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7"/>
  </p:notesMasterIdLst>
  <p:sldIdLst>
    <p:sldId id="256" r:id="rId2"/>
    <p:sldId id="264" r:id="rId3"/>
    <p:sldId id="257" r:id="rId4"/>
    <p:sldId id="265" r:id="rId5"/>
    <p:sldId id="266" r:id="rId6"/>
    <p:sldId id="260" r:id="rId7"/>
    <p:sldId id="267" r:id="rId8"/>
    <p:sldId id="268" r:id="rId9"/>
    <p:sldId id="263" r:id="rId10"/>
    <p:sldId id="269" r:id="rId11"/>
    <p:sldId id="270" r:id="rId12"/>
    <p:sldId id="271" r:id="rId13"/>
    <p:sldId id="272" r:id="rId14"/>
    <p:sldId id="273" r:id="rId15"/>
    <p:sldId id="274" r:id="rId16"/>
    <p:sldId id="275" r:id="rId17"/>
    <p:sldId id="276" r:id="rId18"/>
    <p:sldId id="278" r:id="rId19"/>
    <p:sldId id="277"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37" r:id="rId54"/>
    <p:sldId id="312" r:id="rId55"/>
    <p:sldId id="313" r:id="rId56"/>
    <p:sldId id="314" r:id="rId57"/>
    <p:sldId id="315" r:id="rId58"/>
    <p:sldId id="316" r:id="rId59"/>
    <p:sldId id="317" r:id="rId60"/>
    <p:sldId id="318" r:id="rId61"/>
    <p:sldId id="319" r:id="rId62"/>
    <p:sldId id="320" r:id="rId63"/>
    <p:sldId id="321" r:id="rId64"/>
    <p:sldId id="445"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9" r:id="rId80"/>
    <p:sldId id="340" r:id="rId81"/>
    <p:sldId id="341" r:id="rId82"/>
    <p:sldId id="343" r:id="rId83"/>
    <p:sldId id="342" r:id="rId84"/>
    <p:sldId id="344" r:id="rId85"/>
    <p:sldId id="345" r:id="rId86"/>
    <p:sldId id="336" r:id="rId87"/>
    <p:sldId id="338" r:id="rId88"/>
    <p:sldId id="346" r:id="rId89"/>
    <p:sldId id="347" r:id="rId90"/>
    <p:sldId id="348" r:id="rId91"/>
    <p:sldId id="349" r:id="rId92"/>
    <p:sldId id="350" r:id="rId93"/>
    <p:sldId id="351" r:id="rId94"/>
    <p:sldId id="352" r:id="rId95"/>
    <p:sldId id="353" r:id="rId96"/>
    <p:sldId id="354" r:id="rId97"/>
    <p:sldId id="355" r:id="rId98"/>
    <p:sldId id="356" r:id="rId99"/>
    <p:sldId id="358" r:id="rId100"/>
    <p:sldId id="359" r:id="rId101"/>
    <p:sldId id="360" r:id="rId102"/>
    <p:sldId id="361" r:id="rId103"/>
    <p:sldId id="362" r:id="rId104"/>
    <p:sldId id="363" r:id="rId105"/>
    <p:sldId id="364" r:id="rId106"/>
    <p:sldId id="365" r:id="rId107"/>
    <p:sldId id="366" r:id="rId108"/>
    <p:sldId id="367" r:id="rId109"/>
    <p:sldId id="368" r:id="rId110"/>
    <p:sldId id="369" r:id="rId111"/>
    <p:sldId id="370" r:id="rId112"/>
    <p:sldId id="371" r:id="rId113"/>
    <p:sldId id="372" r:id="rId114"/>
    <p:sldId id="373" r:id="rId115"/>
    <p:sldId id="374" r:id="rId116"/>
    <p:sldId id="375" r:id="rId117"/>
    <p:sldId id="376" r:id="rId118"/>
    <p:sldId id="377" r:id="rId119"/>
    <p:sldId id="378" r:id="rId120"/>
    <p:sldId id="379" r:id="rId121"/>
    <p:sldId id="380" r:id="rId122"/>
    <p:sldId id="381" r:id="rId123"/>
    <p:sldId id="382" r:id="rId124"/>
    <p:sldId id="383" r:id="rId125"/>
    <p:sldId id="384" r:id="rId126"/>
    <p:sldId id="385" r:id="rId127"/>
    <p:sldId id="386" r:id="rId128"/>
    <p:sldId id="387" r:id="rId129"/>
    <p:sldId id="388" r:id="rId130"/>
    <p:sldId id="389" r:id="rId131"/>
    <p:sldId id="390" r:id="rId132"/>
    <p:sldId id="391" r:id="rId133"/>
    <p:sldId id="392" r:id="rId134"/>
    <p:sldId id="393" r:id="rId135"/>
    <p:sldId id="394" r:id="rId136"/>
    <p:sldId id="395" r:id="rId137"/>
    <p:sldId id="396" r:id="rId138"/>
    <p:sldId id="397" r:id="rId139"/>
    <p:sldId id="398" r:id="rId140"/>
    <p:sldId id="399" r:id="rId141"/>
    <p:sldId id="400" r:id="rId142"/>
    <p:sldId id="402" r:id="rId143"/>
    <p:sldId id="401" r:id="rId144"/>
    <p:sldId id="403" r:id="rId145"/>
    <p:sldId id="404" r:id="rId146"/>
    <p:sldId id="405" r:id="rId147"/>
    <p:sldId id="406" r:id="rId148"/>
    <p:sldId id="407" r:id="rId149"/>
    <p:sldId id="408" r:id="rId150"/>
    <p:sldId id="409" r:id="rId151"/>
    <p:sldId id="410" r:id="rId152"/>
    <p:sldId id="411" r:id="rId153"/>
    <p:sldId id="413" r:id="rId154"/>
    <p:sldId id="412" r:id="rId155"/>
    <p:sldId id="414" r:id="rId156"/>
    <p:sldId id="415" r:id="rId157"/>
    <p:sldId id="416" r:id="rId158"/>
    <p:sldId id="417" r:id="rId159"/>
    <p:sldId id="418" r:id="rId160"/>
    <p:sldId id="419" r:id="rId161"/>
    <p:sldId id="420" r:id="rId162"/>
    <p:sldId id="421" r:id="rId163"/>
    <p:sldId id="426" r:id="rId164"/>
    <p:sldId id="422" r:id="rId165"/>
    <p:sldId id="423" r:id="rId166"/>
    <p:sldId id="424" r:id="rId167"/>
    <p:sldId id="425" r:id="rId168"/>
    <p:sldId id="427" r:id="rId169"/>
    <p:sldId id="428" r:id="rId170"/>
    <p:sldId id="429" r:id="rId171"/>
    <p:sldId id="430" r:id="rId172"/>
    <p:sldId id="431" r:id="rId173"/>
    <p:sldId id="432" r:id="rId174"/>
    <p:sldId id="433" r:id="rId175"/>
    <p:sldId id="434" r:id="rId176"/>
    <p:sldId id="439" r:id="rId177"/>
    <p:sldId id="440" r:id="rId178"/>
    <p:sldId id="435" r:id="rId179"/>
    <p:sldId id="436" r:id="rId180"/>
    <p:sldId id="437" r:id="rId181"/>
    <p:sldId id="441" r:id="rId182"/>
    <p:sldId id="442" r:id="rId183"/>
    <p:sldId id="443" r:id="rId184"/>
    <p:sldId id="444" r:id="rId185"/>
    <p:sldId id="446" r:id="rId186"/>
    <p:sldId id="447" r:id="rId187"/>
    <p:sldId id="448" r:id="rId188"/>
    <p:sldId id="449" r:id="rId189"/>
    <p:sldId id="450" r:id="rId190"/>
    <p:sldId id="451" r:id="rId191"/>
    <p:sldId id="452" r:id="rId192"/>
    <p:sldId id="453" r:id="rId193"/>
    <p:sldId id="457" r:id="rId194"/>
    <p:sldId id="454" r:id="rId195"/>
    <p:sldId id="461" r:id="rId196"/>
    <p:sldId id="455" r:id="rId197"/>
    <p:sldId id="458" r:id="rId198"/>
    <p:sldId id="459" r:id="rId199"/>
    <p:sldId id="460" r:id="rId200"/>
    <p:sldId id="456" r:id="rId201"/>
    <p:sldId id="462" r:id="rId202"/>
    <p:sldId id="463" r:id="rId203"/>
    <p:sldId id="464" r:id="rId204"/>
    <p:sldId id="465" r:id="rId205"/>
    <p:sldId id="466" r:id="rId206"/>
    <p:sldId id="467" r:id="rId207"/>
    <p:sldId id="468" r:id="rId208"/>
    <p:sldId id="469" r:id="rId209"/>
    <p:sldId id="470" r:id="rId210"/>
    <p:sldId id="471" r:id="rId211"/>
    <p:sldId id="472" r:id="rId212"/>
    <p:sldId id="473" r:id="rId213"/>
    <p:sldId id="474" r:id="rId214"/>
    <p:sldId id="475" r:id="rId215"/>
    <p:sldId id="476" r:id="rId216"/>
    <p:sldId id="477" r:id="rId217"/>
    <p:sldId id="478" r:id="rId218"/>
    <p:sldId id="479" r:id="rId219"/>
    <p:sldId id="480" r:id="rId220"/>
    <p:sldId id="481" r:id="rId221"/>
    <p:sldId id="482" r:id="rId222"/>
    <p:sldId id="483" r:id="rId223"/>
    <p:sldId id="484" r:id="rId224"/>
    <p:sldId id="485" r:id="rId225"/>
    <p:sldId id="486" r:id="rId226"/>
    <p:sldId id="487" r:id="rId227"/>
    <p:sldId id="488" r:id="rId228"/>
    <p:sldId id="489" r:id="rId229"/>
    <p:sldId id="490" r:id="rId230"/>
    <p:sldId id="491" r:id="rId231"/>
    <p:sldId id="492" r:id="rId232"/>
    <p:sldId id="493" r:id="rId233"/>
    <p:sldId id="494" r:id="rId234"/>
    <p:sldId id="495" r:id="rId235"/>
    <p:sldId id="496" r:id="rId236"/>
    <p:sldId id="497" r:id="rId237"/>
    <p:sldId id="498" r:id="rId238"/>
    <p:sldId id="499" r:id="rId239"/>
    <p:sldId id="500" r:id="rId240"/>
    <p:sldId id="501" r:id="rId241"/>
    <p:sldId id="503" r:id="rId242"/>
    <p:sldId id="504" r:id="rId243"/>
    <p:sldId id="505" r:id="rId244"/>
    <p:sldId id="506" r:id="rId245"/>
    <p:sldId id="502" r:id="rId246"/>
    <p:sldId id="507" r:id="rId247"/>
    <p:sldId id="508" r:id="rId248"/>
    <p:sldId id="509" r:id="rId249"/>
    <p:sldId id="510" r:id="rId250"/>
    <p:sldId id="511" r:id="rId251"/>
    <p:sldId id="512" r:id="rId252"/>
    <p:sldId id="513" r:id="rId253"/>
    <p:sldId id="514" r:id="rId254"/>
    <p:sldId id="515" r:id="rId255"/>
    <p:sldId id="516" r:id="rId256"/>
  </p:sldIdLst>
  <p:sldSz cx="12192000" cy="6858000"/>
  <p:notesSz cx="6858000" cy="9144000"/>
  <p:defaultTextStyle>
    <a:defPPr>
      <a:defRPr lang="en-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58BE0BC-1AFC-A540-9D5D-1168F4D3274E}">
          <p14:sldIdLst>
            <p14:sldId id="256"/>
            <p14:sldId id="264"/>
            <p14:sldId id="257"/>
            <p14:sldId id="265"/>
            <p14:sldId id="266"/>
            <p14:sldId id="260"/>
            <p14:sldId id="267"/>
            <p14:sldId id="268"/>
            <p14:sldId id="263"/>
            <p14:sldId id="269"/>
            <p14:sldId id="270"/>
            <p14:sldId id="271"/>
            <p14:sldId id="272"/>
            <p14:sldId id="273"/>
            <p14:sldId id="274"/>
            <p14:sldId id="275"/>
            <p14:sldId id="276"/>
            <p14:sldId id="278"/>
            <p14:sldId id="277"/>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37"/>
            <p14:sldId id="312"/>
            <p14:sldId id="313"/>
            <p14:sldId id="314"/>
            <p14:sldId id="315"/>
            <p14:sldId id="316"/>
            <p14:sldId id="317"/>
            <p14:sldId id="318"/>
            <p14:sldId id="319"/>
            <p14:sldId id="320"/>
            <p14:sldId id="321"/>
            <p14:sldId id="445"/>
            <p14:sldId id="322"/>
            <p14:sldId id="323"/>
            <p14:sldId id="324"/>
            <p14:sldId id="325"/>
            <p14:sldId id="326"/>
            <p14:sldId id="327"/>
            <p14:sldId id="328"/>
            <p14:sldId id="329"/>
            <p14:sldId id="330"/>
            <p14:sldId id="331"/>
            <p14:sldId id="332"/>
            <p14:sldId id="333"/>
            <p14:sldId id="334"/>
            <p14:sldId id="335"/>
            <p14:sldId id="339"/>
            <p14:sldId id="340"/>
            <p14:sldId id="341"/>
            <p14:sldId id="343"/>
            <p14:sldId id="342"/>
            <p14:sldId id="344"/>
            <p14:sldId id="345"/>
            <p14:sldId id="336"/>
            <p14:sldId id="338"/>
            <p14:sldId id="346"/>
            <p14:sldId id="347"/>
            <p14:sldId id="348"/>
            <p14:sldId id="349"/>
            <p14:sldId id="350"/>
            <p14:sldId id="351"/>
            <p14:sldId id="352"/>
            <p14:sldId id="353"/>
            <p14:sldId id="354"/>
            <p14:sldId id="355"/>
            <p14:sldId id="356"/>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86"/>
            <p14:sldId id="387"/>
            <p14:sldId id="388"/>
            <p14:sldId id="389"/>
            <p14:sldId id="390"/>
            <p14:sldId id="391"/>
            <p14:sldId id="392"/>
            <p14:sldId id="393"/>
            <p14:sldId id="394"/>
            <p14:sldId id="395"/>
            <p14:sldId id="396"/>
            <p14:sldId id="397"/>
            <p14:sldId id="398"/>
            <p14:sldId id="399"/>
            <p14:sldId id="400"/>
            <p14:sldId id="402"/>
            <p14:sldId id="401"/>
            <p14:sldId id="403"/>
            <p14:sldId id="404"/>
            <p14:sldId id="405"/>
            <p14:sldId id="406"/>
            <p14:sldId id="407"/>
            <p14:sldId id="408"/>
            <p14:sldId id="409"/>
            <p14:sldId id="410"/>
            <p14:sldId id="411"/>
            <p14:sldId id="413"/>
            <p14:sldId id="412"/>
            <p14:sldId id="414"/>
            <p14:sldId id="415"/>
            <p14:sldId id="416"/>
            <p14:sldId id="417"/>
            <p14:sldId id="418"/>
            <p14:sldId id="419"/>
            <p14:sldId id="420"/>
            <p14:sldId id="421"/>
            <p14:sldId id="426"/>
            <p14:sldId id="422"/>
            <p14:sldId id="423"/>
            <p14:sldId id="424"/>
            <p14:sldId id="425"/>
            <p14:sldId id="427"/>
            <p14:sldId id="428"/>
            <p14:sldId id="429"/>
            <p14:sldId id="430"/>
            <p14:sldId id="431"/>
            <p14:sldId id="432"/>
            <p14:sldId id="433"/>
            <p14:sldId id="434"/>
            <p14:sldId id="439"/>
            <p14:sldId id="440"/>
            <p14:sldId id="435"/>
            <p14:sldId id="436"/>
            <p14:sldId id="437"/>
            <p14:sldId id="441"/>
            <p14:sldId id="442"/>
            <p14:sldId id="443"/>
            <p14:sldId id="444"/>
            <p14:sldId id="446"/>
            <p14:sldId id="447"/>
            <p14:sldId id="448"/>
            <p14:sldId id="449"/>
            <p14:sldId id="450"/>
            <p14:sldId id="451"/>
            <p14:sldId id="452"/>
            <p14:sldId id="453"/>
            <p14:sldId id="457"/>
            <p14:sldId id="454"/>
            <p14:sldId id="461"/>
            <p14:sldId id="455"/>
            <p14:sldId id="458"/>
            <p14:sldId id="459"/>
            <p14:sldId id="460"/>
            <p14:sldId id="456"/>
            <p14:sldId id="462"/>
            <p14:sldId id="463"/>
            <p14:sldId id="464"/>
            <p14:sldId id="465"/>
            <p14:sldId id="466"/>
            <p14:sldId id="467"/>
            <p14:sldId id="468"/>
            <p14:sldId id="469"/>
            <p14:sldId id="470"/>
            <p14:sldId id="471"/>
            <p14:sldId id="472"/>
            <p14:sldId id="473"/>
            <p14:sldId id="474"/>
            <p14:sldId id="475"/>
            <p14:sldId id="476"/>
            <p14:sldId id="477"/>
            <p14:sldId id="478"/>
            <p14:sldId id="479"/>
            <p14:sldId id="480"/>
            <p14:sldId id="481"/>
            <p14:sldId id="482"/>
            <p14:sldId id="483"/>
            <p14:sldId id="484"/>
            <p14:sldId id="485"/>
            <p14:sldId id="486"/>
            <p14:sldId id="487"/>
            <p14:sldId id="488"/>
            <p14:sldId id="489"/>
            <p14:sldId id="490"/>
            <p14:sldId id="491"/>
            <p14:sldId id="492"/>
            <p14:sldId id="493"/>
            <p14:sldId id="494"/>
            <p14:sldId id="495"/>
            <p14:sldId id="496"/>
            <p14:sldId id="497"/>
            <p14:sldId id="498"/>
            <p14:sldId id="499"/>
            <p14:sldId id="500"/>
            <p14:sldId id="501"/>
            <p14:sldId id="503"/>
            <p14:sldId id="504"/>
            <p14:sldId id="505"/>
            <p14:sldId id="506"/>
            <p14:sldId id="502"/>
            <p14:sldId id="507"/>
            <p14:sldId id="508"/>
            <p14:sldId id="509"/>
            <p14:sldId id="510"/>
            <p14:sldId id="511"/>
            <p14:sldId id="512"/>
            <p14:sldId id="513"/>
            <p14:sldId id="514"/>
            <p14:sldId id="515"/>
            <p14:sldId id="51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199"/>
    <p:restoredTop sz="94829"/>
  </p:normalViewPr>
  <p:slideViewPr>
    <p:cSldViewPr snapToGrid="0" snapToObjects="1">
      <p:cViewPr varScale="1">
        <p:scale>
          <a:sx n="147" d="100"/>
          <a:sy n="147" d="100"/>
        </p:scale>
        <p:origin x="162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presProps" Target="pres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viewProps" Target="viewProps.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theme" Target="theme/theme1.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tableStyles" Target="tableStyles.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notesMaster" Target="notesMasters/notesMaster1.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1E310-8366-2740-B701-834CA158AAE3}" type="datetimeFigureOut">
              <a:rPr lang="en-BO" smtClean="0"/>
              <a:t>5/14/20</a:t>
            </a:fld>
            <a:endParaRPr lang="en-B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D62FAD-41FB-114C-973F-4611EED3A6D2}" type="slidenum">
              <a:rPr lang="en-BO" smtClean="0"/>
              <a:t>‹#›</a:t>
            </a:fld>
            <a:endParaRPr lang="en-BO"/>
          </a:p>
        </p:txBody>
      </p:sp>
    </p:spTree>
    <p:extLst>
      <p:ext uri="{BB962C8B-B14F-4D97-AF65-F5344CB8AC3E}">
        <p14:creationId xmlns:p14="http://schemas.microsoft.com/office/powerpoint/2010/main" val="3802457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2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a:t>
            </a:fld>
            <a:endParaRPr lang="en-BO"/>
          </a:p>
        </p:txBody>
      </p:sp>
    </p:spTree>
    <p:extLst>
      <p:ext uri="{BB962C8B-B14F-4D97-AF65-F5344CB8AC3E}">
        <p14:creationId xmlns:p14="http://schemas.microsoft.com/office/powerpoint/2010/main" val="9458892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53</a:t>
            </a:fld>
            <a:endParaRPr lang="en-BO"/>
          </a:p>
        </p:txBody>
      </p:sp>
    </p:spTree>
    <p:extLst>
      <p:ext uri="{BB962C8B-B14F-4D97-AF65-F5344CB8AC3E}">
        <p14:creationId xmlns:p14="http://schemas.microsoft.com/office/powerpoint/2010/main" val="357365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54</a:t>
            </a:fld>
            <a:endParaRPr lang="en-BO"/>
          </a:p>
        </p:txBody>
      </p:sp>
    </p:spTree>
    <p:extLst>
      <p:ext uri="{BB962C8B-B14F-4D97-AF65-F5344CB8AC3E}">
        <p14:creationId xmlns:p14="http://schemas.microsoft.com/office/powerpoint/2010/main" val="275825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O" dirty="0"/>
              <a:t>Probar entrar a elemento de tipo string[] no asignado</a:t>
            </a:r>
          </a:p>
        </p:txBody>
      </p:sp>
      <p:sp>
        <p:nvSpPr>
          <p:cNvPr id="4" name="Slide Number Placeholder 3"/>
          <p:cNvSpPr>
            <a:spLocks noGrp="1"/>
          </p:cNvSpPr>
          <p:nvPr>
            <p:ph type="sldNum" sz="quarter" idx="5"/>
          </p:nvPr>
        </p:nvSpPr>
        <p:spPr/>
        <p:txBody>
          <a:bodyPr/>
          <a:lstStyle/>
          <a:p>
            <a:fld id="{38D62FAD-41FB-114C-973F-4611EED3A6D2}" type="slidenum">
              <a:rPr lang="en-BO" smtClean="0"/>
              <a:t>56</a:t>
            </a:fld>
            <a:endParaRPr lang="en-BO"/>
          </a:p>
        </p:txBody>
      </p:sp>
    </p:spTree>
    <p:extLst>
      <p:ext uri="{BB962C8B-B14F-4D97-AF65-F5344CB8AC3E}">
        <p14:creationId xmlns:p14="http://schemas.microsoft.com/office/powerpoint/2010/main" val="5005557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58</a:t>
            </a:fld>
            <a:endParaRPr lang="en-BO"/>
          </a:p>
        </p:txBody>
      </p:sp>
    </p:spTree>
    <p:extLst>
      <p:ext uri="{BB962C8B-B14F-4D97-AF65-F5344CB8AC3E}">
        <p14:creationId xmlns:p14="http://schemas.microsoft.com/office/powerpoint/2010/main" val="13708016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65</a:t>
            </a:fld>
            <a:endParaRPr lang="en-BO"/>
          </a:p>
        </p:txBody>
      </p:sp>
    </p:spTree>
    <p:extLst>
      <p:ext uri="{BB962C8B-B14F-4D97-AF65-F5344CB8AC3E}">
        <p14:creationId xmlns:p14="http://schemas.microsoft.com/office/powerpoint/2010/main" val="22299788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66</a:t>
            </a:fld>
            <a:endParaRPr lang="en-BO"/>
          </a:p>
        </p:txBody>
      </p:sp>
    </p:spTree>
    <p:extLst>
      <p:ext uri="{BB962C8B-B14F-4D97-AF65-F5344CB8AC3E}">
        <p14:creationId xmlns:p14="http://schemas.microsoft.com/office/powerpoint/2010/main" val="4323475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68</a:t>
            </a:fld>
            <a:endParaRPr lang="en-BO"/>
          </a:p>
        </p:txBody>
      </p:sp>
    </p:spTree>
    <p:extLst>
      <p:ext uri="{BB962C8B-B14F-4D97-AF65-F5344CB8AC3E}">
        <p14:creationId xmlns:p14="http://schemas.microsoft.com/office/powerpoint/2010/main" val="227796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70</a:t>
            </a:fld>
            <a:endParaRPr lang="en-BO"/>
          </a:p>
        </p:txBody>
      </p:sp>
    </p:spTree>
    <p:extLst>
      <p:ext uri="{BB962C8B-B14F-4D97-AF65-F5344CB8AC3E}">
        <p14:creationId xmlns:p14="http://schemas.microsoft.com/office/powerpoint/2010/main" val="14609424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71</a:t>
            </a:fld>
            <a:endParaRPr lang="en-BO"/>
          </a:p>
        </p:txBody>
      </p:sp>
    </p:spTree>
    <p:extLst>
      <p:ext uri="{BB962C8B-B14F-4D97-AF65-F5344CB8AC3E}">
        <p14:creationId xmlns:p14="http://schemas.microsoft.com/office/powerpoint/2010/main" val="37724292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72</a:t>
            </a:fld>
            <a:endParaRPr lang="en-BO"/>
          </a:p>
        </p:txBody>
      </p:sp>
    </p:spTree>
    <p:extLst>
      <p:ext uri="{BB962C8B-B14F-4D97-AF65-F5344CB8AC3E}">
        <p14:creationId xmlns:p14="http://schemas.microsoft.com/office/powerpoint/2010/main" val="2764778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2</a:t>
            </a:fld>
            <a:endParaRPr lang="en-BO"/>
          </a:p>
        </p:txBody>
      </p:sp>
    </p:spTree>
    <p:extLst>
      <p:ext uri="{BB962C8B-B14F-4D97-AF65-F5344CB8AC3E}">
        <p14:creationId xmlns:p14="http://schemas.microsoft.com/office/powerpoint/2010/main" val="790717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75</a:t>
            </a:fld>
            <a:endParaRPr lang="en-BO"/>
          </a:p>
        </p:txBody>
      </p:sp>
    </p:spTree>
    <p:extLst>
      <p:ext uri="{BB962C8B-B14F-4D97-AF65-F5344CB8AC3E}">
        <p14:creationId xmlns:p14="http://schemas.microsoft.com/office/powerpoint/2010/main" val="30261229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90</a:t>
            </a:fld>
            <a:endParaRPr lang="en-BO"/>
          </a:p>
        </p:txBody>
      </p:sp>
    </p:spTree>
    <p:extLst>
      <p:ext uri="{BB962C8B-B14F-4D97-AF65-F5344CB8AC3E}">
        <p14:creationId xmlns:p14="http://schemas.microsoft.com/office/powerpoint/2010/main" val="22164498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
            </a:r>
            <a:r>
              <a:rPr lang="en-BO" dirty="0"/>
              <a:t>o se puede con variables locales</a:t>
            </a:r>
          </a:p>
        </p:txBody>
      </p:sp>
      <p:sp>
        <p:nvSpPr>
          <p:cNvPr id="4" name="Slide Number Placeholder 3"/>
          <p:cNvSpPr>
            <a:spLocks noGrp="1"/>
          </p:cNvSpPr>
          <p:nvPr>
            <p:ph type="sldNum" sz="quarter" idx="5"/>
          </p:nvPr>
        </p:nvSpPr>
        <p:spPr/>
        <p:txBody>
          <a:bodyPr/>
          <a:lstStyle/>
          <a:p>
            <a:fld id="{38D62FAD-41FB-114C-973F-4611EED3A6D2}" type="slidenum">
              <a:rPr lang="en-BO" smtClean="0"/>
              <a:t>98</a:t>
            </a:fld>
            <a:endParaRPr lang="en-BO"/>
          </a:p>
        </p:txBody>
      </p:sp>
    </p:spTree>
    <p:extLst>
      <p:ext uri="{BB962C8B-B14F-4D97-AF65-F5344CB8AC3E}">
        <p14:creationId xmlns:p14="http://schemas.microsoft.com/office/powerpoint/2010/main" val="3546685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108</a:t>
            </a:fld>
            <a:endParaRPr lang="en-BO"/>
          </a:p>
        </p:txBody>
      </p:sp>
    </p:spTree>
    <p:extLst>
      <p:ext uri="{BB962C8B-B14F-4D97-AF65-F5344CB8AC3E}">
        <p14:creationId xmlns:p14="http://schemas.microsoft.com/office/powerpoint/2010/main" val="42255328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O" dirty="0"/>
              <a:t>Pendiente métodos parciales</a:t>
            </a:r>
          </a:p>
        </p:txBody>
      </p:sp>
      <p:sp>
        <p:nvSpPr>
          <p:cNvPr id="4" name="Slide Number Placeholder 3"/>
          <p:cNvSpPr>
            <a:spLocks noGrp="1"/>
          </p:cNvSpPr>
          <p:nvPr>
            <p:ph type="sldNum" sz="quarter" idx="5"/>
          </p:nvPr>
        </p:nvSpPr>
        <p:spPr/>
        <p:txBody>
          <a:bodyPr/>
          <a:lstStyle/>
          <a:p>
            <a:fld id="{38D62FAD-41FB-114C-973F-4611EED3A6D2}" type="slidenum">
              <a:rPr lang="en-BO" smtClean="0"/>
              <a:t>119</a:t>
            </a:fld>
            <a:endParaRPr lang="en-BO"/>
          </a:p>
        </p:txBody>
      </p:sp>
    </p:spTree>
    <p:extLst>
      <p:ext uri="{BB962C8B-B14F-4D97-AF65-F5344CB8AC3E}">
        <p14:creationId xmlns:p14="http://schemas.microsoft.com/office/powerpoint/2010/main" val="38689797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124</a:t>
            </a:fld>
            <a:endParaRPr lang="en-BO"/>
          </a:p>
        </p:txBody>
      </p:sp>
    </p:spTree>
    <p:extLst>
      <p:ext uri="{BB962C8B-B14F-4D97-AF65-F5344CB8AC3E}">
        <p14:creationId xmlns:p14="http://schemas.microsoft.com/office/powerpoint/2010/main" val="33945726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135</a:t>
            </a:fld>
            <a:endParaRPr lang="en-BO"/>
          </a:p>
        </p:txBody>
      </p:sp>
    </p:spTree>
    <p:extLst>
      <p:ext uri="{BB962C8B-B14F-4D97-AF65-F5344CB8AC3E}">
        <p14:creationId xmlns:p14="http://schemas.microsoft.com/office/powerpoint/2010/main" val="6679118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138</a:t>
            </a:fld>
            <a:endParaRPr lang="en-BO"/>
          </a:p>
        </p:txBody>
      </p:sp>
    </p:spTree>
    <p:extLst>
      <p:ext uri="{BB962C8B-B14F-4D97-AF65-F5344CB8AC3E}">
        <p14:creationId xmlns:p14="http://schemas.microsoft.com/office/powerpoint/2010/main" val="28452205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141</a:t>
            </a:fld>
            <a:endParaRPr lang="en-BO"/>
          </a:p>
        </p:txBody>
      </p:sp>
    </p:spTree>
    <p:extLst>
      <p:ext uri="{BB962C8B-B14F-4D97-AF65-F5344CB8AC3E}">
        <p14:creationId xmlns:p14="http://schemas.microsoft.com/office/powerpoint/2010/main" val="41413100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178</a:t>
            </a:fld>
            <a:endParaRPr lang="en-BO"/>
          </a:p>
        </p:txBody>
      </p:sp>
    </p:spTree>
    <p:extLst>
      <p:ext uri="{BB962C8B-B14F-4D97-AF65-F5344CB8AC3E}">
        <p14:creationId xmlns:p14="http://schemas.microsoft.com/office/powerpoint/2010/main" val="55947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
            </a:r>
            <a:r>
              <a:rPr lang="en-BO" dirty="0"/>
              <a:t>o hay en inglés</a:t>
            </a:r>
          </a:p>
        </p:txBody>
      </p:sp>
      <p:sp>
        <p:nvSpPr>
          <p:cNvPr id="4" name="Slide Number Placeholder 3"/>
          <p:cNvSpPr>
            <a:spLocks noGrp="1"/>
          </p:cNvSpPr>
          <p:nvPr>
            <p:ph type="sldNum" sz="quarter" idx="5"/>
          </p:nvPr>
        </p:nvSpPr>
        <p:spPr/>
        <p:txBody>
          <a:bodyPr/>
          <a:lstStyle/>
          <a:p>
            <a:fld id="{38D62FAD-41FB-114C-973F-4611EED3A6D2}" type="slidenum">
              <a:rPr lang="en-BO" smtClean="0"/>
              <a:t>8</a:t>
            </a:fld>
            <a:endParaRPr lang="en-BO"/>
          </a:p>
        </p:txBody>
      </p:sp>
    </p:spTree>
    <p:extLst>
      <p:ext uri="{BB962C8B-B14F-4D97-AF65-F5344CB8AC3E}">
        <p14:creationId xmlns:p14="http://schemas.microsoft.com/office/powerpoint/2010/main" val="6510213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a:p>
        </p:txBody>
      </p:sp>
      <p:sp>
        <p:nvSpPr>
          <p:cNvPr id="4" name="Slide Number Placeholder 3"/>
          <p:cNvSpPr>
            <a:spLocks noGrp="1"/>
          </p:cNvSpPr>
          <p:nvPr>
            <p:ph type="sldNum" sz="quarter" idx="5"/>
          </p:nvPr>
        </p:nvSpPr>
        <p:spPr/>
        <p:txBody>
          <a:bodyPr/>
          <a:lstStyle/>
          <a:p>
            <a:fld id="{38D62FAD-41FB-114C-973F-4611EED3A6D2}" type="slidenum">
              <a:rPr lang="en-BO" smtClean="0"/>
              <a:t>182</a:t>
            </a:fld>
            <a:endParaRPr lang="en-BO"/>
          </a:p>
        </p:txBody>
      </p:sp>
    </p:spTree>
    <p:extLst>
      <p:ext uri="{BB962C8B-B14F-4D97-AF65-F5344CB8AC3E}">
        <p14:creationId xmlns:p14="http://schemas.microsoft.com/office/powerpoint/2010/main" val="29527308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184</a:t>
            </a:fld>
            <a:endParaRPr lang="en-BO"/>
          </a:p>
        </p:txBody>
      </p:sp>
    </p:spTree>
    <p:extLst>
      <p:ext uri="{BB962C8B-B14F-4D97-AF65-F5344CB8AC3E}">
        <p14:creationId xmlns:p14="http://schemas.microsoft.com/office/powerpoint/2010/main" val="8019422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a:p>
        </p:txBody>
      </p:sp>
      <p:sp>
        <p:nvSpPr>
          <p:cNvPr id="4" name="Slide Number Placeholder 3"/>
          <p:cNvSpPr>
            <a:spLocks noGrp="1"/>
          </p:cNvSpPr>
          <p:nvPr>
            <p:ph type="sldNum" sz="quarter" idx="5"/>
          </p:nvPr>
        </p:nvSpPr>
        <p:spPr/>
        <p:txBody>
          <a:bodyPr/>
          <a:lstStyle/>
          <a:p>
            <a:fld id="{38D62FAD-41FB-114C-973F-4611EED3A6D2}" type="slidenum">
              <a:rPr lang="en-BO" smtClean="0"/>
              <a:t>198</a:t>
            </a:fld>
            <a:endParaRPr lang="en-BO"/>
          </a:p>
        </p:txBody>
      </p:sp>
    </p:spTree>
    <p:extLst>
      <p:ext uri="{BB962C8B-B14F-4D97-AF65-F5344CB8AC3E}">
        <p14:creationId xmlns:p14="http://schemas.microsoft.com/office/powerpoint/2010/main" val="762639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a:p>
        </p:txBody>
      </p:sp>
      <p:sp>
        <p:nvSpPr>
          <p:cNvPr id="4" name="Slide Number Placeholder 3"/>
          <p:cNvSpPr>
            <a:spLocks noGrp="1"/>
          </p:cNvSpPr>
          <p:nvPr>
            <p:ph type="sldNum" sz="quarter" idx="5"/>
          </p:nvPr>
        </p:nvSpPr>
        <p:spPr/>
        <p:txBody>
          <a:bodyPr/>
          <a:lstStyle/>
          <a:p>
            <a:fld id="{38D62FAD-41FB-114C-973F-4611EED3A6D2}" type="slidenum">
              <a:rPr lang="en-BO" smtClean="0"/>
              <a:t>230</a:t>
            </a:fld>
            <a:endParaRPr lang="en-BO"/>
          </a:p>
        </p:txBody>
      </p:sp>
    </p:spTree>
    <p:extLst>
      <p:ext uri="{BB962C8B-B14F-4D97-AF65-F5344CB8AC3E}">
        <p14:creationId xmlns:p14="http://schemas.microsoft.com/office/powerpoint/2010/main" val="19358315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a:p>
        </p:txBody>
      </p:sp>
      <p:sp>
        <p:nvSpPr>
          <p:cNvPr id="4" name="Slide Number Placeholder 3"/>
          <p:cNvSpPr>
            <a:spLocks noGrp="1"/>
          </p:cNvSpPr>
          <p:nvPr>
            <p:ph type="sldNum" sz="quarter" idx="5"/>
          </p:nvPr>
        </p:nvSpPr>
        <p:spPr/>
        <p:txBody>
          <a:bodyPr/>
          <a:lstStyle/>
          <a:p>
            <a:fld id="{38D62FAD-41FB-114C-973F-4611EED3A6D2}" type="slidenum">
              <a:rPr lang="en-BO" smtClean="0"/>
              <a:t>232</a:t>
            </a:fld>
            <a:endParaRPr lang="en-BO"/>
          </a:p>
        </p:txBody>
      </p:sp>
    </p:spTree>
    <p:extLst>
      <p:ext uri="{BB962C8B-B14F-4D97-AF65-F5344CB8AC3E}">
        <p14:creationId xmlns:p14="http://schemas.microsoft.com/office/powerpoint/2010/main" val="9899814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a:p>
        </p:txBody>
      </p:sp>
      <p:sp>
        <p:nvSpPr>
          <p:cNvPr id="4" name="Slide Number Placeholder 3"/>
          <p:cNvSpPr>
            <a:spLocks noGrp="1"/>
          </p:cNvSpPr>
          <p:nvPr>
            <p:ph type="sldNum" sz="quarter" idx="5"/>
          </p:nvPr>
        </p:nvSpPr>
        <p:spPr/>
        <p:txBody>
          <a:bodyPr/>
          <a:lstStyle/>
          <a:p>
            <a:fld id="{38D62FAD-41FB-114C-973F-4611EED3A6D2}" type="slidenum">
              <a:rPr lang="en-BO" smtClean="0"/>
              <a:t>233</a:t>
            </a:fld>
            <a:endParaRPr lang="en-BO"/>
          </a:p>
        </p:txBody>
      </p:sp>
    </p:spTree>
    <p:extLst>
      <p:ext uri="{BB962C8B-B14F-4D97-AF65-F5344CB8AC3E}">
        <p14:creationId xmlns:p14="http://schemas.microsoft.com/office/powerpoint/2010/main" val="12943306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a:p>
        </p:txBody>
      </p:sp>
      <p:sp>
        <p:nvSpPr>
          <p:cNvPr id="4" name="Slide Number Placeholder 3"/>
          <p:cNvSpPr>
            <a:spLocks noGrp="1"/>
          </p:cNvSpPr>
          <p:nvPr>
            <p:ph type="sldNum" sz="quarter" idx="5"/>
          </p:nvPr>
        </p:nvSpPr>
        <p:spPr/>
        <p:txBody>
          <a:bodyPr/>
          <a:lstStyle/>
          <a:p>
            <a:fld id="{38D62FAD-41FB-114C-973F-4611EED3A6D2}" type="slidenum">
              <a:rPr lang="en-BO" smtClean="0"/>
              <a:t>248</a:t>
            </a:fld>
            <a:endParaRPr lang="en-BO"/>
          </a:p>
        </p:txBody>
      </p:sp>
    </p:spTree>
    <p:extLst>
      <p:ext uri="{BB962C8B-B14F-4D97-AF65-F5344CB8AC3E}">
        <p14:creationId xmlns:p14="http://schemas.microsoft.com/office/powerpoint/2010/main" val="11193620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a:p>
        </p:txBody>
      </p:sp>
      <p:sp>
        <p:nvSpPr>
          <p:cNvPr id="4" name="Slide Number Placeholder 3"/>
          <p:cNvSpPr>
            <a:spLocks noGrp="1"/>
          </p:cNvSpPr>
          <p:nvPr>
            <p:ph type="sldNum" sz="quarter" idx="5"/>
          </p:nvPr>
        </p:nvSpPr>
        <p:spPr/>
        <p:txBody>
          <a:bodyPr/>
          <a:lstStyle/>
          <a:p>
            <a:fld id="{38D62FAD-41FB-114C-973F-4611EED3A6D2}" type="slidenum">
              <a:rPr lang="en-BO" smtClean="0"/>
              <a:t>250</a:t>
            </a:fld>
            <a:endParaRPr lang="en-BO"/>
          </a:p>
        </p:txBody>
      </p:sp>
    </p:spTree>
    <p:extLst>
      <p:ext uri="{BB962C8B-B14F-4D97-AF65-F5344CB8AC3E}">
        <p14:creationId xmlns:p14="http://schemas.microsoft.com/office/powerpoint/2010/main" val="25716785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O" dirty="0"/>
              <a:t>Explicar MaxValues y MinValues</a:t>
            </a:r>
          </a:p>
        </p:txBody>
      </p:sp>
      <p:sp>
        <p:nvSpPr>
          <p:cNvPr id="4" name="Slide Number Placeholder 3"/>
          <p:cNvSpPr>
            <a:spLocks noGrp="1"/>
          </p:cNvSpPr>
          <p:nvPr>
            <p:ph type="sldNum" sz="quarter" idx="5"/>
          </p:nvPr>
        </p:nvSpPr>
        <p:spPr/>
        <p:txBody>
          <a:bodyPr/>
          <a:lstStyle/>
          <a:p>
            <a:fld id="{38D62FAD-41FB-114C-973F-4611EED3A6D2}" type="slidenum">
              <a:rPr lang="en-BO" smtClean="0"/>
              <a:t>19</a:t>
            </a:fld>
            <a:endParaRPr lang="en-BO"/>
          </a:p>
        </p:txBody>
      </p:sp>
    </p:spTree>
    <p:extLst>
      <p:ext uri="{BB962C8B-B14F-4D97-AF65-F5344CB8AC3E}">
        <p14:creationId xmlns:p14="http://schemas.microsoft.com/office/powerpoint/2010/main" val="1882754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23</a:t>
            </a:fld>
            <a:endParaRPr lang="en-BO"/>
          </a:p>
        </p:txBody>
      </p:sp>
    </p:spTree>
    <p:extLst>
      <p:ext uri="{BB962C8B-B14F-4D97-AF65-F5344CB8AC3E}">
        <p14:creationId xmlns:p14="http://schemas.microsoft.com/office/powerpoint/2010/main" val="1879504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a:p>
        </p:txBody>
      </p:sp>
      <p:sp>
        <p:nvSpPr>
          <p:cNvPr id="4" name="Slide Number Placeholder 3"/>
          <p:cNvSpPr>
            <a:spLocks noGrp="1"/>
          </p:cNvSpPr>
          <p:nvPr>
            <p:ph type="sldNum" sz="quarter" idx="5"/>
          </p:nvPr>
        </p:nvSpPr>
        <p:spPr/>
        <p:txBody>
          <a:bodyPr/>
          <a:lstStyle/>
          <a:p>
            <a:fld id="{38D62FAD-41FB-114C-973F-4611EED3A6D2}" type="slidenum">
              <a:rPr lang="en-BO" smtClean="0"/>
              <a:t>27</a:t>
            </a:fld>
            <a:endParaRPr lang="en-BO"/>
          </a:p>
        </p:txBody>
      </p:sp>
    </p:spTree>
    <p:extLst>
      <p:ext uri="{BB962C8B-B14F-4D97-AF65-F5344CB8AC3E}">
        <p14:creationId xmlns:p14="http://schemas.microsoft.com/office/powerpoint/2010/main" val="102729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28</a:t>
            </a:fld>
            <a:endParaRPr lang="en-BO"/>
          </a:p>
        </p:txBody>
      </p:sp>
    </p:spTree>
    <p:extLst>
      <p:ext uri="{BB962C8B-B14F-4D97-AF65-F5344CB8AC3E}">
        <p14:creationId xmlns:p14="http://schemas.microsoft.com/office/powerpoint/2010/main" val="1855220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42</a:t>
            </a:fld>
            <a:endParaRPr lang="en-BO"/>
          </a:p>
        </p:txBody>
      </p:sp>
    </p:spTree>
    <p:extLst>
      <p:ext uri="{BB962C8B-B14F-4D97-AF65-F5344CB8AC3E}">
        <p14:creationId xmlns:p14="http://schemas.microsoft.com/office/powerpoint/2010/main" val="725812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O" dirty="0"/>
              <a:t>Pendiente StringBuilder</a:t>
            </a:r>
          </a:p>
        </p:txBody>
      </p:sp>
      <p:sp>
        <p:nvSpPr>
          <p:cNvPr id="4" name="Slide Number Placeholder 3"/>
          <p:cNvSpPr>
            <a:spLocks noGrp="1"/>
          </p:cNvSpPr>
          <p:nvPr>
            <p:ph type="sldNum" sz="quarter" idx="5"/>
          </p:nvPr>
        </p:nvSpPr>
        <p:spPr/>
        <p:txBody>
          <a:bodyPr/>
          <a:lstStyle/>
          <a:p>
            <a:fld id="{38D62FAD-41FB-114C-973F-4611EED3A6D2}" type="slidenum">
              <a:rPr lang="en-BO" smtClean="0"/>
              <a:t>51</a:t>
            </a:fld>
            <a:endParaRPr lang="en-BO"/>
          </a:p>
        </p:txBody>
      </p:sp>
    </p:spTree>
    <p:extLst>
      <p:ext uri="{BB962C8B-B14F-4D97-AF65-F5344CB8AC3E}">
        <p14:creationId xmlns:p14="http://schemas.microsoft.com/office/powerpoint/2010/main" val="1102791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E5DFE-E401-754F-A9A0-31E0BA3D93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BO"/>
          </a:p>
        </p:txBody>
      </p:sp>
      <p:sp>
        <p:nvSpPr>
          <p:cNvPr id="3" name="Subtitle 2">
            <a:extLst>
              <a:ext uri="{FF2B5EF4-FFF2-40B4-BE49-F238E27FC236}">
                <a16:creationId xmlns:a16="http://schemas.microsoft.com/office/drawing/2014/main" id="{D5F4A4F0-F115-FD4C-A703-763D43AB2C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BO"/>
          </a:p>
        </p:txBody>
      </p:sp>
      <p:sp>
        <p:nvSpPr>
          <p:cNvPr id="4" name="Date Placeholder 3">
            <a:extLst>
              <a:ext uri="{FF2B5EF4-FFF2-40B4-BE49-F238E27FC236}">
                <a16:creationId xmlns:a16="http://schemas.microsoft.com/office/drawing/2014/main" id="{FACB1BB2-6A2D-7343-8189-97C45960B45E}"/>
              </a:ext>
            </a:extLst>
          </p:cNvPr>
          <p:cNvSpPr>
            <a:spLocks noGrp="1"/>
          </p:cNvSpPr>
          <p:nvPr>
            <p:ph type="dt" sz="half" idx="10"/>
          </p:nvPr>
        </p:nvSpPr>
        <p:spPr/>
        <p:txBody>
          <a:bodyPr/>
          <a:lstStyle/>
          <a:p>
            <a:fld id="{2D504DAD-788E-6544-B152-D66250FE087A}" type="datetimeFigureOut">
              <a:rPr lang="en-BO" smtClean="0"/>
              <a:t>5/14/20</a:t>
            </a:fld>
            <a:endParaRPr lang="en-BO"/>
          </a:p>
        </p:txBody>
      </p:sp>
      <p:sp>
        <p:nvSpPr>
          <p:cNvPr id="5" name="Footer Placeholder 4">
            <a:extLst>
              <a:ext uri="{FF2B5EF4-FFF2-40B4-BE49-F238E27FC236}">
                <a16:creationId xmlns:a16="http://schemas.microsoft.com/office/drawing/2014/main" id="{A3440600-AFA8-A34B-9B4B-E396483A78C8}"/>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207C3A7C-4AAB-254A-AF3E-7F14A1D1296A}"/>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656608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0E62D-B9CE-7744-9464-0470080F60F5}"/>
              </a:ext>
            </a:extLst>
          </p:cNvPr>
          <p:cNvSpPr>
            <a:spLocks noGrp="1"/>
          </p:cNvSpPr>
          <p:nvPr>
            <p:ph type="title"/>
          </p:nvPr>
        </p:nvSpPr>
        <p:spPr/>
        <p:txBody>
          <a:bodyPr/>
          <a:lstStyle/>
          <a:p>
            <a:r>
              <a:rPr lang="en-US"/>
              <a:t>Click to edit Master title style</a:t>
            </a:r>
            <a:endParaRPr lang="en-BO"/>
          </a:p>
        </p:txBody>
      </p:sp>
      <p:sp>
        <p:nvSpPr>
          <p:cNvPr id="3" name="Vertical Text Placeholder 2">
            <a:extLst>
              <a:ext uri="{FF2B5EF4-FFF2-40B4-BE49-F238E27FC236}">
                <a16:creationId xmlns:a16="http://schemas.microsoft.com/office/drawing/2014/main" id="{06586A50-678D-1149-99E4-98FF5CD6B8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279DFA28-EB5D-A74C-B207-48640B7BA0A4}"/>
              </a:ext>
            </a:extLst>
          </p:cNvPr>
          <p:cNvSpPr>
            <a:spLocks noGrp="1"/>
          </p:cNvSpPr>
          <p:nvPr>
            <p:ph type="dt" sz="half" idx="10"/>
          </p:nvPr>
        </p:nvSpPr>
        <p:spPr/>
        <p:txBody>
          <a:bodyPr/>
          <a:lstStyle/>
          <a:p>
            <a:fld id="{2D504DAD-788E-6544-B152-D66250FE087A}" type="datetimeFigureOut">
              <a:rPr lang="en-BO" smtClean="0"/>
              <a:t>5/14/20</a:t>
            </a:fld>
            <a:endParaRPr lang="en-BO"/>
          </a:p>
        </p:txBody>
      </p:sp>
      <p:sp>
        <p:nvSpPr>
          <p:cNvPr id="5" name="Footer Placeholder 4">
            <a:extLst>
              <a:ext uri="{FF2B5EF4-FFF2-40B4-BE49-F238E27FC236}">
                <a16:creationId xmlns:a16="http://schemas.microsoft.com/office/drawing/2014/main" id="{297C9A87-11AE-6546-9F19-8C13064F981B}"/>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74A9431E-12FA-D342-BD1D-3AB2189C19CE}"/>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507881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1893E7-1895-B44B-8C05-5436EEC5E23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BO"/>
          </a:p>
        </p:txBody>
      </p:sp>
      <p:sp>
        <p:nvSpPr>
          <p:cNvPr id="3" name="Vertical Text Placeholder 2">
            <a:extLst>
              <a:ext uri="{FF2B5EF4-FFF2-40B4-BE49-F238E27FC236}">
                <a16:creationId xmlns:a16="http://schemas.microsoft.com/office/drawing/2014/main" id="{A917CA8C-942F-D545-9DDB-77B1BA0B0B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A3032C76-6A69-2C47-83D7-C30308D0D6AE}"/>
              </a:ext>
            </a:extLst>
          </p:cNvPr>
          <p:cNvSpPr>
            <a:spLocks noGrp="1"/>
          </p:cNvSpPr>
          <p:nvPr>
            <p:ph type="dt" sz="half" idx="10"/>
          </p:nvPr>
        </p:nvSpPr>
        <p:spPr/>
        <p:txBody>
          <a:bodyPr/>
          <a:lstStyle/>
          <a:p>
            <a:fld id="{2D504DAD-788E-6544-B152-D66250FE087A}" type="datetimeFigureOut">
              <a:rPr lang="en-BO" smtClean="0"/>
              <a:t>5/14/20</a:t>
            </a:fld>
            <a:endParaRPr lang="en-BO"/>
          </a:p>
        </p:txBody>
      </p:sp>
      <p:sp>
        <p:nvSpPr>
          <p:cNvPr id="5" name="Footer Placeholder 4">
            <a:extLst>
              <a:ext uri="{FF2B5EF4-FFF2-40B4-BE49-F238E27FC236}">
                <a16:creationId xmlns:a16="http://schemas.microsoft.com/office/drawing/2014/main" id="{2391CD76-E03E-8B47-9A61-4C678FEFCAA6}"/>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ECA6DEE3-75D6-E44F-82FC-2CA970D477C4}"/>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77096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74330-09A6-F244-8C21-5030A8D5BC7F}"/>
              </a:ext>
            </a:extLst>
          </p:cNvPr>
          <p:cNvSpPr>
            <a:spLocks noGrp="1"/>
          </p:cNvSpPr>
          <p:nvPr>
            <p:ph type="title"/>
          </p:nvPr>
        </p:nvSpPr>
        <p:spPr/>
        <p:txBody>
          <a:bodyPr/>
          <a:lstStyle/>
          <a:p>
            <a:r>
              <a:rPr lang="en-US"/>
              <a:t>Click to edit Master title style</a:t>
            </a:r>
            <a:endParaRPr lang="en-BO"/>
          </a:p>
        </p:txBody>
      </p:sp>
      <p:sp>
        <p:nvSpPr>
          <p:cNvPr id="3" name="Content Placeholder 2">
            <a:extLst>
              <a:ext uri="{FF2B5EF4-FFF2-40B4-BE49-F238E27FC236}">
                <a16:creationId xmlns:a16="http://schemas.microsoft.com/office/drawing/2014/main" id="{5DCE9352-26E6-ED43-B9D7-66D3B3C483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3AAEE2BE-DE0E-F04E-98E4-FAAD88B3DEDC}"/>
              </a:ext>
            </a:extLst>
          </p:cNvPr>
          <p:cNvSpPr>
            <a:spLocks noGrp="1"/>
          </p:cNvSpPr>
          <p:nvPr>
            <p:ph type="dt" sz="half" idx="10"/>
          </p:nvPr>
        </p:nvSpPr>
        <p:spPr/>
        <p:txBody>
          <a:bodyPr/>
          <a:lstStyle/>
          <a:p>
            <a:fld id="{2D504DAD-788E-6544-B152-D66250FE087A}" type="datetimeFigureOut">
              <a:rPr lang="en-BO" smtClean="0"/>
              <a:t>5/14/20</a:t>
            </a:fld>
            <a:endParaRPr lang="en-BO"/>
          </a:p>
        </p:txBody>
      </p:sp>
      <p:sp>
        <p:nvSpPr>
          <p:cNvPr id="5" name="Footer Placeholder 4">
            <a:extLst>
              <a:ext uri="{FF2B5EF4-FFF2-40B4-BE49-F238E27FC236}">
                <a16:creationId xmlns:a16="http://schemas.microsoft.com/office/drawing/2014/main" id="{59D624C8-356E-644D-8926-ACD6ACBABAB0}"/>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871AB95D-4C63-B345-BA98-01D74F13A900}"/>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1596575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D3A68-84B8-5042-841D-532D40B271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BO"/>
          </a:p>
        </p:txBody>
      </p:sp>
      <p:sp>
        <p:nvSpPr>
          <p:cNvPr id="3" name="Text Placeholder 2">
            <a:extLst>
              <a:ext uri="{FF2B5EF4-FFF2-40B4-BE49-F238E27FC236}">
                <a16:creationId xmlns:a16="http://schemas.microsoft.com/office/drawing/2014/main" id="{E77C800C-6798-B948-923C-B2DA7B1B79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F347DF-A5AC-2B43-8E5B-7AE02D407D8A}"/>
              </a:ext>
            </a:extLst>
          </p:cNvPr>
          <p:cNvSpPr>
            <a:spLocks noGrp="1"/>
          </p:cNvSpPr>
          <p:nvPr>
            <p:ph type="dt" sz="half" idx="10"/>
          </p:nvPr>
        </p:nvSpPr>
        <p:spPr/>
        <p:txBody>
          <a:bodyPr/>
          <a:lstStyle/>
          <a:p>
            <a:fld id="{2D504DAD-788E-6544-B152-D66250FE087A}" type="datetimeFigureOut">
              <a:rPr lang="en-BO" smtClean="0"/>
              <a:t>5/14/20</a:t>
            </a:fld>
            <a:endParaRPr lang="en-BO"/>
          </a:p>
        </p:txBody>
      </p:sp>
      <p:sp>
        <p:nvSpPr>
          <p:cNvPr id="5" name="Footer Placeholder 4">
            <a:extLst>
              <a:ext uri="{FF2B5EF4-FFF2-40B4-BE49-F238E27FC236}">
                <a16:creationId xmlns:a16="http://schemas.microsoft.com/office/drawing/2014/main" id="{CC6BC0D5-9887-2B4C-AB86-CBA0AC377908}"/>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60F33D99-421B-764F-AC92-E5B5468E605E}"/>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628783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EF92A-093E-B142-B538-847B2F306060}"/>
              </a:ext>
            </a:extLst>
          </p:cNvPr>
          <p:cNvSpPr>
            <a:spLocks noGrp="1"/>
          </p:cNvSpPr>
          <p:nvPr>
            <p:ph type="title"/>
          </p:nvPr>
        </p:nvSpPr>
        <p:spPr/>
        <p:txBody>
          <a:bodyPr/>
          <a:lstStyle/>
          <a:p>
            <a:r>
              <a:rPr lang="en-US"/>
              <a:t>Click to edit Master title style</a:t>
            </a:r>
            <a:endParaRPr lang="en-BO"/>
          </a:p>
        </p:txBody>
      </p:sp>
      <p:sp>
        <p:nvSpPr>
          <p:cNvPr id="3" name="Content Placeholder 2">
            <a:extLst>
              <a:ext uri="{FF2B5EF4-FFF2-40B4-BE49-F238E27FC236}">
                <a16:creationId xmlns:a16="http://schemas.microsoft.com/office/drawing/2014/main" id="{FE6B422F-D0C6-464B-9DAE-E6A8569A8D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Content Placeholder 3">
            <a:extLst>
              <a:ext uri="{FF2B5EF4-FFF2-40B4-BE49-F238E27FC236}">
                <a16:creationId xmlns:a16="http://schemas.microsoft.com/office/drawing/2014/main" id="{50CCD78D-3444-1748-BE7B-AE4550940B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5" name="Date Placeholder 4">
            <a:extLst>
              <a:ext uri="{FF2B5EF4-FFF2-40B4-BE49-F238E27FC236}">
                <a16:creationId xmlns:a16="http://schemas.microsoft.com/office/drawing/2014/main" id="{41FE624F-7939-D147-B994-F93F4D6A8D5A}"/>
              </a:ext>
            </a:extLst>
          </p:cNvPr>
          <p:cNvSpPr>
            <a:spLocks noGrp="1"/>
          </p:cNvSpPr>
          <p:nvPr>
            <p:ph type="dt" sz="half" idx="10"/>
          </p:nvPr>
        </p:nvSpPr>
        <p:spPr/>
        <p:txBody>
          <a:bodyPr/>
          <a:lstStyle/>
          <a:p>
            <a:fld id="{2D504DAD-788E-6544-B152-D66250FE087A}" type="datetimeFigureOut">
              <a:rPr lang="en-BO" smtClean="0"/>
              <a:t>5/14/20</a:t>
            </a:fld>
            <a:endParaRPr lang="en-BO"/>
          </a:p>
        </p:txBody>
      </p:sp>
      <p:sp>
        <p:nvSpPr>
          <p:cNvPr id="6" name="Footer Placeholder 5">
            <a:extLst>
              <a:ext uri="{FF2B5EF4-FFF2-40B4-BE49-F238E27FC236}">
                <a16:creationId xmlns:a16="http://schemas.microsoft.com/office/drawing/2014/main" id="{4415C259-F272-D54D-9023-0585F5D1257B}"/>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56BD387D-818A-C740-AC12-018D90FF117E}"/>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021129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5D312-8116-D346-A99F-3E4AE7A79687}"/>
              </a:ext>
            </a:extLst>
          </p:cNvPr>
          <p:cNvSpPr>
            <a:spLocks noGrp="1"/>
          </p:cNvSpPr>
          <p:nvPr>
            <p:ph type="title"/>
          </p:nvPr>
        </p:nvSpPr>
        <p:spPr>
          <a:xfrm>
            <a:off x="839788" y="365125"/>
            <a:ext cx="10515600" cy="1325563"/>
          </a:xfrm>
        </p:spPr>
        <p:txBody>
          <a:bodyPr/>
          <a:lstStyle/>
          <a:p>
            <a:r>
              <a:rPr lang="en-US"/>
              <a:t>Click to edit Master title style</a:t>
            </a:r>
            <a:endParaRPr lang="en-BO"/>
          </a:p>
        </p:txBody>
      </p:sp>
      <p:sp>
        <p:nvSpPr>
          <p:cNvPr id="3" name="Text Placeholder 2">
            <a:extLst>
              <a:ext uri="{FF2B5EF4-FFF2-40B4-BE49-F238E27FC236}">
                <a16:creationId xmlns:a16="http://schemas.microsoft.com/office/drawing/2014/main" id="{A0D0FDDC-88FE-B847-8C1C-B5366E36A5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209EB4-6148-2E49-AA2F-58A0189C5E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5" name="Text Placeholder 4">
            <a:extLst>
              <a:ext uri="{FF2B5EF4-FFF2-40B4-BE49-F238E27FC236}">
                <a16:creationId xmlns:a16="http://schemas.microsoft.com/office/drawing/2014/main" id="{2D2C153D-9A32-0E4E-9CE3-DA89FE96D7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E10C0E-16B0-1245-80D0-21CC5E5D51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7" name="Date Placeholder 6">
            <a:extLst>
              <a:ext uri="{FF2B5EF4-FFF2-40B4-BE49-F238E27FC236}">
                <a16:creationId xmlns:a16="http://schemas.microsoft.com/office/drawing/2014/main" id="{402F7CC1-279D-BD47-BD8C-94EA5A08D363}"/>
              </a:ext>
            </a:extLst>
          </p:cNvPr>
          <p:cNvSpPr>
            <a:spLocks noGrp="1"/>
          </p:cNvSpPr>
          <p:nvPr>
            <p:ph type="dt" sz="half" idx="10"/>
          </p:nvPr>
        </p:nvSpPr>
        <p:spPr/>
        <p:txBody>
          <a:bodyPr/>
          <a:lstStyle/>
          <a:p>
            <a:fld id="{2D504DAD-788E-6544-B152-D66250FE087A}" type="datetimeFigureOut">
              <a:rPr lang="en-BO" smtClean="0"/>
              <a:t>5/14/20</a:t>
            </a:fld>
            <a:endParaRPr lang="en-BO"/>
          </a:p>
        </p:txBody>
      </p:sp>
      <p:sp>
        <p:nvSpPr>
          <p:cNvPr id="8" name="Footer Placeholder 7">
            <a:extLst>
              <a:ext uri="{FF2B5EF4-FFF2-40B4-BE49-F238E27FC236}">
                <a16:creationId xmlns:a16="http://schemas.microsoft.com/office/drawing/2014/main" id="{AEC73F01-472F-B64F-ADBE-1B569B7428BB}"/>
              </a:ext>
            </a:extLst>
          </p:cNvPr>
          <p:cNvSpPr>
            <a:spLocks noGrp="1"/>
          </p:cNvSpPr>
          <p:nvPr>
            <p:ph type="ftr" sz="quarter" idx="11"/>
          </p:nvPr>
        </p:nvSpPr>
        <p:spPr/>
        <p:txBody>
          <a:bodyPr/>
          <a:lstStyle/>
          <a:p>
            <a:endParaRPr lang="en-BO"/>
          </a:p>
        </p:txBody>
      </p:sp>
      <p:sp>
        <p:nvSpPr>
          <p:cNvPr id="9" name="Slide Number Placeholder 8">
            <a:extLst>
              <a:ext uri="{FF2B5EF4-FFF2-40B4-BE49-F238E27FC236}">
                <a16:creationId xmlns:a16="http://schemas.microsoft.com/office/drawing/2014/main" id="{4595F421-59BE-594B-B4E8-4CC5EA264B57}"/>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1250190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A0427-B9D6-E141-B05A-5DD94CB2929B}"/>
              </a:ext>
            </a:extLst>
          </p:cNvPr>
          <p:cNvSpPr>
            <a:spLocks noGrp="1"/>
          </p:cNvSpPr>
          <p:nvPr>
            <p:ph type="title"/>
          </p:nvPr>
        </p:nvSpPr>
        <p:spPr/>
        <p:txBody>
          <a:bodyPr/>
          <a:lstStyle/>
          <a:p>
            <a:r>
              <a:rPr lang="en-US"/>
              <a:t>Click to edit Master title style</a:t>
            </a:r>
            <a:endParaRPr lang="en-BO"/>
          </a:p>
        </p:txBody>
      </p:sp>
      <p:sp>
        <p:nvSpPr>
          <p:cNvPr id="3" name="Date Placeholder 2">
            <a:extLst>
              <a:ext uri="{FF2B5EF4-FFF2-40B4-BE49-F238E27FC236}">
                <a16:creationId xmlns:a16="http://schemas.microsoft.com/office/drawing/2014/main" id="{4552B67C-0F85-2B40-9337-1AD73FA6412A}"/>
              </a:ext>
            </a:extLst>
          </p:cNvPr>
          <p:cNvSpPr>
            <a:spLocks noGrp="1"/>
          </p:cNvSpPr>
          <p:nvPr>
            <p:ph type="dt" sz="half" idx="10"/>
          </p:nvPr>
        </p:nvSpPr>
        <p:spPr/>
        <p:txBody>
          <a:bodyPr/>
          <a:lstStyle/>
          <a:p>
            <a:fld id="{2D504DAD-788E-6544-B152-D66250FE087A}" type="datetimeFigureOut">
              <a:rPr lang="en-BO" smtClean="0"/>
              <a:t>5/14/20</a:t>
            </a:fld>
            <a:endParaRPr lang="en-BO"/>
          </a:p>
        </p:txBody>
      </p:sp>
      <p:sp>
        <p:nvSpPr>
          <p:cNvPr id="4" name="Footer Placeholder 3">
            <a:extLst>
              <a:ext uri="{FF2B5EF4-FFF2-40B4-BE49-F238E27FC236}">
                <a16:creationId xmlns:a16="http://schemas.microsoft.com/office/drawing/2014/main" id="{FDA00145-5F47-0645-B8E1-3FB735487A2E}"/>
              </a:ext>
            </a:extLst>
          </p:cNvPr>
          <p:cNvSpPr>
            <a:spLocks noGrp="1"/>
          </p:cNvSpPr>
          <p:nvPr>
            <p:ph type="ftr" sz="quarter" idx="11"/>
          </p:nvPr>
        </p:nvSpPr>
        <p:spPr/>
        <p:txBody>
          <a:bodyPr/>
          <a:lstStyle/>
          <a:p>
            <a:endParaRPr lang="en-BO"/>
          </a:p>
        </p:txBody>
      </p:sp>
      <p:sp>
        <p:nvSpPr>
          <p:cNvPr id="5" name="Slide Number Placeholder 4">
            <a:extLst>
              <a:ext uri="{FF2B5EF4-FFF2-40B4-BE49-F238E27FC236}">
                <a16:creationId xmlns:a16="http://schemas.microsoft.com/office/drawing/2014/main" id="{4A40CC6B-9A68-EF45-BEE3-E4988FDAEB76}"/>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487589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24DC23-6816-7B49-9611-78DA74552799}"/>
              </a:ext>
            </a:extLst>
          </p:cNvPr>
          <p:cNvSpPr>
            <a:spLocks noGrp="1"/>
          </p:cNvSpPr>
          <p:nvPr>
            <p:ph type="dt" sz="half" idx="10"/>
          </p:nvPr>
        </p:nvSpPr>
        <p:spPr/>
        <p:txBody>
          <a:bodyPr/>
          <a:lstStyle/>
          <a:p>
            <a:fld id="{2D504DAD-788E-6544-B152-D66250FE087A}" type="datetimeFigureOut">
              <a:rPr lang="en-BO" smtClean="0"/>
              <a:t>5/14/20</a:t>
            </a:fld>
            <a:endParaRPr lang="en-BO"/>
          </a:p>
        </p:txBody>
      </p:sp>
      <p:sp>
        <p:nvSpPr>
          <p:cNvPr id="3" name="Footer Placeholder 2">
            <a:extLst>
              <a:ext uri="{FF2B5EF4-FFF2-40B4-BE49-F238E27FC236}">
                <a16:creationId xmlns:a16="http://schemas.microsoft.com/office/drawing/2014/main" id="{A03E8315-33FC-0246-BE9F-394BE3144228}"/>
              </a:ext>
            </a:extLst>
          </p:cNvPr>
          <p:cNvSpPr>
            <a:spLocks noGrp="1"/>
          </p:cNvSpPr>
          <p:nvPr>
            <p:ph type="ftr" sz="quarter" idx="11"/>
          </p:nvPr>
        </p:nvSpPr>
        <p:spPr/>
        <p:txBody>
          <a:bodyPr/>
          <a:lstStyle/>
          <a:p>
            <a:endParaRPr lang="en-BO"/>
          </a:p>
        </p:txBody>
      </p:sp>
      <p:sp>
        <p:nvSpPr>
          <p:cNvPr id="4" name="Slide Number Placeholder 3">
            <a:extLst>
              <a:ext uri="{FF2B5EF4-FFF2-40B4-BE49-F238E27FC236}">
                <a16:creationId xmlns:a16="http://schemas.microsoft.com/office/drawing/2014/main" id="{217440AF-2C97-C146-8262-AD432C7409AF}"/>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1032349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47F3D-CC56-8045-A2CF-5BC0D9D1C1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O"/>
          </a:p>
        </p:txBody>
      </p:sp>
      <p:sp>
        <p:nvSpPr>
          <p:cNvPr id="3" name="Content Placeholder 2">
            <a:extLst>
              <a:ext uri="{FF2B5EF4-FFF2-40B4-BE49-F238E27FC236}">
                <a16:creationId xmlns:a16="http://schemas.microsoft.com/office/drawing/2014/main" id="{C0055FC1-8E18-724B-8EB1-2A4261BEBA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Text Placeholder 3">
            <a:extLst>
              <a:ext uri="{FF2B5EF4-FFF2-40B4-BE49-F238E27FC236}">
                <a16:creationId xmlns:a16="http://schemas.microsoft.com/office/drawing/2014/main" id="{0492282F-72A3-9545-85C9-85CA96B23F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3C9502-A875-364A-BF41-19AD6BD31391}"/>
              </a:ext>
            </a:extLst>
          </p:cNvPr>
          <p:cNvSpPr>
            <a:spLocks noGrp="1"/>
          </p:cNvSpPr>
          <p:nvPr>
            <p:ph type="dt" sz="half" idx="10"/>
          </p:nvPr>
        </p:nvSpPr>
        <p:spPr/>
        <p:txBody>
          <a:bodyPr/>
          <a:lstStyle/>
          <a:p>
            <a:fld id="{2D504DAD-788E-6544-B152-D66250FE087A}" type="datetimeFigureOut">
              <a:rPr lang="en-BO" smtClean="0"/>
              <a:t>5/14/20</a:t>
            </a:fld>
            <a:endParaRPr lang="en-BO"/>
          </a:p>
        </p:txBody>
      </p:sp>
      <p:sp>
        <p:nvSpPr>
          <p:cNvPr id="6" name="Footer Placeholder 5">
            <a:extLst>
              <a:ext uri="{FF2B5EF4-FFF2-40B4-BE49-F238E27FC236}">
                <a16:creationId xmlns:a16="http://schemas.microsoft.com/office/drawing/2014/main" id="{95039296-0418-2246-96FB-47ECF4FA68A0}"/>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12E0FC06-5984-0542-93A9-AC4CA48835BE}"/>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1769131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EAA97-7BB7-DD40-BDBF-08A18C2840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O"/>
          </a:p>
        </p:txBody>
      </p:sp>
      <p:sp>
        <p:nvSpPr>
          <p:cNvPr id="3" name="Picture Placeholder 2">
            <a:extLst>
              <a:ext uri="{FF2B5EF4-FFF2-40B4-BE49-F238E27FC236}">
                <a16:creationId xmlns:a16="http://schemas.microsoft.com/office/drawing/2014/main" id="{D0D849A8-6F23-FD46-A961-2709F92794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O"/>
          </a:p>
        </p:txBody>
      </p:sp>
      <p:sp>
        <p:nvSpPr>
          <p:cNvPr id="4" name="Text Placeholder 3">
            <a:extLst>
              <a:ext uri="{FF2B5EF4-FFF2-40B4-BE49-F238E27FC236}">
                <a16:creationId xmlns:a16="http://schemas.microsoft.com/office/drawing/2014/main" id="{1814DA02-DE19-0A4E-8663-B3E588485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2D6AD5-C026-6249-A82C-2F2AB8062994}"/>
              </a:ext>
            </a:extLst>
          </p:cNvPr>
          <p:cNvSpPr>
            <a:spLocks noGrp="1"/>
          </p:cNvSpPr>
          <p:nvPr>
            <p:ph type="dt" sz="half" idx="10"/>
          </p:nvPr>
        </p:nvSpPr>
        <p:spPr/>
        <p:txBody>
          <a:bodyPr/>
          <a:lstStyle/>
          <a:p>
            <a:fld id="{2D504DAD-788E-6544-B152-D66250FE087A}" type="datetimeFigureOut">
              <a:rPr lang="en-BO" smtClean="0"/>
              <a:t>5/14/20</a:t>
            </a:fld>
            <a:endParaRPr lang="en-BO"/>
          </a:p>
        </p:txBody>
      </p:sp>
      <p:sp>
        <p:nvSpPr>
          <p:cNvPr id="6" name="Footer Placeholder 5">
            <a:extLst>
              <a:ext uri="{FF2B5EF4-FFF2-40B4-BE49-F238E27FC236}">
                <a16:creationId xmlns:a16="http://schemas.microsoft.com/office/drawing/2014/main" id="{2ECAD29D-1BFD-804E-9244-F97EB246FE8D}"/>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47713C74-6105-E54B-A568-847D8F1DF176}"/>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448062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405264-C9FB-6E41-8A60-7A4BE51A0B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BO"/>
          </a:p>
        </p:txBody>
      </p:sp>
      <p:sp>
        <p:nvSpPr>
          <p:cNvPr id="3" name="Text Placeholder 2">
            <a:extLst>
              <a:ext uri="{FF2B5EF4-FFF2-40B4-BE49-F238E27FC236}">
                <a16:creationId xmlns:a16="http://schemas.microsoft.com/office/drawing/2014/main" id="{2FB74998-2F2C-1344-9CDD-8160E878BB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0141EE62-8ADC-FA48-9544-11269EB1A9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504DAD-788E-6544-B152-D66250FE087A}" type="datetimeFigureOut">
              <a:rPr lang="en-BO" smtClean="0"/>
              <a:t>5/14/20</a:t>
            </a:fld>
            <a:endParaRPr lang="en-BO"/>
          </a:p>
        </p:txBody>
      </p:sp>
      <p:sp>
        <p:nvSpPr>
          <p:cNvPr id="5" name="Footer Placeholder 4">
            <a:extLst>
              <a:ext uri="{FF2B5EF4-FFF2-40B4-BE49-F238E27FC236}">
                <a16:creationId xmlns:a16="http://schemas.microsoft.com/office/drawing/2014/main" id="{9A8920D8-1E34-7143-A1AD-E56A235A51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O"/>
          </a:p>
        </p:txBody>
      </p:sp>
      <p:sp>
        <p:nvSpPr>
          <p:cNvPr id="6" name="Slide Number Placeholder 5">
            <a:extLst>
              <a:ext uri="{FF2B5EF4-FFF2-40B4-BE49-F238E27FC236}">
                <a16:creationId xmlns:a16="http://schemas.microsoft.com/office/drawing/2014/main" id="{4A80CD04-D0F9-6D41-825E-8FB4C96350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9C0F01-AA13-5546-BED1-4F6D81EB196E}" type="slidenum">
              <a:rPr lang="en-BO" smtClean="0"/>
              <a:t>‹#›</a:t>
            </a:fld>
            <a:endParaRPr lang="en-BO"/>
          </a:p>
        </p:txBody>
      </p:sp>
    </p:spTree>
    <p:extLst>
      <p:ext uri="{BB962C8B-B14F-4D97-AF65-F5344CB8AC3E}">
        <p14:creationId xmlns:p14="http://schemas.microsoft.com/office/powerpoint/2010/main" val="3121926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8" Type="http://schemas.openxmlformats.org/officeDocument/2006/relationships/hyperlink" Target="https://docs.microsoft.com/en-us/dotnet/api/system.object.memberwiseclone?view=netcore-3.1#System_Object_MemberwiseClone" TargetMode="External"/><Relationship Id="rId3" Type="http://schemas.openxmlformats.org/officeDocument/2006/relationships/hyperlink" Target="https://docs.microsoft.com/en-us/dotnet/api/system.object.equals?view=netcore-3.1#System_Object_Equals_System_Object_" TargetMode="External"/><Relationship Id="rId7" Type="http://schemas.openxmlformats.org/officeDocument/2006/relationships/hyperlink" Target="https://docs.microsoft.com/en-us/dotnet/api/system.object.gettype?view=netcore-3.1#System_Object_GetType" TargetMode="External"/><Relationship Id="rId2" Type="http://schemas.openxmlformats.org/officeDocument/2006/relationships/hyperlink" Target="https://docs.microsoft.com/en-us/dotnet/api/system.object.-ctor?view=netcore-3.1#System_Object__ctor" TargetMode="External"/><Relationship Id="rId1" Type="http://schemas.openxmlformats.org/officeDocument/2006/relationships/slideLayout" Target="../slideLayouts/slideLayout2.xml"/><Relationship Id="rId6" Type="http://schemas.openxmlformats.org/officeDocument/2006/relationships/hyperlink" Target="https://docs.microsoft.com/en-us/dotnet/api/system.object.gethashcode?view=netcore-3.1#System_Object_GetHashCode" TargetMode="External"/><Relationship Id="rId5" Type="http://schemas.openxmlformats.org/officeDocument/2006/relationships/hyperlink" Target="https://docs.microsoft.com/en-us/dotnet/api/system.object.finalize?view=netcore-3.1#System_Object_Finalize" TargetMode="External"/><Relationship Id="rId10" Type="http://schemas.openxmlformats.org/officeDocument/2006/relationships/hyperlink" Target="https://docs.microsoft.com/en-us/dotnet/api/system.object.tostring?view=netcore-3.1#System_Object_ToString" TargetMode="External"/><Relationship Id="rId4" Type="http://schemas.openxmlformats.org/officeDocument/2006/relationships/hyperlink" Target="https://docs.microsoft.com/en-us/dotnet/api/system.object.equals?view=netcore-3.1#System_Object_Equals_System_Object_System_Object_" TargetMode="External"/><Relationship Id="rId9" Type="http://schemas.openxmlformats.org/officeDocument/2006/relationships/hyperlink" Target="https://docs.microsoft.com/en-us/dotnet/api/system.object.referenceequals?view=netcore-3.1#System_Object_ReferenceEquals_System_Object_System_Object_" TargetMode="Externa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61A56-ED43-E543-98F0-F5D994C66444}"/>
              </a:ext>
            </a:extLst>
          </p:cNvPr>
          <p:cNvSpPr>
            <a:spLocks noGrp="1"/>
          </p:cNvSpPr>
          <p:nvPr>
            <p:ph type="ctrTitle"/>
          </p:nvPr>
        </p:nvSpPr>
        <p:spPr>
          <a:xfrm>
            <a:off x="1524000" y="1122363"/>
            <a:ext cx="9144000" cy="1107031"/>
          </a:xfrm>
        </p:spPr>
        <p:txBody>
          <a:bodyPr/>
          <a:lstStyle/>
          <a:p>
            <a:r>
              <a:rPr lang="en-BO" dirty="0"/>
              <a:t>C# mi primer lenguaje </a:t>
            </a:r>
          </a:p>
        </p:txBody>
      </p:sp>
      <p:sp>
        <p:nvSpPr>
          <p:cNvPr id="3" name="Subtitle 2">
            <a:extLst>
              <a:ext uri="{FF2B5EF4-FFF2-40B4-BE49-F238E27FC236}">
                <a16:creationId xmlns:a16="http://schemas.microsoft.com/office/drawing/2014/main" id="{2C1448E0-3EC4-6B4B-9E64-5F6E29F6A46A}"/>
              </a:ext>
            </a:extLst>
          </p:cNvPr>
          <p:cNvSpPr>
            <a:spLocks noGrp="1"/>
          </p:cNvSpPr>
          <p:nvPr>
            <p:ph type="subTitle" idx="1"/>
          </p:nvPr>
        </p:nvSpPr>
        <p:spPr>
          <a:xfrm>
            <a:off x="1863634" y="2229394"/>
            <a:ext cx="9144000" cy="635726"/>
          </a:xfrm>
        </p:spPr>
        <p:txBody>
          <a:bodyPr/>
          <a:lstStyle/>
          <a:p>
            <a:endParaRPr lang="en-BO" dirty="0"/>
          </a:p>
        </p:txBody>
      </p:sp>
      <p:pic>
        <p:nvPicPr>
          <p:cNvPr id="5" name="Picture 4" descr="A close up of a person&#10;&#10;Description automatically generated">
            <a:extLst>
              <a:ext uri="{FF2B5EF4-FFF2-40B4-BE49-F238E27FC236}">
                <a16:creationId xmlns:a16="http://schemas.microsoft.com/office/drawing/2014/main" id="{A28ECA25-B64D-6D48-BE83-724A9DD221F1}"/>
              </a:ext>
            </a:extLst>
          </p:cNvPr>
          <p:cNvPicPr>
            <a:picLocks noChangeAspect="1"/>
          </p:cNvPicPr>
          <p:nvPr/>
        </p:nvPicPr>
        <p:blipFill>
          <a:blip r:embed="rId3"/>
          <a:stretch>
            <a:fillRect/>
          </a:stretch>
        </p:blipFill>
        <p:spPr>
          <a:xfrm>
            <a:off x="1079861" y="3255962"/>
            <a:ext cx="2127613" cy="2836817"/>
          </a:xfrm>
          <a:prstGeom prst="rect">
            <a:avLst/>
          </a:prstGeom>
        </p:spPr>
      </p:pic>
      <p:pic>
        <p:nvPicPr>
          <p:cNvPr id="7" name="Picture 6" descr="A picture containing plate&#10;&#10;Description automatically generated">
            <a:extLst>
              <a:ext uri="{FF2B5EF4-FFF2-40B4-BE49-F238E27FC236}">
                <a16:creationId xmlns:a16="http://schemas.microsoft.com/office/drawing/2014/main" id="{A1CC441D-2545-C442-B260-22EBCE3057D3}"/>
              </a:ext>
            </a:extLst>
          </p:cNvPr>
          <p:cNvPicPr>
            <a:picLocks noChangeAspect="1"/>
          </p:cNvPicPr>
          <p:nvPr/>
        </p:nvPicPr>
        <p:blipFill>
          <a:blip r:embed="rId4"/>
          <a:stretch>
            <a:fillRect/>
          </a:stretch>
        </p:blipFill>
        <p:spPr>
          <a:xfrm>
            <a:off x="8360229" y="5353840"/>
            <a:ext cx="2307771" cy="738939"/>
          </a:xfrm>
          <a:prstGeom prst="rect">
            <a:avLst/>
          </a:prstGeom>
        </p:spPr>
      </p:pic>
      <p:sp>
        <p:nvSpPr>
          <p:cNvPr id="8" name="TextBox 7">
            <a:extLst>
              <a:ext uri="{FF2B5EF4-FFF2-40B4-BE49-F238E27FC236}">
                <a16:creationId xmlns:a16="http://schemas.microsoft.com/office/drawing/2014/main" id="{9F547AB4-B073-6E4B-A63F-E73B8BCC89B9}"/>
              </a:ext>
            </a:extLst>
          </p:cNvPr>
          <p:cNvSpPr txBox="1"/>
          <p:nvPr/>
        </p:nvSpPr>
        <p:spPr>
          <a:xfrm>
            <a:off x="3354158" y="5723447"/>
            <a:ext cx="2865121" cy="369332"/>
          </a:xfrm>
          <a:prstGeom prst="rect">
            <a:avLst/>
          </a:prstGeom>
          <a:noFill/>
        </p:spPr>
        <p:txBody>
          <a:bodyPr wrap="square" rtlCol="0">
            <a:spAutoFit/>
          </a:bodyPr>
          <a:lstStyle/>
          <a:p>
            <a:r>
              <a:rPr lang="en-BO" dirty="0"/>
              <a:t>Luis Alberto Osinaga Suárez</a:t>
            </a:r>
          </a:p>
        </p:txBody>
      </p:sp>
    </p:spTree>
    <p:extLst>
      <p:ext uri="{BB962C8B-B14F-4D97-AF65-F5344CB8AC3E}">
        <p14:creationId xmlns:p14="http://schemas.microsoft.com/office/powerpoint/2010/main" val="3089834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6BF70-765A-7647-9468-427F3702E17B}"/>
              </a:ext>
            </a:extLst>
          </p:cNvPr>
          <p:cNvSpPr>
            <a:spLocks noGrp="1"/>
          </p:cNvSpPr>
          <p:nvPr>
            <p:ph type="title"/>
          </p:nvPr>
        </p:nvSpPr>
        <p:spPr/>
        <p:txBody>
          <a:bodyPr/>
          <a:lstStyle/>
          <a:p>
            <a:r>
              <a:rPr lang="en-BO" dirty="0"/>
              <a:t>Compilación y ejecución en Visual Studio</a:t>
            </a:r>
          </a:p>
        </p:txBody>
      </p:sp>
      <p:sp>
        <p:nvSpPr>
          <p:cNvPr id="3" name="Content Placeholder 2">
            <a:extLst>
              <a:ext uri="{FF2B5EF4-FFF2-40B4-BE49-F238E27FC236}">
                <a16:creationId xmlns:a16="http://schemas.microsoft.com/office/drawing/2014/main" id="{BD2D86AD-B552-C842-BC04-0652BB9A223C}"/>
              </a:ext>
            </a:extLst>
          </p:cNvPr>
          <p:cNvSpPr>
            <a:spLocks noGrp="1"/>
          </p:cNvSpPr>
          <p:nvPr>
            <p:ph idx="1"/>
          </p:nvPr>
        </p:nvSpPr>
        <p:spPr/>
        <p:txBody>
          <a:bodyPr>
            <a:normAutofit lnSpcReduction="10000"/>
          </a:bodyPr>
          <a:lstStyle/>
          <a:p>
            <a:pPr marL="0" indent="0">
              <a:buNone/>
            </a:pPr>
            <a:r>
              <a:rPr lang="en-US" dirty="0"/>
              <a:t>Con el </a:t>
            </a:r>
            <a:r>
              <a:rPr lang="en-US" dirty="0" err="1"/>
              <a:t>programa</a:t>
            </a:r>
            <a:r>
              <a:rPr lang="en-US" dirty="0"/>
              <a:t> “Hello World” </a:t>
            </a:r>
            <a:r>
              <a:rPr lang="en-US" dirty="0" err="1"/>
              <a:t>completado</a:t>
            </a:r>
            <a:r>
              <a:rPr lang="en-US" dirty="0"/>
              <a:t>, el </a:t>
            </a:r>
            <a:r>
              <a:rPr lang="en-US" dirty="0" err="1"/>
              <a:t>siguiente</a:t>
            </a:r>
            <a:r>
              <a:rPr lang="en-US" dirty="0"/>
              <a:t> </a:t>
            </a:r>
            <a:r>
              <a:rPr lang="en-US" dirty="0" err="1"/>
              <a:t>paso</a:t>
            </a:r>
            <a:r>
              <a:rPr lang="en-US" dirty="0"/>
              <a:t> es </a:t>
            </a:r>
            <a:r>
              <a:rPr lang="en-US" dirty="0" err="1"/>
              <a:t>compilarlo</a:t>
            </a:r>
            <a:r>
              <a:rPr lang="en-US" dirty="0"/>
              <a:t> y </a:t>
            </a:r>
            <a:r>
              <a:rPr lang="en-US" dirty="0" err="1"/>
              <a:t>ejecutarlo</a:t>
            </a:r>
            <a:r>
              <a:rPr lang="en-US" dirty="0"/>
              <a:t>. Para </a:t>
            </a:r>
            <a:r>
              <a:rPr lang="en-US" dirty="0" err="1"/>
              <a:t>hacerlo</a:t>
            </a:r>
            <a:r>
              <a:rPr lang="en-US" dirty="0"/>
              <a:t>, se debe </a:t>
            </a:r>
            <a:r>
              <a:rPr lang="en-US" dirty="0" err="1"/>
              <a:t>abrir</a:t>
            </a:r>
            <a:r>
              <a:rPr lang="en-US" dirty="0"/>
              <a:t> el </a:t>
            </a:r>
            <a:r>
              <a:rPr lang="en-US" dirty="0" err="1"/>
              <a:t>menú</a:t>
            </a:r>
            <a:r>
              <a:rPr lang="en-US" dirty="0"/>
              <a:t> Debug y </a:t>
            </a:r>
            <a:r>
              <a:rPr lang="en-US" dirty="0" err="1"/>
              <a:t>seleccionar</a:t>
            </a:r>
            <a:r>
              <a:rPr lang="en-US" dirty="0"/>
              <a:t> “Start Without Debugging”, o </a:t>
            </a:r>
            <a:r>
              <a:rPr lang="en-US" dirty="0" err="1"/>
              <a:t>simplemente</a:t>
            </a:r>
            <a:r>
              <a:rPr lang="en-US" dirty="0"/>
              <a:t> </a:t>
            </a:r>
            <a:r>
              <a:rPr lang="en-US" dirty="0" err="1"/>
              <a:t>presione</a:t>
            </a:r>
            <a:r>
              <a:rPr lang="en-US" dirty="0"/>
              <a:t> Ctrl + F5. Visual Studio </a:t>
            </a:r>
            <a:r>
              <a:rPr lang="en-US" dirty="0" err="1"/>
              <a:t>compilará</a:t>
            </a:r>
            <a:r>
              <a:rPr lang="en-US" dirty="0"/>
              <a:t> y </a:t>
            </a:r>
            <a:r>
              <a:rPr lang="en-US" dirty="0" err="1"/>
              <a:t>ejecutará</a:t>
            </a:r>
            <a:r>
              <a:rPr lang="en-US" dirty="0"/>
              <a:t> la </a:t>
            </a:r>
            <a:r>
              <a:rPr lang="en-US" dirty="0" err="1"/>
              <a:t>aplicación</a:t>
            </a:r>
            <a:r>
              <a:rPr lang="en-US" dirty="0"/>
              <a:t>, que </a:t>
            </a:r>
            <a:r>
              <a:rPr lang="en-US" dirty="0" err="1"/>
              <a:t>muestra</a:t>
            </a:r>
            <a:r>
              <a:rPr lang="en-US" dirty="0"/>
              <a:t> la </a:t>
            </a:r>
            <a:r>
              <a:rPr lang="en-US" dirty="0" err="1"/>
              <a:t>oración</a:t>
            </a:r>
            <a:r>
              <a:rPr lang="en-US" dirty="0"/>
              <a:t> </a:t>
            </a:r>
            <a:r>
              <a:rPr lang="en-US" dirty="0" err="1"/>
              <a:t>deseada</a:t>
            </a:r>
            <a:r>
              <a:rPr lang="en-US" dirty="0"/>
              <a:t> </a:t>
            </a:r>
            <a:r>
              <a:rPr lang="en-US" dirty="0" err="1"/>
              <a:t>en</a:t>
            </a:r>
            <a:r>
              <a:rPr lang="en-US" dirty="0"/>
              <a:t> una </a:t>
            </a:r>
            <a:r>
              <a:rPr lang="en-US" dirty="0" err="1"/>
              <a:t>ventana</a:t>
            </a:r>
            <a:r>
              <a:rPr lang="en-US" dirty="0"/>
              <a:t> de </a:t>
            </a:r>
            <a:r>
              <a:rPr lang="en-US" dirty="0" err="1"/>
              <a:t>consola</a:t>
            </a:r>
            <a:r>
              <a:rPr lang="en-US" dirty="0"/>
              <a:t>. El </a:t>
            </a:r>
            <a:r>
              <a:rPr lang="en-US" dirty="0" err="1"/>
              <a:t>motivo</a:t>
            </a:r>
            <a:r>
              <a:rPr lang="en-US" dirty="0"/>
              <a:t> por el que no se </a:t>
            </a:r>
            <a:r>
              <a:rPr lang="en-US" dirty="0" err="1"/>
              <a:t>elige</a:t>
            </a:r>
            <a:r>
              <a:rPr lang="en-US" dirty="0"/>
              <a:t> “Start Debugging”, o </a:t>
            </a:r>
            <a:r>
              <a:rPr lang="en-US" dirty="0" err="1"/>
              <a:t>comando</a:t>
            </a:r>
            <a:r>
              <a:rPr lang="en-US" dirty="0"/>
              <a:t> F5 </a:t>
            </a:r>
            <a:r>
              <a:rPr lang="en-US" dirty="0" err="1"/>
              <a:t>aquí</a:t>
            </a:r>
            <a:r>
              <a:rPr lang="en-US" dirty="0"/>
              <a:t>, es </a:t>
            </a:r>
            <a:r>
              <a:rPr lang="en-US" dirty="0" err="1"/>
              <a:t>porque</a:t>
            </a:r>
            <a:r>
              <a:rPr lang="en-US" dirty="0"/>
              <a:t>  la </a:t>
            </a:r>
            <a:r>
              <a:rPr lang="en-US" dirty="0" err="1"/>
              <a:t>ventana</a:t>
            </a:r>
            <a:r>
              <a:rPr lang="en-US" dirty="0"/>
              <a:t> de  </a:t>
            </a:r>
            <a:r>
              <a:rPr lang="en-US" dirty="0" err="1"/>
              <a:t>consola</a:t>
            </a:r>
            <a:r>
              <a:rPr lang="en-US" dirty="0"/>
              <a:t> se </a:t>
            </a:r>
            <a:r>
              <a:rPr lang="en-US" dirty="0" err="1"/>
              <a:t>cierra</a:t>
            </a:r>
            <a:r>
              <a:rPr lang="en-US" dirty="0"/>
              <a:t> tan pronto </a:t>
            </a:r>
            <a:r>
              <a:rPr lang="en-US" dirty="0" err="1"/>
              <a:t>como</a:t>
            </a:r>
            <a:r>
              <a:rPr lang="en-US" dirty="0"/>
              <a:t> el </a:t>
            </a:r>
            <a:r>
              <a:rPr lang="en-US" dirty="0" err="1"/>
              <a:t>programa</a:t>
            </a:r>
            <a:r>
              <a:rPr lang="en-US" dirty="0"/>
              <a:t> </a:t>
            </a:r>
            <a:r>
              <a:rPr lang="en-US" dirty="0" err="1"/>
              <a:t>termina</a:t>
            </a:r>
            <a:r>
              <a:rPr lang="en-US" dirty="0"/>
              <a:t> de </a:t>
            </a:r>
            <a:r>
              <a:rPr lang="en-US" dirty="0" err="1"/>
              <a:t>ejecutarse</a:t>
            </a:r>
            <a:r>
              <a:rPr lang="en-US" dirty="0"/>
              <a:t> y no </a:t>
            </a:r>
            <a:r>
              <a:rPr lang="en-US" dirty="0" err="1"/>
              <a:t>podremos</a:t>
            </a:r>
            <a:r>
              <a:rPr lang="en-US" dirty="0"/>
              <a:t> </a:t>
            </a:r>
            <a:r>
              <a:rPr lang="en-US" dirty="0" err="1"/>
              <a:t>ver</a:t>
            </a:r>
            <a:r>
              <a:rPr lang="en-US" dirty="0"/>
              <a:t> lo </a:t>
            </a:r>
            <a:r>
              <a:rPr lang="en-US" dirty="0" err="1"/>
              <a:t>escrito</a:t>
            </a:r>
            <a:r>
              <a:rPr lang="en-US" dirty="0"/>
              <a:t> </a:t>
            </a:r>
            <a:r>
              <a:rPr lang="en-US" dirty="0" err="1"/>
              <a:t>en</a:t>
            </a:r>
            <a:r>
              <a:rPr lang="en-US" dirty="0"/>
              <a:t> la </a:t>
            </a:r>
            <a:r>
              <a:rPr lang="en-US" dirty="0" err="1"/>
              <a:t>pantalla</a:t>
            </a:r>
            <a:r>
              <a:rPr lang="en-US" dirty="0"/>
              <a:t>.</a:t>
            </a:r>
          </a:p>
          <a:p>
            <a:pPr marL="0" indent="0">
              <a:buNone/>
            </a:pPr>
            <a:endParaRPr lang="en-US" dirty="0"/>
          </a:p>
          <a:p>
            <a:pPr marL="0" indent="0">
              <a:buNone/>
            </a:pPr>
            <a:r>
              <a:rPr lang="en-US" dirty="0" err="1"/>
              <a:t>En</a:t>
            </a:r>
            <a:r>
              <a:rPr lang="en-US" dirty="0"/>
              <a:t> </a:t>
            </a:r>
            <a:r>
              <a:rPr lang="en-US" dirty="0" err="1"/>
              <a:t>Try.dot.net</a:t>
            </a:r>
            <a:r>
              <a:rPr lang="en-US" dirty="0"/>
              <a:t>, la </a:t>
            </a:r>
            <a:r>
              <a:rPr lang="en-US" dirty="0" err="1"/>
              <a:t>única</a:t>
            </a:r>
            <a:r>
              <a:rPr lang="en-US" dirty="0"/>
              <a:t> </a:t>
            </a:r>
            <a:r>
              <a:rPr lang="en-US" dirty="0" err="1"/>
              <a:t>opción</a:t>
            </a:r>
            <a:r>
              <a:rPr lang="en-US" dirty="0"/>
              <a:t> es </a:t>
            </a:r>
            <a:r>
              <a:rPr lang="en-US" dirty="0" err="1"/>
              <a:t>correr</a:t>
            </a:r>
            <a:r>
              <a:rPr lang="en-US" dirty="0"/>
              <a:t> el </a:t>
            </a:r>
            <a:r>
              <a:rPr lang="en-US" dirty="0" err="1"/>
              <a:t>programa</a:t>
            </a:r>
            <a:r>
              <a:rPr lang="en-US" dirty="0"/>
              <a:t> con el </a:t>
            </a:r>
            <a:r>
              <a:rPr lang="en-US" dirty="0" err="1"/>
              <a:t>botón</a:t>
            </a:r>
            <a:r>
              <a:rPr lang="en-US" dirty="0"/>
              <a:t> “Run” y la </a:t>
            </a:r>
            <a:r>
              <a:rPr lang="en-US" dirty="0" err="1"/>
              <a:t>consola</a:t>
            </a:r>
            <a:r>
              <a:rPr lang="en-US" dirty="0"/>
              <a:t> se </a:t>
            </a:r>
            <a:r>
              <a:rPr lang="en-US" dirty="0" err="1"/>
              <a:t>muestra</a:t>
            </a:r>
            <a:r>
              <a:rPr lang="en-US" dirty="0"/>
              <a:t> </a:t>
            </a:r>
            <a:r>
              <a:rPr lang="en-US" dirty="0" err="1"/>
              <a:t>abajo</a:t>
            </a:r>
            <a:r>
              <a:rPr lang="en-US" dirty="0"/>
              <a:t> del </a:t>
            </a:r>
            <a:r>
              <a:rPr lang="en-US" dirty="0" err="1"/>
              <a:t>listado</a:t>
            </a:r>
            <a:r>
              <a:rPr lang="en-US" dirty="0"/>
              <a:t> del </a:t>
            </a:r>
            <a:r>
              <a:rPr lang="en-US" dirty="0" err="1"/>
              <a:t>programa</a:t>
            </a:r>
            <a:r>
              <a:rPr lang="en-US" dirty="0"/>
              <a:t>.</a:t>
            </a:r>
            <a:endParaRPr lang="en-BO" dirty="0"/>
          </a:p>
        </p:txBody>
      </p:sp>
    </p:spTree>
    <p:extLst>
      <p:ext uri="{BB962C8B-B14F-4D97-AF65-F5344CB8AC3E}">
        <p14:creationId xmlns:p14="http://schemas.microsoft.com/office/powerpoint/2010/main" val="110019958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394D0-A645-C446-A07D-8022F1152D16}"/>
              </a:ext>
            </a:extLst>
          </p:cNvPr>
          <p:cNvSpPr>
            <a:spLocks noGrp="1"/>
          </p:cNvSpPr>
          <p:nvPr>
            <p:ph type="title"/>
          </p:nvPr>
        </p:nvSpPr>
        <p:spPr/>
        <p:txBody>
          <a:bodyPr>
            <a:normAutofit/>
          </a:bodyPr>
          <a:lstStyle/>
          <a:p>
            <a:r>
              <a:rPr lang="en-BO" sz="4000" dirty="0"/>
              <a:t>Declarando variable out en el argumento</a:t>
            </a:r>
            <a:endParaRPr lang="en-BO" sz="4800" dirty="0"/>
          </a:p>
        </p:txBody>
      </p:sp>
      <p:sp>
        <p:nvSpPr>
          <p:cNvPr id="3" name="Content Placeholder 2">
            <a:extLst>
              <a:ext uri="{FF2B5EF4-FFF2-40B4-BE49-F238E27FC236}">
                <a16:creationId xmlns:a16="http://schemas.microsoft.com/office/drawing/2014/main" id="{7455A23F-1C34-8341-8BF7-6AA34E8A54CF}"/>
              </a:ext>
            </a:extLst>
          </p:cNvPr>
          <p:cNvSpPr>
            <a:spLocks noGrp="1"/>
          </p:cNvSpPr>
          <p:nvPr>
            <p:ph idx="1"/>
          </p:nvPr>
        </p:nvSpPr>
        <p:spPr>
          <a:xfrm>
            <a:off x="838200" y="1825625"/>
            <a:ext cx="10515600" cy="1100455"/>
          </a:xfrm>
        </p:spPr>
        <p:txBody>
          <a:bodyPr>
            <a:normAutofit fontScale="92500" lnSpcReduction="10000"/>
          </a:bodyPr>
          <a:lstStyle/>
          <a:p>
            <a:pPr marL="0" indent="0">
              <a:buNone/>
            </a:pPr>
            <a:r>
              <a:rPr lang="en-US" dirty="0"/>
              <a:t>Es </a:t>
            </a:r>
            <a:r>
              <a:rPr lang="en-US" dirty="0" err="1"/>
              <a:t>posible</a:t>
            </a:r>
            <a:r>
              <a:rPr lang="en-US" dirty="0"/>
              <a:t> </a:t>
            </a:r>
            <a:r>
              <a:rPr lang="en-US" dirty="0" err="1"/>
              <a:t>declarar</a:t>
            </a:r>
            <a:r>
              <a:rPr lang="en-US" dirty="0"/>
              <a:t> variables </a:t>
            </a:r>
            <a:r>
              <a:rPr lang="en-US" dirty="0" err="1"/>
              <a:t>en</a:t>
            </a:r>
            <a:r>
              <a:rPr lang="en-US" dirty="0"/>
              <a:t> la </a:t>
            </a:r>
            <a:r>
              <a:rPr lang="en-US" dirty="0" err="1"/>
              <a:t>lista</a:t>
            </a:r>
            <a:r>
              <a:rPr lang="en-US" dirty="0"/>
              <a:t> de </a:t>
            </a:r>
            <a:r>
              <a:rPr lang="en-US" dirty="0" err="1"/>
              <a:t>argumentos</a:t>
            </a:r>
            <a:r>
              <a:rPr lang="en-US" dirty="0"/>
              <a:t> de una </a:t>
            </a:r>
            <a:r>
              <a:rPr lang="en-US" dirty="0" err="1"/>
              <a:t>invocación</a:t>
            </a:r>
            <a:r>
              <a:rPr lang="en-US" dirty="0"/>
              <a:t> a un </a:t>
            </a:r>
            <a:r>
              <a:rPr lang="en-US" dirty="0" err="1"/>
              <a:t>método</a:t>
            </a:r>
            <a:r>
              <a:rPr lang="en-US" dirty="0"/>
              <a:t> que </a:t>
            </a:r>
            <a:r>
              <a:rPr lang="en-US" dirty="0" err="1"/>
              <a:t>tiene</a:t>
            </a:r>
            <a:r>
              <a:rPr lang="en-US" dirty="0"/>
              <a:t> </a:t>
            </a:r>
            <a:r>
              <a:rPr lang="en-US" dirty="0" err="1"/>
              <a:t>parámetros</a:t>
            </a:r>
            <a:r>
              <a:rPr lang="en-US" dirty="0"/>
              <a:t> out. </a:t>
            </a:r>
            <a:r>
              <a:rPr lang="en-US" dirty="0" err="1"/>
              <a:t>Esta</a:t>
            </a:r>
            <a:r>
              <a:rPr lang="en-US" dirty="0"/>
              <a:t> </a:t>
            </a:r>
            <a:r>
              <a:rPr lang="en-US" dirty="0" err="1"/>
              <a:t>característica</a:t>
            </a:r>
            <a:r>
              <a:rPr lang="en-US" dirty="0"/>
              <a:t> </a:t>
            </a:r>
            <a:r>
              <a:rPr lang="en-US" dirty="0" err="1"/>
              <a:t>permite</a:t>
            </a:r>
            <a:r>
              <a:rPr lang="en-US" dirty="0"/>
              <a:t> que el </a:t>
            </a:r>
            <a:r>
              <a:rPr lang="en-US" dirty="0" err="1"/>
              <a:t>ejemplo</a:t>
            </a:r>
            <a:r>
              <a:rPr lang="en-US" dirty="0"/>
              <a:t> anterior se </a:t>
            </a:r>
            <a:r>
              <a:rPr lang="en-US" dirty="0" err="1"/>
              <a:t>simplifique</a:t>
            </a:r>
            <a:r>
              <a:rPr lang="en-US" dirty="0"/>
              <a:t> de la </a:t>
            </a:r>
            <a:r>
              <a:rPr lang="en-US" dirty="0" err="1"/>
              <a:t>siguiente</a:t>
            </a:r>
            <a:r>
              <a:rPr lang="en-US" dirty="0"/>
              <a:t> </a:t>
            </a:r>
            <a:r>
              <a:rPr lang="en-US" dirty="0" err="1"/>
              <a:t>manera</a:t>
            </a:r>
            <a:r>
              <a:rPr lang="en-US" dirty="0"/>
              <a:t>.</a:t>
            </a:r>
            <a:endParaRPr lang="en-BO" dirty="0"/>
          </a:p>
        </p:txBody>
      </p:sp>
      <p:sp>
        <p:nvSpPr>
          <p:cNvPr id="4" name="TextBox 3">
            <a:extLst>
              <a:ext uri="{FF2B5EF4-FFF2-40B4-BE49-F238E27FC236}">
                <a16:creationId xmlns:a16="http://schemas.microsoft.com/office/drawing/2014/main" id="{BB5E32F9-9920-E04E-AC79-ECA97FF7EB53}"/>
              </a:ext>
            </a:extLst>
          </p:cNvPr>
          <p:cNvSpPr txBox="1"/>
          <p:nvPr/>
        </p:nvSpPr>
        <p:spPr>
          <a:xfrm>
            <a:off x="3349533" y="3324498"/>
            <a:ext cx="5492933" cy="2708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b="1" dirty="0"/>
              <a:t>static void Set(out int </a:t>
            </a:r>
            <a:r>
              <a:rPr lang="en-US" b="1" dirty="0" err="1"/>
              <a:t>i</a:t>
            </a:r>
            <a:r>
              <a:rPr lang="en-US" b="1" dirty="0"/>
              <a:t>) { </a:t>
            </a:r>
            <a:r>
              <a:rPr lang="en-US" b="1" dirty="0" err="1"/>
              <a:t>i</a:t>
            </a:r>
            <a:r>
              <a:rPr lang="en-US" b="1" dirty="0"/>
              <a:t> = 20; }</a:t>
            </a:r>
          </a:p>
          <a:p>
            <a:endParaRPr lang="en-US" b="1" dirty="0"/>
          </a:p>
          <a:p>
            <a:r>
              <a:rPr lang="en-US" b="1" dirty="0"/>
              <a:t>static void Main()</a:t>
            </a:r>
          </a:p>
          <a:p>
            <a:r>
              <a:rPr lang="en-US" b="1" dirty="0"/>
              <a:t>{</a:t>
            </a:r>
          </a:p>
          <a:p>
            <a:r>
              <a:rPr lang="en-US" b="1" dirty="0"/>
              <a:t>      Set(out int x);		// pass value of x</a:t>
            </a:r>
          </a:p>
          <a:p>
            <a:r>
              <a:rPr lang="en-US" b="1" dirty="0"/>
              <a:t>      Write($</a:t>
            </a:r>
            <a:r>
              <a:rPr lang="en-US" b="1" dirty="0">
                <a:solidFill>
                  <a:schemeClr val="bg1"/>
                </a:solidFill>
              </a:rPr>
              <a:t>"</a:t>
            </a:r>
            <a:r>
              <a:rPr lang="en-US" b="1" dirty="0"/>
              <a:t> x = {x} </a:t>
            </a:r>
            <a:r>
              <a:rPr lang="en-US" b="1" dirty="0">
                <a:solidFill>
                  <a:schemeClr val="bg1"/>
                </a:solidFill>
              </a:rPr>
              <a:t>"</a:t>
            </a:r>
            <a:r>
              <a:rPr lang="en-US" b="1" dirty="0"/>
              <a:t>); 	// x = 20</a:t>
            </a:r>
          </a:p>
          <a:p>
            <a:r>
              <a:rPr lang="en-US" b="1" dirty="0"/>
              <a:t>}</a:t>
            </a:r>
            <a:endParaRPr lang="en-US" sz="1400" b="1" dirty="0"/>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422120284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005A9-FF5C-C64E-BC1D-6F7A6B7B02EF}"/>
              </a:ext>
            </a:extLst>
          </p:cNvPr>
          <p:cNvSpPr>
            <a:spLocks noGrp="1"/>
          </p:cNvSpPr>
          <p:nvPr>
            <p:ph type="title"/>
          </p:nvPr>
        </p:nvSpPr>
        <p:spPr/>
        <p:txBody>
          <a:bodyPr/>
          <a:lstStyle/>
          <a:p>
            <a:r>
              <a:rPr lang="en-BO" dirty="0"/>
              <a:t>Métodos locales</a:t>
            </a:r>
          </a:p>
        </p:txBody>
      </p:sp>
      <p:sp>
        <p:nvSpPr>
          <p:cNvPr id="3" name="Content Placeholder 2">
            <a:extLst>
              <a:ext uri="{FF2B5EF4-FFF2-40B4-BE49-F238E27FC236}">
                <a16:creationId xmlns:a16="http://schemas.microsoft.com/office/drawing/2014/main" id="{FFCFFEB8-6387-2341-A38F-11A41E862865}"/>
              </a:ext>
            </a:extLst>
          </p:cNvPr>
          <p:cNvSpPr>
            <a:spLocks noGrp="1"/>
          </p:cNvSpPr>
          <p:nvPr>
            <p:ph idx="1"/>
          </p:nvPr>
        </p:nvSpPr>
        <p:spPr>
          <a:xfrm>
            <a:off x="6966857" y="2192811"/>
            <a:ext cx="4386943" cy="3808821"/>
          </a:xfrm>
        </p:spPr>
        <p:style>
          <a:lnRef idx="1">
            <a:schemeClr val="accent5"/>
          </a:lnRef>
          <a:fillRef idx="2">
            <a:schemeClr val="accent5"/>
          </a:fillRef>
          <a:effectRef idx="1">
            <a:schemeClr val="accent5"/>
          </a:effectRef>
          <a:fontRef idx="minor">
            <a:schemeClr val="dk1"/>
          </a:fontRef>
        </p:style>
        <p:txBody>
          <a:bodyPr>
            <a:normAutofit fontScale="85000" lnSpcReduction="10000"/>
          </a:bodyPr>
          <a:lstStyle/>
          <a:p>
            <a:pPr marL="0" indent="0">
              <a:buNone/>
            </a:pPr>
            <a:r>
              <a:rPr lang="en-US" dirty="0"/>
              <a:t>Un </a:t>
            </a:r>
            <a:r>
              <a:rPr lang="en-US" dirty="0" err="1"/>
              <a:t>método</a:t>
            </a:r>
            <a:r>
              <a:rPr lang="en-US" dirty="0"/>
              <a:t> local es un </a:t>
            </a:r>
            <a:r>
              <a:rPr lang="en-US" dirty="0" err="1"/>
              <a:t>método</a:t>
            </a:r>
            <a:r>
              <a:rPr lang="en-US" dirty="0"/>
              <a:t> que se define dentro de </a:t>
            </a:r>
            <a:r>
              <a:rPr lang="en-US" dirty="0" err="1"/>
              <a:t>otro</a:t>
            </a:r>
            <a:r>
              <a:rPr lang="en-US" dirty="0"/>
              <a:t> </a:t>
            </a:r>
            <a:r>
              <a:rPr lang="en-US" dirty="0" err="1"/>
              <a:t>método</a:t>
            </a:r>
            <a:r>
              <a:rPr lang="en-US" dirty="0"/>
              <a:t>. </a:t>
            </a:r>
            <a:r>
              <a:rPr lang="en-US" dirty="0" err="1"/>
              <a:t>Esto</a:t>
            </a:r>
            <a:r>
              <a:rPr lang="en-US" dirty="0"/>
              <a:t> es </a:t>
            </a:r>
            <a:r>
              <a:rPr lang="en-US" dirty="0" err="1"/>
              <a:t>útil</a:t>
            </a:r>
            <a:r>
              <a:rPr lang="en-US" dirty="0"/>
              <a:t> para </a:t>
            </a:r>
            <a:r>
              <a:rPr lang="en-US" dirty="0" err="1"/>
              <a:t>limitar</a:t>
            </a:r>
            <a:r>
              <a:rPr lang="en-US" dirty="0"/>
              <a:t> el </a:t>
            </a:r>
            <a:r>
              <a:rPr lang="en-US" dirty="0" err="1"/>
              <a:t>alcance</a:t>
            </a:r>
            <a:r>
              <a:rPr lang="en-US" dirty="0"/>
              <a:t> de un </a:t>
            </a:r>
            <a:r>
              <a:rPr lang="en-US" dirty="0" err="1"/>
              <a:t>método</a:t>
            </a:r>
            <a:r>
              <a:rPr lang="en-US" dirty="0"/>
              <a:t>, </a:t>
            </a:r>
            <a:r>
              <a:rPr lang="en-US" dirty="0" err="1"/>
              <a:t>en</a:t>
            </a:r>
            <a:r>
              <a:rPr lang="en-US" dirty="0"/>
              <a:t> los </a:t>
            </a:r>
            <a:r>
              <a:rPr lang="en-US" dirty="0" err="1"/>
              <a:t>casos</a:t>
            </a:r>
            <a:r>
              <a:rPr lang="en-US" dirty="0"/>
              <a:t> </a:t>
            </a:r>
            <a:r>
              <a:rPr lang="en-US" dirty="0" err="1"/>
              <a:t>en</a:t>
            </a:r>
            <a:r>
              <a:rPr lang="en-US" dirty="0"/>
              <a:t> que un </a:t>
            </a:r>
            <a:r>
              <a:rPr lang="en-US" dirty="0" err="1"/>
              <a:t>método</a:t>
            </a:r>
            <a:r>
              <a:rPr lang="en-US" dirty="0"/>
              <a:t> es solo </a:t>
            </a:r>
            <a:r>
              <a:rPr lang="en-US" dirty="0" err="1"/>
              <a:t>invocado</a:t>
            </a:r>
            <a:r>
              <a:rPr lang="en-US" dirty="0"/>
              <a:t> por </a:t>
            </a:r>
            <a:r>
              <a:rPr lang="en-US" dirty="0" err="1"/>
              <a:t>otro</a:t>
            </a:r>
            <a:r>
              <a:rPr lang="en-US" dirty="0"/>
              <a:t> </a:t>
            </a:r>
            <a:r>
              <a:rPr lang="en-US" dirty="0" err="1"/>
              <a:t>método</a:t>
            </a:r>
            <a:r>
              <a:rPr lang="en-US" dirty="0"/>
              <a:t>.</a:t>
            </a:r>
          </a:p>
          <a:p>
            <a:pPr marL="0" indent="0">
              <a:buNone/>
            </a:pPr>
            <a:r>
              <a:rPr lang="en-US" dirty="0"/>
              <a:t>Para </a:t>
            </a:r>
            <a:r>
              <a:rPr lang="en-US" dirty="0" err="1"/>
              <a:t>ilustrar</a:t>
            </a:r>
            <a:r>
              <a:rPr lang="en-US" dirty="0"/>
              <a:t>, </a:t>
            </a:r>
            <a:r>
              <a:rPr lang="en-US" dirty="0" err="1"/>
              <a:t>aquí</a:t>
            </a:r>
            <a:r>
              <a:rPr lang="en-US" dirty="0"/>
              <a:t> se </a:t>
            </a:r>
            <a:r>
              <a:rPr lang="en-US" dirty="0" err="1"/>
              <a:t>usa</a:t>
            </a:r>
            <a:r>
              <a:rPr lang="en-US" dirty="0"/>
              <a:t> un </a:t>
            </a:r>
            <a:r>
              <a:rPr lang="en-US" dirty="0" err="1"/>
              <a:t>método</a:t>
            </a:r>
            <a:r>
              <a:rPr lang="en-US" dirty="0"/>
              <a:t> </a:t>
            </a:r>
            <a:r>
              <a:rPr lang="en-US" dirty="0" err="1"/>
              <a:t>anidado</a:t>
            </a:r>
            <a:r>
              <a:rPr lang="en-US" dirty="0"/>
              <a:t> para </a:t>
            </a:r>
            <a:r>
              <a:rPr lang="en-US" dirty="0" err="1"/>
              <a:t>realizar</a:t>
            </a:r>
            <a:r>
              <a:rPr lang="en-US" dirty="0"/>
              <a:t> una </a:t>
            </a:r>
            <a:r>
              <a:rPr lang="en-US" dirty="0" err="1"/>
              <a:t>cuenta</a:t>
            </a:r>
            <a:r>
              <a:rPr lang="en-US" dirty="0"/>
              <a:t> </a:t>
            </a:r>
            <a:r>
              <a:rPr lang="en-US" dirty="0" err="1"/>
              <a:t>regresiva</a:t>
            </a:r>
            <a:r>
              <a:rPr lang="en-US" dirty="0"/>
              <a:t>. El </a:t>
            </a:r>
            <a:r>
              <a:rPr lang="en-US" dirty="0" err="1"/>
              <a:t>método</a:t>
            </a:r>
            <a:r>
              <a:rPr lang="en-US" dirty="0"/>
              <a:t> </a:t>
            </a:r>
            <a:r>
              <a:rPr lang="en-US" dirty="0" err="1"/>
              <a:t>anidado</a:t>
            </a:r>
            <a:r>
              <a:rPr lang="en-US" dirty="0"/>
              <a:t> se llama a </a:t>
            </a:r>
            <a:r>
              <a:rPr lang="en-US" dirty="0" err="1"/>
              <a:t>sí</a:t>
            </a:r>
            <a:r>
              <a:rPr lang="en-US" dirty="0"/>
              <a:t> </a:t>
            </a:r>
            <a:r>
              <a:rPr lang="en-US" dirty="0" err="1"/>
              <a:t>mismo</a:t>
            </a:r>
            <a:r>
              <a:rPr lang="en-US" dirty="0"/>
              <a:t> y, por lo tanto, se lo </a:t>
            </a:r>
            <a:r>
              <a:rPr lang="en-US" dirty="0" err="1"/>
              <a:t>conoce</a:t>
            </a:r>
            <a:r>
              <a:rPr lang="en-US" dirty="0"/>
              <a:t> </a:t>
            </a:r>
            <a:r>
              <a:rPr lang="en-US" dirty="0" err="1"/>
              <a:t>como</a:t>
            </a:r>
            <a:r>
              <a:rPr lang="en-US" dirty="0"/>
              <a:t> un </a:t>
            </a:r>
            <a:r>
              <a:rPr lang="en-US" dirty="0" err="1"/>
              <a:t>método</a:t>
            </a:r>
            <a:r>
              <a:rPr lang="en-US" dirty="0"/>
              <a:t> </a:t>
            </a:r>
            <a:r>
              <a:rPr lang="en-US" dirty="0" err="1"/>
              <a:t>recursivo</a:t>
            </a:r>
            <a:r>
              <a:rPr lang="en-US" dirty="0"/>
              <a:t>.</a:t>
            </a:r>
            <a:endParaRPr lang="en-BO" dirty="0"/>
          </a:p>
        </p:txBody>
      </p:sp>
      <p:sp>
        <p:nvSpPr>
          <p:cNvPr id="4" name="TextBox 3">
            <a:extLst>
              <a:ext uri="{FF2B5EF4-FFF2-40B4-BE49-F238E27FC236}">
                <a16:creationId xmlns:a16="http://schemas.microsoft.com/office/drawing/2014/main" id="{4E2F2A01-0567-E145-B74B-59E484E1021B}"/>
              </a:ext>
            </a:extLst>
          </p:cNvPr>
          <p:cNvSpPr txBox="1"/>
          <p:nvPr/>
        </p:nvSpPr>
        <p:spPr>
          <a:xfrm>
            <a:off x="838200" y="1988953"/>
            <a:ext cx="5492933" cy="42165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sz="1600" b="1" dirty="0"/>
              <a:t>static void </a:t>
            </a:r>
            <a:r>
              <a:rPr lang="en-US" sz="1600" b="1" dirty="0" err="1"/>
              <a:t>CuentaRegresiva</a:t>
            </a:r>
            <a:r>
              <a:rPr lang="en-US" sz="1600" b="1" dirty="0"/>
              <a:t>() {</a:t>
            </a:r>
          </a:p>
          <a:p>
            <a:r>
              <a:rPr lang="en-US" sz="1600" b="1" dirty="0"/>
              <a:t>      var x = 10;</a:t>
            </a:r>
          </a:p>
          <a:p>
            <a:r>
              <a:rPr lang="en-US" sz="1600" b="1" dirty="0"/>
              <a:t>      Recursion(x);</a:t>
            </a:r>
          </a:p>
          <a:p>
            <a:r>
              <a:rPr lang="en-US" sz="1600" b="1" dirty="0"/>
              <a:t>      WriteLine("Go");</a:t>
            </a:r>
          </a:p>
          <a:p>
            <a:r>
              <a:rPr lang="en-US" sz="1600" b="1" dirty="0"/>
              <a:t>		</a:t>
            </a:r>
          </a:p>
          <a:p>
            <a:r>
              <a:rPr lang="en-US" sz="1600" b="1" dirty="0"/>
              <a:t>      void Recursion(int </a:t>
            </a:r>
            <a:r>
              <a:rPr lang="en-US" sz="1600" b="1" dirty="0" err="1"/>
              <a:t>i</a:t>
            </a:r>
            <a:r>
              <a:rPr lang="en-US" sz="1600" b="1" dirty="0"/>
              <a:t>) {</a:t>
            </a:r>
          </a:p>
          <a:p>
            <a:r>
              <a:rPr lang="en-US" sz="1600" b="1" dirty="0"/>
              <a:t>            if (</a:t>
            </a:r>
            <a:r>
              <a:rPr lang="en-US" sz="1600" b="1" dirty="0" err="1"/>
              <a:t>i</a:t>
            </a:r>
            <a:r>
              <a:rPr lang="en-US" sz="1600" b="1" dirty="0"/>
              <a:t> &lt;= 0) return;</a:t>
            </a:r>
          </a:p>
          <a:p>
            <a:r>
              <a:rPr lang="en-US" sz="1600" b="1" dirty="0"/>
              <a:t>            WriteLine(</a:t>
            </a:r>
            <a:r>
              <a:rPr lang="en-US" sz="1600" b="1" dirty="0" err="1"/>
              <a:t>i</a:t>
            </a:r>
            <a:r>
              <a:rPr lang="en-US" sz="1600" b="1" dirty="0"/>
              <a:t>);</a:t>
            </a:r>
          </a:p>
          <a:p>
            <a:r>
              <a:rPr lang="en-US" sz="1600" b="1" dirty="0"/>
              <a:t>            Recursion(</a:t>
            </a:r>
            <a:r>
              <a:rPr lang="en-US" sz="1600" b="1" dirty="0" err="1"/>
              <a:t>i</a:t>
            </a:r>
            <a:r>
              <a:rPr lang="en-US" sz="1600" b="1" dirty="0"/>
              <a:t> - 1);</a:t>
            </a:r>
          </a:p>
          <a:p>
            <a:r>
              <a:rPr lang="en-US" sz="1600" b="1" dirty="0"/>
              <a:t>      }</a:t>
            </a:r>
          </a:p>
          <a:p>
            <a:r>
              <a:rPr lang="en-US" sz="1600" b="1" dirty="0"/>
              <a:t>}</a:t>
            </a:r>
          </a:p>
          <a:p>
            <a:r>
              <a:rPr lang="en-US" sz="1600" b="1" dirty="0"/>
              <a:t>static void Main() {</a:t>
            </a:r>
          </a:p>
          <a:p>
            <a:r>
              <a:rPr lang="en-US" sz="1600" b="1" dirty="0"/>
              <a:t>      </a:t>
            </a:r>
            <a:r>
              <a:rPr lang="en-US" sz="1600" b="1" dirty="0" err="1"/>
              <a:t>CuentaRegresiva</a:t>
            </a:r>
            <a:r>
              <a:rPr lang="en-US" sz="1600" b="1" dirty="0"/>
              <a:t>();</a:t>
            </a:r>
          </a:p>
          <a:p>
            <a:r>
              <a:rPr lang="en-US" sz="1600" b="1" dirty="0"/>
              <a:t>}</a:t>
            </a:r>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41563782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D2E8F-A8D0-BF48-B442-22FA8FC16172}"/>
              </a:ext>
            </a:extLst>
          </p:cNvPr>
          <p:cNvSpPr>
            <a:spLocks noGrp="1"/>
          </p:cNvSpPr>
          <p:nvPr>
            <p:ph type="title"/>
          </p:nvPr>
        </p:nvSpPr>
        <p:spPr/>
        <p:txBody>
          <a:bodyPr/>
          <a:lstStyle/>
          <a:p>
            <a:r>
              <a:rPr lang="en-BO" dirty="0"/>
              <a:t>Capítulo 7</a:t>
            </a:r>
          </a:p>
        </p:txBody>
      </p:sp>
      <p:sp>
        <p:nvSpPr>
          <p:cNvPr id="3" name="Content Placeholder 2">
            <a:extLst>
              <a:ext uri="{FF2B5EF4-FFF2-40B4-BE49-F238E27FC236}">
                <a16:creationId xmlns:a16="http://schemas.microsoft.com/office/drawing/2014/main" id="{B93BFCB3-DE49-D449-8DE1-41CAE7C46C32}"/>
              </a:ext>
            </a:extLst>
          </p:cNvPr>
          <p:cNvSpPr>
            <a:spLocks noGrp="1"/>
          </p:cNvSpPr>
          <p:nvPr>
            <p:ph idx="1"/>
          </p:nvPr>
        </p:nvSpPr>
        <p:spPr/>
        <p:txBody>
          <a:bodyPr/>
          <a:lstStyle/>
          <a:p>
            <a:pPr marL="0" indent="0">
              <a:buNone/>
            </a:pPr>
            <a:r>
              <a:rPr lang="en-BO" sz="3600" b="1" dirty="0"/>
              <a:t>Clases</a:t>
            </a:r>
          </a:p>
          <a:p>
            <a:pPr marL="0" indent="0">
              <a:buNone/>
            </a:pPr>
            <a:endParaRPr lang="en-BO" sz="3600" b="1" dirty="0"/>
          </a:p>
          <a:p>
            <a:pPr marL="0" indent="0">
              <a:buNone/>
            </a:pPr>
            <a:r>
              <a:rPr lang="en-US" dirty="0"/>
              <a:t>C # es un </a:t>
            </a:r>
            <a:r>
              <a:rPr lang="en-US" dirty="0" err="1"/>
              <a:t>lenguaje</a:t>
            </a:r>
            <a:r>
              <a:rPr lang="en-US" dirty="0"/>
              <a:t> </a:t>
            </a:r>
            <a:r>
              <a:rPr lang="en-US" dirty="0" err="1"/>
              <a:t>Orientada</a:t>
            </a:r>
            <a:r>
              <a:rPr lang="en-US" dirty="0"/>
              <a:t> a </a:t>
            </a:r>
            <a:r>
              <a:rPr lang="en-US" dirty="0" err="1"/>
              <a:t>Objetos</a:t>
            </a:r>
            <a:r>
              <a:rPr lang="en-US" dirty="0"/>
              <a:t> (OOP).</a:t>
            </a:r>
          </a:p>
          <a:p>
            <a:pPr marL="0" indent="0">
              <a:buNone/>
            </a:pPr>
            <a:r>
              <a:rPr lang="en-US" dirty="0"/>
              <a:t>El </a:t>
            </a:r>
            <a:r>
              <a:rPr lang="en-US" dirty="0" err="1"/>
              <a:t>concepto</a:t>
            </a:r>
            <a:r>
              <a:rPr lang="en-US" dirty="0"/>
              <a:t> clave de  OOP es el de </a:t>
            </a:r>
            <a:r>
              <a:rPr lang="en-US" dirty="0" err="1"/>
              <a:t>clase</a:t>
            </a:r>
            <a:r>
              <a:rPr lang="en-US" dirty="0"/>
              <a:t> (class).</a:t>
            </a:r>
            <a:endParaRPr lang="en-BO" dirty="0"/>
          </a:p>
        </p:txBody>
      </p:sp>
    </p:spTree>
    <p:extLst>
      <p:ext uri="{BB962C8B-B14F-4D97-AF65-F5344CB8AC3E}">
        <p14:creationId xmlns:p14="http://schemas.microsoft.com/office/powerpoint/2010/main" val="324921643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B40A9-ECF3-D54A-AC4B-D6244A0C61D1}"/>
              </a:ext>
            </a:extLst>
          </p:cNvPr>
          <p:cNvSpPr>
            <a:spLocks noGrp="1"/>
          </p:cNvSpPr>
          <p:nvPr>
            <p:ph type="title"/>
          </p:nvPr>
        </p:nvSpPr>
        <p:spPr/>
        <p:txBody>
          <a:bodyPr/>
          <a:lstStyle/>
          <a:p>
            <a:r>
              <a:rPr lang="en-BO" dirty="0"/>
              <a:t>Clase de instancia y objeto</a:t>
            </a:r>
          </a:p>
        </p:txBody>
      </p:sp>
      <p:sp>
        <p:nvSpPr>
          <p:cNvPr id="3" name="Content Placeholder 2">
            <a:extLst>
              <a:ext uri="{FF2B5EF4-FFF2-40B4-BE49-F238E27FC236}">
                <a16:creationId xmlns:a16="http://schemas.microsoft.com/office/drawing/2014/main" id="{C721EE91-E404-AA42-863E-C415EA63BF7C}"/>
              </a:ext>
            </a:extLst>
          </p:cNvPr>
          <p:cNvSpPr>
            <a:spLocks noGrp="1"/>
          </p:cNvSpPr>
          <p:nvPr>
            <p:ph idx="1"/>
          </p:nvPr>
        </p:nvSpPr>
        <p:spPr>
          <a:xfrm>
            <a:off x="6635930" y="1784152"/>
            <a:ext cx="4717869" cy="4678204"/>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US" sz="1800" dirty="0"/>
              <a:t>Una </a:t>
            </a:r>
            <a:r>
              <a:rPr lang="en-US" sz="1800" dirty="0" err="1"/>
              <a:t>clase</a:t>
            </a:r>
            <a:r>
              <a:rPr lang="en-US" sz="1800" dirty="0"/>
              <a:t> de </a:t>
            </a:r>
            <a:r>
              <a:rPr lang="en-US" sz="1800" dirty="0" err="1"/>
              <a:t>instancia</a:t>
            </a:r>
            <a:r>
              <a:rPr lang="en-US" sz="1800" dirty="0"/>
              <a:t> (</a:t>
            </a:r>
            <a:r>
              <a:rPr lang="en-US" sz="1800" b="1" dirty="0"/>
              <a:t>class</a:t>
            </a:r>
            <a:r>
              <a:rPr lang="en-US" sz="1800" dirty="0"/>
              <a:t>) es una </a:t>
            </a:r>
            <a:r>
              <a:rPr lang="en-US" sz="1800" dirty="0" err="1"/>
              <a:t>plantilla</a:t>
            </a:r>
            <a:r>
              <a:rPr lang="en-US" sz="1800" dirty="0"/>
              <a:t> </a:t>
            </a:r>
            <a:r>
              <a:rPr lang="en-US" sz="1800" dirty="0" err="1"/>
              <a:t>creada</a:t>
            </a:r>
            <a:r>
              <a:rPr lang="en-US" sz="1800" dirty="0"/>
              <a:t> para </a:t>
            </a:r>
            <a:r>
              <a:rPr lang="en-US" sz="1800" dirty="0" err="1"/>
              <a:t>crear</a:t>
            </a:r>
            <a:r>
              <a:rPr lang="en-US" sz="1800" dirty="0"/>
              <a:t> </a:t>
            </a:r>
            <a:r>
              <a:rPr lang="en-US" sz="1800" dirty="0" err="1"/>
              <a:t>objetos</a:t>
            </a:r>
            <a:r>
              <a:rPr lang="en-US" sz="1800" dirty="0"/>
              <a:t> con una </a:t>
            </a:r>
            <a:r>
              <a:rPr lang="en-US" sz="1800" dirty="0" err="1"/>
              <a:t>cierta</a:t>
            </a:r>
            <a:r>
              <a:rPr lang="en-US" sz="1800" dirty="0"/>
              <a:t> </a:t>
            </a:r>
            <a:r>
              <a:rPr lang="en-US" sz="1800" dirty="0" err="1"/>
              <a:t>característica</a:t>
            </a:r>
            <a:r>
              <a:rPr lang="en-US" sz="1800" dirty="0"/>
              <a:t>. </a:t>
            </a:r>
            <a:r>
              <a:rPr lang="en-US" sz="1800" dirty="0" err="1"/>
              <a:t>Están</a:t>
            </a:r>
            <a:r>
              <a:rPr lang="en-US" sz="1800" dirty="0"/>
              <a:t> </a:t>
            </a:r>
            <a:r>
              <a:rPr lang="en-US" sz="1800" dirty="0" err="1"/>
              <a:t>formados</a:t>
            </a:r>
            <a:r>
              <a:rPr lang="en-US" sz="1800" dirty="0"/>
              <a:t> por </a:t>
            </a:r>
            <a:r>
              <a:rPr lang="en-US" sz="1800" dirty="0" err="1"/>
              <a:t>miembros</a:t>
            </a:r>
            <a:r>
              <a:rPr lang="en-US" sz="1800" dirty="0"/>
              <a:t> de </a:t>
            </a:r>
            <a:r>
              <a:rPr lang="en-US" sz="1800" dirty="0" err="1"/>
              <a:t>distintos</a:t>
            </a:r>
            <a:r>
              <a:rPr lang="en-US" sz="1800" dirty="0"/>
              <a:t> “</a:t>
            </a:r>
            <a:r>
              <a:rPr lang="en-US" sz="1800" dirty="0" err="1"/>
              <a:t>tipos</a:t>
            </a:r>
            <a:r>
              <a:rPr lang="en-US" sz="1800" dirty="0"/>
              <a:t>”. Los dos </a:t>
            </a:r>
            <a:r>
              <a:rPr lang="en-US" sz="1800" dirty="0" err="1"/>
              <a:t>miembros</a:t>
            </a:r>
            <a:r>
              <a:rPr lang="en-US" sz="1800" dirty="0"/>
              <a:t> </a:t>
            </a:r>
            <a:r>
              <a:rPr lang="en-US" sz="1800" dirty="0" err="1"/>
              <a:t>principales</a:t>
            </a:r>
            <a:r>
              <a:rPr lang="en-US" sz="1800" dirty="0"/>
              <a:t> son los </a:t>
            </a:r>
            <a:r>
              <a:rPr lang="en-US" sz="1800" dirty="0" err="1"/>
              <a:t>campos</a:t>
            </a:r>
            <a:r>
              <a:rPr lang="en-US" sz="1800" dirty="0"/>
              <a:t> y los </a:t>
            </a:r>
            <a:r>
              <a:rPr lang="en-US" sz="1800" dirty="0" err="1"/>
              <a:t>métodos</a:t>
            </a:r>
            <a:r>
              <a:rPr lang="en-US" sz="1800" dirty="0"/>
              <a:t>.</a:t>
            </a:r>
          </a:p>
          <a:p>
            <a:pPr marL="0" indent="0">
              <a:buNone/>
            </a:pPr>
            <a:r>
              <a:rPr lang="en-US" sz="1800" dirty="0"/>
              <a:t> </a:t>
            </a:r>
            <a:endParaRPr lang="en-US" sz="1100" dirty="0"/>
          </a:p>
          <a:p>
            <a:pPr marL="0" indent="0">
              <a:buNone/>
            </a:pPr>
            <a:r>
              <a:rPr lang="en-US" sz="1800" dirty="0"/>
              <a:t>Los </a:t>
            </a:r>
            <a:r>
              <a:rPr lang="en-US" sz="1800" dirty="0" err="1"/>
              <a:t>campos</a:t>
            </a:r>
            <a:r>
              <a:rPr lang="en-US" sz="1800" dirty="0"/>
              <a:t> son las </a:t>
            </a:r>
            <a:r>
              <a:rPr lang="en-US" sz="1800" b="1" dirty="0"/>
              <a:t>variables</a:t>
            </a:r>
            <a:r>
              <a:rPr lang="en-US" sz="1800" dirty="0"/>
              <a:t> (los </a:t>
            </a:r>
            <a:r>
              <a:rPr lang="en-US" sz="1800" dirty="0" err="1"/>
              <a:t>datos</a:t>
            </a:r>
            <a:r>
              <a:rPr lang="en-US" sz="1800" dirty="0"/>
              <a:t>) que </a:t>
            </a:r>
            <a:r>
              <a:rPr lang="en-US" sz="1800" dirty="0" err="1"/>
              <a:t>representan</a:t>
            </a:r>
            <a:r>
              <a:rPr lang="en-US" sz="1800" dirty="0"/>
              <a:t> el </a:t>
            </a:r>
            <a:r>
              <a:rPr lang="en-US" sz="1800" dirty="0" err="1"/>
              <a:t>estado</a:t>
            </a:r>
            <a:r>
              <a:rPr lang="en-US" sz="1800" dirty="0"/>
              <a:t> del </a:t>
            </a:r>
            <a:r>
              <a:rPr lang="en-US" sz="1800" dirty="0" err="1"/>
              <a:t>objeto</a:t>
            </a:r>
            <a:r>
              <a:rPr lang="en-US" sz="1800" dirty="0"/>
              <a:t>.</a:t>
            </a:r>
          </a:p>
          <a:p>
            <a:pPr marL="0" indent="0">
              <a:buNone/>
            </a:pPr>
            <a:endParaRPr lang="en-US" sz="1800" dirty="0"/>
          </a:p>
          <a:p>
            <a:pPr marL="0" indent="0">
              <a:buNone/>
            </a:pPr>
            <a:r>
              <a:rPr lang="en-US" sz="1800" dirty="0" err="1"/>
              <a:t>Mientras</a:t>
            </a:r>
            <a:r>
              <a:rPr lang="en-US" sz="1800" dirty="0"/>
              <a:t> que los </a:t>
            </a:r>
            <a:r>
              <a:rPr lang="en-US" sz="1800" dirty="0" err="1"/>
              <a:t>métodos</a:t>
            </a:r>
            <a:r>
              <a:rPr lang="en-US" sz="1800" dirty="0"/>
              <a:t> son las </a:t>
            </a:r>
            <a:r>
              <a:rPr lang="en-US" sz="1800" b="1" dirty="0" err="1"/>
              <a:t>funciones</a:t>
            </a:r>
            <a:r>
              <a:rPr lang="en-US" sz="1800" dirty="0"/>
              <a:t> que </a:t>
            </a:r>
            <a:r>
              <a:rPr lang="en-US" sz="1800" dirty="0" err="1"/>
              <a:t>definen</a:t>
            </a:r>
            <a:r>
              <a:rPr lang="en-US" sz="1800" dirty="0"/>
              <a:t> lo que el </a:t>
            </a:r>
            <a:r>
              <a:rPr lang="en-US" sz="1800" dirty="0" err="1"/>
              <a:t>objeto</a:t>
            </a:r>
            <a:r>
              <a:rPr lang="en-US" sz="1800" dirty="0"/>
              <a:t> </a:t>
            </a:r>
            <a:r>
              <a:rPr lang="en-US" sz="1800" dirty="0" err="1"/>
              <a:t>puede</a:t>
            </a:r>
            <a:r>
              <a:rPr lang="en-US" sz="1800" dirty="0"/>
              <a:t> </a:t>
            </a:r>
            <a:r>
              <a:rPr lang="en-US" sz="1800" dirty="0" err="1"/>
              <a:t>hacer</a:t>
            </a:r>
            <a:r>
              <a:rPr lang="en-US" sz="1800" dirty="0"/>
              <a:t>.</a:t>
            </a:r>
          </a:p>
          <a:p>
            <a:pPr marL="0" indent="0">
              <a:buNone/>
            </a:pPr>
            <a:endParaRPr lang="en-US" sz="1800" dirty="0"/>
          </a:p>
          <a:p>
            <a:pPr marL="0" indent="0">
              <a:buNone/>
            </a:pPr>
            <a:r>
              <a:rPr lang="en-US" sz="1800" dirty="0"/>
              <a:t>Como Podemos </a:t>
            </a:r>
            <a:r>
              <a:rPr lang="en-US" sz="1800" dirty="0" err="1"/>
              <a:t>ver</a:t>
            </a:r>
            <a:r>
              <a:rPr lang="en-US" sz="1800" dirty="0"/>
              <a:t> la </a:t>
            </a:r>
            <a:r>
              <a:rPr lang="en-US" sz="1800" dirty="0" err="1"/>
              <a:t>clase</a:t>
            </a:r>
            <a:r>
              <a:rPr lang="en-US" sz="1800" dirty="0"/>
              <a:t> </a:t>
            </a:r>
            <a:r>
              <a:rPr lang="en-US" sz="1800" dirty="0" err="1"/>
              <a:t>rectángulo</a:t>
            </a:r>
            <a:r>
              <a:rPr lang="en-US" sz="1800" dirty="0"/>
              <a:t> </a:t>
            </a:r>
            <a:r>
              <a:rPr lang="en-US" sz="1800" dirty="0" err="1"/>
              <a:t>en</a:t>
            </a:r>
            <a:r>
              <a:rPr lang="en-US" sz="1800" dirty="0"/>
              <a:t> el </a:t>
            </a:r>
            <a:r>
              <a:rPr lang="en-US" sz="1800" dirty="0" err="1"/>
              <a:t>ejemplo</a:t>
            </a:r>
            <a:r>
              <a:rPr lang="en-US" sz="1800" dirty="0"/>
              <a:t>, que </a:t>
            </a:r>
            <a:r>
              <a:rPr lang="en-US" sz="1800" dirty="0" err="1"/>
              <a:t>permite</a:t>
            </a:r>
            <a:r>
              <a:rPr lang="en-US" sz="1800" dirty="0"/>
              <a:t> </a:t>
            </a:r>
            <a:r>
              <a:rPr lang="en-US" sz="1800" dirty="0" err="1"/>
              <a:t>crear</a:t>
            </a:r>
            <a:r>
              <a:rPr lang="en-US" sz="1800" dirty="0"/>
              <a:t> </a:t>
            </a:r>
            <a:r>
              <a:rPr lang="en-US" sz="1800" dirty="0" err="1"/>
              <a:t>objetos</a:t>
            </a:r>
            <a:r>
              <a:rPr lang="en-US" sz="1800" dirty="0"/>
              <a:t> ”</a:t>
            </a:r>
            <a:r>
              <a:rPr lang="en-US" sz="1800" dirty="0" err="1"/>
              <a:t>rectángulos</a:t>
            </a:r>
            <a:r>
              <a:rPr lang="en-US" sz="1800" dirty="0"/>
              <a:t>” que </a:t>
            </a:r>
            <a:r>
              <a:rPr lang="en-US" sz="1800" dirty="0" err="1"/>
              <a:t>almacenan</a:t>
            </a:r>
            <a:r>
              <a:rPr lang="en-US" sz="1800" dirty="0"/>
              <a:t> sus </a:t>
            </a:r>
            <a:r>
              <a:rPr lang="en-US" sz="1800" dirty="0" err="1"/>
              <a:t>dimensiones</a:t>
            </a:r>
            <a:r>
              <a:rPr lang="en-US" sz="1800" dirty="0"/>
              <a:t> (</a:t>
            </a:r>
            <a:r>
              <a:rPr lang="en-US" sz="1800" dirty="0" err="1"/>
              <a:t>datos</a:t>
            </a:r>
            <a:r>
              <a:rPr lang="en-US" sz="1800" dirty="0"/>
              <a:t>) y </a:t>
            </a:r>
            <a:r>
              <a:rPr lang="en-US" sz="1800" dirty="0" err="1"/>
              <a:t>calculan</a:t>
            </a:r>
            <a:r>
              <a:rPr lang="en-US" sz="1800" dirty="0"/>
              <a:t> (</a:t>
            </a:r>
            <a:r>
              <a:rPr lang="en-US" sz="1800" dirty="0" err="1"/>
              <a:t>funciones</a:t>
            </a:r>
            <a:r>
              <a:rPr lang="en-US" sz="1800" dirty="0"/>
              <a:t>) sus </a:t>
            </a:r>
            <a:r>
              <a:rPr lang="en-US" sz="1800" dirty="0" err="1"/>
              <a:t>áreas</a:t>
            </a:r>
            <a:endParaRPr lang="en-US" sz="1800" dirty="0"/>
          </a:p>
          <a:p>
            <a:pPr marL="0" indent="0">
              <a:buNone/>
            </a:pPr>
            <a:endParaRPr lang="en-BO" sz="1800" dirty="0"/>
          </a:p>
        </p:txBody>
      </p:sp>
      <p:sp>
        <p:nvSpPr>
          <p:cNvPr id="4" name="TextBox 3">
            <a:extLst>
              <a:ext uri="{FF2B5EF4-FFF2-40B4-BE49-F238E27FC236}">
                <a16:creationId xmlns:a16="http://schemas.microsoft.com/office/drawing/2014/main" id="{BD84E8A8-DCCC-F64A-9E50-EE093FEE25EE}"/>
              </a:ext>
            </a:extLst>
          </p:cNvPr>
          <p:cNvSpPr txBox="1"/>
          <p:nvPr/>
        </p:nvSpPr>
        <p:spPr>
          <a:xfrm>
            <a:off x="838201" y="1775443"/>
            <a:ext cx="4892040" cy="4678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accent2">
                    <a:lumMod val="40000"/>
                    <a:lumOff val="60000"/>
                  </a:schemeClr>
                </a:solidFill>
              </a:rPr>
              <a:t>class </a:t>
            </a:r>
            <a:r>
              <a:rPr lang="en-US" sz="1400" b="1" dirty="0" err="1">
                <a:solidFill>
                  <a:schemeClr val="accent2">
                    <a:lumMod val="40000"/>
                    <a:lumOff val="60000"/>
                  </a:schemeClr>
                </a:solidFill>
              </a:rPr>
              <a:t>Rectangulo</a:t>
            </a:r>
            <a:endParaRPr lang="en-US" sz="1400" b="1" dirty="0">
              <a:solidFill>
                <a:schemeClr val="accent2">
                  <a:lumMod val="40000"/>
                  <a:lumOff val="60000"/>
                </a:schemeClr>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a:t>
            </a:r>
            <a:r>
              <a:rPr lang="en-US" sz="1400" b="1" dirty="0">
                <a:solidFill>
                  <a:schemeClr val="accent2">
                    <a:lumMod val="40000"/>
                    <a:lumOff val="60000"/>
                  </a:schemeClr>
                </a:solidFill>
              </a:rPr>
              <a:t>public</a:t>
            </a:r>
            <a:r>
              <a:rPr lang="en-US" sz="1400" b="1" dirty="0">
                <a:solidFill>
                  <a:schemeClr val="bg1"/>
                </a:solidFill>
              </a:rPr>
              <a:t> int X, Y;</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a:t>
            </a:r>
            <a:r>
              <a:rPr lang="en-US" sz="1400" b="1" dirty="0">
                <a:solidFill>
                  <a:schemeClr val="accent2">
                    <a:lumMod val="40000"/>
                    <a:lumOff val="60000"/>
                  </a:schemeClr>
                </a:solidFill>
              </a:rPr>
              <a:t>public</a:t>
            </a:r>
            <a:r>
              <a:rPr lang="en-US" sz="1400" b="1" dirty="0">
                <a:solidFill>
                  <a:schemeClr val="bg1"/>
                </a:solidFill>
              </a:rPr>
              <a:t> int Area() {</a:t>
            </a:r>
          </a:p>
          <a:p>
            <a:r>
              <a:rPr lang="en-US" sz="1400" b="1" dirty="0">
                <a:solidFill>
                  <a:schemeClr val="bg1"/>
                </a:solidFill>
              </a:rPr>
              <a:t>            return X * Y;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static class </a:t>
            </a:r>
            <a:r>
              <a:rPr lang="en-US" sz="1400" b="1" dirty="0" err="1">
                <a:solidFill>
                  <a:schemeClr val="bg1"/>
                </a:solidFill>
              </a:rPr>
              <a:t>MiProgramaPrincipal</a:t>
            </a:r>
            <a:r>
              <a:rPr lang="en-US" sz="1400" b="1" dirty="0">
                <a:solidFill>
                  <a:schemeClr val="bg1"/>
                </a:solidFill>
              </a:rPr>
              <a:t> </a:t>
            </a:r>
          </a:p>
          <a:p>
            <a:r>
              <a:rPr lang="en-US" sz="1400" b="1" dirty="0">
                <a:solidFill>
                  <a:schemeClr val="bg1"/>
                </a:solidFill>
              </a:rPr>
              <a:t>{ </a:t>
            </a:r>
          </a:p>
          <a:p>
            <a:r>
              <a:rPr lang="en-US" sz="1400" b="1" dirty="0"/>
              <a:t>      static void Main() {</a:t>
            </a:r>
          </a:p>
          <a:p>
            <a:r>
              <a:rPr lang="en-US" sz="1400" b="1" dirty="0"/>
              <a:t>            var </a:t>
            </a:r>
            <a:r>
              <a:rPr lang="en-US" sz="1400" b="1" dirty="0">
                <a:solidFill>
                  <a:schemeClr val="accent2">
                    <a:lumMod val="40000"/>
                    <a:lumOff val="60000"/>
                  </a:schemeClr>
                </a:solidFill>
              </a:rPr>
              <a:t>rec</a:t>
            </a:r>
            <a:r>
              <a:rPr lang="en-US" sz="1400" b="1" dirty="0"/>
              <a:t> = </a:t>
            </a:r>
            <a:r>
              <a:rPr lang="en-US" sz="1400" b="1" dirty="0">
                <a:solidFill>
                  <a:schemeClr val="accent2">
                    <a:lumMod val="40000"/>
                    <a:lumOff val="60000"/>
                  </a:schemeClr>
                </a:solidFill>
              </a:rPr>
              <a:t>new </a:t>
            </a:r>
            <a:r>
              <a:rPr lang="en-US" sz="1400" b="1" dirty="0" err="1">
                <a:solidFill>
                  <a:schemeClr val="accent2">
                    <a:lumMod val="40000"/>
                    <a:lumOff val="60000"/>
                  </a:schemeClr>
                </a:solidFill>
              </a:rPr>
              <a:t>Rectangulo</a:t>
            </a:r>
            <a:r>
              <a:rPr lang="en-US" sz="1400" b="1" dirty="0">
                <a:solidFill>
                  <a:schemeClr val="accent2">
                    <a:lumMod val="40000"/>
                    <a:lumOff val="60000"/>
                  </a:schemeClr>
                </a:solidFill>
              </a:rPr>
              <a:t>()</a:t>
            </a:r>
            <a:r>
              <a:rPr lang="en-US" sz="1400" b="1" dirty="0"/>
              <a:t>; </a:t>
            </a:r>
            <a:r>
              <a:rPr lang="en-US" sz="1400" b="1" dirty="0" err="1">
                <a:solidFill>
                  <a:schemeClr val="accent2">
                    <a:lumMod val="40000"/>
                    <a:lumOff val="60000"/>
                  </a:schemeClr>
                </a:solidFill>
              </a:rPr>
              <a:t>rec.X</a:t>
            </a:r>
            <a:r>
              <a:rPr lang="en-US" sz="1400" b="1" dirty="0"/>
              <a:t> = 12; </a:t>
            </a:r>
            <a:r>
              <a:rPr lang="en-US" sz="1400" b="1" dirty="0" err="1">
                <a:solidFill>
                  <a:schemeClr val="accent2">
                    <a:lumMod val="40000"/>
                    <a:lumOff val="60000"/>
                  </a:schemeClr>
                </a:solidFill>
              </a:rPr>
              <a:t>rec.Y</a:t>
            </a:r>
            <a:r>
              <a:rPr lang="en-US" sz="1400" b="1" dirty="0"/>
              <a:t> = 20;</a:t>
            </a:r>
          </a:p>
          <a:p>
            <a:r>
              <a:rPr lang="en-US" sz="1400" b="1" dirty="0"/>
              <a:t>            var area = </a:t>
            </a:r>
            <a:r>
              <a:rPr lang="en-US" sz="1400" b="1" dirty="0" err="1">
                <a:solidFill>
                  <a:schemeClr val="accent2">
                    <a:lumMod val="40000"/>
                    <a:lumOff val="60000"/>
                  </a:schemeClr>
                </a:solidFill>
              </a:rPr>
              <a:t>rec.Area</a:t>
            </a:r>
            <a:r>
              <a:rPr lang="en-US" sz="1400" b="1" dirty="0">
                <a:solidFill>
                  <a:schemeClr val="accent2">
                    <a:lumMod val="40000"/>
                    <a:lumOff val="60000"/>
                  </a:schemeClr>
                </a:solidFill>
              </a:rPr>
              <a:t>()</a:t>
            </a:r>
            <a:r>
              <a:rPr lang="en-US" sz="1400" b="1" dirty="0"/>
              <a:t>;		</a:t>
            </a:r>
          </a:p>
          <a:p>
            <a:r>
              <a:rPr lang="en-US" sz="1400" b="1" dirty="0"/>
              <a:t>            Write($"</a:t>
            </a:r>
            <a:r>
              <a:rPr lang="en-US" sz="1400" b="1" dirty="0" err="1"/>
              <a:t>Área</a:t>
            </a:r>
            <a:r>
              <a:rPr lang="en-US" sz="1400" b="1" dirty="0"/>
              <a:t> del </a:t>
            </a:r>
            <a:r>
              <a:rPr lang="en-US" sz="1400" b="1" dirty="0" err="1"/>
              <a:t>rectángulo</a:t>
            </a:r>
            <a:r>
              <a:rPr lang="en-US" sz="1400" b="1" dirty="0"/>
              <a:t> = {area}"); 	// 240 </a:t>
            </a:r>
          </a:p>
          <a:p>
            <a:r>
              <a:rPr lang="en-US" sz="1400" b="1" dirty="0"/>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00718011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EA578-25A7-F948-A35E-DC801D3E017A}"/>
              </a:ext>
            </a:extLst>
          </p:cNvPr>
          <p:cNvSpPr>
            <a:spLocks noGrp="1"/>
          </p:cNvSpPr>
          <p:nvPr>
            <p:ph type="title"/>
          </p:nvPr>
        </p:nvSpPr>
        <p:spPr/>
        <p:txBody>
          <a:bodyPr/>
          <a:lstStyle/>
          <a:p>
            <a:r>
              <a:rPr lang="en-BO" dirty="0"/>
              <a:t>Creación de objetos (new)</a:t>
            </a:r>
          </a:p>
        </p:txBody>
      </p:sp>
      <p:sp>
        <p:nvSpPr>
          <p:cNvPr id="3" name="Content Placeholder 2">
            <a:extLst>
              <a:ext uri="{FF2B5EF4-FFF2-40B4-BE49-F238E27FC236}">
                <a16:creationId xmlns:a16="http://schemas.microsoft.com/office/drawing/2014/main" id="{BD16502D-51E9-B247-B21A-B40C36497078}"/>
              </a:ext>
            </a:extLst>
          </p:cNvPr>
          <p:cNvSpPr>
            <a:spLocks noGrp="1"/>
          </p:cNvSpPr>
          <p:nvPr>
            <p:ph idx="1"/>
          </p:nvPr>
        </p:nvSpPr>
        <p:spPr>
          <a:xfrm>
            <a:off x="7210698" y="1915887"/>
            <a:ext cx="4143102" cy="4101736"/>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US" sz="1600" dirty="0"/>
              <a:t>Para </a:t>
            </a:r>
            <a:r>
              <a:rPr lang="en-US" sz="1600" dirty="0" err="1"/>
              <a:t>utilizar</a:t>
            </a:r>
            <a:r>
              <a:rPr lang="en-US" sz="1600" dirty="0"/>
              <a:t> los </a:t>
            </a:r>
            <a:r>
              <a:rPr lang="en-US" sz="1600" dirty="0" err="1"/>
              <a:t>miembros</a:t>
            </a:r>
            <a:r>
              <a:rPr lang="en-US" sz="1600" dirty="0"/>
              <a:t> de un </a:t>
            </a:r>
            <a:r>
              <a:rPr lang="en-US" sz="1600" dirty="0" err="1"/>
              <a:t>objeto</a:t>
            </a:r>
            <a:r>
              <a:rPr lang="en-US" sz="1600" dirty="0"/>
              <a:t>, </a:t>
            </a:r>
            <a:r>
              <a:rPr lang="en-US" sz="1600" dirty="0" err="1"/>
              <a:t>desde</a:t>
            </a:r>
            <a:r>
              <a:rPr lang="en-US" sz="1600" dirty="0"/>
              <a:t> </a:t>
            </a:r>
            <a:r>
              <a:rPr lang="en-US" sz="1600" dirty="0" err="1"/>
              <a:t>fuera</a:t>
            </a:r>
            <a:r>
              <a:rPr lang="en-US" sz="1600" dirty="0"/>
              <a:t> de la </a:t>
            </a:r>
            <a:r>
              <a:rPr lang="en-US" sz="1600" dirty="0" err="1"/>
              <a:t>clase</a:t>
            </a:r>
            <a:r>
              <a:rPr lang="en-US" sz="1600" dirty="0"/>
              <a:t> </a:t>
            </a:r>
            <a:r>
              <a:rPr lang="en-US" sz="1600" dirty="0" err="1"/>
              <a:t>en</a:t>
            </a:r>
            <a:r>
              <a:rPr lang="en-US" sz="1600" dirty="0"/>
              <a:t> la que se </a:t>
            </a:r>
            <a:r>
              <a:rPr lang="en-US" sz="1600" dirty="0" err="1"/>
              <a:t>definen</a:t>
            </a:r>
            <a:r>
              <a:rPr lang="en-US" sz="1600" dirty="0"/>
              <a:t>, es </a:t>
            </a:r>
            <a:r>
              <a:rPr lang="en-US" sz="1600" dirty="0" err="1"/>
              <a:t>necesario</a:t>
            </a:r>
            <a:r>
              <a:rPr lang="en-US" sz="1600" dirty="0"/>
              <a:t> </a:t>
            </a:r>
            <a:r>
              <a:rPr lang="en-US" sz="1600" dirty="0" err="1"/>
              <a:t>crear</a:t>
            </a:r>
            <a:r>
              <a:rPr lang="en-US" sz="1600" dirty="0"/>
              <a:t> un </a:t>
            </a:r>
            <a:r>
              <a:rPr lang="en-US" sz="1600" dirty="0" err="1"/>
              <a:t>objeto</a:t>
            </a:r>
            <a:r>
              <a:rPr lang="en-US" sz="1600" dirty="0"/>
              <a:t> (</a:t>
            </a:r>
            <a:r>
              <a:rPr lang="en-US" sz="1600" dirty="0" err="1"/>
              <a:t>instancia</a:t>
            </a:r>
            <a:r>
              <a:rPr lang="en-US" sz="1600" dirty="0"/>
              <a:t>) de la </a:t>
            </a:r>
            <a:r>
              <a:rPr lang="en-US" sz="1600" dirty="0" err="1"/>
              <a:t>clase</a:t>
            </a:r>
            <a:r>
              <a:rPr lang="en-US" sz="1600" dirty="0"/>
              <a:t> a la que </a:t>
            </a:r>
            <a:r>
              <a:rPr lang="en-US" sz="1600" dirty="0" err="1"/>
              <a:t>pertenece</a:t>
            </a:r>
            <a:r>
              <a:rPr lang="en-US" sz="1600" dirty="0"/>
              <a:t>. </a:t>
            </a:r>
            <a:r>
              <a:rPr lang="en-US" sz="1600" dirty="0" err="1"/>
              <a:t>Esto</a:t>
            </a:r>
            <a:r>
              <a:rPr lang="en-US" sz="1600" dirty="0"/>
              <a:t> se </a:t>
            </a:r>
            <a:r>
              <a:rPr lang="en-US" sz="1600" dirty="0" err="1"/>
              <a:t>hace</a:t>
            </a:r>
            <a:r>
              <a:rPr lang="en-US" sz="1600" dirty="0"/>
              <a:t> </a:t>
            </a:r>
            <a:r>
              <a:rPr lang="en-US" sz="1600" dirty="0" err="1"/>
              <a:t>utilizando</a:t>
            </a:r>
            <a:r>
              <a:rPr lang="en-US" sz="1600" dirty="0"/>
              <a:t> el keyword </a:t>
            </a:r>
            <a:r>
              <a:rPr lang="en-US" sz="2000" b="1" dirty="0"/>
              <a:t>new</a:t>
            </a:r>
            <a:r>
              <a:rPr lang="en-US" sz="1600" dirty="0"/>
              <a:t>.</a:t>
            </a:r>
          </a:p>
          <a:p>
            <a:pPr marL="0" indent="0">
              <a:buNone/>
            </a:pPr>
            <a:r>
              <a:rPr lang="en-US" sz="1600" dirty="0" err="1"/>
              <a:t>Cuando</a:t>
            </a:r>
            <a:r>
              <a:rPr lang="en-US" sz="1600" dirty="0"/>
              <a:t> se </a:t>
            </a:r>
            <a:r>
              <a:rPr lang="en-US" sz="1600" dirty="0" err="1"/>
              <a:t>crea</a:t>
            </a:r>
            <a:r>
              <a:rPr lang="en-US" sz="1600" dirty="0"/>
              <a:t> un </a:t>
            </a:r>
            <a:r>
              <a:rPr lang="en-US" sz="1600" dirty="0" err="1"/>
              <a:t>objeto</a:t>
            </a:r>
            <a:r>
              <a:rPr lang="en-US" sz="1600" dirty="0"/>
              <a:t>, el runtime </a:t>
            </a:r>
            <a:r>
              <a:rPr lang="en-US" sz="1600" dirty="0" err="1"/>
              <a:t>hace</a:t>
            </a:r>
            <a:r>
              <a:rPr lang="en-US" sz="1600" dirty="0"/>
              <a:t> la </a:t>
            </a:r>
            <a:r>
              <a:rPr lang="en-US" sz="1600" dirty="0" err="1"/>
              <a:t>reserva</a:t>
            </a:r>
            <a:r>
              <a:rPr lang="en-US" sz="1600" dirty="0"/>
              <a:t> del </a:t>
            </a:r>
            <a:r>
              <a:rPr lang="en-US" sz="1600" dirty="0" err="1"/>
              <a:t>área</a:t>
            </a:r>
            <a:r>
              <a:rPr lang="en-US" sz="1600" dirty="0"/>
              <a:t> </a:t>
            </a:r>
            <a:r>
              <a:rPr lang="en-US" sz="1600" dirty="0" err="1"/>
              <a:t>en</a:t>
            </a:r>
            <a:r>
              <a:rPr lang="en-US" sz="1600" dirty="0"/>
              <a:t> </a:t>
            </a:r>
            <a:r>
              <a:rPr lang="en-US" sz="1600" dirty="0" err="1"/>
              <a:t>memoria</a:t>
            </a:r>
            <a:r>
              <a:rPr lang="en-US" sz="1600" dirty="0"/>
              <a:t> que </a:t>
            </a:r>
            <a:r>
              <a:rPr lang="en-US" sz="1600" dirty="0" err="1"/>
              <a:t>este</a:t>
            </a:r>
            <a:r>
              <a:rPr lang="en-US" sz="1600" dirty="0"/>
              <a:t> </a:t>
            </a:r>
            <a:r>
              <a:rPr lang="en-US" sz="1600" dirty="0" err="1"/>
              <a:t>necesita</a:t>
            </a:r>
            <a:r>
              <a:rPr lang="en-US" sz="1600" dirty="0"/>
              <a:t>, de </a:t>
            </a:r>
            <a:r>
              <a:rPr lang="en-US" sz="1600" dirty="0" err="1"/>
              <a:t>acuerdo</a:t>
            </a:r>
            <a:r>
              <a:rPr lang="en-US" sz="1600" dirty="0"/>
              <a:t> a la </a:t>
            </a:r>
            <a:r>
              <a:rPr lang="en-US" sz="1600" dirty="0" err="1"/>
              <a:t>definición</a:t>
            </a:r>
            <a:r>
              <a:rPr lang="en-US" sz="1600" dirty="0"/>
              <a:t> de la </a:t>
            </a:r>
            <a:r>
              <a:rPr lang="en-US" sz="1600" dirty="0" err="1"/>
              <a:t>clase</a:t>
            </a:r>
            <a:r>
              <a:rPr lang="en-US" sz="1600" dirty="0"/>
              <a:t> del </a:t>
            </a:r>
            <a:r>
              <a:rPr lang="en-US" sz="1600" dirty="0" err="1"/>
              <a:t>objeto</a:t>
            </a:r>
            <a:r>
              <a:rPr lang="en-US" sz="1600" dirty="0"/>
              <a:t>.  </a:t>
            </a:r>
          </a:p>
          <a:p>
            <a:pPr marL="0" indent="0">
              <a:buNone/>
            </a:pPr>
            <a:r>
              <a:rPr lang="en-US" sz="1600" dirty="0" err="1"/>
              <a:t>Además</a:t>
            </a:r>
            <a:r>
              <a:rPr lang="en-US" sz="1600" dirty="0"/>
              <a:t> de </a:t>
            </a:r>
            <a:r>
              <a:rPr lang="en-US" sz="1600" dirty="0" err="1"/>
              <a:t>crear</a:t>
            </a:r>
            <a:r>
              <a:rPr lang="en-US" sz="1600" dirty="0"/>
              <a:t> el </a:t>
            </a:r>
            <a:r>
              <a:rPr lang="en-US" sz="1600" dirty="0" err="1"/>
              <a:t>objeto</a:t>
            </a:r>
            <a:r>
              <a:rPr lang="en-US" sz="1600" dirty="0"/>
              <a:t>, los </a:t>
            </a:r>
            <a:r>
              <a:rPr lang="en-US" sz="1600" dirty="0" err="1"/>
              <a:t>miembros</a:t>
            </a:r>
            <a:r>
              <a:rPr lang="en-US" sz="1600" dirty="0"/>
              <a:t> de la </a:t>
            </a:r>
            <a:r>
              <a:rPr lang="en-US" sz="1600" dirty="0" err="1"/>
              <a:t>clase</a:t>
            </a:r>
            <a:r>
              <a:rPr lang="en-US" sz="1600" dirty="0"/>
              <a:t> a los que es </a:t>
            </a:r>
            <a:r>
              <a:rPr lang="en-US" sz="1600" dirty="0" err="1"/>
              <a:t>necesario</a:t>
            </a:r>
            <a:r>
              <a:rPr lang="en-US" sz="1600" dirty="0"/>
              <a:t> </a:t>
            </a:r>
            <a:r>
              <a:rPr lang="en-US" sz="1600" dirty="0" err="1"/>
              <a:t>tener</a:t>
            </a:r>
            <a:r>
              <a:rPr lang="en-US" sz="1600" dirty="0"/>
              <a:t> </a:t>
            </a:r>
            <a:r>
              <a:rPr lang="en-US" sz="1600" dirty="0" err="1"/>
              <a:t>acceso</a:t>
            </a:r>
            <a:r>
              <a:rPr lang="en-US" sz="1600" dirty="0"/>
              <a:t> </a:t>
            </a:r>
            <a:r>
              <a:rPr lang="en-US" sz="1600" dirty="0" err="1"/>
              <a:t>desde</a:t>
            </a:r>
            <a:r>
              <a:rPr lang="en-US" sz="1600" dirty="0"/>
              <a:t> </a:t>
            </a:r>
            <a:r>
              <a:rPr lang="en-US" sz="1600" dirty="0" err="1"/>
              <a:t>afuera</a:t>
            </a:r>
            <a:r>
              <a:rPr lang="en-US" sz="1600" dirty="0"/>
              <a:t>, </a:t>
            </a:r>
            <a:r>
              <a:rPr lang="en-US" sz="1600" dirty="0" err="1"/>
              <a:t>deben</a:t>
            </a:r>
            <a:r>
              <a:rPr lang="en-US" sz="1600" dirty="0"/>
              <a:t> </a:t>
            </a:r>
            <a:r>
              <a:rPr lang="en-US" sz="1600" dirty="0" err="1"/>
              <a:t>declararse</a:t>
            </a:r>
            <a:r>
              <a:rPr lang="en-US" sz="1600" dirty="0"/>
              <a:t> </a:t>
            </a:r>
            <a:r>
              <a:rPr lang="en-US" sz="1600" dirty="0" err="1"/>
              <a:t>como</a:t>
            </a:r>
            <a:r>
              <a:rPr lang="en-US" sz="1600" dirty="0"/>
              <a:t> </a:t>
            </a:r>
            <a:r>
              <a:rPr lang="en-US" sz="1600" dirty="0" err="1"/>
              <a:t>públicos</a:t>
            </a:r>
            <a:r>
              <a:rPr lang="en-US" sz="1600" dirty="0"/>
              <a:t> (</a:t>
            </a:r>
            <a:r>
              <a:rPr lang="en-US" sz="2000" b="1" dirty="0"/>
              <a:t>public</a:t>
            </a:r>
            <a:r>
              <a:rPr lang="en-US" sz="1600" dirty="0"/>
              <a:t>) </a:t>
            </a:r>
            <a:r>
              <a:rPr lang="en-US" sz="1600" dirty="0" err="1"/>
              <a:t>en</a:t>
            </a:r>
            <a:r>
              <a:rPr lang="en-US" sz="1600" dirty="0"/>
              <a:t> la </a:t>
            </a:r>
            <a:r>
              <a:rPr lang="en-US" sz="1600" dirty="0" err="1"/>
              <a:t>definición</a:t>
            </a:r>
            <a:r>
              <a:rPr lang="en-US" sz="1600" dirty="0"/>
              <a:t> de </a:t>
            </a:r>
            <a:r>
              <a:rPr lang="en-US" sz="1600" dirty="0" err="1"/>
              <a:t>clase</a:t>
            </a:r>
            <a:r>
              <a:rPr lang="en-US" sz="1600" dirty="0"/>
              <a:t>.</a:t>
            </a:r>
          </a:p>
          <a:p>
            <a:pPr marL="0" indent="0">
              <a:buNone/>
            </a:pPr>
            <a:r>
              <a:rPr lang="en-US" sz="1600" dirty="0"/>
              <a:t>Por </a:t>
            </a:r>
            <a:r>
              <a:rPr lang="en-US" sz="1600" dirty="0" err="1"/>
              <a:t>convención</a:t>
            </a:r>
            <a:r>
              <a:rPr lang="en-US" sz="1600" dirty="0"/>
              <a:t> </a:t>
            </a:r>
            <a:r>
              <a:rPr lang="en-US" sz="1600" dirty="0" err="1"/>
              <a:t>todos</a:t>
            </a:r>
            <a:r>
              <a:rPr lang="en-US" sz="1600" dirty="0"/>
              <a:t> los </a:t>
            </a:r>
            <a:r>
              <a:rPr lang="en-US" sz="1600" dirty="0" err="1"/>
              <a:t>miembros</a:t>
            </a:r>
            <a:r>
              <a:rPr lang="en-US" sz="1600" dirty="0"/>
              <a:t> </a:t>
            </a:r>
            <a:r>
              <a:rPr lang="en-US" sz="1600" dirty="0" err="1"/>
              <a:t>públicos</a:t>
            </a:r>
            <a:r>
              <a:rPr lang="en-US" sz="1600" dirty="0"/>
              <a:t> </a:t>
            </a:r>
            <a:r>
              <a:rPr lang="en-US" sz="1600" dirty="0" err="1"/>
              <a:t>suelen</a:t>
            </a:r>
            <a:r>
              <a:rPr lang="en-US" sz="1600" dirty="0"/>
              <a:t> </a:t>
            </a:r>
            <a:r>
              <a:rPr lang="en-US" sz="1600" dirty="0" err="1"/>
              <a:t>definirse</a:t>
            </a:r>
            <a:r>
              <a:rPr lang="en-US" sz="1600" dirty="0"/>
              <a:t> con palabras que </a:t>
            </a:r>
            <a:r>
              <a:rPr lang="en-US" sz="1600" dirty="0" err="1"/>
              <a:t>comiencen</a:t>
            </a:r>
            <a:r>
              <a:rPr lang="en-US" sz="1600" dirty="0"/>
              <a:t> con </a:t>
            </a:r>
            <a:r>
              <a:rPr lang="en-US" sz="1600" dirty="0" err="1"/>
              <a:t>mayúsculas</a:t>
            </a:r>
            <a:r>
              <a:rPr lang="en-US" sz="1600" dirty="0"/>
              <a:t>.</a:t>
            </a:r>
            <a:endParaRPr lang="en-BO" sz="1600" dirty="0"/>
          </a:p>
        </p:txBody>
      </p:sp>
      <p:sp>
        <p:nvSpPr>
          <p:cNvPr id="4" name="TextBox 3">
            <a:extLst>
              <a:ext uri="{FF2B5EF4-FFF2-40B4-BE49-F238E27FC236}">
                <a16:creationId xmlns:a16="http://schemas.microsoft.com/office/drawing/2014/main" id="{9382207E-D3A5-8D48-9398-70F647C17316}"/>
              </a:ext>
            </a:extLst>
          </p:cNvPr>
          <p:cNvSpPr txBox="1"/>
          <p:nvPr/>
        </p:nvSpPr>
        <p:spPr>
          <a:xfrm>
            <a:off x="838200" y="1766734"/>
            <a:ext cx="5919651" cy="4462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p>
          <a:p>
            <a:r>
              <a:rPr lang="en-US" sz="1400" b="1" dirty="0">
                <a:solidFill>
                  <a:schemeClr val="bg1"/>
                </a:solidFill>
              </a:rPr>
              <a:t>            // 3 </a:t>
            </a:r>
            <a:r>
              <a:rPr lang="en-US" sz="1400" b="1" dirty="0" err="1">
                <a:solidFill>
                  <a:schemeClr val="bg1"/>
                </a:solidFill>
              </a:rPr>
              <a:t>objetos</a:t>
            </a:r>
            <a:r>
              <a:rPr lang="en-US" sz="1400" b="1" dirty="0">
                <a:solidFill>
                  <a:schemeClr val="bg1"/>
                </a:solidFill>
              </a:rPr>
              <a:t> (</a:t>
            </a:r>
            <a:r>
              <a:rPr lang="en-US" sz="1400" b="1" dirty="0" err="1">
                <a:solidFill>
                  <a:schemeClr val="bg1"/>
                </a:solidFill>
              </a:rPr>
              <a:t>instancias</a:t>
            </a:r>
            <a:r>
              <a:rPr lang="en-US" sz="1400" b="1" dirty="0">
                <a:solidFill>
                  <a:schemeClr val="bg1"/>
                </a:solidFill>
              </a:rPr>
              <a:t>) de la </a:t>
            </a:r>
            <a:r>
              <a:rPr lang="en-US" sz="1400" b="1" dirty="0" err="1">
                <a:solidFill>
                  <a:schemeClr val="bg1"/>
                </a:solidFill>
              </a:rPr>
              <a:t>Clase</a:t>
            </a:r>
            <a:r>
              <a:rPr lang="en-US" sz="1400" b="1" dirty="0">
                <a:solidFill>
                  <a:schemeClr val="bg1"/>
                </a:solidFill>
              </a:rPr>
              <a:t>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            var </a:t>
            </a:r>
            <a:r>
              <a:rPr lang="en-US" sz="1400" b="1" dirty="0" err="1">
                <a:solidFill>
                  <a:schemeClr val="bg1"/>
                </a:solidFill>
              </a:rPr>
              <a:t>recA</a:t>
            </a:r>
            <a:r>
              <a:rPr lang="en-US" sz="1400" b="1" dirty="0">
                <a:solidFill>
                  <a:schemeClr val="bg1"/>
                </a:solidFill>
              </a:rPr>
              <a:t> = </a:t>
            </a:r>
            <a:r>
              <a:rPr lang="en-US" sz="1600" b="1" dirty="0">
                <a:solidFill>
                  <a:schemeClr val="accent2">
                    <a:lumMod val="40000"/>
                    <a:lumOff val="60000"/>
                  </a:schemeClr>
                </a:solidFill>
              </a:rPr>
              <a:t>new</a:t>
            </a:r>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recA.X</a:t>
            </a:r>
            <a:r>
              <a:rPr lang="en-US" sz="1400" b="1" dirty="0">
                <a:solidFill>
                  <a:schemeClr val="bg1"/>
                </a:solidFill>
              </a:rPr>
              <a:t> = 15; </a:t>
            </a:r>
            <a:r>
              <a:rPr lang="en-US" sz="1400" b="1" dirty="0" err="1">
                <a:solidFill>
                  <a:schemeClr val="bg1"/>
                </a:solidFill>
              </a:rPr>
              <a:t>recA.Y</a:t>
            </a:r>
            <a:r>
              <a:rPr lang="en-US" sz="1400" b="1" dirty="0">
                <a:solidFill>
                  <a:schemeClr val="bg1"/>
                </a:solidFill>
              </a:rPr>
              <a:t> = 10;</a:t>
            </a:r>
          </a:p>
          <a:p>
            <a:r>
              <a:rPr lang="en-US" sz="1400" b="1" dirty="0">
                <a:solidFill>
                  <a:schemeClr val="bg1"/>
                </a:solidFill>
              </a:rPr>
              <a:t>            var </a:t>
            </a:r>
            <a:r>
              <a:rPr lang="en-US" sz="1400" b="1" dirty="0" err="1">
                <a:solidFill>
                  <a:schemeClr val="bg1"/>
                </a:solidFill>
              </a:rPr>
              <a:t>recB</a:t>
            </a:r>
            <a:r>
              <a:rPr lang="en-US" sz="1400" b="1" dirty="0">
                <a:solidFill>
                  <a:schemeClr val="bg1"/>
                </a:solidFill>
              </a:rPr>
              <a:t> = </a:t>
            </a:r>
            <a:r>
              <a:rPr lang="en-US" sz="1600" b="1" dirty="0">
                <a:solidFill>
                  <a:schemeClr val="accent2">
                    <a:lumMod val="40000"/>
                    <a:lumOff val="60000"/>
                  </a:schemeClr>
                </a:solidFill>
              </a:rPr>
              <a:t>new</a:t>
            </a:r>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recB.X</a:t>
            </a:r>
            <a:r>
              <a:rPr lang="en-US" sz="1400" b="1" dirty="0">
                <a:solidFill>
                  <a:schemeClr val="bg1"/>
                </a:solidFill>
              </a:rPr>
              <a:t> = 24; </a:t>
            </a:r>
            <a:r>
              <a:rPr lang="en-US" sz="1400" b="1" dirty="0" err="1">
                <a:solidFill>
                  <a:schemeClr val="bg1"/>
                </a:solidFill>
              </a:rPr>
              <a:t>recB.Y</a:t>
            </a:r>
            <a:r>
              <a:rPr lang="en-US" sz="1400" b="1" dirty="0">
                <a:solidFill>
                  <a:schemeClr val="bg1"/>
                </a:solidFill>
              </a:rPr>
              <a:t> = 50;</a:t>
            </a:r>
          </a:p>
          <a:p>
            <a:r>
              <a:rPr lang="en-US" sz="1400" b="1" dirty="0">
                <a:solidFill>
                  <a:schemeClr val="bg1"/>
                </a:solidFill>
              </a:rPr>
              <a:t>            var </a:t>
            </a:r>
            <a:r>
              <a:rPr lang="en-US" sz="1400" b="1" dirty="0" err="1">
                <a:solidFill>
                  <a:schemeClr val="bg1"/>
                </a:solidFill>
              </a:rPr>
              <a:t>recC</a:t>
            </a:r>
            <a:r>
              <a:rPr lang="en-US" sz="1400" b="1" dirty="0">
                <a:solidFill>
                  <a:schemeClr val="bg1"/>
                </a:solidFill>
              </a:rPr>
              <a:t> = </a:t>
            </a:r>
            <a:r>
              <a:rPr lang="en-US" sz="1600" b="1" dirty="0">
                <a:solidFill>
                  <a:schemeClr val="accent2">
                    <a:lumMod val="40000"/>
                    <a:lumOff val="60000"/>
                  </a:schemeClr>
                </a:solidFill>
              </a:rPr>
              <a:t>new</a:t>
            </a:r>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recC.X</a:t>
            </a:r>
            <a:r>
              <a:rPr lang="en-US" sz="1400" b="1" dirty="0">
                <a:solidFill>
                  <a:schemeClr val="bg1"/>
                </a:solidFill>
              </a:rPr>
              <a:t> = 30; </a:t>
            </a:r>
            <a:r>
              <a:rPr lang="en-US" sz="1400" b="1" dirty="0" err="1">
                <a:solidFill>
                  <a:schemeClr val="bg1"/>
                </a:solidFill>
              </a:rPr>
              <a:t>recC.Y</a:t>
            </a:r>
            <a:r>
              <a:rPr lang="en-US" sz="1400" b="1" dirty="0">
                <a:solidFill>
                  <a:schemeClr val="bg1"/>
                </a:solidFill>
              </a:rPr>
              <a:t> = 46;            </a:t>
            </a:r>
          </a:p>
          <a:p>
            <a:endParaRPr lang="en-US" sz="1400" b="1" dirty="0">
              <a:solidFill>
                <a:schemeClr val="bg1"/>
              </a:solidFill>
            </a:endParaRPr>
          </a:p>
          <a:p>
            <a:r>
              <a:rPr lang="en-US" sz="1400" b="1" dirty="0">
                <a:solidFill>
                  <a:schemeClr val="bg1"/>
                </a:solidFill>
              </a:rPr>
              <a:t>           WriteLine($"Area </a:t>
            </a:r>
            <a:r>
              <a:rPr lang="en-US" sz="1400" b="1" dirty="0" err="1">
                <a:solidFill>
                  <a:schemeClr val="bg1"/>
                </a:solidFill>
              </a:rPr>
              <a:t>recA</a:t>
            </a:r>
            <a:r>
              <a:rPr lang="en-US" sz="1400" b="1" dirty="0">
                <a:solidFill>
                  <a:schemeClr val="bg1"/>
                </a:solidFill>
              </a:rPr>
              <a:t> = {</a:t>
            </a:r>
            <a:r>
              <a:rPr lang="en-US" sz="1400" b="1" dirty="0" err="1">
                <a:solidFill>
                  <a:schemeClr val="bg1"/>
                </a:solidFill>
              </a:rPr>
              <a:t>recA.Area</a:t>
            </a:r>
            <a:r>
              <a:rPr lang="en-US" sz="1400" b="1" dirty="0">
                <a:solidFill>
                  <a:schemeClr val="bg1"/>
                </a:solidFill>
              </a:rPr>
              <a:t>()} "); 	// 150 </a:t>
            </a:r>
          </a:p>
          <a:p>
            <a:r>
              <a:rPr lang="en-US" sz="1400" b="1" dirty="0">
                <a:solidFill>
                  <a:schemeClr val="bg1"/>
                </a:solidFill>
              </a:rPr>
              <a:t>           WriteLine($"Area </a:t>
            </a:r>
            <a:r>
              <a:rPr lang="en-US" sz="1400" b="1" dirty="0" err="1">
                <a:solidFill>
                  <a:schemeClr val="bg1"/>
                </a:solidFill>
              </a:rPr>
              <a:t>recB</a:t>
            </a:r>
            <a:r>
              <a:rPr lang="en-US" sz="1400" b="1" dirty="0">
                <a:solidFill>
                  <a:schemeClr val="bg1"/>
                </a:solidFill>
              </a:rPr>
              <a:t> = {</a:t>
            </a:r>
            <a:r>
              <a:rPr lang="en-US" sz="1400" b="1" dirty="0" err="1">
                <a:solidFill>
                  <a:schemeClr val="bg1"/>
                </a:solidFill>
              </a:rPr>
              <a:t>recB.Area</a:t>
            </a:r>
            <a:r>
              <a:rPr lang="en-US" sz="1400" b="1" dirty="0">
                <a:solidFill>
                  <a:schemeClr val="bg1"/>
                </a:solidFill>
              </a:rPr>
              <a:t>()} "); 	// 1200 </a:t>
            </a:r>
          </a:p>
          <a:p>
            <a:r>
              <a:rPr lang="en-US" sz="1400" b="1" dirty="0">
                <a:solidFill>
                  <a:schemeClr val="bg1"/>
                </a:solidFill>
              </a:rPr>
              <a:t>           WriteLine($"Area </a:t>
            </a:r>
            <a:r>
              <a:rPr lang="en-US" sz="1400" b="1" dirty="0" err="1">
                <a:solidFill>
                  <a:schemeClr val="bg1"/>
                </a:solidFill>
              </a:rPr>
              <a:t>recC</a:t>
            </a:r>
            <a:r>
              <a:rPr lang="en-US" sz="1400" b="1" dirty="0">
                <a:solidFill>
                  <a:schemeClr val="bg1"/>
                </a:solidFill>
              </a:rPr>
              <a:t> = {</a:t>
            </a:r>
            <a:r>
              <a:rPr lang="en-US" sz="1400" b="1" dirty="0" err="1">
                <a:solidFill>
                  <a:schemeClr val="bg1"/>
                </a:solidFill>
              </a:rPr>
              <a:t>recC.Area</a:t>
            </a:r>
            <a:r>
              <a:rPr lang="en-US" sz="1400" b="1" dirty="0">
                <a:solidFill>
                  <a:schemeClr val="bg1"/>
                </a:solidFill>
              </a:rPr>
              <a:t>()} "); 	// 1380       </a:t>
            </a:r>
          </a:p>
          <a:p>
            <a:r>
              <a:rPr lang="en-US" sz="1400" b="1" dirty="0">
                <a:solidFill>
                  <a:schemeClr val="bg1"/>
                </a:solidFill>
              </a:rPr>
              <a:t>           </a:t>
            </a:r>
            <a:r>
              <a:rPr lang="en-US" sz="1400" b="1" dirty="0" err="1">
                <a:solidFill>
                  <a:schemeClr val="bg1"/>
                </a:solidFill>
              </a:rPr>
              <a:t>recC.Y</a:t>
            </a:r>
            <a:r>
              <a:rPr lang="en-US" sz="1400" b="1" dirty="0">
                <a:solidFill>
                  <a:schemeClr val="bg1"/>
                </a:solidFill>
              </a:rPr>
              <a:t> = 35;			// </a:t>
            </a:r>
            <a:r>
              <a:rPr lang="en-US" sz="1400" b="1" dirty="0" err="1">
                <a:solidFill>
                  <a:schemeClr val="bg1"/>
                </a:solidFill>
              </a:rPr>
              <a:t>Cambiando</a:t>
            </a:r>
            <a:r>
              <a:rPr lang="en-US" sz="1400" b="1" dirty="0">
                <a:solidFill>
                  <a:schemeClr val="bg1"/>
                </a:solidFill>
              </a:rPr>
              <a:t> campo</a:t>
            </a:r>
          </a:p>
          <a:p>
            <a:r>
              <a:rPr lang="en-US" sz="1400" b="1" dirty="0">
                <a:solidFill>
                  <a:schemeClr val="bg1"/>
                </a:solidFill>
              </a:rPr>
              <a:t>           WriteLine($"Area </a:t>
            </a:r>
            <a:r>
              <a:rPr lang="en-US" sz="1400" b="1" dirty="0" err="1">
                <a:solidFill>
                  <a:schemeClr val="bg1"/>
                </a:solidFill>
              </a:rPr>
              <a:t>recC</a:t>
            </a:r>
            <a:r>
              <a:rPr lang="en-US" sz="1400" b="1" dirty="0">
                <a:solidFill>
                  <a:schemeClr val="bg1"/>
                </a:solidFill>
              </a:rPr>
              <a:t> = {</a:t>
            </a:r>
            <a:r>
              <a:rPr lang="en-US" sz="1400" b="1" dirty="0" err="1">
                <a:solidFill>
                  <a:schemeClr val="bg1"/>
                </a:solidFill>
              </a:rPr>
              <a:t>recC.Area</a:t>
            </a:r>
            <a:r>
              <a:rPr lang="en-US" sz="1400" b="1" dirty="0">
                <a:solidFill>
                  <a:schemeClr val="bg1"/>
                </a:solidFill>
              </a:rPr>
              <a:t>()} "); 	// 1050</a:t>
            </a:r>
          </a:p>
          <a:p>
            <a:r>
              <a:rPr lang="en-US" sz="1400" b="1" dirty="0">
                <a:solidFill>
                  <a:schemeClr val="bg1"/>
                </a:solidFill>
              </a:rPr>
              <a:t>           WriteLine($"Area rec sin </a:t>
            </a:r>
            <a:r>
              <a:rPr lang="en-US" sz="1400" b="1" dirty="0" err="1">
                <a:solidFill>
                  <a:schemeClr val="bg1"/>
                </a:solidFill>
              </a:rPr>
              <a:t>nombre</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()).Area()} ");  // 0</a:t>
            </a:r>
          </a:p>
          <a:p>
            <a:r>
              <a:rPr lang="en-US" sz="1400" b="1" dirty="0">
                <a:solidFill>
                  <a:schemeClr val="bg1"/>
                </a:solidFill>
              </a:rPr>
              <a:t>      }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41866528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41C0-9E3A-3741-AAF6-91A6D9427587}"/>
              </a:ext>
            </a:extLst>
          </p:cNvPr>
          <p:cNvSpPr>
            <a:spLocks noGrp="1"/>
          </p:cNvSpPr>
          <p:nvPr>
            <p:ph type="title"/>
          </p:nvPr>
        </p:nvSpPr>
        <p:spPr/>
        <p:txBody>
          <a:bodyPr/>
          <a:lstStyle/>
          <a:p>
            <a:r>
              <a:rPr lang="en-BO" dirty="0"/>
              <a:t>Clase static</a:t>
            </a:r>
          </a:p>
        </p:txBody>
      </p:sp>
      <p:sp>
        <p:nvSpPr>
          <p:cNvPr id="3" name="Content Placeholder 2">
            <a:extLst>
              <a:ext uri="{FF2B5EF4-FFF2-40B4-BE49-F238E27FC236}">
                <a16:creationId xmlns:a16="http://schemas.microsoft.com/office/drawing/2014/main" id="{6EA0A1CA-3518-FF45-98C0-D917435E67BD}"/>
              </a:ext>
            </a:extLst>
          </p:cNvPr>
          <p:cNvSpPr>
            <a:spLocks noGrp="1"/>
          </p:cNvSpPr>
          <p:nvPr>
            <p:ph idx="1"/>
          </p:nvPr>
        </p:nvSpPr>
        <p:spPr>
          <a:xfrm>
            <a:off x="5991497" y="1690688"/>
            <a:ext cx="5362303" cy="4701403"/>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BO" sz="1400" dirty="0"/>
              <a:t>Una clase estática (static class) puede asimilarse al concepto de módulo o “package” de otros lenguajes.</a:t>
            </a:r>
          </a:p>
          <a:p>
            <a:pPr marL="0" indent="0">
              <a:buNone/>
            </a:pPr>
            <a:r>
              <a:rPr lang="en-BO" sz="1400" dirty="0"/>
              <a:t>Una clase estática (static) solo puede tener miembros, campos y métodos, static.</a:t>
            </a:r>
          </a:p>
          <a:p>
            <a:pPr marL="0" indent="0">
              <a:buNone/>
            </a:pPr>
            <a:r>
              <a:rPr lang="en-BO" sz="1400" dirty="0"/>
              <a:t>De una clase estática no se pueden definir objetos (o instancias de la clase) y solo es posible acceder a sus miembros a través del nombre de la clase.</a:t>
            </a:r>
          </a:p>
          <a:p>
            <a:pPr marL="0" indent="0">
              <a:buNone/>
            </a:pPr>
            <a:r>
              <a:rPr lang="en-BO" sz="1400" dirty="0"/>
              <a:t>El espacio de almacenamiento se hace al principio del programa y existe hasta el final del programa, no se crea, ni se destruye.</a:t>
            </a:r>
          </a:p>
          <a:p>
            <a:pPr marL="0" indent="0">
              <a:buNone/>
            </a:pPr>
            <a:r>
              <a:rPr lang="en-BO" sz="1400" dirty="0"/>
              <a:t>Existe un único espacio de memoria para la clase; es como si solo existiese una sola instancia de la clase y el acceso a sus miembros es através del nombre de la clase.</a:t>
            </a:r>
          </a:p>
          <a:p>
            <a:pPr marL="0" indent="0">
              <a:buNone/>
            </a:pPr>
            <a:r>
              <a:rPr lang="en-BO" sz="1400" dirty="0"/>
              <a:t>El concepto de clase estática permite, hasta cierto modo, no usar lo conceptos de orientación objetos y hacer una programación estructurada más simple.</a:t>
            </a:r>
          </a:p>
          <a:p>
            <a:pPr marL="0" indent="0">
              <a:buNone/>
            </a:pPr>
            <a:r>
              <a:rPr lang="en-BO" sz="1400" dirty="0"/>
              <a:t>La librería de clases tiene varias clases estáticas, que usa para agrupar funciones simples que no necesitan de la creación de objetos, como ser:</a:t>
            </a:r>
          </a:p>
          <a:p>
            <a:pPr marL="0" indent="0">
              <a:buNone/>
            </a:pPr>
            <a:r>
              <a:rPr lang="en-BO" sz="1400" dirty="0"/>
              <a:t>System.Console, System.Math, System.IO.File, etc.</a:t>
            </a:r>
          </a:p>
        </p:txBody>
      </p:sp>
      <p:sp>
        <p:nvSpPr>
          <p:cNvPr id="4" name="TextBox 3">
            <a:extLst>
              <a:ext uri="{FF2B5EF4-FFF2-40B4-BE49-F238E27FC236}">
                <a16:creationId xmlns:a16="http://schemas.microsoft.com/office/drawing/2014/main" id="{5D8E14B1-4B73-BE46-B76D-14991C63CCFB}"/>
              </a:ext>
            </a:extLst>
          </p:cNvPr>
          <p:cNvSpPr txBox="1"/>
          <p:nvPr/>
        </p:nvSpPr>
        <p:spPr>
          <a:xfrm>
            <a:off x="907868" y="1662192"/>
            <a:ext cx="4569823" cy="4801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accent2">
                    <a:lumMod val="40000"/>
                    <a:lumOff val="60000"/>
                  </a:schemeClr>
                </a:solidFill>
              </a:rPr>
              <a:t>static 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a:t>
            </a:r>
            <a:r>
              <a:rPr lang="en-US" sz="1400" b="1" dirty="0">
                <a:solidFill>
                  <a:schemeClr val="accent2">
                    <a:lumMod val="40000"/>
                    <a:lumOff val="60000"/>
                  </a:schemeClr>
                </a:solidFill>
              </a:rPr>
              <a:t>public</a:t>
            </a:r>
            <a:r>
              <a:rPr lang="en-US" sz="1400" b="1" dirty="0">
                <a:solidFill>
                  <a:schemeClr val="bg1"/>
                </a:solidFill>
              </a:rPr>
              <a:t> </a:t>
            </a:r>
            <a:r>
              <a:rPr lang="en-US" sz="1400" b="1" dirty="0">
                <a:solidFill>
                  <a:schemeClr val="accent2">
                    <a:lumMod val="40000"/>
                    <a:lumOff val="60000"/>
                  </a:schemeClr>
                </a:solidFill>
              </a:rPr>
              <a:t>static</a:t>
            </a:r>
            <a:r>
              <a:rPr lang="en-US" sz="1400" b="1" dirty="0">
                <a:solidFill>
                  <a:schemeClr val="bg1"/>
                </a:solidFill>
              </a:rPr>
              <a:t> int X, Y;</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a:t>
            </a:r>
            <a:r>
              <a:rPr lang="en-US" sz="1400" b="1" dirty="0">
                <a:solidFill>
                  <a:schemeClr val="accent2">
                    <a:lumMod val="40000"/>
                    <a:lumOff val="60000"/>
                  </a:schemeClr>
                </a:solidFill>
              </a:rPr>
              <a:t>public</a:t>
            </a:r>
            <a:r>
              <a:rPr lang="en-US" sz="1400" b="1" dirty="0">
                <a:solidFill>
                  <a:schemeClr val="bg1"/>
                </a:solidFill>
              </a:rPr>
              <a:t> </a:t>
            </a:r>
            <a:r>
              <a:rPr lang="en-US" sz="1400" b="1" dirty="0">
                <a:solidFill>
                  <a:schemeClr val="accent2">
                    <a:lumMod val="40000"/>
                    <a:lumOff val="60000"/>
                  </a:schemeClr>
                </a:solidFill>
              </a:rPr>
              <a:t>static</a:t>
            </a:r>
            <a:r>
              <a:rPr lang="en-US" sz="1400" b="1" dirty="0">
                <a:solidFill>
                  <a:schemeClr val="bg1"/>
                </a:solidFill>
              </a:rPr>
              <a:t> int Area() {</a:t>
            </a:r>
          </a:p>
          <a:p>
            <a:r>
              <a:rPr lang="en-US" sz="1400" b="1" dirty="0">
                <a:solidFill>
                  <a:schemeClr val="bg1"/>
                </a:solidFill>
              </a:rPr>
              <a:t>            return X * Y;         </a:t>
            </a:r>
          </a:p>
          <a:p>
            <a:r>
              <a:rPr lang="en-US" sz="1400" b="1" dirty="0">
                <a:solidFill>
                  <a:schemeClr val="bg1"/>
                </a:solidFill>
              </a:rPr>
              <a:t>      }</a:t>
            </a:r>
          </a:p>
          <a:p>
            <a:r>
              <a:rPr lang="en-US" sz="1400" b="1" dirty="0">
                <a:solidFill>
                  <a:schemeClr val="bg1"/>
                </a:solidFill>
              </a:rPr>
              <a:t>}</a:t>
            </a:r>
          </a:p>
          <a:p>
            <a:endParaRPr lang="en-US" sz="1400" b="1" dirty="0">
              <a:solidFill>
                <a:schemeClr val="bg1"/>
              </a:solidFill>
            </a:endParaRPr>
          </a:p>
          <a:p>
            <a:r>
              <a:rPr lang="en-US" sz="1400" b="1" dirty="0">
                <a:solidFill>
                  <a:schemeClr val="accent2">
                    <a:lumMod val="40000"/>
                    <a:lumOff val="60000"/>
                  </a:schemeClr>
                </a:solidFill>
              </a:rPr>
              <a:t>static class </a:t>
            </a:r>
            <a:r>
              <a:rPr lang="en-US" sz="1400" b="1" dirty="0" err="1">
                <a:solidFill>
                  <a:schemeClr val="bg1"/>
                </a:solidFill>
              </a:rPr>
              <a:t>BingBang</a:t>
            </a:r>
            <a:r>
              <a:rPr lang="en-US" sz="1400" b="1" dirty="0">
                <a:solidFill>
                  <a:schemeClr val="bg1"/>
                </a:solidFill>
              </a:rPr>
              <a:t> </a:t>
            </a:r>
          </a:p>
          <a:p>
            <a:r>
              <a:rPr lang="en-US" sz="1400" b="1" dirty="0">
                <a:solidFill>
                  <a:schemeClr val="bg1"/>
                </a:solidFill>
              </a:rPr>
              <a:t>{ </a:t>
            </a:r>
          </a:p>
          <a:p>
            <a:r>
              <a:rPr lang="en-US" sz="1400" b="1" dirty="0">
                <a:solidFill>
                  <a:schemeClr val="accent2">
                    <a:lumMod val="40000"/>
                    <a:lumOff val="60000"/>
                  </a:schemeClr>
                </a:solidFill>
              </a:rPr>
              <a:t>            static</a:t>
            </a:r>
            <a:r>
              <a:rPr lang="en-US" sz="1400" b="1" dirty="0"/>
              <a:t> void Main() {</a:t>
            </a:r>
          </a:p>
          <a:p>
            <a:r>
              <a:rPr lang="en-US" sz="1400" b="1" dirty="0"/>
              <a:t>            </a:t>
            </a:r>
            <a:r>
              <a:rPr lang="en-US" sz="1400" b="1" dirty="0" err="1"/>
              <a:t>Rectangulo.X</a:t>
            </a:r>
            <a:r>
              <a:rPr lang="en-US" sz="1400" b="1" dirty="0"/>
              <a:t> = 10; </a:t>
            </a:r>
            <a:r>
              <a:rPr lang="en-US" sz="1400" b="1" dirty="0" err="1"/>
              <a:t>Rectangulo.Y</a:t>
            </a:r>
            <a:r>
              <a:rPr lang="en-US" sz="1400" b="1" dirty="0"/>
              <a:t> = 30; </a:t>
            </a:r>
          </a:p>
          <a:p>
            <a:r>
              <a:rPr lang="en-US" sz="1400" b="1" dirty="0"/>
              <a:t>            var area = </a:t>
            </a:r>
            <a:r>
              <a:rPr lang="en-US" sz="1400" b="1" dirty="0" err="1">
                <a:solidFill>
                  <a:schemeClr val="accent2">
                    <a:lumMod val="40000"/>
                    <a:lumOff val="60000"/>
                  </a:schemeClr>
                </a:solidFill>
              </a:rPr>
              <a:t>Rectangulo.Area</a:t>
            </a:r>
            <a:r>
              <a:rPr lang="en-US" sz="1400" b="1" dirty="0">
                <a:solidFill>
                  <a:schemeClr val="accent2">
                    <a:lumMod val="40000"/>
                    <a:lumOff val="60000"/>
                  </a:schemeClr>
                </a:solidFill>
              </a:rPr>
              <a:t>()</a:t>
            </a:r>
            <a:r>
              <a:rPr lang="en-US" sz="1400" b="1" dirty="0"/>
              <a:t>;		</a:t>
            </a:r>
          </a:p>
          <a:p>
            <a:r>
              <a:rPr lang="en-US" sz="1400" b="1" dirty="0"/>
              <a:t>            Write($"Area del </a:t>
            </a:r>
            <a:r>
              <a:rPr lang="en-US" sz="1400" b="1" dirty="0" err="1"/>
              <a:t>Rectangulo</a:t>
            </a:r>
            <a:r>
              <a:rPr lang="en-US" sz="1400" b="1" dirty="0"/>
              <a:t> = {area} "); 	// 300 </a:t>
            </a:r>
          </a:p>
          <a:p>
            <a:r>
              <a:rPr lang="en-US" sz="1400" b="1" dirty="0"/>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09329414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1CEF1-1B11-FB40-A3D3-68611E3E5805}"/>
              </a:ext>
            </a:extLst>
          </p:cNvPr>
          <p:cNvSpPr>
            <a:spLocks noGrp="1"/>
          </p:cNvSpPr>
          <p:nvPr>
            <p:ph type="title"/>
          </p:nvPr>
        </p:nvSpPr>
        <p:spPr/>
        <p:txBody>
          <a:bodyPr/>
          <a:lstStyle/>
          <a:p>
            <a:r>
              <a:rPr lang="en-BO" dirty="0"/>
              <a:t>Clases de instancia con miembros static</a:t>
            </a:r>
          </a:p>
        </p:txBody>
      </p:sp>
      <p:sp>
        <p:nvSpPr>
          <p:cNvPr id="3" name="Content Placeholder 2">
            <a:extLst>
              <a:ext uri="{FF2B5EF4-FFF2-40B4-BE49-F238E27FC236}">
                <a16:creationId xmlns:a16="http://schemas.microsoft.com/office/drawing/2014/main" id="{4EBF046E-322F-D441-989E-7EC930156087}"/>
              </a:ext>
            </a:extLst>
          </p:cNvPr>
          <p:cNvSpPr>
            <a:spLocks noGrp="1"/>
          </p:cNvSpPr>
          <p:nvPr>
            <p:ph idx="1"/>
          </p:nvPr>
        </p:nvSpPr>
        <p:spPr>
          <a:xfrm>
            <a:off x="7541623" y="1860460"/>
            <a:ext cx="3812177" cy="4351338"/>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BO" dirty="0"/>
              <a:t>Es también posible definir miembros static en una clase de instancia, en ese caso la clase no recibe el calificativo static, y los miembros static funcionan en el scope de la clase, mientras que los miembros de instancia (no static) funcionan en el scope de un objeto.</a:t>
            </a:r>
          </a:p>
        </p:txBody>
      </p:sp>
      <p:sp>
        <p:nvSpPr>
          <p:cNvPr id="4" name="TextBox 3">
            <a:extLst>
              <a:ext uri="{FF2B5EF4-FFF2-40B4-BE49-F238E27FC236}">
                <a16:creationId xmlns:a16="http://schemas.microsoft.com/office/drawing/2014/main" id="{11F348C6-BB35-5D4B-A1A4-40649B4EC1AD}"/>
              </a:ext>
            </a:extLst>
          </p:cNvPr>
          <p:cNvSpPr txBox="1"/>
          <p:nvPr/>
        </p:nvSpPr>
        <p:spPr>
          <a:xfrm>
            <a:off x="838200" y="1495583"/>
            <a:ext cx="6250577"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 Campos</a:t>
            </a:r>
          </a:p>
          <a:p>
            <a:r>
              <a:rPr lang="en-US" sz="1400" b="1" dirty="0">
                <a:solidFill>
                  <a:schemeClr val="bg1"/>
                </a:solidFill>
              </a:rPr>
              <a:t>      public int X, Y;</a:t>
            </a:r>
          </a:p>
          <a:p>
            <a:r>
              <a:rPr lang="en-US" sz="1400" b="1" dirty="0">
                <a:solidFill>
                  <a:schemeClr val="bg1"/>
                </a:solidFill>
              </a:rPr>
              <a:t>      </a:t>
            </a:r>
            <a:r>
              <a:rPr lang="en-US" sz="1400" b="1" dirty="0">
                <a:solidFill>
                  <a:schemeClr val="accent2">
                    <a:lumMod val="40000"/>
                    <a:lumOff val="60000"/>
                  </a:schemeClr>
                </a:solidFill>
              </a:rPr>
              <a:t>public static</a:t>
            </a:r>
            <a:r>
              <a:rPr lang="en-US" sz="1400" b="1" dirty="0">
                <a:solidFill>
                  <a:schemeClr val="bg1"/>
                </a:solidFill>
              </a:rPr>
              <a:t> int </a:t>
            </a:r>
            <a:r>
              <a:rPr lang="en-US" sz="1400" b="1" dirty="0" err="1">
                <a:solidFill>
                  <a:schemeClr val="bg1"/>
                </a:solidFill>
              </a:rPr>
              <a:t>Rects</a:t>
            </a:r>
            <a:r>
              <a:rPr lang="en-US" sz="1400" b="1" dirty="0">
                <a:solidFill>
                  <a:schemeClr val="bg1"/>
                </a:solidFill>
              </a:rPr>
              <a:t>;      </a:t>
            </a:r>
          </a:p>
          <a:p>
            <a:endParaRPr lang="en-US" sz="1400" b="1" dirty="0">
              <a:solidFill>
                <a:schemeClr val="bg1"/>
              </a:solidFill>
            </a:endParaRP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public int Area() {</a:t>
            </a:r>
          </a:p>
          <a:p>
            <a:r>
              <a:rPr lang="en-US" sz="1400" b="1" dirty="0">
                <a:solidFill>
                  <a:schemeClr val="bg1"/>
                </a:solidFill>
              </a:rPr>
              <a:t>            return X * Y;         </a:t>
            </a:r>
          </a:p>
          <a:p>
            <a:r>
              <a:rPr lang="en-US" sz="1400" b="1" dirty="0">
                <a:solidFill>
                  <a:schemeClr val="bg1"/>
                </a:solidFill>
              </a:rPr>
              <a:t>      }</a:t>
            </a:r>
          </a:p>
          <a:p>
            <a:r>
              <a:rPr lang="en-US" sz="1400" b="1" dirty="0">
                <a:solidFill>
                  <a:schemeClr val="bg1"/>
                </a:solidFill>
              </a:rPr>
              <a:t>      </a:t>
            </a:r>
            <a:r>
              <a:rPr lang="en-US" sz="1400" b="1" dirty="0">
                <a:solidFill>
                  <a:schemeClr val="accent2">
                    <a:lumMod val="40000"/>
                    <a:lumOff val="60000"/>
                  </a:schemeClr>
                </a:solidFill>
              </a:rPr>
              <a:t>public static int </a:t>
            </a:r>
            <a:r>
              <a:rPr lang="en-US" sz="1400" b="1" dirty="0" err="1">
                <a:solidFill>
                  <a:schemeClr val="bg1"/>
                </a:solidFill>
              </a:rPr>
              <a:t>Rectangulos</a:t>
            </a:r>
            <a:r>
              <a:rPr lang="en-US" sz="1400" b="1" dirty="0">
                <a:solidFill>
                  <a:schemeClr val="bg1"/>
                </a:solidFill>
              </a:rPr>
              <a:t>() { return </a:t>
            </a:r>
            <a:r>
              <a:rPr lang="en-US" sz="1400" b="1" dirty="0" err="1">
                <a:solidFill>
                  <a:schemeClr val="bg1"/>
                </a:solidFill>
              </a:rPr>
              <a:t>Rects</a:t>
            </a:r>
            <a:r>
              <a:rPr lang="en-US" sz="1400" b="1" dirty="0">
                <a:solidFill>
                  <a:schemeClr val="bg1"/>
                </a:solidFill>
              </a:rPr>
              <a:t>; }</a:t>
            </a:r>
          </a:p>
          <a:p>
            <a:r>
              <a:rPr lang="en-US" sz="1400" b="1" dirty="0">
                <a:solidFill>
                  <a:schemeClr val="bg1"/>
                </a:solidFill>
              </a:rPr>
              <a:t>}</a:t>
            </a:r>
          </a:p>
          <a:p>
            <a:r>
              <a:rPr lang="en-US" sz="1400" b="1" dirty="0">
                <a:solidFill>
                  <a:schemeClr val="bg1"/>
                </a:solidFill>
              </a:rPr>
              <a:t>static class </a:t>
            </a:r>
            <a:r>
              <a:rPr lang="en-US" sz="1400" b="1" dirty="0" err="1">
                <a:solidFill>
                  <a:schemeClr val="bg1"/>
                </a:solidFill>
              </a:rPr>
              <a:t>MiProgramaPrincipal</a:t>
            </a:r>
            <a:r>
              <a:rPr lang="en-US" sz="1400" b="1" dirty="0">
                <a:solidFill>
                  <a:schemeClr val="bg1"/>
                </a:solidFill>
              </a:rPr>
              <a:t> { </a:t>
            </a:r>
          </a:p>
          <a:p>
            <a:r>
              <a:rPr lang="en-US" sz="1400" b="1" dirty="0">
                <a:solidFill>
                  <a:schemeClr val="bg1"/>
                </a:solidFill>
              </a:rPr>
              <a:t>      static void Main() {</a:t>
            </a:r>
          </a:p>
          <a:p>
            <a:r>
              <a:rPr lang="en-US" sz="1400" b="1" dirty="0">
                <a:solidFill>
                  <a:schemeClr val="bg1"/>
                </a:solidFill>
              </a:rPr>
              <a:t>            var </a:t>
            </a:r>
            <a:r>
              <a:rPr lang="en-US" sz="1400" b="1" dirty="0" err="1">
                <a:solidFill>
                  <a:schemeClr val="bg1"/>
                </a:solidFill>
              </a:rPr>
              <a:t>recA</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Rectangulo.Rects</a:t>
            </a:r>
            <a:r>
              <a:rPr lang="en-US" sz="1400" b="1" dirty="0">
                <a:solidFill>
                  <a:schemeClr val="bg1"/>
                </a:solidFill>
              </a:rPr>
              <a:t>++; </a:t>
            </a:r>
            <a:r>
              <a:rPr lang="en-US" sz="1400" b="1" dirty="0" err="1">
                <a:solidFill>
                  <a:schemeClr val="bg1"/>
                </a:solidFill>
              </a:rPr>
              <a:t>recA.X</a:t>
            </a:r>
            <a:r>
              <a:rPr lang="en-US" sz="1400" b="1" dirty="0">
                <a:solidFill>
                  <a:schemeClr val="bg1"/>
                </a:solidFill>
              </a:rPr>
              <a:t> = 12; </a:t>
            </a:r>
            <a:r>
              <a:rPr lang="en-US" sz="1400" b="1" dirty="0" err="1">
                <a:solidFill>
                  <a:schemeClr val="bg1"/>
                </a:solidFill>
              </a:rPr>
              <a:t>recA.Y</a:t>
            </a:r>
            <a:r>
              <a:rPr lang="en-US" sz="1400" b="1" dirty="0">
                <a:solidFill>
                  <a:schemeClr val="bg1"/>
                </a:solidFill>
              </a:rPr>
              <a:t> = 20;</a:t>
            </a:r>
          </a:p>
          <a:p>
            <a:r>
              <a:rPr lang="en-US" sz="1400" b="1" dirty="0">
                <a:solidFill>
                  <a:schemeClr val="bg1"/>
                </a:solidFill>
              </a:rPr>
              <a:t>            var area = </a:t>
            </a:r>
            <a:r>
              <a:rPr lang="en-US" sz="1400" b="1" dirty="0" err="1">
                <a:solidFill>
                  <a:schemeClr val="bg1"/>
                </a:solidFill>
              </a:rPr>
              <a:t>recA.Area</a:t>
            </a:r>
            <a:r>
              <a:rPr lang="en-US" sz="1400" b="1" dirty="0">
                <a:solidFill>
                  <a:schemeClr val="bg1"/>
                </a:solidFill>
              </a:rPr>
              <a:t>();		</a:t>
            </a:r>
          </a:p>
          <a:p>
            <a:r>
              <a:rPr lang="en-US" sz="1400" b="1" dirty="0">
                <a:solidFill>
                  <a:schemeClr val="bg1"/>
                </a:solidFill>
              </a:rPr>
              <a:t>            WriteLine($"</a:t>
            </a:r>
            <a:r>
              <a:rPr lang="en-US" sz="1400" b="1" dirty="0" err="1">
                <a:solidFill>
                  <a:schemeClr val="bg1"/>
                </a:solidFill>
              </a:rPr>
              <a:t>Área</a:t>
            </a:r>
            <a:r>
              <a:rPr lang="en-US" sz="1400" b="1" dirty="0">
                <a:solidFill>
                  <a:schemeClr val="bg1"/>
                </a:solidFill>
              </a:rPr>
              <a:t> de </a:t>
            </a:r>
            <a:r>
              <a:rPr lang="en-US" sz="1400" b="1" dirty="0" err="1">
                <a:solidFill>
                  <a:schemeClr val="bg1"/>
                </a:solidFill>
              </a:rPr>
              <a:t>recA</a:t>
            </a:r>
            <a:r>
              <a:rPr lang="en-US" sz="1400" b="1" dirty="0">
                <a:solidFill>
                  <a:schemeClr val="bg1"/>
                </a:solidFill>
              </a:rPr>
              <a:t> = {area}"); 	// 240 </a:t>
            </a:r>
          </a:p>
          <a:p>
            <a:r>
              <a:rPr lang="en-US" sz="1400" b="1" dirty="0">
                <a:solidFill>
                  <a:schemeClr val="bg1"/>
                </a:solidFill>
              </a:rPr>
              <a:t>            var </a:t>
            </a:r>
            <a:r>
              <a:rPr lang="en-US" sz="1400" b="1" dirty="0" err="1">
                <a:solidFill>
                  <a:schemeClr val="bg1"/>
                </a:solidFill>
              </a:rPr>
              <a:t>recB</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Rectangulo.Rects</a:t>
            </a:r>
            <a:r>
              <a:rPr lang="en-US" sz="1400" b="1" dirty="0">
                <a:solidFill>
                  <a:schemeClr val="bg1"/>
                </a:solidFill>
              </a:rPr>
              <a:t>++;       </a:t>
            </a:r>
          </a:p>
          <a:p>
            <a:r>
              <a:rPr lang="en-US" sz="1400" b="1" dirty="0">
                <a:solidFill>
                  <a:schemeClr val="bg1"/>
                </a:solidFill>
              </a:rPr>
              <a:t>            var </a:t>
            </a:r>
            <a:r>
              <a:rPr lang="en-US" sz="1400" b="1" dirty="0" err="1">
                <a:solidFill>
                  <a:schemeClr val="bg1"/>
                </a:solidFill>
              </a:rPr>
              <a:t>recC</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Rectangulo.Rects</a:t>
            </a:r>
            <a:r>
              <a:rPr lang="en-US" sz="1400" b="1" dirty="0">
                <a:solidFill>
                  <a:schemeClr val="bg1"/>
                </a:solidFill>
              </a:rPr>
              <a:t>++;</a:t>
            </a:r>
          </a:p>
          <a:p>
            <a:r>
              <a:rPr lang="en-US" sz="1400" b="1" dirty="0">
                <a:solidFill>
                  <a:schemeClr val="bg1"/>
                </a:solidFill>
              </a:rPr>
              <a:t>            WriteLine($"</a:t>
            </a:r>
            <a:r>
              <a:rPr lang="en-US" sz="1400" b="1" dirty="0" err="1">
                <a:solidFill>
                  <a:schemeClr val="bg1"/>
                </a:solidFill>
              </a:rPr>
              <a:t>Rectángulos</a:t>
            </a:r>
            <a:r>
              <a:rPr lang="en-US" sz="1400" b="1" dirty="0">
                <a:solidFill>
                  <a:schemeClr val="bg1"/>
                </a:solidFill>
              </a:rPr>
              <a:t> = {</a:t>
            </a:r>
            <a:r>
              <a:rPr lang="en-US" sz="1400" b="1" dirty="0" err="1">
                <a:solidFill>
                  <a:schemeClr val="bg1"/>
                </a:solidFill>
              </a:rPr>
              <a:t>Rectangulo.Rectangulos</a:t>
            </a:r>
            <a:r>
              <a:rPr lang="en-US" sz="1400" b="1" dirty="0">
                <a:solidFill>
                  <a:schemeClr val="bg1"/>
                </a:solidFill>
              </a:rPr>
              <a:t>()}"); // 3</a:t>
            </a:r>
          </a:p>
          <a:p>
            <a:r>
              <a:rPr lang="en-US" sz="1400" b="1" dirty="0">
                <a:solidFill>
                  <a:schemeClr val="bg1"/>
                </a:solidFill>
              </a:rPr>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6874284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CF4EC-748A-4848-A274-62858A9DEB7A}"/>
              </a:ext>
            </a:extLst>
          </p:cNvPr>
          <p:cNvSpPr>
            <a:spLocks noGrp="1"/>
          </p:cNvSpPr>
          <p:nvPr>
            <p:ph type="title"/>
          </p:nvPr>
        </p:nvSpPr>
        <p:spPr/>
        <p:txBody>
          <a:bodyPr/>
          <a:lstStyle/>
          <a:p>
            <a:r>
              <a:rPr lang="en-BO" dirty="0"/>
              <a:t>Constructor	</a:t>
            </a:r>
          </a:p>
        </p:txBody>
      </p:sp>
      <p:sp>
        <p:nvSpPr>
          <p:cNvPr id="3" name="Content Placeholder 2">
            <a:extLst>
              <a:ext uri="{FF2B5EF4-FFF2-40B4-BE49-F238E27FC236}">
                <a16:creationId xmlns:a16="http://schemas.microsoft.com/office/drawing/2014/main" id="{72CA0A9B-87C9-0442-B072-1FD7F2FD3F58}"/>
              </a:ext>
            </a:extLst>
          </p:cNvPr>
          <p:cNvSpPr>
            <a:spLocks noGrp="1"/>
          </p:cNvSpPr>
          <p:nvPr>
            <p:ph idx="1"/>
          </p:nvPr>
        </p:nvSpPr>
        <p:spPr>
          <a:xfrm>
            <a:off x="6531428" y="1825625"/>
            <a:ext cx="4822371" cy="4461964"/>
          </a:xfrm>
        </p:spPr>
        <p:style>
          <a:lnRef idx="1">
            <a:schemeClr val="accent5"/>
          </a:lnRef>
          <a:fillRef idx="2">
            <a:schemeClr val="accent5"/>
          </a:fillRef>
          <a:effectRef idx="1">
            <a:schemeClr val="accent5"/>
          </a:effectRef>
          <a:fontRef idx="minor">
            <a:schemeClr val="dk1"/>
          </a:fontRef>
        </p:style>
        <p:txBody>
          <a:bodyPr>
            <a:normAutofit fontScale="92500"/>
          </a:bodyPr>
          <a:lstStyle/>
          <a:p>
            <a:pPr marL="0" indent="0">
              <a:buNone/>
            </a:pPr>
            <a:r>
              <a:rPr lang="en-US" dirty="0"/>
              <a:t>La </a:t>
            </a:r>
            <a:r>
              <a:rPr lang="en-US" dirty="0" err="1"/>
              <a:t>clase</a:t>
            </a:r>
            <a:r>
              <a:rPr lang="en-US" dirty="0"/>
              <a:t> </a:t>
            </a:r>
            <a:r>
              <a:rPr lang="en-US" dirty="0" err="1"/>
              <a:t>puede</a:t>
            </a:r>
            <a:r>
              <a:rPr lang="en-US" dirty="0"/>
              <a:t> </a:t>
            </a:r>
            <a:r>
              <a:rPr lang="en-US" dirty="0" err="1"/>
              <a:t>tener</a:t>
            </a:r>
            <a:r>
              <a:rPr lang="en-US" dirty="0"/>
              <a:t> </a:t>
            </a:r>
            <a:r>
              <a:rPr lang="en-US" dirty="0" err="1"/>
              <a:t>uno</a:t>
            </a:r>
            <a:r>
              <a:rPr lang="en-US" dirty="0"/>
              <a:t> o </a:t>
            </a:r>
            <a:r>
              <a:rPr lang="en-US" dirty="0" err="1"/>
              <a:t>varios</a:t>
            </a:r>
            <a:r>
              <a:rPr lang="en-US" dirty="0"/>
              <a:t> </a:t>
            </a:r>
            <a:r>
              <a:rPr lang="en-US" dirty="0" err="1"/>
              <a:t>constructores</a:t>
            </a:r>
            <a:r>
              <a:rPr lang="en-US" dirty="0"/>
              <a:t>. Un </a:t>
            </a:r>
            <a:r>
              <a:rPr lang="en-US" b="1" dirty="0"/>
              <a:t>constructor</a:t>
            </a:r>
            <a:r>
              <a:rPr lang="en-US" dirty="0"/>
              <a:t> es un </a:t>
            </a:r>
            <a:r>
              <a:rPr lang="en-US" dirty="0" err="1"/>
              <a:t>tipo</a:t>
            </a:r>
            <a:r>
              <a:rPr lang="en-US" dirty="0"/>
              <a:t> especial de </a:t>
            </a:r>
            <a:r>
              <a:rPr lang="en-US" dirty="0" err="1"/>
              <a:t>método</a:t>
            </a:r>
            <a:r>
              <a:rPr lang="en-US" dirty="0"/>
              <a:t> que es </a:t>
            </a:r>
            <a:r>
              <a:rPr lang="en-US" dirty="0" err="1"/>
              <a:t>invocado</a:t>
            </a:r>
            <a:r>
              <a:rPr lang="en-US" dirty="0"/>
              <a:t> solo por el runtime para </a:t>
            </a:r>
            <a:r>
              <a:rPr lang="en-US" dirty="0" err="1"/>
              <a:t>instanciar</a:t>
            </a:r>
            <a:r>
              <a:rPr lang="en-US" dirty="0"/>
              <a:t> (</a:t>
            </a:r>
            <a:r>
              <a:rPr lang="en-US" dirty="0" err="1"/>
              <a:t>construir</a:t>
            </a:r>
            <a:r>
              <a:rPr lang="en-US" dirty="0"/>
              <a:t>) </a:t>
            </a:r>
            <a:r>
              <a:rPr lang="en-US" dirty="0" err="1"/>
              <a:t>objetos</a:t>
            </a:r>
            <a:r>
              <a:rPr lang="en-US" dirty="0"/>
              <a:t>. </a:t>
            </a:r>
            <a:r>
              <a:rPr lang="en-US" dirty="0" err="1"/>
              <a:t>Siempre</a:t>
            </a:r>
            <a:r>
              <a:rPr lang="en-US" dirty="0"/>
              <a:t> </a:t>
            </a:r>
            <a:r>
              <a:rPr lang="en-US" dirty="0" err="1"/>
              <a:t>tiene</a:t>
            </a:r>
            <a:r>
              <a:rPr lang="en-US" dirty="0"/>
              <a:t> el </a:t>
            </a:r>
            <a:r>
              <a:rPr lang="en-US" dirty="0" err="1"/>
              <a:t>mismo</a:t>
            </a:r>
            <a:r>
              <a:rPr lang="en-US" dirty="0"/>
              <a:t> </a:t>
            </a:r>
            <a:r>
              <a:rPr lang="en-US" dirty="0" err="1"/>
              <a:t>nombre</a:t>
            </a:r>
            <a:r>
              <a:rPr lang="en-US" dirty="0"/>
              <a:t> que la </a:t>
            </a:r>
            <a:r>
              <a:rPr lang="en-US" dirty="0" err="1"/>
              <a:t>clase</a:t>
            </a:r>
            <a:r>
              <a:rPr lang="en-US" dirty="0"/>
              <a:t> y no </a:t>
            </a:r>
            <a:r>
              <a:rPr lang="en-US" dirty="0" err="1"/>
              <a:t>tiene</a:t>
            </a:r>
            <a:r>
              <a:rPr lang="en-US" dirty="0"/>
              <a:t> un </a:t>
            </a:r>
            <a:r>
              <a:rPr lang="en-US" dirty="0" err="1"/>
              <a:t>tipo</a:t>
            </a:r>
            <a:r>
              <a:rPr lang="en-US" dirty="0"/>
              <a:t> de </a:t>
            </a:r>
            <a:r>
              <a:rPr lang="en-US" dirty="0" err="1"/>
              <a:t>retorno</a:t>
            </a:r>
            <a:r>
              <a:rPr lang="en-US" dirty="0"/>
              <a:t>, </a:t>
            </a:r>
            <a:r>
              <a:rPr lang="en-US" dirty="0" err="1"/>
              <a:t>porque</a:t>
            </a:r>
            <a:r>
              <a:rPr lang="en-US" dirty="0"/>
              <a:t> </a:t>
            </a:r>
            <a:r>
              <a:rPr lang="en-US" dirty="0" err="1"/>
              <a:t>implícitamente</a:t>
            </a:r>
            <a:r>
              <a:rPr lang="en-US" dirty="0"/>
              <a:t> </a:t>
            </a:r>
            <a:r>
              <a:rPr lang="en-US" dirty="0" err="1"/>
              <a:t>devuelve</a:t>
            </a:r>
            <a:r>
              <a:rPr lang="en-US" dirty="0"/>
              <a:t> una </a:t>
            </a:r>
            <a:r>
              <a:rPr lang="en-US" dirty="0" err="1"/>
              <a:t>nueva</a:t>
            </a:r>
            <a:r>
              <a:rPr lang="en-US" dirty="0"/>
              <a:t> </a:t>
            </a:r>
            <a:r>
              <a:rPr lang="en-US" dirty="0" err="1"/>
              <a:t>instancia</a:t>
            </a:r>
            <a:r>
              <a:rPr lang="en-US" dirty="0"/>
              <a:t> de la </a:t>
            </a:r>
            <a:r>
              <a:rPr lang="en-US" dirty="0" err="1"/>
              <a:t>clase</a:t>
            </a:r>
            <a:r>
              <a:rPr lang="en-US" dirty="0"/>
              <a:t>. Para ser </a:t>
            </a:r>
            <a:r>
              <a:rPr lang="en-US" dirty="0" err="1"/>
              <a:t>accesible</a:t>
            </a:r>
            <a:r>
              <a:rPr lang="en-US" dirty="0"/>
              <a:t> </a:t>
            </a:r>
            <a:r>
              <a:rPr lang="en-US" dirty="0" err="1"/>
              <a:t>desde</a:t>
            </a:r>
            <a:r>
              <a:rPr lang="en-US" dirty="0"/>
              <a:t> </a:t>
            </a:r>
            <a:r>
              <a:rPr lang="en-US" dirty="0" err="1"/>
              <a:t>otra</a:t>
            </a:r>
            <a:r>
              <a:rPr lang="en-US" dirty="0"/>
              <a:t> </a:t>
            </a:r>
            <a:r>
              <a:rPr lang="en-US" dirty="0" err="1"/>
              <a:t>clase</a:t>
            </a:r>
            <a:r>
              <a:rPr lang="en-US" dirty="0"/>
              <a:t>, debe </a:t>
            </a:r>
            <a:r>
              <a:rPr lang="en-US" dirty="0" err="1"/>
              <a:t>declararse</a:t>
            </a:r>
            <a:r>
              <a:rPr lang="en-US" dirty="0"/>
              <a:t> con el </a:t>
            </a:r>
            <a:r>
              <a:rPr lang="en-US" dirty="0" err="1"/>
              <a:t>modificador</a:t>
            </a:r>
            <a:r>
              <a:rPr lang="en-US" dirty="0"/>
              <a:t> de </a:t>
            </a:r>
            <a:r>
              <a:rPr lang="en-US" dirty="0" err="1"/>
              <a:t>acceso</a:t>
            </a:r>
            <a:r>
              <a:rPr lang="en-US" dirty="0"/>
              <a:t> public.</a:t>
            </a:r>
            <a:endParaRPr lang="en-BO" dirty="0"/>
          </a:p>
        </p:txBody>
      </p:sp>
      <p:sp>
        <p:nvSpPr>
          <p:cNvPr id="4" name="TextBox 3">
            <a:extLst>
              <a:ext uri="{FF2B5EF4-FFF2-40B4-BE49-F238E27FC236}">
                <a16:creationId xmlns:a16="http://schemas.microsoft.com/office/drawing/2014/main" id="{D21A55F6-648A-9642-99E6-BB0FBEC6A008}"/>
              </a:ext>
            </a:extLst>
          </p:cNvPr>
          <p:cNvSpPr txBox="1"/>
          <p:nvPr/>
        </p:nvSpPr>
        <p:spPr>
          <a:xfrm>
            <a:off x="838200" y="1601272"/>
            <a:ext cx="4892040"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public int X, Y;</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a:t>
            </a:r>
            <a:r>
              <a:rPr lang="en-US" sz="1400" b="1" dirty="0">
                <a:solidFill>
                  <a:schemeClr val="accent2">
                    <a:lumMod val="40000"/>
                    <a:lumOff val="60000"/>
                  </a:schemeClr>
                </a:solidFill>
              </a:rPr>
              <a:t>public </a:t>
            </a:r>
            <a:r>
              <a:rPr lang="en-US" sz="1400" b="1" dirty="0" err="1">
                <a:solidFill>
                  <a:schemeClr val="accent2">
                    <a:lumMod val="40000"/>
                    <a:lumOff val="60000"/>
                  </a:schemeClr>
                </a:solidFill>
              </a:rPr>
              <a:t>Rectangulo</a:t>
            </a:r>
            <a:r>
              <a:rPr lang="en-US" sz="1400" b="1" dirty="0">
                <a:solidFill>
                  <a:schemeClr val="accent2">
                    <a:lumMod val="40000"/>
                    <a:lumOff val="60000"/>
                  </a:schemeClr>
                </a:solidFill>
              </a:rPr>
              <a:t>() </a:t>
            </a:r>
            <a:r>
              <a:rPr lang="en-US" sz="1400" b="1" dirty="0">
                <a:solidFill>
                  <a:schemeClr val="bg1"/>
                </a:solidFill>
              </a:rPr>
              <a:t>{</a:t>
            </a:r>
          </a:p>
          <a:p>
            <a:r>
              <a:rPr lang="en-US" sz="1400" b="1" dirty="0">
                <a:solidFill>
                  <a:schemeClr val="bg1"/>
                </a:solidFill>
              </a:rPr>
              <a:t>            X = 50; Y = 3;</a:t>
            </a:r>
          </a:p>
          <a:p>
            <a:r>
              <a:rPr lang="en-US" sz="1400" b="1" dirty="0">
                <a:solidFill>
                  <a:schemeClr val="bg1"/>
                </a:solidFill>
              </a:rPr>
              <a:t>      } </a:t>
            </a:r>
          </a:p>
          <a:p>
            <a:r>
              <a:rPr lang="en-US" sz="1400" b="1" dirty="0">
                <a:solidFill>
                  <a:schemeClr val="bg1"/>
                </a:solidFill>
              </a:rPr>
              <a:t>      public int Area() {</a:t>
            </a:r>
          </a:p>
          <a:p>
            <a:r>
              <a:rPr lang="en-US" sz="1400" b="1" dirty="0">
                <a:solidFill>
                  <a:schemeClr val="bg1"/>
                </a:solidFill>
              </a:rPr>
              <a:t>            return X * Y;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static class </a:t>
            </a:r>
            <a:r>
              <a:rPr lang="en-US" sz="1400" b="1" dirty="0" err="1">
                <a:solidFill>
                  <a:schemeClr val="bg1"/>
                </a:solidFill>
              </a:rPr>
              <a:t>MiProgramaPrincipal</a:t>
            </a:r>
            <a:r>
              <a:rPr lang="en-US" sz="1400" b="1" dirty="0">
                <a:solidFill>
                  <a:schemeClr val="bg1"/>
                </a:solidFill>
              </a:rPr>
              <a:t> {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a:t>
            </a:r>
          </a:p>
          <a:p>
            <a:r>
              <a:rPr lang="en-US" sz="1400" b="1" dirty="0">
                <a:solidFill>
                  <a:schemeClr val="bg1"/>
                </a:solidFill>
              </a:rPr>
              <a:t>            var area = </a:t>
            </a:r>
            <a:r>
              <a:rPr lang="en-US" sz="1400" b="1" dirty="0" err="1">
                <a:solidFill>
                  <a:schemeClr val="bg1"/>
                </a:solidFill>
              </a:rPr>
              <a:t>rec.Area</a:t>
            </a:r>
            <a:r>
              <a:rPr lang="en-US" sz="1400" b="1" dirty="0">
                <a:solidFill>
                  <a:schemeClr val="bg1"/>
                </a:solidFill>
              </a:rPr>
              <a:t>();		</a:t>
            </a:r>
          </a:p>
          <a:p>
            <a:r>
              <a:rPr lang="en-US" sz="1400" b="1" dirty="0">
                <a:solidFill>
                  <a:schemeClr val="bg1"/>
                </a:solidFill>
              </a:rPr>
              <a:t>            Write($"</a:t>
            </a:r>
            <a:r>
              <a:rPr lang="en-US" sz="1400" b="1" dirty="0" err="1">
                <a:solidFill>
                  <a:schemeClr val="bg1"/>
                </a:solidFill>
              </a:rPr>
              <a:t>Área</a:t>
            </a:r>
            <a:r>
              <a:rPr lang="en-US" sz="1400" b="1" dirty="0">
                <a:solidFill>
                  <a:schemeClr val="bg1"/>
                </a:solidFill>
              </a:rPr>
              <a:t> del </a:t>
            </a:r>
            <a:r>
              <a:rPr lang="en-US" sz="1400" b="1" dirty="0" err="1">
                <a:solidFill>
                  <a:schemeClr val="bg1"/>
                </a:solidFill>
              </a:rPr>
              <a:t>rectángulo</a:t>
            </a:r>
            <a:r>
              <a:rPr lang="en-US" sz="1400" b="1" dirty="0">
                <a:solidFill>
                  <a:schemeClr val="bg1"/>
                </a:solidFill>
              </a:rPr>
              <a:t> = {area}"); 	// 150 </a:t>
            </a:r>
          </a:p>
          <a:p>
            <a:r>
              <a:rPr lang="en-US" sz="1400" b="1" dirty="0">
                <a:solidFill>
                  <a:schemeClr val="bg1"/>
                </a:solidFill>
              </a:rPr>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85989859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3684D-277C-CE47-8DFC-D7146BCFC97A}"/>
              </a:ext>
            </a:extLst>
          </p:cNvPr>
          <p:cNvSpPr>
            <a:spLocks noGrp="1"/>
          </p:cNvSpPr>
          <p:nvPr>
            <p:ph type="title"/>
          </p:nvPr>
        </p:nvSpPr>
        <p:spPr/>
        <p:txBody>
          <a:bodyPr/>
          <a:lstStyle/>
          <a:p>
            <a:r>
              <a:rPr lang="en-BO" dirty="0"/>
              <a:t>Construyendo con argumentos</a:t>
            </a:r>
          </a:p>
        </p:txBody>
      </p:sp>
      <p:sp>
        <p:nvSpPr>
          <p:cNvPr id="3" name="Content Placeholder 2">
            <a:extLst>
              <a:ext uri="{FF2B5EF4-FFF2-40B4-BE49-F238E27FC236}">
                <a16:creationId xmlns:a16="http://schemas.microsoft.com/office/drawing/2014/main" id="{E8D03B15-93F4-534F-BA06-9B6EF21538C5}"/>
              </a:ext>
            </a:extLst>
          </p:cNvPr>
          <p:cNvSpPr>
            <a:spLocks noGrp="1"/>
          </p:cNvSpPr>
          <p:nvPr>
            <p:ph idx="1"/>
          </p:nvPr>
        </p:nvSpPr>
        <p:spPr>
          <a:xfrm>
            <a:off x="6461759" y="1991088"/>
            <a:ext cx="4892041" cy="3895906"/>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US" dirty="0"/>
              <a:t>El constructor </a:t>
            </a:r>
            <a:r>
              <a:rPr lang="en-US" dirty="0" err="1"/>
              <a:t>puede</a:t>
            </a:r>
            <a:r>
              <a:rPr lang="en-US" dirty="0"/>
              <a:t> </a:t>
            </a:r>
            <a:r>
              <a:rPr lang="en-US" dirty="0" err="1"/>
              <a:t>tener</a:t>
            </a:r>
            <a:r>
              <a:rPr lang="en-US" dirty="0"/>
              <a:t> una </a:t>
            </a:r>
            <a:r>
              <a:rPr lang="en-US" dirty="0" err="1"/>
              <a:t>lista</a:t>
            </a:r>
            <a:r>
              <a:rPr lang="en-US" dirty="0"/>
              <a:t> de </a:t>
            </a:r>
            <a:r>
              <a:rPr lang="en-US" dirty="0" err="1"/>
              <a:t>parámetros</a:t>
            </a:r>
            <a:r>
              <a:rPr lang="en-US" dirty="0"/>
              <a:t>, </a:t>
            </a:r>
            <a:r>
              <a:rPr lang="en-US" dirty="0" err="1"/>
              <a:t>como</a:t>
            </a:r>
            <a:r>
              <a:rPr lang="en-US" dirty="0"/>
              <a:t> </a:t>
            </a:r>
            <a:r>
              <a:rPr lang="en-US" dirty="0" err="1"/>
              <a:t>cualquier</a:t>
            </a:r>
            <a:r>
              <a:rPr lang="en-US" dirty="0"/>
              <a:t> </a:t>
            </a:r>
            <a:r>
              <a:rPr lang="en-US" dirty="0" err="1"/>
              <a:t>otro</a:t>
            </a:r>
            <a:r>
              <a:rPr lang="en-US" dirty="0"/>
              <a:t> </a:t>
            </a:r>
            <a:r>
              <a:rPr lang="en-US" dirty="0" err="1"/>
              <a:t>método</a:t>
            </a:r>
            <a:r>
              <a:rPr lang="en-US" dirty="0"/>
              <a:t>.</a:t>
            </a:r>
          </a:p>
          <a:p>
            <a:pPr marL="0" indent="0">
              <a:buNone/>
            </a:pPr>
            <a:r>
              <a:rPr lang="en-US" dirty="0"/>
              <a:t> </a:t>
            </a:r>
          </a:p>
          <a:p>
            <a:pPr marL="0" indent="0">
              <a:buNone/>
            </a:pPr>
            <a:r>
              <a:rPr lang="en-US" dirty="0" err="1"/>
              <a:t>Esto</a:t>
            </a:r>
            <a:r>
              <a:rPr lang="en-US" dirty="0"/>
              <a:t> se </a:t>
            </a:r>
            <a:r>
              <a:rPr lang="en-US" dirty="0" err="1"/>
              <a:t>puede</a:t>
            </a:r>
            <a:r>
              <a:rPr lang="en-US" dirty="0"/>
              <a:t> </a:t>
            </a:r>
            <a:r>
              <a:rPr lang="en-US" dirty="0" err="1"/>
              <a:t>usar</a:t>
            </a:r>
            <a:r>
              <a:rPr lang="en-US" dirty="0"/>
              <a:t> para que los </a:t>
            </a:r>
            <a:r>
              <a:rPr lang="en-US" dirty="0" err="1"/>
              <a:t>campos</a:t>
            </a:r>
            <a:r>
              <a:rPr lang="en-US" dirty="0"/>
              <a:t> del </a:t>
            </a:r>
            <a:r>
              <a:rPr lang="en-US" dirty="0" err="1"/>
              <a:t>objeto</a:t>
            </a:r>
            <a:r>
              <a:rPr lang="en-US" dirty="0"/>
              <a:t> se </a:t>
            </a:r>
            <a:r>
              <a:rPr lang="en-US" dirty="0" err="1"/>
              <a:t>asignen</a:t>
            </a:r>
            <a:r>
              <a:rPr lang="en-US" dirty="0"/>
              <a:t> con los </a:t>
            </a:r>
            <a:r>
              <a:rPr lang="en-US" dirty="0" err="1"/>
              <a:t>argumentos</a:t>
            </a:r>
            <a:r>
              <a:rPr lang="en-US" dirty="0"/>
              <a:t> </a:t>
            </a:r>
            <a:r>
              <a:rPr lang="en-US" dirty="0" err="1"/>
              <a:t>pasados</a:t>
            </a:r>
            <a:r>
              <a:rPr lang="en-US" dirty="0"/>
              <a:t> </a:t>
            </a:r>
            <a:r>
              <a:rPr lang="en-US" dirty="0" err="1"/>
              <a:t>en</a:t>
            </a:r>
            <a:r>
              <a:rPr lang="en-US" dirty="0"/>
              <a:t> el </a:t>
            </a:r>
            <a:r>
              <a:rPr lang="en-US" dirty="0" err="1"/>
              <a:t>método</a:t>
            </a:r>
            <a:r>
              <a:rPr lang="en-US" dirty="0"/>
              <a:t> “constructor”. </a:t>
            </a:r>
          </a:p>
        </p:txBody>
      </p:sp>
      <p:sp>
        <p:nvSpPr>
          <p:cNvPr id="4" name="TextBox 3">
            <a:extLst>
              <a:ext uri="{FF2B5EF4-FFF2-40B4-BE49-F238E27FC236}">
                <a16:creationId xmlns:a16="http://schemas.microsoft.com/office/drawing/2014/main" id="{FEEE52D4-357B-A84B-BA9E-40482831C1E6}"/>
              </a:ext>
            </a:extLst>
          </p:cNvPr>
          <p:cNvSpPr txBox="1"/>
          <p:nvPr/>
        </p:nvSpPr>
        <p:spPr>
          <a:xfrm>
            <a:off x="838200" y="1601272"/>
            <a:ext cx="4892040"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public int X, Y;</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a:t>
            </a:r>
            <a:r>
              <a:rPr lang="en-US" sz="1400" b="1" dirty="0">
                <a:solidFill>
                  <a:schemeClr val="accent2">
                    <a:lumMod val="40000"/>
                    <a:lumOff val="60000"/>
                  </a:schemeClr>
                </a:solidFill>
              </a:rPr>
              <a:t>public </a:t>
            </a:r>
            <a:r>
              <a:rPr lang="en-US" sz="1400" b="1" dirty="0" err="1">
                <a:solidFill>
                  <a:schemeClr val="accent2">
                    <a:lumMod val="40000"/>
                    <a:lumOff val="60000"/>
                  </a:schemeClr>
                </a:solidFill>
              </a:rPr>
              <a:t>Rectangulo</a:t>
            </a:r>
            <a:r>
              <a:rPr lang="en-US" sz="1400" b="1" dirty="0">
                <a:solidFill>
                  <a:schemeClr val="accent2">
                    <a:lumMod val="40000"/>
                    <a:lumOff val="60000"/>
                  </a:schemeClr>
                </a:solidFill>
              </a:rPr>
              <a:t>(int x, int y) </a:t>
            </a:r>
            <a:r>
              <a:rPr lang="en-US" sz="1400" b="1" dirty="0">
                <a:solidFill>
                  <a:schemeClr val="bg1"/>
                </a:solidFill>
              </a:rPr>
              <a:t>{</a:t>
            </a:r>
          </a:p>
          <a:p>
            <a:r>
              <a:rPr lang="en-US" sz="1400" b="1" dirty="0">
                <a:solidFill>
                  <a:schemeClr val="bg1"/>
                </a:solidFill>
              </a:rPr>
              <a:t>            X = x; Y = y;</a:t>
            </a:r>
          </a:p>
          <a:p>
            <a:r>
              <a:rPr lang="en-US" sz="1400" b="1" dirty="0">
                <a:solidFill>
                  <a:schemeClr val="bg1"/>
                </a:solidFill>
              </a:rPr>
              <a:t>      } </a:t>
            </a:r>
          </a:p>
          <a:p>
            <a:r>
              <a:rPr lang="en-US" sz="1400" b="1" dirty="0">
                <a:solidFill>
                  <a:schemeClr val="bg1"/>
                </a:solidFill>
              </a:rPr>
              <a:t>      public int Area() {</a:t>
            </a:r>
          </a:p>
          <a:p>
            <a:r>
              <a:rPr lang="en-US" sz="1400" b="1" dirty="0">
                <a:solidFill>
                  <a:schemeClr val="bg1"/>
                </a:solidFill>
              </a:rPr>
              <a:t>            return X * Y;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(34, 25);</a:t>
            </a:r>
          </a:p>
          <a:p>
            <a:r>
              <a:rPr lang="en-US" sz="1400" b="1" dirty="0">
                <a:solidFill>
                  <a:schemeClr val="bg1"/>
                </a:solidFill>
              </a:rPr>
              <a:t>            var area = </a:t>
            </a:r>
            <a:r>
              <a:rPr lang="en-US" sz="1400" b="1" dirty="0" err="1">
                <a:solidFill>
                  <a:schemeClr val="bg1"/>
                </a:solidFill>
              </a:rPr>
              <a:t>rec.Area</a:t>
            </a:r>
            <a:r>
              <a:rPr lang="en-US" sz="1400" b="1" dirty="0">
                <a:solidFill>
                  <a:schemeClr val="bg1"/>
                </a:solidFill>
              </a:rPr>
              <a:t>();		</a:t>
            </a:r>
          </a:p>
          <a:p>
            <a:r>
              <a:rPr lang="en-US" sz="1400" b="1" dirty="0">
                <a:solidFill>
                  <a:schemeClr val="bg1"/>
                </a:solidFill>
              </a:rPr>
              <a:t>            Write($"</a:t>
            </a:r>
            <a:r>
              <a:rPr lang="en-US" sz="1400" b="1" dirty="0" err="1">
                <a:solidFill>
                  <a:schemeClr val="bg1"/>
                </a:solidFill>
              </a:rPr>
              <a:t>Área</a:t>
            </a:r>
            <a:r>
              <a:rPr lang="en-US" sz="1400" b="1" dirty="0">
                <a:solidFill>
                  <a:schemeClr val="bg1"/>
                </a:solidFill>
              </a:rPr>
              <a:t> del </a:t>
            </a:r>
            <a:r>
              <a:rPr lang="en-US" sz="1400" b="1" dirty="0" err="1">
                <a:solidFill>
                  <a:schemeClr val="bg1"/>
                </a:solidFill>
              </a:rPr>
              <a:t>rectángulo</a:t>
            </a:r>
            <a:r>
              <a:rPr lang="en-US" sz="1400" b="1" dirty="0">
                <a:solidFill>
                  <a:schemeClr val="bg1"/>
                </a:solidFill>
              </a:rPr>
              <a:t> = {area}"); 	// 850 </a:t>
            </a:r>
          </a:p>
          <a:p>
            <a:r>
              <a:rPr lang="en-US" sz="1400" b="1" dirty="0">
                <a:solidFill>
                  <a:schemeClr val="bg1"/>
                </a:solidFill>
              </a:rPr>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47496285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BC80E-4292-FC4C-81C7-C54084DDDF92}"/>
              </a:ext>
            </a:extLst>
          </p:cNvPr>
          <p:cNvSpPr>
            <a:spLocks noGrp="1"/>
          </p:cNvSpPr>
          <p:nvPr>
            <p:ph type="title"/>
          </p:nvPr>
        </p:nvSpPr>
        <p:spPr/>
        <p:txBody>
          <a:bodyPr/>
          <a:lstStyle/>
          <a:p>
            <a:r>
              <a:rPr lang="en-BO" dirty="0"/>
              <a:t>Usando clases y objetos de librerias</a:t>
            </a:r>
          </a:p>
        </p:txBody>
      </p:sp>
      <p:sp>
        <p:nvSpPr>
          <p:cNvPr id="3" name="Content Placeholder 2">
            <a:extLst>
              <a:ext uri="{FF2B5EF4-FFF2-40B4-BE49-F238E27FC236}">
                <a16:creationId xmlns:a16="http://schemas.microsoft.com/office/drawing/2014/main" id="{17A9446F-04E5-4241-A31D-EB32D0BBFB0E}"/>
              </a:ext>
            </a:extLst>
          </p:cNvPr>
          <p:cNvSpPr>
            <a:spLocks noGrp="1"/>
          </p:cNvSpPr>
          <p:nvPr>
            <p:ph idx="1"/>
          </p:nvPr>
        </p:nvSpPr>
        <p:spPr>
          <a:xfrm>
            <a:off x="6461760" y="1690688"/>
            <a:ext cx="4892040" cy="4667250"/>
          </a:xfr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a:normAutofit fontScale="77500" lnSpcReduction="20000"/>
          </a:bodyPr>
          <a:lstStyle/>
          <a:p>
            <a:pPr marL="0" indent="0">
              <a:buNone/>
            </a:pPr>
            <a:r>
              <a:rPr lang="en-BO" dirty="0">
                <a:solidFill>
                  <a:schemeClr val="tx1">
                    <a:lumMod val="65000"/>
                    <a:lumOff val="35000"/>
                  </a:schemeClr>
                </a:solidFill>
              </a:rPr>
              <a:t>Hay decenas de miles de librerías de clases de terceros, que podemos incorporar en nuestro proyecto.  </a:t>
            </a:r>
          </a:p>
          <a:p>
            <a:pPr marL="0" indent="0">
              <a:buNone/>
            </a:pPr>
            <a:endParaRPr lang="en-BO" dirty="0">
              <a:solidFill>
                <a:schemeClr val="tx1">
                  <a:lumMod val="65000"/>
                  <a:lumOff val="35000"/>
                </a:schemeClr>
              </a:solidFill>
            </a:endParaRPr>
          </a:p>
          <a:p>
            <a:pPr marL="0" indent="0">
              <a:buNone/>
            </a:pPr>
            <a:r>
              <a:rPr lang="en-BO" dirty="0">
                <a:solidFill>
                  <a:schemeClr val="tx1">
                    <a:lumMod val="65000"/>
                    <a:lumOff val="35000"/>
                  </a:schemeClr>
                </a:solidFill>
              </a:rPr>
              <a:t>La más usadas sin embargo son las del mismo .Net Core, que viven en los namespaces System y Microsoft. Muchas están en el núcleo que se instala con el framework y se las conoce como BCL (Basic Class Library) o FCL (Framework Class Library).</a:t>
            </a:r>
          </a:p>
          <a:p>
            <a:pPr marL="0" indent="0">
              <a:buNone/>
            </a:pPr>
            <a:endParaRPr lang="en-BO" dirty="0">
              <a:solidFill>
                <a:schemeClr val="tx1">
                  <a:lumMod val="65000"/>
                  <a:lumOff val="35000"/>
                </a:schemeClr>
              </a:solidFill>
            </a:endParaRPr>
          </a:p>
          <a:p>
            <a:pPr marL="0" indent="0">
              <a:buNone/>
            </a:pPr>
            <a:r>
              <a:rPr lang="en-BO" dirty="0">
                <a:solidFill>
                  <a:schemeClr val="tx1">
                    <a:lumMod val="65000"/>
                    <a:lumOff val="35000"/>
                  </a:schemeClr>
                </a:solidFill>
              </a:rPr>
              <a:t>Ya hemos usado algunas clases estáticas de esta librería, como Console, Math y File. También una clase de instancias: System.Random.</a:t>
            </a:r>
          </a:p>
        </p:txBody>
      </p:sp>
      <p:sp>
        <p:nvSpPr>
          <p:cNvPr id="4" name="TextBox 3">
            <a:extLst>
              <a:ext uri="{FF2B5EF4-FFF2-40B4-BE49-F238E27FC236}">
                <a16:creationId xmlns:a16="http://schemas.microsoft.com/office/drawing/2014/main" id="{15F461DD-F83F-8749-87F2-B918823E9065}"/>
              </a:ext>
            </a:extLst>
          </p:cNvPr>
          <p:cNvSpPr txBox="1"/>
          <p:nvPr/>
        </p:nvSpPr>
        <p:spPr>
          <a:xfrm>
            <a:off x="838200" y="1839099"/>
            <a:ext cx="5109754" cy="4370427"/>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a:t>
            </a:r>
            <a:r>
              <a:rPr lang="en-US" sz="1400" b="1" dirty="0">
                <a:solidFill>
                  <a:schemeClr val="accent2">
                    <a:lumMod val="40000"/>
                    <a:lumOff val="60000"/>
                  </a:schemeClr>
                </a:solidFill>
              </a:rPr>
              <a:t>var random = new Random();</a:t>
            </a:r>
          </a:p>
          <a:p>
            <a:r>
              <a:rPr lang="en-US" sz="1400" b="1" dirty="0">
                <a:solidFill>
                  <a:schemeClr val="bg1"/>
                </a:solidFill>
              </a:rPr>
              <a:t>            var x = </a:t>
            </a:r>
            <a:r>
              <a:rPr lang="en-US" sz="1400" b="1" dirty="0" err="1">
                <a:solidFill>
                  <a:schemeClr val="bg1"/>
                </a:solidFill>
              </a:rPr>
              <a:t>random.Next</a:t>
            </a:r>
            <a:r>
              <a:rPr lang="en-US" sz="1400" b="1" dirty="0">
                <a:solidFill>
                  <a:schemeClr val="bg1"/>
                </a:solidFill>
              </a:rPr>
              <a:t>(1, 101);		// Entre 1 y 100   </a:t>
            </a:r>
          </a:p>
          <a:p>
            <a:r>
              <a:rPr lang="en-US" sz="1400" b="1" dirty="0">
                <a:solidFill>
                  <a:schemeClr val="bg1"/>
                </a:solidFill>
              </a:rPr>
              <a:t>            var y = </a:t>
            </a:r>
            <a:r>
              <a:rPr lang="en-US" sz="1400" b="1" dirty="0" err="1">
                <a:solidFill>
                  <a:schemeClr val="bg1"/>
                </a:solidFill>
              </a:rPr>
              <a:t>random.Next</a:t>
            </a:r>
            <a:r>
              <a:rPr lang="en-US" sz="1400" b="1" dirty="0">
                <a:solidFill>
                  <a:schemeClr val="bg1"/>
                </a:solidFill>
              </a:rPr>
              <a:t>(1, 101);		// Entre 1 y 100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rec = new </a:t>
            </a:r>
            <a:r>
              <a:rPr lang="en-US" sz="1400" b="1" dirty="0" err="1">
                <a:solidFill>
                  <a:schemeClr val="bg1"/>
                </a:solidFill>
              </a:rPr>
              <a:t>Rectangulo</a:t>
            </a:r>
            <a:r>
              <a:rPr lang="en-US" sz="1400" b="1" dirty="0">
                <a:solidFill>
                  <a:schemeClr val="bg1"/>
                </a:solidFill>
              </a:rPr>
              <a:t>(x, y);</a:t>
            </a:r>
          </a:p>
          <a:p>
            <a:r>
              <a:rPr lang="en-US" sz="1400" b="1" dirty="0">
                <a:solidFill>
                  <a:schemeClr val="bg1"/>
                </a:solidFill>
              </a:rPr>
              <a:t>            WriteLine( "Area del </a:t>
            </a:r>
            <a:r>
              <a:rPr lang="en-US" sz="1400" b="1" dirty="0" err="1">
                <a:solidFill>
                  <a:schemeClr val="bg1"/>
                </a:solidFill>
              </a:rPr>
              <a:t>rectángulo</a:t>
            </a:r>
            <a:r>
              <a:rPr lang="en-US" sz="1400" b="1" dirty="0">
                <a:solidFill>
                  <a:schemeClr val="bg1"/>
                </a:solidFill>
              </a:rPr>
              <a:t>" + </a:t>
            </a:r>
          </a:p>
          <a:p>
            <a:r>
              <a:rPr lang="en-US" sz="1400" b="1" dirty="0">
                <a:solidFill>
                  <a:schemeClr val="bg1"/>
                </a:solidFill>
              </a:rPr>
              <a:t>	         $"({</a:t>
            </a:r>
            <a:r>
              <a:rPr lang="en-US" sz="1400" b="1" dirty="0" err="1">
                <a:solidFill>
                  <a:schemeClr val="bg1"/>
                </a:solidFill>
              </a:rPr>
              <a:t>rec.X</a:t>
            </a:r>
            <a:r>
              <a:rPr lang="en-US" sz="1400" b="1" dirty="0">
                <a:solidFill>
                  <a:schemeClr val="bg1"/>
                </a:solidFill>
              </a:rPr>
              <a:t>}x{</a:t>
            </a:r>
            <a:r>
              <a:rPr lang="en-US" sz="1400" b="1" dirty="0" err="1">
                <a:solidFill>
                  <a:schemeClr val="bg1"/>
                </a:solidFill>
              </a:rPr>
              <a:t>rec.Y</a:t>
            </a:r>
            <a:r>
              <a:rPr lang="en-US" sz="1400" b="1" dirty="0">
                <a:solidFill>
                  <a:schemeClr val="bg1"/>
                </a:solidFill>
              </a:rPr>
              <a:t>}) = {</a:t>
            </a:r>
            <a:r>
              <a:rPr lang="en-US" sz="1400" b="1" dirty="0" err="1">
                <a:solidFill>
                  <a:schemeClr val="bg1"/>
                </a:solidFill>
              </a:rPr>
              <a:t>rec.Area</a:t>
            </a:r>
            <a:r>
              <a:rPr lang="en-US" sz="1400" b="1" dirty="0">
                <a:solidFill>
                  <a:schemeClr val="bg1"/>
                </a:solidFill>
              </a:rPr>
              <a:t>()}" ); 	 </a:t>
            </a:r>
          </a:p>
          <a:p>
            <a:r>
              <a:rPr lang="en-US" sz="1400" b="1" dirty="0">
                <a:solidFill>
                  <a:schemeClr val="bg1"/>
                </a:solidFill>
              </a:rPr>
              <a:t>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X, Y;</a:t>
            </a:r>
          </a:p>
          <a:p>
            <a:r>
              <a:rPr lang="en-US" sz="1400" b="1" dirty="0">
                <a:solidFill>
                  <a:schemeClr val="bg1"/>
                </a:solidFill>
              </a:rPr>
              <a:t>      </a:t>
            </a:r>
          </a:p>
          <a:p>
            <a:r>
              <a:rPr lang="en-US" sz="1400" b="1" dirty="0">
                <a:solidFill>
                  <a:schemeClr val="accent2">
                    <a:lumMod val="40000"/>
                    <a:lumOff val="60000"/>
                  </a:schemeClr>
                </a:solidFill>
              </a:rPr>
              <a:t>      </a:t>
            </a:r>
            <a:r>
              <a:rPr lang="en-US" sz="1400" b="1" dirty="0">
                <a:solidFill>
                  <a:schemeClr val="bg1"/>
                </a:solidFill>
              </a:rPr>
              <a:t>public </a:t>
            </a:r>
            <a:r>
              <a:rPr lang="en-US" sz="1400" b="1" dirty="0" err="1">
                <a:solidFill>
                  <a:schemeClr val="bg1"/>
                </a:solidFill>
              </a:rPr>
              <a:t>Rectangulo</a:t>
            </a:r>
            <a:r>
              <a:rPr lang="en-US" sz="1400" b="1" dirty="0">
                <a:solidFill>
                  <a:schemeClr val="bg1"/>
                </a:solidFill>
              </a:rPr>
              <a:t>(int x, int y) { X = x; Y = y; } </a:t>
            </a: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174257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2E268-5196-A041-846E-C22FE900411C}"/>
              </a:ext>
            </a:extLst>
          </p:cNvPr>
          <p:cNvSpPr>
            <a:spLocks noGrp="1"/>
          </p:cNvSpPr>
          <p:nvPr>
            <p:ph type="title"/>
          </p:nvPr>
        </p:nvSpPr>
        <p:spPr/>
        <p:txBody>
          <a:bodyPr/>
          <a:lstStyle/>
          <a:p>
            <a:r>
              <a:rPr lang="en-BO" dirty="0"/>
              <a:t>Versiones de C#</a:t>
            </a:r>
          </a:p>
        </p:txBody>
      </p:sp>
      <p:sp>
        <p:nvSpPr>
          <p:cNvPr id="3" name="Content Placeholder 2">
            <a:extLst>
              <a:ext uri="{FF2B5EF4-FFF2-40B4-BE49-F238E27FC236}">
                <a16:creationId xmlns:a16="http://schemas.microsoft.com/office/drawing/2014/main" id="{DED4C192-4182-C342-A569-532771BA4C10}"/>
              </a:ext>
            </a:extLst>
          </p:cNvPr>
          <p:cNvSpPr>
            <a:spLocks noGrp="1"/>
          </p:cNvSpPr>
          <p:nvPr>
            <p:ph idx="1"/>
          </p:nvPr>
        </p:nvSpPr>
        <p:spPr/>
        <p:txBody>
          <a:bodyPr>
            <a:normAutofit lnSpcReduction="10000"/>
          </a:bodyPr>
          <a:lstStyle/>
          <a:p>
            <a:pPr marL="0" indent="0">
              <a:buNone/>
            </a:pPr>
            <a:r>
              <a:rPr lang="en-US" dirty="0"/>
              <a:t>Un </a:t>
            </a:r>
            <a:r>
              <a:rPr lang="en-US" dirty="0" err="1"/>
              <a:t>proyecto</a:t>
            </a:r>
            <a:r>
              <a:rPr lang="en-US" dirty="0"/>
              <a:t> </a:t>
            </a:r>
            <a:r>
              <a:rPr lang="en-US" dirty="0" err="1"/>
              <a:t>en</a:t>
            </a:r>
            <a:r>
              <a:rPr lang="en-US" dirty="0"/>
              <a:t> Visual Studio </a:t>
            </a:r>
            <a:r>
              <a:rPr lang="en-US" dirty="0" err="1"/>
              <a:t>compilará</a:t>
            </a:r>
            <a:r>
              <a:rPr lang="en-US" dirty="0"/>
              <a:t> de </a:t>
            </a:r>
            <a:r>
              <a:rPr lang="en-US" dirty="0" err="1"/>
              <a:t>manera</a:t>
            </a:r>
            <a:r>
              <a:rPr lang="en-US" dirty="0"/>
              <a:t> </a:t>
            </a:r>
            <a:r>
              <a:rPr lang="en-US" dirty="0" err="1"/>
              <a:t>predeterminada</a:t>
            </a:r>
            <a:r>
              <a:rPr lang="en-US" dirty="0"/>
              <a:t> </a:t>
            </a:r>
            <a:r>
              <a:rPr lang="en-US" dirty="0" err="1"/>
              <a:t>utilizando</a:t>
            </a:r>
            <a:r>
              <a:rPr lang="en-US" dirty="0"/>
              <a:t> la </a:t>
            </a:r>
            <a:r>
              <a:rPr lang="en-US" dirty="0" err="1"/>
              <a:t>última</a:t>
            </a:r>
            <a:r>
              <a:rPr lang="en-US" dirty="0"/>
              <a:t> </a:t>
            </a:r>
            <a:r>
              <a:rPr lang="en-US" dirty="0" err="1"/>
              <a:t>versión</a:t>
            </a:r>
            <a:r>
              <a:rPr lang="en-US" dirty="0"/>
              <a:t> principal </a:t>
            </a:r>
            <a:r>
              <a:rPr lang="en-US" dirty="0" err="1"/>
              <a:t>versión</a:t>
            </a:r>
            <a:r>
              <a:rPr lang="en-US" dirty="0"/>
              <a:t> del </a:t>
            </a:r>
            <a:r>
              <a:rPr lang="en-US" dirty="0" err="1"/>
              <a:t>lenguaje</a:t>
            </a:r>
            <a:r>
              <a:rPr lang="en-US" dirty="0"/>
              <a:t>, que </a:t>
            </a:r>
            <a:r>
              <a:rPr lang="en-US" dirty="0" err="1"/>
              <a:t>actualmente</a:t>
            </a:r>
            <a:r>
              <a:rPr lang="en-US" dirty="0"/>
              <a:t> es </a:t>
            </a:r>
            <a:r>
              <a:rPr lang="en-US" b="1" dirty="0"/>
              <a:t>C# 8</a:t>
            </a:r>
            <a:r>
              <a:rPr lang="en-US" dirty="0"/>
              <a:t>. Para </a:t>
            </a:r>
            <a:r>
              <a:rPr lang="en-US" dirty="0" err="1"/>
              <a:t>usar</a:t>
            </a:r>
            <a:r>
              <a:rPr lang="en-US" dirty="0"/>
              <a:t> las </a:t>
            </a:r>
            <a:r>
              <a:rPr lang="en-US" dirty="0" err="1"/>
              <a:t>últimas</a:t>
            </a:r>
            <a:r>
              <a:rPr lang="en-US" dirty="0"/>
              <a:t> </a:t>
            </a:r>
            <a:r>
              <a:rPr lang="en-US" dirty="0" err="1"/>
              <a:t>funciones</a:t>
            </a:r>
            <a:r>
              <a:rPr lang="en-US" dirty="0"/>
              <a:t> </a:t>
            </a:r>
            <a:r>
              <a:rPr lang="en-US" dirty="0" err="1"/>
              <a:t>desde</a:t>
            </a:r>
            <a:r>
              <a:rPr lang="en-US" dirty="0"/>
              <a:t> </a:t>
            </a:r>
            <a:r>
              <a:rPr lang="en-US" dirty="0" err="1"/>
              <a:t>actualizaciones</a:t>
            </a:r>
            <a:r>
              <a:rPr lang="en-US" dirty="0"/>
              <a:t> de </a:t>
            </a:r>
            <a:r>
              <a:rPr lang="en-US" dirty="0" err="1"/>
              <a:t>idiomas</a:t>
            </a:r>
            <a:r>
              <a:rPr lang="en-US" dirty="0"/>
              <a:t> </a:t>
            </a:r>
            <a:r>
              <a:rPr lang="en-US" dirty="0" err="1"/>
              <a:t>menores</a:t>
            </a:r>
            <a:r>
              <a:rPr lang="en-US" dirty="0"/>
              <a:t> (C # 1,2,…7.1, 7.2 y 7.3),se debe </a:t>
            </a:r>
            <a:r>
              <a:rPr lang="en-US" dirty="0" err="1"/>
              <a:t>actualizar</a:t>
            </a:r>
            <a:r>
              <a:rPr lang="en-US" dirty="0"/>
              <a:t> la </a:t>
            </a:r>
            <a:r>
              <a:rPr lang="en-US" dirty="0" err="1"/>
              <a:t>configuración</a:t>
            </a:r>
            <a:r>
              <a:rPr lang="en-US" dirty="0"/>
              <a:t> de </a:t>
            </a:r>
            <a:r>
              <a:rPr lang="en-US" dirty="0" err="1"/>
              <a:t>su</a:t>
            </a:r>
            <a:r>
              <a:rPr lang="en-US" dirty="0"/>
              <a:t> </a:t>
            </a:r>
            <a:r>
              <a:rPr lang="en-US" dirty="0" err="1"/>
              <a:t>proyecto</a:t>
            </a:r>
            <a:r>
              <a:rPr lang="en-US" dirty="0"/>
              <a:t>. Para </a:t>
            </a:r>
            <a:r>
              <a:rPr lang="en-US" dirty="0" err="1"/>
              <a:t>hacerlo</a:t>
            </a:r>
            <a:r>
              <a:rPr lang="en-US" dirty="0"/>
              <a:t>, primero </a:t>
            </a:r>
            <a:r>
              <a:rPr lang="en-US" dirty="0" err="1"/>
              <a:t>haga</a:t>
            </a:r>
            <a:r>
              <a:rPr lang="en-US" dirty="0"/>
              <a:t> </a:t>
            </a:r>
            <a:r>
              <a:rPr lang="en-US" dirty="0" err="1"/>
              <a:t>clic</a:t>
            </a:r>
            <a:r>
              <a:rPr lang="en-US" dirty="0"/>
              <a:t> derecho </a:t>
            </a:r>
            <a:r>
              <a:rPr lang="en-US" dirty="0" err="1"/>
              <a:t>en</a:t>
            </a:r>
            <a:r>
              <a:rPr lang="en-US" dirty="0"/>
              <a:t> el </a:t>
            </a:r>
            <a:r>
              <a:rPr lang="en-US" dirty="0" err="1"/>
              <a:t>nodo</a:t>
            </a:r>
            <a:r>
              <a:rPr lang="en-US" dirty="0"/>
              <a:t> del </a:t>
            </a:r>
            <a:r>
              <a:rPr lang="en-US" dirty="0" err="1"/>
              <a:t>proyecto</a:t>
            </a:r>
            <a:r>
              <a:rPr lang="en-US" dirty="0"/>
              <a:t> </a:t>
            </a:r>
            <a:r>
              <a:rPr lang="en-US" dirty="0" err="1"/>
              <a:t>en</a:t>
            </a:r>
            <a:r>
              <a:rPr lang="en-US" dirty="0"/>
              <a:t> el “</a:t>
            </a:r>
            <a:r>
              <a:rPr lang="en-US" dirty="0" err="1"/>
              <a:t>Explorador</a:t>
            </a:r>
            <a:r>
              <a:rPr lang="en-US" dirty="0"/>
              <a:t> de </a:t>
            </a:r>
            <a:r>
              <a:rPr lang="en-US" dirty="0" err="1"/>
              <a:t>Soluciones</a:t>
            </a:r>
            <a:r>
              <a:rPr lang="en-US" dirty="0"/>
              <a:t>” y </a:t>
            </a:r>
            <a:r>
              <a:rPr lang="en-US" dirty="0" err="1"/>
              <a:t>seleccione</a:t>
            </a:r>
            <a:r>
              <a:rPr lang="en-US" dirty="0"/>
              <a:t> “</a:t>
            </a:r>
            <a:r>
              <a:rPr lang="en-US" dirty="0" err="1"/>
              <a:t>Propiedades</a:t>
            </a:r>
            <a:r>
              <a:rPr lang="en-US" dirty="0"/>
              <a:t>”. A </a:t>
            </a:r>
            <a:r>
              <a:rPr lang="en-US" dirty="0" err="1"/>
              <a:t>partir</a:t>
            </a:r>
            <a:r>
              <a:rPr lang="en-US" dirty="0"/>
              <a:t> de </a:t>
            </a:r>
            <a:r>
              <a:rPr lang="en-US" dirty="0" err="1"/>
              <a:t>ahí</a:t>
            </a:r>
            <a:r>
              <a:rPr lang="en-US" dirty="0"/>
              <a:t>, </a:t>
            </a:r>
            <a:r>
              <a:rPr lang="en-US" dirty="0" err="1"/>
              <a:t>haga</a:t>
            </a:r>
            <a:r>
              <a:rPr lang="en-US" dirty="0"/>
              <a:t> </a:t>
            </a:r>
            <a:r>
              <a:rPr lang="en-US" dirty="0" err="1"/>
              <a:t>clic</a:t>
            </a:r>
            <a:r>
              <a:rPr lang="en-US" dirty="0"/>
              <a:t> </a:t>
            </a:r>
            <a:r>
              <a:rPr lang="en-US" dirty="0" err="1"/>
              <a:t>en</a:t>
            </a:r>
            <a:r>
              <a:rPr lang="en-US" dirty="0"/>
              <a:t> la </a:t>
            </a:r>
            <a:r>
              <a:rPr lang="en-US" dirty="0" err="1"/>
              <a:t>pestaña</a:t>
            </a:r>
            <a:r>
              <a:rPr lang="en-US" dirty="0"/>
              <a:t> “Build” a la </a:t>
            </a:r>
            <a:r>
              <a:rPr lang="en-US" dirty="0" err="1"/>
              <a:t>izquierda</a:t>
            </a:r>
            <a:r>
              <a:rPr lang="en-US" dirty="0"/>
              <a:t> y </a:t>
            </a:r>
            <a:r>
              <a:rPr lang="en-US" dirty="0" err="1"/>
              <a:t>luego</a:t>
            </a:r>
            <a:r>
              <a:rPr lang="en-US" dirty="0"/>
              <a:t> el </a:t>
            </a:r>
            <a:r>
              <a:rPr lang="en-US" dirty="0" err="1"/>
              <a:t>botón</a:t>
            </a:r>
            <a:r>
              <a:rPr lang="en-US" dirty="0"/>
              <a:t> “Avanzado” </a:t>
            </a:r>
            <a:r>
              <a:rPr lang="en-US" dirty="0" err="1"/>
              <a:t>en</a:t>
            </a:r>
            <a:r>
              <a:rPr lang="en-US" dirty="0"/>
              <a:t> la </a:t>
            </a:r>
            <a:r>
              <a:rPr lang="en-US" dirty="0" err="1"/>
              <a:t>parte</a:t>
            </a:r>
            <a:r>
              <a:rPr lang="en-US" dirty="0"/>
              <a:t> inferior </a:t>
            </a:r>
            <a:r>
              <a:rPr lang="en-US" dirty="0" err="1"/>
              <a:t>derecha</a:t>
            </a:r>
            <a:r>
              <a:rPr lang="en-US" dirty="0"/>
              <a:t>. Una </a:t>
            </a:r>
            <a:r>
              <a:rPr lang="en-US" dirty="0" err="1"/>
              <a:t>nueva</a:t>
            </a:r>
            <a:r>
              <a:rPr lang="en-US" dirty="0"/>
              <a:t> </a:t>
            </a:r>
            <a:r>
              <a:rPr lang="en-US" dirty="0" err="1"/>
              <a:t>ventana</a:t>
            </a:r>
            <a:r>
              <a:rPr lang="en-US" dirty="0"/>
              <a:t> </a:t>
            </a:r>
            <a:r>
              <a:rPr lang="en-US" dirty="0" err="1"/>
              <a:t>aparece</a:t>
            </a:r>
            <a:r>
              <a:rPr lang="en-US" dirty="0"/>
              <a:t> </a:t>
            </a:r>
            <a:r>
              <a:rPr lang="en-US" dirty="0" err="1"/>
              <a:t>donde</a:t>
            </a:r>
            <a:r>
              <a:rPr lang="en-US" dirty="0"/>
              <a:t> se </a:t>
            </a:r>
            <a:r>
              <a:rPr lang="en-US" dirty="0" err="1"/>
              <a:t>puede</a:t>
            </a:r>
            <a:r>
              <a:rPr lang="en-US" dirty="0"/>
              <a:t> </a:t>
            </a:r>
            <a:r>
              <a:rPr lang="en-US" dirty="0" err="1"/>
              <a:t>cambiar</a:t>
            </a:r>
            <a:r>
              <a:rPr lang="en-US" dirty="0"/>
              <a:t> la </a:t>
            </a:r>
            <a:r>
              <a:rPr lang="en-US" dirty="0" err="1"/>
              <a:t>versión</a:t>
            </a:r>
            <a:r>
              <a:rPr lang="en-US" dirty="0"/>
              <a:t> del </a:t>
            </a:r>
            <a:r>
              <a:rPr lang="en-US" dirty="0" err="1"/>
              <a:t>lenguaje</a:t>
            </a:r>
            <a:r>
              <a:rPr lang="en-US" dirty="0"/>
              <a:t> de una </a:t>
            </a:r>
            <a:r>
              <a:rPr lang="en-US" dirty="0" err="1"/>
              <a:t>lista</a:t>
            </a:r>
            <a:r>
              <a:rPr lang="en-US" dirty="0"/>
              <a:t> </a:t>
            </a:r>
            <a:r>
              <a:rPr lang="en-US" dirty="0" err="1"/>
              <a:t>desplegable</a:t>
            </a:r>
            <a:r>
              <a:rPr lang="en-US" dirty="0"/>
              <a:t>. </a:t>
            </a:r>
          </a:p>
          <a:p>
            <a:pPr marL="0" indent="0">
              <a:buNone/>
            </a:pPr>
            <a:r>
              <a:rPr lang="en-US" dirty="0" err="1"/>
              <a:t>Cambie</a:t>
            </a:r>
            <a:r>
              <a:rPr lang="en-US" dirty="0"/>
              <a:t> la </a:t>
            </a:r>
            <a:r>
              <a:rPr lang="en-US" dirty="0" err="1"/>
              <a:t>selección</a:t>
            </a:r>
            <a:r>
              <a:rPr lang="en-US" dirty="0"/>
              <a:t> a la </a:t>
            </a:r>
            <a:r>
              <a:rPr lang="en-US" dirty="0" err="1"/>
              <a:t>versión</a:t>
            </a:r>
            <a:r>
              <a:rPr lang="en-US" dirty="0"/>
              <a:t> </a:t>
            </a:r>
            <a:r>
              <a:rPr lang="en-US" dirty="0" err="1"/>
              <a:t>menor</a:t>
            </a:r>
            <a:r>
              <a:rPr lang="en-US" dirty="0"/>
              <a:t> (</a:t>
            </a:r>
            <a:r>
              <a:rPr lang="en-US" dirty="0" err="1"/>
              <a:t>más</a:t>
            </a:r>
            <a:r>
              <a:rPr lang="en-US" dirty="0"/>
              <a:t> </a:t>
            </a:r>
            <a:r>
              <a:rPr lang="en-US" dirty="0" err="1"/>
              <a:t>reciente</a:t>
            </a:r>
            <a:r>
              <a:rPr lang="en-US" dirty="0"/>
              <a:t>), que </a:t>
            </a:r>
            <a:r>
              <a:rPr lang="en-US" dirty="0" err="1"/>
              <a:t>debería</a:t>
            </a:r>
            <a:r>
              <a:rPr lang="en-US" dirty="0"/>
              <a:t> ser la version 8, </a:t>
            </a:r>
            <a:r>
              <a:rPr lang="en-US" dirty="0" err="1"/>
              <a:t>si</a:t>
            </a:r>
            <a:r>
              <a:rPr lang="en-US" dirty="0"/>
              <a:t> se </a:t>
            </a:r>
            <a:r>
              <a:rPr lang="en-US" dirty="0" err="1"/>
              <a:t>tiene</a:t>
            </a:r>
            <a:r>
              <a:rPr lang="en-US" dirty="0"/>
              <a:t> </a:t>
            </a:r>
            <a:r>
              <a:rPr lang="en-US" dirty="0" err="1"/>
              <a:t>.Net</a:t>
            </a:r>
            <a:r>
              <a:rPr lang="en-US" dirty="0"/>
              <a:t> Core 3.0 o 3.1 y Visual Studio 2019.</a:t>
            </a:r>
            <a:endParaRPr lang="en-BO" dirty="0"/>
          </a:p>
        </p:txBody>
      </p:sp>
    </p:spTree>
    <p:extLst>
      <p:ext uri="{BB962C8B-B14F-4D97-AF65-F5344CB8AC3E}">
        <p14:creationId xmlns:p14="http://schemas.microsoft.com/office/powerpoint/2010/main" val="229184001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087DF-1D9B-BA44-A10E-8B51EB8CB7DD}"/>
              </a:ext>
            </a:extLst>
          </p:cNvPr>
          <p:cNvSpPr>
            <a:spLocks noGrp="1"/>
          </p:cNvSpPr>
          <p:nvPr>
            <p:ph type="title"/>
          </p:nvPr>
        </p:nvSpPr>
        <p:spPr/>
        <p:txBody>
          <a:bodyPr/>
          <a:lstStyle/>
          <a:p>
            <a:r>
              <a:rPr lang="en-BO" dirty="0"/>
              <a:t>Contando instancias</a:t>
            </a:r>
          </a:p>
        </p:txBody>
      </p:sp>
      <p:sp>
        <p:nvSpPr>
          <p:cNvPr id="3" name="Content Placeholder 2">
            <a:extLst>
              <a:ext uri="{FF2B5EF4-FFF2-40B4-BE49-F238E27FC236}">
                <a16:creationId xmlns:a16="http://schemas.microsoft.com/office/drawing/2014/main" id="{DA0FDAF5-7695-6345-B928-506A64C4529A}"/>
              </a:ext>
            </a:extLst>
          </p:cNvPr>
          <p:cNvSpPr>
            <a:spLocks noGrp="1"/>
          </p:cNvSpPr>
          <p:nvPr>
            <p:ph idx="1"/>
          </p:nvPr>
        </p:nvSpPr>
        <p:spPr>
          <a:xfrm>
            <a:off x="6783978" y="2013102"/>
            <a:ext cx="4569822" cy="4351338"/>
          </a:xfrm>
          <a:solidFill>
            <a:schemeClr val="accent6">
              <a:lumMod val="75000"/>
            </a:schemeClr>
          </a:solidFill>
        </p:spPr>
        <p:style>
          <a:lnRef idx="1">
            <a:schemeClr val="accent6"/>
          </a:lnRef>
          <a:fillRef idx="3">
            <a:schemeClr val="accent6"/>
          </a:fillRef>
          <a:effectRef idx="2">
            <a:schemeClr val="accent6"/>
          </a:effectRef>
          <a:fontRef idx="minor">
            <a:schemeClr val="lt1"/>
          </a:fontRef>
        </p:style>
        <p:txBody>
          <a:bodyPr>
            <a:normAutofit lnSpcReduction="10000"/>
          </a:bodyPr>
          <a:lstStyle/>
          <a:p>
            <a:pPr marL="0" indent="0">
              <a:buNone/>
            </a:pPr>
            <a:r>
              <a:rPr lang="en-BO" dirty="0"/>
              <a:t>Los campos o variables de clases, pueden ser usadas dentro de los miembros de instancia.</a:t>
            </a:r>
          </a:p>
          <a:p>
            <a:pPr marL="0" indent="0">
              <a:buNone/>
            </a:pPr>
            <a:endParaRPr lang="en-BO" dirty="0"/>
          </a:p>
          <a:p>
            <a:pPr marL="0" indent="0">
              <a:buNone/>
            </a:pPr>
            <a:r>
              <a:rPr lang="en-BO" dirty="0"/>
              <a:t>Usando los constructores, es posible aumentar la variable de conteo static (única en todo el programa) para incrementar la cuenta cada que se crea un objeto </a:t>
            </a:r>
          </a:p>
        </p:txBody>
      </p:sp>
      <p:sp>
        <p:nvSpPr>
          <p:cNvPr id="4" name="TextBox 3">
            <a:extLst>
              <a:ext uri="{FF2B5EF4-FFF2-40B4-BE49-F238E27FC236}">
                <a16:creationId xmlns:a16="http://schemas.microsoft.com/office/drawing/2014/main" id="{B3E42685-EFDC-144F-909D-ED0A9445141F}"/>
              </a:ext>
            </a:extLst>
          </p:cNvPr>
          <p:cNvSpPr txBox="1"/>
          <p:nvPr/>
        </p:nvSpPr>
        <p:spPr>
          <a:xfrm>
            <a:off x="838199" y="1670096"/>
            <a:ext cx="5362303" cy="5016758"/>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a:t>
            </a:r>
            <a:r>
              <a:rPr lang="en-US" sz="1400" b="1" dirty="0">
                <a:solidFill>
                  <a:schemeClr val="accent2">
                    <a:lumMod val="40000"/>
                    <a:lumOff val="60000"/>
                  </a:schemeClr>
                </a:solidFill>
              </a:rPr>
              <a:t>var random = new Random();</a:t>
            </a:r>
          </a:p>
          <a:p>
            <a:r>
              <a:rPr lang="en-US" sz="1400" b="1" dirty="0">
                <a:solidFill>
                  <a:schemeClr val="bg1"/>
                </a:solidFill>
              </a:rPr>
              <a:t>            var x = </a:t>
            </a:r>
            <a:r>
              <a:rPr lang="en-US" sz="1400" b="1" dirty="0" err="1">
                <a:solidFill>
                  <a:schemeClr val="bg1"/>
                </a:solidFill>
              </a:rPr>
              <a:t>random.Next</a:t>
            </a:r>
            <a:r>
              <a:rPr lang="en-US" sz="1400" b="1" dirty="0">
                <a:solidFill>
                  <a:schemeClr val="bg1"/>
                </a:solidFill>
              </a:rPr>
              <a:t>(1, 101);		// Entre 1 y 100   </a:t>
            </a:r>
          </a:p>
          <a:p>
            <a:r>
              <a:rPr lang="en-US" sz="1400" b="1" dirty="0">
                <a:solidFill>
                  <a:schemeClr val="bg1"/>
                </a:solidFill>
              </a:rPr>
              <a:t>            var y = </a:t>
            </a:r>
            <a:r>
              <a:rPr lang="en-US" sz="1400" b="1" dirty="0" err="1">
                <a:solidFill>
                  <a:schemeClr val="bg1"/>
                </a:solidFill>
              </a:rPr>
              <a:t>random.Next</a:t>
            </a:r>
            <a:r>
              <a:rPr lang="en-US" sz="1400" b="1" dirty="0">
                <a:solidFill>
                  <a:schemeClr val="bg1"/>
                </a:solidFill>
              </a:rPr>
              <a:t>(1, 101);		// Entre 1 y 100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recRnd</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(x, y);</a:t>
            </a:r>
          </a:p>
          <a:p>
            <a:r>
              <a:rPr lang="en-US" sz="1400" b="1" dirty="0">
                <a:solidFill>
                  <a:schemeClr val="bg1"/>
                </a:solidFill>
              </a:rPr>
              <a:t>            WriteLine( "Area del </a:t>
            </a:r>
            <a:r>
              <a:rPr lang="en-US" sz="1400" b="1" dirty="0" err="1">
                <a:solidFill>
                  <a:schemeClr val="bg1"/>
                </a:solidFill>
              </a:rPr>
              <a:t>rectángulo</a:t>
            </a:r>
            <a:r>
              <a:rPr lang="en-US" sz="1400" b="1" dirty="0">
                <a:solidFill>
                  <a:schemeClr val="bg1"/>
                </a:solidFill>
              </a:rPr>
              <a:t>" + </a:t>
            </a:r>
          </a:p>
          <a:p>
            <a:r>
              <a:rPr lang="en-US" sz="1400" b="1" dirty="0">
                <a:solidFill>
                  <a:schemeClr val="bg1"/>
                </a:solidFill>
              </a:rPr>
              <a:t>	         $"({</a:t>
            </a:r>
            <a:r>
              <a:rPr lang="en-US" sz="1400" b="1" dirty="0" err="1">
                <a:solidFill>
                  <a:schemeClr val="bg1"/>
                </a:solidFill>
              </a:rPr>
              <a:t>recRnd.X</a:t>
            </a:r>
            <a:r>
              <a:rPr lang="en-US" sz="1400" b="1" dirty="0">
                <a:solidFill>
                  <a:schemeClr val="bg1"/>
                </a:solidFill>
              </a:rPr>
              <a:t>}x{</a:t>
            </a:r>
            <a:r>
              <a:rPr lang="en-US" sz="1400" b="1" dirty="0" err="1">
                <a:solidFill>
                  <a:schemeClr val="bg1"/>
                </a:solidFill>
              </a:rPr>
              <a:t>recRnd.Y</a:t>
            </a:r>
            <a:r>
              <a:rPr lang="en-US" sz="1400" b="1" dirty="0">
                <a:solidFill>
                  <a:schemeClr val="bg1"/>
                </a:solidFill>
              </a:rPr>
              <a:t>}) = {</a:t>
            </a:r>
            <a:r>
              <a:rPr lang="en-US" sz="1400" b="1" dirty="0" err="1">
                <a:solidFill>
                  <a:schemeClr val="bg1"/>
                </a:solidFill>
              </a:rPr>
              <a:t>recRnd.Area</a:t>
            </a:r>
            <a:r>
              <a:rPr lang="en-US" sz="1400" b="1" dirty="0">
                <a:solidFill>
                  <a:schemeClr val="bg1"/>
                </a:solidFill>
              </a:rPr>
              <a:t>()}"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recB</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(2, 5);</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recC</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(3, 6);</a:t>
            </a:r>
          </a:p>
          <a:p>
            <a:r>
              <a:rPr lang="en-US" sz="1400" b="1" dirty="0">
                <a:solidFill>
                  <a:schemeClr val="bg1"/>
                </a:solidFill>
              </a:rPr>
              <a:t>           WriteLine($"</a:t>
            </a:r>
            <a:r>
              <a:rPr lang="en-US" sz="1400" b="1" dirty="0" err="1">
                <a:solidFill>
                  <a:schemeClr val="bg1"/>
                </a:solidFill>
              </a:rPr>
              <a:t>Rectangulos</a:t>
            </a:r>
            <a:r>
              <a:rPr lang="en-US" sz="1400" b="1" dirty="0">
                <a:solidFill>
                  <a:schemeClr val="bg1"/>
                </a:solidFill>
              </a:rPr>
              <a:t> </a:t>
            </a:r>
            <a:r>
              <a:rPr lang="en-US" sz="1400" b="1" dirty="0" err="1">
                <a:solidFill>
                  <a:schemeClr val="bg1"/>
                </a:solidFill>
              </a:rPr>
              <a:t>creados</a:t>
            </a:r>
            <a:r>
              <a:rPr lang="en-US" sz="1400" b="1" dirty="0">
                <a:solidFill>
                  <a:schemeClr val="bg1"/>
                </a:solidFill>
              </a:rPr>
              <a:t>: {</a:t>
            </a:r>
            <a:r>
              <a:rPr lang="en-US" sz="1400" b="1" dirty="0" err="1">
                <a:solidFill>
                  <a:schemeClr val="bg1"/>
                </a:solidFill>
              </a:rPr>
              <a:t>Rectangulo.Rects</a:t>
            </a:r>
            <a:r>
              <a:rPr lang="en-US" sz="1400" b="1" dirty="0">
                <a:solidFill>
                  <a:schemeClr val="bg1"/>
                </a:solidFill>
              </a:rPr>
              <a:t>} ");  // 3</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X, Y;</a:t>
            </a:r>
          </a:p>
          <a:p>
            <a:r>
              <a:rPr lang="en-US" sz="1400" b="1" dirty="0">
                <a:solidFill>
                  <a:schemeClr val="bg1"/>
                </a:solidFill>
              </a:rPr>
              <a:t>      </a:t>
            </a:r>
            <a:r>
              <a:rPr lang="en-US" sz="1400" b="1" dirty="0">
                <a:solidFill>
                  <a:schemeClr val="accent2">
                    <a:lumMod val="40000"/>
                    <a:lumOff val="60000"/>
                  </a:schemeClr>
                </a:solidFill>
              </a:rPr>
              <a:t>public static</a:t>
            </a:r>
            <a:r>
              <a:rPr lang="en-US" sz="1400" b="1" dirty="0">
                <a:solidFill>
                  <a:schemeClr val="bg1"/>
                </a:solidFill>
              </a:rPr>
              <a:t> int </a:t>
            </a:r>
            <a:r>
              <a:rPr lang="en-US" sz="1400" b="1" dirty="0" err="1">
                <a:solidFill>
                  <a:schemeClr val="bg1"/>
                </a:solidFill>
              </a:rPr>
              <a:t>Rects</a:t>
            </a:r>
            <a:r>
              <a:rPr lang="en-US" sz="1400" b="1" dirty="0">
                <a:solidFill>
                  <a:schemeClr val="bg1"/>
                </a:solidFill>
              </a:rPr>
              <a:t>;      </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(int x, int y) { X = x; Y = y; </a:t>
            </a:r>
            <a:r>
              <a:rPr lang="en-US" sz="1400" b="1" dirty="0" err="1">
                <a:solidFill>
                  <a:schemeClr val="bg1"/>
                </a:solidFill>
              </a:rPr>
              <a:t>Rects</a:t>
            </a:r>
            <a:r>
              <a:rPr lang="en-US" sz="1400" b="1" dirty="0">
                <a:solidFill>
                  <a:schemeClr val="bg1"/>
                </a:solidFill>
              </a:rPr>
              <a:t>++; }</a:t>
            </a: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096502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577B7-2C70-964E-9C0B-A45688C2C6FD}"/>
              </a:ext>
            </a:extLst>
          </p:cNvPr>
          <p:cNvSpPr>
            <a:spLocks noGrp="1"/>
          </p:cNvSpPr>
          <p:nvPr>
            <p:ph type="title"/>
          </p:nvPr>
        </p:nvSpPr>
        <p:spPr/>
        <p:txBody>
          <a:bodyPr/>
          <a:lstStyle/>
          <a:p>
            <a:r>
              <a:rPr lang="en-BO" dirty="0"/>
              <a:t>this</a:t>
            </a:r>
          </a:p>
        </p:txBody>
      </p:sp>
      <p:sp>
        <p:nvSpPr>
          <p:cNvPr id="3" name="Content Placeholder 2">
            <a:extLst>
              <a:ext uri="{FF2B5EF4-FFF2-40B4-BE49-F238E27FC236}">
                <a16:creationId xmlns:a16="http://schemas.microsoft.com/office/drawing/2014/main" id="{C42DF7E6-D020-5A42-8D27-F91F6070476C}"/>
              </a:ext>
            </a:extLst>
          </p:cNvPr>
          <p:cNvSpPr>
            <a:spLocks noGrp="1"/>
          </p:cNvSpPr>
          <p:nvPr>
            <p:ph idx="1"/>
          </p:nvPr>
        </p:nvSpPr>
        <p:spPr>
          <a:xfrm>
            <a:off x="6783977" y="2230522"/>
            <a:ext cx="4569823" cy="3895906"/>
          </a:xfrm>
          <a:solidFill>
            <a:schemeClr val="accent2">
              <a:lumMod val="40000"/>
              <a:lumOff val="60000"/>
            </a:schemeClr>
          </a:solidFill>
        </p:spPr>
        <p:style>
          <a:lnRef idx="1">
            <a:schemeClr val="accent2"/>
          </a:lnRef>
          <a:fillRef idx="2">
            <a:schemeClr val="accent2"/>
          </a:fillRef>
          <a:effectRef idx="1">
            <a:schemeClr val="accent2"/>
          </a:effectRef>
          <a:fontRef idx="minor">
            <a:schemeClr val="dk1"/>
          </a:fontRef>
        </p:style>
        <p:txBody>
          <a:bodyPr>
            <a:normAutofit fontScale="77500" lnSpcReduction="20000"/>
          </a:bodyPr>
          <a:lstStyle/>
          <a:p>
            <a:pPr marL="0" indent="0">
              <a:buNone/>
            </a:pPr>
            <a:r>
              <a:rPr lang="en-US" dirty="0">
                <a:solidFill>
                  <a:schemeClr val="tx1"/>
                </a:solidFill>
              </a:rPr>
              <a:t>Dentro del constructor, </a:t>
            </a:r>
            <a:r>
              <a:rPr lang="en-US" dirty="0" err="1">
                <a:solidFill>
                  <a:schemeClr val="tx1"/>
                </a:solidFill>
              </a:rPr>
              <a:t>así</a:t>
            </a:r>
            <a:r>
              <a:rPr lang="en-US" dirty="0">
                <a:solidFill>
                  <a:schemeClr val="tx1"/>
                </a:solidFill>
              </a:rPr>
              <a:t> </a:t>
            </a:r>
            <a:r>
              <a:rPr lang="en-US" dirty="0" err="1">
                <a:solidFill>
                  <a:schemeClr val="tx1"/>
                </a:solidFill>
              </a:rPr>
              <a:t>como</a:t>
            </a:r>
            <a:r>
              <a:rPr lang="en-US" dirty="0">
                <a:solidFill>
                  <a:schemeClr val="tx1"/>
                </a:solidFill>
              </a:rPr>
              <a:t> </a:t>
            </a:r>
            <a:r>
              <a:rPr lang="en-US" dirty="0" err="1">
                <a:solidFill>
                  <a:schemeClr val="tx1"/>
                </a:solidFill>
              </a:rPr>
              <a:t>en</a:t>
            </a:r>
            <a:r>
              <a:rPr lang="en-US" dirty="0">
                <a:solidFill>
                  <a:schemeClr val="tx1"/>
                </a:solidFill>
              </a:rPr>
              <a:t> </a:t>
            </a:r>
            <a:r>
              <a:rPr lang="en-US" dirty="0" err="1">
                <a:solidFill>
                  <a:schemeClr val="tx1"/>
                </a:solidFill>
              </a:rPr>
              <a:t>otros</a:t>
            </a:r>
            <a:r>
              <a:rPr lang="en-US" dirty="0">
                <a:solidFill>
                  <a:schemeClr val="tx1"/>
                </a:solidFill>
              </a:rPr>
              <a:t> </a:t>
            </a:r>
            <a:r>
              <a:rPr lang="en-US" dirty="0" err="1">
                <a:solidFill>
                  <a:schemeClr val="tx1"/>
                </a:solidFill>
              </a:rPr>
              <a:t>métodos</a:t>
            </a:r>
            <a:r>
              <a:rPr lang="en-US" dirty="0">
                <a:solidFill>
                  <a:schemeClr val="tx1"/>
                </a:solidFill>
              </a:rPr>
              <a:t> que </a:t>
            </a:r>
            <a:r>
              <a:rPr lang="en-US" dirty="0" err="1">
                <a:solidFill>
                  <a:schemeClr val="tx1"/>
                </a:solidFill>
              </a:rPr>
              <a:t>pertenecen</a:t>
            </a:r>
            <a:r>
              <a:rPr lang="en-US" dirty="0">
                <a:solidFill>
                  <a:schemeClr val="tx1"/>
                </a:solidFill>
              </a:rPr>
              <a:t> al </a:t>
            </a:r>
            <a:r>
              <a:rPr lang="en-US" dirty="0" err="1">
                <a:solidFill>
                  <a:schemeClr val="tx1"/>
                </a:solidFill>
              </a:rPr>
              <a:t>objeto</a:t>
            </a:r>
            <a:r>
              <a:rPr lang="en-US" dirty="0">
                <a:solidFill>
                  <a:schemeClr val="tx1"/>
                </a:solidFill>
              </a:rPr>
              <a:t>, se </a:t>
            </a:r>
            <a:r>
              <a:rPr lang="en-US" dirty="0" err="1">
                <a:solidFill>
                  <a:schemeClr val="tx1"/>
                </a:solidFill>
              </a:rPr>
              <a:t>puede</a:t>
            </a:r>
            <a:r>
              <a:rPr lang="en-US" dirty="0">
                <a:solidFill>
                  <a:schemeClr val="tx1"/>
                </a:solidFill>
              </a:rPr>
              <a:t> </a:t>
            </a:r>
            <a:r>
              <a:rPr lang="en-US" dirty="0" err="1">
                <a:solidFill>
                  <a:schemeClr val="tx1"/>
                </a:solidFill>
              </a:rPr>
              <a:t>usar</a:t>
            </a:r>
            <a:r>
              <a:rPr lang="en-US" dirty="0">
                <a:solidFill>
                  <a:schemeClr val="tx1"/>
                </a:solidFill>
              </a:rPr>
              <a:t> un keyword especial: </a:t>
            </a:r>
            <a:r>
              <a:rPr lang="en-US" b="1" dirty="0">
                <a:solidFill>
                  <a:schemeClr val="tx1"/>
                </a:solidFill>
              </a:rPr>
              <a:t>this</a:t>
            </a:r>
            <a:r>
              <a:rPr lang="en-US" dirty="0">
                <a:solidFill>
                  <a:schemeClr val="tx1"/>
                </a:solidFill>
              </a:rPr>
              <a:t>. Este keyword es una </a:t>
            </a:r>
            <a:r>
              <a:rPr lang="en-US" dirty="0" err="1">
                <a:solidFill>
                  <a:schemeClr val="tx1"/>
                </a:solidFill>
              </a:rPr>
              <a:t>referencia</a:t>
            </a:r>
            <a:r>
              <a:rPr lang="en-US" dirty="0">
                <a:solidFill>
                  <a:schemeClr val="tx1"/>
                </a:solidFill>
              </a:rPr>
              <a:t> a la </a:t>
            </a:r>
            <a:r>
              <a:rPr lang="en-US" dirty="0" err="1">
                <a:solidFill>
                  <a:schemeClr val="tx1"/>
                </a:solidFill>
              </a:rPr>
              <a:t>instancia</a:t>
            </a:r>
            <a:r>
              <a:rPr lang="en-US" dirty="0">
                <a:solidFill>
                  <a:schemeClr val="tx1"/>
                </a:solidFill>
              </a:rPr>
              <a:t> actual de la </a:t>
            </a:r>
            <a:r>
              <a:rPr lang="en-US" dirty="0" err="1">
                <a:solidFill>
                  <a:schemeClr val="tx1"/>
                </a:solidFill>
              </a:rPr>
              <a:t>clase</a:t>
            </a:r>
            <a:r>
              <a:rPr lang="en-US" dirty="0">
                <a:solidFill>
                  <a:schemeClr val="tx1"/>
                </a:solidFill>
              </a:rPr>
              <a:t>, o al </a:t>
            </a:r>
            <a:r>
              <a:rPr lang="en-US" dirty="0" err="1">
                <a:solidFill>
                  <a:schemeClr val="tx1"/>
                </a:solidFill>
              </a:rPr>
              <a:t>objeto</a:t>
            </a:r>
            <a:r>
              <a:rPr lang="en-US" dirty="0">
                <a:solidFill>
                  <a:schemeClr val="tx1"/>
                </a:solidFill>
              </a:rPr>
              <a:t> </a:t>
            </a:r>
            <a:r>
              <a:rPr lang="en-US" dirty="0" err="1">
                <a:solidFill>
                  <a:schemeClr val="tx1"/>
                </a:solidFill>
              </a:rPr>
              <a:t>en</a:t>
            </a:r>
            <a:r>
              <a:rPr lang="en-US" dirty="0">
                <a:solidFill>
                  <a:schemeClr val="tx1"/>
                </a:solidFill>
              </a:rPr>
              <a:t> </a:t>
            </a:r>
            <a:r>
              <a:rPr lang="en-US" dirty="0" err="1">
                <a:solidFill>
                  <a:schemeClr val="tx1"/>
                </a:solidFill>
              </a:rPr>
              <a:t>concreto</a:t>
            </a:r>
            <a:r>
              <a:rPr lang="en-US" dirty="0">
                <a:solidFill>
                  <a:schemeClr val="tx1"/>
                </a:solidFill>
              </a:rPr>
              <a:t> </a:t>
            </a:r>
            <a:r>
              <a:rPr lang="en-US" dirty="0" err="1">
                <a:solidFill>
                  <a:schemeClr val="tx1"/>
                </a:solidFill>
              </a:rPr>
              <a:t>en</a:t>
            </a:r>
            <a:r>
              <a:rPr lang="en-US" dirty="0">
                <a:solidFill>
                  <a:schemeClr val="tx1"/>
                </a:solidFill>
              </a:rPr>
              <a:t> el que </a:t>
            </a:r>
            <a:r>
              <a:rPr lang="en-US" dirty="0" err="1">
                <a:solidFill>
                  <a:schemeClr val="tx1"/>
                </a:solidFill>
              </a:rPr>
              <a:t>está</a:t>
            </a:r>
            <a:r>
              <a:rPr lang="en-US" dirty="0">
                <a:solidFill>
                  <a:schemeClr val="tx1"/>
                </a:solidFill>
              </a:rPr>
              <a:t> </a:t>
            </a:r>
            <a:r>
              <a:rPr lang="en-US" dirty="0" err="1">
                <a:solidFill>
                  <a:schemeClr val="tx1"/>
                </a:solidFill>
              </a:rPr>
              <a:t>ejecutandose</a:t>
            </a:r>
            <a:r>
              <a:rPr lang="en-US" dirty="0">
                <a:solidFill>
                  <a:schemeClr val="tx1"/>
                </a:solidFill>
              </a:rPr>
              <a:t> el </a:t>
            </a:r>
            <a:r>
              <a:rPr lang="en-US" dirty="0" err="1">
                <a:solidFill>
                  <a:schemeClr val="tx1"/>
                </a:solidFill>
              </a:rPr>
              <a:t>método</a:t>
            </a:r>
            <a:r>
              <a:rPr lang="en-US" dirty="0">
                <a:solidFill>
                  <a:schemeClr val="tx1"/>
                </a:solidFill>
              </a:rPr>
              <a:t>. </a:t>
            </a:r>
          </a:p>
          <a:p>
            <a:pPr marL="0" indent="0">
              <a:buNone/>
            </a:pPr>
            <a:r>
              <a:rPr lang="en-US" dirty="0" err="1">
                <a:solidFill>
                  <a:schemeClr val="tx1"/>
                </a:solidFill>
              </a:rPr>
              <a:t>Supongamos</a:t>
            </a:r>
            <a:r>
              <a:rPr lang="en-US" dirty="0">
                <a:solidFill>
                  <a:schemeClr val="tx1"/>
                </a:solidFill>
              </a:rPr>
              <a:t>, por </a:t>
            </a:r>
            <a:r>
              <a:rPr lang="en-US" dirty="0" err="1">
                <a:solidFill>
                  <a:schemeClr val="tx1"/>
                </a:solidFill>
              </a:rPr>
              <a:t>ejemplo</a:t>
            </a:r>
            <a:r>
              <a:rPr lang="en-US" dirty="0">
                <a:solidFill>
                  <a:schemeClr val="tx1"/>
                </a:solidFill>
              </a:rPr>
              <a:t>, que los </a:t>
            </a:r>
            <a:r>
              <a:rPr lang="en-US" dirty="0" err="1">
                <a:solidFill>
                  <a:schemeClr val="tx1"/>
                </a:solidFill>
              </a:rPr>
              <a:t>parámetros</a:t>
            </a:r>
            <a:r>
              <a:rPr lang="en-US" dirty="0">
                <a:solidFill>
                  <a:schemeClr val="tx1"/>
                </a:solidFill>
              </a:rPr>
              <a:t> del constructor </a:t>
            </a:r>
            <a:r>
              <a:rPr lang="en-US" dirty="0" err="1">
                <a:solidFill>
                  <a:schemeClr val="tx1"/>
                </a:solidFill>
              </a:rPr>
              <a:t>tienen</a:t>
            </a:r>
            <a:r>
              <a:rPr lang="en-US" dirty="0">
                <a:solidFill>
                  <a:schemeClr val="tx1"/>
                </a:solidFill>
              </a:rPr>
              <a:t> los </a:t>
            </a:r>
            <a:r>
              <a:rPr lang="en-US" dirty="0" err="1">
                <a:solidFill>
                  <a:schemeClr val="tx1"/>
                </a:solidFill>
              </a:rPr>
              <a:t>mismos</a:t>
            </a:r>
            <a:r>
              <a:rPr lang="en-US" dirty="0">
                <a:solidFill>
                  <a:schemeClr val="tx1"/>
                </a:solidFill>
              </a:rPr>
              <a:t> </a:t>
            </a:r>
            <a:r>
              <a:rPr lang="en-US" dirty="0" err="1">
                <a:solidFill>
                  <a:schemeClr val="tx1"/>
                </a:solidFill>
              </a:rPr>
              <a:t>nombres</a:t>
            </a:r>
            <a:r>
              <a:rPr lang="en-US" dirty="0">
                <a:solidFill>
                  <a:schemeClr val="tx1"/>
                </a:solidFill>
              </a:rPr>
              <a:t> que los </a:t>
            </a:r>
            <a:r>
              <a:rPr lang="en-US" dirty="0" err="1">
                <a:solidFill>
                  <a:schemeClr val="tx1"/>
                </a:solidFill>
              </a:rPr>
              <a:t>campos</a:t>
            </a:r>
            <a:r>
              <a:rPr lang="en-US" dirty="0">
                <a:solidFill>
                  <a:schemeClr val="tx1"/>
                </a:solidFill>
              </a:rPr>
              <a:t> </a:t>
            </a:r>
            <a:r>
              <a:rPr lang="en-US" dirty="0" err="1">
                <a:solidFill>
                  <a:schemeClr val="tx1"/>
                </a:solidFill>
              </a:rPr>
              <a:t>correspondientes</a:t>
            </a:r>
            <a:r>
              <a:rPr lang="en-US" dirty="0">
                <a:solidFill>
                  <a:schemeClr val="tx1"/>
                </a:solidFill>
              </a:rPr>
              <a:t> del </a:t>
            </a:r>
            <a:r>
              <a:rPr lang="en-US" dirty="0" err="1">
                <a:solidFill>
                  <a:schemeClr val="tx1"/>
                </a:solidFill>
              </a:rPr>
              <a:t>objeto</a:t>
            </a:r>
            <a:r>
              <a:rPr lang="en-US" dirty="0">
                <a:solidFill>
                  <a:schemeClr val="tx1"/>
                </a:solidFill>
              </a:rPr>
              <a:t>. </a:t>
            </a:r>
            <a:r>
              <a:rPr lang="en-US" dirty="0" err="1">
                <a:solidFill>
                  <a:schemeClr val="tx1"/>
                </a:solidFill>
              </a:rPr>
              <a:t>Entonces</a:t>
            </a:r>
            <a:r>
              <a:rPr lang="en-US" dirty="0">
                <a:solidFill>
                  <a:schemeClr val="tx1"/>
                </a:solidFill>
              </a:rPr>
              <a:t> </a:t>
            </a:r>
            <a:r>
              <a:rPr lang="en-US" dirty="0" err="1">
                <a:solidFill>
                  <a:schemeClr val="tx1"/>
                </a:solidFill>
              </a:rPr>
              <a:t>sería</a:t>
            </a:r>
            <a:r>
              <a:rPr lang="en-US" dirty="0">
                <a:solidFill>
                  <a:schemeClr val="tx1"/>
                </a:solidFill>
              </a:rPr>
              <a:t> </a:t>
            </a:r>
            <a:r>
              <a:rPr lang="en-US" dirty="0" err="1">
                <a:solidFill>
                  <a:schemeClr val="tx1"/>
                </a:solidFill>
              </a:rPr>
              <a:t>posible</a:t>
            </a:r>
            <a:r>
              <a:rPr lang="en-US" dirty="0">
                <a:solidFill>
                  <a:schemeClr val="tx1"/>
                </a:solidFill>
              </a:rPr>
              <a:t> acceder a los </a:t>
            </a:r>
            <a:r>
              <a:rPr lang="en-US" dirty="0" err="1">
                <a:solidFill>
                  <a:schemeClr val="tx1"/>
                </a:solidFill>
              </a:rPr>
              <a:t>campos</a:t>
            </a:r>
            <a:r>
              <a:rPr lang="en-US" dirty="0">
                <a:solidFill>
                  <a:schemeClr val="tx1"/>
                </a:solidFill>
              </a:rPr>
              <a:t> </a:t>
            </a:r>
            <a:r>
              <a:rPr lang="en-US" dirty="0" err="1">
                <a:solidFill>
                  <a:schemeClr val="tx1"/>
                </a:solidFill>
              </a:rPr>
              <a:t>utilizando</a:t>
            </a:r>
            <a:r>
              <a:rPr lang="en-US" dirty="0">
                <a:solidFill>
                  <a:schemeClr val="tx1"/>
                </a:solidFill>
              </a:rPr>
              <a:t> el keyword this, </a:t>
            </a:r>
            <a:r>
              <a:rPr lang="en-US" dirty="0" err="1">
                <a:solidFill>
                  <a:schemeClr val="tx1"/>
                </a:solidFill>
              </a:rPr>
              <a:t>aunque</a:t>
            </a:r>
            <a:r>
              <a:rPr lang="en-US" dirty="0">
                <a:solidFill>
                  <a:schemeClr val="tx1"/>
                </a:solidFill>
              </a:rPr>
              <a:t> los </a:t>
            </a:r>
            <a:r>
              <a:rPr lang="en-US" dirty="0" err="1">
                <a:solidFill>
                  <a:schemeClr val="tx1"/>
                </a:solidFill>
              </a:rPr>
              <a:t>parámetros</a:t>
            </a:r>
            <a:r>
              <a:rPr lang="en-US" dirty="0">
                <a:solidFill>
                  <a:schemeClr val="tx1"/>
                </a:solidFill>
              </a:rPr>
              <a:t> del </a:t>
            </a:r>
            <a:r>
              <a:rPr lang="en-US" dirty="0" err="1">
                <a:solidFill>
                  <a:schemeClr val="tx1"/>
                </a:solidFill>
              </a:rPr>
              <a:t>mismo</a:t>
            </a:r>
            <a:r>
              <a:rPr lang="en-US" dirty="0">
                <a:solidFill>
                  <a:schemeClr val="tx1"/>
                </a:solidFill>
              </a:rPr>
              <a:t> </a:t>
            </a:r>
            <a:r>
              <a:rPr lang="en-US" dirty="0" err="1">
                <a:solidFill>
                  <a:schemeClr val="tx1"/>
                </a:solidFill>
              </a:rPr>
              <a:t>nombre</a:t>
            </a:r>
            <a:r>
              <a:rPr lang="en-US" dirty="0">
                <a:solidFill>
                  <a:schemeClr val="tx1"/>
                </a:solidFill>
              </a:rPr>
              <a:t> los </a:t>
            </a:r>
            <a:r>
              <a:rPr lang="en-US" dirty="0" err="1">
                <a:solidFill>
                  <a:schemeClr val="tx1"/>
                </a:solidFill>
              </a:rPr>
              <a:t>oculten</a:t>
            </a:r>
            <a:r>
              <a:rPr lang="en-US" dirty="0">
                <a:solidFill>
                  <a:schemeClr val="tx1"/>
                </a:solidFill>
              </a:rPr>
              <a:t>.</a:t>
            </a:r>
            <a:endParaRPr lang="en-BO" dirty="0">
              <a:solidFill>
                <a:schemeClr val="tx1"/>
              </a:solidFill>
            </a:endParaRPr>
          </a:p>
        </p:txBody>
      </p:sp>
      <p:sp>
        <p:nvSpPr>
          <p:cNvPr id="4" name="TextBox 3">
            <a:extLst>
              <a:ext uri="{FF2B5EF4-FFF2-40B4-BE49-F238E27FC236}">
                <a16:creationId xmlns:a16="http://schemas.microsoft.com/office/drawing/2014/main" id="{08956CCF-C71C-5C49-8E85-41985FD163F0}"/>
              </a:ext>
            </a:extLst>
          </p:cNvPr>
          <p:cNvSpPr txBox="1"/>
          <p:nvPr/>
        </p:nvSpPr>
        <p:spPr>
          <a:xfrm>
            <a:off x="838199" y="1670096"/>
            <a:ext cx="5362303" cy="5016758"/>
          </a:xfrm>
          <a:prstGeom prst="rect">
            <a:avLst/>
          </a:prstGeom>
          <a:solidFill>
            <a:schemeClr val="bg1">
              <a:lumMod val="85000"/>
            </a:schemeClr>
          </a:solidFill>
        </p:spPr>
        <p:style>
          <a:lnRef idx="1">
            <a:schemeClr val="dk1"/>
          </a:lnRef>
          <a:fillRef idx="3">
            <a:schemeClr val="dk1"/>
          </a:fillRef>
          <a:effectRef idx="2">
            <a:schemeClr val="dk1"/>
          </a:effectRef>
          <a:fontRef idx="minor">
            <a:schemeClr val="lt1"/>
          </a:fontRef>
        </p:style>
        <p:txBody>
          <a:bodyPr wrap="square" rtlCol="0">
            <a:spAutoFit/>
          </a:bodyPr>
          <a:lstStyle/>
          <a:p>
            <a:r>
              <a:rPr lang="en-US" sz="1000" dirty="0">
                <a:solidFill>
                  <a:schemeClr val="tx1"/>
                </a:solidFill>
              </a:rPr>
              <a:t>using System; using static </a:t>
            </a:r>
            <a:r>
              <a:rPr lang="en-US" sz="1000" dirty="0" err="1">
                <a:solidFill>
                  <a:schemeClr val="tx1"/>
                </a:solidFill>
              </a:rPr>
              <a:t>System.Console</a:t>
            </a:r>
            <a:r>
              <a:rPr lang="en-US" sz="1000" dirty="0">
                <a:solidFill>
                  <a:schemeClr val="tx1"/>
                </a:solidFill>
              </a:rPr>
              <a:t>; namespace Lansoft.CursoCshap8 { </a:t>
            </a:r>
          </a:p>
          <a:p>
            <a:endParaRPr lang="en-US" sz="1000" dirty="0">
              <a:solidFill>
                <a:schemeClr val="tx1"/>
              </a:solidFill>
            </a:endParaRPr>
          </a:p>
          <a:p>
            <a:r>
              <a:rPr lang="en-US" sz="1400" b="1" dirty="0">
                <a:solidFill>
                  <a:schemeClr val="tx1"/>
                </a:solidFill>
              </a:rPr>
              <a:t>static class Principal { </a:t>
            </a:r>
          </a:p>
          <a:p>
            <a:r>
              <a:rPr lang="en-US" sz="1400" b="1" dirty="0">
                <a:solidFill>
                  <a:schemeClr val="tx1"/>
                </a:solidFill>
              </a:rPr>
              <a:t>      static void Main() {</a:t>
            </a:r>
          </a:p>
          <a:p>
            <a:r>
              <a:rPr lang="en-US" sz="1400" b="1" dirty="0">
                <a:solidFill>
                  <a:schemeClr val="tx1"/>
                </a:solidFill>
              </a:rPr>
              <a:t>            var random = new Random();</a:t>
            </a:r>
          </a:p>
          <a:p>
            <a:r>
              <a:rPr lang="en-US" sz="1400" b="1" dirty="0">
                <a:solidFill>
                  <a:schemeClr val="tx1"/>
                </a:solidFill>
              </a:rPr>
              <a:t>            var x = </a:t>
            </a:r>
            <a:r>
              <a:rPr lang="en-US" sz="1400" b="1" dirty="0" err="1">
                <a:solidFill>
                  <a:schemeClr val="tx1"/>
                </a:solidFill>
              </a:rPr>
              <a:t>random.Next</a:t>
            </a:r>
            <a:r>
              <a:rPr lang="en-US" sz="1400" b="1" dirty="0">
                <a:solidFill>
                  <a:schemeClr val="tx1"/>
                </a:solidFill>
              </a:rPr>
              <a:t>(1, 101);		// Entre 1 y 100   </a:t>
            </a:r>
          </a:p>
          <a:p>
            <a:r>
              <a:rPr lang="en-US" sz="1400" b="1" dirty="0">
                <a:solidFill>
                  <a:schemeClr val="tx1"/>
                </a:solidFill>
              </a:rPr>
              <a:t>            var y = </a:t>
            </a:r>
            <a:r>
              <a:rPr lang="en-US" sz="1400" b="1" dirty="0" err="1">
                <a:solidFill>
                  <a:schemeClr val="tx1"/>
                </a:solidFill>
              </a:rPr>
              <a:t>random.Next</a:t>
            </a:r>
            <a:r>
              <a:rPr lang="en-US" sz="1400" b="1" dirty="0">
                <a:solidFill>
                  <a:schemeClr val="tx1"/>
                </a:solidFill>
              </a:rPr>
              <a:t>(1, 101);		// Entre 1 y 100  </a:t>
            </a:r>
          </a:p>
          <a:p>
            <a:r>
              <a:rPr lang="en-US" sz="1400" b="1" dirty="0">
                <a:solidFill>
                  <a:schemeClr val="tx1"/>
                </a:solidFill>
              </a:rPr>
              <a:t>            </a:t>
            </a:r>
            <a:r>
              <a:rPr lang="en-US" sz="1400" b="1" dirty="0" err="1">
                <a:solidFill>
                  <a:schemeClr val="tx1"/>
                </a:solidFill>
              </a:rPr>
              <a:t>Rectangulo</a:t>
            </a:r>
            <a:r>
              <a:rPr lang="en-US" sz="1400" b="1" dirty="0">
                <a:solidFill>
                  <a:schemeClr val="tx1"/>
                </a:solidFill>
              </a:rPr>
              <a:t> </a:t>
            </a:r>
            <a:r>
              <a:rPr lang="en-US" sz="1400" b="1" dirty="0" err="1">
                <a:solidFill>
                  <a:schemeClr val="tx1"/>
                </a:solidFill>
              </a:rPr>
              <a:t>recRnd</a:t>
            </a:r>
            <a:r>
              <a:rPr lang="en-US" sz="1400" b="1" dirty="0">
                <a:solidFill>
                  <a:schemeClr val="tx1"/>
                </a:solidFill>
              </a:rPr>
              <a:t> = new </a:t>
            </a:r>
            <a:r>
              <a:rPr lang="en-US" sz="1400" b="1" dirty="0" err="1">
                <a:solidFill>
                  <a:schemeClr val="tx1"/>
                </a:solidFill>
              </a:rPr>
              <a:t>Rectangulo</a:t>
            </a:r>
            <a:r>
              <a:rPr lang="en-US" sz="1400" b="1" dirty="0">
                <a:solidFill>
                  <a:schemeClr val="tx1"/>
                </a:solidFill>
              </a:rPr>
              <a:t>(x, y);</a:t>
            </a:r>
          </a:p>
          <a:p>
            <a:r>
              <a:rPr lang="en-US" sz="1400" b="1" dirty="0">
                <a:solidFill>
                  <a:schemeClr val="tx1"/>
                </a:solidFill>
              </a:rPr>
              <a:t>            WriteLine( "Area del </a:t>
            </a:r>
            <a:r>
              <a:rPr lang="en-US" sz="1400" b="1" dirty="0" err="1">
                <a:solidFill>
                  <a:schemeClr val="tx1"/>
                </a:solidFill>
              </a:rPr>
              <a:t>rectángulo</a:t>
            </a:r>
            <a:r>
              <a:rPr lang="en-US" sz="1400" b="1" dirty="0">
                <a:solidFill>
                  <a:schemeClr val="tx1"/>
                </a:solidFill>
              </a:rPr>
              <a:t>" + </a:t>
            </a:r>
          </a:p>
          <a:p>
            <a:r>
              <a:rPr lang="en-US" sz="1400" b="1" dirty="0">
                <a:solidFill>
                  <a:schemeClr val="tx1"/>
                </a:solidFill>
              </a:rPr>
              <a:t>	         $"({</a:t>
            </a:r>
            <a:r>
              <a:rPr lang="en-US" sz="1400" b="1" dirty="0" err="1">
                <a:solidFill>
                  <a:schemeClr val="tx1"/>
                </a:solidFill>
              </a:rPr>
              <a:t>recRnd.x</a:t>
            </a:r>
            <a:r>
              <a:rPr lang="en-US" sz="1400" b="1" dirty="0">
                <a:solidFill>
                  <a:schemeClr val="tx1"/>
                </a:solidFill>
              </a:rPr>
              <a:t>}x{</a:t>
            </a:r>
            <a:r>
              <a:rPr lang="en-US" sz="1400" b="1" dirty="0" err="1">
                <a:solidFill>
                  <a:schemeClr val="tx1"/>
                </a:solidFill>
              </a:rPr>
              <a:t>recRnd.y</a:t>
            </a:r>
            <a:r>
              <a:rPr lang="en-US" sz="1400" b="1" dirty="0">
                <a:solidFill>
                  <a:schemeClr val="tx1"/>
                </a:solidFill>
              </a:rPr>
              <a:t>}) = {</a:t>
            </a:r>
            <a:r>
              <a:rPr lang="en-US" sz="1400" b="1" dirty="0" err="1">
                <a:solidFill>
                  <a:schemeClr val="tx1"/>
                </a:solidFill>
              </a:rPr>
              <a:t>recRnd.Area</a:t>
            </a:r>
            <a:r>
              <a:rPr lang="en-US" sz="1400" b="1" dirty="0">
                <a:solidFill>
                  <a:schemeClr val="tx1"/>
                </a:solidFill>
              </a:rPr>
              <a:t>()}" );</a:t>
            </a:r>
          </a:p>
          <a:p>
            <a:r>
              <a:rPr lang="en-US" sz="1400" b="1" dirty="0">
                <a:solidFill>
                  <a:schemeClr val="tx1"/>
                </a:solidFill>
              </a:rPr>
              <a:t>           </a:t>
            </a:r>
            <a:r>
              <a:rPr lang="en-US" sz="1400" b="1" dirty="0" err="1">
                <a:solidFill>
                  <a:schemeClr val="tx1"/>
                </a:solidFill>
              </a:rPr>
              <a:t>Rectangulo</a:t>
            </a:r>
            <a:r>
              <a:rPr lang="en-US" sz="1400" b="1" dirty="0">
                <a:solidFill>
                  <a:schemeClr val="tx1"/>
                </a:solidFill>
              </a:rPr>
              <a:t> </a:t>
            </a:r>
            <a:r>
              <a:rPr lang="en-US" sz="1400" b="1" dirty="0" err="1">
                <a:solidFill>
                  <a:schemeClr val="tx1"/>
                </a:solidFill>
              </a:rPr>
              <a:t>recB</a:t>
            </a:r>
            <a:r>
              <a:rPr lang="en-US" sz="1400" b="1" dirty="0">
                <a:solidFill>
                  <a:schemeClr val="tx1"/>
                </a:solidFill>
              </a:rPr>
              <a:t> = new </a:t>
            </a:r>
            <a:r>
              <a:rPr lang="en-US" sz="1400" b="1" dirty="0" err="1">
                <a:solidFill>
                  <a:schemeClr val="tx1"/>
                </a:solidFill>
              </a:rPr>
              <a:t>Rectangulo</a:t>
            </a:r>
            <a:r>
              <a:rPr lang="en-US" sz="1400" b="1" dirty="0">
                <a:solidFill>
                  <a:schemeClr val="tx1"/>
                </a:solidFill>
              </a:rPr>
              <a:t>(2, 5);</a:t>
            </a:r>
          </a:p>
          <a:p>
            <a:r>
              <a:rPr lang="en-US" sz="1400" b="1" dirty="0">
                <a:solidFill>
                  <a:schemeClr val="tx1"/>
                </a:solidFill>
              </a:rPr>
              <a:t>           </a:t>
            </a:r>
            <a:r>
              <a:rPr lang="en-US" sz="1400" b="1" dirty="0" err="1">
                <a:solidFill>
                  <a:schemeClr val="tx1"/>
                </a:solidFill>
              </a:rPr>
              <a:t>Rectangulo</a:t>
            </a:r>
            <a:r>
              <a:rPr lang="en-US" sz="1400" b="1" dirty="0">
                <a:solidFill>
                  <a:schemeClr val="tx1"/>
                </a:solidFill>
              </a:rPr>
              <a:t> </a:t>
            </a:r>
            <a:r>
              <a:rPr lang="en-US" sz="1400" b="1" dirty="0" err="1">
                <a:solidFill>
                  <a:schemeClr val="tx1"/>
                </a:solidFill>
              </a:rPr>
              <a:t>recC</a:t>
            </a:r>
            <a:r>
              <a:rPr lang="en-US" sz="1400" b="1" dirty="0">
                <a:solidFill>
                  <a:schemeClr val="tx1"/>
                </a:solidFill>
              </a:rPr>
              <a:t> = new </a:t>
            </a:r>
            <a:r>
              <a:rPr lang="en-US" sz="1400" b="1" dirty="0" err="1">
                <a:solidFill>
                  <a:schemeClr val="tx1"/>
                </a:solidFill>
              </a:rPr>
              <a:t>Rectangulo</a:t>
            </a:r>
            <a:r>
              <a:rPr lang="en-US" sz="1400" b="1" dirty="0">
                <a:solidFill>
                  <a:schemeClr val="tx1"/>
                </a:solidFill>
              </a:rPr>
              <a:t>(3, 6);</a:t>
            </a:r>
          </a:p>
          <a:p>
            <a:r>
              <a:rPr lang="en-US" sz="1400" b="1" dirty="0">
                <a:solidFill>
                  <a:schemeClr val="tx1"/>
                </a:solidFill>
              </a:rPr>
              <a:t>           WriteLine($"</a:t>
            </a:r>
            <a:r>
              <a:rPr lang="en-US" sz="1400" b="1" dirty="0" err="1">
                <a:solidFill>
                  <a:schemeClr val="tx1"/>
                </a:solidFill>
              </a:rPr>
              <a:t>Rectangulos</a:t>
            </a:r>
            <a:r>
              <a:rPr lang="en-US" sz="1400" b="1" dirty="0">
                <a:solidFill>
                  <a:schemeClr val="tx1"/>
                </a:solidFill>
              </a:rPr>
              <a:t> </a:t>
            </a:r>
            <a:r>
              <a:rPr lang="en-US" sz="1400" b="1" dirty="0" err="1">
                <a:solidFill>
                  <a:schemeClr val="tx1"/>
                </a:solidFill>
              </a:rPr>
              <a:t>creados</a:t>
            </a:r>
            <a:r>
              <a:rPr lang="en-US" sz="1400" b="1" dirty="0">
                <a:solidFill>
                  <a:schemeClr val="tx1"/>
                </a:solidFill>
              </a:rPr>
              <a:t>: {</a:t>
            </a:r>
            <a:r>
              <a:rPr lang="en-US" sz="1400" b="1" dirty="0" err="1">
                <a:solidFill>
                  <a:schemeClr val="tx1"/>
                </a:solidFill>
              </a:rPr>
              <a:t>Rectangulo.Rects</a:t>
            </a:r>
            <a:r>
              <a:rPr lang="en-US" sz="1400" b="1" dirty="0">
                <a:solidFill>
                  <a:schemeClr val="tx1"/>
                </a:solidFill>
              </a:rPr>
              <a:t>} ");  // 3</a:t>
            </a:r>
          </a:p>
          <a:p>
            <a:r>
              <a:rPr lang="en-US" sz="1400" b="1" dirty="0">
                <a:solidFill>
                  <a:schemeClr val="tx1"/>
                </a:solidFill>
              </a:rPr>
              <a:t>      }</a:t>
            </a:r>
          </a:p>
          <a:p>
            <a:r>
              <a:rPr lang="en-US" sz="1400" b="1" dirty="0">
                <a:solidFill>
                  <a:schemeClr val="tx1"/>
                </a:solidFill>
              </a:rPr>
              <a:t>}</a:t>
            </a:r>
          </a:p>
          <a:p>
            <a:r>
              <a:rPr lang="en-US" sz="1400" b="1" dirty="0">
                <a:solidFill>
                  <a:schemeClr val="tx1"/>
                </a:solidFill>
              </a:rPr>
              <a:t>class </a:t>
            </a:r>
            <a:r>
              <a:rPr lang="en-US" sz="1400" b="1" dirty="0" err="1">
                <a:solidFill>
                  <a:schemeClr val="tx1"/>
                </a:solidFill>
              </a:rPr>
              <a:t>Rectangulo</a:t>
            </a:r>
            <a:r>
              <a:rPr lang="en-US" sz="1400" b="1" dirty="0">
                <a:solidFill>
                  <a:schemeClr val="tx1"/>
                </a:solidFill>
              </a:rPr>
              <a:t> {</a:t>
            </a:r>
          </a:p>
          <a:p>
            <a:r>
              <a:rPr lang="en-US" sz="1400" b="1" dirty="0">
                <a:solidFill>
                  <a:schemeClr val="tx1"/>
                </a:solidFill>
              </a:rPr>
              <a:t>      public int x, y;</a:t>
            </a:r>
          </a:p>
          <a:p>
            <a:r>
              <a:rPr lang="en-US" sz="1400" b="1" dirty="0">
                <a:solidFill>
                  <a:schemeClr val="tx1"/>
                </a:solidFill>
              </a:rPr>
              <a:t>      public static int </a:t>
            </a:r>
            <a:r>
              <a:rPr lang="en-US" sz="1400" b="1" dirty="0" err="1">
                <a:solidFill>
                  <a:schemeClr val="tx1"/>
                </a:solidFill>
              </a:rPr>
              <a:t>Rects</a:t>
            </a:r>
            <a:r>
              <a:rPr lang="en-US" sz="1400" b="1" dirty="0">
                <a:solidFill>
                  <a:schemeClr val="tx1"/>
                </a:solidFill>
              </a:rPr>
              <a:t>;      </a:t>
            </a:r>
          </a:p>
          <a:p>
            <a:endParaRPr lang="en-US" sz="1400" b="1" dirty="0">
              <a:solidFill>
                <a:schemeClr val="tx1"/>
              </a:solidFill>
            </a:endParaRPr>
          </a:p>
          <a:p>
            <a:r>
              <a:rPr lang="en-US" sz="1400" b="1" dirty="0">
                <a:solidFill>
                  <a:schemeClr val="tx1"/>
                </a:solidFill>
              </a:rPr>
              <a:t>      public </a:t>
            </a:r>
            <a:r>
              <a:rPr lang="en-US" sz="1400" b="1" dirty="0" err="1">
                <a:solidFill>
                  <a:schemeClr val="tx1"/>
                </a:solidFill>
              </a:rPr>
              <a:t>Rectangulo</a:t>
            </a:r>
            <a:r>
              <a:rPr lang="en-US" sz="1400" b="1" dirty="0">
                <a:solidFill>
                  <a:schemeClr val="tx1"/>
                </a:solidFill>
              </a:rPr>
              <a:t> (int x, int y) { </a:t>
            </a:r>
            <a:r>
              <a:rPr lang="en-US" sz="1400" b="1" dirty="0" err="1">
                <a:solidFill>
                  <a:schemeClr val="tx1"/>
                </a:solidFill>
              </a:rPr>
              <a:t>this.x</a:t>
            </a:r>
            <a:r>
              <a:rPr lang="en-US" sz="1400" b="1" dirty="0">
                <a:solidFill>
                  <a:schemeClr val="tx1"/>
                </a:solidFill>
              </a:rPr>
              <a:t> = x; </a:t>
            </a:r>
            <a:r>
              <a:rPr lang="en-US" sz="1400" b="1" dirty="0" err="1">
                <a:solidFill>
                  <a:schemeClr val="tx1"/>
                </a:solidFill>
              </a:rPr>
              <a:t>this.y</a:t>
            </a:r>
            <a:r>
              <a:rPr lang="en-US" sz="1400" b="1" dirty="0">
                <a:solidFill>
                  <a:schemeClr val="tx1"/>
                </a:solidFill>
              </a:rPr>
              <a:t> = y; </a:t>
            </a:r>
            <a:r>
              <a:rPr lang="en-US" sz="1400" b="1" dirty="0" err="1">
                <a:solidFill>
                  <a:schemeClr val="tx1"/>
                </a:solidFill>
              </a:rPr>
              <a:t>Rects</a:t>
            </a:r>
            <a:r>
              <a:rPr lang="en-US" sz="1400" b="1" dirty="0">
                <a:solidFill>
                  <a:schemeClr val="tx1"/>
                </a:solidFill>
              </a:rPr>
              <a:t>++; }</a:t>
            </a:r>
          </a:p>
          <a:p>
            <a:r>
              <a:rPr lang="en-US" sz="1400" b="1" dirty="0">
                <a:solidFill>
                  <a:schemeClr val="tx1"/>
                </a:solidFill>
              </a:rPr>
              <a:t>      public int Area() { return X * Y; }</a:t>
            </a:r>
          </a:p>
          <a:p>
            <a:r>
              <a:rPr lang="en-US" sz="1400" b="1" dirty="0">
                <a:solidFill>
                  <a:schemeClr val="tx1"/>
                </a:solidFill>
              </a:rPr>
              <a:t>}</a:t>
            </a:r>
          </a:p>
          <a:p>
            <a:endParaRPr lang="en-US" sz="1000" dirty="0">
              <a:solidFill>
                <a:schemeClr val="tx1"/>
              </a:solidFill>
            </a:endParaRPr>
          </a:p>
          <a:p>
            <a:r>
              <a:rPr lang="en-US" sz="1000" dirty="0">
                <a:solidFill>
                  <a:schemeClr val="tx1"/>
                </a:solidFill>
              </a:rPr>
              <a:t>}</a:t>
            </a:r>
          </a:p>
        </p:txBody>
      </p:sp>
    </p:spTree>
    <p:extLst>
      <p:ext uri="{BB962C8B-B14F-4D97-AF65-F5344CB8AC3E}">
        <p14:creationId xmlns:p14="http://schemas.microsoft.com/office/powerpoint/2010/main" val="323428784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20E24-66CF-2F4B-B8A4-485D421D250A}"/>
              </a:ext>
            </a:extLst>
          </p:cNvPr>
          <p:cNvSpPr>
            <a:spLocks noGrp="1"/>
          </p:cNvSpPr>
          <p:nvPr>
            <p:ph type="title"/>
          </p:nvPr>
        </p:nvSpPr>
        <p:spPr/>
        <p:txBody>
          <a:bodyPr/>
          <a:lstStyle/>
          <a:p>
            <a:r>
              <a:rPr lang="en-BO" dirty="0"/>
              <a:t>Sobrecarga de constructores</a:t>
            </a:r>
          </a:p>
        </p:txBody>
      </p:sp>
      <p:sp>
        <p:nvSpPr>
          <p:cNvPr id="3" name="Content Placeholder 2">
            <a:extLst>
              <a:ext uri="{FF2B5EF4-FFF2-40B4-BE49-F238E27FC236}">
                <a16:creationId xmlns:a16="http://schemas.microsoft.com/office/drawing/2014/main" id="{D3D554AA-9568-194C-9DB2-601376AF63FD}"/>
              </a:ext>
            </a:extLst>
          </p:cNvPr>
          <p:cNvSpPr>
            <a:spLocks noGrp="1"/>
          </p:cNvSpPr>
          <p:nvPr>
            <p:ph idx="1"/>
          </p:nvPr>
        </p:nvSpPr>
        <p:spPr>
          <a:xfrm>
            <a:off x="6409509" y="1690688"/>
            <a:ext cx="4944291" cy="4780722"/>
          </a:xfrm>
          <a:solidFill>
            <a:schemeClr val="accent2">
              <a:lumMod val="40000"/>
              <a:lumOff val="60000"/>
            </a:schemeClr>
          </a:solidFill>
        </p:spPr>
        <p:txBody>
          <a:bodyPr>
            <a:normAutofit fontScale="70000" lnSpcReduction="20000"/>
          </a:bodyPr>
          <a:lstStyle/>
          <a:p>
            <a:pPr marL="0" indent="0">
              <a:buNone/>
            </a:pPr>
            <a:endParaRPr lang="en-US" dirty="0"/>
          </a:p>
          <a:p>
            <a:pPr marL="0" indent="0">
              <a:buNone/>
            </a:pPr>
            <a:r>
              <a:rPr lang="en-US" dirty="0"/>
              <a:t>Para </a:t>
            </a:r>
            <a:r>
              <a:rPr lang="en-US" dirty="0" err="1"/>
              <a:t>admitir</a:t>
            </a:r>
            <a:r>
              <a:rPr lang="en-US" dirty="0"/>
              <a:t> </a:t>
            </a:r>
            <a:r>
              <a:rPr lang="en-US" dirty="0" err="1"/>
              <a:t>diferentes</a:t>
            </a:r>
            <a:r>
              <a:rPr lang="en-US" dirty="0"/>
              <a:t> </a:t>
            </a:r>
            <a:r>
              <a:rPr lang="en-US" dirty="0" err="1"/>
              <a:t>listas</a:t>
            </a:r>
            <a:r>
              <a:rPr lang="en-US" dirty="0"/>
              <a:t> de </a:t>
            </a:r>
            <a:r>
              <a:rPr lang="en-US" dirty="0" err="1"/>
              <a:t>parámetros</a:t>
            </a:r>
            <a:r>
              <a:rPr lang="en-US" dirty="0"/>
              <a:t>, el constructor se </a:t>
            </a:r>
            <a:r>
              <a:rPr lang="en-US" dirty="0" err="1"/>
              <a:t>puede</a:t>
            </a:r>
            <a:r>
              <a:rPr lang="en-US" dirty="0"/>
              <a:t> </a:t>
            </a:r>
            <a:r>
              <a:rPr lang="en-US" dirty="0" err="1"/>
              <a:t>sobrecargar</a:t>
            </a:r>
            <a:r>
              <a:rPr lang="en-US" dirty="0"/>
              <a:t> (overloading), </a:t>
            </a:r>
            <a:r>
              <a:rPr lang="en-US" dirty="0" err="1"/>
              <a:t>como</a:t>
            </a:r>
            <a:r>
              <a:rPr lang="en-US" dirty="0"/>
              <a:t> </a:t>
            </a:r>
            <a:r>
              <a:rPr lang="en-US" dirty="0" err="1"/>
              <a:t>cualquier</a:t>
            </a:r>
            <a:r>
              <a:rPr lang="en-US" dirty="0"/>
              <a:t> </a:t>
            </a:r>
            <a:r>
              <a:rPr lang="en-US" dirty="0" err="1"/>
              <a:t>otro</a:t>
            </a:r>
            <a:r>
              <a:rPr lang="en-US" dirty="0"/>
              <a:t> </a:t>
            </a:r>
            <a:r>
              <a:rPr lang="en-US" dirty="0" err="1"/>
              <a:t>método</a:t>
            </a:r>
            <a:r>
              <a:rPr lang="en-US" dirty="0"/>
              <a:t> de la </a:t>
            </a:r>
            <a:r>
              <a:rPr lang="en-US" dirty="0" err="1"/>
              <a:t>clase</a:t>
            </a:r>
            <a:r>
              <a:rPr lang="en-US" dirty="0"/>
              <a:t>.</a:t>
            </a:r>
          </a:p>
          <a:p>
            <a:pPr marL="0" indent="0">
              <a:buNone/>
            </a:pPr>
            <a:r>
              <a:rPr lang="en-US" dirty="0"/>
              <a:t> </a:t>
            </a:r>
          </a:p>
          <a:p>
            <a:pPr marL="0" indent="0">
              <a:buNone/>
            </a:pPr>
            <a:r>
              <a:rPr lang="en-US" dirty="0"/>
              <a:t>La </a:t>
            </a:r>
            <a:r>
              <a:rPr lang="en-US" dirty="0" err="1"/>
              <a:t>sobrecarga</a:t>
            </a:r>
            <a:r>
              <a:rPr lang="en-US" dirty="0"/>
              <a:t> </a:t>
            </a:r>
            <a:r>
              <a:rPr lang="en-US" dirty="0" err="1"/>
              <a:t>sigue</a:t>
            </a:r>
            <a:r>
              <a:rPr lang="en-US" dirty="0"/>
              <a:t> las </a:t>
            </a:r>
            <a:r>
              <a:rPr lang="en-US" dirty="0" err="1"/>
              <a:t>mismas</a:t>
            </a:r>
            <a:r>
              <a:rPr lang="en-US" dirty="0"/>
              <a:t> </a:t>
            </a:r>
            <a:r>
              <a:rPr lang="en-US" dirty="0" err="1"/>
              <a:t>reglas</a:t>
            </a:r>
            <a:r>
              <a:rPr lang="en-US" dirty="0"/>
              <a:t> que para </a:t>
            </a:r>
            <a:r>
              <a:rPr lang="en-US" dirty="0" err="1"/>
              <a:t>cualquier</a:t>
            </a:r>
            <a:r>
              <a:rPr lang="en-US" dirty="0"/>
              <a:t> </a:t>
            </a:r>
            <a:r>
              <a:rPr lang="en-US" dirty="0" err="1"/>
              <a:t>otro</a:t>
            </a:r>
            <a:r>
              <a:rPr lang="en-US" dirty="0"/>
              <a:t> </a:t>
            </a:r>
            <a:r>
              <a:rPr lang="en-US" dirty="0" err="1"/>
              <a:t>método</a:t>
            </a:r>
            <a:r>
              <a:rPr lang="en-US" dirty="0"/>
              <a:t>. La principal </a:t>
            </a:r>
            <a:r>
              <a:rPr lang="en-US" dirty="0" err="1"/>
              <a:t>función</a:t>
            </a:r>
            <a:r>
              <a:rPr lang="en-US" dirty="0"/>
              <a:t> de un constructor es </a:t>
            </a:r>
            <a:r>
              <a:rPr lang="en-US" dirty="0" err="1"/>
              <a:t>inicializar</a:t>
            </a:r>
            <a:r>
              <a:rPr lang="en-US" dirty="0"/>
              <a:t> los </a:t>
            </a:r>
            <a:r>
              <a:rPr lang="en-US" dirty="0" err="1"/>
              <a:t>campos</a:t>
            </a:r>
            <a:r>
              <a:rPr lang="en-US" dirty="0"/>
              <a:t> (variables) del </a:t>
            </a:r>
            <a:r>
              <a:rPr lang="en-US" dirty="0" err="1"/>
              <a:t>objeto</a:t>
            </a:r>
            <a:r>
              <a:rPr lang="en-US" dirty="0"/>
              <a:t>, con los </a:t>
            </a:r>
            <a:r>
              <a:rPr lang="en-US" dirty="0" err="1"/>
              <a:t>valores</a:t>
            </a:r>
            <a:r>
              <a:rPr lang="en-US" dirty="0"/>
              <a:t> </a:t>
            </a:r>
            <a:r>
              <a:rPr lang="en-US" dirty="0" err="1"/>
              <a:t>pasados</a:t>
            </a:r>
            <a:r>
              <a:rPr lang="en-US" dirty="0"/>
              <a:t> </a:t>
            </a:r>
            <a:r>
              <a:rPr lang="en-US" dirty="0" err="1"/>
              <a:t>como</a:t>
            </a:r>
            <a:r>
              <a:rPr lang="en-US" dirty="0"/>
              <a:t> </a:t>
            </a:r>
            <a:r>
              <a:rPr lang="en-US" dirty="0" err="1"/>
              <a:t>argumentos</a:t>
            </a:r>
            <a:r>
              <a:rPr lang="en-US" dirty="0"/>
              <a:t> </a:t>
            </a:r>
            <a:r>
              <a:rPr lang="en-US" dirty="0" err="1"/>
              <a:t>durante</a:t>
            </a:r>
            <a:r>
              <a:rPr lang="en-US" dirty="0"/>
              <a:t> </a:t>
            </a:r>
            <a:r>
              <a:rPr lang="en-US" dirty="0" err="1"/>
              <a:t>su</a:t>
            </a:r>
            <a:r>
              <a:rPr lang="en-US" dirty="0"/>
              <a:t> </a:t>
            </a:r>
            <a:r>
              <a:rPr lang="en-US" dirty="0" err="1"/>
              <a:t>construcción</a:t>
            </a:r>
            <a:r>
              <a:rPr lang="en-US" dirty="0"/>
              <a:t>.</a:t>
            </a:r>
          </a:p>
          <a:p>
            <a:pPr marL="0" indent="0">
              <a:buNone/>
            </a:pPr>
            <a:endParaRPr lang="en-US" dirty="0"/>
          </a:p>
          <a:p>
            <a:pPr marL="0" indent="0">
              <a:buNone/>
            </a:pPr>
            <a:r>
              <a:rPr lang="en-US" dirty="0" err="1"/>
              <a:t>En</a:t>
            </a:r>
            <a:r>
              <a:rPr lang="en-US" dirty="0"/>
              <a:t> </a:t>
            </a:r>
            <a:r>
              <a:rPr lang="en-US" dirty="0" err="1"/>
              <a:t>realidad</a:t>
            </a:r>
            <a:r>
              <a:rPr lang="en-US" dirty="0"/>
              <a:t> es que un </a:t>
            </a:r>
            <a:r>
              <a:rPr lang="en-US" b="1" dirty="0"/>
              <a:t>constructor</a:t>
            </a:r>
            <a:r>
              <a:rPr lang="en-US" dirty="0"/>
              <a:t> es un </a:t>
            </a:r>
            <a:r>
              <a:rPr lang="en-US" dirty="0" err="1"/>
              <a:t>método</a:t>
            </a:r>
            <a:r>
              <a:rPr lang="en-US" dirty="0"/>
              <a:t> </a:t>
            </a:r>
            <a:r>
              <a:rPr lang="en-US" dirty="0" err="1"/>
              <a:t>como</a:t>
            </a:r>
            <a:r>
              <a:rPr lang="en-US" dirty="0"/>
              <a:t> los </a:t>
            </a:r>
            <a:r>
              <a:rPr lang="en-US" dirty="0" err="1"/>
              <a:t>demás</a:t>
            </a:r>
            <a:r>
              <a:rPr lang="en-US" dirty="0"/>
              <a:t> de la </a:t>
            </a:r>
            <a:r>
              <a:rPr lang="en-US" dirty="0" err="1"/>
              <a:t>clase</a:t>
            </a:r>
            <a:r>
              <a:rPr lang="en-US" dirty="0"/>
              <a:t>, </a:t>
            </a:r>
            <a:r>
              <a:rPr lang="en-US" dirty="0" err="1"/>
              <a:t>puede</a:t>
            </a:r>
            <a:r>
              <a:rPr lang="en-US" dirty="0"/>
              <a:t> </a:t>
            </a:r>
            <a:r>
              <a:rPr lang="en-US" dirty="0" err="1"/>
              <a:t>usarse</a:t>
            </a:r>
            <a:r>
              <a:rPr lang="en-US" dirty="0"/>
              <a:t> </a:t>
            </a:r>
            <a:r>
              <a:rPr lang="en-US" dirty="0" err="1"/>
              <a:t>también</a:t>
            </a:r>
            <a:r>
              <a:rPr lang="en-US" dirty="0"/>
              <a:t> para </a:t>
            </a:r>
            <a:r>
              <a:rPr lang="en-US" dirty="0" err="1"/>
              <a:t>cualquier</a:t>
            </a:r>
            <a:r>
              <a:rPr lang="en-US" dirty="0"/>
              <a:t> </a:t>
            </a:r>
            <a:r>
              <a:rPr lang="en-US" dirty="0" err="1"/>
              <a:t>tarea</a:t>
            </a:r>
            <a:r>
              <a:rPr lang="en-US" dirty="0"/>
              <a:t> que se </a:t>
            </a:r>
            <a:r>
              <a:rPr lang="en-US" dirty="0" err="1"/>
              <a:t>considere</a:t>
            </a:r>
            <a:r>
              <a:rPr lang="en-US" dirty="0"/>
              <a:t> </a:t>
            </a:r>
            <a:r>
              <a:rPr lang="en-US" dirty="0" err="1"/>
              <a:t>necesaria</a:t>
            </a:r>
            <a:r>
              <a:rPr lang="en-US" dirty="0"/>
              <a:t> para la </a:t>
            </a:r>
            <a:r>
              <a:rPr lang="en-US" dirty="0" err="1"/>
              <a:t>creación</a:t>
            </a:r>
            <a:r>
              <a:rPr lang="en-US" dirty="0"/>
              <a:t> </a:t>
            </a:r>
            <a:r>
              <a:rPr lang="en-US" dirty="0" err="1"/>
              <a:t>apropiada</a:t>
            </a:r>
            <a:r>
              <a:rPr lang="en-US" dirty="0"/>
              <a:t> de un </a:t>
            </a:r>
            <a:r>
              <a:rPr lang="en-US" dirty="0" err="1"/>
              <a:t>objeto</a:t>
            </a:r>
            <a:r>
              <a:rPr lang="en-US" dirty="0"/>
              <a:t> de </a:t>
            </a:r>
            <a:r>
              <a:rPr lang="en-US" dirty="0" err="1"/>
              <a:t>su</a:t>
            </a:r>
            <a:r>
              <a:rPr lang="en-US" dirty="0"/>
              <a:t> </a:t>
            </a:r>
            <a:r>
              <a:rPr lang="en-US" dirty="0" err="1"/>
              <a:t>clase</a:t>
            </a:r>
            <a:r>
              <a:rPr lang="en-US" dirty="0"/>
              <a:t>.</a:t>
            </a:r>
          </a:p>
          <a:p>
            <a:pPr marL="0" indent="0">
              <a:buNone/>
            </a:pPr>
            <a:endParaRPr lang="en-US" dirty="0"/>
          </a:p>
          <a:p>
            <a:pPr marL="0" indent="0">
              <a:buNone/>
            </a:pPr>
            <a:endParaRPr lang="en-US" dirty="0"/>
          </a:p>
          <a:p>
            <a:pPr marL="0" indent="0">
              <a:buNone/>
            </a:pPr>
            <a:endParaRPr lang="en-BO" dirty="0"/>
          </a:p>
        </p:txBody>
      </p:sp>
      <p:sp>
        <p:nvSpPr>
          <p:cNvPr id="6" name="TextBox 5">
            <a:extLst>
              <a:ext uri="{FF2B5EF4-FFF2-40B4-BE49-F238E27FC236}">
                <a16:creationId xmlns:a16="http://schemas.microsoft.com/office/drawing/2014/main" id="{F9BD6098-5949-8941-8717-AC2635379046}"/>
              </a:ext>
            </a:extLst>
          </p:cNvPr>
          <p:cNvSpPr txBox="1"/>
          <p:nvPr/>
        </p:nvSpPr>
        <p:spPr>
          <a:xfrm>
            <a:off x="838199" y="1670096"/>
            <a:ext cx="5362303" cy="4801314"/>
          </a:xfrm>
          <a:prstGeom prst="rect">
            <a:avLst/>
          </a:prstGeom>
          <a:solidFill>
            <a:schemeClr val="bg1">
              <a:lumMod val="85000"/>
            </a:schemeClr>
          </a:solidFill>
        </p:spPr>
        <p:style>
          <a:lnRef idx="1">
            <a:schemeClr val="dk1"/>
          </a:lnRef>
          <a:fillRef idx="3">
            <a:schemeClr val="dk1"/>
          </a:fillRef>
          <a:effectRef idx="2">
            <a:schemeClr val="dk1"/>
          </a:effectRef>
          <a:fontRef idx="minor">
            <a:schemeClr val="lt1"/>
          </a:fontRef>
        </p:style>
        <p:txBody>
          <a:bodyPr wrap="square" rtlCol="0">
            <a:spAutoFit/>
          </a:bodyPr>
          <a:lstStyle/>
          <a:p>
            <a:r>
              <a:rPr lang="en-US" sz="1000" dirty="0">
                <a:solidFill>
                  <a:schemeClr val="tx1"/>
                </a:solidFill>
              </a:rPr>
              <a:t>using System; using static </a:t>
            </a:r>
            <a:r>
              <a:rPr lang="en-US" sz="1000" dirty="0" err="1">
                <a:solidFill>
                  <a:schemeClr val="tx1"/>
                </a:solidFill>
              </a:rPr>
              <a:t>System.Console</a:t>
            </a:r>
            <a:r>
              <a:rPr lang="en-US" sz="1000" dirty="0">
                <a:solidFill>
                  <a:schemeClr val="tx1"/>
                </a:solidFill>
              </a:rPr>
              <a:t>; namespace Lansoft.CursoCshap8 { </a:t>
            </a:r>
          </a:p>
          <a:p>
            <a:endParaRPr lang="en-US" sz="1000" dirty="0">
              <a:solidFill>
                <a:schemeClr val="tx1"/>
              </a:solidFill>
            </a:endParaRPr>
          </a:p>
          <a:p>
            <a:r>
              <a:rPr lang="en-US" sz="1400" b="1" dirty="0">
                <a:solidFill>
                  <a:schemeClr val="tx1"/>
                </a:solidFill>
              </a:rPr>
              <a:t>static class Principal { </a:t>
            </a:r>
          </a:p>
          <a:p>
            <a:r>
              <a:rPr lang="en-US" sz="1400" b="1" dirty="0">
                <a:solidFill>
                  <a:schemeClr val="tx1"/>
                </a:solidFill>
              </a:rPr>
              <a:t>      static void Main() {</a:t>
            </a:r>
          </a:p>
          <a:p>
            <a:r>
              <a:rPr lang="en-US" sz="1400" b="1" dirty="0">
                <a:solidFill>
                  <a:schemeClr val="tx1"/>
                </a:solidFill>
              </a:rPr>
              <a:t>          // var prism0 = new </a:t>
            </a:r>
            <a:r>
              <a:rPr lang="en-US" sz="1400" b="1" dirty="0" err="1">
                <a:solidFill>
                  <a:schemeClr val="tx1"/>
                </a:solidFill>
              </a:rPr>
              <a:t>PrismaRectangular</a:t>
            </a:r>
            <a:r>
              <a:rPr lang="en-US" sz="1400" b="1" dirty="0">
                <a:solidFill>
                  <a:schemeClr val="tx1"/>
                </a:solidFill>
              </a:rPr>
              <a:t>();	// Error</a:t>
            </a:r>
          </a:p>
          <a:p>
            <a:pPr marL="404813" indent="-396875"/>
            <a:r>
              <a:rPr lang="en-US" sz="1400" b="1" dirty="0">
                <a:solidFill>
                  <a:schemeClr val="tx1"/>
                </a:solidFill>
              </a:rPr>
              <a:t>          var prism1 = new </a:t>
            </a:r>
            <a:r>
              <a:rPr lang="en-US" sz="1400" b="1" dirty="0" err="1">
                <a:solidFill>
                  <a:schemeClr val="tx1"/>
                </a:solidFill>
              </a:rPr>
              <a:t>PrismaRectangular</a:t>
            </a:r>
            <a:r>
              <a:rPr lang="en-US" sz="1400" b="1" dirty="0">
                <a:solidFill>
                  <a:schemeClr val="tx1"/>
                </a:solidFill>
              </a:rPr>
              <a:t>(10);                        WriteLine($"Area </a:t>
            </a:r>
            <a:r>
              <a:rPr lang="en-US" sz="1400" b="1" dirty="0" err="1">
                <a:solidFill>
                  <a:schemeClr val="tx1"/>
                </a:solidFill>
              </a:rPr>
              <a:t>prisma</a:t>
            </a:r>
            <a:r>
              <a:rPr lang="en-US" sz="1400" b="1" dirty="0">
                <a:solidFill>
                  <a:schemeClr val="tx1"/>
                </a:solidFill>
              </a:rPr>
              <a:t> 1 = {prism1.Area()} ");</a:t>
            </a:r>
          </a:p>
          <a:p>
            <a:r>
              <a:rPr lang="en-US" sz="1400" b="1" dirty="0">
                <a:solidFill>
                  <a:schemeClr val="tx1"/>
                </a:solidFill>
              </a:rPr>
              <a:t>          var prism2 = new </a:t>
            </a:r>
            <a:r>
              <a:rPr lang="en-US" sz="1400" b="1" dirty="0" err="1">
                <a:solidFill>
                  <a:schemeClr val="tx1"/>
                </a:solidFill>
              </a:rPr>
              <a:t>PrismaRectangular</a:t>
            </a:r>
            <a:r>
              <a:rPr lang="en-US" sz="1400" b="1" dirty="0">
                <a:solidFill>
                  <a:schemeClr val="tx1"/>
                </a:solidFill>
              </a:rPr>
              <a:t>(10, 20);</a:t>
            </a:r>
          </a:p>
          <a:p>
            <a:r>
              <a:rPr lang="en-US" sz="1400" b="1" dirty="0">
                <a:solidFill>
                  <a:schemeClr val="tx1"/>
                </a:solidFill>
              </a:rPr>
              <a:t>          WriteLine($"Area </a:t>
            </a:r>
            <a:r>
              <a:rPr lang="en-US" sz="1400" b="1" dirty="0" err="1">
                <a:solidFill>
                  <a:schemeClr val="tx1"/>
                </a:solidFill>
              </a:rPr>
              <a:t>prisma</a:t>
            </a:r>
            <a:r>
              <a:rPr lang="en-US" sz="1400" b="1" dirty="0">
                <a:solidFill>
                  <a:schemeClr val="tx1"/>
                </a:solidFill>
              </a:rPr>
              <a:t> 2 = {prism2.Area()} ");</a:t>
            </a:r>
          </a:p>
          <a:p>
            <a:r>
              <a:rPr lang="en-US" sz="1400" b="1" dirty="0">
                <a:solidFill>
                  <a:schemeClr val="tx1"/>
                </a:solidFill>
              </a:rPr>
              <a:t>          var prism3 = new </a:t>
            </a:r>
            <a:r>
              <a:rPr lang="en-US" sz="1400" b="1" dirty="0" err="1">
                <a:solidFill>
                  <a:schemeClr val="tx1"/>
                </a:solidFill>
              </a:rPr>
              <a:t>PrismaRectangular</a:t>
            </a:r>
            <a:r>
              <a:rPr lang="en-US" sz="1400" b="1" dirty="0">
                <a:solidFill>
                  <a:schemeClr val="tx1"/>
                </a:solidFill>
              </a:rPr>
              <a:t>(10, 20, 30);</a:t>
            </a:r>
          </a:p>
          <a:p>
            <a:r>
              <a:rPr lang="en-US" sz="1400" b="1" dirty="0">
                <a:solidFill>
                  <a:schemeClr val="tx1"/>
                </a:solidFill>
              </a:rPr>
              <a:t>          WriteLine($"Area </a:t>
            </a:r>
            <a:r>
              <a:rPr lang="en-US" sz="1400" b="1" dirty="0" err="1">
                <a:solidFill>
                  <a:schemeClr val="tx1"/>
                </a:solidFill>
              </a:rPr>
              <a:t>prisma</a:t>
            </a:r>
            <a:r>
              <a:rPr lang="en-US" sz="1400" b="1" dirty="0">
                <a:solidFill>
                  <a:schemeClr val="tx1"/>
                </a:solidFill>
              </a:rPr>
              <a:t> 3 = {prism3.Area()} ");</a:t>
            </a:r>
          </a:p>
          <a:p>
            <a:r>
              <a:rPr lang="en-US" sz="1400" b="1" dirty="0">
                <a:solidFill>
                  <a:schemeClr val="tx1"/>
                </a:solidFill>
              </a:rPr>
              <a:t>      }</a:t>
            </a:r>
          </a:p>
          <a:p>
            <a:r>
              <a:rPr lang="en-US" sz="1400" b="1" dirty="0">
                <a:solidFill>
                  <a:schemeClr val="tx1"/>
                </a:solidFill>
              </a:rPr>
              <a:t>}</a:t>
            </a:r>
          </a:p>
          <a:p>
            <a:r>
              <a:rPr lang="en-US" sz="1400" b="1" dirty="0">
                <a:solidFill>
                  <a:schemeClr val="tx1"/>
                </a:solidFill>
              </a:rPr>
              <a:t>class </a:t>
            </a:r>
            <a:r>
              <a:rPr lang="en-US" sz="1400" b="1" dirty="0" err="1">
                <a:solidFill>
                  <a:schemeClr val="tx1"/>
                </a:solidFill>
              </a:rPr>
              <a:t>PrismaRectangular</a:t>
            </a:r>
            <a:r>
              <a:rPr lang="en-US" sz="1400" b="1" dirty="0">
                <a:solidFill>
                  <a:schemeClr val="tx1"/>
                </a:solidFill>
              </a:rPr>
              <a:t> {</a:t>
            </a:r>
          </a:p>
          <a:p>
            <a:r>
              <a:rPr lang="en-US" sz="1400" b="1" dirty="0">
                <a:solidFill>
                  <a:schemeClr val="tx1"/>
                </a:solidFill>
              </a:rPr>
              <a:t>      public double X, Y, Z;</a:t>
            </a:r>
          </a:p>
          <a:p>
            <a:endParaRPr lang="en-US" sz="1400" b="1" dirty="0">
              <a:solidFill>
                <a:schemeClr val="tx1"/>
              </a:solidFill>
            </a:endParaRPr>
          </a:p>
          <a:p>
            <a:r>
              <a:rPr lang="en-US" sz="1400" b="1" dirty="0">
                <a:solidFill>
                  <a:schemeClr val="tx1"/>
                </a:solidFill>
              </a:rPr>
              <a:t>      public </a:t>
            </a:r>
            <a:r>
              <a:rPr lang="en-US" sz="1400" b="1" dirty="0" err="1">
                <a:solidFill>
                  <a:schemeClr val="tx1"/>
                </a:solidFill>
              </a:rPr>
              <a:t>PrismaRectangular</a:t>
            </a:r>
            <a:r>
              <a:rPr lang="en-US" sz="1400" b="1" dirty="0">
                <a:solidFill>
                  <a:schemeClr val="tx1"/>
                </a:solidFill>
              </a:rPr>
              <a:t>(int x) { X = x; Y = x; Z = x; }</a:t>
            </a:r>
          </a:p>
          <a:p>
            <a:r>
              <a:rPr lang="en-US" sz="1400" b="1" dirty="0">
                <a:solidFill>
                  <a:schemeClr val="tx1"/>
                </a:solidFill>
              </a:rPr>
              <a:t>      public </a:t>
            </a:r>
            <a:r>
              <a:rPr lang="en-US" sz="1400" b="1" dirty="0" err="1">
                <a:solidFill>
                  <a:schemeClr val="tx1"/>
                </a:solidFill>
              </a:rPr>
              <a:t>PrismaRectangular</a:t>
            </a:r>
            <a:r>
              <a:rPr lang="en-US" sz="1400" b="1" dirty="0">
                <a:solidFill>
                  <a:schemeClr val="tx1"/>
                </a:solidFill>
              </a:rPr>
              <a:t> (int x, int y) { X = x; Y = y; Z = y; }</a:t>
            </a:r>
          </a:p>
          <a:p>
            <a:r>
              <a:rPr lang="en-US" sz="1400" b="1" dirty="0">
                <a:solidFill>
                  <a:schemeClr val="tx1"/>
                </a:solidFill>
              </a:rPr>
              <a:t>      public </a:t>
            </a:r>
            <a:r>
              <a:rPr lang="en-US" sz="1400" b="1" dirty="0" err="1">
                <a:solidFill>
                  <a:schemeClr val="tx1"/>
                </a:solidFill>
              </a:rPr>
              <a:t>PrismaRectangular</a:t>
            </a:r>
            <a:r>
              <a:rPr lang="en-US" sz="1400" b="1" dirty="0">
                <a:solidFill>
                  <a:schemeClr val="tx1"/>
                </a:solidFill>
              </a:rPr>
              <a:t> (int x, int y, int z) { X = x; Y = y; Z = z; }</a:t>
            </a:r>
          </a:p>
          <a:p>
            <a:r>
              <a:rPr lang="en-US" sz="1400" b="1" dirty="0">
                <a:solidFill>
                  <a:schemeClr val="tx1"/>
                </a:solidFill>
              </a:rPr>
              <a:t>      public double Area() { return 2 * (X * Y + X*Z + Y*Z); }</a:t>
            </a:r>
          </a:p>
          <a:p>
            <a:r>
              <a:rPr lang="en-US" sz="1400" b="1" dirty="0">
                <a:solidFill>
                  <a:schemeClr val="tx1"/>
                </a:solidFill>
              </a:rPr>
              <a:t>}</a:t>
            </a:r>
          </a:p>
          <a:p>
            <a:endParaRPr lang="en-US" sz="1000" dirty="0">
              <a:solidFill>
                <a:schemeClr val="tx1"/>
              </a:solidFill>
            </a:endParaRPr>
          </a:p>
          <a:p>
            <a:r>
              <a:rPr lang="en-US" sz="1000" dirty="0">
                <a:solidFill>
                  <a:schemeClr val="tx1"/>
                </a:solidFill>
              </a:rPr>
              <a:t>}</a:t>
            </a:r>
          </a:p>
        </p:txBody>
      </p:sp>
    </p:spTree>
    <p:extLst>
      <p:ext uri="{BB962C8B-B14F-4D97-AF65-F5344CB8AC3E}">
        <p14:creationId xmlns:p14="http://schemas.microsoft.com/office/powerpoint/2010/main" val="374356081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42A65-C0A3-B640-9C67-E9F10700A2CA}"/>
              </a:ext>
            </a:extLst>
          </p:cNvPr>
          <p:cNvSpPr>
            <a:spLocks noGrp="1"/>
          </p:cNvSpPr>
          <p:nvPr>
            <p:ph type="title"/>
          </p:nvPr>
        </p:nvSpPr>
        <p:spPr/>
        <p:txBody>
          <a:bodyPr/>
          <a:lstStyle/>
          <a:p>
            <a:r>
              <a:rPr lang="en-BO" dirty="0"/>
              <a:t>Constructor default</a:t>
            </a:r>
          </a:p>
        </p:txBody>
      </p:sp>
      <p:sp>
        <p:nvSpPr>
          <p:cNvPr id="3" name="Content Placeholder 2">
            <a:extLst>
              <a:ext uri="{FF2B5EF4-FFF2-40B4-BE49-F238E27FC236}">
                <a16:creationId xmlns:a16="http://schemas.microsoft.com/office/drawing/2014/main" id="{EE21D6E5-DD65-434A-A32E-65C64A4FE687}"/>
              </a:ext>
            </a:extLst>
          </p:cNvPr>
          <p:cNvSpPr>
            <a:spLocks noGrp="1"/>
          </p:cNvSpPr>
          <p:nvPr>
            <p:ph idx="1"/>
          </p:nvPr>
        </p:nvSpPr>
        <p:spPr>
          <a:xfrm>
            <a:off x="6374674" y="1677266"/>
            <a:ext cx="4979126" cy="4351338"/>
          </a:xfrm>
        </p:spPr>
        <p:style>
          <a:lnRef idx="1">
            <a:schemeClr val="accent3"/>
          </a:lnRef>
          <a:fillRef idx="2">
            <a:schemeClr val="accent3"/>
          </a:fillRef>
          <a:effectRef idx="1">
            <a:schemeClr val="accent3"/>
          </a:effectRef>
          <a:fontRef idx="minor">
            <a:schemeClr val="dk1"/>
          </a:fontRef>
        </p:style>
        <p:txBody>
          <a:bodyPr>
            <a:normAutofit fontScale="77500" lnSpcReduction="20000"/>
          </a:bodyPr>
          <a:lstStyle/>
          <a:p>
            <a:pPr marL="0" indent="0">
              <a:buNone/>
            </a:pPr>
            <a:endParaRPr lang="en-US" dirty="0"/>
          </a:p>
          <a:p>
            <a:pPr marL="0" indent="0">
              <a:buNone/>
            </a:pPr>
            <a:r>
              <a:rPr lang="en-US" dirty="0"/>
              <a:t>Es </a:t>
            </a:r>
            <a:r>
              <a:rPr lang="en-US" dirty="0" err="1"/>
              <a:t>posible</a:t>
            </a:r>
            <a:r>
              <a:rPr lang="en-US" dirty="0"/>
              <a:t> </a:t>
            </a:r>
            <a:r>
              <a:rPr lang="en-US" dirty="0" err="1"/>
              <a:t>crear</a:t>
            </a:r>
            <a:r>
              <a:rPr lang="en-US" dirty="0"/>
              <a:t> una </a:t>
            </a:r>
            <a:r>
              <a:rPr lang="en-US" dirty="0" err="1"/>
              <a:t>clase</a:t>
            </a:r>
            <a:r>
              <a:rPr lang="en-US" dirty="0"/>
              <a:t>, </a:t>
            </a:r>
            <a:r>
              <a:rPr lang="en-US" dirty="0" err="1"/>
              <a:t>incluso</a:t>
            </a:r>
            <a:r>
              <a:rPr lang="en-US" dirty="0"/>
              <a:t> </a:t>
            </a:r>
            <a:r>
              <a:rPr lang="en-US" dirty="0" err="1"/>
              <a:t>si</a:t>
            </a:r>
            <a:r>
              <a:rPr lang="en-US" dirty="0"/>
              <a:t> no se </a:t>
            </a:r>
            <a:r>
              <a:rPr lang="en-US" dirty="0" err="1"/>
              <a:t>definen</a:t>
            </a:r>
            <a:r>
              <a:rPr lang="en-US" dirty="0"/>
              <a:t> </a:t>
            </a:r>
            <a:r>
              <a:rPr lang="en-US" dirty="0" err="1"/>
              <a:t>constructores</a:t>
            </a:r>
            <a:r>
              <a:rPr lang="en-US" dirty="0"/>
              <a:t>. </a:t>
            </a:r>
            <a:r>
              <a:rPr lang="en-US" dirty="0" err="1"/>
              <a:t>Esto</a:t>
            </a:r>
            <a:r>
              <a:rPr lang="en-US" dirty="0"/>
              <a:t> se debe a que el </a:t>
            </a:r>
            <a:r>
              <a:rPr lang="en-US" dirty="0" err="1"/>
              <a:t>compilador</a:t>
            </a:r>
            <a:r>
              <a:rPr lang="en-US" dirty="0"/>
              <a:t> </a:t>
            </a:r>
            <a:r>
              <a:rPr lang="en-US" dirty="0" err="1"/>
              <a:t>agregará</a:t>
            </a:r>
            <a:r>
              <a:rPr lang="en-US" dirty="0"/>
              <a:t> </a:t>
            </a:r>
            <a:r>
              <a:rPr lang="en-US" dirty="0" err="1"/>
              <a:t>automáticamente</a:t>
            </a:r>
            <a:r>
              <a:rPr lang="en-US" dirty="0"/>
              <a:t> un </a:t>
            </a:r>
            <a:r>
              <a:rPr lang="en-US" b="1" dirty="0"/>
              <a:t>constructor default</a:t>
            </a:r>
            <a:r>
              <a:rPr lang="en-US" dirty="0"/>
              <a:t>. Este constructor es </a:t>
            </a:r>
            <a:r>
              <a:rPr lang="en-US" dirty="0" err="1"/>
              <a:t>definido</a:t>
            </a:r>
            <a:r>
              <a:rPr lang="en-US" dirty="0"/>
              <a:t> por el </a:t>
            </a:r>
            <a:r>
              <a:rPr lang="en-US" dirty="0" err="1"/>
              <a:t>compilador</a:t>
            </a:r>
            <a:r>
              <a:rPr lang="en-US" dirty="0"/>
              <a:t>, sin </a:t>
            </a:r>
            <a:r>
              <a:rPr lang="en-US" dirty="0" err="1"/>
              <a:t>parámetros</a:t>
            </a:r>
            <a:r>
              <a:rPr lang="en-US" dirty="0"/>
              <a:t>. Y </a:t>
            </a:r>
            <a:r>
              <a:rPr lang="en-US" dirty="0" err="1"/>
              <a:t>asigna</a:t>
            </a:r>
            <a:r>
              <a:rPr lang="en-US" dirty="0"/>
              <a:t> a </a:t>
            </a:r>
            <a:r>
              <a:rPr lang="en-US" dirty="0" err="1"/>
              <a:t>cada</a:t>
            </a:r>
            <a:r>
              <a:rPr lang="en-US" dirty="0"/>
              <a:t> campo del </a:t>
            </a:r>
            <a:r>
              <a:rPr lang="en-US" dirty="0" err="1"/>
              <a:t>objeto</a:t>
            </a:r>
            <a:r>
              <a:rPr lang="en-US" dirty="0"/>
              <a:t> </a:t>
            </a:r>
            <a:r>
              <a:rPr lang="en-US" dirty="0" err="1"/>
              <a:t>su</a:t>
            </a:r>
            <a:r>
              <a:rPr lang="en-US" dirty="0"/>
              <a:t> valor default.</a:t>
            </a:r>
          </a:p>
          <a:p>
            <a:pPr marL="0" indent="0">
              <a:buNone/>
            </a:pPr>
            <a:endParaRPr lang="en-US" dirty="0"/>
          </a:p>
          <a:p>
            <a:pPr marL="0" indent="0">
              <a:buNone/>
            </a:pPr>
            <a:r>
              <a:rPr lang="en-US" dirty="0" err="1"/>
              <a:t>Cuando</a:t>
            </a:r>
            <a:r>
              <a:rPr lang="en-US" dirty="0"/>
              <a:t> el </a:t>
            </a:r>
            <a:r>
              <a:rPr lang="en-US" dirty="0" err="1"/>
              <a:t>programador</a:t>
            </a:r>
            <a:r>
              <a:rPr lang="en-US" dirty="0"/>
              <a:t> define un constructor, el </a:t>
            </a:r>
            <a:r>
              <a:rPr lang="en-US" dirty="0" err="1"/>
              <a:t>compilador</a:t>
            </a:r>
            <a:r>
              <a:rPr lang="en-US" dirty="0"/>
              <a:t> </a:t>
            </a:r>
            <a:r>
              <a:rPr lang="en-US" dirty="0" err="1"/>
              <a:t>ya</a:t>
            </a:r>
            <a:r>
              <a:rPr lang="en-US" dirty="0"/>
              <a:t> no </a:t>
            </a:r>
            <a:r>
              <a:rPr lang="en-US" dirty="0" err="1"/>
              <a:t>agrega</a:t>
            </a:r>
            <a:r>
              <a:rPr lang="en-US" dirty="0"/>
              <a:t> el constructor default, por lo que es </a:t>
            </a:r>
            <a:r>
              <a:rPr lang="en-US" dirty="0" err="1"/>
              <a:t>necesario</a:t>
            </a:r>
            <a:r>
              <a:rPr lang="en-US" dirty="0"/>
              <a:t> </a:t>
            </a:r>
            <a:r>
              <a:rPr lang="en-US" dirty="0" err="1"/>
              <a:t>codificar</a:t>
            </a:r>
            <a:r>
              <a:rPr lang="en-US" dirty="0"/>
              <a:t> un constructor sin </a:t>
            </a:r>
            <a:r>
              <a:rPr lang="en-US" dirty="0" err="1"/>
              <a:t>parámetros</a:t>
            </a:r>
            <a:r>
              <a:rPr lang="en-US" dirty="0"/>
              <a:t>, </a:t>
            </a:r>
            <a:r>
              <a:rPr lang="en-US" dirty="0" err="1"/>
              <a:t>si</a:t>
            </a:r>
            <a:r>
              <a:rPr lang="en-US" dirty="0"/>
              <a:t> se </a:t>
            </a:r>
            <a:r>
              <a:rPr lang="en-US" dirty="0" err="1"/>
              <a:t>desea</a:t>
            </a:r>
            <a:r>
              <a:rPr lang="en-US" dirty="0"/>
              <a:t> que se </a:t>
            </a:r>
            <a:r>
              <a:rPr lang="en-US" dirty="0" err="1"/>
              <a:t>puedan</a:t>
            </a:r>
            <a:r>
              <a:rPr lang="en-US" dirty="0"/>
              <a:t> </a:t>
            </a:r>
            <a:r>
              <a:rPr lang="en-US" dirty="0" err="1"/>
              <a:t>crear</a:t>
            </a:r>
            <a:r>
              <a:rPr lang="en-US" dirty="0"/>
              <a:t> </a:t>
            </a:r>
            <a:r>
              <a:rPr lang="en-US" dirty="0" err="1"/>
              <a:t>instancias</a:t>
            </a:r>
            <a:r>
              <a:rPr lang="en-US" dirty="0"/>
              <a:t> sin pasar </a:t>
            </a:r>
            <a:r>
              <a:rPr lang="en-US" dirty="0" err="1"/>
              <a:t>argumentos</a:t>
            </a:r>
            <a:r>
              <a:rPr lang="en-US" dirty="0"/>
              <a:t>.</a:t>
            </a:r>
            <a:endParaRPr lang="en-BO" dirty="0"/>
          </a:p>
        </p:txBody>
      </p:sp>
      <p:sp>
        <p:nvSpPr>
          <p:cNvPr id="4" name="TextBox 3">
            <a:extLst>
              <a:ext uri="{FF2B5EF4-FFF2-40B4-BE49-F238E27FC236}">
                <a16:creationId xmlns:a16="http://schemas.microsoft.com/office/drawing/2014/main" id="{774CDDA1-EB7D-3140-A356-1A7B6A7F70E6}"/>
              </a:ext>
            </a:extLst>
          </p:cNvPr>
          <p:cNvSpPr txBox="1"/>
          <p:nvPr/>
        </p:nvSpPr>
        <p:spPr>
          <a:xfrm>
            <a:off x="838200" y="1775443"/>
            <a:ext cx="5092337" cy="415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a:t>
            </a:r>
          </a:p>
          <a:p>
            <a:r>
              <a:rPr lang="en-US" sz="1400" b="1" dirty="0">
                <a:solidFill>
                  <a:schemeClr val="bg1"/>
                </a:solidFill>
              </a:rPr>
              <a:t>            var area = </a:t>
            </a:r>
            <a:r>
              <a:rPr lang="en-US" sz="1400" b="1" dirty="0" err="1">
                <a:solidFill>
                  <a:schemeClr val="bg1"/>
                </a:solidFill>
              </a:rPr>
              <a:t>rec.Area</a:t>
            </a:r>
            <a:r>
              <a:rPr lang="en-US" sz="1400" b="1" dirty="0">
                <a:solidFill>
                  <a:schemeClr val="bg1"/>
                </a:solidFill>
              </a:rPr>
              <a:t>();		</a:t>
            </a:r>
          </a:p>
          <a:p>
            <a:r>
              <a:rPr lang="en-US" sz="1400" b="1" dirty="0">
                <a:solidFill>
                  <a:schemeClr val="bg1"/>
                </a:solidFill>
              </a:rPr>
              <a:t>            Write($"Area del </a:t>
            </a:r>
            <a:r>
              <a:rPr lang="en-US" sz="1400" b="1" dirty="0" err="1">
                <a:solidFill>
                  <a:schemeClr val="bg1"/>
                </a:solidFill>
              </a:rPr>
              <a:t>rectángulo</a:t>
            </a:r>
            <a:r>
              <a:rPr lang="en-US" sz="1400" b="1" dirty="0">
                <a:solidFill>
                  <a:schemeClr val="bg1"/>
                </a:solidFill>
              </a:rPr>
              <a:t>({</a:t>
            </a:r>
            <a:r>
              <a:rPr lang="en-US" sz="1400" b="1" dirty="0" err="1">
                <a:solidFill>
                  <a:schemeClr val="bg1"/>
                </a:solidFill>
              </a:rPr>
              <a:t>rec.X</a:t>
            </a:r>
            <a:r>
              <a:rPr lang="en-US" sz="1400" b="1" dirty="0">
                <a:solidFill>
                  <a:schemeClr val="bg1"/>
                </a:solidFill>
              </a:rPr>
              <a:t>}x{</a:t>
            </a:r>
            <a:r>
              <a:rPr lang="en-US" sz="1400" b="1" dirty="0" err="1">
                <a:solidFill>
                  <a:schemeClr val="bg1"/>
                </a:solidFill>
              </a:rPr>
              <a:t>rec.Y</a:t>
            </a:r>
            <a:r>
              <a:rPr lang="en-US" sz="1400" b="1" dirty="0">
                <a:solidFill>
                  <a:schemeClr val="bg1"/>
                </a:solidFill>
              </a:rPr>
              <a:t>}) = {area}"); 	// 0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 </a:t>
            </a: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public int X, Y;</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62828535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A56D9-3D96-0240-ABA1-C02A2195E061}"/>
              </a:ext>
            </a:extLst>
          </p:cNvPr>
          <p:cNvSpPr>
            <a:spLocks noGrp="1"/>
          </p:cNvSpPr>
          <p:nvPr>
            <p:ph type="title"/>
          </p:nvPr>
        </p:nvSpPr>
        <p:spPr/>
        <p:txBody>
          <a:bodyPr/>
          <a:lstStyle/>
          <a:p>
            <a:r>
              <a:rPr lang="en-BO" dirty="0"/>
              <a:t>Agregando un constructor default</a:t>
            </a:r>
          </a:p>
        </p:txBody>
      </p:sp>
      <p:sp>
        <p:nvSpPr>
          <p:cNvPr id="4" name="TextBox 3">
            <a:extLst>
              <a:ext uri="{FF2B5EF4-FFF2-40B4-BE49-F238E27FC236}">
                <a16:creationId xmlns:a16="http://schemas.microsoft.com/office/drawing/2014/main" id="{4462CF0D-0156-5A4F-8856-FB124ED25505}"/>
              </a:ext>
            </a:extLst>
          </p:cNvPr>
          <p:cNvSpPr txBox="1"/>
          <p:nvPr/>
        </p:nvSpPr>
        <p:spPr>
          <a:xfrm>
            <a:off x="838200" y="1417548"/>
            <a:ext cx="5362303" cy="523220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1000" dirty="0">
                <a:solidFill>
                  <a:schemeClr val="bg1"/>
                </a:solidFill>
              </a:rPr>
              <a:t>using System; using static </a:t>
            </a:r>
            <a:r>
              <a:rPr lang="en-US" sz="1000" dirty="0" err="1">
                <a:solidFill>
                  <a:schemeClr val="bg1"/>
                </a:solidFill>
              </a:rPr>
              <a:t>System.Console</a:t>
            </a:r>
            <a:r>
              <a:rPr lang="en-US" sz="1000" dirty="0">
                <a:solidFill>
                  <a:schemeClr val="bg1"/>
                </a:solidFill>
              </a:rPr>
              <a:t>; namespace Lansoft.CursoCshap8 { </a:t>
            </a:r>
          </a:p>
          <a:p>
            <a:endParaRPr lang="en-US" sz="1000" dirty="0">
              <a:solidFill>
                <a:schemeClr val="bg1"/>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a:t>
            </a:r>
            <a:r>
              <a:rPr lang="en-US" sz="1400" b="1" dirty="0">
                <a:solidFill>
                  <a:schemeClr val="accent2">
                    <a:lumMod val="40000"/>
                    <a:lumOff val="60000"/>
                  </a:schemeClr>
                </a:solidFill>
              </a:rPr>
              <a:t>var prism0 = new </a:t>
            </a:r>
            <a:r>
              <a:rPr lang="en-US" sz="1400" b="1" dirty="0" err="1">
                <a:solidFill>
                  <a:schemeClr val="accent2">
                    <a:lumMod val="40000"/>
                    <a:lumOff val="60000"/>
                  </a:schemeClr>
                </a:solidFill>
              </a:rPr>
              <a:t>PrismaRectangular</a:t>
            </a:r>
            <a:r>
              <a:rPr lang="en-US" sz="1400" b="1" dirty="0">
                <a:solidFill>
                  <a:schemeClr val="accent2">
                    <a:lumMod val="40000"/>
                    <a:lumOff val="60000"/>
                  </a:schemeClr>
                </a:solidFill>
              </a:rPr>
              <a:t>();</a:t>
            </a:r>
            <a:r>
              <a:rPr lang="en-US" sz="1400" b="1" dirty="0">
                <a:solidFill>
                  <a:schemeClr val="bg1"/>
                </a:solidFill>
              </a:rPr>
              <a:t>	</a:t>
            </a:r>
          </a:p>
          <a:p>
            <a:pPr marL="404813" indent="-396875"/>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0 = {prism0.Area()} ");</a:t>
            </a:r>
          </a:p>
          <a:p>
            <a:pPr marL="404813" indent="-396875"/>
            <a:r>
              <a:rPr lang="en-US" sz="1400" b="1" dirty="0">
                <a:solidFill>
                  <a:schemeClr val="bg1"/>
                </a:solidFill>
              </a:rPr>
              <a:t>          var prism1 = new </a:t>
            </a:r>
            <a:r>
              <a:rPr lang="en-US" sz="1400" b="1" dirty="0" err="1">
                <a:solidFill>
                  <a:schemeClr val="bg1"/>
                </a:solidFill>
              </a:rPr>
              <a:t>PrismaRectangular</a:t>
            </a:r>
            <a:r>
              <a:rPr lang="en-US" sz="1400" b="1" dirty="0">
                <a:solidFill>
                  <a:schemeClr val="bg1"/>
                </a:solidFill>
              </a:rPr>
              <a:t>(10);                        WriteLine($"Area </a:t>
            </a:r>
            <a:r>
              <a:rPr lang="en-US" sz="1400" b="1" dirty="0" err="1">
                <a:solidFill>
                  <a:schemeClr val="bg1"/>
                </a:solidFill>
              </a:rPr>
              <a:t>prisma</a:t>
            </a:r>
            <a:r>
              <a:rPr lang="en-US" sz="1400" b="1" dirty="0">
                <a:solidFill>
                  <a:schemeClr val="bg1"/>
                </a:solidFill>
              </a:rPr>
              <a:t> 1 = {prism1.Area()} ");</a:t>
            </a:r>
          </a:p>
          <a:p>
            <a:r>
              <a:rPr lang="en-US" sz="1400" b="1" dirty="0">
                <a:solidFill>
                  <a:schemeClr val="bg1"/>
                </a:solidFill>
              </a:rPr>
              <a:t>          var prism2 = new </a:t>
            </a:r>
            <a:r>
              <a:rPr lang="en-US" sz="1400" b="1" dirty="0" err="1">
                <a:solidFill>
                  <a:schemeClr val="bg1"/>
                </a:solidFill>
              </a:rPr>
              <a:t>PrismaRectangular</a:t>
            </a:r>
            <a:r>
              <a:rPr lang="en-US" sz="1400" b="1" dirty="0">
                <a:solidFill>
                  <a:schemeClr val="bg1"/>
                </a:solidFill>
              </a:rPr>
              <a:t>(10, 20);</a:t>
            </a:r>
          </a:p>
          <a:p>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2 = {prism2.Area()} ");</a:t>
            </a:r>
          </a:p>
          <a:p>
            <a:r>
              <a:rPr lang="en-US" sz="1400" b="1" dirty="0">
                <a:solidFill>
                  <a:schemeClr val="bg1"/>
                </a:solidFill>
              </a:rPr>
              <a:t>          var prism3 = new </a:t>
            </a:r>
            <a:r>
              <a:rPr lang="en-US" sz="1400" b="1" dirty="0" err="1">
                <a:solidFill>
                  <a:schemeClr val="bg1"/>
                </a:solidFill>
              </a:rPr>
              <a:t>PrismaRectangular</a:t>
            </a:r>
            <a:r>
              <a:rPr lang="en-US" sz="1400" b="1" dirty="0">
                <a:solidFill>
                  <a:schemeClr val="bg1"/>
                </a:solidFill>
              </a:rPr>
              <a:t>(10, 20, 30);</a:t>
            </a:r>
          </a:p>
          <a:p>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3 = {prism3.Area()}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PrismaRectangular</a:t>
            </a:r>
            <a:r>
              <a:rPr lang="en-US" sz="1400" b="1" dirty="0">
                <a:solidFill>
                  <a:schemeClr val="bg1"/>
                </a:solidFill>
              </a:rPr>
              <a:t> {</a:t>
            </a:r>
          </a:p>
          <a:p>
            <a:r>
              <a:rPr lang="en-US" sz="1400" b="1" dirty="0">
                <a:solidFill>
                  <a:schemeClr val="bg1"/>
                </a:solidFill>
              </a:rPr>
              <a:t>      public double X, Y, Z;</a:t>
            </a:r>
          </a:p>
          <a:p>
            <a:endParaRPr lang="en-US" sz="1400" b="1" dirty="0">
              <a:solidFill>
                <a:schemeClr val="bg1"/>
              </a:solidFill>
            </a:endParaRPr>
          </a:p>
          <a:p>
            <a:r>
              <a:rPr lang="en-US" sz="1400" b="1" dirty="0">
                <a:solidFill>
                  <a:schemeClr val="bg1"/>
                </a:solidFill>
              </a:rPr>
              <a:t>      </a:t>
            </a:r>
            <a:r>
              <a:rPr lang="en-US" sz="1400" b="1" dirty="0">
                <a:solidFill>
                  <a:schemeClr val="accent2">
                    <a:lumMod val="40000"/>
                    <a:lumOff val="60000"/>
                  </a:schemeClr>
                </a:solidFill>
              </a:rPr>
              <a:t>public </a:t>
            </a:r>
            <a:r>
              <a:rPr lang="en-US" sz="1400" b="1" dirty="0" err="1">
                <a:solidFill>
                  <a:schemeClr val="accent2">
                    <a:lumMod val="40000"/>
                    <a:lumOff val="60000"/>
                  </a:schemeClr>
                </a:solidFill>
              </a:rPr>
              <a:t>PrismaRectangular</a:t>
            </a:r>
            <a:r>
              <a:rPr lang="en-US" sz="1400" b="1" dirty="0">
                <a:solidFill>
                  <a:schemeClr val="accent2">
                    <a:lumMod val="40000"/>
                    <a:lumOff val="60000"/>
                  </a:schemeClr>
                </a:solidFill>
              </a:rPr>
              <a:t>() { X = 0; Y = 0; Z = 0; }</a:t>
            </a: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(int x) { X = x; Y = x; Z = x; }</a:t>
            </a: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 (int x, int y) { X = x; Y = y; Z = y; }</a:t>
            </a: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 (int x, int y, int z) { X = x; Y = y; Z = z; }</a:t>
            </a:r>
          </a:p>
          <a:p>
            <a:r>
              <a:rPr lang="en-US" sz="1400" b="1" dirty="0">
                <a:solidFill>
                  <a:schemeClr val="bg1"/>
                </a:solidFill>
              </a:rPr>
              <a:t>      public double Area() { return 2 * (X * Y + X*Z + Y*Z); }</a:t>
            </a:r>
          </a:p>
          <a:p>
            <a:r>
              <a:rPr lang="en-US" sz="1400" b="1" dirty="0">
                <a:solidFill>
                  <a:schemeClr val="bg1"/>
                </a:solidFill>
              </a:rPr>
              <a:t>}</a:t>
            </a:r>
          </a:p>
          <a:p>
            <a:endParaRPr lang="en-US" sz="1000" dirty="0">
              <a:solidFill>
                <a:schemeClr val="bg1"/>
              </a:solidFill>
            </a:endParaRPr>
          </a:p>
          <a:p>
            <a:r>
              <a:rPr lang="en-US" sz="1000" dirty="0">
                <a:solidFill>
                  <a:schemeClr val="bg1"/>
                </a:solidFill>
              </a:rPr>
              <a:t>}</a:t>
            </a:r>
          </a:p>
        </p:txBody>
      </p:sp>
      <p:sp>
        <p:nvSpPr>
          <p:cNvPr id="5" name="TextBox 4">
            <a:extLst>
              <a:ext uri="{FF2B5EF4-FFF2-40B4-BE49-F238E27FC236}">
                <a16:creationId xmlns:a16="http://schemas.microsoft.com/office/drawing/2014/main" id="{70D4DB97-4D35-9A43-9155-923758CB7F07}"/>
              </a:ext>
            </a:extLst>
          </p:cNvPr>
          <p:cNvSpPr txBox="1"/>
          <p:nvPr/>
        </p:nvSpPr>
        <p:spPr>
          <a:xfrm>
            <a:off x="7419703" y="2735717"/>
            <a:ext cx="3934097" cy="2308324"/>
          </a:xfrm>
          <a:prstGeom prst="rect">
            <a:avLst/>
          </a:prstGeom>
          <a:solidFill>
            <a:schemeClr val="accent5">
              <a:lumMod val="20000"/>
              <a:lumOff val="80000"/>
            </a:schemeClr>
          </a:solidFill>
        </p:spPr>
        <p:txBody>
          <a:bodyPr wrap="square" rtlCol="0">
            <a:spAutoFit/>
          </a:bodyPr>
          <a:lstStyle/>
          <a:p>
            <a:endParaRPr lang="en-BO" dirty="0"/>
          </a:p>
          <a:p>
            <a:r>
              <a:rPr lang="en-BO" dirty="0"/>
              <a:t>En este caso se agrega el constructor default, inicializando a 0 los campos numéricos de la clase, tal como lo haría el compilador si no encontrara ningún constructor definido por el programador.</a:t>
            </a:r>
          </a:p>
          <a:p>
            <a:endParaRPr lang="en-BO" dirty="0"/>
          </a:p>
        </p:txBody>
      </p:sp>
    </p:spTree>
    <p:extLst>
      <p:ext uri="{BB962C8B-B14F-4D97-AF65-F5344CB8AC3E}">
        <p14:creationId xmlns:p14="http://schemas.microsoft.com/office/powerpoint/2010/main" val="390593510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A7109-1CE5-004E-9377-7F516A6A64D7}"/>
              </a:ext>
            </a:extLst>
          </p:cNvPr>
          <p:cNvSpPr>
            <a:spLocks noGrp="1"/>
          </p:cNvSpPr>
          <p:nvPr>
            <p:ph type="title"/>
          </p:nvPr>
        </p:nvSpPr>
        <p:spPr/>
        <p:txBody>
          <a:bodyPr/>
          <a:lstStyle/>
          <a:p>
            <a:r>
              <a:rPr lang="en-BO" dirty="0"/>
              <a:t>Encadenamiento de constructores</a:t>
            </a:r>
          </a:p>
        </p:txBody>
      </p:sp>
      <p:sp>
        <p:nvSpPr>
          <p:cNvPr id="3" name="Content Placeholder 2">
            <a:extLst>
              <a:ext uri="{FF2B5EF4-FFF2-40B4-BE49-F238E27FC236}">
                <a16:creationId xmlns:a16="http://schemas.microsoft.com/office/drawing/2014/main" id="{60E12C39-1668-E143-99E9-AD5D395B832B}"/>
              </a:ext>
            </a:extLst>
          </p:cNvPr>
          <p:cNvSpPr>
            <a:spLocks noGrp="1"/>
          </p:cNvSpPr>
          <p:nvPr>
            <p:ph idx="1"/>
          </p:nvPr>
        </p:nvSpPr>
        <p:spPr>
          <a:xfrm>
            <a:off x="6609806" y="2627312"/>
            <a:ext cx="4743994" cy="1603375"/>
          </a:xfrm>
          <a:solidFill>
            <a:schemeClr val="accent5">
              <a:lumMod val="20000"/>
              <a:lumOff val="80000"/>
            </a:schemeClr>
          </a:solidFill>
          <a:ln>
            <a:solidFill>
              <a:schemeClr val="bg1">
                <a:lumMod val="75000"/>
              </a:schemeClr>
            </a:solidFill>
          </a:ln>
        </p:spPr>
        <p:txBody>
          <a:bodyPr>
            <a:normAutofit fontScale="62500" lnSpcReduction="20000"/>
          </a:bodyPr>
          <a:lstStyle/>
          <a:p>
            <a:pPr marL="0" indent="0">
              <a:buNone/>
            </a:pPr>
            <a:endParaRPr lang="en-US" dirty="0"/>
          </a:p>
          <a:p>
            <a:pPr marL="0" indent="0">
              <a:buNone/>
            </a:pPr>
            <a:r>
              <a:rPr lang="en-US" dirty="0"/>
              <a:t>La palabra clave this </a:t>
            </a:r>
            <a:r>
              <a:rPr lang="en-US" dirty="0" err="1"/>
              <a:t>también</a:t>
            </a:r>
            <a:r>
              <a:rPr lang="en-US" dirty="0"/>
              <a:t> se </a:t>
            </a:r>
            <a:r>
              <a:rPr lang="en-US" dirty="0" err="1"/>
              <a:t>puede</a:t>
            </a:r>
            <a:r>
              <a:rPr lang="en-US" dirty="0"/>
              <a:t> </a:t>
            </a:r>
            <a:r>
              <a:rPr lang="en-US" dirty="0" err="1"/>
              <a:t>usar</a:t>
            </a:r>
            <a:r>
              <a:rPr lang="en-US" dirty="0"/>
              <a:t> para </a:t>
            </a:r>
            <a:r>
              <a:rPr lang="en-US" dirty="0" err="1"/>
              <a:t>llamar</a:t>
            </a:r>
            <a:r>
              <a:rPr lang="en-US" dirty="0"/>
              <a:t> a un constructor </a:t>
            </a:r>
            <a:r>
              <a:rPr lang="en-US" dirty="0" err="1"/>
              <a:t>desde</a:t>
            </a:r>
            <a:r>
              <a:rPr lang="en-US" dirty="0"/>
              <a:t> </a:t>
            </a:r>
            <a:r>
              <a:rPr lang="en-US" dirty="0" err="1"/>
              <a:t>otro</a:t>
            </a:r>
            <a:r>
              <a:rPr lang="en-US" dirty="0"/>
              <a:t>.</a:t>
            </a:r>
          </a:p>
          <a:p>
            <a:pPr marL="0" indent="0">
              <a:buNone/>
            </a:pPr>
            <a:r>
              <a:rPr lang="en-US" dirty="0" err="1"/>
              <a:t>Esto</a:t>
            </a:r>
            <a:r>
              <a:rPr lang="en-US" dirty="0"/>
              <a:t> se </a:t>
            </a:r>
            <a:r>
              <a:rPr lang="en-US" dirty="0" err="1"/>
              <a:t>conoce</a:t>
            </a:r>
            <a:r>
              <a:rPr lang="en-US" dirty="0"/>
              <a:t> </a:t>
            </a:r>
            <a:r>
              <a:rPr lang="en-US" dirty="0" err="1"/>
              <a:t>como</a:t>
            </a:r>
            <a:r>
              <a:rPr lang="en-US" dirty="0"/>
              <a:t> </a:t>
            </a:r>
            <a:r>
              <a:rPr lang="en-US" b="1" dirty="0" err="1"/>
              <a:t>encadenamiento</a:t>
            </a:r>
            <a:r>
              <a:rPr lang="en-US" b="1" dirty="0"/>
              <a:t> de </a:t>
            </a:r>
            <a:r>
              <a:rPr lang="en-US" b="1" dirty="0" err="1"/>
              <a:t>constructores</a:t>
            </a:r>
            <a:r>
              <a:rPr lang="en-US" dirty="0"/>
              <a:t> y </a:t>
            </a:r>
            <a:r>
              <a:rPr lang="en-US" dirty="0" err="1"/>
              <a:t>permite</a:t>
            </a:r>
            <a:r>
              <a:rPr lang="en-US" dirty="0"/>
              <a:t> una mayor </a:t>
            </a:r>
            <a:r>
              <a:rPr lang="en-US" dirty="0" err="1"/>
              <a:t>simplificación</a:t>
            </a:r>
            <a:r>
              <a:rPr lang="en-US" dirty="0"/>
              <a:t> del </a:t>
            </a:r>
            <a:r>
              <a:rPr lang="en-US" dirty="0" err="1"/>
              <a:t>código</a:t>
            </a:r>
            <a:r>
              <a:rPr lang="en-US" dirty="0"/>
              <a:t>.</a:t>
            </a:r>
          </a:p>
          <a:p>
            <a:pPr marL="0" indent="0">
              <a:buNone/>
            </a:pPr>
            <a:endParaRPr lang="en-BO" dirty="0"/>
          </a:p>
        </p:txBody>
      </p:sp>
      <p:sp>
        <p:nvSpPr>
          <p:cNvPr id="4" name="TextBox 3">
            <a:extLst>
              <a:ext uri="{FF2B5EF4-FFF2-40B4-BE49-F238E27FC236}">
                <a16:creationId xmlns:a16="http://schemas.microsoft.com/office/drawing/2014/main" id="{8989BE8A-B88A-F449-9AF2-BDCCD62CC340}"/>
              </a:ext>
            </a:extLst>
          </p:cNvPr>
          <p:cNvSpPr txBox="1"/>
          <p:nvPr/>
        </p:nvSpPr>
        <p:spPr>
          <a:xfrm>
            <a:off x="838200" y="1417548"/>
            <a:ext cx="5362303" cy="523220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1000" dirty="0">
                <a:solidFill>
                  <a:schemeClr val="bg1"/>
                </a:solidFill>
              </a:rPr>
              <a:t>using System; using static </a:t>
            </a:r>
            <a:r>
              <a:rPr lang="en-US" sz="1000" dirty="0" err="1">
                <a:solidFill>
                  <a:schemeClr val="bg1"/>
                </a:solidFill>
              </a:rPr>
              <a:t>System.Console</a:t>
            </a:r>
            <a:r>
              <a:rPr lang="en-US" sz="1000" dirty="0">
                <a:solidFill>
                  <a:schemeClr val="bg1"/>
                </a:solidFill>
              </a:rPr>
              <a:t>; namespace Lansoft.CursoCshap8 { </a:t>
            </a:r>
          </a:p>
          <a:p>
            <a:endParaRPr lang="en-US" sz="1000" dirty="0">
              <a:solidFill>
                <a:schemeClr val="bg1"/>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prism0 = new </a:t>
            </a:r>
            <a:r>
              <a:rPr lang="en-US" sz="1400" b="1" dirty="0" err="1">
                <a:solidFill>
                  <a:schemeClr val="bg1"/>
                </a:solidFill>
              </a:rPr>
              <a:t>PrismaRectangular</a:t>
            </a:r>
            <a:r>
              <a:rPr lang="en-US" sz="1400" b="1" dirty="0">
                <a:solidFill>
                  <a:schemeClr val="bg1"/>
                </a:solidFill>
              </a:rPr>
              <a:t>();	</a:t>
            </a:r>
          </a:p>
          <a:p>
            <a:pPr marL="404813" indent="-396875"/>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0 = {prism0.Area()} ");</a:t>
            </a:r>
          </a:p>
          <a:p>
            <a:pPr marL="404813" indent="-396875"/>
            <a:r>
              <a:rPr lang="en-US" sz="1400" b="1" dirty="0">
                <a:solidFill>
                  <a:schemeClr val="bg1"/>
                </a:solidFill>
              </a:rPr>
              <a:t>          var prism1 = new </a:t>
            </a:r>
            <a:r>
              <a:rPr lang="en-US" sz="1400" b="1" dirty="0" err="1">
                <a:solidFill>
                  <a:schemeClr val="bg1"/>
                </a:solidFill>
              </a:rPr>
              <a:t>PrismaRectangular</a:t>
            </a:r>
            <a:r>
              <a:rPr lang="en-US" sz="1400" b="1" dirty="0">
                <a:solidFill>
                  <a:schemeClr val="bg1"/>
                </a:solidFill>
              </a:rPr>
              <a:t>(10);                        WriteLine($"Area </a:t>
            </a:r>
            <a:r>
              <a:rPr lang="en-US" sz="1400" b="1" dirty="0" err="1">
                <a:solidFill>
                  <a:schemeClr val="bg1"/>
                </a:solidFill>
              </a:rPr>
              <a:t>prisma</a:t>
            </a:r>
            <a:r>
              <a:rPr lang="en-US" sz="1400" b="1" dirty="0">
                <a:solidFill>
                  <a:schemeClr val="bg1"/>
                </a:solidFill>
              </a:rPr>
              <a:t> 1 = {prism1.Area()} ");</a:t>
            </a:r>
          </a:p>
          <a:p>
            <a:r>
              <a:rPr lang="en-US" sz="1400" b="1" dirty="0">
                <a:solidFill>
                  <a:schemeClr val="bg1"/>
                </a:solidFill>
              </a:rPr>
              <a:t>          var prism2 = new </a:t>
            </a:r>
            <a:r>
              <a:rPr lang="en-US" sz="1400" b="1" dirty="0" err="1">
                <a:solidFill>
                  <a:schemeClr val="bg1"/>
                </a:solidFill>
              </a:rPr>
              <a:t>PrismaRectangular</a:t>
            </a:r>
            <a:r>
              <a:rPr lang="en-US" sz="1400" b="1" dirty="0">
                <a:solidFill>
                  <a:schemeClr val="bg1"/>
                </a:solidFill>
              </a:rPr>
              <a:t>(10, 20);</a:t>
            </a:r>
          </a:p>
          <a:p>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2 = {prism2.Area()} ");</a:t>
            </a:r>
          </a:p>
          <a:p>
            <a:r>
              <a:rPr lang="en-US" sz="1400" b="1" dirty="0">
                <a:solidFill>
                  <a:schemeClr val="bg1"/>
                </a:solidFill>
              </a:rPr>
              <a:t>          var prism3 = new </a:t>
            </a:r>
            <a:r>
              <a:rPr lang="en-US" sz="1400" b="1" dirty="0" err="1">
                <a:solidFill>
                  <a:schemeClr val="bg1"/>
                </a:solidFill>
              </a:rPr>
              <a:t>PrismaRectangular</a:t>
            </a:r>
            <a:r>
              <a:rPr lang="en-US" sz="1400" b="1" dirty="0">
                <a:solidFill>
                  <a:schemeClr val="bg1"/>
                </a:solidFill>
              </a:rPr>
              <a:t>(10, 20, 30);</a:t>
            </a:r>
          </a:p>
          <a:p>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3 = {prism3.Area()}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PrismaRectangular</a:t>
            </a:r>
            <a:r>
              <a:rPr lang="en-US" sz="1400" b="1" dirty="0">
                <a:solidFill>
                  <a:schemeClr val="bg1"/>
                </a:solidFill>
              </a:rPr>
              <a:t> {</a:t>
            </a:r>
          </a:p>
          <a:p>
            <a:r>
              <a:rPr lang="en-US" sz="1400" b="1" dirty="0">
                <a:solidFill>
                  <a:schemeClr val="bg1"/>
                </a:solidFill>
              </a:rPr>
              <a:t>      public double X, Y, Z;</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 </a:t>
            </a:r>
            <a:r>
              <a:rPr lang="en-US" sz="1400" b="1" dirty="0">
                <a:solidFill>
                  <a:schemeClr val="accent2">
                    <a:lumMod val="40000"/>
                    <a:lumOff val="60000"/>
                  </a:schemeClr>
                </a:solidFill>
              </a:rPr>
              <a:t>: this(0) {}</a:t>
            </a:r>
            <a:endParaRPr lang="en-US" sz="1400" b="1" dirty="0">
              <a:solidFill>
                <a:schemeClr val="bg1"/>
              </a:solidFill>
            </a:endParaRP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(int x) </a:t>
            </a:r>
            <a:r>
              <a:rPr lang="en-US" sz="1400" b="1" dirty="0">
                <a:solidFill>
                  <a:schemeClr val="accent2">
                    <a:lumMod val="40000"/>
                    <a:lumOff val="60000"/>
                  </a:schemeClr>
                </a:solidFill>
              </a:rPr>
              <a:t>: this(x, x) {}</a:t>
            </a:r>
            <a:endParaRPr lang="en-US" sz="1400" b="1" dirty="0">
              <a:solidFill>
                <a:schemeClr val="bg1"/>
              </a:solidFill>
            </a:endParaRP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 (int x, int y) : </a:t>
            </a:r>
            <a:r>
              <a:rPr lang="en-US" sz="1400" b="1" dirty="0">
                <a:solidFill>
                  <a:schemeClr val="accent2">
                    <a:lumMod val="40000"/>
                    <a:lumOff val="60000"/>
                  </a:schemeClr>
                </a:solidFill>
              </a:rPr>
              <a:t>this(x, y, y) {}</a:t>
            </a:r>
            <a:endParaRPr lang="en-US" sz="1400" b="1" dirty="0">
              <a:solidFill>
                <a:schemeClr val="bg1"/>
              </a:solidFill>
            </a:endParaRP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 (int x, int y, int z) { X = x; Y = y; Z = z; }</a:t>
            </a:r>
          </a:p>
          <a:p>
            <a:r>
              <a:rPr lang="en-US" sz="1400" b="1" dirty="0">
                <a:solidFill>
                  <a:schemeClr val="bg1"/>
                </a:solidFill>
              </a:rPr>
              <a:t>      public double Area() { return 2 * (X * Y + X*Z + Y*Z); }</a:t>
            </a:r>
          </a:p>
          <a:p>
            <a:r>
              <a:rPr lang="en-US" sz="1400" b="1" dirty="0">
                <a:solidFill>
                  <a:schemeClr val="bg1"/>
                </a:solidFill>
              </a:rPr>
              <a:t>}</a:t>
            </a:r>
          </a:p>
          <a:p>
            <a:endParaRPr lang="en-US" sz="1000" dirty="0">
              <a:solidFill>
                <a:schemeClr val="bg1"/>
              </a:solidFill>
            </a:endParaRPr>
          </a:p>
          <a:p>
            <a:r>
              <a:rPr lang="en-US" sz="1000" dirty="0">
                <a:solidFill>
                  <a:schemeClr val="bg1"/>
                </a:solidFill>
              </a:rPr>
              <a:t>}</a:t>
            </a:r>
          </a:p>
        </p:txBody>
      </p:sp>
    </p:spTree>
    <p:extLst>
      <p:ext uri="{BB962C8B-B14F-4D97-AF65-F5344CB8AC3E}">
        <p14:creationId xmlns:p14="http://schemas.microsoft.com/office/powerpoint/2010/main" val="380141594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BBA09-5C20-254F-AAE8-997EC2CB972E}"/>
              </a:ext>
            </a:extLst>
          </p:cNvPr>
          <p:cNvSpPr>
            <a:spLocks noGrp="1"/>
          </p:cNvSpPr>
          <p:nvPr>
            <p:ph type="title"/>
          </p:nvPr>
        </p:nvSpPr>
        <p:spPr/>
        <p:txBody>
          <a:bodyPr/>
          <a:lstStyle/>
          <a:p>
            <a:r>
              <a:rPr lang="en-BO" dirty="0"/>
              <a:t>Constructores con parámetros iniciales</a:t>
            </a:r>
          </a:p>
        </p:txBody>
      </p:sp>
      <p:sp>
        <p:nvSpPr>
          <p:cNvPr id="3" name="Content Placeholder 2">
            <a:extLst>
              <a:ext uri="{FF2B5EF4-FFF2-40B4-BE49-F238E27FC236}">
                <a16:creationId xmlns:a16="http://schemas.microsoft.com/office/drawing/2014/main" id="{8DFFB508-8988-B84B-A38E-2C2B635A62DB}"/>
              </a:ext>
            </a:extLst>
          </p:cNvPr>
          <p:cNvSpPr>
            <a:spLocks noGrp="1"/>
          </p:cNvSpPr>
          <p:nvPr>
            <p:ph idx="1"/>
          </p:nvPr>
        </p:nvSpPr>
        <p:spPr>
          <a:xfrm>
            <a:off x="6844937" y="2905488"/>
            <a:ext cx="4508863" cy="1518466"/>
          </a:xfrm>
          <a:solidFill>
            <a:schemeClr val="accent5">
              <a:lumMod val="20000"/>
              <a:lumOff val="80000"/>
            </a:schemeClr>
          </a:solidFill>
          <a:ln>
            <a:solidFill>
              <a:schemeClr val="bg1">
                <a:lumMod val="75000"/>
              </a:schemeClr>
            </a:solidFill>
          </a:ln>
        </p:spPr>
        <p:txBody>
          <a:bodyPr>
            <a:normAutofit fontScale="70000" lnSpcReduction="20000"/>
          </a:bodyPr>
          <a:lstStyle/>
          <a:p>
            <a:pPr marL="0" indent="0">
              <a:buNone/>
            </a:pPr>
            <a:endParaRPr lang="en-US" dirty="0"/>
          </a:p>
          <a:p>
            <a:pPr marL="0" indent="0">
              <a:buNone/>
            </a:pPr>
            <a:r>
              <a:rPr lang="en-US" dirty="0"/>
              <a:t>Al </a:t>
            </a:r>
            <a:r>
              <a:rPr lang="en-US" dirty="0" err="1"/>
              <a:t>igual</a:t>
            </a:r>
            <a:r>
              <a:rPr lang="en-US" dirty="0"/>
              <a:t> que </a:t>
            </a:r>
            <a:r>
              <a:rPr lang="en-US" dirty="0" err="1"/>
              <a:t>otros</a:t>
            </a:r>
            <a:r>
              <a:rPr lang="en-US" dirty="0"/>
              <a:t> </a:t>
            </a:r>
            <a:r>
              <a:rPr lang="en-US" dirty="0" err="1"/>
              <a:t>métodos</a:t>
            </a:r>
            <a:r>
              <a:rPr lang="en-US" dirty="0"/>
              <a:t>, el constructor </a:t>
            </a:r>
            <a:r>
              <a:rPr lang="en-US" dirty="0" err="1"/>
              <a:t>puede</a:t>
            </a:r>
            <a:r>
              <a:rPr lang="en-US" dirty="0"/>
              <a:t> </a:t>
            </a:r>
            <a:r>
              <a:rPr lang="en-US" dirty="0" err="1"/>
              <a:t>definir</a:t>
            </a:r>
            <a:r>
              <a:rPr lang="en-US" dirty="0"/>
              <a:t> </a:t>
            </a:r>
            <a:r>
              <a:rPr lang="en-US" dirty="0" err="1"/>
              <a:t>parámetros</a:t>
            </a:r>
            <a:r>
              <a:rPr lang="en-US" dirty="0"/>
              <a:t> </a:t>
            </a:r>
            <a:r>
              <a:rPr lang="en-US" dirty="0" err="1"/>
              <a:t>opcionales</a:t>
            </a:r>
            <a:r>
              <a:rPr lang="en-US" dirty="0"/>
              <a:t> </a:t>
            </a:r>
            <a:r>
              <a:rPr lang="en-US" dirty="0" err="1"/>
              <a:t>en</a:t>
            </a:r>
            <a:r>
              <a:rPr lang="en-US" dirty="0"/>
              <a:t> </a:t>
            </a:r>
            <a:r>
              <a:rPr lang="en-US" dirty="0" err="1"/>
              <a:t>su</a:t>
            </a:r>
            <a:r>
              <a:rPr lang="en-US" dirty="0"/>
              <a:t> </a:t>
            </a:r>
            <a:r>
              <a:rPr lang="en-US" dirty="0" err="1"/>
              <a:t>definición</a:t>
            </a:r>
            <a:r>
              <a:rPr lang="en-US" dirty="0"/>
              <a:t>.</a:t>
            </a:r>
          </a:p>
          <a:p>
            <a:pPr marL="0" indent="0">
              <a:buNone/>
            </a:pPr>
            <a:r>
              <a:rPr lang="en-US" dirty="0"/>
              <a:t> </a:t>
            </a:r>
          </a:p>
          <a:p>
            <a:pPr marL="0" indent="0">
              <a:buNone/>
            </a:pPr>
            <a:endParaRPr lang="en-BO" dirty="0"/>
          </a:p>
        </p:txBody>
      </p:sp>
      <p:sp>
        <p:nvSpPr>
          <p:cNvPr id="4" name="TextBox 3">
            <a:extLst>
              <a:ext uri="{FF2B5EF4-FFF2-40B4-BE49-F238E27FC236}">
                <a16:creationId xmlns:a16="http://schemas.microsoft.com/office/drawing/2014/main" id="{7542A408-FB9F-224E-B920-5FCFFB7B5C85}"/>
              </a:ext>
            </a:extLst>
          </p:cNvPr>
          <p:cNvSpPr txBox="1"/>
          <p:nvPr/>
        </p:nvSpPr>
        <p:spPr>
          <a:xfrm>
            <a:off x="838200" y="1600428"/>
            <a:ext cx="5362303" cy="4801314"/>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1000" dirty="0">
                <a:solidFill>
                  <a:schemeClr val="bg1"/>
                </a:solidFill>
              </a:rPr>
              <a:t>using System; using static </a:t>
            </a:r>
            <a:r>
              <a:rPr lang="en-US" sz="1000" dirty="0" err="1">
                <a:solidFill>
                  <a:schemeClr val="bg1"/>
                </a:solidFill>
              </a:rPr>
              <a:t>System.Console</a:t>
            </a:r>
            <a:r>
              <a:rPr lang="en-US" sz="1000" dirty="0">
                <a:solidFill>
                  <a:schemeClr val="bg1"/>
                </a:solidFill>
              </a:rPr>
              <a:t>; namespace Lansoft.CursoCshap8 { </a:t>
            </a:r>
          </a:p>
          <a:p>
            <a:endParaRPr lang="en-US" sz="1000" dirty="0">
              <a:solidFill>
                <a:schemeClr val="bg1"/>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prism0 = new </a:t>
            </a:r>
            <a:r>
              <a:rPr lang="en-US" sz="1400" b="1" dirty="0" err="1">
                <a:solidFill>
                  <a:schemeClr val="bg1"/>
                </a:solidFill>
              </a:rPr>
              <a:t>PrismaRectangular</a:t>
            </a:r>
            <a:r>
              <a:rPr lang="en-US" sz="1400" b="1" dirty="0">
                <a:solidFill>
                  <a:schemeClr val="bg1"/>
                </a:solidFill>
              </a:rPr>
              <a:t>();	</a:t>
            </a:r>
          </a:p>
          <a:p>
            <a:pPr marL="404813" indent="-396875"/>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0 = {prism0.Area()} ");</a:t>
            </a:r>
          </a:p>
          <a:p>
            <a:pPr marL="404813" indent="-396875"/>
            <a:r>
              <a:rPr lang="en-US" sz="1400" b="1" dirty="0">
                <a:solidFill>
                  <a:schemeClr val="bg1"/>
                </a:solidFill>
              </a:rPr>
              <a:t>          var prism1 = new </a:t>
            </a:r>
            <a:r>
              <a:rPr lang="en-US" sz="1400" b="1" dirty="0" err="1">
                <a:solidFill>
                  <a:schemeClr val="bg1"/>
                </a:solidFill>
              </a:rPr>
              <a:t>PrismaRectangular</a:t>
            </a:r>
            <a:r>
              <a:rPr lang="en-US" sz="1400" b="1" dirty="0">
                <a:solidFill>
                  <a:schemeClr val="bg1"/>
                </a:solidFill>
              </a:rPr>
              <a:t>(10);                        WriteLine($"Area </a:t>
            </a:r>
            <a:r>
              <a:rPr lang="en-US" sz="1400" b="1" dirty="0" err="1">
                <a:solidFill>
                  <a:schemeClr val="bg1"/>
                </a:solidFill>
              </a:rPr>
              <a:t>prisma</a:t>
            </a:r>
            <a:r>
              <a:rPr lang="en-US" sz="1400" b="1" dirty="0">
                <a:solidFill>
                  <a:schemeClr val="bg1"/>
                </a:solidFill>
              </a:rPr>
              <a:t> 1 = {prism1.Area()} ");</a:t>
            </a:r>
          </a:p>
          <a:p>
            <a:r>
              <a:rPr lang="en-US" sz="1400" b="1" dirty="0">
                <a:solidFill>
                  <a:schemeClr val="bg1"/>
                </a:solidFill>
              </a:rPr>
              <a:t>          var prism2 = new </a:t>
            </a:r>
            <a:r>
              <a:rPr lang="en-US" sz="1400" b="1" dirty="0" err="1">
                <a:solidFill>
                  <a:schemeClr val="bg1"/>
                </a:solidFill>
              </a:rPr>
              <a:t>PrismaRectangular</a:t>
            </a:r>
            <a:r>
              <a:rPr lang="en-US" sz="1400" b="1" dirty="0">
                <a:solidFill>
                  <a:schemeClr val="bg1"/>
                </a:solidFill>
              </a:rPr>
              <a:t>(10, 20);</a:t>
            </a:r>
          </a:p>
          <a:p>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2 = {prism2.Area()} ");</a:t>
            </a:r>
          </a:p>
          <a:p>
            <a:r>
              <a:rPr lang="en-US" sz="1400" b="1" dirty="0">
                <a:solidFill>
                  <a:schemeClr val="bg1"/>
                </a:solidFill>
              </a:rPr>
              <a:t>          var prism3 = new </a:t>
            </a:r>
            <a:r>
              <a:rPr lang="en-US" sz="1400" b="1" dirty="0" err="1">
                <a:solidFill>
                  <a:schemeClr val="bg1"/>
                </a:solidFill>
              </a:rPr>
              <a:t>PrismaRectangular</a:t>
            </a:r>
            <a:r>
              <a:rPr lang="en-US" sz="1400" b="1" dirty="0">
                <a:solidFill>
                  <a:schemeClr val="bg1"/>
                </a:solidFill>
              </a:rPr>
              <a:t>(10, 20, 30);</a:t>
            </a:r>
          </a:p>
          <a:p>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3 = {prism3.Area()}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PrismaRectangular</a:t>
            </a:r>
            <a:r>
              <a:rPr lang="en-US" sz="1400" b="1" dirty="0">
                <a:solidFill>
                  <a:schemeClr val="bg1"/>
                </a:solidFill>
              </a:rPr>
              <a:t> {</a:t>
            </a:r>
          </a:p>
          <a:p>
            <a:r>
              <a:rPr lang="en-US" sz="1400" b="1" dirty="0">
                <a:solidFill>
                  <a:schemeClr val="bg1"/>
                </a:solidFill>
              </a:rPr>
              <a:t>      public double X, Y, Z;</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 (int x = 0, int y = 0, int z = 0) </a:t>
            </a:r>
          </a:p>
          <a:p>
            <a:r>
              <a:rPr lang="en-US" sz="1400" b="1" dirty="0">
                <a:solidFill>
                  <a:schemeClr val="bg1"/>
                </a:solidFill>
              </a:rPr>
              <a:t>      { X = x; Y = y; Z = z; }</a:t>
            </a:r>
          </a:p>
          <a:p>
            <a:r>
              <a:rPr lang="en-US" sz="1400" b="1" dirty="0">
                <a:solidFill>
                  <a:schemeClr val="bg1"/>
                </a:solidFill>
              </a:rPr>
              <a:t>      public double Area() { return 2 * (X * Y + X*Z + Y*Z); }</a:t>
            </a:r>
          </a:p>
          <a:p>
            <a:r>
              <a:rPr lang="en-US" sz="1400" b="1" dirty="0">
                <a:solidFill>
                  <a:schemeClr val="bg1"/>
                </a:solidFill>
              </a:rPr>
              <a:t>}</a:t>
            </a:r>
          </a:p>
          <a:p>
            <a:endParaRPr lang="en-US" sz="1000" dirty="0">
              <a:solidFill>
                <a:schemeClr val="bg1"/>
              </a:solidFill>
            </a:endParaRPr>
          </a:p>
          <a:p>
            <a:r>
              <a:rPr lang="en-US" sz="1000" dirty="0">
                <a:solidFill>
                  <a:schemeClr val="bg1"/>
                </a:solidFill>
              </a:rPr>
              <a:t>}</a:t>
            </a:r>
          </a:p>
        </p:txBody>
      </p:sp>
    </p:spTree>
    <p:extLst>
      <p:ext uri="{BB962C8B-B14F-4D97-AF65-F5344CB8AC3E}">
        <p14:creationId xmlns:p14="http://schemas.microsoft.com/office/powerpoint/2010/main" val="386313098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C8A7C-4BBF-6448-A24E-FC9FCE301E48}"/>
              </a:ext>
            </a:extLst>
          </p:cNvPr>
          <p:cNvSpPr>
            <a:spLocks noGrp="1"/>
          </p:cNvSpPr>
          <p:nvPr>
            <p:ph type="title"/>
          </p:nvPr>
        </p:nvSpPr>
        <p:spPr/>
        <p:txBody>
          <a:bodyPr/>
          <a:lstStyle/>
          <a:p>
            <a:r>
              <a:rPr lang="en-BO" dirty="0"/>
              <a:t>Inicializadores de campos</a:t>
            </a:r>
          </a:p>
        </p:txBody>
      </p:sp>
      <p:sp>
        <p:nvSpPr>
          <p:cNvPr id="3" name="Content Placeholder 2">
            <a:extLst>
              <a:ext uri="{FF2B5EF4-FFF2-40B4-BE49-F238E27FC236}">
                <a16:creationId xmlns:a16="http://schemas.microsoft.com/office/drawing/2014/main" id="{C58182F5-FBA6-B948-A31B-143C63468652}"/>
              </a:ext>
            </a:extLst>
          </p:cNvPr>
          <p:cNvSpPr>
            <a:spLocks noGrp="1"/>
          </p:cNvSpPr>
          <p:nvPr>
            <p:ph idx="1"/>
          </p:nvPr>
        </p:nvSpPr>
        <p:spPr>
          <a:xfrm>
            <a:off x="6487886" y="2368619"/>
            <a:ext cx="4865914" cy="3399518"/>
          </a:xfrm>
          <a:solidFill>
            <a:schemeClr val="accent5">
              <a:lumMod val="20000"/>
              <a:lumOff val="80000"/>
            </a:schemeClr>
          </a:solidFill>
          <a:ln>
            <a:solidFill>
              <a:schemeClr val="bg1">
                <a:lumMod val="75000"/>
              </a:schemeClr>
            </a:solidFill>
          </a:ln>
        </p:spPr>
        <p:txBody>
          <a:bodyPr>
            <a:normAutofit fontScale="62500" lnSpcReduction="20000"/>
          </a:bodyPr>
          <a:lstStyle/>
          <a:p>
            <a:pPr marL="0" indent="0">
              <a:buNone/>
            </a:pPr>
            <a:endParaRPr lang="en-US" dirty="0"/>
          </a:p>
          <a:p>
            <a:pPr marL="0" indent="0">
              <a:buNone/>
            </a:pPr>
            <a:r>
              <a:rPr lang="en-US" dirty="0"/>
              <a:t>Si hay </a:t>
            </a:r>
            <a:r>
              <a:rPr lang="en-US" dirty="0" err="1"/>
              <a:t>campos</a:t>
            </a:r>
            <a:r>
              <a:rPr lang="en-US" dirty="0"/>
              <a:t> </a:t>
            </a:r>
            <a:r>
              <a:rPr lang="en-US" dirty="0" err="1"/>
              <a:t>en</a:t>
            </a:r>
            <a:r>
              <a:rPr lang="en-US" dirty="0"/>
              <a:t> una </a:t>
            </a:r>
            <a:r>
              <a:rPr lang="en-US" dirty="0" err="1"/>
              <a:t>clase</a:t>
            </a:r>
            <a:r>
              <a:rPr lang="en-US" dirty="0"/>
              <a:t> que </a:t>
            </a:r>
            <a:r>
              <a:rPr lang="en-US" dirty="0" err="1"/>
              <a:t>necesitan</a:t>
            </a:r>
            <a:r>
              <a:rPr lang="en-US" dirty="0"/>
              <a:t> </a:t>
            </a:r>
            <a:r>
              <a:rPr lang="en-US" dirty="0" err="1"/>
              <a:t>valores</a:t>
            </a:r>
            <a:r>
              <a:rPr lang="en-US" dirty="0"/>
              <a:t> </a:t>
            </a:r>
            <a:r>
              <a:rPr lang="en-US" dirty="0" err="1"/>
              <a:t>iniciales</a:t>
            </a:r>
            <a:r>
              <a:rPr lang="en-US" dirty="0"/>
              <a:t> </a:t>
            </a:r>
            <a:r>
              <a:rPr lang="en-US" dirty="0" err="1"/>
              <a:t>distintos</a:t>
            </a:r>
            <a:r>
              <a:rPr lang="en-US" dirty="0"/>
              <a:t> a los default, los </a:t>
            </a:r>
            <a:r>
              <a:rPr lang="en-US" dirty="0" err="1"/>
              <a:t>campos</a:t>
            </a:r>
            <a:r>
              <a:rPr lang="en-US" dirty="0"/>
              <a:t> </a:t>
            </a:r>
            <a:r>
              <a:rPr lang="en-US" dirty="0" err="1"/>
              <a:t>simplemente</a:t>
            </a:r>
            <a:r>
              <a:rPr lang="en-US" dirty="0"/>
              <a:t> se </a:t>
            </a:r>
            <a:r>
              <a:rPr lang="en-US" dirty="0" err="1"/>
              <a:t>pueden</a:t>
            </a:r>
            <a:r>
              <a:rPr lang="en-US" dirty="0"/>
              <a:t> </a:t>
            </a:r>
            <a:r>
              <a:rPr lang="en-US" dirty="0" err="1"/>
              <a:t>inicializar</a:t>
            </a:r>
            <a:r>
              <a:rPr lang="en-US" dirty="0"/>
              <a:t> al </a:t>
            </a:r>
            <a:r>
              <a:rPr lang="en-US" dirty="0" err="1"/>
              <a:t>mismo</a:t>
            </a:r>
            <a:r>
              <a:rPr lang="en-US" dirty="0"/>
              <a:t> </a:t>
            </a:r>
            <a:r>
              <a:rPr lang="en-US" dirty="0" err="1"/>
              <a:t>tiempo</a:t>
            </a:r>
            <a:r>
              <a:rPr lang="en-US" dirty="0"/>
              <a:t> que se </a:t>
            </a:r>
            <a:r>
              <a:rPr lang="en-US" dirty="0" err="1"/>
              <a:t>declaran</a:t>
            </a:r>
            <a:r>
              <a:rPr lang="en-US" dirty="0"/>
              <a:t>. </a:t>
            </a:r>
            <a:r>
              <a:rPr lang="en-US" dirty="0" err="1"/>
              <a:t>Esto</a:t>
            </a:r>
            <a:r>
              <a:rPr lang="en-US" dirty="0"/>
              <a:t> </a:t>
            </a:r>
            <a:r>
              <a:rPr lang="en-US" dirty="0" err="1"/>
              <a:t>puede</a:t>
            </a:r>
            <a:r>
              <a:rPr lang="en-US" dirty="0"/>
              <a:t> </a:t>
            </a:r>
            <a:r>
              <a:rPr lang="en-US" dirty="0" err="1"/>
              <a:t>hacer</a:t>
            </a:r>
            <a:r>
              <a:rPr lang="en-US" dirty="0"/>
              <a:t> que el </a:t>
            </a:r>
            <a:r>
              <a:rPr lang="en-US" dirty="0" err="1"/>
              <a:t>código</a:t>
            </a:r>
            <a:r>
              <a:rPr lang="en-US" dirty="0"/>
              <a:t> sea un </a:t>
            </a:r>
            <a:r>
              <a:rPr lang="en-US" dirty="0" err="1"/>
              <a:t>poco</a:t>
            </a:r>
            <a:r>
              <a:rPr lang="en-US" dirty="0"/>
              <a:t> </a:t>
            </a:r>
            <a:r>
              <a:rPr lang="en-US" dirty="0" err="1"/>
              <a:t>más</a:t>
            </a:r>
            <a:r>
              <a:rPr lang="en-US" dirty="0"/>
              <a:t> </a:t>
            </a:r>
            <a:r>
              <a:rPr lang="en-US" dirty="0" err="1"/>
              <a:t>limpio</a:t>
            </a:r>
            <a:r>
              <a:rPr lang="en-US" dirty="0"/>
              <a:t>. Los </a:t>
            </a:r>
            <a:r>
              <a:rPr lang="en-US" dirty="0" err="1"/>
              <a:t>valores</a:t>
            </a:r>
            <a:r>
              <a:rPr lang="en-US" dirty="0"/>
              <a:t> </a:t>
            </a:r>
            <a:r>
              <a:rPr lang="en-US" dirty="0" err="1"/>
              <a:t>iniciales</a:t>
            </a:r>
            <a:r>
              <a:rPr lang="en-US" dirty="0"/>
              <a:t> se </a:t>
            </a:r>
            <a:r>
              <a:rPr lang="en-US" dirty="0" err="1"/>
              <a:t>asignan</a:t>
            </a:r>
            <a:r>
              <a:rPr lang="en-US" dirty="0"/>
              <a:t> </a:t>
            </a:r>
            <a:r>
              <a:rPr lang="en-US" dirty="0" err="1"/>
              <a:t>cuando</a:t>
            </a:r>
            <a:r>
              <a:rPr lang="en-US" dirty="0"/>
              <a:t> se </a:t>
            </a:r>
            <a:r>
              <a:rPr lang="en-US" dirty="0" err="1"/>
              <a:t>cree</a:t>
            </a:r>
            <a:r>
              <a:rPr lang="en-US" dirty="0"/>
              <a:t> el </a:t>
            </a:r>
            <a:r>
              <a:rPr lang="en-US" dirty="0" err="1"/>
              <a:t>objeto</a:t>
            </a:r>
            <a:r>
              <a:rPr lang="en-US" dirty="0"/>
              <a:t>, antes de que se </a:t>
            </a:r>
            <a:r>
              <a:rPr lang="en-US" dirty="0" err="1"/>
              <a:t>llame</a:t>
            </a:r>
            <a:r>
              <a:rPr lang="en-US" dirty="0"/>
              <a:t> al constructor.</a:t>
            </a:r>
          </a:p>
          <a:p>
            <a:pPr marL="0" indent="0">
              <a:buNone/>
            </a:pPr>
            <a:r>
              <a:rPr lang="en-US" dirty="0"/>
              <a:t>El constructor default que </a:t>
            </a:r>
            <a:r>
              <a:rPr lang="en-US" dirty="0" err="1"/>
              <a:t>agrega</a:t>
            </a:r>
            <a:r>
              <a:rPr lang="en-US" dirty="0"/>
              <a:t> el </a:t>
            </a:r>
            <a:r>
              <a:rPr lang="en-US" dirty="0" err="1"/>
              <a:t>compilador</a:t>
            </a:r>
            <a:r>
              <a:rPr lang="en-US" dirty="0"/>
              <a:t>, no </a:t>
            </a:r>
            <a:r>
              <a:rPr lang="en-US" dirty="0" err="1"/>
              <a:t>toca</a:t>
            </a:r>
            <a:r>
              <a:rPr lang="en-US" dirty="0"/>
              <a:t> los </a:t>
            </a:r>
            <a:r>
              <a:rPr lang="en-US" dirty="0" err="1"/>
              <a:t>campos</a:t>
            </a:r>
            <a:r>
              <a:rPr lang="en-US" dirty="0"/>
              <a:t> </a:t>
            </a:r>
            <a:r>
              <a:rPr lang="en-US" dirty="0" err="1"/>
              <a:t>inicializados</a:t>
            </a:r>
            <a:r>
              <a:rPr lang="en-US" dirty="0"/>
              <a:t> </a:t>
            </a:r>
            <a:r>
              <a:rPr lang="en-US" dirty="0" err="1"/>
              <a:t>en</a:t>
            </a:r>
            <a:r>
              <a:rPr lang="en-US" dirty="0"/>
              <a:t> </a:t>
            </a:r>
            <a:r>
              <a:rPr lang="en-US" dirty="0" err="1"/>
              <a:t>su</a:t>
            </a:r>
            <a:r>
              <a:rPr lang="en-US" dirty="0"/>
              <a:t> </a:t>
            </a:r>
            <a:r>
              <a:rPr lang="en-US" dirty="0" err="1"/>
              <a:t>declaración</a:t>
            </a:r>
            <a:r>
              <a:rPr lang="en-US" dirty="0"/>
              <a:t>. </a:t>
            </a:r>
          </a:p>
          <a:p>
            <a:pPr marL="0" indent="0">
              <a:buNone/>
            </a:pPr>
            <a:endParaRPr lang="en-US" dirty="0"/>
          </a:p>
          <a:p>
            <a:pPr marL="0" indent="0">
              <a:buNone/>
            </a:pPr>
            <a:r>
              <a:rPr lang="en-US" dirty="0" err="1"/>
              <a:t>Esta</a:t>
            </a:r>
            <a:r>
              <a:rPr lang="en-US" dirty="0"/>
              <a:t> </a:t>
            </a:r>
            <a:r>
              <a:rPr lang="en-US" dirty="0" err="1"/>
              <a:t>asignación</a:t>
            </a:r>
            <a:r>
              <a:rPr lang="en-US" dirty="0"/>
              <a:t> no </a:t>
            </a:r>
            <a:r>
              <a:rPr lang="en-US" dirty="0" err="1"/>
              <a:t>puede</a:t>
            </a:r>
            <a:r>
              <a:rPr lang="en-US" dirty="0"/>
              <a:t> </a:t>
            </a:r>
            <a:r>
              <a:rPr lang="en-US" dirty="0" err="1"/>
              <a:t>referirse</a:t>
            </a:r>
            <a:r>
              <a:rPr lang="en-US" dirty="0"/>
              <a:t> a </a:t>
            </a:r>
            <a:r>
              <a:rPr lang="en-US" dirty="0" err="1"/>
              <a:t>otro</a:t>
            </a:r>
            <a:r>
              <a:rPr lang="en-US" dirty="0"/>
              <a:t> campo de </a:t>
            </a:r>
            <a:r>
              <a:rPr lang="en-US" dirty="0" err="1"/>
              <a:t>instancia</a:t>
            </a:r>
            <a:r>
              <a:rPr lang="en-US" dirty="0"/>
              <a:t>.</a:t>
            </a:r>
            <a:endParaRPr lang="en-BO" dirty="0"/>
          </a:p>
        </p:txBody>
      </p:sp>
      <p:sp>
        <p:nvSpPr>
          <p:cNvPr id="4" name="TextBox 3">
            <a:extLst>
              <a:ext uri="{FF2B5EF4-FFF2-40B4-BE49-F238E27FC236}">
                <a16:creationId xmlns:a16="http://schemas.microsoft.com/office/drawing/2014/main" id="{0053EAEE-B470-AF4E-B2CE-F4AC29746F57}"/>
              </a:ext>
            </a:extLst>
          </p:cNvPr>
          <p:cNvSpPr txBox="1"/>
          <p:nvPr/>
        </p:nvSpPr>
        <p:spPr>
          <a:xfrm>
            <a:off x="838200" y="1775443"/>
            <a:ext cx="5257800"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a:t>
            </a:r>
          </a:p>
          <a:p>
            <a:r>
              <a:rPr lang="en-US" sz="1400" b="1" dirty="0">
                <a:solidFill>
                  <a:schemeClr val="bg1"/>
                </a:solidFill>
              </a:rPr>
              <a:t>            var area = </a:t>
            </a:r>
            <a:r>
              <a:rPr lang="en-US" sz="1400" b="1" dirty="0" err="1">
                <a:solidFill>
                  <a:schemeClr val="bg1"/>
                </a:solidFill>
              </a:rPr>
              <a:t>rec.Area</a:t>
            </a:r>
            <a:r>
              <a:rPr lang="en-US" sz="1400" b="1" dirty="0">
                <a:solidFill>
                  <a:schemeClr val="bg1"/>
                </a:solidFill>
              </a:rPr>
              <a:t>();		</a:t>
            </a:r>
          </a:p>
          <a:p>
            <a:r>
              <a:rPr lang="en-US" sz="1400" b="1" dirty="0">
                <a:solidFill>
                  <a:schemeClr val="bg1"/>
                </a:solidFill>
              </a:rPr>
              <a:t>            Write($"Area del </a:t>
            </a:r>
            <a:r>
              <a:rPr lang="en-US" sz="1400" b="1" dirty="0" err="1">
                <a:solidFill>
                  <a:schemeClr val="bg1"/>
                </a:solidFill>
              </a:rPr>
              <a:t>rectángulo</a:t>
            </a:r>
            <a:r>
              <a:rPr lang="en-US" sz="1400" b="1" dirty="0">
                <a:solidFill>
                  <a:schemeClr val="bg1"/>
                </a:solidFill>
              </a:rPr>
              <a:t>({</a:t>
            </a:r>
            <a:r>
              <a:rPr lang="en-US" sz="1400" b="1" dirty="0" err="1">
                <a:solidFill>
                  <a:schemeClr val="bg1"/>
                </a:solidFill>
              </a:rPr>
              <a:t>rec.X</a:t>
            </a:r>
            <a:r>
              <a:rPr lang="en-US" sz="1400" b="1" dirty="0">
                <a:solidFill>
                  <a:schemeClr val="bg1"/>
                </a:solidFill>
              </a:rPr>
              <a:t>}x{</a:t>
            </a:r>
            <a:r>
              <a:rPr lang="en-US" sz="1400" b="1" dirty="0" err="1">
                <a:solidFill>
                  <a:schemeClr val="bg1"/>
                </a:solidFill>
              </a:rPr>
              <a:t>rec.Y</a:t>
            </a:r>
            <a:r>
              <a:rPr lang="en-US" sz="1400" b="1" dirty="0">
                <a:solidFill>
                  <a:schemeClr val="bg1"/>
                </a:solidFill>
              </a:rPr>
              <a:t>}) = {area}"); 	// 200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 </a:t>
            </a: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public int X = 10;</a:t>
            </a:r>
          </a:p>
          <a:p>
            <a:r>
              <a:rPr lang="en-US" sz="1400" b="1" dirty="0">
                <a:solidFill>
                  <a:schemeClr val="bg1"/>
                </a:solidFill>
              </a:rPr>
              <a:t>      public int Y = 20;</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98431370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74CB7-997A-DE4D-A885-2110C6970207}"/>
              </a:ext>
            </a:extLst>
          </p:cNvPr>
          <p:cNvSpPr>
            <a:spLocks noGrp="1"/>
          </p:cNvSpPr>
          <p:nvPr>
            <p:ph type="title"/>
          </p:nvPr>
        </p:nvSpPr>
        <p:spPr/>
        <p:txBody>
          <a:bodyPr/>
          <a:lstStyle/>
          <a:p>
            <a:r>
              <a:rPr lang="en-BO" dirty="0"/>
              <a:t>Inicializadores de objetos</a:t>
            </a:r>
          </a:p>
        </p:txBody>
      </p:sp>
      <p:sp>
        <p:nvSpPr>
          <p:cNvPr id="3" name="Content Placeholder 2">
            <a:extLst>
              <a:ext uri="{FF2B5EF4-FFF2-40B4-BE49-F238E27FC236}">
                <a16:creationId xmlns:a16="http://schemas.microsoft.com/office/drawing/2014/main" id="{2A0FB61D-DE30-5142-8D12-83EE9CF51034}"/>
              </a:ext>
            </a:extLst>
          </p:cNvPr>
          <p:cNvSpPr>
            <a:spLocks noGrp="1"/>
          </p:cNvSpPr>
          <p:nvPr>
            <p:ph idx="1"/>
          </p:nvPr>
        </p:nvSpPr>
        <p:spPr>
          <a:xfrm>
            <a:off x="6871063" y="1825625"/>
            <a:ext cx="4482736" cy="4667250"/>
          </a:xfrm>
          <a:solidFill>
            <a:schemeClr val="accent5">
              <a:lumMod val="20000"/>
              <a:lumOff val="80000"/>
            </a:schemeClr>
          </a:solidFill>
          <a:ln>
            <a:solidFill>
              <a:schemeClr val="bg1">
                <a:lumMod val="75000"/>
              </a:schemeClr>
            </a:solidFill>
          </a:ln>
        </p:spPr>
        <p:txBody>
          <a:bodyPr>
            <a:normAutofit fontScale="85000" lnSpcReduction="20000"/>
          </a:bodyPr>
          <a:lstStyle/>
          <a:p>
            <a:pPr marL="0" indent="0">
              <a:buNone/>
            </a:pPr>
            <a:endParaRPr lang="en-US" dirty="0"/>
          </a:p>
          <a:p>
            <a:pPr marL="0" indent="0">
              <a:buNone/>
            </a:pPr>
            <a:r>
              <a:rPr lang="en-US" dirty="0"/>
              <a:t>Al </a:t>
            </a:r>
            <a:r>
              <a:rPr lang="en-US" dirty="0" err="1"/>
              <a:t>crear</a:t>
            </a:r>
            <a:r>
              <a:rPr lang="en-US" dirty="0"/>
              <a:t> un </a:t>
            </a:r>
            <a:r>
              <a:rPr lang="en-US" dirty="0" err="1"/>
              <a:t>objeto</a:t>
            </a:r>
            <a:r>
              <a:rPr lang="en-US" dirty="0"/>
              <a:t>, es </a:t>
            </a:r>
            <a:r>
              <a:rPr lang="en-US" dirty="0" err="1"/>
              <a:t>posible</a:t>
            </a:r>
            <a:r>
              <a:rPr lang="en-US" dirty="0"/>
              <a:t> </a:t>
            </a:r>
            <a:r>
              <a:rPr lang="en-US" dirty="0" err="1"/>
              <a:t>inicializar</a:t>
            </a:r>
            <a:r>
              <a:rPr lang="en-US" dirty="0"/>
              <a:t> los </a:t>
            </a:r>
            <a:r>
              <a:rPr lang="en-US" dirty="0" err="1"/>
              <a:t>campos</a:t>
            </a:r>
            <a:r>
              <a:rPr lang="en-US" dirty="0"/>
              <a:t> </a:t>
            </a:r>
            <a:r>
              <a:rPr lang="en-US" dirty="0" err="1"/>
              <a:t>públicos</a:t>
            </a:r>
            <a:r>
              <a:rPr lang="en-US" dirty="0"/>
              <a:t> del </a:t>
            </a:r>
            <a:r>
              <a:rPr lang="en-US" dirty="0" err="1"/>
              <a:t>objeto</a:t>
            </a:r>
            <a:r>
              <a:rPr lang="en-US" dirty="0"/>
              <a:t> dentro de la </a:t>
            </a:r>
            <a:r>
              <a:rPr lang="en-US" dirty="0" err="1"/>
              <a:t>declaración</a:t>
            </a:r>
            <a:r>
              <a:rPr lang="en-US" dirty="0"/>
              <a:t> de </a:t>
            </a:r>
            <a:r>
              <a:rPr lang="en-US" dirty="0" err="1"/>
              <a:t>instanciación</a:t>
            </a:r>
            <a:r>
              <a:rPr lang="en-US" dirty="0"/>
              <a:t>. Para </a:t>
            </a:r>
            <a:r>
              <a:rPr lang="en-US" dirty="0" err="1"/>
              <a:t>esto</a:t>
            </a:r>
            <a:r>
              <a:rPr lang="en-US" dirty="0"/>
              <a:t> se </a:t>
            </a:r>
            <a:r>
              <a:rPr lang="en-US" dirty="0" err="1"/>
              <a:t>agrega</a:t>
            </a:r>
            <a:r>
              <a:rPr lang="en-US" dirty="0"/>
              <a:t> un </a:t>
            </a:r>
            <a:r>
              <a:rPr lang="en-US" dirty="0" err="1"/>
              <a:t>bloque</a:t>
            </a:r>
            <a:r>
              <a:rPr lang="en-US" dirty="0"/>
              <a:t> de </a:t>
            </a:r>
            <a:r>
              <a:rPr lang="en-US" dirty="0" err="1"/>
              <a:t>código</a:t>
            </a:r>
            <a:r>
              <a:rPr lang="en-US" dirty="0"/>
              <a:t>, que </a:t>
            </a:r>
            <a:r>
              <a:rPr lang="en-US" dirty="0" err="1"/>
              <a:t>contiene</a:t>
            </a:r>
            <a:r>
              <a:rPr lang="en-US" dirty="0"/>
              <a:t> una </a:t>
            </a:r>
            <a:r>
              <a:rPr lang="en-US" dirty="0" err="1"/>
              <a:t>lista</a:t>
            </a:r>
            <a:r>
              <a:rPr lang="en-US" dirty="0"/>
              <a:t> </a:t>
            </a:r>
            <a:r>
              <a:rPr lang="en-US" dirty="0" err="1"/>
              <a:t>separada</a:t>
            </a:r>
            <a:r>
              <a:rPr lang="en-US" dirty="0"/>
              <a:t> por comas de </a:t>
            </a:r>
            <a:r>
              <a:rPr lang="en-US" dirty="0" err="1"/>
              <a:t>asignaciones</a:t>
            </a:r>
            <a:r>
              <a:rPr lang="en-US" dirty="0"/>
              <a:t> de campo. Este </a:t>
            </a:r>
            <a:r>
              <a:rPr lang="en-US" dirty="0" err="1"/>
              <a:t>bloque</a:t>
            </a:r>
            <a:r>
              <a:rPr lang="en-US" dirty="0"/>
              <a:t> </a:t>
            </a:r>
            <a:r>
              <a:rPr lang="en-US" b="1" dirty="0" err="1"/>
              <a:t>inicializador</a:t>
            </a:r>
            <a:r>
              <a:rPr lang="en-US" b="1" dirty="0"/>
              <a:t> de </a:t>
            </a:r>
            <a:r>
              <a:rPr lang="en-US" b="1" dirty="0" err="1"/>
              <a:t>objeto</a:t>
            </a:r>
            <a:r>
              <a:rPr lang="en-US" dirty="0"/>
              <a:t> se </a:t>
            </a:r>
            <a:r>
              <a:rPr lang="en-US" dirty="0" err="1"/>
              <a:t>procesará</a:t>
            </a:r>
            <a:r>
              <a:rPr lang="en-US" dirty="0"/>
              <a:t> </a:t>
            </a:r>
            <a:r>
              <a:rPr lang="en-US" dirty="0" err="1"/>
              <a:t>después</a:t>
            </a:r>
            <a:r>
              <a:rPr lang="en-US" dirty="0"/>
              <a:t> de que se </a:t>
            </a:r>
            <a:r>
              <a:rPr lang="en-US" dirty="0" err="1"/>
              <a:t>haya</a:t>
            </a:r>
            <a:r>
              <a:rPr lang="en-US" dirty="0"/>
              <a:t> </a:t>
            </a:r>
            <a:r>
              <a:rPr lang="en-US" dirty="0" err="1"/>
              <a:t>llamado</a:t>
            </a:r>
            <a:r>
              <a:rPr lang="en-US" dirty="0"/>
              <a:t> al constructor.</a:t>
            </a:r>
          </a:p>
          <a:p>
            <a:pPr marL="0" indent="0">
              <a:buNone/>
            </a:pPr>
            <a:endParaRPr lang="en-US" dirty="0"/>
          </a:p>
          <a:p>
            <a:pPr marL="0" indent="0">
              <a:buNone/>
            </a:pPr>
            <a:r>
              <a:rPr lang="en-US" dirty="0"/>
              <a:t>Si no hay </a:t>
            </a:r>
            <a:r>
              <a:rPr lang="en-US" dirty="0" err="1"/>
              <a:t>argumentos</a:t>
            </a:r>
            <a:r>
              <a:rPr lang="en-US" dirty="0"/>
              <a:t> para el constructor, los </a:t>
            </a:r>
            <a:r>
              <a:rPr lang="en-US" dirty="0" err="1"/>
              <a:t>paréntesis</a:t>
            </a:r>
            <a:r>
              <a:rPr lang="en-US" dirty="0"/>
              <a:t> no son </a:t>
            </a:r>
            <a:r>
              <a:rPr lang="en-US" dirty="0" err="1"/>
              <a:t>necesarios</a:t>
            </a:r>
            <a:r>
              <a:rPr lang="en-US" dirty="0"/>
              <a:t>.</a:t>
            </a:r>
          </a:p>
          <a:p>
            <a:pPr marL="0" indent="0">
              <a:buNone/>
            </a:pPr>
            <a:endParaRPr lang="en-BO" dirty="0"/>
          </a:p>
        </p:txBody>
      </p:sp>
      <p:sp>
        <p:nvSpPr>
          <p:cNvPr id="4" name="TextBox 3">
            <a:extLst>
              <a:ext uri="{FF2B5EF4-FFF2-40B4-BE49-F238E27FC236}">
                <a16:creationId xmlns:a16="http://schemas.microsoft.com/office/drawing/2014/main" id="{E42631AD-7D0E-5749-B465-9191433FE857}"/>
              </a:ext>
            </a:extLst>
          </p:cNvPr>
          <p:cNvSpPr txBox="1"/>
          <p:nvPr/>
        </p:nvSpPr>
        <p:spPr>
          <a:xfrm>
            <a:off x="838199" y="1775443"/>
            <a:ext cx="5815150" cy="4801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rec1 = new </a:t>
            </a:r>
            <a:r>
              <a:rPr lang="en-US" sz="1400" b="1" dirty="0" err="1">
                <a:solidFill>
                  <a:schemeClr val="bg1"/>
                </a:solidFill>
              </a:rPr>
              <a:t>Rectangulo</a:t>
            </a:r>
            <a:r>
              <a:rPr lang="en-US" sz="1400" b="1" dirty="0">
                <a:solidFill>
                  <a:schemeClr val="bg1"/>
                </a:solidFill>
              </a:rPr>
              <a:t>() { X = 18, Y = 24 };</a:t>
            </a:r>
          </a:p>
          <a:p>
            <a:r>
              <a:rPr lang="en-US" sz="1400" b="1" dirty="0">
                <a:solidFill>
                  <a:schemeClr val="bg1"/>
                </a:solidFill>
              </a:rPr>
              <a:t>            var area = rec1.Area();		</a:t>
            </a:r>
          </a:p>
          <a:p>
            <a:r>
              <a:rPr lang="en-US" sz="1400" b="1" dirty="0">
                <a:solidFill>
                  <a:schemeClr val="bg1"/>
                </a:solidFill>
              </a:rPr>
              <a:t>            WriteLine($"Area del </a:t>
            </a:r>
            <a:r>
              <a:rPr lang="en-US" sz="1400" b="1" dirty="0" err="1">
                <a:solidFill>
                  <a:schemeClr val="bg1"/>
                </a:solidFill>
              </a:rPr>
              <a:t>rectángulo</a:t>
            </a:r>
            <a:r>
              <a:rPr lang="en-US" sz="1400" b="1" dirty="0">
                <a:solidFill>
                  <a:schemeClr val="bg1"/>
                </a:solidFill>
              </a:rPr>
              <a:t>({rec1.X}x{rec1.Y}) = {area}"); // 432 </a:t>
            </a:r>
          </a:p>
          <a:p>
            <a:r>
              <a:rPr lang="en-US" sz="1400" b="1" dirty="0">
                <a:solidFill>
                  <a:schemeClr val="bg1"/>
                </a:solidFill>
              </a:rPr>
              <a:t>            var rec2 = new </a:t>
            </a:r>
            <a:r>
              <a:rPr lang="en-US" sz="1400" b="1" dirty="0" err="1">
                <a:solidFill>
                  <a:schemeClr val="bg1"/>
                </a:solidFill>
              </a:rPr>
              <a:t>Rectangulo</a:t>
            </a:r>
            <a:r>
              <a:rPr lang="en-US" sz="1400" b="1" dirty="0">
                <a:solidFill>
                  <a:schemeClr val="bg1"/>
                </a:solidFill>
              </a:rPr>
              <a:t> { X = 22, Y = 46 };</a:t>
            </a:r>
          </a:p>
          <a:p>
            <a:r>
              <a:rPr lang="en-US" sz="1400" b="1" dirty="0">
                <a:solidFill>
                  <a:schemeClr val="bg1"/>
                </a:solidFill>
              </a:rPr>
              <a:t>            area = rec2.Area();		</a:t>
            </a:r>
          </a:p>
          <a:p>
            <a:r>
              <a:rPr lang="en-US" sz="1400" b="1" dirty="0">
                <a:solidFill>
                  <a:schemeClr val="bg1"/>
                </a:solidFill>
              </a:rPr>
              <a:t>            WriteLine($"Area del </a:t>
            </a:r>
            <a:r>
              <a:rPr lang="en-US" sz="1400" b="1" dirty="0" err="1">
                <a:solidFill>
                  <a:schemeClr val="bg1"/>
                </a:solidFill>
              </a:rPr>
              <a:t>rectángulo</a:t>
            </a:r>
            <a:r>
              <a:rPr lang="en-US" sz="1400" b="1" dirty="0">
                <a:solidFill>
                  <a:schemeClr val="bg1"/>
                </a:solidFill>
              </a:rPr>
              <a:t>({rec2.X}x{rec2.Y}) = {area}"); // 1012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 </a:t>
            </a: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public int X = 10;</a:t>
            </a:r>
          </a:p>
          <a:p>
            <a:r>
              <a:rPr lang="en-US" sz="1400" b="1" dirty="0">
                <a:solidFill>
                  <a:schemeClr val="bg1"/>
                </a:solidFill>
              </a:rPr>
              <a:t>      public int Y = 20;</a:t>
            </a:r>
          </a:p>
          <a:p>
            <a:r>
              <a:rPr lang="en-US" sz="1400" b="1" dirty="0">
                <a:solidFill>
                  <a:schemeClr val="bg1"/>
                </a:solidFill>
              </a:rPr>
              <a:t>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77684865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95F74-EE7A-6C4F-9021-04995F1149B6}"/>
              </a:ext>
            </a:extLst>
          </p:cNvPr>
          <p:cNvSpPr>
            <a:spLocks noGrp="1"/>
          </p:cNvSpPr>
          <p:nvPr>
            <p:ph type="title"/>
          </p:nvPr>
        </p:nvSpPr>
        <p:spPr/>
        <p:txBody>
          <a:bodyPr/>
          <a:lstStyle/>
          <a:p>
            <a:r>
              <a:rPr lang="en-BO" dirty="0"/>
              <a:t>Clases parciales</a:t>
            </a:r>
          </a:p>
        </p:txBody>
      </p:sp>
      <p:sp>
        <p:nvSpPr>
          <p:cNvPr id="3" name="Content Placeholder 2">
            <a:extLst>
              <a:ext uri="{FF2B5EF4-FFF2-40B4-BE49-F238E27FC236}">
                <a16:creationId xmlns:a16="http://schemas.microsoft.com/office/drawing/2014/main" id="{E55D65C0-CDD7-074C-AACF-D4BEA13CBA8C}"/>
              </a:ext>
            </a:extLst>
          </p:cNvPr>
          <p:cNvSpPr>
            <a:spLocks noGrp="1"/>
          </p:cNvSpPr>
          <p:nvPr>
            <p:ph idx="1"/>
          </p:nvPr>
        </p:nvSpPr>
        <p:spPr>
          <a:xfrm>
            <a:off x="838199" y="1581786"/>
            <a:ext cx="10515599" cy="934992"/>
          </a:xfrm>
        </p:spPr>
        <p:txBody>
          <a:bodyPr>
            <a:normAutofit fontScale="55000" lnSpcReduction="20000"/>
          </a:bodyPr>
          <a:lstStyle/>
          <a:p>
            <a:pPr marL="0" indent="0">
              <a:buNone/>
            </a:pPr>
            <a:r>
              <a:rPr lang="en-US" dirty="0"/>
              <a:t>Una </a:t>
            </a:r>
            <a:r>
              <a:rPr lang="en-US" dirty="0" err="1"/>
              <a:t>definición</a:t>
            </a:r>
            <a:r>
              <a:rPr lang="en-US" dirty="0"/>
              <a:t> de </a:t>
            </a:r>
            <a:r>
              <a:rPr lang="en-US" dirty="0" err="1"/>
              <a:t>clase</a:t>
            </a:r>
            <a:r>
              <a:rPr lang="en-US" dirty="0"/>
              <a:t> se </a:t>
            </a:r>
            <a:r>
              <a:rPr lang="en-US" dirty="0" err="1"/>
              <a:t>puede</a:t>
            </a:r>
            <a:r>
              <a:rPr lang="en-US" dirty="0"/>
              <a:t> </a:t>
            </a:r>
            <a:r>
              <a:rPr lang="en-US" dirty="0" err="1"/>
              <a:t>dividir</a:t>
            </a:r>
            <a:r>
              <a:rPr lang="en-US" dirty="0"/>
              <a:t> </a:t>
            </a:r>
            <a:r>
              <a:rPr lang="en-US" dirty="0" err="1"/>
              <a:t>en</a:t>
            </a:r>
            <a:r>
              <a:rPr lang="en-US" dirty="0"/>
              <a:t> </a:t>
            </a:r>
            <a:r>
              <a:rPr lang="en-US" dirty="0" err="1"/>
              <a:t>varios</a:t>
            </a:r>
            <a:r>
              <a:rPr lang="en-US" dirty="0"/>
              <a:t> </a:t>
            </a:r>
            <a:r>
              <a:rPr lang="en-US" dirty="0" err="1"/>
              <a:t>archivos</a:t>
            </a:r>
            <a:r>
              <a:rPr lang="en-US" dirty="0"/>
              <a:t> </a:t>
            </a:r>
            <a:r>
              <a:rPr lang="en-US" dirty="0" err="1"/>
              <a:t>fuente</a:t>
            </a:r>
            <a:r>
              <a:rPr lang="en-US" dirty="0"/>
              <a:t> </a:t>
            </a:r>
            <a:r>
              <a:rPr lang="en-US" dirty="0" err="1"/>
              <a:t>diferentes</a:t>
            </a:r>
            <a:r>
              <a:rPr lang="en-US" dirty="0"/>
              <a:t> </a:t>
            </a:r>
            <a:r>
              <a:rPr lang="en-US" dirty="0" err="1"/>
              <a:t>mediante</a:t>
            </a:r>
            <a:r>
              <a:rPr lang="en-US" dirty="0"/>
              <a:t> el </a:t>
            </a:r>
            <a:r>
              <a:rPr lang="en-US" dirty="0" err="1"/>
              <a:t>uso</a:t>
            </a:r>
            <a:r>
              <a:rPr lang="en-US" dirty="0"/>
              <a:t> del </a:t>
            </a:r>
            <a:r>
              <a:rPr lang="en-US" dirty="0" err="1"/>
              <a:t>modificador</a:t>
            </a:r>
            <a:r>
              <a:rPr lang="en-US" dirty="0"/>
              <a:t> </a:t>
            </a:r>
            <a:r>
              <a:rPr lang="en-US" b="1" dirty="0"/>
              <a:t>partial</a:t>
            </a:r>
            <a:r>
              <a:rPr lang="en-US" dirty="0"/>
              <a:t>. El </a:t>
            </a:r>
            <a:r>
              <a:rPr lang="en-US" dirty="0" err="1"/>
              <a:t>compilador</a:t>
            </a:r>
            <a:r>
              <a:rPr lang="en-US" dirty="0"/>
              <a:t> </a:t>
            </a:r>
            <a:r>
              <a:rPr lang="en-US" dirty="0" err="1"/>
              <a:t>combinará</a:t>
            </a:r>
            <a:r>
              <a:rPr lang="en-US" dirty="0"/>
              <a:t> </a:t>
            </a:r>
            <a:r>
              <a:rPr lang="en-US" dirty="0" err="1"/>
              <a:t>estas</a:t>
            </a:r>
            <a:r>
              <a:rPr lang="en-US" dirty="0"/>
              <a:t> </a:t>
            </a:r>
            <a:r>
              <a:rPr lang="en-US" dirty="0" err="1"/>
              <a:t>clases</a:t>
            </a:r>
            <a:r>
              <a:rPr lang="en-US" dirty="0"/>
              <a:t> </a:t>
            </a:r>
            <a:r>
              <a:rPr lang="en-US" dirty="0" err="1"/>
              <a:t>parciales</a:t>
            </a:r>
            <a:r>
              <a:rPr lang="en-US" dirty="0"/>
              <a:t> </a:t>
            </a:r>
            <a:r>
              <a:rPr lang="en-US" dirty="0" err="1"/>
              <a:t>en</a:t>
            </a:r>
            <a:r>
              <a:rPr lang="en-US" dirty="0"/>
              <a:t> una sola </a:t>
            </a:r>
            <a:r>
              <a:rPr lang="en-US" dirty="0" err="1"/>
              <a:t>clase</a:t>
            </a:r>
            <a:r>
              <a:rPr lang="en-US" dirty="0"/>
              <a:t>. </a:t>
            </a:r>
          </a:p>
          <a:p>
            <a:pPr marL="0" indent="0">
              <a:buNone/>
            </a:pPr>
            <a:r>
              <a:rPr lang="en-US" dirty="0" err="1"/>
              <a:t>Todas</a:t>
            </a:r>
            <a:r>
              <a:rPr lang="en-US" dirty="0"/>
              <a:t> las </a:t>
            </a:r>
            <a:r>
              <a:rPr lang="en-US" dirty="0" err="1"/>
              <a:t>partes</a:t>
            </a:r>
            <a:r>
              <a:rPr lang="en-US" dirty="0"/>
              <a:t> de una </a:t>
            </a:r>
            <a:r>
              <a:rPr lang="en-US" dirty="0" err="1"/>
              <a:t>clase</a:t>
            </a:r>
            <a:r>
              <a:rPr lang="en-US" dirty="0"/>
              <a:t> con </a:t>
            </a:r>
            <a:r>
              <a:rPr lang="en-US" dirty="0" err="1"/>
              <a:t>clases</a:t>
            </a:r>
            <a:r>
              <a:rPr lang="en-US" dirty="0"/>
              <a:t> </a:t>
            </a:r>
            <a:r>
              <a:rPr lang="en-US" dirty="0" err="1"/>
              <a:t>parciales</a:t>
            </a:r>
            <a:r>
              <a:rPr lang="en-US" dirty="0"/>
              <a:t>, </a:t>
            </a:r>
            <a:r>
              <a:rPr lang="en-US" dirty="0" err="1"/>
              <a:t>deben</a:t>
            </a:r>
            <a:r>
              <a:rPr lang="en-US" dirty="0"/>
              <a:t> </a:t>
            </a:r>
            <a:r>
              <a:rPr lang="en-US" dirty="0" err="1"/>
              <a:t>tener</a:t>
            </a:r>
            <a:r>
              <a:rPr lang="en-US" dirty="0"/>
              <a:t> el keyword </a:t>
            </a:r>
            <a:r>
              <a:rPr lang="en-US" b="1" dirty="0"/>
              <a:t>partial</a:t>
            </a:r>
            <a:r>
              <a:rPr lang="en-US" dirty="0"/>
              <a:t> y </a:t>
            </a:r>
            <a:r>
              <a:rPr lang="en-US" dirty="0" err="1"/>
              <a:t>compartir</a:t>
            </a:r>
            <a:r>
              <a:rPr lang="en-US" dirty="0"/>
              <a:t> el </a:t>
            </a:r>
            <a:r>
              <a:rPr lang="en-US" dirty="0" err="1"/>
              <a:t>mismo</a:t>
            </a:r>
            <a:r>
              <a:rPr lang="en-US" dirty="0"/>
              <a:t> </a:t>
            </a:r>
            <a:r>
              <a:rPr lang="en-US" dirty="0" err="1"/>
              <a:t>nivel</a:t>
            </a:r>
            <a:r>
              <a:rPr lang="en-US" dirty="0"/>
              <a:t> de </a:t>
            </a:r>
            <a:r>
              <a:rPr lang="en-US" dirty="0" err="1"/>
              <a:t>acceso</a:t>
            </a:r>
            <a:r>
              <a:rPr lang="en-US" dirty="0"/>
              <a:t> (public o internal).</a:t>
            </a:r>
            <a:endParaRPr lang="en-BO" dirty="0"/>
          </a:p>
        </p:txBody>
      </p:sp>
      <p:sp>
        <p:nvSpPr>
          <p:cNvPr id="4" name="TextBox 3">
            <a:extLst>
              <a:ext uri="{FF2B5EF4-FFF2-40B4-BE49-F238E27FC236}">
                <a16:creationId xmlns:a16="http://schemas.microsoft.com/office/drawing/2014/main" id="{C08FB7A4-8044-9444-9D86-D411B695E0C4}"/>
              </a:ext>
            </a:extLst>
          </p:cNvPr>
          <p:cNvSpPr txBox="1"/>
          <p:nvPr/>
        </p:nvSpPr>
        <p:spPr>
          <a:xfrm>
            <a:off x="838200" y="2593703"/>
            <a:ext cx="5989321" cy="3939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 { X = 18, Y = 24 };</a:t>
            </a:r>
          </a:p>
          <a:p>
            <a:r>
              <a:rPr lang="en-US" sz="1400" b="1" dirty="0">
                <a:solidFill>
                  <a:schemeClr val="bg1"/>
                </a:solidFill>
              </a:rPr>
              <a:t>            WriteLine($"Area del </a:t>
            </a:r>
            <a:r>
              <a:rPr lang="en-US" sz="1400" b="1" dirty="0" err="1">
                <a:solidFill>
                  <a:schemeClr val="bg1"/>
                </a:solidFill>
              </a:rPr>
              <a:t>rectángulo</a:t>
            </a:r>
            <a:r>
              <a:rPr lang="en-US" sz="1400" b="1" dirty="0">
                <a:solidFill>
                  <a:schemeClr val="bg1"/>
                </a:solidFill>
              </a:rPr>
              <a:t>({</a:t>
            </a:r>
            <a:r>
              <a:rPr lang="en-US" sz="1400" b="1" dirty="0" err="1">
                <a:solidFill>
                  <a:schemeClr val="bg1"/>
                </a:solidFill>
              </a:rPr>
              <a:t>rec.X</a:t>
            </a:r>
            <a:r>
              <a:rPr lang="en-US" sz="1400" b="1" dirty="0">
                <a:solidFill>
                  <a:schemeClr val="bg1"/>
                </a:solidFill>
              </a:rPr>
              <a:t>}x{</a:t>
            </a:r>
            <a:r>
              <a:rPr lang="en-US" sz="1400" b="1" dirty="0" err="1">
                <a:solidFill>
                  <a:schemeClr val="bg1"/>
                </a:solidFill>
              </a:rPr>
              <a:t>rec.Y</a:t>
            </a:r>
            <a:r>
              <a:rPr lang="en-US" sz="1400" b="1" dirty="0">
                <a:solidFill>
                  <a:schemeClr val="bg1"/>
                </a:solidFill>
              </a:rPr>
              <a:t>}) = {</a:t>
            </a:r>
            <a:r>
              <a:rPr lang="en-US" sz="1400" b="1" dirty="0" err="1">
                <a:solidFill>
                  <a:schemeClr val="bg1"/>
                </a:solidFill>
              </a:rPr>
              <a:t>rec.Area</a:t>
            </a:r>
            <a:r>
              <a:rPr lang="en-US" sz="1400" b="1" dirty="0">
                <a:solidFill>
                  <a:schemeClr val="bg1"/>
                </a:solidFill>
              </a:rPr>
              <a:t>()}"); // 432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partial class </a:t>
            </a:r>
            <a:r>
              <a:rPr lang="en-US" sz="1400" b="1" dirty="0" err="1">
                <a:solidFill>
                  <a:schemeClr val="bg1"/>
                </a:solidFill>
              </a:rPr>
              <a:t>Rectangulo</a:t>
            </a:r>
            <a:r>
              <a:rPr lang="en-US" sz="1400" b="1" dirty="0">
                <a:solidFill>
                  <a:schemeClr val="bg1"/>
                </a:solidFill>
              </a:rPr>
              <a:t>		// File: </a:t>
            </a:r>
            <a:r>
              <a:rPr lang="en-US" sz="1400" b="1" dirty="0" err="1">
                <a:solidFill>
                  <a:schemeClr val="bg1"/>
                </a:solidFill>
              </a:rPr>
              <a:t>Rectangulo_initial.cs</a:t>
            </a:r>
            <a:endParaRPr lang="en-US" sz="1400" b="1" dirty="0">
              <a:solidFill>
                <a:schemeClr val="bg1"/>
              </a:solidFill>
            </a:endParaRPr>
          </a:p>
          <a:p>
            <a:r>
              <a:rPr lang="en-US" sz="1400" b="1" dirty="0">
                <a:solidFill>
                  <a:schemeClr val="bg1"/>
                </a:solidFill>
              </a:rPr>
              <a:t>{</a:t>
            </a:r>
          </a:p>
          <a:p>
            <a:r>
              <a:rPr lang="en-US" sz="1400" b="1" dirty="0">
                <a:solidFill>
                  <a:schemeClr val="bg1"/>
                </a:solidFill>
              </a:rPr>
              <a:t>      public int X = 10; public int Y = 20;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a:t>
            </a:r>
          </a:p>
          <a:p>
            <a:r>
              <a:rPr lang="en-US" sz="1400" b="1" dirty="0">
                <a:solidFill>
                  <a:schemeClr val="bg1"/>
                </a:solidFill>
              </a:rPr>
              <a:t>partial class </a:t>
            </a:r>
            <a:r>
              <a:rPr lang="en-US" sz="1400" b="1" dirty="0" err="1">
                <a:solidFill>
                  <a:schemeClr val="bg1"/>
                </a:solidFill>
              </a:rPr>
              <a:t>Rectangulo</a:t>
            </a:r>
            <a:r>
              <a:rPr lang="en-US" sz="1400" b="1" dirty="0">
                <a:solidFill>
                  <a:schemeClr val="bg1"/>
                </a:solidFill>
              </a:rPr>
              <a:t>		// File: </a:t>
            </a:r>
            <a:r>
              <a:rPr lang="en-US" sz="1400" b="1" dirty="0" err="1">
                <a:solidFill>
                  <a:schemeClr val="bg1"/>
                </a:solidFill>
              </a:rPr>
              <a:t>Rectangulo_Metodos.cs</a:t>
            </a:r>
            <a:endParaRPr lang="en-US" sz="1400" b="1" dirty="0">
              <a:solidFill>
                <a:schemeClr val="bg1"/>
              </a:solidFill>
            </a:endParaRPr>
          </a:p>
          <a:p>
            <a:r>
              <a:rPr lang="en-US" sz="1400" b="1" dirty="0">
                <a:solidFill>
                  <a:schemeClr val="bg1"/>
                </a:solidFill>
              </a:rPr>
              <a:t>{</a:t>
            </a: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A78A4A33-BF2E-A544-874E-E3706B918B29}"/>
              </a:ext>
            </a:extLst>
          </p:cNvPr>
          <p:cNvSpPr txBox="1"/>
          <p:nvPr/>
        </p:nvSpPr>
        <p:spPr>
          <a:xfrm>
            <a:off x="7373981" y="2439814"/>
            <a:ext cx="3979817" cy="4247317"/>
          </a:xfrm>
          <a:prstGeom prst="rect">
            <a:avLst/>
          </a:prstGeom>
          <a:solidFill>
            <a:schemeClr val="accent5">
              <a:lumMod val="20000"/>
              <a:lumOff val="80000"/>
            </a:schemeClr>
          </a:solidFill>
          <a:ln>
            <a:solidFill>
              <a:schemeClr val="bg1">
                <a:lumMod val="75000"/>
              </a:schemeClr>
            </a:solidFill>
          </a:ln>
        </p:spPr>
        <p:txBody>
          <a:bodyPr wrap="square" rtlCol="0">
            <a:spAutoFit/>
          </a:bodyPr>
          <a:lstStyle/>
          <a:p>
            <a:endParaRPr lang="en-US" dirty="0"/>
          </a:p>
          <a:p>
            <a:r>
              <a:rPr lang="en-US" dirty="0"/>
              <a:t>La </a:t>
            </a:r>
            <a:r>
              <a:rPr lang="en-US" dirty="0" err="1"/>
              <a:t>división</a:t>
            </a:r>
            <a:r>
              <a:rPr lang="en-US" dirty="0"/>
              <a:t> de </a:t>
            </a:r>
            <a:r>
              <a:rPr lang="en-US" dirty="0" err="1"/>
              <a:t>clases</a:t>
            </a:r>
            <a:r>
              <a:rPr lang="en-US" dirty="0"/>
              <a:t> </a:t>
            </a:r>
            <a:r>
              <a:rPr lang="en-US" dirty="0" err="1"/>
              <a:t>en</a:t>
            </a:r>
            <a:r>
              <a:rPr lang="en-US" dirty="0"/>
              <a:t> </a:t>
            </a:r>
            <a:r>
              <a:rPr lang="en-US" dirty="0" err="1"/>
              <a:t>varios</a:t>
            </a:r>
            <a:r>
              <a:rPr lang="en-US" dirty="0"/>
              <a:t> </a:t>
            </a:r>
            <a:r>
              <a:rPr lang="en-US" dirty="0" err="1"/>
              <a:t>archivos</a:t>
            </a:r>
            <a:r>
              <a:rPr lang="en-US" dirty="0"/>
              <a:t> </a:t>
            </a:r>
            <a:r>
              <a:rPr lang="en-US" dirty="0" err="1"/>
              <a:t>fuente</a:t>
            </a:r>
            <a:r>
              <a:rPr lang="en-US" dirty="0"/>
              <a:t> es </a:t>
            </a:r>
            <a:r>
              <a:rPr lang="en-US" dirty="0" err="1"/>
              <a:t>principalmente</a:t>
            </a:r>
            <a:r>
              <a:rPr lang="en-US" dirty="0"/>
              <a:t> </a:t>
            </a:r>
            <a:r>
              <a:rPr lang="en-US" dirty="0" err="1"/>
              <a:t>útil</a:t>
            </a:r>
            <a:r>
              <a:rPr lang="en-US" dirty="0"/>
              <a:t> </a:t>
            </a:r>
            <a:r>
              <a:rPr lang="en-US" dirty="0" err="1"/>
              <a:t>cuando</a:t>
            </a:r>
            <a:r>
              <a:rPr lang="en-US" dirty="0"/>
              <a:t> </a:t>
            </a:r>
            <a:r>
              <a:rPr lang="en-US" dirty="0" err="1"/>
              <a:t>parte</a:t>
            </a:r>
            <a:r>
              <a:rPr lang="en-US" dirty="0"/>
              <a:t> de una </a:t>
            </a:r>
            <a:r>
              <a:rPr lang="en-US" dirty="0" err="1"/>
              <a:t>clase</a:t>
            </a:r>
            <a:r>
              <a:rPr lang="en-US" dirty="0"/>
              <a:t> se genera </a:t>
            </a:r>
            <a:r>
              <a:rPr lang="en-US" dirty="0" err="1"/>
              <a:t>automáticamente</a:t>
            </a:r>
            <a:r>
              <a:rPr lang="en-US" dirty="0"/>
              <a:t>. Por </a:t>
            </a:r>
            <a:r>
              <a:rPr lang="en-US" dirty="0" err="1"/>
              <a:t>ejemplo</a:t>
            </a:r>
            <a:r>
              <a:rPr lang="en-US" dirty="0"/>
              <a:t>, el </a:t>
            </a:r>
            <a:r>
              <a:rPr lang="en-US" dirty="0" err="1"/>
              <a:t>creador</a:t>
            </a:r>
            <a:r>
              <a:rPr lang="en-US" dirty="0"/>
              <a:t> de la UI de Visual Studio </a:t>
            </a:r>
            <a:r>
              <a:rPr lang="en-US" dirty="0" err="1"/>
              <a:t>utiliza</a:t>
            </a:r>
            <a:r>
              <a:rPr lang="en-US" dirty="0"/>
              <a:t> </a:t>
            </a:r>
            <a:r>
              <a:rPr lang="en-US" dirty="0" err="1"/>
              <a:t>esta</a:t>
            </a:r>
            <a:r>
              <a:rPr lang="en-US" dirty="0"/>
              <a:t> </a:t>
            </a:r>
            <a:r>
              <a:rPr lang="en-US" dirty="0" err="1"/>
              <a:t>función</a:t>
            </a:r>
            <a:r>
              <a:rPr lang="en-US" dirty="0"/>
              <a:t> para </a:t>
            </a:r>
            <a:r>
              <a:rPr lang="en-US" dirty="0" err="1"/>
              <a:t>separar</a:t>
            </a:r>
            <a:r>
              <a:rPr lang="en-US" dirty="0"/>
              <a:t> el </a:t>
            </a:r>
            <a:r>
              <a:rPr lang="en-US" dirty="0" err="1"/>
              <a:t>código</a:t>
            </a:r>
            <a:r>
              <a:rPr lang="en-US" dirty="0"/>
              <a:t> </a:t>
            </a:r>
            <a:r>
              <a:rPr lang="en-US" dirty="0" err="1"/>
              <a:t>generado</a:t>
            </a:r>
            <a:r>
              <a:rPr lang="en-US" dirty="0"/>
              <a:t> </a:t>
            </a:r>
            <a:r>
              <a:rPr lang="en-US" dirty="0" err="1"/>
              <a:t>automáticamente</a:t>
            </a:r>
            <a:r>
              <a:rPr lang="en-US" dirty="0"/>
              <a:t> del </a:t>
            </a:r>
            <a:r>
              <a:rPr lang="en-US" dirty="0" err="1"/>
              <a:t>código</a:t>
            </a:r>
            <a:r>
              <a:rPr lang="en-US" dirty="0"/>
              <a:t> </a:t>
            </a:r>
            <a:r>
              <a:rPr lang="en-US" dirty="0" err="1"/>
              <a:t>definido</a:t>
            </a:r>
            <a:r>
              <a:rPr lang="en-US" dirty="0"/>
              <a:t> por el </a:t>
            </a:r>
            <a:r>
              <a:rPr lang="en-US" dirty="0" err="1"/>
              <a:t>programador</a:t>
            </a:r>
            <a:r>
              <a:rPr lang="en-US" dirty="0"/>
              <a:t>. </a:t>
            </a:r>
          </a:p>
          <a:p>
            <a:endParaRPr lang="en-US" dirty="0"/>
          </a:p>
          <a:p>
            <a:r>
              <a:rPr lang="en-US" dirty="0"/>
              <a:t>Las </a:t>
            </a:r>
            <a:r>
              <a:rPr lang="en-US" dirty="0" err="1"/>
              <a:t>clases</a:t>
            </a:r>
            <a:r>
              <a:rPr lang="en-US" dirty="0"/>
              <a:t> </a:t>
            </a:r>
            <a:r>
              <a:rPr lang="en-US" dirty="0" err="1"/>
              <a:t>parciales</a:t>
            </a:r>
            <a:r>
              <a:rPr lang="en-US" dirty="0"/>
              <a:t> </a:t>
            </a:r>
            <a:r>
              <a:rPr lang="en-US" dirty="0" err="1"/>
              <a:t>también</a:t>
            </a:r>
            <a:r>
              <a:rPr lang="en-US" dirty="0"/>
              <a:t> </a:t>
            </a:r>
            <a:r>
              <a:rPr lang="en-US" dirty="0" err="1"/>
              <a:t>pueden</a:t>
            </a:r>
            <a:r>
              <a:rPr lang="en-US" dirty="0"/>
              <a:t> </a:t>
            </a:r>
            <a:r>
              <a:rPr lang="en-US" dirty="0" err="1"/>
              <a:t>facilitar</a:t>
            </a:r>
            <a:r>
              <a:rPr lang="en-US" dirty="0"/>
              <a:t> que </a:t>
            </a:r>
            <a:r>
              <a:rPr lang="en-US" dirty="0" err="1"/>
              <a:t>varios</a:t>
            </a:r>
            <a:r>
              <a:rPr lang="en-US" dirty="0"/>
              <a:t> </a:t>
            </a:r>
            <a:r>
              <a:rPr lang="en-US" dirty="0" err="1"/>
              <a:t>programadores</a:t>
            </a:r>
            <a:r>
              <a:rPr lang="en-US" dirty="0"/>
              <a:t> </a:t>
            </a:r>
            <a:r>
              <a:rPr lang="en-US" dirty="0" err="1"/>
              <a:t>trabajen</a:t>
            </a:r>
            <a:r>
              <a:rPr lang="en-US" dirty="0"/>
              <a:t> </a:t>
            </a:r>
            <a:r>
              <a:rPr lang="en-US" dirty="0" err="1"/>
              <a:t>en</a:t>
            </a:r>
            <a:r>
              <a:rPr lang="en-US" dirty="0"/>
              <a:t> la </a:t>
            </a:r>
            <a:r>
              <a:rPr lang="en-US" dirty="0" err="1"/>
              <a:t>misma</a:t>
            </a:r>
            <a:r>
              <a:rPr lang="en-US" dirty="0"/>
              <a:t> </a:t>
            </a:r>
            <a:r>
              <a:rPr lang="en-US" dirty="0" err="1"/>
              <a:t>clase</a:t>
            </a:r>
            <a:r>
              <a:rPr lang="en-US" dirty="0"/>
              <a:t> </a:t>
            </a:r>
            <a:r>
              <a:rPr lang="en-US" dirty="0" err="1"/>
              <a:t>simultáneamente</a:t>
            </a:r>
            <a:r>
              <a:rPr lang="en-US" dirty="0"/>
              <a:t>.</a:t>
            </a:r>
          </a:p>
          <a:p>
            <a:endParaRPr lang="en-BO" dirty="0"/>
          </a:p>
        </p:txBody>
      </p:sp>
    </p:spTree>
    <p:extLst>
      <p:ext uri="{BB962C8B-B14F-4D97-AF65-F5344CB8AC3E}">
        <p14:creationId xmlns:p14="http://schemas.microsoft.com/office/powerpoint/2010/main" val="1658107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24449-BA24-0B44-B6C9-02977D1D454B}"/>
              </a:ext>
            </a:extLst>
          </p:cNvPr>
          <p:cNvSpPr>
            <a:spLocks noGrp="1"/>
          </p:cNvSpPr>
          <p:nvPr>
            <p:ph type="title"/>
          </p:nvPr>
        </p:nvSpPr>
        <p:spPr/>
        <p:txBody>
          <a:bodyPr/>
          <a:lstStyle/>
          <a:p>
            <a:r>
              <a:rPr lang="en-BO" dirty="0"/>
              <a:t>Comentarios</a:t>
            </a:r>
          </a:p>
        </p:txBody>
      </p:sp>
      <p:sp>
        <p:nvSpPr>
          <p:cNvPr id="3" name="Content Placeholder 2">
            <a:extLst>
              <a:ext uri="{FF2B5EF4-FFF2-40B4-BE49-F238E27FC236}">
                <a16:creationId xmlns:a16="http://schemas.microsoft.com/office/drawing/2014/main" id="{7AD3CAAB-4B0A-2542-92A8-1DD9F8B9AE80}"/>
              </a:ext>
            </a:extLst>
          </p:cNvPr>
          <p:cNvSpPr>
            <a:spLocks noGrp="1"/>
          </p:cNvSpPr>
          <p:nvPr>
            <p:ph idx="1"/>
          </p:nvPr>
        </p:nvSpPr>
        <p:spPr/>
        <p:txBody>
          <a:bodyPr>
            <a:normAutofit fontScale="77500" lnSpcReduction="20000"/>
          </a:bodyPr>
          <a:lstStyle/>
          <a:p>
            <a:pPr marL="0" indent="0">
              <a:buNone/>
            </a:pPr>
            <a:r>
              <a:rPr lang="en-US" dirty="0"/>
              <a:t>Los </a:t>
            </a:r>
            <a:r>
              <a:rPr lang="en-US" dirty="0" err="1"/>
              <a:t>comentarios</a:t>
            </a:r>
            <a:r>
              <a:rPr lang="en-US" dirty="0"/>
              <a:t> se </a:t>
            </a:r>
            <a:r>
              <a:rPr lang="en-US" dirty="0" err="1"/>
              <a:t>utilizan</a:t>
            </a:r>
            <a:r>
              <a:rPr lang="en-US" dirty="0"/>
              <a:t> para </a:t>
            </a:r>
            <a:r>
              <a:rPr lang="en-US" dirty="0" err="1"/>
              <a:t>insertar</a:t>
            </a:r>
            <a:r>
              <a:rPr lang="en-US" dirty="0"/>
              <a:t> </a:t>
            </a:r>
            <a:r>
              <a:rPr lang="en-US" dirty="0" err="1"/>
              <a:t>notas</a:t>
            </a:r>
            <a:r>
              <a:rPr lang="en-US" dirty="0"/>
              <a:t> </a:t>
            </a:r>
            <a:r>
              <a:rPr lang="en-US" dirty="0" err="1"/>
              <a:t>en</a:t>
            </a:r>
            <a:r>
              <a:rPr lang="en-US" dirty="0"/>
              <a:t> el </a:t>
            </a:r>
            <a:r>
              <a:rPr lang="en-US" dirty="0" err="1"/>
              <a:t>código</a:t>
            </a:r>
            <a:r>
              <a:rPr lang="en-US" dirty="0"/>
              <a:t> </a:t>
            </a:r>
            <a:r>
              <a:rPr lang="en-US" dirty="0" err="1"/>
              <a:t>fuente</a:t>
            </a:r>
            <a:r>
              <a:rPr lang="en-US" dirty="0"/>
              <a:t>. C# </a:t>
            </a:r>
            <a:r>
              <a:rPr lang="en-US" dirty="0" err="1"/>
              <a:t>usa</a:t>
            </a:r>
            <a:r>
              <a:rPr lang="en-US" dirty="0"/>
              <a:t> el</a:t>
            </a:r>
          </a:p>
          <a:p>
            <a:pPr marL="0" indent="0">
              <a:buNone/>
            </a:pPr>
            <a:r>
              <a:rPr lang="en-US" dirty="0"/>
              <a:t>modo de </a:t>
            </a:r>
            <a:r>
              <a:rPr lang="en-US" dirty="0" err="1"/>
              <a:t>comentarios</a:t>
            </a:r>
            <a:r>
              <a:rPr lang="en-US" dirty="0"/>
              <a:t> </a:t>
            </a:r>
            <a:r>
              <a:rPr lang="en-US" dirty="0" err="1"/>
              <a:t>estándar</a:t>
            </a:r>
            <a:r>
              <a:rPr lang="en-US" dirty="0"/>
              <a:t> de C ++, con una sola </a:t>
            </a:r>
            <a:r>
              <a:rPr lang="en-US" dirty="0" err="1"/>
              <a:t>línea</a:t>
            </a:r>
            <a:r>
              <a:rPr lang="en-US" dirty="0"/>
              <a:t> y </a:t>
            </a:r>
            <a:r>
              <a:rPr lang="en-US" dirty="0" err="1"/>
              <a:t>varias</a:t>
            </a:r>
            <a:r>
              <a:rPr lang="en-US" dirty="0"/>
              <a:t> </a:t>
            </a:r>
            <a:r>
              <a:rPr lang="en-US" dirty="0" err="1"/>
              <a:t>líneas</a:t>
            </a:r>
            <a:r>
              <a:rPr lang="en-US" dirty="0"/>
              <a:t>. El </a:t>
            </a:r>
            <a:r>
              <a:rPr lang="en-US" dirty="0" err="1"/>
              <a:t>objetivo</a:t>
            </a:r>
            <a:r>
              <a:rPr lang="en-US" dirty="0"/>
              <a:t> de un </a:t>
            </a:r>
            <a:r>
              <a:rPr lang="en-US" dirty="0" err="1"/>
              <a:t>comentario</a:t>
            </a:r>
            <a:r>
              <a:rPr lang="en-US" dirty="0"/>
              <a:t> </a:t>
            </a:r>
            <a:r>
              <a:rPr lang="en-US" dirty="0" err="1"/>
              <a:t>principalmente</a:t>
            </a:r>
            <a:r>
              <a:rPr lang="en-US" dirty="0"/>
              <a:t> es </a:t>
            </a:r>
            <a:r>
              <a:rPr lang="en-US" dirty="0" err="1"/>
              <a:t>mejorar</a:t>
            </a:r>
            <a:r>
              <a:rPr lang="en-US" dirty="0"/>
              <a:t> la </a:t>
            </a:r>
            <a:r>
              <a:rPr lang="en-US" dirty="0" err="1"/>
              <a:t>legibilidad</a:t>
            </a:r>
            <a:r>
              <a:rPr lang="en-US" dirty="0"/>
              <a:t> del </a:t>
            </a:r>
            <a:r>
              <a:rPr lang="en-US" dirty="0" err="1"/>
              <a:t>código</a:t>
            </a:r>
            <a:r>
              <a:rPr lang="en-US" dirty="0"/>
              <a:t> que se escribe  y no </a:t>
            </a:r>
            <a:r>
              <a:rPr lang="en-US" dirty="0" err="1"/>
              <a:t>tienen</a:t>
            </a:r>
            <a:r>
              <a:rPr lang="en-US" dirty="0"/>
              <a:t> </a:t>
            </a:r>
            <a:r>
              <a:rPr lang="en-US" dirty="0" err="1"/>
              <a:t>ningún</a:t>
            </a:r>
            <a:r>
              <a:rPr lang="en-US" dirty="0"/>
              <a:t> </a:t>
            </a:r>
            <a:r>
              <a:rPr lang="en-US" dirty="0" err="1"/>
              <a:t>efecto</a:t>
            </a:r>
            <a:r>
              <a:rPr lang="en-US" dirty="0"/>
              <a:t> </a:t>
            </a:r>
            <a:r>
              <a:rPr lang="en-US" dirty="0" err="1"/>
              <a:t>en</a:t>
            </a:r>
            <a:r>
              <a:rPr lang="en-US" dirty="0"/>
              <a:t> el </a:t>
            </a:r>
            <a:r>
              <a:rPr lang="en-US" dirty="0" err="1"/>
              <a:t>programa</a:t>
            </a:r>
            <a:r>
              <a:rPr lang="en-US" dirty="0"/>
              <a:t> final. </a:t>
            </a:r>
          </a:p>
          <a:p>
            <a:pPr marL="0" indent="0">
              <a:buNone/>
            </a:pPr>
            <a:endParaRPr lang="en-US" dirty="0"/>
          </a:p>
          <a:p>
            <a:pPr marL="0" indent="0">
              <a:buNone/>
            </a:pPr>
            <a:r>
              <a:rPr lang="en-US" dirty="0"/>
              <a:t>El </a:t>
            </a:r>
            <a:r>
              <a:rPr lang="en-US" dirty="0" err="1"/>
              <a:t>comentario</a:t>
            </a:r>
            <a:r>
              <a:rPr lang="en-US" dirty="0"/>
              <a:t> de una sola </a:t>
            </a:r>
            <a:r>
              <a:rPr lang="en-US" dirty="0" err="1"/>
              <a:t>línea</a:t>
            </a:r>
            <a:r>
              <a:rPr lang="en-US" dirty="0"/>
              <a:t>. </a:t>
            </a:r>
            <a:r>
              <a:rPr lang="en-US" dirty="0" err="1"/>
              <a:t>comienza</a:t>
            </a:r>
            <a:r>
              <a:rPr lang="en-US" dirty="0"/>
              <a:t> con // y se </a:t>
            </a:r>
            <a:r>
              <a:rPr lang="en-US" dirty="0" err="1"/>
              <a:t>extiende</a:t>
            </a:r>
            <a:r>
              <a:rPr lang="en-US" dirty="0"/>
              <a:t> hasta el final de la </a:t>
            </a:r>
            <a:r>
              <a:rPr lang="en-US" dirty="0" err="1"/>
              <a:t>línea</a:t>
            </a:r>
            <a:r>
              <a:rPr lang="en-US" dirty="0"/>
              <a:t>. </a:t>
            </a:r>
          </a:p>
          <a:p>
            <a:pPr marL="0" indent="0">
              <a:buNone/>
            </a:pPr>
            <a:endParaRPr lang="en-US" dirty="0"/>
          </a:p>
          <a:p>
            <a:pPr marL="0" indent="0">
              <a:buNone/>
            </a:pPr>
            <a:r>
              <a:rPr lang="en-US" dirty="0"/>
              <a:t>El </a:t>
            </a:r>
            <a:r>
              <a:rPr lang="en-US" dirty="0" err="1"/>
              <a:t>comentario</a:t>
            </a:r>
            <a:r>
              <a:rPr lang="en-US" dirty="0"/>
              <a:t> </a:t>
            </a:r>
            <a:r>
              <a:rPr lang="en-US" dirty="0" err="1"/>
              <a:t>multilínea</a:t>
            </a:r>
            <a:r>
              <a:rPr lang="en-US" dirty="0"/>
              <a:t> </a:t>
            </a:r>
            <a:r>
              <a:rPr lang="en-US" dirty="0" err="1"/>
              <a:t>puede</a:t>
            </a:r>
            <a:r>
              <a:rPr lang="en-US" dirty="0"/>
              <a:t> </a:t>
            </a:r>
            <a:r>
              <a:rPr lang="en-US" dirty="0" err="1"/>
              <a:t>abarcar</a:t>
            </a:r>
            <a:r>
              <a:rPr lang="en-US" dirty="0"/>
              <a:t> </a:t>
            </a:r>
            <a:r>
              <a:rPr lang="en-US" dirty="0" err="1"/>
              <a:t>varias</a:t>
            </a:r>
            <a:r>
              <a:rPr lang="en-US" dirty="0"/>
              <a:t> </a:t>
            </a:r>
            <a:r>
              <a:rPr lang="en-US" dirty="0" err="1"/>
              <a:t>líneas</a:t>
            </a:r>
            <a:r>
              <a:rPr lang="en-US" dirty="0"/>
              <a:t> y </a:t>
            </a:r>
            <a:r>
              <a:rPr lang="en-US" dirty="0" err="1"/>
              <a:t>está</a:t>
            </a:r>
            <a:r>
              <a:rPr lang="en-US" dirty="0"/>
              <a:t> </a:t>
            </a:r>
            <a:r>
              <a:rPr lang="en-US" dirty="0" err="1"/>
              <a:t>delimitado</a:t>
            </a:r>
            <a:r>
              <a:rPr lang="en-US" dirty="0"/>
              <a:t> por / * y * /.</a:t>
            </a:r>
          </a:p>
          <a:p>
            <a:pPr marL="0" indent="0">
              <a:buNone/>
            </a:pPr>
            <a:endParaRPr lang="en-US" dirty="0"/>
          </a:p>
          <a:p>
            <a:pPr marL="0" indent="0">
              <a:buNone/>
            </a:pPr>
            <a:r>
              <a:rPr lang="en-US" dirty="0"/>
              <a:t>// </a:t>
            </a:r>
            <a:r>
              <a:rPr lang="en-US" dirty="0" err="1"/>
              <a:t>comentario</a:t>
            </a:r>
            <a:r>
              <a:rPr lang="en-US" dirty="0"/>
              <a:t> de una sola </a:t>
            </a:r>
            <a:r>
              <a:rPr lang="en-US" dirty="0" err="1"/>
              <a:t>línea</a:t>
            </a:r>
            <a:endParaRPr lang="en-US" dirty="0"/>
          </a:p>
          <a:p>
            <a:pPr marL="0" indent="0">
              <a:buNone/>
            </a:pPr>
            <a:r>
              <a:rPr lang="en-US" dirty="0"/>
              <a:t>/ * </a:t>
            </a:r>
            <a:r>
              <a:rPr lang="en-US" dirty="0" err="1"/>
              <a:t>multilínea</a:t>
            </a:r>
            <a:endParaRPr lang="en-US" dirty="0"/>
          </a:p>
          <a:p>
            <a:pPr marL="0" indent="0">
              <a:buNone/>
            </a:pPr>
            <a:r>
              <a:rPr lang="en-US" dirty="0" err="1"/>
              <a:t>comentario</a:t>
            </a:r>
            <a:r>
              <a:rPr lang="en-US" dirty="0"/>
              <a:t> * /</a:t>
            </a:r>
            <a:endParaRPr lang="en-BO" dirty="0"/>
          </a:p>
        </p:txBody>
      </p:sp>
    </p:spTree>
    <p:extLst>
      <p:ext uri="{BB962C8B-B14F-4D97-AF65-F5344CB8AC3E}">
        <p14:creationId xmlns:p14="http://schemas.microsoft.com/office/powerpoint/2010/main" val="337700668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91BE-DC9B-0245-AEED-D5D9733FD059}"/>
              </a:ext>
            </a:extLst>
          </p:cNvPr>
          <p:cNvSpPr>
            <a:spLocks noGrp="1"/>
          </p:cNvSpPr>
          <p:nvPr>
            <p:ph type="title"/>
          </p:nvPr>
        </p:nvSpPr>
        <p:spPr/>
        <p:txBody>
          <a:bodyPr/>
          <a:lstStyle/>
          <a:p>
            <a:r>
              <a:rPr lang="en-BO" dirty="0"/>
              <a:t>Garbage collector</a:t>
            </a:r>
          </a:p>
        </p:txBody>
      </p:sp>
      <p:sp>
        <p:nvSpPr>
          <p:cNvPr id="3" name="Content Placeholder 2">
            <a:extLst>
              <a:ext uri="{FF2B5EF4-FFF2-40B4-BE49-F238E27FC236}">
                <a16:creationId xmlns:a16="http://schemas.microsoft.com/office/drawing/2014/main" id="{58791D53-00B5-D54B-B07E-EDFF379E583A}"/>
              </a:ext>
            </a:extLst>
          </p:cNvPr>
          <p:cNvSpPr>
            <a:spLocks noGrp="1"/>
          </p:cNvSpPr>
          <p:nvPr>
            <p:ph idx="1"/>
          </p:nvPr>
        </p:nvSpPr>
        <p:spPr>
          <a:xfrm>
            <a:off x="6566262" y="1825625"/>
            <a:ext cx="4787537" cy="4351338"/>
          </a:xfrm>
          <a:solidFill>
            <a:schemeClr val="accent5">
              <a:lumMod val="20000"/>
              <a:lumOff val="80000"/>
            </a:schemeClr>
          </a:solidFill>
          <a:ln>
            <a:solidFill>
              <a:schemeClr val="bg1">
                <a:lumMod val="75000"/>
              </a:schemeClr>
            </a:solidFill>
          </a:ln>
        </p:spPr>
        <p:txBody>
          <a:bodyPr>
            <a:normAutofit fontScale="70000" lnSpcReduction="20000"/>
          </a:bodyPr>
          <a:lstStyle/>
          <a:p>
            <a:pPr marL="0" indent="0">
              <a:buNone/>
            </a:pPr>
            <a:endParaRPr lang="en-US" dirty="0"/>
          </a:p>
          <a:p>
            <a:pPr marL="0" indent="0">
              <a:buNone/>
            </a:pPr>
            <a:r>
              <a:rPr lang="en-US" dirty="0"/>
              <a:t>El runtime de </a:t>
            </a:r>
            <a:r>
              <a:rPr lang="en-US" dirty="0" err="1"/>
              <a:t>.Net</a:t>
            </a:r>
            <a:r>
              <a:rPr lang="en-US" dirty="0"/>
              <a:t> </a:t>
            </a:r>
            <a:r>
              <a:rPr lang="en-US" dirty="0" err="1"/>
              <a:t>tiene</a:t>
            </a:r>
            <a:r>
              <a:rPr lang="en-US" dirty="0"/>
              <a:t> un </a:t>
            </a:r>
            <a:r>
              <a:rPr lang="en-US" dirty="0" err="1"/>
              <a:t>recolector</a:t>
            </a:r>
            <a:r>
              <a:rPr lang="en-US" dirty="0"/>
              <a:t> de </a:t>
            </a:r>
            <a:r>
              <a:rPr lang="en-US" dirty="0" err="1"/>
              <a:t>basura</a:t>
            </a:r>
            <a:r>
              <a:rPr lang="en-US" dirty="0"/>
              <a:t> (garbage collector) que libera </a:t>
            </a:r>
            <a:r>
              <a:rPr lang="en-US" dirty="0" err="1"/>
              <a:t>periódicamente</a:t>
            </a:r>
            <a:r>
              <a:rPr lang="en-US" dirty="0"/>
              <a:t> la </a:t>
            </a:r>
            <a:r>
              <a:rPr lang="en-US" dirty="0" err="1"/>
              <a:t>memoria</a:t>
            </a:r>
            <a:r>
              <a:rPr lang="en-US" dirty="0"/>
              <a:t> </a:t>
            </a:r>
            <a:r>
              <a:rPr lang="en-US" dirty="0" err="1"/>
              <a:t>utilizada</a:t>
            </a:r>
            <a:r>
              <a:rPr lang="en-US" dirty="0"/>
              <a:t> por los </a:t>
            </a:r>
            <a:r>
              <a:rPr lang="en-US" dirty="0" err="1"/>
              <a:t>objetos</a:t>
            </a:r>
            <a:r>
              <a:rPr lang="en-US" dirty="0"/>
              <a:t> </a:t>
            </a:r>
            <a:r>
              <a:rPr lang="en-US" dirty="0" err="1"/>
              <a:t>cuando</a:t>
            </a:r>
            <a:r>
              <a:rPr lang="en-US" dirty="0"/>
              <a:t> </a:t>
            </a:r>
            <a:r>
              <a:rPr lang="en-US" dirty="0" err="1"/>
              <a:t>ya</a:t>
            </a:r>
            <a:r>
              <a:rPr lang="en-US" dirty="0"/>
              <a:t> no son </a:t>
            </a:r>
            <a:r>
              <a:rPr lang="en-US" dirty="0" err="1"/>
              <a:t>accesibles</a:t>
            </a:r>
            <a:r>
              <a:rPr lang="en-US" dirty="0"/>
              <a:t>.</a:t>
            </a:r>
          </a:p>
          <a:p>
            <a:pPr marL="0" indent="0">
              <a:buNone/>
            </a:pPr>
            <a:r>
              <a:rPr lang="en-US" dirty="0"/>
              <a:t> </a:t>
            </a:r>
          </a:p>
          <a:p>
            <a:pPr marL="0" indent="0">
              <a:buNone/>
            </a:pPr>
            <a:r>
              <a:rPr lang="en-US" dirty="0" err="1"/>
              <a:t>Esto</a:t>
            </a:r>
            <a:r>
              <a:rPr lang="en-US" dirty="0"/>
              <a:t> libera al </a:t>
            </a:r>
            <a:r>
              <a:rPr lang="en-US" dirty="0" err="1"/>
              <a:t>programador</a:t>
            </a:r>
            <a:r>
              <a:rPr lang="en-US" dirty="0"/>
              <a:t> de la </a:t>
            </a:r>
            <a:r>
              <a:rPr lang="en-US" dirty="0" err="1"/>
              <a:t>tarea</a:t>
            </a:r>
            <a:r>
              <a:rPr lang="en-US" dirty="0"/>
              <a:t> a menudo </a:t>
            </a:r>
            <a:r>
              <a:rPr lang="en-US" dirty="0" err="1"/>
              <a:t>tediosa</a:t>
            </a:r>
            <a:r>
              <a:rPr lang="en-US" dirty="0"/>
              <a:t> y </a:t>
            </a:r>
            <a:r>
              <a:rPr lang="en-US" dirty="0" err="1"/>
              <a:t>propensa</a:t>
            </a:r>
            <a:r>
              <a:rPr lang="en-US" dirty="0"/>
              <a:t> a </a:t>
            </a:r>
            <a:r>
              <a:rPr lang="en-US" dirty="0" err="1"/>
              <a:t>errores</a:t>
            </a:r>
            <a:r>
              <a:rPr lang="en-US" dirty="0"/>
              <a:t> de la </a:t>
            </a:r>
            <a:r>
              <a:rPr lang="en-US" dirty="0" err="1"/>
              <a:t>administración</a:t>
            </a:r>
            <a:r>
              <a:rPr lang="en-US" dirty="0"/>
              <a:t> manual de </a:t>
            </a:r>
            <a:r>
              <a:rPr lang="en-US" dirty="0" err="1"/>
              <a:t>memoria</a:t>
            </a:r>
            <a:r>
              <a:rPr lang="en-US" dirty="0"/>
              <a:t>. </a:t>
            </a:r>
          </a:p>
          <a:p>
            <a:pPr marL="0" indent="0">
              <a:buNone/>
            </a:pPr>
            <a:endParaRPr lang="en-US" dirty="0"/>
          </a:p>
          <a:p>
            <a:pPr marL="0" indent="0">
              <a:buNone/>
            </a:pPr>
            <a:r>
              <a:rPr lang="en-US" dirty="0"/>
              <a:t>Un </a:t>
            </a:r>
            <a:r>
              <a:rPr lang="en-US" dirty="0" err="1"/>
              <a:t>objeto</a:t>
            </a:r>
            <a:r>
              <a:rPr lang="en-US" dirty="0"/>
              <a:t> </a:t>
            </a:r>
            <a:r>
              <a:rPr lang="en-US" dirty="0" err="1"/>
              <a:t>será</a:t>
            </a:r>
            <a:r>
              <a:rPr lang="en-US" dirty="0"/>
              <a:t> </a:t>
            </a:r>
            <a:r>
              <a:rPr lang="en-US" dirty="0" err="1"/>
              <a:t>elegible</a:t>
            </a:r>
            <a:r>
              <a:rPr lang="en-US" dirty="0"/>
              <a:t> para la </a:t>
            </a:r>
            <a:r>
              <a:rPr lang="en-US" dirty="0" err="1"/>
              <a:t>destrucción</a:t>
            </a:r>
            <a:r>
              <a:rPr lang="en-US" dirty="0"/>
              <a:t> </a:t>
            </a:r>
            <a:r>
              <a:rPr lang="en-US" dirty="0" err="1"/>
              <a:t>cuando</a:t>
            </a:r>
            <a:r>
              <a:rPr lang="en-US" dirty="0"/>
              <a:t> no </a:t>
            </a:r>
            <a:r>
              <a:rPr lang="en-US" dirty="0" err="1"/>
              <a:t>haya</a:t>
            </a:r>
            <a:r>
              <a:rPr lang="en-US" dirty="0"/>
              <a:t> </a:t>
            </a:r>
            <a:r>
              <a:rPr lang="en-US" dirty="0" err="1"/>
              <a:t>más</a:t>
            </a:r>
            <a:r>
              <a:rPr lang="en-US" dirty="0"/>
              <a:t> </a:t>
            </a:r>
            <a:r>
              <a:rPr lang="en-US" dirty="0" err="1"/>
              <a:t>referencias</a:t>
            </a:r>
            <a:r>
              <a:rPr lang="en-US" dirty="0"/>
              <a:t> a </a:t>
            </a:r>
            <a:r>
              <a:rPr lang="en-US" dirty="0" err="1"/>
              <a:t>él</a:t>
            </a:r>
            <a:r>
              <a:rPr lang="en-US" dirty="0"/>
              <a:t>. </a:t>
            </a:r>
            <a:r>
              <a:rPr lang="en-US" dirty="0" err="1"/>
              <a:t>Esto</a:t>
            </a:r>
            <a:r>
              <a:rPr lang="en-US" dirty="0"/>
              <a:t> </a:t>
            </a:r>
            <a:r>
              <a:rPr lang="en-US" dirty="0" err="1"/>
              <a:t>ocurre</a:t>
            </a:r>
            <a:r>
              <a:rPr lang="en-US" dirty="0"/>
              <a:t>, por </a:t>
            </a:r>
            <a:r>
              <a:rPr lang="en-US" dirty="0" err="1"/>
              <a:t>ejemplo</a:t>
            </a:r>
            <a:r>
              <a:rPr lang="en-US" dirty="0"/>
              <a:t>, </a:t>
            </a:r>
            <a:r>
              <a:rPr lang="en-US" dirty="0" err="1"/>
              <a:t>cuando</a:t>
            </a:r>
            <a:r>
              <a:rPr lang="en-US" dirty="0"/>
              <a:t> una variable de </a:t>
            </a:r>
            <a:r>
              <a:rPr lang="en-US" dirty="0" err="1"/>
              <a:t>objeto</a:t>
            </a:r>
            <a:r>
              <a:rPr lang="en-US" dirty="0"/>
              <a:t> local </a:t>
            </a:r>
            <a:r>
              <a:rPr lang="en-US" dirty="0" err="1"/>
              <a:t>queda</a:t>
            </a:r>
            <a:r>
              <a:rPr lang="en-US" dirty="0"/>
              <a:t> </a:t>
            </a:r>
            <a:r>
              <a:rPr lang="en-US" dirty="0" err="1"/>
              <a:t>fuera</a:t>
            </a:r>
            <a:r>
              <a:rPr lang="en-US" dirty="0"/>
              <a:t> de </a:t>
            </a:r>
            <a:r>
              <a:rPr lang="en-US" dirty="0" err="1"/>
              <a:t>alcance</a:t>
            </a:r>
            <a:r>
              <a:rPr lang="en-US" dirty="0"/>
              <a:t>. </a:t>
            </a:r>
            <a:r>
              <a:rPr lang="en-US" dirty="0" err="1"/>
              <a:t>Tenga</a:t>
            </a:r>
            <a:r>
              <a:rPr lang="en-US" dirty="0"/>
              <a:t> </a:t>
            </a:r>
            <a:r>
              <a:rPr lang="en-US" dirty="0" err="1"/>
              <a:t>en</a:t>
            </a:r>
            <a:r>
              <a:rPr lang="en-US" dirty="0"/>
              <a:t> </a:t>
            </a:r>
            <a:r>
              <a:rPr lang="en-US" dirty="0" err="1"/>
              <a:t>cuenta</a:t>
            </a:r>
            <a:r>
              <a:rPr lang="en-US" dirty="0"/>
              <a:t> que un </a:t>
            </a:r>
            <a:r>
              <a:rPr lang="en-US" dirty="0" err="1"/>
              <a:t>objeto</a:t>
            </a:r>
            <a:r>
              <a:rPr lang="en-US" dirty="0"/>
              <a:t> no se </a:t>
            </a:r>
            <a:r>
              <a:rPr lang="en-US" dirty="0" err="1"/>
              <a:t>puede</a:t>
            </a:r>
            <a:r>
              <a:rPr lang="en-US" dirty="0"/>
              <a:t> </a:t>
            </a:r>
            <a:r>
              <a:rPr lang="en-US" dirty="0" err="1"/>
              <a:t>desalmacenar</a:t>
            </a:r>
            <a:r>
              <a:rPr lang="en-US" dirty="0"/>
              <a:t> </a:t>
            </a:r>
            <a:r>
              <a:rPr lang="en-US" dirty="0" err="1"/>
              <a:t>explícitamente</a:t>
            </a:r>
            <a:r>
              <a:rPr lang="en-US" dirty="0"/>
              <a:t> </a:t>
            </a:r>
            <a:r>
              <a:rPr lang="en-US" dirty="0" err="1"/>
              <a:t>en</a:t>
            </a:r>
            <a:r>
              <a:rPr lang="en-US" dirty="0"/>
              <a:t> C #.</a:t>
            </a:r>
            <a:endParaRPr lang="en-BO" dirty="0"/>
          </a:p>
        </p:txBody>
      </p:sp>
      <p:sp>
        <p:nvSpPr>
          <p:cNvPr id="4" name="TextBox 3">
            <a:extLst>
              <a:ext uri="{FF2B5EF4-FFF2-40B4-BE49-F238E27FC236}">
                <a16:creationId xmlns:a16="http://schemas.microsoft.com/office/drawing/2014/main" id="{6FAE06C9-941A-AD42-AD96-97E91C8CF726}"/>
              </a:ext>
            </a:extLst>
          </p:cNvPr>
          <p:cNvSpPr txBox="1"/>
          <p:nvPr/>
        </p:nvSpPr>
        <p:spPr>
          <a:xfrm>
            <a:off x="838200" y="2677855"/>
            <a:ext cx="5519057" cy="2646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bool </a:t>
            </a:r>
            <a:r>
              <a:rPr lang="en-US" sz="1400" b="1" dirty="0" err="1">
                <a:solidFill>
                  <a:schemeClr val="bg1"/>
                </a:solidFill>
              </a:rPr>
              <a:t>condicion</a:t>
            </a:r>
            <a:r>
              <a:rPr lang="en-US" sz="1400" b="1" dirty="0">
                <a:solidFill>
                  <a:schemeClr val="bg1"/>
                </a:solidFill>
              </a:rPr>
              <a:t> = </a:t>
            </a:r>
            <a:r>
              <a:rPr lang="en-US" sz="1400" b="1" dirty="0" err="1">
                <a:solidFill>
                  <a:schemeClr val="bg1"/>
                </a:solidFill>
              </a:rPr>
              <a:t>AgunMetodo</a:t>
            </a:r>
            <a:r>
              <a:rPr lang="en-US" sz="1400" b="1" dirty="0">
                <a:solidFill>
                  <a:schemeClr val="bg1"/>
                </a:solidFill>
              </a:rPr>
              <a:t>();</a:t>
            </a:r>
          </a:p>
          <a:p>
            <a:r>
              <a:rPr lang="en-US" sz="1400" b="1" dirty="0">
                <a:solidFill>
                  <a:schemeClr val="bg1"/>
                </a:solidFill>
              </a:rPr>
              <a:t>            if(</a:t>
            </a:r>
            <a:r>
              <a:rPr lang="en-US" sz="1400" b="1" dirty="0" err="1">
                <a:solidFill>
                  <a:schemeClr val="bg1"/>
                </a:solidFill>
              </a:rPr>
              <a:t>condicion</a:t>
            </a:r>
            <a:r>
              <a:rPr lang="en-US" sz="1400" b="1" dirty="0">
                <a:solidFill>
                  <a:schemeClr val="bg1"/>
                </a:solidFill>
              </a:rPr>
              <a:t>)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rec = new </a:t>
            </a:r>
            <a:r>
              <a:rPr lang="en-US" sz="1400" b="1" dirty="0" err="1">
                <a:solidFill>
                  <a:schemeClr val="bg1"/>
                </a:solidFill>
              </a:rPr>
              <a:t>Rectangulo</a:t>
            </a:r>
            <a:r>
              <a:rPr lang="en-US" sz="1400" b="1" dirty="0">
                <a:solidFill>
                  <a:schemeClr val="bg1"/>
                </a:solidFill>
              </a:rPr>
              <a:t>();</a:t>
            </a:r>
          </a:p>
          <a:p>
            <a:r>
              <a:rPr lang="en-US" sz="1400" b="1" dirty="0">
                <a:solidFill>
                  <a:schemeClr val="bg1"/>
                </a:solidFill>
              </a:rPr>
              <a:t>            }</a:t>
            </a:r>
          </a:p>
          <a:p>
            <a:r>
              <a:rPr lang="en-US" sz="1400" b="1" dirty="0">
                <a:solidFill>
                  <a:schemeClr val="bg1"/>
                </a:solidFill>
              </a:rPr>
              <a:t>            // El </a:t>
            </a:r>
            <a:r>
              <a:rPr lang="en-US" sz="1400" b="1" dirty="0" err="1">
                <a:solidFill>
                  <a:schemeClr val="bg1"/>
                </a:solidFill>
              </a:rPr>
              <a:t>objeto</a:t>
            </a:r>
            <a:r>
              <a:rPr lang="en-US" sz="1400" b="1" dirty="0">
                <a:solidFill>
                  <a:schemeClr val="bg1"/>
                </a:solidFill>
              </a:rPr>
              <a:t> rec es </a:t>
            </a:r>
            <a:r>
              <a:rPr lang="en-US" sz="1400" b="1" dirty="0" err="1">
                <a:solidFill>
                  <a:schemeClr val="bg1"/>
                </a:solidFill>
              </a:rPr>
              <a:t>inaccesible</a:t>
            </a:r>
            <a:r>
              <a:rPr lang="en-US" sz="1400" b="1" dirty="0">
                <a:solidFill>
                  <a:schemeClr val="bg1"/>
                </a:solidFill>
              </a:rPr>
              <a:t> y se </a:t>
            </a:r>
            <a:r>
              <a:rPr lang="en-US" sz="1400" b="1" dirty="0" err="1">
                <a:solidFill>
                  <a:schemeClr val="bg1"/>
                </a:solidFill>
              </a:rPr>
              <a:t>vuelve</a:t>
            </a:r>
            <a:r>
              <a:rPr lang="en-US" sz="1400" b="1" dirty="0">
                <a:solidFill>
                  <a:schemeClr val="bg1"/>
                </a:solidFill>
              </a:rPr>
              <a:t> </a:t>
            </a:r>
            <a:r>
              <a:rPr lang="en-US" sz="1400" b="1" dirty="0" err="1">
                <a:solidFill>
                  <a:schemeClr val="bg1"/>
                </a:solidFill>
              </a:rPr>
              <a:t>coleccionable</a:t>
            </a:r>
            <a:r>
              <a:rPr lang="en-US" sz="1400" b="1" dirty="0">
                <a:solidFill>
                  <a:schemeClr val="bg1"/>
                </a:solidFill>
              </a:rPr>
              <a:t> por el GC </a:t>
            </a:r>
          </a:p>
          <a:p>
            <a:r>
              <a:rPr lang="en-US" sz="1400" b="1" dirty="0">
                <a:solidFill>
                  <a:schemeClr val="bg1"/>
                </a:solidFill>
              </a:rPr>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81539410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A3EA8-DAA4-864F-9B1E-84B2B02C7D65}"/>
              </a:ext>
            </a:extLst>
          </p:cNvPr>
          <p:cNvSpPr>
            <a:spLocks noGrp="1"/>
          </p:cNvSpPr>
          <p:nvPr>
            <p:ph type="title"/>
          </p:nvPr>
        </p:nvSpPr>
        <p:spPr/>
        <p:txBody>
          <a:bodyPr/>
          <a:lstStyle/>
          <a:p>
            <a:r>
              <a:rPr lang="en-BO" dirty="0"/>
              <a:t>Destructor</a:t>
            </a:r>
          </a:p>
        </p:txBody>
      </p:sp>
      <p:sp>
        <p:nvSpPr>
          <p:cNvPr id="3" name="Content Placeholder 2">
            <a:extLst>
              <a:ext uri="{FF2B5EF4-FFF2-40B4-BE49-F238E27FC236}">
                <a16:creationId xmlns:a16="http://schemas.microsoft.com/office/drawing/2014/main" id="{929917F9-CF4D-6440-B044-E233C10F913B}"/>
              </a:ext>
            </a:extLst>
          </p:cNvPr>
          <p:cNvSpPr>
            <a:spLocks noGrp="1"/>
          </p:cNvSpPr>
          <p:nvPr>
            <p:ph idx="1"/>
          </p:nvPr>
        </p:nvSpPr>
        <p:spPr>
          <a:xfrm>
            <a:off x="5826034" y="1752895"/>
            <a:ext cx="5527766" cy="4496798"/>
          </a:xfrm>
          <a:solidFill>
            <a:schemeClr val="accent5">
              <a:lumMod val="20000"/>
              <a:lumOff val="80000"/>
            </a:schemeClr>
          </a:solidFill>
          <a:ln>
            <a:solidFill>
              <a:schemeClr val="bg1">
                <a:lumMod val="75000"/>
              </a:schemeClr>
            </a:solidFill>
          </a:ln>
        </p:spPr>
        <p:txBody>
          <a:bodyPr>
            <a:normAutofit fontScale="55000" lnSpcReduction="20000"/>
          </a:bodyPr>
          <a:lstStyle/>
          <a:p>
            <a:pPr marL="0" indent="0">
              <a:buNone/>
            </a:pPr>
            <a:endParaRPr lang="en-US" dirty="0"/>
          </a:p>
          <a:p>
            <a:pPr marL="0" indent="0">
              <a:buNone/>
            </a:pPr>
            <a:r>
              <a:rPr lang="en-US" dirty="0" err="1"/>
              <a:t>Además</a:t>
            </a:r>
            <a:r>
              <a:rPr lang="en-US" dirty="0"/>
              <a:t> de los </a:t>
            </a:r>
            <a:r>
              <a:rPr lang="en-US" dirty="0" err="1"/>
              <a:t>constructores</a:t>
            </a:r>
            <a:r>
              <a:rPr lang="en-US" dirty="0"/>
              <a:t>, una </a:t>
            </a:r>
            <a:r>
              <a:rPr lang="en-US" dirty="0" err="1"/>
              <a:t>clase</a:t>
            </a:r>
            <a:r>
              <a:rPr lang="en-US" dirty="0"/>
              <a:t> </a:t>
            </a:r>
            <a:r>
              <a:rPr lang="en-US" dirty="0" err="1"/>
              <a:t>también</a:t>
            </a:r>
            <a:r>
              <a:rPr lang="en-US" dirty="0"/>
              <a:t> </a:t>
            </a:r>
            <a:r>
              <a:rPr lang="en-US" dirty="0" err="1"/>
              <a:t>puede</a:t>
            </a:r>
            <a:r>
              <a:rPr lang="en-US" dirty="0"/>
              <a:t> </a:t>
            </a:r>
            <a:r>
              <a:rPr lang="en-US" dirty="0" err="1"/>
              <a:t>tener</a:t>
            </a:r>
            <a:r>
              <a:rPr lang="en-US" dirty="0"/>
              <a:t> </a:t>
            </a:r>
            <a:r>
              <a:rPr lang="en-US" b="1" dirty="0"/>
              <a:t>un destructor</a:t>
            </a:r>
            <a:r>
              <a:rPr lang="en-US" dirty="0"/>
              <a:t>. El destructor se </a:t>
            </a:r>
            <a:r>
              <a:rPr lang="en-US" dirty="0" err="1"/>
              <a:t>usa</a:t>
            </a:r>
            <a:r>
              <a:rPr lang="en-US" dirty="0"/>
              <a:t> para </a:t>
            </a:r>
            <a:r>
              <a:rPr lang="en-US" dirty="0" err="1"/>
              <a:t>liberar</a:t>
            </a:r>
            <a:r>
              <a:rPr lang="en-US" dirty="0"/>
              <a:t> los </a:t>
            </a:r>
            <a:r>
              <a:rPr lang="en-US" dirty="0" err="1"/>
              <a:t>recursos</a:t>
            </a:r>
            <a:r>
              <a:rPr lang="en-US" dirty="0"/>
              <a:t> no </a:t>
            </a:r>
            <a:r>
              <a:rPr lang="en-US" dirty="0" err="1"/>
              <a:t>administrados</a:t>
            </a:r>
            <a:r>
              <a:rPr lang="en-US" dirty="0"/>
              <a:t> por el </a:t>
            </a:r>
            <a:r>
              <a:rPr lang="en-US" dirty="0" err="1"/>
              <a:t>objeto</a:t>
            </a:r>
            <a:r>
              <a:rPr lang="en-US" dirty="0"/>
              <a:t>. </a:t>
            </a:r>
          </a:p>
          <a:p>
            <a:pPr marL="0" indent="0">
              <a:buNone/>
            </a:pPr>
            <a:endParaRPr lang="en-US" dirty="0"/>
          </a:p>
          <a:p>
            <a:pPr marL="0" indent="0">
              <a:buNone/>
            </a:pPr>
            <a:r>
              <a:rPr lang="en-US" dirty="0"/>
              <a:t>Se llama </a:t>
            </a:r>
            <a:r>
              <a:rPr lang="en-US" dirty="0" err="1"/>
              <a:t>automáticamente</a:t>
            </a:r>
            <a:r>
              <a:rPr lang="en-US" dirty="0"/>
              <a:t> antes de que se </a:t>
            </a:r>
            <a:r>
              <a:rPr lang="en-US" dirty="0" err="1"/>
              <a:t>destruya</a:t>
            </a:r>
            <a:r>
              <a:rPr lang="en-US" dirty="0"/>
              <a:t> un </a:t>
            </a:r>
            <a:r>
              <a:rPr lang="en-US" dirty="0" err="1"/>
              <a:t>objeto</a:t>
            </a:r>
            <a:r>
              <a:rPr lang="en-US" dirty="0"/>
              <a:t> y no se </a:t>
            </a:r>
            <a:r>
              <a:rPr lang="en-US" dirty="0" err="1"/>
              <a:t>puede</a:t>
            </a:r>
            <a:r>
              <a:rPr lang="en-US" dirty="0"/>
              <a:t> </a:t>
            </a:r>
            <a:r>
              <a:rPr lang="en-US" dirty="0" err="1"/>
              <a:t>llamar</a:t>
            </a:r>
            <a:r>
              <a:rPr lang="en-US" dirty="0"/>
              <a:t> </a:t>
            </a:r>
            <a:r>
              <a:rPr lang="en-US" dirty="0" err="1"/>
              <a:t>explícitamente</a:t>
            </a:r>
            <a:r>
              <a:rPr lang="en-US" dirty="0"/>
              <a:t>. </a:t>
            </a:r>
          </a:p>
          <a:p>
            <a:pPr marL="0" indent="0">
              <a:buNone/>
            </a:pPr>
            <a:endParaRPr lang="en-US" dirty="0"/>
          </a:p>
          <a:p>
            <a:pPr marL="0" indent="0">
              <a:buNone/>
            </a:pPr>
            <a:r>
              <a:rPr lang="en-US" dirty="0"/>
              <a:t>El </a:t>
            </a:r>
            <a:r>
              <a:rPr lang="en-US" dirty="0" err="1"/>
              <a:t>nombre</a:t>
            </a:r>
            <a:r>
              <a:rPr lang="en-US" dirty="0"/>
              <a:t> del destructor es el </a:t>
            </a:r>
            <a:r>
              <a:rPr lang="en-US" dirty="0" err="1"/>
              <a:t>mismo</a:t>
            </a:r>
            <a:r>
              <a:rPr lang="en-US" dirty="0"/>
              <a:t> que el </a:t>
            </a:r>
            <a:r>
              <a:rPr lang="en-US" dirty="0" err="1"/>
              <a:t>nombre</a:t>
            </a:r>
            <a:r>
              <a:rPr lang="en-US" dirty="0"/>
              <a:t> de la </a:t>
            </a:r>
            <a:r>
              <a:rPr lang="en-US" dirty="0" err="1"/>
              <a:t>clase</a:t>
            </a:r>
            <a:r>
              <a:rPr lang="en-US" dirty="0"/>
              <a:t>, </a:t>
            </a:r>
            <a:r>
              <a:rPr lang="en-US" dirty="0" err="1"/>
              <a:t>pero</a:t>
            </a:r>
            <a:r>
              <a:rPr lang="en-US" dirty="0"/>
              <a:t> </a:t>
            </a:r>
            <a:r>
              <a:rPr lang="en-US" dirty="0" err="1"/>
              <a:t>precedido</a:t>
            </a:r>
            <a:r>
              <a:rPr lang="en-US" dirty="0"/>
              <a:t> por una tilde (~). </a:t>
            </a:r>
          </a:p>
          <a:p>
            <a:pPr marL="0" indent="0">
              <a:buNone/>
            </a:pPr>
            <a:endParaRPr lang="en-US" dirty="0"/>
          </a:p>
          <a:p>
            <a:pPr marL="0" indent="0">
              <a:buNone/>
            </a:pPr>
            <a:r>
              <a:rPr lang="en-US" dirty="0"/>
              <a:t>Una </a:t>
            </a:r>
            <a:r>
              <a:rPr lang="en-US" dirty="0" err="1"/>
              <a:t>clase</a:t>
            </a:r>
            <a:r>
              <a:rPr lang="en-US" dirty="0"/>
              <a:t> solo </a:t>
            </a:r>
            <a:r>
              <a:rPr lang="en-US" dirty="0" err="1"/>
              <a:t>puede</a:t>
            </a:r>
            <a:r>
              <a:rPr lang="en-US" dirty="0"/>
              <a:t> </a:t>
            </a:r>
            <a:r>
              <a:rPr lang="en-US" dirty="0" err="1"/>
              <a:t>tener</a:t>
            </a:r>
            <a:r>
              <a:rPr lang="en-US" dirty="0"/>
              <a:t> un destructor y no </a:t>
            </a:r>
            <a:r>
              <a:rPr lang="en-US" dirty="0" err="1"/>
              <a:t>toma</a:t>
            </a:r>
            <a:r>
              <a:rPr lang="en-US" dirty="0"/>
              <a:t> </a:t>
            </a:r>
            <a:r>
              <a:rPr lang="en-US" dirty="0" err="1"/>
              <a:t>ningún</a:t>
            </a:r>
            <a:r>
              <a:rPr lang="en-US" dirty="0"/>
              <a:t> </a:t>
            </a:r>
            <a:r>
              <a:rPr lang="en-US" dirty="0" err="1"/>
              <a:t>parámetro</a:t>
            </a:r>
            <a:r>
              <a:rPr lang="en-US" dirty="0"/>
              <a:t> </a:t>
            </a:r>
            <a:r>
              <a:rPr lang="en-US" dirty="0" err="1"/>
              <a:t>ni</a:t>
            </a:r>
            <a:r>
              <a:rPr lang="en-US" dirty="0"/>
              <a:t> </a:t>
            </a:r>
            <a:r>
              <a:rPr lang="en-US" dirty="0" err="1"/>
              <a:t>devuelve</a:t>
            </a:r>
            <a:r>
              <a:rPr lang="en-US" dirty="0"/>
              <a:t> </a:t>
            </a:r>
            <a:r>
              <a:rPr lang="en-US" dirty="0" err="1"/>
              <a:t>ningún</a:t>
            </a:r>
            <a:r>
              <a:rPr lang="en-US" dirty="0"/>
              <a:t> valor.</a:t>
            </a:r>
          </a:p>
          <a:p>
            <a:pPr marL="0" indent="0">
              <a:buNone/>
            </a:pPr>
            <a:endParaRPr lang="en-US" dirty="0"/>
          </a:p>
          <a:p>
            <a:pPr marL="0" indent="0">
              <a:buNone/>
            </a:pPr>
            <a:r>
              <a:rPr lang="en-US" dirty="0" err="1"/>
              <a:t>En</a:t>
            </a:r>
            <a:r>
              <a:rPr lang="en-US" dirty="0"/>
              <a:t> general, el GC </a:t>
            </a:r>
            <a:r>
              <a:rPr lang="en-US" dirty="0" err="1"/>
              <a:t>automáticamente</a:t>
            </a:r>
            <a:r>
              <a:rPr lang="en-US" dirty="0"/>
              <a:t> </a:t>
            </a:r>
            <a:r>
              <a:rPr lang="en-US" dirty="0" err="1"/>
              <a:t>gestiona</a:t>
            </a:r>
            <a:r>
              <a:rPr lang="en-US" dirty="0"/>
              <a:t> la </a:t>
            </a:r>
            <a:r>
              <a:rPr lang="en-US" dirty="0" err="1"/>
              <a:t>liberación</a:t>
            </a:r>
            <a:r>
              <a:rPr lang="en-US" dirty="0"/>
              <a:t> de </a:t>
            </a:r>
            <a:r>
              <a:rPr lang="en-US" dirty="0" err="1"/>
              <a:t>memoria</a:t>
            </a:r>
            <a:r>
              <a:rPr lang="en-US" dirty="0"/>
              <a:t> para </a:t>
            </a:r>
            <a:r>
              <a:rPr lang="en-US" dirty="0" err="1"/>
              <a:t>objetos</a:t>
            </a:r>
            <a:r>
              <a:rPr lang="en-US" dirty="0"/>
              <a:t>. Sin embargo, </a:t>
            </a:r>
            <a:r>
              <a:rPr lang="en-US" dirty="0" err="1"/>
              <a:t>cuando</a:t>
            </a:r>
            <a:r>
              <a:rPr lang="en-US" dirty="0"/>
              <a:t> una </a:t>
            </a:r>
            <a:r>
              <a:rPr lang="en-US" dirty="0" err="1"/>
              <a:t>clase</a:t>
            </a:r>
            <a:r>
              <a:rPr lang="en-US" dirty="0"/>
              <a:t> </a:t>
            </a:r>
            <a:r>
              <a:rPr lang="en-US" dirty="0" err="1"/>
              <a:t>usa</a:t>
            </a:r>
            <a:r>
              <a:rPr lang="en-US" dirty="0"/>
              <a:t> </a:t>
            </a:r>
            <a:r>
              <a:rPr lang="en-US" dirty="0" err="1"/>
              <a:t>recursos</a:t>
            </a:r>
            <a:r>
              <a:rPr lang="en-US" dirty="0"/>
              <a:t> no </a:t>
            </a:r>
            <a:r>
              <a:rPr lang="en-US" dirty="0" err="1"/>
              <a:t>administrados</a:t>
            </a:r>
            <a:r>
              <a:rPr lang="en-US" dirty="0"/>
              <a:t>, </a:t>
            </a:r>
            <a:r>
              <a:rPr lang="en-US" dirty="0" err="1"/>
              <a:t>como</a:t>
            </a:r>
            <a:r>
              <a:rPr lang="en-US" dirty="0"/>
              <a:t> </a:t>
            </a:r>
            <a:r>
              <a:rPr lang="en-US" dirty="0" err="1"/>
              <a:t>archivos</a:t>
            </a:r>
            <a:r>
              <a:rPr lang="en-US" dirty="0"/>
              <a:t>, </a:t>
            </a:r>
            <a:r>
              <a:rPr lang="en-US" dirty="0" err="1"/>
              <a:t>conexiones</a:t>
            </a:r>
            <a:r>
              <a:rPr lang="en-US" dirty="0"/>
              <a:t> de red, y </a:t>
            </a:r>
            <a:r>
              <a:rPr lang="en-US" dirty="0" err="1"/>
              <a:t>otros</a:t>
            </a:r>
            <a:r>
              <a:rPr lang="en-US" dirty="0"/>
              <a:t> </a:t>
            </a:r>
            <a:r>
              <a:rPr lang="en-US" dirty="0" err="1"/>
              <a:t>componentes</a:t>
            </a:r>
            <a:r>
              <a:rPr lang="en-US" dirty="0"/>
              <a:t>: se debe </a:t>
            </a:r>
            <a:r>
              <a:rPr lang="en-US" dirty="0" err="1"/>
              <a:t>usar</a:t>
            </a:r>
            <a:r>
              <a:rPr lang="en-US" dirty="0"/>
              <a:t> un destructor para </a:t>
            </a:r>
            <a:r>
              <a:rPr lang="en-US" dirty="0" err="1"/>
              <a:t>liberar</a:t>
            </a:r>
            <a:r>
              <a:rPr lang="en-US" dirty="0"/>
              <a:t> </a:t>
            </a:r>
            <a:r>
              <a:rPr lang="en-US" dirty="0" err="1"/>
              <a:t>esos</a:t>
            </a:r>
            <a:r>
              <a:rPr lang="en-US" dirty="0"/>
              <a:t> </a:t>
            </a:r>
            <a:r>
              <a:rPr lang="en-US" dirty="0" err="1"/>
              <a:t>recursos</a:t>
            </a:r>
            <a:r>
              <a:rPr lang="en-US" dirty="0"/>
              <a:t> </a:t>
            </a:r>
            <a:r>
              <a:rPr lang="en-US" dirty="0" err="1"/>
              <a:t>cuando</a:t>
            </a:r>
            <a:r>
              <a:rPr lang="en-US" dirty="0"/>
              <a:t> </a:t>
            </a:r>
            <a:r>
              <a:rPr lang="en-US" dirty="0" err="1"/>
              <a:t>ya</a:t>
            </a:r>
            <a:r>
              <a:rPr lang="en-US" dirty="0"/>
              <a:t> no son </a:t>
            </a:r>
            <a:r>
              <a:rPr lang="en-US" dirty="0" err="1"/>
              <a:t>necesarios</a:t>
            </a:r>
            <a:r>
              <a:rPr lang="en-US" dirty="0"/>
              <a:t>.</a:t>
            </a:r>
          </a:p>
          <a:p>
            <a:pPr marL="0" indent="0">
              <a:buNone/>
            </a:pPr>
            <a:endParaRPr lang="en-BO" dirty="0"/>
          </a:p>
        </p:txBody>
      </p:sp>
      <p:sp>
        <p:nvSpPr>
          <p:cNvPr id="4" name="TextBox 3">
            <a:extLst>
              <a:ext uri="{FF2B5EF4-FFF2-40B4-BE49-F238E27FC236}">
                <a16:creationId xmlns:a16="http://schemas.microsoft.com/office/drawing/2014/main" id="{FA70D5B6-56C1-2946-859D-34E2FF2A1134}"/>
              </a:ext>
            </a:extLst>
          </p:cNvPr>
          <p:cNvSpPr txBox="1"/>
          <p:nvPr/>
        </p:nvSpPr>
        <p:spPr>
          <a:xfrm>
            <a:off x="838201" y="1923802"/>
            <a:ext cx="4430486" cy="415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MiComponente</a:t>
            </a:r>
            <a:r>
              <a:rPr lang="en-US" sz="1400" b="1" dirty="0">
                <a:solidFill>
                  <a:schemeClr val="bg1"/>
                </a:solidFill>
              </a:rPr>
              <a:t> </a:t>
            </a:r>
          </a:p>
          <a:p>
            <a:r>
              <a:rPr lang="en-US" sz="1400" b="1" dirty="0">
                <a:solidFill>
                  <a:schemeClr val="bg1"/>
                </a:solidFill>
              </a:rPr>
              <a:t>{ </a:t>
            </a:r>
          </a:p>
          <a:p>
            <a:r>
              <a:rPr lang="en-US" sz="1400" b="1" dirty="0">
                <a:solidFill>
                  <a:schemeClr val="bg1"/>
                </a:solidFill>
              </a:rPr>
              <a:t>      </a:t>
            </a:r>
            <a:r>
              <a:rPr lang="en-US" sz="1400" b="1" dirty="0" err="1">
                <a:solidFill>
                  <a:schemeClr val="bg1"/>
                </a:solidFill>
              </a:rPr>
              <a:t>ComponenteExterno</a:t>
            </a:r>
            <a:r>
              <a:rPr lang="en-US" sz="1400" b="1" dirty="0">
                <a:solidFill>
                  <a:schemeClr val="bg1"/>
                </a:solidFill>
              </a:rPr>
              <a:t> comp;</a:t>
            </a:r>
          </a:p>
          <a:p>
            <a:r>
              <a:rPr lang="en-US" sz="1400" b="1" dirty="0">
                <a:solidFill>
                  <a:schemeClr val="bg1"/>
                </a:solidFill>
              </a:rPr>
              <a:t> </a:t>
            </a:r>
          </a:p>
          <a:p>
            <a:r>
              <a:rPr lang="en-US" sz="1400" b="1" dirty="0">
                <a:solidFill>
                  <a:schemeClr val="bg1"/>
                </a:solidFill>
              </a:rPr>
              <a:t>      // Constructor</a:t>
            </a:r>
          </a:p>
          <a:p>
            <a:r>
              <a:rPr lang="en-US" sz="1400" b="1" dirty="0">
                <a:solidFill>
                  <a:schemeClr val="bg1"/>
                </a:solidFill>
              </a:rPr>
              <a:t>      public </a:t>
            </a:r>
            <a:r>
              <a:rPr lang="en-US" sz="1400" b="1" dirty="0" err="1">
                <a:solidFill>
                  <a:schemeClr val="bg1"/>
                </a:solidFill>
              </a:rPr>
              <a:t>MiComponente</a:t>
            </a:r>
            <a:r>
              <a:rPr lang="en-US" sz="1400" b="1" dirty="0">
                <a:solidFill>
                  <a:schemeClr val="bg1"/>
                </a:solidFill>
              </a:rPr>
              <a:t>()</a:t>
            </a:r>
          </a:p>
          <a:p>
            <a:r>
              <a:rPr lang="en-US" sz="1400" b="1" dirty="0">
                <a:solidFill>
                  <a:schemeClr val="bg1"/>
                </a:solidFill>
              </a:rPr>
              <a:t>      {</a:t>
            </a:r>
          </a:p>
          <a:p>
            <a:r>
              <a:rPr lang="en-US" sz="1400" b="1" dirty="0">
                <a:solidFill>
                  <a:schemeClr val="bg1"/>
                </a:solidFill>
              </a:rPr>
              <a:t>              comp = new </a:t>
            </a:r>
            <a:r>
              <a:rPr lang="en-US" sz="1400" b="1" dirty="0" err="1">
                <a:solidFill>
                  <a:schemeClr val="bg1"/>
                </a:solidFill>
              </a:rPr>
              <a:t>ComponenteExterno</a:t>
            </a:r>
            <a:r>
              <a:rPr lang="en-US" sz="1400" b="1" dirty="0">
                <a:solidFill>
                  <a:schemeClr val="bg1"/>
                </a:solidFill>
              </a:rPr>
              <a:t>();</a:t>
            </a:r>
          </a:p>
          <a:p>
            <a:r>
              <a:rPr lang="en-US" sz="1400" b="1" dirty="0">
                <a:solidFill>
                  <a:schemeClr val="bg1"/>
                </a:solidFill>
              </a:rPr>
              <a:t>      }</a:t>
            </a:r>
          </a:p>
          <a:p>
            <a:endParaRPr lang="en-US" sz="1400" b="1" dirty="0">
              <a:solidFill>
                <a:schemeClr val="bg1"/>
              </a:solidFill>
            </a:endParaRPr>
          </a:p>
          <a:p>
            <a:r>
              <a:rPr lang="en-US" sz="1400" b="1" dirty="0">
                <a:solidFill>
                  <a:schemeClr val="bg1"/>
                </a:solidFill>
              </a:rPr>
              <a:t>      // Destructor</a:t>
            </a:r>
          </a:p>
          <a:p>
            <a:r>
              <a:rPr lang="en-US" sz="1400" b="1" dirty="0">
                <a:solidFill>
                  <a:schemeClr val="bg1"/>
                </a:solidFill>
              </a:rPr>
              <a:t>      ~</a:t>
            </a:r>
            <a:r>
              <a:rPr lang="en-US" sz="1400" b="1" dirty="0" err="1">
                <a:solidFill>
                  <a:schemeClr val="bg1"/>
                </a:solidFill>
              </a:rPr>
              <a:t>MiComponente</a:t>
            </a:r>
            <a:r>
              <a:rPr lang="en-US" sz="1400" b="1" dirty="0">
                <a:solidFill>
                  <a:schemeClr val="bg1"/>
                </a:solidFill>
              </a:rPr>
              <a:t>()</a:t>
            </a:r>
          </a:p>
          <a:p>
            <a:r>
              <a:rPr lang="en-US" sz="1400" b="1" dirty="0">
                <a:solidFill>
                  <a:schemeClr val="bg1"/>
                </a:solidFill>
              </a:rPr>
              <a:t>      {</a:t>
            </a:r>
          </a:p>
          <a:p>
            <a:r>
              <a:rPr lang="en-US" sz="1400" b="1" dirty="0">
                <a:solidFill>
                  <a:schemeClr val="bg1"/>
                </a:solidFill>
              </a:rPr>
              <a:t>              </a:t>
            </a:r>
            <a:r>
              <a:rPr lang="en-US" sz="1400" b="1" dirty="0" err="1">
                <a:solidFill>
                  <a:schemeClr val="bg1"/>
                </a:solidFill>
              </a:rPr>
              <a:t>comp.Dispose</a:t>
            </a:r>
            <a:r>
              <a:rPr lang="en-US" sz="1400" b="1" dirty="0">
                <a:solidFill>
                  <a:schemeClr val="bg1"/>
                </a:solidFill>
              </a:rPr>
              <a:t>();</a:t>
            </a:r>
          </a:p>
          <a:p>
            <a:r>
              <a:rPr lang="en-US" sz="1400" b="1" dirty="0">
                <a:solidFill>
                  <a:schemeClr val="bg1"/>
                </a:solidFill>
              </a:rPr>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3108307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7701D-40D1-1C43-B889-8AB3B8E26C26}"/>
              </a:ext>
            </a:extLst>
          </p:cNvPr>
          <p:cNvSpPr>
            <a:spLocks noGrp="1"/>
          </p:cNvSpPr>
          <p:nvPr>
            <p:ph type="title"/>
          </p:nvPr>
        </p:nvSpPr>
        <p:spPr/>
        <p:txBody>
          <a:bodyPr/>
          <a:lstStyle/>
          <a:p>
            <a:r>
              <a:rPr lang="en-BO" dirty="0"/>
              <a:t>Keyword null</a:t>
            </a:r>
          </a:p>
        </p:txBody>
      </p:sp>
      <p:sp>
        <p:nvSpPr>
          <p:cNvPr id="3" name="Content Placeholder 2">
            <a:extLst>
              <a:ext uri="{FF2B5EF4-FFF2-40B4-BE49-F238E27FC236}">
                <a16:creationId xmlns:a16="http://schemas.microsoft.com/office/drawing/2014/main" id="{005826B1-FB82-9145-B27C-A69DBB583BA7}"/>
              </a:ext>
            </a:extLst>
          </p:cNvPr>
          <p:cNvSpPr>
            <a:spLocks noGrp="1"/>
          </p:cNvSpPr>
          <p:nvPr>
            <p:ph idx="1"/>
          </p:nvPr>
        </p:nvSpPr>
        <p:spPr>
          <a:xfrm>
            <a:off x="838200" y="1825624"/>
            <a:ext cx="10515600" cy="4731929"/>
          </a:xfrm>
          <a:solidFill>
            <a:schemeClr val="accent5">
              <a:lumMod val="20000"/>
              <a:lumOff val="80000"/>
            </a:schemeClr>
          </a:solidFill>
          <a:ln>
            <a:solidFill>
              <a:schemeClr val="bg1">
                <a:lumMod val="75000"/>
              </a:schemeClr>
            </a:solidFill>
          </a:ln>
        </p:spPr>
        <p:txBody>
          <a:bodyPr>
            <a:normAutofit fontScale="70000" lnSpcReduction="20000"/>
          </a:bodyPr>
          <a:lstStyle/>
          <a:p>
            <a:pPr marL="0" indent="0">
              <a:buNone/>
            </a:pPr>
            <a:endParaRPr lang="en-US" dirty="0"/>
          </a:p>
          <a:p>
            <a:pPr marL="0" indent="0">
              <a:buNone/>
            </a:pPr>
            <a:r>
              <a:rPr lang="en-US" dirty="0"/>
              <a:t>El keyword </a:t>
            </a:r>
            <a:r>
              <a:rPr lang="en-US" b="1" dirty="0"/>
              <a:t>null</a:t>
            </a:r>
            <a:r>
              <a:rPr lang="en-US" dirty="0"/>
              <a:t> se </a:t>
            </a:r>
            <a:r>
              <a:rPr lang="en-US" dirty="0" err="1"/>
              <a:t>utiliza</a:t>
            </a:r>
            <a:r>
              <a:rPr lang="en-US" dirty="0"/>
              <a:t> para </a:t>
            </a:r>
            <a:r>
              <a:rPr lang="en-US" dirty="0" err="1"/>
              <a:t>representar</a:t>
            </a:r>
            <a:r>
              <a:rPr lang="en-US" dirty="0"/>
              <a:t> una </a:t>
            </a:r>
            <a:r>
              <a:rPr lang="en-US" dirty="0" err="1"/>
              <a:t>referencia</a:t>
            </a:r>
            <a:r>
              <a:rPr lang="en-US" dirty="0"/>
              <a:t> </a:t>
            </a:r>
            <a:r>
              <a:rPr lang="en-US" dirty="0" err="1"/>
              <a:t>nula</a:t>
            </a:r>
            <a:r>
              <a:rPr lang="en-US" dirty="0"/>
              <a:t>. </a:t>
            </a:r>
            <a:r>
              <a:rPr lang="en-US" dirty="0" err="1"/>
              <a:t>Esto</a:t>
            </a:r>
            <a:r>
              <a:rPr lang="en-US" dirty="0"/>
              <a:t> es para </a:t>
            </a:r>
            <a:r>
              <a:rPr lang="en-US" dirty="0" err="1"/>
              <a:t>declarar</a:t>
            </a:r>
            <a:r>
              <a:rPr lang="en-US" dirty="0"/>
              <a:t> una variable de </a:t>
            </a:r>
            <a:r>
              <a:rPr lang="en-US" b="1" dirty="0" err="1"/>
              <a:t>tipo</a:t>
            </a:r>
            <a:r>
              <a:rPr lang="en-US" b="1" dirty="0"/>
              <a:t> </a:t>
            </a:r>
            <a:r>
              <a:rPr lang="en-US" b="1" dirty="0" err="1"/>
              <a:t>referencia</a:t>
            </a:r>
            <a:r>
              <a:rPr lang="en-US" b="1" dirty="0"/>
              <a:t> </a:t>
            </a:r>
            <a:r>
              <a:rPr lang="en-US" dirty="0"/>
              <a:t>que no es </a:t>
            </a:r>
            <a:r>
              <a:rPr lang="en-US" dirty="0" err="1"/>
              <a:t>todavía</a:t>
            </a:r>
            <a:r>
              <a:rPr lang="en-US" dirty="0"/>
              <a:t> </a:t>
            </a:r>
            <a:r>
              <a:rPr lang="en-US" dirty="0" err="1"/>
              <a:t>asignada</a:t>
            </a:r>
            <a:r>
              <a:rPr lang="en-US" dirty="0"/>
              <a:t>. </a:t>
            </a:r>
            <a:r>
              <a:rPr lang="en-US" dirty="0" err="1"/>
              <a:t>También</a:t>
            </a:r>
            <a:r>
              <a:rPr lang="en-US" dirty="0"/>
              <a:t> para </a:t>
            </a:r>
            <a:r>
              <a:rPr lang="en-US" dirty="0" err="1"/>
              <a:t>preguntar</a:t>
            </a:r>
            <a:r>
              <a:rPr lang="en-US" dirty="0"/>
              <a:t> </a:t>
            </a:r>
            <a:r>
              <a:rPr lang="en-US" dirty="0" err="1"/>
              <a:t>si</a:t>
            </a:r>
            <a:r>
              <a:rPr lang="en-US" dirty="0"/>
              <a:t> </a:t>
            </a:r>
            <a:r>
              <a:rPr lang="en-US" dirty="0" err="1"/>
              <a:t>alguna</a:t>
            </a:r>
            <a:r>
              <a:rPr lang="en-US" dirty="0"/>
              <a:t> variable </a:t>
            </a:r>
            <a:r>
              <a:rPr lang="en-US" dirty="0" err="1"/>
              <a:t>ya</a:t>
            </a:r>
            <a:r>
              <a:rPr lang="en-US" dirty="0"/>
              <a:t> ha </a:t>
            </a:r>
            <a:r>
              <a:rPr lang="en-US" dirty="0" err="1"/>
              <a:t>sido</a:t>
            </a:r>
            <a:r>
              <a:rPr lang="en-US" dirty="0"/>
              <a:t> </a:t>
            </a:r>
            <a:r>
              <a:rPr lang="en-US" dirty="0" err="1"/>
              <a:t>asignada</a:t>
            </a:r>
            <a:r>
              <a:rPr lang="en-US" dirty="0"/>
              <a:t> a </a:t>
            </a:r>
            <a:r>
              <a:rPr lang="en-US" dirty="0" err="1"/>
              <a:t>algun</a:t>
            </a:r>
            <a:r>
              <a:rPr lang="en-US" dirty="0"/>
              <a:t> </a:t>
            </a:r>
            <a:r>
              <a:rPr lang="en-US" dirty="0" err="1"/>
              <a:t>objeto</a:t>
            </a:r>
            <a:r>
              <a:rPr lang="en-US" dirty="0"/>
              <a:t>. </a:t>
            </a:r>
          </a:p>
          <a:p>
            <a:pPr marL="0" indent="0">
              <a:buNone/>
            </a:pPr>
            <a:r>
              <a:rPr lang="en-US" dirty="0"/>
              <a:t>Solo se </a:t>
            </a:r>
            <a:r>
              <a:rPr lang="en-US" dirty="0" err="1"/>
              <a:t>puede</a:t>
            </a:r>
            <a:r>
              <a:rPr lang="en-US" dirty="0"/>
              <a:t> </a:t>
            </a:r>
            <a:r>
              <a:rPr lang="en-US" dirty="0" err="1"/>
              <a:t>asignar</a:t>
            </a:r>
            <a:r>
              <a:rPr lang="en-US" dirty="0"/>
              <a:t> a variables de </a:t>
            </a:r>
            <a:r>
              <a:rPr lang="en-US" dirty="0" err="1"/>
              <a:t>tipo</a:t>
            </a:r>
            <a:r>
              <a:rPr lang="en-US" dirty="0"/>
              <a:t> de </a:t>
            </a:r>
            <a:r>
              <a:rPr lang="en-US" dirty="0" err="1"/>
              <a:t>referencia</a:t>
            </a:r>
            <a:r>
              <a:rPr lang="en-US" dirty="0"/>
              <a:t>, y no a variables de </a:t>
            </a:r>
            <a:r>
              <a:rPr lang="en-US" dirty="0" err="1"/>
              <a:t>tipo</a:t>
            </a:r>
            <a:r>
              <a:rPr lang="en-US" dirty="0"/>
              <a:t> de valor.</a:t>
            </a:r>
          </a:p>
          <a:p>
            <a:pPr marL="0" indent="0">
              <a:buNone/>
            </a:pPr>
            <a:endParaRPr lang="en-US" dirty="0"/>
          </a:p>
          <a:p>
            <a:pPr marL="0" indent="0">
              <a:buNone/>
            </a:pPr>
            <a:r>
              <a:rPr lang="en-US" b="1" dirty="0"/>
              <a:t>Random </a:t>
            </a:r>
            <a:r>
              <a:rPr lang="en-US" b="1" dirty="0" err="1"/>
              <a:t>generadorNumeros</a:t>
            </a:r>
            <a:r>
              <a:rPr lang="en-US" b="1" dirty="0"/>
              <a:t> = null;</a:t>
            </a:r>
          </a:p>
          <a:p>
            <a:pPr marL="0" indent="0">
              <a:buNone/>
            </a:pPr>
            <a:endParaRPr lang="en-US" dirty="0"/>
          </a:p>
          <a:p>
            <a:pPr marL="0" indent="0">
              <a:buNone/>
            </a:pPr>
            <a:r>
              <a:rPr lang="en-US" dirty="0" err="1"/>
              <a:t>Intentar</a:t>
            </a:r>
            <a:r>
              <a:rPr lang="en-US" dirty="0"/>
              <a:t> acceder a los </a:t>
            </a:r>
            <a:r>
              <a:rPr lang="en-US" dirty="0" err="1"/>
              <a:t>miembros</a:t>
            </a:r>
            <a:r>
              <a:rPr lang="en-US" dirty="0"/>
              <a:t> de un </a:t>
            </a:r>
            <a:r>
              <a:rPr lang="en-US" dirty="0" err="1"/>
              <a:t>objeto</a:t>
            </a:r>
            <a:r>
              <a:rPr lang="en-US" dirty="0"/>
              <a:t> que </a:t>
            </a:r>
            <a:r>
              <a:rPr lang="en-US" dirty="0" err="1"/>
              <a:t>tiene</a:t>
            </a:r>
            <a:r>
              <a:rPr lang="en-US" dirty="0"/>
              <a:t> null (no ha </a:t>
            </a:r>
            <a:r>
              <a:rPr lang="en-US" dirty="0" err="1"/>
              <a:t>sido</a:t>
            </a:r>
            <a:r>
              <a:rPr lang="en-US" dirty="0"/>
              <a:t> </a:t>
            </a:r>
            <a:r>
              <a:rPr lang="en-US" dirty="0" err="1"/>
              <a:t>asignada</a:t>
            </a:r>
            <a:r>
              <a:rPr lang="en-US" dirty="0"/>
              <a:t>) </a:t>
            </a:r>
            <a:r>
              <a:rPr lang="en-US" dirty="0" err="1"/>
              <a:t>provoca</a:t>
            </a:r>
            <a:r>
              <a:rPr lang="en-US" dirty="0"/>
              <a:t> un error de runtime, </a:t>
            </a:r>
            <a:r>
              <a:rPr lang="en-US" dirty="0" err="1"/>
              <a:t>indicado</a:t>
            </a:r>
            <a:r>
              <a:rPr lang="en-US" dirty="0"/>
              <a:t> por una </a:t>
            </a:r>
            <a:r>
              <a:rPr lang="en-US" dirty="0" err="1"/>
              <a:t>excepción</a:t>
            </a:r>
            <a:r>
              <a:rPr lang="en-US" dirty="0"/>
              <a:t> </a:t>
            </a:r>
            <a:r>
              <a:rPr lang="en-US" dirty="0" err="1"/>
              <a:t>System.NullReferenceExcetion</a:t>
            </a:r>
            <a:r>
              <a:rPr lang="en-US" dirty="0"/>
              <a:t>. </a:t>
            </a:r>
          </a:p>
          <a:p>
            <a:pPr marL="0" indent="0">
              <a:buNone/>
            </a:pPr>
            <a:endParaRPr lang="en-US" dirty="0"/>
          </a:p>
          <a:p>
            <a:pPr marL="0" indent="0">
              <a:buNone/>
            </a:pPr>
            <a:r>
              <a:rPr lang="en-US" b="1" dirty="0" err="1"/>
              <a:t>generadorNumeros.Next</a:t>
            </a:r>
            <a:r>
              <a:rPr lang="en-US" b="1" dirty="0"/>
              <a:t>(10);	 // Error </a:t>
            </a:r>
            <a:r>
              <a:rPr lang="en-US" b="1" dirty="0" err="1"/>
              <a:t>si</a:t>
            </a:r>
            <a:r>
              <a:rPr lang="en-US" b="1" dirty="0"/>
              <a:t> </a:t>
            </a:r>
            <a:r>
              <a:rPr lang="en-US" b="1" dirty="0" err="1"/>
              <a:t>generadorNumeros</a:t>
            </a:r>
            <a:r>
              <a:rPr lang="en-US" b="1" dirty="0"/>
              <a:t> </a:t>
            </a:r>
            <a:r>
              <a:rPr lang="en-US" b="1" dirty="0" err="1"/>
              <a:t>sigue</a:t>
            </a:r>
            <a:r>
              <a:rPr lang="en-US" b="1" dirty="0"/>
              <a:t> con valor </a:t>
            </a:r>
            <a:r>
              <a:rPr lang="en-US" b="1" dirty="0" err="1"/>
              <a:t>nulo</a:t>
            </a:r>
            <a:endParaRPr lang="en-US" b="1" dirty="0"/>
          </a:p>
          <a:p>
            <a:pPr marL="0" indent="0">
              <a:buNone/>
            </a:pPr>
            <a:r>
              <a:rPr lang="en-US" b="1" dirty="0"/>
              <a:t>If(</a:t>
            </a:r>
            <a:r>
              <a:rPr lang="en-US" b="1" dirty="0" err="1"/>
              <a:t>generadorNumeros</a:t>
            </a:r>
            <a:r>
              <a:rPr lang="en-US" b="1" dirty="0"/>
              <a:t> != null)</a:t>
            </a:r>
          </a:p>
          <a:p>
            <a:pPr marL="0" indent="0">
              <a:buNone/>
            </a:pPr>
            <a:r>
              <a:rPr lang="en-US" b="1" dirty="0"/>
              <a:t>      </a:t>
            </a:r>
            <a:r>
              <a:rPr lang="en-US" b="1" dirty="0" err="1"/>
              <a:t>generadorNumeros.Next</a:t>
            </a:r>
            <a:r>
              <a:rPr lang="en-US" b="1" dirty="0"/>
              <a:t>(10);     // Ok</a:t>
            </a:r>
          </a:p>
          <a:p>
            <a:pPr marL="0" indent="0">
              <a:buNone/>
            </a:pPr>
            <a:r>
              <a:rPr lang="en-US" b="1" dirty="0"/>
              <a:t> </a:t>
            </a:r>
          </a:p>
          <a:p>
            <a:pPr marL="0" indent="0">
              <a:buNone/>
            </a:pPr>
            <a:endParaRPr lang="en-BO" dirty="0"/>
          </a:p>
        </p:txBody>
      </p:sp>
    </p:spTree>
    <p:extLst>
      <p:ext uri="{BB962C8B-B14F-4D97-AF65-F5344CB8AC3E}">
        <p14:creationId xmlns:p14="http://schemas.microsoft.com/office/powerpoint/2010/main" val="28444615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9C788-E790-2E4A-8E2A-86DC4168B002}"/>
              </a:ext>
            </a:extLst>
          </p:cNvPr>
          <p:cNvSpPr>
            <a:spLocks noGrp="1"/>
          </p:cNvSpPr>
          <p:nvPr>
            <p:ph type="title"/>
          </p:nvPr>
        </p:nvSpPr>
        <p:spPr/>
        <p:txBody>
          <a:bodyPr>
            <a:normAutofit/>
          </a:bodyPr>
          <a:lstStyle/>
          <a:p>
            <a:r>
              <a:rPr lang="en-BO" dirty="0"/>
              <a:t>Usando referencias con el operador ternario</a:t>
            </a:r>
          </a:p>
        </p:txBody>
      </p:sp>
      <p:sp>
        <p:nvSpPr>
          <p:cNvPr id="3" name="Content Placeholder 2">
            <a:extLst>
              <a:ext uri="{FF2B5EF4-FFF2-40B4-BE49-F238E27FC236}">
                <a16:creationId xmlns:a16="http://schemas.microsoft.com/office/drawing/2014/main" id="{1799B937-33EF-904A-9A93-9DAA1E677387}"/>
              </a:ext>
            </a:extLst>
          </p:cNvPr>
          <p:cNvSpPr>
            <a:spLocks noGrp="1"/>
          </p:cNvSpPr>
          <p:nvPr>
            <p:ph idx="1"/>
          </p:nvPr>
        </p:nvSpPr>
        <p:spPr>
          <a:xfrm>
            <a:off x="7149737" y="3109983"/>
            <a:ext cx="4204063" cy="1701346"/>
          </a:xfrm>
          <a:solidFill>
            <a:schemeClr val="accent5">
              <a:lumMod val="20000"/>
              <a:lumOff val="80000"/>
            </a:schemeClr>
          </a:solidFill>
          <a:ln>
            <a:solidFill>
              <a:schemeClr val="bg1">
                <a:lumMod val="75000"/>
              </a:schemeClr>
            </a:solidFill>
          </a:ln>
        </p:spPr>
        <p:txBody>
          <a:bodyPr>
            <a:normAutofit fontScale="70000" lnSpcReduction="20000"/>
          </a:bodyPr>
          <a:lstStyle/>
          <a:p>
            <a:pPr marL="0" indent="0">
              <a:buNone/>
            </a:pPr>
            <a:endParaRPr lang="en-BO" dirty="0"/>
          </a:p>
          <a:p>
            <a:pPr marL="0" indent="0">
              <a:buNone/>
            </a:pPr>
            <a:r>
              <a:rPr lang="en-BO" dirty="0"/>
              <a:t>Para asignar un valor resultado de una invocación a un método de un objeto de tipo referencia, es posible usar el operador condicional ternario.</a:t>
            </a:r>
          </a:p>
          <a:p>
            <a:pPr marL="0" indent="0">
              <a:buNone/>
            </a:pPr>
            <a:r>
              <a:rPr lang="en-BO" dirty="0"/>
              <a:t> </a:t>
            </a:r>
          </a:p>
        </p:txBody>
      </p:sp>
      <p:sp>
        <p:nvSpPr>
          <p:cNvPr id="4" name="TextBox 3">
            <a:extLst>
              <a:ext uri="{FF2B5EF4-FFF2-40B4-BE49-F238E27FC236}">
                <a16:creationId xmlns:a16="http://schemas.microsoft.com/office/drawing/2014/main" id="{4D766CCA-951B-6747-846B-EC4D280D57BC}"/>
              </a:ext>
            </a:extLst>
          </p:cNvPr>
          <p:cNvSpPr txBox="1"/>
          <p:nvPr/>
        </p:nvSpPr>
        <p:spPr>
          <a:xfrm>
            <a:off x="838199" y="1775443"/>
            <a:ext cx="5815150" cy="415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string </a:t>
            </a:r>
            <a:r>
              <a:rPr lang="en-US" sz="1400" b="1" dirty="0" err="1">
                <a:solidFill>
                  <a:schemeClr val="bg1"/>
                </a:solidFill>
              </a:rPr>
              <a:t>historia</a:t>
            </a:r>
            <a:r>
              <a:rPr lang="en-US" sz="1400" b="1" dirty="0">
                <a:solidFill>
                  <a:schemeClr val="bg1"/>
                </a:solidFill>
              </a:rPr>
              <a:t> = </a:t>
            </a:r>
            <a:r>
              <a:rPr lang="en-US" sz="1400" b="1" dirty="0" err="1">
                <a:solidFill>
                  <a:schemeClr val="bg1"/>
                </a:solidFill>
              </a:rPr>
              <a:t>Calculador.Historia</a:t>
            </a:r>
            <a:r>
              <a:rPr lang="en-US" sz="1400" b="1" dirty="0">
                <a:solidFill>
                  <a:schemeClr val="bg1"/>
                </a:solidFill>
              </a:rPr>
              <a:t> != null ? </a:t>
            </a:r>
            <a:r>
              <a:rPr lang="en-US" sz="1400" b="1" dirty="0" err="1">
                <a:solidFill>
                  <a:schemeClr val="bg1"/>
                </a:solidFill>
              </a:rPr>
              <a:t>Calculador.Historia</a:t>
            </a:r>
            <a:r>
              <a:rPr lang="en-US" sz="1400" b="1" dirty="0">
                <a:solidFill>
                  <a:schemeClr val="bg1"/>
                </a:solidFill>
              </a:rPr>
              <a:t> : "";</a:t>
            </a:r>
          </a:p>
          <a:p>
            <a:r>
              <a:rPr lang="en-US" sz="1400" b="1" dirty="0">
                <a:solidFill>
                  <a:schemeClr val="bg1"/>
                </a:solidFill>
              </a:rPr>
              <a:t>            WriteLine(</a:t>
            </a:r>
            <a:r>
              <a:rPr lang="en-US" sz="1400" b="1" dirty="0" err="1">
                <a:solidFill>
                  <a:schemeClr val="bg1"/>
                </a:solidFill>
              </a:rPr>
              <a:t>historia</a:t>
            </a:r>
            <a:r>
              <a:rPr lang="en-US" sz="1400" b="1" dirty="0">
                <a:solidFill>
                  <a:schemeClr val="bg1"/>
                </a:solidFill>
              </a:rPr>
              <a:t>);	// ""</a:t>
            </a:r>
          </a:p>
          <a:p>
            <a:r>
              <a:rPr lang="en-US" sz="1400" b="1" dirty="0">
                <a:solidFill>
                  <a:schemeClr val="bg1"/>
                </a:solidFill>
              </a:rPr>
              <a:t>            double </a:t>
            </a:r>
            <a:r>
              <a:rPr lang="en-US" sz="1400" b="1" dirty="0" err="1">
                <a:solidFill>
                  <a:schemeClr val="bg1"/>
                </a:solidFill>
              </a:rPr>
              <a:t>suma</a:t>
            </a:r>
            <a:r>
              <a:rPr lang="en-US" sz="1400" b="1" dirty="0">
                <a:solidFill>
                  <a:schemeClr val="bg1"/>
                </a:solidFill>
              </a:rPr>
              <a:t> = </a:t>
            </a:r>
            <a:r>
              <a:rPr lang="en-US" sz="1400" b="1" dirty="0" err="1">
                <a:solidFill>
                  <a:schemeClr val="bg1"/>
                </a:solidFill>
              </a:rPr>
              <a:t>Calculador.Suma</a:t>
            </a:r>
            <a:r>
              <a:rPr lang="en-US" sz="1400" b="1" dirty="0">
                <a:solidFill>
                  <a:schemeClr val="bg1"/>
                </a:solidFill>
              </a:rPr>
              <a:t>(1_145.98, 3_298.35);</a:t>
            </a:r>
          </a:p>
          <a:p>
            <a:r>
              <a:rPr lang="en-US" sz="1400" b="1" dirty="0">
                <a:solidFill>
                  <a:schemeClr val="bg1"/>
                </a:solidFill>
              </a:rPr>
              <a:t>            </a:t>
            </a:r>
            <a:r>
              <a:rPr lang="en-US" sz="1400" b="1" dirty="0" err="1">
                <a:solidFill>
                  <a:schemeClr val="bg1"/>
                </a:solidFill>
              </a:rPr>
              <a:t>historia</a:t>
            </a:r>
            <a:r>
              <a:rPr lang="en-US" sz="1400" b="1" dirty="0">
                <a:solidFill>
                  <a:schemeClr val="bg1"/>
                </a:solidFill>
              </a:rPr>
              <a:t> = </a:t>
            </a:r>
            <a:r>
              <a:rPr lang="en-US" sz="1400" b="1" dirty="0" err="1">
                <a:solidFill>
                  <a:schemeClr val="bg1"/>
                </a:solidFill>
              </a:rPr>
              <a:t>Calculador.Historia</a:t>
            </a:r>
            <a:r>
              <a:rPr lang="en-US" sz="1400" b="1" dirty="0">
                <a:solidFill>
                  <a:schemeClr val="bg1"/>
                </a:solidFill>
              </a:rPr>
              <a:t> != null ? </a:t>
            </a:r>
            <a:r>
              <a:rPr lang="en-US" sz="1400" b="1" dirty="0" err="1">
                <a:solidFill>
                  <a:schemeClr val="bg1"/>
                </a:solidFill>
              </a:rPr>
              <a:t>Calculador.Historia</a:t>
            </a:r>
            <a:r>
              <a:rPr lang="en-US" sz="1400" b="1" dirty="0">
                <a:solidFill>
                  <a:schemeClr val="bg1"/>
                </a:solidFill>
              </a:rPr>
              <a:t> : "";</a:t>
            </a:r>
          </a:p>
          <a:p>
            <a:r>
              <a:rPr lang="en-US" sz="1400" b="1" dirty="0">
                <a:solidFill>
                  <a:schemeClr val="bg1"/>
                </a:solidFill>
              </a:rPr>
              <a:t>            WriteLine(</a:t>
            </a:r>
            <a:r>
              <a:rPr lang="en-US" sz="1400" b="1" dirty="0" err="1">
                <a:solidFill>
                  <a:schemeClr val="bg1"/>
                </a:solidFill>
              </a:rPr>
              <a:t>historia</a:t>
            </a:r>
            <a:r>
              <a:rPr lang="en-US" sz="1400" b="1" dirty="0">
                <a:solidFill>
                  <a:schemeClr val="bg1"/>
                </a:solidFill>
              </a:rPr>
              <a:t>);	// 1145.98 + 3298.35 = 4444.33</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 </a:t>
            </a:r>
          </a:p>
          <a:p>
            <a:r>
              <a:rPr lang="en-US" sz="1400" b="1" dirty="0">
                <a:solidFill>
                  <a:schemeClr val="bg1"/>
                </a:solidFill>
              </a:rPr>
              <a:t>static class </a:t>
            </a:r>
            <a:r>
              <a:rPr lang="en-US" sz="1400" b="1" dirty="0" err="1">
                <a:solidFill>
                  <a:schemeClr val="bg1"/>
                </a:solidFill>
              </a:rPr>
              <a:t>Calculador</a:t>
            </a:r>
            <a:endParaRPr lang="en-US" sz="1400" b="1" dirty="0">
              <a:solidFill>
                <a:schemeClr val="bg1"/>
              </a:solidFill>
            </a:endParaRPr>
          </a:p>
          <a:p>
            <a:r>
              <a:rPr lang="en-US" sz="1400" b="1" dirty="0">
                <a:solidFill>
                  <a:schemeClr val="bg1"/>
                </a:solidFill>
              </a:rPr>
              <a:t>{</a:t>
            </a:r>
          </a:p>
          <a:p>
            <a:r>
              <a:rPr lang="en-US" sz="1400" b="1" dirty="0">
                <a:solidFill>
                  <a:schemeClr val="bg1"/>
                </a:solidFill>
              </a:rPr>
              <a:t>      static public string Historia = null; </a:t>
            </a:r>
          </a:p>
          <a:p>
            <a:r>
              <a:rPr lang="en-US" sz="1400" b="1" dirty="0">
                <a:solidFill>
                  <a:schemeClr val="bg1"/>
                </a:solidFill>
              </a:rPr>
              <a:t>      </a:t>
            </a:r>
          </a:p>
          <a:p>
            <a:r>
              <a:rPr lang="en-US" sz="1400" b="1" dirty="0">
                <a:solidFill>
                  <a:schemeClr val="bg1"/>
                </a:solidFill>
              </a:rPr>
              <a:t>      public static double Suma(double x, double y) </a:t>
            </a:r>
          </a:p>
          <a:p>
            <a:r>
              <a:rPr lang="en-US" sz="1400" b="1" dirty="0">
                <a:solidFill>
                  <a:schemeClr val="bg1"/>
                </a:solidFill>
              </a:rPr>
              <a:t>      {  double z = x + y; Historia = $"{x} + {y} = {z}"; return z;  }</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28348767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128D3-755F-5B4E-A0F5-905D7CD7DC02}"/>
              </a:ext>
            </a:extLst>
          </p:cNvPr>
          <p:cNvSpPr>
            <a:spLocks noGrp="1"/>
          </p:cNvSpPr>
          <p:nvPr>
            <p:ph type="title"/>
          </p:nvPr>
        </p:nvSpPr>
        <p:spPr/>
        <p:txBody>
          <a:bodyPr/>
          <a:lstStyle/>
          <a:p>
            <a:r>
              <a:rPr lang="en-BO" dirty="0"/>
              <a:t>Tipos nulables</a:t>
            </a:r>
          </a:p>
        </p:txBody>
      </p:sp>
      <p:sp>
        <p:nvSpPr>
          <p:cNvPr id="3" name="Content Placeholder 2">
            <a:extLst>
              <a:ext uri="{FF2B5EF4-FFF2-40B4-BE49-F238E27FC236}">
                <a16:creationId xmlns:a16="http://schemas.microsoft.com/office/drawing/2014/main" id="{C8A51DA4-E3CB-B944-B33F-4D1FE77D278A}"/>
              </a:ext>
            </a:extLst>
          </p:cNvPr>
          <p:cNvSpPr>
            <a:spLocks noGrp="1"/>
          </p:cNvSpPr>
          <p:nvPr>
            <p:ph idx="1"/>
          </p:nvPr>
        </p:nvSpPr>
        <p:spPr>
          <a:xfrm>
            <a:off x="7141030" y="1783896"/>
            <a:ext cx="4212770" cy="4667250"/>
          </a:xfrm>
          <a:solidFill>
            <a:schemeClr val="accent5">
              <a:lumMod val="20000"/>
              <a:lumOff val="80000"/>
            </a:schemeClr>
          </a:solidFill>
          <a:ln>
            <a:solidFill>
              <a:schemeClr val="bg1">
                <a:lumMod val="75000"/>
              </a:schemeClr>
            </a:solidFill>
          </a:ln>
        </p:spPr>
        <p:txBody>
          <a:bodyPr>
            <a:normAutofit fontScale="47500" lnSpcReduction="20000"/>
          </a:bodyPr>
          <a:lstStyle/>
          <a:p>
            <a:pPr marL="0" indent="0">
              <a:buNone/>
            </a:pPr>
            <a:endParaRPr lang="en-US" dirty="0"/>
          </a:p>
          <a:p>
            <a:pPr marL="0" indent="0">
              <a:buNone/>
            </a:pPr>
            <a:r>
              <a:rPr lang="en-US" sz="2900" dirty="0"/>
              <a:t>Se </a:t>
            </a:r>
            <a:r>
              <a:rPr lang="en-US" sz="2900" dirty="0" err="1"/>
              <a:t>puede</a:t>
            </a:r>
            <a:r>
              <a:rPr lang="en-US" sz="2900" dirty="0"/>
              <a:t> </a:t>
            </a:r>
            <a:r>
              <a:rPr lang="en-US" sz="2900" dirty="0" err="1"/>
              <a:t>hacer</a:t>
            </a:r>
            <a:r>
              <a:rPr lang="en-US" sz="2900" dirty="0"/>
              <a:t> que un </a:t>
            </a:r>
            <a:r>
              <a:rPr lang="en-US" sz="2900" dirty="0" err="1"/>
              <a:t>tipo</a:t>
            </a:r>
            <a:r>
              <a:rPr lang="en-US" sz="2900" dirty="0"/>
              <a:t> de valor </a:t>
            </a:r>
            <a:r>
              <a:rPr lang="en-US" sz="2900" dirty="0" err="1"/>
              <a:t>mantenga</a:t>
            </a:r>
            <a:r>
              <a:rPr lang="en-US" sz="2900" dirty="0"/>
              <a:t> el valor </a:t>
            </a:r>
            <a:r>
              <a:rPr lang="en-US" sz="2900" dirty="0" err="1"/>
              <a:t>nulo</a:t>
            </a:r>
            <a:r>
              <a:rPr lang="en-US" sz="2900" dirty="0"/>
              <a:t> </a:t>
            </a:r>
            <a:r>
              <a:rPr lang="en-US" sz="2900" dirty="0" err="1"/>
              <a:t>además</a:t>
            </a:r>
            <a:r>
              <a:rPr lang="en-US" sz="2900" dirty="0"/>
              <a:t> de </a:t>
            </a:r>
            <a:r>
              <a:rPr lang="en-US" sz="2900" dirty="0" err="1"/>
              <a:t>su</a:t>
            </a:r>
            <a:r>
              <a:rPr lang="en-US" sz="2900" dirty="0"/>
              <a:t> </a:t>
            </a:r>
            <a:r>
              <a:rPr lang="en-US" sz="2900" dirty="0" err="1"/>
              <a:t>rango</a:t>
            </a:r>
            <a:r>
              <a:rPr lang="en-US" sz="2900" dirty="0"/>
              <a:t> normal de </a:t>
            </a:r>
            <a:r>
              <a:rPr lang="en-US" sz="2900" dirty="0" err="1"/>
              <a:t>valores</a:t>
            </a:r>
            <a:r>
              <a:rPr lang="en-US" sz="2900" dirty="0"/>
              <a:t> </a:t>
            </a:r>
            <a:r>
              <a:rPr lang="en-US" sz="2900" dirty="0" err="1"/>
              <a:t>agregando</a:t>
            </a:r>
            <a:r>
              <a:rPr lang="en-US" sz="2900" dirty="0"/>
              <a:t> un </a:t>
            </a:r>
            <a:r>
              <a:rPr lang="en-US" sz="2900" dirty="0" err="1"/>
              <a:t>signo</a:t>
            </a:r>
            <a:r>
              <a:rPr lang="en-US" sz="2900" dirty="0"/>
              <a:t> de </a:t>
            </a:r>
            <a:r>
              <a:rPr lang="en-US" sz="2900" dirty="0" err="1"/>
              <a:t>interrogación</a:t>
            </a:r>
            <a:r>
              <a:rPr lang="en-US" sz="2900" dirty="0"/>
              <a:t> (?) a </a:t>
            </a:r>
            <a:r>
              <a:rPr lang="en-US" sz="2900" dirty="0" err="1"/>
              <a:t>su</a:t>
            </a:r>
            <a:r>
              <a:rPr lang="en-US" sz="2900" dirty="0"/>
              <a:t> </a:t>
            </a:r>
            <a:r>
              <a:rPr lang="en-US" sz="2900" dirty="0" err="1"/>
              <a:t>tipo</a:t>
            </a:r>
            <a:r>
              <a:rPr lang="en-US" sz="2900" dirty="0"/>
              <a:t> </a:t>
            </a:r>
            <a:r>
              <a:rPr lang="en-US" sz="2900" dirty="0" err="1"/>
              <a:t>subyacente</a:t>
            </a:r>
            <a:r>
              <a:rPr lang="en-US" sz="2900" dirty="0"/>
              <a:t>.</a:t>
            </a:r>
          </a:p>
          <a:p>
            <a:pPr marL="0" indent="0">
              <a:buNone/>
            </a:pPr>
            <a:endParaRPr lang="en-US" sz="2900" dirty="0"/>
          </a:p>
          <a:p>
            <a:pPr marL="0" indent="0">
              <a:buNone/>
            </a:pPr>
            <a:r>
              <a:rPr lang="en-US" sz="2900" dirty="0"/>
              <a:t>int? </a:t>
            </a:r>
            <a:r>
              <a:rPr lang="en-US" sz="2900" dirty="0" err="1"/>
              <a:t>numero</a:t>
            </a:r>
            <a:r>
              <a:rPr lang="en-US" sz="2900" dirty="0"/>
              <a:t> = null;</a:t>
            </a:r>
          </a:p>
          <a:p>
            <a:pPr marL="0" indent="0">
              <a:buNone/>
            </a:pPr>
            <a:r>
              <a:rPr lang="en-US" sz="2900" dirty="0"/>
              <a:t>bool? </a:t>
            </a:r>
            <a:r>
              <a:rPr lang="en-US" sz="2900" dirty="0" err="1"/>
              <a:t>verdad</a:t>
            </a:r>
            <a:r>
              <a:rPr lang="en-US" sz="2900" dirty="0"/>
              <a:t> = null</a:t>
            </a:r>
          </a:p>
          <a:p>
            <a:pPr marL="0" indent="0">
              <a:buNone/>
            </a:pPr>
            <a:endParaRPr lang="en-US" sz="2900" dirty="0"/>
          </a:p>
          <a:p>
            <a:pPr marL="0" indent="0">
              <a:buNone/>
            </a:pPr>
            <a:r>
              <a:rPr lang="en-US" sz="2900" dirty="0" err="1"/>
              <a:t>Esto</a:t>
            </a:r>
            <a:r>
              <a:rPr lang="en-US" sz="2900" dirty="0"/>
              <a:t> se </a:t>
            </a:r>
            <a:r>
              <a:rPr lang="en-US" sz="2900" dirty="0" err="1"/>
              <a:t>denomina</a:t>
            </a:r>
            <a:r>
              <a:rPr lang="en-US" sz="2900" dirty="0"/>
              <a:t> </a:t>
            </a:r>
            <a:r>
              <a:rPr lang="en-US" sz="2900" b="1" dirty="0" err="1"/>
              <a:t>tipo</a:t>
            </a:r>
            <a:r>
              <a:rPr lang="en-US" sz="2900" b="1" dirty="0"/>
              <a:t> </a:t>
            </a:r>
            <a:r>
              <a:rPr lang="en-US" sz="2900" b="1" dirty="0" err="1"/>
              <a:t>nulable</a:t>
            </a:r>
            <a:r>
              <a:rPr lang="en-US" sz="2900" dirty="0"/>
              <a:t> y </a:t>
            </a:r>
            <a:r>
              <a:rPr lang="en-US" sz="2900" dirty="0" err="1"/>
              <a:t>permite</a:t>
            </a:r>
            <a:r>
              <a:rPr lang="en-US" sz="2900" dirty="0"/>
              <a:t> que los </a:t>
            </a:r>
            <a:r>
              <a:rPr lang="en-US" sz="2900" dirty="0" err="1"/>
              <a:t>tipos</a:t>
            </a:r>
            <a:r>
              <a:rPr lang="en-US" sz="2900" dirty="0"/>
              <a:t> valor simples, </a:t>
            </a:r>
            <a:r>
              <a:rPr lang="en-US" sz="2900" dirty="0" err="1"/>
              <a:t>así</a:t>
            </a:r>
            <a:r>
              <a:rPr lang="en-US" sz="2900" dirty="0"/>
              <a:t> </a:t>
            </a:r>
            <a:r>
              <a:rPr lang="en-US" sz="2900" dirty="0" err="1"/>
              <a:t>como</a:t>
            </a:r>
            <a:r>
              <a:rPr lang="en-US" sz="2900" dirty="0"/>
              <a:t> </a:t>
            </a:r>
            <a:r>
              <a:rPr lang="en-US" sz="2900" dirty="0" err="1"/>
              <a:t>otros</a:t>
            </a:r>
            <a:r>
              <a:rPr lang="en-US" sz="2900" dirty="0"/>
              <a:t> </a:t>
            </a:r>
            <a:r>
              <a:rPr lang="en-US" sz="2900" dirty="0" err="1"/>
              <a:t>tipos</a:t>
            </a:r>
            <a:r>
              <a:rPr lang="en-US" sz="2900" dirty="0"/>
              <a:t> de </a:t>
            </a:r>
            <a:r>
              <a:rPr lang="en-US" sz="2900" dirty="0" err="1"/>
              <a:t>estructura</a:t>
            </a:r>
            <a:r>
              <a:rPr lang="en-US" sz="2900" dirty="0"/>
              <a:t>, </a:t>
            </a:r>
            <a:r>
              <a:rPr lang="en-US" sz="2900" dirty="0" err="1"/>
              <a:t>indiquen</a:t>
            </a:r>
            <a:r>
              <a:rPr lang="en-US" sz="2900" dirty="0"/>
              <a:t> un valor </a:t>
            </a:r>
            <a:r>
              <a:rPr lang="en-US" sz="2900" dirty="0" err="1"/>
              <a:t>indefinido</a:t>
            </a:r>
            <a:r>
              <a:rPr lang="en-US" sz="2900" dirty="0"/>
              <a:t>. Por </a:t>
            </a:r>
            <a:r>
              <a:rPr lang="en-US" sz="2900" dirty="0" err="1"/>
              <a:t>ejemplo</a:t>
            </a:r>
            <a:r>
              <a:rPr lang="en-US" sz="2900" dirty="0"/>
              <a:t>, bool? es un </a:t>
            </a:r>
            <a:r>
              <a:rPr lang="en-US" sz="2900" dirty="0" err="1"/>
              <a:t>tipo</a:t>
            </a:r>
            <a:r>
              <a:rPr lang="en-US" sz="2900" dirty="0"/>
              <a:t> </a:t>
            </a:r>
            <a:r>
              <a:rPr lang="en-US" sz="2900" dirty="0" err="1"/>
              <a:t>nulable</a:t>
            </a:r>
            <a:r>
              <a:rPr lang="en-US" sz="2900" dirty="0"/>
              <a:t> que </a:t>
            </a:r>
            <a:r>
              <a:rPr lang="en-US" sz="2900" dirty="0" err="1"/>
              <a:t>puede</a:t>
            </a:r>
            <a:r>
              <a:rPr lang="en-US" sz="2900" dirty="0"/>
              <a:t> </a:t>
            </a:r>
            <a:r>
              <a:rPr lang="en-US" sz="2900" dirty="0" err="1"/>
              <a:t>contener</a:t>
            </a:r>
            <a:r>
              <a:rPr lang="en-US" sz="2900" dirty="0"/>
              <a:t> los </a:t>
            </a:r>
            <a:r>
              <a:rPr lang="en-US" sz="2900" dirty="0" err="1"/>
              <a:t>valores</a:t>
            </a:r>
            <a:r>
              <a:rPr lang="en-US" sz="2900" dirty="0"/>
              <a:t> true, false y null.</a:t>
            </a:r>
          </a:p>
          <a:p>
            <a:pPr marL="0" indent="0">
              <a:buNone/>
            </a:pPr>
            <a:endParaRPr lang="en-US" sz="2900" dirty="0"/>
          </a:p>
          <a:p>
            <a:pPr marL="0" indent="0">
              <a:buNone/>
            </a:pPr>
            <a:r>
              <a:rPr lang="en-US" sz="2900" dirty="0" err="1"/>
              <a:t>También</a:t>
            </a:r>
            <a:r>
              <a:rPr lang="en-US" sz="2900" dirty="0"/>
              <a:t> </a:t>
            </a:r>
            <a:r>
              <a:rPr lang="en-US" sz="2900" dirty="0" err="1"/>
              <a:t>hace</a:t>
            </a:r>
            <a:r>
              <a:rPr lang="en-US" sz="2900" dirty="0"/>
              <a:t> </a:t>
            </a:r>
            <a:r>
              <a:rPr lang="en-US" sz="2900" dirty="0" err="1"/>
              <a:t>más</a:t>
            </a:r>
            <a:r>
              <a:rPr lang="en-US" sz="2900" dirty="0"/>
              <a:t> </a:t>
            </a:r>
            <a:r>
              <a:rPr lang="en-US" sz="2900" dirty="0" err="1"/>
              <a:t>fácil</a:t>
            </a:r>
            <a:r>
              <a:rPr lang="en-US" sz="2900" dirty="0"/>
              <a:t> </a:t>
            </a:r>
            <a:r>
              <a:rPr lang="en-US" sz="2900" dirty="0" err="1"/>
              <a:t>interactuar</a:t>
            </a:r>
            <a:r>
              <a:rPr lang="en-US" sz="2900" dirty="0"/>
              <a:t> con </a:t>
            </a:r>
            <a:r>
              <a:rPr lang="en-US" sz="2900" dirty="0" err="1"/>
              <a:t>valores</a:t>
            </a:r>
            <a:r>
              <a:rPr lang="en-US" sz="2900" dirty="0"/>
              <a:t> </a:t>
            </a:r>
            <a:r>
              <a:rPr lang="en-US" sz="2900" dirty="0" err="1"/>
              <a:t>numéricos</a:t>
            </a:r>
            <a:r>
              <a:rPr lang="en-US" sz="2900" dirty="0"/>
              <a:t> </a:t>
            </a:r>
            <a:r>
              <a:rPr lang="en-US" sz="2900" dirty="0" err="1"/>
              <a:t>nulos</a:t>
            </a:r>
            <a:r>
              <a:rPr lang="en-US" sz="2900" dirty="0"/>
              <a:t> de una base de </a:t>
            </a:r>
            <a:r>
              <a:rPr lang="en-US" sz="2900" dirty="0" err="1"/>
              <a:t>datos</a:t>
            </a:r>
            <a:r>
              <a:rPr lang="en-US" sz="2900" dirty="0"/>
              <a:t>.</a:t>
            </a:r>
          </a:p>
          <a:p>
            <a:pPr marL="0" indent="0">
              <a:buNone/>
            </a:pPr>
            <a:endParaRPr lang="en-US" sz="2900" dirty="0"/>
          </a:p>
          <a:p>
            <a:pPr marL="0" indent="0">
              <a:buNone/>
            </a:pPr>
            <a:r>
              <a:rPr lang="en-BO" sz="2900" dirty="0"/>
              <a:t>Los tipos nulables son una struct (como una class) con miembros, como: HasValue, Value y GetValueOrDefault().</a:t>
            </a:r>
          </a:p>
        </p:txBody>
      </p:sp>
      <p:sp>
        <p:nvSpPr>
          <p:cNvPr id="4" name="TextBox 3">
            <a:extLst>
              <a:ext uri="{FF2B5EF4-FFF2-40B4-BE49-F238E27FC236}">
                <a16:creationId xmlns:a16="http://schemas.microsoft.com/office/drawing/2014/main" id="{E28FB3BF-6FDE-DA45-9B15-2803B7433108}"/>
              </a:ext>
            </a:extLst>
          </p:cNvPr>
          <p:cNvSpPr txBox="1"/>
          <p:nvPr/>
        </p:nvSpPr>
        <p:spPr>
          <a:xfrm>
            <a:off x="838200" y="1470643"/>
            <a:ext cx="5849984" cy="52937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a:t>
            </a:r>
            <a:r>
              <a:rPr lang="en-US" sz="1400" b="1" dirty="0"/>
              <a:t>static void Main() {</a:t>
            </a:r>
          </a:p>
          <a:p>
            <a:r>
              <a:rPr lang="en-US" sz="1400" b="1" dirty="0"/>
              <a:t>	</a:t>
            </a:r>
            <a:r>
              <a:rPr lang="en-US" sz="1400" b="1" dirty="0">
                <a:solidFill>
                  <a:schemeClr val="accent2">
                    <a:lumMod val="40000"/>
                    <a:lumOff val="60000"/>
                  </a:schemeClr>
                </a:solidFill>
              </a:rPr>
              <a:t>double?</a:t>
            </a:r>
            <a:r>
              <a:rPr lang="en-US" sz="1400" b="1" dirty="0"/>
              <a:t> x = 50; </a:t>
            </a:r>
            <a:r>
              <a:rPr lang="en-US" sz="1400" b="1" dirty="0">
                <a:solidFill>
                  <a:schemeClr val="accent2">
                    <a:lumMod val="40000"/>
                    <a:lumOff val="60000"/>
                  </a:schemeClr>
                </a:solidFill>
              </a:rPr>
              <a:t>double?</a:t>
            </a:r>
            <a:r>
              <a:rPr lang="en-US" sz="1400" b="1" dirty="0"/>
              <a:t> y = null;</a:t>
            </a:r>
          </a:p>
          <a:p>
            <a:r>
              <a:rPr lang="en-US" sz="1400" b="1" dirty="0"/>
              <a:t>	WriteLine(</a:t>
            </a:r>
            <a:r>
              <a:rPr lang="en-US" sz="1400" b="1" dirty="0" err="1">
                <a:solidFill>
                  <a:schemeClr val="accent2">
                    <a:lumMod val="40000"/>
                    <a:lumOff val="60000"/>
                  </a:schemeClr>
                </a:solidFill>
              </a:rPr>
              <a:t>y.HasValue</a:t>
            </a:r>
            <a:r>
              <a:rPr lang="en-US" sz="1400" b="1" dirty="0"/>
              <a:t>); // False</a:t>
            </a:r>
          </a:p>
          <a:p>
            <a:r>
              <a:rPr lang="en-US" sz="1400" b="1" dirty="0"/>
              <a:t>	// double z = </a:t>
            </a:r>
            <a:r>
              <a:rPr lang="en-US" sz="1400" b="1" dirty="0" err="1"/>
              <a:t>x.Value</a:t>
            </a:r>
            <a:r>
              <a:rPr lang="en-US" sz="1400" b="1" dirty="0"/>
              <a:t> + </a:t>
            </a:r>
            <a:r>
              <a:rPr lang="en-US" sz="1400" b="1" dirty="0" err="1"/>
              <a:t>y.Value</a:t>
            </a:r>
            <a:r>
              <a:rPr lang="en-US" sz="1400" b="1" dirty="0"/>
              <a:t>; // Error</a:t>
            </a:r>
          </a:p>
          <a:p>
            <a:r>
              <a:rPr lang="en-US" sz="1400" b="1" dirty="0"/>
              <a:t>	double z = </a:t>
            </a:r>
            <a:r>
              <a:rPr lang="en-US" sz="1400" b="1" dirty="0" err="1">
                <a:solidFill>
                  <a:schemeClr val="accent2">
                    <a:lumMod val="40000"/>
                    <a:lumOff val="60000"/>
                  </a:schemeClr>
                </a:solidFill>
              </a:rPr>
              <a:t>x.Value</a:t>
            </a:r>
            <a:r>
              <a:rPr lang="en-US" sz="1400" b="1" dirty="0"/>
              <a:t> + (</a:t>
            </a:r>
            <a:r>
              <a:rPr lang="en-US" sz="1400" b="1" dirty="0" err="1">
                <a:solidFill>
                  <a:schemeClr val="accent2">
                    <a:lumMod val="40000"/>
                    <a:lumOff val="60000"/>
                  </a:schemeClr>
                </a:solidFill>
              </a:rPr>
              <a:t>y.GetValueOrDefault</a:t>
            </a:r>
            <a:r>
              <a:rPr lang="en-US" sz="1400" b="1" dirty="0">
                <a:solidFill>
                  <a:schemeClr val="accent2">
                    <a:lumMod val="40000"/>
                    <a:lumOff val="60000"/>
                  </a:schemeClr>
                </a:solidFill>
              </a:rPr>
              <a:t>()</a:t>
            </a:r>
            <a:r>
              <a:rPr lang="en-US" sz="1400" b="1" dirty="0"/>
              <a:t>); // z = x + y = 50</a:t>
            </a:r>
          </a:p>
          <a:p>
            <a:r>
              <a:rPr lang="en-US" sz="1400" b="1" dirty="0"/>
              <a:t>	WriteLine($"z = x + y = {z}"); </a:t>
            </a:r>
          </a:p>
          <a:p>
            <a:r>
              <a:rPr lang="en-US" sz="1400" b="1" dirty="0"/>
              <a:t>	double? suman = </a:t>
            </a:r>
            <a:r>
              <a:rPr lang="en-US" sz="1400" b="1" dirty="0" err="1"/>
              <a:t>Calculador.Suma</a:t>
            </a:r>
            <a:r>
              <a:rPr lang="en-US" sz="1400" b="1" dirty="0"/>
              <a:t>(x, y); </a:t>
            </a:r>
          </a:p>
          <a:p>
            <a:r>
              <a:rPr lang="en-US" sz="1400" b="1" dirty="0"/>
              <a:t>	WriteLine(</a:t>
            </a:r>
            <a:r>
              <a:rPr lang="en-US" sz="1400" b="1" dirty="0" err="1"/>
              <a:t>Calculador.Historia</a:t>
            </a:r>
            <a:r>
              <a:rPr lang="en-US" sz="1400" b="1" dirty="0"/>
              <a:t>);   // 50 + = </a:t>
            </a:r>
          </a:p>
          <a:p>
            <a:r>
              <a:rPr lang="en-US" sz="1400" b="1" dirty="0"/>
              <a:t>	var </a:t>
            </a:r>
            <a:r>
              <a:rPr lang="en-US" sz="1400" b="1" dirty="0" err="1"/>
              <a:t>suma</a:t>
            </a:r>
            <a:r>
              <a:rPr lang="en-US" sz="1400" b="1" dirty="0"/>
              <a:t> = </a:t>
            </a:r>
            <a:r>
              <a:rPr lang="en-US" sz="1400" b="1" dirty="0" err="1"/>
              <a:t>Calculador.Suma</a:t>
            </a:r>
            <a:r>
              <a:rPr lang="en-US" sz="1400" b="1" dirty="0"/>
              <a:t>(1_145.98, 3_298.35);</a:t>
            </a:r>
          </a:p>
          <a:p>
            <a:r>
              <a:rPr lang="en-US" sz="1400" b="1" dirty="0"/>
              <a:t>	WriteLine(</a:t>
            </a:r>
            <a:r>
              <a:rPr lang="en-US" sz="1400" b="1" dirty="0" err="1"/>
              <a:t>Calculador.Historia</a:t>
            </a:r>
            <a:r>
              <a:rPr lang="en-US" sz="1400" b="1" dirty="0"/>
              <a:t>);   // 1145.98 + 3298.35 = 4444.33 </a:t>
            </a:r>
          </a:p>
          <a:p>
            <a:r>
              <a:rPr lang="en-US" sz="1400" b="1" dirty="0"/>
              <a:t>       }</a:t>
            </a:r>
          </a:p>
          <a:p>
            <a:r>
              <a:rPr lang="en-US" sz="1400" b="1" dirty="0">
                <a:solidFill>
                  <a:schemeClr val="bg1"/>
                </a:solidFill>
              </a:rPr>
              <a:t>}</a:t>
            </a:r>
          </a:p>
          <a:p>
            <a:r>
              <a:rPr lang="en-US" sz="1400" b="1" dirty="0">
                <a:solidFill>
                  <a:schemeClr val="bg1"/>
                </a:solidFill>
              </a:rPr>
              <a:t>static class </a:t>
            </a:r>
            <a:r>
              <a:rPr lang="en-US" sz="1400" b="1" dirty="0" err="1">
                <a:solidFill>
                  <a:schemeClr val="bg1"/>
                </a:solidFill>
              </a:rPr>
              <a:t>Calculador</a:t>
            </a:r>
            <a:endParaRPr lang="en-US" sz="1400" b="1" dirty="0">
              <a:solidFill>
                <a:schemeClr val="bg1"/>
              </a:solidFill>
            </a:endParaRPr>
          </a:p>
          <a:p>
            <a:r>
              <a:rPr lang="en-US" sz="1400" b="1" dirty="0">
                <a:solidFill>
                  <a:schemeClr val="bg1"/>
                </a:solidFill>
              </a:rPr>
              <a:t>{</a:t>
            </a:r>
          </a:p>
          <a:p>
            <a:r>
              <a:rPr lang="en-US" sz="1400" b="1" dirty="0">
                <a:solidFill>
                  <a:schemeClr val="bg1"/>
                </a:solidFill>
              </a:rPr>
              <a:t>      static public string Historia = null; </a:t>
            </a:r>
          </a:p>
          <a:p>
            <a:r>
              <a:rPr lang="en-US" sz="1400" b="1" dirty="0">
                <a:solidFill>
                  <a:schemeClr val="bg1"/>
                </a:solidFill>
              </a:rPr>
              <a:t>      public static double Suma(double x, double y) </a:t>
            </a:r>
          </a:p>
          <a:p>
            <a:r>
              <a:rPr lang="en-US" sz="1400" b="1" dirty="0">
                <a:solidFill>
                  <a:schemeClr val="bg1"/>
                </a:solidFill>
              </a:rPr>
              <a:t>      {  double z = x + y; Historia = $"{x} + {y} = {z}"; return z;  }</a:t>
            </a:r>
          </a:p>
          <a:p>
            <a:r>
              <a:rPr lang="en-US" sz="1400" b="1" dirty="0">
                <a:solidFill>
                  <a:schemeClr val="bg1"/>
                </a:solidFill>
              </a:rPr>
              <a:t>      public static </a:t>
            </a:r>
            <a:r>
              <a:rPr lang="en-US" sz="1400" b="1" dirty="0">
                <a:solidFill>
                  <a:schemeClr val="accent2">
                    <a:lumMod val="40000"/>
                    <a:lumOff val="60000"/>
                  </a:schemeClr>
                </a:solidFill>
              </a:rPr>
              <a:t>double?</a:t>
            </a:r>
            <a:r>
              <a:rPr lang="en-US" sz="1400" b="1" dirty="0">
                <a:solidFill>
                  <a:schemeClr val="bg1"/>
                </a:solidFill>
              </a:rPr>
              <a:t> Suma(</a:t>
            </a:r>
            <a:r>
              <a:rPr lang="en-US" sz="1400" b="1" dirty="0">
                <a:solidFill>
                  <a:schemeClr val="accent2">
                    <a:lumMod val="40000"/>
                    <a:lumOff val="60000"/>
                  </a:schemeClr>
                </a:solidFill>
              </a:rPr>
              <a:t>double? x</a:t>
            </a:r>
            <a:r>
              <a:rPr lang="en-US" sz="1400" b="1" dirty="0">
                <a:solidFill>
                  <a:schemeClr val="bg1"/>
                </a:solidFill>
              </a:rPr>
              <a:t>, </a:t>
            </a:r>
            <a:r>
              <a:rPr lang="en-US" sz="1400" b="1" dirty="0">
                <a:solidFill>
                  <a:schemeClr val="accent2">
                    <a:lumMod val="40000"/>
                    <a:lumOff val="60000"/>
                  </a:schemeClr>
                </a:solidFill>
              </a:rPr>
              <a:t>double? y</a:t>
            </a:r>
            <a:r>
              <a:rPr lang="en-US" sz="1400" b="1" dirty="0">
                <a:solidFill>
                  <a:schemeClr val="bg1"/>
                </a:solidFill>
              </a:rPr>
              <a:t>) </a:t>
            </a:r>
          </a:p>
          <a:p>
            <a:r>
              <a:rPr lang="en-US" sz="1400" b="1" dirty="0">
                <a:solidFill>
                  <a:schemeClr val="bg1"/>
                </a:solidFill>
              </a:rPr>
              <a:t>      {  double? z = x + y; Historia = $"{x} + {y} = {z}"; return z;  }</a:t>
            </a:r>
          </a:p>
          <a:p>
            <a:r>
              <a:rPr lang="en-US" sz="1400" b="1" dirty="0">
                <a:solidFill>
                  <a:schemeClr val="bg1"/>
                </a:solidFill>
              </a:rPr>
              <a:t>}</a:t>
            </a:r>
          </a:p>
          <a:p>
            <a:endParaRPr lang="en-US" sz="1400"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02116928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E6D61-3BA2-7D4F-B1A0-667FA91976F2}"/>
              </a:ext>
            </a:extLst>
          </p:cNvPr>
          <p:cNvSpPr>
            <a:spLocks noGrp="1"/>
          </p:cNvSpPr>
          <p:nvPr>
            <p:ph type="title"/>
          </p:nvPr>
        </p:nvSpPr>
        <p:spPr/>
        <p:txBody>
          <a:bodyPr/>
          <a:lstStyle/>
          <a:p>
            <a:r>
              <a:rPr lang="en-BO" dirty="0"/>
              <a:t>Operador Null-Coalescing</a:t>
            </a:r>
          </a:p>
        </p:txBody>
      </p:sp>
      <p:sp>
        <p:nvSpPr>
          <p:cNvPr id="3" name="Content Placeholder 2">
            <a:extLst>
              <a:ext uri="{FF2B5EF4-FFF2-40B4-BE49-F238E27FC236}">
                <a16:creationId xmlns:a16="http://schemas.microsoft.com/office/drawing/2014/main" id="{EB1C0F0D-5A66-D543-8986-F0EAC35C96C6}"/>
              </a:ext>
            </a:extLst>
          </p:cNvPr>
          <p:cNvSpPr>
            <a:spLocks noGrp="1"/>
          </p:cNvSpPr>
          <p:nvPr>
            <p:ph idx="1"/>
          </p:nvPr>
        </p:nvSpPr>
        <p:spPr>
          <a:xfrm>
            <a:off x="7001690" y="1524000"/>
            <a:ext cx="4352109" cy="4968875"/>
          </a:xfrm>
          <a:solidFill>
            <a:schemeClr val="accent5">
              <a:lumMod val="20000"/>
              <a:lumOff val="80000"/>
            </a:schemeClr>
          </a:solidFill>
          <a:ln>
            <a:solidFill>
              <a:schemeClr val="bg1">
                <a:lumMod val="75000"/>
              </a:schemeClr>
            </a:solidFill>
          </a:ln>
        </p:spPr>
        <p:txBody>
          <a:bodyPr>
            <a:normAutofit fontScale="62500" lnSpcReduction="20000"/>
          </a:bodyPr>
          <a:lstStyle/>
          <a:p>
            <a:pPr marL="0" indent="0">
              <a:buNone/>
            </a:pPr>
            <a:endParaRPr lang="en-US" dirty="0"/>
          </a:p>
          <a:p>
            <a:pPr marL="0" indent="0">
              <a:buNone/>
            </a:pPr>
            <a:r>
              <a:rPr lang="en-US" dirty="0"/>
              <a:t>El </a:t>
            </a:r>
            <a:r>
              <a:rPr lang="en-US" dirty="0" err="1"/>
              <a:t>operador</a:t>
            </a:r>
            <a:r>
              <a:rPr lang="en-US" dirty="0"/>
              <a:t> </a:t>
            </a:r>
            <a:r>
              <a:rPr lang="en-US" b="1" dirty="0"/>
              <a:t>Null-</a:t>
            </a:r>
            <a:r>
              <a:rPr lang="en-US" b="1" dirty="0" err="1"/>
              <a:t>Coallescing</a:t>
            </a:r>
            <a:r>
              <a:rPr lang="en-US" dirty="0"/>
              <a:t> (??) </a:t>
            </a:r>
            <a:r>
              <a:rPr lang="en-US" dirty="0" err="1"/>
              <a:t>devuelve</a:t>
            </a:r>
            <a:r>
              <a:rPr lang="en-US" dirty="0"/>
              <a:t> el operando de la </a:t>
            </a:r>
            <a:r>
              <a:rPr lang="en-US" dirty="0" err="1"/>
              <a:t>izquierda</a:t>
            </a:r>
            <a:r>
              <a:rPr lang="en-US" dirty="0"/>
              <a:t> </a:t>
            </a:r>
            <a:r>
              <a:rPr lang="en-US" dirty="0" err="1"/>
              <a:t>si</a:t>
            </a:r>
            <a:r>
              <a:rPr lang="en-US" dirty="0"/>
              <a:t> no es </a:t>
            </a:r>
            <a:r>
              <a:rPr lang="en-US" dirty="0" err="1"/>
              <a:t>nulo</a:t>
            </a:r>
            <a:r>
              <a:rPr lang="en-US" dirty="0"/>
              <a:t> y, de lo </a:t>
            </a:r>
            <a:r>
              <a:rPr lang="en-US" dirty="0" err="1"/>
              <a:t>contrario</a:t>
            </a:r>
            <a:r>
              <a:rPr lang="en-US" dirty="0"/>
              <a:t>, </a:t>
            </a:r>
            <a:r>
              <a:rPr lang="en-US" dirty="0" err="1"/>
              <a:t>devuelve</a:t>
            </a:r>
            <a:r>
              <a:rPr lang="en-US" dirty="0"/>
              <a:t> el operando de la </a:t>
            </a:r>
            <a:r>
              <a:rPr lang="en-US" dirty="0" err="1"/>
              <a:t>derecha</a:t>
            </a:r>
            <a:r>
              <a:rPr lang="en-US" dirty="0"/>
              <a:t>. Este </a:t>
            </a:r>
            <a:r>
              <a:rPr lang="en-US" dirty="0" err="1"/>
              <a:t>operador</a:t>
            </a:r>
            <a:r>
              <a:rPr lang="en-US" dirty="0"/>
              <a:t> </a:t>
            </a:r>
            <a:r>
              <a:rPr lang="en-US" dirty="0" err="1"/>
              <a:t>condicional</a:t>
            </a:r>
            <a:r>
              <a:rPr lang="en-US" dirty="0"/>
              <a:t> </a:t>
            </a:r>
            <a:r>
              <a:rPr lang="en-US" dirty="0" err="1"/>
              <a:t>proporciona</a:t>
            </a:r>
            <a:r>
              <a:rPr lang="en-US" dirty="0"/>
              <a:t> una </a:t>
            </a:r>
            <a:r>
              <a:rPr lang="en-US" dirty="0" err="1"/>
              <a:t>sintaxis</a:t>
            </a:r>
            <a:r>
              <a:rPr lang="en-US" dirty="0"/>
              <a:t> </a:t>
            </a:r>
            <a:r>
              <a:rPr lang="en-US" dirty="0" err="1"/>
              <a:t>fácil</a:t>
            </a:r>
            <a:r>
              <a:rPr lang="en-US" dirty="0"/>
              <a:t> para </a:t>
            </a:r>
            <a:r>
              <a:rPr lang="en-US" dirty="0" err="1"/>
              <a:t>asignar</a:t>
            </a:r>
            <a:r>
              <a:rPr lang="en-US" dirty="0"/>
              <a:t> un “</a:t>
            </a:r>
            <a:r>
              <a:rPr lang="en-US" dirty="0" err="1"/>
              <a:t>tipo</a:t>
            </a:r>
            <a:r>
              <a:rPr lang="en-US" dirty="0"/>
              <a:t> nullable” a un “</a:t>
            </a:r>
            <a:r>
              <a:rPr lang="en-US" dirty="0" err="1"/>
              <a:t>tipo</a:t>
            </a:r>
            <a:r>
              <a:rPr lang="en-US" dirty="0"/>
              <a:t> no nullable”.</a:t>
            </a:r>
          </a:p>
          <a:p>
            <a:pPr marL="0" indent="0">
              <a:buNone/>
            </a:pPr>
            <a:r>
              <a:rPr lang="en-US" dirty="0"/>
              <a:t>Una variable de “</a:t>
            </a:r>
            <a:r>
              <a:rPr lang="en-US" dirty="0" err="1"/>
              <a:t>tipo</a:t>
            </a:r>
            <a:r>
              <a:rPr lang="en-US" dirty="0"/>
              <a:t> nullable” no debe </a:t>
            </a:r>
            <a:r>
              <a:rPr lang="en-US" dirty="0" err="1"/>
              <a:t>convertirse</a:t>
            </a:r>
            <a:r>
              <a:rPr lang="en-US" dirty="0"/>
              <a:t> </a:t>
            </a:r>
            <a:r>
              <a:rPr lang="en-US" dirty="0" err="1"/>
              <a:t>explícitamente</a:t>
            </a:r>
            <a:r>
              <a:rPr lang="en-US" dirty="0"/>
              <a:t> </a:t>
            </a:r>
            <a:r>
              <a:rPr lang="en-US" dirty="0" err="1"/>
              <a:t>en</a:t>
            </a:r>
            <a:r>
              <a:rPr lang="en-US" dirty="0"/>
              <a:t> un “</a:t>
            </a:r>
            <a:r>
              <a:rPr lang="en-US" dirty="0" err="1"/>
              <a:t>tipo</a:t>
            </a:r>
            <a:r>
              <a:rPr lang="en-US" dirty="0"/>
              <a:t> no nullable”. </a:t>
            </a:r>
            <a:r>
              <a:rPr lang="en-US" dirty="0" err="1"/>
              <a:t>Hacerlo</a:t>
            </a:r>
            <a:r>
              <a:rPr lang="en-US" dirty="0"/>
              <a:t> </a:t>
            </a:r>
            <a:r>
              <a:rPr lang="en-US" dirty="0" err="1"/>
              <a:t>provoca</a:t>
            </a:r>
            <a:r>
              <a:rPr lang="en-US" dirty="0"/>
              <a:t> un error de runtime </a:t>
            </a:r>
            <a:r>
              <a:rPr lang="en-US" dirty="0" err="1"/>
              <a:t>si</a:t>
            </a:r>
            <a:r>
              <a:rPr lang="en-US" dirty="0"/>
              <a:t> la variable </a:t>
            </a:r>
            <a:r>
              <a:rPr lang="en-US" dirty="0" err="1"/>
              <a:t>tiene</a:t>
            </a:r>
            <a:r>
              <a:rPr lang="en-US" dirty="0"/>
              <a:t> un valor </a:t>
            </a:r>
            <a:r>
              <a:rPr lang="en-US" dirty="0" err="1"/>
              <a:t>nulo</a:t>
            </a:r>
            <a:r>
              <a:rPr lang="en-US" dirty="0"/>
              <a:t>.</a:t>
            </a:r>
          </a:p>
          <a:p>
            <a:pPr marL="0" indent="0">
              <a:buNone/>
            </a:pPr>
            <a:endParaRPr lang="en-US" dirty="0"/>
          </a:p>
          <a:p>
            <a:pPr marL="0" indent="0">
              <a:buNone/>
            </a:pPr>
            <a:r>
              <a:rPr lang="en-US" b="1" dirty="0"/>
              <a:t>int? </a:t>
            </a:r>
            <a:r>
              <a:rPr lang="en-US" b="1" dirty="0" err="1"/>
              <a:t>i</a:t>
            </a:r>
            <a:r>
              <a:rPr lang="en-US" b="1" dirty="0"/>
              <a:t> = null;</a:t>
            </a:r>
          </a:p>
          <a:p>
            <a:pPr marL="0" indent="0">
              <a:buNone/>
            </a:pPr>
            <a:r>
              <a:rPr lang="en-US" b="1" dirty="0"/>
              <a:t>int j = </a:t>
            </a:r>
            <a:r>
              <a:rPr lang="en-US" b="1" dirty="0" err="1"/>
              <a:t>i</a:t>
            </a:r>
            <a:r>
              <a:rPr lang="en-US" b="1" dirty="0"/>
              <a:t> ?? 0; // 0    </a:t>
            </a:r>
            <a:r>
              <a:rPr lang="en-US" b="1" dirty="0" err="1"/>
              <a:t>Equivalente</a:t>
            </a:r>
            <a:r>
              <a:rPr lang="en-US" b="1" dirty="0"/>
              <a:t> a int j = </a:t>
            </a:r>
            <a:r>
              <a:rPr lang="en-US" b="1" dirty="0" err="1"/>
              <a:t>i</a:t>
            </a:r>
            <a:r>
              <a:rPr lang="en-US" b="1" dirty="0"/>
              <a:t> != null ? </a:t>
            </a:r>
            <a:r>
              <a:rPr lang="en-US" b="1" dirty="0" err="1"/>
              <a:t>i</a:t>
            </a:r>
            <a:r>
              <a:rPr lang="en-US" b="1" dirty="0"/>
              <a:t> : 0;</a:t>
            </a:r>
          </a:p>
          <a:p>
            <a:pPr marL="0" indent="0">
              <a:buNone/>
            </a:pPr>
            <a:endParaRPr lang="en-US" b="1" dirty="0"/>
          </a:p>
          <a:p>
            <a:pPr marL="0" indent="0">
              <a:buNone/>
            </a:pPr>
            <a:r>
              <a:rPr lang="en-US" b="1" dirty="0"/>
              <a:t>int? </a:t>
            </a:r>
            <a:r>
              <a:rPr lang="en-US" b="1" dirty="0" err="1"/>
              <a:t>i</a:t>
            </a:r>
            <a:r>
              <a:rPr lang="en-US" b="1" dirty="0"/>
              <a:t> = null;</a:t>
            </a:r>
          </a:p>
          <a:p>
            <a:pPr marL="0" indent="0">
              <a:buNone/>
            </a:pPr>
            <a:r>
              <a:rPr lang="en-US" b="1" dirty="0"/>
              <a:t>int j = (int)</a:t>
            </a:r>
            <a:r>
              <a:rPr lang="en-US" b="1" dirty="0" err="1"/>
              <a:t>i</a:t>
            </a:r>
            <a:r>
              <a:rPr lang="en-US" b="1" dirty="0"/>
              <a:t>; // error: nullable object must have a value</a:t>
            </a:r>
          </a:p>
          <a:p>
            <a:endParaRPr lang="en-BO" dirty="0"/>
          </a:p>
        </p:txBody>
      </p:sp>
      <p:sp>
        <p:nvSpPr>
          <p:cNvPr id="4" name="TextBox 3">
            <a:extLst>
              <a:ext uri="{FF2B5EF4-FFF2-40B4-BE49-F238E27FC236}">
                <a16:creationId xmlns:a16="http://schemas.microsoft.com/office/drawing/2014/main" id="{0AEF0231-3DBE-664F-99DA-896660F8DF46}"/>
              </a:ext>
            </a:extLst>
          </p:cNvPr>
          <p:cNvSpPr txBox="1"/>
          <p:nvPr/>
        </p:nvSpPr>
        <p:spPr>
          <a:xfrm>
            <a:off x="838200" y="1923488"/>
            <a:ext cx="6006737" cy="3785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a:t>
            </a:r>
            <a:r>
              <a:rPr lang="en-US" sz="1400" b="1" dirty="0"/>
              <a:t>static void Main() {</a:t>
            </a:r>
          </a:p>
          <a:p>
            <a:r>
              <a:rPr lang="en-US" sz="1400" b="1" dirty="0"/>
              <a:t>	</a:t>
            </a:r>
            <a:r>
              <a:rPr lang="en-US" sz="1400" b="1" dirty="0">
                <a:solidFill>
                  <a:schemeClr val="accent2">
                    <a:lumMod val="40000"/>
                    <a:lumOff val="60000"/>
                  </a:schemeClr>
                </a:solidFill>
              </a:rPr>
              <a:t>double?</a:t>
            </a:r>
            <a:r>
              <a:rPr lang="en-US" sz="1400" b="1" dirty="0"/>
              <a:t> x = 50; </a:t>
            </a:r>
            <a:r>
              <a:rPr lang="en-US" sz="1400" b="1" dirty="0">
                <a:solidFill>
                  <a:schemeClr val="accent2">
                    <a:lumMod val="40000"/>
                    <a:lumOff val="60000"/>
                  </a:schemeClr>
                </a:solidFill>
              </a:rPr>
              <a:t>double?</a:t>
            </a:r>
            <a:r>
              <a:rPr lang="en-US" sz="1400" b="1" dirty="0"/>
              <a:t> y = null;</a:t>
            </a:r>
          </a:p>
          <a:p>
            <a:r>
              <a:rPr lang="en-US" sz="1400" b="1" dirty="0"/>
              <a:t>	WriteLine(</a:t>
            </a:r>
            <a:r>
              <a:rPr lang="en-US" sz="1400" b="1" dirty="0" err="1">
                <a:solidFill>
                  <a:schemeClr val="accent2">
                    <a:lumMod val="40000"/>
                    <a:lumOff val="60000"/>
                  </a:schemeClr>
                </a:solidFill>
              </a:rPr>
              <a:t>y.HasValue</a:t>
            </a:r>
            <a:r>
              <a:rPr lang="en-US" sz="1400" b="1" dirty="0"/>
              <a:t>); // False</a:t>
            </a:r>
          </a:p>
          <a:p>
            <a:r>
              <a:rPr lang="en-US" sz="1400" b="1" dirty="0"/>
              <a:t>	double z = (x ?? 0) + (y ??  0);  </a:t>
            </a:r>
          </a:p>
          <a:p>
            <a:r>
              <a:rPr lang="en-US" sz="1400" b="1" dirty="0"/>
              <a:t>                       WriteLine($"z = x + y = {z}"); // z = x + y = 50</a:t>
            </a:r>
          </a:p>
          <a:p>
            <a:r>
              <a:rPr lang="en-US" sz="1400" b="1" dirty="0"/>
              <a:t>	double? suman = </a:t>
            </a:r>
            <a:r>
              <a:rPr lang="en-US" sz="1400" b="1" dirty="0" err="1"/>
              <a:t>Calculador.Suma</a:t>
            </a:r>
            <a:r>
              <a:rPr lang="en-US" sz="1400" b="1" dirty="0"/>
              <a:t>(x, y); </a:t>
            </a:r>
          </a:p>
          <a:p>
            <a:r>
              <a:rPr lang="en-US" sz="1400" b="1" dirty="0"/>
              <a:t>	WriteLine(</a:t>
            </a:r>
            <a:r>
              <a:rPr lang="en-US" sz="1400" b="1" dirty="0" err="1"/>
              <a:t>Calculador.Historia</a:t>
            </a:r>
            <a:r>
              <a:rPr lang="en-US" sz="1400" b="1" dirty="0"/>
              <a:t>);   // 50 + = </a:t>
            </a:r>
          </a:p>
          <a:p>
            <a:r>
              <a:rPr lang="en-US" sz="1400" b="1" dirty="0"/>
              <a:t>	var </a:t>
            </a:r>
            <a:r>
              <a:rPr lang="en-US" sz="1400" b="1" dirty="0" err="1"/>
              <a:t>suma</a:t>
            </a:r>
            <a:r>
              <a:rPr lang="en-US" sz="1400" b="1" dirty="0"/>
              <a:t> = </a:t>
            </a:r>
            <a:r>
              <a:rPr lang="en-US" sz="1400" b="1" dirty="0" err="1"/>
              <a:t>Calculador.Suma</a:t>
            </a:r>
            <a:r>
              <a:rPr lang="en-US" sz="1400" b="1" dirty="0"/>
              <a:t>(1_145.98, 3_298.35);</a:t>
            </a:r>
          </a:p>
          <a:p>
            <a:r>
              <a:rPr lang="en-US" sz="1400" b="1" dirty="0"/>
              <a:t>	WriteLine(</a:t>
            </a:r>
            <a:r>
              <a:rPr lang="en-US" sz="1400" b="1" dirty="0" err="1"/>
              <a:t>Calculador.Historia</a:t>
            </a:r>
            <a:r>
              <a:rPr lang="en-US" sz="1400" b="1" dirty="0"/>
              <a:t>);   // 1145.98 + 3298.35 = 4444.33 </a:t>
            </a:r>
          </a:p>
          <a:p>
            <a:r>
              <a:rPr lang="en-US" sz="1400" b="1" dirty="0"/>
              <a:t>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Static </a:t>
            </a:r>
            <a:r>
              <a:rPr lang="en-US" sz="1400" b="1" dirty="0" err="1">
                <a:solidFill>
                  <a:schemeClr val="bg1"/>
                </a:solidFill>
              </a:rPr>
              <a:t>Calculador</a:t>
            </a:r>
            <a:r>
              <a:rPr lang="en-US" sz="1400" b="1" dirty="0">
                <a:solidFill>
                  <a:schemeClr val="bg1"/>
                </a:solidFill>
              </a:rPr>
              <a:t> { // </a:t>
            </a:r>
            <a:r>
              <a:rPr lang="en-US" sz="1400" b="1" dirty="0" err="1">
                <a:solidFill>
                  <a:schemeClr val="bg1"/>
                </a:solidFill>
              </a:rPr>
              <a:t>misma</a:t>
            </a:r>
            <a:r>
              <a:rPr lang="en-US" sz="1400" b="1" dirty="0">
                <a:solidFill>
                  <a:schemeClr val="bg1"/>
                </a:solidFill>
              </a:rPr>
              <a:t> </a:t>
            </a:r>
            <a:r>
              <a:rPr lang="en-US" sz="1400" b="1" dirty="0" err="1">
                <a:solidFill>
                  <a:schemeClr val="bg1"/>
                </a:solidFill>
              </a:rPr>
              <a:t>implementación</a:t>
            </a:r>
            <a:r>
              <a:rPr lang="en-US" sz="1400" b="1" dirty="0">
                <a:solidFill>
                  <a:schemeClr val="bg1"/>
                </a:solidFill>
              </a:rPr>
              <a:t> del </a:t>
            </a:r>
            <a:r>
              <a:rPr lang="en-US" sz="1400" b="1" dirty="0" err="1">
                <a:solidFill>
                  <a:schemeClr val="bg1"/>
                </a:solidFill>
              </a:rPr>
              <a:t>ejemplo</a:t>
            </a:r>
            <a:r>
              <a:rPr lang="en-US" sz="1400" b="1" dirty="0">
                <a:solidFill>
                  <a:schemeClr val="bg1"/>
                </a:solidFill>
              </a:rPr>
              <a:t> anterior }</a:t>
            </a:r>
          </a:p>
          <a:p>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12594626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9C17D-4CA0-3846-9236-CD8B0EF69960}"/>
              </a:ext>
            </a:extLst>
          </p:cNvPr>
          <p:cNvSpPr>
            <a:spLocks noGrp="1"/>
          </p:cNvSpPr>
          <p:nvPr>
            <p:ph type="title"/>
          </p:nvPr>
        </p:nvSpPr>
        <p:spPr/>
        <p:txBody>
          <a:bodyPr/>
          <a:lstStyle/>
          <a:p>
            <a:r>
              <a:rPr lang="en-BO" dirty="0"/>
              <a:t>Operador condicional nulo</a:t>
            </a:r>
          </a:p>
        </p:txBody>
      </p:sp>
      <p:sp>
        <p:nvSpPr>
          <p:cNvPr id="3" name="Content Placeholder 2">
            <a:extLst>
              <a:ext uri="{FF2B5EF4-FFF2-40B4-BE49-F238E27FC236}">
                <a16:creationId xmlns:a16="http://schemas.microsoft.com/office/drawing/2014/main" id="{053AFC23-648B-3644-AE78-8A8C27AEC5C5}"/>
              </a:ext>
            </a:extLst>
          </p:cNvPr>
          <p:cNvSpPr>
            <a:spLocks noGrp="1"/>
          </p:cNvSpPr>
          <p:nvPr>
            <p:ph idx="1"/>
          </p:nvPr>
        </p:nvSpPr>
        <p:spPr>
          <a:xfrm>
            <a:off x="838200" y="1825625"/>
            <a:ext cx="10515600" cy="3242764"/>
          </a:xfrm>
          <a:solidFill>
            <a:schemeClr val="accent5">
              <a:lumMod val="20000"/>
              <a:lumOff val="80000"/>
            </a:schemeClr>
          </a:solidFill>
          <a:ln>
            <a:solidFill>
              <a:schemeClr val="bg1">
                <a:lumMod val="75000"/>
              </a:schemeClr>
            </a:solidFill>
          </a:ln>
        </p:spPr>
        <p:txBody>
          <a:bodyPr>
            <a:normAutofit fontScale="62500" lnSpcReduction="20000"/>
          </a:bodyPr>
          <a:lstStyle/>
          <a:p>
            <a:pPr marL="0" indent="0">
              <a:buNone/>
            </a:pPr>
            <a:endParaRPr lang="en-US" dirty="0"/>
          </a:p>
          <a:p>
            <a:pPr marL="0" indent="0">
              <a:buNone/>
            </a:pPr>
            <a:r>
              <a:rPr lang="en-US" dirty="0"/>
              <a:t>El </a:t>
            </a:r>
            <a:r>
              <a:rPr lang="en-US" dirty="0" err="1"/>
              <a:t>operador</a:t>
            </a:r>
            <a:r>
              <a:rPr lang="en-US" dirty="0"/>
              <a:t> </a:t>
            </a:r>
            <a:r>
              <a:rPr lang="en-US" dirty="0" err="1"/>
              <a:t>condicional</a:t>
            </a:r>
            <a:r>
              <a:rPr lang="en-US" dirty="0"/>
              <a:t> </a:t>
            </a:r>
            <a:r>
              <a:rPr lang="en-US" dirty="0" err="1"/>
              <a:t>nulo</a:t>
            </a:r>
            <a:r>
              <a:rPr lang="en-US" dirty="0"/>
              <a:t> (?.) </a:t>
            </a:r>
            <a:r>
              <a:rPr lang="en-US" dirty="0" err="1"/>
              <a:t>Proporciona</a:t>
            </a:r>
            <a:r>
              <a:rPr lang="en-US" dirty="0"/>
              <a:t> una forma </a:t>
            </a:r>
            <a:r>
              <a:rPr lang="en-US" dirty="0" err="1"/>
              <a:t>concisa</a:t>
            </a:r>
            <a:r>
              <a:rPr lang="en-US" dirty="0"/>
              <a:t> de </a:t>
            </a:r>
            <a:r>
              <a:rPr lang="en-US" dirty="0" err="1"/>
              <a:t>realizar</a:t>
            </a:r>
            <a:r>
              <a:rPr lang="en-US" dirty="0"/>
              <a:t> </a:t>
            </a:r>
            <a:r>
              <a:rPr lang="en-US" dirty="0" err="1"/>
              <a:t>comprobaciones</a:t>
            </a:r>
            <a:r>
              <a:rPr lang="en-US" dirty="0"/>
              <a:t> </a:t>
            </a:r>
            <a:r>
              <a:rPr lang="en-US" dirty="0" err="1"/>
              <a:t>nulas</a:t>
            </a:r>
            <a:r>
              <a:rPr lang="en-US" dirty="0"/>
              <a:t> antes de acceder a los </a:t>
            </a:r>
            <a:r>
              <a:rPr lang="en-US" dirty="0" err="1"/>
              <a:t>miembros</a:t>
            </a:r>
            <a:r>
              <a:rPr lang="en-US" dirty="0"/>
              <a:t> del </a:t>
            </a:r>
            <a:r>
              <a:rPr lang="en-US" dirty="0" err="1"/>
              <a:t>objeto</a:t>
            </a:r>
            <a:r>
              <a:rPr lang="en-US" dirty="0"/>
              <a:t>. </a:t>
            </a:r>
            <a:r>
              <a:rPr lang="en-US" dirty="0" err="1"/>
              <a:t>Funciona</a:t>
            </a:r>
            <a:r>
              <a:rPr lang="en-US" dirty="0"/>
              <a:t> </a:t>
            </a:r>
            <a:r>
              <a:rPr lang="en-US" dirty="0" err="1"/>
              <a:t>como</a:t>
            </a:r>
            <a:r>
              <a:rPr lang="en-US" dirty="0"/>
              <a:t> el </a:t>
            </a:r>
            <a:r>
              <a:rPr lang="en-US" dirty="0" err="1"/>
              <a:t>operador</a:t>
            </a:r>
            <a:r>
              <a:rPr lang="en-US" dirty="0"/>
              <a:t> de </a:t>
            </a:r>
            <a:r>
              <a:rPr lang="en-US" dirty="0" err="1"/>
              <a:t>acceso</a:t>
            </a:r>
            <a:r>
              <a:rPr lang="en-US" dirty="0"/>
              <a:t> de </a:t>
            </a:r>
            <a:r>
              <a:rPr lang="en-US" dirty="0" err="1"/>
              <a:t>miembro</a:t>
            </a:r>
            <a:r>
              <a:rPr lang="en-US" dirty="0"/>
              <a:t> normal (.), </a:t>
            </a:r>
            <a:r>
              <a:rPr lang="en-US" dirty="0" err="1"/>
              <a:t>excepto</a:t>
            </a:r>
            <a:r>
              <a:rPr lang="en-US" dirty="0"/>
              <a:t> que </a:t>
            </a:r>
            <a:r>
              <a:rPr lang="en-US" dirty="0" err="1"/>
              <a:t>si</a:t>
            </a:r>
            <a:r>
              <a:rPr lang="en-US" dirty="0"/>
              <a:t> se </a:t>
            </a:r>
            <a:r>
              <a:rPr lang="en-US" dirty="0" err="1"/>
              <a:t>encuentra</a:t>
            </a:r>
            <a:r>
              <a:rPr lang="en-US" dirty="0"/>
              <a:t> una </a:t>
            </a:r>
            <a:r>
              <a:rPr lang="en-US" dirty="0" err="1"/>
              <a:t>referencia</a:t>
            </a:r>
            <a:r>
              <a:rPr lang="en-US" dirty="0"/>
              <a:t> </a:t>
            </a:r>
            <a:r>
              <a:rPr lang="en-US" dirty="0" err="1"/>
              <a:t>nula</a:t>
            </a:r>
            <a:r>
              <a:rPr lang="en-US" dirty="0"/>
              <a:t>, se </a:t>
            </a:r>
            <a:r>
              <a:rPr lang="en-US" dirty="0" err="1"/>
              <a:t>devuelve</a:t>
            </a:r>
            <a:r>
              <a:rPr lang="en-US" dirty="0"/>
              <a:t> el valor </a:t>
            </a:r>
            <a:r>
              <a:rPr lang="en-US" dirty="0" err="1"/>
              <a:t>nulo</a:t>
            </a:r>
            <a:r>
              <a:rPr lang="en-US" dirty="0"/>
              <a:t> </a:t>
            </a:r>
            <a:r>
              <a:rPr lang="en-US" dirty="0" err="1"/>
              <a:t>en</a:t>
            </a:r>
            <a:r>
              <a:rPr lang="en-US" dirty="0"/>
              <a:t> </a:t>
            </a:r>
            <a:r>
              <a:rPr lang="en-US" dirty="0" err="1"/>
              <a:t>lugar</a:t>
            </a:r>
            <a:r>
              <a:rPr lang="en-US" dirty="0"/>
              <a:t> de </a:t>
            </a:r>
            <a:r>
              <a:rPr lang="en-US" dirty="0" err="1"/>
              <a:t>provocar</a:t>
            </a:r>
            <a:r>
              <a:rPr lang="en-US" dirty="0"/>
              <a:t> una </a:t>
            </a:r>
            <a:r>
              <a:rPr lang="en-US" dirty="0" err="1"/>
              <a:t>excepción</a:t>
            </a:r>
            <a:r>
              <a:rPr lang="en-US" dirty="0"/>
              <a:t>.</a:t>
            </a:r>
          </a:p>
          <a:p>
            <a:pPr marL="0" indent="0">
              <a:buNone/>
            </a:pPr>
            <a:endParaRPr lang="en-US" dirty="0"/>
          </a:p>
          <a:p>
            <a:pPr marL="0" indent="0">
              <a:buNone/>
            </a:pPr>
            <a:r>
              <a:rPr lang="en-US" dirty="0"/>
              <a:t>La </a:t>
            </a:r>
            <a:r>
              <a:rPr lang="en-US" dirty="0" err="1"/>
              <a:t>combinación</a:t>
            </a:r>
            <a:r>
              <a:rPr lang="en-US" dirty="0"/>
              <a:t> de </a:t>
            </a:r>
            <a:r>
              <a:rPr lang="en-US" dirty="0" err="1"/>
              <a:t>este</a:t>
            </a:r>
            <a:r>
              <a:rPr lang="en-US" dirty="0"/>
              <a:t> </a:t>
            </a:r>
            <a:r>
              <a:rPr lang="en-US" dirty="0" err="1"/>
              <a:t>operador</a:t>
            </a:r>
            <a:r>
              <a:rPr lang="en-US" dirty="0"/>
              <a:t> con el </a:t>
            </a:r>
            <a:r>
              <a:rPr lang="en-US" dirty="0" err="1"/>
              <a:t>operador</a:t>
            </a:r>
            <a:r>
              <a:rPr lang="en-US" dirty="0"/>
              <a:t> Null-Coalescing es </a:t>
            </a:r>
            <a:r>
              <a:rPr lang="en-US" dirty="0" err="1"/>
              <a:t>útil</a:t>
            </a:r>
            <a:r>
              <a:rPr lang="en-US" dirty="0"/>
              <a:t> para </a:t>
            </a:r>
            <a:r>
              <a:rPr lang="en-US" dirty="0" err="1"/>
              <a:t>asignar</a:t>
            </a:r>
            <a:r>
              <a:rPr lang="en-US" dirty="0"/>
              <a:t> un valor </a:t>
            </a:r>
            <a:r>
              <a:rPr lang="en-US" dirty="0" err="1"/>
              <a:t>predeterminado</a:t>
            </a:r>
            <a:r>
              <a:rPr lang="en-US" dirty="0"/>
              <a:t> </a:t>
            </a:r>
            <a:r>
              <a:rPr lang="en-US" dirty="0" err="1"/>
              <a:t>cada</a:t>
            </a:r>
            <a:r>
              <a:rPr lang="en-US" dirty="0"/>
              <a:t> </a:t>
            </a:r>
            <a:r>
              <a:rPr lang="en-US" dirty="0" err="1"/>
              <a:t>vez</a:t>
            </a:r>
            <a:r>
              <a:rPr lang="en-US" dirty="0"/>
              <a:t> que </a:t>
            </a:r>
            <a:r>
              <a:rPr lang="en-US" dirty="0" err="1"/>
              <a:t>aparece</a:t>
            </a:r>
            <a:r>
              <a:rPr lang="en-US" dirty="0"/>
              <a:t> una </a:t>
            </a:r>
            <a:r>
              <a:rPr lang="en-US" dirty="0" err="1"/>
              <a:t>referencia</a:t>
            </a:r>
            <a:r>
              <a:rPr lang="en-US" dirty="0"/>
              <a:t> </a:t>
            </a:r>
            <a:r>
              <a:rPr lang="en-US" dirty="0" err="1"/>
              <a:t>nula</a:t>
            </a:r>
            <a:r>
              <a:rPr lang="en-US" dirty="0"/>
              <a:t>.</a:t>
            </a:r>
          </a:p>
          <a:p>
            <a:pPr marL="0" indent="0">
              <a:buNone/>
            </a:pPr>
            <a:endParaRPr lang="en-US" dirty="0"/>
          </a:p>
          <a:p>
            <a:pPr marL="0" indent="0">
              <a:buNone/>
            </a:pPr>
            <a:r>
              <a:rPr lang="en-US" dirty="0" err="1"/>
              <a:t>Otro</a:t>
            </a:r>
            <a:r>
              <a:rPr lang="en-US" dirty="0"/>
              <a:t> </a:t>
            </a:r>
            <a:r>
              <a:rPr lang="en-US" dirty="0" err="1"/>
              <a:t>uso</a:t>
            </a:r>
            <a:r>
              <a:rPr lang="en-US" dirty="0"/>
              <a:t> para el </a:t>
            </a:r>
            <a:r>
              <a:rPr lang="en-US" dirty="0" err="1"/>
              <a:t>operador</a:t>
            </a:r>
            <a:r>
              <a:rPr lang="en-US" dirty="0"/>
              <a:t> </a:t>
            </a:r>
            <a:r>
              <a:rPr lang="en-US" dirty="0" err="1"/>
              <a:t>condicional</a:t>
            </a:r>
            <a:r>
              <a:rPr lang="en-US" dirty="0"/>
              <a:t> </a:t>
            </a:r>
            <a:r>
              <a:rPr lang="en-US" dirty="0" err="1"/>
              <a:t>nulo</a:t>
            </a:r>
            <a:r>
              <a:rPr lang="en-US" dirty="0"/>
              <a:t> es junto con los arrays. El </a:t>
            </a:r>
            <a:r>
              <a:rPr lang="en-US" dirty="0" err="1"/>
              <a:t>signo</a:t>
            </a:r>
            <a:r>
              <a:rPr lang="en-US" dirty="0"/>
              <a:t> de </a:t>
            </a:r>
            <a:r>
              <a:rPr lang="en-US" dirty="0" err="1"/>
              <a:t>interrogación</a:t>
            </a:r>
            <a:r>
              <a:rPr lang="en-US" dirty="0"/>
              <a:t> se </a:t>
            </a:r>
            <a:r>
              <a:rPr lang="en-US" dirty="0" err="1"/>
              <a:t>puede</a:t>
            </a:r>
            <a:r>
              <a:rPr lang="en-US" dirty="0"/>
              <a:t> </a:t>
            </a:r>
            <a:r>
              <a:rPr lang="en-US" dirty="0" err="1"/>
              <a:t>colocar</a:t>
            </a:r>
            <a:r>
              <a:rPr lang="en-US" dirty="0"/>
              <a:t> antes de los </a:t>
            </a:r>
            <a:r>
              <a:rPr lang="en-US" dirty="0" err="1"/>
              <a:t>corchetes</a:t>
            </a:r>
            <a:r>
              <a:rPr lang="en-US" dirty="0"/>
              <a:t> del array y la </a:t>
            </a:r>
            <a:r>
              <a:rPr lang="en-US" dirty="0" err="1"/>
              <a:t>expresión</a:t>
            </a:r>
            <a:r>
              <a:rPr lang="en-US" dirty="0"/>
              <a:t> se </a:t>
            </a:r>
            <a:r>
              <a:rPr lang="en-US" dirty="0" err="1"/>
              <a:t>evalua</a:t>
            </a:r>
            <a:r>
              <a:rPr lang="en-US" dirty="0"/>
              <a:t> </a:t>
            </a:r>
            <a:r>
              <a:rPr lang="en-US" dirty="0" err="1"/>
              <a:t>como</a:t>
            </a:r>
            <a:r>
              <a:rPr lang="en-US" dirty="0"/>
              <a:t> </a:t>
            </a:r>
            <a:r>
              <a:rPr lang="en-US" dirty="0" err="1"/>
              <a:t>nula</a:t>
            </a:r>
            <a:r>
              <a:rPr lang="en-US" dirty="0"/>
              <a:t> </a:t>
            </a:r>
            <a:r>
              <a:rPr lang="en-US" dirty="0" err="1"/>
              <a:t>si</a:t>
            </a:r>
            <a:r>
              <a:rPr lang="en-US" dirty="0"/>
              <a:t> el array no </a:t>
            </a:r>
            <a:r>
              <a:rPr lang="en-US" dirty="0" err="1"/>
              <a:t>está</a:t>
            </a:r>
            <a:r>
              <a:rPr lang="en-US" dirty="0"/>
              <a:t> </a:t>
            </a:r>
            <a:r>
              <a:rPr lang="en-US" dirty="0" err="1"/>
              <a:t>inicializado</a:t>
            </a:r>
            <a:r>
              <a:rPr lang="en-US" dirty="0"/>
              <a:t>. </a:t>
            </a:r>
            <a:r>
              <a:rPr lang="en-US" dirty="0" err="1"/>
              <a:t>Esto</a:t>
            </a:r>
            <a:r>
              <a:rPr lang="en-US" dirty="0"/>
              <a:t> no </a:t>
            </a:r>
            <a:r>
              <a:rPr lang="en-US" dirty="0" err="1"/>
              <a:t>verificará</a:t>
            </a:r>
            <a:r>
              <a:rPr lang="en-US" dirty="0"/>
              <a:t>, sin embargo,  </a:t>
            </a:r>
            <a:r>
              <a:rPr lang="en-US" dirty="0" err="1"/>
              <a:t>si</a:t>
            </a:r>
            <a:r>
              <a:rPr lang="en-US" dirty="0"/>
              <a:t> el </a:t>
            </a:r>
            <a:r>
              <a:rPr lang="en-US" dirty="0" err="1"/>
              <a:t>índice</a:t>
            </a:r>
            <a:r>
              <a:rPr lang="en-US" dirty="0"/>
              <a:t> al que se </a:t>
            </a:r>
            <a:r>
              <a:rPr lang="en-US" dirty="0" err="1"/>
              <a:t>hace</a:t>
            </a:r>
            <a:r>
              <a:rPr lang="en-US" dirty="0"/>
              <a:t> </a:t>
            </a:r>
            <a:r>
              <a:rPr lang="en-US" dirty="0" err="1"/>
              <a:t>referencia</a:t>
            </a:r>
            <a:r>
              <a:rPr lang="en-US" dirty="0"/>
              <a:t> </a:t>
            </a:r>
            <a:r>
              <a:rPr lang="en-US" dirty="0" err="1"/>
              <a:t>está</a:t>
            </a:r>
            <a:r>
              <a:rPr lang="en-US" dirty="0"/>
              <a:t> </a:t>
            </a:r>
            <a:r>
              <a:rPr lang="en-US" dirty="0" err="1"/>
              <a:t>fuera</a:t>
            </a:r>
            <a:r>
              <a:rPr lang="en-US" dirty="0"/>
              <a:t> del </a:t>
            </a:r>
            <a:r>
              <a:rPr lang="en-US" dirty="0" err="1"/>
              <a:t>rango</a:t>
            </a:r>
            <a:r>
              <a:rPr lang="en-US" dirty="0"/>
              <a:t> del array.</a:t>
            </a:r>
            <a:endParaRPr lang="en-BO" dirty="0"/>
          </a:p>
        </p:txBody>
      </p:sp>
      <p:sp>
        <p:nvSpPr>
          <p:cNvPr id="5" name="TextBox 4">
            <a:extLst>
              <a:ext uri="{FF2B5EF4-FFF2-40B4-BE49-F238E27FC236}">
                <a16:creationId xmlns:a16="http://schemas.microsoft.com/office/drawing/2014/main" id="{6686CFC9-8B40-FC41-895E-CAE3669A7DE3}"/>
              </a:ext>
            </a:extLst>
          </p:cNvPr>
          <p:cNvSpPr txBox="1"/>
          <p:nvPr/>
        </p:nvSpPr>
        <p:spPr>
          <a:xfrm>
            <a:off x="838200" y="5203326"/>
            <a:ext cx="3405052" cy="70788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000" b="1" dirty="0"/>
              <a:t>string s = null;</a:t>
            </a:r>
          </a:p>
          <a:p>
            <a:r>
              <a:rPr lang="en-US" sz="2000" b="1" dirty="0"/>
              <a:t>int? length = </a:t>
            </a:r>
            <a:r>
              <a:rPr lang="en-US" sz="2000" b="1" dirty="0" err="1"/>
              <a:t>s?.Length</a:t>
            </a:r>
            <a:r>
              <a:rPr lang="en-US" sz="2000" b="1" dirty="0"/>
              <a:t>; // null</a:t>
            </a:r>
          </a:p>
        </p:txBody>
      </p:sp>
      <p:sp>
        <p:nvSpPr>
          <p:cNvPr id="6" name="TextBox 5">
            <a:extLst>
              <a:ext uri="{FF2B5EF4-FFF2-40B4-BE49-F238E27FC236}">
                <a16:creationId xmlns:a16="http://schemas.microsoft.com/office/drawing/2014/main" id="{B807EC6F-0E5C-E745-9A06-373B76AE7F0C}"/>
              </a:ext>
            </a:extLst>
          </p:cNvPr>
          <p:cNvSpPr txBox="1"/>
          <p:nvPr/>
        </p:nvSpPr>
        <p:spPr>
          <a:xfrm>
            <a:off x="4714603" y="5233761"/>
            <a:ext cx="3516086" cy="70788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000" b="1" dirty="0"/>
              <a:t>string s = null;</a:t>
            </a:r>
          </a:p>
          <a:p>
            <a:r>
              <a:rPr lang="en-US" sz="2000" b="1" dirty="0"/>
              <a:t>int length = </a:t>
            </a:r>
            <a:r>
              <a:rPr lang="en-US" sz="2000" b="1" dirty="0" err="1"/>
              <a:t>s?.Length</a:t>
            </a:r>
            <a:r>
              <a:rPr lang="en-US" sz="2000" b="1" dirty="0"/>
              <a:t> ?? 0; // 0</a:t>
            </a:r>
          </a:p>
        </p:txBody>
      </p:sp>
      <p:sp>
        <p:nvSpPr>
          <p:cNvPr id="7" name="TextBox 6">
            <a:extLst>
              <a:ext uri="{FF2B5EF4-FFF2-40B4-BE49-F238E27FC236}">
                <a16:creationId xmlns:a16="http://schemas.microsoft.com/office/drawing/2014/main" id="{EB176DFC-2A52-AF4A-858D-4470E3E1B452}"/>
              </a:ext>
            </a:extLst>
          </p:cNvPr>
          <p:cNvSpPr txBox="1"/>
          <p:nvPr/>
        </p:nvSpPr>
        <p:spPr>
          <a:xfrm>
            <a:off x="8702040" y="5203326"/>
            <a:ext cx="2651760" cy="70788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000" b="1" dirty="0"/>
              <a:t>string[] s = null;</a:t>
            </a:r>
          </a:p>
          <a:p>
            <a:r>
              <a:rPr lang="en-US" sz="2000" b="1" dirty="0"/>
              <a:t>string s3 = s?[3]; // null</a:t>
            </a:r>
          </a:p>
        </p:txBody>
      </p:sp>
    </p:spTree>
    <p:extLst>
      <p:ext uri="{BB962C8B-B14F-4D97-AF65-F5344CB8AC3E}">
        <p14:creationId xmlns:p14="http://schemas.microsoft.com/office/powerpoint/2010/main" val="297371117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7F3B6-311D-7548-A174-63D3D36AABE0}"/>
              </a:ext>
            </a:extLst>
          </p:cNvPr>
          <p:cNvSpPr>
            <a:spLocks noGrp="1"/>
          </p:cNvSpPr>
          <p:nvPr>
            <p:ph type="title"/>
          </p:nvPr>
        </p:nvSpPr>
        <p:spPr/>
        <p:txBody>
          <a:bodyPr/>
          <a:lstStyle/>
          <a:p>
            <a:r>
              <a:rPr lang="en-BO" dirty="0"/>
              <a:t>Valores default</a:t>
            </a:r>
          </a:p>
        </p:txBody>
      </p:sp>
      <p:sp>
        <p:nvSpPr>
          <p:cNvPr id="3" name="Content Placeholder 2">
            <a:extLst>
              <a:ext uri="{FF2B5EF4-FFF2-40B4-BE49-F238E27FC236}">
                <a16:creationId xmlns:a16="http://schemas.microsoft.com/office/drawing/2014/main" id="{8573E6EE-5879-8A48-B300-AE0CDE5650CB}"/>
              </a:ext>
            </a:extLst>
          </p:cNvPr>
          <p:cNvSpPr>
            <a:spLocks noGrp="1"/>
          </p:cNvSpPr>
          <p:nvPr>
            <p:ph idx="1"/>
          </p:nvPr>
        </p:nvSpPr>
        <p:spPr>
          <a:xfrm>
            <a:off x="838200" y="1593670"/>
            <a:ext cx="10515600" cy="3126376"/>
          </a:xfrm>
          <a:solidFill>
            <a:schemeClr val="accent5">
              <a:lumMod val="20000"/>
              <a:lumOff val="80000"/>
            </a:schemeClr>
          </a:solidFill>
          <a:ln>
            <a:solidFill>
              <a:schemeClr val="bg1">
                <a:lumMod val="75000"/>
              </a:schemeClr>
            </a:solidFill>
          </a:ln>
        </p:spPr>
        <p:txBody>
          <a:bodyPr>
            <a:normAutofit fontScale="55000" lnSpcReduction="20000"/>
          </a:bodyPr>
          <a:lstStyle/>
          <a:p>
            <a:pPr marL="0" indent="0">
              <a:buNone/>
            </a:pPr>
            <a:r>
              <a:rPr lang="en-US" dirty="0"/>
              <a:t>El valor </a:t>
            </a:r>
            <a:r>
              <a:rPr lang="en-US" dirty="0" err="1"/>
              <a:t>predeterminado</a:t>
            </a:r>
            <a:r>
              <a:rPr lang="en-US" dirty="0"/>
              <a:t> (default) de un </a:t>
            </a:r>
            <a:r>
              <a:rPr lang="en-US" dirty="0" err="1"/>
              <a:t>tipo</a:t>
            </a:r>
            <a:r>
              <a:rPr lang="en-US" dirty="0"/>
              <a:t> de </a:t>
            </a:r>
            <a:r>
              <a:rPr lang="en-US" dirty="0" err="1"/>
              <a:t>referencia</a:t>
            </a:r>
            <a:r>
              <a:rPr lang="en-US" dirty="0"/>
              <a:t> es </a:t>
            </a:r>
            <a:r>
              <a:rPr lang="en-US" dirty="0" err="1"/>
              <a:t>nulo</a:t>
            </a:r>
            <a:r>
              <a:rPr lang="en-US" dirty="0"/>
              <a:t>. Para los </a:t>
            </a:r>
            <a:r>
              <a:rPr lang="en-US" dirty="0" err="1"/>
              <a:t>tipos</a:t>
            </a:r>
            <a:r>
              <a:rPr lang="en-US" dirty="0"/>
              <a:t> de </a:t>
            </a:r>
            <a:r>
              <a:rPr lang="en-US" dirty="0" err="1"/>
              <a:t>datos</a:t>
            </a:r>
            <a:r>
              <a:rPr lang="en-US" dirty="0"/>
              <a:t> simples, los </a:t>
            </a:r>
            <a:r>
              <a:rPr lang="en-US" dirty="0" err="1"/>
              <a:t>valores</a:t>
            </a:r>
            <a:r>
              <a:rPr lang="en-US" dirty="0"/>
              <a:t> </a:t>
            </a:r>
            <a:r>
              <a:rPr lang="en-US" dirty="0" err="1"/>
              <a:t>predeterminados</a:t>
            </a:r>
            <a:r>
              <a:rPr lang="en-US" dirty="0"/>
              <a:t> son los </a:t>
            </a:r>
            <a:r>
              <a:rPr lang="en-US" dirty="0" err="1"/>
              <a:t>siguientes</a:t>
            </a:r>
            <a:r>
              <a:rPr lang="en-US" dirty="0"/>
              <a:t>.</a:t>
            </a:r>
          </a:p>
          <a:p>
            <a:pPr marL="0" indent="0">
              <a:buNone/>
            </a:pPr>
            <a:endParaRPr lang="en-US" dirty="0"/>
          </a:p>
          <a:p>
            <a:pPr marL="0" indent="0">
              <a:buNone/>
            </a:pPr>
            <a:r>
              <a:rPr lang="en-US" dirty="0"/>
              <a:t>Los </a:t>
            </a:r>
            <a:r>
              <a:rPr lang="en-US" dirty="0" err="1"/>
              <a:t>tipos</a:t>
            </a:r>
            <a:r>
              <a:rPr lang="en-US" dirty="0"/>
              <a:t> </a:t>
            </a:r>
            <a:r>
              <a:rPr lang="en-US" dirty="0" err="1"/>
              <a:t>numéricos</a:t>
            </a:r>
            <a:r>
              <a:rPr lang="en-US" dirty="0"/>
              <a:t> </a:t>
            </a:r>
            <a:r>
              <a:rPr lang="en-US" dirty="0" err="1"/>
              <a:t>tienen</a:t>
            </a:r>
            <a:r>
              <a:rPr lang="en-US" dirty="0"/>
              <a:t> </a:t>
            </a:r>
            <a:r>
              <a:rPr lang="en-US" dirty="0" err="1"/>
              <a:t>inicialmente</a:t>
            </a:r>
            <a:r>
              <a:rPr lang="en-US" dirty="0"/>
              <a:t> el valor 0</a:t>
            </a:r>
          </a:p>
          <a:p>
            <a:pPr marL="0" indent="0">
              <a:buNone/>
            </a:pPr>
            <a:r>
              <a:rPr lang="en-US" dirty="0"/>
              <a:t>Un </a:t>
            </a:r>
            <a:r>
              <a:rPr lang="en-US" dirty="0" err="1"/>
              <a:t>carácter</a:t>
            </a:r>
            <a:r>
              <a:rPr lang="en-US" dirty="0"/>
              <a:t> </a:t>
            </a:r>
            <a:r>
              <a:rPr lang="en-US" dirty="0" err="1"/>
              <a:t>tiene</a:t>
            </a:r>
            <a:r>
              <a:rPr lang="en-US" dirty="0"/>
              <a:t> el </a:t>
            </a:r>
            <a:r>
              <a:rPr lang="en-US" dirty="0" err="1"/>
              <a:t>carácter</a:t>
            </a:r>
            <a:r>
              <a:rPr lang="en-US" dirty="0"/>
              <a:t> Unicode para cero (\ 0000)</a:t>
            </a:r>
          </a:p>
          <a:p>
            <a:pPr marL="0" indent="0">
              <a:buNone/>
            </a:pPr>
            <a:r>
              <a:rPr lang="en-US" dirty="0"/>
              <a:t>Un valor bool es false. </a:t>
            </a:r>
          </a:p>
          <a:p>
            <a:pPr marL="0" indent="0">
              <a:buNone/>
            </a:pPr>
            <a:endParaRPr lang="en-US" dirty="0"/>
          </a:p>
          <a:p>
            <a:pPr marL="0" indent="0">
              <a:buNone/>
            </a:pPr>
            <a:r>
              <a:rPr lang="en-US" dirty="0"/>
              <a:t>El </a:t>
            </a:r>
            <a:r>
              <a:rPr lang="en-US" dirty="0" err="1"/>
              <a:t>compilador</a:t>
            </a:r>
            <a:r>
              <a:rPr lang="en-US" dirty="0"/>
              <a:t> </a:t>
            </a:r>
            <a:r>
              <a:rPr lang="en-US" dirty="0" err="1"/>
              <a:t>asignará</a:t>
            </a:r>
            <a:r>
              <a:rPr lang="en-US" dirty="0"/>
              <a:t> </a:t>
            </a:r>
            <a:r>
              <a:rPr lang="en-US" dirty="0" err="1"/>
              <a:t>automáticamente</a:t>
            </a:r>
            <a:r>
              <a:rPr lang="en-US" dirty="0"/>
              <a:t> los </a:t>
            </a:r>
            <a:r>
              <a:rPr lang="en-US" dirty="0" err="1"/>
              <a:t>valores</a:t>
            </a:r>
            <a:r>
              <a:rPr lang="en-US" dirty="0"/>
              <a:t> default para los </a:t>
            </a:r>
            <a:r>
              <a:rPr lang="en-US" dirty="0" err="1"/>
              <a:t>campos</a:t>
            </a:r>
            <a:r>
              <a:rPr lang="en-US" dirty="0"/>
              <a:t>. Sin embargo, </a:t>
            </a:r>
            <a:r>
              <a:rPr lang="en-US" dirty="0" err="1"/>
              <a:t>especificar</a:t>
            </a:r>
            <a:r>
              <a:rPr lang="en-US" dirty="0"/>
              <a:t> </a:t>
            </a:r>
            <a:r>
              <a:rPr lang="en-US" dirty="0" err="1"/>
              <a:t>explícitamente</a:t>
            </a:r>
            <a:r>
              <a:rPr lang="en-US" dirty="0"/>
              <a:t> el valor default para los </a:t>
            </a:r>
            <a:r>
              <a:rPr lang="en-US" dirty="0" err="1"/>
              <a:t>campos</a:t>
            </a:r>
            <a:r>
              <a:rPr lang="en-US" dirty="0"/>
              <a:t> se </a:t>
            </a:r>
            <a:r>
              <a:rPr lang="en-US" dirty="0" err="1"/>
              <a:t>considera</a:t>
            </a:r>
            <a:r>
              <a:rPr lang="en-US" dirty="0"/>
              <a:t> una </a:t>
            </a:r>
            <a:r>
              <a:rPr lang="en-US" dirty="0" err="1"/>
              <a:t>buena</a:t>
            </a:r>
            <a:r>
              <a:rPr lang="en-US" dirty="0"/>
              <a:t> </a:t>
            </a:r>
            <a:r>
              <a:rPr lang="en-US" dirty="0" err="1"/>
              <a:t>práctica</a:t>
            </a:r>
            <a:r>
              <a:rPr lang="en-US" dirty="0"/>
              <a:t>, </a:t>
            </a:r>
            <a:r>
              <a:rPr lang="en-US" dirty="0" err="1"/>
              <a:t>ya</a:t>
            </a:r>
            <a:r>
              <a:rPr lang="en-US" dirty="0"/>
              <a:t> que </a:t>
            </a:r>
            <a:r>
              <a:rPr lang="en-US" dirty="0" err="1"/>
              <a:t>hace</a:t>
            </a:r>
            <a:r>
              <a:rPr lang="en-US" dirty="0"/>
              <a:t> que el </a:t>
            </a:r>
            <a:r>
              <a:rPr lang="en-US" dirty="0" err="1"/>
              <a:t>código</a:t>
            </a:r>
            <a:r>
              <a:rPr lang="en-US" dirty="0"/>
              <a:t> es </a:t>
            </a:r>
            <a:r>
              <a:rPr lang="en-US" dirty="0" err="1"/>
              <a:t>más</a:t>
            </a:r>
            <a:r>
              <a:rPr lang="en-US" dirty="0"/>
              <a:t> </a:t>
            </a:r>
            <a:r>
              <a:rPr lang="en-US" dirty="0" err="1"/>
              <a:t>fácil</a:t>
            </a:r>
            <a:r>
              <a:rPr lang="en-US" dirty="0"/>
              <a:t> de </a:t>
            </a:r>
            <a:r>
              <a:rPr lang="en-US" dirty="0" err="1"/>
              <a:t>entender</a:t>
            </a:r>
            <a:r>
              <a:rPr lang="en-US" dirty="0"/>
              <a:t>. </a:t>
            </a:r>
          </a:p>
          <a:p>
            <a:pPr marL="0" indent="0">
              <a:buNone/>
            </a:pPr>
            <a:endParaRPr lang="en-US" dirty="0"/>
          </a:p>
          <a:p>
            <a:pPr marL="0" indent="0">
              <a:buNone/>
            </a:pPr>
            <a:r>
              <a:rPr lang="en-US" dirty="0"/>
              <a:t>Para las variables locales, el </a:t>
            </a:r>
            <a:r>
              <a:rPr lang="en-US" dirty="0" err="1"/>
              <a:t>compilador</a:t>
            </a:r>
            <a:r>
              <a:rPr lang="en-US" dirty="0"/>
              <a:t> no </a:t>
            </a:r>
            <a:r>
              <a:rPr lang="en-US" dirty="0" err="1"/>
              <a:t>establecerá</a:t>
            </a:r>
            <a:r>
              <a:rPr lang="en-US" dirty="0"/>
              <a:t> los </a:t>
            </a:r>
            <a:r>
              <a:rPr lang="en-US" dirty="0" err="1"/>
              <a:t>valores</a:t>
            </a:r>
            <a:r>
              <a:rPr lang="en-US" dirty="0"/>
              <a:t> default. </a:t>
            </a:r>
            <a:r>
              <a:rPr lang="en-US" dirty="0" err="1"/>
              <a:t>En</a:t>
            </a:r>
            <a:r>
              <a:rPr lang="en-US" dirty="0"/>
              <a:t> </a:t>
            </a:r>
            <a:r>
              <a:rPr lang="en-US" dirty="0" err="1"/>
              <a:t>cambio</a:t>
            </a:r>
            <a:r>
              <a:rPr lang="en-US" dirty="0"/>
              <a:t>, el </a:t>
            </a:r>
            <a:r>
              <a:rPr lang="en-US" dirty="0" err="1"/>
              <a:t>compilador</a:t>
            </a:r>
            <a:r>
              <a:rPr lang="en-US" dirty="0"/>
              <a:t> </a:t>
            </a:r>
            <a:r>
              <a:rPr lang="en-US" dirty="0" err="1"/>
              <a:t>obliga</a:t>
            </a:r>
            <a:r>
              <a:rPr lang="en-US" dirty="0"/>
              <a:t> al </a:t>
            </a:r>
            <a:r>
              <a:rPr lang="en-US" dirty="0" err="1"/>
              <a:t>programador</a:t>
            </a:r>
            <a:r>
              <a:rPr lang="en-US" dirty="0"/>
              <a:t> a </a:t>
            </a:r>
            <a:r>
              <a:rPr lang="en-US" dirty="0" err="1"/>
              <a:t>asignar</a:t>
            </a:r>
            <a:r>
              <a:rPr lang="en-US" dirty="0"/>
              <a:t> </a:t>
            </a:r>
            <a:r>
              <a:rPr lang="en-US" dirty="0" err="1"/>
              <a:t>valores</a:t>
            </a:r>
            <a:r>
              <a:rPr lang="en-US" dirty="0"/>
              <a:t> a las variables locales, para </a:t>
            </a:r>
            <a:r>
              <a:rPr lang="en-US" dirty="0" err="1"/>
              <a:t>evitar</a:t>
            </a:r>
            <a:r>
              <a:rPr lang="en-US" dirty="0"/>
              <a:t> </a:t>
            </a:r>
            <a:r>
              <a:rPr lang="en-US" dirty="0" err="1"/>
              <a:t>problemas</a:t>
            </a:r>
            <a:r>
              <a:rPr lang="en-US" dirty="0"/>
              <a:t> </a:t>
            </a:r>
            <a:r>
              <a:rPr lang="en-US" dirty="0" err="1"/>
              <a:t>asociados</a:t>
            </a:r>
            <a:r>
              <a:rPr lang="en-US" dirty="0"/>
              <a:t> con el </a:t>
            </a:r>
            <a:r>
              <a:rPr lang="en-US" dirty="0" err="1"/>
              <a:t>uso</a:t>
            </a:r>
            <a:r>
              <a:rPr lang="en-US" dirty="0"/>
              <a:t> de variables no </a:t>
            </a:r>
            <a:r>
              <a:rPr lang="en-US" dirty="0" err="1"/>
              <a:t>asignadas</a:t>
            </a:r>
            <a:r>
              <a:rPr lang="en-US" dirty="0"/>
              <a:t> por error.</a:t>
            </a:r>
            <a:endParaRPr lang="en-BO" dirty="0"/>
          </a:p>
        </p:txBody>
      </p:sp>
      <p:sp>
        <p:nvSpPr>
          <p:cNvPr id="4" name="TextBox 3">
            <a:extLst>
              <a:ext uri="{FF2B5EF4-FFF2-40B4-BE49-F238E27FC236}">
                <a16:creationId xmlns:a16="http://schemas.microsoft.com/office/drawing/2014/main" id="{8FF16C32-DDAB-574B-AB00-C405E4311415}"/>
              </a:ext>
            </a:extLst>
          </p:cNvPr>
          <p:cNvSpPr txBox="1"/>
          <p:nvPr/>
        </p:nvSpPr>
        <p:spPr>
          <a:xfrm>
            <a:off x="2098766" y="4937760"/>
            <a:ext cx="7994468" cy="163121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600" b="1" dirty="0"/>
              <a:t>class </a:t>
            </a:r>
            <a:r>
              <a:rPr lang="en-US" sz="1600" b="1" dirty="0" err="1"/>
              <a:t>MyClass</a:t>
            </a:r>
            <a:r>
              <a:rPr lang="en-US" sz="1600" b="1" dirty="0"/>
              <a:t> {</a:t>
            </a:r>
          </a:p>
          <a:p>
            <a:r>
              <a:rPr lang="en-US" sz="1600" b="1" dirty="0"/>
              <a:t>	int x; 		// Campo se </a:t>
            </a:r>
            <a:r>
              <a:rPr lang="en-US" sz="1600" b="1" dirty="0" err="1"/>
              <a:t>asigna</a:t>
            </a:r>
            <a:r>
              <a:rPr lang="en-US" sz="1600" b="1" dirty="0"/>
              <a:t> </a:t>
            </a:r>
            <a:r>
              <a:rPr lang="en-US" sz="1600" b="1" dirty="0" err="1"/>
              <a:t>su</a:t>
            </a:r>
            <a:r>
              <a:rPr lang="en-US" sz="1600" b="1" dirty="0"/>
              <a:t> valor default 0</a:t>
            </a:r>
          </a:p>
          <a:p>
            <a:r>
              <a:rPr lang="en-US" sz="1600" b="1" dirty="0"/>
              <a:t>	void test() {</a:t>
            </a:r>
          </a:p>
          <a:p>
            <a:r>
              <a:rPr lang="en-US" sz="1600" b="1" dirty="0"/>
              <a:t>		int x; 	// Las variables locales </a:t>
            </a:r>
            <a:r>
              <a:rPr lang="en-US" sz="1600" b="1" dirty="0" err="1"/>
              <a:t>deben</a:t>
            </a:r>
            <a:r>
              <a:rPr lang="en-US" sz="1600" b="1" dirty="0"/>
              <a:t> ser </a:t>
            </a:r>
            <a:r>
              <a:rPr lang="en-US" sz="1600" b="1" dirty="0" err="1"/>
              <a:t>asignadas</a:t>
            </a:r>
            <a:r>
              <a:rPr lang="en-US" sz="1600" b="1" dirty="0"/>
              <a:t> antes de </a:t>
            </a:r>
            <a:r>
              <a:rPr lang="en-US" sz="1600" b="1" dirty="0" err="1"/>
              <a:t>usarse</a:t>
            </a:r>
            <a:endParaRPr lang="en-US" sz="1600" b="1" dirty="0"/>
          </a:p>
          <a:p>
            <a:r>
              <a:rPr lang="en-US" sz="1600" b="1" dirty="0"/>
              <a:t>	}</a:t>
            </a:r>
          </a:p>
          <a:p>
            <a:r>
              <a:rPr lang="en-US" sz="1600" b="1" dirty="0"/>
              <a:t>}</a:t>
            </a:r>
            <a:endParaRPr lang="en-US" b="1" dirty="0"/>
          </a:p>
        </p:txBody>
      </p:sp>
    </p:spTree>
    <p:extLst>
      <p:ext uri="{BB962C8B-B14F-4D97-AF65-F5344CB8AC3E}">
        <p14:creationId xmlns:p14="http://schemas.microsoft.com/office/powerpoint/2010/main" val="117521143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5085C-D594-C742-AA3A-F7B82E246F1E}"/>
              </a:ext>
            </a:extLst>
          </p:cNvPr>
          <p:cNvSpPr>
            <a:spLocks noGrp="1"/>
          </p:cNvSpPr>
          <p:nvPr>
            <p:ph type="title"/>
          </p:nvPr>
        </p:nvSpPr>
        <p:spPr/>
        <p:txBody>
          <a:bodyPr/>
          <a:lstStyle/>
          <a:p>
            <a:r>
              <a:rPr lang="en-US" dirty="0"/>
              <a:t>K</a:t>
            </a:r>
            <a:r>
              <a:rPr lang="en-BO" dirty="0"/>
              <a:t>eyword default</a:t>
            </a:r>
          </a:p>
        </p:txBody>
      </p:sp>
      <p:sp>
        <p:nvSpPr>
          <p:cNvPr id="3" name="Content Placeholder 2">
            <a:extLst>
              <a:ext uri="{FF2B5EF4-FFF2-40B4-BE49-F238E27FC236}">
                <a16:creationId xmlns:a16="http://schemas.microsoft.com/office/drawing/2014/main" id="{27C6D4E2-89B5-DE45-826D-EF9EF0381BC6}"/>
              </a:ext>
            </a:extLst>
          </p:cNvPr>
          <p:cNvSpPr>
            <a:spLocks noGrp="1"/>
          </p:cNvSpPr>
          <p:nvPr>
            <p:ph idx="1"/>
          </p:nvPr>
        </p:nvSpPr>
        <p:spPr>
          <a:xfrm>
            <a:off x="838200" y="1825625"/>
            <a:ext cx="10515600" cy="1074329"/>
          </a:xfrm>
          <a:solidFill>
            <a:schemeClr val="accent5">
              <a:lumMod val="20000"/>
              <a:lumOff val="80000"/>
            </a:schemeClr>
          </a:solidFill>
          <a:ln>
            <a:solidFill>
              <a:schemeClr val="bg1">
                <a:lumMod val="75000"/>
              </a:schemeClr>
            </a:solidFill>
          </a:ln>
        </p:spPr>
        <p:txBody>
          <a:bodyPr>
            <a:normAutofit fontScale="92500"/>
          </a:bodyPr>
          <a:lstStyle/>
          <a:p>
            <a:pPr marL="0" indent="0">
              <a:buNone/>
            </a:pPr>
            <a:endParaRPr lang="en-US" sz="2400" dirty="0"/>
          </a:p>
          <a:p>
            <a:pPr marL="0" indent="0">
              <a:buNone/>
            </a:pPr>
            <a:r>
              <a:rPr lang="en-US" sz="2400" dirty="0"/>
              <a:t>El keyword </a:t>
            </a:r>
            <a:r>
              <a:rPr lang="en-US" sz="2400" b="1" dirty="0"/>
              <a:t>default</a:t>
            </a:r>
            <a:r>
              <a:rPr lang="en-US" sz="2400" dirty="0"/>
              <a:t> se </a:t>
            </a:r>
            <a:r>
              <a:rPr lang="en-US" sz="2400" dirty="0" err="1"/>
              <a:t>puede</a:t>
            </a:r>
            <a:r>
              <a:rPr lang="en-US" sz="2400" dirty="0"/>
              <a:t> </a:t>
            </a:r>
            <a:r>
              <a:rPr lang="en-US" sz="2400" dirty="0" err="1"/>
              <a:t>usar</a:t>
            </a:r>
            <a:r>
              <a:rPr lang="en-US" sz="2400" dirty="0"/>
              <a:t> para </a:t>
            </a:r>
            <a:r>
              <a:rPr lang="en-US" sz="2400" dirty="0" err="1"/>
              <a:t>resaltar</a:t>
            </a:r>
            <a:r>
              <a:rPr lang="en-US" sz="2400" dirty="0"/>
              <a:t> </a:t>
            </a:r>
            <a:r>
              <a:rPr lang="en-US" sz="2400" dirty="0" err="1"/>
              <a:t>cuando</a:t>
            </a:r>
            <a:r>
              <a:rPr lang="en-US" sz="2400" dirty="0"/>
              <a:t> una variable </a:t>
            </a:r>
            <a:r>
              <a:rPr lang="en-US" sz="2400" dirty="0" err="1"/>
              <a:t>tiene</a:t>
            </a:r>
            <a:r>
              <a:rPr lang="en-US" sz="2400" dirty="0"/>
              <a:t> el valor default</a:t>
            </a:r>
            <a:endParaRPr lang="en-BO" sz="2400" dirty="0"/>
          </a:p>
        </p:txBody>
      </p:sp>
      <p:sp>
        <p:nvSpPr>
          <p:cNvPr id="4" name="TextBox 3">
            <a:extLst>
              <a:ext uri="{FF2B5EF4-FFF2-40B4-BE49-F238E27FC236}">
                <a16:creationId xmlns:a16="http://schemas.microsoft.com/office/drawing/2014/main" id="{DB5857FD-C1AA-7F44-A86E-17D2DF96D8FC}"/>
              </a:ext>
            </a:extLst>
          </p:cNvPr>
          <p:cNvSpPr txBox="1"/>
          <p:nvPr/>
        </p:nvSpPr>
        <p:spPr>
          <a:xfrm>
            <a:off x="3561805" y="3518263"/>
            <a:ext cx="5068389" cy="2246769"/>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800" b="1" dirty="0"/>
              <a:t>int x = default;		// 0</a:t>
            </a:r>
          </a:p>
          <a:p>
            <a:r>
              <a:rPr lang="en-US" sz="2800" b="1" dirty="0"/>
              <a:t>bool b = default;		// false</a:t>
            </a:r>
          </a:p>
          <a:p>
            <a:r>
              <a:rPr lang="en-US" sz="2800" b="1" dirty="0"/>
              <a:t>decimal d = default;	// 0M</a:t>
            </a:r>
          </a:p>
          <a:p>
            <a:r>
              <a:rPr lang="en-US" sz="2800" b="1" dirty="0"/>
              <a:t>string s = default;		// null</a:t>
            </a:r>
          </a:p>
          <a:p>
            <a:r>
              <a:rPr lang="en-US" sz="2800" b="1" dirty="0"/>
              <a:t>char c = default;		// 0</a:t>
            </a:r>
          </a:p>
        </p:txBody>
      </p:sp>
    </p:spTree>
    <p:extLst>
      <p:ext uri="{BB962C8B-B14F-4D97-AF65-F5344CB8AC3E}">
        <p14:creationId xmlns:p14="http://schemas.microsoft.com/office/powerpoint/2010/main" val="21875748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18BF5-1121-2740-8EDE-9CE731D3D7D1}"/>
              </a:ext>
            </a:extLst>
          </p:cNvPr>
          <p:cNvSpPr>
            <a:spLocks noGrp="1"/>
          </p:cNvSpPr>
          <p:nvPr>
            <p:ph type="title"/>
          </p:nvPr>
        </p:nvSpPr>
        <p:spPr/>
        <p:txBody>
          <a:bodyPr/>
          <a:lstStyle/>
          <a:p>
            <a:r>
              <a:rPr lang="en-BO" dirty="0"/>
              <a:t>Capítulo 8	</a:t>
            </a:r>
          </a:p>
        </p:txBody>
      </p:sp>
      <p:sp>
        <p:nvSpPr>
          <p:cNvPr id="3" name="Content Placeholder 2">
            <a:extLst>
              <a:ext uri="{FF2B5EF4-FFF2-40B4-BE49-F238E27FC236}">
                <a16:creationId xmlns:a16="http://schemas.microsoft.com/office/drawing/2014/main" id="{FCE261E5-BFFF-AC4F-880C-519417A54AD3}"/>
              </a:ext>
            </a:extLst>
          </p:cNvPr>
          <p:cNvSpPr>
            <a:spLocks noGrp="1"/>
          </p:cNvSpPr>
          <p:nvPr>
            <p:ph idx="1"/>
          </p:nvPr>
        </p:nvSpPr>
        <p:spPr/>
        <p:txBody>
          <a:bodyPr>
            <a:normAutofit/>
          </a:bodyPr>
          <a:lstStyle/>
          <a:p>
            <a:pPr marL="0" indent="0">
              <a:buNone/>
            </a:pPr>
            <a:r>
              <a:rPr lang="en-BO" sz="3600" b="1" dirty="0"/>
              <a:t>Herencia</a:t>
            </a:r>
          </a:p>
        </p:txBody>
      </p:sp>
    </p:spTree>
    <p:extLst>
      <p:ext uri="{BB962C8B-B14F-4D97-AF65-F5344CB8AC3E}">
        <p14:creationId xmlns:p14="http://schemas.microsoft.com/office/powerpoint/2010/main" val="3995482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829F5-BA46-6F49-B598-2DE17165A34E}"/>
              </a:ext>
            </a:extLst>
          </p:cNvPr>
          <p:cNvSpPr>
            <a:spLocks noGrp="1"/>
          </p:cNvSpPr>
          <p:nvPr>
            <p:ph type="title"/>
          </p:nvPr>
        </p:nvSpPr>
        <p:spPr/>
        <p:txBody>
          <a:bodyPr/>
          <a:lstStyle/>
          <a:p>
            <a:r>
              <a:rPr lang="en-US" dirty="0" err="1"/>
              <a:t>Comentarios</a:t>
            </a:r>
            <a:r>
              <a:rPr lang="en-US" dirty="0"/>
              <a:t> para </a:t>
            </a:r>
            <a:r>
              <a:rPr lang="en-US" dirty="0" err="1"/>
              <a:t>documentación</a:t>
            </a:r>
            <a:endParaRPr lang="en-BO" dirty="0"/>
          </a:p>
        </p:txBody>
      </p:sp>
      <p:sp>
        <p:nvSpPr>
          <p:cNvPr id="3" name="Content Placeholder 2">
            <a:extLst>
              <a:ext uri="{FF2B5EF4-FFF2-40B4-BE49-F238E27FC236}">
                <a16:creationId xmlns:a16="http://schemas.microsoft.com/office/drawing/2014/main" id="{4E94BE62-A0E9-9447-8E2C-D1AD8A44C541}"/>
              </a:ext>
            </a:extLst>
          </p:cNvPr>
          <p:cNvSpPr>
            <a:spLocks noGrp="1"/>
          </p:cNvSpPr>
          <p:nvPr>
            <p:ph idx="1"/>
          </p:nvPr>
        </p:nvSpPr>
        <p:spPr>
          <a:xfrm>
            <a:off x="881743" y="1433739"/>
            <a:ext cx="10515600" cy="2145484"/>
          </a:xfrm>
        </p:spPr>
        <p:txBody>
          <a:bodyPr>
            <a:normAutofit fontScale="92500"/>
          </a:bodyPr>
          <a:lstStyle/>
          <a:p>
            <a:pPr marL="0" indent="0">
              <a:buNone/>
            </a:pPr>
            <a:r>
              <a:rPr lang="en-US" dirty="0" err="1"/>
              <a:t>Además</a:t>
            </a:r>
            <a:r>
              <a:rPr lang="en-US" dirty="0"/>
              <a:t> de </a:t>
            </a:r>
            <a:r>
              <a:rPr lang="en-US" dirty="0" err="1"/>
              <a:t>estos</a:t>
            </a:r>
            <a:r>
              <a:rPr lang="en-US" dirty="0"/>
              <a:t>, hay dos </a:t>
            </a:r>
            <a:r>
              <a:rPr lang="en-US" dirty="0" err="1"/>
              <a:t>comentarios</a:t>
            </a:r>
            <a:r>
              <a:rPr lang="en-US" dirty="0"/>
              <a:t> de </a:t>
            </a:r>
            <a:r>
              <a:rPr lang="en-US" dirty="0" err="1"/>
              <a:t>documentación</a:t>
            </a:r>
            <a:r>
              <a:rPr lang="en-US" dirty="0"/>
              <a:t>. Hay un </a:t>
            </a:r>
            <a:r>
              <a:rPr lang="en-US" dirty="0" err="1"/>
              <a:t>comentario</a:t>
            </a:r>
            <a:r>
              <a:rPr lang="en-US" dirty="0"/>
              <a:t> de </a:t>
            </a:r>
            <a:r>
              <a:rPr lang="en-US" dirty="0" err="1"/>
              <a:t>documentación</a:t>
            </a:r>
            <a:r>
              <a:rPr lang="en-US" dirty="0"/>
              <a:t> de una sola </a:t>
            </a:r>
            <a:r>
              <a:rPr lang="en-US" dirty="0" err="1"/>
              <a:t>línea</a:t>
            </a:r>
            <a:r>
              <a:rPr lang="en-US" dirty="0"/>
              <a:t> que </a:t>
            </a:r>
            <a:r>
              <a:rPr lang="en-US" dirty="0" err="1"/>
              <a:t>comienza</a:t>
            </a:r>
            <a:r>
              <a:rPr lang="en-US" dirty="0"/>
              <a:t> con ///, y un </a:t>
            </a:r>
            <a:r>
              <a:rPr lang="en-US" dirty="0" err="1"/>
              <a:t>comentario</a:t>
            </a:r>
            <a:r>
              <a:rPr lang="en-US" dirty="0"/>
              <a:t> de </a:t>
            </a:r>
            <a:r>
              <a:rPr lang="en-US" dirty="0" err="1"/>
              <a:t>documentación</a:t>
            </a:r>
            <a:r>
              <a:rPr lang="en-US" dirty="0"/>
              <a:t> de </a:t>
            </a:r>
            <a:r>
              <a:rPr lang="en-US" dirty="0" err="1"/>
              <a:t>varias</a:t>
            </a:r>
            <a:r>
              <a:rPr lang="en-US" dirty="0"/>
              <a:t> </a:t>
            </a:r>
            <a:r>
              <a:rPr lang="en-US" dirty="0" err="1"/>
              <a:t>líneas</a:t>
            </a:r>
            <a:r>
              <a:rPr lang="en-US" dirty="0"/>
              <a:t> </a:t>
            </a:r>
            <a:r>
              <a:rPr lang="en-US" dirty="0" err="1"/>
              <a:t>delimitado</a:t>
            </a:r>
            <a:r>
              <a:rPr lang="en-US" dirty="0"/>
              <a:t> por / ** y * /. </a:t>
            </a:r>
          </a:p>
          <a:p>
            <a:pPr marL="0" indent="0">
              <a:buNone/>
            </a:pPr>
            <a:r>
              <a:rPr lang="en-US" dirty="0" err="1"/>
              <a:t>Estos</a:t>
            </a:r>
            <a:r>
              <a:rPr lang="en-US" dirty="0"/>
              <a:t> </a:t>
            </a:r>
            <a:r>
              <a:rPr lang="en-US" dirty="0" err="1"/>
              <a:t>comentarios</a:t>
            </a:r>
            <a:r>
              <a:rPr lang="en-US" dirty="0"/>
              <a:t> se </a:t>
            </a:r>
            <a:r>
              <a:rPr lang="en-US" dirty="0" err="1"/>
              <a:t>utilizan</a:t>
            </a:r>
            <a:r>
              <a:rPr lang="en-US" dirty="0"/>
              <a:t> </a:t>
            </a:r>
            <a:r>
              <a:rPr lang="en-US" dirty="0" err="1"/>
              <a:t>cuando</a:t>
            </a:r>
            <a:r>
              <a:rPr lang="en-US" dirty="0"/>
              <a:t> se produce </a:t>
            </a:r>
            <a:r>
              <a:rPr lang="en-US" dirty="0" err="1"/>
              <a:t>documentación</a:t>
            </a:r>
            <a:r>
              <a:rPr lang="en-US" dirty="0"/>
              <a:t> para una </a:t>
            </a:r>
            <a:r>
              <a:rPr lang="en-US" dirty="0" err="1"/>
              <a:t>clase</a:t>
            </a:r>
            <a:r>
              <a:rPr lang="en-US" dirty="0"/>
              <a:t>.</a:t>
            </a:r>
            <a:endParaRPr lang="en-BO" dirty="0"/>
          </a:p>
        </p:txBody>
      </p:sp>
      <p:sp>
        <p:nvSpPr>
          <p:cNvPr id="4" name="TextBox 3">
            <a:extLst>
              <a:ext uri="{FF2B5EF4-FFF2-40B4-BE49-F238E27FC236}">
                <a16:creationId xmlns:a16="http://schemas.microsoft.com/office/drawing/2014/main" id="{4A0BF357-DD25-494C-8D7C-8003871CCE5A}"/>
              </a:ext>
            </a:extLst>
          </p:cNvPr>
          <p:cNvSpPr txBox="1"/>
          <p:nvPr/>
        </p:nvSpPr>
        <p:spPr>
          <a:xfrm>
            <a:off x="2031275" y="3409406"/>
            <a:ext cx="7765868" cy="3139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t>/// &lt;summary&gt;Class level documentation.&lt;/summary&gt;</a:t>
            </a:r>
          </a:p>
          <a:p>
            <a:r>
              <a:rPr lang="en-US" dirty="0"/>
              <a:t>class </a:t>
            </a:r>
            <a:r>
              <a:rPr lang="en-US" dirty="0" err="1"/>
              <a:t>MyApp</a:t>
            </a:r>
            <a:endParaRPr lang="en-US" dirty="0"/>
          </a:p>
          <a:p>
            <a:r>
              <a:rPr lang="en-US" dirty="0"/>
              <a:t>{</a:t>
            </a:r>
          </a:p>
          <a:p>
            <a:r>
              <a:rPr lang="en-US" dirty="0"/>
              <a:t>	/** &lt;summary&gt;Program entry point.&lt;/summary&gt;</a:t>
            </a:r>
          </a:p>
          <a:p>
            <a:r>
              <a:rPr lang="en-US" dirty="0"/>
              <a:t>		&lt;param name="</a:t>
            </a:r>
            <a:r>
              <a:rPr lang="en-US" dirty="0" err="1"/>
              <a:t>args</a:t>
            </a:r>
            <a:r>
              <a:rPr lang="en-US" dirty="0"/>
              <a:t>"&gt;Command line arguments.&lt;/param&gt;</a:t>
            </a:r>
          </a:p>
          <a:p>
            <a:r>
              <a:rPr lang="en-US" dirty="0"/>
              <a:t>	*/</a:t>
            </a:r>
          </a:p>
          <a:p>
            <a:r>
              <a:rPr lang="en-US" dirty="0"/>
              <a:t>	static void Main(string[] </a:t>
            </a:r>
            <a:r>
              <a:rPr lang="en-US" dirty="0" err="1"/>
              <a:t>args</a:t>
            </a:r>
            <a:r>
              <a:rPr lang="en-US" dirty="0"/>
              <a:t>)</a:t>
            </a:r>
          </a:p>
          <a:p>
            <a:r>
              <a:rPr lang="en-US" dirty="0"/>
              <a:t>	{</a:t>
            </a:r>
          </a:p>
          <a:p>
            <a:r>
              <a:rPr lang="en-US" dirty="0"/>
              <a:t>		</a:t>
            </a:r>
            <a:r>
              <a:rPr lang="en-US" dirty="0" err="1"/>
              <a:t>System.Console.WriteLine</a:t>
            </a:r>
            <a:r>
              <a:rPr lang="en-US" dirty="0"/>
              <a:t>("Hello World");</a:t>
            </a:r>
          </a:p>
          <a:p>
            <a:r>
              <a:rPr lang="en-US" dirty="0"/>
              <a:t>	}</a:t>
            </a:r>
          </a:p>
          <a:p>
            <a:r>
              <a:rPr lang="en-US" dirty="0"/>
              <a:t>}</a:t>
            </a:r>
          </a:p>
        </p:txBody>
      </p:sp>
    </p:spTree>
    <p:extLst>
      <p:ext uri="{BB962C8B-B14F-4D97-AF65-F5344CB8AC3E}">
        <p14:creationId xmlns:p14="http://schemas.microsoft.com/office/powerpoint/2010/main" val="59343168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4FB5D-BE18-0F41-8B3F-8D2E9F52A279}"/>
              </a:ext>
            </a:extLst>
          </p:cNvPr>
          <p:cNvSpPr>
            <a:spLocks noGrp="1"/>
          </p:cNvSpPr>
          <p:nvPr>
            <p:ph type="title"/>
          </p:nvPr>
        </p:nvSpPr>
        <p:spPr/>
        <p:txBody>
          <a:bodyPr/>
          <a:lstStyle/>
          <a:p>
            <a:r>
              <a:rPr lang="en-BO" dirty="0"/>
              <a:t>Herencia</a:t>
            </a:r>
          </a:p>
        </p:txBody>
      </p:sp>
      <p:sp>
        <p:nvSpPr>
          <p:cNvPr id="3" name="Content Placeholder 2">
            <a:extLst>
              <a:ext uri="{FF2B5EF4-FFF2-40B4-BE49-F238E27FC236}">
                <a16:creationId xmlns:a16="http://schemas.microsoft.com/office/drawing/2014/main" id="{B5EDB7C5-E00E-D54C-912D-AEE5C3F14967}"/>
              </a:ext>
            </a:extLst>
          </p:cNvPr>
          <p:cNvSpPr>
            <a:spLocks noGrp="1"/>
          </p:cNvSpPr>
          <p:nvPr>
            <p:ph idx="1"/>
          </p:nvPr>
        </p:nvSpPr>
        <p:spPr>
          <a:xfrm>
            <a:off x="6096000" y="1760033"/>
            <a:ext cx="5257800" cy="4170181"/>
          </a:xfrm>
          <a:solidFill>
            <a:schemeClr val="accent1">
              <a:lumMod val="20000"/>
              <a:lumOff val="80000"/>
            </a:schemeClr>
          </a:solidFill>
          <a:ln>
            <a:solidFill>
              <a:schemeClr val="accent1"/>
            </a:solidFill>
          </a:ln>
        </p:spPr>
        <p:txBody>
          <a:bodyPr>
            <a:noAutofit/>
          </a:bodyPr>
          <a:lstStyle/>
          <a:p>
            <a:pPr marL="0" indent="0">
              <a:buNone/>
            </a:pPr>
            <a:endParaRPr lang="en-US" sz="1400" dirty="0"/>
          </a:p>
          <a:p>
            <a:pPr marL="0" indent="0">
              <a:buNone/>
            </a:pPr>
            <a:r>
              <a:rPr lang="en-US" sz="1400" dirty="0"/>
              <a:t>La </a:t>
            </a:r>
            <a:r>
              <a:rPr lang="en-US" sz="1400" dirty="0" err="1"/>
              <a:t>herencia</a:t>
            </a:r>
            <a:r>
              <a:rPr lang="en-US" sz="1400" dirty="0"/>
              <a:t> </a:t>
            </a:r>
            <a:r>
              <a:rPr lang="en-US" sz="1400" dirty="0" err="1"/>
              <a:t>permite</a:t>
            </a:r>
            <a:r>
              <a:rPr lang="en-US" sz="1400" dirty="0"/>
              <a:t> que una </a:t>
            </a:r>
            <a:r>
              <a:rPr lang="en-US" sz="1400" dirty="0" err="1"/>
              <a:t>clase</a:t>
            </a:r>
            <a:r>
              <a:rPr lang="en-US" sz="1400" dirty="0"/>
              <a:t> derive de </a:t>
            </a:r>
            <a:r>
              <a:rPr lang="en-US" sz="1400" dirty="0" err="1"/>
              <a:t>otra</a:t>
            </a:r>
            <a:r>
              <a:rPr lang="en-US" sz="1400" dirty="0"/>
              <a:t> </a:t>
            </a:r>
            <a:r>
              <a:rPr lang="en-US" sz="1400" dirty="0" err="1"/>
              <a:t>clase</a:t>
            </a:r>
            <a:r>
              <a:rPr lang="en-US" sz="1400" dirty="0"/>
              <a:t> y de </a:t>
            </a:r>
            <a:r>
              <a:rPr lang="en-US" sz="1400" dirty="0" err="1"/>
              <a:t>esa</a:t>
            </a:r>
            <a:r>
              <a:rPr lang="en-US" sz="1400" dirty="0"/>
              <a:t> forma que </a:t>
            </a:r>
            <a:r>
              <a:rPr lang="en-US" sz="1400" dirty="0" err="1"/>
              <a:t>adquiera</a:t>
            </a:r>
            <a:r>
              <a:rPr lang="en-US" sz="1400" dirty="0"/>
              <a:t> los </a:t>
            </a:r>
            <a:r>
              <a:rPr lang="en-US" sz="1400" dirty="0" err="1"/>
              <a:t>miembros</a:t>
            </a:r>
            <a:r>
              <a:rPr lang="en-US" sz="1400" dirty="0"/>
              <a:t> de </a:t>
            </a:r>
            <a:r>
              <a:rPr lang="en-US" sz="1400" dirty="0" err="1"/>
              <a:t>esa</a:t>
            </a:r>
            <a:r>
              <a:rPr lang="en-US" sz="1400" dirty="0"/>
              <a:t> </a:t>
            </a:r>
            <a:r>
              <a:rPr lang="en-US" sz="1400" dirty="0" err="1"/>
              <a:t>clase</a:t>
            </a:r>
            <a:r>
              <a:rPr lang="en-US" sz="1400" dirty="0"/>
              <a:t>.</a:t>
            </a:r>
          </a:p>
          <a:p>
            <a:pPr marL="0" indent="0">
              <a:buNone/>
            </a:pPr>
            <a:endParaRPr lang="en-US" sz="1400" dirty="0"/>
          </a:p>
          <a:p>
            <a:pPr marL="0" indent="0">
              <a:buNone/>
            </a:pPr>
            <a:r>
              <a:rPr lang="en-US" sz="1400" dirty="0" err="1"/>
              <a:t>En</a:t>
            </a:r>
            <a:r>
              <a:rPr lang="en-US" sz="1400" dirty="0"/>
              <a:t> el </a:t>
            </a:r>
            <a:r>
              <a:rPr lang="en-US" sz="1400" dirty="0" err="1"/>
              <a:t>siguiente</a:t>
            </a:r>
            <a:r>
              <a:rPr lang="en-US" sz="1400" dirty="0"/>
              <a:t> </a:t>
            </a:r>
            <a:r>
              <a:rPr lang="en-US" sz="1400" dirty="0" err="1"/>
              <a:t>ejemplo</a:t>
            </a:r>
            <a:r>
              <a:rPr lang="en-US" sz="1400" dirty="0"/>
              <a:t> </a:t>
            </a:r>
            <a:r>
              <a:rPr lang="en-US" sz="1400" dirty="0" err="1"/>
              <a:t>hacemos</a:t>
            </a:r>
            <a:r>
              <a:rPr lang="en-US" sz="1400" dirty="0"/>
              <a:t> que la </a:t>
            </a:r>
            <a:r>
              <a:rPr lang="en-US" sz="1400" dirty="0" err="1"/>
              <a:t>clase</a:t>
            </a:r>
            <a:r>
              <a:rPr lang="en-US" sz="1400" dirty="0"/>
              <a:t> “</a:t>
            </a:r>
            <a:r>
              <a:rPr lang="en-US" sz="1400" dirty="0" err="1"/>
              <a:t>Cuadrado</a:t>
            </a:r>
            <a:r>
              <a:rPr lang="en-US" sz="1400" dirty="0"/>
              <a:t>” </a:t>
            </a:r>
            <a:r>
              <a:rPr lang="en-US" sz="1400" dirty="0" err="1"/>
              <a:t>herede</a:t>
            </a:r>
            <a:r>
              <a:rPr lang="en-US" sz="1400" dirty="0"/>
              <a:t> de la </a:t>
            </a:r>
            <a:r>
              <a:rPr lang="en-US" sz="1400" dirty="0" err="1"/>
              <a:t>clase</a:t>
            </a:r>
            <a:r>
              <a:rPr lang="en-US" sz="1400" dirty="0"/>
              <a:t> “</a:t>
            </a:r>
            <a:r>
              <a:rPr lang="en-US" sz="1400" dirty="0" err="1"/>
              <a:t>Rectangulo</a:t>
            </a:r>
            <a:r>
              <a:rPr lang="en-US" sz="1400" dirty="0"/>
              <a:t>”, </a:t>
            </a:r>
            <a:r>
              <a:rPr lang="en-US" sz="1400" dirty="0" err="1"/>
              <a:t>codificando</a:t>
            </a:r>
            <a:r>
              <a:rPr lang="en-US" sz="1400" dirty="0"/>
              <a:t> los </a:t>
            </a:r>
            <a:r>
              <a:rPr lang="en-US" sz="1400" dirty="0" err="1"/>
              <a:t>nombres</a:t>
            </a:r>
            <a:r>
              <a:rPr lang="en-US" sz="1400" dirty="0"/>
              <a:t> de las </a:t>
            </a:r>
            <a:r>
              <a:rPr lang="en-US" sz="1400" dirty="0" err="1"/>
              <a:t>clases</a:t>
            </a:r>
            <a:r>
              <a:rPr lang="en-US" sz="1400" dirty="0"/>
              <a:t> </a:t>
            </a:r>
            <a:r>
              <a:rPr lang="en-US" sz="1400" dirty="0" err="1"/>
              <a:t>separadas</a:t>
            </a:r>
            <a:r>
              <a:rPr lang="en-US" sz="1400" dirty="0"/>
              <a:t> por dos puntos.</a:t>
            </a:r>
          </a:p>
          <a:p>
            <a:pPr marL="0" indent="0">
              <a:buNone/>
            </a:pPr>
            <a:r>
              <a:rPr lang="en-US" sz="1400" dirty="0"/>
              <a:t> </a:t>
            </a:r>
          </a:p>
          <a:p>
            <a:pPr marL="0" indent="0">
              <a:buNone/>
            </a:pPr>
            <a:r>
              <a:rPr lang="en-US" sz="1400" dirty="0" err="1"/>
              <a:t>Indicamos</a:t>
            </a:r>
            <a:r>
              <a:rPr lang="en-US" sz="1400" dirty="0"/>
              <a:t> con </a:t>
            </a:r>
            <a:r>
              <a:rPr lang="en-US" sz="1400" dirty="0" err="1"/>
              <a:t>esta</a:t>
            </a:r>
            <a:r>
              <a:rPr lang="en-US" sz="1400" dirty="0"/>
              <a:t> </a:t>
            </a:r>
            <a:r>
              <a:rPr lang="en-US" sz="1400" dirty="0" err="1"/>
              <a:t>instrucción</a:t>
            </a:r>
            <a:r>
              <a:rPr lang="en-US" sz="1400" dirty="0"/>
              <a:t> que </a:t>
            </a:r>
            <a:r>
              <a:rPr lang="en-US" sz="1400" dirty="0" err="1"/>
              <a:t>queremos</a:t>
            </a:r>
            <a:r>
              <a:rPr lang="en-US" sz="1400" dirty="0"/>
              <a:t> que “</a:t>
            </a:r>
            <a:r>
              <a:rPr lang="en-US" sz="1400" dirty="0" err="1"/>
              <a:t>Cuadrado</a:t>
            </a:r>
            <a:r>
              <a:rPr lang="en-US" sz="1400" dirty="0"/>
              <a:t>” derive (</a:t>
            </a:r>
            <a:r>
              <a:rPr lang="en-US" sz="1400" dirty="0" err="1"/>
              <a:t>herede</a:t>
            </a:r>
            <a:r>
              <a:rPr lang="en-US" sz="1400" dirty="0"/>
              <a:t>) de “</a:t>
            </a:r>
            <a:r>
              <a:rPr lang="en-US" sz="1400" dirty="0" err="1"/>
              <a:t>Rectangulo</a:t>
            </a:r>
            <a:r>
              <a:rPr lang="en-US" sz="1400" dirty="0"/>
              <a:t>”. De </a:t>
            </a:r>
            <a:r>
              <a:rPr lang="en-US" sz="1400" dirty="0" err="1"/>
              <a:t>este</a:t>
            </a:r>
            <a:r>
              <a:rPr lang="en-US" sz="1400" dirty="0"/>
              <a:t> modo “</a:t>
            </a:r>
            <a:r>
              <a:rPr lang="en-US" sz="1400" dirty="0" err="1"/>
              <a:t>Rectangulo</a:t>
            </a:r>
            <a:r>
              <a:rPr lang="en-US" sz="1400" dirty="0"/>
              <a:t>” se </a:t>
            </a:r>
            <a:r>
              <a:rPr lang="en-US" sz="1400" dirty="0" err="1"/>
              <a:t>convierte</a:t>
            </a:r>
            <a:r>
              <a:rPr lang="en-US" sz="1400" dirty="0"/>
              <a:t> </a:t>
            </a:r>
            <a:r>
              <a:rPr lang="en-US" sz="1400" dirty="0" err="1"/>
              <a:t>en</a:t>
            </a:r>
            <a:r>
              <a:rPr lang="en-US" sz="1400" dirty="0"/>
              <a:t> la </a:t>
            </a:r>
            <a:r>
              <a:rPr lang="en-US" sz="1400" dirty="0" err="1"/>
              <a:t>clase</a:t>
            </a:r>
            <a:r>
              <a:rPr lang="en-US" sz="1400" dirty="0"/>
              <a:t> base de “</a:t>
            </a:r>
            <a:r>
              <a:rPr lang="en-US" sz="1400" dirty="0" err="1"/>
              <a:t>Cuadrado</a:t>
            </a:r>
            <a:r>
              <a:rPr lang="en-US" sz="1400" dirty="0"/>
              <a:t>”, y “</a:t>
            </a:r>
            <a:r>
              <a:rPr lang="en-US" sz="1400" dirty="0" err="1"/>
              <a:t>Cuadrado</a:t>
            </a:r>
            <a:r>
              <a:rPr lang="en-US" sz="1400" dirty="0"/>
              <a:t>” una </a:t>
            </a:r>
            <a:r>
              <a:rPr lang="en-US" sz="1400" dirty="0" err="1"/>
              <a:t>clase</a:t>
            </a:r>
            <a:r>
              <a:rPr lang="en-US" sz="1400" dirty="0"/>
              <a:t> </a:t>
            </a:r>
            <a:r>
              <a:rPr lang="en-US" sz="1400" dirty="0" err="1"/>
              <a:t>derivada</a:t>
            </a:r>
            <a:r>
              <a:rPr lang="en-US" sz="1400" dirty="0"/>
              <a:t> (</a:t>
            </a:r>
            <a:r>
              <a:rPr lang="en-US" sz="1400" dirty="0" err="1"/>
              <a:t>heredada</a:t>
            </a:r>
            <a:r>
              <a:rPr lang="en-US" sz="1400" dirty="0"/>
              <a:t>) de “</a:t>
            </a:r>
            <a:r>
              <a:rPr lang="en-US" sz="1400" dirty="0" err="1"/>
              <a:t>Rectangulo</a:t>
            </a:r>
            <a:r>
              <a:rPr lang="en-US" sz="1400" dirty="0"/>
              <a:t>”. </a:t>
            </a:r>
          </a:p>
          <a:p>
            <a:pPr marL="0" indent="0">
              <a:buNone/>
            </a:pPr>
            <a:endParaRPr lang="en-US" sz="1400" dirty="0"/>
          </a:p>
          <a:p>
            <a:pPr marL="0" indent="0">
              <a:buNone/>
            </a:pPr>
            <a:r>
              <a:rPr lang="en-US" sz="1400" dirty="0" err="1"/>
              <a:t>Además</a:t>
            </a:r>
            <a:r>
              <a:rPr lang="en-US" sz="1400" dirty="0"/>
              <a:t> de sus </a:t>
            </a:r>
            <a:r>
              <a:rPr lang="en-US" sz="1400" dirty="0" err="1"/>
              <a:t>propios</a:t>
            </a:r>
            <a:r>
              <a:rPr lang="en-US" sz="1400" dirty="0"/>
              <a:t> </a:t>
            </a:r>
            <a:r>
              <a:rPr lang="en-US" sz="1400" dirty="0" err="1"/>
              <a:t>miembros</a:t>
            </a:r>
            <a:r>
              <a:rPr lang="en-US" sz="1400" dirty="0"/>
              <a:t>, “</a:t>
            </a:r>
            <a:r>
              <a:rPr lang="en-US" sz="1400" dirty="0" err="1"/>
              <a:t>Cuadrado</a:t>
            </a:r>
            <a:r>
              <a:rPr lang="en-US" sz="1400" dirty="0"/>
              <a:t>” </a:t>
            </a:r>
            <a:r>
              <a:rPr lang="en-US" sz="1400" dirty="0" err="1"/>
              <a:t>obtiene</a:t>
            </a:r>
            <a:r>
              <a:rPr lang="en-US" sz="1400" dirty="0"/>
              <a:t> </a:t>
            </a:r>
            <a:r>
              <a:rPr lang="en-US" sz="1400" dirty="0" err="1"/>
              <a:t>todos</a:t>
            </a:r>
            <a:r>
              <a:rPr lang="en-US" sz="1400" dirty="0"/>
              <a:t> los </a:t>
            </a:r>
            <a:r>
              <a:rPr lang="en-US" sz="1400" dirty="0" err="1"/>
              <a:t>miembros</a:t>
            </a:r>
            <a:r>
              <a:rPr lang="en-US" sz="1400" dirty="0"/>
              <a:t> </a:t>
            </a:r>
            <a:r>
              <a:rPr lang="en-US" sz="1400" dirty="0" err="1"/>
              <a:t>accesibles</a:t>
            </a:r>
            <a:r>
              <a:rPr lang="en-US" sz="1400" dirty="0"/>
              <a:t> de “</a:t>
            </a:r>
            <a:r>
              <a:rPr lang="en-US" sz="1400" dirty="0" err="1"/>
              <a:t>Rectangulo</a:t>
            </a:r>
            <a:r>
              <a:rPr lang="en-US" sz="1400" dirty="0"/>
              <a:t>”, a </a:t>
            </a:r>
            <a:r>
              <a:rPr lang="en-US" sz="1400" dirty="0" err="1"/>
              <a:t>excepción</a:t>
            </a:r>
            <a:r>
              <a:rPr lang="en-US" sz="1400" dirty="0"/>
              <a:t> de </a:t>
            </a:r>
            <a:r>
              <a:rPr lang="en-US" sz="1400" dirty="0" err="1"/>
              <a:t>cualquier</a:t>
            </a:r>
            <a:r>
              <a:rPr lang="en-US" sz="1400" dirty="0"/>
              <a:t> constructor o destructor.</a:t>
            </a:r>
          </a:p>
          <a:p>
            <a:pPr marL="0" indent="0">
              <a:buNone/>
            </a:pPr>
            <a:r>
              <a:rPr lang="en-US" sz="1400" dirty="0"/>
              <a:t> </a:t>
            </a:r>
            <a:endParaRPr lang="en-BO" sz="1400" dirty="0"/>
          </a:p>
        </p:txBody>
      </p:sp>
      <p:sp>
        <p:nvSpPr>
          <p:cNvPr id="5" name="TextBox 4">
            <a:extLst>
              <a:ext uri="{FF2B5EF4-FFF2-40B4-BE49-F238E27FC236}">
                <a16:creationId xmlns:a16="http://schemas.microsoft.com/office/drawing/2014/main" id="{AC686D45-10A3-E549-8C16-31E9D048D213}"/>
              </a:ext>
            </a:extLst>
          </p:cNvPr>
          <p:cNvSpPr txBox="1"/>
          <p:nvPr/>
        </p:nvSpPr>
        <p:spPr>
          <a:xfrm>
            <a:off x="838199" y="1690688"/>
            <a:ext cx="4926875" cy="4524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public int X = 10; public int Y = 20;</a:t>
            </a:r>
          </a:p>
          <a:p>
            <a:r>
              <a:rPr lang="en-US" sz="1400" b="1" dirty="0">
                <a:solidFill>
                  <a:schemeClr val="bg1"/>
                </a:solidFill>
              </a:rPr>
              <a:t>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Area() {  return X * Y;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a:t>
            </a:r>
          </a:p>
          <a:p>
            <a:endParaRPr lang="en-US" sz="1000" dirty="0">
              <a:solidFill>
                <a:schemeClr val="bg1">
                  <a:lumMod val="85000"/>
                </a:schemeClr>
              </a:solidFill>
            </a:endParaRP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X = 20, Y = 20 };</a:t>
            </a:r>
          </a:p>
          <a:p>
            <a:r>
              <a:rPr lang="en-US" sz="1400" b="1" dirty="0">
                <a:solidFill>
                  <a:schemeClr val="bg1"/>
                </a:solidFill>
              </a:rPr>
              <a:t>                  WriteLine($"Area del </a:t>
            </a:r>
            <a:r>
              <a:rPr lang="en-US" sz="1400" b="1" dirty="0" err="1">
                <a:solidFill>
                  <a:schemeClr val="bg1"/>
                </a:solidFill>
              </a:rPr>
              <a:t>cuadrado</a:t>
            </a:r>
            <a:r>
              <a:rPr lang="en-US" sz="1400" b="1" dirty="0">
                <a:solidFill>
                  <a:schemeClr val="bg1"/>
                </a:solidFill>
              </a:rPr>
              <a:t>({</a:t>
            </a:r>
            <a:r>
              <a:rPr lang="en-US" sz="1400" b="1" dirty="0" err="1">
                <a:solidFill>
                  <a:schemeClr val="bg1"/>
                </a:solidFill>
              </a:rPr>
              <a:t>cuad.X</a:t>
            </a:r>
            <a:r>
              <a:rPr lang="en-US" sz="1400" b="1" dirty="0">
                <a:solidFill>
                  <a:schemeClr val="bg1"/>
                </a:solidFill>
              </a:rPr>
              <a:t>}x{</a:t>
            </a:r>
            <a:r>
              <a:rPr lang="en-US" sz="1400" b="1" dirty="0" err="1">
                <a:solidFill>
                  <a:schemeClr val="bg1"/>
                </a:solidFill>
              </a:rPr>
              <a:t>cuad.Y</a:t>
            </a:r>
            <a:r>
              <a:rPr lang="en-US" sz="1400" b="1" dirty="0">
                <a:solidFill>
                  <a:schemeClr val="bg1"/>
                </a:solidFill>
              </a:rPr>
              <a:t>})" + </a:t>
            </a:r>
          </a:p>
          <a:p>
            <a:r>
              <a:rPr lang="en-US" sz="1400" b="1" dirty="0">
                <a:solidFill>
                  <a:schemeClr val="bg1"/>
                </a:solidFill>
              </a:rPr>
              <a:t>		$" = {</a:t>
            </a:r>
            <a:r>
              <a:rPr lang="en-US" sz="1400" b="1" dirty="0" err="1">
                <a:solidFill>
                  <a:schemeClr val="bg1"/>
                </a:solidFill>
              </a:rPr>
              <a:t>cuad.Area</a:t>
            </a:r>
            <a:r>
              <a:rPr lang="en-US" sz="1400" b="1" dirty="0">
                <a:solidFill>
                  <a:schemeClr val="bg1"/>
                </a:solidFill>
              </a:rPr>
              <a:t>()}"); 	// 400 </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7409146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F4E58-2055-2B40-A646-BB9C6028BC79}"/>
              </a:ext>
            </a:extLst>
          </p:cNvPr>
          <p:cNvSpPr>
            <a:spLocks noGrp="1"/>
          </p:cNvSpPr>
          <p:nvPr>
            <p:ph type="title"/>
          </p:nvPr>
        </p:nvSpPr>
        <p:spPr/>
        <p:txBody>
          <a:bodyPr/>
          <a:lstStyle/>
          <a:p>
            <a:r>
              <a:rPr lang="en-BO" dirty="0"/>
              <a:t>La clase Object</a:t>
            </a:r>
          </a:p>
        </p:txBody>
      </p:sp>
      <p:sp>
        <p:nvSpPr>
          <p:cNvPr id="3" name="Content Placeholder 2">
            <a:extLst>
              <a:ext uri="{FF2B5EF4-FFF2-40B4-BE49-F238E27FC236}">
                <a16:creationId xmlns:a16="http://schemas.microsoft.com/office/drawing/2014/main" id="{092F0481-2676-E74E-93EA-FE9E86AD51E7}"/>
              </a:ext>
            </a:extLst>
          </p:cNvPr>
          <p:cNvSpPr>
            <a:spLocks noGrp="1"/>
          </p:cNvSpPr>
          <p:nvPr>
            <p:ph idx="1"/>
          </p:nvPr>
        </p:nvSpPr>
        <p:spPr>
          <a:xfrm>
            <a:off x="6923314" y="1895294"/>
            <a:ext cx="4430486" cy="4351338"/>
          </a:xfrm>
          <a:solidFill>
            <a:schemeClr val="accent1">
              <a:lumMod val="20000"/>
              <a:lumOff val="80000"/>
            </a:schemeClr>
          </a:solidFill>
          <a:ln>
            <a:solidFill>
              <a:schemeClr val="accent1"/>
            </a:solidFill>
          </a:ln>
        </p:spPr>
        <p:txBody>
          <a:bodyPr>
            <a:normAutofit fontScale="70000" lnSpcReduction="20000"/>
          </a:bodyPr>
          <a:lstStyle/>
          <a:p>
            <a:pPr marL="0" indent="0">
              <a:buNone/>
            </a:pPr>
            <a:r>
              <a:rPr lang="en-BO" dirty="0"/>
              <a:t>C# tiene un sistema unificado de </a:t>
            </a:r>
            <a:r>
              <a:rPr lang="en-BO" b="1" dirty="0"/>
              <a:t>types</a:t>
            </a:r>
            <a:r>
              <a:rPr lang="en-BO" dirty="0"/>
              <a:t>. Todos los tipos (types), incluidas las clases, heredan de una clase base común: </a:t>
            </a:r>
            <a:r>
              <a:rPr lang="en-BO" b="1" dirty="0"/>
              <a:t>System.Object</a:t>
            </a:r>
            <a:r>
              <a:rPr lang="en-BO" dirty="0"/>
              <a:t>. Se dice entonces que System.Object es la clase </a:t>
            </a:r>
            <a:r>
              <a:rPr lang="en-BO" b="1" dirty="0"/>
              <a:t>raiz de todos los types</a:t>
            </a:r>
            <a:r>
              <a:rPr lang="en-BO" dirty="0"/>
              <a:t> del lenguaje. C# provee el alias </a:t>
            </a:r>
            <a:r>
              <a:rPr lang="en-BO" b="1" dirty="0"/>
              <a:t>object</a:t>
            </a:r>
            <a:r>
              <a:rPr lang="en-BO" dirty="0"/>
              <a:t> para referirse a esta clase.</a:t>
            </a:r>
          </a:p>
          <a:p>
            <a:pPr marL="0" indent="0">
              <a:buNone/>
            </a:pPr>
            <a:endParaRPr lang="en-BO" dirty="0"/>
          </a:p>
          <a:p>
            <a:pPr marL="0" indent="0">
              <a:buNone/>
            </a:pPr>
            <a:r>
              <a:rPr lang="en-BO" dirty="0"/>
              <a:t>Cuando se define una clase que no deriva de ninguna otra clase, implícitamente está derivando de [System.] Object.</a:t>
            </a:r>
          </a:p>
          <a:p>
            <a:pPr marL="0" indent="0">
              <a:buNone/>
            </a:pPr>
            <a:endParaRPr lang="en-BO" dirty="0"/>
          </a:p>
          <a:p>
            <a:pPr marL="0" indent="0">
              <a:buNone/>
            </a:pPr>
            <a:r>
              <a:rPr lang="en-BO" dirty="0"/>
              <a:t>Al derivar todos los types de la clase Object adquieren automáticamente todos sus miembros, por ejemplo el método ToString().     </a:t>
            </a:r>
          </a:p>
        </p:txBody>
      </p:sp>
      <p:sp>
        <p:nvSpPr>
          <p:cNvPr id="4" name="TextBox 3">
            <a:extLst>
              <a:ext uri="{FF2B5EF4-FFF2-40B4-BE49-F238E27FC236}">
                <a16:creationId xmlns:a16="http://schemas.microsoft.com/office/drawing/2014/main" id="{A3790420-F1DA-2443-A8B0-83AFC579F73F}"/>
              </a:ext>
            </a:extLst>
          </p:cNvPr>
          <p:cNvSpPr txBox="1"/>
          <p:nvPr/>
        </p:nvSpPr>
        <p:spPr>
          <a:xfrm>
            <a:off x="838200" y="1516517"/>
            <a:ext cx="5980611"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Object		// </a:t>
            </a:r>
            <a:r>
              <a:rPr lang="en-US" sz="1400" b="1" dirty="0" err="1">
                <a:solidFill>
                  <a:schemeClr val="bg1"/>
                </a:solidFill>
              </a:rPr>
              <a:t>derivacion</a:t>
            </a:r>
            <a:r>
              <a:rPr lang="en-US" sz="1400" b="1" dirty="0">
                <a:solidFill>
                  <a:schemeClr val="bg1"/>
                </a:solidFill>
              </a:rPr>
              <a:t> </a:t>
            </a:r>
            <a:r>
              <a:rPr lang="en-US" sz="1400" b="1" dirty="0" err="1">
                <a:solidFill>
                  <a:schemeClr val="bg1"/>
                </a:solidFill>
              </a:rPr>
              <a:t>explicita</a:t>
            </a:r>
            <a:r>
              <a:rPr lang="en-US" sz="1400" b="1" dirty="0">
                <a:solidFill>
                  <a:schemeClr val="bg1"/>
                </a:solidFill>
              </a:rPr>
              <a:t> de Object</a:t>
            </a:r>
          </a:p>
          <a:p>
            <a:r>
              <a:rPr lang="en-US" sz="1400" b="1" dirty="0">
                <a:solidFill>
                  <a:schemeClr val="bg1"/>
                </a:solidFill>
              </a:rPr>
              <a:t>{</a:t>
            </a:r>
          </a:p>
          <a:p>
            <a:r>
              <a:rPr lang="en-US" sz="1400" b="1" dirty="0">
                <a:solidFill>
                  <a:schemeClr val="bg1"/>
                </a:solidFill>
              </a:rPr>
              <a:t>      public int X = 10; public int Y = 20;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  	// </a:t>
            </a:r>
            <a:r>
              <a:rPr lang="en-US" sz="1400" b="1" dirty="0" err="1">
                <a:solidFill>
                  <a:schemeClr val="bg1"/>
                </a:solidFill>
              </a:rPr>
              <a:t>deriva</a:t>
            </a:r>
            <a:r>
              <a:rPr lang="en-US" sz="1400" b="1" dirty="0">
                <a:solidFill>
                  <a:schemeClr val="bg1"/>
                </a:solidFill>
              </a:rPr>
              <a:t> de Object por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class </a:t>
            </a:r>
            <a:r>
              <a:rPr lang="en-US" sz="1400" b="1" dirty="0" err="1">
                <a:solidFill>
                  <a:schemeClr val="bg1"/>
                </a:solidFill>
              </a:rPr>
              <a:t>Calculador</a:t>
            </a:r>
            <a:r>
              <a:rPr lang="en-US" sz="1400" b="1" dirty="0">
                <a:solidFill>
                  <a:schemeClr val="bg1"/>
                </a:solidFill>
              </a:rPr>
              <a:t> {}		// </a:t>
            </a:r>
            <a:r>
              <a:rPr lang="en-US" sz="1400" b="1" dirty="0" err="1">
                <a:solidFill>
                  <a:schemeClr val="bg1"/>
                </a:solidFill>
              </a:rPr>
              <a:t>derivación</a:t>
            </a:r>
            <a:r>
              <a:rPr lang="en-US" sz="1400" b="1" dirty="0">
                <a:solidFill>
                  <a:schemeClr val="bg1"/>
                </a:solidFill>
              </a:rPr>
              <a:t> </a:t>
            </a:r>
            <a:r>
              <a:rPr lang="en-US" sz="1400" b="1" dirty="0" err="1">
                <a:solidFill>
                  <a:schemeClr val="bg1"/>
                </a:solidFill>
              </a:rPr>
              <a:t>ímplicita</a:t>
            </a:r>
            <a:r>
              <a:rPr lang="en-US" sz="1400" b="1" dirty="0">
                <a:solidFill>
                  <a:schemeClr val="bg1"/>
                </a:solidFill>
              </a:rPr>
              <a:t> de Object</a:t>
            </a:r>
          </a:p>
          <a:p>
            <a:endParaRPr lang="en-US" sz="1400" b="1" dirty="0">
              <a:solidFill>
                <a:schemeClr val="bg1"/>
              </a:solidFill>
            </a:endParaRP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 WriteLine( </a:t>
            </a:r>
            <a:r>
              <a:rPr lang="en-US" sz="1400" b="1" dirty="0" err="1">
                <a:solidFill>
                  <a:schemeClr val="bg1"/>
                </a:solidFill>
              </a:rPr>
              <a:t>rec.ToString</a:t>
            </a:r>
            <a:r>
              <a:rPr lang="en-US" sz="1400" b="1" dirty="0">
                <a:solidFill>
                  <a:schemeClr val="bg1"/>
                </a:solidFill>
              </a:rPr>
              <a:t>() ); </a:t>
            </a:r>
          </a:p>
          <a:p>
            <a:r>
              <a:rPr lang="en-US" sz="1400" b="1" dirty="0">
                <a:solidFill>
                  <a:schemeClr val="bg1"/>
                </a:solidFill>
              </a:rPr>
              <a:t>                  var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WriteLine( </a:t>
            </a:r>
            <a:r>
              <a:rPr lang="en-US" sz="1400" b="1" dirty="0" err="1">
                <a:solidFill>
                  <a:schemeClr val="bg1"/>
                </a:solidFill>
              </a:rPr>
              <a:t>cuad.ToString</a:t>
            </a:r>
            <a:r>
              <a:rPr lang="en-US" sz="1400" b="1" dirty="0">
                <a:solidFill>
                  <a:schemeClr val="bg1"/>
                </a:solidFill>
              </a:rPr>
              <a:t>() );</a:t>
            </a:r>
          </a:p>
          <a:p>
            <a:r>
              <a:rPr lang="en-US" sz="1400" b="1" dirty="0">
                <a:solidFill>
                  <a:schemeClr val="bg1"/>
                </a:solidFill>
              </a:rPr>
              <a:t>                  var calc = new </a:t>
            </a:r>
            <a:r>
              <a:rPr lang="en-US" sz="1400" b="1" dirty="0" err="1">
                <a:solidFill>
                  <a:schemeClr val="bg1"/>
                </a:solidFill>
              </a:rPr>
              <a:t>Calculador</a:t>
            </a:r>
            <a:r>
              <a:rPr lang="en-US" sz="1400" b="1" dirty="0">
                <a:solidFill>
                  <a:schemeClr val="bg1"/>
                </a:solidFill>
              </a:rPr>
              <a:t>(); WriteLine( </a:t>
            </a:r>
            <a:r>
              <a:rPr lang="en-US" sz="1400" b="1" dirty="0" err="1">
                <a:solidFill>
                  <a:schemeClr val="bg1"/>
                </a:solidFill>
              </a:rPr>
              <a:t>calc.ToString</a:t>
            </a:r>
            <a:r>
              <a:rPr lang="en-US" sz="1400" b="1" dirty="0">
                <a:solidFill>
                  <a:schemeClr val="bg1"/>
                </a:solidFill>
              </a:rPr>
              <a:t>() );</a:t>
            </a:r>
          </a:p>
          <a:p>
            <a:r>
              <a:rPr lang="en-US" sz="1400" b="1" dirty="0">
                <a:solidFill>
                  <a:schemeClr val="bg1"/>
                </a:solidFill>
              </a:rPr>
              <a:t>                  WriteLine(calc);</a:t>
            </a:r>
          </a:p>
          <a:p>
            <a:r>
              <a:rPr lang="en-US" sz="1400" b="1" dirty="0">
                <a:solidFill>
                  <a:schemeClr val="bg1"/>
                </a:solidFill>
              </a:rPr>
              <a:t>                  var n = 50; WriteLine( </a:t>
            </a:r>
            <a:r>
              <a:rPr lang="en-US" sz="1400" b="1" dirty="0" err="1">
                <a:solidFill>
                  <a:schemeClr val="bg1"/>
                </a:solidFill>
              </a:rPr>
              <a:t>n.ToString</a:t>
            </a:r>
            <a:r>
              <a:rPr lang="en-US" sz="1400" b="1" dirty="0">
                <a:solidFill>
                  <a:schemeClr val="bg1"/>
                </a:solidFill>
              </a:rPr>
              <a:t>() ); </a:t>
            </a:r>
          </a:p>
          <a:p>
            <a:r>
              <a:rPr lang="en-US" sz="1400" b="1" dirty="0">
                <a:solidFill>
                  <a:schemeClr val="bg1"/>
                </a:solidFill>
              </a:rPr>
              <a:t>                  WriteLine(88.ToString() + "-" + 'A'.</a:t>
            </a:r>
            <a:r>
              <a:rPr lang="en-US" sz="1400" b="1" dirty="0" err="1">
                <a:solidFill>
                  <a:schemeClr val="bg1"/>
                </a:solidFill>
              </a:rPr>
              <a:t>ToString</a:t>
            </a:r>
            <a:r>
              <a:rPr lang="en-US" sz="1400" b="1" dirty="0">
                <a:solidFill>
                  <a:schemeClr val="bg1"/>
                </a:solidFill>
              </a:rPr>
              <a:t>() + "-" + </a:t>
            </a:r>
            <a:r>
              <a:rPr lang="en-US" sz="1400" b="1" dirty="0" err="1">
                <a:solidFill>
                  <a:schemeClr val="bg1"/>
                </a:solidFill>
              </a:rPr>
              <a:t>false.ToString</a:t>
            </a:r>
            <a:r>
              <a:rPr lang="en-US" sz="1400" b="1" dirty="0">
                <a:solidFill>
                  <a:schemeClr val="bg1"/>
                </a:solidFill>
              </a:rPr>
              <a:t>());</a:t>
            </a:r>
          </a:p>
          <a:p>
            <a:r>
              <a:rPr lang="en-US" sz="1400" b="1" dirty="0">
                <a:solidFill>
                  <a:schemeClr val="bg1"/>
                </a:solidFill>
              </a:rPr>
              <a:t>                  var obj = new Object(); WriteLine( </a:t>
            </a:r>
            <a:r>
              <a:rPr lang="en-US" sz="1400" b="1" dirty="0" err="1">
                <a:solidFill>
                  <a:schemeClr val="bg1"/>
                </a:solidFill>
              </a:rPr>
              <a:t>obj.ToString</a:t>
            </a:r>
            <a:r>
              <a:rPr lang="en-US" sz="1400" b="1" dirty="0">
                <a:solidFill>
                  <a:schemeClr val="bg1"/>
                </a:solidFill>
              </a:rPr>
              <a:t>() );  </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23160922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E8066-2304-D045-8EFA-006E2D967260}"/>
              </a:ext>
            </a:extLst>
          </p:cNvPr>
          <p:cNvSpPr>
            <a:spLocks noGrp="1"/>
          </p:cNvSpPr>
          <p:nvPr>
            <p:ph type="title"/>
          </p:nvPr>
        </p:nvSpPr>
        <p:spPr/>
        <p:txBody>
          <a:bodyPr/>
          <a:lstStyle/>
          <a:p>
            <a:r>
              <a:rPr lang="en-BO" dirty="0"/>
              <a:t>Miembros de System.Object</a:t>
            </a:r>
          </a:p>
        </p:txBody>
      </p:sp>
      <p:graphicFrame>
        <p:nvGraphicFramePr>
          <p:cNvPr id="7" name="Content Placeholder 6">
            <a:extLst>
              <a:ext uri="{FF2B5EF4-FFF2-40B4-BE49-F238E27FC236}">
                <a16:creationId xmlns:a16="http://schemas.microsoft.com/office/drawing/2014/main" id="{25543ECC-2181-A64E-A1B7-A9C81E3529EF}"/>
              </a:ext>
            </a:extLst>
          </p:cNvPr>
          <p:cNvGraphicFramePr>
            <a:graphicFrameLocks noGrp="1"/>
          </p:cNvGraphicFramePr>
          <p:nvPr>
            <p:ph idx="1"/>
            <p:extLst>
              <p:ext uri="{D42A27DB-BD31-4B8C-83A1-F6EECF244321}">
                <p14:modId xmlns:p14="http://schemas.microsoft.com/office/powerpoint/2010/main" val="807546117"/>
              </p:ext>
            </p:extLst>
          </p:nvPr>
        </p:nvGraphicFramePr>
        <p:xfrm>
          <a:off x="899158" y="1604533"/>
          <a:ext cx="10515600" cy="731520"/>
        </p:xfrm>
        <a:graphic>
          <a:graphicData uri="http://schemas.openxmlformats.org/drawingml/2006/table">
            <a:tbl>
              <a:tblPr/>
              <a:tblGrid>
                <a:gridCol w="5257800">
                  <a:extLst>
                    <a:ext uri="{9D8B030D-6E8A-4147-A177-3AD203B41FA5}">
                      <a16:colId xmlns:a16="http://schemas.microsoft.com/office/drawing/2014/main" val="1589076283"/>
                    </a:ext>
                  </a:extLst>
                </a:gridCol>
                <a:gridCol w="5257800">
                  <a:extLst>
                    <a:ext uri="{9D8B030D-6E8A-4147-A177-3AD203B41FA5}">
                      <a16:colId xmlns:a16="http://schemas.microsoft.com/office/drawing/2014/main" val="1979031858"/>
                    </a:ext>
                  </a:extLst>
                </a:gridCol>
              </a:tblGrid>
              <a:tr h="220991">
                <a:tc>
                  <a:txBody>
                    <a:bodyPr/>
                    <a:lstStyle/>
                    <a:p>
                      <a:r>
                        <a:rPr lang="en-US" dirty="0">
                          <a:hlinkClick r:id="rId2"/>
                        </a:rPr>
                        <a:t>Object()</a:t>
                      </a:r>
                      <a:r>
                        <a:rPr lang="en-US" dirty="0"/>
                        <a:t> </a:t>
                      </a:r>
                    </a:p>
                  </a:txBody>
                  <a:tcPr anchor="ctr">
                    <a:lnL>
                      <a:noFill/>
                    </a:lnL>
                    <a:lnR>
                      <a:noFill/>
                    </a:lnR>
                    <a:lnT>
                      <a:noFill/>
                    </a:lnT>
                    <a:lnB>
                      <a:noFill/>
                    </a:lnB>
                  </a:tcPr>
                </a:tc>
                <a:tc>
                  <a:txBody>
                    <a:bodyPr/>
                    <a:lstStyle/>
                    <a:p>
                      <a:r>
                        <a:rPr lang="en-US" dirty="0" err="1"/>
                        <a:t>Inicializa</a:t>
                      </a:r>
                      <a:r>
                        <a:rPr lang="en-US" dirty="0"/>
                        <a:t> una </a:t>
                      </a:r>
                      <a:r>
                        <a:rPr lang="en-US" dirty="0" err="1"/>
                        <a:t>nueva</a:t>
                      </a:r>
                      <a:r>
                        <a:rPr lang="en-US" dirty="0"/>
                        <a:t> </a:t>
                      </a:r>
                      <a:r>
                        <a:rPr lang="en-US" dirty="0" err="1"/>
                        <a:t>instancia</a:t>
                      </a:r>
                      <a:r>
                        <a:rPr lang="en-US" dirty="0"/>
                        <a:t> de la </a:t>
                      </a:r>
                      <a:r>
                        <a:rPr lang="en-US" dirty="0" err="1"/>
                        <a:t>clase</a:t>
                      </a:r>
                      <a:r>
                        <a:rPr lang="en-US" dirty="0"/>
                        <a:t> Object</a:t>
                      </a:r>
                    </a:p>
                  </a:txBody>
                  <a:tcPr anchor="ctr">
                    <a:lnL>
                      <a:noFill/>
                    </a:lnL>
                    <a:lnR>
                      <a:noFill/>
                    </a:lnR>
                    <a:lnT>
                      <a:noFill/>
                    </a:lnT>
                    <a:lnB>
                      <a:noFill/>
                    </a:lnB>
                  </a:tcPr>
                </a:tc>
                <a:extLst>
                  <a:ext uri="{0D108BD9-81ED-4DB2-BD59-A6C34878D82A}">
                    <a16:rowId xmlns:a16="http://schemas.microsoft.com/office/drawing/2014/main" val="14531992"/>
                  </a:ext>
                </a:extLst>
              </a:tr>
              <a:tr h="220991">
                <a:tc>
                  <a:txBody>
                    <a:bodyPr/>
                    <a:lstStyle/>
                    <a:p>
                      <a:endParaRPr lang="en-US" dirty="0"/>
                    </a:p>
                  </a:txBody>
                  <a:tcPr anchor="ctr">
                    <a:lnL>
                      <a:noFill/>
                    </a:lnL>
                    <a:lnR>
                      <a:noFill/>
                    </a:lnR>
                    <a:lnT>
                      <a:noFill/>
                    </a:lnT>
                    <a:lnB>
                      <a:noFill/>
                    </a:lnB>
                  </a:tcPr>
                </a:tc>
                <a:tc>
                  <a:txBody>
                    <a:bodyPr/>
                    <a:lstStyle/>
                    <a:p>
                      <a:endParaRPr lang="en-US" dirty="0"/>
                    </a:p>
                  </a:txBody>
                  <a:tcPr anchor="ctr">
                    <a:lnL>
                      <a:noFill/>
                    </a:lnL>
                    <a:lnR>
                      <a:noFill/>
                    </a:lnR>
                    <a:lnT>
                      <a:noFill/>
                    </a:lnT>
                    <a:lnB>
                      <a:noFill/>
                    </a:lnB>
                  </a:tcPr>
                </a:tc>
                <a:extLst>
                  <a:ext uri="{0D108BD9-81ED-4DB2-BD59-A6C34878D82A}">
                    <a16:rowId xmlns:a16="http://schemas.microsoft.com/office/drawing/2014/main" val="1401979057"/>
                  </a:ext>
                </a:extLst>
              </a:tr>
            </a:tbl>
          </a:graphicData>
        </a:graphic>
      </p:graphicFrame>
      <p:graphicFrame>
        <p:nvGraphicFramePr>
          <p:cNvPr id="9" name="Table 8">
            <a:extLst>
              <a:ext uri="{FF2B5EF4-FFF2-40B4-BE49-F238E27FC236}">
                <a16:creationId xmlns:a16="http://schemas.microsoft.com/office/drawing/2014/main" id="{77E29E89-1EC6-AE44-95E3-0B11447C71EA}"/>
              </a:ext>
            </a:extLst>
          </p:cNvPr>
          <p:cNvGraphicFramePr>
            <a:graphicFrameLocks noGrp="1"/>
          </p:cNvGraphicFramePr>
          <p:nvPr>
            <p:extLst>
              <p:ext uri="{D42A27DB-BD31-4B8C-83A1-F6EECF244321}">
                <p14:modId xmlns:p14="http://schemas.microsoft.com/office/powerpoint/2010/main" val="1907044086"/>
              </p:ext>
            </p:extLst>
          </p:nvPr>
        </p:nvGraphicFramePr>
        <p:xfrm>
          <a:off x="899159" y="2195195"/>
          <a:ext cx="10515600" cy="4297680"/>
        </p:xfrm>
        <a:graphic>
          <a:graphicData uri="http://schemas.openxmlformats.org/drawingml/2006/table">
            <a:tbl>
              <a:tblPr/>
              <a:tblGrid>
                <a:gridCol w="5257800">
                  <a:extLst>
                    <a:ext uri="{9D8B030D-6E8A-4147-A177-3AD203B41FA5}">
                      <a16:colId xmlns:a16="http://schemas.microsoft.com/office/drawing/2014/main" val="3430619036"/>
                    </a:ext>
                  </a:extLst>
                </a:gridCol>
                <a:gridCol w="5257800">
                  <a:extLst>
                    <a:ext uri="{9D8B030D-6E8A-4147-A177-3AD203B41FA5}">
                      <a16:colId xmlns:a16="http://schemas.microsoft.com/office/drawing/2014/main" val="560940197"/>
                    </a:ext>
                  </a:extLst>
                </a:gridCol>
              </a:tblGrid>
              <a:tr h="0">
                <a:tc>
                  <a:txBody>
                    <a:bodyPr/>
                    <a:lstStyle/>
                    <a:p>
                      <a:r>
                        <a:rPr lang="en-US" dirty="0">
                          <a:hlinkClick r:id="rId3"/>
                        </a:rPr>
                        <a:t>Equals(Object)</a:t>
                      </a:r>
                      <a:r>
                        <a:rPr lang="en-US" dirty="0"/>
                        <a:t> </a:t>
                      </a:r>
                    </a:p>
                  </a:txBody>
                  <a:tcPr anchor="ctr">
                    <a:lnL>
                      <a:noFill/>
                    </a:lnL>
                    <a:lnR>
                      <a:noFill/>
                    </a:lnR>
                    <a:lnT>
                      <a:noFill/>
                    </a:lnT>
                    <a:lnB>
                      <a:noFill/>
                    </a:lnB>
                    <a:solidFill>
                      <a:schemeClr val="accent1">
                        <a:lumMod val="20000"/>
                        <a:lumOff val="80000"/>
                      </a:schemeClr>
                    </a:solidFill>
                  </a:tcPr>
                </a:tc>
                <a:tc>
                  <a:txBody>
                    <a:bodyPr/>
                    <a:lstStyle/>
                    <a:p>
                      <a:r>
                        <a:rPr lang="en-US" dirty="0" err="1"/>
                        <a:t>Determina</a:t>
                      </a:r>
                      <a:r>
                        <a:rPr lang="en-US" dirty="0"/>
                        <a:t> </a:t>
                      </a:r>
                      <a:r>
                        <a:rPr lang="en-US" dirty="0" err="1"/>
                        <a:t>si</a:t>
                      </a:r>
                      <a:r>
                        <a:rPr lang="en-US" dirty="0"/>
                        <a:t> el </a:t>
                      </a:r>
                      <a:r>
                        <a:rPr lang="en-US" dirty="0" err="1"/>
                        <a:t>objeto</a:t>
                      </a:r>
                      <a:r>
                        <a:rPr lang="en-US" dirty="0"/>
                        <a:t> </a:t>
                      </a:r>
                      <a:r>
                        <a:rPr lang="en-US" dirty="0" err="1"/>
                        <a:t>especificado</a:t>
                      </a:r>
                      <a:r>
                        <a:rPr lang="en-US" dirty="0"/>
                        <a:t> es </a:t>
                      </a:r>
                      <a:r>
                        <a:rPr lang="en-US" dirty="0" err="1"/>
                        <a:t>igual</a:t>
                      </a:r>
                      <a:r>
                        <a:rPr lang="en-US" dirty="0"/>
                        <a:t> al actual</a:t>
                      </a:r>
                    </a:p>
                  </a:txBody>
                  <a:tcPr anchor="ctr">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1465973400"/>
                  </a:ext>
                </a:extLst>
              </a:tr>
              <a:tr h="0">
                <a:tc>
                  <a:txBody>
                    <a:bodyPr/>
                    <a:lstStyle/>
                    <a:p>
                      <a:r>
                        <a:rPr lang="en-US" dirty="0">
                          <a:hlinkClick r:id="rId4"/>
                        </a:rPr>
                        <a:t>Equals(Object, Object)</a:t>
                      </a:r>
                      <a:r>
                        <a:rPr lang="en-US" dirty="0"/>
                        <a:t> </a:t>
                      </a:r>
                    </a:p>
                  </a:txBody>
                  <a:tcPr anchor="ctr">
                    <a:lnL>
                      <a:noFill/>
                    </a:lnL>
                    <a:lnR>
                      <a:noFill/>
                    </a:lnR>
                    <a:lnT>
                      <a:noFill/>
                    </a:lnT>
                    <a:lnB>
                      <a:noFill/>
                    </a:lnB>
                  </a:tcPr>
                </a:tc>
                <a:tc>
                  <a:txBody>
                    <a:bodyPr/>
                    <a:lstStyle/>
                    <a:p>
                      <a:r>
                        <a:rPr lang="en-US" dirty="0" err="1"/>
                        <a:t>Determina</a:t>
                      </a:r>
                      <a:r>
                        <a:rPr lang="en-US" dirty="0"/>
                        <a:t> </a:t>
                      </a:r>
                      <a:r>
                        <a:rPr lang="en-US" dirty="0" err="1"/>
                        <a:t>si</a:t>
                      </a:r>
                      <a:r>
                        <a:rPr lang="en-US" dirty="0"/>
                        <a:t> los dos </a:t>
                      </a:r>
                      <a:r>
                        <a:rPr lang="en-US" dirty="0" err="1"/>
                        <a:t>objetos</a:t>
                      </a:r>
                      <a:r>
                        <a:rPr lang="en-US" dirty="0"/>
                        <a:t> </a:t>
                      </a:r>
                      <a:r>
                        <a:rPr lang="en-US" dirty="0" err="1"/>
                        <a:t>argumentos</a:t>
                      </a:r>
                      <a:r>
                        <a:rPr lang="en-US" dirty="0"/>
                        <a:t> se </a:t>
                      </a:r>
                      <a:r>
                        <a:rPr lang="en-US" dirty="0" err="1"/>
                        <a:t>pueden</a:t>
                      </a:r>
                      <a:r>
                        <a:rPr lang="en-US" dirty="0"/>
                        <a:t> considerer </a:t>
                      </a:r>
                      <a:r>
                        <a:rPr lang="en-US" dirty="0" err="1"/>
                        <a:t>iguales</a:t>
                      </a:r>
                      <a:endParaRPr lang="en-US" dirty="0"/>
                    </a:p>
                  </a:txBody>
                  <a:tcPr anchor="ctr">
                    <a:lnL>
                      <a:noFill/>
                    </a:lnL>
                    <a:lnR>
                      <a:noFill/>
                    </a:lnR>
                    <a:lnT>
                      <a:noFill/>
                    </a:lnT>
                    <a:lnB>
                      <a:noFill/>
                    </a:lnB>
                  </a:tcPr>
                </a:tc>
                <a:extLst>
                  <a:ext uri="{0D108BD9-81ED-4DB2-BD59-A6C34878D82A}">
                    <a16:rowId xmlns:a16="http://schemas.microsoft.com/office/drawing/2014/main" val="1862792576"/>
                  </a:ext>
                </a:extLst>
              </a:tr>
              <a:tr h="0">
                <a:tc>
                  <a:txBody>
                    <a:bodyPr/>
                    <a:lstStyle/>
                    <a:p>
                      <a:r>
                        <a:rPr lang="en-US" dirty="0">
                          <a:hlinkClick r:id="rId5"/>
                        </a:rPr>
                        <a:t>Finalize()</a:t>
                      </a:r>
                      <a:r>
                        <a:rPr lang="en-US" dirty="0"/>
                        <a:t> </a:t>
                      </a:r>
                    </a:p>
                  </a:txBody>
                  <a:tcPr anchor="ctr">
                    <a:lnL>
                      <a:noFill/>
                    </a:lnL>
                    <a:lnR>
                      <a:noFill/>
                    </a:lnR>
                    <a:lnT>
                      <a:noFill/>
                    </a:lnT>
                    <a:lnB>
                      <a:noFill/>
                    </a:lnB>
                    <a:solidFill>
                      <a:schemeClr val="accent1">
                        <a:lumMod val="20000"/>
                        <a:lumOff val="80000"/>
                      </a:schemeClr>
                    </a:solidFill>
                  </a:tcPr>
                </a:tc>
                <a:tc>
                  <a:txBody>
                    <a:bodyPr/>
                    <a:lstStyle/>
                    <a:p>
                      <a:r>
                        <a:rPr lang="en-US" dirty="0" err="1"/>
                        <a:t>Permite</a:t>
                      </a:r>
                      <a:r>
                        <a:rPr lang="en-US" dirty="0"/>
                        <a:t> a un </a:t>
                      </a:r>
                      <a:r>
                        <a:rPr lang="en-US" dirty="0" err="1"/>
                        <a:t>objeto</a:t>
                      </a:r>
                      <a:r>
                        <a:rPr lang="en-US" dirty="0"/>
                        <a:t> </a:t>
                      </a:r>
                      <a:r>
                        <a:rPr lang="en-US" dirty="0" err="1"/>
                        <a:t>liberar</a:t>
                      </a:r>
                      <a:r>
                        <a:rPr lang="en-US" dirty="0"/>
                        <a:t> </a:t>
                      </a:r>
                      <a:r>
                        <a:rPr lang="en-US" dirty="0" err="1"/>
                        <a:t>recursos</a:t>
                      </a:r>
                      <a:r>
                        <a:rPr lang="en-US" dirty="0"/>
                        <a:t> y </a:t>
                      </a:r>
                      <a:r>
                        <a:rPr lang="en-US" dirty="0" err="1"/>
                        <a:t>cumplir</a:t>
                      </a:r>
                      <a:r>
                        <a:rPr lang="en-US" dirty="0"/>
                        <a:t> </a:t>
                      </a:r>
                      <a:r>
                        <a:rPr lang="en-US" dirty="0" err="1"/>
                        <a:t>cualquier</a:t>
                      </a:r>
                      <a:r>
                        <a:rPr lang="en-US" dirty="0"/>
                        <a:t> </a:t>
                      </a:r>
                      <a:r>
                        <a:rPr lang="en-US" dirty="0" err="1"/>
                        <a:t>tarea</a:t>
                      </a:r>
                      <a:r>
                        <a:rPr lang="en-US" dirty="0"/>
                        <a:t> de </a:t>
                      </a:r>
                      <a:r>
                        <a:rPr lang="en-US" dirty="0" err="1"/>
                        <a:t>limpieza</a:t>
                      </a:r>
                      <a:r>
                        <a:rPr lang="en-US" dirty="0"/>
                        <a:t> antes de que el </a:t>
                      </a:r>
                      <a:r>
                        <a:rPr lang="en-US" dirty="0" err="1"/>
                        <a:t>objeto</a:t>
                      </a:r>
                      <a:r>
                        <a:rPr lang="en-US" dirty="0"/>
                        <a:t> sea </a:t>
                      </a:r>
                      <a:r>
                        <a:rPr lang="en-US" dirty="0" err="1"/>
                        <a:t>reclamado</a:t>
                      </a:r>
                      <a:r>
                        <a:rPr lang="en-US" dirty="0"/>
                        <a:t> por el GC</a:t>
                      </a:r>
                    </a:p>
                  </a:txBody>
                  <a:tcPr anchor="ctr">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1031078345"/>
                  </a:ext>
                </a:extLst>
              </a:tr>
              <a:tr h="0">
                <a:tc>
                  <a:txBody>
                    <a:bodyPr/>
                    <a:lstStyle/>
                    <a:p>
                      <a:r>
                        <a:rPr lang="en-US" dirty="0">
                          <a:hlinkClick r:id="rId6"/>
                        </a:rPr>
                        <a:t>GetHashCode()</a:t>
                      </a:r>
                      <a:r>
                        <a:rPr lang="en-US" dirty="0"/>
                        <a:t> </a:t>
                      </a:r>
                    </a:p>
                  </a:txBody>
                  <a:tcPr anchor="ctr">
                    <a:lnL>
                      <a:noFill/>
                    </a:lnL>
                    <a:lnR>
                      <a:noFill/>
                    </a:lnR>
                    <a:lnT>
                      <a:noFill/>
                    </a:lnT>
                    <a:lnB>
                      <a:noFill/>
                    </a:lnB>
                  </a:tcPr>
                </a:tc>
                <a:tc>
                  <a:txBody>
                    <a:bodyPr/>
                    <a:lstStyle/>
                    <a:p>
                      <a:r>
                        <a:rPr lang="en-US" dirty="0" err="1"/>
                        <a:t>Sirve</a:t>
                      </a:r>
                      <a:r>
                        <a:rPr lang="en-US" dirty="0"/>
                        <a:t> </a:t>
                      </a:r>
                      <a:r>
                        <a:rPr lang="en-US" dirty="0" err="1"/>
                        <a:t>como</a:t>
                      </a:r>
                      <a:r>
                        <a:rPr lang="en-US" dirty="0"/>
                        <a:t> la </a:t>
                      </a:r>
                      <a:r>
                        <a:rPr lang="en-US" dirty="0" err="1"/>
                        <a:t>función</a:t>
                      </a:r>
                      <a:r>
                        <a:rPr lang="en-US" dirty="0"/>
                        <a:t> hash default</a:t>
                      </a:r>
                    </a:p>
                  </a:txBody>
                  <a:tcPr anchor="ctr">
                    <a:lnL>
                      <a:noFill/>
                    </a:lnL>
                    <a:lnR>
                      <a:noFill/>
                    </a:lnR>
                    <a:lnT>
                      <a:noFill/>
                    </a:lnT>
                    <a:lnB>
                      <a:noFill/>
                    </a:lnB>
                  </a:tcPr>
                </a:tc>
                <a:extLst>
                  <a:ext uri="{0D108BD9-81ED-4DB2-BD59-A6C34878D82A}">
                    <a16:rowId xmlns:a16="http://schemas.microsoft.com/office/drawing/2014/main" val="2791230251"/>
                  </a:ext>
                </a:extLst>
              </a:tr>
              <a:tr h="0">
                <a:tc>
                  <a:txBody>
                    <a:bodyPr/>
                    <a:lstStyle/>
                    <a:p>
                      <a:r>
                        <a:rPr lang="en-US" dirty="0">
                          <a:hlinkClick r:id="rId7"/>
                        </a:rPr>
                        <a:t>GetType()</a:t>
                      </a:r>
                      <a:r>
                        <a:rPr lang="en-US" dirty="0"/>
                        <a:t> </a:t>
                      </a:r>
                    </a:p>
                  </a:txBody>
                  <a:tcPr anchor="ctr">
                    <a:lnL>
                      <a:noFill/>
                    </a:lnL>
                    <a:lnR>
                      <a:noFill/>
                    </a:lnR>
                    <a:lnT>
                      <a:noFill/>
                    </a:lnT>
                    <a:lnB>
                      <a:noFill/>
                    </a:lnB>
                    <a:solidFill>
                      <a:schemeClr val="accent1">
                        <a:lumMod val="20000"/>
                        <a:lumOff val="80000"/>
                      </a:schemeClr>
                    </a:solidFill>
                  </a:tcPr>
                </a:tc>
                <a:tc>
                  <a:txBody>
                    <a:bodyPr/>
                    <a:lstStyle/>
                    <a:p>
                      <a:r>
                        <a:rPr lang="en-US" dirty="0" err="1"/>
                        <a:t>Devuelve</a:t>
                      </a:r>
                      <a:r>
                        <a:rPr lang="en-US" dirty="0"/>
                        <a:t> el </a:t>
                      </a:r>
                      <a:r>
                        <a:rPr lang="en-US" dirty="0" err="1"/>
                        <a:t>tipo</a:t>
                      </a:r>
                      <a:r>
                        <a:rPr lang="en-US" dirty="0"/>
                        <a:t> de la actual </a:t>
                      </a:r>
                      <a:r>
                        <a:rPr lang="en-US" dirty="0" err="1"/>
                        <a:t>instancia</a:t>
                      </a:r>
                      <a:endParaRPr lang="en-US" dirty="0"/>
                    </a:p>
                  </a:txBody>
                  <a:tcPr anchor="ctr">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1424333225"/>
                  </a:ext>
                </a:extLst>
              </a:tr>
              <a:tr h="0">
                <a:tc>
                  <a:txBody>
                    <a:bodyPr/>
                    <a:lstStyle/>
                    <a:p>
                      <a:r>
                        <a:rPr lang="en-US" dirty="0">
                          <a:hlinkClick r:id="rId8"/>
                        </a:rPr>
                        <a:t>MemberwiseClone()</a:t>
                      </a:r>
                      <a:r>
                        <a:rPr lang="en-US" dirty="0"/>
                        <a:t> </a:t>
                      </a:r>
                    </a:p>
                  </a:txBody>
                  <a:tcPr anchor="ctr">
                    <a:lnL>
                      <a:noFill/>
                    </a:lnL>
                    <a:lnR>
                      <a:noFill/>
                    </a:lnR>
                    <a:lnT>
                      <a:noFill/>
                    </a:lnT>
                    <a:lnB>
                      <a:noFill/>
                    </a:lnB>
                  </a:tcPr>
                </a:tc>
                <a:tc>
                  <a:txBody>
                    <a:bodyPr/>
                    <a:lstStyle/>
                    <a:p>
                      <a:r>
                        <a:rPr lang="en-US" dirty="0" err="1"/>
                        <a:t>Crea</a:t>
                      </a:r>
                      <a:r>
                        <a:rPr lang="en-US" dirty="0"/>
                        <a:t> una </a:t>
                      </a:r>
                      <a:r>
                        <a:rPr lang="en-US" dirty="0" err="1"/>
                        <a:t>copia</a:t>
                      </a:r>
                      <a:r>
                        <a:rPr lang="en-US" dirty="0"/>
                        <a:t> del </a:t>
                      </a:r>
                      <a:r>
                        <a:rPr lang="en-US" dirty="0" err="1"/>
                        <a:t>objeto</a:t>
                      </a:r>
                      <a:r>
                        <a:rPr lang="en-US" dirty="0"/>
                        <a:t> actual con el valor de sus </a:t>
                      </a:r>
                      <a:r>
                        <a:rPr lang="en-US" dirty="0" err="1"/>
                        <a:t>miembros</a:t>
                      </a:r>
                      <a:r>
                        <a:rPr lang="en-US" dirty="0"/>
                        <a:t>.</a:t>
                      </a:r>
                    </a:p>
                  </a:txBody>
                  <a:tcPr anchor="ctr">
                    <a:lnL>
                      <a:noFill/>
                    </a:lnL>
                    <a:lnR>
                      <a:noFill/>
                    </a:lnR>
                    <a:lnT>
                      <a:noFill/>
                    </a:lnT>
                    <a:lnB>
                      <a:noFill/>
                    </a:lnB>
                  </a:tcPr>
                </a:tc>
                <a:extLst>
                  <a:ext uri="{0D108BD9-81ED-4DB2-BD59-A6C34878D82A}">
                    <a16:rowId xmlns:a16="http://schemas.microsoft.com/office/drawing/2014/main" val="1570658492"/>
                  </a:ext>
                </a:extLst>
              </a:tr>
              <a:tr h="0">
                <a:tc>
                  <a:txBody>
                    <a:bodyPr/>
                    <a:lstStyle/>
                    <a:p>
                      <a:r>
                        <a:rPr lang="en-US" dirty="0">
                          <a:hlinkClick r:id="rId9"/>
                        </a:rPr>
                        <a:t>ReferenceEquals(Object, Object)</a:t>
                      </a:r>
                      <a:r>
                        <a:rPr lang="en-US" dirty="0"/>
                        <a:t> </a:t>
                      </a:r>
                    </a:p>
                  </a:txBody>
                  <a:tcPr anchor="ctr">
                    <a:lnL>
                      <a:noFill/>
                    </a:lnL>
                    <a:lnR>
                      <a:noFill/>
                    </a:lnR>
                    <a:lnT>
                      <a:noFill/>
                    </a:lnT>
                    <a:lnB>
                      <a:noFill/>
                    </a:lnB>
                    <a:solidFill>
                      <a:schemeClr val="accent1">
                        <a:lumMod val="20000"/>
                        <a:lumOff val="80000"/>
                      </a:schemeClr>
                    </a:solidFill>
                  </a:tcPr>
                </a:tc>
                <a:tc>
                  <a:txBody>
                    <a:bodyPr/>
                    <a:lstStyle/>
                    <a:p>
                      <a:r>
                        <a:rPr lang="en-US" dirty="0" err="1"/>
                        <a:t>Determina</a:t>
                      </a:r>
                      <a:r>
                        <a:rPr lang="en-US" dirty="0"/>
                        <a:t> </a:t>
                      </a:r>
                      <a:r>
                        <a:rPr lang="en-US" dirty="0" err="1"/>
                        <a:t>si</a:t>
                      </a:r>
                      <a:r>
                        <a:rPr lang="en-US" dirty="0"/>
                        <a:t> los </a:t>
                      </a:r>
                      <a:r>
                        <a:rPr lang="en-US" dirty="0" err="1"/>
                        <a:t>objetos</a:t>
                      </a:r>
                      <a:r>
                        <a:rPr lang="en-US" dirty="0"/>
                        <a:t> </a:t>
                      </a:r>
                      <a:r>
                        <a:rPr lang="en-US" dirty="0" err="1"/>
                        <a:t>especificados</a:t>
                      </a:r>
                      <a:r>
                        <a:rPr lang="en-US" dirty="0"/>
                        <a:t> se tartan de la </a:t>
                      </a:r>
                      <a:r>
                        <a:rPr lang="en-US" dirty="0" err="1"/>
                        <a:t>misma</a:t>
                      </a:r>
                      <a:r>
                        <a:rPr lang="en-US" dirty="0"/>
                        <a:t> </a:t>
                      </a:r>
                      <a:r>
                        <a:rPr lang="en-US" dirty="0" err="1"/>
                        <a:t>instancia</a:t>
                      </a:r>
                      <a:r>
                        <a:rPr lang="en-US" dirty="0"/>
                        <a:t>.</a:t>
                      </a:r>
                    </a:p>
                  </a:txBody>
                  <a:tcPr anchor="ctr">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2601641225"/>
                  </a:ext>
                </a:extLst>
              </a:tr>
              <a:tr h="0">
                <a:tc>
                  <a:txBody>
                    <a:bodyPr/>
                    <a:lstStyle/>
                    <a:p>
                      <a:r>
                        <a:rPr lang="en-US" dirty="0">
                          <a:hlinkClick r:id="rId10"/>
                        </a:rPr>
                        <a:t>ToString()</a:t>
                      </a:r>
                      <a:r>
                        <a:rPr lang="en-US" dirty="0"/>
                        <a:t> </a:t>
                      </a:r>
                    </a:p>
                  </a:txBody>
                  <a:tcPr anchor="ctr">
                    <a:lnL>
                      <a:noFill/>
                    </a:lnL>
                    <a:lnR>
                      <a:noFill/>
                    </a:lnR>
                    <a:lnT>
                      <a:noFill/>
                    </a:lnT>
                    <a:lnB>
                      <a:noFill/>
                    </a:lnB>
                  </a:tcPr>
                </a:tc>
                <a:tc>
                  <a:txBody>
                    <a:bodyPr/>
                    <a:lstStyle/>
                    <a:p>
                      <a:r>
                        <a:rPr lang="en-US" dirty="0" err="1"/>
                        <a:t>Devuelve</a:t>
                      </a:r>
                      <a:r>
                        <a:rPr lang="en-US" dirty="0"/>
                        <a:t> la </a:t>
                      </a:r>
                      <a:r>
                        <a:rPr lang="en-US" dirty="0" err="1"/>
                        <a:t>representación</a:t>
                      </a:r>
                      <a:r>
                        <a:rPr lang="en-US" dirty="0"/>
                        <a:t> </a:t>
                      </a:r>
                      <a:r>
                        <a:rPr lang="en-US" dirty="0" err="1"/>
                        <a:t>en</a:t>
                      </a:r>
                      <a:r>
                        <a:rPr lang="en-US" dirty="0"/>
                        <a:t> string del actual </a:t>
                      </a:r>
                      <a:r>
                        <a:rPr lang="en-US" dirty="0" err="1"/>
                        <a:t>objeto</a:t>
                      </a:r>
                      <a:endParaRPr lang="en-US" dirty="0"/>
                    </a:p>
                  </a:txBody>
                  <a:tcPr anchor="ctr">
                    <a:lnL>
                      <a:noFill/>
                    </a:lnL>
                    <a:lnR>
                      <a:noFill/>
                    </a:lnR>
                    <a:lnT>
                      <a:noFill/>
                    </a:lnT>
                    <a:lnB>
                      <a:noFill/>
                    </a:lnB>
                  </a:tcPr>
                </a:tc>
                <a:extLst>
                  <a:ext uri="{0D108BD9-81ED-4DB2-BD59-A6C34878D82A}">
                    <a16:rowId xmlns:a16="http://schemas.microsoft.com/office/drawing/2014/main" val="1132511828"/>
                  </a:ext>
                </a:extLst>
              </a:tr>
            </a:tbl>
          </a:graphicData>
        </a:graphic>
      </p:graphicFrame>
    </p:spTree>
    <p:extLst>
      <p:ext uri="{BB962C8B-B14F-4D97-AF65-F5344CB8AC3E}">
        <p14:creationId xmlns:p14="http://schemas.microsoft.com/office/powerpoint/2010/main" val="54336627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AF15C-76B6-E145-9F8F-C761D7F9A395}"/>
              </a:ext>
            </a:extLst>
          </p:cNvPr>
          <p:cNvSpPr>
            <a:spLocks noGrp="1"/>
          </p:cNvSpPr>
          <p:nvPr>
            <p:ph type="title"/>
          </p:nvPr>
        </p:nvSpPr>
        <p:spPr/>
        <p:txBody>
          <a:bodyPr/>
          <a:lstStyle/>
          <a:p>
            <a:r>
              <a:rPr lang="en-US" dirty="0" err="1"/>
              <a:t>Upcast</a:t>
            </a:r>
            <a:endParaRPr lang="en-BO" dirty="0"/>
          </a:p>
        </p:txBody>
      </p:sp>
      <p:sp>
        <p:nvSpPr>
          <p:cNvPr id="3" name="Content Placeholder 2">
            <a:extLst>
              <a:ext uri="{FF2B5EF4-FFF2-40B4-BE49-F238E27FC236}">
                <a16:creationId xmlns:a16="http://schemas.microsoft.com/office/drawing/2014/main" id="{2354D9E9-7DFF-364D-873E-6BA835244023}"/>
              </a:ext>
            </a:extLst>
          </p:cNvPr>
          <p:cNvSpPr>
            <a:spLocks noGrp="1"/>
          </p:cNvSpPr>
          <p:nvPr>
            <p:ph idx="1"/>
          </p:nvPr>
        </p:nvSpPr>
        <p:spPr>
          <a:xfrm>
            <a:off x="6836229" y="1948425"/>
            <a:ext cx="4517571" cy="4351338"/>
          </a:xfrm>
          <a:solidFill>
            <a:schemeClr val="accent1">
              <a:lumMod val="20000"/>
              <a:lumOff val="80000"/>
            </a:schemeClr>
          </a:solidFill>
          <a:ln>
            <a:solidFill>
              <a:schemeClr val="accent1"/>
            </a:solidFill>
          </a:ln>
        </p:spPr>
        <p:txBody>
          <a:bodyPr>
            <a:normAutofit fontScale="62500" lnSpcReduction="20000"/>
          </a:bodyPr>
          <a:lstStyle/>
          <a:p>
            <a:pPr marL="0" indent="0">
              <a:buNone/>
            </a:pPr>
            <a:endParaRPr lang="en-US" dirty="0"/>
          </a:p>
          <a:p>
            <a:pPr marL="0" indent="0">
              <a:buNone/>
            </a:pPr>
            <a:r>
              <a:rPr lang="en-US" dirty="0" err="1"/>
              <a:t>Conceptualmente</a:t>
            </a:r>
            <a:r>
              <a:rPr lang="en-US" dirty="0"/>
              <a:t>, una </a:t>
            </a:r>
            <a:r>
              <a:rPr lang="en-US" dirty="0" err="1"/>
              <a:t>clase</a:t>
            </a:r>
            <a:r>
              <a:rPr lang="en-US" dirty="0"/>
              <a:t> </a:t>
            </a:r>
            <a:r>
              <a:rPr lang="en-US" dirty="0" err="1"/>
              <a:t>derivada</a:t>
            </a:r>
            <a:r>
              <a:rPr lang="en-US" dirty="0"/>
              <a:t> es una </a:t>
            </a:r>
            <a:r>
              <a:rPr lang="en-US" dirty="0" err="1"/>
              <a:t>especialización</a:t>
            </a:r>
            <a:r>
              <a:rPr lang="en-US" dirty="0"/>
              <a:t> de </a:t>
            </a:r>
            <a:r>
              <a:rPr lang="en-US" dirty="0" err="1"/>
              <a:t>su</a:t>
            </a:r>
            <a:r>
              <a:rPr lang="en-US" dirty="0"/>
              <a:t> </a:t>
            </a:r>
            <a:r>
              <a:rPr lang="en-US" dirty="0" err="1"/>
              <a:t>clase</a:t>
            </a:r>
            <a:r>
              <a:rPr lang="en-US" dirty="0"/>
              <a:t> base. </a:t>
            </a:r>
            <a:r>
              <a:rPr lang="en-US" dirty="0" err="1"/>
              <a:t>Esto</a:t>
            </a:r>
            <a:r>
              <a:rPr lang="en-US" dirty="0"/>
              <a:t> </a:t>
            </a:r>
            <a:r>
              <a:rPr lang="en-US" dirty="0" err="1"/>
              <a:t>significa</a:t>
            </a:r>
            <a:r>
              <a:rPr lang="en-US" dirty="0"/>
              <a:t> que </a:t>
            </a:r>
            <a:r>
              <a:rPr lang="en-US" b="1" dirty="0" err="1"/>
              <a:t>Cuadrado</a:t>
            </a:r>
            <a:r>
              <a:rPr lang="en-US" dirty="0"/>
              <a:t> es un </a:t>
            </a:r>
            <a:r>
              <a:rPr lang="en-US" dirty="0" err="1"/>
              <a:t>tipo</a:t>
            </a:r>
            <a:r>
              <a:rPr lang="en-US" dirty="0"/>
              <a:t> de </a:t>
            </a:r>
            <a:r>
              <a:rPr lang="en-US" b="1" dirty="0" err="1"/>
              <a:t>Rectangulo</a:t>
            </a:r>
            <a:r>
              <a:rPr lang="en-US" dirty="0"/>
              <a:t>, </a:t>
            </a:r>
            <a:r>
              <a:rPr lang="en-US" dirty="0" err="1"/>
              <a:t>así</a:t>
            </a:r>
            <a:r>
              <a:rPr lang="en-US" dirty="0"/>
              <a:t> </a:t>
            </a:r>
            <a:r>
              <a:rPr lang="en-US" dirty="0" err="1"/>
              <a:t>como</a:t>
            </a:r>
            <a:r>
              <a:rPr lang="en-US" dirty="0"/>
              <a:t> un </a:t>
            </a:r>
            <a:r>
              <a:rPr lang="en-US" dirty="0" err="1"/>
              <a:t>tipo</a:t>
            </a:r>
            <a:r>
              <a:rPr lang="en-US" dirty="0"/>
              <a:t> de </a:t>
            </a:r>
            <a:r>
              <a:rPr lang="en-US" b="1" dirty="0"/>
              <a:t>Object.</a:t>
            </a:r>
          </a:p>
          <a:p>
            <a:pPr marL="0" indent="0">
              <a:buNone/>
            </a:pPr>
            <a:endParaRPr lang="en-US" b="1" dirty="0"/>
          </a:p>
          <a:p>
            <a:pPr marL="0" indent="0">
              <a:buNone/>
            </a:pPr>
            <a:r>
              <a:rPr lang="en-US" dirty="0"/>
              <a:t>Por lo tanto una </a:t>
            </a:r>
            <a:r>
              <a:rPr lang="en-US" dirty="0" err="1"/>
              <a:t>instancia</a:t>
            </a:r>
            <a:r>
              <a:rPr lang="en-US" dirty="0"/>
              <a:t> de un </a:t>
            </a:r>
            <a:r>
              <a:rPr lang="en-US" b="1" dirty="0" err="1"/>
              <a:t>Cuadrado</a:t>
            </a:r>
            <a:r>
              <a:rPr lang="en-US" dirty="0"/>
              <a:t> se </a:t>
            </a:r>
            <a:r>
              <a:rPr lang="en-US" dirty="0" err="1"/>
              <a:t>debería</a:t>
            </a:r>
            <a:r>
              <a:rPr lang="en-US" dirty="0"/>
              <a:t> </a:t>
            </a:r>
            <a:r>
              <a:rPr lang="en-US" dirty="0" err="1"/>
              <a:t>poder</a:t>
            </a:r>
            <a:r>
              <a:rPr lang="en-US" dirty="0"/>
              <a:t> </a:t>
            </a:r>
            <a:r>
              <a:rPr lang="en-US" dirty="0" err="1"/>
              <a:t>usar</a:t>
            </a:r>
            <a:r>
              <a:rPr lang="en-US" dirty="0"/>
              <a:t> </a:t>
            </a:r>
            <a:r>
              <a:rPr lang="en-US" dirty="0" err="1"/>
              <a:t>en</a:t>
            </a:r>
            <a:r>
              <a:rPr lang="en-US" dirty="0"/>
              <a:t> </a:t>
            </a:r>
            <a:r>
              <a:rPr lang="en-US" dirty="0" err="1"/>
              <a:t>cualquier</a:t>
            </a:r>
            <a:r>
              <a:rPr lang="en-US" dirty="0"/>
              <a:t> </a:t>
            </a:r>
            <a:r>
              <a:rPr lang="en-US" dirty="0" err="1"/>
              <a:t>lugar</a:t>
            </a:r>
            <a:r>
              <a:rPr lang="en-US" dirty="0"/>
              <a:t> </a:t>
            </a:r>
            <a:r>
              <a:rPr lang="en-US" dirty="0" err="1"/>
              <a:t>donde</a:t>
            </a:r>
            <a:r>
              <a:rPr lang="en-US" dirty="0"/>
              <a:t> se </a:t>
            </a:r>
            <a:r>
              <a:rPr lang="en-US" dirty="0" err="1"/>
              <a:t>espere</a:t>
            </a:r>
            <a:r>
              <a:rPr lang="en-US" dirty="0"/>
              <a:t> un </a:t>
            </a:r>
            <a:r>
              <a:rPr lang="en-US" b="1" dirty="0" err="1"/>
              <a:t>Rectangulo</a:t>
            </a:r>
            <a:r>
              <a:rPr lang="en-US" dirty="0"/>
              <a:t> o un </a:t>
            </a:r>
            <a:r>
              <a:rPr lang="en-US" b="1" dirty="0"/>
              <a:t>Object</a:t>
            </a:r>
            <a:r>
              <a:rPr lang="en-US" dirty="0"/>
              <a:t>.</a:t>
            </a:r>
          </a:p>
          <a:p>
            <a:pPr marL="0" indent="0">
              <a:buNone/>
            </a:pPr>
            <a:endParaRPr lang="en-US" dirty="0"/>
          </a:p>
          <a:p>
            <a:pPr marL="0" indent="0">
              <a:buNone/>
            </a:pPr>
            <a:r>
              <a:rPr lang="en-US" dirty="0"/>
              <a:t>Por </a:t>
            </a:r>
            <a:r>
              <a:rPr lang="en-US" dirty="0" err="1"/>
              <a:t>ejemplo</a:t>
            </a:r>
            <a:r>
              <a:rPr lang="en-US" dirty="0"/>
              <a:t> </a:t>
            </a:r>
            <a:r>
              <a:rPr lang="en-US" dirty="0" err="1"/>
              <a:t>si</a:t>
            </a:r>
            <a:r>
              <a:rPr lang="en-US" dirty="0"/>
              <a:t> se </a:t>
            </a:r>
            <a:r>
              <a:rPr lang="en-US" dirty="0" err="1"/>
              <a:t>crea</a:t>
            </a:r>
            <a:r>
              <a:rPr lang="en-US" dirty="0"/>
              <a:t> una </a:t>
            </a:r>
            <a:r>
              <a:rPr lang="en-US" dirty="0" err="1"/>
              <a:t>instancia</a:t>
            </a:r>
            <a:r>
              <a:rPr lang="en-US" dirty="0"/>
              <a:t> (</a:t>
            </a:r>
            <a:r>
              <a:rPr lang="en-US" dirty="0" err="1"/>
              <a:t>objeto</a:t>
            </a:r>
            <a:r>
              <a:rPr lang="en-US" dirty="0"/>
              <a:t>) de </a:t>
            </a:r>
            <a:r>
              <a:rPr lang="en-US" b="1" dirty="0" err="1"/>
              <a:t>Cuadrado</a:t>
            </a:r>
            <a:r>
              <a:rPr lang="en-US" dirty="0"/>
              <a:t>, es possible </a:t>
            </a:r>
            <a:r>
              <a:rPr lang="en-US" dirty="0" err="1"/>
              <a:t>asignarla</a:t>
            </a:r>
            <a:r>
              <a:rPr lang="en-US" dirty="0"/>
              <a:t> a una variable de </a:t>
            </a:r>
            <a:r>
              <a:rPr lang="en-US" dirty="0" err="1"/>
              <a:t>tipo</a:t>
            </a:r>
            <a:r>
              <a:rPr lang="en-US" dirty="0"/>
              <a:t> </a:t>
            </a:r>
            <a:r>
              <a:rPr lang="en-US" b="1" dirty="0" err="1"/>
              <a:t>Rectangulo</a:t>
            </a:r>
            <a:r>
              <a:rPr lang="en-US" dirty="0"/>
              <a:t> o a una variable de </a:t>
            </a:r>
            <a:r>
              <a:rPr lang="en-US" dirty="0" err="1"/>
              <a:t>tipo</a:t>
            </a:r>
            <a:r>
              <a:rPr lang="en-US" dirty="0"/>
              <a:t> </a:t>
            </a:r>
            <a:r>
              <a:rPr lang="en-US" b="1" dirty="0"/>
              <a:t>Object,</a:t>
            </a:r>
            <a:r>
              <a:rPr lang="en-US" dirty="0"/>
              <a:t> </a:t>
            </a:r>
            <a:r>
              <a:rPr lang="en-US" dirty="0" err="1"/>
              <a:t>ya</a:t>
            </a:r>
            <a:r>
              <a:rPr lang="en-US" dirty="0"/>
              <a:t> que la </a:t>
            </a:r>
            <a:r>
              <a:rPr lang="en-US" dirty="0" err="1"/>
              <a:t>clase</a:t>
            </a:r>
            <a:r>
              <a:rPr lang="en-US" dirty="0"/>
              <a:t> </a:t>
            </a:r>
            <a:r>
              <a:rPr lang="en-US" dirty="0" err="1"/>
              <a:t>derivada</a:t>
            </a:r>
            <a:r>
              <a:rPr lang="en-US" dirty="0"/>
              <a:t> </a:t>
            </a:r>
            <a:r>
              <a:rPr lang="en-US" dirty="0" err="1"/>
              <a:t>contiene</a:t>
            </a:r>
            <a:r>
              <a:rPr lang="en-US" dirty="0"/>
              <a:t> </a:t>
            </a:r>
            <a:r>
              <a:rPr lang="en-US" dirty="0" err="1"/>
              <a:t>todo</a:t>
            </a:r>
            <a:r>
              <a:rPr lang="en-US" dirty="0"/>
              <a:t> de la </a:t>
            </a:r>
            <a:r>
              <a:rPr lang="en-US" dirty="0" err="1"/>
              <a:t>clase</a:t>
            </a:r>
            <a:r>
              <a:rPr lang="en-US" dirty="0"/>
              <a:t> base. A </a:t>
            </a:r>
            <a:r>
              <a:rPr lang="en-US" dirty="0" err="1"/>
              <a:t>esto</a:t>
            </a:r>
            <a:r>
              <a:rPr lang="en-US" dirty="0"/>
              <a:t> se le </a:t>
            </a:r>
            <a:r>
              <a:rPr lang="en-US" dirty="0" err="1"/>
              <a:t>conoce</a:t>
            </a:r>
            <a:r>
              <a:rPr lang="en-US" dirty="0"/>
              <a:t> </a:t>
            </a:r>
            <a:r>
              <a:rPr lang="en-US" dirty="0" err="1"/>
              <a:t>como</a:t>
            </a:r>
            <a:r>
              <a:rPr lang="en-US" dirty="0"/>
              <a:t> </a:t>
            </a:r>
            <a:r>
              <a:rPr lang="en-US" b="1" dirty="0" err="1"/>
              <a:t>upcast</a:t>
            </a:r>
            <a:r>
              <a:rPr lang="en-US" b="1" dirty="0"/>
              <a:t> </a:t>
            </a:r>
            <a:r>
              <a:rPr lang="en-US" dirty="0"/>
              <a:t>y es </a:t>
            </a:r>
            <a:r>
              <a:rPr lang="en-US" dirty="0" err="1"/>
              <a:t>implícito</a:t>
            </a:r>
            <a:r>
              <a:rPr lang="en-US" dirty="0"/>
              <a:t>.</a:t>
            </a:r>
            <a:endParaRPr lang="en-BO" dirty="0"/>
          </a:p>
        </p:txBody>
      </p:sp>
      <p:sp>
        <p:nvSpPr>
          <p:cNvPr id="4" name="TextBox 3">
            <a:extLst>
              <a:ext uri="{FF2B5EF4-FFF2-40B4-BE49-F238E27FC236}">
                <a16:creationId xmlns:a16="http://schemas.microsoft.com/office/drawing/2014/main" id="{E335565D-7052-6E4E-A585-27B4227CEB78}"/>
              </a:ext>
            </a:extLst>
          </p:cNvPr>
          <p:cNvSpPr txBox="1"/>
          <p:nvPr/>
        </p:nvSpPr>
        <p:spPr>
          <a:xfrm>
            <a:off x="838201" y="1923802"/>
            <a:ext cx="5823856"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 </a:t>
            </a:r>
            <a:r>
              <a:rPr lang="en-US" sz="1400" b="1" dirty="0" err="1">
                <a:solidFill>
                  <a:schemeClr val="bg1"/>
                </a:solidFill>
              </a:rPr>
              <a:t>dervación</a:t>
            </a:r>
            <a:r>
              <a:rPr lang="en-US" sz="1400" b="1" dirty="0">
                <a:solidFill>
                  <a:schemeClr val="bg1"/>
                </a:solidFill>
              </a:rPr>
              <a:t> </a:t>
            </a:r>
            <a:r>
              <a:rPr lang="en-US" sz="1400" b="1" dirty="0" err="1">
                <a:solidFill>
                  <a:schemeClr val="bg1"/>
                </a:solidFill>
              </a:rPr>
              <a:t>implícita</a:t>
            </a:r>
            <a:r>
              <a:rPr lang="en-US" sz="1400" b="1" dirty="0">
                <a:solidFill>
                  <a:schemeClr val="bg1"/>
                </a:solidFill>
              </a:rPr>
              <a:t> de Object</a:t>
            </a:r>
          </a:p>
          <a:p>
            <a:r>
              <a:rPr lang="en-US" sz="1400" b="1" dirty="0">
                <a:solidFill>
                  <a:schemeClr val="bg1"/>
                </a:solidFill>
              </a:rPr>
              <a:t>      public int X = 10; public int Y = 20;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  	// </a:t>
            </a:r>
            <a:r>
              <a:rPr lang="en-US" sz="1400" b="1" dirty="0" err="1">
                <a:solidFill>
                  <a:schemeClr val="bg1"/>
                </a:solidFill>
              </a:rPr>
              <a:t>deriva</a:t>
            </a:r>
            <a:r>
              <a:rPr lang="en-US" sz="1400" b="1" dirty="0">
                <a:solidFill>
                  <a:schemeClr val="bg1"/>
                </a:solidFill>
              </a:rPr>
              <a:t> de Object por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class </a:t>
            </a:r>
            <a:r>
              <a:rPr lang="en-US" sz="1400" b="1" dirty="0" err="1">
                <a:solidFill>
                  <a:schemeClr val="bg1"/>
                </a:solidFill>
              </a:rPr>
              <a:t>Calculador</a:t>
            </a:r>
            <a:r>
              <a:rPr lang="en-US" sz="1400" b="1" dirty="0">
                <a:solidFill>
                  <a:schemeClr val="bg1"/>
                </a:solidFill>
              </a:rPr>
              <a:t> {}		// </a:t>
            </a:r>
            <a:r>
              <a:rPr lang="en-US" sz="1400" b="1" dirty="0" err="1">
                <a:solidFill>
                  <a:schemeClr val="bg1"/>
                </a:solidFill>
              </a:rPr>
              <a:t>derivación</a:t>
            </a:r>
            <a:r>
              <a:rPr lang="en-US" sz="1400" b="1" dirty="0">
                <a:solidFill>
                  <a:schemeClr val="bg1"/>
                </a:solidFill>
              </a:rPr>
              <a:t> </a:t>
            </a:r>
            <a:r>
              <a:rPr lang="en-US" sz="1400" b="1" dirty="0" err="1">
                <a:solidFill>
                  <a:schemeClr val="bg1"/>
                </a:solidFill>
              </a:rPr>
              <a:t>ímplicita</a:t>
            </a:r>
            <a:r>
              <a:rPr lang="en-US" sz="1400" b="1" dirty="0">
                <a:solidFill>
                  <a:schemeClr val="bg1"/>
                </a:solidFill>
              </a:rPr>
              <a:t> de Object</a:t>
            </a:r>
          </a:p>
          <a:p>
            <a:endParaRPr lang="en-US" sz="1400" b="1" dirty="0">
              <a:solidFill>
                <a:schemeClr val="bg1"/>
              </a:solidFill>
            </a:endParaRP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X = 10 };   WriteLine( </a:t>
            </a:r>
            <a:r>
              <a:rPr lang="en-US" sz="1400" b="1" dirty="0" err="1">
                <a:solidFill>
                  <a:schemeClr val="bg1"/>
                </a:solidFill>
              </a:rPr>
              <a:t>cuad.X</a:t>
            </a:r>
            <a:r>
              <a:rPr lang="en-US" sz="1400" b="1" dirty="0">
                <a:solidFill>
                  <a:schemeClr val="bg1"/>
                </a:solidFill>
              </a:rPr>
              <a:t> ); // 10</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rec = </a:t>
            </a:r>
            <a:r>
              <a:rPr lang="en-US" sz="1400" b="1" dirty="0" err="1">
                <a:solidFill>
                  <a:schemeClr val="bg1"/>
                </a:solidFill>
              </a:rPr>
              <a:t>cuad</a:t>
            </a:r>
            <a:r>
              <a:rPr lang="en-US" sz="1400" b="1" dirty="0">
                <a:solidFill>
                  <a:schemeClr val="bg1"/>
                </a:solidFill>
              </a:rPr>
              <a:t>;   WriteLine( </a:t>
            </a:r>
            <a:r>
              <a:rPr lang="en-US" sz="1400" b="1" dirty="0" err="1">
                <a:solidFill>
                  <a:schemeClr val="bg1"/>
                </a:solidFill>
              </a:rPr>
              <a:t>rec.X</a:t>
            </a:r>
            <a:r>
              <a:rPr lang="en-US" sz="1400" b="1" dirty="0">
                <a:solidFill>
                  <a:schemeClr val="bg1"/>
                </a:solidFill>
              </a:rPr>
              <a:t> );	        // 10</a:t>
            </a:r>
          </a:p>
          <a:p>
            <a:r>
              <a:rPr lang="en-US" sz="1400" b="1" dirty="0">
                <a:solidFill>
                  <a:schemeClr val="bg1"/>
                </a:solidFill>
              </a:rPr>
              <a:t>                  Object obj = </a:t>
            </a:r>
            <a:r>
              <a:rPr lang="en-US" sz="1400" b="1" dirty="0" err="1">
                <a:solidFill>
                  <a:schemeClr val="bg1"/>
                </a:solidFill>
              </a:rPr>
              <a:t>cuad</a:t>
            </a:r>
            <a:r>
              <a:rPr lang="en-US" sz="1400" b="1" dirty="0">
                <a:solidFill>
                  <a:schemeClr val="bg1"/>
                </a:solidFill>
              </a:rPr>
              <a:t>;    WriteLine( </a:t>
            </a:r>
            <a:r>
              <a:rPr lang="en-US" sz="1400" b="1" dirty="0" err="1">
                <a:solidFill>
                  <a:schemeClr val="bg1"/>
                </a:solidFill>
              </a:rPr>
              <a:t>obj.GetHashCode</a:t>
            </a:r>
            <a:r>
              <a:rPr lang="en-US" sz="1400" b="1" dirty="0">
                <a:solidFill>
                  <a:schemeClr val="bg1"/>
                </a:solidFill>
              </a:rPr>
              <a:t>() );        // </a:t>
            </a:r>
            <a:r>
              <a:rPr lang="en-BO" sz="1400" b="1" dirty="0"/>
              <a:t>1044….          	/</a:t>
            </a:r>
            <a:r>
              <a:rPr lang="en-US" sz="1400" b="1" dirty="0">
                <a:solidFill>
                  <a:schemeClr val="bg1"/>
                </a:solidFill>
              </a:rPr>
              <a:t>/ WriteLine(</a:t>
            </a:r>
            <a:r>
              <a:rPr lang="en-US" sz="1400" b="1" dirty="0" err="1">
                <a:solidFill>
                  <a:schemeClr val="bg1"/>
                </a:solidFill>
              </a:rPr>
              <a:t>obj.X</a:t>
            </a:r>
            <a:r>
              <a:rPr lang="en-US" sz="1400" b="1" dirty="0">
                <a:solidFill>
                  <a:schemeClr val="bg1"/>
                </a:solidFill>
              </a:rPr>
              <a:t>);      // Error (obj no </a:t>
            </a:r>
            <a:r>
              <a:rPr lang="en-US" sz="1400" b="1" dirty="0" err="1">
                <a:solidFill>
                  <a:schemeClr val="bg1"/>
                </a:solidFill>
              </a:rPr>
              <a:t>tiene</a:t>
            </a:r>
            <a:r>
              <a:rPr lang="en-US" sz="1400" b="1" dirty="0">
                <a:solidFill>
                  <a:schemeClr val="bg1"/>
                </a:solidFill>
              </a:rPr>
              <a:t> un </a:t>
            </a:r>
            <a:r>
              <a:rPr lang="en-US" sz="1400" b="1" dirty="0" err="1">
                <a:solidFill>
                  <a:schemeClr val="bg1"/>
                </a:solidFill>
              </a:rPr>
              <a:t>miembro</a:t>
            </a:r>
            <a:r>
              <a:rPr lang="en-US" sz="1400" b="1" dirty="0">
                <a:solidFill>
                  <a:schemeClr val="bg1"/>
                </a:solidFill>
              </a:rPr>
              <a:t> X)</a:t>
            </a:r>
          </a:p>
          <a:p>
            <a:r>
              <a:rPr lang="en-US" sz="1400" b="1" dirty="0">
                <a:solidFill>
                  <a:schemeClr val="bg1"/>
                </a:solidFill>
              </a:rPr>
              <a:t>                  Object calc = new </a:t>
            </a:r>
            <a:r>
              <a:rPr lang="en-US" sz="1400" b="1" dirty="0" err="1">
                <a:solidFill>
                  <a:schemeClr val="bg1"/>
                </a:solidFill>
              </a:rPr>
              <a:t>Calculador</a:t>
            </a:r>
            <a:r>
              <a:rPr lang="en-US" sz="1400" b="1" dirty="0">
                <a:solidFill>
                  <a:schemeClr val="bg1"/>
                </a:solidFill>
              </a:rPr>
              <a:t>();   WriteLine(</a:t>
            </a:r>
            <a:r>
              <a:rPr lang="en-US" sz="1400" b="1" dirty="0" err="1">
                <a:solidFill>
                  <a:schemeClr val="bg1"/>
                </a:solidFill>
              </a:rPr>
              <a:t>calc.GetHashCode</a:t>
            </a:r>
            <a:r>
              <a:rPr lang="en-US" sz="1400" b="1" dirty="0">
                <a:solidFill>
                  <a:schemeClr val="bg1"/>
                </a:solidFill>
              </a:rPr>
              <a:t>() ); </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81703213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880E3-FB18-DF49-927C-869C8C1C2DCD}"/>
              </a:ext>
            </a:extLst>
          </p:cNvPr>
          <p:cNvSpPr>
            <a:spLocks noGrp="1"/>
          </p:cNvSpPr>
          <p:nvPr>
            <p:ph type="title"/>
          </p:nvPr>
        </p:nvSpPr>
        <p:spPr/>
        <p:txBody>
          <a:bodyPr/>
          <a:lstStyle/>
          <a:p>
            <a:r>
              <a:rPr lang="en-BO" dirty="0"/>
              <a:t>Downcast</a:t>
            </a:r>
          </a:p>
        </p:txBody>
      </p:sp>
      <p:sp>
        <p:nvSpPr>
          <p:cNvPr id="3" name="Content Placeholder 2">
            <a:extLst>
              <a:ext uri="{FF2B5EF4-FFF2-40B4-BE49-F238E27FC236}">
                <a16:creationId xmlns:a16="http://schemas.microsoft.com/office/drawing/2014/main" id="{196B696D-5A48-DA48-AAAA-9D5612B5A472}"/>
              </a:ext>
            </a:extLst>
          </p:cNvPr>
          <p:cNvSpPr>
            <a:spLocks noGrp="1"/>
          </p:cNvSpPr>
          <p:nvPr>
            <p:ph idx="1"/>
          </p:nvPr>
        </p:nvSpPr>
        <p:spPr>
          <a:xfrm>
            <a:off x="7419703" y="1825625"/>
            <a:ext cx="3934096" cy="4351338"/>
          </a:xfrm>
          <a:solidFill>
            <a:schemeClr val="accent1">
              <a:lumMod val="20000"/>
              <a:lumOff val="80000"/>
            </a:schemeClr>
          </a:solidFill>
          <a:ln>
            <a:solidFill>
              <a:schemeClr val="accent1"/>
            </a:solidFill>
          </a:ln>
        </p:spPr>
        <p:txBody>
          <a:bodyPr>
            <a:normAutofit fontScale="62500" lnSpcReduction="20000"/>
          </a:bodyPr>
          <a:lstStyle/>
          <a:p>
            <a:pPr marL="0" indent="0">
              <a:buNone/>
            </a:pPr>
            <a:endParaRPr lang="en-US" dirty="0"/>
          </a:p>
          <a:p>
            <a:pPr marL="0" indent="0">
              <a:buNone/>
            </a:pPr>
            <a:r>
              <a:rPr lang="en-US" dirty="0" err="1"/>
              <a:t>Cuando</a:t>
            </a:r>
            <a:r>
              <a:rPr lang="en-US" dirty="0"/>
              <a:t> una variable </a:t>
            </a:r>
            <a:r>
              <a:rPr lang="en-US" dirty="0" err="1"/>
              <a:t>almacena</a:t>
            </a:r>
            <a:r>
              <a:rPr lang="en-US" dirty="0"/>
              <a:t> un </a:t>
            </a:r>
            <a:r>
              <a:rPr lang="en-US" dirty="0" err="1"/>
              <a:t>objeto</a:t>
            </a:r>
            <a:r>
              <a:rPr lang="en-US" dirty="0"/>
              <a:t> de una </a:t>
            </a:r>
            <a:r>
              <a:rPr lang="en-US" dirty="0" err="1"/>
              <a:t>clase</a:t>
            </a:r>
            <a:r>
              <a:rPr lang="en-US" dirty="0"/>
              <a:t> </a:t>
            </a:r>
            <a:r>
              <a:rPr lang="en-US" dirty="0" err="1"/>
              <a:t>derivada</a:t>
            </a:r>
            <a:r>
              <a:rPr lang="en-US" dirty="0"/>
              <a:t> (</a:t>
            </a:r>
            <a:r>
              <a:rPr lang="en-US" dirty="0" err="1"/>
              <a:t>upcast</a:t>
            </a:r>
            <a:r>
              <a:rPr lang="en-US" dirty="0"/>
              <a:t>)  y </a:t>
            </a:r>
            <a:r>
              <a:rPr lang="en-US" dirty="0" err="1"/>
              <a:t>luego</a:t>
            </a:r>
            <a:r>
              <a:rPr lang="en-US" dirty="0"/>
              <a:t> se la </a:t>
            </a:r>
            <a:r>
              <a:rPr lang="en-US" dirty="0" err="1"/>
              <a:t>vuelve</a:t>
            </a:r>
            <a:r>
              <a:rPr lang="en-US" dirty="0"/>
              <a:t> a </a:t>
            </a:r>
            <a:r>
              <a:rPr lang="en-US" dirty="0" err="1"/>
              <a:t>asignar</a:t>
            </a:r>
            <a:r>
              <a:rPr lang="en-US" dirty="0"/>
              <a:t> a una variable del </a:t>
            </a:r>
            <a:r>
              <a:rPr lang="en-US" dirty="0" err="1"/>
              <a:t>mismo</a:t>
            </a:r>
            <a:r>
              <a:rPr lang="en-US" dirty="0"/>
              <a:t> </a:t>
            </a:r>
            <a:r>
              <a:rPr lang="en-US" dirty="0" err="1"/>
              <a:t>tipo</a:t>
            </a:r>
            <a:r>
              <a:rPr lang="en-US" dirty="0"/>
              <a:t> que el </a:t>
            </a:r>
            <a:r>
              <a:rPr lang="en-US" dirty="0" err="1"/>
              <a:t>objeto</a:t>
            </a:r>
            <a:r>
              <a:rPr lang="en-US" dirty="0"/>
              <a:t>, </a:t>
            </a:r>
            <a:r>
              <a:rPr lang="en-US" dirty="0" err="1"/>
              <a:t>todo</a:t>
            </a:r>
            <a:r>
              <a:rPr lang="en-US" dirty="0"/>
              <a:t> lo </a:t>
            </a:r>
            <a:r>
              <a:rPr lang="en-US" dirty="0" err="1"/>
              <a:t>específico</a:t>
            </a:r>
            <a:r>
              <a:rPr lang="en-US" dirty="0"/>
              <a:t> de la </a:t>
            </a:r>
            <a:r>
              <a:rPr lang="en-US" dirty="0" err="1"/>
              <a:t>clase</a:t>
            </a:r>
            <a:r>
              <a:rPr lang="en-US" dirty="0"/>
              <a:t> </a:t>
            </a:r>
            <a:r>
              <a:rPr lang="en-US" dirty="0" err="1"/>
              <a:t>derivada</a:t>
            </a:r>
            <a:r>
              <a:rPr lang="en-US" dirty="0"/>
              <a:t> es </a:t>
            </a:r>
            <a:r>
              <a:rPr lang="en-US" dirty="0" err="1"/>
              <a:t>nuevamente</a:t>
            </a:r>
            <a:r>
              <a:rPr lang="en-US" dirty="0"/>
              <a:t> </a:t>
            </a:r>
            <a:r>
              <a:rPr lang="en-US" dirty="0" err="1"/>
              <a:t>accesible</a:t>
            </a:r>
            <a:r>
              <a:rPr lang="en-US" dirty="0"/>
              <a:t>. A </a:t>
            </a:r>
            <a:r>
              <a:rPr lang="en-US" dirty="0" err="1"/>
              <a:t>esto</a:t>
            </a:r>
            <a:r>
              <a:rPr lang="en-US" dirty="0"/>
              <a:t> se le llama </a:t>
            </a:r>
            <a:r>
              <a:rPr lang="en-US" b="1" dirty="0"/>
              <a:t>downcast</a:t>
            </a:r>
            <a:r>
              <a:rPr lang="en-US" dirty="0"/>
              <a:t>. Y debe ser </a:t>
            </a:r>
            <a:r>
              <a:rPr lang="en-US" dirty="0" err="1"/>
              <a:t>explícito</a:t>
            </a:r>
            <a:r>
              <a:rPr lang="en-US" dirty="0"/>
              <a:t> con el </a:t>
            </a:r>
            <a:r>
              <a:rPr lang="en-US" dirty="0" err="1"/>
              <a:t>operador</a:t>
            </a:r>
            <a:r>
              <a:rPr lang="en-US" dirty="0"/>
              <a:t> (</a:t>
            </a:r>
            <a:r>
              <a:rPr lang="en-US" dirty="0" err="1"/>
              <a:t>clase_destino</a:t>
            </a:r>
            <a:r>
              <a:rPr lang="en-US" dirty="0"/>
              <a:t>). Es </a:t>
            </a:r>
            <a:r>
              <a:rPr lang="en-US" dirty="0" err="1"/>
              <a:t>como</a:t>
            </a:r>
            <a:r>
              <a:rPr lang="en-US" dirty="0"/>
              <a:t> una </a:t>
            </a:r>
            <a:r>
              <a:rPr lang="en-US" dirty="0" err="1"/>
              <a:t>especie</a:t>
            </a:r>
            <a:r>
              <a:rPr lang="en-US" dirty="0"/>
              <a:t> de conversion.</a:t>
            </a:r>
          </a:p>
          <a:p>
            <a:pPr marL="0" indent="0">
              <a:buNone/>
            </a:pPr>
            <a:endParaRPr lang="en-US" dirty="0"/>
          </a:p>
          <a:p>
            <a:pPr marL="0" indent="0">
              <a:buNone/>
            </a:pPr>
            <a:r>
              <a:rPr lang="en-US" dirty="0"/>
              <a:t>Por </a:t>
            </a:r>
            <a:r>
              <a:rPr lang="en-US" dirty="0" err="1"/>
              <a:t>ejemplo</a:t>
            </a:r>
            <a:r>
              <a:rPr lang="en-US" dirty="0"/>
              <a:t> </a:t>
            </a:r>
            <a:r>
              <a:rPr lang="en-US" dirty="0" err="1"/>
              <a:t>cuando</a:t>
            </a:r>
            <a:r>
              <a:rPr lang="en-US" dirty="0"/>
              <a:t> una variable de </a:t>
            </a:r>
            <a:r>
              <a:rPr lang="en-US" dirty="0" err="1"/>
              <a:t>tipo</a:t>
            </a:r>
            <a:r>
              <a:rPr lang="en-US" dirty="0"/>
              <a:t> </a:t>
            </a:r>
            <a:r>
              <a:rPr lang="en-US" b="1" dirty="0" err="1"/>
              <a:t>Rectangulo</a:t>
            </a:r>
            <a:r>
              <a:rPr lang="en-US" dirty="0"/>
              <a:t> </a:t>
            </a:r>
            <a:r>
              <a:rPr lang="en-US" dirty="0" err="1"/>
              <a:t>referencia</a:t>
            </a:r>
            <a:r>
              <a:rPr lang="en-US" dirty="0"/>
              <a:t> a un </a:t>
            </a:r>
            <a:r>
              <a:rPr lang="en-US" b="1" dirty="0" err="1"/>
              <a:t>Cuadrado</a:t>
            </a:r>
            <a:r>
              <a:rPr lang="en-US" b="1" dirty="0"/>
              <a:t> </a:t>
            </a:r>
            <a:r>
              <a:rPr lang="en-US" dirty="0"/>
              <a:t>el </a:t>
            </a:r>
            <a:r>
              <a:rPr lang="en-US" dirty="0" err="1"/>
              <a:t>objeto</a:t>
            </a:r>
            <a:r>
              <a:rPr lang="en-US" dirty="0"/>
              <a:t> </a:t>
            </a:r>
            <a:r>
              <a:rPr lang="en-US" dirty="0" err="1"/>
              <a:t>sigue</a:t>
            </a:r>
            <a:r>
              <a:rPr lang="en-US" dirty="0"/>
              <a:t> </a:t>
            </a:r>
            <a:r>
              <a:rPr lang="en-US" dirty="0" err="1"/>
              <a:t>siendo</a:t>
            </a:r>
            <a:r>
              <a:rPr lang="en-US" dirty="0"/>
              <a:t> un </a:t>
            </a:r>
            <a:r>
              <a:rPr lang="en-US" b="1" dirty="0" err="1"/>
              <a:t>Cuadrado</a:t>
            </a:r>
            <a:r>
              <a:rPr lang="en-US" dirty="0"/>
              <a:t>, por </a:t>
            </a:r>
            <a:r>
              <a:rPr lang="en-US" dirty="0" err="1"/>
              <a:t>eso</a:t>
            </a:r>
            <a:r>
              <a:rPr lang="en-US" dirty="0"/>
              <a:t> es possible </a:t>
            </a:r>
            <a:r>
              <a:rPr lang="en-US" dirty="0" err="1"/>
              <a:t>asignar</a:t>
            </a:r>
            <a:r>
              <a:rPr lang="en-US" dirty="0"/>
              <a:t> </a:t>
            </a:r>
            <a:r>
              <a:rPr lang="en-US" dirty="0" err="1"/>
              <a:t>esa</a:t>
            </a:r>
            <a:r>
              <a:rPr lang="en-US" dirty="0"/>
              <a:t> variable </a:t>
            </a:r>
            <a:r>
              <a:rPr lang="en-US" dirty="0" err="1"/>
              <a:t>otra</a:t>
            </a:r>
            <a:r>
              <a:rPr lang="en-US" dirty="0"/>
              <a:t> </a:t>
            </a:r>
            <a:r>
              <a:rPr lang="en-US" dirty="0" err="1"/>
              <a:t>vez</a:t>
            </a:r>
            <a:r>
              <a:rPr lang="en-US" dirty="0"/>
              <a:t> a una variable de </a:t>
            </a:r>
            <a:r>
              <a:rPr lang="en-US" dirty="0" err="1"/>
              <a:t>tipo</a:t>
            </a:r>
            <a:r>
              <a:rPr lang="en-US" dirty="0"/>
              <a:t> </a:t>
            </a:r>
            <a:r>
              <a:rPr lang="en-US" b="1" dirty="0" err="1"/>
              <a:t>Cuadrado</a:t>
            </a:r>
            <a:r>
              <a:rPr lang="en-US" b="1" dirty="0"/>
              <a:t> </a:t>
            </a:r>
            <a:r>
              <a:rPr lang="en-US" dirty="0"/>
              <a:t>y es possible a </a:t>
            </a:r>
            <a:r>
              <a:rPr lang="en-US" dirty="0" err="1"/>
              <a:t>través</a:t>
            </a:r>
            <a:r>
              <a:rPr lang="en-US" dirty="0"/>
              <a:t> de </a:t>
            </a:r>
            <a:r>
              <a:rPr lang="en-US" dirty="0" err="1"/>
              <a:t>esta</a:t>
            </a:r>
            <a:r>
              <a:rPr lang="en-US" dirty="0"/>
              <a:t> acceder </a:t>
            </a:r>
            <a:r>
              <a:rPr lang="en-US" dirty="0" err="1"/>
              <a:t>otra</a:t>
            </a:r>
            <a:r>
              <a:rPr lang="en-US" dirty="0"/>
              <a:t> </a:t>
            </a:r>
            <a:r>
              <a:rPr lang="en-US" dirty="0" err="1"/>
              <a:t>vez</a:t>
            </a:r>
            <a:r>
              <a:rPr lang="en-US" dirty="0"/>
              <a:t> a los </a:t>
            </a:r>
            <a:r>
              <a:rPr lang="en-US" dirty="0" err="1"/>
              <a:t>miembros</a:t>
            </a:r>
            <a:r>
              <a:rPr lang="en-US" dirty="0"/>
              <a:t> de la </a:t>
            </a:r>
            <a:r>
              <a:rPr lang="en-US" dirty="0" err="1"/>
              <a:t>instancia</a:t>
            </a:r>
            <a:r>
              <a:rPr lang="en-US" dirty="0"/>
              <a:t> </a:t>
            </a:r>
            <a:r>
              <a:rPr lang="en-US" b="1" dirty="0" err="1"/>
              <a:t>Cuadrado</a:t>
            </a:r>
            <a:r>
              <a:rPr lang="en-US" dirty="0"/>
              <a:t>. </a:t>
            </a:r>
            <a:endParaRPr lang="en-BO" dirty="0"/>
          </a:p>
        </p:txBody>
      </p:sp>
      <p:sp>
        <p:nvSpPr>
          <p:cNvPr id="5" name="TextBox 4">
            <a:extLst>
              <a:ext uri="{FF2B5EF4-FFF2-40B4-BE49-F238E27FC236}">
                <a16:creationId xmlns:a16="http://schemas.microsoft.com/office/drawing/2014/main" id="{B9984B03-E48E-8945-9D68-1C06051399E9}"/>
              </a:ext>
            </a:extLst>
          </p:cNvPr>
          <p:cNvSpPr txBox="1"/>
          <p:nvPr/>
        </p:nvSpPr>
        <p:spPr>
          <a:xfrm>
            <a:off x="838199" y="1473227"/>
            <a:ext cx="6302829"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 </a:t>
            </a:r>
            <a:r>
              <a:rPr lang="en-US" sz="1400" b="1" dirty="0" err="1">
                <a:solidFill>
                  <a:schemeClr val="bg1"/>
                </a:solidFill>
              </a:rPr>
              <a:t>dervación</a:t>
            </a:r>
            <a:r>
              <a:rPr lang="en-US" sz="1400" b="1" dirty="0">
                <a:solidFill>
                  <a:schemeClr val="bg1"/>
                </a:solidFill>
              </a:rPr>
              <a:t> </a:t>
            </a:r>
            <a:r>
              <a:rPr lang="en-US" sz="1400" b="1" dirty="0" err="1">
                <a:solidFill>
                  <a:schemeClr val="bg1"/>
                </a:solidFill>
              </a:rPr>
              <a:t>implícita</a:t>
            </a:r>
            <a:r>
              <a:rPr lang="en-US" sz="1400" b="1" dirty="0">
                <a:solidFill>
                  <a:schemeClr val="bg1"/>
                </a:solidFill>
              </a:rPr>
              <a:t> de Object</a:t>
            </a:r>
          </a:p>
          <a:p>
            <a:r>
              <a:rPr lang="en-US" sz="1400" b="1" dirty="0">
                <a:solidFill>
                  <a:schemeClr val="bg1"/>
                </a:solidFill>
              </a:rPr>
              <a:t>      public int X = 10; public int Y = 20;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public int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public string Color; }  // </a:t>
            </a:r>
            <a:r>
              <a:rPr lang="en-US" sz="1400" b="1" dirty="0" err="1">
                <a:solidFill>
                  <a:schemeClr val="bg1"/>
                </a:solidFill>
              </a:rPr>
              <a:t>deriva</a:t>
            </a:r>
            <a:r>
              <a:rPr lang="en-US" sz="1400" b="1" dirty="0">
                <a:solidFill>
                  <a:schemeClr val="bg1"/>
                </a:solidFill>
              </a:rPr>
              <a:t> </a:t>
            </a:r>
            <a:r>
              <a:rPr lang="en-US" sz="1400" b="1" dirty="0" err="1">
                <a:solidFill>
                  <a:schemeClr val="bg1"/>
                </a:solidFill>
              </a:rPr>
              <a:t>también</a:t>
            </a:r>
            <a:r>
              <a:rPr lang="en-US" sz="1400" b="1" dirty="0">
                <a:solidFill>
                  <a:schemeClr val="bg1"/>
                </a:solidFill>
              </a:rPr>
              <a:t> de Object</a:t>
            </a:r>
          </a:p>
          <a:p>
            <a:r>
              <a:rPr lang="en-US" sz="1400" b="1" dirty="0">
                <a:solidFill>
                  <a:schemeClr val="bg1"/>
                </a:solidFill>
              </a:rPr>
              <a:t>class </a:t>
            </a:r>
            <a:r>
              <a:rPr lang="en-US" sz="1400" b="1" dirty="0" err="1">
                <a:solidFill>
                  <a:schemeClr val="bg1"/>
                </a:solidFill>
              </a:rPr>
              <a:t>Calculador</a:t>
            </a:r>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X = 10, Color = "Verde" };   </a:t>
            </a:r>
          </a:p>
          <a:p>
            <a:r>
              <a:rPr lang="en-US" sz="1400" b="1" dirty="0">
                <a:solidFill>
                  <a:schemeClr val="bg1"/>
                </a:solidFill>
              </a:rPr>
              <a:t>                  WriteLine( $"{</a:t>
            </a:r>
            <a:r>
              <a:rPr lang="en-US" sz="1400" b="1" dirty="0" err="1">
                <a:solidFill>
                  <a:schemeClr val="bg1"/>
                </a:solidFill>
              </a:rPr>
              <a:t>cuad.X</a:t>
            </a:r>
            <a:r>
              <a:rPr lang="en-US" sz="1400" b="1" dirty="0">
                <a:solidFill>
                  <a:schemeClr val="bg1"/>
                </a:solidFill>
              </a:rPr>
              <a:t>} – {</a:t>
            </a:r>
            <a:r>
              <a:rPr lang="en-US" sz="1400" b="1" dirty="0" err="1">
                <a:solidFill>
                  <a:schemeClr val="bg1"/>
                </a:solidFill>
              </a:rPr>
              <a:t>cuad.Color</a:t>
            </a:r>
            <a:r>
              <a:rPr lang="en-US" sz="1400" b="1" dirty="0">
                <a:solidFill>
                  <a:schemeClr val="bg1"/>
                </a:solidFill>
              </a:rPr>
              <a:t>}"  ); // 10 - Verde</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rec = </a:t>
            </a:r>
            <a:r>
              <a:rPr lang="en-US" sz="1400" b="1" dirty="0" err="1">
                <a:solidFill>
                  <a:schemeClr val="bg1"/>
                </a:solidFill>
              </a:rPr>
              <a:t>cuad</a:t>
            </a:r>
            <a:r>
              <a:rPr lang="en-US" sz="1400" b="1" dirty="0">
                <a:solidFill>
                  <a:schemeClr val="bg1"/>
                </a:solidFill>
              </a:rPr>
              <a:t>;   </a:t>
            </a:r>
          </a:p>
          <a:p>
            <a:r>
              <a:rPr lang="en-US" sz="1400" b="1" dirty="0">
                <a:solidFill>
                  <a:schemeClr val="bg1"/>
                </a:solidFill>
              </a:rPr>
              <a:t>                  // WriteLine( </a:t>
            </a:r>
            <a:r>
              <a:rPr lang="en-US" sz="1400" b="1" dirty="0" err="1">
                <a:solidFill>
                  <a:schemeClr val="bg1"/>
                </a:solidFill>
              </a:rPr>
              <a:t>rec.Color</a:t>
            </a:r>
            <a:r>
              <a:rPr lang="en-US" sz="1400" b="1" dirty="0">
                <a:solidFill>
                  <a:schemeClr val="bg1"/>
                </a:solidFill>
              </a:rPr>
              <a:t> );	        // Error</a:t>
            </a:r>
          </a:p>
          <a:p>
            <a:r>
              <a:rPr lang="en-US" sz="1400" b="1" dirty="0">
                <a:solidFill>
                  <a:schemeClr val="bg1"/>
                </a:solidFill>
              </a:rPr>
              <a:t>                  Object obj = </a:t>
            </a:r>
            <a:r>
              <a:rPr lang="en-US" sz="1400" b="1" dirty="0" err="1">
                <a:solidFill>
                  <a:schemeClr val="bg1"/>
                </a:solidFill>
              </a:rPr>
              <a:t>cuad</a:t>
            </a:r>
            <a:r>
              <a:rPr lang="en-US" sz="1400" b="1" dirty="0">
                <a:solidFill>
                  <a:schemeClr val="bg1"/>
                </a:solidFill>
              </a:rPr>
              <a:t>;    </a:t>
            </a:r>
          </a:p>
          <a:p>
            <a:r>
              <a:rPr lang="en-US" sz="1400" b="1" dirty="0">
                <a:solidFill>
                  <a:schemeClr val="bg1"/>
                </a:solidFill>
              </a:rPr>
              <a:t>                  // WriteLine( </a:t>
            </a:r>
            <a:r>
              <a:rPr lang="en-US" sz="1400" b="1" dirty="0" err="1">
                <a:solidFill>
                  <a:schemeClr val="bg1"/>
                </a:solidFill>
              </a:rPr>
              <a:t>obj.Color</a:t>
            </a:r>
            <a:r>
              <a:rPr lang="en-US" sz="1400" b="1" dirty="0">
                <a:solidFill>
                  <a:schemeClr val="bg1"/>
                </a:solidFill>
              </a:rPr>
              <a:t> );     	        // </a:t>
            </a:r>
            <a:r>
              <a:rPr lang="en-BO" sz="1400" b="1" dirty="0"/>
              <a:t>Error</a:t>
            </a:r>
          </a:p>
          <a:p>
            <a:r>
              <a:rPr lang="en-BO" sz="1400" b="1" dirty="0"/>
              <a:t>                  Cuadrado cuadR = (Cuadrado) rec; WriteLine(cuadR.Color);</a:t>
            </a:r>
          </a:p>
          <a:p>
            <a:r>
              <a:rPr lang="en-BO" sz="1400" b="1" dirty="0"/>
              <a:t>                  Cuadrado cuadO = (Cuadrado) obj; WriteLine(cuadO.Color);</a:t>
            </a:r>
          </a:p>
          <a:p>
            <a:r>
              <a:rPr lang="en-BO" sz="1400" b="1" dirty="0"/>
              <a:t>                  // var recx = new Rectangulo(); Cuadrado cd = (Cuadrado) recx;  // Error </a:t>
            </a:r>
          </a:p>
          <a:p>
            <a:r>
              <a:rPr lang="en-BO" sz="1400" b="1" dirty="0"/>
              <a:t>                  // var calc = new Calculador(); Cuadrado cda = (Cuadrado) calc;  // Error</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5295245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399EF-B032-4045-9F4A-DBC212198211}"/>
              </a:ext>
            </a:extLst>
          </p:cNvPr>
          <p:cNvSpPr>
            <a:spLocks noGrp="1"/>
          </p:cNvSpPr>
          <p:nvPr>
            <p:ph type="title"/>
          </p:nvPr>
        </p:nvSpPr>
        <p:spPr/>
        <p:txBody>
          <a:bodyPr/>
          <a:lstStyle/>
          <a:p>
            <a:r>
              <a:rPr lang="en-US" dirty="0" err="1"/>
              <a:t>i</a:t>
            </a:r>
            <a:r>
              <a:rPr lang="en-BO" dirty="0"/>
              <a:t>s y as</a:t>
            </a:r>
          </a:p>
        </p:txBody>
      </p:sp>
      <p:sp>
        <p:nvSpPr>
          <p:cNvPr id="3" name="Content Placeholder 2">
            <a:extLst>
              <a:ext uri="{FF2B5EF4-FFF2-40B4-BE49-F238E27FC236}">
                <a16:creationId xmlns:a16="http://schemas.microsoft.com/office/drawing/2014/main" id="{CD57F91E-2981-3A41-B901-B1A1C75B4E3A}"/>
              </a:ext>
            </a:extLst>
          </p:cNvPr>
          <p:cNvSpPr>
            <a:spLocks noGrp="1"/>
          </p:cNvSpPr>
          <p:nvPr>
            <p:ph idx="1"/>
          </p:nvPr>
        </p:nvSpPr>
        <p:spPr>
          <a:xfrm>
            <a:off x="6853646" y="1825625"/>
            <a:ext cx="4500153" cy="4351338"/>
          </a:xfrm>
          <a:solidFill>
            <a:schemeClr val="accent1">
              <a:lumMod val="20000"/>
              <a:lumOff val="80000"/>
            </a:schemeClr>
          </a:solidFill>
          <a:ln>
            <a:solidFill>
              <a:schemeClr val="accent1"/>
            </a:solidFill>
          </a:ln>
        </p:spPr>
        <p:txBody>
          <a:bodyPr>
            <a:normAutofit fontScale="70000" lnSpcReduction="20000"/>
          </a:bodyPr>
          <a:lstStyle/>
          <a:p>
            <a:pPr marL="0" indent="0">
              <a:buNone/>
            </a:pPr>
            <a:endParaRPr lang="en-US" dirty="0"/>
          </a:p>
          <a:p>
            <a:pPr marL="0" indent="0">
              <a:buNone/>
            </a:pPr>
            <a:r>
              <a:rPr lang="en-US" dirty="0"/>
              <a:t>Hay dos </a:t>
            </a:r>
            <a:r>
              <a:rPr lang="en-US" dirty="0" err="1"/>
              <a:t>operadores</a:t>
            </a:r>
            <a:r>
              <a:rPr lang="en-US" dirty="0"/>
              <a:t> que se </a:t>
            </a:r>
            <a:r>
              <a:rPr lang="en-US" dirty="0" err="1"/>
              <a:t>pueden</a:t>
            </a:r>
            <a:r>
              <a:rPr lang="en-US" dirty="0"/>
              <a:t> </a:t>
            </a:r>
            <a:r>
              <a:rPr lang="en-US" dirty="0" err="1"/>
              <a:t>usar</a:t>
            </a:r>
            <a:r>
              <a:rPr lang="en-US" dirty="0"/>
              <a:t> para </a:t>
            </a:r>
            <a:r>
              <a:rPr lang="en-US" dirty="0" err="1"/>
              <a:t>evitar</a:t>
            </a:r>
            <a:r>
              <a:rPr lang="en-US" dirty="0"/>
              <a:t> </a:t>
            </a:r>
            <a:r>
              <a:rPr lang="en-US" dirty="0" err="1"/>
              <a:t>errores</a:t>
            </a:r>
            <a:r>
              <a:rPr lang="en-US" dirty="0"/>
              <a:t> (</a:t>
            </a:r>
            <a:r>
              <a:rPr lang="en-US" dirty="0" err="1"/>
              <a:t>excepciones</a:t>
            </a:r>
            <a:r>
              <a:rPr lang="en-US" dirty="0"/>
              <a:t>) al </a:t>
            </a:r>
            <a:r>
              <a:rPr lang="en-US" dirty="0" err="1"/>
              <a:t>hacer</a:t>
            </a:r>
            <a:r>
              <a:rPr lang="en-US" dirty="0"/>
              <a:t> </a:t>
            </a:r>
            <a:r>
              <a:rPr lang="en-US" b="1" dirty="0"/>
              <a:t>casting</a:t>
            </a:r>
            <a:r>
              <a:rPr lang="en-US" dirty="0"/>
              <a:t> de </a:t>
            </a:r>
            <a:r>
              <a:rPr lang="en-US" dirty="0" err="1"/>
              <a:t>objetos</a:t>
            </a:r>
            <a:r>
              <a:rPr lang="en-US" dirty="0"/>
              <a:t>: </a:t>
            </a:r>
            <a:r>
              <a:rPr lang="en-US" b="1" dirty="0"/>
              <a:t>is</a:t>
            </a:r>
            <a:r>
              <a:rPr lang="en-US" dirty="0"/>
              <a:t> y </a:t>
            </a:r>
            <a:r>
              <a:rPr lang="en-US" b="1" dirty="0"/>
              <a:t>as</a:t>
            </a:r>
            <a:r>
              <a:rPr lang="en-US" dirty="0"/>
              <a:t>. </a:t>
            </a:r>
          </a:p>
          <a:p>
            <a:pPr marL="0" indent="0">
              <a:buNone/>
            </a:pPr>
            <a:endParaRPr lang="en-US" dirty="0"/>
          </a:p>
          <a:p>
            <a:pPr marL="0" indent="0">
              <a:buNone/>
            </a:pPr>
            <a:r>
              <a:rPr lang="en-US" dirty="0"/>
              <a:t>El </a:t>
            </a:r>
            <a:r>
              <a:rPr lang="en-US" dirty="0" err="1"/>
              <a:t>operador</a:t>
            </a:r>
            <a:r>
              <a:rPr lang="en-US" dirty="0"/>
              <a:t> </a:t>
            </a:r>
            <a:r>
              <a:rPr lang="en-US" b="1" dirty="0"/>
              <a:t>is</a:t>
            </a:r>
            <a:r>
              <a:rPr lang="en-US" dirty="0"/>
              <a:t> </a:t>
            </a:r>
            <a:r>
              <a:rPr lang="en-US" dirty="0" err="1"/>
              <a:t>devuelve</a:t>
            </a:r>
            <a:r>
              <a:rPr lang="en-US" dirty="0"/>
              <a:t> true </a:t>
            </a:r>
            <a:r>
              <a:rPr lang="en-US" dirty="0" err="1"/>
              <a:t>si</a:t>
            </a:r>
            <a:r>
              <a:rPr lang="en-US" dirty="0"/>
              <a:t> el </a:t>
            </a:r>
            <a:r>
              <a:rPr lang="en-US" dirty="0" err="1"/>
              <a:t>objeto</a:t>
            </a:r>
            <a:r>
              <a:rPr lang="en-US" dirty="0"/>
              <a:t> del </a:t>
            </a:r>
            <a:r>
              <a:rPr lang="en-US" dirty="0" err="1"/>
              <a:t>lado</a:t>
            </a:r>
            <a:r>
              <a:rPr lang="en-US" dirty="0"/>
              <a:t> </a:t>
            </a:r>
            <a:r>
              <a:rPr lang="en-US" dirty="0" err="1"/>
              <a:t>izquierdo</a:t>
            </a:r>
            <a:r>
              <a:rPr lang="en-US" dirty="0"/>
              <a:t> se </a:t>
            </a:r>
            <a:r>
              <a:rPr lang="en-US" dirty="0" err="1"/>
              <a:t>puede</a:t>
            </a:r>
            <a:r>
              <a:rPr lang="en-US" dirty="0"/>
              <a:t> </a:t>
            </a:r>
            <a:r>
              <a:rPr lang="en-US" dirty="0" err="1"/>
              <a:t>convertir</a:t>
            </a:r>
            <a:r>
              <a:rPr lang="en-US" dirty="0"/>
              <a:t> al </a:t>
            </a:r>
            <a:r>
              <a:rPr lang="en-US" dirty="0" err="1"/>
              <a:t>tipo</a:t>
            </a:r>
            <a:r>
              <a:rPr lang="en-US" dirty="0"/>
              <a:t> del </a:t>
            </a:r>
            <a:r>
              <a:rPr lang="en-US" dirty="0" err="1"/>
              <a:t>lado</a:t>
            </a:r>
            <a:r>
              <a:rPr lang="en-US" dirty="0"/>
              <a:t> derecho sin </a:t>
            </a:r>
            <a:r>
              <a:rPr lang="en-US" dirty="0" err="1"/>
              <a:t>causar</a:t>
            </a:r>
            <a:r>
              <a:rPr lang="en-US" dirty="0"/>
              <a:t> una </a:t>
            </a:r>
            <a:r>
              <a:rPr lang="en-US" dirty="0" err="1"/>
              <a:t>excepción</a:t>
            </a:r>
            <a:r>
              <a:rPr lang="en-US" dirty="0"/>
              <a:t>.</a:t>
            </a:r>
          </a:p>
          <a:p>
            <a:pPr marL="0" indent="0">
              <a:buNone/>
            </a:pPr>
            <a:endParaRPr lang="en-US" dirty="0"/>
          </a:p>
          <a:p>
            <a:pPr marL="0" indent="0">
              <a:buNone/>
            </a:pPr>
            <a:r>
              <a:rPr lang="en-US" dirty="0"/>
              <a:t>El </a:t>
            </a:r>
            <a:r>
              <a:rPr lang="en-US" dirty="0" err="1"/>
              <a:t>operador</a:t>
            </a:r>
            <a:r>
              <a:rPr lang="en-US" dirty="0"/>
              <a:t> </a:t>
            </a:r>
            <a:r>
              <a:rPr lang="en-US" b="1" dirty="0"/>
              <a:t>as</a:t>
            </a:r>
            <a:r>
              <a:rPr lang="en-US" dirty="0"/>
              <a:t> es </a:t>
            </a:r>
            <a:r>
              <a:rPr lang="en-US" dirty="0" err="1"/>
              <a:t>utilizado</a:t>
            </a:r>
            <a:r>
              <a:rPr lang="en-US" dirty="0"/>
              <a:t> </a:t>
            </a:r>
            <a:r>
              <a:rPr lang="en-US" dirty="0" err="1"/>
              <a:t>en</a:t>
            </a:r>
            <a:r>
              <a:rPr lang="en-US" dirty="0"/>
              <a:t> </a:t>
            </a:r>
            <a:r>
              <a:rPr lang="en-US" dirty="0" err="1"/>
              <a:t>reemplazo</a:t>
            </a:r>
            <a:r>
              <a:rPr lang="en-US" dirty="0"/>
              <a:t> del </a:t>
            </a:r>
            <a:r>
              <a:rPr lang="en-US" dirty="0" err="1"/>
              <a:t>operador</a:t>
            </a:r>
            <a:r>
              <a:rPr lang="en-US" dirty="0"/>
              <a:t> de casting () para </a:t>
            </a:r>
            <a:r>
              <a:rPr lang="en-US" dirty="0" err="1"/>
              <a:t>realizar</a:t>
            </a:r>
            <a:r>
              <a:rPr lang="en-US" dirty="0"/>
              <a:t> casting de </a:t>
            </a:r>
            <a:r>
              <a:rPr lang="en-US" dirty="0" err="1"/>
              <a:t>objetos</a:t>
            </a:r>
            <a:r>
              <a:rPr lang="en-US" dirty="0"/>
              <a:t>. La </a:t>
            </a:r>
            <a:r>
              <a:rPr lang="en-US" dirty="0" err="1"/>
              <a:t>diferencia</a:t>
            </a:r>
            <a:r>
              <a:rPr lang="en-US" dirty="0"/>
              <a:t> que </a:t>
            </a:r>
            <a:r>
              <a:rPr lang="en-US" dirty="0" err="1"/>
              <a:t>si</a:t>
            </a:r>
            <a:r>
              <a:rPr lang="en-US" dirty="0"/>
              <a:t> el casting </a:t>
            </a:r>
            <a:r>
              <a:rPr lang="en-US" dirty="0" err="1"/>
              <a:t>falla</a:t>
            </a:r>
            <a:r>
              <a:rPr lang="en-US" dirty="0"/>
              <a:t>, se </a:t>
            </a:r>
            <a:r>
              <a:rPr lang="en-US" dirty="0" err="1"/>
              <a:t>obtiene</a:t>
            </a:r>
            <a:r>
              <a:rPr lang="en-US" dirty="0"/>
              <a:t> una </a:t>
            </a:r>
            <a:r>
              <a:rPr lang="en-US" dirty="0" err="1"/>
              <a:t>referencia</a:t>
            </a:r>
            <a:r>
              <a:rPr lang="en-US" dirty="0"/>
              <a:t> </a:t>
            </a:r>
            <a:r>
              <a:rPr lang="en-US" dirty="0" err="1"/>
              <a:t>nula</a:t>
            </a:r>
            <a:r>
              <a:rPr lang="en-US" dirty="0"/>
              <a:t> sin que se </a:t>
            </a:r>
            <a:r>
              <a:rPr lang="en-US" dirty="0" err="1"/>
              <a:t>produca</a:t>
            </a:r>
            <a:r>
              <a:rPr lang="en-US" dirty="0"/>
              <a:t> un error.</a:t>
            </a:r>
          </a:p>
          <a:p>
            <a:pPr marL="0" indent="0">
              <a:buNone/>
            </a:pPr>
            <a:r>
              <a:rPr lang="en-US" dirty="0"/>
              <a:t> </a:t>
            </a:r>
            <a:endParaRPr lang="en-BO" dirty="0"/>
          </a:p>
        </p:txBody>
      </p:sp>
      <p:sp>
        <p:nvSpPr>
          <p:cNvPr id="4" name="TextBox 3">
            <a:extLst>
              <a:ext uri="{FF2B5EF4-FFF2-40B4-BE49-F238E27FC236}">
                <a16:creationId xmlns:a16="http://schemas.microsoft.com/office/drawing/2014/main" id="{009C9A0A-8CF2-A844-81F1-03F7F5DC8AEE}"/>
              </a:ext>
            </a:extLst>
          </p:cNvPr>
          <p:cNvSpPr txBox="1"/>
          <p:nvPr/>
        </p:nvSpPr>
        <p:spPr>
          <a:xfrm>
            <a:off x="838200" y="1816080"/>
            <a:ext cx="5797732" cy="43704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int X = 10; public int Y = 20;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public int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public string Color; } </a:t>
            </a:r>
          </a:p>
          <a:p>
            <a:r>
              <a:rPr lang="en-US" sz="1400" b="1" dirty="0">
                <a:solidFill>
                  <a:schemeClr val="bg1"/>
                </a:solidFill>
              </a:rPr>
              <a:t>class </a:t>
            </a:r>
            <a:r>
              <a:rPr lang="en-US" sz="1400" b="1" dirty="0" err="1">
                <a:solidFill>
                  <a:schemeClr val="bg1"/>
                </a:solidFill>
              </a:rPr>
              <a:t>Calculador</a:t>
            </a:r>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figura</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Color = "Azul" };</a:t>
            </a:r>
          </a:p>
          <a:p>
            <a:r>
              <a:rPr lang="en-US" sz="1400" b="1" dirty="0">
                <a:solidFill>
                  <a:schemeClr val="bg1"/>
                </a:solidFill>
              </a:rPr>
              <a:t>                   if(</a:t>
            </a:r>
            <a:r>
              <a:rPr lang="en-US" sz="1400" b="1" dirty="0" err="1">
                <a:solidFill>
                  <a:schemeClr val="bg1"/>
                </a:solidFill>
              </a:rPr>
              <a:t>figura</a:t>
            </a:r>
            <a:r>
              <a:rPr lang="en-US" sz="1400" b="1" dirty="0">
                <a:solidFill>
                  <a:schemeClr val="bg1"/>
                </a:solidFill>
              </a:rPr>
              <a:t> is </a:t>
            </a:r>
            <a:r>
              <a:rPr lang="en-US" sz="1400" b="1" dirty="0" err="1">
                <a:solidFill>
                  <a:schemeClr val="bg1"/>
                </a:solidFill>
              </a:rPr>
              <a:t>Cuadrado</a:t>
            </a:r>
            <a:r>
              <a:rPr lang="en-US" sz="1400" b="1" dirty="0">
                <a:solidFill>
                  <a:schemeClr val="bg1"/>
                </a:solidFill>
              </a:rPr>
              <a:t>)  </a:t>
            </a:r>
          </a:p>
          <a:p>
            <a:r>
              <a:rPr lang="en-US" sz="1400" b="1" dirty="0">
                <a:solidFill>
                  <a:schemeClr val="bg1"/>
                </a:solidFill>
              </a:rPr>
              <a:t>                         WriteLine($"Color de </a:t>
            </a:r>
            <a:r>
              <a:rPr lang="en-US" sz="1400" b="1" dirty="0" err="1">
                <a:solidFill>
                  <a:schemeClr val="bg1"/>
                </a:solidFill>
              </a:rPr>
              <a:t>figura</a:t>
            </a:r>
            <a:r>
              <a:rPr lang="en-US" sz="1400" b="1" dirty="0">
                <a:solidFill>
                  <a:schemeClr val="bg1"/>
                </a:solidFill>
              </a:rPr>
              <a:t> = { (</a:t>
            </a:r>
            <a:r>
              <a:rPr lang="en-US" sz="1400" b="1" dirty="0" err="1">
                <a:solidFill>
                  <a:schemeClr val="bg1"/>
                </a:solidFill>
              </a:rPr>
              <a:t>figura</a:t>
            </a:r>
            <a:r>
              <a:rPr lang="en-US" sz="1400" b="1" dirty="0">
                <a:solidFill>
                  <a:schemeClr val="bg1"/>
                </a:solidFill>
              </a:rPr>
              <a:t> as </a:t>
            </a:r>
            <a:r>
              <a:rPr lang="en-US" sz="1400" b="1" dirty="0" err="1">
                <a:solidFill>
                  <a:schemeClr val="bg1"/>
                </a:solidFill>
              </a:rPr>
              <a:t>Cuadrado</a:t>
            </a:r>
            <a:r>
              <a:rPr lang="en-US" sz="1400" b="1" dirty="0">
                <a:solidFill>
                  <a:schemeClr val="bg1"/>
                </a:solidFill>
              </a:rPr>
              <a:t>).Color}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forma = new </a:t>
            </a:r>
            <a:r>
              <a:rPr lang="en-US" sz="1400" b="1" dirty="0" err="1">
                <a:solidFill>
                  <a:schemeClr val="bg1"/>
                </a:solidFill>
              </a:rPr>
              <a:t>Rectangulo</a:t>
            </a:r>
            <a:r>
              <a:rPr lang="en-US" sz="1400" b="1" dirty="0">
                <a:solidFill>
                  <a:schemeClr val="bg1"/>
                </a:solidFill>
              </a:rPr>
              <a:t>();</a:t>
            </a:r>
          </a:p>
          <a:p>
            <a:r>
              <a:rPr lang="en-US" sz="1400" b="1" dirty="0">
                <a:solidFill>
                  <a:schemeClr val="bg1"/>
                </a:solidFill>
              </a:rPr>
              <a:t>                   </a:t>
            </a:r>
            <a:r>
              <a:rPr lang="en-US" sz="1400" b="1" dirty="0" err="1">
                <a:solidFill>
                  <a:schemeClr val="bg1"/>
                </a:solidFill>
              </a:rPr>
              <a:t>Cuadrado</a:t>
            </a:r>
            <a:r>
              <a:rPr lang="en-US" sz="1400" b="1" dirty="0">
                <a:solidFill>
                  <a:schemeClr val="bg1"/>
                </a:solidFill>
              </a:rPr>
              <a:t> </a:t>
            </a:r>
            <a:r>
              <a:rPr lang="en-US" sz="1400" b="1" dirty="0" err="1">
                <a:solidFill>
                  <a:schemeClr val="bg1"/>
                </a:solidFill>
              </a:rPr>
              <a:t>cuad</a:t>
            </a:r>
            <a:r>
              <a:rPr lang="en-US" sz="1400" b="1" dirty="0">
                <a:solidFill>
                  <a:schemeClr val="bg1"/>
                </a:solidFill>
              </a:rPr>
              <a:t> = forma as </a:t>
            </a:r>
            <a:r>
              <a:rPr lang="en-US" sz="1400" b="1" dirty="0" err="1">
                <a:solidFill>
                  <a:schemeClr val="bg1"/>
                </a:solidFill>
              </a:rPr>
              <a:t>Cuadrado</a:t>
            </a:r>
            <a:r>
              <a:rPr lang="en-US" sz="1400" b="1" dirty="0">
                <a:solidFill>
                  <a:schemeClr val="bg1"/>
                </a:solidFill>
              </a:rPr>
              <a:t>; </a:t>
            </a:r>
          </a:p>
          <a:p>
            <a:r>
              <a:rPr lang="en-US" sz="1400" b="1" dirty="0">
                <a:solidFill>
                  <a:schemeClr val="bg1"/>
                </a:solidFill>
              </a:rPr>
              <a:t>                   WriteLine($"</a:t>
            </a:r>
            <a:r>
              <a:rPr lang="en-US" sz="1400" b="1" dirty="0" err="1">
                <a:solidFill>
                  <a:schemeClr val="bg1"/>
                </a:solidFill>
              </a:rPr>
              <a:t>cuad</a:t>
            </a:r>
            <a:r>
              <a:rPr lang="en-US" sz="1400" b="1" dirty="0">
                <a:solidFill>
                  <a:schemeClr val="bg1"/>
                </a:solidFill>
              </a:rPr>
              <a:t> es {(</a:t>
            </a:r>
            <a:r>
              <a:rPr lang="en-US" sz="1400" b="1" dirty="0" err="1">
                <a:solidFill>
                  <a:schemeClr val="bg1"/>
                </a:solidFill>
              </a:rPr>
              <a:t>cuad</a:t>
            </a:r>
            <a:r>
              <a:rPr lang="en-US" sz="1400" b="1" dirty="0">
                <a:solidFill>
                  <a:schemeClr val="bg1"/>
                </a:solidFill>
              </a:rPr>
              <a:t> == null ? "null" : "not null")} ");</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63115963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A8E86-1210-944C-9ED9-525ED5BDAABB}"/>
              </a:ext>
            </a:extLst>
          </p:cNvPr>
          <p:cNvSpPr>
            <a:spLocks noGrp="1"/>
          </p:cNvSpPr>
          <p:nvPr>
            <p:ph type="title"/>
          </p:nvPr>
        </p:nvSpPr>
        <p:spPr/>
        <p:txBody>
          <a:bodyPr/>
          <a:lstStyle/>
          <a:p>
            <a:r>
              <a:rPr lang="en-BO" dirty="0"/>
              <a:t>Using is with Pattern Matching </a:t>
            </a:r>
          </a:p>
        </p:txBody>
      </p:sp>
      <p:sp>
        <p:nvSpPr>
          <p:cNvPr id="3" name="Content Placeholder 2">
            <a:extLst>
              <a:ext uri="{FF2B5EF4-FFF2-40B4-BE49-F238E27FC236}">
                <a16:creationId xmlns:a16="http://schemas.microsoft.com/office/drawing/2014/main" id="{B08BF387-CF87-7F4E-97D3-C8A6663AE338}"/>
              </a:ext>
            </a:extLst>
          </p:cNvPr>
          <p:cNvSpPr>
            <a:spLocks noGrp="1"/>
          </p:cNvSpPr>
          <p:nvPr>
            <p:ph idx="1"/>
          </p:nvPr>
        </p:nvSpPr>
        <p:spPr>
          <a:xfrm>
            <a:off x="7376160" y="1933346"/>
            <a:ext cx="3977640" cy="4351338"/>
          </a:xfrm>
          <a:solidFill>
            <a:schemeClr val="accent1">
              <a:lumMod val="20000"/>
              <a:lumOff val="80000"/>
            </a:schemeClr>
          </a:solidFill>
          <a:ln>
            <a:solidFill>
              <a:schemeClr val="accent1"/>
            </a:solidFill>
          </a:ln>
        </p:spPr>
        <p:txBody>
          <a:bodyPr>
            <a:normAutofit fontScale="55000" lnSpcReduction="20000"/>
          </a:bodyPr>
          <a:lstStyle/>
          <a:p>
            <a:pPr marL="0" indent="0">
              <a:buNone/>
            </a:pPr>
            <a:endParaRPr lang="en-US" dirty="0"/>
          </a:p>
          <a:p>
            <a:pPr marL="0" indent="0">
              <a:buNone/>
            </a:pPr>
            <a:r>
              <a:rPr lang="en-US" sz="2900" dirty="0" err="1"/>
              <a:t>Cuando</a:t>
            </a:r>
            <a:r>
              <a:rPr lang="en-US" sz="2900" dirty="0"/>
              <a:t> se </a:t>
            </a:r>
            <a:r>
              <a:rPr lang="en-US" sz="2900" dirty="0" err="1"/>
              <a:t>usa</a:t>
            </a:r>
            <a:r>
              <a:rPr lang="en-US" sz="2900" dirty="0"/>
              <a:t> el </a:t>
            </a:r>
            <a:r>
              <a:rPr lang="en-US" sz="2900" dirty="0" err="1"/>
              <a:t>operador</a:t>
            </a:r>
            <a:r>
              <a:rPr lang="en-US" sz="2900" dirty="0"/>
              <a:t> </a:t>
            </a:r>
            <a:r>
              <a:rPr lang="en-US" sz="2900" b="1" dirty="0"/>
              <a:t>as</a:t>
            </a:r>
            <a:r>
              <a:rPr lang="en-US" sz="2900" dirty="0"/>
              <a:t>, no hay </a:t>
            </a:r>
            <a:r>
              <a:rPr lang="en-US" sz="2900" dirty="0" err="1"/>
              <a:t>distinción</a:t>
            </a:r>
            <a:r>
              <a:rPr lang="en-US" sz="2900" dirty="0"/>
              <a:t> entre un valor </a:t>
            </a:r>
            <a:r>
              <a:rPr lang="en-US" sz="2900" dirty="0" err="1"/>
              <a:t>nulo</a:t>
            </a:r>
            <a:r>
              <a:rPr lang="en-US" sz="2900" dirty="0"/>
              <a:t> y el </a:t>
            </a:r>
            <a:r>
              <a:rPr lang="en-US" sz="2900" dirty="0" err="1"/>
              <a:t>tipo</a:t>
            </a:r>
            <a:r>
              <a:rPr lang="en-US" sz="2900" dirty="0"/>
              <a:t> </a:t>
            </a:r>
            <a:r>
              <a:rPr lang="en-US" sz="2900" dirty="0" err="1"/>
              <a:t>incorrecto</a:t>
            </a:r>
            <a:r>
              <a:rPr lang="en-US" sz="2900" dirty="0"/>
              <a:t>. </a:t>
            </a:r>
            <a:r>
              <a:rPr lang="en-US" sz="2900" dirty="0" err="1"/>
              <a:t>Además</a:t>
            </a:r>
            <a:r>
              <a:rPr lang="en-US" sz="2900" dirty="0"/>
              <a:t>, </a:t>
            </a:r>
            <a:r>
              <a:rPr lang="en-US" sz="2900" dirty="0" err="1"/>
              <a:t>este</a:t>
            </a:r>
            <a:r>
              <a:rPr lang="en-US" sz="2900" dirty="0"/>
              <a:t> </a:t>
            </a:r>
            <a:r>
              <a:rPr lang="en-US" sz="2900" dirty="0" err="1"/>
              <a:t>operador</a:t>
            </a:r>
            <a:r>
              <a:rPr lang="en-US" sz="2900" dirty="0"/>
              <a:t> solo </a:t>
            </a:r>
            <a:r>
              <a:rPr lang="en-US" sz="2900" dirty="0" err="1"/>
              <a:t>funciona</a:t>
            </a:r>
            <a:r>
              <a:rPr lang="en-US" sz="2900" dirty="0"/>
              <a:t> con variables de </a:t>
            </a:r>
            <a:r>
              <a:rPr lang="en-US" sz="2900" dirty="0" err="1"/>
              <a:t>tipo</a:t>
            </a:r>
            <a:r>
              <a:rPr lang="en-US" sz="2900" dirty="0"/>
              <a:t> de </a:t>
            </a:r>
            <a:r>
              <a:rPr lang="en-US" sz="2900" dirty="0" err="1"/>
              <a:t>referencia</a:t>
            </a:r>
            <a:r>
              <a:rPr lang="en-US" sz="2900" dirty="0"/>
              <a:t>. Pattern Matching </a:t>
            </a:r>
            <a:r>
              <a:rPr lang="en-US" sz="2900" dirty="0" err="1"/>
              <a:t>proporciona</a:t>
            </a:r>
            <a:r>
              <a:rPr lang="en-US" sz="2900" dirty="0"/>
              <a:t> una forma de </a:t>
            </a:r>
            <a:r>
              <a:rPr lang="en-US" sz="2900" dirty="0" err="1"/>
              <a:t>superar</a:t>
            </a:r>
            <a:r>
              <a:rPr lang="en-US" sz="2900" dirty="0"/>
              <a:t> </a:t>
            </a:r>
            <a:r>
              <a:rPr lang="en-US" sz="2900" dirty="0" err="1"/>
              <a:t>estas</a:t>
            </a:r>
            <a:r>
              <a:rPr lang="en-US" sz="2900" dirty="0"/>
              <a:t> </a:t>
            </a:r>
            <a:r>
              <a:rPr lang="en-US" sz="2900" dirty="0" err="1"/>
              <a:t>restricciones</a:t>
            </a:r>
            <a:r>
              <a:rPr lang="en-US" sz="2900" dirty="0"/>
              <a:t>, </a:t>
            </a:r>
            <a:r>
              <a:rPr lang="en-US" sz="2900" dirty="0" err="1"/>
              <a:t>extendiendo</a:t>
            </a:r>
            <a:r>
              <a:rPr lang="en-US" sz="2900" dirty="0"/>
              <a:t> el </a:t>
            </a:r>
            <a:r>
              <a:rPr lang="en-US" sz="2900" dirty="0" err="1"/>
              <a:t>uso</a:t>
            </a:r>
            <a:r>
              <a:rPr lang="en-US" sz="2900" dirty="0"/>
              <a:t> del </a:t>
            </a:r>
            <a:r>
              <a:rPr lang="en-US" sz="2900" dirty="0" err="1"/>
              <a:t>operador</a:t>
            </a:r>
            <a:r>
              <a:rPr lang="en-US" sz="2900" dirty="0"/>
              <a:t> </a:t>
            </a:r>
            <a:r>
              <a:rPr lang="en-US" sz="2900" b="1" dirty="0"/>
              <a:t>is</a:t>
            </a:r>
            <a:r>
              <a:rPr lang="en-US" sz="2900" dirty="0"/>
              <a:t> para </a:t>
            </a:r>
            <a:r>
              <a:rPr lang="en-US" sz="2900" dirty="0" err="1"/>
              <a:t>probar</a:t>
            </a:r>
            <a:r>
              <a:rPr lang="en-US" sz="2900" dirty="0"/>
              <a:t> el </a:t>
            </a:r>
            <a:r>
              <a:rPr lang="en-US" sz="2900" dirty="0" err="1"/>
              <a:t>tipo</a:t>
            </a:r>
            <a:r>
              <a:rPr lang="en-US" sz="2900" dirty="0"/>
              <a:t> de una variable y, </a:t>
            </a:r>
            <a:r>
              <a:rPr lang="en-US" sz="2900" dirty="0" err="1"/>
              <a:t>luego</a:t>
            </a:r>
            <a:r>
              <a:rPr lang="en-US" sz="2900" dirty="0"/>
              <a:t> de la </a:t>
            </a:r>
            <a:r>
              <a:rPr lang="en-US" sz="2900" dirty="0" err="1"/>
              <a:t>validación</a:t>
            </a:r>
            <a:r>
              <a:rPr lang="en-US" sz="2900" dirty="0"/>
              <a:t>, </a:t>
            </a:r>
            <a:r>
              <a:rPr lang="en-US" sz="2900" dirty="0" err="1"/>
              <a:t>asignarlo</a:t>
            </a:r>
            <a:r>
              <a:rPr lang="en-US" sz="2900" dirty="0"/>
              <a:t> a una </a:t>
            </a:r>
            <a:r>
              <a:rPr lang="en-US" sz="2900" dirty="0" err="1"/>
              <a:t>nueva</a:t>
            </a:r>
            <a:r>
              <a:rPr lang="en-US" sz="2900" dirty="0"/>
              <a:t> variable de ese </a:t>
            </a:r>
            <a:r>
              <a:rPr lang="en-US" sz="2900" dirty="0" err="1"/>
              <a:t>tipo</a:t>
            </a:r>
            <a:r>
              <a:rPr lang="en-US" sz="2900" dirty="0"/>
              <a:t>. </a:t>
            </a:r>
            <a:r>
              <a:rPr lang="en-US" sz="2900" dirty="0" err="1"/>
              <a:t>Esto</a:t>
            </a:r>
            <a:r>
              <a:rPr lang="en-US" sz="2900" dirty="0"/>
              <a:t> </a:t>
            </a:r>
            <a:r>
              <a:rPr lang="en-US" sz="2900" dirty="0" err="1"/>
              <a:t>proporciona</a:t>
            </a:r>
            <a:r>
              <a:rPr lang="en-US" sz="2900" dirty="0"/>
              <a:t> un nuevo </a:t>
            </a:r>
            <a:r>
              <a:rPr lang="en-US" sz="2900" dirty="0" err="1"/>
              <a:t>método</a:t>
            </a:r>
            <a:r>
              <a:rPr lang="en-US" sz="2900" dirty="0"/>
              <a:t> para </a:t>
            </a:r>
            <a:r>
              <a:rPr lang="en-US" sz="2900" dirty="0" err="1"/>
              <a:t>convertir</a:t>
            </a:r>
            <a:r>
              <a:rPr lang="en-US" sz="2900" dirty="0"/>
              <a:t> variables de forma </a:t>
            </a:r>
            <a:r>
              <a:rPr lang="en-US" sz="2900" dirty="0" err="1"/>
              <a:t>segura</a:t>
            </a:r>
            <a:r>
              <a:rPr lang="en-US" sz="2900" dirty="0"/>
              <a:t> entre </a:t>
            </a:r>
            <a:r>
              <a:rPr lang="en-US" sz="2900" dirty="0" err="1"/>
              <a:t>tipos</a:t>
            </a:r>
            <a:r>
              <a:rPr lang="en-US" sz="2900" dirty="0"/>
              <a:t> y </a:t>
            </a:r>
            <a:r>
              <a:rPr lang="en-US" sz="2900" dirty="0" err="1"/>
              <a:t>también</a:t>
            </a:r>
            <a:r>
              <a:rPr lang="en-US" sz="2900" dirty="0"/>
              <a:t> </a:t>
            </a:r>
            <a:r>
              <a:rPr lang="en-US" sz="2900" dirty="0" err="1"/>
              <a:t>reemplaza</a:t>
            </a:r>
            <a:r>
              <a:rPr lang="en-US" sz="2900" dirty="0"/>
              <a:t> </a:t>
            </a:r>
            <a:r>
              <a:rPr lang="en-US" sz="2900" dirty="0" err="1"/>
              <a:t>en</a:t>
            </a:r>
            <a:r>
              <a:rPr lang="en-US" sz="2900" dirty="0"/>
              <a:t> gran </a:t>
            </a:r>
            <a:r>
              <a:rPr lang="en-US" sz="2900" dirty="0" err="1"/>
              <a:t>medida</a:t>
            </a:r>
            <a:r>
              <a:rPr lang="en-US" sz="2900" dirty="0"/>
              <a:t> el </a:t>
            </a:r>
            <a:r>
              <a:rPr lang="en-US" sz="2900" dirty="0" err="1"/>
              <a:t>uso</a:t>
            </a:r>
            <a:r>
              <a:rPr lang="en-US" sz="2900" dirty="0"/>
              <a:t> del </a:t>
            </a:r>
            <a:r>
              <a:rPr lang="en-US" sz="2900" dirty="0" err="1"/>
              <a:t>operador</a:t>
            </a:r>
            <a:r>
              <a:rPr lang="en-US" sz="2900" dirty="0"/>
              <a:t> </a:t>
            </a:r>
            <a:r>
              <a:rPr lang="en-US" sz="2900" b="1" dirty="0"/>
              <a:t>as</a:t>
            </a:r>
            <a:r>
              <a:rPr lang="en-US" sz="2900" dirty="0"/>
              <a:t> </a:t>
            </a:r>
            <a:r>
              <a:rPr lang="en-US" sz="2900" dirty="0" err="1"/>
              <a:t>como</a:t>
            </a:r>
            <a:r>
              <a:rPr lang="en-US" sz="2900" dirty="0"/>
              <a:t> una </a:t>
            </a:r>
            <a:r>
              <a:rPr lang="en-US" sz="2900" dirty="0" err="1"/>
              <a:t>sintaxis</a:t>
            </a:r>
            <a:r>
              <a:rPr lang="en-US" sz="2900" dirty="0"/>
              <a:t> </a:t>
            </a:r>
            <a:r>
              <a:rPr lang="en-US" sz="2900" dirty="0" err="1"/>
              <a:t>más</a:t>
            </a:r>
            <a:r>
              <a:rPr lang="en-US" sz="2900" dirty="0"/>
              <a:t> </a:t>
            </a:r>
            <a:r>
              <a:rPr lang="en-US" sz="2900" dirty="0" err="1"/>
              <a:t>conveniente</a:t>
            </a:r>
            <a:r>
              <a:rPr lang="en-US" sz="2900" dirty="0"/>
              <a:t>.</a:t>
            </a:r>
          </a:p>
          <a:p>
            <a:pPr marL="0" indent="0">
              <a:buNone/>
            </a:pPr>
            <a:endParaRPr lang="en-US" sz="2900" dirty="0"/>
          </a:p>
          <a:p>
            <a:pPr marL="0" indent="0">
              <a:buNone/>
            </a:pPr>
            <a:r>
              <a:rPr lang="en-US" sz="2900" dirty="0" err="1"/>
              <a:t>Cuando</a:t>
            </a:r>
            <a:r>
              <a:rPr lang="en-US" sz="2900" dirty="0"/>
              <a:t> se introduce una pattern variable, </a:t>
            </a:r>
            <a:r>
              <a:rPr lang="en-US" sz="2900" dirty="0" err="1"/>
              <a:t>como</a:t>
            </a:r>
            <a:r>
              <a:rPr lang="en-US" sz="2900" dirty="0"/>
              <a:t> </a:t>
            </a:r>
            <a:r>
              <a:rPr lang="en-US" sz="2900" dirty="0" err="1"/>
              <a:t>mySquare</a:t>
            </a:r>
            <a:r>
              <a:rPr lang="en-US" sz="2900" dirty="0"/>
              <a:t> </a:t>
            </a:r>
            <a:r>
              <a:rPr lang="en-US" sz="2900" dirty="0" err="1"/>
              <a:t>en</a:t>
            </a:r>
            <a:r>
              <a:rPr lang="en-US" sz="2900" dirty="0"/>
              <a:t> una </a:t>
            </a:r>
            <a:r>
              <a:rPr lang="en-US" sz="2900" dirty="0" err="1"/>
              <a:t>sentencia</a:t>
            </a:r>
            <a:r>
              <a:rPr lang="en-US" sz="2900" dirty="0"/>
              <a:t> if, </a:t>
            </a:r>
            <a:r>
              <a:rPr lang="en-US" sz="2900" dirty="0" err="1"/>
              <a:t>esa</a:t>
            </a:r>
            <a:r>
              <a:rPr lang="en-US" sz="2900" dirty="0"/>
              <a:t> variable </a:t>
            </a:r>
            <a:r>
              <a:rPr lang="en-US" sz="2900" dirty="0" err="1"/>
              <a:t>está</a:t>
            </a:r>
            <a:r>
              <a:rPr lang="en-US" sz="2900" dirty="0"/>
              <a:t> </a:t>
            </a:r>
            <a:r>
              <a:rPr lang="en-US" sz="2900" dirty="0" err="1"/>
              <a:t>en</a:t>
            </a:r>
            <a:r>
              <a:rPr lang="en-US" sz="2900" dirty="0"/>
              <a:t> el scope del </a:t>
            </a:r>
            <a:r>
              <a:rPr lang="en-US" sz="2900" dirty="0" err="1"/>
              <a:t>bloque</a:t>
            </a:r>
            <a:r>
              <a:rPr lang="en-US" sz="2900" dirty="0"/>
              <a:t> del if. No se </a:t>
            </a:r>
            <a:r>
              <a:rPr lang="en-US" sz="2900" dirty="0" err="1"/>
              <a:t>aplica</a:t>
            </a:r>
            <a:r>
              <a:rPr lang="en-US" sz="2900" dirty="0"/>
              <a:t> lo </a:t>
            </a:r>
            <a:r>
              <a:rPr lang="en-US" sz="2900" dirty="0" err="1"/>
              <a:t>mismo</a:t>
            </a:r>
            <a:r>
              <a:rPr lang="en-US" sz="2900" dirty="0"/>
              <a:t> a </a:t>
            </a:r>
            <a:r>
              <a:rPr lang="en-US" sz="2900" dirty="0" err="1"/>
              <a:t>otras</a:t>
            </a:r>
            <a:r>
              <a:rPr lang="en-US" sz="2900" dirty="0"/>
              <a:t> </a:t>
            </a:r>
            <a:r>
              <a:rPr lang="en-US" sz="2900" dirty="0" err="1"/>
              <a:t>sentencias</a:t>
            </a:r>
            <a:r>
              <a:rPr lang="en-US" sz="2900" dirty="0"/>
              <a:t> </a:t>
            </a:r>
            <a:r>
              <a:rPr lang="en-US" sz="2900" dirty="0" err="1"/>
              <a:t>condicionales</a:t>
            </a:r>
            <a:r>
              <a:rPr lang="en-US" sz="2900" dirty="0"/>
              <a:t> o loops.</a:t>
            </a:r>
          </a:p>
          <a:p>
            <a:pPr marL="0" indent="0">
              <a:buNone/>
            </a:pPr>
            <a:endParaRPr lang="en-US" dirty="0"/>
          </a:p>
          <a:p>
            <a:endParaRPr lang="en-BO" dirty="0"/>
          </a:p>
        </p:txBody>
      </p:sp>
      <p:sp>
        <p:nvSpPr>
          <p:cNvPr id="4" name="TextBox 3">
            <a:extLst>
              <a:ext uri="{FF2B5EF4-FFF2-40B4-BE49-F238E27FC236}">
                <a16:creationId xmlns:a16="http://schemas.microsoft.com/office/drawing/2014/main" id="{15CCCE72-B8DA-5644-BCB2-2BC3A4F85198}"/>
              </a:ext>
            </a:extLst>
          </p:cNvPr>
          <p:cNvSpPr txBox="1"/>
          <p:nvPr/>
        </p:nvSpPr>
        <p:spPr>
          <a:xfrm>
            <a:off x="838200" y="1816080"/>
            <a:ext cx="5797732"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int X = 10; public int Y = 20;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public int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public string Color; } </a:t>
            </a:r>
          </a:p>
          <a:p>
            <a:r>
              <a:rPr lang="en-US" sz="1400" b="1" dirty="0">
                <a:solidFill>
                  <a:schemeClr val="bg1"/>
                </a:solidFill>
              </a:rPr>
              <a:t>class </a:t>
            </a:r>
            <a:r>
              <a:rPr lang="en-US" sz="1400" b="1" dirty="0" err="1">
                <a:solidFill>
                  <a:schemeClr val="bg1"/>
                </a:solidFill>
              </a:rPr>
              <a:t>Calculador</a:t>
            </a:r>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figura</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Color = "Azul" };</a:t>
            </a:r>
          </a:p>
          <a:p>
            <a:r>
              <a:rPr lang="en-US" sz="1400" b="1" dirty="0">
                <a:solidFill>
                  <a:schemeClr val="bg1"/>
                </a:solidFill>
              </a:rPr>
              <a:t>                   if(</a:t>
            </a:r>
            <a:r>
              <a:rPr lang="en-US" sz="1400" b="1" dirty="0" err="1">
                <a:solidFill>
                  <a:schemeClr val="bg1"/>
                </a:solidFill>
              </a:rPr>
              <a:t>figura</a:t>
            </a:r>
            <a:r>
              <a:rPr lang="en-US" sz="1400" b="1" dirty="0">
                <a:solidFill>
                  <a:schemeClr val="bg1"/>
                </a:solidFill>
              </a:rPr>
              <a:t> is </a:t>
            </a:r>
            <a:r>
              <a:rPr lang="en-US" sz="1400" b="1" dirty="0" err="1">
                <a:solidFill>
                  <a:schemeClr val="bg1"/>
                </a:solidFill>
              </a:rPr>
              <a:t>Cuadrado</a:t>
            </a:r>
            <a:r>
              <a:rPr lang="en-US" sz="1400" b="1" dirty="0">
                <a:solidFill>
                  <a:schemeClr val="bg1"/>
                </a:solidFill>
              </a:rPr>
              <a:t> </a:t>
            </a:r>
            <a:r>
              <a:rPr lang="en-US" sz="1400" b="1" dirty="0" err="1">
                <a:solidFill>
                  <a:schemeClr val="bg1"/>
                </a:solidFill>
              </a:rPr>
              <a:t>cuad</a:t>
            </a:r>
            <a:r>
              <a:rPr lang="en-US" sz="1400" b="1" dirty="0">
                <a:solidFill>
                  <a:schemeClr val="bg1"/>
                </a:solidFill>
              </a:rPr>
              <a:t>)  </a:t>
            </a:r>
          </a:p>
          <a:p>
            <a:r>
              <a:rPr lang="en-US" sz="1400" b="1" dirty="0">
                <a:solidFill>
                  <a:schemeClr val="bg1"/>
                </a:solidFill>
              </a:rPr>
              <a:t>                         WriteLine($"Color de </a:t>
            </a:r>
            <a:r>
              <a:rPr lang="en-US" sz="1400" b="1" dirty="0" err="1">
                <a:solidFill>
                  <a:schemeClr val="bg1"/>
                </a:solidFill>
              </a:rPr>
              <a:t>figura</a:t>
            </a:r>
            <a:r>
              <a:rPr lang="en-US" sz="1400" b="1" dirty="0">
                <a:solidFill>
                  <a:schemeClr val="bg1"/>
                </a:solidFill>
              </a:rPr>
              <a:t> = { </a:t>
            </a:r>
            <a:r>
              <a:rPr lang="en-US" sz="1400" b="1" dirty="0" err="1">
                <a:solidFill>
                  <a:schemeClr val="bg1"/>
                </a:solidFill>
              </a:rPr>
              <a:t>cuad.Color</a:t>
            </a:r>
            <a:r>
              <a:rPr lang="en-US" sz="1400" b="1" dirty="0">
                <a:solidFill>
                  <a:schemeClr val="bg1"/>
                </a:solidFill>
              </a:rPr>
              <a:t>} ");</a:t>
            </a:r>
          </a:p>
          <a:p>
            <a:r>
              <a:rPr lang="en-US" sz="1400" b="1" dirty="0">
                <a:solidFill>
                  <a:schemeClr val="bg1"/>
                </a:solidFill>
              </a:rPr>
              <a:t>                   </a:t>
            </a:r>
          </a:p>
          <a:p>
            <a:r>
              <a:rPr lang="en-US" sz="1400" b="1" dirty="0">
                <a:solidFill>
                  <a:schemeClr val="bg1"/>
                </a:solidFill>
              </a:rPr>
              <a:t>                   </a:t>
            </a:r>
            <a:r>
              <a:rPr lang="en-US" sz="1400" b="1" dirty="0"/>
              <a:t>object obj = "Pattern Matching es cool!";</a:t>
            </a:r>
          </a:p>
          <a:p>
            <a:r>
              <a:rPr lang="en-US" sz="1400" b="1" dirty="0"/>
              <a:t>                   if (!(obj is string text)) { return; }  // </a:t>
            </a:r>
            <a:r>
              <a:rPr lang="en-US" sz="1400" b="1" dirty="0" err="1"/>
              <a:t>termina</a:t>
            </a:r>
            <a:r>
              <a:rPr lang="en-US" sz="1400" b="1" dirty="0"/>
              <a:t> </a:t>
            </a:r>
            <a:r>
              <a:rPr lang="en-US" sz="1400" b="1" dirty="0" err="1"/>
              <a:t>si</a:t>
            </a:r>
            <a:r>
              <a:rPr lang="en-US" sz="1400" b="1" dirty="0"/>
              <a:t> obj no es un string</a:t>
            </a:r>
          </a:p>
          <a:p>
            <a:r>
              <a:rPr lang="en-US" sz="1400" b="1" dirty="0"/>
              <a:t>                   WriteLine(text); 	           // "Pattern Matching es cool!"</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47931968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91D6F-9C2A-584E-ADA2-6AA400887F44}"/>
              </a:ext>
            </a:extLst>
          </p:cNvPr>
          <p:cNvSpPr>
            <a:spLocks noGrp="1"/>
          </p:cNvSpPr>
          <p:nvPr>
            <p:ph type="title"/>
          </p:nvPr>
        </p:nvSpPr>
        <p:spPr/>
        <p:txBody>
          <a:bodyPr/>
          <a:lstStyle/>
          <a:p>
            <a:r>
              <a:rPr lang="en-BO" dirty="0"/>
              <a:t>If con uso de is y pattern matching</a:t>
            </a:r>
          </a:p>
        </p:txBody>
      </p:sp>
      <p:sp>
        <p:nvSpPr>
          <p:cNvPr id="3" name="Content Placeholder 2">
            <a:extLst>
              <a:ext uri="{FF2B5EF4-FFF2-40B4-BE49-F238E27FC236}">
                <a16:creationId xmlns:a16="http://schemas.microsoft.com/office/drawing/2014/main" id="{42E7C19B-42FF-3D41-99AD-692E954F1381}"/>
              </a:ext>
            </a:extLst>
          </p:cNvPr>
          <p:cNvSpPr>
            <a:spLocks noGrp="1"/>
          </p:cNvSpPr>
          <p:nvPr>
            <p:ph idx="1"/>
          </p:nvPr>
        </p:nvSpPr>
        <p:spPr>
          <a:xfrm>
            <a:off x="6348548" y="2705534"/>
            <a:ext cx="5005252" cy="2781209"/>
          </a:xfrm>
          <a:solidFill>
            <a:schemeClr val="accent1">
              <a:lumMod val="20000"/>
              <a:lumOff val="80000"/>
            </a:schemeClr>
          </a:solidFill>
          <a:ln>
            <a:solidFill>
              <a:schemeClr val="accent1"/>
            </a:solidFill>
          </a:ln>
        </p:spPr>
        <p:txBody>
          <a:bodyPr>
            <a:normAutofit fontScale="92500" lnSpcReduction="20000"/>
          </a:bodyPr>
          <a:lstStyle/>
          <a:p>
            <a:pPr marL="0" indent="0">
              <a:buNone/>
            </a:pPr>
            <a:endParaRPr lang="en-US" dirty="0"/>
          </a:p>
          <a:p>
            <a:pPr marL="0" indent="0">
              <a:buNone/>
            </a:pPr>
            <a:r>
              <a:rPr lang="en-US" dirty="0"/>
              <a:t>La </a:t>
            </a:r>
            <a:r>
              <a:rPr lang="en-US" dirty="0" err="1"/>
              <a:t>evaluación</a:t>
            </a:r>
            <a:r>
              <a:rPr lang="en-US" dirty="0"/>
              <a:t> de las </a:t>
            </a:r>
            <a:r>
              <a:rPr lang="en-US" dirty="0" err="1"/>
              <a:t>expresiones</a:t>
            </a:r>
            <a:r>
              <a:rPr lang="en-US" dirty="0"/>
              <a:t> de una </a:t>
            </a:r>
            <a:r>
              <a:rPr lang="en-US" dirty="0" err="1"/>
              <a:t>sentencia</a:t>
            </a:r>
            <a:r>
              <a:rPr lang="en-US" dirty="0"/>
              <a:t> </a:t>
            </a:r>
            <a:r>
              <a:rPr lang="en-US" b="1" dirty="0"/>
              <a:t>if con </a:t>
            </a:r>
            <a:r>
              <a:rPr lang="en-US" b="1" dirty="0" err="1"/>
              <a:t>uso</a:t>
            </a:r>
            <a:r>
              <a:rPr lang="en-US" b="1" dirty="0"/>
              <a:t> de is</a:t>
            </a:r>
            <a:r>
              <a:rPr lang="en-US" dirty="0"/>
              <a:t> no solo </a:t>
            </a:r>
            <a:r>
              <a:rPr lang="en-US" dirty="0" err="1"/>
              <a:t>funciona</a:t>
            </a:r>
            <a:r>
              <a:rPr lang="en-US" dirty="0"/>
              <a:t> con </a:t>
            </a:r>
            <a:r>
              <a:rPr lang="en-US" dirty="0" err="1"/>
              <a:t>tipos</a:t>
            </a:r>
            <a:r>
              <a:rPr lang="en-US" dirty="0"/>
              <a:t> </a:t>
            </a:r>
            <a:r>
              <a:rPr lang="en-US" dirty="0" err="1"/>
              <a:t>referencia</a:t>
            </a:r>
            <a:r>
              <a:rPr lang="en-US" dirty="0"/>
              <a:t>, </a:t>
            </a:r>
            <a:r>
              <a:rPr lang="en-US" dirty="0" err="1"/>
              <a:t>sino</a:t>
            </a:r>
            <a:r>
              <a:rPr lang="en-US" dirty="0"/>
              <a:t> </a:t>
            </a:r>
            <a:r>
              <a:rPr lang="en-US" dirty="0" err="1"/>
              <a:t>también</a:t>
            </a:r>
            <a:r>
              <a:rPr lang="en-US" dirty="0"/>
              <a:t> con </a:t>
            </a:r>
            <a:r>
              <a:rPr lang="en-US" dirty="0" err="1"/>
              <a:t>tipos</a:t>
            </a:r>
            <a:r>
              <a:rPr lang="en-US" dirty="0"/>
              <a:t> de valor. </a:t>
            </a:r>
            <a:r>
              <a:rPr lang="en-US" dirty="0" err="1"/>
              <a:t>Además</a:t>
            </a:r>
            <a:r>
              <a:rPr lang="en-US" dirty="0"/>
              <a:t> de variables, </a:t>
            </a:r>
            <a:r>
              <a:rPr lang="en-US" dirty="0" err="1"/>
              <a:t>también</a:t>
            </a:r>
            <a:r>
              <a:rPr lang="en-US" dirty="0"/>
              <a:t> se </a:t>
            </a:r>
            <a:r>
              <a:rPr lang="en-US" dirty="0" err="1"/>
              <a:t>puede</a:t>
            </a:r>
            <a:r>
              <a:rPr lang="en-US" dirty="0"/>
              <a:t> </a:t>
            </a:r>
            <a:r>
              <a:rPr lang="en-US" dirty="0" err="1"/>
              <a:t>usar</a:t>
            </a:r>
            <a:r>
              <a:rPr lang="en-US" dirty="0"/>
              <a:t> </a:t>
            </a:r>
            <a:r>
              <a:rPr lang="en-US" dirty="0" err="1"/>
              <a:t>cualquier</a:t>
            </a:r>
            <a:r>
              <a:rPr lang="en-US" dirty="0"/>
              <a:t> </a:t>
            </a:r>
            <a:r>
              <a:rPr lang="en-US" dirty="0" err="1"/>
              <a:t>constante</a:t>
            </a:r>
            <a:r>
              <a:rPr lang="en-US" dirty="0"/>
              <a:t>.</a:t>
            </a:r>
          </a:p>
          <a:p>
            <a:pPr marL="0" indent="0">
              <a:buNone/>
            </a:pPr>
            <a:r>
              <a:rPr lang="en-US" dirty="0"/>
              <a:t> </a:t>
            </a:r>
            <a:endParaRPr lang="en-BO" dirty="0"/>
          </a:p>
        </p:txBody>
      </p:sp>
      <p:sp>
        <p:nvSpPr>
          <p:cNvPr id="4" name="TextBox 3">
            <a:extLst>
              <a:ext uri="{FF2B5EF4-FFF2-40B4-BE49-F238E27FC236}">
                <a16:creationId xmlns:a16="http://schemas.microsoft.com/office/drawing/2014/main" id="{2E8691FA-16B5-2A49-AFC0-51184ADBE520}"/>
              </a:ext>
            </a:extLst>
          </p:cNvPr>
          <p:cNvSpPr txBox="1"/>
          <p:nvPr/>
        </p:nvSpPr>
        <p:spPr>
          <a:xfrm>
            <a:off x="838200" y="2234091"/>
            <a:ext cx="4561114"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static class Principal</a:t>
            </a:r>
          </a:p>
          <a:p>
            <a:r>
              <a:rPr lang="en-US" sz="1400" b="1" dirty="0"/>
              <a:t>{</a:t>
            </a:r>
          </a:p>
          <a:p>
            <a:r>
              <a:rPr lang="en-US" sz="1400" b="1" dirty="0"/>
              <a:t>      static void Test(object o) {</a:t>
            </a:r>
          </a:p>
          <a:p>
            <a:r>
              <a:rPr lang="en-US" sz="1400" b="1" dirty="0"/>
              <a:t>            if (o is 21) WriteLine("o es 21");</a:t>
            </a:r>
          </a:p>
          <a:p>
            <a:r>
              <a:rPr lang="en-US" sz="1400" b="1" dirty="0"/>
              <a:t>            else if (o is int </a:t>
            </a:r>
            <a:r>
              <a:rPr lang="en-US" sz="1400" b="1" dirty="0" err="1"/>
              <a:t>i</a:t>
            </a:r>
            <a:r>
              <a:rPr lang="en-US" sz="1400" b="1" dirty="0"/>
              <a:t>) WriteLine($"</a:t>
            </a:r>
            <a:r>
              <a:rPr lang="en-US" sz="1400" b="1" dirty="0" err="1"/>
              <a:t>entero</a:t>
            </a:r>
            <a:r>
              <a:rPr lang="en-US" sz="1400" b="1" dirty="0"/>
              <a:t> es {</a:t>
            </a:r>
            <a:r>
              <a:rPr lang="en-US" sz="1400" b="1" dirty="0" err="1"/>
              <a:t>i</a:t>
            </a:r>
            <a:r>
              <a:rPr lang="en-US" sz="1400" b="1" dirty="0"/>
              <a:t>}");</a:t>
            </a:r>
          </a:p>
          <a:p>
            <a:r>
              <a:rPr lang="en-US" sz="1400" b="1" dirty="0"/>
              <a:t>            else if (o is null) WriteLine("o es null");</a:t>
            </a:r>
          </a:p>
          <a:p>
            <a:r>
              <a:rPr lang="en-US" sz="1400" b="1" dirty="0"/>
              <a:t>      }</a:t>
            </a:r>
          </a:p>
          <a:p>
            <a:endParaRPr lang="en-US" sz="1400" b="1" dirty="0"/>
          </a:p>
          <a:p>
            <a:r>
              <a:rPr lang="en-US" sz="1400" b="1" dirty="0"/>
              <a:t>      static void Main() {</a:t>
            </a:r>
          </a:p>
          <a:p>
            <a:r>
              <a:rPr lang="en-US" sz="1400" b="1" dirty="0"/>
              <a:t>            Test(21);</a:t>
            </a:r>
            <a:r>
              <a:rPr lang="en-US" sz="1400" dirty="0"/>
              <a:t>	// "21"</a:t>
            </a:r>
          </a:p>
          <a:p>
            <a:r>
              <a:rPr lang="en-US" sz="1400" b="1" dirty="0"/>
              <a:t>            Test(33);	</a:t>
            </a:r>
            <a:r>
              <a:rPr lang="en-US" sz="1400" dirty="0"/>
              <a:t>// "</a:t>
            </a:r>
            <a:r>
              <a:rPr lang="en-US" sz="1400" dirty="0" err="1"/>
              <a:t>entero</a:t>
            </a:r>
            <a:r>
              <a:rPr lang="en-US" sz="1400" dirty="0"/>
              <a:t> es 33"</a:t>
            </a:r>
          </a:p>
          <a:p>
            <a:r>
              <a:rPr lang="en-US" sz="1400" b="1" dirty="0"/>
              <a:t>            Test(null); 	</a:t>
            </a:r>
            <a:r>
              <a:rPr lang="en-US" sz="1400" dirty="0"/>
              <a:t>// "null"</a:t>
            </a:r>
          </a:p>
          <a:p>
            <a:r>
              <a:rPr lang="en-US" sz="1400" b="1" dirty="0"/>
              <a:t>      }</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38423866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AB623-BD36-4A4B-8CCD-C9F58D08CEF0}"/>
              </a:ext>
            </a:extLst>
          </p:cNvPr>
          <p:cNvSpPr>
            <a:spLocks noGrp="1"/>
          </p:cNvSpPr>
          <p:nvPr>
            <p:ph type="title"/>
          </p:nvPr>
        </p:nvSpPr>
        <p:spPr/>
        <p:txBody>
          <a:bodyPr/>
          <a:lstStyle/>
          <a:p>
            <a:r>
              <a:rPr lang="en-BO" dirty="0"/>
              <a:t>Switch y pattern matching</a:t>
            </a:r>
          </a:p>
        </p:txBody>
      </p:sp>
      <p:sp>
        <p:nvSpPr>
          <p:cNvPr id="3" name="Content Placeholder 2">
            <a:extLst>
              <a:ext uri="{FF2B5EF4-FFF2-40B4-BE49-F238E27FC236}">
                <a16:creationId xmlns:a16="http://schemas.microsoft.com/office/drawing/2014/main" id="{78ECFC97-D276-5147-8B1D-FA7F471C9753}"/>
              </a:ext>
            </a:extLst>
          </p:cNvPr>
          <p:cNvSpPr>
            <a:spLocks noGrp="1"/>
          </p:cNvSpPr>
          <p:nvPr>
            <p:ph idx="1"/>
          </p:nvPr>
        </p:nvSpPr>
        <p:spPr>
          <a:xfrm>
            <a:off x="6244046" y="1825625"/>
            <a:ext cx="5109754" cy="4351338"/>
          </a:xfrm>
          <a:solidFill>
            <a:schemeClr val="accent1">
              <a:lumMod val="20000"/>
              <a:lumOff val="80000"/>
            </a:schemeClr>
          </a:solidFill>
          <a:ln>
            <a:solidFill>
              <a:schemeClr val="accent1"/>
            </a:solidFill>
          </a:ln>
        </p:spPr>
        <p:txBody>
          <a:bodyPr>
            <a:normAutofit fontScale="85000" lnSpcReduction="10000"/>
          </a:bodyPr>
          <a:lstStyle/>
          <a:p>
            <a:pPr marL="0" indent="0">
              <a:buNone/>
            </a:pPr>
            <a:endParaRPr lang="en-US" dirty="0"/>
          </a:p>
          <a:p>
            <a:pPr marL="0" indent="0">
              <a:buNone/>
            </a:pPr>
            <a:r>
              <a:rPr lang="en-US" dirty="0"/>
              <a:t>Pattern matching </a:t>
            </a:r>
            <a:r>
              <a:rPr lang="en-US" dirty="0" err="1"/>
              <a:t>funciona</a:t>
            </a:r>
            <a:r>
              <a:rPr lang="en-US" dirty="0"/>
              <a:t> no solo con </a:t>
            </a:r>
            <a:r>
              <a:rPr lang="en-US" dirty="0" err="1"/>
              <a:t>sentencias</a:t>
            </a:r>
            <a:r>
              <a:rPr lang="en-US" dirty="0"/>
              <a:t> if </a:t>
            </a:r>
            <a:r>
              <a:rPr lang="en-US" dirty="0" err="1"/>
              <a:t>sino</a:t>
            </a:r>
            <a:r>
              <a:rPr lang="en-US" dirty="0"/>
              <a:t> </a:t>
            </a:r>
            <a:r>
              <a:rPr lang="en-US" dirty="0" err="1"/>
              <a:t>también</a:t>
            </a:r>
            <a:r>
              <a:rPr lang="en-US" dirty="0"/>
              <a:t> con </a:t>
            </a:r>
            <a:r>
              <a:rPr lang="en-US" dirty="0" err="1"/>
              <a:t>sentencias</a:t>
            </a:r>
            <a:r>
              <a:rPr lang="en-US" dirty="0"/>
              <a:t> switch, </a:t>
            </a:r>
            <a:r>
              <a:rPr lang="en-US" dirty="0" err="1"/>
              <a:t>utilizando</a:t>
            </a:r>
            <a:r>
              <a:rPr lang="en-US" dirty="0"/>
              <a:t> una </a:t>
            </a:r>
            <a:r>
              <a:rPr lang="en-US" dirty="0" err="1"/>
              <a:t>sintaxis</a:t>
            </a:r>
            <a:r>
              <a:rPr lang="en-US" dirty="0"/>
              <a:t> </a:t>
            </a:r>
            <a:r>
              <a:rPr lang="en-US" dirty="0" err="1"/>
              <a:t>ligeramente</a:t>
            </a:r>
            <a:r>
              <a:rPr lang="en-US" dirty="0"/>
              <a:t> </a:t>
            </a:r>
            <a:r>
              <a:rPr lang="en-US" dirty="0" err="1"/>
              <a:t>diferente</a:t>
            </a:r>
            <a:r>
              <a:rPr lang="en-US" dirty="0"/>
              <a:t>. El </a:t>
            </a:r>
            <a:r>
              <a:rPr lang="en-US" dirty="0" err="1"/>
              <a:t>método</a:t>
            </a:r>
            <a:r>
              <a:rPr lang="en-US" dirty="0"/>
              <a:t> de </a:t>
            </a:r>
            <a:r>
              <a:rPr lang="en-US" dirty="0" err="1"/>
              <a:t>ejemplo</a:t>
            </a:r>
            <a:r>
              <a:rPr lang="en-US" dirty="0"/>
              <a:t> anterior se </a:t>
            </a:r>
            <a:r>
              <a:rPr lang="en-US" dirty="0" err="1"/>
              <a:t>puede</a:t>
            </a:r>
            <a:r>
              <a:rPr lang="en-US" dirty="0"/>
              <a:t> </a:t>
            </a:r>
            <a:r>
              <a:rPr lang="en-US" dirty="0" err="1"/>
              <a:t>reescribir</a:t>
            </a:r>
            <a:r>
              <a:rPr lang="en-US" dirty="0"/>
              <a:t> de la </a:t>
            </a:r>
            <a:r>
              <a:rPr lang="en-US" dirty="0" err="1"/>
              <a:t>siguiente</a:t>
            </a:r>
            <a:r>
              <a:rPr lang="en-US" dirty="0"/>
              <a:t> </a:t>
            </a:r>
            <a:r>
              <a:rPr lang="en-US" dirty="0" err="1"/>
              <a:t>manera</a:t>
            </a:r>
            <a:r>
              <a:rPr lang="en-US" dirty="0"/>
              <a:t>.</a:t>
            </a:r>
          </a:p>
          <a:p>
            <a:pPr marL="0" indent="0">
              <a:buNone/>
            </a:pPr>
            <a:endParaRPr lang="en-US" dirty="0"/>
          </a:p>
          <a:p>
            <a:pPr marL="0" indent="0">
              <a:buNone/>
            </a:pPr>
            <a:r>
              <a:rPr lang="en-US" dirty="0" err="1"/>
              <a:t>Tenga</a:t>
            </a:r>
            <a:r>
              <a:rPr lang="en-US" dirty="0"/>
              <a:t> </a:t>
            </a:r>
            <a:r>
              <a:rPr lang="en-US" dirty="0" err="1"/>
              <a:t>en</a:t>
            </a:r>
            <a:r>
              <a:rPr lang="en-US" dirty="0"/>
              <a:t> </a:t>
            </a:r>
            <a:r>
              <a:rPr lang="en-US" dirty="0" err="1"/>
              <a:t>cuenta</a:t>
            </a:r>
            <a:r>
              <a:rPr lang="en-US" dirty="0"/>
              <a:t> que el </a:t>
            </a:r>
            <a:r>
              <a:rPr lang="en-US" dirty="0" err="1"/>
              <a:t>orden</a:t>
            </a:r>
            <a:r>
              <a:rPr lang="en-US" dirty="0"/>
              <a:t> de las </a:t>
            </a:r>
            <a:r>
              <a:rPr lang="en-US" dirty="0" err="1"/>
              <a:t>expresiones</a:t>
            </a:r>
            <a:r>
              <a:rPr lang="en-US" dirty="0"/>
              <a:t> es </a:t>
            </a:r>
            <a:r>
              <a:rPr lang="en-US" dirty="0" err="1"/>
              <a:t>importante</a:t>
            </a:r>
            <a:r>
              <a:rPr lang="en-US" dirty="0"/>
              <a:t> al </a:t>
            </a:r>
            <a:r>
              <a:rPr lang="en-US" dirty="0" err="1"/>
              <a:t>realizar</a:t>
            </a:r>
            <a:r>
              <a:rPr lang="en-US" dirty="0"/>
              <a:t> el </a:t>
            </a:r>
            <a:r>
              <a:rPr lang="en-US" b="1" dirty="0"/>
              <a:t>Pattern Matching</a:t>
            </a:r>
            <a:r>
              <a:rPr lang="en-US" dirty="0"/>
              <a:t>. Debe </a:t>
            </a:r>
            <a:r>
              <a:rPr lang="en-US" dirty="0" err="1"/>
              <a:t>comenzarse</a:t>
            </a:r>
            <a:r>
              <a:rPr lang="en-US" dirty="0"/>
              <a:t> con el </a:t>
            </a:r>
            <a:r>
              <a:rPr lang="en-US" dirty="0" err="1"/>
              <a:t>caso</a:t>
            </a:r>
            <a:r>
              <a:rPr lang="en-US" dirty="0"/>
              <a:t> </a:t>
            </a:r>
            <a:r>
              <a:rPr lang="en-US" dirty="0" err="1"/>
              <a:t>más</a:t>
            </a:r>
            <a:r>
              <a:rPr lang="en-US" dirty="0"/>
              <a:t> particular y </a:t>
            </a:r>
            <a:r>
              <a:rPr lang="en-US" dirty="0" err="1"/>
              <a:t>terminar</a:t>
            </a:r>
            <a:r>
              <a:rPr lang="en-US" dirty="0"/>
              <a:t> con el </a:t>
            </a:r>
            <a:r>
              <a:rPr lang="en-US" dirty="0" err="1"/>
              <a:t>más</a:t>
            </a:r>
            <a:r>
              <a:rPr lang="en-US" dirty="0"/>
              <a:t> general.</a:t>
            </a:r>
            <a:endParaRPr lang="en-BO" dirty="0"/>
          </a:p>
        </p:txBody>
      </p:sp>
      <p:sp>
        <p:nvSpPr>
          <p:cNvPr id="4" name="TextBox 3">
            <a:extLst>
              <a:ext uri="{FF2B5EF4-FFF2-40B4-BE49-F238E27FC236}">
                <a16:creationId xmlns:a16="http://schemas.microsoft.com/office/drawing/2014/main" id="{C1DA23CF-6A06-034C-B46C-FB121D61AF5A}"/>
              </a:ext>
            </a:extLst>
          </p:cNvPr>
          <p:cNvSpPr txBox="1"/>
          <p:nvPr/>
        </p:nvSpPr>
        <p:spPr>
          <a:xfrm>
            <a:off x="942703" y="1825625"/>
            <a:ext cx="4561114" cy="43704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static class Principal</a:t>
            </a:r>
          </a:p>
          <a:p>
            <a:r>
              <a:rPr lang="en-US" sz="1400" b="1" dirty="0"/>
              <a:t>{</a:t>
            </a:r>
          </a:p>
          <a:p>
            <a:r>
              <a:rPr lang="en-US" sz="1400" b="1" dirty="0"/>
              <a:t>       static void Test(object o)</a:t>
            </a:r>
          </a:p>
          <a:p>
            <a:r>
              <a:rPr lang="en-US" sz="1400" b="1" dirty="0"/>
              <a:t>       {</a:t>
            </a:r>
          </a:p>
          <a:p>
            <a:pPr lvl="1"/>
            <a:r>
              <a:rPr lang="en-US" sz="1400" b="1" dirty="0"/>
              <a:t>switch(o)</a:t>
            </a:r>
          </a:p>
          <a:p>
            <a:pPr lvl="1"/>
            <a:r>
              <a:rPr lang="en-US" sz="1400" b="1" dirty="0"/>
              <a:t>{</a:t>
            </a:r>
          </a:p>
          <a:p>
            <a:pPr lvl="2"/>
            <a:r>
              <a:rPr lang="en-US" sz="1400" b="1" dirty="0"/>
              <a:t>case 21: WriteLine("o es 21"); break;</a:t>
            </a:r>
          </a:p>
          <a:p>
            <a:pPr lvl="2"/>
            <a:r>
              <a:rPr lang="en-US" sz="1400" b="1" dirty="0"/>
              <a:t>case int </a:t>
            </a:r>
            <a:r>
              <a:rPr lang="en-US" sz="1400" b="1" dirty="0" err="1"/>
              <a:t>i</a:t>
            </a:r>
            <a:r>
              <a:rPr lang="en-US" sz="1400" b="1" dirty="0"/>
              <a:t>: WriteLine($"</a:t>
            </a:r>
            <a:r>
              <a:rPr lang="en-US" sz="1400" b="1" dirty="0" err="1"/>
              <a:t>entero</a:t>
            </a:r>
            <a:r>
              <a:rPr lang="en-US" sz="1400" b="1" dirty="0"/>
              <a:t> es {</a:t>
            </a:r>
            <a:r>
              <a:rPr lang="en-US" sz="1400" b="1" dirty="0" err="1"/>
              <a:t>i</a:t>
            </a:r>
            <a:r>
              <a:rPr lang="en-US" sz="1400" b="1" dirty="0"/>
              <a:t>}"); break;</a:t>
            </a:r>
          </a:p>
          <a:p>
            <a:pPr lvl="2"/>
            <a:r>
              <a:rPr lang="en-US" sz="1400" b="1" dirty="0"/>
              <a:t>case null: WriteLine("o es null"); break;</a:t>
            </a:r>
          </a:p>
          <a:p>
            <a:pPr lvl="1"/>
            <a:r>
              <a:rPr lang="en-US" sz="1400" b="1" dirty="0"/>
              <a:t>}</a:t>
            </a:r>
          </a:p>
          <a:p>
            <a:r>
              <a:rPr lang="en-US" sz="1400" b="1" dirty="0"/>
              <a:t>      }</a:t>
            </a:r>
          </a:p>
          <a:p>
            <a:r>
              <a:rPr lang="en-US" sz="1400" b="1" dirty="0"/>
              <a:t>      static void Main() {</a:t>
            </a:r>
          </a:p>
          <a:p>
            <a:r>
              <a:rPr lang="en-US" sz="1400" b="1" dirty="0"/>
              <a:t>            Test(21);</a:t>
            </a:r>
            <a:r>
              <a:rPr lang="en-US" sz="1400" dirty="0"/>
              <a:t>	// "21"</a:t>
            </a:r>
          </a:p>
          <a:p>
            <a:r>
              <a:rPr lang="en-US" sz="1400" b="1" dirty="0"/>
              <a:t>            Test(33);	</a:t>
            </a:r>
            <a:r>
              <a:rPr lang="en-US" sz="1400" dirty="0"/>
              <a:t>// "</a:t>
            </a:r>
            <a:r>
              <a:rPr lang="en-US" sz="1400" dirty="0" err="1"/>
              <a:t>entero</a:t>
            </a:r>
            <a:r>
              <a:rPr lang="en-US" sz="1400" dirty="0"/>
              <a:t> es 33"</a:t>
            </a:r>
          </a:p>
          <a:p>
            <a:r>
              <a:rPr lang="en-US" sz="1400" b="1" dirty="0"/>
              <a:t>            Test(null); 	</a:t>
            </a:r>
            <a:r>
              <a:rPr lang="en-US" sz="1400" dirty="0"/>
              <a:t>// "null"</a:t>
            </a:r>
          </a:p>
          <a:p>
            <a:r>
              <a:rPr lang="en-US" sz="1400" b="1" dirty="0"/>
              <a:t>      }</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75756868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C1028-08FF-FB42-879A-4B6D024DD4BC}"/>
              </a:ext>
            </a:extLst>
          </p:cNvPr>
          <p:cNvSpPr>
            <a:spLocks noGrp="1"/>
          </p:cNvSpPr>
          <p:nvPr>
            <p:ph type="title"/>
          </p:nvPr>
        </p:nvSpPr>
        <p:spPr/>
        <p:txBody>
          <a:bodyPr/>
          <a:lstStyle/>
          <a:p>
            <a:r>
              <a:rPr lang="en-BO" dirty="0"/>
              <a:t>Boxing</a:t>
            </a:r>
          </a:p>
        </p:txBody>
      </p:sp>
      <p:sp>
        <p:nvSpPr>
          <p:cNvPr id="3" name="Content Placeholder 2">
            <a:extLst>
              <a:ext uri="{FF2B5EF4-FFF2-40B4-BE49-F238E27FC236}">
                <a16:creationId xmlns:a16="http://schemas.microsoft.com/office/drawing/2014/main" id="{D4E55D5C-2D32-104E-BBCD-BDF5366E144F}"/>
              </a:ext>
            </a:extLst>
          </p:cNvPr>
          <p:cNvSpPr>
            <a:spLocks noGrp="1"/>
          </p:cNvSpPr>
          <p:nvPr>
            <p:ph idx="1"/>
          </p:nvPr>
        </p:nvSpPr>
        <p:spPr>
          <a:xfrm>
            <a:off x="6592389" y="1587387"/>
            <a:ext cx="4761411" cy="4351338"/>
          </a:xfrm>
          <a:solidFill>
            <a:schemeClr val="accent1">
              <a:lumMod val="20000"/>
              <a:lumOff val="80000"/>
            </a:schemeClr>
          </a:solidFill>
          <a:ln>
            <a:solidFill>
              <a:schemeClr val="accent1"/>
            </a:solidFill>
          </a:ln>
        </p:spPr>
        <p:txBody>
          <a:bodyPr>
            <a:normAutofit fontScale="77500" lnSpcReduction="20000"/>
          </a:bodyPr>
          <a:lstStyle/>
          <a:p>
            <a:pPr marL="0" indent="0">
              <a:buNone/>
            </a:pPr>
            <a:endParaRPr lang="en-US" dirty="0"/>
          </a:p>
          <a:p>
            <a:pPr marL="0" indent="0">
              <a:buNone/>
            </a:pPr>
            <a:r>
              <a:rPr lang="en-US" dirty="0"/>
              <a:t>El </a:t>
            </a:r>
            <a:r>
              <a:rPr lang="en-US" dirty="0" err="1"/>
              <a:t>sistema</a:t>
            </a:r>
            <a:r>
              <a:rPr lang="en-US" dirty="0"/>
              <a:t> de </a:t>
            </a:r>
            <a:r>
              <a:rPr lang="en-US" dirty="0" err="1"/>
              <a:t>tipo</a:t>
            </a:r>
            <a:r>
              <a:rPr lang="en-US" dirty="0"/>
              <a:t> </a:t>
            </a:r>
            <a:r>
              <a:rPr lang="en-US" dirty="0" err="1"/>
              <a:t>unificado</a:t>
            </a:r>
            <a:r>
              <a:rPr lang="en-US" dirty="0"/>
              <a:t> de C # </a:t>
            </a:r>
            <a:r>
              <a:rPr lang="en-US" dirty="0" err="1"/>
              <a:t>permite</a:t>
            </a:r>
            <a:r>
              <a:rPr lang="en-US" dirty="0"/>
              <a:t> que una variable de </a:t>
            </a:r>
            <a:r>
              <a:rPr lang="en-US" dirty="0" err="1"/>
              <a:t>tipo</a:t>
            </a:r>
            <a:r>
              <a:rPr lang="en-US" dirty="0"/>
              <a:t> valor se </a:t>
            </a:r>
            <a:r>
              <a:rPr lang="en-US" dirty="0" err="1"/>
              <a:t>pueda</a:t>
            </a:r>
            <a:r>
              <a:rPr lang="en-US" dirty="0"/>
              <a:t> </a:t>
            </a:r>
            <a:r>
              <a:rPr lang="en-US" dirty="0" err="1"/>
              <a:t>convertir</a:t>
            </a:r>
            <a:r>
              <a:rPr lang="en-US" dirty="0"/>
              <a:t> </a:t>
            </a:r>
            <a:r>
              <a:rPr lang="en-US" dirty="0" err="1"/>
              <a:t>implícitamente</a:t>
            </a:r>
            <a:r>
              <a:rPr lang="en-US" dirty="0"/>
              <a:t> </a:t>
            </a:r>
            <a:r>
              <a:rPr lang="en-US" dirty="0" err="1"/>
              <a:t>en</a:t>
            </a:r>
            <a:r>
              <a:rPr lang="en-US" dirty="0"/>
              <a:t> un </a:t>
            </a:r>
            <a:r>
              <a:rPr lang="en-US" dirty="0" err="1"/>
              <a:t>tipo</a:t>
            </a:r>
            <a:r>
              <a:rPr lang="en-US" dirty="0"/>
              <a:t> </a:t>
            </a:r>
            <a:r>
              <a:rPr lang="en-US" dirty="0" err="1"/>
              <a:t>referencia</a:t>
            </a:r>
            <a:r>
              <a:rPr lang="en-US" dirty="0"/>
              <a:t> de la </a:t>
            </a:r>
            <a:r>
              <a:rPr lang="en-US" dirty="0" err="1"/>
              <a:t>clase</a:t>
            </a:r>
            <a:r>
              <a:rPr lang="en-US" dirty="0"/>
              <a:t> Object.</a:t>
            </a:r>
          </a:p>
          <a:p>
            <a:pPr marL="0" indent="0">
              <a:buNone/>
            </a:pPr>
            <a:r>
              <a:rPr lang="en-US" dirty="0"/>
              <a:t> </a:t>
            </a:r>
          </a:p>
          <a:p>
            <a:pPr marL="0" indent="0">
              <a:buNone/>
            </a:pPr>
            <a:r>
              <a:rPr lang="en-US" dirty="0" err="1"/>
              <a:t>Esta</a:t>
            </a:r>
            <a:r>
              <a:rPr lang="en-US" dirty="0"/>
              <a:t> </a:t>
            </a:r>
            <a:r>
              <a:rPr lang="en-US" dirty="0" err="1"/>
              <a:t>operación</a:t>
            </a:r>
            <a:r>
              <a:rPr lang="en-US" dirty="0"/>
              <a:t> se </a:t>
            </a:r>
            <a:r>
              <a:rPr lang="en-US" dirty="0" err="1"/>
              <a:t>conoce</a:t>
            </a:r>
            <a:r>
              <a:rPr lang="en-US" dirty="0"/>
              <a:t> </a:t>
            </a:r>
            <a:r>
              <a:rPr lang="en-US" dirty="0" err="1"/>
              <a:t>como</a:t>
            </a:r>
            <a:r>
              <a:rPr lang="en-US" dirty="0"/>
              <a:t> </a:t>
            </a:r>
            <a:r>
              <a:rPr lang="en-US" b="1" dirty="0"/>
              <a:t>boxing</a:t>
            </a:r>
            <a:r>
              <a:rPr lang="en-US" dirty="0"/>
              <a:t> y una </a:t>
            </a:r>
            <a:r>
              <a:rPr lang="en-US" dirty="0" err="1"/>
              <a:t>vez</a:t>
            </a:r>
            <a:r>
              <a:rPr lang="en-US" dirty="0"/>
              <a:t> que el valor se ha </a:t>
            </a:r>
            <a:r>
              <a:rPr lang="en-US" dirty="0" err="1"/>
              <a:t>copiado</a:t>
            </a:r>
            <a:r>
              <a:rPr lang="en-US" dirty="0"/>
              <a:t> </a:t>
            </a:r>
            <a:r>
              <a:rPr lang="en-US" dirty="0" err="1"/>
              <a:t>en</a:t>
            </a:r>
            <a:r>
              <a:rPr lang="en-US" dirty="0"/>
              <a:t> el </a:t>
            </a:r>
            <a:r>
              <a:rPr lang="en-US" dirty="0" err="1"/>
              <a:t>objeto</a:t>
            </a:r>
            <a:r>
              <a:rPr lang="en-US" dirty="0"/>
              <a:t>, se la </a:t>
            </a:r>
            <a:r>
              <a:rPr lang="en-US" dirty="0" err="1"/>
              <a:t>puede</a:t>
            </a:r>
            <a:r>
              <a:rPr lang="en-US" dirty="0"/>
              <a:t> </a:t>
            </a:r>
            <a:r>
              <a:rPr lang="en-US" dirty="0" err="1"/>
              <a:t>tratar</a:t>
            </a:r>
            <a:r>
              <a:rPr lang="en-US" dirty="0"/>
              <a:t> </a:t>
            </a:r>
            <a:r>
              <a:rPr lang="en-US" dirty="0" err="1"/>
              <a:t>como</a:t>
            </a:r>
            <a:r>
              <a:rPr lang="en-US" dirty="0"/>
              <a:t> </a:t>
            </a:r>
            <a:r>
              <a:rPr lang="en-US" dirty="0" err="1"/>
              <a:t>cualquier</a:t>
            </a:r>
            <a:r>
              <a:rPr lang="en-US" dirty="0"/>
              <a:t> </a:t>
            </a:r>
            <a:r>
              <a:rPr lang="en-US" dirty="0" err="1"/>
              <a:t>tipo</a:t>
            </a:r>
            <a:r>
              <a:rPr lang="en-US" dirty="0"/>
              <a:t> de </a:t>
            </a:r>
            <a:r>
              <a:rPr lang="en-US" dirty="0" err="1"/>
              <a:t>referencia</a:t>
            </a:r>
            <a:r>
              <a:rPr lang="en-US" dirty="0"/>
              <a:t>.</a:t>
            </a:r>
          </a:p>
          <a:p>
            <a:pPr marL="0" indent="0">
              <a:buNone/>
            </a:pPr>
            <a:endParaRPr lang="en-US" dirty="0"/>
          </a:p>
          <a:p>
            <a:pPr marL="0" indent="0">
              <a:buNone/>
            </a:pPr>
            <a:r>
              <a:rPr lang="en-US" dirty="0" err="1"/>
              <a:t>Esta</a:t>
            </a:r>
            <a:r>
              <a:rPr lang="en-US" dirty="0"/>
              <a:t> </a:t>
            </a:r>
            <a:r>
              <a:rPr lang="en-US" dirty="0" err="1"/>
              <a:t>característica</a:t>
            </a:r>
            <a:r>
              <a:rPr lang="en-US" dirty="0"/>
              <a:t> es mas </a:t>
            </a:r>
            <a:r>
              <a:rPr lang="en-US" dirty="0" err="1"/>
              <a:t>usada</a:t>
            </a:r>
            <a:r>
              <a:rPr lang="en-US" dirty="0"/>
              <a:t> </a:t>
            </a:r>
            <a:r>
              <a:rPr lang="en-US" dirty="0" err="1"/>
              <a:t>implícitamente</a:t>
            </a:r>
            <a:r>
              <a:rPr lang="en-US" dirty="0"/>
              <a:t> </a:t>
            </a:r>
            <a:r>
              <a:rPr lang="en-US" dirty="0" err="1"/>
              <a:t>cuando</a:t>
            </a:r>
            <a:r>
              <a:rPr lang="en-US" dirty="0"/>
              <a:t> se </a:t>
            </a:r>
            <a:r>
              <a:rPr lang="en-US" dirty="0" err="1"/>
              <a:t>necesita</a:t>
            </a:r>
            <a:r>
              <a:rPr lang="en-US" dirty="0"/>
              <a:t> pasar un </a:t>
            </a:r>
            <a:r>
              <a:rPr lang="en-US" dirty="0" err="1"/>
              <a:t>tipo</a:t>
            </a:r>
            <a:r>
              <a:rPr lang="en-US" dirty="0"/>
              <a:t> valor a un </a:t>
            </a:r>
            <a:r>
              <a:rPr lang="en-US" dirty="0" err="1"/>
              <a:t>parámetro</a:t>
            </a:r>
            <a:r>
              <a:rPr lang="en-US" dirty="0"/>
              <a:t> </a:t>
            </a:r>
            <a:r>
              <a:rPr lang="en-US" dirty="0" err="1"/>
              <a:t>tipo</a:t>
            </a:r>
            <a:r>
              <a:rPr lang="en-US" dirty="0"/>
              <a:t> </a:t>
            </a:r>
            <a:r>
              <a:rPr lang="en-US" dirty="0" err="1"/>
              <a:t>referencia</a:t>
            </a:r>
            <a:r>
              <a:rPr lang="en-US" dirty="0"/>
              <a:t>.</a:t>
            </a:r>
            <a:endParaRPr lang="en-BO" dirty="0"/>
          </a:p>
        </p:txBody>
      </p:sp>
      <p:sp>
        <p:nvSpPr>
          <p:cNvPr id="5" name="TextBox 4">
            <a:extLst>
              <a:ext uri="{FF2B5EF4-FFF2-40B4-BE49-F238E27FC236}">
                <a16:creationId xmlns:a16="http://schemas.microsoft.com/office/drawing/2014/main" id="{048999D1-B83D-A045-B1F8-CFCDA88043E7}"/>
              </a:ext>
            </a:extLst>
          </p:cNvPr>
          <p:cNvSpPr txBox="1"/>
          <p:nvPr/>
        </p:nvSpPr>
        <p:spPr>
          <a:xfrm>
            <a:off x="838200" y="1793286"/>
            <a:ext cx="4900750" cy="3939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static class Principal</a:t>
            </a:r>
          </a:p>
          <a:p>
            <a:r>
              <a:rPr lang="en-US" sz="1400" b="1" dirty="0"/>
              <a:t>{</a:t>
            </a:r>
          </a:p>
          <a:p>
            <a:r>
              <a:rPr lang="en-US" sz="1400" b="1" dirty="0"/>
              <a:t>      static void Print(object o)</a:t>
            </a:r>
          </a:p>
          <a:p>
            <a:r>
              <a:rPr lang="en-US" sz="1400" b="1" dirty="0"/>
              <a:t>      {</a:t>
            </a:r>
          </a:p>
          <a:p>
            <a:r>
              <a:rPr lang="en-US" sz="1400" b="1" dirty="0"/>
              <a:t>              WriteLine( </a:t>
            </a:r>
            <a:r>
              <a:rPr lang="en-US" sz="1400" b="1" dirty="0" err="1"/>
              <a:t>o.ToString</a:t>
            </a:r>
            <a:r>
              <a:rPr lang="en-US" sz="1400" b="1" dirty="0"/>
              <a:t>() );    </a:t>
            </a:r>
          </a:p>
          <a:p>
            <a:r>
              <a:rPr lang="en-US" sz="1400" b="1" dirty="0"/>
              <a:t>      } </a:t>
            </a:r>
          </a:p>
          <a:p>
            <a:r>
              <a:rPr lang="en-US" sz="1400" b="1" dirty="0"/>
              <a:t>      </a:t>
            </a:r>
          </a:p>
          <a:p>
            <a:r>
              <a:rPr lang="en-US" sz="1400" b="1" dirty="0"/>
              <a:t>      static void Main() {</a:t>
            </a:r>
          </a:p>
          <a:p>
            <a:r>
              <a:rPr lang="en-US" sz="1400" b="1" dirty="0"/>
              <a:t>            int n = 35;</a:t>
            </a:r>
          </a:p>
          <a:p>
            <a:r>
              <a:rPr lang="en-US" sz="1400" b="1" dirty="0"/>
              <a:t>            object </a:t>
            </a:r>
            <a:r>
              <a:rPr lang="en-US" sz="1400" b="1" dirty="0" err="1"/>
              <a:t>n_obj</a:t>
            </a:r>
            <a:r>
              <a:rPr lang="en-US" sz="1400" b="1" dirty="0"/>
              <a:t>  = n;			// boxing</a:t>
            </a:r>
          </a:p>
          <a:p>
            <a:r>
              <a:rPr lang="en-US" sz="1400" b="1" dirty="0"/>
              <a:t>            WriteLine($"</a:t>
            </a:r>
            <a:r>
              <a:rPr lang="en-US" sz="1400" b="1" dirty="0" err="1"/>
              <a:t>n_obj</a:t>
            </a:r>
            <a:r>
              <a:rPr lang="en-US" sz="1400" b="1" dirty="0"/>
              <a:t> = { </a:t>
            </a:r>
            <a:r>
              <a:rPr lang="en-US" sz="1400" b="1" dirty="0" err="1"/>
              <a:t>n_obj</a:t>
            </a:r>
            <a:r>
              <a:rPr lang="en-US" sz="1400" b="1" dirty="0"/>
              <a:t> } ");	// </a:t>
            </a:r>
            <a:r>
              <a:rPr lang="en-US" sz="1400" b="1" dirty="0" err="1"/>
              <a:t>n_obj</a:t>
            </a:r>
            <a:r>
              <a:rPr lang="en-US" sz="1400" b="1" dirty="0"/>
              <a:t> = 35</a:t>
            </a:r>
          </a:p>
          <a:p>
            <a:r>
              <a:rPr lang="en-US" sz="1400" b="1" dirty="0"/>
              <a:t>            Print(n);			// 35 (boxing)</a:t>
            </a:r>
          </a:p>
          <a:p>
            <a:r>
              <a:rPr lang="en-US" sz="1400" b="1" dirty="0"/>
              <a:t>            Print('P');			// P (boxing)</a:t>
            </a:r>
          </a:p>
          <a:p>
            <a:r>
              <a:rPr lang="en-US" sz="1400" b="1" dirty="0"/>
              <a:t>     }</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543361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02F56-8A04-2B41-B02C-24293A60DB53}"/>
              </a:ext>
            </a:extLst>
          </p:cNvPr>
          <p:cNvSpPr>
            <a:spLocks noGrp="1"/>
          </p:cNvSpPr>
          <p:nvPr>
            <p:ph type="title"/>
          </p:nvPr>
        </p:nvSpPr>
        <p:spPr/>
        <p:txBody>
          <a:bodyPr/>
          <a:lstStyle/>
          <a:p>
            <a:r>
              <a:rPr lang="en-BO" dirty="0"/>
              <a:t>Capítulo 2</a:t>
            </a:r>
          </a:p>
        </p:txBody>
      </p:sp>
      <p:sp>
        <p:nvSpPr>
          <p:cNvPr id="3" name="Content Placeholder 2">
            <a:extLst>
              <a:ext uri="{FF2B5EF4-FFF2-40B4-BE49-F238E27FC236}">
                <a16:creationId xmlns:a16="http://schemas.microsoft.com/office/drawing/2014/main" id="{92E1E732-96DC-F943-93B0-D16CAC7CC162}"/>
              </a:ext>
            </a:extLst>
          </p:cNvPr>
          <p:cNvSpPr>
            <a:spLocks noGrp="1"/>
          </p:cNvSpPr>
          <p:nvPr>
            <p:ph idx="1"/>
          </p:nvPr>
        </p:nvSpPr>
        <p:spPr/>
        <p:txBody>
          <a:bodyPr/>
          <a:lstStyle/>
          <a:p>
            <a:pPr marL="0" indent="0">
              <a:buNone/>
            </a:pPr>
            <a:r>
              <a:rPr lang="en-US" sz="4000" b="1" dirty="0"/>
              <a:t>Variables</a:t>
            </a:r>
          </a:p>
          <a:p>
            <a:endParaRPr lang="en-BO" dirty="0"/>
          </a:p>
          <a:p>
            <a:endParaRPr lang="en-BO" dirty="0"/>
          </a:p>
        </p:txBody>
      </p:sp>
    </p:spTree>
    <p:extLst>
      <p:ext uri="{BB962C8B-B14F-4D97-AF65-F5344CB8AC3E}">
        <p14:creationId xmlns:p14="http://schemas.microsoft.com/office/powerpoint/2010/main" val="56471745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57F5C-CD18-1B4B-8710-017F6BC4BF3A}"/>
              </a:ext>
            </a:extLst>
          </p:cNvPr>
          <p:cNvSpPr>
            <a:spLocks noGrp="1"/>
          </p:cNvSpPr>
          <p:nvPr>
            <p:ph type="title"/>
          </p:nvPr>
        </p:nvSpPr>
        <p:spPr/>
        <p:txBody>
          <a:bodyPr/>
          <a:lstStyle/>
          <a:p>
            <a:r>
              <a:rPr lang="en-BO" dirty="0"/>
              <a:t>Unboxing</a:t>
            </a:r>
          </a:p>
        </p:txBody>
      </p:sp>
      <p:sp>
        <p:nvSpPr>
          <p:cNvPr id="3" name="Content Placeholder 2">
            <a:extLst>
              <a:ext uri="{FF2B5EF4-FFF2-40B4-BE49-F238E27FC236}">
                <a16:creationId xmlns:a16="http://schemas.microsoft.com/office/drawing/2014/main" id="{3BA93F91-8C1A-0848-A977-232A0A67E033}"/>
              </a:ext>
            </a:extLst>
          </p:cNvPr>
          <p:cNvSpPr>
            <a:spLocks noGrp="1"/>
          </p:cNvSpPr>
          <p:nvPr>
            <p:ph idx="1"/>
          </p:nvPr>
        </p:nvSpPr>
        <p:spPr>
          <a:xfrm>
            <a:off x="7045235" y="1503408"/>
            <a:ext cx="4308565" cy="4351338"/>
          </a:xfrm>
          <a:solidFill>
            <a:schemeClr val="accent1">
              <a:lumMod val="20000"/>
              <a:lumOff val="80000"/>
            </a:schemeClr>
          </a:solidFill>
          <a:ln>
            <a:solidFill>
              <a:schemeClr val="accent1"/>
            </a:solidFill>
          </a:ln>
        </p:spPr>
        <p:txBody>
          <a:bodyPr>
            <a:normAutofit fontScale="92500" lnSpcReduction="20000"/>
          </a:bodyPr>
          <a:lstStyle/>
          <a:p>
            <a:pPr marL="0" indent="0">
              <a:buNone/>
            </a:pPr>
            <a:endParaRPr lang="en-US" dirty="0"/>
          </a:p>
          <a:p>
            <a:pPr marL="0" indent="0">
              <a:buNone/>
            </a:pPr>
            <a:r>
              <a:rPr lang="en-US" dirty="0"/>
              <a:t>Lo </a:t>
            </a:r>
            <a:r>
              <a:rPr lang="en-US" dirty="0" err="1"/>
              <a:t>opuesto</a:t>
            </a:r>
            <a:r>
              <a:rPr lang="en-US" dirty="0"/>
              <a:t> al boxing es el </a:t>
            </a:r>
            <a:r>
              <a:rPr lang="en-US" b="1" dirty="0"/>
              <a:t>unboxing</a:t>
            </a:r>
            <a:r>
              <a:rPr lang="en-US" dirty="0"/>
              <a:t>. </a:t>
            </a:r>
            <a:r>
              <a:rPr lang="en-US" dirty="0" err="1"/>
              <a:t>Esto</a:t>
            </a:r>
            <a:r>
              <a:rPr lang="en-US" dirty="0"/>
              <a:t> </a:t>
            </a:r>
            <a:r>
              <a:rPr lang="en-US" dirty="0" err="1"/>
              <a:t>convierte</a:t>
            </a:r>
            <a:r>
              <a:rPr lang="en-US" dirty="0"/>
              <a:t> el valor boxing de nuevo </a:t>
            </a:r>
            <a:r>
              <a:rPr lang="en-US" dirty="0" err="1"/>
              <a:t>en</a:t>
            </a:r>
            <a:r>
              <a:rPr lang="en-US" dirty="0"/>
              <a:t> </a:t>
            </a:r>
            <a:r>
              <a:rPr lang="en-US" dirty="0" err="1"/>
              <a:t>su</a:t>
            </a:r>
            <a:r>
              <a:rPr lang="en-US" dirty="0"/>
              <a:t> variable de </a:t>
            </a:r>
            <a:r>
              <a:rPr lang="en-US" dirty="0" err="1"/>
              <a:t>tipo</a:t>
            </a:r>
            <a:r>
              <a:rPr lang="en-US" dirty="0"/>
              <a:t> valor. </a:t>
            </a:r>
          </a:p>
          <a:p>
            <a:pPr marL="0" indent="0">
              <a:buNone/>
            </a:pPr>
            <a:endParaRPr lang="en-US" dirty="0"/>
          </a:p>
          <a:p>
            <a:pPr marL="0" indent="0">
              <a:buNone/>
            </a:pPr>
            <a:r>
              <a:rPr lang="en-US" dirty="0"/>
              <a:t>La </a:t>
            </a:r>
            <a:r>
              <a:rPr lang="en-US" dirty="0" err="1"/>
              <a:t>operación</a:t>
            </a:r>
            <a:r>
              <a:rPr lang="en-US" dirty="0"/>
              <a:t> de unboxing debe ser </a:t>
            </a:r>
            <a:r>
              <a:rPr lang="en-US" b="1" dirty="0" err="1"/>
              <a:t>explícita</a:t>
            </a:r>
            <a:r>
              <a:rPr lang="en-US" dirty="0"/>
              <a:t>. </a:t>
            </a:r>
          </a:p>
          <a:p>
            <a:pPr marL="0" indent="0">
              <a:buNone/>
            </a:pPr>
            <a:endParaRPr lang="en-US" dirty="0"/>
          </a:p>
          <a:p>
            <a:pPr marL="0" indent="0">
              <a:buNone/>
            </a:pPr>
            <a:r>
              <a:rPr lang="en-US" dirty="0"/>
              <a:t>Si el </a:t>
            </a:r>
            <a:r>
              <a:rPr lang="en-US" dirty="0" err="1"/>
              <a:t>objeto</a:t>
            </a:r>
            <a:r>
              <a:rPr lang="en-US" dirty="0"/>
              <a:t> no es </a:t>
            </a:r>
            <a:r>
              <a:rPr lang="en-US" dirty="0" err="1"/>
              <a:t>asignado</a:t>
            </a:r>
            <a:r>
              <a:rPr lang="en-US" dirty="0"/>
              <a:t> al </a:t>
            </a:r>
            <a:r>
              <a:rPr lang="en-US" dirty="0" err="1"/>
              <a:t>tipo</a:t>
            </a:r>
            <a:r>
              <a:rPr lang="en-US" dirty="0"/>
              <a:t> </a:t>
            </a:r>
            <a:r>
              <a:rPr lang="en-US" dirty="0" err="1"/>
              <a:t>correcto</a:t>
            </a:r>
            <a:r>
              <a:rPr lang="en-US" dirty="0"/>
              <a:t>, se produce un runtime error.</a:t>
            </a:r>
            <a:endParaRPr lang="en-BO" dirty="0"/>
          </a:p>
        </p:txBody>
      </p:sp>
      <p:sp>
        <p:nvSpPr>
          <p:cNvPr id="5" name="TextBox 4">
            <a:extLst>
              <a:ext uri="{FF2B5EF4-FFF2-40B4-BE49-F238E27FC236}">
                <a16:creationId xmlns:a16="http://schemas.microsoft.com/office/drawing/2014/main" id="{462CAAB4-E8F2-A94F-B123-67485B8FC53B}"/>
              </a:ext>
            </a:extLst>
          </p:cNvPr>
          <p:cNvSpPr txBox="1"/>
          <p:nvPr/>
        </p:nvSpPr>
        <p:spPr>
          <a:xfrm>
            <a:off x="838200" y="1793286"/>
            <a:ext cx="5257800" cy="3939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static class Principal</a:t>
            </a:r>
          </a:p>
          <a:p>
            <a:r>
              <a:rPr lang="en-US" sz="1400" b="1" dirty="0"/>
              <a:t>{</a:t>
            </a:r>
          </a:p>
          <a:p>
            <a:r>
              <a:rPr lang="en-US" sz="1400" b="1" dirty="0"/>
              <a:t>      static void Print(int n)</a:t>
            </a:r>
          </a:p>
          <a:p>
            <a:r>
              <a:rPr lang="en-US" sz="1400" b="1" dirty="0"/>
              <a:t>      {</a:t>
            </a:r>
          </a:p>
          <a:p>
            <a:r>
              <a:rPr lang="en-US" sz="1400" b="1" dirty="0"/>
              <a:t>              WriteLine( </a:t>
            </a:r>
            <a:r>
              <a:rPr lang="en-US" sz="1400" b="1" dirty="0" err="1"/>
              <a:t>n.ToString</a:t>
            </a:r>
            <a:r>
              <a:rPr lang="en-US" sz="1400" b="1" dirty="0"/>
              <a:t>() );    </a:t>
            </a:r>
          </a:p>
          <a:p>
            <a:r>
              <a:rPr lang="en-US" sz="1400" b="1" dirty="0"/>
              <a:t>      } </a:t>
            </a:r>
          </a:p>
          <a:p>
            <a:r>
              <a:rPr lang="en-US" sz="1400" b="1" dirty="0"/>
              <a:t>      </a:t>
            </a:r>
          </a:p>
          <a:p>
            <a:r>
              <a:rPr lang="en-US" sz="1400" b="1" dirty="0"/>
              <a:t>      static void Main() {</a:t>
            </a:r>
          </a:p>
          <a:p>
            <a:r>
              <a:rPr lang="en-US" sz="1400" b="1" dirty="0"/>
              <a:t>            int n = 35;</a:t>
            </a:r>
          </a:p>
          <a:p>
            <a:r>
              <a:rPr lang="en-US" sz="1400" b="1" dirty="0"/>
              <a:t>            object </a:t>
            </a:r>
            <a:r>
              <a:rPr lang="en-US" sz="1400" b="1" dirty="0" err="1"/>
              <a:t>n_obj</a:t>
            </a:r>
            <a:r>
              <a:rPr lang="en-US" sz="1400" b="1" dirty="0"/>
              <a:t>  = n;			// boxing</a:t>
            </a:r>
          </a:p>
          <a:p>
            <a:r>
              <a:rPr lang="en-US" sz="1400" b="1" dirty="0"/>
              <a:t>            WriteLine($"</a:t>
            </a:r>
            <a:r>
              <a:rPr lang="en-US" sz="1400" b="1" dirty="0" err="1"/>
              <a:t>n_obj</a:t>
            </a:r>
            <a:r>
              <a:rPr lang="en-US" sz="1400" b="1" dirty="0"/>
              <a:t> = { </a:t>
            </a:r>
            <a:r>
              <a:rPr lang="en-US" sz="1400" b="1" dirty="0" err="1"/>
              <a:t>n_obj</a:t>
            </a:r>
            <a:r>
              <a:rPr lang="en-US" sz="1400" b="1" dirty="0"/>
              <a:t> } ");	// </a:t>
            </a:r>
            <a:r>
              <a:rPr lang="en-US" sz="1400" b="1" dirty="0" err="1"/>
              <a:t>n_obj</a:t>
            </a:r>
            <a:r>
              <a:rPr lang="en-US" sz="1400" b="1" dirty="0"/>
              <a:t> = 35</a:t>
            </a:r>
          </a:p>
          <a:p>
            <a:r>
              <a:rPr lang="en-US" sz="1400" b="1" dirty="0"/>
              <a:t>             int m = (int) </a:t>
            </a:r>
            <a:r>
              <a:rPr lang="en-US" sz="1400" b="1" dirty="0" err="1"/>
              <a:t>n_obj</a:t>
            </a:r>
            <a:r>
              <a:rPr lang="en-US" sz="1400" b="1" dirty="0"/>
              <a:t>;		// unboxing</a:t>
            </a:r>
          </a:p>
          <a:p>
            <a:r>
              <a:rPr lang="en-US" sz="1400" b="1" dirty="0"/>
              <a:t>             Print( (int) </a:t>
            </a:r>
            <a:r>
              <a:rPr lang="en-US" sz="1400" b="1" dirty="0" err="1"/>
              <a:t>n_obj</a:t>
            </a:r>
            <a:r>
              <a:rPr lang="en-US" sz="1400" b="1" dirty="0"/>
              <a:t> );		// 35</a:t>
            </a:r>
          </a:p>
          <a:p>
            <a:r>
              <a:rPr lang="en-US" sz="1400" b="1" dirty="0"/>
              <a:t>      }</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47393233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6347A-91C4-C644-9F3D-DCBA8F35F852}"/>
              </a:ext>
            </a:extLst>
          </p:cNvPr>
          <p:cNvSpPr>
            <a:spLocks noGrp="1"/>
          </p:cNvSpPr>
          <p:nvPr>
            <p:ph type="title"/>
          </p:nvPr>
        </p:nvSpPr>
        <p:spPr/>
        <p:txBody>
          <a:bodyPr/>
          <a:lstStyle/>
          <a:p>
            <a:r>
              <a:rPr lang="en-BO" dirty="0"/>
              <a:t>Hiding métodos</a:t>
            </a:r>
          </a:p>
        </p:txBody>
      </p:sp>
      <p:sp>
        <p:nvSpPr>
          <p:cNvPr id="3" name="Content Placeholder 2">
            <a:extLst>
              <a:ext uri="{FF2B5EF4-FFF2-40B4-BE49-F238E27FC236}">
                <a16:creationId xmlns:a16="http://schemas.microsoft.com/office/drawing/2014/main" id="{9E79FA11-453D-1B4D-825C-3E4A90A6CA3D}"/>
              </a:ext>
            </a:extLst>
          </p:cNvPr>
          <p:cNvSpPr>
            <a:spLocks noGrp="1"/>
          </p:cNvSpPr>
          <p:nvPr>
            <p:ph idx="1"/>
          </p:nvPr>
        </p:nvSpPr>
        <p:spPr>
          <a:xfrm>
            <a:off x="7167155" y="1720428"/>
            <a:ext cx="4186645" cy="4803270"/>
          </a:xfrm>
          <a:solidFill>
            <a:schemeClr val="accent1">
              <a:lumMod val="20000"/>
              <a:lumOff val="80000"/>
            </a:schemeClr>
          </a:solidFill>
          <a:ln>
            <a:solidFill>
              <a:schemeClr val="accent1"/>
            </a:solidFill>
          </a:ln>
        </p:spPr>
        <p:txBody>
          <a:bodyPr>
            <a:normAutofit fontScale="92500" lnSpcReduction="20000"/>
          </a:bodyPr>
          <a:lstStyle/>
          <a:p>
            <a:pPr marL="0" indent="0">
              <a:buNone/>
            </a:pPr>
            <a:endParaRPr lang="en-US" sz="1400" dirty="0"/>
          </a:p>
          <a:p>
            <a:pPr marL="0" indent="0">
              <a:buNone/>
            </a:pPr>
            <a:r>
              <a:rPr lang="en-US" sz="1800" dirty="0"/>
              <a:t>Un </a:t>
            </a:r>
            <a:r>
              <a:rPr lang="en-US" sz="1800" dirty="0" err="1"/>
              <a:t>miembro</a:t>
            </a:r>
            <a:r>
              <a:rPr lang="en-US" sz="1800" dirty="0"/>
              <a:t> de una </a:t>
            </a:r>
            <a:r>
              <a:rPr lang="en-US" sz="1800" dirty="0" err="1"/>
              <a:t>clase</a:t>
            </a:r>
            <a:r>
              <a:rPr lang="en-US" sz="1800" dirty="0"/>
              <a:t> base  </a:t>
            </a:r>
            <a:r>
              <a:rPr lang="en-US" sz="1800" dirty="0" err="1"/>
              <a:t>puede</a:t>
            </a:r>
            <a:r>
              <a:rPr lang="en-US" sz="1800" dirty="0"/>
              <a:t> ser </a:t>
            </a:r>
            <a:r>
              <a:rPr lang="en-US" sz="1800" b="1" dirty="0"/>
              <a:t>hiding</a:t>
            </a:r>
            <a:r>
              <a:rPr lang="en-US" sz="1800" dirty="0"/>
              <a:t> (</a:t>
            </a:r>
            <a:r>
              <a:rPr lang="en-US" sz="1800" dirty="0" err="1"/>
              <a:t>escondido</a:t>
            </a:r>
            <a:r>
              <a:rPr lang="en-US" sz="1800" dirty="0"/>
              <a:t>) o </a:t>
            </a:r>
            <a:r>
              <a:rPr lang="en-US" sz="1800" dirty="0" err="1"/>
              <a:t>redefinido</a:t>
            </a:r>
            <a:r>
              <a:rPr lang="en-US" sz="1800" dirty="0"/>
              <a:t> </a:t>
            </a:r>
            <a:r>
              <a:rPr lang="en-US" sz="1800" dirty="0" err="1"/>
              <a:t>en</a:t>
            </a:r>
            <a:r>
              <a:rPr lang="en-US" sz="1800" dirty="0"/>
              <a:t> una </a:t>
            </a:r>
            <a:r>
              <a:rPr lang="en-US" sz="1800" dirty="0" err="1"/>
              <a:t>clase</a:t>
            </a:r>
            <a:r>
              <a:rPr lang="en-US" sz="1800" dirty="0"/>
              <a:t> </a:t>
            </a:r>
            <a:r>
              <a:rPr lang="en-US" sz="1800" dirty="0" err="1"/>
              <a:t>derivada</a:t>
            </a:r>
            <a:r>
              <a:rPr lang="en-US" sz="1800" dirty="0"/>
              <a:t>. </a:t>
            </a:r>
            <a:r>
              <a:rPr lang="en-US" sz="1800" dirty="0" err="1"/>
              <a:t>Esto</a:t>
            </a:r>
            <a:r>
              <a:rPr lang="en-US" sz="1800" dirty="0"/>
              <a:t> se </a:t>
            </a:r>
            <a:r>
              <a:rPr lang="en-US" sz="1800" dirty="0" err="1"/>
              <a:t>puede</a:t>
            </a:r>
            <a:r>
              <a:rPr lang="en-US" sz="1800" dirty="0"/>
              <a:t> </a:t>
            </a:r>
            <a:r>
              <a:rPr lang="en-US" sz="1800" dirty="0" err="1"/>
              <a:t>hacer</a:t>
            </a:r>
            <a:r>
              <a:rPr lang="en-US" sz="1800" dirty="0"/>
              <a:t> para </a:t>
            </a:r>
            <a:r>
              <a:rPr lang="en-US" sz="1800" dirty="0" err="1"/>
              <a:t>todo</a:t>
            </a:r>
            <a:r>
              <a:rPr lang="en-US" sz="1800" dirty="0"/>
              <a:t> </a:t>
            </a:r>
            <a:r>
              <a:rPr lang="en-US" sz="1800" dirty="0" err="1"/>
              <a:t>tipo</a:t>
            </a:r>
            <a:r>
              <a:rPr lang="en-US" sz="1800" dirty="0"/>
              <a:t> de </a:t>
            </a:r>
            <a:r>
              <a:rPr lang="en-US" sz="1800" dirty="0" err="1"/>
              <a:t>miembros</a:t>
            </a:r>
            <a:r>
              <a:rPr lang="en-US" sz="1800" dirty="0"/>
              <a:t> </a:t>
            </a:r>
            <a:r>
              <a:rPr lang="en-US" sz="1800" dirty="0" err="1"/>
              <a:t>heredados</a:t>
            </a:r>
            <a:r>
              <a:rPr lang="en-US" sz="1800" dirty="0"/>
              <a:t>, </a:t>
            </a:r>
            <a:r>
              <a:rPr lang="en-US" sz="1800" dirty="0" err="1"/>
              <a:t>pero</a:t>
            </a:r>
            <a:r>
              <a:rPr lang="en-US" sz="1800" dirty="0"/>
              <a:t> se </a:t>
            </a:r>
            <a:r>
              <a:rPr lang="en-US" sz="1800" dirty="0" err="1"/>
              <a:t>usa</a:t>
            </a:r>
            <a:r>
              <a:rPr lang="en-US" sz="1800" dirty="0"/>
              <a:t> con mayor </a:t>
            </a:r>
            <a:r>
              <a:rPr lang="en-US" sz="1800" dirty="0" err="1"/>
              <a:t>frecuencia</a:t>
            </a:r>
            <a:r>
              <a:rPr lang="en-US" sz="1800" dirty="0"/>
              <a:t> para </a:t>
            </a:r>
            <a:r>
              <a:rPr lang="en-US" sz="1800" dirty="0" err="1"/>
              <a:t>dar</a:t>
            </a:r>
            <a:r>
              <a:rPr lang="en-US" sz="1800" dirty="0"/>
              <a:t> </a:t>
            </a:r>
            <a:r>
              <a:rPr lang="en-US" sz="1800" dirty="0" err="1"/>
              <a:t>nuevas</a:t>
            </a:r>
            <a:r>
              <a:rPr lang="en-US" sz="1800" dirty="0"/>
              <a:t> </a:t>
            </a:r>
            <a:r>
              <a:rPr lang="en-US" sz="1800" dirty="0" err="1"/>
              <a:t>implementaciones</a:t>
            </a:r>
            <a:r>
              <a:rPr lang="en-US" sz="1800" dirty="0"/>
              <a:t> a los </a:t>
            </a:r>
            <a:r>
              <a:rPr lang="en-US" sz="1800" dirty="0" err="1"/>
              <a:t>métodos</a:t>
            </a:r>
            <a:r>
              <a:rPr lang="en-US" sz="1800" dirty="0"/>
              <a:t> de </a:t>
            </a:r>
            <a:r>
              <a:rPr lang="en-US" sz="1800" dirty="0" err="1"/>
              <a:t>instancia</a:t>
            </a:r>
            <a:r>
              <a:rPr lang="en-US" sz="1800" dirty="0"/>
              <a:t>. </a:t>
            </a:r>
          </a:p>
          <a:p>
            <a:pPr marL="0" indent="0">
              <a:buNone/>
            </a:pPr>
            <a:endParaRPr lang="en-US" sz="1800" dirty="0"/>
          </a:p>
          <a:p>
            <a:pPr marL="0" indent="0">
              <a:buNone/>
            </a:pPr>
            <a:r>
              <a:rPr lang="en-US" sz="1800" dirty="0"/>
              <a:t>Para </a:t>
            </a:r>
            <a:r>
              <a:rPr lang="en-US" sz="1800" dirty="0" err="1"/>
              <a:t>dar</a:t>
            </a:r>
            <a:r>
              <a:rPr lang="en-US" sz="1800" dirty="0"/>
              <a:t> una </a:t>
            </a:r>
            <a:r>
              <a:rPr lang="en-US" sz="1800" dirty="0" err="1"/>
              <a:t>nueva</a:t>
            </a:r>
            <a:r>
              <a:rPr lang="en-US" sz="1800" dirty="0"/>
              <a:t> </a:t>
            </a:r>
            <a:r>
              <a:rPr lang="en-US" sz="1800" dirty="0" err="1"/>
              <a:t>implementación</a:t>
            </a:r>
            <a:r>
              <a:rPr lang="en-US" sz="1800" dirty="0"/>
              <a:t> a un </a:t>
            </a:r>
            <a:r>
              <a:rPr lang="en-US" sz="1800" dirty="0" err="1"/>
              <a:t>método</a:t>
            </a:r>
            <a:r>
              <a:rPr lang="en-US" sz="1800" dirty="0"/>
              <a:t>, el </a:t>
            </a:r>
            <a:r>
              <a:rPr lang="en-US" sz="1800" dirty="0" err="1"/>
              <a:t>método</a:t>
            </a:r>
            <a:r>
              <a:rPr lang="en-US" sz="1800" dirty="0"/>
              <a:t> se redefine </a:t>
            </a:r>
            <a:r>
              <a:rPr lang="en-US" sz="1800" dirty="0" err="1"/>
              <a:t>en</a:t>
            </a:r>
            <a:r>
              <a:rPr lang="en-US" sz="1800" dirty="0"/>
              <a:t> la </a:t>
            </a:r>
            <a:r>
              <a:rPr lang="en-US" sz="1800" dirty="0" err="1"/>
              <a:t>clase</a:t>
            </a:r>
            <a:r>
              <a:rPr lang="en-US" sz="1800" dirty="0"/>
              <a:t> </a:t>
            </a:r>
            <a:r>
              <a:rPr lang="en-US" sz="1800" dirty="0" err="1"/>
              <a:t>secundaria</a:t>
            </a:r>
            <a:r>
              <a:rPr lang="en-US" sz="1800" dirty="0"/>
              <a:t> con la </a:t>
            </a:r>
            <a:r>
              <a:rPr lang="en-US" sz="1800" dirty="0" err="1"/>
              <a:t>misma</a:t>
            </a:r>
            <a:r>
              <a:rPr lang="en-US" sz="1800" dirty="0"/>
              <a:t> signature (</a:t>
            </a:r>
            <a:r>
              <a:rPr lang="en-US" sz="1800" dirty="0" err="1"/>
              <a:t>firma</a:t>
            </a:r>
            <a:r>
              <a:rPr lang="en-US" sz="1800" dirty="0"/>
              <a:t>) que </a:t>
            </a:r>
            <a:r>
              <a:rPr lang="en-US" sz="1800" dirty="0" err="1"/>
              <a:t>en</a:t>
            </a:r>
            <a:r>
              <a:rPr lang="en-US" sz="1800" dirty="0"/>
              <a:t> la </a:t>
            </a:r>
            <a:r>
              <a:rPr lang="en-US" sz="1800" dirty="0" err="1"/>
              <a:t>clase</a:t>
            </a:r>
            <a:r>
              <a:rPr lang="en-US" sz="1800" dirty="0"/>
              <a:t> base.</a:t>
            </a:r>
          </a:p>
          <a:p>
            <a:pPr marL="0" indent="0">
              <a:buNone/>
            </a:pPr>
            <a:endParaRPr lang="en-US" sz="1800" dirty="0"/>
          </a:p>
          <a:p>
            <a:pPr marL="0" indent="0">
              <a:buNone/>
            </a:pPr>
            <a:r>
              <a:rPr lang="en-US" sz="1800" dirty="0"/>
              <a:t>Para que </a:t>
            </a:r>
            <a:r>
              <a:rPr lang="en-US" sz="1800" dirty="0" err="1"/>
              <a:t>esté</a:t>
            </a:r>
            <a:r>
              <a:rPr lang="en-US" sz="1800" dirty="0"/>
              <a:t> </a:t>
            </a:r>
            <a:r>
              <a:rPr lang="en-US" sz="1800" dirty="0" err="1"/>
              <a:t>clara</a:t>
            </a:r>
            <a:r>
              <a:rPr lang="en-US" sz="1800" dirty="0"/>
              <a:t> la </a:t>
            </a:r>
            <a:r>
              <a:rPr lang="en-US" sz="1800" dirty="0" err="1"/>
              <a:t>intención</a:t>
            </a:r>
            <a:r>
              <a:rPr lang="en-US" sz="1800" dirty="0"/>
              <a:t> de que </a:t>
            </a:r>
            <a:r>
              <a:rPr lang="en-US" sz="1800" dirty="0" err="1"/>
              <a:t>estamos</a:t>
            </a:r>
            <a:r>
              <a:rPr lang="en-US" sz="1800" dirty="0"/>
              <a:t> </a:t>
            </a:r>
            <a:r>
              <a:rPr lang="en-US" sz="1800" dirty="0" err="1"/>
              <a:t>redefiniendo</a:t>
            </a:r>
            <a:r>
              <a:rPr lang="en-US" sz="1800" dirty="0"/>
              <a:t> (</a:t>
            </a:r>
            <a:r>
              <a:rPr lang="en-US" sz="1800" b="1" dirty="0"/>
              <a:t>hiding</a:t>
            </a:r>
            <a:r>
              <a:rPr lang="en-US" sz="1800" dirty="0"/>
              <a:t>) un </a:t>
            </a:r>
            <a:r>
              <a:rPr lang="en-US" sz="1800" dirty="0" err="1"/>
              <a:t>método</a:t>
            </a:r>
            <a:r>
              <a:rPr lang="en-US" sz="1800" dirty="0"/>
              <a:t> </a:t>
            </a:r>
            <a:r>
              <a:rPr lang="en-US" sz="1800" dirty="0" err="1"/>
              <a:t>existente</a:t>
            </a:r>
            <a:r>
              <a:rPr lang="en-US" sz="1800" dirty="0"/>
              <a:t> </a:t>
            </a:r>
            <a:r>
              <a:rPr lang="en-US" sz="1800" dirty="0" err="1"/>
              <a:t>en</a:t>
            </a:r>
            <a:r>
              <a:rPr lang="en-US" sz="1800" dirty="0"/>
              <a:t> la </a:t>
            </a:r>
            <a:r>
              <a:rPr lang="en-US" sz="1800" dirty="0" err="1"/>
              <a:t>clase</a:t>
            </a:r>
            <a:r>
              <a:rPr lang="en-US" sz="1800" dirty="0"/>
              <a:t> base </a:t>
            </a:r>
            <a:r>
              <a:rPr lang="en-US" sz="1800" dirty="0" err="1"/>
              <a:t>debemos</a:t>
            </a:r>
            <a:r>
              <a:rPr lang="en-US" sz="1800" dirty="0"/>
              <a:t> </a:t>
            </a:r>
            <a:r>
              <a:rPr lang="en-US" sz="1800" dirty="0" err="1"/>
              <a:t>anteponer</a:t>
            </a:r>
            <a:r>
              <a:rPr lang="en-US" sz="1800" dirty="0"/>
              <a:t> el </a:t>
            </a:r>
            <a:r>
              <a:rPr lang="en-US" sz="1800" dirty="0" err="1"/>
              <a:t>modificador</a:t>
            </a:r>
            <a:r>
              <a:rPr lang="en-US" sz="1800" dirty="0"/>
              <a:t> </a:t>
            </a:r>
            <a:r>
              <a:rPr lang="en-US" sz="1800" b="1" dirty="0"/>
              <a:t>new</a:t>
            </a:r>
            <a:r>
              <a:rPr lang="en-US" sz="1800" dirty="0"/>
              <a:t>, para </a:t>
            </a:r>
            <a:r>
              <a:rPr lang="en-US" sz="1800" dirty="0" err="1"/>
              <a:t>indicar</a:t>
            </a:r>
            <a:r>
              <a:rPr lang="en-US" sz="1800" dirty="0"/>
              <a:t> que se </a:t>
            </a:r>
            <a:r>
              <a:rPr lang="en-US" sz="1800" dirty="0" err="1"/>
              <a:t>trata</a:t>
            </a:r>
            <a:r>
              <a:rPr lang="en-US" sz="1800" dirty="0"/>
              <a:t> de una </a:t>
            </a:r>
            <a:r>
              <a:rPr lang="en-US" sz="1800" dirty="0" err="1"/>
              <a:t>nueva</a:t>
            </a:r>
            <a:r>
              <a:rPr lang="en-US" sz="1800" dirty="0"/>
              <a:t> version de un </a:t>
            </a:r>
            <a:r>
              <a:rPr lang="en-US" sz="1800" dirty="0" err="1"/>
              <a:t>método</a:t>
            </a:r>
            <a:r>
              <a:rPr lang="en-US" sz="1800" dirty="0"/>
              <a:t>. </a:t>
            </a:r>
            <a:endParaRPr lang="en-BO" sz="1800" dirty="0"/>
          </a:p>
        </p:txBody>
      </p:sp>
      <p:sp>
        <p:nvSpPr>
          <p:cNvPr id="4" name="TextBox 3">
            <a:extLst>
              <a:ext uri="{FF2B5EF4-FFF2-40B4-BE49-F238E27FC236}">
                <a16:creationId xmlns:a16="http://schemas.microsoft.com/office/drawing/2014/main" id="{3B07E045-38DA-2146-B40C-B378B241F9B5}"/>
              </a:ext>
            </a:extLst>
          </p:cNvPr>
          <p:cNvSpPr txBox="1"/>
          <p:nvPr/>
        </p:nvSpPr>
        <p:spPr>
          <a:xfrm>
            <a:off x="838200" y="1816080"/>
            <a:ext cx="5797732"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int X = 0; public int Y = 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int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int Area() {  return X * X;  } 			// Warning</a:t>
            </a:r>
          </a:p>
          <a:p>
            <a:r>
              <a:rPr lang="en-US" sz="1400" b="1" dirty="0">
                <a:solidFill>
                  <a:schemeClr val="bg1"/>
                </a:solidFill>
              </a:rPr>
              <a:t>      // public </a:t>
            </a:r>
            <a:r>
              <a:rPr lang="en-US" sz="1400" b="1" dirty="0">
                <a:solidFill>
                  <a:schemeClr val="accent2">
                    <a:lumMod val="40000"/>
                    <a:lumOff val="60000"/>
                  </a:schemeClr>
                </a:solidFill>
              </a:rPr>
              <a:t>new</a:t>
            </a:r>
            <a:r>
              <a:rPr lang="en-US" sz="1400" b="1" dirty="0">
                <a:solidFill>
                  <a:schemeClr val="bg1"/>
                </a:solidFill>
              </a:rPr>
              <a:t> int Area() {  return X * X;  } </a:t>
            </a:r>
          </a:p>
          <a:p>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 { X = 10, Y = 20 };</a:t>
            </a:r>
          </a:p>
          <a:p>
            <a:r>
              <a:rPr lang="en-US" sz="1400" b="1" dirty="0">
                <a:solidFill>
                  <a:schemeClr val="bg1"/>
                </a:solidFill>
              </a:rPr>
              <a:t>                   var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X = 10, Y = 20 };</a:t>
            </a:r>
          </a:p>
          <a:p>
            <a:r>
              <a:rPr lang="en-US" sz="1400" b="1" dirty="0">
                <a:solidFill>
                  <a:schemeClr val="bg1"/>
                </a:solidFill>
              </a:rPr>
              <a:t>                   WriteLine( $</a:t>
            </a:r>
            <a:r>
              <a:rPr lang="en-US" sz="1400" b="1" dirty="0"/>
              <a:t>"</a:t>
            </a:r>
            <a:r>
              <a:rPr lang="en-US" sz="1400" b="1" dirty="0">
                <a:solidFill>
                  <a:schemeClr val="bg1"/>
                </a:solidFill>
              </a:rPr>
              <a:t>Area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	       // Area rec = 200</a:t>
            </a: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7676715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63DCC-1ED6-0049-BC0C-4A86A68A5EE1}"/>
              </a:ext>
            </a:extLst>
          </p:cNvPr>
          <p:cNvSpPr>
            <a:spLocks noGrp="1"/>
          </p:cNvSpPr>
          <p:nvPr>
            <p:ph type="title"/>
          </p:nvPr>
        </p:nvSpPr>
        <p:spPr/>
        <p:txBody>
          <a:bodyPr/>
          <a:lstStyle/>
          <a:p>
            <a:r>
              <a:rPr lang="en-BO" dirty="0"/>
              <a:t>Miembros static en clases derivadas</a:t>
            </a:r>
          </a:p>
        </p:txBody>
      </p:sp>
      <p:sp>
        <p:nvSpPr>
          <p:cNvPr id="3" name="Content Placeholder 2">
            <a:extLst>
              <a:ext uri="{FF2B5EF4-FFF2-40B4-BE49-F238E27FC236}">
                <a16:creationId xmlns:a16="http://schemas.microsoft.com/office/drawing/2014/main" id="{09571D4B-F356-774D-80F0-74C514688C28}"/>
              </a:ext>
            </a:extLst>
          </p:cNvPr>
          <p:cNvSpPr>
            <a:spLocks noGrp="1"/>
          </p:cNvSpPr>
          <p:nvPr>
            <p:ph idx="1"/>
          </p:nvPr>
        </p:nvSpPr>
        <p:spPr>
          <a:xfrm>
            <a:off x="6757850" y="1825625"/>
            <a:ext cx="4595949" cy="4351338"/>
          </a:xfrm>
          <a:solidFill>
            <a:schemeClr val="accent1">
              <a:lumMod val="20000"/>
              <a:lumOff val="80000"/>
            </a:schemeClr>
          </a:solidFill>
          <a:ln>
            <a:solidFill>
              <a:schemeClr val="accent1"/>
            </a:solidFill>
          </a:ln>
        </p:spPr>
        <p:txBody>
          <a:bodyPr>
            <a:normAutofit fontScale="92500" lnSpcReduction="20000"/>
          </a:bodyPr>
          <a:lstStyle/>
          <a:p>
            <a:pPr marL="0" indent="0">
              <a:buNone/>
            </a:pPr>
            <a:endParaRPr lang="en-BO" dirty="0"/>
          </a:p>
          <a:p>
            <a:pPr marL="0" indent="0">
              <a:buNone/>
            </a:pPr>
            <a:r>
              <a:rPr lang="en-BO" dirty="0"/>
              <a:t>Una clase de instancia no puede derivar de una clase static y una clase static solo puede derivar de Object.</a:t>
            </a:r>
          </a:p>
          <a:p>
            <a:pPr marL="0" indent="0">
              <a:buNone/>
            </a:pPr>
            <a:endParaRPr lang="en-BO" dirty="0"/>
          </a:p>
          <a:p>
            <a:pPr marL="0" indent="0">
              <a:buNone/>
            </a:pPr>
            <a:r>
              <a:rPr lang="en-BO" dirty="0"/>
              <a:t>Por lo anterior, si se va a usar herencia solo con clases static con la intención de redefinir miembros static, es necesario no calificar las clases como static.</a:t>
            </a:r>
          </a:p>
          <a:p>
            <a:pPr marL="0" indent="0">
              <a:buNone/>
            </a:pPr>
            <a:r>
              <a:rPr lang="en-BO" dirty="0"/>
              <a:t>  </a:t>
            </a:r>
          </a:p>
        </p:txBody>
      </p:sp>
      <p:sp>
        <p:nvSpPr>
          <p:cNvPr id="4" name="TextBox 3">
            <a:extLst>
              <a:ext uri="{FF2B5EF4-FFF2-40B4-BE49-F238E27FC236}">
                <a16:creationId xmlns:a16="http://schemas.microsoft.com/office/drawing/2014/main" id="{2901C7A1-2DC7-EE40-A8A5-48D7BF731A80}"/>
              </a:ext>
            </a:extLst>
          </p:cNvPr>
          <p:cNvSpPr txBox="1"/>
          <p:nvPr/>
        </p:nvSpPr>
        <p:spPr>
          <a:xfrm>
            <a:off x="838200" y="1923802"/>
            <a:ext cx="5684521" cy="415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class </a:t>
            </a:r>
            <a:r>
              <a:rPr lang="en-US" sz="1400" b="1" dirty="0" err="1"/>
              <a:t>Rectangulo</a:t>
            </a:r>
            <a:r>
              <a:rPr lang="en-US" sz="1400" b="1" dirty="0"/>
              <a:t> { 		// no static</a:t>
            </a:r>
          </a:p>
          <a:p>
            <a:r>
              <a:rPr lang="en-US" sz="1400" b="1" dirty="0"/>
              <a:t>      public static double Area(double x, double y) { return x * y; }</a:t>
            </a:r>
          </a:p>
          <a:p>
            <a:r>
              <a:rPr lang="en-US" sz="1400" b="1" dirty="0"/>
              <a:t>}</a:t>
            </a:r>
          </a:p>
          <a:p>
            <a:endParaRPr lang="en-US" sz="1400" b="1" dirty="0"/>
          </a:p>
          <a:p>
            <a:r>
              <a:rPr lang="en-US" sz="1400" b="1" dirty="0"/>
              <a:t>class </a:t>
            </a:r>
            <a:r>
              <a:rPr lang="en-US" sz="1400" b="1" dirty="0" err="1"/>
              <a:t>Cuadrado</a:t>
            </a:r>
            <a:r>
              <a:rPr lang="en-US" sz="1400" b="1" dirty="0"/>
              <a:t> : </a:t>
            </a:r>
            <a:r>
              <a:rPr lang="en-US" sz="1400" b="1" dirty="0" err="1"/>
              <a:t>Rectangulo</a:t>
            </a:r>
            <a:r>
              <a:rPr lang="en-US" sz="1400" b="1" dirty="0"/>
              <a:t> { 	// no static</a:t>
            </a:r>
          </a:p>
          <a:p>
            <a:r>
              <a:rPr lang="en-US" sz="1400" b="1" dirty="0"/>
              <a:t>      // public static int Area() { return X * X; }  	// Warning</a:t>
            </a:r>
          </a:p>
          <a:p>
            <a:r>
              <a:rPr lang="en-US" sz="1400" b="1" dirty="0"/>
              <a:t>      public static new double Area(double x, double y = 0) { return x * x; } </a:t>
            </a:r>
          </a:p>
          <a:p>
            <a:r>
              <a:rPr lang="en-US" sz="1400" b="1" dirty="0"/>
              <a:t>} </a:t>
            </a:r>
          </a:p>
          <a:p>
            <a:endParaRPr lang="en-US" sz="1400" b="1" dirty="0"/>
          </a:p>
          <a:p>
            <a:r>
              <a:rPr lang="en-US" sz="1400" b="1" dirty="0"/>
              <a:t>static class Principal </a:t>
            </a:r>
          </a:p>
          <a:p>
            <a:r>
              <a:rPr lang="en-US" sz="1400" b="1" dirty="0"/>
              <a:t>{ </a:t>
            </a:r>
          </a:p>
          <a:p>
            <a:r>
              <a:rPr lang="en-US" sz="1400" b="1" dirty="0"/>
              <a:t>      static void Main() {</a:t>
            </a:r>
          </a:p>
          <a:p>
            <a:r>
              <a:rPr lang="en-US" sz="1400" b="1" dirty="0"/>
              <a:t>           WriteLine( $"Area </a:t>
            </a:r>
            <a:r>
              <a:rPr lang="en-US" sz="1400" b="1" dirty="0" err="1"/>
              <a:t>rectangulo</a:t>
            </a:r>
            <a:r>
              <a:rPr lang="en-US" sz="1400" b="1" dirty="0"/>
              <a:t> = {</a:t>
            </a:r>
            <a:r>
              <a:rPr lang="en-US" sz="1400" b="1" dirty="0" err="1"/>
              <a:t>Rectangulo.Area</a:t>
            </a:r>
            <a:r>
              <a:rPr lang="en-US" sz="1400" b="1" dirty="0"/>
              <a:t>(10, 20)}" );  // 200</a:t>
            </a:r>
          </a:p>
          <a:p>
            <a:r>
              <a:rPr lang="en-US" sz="1400" b="1" dirty="0"/>
              <a:t>           WriteLine( $"Area </a:t>
            </a:r>
            <a:r>
              <a:rPr lang="en-US" sz="1400" b="1" dirty="0" err="1"/>
              <a:t>cuadrado</a:t>
            </a:r>
            <a:r>
              <a:rPr lang="en-US" sz="1400" b="1" dirty="0"/>
              <a:t> = {</a:t>
            </a:r>
            <a:r>
              <a:rPr lang="en-US" sz="1400" b="1" dirty="0" err="1"/>
              <a:t>Cuadrado.Area</a:t>
            </a:r>
            <a:r>
              <a:rPr lang="en-US" sz="1400" b="1" dirty="0"/>
              <a:t>(10)}" );              // 100</a:t>
            </a:r>
          </a:p>
          <a:p>
            <a:r>
              <a:rPr lang="en-US" sz="1400" b="1" dirty="0"/>
              <a:t>      }</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32142963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87765-418B-D149-9D67-A1407E9DA18D}"/>
              </a:ext>
            </a:extLst>
          </p:cNvPr>
          <p:cNvSpPr>
            <a:spLocks noGrp="1"/>
          </p:cNvSpPr>
          <p:nvPr>
            <p:ph type="title"/>
          </p:nvPr>
        </p:nvSpPr>
        <p:spPr/>
        <p:txBody>
          <a:bodyPr/>
          <a:lstStyle/>
          <a:p>
            <a:r>
              <a:rPr lang="en-US" dirty="0"/>
              <a:t>Overriding Members</a:t>
            </a:r>
            <a:endParaRPr lang="en-BO" dirty="0"/>
          </a:p>
        </p:txBody>
      </p:sp>
      <p:sp>
        <p:nvSpPr>
          <p:cNvPr id="3" name="Content Placeholder 2">
            <a:extLst>
              <a:ext uri="{FF2B5EF4-FFF2-40B4-BE49-F238E27FC236}">
                <a16:creationId xmlns:a16="http://schemas.microsoft.com/office/drawing/2014/main" id="{4F2267EC-AB19-DA41-A1C4-8D9764592D55}"/>
              </a:ext>
            </a:extLst>
          </p:cNvPr>
          <p:cNvSpPr>
            <a:spLocks noGrp="1"/>
          </p:cNvSpPr>
          <p:nvPr>
            <p:ph idx="1"/>
          </p:nvPr>
        </p:nvSpPr>
        <p:spPr>
          <a:xfrm>
            <a:off x="7106194" y="1825625"/>
            <a:ext cx="4247605" cy="4351338"/>
          </a:xfrm>
          <a:solidFill>
            <a:schemeClr val="accent1">
              <a:lumMod val="20000"/>
              <a:lumOff val="80000"/>
            </a:schemeClr>
          </a:solidFill>
          <a:ln>
            <a:solidFill>
              <a:schemeClr val="accent1"/>
            </a:solidFill>
          </a:ln>
        </p:spPr>
        <p:txBody>
          <a:bodyPr>
            <a:normAutofit fontScale="92500" lnSpcReduction="20000"/>
          </a:bodyPr>
          <a:lstStyle/>
          <a:p>
            <a:endParaRPr lang="en-US" sz="1200" dirty="0"/>
          </a:p>
          <a:p>
            <a:pPr marL="0" indent="0">
              <a:buNone/>
            </a:pPr>
            <a:r>
              <a:rPr lang="en-US" sz="2000" dirty="0"/>
              <a:t>La </a:t>
            </a:r>
            <a:r>
              <a:rPr lang="en-US" sz="2000" dirty="0" err="1"/>
              <a:t>otra</a:t>
            </a:r>
            <a:r>
              <a:rPr lang="en-US" sz="2000" dirty="0"/>
              <a:t> forma de </a:t>
            </a:r>
            <a:r>
              <a:rPr lang="en-US" sz="2000" dirty="0" err="1"/>
              <a:t>redefinir</a:t>
            </a:r>
            <a:r>
              <a:rPr lang="en-US" sz="2000" dirty="0"/>
              <a:t> </a:t>
            </a:r>
            <a:r>
              <a:rPr lang="en-US" sz="2000" dirty="0" err="1"/>
              <a:t>métodos</a:t>
            </a:r>
            <a:r>
              <a:rPr lang="en-US" sz="2000" dirty="0"/>
              <a:t> </a:t>
            </a:r>
            <a:r>
              <a:rPr lang="en-US" sz="2000" dirty="0" err="1"/>
              <a:t>en</a:t>
            </a:r>
            <a:r>
              <a:rPr lang="en-US" sz="2000" dirty="0"/>
              <a:t> una </a:t>
            </a:r>
            <a:r>
              <a:rPr lang="en-US" sz="2000" dirty="0" err="1"/>
              <a:t>clase</a:t>
            </a:r>
            <a:r>
              <a:rPr lang="en-US" sz="2000" dirty="0"/>
              <a:t> </a:t>
            </a:r>
            <a:r>
              <a:rPr lang="en-US" sz="2000" dirty="0" err="1"/>
              <a:t>derivada</a:t>
            </a:r>
            <a:r>
              <a:rPr lang="en-US" sz="2000" dirty="0"/>
              <a:t> es </a:t>
            </a:r>
            <a:r>
              <a:rPr lang="en-US" sz="2000" dirty="0" err="1"/>
              <a:t>haciendo</a:t>
            </a:r>
            <a:r>
              <a:rPr lang="en-US" sz="2000" dirty="0"/>
              <a:t> lo que se </a:t>
            </a:r>
            <a:r>
              <a:rPr lang="en-US" sz="2000" dirty="0" err="1"/>
              <a:t>conoce</a:t>
            </a:r>
            <a:r>
              <a:rPr lang="en-US" sz="2000" dirty="0"/>
              <a:t> </a:t>
            </a:r>
            <a:r>
              <a:rPr lang="en-US" sz="2000" dirty="0" err="1"/>
              <a:t>como</a:t>
            </a:r>
            <a:r>
              <a:rPr lang="en-US" sz="2000" dirty="0"/>
              <a:t> </a:t>
            </a:r>
            <a:r>
              <a:rPr lang="en-US" sz="2000" b="1" dirty="0"/>
              <a:t>overriding de </a:t>
            </a:r>
            <a:r>
              <a:rPr lang="en-US" sz="2000" b="1" dirty="0" err="1"/>
              <a:t>miembros</a:t>
            </a:r>
            <a:r>
              <a:rPr lang="en-US" sz="2000" dirty="0"/>
              <a:t>.</a:t>
            </a:r>
          </a:p>
          <a:p>
            <a:pPr marL="0" indent="0">
              <a:buNone/>
            </a:pPr>
            <a:endParaRPr lang="en-US" sz="2000" dirty="0"/>
          </a:p>
          <a:p>
            <a:pPr marL="0" indent="0">
              <a:buNone/>
            </a:pPr>
            <a:r>
              <a:rPr lang="en-US" sz="2000" dirty="0"/>
              <a:t>Antes de que se </a:t>
            </a:r>
            <a:r>
              <a:rPr lang="en-US" sz="2000" dirty="0" err="1"/>
              <a:t>pueda</a:t>
            </a:r>
            <a:r>
              <a:rPr lang="en-US" sz="2000" dirty="0"/>
              <a:t> </a:t>
            </a:r>
            <a:r>
              <a:rPr lang="en-US" sz="2000" dirty="0" err="1"/>
              <a:t>hacer</a:t>
            </a:r>
            <a:r>
              <a:rPr lang="en-US" sz="2000" dirty="0"/>
              <a:t> overriding de un </a:t>
            </a:r>
            <a:r>
              <a:rPr lang="en-US" sz="2000" dirty="0" err="1"/>
              <a:t>método</a:t>
            </a:r>
            <a:r>
              <a:rPr lang="en-US" sz="2000" dirty="0"/>
              <a:t>, es </a:t>
            </a:r>
            <a:r>
              <a:rPr lang="en-US" sz="2000" dirty="0" err="1"/>
              <a:t>necesario</a:t>
            </a:r>
            <a:r>
              <a:rPr lang="en-US" sz="2000" dirty="0"/>
              <a:t> </a:t>
            </a:r>
            <a:r>
              <a:rPr lang="en-US" sz="2000" dirty="0" err="1"/>
              <a:t>agregar</a:t>
            </a:r>
            <a:r>
              <a:rPr lang="en-US" sz="2000" dirty="0"/>
              <a:t> el </a:t>
            </a:r>
            <a:r>
              <a:rPr lang="en-US" sz="2000" dirty="0" err="1"/>
              <a:t>modificador</a:t>
            </a:r>
            <a:r>
              <a:rPr lang="en-US" sz="2000" dirty="0"/>
              <a:t> </a:t>
            </a:r>
            <a:r>
              <a:rPr lang="en-US" sz="2000" b="1" dirty="0"/>
              <a:t>virtual</a:t>
            </a:r>
            <a:r>
              <a:rPr lang="en-US" sz="2000" dirty="0"/>
              <a:t> al </a:t>
            </a:r>
            <a:r>
              <a:rPr lang="en-US" sz="2000" dirty="0" err="1"/>
              <a:t>mismo</a:t>
            </a:r>
            <a:r>
              <a:rPr lang="en-US" sz="2000" dirty="0"/>
              <a:t> </a:t>
            </a:r>
            <a:r>
              <a:rPr lang="en-US" sz="2000" dirty="0" err="1"/>
              <a:t>método</a:t>
            </a:r>
            <a:r>
              <a:rPr lang="en-US" sz="2000" dirty="0"/>
              <a:t> </a:t>
            </a:r>
            <a:r>
              <a:rPr lang="en-US" sz="2000" dirty="0" err="1"/>
              <a:t>en</a:t>
            </a:r>
            <a:r>
              <a:rPr lang="en-US" sz="2000" dirty="0"/>
              <a:t> la </a:t>
            </a:r>
            <a:r>
              <a:rPr lang="en-US" sz="2000" dirty="0" err="1"/>
              <a:t>clase</a:t>
            </a:r>
            <a:r>
              <a:rPr lang="en-US" sz="2000" dirty="0"/>
              <a:t> base. Este </a:t>
            </a:r>
            <a:r>
              <a:rPr lang="en-US" sz="2000" dirty="0" err="1"/>
              <a:t>modificador</a:t>
            </a:r>
            <a:r>
              <a:rPr lang="en-US" sz="2000" dirty="0"/>
              <a:t> es el </a:t>
            </a:r>
            <a:r>
              <a:rPr lang="en-US" sz="2000" dirty="0" err="1"/>
              <a:t>habilitador</a:t>
            </a:r>
            <a:r>
              <a:rPr lang="en-US" sz="2000" dirty="0"/>
              <a:t> para que se </a:t>
            </a:r>
            <a:r>
              <a:rPr lang="en-US" sz="2000" dirty="0" err="1"/>
              <a:t>pueda</a:t>
            </a:r>
            <a:r>
              <a:rPr lang="en-US" sz="2000" dirty="0"/>
              <a:t> </a:t>
            </a:r>
            <a:r>
              <a:rPr lang="en-US" sz="2000" dirty="0" err="1"/>
              <a:t>hacer</a:t>
            </a:r>
            <a:r>
              <a:rPr lang="en-US" sz="2000" dirty="0"/>
              <a:t> un </a:t>
            </a:r>
            <a:r>
              <a:rPr lang="en-US" sz="2000" b="1" dirty="0"/>
              <a:t>override </a:t>
            </a:r>
            <a:r>
              <a:rPr lang="en-US" sz="2000" dirty="0" err="1"/>
              <a:t>en</a:t>
            </a:r>
            <a:r>
              <a:rPr lang="en-US" sz="2000" dirty="0"/>
              <a:t> las </a:t>
            </a:r>
            <a:r>
              <a:rPr lang="en-US" sz="2000" dirty="0" err="1"/>
              <a:t>clases</a:t>
            </a:r>
            <a:r>
              <a:rPr lang="en-US" sz="2000" dirty="0"/>
              <a:t> </a:t>
            </a:r>
            <a:r>
              <a:rPr lang="en-US" sz="2000" dirty="0" err="1"/>
              <a:t>derivadas</a:t>
            </a:r>
            <a:r>
              <a:rPr lang="en-US" sz="2000" dirty="0"/>
              <a:t>.</a:t>
            </a:r>
          </a:p>
          <a:p>
            <a:pPr marL="0" indent="0">
              <a:buNone/>
            </a:pPr>
            <a:endParaRPr lang="en-US" sz="2000" dirty="0"/>
          </a:p>
          <a:p>
            <a:pPr marL="0" indent="0">
              <a:buNone/>
            </a:pPr>
            <a:r>
              <a:rPr lang="en-US" sz="2000" dirty="0"/>
              <a:t>El </a:t>
            </a:r>
            <a:r>
              <a:rPr lang="en-US" sz="2000" dirty="0" err="1"/>
              <a:t>modificador</a:t>
            </a:r>
            <a:r>
              <a:rPr lang="en-US" sz="2000" dirty="0"/>
              <a:t> </a:t>
            </a:r>
            <a:r>
              <a:rPr lang="en-US" sz="2000" b="1" dirty="0"/>
              <a:t>override</a:t>
            </a:r>
            <a:r>
              <a:rPr lang="en-US" sz="2000" dirty="0"/>
              <a:t> se </a:t>
            </a:r>
            <a:r>
              <a:rPr lang="en-US" sz="2000" dirty="0" err="1"/>
              <a:t>puede</a:t>
            </a:r>
            <a:r>
              <a:rPr lang="en-US" sz="2000" dirty="0"/>
              <a:t> </a:t>
            </a:r>
            <a:r>
              <a:rPr lang="en-US" sz="2000" dirty="0" err="1"/>
              <a:t>entonces</a:t>
            </a:r>
            <a:r>
              <a:rPr lang="en-US" sz="2000" dirty="0"/>
              <a:t> </a:t>
            </a:r>
            <a:r>
              <a:rPr lang="en-US" sz="2000" dirty="0" err="1"/>
              <a:t>usar</a:t>
            </a:r>
            <a:r>
              <a:rPr lang="en-US" sz="2000" dirty="0"/>
              <a:t> para </a:t>
            </a:r>
            <a:r>
              <a:rPr lang="en-US" sz="2000" dirty="0" err="1"/>
              <a:t>cambiar</a:t>
            </a:r>
            <a:r>
              <a:rPr lang="en-US" sz="2000" dirty="0"/>
              <a:t> la </a:t>
            </a:r>
            <a:r>
              <a:rPr lang="en-US" sz="2000" dirty="0" err="1"/>
              <a:t>implementación</a:t>
            </a:r>
            <a:r>
              <a:rPr lang="en-US" sz="2000" dirty="0"/>
              <a:t> de los </a:t>
            </a:r>
            <a:r>
              <a:rPr lang="en-US" sz="2000" dirty="0" err="1"/>
              <a:t>métodos</a:t>
            </a:r>
            <a:r>
              <a:rPr lang="en-US" sz="2000" dirty="0"/>
              <a:t> </a:t>
            </a:r>
            <a:r>
              <a:rPr lang="en-US" sz="2000" b="1" dirty="0" err="1"/>
              <a:t>virtuales</a:t>
            </a:r>
            <a:r>
              <a:rPr lang="en-US" sz="2000" dirty="0"/>
              <a:t> </a:t>
            </a:r>
            <a:r>
              <a:rPr lang="en-US" sz="2000" dirty="0" err="1"/>
              <a:t>heredados</a:t>
            </a:r>
            <a:r>
              <a:rPr lang="en-US" sz="2000" dirty="0"/>
              <a:t>.</a:t>
            </a:r>
          </a:p>
          <a:p>
            <a:pPr marL="0" indent="0">
              <a:buNone/>
            </a:pPr>
            <a:r>
              <a:rPr lang="en-US" sz="1200" dirty="0"/>
              <a:t> </a:t>
            </a:r>
            <a:endParaRPr lang="en-BO" sz="1200" dirty="0"/>
          </a:p>
        </p:txBody>
      </p:sp>
      <p:sp>
        <p:nvSpPr>
          <p:cNvPr id="4" name="TextBox 3">
            <a:extLst>
              <a:ext uri="{FF2B5EF4-FFF2-40B4-BE49-F238E27FC236}">
                <a16:creationId xmlns:a16="http://schemas.microsoft.com/office/drawing/2014/main" id="{21282B38-DE7A-DA4F-B034-B27B9F32D10E}"/>
              </a:ext>
            </a:extLst>
          </p:cNvPr>
          <p:cNvSpPr txBox="1"/>
          <p:nvPr/>
        </p:nvSpPr>
        <p:spPr>
          <a:xfrm>
            <a:off x="838200" y="1615783"/>
            <a:ext cx="5797732"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a:t>
            </a:r>
            <a:r>
              <a:rPr lang="en-US" sz="1400" b="1" dirty="0">
                <a:solidFill>
                  <a:schemeClr val="accent2">
                    <a:lumMod val="40000"/>
                    <a:lumOff val="60000"/>
                  </a:schemeClr>
                </a:solidFill>
              </a:rPr>
              <a:t>virtual</a:t>
            </a:r>
            <a:r>
              <a:rPr lang="en-US" sz="1400" b="1" dirty="0">
                <a:solidFill>
                  <a:schemeClr val="bg1"/>
                </a:solidFill>
              </a:rPr>
              <a:t> double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 {}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(double x) { X = x; }</a:t>
            </a:r>
          </a:p>
          <a:p>
            <a:r>
              <a:rPr lang="en-US" sz="1400" b="1" dirty="0">
                <a:solidFill>
                  <a:schemeClr val="bg1"/>
                </a:solidFill>
              </a:rPr>
              <a:t>      public </a:t>
            </a:r>
            <a:r>
              <a:rPr lang="en-US" sz="1400" b="1" dirty="0">
                <a:solidFill>
                  <a:schemeClr val="accent2">
                    <a:lumMod val="40000"/>
                    <a:lumOff val="60000"/>
                  </a:schemeClr>
                </a:solidFill>
              </a:rPr>
              <a:t>override</a:t>
            </a:r>
            <a:r>
              <a:rPr lang="en-US" sz="1400" b="1" dirty="0">
                <a:solidFill>
                  <a:schemeClr val="bg1"/>
                </a:solidFill>
              </a:rPr>
              <a:t> double Area() {  return X * X;  } </a:t>
            </a:r>
          </a:p>
          <a:p>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(10, 20);</a:t>
            </a:r>
          </a:p>
          <a:p>
            <a:r>
              <a:rPr lang="en-US" sz="1400" b="1" dirty="0">
                <a:solidFill>
                  <a:schemeClr val="bg1"/>
                </a:solidFill>
              </a:rPr>
              <a:t>                   var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X = 10, Y = 20 };</a:t>
            </a:r>
          </a:p>
          <a:p>
            <a:r>
              <a:rPr lang="en-US" sz="1400" b="1" dirty="0">
                <a:solidFill>
                  <a:schemeClr val="bg1"/>
                </a:solidFill>
              </a:rPr>
              <a:t>                   WriteLine( $</a:t>
            </a:r>
            <a:r>
              <a:rPr lang="en-US" sz="1400" b="1" dirty="0"/>
              <a:t>"</a:t>
            </a:r>
            <a:r>
              <a:rPr lang="en-US" sz="1400" b="1" dirty="0">
                <a:solidFill>
                  <a:schemeClr val="bg1"/>
                </a:solidFill>
              </a:rPr>
              <a:t>Area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	       // Area rec = 200</a:t>
            </a: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03079477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9B96-85B9-DC44-BCC4-B564D0C595E1}"/>
              </a:ext>
            </a:extLst>
          </p:cNvPr>
          <p:cNvSpPr>
            <a:spLocks noGrp="1"/>
          </p:cNvSpPr>
          <p:nvPr>
            <p:ph type="title"/>
          </p:nvPr>
        </p:nvSpPr>
        <p:spPr/>
        <p:txBody>
          <a:bodyPr/>
          <a:lstStyle/>
          <a:p>
            <a:r>
              <a:rPr lang="en-BO" dirty="0"/>
              <a:t>Hiding y Overriding</a:t>
            </a:r>
          </a:p>
        </p:txBody>
      </p:sp>
      <p:sp>
        <p:nvSpPr>
          <p:cNvPr id="3" name="Content Placeholder 2">
            <a:extLst>
              <a:ext uri="{FF2B5EF4-FFF2-40B4-BE49-F238E27FC236}">
                <a16:creationId xmlns:a16="http://schemas.microsoft.com/office/drawing/2014/main" id="{052372B3-ABEF-8B46-B323-C12484B2EAF2}"/>
              </a:ext>
            </a:extLst>
          </p:cNvPr>
          <p:cNvSpPr>
            <a:spLocks noGrp="1"/>
          </p:cNvSpPr>
          <p:nvPr>
            <p:ph idx="1"/>
          </p:nvPr>
        </p:nvSpPr>
        <p:spPr>
          <a:xfrm>
            <a:off x="7750629" y="1403305"/>
            <a:ext cx="3603171" cy="5293586"/>
          </a:xfrm>
          <a:solidFill>
            <a:schemeClr val="accent1">
              <a:lumMod val="20000"/>
              <a:lumOff val="80000"/>
            </a:schemeClr>
          </a:solidFill>
          <a:ln>
            <a:solidFill>
              <a:schemeClr val="accent1"/>
            </a:solidFill>
          </a:ln>
        </p:spPr>
        <p:txBody>
          <a:bodyPr>
            <a:noAutofit/>
          </a:bodyPr>
          <a:lstStyle/>
          <a:p>
            <a:pPr marL="0" indent="0">
              <a:buNone/>
            </a:pPr>
            <a:endParaRPr lang="en-US" sz="1400" dirty="0"/>
          </a:p>
          <a:p>
            <a:pPr marL="0" indent="0">
              <a:buNone/>
            </a:pPr>
            <a:r>
              <a:rPr lang="en-US" sz="1400" dirty="0"/>
              <a:t>La </a:t>
            </a:r>
            <a:r>
              <a:rPr lang="en-US" sz="1400" dirty="0" err="1"/>
              <a:t>diferencia</a:t>
            </a:r>
            <a:r>
              <a:rPr lang="en-US" sz="1400" dirty="0"/>
              <a:t> entre </a:t>
            </a:r>
            <a:r>
              <a:rPr lang="en-US" sz="1400" b="1" dirty="0"/>
              <a:t>hiding y overriding </a:t>
            </a:r>
            <a:r>
              <a:rPr lang="en-US" sz="1400" dirty="0"/>
              <a:t>se </a:t>
            </a:r>
            <a:r>
              <a:rPr lang="en-US" sz="1400" dirty="0" err="1"/>
              <a:t>hace</a:t>
            </a:r>
            <a:r>
              <a:rPr lang="en-US" sz="1400" dirty="0"/>
              <a:t> </a:t>
            </a:r>
            <a:r>
              <a:rPr lang="en-US" sz="1400" dirty="0" err="1"/>
              <a:t>evidente</a:t>
            </a:r>
            <a:r>
              <a:rPr lang="en-US" sz="1400" dirty="0"/>
              <a:t> </a:t>
            </a:r>
            <a:r>
              <a:rPr lang="en-US" sz="1400" dirty="0" err="1"/>
              <a:t>cuando</a:t>
            </a:r>
            <a:r>
              <a:rPr lang="en-US" sz="1400" dirty="0"/>
              <a:t> se </a:t>
            </a:r>
            <a:r>
              <a:rPr lang="en-US" sz="1400" dirty="0" err="1"/>
              <a:t>hace</a:t>
            </a:r>
            <a:r>
              <a:rPr lang="en-US" sz="1400" dirty="0"/>
              <a:t> el </a:t>
            </a:r>
            <a:r>
              <a:rPr lang="en-US" sz="1400" b="1" dirty="0" err="1"/>
              <a:t>upcast</a:t>
            </a:r>
            <a:r>
              <a:rPr lang="en-US" sz="1400" dirty="0"/>
              <a:t> de un </a:t>
            </a:r>
            <a:r>
              <a:rPr lang="en-US" sz="1400" b="1" dirty="0" err="1"/>
              <a:t>Cuadrado</a:t>
            </a:r>
            <a:r>
              <a:rPr lang="en-US" sz="1400" dirty="0"/>
              <a:t> a un </a:t>
            </a:r>
            <a:r>
              <a:rPr lang="en-US" sz="1400" b="1" dirty="0" err="1"/>
              <a:t>Rectangulo</a:t>
            </a:r>
            <a:r>
              <a:rPr lang="en-US" sz="1400" dirty="0"/>
              <a:t>. </a:t>
            </a:r>
          </a:p>
          <a:p>
            <a:pPr marL="0" indent="0">
              <a:buNone/>
            </a:pPr>
            <a:endParaRPr lang="en-US" sz="900" dirty="0"/>
          </a:p>
          <a:p>
            <a:pPr marL="0" indent="0">
              <a:buNone/>
            </a:pPr>
            <a:r>
              <a:rPr lang="en-US" sz="1400" dirty="0"/>
              <a:t>Si el </a:t>
            </a:r>
            <a:r>
              <a:rPr lang="en-US" sz="1400" dirty="0" err="1"/>
              <a:t>método</a:t>
            </a:r>
            <a:r>
              <a:rPr lang="en-US" sz="1400" dirty="0"/>
              <a:t> es </a:t>
            </a:r>
            <a:r>
              <a:rPr lang="en-US" sz="1400" dirty="0" err="1"/>
              <a:t>redefinido</a:t>
            </a:r>
            <a:r>
              <a:rPr lang="en-US" sz="1400" dirty="0"/>
              <a:t> con el </a:t>
            </a:r>
            <a:r>
              <a:rPr lang="en-US" sz="1400" dirty="0" err="1"/>
              <a:t>modificador</a:t>
            </a:r>
            <a:r>
              <a:rPr lang="en-US" sz="1400" dirty="0"/>
              <a:t> </a:t>
            </a:r>
            <a:r>
              <a:rPr lang="en-US" sz="1400" b="1" dirty="0"/>
              <a:t>new </a:t>
            </a:r>
            <a:r>
              <a:rPr lang="en-US" sz="1400" dirty="0"/>
              <a:t>(hiding), </a:t>
            </a:r>
            <a:r>
              <a:rPr lang="en-US" sz="1400" dirty="0" err="1"/>
              <a:t>entonces</a:t>
            </a:r>
            <a:r>
              <a:rPr lang="en-US" sz="1400" dirty="0"/>
              <a:t> </a:t>
            </a:r>
            <a:r>
              <a:rPr lang="en-US" sz="1400" dirty="0" err="1"/>
              <a:t>esto</a:t>
            </a:r>
            <a:endParaRPr lang="en-US" sz="1400" dirty="0"/>
          </a:p>
          <a:p>
            <a:pPr marL="0" indent="0">
              <a:buNone/>
            </a:pPr>
            <a:r>
              <a:rPr lang="en-US" sz="1400" dirty="0" err="1"/>
              <a:t>permite</a:t>
            </a:r>
            <a:r>
              <a:rPr lang="en-US" sz="1400" dirty="0"/>
              <a:t> </a:t>
            </a:r>
            <a:r>
              <a:rPr lang="en-US" sz="1400" dirty="0" err="1"/>
              <a:t>invocar</a:t>
            </a:r>
            <a:r>
              <a:rPr lang="en-US" sz="1400" dirty="0"/>
              <a:t> al </a:t>
            </a:r>
            <a:r>
              <a:rPr lang="en-US" sz="1400" dirty="0" err="1"/>
              <a:t>método</a:t>
            </a:r>
            <a:r>
              <a:rPr lang="en-US" sz="1400" dirty="0"/>
              <a:t> </a:t>
            </a:r>
            <a:r>
              <a:rPr lang="en-US" sz="1400" dirty="0" err="1"/>
              <a:t>escondido</a:t>
            </a:r>
            <a:r>
              <a:rPr lang="en-US" sz="1400" dirty="0"/>
              <a:t> </a:t>
            </a:r>
            <a:r>
              <a:rPr lang="en-US" sz="1400" dirty="0" err="1"/>
              <a:t>en</a:t>
            </a:r>
            <a:r>
              <a:rPr lang="en-US" sz="1400" dirty="0"/>
              <a:t> la </a:t>
            </a:r>
            <a:r>
              <a:rPr lang="en-US" sz="1400" dirty="0" err="1"/>
              <a:t>clase</a:t>
            </a:r>
            <a:r>
              <a:rPr lang="en-US" sz="1400" dirty="0"/>
              <a:t> base </a:t>
            </a:r>
            <a:r>
              <a:rPr lang="en-US" sz="1400" b="1" dirty="0" err="1"/>
              <a:t>Rectangulo</a:t>
            </a:r>
            <a:r>
              <a:rPr lang="en-US" sz="1400" dirty="0"/>
              <a:t>.</a:t>
            </a:r>
          </a:p>
          <a:p>
            <a:pPr marL="0" indent="0">
              <a:buNone/>
            </a:pPr>
            <a:r>
              <a:rPr lang="en-US" sz="1400" dirty="0"/>
              <a:t> </a:t>
            </a:r>
            <a:endParaRPr lang="en-US" sz="900" dirty="0"/>
          </a:p>
          <a:p>
            <a:pPr marL="0" indent="0">
              <a:buNone/>
            </a:pPr>
            <a:r>
              <a:rPr lang="en-US" sz="1400" dirty="0"/>
              <a:t>Por el </a:t>
            </a:r>
            <a:r>
              <a:rPr lang="en-US" sz="1400" dirty="0" err="1"/>
              <a:t>contrario</a:t>
            </a:r>
            <a:r>
              <a:rPr lang="en-US" sz="1400" dirty="0"/>
              <a:t> , </a:t>
            </a:r>
            <a:r>
              <a:rPr lang="en-US" sz="1400" dirty="0" err="1"/>
              <a:t>si</a:t>
            </a:r>
            <a:r>
              <a:rPr lang="en-US" sz="1400" dirty="0"/>
              <a:t> el </a:t>
            </a:r>
            <a:r>
              <a:rPr lang="en-US" sz="1400" dirty="0" err="1"/>
              <a:t>método</a:t>
            </a:r>
            <a:r>
              <a:rPr lang="en-US" sz="1400" dirty="0"/>
              <a:t> se redefine </a:t>
            </a:r>
            <a:r>
              <a:rPr lang="en-US" sz="1400" dirty="0" err="1"/>
              <a:t>utilizando</a:t>
            </a:r>
            <a:r>
              <a:rPr lang="en-US" sz="1400" dirty="0"/>
              <a:t> el </a:t>
            </a:r>
            <a:r>
              <a:rPr lang="en-US" sz="1400" dirty="0" err="1"/>
              <a:t>modificador</a:t>
            </a:r>
            <a:r>
              <a:rPr lang="en-US" sz="1400" dirty="0"/>
              <a:t> </a:t>
            </a:r>
            <a:r>
              <a:rPr lang="en-US" sz="1400" b="1" dirty="0"/>
              <a:t>override </a:t>
            </a:r>
            <a:r>
              <a:rPr lang="en-US" sz="1400" dirty="0"/>
              <a:t>(overriding), </a:t>
            </a:r>
            <a:r>
              <a:rPr lang="en-US" sz="1400" dirty="0" err="1"/>
              <a:t>entonces</a:t>
            </a:r>
            <a:r>
              <a:rPr lang="en-US" sz="1400" dirty="0"/>
              <a:t> el </a:t>
            </a:r>
            <a:r>
              <a:rPr lang="en-US" sz="1400" dirty="0" err="1"/>
              <a:t>upcast</a:t>
            </a:r>
            <a:r>
              <a:rPr lang="en-US" sz="1400" dirty="0"/>
              <a:t> </a:t>
            </a:r>
            <a:r>
              <a:rPr lang="en-US" sz="1400" dirty="0" err="1"/>
              <a:t>invocará</a:t>
            </a:r>
            <a:r>
              <a:rPr lang="en-US" sz="1400" dirty="0"/>
              <a:t> a la </a:t>
            </a:r>
            <a:r>
              <a:rPr lang="en-US" sz="1400" dirty="0" err="1"/>
              <a:t>versión</a:t>
            </a:r>
            <a:r>
              <a:rPr lang="en-US" sz="1400" dirty="0"/>
              <a:t> del </a:t>
            </a:r>
            <a:r>
              <a:rPr lang="en-US" sz="1400" dirty="0" err="1"/>
              <a:t>método</a:t>
            </a:r>
            <a:r>
              <a:rPr lang="en-US" sz="1400" dirty="0"/>
              <a:t> de la </a:t>
            </a:r>
            <a:r>
              <a:rPr lang="en-US" sz="1400" dirty="0" err="1"/>
              <a:t>clase</a:t>
            </a:r>
            <a:r>
              <a:rPr lang="en-US" sz="1400" dirty="0"/>
              <a:t> </a:t>
            </a:r>
            <a:r>
              <a:rPr lang="en-US" sz="1400" dirty="0" err="1"/>
              <a:t>derivada</a:t>
            </a:r>
            <a:r>
              <a:rPr lang="en-US" sz="1400" dirty="0"/>
              <a:t> </a:t>
            </a:r>
            <a:r>
              <a:rPr lang="en-US" sz="1400" b="1" dirty="0" err="1"/>
              <a:t>Cuadrado</a:t>
            </a:r>
            <a:r>
              <a:rPr lang="en-US" sz="1400" dirty="0"/>
              <a:t>. </a:t>
            </a:r>
          </a:p>
          <a:p>
            <a:pPr marL="0" indent="0">
              <a:buNone/>
            </a:pPr>
            <a:endParaRPr lang="en-US" sz="900" dirty="0"/>
          </a:p>
          <a:p>
            <a:pPr marL="0" indent="0">
              <a:buNone/>
            </a:pPr>
            <a:r>
              <a:rPr lang="en-US" sz="1400" dirty="0" err="1"/>
              <a:t>En</a:t>
            </a:r>
            <a:r>
              <a:rPr lang="en-US" sz="1400" dirty="0"/>
              <a:t> </a:t>
            </a:r>
            <a:r>
              <a:rPr lang="en-US" sz="1400" dirty="0" err="1"/>
              <a:t>resumen</a:t>
            </a:r>
            <a:r>
              <a:rPr lang="en-US" sz="1400" dirty="0"/>
              <a:t>, el </a:t>
            </a:r>
            <a:r>
              <a:rPr lang="en-US" sz="1400" dirty="0" err="1"/>
              <a:t>modificador</a:t>
            </a:r>
            <a:r>
              <a:rPr lang="en-US" sz="1400" dirty="0"/>
              <a:t> </a:t>
            </a:r>
            <a:r>
              <a:rPr lang="en-US" sz="1400" b="1" dirty="0"/>
              <a:t>new </a:t>
            </a:r>
            <a:r>
              <a:rPr lang="en-US" sz="1400" dirty="0"/>
              <a:t>redefine el </a:t>
            </a:r>
            <a:r>
              <a:rPr lang="en-US" sz="1400" dirty="0" err="1"/>
              <a:t>método</a:t>
            </a:r>
            <a:r>
              <a:rPr lang="en-US" sz="1400" dirty="0"/>
              <a:t> solo </a:t>
            </a:r>
            <a:r>
              <a:rPr lang="en-US" sz="1400" dirty="0" err="1"/>
              <a:t>desde</a:t>
            </a:r>
            <a:r>
              <a:rPr lang="en-US" sz="1400" dirty="0"/>
              <a:t> la </a:t>
            </a:r>
            <a:r>
              <a:rPr lang="en-US" sz="1400" dirty="0" err="1"/>
              <a:t>clase</a:t>
            </a:r>
            <a:r>
              <a:rPr lang="en-US" sz="1400" dirty="0"/>
              <a:t> </a:t>
            </a:r>
            <a:r>
              <a:rPr lang="en-US" sz="1400" dirty="0" err="1"/>
              <a:t>donde</a:t>
            </a:r>
            <a:r>
              <a:rPr lang="en-US" sz="1400" dirty="0"/>
              <a:t> se redefine y </a:t>
            </a:r>
            <a:r>
              <a:rPr lang="en-US" sz="1400" dirty="0" err="1"/>
              <a:t>hacía</a:t>
            </a:r>
            <a:r>
              <a:rPr lang="en-US" sz="1400" dirty="0"/>
              <a:t> </a:t>
            </a:r>
            <a:r>
              <a:rPr lang="en-US" sz="1400" dirty="0" err="1"/>
              <a:t>abajo</a:t>
            </a:r>
            <a:r>
              <a:rPr lang="en-US" sz="1400" dirty="0"/>
              <a:t>, </a:t>
            </a:r>
            <a:r>
              <a:rPr lang="en-US" sz="1400" dirty="0" err="1"/>
              <a:t>mientras</a:t>
            </a:r>
            <a:r>
              <a:rPr lang="en-US" sz="1400" dirty="0"/>
              <a:t> que </a:t>
            </a:r>
            <a:r>
              <a:rPr lang="en-US" sz="1400" b="1" dirty="0"/>
              <a:t>override</a:t>
            </a:r>
            <a:r>
              <a:rPr lang="en-US" sz="1400" dirty="0"/>
              <a:t> redefine el </a:t>
            </a:r>
            <a:r>
              <a:rPr lang="en-US" sz="1400" dirty="0" err="1"/>
              <a:t>método</a:t>
            </a:r>
            <a:r>
              <a:rPr lang="en-US" sz="1400" dirty="0"/>
              <a:t> tanto </a:t>
            </a:r>
            <a:r>
              <a:rPr lang="en-US" sz="1400" dirty="0" err="1"/>
              <a:t>hacia</a:t>
            </a:r>
            <a:r>
              <a:rPr lang="en-US" sz="1400" dirty="0"/>
              <a:t> </a:t>
            </a:r>
            <a:r>
              <a:rPr lang="en-US" sz="1400" dirty="0" err="1"/>
              <a:t>arriba</a:t>
            </a:r>
            <a:r>
              <a:rPr lang="en-US" sz="1400" dirty="0"/>
              <a:t> </a:t>
            </a:r>
            <a:r>
              <a:rPr lang="en-US" sz="1400" dirty="0" err="1"/>
              <a:t>como</a:t>
            </a:r>
            <a:r>
              <a:rPr lang="en-US" sz="1400" dirty="0"/>
              <a:t> </a:t>
            </a:r>
            <a:r>
              <a:rPr lang="en-US" sz="1400" dirty="0" err="1"/>
              <a:t>hacia</a:t>
            </a:r>
            <a:r>
              <a:rPr lang="en-US" sz="1400" dirty="0"/>
              <a:t> </a:t>
            </a:r>
            <a:r>
              <a:rPr lang="en-US" sz="1400" dirty="0" err="1"/>
              <a:t>abajo</a:t>
            </a:r>
            <a:r>
              <a:rPr lang="en-US" sz="1400" dirty="0"/>
              <a:t> </a:t>
            </a:r>
            <a:r>
              <a:rPr lang="en-US" sz="1400" dirty="0" err="1"/>
              <a:t>en</a:t>
            </a:r>
            <a:r>
              <a:rPr lang="en-US" sz="1400" dirty="0"/>
              <a:t> la </a:t>
            </a:r>
            <a:r>
              <a:rPr lang="en-US" sz="1400" dirty="0" err="1"/>
              <a:t>jerarquía</a:t>
            </a:r>
            <a:r>
              <a:rPr lang="en-US" sz="1400" dirty="0"/>
              <a:t>.</a:t>
            </a:r>
          </a:p>
          <a:p>
            <a:pPr marL="0" indent="0">
              <a:buNone/>
            </a:pPr>
            <a:r>
              <a:rPr lang="en-US" sz="1400" dirty="0"/>
              <a:t> </a:t>
            </a:r>
            <a:endParaRPr lang="en-BO" sz="1400" dirty="0"/>
          </a:p>
        </p:txBody>
      </p:sp>
      <p:sp>
        <p:nvSpPr>
          <p:cNvPr id="4" name="TextBox 3">
            <a:extLst>
              <a:ext uri="{FF2B5EF4-FFF2-40B4-BE49-F238E27FC236}">
                <a16:creationId xmlns:a16="http://schemas.microsoft.com/office/drawing/2014/main" id="{CD5DE1E9-FEE8-044D-9297-160BAB82CE5A}"/>
              </a:ext>
            </a:extLst>
          </p:cNvPr>
          <p:cNvSpPr txBox="1"/>
          <p:nvPr/>
        </p:nvSpPr>
        <p:spPr>
          <a:xfrm>
            <a:off x="838200" y="1433997"/>
            <a:ext cx="6729550"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a:t>
            </a:r>
            <a:r>
              <a:rPr lang="en-US" sz="1400" b="1" dirty="0">
                <a:solidFill>
                  <a:schemeClr val="accent2">
                    <a:lumMod val="40000"/>
                    <a:lumOff val="60000"/>
                  </a:schemeClr>
                </a:solidFill>
              </a:rPr>
              <a:t>virtual</a:t>
            </a:r>
            <a:r>
              <a:rPr lang="en-US" sz="1400" b="1" dirty="0">
                <a:solidFill>
                  <a:schemeClr val="bg1"/>
                </a:solidFill>
              </a:rPr>
              <a:t> double Area() {  return X * Y;  } </a:t>
            </a:r>
          </a:p>
          <a:p>
            <a:r>
              <a:rPr lang="en-US" sz="1400" b="1" dirty="0">
                <a:solidFill>
                  <a:schemeClr val="bg1"/>
                </a:solidFill>
              </a:rPr>
              <a:t>      public double </a:t>
            </a:r>
            <a:r>
              <a:rPr lang="en-US" sz="1400" b="1" dirty="0" err="1">
                <a:solidFill>
                  <a:schemeClr val="bg1"/>
                </a:solidFill>
              </a:rPr>
              <a:t>GetArea</a:t>
            </a:r>
            <a:r>
              <a:rPr lang="en-US" sz="1400" b="1" dirty="0">
                <a:solidFill>
                  <a:schemeClr val="bg1"/>
                </a:solidFill>
              </a:rPr>
              <a:t>()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(double x) { X = x;}</a:t>
            </a:r>
          </a:p>
          <a:p>
            <a:r>
              <a:rPr lang="en-US" sz="1400" b="1" dirty="0">
                <a:solidFill>
                  <a:schemeClr val="bg1"/>
                </a:solidFill>
              </a:rPr>
              <a:t>      public </a:t>
            </a:r>
            <a:r>
              <a:rPr lang="en-US" sz="1400" b="1" dirty="0">
                <a:solidFill>
                  <a:schemeClr val="accent2">
                    <a:lumMod val="40000"/>
                    <a:lumOff val="60000"/>
                  </a:schemeClr>
                </a:solidFill>
              </a:rPr>
              <a:t>override</a:t>
            </a:r>
            <a:r>
              <a:rPr lang="en-US" sz="1400" b="1" dirty="0">
                <a:solidFill>
                  <a:schemeClr val="bg1"/>
                </a:solidFill>
              </a:rPr>
              <a:t> double Area() {  return X * X;  } </a:t>
            </a:r>
          </a:p>
          <a:p>
            <a:r>
              <a:rPr lang="en-US" sz="1400" b="1" dirty="0">
                <a:solidFill>
                  <a:schemeClr val="bg1"/>
                </a:solidFill>
              </a:rPr>
              <a:t>      public </a:t>
            </a:r>
            <a:r>
              <a:rPr lang="en-US" sz="1400" b="1" dirty="0">
                <a:solidFill>
                  <a:schemeClr val="accent2">
                    <a:lumMod val="40000"/>
                    <a:lumOff val="60000"/>
                  </a:schemeClr>
                </a:solidFill>
              </a:rPr>
              <a:t>new</a:t>
            </a:r>
            <a:r>
              <a:rPr lang="en-US" sz="1400" b="1" dirty="0">
                <a:solidFill>
                  <a:schemeClr val="bg1"/>
                </a:solidFill>
              </a:rPr>
              <a:t> double </a:t>
            </a:r>
            <a:r>
              <a:rPr lang="en-US" sz="1400" b="1" dirty="0" err="1">
                <a:solidFill>
                  <a:schemeClr val="bg1"/>
                </a:solidFill>
              </a:rPr>
              <a:t>GetArea</a:t>
            </a:r>
            <a:r>
              <a:rPr lang="en-US" sz="1400" b="1" dirty="0">
                <a:solidFill>
                  <a:schemeClr val="bg1"/>
                </a:solidFill>
              </a:rPr>
              <a:t>() { return X * X; }</a:t>
            </a:r>
          </a:p>
          <a:p>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r>
              <a:rPr lang="en-US" sz="1400" b="1" dirty="0" err="1">
                <a:solidFill>
                  <a:schemeClr val="bg1"/>
                </a:solidFill>
              </a:rPr>
              <a:t>Cuadrado</a:t>
            </a:r>
            <a:r>
              <a:rPr lang="en-US" sz="1400" b="1" dirty="0">
                <a:solidFill>
                  <a:schemeClr val="bg1"/>
                </a:solidFill>
              </a:rPr>
              <a:t>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(10);    </a:t>
            </a:r>
            <a:r>
              <a:rPr lang="en-US" sz="1400" b="1" dirty="0" err="1">
                <a:solidFill>
                  <a:schemeClr val="bg1"/>
                </a:solidFill>
              </a:rPr>
              <a:t>Rectangulo</a:t>
            </a:r>
            <a:r>
              <a:rPr lang="en-US" sz="1400" b="1" dirty="0">
                <a:solidFill>
                  <a:schemeClr val="bg1"/>
                </a:solidFill>
              </a:rPr>
              <a:t> rec = </a:t>
            </a:r>
            <a:r>
              <a:rPr lang="en-US" sz="1400" b="1" dirty="0" err="1">
                <a:solidFill>
                  <a:schemeClr val="bg1"/>
                </a:solidFill>
              </a:rPr>
              <a:t>cuad</a:t>
            </a:r>
            <a:r>
              <a:rPr lang="en-US" sz="1400" b="1" dirty="0">
                <a:solidFill>
                  <a:schemeClr val="bg1"/>
                </a:solidFill>
              </a:rPr>
              <a:t>; // </a:t>
            </a:r>
            <a:r>
              <a:rPr lang="en-US" sz="1400" b="1" dirty="0" err="1">
                <a:solidFill>
                  <a:schemeClr val="bg1"/>
                </a:solidFill>
              </a:rPr>
              <a:t>upcast</a:t>
            </a:r>
            <a:endParaRPr lang="en-US" sz="1400" b="1" dirty="0">
              <a:solidFill>
                <a:schemeClr val="bg1"/>
              </a:solidFill>
            </a:endParaRP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WriteLine( $</a:t>
            </a:r>
            <a:r>
              <a:rPr lang="en-US" sz="1400" b="1" dirty="0"/>
              <a:t>"</a:t>
            </a:r>
            <a:r>
              <a:rPr lang="en-US" sz="1400" b="1" dirty="0">
                <a:solidFill>
                  <a:schemeClr val="bg1"/>
                </a:solidFill>
              </a:rPr>
              <a:t>Area (override)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ov</a:t>
            </a:r>
            <a:r>
              <a:rPr lang="en-US" sz="1400" b="1" dirty="0">
                <a:solidFill>
                  <a:schemeClr val="bg1"/>
                </a:solidFill>
              </a:rPr>
              <a:t>) rec = 100</a:t>
            </a:r>
          </a:p>
          <a:p>
            <a:r>
              <a:rPr lang="en-US" sz="1400" b="1" dirty="0">
                <a:solidFill>
                  <a:schemeClr val="bg1"/>
                </a:solidFill>
              </a:rPr>
              <a:t>                   WriteLine( $</a:t>
            </a:r>
            <a:r>
              <a:rPr lang="en-US" sz="1400" b="1" dirty="0"/>
              <a:t>"</a:t>
            </a:r>
            <a:r>
              <a:rPr lang="en-US" sz="1400" b="1" dirty="0" err="1"/>
              <a:t>Get</a:t>
            </a:r>
            <a:r>
              <a:rPr lang="en-US" sz="1400" b="1" dirty="0" err="1">
                <a:solidFill>
                  <a:schemeClr val="bg1"/>
                </a:solidFill>
              </a:rPr>
              <a:t>Area</a:t>
            </a:r>
            <a:r>
              <a:rPr lang="en-US" sz="1400" b="1" dirty="0">
                <a:solidFill>
                  <a:schemeClr val="bg1"/>
                </a:solidFill>
              </a:rPr>
              <a:t>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cuad.GetArea</a:t>
            </a:r>
            <a:r>
              <a:rPr lang="en-US" sz="1400" b="1" dirty="0">
                <a:solidFill>
                  <a:schemeClr val="bg1"/>
                </a:solidFill>
              </a:rPr>
              <a:t>()}</a:t>
            </a:r>
            <a:r>
              <a:rPr lang="en-US" sz="1400" b="1" dirty="0"/>
              <a:t>"</a:t>
            </a:r>
            <a:r>
              <a:rPr lang="en-US" sz="1400" b="1" dirty="0">
                <a:solidFill>
                  <a:schemeClr val="bg1"/>
                </a:solidFill>
              </a:rPr>
              <a:t> );       // </a:t>
            </a:r>
            <a:r>
              <a:rPr lang="en-US" sz="1400" b="1" dirty="0" err="1">
                <a:solidFill>
                  <a:schemeClr val="bg1"/>
                </a:solidFill>
              </a:rPr>
              <a:t>GetArea</a:t>
            </a:r>
            <a:r>
              <a:rPr lang="en-US" sz="1400" b="1" dirty="0">
                <a:solidFill>
                  <a:schemeClr val="bg1"/>
                </a:solidFill>
              </a:rPr>
              <a:t>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WriteLine( $</a:t>
            </a:r>
            <a:r>
              <a:rPr lang="en-US" sz="1400" b="1" dirty="0"/>
              <a:t>"</a:t>
            </a:r>
            <a:r>
              <a:rPr lang="en-US" sz="1400" b="1" dirty="0" err="1"/>
              <a:t>Get</a:t>
            </a:r>
            <a:r>
              <a:rPr lang="en-US" sz="1400" b="1" dirty="0" err="1">
                <a:solidFill>
                  <a:schemeClr val="bg1"/>
                </a:solidFill>
              </a:rPr>
              <a:t>Area</a:t>
            </a:r>
            <a:r>
              <a:rPr lang="en-US" sz="1400" b="1" dirty="0">
                <a:solidFill>
                  <a:schemeClr val="bg1"/>
                </a:solidFill>
              </a:rPr>
              <a:t> (new) rec = {</a:t>
            </a:r>
            <a:r>
              <a:rPr lang="en-US" sz="1400" b="1" dirty="0" err="1">
                <a:solidFill>
                  <a:schemeClr val="bg1"/>
                </a:solidFill>
              </a:rPr>
              <a:t>rec.GetArea</a:t>
            </a:r>
            <a:r>
              <a:rPr lang="en-US" sz="1400" b="1" dirty="0">
                <a:solidFill>
                  <a:schemeClr val="bg1"/>
                </a:solidFill>
              </a:rPr>
              <a:t>()}</a:t>
            </a:r>
            <a:r>
              <a:rPr lang="en-US" sz="1400" b="1" dirty="0"/>
              <a:t>"</a:t>
            </a:r>
            <a:r>
              <a:rPr lang="en-US" sz="1400" b="1" dirty="0">
                <a:solidFill>
                  <a:schemeClr val="bg1"/>
                </a:solidFill>
              </a:rPr>
              <a:t> ); // </a:t>
            </a:r>
            <a:r>
              <a:rPr lang="en-US" sz="1400" b="1" dirty="0" err="1">
                <a:solidFill>
                  <a:schemeClr val="bg1"/>
                </a:solidFill>
              </a:rPr>
              <a:t>GetArea</a:t>
            </a:r>
            <a:r>
              <a:rPr lang="en-US" sz="1400" b="1" dirty="0">
                <a:solidFill>
                  <a:schemeClr val="bg1"/>
                </a:solidFill>
              </a:rPr>
              <a:t> (new) rec = 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42638362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266FD-08A3-E54E-9C21-347E5687B567}"/>
              </a:ext>
            </a:extLst>
          </p:cNvPr>
          <p:cNvSpPr>
            <a:spLocks noGrp="1"/>
          </p:cNvSpPr>
          <p:nvPr>
            <p:ph type="title"/>
          </p:nvPr>
        </p:nvSpPr>
        <p:spPr/>
        <p:txBody>
          <a:bodyPr/>
          <a:lstStyle/>
          <a:p>
            <a:r>
              <a:rPr lang="en-BO" dirty="0"/>
              <a:t>sealed</a:t>
            </a:r>
          </a:p>
        </p:txBody>
      </p:sp>
      <p:sp>
        <p:nvSpPr>
          <p:cNvPr id="3" name="Content Placeholder 2">
            <a:extLst>
              <a:ext uri="{FF2B5EF4-FFF2-40B4-BE49-F238E27FC236}">
                <a16:creationId xmlns:a16="http://schemas.microsoft.com/office/drawing/2014/main" id="{E7E1DC01-AF0E-134B-BA24-35501C1FF2D1}"/>
              </a:ext>
            </a:extLst>
          </p:cNvPr>
          <p:cNvSpPr>
            <a:spLocks noGrp="1"/>
          </p:cNvSpPr>
          <p:nvPr>
            <p:ph idx="1"/>
          </p:nvPr>
        </p:nvSpPr>
        <p:spPr>
          <a:xfrm>
            <a:off x="7236823" y="2557147"/>
            <a:ext cx="4116977" cy="2578870"/>
          </a:xfrm>
          <a:solidFill>
            <a:schemeClr val="accent1">
              <a:lumMod val="20000"/>
              <a:lumOff val="80000"/>
            </a:schemeClr>
          </a:solidFill>
          <a:ln>
            <a:solidFill>
              <a:schemeClr val="accent1"/>
            </a:solidFill>
          </a:ln>
        </p:spPr>
        <p:txBody>
          <a:bodyPr>
            <a:normAutofit/>
          </a:bodyPr>
          <a:lstStyle/>
          <a:p>
            <a:pPr marL="0" indent="0">
              <a:buNone/>
            </a:pPr>
            <a:endParaRPr lang="en-US" sz="2000" dirty="0"/>
          </a:p>
          <a:p>
            <a:pPr marL="0" indent="0">
              <a:buNone/>
            </a:pPr>
            <a:r>
              <a:rPr lang="en-US" sz="2000" dirty="0"/>
              <a:t>Para </a:t>
            </a:r>
            <a:r>
              <a:rPr lang="en-US" sz="2000" dirty="0" err="1"/>
              <a:t>evitar</a:t>
            </a:r>
            <a:r>
              <a:rPr lang="en-US" sz="2000" dirty="0"/>
              <a:t> que a un </a:t>
            </a:r>
            <a:r>
              <a:rPr lang="en-US" sz="2000" dirty="0" err="1"/>
              <a:t>método</a:t>
            </a:r>
            <a:r>
              <a:rPr lang="en-US" sz="2000" dirty="0"/>
              <a:t> se le </a:t>
            </a:r>
            <a:r>
              <a:rPr lang="en-US" sz="2000" dirty="0" err="1"/>
              <a:t>pueda</a:t>
            </a:r>
            <a:r>
              <a:rPr lang="en-US" sz="2000" dirty="0"/>
              <a:t> </a:t>
            </a:r>
            <a:r>
              <a:rPr lang="en-US" sz="2000" dirty="0" err="1"/>
              <a:t>hacer</a:t>
            </a:r>
            <a:r>
              <a:rPr lang="en-US" sz="2000" dirty="0"/>
              <a:t> overriding </a:t>
            </a:r>
            <a:r>
              <a:rPr lang="en-US" sz="2000" dirty="0" err="1"/>
              <a:t>en</a:t>
            </a:r>
            <a:r>
              <a:rPr lang="en-US" sz="2000" dirty="0"/>
              <a:t> una </a:t>
            </a:r>
            <a:r>
              <a:rPr lang="en-US" sz="2000" dirty="0" err="1"/>
              <a:t>clase</a:t>
            </a:r>
            <a:r>
              <a:rPr lang="en-US" sz="2000" dirty="0"/>
              <a:t> </a:t>
            </a:r>
            <a:r>
              <a:rPr lang="en-US" sz="2000" dirty="0" err="1"/>
              <a:t>derivada</a:t>
            </a:r>
            <a:r>
              <a:rPr lang="en-US" sz="2000" dirty="0"/>
              <a:t>, </a:t>
            </a:r>
            <a:r>
              <a:rPr lang="en-US" sz="2000" dirty="0" err="1"/>
              <a:t>puede</a:t>
            </a:r>
            <a:r>
              <a:rPr lang="en-US" sz="2000" dirty="0"/>
              <a:t> ser </a:t>
            </a:r>
            <a:r>
              <a:rPr lang="en-US" sz="2000" dirty="0" err="1"/>
              <a:t>declarado</a:t>
            </a:r>
            <a:r>
              <a:rPr lang="en-US" sz="2000" dirty="0"/>
              <a:t> con el </a:t>
            </a:r>
            <a:r>
              <a:rPr lang="en-US" sz="2000" dirty="0" err="1"/>
              <a:t>modificador</a:t>
            </a:r>
            <a:r>
              <a:rPr lang="en-US" sz="2000" dirty="0"/>
              <a:t> </a:t>
            </a:r>
            <a:r>
              <a:rPr lang="en-US" sz="2000" b="1" dirty="0"/>
              <a:t>sealed</a:t>
            </a:r>
            <a:r>
              <a:rPr lang="en-US" sz="2000" dirty="0"/>
              <a:t>. De </a:t>
            </a:r>
            <a:r>
              <a:rPr lang="en-US" sz="2000" dirty="0" err="1"/>
              <a:t>este</a:t>
            </a:r>
            <a:r>
              <a:rPr lang="en-US" sz="2000" dirty="0"/>
              <a:t> modo no es </a:t>
            </a:r>
            <a:r>
              <a:rPr lang="en-US" sz="2000" dirty="0" err="1"/>
              <a:t>posible</a:t>
            </a:r>
            <a:r>
              <a:rPr lang="en-US" sz="2000" dirty="0"/>
              <a:t> </a:t>
            </a:r>
            <a:r>
              <a:rPr lang="en-US" sz="2000" dirty="0" err="1"/>
              <a:t>redefinir</a:t>
            </a:r>
            <a:r>
              <a:rPr lang="en-US" sz="2000" dirty="0"/>
              <a:t> un </a:t>
            </a:r>
            <a:r>
              <a:rPr lang="en-US" sz="2000" dirty="0" err="1"/>
              <a:t>método</a:t>
            </a:r>
            <a:r>
              <a:rPr lang="en-US" sz="2000" dirty="0"/>
              <a:t> </a:t>
            </a:r>
            <a:r>
              <a:rPr lang="en-US" sz="2000" dirty="0" err="1"/>
              <a:t>sellado</a:t>
            </a:r>
            <a:r>
              <a:rPr lang="en-US" sz="2000" dirty="0"/>
              <a:t> (sealed). </a:t>
            </a:r>
            <a:endParaRPr lang="en-BO" sz="2000" dirty="0"/>
          </a:p>
        </p:txBody>
      </p:sp>
      <p:sp>
        <p:nvSpPr>
          <p:cNvPr id="4" name="TextBox 3">
            <a:extLst>
              <a:ext uri="{FF2B5EF4-FFF2-40B4-BE49-F238E27FC236}">
                <a16:creationId xmlns:a16="http://schemas.microsoft.com/office/drawing/2014/main" id="{5366A4CD-1C0D-524D-9002-4BAECB9AA9E7}"/>
              </a:ext>
            </a:extLst>
          </p:cNvPr>
          <p:cNvSpPr txBox="1"/>
          <p:nvPr/>
        </p:nvSpPr>
        <p:spPr>
          <a:xfrm>
            <a:off x="838199" y="1433997"/>
            <a:ext cx="6137367"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       public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a:t>
            </a:r>
            <a:r>
              <a:rPr lang="en-US" sz="1400" b="1" dirty="0">
                <a:solidFill>
                  <a:schemeClr val="accent2">
                    <a:lumMod val="40000"/>
                    <a:lumOff val="60000"/>
                  </a:schemeClr>
                </a:solidFill>
              </a:rPr>
              <a:t>virtual</a:t>
            </a:r>
            <a:r>
              <a:rPr lang="en-US" sz="1400" b="1" dirty="0">
                <a:solidFill>
                  <a:schemeClr val="bg1"/>
                </a:solidFill>
              </a:rPr>
              <a:t> double Area() {  return X * Y;  }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 {}   public </a:t>
            </a:r>
            <a:r>
              <a:rPr lang="en-US" sz="1400" b="1" dirty="0" err="1">
                <a:solidFill>
                  <a:schemeClr val="bg1"/>
                </a:solidFill>
              </a:rPr>
              <a:t>Cuadrado</a:t>
            </a:r>
            <a:r>
              <a:rPr lang="en-US" sz="1400" b="1" dirty="0">
                <a:solidFill>
                  <a:schemeClr val="bg1"/>
                </a:solidFill>
              </a:rPr>
              <a:t>(double x) { X = x;}</a:t>
            </a:r>
          </a:p>
          <a:p>
            <a:r>
              <a:rPr lang="en-US" sz="1400" b="1" dirty="0">
                <a:solidFill>
                  <a:schemeClr val="bg1"/>
                </a:solidFill>
              </a:rPr>
              <a:t>      public </a:t>
            </a:r>
            <a:r>
              <a:rPr lang="en-US" sz="1400" b="1" dirty="0">
                <a:solidFill>
                  <a:schemeClr val="accent2">
                    <a:lumMod val="40000"/>
                    <a:lumOff val="60000"/>
                  </a:schemeClr>
                </a:solidFill>
              </a:rPr>
              <a:t>sealed</a:t>
            </a:r>
            <a:r>
              <a:rPr lang="en-US" sz="1400" b="1" dirty="0">
                <a:solidFill>
                  <a:schemeClr val="bg1"/>
                </a:solidFill>
              </a:rPr>
              <a:t> </a:t>
            </a:r>
            <a:r>
              <a:rPr lang="en-US" sz="1400" b="1" dirty="0">
                <a:solidFill>
                  <a:schemeClr val="accent2">
                    <a:lumMod val="40000"/>
                    <a:lumOff val="60000"/>
                  </a:schemeClr>
                </a:solidFill>
              </a:rPr>
              <a:t>override</a:t>
            </a:r>
            <a:r>
              <a:rPr lang="en-US" sz="1400" b="1" dirty="0">
                <a:solidFill>
                  <a:schemeClr val="bg1"/>
                </a:solidFill>
              </a:rPr>
              <a:t> double Area() {  return X * X;  }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CuadradoColor</a:t>
            </a:r>
            <a:r>
              <a:rPr lang="en-US" sz="1400" b="1" dirty="0">
                <a:solidFill>
                  <a:schemeClr val="bg1"/>
                </a:solidFill>
              </a:rPr>
              <a:t> : </a:t>
            </a:r>
            <a:r>
              <a:rPr lang="en-US" sz="1400" b="1" dirty="0" err="1">
                <a:solidFill>
                  <a:schemeClr val="bg1"/>
                </a:solidFill>
              </a:rPr>
              <a:t>Cuadrado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CuadradoColor</a:t>
            </a:r>
            <a:r>
              <a:rPr lang="en-US" sz="1400" b="1" dirty="0">
                <a:solidFill>
                  <a:schemeClr val="bg1"/>
                </a:solidFill>
              </a:rPr>
              <a:t>(double x) { X = x; }</a:t>
            </a:r>
          </a:p>
          <a:p>
            <a:r>
              <a:rPr lang="en-US" sz="1400" b="1" dirty="0">
                <a:solidFill>
                  <a:schemeClr val="bg1"/>
                </a:solidFill>
              </a:rPr>
              <a:t>      // public </a:t>
            </a:r>
            <a:r>
              <a:rPr lang="en-US" sz="1400" b="1" dirty="0">
                <a:solidFill>
                  <a:srgbClr val="FF0000"/>
                </a:solidFill>
              </a:rPr>
              <a:t>override</a:t>
            </a:r>
            <a:r>
              <a:rPr lang="en-US" sz="1400" b="1" dirty="0">
                <a:solidFill>
                  <a:schemeClr val="bg1"/>
                </a:solidFill>
              </a:rPr>
              <a:t> double Area() { return X * X * 2; }.  // Error de </a:t>
            </a:r>
            <a:r>
              <a:rPr lang="en-US" sz="1400" b="1" dirty="0" err="1">
                <a:solidFill>
                  <a:schemeClr val="bg1"/>
                </a:solidFill>
              </a:rPr>
              <a:t>compilación</a:t>
            </a:r>
            <a:endParaRPr lang="en-US" sz="1400" b="1" dirty="0">
              <a:solidFill>
                <a:schemeClr val="bg1"/>
              </a:solidFill>
            </a:endParaRPr>
          </a:p>
          <a:p>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r>
              <a:rPr lang="en-US" sz="1400" b="1" dirty="0" err="1">
                <a:solidFill>
                  <a:schemeClr val="bg1"/>
                </a:solidFill>
              </a:rPr>
              <a:t>CuadradoColor</a:t>
            </a:r>
            <a:r>
              <a:rPr lang="en-US" sz="1400" b="1" dirty="0">
                <a:solidFill>
                  <a:schemeClr val="bg1"/>
                </a:solidFill>
              </a:rPr>
              <a:t>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CuadradoColor</a:t>
            </a:r>
            <a:r>
              <a:rPr lang="en-US" sz="1400" b="1" dirty="0">
                <a:solidFill>
                  <a:schemeClr val="bg1"/>
                </a:solidFill>
              </a:rPr>
              <a:t>(10);</a:t>
            </a: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61338150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D3F4A-7CD3-4341-9547-4AAE0FB5CA9C}"/>
              </a:ext>
            </a:extLst>
          </p:cNvPr>
          <p:cNvSpPr>
            <a:spLocks noGrp="1"/>
          </p:cNvSpPr>
          <p:nvPr>
            <p:ph type="title"/>
          </p:nvPr>
        </p:nvSpPr>
        <p:spPr/>
        <p:txBody>
          <a:bodyPr/>
          <a:lstStyle/>
          <a:p>
            <a:r>
              <a:rPr lang="en-BO" dirty="0"/>
              <a:t>sealed class</a:t>
            </a:r>
          </a:p>
        </p:txBody>
      </p:sp>
      <p:sp>
        <p:nvSpPr>
          <p:cNvPr id="3" name="Content Placeholder 2">
            <a:extLst>
              <a:ext uri="{FF2B5EF4-FFF2-40B4-BE49-F238E27FC236}">
                <a16:creationId xmlns:a16="http://schemas.microsoft.com/office/drawing/2014/main" id="{88975F1C-4880-6348-B4DF-6EDD127D3B6C}"/>
              </a:ext>
            </a:extLst>
          </p:cNvPr>
          <p:cNvSpPr>
            <a:spLocks noGrp="1"/>
          </p:cNvSpPr>
          <p:nvPr>
            <p:ph idx="1"/>
          </p:nvPr>
        </p:nvSpPr>
        <p:spPr>
          <a:xfrm>
            <a:off x="838200" y="1825625"/>
            <a:ext cx="10515600" cy="586649"/>
          </a:xfrm>
          <a:solidFill>
            <a:schemeClr val="accent1">
              <a:lumMod val="20000"/>
              <a:lumOff val="80000"/>
            </a:schemeClr>
          </a:solidFill>
          <a:ln>
            <a:solidFill>
              <a:schemeClr val="accent1"/>
            </a:solidFill>
          </a:ln>
        </p:spPr>
        <p:txBody>
          <a:bodyPr/>
          <a:lstStyle/>
          <a:p>
            <a:pPr marL="0" indent="0">
              <a:buNone/>
            </a:pPr>
            <a:r>
              <a:rPr lang="en-BO" dirty="0"/>
              <a:t>Una clase sellada no puede ser ya derivada.</a:t>
            </a:r>
          </a:p>
        </p:txBody>
      </p:sp>
      <p:sp>
        <p:nvSpPr>
          <p:cNvPr id="4" name="TextBox 3">
            <a:extLst>
              <a:ext uri="{FF2B5EF4-FFF2-40B4-BE49-F238E27FC236}">
                <a16:creationId xmlns:a16="http://schemas.microsoft.com/office/drawing/2014/main" id="{5339F63A-6E0D-C544-AB1D-4A372B6E8CAE}"/>
              </a:ext>
            </a:extLst>
          </p:cNvPr>
          <p:cNvSpPr txBox="1"/>
          <p:nvPr/>
        </p:nvSpPr>
        <p:spPr>
          <a:xfrm>
            <a:off x="3419203" y="2583679"/>
            <a:ext cx="5353595"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virtual double Area() {  return X * Y;  } </a:t>
            </a:r>
          </a:p>
          <a:p>
            <a:r>
              <a:rPr lang="en-US" sz="1400" b="1" dirty="0">
                <a:solidFill>
                  <a:schemeClr val="bg1"/>
                </a:solidFill>
              </a:rPr>
              <a:t>}</a:t>
            </a:r>
          </a:p>
          <a:p>
            <a:endParaRPr lang="en-US" sz="1400" b="1" dirty="0">
              <a:solidFill>
                <a:schemeClr val="bg1"/>
              </a:solidFill>
            </a:endParaRPr>
          </a:p>
          <a:p>
            <a:r>
              <a:rPr lang="en-US" sz="1400" b="1" dirty="0">
                <a:solidFill>
                  <a:schemeClr val="accent2">
                    <a:lumMod val="40000"/>
                    <a:lumOff val="60000"/>
                  </a:schemeClr>
                </a:solidFill>
              </a:rPr>
              <a:t>sealed</a:t>
            </a:r>
            <a:r>
              <a:rPr lang="en-US" sz="1400" b="1" dirty="0">
                <a:solidFill>
                  <a:schemeClr val="bg1"/>
                </a:solidFill>
              </a:rPr>
              <a:t> 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 {}   public </a:t>
            </a:r>
            <a:r>
              <a:rPr lang="en-US" sz="1400" b="1" dirty="0" err="1">
                <a:solidFill>
                  <a:schemeClr val="bg1"/>
                </a:solidFill>
              </a:rPr>
              <a:t>Cuadrado</a:t>
            </a:r>
            <a:r>
              <a:rPr lang="en-US" sz="1400" b="1" dirty="0">
                <a:solidFill>
                  <a:schemeClr val="bg1"/>
                </a:solidFill>
              </a:rPr>
              <a:t>(double x) { X = x;}</a:t>
            </a:r>
          </a:p>
          <a:p>
            <a:r>
              <a:rPr lang="en-US" sz="1400" b="1" dirty="0">
                <a:solidFill>
                  <a:schemeClr val="bg1"/>
                </a:solidFill>
              </a:rPr>
              <a:t>      public sealed override double Area() {  return X * X;  }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class </a:t>
            </a:r>
            <a:r>
              <a:rPr lang="en-US" sz="1400" b="1" dirty="0" err="1">
                <a:solidFill>
                  <a:schemeClr val="bg1"/>
                </a:solidFill>
              </a:rPr>
              <a:t>CuadradoColor</a:t>
            </a:r>
            <a:r>
              <a:rPr lang="en-US" sz="1400" b="1" dirty="0">
                <a:solidFill>
                  <a:schemeClr val="bg1"/>
                </a:solidFill>
              </a:rPr>
              <a:t> : </a:t>
            </a:r>
            <a:r>
              <a:rPr lang="en-US" sz="1400" b="1" dirty="0" err="1">
                <a:solidFill>
                  <a:schemeClr val="bg1"/>
                </a:solidFill>
              </a:rPr>
              <a:t>Cuadrado</a:t>
            </a:r>
            <a:r>
              <a:rPr lang="en-US" sz="1400" b="1" dirty="0">
                <a:solidFill>
                  <a:schemeClr val="bg1"/>
                </a:solidFill>
              </a:rPr>
              <a:t> { 	             // Error de </a:t>
            </a:r>
            <a:r>
              <a:rPr lang="en-US" sz="1400" b="1" dirty="0" err="1">
                <a:solidFill>
                  <a:schemeClr val="bg1"/>
                </a:solidFill>
              </a:rPr>
              <a:t>compilación</a:t>
            </a:r>
            <a:endParaRPr lang="en-US" sz="1400" b="1" dirty="0">
              <a:solidFill>
                <a:schemeClr val="bg1"/>
              </a:solidFill>
            </a:endParaRPr>
          </a:p>
          <a:p>
            <a:r>
              <a:rPr lang="en-US" sz="1400" b="1" dirty="0">
                <a:solidFill>
                  <a:schemeClr val="bg1"/>
                </a:solidFill>
              </a:rPr>
              <a:t>} </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56581213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6EC99-E08B-7D45-80BB-7D8E1AB67565}"/>
              </a:ext>
            </a:extLst>
          </p:cNvPr>
          <p:cNvSpPr>
            <a:spLocks noGrp="1"/>
          </p:cNvSpPr>
          <p:nvPr>
            <p:ph type="title"/>
          </p:nvPr>
        </p:nvSpPr>
        <p:spPr/>
        <p:txBody>
          <a:bodyPr/>
          <a:lstStyle/>
          <a:p>
            <a:r>
              <a:rPr lang="en-BO" dirty="0"/>
              <a:t>Keyword base</a:t>
            </a:r>
          </a:p>
        </p:txBody>
      </p:sp>
      <p:sp>
        <p:nvSpPr>
          <p:cNvPr id="3" name="Content Placeholder 2">
            <a:extLst>
              <a:ext uri="{FF2B5EF4-FFF2-40B4-BE49-F238E27FC236}">
                <a16:creationId xmlns:a16="http://schemas.microsoft.com/office/drawing/2014/main" id="{2FAAB1DE-70B9-EA45-B5CE-6D19EA7B1DDB}"/>
              </a:ext>
            </a:extLst>
          </p:cNvPr>
          <p:cNvSpPr>
            <a:spLocks noGrp="1"/>
          </p:cNvSpPr>
          <p:nvPr>
            <p:ph idx="1"/>
          </p:nvPr>
        </p:nvSpPr>
        <p:spPr>
          <a:xfrm>
            <a:off x="7889966" y="1825624"/>
            <a:ext cx="3463834" cy="3382101"/>
          </a:xfrm>
          <a:solidFill>
            <a:schemeClr val="accent1">
              <a:lumMod val="20000"/>
              <a:lumOff val="80000"/>
            </a:schemeClr>
          </a:solidFill>
          <a:ln>
            <a:solidFill>
              <a:schemeClr val="accent1"/>
            </a:solidFill>
          </a:ln>
        </p:spPr>
        <p:txBody>
          <a:bodyPr>
            <a:normAutofit/>
          </a:bodyPr>
          <a:lstStyle/>
          <a:p>
            <a:pPr marL="0" indent="0">
              <a:buNone/>
            </a:pPr>
            <a:endParaRPr lang="en-US" sz="1800" dirty="0"/>
          </a:p>
          <a:p>
            <a:pPr marL="0" indent="0">
              <a:buNone/>
            </a:pPr>
            <a:r>
              <a:rPr lang="en-US" sz="1800" dirty="0"/>
              <a:t>Hay una forma de acceder al </a:t>
            </a:r>
            <a:r>
              <a:rPr lang="en-US" sz="1800" dirty="0" err="1"/>
              <a:t>método</a:t>
            </a:r>
            <a:r>
              <a:rPr lang="en-US" sz="1800" dirty="0"/>
              <a:t> de una </a:t>
            </a:r>
            <a:r>
              <a:rPr lang="en-US" sz="1800" dirty="0" err="1"/>
              <a:t>clase</a:t>
            </a:r>
            <a:r>
              <a:rPr lang="en-US" sz="1800" dirty="0"/>
              <a:t> base, </a:t>
            </a:r>
            <a:r>
              <a:rPr lang="en-US" sz="1800" dirty="0" err="1"/>
              <a:t>incluso</a:t>
            </a:r>
            <a:r>
              <a:rPr lang="en-US" sz="1800" dirty="0"/>
              <a:t> </a:t>
            </a:r>
            <a:r>
              <a:rPr lang="en-US" sz="1800" dirty="0" err="1"/>
              <a:t>si</a:t>
            </a:r>
            <a:r>
              <a:rPr lang="en-US" sz="1800" dirty="0"/>
              <a:t> se lo ha </a:t>
            </a:r>
            <a:r>
              <a:rPr lang="en-US" sz="1800" dirty="0" err="1"/>
              <a:t>redefinido</a:t>
            </a:r>
            <a:r>
              <a:rPr lang="en-US" sz="1800" dirty="0"/>
              <a:t>. </a:t>
            </a:r>
            <a:r>
              <a:rPr lang="en-US" sz="1800" dirty="0" err="1"/>
              <a:t>Esto</a:t>
            </a:r>
            <a:r>
              <a:rPr lang="en-US" sz="1800" dirty="0"/>
              <a:t> se </a:t>
            </a:r>
            <a:r>
              <a:rPr lang="en-US" sz="1800" dirty="0" err="1"/>
              <a:t>hace</a:t>
            </a:r>
            <a:r>
              <a:rPr lang="en-US" sz="1800" dirty="0"/>
              <a:t> </a:t>
            </a:r>
            <a:r>
              <a:rPr lang="en-US" sz="1800" dirty="0" err="1"/>
              <a:t>utilizando</a:t>
            </a:r>
            <a:r>
              <a:rPr lang="en-US" sz="1800" dirty="0"/>
              <a:t> el keyword base para </a:t>
            </a:r>
            <a:r>
              <a:rPr lang="en-US" sz="1800" dirty="0" err="1"/>
              <a:t>hacer</a:t>
            </a:r>
            <a:r>
              <a:rPr lang="en-US" sz="1800" dirty="0"/>
              <a:t> </a:t>
            </a:r>
            <a:r>
              <a:rPr lang="en-US" sz="1800" dirty="0" err="1"/>
              <a:t>referencia</a:t>
            </a:r>
            <a:r>
              <a:rPr lang="en-US" sz="1800" dirty="0"/>
              <a:t> a la </a:t>
            </a:r>
            <a:r>
              <a:rPr lang="en-US" sz="1800" dirty="0" err="1"/>
              <a:t>instancia</a:t>
            </a:r>
            <a:r>
              <a:rPr lang="en-US" sz="1800" dirty="0"/>
              <a:t>  de </a:t>
            </a:r>
            <a:r>
              <a:rPr lang="en-US" sz="1800" dirty="0" err="1"/>
              <a:t>clase</a:t>
            </a:r>
            <a:r>
              <a:rPr lang="en-US" sz="1800" dirty="0"/>
              <a:t> base. </a:t>
            </a:r>
            <a:r>
              <a:rPr lang="en-US" sz="1800" dirty="0" err="1"/>
              <a:t>Aún</a:t>
            </a:r>
            <a:r>
              <a:rPr lang="en-US" sz="1800" dirty="0"/>
              <a:t> </a:t>
            </a:r>
            <a:r>
              <a:rPr lang="en-US" sz="1800" dirty="0" err="1"/>
              <a:t>cuando</a:t>
            </a:r>
            <a:r>
              <a:rPr lang="en-US" sz="1800" dirty="0"/>
              <a:t> el </a:t>
            </a:r>
            <a:r>
              <a:rPr lang="en-US" sz="1800" dirty="0" err="1"/>
              <a:t>método</a:t>
            </a:r>
            <a:r>
              <a:rPr lang="en-US" sz="1800" dirty="0"/>
              <a:t> </a:t>
            </a:r>
            <a:r>
              <a:rPr lang="en-US" sz="1800" dirty="0" err="1"/>
              <a:t>esté</a:t>
            </a:r>
            <a:r>
              <a:rPr lang="en-US" sz="1800" dirty="0"/>
              <a:t> hiding o override, se </a:t>
            </a:r>
            <a:r>
              <a:rPr lang="en-US" sz="1800" dirty="0" err="1"/>
              <a:t>puede</a:t>
            </a:r>
            <a:r>
              <a:rPr lang="en-US" sz="1800" dirty="0"/>
              <a:t> </a:t>
            </a:r>
            <a:r>
              <a:rPr lang="en-US" sz="1800" dirty="0" err="1"/>
              <a:t>llegar</a:t>
            </a:r>
            <a:r>
              <a:rPr lang="en-US" sz="1800" dirty="0"/>
              <a:t> al </a:t>
            </a:r>
            <a:r>
              <a:rPr lang="en-US" sz="1800" dirty="0" err="1"/>
              <a:t>miembro</a:t>
            </a:r>
            <a:r>
              <a:rPr lang="en-US" sz="1800" dirty="0"/>
              <a:t> de la </a:t>
            </a:r>
            <a:r>
              <a:rPr lang="en-US" sz="1800" dirty="0" err="1"/>
              <a:t>clase</a:t>
            </a:r>
            <a:r>
              <a:rPr lang="en-US" sz="1800" dirty="0"/>
              <a:t> base con </a:t>
            </a:r>
            <a:r>
              <a:rPr lang="en-US" sz="1800" dirty="0" err="1"/>
              <a:t>este</a:t>
            </a:r>
            <a:r>
              <a:rPr lang="en-US" sz="1800" dirty="0"/>
              <a:t> keyword.</a:t>
            </a:r>
            <a:endParaRPr lang="en-BO" sz="1800" dirty="0"/>
          </a:p>
        </p:txBody>
      </p:sp>
      <p:sp>
        <p:nvSpPr>
          <p:cNvPr id="4" name="TextBox 3">
            <a:extLst>
              <a:ext uri="{FF2B5EF4-FFF2-40B4-BE49-F238E27FC236}">
                <a16:creationId xmlns:a16="http://schemas.microsoft.com/office/drawing/2014/main" id="{28334A5E-D166-8542-AC04-EB16BB44108E}"/>
              </a:ext>
            </a:extLst>
          </p:cNvPr>
          <p:cNvSpPr txBox="1"/>
          <p:nvPr/>
        </p:nvSpPr>
        <p:spPr>
          <a:xfrm>
            <a:off x="838199" y="1433997"/>
            <a:ext cx="6886303"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virtual double Area() {  return X * Y;  } </a:t>
            </a:r>
          </a:p>
          <a:p>
            <a:r>
              <a:rPr lang="en-US" sz="1400" b="1" dirty="0">
                <a:solidFill>
                  <a:schemeClr val="bg1"/>
                </a:solidFill>
              </a:rPr>
              <a:t>      public double </a:t>
            </a:r>
            <a:r>
              <a:rPr lang="en-US" sz="1400" b="1" dirty="0" err="1">
                <a:solidFill>
                  <a:schemeClr val="bg1"/>
                </a:solidFill>
              </a:rPr>
              <a:t>GetArea</a:t>
            </a:r>
            <a:r>
              <a:rPr lang="en-US" sz="1400" b="1" dirty="0">
                <a:solidFill>
                  <a:schemeClr val="bg1"/>
                </a:solidFill>
              </a:rPr>
              <a:t>()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(double x) { X = x;}</a:t>
            </a:r>
          </a:p>
          <a:p>
            <a:r>
              <a:rPr lang="en-US" sz="1400" b="1" dirty="0">
                <a:solidFill>
                  <a:schemeClr val="bg1"/>
                </a:solidFill>
              </a:rPr>
              <a:t>      public override double Area() {  Y = X; return </a:t>
            </a:r>
            <a:r>
              <a:rPr lang="en-US" sz="1400" b="1" dirty="0" err="1">
                <a:solidFill>
                  <a:schemeClr val="accent2">
                    <a:lumMod val="40000"/>
                    <a:lumOff val="60000"/>
                  </a:schemeClr>
                </a:solidFill>
              </a:rPr>
              <a:t>base</a:t>
            </a:r>
            <a:r>
              <a:rPr lang="en-US" sz="1400" b="1" dirty="0" err="1">
                <a:solidFill>
                  <a:schemeClr val="bg1"/>
                </a:solidFill>
              </a:rPr>
              <a:t>.Area</a:t>
            </a:r>
            <a:r>
              <a:rPr lang="en-US" sz="1400" b="1" dirty="0">
                <a:solidFill>
                  <a:schemeClr val="bg1"/>
                </a:solidFill>
              </a:rPr>
              <a:t>();  } </a:t>
            </a:r>
          </a:p>
          <a:p>
            <a:r>
              <a:rPr lang="en-US" sz="1400" b="1" dirty="0">
                <a:solidFill>
                  <a:schemeClr val="bg1"/>
                </a:solidFill>
              </a:rPr>
              <a:t>      public new double </a:t>
            </a:r>
            <a:r>
              <a:rPr lang="en-US" sz="1400" b="1" dirty="0" err="1">
                <a:solidFill>
                  <a:schemeClr val="bg1"/>
                </a:solidFill>
              </a:rPr>
              <a:t>GetArea</a:t>
            </a:r>
            <a:r>
              <a:rPr lang="en-US" sz="1400" b="1" dirty="0">
                <a:solidFill>
                  <a:schemeClr val="bg1"/>
                </a:solidFill>
              </a:rPr>
              <a:t>() {Y = 0; return </a:t>
            </a:r>
            <a:r>
              <a:rPr lang="en-US" sz="1400" b="1" dirty="0" err="1">
                <a:solidFill>
                  <a:schemeClr val="accent2">
                    <a:lumMod val="40000"/>
                    <a:lumOff val="60000"/>
                  </a:schemeClr>
                </a:solidFill>
              </a:rPr>
              <a:t>base</a:t>
            </a:r>
            <a:r>
              <a:rPr lang="en-US" sz="1400" b="1" dirty="0" err="1">
                <a:solidFill>
                  <a:schemeClr val="bg1"/>
                </a:solidFill>
              </a:rPr>
              <a:t>.Area</a:t>
            </a:r>
            <a:r>
              <a:rPr lang="en-US" sz="1400" b="1" dirty="0">
                <a:solidFill>
                  <a:schemeClr val="bg1"/>
                </a:solidFill>
              </a:rPr>
              <a:t>(); }</a:t>
            </a:r>
          </a:p>
          <a:p>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r>
              <a:rPr lang="en-US" sz="1400" b="1" dirty="0" err="1">
                <a:solidFill>
                  <a:schemeClr val="bg1"/>
                </a:solidFill>
              </a:rPr>
              <a:t>Cuadrado</a:t>
            </a:r>
            <a:r>
              <a:rPr lang="en-US" sz="1400" b="1" dirty="0">
                <a:solidFill>
                  <a:schemeClr val="bg1"/>
                </a:solidFill>
              </a:rPr>
              <a:t>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(10);    </a:t>
            </a:r>
            <a:r>
              <a:rPr lang="en-US" sz="1400" b="1" dirty="0" err="1">
                <a:solidFill>
                  <a:schemeClr val="bg1"/>
                </a:solidFill>
              </a:rPr>
              <a:t>Rectangulo</a:t>
            </a:r>
            <a:r>
              <a:rPr lang="en-US" sz="1400" b="1" dirty="0">
                <a:solidFill>
                  <a:schemeClr val="bg1"/>
                </a:solidFill>
              </a:rPr>
              <a:t> rec = </a:t>
            </a:r>
            <a:r>
              <a:rPr lang="en-US" sz="1400" b="1" dirty="0" err="1">
                <a:solidFill>
                  <a:schemeClr val="bg1"/>
                </a:solidFill>
              </a:rPr>
              <a:t>cuad</a:t>
            </a:r>
            <a:r>
              <a:rPr lang="en-US" sz="1400" b="1" dirty="0">
                <a:solidFill>
                  <a:schemeClr val="bg1"/>
                </a:solidFill>
              </a:rPr>
              <a:t>; // </a:t>
            </a:r>
            <a:r>
              <a:rPr lang="en-US" sz="1400" b="1" dirty="0" err="1">
                <a:solidFill>
                  <a:schemeClr val="bg1"/>
                </a:solidFill>
              </a:rPr>
              <a:t>upcast</a:t>
            </a:r>
            <a:endParaRPr lang="en-US" sz="1400" b="1" dirty="0">
              <a:solidFill>
                <a:schemeClr val="bg1"/>
              </a:solidFill>
            </a:endParaRP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WriteLine( $</a:t>
            </a:r>
            <a:r>
              <a:rPr lang="en-US" sz="1400" b="1" dirty="0"/>
              <a:t>"</a:t>
            </a:r>
            <a:r>
              <a:rPr lang="en-US" sz="1400" b="1" dirty="0">
                <a:solidFill>
                  <a:schemeClr val="bg1"/>
                </a:solidFill>
              </a:rPr>
              <a:t>Area (override)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ov</a:t>
            </a:r>
            <a:r>
              <a:rPr lang="en-US" sz="1400" b="1" dirty="0">
                <a:solidFill>
                  <a:schemeClr val="bg1"/>
                </a:solidFill>
              </a:rPr>
              <a:t>) rec = 100</a:t>
            </a:r>
          </a:p>
          <a:p>
            <a:r>
              <a:rPr lang="en-US" sz="1400" b="1" dirty="0">
                <a:solidFill>
                  <a:schemeClr val="bg1"/>
                </a:solidFill>
              </a:rPr>
              <a:t>                   WriteLine( $</a:t>
            </a:r>
            <a:r>
              <a:rPr lang="en-US" sz="1400" b="1" dirty="0"/>
              <a:t>"</a:t>
            </a:r>
            <a:r>
              <a:rPr lang="en-US" sz="1400" b="1" dirty="0" err="1"/>
              <a:t>Get</a:t>
            </a:r>
            <a:r>
              <a:rPr lang="en-US" sz="1400" b="1" dirty="0" err="1">
                <a:solidFill>
                  <a:schemeClr val="bg1"/>
                </a:solidFill>
              </a:rPr>
              <a:t>Area</a:t>
            </a:r>
            <a:r>
              <a:rPr lang="en-US" sz="1400" b="1" dirty="0">
                <a:solidFill>
                  <a:schemeClr val="bg1"/>
                </a:solidFill>
              </a:rPr>
              <a:t>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cuad.GetArea</a:t>
            </a:r>
            <a:r>
              <a:rPr lang="en-US" sz="1400" b="1" dirty="0">
                <a:solidFill>
                  <a:schemeClr val="bg1"/>
                </a:solidFill>
              </a:rPr>
              <a:t>()}</a:t>
            </a:r>
            <a:r>
              <a:rPr lang="en-US" sz="1400" b="1" dirty="0"/>
              <a:t>"</a:t>
            </a:r>
            <a:r>
              <a:rPr lang="en-US" sz="1400" b="1" dirty="0">
                <a:solidFill>
                  <a:schemeClr val="bg1"/>
                </a:solidFill>
              </a:rPr>
              <a:t> );       // </a:t>
            </a:r>
            <a:r>
              <a:rPr lang="en-US" sz="1400" b="1" dirty="0" err="1">
                <a:solidFill>
                  <a:schemeClr val="bg1"/>
                </a:solidFill>
              </a:rPr>
              <a:t>GetArea</a:t>
            </a:r>
            <a:r>
              <a:rPr lang="en-US" sz="1400" b="1" dirty="0">
                <a:solidFill>
                  <a:schemeClr val="bg1"/>
                </a:solidFill>
              </a:rPr>
              <a:t> </a:t>
            </a:r>
            <a:r>
              <a:rPr lang="en-US" sz="1400" b="1" dirty="0" err="1">
                <a:solidFill>
                  <a:schemeClr val="bg1"/>
                </a:solidFill>
              </a:rPr>
              <a:t>cuad</a:t>
            </a:r>
            <a:r>
              <a:rPr lang="en-US" sz="1400" b="1" dirty="0">
                <a:solidFill>
                  <a:schemeClr val="bg1"/>
                </a:solidFill>
              </a:rPr>
              <a:t> = 0</a:t>
            </a:r>
          </a:p>
          <a:p>
            <a:r>
              <a:rPr lang="en-US" sz="1400" b="1" dirty="0">
                <a:solidFill>
                  <a:schemeClr val="bg1"/>
                </a:solidFill>
              </a:rPr>
              <a:t>                   WriteLine( $</a:t>
            </a:r>
            <a:r>
              <a:rPr lang="en-US" sz="1400" b="1" dirty="0"/>
              <a:t>"</a:t>
            </a:r>
            <a:r>
              <a:rPr lang="en-US" sz="1400" b="1" dirty="0" err="1"/>
              <a:t>Get</a:t>
            </a:r>
            <a:r>
              <a:rPr lang="en-US" sz="1400" b="1" dirty="0" err="1">
                <a:solidFill>
                  <a:schemeClr val="bg1"/>
                </a:solidFill>
              </a:rPr>
              <a:t>Area</a:t>
            </a:r>
            <a:r>
              <a:rPr lang="en-US" sz="1400" b="1" dirty="0">
                <a:solidFill>
                  <a:schemeClr val="bg1"/>
                </a:solidFill>
              </a:rPr>
              <a:t> (new) rec = {</a:t>
            </a:r>
            <a:r>
              <a:rPr lang="en-US" sz="1400" b="1" dirty="0" err="1">
                <a:solidFill>
                  <a:schemeClr val="bg1"/>
                </a:solidFill>
              </a:rPr>
              <a:t>rec.GetArea</a:t>
            </a:r>
            <a:r>
              <a:rPr lang="en-US" sz="1400" b="1" dirty="0">
                <a:solidFill>
                  <a:schemeClr val="bg1"/>
                </a:solidFill>
              </a:rPr>
              <a:t>()}</a:t>
            </a:r>
            <a:r>
              <a:rPr lang="en-US" sz="1400" b="1" dirty="0"/>
              <a:t>"</a:t>
            </a:r>
            <a:r>
              <a:rPr lang="en-US" sz="1400" b="1" dirty="0">
                <a:solidFill>
                  <a:schemeClr val="bg1"/>
                </a:solidFill>
              </a:rPr>
              <a:t> ); // </a:t>
            </a:r>
            <a:r>
              <a:rPr lang="en-US" sz="1400" b="1" dirty="0" err="1">
                <a:solidFill>
                  <a:schemeClr val="bg1"/>
                </a:solidFill>
              </a:rPr>
              <a:t>GetArea</a:t>
            </a:r>
            <a:r>
              <a:rPr lang="en-US" sz="1400" b="1" dirty="0">
                <a:solidFill>
                  <a:schemeClr val="bg1"/>
                </a:solidFill>
              </a:rPr>
              <a:t> (new) rec = 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15208174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639EC-8E94-3F45-BA4A-66F6B4AC7B7B}"/>
              </a:ext>
            </a:extLst>
          </p:cNvPr>
          <p:cNvSpPr>
            <a:spLocks noGrp="1"/>
          </p:cNvSpPr>
          <p:nvPr>
            <p:ph type="title"/>
          </p:nvPr>
        </p:nvSpPr>
        <p:spPr/>
        <p:txBody>
          <a:bodyPr/>
          <a:lstStyle/>
          <a:p>
            <a:r>
              <a:rPr lang="en-BO" dirty="0"/>
              <a:t>Constructores de la clase base</a:t>
            </a:r>
          </a:p>
        </p:txBody>
      </p:sp>
      <p:sp>
        <p:nvSpPr>
          <p:cNvPr id="3" name="Content Placeholder 2">
            <a:extLst>
              <a:ext uri="{FF2B5EF4-FFF2-40B4-BE49-F238E27FC236}">
                <a16:creationId xmlns:a16="http://schemas.microsoft.com/office/drawing/2014/main" id="{8B2C20D5-CB5F-D64D-A3BF-EE0737C37404}"/>
              </a:ext>
            </a:extLst>
          </p:cNvPr>
          <p:cNvSpPr>
            <a:spLocks noGrp="1"/>
          </p:cNvSpPr>
          <p:nvPr>
            <p:ph idx="1"/>
          </p:nvPr>
        </p:nvSpPr>
        <p:spPr>
          <a:xfrm>
            <a:off x="7689669" y="1433997"/>
            <a:ext cx="3664130" cy="5232202"/>
          </a:xfrm>
          <a:solidFill>
            <a:schemeClr val="accent1">
              <a:lumMod val="20000"/>
              <a:lumOff val="80000"/>
            </a:schemeClr>
          </a:solidFill>
          <a:ln>
            <a:solidFill>
              <a:schemeClr val="accent1"/>
            </a:solidFill>
          </a:ln>
        </p:spPr>
        <p:txBody>
          <a:bodyPr>
            <a:normAutofit fontScale="92500" lnSpcReduction="10000"/>
          </a:bodyPr>
          <a:lstStyle/>
          <a:p>
            <a:pPr marL="0" indent="0">
              <a:buNone/>
            </a:pPr>
            <a:endParaRPr lang="en-US" sz="1600" dirty="0"/>
          </a:p>
          <a:p>
            <a:pPr marL="0" indent="0">
              <a:buNone/>
            </a:pPr>
            <a:r>
              <a:rPr lang="en-US" sz="1600" dirty="0"/>
              <a:t>El keyword </a:t>
            </a:r>
            <a:r>
              <a:rPr lang="en-US" sz="1600" b="1" dirty="0"/>
              <a:t>base</a:t>
            </a:r>
            <a:r>
              <a:rPr lang="en-US" sz="1600" dirty="0"/>
              <a:t> </a:t>
            </a:r>
            <a:r>
              <a:rPr lang="en-US" sz="1600" dirty="0" err="1"/>
              <a:t>también</a:t>
            </a:r>
            <a:r>
              <a:rPr lang="en-US" sz="1600" dirty="0"/>
              <a:t> se </a:t>
            </a:r>
            <a:r>
              <a:rPr lang="en-US" sz="1600" dirty="0" err="1"/>
              <a:t>puede</a:t>
            </a:r>
            <a:r>
              <a:rPr lang="en-US" sz="1600" dirty="0"/>
              <a:t> </a:t>
            </a:r>
            <a:r>
              <a:rPr lang="en-US" sz="1600" dirty="0" err="1"/>
              <a:t>usar</a:t>
            </a:r>
            <a:r>
              <a:rPr lang="en-US" sz="1600" dirty="0"/>
              <a:t> para </a:t>
            </a:r>
            <a:r>
              <a:rPr lang="en-US" sz="1600" dirty="0" err="1"/>
              <a:t>invocar</a:t>
            </a:r>
            <a:r>
              <a:rPr lang="en-US" sz="1600" dirty="0"/>
              <a:t> a un constructor de </a:t>
            </a:r>
            <a:r>
              <a:rPr lang="en-US" sz="1600" dirty="0" err="1"/>
              <a:t>clase</a:t>
            </a:r>
            <a:r>
              <a:rPr lang="en-US" sz="1600" dirty="0"/>
              <a:t> base </a:t>
            </a:r>
            <a:r>
              <a:rPr lang="en-US" sz="1600" dirty="0" err="1"/>
              <a:t>desde</a:t>
            </a:r>
            <a:r>
              <a:rPr lang="en-US" sz="1600" dirty="0"/>
              <a:t> un constructor de la </a:t>
            </a:r>
            <a:r>
              <a:rPr lang="en-US" sz="1600" dirty="0" err="1"/>
              <a:t>clase</a:t>
            </a:r>
            <a:r>
              <a:rPr lang="en-US" sz="1600" dirty="0"/>
              <a:t> </a:t>
            </a:r>
            <a:r>
              <a:rPr lang="en-US" sz="1600" dirty="0" err="1"/>
              <a:t>derivada</a:t>
            </a:r>
            <a:r>
              <a:rPr lang="en-US" sz="1600" dirty="0"/>
              <a:t>. Este keyword, </a:t>
            </a:r>
            <a:r>
              <a:rPr lang="en-US" sz="1600" b="1" dirty="0"/>
              <a:t>base</a:t>
            </a:r>
            <a:r>
              <a:rPr lang="en-US" sz="1600" dirty="0"/>
              <a:t>, se </a:t>
            </a:r>
            <a:r>
              <a:rPr lang="en-US" sz="1600" dirty="0" err="1"/>
              <a:t>usa</a:t>
            </a:r>
            <a:r>
              <a:rPr lang="en-US" sz="1600" dirty="0"/>
              <a:t> </a:t>
            </a:r>
            <a:r>
              <a:rPr lang="en-US" sz="1600" dirty="0" err="1"/>
              <a:t>luego</a:t>
            </a:r>
            <a:r>
              <a:rPr lang="en-US" sz="1600" dirty="0"/>
              <a:t> </a:t>
            </a:r>
            <a:r>
              <a:rPr lang="en-US" sz="1600" dirty="0" err="1"/>
              <a:t>como</a:t>
            </a:r>
            <a:r>
              <a:rPr lang="en-US" sz="1600" dirty="0"/>
              <a:t> una </a:t>
            </a:r>
            <a:r>
              <a:rPr lang="en-US" sz="1600" dirty="0" err="1"/>
              <a:t>llamada</a:t>
            </a:r>
            <a:r>
              <a:rPr lang="en-US" sz="1600" dirty="0"/>
              <a:t> al </a:t>
            </a:r>
            <a:r>
              <a:rPr lang="en-US" sz="1600" dirty="0" err="1"/>
              <a:t>método</a:t>
            </a:r>
            <a:r>
              <a:rPr lang="en-US" sz="1600" dirty="0"/>
              <a:t> antes del </a:t>
            </a:r>
            <a:r>
              <a:rPr lang="en-US" sz="1600" dirty="0" err="1"/>
              <a:t>cuerpo</a:t>
            </a:r>
            <a:r>
              <a:rPr lang="en-US" sz="1600" dirty="0"/>
              <a:t> del constructor, </a:t>
            </a:r>
            <a:r>
              <a:rPr lang="en-US" sz="1600" dirty="0" err="1"/>
              <a:t>precedida</a:t>
            </a:r>
            <a:r>
              <a:rPr lang="en-US" sz="1600" dirty="0"/>
              <a:t> por dos puntos. </a:t>
            </a:r>
          </a:p>
          <a:p>
            <a:pPr marL="0" indent="0">
              <a:buNone/>
            </a:pPr>
            <a:endParaRPr lang="en-US" sz="1600" dirty="0"/>
          </a:p>
          <a:p>
            <a:pPr marL="0" indent="0">
              <a:buNone/>
            </a:pPr>
            <a:r>
              <a:rPr lang="en-US" sz="1600" dirty="0" err="1"/>
              <a:t>Cuando</a:t>
            </a:r>
            <a:r>
              <a:rPr lang="en-US" sz="1600" dirty="0"/>
              <a:t> un constructor de </a:t>
            </a:r>
            <a:r>
              <a:rPr lang="en-US" sz="1600" dirty="0" err="1"/>
              <a:t>clase</a:t>
            </a:r>
            <a:r>
              <a:rPr lang="en-US" sz="1600" dirty="0"/>
              <a:t> </a:t>
            </a:r>
            <a:r>
              <a:rPr lang="en-US" sz="1600" dirty="0" err="1"/>
              <a:t>derivada</a:t>
            </a:r>
            <a:r>
              <a:rPr lang="en-US" sz="1600" dirty="0"/>
              <a:t> no </a:t>
            </a:r>
            <a:r>
              <a:rPr lang="en-US" sz="1600" dirty="0" err="1"/>
              <a:t>tiene</a:t>
            </a:r>
            <a:r>
              <a:rPr lang="en-US" sz="1600" dirty="0"/>
              <a:t> una </a:t>
            </a:r>
            <a:r>
              <a:rPr lang="en-US" sz="1600" dirty="0" err="1"/>
              <a:t>invocación</a:t>
            </a:r>
            <a:r>
              <a:rPr lang="en-US" sz="1600" dirty="0"/>
              <a:t> </a:t>
            </a:r>
            <a:r>
              <a:rPr lang="en-US" sz="1600" dirty="0" err="1"/>
              <a:t>explícita</a:t>
            </a:r>
            <a:r>
              <a:rPr lang="en-US" sz="1600" dirty="0"/>
              <a:t> al constructor de la </a:t>
            </a:r>
            <a:r>
              <a:rPr lang="en-US" sz="1600" dirty="0" err="1"/>
              <a:t>clase</a:t>
            </a:r>
            <a:r>
              <a:rPr lang="en-US" sz="1600" dirty="0"/>
              <a:t> base, el </a:t>
            </a:r>
            <a:r>
              <a:rPr lang="en-US" sz="1600" dirty="0" err="1"/>
              <a:t>compilador</a:t>
            </a:r>
            <a:r>
              <a:rPr lang="en-US" sz="1600" dirty="0"/>
              <a:t> </a:t>
            </a:r>
            <a:r>
              <a:rPr lang="en-US" sz="1600" dirty="0" err="1"/>
              <a:t>insertará</a:t>
            </a:r>
            <a:r>
              <a:rPr lang="en-US" sz="1600" dirty="0"/>
              <a:t> </a:t>
            </a:r>
            <a:r>
              <a:rPr lang="en-US" sz="1600" dirty="0" err="1"/>
              <a:t>automáticamente</a:t>
            </a:r>
            <a:r>
              <a:rPr lang="en-US" sz="1600" dirty="0"/>
              <a:t> una </a:t>
            </a:r>
            <a:r>
              <a:rPr lang="en-US" sz="1600" dirty="0" err="1"/>
              <a:t>llamada</a:t>
            </a:r>
            <a:r>
              <a:rPr lang="en-US" sz="1600" dirty="0"/>
              <a:t> al constructor de la </a:t>
            </a:r>
            <a:r>
              <a:rPr lang="en-US" sz="1600" dirty="0" err="1"/>
              <a:t>clase</a:t>
            </a:r>
            <a:r>
              <a:rPr lang="en-US" sz="1600" dirty="0"/>
              <a:t> base sin </a:t>
            </a:r>
            <a:r>
              <a:rPr lang="en-US" sz="1600" dirty="0" err="1"/>
              <a:t>parámetros</a:t>
            </a:r>
            <a:r>
              <a:rPr lang="en-US" sz="1600" dirty="0"/>
              <a:t>, para </a:t>
            </a:r>
            <a:r>
              <a:rPr lang="en-US" sz="1600" dirty="0" err="1"/>
              <a:t>garantizar</a:t>
            </a:r>
            <a:r>
              <a:rPr lang="en-US" sz="1600" dirty="0"/>
              <a:t> que la </a:t>
            </a:r>
            <a:r>
              <a:rPr lang="en-US" sz="1600" dirty="0" err="1"/>
              <a:t>clase</a:t>
            </a:r>
            <a:r>
              <a:rPr lang="en-US" sz="1600" dirty="0"/>
              <a:t> base se </a:t>
            </a:r>
            <a:r>
              <a:rPr lang="en-US" sz="1600" dirty="0" err="1"/>
              <a:t>construya</a:t>
            </a:r>
            <a:r>
              <a:rPr lang="en-US" sz="1600" dirty="0"/>
              <a:t> </a:t>
            </a:r>
            <a:r>
              <a:rPr lang="en-US" sz="1600" dirty="0" err="1"/>
              <a:t>correctamente</a:t>
            </a:r>
            <a:r>
              <a:rPr lang="en-US" sz="1600" dirty="0"/>
              <a:t>.</a:t>
            </a:r>
          </a:p>
          <a:p>
            <a:pPr marL="0" indent="0">
              <a:buNone/>
            </a:pPr>
            <a:endParaRPr lang="en-US" sz="1600" dirty="0"/>
          </a:p>
          <a:p>
            <a:pPr marL="0" indent="0">
              <a:buNone/>
            </a:pPr>
            <a:r>
              <a:rPr lang="en-US" sz="1600" dirty="0"/>
              <a:t>Si la </a:t>
            </a:r>
            <a:r>
              <a:rPr lang="en-US" sz="1600" dirty="0" err="1"/>
              <a:t>clase</a:t>
            </a:r>
            <a:r>
              <a:rPr lang="en-US" sz="1600" dirty="0"/>
              <a:t> base no define un constructor default (sin </a:t>
            </a:r>
            <a:r>
              <a:rPr lang="en-US" sz="1600" dirty="0" err="1"/>
              <a:t>parámetros</a:t>
            </a:r>
            <a:r>
              <a:rPr lang="en-US" sz="1600" dirty="0"/>
              <a:t>) y se define un constructor </a:t>
            </a:r>
            <a:r>
              <a:rPr lang="en-US" sz="1600" dirty="0" err="1"/>
              <a:t>en</a:t>
            </a:r>
            <a:r>
              <a:rPr lang="en-US" sz="1600" dirty="0"/>
              <a:t> la </a:t>
            </a:r>
            <a:r>
              <a:rPr lang="en-US" sz="1600" dirty="0" err="1"/>
              <a:t>clase</a:t>
            </a:r>
            <a:r>
              <a:rPr lang="en-US" sz="1600" dirty="0"/>
              <a:t> </a:t>
            </a:r>
            <a:r>
              <a:rPr lang="en-US" sz="1600" dirty="0" err="1"/>
              <a:t>derivada</a:t>
            </a:r>
            <a:r>
              <a:rPr lang="en-US" sz="1600" dirty="0"/>
              <a:t>, sin una </a:t>
            </a:r>
            <a:r>
              <a:rPr lang="en-US" sz="1600" dirty="0" err="1"/>
              <a:t>llamada</a:t>
            </a:r>
            <a:r>
              <a:rPr lang="en-US" sz="1600" dirty="0"/>
              <a:t> </a:t>
            </a:r>
            <a:r>
              <a:rPr lang="en-US" sz="1600" dirty="0" err="1"/>
              <a:t>explícita</a:t>
            </a:r>
            <a:r>
              <a:rPr lang="en-US" sz="1600" dirty="0"/>
              <a:t> a un constructor de la </a:t>
            </a:r>
            <a:r>
              <a:rPr lang="en-US" sz="1600" dirty="0" err="1"/>
              <a:t>clase</a:t>
            </a:r>
            <a:r>
              <a:rPr lang="en-US" sz="1600" dirty="0"/>
              <a:t> base </a:t>
            </a:r>
            <a:r>
              <a:rPr lang="en-US" sz="1600" dirty="0" err="1"/>
              <a:t>definido</a:t>
            </a:r>
            <a:r>
              <a:rPr lang="en-US" sz="1600" dirty="0"/>
              <a:t>, </a:t>
            </a:r>
            <a:r>
              <a:rPr lang="en-US" sz="1600" dirty="0" err="1"/>
              <a:t>causará</a:t>
            </a:r>
            <a:r>
              <a:rPr lang="en-US" sz="1600" dirty="0"/>
              <a:t> un error de </a:t>
            </a:r>
            <a:r>
              <a:rPr lang="en-US" sz="1600" dirty="0" err="1"/>
              <a:t>compilación</a:t>
            </a:r>
            <a:r>
              <a:rPr lang="en-US" sz="1600" dirty="0"/>
              <a:t>.</a:t>
            </a:r>
          </a:p>
          <a:p>
            <a:pPr marL="0" indent="0">
              <a:buNone/>
            </a:pPr>
            <a:r>
              <a:rPr lang="en-US" sz="1600" dirty="0"/>
              <a:t> </a:t>
            </a:r>
            <a:endParaRPr lang="en-BO" sz="1600" dirty="0"/>
          </a:p>
        </p:txBody>
      </p:sp>
      <p:sp>
        <p:nvSpPr>
          <p:cNvPr id="4" name="TextBox 3">
            <a:extLst>
              <a:ext uri="{FF2B5EF4-FFF2-40B4-BE49-F238E27FC236}">
                <a16:creationId xmlns:a16="http://schemas.microsoft.com/office/drawing/2014/main" id="{C32E8198-B01D-2F44-84F3-04A8A1C2D2EB}"/>
              </a:ext>
            </a:extLst>
          </p:cNvPr>
          <p:cNvSpPr txBox="1"/>
          <p:nvPr/>
        </p:nvSpPr>
        <p:spPr>
          <a:xfrm>
            <a:off x="838200" y="1326275"/>
            <a:ext cx="6720841" cy="54476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virtual double Area() {  return X * Y;  } </a:t>
            </a:r>
          </a:p>
          <a:p>
            <a:r>
              <a:rPr lang="en-US" sz="1400" b="1" dirty="0">
                <a:solidFill>
                  <a:schemeClr val="bg1"/>
                </a:solidFill>
              </a:rPr>
              <a:t>      public double </a:t>
            </a:r>
            <a:r>
              <a:rPr lang="en-US" sz="1400" b="1" dirty="0" err="1">
                <a:solidFill>
                  <a:schemeClr val="bg1"/>
                </a:solidFill>
              </a:rPr>
              <a:t>GetArea</a:t>
            </a:r>
            <a:r>
              <a:rPr lang="en-US" sz="1400" b="1" dirty="0">
                <a:solidFill>
                  <a:schemeClr val="bg1"/>
                </a:solidFill>
              </a:rPr>
              <a:t>()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(double x) : </a:t>
            </a:r>
            <a:r>
              <a:rPr lang="en-US" sz="1400" b="1" dirty="0">
                <a:solidFill>
                  <a:schemeClr val="accent2">
                    <a:lumMod val="40000"/>
                    <a:lumOff val="60000"/>
                  </a:schemeClr>
                </a:solidFill>
              </a:rPr>
              <a:t>base</a:t>
            </a:r>
            <a:r>
              <a:rPr lang="en-US" sz="1400" b="1" dirty="0">
                <a:solidFill>
                  <a:schemeClr val="bg1"/>
                </a:solidFill>
              </a:rPr>
              <a:t>(x, x) {}</a:t>
            </a:r>
          </a:p>
          <a:p>
            <a:r>
              <a:rPr lang="en-US" sz="1400" b="1" dirty="0">
                <a:solidFill>
                  <a:schemeClr val="bg1"/>
                </a:solidFill>
              </a:rPr>
              <a:t>      // public </a:t>
            </a:r>
            <a:r>
              <a:rPr lang="en-US" sz="1400" b="1" dirty="0" err="1">
                <a:solidFill>
                  <a:schemeClr val="bg1"/>
                </a:solidFill>
              </a:rPr>
              <a:t>Cuadrado</a:t>
            </a:r>
            <a:r>
              <a:rPr lang="en-US" sz="1400" b="1" dirty="0">
                <a:solidFill>
                  <a:schemeClr val="bg1"/>
                </a:solidFill>
              </a:rPr>
              <a:t>(double x, double y = 0) { X = x; Y = x; }	// Error de </a:t>
            </a:r>
            <a:r>
              <a:rPr lang="en-US" sz="1400" b="1" dirty="0" err="1">
                <a:solidFill>
                  <a:schemeClr val="bg1"/>
                </a:solidFill>
              </a:rPr>
              <a:t>compilación</a:t>
            </a:r>
            <a:endParaRPr lang="en-US" sz="1400" b="1" dirty="0">
              <a:solidFill>
                <a:schemeClr val="bg1"/>
              </a:solidFill>
            </a:endParaRPr>
          </a:p>
          <a:p>
            <a:r>
              <a:rPr lang="en-US" sz="1400" b="1" dirty="0">
                <a:solidFill>
                  <a:schemeClr val="bg1"/>
                </a:solidFill>
              </a:rPr>
              <a:t>      public override double Area() {  Y = X; return </a:t>
            </a:r>
            <a:r>
              <a:rPr lang="en-US" sz="1400" b="1" dirty="0" err="1">
                <a:solidFill>
                  <a:schemeClr val="bg1"/>
                </a:solidFill>
              </a:rPr>
              <a:t>base.Area</a:t>
            </a:r>
            <a:r>
              <a:rPr lang="en-US" sz="1400" b="1" dirty="0">
                <a:solidFill>
                  <a:schemeClr val="bg1"/>
                </a:solidFill>
              </a:rPr>
              <a:t>();  } </a:t>
            </a:r>
          </a:p>
          <a:p>
            <a:r>
              <a:rPr lang="en-US" sz="1400" b="1" dirty="0">
                <a:solidFill>
                  <a:schemeClr val="bg1"/>
                </a:solidFill>
              </a:rPr>
              <a:t>      public new double </a:t>
            </a:r>
            <a:r>
              <a:rPr lang="en-US" sz="1400" b="1" dirty="0" err="1">
                <a:solidFill>
                  <a:schemeClr val="bg1"/>
                </a:solidFill>
              </a:rPr>
              <a:t>GetArea</a:t>
            </a:r>
            <a:r>
              <a:rPr lang="en-US" sz="1400" b="1" dirty="0">
                <a:solidFill>
                  <a:schemeClr val="bg1"/>
                </a:solidFill>
              </a:rPr>
              <a:t>() {Y = 0; return </a:t>
            </a:r>
            <a:r>
              <a:rPr lang="en-US" sz="1400" b="1" dirty="0" err="1">
                <a:solidFill>
                  <a:schemeClr val="bg1"/>
                </a:solidFill>
              </a:rPr>
              <a:t>base.Area</a:t>
            </a:r>
            <a:r>
              <a:rPr lang="en-US" sz="1400" b="1" dirty="0">
                <a:solidFill>
                  <a:schemeClr val="bg1"/>
                </a:solidFill>
              </a:rPr>
              <a:t>(); }</a:t>
            </a:r>
          </a:p>
          <a:p>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r>
              <a:rPr lang="en-US" sz="1400" b="1" dirty="0" err="1">
                <a:solidFill>
                  <a:schemeClr val="bg1"/>
                </a:solidFill>
              </a:rPr>
              <a:t>Cuadrado</a:t>
            </a:r>
            <a:r>
              <a:rPr lang="en-US" sz="1400" b="1" dirty="0">
                <a:solidFill>
                  <a:schemeClr val="bg1"/>
                </a:solidFill>
              </a:rPr>
              <a:t>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(10);    </a:t>
            </a:r>
            <a:r>
              <a:rPr lang="en-US" sz="1400" b="1" dirty="0" err="1">
                <a:solidFill>
                  <a:schemeClr val="bg1"/>
                </a:solidFill>
              </a:rPr>
              <a:t>Rectangulo</a:t>
            </a:r>
            <a:r>
              <a:rPr lang="en-US" sz="1400" b="1" dirty="0">
                <a:solidFill>
                  <a:schemeClr val="bg1"/>
                </a:solidFill>
              </a:rPr>
              <a:t> rec = </a:t>
            </a:r>
            <a:r>
              <a:rPr lang="en-US" sz="1400" b="1" dirty="0" err="1">
                <a:solidFill>
                  <a:schemeClr val="bg1"/>
                </a:solidFill>
              </a:rPr>
              <a:t>cuad</a:t>
            </a:r>
            <a:r>
              <a:rPr lang="en-US" sz="1400" b="1" dirty="0">
                <a:solidFill>
                  <a:schemeClr val="bg1"/>
                </a:solidFill>
              </a:rPr>
              <a:t>; // </a:t>
            </a:r>
            <a:r>
              <a:rPr lang="en-US" sz="1400" b="1" dirty="0" err="1">
                <a:solidFill>
                  <a:schemeClr val="bg1"/>
                </a:solidFill>
              </a:rPr>
              <a:t>upcast</a:t>
            </a:r>
            <a:endParaRPr lang="en-US" sz="1400" b="1" dirty="0">
              <a:solidFill>
                <a:schemeClr val="bg1"/>
              </a:solidFill>
            </a:endParaRP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WriteLine( $</a:t>
            </a:r>
            <a:r>
              <a:rPr lang="en-US" sz="1400" b="1" dirty="0"/>
              <a:t>"</a:t>
            </a:r>
            <a:r>
              <a:rPr lang="en-US" sz="1400" b="1" dirty="0">
                <a:solidFill>
                  <a:schemeClr val="bg1"/>
                </a:solidFill>
              </a:rPr>
              <a:t>Area (override)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ov</a:t>
            </a:r>
            <a:r>
              <a:rPr lang="en-US" sz="1400" b="1" dirty="0">
                <a:solidFill>
                  <a:schemeClr val="bg1"/>
                </a:solidFill>
              </a:rPr>
              <a:t>) rec = 100</a:t>
            </a:r>
          </a:p>
          <a:p>
            <a:r>
              <a:rPr lang="en-US" sz="1400" b="1" dirty="0">
                <a:solidFill>
                  <a:schemeClr val="bg1"/>
                </a:solidFill>
              </a:rPr>
              <a:t>                   WriteLine( $</a:t>
            </a:r>
            <a:r>
              <a:rPr lang="en-US" sz="1400" b="1" dirty="0"/>
              <a:t>"</a:t>
            </a:r>
            <a:r>
              <a:rPr lang="en-US" sz="1400" b="1" dirty="0" err="1"/>
              <a:t>Get</a:t>
            </a:r>
            <a:r>
              <a:rPr lang="en-US" sz="1400" b="1" dirty="0" err="1">
                <a:solidFill>
                  <a:schemeClr val="bg1"/>
                </a:solidFill>
              </a:rPr>
              <a:t>Area</a:t>
            </a:r>
            <a:r>
              <a:rPr lang="en-US" sz="1400" b="1" dirty="0">
                <a:solidFill>
                  <a:schemeClr val="bg1"/>
                </a:solidFill>
              </a:rPr>
              <a:t>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cuad.GetArea</a:t>
            </a:r>
            <a:r>
              <a:rPr lang="en-US" sz="1400" b="1" dirty="0">
                <a:solidFill>
                  <a:schemeClr val="bg1"/>
                </a:solidFill>
              </a:rPr>
              <a:t>()}</a:t>
            </a:r>
            <a:r>
              <a:rPr lang="en-US" sz="1400" b="1" dirty="0"/>
              <a:t>"</a:t>
            </a:r>
            <a:r>
              <a:rPr lang="en-US" sz="1400" b="1" dirty="0">
                <a:solidFill>
                  <a:schemeClr val="bg1"/>
                </a:solidFill>
              </a:rPr>
              <a:t> );       // </a:t>
            </a:r>
            <a:r>
              <a:rPr lang="en-US" sz="1400" b="1" dirty="0" err="1">
                <a:solidFill>
                  <a:schemeClr val="bg1"/>
                </a:solidFill>
              </a:rPr>
              <a:t>GetArea</a:t>
            </a:r>
            <a:r>
              <a:rPr lang="en-US" sz="1400" b="1" dirty="0">
                <a:solidFill>
                  <a:schemeClr val="bg1"/>
                </a:solidFill>
              </a:rPr>
              <a:t> </a:t>
            </a:r>
            <a:r>
              <a:rPr lang="en-US" sz="1400" b="1" dirty="0" err="1">
                <a:solidFill>
                  <a:schemeClr val="bg1"/>
                </a:solidFill>
              </a:rPr>
              <a:t>cuad</a:t>
            </a:r>
            <a:r>
              <a:rPr lang="en-US" sz="1400" b="1" dirty="0">
                <a:solidFill>
                  <a:schemeClr val="bg1"/>
                </a:solidFill>
              </a:rPr>
              <a:t> = 0</a:t>
            </a:r>
          </a:p>
          <a:p>
            <a:r>
              <a:rPr lang="en-US" sz="1400" b="1" dirty="0">
                <a:solidFill>
                  <a:schemeClr val="bg1"/>
                </a:solidFill>
              </a:rPr>
              <a:t>                   WriteLine( $</a:t>
            </a:r>
            <a:r>
              <a:rPr lang="en-US" sz="1400" b="1" dirty="0"/>
              <a:t>"</a:t>
            </a:r>
            <a:r>
              <a:rPr lang="en-US" sz="1400" b="1" dirty="0" err="1"/>
              <a:t>Get</a:t>
            </a:r>
            <a:r>
              <a:rPr lang="en-US" sz="1400" b="1" dirty="0" err="1">
                <a:solidFill>
                  <a:schemeClr val="bg1"/>
                </a:solidFill>
              </a:rPr>
              <a:t>Area</a:t>
            </a:r>
            <a:r>
              <a:rPr lang="en-US" sz="1400" b="1" dirty="0">
                <a:solidFill>
                  <a:schemeClr val="bg1"/>
                </a:solidFill>
              </a:rPr>
              <a:t> (new) rec = {</a:t>
            </a:r>
            <a:r>
              <a:rPr lang="en-US" sz="1400" b="1" dirty="0" err="1">
                <a:solidFill>
                  <a:schemeClr val="bg1"/>
                </a:solidFill>
              </a:rPr>
              <a:t>rec.GetArea</a:t>
            </a:r>
            <a:r>
              <a:rPr lang="en-US" sz="1400" b="1" dirty="0">
                <a:solidFill>
                  <a:schemeClr val="bg1"/>
                </a:solidFill>
              </a:rPr>
              <a:t>()}</a:t>
            </a:r>
            <a:r>
              <a:rPr lang="en-US" sz="1400" b="1" dirty="0"/>
              <a:t>"</a:t>
            </a:r>
            <a:r>
              <a:rPr lang="en-US" sz="1400" b="1" dirty="0">
                <a:solidFill>
                  <a:schemeClr val="bg1"/>
                </a:solidFill>
              </a:rPr>
              <a:t> ); // </a:t>
            </a:r>
            <a:r>
              <a:rPr lang="en-US" sz="1400" b="1" dirty="0" err="1">
                <a:solidFill>
                  <a:schemeClr val="bg1"/>
                </a:solidFill>
              </a:rPr>
              <a:t>GetArea</a:t>
            </a:r>
            <a:r>
              <a:rPr lang="en-US" sz="1400" b="1" dirty="0">
                <a:solidFill>
                  <a:schemeClr val="bg1"/>
                </a:solidFill>
              </a:rPr>
              <a:t> (new) rec = 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811779058"/>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3AE8F-6A71-0047-9BF8-D4CBA71D5F10}"/>
              </a:ext>
            </a:extLst>
          </p:cNvPr>
          <p:cNvSpPr>
            <a:spLocks noGrp="1"/>
          </p:cNvSpPr>
          <p:nvPr>
            <p:ph type="title"/>
          </p:nvPr>
        </p:nvSpPr>
        <p:spPr/>
        <p:txBody>
          <a:bodyPr/>
          <a:lstStyle/>
          <a:p>
            <a:r>
              <a:rPr lang="en-BO" dirty="0"/>
              <a:t>Capítulo 9</a:t>
            </a:r>
          </a:p>
        </p:txBody>
      </p:sp>
      <p:sp>
        <p:nvSpPr>
          <p:cNvPr id="3" name="Content Placeholder 2">
            <a:extLst>
              <a:ext uri="{FF2B5EF4-FFF2-40B4-BE49-F238E27FC236}">
                <a16:creationId xmlns:a16="http://schemas.microsoft.com/office/drawing/2014/main" id="{DE673D91-C679-994B-B985-50DFF2F75A90}"/>
              </a:ext>
            </a:extLst>
          </p:cNvPr>
          <p:cNvSpPr>
            <a:spLocks noGrp="1"/>
          </p:cNvSpPr>
          <p:nvPr>
            <p:ph idx="1"/>
          </p:nvPr>
        </p:nvSpPr>
        <p:spPr/>
        <p:txBody>
          <a:bodyPr>
            <a:normAutofit/>
          </a:bodyPr>
          <a:lstStyle/>
          <a:p>
            <a:pPr marL="0" indent="0">
              <a:buNone/>
            </a:pPr>
            <a:r>
              <a:rPr lang="en-BO" sz="3600" b="1" dirty="0"/>
              <a:t>Niveles de acceso</a:t>
            </a:r>
          </a:p>
          <a:p>
            <a:pPr marL="0" indent="0">
              <a:buNone/>
            </a:pPr>
            <a:endParaRPr lang="en-BO" sz="3600" b="1" dirty="0"/>
          </a:p>
          <a:p>
            <a:pPr marL="0" indent="0">
              <a:buNone/>
            </a:pPr>
            <a:r>
              <a:rPr lang="en-US" sz="2400" dirty="0" err="1"/>
              <a:t>Cada</a:t>
            </a:r>
            <a:r>
              <a:rPr lang="en-US" sz="2400" dirty="0"/>
              <a:t> </a:t>
            </a:r>
            <a:r>
              <a:rPr lang="en-US" sz="2400" dirty="0" err="1"/>
              <a:t>miembro</a:t>
            </a:r>
            <a:r>
              <a:rPr lang="en-US" sz="2400" dirty="0"/>
              <a:t> de una </a:t>
            </a:r>
            <a:r>
              <a:rPr lang="en-US" sz="2400" dirty="0" err="1"/>
              <a:t>clase</a:t>
            </a:r>
            <a:r>
              <a:rPr lang="en-US" sz="2400" dirty="0"/>
              <a:t> </a:t>
            </a:r>
            <a:r>
              <a:rPr lang="en-US" sz="2400" dirty="0" err="1"/>
              <a:t>tiene</a:t>
            </a:r>
            <a:r>
              <a:rPr lang="en-US" sz="2400" dirty="0"/>
              <a:t> un </a:t>
            </a:r>
            <a:r>
              <a:rPr lang="en-US" sz="2400" dirty="0" err="1"/>
              <a:t>nivel</a:t>
            </a:r>
            <a:r>
              <a:rPr lang="en-US" sz="2400" dirty="0"/>
              <a:t> de </a:t>
            </a:r>
            <a:r>
              <a:rPr lang="en-US" sz="2400" dirty="0" err="1"/>
              <a:t>accesibilidad</a:t>
            </a:r>
            <a:r>
              <a:rPr lang="en-US" sz="2400" dirty="0"/>
              <a:t> que </a:t>
            </a:r>
            <a:r>
              <a:rPr lang="en-US" sz="2400" dirty="0" err="1"/>
              <a:t>determina</a:t>
            </a:r>
            <a:r>
              <a:rPr lang="en-US" sz="2400" dirty="0"/>
              <a:t> </a:t>
            </a:r>
            <a:r>
              <a:rPr lang="en-US" sz="2400" dirty="0" err="1"/>
              <a:t>dónde</a:t>
            </a:r>
            <a:r>
              <a:rPr lang="en-US" sz="2400" dirty="0"/>
              <a:t> </a:t>
            </a:r>
            <a:r>
              <a:rPr lang="en-US" sz="2400" dirty="0" err="1"/>
              <a:t>estará</a:t>
            </a:r>
            <a:r>
              <a:rPr lang="en-US" sz="2400" dirty="0"/>
              <a:t> visible.</a:t>
            </a:r>
            <a:endParaRPr lang="en-BO" sz="2400" dirty="0"/>
          </a:p>
        </p:txBody>
      </p:sp>
    </p:spTree>
    <p:extLst>
      <p:ext uri="{BB962C8B-B14F-4D97-AF65-F5344CB8AC3E}">
        <p14:creationId xmlns:p14="http://schemas.microsoft.com/office/powerpoint/2010/main" val="3217009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1DD28-D96A-D943-AB45-545E169345AE}"/>
              </a:ext>
            </a:extLst>
          </p:cNvPr>
          <p:cNvSpPr>
            <a:spLocks noGrp="1"/>
          </p:cNvSpPr>
          <p:nvPr>
            <p:ph type="title"/>
          </p:nvPr>
        </p:nvSpPr>
        <p:spPr/>
        <p:txBody>
          <a:bodyPr/>
          <a:lstStyle/>
          <a:p>
            <a:r>
              <a:rPr lang="en-BO" dirty="0"/>
              <a:t>Variables</a:t>
            </a:r>
          </a:p>
        </p:txBody>
      </p:sp>
      <p:sp>
        <p:nvSpPr>
          <p:cNvPr id="3" name="Content Placeholder 2">
            <a:extLst>
              <a:ext uri="{FF2B5EF4-FFF2-40B4-BE49-F238E27FC236}">
                <a16:creationId xmlns:a16="http://schemas.microsoft.com/office/drawing/2014/main" id="{9DB9C282-3F17-0C4D-BB2D-B0F1CE6D1758}"/>
              </a:ext>
            </a:extLst>
          </p:cNvPr>
          <p:cNvSpPr>
            <a:spLocks noGrp="1"/>
          </p:cNvSpPr>
          <p:nvPr>
            <p:ph idx="1"/>
          </p:nvPr>
        </p:nvSpPr>
        <p:spPr/>
        <p:txBody>
          <a:bodyPr/>
          <a:lstStyle/>
          <a:p>
            <a:pPr marL="0" indent="0">
              <a:buNone/>
            </a:pPr>
            <a:r>
              <a:rPr lang="en-US" dirty="0"/>
              <a:t>Las variables se </a:t>
            </a:r>
            <a:r>
              <a:rPr lang="en-US" dirty="0" err="1"/>
              <a:t>utilizan</a:t>
            </a:r>
            <a:r>
              <a:rPr lang="en-US" dirty="0"/>
              <a:t> para </a:t>
            </a:r>
            <a:r>
              <a:rPr lang="en-US" dirty="0" err="1"/>
              <a:t>almacenar</a:t>
            </a:r>
            <a:r>
              <a:rPr lang="en-US" dirty="0"/>
              <a:t> </a:t>
            </a:r>
            <a:r>
              <a:rPr lang="en-US" dirty="0" err="1"/>
              <a:t>datos</a:t>
            </a:r>
            <a:r>
              <a:rPr lang="en-US" dirty="0"/>
              <a:t> </a:t>
            </a:r>
            <a:r>
              <a:rPr lang="en-US" dirty="0" err="1"/>
              <a:t>en</a:t>
            </a:r>
            <a:r>
              <a:rPr lang="en-US" dirty="0"/>
              <a:t> la </a:t>
            </a:r>
            <a:r>
              <a:rPr lang="en-US" dirty="0" err="1"/>
              <a:t>memoria</a:t>
            </a:r>
            <a:r>
              <a:rPr lang="en-US" dirty="0"/>
              <a:t> </a:t>
            </a:r>
            <a:r>
              <a:rPr lang="en-US" dirty="0" err="1"/>
              <a:t>durante</a:t>
            </a:r>
            <a:r>
              <a:rPr lang="en-US" dirty="0"/>
              <a:t> la </a:t>
            </a:r>
            <a:r>
              <a:rPr lang="en-US" dirty="0" err="1"/>
              <a:t>ejecución</a:t>
            </a:r>
            <a:r>
              <a:rPr lang="en-US" dirty="0"/>
              <a:t> del </a:t>
            </a:r>
            <a:r>
              <a:rPr lang="en-US" dirty="0" err="1"/>
              <a:t>programa</a:t>
            </a:r>
            <a:r>
              <a:rPr lang="en-US" dirty="0"/>
              <a:t>.</a:t>
            </a:r>
            <a:endParaRPr lang="en-BO" dirty="0"/>
          </a:p>
        </p:txBody>
      </p:sp>
    </p:spTree>
    <p:extLst>
      <p:ext uri="{BB962C8B-B14F-4D97-AF65-F5344CB8AC3E}">
        <p14:creationId xmlns:p14="http://schemas.microsoft.com/office/powerpoint/2010/main" val="59628467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AA984-A094-FC4C-981E-050F0C4F40D6}"/>
              </a:ext>
            </a:extLst>
          </p:cNvPr>
          <p:cNvSpPr>
            <a:spLocks noGrp="1"/>
          </p:cNvSpPr>
          <p:nvPr>
            <p:ph type="title"/>
          </p:nvPr>
        </p:nvSpPr>
        <p:spPr/>
        <p:txBody>
          <a:bodyPr/>
          <a:lstStyle/>
          <a:p>
            <a:r>
              <a:rPr lang="en-BO" dirty="0"/>
              <a:t>Modificadores de niveles de acceso</a:t>
            </a:r>
          </a:p>
        </p:txBody>
      </p:sp>
      <p:sp>
        <p:nvSpPr>
          <p:cNvPr id="3" name="Content Placeholder 2">
            <a:extLst>
              <a:ext uri="{FF2B5EF4-FFF2-40B4-BE49-F238E27FC236}">
                <a16:creationId xmlns:a16="http://schemas.microsoft.com/office/drawing/2014/main" id="{B1777F88-33CC-F141-939A-0E63881246E0}"/>
              </a:ext>
            </a:extLst>
          </p:cNvPr>
          <p:cNvSpPr>
            <a:spLocks noGrp="1"/>
          </p:cNvSpPr>
          <p:nvPr>
            <p:ph idx="1"/>
          </p:nvPr>
        </p:nvSpPr>
        <p:spPr/>
        <p:txBody>
          <a:bodyPr>
            <a:normAutofit fontScale="77500" lnSpcReduction="20000"/>
          </a:bodyPr>
          <a:lstStyle/>
          <a:p>
            <a:pPr marL="0" indent="0">
              <a:buNone/>
            </a:pPr>
            <a:endParaRPr lang="en-BO" dirty="0"/>
          </a:p>
          <a:p>
            <a:pPr marL="0" indent="0">
              <a:buNone/>
            </a:pPr>
            <a:r>
              <a:rPr lang="en-BO" dirty="0"/>
              <a:t>Hay seis modificadores de acceso en C#</a:t>
            </a:r>
          </a:p>
          <a:p>
            <a:pPr marL="0" indent="0">
              <a:buNone/>
            </a:pPr>
            <a:endParaRPr lang="en-BO" dirty="0"/>
          </a:p>
          <a:p>
            <a:r>
              <a:rPr lang="en-US" b="1" dirty="0"/>
              <a:t>public </a:t>
            </a:r>
          </a:p>
          <a:p>
            <a:r>
              <a:rPr lang="en-US" b="1" dirty="0"/>
              <a:t>protected </a:t>
            </a:r>
          </a:p>
          <a:p>
            <a:r>
              <a:rPr lang="en-US" b="1" dirty="0"/>
              <a:t>internal </a:t>
            </a:r>
          </a:p>
          <a:p>
            <a:r>
              <a:rPr lang="en-US" b="1" dirty="0"/>
              <a:t>protected internal </a:t>
            </a:r>
          </a:p>
          <a:p>
            <a:r>
              <a:rPr lang="en-US" b="1" dirty="0"/>
              <a:t>private </a:t>
            </a:r>
          </a:p>
          <a:p>
            <a:r>
              <a:rPr lang="en-US" b="1" dirty="0"/>
              <a:t>private protected </a:t>
            </a:r>
          </a:p>
          <a:p>
            <a:pPr marL="0" indent="0">
              <a:buNone/>
            </a:pPr>
            <a:endParaRPr lang="en-BO" dirty="0"/>
          </a:p>
          <a:p>
            <a:pPr marL="0" indent="0">
              <a:buNone/>
            </a:pPr>
            <a:r>
              <a:rPr lang="en-BO" dirty="0"/>
              <a:t>El nivel de acceso por omisión (default) para miembros de cualquier type (incluida las clases) es </a:t>
            </a:r>
            <a:r>
              <a:rPr lang="en-BO" b="1" dirty="0"/>
              <a:t>private</a:t>
            </a:r>
            <a:r>
              <a:rPr lang="en-BO" dirty="0"/>
              <a:t>.</a:t>
            </a:r>
          </a:p>
        </p:txBody>
      </p:sp>
    </p:spTree>
    <p:extLst>
      <p:ext uri="{BB962C8B-B14F-4D97-AF65-F5344CB8AC3E}">
        <p14:creationId xmlns:p14="http://schemas.microsoft.com/office/powerpoint/2010/main" val="174335698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1B611-3CF8-3F47-8FB9-B9FBD1CD0A31}"/>
              </a:ext>
            </a:extLst>
          </p:cNvPr>
          <p:cNvSpPr>
            <a:spLocks noGrp="1"/>
          </p:cNvSpPr>
          <p:nvPr>
            <p:ph type="title"/>
          </p:nvPr>
        </p:nvSpPr>
        <p:spPr/>
        <p:txBody>
          <a:bodyPr/>
          <a:lstStyle/>
          <a:p>
            <a:r>
              <a:rPr lang="en-BO" dirty="0"/>
              <a:t>Niveles de acceso para types no-contenidos</a:t>
            </a:r>
          </a:p>
        </p:txBody>
      </p:sp>
      <p:sp>
        <p:nvSpPr>
          <p:cNvPr id="3" name="Content Placeholder 2">
            <a:extLst>
              <a:ext uri="{FF2B5EF4-FFF2-40B4-BE49-F238E27FC236}">
                <a16:creationId xmlns:a16="http://schemas.microsoft.com/office/drawing/2014/main" id="{24E5DE9A-7427-CC41-AF3B-DC1CDCB8C51F}"/>
              </a:ext>
            </a:extLst>
          </p:cNvPr>
          <p:cNvSpPr>
            <a:spLocks noGrp="1"/>
          </p:cNvSpPr>
          <p:nvPr>
            <p:ph idx="1"/>
          </p:nvPr>
        </p:nvSpPr>
        <p:spPr>
          <a:xfrm>
            <a:off x="5294811" y="1825625"/>
            <a:ext cx="6058989" cy="4810306"/>
          </a:xfrm>
          <a:solidFill>
            <a:schemeClr val="accent1">
              <a:lumMod val="40000"/>
              <a:lumOff val="60000"/>
            </a:schemeClr>
          </a:solidFill>
          <a:ln>
            <a:solidFill>
              <a:schemeClr val="accent1"/>
            </a:solidFill>
          </a:ln>
        </p:spPr>
        <p:txBody>
          <a:bodyPr>
            <a:noAutofit/>
          </a:bodyPr>
          <a:lstStyle/>
          <a:p>
            <a:endParaRPr lang="en-US" sz="1600" dirty="0"/>
          </a:p>
          <a:p>
            <a:pPr marL="0" indent="0">
              <a:buNone/>
            </a:pPr>
            <a:r>
              <a:rPr lang="en-US" sz="1600" dirty="0"/>
              <a:t>Un </a:t>
            </a:r>
            <a:r>
              <a:rPr lang="en-US" sz="1600" b="1" dirty="0"/>
              <a:t>type no-</a:t>
            </a:r>
            <a:r>
              <a:rPr lang="en-US" sz="1600" b="1" dirty="0" err="1"/>
              <a:t>contenido</a:t>
            </a:r>
            <a:r>
              <a:rPr lang="en-US" sz="1600" dirty="0"/>
              <a:t> es un type que se </a:t>
            </a:r>
            <a:r>
              <a:rPr lang="en-US" sz="1600" dirty="0" err="1"/>
              <a:t>declara</a:t>
            </a:r>
            <a:r>
              <a:rPr lang="en-US" sz="1600" dirty="0"/>
              <a:t> </a:t>
            </a:r>
            <a:r>
              <a:rPr lang="en-US" sz="1600" dirty="0" err="1"/>
              <a:t>fuera</a:t>
            </a:r>
            <a:r>
              <a:rPr lang="en-US" sz="1600" dirty="0"/>
              <a:t> de </a:t>
            </a:r>
            <a:r>
              <a:rPr lang="en-US" sz="1600" dirty="0" err="1"/>
              <a:t>cualquier</a:t>
            </a:r>
            <a:r>
              <a:rPr lang="en-US" sz="1600" dirty="0"/>
              <a:t> </a:t>
            </a:r>
            <a:r>
              <a:rPr lang="en-US" sz="1600" dirty="0" err="1"/>
              <a:t>otro</a:t>
            </a:r>
            <a:r>
              <a:rPr lang="en-US" sz="1600" dirty="0"/>
              <a:t> type y solo </a:t>
            </a:r>
            <a:r>
              <a:rPr lang="en-US" sz="1600" dirty="0" err="1"/>
              <a:t>pueden</a:t>
            </a:r>
            <a:r>
              <a:rPr lang="en-US" sz="1600" dirty="0"/>
              <a:t> </a:t>
            </a:r>
            <a:r>
              <a:rPr lang="en-US" sz="1600" dirty="0" err="1"/>
              <a:t>declarase</a:t>
            </a:r>
            <a:r>
              <a:rPr lang="en-US" sz="1600" dirty="0"/>
              <a:t> con los </a:t>
            </a:r>
            <a:r>
              <a:rPr lang="en-US" sz="1600" dirty="0" err="1"/>
              <a:t>modificadores</a:t>
            </a:r>
            <a:r>
              <a:rPr lang="en-US" sz="1600" dirty="0"/>
              <a:t>:</a:t>
            </a:r>
          </a:p>
          <a:p>
            <a:r>
              <a:rPr lang="en-US" sz="1600" b="1" dirty="0"/>
              <a:t>internal</a:t>
            </a:r>
            <a:r>
              <a:rPr lang="en-US" sz="1600" dirty="0"/>
              <a:t> (De </a:t>
            </a:r>
            <a:r>
              <a:rPr lang="en-US" sz="1600" dirty="0" err="1"/>
              <a:t>uso</a:t>
            </a:r>
            <a:r>
              <a:rPr lang="en-US" sz="1600" dirty="0"/>
              <a:t> exclusive </a:t>
            </a:r>
            <a:r>
              <a:rPr lang="en-US" sz="1600" dirty="0" err="1"/>
              <a:t>en</a:t>
            </a:r>
            <a:r>
              <a:rPr lang="en-US" sz="1600" dirty="0"/>
              <a:t> el </a:t>
            </a:r>
            <a:r>
              <a:rPr lang="en-US" sz="1600" dirty="0" err="1"/>
              <a:t>componente</a:t>
            </a:r>
            <a:r>
              <a:rPr lang="en-US" sz="1600" dirty="0"/>
              <a:t> </a:t>
            </a:r>
            <a:r>
              <a:rPr lang="en-US" sz="1600" dirty="0" err="1"/>
              <a:t>donde</a:t>
            </a:r>
            <a:r>
              <a:rPr lang="en-US" sz="1600" dirty="0"/>
              <a:t> </a:t>
            </a:r>
            <a:r>
              <a:rPr lang="en-US" sz="1600" dirty="0" err="1"/>
              <a:t>vive</a:t>
            </a:r>
            <a:r>
              <a:rPr lang="en-US" sz="1600" dirty="0"/>
              <a:t>)</a:t>
            </a:r>
          </a:p>
          <a:p>
            <a:r>
              <a:rPr lang="en-US" sz="1600" b="1" dirty="0"/>
              <a:t>public</a:t>
            </a:r>
            <a:r>
              <a:rPr lang="en-US" sz="1600" dirty="0"/>
              <a:t> (Para </a:t>
            </a:r>
            <a:r>
              <a:rPr lang="en-US" sz="1600" dirty="0" err="1"/>
              <a:t>uso</a:t>
            </a:r>
            <a:r>
              <a:rPr lang="en-US" sz="1600" dirty="0"/>
              <a:t> por el </a:t>
            </a:r>
            <a:r>
              <a:rPr lang="en-US" sz="1600" dirty="0" err="1"/>
              <a:t>mismo</a:t>
            </a:r>
            <a:r>
              <a:rPr lang="en-US" sz="1600" dirty="0"/>
              <a:t> </a:t>
            </a:r>
            <a:r>
              <a:rPr lang="en-US" sz="1600" dirty="0" err="1"/>
              <a:t>componente</a:t>
            </a:r>
            <a:r>
              <a:rPr lang="en-US" sz="1600" dirty="0"/>
              <a:t> y </a:t>
            </a:r>
            <a:r>
              <a:rPr lang="en-US" sz="1600" dirty="0" err="1"/>
              <a:t>cualquier</a:t>
            </a:r>
            <a:r>
              <a:rPr lang="en-US" sz="1600" dirty="0"/>
              <a:t> </a:t>
            </a:r>
            <a:r>
              <a:rPr lang="en-US" sz="1600" dirty="0" err="1"/>
              <a:t>otro</a:t>
            </a:r>
            <a:r>
              <a:rPr lang="en-US" sz="1600" dirty="0"/>
              <a:t> </a:t>
            </a:r>
            <a:r>
              <a:rPr lang="en-US" sz="1600" dirty="0" err="1"/>
              <a:t>componente</a:t>
            </a:r>
            <a:r>
              <a:rPr lang="en-US" sz="1600" dirty="0"/>
              <a:t>)</a:t>
            </a:r>
          </a:p>
          <a:p>
            <a:pPr marL="0" indent="0">
              <a:buNone/>
            </a:pPr>
            <a:endParaRPr lang="en-US" sz="1600" dirty="0"/>
          </a:p>
          <a:p>
            <a:pPr marL="0" indent="0">
              <a:buNone/>
            </a:pPr>
            <a:r>
              <a:rPr lang="en-US" sz="1600" dirty="0" err="1"/>
              <a:t>En</a:t>
            </a:r>
            <a:r>
              <a:rPr lang="en-US" sz="1600" dirty="0"/>
              <a:t> C # los </a:t>
            </a:r>
            <a:r>
              <a:rPr lang="en-US" sz="1600" dirty="0" err="1"/>
              <a:t>siguientes</a:t>
            </a:r>
            <a:r>
              <a:rPr lang="en-US" sz="1600" dirty="0"/>
              <a:t> types se </a:t>
            </a:r>
            <a:r>
              <a:rPr lang="en-US" sz="1600" dirty="0" err="1"/>
              <a:t>pueden</a:t>
            </a:r>
            <a:r>
              <a:rPr lang="en-US" sz="1600" dirty="0"/>
              <a:t> </a:t>
            </a:r>
            <a:r>
              <a:rPr lang="en-US" sz="1600" dirty="0" err="1"/>
              <a:t>declarar</a:t>
            </a:r>
            <a:r>
              <a:rPr lang="en-US" sz="1600" dirty="0"/>
              <a:t> </a:t>
            </a:r>
            <a:r>
              <a:rPr lang="en-US" sz="1600" dirty="0" err="1"/>
              <a:t>en</a:t>
            </a:r>
            <a:r>
              <a:rPr lang="en-US" sz="1600" dirty="0"/>
              <a:t> el </a:t>
            </a:r>
            <a:r>
              <a:rPr lang="en-US" sz="1600" dirty="0" err="1"/>
              <a:t>nivel</a:t>
            </a:r>
            <a:r>
              <a:rPr lang="en-US" sz="1600" dirty="0"/>
              <a:t> superior: </a:t>
            </a:r>
          </a:p>
          <a:p>
            <a:pPr marL="0" indent="0">
              <a:buNone/>
            </a:pPr>
            <a:r>
              <a:rPr lang="en-US" sz="1600" b="1" dirty="0"/>
              <a:t>class, interface, struct, </a:t>
            </a:r>
            <a:r>
              <a:rPr lang="en-US" sz="1600" b="1" dirty="0" err="1"/>
              <a:t>enum</a:t>
            </a:r>
            <a:r>
              <a:rPr lang="en-US" sz="1600" b="1" dirty="0"/>
              <a:t> y delegate</a:t>
            </a:r>
            <a:r>
              <a:rPr lang="en-US" sz="1600" dirty="0"/>
              <a:t>. </a:t>
            </a:r>
          </a:p>
          <a:p>
            <a:pPr marL="0" indent="0">
              <a:buNone/>
            </a:pPr>
            <a:endParaRPr lang="en-US" sz="1600" dirty="0"/>
          </a:p>
          <a:p>
            <a:pPr marL="0" indent="0">
              <a:buNone/>
            </a:pPr>
            <a:r>
              <a:rPr lang="en-US" sz="1600" dirty="0"/>
              <a:t>Por </a:t>
            </a:r>
            <a:r>
              <a:rPr lang="en-US" sz="1600" dirty="0" err="1"/>
              <a:t>omisión</a:t>
            </a:r>
            <a:r>
              <a:rPr lang="en-US" sz="1600" dirty="0"/>
              <a:t> (default), </a:t>
            </a:r>
            <a:r>
              <a:rPr lang="en-US" sz="1600" dirty="0" err="1"/>
              <a:t>estos</a:t>
            </a:r>
            <a:r>
              <a:rPr lang="en-US" sz="1600" dirty="0"/>
              <a:t> types no-</a:t>
            </a:r>
            <a:r>
              <a:rPr lang="en-US" sz="1600" dirty="0" err="1"/>
              <a:t>contenidos</a:t>
            </a:r>
            <a:r>
              <a:rPr lang="en-US" sz="1600" dirty="0"/>
              <a:t> </a:t>
            </a:r>
            <a:r>
              <a:rPr lang="en-US" sz="1600" dirty="0" err="1"/>
              <a:t>tienen</a:t>
            </a:r>
            <a:r>
              <a:rPr lang="en-US" sz="1600" dirty="0"/>
              <a:t> el </a:t>
            </a:r>
            <a:r>
              <a:rPr lang="en-US" sz="1600" dirty="0" err="1"/>
              <a:t>nivel</a:t>
            </a:r>
            <a:r>
              <a:rPr lang="en-US" sz="1600" dirty="0"/>
              <a:t> de </a:t>
            </a:r>
            <a:r>
              <a:rPr lang="en-US" sz="1600" dirty="0" err="1"/>
              <a:t>acceso</a:t>
            </a:r>
            <a:r>
              <a:rPr lang="en-US" sz="1600" dirty="0"/>
              <a:t>: </a:t>
            </a:r>
            <a:r>
              <a:rPr lang="en-US" sz="1600" b="1" dirty="0"/>
              <a:t>internal</a:t>
            </a:r>
            <a:r>
              <a:rPr lang="en-US" sz="1600" dirty="0"/>
              <a:t>.</a:t>
            </a:r>
          </a:p>
          <a:p>
            <a:pPr marL="0" indent="0">
              <a:buNone/>
            </a:pPr>
            <a:r>
              <a:rPr lang="en-US" sz="1600" dirty="0"/>
              <a:t> Para </a:t>
            </a:r>
            <a:r>
              <a:rPr lang="en-US" sz="1600" dirty="0" err="1"/>
              <a:t>poder</a:t>
            </a:r>
            <a:r>
              <a:rPr lang="en-US" sz="1600" dirty="0"/>
              <a:t> </a:t>
            </a:r>
            <a:r>
              <a:rPr lang="en-US" sz="1600" dirty="0" err="1"/>
              <a:t>utilizar</a:t>
            </a:r>
            <a:r>
              <a:rPr lang="en-US" sz="1600" dirty="0"/>
              <a:t> un type </a:t>
            </a:r>
            <a:r>
              <a:rPr lang="en-US" sz="1600" dirty="0" err="1"/>
              <a:t>desde</a:t>
            </a:r>
            <a:r>
              <a:rPr lang="en-US" sz="1600" dirty="0"/>
              <a:t> </a:t>
            </a:r>
            <a:r>
              <a:rPr lang="en-US" sz="1600" dirty="0" err="1"/>
              <a:t>otro</a:t>
            </a:r>
            <a:r>
              <a:rPr lang="en-US" sz="1600" dirty="0"/>
              <a:t> </a:t>
            </a:r>
            <a:r>
              <a:rPr lang="en-US" sz="1600" dirty="0" err="1"/>
              <a:t>componente</a:t>
            </a:r>
            <a:r>
              <a:rPr lang="en-US" sz="1600" dirty="0"/>
              <a:t> (assembly), </a:t>
            </a:r>
            <a:r>
              <a:rPr lang="en-US" sz="1600" dirty="0" err="1"/>
              <a:t>este</a:t>
            </a:r>
            <a:r>
              <a:rPr lang="en-US" sz="1600" dirty="0"/>
              <a:t> debe ser </a:t>
            </a:r>
            <a:r>
              <a:rPr lang="en-US" sz="1600" dirty="0" err="1"/>
              <a:t>marcado</a:t>
            </a:r>
            <a:r>
              <a:rPr lang="en-US" sz="1600" dirty="0"/>
              <a:t> con el </a:t>
            </a:r>
            <a:r>
              <a:rPr lang="en-US" sz="1600" dirty="0" err="1"/>
              <a:t>modificador</a:t>
            </a:r>
            <a:r>
              <a:rPr lang="en-US" sz="1600" dirty="0"/>
              <a:t> </a:t>
            </a:r>
            <a:r>
              <a:rPr lang="en-US" sz="1600" b="1" dirty="0"/>
              <a:t>public</a:t>
            </a:r>
            <a:r>
              <a:rPr lang="en-US" sz="1600" dirty="0"/>
              <a:t>. </a:t>
            </a:r>
          </a:p>
          <a:p>
            <a:pPr marL="0" indent="0">
              <a:buNone/>
            </a:pPr>
            <a:r>
              <a:rPr lang="en-BO" sz="1600" dirty="0"/>
              <a:t> </a:t>
            </a:r>
          </a:p>
        </p:txBody>
      </p:sp>
      <p:sp>
        <p:nvSpPr>
          <p:cNvPr id="4" name="TextBox 3">
            <a:extLst>
              <a:ext uri="{FF2B5EF4-FFF2-40B4-BE49-F238E27FC236}">
                <a16:creationId xmlns:a16="http://schemas.microsoft.com/office/drawing/2014/main" id="{24292579-729C-D944-A06B-006E7D78B3B7}"/>
              </a:ext>
            </a:extLst>
          </p:cNvPr>
          <p:cNvSpPr txBox="1"/>
          <p:nvPr/>
        </p:nvSpPr>
        <p:spPr>
          <a:xfrm>
            <a:off x="546747" y="2044005"/>
            <a:ext cx="4530350" cy="1938992"/>
          </a:xfrm>
          <a:prstGeom prst="rect">
            <a:avLst/>
          </a:prstGeom>
          <a:solidFill>
            <a:schemeClr val="accent1"/>
          </a:solidFill>
        </p:spPr>
        <p:txBody>
          <a:bodyPr wrap="square" rtlCol="0">
            <a:spAutoFit/>
          </a:bodyPr>
          <a:lstStyle/>
          <a:p>
            <a:r>
              <a:rPr lang="en-US" sz="2400" dirty="0">
                <a:solidFill>
                  <a:schemeClr val="bg1"/>
                </a:solidFill>
              </a:rPr>
              <a:t>class </a:t>
            </a:r>
            <a:r>
              <a:rPr lang="en-US" sz="2400" dirty="0" err="1">
                <a:solidFill>
                  <a:schemeClr val="bg1"/>
                </a:solidFill>
              </a:rPr>
              <a:t>MiClase</a:t>
            </a:r>
            <a:r>
              <a:rPr lang="en-US" sz="2400" dirty="0">
                <a:solidFill>
                  <a:schemeClr val="bg1"/>
                </a:solidFill>
              </a:rPr>
              <a:t> {}     // internal</a:t>
            </a:r>
          </a:p>
          <a:p>
            <a:r>
              <a:rPr lang="en-US" sz="2400" dirty="0">
                <a:solidFill>
                  <a:schemeClr val="bg1"/>
                </a:solidFill>
              </a:rPr>
              <a:t>internal class </a:t>
            </a:r>
            <a:r>
              <a:rPr lang="en-US" sz="2400" dirty="0" err="1">
                <a:solidFill>
                  <a:schemeClr val="bg1"/>
                </a:solidFill>
              </a:rPr>
              <a:t>MiClaseInterna</a:t>
            </a:r>
            <a:r>
              <a:rPr lang="en-US" sz="2400" dirty="0">
                <a:solidFill>
                  <a:schemeClr val="bg1"/>
                </a:solidFill>
              </a:rPr>
              <a:t> {}</a:t>
            </a:r>
          </a:p>
          <a:p>
            <a:r>
              <a:rPr lang="en-US" sz="2400" dirty="0">
                <a:solidFill>
                  <a:schemeClr val="bg1"/>
                </a:solidFill>
              </a:rPr>
              <a:t>public class </a:t>
            </a:r>
            <a:r>
              <a:rPr lang="en-US" sz="2400" dirty="0" err="1">
                <a:solidFill>
                  <a:schemeClr val="bg1"/>
                </a:solidFill>
              </a:rPr>
              <a:t>MiClasePublica</a:t>
            </a:r>
            <a:r>
              <a:rPr lang="en-US" sz="2400" dirty="0">
                <a:solidFill>
                  <a:schemeClr val="bg1"/>
                </a:solidFill>
              </a:rPr>
              <a:t> {}</a:t>
            </a:r>
          </a:p>
          <a:p>
            <a:endParaRPr lang="en-US" sz="2400" dirty="0">
              <a:solidFill>
                <a:schemeClr val="bg1"/>
              </a:solidFill>
            </a:endParaRPr>
          </a:p>
          <a:p>
            <a:r>
              <a:rPr lang="en-US" sz="2400" dirty="0">
                <a:solidFill>
                  <a:schemeClr val="bg1"/>
                </a:solidFill>
              </a:rPr>
              <a:t>		      </a:t>
            </a:r>
            <a:r>
              <a:rPr lang="en-US" sz="2400" dirty="0" err="1">
                <a:solidFill>
                  <a:schemeClr val="accent2">
                    <a:lumMod val="40000"/>
                    <a:lumOff val="60000"/>
                  </a:schemeClr>
                </a:solidFill>
              </a:rPr>
              <a:t>mi_assembly.dll</a:t>
            </a:r>
            <a:endParaRPr lang="en-US" sz="2400" dirty="0">
              <a:solidFill>
                <a:schemeClr val="accent2">
                  <a:lumMod val="40000"/>
                  <a:lumOff val="60000"/>
                </a:schemeClr>
              </a:solidFill>
            </a:endParaRPr>
          </a:p>
        </p:txBody>
      </p:sp>
      <p:sp>
        <p:nvSpPr>
          <p:cNvPr id="5" name="TextBox 4">
            <a:extLst>
              <a:ext uri="{FF2B5EF4-FFF2-40B4-BE49-F238E27FC236}">
                <a16:creationId xmlns:a16="http://schemas.microsoft.com/office/drawing/2014/main" id="{1AC3A96E-97AE-E84C-B36E-4D34561D2960}"/>
              </a:ext>
            </a:extLst>
          </p:cNvPr>
          <p:cNvSpPr txBox="1"/>
          <p:nvPr/>
        </p:nvSpPr>
        <p:spPr>
          <a:xfrm>
            <a:off x="546746" y="4436626"/>
            <a:ext cx="4530351" cy="1938992"/>
          </a:xfrm>
          <a:prstGeom prst="rect">
            <a:avLst/>
          </a:prstGeom>
          <a:solidFill>
            <a:schemeClr val="accent6">
              <a:lumMod val="75000"/>
            </a:schemeClr>
          </a:solidFill>
        </p:spPr>
        <p:txBody>
          <a:bodyPr wrap="square" rtlCol="0">
            <a:spAutoFit/>
          </a:bodyPr>
          <a:lstStyle/>
          <a:p>
            <a:r>
              <a:rPr lang="en-BO" sz="2400" dirty="0">
                <a:solidFill>
                  <a:schemeClr val="bg1"/>
                </a:solidFill>
              </a:rPr>
              <a:t>MiClase c; 	        // no permitido</a:t>
            </a:r>
          </a:p>
          <a:p>
            <a:r>
              <a:rPr lang="en-BO" sz="2400" dirty="0">
                <a:solidFill>
                  <a:schemeClr val="bg1"/>
                </a:solidFill>
              </a:rPr>
              <a:t>MiClaseInterna ci;  // no permitido</a:t>
            </a:r>
          </a:p>
          <a:p>
            <a:r>
              <a:rPr lang="en-BO" sz="2400" dirty="0">
                <a:solidFill>
                  <a:schemeClr val="bg1"/>
                </a:solidFill>
              </a:rPr>
              <a:t>MiClasePublica cp; // permitido</a:t>
            </a:r>
          </a:p>
          <a:p>
            <a:endParaRPr lang="en-BO" sz="2400" dirty="0">
              <a:solidFill>
                <a:schemeClr val="bg1"/>
              </a:solidFill>
            </a:endParaRPr>
          </a:p>
          <a:p>
            <a:r>
              <a:rPr lang="en-BO" sz="2400" dirty="0">
                <a:solidFill>
                  <a:schemeClr val="bg1"/>
                </a:solidFill>
              </a:rPr>
              <a:t>		   </a:t>
            </a:r>
            <a:r>
              <a:rPr lang="en-BO" sz="2400" dirty="0">
                <a:solidFill>
                  <a:schemeClr val="accent2">
                    <a:lumMod val="40000"/>
                    <a:lumOff val="60000"/>
                  </a:schemeClr>
                </a:solidFill>
              </a:rPr>
              <a:t>otro_assembly.dll</a:t>
            </a:r>
            <a:r>
              <a:rPr lang="en-BO" dirty="0">
                <a:solidFill>
                  <a:schemeClr val="accent2">
                    <a:lumMod val="40000"/>
                    <a:lumOff val="60000"/>
                  </a:schemeClr>
                </a:solidFill>
              </a:rPr>
              <a:t> </a:t>
            </a:r>
          </a:p>
        </p:txBody>
      </p:sp>
    </p:spTree>
    <p:extLst>
      <p:ext uri="{BB962C8B-B14F-4D97-AF65-F5344CB8AC3E}">
        <p14:creationId xmlns:p14="http://schemas.microsoft.com/office/powerpoint/2010/main" val="365529275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1A9D3-57AC-424F-92DE-B7D0DCFFD1BB}"/>
              </a:ext>
            </a:extLst>
          </p:cNvPr>
          <p:cNvSpPr>
            <a:spLocks noGrp="1"/>
          </p:cNvSpPr>
          <p:nvPr>
            <p:ph type="title"/>
          </p:nvPr>
        </p:nvSpPr>
        <p:spPr/>
        <p:txBody>
          <a:bodyPr/>
          <a:lstStyle/>
          <a:p>
            <a:r>
              <a:rPr lang="en-US" dirty="0"/>
              <a:t>private</a:t>
            </a:r>
            <a:endParaRPr lang="en-BO" dirty="0"/>
          </a:p>
        </p:txBody>
      </p:sp>
      <p:sp>
        <p:nvSpPr>
          <p:cNvPr id="3" name="Content Placeholder 2">
            <a:extLst>
              <a:ext uri="{FF2B5EF4-FFF2-40B4-BE49-F238E27FC236}">
                <a16:creationId xmlns:a16="http://schemas.microsoft.com/office/drawing/2014/main" id="{093C1F8E-28CC-4D43-A062-3F5DF6B55431}"/>
              </a:ext>
            </a:extLst>
          </p:cNvPr>
          <p:cNvSpPr>
            <a:spLocks noGrp="1"/>
          </p:cNvSpPr>
          <p:nvPr>
            <p:ph idx="1"/>
          </p:nvPr>
        </p:nvSpPr>
        <p:spPr>
          <a:xfrm>
            <a:off x="838200" y="1690688"/>
            <a:ext cx="10515600" cy="4927826"/>
          </a:xfrm>
          <a:solidFill>
            <a:schemeClr val="accent1">
              <a:lumMod val="20000"/>
              <a:lumOff val="80000"/>
            </a:schemeClr>
          </a:solidFill>
          <a:ln>
            <a:solidFill>
              <a:schemeClr val="accent1"/>
            </a:solidFill>
          </a:ln>
        </p:spPr>
        <p:txBody>
          <a:bodyPr>
            <a:noAutofit/>
          </a:bodyPr>
          <a:lstStyle/>
          <a:p>
            <a:pPr marL="0" indent="0">
              <a:buNone/>
            </a:pPr>
            <a:endParaRPr lang="en-US" sz="2400" dirty="0"/>
          </a:p>
          <a:p>
            <a:pPr marL="0" indent="0">
              <a:buNone/>
            </a:pPr>
            <a:r>
              <a:rPr lang="en-US" sz="2400" dirty="0" err="1"/>
              <a:t>Todos</a:t>
            </a:r>
            <a:r>
              <a:rPr lang="en-US" sz="2400" dirty="0"/>
              <a:t> los </a:t>
            </a:r>
            <a:r>
              <a:rPr lang="en-US" sz="2400" dirty="0" err="1"/>
              <a:t>miembros</a:t>
            </a:r>
            <a:r>
              <a:rPr lang="en-US" sz="2400" dirty="0"/>
              <a:t>, </a:t>
            </a:r>
            <a:r>
              <a:rPr lang="en-US" sz="2400" dirty="0" err="1"/>
              <a:t>independientemente</a:t>
            </a:r>
            <a:r>
              <a:rPr lang="en-US" sz="2400" dirty="0"/>
              <a:t> del </a:t>
            </a:r>
            <a:r>
              <a:rPr lang="en-US" sz="2400" dirty="0" err="1"/>
              <a:t>nivel</a:t>
            </a:r>
            <a:r>
              <a:rPr lang="en-US" sz="2400" dirty="0"/>
              <a:t> de </a:t>
            </a:r>
            <a:r>
              <a:rPr lang="en-US" sz="2400" dirty="0" err="1"/>
              <a:t>acceso</a:t>
            </a:r>
            <a:r>
              <a:rPr lang="en-US" sz="2400" dirty="0"/>
              <a:t>, son </a:t>
            </a:r>
            <a:r>
              <a:rPr lang="en-US" sz="2400" dirty="0" err="1"/>
              <a:t>accesibles</a:t>
            </a:r>
            <a:r>
              <a:rPr lang="en-US" sz="2400" dirty="0"/>
              <a:t> </a:t>
            </a:r>
            <a:r>
              <a:rPr lang="en-US" sz="2400" dirty="0" err="1"/>
              <a:t>en</a:t>
            </a:r>
            <a:r>
              <a:rPr lang="en-US" sz="2400" dirty="0"/>
              <a:t> la </a:t>
            </a:r>
            <a:r>
              <a:rPr lang="en-US" sz="2400" dirty="0" err="1"/>
              <a:t>clase</a:t>
            </a:r>
            <a:r>
              <a:rPr lang="en-US" sz="2400" dirty="0"/>
              <a:t> </a:t>
            </a:r>
            <a:r>
              <a:rPr lang="en-US" sz="2400" dirty="0" err="1"/>
              <a:t>en</a:t>
            </a:r>
            <a:r>
              <a:rPr lang="en-US" sz="2400" dirty="0"/>
              <a:t> la que se </a:t>
            </a:r>
            <a:r>
              <a:rPr lang="en-US" sz="2400" dirty="0" err="1"/>
              <a:t>declaran</a:t>
            </a:r>
            <a:r>
              <a:rPr lang="en-US" sz="2400" dirty="0"/>
              <a:t>.</a:t>
            </a:r>
          </a:p>
          <a:p>
            <a:pPr marL="0" indent="0">
              <a:buNone/>
            </a:pPr>
            <a:endParaRPr lang="en-US" sz="2400" dirty="0"/>
          </a:p>
          <a:p>
            <a:pPr marL="0" indent="0">
              <a:buNone/>
            </a:pPr>
            <a:r>
              <a:rPr lang="en-US" sz="2400" dirty="0"/>
              <a:t>El </a:t>
            </a:r>
            <a:r>
              <a:rPr lang="en-US" sz="2400" dirty="0" err="1"/>
              <a:t>modificador</a:t>
            </a:r>
            <a:r>
              <a:rPr lang="en-US" sz="2400" dirty="0"/>
              <a:t> de </a:t>
            </a:r>
            <a:r>
              <a:rPr lang="en-US" sz="2400" dirty="0" err="1"/>
              <a:t>acceso</a:t>
            </a:r>
            <a:r>
              <a:rPr lang="en-US" sz="2400" dirty="0"/>
              <a:t> </a:t>
            </a:r>
            <a:r>
              <a:rPr lang="en-US" sz="2400" b="1" dirty="0"/>
              <a:t>private </a:t>
            </a:r>
            <a:r>
              <a:rPr lang="en-US" sz="2400" dirty="0" err="1"/>
              <a:t>aplicado</a:t>
            </a:r>
            <a:r>
              <a:rPr lang="en-US" sz="2400" dirty="0"/>
              <a:t> a </a:t>
            </a:r>
            <a:r>
              <a:rPr lang="en-US" sz="2400" dirty="0" err="1"/>
              <a:t>cualquier</a:t>
            </a:r>
            <a:r>
              <a:rPr lang="en-US" sz="2400" dirty="0"/>
              <a:t> </a:t>
            </a:r>
            <a:r>
              <a:rPr lang="en-US" sz="2400" dirty="0" err="1"/>
              <a:t>miembro</a:t>
            </a:r>
            <a:r>
              <a:rPr lang="en-US" sz="2400" dirty="0"/>
              <a:t> de una </a:t>
            </a:r>
            <a:r>
              <a:rPr lang="en-US" sz="2400" dirty="0" err="1"/>
              <a:t>clase</a:t>
            </a:r>
            <a:r>
              <a:rPr lang="en-US" sz="2400" dirty="0"/>
              <a:t>,  </a:t>
            </a:r>
            <a:r>
              <a:rPr lang="en-US" sz="2400" dirty="0" err="1"/>
              <a:t>hace</a:t>
            </a:r>
            <a:r>
              <a:rPr lang="en-US" sz="2400" dirty="0"/>
              <a:t> que el </a:t>
            </a:r>
            <a:r>
              <a:rPr lang="en-US" sz="2400" dirty="0" err="1"/>
              <a:t>único</a:t>
            </a:r>
            <a:r>
              <a:rPr lang="en-US" sz="2400" dirty="0"/>
              <a:t> </a:t>
            </a:r>
            <a:r>
              <a:rPr lang="en-US" sz="2400" dirty="0" err="1"/>
              <a:t>lugar</a:t>
            </a:r>
            <a:r>
              <a:rPr lang="en-US" sz="2400" dirty="0"/>
              <a:t> </a:t>
            </a:r>
            <a:r>
              <a:rPr lang="en-US" sz="2400" dirty="0" err="1"/>
              <a:t>donde</a:t>
            </a:r>
            <a:r>
              <a:rPr lang="en-US" sz="2400" dirty="0"/>
              <a:t> sea </a:t>
            </a:r>
            <a:r>
              <a:rPr lang="en-US" sz="2400" dirty="0" err="1"/>
              <a:t>accesible</a:t>
            </a:r>
            <a:r>
              <a:rPr lang="en-US" sz="2400" dirty="0"/>
              <a:t> sea dentro de </a:t>
            </a:r>
            <a:r>
              <a:rPr lang="en-US" sz="2400" dirty="0" err="1"/>
              <a:t>su</a:t>
            </a:r>
            <a:r>
              <a:rPr lang="en-US" sz="2400" dirty="0"/>
              <a:t> </a:t>
            </a:r>
            <a:r>
              <a:rPr lang="en-US" sz="2400" dirty="0" err="1"/>
              <a:t>clase</a:t>
            </a:r>
            <a:r>
              <a:rPr lang="en-US" sz="2400" dirty="0"/>
              <a:t>.</a:t>
            </a:r>
          </a:p>
          <a:p>
            <a:pPr marL="0" indent="0">
              <a:buNone/>
            </a:pPr>
            <a:endParaRPr lang="en-US" sz="2400" dirty="0"/>
          </a:p>
          <a:p>
            <a:pPr marL="0" indent="0">
              <a:buNone/>
            </a:pPr>
            <a:r>
              <a:rPr lang="en-BO" sz="2400" dirty="0"/>
              <a:t>Por defecto u omisión, todos los miembros de una clase son privados (</a:t>
            </a:r>
            <a:r>
              <a:rPr lang="en-BO" sz="2400" b="1" dirty="0"/>
              <a:t>private</a:t>
            </a:r>
            <a:r>
              <a:rPr lang="en-BO" sz="2400" dirty="0"/>
              <a:t>).</a:t>
            </a:r>
          </a:p>
          <a:p>
            <a:pPr marL="0" indent="0">
              <a:buNone/>
            </a:pPr>
            <a:endParaRPr lang="en-BO" sz="2400" dirty="0"/>
          </a:p>
          <a:p>
            <a:pPr marL="0" indent="0">
              <a:buNone/>
            </a:pPr>
            <a:r>
              <a:rPr lang="en-BO" sz="2400" dirty="0"/>
              <a:t>Generalmente se declaran los campos privado (se encapsulan los datos) y los métodos públicos</a:t>
            </a:r>
          </a:p>
          <a:p>
            <a:pPr marL="0" indent="0">
              <a:buNone/>
            </a:pPr>
            <a:r>
              <a:rPr lang="en-BO" sz="2400" dirty="0"/>
              <a:t> </a:t>
            </a:r>
          </a:p>
          <a:p>
            <a:pPr marL="0" indent="0">
              <a:buNone/>
            </a:pPr>
            <a:r>
              <a:rPr lang="en-BO" sz="2400" dirty="0"/>
              <a:t> </a:t>
            </a:r>
          </a:p>
          <a:p>
            <a:pPr marL="0" indent="0">
              <a:buNone/>
            </a:pPr>
            <a:endParaRPr lang="en-US" sz="2400" dirty="0"/>
          </a:p>
          <a:p>
            <a:pPr marL="0" indent="0">
              <a:buNone/>
            </a:pPr>
            <a:endParaRPr lang="en-BO" sz="2400" dirty="0"/>
          </a:p>
        </p:txBody>
      </p:sp>
    </p:spTree>
    <p:extLst>
      <p:ext uri="{BB962C8B-B14F-4D97-AF65-F5344CB8AC3E}">
        <p14:creationId xmlns:p14="http://schemas.microsoft.com/office/powerpoint/2010/main" val="165481256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577A-B5D8-1343-BFBF-734763463E3F}"/>
              </a:ext>
            </a:extLst>
          </p:cNvPr>
          <p:cNvSpPr>
            <a:spLocks noGrp="1"/>
          </p:cNvSpPr>
          <p:nvPr>
            <p:ph type="title"/>
          </p:nvPr>
        </p:nvSpPr>
        <p:spPr/>
        <p:txBody>
          <a:bodyPr/>
          <a:lstStyle/>
          <a:p>
            <a:r>
              <a:rPr lang="en-US" dirty="0">
                <a:solidFill>
                  <a:schemeClr val="bg1"/>
                </a:solidFill>
              </a:rPr>
              <a:t> </a:t>
            </a:r>
            <a:r>
              <a:rPr lang="en-US" dirty="0"/>
              <a:t>A</a:t>
            </a:r>
            <a:r>
              <a:rPr lang="en-BO" dirty="0"/>
              <a:t>cceso privado por default</a:t>
            </a:r>
            <a:r>
              <a:rPr lang="en-US" dirty="0">
                <a:solidFill>
                  <a:schemeClr val="bg1"/>
                </a:solidFill>
              </a:rPr>
              <a:t>ate int Suma()</a:t>
            </a:r>
            <a:endParaRPr lang="en-BO" dirty="0"/>
          </a:p>
        </p:txBody>
      </p:sp>
      <p:sp>
        <p:nvSpPr>
          <p:cNvPr id="4" name="TextBox 3">
            <a:extLst>
              <a:ext uri="{FF2B5EF4-FFF2-40B4-BE49-F238E27FC236}">
                <a16:creationId xmlns:a16="http://schemas.microsoft.com/office/drawing/2014/main" id="{E8870AE3-041E-914E-A1CC-36D87DAD5DB0}"/>
              </a:ext>
            </a:extLst>
          </p:cNvPr>
          <p:cNvSpPr txBox="1"/>
          <p:nvPr/>
        </p:nvSpPr>
        <p:spPr>
          <a:xfrm>
            <a:off x="838200" y="1968149"/>
            <a:ext cx="5414554" cy="4678204"/>
          </a:xfrm>
          <a:prstGeom prst="rect">
            <a:avLst/>
          </a:prstGeom>
          <a:solidFill>
            <a:schemeClr val="accent1"/>
          </a:solidFill>
        </p:spPr>
        <p:txBody>
          <a:bodyPr wrap="square" rtlCol="0">
            <a:spAutoFit/>
          </a:bodyPr>
          <a:lstStyle/>
          <a:p>
            <a:r>
              <a:rPr lang="en-US" sz="1400" dirty="0">
                <a:solidFill>
                  <a:schemeClr val="bg1"/>
                </a:solidFill>
              </a:rPr>
              <a:t>public class </a:t>
            </a:r>
            <a:r>
              <a:rPr lang="en-US" sz="1400" dirty="0" err="1">
                <a:solidFill>
                  <a:schemeClr val="bg1"/>
                </a:solidFill>
              </a:rPr>
              <a:t>Calculador</a:t>
            </a:r>
            <a:r>
              <a:rPr lang="en-US" sz="1400" dirty="0">
                <a:solidFill>
                  <a:schemeClr val="bg1"/>
                </a:solidFill>
              </a:rPr>
              <a:t> {</a:t>
            </a:r>
          </a:p>
          <a:p>
            <a:r>
              <a:rPr lang="en-US" sz="1400" dirty="0">
                <a:solidFill>
                  <a:schemeClr val="bg1"/>
                </a:solidFill>
              </a:rPr>
              <a:t>     int x; private int y;                             		// </a:t>
            </a:r>
            <a:r>
              <a:rPr lang="en-US" sz="1400" dirty="0" err="1">
                <a:solidFill>
                  <a:schemeClr val="bg1"/>
                </a:solidFill>
              </a:rPr>
              <a:t>campos</a:t>
            </a:r>
            <a:r>
              <a:rPr lang="en-US" sz="1400" dirty="0">
                <a:solidFill>
                  <a:schemeClr val="bg1"/>
                </a:solidFill>
              </a:rPr>
              <a:t> privados</a:t>
            </a:r>
          </a:p>
          <a:p>
            <a:r>
              <a:rPr lang="en-US" sz="1400" dirty="0">
                <a:solidFill>
                  <a:schemeClr val="bg1"/>
                </a:solidFill>
              </a:rPr>
              <a:t>     public static int Suma() { return </a:t>
            </a:r>
            <a:r>
              <a:rPr lang="en-US" sz="1400" dirty="0" err="1">
                <a:solidFill>
                  <a:schemeClr val="bg1"/>
                </a:solidFill>
              </a:rPr>
              <a:t>this.x</a:t>
            </a:r>
            <a:r>
              <a:rPr lang="en-US" sz="1400" dirty="0">
                <a:solidFill>
                  <a:schemeClr val="bg1"/>
                </a:solidFill>
              </a:rPr>
              <a:t> + y;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public int </a:t>
            </a:r>
            <a:r>
              <a:rPr lang="en-US" sz="1400" dirty="0" err="1">
                <a:solidFill>
                  <a:schemeClr val="bg1"/>
                </a:solidFill>
              </a:rPr>
              <a:t>Resta</a:t>
            </a:r>
            <a:r>
              <a:rPr lang="en-US" sz="1400" dirty="0">
                <a:solidFill>
                  <a:schemeClr val="bg1"/>
                </a:solidFill>
              </a:rPr>
              <a:t>() { return x – </a:t>
            </a:r>
            <a:r>
              <a:rPr lang="en-US" sz="1400" dirty="0" err="1">
                <a:solidFill>
                  <a:schemeClr val="bg1"/>
                </a:solidFill>
              </a:rPr>
              <a:t>this.y</a:t>
            </a:r>
            <a:r>
              <a:rPr lang="en-US" sz="1400" dirty="0">
                <a:solidFill>
                  <a:schemeClr val="bg1"/>
                </a:solidFill>
              </a:rPr>
              <a:t>;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private void </a:t>
            </a:r>
            <a:r>
              <a:rPr lang="en-US" sz="1400" dirty="0" err="1">
                <a:solidFill>
                  <a:schemeClr val="bg1"/>
                </a:solidFill>
              </a:rPr>
              <a:t>Ajustes</a:t>
            </a:r>
            <a:r>
              <a:rPr lang="en-US" sz="1400" dirty="0">
                <a:solidFill>
                  <a:schemeClr val="bg1"/>
                </a:solidFill>
              </a:rPr>
              <a:t>();     </a:t>
            </a:r>
          </a:p>
          <a:p>
            <a:r>
              <a:rPr lang="en-US" sz="1400" dirty="0">
                <a:solidFill>
                  <a:schemeClr val="bg1"/>
                </a:solidFill>
              </a:rPr>
              <a:t>}</a:t>
            </a:r>
          </a:p>
          <a:p>
            <a:r>
              <a:rPr lang="en-US" sz="1400" dirty="0">
                <a:solidFill>
                  <a:schemeClr val="bg1"/>
                </a:solidFill>
              </a:rPr>
              <a:t>class </a:t>
            </a:r>
            <a:r>
              <a:rPr lang="en-US" sz="1400" dirty="0" err="1">
                <a:solidFill>
                  <a:schemeClr val="bg1"/>
                </a:solidFill>
              </a:rPr>
              <a:t>MiClase</a:t>
            </a:r>
            <a:r>
              <a:rPr lang="en-US" sz="1400" dirty="0">
                <a:solidFill>
                  <a:schemeClr val="bg1"/>
                </a:solidFill>
              </a:rPr>
              <a:t> {}           		// internal </a:t>
            </a:r>
          </a:p>
          <a:p>
            <a:r>
              <a:rPr lang="en-US" sz="1400" dirty="0">
                <a:solidFill>
                  <a:schemeClr val="bg1"/>
                </a:solidFill>
              </a:rPr>
              <a:t>internal class </a:t>
            </a:r>
            <a:r>
              <a:rPr lang="en-US" sz="1400" dirty="0" err="1">
                <a:solidFill>
                  <a:schemeClr val="bg1"/>
                </a:solidFill>
              </a:rPr>
              <a:t>ClaseInterna</a:t>
            </a:r>
            <a:r>
              <a:rPr lang="en-US" sz="1400" dirty="0">
                <a:solidFill>
                  <a:schemeClr val="bg1"/>
                </a:solidFill>
              </a:rPr>
              <a:t> { </a:t>
            </a:r>
          </a:p>
          <a:p>
            <a:r>
              <a:rPr lang="en-US" sz="1400" dirty="0">
                <a:solidFill>
                  <a:schemeClr val="bg1"/>
                </a:solidFill>
              </a:rPr>
              <a:t>      </a:t>
            </a:r>
            <a:r>
              <a:rPr lang="en-US" sz="1400" dirty="0" err="1">
                <a:solidFill>
                  <a:schemeClr val="bg1"/>
                </a:solidFill>
              </a:rPr>
              <a:t>Calculador.Suma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a:t>
            </a:r>
            <a:r>
              <a:rPr lang="en-US" sz="1400" dirty="0">
                <a:solidFill>
                  <a:schemeClr val="bg1"/>
                </a:solidFill>
              </a:rPr>
              <a:t> cp = new </a:t>
            </a:r>
            <a:r>
              <a:rPr lang="en-US" sz="1400" dirty="0" err="1">
                <a:solidFill>
                  <a:schemeClr val="bg1"/>
                </a:solidFill>
              </a:rPr>
              <a:t>Calculador</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cp.x</a:t>
            </a:r>
            <a:r>
              <a:rPr lang="en-US" sz="1400" dirty="0">
                <a:solidFill>
                  <a:schemeClr val="bg1"/>
                </a:solidFill>
              </a:rPr>
              <a:t> = 10; </a:t>
            </a:r>
            <a:r>
              <a:rPr lang="en-US" sz="1400" dirty="0" err="1">
                <a:solidFill>
                  <a:schemeClr val="bg1"/>
                </a:solidFill>
              </a:rPr>
              <a:t>cp.y</a:t>
            </a:r>
            <a:r>
              <a:rPr lang="en-US" sz="1400" dirty="0">
                <a:solidFill>
                  <a:schemeClr val="bg1"/>
                </a:solidFill>
              </a:rPr>
              <a:t> = 5;		// no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cp.Resta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Calculador.Resta</a:t>
            </a:r>
            <a:r>
              <a:rPr lang="en-US" sz="1400" dirty="0">
                <a:solidFill>
                  <a:schemeClr val="bg1"/>
                </a:solidFill>
              </a:rPr>
              <a:t>(); </a:t>
            </a:r>
            <a:r>
              <a:rPr lang="en-US" sz="1400" dirty="0" err="1">
                <a:solidFill>
                  <a:schemeClr val="bg1"/>
                </a:solidFill>
              </a:rPr>
              <a:t>cp.Suma</a:t>
            </a:r>
            <a:r>
              <a:rPr lang="en-US" sz="1400" dirty="0">
                <a:solidFill>
                  <a:schemeClr val="bg1"/>
                </a:solidFill>
              </a:rPr>
              <a:t>();	// </a:t>
            </a:r>
            <a:r>
              <a:rPr lang="en-US" sz="1400" dirty="0" err="1">
                <a:solidFill>
                  <a:schemeClr val="bg1"/>
                </a:solidFill>
              </a:rPr>
              <a:t>errores</a:t>
            </a:r>
            <a:r>
              <a:rPr lang="en-US" sz="1400" dirty="0">
                <a:solidFill>
                  <a:schemeClr val="bg1"/>
                </a:solidFill>
              </a:rPr>
              <a:t> static vs </a:t>
            </a:r>
            <a:r>
              <a:rPr lang="en-US" sz="1400" dirty="0" err="1">
                <a:solidFill>
                  <a:schemeClr val="bg1"/>
                </a:solidFill>
              </a:rPr>
              <a:t>instancia</a:t>
            </a:r>
            <a:r>
              <a:rPr lang="en-US" sz="1400" dirty="0">
                <a:solidFill>
                  <a:schemeClr val="bg1"/>
                </a:solidFill>
              </a:rPr>
              <a:t> </a:t>
            </a:r>
          </a:p>
          <a:p>
            <a:r>
              <a:rPr lang="en-US" sz="1400" dirty="0">
                <a:solidFill>
                  <a:schemeClr val="bg1"/>
                </a:solidFill>
              </a:rPr>
              <a:t>      </a:t>
            </a:r>
            <a:r>
              <a:rPr lang="en-US" sz="1400" dirty="0" err="1">
                <a:solidFill>
                  <a:schemeClr val="bg1"/>
                </a:solidFill>
              </a:rPr>
              <a:t>cp.Ajustes</a:t>
            </a:r>
            <a:r>
              <a:rPr lang="en-US" sz="1400" dirty="0">
                <a:solidFill>
                  <a:schemeClr val="bg1"/>
                </a:solidFill>
              </a:rPr>
              <a:t>();		// no </a:t>
            </a:r>
            <a:r>
              <a:rPr lang="en-US" sz="1400" dirty="0" err="1">
                <a:solidFill>
                  <a:schemeClr val="bg1"/>
                </a:solidFill>
              </a:rPr>
              <a:t>permitido</a:t>
            </a:r>
            <a:r>
              <a:rPr lang="en-US" sz="1400" dirty="0">
                <a:solidFill>
                  <a:schemeClr val="bg1"/>
                </a:solidFill>
              </a:rPr>
              <a:t> </a:t>
            </a:r>
          </a:p>
          <a:p>
            <a:r>
              <a:rPr lang="en-US" sz="1400" dirty="0">
                <a:solidFill>
                  <a:schemeClr val="bg1"/>
                </a:solidFill>
              </a:rPr>
              <a:t>}</a:t>
            </a:r>
          </a:p>
          <a:p>
            <a:r>
              <a:rPr lang="en-US" sz="1400" dirty="0">
                <a:solidFill>
                  <a:schemeClr val="bg1"/>
                </a:solidFill>
              </a:rPr>
              <a:t>public class </a:t>
            </a:r>
            <a:r>
              <a:rPr lang="en-US" sz="1400" dirty="0" err="1">
                <a:solidFill>
                  <a:schemeClr val="bg1"/>
                </a:solidFill>
              </a:rPr>
              <a:t>CalculadorPlus</a:t>
            </a:r>
            <a:r>
              <a:rPr lang="en-US" sz="1400" dirty="0">
                <a:solidFill>
                  <a:schemeClr val="bg1"/>
                </a:solidFill>
              </a:rPr>
              <a:t> : </a:t>
            </a:r>
            <a:r>
              <a:rPr lang="en-US" sz="1400" dirty="0" err="1">
                <a:solidFill>
                  <a:schemeClr val="bg1"/>
                </a:solidFill>
              </a:rPr>
              <a:t>Calculador</a:t>
            </a:r>
            <a:endParaRPr lang="en-US" sz="1400" dirty="0">
              <a:solidFill>
                <a:schemeClr val="bg1"/>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no </a:t>
            </a:r>
            <a:r>
              <a:rPr lang="en-US" sz="1400" dirty="0" err="1">
                <a:solidFill>
                  <a:schemeClr val="bg1"/>
                </a:solidFill>
              </a:rPr>
              <a:t>permitido</a:t>
            </a:r>
            <a:endParaRPr lang="en-US" sz="1400" dirty="0">
              <a:solidFill>
                <a:schemeClr val="bg1"/>
              </a:solidFill>
            </a:endParaRPr>
          </a:p>
          <a:p>
            <a:r>
              <a:rPr lang="en-US" sz="1400" dirty="0">
                <a:solidFill>
                  <a:schemeClr val="bg1"/>
                </a:solidFill>
              </a:rPr>
              <a:t>}</a:t>
            </a:r>
          </a:p>
          <a:p>
            <a:r>
              <a:rPr lang="en-US" sz="1400" dirty="0">
                <a:solidFill>
                  <a:schemeClr val="bg1"/>
                </a:solidFill>
              </a:rPr>
              <a:t>	</a:t>
            </a:r>
            <a:r>
              <a:rPr lang="en-US" sz="1600" dirty="0">
                <a:solidFill>
                  <a:schemeClr val="bg1"/>
                </a:solidFill>
              </a:rPr>
              <a:t>	                                                   					       </a:t>
            </a:r>
            <a:r>
              <a:rPr lang="en-US" sz="1600" dirty="0" err="1">
                <a:solidFill>
                  <a:schemeClr val="accent2">
                    <a:lumMod val="40000"/>
                    <a:lumOff val="60000"/>
                  </a:schemeClr>
                </a:solidFill>
              </a:rPr>
              <a:t>calculador.dll</a:t>
            </a:r>
            <a:endParaRPr lang="en-US" sz="1600" dirty="0">
              <a:solidFill>
                <a:schemeClr val="accent2">
                  <a:lumMod val="40000"/>
                  <a:lumOff val="60000"/>
                </a:schemeClr>
              </a:solidFill>
            </a:endParaRPr>
          </a:p>
        </p:txBody>
      </p:sp>
      <p:sp>
        <p:nvSpPr>
          <p:cNvPr id="5" name="TextBox 4">
            <a:extLst>
              <a:ext uri="{FF2B5EF4-FFF2-40B4-BE49-F238E27FC236}">
                <a16:creationId xmlns:a16="http://schemas.microsoft.com/office/drawing/2014/main" id="{7D0D5EFB-E974-B14B-8648-B6878E32E5AE}"/>
              </a:ext>
            </a:extLst>
          </p:cNvPr>
          <p:cNvSpPr txBox="1"/>
          <p:nvPr/>
        </p:nvSpPr>
        <p:spPr>
          <a:xfrm>
            <a:off x="6481354" y="2299185"/>
            <a:ext cx="4872446" cy="3754874"/>
          </a:xfrm>
          <a:prstGeom prst="rect">
            <a:avLst/>
          </a:prstGeom>
          <a:solidFill>
            <a:schemeClr val="accent6">
              <a:lumMod val="75000"/>
            </a:schemeClr>
          </a:solidFill>
        </p:spPr>
        <p:txBody>
          <a:bodyPr wrap="square" rtlCol="0">
            <a:spAutoFit/>
          </a:bodyPr>
          <a:lstStyle/>
          <a:p>
            <a:r>
              <a:rPr lang="en-US" sz="1400" dirty="0">
                <a:solidFill>
                  <a:schemeClr val="bg1"/>
                </a:solidFill>
              </a:rPr>
              <a:t>public c</a:t>
            </a:r>
            <a:r>
              <a:rPr lang="en-BO" sz="1400" dirty="0">
                <a:solidFill>
                  <a:schemeClr val="bg1"/>
                </a:solidFill>
              </a:rPr>
              <a:t>lass AlgunaClase {</a:t>
            </a:r>
          </a:p>
          <a:p>
            <a:r>
              <a:rPr lang="en-BO" sz="1400" dirty="0">
                <a:solidFill>
                  <a:schemeClr val="bg1"/>
                </a:solidFill>
              </a:rPr>
              <a:t>      MiClase c; 	        	// no permitido</a:t>
            </a:r>
          </a:p>
          <a:p>
            <a:r>
              <a:rPr lang="en-BO" sz="1400" dirty="0">
                <a:solidFill>
                  <a:schemeClr val="bg1"/>
                </a:solidFill>
              </a:rPr>
              <a:t>      ClaseInterna ci;  		// no permitido</a:t>
            </a:r>
          </a:p>
          <a:p>
            <a:r>
              <a:rPr lang="en-BO" sz="1400" dirty="0">
                <a:solidFill>
                  <a:schemeClr val="bg1"/>
                </a:solidFill>
              </a:rPr>
              <a:t>      Calculador calc;  		// permitido    </a:t>
            </a:r>
          </a:p>
          <a:p>
            <a:r>
              <a:rPr lang="en-BO" sz="1400" dirty="0">
                <a:solidFill>
                  <a:schemeClr val="bg1"/>
                </a:solidFill>
              </a:rPr>
              <a:t>       int Funcion()</a:t>
            </a:r>
          </a:p>
          <a:p>
            <a:r>
              <a:rPr lang="en-BO" sz="1400" dirty="0">
                <a:solidFill>
                  <a:schemeClr val="bg1"/>
                </a:solidFill>
              </a:rPr>
              <a:t>       {</a:t>
            </a:r>
          </a:p>
          <a:p>
            <a:r>
              <a:rPr lang="en-US" sz="1400" dirty="0">
                <a:solidFill>
                  <a:schemeClr val="bg1"/>
                </a:solidFill>
              </a:rPr>
              <a:t>            C</a:t>
            </a:r>
            <a:r>
              <a:rPr lang="en-BO" sz="1400" dirty="0">
                <a:solidFill>
                  <a:schemeClr val="bg1"/>
                </a:solidFill>
              </a:rPr>
              <a:t>alculador.Suma();                       // permitido</a:t>
            </a:r>
          </a:p>
          <a:p>
            <a:r>
              <a:rPr lang="en-BO" sz="1400" dirty="0">
                <a:solidFill>
                  <a:schemeClr val="bg1"/>
                </a:solidFill>
              </a:rPr>
              <a:t>            calc.Resta();   		// permitido </a:t>
            </a:r>
          </a:p>
          <a:p>
            <a:r>
              <a:rPr lang="en-US" sz="1400" dirty="0">
                <a:solidFill>
                  <a:schemeClr val="bg1"/>
                </a:solidFill>
              </a:rPr>
              <a:t>            c</a:t>
            </a:r>
            <a:r>
              <a:rPr lang="en-BO" sz="1400" dirty="0">
                <a:solidFill>
                  <a:schemeClr val="bg1"/>
                </a:solidFill>
              </a:rPr>
              <a:t>alc.x = 7; calc.y =14; calc.Ajustes();    // no permitido</a:t>
            </a:r>
          </a:p>
          <a:p>
            <a:r>
              <a:rPr lang="en-BO" sz="1400" dirty="0">
                <a:solidFill>
                  <a:schemeClr val="bg1"/>
                </a:solidFill>
              </a:rPr>
              <a:t>       }</a:t>
            </a:r>
          </a:p>
          <a:p>
            <a:r>
              <a:rPr lang="en-BO" sz="1400" dirty="0">
                <a:solidFill>
                  <a:schemeClr val="bg1"/>
                </a:solidFill>
              </a:rPr>
              <a:t> }</a:t>
            </a:r>
          </a:p>
          <a:p>
            <a:endParaRPr lang="en-US" sz="1400" dirty="0">
              <a:solidFill>
                <a:schemeClr val="bg1"/>
              </a:solidFill>
            </a:endParaRPr>
          </a:p>
          <a:p>
            <a:r>
              <a:rPr lang="en-US" sz="1400" dirty="0">
                <a:solidFill>
                  <a:schemeClr val="bg1"/>
                </a:solidFill>
              </a:rPr>
              <a:t>public class </a:t>
            </a:r>
            <a:r>
              <a:rPr lang="en-US" sz="1400" dirty="0" err="1">
                <a:solidFill>
                  <a:schemeClr val="bg1"/>
                </a:solidFill>
              </a:rPr>
              <a:t>CalculadorPlus</a:t>
            </a:r>
            <a:r>
              <a:rPr lang="en-US" sz="1400" dirty="0">
                <a:solidFill>
                  <a:schemeClr val="bg1"/>
                </a:solidFill>
              </a:rPr>
              <a:t> : </a:t>
            </a:r>
            <a:r>
              <a:rPr lang="en-US" sz="1400" dirty="0" err="1">
                <a:solidFill>
                  <a:schemeClr val="bg1"/>
                </a:solidFill>
              </a:rPr>
              <a:t>Calculador</a:t>
            </a:r>
            <a:endParaRPr lang="en-US" sz="1400" dirty="0">
              <a:solidFill>
                <a:schemeClr val="bg1"/>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x, y no </a:t>
            </a:r>
            <a:r>
              <a:rPr lang="en-US" sz="1400" dirty="0" err="1">
                <a:solidFill>
                  <a:schemeClr val="bg1"/>
                </a:solidFill>
              </a:rPr>
              <a:t>permitidos</a:t>
            </a:r>
            <a:endParaRPr lang="en-US" sz="1400" dirty="0">
              <a:solidFill>
                <a:schemeClr val="bg1"/>
              </a:solidFill>
            </a:endParaRPr>
          </a:p>
          <a:p>
            <a:r>
              <a:rPr lang="en-US" sz="1400" dirty="0">
                <a:solidFill>
                  <a:schemeClr val="bg1"/>
                </a:solidFill>
              </a:rPr>
              <a:t>}</a:t>
            </a:r>
          </a:p>
          <a:p>
            <a:r>
              <a:rPr lang="en-BO" sz="1400" dirty="0">
                <a:solidFill>
                  <a:schemeClr val="bg1"/>
                </a:solidFill>
              </a:rPr>
              <a:t>     			               </a:t>
            </a:r>
            <a:r>
              <a:rPr lang="en-BO" sz="1400" dirty="0">
                <a:solidFill>
                  <a:schemeClr val="accent2">
                    <a:lumMod val="40000"/>
                    <a:lumOff val="60000"/>
                  </a:schemeClr>
                </a:solidFill>
              </a:rPr>
              <a:t>otro_assembly.dll </a:t>
            </a:r>
          </a:p>
        </p:txBody>
      </p:sp>
    </p:spTree>
    <p:extLst>
      <p:ext uri="{BB962C8B-B14F-4D97-AF65-F5344CB8AC3E}">
        <p14:creationId xmlns:p14="http://schemas.microsoft.com/office/powerpoint/2010/main" val="152271226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012D1-264A-9746-9BCC-9C6F50304753}"/>
              </a:ext>
            </a:extLst>
          </p:cNvPr>
          <p:cNvSpPr>
            <a:spLocks noGrp="1"/>
          </p:cNvSpPr>
          <p:nvPr>
            <p:ph type="title"/>
          </p:nvPr>
        </p:nvSpPr>
        <p:spPr/>
        <p:txBody>
          <a:bodyPr/>
          <a:lstStyle/>
          <a:p>
            <a:r>
              <a:rPr lang="en-BO" dirty="0"/>
              <a:t>Acceso protected</a:t>
            </a:r>
          </a:p>
        </p:txBody>
      </p:sp>
      <p:sp>
        <p:nvSpPr>
          <p:cNvPr id="3" name="Content Placeholder 2">
            <a:extLst>
              <a:ext uri="{FF2B5EF4-FFF2-40B4-BE49-F238E27FC236}">
                <a16:creationId xmlns:a16="http://schemas.microsoft.com/office/drawing/2014/main" id="{A949B4FE-A837-0446-B64A-1EB5AF92F3CC}"/>
              </a:ext>
            </a:extLst>
          </p:cNvPr>
          <p:cNvSpPr>
            <a:spLocks noGrp="1"/>
          </p:cNvSpPr>
          <p:nvPr>
            <p:ph idx="1"/>
          </p:nvPr>
        </p:nvSpPr>
        <p:spPr>
          <a:xfrm>
            <a:off x="838200" y="2295298"/>
            <a:ext cx="10515600" cy="2267404"/>
          </a:xfrm>
          <a:solidFill>
            <a:schemeClr val="accent1">
              <a:lumMod val="20000"/>
              <a:lumOff val="80000"/>
            </a:schemeClr>
          </a:solidFill>
          <a:ln>
            <a:solidFill>
              <a:schemeClr val="accent1"/>
            </a:solidFill>
          </a:ln>
        </p:spPr>
        <p:txBody>
          <a:bodyPr/>
          <a:lstStyle/>
          <a:p>
            <a:pPr marL="0" indent="0">
              <a:buNone/>
            </a:pPr>
            <a:endParaRPr lang="en-US" dirty="0"/>
          </a:p>
          <a:p>
            <a:pPr marL="0" indent="0">
              <a:buNone/>
            </a:pPr>
            <a:r>
              <a:rPr lang="en-US" dirty="0"/>
              <a:t>El </a:t>
            </a:r>
            <a:r>
              <a:rPr lang="en-US" dirty="0" err="1"/>
              <a:t>modificador</a:t>
            </a:r>
            <a:r>
              <a:rPr lang="en-US" dirty="0"/>
              <a:t> protected </a:t>
            </a:r>
            <a:r>
              <a:rPr lang="en-US" dirty="0" err="1"/>
              <a:t>amplía</a:t>
            </a:r>
            <a:r>
              <a:rPr lang="en-US" dirty="0"/>
              <a:t> el </a:t>
            </a:r>
            <a:r>
              <a:rPr lang="en-US" dirty="0" err="1"/>
              <a:t>nivel</a:t>
            </a:r>
            <a:r>
              <a:rPr lang="en-US" dirty="0"/>
              <a:t> de </a:t>
            </a:r>
            <a:r>
              <a:rPr lang="en-US" dirty="0" err="1"/>
              <a:t>acceso</a:t>
            </a:r>
            <a:r>
              <a:rPr lang="en-US" dirty="0"/>
              <a:t> de private para </a:t>
            </a:r>
            <a:r>
              <a:rPr lang="en-US" dirty="0" err="1"/>
              <a:t>permitir</a:t>
            </a:r>
            <a:r>
              <a:rPr lang="en-US" dirty="0"/>
              <a:t> el </a:t>
            </a:r>
            <a:r>
              <a:rPr lang="en-US" dirty="0" err="1"/>
              <a:t>acceso</a:t>
            </a:r>
            <a:r>
              <a:rPr lang="en-US" dirty="0"/>
              <a:t> </a:t>
            </a:r>
            <a:r>
              <a:rPr lang="en-US" dirty="0" err="1"/>
              <a:t>también</a:t>
            </a:r>
            <a:r>
              <a:rPr lang="en-US" dirty="0"/>
              <a:t> </a:t>
            </a:r>
            <a:r>
              <a:rPr lang="en-US" dirty="0" err="1"/>
              <a:t>desde</a:t>
            </a:r>
            <a:r>
              <a:rPr lang="en-US" dirty="0"/>
              <a:t> sus </a:t>
            </a:r>
            <a:r>
              <a:rPr lang="en-US" dirty="0" err="1"/>
              <a:t>clases</a:t>
            </a:r>
            <a:r>
              <a:rPr lang="en-US" dirty="0"/>
              <a:t> </a:t>
            </a:r>
            <a:r>
              <a:rPr lang="en-US" dirty="0" err="1"/>
              <a:t>derivadas</a:t>
            </a:r>
            <a:r>
              <a:rPr lang="en-US" dirty="0"/>
              <a:t>, </a:t>
            </a:r>
            <a:r>
              <a:rPr lang="en-US" dirty="0" err="1"/>
              <a:t>en</a:t>
            </a:r>
            <a:r>
              <a:rPr lang="en-US" dirty="0"/>
              <a:t> el </a:t>
            </a:r>
            <a:r>
              <a:rPr lang="en-US" dirty="0" err="1"/>
              <a:t>mismo</a:t>
            </a:r>
            <a:r>
              <a:rPr lang="en-US" dirty="0"/>
              <a:t> u </a:t>
            </a:r>
            <a:r>
              <a:rPr lang="en-US" dirty="0" err="1"/>
              <a:t>otro</a:t>
            </a:r>
            <a:r>
              <a:rPr lang="en-US" dirty="0"/>
              <a:t> </a:t>
            </a:r>
            <a:r>
              <a:rPr lang="en-US" dirty="0" err="1"/>
              <a:t>componentes</a:t>
            </a:r>
            <a:r>
              <a:rPr lang="en-US" dirty="0"/>
              <a:t>.</a:t>
            </a:r>
          </a:p>
          <a:p>
            <a:pPr marL="0" indent="0">
              <a:buNone/>
            </a:pPr>
            <a:r>
              <a:rPr lang="en-US" dirty="0"/>
              <a:t>  </a:t>
            </a:r>
          </a:p>
        </p:txBody>
      </p:sp>
    </p:spTree>
    <p:extLst>
      <p:ext uri="{BB962C8B-B14F-4D97-AF65-F5344CB8AC3E}">
        <p14:creationId xmlns:p14="http://schemas.microsoft.com/office/powerpoint/2010/main" val="368885073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9FDC6-AB29-854D-AF49-133FEA95065F}"/>
              </a:ext>
            </a:extLst>
          </p:cNvPr>
          <p:cNvSpPr>
            <a:spLocks noGrp="1"/>
          </p:cNvSpPr>
          <p:nvPr>
            <p:ph type="title"/>
          </p:nvPr>
        </p:nvSpPr>
        <p:spPr/>
        <p:txBody>
          <a:bodyPr/>
          <a:lstStyle/>
          <a:p>
            <a:r>
              <a:rPr lang="en-BO" dirty="0"/>
              <a:t>Acceso protected: amplía a las derivadas</a:t>
            </a:r>
          </a:p>
        </p:txBody>
      </p:sp>
      <p:sp>
        <p:nvSpPr>
          <p:cNvPr id="4" name="TextBox 3">
            <a:extLst>
              <a:ext uri="{FF2B5EF4-FFF2-40B4-BE49-F238E27FC236}">
                <a16:creationId xmlns:a16="http://schemas.microsoft.com/office/drawing/2014/main" id="{097AF760-F316-B845-B55D-FE88EAE03583}"/>
              </a:ext>
            </a:extLst>
          </p:cNvPr>
          <p:cNvSpPr txBox="1"/>
          <p:nvPr/>
        </p:nvSpPr>
        <p:spPr>
          <a:xfrm>
            <a:off x="838200" y="1968149"/>
            <a:ext cx="5414554" cy="4678204"/>
          </a:xfrm>
          <a:prstGeom prst="rect">
            <a:avLst/>
          </a:prstGeom>
          <a:solidFill>
            <a:schemeClr val="accent1"/>
          </a:solidFill>
        </p:spPr>
        <p:txBody>
          <a:bodyPr wrap="square" rtlCol="0">
            <a:spAutoFit/>
          </a:bodyPr>
          <a:lstStyle/>
          <a:p>
            <a:r>
              <a:rPr lang="en-US" sz="1400" dirty="0">
                <a:solidFill>
                  <a:schemeClr val="bg1"/>
                </a:solidFill>
              </a:rPr>
              <a:t>public class </a:t>
            </a:r>
            <a:r>
              <a:rPr lang="en-US" sz="1400" dirty="0" err="1">
                <a:solidFill>
                  <a:schemeClr val="bg1"/>
                </a:solidFill>
              </a:rPr>
              <a:t>Calculador</a:t>
            </a:r>
            <a:r>
              <a:rPr lang="en-US" sz="1400" dirty="0">
                <a:solidFill>
                  <a:schemeClr val="bg1"/>
                </a:solidFill>
              </a:rPr>
              <a:t> {</a:t>
            </a:r>
          </a:p>
          <a:p>
            <a:r>
              <a:rPr lang="en-US" sz="1400" dirty="0">
                <a:solidFill>
                  <a:schemeClr val="bg1"/>
                </a:solidFill>
              </a:rPr>
              <a:t>     </a:t>
            </a:r>
            <a:r>
              <a:rPr lang="en-US" sz="1400" dirty="0">
                <a:solidFill>
                  <a:schemeClr val="accent2">
                    <a:lumMod val="40000"/>
                    <a:lumOff val="60000"/>
                  </a:schemeClr>
                </a:solidFill>
              </a:rPr>
              <a:t>protected</a:t>
            </a:r>
            <a:r>
              <a:rPr lang="en-US" sz="1400" dirty="0">
                <a:solidFill>
                  <a:schemeClr val="bg1"/>
                </a:solidFill>
              </a:rPr>
              <a:t> int x; </a:t>
            </a:r>
            <a:r>
              <a:rPr lang="en-US" sz="1400" dirty="0">
                <a:solidFill>
                  <a:schemeClr val="accent2">
                    <a:lumMod val="40000"/>
                    <a:lumOff val="60000"/>
                  </a:schemeClr>
                </a:solidFill>
              </a:rPr>
              <a:t>protected</a:t>
            </a:r>
            <a:r>
              <a:rPr lang="en-US" sz="1400" dirty="0">
                <a:solidFill>
                  <a:schemeClr val="bg1"/>
                </a:solidFill>
              </a:rPr>
              <a:t> int y;                           // </a:t>
            </a:r>
            <a:r>
              <a:rPr lang="en-US" sz="1400" dirty="0" err="1">
                <a:solidFill>
                  <a:schemeClr val="bg1"/>
                </a:solidFill>
              </a:rPr>
              <a:t>campos</a:t>
            </a:r>
            <a:r>
              <a:rPr lang="en-US" sz="1400" dirty="0">
                <a:solidFill>
                  <a:schemeClr val="bg1"/>
                </a:solidFill>
              </a:rPr>
              <a:t> </a:t>
            </a:r>
            <a:r>
              <a:rPr lang="en-US" sz="1400" dirty="0" err="1">
                <a:solidFill>
                  <a:schemeClr val="bg1"/>
                </a:solidFill>
              </a:rPr>
              <a:t>protegidos</a:t>
            </a:r>
            <a:endParaRPr lang="en-US" sz="1400" dirty="0">
              <a:solidFill>
                <a:schemeClr val="bg1"/>
              </a:solidFill>
            </a:endParaRPr>
          </a:p>
          <a:p>
            <a:r>
              <a:rPr lang="en-US" sz="1400" dirty="0">
                <a:solidFill>
                  <a:schemeClr val="bg1"/>
                </a:solidFill>
              </a:rPr>
              <a:t>     public static int Suma() { return </a:t>
            </a:r>
            <a:r>
              <a:rPr lang="en-US" sz="1400" dirty="0" err="1">
                <a:solidFill>
                  <a:schemeClr val="bg1"/>
                </a:solidFill>
              </a:rPr>
              <a:t>this.x</a:t>
            </a:r>
            <a:r>
              <a:rPr lang="en-US" sz="1400" dirty="0">
                <a:solidFill>
                  <a:schemeClr val="bg1"/>
                </a:solidFill>
              </a:rPr>
              <a:t> + y;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public int </a:t>
            </a:r>
            <a:r>
              <a:rPr lang="en-US" sz="1400" dirty="0" err="1">
                <a:solidFill>
                  <a:schemeClr val="bg1"/>
                </a:solidFill>
              </a:rPr>
              <a:t>Resta</a:t>
            </a:r>
            <a:r>
              <a:rPr lang="en-US" sz="1400" dirty="0">
                <a:solidFill>
                  <a:schemeClr val="bg1"/>
                </a:solidFill>
              </a:rPr>
              <a:t>() { return x – </a:t>
            </a:r>
            <a:r>
              <a:rPr lang="en-US" sz="1400" dirty="0" err="1">
                <a:solidFill>
                  <a:schemeClr val="bg1"/>
                </a:solidFill>
              </a:rPr>
              <a:t>this.y</a:t>
            </a:r>
            <a:r>
              <a:rPr lang="en-US" sz="1400" dirty="0">
                <a:solidFill>
                  <a:schemeClr val="bg1"/>
                </a:solidFill>
              </a:rPr>
              <a:t>;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private void </a:t>
            </a:r>
            <a:r>
              <a:rPr lang="en-US" sz="1400" dirty="0" err="1">
                <a:solidFill>
                  <a:schemeClr val="bg1"/>
                </a:solidFill>
              </a:rPr>
              <a:t>Ajustes</a:t>
            </a:r>
            <a:r>
              <a:rPr lang="en-US" sz="1400" dirty="0">
                <a:solidFill>
                  <a:schemeClr val="bg1"/>
                </a:solidFill>
              </a:rPr>
              <a:t>();     </a:t>
            </a:r>
          </a:p>
          <a:p>
            <a:r>
              <a:rPr lang="en-US" sz="1400" dirty="0">
                <a:solidFill>
                  <a:schemeClr val="bg1"/>
                </a:solidFill>
              </a:rPr>
              <a:t>}</a:t>
            </a:r>
          </a:p>
          <a:p>
            <a:r>
              <a:rPr lang="en-US" sz="1400" dirty="0">
                <a:solidFill>
                  <a:schemeClr val="bg1"/>
                </a:solidFill>
              </a:rPr>
              <a:t>class </a:t>
            </a:r>
            <a:r>
              <a:rPr lang="en-US" sz="1400" dirty="0" err="1">
                <a:solidFill>
                  <a:schemeClr val="bg1"/>
                </a:solidFill>
              </a:rPr>
              <a:t>MiClase</a:t>
            </a:r>
            <a:r>
              <a:rPr lang="en-US" sz="1400" dirty="0">
                <a:solidFill>
                  <a:schemeClr val="bg1"/>
                </a:solidFill>
              </a:rPr>
              <a:t> {}           		// internal </a:t>
            </a:r>
          </a:p>
          <a:p>
            <a:r>
              <a:rPr lang="en-US" sz="1400" dirty="0">
                <a:solidFill>
                  <a:schemeClr val="bg1"/>
                </a:solidFill>
              </a:rPr>
              <a:t>internal class </a:t>
            </a:r>
            <a:r>
              <a:rPr lang="en-US" sz="1400" dirty="0" err="1">
                <a:solidFill>
                  <a:schemeClr val="bg1"/>
                </a:solidFill>
              </a:rPr>
              <a:t>ClaseInterna</a:t>
            </a:r>
            <a:r>
              <a:rPr lang="en-US" sz="1400" dirty="0">
                <a:solidFill>
                  <a:schemeClr val="bg1"/>
                </a:solidFill>
              </a:rPr>
              <a:t> { </a:t>
            </a:r>
          </a:p>
          <a:p>
            <a:r>
              <a:rPr lang="en-US" sz="1400" dirty="0">
                <a:solidFill>
                  <a:schemeClr val="bg1"/>
                </a:solidFill>
              </a:rPr>
              <a:t>      </a:t>
            </a:r>
            <a:r>
              <a:rPr lang="en-US" sz="1400" dirty="0" err="1">
                <a:solidFill>
                  <a:schemeClr val="bg1"/>
                </a:solidFill>
              </a:rPr>
              <a:t>Calculador.Suma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a:t>
            </a:r>
            <a:r>
              <a:rPr lang="en-US" sz="1400" dirty="0">
                <a:solidFill>
                  <a:schemeClr val="bg1"/>
                </a:solidFill>
              </a:rPr>
              <a:t> cp = new </a:t>
            </a:r>
            <a:r>
              <a:rPr lang="en-US" sz="1400" dirty="0" err="1">
                <a:solidFill>
                  <a:schemeClr val="bg1"/>
                </a:solidFill>
              </a:rPr>
              <a:t>Calculador</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cp.x</a:t>
            </a:r>
            <a:r>
              <a:rPr lang="en-US" sz="1400" dirty="0">
                <a:solidFill>
                  <a:schemeClr val="bg1"/>
                </a:solidFill>
              </a:rPr>
              <a:t> = 10; </a:t>
            </a:r>
            <a:r>
              <a:rPr lang="en-US" sz="1400" dirty="0" err="1">
                <a:solidFill>
                  <a:schemeClr val="bg1"/>
                </a:solidFill>
              </a:rPr>
              <a:t>cp.y</a:t>
            </a:r>
            <a:r>
              <a:rPr lang="en-US" sz="1400" dirty="0">
                <a:solidFill>
                  <a:schemeClr val="bg1"/>
                </a:solidFill>
              </a:rPr>
              <a:t> = 5;		// no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cp.Resta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Calculador.Resta</a:t>
            </a:r>
            <a:r>
              <a:rPr lang="en-US" sz="1400" dirty="0">
                <a:solidFill>
                  <a:schemeClr val="bg1"/>
                </a:solidFill>
              </a:rPr>
              <a:t>(); </a:t>
            </a:r>
            <a:r>
              <a:rPr lang="en-US" sz="1400" dirty="0" err="1">
                <a:solidFill>
                  <a:schemeClr val="bg1"/>
                </a:solidFill>
              </a:rPr>
              <a:t>cp.Suma</a:t>
            </a:r>
            <a:r>
              <a:rPr lang="en-US" sz="1400" dirty="0">
                <a:solidFill>
                  <a:schemeClr val="bg1"/>
                </a:solidFill>
              </a:rPr>
              <a:t>();	// </a:t>
            </a:r>
            <a:r>
              <a:rPr lang="en-US" sz="1400" dirty="0" err="1">
                <a:solidFill>
                  <a:schemeClr val="bg1"/>
                </a:solidFill>
              </a:rPr>
              <a:t>errores</a:t>
            </a:r>
            <a:r>
              <a:rPr lang="en-US" sz="1400" dirty="0">
                <a:solidFill>
                  <a:schemeClr val="bg1"/>
                </a:solidFill>
              </a:rPr>
              <a:t> static vs </a:t>
            </a:r>
            <a:r>
              <a:rPr lang="en-US" sz="1400" dirty="0" err="1">
                <a:solidFill>
                  <a:schemeClr val="bg1"/>
                </a:solidFill>
              </a:rPr>
              <a:t>instancia</a:t>
            </a:r>
            <a:r>
              <a:rPr lang="en-US" sz="1400" dirty="0">
                <a:solidFill>
                  <a:schemeClr val="bg1"/>
                </a:solidFill>
              </a:rPr>
              <a:t> </a:t>
            </a:r>
          </a:p>
          <a:p>
            <a:r>
              <a:rPr lang="en-US" sz="1400" dirty="0">
                <a:solidFill>
                  <a:schemeClr val="bg1"/>
                </a:solidFill>
              </a:rPr>
              <a:t>      </a:t>
            </a:r>
            <a:r>
              <a:rPr lang="en-US" sz="1400" dirty="0" err="1">
                <a:solidFill>
                  <a:schemeClr val="bg1"/>
                </a:solidFill>
              </a:rPr>
              <a:t>cp.Ajustes</a:t>
            </a:r>
            <a:r>
              <a:rPr lang="en-US" sz="1400" dirty="0">
                <a:solidFill>
                  <a:schemeClr val="bg1"/>
                </a:solidFill>
              </a:rPr>
              <a:t>();		// no </a:t>
            </a:r>
            <a:r>
              <a:rPr lang="en-US" sz="1400" dirty="0" err="1">
                <a:solidFill>
                  <a:schemeClr val="bg1"/>
                </a:solidFill>
              </a:rPr>
              <a:t>permitido</a:t>
            </a:r>
            <a:r>
              <a:rPr lang="en-US" sz="1400" dirty="0">
                <a:solidFill>
                  <a:schemeClr val="bg1"/>
                </a:solidFill>
              </a:rPr>
              <a:t> </a:t>
            </a:r>
          </a:p>
          <a:p>
            <a:r>
              <a:rPr lang="en-US" sz="1400" dirty="0">
                <a:solidFill>
                  <a:schemeClr val="bg1"/>
                </a:solidFill>
              </a:rPr>
              <a:t>}</a:t>
            </a:r>
          </a:p>
          <a:p>
            <a:r>
              <a:rPr lang="en-US" sz="1400" dirty="0">
                <a:solidFill>
                  <a:schemeClr val="bg1"/>
                </a:solidFill>
              </a:rPr>
              <a:t>public class </a:t>
            </a:r>
            <a:r>
              <a:rPr lang="en-US" sz="1400" dirty="0" err="1">
                <a:solidFill>
                  <a:schemeClr val="accent2">
                    <a:lumMod val="40000"/>
                    <a:lumOff val="60000"/>
                  </a:schemeClr>
                </a:solidFill>
              </a:rPr>
              <a:t>CalculadorPlus</a:t>
            </a:r>
            <a:r>
              <a:rPr lang="en-US" sz="1400" dirty="0">
                <a:solidFill>
                  <a:schemeClr val="accent2">
                    <a:lumMod val="40000"/>
                    <a:lumOff val="60000"/>
                  </a:schemeClr>
                </a:solidFill>
              </a:rPr>
              <a:t> : </a:t>
            </a:r>
            <a:r>
              <a:rPr lang="en-US" sz="1400" dirty="0" err="1">
                <a:solidFill>
                  <a:schemeClr val="accent2">
                    <a:lumMod val="40000"/>
                    <a:lumOff val="60000"/>
                  </a:schemeClr>
                </a:solidFill>
              </a:rPr>
              <a:t>Calculador</a:t>
            </a:r>
            <a:endParaRPr lang="en-US" sz="1400" dirty="0">
              <a:solidFill>
                <a:schemeClr val="accent2">
                  <a:lumMod val="40000"/>
                  <a:lumOff val="60000"/>
                </a:schemeClr>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a:t>
            </a:r>
            <a:r>
              <a:rPr lang="en-US" sz="1400" dirty="0" err="1">
                <a:solidFill>
                  <a:schemeClr val="accent2">
                    <a:lumMod val="40000"/>
                    <a:lumOff val="60000"/>
                  </a:schemeClr>
                </a:solidFill>
              </a:rPr>
              <a:t>permitido</a:t>
            </a:r>
            <a:endParaRPr lang="en-US" sz="1400" dirty="0">
              <a:solidFill>
                <a:schemeClr val="accent2">
                  <a:lumMod val="40000"/>
                  <a:lumOff val="60000"/>
                </a:schemeClr>
              </a:solidFill>
            </a:endParaRPr>
          </a:p>
          <a:p>
            <a:r>
              <a:rPr lang="en-US" sz="1400" dirty="0">
                <a:solidFill>
                  <a:schemeClr val="bg1"/>
                </a:solidFill>
              </a:rPr>
              <a:t>}</a:t>
            </a:r>
          </a:p>
          <a:p>
            <a:r>
              <a:rPr lang="en-US" sz="1400" dirty="0">
                <a:solidFill>
                  <a:schemeClr val="bg1"/>
                </a:solidFill>
              </a:rPr>
              <a:t>	</a:t>
            </a:r>
            <a:r>
              <a:rPr lang="en-US" sz="1600" dirty="0">
                <a:solidFill>
                  <a:schemeClr val="bg1"/>
                </a:solidFill>
              </a:rPr>
              <a:t>	                                                   					       </a:t>
            </a:r>
            <a:r>
              <a:rPr lang="en-US" sz="1600" dirty="0" err="1">
                <a:solidFill>
                  <a:schemeClr val="accent2">
                    <a:lumMod val="40000"/>
                    <a:lumOff val="60000"/>
                  </a:schemeClr>
                </a:solidFill>
              </a:rPr>
              <a:t>calculador.dll</a:t>
            </a:r>
            <a:endParaRPr lang="en-US" sz="1600" dirty="0">
              <a:solidFill>
                <a:schemeClr val="accent2">
                  <a:lumMod val="40000"/>
                  <a:lumOff val="60000"/>
                </a:schemeClr>
              </a:solidFill>
            </a:endParaRPr>
          </a:p>
        </p:txBody>
      </p:sp>
      <p:sp>
        <p:nvSpPr>
          <p:cNvPr id="5" name="TextBox 4">
            <a:extLst>
              <a:ext uri="{FF2B5EF4-FFF2-40B4-BE49-F238E27FC236}">
                <a16:creationId xmlns:a16="http://schemas.microsoft.com/office/drawing/2014/main" id="{01FA9D3D-5A52-834A-B7DC-F234AE84DA88}"/>
              </a:ext>
            </a:extLst>
          </p:cNvPr>
          <p:cNvSpPr txBox="1"/>
          <p:nvPr/>
        </p:nvSpPr>
        <p:spPr>
          <a:xfrm>
            <a:off x="6481354" y="2299185"/>
            <a:ext cx="4872446" cy="3970318"/>
          </a:xfrm>
          <a:prstGeom prst="rect">
            <a:avLst/>
          </a:prstGeom>
          <a:solidFill>
            <a:schemeClr val="accent6">
              <a:lumMod val="75000"/>
            </a:schemeClr>
          </a:solidFill>
        </p:spPr>
        <p:txBody>
          <a:bodyPr wrap="square" rtlCol="0">
            <a:spAutoFit/>
          </a:bodyPr>
          <a:lstStyle/>
          <a:p>
            <a:r>
              <a:rPr lang="en-US" sz="1400" dirty="0">
                <a:solidFill>
                  <a:schemeClr val="bg1"/>
                </a:solidFill>
              </a:rPr>
              <a:t>c</a:t>
            </a:r>
            <a:r>
              <a:rPr lang="en-BO" sz="1400" dirty="0">
                <a:solidFill>
                  <a:schemeClr val="bg1"/>
                </a:solidFill>
              </a:rPr>
              <a:t>lass AlgunaClase {		// internal</a:t>
            </a:r>
          </a:p>
          <a:p>
            <a:r>
              <a:rPr lang="en-BO" sz="1400" dirty="0">
                <a:solidFill>
                  <a:schemeClr val="bg1"/>
                </a:solidFill>
              </a:rPr>
              <a:t>      MiClase c; 	        	// no permitido</a:t>
            </a:r>
          </a:p>
          <a:p>
            <a:r>
              <a:rPr lang="en-BO" sz="1400" dirty="0">
                <a:solidFill>
                  <a:schemeClr val="bg1"/>
                </a:solidFill>
              </a:rPr>
              <a:t>      ClaseInterna ci;  		// no permitido</a:t>
            </a:r>
          </a:p>
          <a:p>
            <a:r>
              <a:rPr lang="en-BO" sz="1400" dirty="0">
                <a:solidFill>
                  <a:schemeClr val="bg1"/>
                </a:solidFill>
              </a:rPr>
              <a:t>      Calculador calc;  		// permitido    </a:t>
            </a:r>
          </a:p>
          <a:p>
            <a:r>
              <a:rPr lang="en-BO" sz="1400" dirty="0">
                <a:solidFill>
                  <a:schemeClr val="bg1"/>
                </a:solidFill>
              </a:rPr>
              <a:t>       int Funcion()</a:t>
            </a:r>
          </a:p>
          <a:p>
            <a:r>
              <a:rPr lang="en-BO" sz="1400" dirty="0">
                <a:solidFill>
                  <a:schemeClr val="bg1"/>
                </a:solidFill>
              </a:rPr>
              <a:t>       {</a:t>
            </a:r>
          </a:p>
          <a:p>
            <a:r>
              <a:rPr lang="en-US" sz="1400" dirty="0">
                <a:solidFill>
                  <a:schemeClr val="bg1"/>
                </a:solidFill>
              </a:rPr>
              <a:t>            C</a:t>
            </a:r>
            <a:r>
              <a:rPr lang="en-BO" sz="1400" dirty="0">
                <a:solidFill>
                  <a:schemeClr val="bg1"/>
                </a:solidFill>
              </a:rPr>
              <a:t>alculador.Suma();                       // permitido</a:t>
            </a:r>
          </a:p>
          <a:p>
            <a:r>
              <a:rPr lang="en-BO" sz="1400" dirty="0">
                <a:solidFill>
                  <a:schemeClr val="bg1"/>
                </a:solidFill>
              </a:rPr>
              <a:t>            calc.Resta();   		// permitido </a:t>
            </a:r>
          </a:p>
          <a:p>
            <a:r>
              <a:rPr lang="en-US" sz="1400" dirty="0">
                <a:solidFill>
                  <a:schemeClr val="bg1"/>
                </a:solidFill>
              </a:rPr>
              <a:t>            c</a:t>
            </a:r>
            <a:r>
              <a:rPr lang="en-BO" sz="1400" dirty="0">
                <a:solidFill>
                  <a:schemeClr val="bg1"/>
                </a:solidFill>
              </a:rPr>
              <a:t>alc.x = 7; calc.y =14; calc.Ajustes();    // no permitido</a:t>
            </a:r>
          </a:p>
          <a:p>
            <a:r>
              <a:rPr lang="en-BO" sz="1400" dirty="0">
                <a:solidFill>
                  <a:schemeClr val="bg1"/>
                </a:solidFill>
              </a:rPr>
              <a:t>       }</a:t>
            </a:r>
          </a:p>
          <a:p>
            <a:r>
              <a:rPr lang="en-BO" sz="1400" dirty="0">
                <a:solidFill>
                  <a:schemeClr val="bg1"/>
                </a:solidFill>
              </a:rPr>
              <a:t> }</a:t>
            </a:r>
          </a:p>
          <a:p>
            <a:endParaRPr lang="en-US" sz="1400" dirty="0">
              <a:solidFill>
                <a:schemeClr val="bg1"/>
              </a:solidFill>
            </a:endParaRPr>
          </a:p>
          <a:p>
            <a:r>
              <a:rPr lang="en-US" sz="1400" dirty="0">
                <a:solidFill>
                  <a:schemeClr val="bg1"/>
                </a:solidFill>
              </a:rPr>
              <a:t>public class </a:t>
            </a:r>
            <a:r>
              <a:rPr lang="en-US" sz="1400" dirty="0" err="1">
                <a:solidFill>
                  <a:schemeClr val="accent2">
                    <a:lumMod val="40000"/>
                    <a:lumOff val="60000"/>
                  </a:schemeClr>
                </a:solidFill>
              </a:rPr>
              <a:t>CalculadorPlus</a:t>
            </a:r>
            <a:r>
              <a:rPr lang="en-US" sz="1400" dirty="0">
                <a:solidFill>
                  <a:schemeClr val="accent2">
                    <a:lumMod val="40000"/>
                    <a:lumOff val="60000"/>
                  </a:schemeClr>
                </a:solidFill>
              </a:rPr>
              <a:t> : </a:t>
            </a:r>
            <a:r>
              <a:rPr lang="en-US" sz="1400" dirty="0" err="1">
                <a:solidFill>
                  <a:schemeClr val="accent2">
                    <a:lumMod val="40000"/>
                    <a:lumOff val="60000"/>
                  </a:schemeClr>
                </a:solidFill>
              </a:rPr>
              <a:t>Calculador</a:t>
            </a:r>
            <a:endParaRPr lang="en-US" sz="1400" dirty="0">
              <a:solidFill>
                <a:schemeClr val="accent2">
                  <a:lumMod val="40000"/>
                  <a:lumOff val="60000"/>
                </a:schemeClr>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x, y </a:t>
            </a:r>
            <a:r>
              <a:rPr lang="en-US" sz="1400" dirty="0" err="1">
                <a:solidFill>
                  <a:schemeClr val="accent2">
                    <a:lumMod val="40000"/>
                    <a:lumOff val="60000"/>
                  </a:schemeClr>
                </a:solidFill>
              </a:rPr>
              <a:t>permitidos</a:t>
            </a:r>
            <a:r>
              <a:rPr lang="en-US" sz="1400" dirty="0">
                <a:solidFill>
                  <a:schemeClr val="bg1"/>
                </a:solidFill>
              </a:rPr>
              <a:t>   </a:t>
            </a:r>
          </a:p>
          <a:p>
            <a:r>
              <a:rPr lang="en-US" sz="1400" dirty="0">
                <a:solidFill>
                  <a:schemeClr val="bg1"/>
                </a:solidFill>
              </a:rPr>
              <a:t>      void </a:t>
            </a:r>
            <a:r>
              <a:rPr lang="en-US" sz="1400" dirty="0" err="1">
                <a:solidFill>
                  <a:schemeClr val="bg1"/>
                </a:solidFill>
              </a:rPr>
              <a:t>Reajustes</a:t>
            </a:r>
            <a:r>
              <a:rPr lang="en-US" sz="1400" dirty="0">
                <a:solidFill>
                  <a:schemeClr val="bg1"/>
                </a:solidFill>
              </a:rPr>
              <a:t>() { </a:t>
            </a:r>
            <a:r>
              <a:rPr lang="en-US" sz="1400" dirty="0" err="1">
                <a:solidFill>
                  <a:schemeClr val="bg1"/>
                </a:solidFill>
              </a:rPr>
              <a:t>Ajustes</a:t>
            </a:r>
            <a:r>
              <a:rPr lang="en-US" sz="1400" dirty="0">
                <a:solidFill>
                  <a:schemeClr val="bg1"/>
                </a:solidFill>
              </a:rPr>
              <a:t>(); }  	           // no </a:t>
            </a:r>
            <a:r>
              <a:rPr lang="en-US" sz="1400" dirty="0" err="1">
                <a:solidFill>
                  <a:schemeClr val="bg1"/>
                </a:solidFill>
              </a:rPr>
              <a:t>permitido</a:t>
            </a:r>
            <a:endParaRPr lang="en-US" sz="1400" dirty="0">
              <a:solidFill>
                <a:schemeClr val="bg1"/>
              </a:solidFill>
            </a:endParaRPr>
          </a:p>
          <a:p>
            <a:r>
              <a:rPr lang="en-US" sz="1400" dirty="0">
                <a:solidFill>
                  <a:schemeClr val="bg1"/>
                </a:solidFill>
              </a:rPr>
              <a:t>}</a:t>
            </a:r>
          </a:p>
          <a:p>
            <a:r>
              <a:rPr lang="en-BO" sz="1400" dirty="0">
                <a:solidFill>
                  <a:schemeClr val="bg1"/>
                </a:solidFill>
              </a:rPr>
              <a:t>     			               </a:t>
            </a:r>
            <a:r>
              <a:rPr lang="en-BO" sz="1400" dirty="0">
                <a:solidFill>
                  <a:schemeClr val="accent2">
                    <a:lumMod val="40000"/>
                    <a:lumOff val="60000"/>
                  </a:schemeClr>
                </a:solidFill>
              </a:rPr>
              <a:t>otro_assembly.dll </a:t>
            </a:r>
          </a:p>
        </p:txBody>
      </p:sp>
    </p:spTree>
    <p:extLst>
      <p:ext uri="{BB962C8B-B14F-4D97-AF65-F5344CB8AC3E}">
        <p14:creationId xmlns:p14="http://schemas.microsoft.com/office/powerpoint/2010/main" val="9547615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43BB3-5B04-0942-AF90-468903A7EC79}"/>
              </a:ext>
            </a:extLst>
          </p:cNvPr>
          <p:cNvSpPr>
            <a:spLocks noGrp="1"/>
          </p:cNvSpPr>
          <p:nvPr>
            <p:ph type="title"/>
          </p:nvPr>
        </p:nvSpPr>
        <p:spPr/>
        <p:txBody>
          <a:bodyPr/>
          <a:lstStyle/>
          <a:p>
            <a:r>
              <a:rPr lang="en-BO" dirty="0"/>
              <a:t>internal</a:t>
            </a:r>
          </a:p>
        </p:txBody>
      </p:sp>
      <p:sp>
        <p:nvSpPr>
          <p:cNvPr id="3" name="Content Placeholder 2">
            <a:extLst>
              <a:ext uri="{FF2B5EF4-FFF2-40B4-BE49-F238E27FC236}">
                <a16:creationId xmlns:a16="http://schemas.microsoft.com/office/drawing/2014/main" id="{D7A0B519-9748-1A45-8E42-72A970A1F89B}"/>
              </a:ext>
            </a:extLst>
          </p:cNvPr>
          <p:cNvSpPr>
            <a:spLocks noGrp="1"/>
          </p:cNvSpPr>
          <p:nvPr>
            <p:ph idx="1"/>
          </p:nvPr>
        </p:nvSpPr>
        <p:spPr>
          <a:xfrm>
            <a:off x="838200" y="2186441"/>
            <a:ext cx="10515600" cy="2485118"/>
          </a:xfrm>
          <a:solidFill>
            <a:schemeClr val="accent1">
              <a:lumMod val="20000"/>
              <a:lumOff val="80000"/>
            </a:schemeClr>
          </a:solidFill>
          <a:ln>
            <a:solidFill>
              <a:schemeClr val="accent1"/>
            </a:solidFill>
          </a:ln>
        </p:spPr>
        <p:txBody>
          <a:bodyPr>
            <a:normAutofit lnSpcReduction="10000"/>
          </a:bodyPr>
          <a:lstStyle/>
          <a:p>
            <a:pPr marL="0" indent="0">
              <a:buNone/>
            </a:pPr>
            <a:endParaRPr lang="en-US" dirty="0"/>
          </a:p>
          <a:p>
            <a:pPr marL="0" indent="0">
              <a:buNone/>
            </a:pPr>
            <a:r>
              <a:rPr lang="en-US" dirty="0"/>
              <a:t>Se </a:t>
            </a:r>
            <a:r>
              <a:rPr lang="en-US" dirty="0" err="1"/>
              <a:t>puede</a:t>
            </a:r>
            <a:r>
              <a:rPr lang="en-US" dirty="0"/>
              <a:t> acceder a un </a:t>
            </a:r>
            <a:r>
              <a:rPr lang="en-US" dirty="0" err="1"/>
              <a:t>miembro</a:t>
            </a:r>
            <a:r>
              <a:rPr lang="en-US" dirty="0"/>
              <a:t> </a:t>
            </a:r>
            <a:r>
              <a:rPr lang="en-US" b="1" dirty="0"/>
              <a:t>internal</a:t>
            </a:r>
            <a:r>
              <a:rPr lang="en-US" dirty="0"/>
              <a:t> </a:t>
            </a:r>
            <a:r>
              <a:rPr lang="en-US" dirty="0" err="1"/>
              <a:t>desde</a:t>
            </a:r>
            <a:r>
              <a:rPr lang="en-US" dirty="0"/>
              <a:t> </a:t>
            </a:r>
            <a:r>
              <a:rPr lang="en-US" dirty="0" err="1"/>
              <a:t>cualquier</a:t>
            </a:r>
            <a:r>
              <a:rPr lang="en-US" dirty="0"/>
              <a:t> </a:t>
            </a:r>
            <a:r>
              <a:rPr lang="en-US" dirty="0" err="1"/>
              <a:t>lugar</a:t>
            </a:r>
            <a:r>
              <a:rPr lang="en-US" dirty="0"/>
              <a:t> dentro del assembly local, </a:t>
            </a:r>
            <a:r>
              <a:rPr lang="en-US" dirty="0" err="1"/>
              <a:t>pero</a:t>
            </a:r>
            <a:r>
              <a:rPr lang="en-US" dirty="0"/>
              <a:t> no </a:t>
            </a:r>
            <a:r>
              <a:rPr lang="en-US" dirty="0" err="1"/>
              <a:t>desde</a:t>
            </a:r>
            <a:r>
              <a:rPr lang="en-US" dirty="0"/>
              <a:t> </a:t>
            </a:r>
            <a:r>
              <a:rPr lang="en-US" dirty="0" err="1"/>
              <a:t>otro</a:t>
            </a:r>
            <a:r>
              <a:rPr lang="en-US" dirty="0"/>
              <a:t> assembly. (Un assembly es la </a:t>
            </a:r>
            <a:r>
              <a:rPr lang="en-US" dirty="0" err="1"/>
              <a:t>unidad</a:t>
            </a:r>
            <a:r>
              <a:rPr lang="en-US" dirty="0"/>
              <a:t> de </a:t>
            </a:r>
            <a:r>
              <a:rPr lang="en-US" dirty="0" err="1"/>
              <a:t>compilación</a:t>
            </a:r>
            <a:r>
              <a:rPr lang="en-US" dirty="0"/>
              <a:t> de C#, </a:t>
            </a:r>
            <a:r>
              <a:rPr lang="en-US" dirty="0" err="1"/>
              <a:t>ya</a:t>
            </a:r>
            <a:r>
              <a:rPr lang="en-US" dirty="0"/>
              <a:t> sea un </a:t>
            </a:r>
            <a:r>
              <a:rPr lang="en-US" dirty="0" err="1"/>
              <a:t>componente</a:t>
            </a:r>
            <a:r>
              <a:rPr lang="en-US" dirty="0"/>
              <a:t> </a:t>
            </a:r>
            <a:r>
              <a:rPr lang="en-US" dirty="0" err="1"/>
              <a:t>ejecutable</a:t>
            </a:r>
            <a:r>
              <a:rPr lang="en-US" dirty="0"/>
              <a:t> (.exe) o un </a:t>
            </a:r>
            <a:r>
              <a:rPr lang="en-US" dirty="0" err="1"/>
              <a:t>componente</a:t>
            </a:r>
            <a:r>
              <a:rPr lang="en-US" dirty="0"/>
              <a:t> </a:t>
            </a:r>
            <a:r>
              <a:rPr lang="en-US" dirty="0" err="1"/>
              <a:t>biblioteca</a:t>
            </a:r>
            <a:r>
              <a:rPr lang="en-US" dirty="0"/>
              <a:t> (.</a:t>
            </a:r>
            <a:r>
              <a:rPr lang="en-US" dirty="0" err="1"/>
              <a:t>dll</a:t>
            </a:r>
            <a:r>
              <a:rPr lang="en-US" dirty="0"/>
              <a:t>).</a:t>
            </a:r>
          </a:p>
          <a:p>
            <a:pPr marL="0" indent="0">
              <a:buNone/>
            </a:pPr>
            <a:r>
              <a:rPr lang="en-US" dirty="0"/>
              <a:t> </a:t>
            </a:r>
          </a:p>
        </p:txBody>
      </p:sp>
    </p:spTree>
    <p:extLst>
      <p:ext uri="{BB962C8B-B14F-4D97-AF65-F5344CB8AC3E}">
        <p14:creationId xmlns:p14="http://schemas.microsoft.com/office/powerpoint/2010/main" val="109467556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EA809-C67A-4041-824B-3767DDD3ED60}"/>
              </a:ext>
            </a:extLst>
          </p:cNvPr>
          <p:cNvSpPr>
            <a:spLocks noGrp="1"/>
          </p:cNvSpPr>
          <p:nvPr>
            <p:ph type="title"/>
          </p:nvPr>
        </p:nvSpPr>
        <p:spPr/>
        <p:txBody>
          <a:bodyPr>
            <a:normAutofit/>
          </a:bodyPr>
          <a:lstStyle/>
          <a:p>
            <a:r>
              <a:rPr lang="en-US" dirty="0" err="1"/>
              <a:t>i</a:t>
            </a:r>
            <a:r>
              <a:rPr lang="en-BO" dirty="0"/>
              <a:t>nternal: público para el mismo componente</a:t>
            </a:r>
          </a:p>
        </p:txBody>
      </p:sp>
      <p:sp>
        <p:nvSpPr>
          <p:cNvPr id="5" name="TextBox 4">
            <a:extLst>
              <a:ext uri="{FF2B5EF4-FFF2-40B4-BE49-F238E27FC236}">
                <a16:creationId xmlns:a16="http://schemas.microsoft.com/office/drawing/2014/main" id="{2B89FBD9-9C4B-0D4D-8C32-589F5381182B}"/>
              </a:ext>
            </a:extLst>
          </p:cNvPr>
          <p:cNvSpPr txBox="1"/>
          <p:nvPr/>
        </p:nvSpPr>
        <p:spPr>
          <a:xfrm>
            <a:off x="838200" y="1968149"/>
            <a:ext cx="5414554" cy="4678204"/>
          </a:xfrm>
          <a:prstGeom prst="rect">
            <a:avLst/>
          </a:prstGeom>
          <a:solidFill>
            <a:schemeClr val="accent1"/>
          </a:solidFill>
        </p:spPr>
        <p:txBody>
          <a:bodyPr wrap="square" rtlCol="0">
            <a:spAutoFit/>
          </a:bodyPr>
          <a:lstStyle/>
          <a:p>
            <a:r>
              <a:rPr lang="en-US" sz="1400" dirty="0">
                <a:solidFill>
                  <a:schemeClr val="bg1"/>
                </a:solidFill>
              </a:rPr>
              <a:t>public class </a:t>
            </a:r>
            <a:r>
              <a:rPr lang="en-US" sz="1400" dirty="0" err="1">
                <a:solidFill>
                  <a:schemeClr val="bg1"/>
                </a:solidFill>
              </a:rPr>
              <a:t>Calculador</a:t>
            </a:r>
            <a:r>
              <a:rPr lang="en-US" sz="1400" dirty="0">
                <a:solidFill>
                  <a:schemeClr val="bg1"/>
                </a:solidFill>
              </a:rPr>
              <a:t> {</a:t>
            </a:r>
          </a:p>
          <a:p>
            <a:r>
              <a:rPr lang="en-US" sz="1400" dirty="0">
                <a:solidFill>
                  <a:schemeClr val="bg1"/>
                </a:solidFill>
              </a:rPr>
              <a:t>     </a:t>
            </a:r>
            <a:r>
              <a:rPr lang="en-US" sz="1400" dirty="0">
                <a:solidFill>
                  <a:schemeClr val="accent2">
                    <a:lumMod val="40000"/>
                    <a:lumOff val="60000"/>
                  </a:schemeClr>
                </a:solidFill>
              </a:rPr>
              <a:t>internal</a:t>
            </a:r>
            <a:r>
              <a:rPr lang="en-US" sz="1400" dirty="0">
                <a:solidFill>
                  <a:schemeClr val="bg1"/>
                </a:solidFill>
              </a:rPr>
              <a:t> int x; </a:t>
            </a:r>
            <a:r>
              <a:rPr lang="en-US" sz="1400" dirty="0">
                <a:solidFill>
                  <a:schemeClr val="accent2">
                    <a:lumMod val="40000"/>
                    <a:lumOff val="60000"/>
                  </a:schemeClr>
                </a:solidFill>
              </a:rPr>
              <a:t>internal</a:t>
            </a:r>
            <a:r>
              <a:rPr lang="en-US" sz="1400" dirty="0">
                <a:solidFill>
                  <a:schemeClr val="bg1"/>
                </a:solidFill>
              </a:rPr>
              <a:t> int y;                           </a:t>
            </a:r>
          </a:p>
          <a:p>
            <a:r>
              <a:rPr lang="en-US" sz="1400" dirty="0">
                <a:solidFill>
                  <a:schemeClr val="bg1"/>
                </a:solidFill>
              </a:rPr>
              <a:t>     public static int Suma() { return </a:t>
            </a:r>
            <a:r>
              <a:rPr lang="en-US" sz="1400" dirty="0" err="1">
                <a:solidFill>
                  <a:schemeClr val="bg1"/>
                </a:solidFill>
              </a:rPr>
              <a:t>this.x</a:t>
            </a:r>
            <a:r>
              <a:rPr lang="en-US" sz="1400" dirty="0">
                <a:solidFill>
                  <a:schemeClr val="bg1"/>
                </a:solidFill>
              </a:rPr>
              <a:t> + y;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public int </a:t>
            </a:r>
            <a:r>
              <a:rPr lang="en-US" sz="1400" dirty="0" err="1">
                <a:solidFill>
                  <a:schemeClr val="bg1"/>
                </a:solidFill>
              </a:rPr>
              <a:t>Resta</a:t>
            </a:r>
            <a:r>
              <a:rPr lang="en-US" sz="1400" dirty="0">
                <a:solidFill>
                  <a:schemeClr val="bg1"/>
                </a:solidFill>
              </a:rPr>
              <a:t>() { return x – </a:t>
            </a:r>
            <a:r>
              <a:rPr lang="en-US" sz="1400" dirty="0" err="1">
                <a:solidFill>
                  <a:schemeClr val="bg1"/>
                </a:solidFill>
              </a:rPr>
              <a:t>this.y</a:t>
            </a:r>
            <a:r>
              <a:rPr lang="en-US" sz="1400" dirty="0">
                <a:solidFill>
                  <a:schemeClr val="bg1"/>
                </a:solidFill>
              </a:rPr>
              <a:t>;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a:t>
            </a:r>
            <a:r>
              <a:rPr lang="en-US" sz="1400" dirty="0">
                <a:solidFill>
                  <a:schemeClr val="accent2">
                    <a:lumMod val="40000"/>
                    <a:lumOff val="60000"/>
                  </a:schemeClr>
                </a:solidFill>
              </a:rPr>
              <a:t>internal</a:t>
            </a:r>
            <a:r>
              <a:rPr lang="en-US" sz="1400" dirty="0">
                <a:solidFill>
                  <a:schemeClr val="bg1"/>
                </a:solidFill>
              </a:rPr>
              <a:t> void </a:t>
            </a:r>
            <a:r>
              <a:rPr lang="en-US" sz="1400" dirty="0" err="1">
                <a:solidFill>
                  <a:schemeClr val="bg1"/>
                </a:solidFill>
              </a:rPr>
              <a:t>Ajustes</a:t>
            </a:r>
            <a:r>
              <a:rPr lang="en-US" sz="1400" dirty="0">
                <a:solidFill>
                  <a:schemeClr val="bg1"/>
                </a:solidFill>
              </a:rPr>
              <a:t>();     </a:t>
            </a:r>
          </a:p>
          <a:p>
            <a:r>
              <a:rPr lang="en-US" sz="1400" dirty="0">
                <a:solidFill>
                  <a:schemeClr val="bg1"/>
                </a:solidFill>
              </a:rPr>
              <a:t>}</a:t>
            </a:r>
          </a:p>
          <a:p>
            <a:r>
              <a:rPr lang="en-US" sz="1400" dirty="0">
                <a:solidFill>
                  <a:schemeClr val="bg1"/>
                </a:solidFill>
              </a:rPr>
              <a:t>class </a:t>
            </a:r>
            <a:r>
              <a:rPr lang="en-US" sz="1400" dirty="0" err="1">
                <a:solidFill>
                  <a:schemeClr val="bg1"/>
                </a:solidFill>
              </a:rPr>
              <a:t>MiClase</a:t>
            </a:r>
            <a:r>
              <a:rPr lang="en-US" sz="1400" dirty="0">
                <a:solidFill>
                  <a:schemeClr val="bg1"/>
                </a:solidFill>
              </a:rPr>
              <a:t> {}           		// internal </a:t>
            </a:r>
          </a:p>
          <a:p>
            <a:r>
              <a:rPr lang="en-US" sz="1400" dirty="0">
                <a:solidFill>
                  <a:schemeClr val="bg1"/>
                </a:solidFill>
              </a:rPr>
              <a:t>internal class </a:t>
            </a:r>
            <a:r>
              <a:rPr lang="en-US" sz="1400" dirty="0" err="1">
                <a:solidFill>
                  <a:schemeClr val="bg1"/>
                </a:solidFill>
              </a:rPr>
              <a:t>ClaseInterna</a:t>
            </a:r>
            <a:r>
              <a:rPr lang="en-US" sz="1400" dirty="0">
                <a:solidFill>
                  <a:schemeClr val="bg1"/>
                </a:solidFill>
              </a:rPr>
              <a:t> { </a:t>
            </a:r>
          </a:p>
          <a:p>
            <a:r>
              <a:rPr lang="en-US" sz="1400" dirty="0">
                <a:solidFill>
                  <a:schemeClr val="bg1"/>
                </a:solidFill>
              </a:rPr>
              <a:t>      </a:t>
            </a:r>
            <a:r>
              <a:rPr lang="en-US" sz="1400" dirty="0" err="1">
                <a:solidFill>
                  <a:schemeClr val="bg1"/>
                </a:solidFill>
              </a:rPr>
              <a:t>Calculador.Suma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a:t>
            </a:r>
            <a:r>
              <a:rPr lang="en-US" sz="1400" dirty="0">
                <a:solidFill>
                  <a:schemeClr val="bg1"/>
                </a:solidFill>
              </a:rPr>
              <a:t> cp = new </a:t>
            </a:r>
            <a:r>
              <a:rPr lang="en-US" sz="1400" dirty="0" err="1">
                <a:solidFill>
                  <a:schemeClr val="bg1"/>
                </a:solidFill>
              </a:rPr>
              <a:t>Calculador</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cp.x</a:t>
            </a:r>
            <a:r>
              <a:rPr lang="en-US" sz="1400" dirty="0">
                <a:solidFill>
                  <a:schemeClr val="bg1"/>
                </a:solidFill>
              </a:rPr>
              <a:t> = 10; </a:t>
            </a:r>
            <a:r>
              <a:rPr lang="en-US" sz="1400" dirty="0" err="1">
                <a:solidFill>
                  <a:schemeClr val="bg1"/>
                </a:solidFill>
              </a:rPr>
              <a:t>cp.y</a:t>
            </a:r>
            <a:r>
              <a:rPr lang="en-US" sz="1400" dirty="0">
                <a:solidFill>
                  <a:schemeClr val="bg1"/>
                </a:solidFill>
              </a:rPr>
              <a:t> = 5;		// </a:t>
            </a:r>
            <a:r>
              <a:rPr lang="en-US" sz="1400" dirty="0" err="1">
                <a:solidFill>
                  <a:schemeClr val="accent2">
                    <a:lumMod val="40000"/>
                    <a:lumOff val="60000"/>
                  </a:schemeClr>
                </a:solidFill>
              </a:rPr>
              <a:t>permitido</a:t>
            </a:r>
            <a:endParaRPr lang="en-US" sz="1400" dirty="0">
              <a:solidFill>
                <a:schemeClr val="accent2">
                  <a:lumMod val="40000"/>
                  <a:lumOff val="60000"/>
                </a:schemeClr>
              </a:solidFill>
            </a:endParaRPr>
          </a:p>
          <a:p>
            <a:r>
              <a:rPr lang="en-US" sz="1400" dirty="0">
                <a:solidFill>
                  <a:schemeClr val="bg1"/>
                </a:solidFill>
              </a:rPr>
              <a:t>      </a:t>
            </a:r>
            <a:r>
              <a:rPr lang="en-US" sz="1400" dirty="0" err="1">
                <a:solidFill>
                  <a:schemeClr val="bg1"/>
                </a:solidFill>
              </a:rPr>
              <a:t>cp.Resta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Calculador.Resta</a:t>
            </a:r>
            <a:r>
              <a:rPr lang="en-US" sz="1400" dirty="0">
                <a:solidFill>
                  <a:schemeClr val="bg1"/>
                </a:solidFill>
              </a:rPr>
              <a:t>(); </a:t>
            </a:r>
            <a:r>
              <a:rPr lang="en-US" sz="1400" dirty="0" err="1">
                <a:solidFill>
                  <a:schemeClr val="bg1"/>
                </a:solidFill>
              </a:rPr>
              <a:t>cp.Suma</a:t>
            </a:r>
            <a:r>
              <a:rPr lang="en-US" sz="1400" dirty="0">
                <a:solidFill>
                  <a:schemeClr val="bg1"/>
                </a:solidFill>
              </a:rPr>
              <a:t>();	// </a:t>
            </a:r>
            <a:r>
              <a:rPr lang="en-US" sz="1400" dirty="0" err="1">
                <a:solidFill>
                  <a:schemeClr val="bg1"/>
                </a:solidFill>
              </a:rPr>
              <a:t>errores</a:t>
            </a:r>
            <a:r>
              <a:rPr lang="en-US" sz="1400" dirty="0">
                <a:solidFill>
                  <a:schemeClr val="bg1"/>
                </a:solidFill>
              </a:rPr>
              <a:t> static vs </a:t>
            </a:r>
            <a:r>
              <a:rPr lang="en-US" sz="1400" dirty="0" err="1">
                <a:solidFill>
                  <a:schemeClr val="bg1"/>
                </a:solidFill>
              </a:rPr>
              <a:t>instancia</a:t>
            </a:r>
            <a:r>
              <a:rPr lang="en-US" sz="1400" dirty="0">
                <a:solidFill>
                  <a:schemeClr val="bg1"/>
                </a:solidFill>
              </a:rPr>
              <a:t> </a:t>
            </a:r>
          </a:p>
          <a:p>
            <a:r>
              <a:rPr lang="en-US" sz="1400" dirty="0">
                <a:solidFill>
                  <a:schemeClr val="bg1"/>
                </a:solidFill>
              </a:rPr>
              <a:t>      </a:t>
            </a:r>
            <a:r>
              <a:rPr lang="en-US" sz="1400" dirty="0" err="1">
                <a:solidFill>
                  <a:schemeClr val="bg1"/>
                </a:solidFill>
              </a:rPr>
              <a:t>cp.Ajustes</a:t>
            </a:r>
            <a:r>
              <a:rPr lang="en-US" sz="1400" dirty="0">
                <a:solidFill>
                  <a:schemeClr val="bg1"/>
                </a:solidFill>
              </a:rPr>
              <a:t>();		// </a:t>
            </a:r>
            <a:r>
              <a:rPr lang="en-US" sz="1400" dirty="0" err="1">
                <a:solidFill>
                  <a:schemeClr val="accent2">
                    <a:lumMod val="40000"/>
                    <a:lumOff val="60000"/>
                  </a:schemeClr>
                </a:solidFill>
              </a:rPr>
              <a:t>permitido</a:t>
            </a:r>
            <a:r>
              <a:rPr lang="en-US" sz="1400" dirty="0">
                <a:solidFill>
                  <a:schemeClr val="bg1"/>
                </a:solidFill>
              </a:rPr>
              <a:t> </a:t>
            </a:r>
          </a:p>
          <a:p>
            <a:r>
              <a:rPr lang="en-US" sz="1400" dirty="0">
                <a:solidFill>
                  <a:schemeClr val="bg1"/>
                </a:solidFill>
              </a:rPr>
              <a:t>}</a:t>
            </a:r>
          </a:p>
          <a:p>
            <a:r>
              <a:rPr lang="en-US" sz="1400" dirty="0">
                <a:solidFill>
                  <a:schemeClr val="bg1"/>
                </a:solidFill>
              </a:rPr>
              <a:t>public class </a:t>
            </a:r>
            <a:r>
              <a:rPr lang="en-US" sz="1400" dirty="0" err="1">
                <a:solidFill>
                  <a:schemeClr val="accent2">
                    <a:lumMod val="40000"/>
                    <a:lumOff val="60000"/>
                  </a:schemeClr>
                </a:solidFill>
              </a:rPr>
              <a:t>CalculadorPlus</a:t>
            </a:r>
            <a:r>
              <a:rPr lang="en-US" sz="1400" dirty="0">
                <a:solidFill>
                  <a:schemeClr val="accent2">
                    <a:lumMod val="40000"/>
                    <a:lumOff val="60000"/>
                  </a:schemeClr>
                </a:solidFill>
              </a:rPr>
              <a:t> : </a:t>
            </a:r>
            <a:r>
              <a:rPr lang="en-US" sz="1400" dirty="0" err="1">
                <a:solidFill>
                  <a:schemeClr val="accent2">
                    <a:lumMod val="40000"/>
                    <a:lumOff val="60000"/>
                  </a:schemeClr>
                </a:solidFill>
              </a:rPr>
              <a:t>Calculador</a:t>
            </a:r>
            <a:endParaRPr lang="en-US" sz="1400" dirty="0">
              <a:solidFill>
                <a:schemeClr val="accent2">
                  <a:lumMod val="40000"/>
                  <a:lumOff val="60000"/>
                </a:schemeClr>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a:t>
            </a:r>
            <a:r>
              <a:rPr lang="en-US" sz="1400" dirty="0" err="1">
                <a:solidFill>
                  <a:schemeClr val="accent2">
                    <a:lumMod val="40000"/>
                    <a:lumOff val="60000"/>
                  </a:schemeClr>
                </a:solidFill>
              </a:rPr>
              <a:t>permitido</a:t>
            </a:r>
            <a:endParaRPr lang="en-US" sz="1400" dirty="0">
              <a:solidFill>
                <a:schemeClr val="accent2">
                  <a:lumMod val="40000"/>
                  <a:lumOff val="60000"/>
                </a:schemeClr>
              </a:solidFill>
            </a:endParaRPr>
          </a:p>
          <a:p>
            <a:r>
              <a:rPr lang="en-US" sz="1400" dirty="0">
                <a:solidFill>
                  <a:schemeClr val="bg1"/>
                </a:solidFill>
              </a:rPr>
              <a:t>}</a:t>
            </a:r>
          </a:p>
          <a:p>
            <a:r>
              <a:rPr lang="en-US" sz="1400" dirty="0">
                <a:solidFill>
                  <a:schemeClr val="bg1"/>
                </a:solidFill>
              </a:rPr>
              <a:t>	</a:t>
            </a:r>
            <a:r>
              <a:rPr lang="en-US" sz="1600" dirty="0">
                <a:solidFill>
                  <a:schemeClr val="bg1"/>
                </a:solidFill>
              </a:rPr>
              <a:t>	                                                   					       </a:t>
            </a:r>
            <a:r>
              <a:rPr lang="en-US" sz="1600" dirty="0" err="1">
                <a:solidFill>
                  <a:schemeClr val="accent2">
                    <a:lumMod val="40000"/>
                    <a:lumOff val="60000"/>
                  </a:schemeClr>
                </a:solidFill>
              </a:rPr>
              <a:t>calculador.dll</a:t>
            </a:r>
            <a:endParaRPr lang="en-US" sz="1600" dirty="0">
              <a:solidFill>
                <a:schemeClr val="accent2">
                  <a:lumMod val="40000"/>
                  <a:lumOff val="60000"/>
                </a:schemeClr>
              </a:solidFill>
            </a:endParaRPr>
          </a:p>
        </p:txBody>
      </p:sp>
      <p:sp>
        <p:nvSpPr>
          <p:cNvPr id="6" name="TextBox 5">
            <a:extLst>
              <a:ext uri="{FF2B5EF4-FFF2-40B4-BE49-F238E27FC236}">
                <a16:creationId xmlns:a16="http://schemas.microsoft.com/office/drawing/2014/main" id="{5130197D-413F-204D-B90B-DEDB96CAE13F}"/>
              </a:ext>
            </a:extLst>
          </p:cNvPr>
          <p:cNvSpPr txBox="1"/>
          <p:nvPr/>
        </p:nvSpPr>
        <p:spPr>
          <a:xfrm>
            <a:off x="6481354" y="2299185"/>
            <a:ext cx="4872446" cy="3970318"/>
          </a:xfrm>
          <a:prstGeom prst="rect">
            <a:avLst/>
          </a:prstGeom>
          <a:solidFill>
            <a:schemeClr val="accent6">
              <a:lumMod val="75000"/>
            </a:schemeClr>
          </a:solidFill>
        </p:spPr>
        <p:txBody>
          <a:bodyPr wrap="square" rtlCol="0">
            <a:spAutoFit/>
          </a:bodyPr>
          <a:lstStyle/>
          <a:p>
            <a:r>
              <a:rPr lang="en-US" sz="1400" dirty="0">
                <a:solidFill>
                  <a:schemeClr val="bg1"/>
                </a:solidFill>
              </a:rPr>
              <a:t>c</a:t>
            </a:r>
            <a:r>
              <a:rPr lang="en-BO" sz="1400" dirty="0">
                <a:solidFill>
                  <a:schemeClr val="bg1"/>
                </a:solidFill>
              </a:rPr>
              <a:t>lass AlgunaClase {		// internal</a:t>
            </a:r>
          </a:p>
          <a:p>
            <a:r>
              <a:rPr lang="en-BO" sz="1400" dirty="0">
                <a:solidFill>
                  <a:schemeClr val="bg1"/>
                </a:solidFill>
              </a:rPr>
              <a:t>      MiClase c; 	        	// no permitido</a:t>
            </a:r>
          </a:p>
          <a:p>
            <a:r>
              <a:rPr lang="en-BO" sz="1400" dirty="0">
                <a:solidFill>
                  <a:schemeClr val="bg1"/>
                </a:solidFill>
              </a:rPr>
              <a:t>      ClaseInterna ci;  		// no permitido</a:t>
            </a:r>
          </a:p>
          <a:p>
            <a:r>
              <a:rPr lang="en-BO" sz="1400" dirty="0">
                <a:solidFill>
                  <a:schemeClr val="bg1"/>
                </a:solidFill>
              </a:rPr>
              <a:t>      Calculador calc;  		// permitido    </a:t>
            </a:r>
          </a:p>
          <a:p>
            <a:r>
              <a:rPr lang="en-BO" sz="1400" dirty="0">
                <a:solidFill>
                  <a:schemeClr val="bg1"/>
                </a:solidFill>
              </a:rPr>
              <a:t>       int Funcion()</a:t>
            </a:r>
          </a:p>
          <a:p>
            <a:r>
              <a:rPr lang="en-BO" sz="1400" dirty="0">
                <a:solidFill>
                  <a:schemeClr val="bg1"/>
                </a:solidFill>
              </a:rPr>
              <a:t>       {</a:t>
            </a:r>
          </a:p>
          <a:p>
            <a:r>
              <a:rPr lang="en-US" sz="1400" dirty="0">
                <a:solidFill>
                  <a:schemeClr val="bg1"/>
                </a:solidFill>
              </a:rPr>
              <a:t>            C</a:t>
            </a:r>
            <a:r>
              <a:rPr lang="en-BO" sz="1400" dirty="0">
                <a:solidFill>
                  <a:schemeClr val="bg1"/>
                </a:solidFill>
              </a:rPr>
              <a:t>alculador.Suma();                       // permitido</a:t>
            </a:r>
          </a:p>
          <a:p>
            <a:r>
              <a:rPr lang="en-BO" sz="1400" dirty="0">
                <a:solidFill>
                  <a:schemeClr val="bg1"/>
                </a:solidFill>
              </a:rPr>
              <a:t>            calc.Resta();   		// permitido </a:t>
            </a:r>
          </a:p>
          <a:p>
            <a:r>
              <a:rPr lang="en-US" sz="1400" dirty="0">
                <a:solidFill>
                  <a:schemeClr val="bg1"/>
                </a:solidFill>
              </a:rPr>
              <a:t>            c</a:t>
            </a:r>
            <a:r>
              <a:rPr lang="en-BO" sz="1400" dirty="0">
                <a:solidFill>
                  <a:schemeClr val="bg1"/>
                </a:solidFill>
              </a:rPr>
              <a:t>alc.x = 7; calc.y =14; calc.Ajustes();    // no permitido</a:t>
            </a:r>
          </a:p>
          <a:p>
            <a:r>
              <a:rPr lang="en-BO" sz="1400" dirty="0">
                <a:solidFill>
                  <a:schemeClr val="bg1"/>
                </a:solidFill>
              </a:rPr>
              <a:t>       }</a:t>
            </a:r>
          </a:p>
          <a:p>
            <a:r>
              <a:rPr lang="en-BO" sz="1400" dirty="0">
                <a:solidFill>
                  <a:schemeClr val="bg1"/>
                </a:solidFill>
              </a:rPr>
              <a:t> }</a:t>
            </a:r>
          </a:p>
          <a:p>
            <a:endParaRPr lang="en-US" sz="1400" dirty="0">
              <a:solidFill>
                <a:schemeClr val="bg1"/>
              </a:solidFill>
            </a:endParaRPr>
          </a:p>
          <a:p>
            <a:r>
              <a:rPr lang="en-US" sz="1400" dirty="0">
                <a:solidFill>
                  <a:schemeClr val="bg1"/>
                </a:solidFill>
              </a:rPr>
              <a:t>public class </a:t>
            </a:r>
            <a:r>
              <a:rPr lang="en-US" sz="1400" dirty="0" err="1">
                <a:solidFill>
                  <a:schemeClr val="accent2">
                    <a:lumMod val="40000"/>
                    <a:lumOff val="60000"/>
                  </a:schemeClr>
                </a:solidFill>
              </a:rPr>
              <a:t>CalculadorPlus</a:t>
            </a:r>
            <a:r>
              <a:rPr lang="en-US" sz="1400" dirty="0">
                <a:solidFill>
                  <a:schemeClr val="accent2">
                    <a:lumMod val="40000"/>
                    <a:lumOff val="60000"/>
                  </a:schemeClr>
                </a:solidFill>
              </a:rPr>
              <a:t> : </a:t>
            </a:r>
            <a:r>
              <a:rPr lang="en-US" sz="1400" dirty="0" err="1">
                <a:solidFill>
                  <a:schemeClr val="accent2">
                    <a:lumMod val="40000"/>
                    <a:lumOff val="60000"/>
                  </a:schemeClr>
                </a:solidFill>
              </a:rPr>
              <a:t>Calculador</a:t>
            </a:r>
            <a:endParaRPr lang="en-US" sz="1400" dirty="0">
              <a:solidFill>
                <a:schemeClr val="accent2">
                  <a:lumMod val="40000"/>
                  <a:lumOff val="60000"/>
                </a:schemeClr>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x, y </a:t>
            </a:r>
            <a:r>
              <a:rPr lang="en-US" sz="1400" dirty="0">
                <a:solidFill>
                  <a:schemeClr val="accent2">
                    <a:lumMod val="40000"/>
                    <a:lumOff val="60000"/>
                  </a:schemeClr>
                </a:solidFill>
              </a:rPr>
              <a:t>no </a:t>
            </a:r>
            <a:r>
              <a:rPr lang="en-US" sz="1400" dirty="0" err="1">
                <a:solidFill>
                  <a:schemeClr val="accent2">
                    <a:lumMod val="40000"/>
                    <a:lumOff val="60000"/>
                  </a:schemeClr>
                </a:solidFill>
              </a:rPr>
              <a:t>permitidos</a:t>
            </a:r>
            <a:r>
              <a:rPr lang="en-US" sz="1400" dirty="0">
                <a:solidFill>
                  <a:schemeClr val="bg1"/>
                </a:solidFill>
              </a:rPr>
              <a:t>   </a:t>
            </a:r>
          </a:p>
          <a:p>
            <a:r>
              <a:rPr lang="en-US" sz="1400" dirty="0">
                <a:solidFill>
                  <a:schemeClr val="bg1"/>
                </a:solidFill>
              </a:rPr>
              <a:t>      void </a:t>
            </a:r>
            <a:r>
              <a:rPr lang="en-US" sz="1400" dirty="0" err="1">
                <a:solidFill>
                  <a:schemeClr val="bg1"/>
                </a:solidFill>
              </a:rPr>
              <a:t>Reajustes</a:t>
            </a:r>
            <a:r>
              <a:rPr lang="en-US" sz="1400" dirty="0">
                <a:solidFill>
                  <a:schemeClr val="bg1"/>
                </a:solidFill>
              </a:rPr>
              <a:t>() { </a:t>
            </a:r>
            <a:r>
              <a:rPr lang="en-US" sz="1400" dirty="0" err="1">
                <a:solidFill>
                  <a:schemeClr val="bg1"/>
                </a:solidFill>
              </a:rPr>
              <a:t>Ajustes</a:t>
            </a:r>
            <a:r>
              <a:rPr lang="en-US" sz="1400" dirty="0">
                <a:solidFill>
                  <a:schemeClr val="bg1"/>
                </a:solidFill>
              </a:rPr>
              <a:t>(); }  	           // no </a:t>
            </a:r>
            <a:r>
              <a:rPr lang="en-US" sz="1400" dirty="0" err="1">
                <a:solidFill>
                  <a:schemeClr val="bg1"/>
                </a:solidFill>
              </a:rPr>
              <a:t>permitido</a:t>
            </a:r>
            <a:endParaRPr lang="en-US" sz="1400" dirty="0">
              <a:solidFill>
                <a:schemeClr val="bg1"/>
              </a:solidFill>
            </a:endParaRPr>
          </a:p>
          <a:p>
            <a:r>
              <a:rPr lang="en-US" sz="1400" dirty="0">
                <a:solidFill>
                  <a:schemeClr val="bg1"/>
                </a:solidFill>
              </a:rPr>
              <a:t>}</a:t>
            </a:r>
          </a:p>
          <a:p>
            <a:r>
              <a:rPr lang="en-BO" sz="1400" dirty="0">
                <a:solidFill>
                  <a:schemeClr val="bg1"/>
                </a:solidFill>
              </a:rPr>
              <a:t>     			               </a:t>
            </a:r>
            <a:r>
              <a:rPr lang="en-BO" sz="1400" dirty="0">
                <a:solidFill>
                  <a:schemeClr val="accent2">
                    <a:lumMod val="40000"/>
                    <a:lumOff val="60000"/>
                  </a:schemeClr>
                </a:solidFill>
              </a:rPr>
              <a:t>otro_assembly.dll </a:t>
            </a:r>
          </a:p>
        </p:txBody>
      </p:sp>
    </p:spTree>
    <p:extLst>
      <p:ext uri="{BB962C8B-B14F-4D97-AF65-F5344CB8AC3E}">
        <p14:creationId xmlns:p14="http://schemas.microsoft.com/office/powerpoint/2010/main" val="1915085561"/>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171CD-404B-9C4E-8002-33FBB1235143}"/>
              </a:ext>
            </a:extLst>
          </p:cNvPr>
          <p:cNvSpPr>
            <a:spLocks noGrp="1"/>
          </p:cNvSpPr>
          <p:nvPr>
            <p:ph type="title"/>
          </p:nvPr>
        </p:nvSpPr>
        <p:spPr/>
        <p:txBody>
          <a:bodyPr/>
          <a:lstStyle/>
          <a:p>
            <a:r>
              <a:rPr lang="en-BO" dirty="0"/>
              <a:t>Acceso protected internal</a:t>
            </a:r>
          </a:p>
        </p:txBody>
      </p:sp>
      <p:sp>
        <p:nvSpPr>
          <p:cNvPr id="3" name="Content Placeholder 2">
            <a:extLst>
              <a:ext uri="{FF2B5EF4-FFF2-40B4-BE49-F238E27FC236}">
                <a16:creationId xmlns:a16="http://schemas.microsoft.com/office/drawing/2014/main" id="{EC3C12FD-5349-2F4B-A241-70746882C3AF}"/>
              </a:ext>
            </a:extLst>
          </p:cNvPr>
          <p:cNvSpPr>
            <a:spLocks noGrp="1"/>
          </p:cNvSpPr>
          <p:nvPr>
            <p:ph idx="1"/>
          </p:nvPr>
        </p:nvSpPr>
        <p:spPr>
          <a:solidFill>
            <a:schemeClr val="accent1">
              <a:lumMod val="20000"/>
              <a:lumOff val="80000"/>
            </a:schemeClr>
          </a:solidFill>
          <a:ln>
            <a:solidFill>
              <a:schemeClr val="accent1"/>
            </a:solidFill>
          </a:ln>
        </p:spPr>
        <p:txBody>
          <a:bodyPr/>
          <a:lstStyle/>
          <a:p>
            <a:pPr marL="0" indent="0">
              <a:buNone/>
            </a:pPr>
            <a:endParaRPr lang="en-US" dirty="0"/>
          </a:p>
          <a:p>
            <a:pPr marL="0" indent="0">
              <a:buNone/>
            </a:pPr>
            <a:r>
              <a:rPr lang="en-US" dirty="0"/>
              <a:t>El </a:t>
            </a:r>
            <a:r>
              <a:rPr lang="en-US" dirty="0" err="1"/>
              <a:t>nivel</a:t>
            </a:r>
            <a:r>
              <a:rPr lang="en-US" dirty="0"/>
              <a:t> de </a:t>
            </a:r>
            <a:r>
              <a:rPr lang="en-US" dirty="0" err="1"/>
              <a:t>acceso</a:t>
            </a:r>
            <a:r>
              <a:rPr lang="en-US" dirty="0"/>
              <a:t> </a:t>
            </a:r>
            <a:r>
              <a:rPr lang="en-US" b="1" dirty="0"/>
              <a:t>protected internal</a:t>
            </a:r>
            <a:r>
              <a:rPr lang="en-US" dirty="0"/>
              <a:t> </a:t>
            </a:r>
            <a:r>
              <a:rPr lang="en-US" dirty="0" err="1"/>
              <a:t>significa</a:t>
            </a:r>
            <a:r>
              <a:rPr lang="en-US" dirty="0"/>
              <a:t>: </a:t>
            </a:r>
            <a:r>
              <a:rPr lang="en-US" dirty="0" err="1"/>
              <a:t>ó</a:t>
            </a:r>
            <a:r>
              <a:rPr lang="en-US" dirty="0"/>
              <a:t> protected </a:t>
            </a:r>
            <a:r>
              <a:rPr lang="en-US" dirty="0" err="1"/>
              <a:t>ó</a:t>
            </a:r>
            <a:r>
              <a:rPr lang="en-US" dirty="0"/>
              <a:t> internal. Por lo tanto, se </a:t>
            </a:r>
            <a:r>
              <a:rPr lang="en-US" dirty="0" err="1"/>
              <a:t>puede</a:t>
            </a:r>
            <a:r>
              <a:rPr lang="en-US" dirty="0"/>
              <a:t> acceder a un </a:t>
            </a:r>
            <a:r>
              <a:rPr lang="en-US" dirty="0" err="1"/>
              <a:t>miembro</a:t>
            </a:r>
            <a:r>
              <a:rPr lang="en-US" dirty="0"/>
              <a:t> </a:t>
            </a:r>
            <a:r>
              <a:rPr lang="en-US" b="1" dirty="0"/>
              <a:t>protected internal</a:t>
            </a:r>
            <a:r>
              <a:rPr lang="en-US" dirty="0"/>
              <a:t> </a:t>
            </a:r>
            <a:r>
              <a:rPr lang="en-US" dirty="0" err="1"/>
              <a:t>en</a:t>
            </a:r>
            <a:r>
              <a:rPr lang="en-US" dirty="0"/>
              <a:t> </a:t>
            </a:r>
            <a:r>
              <a:rPr lang="en-US" dirty="0" err="1"/>
              <a:t>cualquier</a:t>
            </a:r>
            <a:r>
              <a:rPr lang="en-US" dirty="0"/>
              <a:t> </a:t>
            </a:r>
            <a:r>
              <a:rPr lang="en-US" dirty="0" err="1"/>
              <a:t>lugar</a:t>
            </a:r>
            <a:r>
              <a:rPr lang="en-US" dirty="0"/>
              <a:t> dentro del assembly local, </a:t>
            </a:r>
            <a:r>
              <a:rPr lang="en-US" dirty="0" err="1"/>
              <a:t>ó</a:t>
            </a:r>
            <a:r>
              <a:rPr lang="en-US" dirty="0"/>
              <a:t> </a:t>
            </a:r>
            <a:r>
              <a:rPr lang="en-US" dirty="0" err="1"/>
              <a:t>en</a:t>
            </a:r>
            <a:r>
              <a:rPr lang="en-US" dirty="0"/>
              <a:t> </a:t>
            </a:r>
            <a:r>
              <a:rPr lang="en-US" dirty="0" err="1"/>
              <a:t>clases</a:t>
            </a:r>
            <a:r>
              <a:rPr lang="en-US" dirty="0"/>
              <a:t> </a:t>
            </a:r>
            <a:r>
              <a:rPr lang="en-US" dirty="0" err="1"/>
              <a:t>fuera</a:t>
            </a:r>
            <a:r>
              <a:rPr lang="en-US" dirty="0"/>
              <a:t> del assembly que </a:t>
            </a:r>
            <a:r>
              <a:rPr lang="en-US" dirty="0" err="1"/>
              <a:t>sean</a:t>
            </a:r>
            <a:r>
              <a:rPr lang="en-US" dirty="0"/>
              <a:t> </a:t>
            </a:r>
            <a:r>
              <a:rPr lang="en-US" dirty="0" err="1"/>
              <a:t>derivadas</a:t>
            </a:r>
            <a:r>
              <a:rPr lang="en-US" dirty="0"/>
              <a:t> de la </a:t>
            </a:r>
            <a:r>
              <a:rPr lang="en-US" dirty="0" err="1"/>
              <a:t>clase</a:t>
            </a:r>
            <a:r>
              <a:rPr lang="en-US" dirty="0"/>
              <a:t> que lo </a:t>
            </a:r>
            <a:r>
              <a:rPr lang="en-US" dirty="0" err="1"/>
              <a:t>contiene</a:t>
            </a:r>
            <a:r>
              <a:rPr lang="en-US" dirty="0"/>
              <a:t>.</a:t>
            </a:r>
          </a:p>
          <a:p>
            <a:pPr marL="0" indent="0">
              <a:buNone/>
            </a:pPr>
            <a:endParaRPr lang="en-US" dirty="0"/>
          </a:p>
          <a:p>
            <a:pPr marL="0" indent="0">
              <a:buNone/>
            </a:pPr>
            <a:r>
              <a:rPr lang="en-US" dirty="0"/>
              <a:t>Se </a:t>
            </a:r>
            <a:r>
              <a:rPr lang="en-US" dirty="0" err="1"/>
              <a:t>puede</a:t>
            </a:r>
            <a:r>
              <a:rPr lang="en-US" dirty="0"/>
              <a:t> </a:t>
            </a:r>
            <a:r>
              <a:rPr lang="en-US" dirty="0" err="1"/>
              <a:t>pensar</a:t>
            </a:r>
            <a:r>
              <a:rPr lang="en-US" dirty="0"/>
              <a:t> </a:t>
            </a:r>
            <a:r>
              <a:rPr lang="en-US" dirty="0" err="1"/>
              <a:t>este</a:t>
            </a:r>
            <a:r>
              <a:rPr lang="en-US" dirty="0"/>
              <a:t> </a:t>
            </a:r>
            <a:r>
              <a:rPr lang="en-US" dirty="0" err="1"/>
              <a:t>nivel</a:t>
            </a:r>
            <a:r>
              <a:rPr lang="en-US" dirty="0"/>
              <a:t> de </a:t>
            </a:r>
            <a:r>
              <a:rPr lang="en-US" dirty="0" err="1"/>
              <a:t>acceso</a:t>
            </a:r>
            <a:r>
              <a:rPr lang="en-US" dirty="0"/>
              <a:t>, </a:t>
            </a:r>
            <a:r>
              <a:rPr lang="en-US" dirty="0" err="1"/>
              <a:t>como</a:t>
            </a:r>
            <a:r>
              <a:rPr lang="en-US" dirty="0"/>
              <a:t> la </a:t>
            </a:r>
            <a:r>
              <a:rPr lang="en-US" b="1" dirty="0" err="1"/>
              <a:t>unión</a:t>
            </a:r>
            <a:r>
              <a:rPr lang="en-US" dirty="0"/>
              <a:t> </a:t>
            </a:r>
            <a:r>
              <a:rPr lang="en-US" dirty="0" err="1"/>
              <a:t>matemática</a:t>
            </a:r>
            <a:r>
              <a:rPr lang="en-US" dirty="0"/>
              <a:t> de los </a:t>
            </a:r>
            <a:r>
              <a:rPr lang="en-US" dirty="0" err="1"/>
              <a:t>casos</a:t>
            </a:r>
            <a:r>
              <a:rPr lang="en-US" dirty="0"/>
              <a:t> </a:t>
            </a:r>
            <a:r>
              <a:rPr lang="en-US" b="1" dirty="0"/>
              <a:t>protected e internal</a:t>
            </a:r>
            <a:r>
              <a:rPr lang="en-US" dirty="0"/>
              <a:t>.</a:t>
            </a:r>
            <a:endParaRPr lang="en-BO" dirty="0"/>
          </a:p>
        </p:txBody>
      </p:sp>
    </p:spTree>
    <p:extLst>
      <p:ext uri="{BB962C8B-B14F-4D97-AF65-F5344CB8AC3E}">
        <p14:creationId xmlns:p14="http://schemas.microsoft.com/office/powerpoint/2010/main" val="2084935427"/>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7C7E8-E70F-5045-943E-F64D6E5E99E6}"/>
              </a:ext>
            </a:extLst>
          </p:cNvPr>
          <p:cNvSpPr>
            <a:spLocks noGrp="1"/>
          </p:cNvSpPr>
          <p:nvPr>
            <p:ph type="title"/>
          </p:nvPr>
        </p:nvSpPr>
        <p:spPr/>
        <p:txBody>
          <a:bodyPr/>
          <a:lstStyle/>
          <a:p>
            <a:r>
              <a:rPr lang="en-US" dirty="0"/>
              <a:t>p</a:t>
            </a:r>
            <a:r>
              <a:rPr lang="en-BO" dirty="0"/>
              <a:t>rotected internal: la unión de ambos casos</a:t>
            </a:r>
          </a:p>
        </p:txBody>
      </p:sp>
      <p:sp>
        <p:nvSpPr>
          <p:cNvPr id="4" name="TextBox 3">
            <a:extLst>
              <a:ext uri="{FF2B5EF4-FFF2-40B4-BE49-F238E27FC236}">
                <a16:creationId xmlns:a16="http://schemas.microsoft.com/office/drawing/2014/main" id="{81F3442E-9B9C-384B-8749-D927D3082628}"/>
              </a:ext>
            </a:extLst>
          </p:cNvPr>
          <p:cNvSpPr txBox="1"/>
          <p:nvPr/>
        </p:nvSpPr>
        <p:spPr>
          <a:xfrm>
            <a:off x="838200" y="1968149"/>
            <a:ext cx="5414554" cy="4678204"/>
          </a:xfrm>
          <a:prstGeom prst="rect">
            <a:avLst/>
          </a:prstGeom>
          <a:solidFill>
            <a:schemeClr val="accent1"/>
          </a:solidFill>
        </p:spPr>
        <p:txBody>
          <a:bodyPr wrap="square" rtlCol="0">
            <a:spAutoFit/>
          </a:bodyPr>
          <a:lstStyle/>
          <a:p>
            <a:r>
              <a:rPr lang="en-US" sz="1400" dirty="0">
                <a:solidFill>
                  <a:schemeClr val="bg1"/>
                </a:solidFill>
              </a:rPr>
              <a:t>public class </a:t>
            </a:r>
            <a:r>
              <a:rPr lang="en-US" sz="1400" dirty="0" err="1">
                <a:solidFill>
                  <a:schemeClr val="bg1"/>
                </a:solidFill>
              </a:rPr>
              <a:t>Calculador</a:t>
            </a:r>
            <a:r>
              <a:rPr lang="en-US" sz="1400" dirty="0">
                <a:solidFill>
                  <a:schemeClr val="bg1"/>
                </a:solidFill>
              </a:rPr>
              <a:t> {</a:t>
            </a:r>
          </a:p>
          <a:p>
            <a:r>
              <a:rPr lang="en-US" sz="1400" dirty="0">
                <a:solidFill>
                  <a:schemeClr val="bg1"/>
                </a:solidFill>
              </a:rPr>
              <a:t>     </a:t>
            </a:r>
            <a:r>
              <a:rPr lang="en-US" sz="1400" dirty="0">
                <a:solidFill>
                  <a:schemeClr val="accent2">
                    <a:lumMod val="40000"/>
                    <a:lumOff val="60000"/>
                  </a:schemeClr>
                </a:solidFill>
              </a:rPr>
              <a:t>protected internal</a:t>
            </a:r>
            <a:r>
              <a:rPr lang="en-US" sz="1400" dirty="0">
                <a:solidFill>
                  <a:schemeClr val="bg1"/>
                </a:solidFill>
              </a:rPr>
              <a:t> int x; </a:t>
            </a:r>
            <a:r>
              <a:rPr lang="en-US" sz="1400" dirty="0">
                <a:solidFill>
                  <a:schemeClr val="accent2">
                    <a:lumMod val="40000"/>
                    <a:lumOff val="60000"/>
                  </a:schemeClr>
                </a:solidFill>
              </a:rPr>
              <a:t>protected internal</a:t>
            </a:r>
            <a:r>
              <a:rPr lang="en-US" sz="1400" dirty="0">
                <a:solidFill>
                  <a:schemeClr val="bg1"/>
                </a:solidFill>
              </a:rPr>
              <a:t> int y; </a:t>
            </a:r>
          </a:p>
          <a:p>
            <a:r>
              <a:rPr lang="en-US" sz="1400" dirty="0">
                <a:solidFill>
                  <a:schemeClr val="bg1"/>
                </a:solidFill>
              </a:rPr>
              <a:t>     public static int Suma() { return </a:t>
            </a:r>
            <a:r>
              <a:rPr lang="en-US" sz="1400" dirty="0" err="1">
                <a:solidFill>
                  <a:schemeClr val="bg1"/>
                </a:solidFill>
              </a:rPr>
              <a:t>this.x</a:t>
            </a:r>
            <a:r>
              <a:rPr lang="en-US" sz="1400" dirty="0">
                <a:solidFill>
                  <a:schemeClr val="bg1"/>
                </a:solidFill>
              </a:rPr>
              <a:t> + y;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public int </a:t>
            </a:r>
            <a:r>
              <a:rPr lang="en-US" sz="1400" dirty="0" err="1">
                <a:solidFill>
                  <a:schemeClr val="bg1"/>
                </a:solidFill>
              </a:rPr>
              <a:t>Resta</a:t>
            </a:r>
            <a:r>
              <a:rPr lang="en-US" sz="1400" dirty="0">
                <a:solidFill>
                  <a:schemeClr val="bg1"/>
                </a:solidFill>
              </a:rPr>
              <a:t>() { return x – </a:t>
            </a:r>
            <a:r>
              <a:rPr lang="en-US" sz="1400" dirty="0" err="1">
                <a:solidFill>
                  <a:schemeClr val="bg1"/>
                </a:solidFill>
              </a:rPr>
              <a:t>this.y</a:t>
            </a:r>
            <a:r>
              <a:rPr lang="en-US" sz="1400" dirty="0">
                <a:solidFill>
                  <a:schemeClr val="bg1"/>
                </a:solidFill>
              </a:rPr>
              <a:t>;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a:t>
            </a:r>
            <a:r>
              <a:rPr lang="en-US" sz="1400" dirty="0">
                <a:solidFill>
                  <a:schemeClr val="accent2">
                    <a:lumMod val="40000"/>
                    <a:lumOff val="60000"/>
                  </a:schemeClr>
                </a:solidFill>
              </a:rPr>
              <a:t>protected internal</a:t>
            </a:r>
            <a:r>
              <a:rPr lang="en-US" sz="1400" dirty="0">
                <a:solidFill>
                  <a:schemeClr val="bg1"/>
                </a:solidFill>
              </a:rPr>
              <a:t> void </a:t>
            </a:r>
            <a:r>
              <a:rPr lang="en-US" sz="1400" dirty="0" err="1">
                <a:solidFill>
                  <a:schemeClr val="bg1"/>
                </a:solidFill>
              </a:rPr>
              <a:t>Ajustes</a:t>
            </a:r>
            <a:r>
              <a:rPr lang="en-US" sz="1400" dirty="0">
                <a:solidFill>
                  <a:schemeClr val="bg1"/>
                </a:solidFill>
              </a:rPr>
              <a:t>();     </a:t>
            </a:r>
          </a:p>
          <a:p>
            <a:r>
              <a:rPr lang="en-US" sz="1400" dirty="0">
                <a:solidFill>
                  <a:schemeClr val="bg1"/>
                </a:solidFill>
              </a:rPr>
              <a:t>}</a:t>
            </a:r>
          </a:p>
          <a:p>
            <a:r>
              <a:rPr lang="en-US" sz="1400" dirty="0">
                <a:solidFill>
                  <a:schemeClr val="bg1"/>
                </a:solidFill>
              </a:rPr>
              <a:t>class </a:t>
            </a:r>
            <a:r>
              <a:rPr lang="en-US" sz="1400" dirty="0" err="1">
                <a:solidFill>
                  <a:schemeClr val="bg1"/>
                </a:solidFill>
              </a:rPr>
              <a:t>MiClase</a:t>
            </a:r>
            <a:r>
              <a:rPr lang="en-US" sz="1400" dirty="0">
                <a:solidFill>
                  <a:schemeClr val="bg1"/>
                </a:solidFill>
              </a:rPr>
              <a:t> {}           		// internal </a:t>
            </a:r>
          </a:p>
          <a:p>
            <a:r>
              <a:rPr lang="en-US" sz="1400" dirty="0">
                <a:solidFill>
                  <a:schemeClr val="bg1"/>
                </a:solidFill>
              </a:rPr>
              <a:t>internal class </a:t>
            </a:r>
            <a:r>
              <a:rPr lang="en-US" sz="1400" dirty="0" err="1">
                <a:solidFill>
                  <a:schemeClr val="bg1"/>
                </a:solidFill>
              </a:rPr>
              <a:t>ClaseInterna</a:t>
            </a:r>
            <a:r>
              <a:rPr lang="en-US" sz="1400" dirty="0">
                <a:solidFill>
                  <a:schemeClr val="bg1"/>
                </a:solidFill>
              </a:rPr>
              <a:t> { </a:t>
            </a:r>
          </a:p>
          <a:p>
            <a:r>
              <a:rPr lang="en-US" sz="1400" dirty="0">
                <a:solidFill>
                  <a:schemeClr val="bg1"/>
                </a:solidFill>
              </a:rPr>
              <a:t>      </a:t>
            </a:r>
            <a:r>
              <a:rPr lang="en-US" sz="1400" dirty="0" err="1">
                <a:solidFill>
                  <a:schemeClr val="bg1"/>
                </a:solidFill>
              </a:rPr>
              <a:t>Calculador.Suma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a:t>
            </a:r>
            <a:r>
              <a:rPr lang="en-US" sz="1400" dirty="0">
                <a:solidFill>
                  <a:schemeClr val="bg1"/>
                </a:solidFill>
              </a:rPr>
              <a:t> cp = new </a:t>
            </a:r>
            <a:r>
              <a:rPr lang="en-US" sz="1400" dirty="0" err="1">
                <a:solidFill>
                  <a:schemeClr val="bg1"/>
                </a:solidFill>
              </a:rPr>
              <a:t>Calculador</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cp.x</a:t>
            </a:r>
            <a:r>
              <a:rPr lang="en-US" sz="1400" dirty="0">
                <a:solidFill>
                  <a:schemeClr val="bg1"/>
                </a:solidFill>
              </a:rPr>
              <a:t> = 10; </a:t>
            </a:r>
            <a:r>
              <a:rPr lang="en-US" sz="1400" dirty="0" err="1">
                <a:solidFill>
                  <a:schemeClr val="bg1"/>
                </a:solidFill>
              </a:rPr>
              <a:t>cp.y</a:t>
            </a:r>
            <a:r>
              <a:rPr lang="en-US" sz="1400" dirty="0">
                <a:solidFill>
                  <a:schemeClr val="bg1"/>
                </a:solidFill>
              </a:rPr>
              <a:t> = 5;		// </a:t>
            </a:r>
            <a:r>
              <a:rPr lang="en-US" sz="1400" dirty="0" err="1">
                <a:solidFill>
                  <a:schemeClr val="accent2">
                    <a:lumMod val="40000"/>
                    <a:lumOff val="60000"/>
                  </a:schemeClr>
                </a:solidFill>
              </a:rPr>
              <a:t>permitido</a:t>
            </a:r>
            <a:r>
              <a:rPr lang="en-US" sz="1400" dirty="0">
                <a:solidFill>
                  <a:schemeClr val="accent2">
                    <a:lumMod val="40000"/>
                    <a:lumOff val="60000"/>
                  </a:schemeClr>
                </a:solidFill>
              </a:rPr>
              <a:t> por internal</a:t>
            </a:r>
          </a:p>
          <a:p>
            <a:r>
              <a:rPr lang="en-US" sz="1400" dirty="0">
                <a:solidFill>
                  <a:schemeClr val="bg1"/>
                </a:solidFill>
              </a:rPr>
              <a:t>      </a:t>
            </a:r>
            <a:r>
              <a:rPr lang="en-US" sz="1400" dirty="0" err="1">
                <a:solidFill>
                  <a:schemeClr val="bg1"/>
                </a:solidFill>
              </a:rPr>
              <a:t>cp.Resta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Calculador.Resta</a:t>
            </a:r>
            <a:r>
              <a:rPr lang="en-US" sz="1400" dirty="0">
                <a:solidFill>
                  <a:schemeClr val="bg1"/>
                </a:solidFill>
              </a:rPr>
              <a:t>(); </a:t>
            </a:r>
            <a:r>
              <a:rPr lang="en-US" sz="1400" dirty="0" err="1">
                <a:solidFill>
                  <a:schemeClr val="bg1"/>
                </a:solidFill>
              </a:rPr>
              <a:t>cp.Suma</a:t>
            </a:r>
            <a:r>
              <a:rPr lang="en-US" sz="1400" dirty="0">
                <a:solidFill>
                  <a:schemeClr val="bg1"/>
                </a:solidFill>
              </a:rPr>
              <a:t>();	// </a:t>
            </a:r>
            <a:r>
              <a:rPr lang="en-US" sz="1400" dirty="0" err="1">
                <a:solidFill>
                  <a:schemeClr val="bg1"/>
                </a:solidFill>
              </a:rPr>
              <a:t>errores</a:t>
            </a:r>
            <a:r>
              <a:rPr lang="en-US" sz="1400" dirty="0">
                <a:solidFill>
                  <a:schemeClr val="bg1"/>
                </a:solidFill>
              </a:rPr>
              <a:t> static vs </a:t>
            </a:r>
            <a:r>
              <a:rPr lang="en-US" sz="1400" dirty="0" err="1">
                <a:solidFill>
                  <a:schemeClr val="bg1"/>
                </a:solidFill>
              </a:rPr>
              <a:t>instancia</a:t>
            </a:r>
            <a:r>
              <a:rPr lang="en-US" sz="1400" dirty="0">
                <a:solidFill>
                  <a:schemeClr val="bg1"/>
                </a:solidFill>
              </a:rPr>
              <a:t> </a:t>
            </a:r>
          </a:p>
          <a:p>
            <a:r>
              <a:rPr lang="en-US" sz="1400" dirty="0">
                <a:solidFill>
                  <a:schemeClr val="bg1"/>
                </a:solidFill>
              </a:rPr>
              <a:t>      </a:t>
            </a:r>
            <a:r>
              <a:rPr lang="en-US" sz="1400" dirty="0" err="1">
                <a:solidFill>
                  <a:schemeClr val="bg1"/>
                </a:solidFill>
              </a:rPr>
              <a:t>cp.Ajustes</a:t>
            </a:r>
            <a:r>
              <a:rPr lang="en-US" sz="1400" dirty="0">
                <a:solidFill>
                  <a:schemeClr val="bg1"/>
                </a:solidFill>
              </a:rPr>
              <a:t>();		// </a:t>
            </a:r>
            <a:r>
              <a:rPr lang="en-US" sz="1400" dirty="0" err="1">
                <a:solidFill>
                  <a:schemeClr val="accent2">
                    <a:lumMod val="40000"/>
                    <a:lumOff val="60000"/>
                  </a:schemeClr>
                </a:solidFill>
              </a:rPr>
              <a:t>permitido</a:t>
            </a:r>
            <a:r>
              <a:rPr lang="en-US" sz="1400" dirty="0">
                <a:solidFill>
                  <a:schemeClr val="accent2">
                    <a:lumMod val="40000"/>
                    <a:lumOff val="60000"/>
                  </a:schemeClr>
                </a:solidFill>
              </a:rPr>
              <a:t> por internal</a:t>
            </a:r>
          </a:p>
          <a:p>
            <a:r>
              <a:rPr lang="en-US" sz="1400" dirty="0">
                <a:solidFill>
                  <a:schemeClr val="bg1"/>
                </a:solidFill>
              </a:rPr>
              <a:t>}</a:t>
            </a:r>
          </a:p>
          <a:p>
            <a:r>
              <a:rPr lang="en-US" sz="1400" dirty="0">
                <a:solidFill>
                  <a:schemeClr val="bg1"/>
                </a:solidFill>
              </a:rPr>
              <a:t>public class </a:t>
            </a:r>
            <a:r>
              <a:rPr lang="en-US" sz="1400" dirty="0" err="1">
                <a:solidFill>
                  <a:schemeClr val="bg1"/>
                </a:solidFill>
              </a:rPr>
              <a:t>CalculadorPlus</a:t>
            </a:r>
            <a:r>
              <a:rPr lang="en-US" sz="1400" dirty="0">
                <a:solidFill>
                  <a:schemeClr val="bg1"/>
                </a:solidFill>
              </a:rPr>
              <a:t> : </a:t>
            </a:r>
            <a:r>
              <a:rPr lang="en-US" sz="1400" dirty="0" err="1">
                <a:solidFill>
                  <a:schemeClr val="bg1"/>
                </a:solidFill>
              </a:rPr>
              <a:t>Calculador</a:t>
            </a:r>
            <a:endParaRPr lang="en-US" sz="1400" dirty="0">
              <a:solidFill>
                <a:schemeClr val="bg1"/>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a:t>
            </a:r>
            <a:r>
              <a:rPr lang="en-US" sz="1400" dirty="0">
                <a:solidFill>
                  <a:schemeClr val="accent2">
                    <a:lumMod val="40000"/>
                    <a:lumOff val="60000"/>
                  </a:schemeClr>
                </a:solidFill>
              </a:rPr>
              <a:t>x, y </a:t>
            </a:r>
            <a:r>
              <a:rPr lang="en-US" sz="1400" dirty="0" err="1">
                <a:solidFill>
                  <a:schemeClr val="accent2">
                    <a:lumMod val="40000"/>
                    <a:lumOff val="60000"/>
                  </a:schemeClr>
                </a:solidFill>
              </a:rPr>
              <a:t>permitidos</a:t>
            </a:r>
            <a:r>
              <a:rPr lang="en-US" sz="1400" dirty="0">
                <a:solidFill>
                  <a:schemeClr val="accent2">
                    <a:lumMod val="40000"/>
                    <a:lumOff val="60000"/>
                  </a:schemeClr>
                </a:solidFill>
              </a:rPr>
              <a:t> por internal y 			    </a:t>
            </a:r>
            <a:r>
              <a:rPr lang="en-US" sz="1400" dirty="0">
                <a:solidFill>
                  <a:schemeClr val="bg1"/>
                </a:solidFill>
              </a:rPr>
              <a:t>//</a:t>
            </a:r>
            <a:r>
              <a:rPr lang="en-US" sz="1400" dirty="0">
                <a:solidFill>
                  <a:schemeClr val="accent2">
                    <a:lumMod val="40000"/>
                    <a:lumOff val="60000"/>
                  </a:schemeClr>
                </a:solidFill>
              </a:rPr>
              <a:t> por </a:t>
            </a:r>
            <a:r>
              <a:rPr lang="en-US" sz="1400" dirty="0" err="1">
                <a:solidFill>
                  <a:schemeClr val="accent2">
                    <a:lumMod val="40000"/>
                    <a:lumOff val="60000"/>
                  </a:schemeClr>
                </a:solidFill>
              </a:rPr>
              <a:t>derivación</a:t>
            </a:r>
            <a:endParaRPr lang="en-US" sz="1400" dirty="0">
              <a:solidFill>
                <a:schemeClr val="accent2">
                  <a:lumMod val="40000"/>
                  <a:lumOff val="60000"/>
                </a:schemeClr>
              </a:solidFill>
            </a:endParaRPr>
          </a:p>
          <a:p>
            <a:r>
              <a:rPr lang="en-US" sz="1400" dirty="0">
                <a:solidFill>
                  <a:schemeClr val="bg1"/>
                </a:solidFill>
              </a:rPr>
              <a:t>}	</a:t>
            </a:r>
            <a:r>
              <a:rPr lang="en-US" sz="1600" dirty="0">
                <a:solidFill>
                  <a:schemeClr val="bg1"/>
                </a:solidFill>
              </a:rPr>
              <a:t>	                                               					       </a:t>
            </a:r>
            <a:r>
              <a:rPr lang="en-US" sz="1600" dirty="0" err="1">
                <a:solidFill>
                  <a:schemeClr val="accent2">
                    <a:lumMod val="40000"/>
                    <a:lumOff val="60000"/>
                  </a:schemeClr>
                </a:solidFill>
              </a:rPr>
              <a:t>calculador.dll</a:t>
            </a:r>
            <a:endParaRPr lang="en-US" sz="1600" dirty="0">
              <a:solidFill>
                <a:schemeClr val="accent2">
                  <a:lumMod val="40000"/>
                  <a:lumOff val="60000"/>
                </a:schemeClr>
              </a:solidFill>
            </a:endParaRPr>
          </a:p>
        </p:txBody>
      </p:sp>
      <p:sp>
        <p:nvSpPr>
          <p:cNvPr id="5" name="TextBox 4">
            <a:extLst>
              <a:ext uri="{FF2B5EF4-FFF2-40B4-BE49-F238E27FC236}">
                <a16:creationId xmlns:a16="http://schemas.microsoft.com/office/drawing/2014/main" id="{D28C1BEB-F030-ED47-8C41-56B80DF355C6}"/>
              </a:ext>
            </a:extLst>
          </p:cNvPr>
          <p:cNvSpPr txBox="1"/>
          <p:nvPr/>
        </p:nvSpPr>
        <p:spPr>
          <a:xfrm>
            <a:off x="6481354" y="2299185"/>
            <a:ext cx="4872446" cy="3970318"/>
          </a:xfrm>
          <a:prstGeom prst="rect">
            <a:avLst/>
          </a:prstGeom>
          <a:solidFill>
            <a:schemeClr val="accent6">
              <a:lumMod val="75000"/>
            </a:schemeClr>
          </a:solidFill>
        </p:spPr>
        <p:txBody>
          <a:bodyPr wrap="square" rtlCol="0">
            <a:spAutoFit/>
          </a:bodyPr>
          <a:lstStyle/>
          <a:p>
            <a:r>
              <a:rPr lang="en-US" sz="1400" dirty="0">
                <a:solidFill>
                  <a:schemeClr val="bg1"/>
                </a:solidFill>
              </a:rPr>
              <a:t>c</a:t>
            </a:r>
            <a:r>
              <a:rPr lang="en-BO" sz="1400" dirty="0">
                <a:solidFill>
                  <a:schemeClr val="bg1"/>
                </a:solidFill>
              </a:rPr>
              <a:t>lass AlgunaClase {		// internal</a:t>
            </a:r>
          </a:p>
          <a:p>
            <a:r>
              <a:rPr lang="en-BO" sz="1400" dirty="0">
                <a:solidFill>
                  <a:schemeClr val="bg1"/>
                </a:solidFill>
              </a:rPr>
              <a:t>      MiClase c; 	        	// no permitido</a:t>
            </a:r>
          </a:p>
          <a:p>
            <a:r>
              <a:rPr lang="en-BO" sz="1400" dirty="0">
                <a:solidFill>
                  <a:schemeClr val="bg1"/>
                </a:solidFill>
              </a:rPr>
              <a:t>      ClaseInterna ci;  		// no permitido</a:t>
            </a:r>
          </a:p>
          <a:p>
            <a:r>
              <a:rPr lang="en-BO" sz="1400" dirty="0">
                <a:solidFill>
                  <a:schemeClr val="bg1"/>
                </a:solidFill>
              </a:rPr>
              <a:t>      Calculador calc;  		// permitido    </a:t>
            </a:r>
          </a:p>
          <a:p>
            <a:r>
              <a:rPr lang="en-BO" sz="1400" dirty="0">
                <a:solidFill>
                  <a:schemeClr val="bg1"/>
                </a:solidFill>
              </a:rPr>
              <a:t>       int Funcion()</a:t>
            </a:r>
          </a:p>
          <a:p>
            <a:r>
              <a:rPr lang="en-BO" sz="1400" dirty="0">
                <a:solidFill>
                  <a:schemeClr val="bg1"/>
                </a:solidFill>
              </a:rPr>
              <a:t>       {</a:t>
            </a:r>
          </a:p>
          <a:p>
            <a:r>
              <a:rPr lang="en-US" sz="1400" dirty="0">
                <a:solidFill>
                  <a:schemeClr val="bg1"/>
                </a:solidFill>
              </a:rPr>
              <a:t>            C</a:t>
            </a:r>
            <a:r>
              <a:rPr lang="en-BO" sz="1400" dirty="0">
                <a:solidFill>
                  <a:schemeClr val="bg1"/>
                </a:solidFill>
              </a:rPr>
              <a:t>alculador.Suma();                       // permitido</a:t>
            </a:r>
          </a:p>
          <a:p>
            <a:r>
              <a:rPr lang="en-BO" sz="1400" dirty="0">
                <a:solidFill>
                  <a:schemeClr val="bg1"/>
                </a:solidFill>
              </a:rPr>
              <a:t>            calc.Resta();   		// permitido </a:t>
            </a:r>
          </a:p>
          <a:p>
            <a:r>
              <a:rPr lang="en-US" sz="1400" dirty="0">
                <a:solidFill>
                  <a:schemeClr val="bg1"/>
                </a:solidFill>
              </a:rPr>
              <a:t>            c</a:t>
            </a:r>
            <a:r>
              <a:rPr lang="en-BO" sz="1400" dirty="0">
                <a:solidFill>
                  <a:schemeClr val="bg1"/>
                </a:solidFill>
              </a:rPr>
              <a:t>alc.x = 7; calc.y =14; calc.Ajustes();    // </a:t>
            </a:r>
            <a:r>
              <a:rPr lang="en-BO" sz="1400" dirty="0">
                <a:solidFill>
                  <a:schemeClr val="accent2">
                    <a:lumMod val="40000"/>
                    <a:lumOff val="60000"/>
                  </a:schemeClr>
                </a:solidFill>
              </a:rPr>
              <a:t>no permitido</a:t>
            </a:r>
          </a:p>
          <a:p>
            <a:r>
              <a:rPr lang="en-BO" sz="1400" dirty="0">
                <a:solidFill>
                  <a:schemeClr val="bg1"/>
                </a:solidFill>
              </a:rPr>
              <a:t>       }</a:t>
            </a:r>
          </a:p>
          <a:p>
            <a:r>
              <a:rPr lang="en-BO" sz="1400" dirty="0">
                <a:solidFill>
                  <a:schemeClr val="bg1"/>
                </a:solidFill>
              </a:rPr>
              <a:t> }</a:t>
            </a:r>
          </a:p>
          <a:p>
            <a:endParaRPr lang="en-US" sz="1400" dirty="0">
              <a:solidFill>
                <a:schemeClr val="bg1"/>
              </a:solidFill>
            </a:endParaRPr>
          </a:p>
          <a:p>
            <a:r>
              <a:rPr lang="en-US" sz="1400" dirty="0">
                <a:solidFill>
                  <a:schemeClr val="bg1"/>
                </a:solidFill>
              </a:rPr>
              <a:t>public class </a:t>
            </a:r>
            <a:r>
              <a:rPr lang="en-US" sz="1400" dirty="0" err="1">
                <a:solidFill>
                  <a:schemeClr val="bg1"/>
                </a:solidFill>
              </a:rPr>
              <a:t>CalculadorPlus</a:t>
            </a:r>
            <a:r>
              <a:rPr lang="en-US" sz="1400" dirty="0">
                <a:solidFill>
                  <a:schemeClr val="bg1"/>
                </a:solidFill>
              </a:rPr>
              <a:t> : </a:t>
            </a:r>
            <a:r>
              <a:rPr lang="en-US" sz="1400" dirty="0" err="1">
                <a:solidFill>
                  <a:schemeClr val="bg1"/>
                </a:solidFill>
              </a:rPr>
              <a:t>Calculador</a:t>
            </a:r>
            <a:endParaRPr lang="en-US" sz="1400" dirty="0">
              <a:solidFill>
                <a:schemeClr val="bg1"/>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a:t>
            </a:r>
            <a:r>
              <a:rPr lang="en-US" sz="1400" dirty="0">
                <a:solidFill>
                  <a:schemeClr val="accent2">
                    <a:lumMod val="40000"/>
                    <a:lumOff val="60000"/>
                  </a:schemeClr>
                </a:solidFill>
              </a:rPr>
              <a:t>x, y </a:t>
            </a:r>
            <a:r>
              <a:rPr lang="en-US" sz="1400" dirty="0" err="1">
                <a:solidFill>
                  <a:schemeClr val="accent2">
                    <a:lumMod val="40000"/>
                    <a:lumOff val="60000"/>
                  </a:schemeClr>
                </a:solidFill>
              </a:rPr>
              <a:t>permitidos</a:t>
            </a:r>
            <a:r>
              <a:rPr lang="en-US" sz="1400" dirty="0">
                <a:solidFill>
                  <a:schemeClr val="bg1"/>
                </a:solidFill>
              </a:rPr>
              <a:t>   </a:t>
            </a:r>
          </a:p>
          <a:p>
            <a:r>
              <a:rPr lang="en-US" sz="1400" dirty="0">
                <a:solidFill>
                  <a:schemeClr val="bg1"/>
                </a:solidFill>
              </a:rPr>
              <a:t>      void </a:t>
            </a:r>
            <a:r>
              <a:rPr lang="en-US" sz="1400" dirty="0" err="1">
                <a:solidFill>
                  <a:schemeClr val="bg1"/>
                </a:solidFill>
              </a:rPr>
              <a:t>Reajustes</a:t>
            </a:r>
            <a:r>
              <a:rPr lang="en-US" sz="1400" dirty="0">
                <a:solidFill>
                  <a:schemeClr val="bg1"/>
                </a:solidFill>
              </a:rPr>
              <a:t>() { </a:t>
            </a:r>
            <a:r>
              <a:rPr lang="en-US" sz="1400" dirty="0" err="1">
                <a:solidFill>
                  <a:schemeClr val="bg1"/>
                </a:solidFill>
              </a:rPr>
              <a:t>Ajustes</a:t>
            </a:r>
            <a:r>
              <a:rPr lang="en-US" sz="1400" dirty="0">
                <a:solidFill>
                  <a:schemeClr val="bg1"/>
                </a:solidFill>
              </a:rPr>
              <a:t>(); }  	        // </a:t>
            </a:r>
            <a:r>
              <a:rPr lang="en-US" sz="1400" dirty="0">
                <a:solidFill>
                  <a:schemeClr val="accent2">
                    <a:lumMod val="40000"/>
                    <a:lumOff val="60000"/>
                  </a:schemeClr>
                </a:solidFill>
              </a:rPr>
              <a:t>no </a:t>
            </a:r>
            <a:r>
              <a:rPr lang="en-US" sz="1400" dirty="0" err="1">
                <a:solidFill>
                  <a:schemeClr val="accent2">
                    <a:lumMod val="40000"/>
                    <a:lumOff val="60000"/>
                  </a:schemeClr>
                </a:solidFill>
              </a:rPr>
              <a:t>permitido</a:t>
            </a:r>
            <a:endParaRPr lang="en-US" sz="1400" dirty="0">
              <a:solidFill>
                <a:schemeClr val="accent2">
                  <a:lumMod val="40000"/>
                  <a:lumOff val="60000"/>
                </a:schemeClr>
              </a:solidFill>
            </a:endParaRPr>
          </a:p>
          <a:p>
            <a:r>
              <a:rPr lang="en-US" sz="1400" dirty="0">
                <a:solidFill>
                  <a:schemeClr val="bg1"/>
                </a:solidFill>
              </a:rPr>
              <a:t>}</a:t>
            </a:r>
          </a:p>
          <a:p>
            <a:r>
              <a:rPr lang="en-BO" sz="1400" dirty="0">
                <a:solidFill>
                  <a:schemeClr val="bg1"/>
                </a:solidFill>
              </a:rPr>
              <a:t>     			               </a:t>
            </a:r>
            <a:r>
              <a:rPr lang="en-BO" sz="1400" dirty="0">
                <a:solidFill>
                  <a:schemeClr val="accent2">
                    <a:lumMod val="40000"/>
                    <a:lumOff val="60000"/>
                  </a:schemeClr>
                </a:solidFill>
              </a:rPr>
              <a:t>otro_assembly.dll </a:t>
            </a:r>
          </a:p>
        </p:txBody>
      </p:sp>
    </p:spTree>
    <p:extLst>
      <p:ext uri="{BB962C8B-B14F-4D97-AF65-F5344CB8AC3E}">
        <p14:creationId xmlns:p14="http://schemas.microsoft.com/office/powerpoint/2010/main" val="82276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E33D2-1C63-944B-AC10-A371B941C787}"/>
              </a:ext>
            </a:extLst>
          </p:cNvPr>
          <p:cNvSpPr>
            <a:spLocks noGrp="1"/>
          </p:cNvSpPr>
          <p:nvPr>
            <p:ph type="title"/>
          </p:nvPr>
        </p:nvSpPr>
        <p:spPr/>
        <p:txBody>
          <a:bodyPr/>
          <a:lstStyle/>
          <a:p>
            <a:r>
              <a:rPr lang="en-BO" dirty="0"/>
              <a:t>Tipos de datos</a:t>
            </a:r>
          </a:p>
        </p:txBody>
      </p:sp>
      <p:sp>
        <p:nvSpPr>
          <p:cNvPr id="3" name="Content Placeholder 2">
            <a:extLst>
              <a:ext uri="{FF2B5EF4-FFF2-40B4-BE49-F238E27FC236}">
                <a16:creationId xmlns:a16="http://schemas.microsoft.com/office/drawing/2014/main" id="{760C8460-7224-534B-8C60-69FFA8CC37F9}"/>
              </a:ext>
            </a:extLst>
          </p:cNvPr>
          <p:cNvSpPr>
            <a:spLocks noGrp="1"/>
          </p:cNvSpPr>
          <p:nvPr>
            <p:ph idx="1"/>
          </p:nvPr>
        </p:nvSpPr>
        <p:spPr>
          <a:xfrm>
            <a:off x="6992984" y="2147842"/>
            <a:ext cx="3847010" cy="3251472"/>
          </a:xfrm>
        </p:spPr>
        <p:style>
          <a:lnRef idx="1">
            <a:schemeClr val="accent2"/>
          </a:lnRef>
          <a:fillRef idx="2">
            <a:schemeClr val="accent2"/>
          </a:fillRef>
          <a:effectRef idx="1">
            <a:schemeClr val="accent2"/>
          </a:effectRef>
          <a:fontRef idx="minor">
            <a:schemeClr val="dk1"/>
          </a:fontRef>
        </p:style>
        <p:txBody>
          <a:bodyPr>
            <a:normAutofit lnSpcReduction="10000"/>
          </a:bodyPr>
          <a:lstStyle/>
          <a:p>
            <a:pPr marL="0" indent="0">
              <a:buNone/>
            </a:pPr>
            <a:r>
              <a:rPr lang="en-US" sz="2400" dirty="0" err="1"/>
              <a:t>Dependiendo</a:t>
            </a:r>
            <a:r>
              <a:rPr lang="en-US" sz="2400" dirty="0"/>
              <a:t> de </a:t>
            </a:r>
            <a:r>
              <a:rPr lang="en-US" sz="2400" dirty="0" err="1"/>
              <a:t>qué</a:t>
            </a:r>
            <a:r>
              <a:rPr lang="en-US" sz="2400" dirty="0"/>
              <a:t> </a:t>
            </a:r>
            <a:r>
              <a:rPr lang="en-US" sz="2400" dirty="0" err="1"/>
              <a:t>datos</a:t>
            </a:r>
            <a:r>
              <a:rPr lang="en-US" sz="2400" dirty="0"/>
              <a:t> se </a:t>
            </a:r>
            <a:r>
              <a:rPr lang="en-US" sz="2400" dirty="0" err="1"/>
              <a:t>necesita</a:t>
            </a:r>
            <a:r>
              <a:rPr lang="en-US" sz="2400" dirty="0"/>
              <a:t> </a:t>
            </a:r>
            <a:r>
              <a:rPr lang="en-US" sz="2400" dirty="0" err="1"/>
              <a:t>almacenar</a:t>
            </a:r>
            <a:r>
              <a:rPr lang="en-US" sz="2400" dirty="0"/>
              <a:t>, hay </a:t>
            </a:r>
            <a:r>
              <a:rPr lang="en-US" sz="2400" dirty="0" err="1"/>
              <a:t>varios</a:t>
            </a:r>
            <a:r>
              <a:rPr lang="en-US" sz="2400" dirty="0"/>
              <a:t> </a:t>
            </a:r>
            <a:r>
              <a:rPr lang="en-US" sz="2400" dirty="0" err="1"/>
              <a:t>tipos</a:t>
            </a:r>
            <a:r>
              <a:rPr lang="en-US" sz="2400" dirty="0"/>
              <a:t> </a:t>
            </a:r>
            <a:r>
              <a:rPr lang="en-US" sz="2400" dirty="0" err="1"/>
              <a:t>diferentes</a:t>
            </a:r>
            <a:r>
              <a:rPr lang="en-US" sz="2400" dirty="0"/>
              <a:t> de </a:t>
            </a:r>
            <a:r>
              <a:rPr lang="en-US" sz="2400" dirty="0" err="1"/>
              <a:t>datos</a:t>
            </a:r>
            <a:r>
              <a:rPr lang="en-US" sz="2400" dirty="0"/>
              <a:t>. </a:t>
            </a:r>
          </a:p>
          <a:p>
            <a:pPr marL="0" indent="0">
              <a:buNone/>
            </a:pPr>
            <a:r>
              <a:rPr lang="en-US" sz="2400" dirty="0"/>
              <a:t>Los </a:t>
            </a:r>
            <a:r>
              <a:rPr lang="en-US" sz="2400" dirty="0" err="1"/>
              <a:t>tipos</a:t>
            </a:r>
            <a:r>
              <a:rPr lang="en-US" sz="2400" dirty="0"/>
              <a:t> simples </a:t>
            </a:r>
            <a:r>
              <a:rPr lang="en-US" sz="2400" dirty="0" err="1"/>
              <a:t>en</a:t>
            </a:r>
            <a:r>
              <a:rPr lang="en-US" sz="2400" dirty="0"/>
              <a:t> C# </a:t>
            </a:r>
            <a:r>
              <a:rPr lang="en-US" sz="2400" dirty="0" err="1"/>
              <a:t>consisten</a:t>
            </a:r>
            <a:r>
              <a:rPr lang="en-US" sz="2400" dirty="0"/>
              <a:t> </a:t>
            </a:r>
            <a:r>
              <a:rPr lang="en-US" sz="2400" dirty="0" err="1"/>
              <a:t>básicamente</a:t>
            </a:r>
            <a:r>
              <a:rPr lang="en-US" sz="2400" dirty="0"/>
              <a:t> </a:t>
            </a:r>
            <a:r>
              <a:rPr lang="en-US" sz="2400" dirty="0" err="1"/>
              <a:t>en</a:t>
            </a:r>
            <a:r>
              <a:rPr lang="en-US" sz="2400" dirty="0"/>
              <a:t> 4 </a:t>
            </a:r>
            <a:r>
              <a:rPr lang="en-US" sz="2400" dirty="0" err="1"/>
              <a:t>tipos</a:t>
            </a:r>
            <a:r>
              <a:rPr lang="en-US" sz="2400" dirty="0"/>
              <a:t> </a:t>
            </a:r>
            <a:r>
              <a:rPr lang="en-US" sz="2400" dirty="0" err="1"/>
              <a:t>enteros</a:t>
            </a:r>
            <a:r>
              <a:rPr lang="en-US" sz="2400" dirty="0"/>
              <a:t> con </a:t>
            </a:r>
            <a:r>
              <a:rPr lang="en-US" sz="2400" dirty="0" err="1"/>
              <a:t>signo</a:t>
            </a:r>
            <a:r>
              <a:rPr lang="en-US" sz="2400" dirty="0"/>
              <a:t> y 4 sin </a:t>
            </a:r>
            <a:r>
              <a:rPr lang="en-US" sz="2400" dirty="0" err="1"/>
              <a:t>signo</a:t>
            </a:r>
            <a:r>
              <a:rPr lang="en-US" sz="2400" dirty="0"/>
              <a:t>, 3 </a:t>
            </a:r>
            <a:r>
              <a:rPr lang="en-US" sz="2400" dirty="0" err="1"/>
              <a:t>tipos</a:t>
            </a:r>
            <a:r>
              <a:rPr lang="en-US" sz="2400" dirty="0"/>
              <a:t> de coma </a:t>
            </a:r>
            <a:r>
              <a:rPr lang="en-US" sz="2400" dirty="0" err="1"/>
              <a:t>flotante</a:t>
            </a:r>
            <a:r>
              <a:rPr lang="en-US" sz="2400" dirty="0"/>
              <a:t>, </a:t>
            </a:r>
            <a:r>
              <a:rPr lang="en-US" sz="2400" dirty="0" err="1"/>
              <a:t>así</a:t>
            </a:r>
            <a:r>
              <a:rPr lang="en-US" sz="2400" dirty="0"/>
              <a:t> </a:t>
            </a:r>
            <a:r>
              <a:rPr lang="en-US" sz="2400" dirty="0" err="1"/>
              <a:t>como</a:t>
            </a:r>
            <a:r>
              <a:rPr lang="en-US" sz="2400" dirty="0"/>
              <a:t> char y bool.</a:t>
            </a:r>
            <a:endParaRPr lang="en-BO" sz="2400" dirty="0"/>
          </a:p>
        </p:txBody>
      </p:sp>
      <p:pic>
        <p:nvPicPr>
          <p:cNvPr id="4" name="Content Placeholder 5" descr="A screenshot of a cell phone&#10;&#10;Description automatically generated">
            <a:extLst>
              <a:ext uri="{FF2B5EF4-FFF2-40B4-BE49-F238E27FC236}">
                <a16:creationId xmlns:a16="http://schemas.microsoft.com/office/drawing/2014/main" id="{26F4265B-802B-0641-9501-4FC847E3CE21}"/>
              </a:ext>
            </a:extLst>
          </p:cNvPr>
          <p:cNvPicPr>
            <a:picLocks noChangeAspect="1"/>
          </p:cNvPicPr>
          <p:nvPr/>
        </p:nvPicPr>
        <p:blipFill>
          <a:blip r:embed="rId2"/>
          <a:stretch>
            <a:fillRect/>
          </a:stretch>
        </p:blipFill>
        <p:spPr>
          <a:xfrm>
            <a:off x="1140822" y="1515690"/>
            <a:ext cx="4529464" cy="4977185"/>
          </a:xfrm>
          <a:prstGeom prst="rect">
            <a:avLst/>
          </a:prstGeom>
        </p:spPr>
      </p:pic>
    </p:spTree>
    <p:extLst>
      <p:ext uri="{BB962C8B-B14F-4D97-AF65-F5344CB8AC3E}">
        <p14:creationId xmlns:p14="http://schemas.microsoft.com/office/powerpoint/2010/main" val="668098022"/>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C3553-A886-3045-A896-F3F9B49D247E}"/>
              </a:ext>
            </a:extLst>
          </p:cNvPr>
          <p:cNvSpPr>
            <a:spLocks noGrp="1"/>
          </p:cNvSpPr>
          <p:nvPr>
            <p:ph type="title"/>
          </p:nvPr>
        </p:nvSpPr>
        <p:spPr/>
        <p:txBody>
          <a:bodyPr/>
          <a:lstStyle/>
          <a:p>
            <a:r>
              <a:rPr lang="en-BO" dirty="0"/>
              <a:t>Acceso private protected</a:t>
            </a:r>
          </a:p>
        </p:txBody>
      </p:sp>
      <p:sp>
        <p:nvSpPr>
          <p:cNvPr id="3" name="Content Placeholder 2">
            <a:extLst>
              <a:ext uri="{FF2B5EF4-FFF2-40B4-BE49-F238E27FC236}">
                <a16:creationId xmlns:a16="http://schemas.microsoft.com/office/drawing/2014/main" id="{05510FBE-D7E0-5F48-8AD9-8A2F04642FAD}"/>
              </a:ext>
            </a:extLst>
          </p:cNvPr>
          <p:cNvSpPr>
            <a:spLocks noGrp="1"/>
          </p:cNvSpPr>
          <p:nvPr>
            <p:ph idx="1"/>
          </p:nvPr>
        </p:nvSpPr>
        <p:spPr>
          <a:xfrm>
            <a:off x="838200" y="1907767"/>
            <a:ext cx="10515600" cy="3042466"/>
          </a:xfrm>
          <a:solidFill>
            <a:schemeClr val="accent1">
              <a:lumMod val="20000"/>
              <a:lumOff val="80000"/>
            </a:schemeClr>
          </a:solidFill>
          <a:ln>
            <a:solidFill>
              <a:schemeClr val="accent1"/>
            </a:solidFill>
          </a:ln>
        </p:spPr>
        <p:txBody>
          <a:bodyPr>
            <a:normAutofit fontScale="92500" lnSpcReduction="10000"/>
          </a:bodyPr>
          <a:lstStyle/>
          <a:p>
            <a:pPr marL="0" indent="0">
              <a:buNone/>
            </a:pPr>
            <a:endParaRPr lang="en-US" dirty="0"/>
          </a:p>
          <a:p>
            <a:pPr marL="0" indent="0">
              <a:buNone/>
            </a:pPr>
            <a:r>
              <a:rPr lang="en-US" dirty="0"/>
              <a:t>El </a:t>
            </a:r>
            <a:r>
              <a:rPr lang="en-US" dirty="0" err="1"/>
              <a:t>nivel</a:t>
            </a:r>
            <a:r>
              <a:rPr lang="en-US" dirty="0"/>
              <a:t> de </a:t>
            </a:r>
            <a:r>
              <a:rPr lang="en-US" dirty="0" err="1"/>
              <a:t>acceso</a:t>
            </a:r>
            <a:r>
              <a:rPr lang="en-US" dirty="0"/>
              <a:t> </a:t>
            </a:r>
            <a:r>
              <a:rPr lang="en-US" b="1" dirty="0"/>
              <a:t>private protected</a:t>
            </a:r>
            <a:r>
              <a:rPr lang="en-US" dirty="0"/>
              <a:t> </a:t>
            </a:r>
            <a:r>
              <a:rPr lang="en-US" dirty="0" err="1"/>
              <a:t>hace</a:t>
            </a:r>
            <a:r>
              <a:rPr lang="en-US" dirty="0"/>
              <a:t> que un </a:t>
            </a:r>
            <a:r>
              <a:rPr lang="en-US" dirty="0" err="1"/>
              <a:t>miembro</a:t>
            </a:r>
            <a:r>
              <a:rPr lang="en-US" dirty="0"/>
              <a:t> sea </a:t>
            </a:r>
            <a:r>
              <a:rPr lang="en-US" dirty="0" err="1"/>
              <a:t>accesible</a:t>
            </a:r>
            <a:r>
              <a:rPr lang="en-US" dirty="0"/>
              <a:t> solo </a:t>
            </a:r>
            <a:r>
              <a:rPr lang="en-US" dirty="0" err="1"/>
              <a:t>desde</a:t>
            </a:r>
            <a:r>
              <a:rPr lang="en-US" dirty="0"/>
              <a:t> el </a:t>
            </a:r>
            <a:r>
              <a:rPr lang="en-US" dirty="0" err="1"/>
              <a:t>mismo</a:t>
            </a:r>
            <a:r>
              <a:rPr lang="en-US" dirty="0"/>
              <a:t> assembly, </a:t>
            </a:r>
            <a:r>
              <a:rPr lang="en-US" dirty="0" err="1"/>
              <a:t>en</a:t>
            </a:r>
            <a:r>
              <a:rPr lang="en-US" dirty="0"/>
              <a:t> la </a:t>
            </a:r>
            <a:r>
              <a:rPr lang="en-US" dirty="0" err="1"/>
              <a:t>misma</a:t>
            </a:r>
            <a:r>
              <a:rPr lang="en-US" dirty="0"/>
              <a:t> </a:t>
            </a:r>
            <a:r>
              <a:rPr lang="en-US" dirty="0" err="1"/>
              <a:t>clase</a:t>
            </a:r>
            <a:r>
              <a:rPr lang="en-US" dirty="0"/>
              <a:t> o </a:t>
            </a:r>
            <a:r>
              <a:rPr lang="en-US" dirty="0" err="1"/>
              <a:t>en</a:t>
            </a:r>
            <a:r>
              <a:rPr lang="en-US" dirty="0"/>
              <a:t> </a:t>
            </a:r>
            <a:r>
              <a:rPr lang="en-US" dirty="0" err="1"/>
              <a:t>clases</a:t>
            </a:r>
            <a:r>
              <a:rPr lang="en-US" dirty="0"/>
              <a:t> </a:t>
            </a:r>
            <a:r>
              <a:rPr lang="en-US" dirty="0" err="1"/>
              <a:t>derivadas</a:t>
            </a:r>
            <a:r>
              <a:rPr lang="en-US" dirty="0"/>
              <a:t>. </a:t>
            </a:r>
          </a:p>
          <a:p>
            <a:pPr marL="0" indent="0">
              <a:buNone/>
            </a:pPr>
            <a:endParaRPr lang="en-US" dirty="0"/>
          </a:p>
          <a:p>
            <a:pPr marL="0" indent="0">
              <a:buNone/>
            </a:pPr>
            <a:r>
              <a:rPr lang="en-US" dirty="0"/>
              <a:t>Se </a:t>
            </a:r>
            <a:r>
              <a:rPr lang="en-US" dirty="0" err="1"/>
              <a:t>puede</a:t>
            </a:r>
            <a:r>
              <a:rPr lang="en-US" dirty="0"/>
              <a:t> </a:t>
            </a:r>
            <a:r>
              <a:rPr lang="en-US" dirty="0" err="1"/>
              <a:t>pensar</a:t>
            </a:r>
            <a:r>
              <a:rPr lang="en-US" dirty="0"/>
              <a:t> </a:t>
            </a:r>
            <a:r>
              <a:rPr lang="en-US" dirty="0" err="1"/>
              <a:t>este</a:t>
            </a:r>
            <a:r>
              <a:rPr lang="en-US" dirty="0"/>
              <a:t> </a:t>
            </a:r>
            <a:r>
              <a:rPr lang="en-US" dirty="0" err="1"/>
              <a:t>nivel</a:t>
            </a:r>
            <a:r>
              <a:rPr lang="en-US" dirty="0"/>
              <a:t> de </a:t>
            </a:r>
            <a:r>
              <a:rPr lang="en-US" dirty="0" err="1"/>
              <a:t>acceso</a:t>
            </a:r>
            <a:r>
              <a:rPr lang="en-US" dirty="0"/>
              <a:t>, </a:t>
            </a:r>
            <a:r>
              <a:rPr lang="en-US" dirty="0" err="1"/>
              <a:t>como</a:t>
            </a:r>
            <a:r>
              <a:rPr lang="en-US" dirty="0"/>
              <a:t> la </a:t>
            </a:r>
            <a:r>
              <a:rPr lang="en-US" b="1" dirty="0" err="1"/>
              <a:t>intersección</a:t>
            </a:r>
            <a:r>
              <a:rPr lang="en-US" dirty="0"/>
              <a:t> </a:t>
            </a:r>
            <a:r>
              <a:rPr lang="en-US" dirty="0" err="1"/>
              <a:t>matemática</a:t>
            </a:r>
            <a:r>
              <a:rPr lang="en-US" dirty="0"/>
              <a:t> de los </a:t>
            </a:r>
            <a:r>
              <a:rPr lang="en-US" dirty="0" err="1"/>
              <a:t>casos</a:t>
            </a:r>
            <a:r>
              <a:rPr lang="en-US" dirty="0"/>
              <a:t> </a:t>
            </a:r>
            <a:r>
              <a:rPr lang="en-US" b="1" dirty="0"/>
              <a:t>protected e internal</a:t>
            </a:r>
            <a:r>
              <a:rPr lang="en-US" dirty="0"/>
              <a:t>.</a:t>
            </a:r>
            <a:endParaRPr lang="en-BO" dirty="0"/>
          </a:p>
          <a:p>
            <a:pPr marL="0" indent="0">
              <a:buNone/>
            </a:pPr>
            <a:r>
              <a:rPr lang="en-BO" dirty="0"/>
              <a:t> </a:t>
            </a:r>
          </a:p>
        </p:txBody>
      </p:sp>
    </p:spTree>
    <p:extLst>
      <p:ext uri="{BB962C8B-B14F-4D97-AF65-F5344CB8AC3E}">
        <p14:creationId xmlns:p14="http://schemas.microsoft.com/office/powerpoint/2010/main" val="27413525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D9EAB-F40C-7047-9EBF-341B36A16EA0}"/>
              </a:ext>
            </a:extLst>
          </p:cNvPr>
          <p:cNvSpPr>
            <a:spLocks noGrp="1"/>
          </p:cNvSpPr>
          <p:nvPr>
            <p:ph type="title"/>
          </p:nvPr>
        </p:nvSpPr>
        <p:spPr/>
        <p:txBody>
          <a:bodyPr>
            <a:normAutofit/>
          </a:bodyPr>
          <a:lstStyle/>
          <a:p>
            <a:r>
              <a:rPr lang="en-US" sz="3600" dirty="0"/>
              <a:t>private p</a:t>
            </a:r>
            <a:r>
              <a:rPr lang="en-BO" sz="3600" dirty="0"/>
              <a:t>rotected</a:t>
            </a:r>
            <a:r>
              <a:rPr lang="en-BO" sz="3200" dirty="0"/>
              <a:t>: la intersección de protected e internal</a:t>
            </a:r>
          </a:p>
        </p:txBody>
      </p:sp>
      <p:sp>
        <p:nvSpPr>
          <p:cNvPr id="4" name="TextBox 3">
            <a:extLst>
              <a:ext uri="{FF2B5EF4-FFF2-40B4-BE49-F238E27FC236}">
                <a16:creationId xmlns:a16="http://schemas.microsoft.com/office/drawing/2014/main" id="{D1E273F7-21A8-D646-A896-C13E44D0CCBE}"/>
              </a:ext>
            </a:extLst>
          </p:cNvPr>
          <p:cNvSpPr txBox="1"/>
          <p:nvPr/>
        </p:nvSpPr>
        <p:spPr>
          <a:xfrm>
            <a:off x="838200" y="1968149"/>
            <a:ext cx="5414554" cy="4462760"/>
          </a:xfrm>
          <a:prstGeom prst="rect">
            <a:avLst/>
          </a:prstGeom>
          <a:solidFill>
            <a:schemeClr val="accent1"/>
          </a:solidFill>
        </p:spPr>
        <p:txBody>
          <a:bodyPr wrap="square" rtlCol="0">
            <a:spAutoFit/>
          </a:bodyPr>
          <a:lstStyle/>
          <a:p>
            <a:r>
              <a:rPr lang="en-US" sz="1400" dirty="0">
                <a:solidFill>
                  <a:schemeClr val="bg1"/>
                </a:solidFill>
              </a:rPr>
              <a:t>public class </a:t>
            </a:r>
            <a:r>
              <a:rPr lang="en-US" sz="1400" dirty="0" err="1">
                <a:solidFill>
                  <a:schemeClr val="bg1"/>
                </a:solidFill>
              </a:rPr>
              <a:t>Calculador</a:t>
            </a:r>
            <a:r>
              <a:rPr lang="en-US" sz="1400" dirty="0">
                <a:solidFill>
                  <a:schemeClr val="bg1"/>
                </a:solidFill>
              </a:rPr>
              <a:t> {</a:t>
            </a:r>
          </a:p>
          <a:p>
            <a:r>
              <a:rPr lang="en-US" sz="1400" dirty="0">
                <a:solidFill>
                  <a:schemeClr val="bg1"/>
                </a:solidFill>
              </a:rPr>
              <a:t>     </a:t>
            </a:r>
            <a:r>
              <a:rPr lang="en-US" sz="1400" dirty="0">
                <a:solidFill>
                  <a:schemeClr val="accent2">
                    <a:lumMod val="40000"/>
                    <a:lumOff val="60000"/>
                  </a:schemeClr>
                </a:solidFill>
              </a:rPr>
              <a:t>private protected </a:t>
            </a:r>
            <a:r>
              <a:rPr lang="en-US" sz="1400" dirty="0">
                <a:solidFill>
                  <a:schemeClr val="bg1"/>
                </a:solidFill>
              </a:rPr>
              <a:t>int x; </a:t>
            </a:r>
            <a:r>
              <a:rPr lang="en-US" sz="1400" dirty="0">
                <a:solidFill>
                  <a:schemeClr val="accent2">
                    <a:lumMod val="40000"/>
                    <a:lumOff val="60000"/>
                  </a:schemeClr>
                </a:solidFill>
              </a:rPr>
              <a:t>private protected</a:t>
            </a:r>
            <a:r>
              <a:rPr lang="en-US" sz="1400" dirty="0">
                <a:solidFill>
                  <a:schemeClr val="bg1"/>
                </a:solidFill>
              </a:rPr>
              <a:t> int y; </a:t>
            </a:r>
          </a:p>
          <a:p>
            <a:r>
              <a:rPr lang="en-US" sz="1400" dirty="0">
                <a:solidFill>
                  <a:schemeClr val="bg1"/>
                </a:solidFill>
              </a:rPr>
              <a:t>     public static int Suma() { return </a:t>
            </a:r>
            <a:r>
              <a:rPr lang="en-US" sz="1400" dirty="0" err="1">
                <a:solidFill>
                  <a:schemeClr val="bg1"/>
                </a:solidFill>
              </a:rPr>
              <a:t>this.x</a:t>
            </a:r>
            <a:r>
              <a:rPr lang="en-US" sz="1400" dirty="0">
                <a:solidFill>
                  <a:schemeClr val="bg1"/>
                </a:solidFill>
              </a:rPr>
              <a:t> + y;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public int </a:t>
            </a:r>
            <a:r>
              <a:rPr lang="en-US" sz="1400" dirty="0" err="1">
                <a:solidFill>
                  <a:schemeClr val="bg1"/>
                </a:solidFill>
              </a:rPr>
              <a:t>Resta</a:t>
            </a:r>
            <a:r>
              <a:rPr lang="en-US" sz="1400" dirty="0">
                <a:solidFill>
                  <a:schemeClr val="bg1"/>
                </a:solidFill>
              </a:rPr>
              <a:t>() { return x – </a:t>
            </a:r>
            <a:r>
              <a:rPr lang="en-US" sz="1400" dirty="0" err="1">
                <a:solidFill>
                  <a:schemeClr val="bg1"/>
                </a:solidFill>
              </a:rPr>
              <a:t>this.y</a:t>
            </a:r>
            <a:r>
              <a:rPr lang="en-US" sz="1400" dirty="0">
                <a:solidFill>
                  <a:schemeClr val="bg1"/>
                </a:solidFill>
              </a:rPr>
              <a:t>;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a:t>
            </a:r>
            <a:r>
              <a:rPr lang="en-US" sz="1400" dirty="0">
                <a:solidFill>
                  <a:schemeClr val="accent2">
                    <a:lumMod val="40000"/>
                    <a:lumOff val="60000"/>
                  </a:schemeClr>
                </a:solidFill>
              </a:rPr>
              <a:t>private protected</a:t>
            </a:r>
            <a:r>
              <a:rPr lang="en-US" sz="1400" dirty="0">
                <a:solidFill>
                  <a:schemeClr val="bg1"/>
                </a:solidFill>
              </a:rPr>
              <a:t> void </a:t>
            </a:r>
            <a:r>
              <a:rPr lang="en-US" sz="1400" dirty="0" err="1">
                <a:solidFill>
                  <a:schemeClr val="bg1"/>
                </a:solidFill>
              </a:rPr>
              <a:t>Ajustes</a:t>
            </a:r>
            <a:r>
              <a:rPr lang="en-US" sz="1400" dirty="0">
                <a:solidFill>
                  <a:schemeClr val="bg1"/>
                </a:solidFill>
              </a:rPr>
              <a:t>();     </a:t>
            </a:r>
          </a:p>
          <a:p>
            <a:r>
              <a:rPr lang="en-US" sz="1400" dirty="0">
                <a:solidFill>
                  <a:schemeClr val="bg1"/>
                </a:solidFill>
              </a:rPr>
              <a:t>}</a:t>
            </a:r>
          </a:p>
          <a:p>
            <a:r>
              <a:rPr lang="en-US" sz="1400" dirty="0">
                <a:solidFill>
                  <a:schemeClr val="bg1"/>
                </a:solidFill>
              </a:rPr>
              <a:t>class </a:t>
            </a:r>
            <a:r>
              <a:rPr lang="en-US" sz="1400" dirty="0" err="1">
                <a:solidFill>
                  <a:schemeClr val="bg1"/>
                </a:solidFill>
              </a:rPr>
              <a:t>MiClase</a:t>
            </a:r>
            <a:r>
              <a:rPr lang="en-US" sz="1400" dirty="0">
                <a:solidFill>
                  <a:schemeClr val="bg1"/>
                </a:solidFill>
              </a:rPr>
              <a:t> {}           		// internal </a:t>
            </a:r>
          </a:p>
          <a:p>
            <a:r>
              <a:rPr lang="en-US" sz="1400" dirty="0">
                <a:solidFill>
                  <a:schemeClr val="bg1"/>
                </a:solidFill>
              </a:rPr>
              <a:t>internal class </a:t>
            </a:r>
            <a:r>
              <a:rPr lang="en-US" sz="1400" dirty="0" err="1">
                <a:solidFill>
                  <a:schemeClr val="bg1"/>
                </a:solidFill>
              </a:rPr>
              <a:t>ClaseInterna</a:t>
            </a:r>
            <a:r>
              <a:rPr lang="en-US" sz="1400" dirty="0">
                <a:solidFill>
                  <a:schemeClr val="bg1"/>
                </a:solidFill>
              </a:rPr>
              <a:t> { </a:t>
            </a:r>
          </a:p>
          <a:p>
            <a:r>
              <a:rPr lang="en-US" sz="1400" dirty="0">
                <a:solidFill>
                  <a:schemeClr val="bg1"/>
                </a:solidFill>
              </a:rPr>
              <a:t>      </a:t>
            </a:r>
            <a:r>
              <a:rPr lang="en-US" sz="1400" dirty="0" err="1">
                <a:solidFill>
                  <a:schemeClr val="bg1"/>
                </a:solidFill>
              </a:rPr>
              <a:t>Calculador.Suma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a:t>
            </a:r>
            <a:r>
              <a:rPr lang="en-US" sz="1400" dirty="0">
                <a:solidFill>
                  <a:schemeClr val="bg1"/>
                </a:solidFill>
              </a:rPr>
              <a:t> cp = new </a:t>
            </a:r>
            <a:r>
              <a:rPr lang="en-US" sz="1400" dirty="0" err="1">
                <a:solidFill>
                  <a:schemeClr val="bg1"/>
                </a:solidFill>
              </a:rPr>
              <a:t>Calculador</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cp.x</a:t>
            </a:r>
            <a:r>
              <a:rPr lang="en-US" sz="1400" dirty="0">
                <a:solidFill>
                  <a:schemeClr val="bg1"/>
                </a:solidFill>
              </a:rPr>
              <a:t> = 10; </a:t>
            </a:r>
            <a:r>
              <a:rPr lang="en-US" sz="1400" dirty="0" err="1">
                <a:solidFill>
                  <a:schemeClr val="bg1"/>
                </a:solidFill>
              </a:rPr>
              <a:t>cp.y</a:t>
            </a:r>
            <a:r>
              <a:rPr lang="en-US" sz="1400" dirty="0">
                <a:solidFill>
                  <a:schemeClr val="bg1"/>
                </a:solidFill>
              </a:rPr>
              <a:t> = 5;		// </a:t>
            </a:r>
            <a:r>
              <a:rPr lang="en-US" sz="1400" dirty="0">
                <a:solidFill>
                  <a:schemeClr val="accent2">
                    <a:lumMod val="40000"/>
                    <a:lumOff val="60000"/>
                  </a:schemeClr>
                </a:solidFill>
              </a:rPr>
              <a:t>no </a:t>
            </a:r>
            <a:r>
              <a:rPr lang="en-US" sz="1400" dirty="0" err="1">
                <a:solidFill>
                  <a:schemeClr val="accent2">
                    <a:lumMod val="40000"/>
                    <a:lumOff val="60000"/>
                  </a:schemeClr>
                </a:solidFill>
              </a:rPr>
              <a:t>permitido</a:t>
            </a:r>
            <a:endParaRPr lang="en-US" sz="1400" dirty="0">
              <a:solidFill>
                <a:schemeClr val="accent2">
                  <a:lumMod val="40000"/>
                  <a:lumOff val="60000"/>
                </a:schemeClr>
              </a:solidFill>
            </a:endParaRPr>
          </a:p>
          <a:p>
            <a:r>
              <a:rPr lang="en-US" sz="1400" dirty="0">
                <a:solidFill>
                  <a:schemeClr val="bg1"/>
                </a:solidFill>
              </a:rPr>
              <a:t>      </a:t>
            </a:r>
            <a:r>
              <a:rPr lang="en-US" sz="1400" dirty="0" err="1">
                <a:solidFill>
                  <a:schemeClr val="bg1"/>
                </a:solidFill>
              </a:rPr>
              <a:t>cp.Resta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Calculador.Resta</a:t>
            </a:r>
            <a:r>
              <a:rPr lang="en-US" sz="1400" dirty="0">
                <a:solidFill>
                  <a:schemeClr val="bg1"/>
                </a:solidFill>
              </a:rPr>
              <a:t>(); </a:t>
            </a:r>
            <a:r>
              <a:rPr lang="en-US" sz="1400" dirty="0" err="1">
                <a:solidFill>
                  <a:schemeClr val="bg1"/>
                </a:solidFill>
              </a:rPr>
              <a:t>cp.Suma</a:t>
            </a:r>
            <a:r>
              <a:rPr lang="en-US" sz="1400" dirty="0">
                <a:solidFill>
                  <a:schemeClr val="bg1"/>
                </a:solidFill>
              </a:rPr>
              <a:t>();	// </a:t>
            </a:r>
            <a:r>
              <a:rPr lang="en-US" sz="1400" dirty="0" err="1">
                <a:solidFill>
                  <a:schemeClr val="bg1"/>
                </a:solidFill>
              </a:rPr>
              <a:t>errores</a:t>
            </a:r>
            <a:r>
              <a:rPr lang="en-US" sz="1400" dirty="0">
                <a:solidFill>
                  <a:schemeClr val="bg1"/>
                </a:solidFill>
              </a:rPr>
              <a:t> static vs </a:t>
            </a:r>
            <a:r>
              <a:rPr lang="en-US" sz="1400" dirty="0" err="1">
                <a:solidFill>
                  <a:schemeClr val="bg1"/>
                </a:solidFill>
              </a:rPr>
              <a:t>instancia</a:t>
            </a:r>
            <a:r>
              <a:rPr lang="en-US" sz="1400" dirty="0">
                <a:solidFill>
                  <a:schemeClr val="bg1"/>
                </a:solidFill>
              </a:rPr>
              <a:t> </a:t>
            </a:r>
          </a:p>
          <a:p>
            <a:r>
              <a:rPr lang="en-US" sz="1400" dirty="0">
                <a:solidFill>
                  <a:schemeClr val="bg1"/>
                </a:solidFill>
              </a:rPr>
              <a:t>      </a:t>
            </a:r>
            <a:r>
              <a:rPr lang="en-US" sz="1400" dirty="0" err="1">
                <a:solidFill>
                  <a:schemeClr val="bg1"/>
                </a:solidFill>
              </a:rPr>
              <a:t>cp.Ajustes</a:t>
            </a:r>
            <a:r>
              <a:rPr lang="en-US" sz="1400" dirty="0">
                <a:solidFill>
                  <a:schemeClr val="bg1"/>
                </a:solidFill>
              </a:rPr>
              <a:t>();		// </a:t>
            </a:r>
            <a:r>
              <a:rPr lang="en-US" sz="1400" dirty="0">
                <a:solidFill>
                  <a:schemeClr val="accent2">
                    <a:lumMod val="40000"/>
                    <a:lumOff val="60000"/>
                  </a:schemeClr>
                </a:solidFill>
              </a:rPr>
              <a:t>no </a:t>
            </a:r>
            <a:r>
              <a:rPr lang="en-US" sz="1400" dirty="0" err="1">
                <a:solidFill>
                  <a:schemeClr val="accent2">
                    <a:lumMod val="40000"/>
                    <a:lumOff val="60000"/>
                  </a:schemeClr>
                </a:solidFill>
              </a:rPr>
              <a:t>permitido</a:t>
            </a:r>
            <a:endParaRPr lang="en-US" sz="1400" dirty="0">
              <a:solidFill>
                <a:schemeClr val="accent2">
                  <a:lumMod val="40000"/>
                  <a:lumOff val="60000"/>
                </a:schemeClr>
              </a:solidFill>
            </a:endParaRPr>
          </a:p>
          <a:p>
            <a:r>
              <a:rPr lang="en-US" sz="1400" dirty="0">
                <a:solidFill>
                  <a:schemeClr val="bg1"/>
                </a:solidFill>
              </a:rPr>
              <a:t>}</a:t>
            </a:r>
          </a:p>
          <a:p>
            <a:r>
              <a:rPr lang="en-US" sz="1400" dirty="0">
                <a:solidFill>
                  <a:schemeClr val="bg1"/>
                </a:solidFill>
              </a:rPr>
              <a:t>public class </a:t>
            </a:r>
            <a:r>
              <a:rPr lang="en-US" sz="1400" dirty="0" err="1">
                <a:solidFill>
                  <a:schemeClr val="bg1"/>
                </a:solidFill>
              </a:rPr>
              <a:t>CalculadorPlus</a:t>
            </a:r>
            <a:r>
              <a:rPr lang="en-US" sz="1400" dirty="0">
                <a:solidFill>
                  <a:schemeClr val="bg1"/>
                </a:solidFill>
              </a:rPr>
              <a:t> : </a:t>
            </a:r>
            <a:r>
              <a:rPr lang="en-US" sz="1400" dirty="0" err="1">
                <a:solidFill>
                  <a:schemeClr val="bg1"/>
                </a:solidFill>
              </a:rPr>
              <a:t>Calculador</a:t>
            </a:r>
            <a:endParaRPr lang="en-US" sz="1400" dirty="0">
              <a:solidFill>
                <a:schemeClr val="bg1"/>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a:t>
            </a:r>
            <a:r>
              <a:rPr lang="en-US" sz="1400" dirty="0">
                <a:solidFill>
                  <a:schemeClr val="accent2">
                    <a:lumMod val="40000"/>
                    <a:lumOff val="60000"/>
                  </a:schemeClr>
                </a:solidFill>
              </a:rPr>
              <a:t>x, y </a:t>
            </a:r>
            <a:r>
              <a:rPr lang="en-US" sz="1400" dirty="0" err="1">
                <a:solidFill>
                  <a:schemeClr val="accent2">
                    <a:lumMod val="40000"/>
                    <a:lumOff val="60000"/>
                  </a:schemeClr>
                </a:solidFill>
              </a:rPr>
              <a:t>permitidos</a:t>
            </a:r>
            <a:r>
              <a:rPr lang="en-US" sz="1400" dirty="0">
                <a:solidFill>
                  <a:schemeClr val="accent2">
                    <a:lumMod val="40000"/>
                    <a:lumOff val="60000"/>
                  </a:schemeClr>
                </a:solidFill>
              </a:rPr>
              <a:t> por </a:t>
            </a:r>
            <a:r>
              <a:rPr lang="en-US" sz="1400" dirty="0" err="1">
                <a:solidFill>
                  <a:schemeClr val="accent2">
                    <a:lumMod val="40000"/>
                    <a:lumOff val="60000"/>
                  </a:schemeClr>
                </a:solidFill>
              </a:rPr>
              <a:t>derivación</a:t>
            </a:r>
            <a:endParaRPr lang="en-US" sz="1400" dirty="0">
              <a:solidFill>
                <a:schemeClr val="accent2">
                  <a:lumMod val="40000"/>
                  <a:lumOff val="60000"/>
                </a:schemeClr>
              </a:solidFill>
            </a:endParaRPr>
          </a:p>
          <a:p>
            <a:r>
              <a:rPr lang="en-US" sz="1400" dirty="0">
                <a:solidFill>
                  <a:schemeClr val="bg1"/>
                </a:solidFill>
              </a:rPr>
              <a:t>}	</a:t>
            </a:r>
            <a:r>
              <a:rPr lang="en-US" sz="1600" dirty="0">
                <a:solidFill>
                  <a:schemeClr val="bg1"/>
                </a:solidFill>
              </a:rPr>
              <a:t>	                                               					       </a:t>
            </a:r>
            <a:r>
              <a:rPr lang="en-US" sz="1600" dirty="0" err="1">
                <a:solidFill>
                  <a:schemeClr val="accent2">
                    <a:lumMod val="40000"/>
                    <a:lumOff val="60000"/>
                  </a:schemeClr>
                </a:solidFill>
              </a:rPr>
              <a:t>calculador.dll</a:t>
            </a:r>
            <a:endParaRPr lang="en-US" sz="1600" dirty="0">
              <a:solidFill>
                <a:schemeClr val="accent2">
                  <a:lumMod val="40000"/>
                  <a:lumOff val="60000"/>
                </a:schemeClr>
              </a:solidFill>
            </a:endParaRPr>
          </a:p>
        </p:txBody>
      </p:sp>
      <p:sp>
        <p:nvSpPr>
          <p:cNvPr id="5" name="TextBox 4">
            <a:extLst>
              <a:ext uri="{FF2B5EF4-FFF2-40B4-BE49-F238E27FC236}">
                <a16:creationId xmlns:a16="http://schemas.microsoft.com/office/drawing/2014/main" id="{33C284F8-7CB0-5245-9826-554661B2A1A9}"/>
              </a:ext>
            </a:extLst>
          </p:cNvPr>
          <p:cNvSpPr txBox="1"/>
          <p:nvPr/>
        </p:nvSpPr>
        <p:spPr>
          <a:xfrm>
            <a:off x="6481354" y="2299185"/>
            <a:ext cx="4872446" cy="3970318"/>
          </a:xfrm>
          <a:prstGeom prst="rect">
            <a:avLst/>
          </a:prstGeom>
          <a:solidFill>
            <a:schemeClr val="accent6">
              <a:lumMod val="75000"/>
            </a:schemeClr>
          </a:solidFill>
        </p:spPr>
        <p:txBody>
          <a:bodyPr wrap="square" rtlCol="0">
            <a:spAutoFit/>
          </a:bodyPr>
          <a:lstStyle/>
          <a:p>
            <a:r>
              <a:rPr lang="en-US" sz="1400" dirty="0">
                <a:solidFill>
                  <a:schemeClr val="bg1"/>
                </a:solidFill>
              </a:rPr>
              <a:t>c</a:t>
            </a:r>
            <a:r>
              <a:rPr lang="en-BO" sz="1400" dirty="0">
                <a:solidFill>
                  <a:schemeClr val="bg1"/>
                </a:solidFill>
              </a:rPr>
              <a:t>lass AlgunaClase {		// internal</a:t>
            </a:r>
          </a:p>
          <a:p>
            <a:r>
              <a:rPr lang="en-BO" sz="1400" dirty="0">
                <a:solidFill>
                  <a:schemeClr val="bg1"/>
                </a:solidFill>
              </a:rPr>
              <a:t>      MiClase c; 	        	// no permitido</a:t>
            </a:r>
          </a:p>
          <a:p>
            <a:r>
              <a:rPr lang="en-BO" sz="1400" dirty="0">
                <a:solidFill>
                  <a:schemeClr val="bg1"/>
                </a:solidFill>
              </a:rPr>
              <a:t>      ClaseInterna ci;  		// no permitido</a:t>
            </a:r>
          </a:p>
          <a:p>
            <a:r>
              <a:rPr lang="en-BO" sz="1400" dirty="0">
                <a:solidFill>
                  <a:schemeClr val="bg1"/>
                </a:solidFill>
              </a:rPr>
              <a:t>      Calculador calc;  		// permitido    </a:t>
            </a:r>
          </a:p>
          <a:p>
            <a:r>
              <a:rPr lang="en-BO" sz="1400" dirty="0">
                <a:solidFill>
                  <a:schemeClr val="bg1"/>
                </a:solidFill>
              </a:rPr>
              <a:t>       int Funcion()</a:t>
            </a:r>
          </a:p>
          <a:p>
            <a:r>
              <a:rPr lang="en-BO" sz="1400" dirty="0">
                <a:solidFill>
                  <a:schemeClr val="bg1"/>
                </a:solidFill>
              </a:rPr>
              <a:t>       {</a:t>
            </a:r>
          </a:p>
          <a:p>
            <a:r>
              <a:rPr lang="en-US" sz="1400" dirty="0">
                <a:solidFill>
                  <a:schemeClr val="bg1"/>
                </a:solidFill>
              </a:rPr>
              <a:t>            C</a:t>
            </a:r>
            <a:r>
              <a:rPr lang="en-BO" sz="1400" dirty="0">
                <a:solidFill>
                  <a:schemeClr val="bg1"/>
                </a:solidFill>
              </a:rPr>
              <a:t>alculador.Suma();                       // permitido</a:t>
            </a:r>
          </a:p>
          <a:p>
            <a:r>
              <a:rPr lang="en-BO" sz="1400" dirty="0">
                <a:solidFill>
                  <a:schemeClr val="bg1"/>
                </a:solidFill>
              </a:rPr>
              <a:t>            calc.Resta();   		// permitido </a:t>
            </a:r>
          </a:p>
          <a:p>
            <a:r>
              <a:rPr lang="en-US" sz="1400" dirty="0">
                <a:solidFill>
                  <a:schemeClr val="bg1"/>
                </a:solidFill>
              </a:rPr>
              <a:t>            c</a:t>
            </a:r>
            <a:r>
              <a:rPr lang="en-BO" sz="1400" dirty="0">
                <a:solidFill>
                  <a:schemeClr val="bg1"/>
                </a:solidFill>
              </a:rPr>
              <a:t>alc.x = 7; calc.y =14; calc.Ajustes();    // </a:t>
            </a:r>
            <a:r>
              <a:rPr lang="en-BO" sz="1400" dirty="0">
                <a:solidFill>
                  <a:schemeClr val="accent2">
                    <a:lumMod val="40000"/>
                    <a:lumOff val="60000"/>
                  </a:schemeClr>
                </a:solidFill>
              </a:rPr>
              <a:t>no permitido</a:t>
            </a:r>
          </a:p>
          <a:p>
            <a:r>
              <a:rPr lang="en-BO" sz="1400" dirty="0">
                <a:solidFill>
                  <a:schemeClr val="bg1"/>
                </a:solidFill>
              </a:rPr>
              <a:t>       }</a:t>
            </a:r>
          </a:p>
          <a:p>
            <a:r>
              <a:rPr lang="en-BO" sz="1400" dirty="0">
                <a:solidFill>
                  <a:schemeClr val="bg1"/>
                </a:solidFill>
              </a:rPr>
              <a:t> }</a:t>
            </a:r>
          </a:p>
          <a:p>
            <a:endParaRPr lang="en-US" sz="1400" dirty="0">
              <a:solidFill>
                <a:schemeClr val="bg1"/>
              </a:solidFill>
            </a:endParaRPr>
          </a:p>
          <a:p>
            <a:r>
              <a:rPr lang="en-US" sz="1400" dirty="0">
                <a:solidFill>
                  <a:schemeClr val="bg1"/>
                </a:solidFill>
              </a:rPr>
              <a:t>public class </a:t>
            </a:r>
            <a:r>
              <a:rPr lang="en-US" sz="1400" dirty="0" err="1">
                <a:solidFill>
                  <a:schemeClr val="bg1"/>
                </a:solidFill>
              </a:rPr>
              <a:t>CalculadorPlus</a:t>
            </a:r>
            <a:r>
              <a:rPr lang="en-US" sz="1400" dirty="0">
                <a:solidFill>
                  <a:schemeClr val="bg1"/>
                </a:solidFill>
              </a:rPr>
              <a:t> : </a:t>
            </a:r>
            <a:r>
              <a:rPr lang="en-US" sz="1400" dirty="0" err="1">
                <a:solidFill>
                  <a:schemeClr val="bg1"/>
                </a:solidFill>
              </a:rPr>
              <a:t>Calculador</a:t>
            </a:r>
            <a:endParaRPr lang="en-US" sz="1400" dirty="0">
              <a:solidFill>
                <a:schemeClr val="bg1"/>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a:t>
            </a:r>
            <a:r>
              <a:rPr lang="en-US" sz="1400" dirty="0">
                <a:solidFill>
                  <a:schemeClr val="accent2">
                    <a:lumMod val="40000"/>
                    <a:lumOff val="60000"/>
                  </a:schemeClr>
                </a:solidFill>
              </a:rPr>
              <a:t>x, y no </a:t>
            </a:r>
            <a:r>
              <a:rPr lang="en-US" sz="1400" dirty="0" err="1">
                <a:solidFill>
                  <a:schemeClr val="accent2">
                    <a:lumMod val="40000"/>
                    <a:lumOff val="60000"/>
                  </a:schemeClr>
                </a:solidFill>
              </a:rPr>
              <a:t>permitidos</a:t>
            </a:r>
            <a:r>
              <a:rPr lang="en-US" sz="1400" dirty="0">
                <a:solidFill>
                  <a:schemeClr val="bg1"/>
                </a:solidFill>
              </a:rPr>
              <a:t>   </a:t>
            </a:r>
          </a:p>
          <a:p>
            <a:r>
              <a:rPr lang="en-US" sz="1400" dirty="0">
                <a:solidFill>
                  <a:schemeClr val="bg1"/>
                </a:solidFill>
              </a:rPr>
              <a:t>      void </a:t>
            </a:r>
            <a:r>
              <a:rPr lang="en-US" sz="1400" dirty="0" err="1">
                <a:solidFill>
                  <a:schemeClr val="bg1"/>
                </a:solidFill>
              </a:rPr>
              <a:t>Reajustes</a:t>
            </a:r>
            <a:r>
              <a:rPr lang="en-US" sz="1400" dirty="0">
                <a:solidFill>
                  <a:schemeClr val="bg1"/>
                </a:solidFill>
              </a:rPr>
              <a:t>() { </a:t>
            </a:r>
            <a:r>
              <a:rPr lang="en-US" sz="1400" dirty="0" err="1">
                <a:solidFill>
                  <a:schemeClr val="bg1"/>
                </a:solidFill>
              </a:rPr>
              <a:t>Ajustes</a:t>
            </a:r>
            <a:r>
              <a:rPr lang="en-US" sz="1400" dirty="0">
                <a:solidFill>
                  <a:schemeClr val="bg1"/>
                </a:solidFill>
              </a:rPr>
              <a:t>(); }  	        //  </a:t>
            </a:r>
            <a:r>
              <a:rPr lang="en-US" sz="1400" dirty="0">
                <a:solidFill>
                  <a:schemeClr val="accent2">
                    <a:lumMod val="40000"/>
                    <a:lumOff val="60000"/>
                  </a:schemeClr>
                </a:solidFill>
              </a:rPr>
              <a:t>no </a:t>
            </a:r>
            <a:r>
              <a:rPr lang="en-US" sz="1400" dirty="0" err="1">
                <a:solidFill>
                  <a:schemeClr val="accent2">
                    <a:lumMod val="40000"/>
                    <a:lumOff val="60000"/>
                  </a:schemeClr>
                </a:solidFill>
              </a:rPr>
              <a:t>permitido</a:t>
            </a:r>
            <a:endParaRPr lang="en-US" sz="1400" dirty="0">
              <a:solidFill>
                <a:schemeClr val="accent2">
                  <a:lumMod val="40000"/>
                  <a:lumOff val="60000"/>
                </a:schemeClr>
              </a:solidFill>
            </a:endParaRPr>
          </a:p>
          <a:p>
            <a:r>
              <a:rPr lang="en-US" sz="1400" dirty="0">
                <a:solidFill>
                  <a:schemeClr val="bg1"/>
                </a:solidFill>
              </a:rPr>
              <a:t>}</a:t>
            </a:r>
          </a:p>
          <a:p>
            <a:r>
              <a:rPr lang="en-BO" sz="1400" dirty="0">
                <a:solidFill>
                  <a:schemeClr val="bg1"/>
                </a:solidFill>
              </a:rPr>
              <a:t>     			               </a:t>
            </a:r>
            <a:r>
              <a:rPr lang="en-BO" sz="1400" dirty="0">
                <a:solidFill>
                  <a:schemeClr val="accent2">
                    <a:lumMod val="40000"/>
                    <a:lumOff val="60000"/>
                  </a:schemeClr>
                </a:solidFill>
              </a:rPr>
              <a:t>otro_assembly.dll </a:t>
            </a:r>
          </a:p>
        </p:txBody>
      </p:sp>
    </p:spTree>
    <p:extLst>
      <p:ext uri="{BB962C8B-B14F-4D97-AF65-F5344CB8AC3E}">
        <p14:creationId xmlns:p14="http://schemas.microsoft.com/office/powerpoint/2010/main" val="4176344379"/>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E5DFB-CF4E-1A40-8E71-CF67EB2975D4}"/>
              </a:ext>
            </a:extLst>
          </p:cNvPr>
          <p:cNvSpPr>
            <a:spLocks noGrp="1"/>
          </p:cNvSpPr>
          <p:nvPr>
            <p:ph type="title"/>
          </p:nvPr>
        </p:nvSpPr>
        <p:spPr/>
        <p:txBody>
          <a:bodyPr/>
          <a:lstStyle/>
          <a:p>
            <a:r>
              <a:rPr lang="en-BO" dirty="0"/>
              <a:t>Clases anidadas</a:t>
            </a:r>
          </a:p>
        </p:txBody>
      </p:sp>
      <p:sp>
        <p:nvSpPr>
          <p:cNvPr id="3" name="Content Placeholder 2">
            <a:extLst>
              <a:ext uri="{FF2B5EF4-FFF2-40B4-BE49-F238E27FC236}">
                <a16:creationId xmlns:a16="http://schemas.microsoft.com/office/drawing/2014/main" id="{E269F1CC-0F2F-904C-8E72-1A65336B3B88}"/>
              </a:ext>
            </a:extLst>
          </p:cNvPr>
          <p:cNvSpPr>
            <a:spLocks noGrp="1"/>
          </p:cNvSpPr>
          <p:nvPr>
            <p:ph idx="1"/>
          </p:nvPr>
        </p:nvSpPr>
        <p:spPr>
          <a:xfrm>
            <a:off x="7219406" y="1825625"/>
            <a:ext cx="4134394" cy="4351338"/>
          </a:xfrm>
          <a:solidFill>
            <a:schemeClr val="accent1">
              <a:lumMod val="20000"/>
              <a:lumOff val="80000"/>
            </a:schemeClr>
          </a:solidFill>
          <a:ln>
            <a:solidFill>
              <a:schemeClr val="accent1"/>
            </a:solidFill>
          </a:ln>
        </p:spPr>
        <p:txBody>
          <a:bodyPr>
            <a:normAutofit fontScale="85000" lnSpcReduction="20000"/>
          </a:bodyPr>
          <a:lstStyle/>
          <a:p>
            <a:pPr marL="0" indent="0">
              <a:buNone/>
            </a:pPr>
            <a:endParaRPr lang="en-US" dirty="0"/>
          </a:p>
          <a:p>
            <a:pPr marL="0" indent="0">
              <a:buNone/>
            </a:pPr>
            <a:r>
              <a:rPr lang="en-US" dirty="0"/>
              <a:t>Las </a:t>
            </a:r>
            <a:r>
              <a:rPr lang="en-US" dirty="0" err="1"/>
              <a:t>clases</a:t>
            </a:r>
            <a:r>
              <a:rPr lang="en-US" dirty="0"/>
              <a:t> </a:t>
            </a:r>
            <a:r>
              <a:rPr lang="en-US" dirty="0" err="1"/>
              <a:t>pueden</a:t>
            </a:r>
            <a:r>
              <a:rPr lang="en-US" dirty="0"/>
              <a:t> </a:t>
            </a:r>
            <a:r>
              <a:rPr lang="en-US" dirty="0" err="1"/>
              <a:t>contener</a:t>
            </a:r>
            <a:r>
              <a:rPr lang="en-US" dirty="0"/>
              <a:t> </a:t>
            </a:r>
            <a:r>
              <a:rPr lang="en-US" dirty="0" err="1"/>
              <a:t>en</a:t>
            </a:r>
            <a:r>
              <a:rPr lang="en-US" dirty="0"/>
              <a:t> </a:t>
            </a:r>
            <a:r>
              <a:rPr lang="en-US" dirty="0" err="1"/>
              <a:t>su</a:t>
            </a:r>
            <a:r>
              <a:rPr lang="en-US" dirty="0"/>
              <a:t> interior </a:t>
            </a:r>
            <a:r>
              <a:rPr lang="en-US" dirty="0" err="1"/>
              <a:t>definiciones</a:t>
            </a:r>
            <a:r>
              <a:rPr lang="en-US" dirty="0"/>
              <a:t> de </a:t>
            </a:r>
            <a:r>
              <a:rPr lang="en-US" b="1" dirty="0" err="1"/>
              <a:t>clases</a:t>
            </a:r>
            <a:r>
              <a:rPr lang="en-US" b="1" dirty="0"/>
              <a:t> </a:t>
            </a:r>
            <a:r>
              <a:rPr lang="en-US" b="1" dirty="0" err="1"/>
              <a:t>anidadas</a:t>
            </a:r>
            <a:r>
              <a:rPr lang="en-US" dirty="0"/>
              <a:t> o </a:t>
            </a:r>
            <a:r>
              <a:rPr lang="en-US" dirty="0" err="1"/>
              <a:t>internas</a:t>
            </a:r>
            <a:r>
              <a:rPr lang="en-US" dirty="0"/>
              <a:t>. </a:t>
            </a:r>
            <a:r>
              <a:rPr lang="en-US" dirty="0" err="1"/>
              <a:t>Estas</a:t>
            </a:r>
            <a:r>
              <a:rPr lang="en-US" dirty="0"/>
              <a:t> </a:t>
            </a:r>
            <a:r>
              <a:rPr lang="en-US" dirty="0" err="1"/>
              <a:t>clases</a:t>
            </a:r>
            <a:r>
              <a:rPr lang="en-US" dirty="0"/>
              <a:t> </a:t>
            </a:r>
            <a:r>
              <a:rPr lang="en-US" dirty="0" err="1"/>
              <a:t>anidadas</a:t>
            </a:r>
            <a:r>
              <a:rPr lang="en-US" dirty="0"/>
              <a:t> </a:t>
            </a:r>
            <a:r>
              <a:rPr lang="en-US" dirty="0" err="1"/>
              <a:t>pueden</a:t>
            </a:r>
            <a:r>
              <a:rPr lang="en-US" dirty="0"/>
              <a:t> </a:t>
            </a:r>
            <a:r>
              <a:rPr lang="en-US" dirty="0" err="1"/>
              <a:t>tener</a:t>
            </a:r>
            <a:r>
              <a:rPr lang="en-US" dirty="0"/>
              <a:t> </a:t>
            </a:r>
            <a:r>
              <a:rPr lang="en-US" dirty="0" err="1"/>
              <a:t>cualquiera</a:t>
            </a:r>
            <a:r>
              <a:rPr lang="en-US" dirty="0"/>
              <a:t> de los seis </a:t>
            </a:r>
            <a:r>
              <a:rPr lang="en-US" dirty="0" err="1"/>
              <a:t>niveles</a:t>
            </a:r>
            <a:r>
              <a:rPr lang="en-US" dirty="0"/>
              <a:t> de </a:t>
            </a:r>
            <a:r>
              <a:rPr lang="en-US" dirty="0" err="1"/>
              <a:t>acceso</a:t>
            </a:r>
            <a:r>
              <a:rPr lang="en-US" dirty="0"/>
              <a:t> de </a:t>
            </a:r>
            <a:r>
              <a:rPr lang="en-US" dirty="0" err="1"/>
              <a:t>miembros</a:t>
            </a:r>
            <a:r>
              <a:rPr lang="en-US" dirty="0"/>
              <a:t>. Los </a:t>
            </a:r>
            <a:r>
              <a:rPr lang="en-US" dirty="0" err="1"/>
              <a:t>niveles</a:t>
            </a:r>
            <a:r>
              <a:rPr lang="en-US" dirty="0"/>
              <a:t> de </a:t>
            </a:r>
            <a:r>
              <a:rPr lang="en-US" dirty="0" err="1"/>
              <a:t>acceso</a:t>
            </a:r>
            <a:r>
              <a:rPr lang="en-US" dirty="0"/>
              <a:t> </a:t>
            </a:r>
            <a:r>
              <a:rPr lang="en-US" dirty="0" err="1"/>
              <a:t>tienen</a:t>
            </a:r>
            <a:r>
              <a:rPr lang="en-US" dirty="0"/>
              <a:t> el </a:t>
            </a:r>
            <a:r>
              <a:rPr lang="en-US" dirty="0" err="1"/>
              <a:t>mismo</a:t>
            </a:r>
            <a:r>
              <a:rPr lang="en-US" dirty="0"/>
              <a:t> </a:t>
            </a:r>
            <a:r>
              <a:rPr lang="en-US" dirty="0" err="1"/>
              <a:t>efecto</a:t>
            </a:r>
            <a:r>
              <a:rPr lang="en-US" dirty="0"/>
              <a:t> que </a:t>
            </a:r>
            <a:r>
              <a:rPr lang="en-US" dirty="0" err="1"/>
              <a:t>en</a:t>
            </a:r>
            <a:r>
              <a:rPr lang="en-US" dirty="0"/>
              <a:t> </a:t>
            </a:r>
            <a:r>
              <a:rPr lang="en-US" dirty="0" err="1"/>
              <a:t>otros</a:t>
            </a:r>
            <a:r>
              <a:rPr lang="en-US" dirty="0"/>
              <a:t> </a:t>
            </a:r>
            <a:r>
              <a:rPr lang="en-US" dirty="0" err="1"/>
              <a:t>miembros</a:t>
            </a:r>
            <a:r>
              <a:rPr lang="en-US" dirty="0"/>
              <a:t>. </a:t>
            </a:r>
          </a:p>
          <a:p>
            <a:pPr marL="0" indent="0">
              <a:buNone/>
            </a:pPr>
            <a:endParaRPr lang="en-US" dirty="0"/>
          </a:p>
          <a:p>
            <a:pPr marL="0" indent="0">
              <a:buNone/>
            </a:pPr>
            <a:r>
              <a:rPr lang="en-US" dirty="0"/>
              <a:t>Por </a:t>
            </a:r>
            <a:r>
              <a:rPr lang="en-US" dirty="0" err="1"/>
              <a:t>defecto</a:t>
            </a:r>
            <a:r>
              <a:rPr lang="en-US" dirty="0"/>
              <a:t>, las </a:t>
            </a:r>
            <a:r>
              <a:rPr lang="en-US" dirty="0" err="1"/>
              <a:t>clases</a:t>
            </a:r>
            <a:r>
              <a:rPr lang="en-US" dirty="0"/>
              <a:t> </a:t>
            </a:r>
            <a:r>
              <a:rPr lang="en-US" dirty="0" err="1"/>
              <a:t>anidadas</a:t>
            </a:r>
            <a:r>
              <a:rPr lang="en-US" dirty="0"/>
              <a:t> son </a:t>
            </a:r>
            <a:r>
              <a:rPr lang="en-US" b="1" dirty="0"/>
              <a:t>private</a:t>
            </a:r>
            <a:r>
              <a:rPr lang="en-US" dirty="0"/>
              <a:t>, lo que </a:t>
            </a:r>
            <a:r>
              <a:rPr lang="en-US" dirty="0" err="1"/>
              <a:t>significa</a:t>
            </a:r>
            <a:r>
              <a:rPr lang="en-US" dirty="0"/>
              <a:t> que solo </a:t>
            </a:r>
            <a:r>
              <a:rPr lang="en-US" dirty="0" err="1"/>
              <a:t>pueden</a:t>
            </a:r>
            <a:r>
              <a:rPr lang="en-US" dirty="0"/>
              <a:t> </a:t>
            </a:r>
            <a:r>
              <a:rPr lang="en-US" dirty="0" err="1"/>
              <a:t>usarse</a:t>
            </a:r>
            <a:r>
              <a:rPr lang="en-US" dirty="0"/>
              <a:t> dentro de la </a:t>
            </a:r>
            <a:r>
              <a:rPr lang="en-US" dirty="0" err="1"/>
              <a:t>clase</a:t>
            </a:r>
            <a:r>
              <a:rPr lang="en-US" dirty="0"/>
              <a:t> </a:t>
            </a:r>
            <a:r>
              <a:rPr lang="en-US" dirty="0" err="1"/>
              <a:t>donde</a:t>
            </a:r>
            <a:r>
              <a:rPr lang="en-US" dirty="0"/>
              <a:t> </a:t>
            </a:r>
            <a:r>
              <a:rPr lang="en-US" dirty="0" err="1"/>
              <a:t>están</a:t>
            </a:r>
            <a:r>
              <a:rPr lang="en-US" dirty="0"/>
              <a:t> </a:t>
            </a:r>
            <a:r>
              <a:rPr lang="en-US" dirty="0" err="1"/>
              <a:t>definidas</a:t>
            </a:r>
            <a:r>
              <a:rPr lang="en-US" dirty="0"/>
              <a:t>.</a:t>
            </a:r>
            <a:endParaRPr lang="en-BO" dirty="0"/>
          </a:p>
        </p:txBody>
      </p:sp>
      <p:sp>
        <p:nvSpPr>
          <p:cNvPr id="4" name="TextBox 3">
            <a:extLst>
              <a:ext uri="{FF2B5EF4-FFF2-40B4-BE49-F238E27FC236}">
                <a16:creationId xmlns:a16="http://schemas.microsoft.com/office/drawing/2014/main" id="{B1EE4BA1-253E-AF44-84DF-58EE4800F635}"/>
              </a:ext>
            </a:extLst>
          </p:cNvPr>
          <p:cNvSpPr txBox="1"/>
          <p:nvPr/>
        </p:nvSpPr>
        <p:spPr>
          <a:xfrm>
            <a:off x="716281" y="1385193"/>
            <a:ext cx="6320246"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protected double X = 0; public double Y = 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virtual double Area() {  return X * Y;  } </a:t>
            </a:r>
          </a:p>
          <a:p>
            <a:r>
              <a:rPr lang="en-US" sz="1400" b="1" dirty="0">
                <a:solidFill>
                  <a:schemeClr val="bg1"/>
                </a:solidFill>
              </a:rPr>
              <a:t>      public double </a:t>
            </a:r>
            <a:r>
              <a:rPr lang="en-US" sz="1400" b="1" dirty="0" err="1">
                <a:solidFill>
                  <a:schemeClr val="bg1"/>
                </a:solidFill>
              </a:rPr>
              <a:t>GetArea</a:t>
            </a:r>
            <a:r>
              <a:rPr lang="en-US" sz="1400" b="1" dirty="0">
                <a:solidFill>
                  <a:schemeClr val="bg1"/>
                </a:solidFill>
              </a:rPr>
              <a:t>() { return X * Y; }</a:t>
            </a:r>
          </a:p>
          <a:p>
            <a:r>
              <a:rPr lang="en-US" sz="1400" b="1" dirty="0">
                <a:solidFill>
                  <a:schemeClr val="bg1"/>
                </a:solidFill>
              </a:rPr>
              <a:t>      public double </a:t>
            </a:r>
            <a:r>
              <a:rPr lang="en-US" sz="1400" b="1" dirty="0" err="1">
                <a:solidFill>
                  <a:schemeClr val="bg1"/>
                </a:solidFill>
              </a:rPr>
              <a:t>AreaMagnificada</a:t>
            </a:r>
            <a:r>
              <a:rPr lang="en-US" sz="1400" b="1" dirty="0">
                <a:solidFill>
                  <a:schemeClr val="bg1"/>
                </a:solidFill>
              </a:rPr>
              <a:t>() {</a:t>
            </a:r>
          </a:p>
          <a:p>
            <a:r>
              <a:rPr lang="en-US" sz="1400" b="1" dirty="0">
                <a:solidFill>
                  <a:schemeClr val="bg1"/>
                </a:solidFill>
              </a:rPr>
              <a:t>             return ( (new </a:t>
            </a:r>
            <a:r>
              <a:rPr lang="en-US" sz="1400" b="1" dirty="0" err="1">
                <a:solidFill>
                  <a:schemeClr val="bg1"/>
                </a:solidFill>
              </a:rPr>
              <a:t>Generador</a:t>
            </a:r>
            <a:r>
              <a:rPr lang="en-US" sz="1400" b="1" dirty="0">
                <a:solidFill>
                  <a:schemeClr val="bg1"/>
                </a:solidFill>
              </a:rPr>
              <a:t>()).</a:t>
            </a:r>
            <a:r>
              <a:rPr lang="en-US" sz="1400" b="1" dirty="0" err="1">
                <a:solidFill>
                  <a:schemeClr val="bg1"/>
                </a:solidFill>
              </a:rPr>
              <a:t>GetNumero</a:t>
            </a:r>
            <a:r>
              <a:rPr lang="en-US" sz="1400" b="1" dirty="0">
                <a:solidFill>
                  <a:schemeClr val="bg1"/>
                </a:solidFill>
              </a:rPr>
              <a:t>() * Area() );</a:t>
            </a:r>
          </a:p>
          <a:p>
            <a:r>
              <a:rPr lang="en-US" sz="1400" b="1" dirty="0">
                <a:solidFill>
                  <a:schemeClr val="bg1"/>
                </a:solidFill>
              </a:rPr>
              <a:t>      }  	</a:t>
            </a:r>
          </a:p>
          <a:p>
            <a:r>
              <a:rPr lang="en-US" sz="1400" b="1" dirty="0">
                <a:solidFill>
                  <a:schemeClr val="bg1"/>
                </a:solidFill>
              </a:rPr>
              <a:t>      class </a:t>
            </a:r>
            <a:r>
              <a:rPr lang="en-US" sz="1400" b="1" dirty="0" err="1">
                <a:solidFill>
                  <a:schemeClr val="bg1"/>
                </a:solidFill>
              </a:rPr>
              <a:t>Generador</a:t>
            </a:r>
            <a:r>
              <a:rPr lang="en-US" sz="1400" b="1" dirty="0">
                <a:solidFill>
                  <a:schemeClr val="bg1"/>
                </a:solidFill>
              </a:rPr>
              <a:t>       {</a:t>
            </a:r>
          </a:p>
          <a:p>
            <a:r>
              <a:rPr lang="en-US" sz="1400" b="1" dirty="0">
                <a:solidFill>
                  <a:schemeClr val="bg1"/>
                </a:solidFill>
              </a:rPr>
              <a:t>          public int </a:t>
            </a:r>
            <a:r>
              <a:rPr lang="en-US" sz="1400" b="1" dirty="0" err="1">
                <a:solidFill>
                  <a:schemeClr val="bg1"/>
                </a:solidFill>
              </a:rPr>
              <a:t>GetNumero</a:t>
            </a:r>
            <a:r>
              <a:rPr lang="en-US" sz="1400" b="1" dirty="0">
                <a:solidFill>
                  <a:schemeClr val="bg1"/>
                </a:solidFill>
              </a:rPr>
              <a:t>() { return 77;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(10, 40);</a:t>
            </a: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magnificada</a:t>
            </a:r>
            <a:r>
              <a:rPr lang="en-US" sz="1400" b="1" dirty="0">
                <a:solidFill>
                  <a:schemeClr val="bg1"/>
                </a:solidFill>
              </a:rPr>
              <a:t> rec = {</a:t>
            </a:r>
            <a:r>
              <a:rPr lang="en-US" sz="1400" b="1" dirty="0" err="1">
                <a:solidFill>
                  <a:schemeClr val="bg1"/>
                </a:solidFill>
              </a:rPr>
              <a:t>rec.AreaMagnificada</a:t>
            </a:r>
            <a:r>
              <a:rPr lang="en-US" sz="1400" b="1" dirty="0">
                <a:solidFill>
                  <a:schemeClr val="bg1"/>
                </a:solidFill>
              </a:rPr>
              <a:t>()}</a:t>
            </a:r>
            <a:r>
              <a:rPr lang="en-US" sz="1400" b="1" dirty="0"/>
              <a:t>"</a:t>
            </a:r>
            <a:r>
              <a:rPr lang="en-US" sz="1400" b="1" dirty="0">
                <a:solidFill>
                  <a:schemeClr val="bg1"/>
                </a:solidFill>
              </a:rPr>
              <a:t> );</a:t>
            </a:r>
          </a:p>
          <a:p>
            <a:r>
              <a:rPr lang="en-US" sz="1400" b="1" dirty="0">
                <a:solidFill>
                  <a:schemeClr val="bg1"/>
                </a:solidFill>
              </a:rPr>
              <a:t>                   // Area </a:t>
            </a:r>
            <a:r>
              <a:rPr lang="en-US" sz="1400" b="1" dirty="0" err="1">
                <a:solidFill>
                  <a:schemeClr val="bg1"/>
                </a:solidFill>
              </a:rPr>
              <a:t>magnificada</a:t>
            </a:r>
            <a:r>
              <a:rPr lang="en-US" sz="1400" b="1" dirty="0">
                <a:solidFill>
                  <a:schemeClr val="bg1"/>
                </a:solidFill>
              </a:rPr>
              <a:t> rec = 30800;</a:t>
            </a:r>
          </a:p>
          <a:p>
            <a:r>
              <a:rPr lang="en-US" sz="1400" b="1" dirty="0">
                <a:solidFill>
                  <a:schemeClr val="bg1"/>
                </a:solidFill>
              </a:rPr>
              <a:t>                   // var gen = new </a:t>
            </a:r>
            <a:r>
              <a:rPr lang="en-US" sz="1400" b="1" dirty="0" err="1">
                <a:solidFill>
                  <a:schemeClr val="bg1"/>
                </a:solidFill>
              </a:rPr>
              <a:t>Rectangulo.Generador</a:t>
            </a:r>
            <a:r>
              <a:rPr lang="en-US" sz="1400" b="1" dirty="0">
                <a:solidFill>
                  <a:schemeClr val="bg1"/>
                </a:solidFill>
              </a:rPr>
              <a:t>();      // error de </a:t>
            </a:r>
            <a:r>
              <a:rPr lang="en-US" sz="1400" b="1" dirty="0" err="1">
                <a:solidFill>
                  <a:schemeClr val="bg1"/>
                </a:solidFill>
              </a:rPr>
              <a:t>nivel</a:t>
            </a:r>
            <a:r>
              <a:rPr lang="en-US" sz="1400" b="1" dirty="0">
                <a:solidFill>
                  <a:schemeClr val="bg1"/>
                </a:solidFill>
              </a:rPr>
              <a:t> de </a:t>
            </a:r>
            <a:r>
              <a:rPr lang="en-US" sz="1400" b="1" dirty="0" err="1">
                <a:solidFill>
                  <a:schemeClr val="bg1"/>
                </a:solidFill>
              </a:rPr>
              <a:t>acceso</a:t>
            </a:r>
            <a:endParaRPr lang="en-US" sz="1400" b="1" dirty="0">
              <a:solidFill>
                <a:schemeClr val="bg1"/>
              </a:solidFill>
            </a:endParaRP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58260905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9EC33-A769-FC41-9125-38150EBEB30E}"/>
              </a:ext>
            </a:extLst>
          </p:cNvPr>
          <p:cNvSpPr>
            <a:spLocks noGrp="1"/>
          </p:cNvSpPr>
          <p:nvPr>
            <p:ph type="title"/>
          </p:nvPr>
        </p:nvSpPr>
        <p:spPr/>
        <p:txBody>
          <a:bodyPr/>
          <a:lstStyle/>
          <a:p>
            <a:r>
              <a:rPr lang="en-BO" dirty="0"/>
              <a:t>Pautas para el manejo de niveles de acceso</a:t>
            </a:r>
          </a:p>
        </p:txBody>
      </p:sp>
      <p:sp>
        <p:nvSpPr>
          <p:cNvPr id="3" name="Content Placeholder 2">
            <a:extLst>
              <a:ext uri="{FF2B5EF4-FFF2-40B4-BE49-F238E27FC236}">
                <a16:creationId xmlns:a16="http://schemas.microsoft.com/office/drawing/2014/main" id="{E9EE2FBA-E3FA-244A-A46E-FF1E178DCDBA}"/>
              </a:ext>
            </a:extLst>
          </p:cNvPr>
          <p:cNvSpPr>
            <a:spLocks noGrp="1"/>
          </p:cNvSpPr>
          <p:nvPr>
            <p:ph idx="1"/>
          </p:nvPr>
        </p:nvSpPr>
        <p:spPr>
          <a:solidFill>
            <a:schemeClr val="accent5">
              <a:lumMod val="20000"/>
              <a:lumOff val="80000"/>
            </a:schemeClr>
          </a:solidFill>
          <a:ln>
            <a:solidFill>
              <a:schemeClr val="accent1"/>
            </a:solidFill>
          </a:ln>
        </p:spPr>
        <p:txBody>
          <a:bodyPr>
            <a:normAutofit fontScale="92500" lnSpcReduction="20000"/>
          </a:bodyPr>
          <a:lstStyle/>
          <a:p>
            <a:pPr marL="0" indent="0">
              <a:buNone/>
            </a:pPr>
            <a:endParaRPr lang="en-US" dirty="0"/>
          </a:p>
          <a:p>
            <a:pPr marL="0" indent="0">
              <a:buNone/>
            </a:pPr>
            <a:r>
              <a:rPr lang="en-US" dirty="0"/>
              <a:t>Como </a:t>
            </a:r>
            <a:r>
              <a:rPr lang="en-US" dirty="0" err="1"/>
              <a:t>pauta</a:t>
            </a:r>
            <a:r>
              <a:rPr lang="en-US" dirty="0"/>
              <a:t> </a:t>
            </a:r>
            <a:r>
              <a:rPr lang="en-US" dirty="0" err="1"/>
              <a:t>inicial</a:t>
            </a:r>
            <a:r>
              <a:rPr lang="en-US" dirty="0"/>
              <a:t>, al </a:t>
            </a:r>
            <a:r>
              <a:rPr lang="en-US" dirty="0" err="1"/>
              <a:t>elegir</a:t>
            </a:r>
            <a:r>
              <a:rPr lang="en-US" dirty="0"/>
              <a:t> los </a:t>
            </a:r>
            <a:r>
              <a:rPr lang="en-US" dirty="0" err="1"/>
              <a:t>nivele</a:t>
            </a:r>
            <a:r>
              <a:rPr lang="en-US" dirty="0"/>
              <a:t> de </a:t>
            </a:r>
            <a:r>
              <a:rPr lang="en-US" dirty="0" err="1"/>
              <a:t>accesos</a:t>
            </a:r>
            <a:r>
              <a:rPr lang="en-US" dirty="0"/>
              <a:t>, </a:t>
            </a:r>
            <a:r>
              <a:rPr lang="en-US" dirty="0" err="1"/>
              <a:t>generalmente</a:t>
            </a:r>
            <a:r>
              <a:rPr lang="en-US" dirty="0"/>
              <a:t> </a:t>
            </a:r>
            <a:r>
              <a:rPr lang="en-US" dirty="0" err="1"/>
              <a:t>aconsejo</a:t>
            </a:r>
            <a:r>
              <a:rPr lang="en-US" dirty="0"/>
              <a:t> </a:t>
            </a:r>
            <a:r>
              <a:rPr lang="en-US" dirty="0" err="1"/>
              <a:t>usar</a:t>
            </a:r>
            <a:r>
              <a:rPr lang="en-US" dirty="0"/>
              <a:t> </a:t>
            </a:r>
            <a:r>
              <a:rPr lang="en-US" b="1" dirty="0"/>
              <a:t>public </a:t>
            </a:r>
            <a:r>
              <a:rPr lang="en-US" dirty="0"/>
              <a:t>para </a:t>
            </a:r>
            <a:r>
              <a:rPr lang="en-US" dirty="0" err="1"/>
              <a:t>todos</a:t>
            </a:r>
            <a:r>
              <a:rPr lang="en-US" dirty="0"/>
              <a:t> los </a:t>
            </a:r>
            <a:r>
              <a:rPr lang="en-US" b="1" dirty="0"/>
              <a:t>types y </a:t>
            </a:r>
            <a:r>
              <a:rPr lang="en-US" b="1" dirty="0" err="1"/>
              <a:t>métodos</a:t>
            </a:r>
            <a:r>
              <a:rPr lang="en-US" dirty="0"/>
              <a:t>, y </a:t>
            </a:r>
            <a:r>
              <a:rPr lang="en-US" b="1" dirty="0"/>
              <a:t>protected</a:t>
            </a:r>
            <a:r>
              <a:rPr lang="en-US" dirty="0"/>
              <a:t> para los </a:t>
            </a:r>
            <a:r>
              <a:rPr lang="en-US" b="1" dirty="0" err="1"/>
              <a:t>campos</a:t>
            </a:r>
            <a:r>
              <a:rPr lang="en-US" dirty="0"/>
              <a:t>.</a:t>
            </a:r>
          </a:p>
          <a:p>
            <a:pPr marL="0" indent="0">
              <a:buNone/>
            </a:pPr>
            <a:endParaRPr lang="en-US" dirty="0"/>
          </a:p>
          <a:p>
            <a:pPr marL="0" indent="0">
              <a:buNone/>
            </a:pPr>
            <a:r>
              <a:rPr lang="en-US" dirty="0"/>
              <a:t>Con </a:t>
            </a:r>
            <a:r>
              <a:rPr lang="en-US" dirty="0" err="1"/>
              <a:t>esto</a:t>
            </a:r>
            <a:r>
              <a:rPr lang="en-US" dirty="0"/>
              <a:t> </a:t>
            </a:r>
            <a:r>
              <a:rPr lang="en-US" dirty="0" err="1"/>
              <a:t>en</a:t>
            </a:r>
            <a:r>
              <a:rPr lang="en-US" dirty="0"/>
              <a:t> </a:t>
            </a:r>
            <a:r>
              <a:rPr lang="en-US" dirty="0" err="1"/>
              <a:t>mente</a:t>
            </a:r>
            <a:r>
              <a:rPr lang="en-US" dirty="0"/>
              <a:t> se </a:t>
            </a:r>
            <a:r>
              <a:rPr lang="en-US" dirty="0" err="1"/>
              <a:t>puede</a:t>
            </a:r>
            <a:r>
              <a:rPr lang="en-US" dirty="0"/>
              <a:t> </a:t>
            </a:r>
            <a:r>
              <a:rPr lang="en-US" dirty="0" err="1"/>
              <a:t>considerar</a:t>
            </a:r>
            <a:r>
              <a:rPr lang="en-US" dirty="0"/>
              <a:t> </a:t>
            </a:r>
            <a:r>
              <a:rPr lang="en-US" dirty="0" err="1"/>
              <a:t>luego</a:t>
            </a:r>
            <a:r>
              <a:rPr lang="en-US" dirty="0"/>
              <a:t> </a:t>
            </a:r>
            <a:r>
              <a:rPr lang="en-US" dirty="0" err="1"/>
              <a:t>casos</a:t>
            </a:r>
            <a:r>
              <a:rPr lang="en-US" dirty="0"/>
              <a:t> </a:t>
            </a:r>
            <a:r>
              <a:rPr lang="en-US" dirty="0" err="1"/>
              <a:t>especiales</a:t>
            </a:r>
            <a:r>
              <a:rPr lang="en-US" dirty="0"/>
              <a:t> de </a:t>
            </a:r>
            <a:r>
              <a:rPr lang="en-US" dirty="0" err="1"/>
              <a:t>métodos</a:t>
            </a:r>
            <a:r>
              <a:rPr lang="en-US" dirty="0"/>
              <a:t> que </a:t>
            </a:r>
            <a:r>
              <a:rPr lang="en-US" dirty="0" err="1"/>
              <a:t>deberían</a:t>
            </a:r>
            <a:r>
              <a:rPr lang="en-US" dirty="0"/>
              <a:t> ser private, protected </a:t>
            </a:r>
            <a:r>
              <a:rPr lang="en-US" dirty="0" err="1"/>
              <a:t>ó</a:t>
            </a:r>
            <a:r>
              <a:rPr lang="en-US" dirty="0"/>
              <a:t> internal, para </a:t>
            </a:r>
            <a:r>
              <a:rPr lang="en-US" dirty="0" err="1"/>
              <a:t>proteger</a:t>
            </a:r>
            <a:r>
              <a:rPr lang="en-US" dirty="0"/>
              <a:t> o </a:t>
            </a:r>
            <a:r>
              <a:rPr lang="en-US" b="1" dirty="0" err="1"/>
              <a:t>encapsular</a:t>
            </a:r>
            <a:r>
              <a:rPr lang="en-US" dirty="0"/>
              <a:t> el </a:t>
            </a:r>
            <a:r>
              <a:rPr lang="en-US" dirty="0" err="1"/>
              <a:t>diseño</a:t>
            </a:r>
            <a:r>
              <a:rPr lang="en-US" dirty="0"/>
              <a:t>.</a:t>
            </a:r>
          </a:p>
          <a:p>
            <a:pPr marL="0" indent="0">
              <a:buNone/>
            </a:pPr>
            <a:endParaRPr lang="en-US" dirty="0"/>
          </a:p>
          <a:p>
            <a:pPr marL="0" indent="0">
              <a:buNone/>
            </a:pPr>
            <a:r>
              <a:rPr lang="en-US" dirty="0" err="1"/>
              <a:t>Finalmente</a:t>
            </a:r>
            <a:r>
              <a:rPr lang="en-US" dirty="0"/>
              <a:t> debe </a:t>
            </a:r>
            <a:r>
              <a:rPr lang="en-US" dirty="0" err="1"/>
              <a:t>tenerse</a:t>
            </a:r>
            <a:r>
              <a:rPr lang="en-US" dirty="0"/>
              <a:t> </a:t>
            </a:r>
            <a:r>
              <a:rPr lang="en-US" dirty="0" err="1"/>
              <a:t>en</a:t>
            </a:r>
            <a:r>
              <a:rPr lang="en-US" dirty="0"/>
              <a:t> </a:t>
            </a:r>
            <a:r>
              <a:rPr lang="en-US" dirty="0" err="1"/>
              <a:t>cuenta</a:t>
            </a:r>
            <a:r>
              <a:rPr lang="en-US" dirty="0"/>
              <a:t> que el </a:t>
            </a:r>
            <a:r>
              <a:rPr lang="en-US" dirty="0" err="1"/>
              <a:t>uso</a:t>
            </a:r>
            <a:r>
              <a:rPr lang="en-US" dirty="0"/>
              <a:t> de </a:t>
            </a:r>
            <a:r>
              <a:rPr lang="en-US" dirty="0" err="1"/>
              <a:t>niveles</a:t>
            </a:r>
            <a:r>
              <a:rPr lang="en-US" dirty="0"/>
              <a:t> de </a:t>
            </a:r>
            <a:r>
              <a:rPr lang="en-US" dirty="0" err="1"/>
              <a:t>acceso</a:t>
            </a:r>
            <a:r>
              <a:rPr lang="en-US" dirty="0"/>
              <a:t> </a:t>
            </a:r>
            <a:r>
              <a:rPr lang="en-US" dirty="0" err="1"/>
              <a:t>más</a:t>
            </a:r>
            <a:r>
              <a:rPr lang="en-US" dirty="0"/>
              <a:t> </a:t>
            </a:r>
            <a:r>
              <a:rPr lang="en-US" dirty="0" err="1"/>
              <a:t>restrictivos</a:t>
            </a:r>
            <a:r>
              <a:rPr lang="en-US" dirty="0"/>
              <a:t>, </a:t>
            </a:r>
            <a:r>
              <a:rPr lang="en-US" dirty="0" err="1"/>
              <a:t>facilita</a:t>
            </a:r>
            <a:r>
              <a:rPr lang="en-US" dirty="0"/>
              <a:t> la </a:t>
            </a:r>
            <a:r>
              <a:rPr lang="en-US" dirty="0" err="1"/>
              <a:t>modificación</a:t>
            </a:r>
            <a:r>
              <a:rPr lang="en-US" dirty="0"/>
              <a:t> de una </a:t>
            </a:r>
            <a:r>
              <a:rPr lang="en-US" dirty="0" err="1"/>
              <a:t>clase</a:t>
            </a:r>
            <a:r>
              <a:rPr lang="en-US" dirty="0"/>
              <a:t> sin </a:t>
            </a:r>
            <a:r>
              <a:rPr lang="en-US" dirty="0" err="1"/>
              <a:t>afectar</a:t>
            </a:r>
            <a:r>
              <a:rPr lang="en-US" dirty="0"/>
              <a:t> el </a:t>
            </a:r>
            <a:r>
              <a:rPr lang="en-US" dirty="0" err="1"/>
              <a:t>código</a:t>
            </a:r>
            <a:r>
              <a:rPr lang="en-US" dirty="0"/>
              <a:t> para los </a:t>
            </a:r>
            <a:r>
              <a:rPr lang="en-US" dirty="0" err="1"/>
              <a:t>programadores</a:t>
            </a:r>
            <a:r>
              <a:rPr lang="en-US" dirty="0"/>
              <a:t> que </a:t>
            </a:r>
            <a:r>
              <a:rPr lang="en-US" dirty="0" err="1"/>
              <a:t>usan</a:t>
            </a:r>
            <a:r>
              <a:rPr lang="en-US" dirty="0"/>
              <a:t> </a:t>
            </a:r>
            <a:r>
              <a:rPr lang="en-US" dirty="0" err="1"/>
              <a:t>nuestras</a:t>
            </a:r>
            <a:r>
              <a:rPr lang="en-US" dirty="0"/>
              <a:t> </a:t>
            </a:r>
            <a:r>
              <a:rPr lang="en-US" dirty="0" err="1"/>
              <a:t>clase</a:t>
            </a:r>
            <a:r>
              <a:rPr lang="en-US" dirty="0"/>
              <a:t>.</a:t>
            </a:r>
          </a:p>
          <a:p>
            <a:pPr marL="0" indent="0">
              <a:buNone/>
            </a:pPr>
            <a:r>
              <a:rPr lang="en-US" dirty="0"/>
              <a:t> </a:t>
            </a:r>
            <a:endParaRPr lang="en-BO" dirty="0"/>
          </a:p>
        </p:txBody>
      </p:sp>
    </p:spTree>
    <p:extLst>
      <p:ext uri="{BB962C8B-B14F-4D97-AF65-F5344CB8AC3E}">
        <p14:creationId xmlns:p14="http://schemas.microsoft.com/office/powerpoint/2010/main" val="242578657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1F3BF-4BD7-E949-A9DB-4BF9F5D059D9}"/>
              </a:ext>
            </a:extLst>
          </p:cNvPr>
          <p:cNvSpPr>
            <a:spLocks noGrp="1"/>
          </p:cNvSpPr>
          <p:nvPr>
            <p:ph type="title"/>
          </p:nvPr>
        </p:nvSpPr>
        <p:spPr/>
        <p:txBody>
          <a:bodyPr/>
          <a:lstStyle/>
          <a:p>
            <a:r>
              <a:rPr lang="en-BO" dirty="0"/>
              <a:t>Capítulo 10</a:t>
            </a:r>
          </a:p>
        </p:txBody>
      </p:sp>
      <p:sp>
        <p:nvSpPr>
          <p:cNvPr id="3" name="Content Placeholder 2">
            <a:extLst>
              <a:ext uri="{FF2B5EF4-FFF2-40B4-BE49-F238E27FC236}">
                <a16:creationId xmlns:a16="http://schemas.microsoft.com/office/drawing/2014/main" id="{A0B0CB0B-1490-9C43-B223-5186BACFB4EA}"/>
              </a:ext>
            </a:extLst>
          </p:cNvPr>
          <p:cNvSpPr>
            <a:spLocks noGrp="1"/>
          </p:cNvSpPr>
          <p:nvPr>
            <p:ph idx="1"/>
          </p:nvPr>
        </p:nvSpPr>
        <p:spPr/>
        <p:txBody>
          <a:bodyPr>
            <a:normAutofit/>
          </a:bodyPr>
          <a:lstStyle/>
          <a:p>
            <a:pPr marL="0" indent="0">
              <a:buNone/>
            </a:pPr>
            <a:r>
              <a:rPr lang="en-BO" sz="4000" b="1" dirty="0"/>
              <a:t>Static</a:t>
            </a:r>
          </a:p>
          <a:p>
            <a:pPr marL="0" indent="0">
              <a:buNone/>
            </a:pPr>
            <a:endParaRPr lang="en-BO" sz="4000" b="1" dirty="0"/>
          </a:p>
          <a:p>
            <a:pPr marL="0" indent="0">
              <a:buNone/>
            </a:pPr>
            <a:r>
              <a:rPr lang="en-US" sz="2400" dirty="0"/>
              <a:t>Este </a:t>
            </a:r>
            <a:r>
              <a:rPr lang="en-US" sz="2400" dirty="0" err="1"/>
              <a:t>modificador</a:t>
            </a:r>
            <a:r>
              <a:rPr lang="en-US" sz="2400" dirty="0"/>
              <a:t> se </a:t>
            </a:r>
            <a:r>
              <a:rPr lang="en-US" sz="2400" dirty="0" err="1"/>
              <a:t>puede</a:t>
            </a:r>
            <a:r>
              <a:rPr lang="en-US" sz="2400" dirty="0"/>
              <a:t> </a:t>
            </a:r>
            <a:r>
              <a:rPr lang="en-US" sz="2400" dirty="0" err="1"/>
              <a:t>usar</a:t>
            </a:r>
            <a:r>
              <a:rPr lang="en-US" sz="2400" dirty="0"/>
              <a:t> para </a:t>
            </a:r>
            <a:r>
              <a:rPr lang="en-US" sz="2400" dirty="0" err="1"/>
              <a:t>declarar</a:t>
            </a:r>
            <a:r>
              <a:rPr lang="en-US" sz="2400" dirty="0"/>
              <a:t> </a:t>
            </a:r>
            <a:r>
              <a:rPr lang="en-US" sz="2400" dirty="0" err="1"/>
              <a:t>miembros</a:t>
            </a:r>
            <a:r>
              <a:rPr lang="en-US" sz="2400" dirty="0"/>
              <a:t> que </a:t>
            </a:r>
            <a:r>
              <a:rPr lang="en-US" sz="2400" dirty="0" err="1"/>
              <a:t>pueden</a:t>
            </a:r>
            <a:r>
              <a:rPr lang="en-US" sz="2400" dirty="0"/>
              <a:t> </a:t>
            </a:r>
            <a:r>
              <a:rPr lang="en-US" sz="2400" dirty="0" err="1"/>
              <a:t>estar</a:t>
            </a:r>
            <a:r>
              <a:rPr lang="en-US" sz="2400" dirty="0"/>
              <a:t> </a:t>
            </a:r>
            <a:r>
              <a:rPr lang="en-US" sz="2400" dirty="0" err="1"/>
              <a:t>disponibles</a:t>
            </a:r>
            <a:r>
              <a:rPr lang="en-US" sz="2400" dirty="0"/>
              <a:t> sin </a:t>
            </a:r>
            <a:r>
              <a:rPr lang="en-US" sz="2400" dirty="0" err="1"/>
              <a:t>tener</a:t>
            </a:r>
            <a:r>
              <a:rPr lang="en-US" sz="2400" dirty="0"/>
              <a:t> que </a:t>
            </a:r>
            <a:r>
              <a:rPr lang="en-US" sz="2400" dirty="0" err="1"/>
              <a:t>crear</a:t>
            </a:r>
            <a:r>
              <a:rPr lang="en-US" sz="2400" dirty="0"/>
              <a:t> una </a:t>
            </a:r>
            <a:r>
              <a:rPr lang="en-US" sz="2400" dirty="0" err="1"/>
              <a:t>instancia</a:t>
            </a:r>
            <a:r>
              <a:rPr lang="en-US" sz="2400" dirty="0"/>
              <a:t> de la </a:t>
            </a:r>
            <a:r>
              <a:rPr lang="en-US" sz="2400" dirty="0" err="1"/>
              <a:t>clase</a:t>
            </a:r>
            <a:r>
              <a:rPr lang="en-US" sz="2400" dirty="0"/>
              <a:t>.</a:t>
            </a:r>
            <a:endParaRPr lang="en-BO" sz="2400" dirty="0"/>
          </a:p>
        </p:txBody>
      </p:sp>
    </p:spTree>
    <p:extLst>
      <p:ext uri="{BB962C8B-B14F-4D97-AF65-F5344CB8AC3E}">
        <p14:creationId xmlns:p14="http://schemas.microsoft.com/office/powerpoint/2010/main" val="199948401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B90EA-A5E3-904E-8C91-FFE8E6B48B04}"/>
              </a:ext>
            </a:extLst>
          </p:cNvPr>
          <p:cNvSpPr>
            <a:spLocks noGrp="1"/>
          </p:cNvSpPr>
          <p:nvPr>
            <p:ph type="title"/>
          </p:nvPr>
        </p:nvSpPr>
        <p:spPr/>
        <p:txBody>
          <a:bodyPr/>
          <a:lstStyle/>
          <a:p>
            <a:r>
              <a:rPr lang="en-BO" dirty="0"/>
              <a:t>Miembros static</a:t>
            </a:r>
          </a:p>
        </p:txBody>
      </p:sp>
      <p:sp>
        <p:nvSpPr>
          <p:cNvPr id="3" name="Content Placeholder 2">
            <a:extLst>
              <a:ext uri="{FF2B5EF4-FFF2-40B4-BE49-F238E27FC236}">
                <a16:creationId xmlns:a16="http://schemas.microsoft.com/office/drawing/2014/main" id="{1163A492-DFCF-0A4A-B778-5248A87C8EC7}"/>
              </a:ext>
            </a:extLst>
          </p:cNvPr>
          <p:cNvSpPr>
            <a:spLocks noGrp="1"/>
          </p:cNvSpPr>
          <p:nvPr>
            <p:ph idx="1"/>
          </p:nvPr>
        </p:nvSpPr>
        <p:spPr>
          <a:solidFill>
            <a:schemeClr val="accent5">
              <a:lumMod val="20000"/>
              <a:lumOff val="80000"/>
            </a:schemeClr>
          </a:solidFill>
          <a:ln>
            <a:solidFill>
              <a:schemeClr val="accent1"/>
            </a:solidFill>
          </a:ln>
        </p:spPr>
        <p:txBody>
          <a:bodyPr>
            <a:normAutofit fontScale="92500" lnSpcReduction="10000"/>
          </a:bodyPr>
          <a:lstStyle/>
          <a:p>
            <a:pPr marL="0" indent="0">
              <a:buNone/>
            </a:pPr>
            <a:endParaRPr lang="en-US" dirty="0"/>
          </a:p>
          <a:p>
            <a:pPr marL="0" indent="0">
              <a:buNone/>
            </a:pPr>
            <a:r>
              <a:rPr lang="en-US" dirty="0"/>
              <a:t>Los </a:t>
            </a:r>
            <a:r>
              <a:rPr lang="en-US" b="1" dirty="0" err="1"/>
              <a:t>miembros</a:t>
            </a:r>
            <a:r>
              <a:rPr lang="en-US" b="1" dirty="0"/>
              <a:t> static </a:t>
            </a:r>
            <a:r>
              <a:rPr lang="en-US" dirty="0"/>
              <a:t>(de </a:t>
            </a:r>
            <a:r>
              <a:rPr lang="en-US" dirty="0" err="1"/>
              <a:t>clase</a:t>
            </a:r>
            <a:r>
              <a:rPr lang="en-US" dirty="0"/>
              <a:t>) solo </a:t>
            </a:r>
            <a:r>
              <a:rPr lang="en-US" dirty="0" err="1"/>
              <a:t>existen</a:t>
            </a:r>
            <a:r>
              <a:rPr lang="en-US" dirty="0"/>
              <a:t> </a:t>
            </a:r>
            <a:r>
              <a:rPr lang="en-US" dirty="0" err="1"/>
              <a:t>en</a:t>
            </a:r>
            <a:r>
              <a:rPr lang="en-US" dirty="0"/>
              <a:t> una </a:t>
            </a:r>
            <a:r>
              <a:rPr lang="en-US" dirty="0" err="1"/>
              <a:t>copia</a:t>
            </a:r>
            <a:r>
              <a:rPr lang="en-US" dirty="0"/>
              <a:t>, que </a:t>
            </a:r>
            <a:r>
              <a:rPr lang="en-US" dirty="0" err="1"/>
              <a:t>pertenece</a:t>
            </a:r>
            <a:r>
              <a:rPr lang="en-US" dirty="0"/>
              <a:t> a la </a:t>
            </a:r>
            <a:r>
              <a:rPr lang="en-US" dirty="0" err="1"/>
              <a:t>clase</a:t>
            </a:r>
            <a:r>
              <a:rPr lang="en-US" dirty="0"/>
              <a:t> </a:t>
            </a:r>
            <a:r>
              <a:rPr lang="en-US" dirty="0" err="1"/>
              <a:t>misma</a:t>
            </a:r>
            <a:r>
              <a:rPr lang="en-US" dirty="0"/>
              <a:t>, </a:t>
            </a:r>
            <a:r>
              <a:rPr lang="en-US" dirty="0" err="1"/>
              <a:t>mientras</a:t>
            </a:r>
            <a:r>
              <a:rPr lang="en-US" dirty="0"/>
              <a:t> que los </a:t>
            </a:r>
            <a:r>
              <a:rPr lang="en-US" b="1" dirty="0" err="1"/>
              <a:t>miembros</a:t>
            </a:r>
            <a:r>
              <a:rPr lang="en-US" b="1" dirty="0"/>
              <a:t> de </a:t>
            </a:r>
            <a:r>
              <a:rPr lang="en-US" b="1" dirty="0" err="1"/>
              <a:t>instancia</a:t>
            </a:r>
            <a:r>
              <a:rPr lang="en-US" b="1" dirty="0"/>
              <a:t> </a:t>
            </a:r>
            <a:r>
              <a:rPr lang="en-US" dirty="0"/>
              <a:t>(no static </a:t>
            </a:r>
            <a:r>
              <a:rPr lang="en-US" dirty="0" err="1"/>
              <a:t>ó</a:t>
            </a:r>
            <a:r>
              <a:rPr lang="en-US" dirty="0"/>
              <a:t> </a:t>
            </a:r>
            <a:r>
              <a:rPr lang="en-US" dirty="0" err="1"/>
              <a:t>regulares</a:t>
            </a:r>
            <a:r>
              <a:rPr lang="en-US" dirty="0"/>
              <a:t>) se </a:t>
            </a:r>
            <a:r>
              <a:rPr lang="en-US" dirty="0" err="1"/>
              <a:t>crean</a:t>
            </a:r>
            <a:r>
              <a:rPr lang="en-US" dirty="0"/>
              <a:t> </a:t>
            </a:r>
            <a:r>
              <a:rPr lang="en-US" dirty="0" err="1"/>
              <a:t>como</a:t>
            </a:r>
            <a:r>
              <a:rPr lang="en-US" dirty="0"/>
              <a:t> </a:t>
            </a:r>
            <a:r>
              <a:rPr lang="en-US" dirty="0" err="1"/>
              <a:t>nuevas</a:t>
            </a:r>
            <a:r>
              <a:rPr lang="en-US" dirty="0"/>
              <a:t> </a:t>
            </a:r>
            <a:r>
              <a:rPr lang="en-US" dirty="0" err="1"/>
              <a:t>copias</a:t>
            </a:r>
            <a:r>
              <a:rPr lang="en-US" dirty="0"/>
              <a:t> para </a:t>
            </a:r>
            <a:r>
              <a:rPr lang="en-US" dirty="0" err="1"/>
              <a:t>cada</a:t>
            </a:r>
            <a:r>
              <a:rPr lang="en-US" dirty="0"/>
              <a:t> nuevo </a:t>
            </a:r>
            <a:r>
              <a:rPr lang="en-US" dirty="0" err="1"/>
              <a:t>objeto</a:t>
            </a:r>
            <a:r>
              <a:rPr lang="en-US" dirty="0"/>
              <a:t>. </a:t>
            </a:r>
          </a:p>
          <a:p>
            <a:pPr marL="0" indent="0">
              <a:buNone/>
            </a:pPr>
            <a:endParaRPr lang="en-US" dirty="0"/>
          </a:p>
          <a:p>
            <a:pPr marL="0" indent="0">
              <a:buNone/>
            </a:pPr>
            <a:r>
              <a:rPr lang="en-US" dirty="0" err="1"/>
              <a:t>Esto</a:t>
            </a:r>
            <a:r>
              <a:rPr lang="en-US" dirty="0"/>
              <a:t> </a:t>
            </a:r>
            <a:r>
              <a:rPr lang="en-US" dirty="0" err="1"/>
              <a:t>significa</a:t>
            </a:r>
            <a:r>
              <a:rPr lang="en-US" dirty="0"/>
              <a:t> que los </a:t>
            </a:r>
            <a:r>
              <a:rPr lang="en-US" b="1" dirty="0" err="1"/>
              <a:t>métodos</a:t>
            </a:r>
            <a:r>
              <a:rPr lang="en-US" b="1" dirty="0"/>
              <a:t> static </a:t>
            </a:r>
            <a:r>
              <a:rPr lang="en-US" dirty="0"/>
              <a:t>no </a:t>
            </a:r>
            <a:r>
              <a:rPr lang="en-US" dirty="0" err="1"/>
              <a:t>pueden</a:t>
            </a:r>
            <a:r>
              <a:rPr lang="en-US" dirty="0"/>
              <a:t> </a:t>
            </a:r>
            <a:r>
              <a:rPr lang="en-US" dirty="0" err="1"/>
              <a:t>usar</a:t>
            </a:r>
            <a:r>
              <a:rPr lang="en-US" dirty="0"/>
              <a:t> </a:t>
            </a:r>
            <a:r>
              <a:rPr lang="en-US" dirty="0" err="1"/>
              <a:t>miembros</a:t>
            </a:r>
            <a:r>
              <a:rPr lang="en-US" dirty="0"/>
              <a:t> de </a:t>
            </a:r>
            <a:r>
              <a:rPr lang="en-US" dirty="0" err="1"/>
              <a:t>instancia</a:t>
            </a:r>
            <a:r>
              <a:rPr lang="en-US" dirty="0"/>
              <a:t> </a:t>
            </a:r>
            <a:r>
              <a:rPr lang="en-US" dirty="0" err="1"/>
              <a:t>ya</a:t>
            </a:r>
            <a:r>
              <a:rPr lang="en-US" dirty="0"/>
              <a:t> que </a:t>
            </a:r>
            <a:r>
              <a:rPr lang="en-US" dirty="0" err="1"/>
              <a:t>estos</a:t>
            </a:r>
            <a:r>
              <a:rPr lang="en-US" dirty="0"/>
              <a:t> </a:t>
            </a:r>
            <a:r>
              <a:rPr lang="en-US" dirty="0" err="1"/>
              <a:t>métodos</a:t>
            </a:r>
            <a:r>
              <a:rPr lang="en-US" dirty="0"/>
              <a:t> no son </a:t>
            </a:r>
            <a:r>
              <a:rPr lang="en-US" dirty="0" err="1"/>
              <a:t>parte</a:t>
            </a:r>
            <a:r>
              <a:rPr lang="en-US" dirty="0"/>
              <a:t> de una </a:t>
            </a:r>
            <a:r>
              <a:rPr lang="en-US" dirty="0" err="1"/>
              <a:t>instancia</a:t>
            </a:r>
            <a:r>
              <a:rPr lang="en-US" dirty="0"/>
              <a:t>. </a:t>
            </a:r>
          </a:p>
          <a:p>
            <a:pPr marL="0" indent="0">
              <a:buNone/>
            </a:pPr>
            <a:endParaRPr lang="en-US" dirty="0"/>
          </a:p>
          <a:p>
            <a:pPr marL="0" indent="0">
              <a:buNone/>
            </a:pPr>
            <a:r>
              <a:rPr lang="en-US" dirty="0"/>
              <a:t>Por </a:t>
            </a:r>
            <a:r>
              <a:rPr lang="en-US" dirty="0" err="1"/>
              <a:t>otro</a:t>
            </a:r>
            <a:r>
              <a:rPr lang="en-US" dirty="0"/>
              <a:t> </a:t>
            </a:r>
            <a:r>
              <a:rPr lang="en-US" dirty="0" err="1"/>
              <a:t>lado</a:t>
            </a:r>
            <a:r>
              <a:rPr lang="en-US" dirty="0"/>
              <a:t>, los </a:t>
            </a:r>
            <a:r>
              <a:rPr lang="en-US" b="1" dirty="0" err="1"/>
              <a:t>métodos</a:t>
            </a:r>
            <a:r>
              <a:rPr lang="en-US" b="1" dirty="0"/>
              <a:t> de </a:t>
            </a:r>
            <a:r>
              <a:rPr lang="en-US" b="1" dirty="0" err="1"/>
              <a:t>instancia</a:t>
            </a:r>
            <a:r>
              <a:rPr lang="en-US" dirty="0"/>
              <a:t> </a:t>
            </a:r>
            <a:r>
              <a:rPr lang="en-US" dirty="0" err="1"/>
              <a:t>pueden</a:t>
            </a:r>
            <a:r>
              <a:rPr lang="en-US" dirty="0"/>
              <a:t> </a:t>
            </a:r>
            <a:r>
              <a:rPr lang="en-US" dirty="0" err="1"/>
              <a:t>usar</a:t>
            </a:r>
            <a:r>
              <a:rPr lang="en-US" dirty="0"/>
              <a:t> </a:t>
            </a:r>
            <a:r>
              <a:rPr lang="en-US" dirty="0" err="1"/>
              <a:t>miembros</a:t>
            </a:r>
            <a:r>
              <a:rPr lang="en-US" dirty="0"/>
              <a:t> static y de </a:t>
            </a:r>
            <a:r>
              <a:rPr lang="en-US" dirty="0" err="1"/>
              <a:t>instancia</a:t>
            </a:r>
            <a:r>
              <a:rPr lang="en-US" dirty="0"/>
              <a:t>.</a:t>
            </a:r>
          </a:p>
          <a:p>
            <a:pPr marL="0" indent="0">
              <a:buNone/>
            </a:pPr>
            <a:r>
              <a:rPr lang="en-US" dirty="0"/>
              <a:t> </a:t>
            </a:r>
            <a:endParaRPr lang="en-BO" dirty="0"/>
          </a:p>
        </p:txBody>
      </p:sp>
    </p:spTree>
    <p:extLst>
      <p:ext uri="{BB962C8B-B14F-4D97-AF65-F5344CB8AC3E}">
        <p14:creationId xmlns:p14="http://schemas.microsoft.com/office/powerpoint/2010/main" val="187812750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AD369-FF51-C24E-A9D1-E968575F5AFC}"/>
              </a:ext>
            </a:extLst>
          </p:cNvPr>
          <p:cNvSpPr>
            <a:spLocks noGrp="1"/>
          </p:cNvSpPr>
          <p:nvPr>
            <p:ph type="title"/>
          </p:nvPr>
        </p:nvSpPr>
        <p:spPr/>
        <p:txBody>
          <a:bodyPr/>
          <a:lstStyle/>
          <a:p>
            <a:r>
              <a:rPr lang="en-BO" dirty="0"/>
              <a:t>Accediendo a los miembros static</a:t>
            </a:r>
          </a:p>
        </p:txBody>
      </p:sp>
      <p:sp>
        <p:nvSpPr>
          <p:cNvPr id="3" name="Content Placeholder 2">
            <a:extLst>
              <a:ext uri="{FF2B5EF4-FFF2-40B4-BE49-F238E27FC236}">
                <a16:creationId xmlns:a16="http://schemas.microsoft.com/office/drawing/2014/main" id="{6886B70E-E8AB-0843-BBC3-28EFF5EAEA38}"/>
              </a:ext>
            </a:extLst>
          </p:cNvPr>
          <p:cNvSpPr>
            <a:spLocks noGrp="1"/>
          </p:cNvSpPr>
          <p:nvPr>
            <p:ph idx="1"/>
          </p:nvPr>
        </p:nvSpPr>
        <p:spPr>
          <a:xfrm>
            <a:off x="8116390" y="1825624"/>
            <a:ext cx="3237410" cy="4351338"/>
          </a:xfrm>
          <a:solidFill>
            <a:schemeClr val="accent5">
              <a:lumMod val="20000"/>
              <a:lumOff val="80000"/>
            </a:schemeClr>
          </a:solidFill>
          <a:ln>
            <a:solidFill>
              <a:schemeClr val="accent1"/>
            </a:solidFill>
          </a:ln>
        </p:spPr>
        <p:txBody>
          <a:bodyPr>
            <a:normAutofit fontScale="70000" lnSpcReduction="20000"/>
          </a:bodyPr>
          <a:lstStyle/>
          <a:p>
            <a:pPr marL="0" indent="0">
              <a:buNone/>
            </a:pPr>
            <a:endParaRPr lang="en-US" dirty="0"/>
          </a:p>
          <a:p>
            <a:pPr marL="0" indent="0">
              <a:buNone/>
            </a:pPr>
            <a:r>
              <a:rPr lang="en-US" dirty="0"/>
              <a:t>Para acceder a un </a:t>
            </a:r>
            <a:r>
              <a:rPr lang="en-US" dirty="0" err="1"/>
              <a:t>miembro</a:t>
            </a:r>
            <a:r>
              <a:rPr lang="en-US" dirty="0"/>
              <a:t> static </a:t>
            </a:r>
            <a:r>
              <a:rPr lang="en-US" dirty="0" err="1"/>
              <a:t>desde</a:t>
            </a:r>
            <a:r>
              <a:rPr lang="en-US" dirty="0"/>
              <a:t> </a:t>
            </a:r>
            <a:r>
              <a:rPr lang="en-US" dirty="0" err="1"/>
              <a:t>fuera</a:t>
            </a:r>
            <a:r>
              <a:rPr lang="en-US" dirty="0"/>
              <a:t> de la </a:t>
            </a:r>
            <a:r>
              <a:rPr lang="en-US" dirty="0" err="1"/>
              <a:t>clase</a:t>
            </a:r>
            <a:r>
              <a:rPr lang="en-US" dirty="0"/>
              <a:t>, se </a:t>
            </a:r>
            <a:r>
              <a:rPr lang="en-US" dirty="0" err="1"/>
              <a:t>utiliza</a:t>
            </a:r>
            <a:r>
              <a:rPr lang="en-US" dirty="0"/>
              <a:t> el </a:t>
            </a:r>
            <a:r>
              <a:rPr lang="en-US" dirty="0" err="1"/>
              <a:t>nombre</a:t>
            </a:r>
            <a:r>
              <a:rPr lang="en-US" dirty="0"/>
              <a:t> de la </a:t>
            </a:r>
            <a:r>
              <a:rPr lang="en-US" dirty="0" err="1"/>
              <a:t>clase</a:t>
            </a:r>
            <a:r>
              <a:rPr lang="en-US" dirty="0"/>
              <a:t> </a:t>
            </a:r>
            <a:r>
              <a:rPr lang="en-US" dirty="0" err="1"/>
              <a:t>seguido</a:t>
            </a:r>
            <a:r>
              <a:rPr lang="en-US" dirty="0"/>
              <a:t> del </a:t>
            </a:r>
            <a:r>
              <a:rPr lang="en-US" dirty="0" err="1"/>
              <a:t>operador</a:t>
            </a:r>
            <a:r>
              <a:rPr lang="en-US" dirty="0"/>
              <a:t> punto (.). Este </a:t>
            </a:r>
            <a:r>
              <a:rPr lang="en-US" dirty="0" err="1"/>
              <a:t>operador</a:t>
            </a:r>
            <a:r>
              <a:rPr lang="en-US" dirty="0"/>
              <a:t> es el </a:t>
            </a:r>
            <a:r>
              <a:rPr lang="en-US" dirty="0" err="1"/>
              <a:t>mismo</a:t>
            </a:r>
            <a:r>
              <a:rPr lang="en-US" dirty="0"/>
              <a:t> que el </a:t>
            </a:r>
            <a:r>
              <a:rPr lang="en-US" dirty="0" err="1"/>
              <a:t>utilizado</a:t>
            </a:r>
            <a:r>
              <a:rPr lang="en-US" dirty="0"/>
              <a:t> para acceder a los </a:t>
            </a:r>
            <a:r>
              <a:rPr lang="en-US" dirty="0" err="1"/>
              <a:t>miembros</a:t>
            </a:r>
            <a:r>
              <a:rPr lang="en-US" dirty="0"/>
              <a:t> de la </a:t>
            </a:r>
            <a:r>
              <a:rPr lang="en-US" dirty="0" err="1"/>
              <a:t>instancia</a:t>
            </a:r>
            <a:r>
              <a:rPr lang="en-US" dirty="0"/>
              <a:t>, </a:t>
            </a:r>
            <a:r>
              <a:rPr lang="en-US" dirty="0" err="1"/>
              <a:t>pero</a:t>
            </a:r>
            <a:r>
              <a:rPr lang="en-US" dirty="0"/>
              <a:t> </a:t>
            </a:r>
            <a:r>
              <a:rPr lang="en-US" dirty="0" err="1"/>
              <a:t>en</a:t>
            </a:r>
            <a:r>
              <a:rPr lang="en-US" dirty="0"/>
              <a:t> </a:t>
            </a:r>
            <a:r>
              <a:rPr lang="en-US" dirty="0" err="1"/>
              <a:t>este</a:t>
            </a:r>
            <a:r>
              <a:rPr lang="en-US" dirty="0"/>
              <a:t> </a:t>
            </a:r>
            <a:r>
              <a:rPr lang="en-US" dirty="0" err="1"/>
              <a:t>caso</a:t>
            </a:r>
            <a:r>
              <a:rPr lang="en-US" dirty="0"/>
              <a:t> para </a:t>
            </a:r>
            <a:r>
              <a:rPr lang="en-US" dirty="0" err="1"/>
              <a:t>alcanzarlos</a:t>
            </a:r>
            <a:r>
              <a:rPr lang="en-US" dirty="0"/>
              <a:t> se </a:t>
            </a:r>
            <a:r>
              <a:rPr lang="en-US" dirty="0" err="1"/>
              <a:t>requiere</a:t>
            </a:r>
            <a:r>
              <a:rPr lang="en-US" dirty="0"/>
              <a:t> una </a:t>
            </a:r>
            <a:r>
              <a:rPr lang="en-US" dirty="0" err="1"/>
              <a:t>referencia</a:t>
            </a:r>
            <a:r>
              <a:rPr lang="en-US" dirty="0"/>
              <a:t> de </a:t>
            </a:r>
            <a:r>
              <a:rPr lang="en-US" dirty="0" err="1"/>
              <a:t>objeto</a:t>
            </a:r>
            <a:r>
              <a:rPr lang="en-US" dirty="0"/>
              <a:t>. </a:t>
            </a:r>
          </a:p>
          <a:p>
            <a:pPr marL="0" indent="0">
              <a:buNone/>
            </a:pPr>
            <a:endParaRPr lang="en-US" dirty="0"/>
          </a:p>
          <a:p>
            <a:pPr marL="0" indent="0">
              <a:buNone/>
            </a:pPr>
            <a:r>
              <a:rPr lang="en-US" dirty="0"/>
              <a:t>No se </a:t>
            </a:r>
            <a:r>
              <a:rPr lang="en-US" dirty="0" err="1"/>
              <a:t>puede</a:t>
            </a:r>
            <a:r>
              <a:rPr lang="en-US" dirty="0"/>
              <a:t> </a:t>
            </a:r>
            <a:r>
              <a:rPr lang="en-US" dirty="0" err="1"/>
              <a:t>usar</a:t>
            </a:r>
            <a:r>
              <a:rPr lang="en-US" dirty="0"/>
              <a:t> una </a:t>
            </a:r>
            <a:r>
              <a:rPr lang="en-US" dirty="0" err="1"/>
              <a:t>referencia</a:t>
            </a:r>
            <a:r>
              <a:rPr lang="en-US" dirty="0"/>
              <a:t> de </a:t>
            </a:r>
            <a:r>
              <a:rPr lang="en-US" dirty="0" err="1"/>
              <a:t>objeto</a:t>
            </a:r>
            <a:r>
              <a:rPr lang="en-US" dirty="0"/>
              <a:t> para acceder a un </a:t>
            </a:r>
            <a:r>
              <a:rPr lang="en-US" dirty="0" err="1"/>
              <a:t>miembro</a:t>
            </a:r>
            <a:r>
              <a:rPr lang="en-US" dirty="0"/>
              <a:t> </a:t>
            </a:r>
            <a:r>
              <a:rPr lang="en-US" dirty="0" err="1"/>
              <a:t>estático</a:t>
            </a:r>
            <a:r>
              <a:rPr lang="en-US" dirty="0"/>
              <a:t>.</a:t>
            </a:r>
          </a:p>
          <a:p>
            <a:pPr marL="0" indent="0">
              <a:buNone/>
            </a:pPr>
            <a:r>
              <a:rPr lang="en-US" dirty="0"/>
              <a:t> </a:t>
            </a:r>
            <a:endParaRPr lang="en-BO" dirty="0"/>
          </a:p>
        </p:txBody>
      </p:sp>
      <p:sp>
        <p:nvSpPr>
          <p:cNvPr id="5" name="TextBox 4">
            <a:extLst>
              <a:ext uri="{FF2B5EF4-FFF2-40B4-BE49-F238E27FC236}">
                <a16:creationId xmlns:a16="http://schemas.microsoft.com/office/drawing/2014/main" id="{873D91D2-B2A6-CF4F-BE08-E860F59D0CD3}"/>
              </a:ext>
            </a:extLst>
          </p:cNvPr>
          <p:cNvSpPr txBox="1"/>
          <p:nvPr/>
        </p:nvSpPr>
        <p:spPr>
          <a:xfrm>
            <a:off x="838200" y="1708358"/>
            <a:ext cx="7112725"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public 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a:t>
            </a:r>
            <a:r>
              <a:rPr lang="en-US" sz="1400" b="1" dirty="0" err="1">
                <a:solidFill>
                  <a:schemeClr val="accent2">
                    <a:lumMod val="40000"/>
                    <a:lumOff val="60000"/>
                  </a:schemeClr>
                </a:solidFill>
              </a:rPr>
              <a:t>NroInstancias</a:t>
            </a:r>
            <a:r>
              <a:rPr lang="en-US" sz="1400" b="1" dirty="0">
                <a:solidFill>
                  <a:schemeClr val="bg1"/>
                </a:solidFill>
              </a:rPr>
              <a:t>++; }       </a:t>
            </a:r>
          </a:p>
          <a:p>
            <a:r>
              <a:rPr lang="en-US" sz="1400" b="1" dirty="0">
                <a:solidFill>
                  <a:schemeClr val="bg1"/>
                </a:solidFill>
              </a:rPr>
              <a:t>      public virtual double Area() {  return X * Y;  }</a:t>
            </a:r>
          </a:p>
          <a:p>
            <a:endParaRPr lang="en-US" sz="1400" b="1" dirty="0">
              <a:solidFill>
                <a:schemeClr val="bg1"/>
              </a:solidFill>
            </a:endParaRPr>
          </a:p>
          <a:p>
            <a:r>
              <a:rPr lang="en-US" sz="1400" b="1" dirty="0">
                <a:solidFill>
                  <a:schemeClr val="bg1"/>
                </a:solidFill>
              </a:rPr>
              <a:t>      public </a:t>
            </a:r>
            <a:r>
              <a:rPr lang="en-US" sz="1400" b="1" dirty="0">
                <a:solidFill>
                  <a:schemeClr val="accent2">
                    <a:lumMod val="40000"/>
                    <a:lumOff val="60000"/>
                  </a:schemeClr>
                </a:solidFill>
              </a:rPr>
              <a:t>static</a:t>
            </a:r>
            <a:r>
              <a:rPr lang="en-US" sz="1400" b="1" dirty="0">
                <a:solidFill>
                  <a:schemeClr val="bg1"/>
                </a:solidFill>
              </a:rPr>
              <a:t> int </a:t>
            </a:r>
            <a:r>
              <a:rPr lang="en-US" sz="1400" b="1" dirty="0" err="1">
                <a:solidFill>
                  <a:schemeClr val="bg1"/>
                </a:solidFill>
              </a:rPr>
              <a:t>NroInstancias</a:t>
            </a:r>
            <a:r>
              <a:rPr lang="en-US" sz="1400" b="1" dirty="0">
                <a:solidFill>
                  <a:schemeClr val="bg1"/>
                </a:solidFill>
              </a:rPr>
              <a:t> = 0; </a:t>
            </a:r>
          </a:p>
          <a:p>
            <a:r>
              <a:rPr lang="en-US" sz="1400" b="1" dirty="0">
                <a:solidFill>
                  <a:schemeClr val="bg1"/>
                </a:solidFill>
              </a:rPr>
              <a:t>      public </a:t>
            </a:r>
            <a:r>
              <a:rPr lang="en-US" sz="1400" b="1" dirty="0">
                <a:solidFill>
                  <a:schemeClr val="accent2">
                    <a:lumMod val="40000"/>
                    <a:lumOff val="60000"/>
                  </a:schemeClr>
                </a:solidFill>
              </a:rPr>
              <a:t>static</a:t>
            </a:r>
            <a:r>
              <a:rPr lang="en-US" sz="1400" b="1" dirty="0">
                <a:solidFill>
                  <a:schemeClr val="bg1"/>
                </a:solidFill>
              </a:rPr>
              <a:t> double </a:t>
            </a:r>
            <a:r>
              <a:rPr lang="en-US" sz="1400" b="1" dirty="0" err="1">
                <a:solidFill>
                  <a:schemeClr val="bg1"/>
                </a:solidFill>
              </a:rPr>
              <a:t>Perimetro</a:t>
            </a:r>
            <a:r>
              <a:rPr lang="en-US" sz="1400" b="1" dirty="0">
                <a:solidFill>
                  <a:schemeClr val="bg1"/>
                </a:solidFill>
              </a:rPr>
              <a:t>(double x, double y) { return 2 * (x + y); }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internal 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(10, 40);</a:t>
            </a:r>
          </a:p>
          <a:p>
            <a:r>
              <a:rPr lang="en-US" sz="1400" b="1" dirty="0">
                <a:solidFill>
                  <a:schemeClr val="bg1"/>
                </a:solidFill>
              </a:rPr>
              <a:t>                   WriteLine( $</a:t>
            </a:r>
            <a:r>
              <a:rPr lang="en-US" sz="1400" b="1" dirty="0"/>
              <a:t>"</a:t>
            </a:r>
            <a:r>
              <a:rPr lang="en-US" sz="1400" b="1" dirty="0">
                <a:solidFill>
                  <a:schemeClr val="bg1"/>
                </a:solidFill>
              </a:rPr>
              <a:t>Area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a:t>
            </a:r>
          </a:p>
          <a:p>
            <a:r>
              <a:rPr lang="en-US" sz="1400" b="1" dirty="0">
                <a:solidFill>
                  <a:schemeClr val="bg1"/>
                </a:solidFill>
              </a:rPr>
              <a:t>                   WriteLine( $</a:t>
            </a:r>
            <a:r>
              <a:rPr lang="en-US" sz="1400" b="1" dirty="0"/>
              <a:t>"</a:t>
            </a:r>
            <a:r>
              <a:rPr lang="en-US" sz="1400" b="1" dirty="0" err="1">
                <a:solidFill>
                  <a:schemeClr val="bg1"/>
                </a:solidFill>
              </a:rPr>
              <a:t>Perímetro</a:t>
            </a:r>
            <a:r>
              <a:rPr lang="en-US" sz="1400" b="1" dirty="0">
                <a:solidFill>
                  <a:schemeClr val="bg1"/>
                </a:solidFill>
              </a:rPr>
              <a:t> </a:t>
            </a:r>
            <a:r>
              <a:rPr lang="en-US" sz="1400" b="1" dirty="0" err="1">
                <a:solidFill>
                  <a:schemeClr val="bg1"/>
                </a:solidFill>
              </a:rPr>
              <a:t>rectangulo</a:t>
            </a:r>
            <a:r>
              <a:rPr lang="en-US" sz="1400" b="1" dirty="0">
                <a:solidFill>
                  <a:schemeClr val="bg1"/>
                </a:solidFill>
              </a:rPr>
              <a:t> (30x10) = {</a:t>
            </a:r>
            <a:r>
              <a:rPr lang="en-US" sz="1400" b="1" dirty="0" err="1">
                <a:solidFill>
                  <a:schemeClr val="accent2">
                    <a:lumMod val="40000"/>
                    <a:lumOff val="60000"/>
                  </a:schemeClr>
                </a:solidFill>
              </a:rPr>
              <a:t>Rectangulo.Perimetro</a:t>
            </a:r>
            <a:r>
              <a:rPr lang="en-US" sz="1400" b="1" dirty="0">
                <a:solidFill>
                  <a:schemeClr val="bg1"/>
                </a:solidFill>
              </a:rPr>
              <a:t>( 30, 10 )}</a:t>
            </a:r>
            <a:r>
              <a:rPr lang="en-US" sz="1400" b="1" dirty="0"/>
              <a:t>"</a:t>
            </a:r>
            <a:r>
              <a:rPr lang="en-US" sz="1400" b="1" dirty="0">
                <a:solidFill>
                  <a:schemeClr val="bg1"/>
                </a:solidFill>
              </a:rPr>
              <a:t> );</a:t>
            </a:r>
          </a:p>
          <a:p>
            <a:r>
              <a:rPr lang="en-US" sz="1400" b="1" dirty="0">
                <a:solidFill>
                  <a:schemeClr val="bg1"/>
                </a:solidFill>
              </a:rPr>
              <a:t>                   WriteLine($</a:t>
            </a:r>
            <a:r>
              <a:rPr lang="en-US" sz="1400" b="1" dirty="0"/>
              <a:t>"</a:t>
            </a:r>
            <a:r>
              <a:rPr lang="en-US" sz="1400" b="1" dirty="0" err="1">
                <a:solidFill>
                  <a:schemeClr val="bg1"/>
                </a:solidFill>
              </a:rPr>
              <a:t>Nro</a:t>
            </a:r>
            <a:r>
              <a:rPr lang="en-US" sz="1400" b="1" dirty="0">
                <a:solidFill>
                  <a:schemeClr val="bg1"/>
                </a:solidFill>
              </a:rPr>
              <a:t> de </a:t>
            </a:r>
            <a:r>
              <a:rPr lang="en-US" sz="1400" b="1" dirty="0" err="1">
                <a:solidFill>
                  <a:schemeClr val="bg1"/>
                </a:solidFill>
              </a:rPr>
              <a:t>Instancias</a:t>
            </a:r>
            <a:r>
              <a:rPr lang="en-US" sz="1400" b="1" dirty="0">
                <a:solidFill>
                  <a:schemeClr val="bg1"/>
                </a:solidFill>
              </a:rPr>
              <a:t> </a:t>
            </a:r>
            <a:r>
              <a:rPr lang="en-US" sz="1400" b="1" dirty="0" err="1">
                <a:solidFill>
                  <a:schemeClr val="bg1"/>
                </a:solidFill>
              </a:rPr>
              <a:t>creadas</a:t>
            </a:r>
            <a:r>
              <a:rPr lang="en-US" sz="1400" b="1" dirty="0">
                <a:solidFill>
                  <a:schemeClr val="bg1"/>
                </a:solidFill>
              </a:rPr>
              <a:t> = {</a:t>
            </a:r>
            <a:r>
              <a:rPr lang="en-US" sz="1400" b="1" dirty="0" err="1">
                <a:solidFill>
                  <a:schemeClr val="accent2">
                    <a:lumMod val="40000"/>
                    <a:lumOff val="60000"/>
                  </a:schemeClr>
                </a:solidFill>
              </a:rPr>
              <a:t>Rectangulo.NroInstancias</a:t>
            </a:r>
            <a:r>
              <a:rPr lang="en-US" sz="1400" b="1" dirty="0">
                <a:solidFill>
                  <a:schemeClr val="bg1"/>
                </a:solidFill>
              </a:rPr>
              <a:t>}</a:t>
            </a:r>
            <a:r>
              <a:rPr lang="en-US" sz="1400" b="1" dirty="0"/>
              <a:t> "</a:t>
            </a:r>
            <a:r>
              <a:rPr lang="en-US" sz="1400" b="1" dirty="0">
                <a:solidFill>
                  <a:schemeClr val="bg1"/>
                </a:solidFill>
              </a:rPr>
              <a:t>);</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59431189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7D942-09E6-734B-8D53-C386351180A0}"/>
              </a:ext>
            </a:extLst>
          </p:cNvPr>
          <p:cNvSpPr>
            <a:spLocks noGrp="1"/>
          </p:cNvSpPr>
          <p:nvPr>
            <p:ph type="title"/>
          </p:nvPr>
        </p:nvSpPr>
        <p:spPr/>
        <p:txBody>
          <a:bodyPr/>
          <a:lstStyle/>
          <a:p>
            <a:r>
              <a:rPr lang="en-BO" dirty="0"/>
              <a:t>Clases static</a:t>
            </a:r>
          </a:p>
        </p:txBody>
      </p:sp>
      <p:sp>
        <p:nvSpPr>
          <p:cNvPr id="3" name="Content Placeholder 2">
            <a:extLst>
              <a:ext uri="{FF2B5EF4-FFF2-40B4-BE49-F238E27FC236}">
                <a16:creationId xmlns:a16="http://schemas.microsoft.com/office/drawing/2014/main" id="{9F3342E5-461F-BE4F-ABCA-3F15FBD9982B}"/>
              </a:ext>
            </a:extLst>
          </p:cNvPr>
          <p:cNvSpPr>
            <a:spLocks noGrp="1"/>
          </p:cNvSpPr>
          <p:nvPr>
            <p:ph idx="1"/>
          </p:nvPr>
        </p:nvSpPr>
        <p:spPr>
          <a:xfrm>
            <a:off x="8090263" y="2287180"/>
            <a:ext cx="3263537" cy="3225346"/>
          </a:xfrm>
          <a:solidFill>
            <a:schemeClr val="accent5">
              <a:lumMod val="20000"/>
              <a:lumOff val="80000"/>
            </a:schemeClr>
          </a:solidFill>
          <a:ln>
            <a:solidFill>
              <a:schemeClr val="accent1"/>
            </a:solidFill>
          </a:ln>
        </p:spPr>
        <p:txBody>
          <a:bodyPr>
            <a:normAutofit fontScale="85000" lnSpcReduction="20000"/>
          </a:bodyPr>
          <a:lstStyle/>
          <a:p>
            <a:pPr marL="0" indent="0">
              <a:buNone/>
            </a:pPr>
            <a:endParaRPr lang="en-US" dirty="0"/>
          </a:p>
          <a:p>
            <a:pPr marL="0" indent="0">
              <a:buNone/>
            </a:pPr>
            <a:r>
              <a:rPr lang="en-US" dirty="0"/>
              <a:t>Una </a:t>
            </a:r>
            <a:r>
              <a:rPr lang="en-US" dirty="0" err="1"/>
              <a:t>clase</a:t>
            </a:r>
            <a:r>
              <a:rPr lang="en-US" dirty="0"/>
              <a:t> </a:t>
            </a:r>
            <a:r>
              <a:rPr lang="en-US" dirty="0" err="1"/>
              <a:t>también</a:t>
            </a:r>
            <a:r>
              <a:rPr lang="en-US" dirty="0"/>
              <a:t> se </a:t>
            </a:r>
            <a:r>
              <a:rPr lang="en-US" dirty="0" err="1"/>
              <a:t>puede</a:t>
            </a:r>
            <a:r>
              <a:rPr lang="en-US" dirty="0"/>
              <a:t> </a:t>
            </a:r>
            <a:r>
              <a:rPr lang="en-US" dirty="0" err="1"/>
              <a:t>marcar</a:t>
            </a:r>
            <a:r>
              <a:rPr lang="en-US" dirty="0"/>
              <a:t> </a:t>
            </a:r>
            <a:r>
              <a:rPr lang="en-US" dirty="0" err="1"/>
              <a:t>como</a:t>
            </a:r>
            <a:r>
              <a:rPr lang="en-US" dirty="0"/>
              <a:t> </a:t>
            </a:r>
            <a:r>
              <a:rPr lang="en-US" b="1" dirty="0"/>
              <a:t>static</a:t>
            </a:r>
            <a:r>
              <a:rPr lang="en-US" dirty="0"/>
              <a:t> </a:t>
            </a:r>
            <a:r>
              <a:rPr lang="en-US" dirty="0" err="1"/>
              <a:t>si</a:t>
            </a:r>
            <a:r>
              <a:rPr lang="en-US" dirty="0"/>
              <a:t> solo </a:t>
            </a:r>
            <a:r>
              <a:rPr lang="en-US" dirty="0" err="1"/>
              <a:t>contiene</a:t>
            </a:r>
            <a:r>
              <a:rPr lang="en-US" dirty="0"/>
              <a:t> </a:t>
            </a:r>
            <a:r>
              <a:rPr lang="en-US" dirty="0" err="1"/>
              <a:t>miembros</a:t>
            </a:r>
            <a:r>
              <a:rPr lang="en-US" dirty="0"/>
              <a:t> static. Una </a:t>
            </a:r>
            <a:r>
              <a:rPr lang="en-US" dirty="0" err="1"/>
              <a:t>clase</a:t>
            </a:r>
            <a:r>
              <a:rPr lang="en-US" dirty="0"/>
              <a:t> static no </a:t>
            </a:r>
            <a:r>
              <a:rPr lang="en-US" dirty="0" err="1"/>
              <a:t>puede</a:t>
            </a:r>
            <a:r>
              <a:rPr lang="en-US" dirty="0"/>
              <a:t> ser </a:t>
            </a:r>
            <a:r>
              <a:rPr lang="en-US" dirty="0" err="1"/>
              <a:t>heredada</a:t>
            </a:r>
            <a:r>
              <a:rPr lang="en-US" dirty="0"/>
              <a:t> o </a:t>
            </a:r>
            <a:r>
              <a:rPr lang="en-US" dirty="0" err="1"/>
              <a:t>instanciada</a:t>
            </a:r>
            <a:r>
              <a:rPr lang="en-US" dirty="0"/>
              <a:t> </a:t>
            </a:r>
            <a:r>
              <a:rPr lang="en-US" dirty="0" err="1"/>
              <a:t>en</a:t>
            </a:r>
            <a:r>
              <a:rPr lang="en-US" dirty="0"/>
              <a:t> un </a:t>
            </a:r>
            <a:r>
              <a:rPr lang="en-US" dirty="0" err="1"/>
              <a:t>objeto</a:t>
            </a:r>
            <a:r>
              <a:rPr lang="en-US" dirty="0"/>
              <a:t>. </a:t>
            </a:r>
            <a:r>
              <a:rPr lang="en-US" dirty="0" err="1"/>
              <a:t>Intentar</a:t>
            </a:r>
            <a:r>
              <a:rPr lang="en-US" dirty="0"/>
              <a:t> </a:t>
            </a:r>
            <a:r>
              <a:rPr lang="en-US" dirty="0" err="1"/>
              <a:t>hacerlo</a:t>
            </a:r>
            <a:r>
              <a:rPr lang="en-US" dirty="0"/>
              <a:t> </a:t>
            </a:r>
            <a:r>
              <a:rPr lang="en-US" dirty="0" err="1"/>
              <a:t>provoca</a:t>
            </a:r>
            <a:r>
              <a:rPr lang="en-US" dirty="0"/>
              <a:t> un de </a:t>
            </a:r>
            <a:r>
              <a:rPr lang="en-US" dirty="0" err="1"/>
              <a:t>compilación</a:t>
            </a:r>
            <a:r>
              <a:rPr lang="en-US" dirty="0"/>
              <a:t>.</a:t>
            </a:r>
          </a:p>
          <a:p>
            <a:pPr marL="0" indent="0">
              <a:buNone/>
            </a:pPr>
            <a:r>
              <a:rPr lang="en-US" dirty="0"/>
              <a:t> </a:t>
            </a:r>
            <a:endParaRPr lang="en-BO" dirty="0"/>
          </a:p>
        </p:txBody>
      </p:sp>
      <p:sp>
        <p:nvSpPr>
          <p:cNvPr id="4" name="TextBox 3">
            <a:extLst>
              <a:ext uri="{FF2B5EF4-FFF2-40B4-BE49-F238E27FC236}">
                <a16:creationId xmlns:a16="http://schemas.microsoft.com/office/drawing/2014/main" id="{2A55BC38-E50D-5147-8A43-3E0A88BA3331}"/>
              </a:ext>
            </a:extLst>
          </p:cNvPr>
          <p:cNvSpPr txBox="1"/>
          <p:nvPr/>
        </p:nvSpPr>
        <p:spPr>
          <a:xfrm>
            <a:off x="838200" y="1541107"/>
            <a:ext cx="6947263"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public </a:t>
            </a:r>
            <a:r>
              <a:rPr lang="en-US" sz="1400" b="1" dirty="0">
                <a:solidFill>
                  <a:schemeClr val="accent2">
                    <a:lumMod val="40000"/>
                    <a:lumOff val="60000"/>
                  </a:schemeClr>
                </a:solidFill>
              </a:rPr>
              <a:t>static</a:t>
            </a:r>
            <a:r>
              <a:rPr lang="en-US" sz="1400" b="1" dirty="0">
                <a:solidFill>
                  <a:schemeClr val="bg1"/>
                </a:solidFill>
              </a:rPr>
              <a:t> 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 public double X = 0; public double Y = 0;			     // Error </a:t>
            </a:r>
          </a:p>
          <a:p>
            <a:r>
              <a:rPr lang="en-US" sz="1400" b="1" dirty="0">
                <a:solidFill>
                  <a:schemeClr val="bg1"/>
                </a:solidFill>
              </a:rPr>
              <a:t>      //  public </a:t>
            </a:r>
            <a:r>
              <a:rPr lang="en-US" sz="1400" b="1" dirty="0" err="1">
                <a:solidFill>
                  <a:schemeClr val="bg1"/>
                </a:solidFill>
              </a:rPr>
              <a:t>Rectangulo</a:t>
            </a:r>
            <a:r>
              <a:rPr lang="en-US" sz="1400" b="1" dirty="0">
                <a:solidFill>
                  <a:schemeClr val="bg1"/>
                </a:solidFill>
              </a:rPr>
              <a:t>(double x, double y) { X = x; Y = y; </a:t>
            </a:r>
            <a:r>
              <a:rPr lang="en-US" sz="1400" b="1" dirty="0" err="1">
                <a:solidFill>
                  <a:schemeClr val="accent2">
                    <a:lumMod val="40000"/>
                    <a:lumOff val="60000"/>
                  </a:schemeClr>
                </a:solidFill>
              </a:rPr>
              <a:t>NroInstancias</a:t>
            </a:r>
            <a:r>
              <a:rPr lang="en-US" sz="1400" b="1" dirty="0">
                <a:solidFill>
                  <a:schemeClr val="bg1"/>
                </a:solidFill>
              </a:rPr>
              <a:t>++; }  // Error       </a:t>
            </a:r>
          </a:p>
          <a:p>
            <a:r>
              <a:rPr lang="en-US" sz="1400" b="1" dirty="0">
                <a:solidFill>
                  <a:schemeClr val="bg1"/>
                </a:solidFill>
              </a:rPr>
              <a:t>      // public virtual double Area() {  return X * Y;  }		     // Error</a:t>
            </a:r>
          </a:p>
          <a:p>
            <a:endParaRPr lang="en-US" sz="1400" b="1" dirty="0">
              <a:solidFill>
                <a:schemeClr val="bg1"/>
              </a:solidFill>
            </a:endParaRPr>
          </a:p>
          <a:p>
            <a:r>
              <a:rPr lang="en-US" sz="1400" b="1" dirty="0">
                <a:solidFill>
                  <a:schemeClr val="bg1"/>
                </a:solidFill>
              </a:rPr>
              <a:t>      public </a:t>
            </a:r>
            <a:r>
              <a:rPr lang="en-US" sz="1400" b="1" dirty="0">
                <a:solidFill>
                  <a:schemeClr val="accent2">
                    <a:lumMod val="40000"/>
                    <a:lumOff val="60000"/>
                  </a:schemeClr>
                </a:solidFill>
              </a:rPr>
              <a:t>static</a:t>
            </a:r>
            <a:r>
              <a:rPr lang="en-US" sz="1400" b="1" dirty="0">
                <a:solidFill>
                  <a:schemeClr val="bg1"/>
                </a:solidFill>
              </a:rPr>
              <a:t> int </a:t>
            </a:r>
            <a:r>
              <a:rPr lang="en-US" sz="1400" b="1" dirty="0" err="1">
                <a:solidFill>
                  <a:schemeClr val="bg1"/>
                </a:solidFill>
              </a:rPr>
              <a:t>NroInstancias</a:t>
            </a:r>
            <a:r>
              <a:rPr lang="en-US" sz="1400" b="1" dirty="0">
                <a:solidFill>
                  <a:schemeClr val="bg1"/>
                </a:solidFill>
              </a:rPr>
              <a:t> = 0; </a:t>
            </a:r>
          </a:p>
          <a:p>
            <a:r>
              <a:rPr lang="en-US" sz="1400" b="1" dirty="0">
                <a:solidFill>
                  <a:schemeClr val="bg1"/>
                </a:solidFill>
              </a:rPr>
              <a:t>      public </a:t>
            </a:r>
            <a:r>
              <a:rPr lang="en-US" sz="1400" b="1" dirty="0">
                <a:solidFill>
                  <a:schemeClr val="accent2">
                    <a:lumMod val="40000"/>
                    <a:lumOff val="60000"/>
                  </a:schemeClr>
                </a:solidFill>
              </a:rPr>
              <a:t>static</a:t>
            </a:r>
            <a:r>
              <a:rPr lang="en-US" sz="1400" b="1" dirty="0">
                <a:solidFill>
                  <a:schemeClr val="bg1"/>
                </a:solidFill>
              </a:rPr>
              <a:t> double Area(double x, double y) { return x * y; }       </a:t>
            </a:r>
          </a:p>
          <a:p>
            <a:r>
              <a:rPr lang="en-US" sz="1400" b="1" dirty="0">
                <a:solidFill>
                  <a:schemeClr val="bg1"/>
                </a:solidFill>
              </a:rPr>
              <a:t>      public </a:t>
            </a:r>
            <a:r>
              <a:rPr lang="en-US" sz="1400" b="1" dirty="0">
                <a:solidFill>
                  <a:schemeClr val="accent2">
                    <a:lumMod val="40000"/>
                    <a:lumOff val="60000"/>
                  </a:schemeClr>
                </a:solidFill>
              </a:rPr>
              <a:t>static</a:t>
            </a:r>
            <a:r>
              <a:rPr lang="en-US" sz="1400" b="1" dirty="0">
                <a:solidFill>
                  <a:schemeClr val="bg1"/>
                </a:solidFill>
              </a:rPr>
              <a:t> double </a:t>
            </a:r>
            <a:r>
              <a:rPr lang="en-US" sz="1400" b="1" dirty="0" err="1">
                <a:solidFill>
                  <a:schemeClr val="bg1"/>
                </a:solidFill>
              </a:rPr>
              <a:t>Perimetro</a:t>
            </a:r>
            <a:r>
              <a:rPr lang="en-US" sz="1400" b="1" dirty="0">
                <a:solidFill>
                  <a:schemeClr val="bg1"/>
                </a:solidFill>
              </a:rPr>
              <a:t>(double x, double y) { return 2 * (x + y); }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internal 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 var rec = new </a:t>
            </a:r>
            <a:r>
              <a:rPr lang="en-US" sz="1400" b="1" dirty="0" err="1">
                <a:solidFill>
                  <a:schemeClr val="bg1"/>
                </a:solidFill>
              </a:rPr>
              <a:t>Rectangulo</a:t>
            </a:r>
            <a:r>
              <a:rPr lang="en-US" sz="1400" b="1" dirty="0">
                <a:solidFill>
                  <a:schemeClr val="bg1"/>
                </a:solidFill>
              </a:rPr>
              <a:t>(10, 40);			// Error</a:t>
            </a:r>
          </a:p>
          <a:p>
            <a:r>
              <a:rPr lang="en-US" sz="1400" b="1" dirty="0">
                <a:solidFill>
                  <a:schemeClr val="bg1"/>
                </a:solidFill>
              </a:rPr>
              <a:t>                   // WriteLine( $</a:t>
            </a:r>
            <a:r>
              <a:rPr lang="en-US" sz="1400" b="1" dirty="0"/>
              <a:t>"</a:t>
            </a:r>
            <a:r>
              <a:rPr lang="en-US" sz="1400" b="1" dirty="0">
                <a:solidFill>
                  <a:schemeClr val="bg1"/>
                </a:solidFill>
              </a:rPr>
              <a:t>Area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		// Error</a:t>
            </a:r>
          </a:p>
          <a:p>
            <a:r>
              <a:rPr lang="en-US" sz="1400" b="1" dirty="0">
                <a:solidFill>
                  <a:schemeClr val="bg1"/>
                </a:solidFill>
              </a:rPr>
              <a:t>                   WriteLine( $</a:t>
            </a:r>
            <a:r>
              <a:rPr lang="en-US" sz="1400" b="1" dirty="0"/>
              <a:t>"</a:t>
            </a:r>
            <a:r>
              <a:rPr lang="en-US" sz="1400" b="1" dirty="0" err="1">
                <a:solidFill>
                  <a:schemeClr val="bg1"/>
                </a:solidFill>
              </a:rPr>
              <a:t>Perímetro</a:t>
            </a:r>
            <a:r>
              <a:rPr lang="en-US" sz="1400" b="1" dirty="0">
                <a:solidFill>
                  <a:schemeClr val="bg1"/>
                </a:solidFill>
              </a:rPr>
              <a:t> </a:t>
            </a:r>
            <a:r>
              <a:rPr lang="en-US" sz="1400" b="1" dirty="0" err="1">
                <a:solidFill>
                  <a:schemeClr val="bg1"/>
                </a:solidFill>
              </a:rPr>
              <a:t>rectangulo</a:t>
            </a:r>
            <a:r>
              <a:rPr lang="en-US" sz="1400" b="1" dirty="0">
                <a:solidFill>
                  <a:schemeClr val="bg1"/>
                </a:solidFill>
              </a:rPr>
              <a:t> (30x10) = {</a:t>
            </a:r>
            <a:r>
              <a:rPr lang="en-US" sz="1400" b="1" dirty="0" err="1">
                <a:solidFill>
                  <a:schemeClr val="accent2">
                    <a:lumMod val="40000"/>
                    <a:lumOff val="60000"/>
                  </a:schemeClr>
                </a:solidFill>
              </a:rPr>
              <a:t>Rectangulo.Perimetro</a:t>
            </a:r>
            <a:r>
              <a:rPr lang="en-US" sz="1400" b="1" dirty="0">
                <a:solidFill>
                  <a:schemeClr val="bg1"/>
                </a:solidFill>
              </a:rPr>
              <a:t>( 30, 10 )}</a:t>
            </a:r>
            <a:r>
              <a:rPr lang="en-US" sz="1400" b="1" dirty="0"/>
              <a:t>"</a:t>
            </a:r>
            <a:r>
              <a:rPr lang="en-US" sz="1400" b="1" dirty="0">
                <a:solidFill>
                  <a:schemeClr val="bg1"/>
                </a:solidFill>
              </a:rPr>
              <a:t> );</a:t>
            </a: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rectangulo</a:t>
            </a:r>
            <a:r>
              <a:rPr lang="en-US" sz="1400" b="1" dirty="0">
                <a:solidFill>
                  <a:schemeClr val="bg1"/>
                </a:solidFill>
              </a:rPr>
              <a:t> (30x10) = {</a:t>
            </a:r>
            <a:r>
              <a:rPr lang="en-US" sz="1400" b="1" dirty="0" err="1">
                <a:solidFill>
                  <a:schemeClr val="accent2">
                    <a:lumMod val="40000"/>
                    <a:lumOff val="60000"/>
                  </a:schemeClr>
                </a:solidFill>
              </a:rPr>
              <a:t>Rectangulo.Area</a:t>
            </a:r>
            <a:r>
              <a:rPr lang="en-US" sz="1400" b="1" dirty="0">
                <a:solidFill>
                  <a:schemeClr val="bg1"/>
                </a:solidFill>
              </a:rPr>
              <a:t>( 30, 10 )}</a:t>
            </a:r>
            <a:r>
              <a:rPr lang="en-US" sz="1400" b="1" dirty="0"/>
              <a:t>"</a:t>
            </a:r>
            <a:r>
              <a:rPr lang="en-US" sz="1400" b="1" dirty="0">
                <a:solidFill>
                  <a:schemeClr val="bg1"/>
                </a:solidFill>
              </a:rPr>
              <a:t> );</a:t>
            </a:r>
          </a:p>
          <a:p>
            <a:r>
              <a:rPr lang="en-US" sz="1400" b="1" dirty="0">
                <a:solidFill>
                  <a:schemeClr val="bg1"/>
                </a:solidFill>
              </a:rPr>
              <a:t>                   WriteLine($</a:t>
            </a:r>
            <a:r>
              <a:rPr lang="en-US" sz="1400" b="1" dirty="0"/>
              <a:t>"</a:t>
            </a:r>
            <a:r>
              <a:rPr lang="en-US" sz="1400" b="1" dirty="0" err="1">
                <a:solidFill>
                  <a:schemeClr val="bg1"/>
                </a:solidFill>
              </a:rPr>
              <a:t>Nro</a:t>
            </a:r>
            <a:r>
              <a:rPr lang="en-US" sz="1400" b="1" dirty="0">
                <a:solidFill>
                  <a:schemeClr val="bg1"/>
                </a:solidFill>
              </a:rPr>
              <a:t> de </a:t>
            </a:r>
            <a:r>
              <a:rPr lang="en-US" sz="1400" b="1" dirty="0" err="1">
                <a:solidFill>
                  <a:schemeClr val="bg1"/>
                </a:solidFill>
              </a:rPr>
              <a:t>Instancias</a:t>
            </a:r>
            <a:r>
              <a:rPr lang="en-US" sz="1400" b="1" dirty="0">
                <a:solidFill>
                  <a:schemeClr val="bg1"/>
                </a:solidFill>
              </a:rPr>
              <a:t> </a:t>
            </a:r>
            <a:r>
              <a:rPr lang="en-US" sz="1400" b="1" dirty="0" err="1">
                <a:solidFill>
                  <a:schemeClr val="bg1"/>
                </a:solidFill>
              </a:rPr>
              <a:t>creadas</a:t>
            </a:r>
            <a:r>
              <a:rPr lang="en-US" sz="1400" b="1" dirty="0">
                <a:solidFill>
                  <a:schemeClr val="bg1"/>
                </a:solidFill>
              </a:rPr>
              <a:t> = {</a:t>
            </a:r>
            <a:r>
              <a:rPr lang="en-US" sz="1400" b="1" dirty="0" err="1">
                <a:solidFill>
                  <a:schemeClr val="accent2">
                    <a:lumMod val="40000"/>
                    <a:lumOff val="60000"/>
                  </a:schemeClr>
                </a:solidFill>
              </a:rPr>
              <a:t>Rectangulo.NroInstancias</a:t>
            </a:r>
            <a:r>
              <a:rPr lang="en-US" sz="1400" b="1" dirty="0">
                <a:solidFill>
                  <a:schemeClr val="bg1"/>
                </a:solidFill>
              </a:rPr>
              <a:t>}</a:t>
            </a:r>
            <a:r>
              <a:rPr lang="en-US" sz="1400" b="1" dirty="0"/>
              <a:t> "</a:t>
            </a:r>
            <a:r>
              <a:rPr lang="en-US" sz="1400" b="1" dirty="0">
                <a:solidFill>
                  <a:schemeClr val="bg1"/>
                </a:solidFill>
              </a:rPr>
              <a:t>);</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117945871"/>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CB519-BE70-924C-BFD4-184DBA33BC5F}"/>
              </a:ext>
            </a:extLst>
          </p:cNvPr>
          <p:cNvSpPr>
            <a:spLocks noGrp="1"/>
          </p:cNvSpPr>
          <p:nvPr>
            <p:ph type="title"/>
          </p:nvPr>
        </p:nvSpPr>
        <p:spPr/>
        <p:txBody>
          <a:bodyPr/>
          <a:lstStyle/>
          <a:p>
            <a:r>
              <a:rPr lang="en-BO" dirty="0"/>
              <a:t>Métodos de extensión </a:t>
            </a:r>
          </a:p>
        </p:txBody>
      </p:sp>
      <p:sp>
        <p:nvSpPr>
          <p:cNvPr id="3" name="Content Placeholder 2">
            <a:extLst>
              <a:ext uri="{FF2B5EF4-FFF2-40B4-BE49-F238E27FC236}">
                <a16:creationId xmlns:a16="http://schemas.microsoft.com/office/drawing/2014/main" id="{3A2BB4DB-BA1F-1C44-A9ED-943CE68ECE19}"/>
              </a:ext>
            </a:extLst>
          </p:cNvPr>
          <p:cNvSpPr>
            <a:spLocks noGrp="1"/>
          </p:cNvSpPr>
          <p:nvPr>
            <p:ph idx="1"/>
          </p:nvPr>
        </p:nvSpPr>
        <p:spPr>
          <a:xfrm>
            <a:off x="8064136" y="1541107"/>
            <a:ext cx="3289663" cy="5016758"/>
          </a:xfrm>
          <a:solidFill>
            <a:schemeClr val="accent5">
              <a:lumMod val="20000"/>
              <a:lumOff val="80000"/>
            </a:schemeClr>
          </a:solidFill>
          <a:ln>
            <a:solidFill>
              <a:schemeClr val="accent1"/>
            </a:solidFill>
          </a:ln>
        </p:spPr>
        <p:txBody>
          <a:bodyPr>
            <a:normAutofit fontScale="92500" lnSpcReduction="20000"/>
          </a:bodyPr>
          <a:lstStyle/>
          <a:p>
            <a:pPr marL="0" indent="0">
              <a:buNone/>
            </a:pPr>
            <a:endParaRPr lang="en-US" sz="1600" dirty="0"/>
          </a:p>
          <a:p>
            <a:pPr marL="0" indent="0">
              <a:buNone/>
            </a:pPr>
            <a:r>
              <a:rPr lang="en-US" sz="1600" dirty="0"/>
              <a:t>Los </a:t>
            </a:r>
            <a:r>
              <a:rPr lang="en-US" sz="1600" b="1" dirty="0" err="1"/>
              <a:t>métodos</a:t>
            </a:r>
            <a:r>
              <a:rPr lang="en-US" sz="1600" b="1" dirty="0"/>
              <a:t> de extension </a:t>
            </a:r>
            <a:r>
              <a:rPr lang="en-US" sz="1600" dirty="0" err="1"/>
              <a:t>proporcionan</a:t>
            </a:r>
            <a:r>
              <a:rPr lang="en-US" sz="1600" dirty="0"/>
              <a:t> una forma de </a:t>
            </a:r>
            <a:r>
              <a:rPr lang="en-US" sz="1600" dirty="0" err="1"/>
              <a:t>agregar</a:t>
            </a:r>
            <a:r>
              <a:rPr lang="en-US" sz="1600" dirty="0"/>
              <a:t> </a:t>
            </a:r>
            <a:r>
              <a:rPr lang="en-US" sz="1600" dirty="0" err="1"/>
              <a:t>nuevos</a:t>
            </a:r>
            <a:r>
              <a:rPr lang="en-US" sz="1600" dirty="0"/>
              <a:t> </a:t>
            </a:r>
            <a:r>
              <a:rPr lang="en-US" sz="1600" dirty="0" err="1"/>
              <a:t>métodos</a:t>
            </a:r>
            <a:r>
              <a:rPr lang="en-US" sz="1600" dirty="0"/>
              <a:t> de </a:t>
            </a:r>
            <a:r>
              <a:rPr lang="en-US" sz="1600" dirty="0" err="1"/>
              <a:t>instancia</a:t>
            </a:r>
            <a:r>
              <a:rPr lang="en-US" sz="1600" dirty="0"/>
              <a:t> a una </a:t>
            </a:r>
            <a:r>
              <a:rPr lang="en-US" sz="1600" dirty="0" err="1"/>
              <a:t>clase</a:t>
            </a:r>
            <a:r>
              <a:rPr lang="en-US" sz="1600" dirty="0"/>
              <a:t> </a:t>
            </a:r>
            <a:r>
              <a:rPr lang="en-US" sz="1600" dirty="0" err="1"/>
              <a:t>existente</a:t>
            </a:r>
            <a:r>
              <a:rPr lang="en-US" sz="1600" dirty="0"/>
              <a:t>, </a:t>
            </a:r>
            <a:r>
              <a:rPr lang="en-US" sz="1600" dirty="0" err="1"/>
              <a:t>fuera</a:t>
            </a:r>
            <a:r>
              <a:rPr lang="en-US" sz="1600" dirty="0"/>
              <a:t> de </a:t>
            </a:r>
            <a:r>
              <a:rPr lang="en-US" sz="1600" dirty="0" err="1"/>
              <a:t>su</a:t>
            </a:r>
            <a:r>
              <a:rPr lang="en-US" sz="1600" dirty="0"/>
              <a:t> </a:t>
            </a:r>
            <a:r>
              <a:rPr lang="en-US" sz="1600" dirty="0" err="1"/>
              <a:t>definición</a:t>
            </a:r>
            <a:r>
              <a:rPr lang="en-US" sz="1600" dirty="0"/>
              <a:t> y hasta </a:t>
            </a:r>
            <a:r>
              <a:rPr lang="en-US" sz="1600" dirty="0" err="1"/>
              <a:t>en</a:t>
            </a:r>
            <a:r>
              <a:rPr lang="en-US" sz="1600" dirty="0"/>
              <a:t> </a:t>
            </a:r>
            <a:r>
              <a:rPr lang="en-US" sz="1600" dirty="0" err="1"/>
              <a:t>otro</a:t>
            </a:r>
            <a:r>
              <a:rPr lang="en-US" sz="1600" dirty="0"/>
              <a:t> </a:t>
            </a:r>
            <a:r>
              <a:rPr lang="en-US" sz="1600" dirty="0" err="1"/>
              <a:t>componente</a:t>
            </a:r>
            <a:r>
              <a:rPr lang="en-US" sz="1600" dirty="0"/>
              <a:t> (assembly). </a:t>
            </a:r>
          </a:p>
          <a:p>
            <a:pPr marL="0" indent="0">
              <a:buNone/>
            </a:pPr>
            <a:endParaRPr lang="en-US" sz="1600" dirty="0"/>
          </a:p>
          <a:p>
            <a:pPr marL="0" indent="0">
              <a:buNone/>
            </a:pPr>
            <a:r>
              <a:rPr lang="en-US" sz="1600" dirty="0"/>
              <a:t>Un </a:t>
            </a:r>
            <a:r>
              <a:rPr lang="en-US" sz="1600" dirty="0" err="1"/>
              <a:t>método</a:t>
            </a:r>
            <a:r>
              <a:rPr lang="en-US" sz="1600" dirty="0"/>
              <a:t> de </a:t>
            </a:r>
            <a:r>
              <a:rPr lang="en-US" sz="1600" dirty="0" err="1"/>
              <a:t>extensión</a:t>
            </a:r>
            <a:r>
              <a:rPr lang="en-US" sz="1600" dirty="0"/>
              <a:t> debe </a:t>
            </a:r>
            <a:r>
              <a:rPr lang="en-US" sz="1600" dirty="0" err="1"/>
              <a:t>definirse</a:t>
            </a:r>
            <a:r>
              <a:rPr lang="en-US" sz="1600" dirty="0"/>
              <a:t> </a:t>
            </a:r>
            <a:r>
              <a:rPr lang="en-US" sz="1600" dirty="0" err="1"/>
              <a:t>como</a:t>
            </a:r>
            <a:r>
              <a:rPr lang="en-US" sz="1600" dirty="0"/>
              <a:t> static </a:t>
            </a:r>
            <a:r>
              <a:rPr lang="en-US" sz="1600" dirty="0" err="1"/>
              <a:t>en</a:t>
            </a:r>
            <a:r>
              <a:rPr lang="en-US" sz="1600" dirty="0"/>
              <a:t> una </a:t>
            </a:r>
            <a:r>
              <a:rPr lang="en-US" sz="1600" dirty="0" err="1"/>
              <a:t>clase</a:t>
            </a:r>
            <a:r>
              <a:rPr lang="en-US" sz="1600" dirty="0"/>
              <a:t> static y el keyword this se debe </a:t>
            </a:r>
            <a:r>
              <a:rPr lang="en-US" sz="1600" dirty="0" err="1"/>
              <a:t>usar</a:t>
            </a:r>
            <a:r>
              <a:rPr lang="en-US" sz="1600" dirty="0"/>
              <a:t> </a:t>
            </a:r>
            <a:r>
              <a:rPr lang="en-US" sz="1600" dirty="0" err="1"/>
              <a:t>como</a:t>
            </a:r>
            <a:r>
              <a:rPr lang="en-US" sz="1600" dirty="0"/>
              <a:t> el primer </a:t>
            </a:r>
            <a:r>
              <a:rPr lang="en-US" sz="1600" dirty="0" err="1"/>
              <a:t>parámetro</a:t>
            </a:r>
            <a:r>
              <a:rPr lang="en-US" sz="1600" dirty="0"/>
              <a:t> para </a:t>
            </a:r>
            <a:r>
              <a:rPr lang="en-US" sz="1600" dirty="0" err="1"/>
              <a:t>designar</a:t>
            </a:r>
            <a:r>
              <a:rPr lang="en-US" sz="1600" dirty="0"/>
              <a:t> la </a:t>
            </a:r>
            <a:r>
              <a:rPr lang="en-US" sz="1600" dirty="0" err="1"/>
              <a:t>clase</a:t>
            </a:r>
            <a:r>
              <a:rPr lang="en-US" sz="1600" dirty="0"/>
              <a:t> a extender.</a:t>
            </a:r>
          </a:p>
          <a:p>
            <a:pPr marL="0" indent="0">
              <a:buNone/>
            </a:pPr>
            <a:endParaRPr lang="en-US" sz="1600" dirty="0"/>
          </a:p>
          <a:p>
            <a:pPr marL="0" indent="0">
              <a:buNone/>
            </a:pPr>
            <a:r>
              <a:rPr lang="en-US" sz="1600" dirty="0"/>
              <a:t>El </a:t>
            </a:r>
            <a:r>
              <a:rPr lang="en-US" sz="1600" dirty="0" err="1"/>
              <a:t>método</a:t>
            </a:r>
            <a:r>
              <a:rPr lang="en-US" sz="1600" dirty="0"/>
              <a:t> de </a:t>
            </a:r>
            <a:r>
              <a:rPr lang="en-US" sz="1600" dirty="0" err="1"/>
              <a:t>extensión</a:t>
            </a:r>
            <a:r>
              <a:rPr lang="en-US" sz="1600" dirty="0"/>
              <a:t> es invocable para </a:t>
            </a:r>
            <a:r>
              <a:rPr lang="en-US" sz="1600" dirty="0" err="1"/>
              <a:t>objetos</a:t>
            </a:r>
            <a:r>
              <a:rPr lang="en-US" sz="1600" dirty="0"/>
              <a:t> de </a:t>
            </a:r>
            <a:r>
              <a:rPr lang="en-US" sz="1600" dirty="0" err="1"/>
              <a:t>su</a:t>
            </a:r>
            <a:r>
              <a:rPr lang="en-US" sz="1600" dirty="0"/>
              <a:t> primer type de </a:t>
            </a:r>
            <a:r>
              <a:rPr lang="en-US" sz="1600" dirty="0" err="1"/>
              <a:t>parámetro</a:t>
            </a:r>
            <a:r>
              <a:rPr lang="en-US" sz="1600" dirty="0"/>
              <a:t>, </a:t>
            </a:r>
            <a:r>
              <a:rPr lang="en-US" sz="1600" dirty="0" err="1"/>
              <a:t>como</a:t>
            </a:r>
            <a:r>
              <a:rPr lang="en-US" sz="1600" dirty="0"/>
              <a:t> </a:t>
            </a:r>
            <a:r>
              <a:rPr lang="en-US" sz="1600" dirty="0" err="1"/>
              <a:t>si</a:t>
            </a:r>
            <a:r>
              <a:rPr lang="en-US" sz="1600" dirty="0"/>
              <a:t> </a:t>
            </a:r>
            <a:r>
              <a:rPr lang="en-US" sz="1600" dirty="0" err="1"/>
              <a:t>fuera</a:t>
            </a:r>
            <a:r>
              <a:rPr lang="en-US" sz="1600" dirty="0"/>
              <a:t> un </a:t>
            </a:r>
            <a:r>
              <a:rPr lang="en-US" sz="1600" dirty="0" err="1"/>
              <a:t>método</a:t>
            </a:r>
            <a:r>
              <a:rPr lang="en-US" sz="1600" dirty="0"/>
              <a:t> de </a:t>
            </a:r>
            <a:r>
              <a:rPr lang="en-US" sz="1600" dirty="0" err="1"/>
              <a:t>instancia</a:t>
            </a:r>
            <a:r>
              <a:rPr lang="en-US" sz="1600" dirty="0"/>
              <a:t> de </a:t>
            </a:r>
            <a:r>
              <a:rPr lang="en-US" sz="1600" dirty="0" err="1"/>
              <a:t>dicha</a:t>
            </a:r>
            <a:r>
              <a:rPr lang="en-US" sz="1600" dirty="0"/>
              <a:t> </a:t>
            </a:r>
            <a:r>
              <a:rPr lang="en-US" sz="1600" dirty="0" err="1"/>
              <a:t>clase</a:t>
            </a:r>
            <a:r>
              <a:rPr lang="en-US" sz="1600" dirty="0"/>
              <a:t>. No se </a:t>
            </a:r>
            <a:r>
              <a:rPr lang="en-US" sz="1600" dirty="0" err="1"/>
              <a:t>necesita</a:t>
            </a:r>
            <a:r>
              <a:rPr lang="en-US" sz="1600" dirty="0"/>
              <a:t> </a:t>
            </a:r>
            <a:r>
              <a:rPr lang="en-US" sz="1600" dirty="0" err="1"/>
              <a:t>referencia</a:t>
            </a:r>
            <a:r>
              <a:rPr lang="en-US" sz="1600" dirty="0"/>
              <a:t> a la </a:t>
            </a:r>
            <a:r>
              <a:rPr lang="en-US" sz="1600" dirty="0" err="1"/>
              <a:t>clase</a:t>
            </a:r>
            <a:r>
              <a:rPr lang="en-US" sz="1600" dirty="0"/>
              <a:t> static.</a:t>
            </a:r>
          </a:p>
          <a:p>
            <a:pPr marL="0" indent="0">
              <a:buNone/>
            </a:pPr>
            <a:r>
              <a:rPr lang="en-US" sz="1600" dirty="0"/>
              <a:t> </a:t>
            </a:r>
          </a:p>
          <a:p>
            <a:pPr marL="0" indent="0">
              <a:buNone/>
            </a:pPr>
            <a:r>
              <a:rPr lang="en-US" sz="1600" dirty="0"/>
              <a:t>El </a:t>
            </a:r>
            <a:r>
              <a:rPr lang="en-US" sz="1600" dirty="0" err="1"/>
              <a:t>beneficio</a:t>
            </a:r>
            <a:r>
              <a:rPr lang="en-US" sz="1600" dirty="0"/>
              <a:t> de los </a:t>
            </a:r>
            <a:r>
              <a:rPr lang="en-US" sz="1600" dirty="0" err="1"/>
              <a:t>métodos</a:t>
            </a:r>
            <a:r>
              <a:rPr lang="en-US" sz="1600" dirty="0"/>
              <a:t> de </a:t>
            </a:r>
            <a:r>
              <a:rPr lang="en-US" sz="1600" dirty="0" err="1"/>
              <a:t>extensión</a:t>
            </a:r>
            <a:r>
              <a:rPr lang="en-US" sz="1600" dirty="0"/>
              <a:t> es que le </a:t>
            </a:r>
            <a:r>
              <a:rPr lang="en-US" sz="1600" dirty="0" err="1"/>
              <a:t>permiten</a:t>
            </a:r>
            <a:r>
              <a:rPr lang="en-US" sz="1600" dirty="0"/>
              <a:t> "</a:t>
            </a:r>
            <a:r>
              <a:rPr lang="en-US" sz="1600" dirty="0" err="1"/>
              <a:t>agregar</a:t>
            </a:r>
            <a:r>
              <a:rPr lang="en-US" sz="1600" dirty="0"/>
              <a:t>" </a:t>
            </a:r>
            <a:r>
              <a:rPr lang="en-US" sz="1600" dirty="0" err="1"/>
              <a:t>métodos</a:t>
            </a:r>
            <a:r>
              <a:rPr lang="en-US" sz="1600" dirty="0"/>
              <a:t> a una </a:t>
            </a:r>
            <a:r>
              <a:rPr lang="en-US" sz="1600" dirty="0" err="1"/>
              <a:t>clase</a:t>
            </a:r>
            <a:r>
              <a:rPr lang="en-US" sz="1600" dirty="0"/>
              <a:t> sin </a:t>
            </a:r>
            <a:r>
              <a:rPr lang="en-US" sz="1600" dirty="0" err="1"/>
              <a:t>tener</a:t>
            </a:r>
            <a:r>
              <a:rPr lang="en-US" sz="1600" dirty="0"/>
              <a:t> que </a:t>
            </a:r>
            <a:r>
              <a:rPr lang="en-US" sz="1600" dirty="0" err="1"/>
              <a:t>modificar</a:t>
            </a:r>
            <a:r>
              <a:rPr lang="en-US" sz="1600" dirty="0"/>
              <a:t> o </a:t>
            </a:r>
            <a:r>
              <a:rPr lang="en-US" sz="1600" dirty="0" err="1"/>
              <a:t>derivar</a:t>
            </a:r>
            <a:r>
              <a:rPr lang="en-US" sz="1600" dirty="0"/>
              <a:t> la </a:t>
            </a:r>
            <a:r>
              <a:rPr lang="en-US" sz="1600" dirty="0" err="1"/>
              <a:t>clase</a:t>
            </a:r>
            <a:r>
              <a:rPr lang="en-US" sz="1600" dirty="0"/>
              <a:t> original.</a:t>
            </a:r>
            <a:endParaRPr lang="en-BO" sz="1600" dirty="0"/>
          </a:p>
        </p:txBody>
      </p:sp>
      <p:sp>
        <p:nvSpPr>
          <p:cNvPr id="4" name="TextBox 3">
            <a:extLst>
              <a:ext uri="{FF2B5EF4-FFF2-40B4-BE49-F238E27FC236}">
                <a16:creationId xmlns:a16="http://schemas.microsoft.com/office/drawing/2014/main" id="{8BA10699-2CD6-4E48-BF7B-02A626D654EE}"/>
              </a:ext>
            </a:extLst>
          </p:cNvPr>
          <p:cNvSpPr txBox="1"/>
          <p:nvPr/>
        </p:nvSpPr>
        <p:spPr>
          <a:xfrm>
            <a:off x="838199" y="1648829"/>
            <a:ext cx="6851468" cy="4801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public static class </a:t>
            </a:r>
            <a:r>
              <a:rPr lang="en-US" sz="1400" b="1" dirty="0" err="1"/>
              <a:t>Extensiones</a:t>
            </a:r>
            <a:r>
              <a:rPr lang="en-US" sz="1400" b="1" dirty="0"/>
              <a:t> {</a:t>
            </a:r>
          </a:p>
          <a:p>
            <a:pPr lvl="1"/>
            <a:r>
              <a:rPr lang="en-US" sz="1400" b="1" dirty="0"/>
              <a:t>public static string </a:t>
            </a:r>
            <a:r>
              <a:rPr lang="en-US" sz="1400" b="1" dirty="0" err="1"/>
              <a:t>ToMayusculasMinusculas</a:t>
            </a:r>
            <a:r>
              <a:rPr lang="en-US" sz="1400" b="1" dirty="0"/>
              <a:t>(this string s) {</a:t>
            </a:r>
          </a:p>
          <a:p>
            <a:pPr lvl="2"/>
            <a:r>
              <a:rPr lang="en-US" sz="1400" b="1" dirty="0"/>
              <a:t>string result = "";</a:t>
            </a:r>
          </a:p>
          <a:p>
            <a:pPr lvl="2"/>
            <a:r>
              <a:rPr lang="en-US" sz="1400" b="1" dirty="0"/>
              <a:t>string </a:t>
            </a:r>
            <a:r>
              <a:rPr lang="en-US" sz="1400" b="1" dirty="0" err="1"/>
              <a:t>minusculas</a:t>
            </a:r>
            <a:r>
              <a:rPr lang="en-US" sz="1400" b="1" dirty="0"/>
              <a:t> = s?.</a:t>
            </a:r>
            <a:r>
              <a:rPr lang="en-US" sz="1400" b="1" dirty="0" err="1"/>
              <a:t>ToLower</a:t>
            </a:r>
            <a:r>
              <a:rPr lang="en-US" sz="1400" b="1" dirty="0"/>
              <a:t>() ?? "";</a:t>
            </a:r>
          </a:p>
          <a:p>
            <a:pPr lvl="2"/>
            <a:r>
              <a:rPr lang="en-US" sz="1400" b="1" dirty="0"/>
              <a:t>string[] </a:t>
            </a:r>
            <a:r>
              <a:rPr lang="en-US" sz="1400" b="1" dirty="0" err="1"/>
              <a:t>partes</a:t>
            </a:r>
            <a:r>
              <a:rPr lang="en-US" sz="1400" b="1" dirty="0"/>
              <a:t> = </a:t>
            </a:r>
            <a:r>
              <a:rPr lang="en-US" sz="1400" b="1" dirty="0" err="1"/>
              <a:t>minusculas.Split</a:t>
            </a:r>
            <a:r>
              <a:rPr lang="en-US" sz="1400" b="1" dirty="0"/>
              <a:t>(' ');</a:t>
            </a:r>
          </a:p>
          <a:p>
            <a:pPr lvl="2"/>
            <a:r>
              <a:rPr lang="en-US" sz="1400" b="1" dirty="0"/>
              <a:t>foreach(var palabra in </a:t>
            </a:r>
            <a:r>
              <a:rPr lang="en-US" sz="1400" b="1" dirty="0" err="1"/>
              <a:t>partes</a:t>
            </a:r>
            <a:r>
              <a:rPr lang="en-US" sz="1400" b="1" dirty="0"/>
              <a:t>) {</a:t>
            </a:r>
          </a:p>
          <a:p>
            <a:pPr lvl="3"/>
            <a:r>
              <a:rPr lang="en-US" sz="1400" b="1" dirty="0"/>
              <a:t>var </a:t>
            </a:r>
            <a:r>
              <a:rPr lang="en-US" sz="1400" b="1" dirty="0" err="1"/>
              <a:t>palabraFinal</a:t>
            </a:r>
            <a:r>
              <a:rPr lang="en-US" sz="1400" b="1" dirty="0"/>
              <a:t> = </a:t>
            </a:r>
            <a:r>
              <a:rPr lang="en-US" sz="1400" b="1" dirty="0" err="1"/>
              <a:t>palabra.Replace</a:t>
            </a:r>
            <a:r>
              <a:rPr lang="en-US" sz="1400" b="1" dirty="0"/>
              <a:t>( palabra[0], </a:t>
            </a:r>
            <a:r>
              <a:rPr lang="en-US" sz="1400" b="1" dirty="0" err="1"/>
              <a:t>palabra.ToUpper</a:t>
            </a:r>
            <a:r>
              <a:rPr lang="en-US" sz="1400" b="1" dirty="0"/>
              <a:t>()[0] );</a:t>
            </a:r>
          </a:p>
          <a:p>
            <a:pPr lvl="2"/>
            <a:r>
              <a:rPr lang="en-US" sz="1400" b="1" dirty="0"/>
              <a:t>            result += (</a:t>
            </a:r>
            <a:r>
              <a:rPr lang="en-US" sz="1400" b="1" dirty="0" err="1"/>
              <a:t>palabraFinal</a:t>
            </a:r>
            <a:r>
              <a:rPr lang="en-US" sz="1400" b="1" dirty="0"/>
              <a:t> + " ");</a:t>
            </a:r>
          </a:p>
          <a:p>
            <a:pPr lvl="1"/>
            <a:r>
              <a:rPr lang="en-US" sz="1400" b="1" dirty="0"/>
              <a:t>           }</a:t>
            </a:r>
          </a:p>
          <a:p>
            <a:pPr lvl="1"/>
            <a:r>
              <a:rPr lang="en-US" sz="1400" b="1" dirty="0"/>
              <a:t>           return result;</a:t>
            </a:r>
          </a:p>
          <a:p>
            <a:r>
              <a:rPr lang="en-US" sz="1400" b="1" dirty="0"/>
              <a:t>            } </a:t>
            </a:r>
          </a:p>
          <a:p>
            <a:r>
              <a:rPr lang="en-US" sz="1400" b="1" dirty="0"/>
              <a:t>}</a:t>
            </a:r>
            <a:br>
              <a:rPr lang="en-US" sz="1400" b="1" dirty="0"/>
            </a:br>
            <a:r>
              <a:rPr lang="en-US" sz="1400" b="1" dirty="0"/>
              <a:t>internal static class Principal { </a:t>
            </a:r>
          </a:p>
          <a:p>
            <a:r>
              <a:rPr lang="en-US" sz="1400" b="1" dirty="0"/>
              <a:t>            static void Main() {</a:t>
            </a:r>
          </a:p>
          <a:p>
            <a:pPr lvl="2"/>
            <a:r>
              <a:rPr lang="en-US" sz="1400" b="1" dirty="0"/>
              <a:t>WriteLine(" </a:t>
            </a:r>
            <a:r>
              <a:rPr lang="en-US" sz="1400" b="1" dirty="0" err="1"/>
              <a:t>Ingrese</a:t>
            </a:r>
            <a:r>
              <a:rPr lang="en-US" sz="1400" b="1" dirty="0"/>
              <a:t> </a:t>
            </a:r>
            <a:r>
              <a:rPr lang="en-US" sz="1400" b="1" dirty="0" err="1"/>
              <a:t>frase</a:t>
            </a:r>
            <a:r>
              <a:rPr lang="en-US" sz="1400" b="1" dirty="0"/>
              <a:t>: ");</a:t>
            </a:r>
          </a:p>
          <a:p>
            <a:pPr lvl="2"/>
            <a:r>
              <a:rPr lang="en-US" sz="1400" b="1" dirty="0"/>
              <a:t>var </a:t>
            </a:r>
            <a:r>
              <a:rPr lang="en-US" sz="1400" b="1" dirty="0" err="1"/>
              <a:t>frase</a:t>
            </a:r>
            <a:r>
              <a:rPr lang="en-US" sz="1400" b="1" dirty="0"/>
              <a:t> = </a:t>
            </a:r>
            <a:r>
              <a:rPr lang="en-US" sz="1400" b="1" dirty="0" err="1"/>
              <a:t>ReadLine</a:t>
            </a:r>
            <a:r>
              <a:rPr lang="en-US" sz="1400" b="1" dirty="0"/>
              <a:t>();</a:t>
            </a:r>
          </a:p>
          <a:p>
            <a:pPr lvl="2"/>
            <a:r>
              <a:rPr lang="en-US" sz="1400" b="1" dirty="0"/>
              <a:t>WriteLine(</a:t>
            </a:r>
            <a:r>
              <a:rPr lang="en-US" sz="1400" b="1" dirty="0" err="1"/>
              <a:t>frase.ToMayusculasMinusculas</a:t>
            </a:r>
            <a:r>
              <a:rPr lang="en-US" sz="1400" b="1" dirty="0"/>
              <a:t>());</a:t>
            </a:r>
          </a:p>
          <a:p>
            <a:pPr lvl="1"/>
            <a:r>
              <a:rPr lang="en-US" sz="1400" b="1" dirty="0"/>
              <a:t>}</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806055907"/>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6AE97-12C0-D640-AAE9-24F4F8E24A00}"/>
              </a:ext>
            </a:extLst>
          </p:cNvPr>
          <p:cNvSpPr>
            <a:spLocks noGrp="1"/>
          </p:cNvSpPr>
          <p:nvPr>
            <p:ph type="title"/>
          </p:nvPr>
        </p:nvSpPr>
        <p:spPr/>
        <p:txBody>
          <a:bodyPr/>
          <a:lstStyle/>
          <a:p>
            <a:r>
              <a:rPr lang="en-BO" dirty="0"/>
              <a:t>Capítulo 11</a:t>
            </a:r>
          </a:p>
        </p:txBody>
      </p:sp>
      <p:sp>
        <p:nvSpPr>
          <p:cNvPr id="3" name="Content Placeholder 2">
            <a:extLst>
              <a:ext uri="{FF2B5EF4-FFF2-40B4-BE49-F238E27FC236}">
                <a16:creationId xmlns:a16="http://schemas.microsoft.com/office/drawing/2014/main" id="{9B6D642D-BDFA-7840-BC84-11D8CE51A85F}"/>
              </a:ext>
            </a:extLst>
          </p:cNvPr>
          <p:cNvSpPr>
            <a:spLocks noGrp="1"/>
          </p:cNvSpPr>
          <p:nvPr>
            <p:ph idx="1"/>
          </p:nvPr>
        </p:nvSpPr>
        <p:spPr/>
        <p:txBody>
          <a:bodyPr>
            <a:normAutofit/>
          </a:bodyPr>
          <a:lstStyle/>
          <a:p>
            <a:pPr marL="0" indent="0">
              <a:buNone/>
            </a:pPr>
            <a:r>
              <a:rPr lang="en-BO" sz="4000" b="1" dirty="0"/>
              <a:t>Propiedades</a:t>
            </a:r>
          </a:p>
          <a:p>
            <a:pPr marL="0" indent="0">
              <a:buNone/>
            </a:pPr>
            <a:endParaRPr lang="en-BO" sz="4000" b="1" dirty="0"/>
          </a:p>
          <a:p>
            <a:pPr marL="0" indent="0">
              <a:buNone/>
            </a:pPr>
            <a:r>
              <a:rPr lang="en-BO" dirty="0"/>
              <a:t>Escondiendo los campos con propiedades</a:t>
            </a:r>
          </a:p>
        </p:txBody>
      </p:sp>
    </p:spTree>
    <p:extLst>
      <p:ext uri="{BB962C8B-B14F-4D97-AF65-F5344CB8AC3E}">
        <p14:creationId xmlns:p14="http://schemas.microsoft.com/office/powerpoint/2010/main" val="4215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E97CB-75BC-664A-AB5C-84086524952E}"/>
              </a:ext>
            </a:extLst>
          </p:cNvPr>
          <p:cNvSpPr>
            <a:spLocks noGrp="1"/>
          </p:cNvSpPr>
          <p:nvPr>
            <p:ph type="title"/>
          </p:nvPr>
        </p:nvSpPr>
        <p:spPr/>
        <p:txBody>
          <a:bodyPr/>
          <a:lstStyle/>
          <a:p>
            <a:r>
              <a:rPr lang="en-BO" dirty="0"/>
              <a:t>Declaración e inicialización</a:t>
            </a:r>
          </a:p>
        </p:txBody>
      </p:sp>
      <p:sp>
        <p:nvSpPr>
          <p:cNvPr id="3" name="Content Placeholder 2">
            <a:extLst>
              <a:ext uri="{FF2B5EF4-FFF2-40B4-BE49-F238E27FC236}">
                <a16:creationId xmlns:a16="http://schemas.microsoft.com/office/drawing/2014/main" id="{95A45378-27FA-8B48-ADFC-6328AE1DD35B}"/>
              </a:ext>
            </a:extLst>
          </p:cNvPr>
          <p:cNvSpPr>
            <a:spLocks noGrp="1"/>
          </p:cNvSpPr>
          <p:nvPr>
            <p:ph idx="1"/>
          </p:nvPr>
        </p:nvSpPr>
        <p:spPr>
          <a:xfrm>
            <a:off x="838200" y="1825626"/>
            <a:ext cx="10515600" cy="1325563"/>
          </a:xfrm>
        </p:spPr>
        <p:txBody>
          <a:bodyPr>
            <a:normAutofit fontScale="70000" lnSpcReduction="20000"/>
          </a:bodyPr>
          <a:lstStyle/>
          <a:p>
            <a:pPr marL="0" indent="0">
              <a:buNone/>
            </a:pPr>
            <a:r>
              <a:rPr lang="en-US" dirty="0" err="1"/>
              <a:t>En</a:t>
            </a:r>
            <a:r>
              <a:rPr lang="en-US" dirty="0"/>
              <a:t> C#, una variable debe </a:t>
            </a:r>
            <a:r>
              <a:rPr lang="en-US" dirty="0" err="1"/>
              <a:t>declararse</a:t>
            </a:r>
            <a:r>
              <a:rPr lang="en-US" dirty="0"/>
              <a:t> (</a:t>
            </a:r>
            <a:r>
              <a:rPr lang="en-US" dirty="0" err="1"/>
              <a:t>crearse</a:t>
            </a:r>
            <a:r>
              <a:rPr lang="en-US" dirty="0"/>
              <a:t>) e </a:t>
            </a:r>
            <a:r>
              <a:rPr lang="en-US" dirty="0" err="1"/>
              <a:t>inicializarse</a:t>
            </a:r>
            <a:r>
              <a:rPr lang="en-US" dirty="0"/>
              <a:t> (</a:t>
            </a:r>
            <a:r>
              <a:rPr lang="en-US" dirty="0" err="1"/>
              <a:t>almacenar</a:t>
            </a:r>
            <a:r>
              <a:rPr lang="en-US" dirty="0"/>
              <a:t> un valor </a:t>
            </a:r>
            <a:r>
              <a:rPr lang="en-US" dirty="0" err="1"/>
              <a:t>inicial</a:t>
            </a:r>
            <a:r>
              <a:rPr lang="en-US" dirty="0"/>
              <a:t>) antes de </a:t>
            </a:r>
            <a:r>
              <a:rPr lang="en-US" dirty="0" err="1"/>
              <a:t>poder</a:t>
            </a:r>
            <a:r>
              <a:rPr lang="en-US" dirty="0"/>
              <a:t> </a:t>
            </a:r>
            <a:r>
              <a:rPr lang="en-US" dirty="0" err="1"/>
              <a:t>usarse</a:t>
            </a:r>
            <a:r>
              <a:rPr lang="en-US" dirty="0"/>
              <a:t>. Para </a:t>
            </a:r>
            <a:r>
              <a:rPr lang="en-US" dirty="0" err="1"/>
              <a:t>declarar</a:t>
            </a:r>
            <a:r>
              <a:rPr lang="en-US" dirty="0"/>
              <a:t> una variable, se </a:t>
            </a:r>
            <a:r>
              <a:rPr lang="en-US" dirty="0" err="1"/>
              <a:t>comienza</a:t>
            </a:r>
            <a:r>
              <a:rPr lang="en-US" dirty="0"/>
              <a:t> con el </a:t>
            </a:r>
            <a:r>
              <a:rPr lang="en-US" dirty="0" err="1"/>
              <a:t>tipo</a:t>
            </a:r>
            <a:r>
              <a:rPr lang="en-US" dirty="0"/>
              <a:t> de </a:t>
            </a:r>
            <a:r>
              <a:rPr lang="en-US" dirty="0" err="1"/>
              <a:t>dato</a:t>
            </a:r>
            <a:r>
              <a:rPr lang="en-US" dirty="0"/>
              <a:t> que la variable </a:t>
            </a:r>
            <a:r>
              <a:rPr lang="en-US" dirty="0" err="1"/>
              <a:t>almacenará</a:t>
            </a:r>
            <a:r>
              <a:rPr lang="en-US" dirty="0"/>
              <a:t>, </a:t>
            </a:r>
            <a:r>
              <a:rPr lang="en-US" dirty="0" err="1"/>
              <a:t>seguido</a:t>
            </a:r>
            <a:r>
              <a:rPr lang="en-US" dirty="0"/>
              <a:t> del </a:t>
            </a:r>
            <a:r>
              <a:rPr lang="en-US" dirty="0" err="1"/>
              <a:t>nombre</a:t>
            </a:r>
            <a:r>
              <a:rPr lang="en-US" dirty="0"/>
              <a:t> </a:t>
            </a:r>
            <a:r>
              <a:rPr lang="en-US" dirty="0" err="1"/>
              <a:t>elegido</a:t>
            </a:r>
            <a:r>
              <a:rPr lang="en-US" dirty="0"/>
              <a:t> para la </a:t>
            </a:r>
            <a:r>
              <a:rPr lang="en-US" dirty="0" err="1"/>
              <a:t>misma</a:t>
            </a:r>
            <a:r>
              <a:rPr lang="en-US" dirty="0"/>
              <a:t>. </a:t>
            </a:r>
          </a:p>
          <a:p>
            <a:pPr marL="0" indent="0">
              <a:buNone/>
            </a:pPr>
            <a:r>
              <a:rPr lang="en-US" dirty="0"/>
              <a:t>El </a:t>
            </a:r>
            <a:r>
              <a:rPr lang="en-US" dirty="0" err="1"/>
              <a:t>nombre</a:t>
            </a:r>
            <a:r>
              <a:rPr lang="en-US" dirty="0"/>
              <a:t> </a:t>
            </a:r>
            <a:r>
              <a:rPr lang="en-US" dirty="0" err="1"/>
              <a:t>puede</a:t>
            </a:r>
            <a:r>
              <a:rPr lang="en-US" dirty="0"/>
              <a:t> ser </a:t>
            </a:r>
            <a:r>
              <a:rPr lang="en-US" dirty="0" err="1"/>
              <a:t>casi</a:t>
            </a:r>
            <a:r>
              <a:rPr lang="en-US" dirty="0"/>
              <a:t> </a:t>
            </a:r>
            <a:r>
              <a:rPr lang="en-US" dirty="0" err="1"/>
              <a:t>cualquier</a:t>
            </a:r>
            <a:r>
              <a:rPr lang="en-US" dirty="0"/>
              <a:t> </a:t>
            </a:r>
            <a:r>
              <a:rPr lang="en-US" dirty="0" err="1"/>
              <a:t>cosa</a:t>
            </a:r>
            <a:r>
              <a:rPr lang="en-US" dirty="0"/>
              <a:t> que se </a:t>
            </a:r>
            <a:r>
              <a:rPr lang="en-US" dirty="0" err="1"/>
              <a:t>desee</a:t>
            </a:r>
            <a:r>
              <a:rPr lang="en-US" dirty="0"/>
              <a:t>, </a:t>
            </a:r>
            <a:r>
              <a:rPr lang="en-US" dirty="0" err="1"/>
              <a:t>pero</a:t>
            </a:r>
            <a:r>
              <a:rPr lang="en-US" dirty="0"/>
              <a:t> es una </a:t>
            </a:r>
            <a:r>
              <a:rPr lang="en-US" dirty="0" err="1"/>
              <a:t>buena</a:t>
            </a:r>
            <a:r>
              <a:rPr lang="en-US" dirty="0"/>
              <a:t> </a:t>
            </a:r>
            <a:r>
              <a:rPr lang="en-US" dirty="0" err="1"/>
              <a:t>práctica</a:t>
            </a:r>
            <a:r>
              <a:rPr lang="en-US" dirty="0"/>
              <a:t> </a:t>
            </a:r>
            <a:r>
              <a:rPr lang="en-US" dirty="0" err="1"/>
              <a:t>dar</a:t>
            </a:r>
            <a:r>
              <a:rPr lang="en-US" dirty="0"/>
              <a:t> </a:t>
            </a:r>
            <a:r>
              <a:rPr lang="en-US" dirty="0" err="1"/>
              <a:t>nombres</a:t>
            </a:r>
            <a:r>
              <a:rPr lang="en-US" dirty="0"/>
              <a:t> a las variables que </a:t>
            </a:r>
            <a:r>
              <a:rPr lang="en-US" dirty="0" err="1"/>
              <a:t>expliquen</a:t>
            </a:r>
            <a:r>
              <a:rPr lang="en-US" dirty="0"/>
              <a:t>, lo </a:t>
            </a:r>
            <a:r>
              <a:rPr lang="en-US" dirty="0" err="1"/>
              <a:t>más</a:t>
            </a:r>
            <a:r>
              <a:rPr lang="en-US" dirty="0"/>
              <a:t> </a:t>
            </a:r>
            <a:r>
              <a:rPr lang="en-US" dirty="0" err="1"/>
              <a:t>claramente</a:t>
            </a:r>
            <a:r>
              <a:rPr lang="en-US" dirty="0"/>
              <a:t> possible, el valor que </a:t>
            </a:r>
            <a:r>
              <a:rPr lang="en-US" dirty="0" err="1"/>
              <a:t>almacenarán</a:t>
            </a:r>
            <a:r>
              <a:rPr lang="en-US" dirty="0"/>
              <a:t>.</a:t>
            </a:r>
            <a:endParaRPr lang="en-BO" dirty="0"/>
          </a:p>
        </p:txBody>
      </p:sp>
      <p:sp>
        <p:nvSpPr>
          <p:cNvPr id="4" name="Content Placeholder 2">
            <a:extLst>
              <a:ext uri="{FF2B5EF4-FFF2-40B4-BE49-F238E27FC236}">
                <a16:creationId xmlns:a16="http://schemas.microsoft.com/office/drawing/2014/main" id="{E6B589FE-CF78-CD44-8210-8BC5637ECD61}"/>
              </a:ext>
            </a:extLst>
          </p:cNvPr>
          <p:cNvSpPr txBox="1">
            <a:spLocks/>
          </p:cNvSpPr>
          <p:nvPr/>
        </p:nvSpPr>
        <p:spPr>
          <a:xfrm>
            <a:off x="2883627" y="3591962"/>
            <a:ext cx="6424747" cy="20250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buFont typeface="Arial" panose="020B0604020202020204" pitchFamily="34" charset="0"/>
              <a:buNone/>
            </a:pPr>
            <a:r>
              <a:rPr lang="en-US" sz="1600" dirty="0">
                <a:solidFill>
                  <a:schemeClr val="bg1">
                    <a:lumMod val="85000"/>
                  </a:schemeClr>
                </a:solidFill>
              </a:rPr>
              <a:t>using System; using static </a:t>
            </a:r>
            <a:r>
              <a:rPr lang="en-US" sz="1600" dirty="0" err="1">
                <a:solidFill>
                  <a:schemeClr val="bg1">
                    <a:lumMod val="85000"/>
                  </a:schemeClr>
                </a:solidFill>
              </a:rPr>
              <a:t>System.Console</a:t>
            </a:r>
            <a:r>
              <a:rPr lang="en-US" sz="1600" dirty="0">
                <a:solidFill>
                  <a:schemeClr val="bg1">
                    <a:lumMod val="85000"/>
                  </a:schemeClr>
                </a:solidFill>
              </a:rPr>
              <a:t>; class </a:t>
            </a:r>
            <a:r>
              <a:rPr lang="en-US" sz="1600" dirty="0" err="1">
                <a:solidFill>
                  <a:schemeClr val="bg1">
                    <a:lumMod val="85000"/>
                  </a:schemeClr>
                </a:solidFill>
              </a:rPr>
              <a:t>Programa</a:t>
            </a:r>
            <a:r>
              <a:rPr lang="en-US" sz="1600" dirty="0">
                <a:solidFill>
                  <a:schemeClr val="bg1">
                    <a:lumMod val="85000"/>
                  </a:schemeClr>
                </a:solidFill>
              </a:rPr>
              <a:t> { static void Main() {</a:t>
            </a:r>
          </a:p>
          <a:p>
            <a:pPr marL="457200" lvl="1" indent="0">
              <a:buFont typeface="Arial" panose="020B0604020202020204" pitchFamily="34" charset="0"/>
              <a:buNone/>
            </a:pPr>
            <a:endParaRPr lang="en-US" sz="1800" dirty="0">
              <a:solidFill>
                <a:schemeClr val="bg1">
                  <a:lumMod val="85000"/>
                </a:schemeClr>
              </a:solidFill>
            </a:endParaRPr>
          </a:p>
          <a:p>
            <a:pPr marL="457200" lvl="1" indent="0">
              <a:buFont typeface="Arial" panose="020B0604020202020204" pitchFamily="34" charset="0"/>
              <a:buNone/>
            </a:pPr>
            <a:r>
              <a:rPr lang="en-US" b="1" dirty="0">
                <a:solidFill>
                  <a:schemeClr val="bg1"/>
                </a:solidFill>
              </a:rPr>
              <a:t>int </a:t>
            </a:r>
            <a:r>
              <a:rPr lang="en-US" b="1" dirty="0" err="1">
                <a:solidFill>
                  <a:schemeClr val="bg1"/>
                </a:solidFill>
              </a:rPr>
              <a:t>numero</a:t>
            </a:r>
            <a:r>
              <a:rPr lang="en-US" b="1" dirty="0">
                <a:solidFill>
                  <a:schemeClr val="bg1"/>
                </a:solidFill>
              </a:rPr>
              <a:t>;</a:t>
            </a:r>
            <a:r>
              <a:rPr lang="en-US" sz="1800" dirty="0">
                <a:solidFill>
                  <a:schemeClr val="bg1">
                    <a:lumMod val="85000"/>
                  </a:schemeClr>
                </a:solidFill>
              </a:rPr>
              <a:t>	</a:t>
            </a:r>
          </a:p>
          <a:p>
            <a:pPr marL="457200" lvl="1" indent="0">
              <a:buFont typeface="Arial" panose="020B0604020202020204" pitchFamily="34" charset="0"/>
              <a:buNone/>
            </a:pPr>
            <a:r>
              <a:rPr lang="en-US" sz="2600" b="1" dirty="0" err="1">
                <a:solidFill>
                  <a:schemeClr val="bg1"/>
                </a:solidFill>
              </a:rPr>
              <a:t>numero</a:t>
            </a:r>
            <a:r>
              <a:rPr lang="en-US" sz="2600" b="1" dirty="0">
                <a:solidFill>
                  <a:schemeClr val="bg1"/>
                </a:solidFill>
              </a:rPr>
              <a:t> = 100;</a:t>
            </a:r>
          </a:p>
          <a:p>
            <a:pPr marL="457200" lvl="1" indent="0">
              <a:buFont typeface="Arial" panose="020B0604020202020204" pitchFamily="34" charset="0"/>
              <a:buNone/>
            </a:pPr>
            <a:r>
              <a:rPr lang="en-US" b="1" dirty="0">
                <a:solidFill>
                  <a:schemeClr val="bg1"/>
                </a:solidFill>
              </a:rPr>
              <a:t>WriteLine(</a:t>
            </a:r>
            <a:r>
              <a:rPr lang="en-US" b="1" dirty="0" err="1">
                <a:solidFill>
                  <a:schemeClr val="bg1"/>
                </a:solidFill>
              </a:rPr>
              <a:t>numero</a:t>
            </a:r>
            <a:r>
              <a:rPr lang="en-US" b="1" dirty="0">
                <a:solidFill>
                  <a:schemeClr val="bg1"/>
                </a:solidFill>
              </a:rPr>
              <a:t>);	// 100</a:t>
            </a:r>
            <a:r>
              <a:rPr lang="en-US" sz="3200" b="1" dirty="0">
                <a:solidFill>
                  <a:schemeClr val="bg1"/>
                </a:solidFill>
              </a:rPr>
              <a:t> </a:t>
            </a:r>
          </a:p>
          <a:p>
            <a:pPr marL="7938" lvl="1" indent="0">
              <a:buFont typeface="Arial" panose="020B0604020202020204" pitchFamily="34" charset="0"/>
              <a:buNone/>
            </a:pPr>
            <a:r>
              <a:rPr lang="en-US" sz="1800" dirty="0">
                <a:solidFill>
                  <a:schemeClr val="bg1">
                    <a:lumMod val="85000"/>
                  </a:schemeClr>
                </a:solidFill>
              </a:rPr>
              <a:t>      </a:t>
            </a:r>
          </a:p>
          <a:p>
            <a:pPr marL="7938" lvl="1" indent="0">
              <a:buFont typeface="Arial" panose="020B0604020202020204" pitchFamily="34" charset="0"/>
              <a:buNone/>
            </a:pPr>
            <a:r>
              <a:rPr lang="en-US" dirty="0">
                <a:solidFill>
                  <a:schemeClr val="bg1">
                    <a:lumMod val="85000"/>
                  </a:schemeClr>
                </a:solidFill>
              </a:rPr>
              <a:t>} }</a:t>
            </a:r>
            <a:endParaRPr lang="en-BO" sz="1800" dirty="0"/>
          </a:p>
        </p:txBody>
      </p:sp>
    </p:spTree>
    <p:extLst>
      <p:ext uri="{BB962C8B-B14F-4D97-AF65-F5344CB8AC3E}">
        <p14:creationId xmlns:p14="http://schemas.microsoft.com/office/powerpoint/2010/main" val="2335087049"/>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C4366-E2A0-054B-BBF2-6926B2139922}"/>
              </a:ext>
            </a:extLst>
          </p:cNvPr>
          <p:cNvSpPr>
            <a:spLocks noGrp="1"/>
          </p:cNvSpPr>
          <p:nvPr>
            <p:ph type="title"/>
          </p:nvPr>
        </p:nvSpPr>
        <p:spPr/>
        <p:txBody>
          <a:bodyPr/>
          <a:lstStyle/>
          <a:p>
            <a:r>
              <a:rPr lang="en-BO" dirty="0"/>
              <a:t>Propiedades</a:t>
            </a:r>
          </a:p>
        </p:txBody>
      </p:sp>
      <p:sp>
        <p:nvSpPr>
          <p:cNvPr id="3" name="Content Placeholder 2">
            <a:extLst>
              <a:ext uri="{FF2B5EF4-FFF2-40B4-BE49-F238E27FC236}">
                <a16:creationId xmlns:a16="http://schemas.microsoft.com/office/drawing/2014/main" id="{9BF680F1-08EF-BC45-8295-F99CAD0CEFBE}"/>
              </a:ext>
            </a:extLst>
          </p:cNvPr>
          <p:cNvSpPr>
            <a:spLocks noGrp="1"/>
          </p:cNvSpPr>
          <p:nvPr>
            <p:ph idx="1"/>
          </p:nvPr>
        </p:nvSpPr>
        <p:spPr>
          <a:xfrm>
            <a:off x="6235336" y="1825625"/>
            <a:ext cx="5118463" cy="4351338"/>
          </a:xfrm>
          <a:solidFill>
            <a:schemeClr val="accent5">
              <a:lumMod val="20000"/>
              <a:lumOff val="80000"/>
            </a:schemeClr>
          </a:solidFill>
          <a:ln>
            <a:solidFill>
              <a:schemeClr val="accent1"/>
            </a:solidFill>
          </a:ln>
        </p:spPr>
        <p:txBody>
          <a:bodyPr>
            <a:normAutofit fontScale="55000" lnSpcReduction="20000"/>
          </a:bodyPr>
          <a:lstStyle/>
          <a:p>
            <a:pPr marL="0" indent="0">
              <a:buNone/>
            </a:pPr>
            <a:endParaRPr lang="en-US" dirty="0"/>
          </a:p>
          <a:p>
            <a:pPr marL="0" indent="0">
              <a:buNone/>
            </a:pPr>
            <a:r>
              <a:rPr lang="en-US" dirty="0"/>
              <a:t>Las </a:t>
            </a:r>
            <a:r>
              <a:rPr lang="en-US" b="1" dirty="0" err="1"/>
              <a:t>propiedades</a:t>
            </a:r>
            <a:r>
              <a:rPr lang="en-US" dirty="0"/>
              <a:t> </a:t>
            </a:r>
            <a:r>
              <a:rPr lang="en-US" dirty="0" err="1"/>
              <a:t>en</a:t>
            </a:r>
            <a:r>
              <a:rPr lang="en-US" dirty="0"/>
              <a:t> C # </a:t>
            </a:r>
            <a:r>
              <a:rPr lang="en-US" dirty="0" err="1"/>
              <a:t>permiten</a:t>
            </a:r>
            <a:r>
              <a:rPr lang="en-US" dirty="0"/>
              <a:t> </a:t>
            </a:r>
            <a:r>
              <a:rPr lang="en-US" dirty="0" err="1"/>
              <a:t>proteger</a:t>
            </a:r>
            <a:r>
              <a:rPr lang="en-US" dirty="0"/>
              <a:t> la </a:t>
            </a:r>
            <a:r>
              <a:rPr lang="en-US" dirty="0" err="1"/>
              <a:t>información</a:t>
            </a:r>
            <a:r>
              <a:rPr lang="en-US" dirty="0"/>
              <a:t> de los </a:t>
            </a:r>
            <a:r>
              <a:rPr lang="en-US" dirty="0" err="1"/>
              <a:t>campos</a:t>
            </a:r>
            <a:r>
              <a:rPr lang="en-US" dirty="0"/>
              <a:t>.</a:t>
            </a:r>
          </a:p>
          <a:p>
            <a:pPr marL="0" indent="0">
              <a:buNone/>
            </a:pPr>
            <a:r>
              <a:rPr lang="en-US" dirty="0"/>
              <a:t>Se </a:t>
            </a:r>
            <a:r>
              <a:rPr lang="en-US" dirty="0" err="1"/>
              <a:t>implementan</a:t>
            </a:r>
            <a:r>
              <a:rPr lang="en-US" dirty="0"/>
              <a:t> </a:t>
            </a:r>
            <a:r>
              <a:rPr lang="en-US" dirty="0" err="1"/>
              <a:t>como</a:t>
            </a:r>
            <a:r>
              <a:rPr lang="en-US" dirty="0"/>
              <a:t> </a:t>
            </a:r>
            <a:r>
              <a:rPr lang="en-US" dirty="0" err="1"/>
              <a:t>métodos</a:t>
            </a:r>
            <a:r>
              <a:rPr lang="en-US" dirty="0"/>
              <a:t>, </a:t>
            </a:r>
            <a:r>
              <a:rPr lang="en-US" dirty="0" err="1"/>
              <a:t>pero</a:t>
            </a:r>
            <a:r>
              <a:rPr lang="en-US" dirty="0"/>
              <a:t> se </a:t>
            </a:r>
            <a:r>
              <a:rPr lang="en-US" dirty="0" err="1"/>
              <a:t>usan</a:t>
            </a:r>
            <a:r>
              <a:rPr lang="en-US" dirty="0"/>
              <a:t> </a:t>
            </a:r>
            <a:r>
              <a:rPr lang="en-US" dirty="0" err="1"/>
              <a:t>como</a:t>
            </a:r>
            <a:r>
              <a:rPr lang="en-US" dirty="0"/>
              <a:t> </a:t>
            </a:r>
            <a:r>
              <a:rPr lang="en-US" dirty="0" err="1"/>
              <a:t>si</a:t>
            </a:r>
            <a:r>
              <a:rPr lang="en-US" dirty="0"/>
              <a:t> </a:t>
            </a:r>
            <a:r>
              <a:rPr lang="en-US" dirty="0" err="1"/>
              <a:t>fueran</a:t>
            </a:r>
            <a:r>
              <a:rPr lang="en-US" dirty="0"/>
              <a:t> </a:t>
            </a:r>
            <a:r>
              <a:rPr lang="en-US" dirty="0" err="1"/>
              <a:t>campos</a:t>
            </a:r>
            <a:r>
              <a:rPr lang="en-US" dirty="0"/>
              <a:t>.</a:t>
            </a:r>
            <a:endParaRPr lang="en-BO" dirty="0"/>
          </a:p>
          <a:p>
            <a:pPr marL="0" indent="0">
              <a:buNone/>
            </a:pPr>
            <a:endParaRPr lang="en-US" dirty="0"/>
          </a:p>
          <a:p>
            <a:pPr marL="0" indent="0">
              <a:buNone/>
            </a:pPr>
            <a:r>
              <a:rPr lang="en-US" dirty="0"/>
              <a:t>Lo </a:t>
            </a:r>
            <a:r>
              <a:rPr lang="en-US" dirty="0" err="1"/>
              <a:t>hacen</a:t>
            </a:r>
            <a:r>
              <a:rPr lang="en-US" dirty="0"/>
              <a:t> a </a:t>
            </a:r>
            <a:r>
              <a:rPr lang="en-US" dirty="0" err="1"/>
              <a:t>través</a:t>
            </a:r>
            <a:r>
              <a:rPr lang="en-US" dirty="0"/>
              <a:t> de una </a:t>
            </a:r>
            <a:r>
              <a:rPr lang="en-US" dirty="0" err="1"/>
              <a:t>sintaxis</a:t>
            </a:r>
            <a:r>
              <a:rPr lang="en-US" dirty="0"/>
              <a:t> de </a:t>
            </a:r>
            <a:r>
              <a:rPr lang="en-US" dirty="0" err="1"/>
              <a:t>método</a:t>
            </a:r>
            <a:r>
              <a:rPr lang="en-US" dirty="0"/>
              <a:t> </a:t>
            </a:r>
            <a:r>
              <a:rPr lang="en-US" dirty="0" err="1"/>
              <a:t>especiales</a:t>
            </a:r>
            <a:r>
              <a:rPr lang="en-US" dirty="0"/>
              <a:t> con </a:t>
            </a:r>
            <a:r>
              <a:rPr lang="en-US" dirty="0" err="1"/>
              <a:t>bloques</a:t>
            </a:r>
            <a:r>
              <a:rPr lang="en-US" dirty="0"/>
              <a:t> de </a:t>
            </a:r>
            <a:r>
              <a:rPr lang="en-US" dirty="0" err="1"/>
              <a:t>código</a:t>
            </a:r>
            <a:r>
              <a:rPr lang="en-US" dirty="0"/>
              <a:t> (accessors) para </a:t>
            </a:r>
            <a:r>
              <a:rPr lang="en-US" dirty="0" err="1"/>
              <a:t>recuperar</a:t>
            </a:r>
            <a:r>
              <a:rPr lang="en-US" dirty="0"/>
              <a:t> (get) y </a:t>
            </a:r>
            <a:r>
              <a:rPr lang="en-US" dirty="0" err="1"/>
              <a:t>almacenar</a:t>
            </a:r>
            <a:r>
              <a:rPr lang="en-US" dirty="0"/>
              <a:t> </a:t>
            </a:r>
            <a:r>
              <a:rPr lang="en-US" dirty="0" err="1"/>
              <a:t>valores</a:t>
            </a:r>
            <a:r>
              <a:rPr lang="en-US" dirty="0"/>
              <a:t> (set). </a:t>
            </a:r>
          </a:p>
          <a:p>
            <a:pPr marL="0" indent="0">
              <a:buNone/>
            </a:pPr>
            <a:endParaRPr lang="en-US" dirty="0"/>
          </a:p>
          <a:p>
            <a:pPr marL="0" indent="0">
              <a:buNone/>
            </a:pPr>
            <a:r>
              <a:rPr lang="en-US" dirty="0"/>
              <a:t>Por lo general, se </a:t>
            </a:r>
            <a:r>
              <a:rPr lang="en-US" dirty="0" err="1"/>
              <a:t>declaran</a:t>
            </a:r>
            <a:r>
              <a:rPr lang="en-US" dirty="0"/>
              <a:t> </a:t>
            </a:r>
            <a:r>
              <a:rPr lang="en-US" b="1" dirty="0"/>
              <a:t>public</a:t>
            </a:r>
            <a:r>
              <a:rPr lang="en-US" dirty="0"/>
              <a:t> con el </a:t>
            </a:r>
            <a:r>
              <a:rPr lang="en-US" dirty="0" err="1"/>
              <a:t>mismo</a:t>
            </a:r>
            <a:r>
              <a:rPr lang="en-US" dirty="0"/>
              <a:t> </a:t>
            </a:r>
            <a:r>
              <a:rPr lang="en-US" dirty="0" err="1"/>
              <a:t>tipo</a:t>
            </a:r>
            <a:r>
              <a:rPr lang="en-US" dirty="0"/>
              <a:t> de </a:t>
            </a:r>
            <a:r>
              <a:rPr lang="en-US" dirty="0" err="1"/>
              <a:t>datos</a:t>
            </a:r>
            <a:r>
              <a:rPr lang="en-US" dirty="0"/>
              <a:t> que el campo que van a </a:t>
            </a:r>
            <a:r>
              <a:rPr lang="en-US" dirty="0" err="1"/>
              <a:t>proteger</a:t>
            </a:r>
            <a:r>
              <a:rPr lang="en-US" dirty="0"/>
              <a:t>, </a:t>
            </a:r>
            <a:r>
              <a:rPr lang="en-US" dirty="0" err="1"/>
              <a:t>seguidos</a:t>
            </a:r>
            <a:r>
              <a:rPr lang="en-US" dirty="0"/>
              <a:t> del </a:t>
            </a:r>
            <a:r>
              <a:rPr lang="en-US" dirty="0" err="1"/>
              <a:t>nombre</a:t>
            </a:r>
            <a:r>
              <a:rPr lang="en-US" dirty="0"/>
              <a:t> de la </a:t>
            </a:r>
            <a:r>
              <a:rPr lang="en-US" dirty="0" err="1"/>
              <a:t>propiedad</a:t>
            </a:r>
            <a:r>
              <a:rPr lang="en-US" dirty="0"/>
              <a:t> y el </a:t>
            </a:r>
            <a:r>
              <a:rPr lang="en-US" dirty="0" err="1"/>
              <a:t>bloque</a:t>
            </a:r>
            <a:r>
              <a:rPr lang="en-US" dirty="0"/>
              <a:t> de accessors.</a:t>
            </a:r>
          </a:p>
          <a:p>
            <a:pPr marL="0" indent="0">
              <a:buNone/>
            </a:pPr>
            <a:endParaRPr lang="en-US" dirty="0"/>
          </a:p>
          <a:p>
            <a:pPr marL="0" indent="0">
              <a:buNone/>
            </a:pPr>
            <a:r>
              <a:rPr lang="en-US" dirty="0"/>
              <a:t>El keyword </a:t>
            </a:r>
            <a:r>
              <a:rPr lang="en-US" b="1" dirty="0"/>
              <a:t>value</a:t>
            </a:r>
            <a:r>
              <a:rPr lang="en-US" dirty="0"/>
              <a:t> </a:t>
            </a:r>
            <a:r>
              <a:rPr lang="en-US" dirty="0" err="1"/>
              <a:t>usado</a:t>
            </a:r>
            <a:r>
              <a:rPr lang="en-US" dirty="0"/>
              <a:t> </a:t>
            </a:r>
            <a:r>
              <a:rPr lang="en-US" dirty="0" err="1"/>
              <a:t>en</a:t>
            </a:r>
            <a:r>
              <a:rPr lang="en-US" dirty="0"/>
              <a:t> el context del accessor set </a:t>
            </a:r>
            <a:r>
              <a:rPr lang="en-US" dirty="0" err="1"/>
              <a:t>corresponde</a:t>
            </a:r>
            <a:r>
              <a:rPr lang="en-US" dirty="0"/>
              <a:t> al valor </a:t>
            </a:r>
            <a:r>
              <a:rPr lang="en-US" dirty="0" err="1"/>
              <a:t>asignado</a:t>
            </a:r>
            <a:r>
              <a:rPr lang="en-US" dirty="0"/>
              <a:t> a la </a:t>
            </a:r>
            <a:r>
              <a:rPr lang="en-US" dirty="0" err="1"/>
              <a:t>propiedad</a:t>
            </a:r>
            <a:r>
              <a:rPr lang="en-US" dirty="0"/>
              <a:t>. </a:t>
            </a:r>
          </a:p>
        </p:txBody>
      </p:sp>
      <p:sp>
        <p:nvSpPr>
          <p:cNvPr id="5" name="TextBox 4">
            <a:extLst>
              <a:ext uri="{FF2B5EF4-FFF2-40B4-BE49-F238E27FC236}">
                <a16:creationId xmlns:a16="http://schemas.microsoft.com/office/drawing/2014/main" id="{5E6D3FCC-BE2D-974B-AF09-29717EEA4C8B}"/>
              </a:ext>
            </a:extLst>
          </p:cNvPr>
          <p:cNvSpPr txBox="1"/>
          <p:nvPr/>
        </p:nvSpPr>
        <p:spPr>
          <a:xfrm>
            <a:off x="838200" y="1385193"/>
            <a:ext cx="5257800"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 Campo y </a:t>
            </a:r>
            <a:r>
              <a:rPr lang="en-US" sz="1400" b="1" dirty="0" err="1">
                <a:solidFill>
                  <a:schemeClr val="bg1"/>
                </a:solidFill>
              </a:rPr>
              <a:t>su</a:t>
            </a:r>
            <a:r>
              <a:rPr lang="en-US" sz="1400" b="1" dirty="0">
                <a:solidFill>
                  <a:schemeClr val="bg1"/>
                </a:solidFill>
              </a:rPr>
              <a:t> </a:t>
            </a:r>
            <a:r>
              <a:rPr lang="en-US" sz="1400" b="1" dirty="0" err="1">
                <a:solidFill>
                  <a:schemeClr val="bg1"/>
                </a:solidFill>
              </a:rPr>
              <a:t>propiedad</a:t>
            </a:r>
            <a:endParaRPr lang="en-US" sz="1400" b="1" dirty="0">
              <a:solidFill>
                <a:schemeClr val="bg1"/>
              </a:solidFill>
            </a:endParaRPr>
          </a:p>
          <a:p>
            <a:r>
              <a:rPr lang="en-US" sz="1400" b="1" dirty="0">
                <a:solidFill>
                  <a:schemeClr val="bg1"/>
                </a:solidFill>
              </a:rPr>
              <a:t>      protected double x = 0;</a:t>
            </a:r>
          </a:p>
          <a:p>
            <a:r>
              <a:rPr lang="en-US" sz="1400" b="1" dirty="0">
                <a:solidFill>
                  <a:schemeClr val="bg1"/>
                </a:solidFill>
              </a:rPr>
              <a:t>      </a:t>
            </a:r>
            <a:r>
              <a:rPr lang="en-US" sz="1400" b="1" dirty="0">
                <a:solidFill>
                  <a:schemeClr val="accent2">
                    <a:lumMod val="40000"/>
                    <a:lumOff val="60000"/>
                  </a:schemeClr>
                </a:solidFill>
              </a:rPr>
              <a:t>public double X { get {return x;} set { x = value; } }  </a:t>
            </a:r>
          </a:p>
          <a:p>
            <a:r>
              <a:rPr lang="en-US" sz="1400" b="1" dirty="0">
                <a:solidFill>
                  <a:schemeClr val="bg1"/>
                </a:solidFill>
              </a:rPr>
              <a:t>      // Campo y </a:t>
            </a:r>
            <a:r>
              <a:rPr lang="en-US" sz="1400" b="1" dirty="0" err="1">
                <a:solidFill>
                  <a:schemeClr val="bg1"/>
                </a:solidFill>
              </a:rPr>
              <a:t>su</a:t>
            </a:r>
            <a:r>
              <a:rPr lang="en-US" sz="1400" b="1" dirty="0">
                <a:solidFill>
                  <a:schemeClr val="bg1"/>
                </a:solidFill>
              </a:rPr>
              <a:t> </a:t>
            </a:r>
            <a:r>
              <a:rPr lang="en-US" sz="1400" b="1" dirty="0" err="1">
                <a:solidFill>
                  <a:schemeClr val="bg1"/>
                </a:solidFill>
              </a:rPr>
              <a:t>propiedad</a:t>
            </a:r>
            <a:endParaRPr lang="en-US" sz="1400" b="1" dirty="0">
              <a:solidFill>
                <a:schemeClr val="bg1"/>
              </a:solidFill>
            </a:endParaRPr>
          </a:p>
          <a:p>
            <a:r>
              <a:rPr lang="en-US" sz="1400" b="1" dirty="0">
                <a:solidFill>
                  <a:schemeClr val="bg1"/>
                </a:solidFill>
              </a:rPr>
              <a:t>      protected double y = 0;</a:t>
            </a:r>
          </a:p>
          <a:p>
            <a:r>
              <a:rPr lang="en-US" sz="1400" b="1" dirty="0">
                <a:solidFill>
                  <a:schemeClr val="accent2">
                    <a:lumMod val="40000"/>
                    <a:lumOff val="60000"/>
                  </a:schemeClr>
                </a:solidFill>
              </a:rPr>
              <a:t>      public double Y { get {return y;} set { y = value; } }  </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virtual double Area() {  return X * Y;  } </a:t>
            </a:r>
          </a:p>
          <a:p>
            <a:r>
              <a:rPr lang="en-US" sz="1400" b="1" dirty="0">
                <a:solidFill>
                  <a:schemeClr val="bg1"/>
                </a:solidFill>
              </a:rPr>
              <a:t>}</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rec.X</a:t>
            </a:r>
            <a:r>
              <a:rPr lang="en-US" sz="1400" b="1" dirty="0">
                <a:solidFill>
                  <a:schemeClr val="bg1"/>
                </a:solidFill>
              </a:rPr>
              <a:t> = 10; </a:t>
            </a:r>
            <a:r>
              <a:rPr lang="en-US" sz="1400" b="1" dirty="0" err="1">
                <a:solidFill>
                  <a:schemeClr val="bg1"/>
                </a:solidFill>
              </a:rPr>
              <a:t>rec.Y</a:t>
            </a:r>
            <a:r>
              <a:rPr lang="en-US" sz="1400" b="1" dirty="0">
                <a:solidFill>
                  <a:schemeClr val="bg1"/>
                </a:solidFill>
              </a:rPr>
              <a:t> = 25; </a:t>
            </a:r>
          </a:p>
          <a:p>
            <a:r>
              <a:rPr lang="en-US" sz="1400" b="1" dirty="0">
                <a:solidFill>
                  <a:schemeClr val="bg1"/>
                </a:solidFill>
              </a:rPr>
              <a:t>                   WriteLine( $</a:t>
            </a:r>
            <a:r>
              <a:rPr lang="en-US" sz="1400" b="1" dirty="0"/>
              <a:t>"</a:t>
            </a:r>
            <a:r>
              <a:rPr lang="en-US" sz="1400" b="1" dirty="0">
                <a:solidFill>
                  <a:schemeClr val="bg1"/>
                </a:solidFill>
              </a:rPr>
              <a:t>Area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   // Area rec = 250</a:t>
            </a:r>
          </a:p>
          <a:p>
            <a:r>
              <a:rPr lang="en-US" sz="1400" b="1" dirty="0">
                <a:solidFill>
                  <a:schemeClr val="bg1"/>
                </a:solidFill>
              </a:rPr>
              <a:t>                   rec = new </a:t>
            </a:r>
            <a:r>
              <a:rPr lang="en-US" sz="1400" b="1" dirty="0" err="1">
                <a:solidFill>
                  <a:schemeClr val="bg1"/>
                </a:solidFill>
              </a:rPr>
              <a:t>Rectangulo</a:t>
            </a:r>
            <a:r>
              <a:rPr lang="en-US" sz="1400" b="1" dirty="0">
                <a:solidFill>
                  <a:schemeClr val="bg1"/>
                </a:solidFill>
              </a:rPr>
              <a:t> { X = 22, Y = 39}; 	// Area rec = 858</a:t>
            </a:r>
          </a:p>
          <a:p>
            <a:r>
              <a:rPr lang="en-US" sz="1400" b="1" dirty="0">
                <a:solidFill>
                  <a:schemeClr val="bg1"/>
                </a:solidFill>
              </a:rPr>
              <a:t>                   WriteLine( $</a:t>
            </a:r>
            <a:r>
              <a:rPr lang="en-US" sz="1400" b="1" dirty="0"/>
              <a:t>"</a:t>
            </a:r>
            <a:r>
              <a:rPr lang="en-US" sz="1400" b="1" dirty="0">
                <a:solidFill>
                  <a:schemeClr val="bg1"/>
                </a:solidFill>
              </a:rPr>
              <a:t>Area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583885699"/>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7F9CC-E651-264F-9DDA-49E11856201D}"/>
              </a:ext>
            </a:extLst>
          </p:cNvPr>
          <p:cNvSpPr>
            <a:spLocks noGrp="1"/>
          </p:cNvSpPr>
          <p:nvPr>
            <p:ph type="title"/>
          </p:nvPr>
        </p:nvSpPr>
        <p:spPr/>
        <p:txBody>
          <a:bodyPr/>
          <a:lstStyle/>
          <a:p>
            <a:r>
              <a:rPr lang="en-BO" dirty="0"/>
              <a:t>Validando con propiedades</a:t>
            </a:r>
          </a:p>
        </p:txBody>
      </p:sp>
      <p:sp>
        <p:nvSpPr>
          <p:cNvPr id="3" name="Content Placeholder 2">
            <a:extLst>
              <a:ext uri="{FF2B5EF4-FFF2-40B4-BE49-F238E27FC236}">
                <a16:creationId xmlns:a16="http://schemas.microsoft.com/office/drawing/2014/main" id="{9D562C04-C379-7C42-BB3E-7DEB8DCBDFFA}"/>
              </a:ext>
            </a:extLst>
          </p:cNvPr>
          <p:cNvSpPr>
            <a:spLocks noGrp="1"/>
          </p:cNvSpPr>
          <p:nvPr>
            <p:ph idx="1"/>
          </p:nvPr>
        </p:nvSpPr>
        <p:spPr>
          <a:xfrm>
            <a:off x="6574972" y="2078173"/>
            <a:ext cx="4778828" cy="3216638"/>
          </a:xfrm>
          <a:solidFill>
            <a:schemeClr val="accent5">
              <a:lumMod val="20000"/>
              <a:lumOff val="80000"/>
            </a:schemeClr>
          </a:solidFill>
          <a:ln>
            <a:solidFill>
              <a:schemeClr val="accent1"/>
            </a:solidFill>
          </a:ln>
        </p:spPr>
        <p:txBody>
          <a:bodyPr>
            <a:normAutofit/>
          </a:bodyPr>
          <a:lstStyle/>
          <a:p>
            <a:pPr marL="0" indent="0">
              <a:buNone/>
            </a:pPr>
            <a:endParaRPr lang="en-US" dirty="0"/>
          </a:p>
          <a:p>
            <a:pPr marL="0" indent="0">
              <a:buNone/>
            </a:pPr>
            <a:r>
              <a:rPr lang="en-US" dirty="0"/>
              <a:t>Una </a:t>
            </a:r>
            <a:r>
              <a:rPr lang="en-US" dirty="0" err="1"/>
              <a:t>segunda</a:t>
            </a:r>
            <a:r>
              <a:rPr lang="en-US" dirty="0"/>
              <a:t> </a:t>
            </a:r>
            <a:r>
              <a:rPr lang="en-US" dirty="0" err="1"/>
              <a:t>ventaja</a:t>
            </a:r>
            <a:r>
              <a:rPr lang="en-US" dirty="0"/>
              <a:t> de las </a:t>
            </a:r>
            <a:r>
              <a:rPr lang="en-US" dirty="0" err="1"/>
              <a:t>propiedades</a:t>
            </a:r>
            <a:r>
              <a:rPr lang="en-US" dirty="0"/>
              <a:t> es que </a:t>
            </a:r>
            <a:r>
              <a:rPr lang="en-US" dirty="0" err="1"/>
              <a:t>permiten</a:t>
            </a:r>
            <a:r>
              <a:rPr lang="en-US" dirty="0"/>
              <a:t> </a:t>
            </a:r>
            <a:r>
              <a:rPr lang="en-US" dirty="0" err="1"/>
              <a:t>validar</a:t>
            </a:r>
            <a:r>
              <a:rPr lang="en-US" dirty="0"/>
              <a:t> los </a:t>
            </a:r>
            <a:r>
              <a:rPr lang="en-US" dirty="0" err="1"/>
              <a:t>datos</a:t>
            </a:r>
            <a:r>
              <a:rPr lang="en-US" dirty="0"/>
              <a:t> antes de </a:t>
            </a:r>
            <a:r>
              <a:rPr lang="en-US" dirty="0" err="1"/>
              <a:t>permitir</a:t>
            </a:r>
            <a:r>
              <a:rPr lang="en-US" dirty="0"/>
              <a:t> un </a:t>
            </a:r>
            <a:r>
              <a:rPr lang="en-US" dirty="0" err="1"/>
              <a:t>cambio</a:t>
            </a:r>
            <a:r>
              <a:rPr lang="en-US" dirty="0"/>
              <a:t>.</a:t>
            </a:r>
          </a:p>
          <a:p>
            <a:pPr marL="0" indent="0">
              <a:buNone/>
            </a:pPr>
            <a:r>
              <a:rPr lang="en-US" dirty="0"/>
              <a:t> </a:t>
            </a:r>
            <a:endParaRPr lang="en-BO" dirty="0"/>
          </a:p>
        </p:txBody>
      </p:sp>
      <p:sp>
        <p:nvSpPr>
          <p:cNvPr id="4" name="TextBox 3">
            <a:extLst>
              <a:ext uri="{FF2B5EF4-FFF2-40B4-BE49-F238E27FC236}">
                <a16:creationId xmlns:a16="http://schemas.microsoft.com/office/drawing/2014/main" id="{22AFE5A0-0E4E-FA4B-99B9-845881DC596F}"/>
              </a:ext>
            </a:extLst>
          </p:cNvPr>
          <p:cNvSpPr txBox="1"/>
          <p:nvPr/>
        </p:nvSpPr>
        <p:spPr>
          <a:xfrm>
            <a:off x="838200" y="1476117"/>
            <a:ext cx="5257800"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protected double x = 0;</a:t>
            </a:r>
          </a:p>
          <a:p>
            <a:r>
              <a:rPr lang="en-US" sz="1400" b="1" dirty="0">
                <a:solidFill>
                  <a:schemeClr val="bg1"/>
                </a:solidFill>
              </a:rPr>
              <a:t>      public double X { 	get {return x;} set { </a:t>
            </a:r>
            <a:r>
              <a:rPr lang="en-US" sz="1400" b="1" dirty="0">
                <a:solidFill>
                  <a:schemeClr val="accent2">
                    <a:lumMod val="40000"/>
                    <a:lumOff val="60000"/>
                  </a:schemeClr>
                </a:solidFill>
              </a:rPr>
              <a:t>if(value &gt; 0) x = value;</a:t>
            </a:r>
            <a:r>
              <a:rPr lang="en-US" sz="1400" b="1" dirty="0">
                <a:solidFill>
                  <a:schemeClr val="bg1"/>
                </a:solidFill>
              </a:rPr>
              <a:t> }  </a:t>
            </a:r>
          </a:p>
          <a:p>
            <a:r>
              <a:rPr lang="en-US" sz="1400" b="1" dirty="0">
                <a:solidFill>
                  <a:schemeClr val="bg1"/>
                </a:solidFill>
              </a:rPr>
              <a:t>	             }  </a:t>
            </a:r>
          </a:p>
          <a:p>
            <a:r>
              <a:rPr lang="en-US" sz="1400" b="1" dirty="0">
                <a:solidFill>
                  <a:schemeClr val="bg1"/>
                </a:solidFill>
              </a:rPr>
              <a:t>      protected double y = 0;</a:t>
            </a:r>
          </a:p>
          <a:p>
            <a:r>
              <a:rPr lang="en-US" sz="1400" b="1" dirty="0">
                <a:solidFill>
                  <a:schemeClr val="bg1"/>
                </a:solidFill>
              </a:rPr>
              <a:t>      public double Y { get {return y;} set { </a:t>
            </a:r>
            <a:r>
              <a:rPr lang="en-US" sz="1400" b="1" dirty="0">
                <a:solidFill>
                  <a:schemeClr val="accent2">
                    <a:lumMod val="40000"/>
                    <a:lumOff val="60000"/>
                  </a:schemeClr>
                </a:solidFill>
              </a:rPr>
              <a:t>if(value &gt; 0) y = value; </a:t>
            </a:r>
            <a:r>
              <a:rPr lang="en-US" sz="1400" b="1" dirty="0">
                <a:solidFill>
                  <a:schemeClr val="bg1"/>
                </a:solidFill>
              </a:rPr>
              <a:t>} }  </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virtual double Area() {  return X * Y;  } </a:t>
            </a:r>
          </a:p>
          <a:p>
            <a:r>
              <a:rPr lang="en-US" sz="1400" b="1" dirty="0">
                <a:solidFill>
                  <a:schemeClr val="bg1"/>
                </a:solidFill>
              </a:rPr>
              <a:t>}</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rec.X</a:t>
            </a:r>
            <a:r>
              <a:rPr lang="en-US" sz="1400" b="1" dirty="0">
                <a:solidFill>
                  <a:schemeClr val="bg1"/>
                </a:solidFill>
              </a:rPr>
              <a:t> = 10; </a:t>
            </a:r>
            <a:r>
              <a:rPr lang="en-US" sz="1400" b="1" dirty="0" err="1">
                <a:solidFill>
                  <a:schemeClr val="bg1"/>
                </a:solidFill>
              </a:rPr>
              <a:t>rec.Y</a:t>
            </a:r>
            <a:r>
              <a:rPr lang="en-US" sz="1400" b="1" dirty="0">
                <a:solidFill>
                  <a:schemeClr val="bg1"/>
                </a:solidFill>
              </a:rPr>
              <a:t> = 25; </a:t>
            </a:r>
          </a:p>
          <a:p>
            <a:r>
              <a:rPr lang="en-US" sz="1400" b="1" dirty="0">
                <a:solidFill>
                  <a:schemeClr val="bg1"/>
                </a:solidFill>
              </a:rPr>
              <a:t>                   WriteLine( $"Area rec = {</a:t>
            </a:r>
            <a:r>
              <a:rPr lang="en-US" sz="1400" b="1" dirty="0" err="1">
                <a:solidFill>
                  <a:schemeClr val="bg1"/>
                </a:solidFill>
              </a:rPr>
              <a:t>rec.Area</a:t>
            </a:r>
            <a:r>
              <a:rPr lang="en-US" sz="1400" b="1" dirty="0">
                <a:solidFill>
                  <a:schemeClr val="bg1"/>
                </a:solidFill>
              </a:rPr>
              <a:t>()}" );   // Area rec = 250</a:t>
            </a:r>
          </a:p>
          <a:p>
            <a:r>
              <a:rPr lang="en-US" sz="1400" b="1" dirty="0">
                <a:solidFill>
                  <a:schemeClr val="bg1"/>
                </a:solidFill>
              </a:rPr>
              <a:t>                   rec = new </a:t>
            </a:r>
            <a:r>
              <a:rPr lang="en-US" sz="1400" b="1" dirty="0" err="1">
                <a:solidFill>
                  <a:schemeClr val="bg1"/>
                </a:solidFill>
              </a:rPr>
              <a:t>Rectangulo</a:t>
            </a:r>
            <a:r>
              <a:rPr lang="en-US" sz="1400" b="1" dirty="0">
                <a:solidFill>
                  <a:schemeClr val="bg1"/>
                </a:solidFill>
              </a:rPr>
              <a:t> { X = 22, Y = -39}; 	</a:t>
            </a:r>
          </a:p>
          <a:p>
            <a:r>
              <a:rPr lang="en-US" sz="1400" b="1" dirty="0">
                <a:solidFill>
                  <a:schemeClr val="bg1"/>
                </a:solidFill>
              </a:rPr>
              <a:t>                   WriteLine( $"Area rec = {</a:t>
            </a:r>
            <a:r>
              <a:rPr lang="en-US" sz="1400" b="1" dirty="0" err="1">
                <a:solidFill>
                  <a:schemeClr val="bg1"/>
                </a:solidFill>
              </a:rPr>
              <a:t>rec.Area</a:t>
            </a:r>
            <a:r>
              <a:rPr lang="en-US" sz="1400" b="1" dirty="0">
                <a:solidFill>
                  <a:schemeClr val="bg1"/>
                </a:solidFill>
              </a:rPr>
              <a:t>()}" );  // Area rec = 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5689334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55CD5-AF8D-E146-ABF3-1964B1D828BF}"/>
              </a:ext>
            </a:extLst>
          </p:cNvPr>
          <p:cNvSpPr>
            <a:spLocks noGrp="1"/>
          </p:cNvSpPr>
          <p:nvPr>
            <p:ph type="title"/>
          </p:nvPr>
        </p:nvSpPr>
        <p:spPr/>
        <p:txBody>
          <a:bodyPr/>
          <a:lstStyle/>
          <a:p>
            <a:r>
              <a:rPr lang="en-BO" dirty="0"/>
              <a:t>Propiedades read-only y write-only</a:t>
            </a:r>
          </a:p>
        </p:txBody>
      </p:sp>
      <p:sp>
        <p:nvSpPr>
          <p:cNvPr id="3" name="Content Placeholder 2">
            <a:extLst>
              <a:ext uri="{FF2B5EF4-FFF2-40B4-BE49-F238E27FC236}">
                <a16:creationId xmlns:a16="http://schemas.microsoft.com/office/drawing/2014/main" id="{71E5F7C0-A0B5-D44F-A0E8-E8FA80D38A84}"/>
              </a:ext>
            </a:extLst>
          </p:cNvPr>
          <p:cNvSpPr>
            <a:spLocks noGrp="1"/>
          </p:cNvSpPr>
          <p:nvPr>
            <p:ph idx="1"/>
          </p:nvPr>
        </p:nvSpPr>
        <p:spPr>
          <a:xfrm>
            <a:off x="6844937" y="1825625"/>
            <a:ext cx="4508863" cy="4351338"/>
          </a:xfrm>
          <a:solidFill>
            <a:schemeClr val="accent5">
              <a:lumMod val="20000"/>
              <a:lumOff val="80000"/>
            </a:schemeClr>
          </a:solidFill>
          <a:ln>
            <a:solidFill>
              <a:schemeClr val="accent1"/>
            </a:solidFill>
          </a:ln>
        </p:spPr>
        <p:txBody>
          <a:bodyPr/>
          <a:lstStyle/>
          <a:p>
            <a:pPr marL="0" indent="0">
              <a:buNone/>
            </a:pPr>
            <a:endParaRPr lang="en-US" dirty="0"/>
          </a:p>
          <a:p>
            <a:pPr marL="0" indent="0">
              <a:buNone/>
            </a:pPr>
            <a:r>
              <a:rPr lang="en-US" dirty="0" err="1"/>
              <a:t>Cualquiera</a:t>
            </a:r>
            <a:r>
              <a:rPr lang="en-US" dirty="0"/>
              <a:t> de los </a:t>
            </a:r>
            <a:r>
              <a:rPr lang="en-US" dirty="0" err="1"/>
              <a:t>accesos</a:t>
            </a:r>
            <a:r>
              <a:rPr lang="en-US" dirty="0"/>
              <a:t> </a:t>
            </a:r>
            <a:r>
              <a:rPr lang="en-US" dirty="0" err="1"/>
              <a:t>puede</a:t>
            </a:r>
            <a:r>
              <a:rPr lang="en-US" dirty="0"/>
              <a:t> </a:t>
            </a:r>
            <a:r>
              <a:rPr lang="en-US" dirty="0" err="1"/>
              <a:t>omitirse</a:t>
            </a:r>
            <a:r>
              <a:rPr lang="en-US" dirty="0"/>
              <a:t>. Sin el accessor </a:t>
            </a:r>
            <a:r>
              <a:rPr lang="en-US" b="1" dirty="0"/>
              <a:t>set</a:t>
            </a:r>
            <a:r>
              <a:rPr lang="en-US" dirty="0"/>
              <a:t>, la </a:t>
            </a:r>
            <a:r>
              <a:rPr lang="en-US" dirty="0" err="1"/>
              <a:t>propiedad</a:t>
            </a:r>
            <a:r>
              <a:rPr lang="en-US" dirty="0"/>
              <a:t> </a:t>
            </a:r>
            <a:r>
              <a:rPr lang="en-US" dirty="0" err="1"/>
              <a:t>pasa</a:t>
            </a:r>
            <a:r>
              <a:rPr lang="en-US" dirty="0"/>
              <a:t> a ser de solo de </a:t>
            </a:r>
            <a:r>
              <a:rPr lang="en-US" dirty="0" err="1"/>
              <a:t>lectura</a:t>
            </a:r>
            <a:r>
              <a:rPr lang="en-US" dirty="0"/>
              <a:t> (</a:t>
            </a:r>
            <a:r>
              <a:rPr lang="en-US" b="1" dirty="0"/>
              <a:t>read-only</a:t>
            </a:r>
            <a:r>
              <a:rPr lang="en-US" dirty="0"/>
              <a:t>), y al </a:t>
            </a:r>
            <a:r>
              <a:rPr lang="en-US" dirty="0" err="1"/>
              <a:t>dejar</a:t>
            </a:r>
            <a:r>
              <a:rPr lang="en-US" dirty="0"/>
              <a:t> de </a:t>
            </a:r>
            <a:r>
              <a:rPr lang="en-US" dirty="0" err="1"/>
              <a:t>lado</a:t>
            </a:r>
            <a:r>
              <a:rPr lang="en-US" dirty="0"/>
              <a:t> el </a:t>
            </a:r>
            <a:r>
              <a:rPr lang="en-US" dirty="0" err="1"/>
              <a:t>accesor</a:t>
            </a:r>
            <a:r>
              <a:rPr lang="en-US" dirty="0"/>
              <a:t> </a:t>
            </a:r>
            <a:r>
              <a:rPr lang="en-US" b="1" dirty="0"/>
              <a:t>get</a:t>
            </a:r>
            <a:r>
              <a:rPr lang="en-US" dirty="0"/>
              <a:t>, la </a:t>
            </a:r>
            <a:r>
              <a:rPr lang="en-US" dirty="0" err="1"/>
              <a:t>propiedad</a:t>
            </a:r>
            <a:r>
              <a:rPr lang="en-US" dirty="0"/>
              <a:t> se </a:t>
            </a:r>
            <a:r>
              <a:rPr lang="en-US" dirty="0" err="1"/>
              <a:t>convierte</a:t>
            </a:r>
            <a:r>
              <a:rPr lang="en-US" dirty="0"/>
              <a:t> </a:t>
            </a:r>
            <a:r>
              <a:rPr lang="en-US" dirty="0" err="1"/>
              <a:t>en</a:t>
            </a:r>
            <a:r>
              <a:rPr lang="en-US" dirty="0"/>
              <a:t> solo de </a:t>
            </a:r>
            <a:r>
              <a:rPr lang="en-US" dirty="0" err="1"/>
              <a:t>escritura</a:t>
            </a:r>
            <a:r>
              <a:rPr lang="en-US" dirty="0"/>
              <a:t> (</a:t>
            </a:r>
            <a:r>
              <a:rPr lang="en-US" b="1" dirty="0"/>
              <a:t>write-only</a:t>
            </a:r>
            <a:r>
              <a:rPr lang="en-US" dirty="0"/>
              <a:t>).</a:t>
            </a:r>
            <a:endParaRPr lang="en-BO" dirty="0"/>
          </a:p>
        </p:txBody>
      </p:sp>
      <p:sp>
        <p:nvSpPr>
          <p:cNvPr id="4" name="TextBox 3">
            <a:extLst>
              <a:ext uri="{FF2B5EF4-FFF2-40B4-BE49-F238E27FC236}">
                <a16:creationId xmlns:a16="http://schemas.microsoft.com/office/drawing/2014/main" id="{5EBE27E8-DAFE-D743-AE4B-A05A39A83B32}"/>
              </a:ext>
            </a:extLst>
          </p:cNvPr>
          <p:cNvSpPr txBox="1"/>
          <p:nvPr/>
        </p:nvSpPr>
        <p:spPr>
          <a:xfrm>
            <a:off x="838200" y="1476117"/>
            <a:ext cx="5257800"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protected double x = 0;</a:t>
            </a:r>
          </a:p>
          <a:p>
            <a:r>
              <a:rPr lang="en-US" sz="1400" b="1" dirty="0">
                <a:solidFill>
                  <a:schemeClr val="bg1"/>
                </a:solidFill>
              </a:rPr>
              <a:t>      public double X { get {return x;} set { if(value &gt; 0) x = value; } }  </a:t>
            </a:r>
          </a:p>
          <a:p>
            <a:r>
              <a:rPr lang="en-US" sz="1400" b="1" dirty="0">
                <a:solidFill>
                  <a:schemeClr val="bg1"/>
                </a:solidFill>
              </a:rPr>
              <a:t>      protected double y = 0;</a:t>
            </a:r>
          </a:p>
          <a:p>
            <a:r>
              <a:rPr lang="en-US" sz="1400" b="1" dirty="0">
                <a:solidFill>
                  <a:schemeClr val="bg1"/>
                </a:solidFill>
              </a:rPr>
              <a:t>      public double Y { get {return y;} set { if(value &gt; 0) y = value; } }  </a:t>
            </a:r>
          </a:p>
          <a:p>
            <a:r>
              <a:rPr lang="en-US" sz="1400" b="1" dirty="0">
                <a:solidFill>
                  <a:schemeClr val="bg1"/>
                </a:solidFill>
              </a:rPr>
              <a:t>      protected bool </a:t>
            </a:r>
            <a:r>
              <a:rPr lang="en-US" sz="1400" b="1" dirty="0" err="1">
                <a:solidFill>
                  <a:schemeClr val="bg1"/>
                </a:solidFill>
              </a:rPr>
              <a:t>activo</a:t>
            </a:r>
            <a:r>
              <a:rPr lang="en-US" sz="1400" b="1" dirty="0">
                <a:solidFill>
                  <a:schemeClr val="bg1"/>
                </a:solidFill>
              </a:rPr>
              <a:t> = true; </a:t>
            </a:r>
          </a:p>
          <a:p>
            <a:r>
              <a:rPr lang="en-US" sz="1400" b="1" dirty="0">
                <a:solidFill>
                  <a:schemeClr val="bg1"/>
                </a:solidFill>
              </a:rPr>
              <a:t>      public bool </a:t>
            </a:r>
            <a:r>
              <a:rPr lang="en-US" sz="1400" b="1" dirty="0" err="1">
                <a:solidFill>
                  <a:schemeClr val="bg1"/>
                </a:solidFill>
              </a:rPr>
              <a:t>Activo</a:t>
            </a:r>
            <a:r>
              <a:rPr lang="en-US" sz="1400" b="1" dirty="0">
                <a:solidFill>
                  <a:schemeClr val="bg1"/>
                </a:solidFill>
              </a:rPr>
              <a:t> {  </a:t>
            </a:r>
            <a:r>
              <a:rPr lang="en-US" sz="1400" b="1" dirty="0">
                <a:solidFill>
                  <a:schemeClr val="accent2">
                    <a:lumMod val="40000"/>
                    <a:lumOff val="60000"/>
                  </a:schemeClr>
                </a:solidFill>
              </a:rPr>
              <a:t>set { </a:t>
            </a:r>
            <a:r>
              <a:rPr lang="en-US" sz="1400" b="1" dirty="0" err="1">
                <a:solidFill>
                  <a:schemeClr val="accent2">
                    <a:lumMod val="40000"/>
                    <a:lumOff val="60000"/>
                  </a:schemeClr>
                </a:solidFill>
              </a:rPr>
              <a:t>activo</a:t>
            </a:r>
            <a:r>
              <a:rPr lang="en-US" sz="1400" b="1" dirty="0">
                <a:solidFill>
                  <a:schemeClr val="accent2">
                    <a:lumMod val="40000"/>
                    <a:lumOff val="60000"/>
                  </a:schemeClr>
                </a:solidFill>
              </a:rPr>
              <a:t>  = value;}</a:t>
            </a:r>
            <a:r>
              <a:rPr lang="en-US" sz="1400" b="1" dirty="0">
                <a:solidFill>
                  <a:schemeClr val="bg1"/>
                </a:solidFill>
              </a:rPr>
              <a:t>  }</a:t>
            </a:r>
          </a:p>
          <a:p>
            <a:r>
              <a:rPr lang="en-US" sz="1400" b="1" dirty="0">
                <a:solidFill>
                  <a:schemeClr val="bg1"/>
                </a:solidFill>
              </a:rPr>
              <a:t>      public double Area {  </a:t>
            </a:r>
            <a:r>
              <a:rPr lang="en-US" sz="1400" b="1" dirty="0">
                <a:solidFill>
                  <a:schemeClr val="accent2">
                    <a:lumMod val="40000"/>
                    <a:lumOff val="60000"/>
                  </a:schemeClr>
                </a:solidFill>
              </a:rPr>
              <a:t>get { return </a:t>
            </a:r>
            <a:r>
              <a:rPr lang="en-US" sz="1400" b="1" dirty="0" err="1">
                <a:solidFill>
                  <a:schemeClr val="accent2">
                    <a:lumMod val="40000"/>
                    <a:lumOff val="60000"/>
                  </a:schemeClr>
                </a:solidFill>
              </a:rPr>
              <a:t>activo</a:t>
            </a:r>
            <a:r>
              <a:rPr lang="en-US" sz="1400" b="1" dirty="0">
                <a:solidFill>
                  <a:schemeClr val="accent2">
                    <a:lumMod val="40000"/>
                    <a:lumOff val="60000"/>
                  </a:schemeClr>
                </a:solidFill>
              </a:rPr>
              <a:t> ? X * Y : -1;}</a:t>
            </a:r>
            <a:r>
              <a:rPr lang="en-US" sz="1400" b="1" dirty="0">
                <a:solidFill>
                  <a:schemeClr val="bg1"/>
                </a:solidFill>
              </a:rPr>
              <a:t>  }</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rec.X</a:t>
            </a:r>
            <a:r>
              <a:rPr lang="en-US" sz="1400" b="1" dirty="0">
                <a:solidFill>
                  <a:schemeClr val="bg1"/>
                </a:solidFill>
              </a:rPr>
              <a:t> = 10; </a:t>
            </a:r>
            <a:r>
              <a:rPr lang="en-US" sz="1400" b="1" dirty="0" err="1">
                <a:solidFill>
                  <a:schemeClr val="bg1"/>
                </a:solidFill>
              </a:rPr>
              <a:t>rec.Y</a:t>
            </a:r>
            <a:r>
              <a:rPr lang="en-US" sz="1400" b="1" dirty="0">
                <a:solidFill>
                  <a:schemeClr val="bg1"/>
                </a:solidFill>
              </a:rPr>
              <a:t> = 25; </a:t>
            </a:r>
          </a:p>
          <a:p>
            <a:r>
              <a:rPr lang="en-US" sz="1400" b="1" dirty="0">
                <a:solidFill>
                  <a:schemeClr val="bg1"/>
                </a:solidFill>
              </a:rPr>
              <a:t>                   WriteLine( $"Area rec = {</a:t>
            </a:r>
            <a:r>
              <a:rPr lang="en-US" sz="1400" b="1" dirty="0" err="1">
                <a:solidFill>
                  <a:schemeClr val="bg1"/>
                </a:solidFill>
              </a:rPr>
              <a:t>rec.Area</a:t>
            </a:r>
            <a:r>
              <a:rPr lang="en-US" sz="1400" b="1" dirty="0">
                <a:solidFill>
                  <a:schemeClr val="bg1"/>
                </a:solidFill>
              </a:rPr>
              <a:t>}" );   // Area rec = 250</a:t>
            </a:r>
          </a:p>
          <a:p>
            <a:r>
              <a:rPr lang="en-US" sz="1400" b="1" dirty="0">
                <a:solidFill>
                  <a:schemeClr val="bg1"/>
                </a:solidFill>
              </a:rPr>
              <a:t>                   rec = new </a:t>
            </a:r>
            <a:r>
              <a:rPr lang="en-US" sz="1400" b="1" dirty="0" err="1">
                <a:solidFill>
                  <a:schemeClr val="bg1"/>
                </a:solidFill>
              </a:rPr>
              <a:t>Rectangulo</a:t>
            </a:r>
            <a:r>
              <a:rPr lang="en-US" sz="1400" b="1" dirty="0">
                <a:solidFill>
                  <a:schemeClr val="bg1"/>
                </a:solidFill>
              </a:rPr>
              <a:t> { X = 22, Y = 39}; 	</a:t>
            </a:r>
            <a:r>
              <a:rPr lang="en-US" sz="1400" b="1" dirty="0" err="1">
                <a:solidFill>
                  <a:schemeClr val="bg1"/>
                </a:solidFill>
              </a:rPr>
              <a:t>rec.Activo</a:t>
            </a:r>
            <a:r>
              <a:rPr lang="en-US" sz="1400" b="1" dirty="0">
                <a:solidFill>
                  <a:schemeClr val="bg1"/>
                </a:solidFill>
              </a:rPr>
              <a:t> = false;</a:t>
            </a:r>
          </a:p>
          <a:p>
            <a:r>
              <a:rPr lang="en-US" sz="1400" b="1" dirty="0">
                <a:solidFill>
                  <a:schemeClr val="bg1"/>
                </a:solidFill>
              </a:rPr>
              <a:t>                   WriteLine( $"Area rec = {</a:t>
            </a:r>
            <a:r>
              <a:rPr lang="en-US" sz="1400" b="1" dirty="0" err="1">
                <a:solidFill>
                  <a:schemeClr val="bg1"/>
                </a:solidFill>
              </a:rPr>
              <a:t>rec.Area</a:t>
            </a:r>
            <a:r>
              <a:rPr lang="en-US" sz="1400" b="1" dirty="0">
                <a:solidFill>
                  <a:schemeClr val="bg1"/>
                </a:solidFill>
              </a:rPr>
              <a:t>}" );   // Area rec = -1 </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394976612"/>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C4A16-E3D7-704A-ADAE-E9EA7CAA1B9D}"/>
              </a:ext>
            </a:extLst>
          </p:cNvPr>
          <p:cNvSpPr>
            <a:spLocks noGrp="1"/>
          </p:cNvSpPr>
          <p:nvPr>
            <p:ph type="title"/>
          </p:nvPr>
        </p:nvSpPr>
        <p:spPr/>
        <p:txBody>
          <a:bodyPr/>
          <a:lstStyle/>
          <a:p>
            <a:r>
              <a:rPr lang="en-BO" dirty="0"/>
              <a:t>Niveles de acceso de las propiedades</a:t>
            </a:r>
          </a:p>
        </p:txBody>
      </p:sp>
      <p:sp>
        <p:nvSpPr>
          <p:cNvPr id="3" name="Content Placeholder 2">
            <a:extLst>
              <a:ext uri="{FF2B5EF4-FFF2-40B4-BE49-F238E27FC236}">
                <a16:creationId xmlns:a16="http://schemas.microsoft.com/office/drawing/2014/main" id="{A567B03A-8175-1D4F-A60F-261B488E8B0F}"/>
              </a:ext>
            </a:extLst>
          </p:cNvPr>
          <p:cNvSpPr>
            <a:spLocks noGrp="1"/>
          </p:cNvSpPr>
          <p:nvPr>
            <p:ph idx="1"/>
          </p:nvPr>
        </p:nvSpPr>
        <p:spPr>
          <a:xfrm>
            <a:off x="7393577" y="1916549"/>
            <a:ext cx="3960223" cy="4351338"/>
          </a:xfrm>
          <a:solidFill>
            <a:schemeClr val="accent1">
              <a:lumMod val="20000"/>
              <a:lumOff val="80000"/>
            </a:schemeClr>
          </a:solidFill>
          <a:ln>
            <a:solidFill>
              <a:schemeClr val="accent1"/>
            </a:solidFill>
          </a:ln>
        </p:spPr>
        <p:txBody>
          <a:bodyPr>
            <a:normAutofit fontScale="92500" lnSpcReduction="20000"/>
          </a:bodyPr>
          <a:lstStyle/>
          <a:p>
            <a:pPr marL="0" indent="0">
              <a:buNone/>
            </a:pPr>
            <a:endParaRPr lang="en-US" sz="2000" dirty="0"/>
          </a:p>
          <a:p>
            <a:pPr marL="0" indent="0">
              <a:buNone/>
            </a:pPr>
            <a:r>
              <a:rPr lang="en-US" sz="2000" dirty="0"/>
              <a:t>Los </a:t>
            </a:r>
            <a:r>
              <a:rPr lang="en-US" sz="2000" dirty="0" err="1"/>
              <a:t>niveles</a:t>
            </a:r>
            <a:r>
              <a:rPr lang="en-US" sz="2000" dirty="0"/>
              <a:t> de </a:t>
            </a:r>
            <a:r>
              <a:rPr lang="en-US" sz="2000" dirty="0" err="1"/>
              <a:t>acceso</a:t>
            </a:r>
            <a:r>
              <a:rPr lang="en-US" sz="2000" dirty="0"/>
              <a:t> de las </a:t>
            </a:r>
            <a:r>
              <a:rPr lang="en-US" sz="2000" dirty="0" err="1"/>
              <a:t>propiedades</a:t>
            </a:r>
            <a:r>
              <a:rPr lang="en-US" sz="2000" dirty="0"/>
              <a:t> </a:t>
            </a:r>
            <a:r>
              <a:rPr lang="en-US" sz="2000" dirty="0" err="1"/>
              <a:t>pueden</a:t>
            </a:r>
            <a:r>
              <a:rPr lang="en-US" sz="2000" dirty="0"/>
              <a:t> ser las </a:t>
            </a:r>
            <a:r>
              <a:rPr lang="en-US" sz="2000" dirty="0" err="1"/>
              <a:t>permitidas</a:t>
            </a:r>
            <a:r>
              <a:rPr lang="en-US" sz="2000" dirty="0"/>
              <a:t> para </a:t>
            </a:r>
            <a:r>
              <a:rPr lang="en-US" sz="2000" dirty="0" err="1"/>
              <a:t>cualquier</a:t>
            </a:r>
            <a:r>
              <a:rPr lang="en-US" sz="2000" dirty="0"/>
              <a:t> </a:t>
            </a:r>
            <a:r>
              <a:rPr lang="en-US" sz="2000" dirty="0" err="1"/>
              <a:t>miembro</a:t>
            </a:r>
            <a:r>
              <a:rPr lang="en-US" sz="2000" dirty="0"/>
              <a:t> o </a:t>
            </a:r>
            <a:r>
              <a:rPr lang="en-US" sz="2000" dirty="0" err="1"/>
              <a:t>método</a:t>
            </a:r>
            <a:r>
              <a:rPr lang="en-US" sz="2000" dirty="0"/>
              <a:t> (</a:t>
            </a:r>
            <a:r>
              <a:rPr lang="en-US" sz="2000" dirty="0" err="1"/>
              <a:t>puede</a:t>
            </a:r>
            <a:r>
              <a:rPr lang="en-US" sz="2000" dirty="0"/>
              <a:t> verse a las </a:t>
            </a:r>
            <a:r>
              <a:rPr lang="en-US" sz="2000" dirty="0" err="1"/>
              <a:t>propiedades</a:t>
            </a:r>
            <a:r>
              <a:rPr lang="en-US" sz="2000" dirty="0"/>
              <a:t> </a:t>
            </a:r>
            <a:r>
              <a:rPr lang="en-US" sz="2000" dirty="0" err="1"/>
              <a:t>como</a:t>
            </a:r>
            <a:r>
              <a:rPr lang="en-US" sz="2000" dirty="0"/>
              <a:t> </a:t>
            </a:r>
            <a:r>
              <a:rPr lang="en-US" sz="2000" dirty="0" err="1"/>
              <a:t>métodos</a:t>
            </a:r>
            <a:r>
              <a:rPr lang="en-US" sz="2000" dirty="0"/>
              <a:t> </a:t>
            </a:r>
            <a:r>
              <a:rPr lang="en-US" sz="2000" dirty="0" err="1"/>
              <a:t>especiales</a:t>
            </a:r>
            <a:r>
              <a:rPr lang="en-US" sz="2000" dirty="0"/>
              <a:t>), </a:t>
            </a:r>
            <a:r>
              <a:rPr lang="en-US" sz="2000" dirty="0" err="1"/>
              <a:t>pero</a:t>
            </a:r>
            <a:r>
              <a:rPr lang="en-US" sz="2000" dirty="0"/>
              <a:t> </a:t>
            </a:r>
            <a:r>
              <a:rPr lang="en-US" sz="2000" dirty="0" err="1"/>
              <a:t>debido</a:t>
            </a:r>
            <a:r>
              <a:rPr lang="en-US" sz="2000" dirty="0"/>
              <a:t> a </a:t>
            </a:r>
            <a:r>
              <a:rPr lang="en-US" sz="2000" dirty="0" err="1"/>
              <a:t>su</a:t>
            </a:r>
            <a:r>
              <a:rPr lang="en-US" sz="2000" dirty="0"/>
              <a:t> </a:t>
            </a:r>
            <a:r>
              <a:rPr lang="en-US" sz="2000" dirty="0" err="1"/>
              <a:t>finalidad</a:t>
            </a:r>
            <a:r>
              <a:rPr lang="en-US" sz="2000" dirty="0"/>
              <a:t> principal de </a:t>
            </a:r>
            <a:r>
              <a:rPr lang="en-US" sz="2000" dirty="0" err="1"/>
              <a:t>permitir</a:t>
            </a:r>
            <a:r>
              <a:rPr lang="en-US" sz="2000" dirty="0"/>
              <a:t> </a:t>
            </a:r>
            <a:r>
              <a:rPr lang="en-US" sz="2000" dirty="0" err="1"/>
              <a:t>acceso</a:t>
            </a:r>
            <a:r>
              <a:rPr lang="en-US" sz="2000" dirty="0"/>
              <a:t> </a:t>
            </a:r>
            <a:r>
              <a:rPr lang="en-US" sz="2000" dirty="0" err="1"/>
              <a:t>controlado</a:t>
            </a:r>
            <a:r>
              <a:rPr lang="en-US" sz="2000" dirty="0"/>
              <a:t> a los </a:t>
            </a:r>
            <a:r>
              <a:rPr lang="en-US" sz="2000" dirty="0" err="1"/>
              <a:t>campos</a:t>
            </a:r>
            <a:r>
              <a:rPr lang="en-US" sz="2000" dirty="0"/>
              <a:t>, </a:t>
            </a:r>
            <a:r>
              <a:rPr lang="en-US" sz="2000" dirty="0" err="1"/>
              <a:t>suelen</a:t>
            </a:r>
            <a:r>
              <a:rPr lang="en-US" sz="2000" dirty="0"/>
              <a:t> ser </a:t>
            </a:r>
            <a:r>
              <a:rPr lang="en-US" sz="2000" b="1" dirty="0"/>
              <a:t>public</a:t>
            </a:r>
            <a:r>
              <a:rPr lang="en-US" sz="2000" dirty="0"/>
              <a:t> (por </a:t>
            </a:r>
            <a:r>
              <a:rPr lang="en-US" sz="2000" dirty="0" err="1"/>
              <a:t>defecto</a:t>
            </a:r>
            <a:r>
              <a:rPr lang="en-US" sz="2000" dirty="0"/>
              <a:t> es </a:t>
            </a:r>
            <a:r>
              <a:rPr lang="en-US" sz="2000" b="1" dirty="0"/>
              <a:t>private</a:t>
            </a:r>
            <a:r>
              <a:rPr lang="en-US" sz="2000" dirty="0"/>
              <a:t>).</a:t>
            </a:r>
          </a:p>
          <a:p>
            <a:pPr marL="0" indent="0">
              <a:buNone/>
            </a:pPr>
            <a:endParaRPr lang="en-US" sz="2000" dirty="0"/>
          </a:p>
          <a:p>
            <a:pPr marL="0" indent="0">
              <a:buNone/>
            </a:pPr>
            <a:r>
              <a:rPr lang="en-US" sz="2000" dirty="0"/>
              <a:t>Los accessors son por </a:t>
            </a:r>
            <a:r>
              <a:rPr lang="en-US" sz="2000" dirty="0" err="1"/>
              <a:t>defecto</a:t>
            </a:r>
            <a:r>
              <a:rPr lang="en-US" sz="2000" dirty="0"/>
              <a:t> </a:t>
            </a:r>
            <a:r>
              <a:rPr lang="en-US" sz="2000" b="1" dirty="0"/>
              <a:t>public</a:t>
            </a:r>
            <a:r>
              <a:rPr lang="en-US" sz="2000" dirty="0"/>
              <a:t>, </a:t>
            </a:r>
            <a:r>
              <a:rPr lang="en-US" sz="2000" dirty="0" err="1"/>
              <a:t>pero</a:t>
            </a:r>
            <a:r>
              <a:rPr lang="en-US" sz="2000" dirty="0"/>
              <a:t> </a:t>
            </a:r>
            <a:r>
              <a:rPr lang="en-US" sz="2000" dirty="0" err="1"/>
              <a:t>si</a:t>
            </a:r>
            <a:r>
              <a:rPr lang="en-US" sz="2000" dirty="0"/>
              <a:t> se </a:t>
            </a:r>
            <a:r>
              <a:rPr lang="en-US" sz="2000" dirty="0" err="1"/>
              <a:t>quiere</a:t>
            </a:r>
            <a:r>
              <a:rPr lang="en-US" sz="2000" dirty="0"/>
              <a:t> un control </a:t>
            </a:r>
            <a:r>
              <a:rPr lang="en-US" sz="2000" dirty="0" err="1"/>
              <a:t>más</a:t>
            </a:r>
            <a:r>
              <a:rPr lang="en-US" sz="2000" dirty="0"/>
              <a:t> </a:t>
            </a:r>
            <a:r>
              <a:rPr lang="en-US" sz="2000" dirty="0" err="1"/>
              <a:t>fino</a:t>
            </a:r>
            <a:r>
              <a:rPr lang="en-US" sz="2000" dirty="0"/>
              <a:t> se </a:t>
            </a:r>
            <a:r>
              <a:rPr lang="en-US" sz="2000" dirty="0" err="1"/>
              <a:t>puede</a:t>
            </a:r>
            <a:r>
              <a:rPr lang="en-US" sz="2000" dirty="0"/>
              <a:t> </a:t>
            </a:r>
            <a:r>
              <a:rPr lang="en-US" sz="2000" dirty="0" err="1"/>
              <a:t>usar</a:t>
            </a:r>
            <a:r>
              <a:rPr lang="en-US" sz="2000" dirty="0"/>
              <a:t> </a:t>
            </a:r>
            <a:r>
              <a:rPr lang="en-US" sz="2000" b="1" dirty="0"/>
              <a:t>private con el accessor set</a:t>
            </a:r>
            <a:r>
              <a:rPr lang="en-US" sz="2000" dirty="0"/>
              <a:t>, para </a:t>
            </a:r>
            <a:r>
              <a:rPr lang="en-US" sz="2000" dirty="0" err="1"/>
              <a:t>evitar</a:t>
            </a:r>
            <a:r>
              <a:rPr lang="en-US" sz="2000" dirty="0"/>
              <a:t> que una </a:t>
            </a:r>
            <a:r>
              <a:rPr lang="en-US" sz="2000" dirty="0" err="1"/>
              <a:t>propiedad</a:t>
            </a:r>
            <a:r>
              <a:rPr lang="en-US" sz="2000" dirty="0"/>
              <a:t> se use para </a:t>
            </a:r>
            <a:r>
              <a:rPr lang="en-US" sz="2000" dirty="0" err="1"/>
              <a:t>modificar</a:t>
            </a:r>
            <a:r>
              <a:rPr lang="en-US" sz="2000" dirty="0"/>
              <a:t> el campo que protégé </a:t>
            </a:r>
            <a:r>
              <a:rPr lang="en-US" sz="2000" dirty="0" err="1"/>
              <a:t>desde</a:t>
            </a:r>
            <a:r>
              <a:rPr lang="en-US" sz="2000" dirty="0"/>
              <a:t> </a:t>
            </a:r>
            <a:r>
              <a:rPr lang="en-US" sz="2000" dirty="0" err="1"/>
              <a:t>afuera</a:t>
            </a:r>
            <a:r>
              <a:rPr lang="en-US" sz="2000" dirty="0"/>
              <a:t> de la </a:t>
            </a:r>
            <a:r>
              <a:rPr lang="en-US" sz="2000" dirty="0" err="1"/>
              <a:t>clase</a:t>
            </a:r>
            <a:r>
              <a:rPr lang="en-US" sz="2000" dirty="0"/>
              <a:t>.</a:t>
            </a:r>
          </a:p>
        </p:txBody>
      </p:sp>
      <p:sp>
        <p:nvSpPr>
          <p:cNvPr id="4" name="TextBox 3">
            <a:extLst>
              <a:ext uri="{FF2B5EF4-FFF2-40B4-BE49-F238E27FC236}">
                <a16:creationId xmlns:a16="http://schemas.microsoft.com/office/drawing/2014/main" id="{01D09630-4492-0244-AE3E-CDE96C60D245}"/>
              </a:ext>
            </a:extLst>
          </p:cNvPr>
          <p:cNvSpPr txBox="1"/>
          <p:nvPr/>
        </p:nvSpPr>
        <p:spPr>
          <a:xfrm>
            <a:off x="838200" y="1476117"/>
            <a:ext cx="6337664"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protected double x = 0;</a:t>
            </a:r>
          </a:p>
          <a:p>
            <a:r>
              <a:rPr lang="en-US" sz="1400" b="1" dirty="0">
                <a:solidFill>
                  <a:schemeClr val="bg1"/>
                </a:solidFill>
              </a:rPr>
              <a:t>      </a:t>
            </a:r>
            <a:r>
              <a:rPr lang="en-US" sz="1400" b="1" dirty="0">
                <a:solidFill>
                  <a:schemeClr val="accent2">
                    <a:lumMod val="40000"/>
                    <a:lumOff val="60000"/>
                  </a:schemeClr>
                </a:solidFill>
              </a:rPr>
              <a:t>public</a:t>
            </a:r>
            <a:r>
              <a:rPr lang="en-US" sz="1400" b="1" dirty="0">
                <a:solidFill>
                  <a:schemeClr val="bg1"/>
                </a:solidFill>
              </a:rPr>
              <a:t> double X { get {return x;} </a:t>
            </a:r>
            <a:r>
              <a:rPr lang="en-US" sz="1400" b="1" dirty="0">
                <a:solidFill>
                  <a:schemeClr val="accent2">
                    <a:lumMod val="40000"/>
                    <a:lumOff val="60000"/>
                  </a:schemeClr>
                </a:solidFill>
              </a:rPr>
              <a:t>protected set</a:t>
            </a:r>
            <a:r>
              <a:rPr lang="en-US" sz="1400" b="1" dirty="0">
                <a:solidFill>
                  <a:schemeClr val="bg1"/>
                </a:solidFill>
              </a:rPr>
              <a:t> { x = value; } }  </a:t>
            </a:r>
          </a:p>
          <a:p>
            <a:r>
              <a:rPr lang="en-US" sz="1400" b="1" dirty="0">
                <a:solidFill>
                  <a:schemeClr val="bg1"/>
                </a:solidFill>
              </a:rPr>
              <a:t>      protected double y = 0;</a:t>
            </a:r>
          </a:p>
          <a:p>
            <a:r>
              <a:rPr lang="en-US" sz="1400" b="1" dirty="0">
                <a:solidFill>
                  <a:schemeClr val="bg1"/>
                </a:solidFill>
              </a:rPr>
              <a:t>      </a:t>
            </a:r>
            <a:r>
              <a:rPr lang="en-US" sz="1400" b="1" dirty="0">
                <a:solidFill>
                  <a:schemeClr val="accent2">
                    <a:lumMod val="40000"/>
                    <a:lumOff val="60000"/>
                  </a:schemeClr>
                </a:solidFill>
              </a:rPr>
              <a:t>public</a:t>
            </a:r>
            <a:r>
              <a:rPr lang="en-US" sz="1400" b="1" dirty="0">
                <a:solidFill>
                  <a:schemeClr val="bg1"/>
                </a:solidFill>
              </a:rPr>
              <a:t> double Y {</a:t>
            </a:r>
            <a:r>
              <a:rPr lang="en-US" sz="1400" b="1" dirty="0">
                <a:solidFill>
                  <a:schemeClr val="accent2">
                    <a:lumMod val="40000"/>
                    <a:lumOff val="60000"/>
                  </a:schemeClr>
                </a:solidFill>
              </a:rPr>
              <a:t>protected get</a:t>
            </a:r>
            <a:r>
              <a:rPr lang="en-US" sz="1400" b="1" dirty="0">
                <a:solidFill>
                  <a:schemeClr val="bg1"/>
                </a:solidFill>
              </a:rPr>
              <a:t> { return y; } set { y = value;  } }  </a:t>
            </a:r>
          </a:p>
          <a:p>
            <a:r>
              <a:rPr lang="en-US" sz="1400" b="1" dirty="0">
                <a:solidFill>
                  <a:schemeClr val="bg1"/>
                </a:solidFill>
              </a:rPr>
              <a:t>      public double Area {  get { return X * Y; }  }</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a:t>
            </a: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 var rec1 = new </a:t>
            </a:r>
            <a:r>
              <a:rPr lang="en-US" sz="1400" b="1" dirty="0" err="1">
                <a:solidFill>
                  <a:schemeClr val="bg1"/>
                </a:solidFill>
              </a:rPr>
              <a:t>Rectangulo</a:t>
            </a:r>
            <a:r>
              <a:rPr lang="en-US" sz="1400" b="1" dirty="0">
                <a:solidFill>
                  <a:schemeClr val="bg1"/>
                </a:solidFill>
              </a:rPr>
              <a:t> { X = 15, Y = 20 };     // </a:t>
            </a:r>
            <a:r>
              <a:rPr lang="en-US" sz="1400" b="1" dirty="0">
                <a:solidFill>
                  <a:schemeClr val="accent2">
                    <a:lumMod val="40000"/>
                    <a:lumOff val="60000"/>
                  </a:schemeClr>
                </a:solidFill>
              </a:rPr>
              <a:t>Error X set protected</a:t>
            </a:r>
          </a:p>
          <a:p>
            <a:r>
              <a:rPr lang="en-US" sz="1400" b="1" dirty="0">
                <a:solidFill>
                  <a:schemeClr val="accent2">
                    <a:lumMod val="40000"/>
                    <a:lumOff val="60000"/>
                  </a:schemeClr>
                </a:solidFill>
              </a:rPr>
              <a:t>                   var rec1 = new </a:t>
            </a:r>
            <a:r>
              <a:rPr lang="en-US" sz="1400" b="1" dirty="0" err="1">
                <a:solidFill>
                  <a:schemeClr val="accent2">
                    <a:lumMod val="40000"/>
                    <a:lumOff val="60000"/>
                  </a:schemeClr>
                </a:solidFill>
              </a:rPr>
              <a:t>Rectangulo</a:t>
            </a:r>
            <a:r>
              <a:rPr lang="en-US" sz="1400" b="1" dirty="0">
                <a:solidFill>
                  <a:schemeClr val="accent2">
                    <a:lumMod val="40000"/>
                    <a:lumOff val="60000"/>
                  </a:schemeClr>
                </a:solidFill>
              </a:rPr>
              <a:t>(15, 20);</a:t>
            </a:r>
          </a:p>
          <a:p>
            <a:r>
              <a:rPr lang="en-US" sz="1400" b="1" dirty="0">
                <a:solidFill>
                  <a:schemeClr val="bg1"/>
                </a:solidFill>
              </a:rPr>
              <a:t>                   rec1.Y = 25; </a:t>
            </a:r>
          </a:p>
          <a:p>
            <a:r>
              <a:rPr lang="en-US" sz="1400" b="1" dirty="0">
                <a:solidFill>
                  <a:schemeClr val="bg1"/>
                </a:solidFill>
              </a:rPr>
              <a:t>                   WriteLine( $"Area rec1 = { rec1.Area }" );               // Area rec1 = 375</a:t>
            </a:r>
          </a:p>
          <a:p>
            <a:r>
              <a:rPr lang="en-US" sz="1400" b="1" dirty="0">
                <a:solidFill>
                  <a:schemeClr val="bg1"/>
                </a:solidFill>
              </a:rPr>
              <a:t>                   var rec2 = new </a:t>
            </a:r>
            <a:r>
              <a:rPr lang="en-US" sz="1400" b="1" dirty="0" err="1">
                <a:solidFill>
                  <a:schemeClr val="bg1"/>
                </a:solidFill>
              </a:rPr>
              <a:t>Rectangulo</a:t>
            </a:r>
            <a:r>
              <a:rPr lang="en-US" sz="1400" b="1" dirty="0">
                <a:solidFill>
                  <a:schemeClr val="bg1"/>
                </a:solidFill>
              </a:rPr>
              <a:t>( 22, 0)  { Y = 39 }; </a:t>
            </a:r>
          </a:p>
          <a:p>
            <a:r>
              <a:rPr lang="en-US" sz="1400" b="1" dirty="0">
                <a:solidFill>
                  <a:schemeClr val="bg1"/>
                </a:solidFill>
              </a:rPr>
              <a:t>                   WriteLine( $"Area rec2 = { rec2.Area }" );              // Area rec2 = 858</a:t>
            </a:r>
          </a:p>
          <a:p>
            <a:r>
              <a:rPr lang="en-US" sz="1400" b="1" dirty="0">
                <a:solidFill>
                  <a:schemeClr val="bg1"/>
                </a:solidFill>
              </a:rPr>
              <a:t>                   // WriteLine($"rec2.Y = {rec2.Y} ");	                // </a:t>
            </a:r>
            <a:r>
              <a:rPr lang="en-US" sz="1400" b="1" dirty="0">
                <a:solidFill>
                  <a:schemeClr val="accent2">
                    <a:lumMod val="40000"/>
                    <a:lumOff val="60000"/>
                  </a:schemeClr>
                </a:solidFill>
              </a:rPr>
              <a:t>Error Y get protected</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24958237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66116-E22C-074A-94B6-83F27E47AEDA}"/>
              </a:ext>
            </a:extLst>
          </p:cNvPr>
          <p:cNvSpPr>
            <a:spLocks noGrp="1"/>
          </p:cNvSpPr>
          <p:nvPr>
            <p:ph type="title"/>
          </p:nvPr>
        </p:nvSpPr>
        <p:spPr/>
        <p:txBody>
          <a:bodyPr/>
          <a:lstStyle/>
          <a:p>
            <a:r>
              <a:rPr lang="en-BO" dirty="0"/>
              <a:t>Propiedades autoimplementadas</a:t>
            </a:r>
          </a:p>
        </p:txBody>
      </p:sp>
      <p:sp>
        <p:nvSpPr>
          <p:cNvPr id="3" name="Content Placeholder 2">
            <a:extLst>
              <a:ext uri="{FF2B5EF4-FFF2-40B4-BE49-F238E27FC236}">
                <a16:creationId xmlns:a16="http://schemas.microsoft.com/office/drawing/2014/main" id="{A6A072E3-8954-D643-88EB-4BF7BA1E4794}"/>
              </a:ext>
            </a:extLst>
          </p:cNvPr>
          <p:cNvSpPr>
            <a:spLocks noGrp="1"/>
          </p:cNvSpPr>
          <p:nvPr>
            <p:ph idx="1"/>
          </p:nvPr>
        </p:nvSpPr>
        <p:spPr>
          <a:xfrm>
            <a:off x="7358742" y="1825625"/>
            <a:ext cx="3995057" cy="4351338"/>
          </a:xfrm>
          <a:solidFill>
            <a:schemeClr val="accent1">
              <a:lumMod val="20000"/>
              <a:lumOff val="80000"/>
            </a:schemeClr>
          </a:solidFill>
          <a:ln>
            <a:solidFill>
              <a:schemeClr val="accent1"/>
            </a:solidFill>
          </a:ln>
        </p:spPr>
        <p:txBody>
          <a:bodyPr>
            <a:normAutofit fontScale="62500" lnSpcReduction="20000"/>
          </a:bodyPr>
          <a:lstStyle/>
          <a:p>
            <a:pPr marL="0" indent="0">
              <a:buNone/>
            </a:pPr>
            <a:endParaRPr lang="en-US" dirty="0"/>
          </a:p>
          <a:p>
            <a:pPr marL="0" indent="0">
              <a:buNone/>
            </a:pPr>
            <a:r>
              <a:rPr lang="en-US" dirty="0"/>
              <a:t>El </a:t>
            </a:r>
            <a:r>
              <a:rPr lang="en-US" dirty="0" err="1"/>
              <a:t>tipo</a:t>
            </a:r>
            <a:r>
              <a:rPr lang="en-US" dirty="0"/>
              <a:t> de </a:t>
            </a:r>
            <a:r>
              <a:rPr lang="en-US" dirty="0" err="1"/>
              <a:t>propiedad</a:t>
            </a:r>
            <a:r>
              <a:rPr lang="en-US" dirty="0"/>
              <a:t> </a:t>
            </a:r>
            <a:r>
              <a:rPr lang="en-US" dirty="0" err="1"/>
              <a:t>donde</a:t>
            </a:r>
            <a:r>
              <a:rPr lang="en-US" dirty="0"/>
              <a:t> los accessors get y set se </a:t>
            </a:r>
            <a:r>
              <a:rPr lang="en-US" dirty="0" err="1"/>
              <a:t>corresponden</a:t>
            </a:r>
            <a:r>
              <a:rPr lang="en-US" dirty="0"/>
              <a:t> </a:t>
            </a:r>
            <a:r>
              <a:rPr lang="en-US" dirty="0" err="1"/>
              <a:t>directamente</a:t>
            </a:r>
            <a:r>
              <a:rPr lang="en-US" dirty="0"/>
              <a:t> a un campo es </a:t>
            </a:r>
            <a:r>
              <a:rPr lang="en-US" dirty="0" err="1"/>
              <a:t>muy</a:t>
            </a:r>
            <a:r>
              <a:rPr lang="en-US" dirty="0"/>
              <a:t> </a:t>
            </a:r>
            <a:r>
              <a:rPr lang="en-US" dirty="0" err="1"/>
              <a:t>común</a:t>
            </a:r>
            <a:r>
              <a:rPr lang="en-US" dirty="0"/>
              <a:t>. </a:t>
            </a:r>
            <a:r>
              <a:rPr lang="en-US" dirty="0" err="1"/>
              <a:t>Debido</a:t>
            </a:r>
            <a:r>
              <a:rPr lang="en-US" dirty="0"/>
              <a:t> a </a:t>
            </a:r>
            <a:r>
              <a:rPr lang="en-US" dirty="0" err="1"/>
              <a:t>esto</a:t>
            </a:r>
            <a:r>
              <a:rPr lang="en-US" dirty="0"/>
              <a:t>, </a:t>
            </a:r>
            <a:r>
              <a:rPr lang="en-US" dirty="0" err="1"/>
              <a:t>existe</a:t>
            </a:r>
            <a:r>
              <a:rPr lang="en-US" dirty="0"/>
              <a:t> una forma </a:t>
            </a:r>
            <a:r>
              <a:rPr lang="en-US" dirty="0" err="1"/>
              <a:t>abreviada</a:t>
            </a:r>
            <a:r>
              <a:rPr lang="en-US" dirty="0"/>
              <a:t> de </a:t>
            </a:r>
            <a:r>
              <a:rPr lang="en-US" dirty="0" err="1"/>
              <a:t>escribir</a:t>
            </a:r>
            <a:r>
              <a:rPr lang="en-US" dirty="0"/>
              <a:t> </a:t>
            </a:r>
            <a:r>
              <a:rPr lang="en-US" dirty="0" err="1"/>
              <a:t>dicha</a:t>
            </a:r>
            <a:r>
              <a:rPr lang="en-US" dirty="0"/>
              <a:t> </a:t>
            </a:r>
            <a:r>
              <a:rPr lang="en-US" dirty="0" err="1"/>
              <a:t>propiedad</a:t>
            </a:r>
            <a:r>
              <a:rPr lang="en-US" dirty="0"/>
              <a:t> que </a:t>
            </a:r>
            <a:r>
              <a:rPr lang="en-US" dirty="0" err="1"/>
              <a:t>consiste</a:t>
            </a:r>
            <a:r>
              <a:rPr lang="en-US" dirty="0"/>
              <a:t> </a:t>
            </a:r>
            <a:r>
              <a:rPr lang="en-US" dirty="0" err="1"/>
              <a:t>en</a:t>
            </a:r>
            <a:r>
              <a:rPr lang="en-US" dirty="0"/>
              <a:t> </a:t>
            </a:r>
            <a:r>
              <a:rPr lang="en-US" dirty="0" err="1"/>
              <a:t>dejar</a:t>
            </a:r>
            <a:r>
              <a:rPr lang="en-US" dirty="0"/>
              <a:t> los accessors con una </a:t>
            </a:r>
            <a:r>
              <a:rPr lang="en-US" dirty="0" err="1"/>
              <a:t>sintaxis</a:t>
            </a:r>
            <a:r>
              <a:rPr lang="en-US" dirty="0"/>
              <a:t> especial y </a:t>
            </a:r>
            <a:r>
              <a:rPr lang="en-US" dirty="0" err="1"/>
              <a:t>omitir</a:t>
            </a:r>
            <a:r>
              <a:rPr lang="en-US" dirty="0"/>
              <a:t> el campo private </a:t>
            </a:r>
            <a:r>
              <a:rPr lang="en-US" dirty="0" err="1"/>
              <a:t>asociado</a:t>
            </a:r>
            <a:r>
              <a:rPr lang="en-US" dirty="0"/>
              <a:t>, que es </a:t>
            </a:r>
            <a:r>
              <a:rPr lang="en-US" dirty="0" err="1"/>
              <a:t>generado</a:t>
            </a:r>
            <a:r>
              <a:rPr lang="en-US" dirty="0"/>
              <a:t> </a:t>
            </a:r>
            <a:r>
              <a:rPr lang="en-US" dirty="0" err="1"/>
              <a:t>automáticamente</a:t>
            </a:r>
            <a:r>
              <a:rPr lang="en-US" dirty="0"/>
              <a:t> por el </a:t>
            </a:r>
            <a:r>
              <a:rPr lang="en-US" dirty="0" err="1"/>
              <a:t>compilador</a:t>
            </a:r>
            <a:r>
              <a:rPr lang="en-US" dirty="0"/>
              <a:t>. </a:t>
            </a:r>
          </a:p>
          <a:p>
            <a:pPr marL="0" indent="0">
              <a:buNone/>
            </a:pPr>
            <a:endParaRPr lang="en-US" dirty="0"/>
          </a:p>
          <a:p>
            <a:pPr marL="0" indent="0">
              <a:buNone/>
            </a:pPr>
            <a:r>
              <a:rPr lang="en-US" dirty="0" err="1"/>
              <a:t>Esta</a:t>
            </a:r>
            <a:r>
              <a:rPr lang="en-US" dirty="0"/>
              <a:t> </a:t>
            </a:r>
            <a:r>
              <a:rPr lang="en-US" dirty="0" err="1"/>
              <a:t>sintaxis</a:t>
            </a:r>
            <a:r>
              <a:rPr lang="en-US" dirty="0"/>
              <a:t> se </a:t>
            </a:r>
            <a:r>
              <a:rPr lang="en-US" dirty="0" err="1"/>
              <a:t>denomina</a:t>
            </a:r>
            <a:r>
              <a:rPr lang="en-US" b="1" dirty="0"/>
              <a:t> </a:t>
            </a:r>
            <a:r>
              <a:rPr lang="en-US" b="1" dirty="0" err="1"/>
              <a:t>propiedad</a:t>
            </a:r>
            <a:r>
              <a:rPr lang="en-US" b="1" dirty="0"/>
              <a:t> </a:t>
            </a:r>
            <a:r>
              <a:rPr lang="en-US" b="1" dirty="0" err="1"/>
              <a:t>autoimplementada</a:t>
            </a:r>
            <a:r>
              <a:rPr lang="en-US" dirty="0"/>
              <a:t>.</a:t>
            </a:r>
          </a:p>
          <a:p>
            <a:pPr marL="0" indent="0">
              <a:buNone/>
            </a:pPr>
            <a:endParaRPr lang="en-US" dirty="0"/>
          </a:p>
          <a:p>
            <a:pPr marL="0" indent="0">
              <a:buNone/>
            </a:pPr>
            <a:r>
              <a:rPr lang="en-US" dirty="0"/>
              <a:t>Las </a:t>
            </a:r>
            <a:r>
              <a:rPr lang="en-US" dirty="0" err="1"/>
              <a:t>propiedades</a:t>
            </a:r>
            <a:r>
              <a:rPr lang="en-US" dirty="0"/>
              <a:t> </a:t>
            </a:r>
            <a:r>
              <a:rPr lang="en-US" dirty="0" err="1"/>
              <a:t>autoimplementadas</a:t>
            </a:r>
            <a:r>
              <a:rPr lang="en-US" dirty="0"/>
              <a:t> </a:t>
            </a:r>
            <a:r>
              <a:rPr lang="en-US" dirty="0" err="1"/>
              <a:t>deben</a:t>
            </a:r>
            <a:r>
              <a:rPr lang="en-US" dirty="0"/>
              <a:t> </a:t>
            </a:r>
            <a:r>
              <a:rPr lang="en-US" dirty="0" err="1"/>
              <a:t>tener</a:t>
            </a:r>
            <a:r>
              <a:rPr lang="en-US" dirty="0"/>
              <a:t> </a:t>
            </a:r>
            <a:r>
              <a:rPr lang="en-US" b="1" dirty="0" err="1"/>
              <a:t>obligatoriamente</a:t>
            </a:r>
            <a:r>
              <a:rPr lang="en-US" b="1" dirty="0"/>
              <a:t> un accessor public get</a:t>
            </a:r>
            <a:r>
              <a:rPr lang="en-US" dirty="0"/>
              <a:t>. (public por </a:t>
            </a:r>
            <a:r>
              <a:rPr lang="en-US" dirty="0" err="1"/>
              <a:t>defecto</a:t>
            </a:r>
            <a:r>
              <a:rPr lang="en-US" dirty="0"/>
              <a:t>).</a:t>
            </a:r>
            <a:endParaRPr lang="en-BO" dirty="0"/>
          </a:p>
        </p:txBody>
      </p:sp>
      <p:sp>
        <p:nvSpPr>
          <p:cNvPr id="4" name="TextBox 3">
            <a:extLst>
              <a:ext uri="{FF2B5EF4-FFF2-40B4-BE49-F238E27FC236}">
                <a16:creationId xmlns:a16="http://schemas.microsoft.com/office/drawing/2014/main" id="{C422B3E9-16FA-4844-BF6A-8E38174F7815}"/>
              </a:ext>
            </a:extLst>
          </p:cNvPr>
          <p:cNvSpPr txBox="1"/>
          <p:nvPr/>
        </p:nvSpPr>
        <p:spPr>
          <a:xfrm>
            <a:off x="838200" y="2139246"/>
            <a:ext cx="6085114"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get; set; }  </a:t>
            </a:r>
          </a:p>
          <a:p>
            <a:r>
              <a:rPr lang="en-US" sz="1400" b="1" dirty="0">
                <a:solidFill>
                  <a:schemeClr val="bg1"/>
                </a:solidFill>
              </a:rPr>
              <a:t>      public double Y { get; set; }  </a:t>
            </a:r>
          </a:p>
          <a:p>
            <a:r>
              <a:rPr lang="en-US" sz="1400" b="1" dirty="0">
                <a:solidFill>
                  <a:schemeClr val="bg1"/>
                </a:solidFill>
              </a:rPr>
              <a:t>      public double Area {  get { return X * Y; }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 { X = 28, Y = 91 };</a:t>
            </a:r>
          </a:p>
          <a:p>
            <a:r>
              <a:rPr lang="en-US" sz="1400" b="1" dirty="0">
                <a:solidFill>
                  <a:schemeClr val="bg1"/>
                </a:solidFill>
              </a:rPr>
              <a:t>                   </a:t>
            </a:r>
            <a:r>
              <a:rPr lang="en-US" sz="1400" b="1" dirty="0" err="1">
                <a:solidFill>
                  <a:schemeClr val="bg1"/>
                </a:solidFill>
              </a:rPr>
              <a:t>rec.Y</a:t>
            </a:r>
            <a:r>
              <a:rPr lang="en-US" sz="1400" b="1" dirty="0">
                <a:solidFill>
                  <a:schemeClr val="bg1"/>
                </a:solidFill>
              </a:rPr>
              <a:t> = 25; </a:t>
            </a:r>
          </a:p>
          <a:p>
            <a:r>
              <a:rPr lang="en-US" sz="1400" b="1" dirty="0">
                <a:solidFill>
                  <a:schemeClr val="bg1"/>
                </a:solidFill>
              </a:rPr>
              <a:t>                   WriteLine($"</a:t>
            </a:r>
            <a:r>
              <a:rPr lang="en-US" sz="1400" b="1" dirty="0" err="1">
                <a:solidFill>
                  <a:schemeClr val="bg1"/>
                </a:solidFill>
              </a:rPr>
              <a:t>rec.Y</a:t>
            </a:r>
            <a:r>
              <a:rPr lang="en-US" sz="1400" b="1" dirty="0">
                <a:solidFill>
                  <a:schemeClr val="bg1"/>
                </a:solidFill>
              </a:rPr>
              <a:t> = {</a:t>
            </a:r>
            <a:r>
              <a:rPr lang="en-US" sz="1400" b="1" dirty="0" err="1">
                <a:solidFill>
                  <a:schemeClr val="bg1"/>
                </a:solidFill>
              </a:rPr>
              <a:t>rec.Y</a:t>
            </a:r>
            <a:r>
              <a:rPr lang="en-US" sz="1400" b="1" dirty="0">
                <a:solidFill>
                  <a:schemeClr val="bg1"/>
                </a:solidFill>
              </a:rPr>
              <a:t>} ");                  		// </a:t>
            </a:r>
            <a:r>
              <a:rPr lang="en-US" sz="1400" b="1" dirty="0" err="1">
                <a:solidFill>
                  <a:schemeClr val="bg1"/>
                </a:solidFill>
              </a:rPr>
              <a:t>rec.Y</a:t>
            </a:r>
            <a:r>
              <a:rPr lang="en-US" sz="1400" b="1" dirty="0">
                <a:solidFill>
                  <a:schemeClr val="bg1"/>
                </a:solidFill>
              </a:rPr>
              <a:t> = 25;  </a:t>
            </a:r>
          </a:p>
          <a:p>
            <a:r>
              <a:rPr lang="en-US" sz="1400" b="1" dirty="0">
                <a:solidFill>
                  <a:schemeClr val="bg1"/>
                </a:solidFill>
              </a:rPr>
              <a:t>                   WriteLine( $"Area rec = { </a:t>
            </a:r>
            <a:r>
              <a:rPr lang="en-US" sz="1400" b="1" dirty="0" err="1">
                <a:solidFill>
                  <a:schemeClr val="bg1"/>
                </a:solidFill>
              </a:rPr>
              <a:t>rec.Area</a:t>
            </a:r>
            <a:r>
              <a:rPr lang="en-US" sz="1400" b="1" dirty="0">
                <a:solidFill>
                  <a:schemeClr val="bg1"/>
                </a:solidFill>
              </a:rPr>
              <a:t> }" );               	// Area rec = 700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5721102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55E12-7AD4-3949-AC88-24F819FC43EC}"/>
              </a:ext>
            </a:extLst>
          </p:cNvPr>
          <p:cNvSpPr>
            <a:spLocks noGrp="1"/>
          </p:cNvSpPr>
          <p:nvPr>
            <p:ph type="title"/>
          </p:nvPr>
        </p:nvSpPr>
        <p:spPr/>
        <p:txBody>
          <a:bodyPr>
            <a:normAutofit/>
          </a:bodyPr>
          <a:lstStyle/>
          <a:p>
            <a:r>
              <a:rPr lang="en-BO" sz="4000" dirty="0"/>
              <a:t>Protección e inicialización de autopropiedades</a:t>
            </a:r>
          </a:p>
        </p:txBody>
      </p:sp>
      <p:sp>
        <p:nvSpPr>
          <p:cNvPr id="3" name="Content Placeholder 2">
            <a:extLst>
              <a:ext uri="{FF2B5EF4-FFF2-40B4-BE49-F238E27FC236}">
                <a16:creationId xmlns:a16="http://schemas.microsoft.com/office/drawing/2014/main" id="{5C6D64E5-8B82-B343-8E11-05D8A99E12C5}"/>
              </a:ext>
            </a:extLst>
          </p:cNvPr>
          <p:cNvSpPr>
            <a:spLocks noGrp="1"/>
          </p:cNvSpPr>
          <p:nvPr>
            <p:ph idx="1"/>
          </p:nvPr>
        </p:nvSpPr>
        <p:spPr>
          <a:xfrm>
            <a:off x="7820297" y="2339430"/>
            <a:ext cx="3533503" cy="3582398"/>
          </a:xfrm>
          <a:solidFill>
            <a:schemeClr val="accent1">
              <a:lumMod val="20000"/>
              <a:lumOff val="80000"/>
            </a:schemeClr>
          </a:solidFill>
          <a:ln>
            <a:solidFill>
              <a:schemeClr val="accent1"/>
            </a:solidFill>
          </a:ln>
        </p:spPr>
        <p:txBody>
          <a:bodyPr>
            <a:normAutofit fontScale="77500" lnSpcReduction="20000"/>
          </a:bodyPr>
          <a:lstStyle/>
          <a:p>
            <a:pPr marL="0" indent="0">
              <a:buNone/>
            </a:pPr>
            <a:endParaRPr lang="en-US" dirty="0"/>
          </a:p>
          <a:p>
            <a:pPr marL="0" indent="0">
              <a:buNone/>
            </a:pPr>
            <a:r>
              <a:rPr lang="en-US" dirty="0"/>
              <a:t>Es </a:t>
            </a:r>
            <a:r>
              <a:rPr lang="en-US" dirty="0" err="1"/>
              <a:t>posible</a:t>
            </a:r>
            <a:r>
              <a:rPr lang="en-US" dirty="0"/>
              <a:t> </a:t>
            </a:r>
            <a:r>
              <a:rPr lang="en-US" dirty="0" err="1"/>
              <a:t>establecer</a:t>
            </a:r>
            <a:r>
              <a:rPr lang="en-US" dirty="0"/>
              <a:t> un valor </a:t>
            </a:r>
            <a:r>
              <a:rPr lang="en-US" dirty="0" err="1"/>
              <a:t>inicial</a:t>
            </a:r>
            <a:r>
              <a:rPr lang="en-US" dirty="0"/>
              <a:t> </a:t>
            </a:r>
            <a:r>
              <a:rPr lang="en-US" dirty="0" err="1"/>
              <a:t>como</a:t>
            </a:r>
            <a:r>
              <a:rPr lang="en-US" dirty="0"/>
              <a:t> </a:t>
            </a:r>
            <a:r>
              <a:rPr lang="en-US" dirty="0" err="1"/>
              <a:t>parte</a:t>
            </a:r>
            <a:r>
              <a:rPr lang="en-US" dirty="0"/>
              <a:t> de la </a:t>
            </a:r>
            <a:r>
              <a:rPr lang="en-US" dirty="0" err="1"/>
              <a:t>declaración</a:t>
            </a:r>
            <a:r>
              <a:rPr lang="en-US" dirty="0"/>
              <a:t> de una </a:t>
            </a:r>
            <a:r>
              <a:rPr lang="en-US" dirty="0" err="1"/>
              <a:t>propiedad</a:t>
            </a:r>
            <a:r>
              <a:rPr lang="en-US" dirty="0"/>
              <a:t> </a:t>
            </a:r>
            <a:r>
              <a:rPr lang="en-US" dirty="0" err="1"/>
              <a:t>autoimplementada</a:t>
            </a:r>
            <a:r>
              <a:rPr lang="en-US" dirty="0"/>
              <a:t>.</a:t>
            </a:r>
          </a:p>
          <a:p>
            <a:pPr marL="0" indent="0">
              <a:buNone/>
            </a:pPr>
            <a:endParaRPr lang="en-US" dirty="0"/>
          </a:p>
          <a:p>
            <a:pPr marL="0" indent="0">
              <a:buNone/>
            </a:pPr>
            <a:r>
              <a:rPr lang="en-US" dirty="0"/>
              <a:t>La </a:t>
            </a:r>
            <a:r>
              <a:rPr lang="en-US" dirty="0" err="1"/>
              <a:t>protección</a:t>
            </a:r>
            <a:r>
              <a:rPr lang="en-US" dirty="0"/>
              <a:t> de los accessors </a:t>
            </a:r>
            <a:r>
              <a:rPr lang="en-US" dirty="0" err="1"/>
              <a:t>funcionan</a:t>
            </a:r>
            <a:r>
              <a:rPr lang="en-US" dirty="0"/>
              <a:t> del </a:t>
            </a:r>
            <a:r>
              <a:rPr lang="en-US" dirty="0" err="1"/>
              <a:t>mismo</a:t>
            </a:r>
            <a:r>
              <a:rPr lang="en-US" dirty="0"/>
              <a:t> modo que las </a:t>
            </a:r>
            <a:r>
              <a:rPr lang="en-US" dirty="0" err="1"/>
              <a:t>propiedades</a:t>
            </a:r>
            <a:r>
              <a:rPr lang="en-US" dirty="0"/>
              <a:t> </a:t>
            </a:r>
            <a:r>
              <a:rPr lang="en-US" dirty="0" err="1"/>
              <a:t>regulares</a:t>
            </a:r>
            <a:r>
              <a:rPr lang="en-US" dirty="0"/>
              <a:t>.</a:t>
            </a:r>
          </a:p>
          <a:p>
            <a:pPr marL="0" indent="0">
              <a:buNone/>
            </a:pPr>
            <a:r>
              <a:rPr lang="en-US" dirty="0"/>
              <a:t> </a:t>
            </a:r>
            <a:endParaRPr lang="en-BO" dirty="0"/>
          </a:p>
        </p:txBody>
      </p:sp>
      <p:sp>
        <p:nvSpPr>
          <p:cNvPr id="4" name="TextBox 3">
            <a:extLst>
              <a:ext uri="{FF2B5EF4-FFF2-40B4-BE49-F238E27FC236}">
                <a16:creationId xmlns:a16="http://schemas.microsoft.com/office/drawing/2014/main" id="{0DBA6B41-4735-5F4E-9345-E4694E5F5D59}"/>
              </a:ext>
            </a:extLst>
          </p:cNvPr>
          <p:cNvSpPr txBox="1"/>
          <p:nvPr/>
        </p:nvSpPr>
        <p:spPr>
          <a:xfrm>
            <a:off x="838200" y="1360373"/>
            <a:ext cx="6755674"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class </a:t>
            </a:r>
            <a:r>
              <a:rPr lang="en-US" sz="1400" b="1" dirty="0" err="1"/>
              <a:t>Rectangulo</a:t>
            </a:r>
            <a:r>
              <a:rPr lang="en-US" sz="1400" b="1" dirty="0"/>
              <a:t> { </a:t>
            </a:r>
          </a:p>
          <a:p>
            <a:r>
              <a:rPr lang="en-US" sz="1400" b="1" dirty="0"/>
              <a:t>      public double X { get; } = 10; </a:t>
            </a:r>
          </a:p>
          <a:p>
            <a:r>
              <a:rPr lang="en-US" sz="1400" b="1" dirty="0"/>
              <a:t>      public double Y { get; protected set; } = 10;</a:t>
            </a:r>
          </a:p>
          <a:p>
            <a:r>
              <a:rPr lang="en-US" sz="1400" b="1" dirty="0"/>
              <a:t>      public bool </a:t>
            </a:r>
            <a:r>
              <a:rPr lang="en-US" sz="1400" b="1" dirty="0" err="1"/>
              <a:t>Cuadrable</a:t>
            </a:r>
            <a:r>
              <a:rPr lang="en-US" sz="1400" b="1" dirty="0"/>
              <a:t> { protected get; set; }</a:t>
            </a:r>
          </a:p>
          <a:p>
            <a:r>
              <a:rPr lang="en-US" sz="1400" b="1" dirty="0"/>
              <a:t>      public double Area { get { return X * Y; } }</a:t>
            </a:r>
          </a:p>
          <a:p>
            <a:r>
              <a:rPr lang="en-US" sz="1400" b="1" dirty="0"/>
              <a:t>      public </a:t>
            </a:r>
            <a:r>
              <a:rPr lang="en-US" sz="1400" b="1" dirty="0" err="1"/>
              <a:t>Rectangulo</a:t>
            </a:r>
            <a:r>
              <a:rPr lang="en-US" sz="1400" b="1" dirty="0"/>
              <a:t>(double x = 0, double y = 0) { X = x; Y = y; } </a:t>
            </a:r>
          </a:p>
          <a:p>
            <a:r>
              <a:rPr lang="en-US" sz="1400" b="1" dirty="0"/>
              <a:t>      // public void </a:t>
            </a:r>
            <a:r>
              <a:rPr lang="en-US" sz="1400" b="1" dirty="0" err="1"/>
              <a:t>IntercambiaVars</a:t>
            </a:r>
            <a:r>
              <a:rPr lang="en-US" sz="1400" b="1" dirty="0"/>
              <a:t>() { var t = X; X = Y; Y = t; } // error X es Read only</a:t>
            </a:r>
          </a:p>
          <a:p>
            <a:r>
              <a:rPr lang="en-US" sz="1400" b="1" dirty="0"/>
              <a:t>      public void </a:t>
            </a:r>
            <a:r>
              <a:rPr lang="en-US" sz="1400" b="1" dirty="0" err="1"/>
              <a:t>ToCuadrado</a:t>
            </a:r>
            <a:r>
              <a:rPr lang="en-US" sz="1400" b="1" dirty="0"/>
              <a:t>() { if(</a:t>
            </a:r>
            <a:r>
              <a:rPr lang="en-US" sz="1400" b="1" dirty="0" err="1"/>
              <a:t>Cuadrable</a:t>
            </a:r>
            <a:r>
              <a:rPr lang="en-US" sz="1400" b="1" dirty="0"/>
              <a:t>) Y = X; </a:t>
            </a:r>
            <a:r>
              <a:rPr lang="en-US" sz="1400" b="1" dirty="0" err="1"/>
              <a:t>Cuadrable</a:t>
            </a:r>
            <a:r>
              <a:rPr lang="en-US" sz="1400" b="1" dirty="0"/>
              <a:t> = false; } </a:t>
            </a:r>
          </a:p>
          <a:p>
            <a:r>
              <a:rPr lang="en-US" sz="1400" b="1" dirty="0"/>
              <a:t>}</a:t>
            </a:r>
          </a:p>
          <a:p>
            <a:r>
              <a:rPr lang="en-US" sz="1400" b="1" dirty="0"/>
              <a:t>static class Principal { </a:t>
            </a:r>
          </a:p>
          <a:p>
            <a:r>
              <a:rPr lang="en-US" sz="1400" b="1" dirty="0"/>
              <a:t>      static void Main() {</a:t>
            </a:r>
          </a:p>
          <a:p>
            <a:r>
              <a:rPr lang="en-US" sz="1400" b="1" dirty="0"/>
              <a:t>            // var rec = new </a:t>
            </a:r>
            <a:r>
              <a:rPr lang="en-US" sz="1400" b="1" dirty="0" err="1"/>
              <a:t>Rectangulo</a:t>
            </a:r>
            <a:r>
              <a:rPr lang="en-US" sz="1400" b="1" dirty="0"/>
              <a:t> { X = 28, Y = 91 }; // Error X read only e Y </a:t>
            </a:r>
            <a:r>
              <a:rPr lang="en-US" sz="1400" b="1" dirty="0" err="1"/>
              <a:t>inaccesible</a:t>
            </a:r>
            <a:endParaRPr lang="en-US" sz="1400" b="1" dirty="0"/>
          </a:p>
          <a:p>
            <a:r>
              <a:rPr lang="en-US" sz="1400" b="1" dirty="0"/>
              <a:t>            var rec = new </a:t>
            </a:r>
            <a:r>
              <a:rPr lang="en-US" sz="1400" b="1" dirty="0" err="1"/>
              <a:t>Rectangulo</a:t>
            </a:r>
            <a:r>
              <a:rPr lang="en-US" sz="1400" b="1" dirty="0"/>
              <a:t>( 28, 91); </a:t>
            </a:r>
          </a:p>
          <a:p>
            <a:r>
              <a:rPr lang="en-US" sz="1400" b="1" dirty="0"/>
              <a:t>            WriteLine( $"Area rec = { </a:t>
            </a:r>
            <a:r>
              <a:rPr lang="en-US" sz="1400" b="1" dirty="0" err="1"/>
              <a:t>rec.Area</a:t>
            </a:r>
            <a:r>
              <a:rPr lang="en-US" sz="1400" b="1" dirty="0"/>
              <a:t> }" ); // Area rec = 2548</a:t>
            </a:r>
          </a:p>
          <a:p>
            <a:r>
              <a:rPr lang="en-US" sz="1400" b="1" dirty="0"/>
              <a:t>            WriteLine($"</a:t>
            </a:r>
            <a:r>
              <a:rPr lang="en-US" sz="1400" b="1" dirty="0" err="1"/>
              <a:t>rec.X</a:t>
            </a:r>
            <a:r>
              <a:rPr lang="en-US" sz="1400" b="1" dirty="0"/>
              <a:t> = {</a:t>
            </a:r>
            <a:r>
              <a:rPr lang="en-US" sz="1400" b="1" dirty="0" err="1"/>
              <a:t>rec.X</a:t>
            </a:r>
            <a:r>
              <a:rPr lang="en-US" sz="1400" b="1" dirty="0"/>
              <a:t>} - </a:t>
            </a:r>
            <a:r>
              <a:rPr lang="en-US" sz="1400" b="1" dirty="0" err="1"/>
              <a:t>rec.Y</a:t>
            </a:r>
            <a:r>
              <a:rPr lang="en-US" sz="1400" b="1" dirty="0"/>
              <a:t> = {</a:t>
            </a:r>
            <a:r>
              <a:rPr lang="en-US" sz="1400" b="1" dirty="0" err="1"/>
              <a:t>rec.Y</a:t>
            </a:r>
            <a:r>
              <a:rPr lang="en-US" sz="1400" b="1" dirty="0"/>
              <a:t>} ");</a:t>
            </a:r>
          </a:p>
          <a:p>
            <a:r>
              <a:rPr lang="en-US" sz="1400" b="1" dirty="0"/>
              <a:t>            </a:t>
            </a:r>
            <a:r>
              <a:rPr lang="en-US" sz="1400" b="1" dirty="0" err="1"/>
              <a:t>rec.Cuadrable</a:t>
            </a:r>
            <a:r>
              <a:rPr lang="en-US" sz="1400" b="1" dirty="0"/>
              <a:t> = true; </a:t>
            </a:r>
            <a:r>
              <a:rPr lang="en-US" sz="1400" b="1" dirty="0" err="1"/>
              <a:t>rec.ToCuadrado</a:t>
            </a:r>
            <a:r>
              <a:rPr lang="en-US" sz="1400" b="1" dirty="0"/>
              <a:t>(); </a:t>
            </a:r>
          </a:p>
          <a:p>
            <a:r>
              <a:rPr lang="en-US" sz="1400" b="1" dirty="0"/>
              <a:t>            WriteLine($"</a:t>
            </a:r>
            <a:r>
              <a:rPr lang="en-US" sz="1400" b="1" dirty="0" err="1"/>
              <a:t>rec.X</a:t>
            </a:r>
            <a:r>
              <a:rPr lang="en-US" sz="1400" b="1" dirty="0"/>
              <a:t> = {</a:t>
            </a:r>
            <a:r>
              <a:rPr lang="en-US" sz="1400" b="1" dirty="0" err="1"/>
              <a:t>rec.X</a:t>
            </a:r>
            <a:r>
              <a:rPr lang="en-US" sz="1400" b="1" dirty="0"/>
              <a:t>} - </a:t>
            </a:r>
            <a:r>
              <a:rPr lang="en-US" sz="1400" b="1" dirty="0" err="1"/>
              <a:t>rec.Y</a:t>
            </a:r>
            <a:r>
              <a:rPr lang="en-US" sz="1400" b="1" dirty="0"/>
              <a:t> = {</a:t>
            </a:r>
            <a:r>
              <a:rPr lang="en-US" sz="1400" b="1" dirty="0" err="1"/>
              <a:t>rec.Y</a:t>
            </a:r>
            <a:r>
              <a:rPr lang="en-US" sz="1400" b="1" dirty="0"/>
              <a:t>} ");</a:t>
            </a:r>
          </a:p>
          <a:p>
            <a:r>
              <a:rPr lang="en-US" sz="1400" b="1" dirty="0"/>
              <a:t>            // WriteLine($"</a:t>
            </a:r>
            <a:r>
              <a:rPr lang="en-US" sz="1400" b="1" dirty="0" err="1"/>
              <a:t>rec.Cuadrable</a:t>
            </a:r>
            <a:r>
              <a:rPr lang="en-US" sz="1400" b="1" dirty="0"/>
              <a:t> = {</a:t>
            </a:r>
            <a:r>
              <a:rPr lang="en-US" sz="1400" b="1" dirty="0" err="1"/>
              <a:t>rec.Cuadrable</a:t>
            </a:r>
            <a:r>
              <a:rPr lang="en-US" sz="1400" b="1" dirty="0"/>
              <a:t> } "); // Error </a:t>
            </a:r>
            <a:r>
              <a:rPr lang="en-US" sz="1400" b="1" dirty="0" err="1"/>
              <a:t>Cuadrable</a:t>
            </a:r>
            <a:r>
              <a:rPr lang="en-US" sz="1400" b="1" dirty="0"/>
              <a:t> </a:t>
            </a:r>
            <a:r>
              <a:rPr lang="en-US" sz="1400" b="1" dirty="0" err="1"/>
              <a:t>inaccesible</a:t>
            </a:r>
            <a:endParaRPr lang="en-US" sz="1400" b="1" dirty="0"/>
          </a:p>
          <a:p>
            <a:r>
              <a:rPr lang="en-US" sz="1400" b="1" dirty="0"/>
              <a:t>            WriteLine( $"Area rec = { </a:t>
            </a:r>
            <a:r>
              <a:rPr lang="en-US" sz="1400" b="1" dirty="0" err="1"/>
              <a:t>rec.Area</a:t>
            </a:r>
            <a:r>
              <a:rPr lang="en-US" sz="1400" b="1" dirty="0"/>
              <a:t> }" ); // Area rec = 784</a:t>
            </a:r>
          </a:p>
          <a:p>
            <a:r>
              <a:rPr lang="en-US" sz="1400" b="1" dirty="0"/>
              <a:t>      }</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541346701"/>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55F12-09B2-044F-BEF3-78435D3BFBA4}"/>
              </a:ext>
            </a:extLst>
          </p:cNvPr>
          <p:cNvSpPr>
            <a:spLocks noGrp="1"/>
          </p:cNvSpPr>
          <p:nvPr>
            <p:ph type="title"/>
          </p:nvPr>
        </p:nvSpPr>
        <p:spPr/>
        <p:txBody>
          <a:bodyPr/>
          <a:lstStyle/>
          <a:p>
            <a:r>
              <a:rPr lang="en-BO" dirty="0"/>
              <a:t>Indexadores</a:t>
            </a:r>
          </a:p>
        </p:txBody>
      </p:sp>
      <p:sp>
        <p:nvSpPr>
          <p:cNvPr id="3" name="Content Placeholder 2">
            <a:extLst>
              <a:ext uri="{FF2B5EF4-FFF2-40B4-BE49-F238E27FC236}">
                <a16:creationId xmlns:a16="http://schemas.microsoft.com/office/drawing/2014/main" id="{769A9CB7-E36E-564E-BC16-12EDEDBF682F}"/>
              </a:ext>
            </a:extLst>
          </p:cNvPr>
          <p:cNvSpPr>
            <a:spLocks noGrp="1"/>
          </p:cNvSpPr>
          <p:nvPr>
            <p:ph idx="1"/>
          </p:nvPr>
        </p:nvSpPr>
        <p:spPr>
          <a:xfrm>
            <a:off x="7114903" y="1762349"/>
            <a:ext cx="4238897" cy="4351338"/>
          </a:xfrm>
          <a:solidFill>
            <a:schemeClr val="accent5">
              <a:lumMod val="20000"/>
              <a:lumOff val="80000"/>
            </a:schemeClr>
          </a:solidFill>
          <a:ln>
            <a:solidFill>
              <a:schemeClr val="accent1"/>
            </a:solidFill>
          </a:ln>
        </p:spPr>
        <p:txBody>
          <a:bodyPr>
            <a:normAutofit fontScale="92500" lnSpcReduction="10000"/>
          </a:bodyPr>
          <a:lstStyle/>
          <a:p>
            <a:pPr marL="0" indent="0">
              <a:buNone/>
            </a:pPr>
            <a:endParaRPr lang="en-US" dirty="0"/>
          </a:p>
          <a:p>
            <a:pPr marL="0" indent="0">
              <a:buNone/>
            </a:pPr>
            <a:r>
              <a:rPr lang="en-US" dirty="0"/>
              <a:t>Se </a:t>
            </a:r>
            <a:r>
              <a:rPr lang="en-US" dirty="0" err="1"/>
              <a:t>usan</a:t>
            </a:r>
            <a:r>
              <a:rPr lang="en-US" dirty="0"/>
              <a:t> </a:t>
            </a:r>
            <a:r>
              <a:rPr lang="en-US" dirty="0" err="1"/>
              <a:t>en</a:t>
            </a:r>
            <a:r>
              <a:rPr lang="en-US" dirty="0"/>
              <a:t> </a:t>
            </a:r>
            <a:r>
              <a:rPr lang="en-US" dirty="0" err="1"/>
              <a:t>clases</a:t>
            </a:r>
            <a:r>
              <a:rPr lang="en-US" dirty="0"/>
              <a:t> que </a:t>
            </a:r>
            <a:r>
              <a:rPr lang="en-US" dirty="0" err="1"/>
              <a:t>manejan</a:t>
            </a:r>
            <a:r>
              <a:rPr lang="en-US" dirty="0"/>
              <a:t> </a:t>
            </a:r>
            <a:r>
              <a:rPr lang="en-US" dirty="0" err="1"/>
              <a:t>colecciones</a:t>
            </a:r>
            <a:r>
              <a:rPr lang="en-US" dirty="0"/>
              <a:t> de </a:t>
            </a:r>
            <a:r>
              <a:rPr lang="en-US" dirty="0" err="1"/>
              <a:t>datos</a:t>
            </a:r>
            <a:r>
              <a:rPr lang="en-US" dirty="0"/>
              <a:t> </a:t>
            </a:r>
            <a:r>
              <a:rPr lang="en-US" dirty="0" err="1"/>
              <a:t>en</a:t>
            </a:r>
            <a:r>
              <a:rPr lang="en-US" dirty="0"/>
              <a:t> </a:t>
            </a:r>
            <a:r>
              <a:rPr lang="en-US" dirty="0" err="1"/>
              <a:t>su</a:t>
            </a:r>
            <a:r>
              <a:rPr lang="en-US" dirty="0"/>
              <a:t> interior.</a:t>
            </a:r>
          </a:p>
          <a:p>
            <a:pPr marL="0" indent="0">
              <a:buNone/>
            </a:pPr>
            <a:endParaRPr lang="en-US" dirty="0"/>
          </a:p>
          <a:p>
            <a:pPr marL="0" indent="0">
              <a:buNone/>
            </a:pPr>
            <a:r>
              <a:rPr lang="en-US" dirty="0"/>
              <a:t>Se </a:t>
            </a:r>
            <a:r>
              <a:rPr lang="en-US" dirty="0" err="1"/>
              <a:t>declaran</a:t>
            </a:r>
            <a:r>
              <a:rPr lang="en-US" dirty="0"/>
              <a:t> de la </a:t>
            </a:r>
            <a:r>
              <a:rPr lang="en-US" dirty="0" err="1"/>
              <a:t>misma</a:t>
            </a:r>
            <a:r>
              <a:rPr lang="en-US" dirty="0"/>
              <a:t> </a:t>
            </a:r>
            <a:r>
              <a:rPr lang="en-US" dirty="0" err="1"/>
              <a:t>manera</a:t>
            </a:r>
            <a:r>
              <a:rPr lang="en-US" dirty="0"/>
              <a:t> que las </a:t>
            </a:r>
            <a:r>
              <a:rPr lang="en-US" dirty="0" err="1"/>
              <a:t>propiedades</a:t>
            </a:r>
            <a:r>
              <a:rPr lang="en-US" dirty="0"/>
              <a:t>, </a:t>
            </a:r>
            <a:r>
              <a:rPr lang="en-US" dirty="0" err="1"/>
              <a:t>excepto</a:t>
            </a:r>
            <a:r>
              <a:rPr lang="en-US" dirty="0"/>
              <a:t> que el keyword </a:t>
            </a:r>
            <a:r>
              <a:rPr lang="en-US" b="1" dirty="0"/>
              <a:t>this</a:t>
            </a:r>
            <a:r>
              <a:rPr lang="en-US" dirty="0"/>
              <a:t> se </a:t>
            </a:r>
            <a:r>
              <a:rPr lang="en-US" dirty="0" err="1"/>
              <a:t>usa</a:t>
            </a:r>
            <a:r>
              <a:rPr lang="en-US" dirty="0"/>
              <a:t> </a:t>
            </a:r>
            <a:r>
              <a:rPr lang="en-US" dirty="0" err="1"/>
              <a:t>en</a:t>
            </a:r>
            <a:r>
              <a:rPr lang="en-US" dirty="0"/>
              <a:t> </a:t>
            </a:r>
            <a:r>
              <a:rPr lang="en-US" dirty="0" err="1"/>
              <a:t>lugar</a:t>
            </a:r>
            <a:r>
              <a:rPr lang="en-US" dirty="0"/>
              <a:t> del </a:t>
            </a:r>
            <a:r>
              <a:rPr lang="en-US" dirty="0" err="1"/>
              <a:t>nombre</a:t>
            </a:r>
            <a:r>
              <a:rPr lang="en-US" dirty="0"/>
              <a:t> del </a:t>
            </a:r>
            <a:r>
              <a:rPr lang="en-US" dirty="0" err="1"/>
              <a:t>indexador</a:t>
            </a:r>
            <a:r>
              <a:rPr lang="en-US" dirty="0"/>
              <a:t> y sus accessors </a:t>
            </a:r>
            <a:r>
              <a:rPr lang="en-US" dirty="0" err="1"/>
              <a:t>toman</a:t>
            </a:r>
            <a:r>
              <a:rPr lang="en-US" dirty="0"/>
              <a:t> </a:t>
            </a:r>
            <a:r>
              <a:rPr lang="en-US" dirty="0" err="1"/>
              <a:t>parámetros</a:t>
            </a:r>
            <a:r>
              <a:rPr lang="en-US" dirty="0"/>
              <a:t>.</a:t>
            </a:r>
            <a:endParaRPr lang="en-BO" dirty="0"/>
          </a:p>
        </p:txBody>
      </p:sp>
      <p:sp>
        <p:nvSpPr>
          <p:cNvPr id="4" name="TextBox 3">
            <a:extLst>
              <a:ext uri="{FF2B5EF4-FFF2-40B4-BE49-F238E27FC236}">
                <a16:creationId xmlns:a16="http://schemas.microsoft.com/office/drawing/2014/main" id="{478A1142-BF3D-9F44-8E6A-99B1C2686A05}"/>
              </a:ext>
            </a:extLst>
          </p:cNvPr>
          <p:cNvSpPr txBox="1"/>
          <p:nvPr/>
        </p:nvSpPr>
        <p:spPr>
          <a:xfrm>
            <a:off x="803364" y="1506583"/>
            <a:ext cx="5693230" cy="4862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public class </a:t>
            </a:r>
            <a:r>
              <a:rPr lang="en-US" sz="1400" b="1" dirty="0" err="1"/>
              <a:t>StringArray</a:t>
            </a:r>
            <a:endParaRPr lang="en-US" sz="1400" b="1" dirty="0"/>
          </a:p>
          <a:p>
            <a:r>
              <a:rPr lang="en-US" sz="1400" b="1" dirty="0"/>
              <a:t>{</a:t>
            </a:r>
          </a:p>
          <a:p>
            <a:pPr lvl="1"/>
            <a:r>
              <a:rPr lang="en-US" sz="1400" b="1" dirty="0"/>
              <a:t>private string[] data = new string[100];</a:t>
            </a:r>
          </a:p>
          <a:p>
            <a:pPr lvl="1"/>
            <a:r>
              <a:rPr lang="en-US" sz="1400" b="1" dirty="0"/>
              <a:t>public </a:t>
            </a:r>
            <a:r>
              <a:rPr lang="en-US" sz="1400" b="1" dirty="0">
                <a:solidFill>
                  <a:schemeClr val="accent2">
                    <a:lumMod val="40000"/>
                    <a:lumOff val="60000"/>
                  </a:schemeClr>
                </a:solidFill>
              </a:rPr>
              <a:t>string this[int </a:t>
            </a:r>
            <a:r>
              <a:rPr lang="en-US" sz="1400" b="1" dirty="0" err="1">
                <a:solidFill>
                  <a:schemeClr val="accent2">
                    <a:lumMod val="40000"/>
                    <a:lumOff val="60000"/>
                  </a:schemeClr>
                </a:solidFill>
              </a:rPr>
              <a:t>i</a:t>
            </a:r>
            <a:r>
              <a:rPr lang="en-US" sz="1400" b="1" dirty="0">
                <a:solidFill>
                  <a:schemeClr val="accent2">
                    <a:lumMod val="40000"/>
                    <a:lumOff val="60000"/>
                  </a:schemeClr>
                </a:solidFill>
              </a:rPr>
              <a:t>]</a:t>
            </a:r>
          </a:p>
          <a:p>
            <a:pPr lvl="1"/>
            <a:r>
              <a:rPr lang="en-US" sz="1400" b="1" dirty="0"/>
              <a:t>{</a:t>
            </a:r>
          </a:p>
          <a:p>
            <a:pPr lvl="2"/>
            <a:r>
              <a:rPr lang="en-US" sz="1400" b="1" dirty="0"/>
              <a:t>get { return data[</a:t>
            </a:r>
            <a:r>
              <a:rPr lang="en-US" sz="1400" b="1" dirty="0" err="1"/>
              <a:t>i</a:t>
            </a:r>
            <a:r>
              <a:rPr lang="en-US" sz="1400" b="1" dirty="0"/>
              <a:t>]; }</a:t>
            </a:r>
          </a:p>
          <a:p>
            <a:pPr lvl="2"/>
            <a:r>
              <a:rPr lang="en-US" sz="1400" b="1" dirty="0"/>
              <a:t>set { data[</a:t>
            </a:r>
            <a:r>
              <a:rPr lang="en-US" sz="1400" b="1" dirty="0" err="1"/>
              <a:t>i</a:t>
            </a:r>
            <a:r>
              <a:rPr lang="en-US" sz="1400" b="1" dirty="0"/>
              <a:t>] = value; }</a:t>
            </a:r>
          </a:p>
          <a:p>
            <a:pPr lvl="1"/>
            <a:r>
              <a:rPr lang="en-US" sz="1400" b="1" dirty="0"/>
              <a:t>}</a:t>
            </a:r>
          </a:p>
          <a:p>
            <a:r>
              <a:rPr lang="en-US" sz="1400" b="1" dirty="0"/>
              <a:t>}</a:t>
            </a:r>
            <a:r>
              <a:rPr lang="en-US" sz="1400" b="1" dirty="0">
                <a:solidFill>
                  <a:schemeClr val="bg1"/>
                </a:solidFill>
              </a:rPr>
              <a:t> </a:t>
            </a:r>
          </a:p>
          <a:p>
            <a:endParaRPr lang="en-US" sz="1400" b="1" dirty="0">
              <a:solidFill>
                <a:schemeClr val="bg1"/>
              </a:solidFill>
            </a:endParaRPr>
          </a:p>
          <a:p>
            <a:r>
              <a:rPr lang="en-US" sz="1400" b="1" dirty="0"/>
              <a:t>c</a:t>
            </a:r>
            <a:r>
              <a:rPr lang="en-BO" sz="1400" b="1" dirty="0"/>
              <a:t>lass Principal</a:t>
            </a:r>
          </a:p>
          <a:p>
            <a:r>
              <a:rPr lang="en-BO" sz="1400" b="1" dirty="0"/>
              <a:t>{</a:t>
            </a:r>
          </a:p>
          <a:p>
            <a:pPr lvl="1"/>
            <a:r>
              <a:rPr lang="en-US" sz="1400" b="1" dirty="0"/>
              <a:t>static void Main()</a:t>
            </a:r>
          </a:p>
          <a:p>
            <a:pPr lvl="1"/>
            <a:r>
              <a:rPr lang="en-US" sz="1400" b="1" dirty="0"/>
              <a:t>{</a:t>
            </a:r>
          </a:p>
          <a:p>
            <a:pPr lvl="2"/>
            <a:r>
              <a:rPr lang="en-US" sz="1400" b="1" dirty="0" err="1"/>
              <a:t>StringArray</a:t>
            </a:r>
            <a:r>
              <a:rPr lang="en-US" sz="1400" b="1" dirty="0"/>
              <a:t> </a:t>
            </a:r>
            <a:r>
              <a:rPr lang="en-US" sz="1400" b="1" dirty="0" err="1"/>
              <a:t>frases</a:t>
            </a:r>
            <a:r>
              <a:rPr lang="en-US" sz="1400" b="1" dirty="0"/>
              <a:t> = new </a:t>
            </a:r>
            <a:r>
              <a:rPr lang="en-US" sz="1400" b="1" dirty="0" err="1"/>
              <a:t>StringArray</a:t>
            </a:r>
            <a:r>
              <a:rPr lang="en-US" sz="1400" b="1" dirty="0"/>
              <a:t>();</a:t>
            </a:r>
          </a:p>
          <a:p>
            <a:pPr lvl="2"/>
            <a:r>
              <a:rPr lang="en-US" sz="1400" b="1" dirty="0" err="1"/>
              <a:t>frases</a:t>
            </a:r>
            <a:r>
              <a:rPr lang="en-US" sz="1400" b="1" dirty="0"/>
              <a:t>[5] = "Hola C#";</a:t>
            </a:r>
          </a:p>
          <a:p>
            <a:pPr lvl="2"/>
            <a:r>
              <a:rPr lang="en-US" sz="1400" b="1" dirty="0"/>
              <a:t>WriteLine($"</a:t>
            </a:r>
            <a:r>
              <a:rPr lang="en-US" sz="1400" b="1" dirty="0" err="1"/>
              <a:t>frases</a:t>
            </a:r>
            <a:r>
              <a:rPr lang="en-US" sz="1400" b="1" dirty="0"/>
              <a:t>[5] = {</a:t>
            </a:r>
            <a:r>
              <a:rPr lang="en-US" sz="1400" b="1" dirty="0" err="1"/>
              <a:t>frases</a:t>
            </a:r>
            <a:r>
              <a:rPr lang="en-US" sz="1400" b="1" dirty="0"/>
              <a:t>[5]} "); // </a:t>
            </a:r>
            <a:r>
              <a:rPr lang="en-US" sz="1400" b="1" dirty="0" err="1"/>
              <a:t>frases</a:t>
            </a:r>
            <a:r>
              <a:rPr lang="en-US" sz="1400" b="1" dirty="0"/>
              <a:t>[5] = "Hola C#"</a:t>
            </a:r>
          </a:p>
          <a:p>
            <a:pPr lvl="1"/>
            <a:r>
              <a:rPr lang="en-US" sz="1400" b="1" dirty="0"/>
              <a:t>}</a:t>
            </a:r>
          </a:p>
          <a:p>
            <a:r>
              <a:rPr lang="en-BO" sz="1400" b="1" dirty="0"/>
              <a:t>}</a:t>
            </a:r>
            <a:endParaRPr lang="en-US" sz="1400" b="1" dirty="0">
              <a:solidFill>
                <a:schemeClr val="bg1"/>
              </a:solidFill>
            </a:endParaRPr>
          </a:p>
          <a:p>
            <a:endParaRPr lang="en-US" sz="1400"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83984690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53BE4-0DDD-4C4B-96D2-453C06713952}"/>
              </a:ext>
            </a:extLst>
          </p:cNvPr>
          <p:cNvSpPr>
            <a:spLocks noGrp="1"/>
          </p:cNvSpPr>
          <p:nvPr>
            <p:ph type="title"/>
          </p:nvPr>
        </p:nvSpPr>
        <p:spPr/>
        <p:txBody>
          <a:bodyPr/>
          <a:lstStyle/>
          <a:p>
            <a:r>
              <a:rPr lang="en-BO" dirty="0"/>
              <a:t>Overloading indexadores</a:t>
            </a:r>
          </a:p>
        </p:txBody>
      </p:sp>
      <p:sp>
        <p:nvSpPr>
          <p:cNvPr id="3" name="Content Placeholder 2">
            <a:extLst>
              <a:ext uri="{FF2B5EF4-FFF2-40B4-BE49-F238E27FC236}">
                <a16:creationId xmlns:a16="http://schemas.microsoft.com/office/drawing/2014/main" id="{60F7811D-178E-6241-8696-8152FE8D8742}"/>
              </a:ext>
            </a:extLst>
          </p:cNvPr>
          <p:cNvSpPr>
            <a:spLocks noGrp="1"/>
          </p:cNvSpPr>
          <p:nvPr>
            <p:ph idx="1"/>
          </p:nvPr>
        </p:nvSpPr>
        <p:spPr>
          <a:xfrm>
            <a:off x="7350034" y="1762349"/>
            <a:ext cx="4003766" cy="4351338"/>
          </a:xfrm>
          <a:solidFill>
            <a:schemeClr val="accent5">
              <a:lumMod val="20000"/>
              <a:lumOff val="80000"/>
            </a:schemeClr>
          </a:solidFill>
          <a:ln>
            <a:solidFill>
              <a:schemeClr val="accent1"/>
            </a:solidFill>
          </a:ln>
        </p:spPr>
        <p:txBody>
          <a:bodyPr>
            <a:normAutofit fontScale="92500" lnSpcReduction="10000"/>
          </a:bodyPr>
          <a:lstStyle/>
          <a:p>
            <a:pPr marL="0" indent="0">
              <a:buNone/>
            </a:pPr>
            <a:endParaRPr lang="en-BO" dirty="0"/>
          </a:p>
          <a:p>
            <a:pPr marL="0" indent="0">
              <a:buNone/>
            </a:pPr>
            <a:r>
              <a:rPr lang="en-BO" dirty="0"/>
              <a:t>Las mismas reglas para el overloading que se aplican a los métodos se aplican a los índices (parámetros de los indexadores).</a:t>
            </a:r>
          </a:p>
          <a:p>
            <a:pPr marL="0" indent="0">
              <a:buNone/>
            </a:pPr>
            <a:endParaRPr lang="en-BO" dirty="0"/>
          </a:p>
          <a:p>
            <a:pPr marL="0" indent="0">
              <a:buNone/>
            </a:pPr>
            <a:r>
              <a:rPr lang="en-BO" dirty="0"/>
              <a:t>Es posible definir indexadores con más de un índice.</a:t>
            </a:r>
          </a:p>
          <a:p>
            <a:pPr marL="0" indent="0">
              <a:buNone/>
            </a:pPr>
            <a:r>
              <a:rPr lang="en-BO" dirty="0"/>
              <a:t> </a:t>
            </a:r>
          </a:p>
        </p:txBody>
      </p:sp>
      <p:sp>
        <p:nvSpPr>
          <p:cNvPr id="4" name="TextBox 3">
            <a:extLst>
              <a:ext uri="{FF2B5EF4-FFF2-40B4-BE49-F238E27FC236}">
                <a16:creationId xmlns:a16="http://schemas.microsoft.com/office/drawing/2014/main" id="{29633A08-4138-1E42-9005-3238BE3893E2}"/>
              </a:ext>
            </a:extLst>
          </p:cNvPr>
          <p:cNvSpPr txBox="1"/>
          <p:nvPr/>
        </p:nvSpPr>
        <p:spPr>
          <a:xfrm>
            <a:off x="803363" y="1506583"/>
            <a:ext cx="6328957" cy="4862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public class </a:t>
            </a:r>
            <a:r>
              <a:rPr lang="en-US" sz="1400" b="1" dirty="0" err="1"/>
              <a:t>StringArray</a:t>
            </a:r>
            <a:endParaRPr lang="en-US" sz="1400" b="1" dirty="0"/>
          </a:p>
          <a:p>
            <a:r>
              <a:rPr lang="en-US" sz="1400" b="1" dirty="0"/>
              <a:t>{</a:t>
            </a:r>
          </a:p>
          <a:p>
            <a:pPr lvl="1"/>
            <a:r>
              <a:rPr lang="en-US" sz="1400" b="1" dirty="0"/>
              <a:t>private string[] data = new string[100];</a:t>
            </a:r>
          </a:p>
          <a:p>
            <a:pPr lvl="1"/>
            <a:r>
              <a:rPr lang="en-US" sz="1400" b="1" dirty="0"/>
              <a:t>public string </a:t>
            </a:r>
            <a:r>
              <a:rPr lang="en-US" sz="1400" b="1" dirty="0">
                <a:solidFill>
                  <a:schemeClr val="accent2">
                    <a:lumMod val="40000"/>
                    <a:lumOff val="60000"/>
                  </a:schemeClr>
                </a:solidFill>
              </a:rPr>
              <a:t>this[int </a:t>
            </a:r>
            <a:r>
              <a:rPr lang="en-US" sz="1400" b="1" dirty="0" err="1">
                <a:solidFill>
                  <a:schemeClr val="accent2">
                    <a:lumMod val="40000"/>
                    <a:lumOff val="60000"/>
                  </a:schemeClr>
                </a:solidFill>
              </a:rPr>
              <a:t>i</a:t>
            </a:r>
            <a:r>
              <a:rPr lang="en-US" sz="1400" b="1" dirty="0">
                <a:solidFill>
                  <a:schemeClr val="accent2">
                    <a:lumMod val="40000"/>
                    <a:lumOff val="60000"/>
                  </a:schemeClr>
                </a:solidFill>
              </a:rPr>
              <a:t>]</a:t>
            </a:r>
            <a:r>
              <a:rPr lang="en-US" sz="1400" b="1" dirty="0"/>
              <a:t> {  get { return data[</a:t>
            </a:r>
            <a:r>
              <a:rPr lang="en-US" sz="1400" b="1" dirty="0" err="1"/>
              <a:t>i</a:t>
            </a:r>
            <a:r>
              <a:rPr lang="en-US" sz="1400" b="1" dirty="0"/>
              <a:t>];  }  set {  data[</a:t>
            </a:r>
            <a:r>
              <a:rPr lang="en-US" sz="1400" b="1" dirty="0" err="1"/>
              <a:t>i</a:t>
            </a:r>
            <a:r>
              <a:rPr lang="en-US" sz="1400" b="1" dirty="0"/>
              <a:t>] = value;  }  }</a:t>
            </a:r>
          </a:p>
          <a:p>
            <a:pPr lvl="1"/>
            <a:r>
              <a:rPr lang="en-US" sz="1400" b="1" dirty="0"/>
              <a:t>public int </a:t>
            </a:r>
            <a:r>
              <a:rPr lang="en-US" sz="1400" b="1" dirty="0">
                <a:solidFill>
                  <a:schemeClr val="accent2">
                    <a:lumMod val="40000"/>
                    <a:lumOff val="60000"/>
                  </a:schemeClr>
                </a:solidFill>
              </a:rPr>
              <a:t>this[string s]</a:t>
            </a:r>
            <a:r>
              <a:rPr lang="en-US" sz="1400" b="1" dirty="0"/>
              <a:t> {  get { return </a:t>
            </a:r>
            <a:r>
              <a:rPr lang="en-US" sz="1400" b="1" dirty="0" err="1"/>
              <a:t>Array.IndexOf</a:t>
            </a:r>
            <a:r>
              <a:rPr lang="en-US" sz="1400" b="1" dirty="0"/>
              <a:t>(data, s);  }   }</a:t>
            </a:r>
          </a:p>
          <a:p>
            <a:pPr lvl="1"/>
            <a:r>
              <a:rPr lang="en-US" sz="1400" b="1" dirty="0"/>
              <a:t>public bool </a:t>
            </a:r>
            <a:r>
              <a:rPr lang="en-US" sz="1400" b="1" dirty="0">
                <a:solidFill>
                  <a:schemeClr val="accent2">
                    <a:lumMod val="40000"/>
                    <a:lumOff val="60000"/>
                  </a:schemeClr>
                </a:solidFill>
              </a:rPr>
              <a:t>this[int </a:t>
            </a:r>
            <a:r>
              <a:rPr lang="en-US" sz="1400" b="1" dirty="0" err="1">
                <a:solidFill>
                  <a:schemeClr val="accent2">
                    <a:lumMod val="40000"/>
                    <a:lumOff val="60000"/>
                  </a:schemeClr>
                </a:solidFill>
              </a:rPr>
              <a:t>i</a:t>
            </a:r>
            <a:r>
              <a:rPr lang="en-US" sz="1400" b="1" dirty="0">
                <a:solidFill>
                  <a:schemeClr val="accent2">
                    <a:lumMod val="40000"/>
                    <a:lumOff val="60000"/>
                  </a:schemeClr>
                </a:solidFill>
              </a:rPr>
              <a:t>, string s]</a:t>
            </a:r>
            <a:r>
              <a:rPr lang="en-US" sz="1400" b="1" dirty="0"/>
              <a:t> { get { return data[</a:t>
            </a:r>
            <a:r>
              <a:rPr lang="en-US" sz="1400" b="1" dirty="0" err="1"/>
              <a:t>i</a:t>
            </a:r>
            <a:r>
              <a:rPr lang="en-US" sz="1400" b="1" dirty="0"/>
              <a:t>] == s; } }</a:t>
            </a:r>
          </a:p>
          <a:p>
            <a:r>
              <a:rPr lang="en-US" sz="1400" b="1" dirty="0"/>
              <a:t>}</a:t>
            </a:r>
            <a:r>
              <a:rPr lang="en-US" sz="1400" b="1" dirty="0">
                <a:solidFill>
                  <a:schemeClr val="bg1"/>
                </a:solidFill>
              </a:rPr>
              <a:t> </a:t>
            </a:r>
          </a:p>
          <a:p>
            <a:endParaRPr lang="en-US" sz="1400" b="1" dirty="0">
              <a:solidFill>
                <a:schemeClr val="bg1"/>
              </a:solidFill>
            </a:endParaRPr>
          </a:p>
          <a:p>
            <a:r>
              <a:rPr lang="en-US" sz="1400" b="1" dirty="0"/>
              <a:t>c</a:t>
            </a:r>
            <a:r>
              <a:rPr lang="en-BO" sz="1400" b="1" dirty="0"/>
              <a:t>lass Principal</a:t>
            </a:r>
          </a:p>
          <a:p>
            <a:r>
              <a:rPr lang="en-BO" sz="1400" b="1" dirty="0"/>
              <a:t>{</a:t>
            </a:r>
          </a:p>
          <a:p>
            <a:pPr lvl="1"/>
            <a:r>
              <a:rPr lang="en-US" sz="1400" b="1" dirty="0"/>
              <a:t>static void Main()</a:t>
            </a:r>
          </a:p>
          <a:p>
            <a:pPr lvl="1"/>
            <a:r>
              <a:rPr lang="en-US" sz="1400" b="1" dirty="0"/>
              <a:t>{</a:t>
            </a:r>
          </a:p>
          <a:p>
            <a:pPr lvl="2"/>
            <a:r>
              <a:rPr lang="en-US" sz="1400" b="1" dirty="0"/>
              <a:t>var </a:t>
            </a:r>
            <a:r>
              <a:rPr lang="en-US" sz="1400" b="1" dirty="0" err="1"/>
              <a:t>frases</a:t>
            </a:r>
            <a:r>
              <a:rPr lang="en-US" sz="1400" b="1" dirty="0"/>
              <a:t> = new </a:t>
            </a:r>
            <a:r>
              <a:rPr lang="en-US" sz="1400" b="1" dirty="0" err="1"/>
              <a:t>StringArray</a:t>
            </a:r>
            <a:r>
              <a:rPr lang="en-US" sz="1400" b="1" dirty="0"/>
              <a:t>(); </a:t>
            </a:r>
          </a:p>
          <a:p>
            <a:pPr lvl="2"/>
            <a:r>
              <a:rPr lang="en-US" sz="1400" b="1" dirty="0"/>
              <a:t>var s = "Hola C#";  </a:t>
            </a:r>
            <a:r>
              <a:rPr lang="en-US" sz="1400" b="1" dirty="0" err="1"/>
              <a:t>frases</a:t>
            </a:r>
            <a:r>
              <a:rPr lang="en-US" sz="1400" b="1" dirty="0"/>
              <a:t>[5] = s;</a:t>
            </a:r>
          </a:p>
          <a:p>
            <a:pPr lvl="2"/>
            <a:r>
              <a:rPr lang="en-US" sz="1400" b="1" dirty="0"/>
              <a:t>WriteLine($"</a:t>
            </a:r>
            <a:r>
              <a:rPr lang="en-US" sz="1400" b="1" dirty="0" err="1"/>
              <a:t>frases</a:t>
            </a:r>
            <a:r>
              <a:rPr lang="en-US" sz="1400" b="1" dirty="0"/>
              <a:t>[5] = {</a:t>
            </a:r>
            <a:r>
              <a:rPr lang="en-US" sz="1400" b="1" dirty="0" err="1"/>
              <a:t>frases</a:t>
            </a:r>
            <a:r>
              <a:rPr lang="en-US" sz="1400" b="1" dirty="0"/>
              <a:t>[5]} "); 	              // Hola C#</a:t>
            </a:r>
          </a:p>
          <a:p>
            <a:pPr lvl="1"/>
            <a:r>
              <a:rPr lang="en-US" sz="1400" b="1" dirty="0"/>
              <a:t>            WriteLine($"</a:t>
            </a:r>
            <a:r>
              <a:rPr lang="en-US" sz="1400" b="1" dirty="0" err="1"/>
              <a:t>índice</a:t>
            </a:r>
            <a:r>
              <a:rPr lang="en-US" sz="1400" b="1" dirty="0"/>
              <a:t> de </a:t>
            </a:r>
            <a:r>
              <a:rPr lang="en-US" sz="1400" b="1" dirty="0" err="1"/>
              <a:t>frases</a:t>
            </a:r>
            <a:r>
              <a:rPr lang="en-US" sz="1400" b="1" dirty="0"/>
              <a:t>[“Hola C#”] = {</a:t>
            </a:r>
            <a:r>
              <a:rPr lang="en-US" sz="1400" b="1" dirty="0" err="1"/>
              <a:t>frases</a:t>
            </a:r>
            <a:r>
              <a:rPr lang="en-US" sz="1400" b="1" dirty="0"/>
              <a:t>[s]} ");    // 5         	 WriteLine($"</a:t>
            </a:r>
            <a:r>
              <a:rPr lang="en-US" sz="1400" b="1" dirty="0" err="1"/>
              <a:t>frases</a:t>
            </a:r>
            <a:r>
              <a:rPr lang="en-US" sz="1400" b="1" dirty="0"/>
              <a:t>[5] : “Hello C#” = {</a:t>
            </a:r>
            <a:r>
              <a:rPr lang="en-US" sz="1400" b="1" dirty="0" err="1"/>
              <a:t>frases</a:t>
            </a:r>
            <a:r>
              <a:rPr lang="en-US" sz="1400" b="1" dirty="0"/>
              <a:t>[5, s]} ");          // true</a:t>
            </a:r>
          </a:p>
          <a:p>
            <a:pPr lvl="1"/>
            <a:r>
              <a:rPr lang="en-US" sz="1400" b="1" dirty="0"/>
              <a:t>}</a:t>
            </a:r>
          </a:p>
          <a:p>
            <a:r>
              <a:rPr lang="en-BO" sz="1400" b="1" dirty="0"/>
              <a:t>}</a:t>
            </a:r>
            <a:endParaRPr lang="en-US" sz="1400" b="1" dirty="0">
              <a:solidFill>
                <a:schemeClr val="bg1"/>
              </a:solidFill>
            </a:endParaRPr>
          </a:p>
          <a:p>
            <a:endParaRPr lang="en-US" sz="1400"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28386128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8B11A-379A-CC43-AA9F-F8B7A6EF7F66}"/>
              </a:ext>
            </a:extLst>
          </p:cNvPr>
          <p:cNvSpPr>
            <a:spLocks noGrp="1"/>
          </p:cNvSpPr>
          <p:nvPr>
            <p:ph type="title"/>
          </p:nvPr>
        </p:nvSpPr>
        <p:spPr/>
        <p:txBody>
          <a:bodyPr/>
          <a:lstStyle/>
          <a:p>
            <a:r>
              <a:rPr lang="en-BO" dirty="0"/>
              <a:t>Capítulo 12</a:t>
            </a:r>
          </a:p>
        </p:txBody>
      </p:sp>
      <p:sp>
        <p:nvSpPr>
          <p:cNvPr id="3" name="Content Placeholder 2">
            <a:extLst>
              <a:ext uri="{FF2B5EF4-FFF2-40B4-BE49-F238E27FC236}">
                <a16:creationId xmlns:a16="http://schemas.microsoft.com/office/drawing/2014/main" id="{1692F80F-160D-134B-AFB5-0A0B9C8F7D00}"/>
              </a:ext>
            </a:extLst>
          </p:cNvPr>
          <p:cNvSpPr>
            <a:spLocks noGrp="1"/>
          </p:cNvSpPr>
          <p:nvPr>
            <p:ph idx="1"/>
          </p:nvPr>
        </p:nvSpPr>
        <p:spPr/>
        <p:txBody>
          <a:bodyPr>
            <a:normAutofit/>
          </a:bodyPr>
          <a:lstStyle/>
          <a:p>
            <a:pPr marL="0" indent="0">
              <a:buNone/>
            </a:pPr>
            <a:r>
              <a:rPr lang="en-BO" sz="4000" b="1" dirty="0"/>
              <a:t>Interfaces y Clases abstractas</a:t>
            </a:r>
          </a:p>
        </p:txBody>
      </p:sp>
    </p:spTree>
    <p:extLst>
      <p:ext uri="{BB962C8B-B14F-4D97-AF65-F5344CB8AC3E}">
        <p14:creationId xmlns:p14="http://schemas.microsoft.com/office/powerpoint/2010/main" val="3004346961"/>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D3046-F7AB-0A4C-9200-AA6F26D1E029}"/>
              </a:ext>
            </a:extLst>
          </p:cNvPr>
          <p:cNvSpPr>
            <a:spLocks noGrp="1"/>
          </p:cNvSpPr>
          <p:nvPr>
            <p:ph type="title"/>
          </p:nvPr>
        </p:nvSpPr>
        <p:spPr/>
        <p:txBody>
          <a:bodyPr/>
          <a:lstStyle/>
          <a:p>
            <a:r>
              <a:rPr lang="en-BO" dirty="0"/>
              <a:t>i</a:t>
            </a:r>
            <a:r>
              <a:rPr lang="en-US" dirty="0"/>
              <a:t>n</a:t>
            </a:r>
            <a:r>
              <a:rPr lang="en-BO" dirty="0"/>
              <a:t>terface </a:t>
            </a:r>
          </a:p>
        </p:txBody>
      </p:sp>
      <p:sp>
        <p:nvSpPr>
          <p:cNvPr id="3" name="Content Placeholder 2">
            <a:extLst>
              <a:ext uri="{FF2B5EF4-FFF2-40B4-BE49-F238E27FC236}">
                <a16:creationId xmlns:a16="http://schemas.microsoft.com/office/drawing/2014/main" id="{8D503692-AB77-A84C-A600-798B9641B365}"/>
              </a:ext>
            </a:extLst>
          </p:cNvPr>
          <p:cNvSpPr>
            <a:spLocks noGrp="1"/>
          </p:cNvSpPr>
          <p:nvPr>
            <p:ph idx="1"/>
          </p:nvPr>
        </p:nvSpPr>
        <p:spPr>
          <a:xfrm>
            <a:off x="838200" y="1825625"/>
            <a:ext cx="10515600" cy="4531632"/>
          </a:xfrm>
          <a:solidFill>
            <a:schemeClr val="accent1">
              <a:lumMod val="20000"/>
              <a:lumOff val="80000"/>
            </a:schemeClr>
          </a:solidFill>
          <a:ln>
            <a:solidFill>
              <a:schemeClr val="accent1"/>
            </a:solidFill>
          </a:ln>
        </p:spPr>
        <p:txBody>
          <a:bodyPr>
            <a:normAutofit fontScale="85000" lnSpcReduction="20000"/>
          </a:bodyPr>
          <a:lstStyle/>
          <a:p>
            <a:pPr marL="0" indent="0">
              <a:buNone/>
            </a:pPr>
            <a:endParaRPr lang="en-US" sz="2400" dirty="0"/>
          </a:p>
          <a:p>
            <a:pPr marL="0" indent="0">
              <a:buNone/>
            </a:pPr>
            <a:r>
              <a:rPr lang="en-US" sz="2000" dirty="0"/>
              <a:t>Una </a:t>
            </a:r>
            <a:r>
              <a:rPr lang="en-US" sz="2000" b="1" dirty="0"/>
              <a:t>interface</a:t>
            </a:r>
            <a:r>
              <a:rPr lang="en-US" sz="2000" dirty="0"/>
              <a:t> es </a:t>
            </a:r>
            <a:r>
              <a:rPr lang="en-US" sz="2000" dirty="0" err="1"/>
              <a:t>otro</a:t>
            </a:r>
            <a:r>
              <a:rPr lang="en-US" sz="2000" dirty="0"/>
              <a:t> de los types </a:t>
            </a:r>
            <a:r>
              <a:rPr lang="en-US" sz="2000" dirty="0" err="1"/>
              <a:t>referencia</a:t>
            </a:r>
            <a:r>
              <a:rPr lang="en-US" sz="2000" dirty="0"/>
              <a:t> de C# y se </a:t>
            </a:r>
            <a:r>
              <a:rPr lang="en-US" sz="2000" dirty="0" err="1"/>
              <a:t>usa</a:t>
            </a:r>
            <a:r>
              <a:rPr lang="en-US" sz="2000" dirty="0"/>
              <a:t> </a:t>
            </a:r>
            <a:r>
              <a:rPr lang="en-US" sz="2000" dirty="0" err="1"/>
              <a:t>principalmente</a:t>
            </a:r>
            <a:r>
              <a:rPr lang="en-US" sz="2000" dirty="0"/>
              <a:t> para </a:t>
            </a:r>
            <a:r>
              <a:rPr lang="en-US" sz="2000" dirty="0" err="1"/>
              <a:t>compartir</a:t>
            </a:r>
            <a:r>
              <a:rPr lang="en-US" sz="2000" dirty="0"/>
              <a:t> una </a:t>
            </a:r>
            <a:r>
              <a:rPr lang="en-US" sz="2000" dirty="0" err="1"/>
              <a:t>cierta</a:t>
            </a:r>
            <a:r>
              <a:rPr lang="en-US" sz="2000" dirty="0"/>
              <a:t> </a:t>
            </a:r>
            <a:r>
              <a:rPr lang="en-US" sz="2000" dirty="0" err="1"/>
              <a:t>funcionalidad</a:t>
            </a:r>
            <a:r>
              <a:rPr lang="en-US" sz="2000" dirty="0"/>
              <a:t> entre </a:t>
            </a:r>
            <a:r>
              <a:rPr lang="en-US" sz="2000" dirty="0" err="1"/>
              <a:t>varias</a:t>
            </a:r>
            <a:r>
              <a:rPr lang="en-US" sz="2000" dirty="0"/>
              <a:t> </a:t>
            </a:r>
            <a:r>
              <a:rPr lang="en-US" sz="2000" dirty="0" err="1"/>
              <a:t>clases</a:t>
            </a:r>
            <a:r>
              <a:rPr lang="en-US" sz="2000" dirty="0"/>
              <a:t>, </a:t>
            </a:r>
            <a:r>
              <a:rPr lang="en-US" sz="2000" dirty="0" err="1"/>
              <a:t>declarando</a:t>
            </a:r>
            <a:r>
              <a:rPr lang="en-US" sz="2000" dirty="0"/>
              <a:t> </a:t>
            </a:r>
            <a:r>
              <a:rPr lang="en-US" sz="2000" dirty="0" err="1"/>
              <a:t>principalmente</a:t>
            </a:r>
            <a:r>
              <a:rPr lang="en-US" sz="2000" dirty="0"/>
              <a:t> </a:t>
            </a:r>
            <a:r>
              <a:rPr lang="en-US" sz="2000" dirty="0" err="1"/>
              <a:t>miembros</a:t>
            </a:r>
            <a:r>
              <a:rPr lang="en-US" sz="2000" dirty="0"/>
              <a:t> (</a:t>
            </a:r>
            <a:r>
              <a:rPr lang="en-US" sz="2000" dirty="0" err="1"/>
              <a:t>métodos</a:t>
            </a:r>
            <a:r>
              <a:rPr lang="en-US" sz="2000" dirty="0"/>
              <a:t>, </a:t>
            </a:r>
            <a:r>
              <a:rPr lang="en-US" sz="2000" dirty="0" err="1"/>
              <a:t>eventos</a:t>
            </a:r>
            <a:r>
              <a:rPr lang="en-US" sz="2000" dirty="0"/>
              <a:t>, </a:t>
            </a:r>
            <a:r>
              <a:rPr lang="en-US" sz="2000" dirty="0" err="1"/>
              <a:t>indexadores</a:t>
            </a:r>
            <a:r>
              <a:rPr lang="en-US" sz="2000" dirty="0"/>
              <a:t> y </a:t>
            </a:r>
            <a:r>
              <a:rPr lang="en-US" sz="2000" dirty="0" err="1"/>
              <a:t>propiedades</a:t>
            </a:r>
            <a:r>
              <a:rPr lang="en-US" sz="2000" dirty="0"/>
              <a:t>) que </a:t>
            </a:r>
            <a:r>
              <a:rPr lang="en-US" sz="2000" dirty="0" err="1"/>
              <a:t>varias</a:t>
            </a:r>
            <a:r>
              <a:rPr lang="en-US" sz="2000" dirty="0"/>
              <a:t> </a:t>
            </a:r>
            <a:r>
              <a:rPr lang="en-US" sz="2000" dirty="0" err="1"/>
              <a:t>clases</a:t>
            </a:r>
            <a:r>
              <a:rPr lang="en-US" sz="2000" dirty="0"/>
              <a:t> </a:t>
            </a:r>
            <a:r>
              <a:rPr lang="en-US" sz="2000" dirty="0" err="1"/>
              <a:t>pueden</a:t>
            </a:r>
            <a:r>
              <a:rPr lang="en-US" sz="2000" dirty="0"/>
              <a:t> </a:t>
            </a:r>
            <a:r>
              <a:rPr lang="en-US" sz="2000" dirty="0" err="1"/>
              <a:t>decidir</a:t>
            </a:r>
            <a:r>
              <a:rPr lang="en-US" sz="2000" dirty="0"/>
              <a:t> </a:t>
            </a:r>
            <a:r>
              <a:rPr lang="en-US" sz="2000" dirty="0" err="1"/>
              <a:t>implementar</a:t>
            </a:r>
            <a:r>
              <a:rPr lang="en-US" sz="2000" dirty="0"/>
              <a:t>.</a:t>
            </a:r>
          </a:p>
          <a:p>
            <a:pPr marL="0" indent="0">
              <a:buNone/>
            </a:pPr>
            <a:endParaRPr lang="en-US" sz="2000" dirty="0"/>
          </a:p>
          <a:p>
            <a:pPr marL="0" indent="0">
              <a:buNone/>
            </a:pPr>
            <a:r>
              <a:rPr lang="en-US" sz="2000" dirty="0"/>
              <a:t>Por </a:t>
            </a:r>
            <a:r>
              <a:rPr lang="en-US" sz="2000" dirty="0" err="1"/>
              <a:t>ejemplo</a:t>
            </a:r>
            <a:r>
              <a:rPr lang="en-US" sz="2000" dirty="0"/>
              <a:t> </a:t>
            </a:r>
            <a:r>
              <a:rPr lang="en-US" sz="2000" dirty="0" err="1"/>
              <a:t>todas</a:t>
            </a:r>
            <a:r>
              <a:rPr lang="en-US" sz="2000" dirty="0"/>
              <a:t> las </a:t>
            </a:r>
            <a:r>
              <a:rPr lang="en-US" sz="2000" dirty="0" err="1"/>
              <a:t>clases</a:t>
            </a:r>
            <a:r>
              <a:rPr lang="en-US" sz="2000" dirty="0"/>
              <a:t> que </a:t>
            </a:r>
            <a:r>
              <a:rPr lang="en-US" sz="2000" dirty="0" err="1"/>
              <a:t>manejan</a:t>
            </a:r>
            <a:r>
              <a:rPr lang="en-US" sz="2000" dirty="0"/>
              <a:t> </a:t>
            </a:r>
            <a:r>
              <a:rPr lang="en-US" sz="2000" dirty="0" err="1"/>
              <a:t>colecciones</a:t>
            </a:r>
            <a:r>
              <a:rPr lang="en-US" sz="2000" dirty="0"/>
              <a:t> e </a:t>
            </a:r>
            <a:r>
              <a:rPr lang="en-US" sz="2000" dirty="0" err="1"/>
              <a:t>implementan</a:t>
            </a:r>
            <a:r>
              <a:rPr lang="en-US" sz="2000" dirty="0"/>
              <a:t> la interface </a:t>
            </a:r>
            <a:r>
              <a:rPr lang="en-US" sz="2000" b="1" dirty="0" err="1"/>
              <a:t>System.IEnumerable</a:t>
            </a:r>
            <a:r>
              <a:rPr lang="en-US" sz="2000" dirty="0"/>
              <a:t>, </a:t>
            </a:r>
            <a:r>
              <a:rPr lang="en-US" sz="2000" dirty="0" err="1"/>
              <a:t>pueden</a:t>
            </a:r>
            <a:r>
              <a:rPr lang="en-US" sz="2000" dirty="0"/>
              <a:t> </a:t>
            </a:r>
            <a:r>
              <a:rPr lang="en-US" sz="2000" dirty="0" err="1"/>
              <a:t>barrerse</a:t>
            </a:r>
            <a:r>
              <a:rPr lang="en-US" sz="2000" dirty="0"/>
              <a:t> con el loop </a:t>
            </a:r>
            <a:r>
              <a:rPr lang="en-US" sz="2000" b="1" dirty="0"/>
              <a:t>foreach</a:t>
            </a:r>
            <a:r>
              <a:rPr lang="en-US" sz="2000" dirty="0"/>
              <a:t>, sin </a:t>
            </a:r>
            <a:r>
              <a:rPr lang="en-US" sz="2000" dirty="0" err="1"/>
              <a:t>conocer</a:t>
            </a:r>
            <a:r>
              <a:rPr lang="en-US" sz="2000" dirty="0"/>
              <a:t> el </a:t>
            </a:r>
            <a:r>
              <a:rPr lang="en-US" sz="2000" dirty="0" err="1"/>
              <a:t>nombre</a:t>
            </a:r>
            <a:r>
              <a:rPr lang="en-US" sz="2000" dirty="0"/>
              <a:t> de la </a:t>
            </a:r>
            <a:r>
              <a:rPr lang="en-US" sz="2000" dirty="0" err="1"/>
              <a:t>clase</a:t>
            </a:r>
            <a:r>
              <a:rPr lang="en-US" sz="2000" dirty="0"/>
              <a:t> </a:t>
            </a:r>
            <a:r>
              <a:rPr lang="en-US" sz="2000" dirty="0" err="1"/>
              <a:t>en</a:t>
            </a:r>
            <a:r>
              <a:rPr lang="en-US" sz="2000" dirty="0"/>
              <a:t> </a:t>
            </a:r>
            <a:r>
              <a:rPr lang="en-US" sz="2000" dirty="0" err="1"/>
              <a:t>cuestión</a:t>
            </a:r>
            <a:r>
              <a:rPr lang="en-US" sz="2000" dirty="0"/>
              <a:t>.  </a:t>
            </a:r>
          </a:p>
          <a:p>
            <a:pPr marL="0" indent="0">
              <a:buNone/>
            </a:pPr>
            <a:endParaRPr lang="en-US" sz="2000" dirty="0"/>
          </a:p>
          <a:p>
            <a:pPr marL="0" indent="0">
              <a:buNone/>
            </a:pPr>
            <a:r>
              <a:rPr lang="en-US" sz="2000" dirty="0"/>
              <a:t>Se </a:t>
            </a:r>
            <a:r>
              <a:rPr lang="en-US" sz="2000" dirty="0" err="1"/>
              <a:t>definen</a:t>
            </a:r>
            <a:r>
              <a:rPr lang="en-US" sz="2000" dirty="0"/>
              <a:t> con el </a:t>
            </a:r>
            <a:r>
              <a:rPr lang="en-US" sz="2000" b="1" dirty="0"/>
              <a:t>keyword interface</a:t>
            </a:r>
            <a:r>
              <a:rPr lang="en-US" sz="2000" dirty="0"/>
              <a:t> </a:t>
            </a:r>
            <a:r>
              <a:rPr lang="en-US" sz="2000" dirty="0" err="1"/>
              <a:t>seguida</a:t>
            </a:r>
            <a:r>
              <a:rPr lang="en-US" sz="2000" dirty="0"/>
              <a:t> de un </a:t>
            </a:r>
            <a:r>
              <a:rPr lang="en-US" sz="2000" dirty="0" err="1"/>
              <a:t>nombre</a:t>
            </a:r>
            <a:r>
              <a:rPr lang="en-US" sz="2000" dirty="0"/>
              <a:t> y un </a:t>
            </a:r>
            <a:r>
              <a:rPr lang="en-US" sz="2000" dirty="0" err="1"/>
              <a:t>bloque</a:t>
            </a:r>
            <a:r>
              <a:rPr lang="en-US" sz="2000" dirty="0"/>
              <a:t> de </a:t>
            </a:r>
            <a:r>
              <a:rPr lang="en-US" sz="2000" dirty="0" err="1"/>
              <a:t>código</a:t>
            </a:r>
            <a:r>
              <a:rPr lang="en-US" sz="2000" dirty="0"/>
              <a:t>. Por </a:t>
            </a:r>
            <a:r>
              <a:rPr lang="en-US" sz="2000" dirty="0" err="1"/>
              <a:t>convención</a:t>
            </a:r>
            <a:r>
              <a:rPr lang="en-US" sz="2000" dirty="0"/>
              <a:t> los </a:t>
            </a:r>
            <a:r>
              <a:rPr lang="en-US" sz="2000" dirty="0" err="1"/>
              <a:t>nombres</a:t>
            </a:r>
            <a:r>
              <a:rPr lang="en-US" sz="2000" dirty="0"/>
              <a:t> de </a:t>
            </a:r>
            <a:r>
              <a:rPr lang="en-US" sz="2000" b="1" dirty="0"/>
              <a:t>interface</a:t>
            </a:r>
            <a:r>
              <a:rPr lang="en-US" sz="2000" dirty="0"/>
              <a:t> </a:t>
            </a:r>
            <a:r>
              <a:rPr lang="en-US" sz="2000" dirty="0" err="1"/>
              <a:t>comienzan</a:t>
            </a:r>
            <a:r>
              <a:rPr lang="en-US" sz="2000" dirty="0"/>
              <a:t> con una I </a:t>
            </a:r>
            <a:r>
              <a:rPr lang="en-US" sz="2000" dirty="0" err="1"/>
              <a:t>mayúscula</a:t>
            </a:r>
            <a:r>
              <a:rPr lang="en-US" sz="2000" dirty="0"/>
              <a:t>.</a:t>
            </a:r>
          </a:p>
          <a:p>
            <a:pPr marL="0" indent="0">
              <a:buNone/>
            </a:pPr>
            <a:endParaRPr lang="en-US" sz="2000" dirty="0"/>
          </a:p>
          <a:p>
            <a:pPr marL="0" indent="0">
              <a:buNone/>
            </a:pPr>
            <a:r>
              <a:rPr lang="en-US" sz="2000" b="1" dirty="0"/>
              <a:t>interface </a:t>
            </a:r>
            <a:r>
              <a:rPr lang="en-US" sz="2000" b="1" dirty="0" err="1"/>
              <a:t>IPato_able</a:t>
            </a:r>
            <a:r>
              <a:rPr lang="en-US" sz="2000" b="1" dirty="0"/>
              <a:t> </a:t>
            </a:r>
          </a:p>
          <a:p>
            <a:pPr marL="0" indent="0">
              <a:buNone/>
            </a:pPr>
            <a:r>
              <a:rPr lang="en-US" sz="2000" b="1" dirty="0"/>
              <a:t>{ </a:t>
            </a:r>
          </a:p>
          <a:p>
            <a:pPr marL="457200" lvl="1" indent="0">
              <a:buNone/>
            </a:pPr>
            <a:r>
              <a:rPr lang="en-US" sz="2000" b="1" dirty="0"/>
              <a:t>// </a:t>
            </a:r>
            <a:r>
              <a:rPr lang="en-US" sz="2000" b="1" dirty="0" err="1"/>
              <a:t>bloque</a:t>
            </a:r>
            <a:r>
              <a:rPr lang="en-US" sz="2000" b="1" dirty="0"/>
              <a:t> de Código que describe lo que </a:t>
            </a:r>
            <a:r>
              <a:rPr lang="en-US" sz="2000" b="1" dirty="0" err="1"/>
              <a:t>hace</a:t>
            </a:r>
            <a:r>
              <a:rPr lang="en-US" sz="2000" b="1" dirty="0"/>
              <a:t> un </a:t>
            </a:r>
            <a:r>
              <a:rPr lang="en-US" sz="2000" b="1" dirty="0" err="1"/>
              <a:t>pato</a:t>
            </a:r>
            <a:r>
              <a:rPr lang="en-US" sz="2000" b="1" dirty="0"/>
              <a:t> (sin </a:t>
            </a:r>
            <a:r>
              <a:rPr lang="en-US" sz="2000" b="1" dirty="0" err="1"/>
              <a:t>implementación</a:t>
            </a:r>
            <a:r>
              <a:rPr lang="en-US" sz="2000" b="1" dirty="0"/>
              <a:t>)</a:t>
            </a:r>
          </a:p>
          <a:p>
            <a:pPr marL="457200" lvl="1" indent="0">
              <a:buNone/>
            </a:pPr>
            <a:r>
              <a:rPr lang="en-US" sz="2000" b="1" dirty="0"/>
              <a:t>// Si </a:t>
            </a:r>
            <a:r>
              <a:rPr lang="en-US" sz="2000" b="1" dirty="0" err="1"/>
              <a:t>camina</a:t>
            </a:r>
            <a:r>
              <a:rPr lang="en-US" sz="2000" b="1" dirty="0"/>
              <a:t> </a:t>
            </a:r>
            <a:r>
              <a:rPr lang="en-US" sz="2000" b="1" dirty="0" err="1"/>
              <a:t>como</a:t>
            </a:r>
            <a:r>
              <a:rPr lang="en-US" sz="2000" b="1" dirty="0"/>
              <a:t> </a:t>
            </a:r>
            <a:r>
              <a:rPr lang="en-US" sz="2000" b="1" dirty="0" err="1"/>
              <a:t>pato</a:t>
            </a:r>
            <a:r>
              <a:rPr lang="en-US" sz="2000" b="1" dirty="0"/>
              <a:t> y </a:t>
            </a:r>
            <a:r>
              <a:rPr lang="en-US" sz="2000" b="1" dirty="0" err="1"/>
              <a:t>hace</a:t>
            </a:r>
            <a:r>
              <a:rPr lang="en-US" sz="2000" b="1" dirty="0"/>
              <a:t> </a:t>
            </a:r>
            <a:r>
              <a:rPr lang="en-US" sz="2000" b="1" dirty="0" err="1"/>
              <a:t>cuacua</a:t>
            </a:r>
            <a:r>
              <a:rPr lang="en-US" sz="2000" b="1" dirty="0"/>
              <a:t>… es un </a:t>
            </a:r>
            <a:r>
              <a:rPr lang="en-US" sz="2000" b="1" dirty="0" err="1"/>
              <a:t>Pato</a:t>
            </a:r>
            <a:endParaRPr lang="en-US" sz="2000" b="1" dirty="0"/>
          </a:p>
          <a:p>
            <a:pPr marL="0" indent="0">
              <a:buNone/>
            </a:pPr>
            <a:r>
              <a:rPr lang="en-US" sz="2000" b="1" dirty="0"/>
              <a:t>}</a:t>
            </a:r>
          </a:p>
          <a:p>
            <a:pPr marL="0" indent="0">
              <a:buNone/>
            </a:pPr>
            <a:endParaRPr lang="en-BO" sz="2400" b="1" dirty="0"/>
          </a:p>
        </p:txBody>
      </p:sp>
    </p:spTree>
    <p:extLst>
      <p:ext uri="{BB962C8B-B14F-4D97-AF65-F5344CB8AC3E}">
        <p14:creationId xmlns:p14="http://schemas.microsoft.com/office/powerpoint/2010/main" val="3110370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E87AC-99D7-2249-9CB6-723572E2BE22}"/>
              </a:ext>
            </a:extLst>
          </p:cNvPr>
          <p:cNvSpPr>
            <a:spLocks noGrp="1"/>
          </p:cNvSpPr>
          <p:nvPr>
            <p:ph type="title"/>
          </p:nvPr>
        </p:nvSpPr>
        <p:spPr/>
        <p:txBody>
          <a:bodyPr/>
          <a:lstStyle/>
          <a:p>
            <a:r>
              <a:rPr lang="en-BO" dirty="0"/>
              <a:t>Asignación</a:t>
            </a:r>
          </a:p>
        </p:txBody>
      </p:sp>
      <p:sp>
        <p:nvSpPr>
          <p:cNvPr id="3" name="Content Placeholder 2">
            <a:extLst>
              <a:ext uri="{FF2B5EF4-FFF2-40B4-BE49-F238E27FC236}">
                <a16:creationId xmlns:a16="http://schemas.microsoft.com/office/drawing/2014/main" id="{B94397EB-D019-614C-A17D-6E35E0443942}"/>
              </a:ext>
            </a:extLst>
          </p:cNvPr>
          <p:cNvSpPr>
            <a:spLocks noGrp="1"/>
          </p:cNvSpPr>
          <p:nvPr>
            <p:ph idx="1"/>
          </p:nvPr>
        </p:nvSpPr>
        <p:spPr>
          <a:xfrm>
            <a:off x="6810103" y="2299063"/>
            <a:ext cx="4676504" cy="3779520"/>
          </a:xfrm>
        </p:spPr>
        <p:style>
          <a:lnRef idx="1">
            <a:schemeClr val="accent2"/>
          </a:lnRef>
          <a:fillRef idx="2">
            <a:schemeClr val="accent2"/>
          </a:fillRef>
          <a:effectRef idx="1">
            <a:schemeClr val="accent2"/>
          </a:effectRef>
          <a:fontRef idx="minor">
            <a:schemeClr val="dk1"/>
          </a:fontRef>
        </p:style>
        <p:txBody>
          <a:bodyPr>
            <a:normAutofit fontScale="62500" lnSpcReduction="20000"/>
          </a:bodyPr>
          <a:lstStyle/>
          <a:p>
            <a:pPr marL="0" indent="0">
              <a:buNone/>
            </a:pPr>
            <a:r>
              <a:rPr lang="en-US" sz="2900" dirty="0"/>
              <a:t>Se </a:t>
            </a:r>
            <a:r>
              <a:rPr lang="en-US" sz="2900" dirty="0" err="1"/>
              <a:t>asigna</a:t>
            </a:r>
            <a:r>
              <a:rPr lang="en-US" sz="2900" dirty="0"/>
              <a:t> un valor </a:t>
            </a:r>
            <a:r>
              <a:rPr lang="en-US" sz="2900" dirty="0" err="1"/>
              <a:t>inicial</a:t>
            </a:r>
            <a:r>
              <a:rPr lang="en-US" sz="2900" dirty="0"/>
              <a:t> a la variable, </a:t>
            </a:r>
            <a:r>
              <a:rPr lang="en-US" sz="2900" dirty="0" err="1"/>
              <a:t>después</a:t>
            </a:r>
            <a:r>
              <a:rPr lang="en-US" sz="2900" dirty="0"/>
              <a:t> de </a:t>
            </a:r>
            <a:r>
              <a:rPr lang="en-US" sz="2900" dirty="0" err="1"/>
              <a:t>declararla</a:t>
            </a:r>
            <a:r>
              <a:rPr lang="en-US" sz="2900" dirty="0"/>
              <a:t>, </a:t>
            </a:r>
            <a:r>
              <a:rPr lang="en-US" sz="2900" dirty="0" err="1"/>
              <a:t>utilizando</a:t>
            </a:r>
            <a:r>
              <a:rPr lang="en-US" sz="2900" dirty="0"/>
              <a:t> el </a:t>
            </a:r>
            <a:r>
              <a:rPr lang="en-US" sz="2900" dirty="0" err="1"/>
              <a:t>signo</a:t>
            </a:r>
            <a:r>
              <a:rPr lang="en-US" sz="2900" dirty="0"/>
              <a:t> </a:t>
            </a:r>
            <a:r>
              <a:rPr lang="en-US" sz="2900" dirty="0" err="1"/>
              <a:t>igual</a:t>
            </a:r>
            <a:r>
              <a:rPr lang="en-US" sz="2900" dirty="0"/>
              <a:t>, que es el </a:t>
            </a:r>
            <a:r>
              <a:rPr lang="en-US" sz="2900" b="1" dirty="0" err="1"/>
              <a:t>operador</a:t>
            </a:r>
            <a:r>
              <a:rPr lang="en-US" sz="2900" b="1" dirty="0"/>
              <a:t> de </a:t>
            </a:r>
            <a:r>
              <a:rPr lang="en-US" sz="2900" b="1" dirty="0" err="1"/>
              <a:t>asignación</a:t>
            </a:r>
            <a:r>
              <a:rPr lang="en-US" sz="2900" b="1" dirty="0"/>
              <a:t> (=)</a:t>
            </a:r>
            <a:r>
              <a:rPr lang="en-US" sz="2900" dirty="0"/>
              <a:t>. La variable se </a:t>
            </a:r>
            <a:r>
              <a:rPr lang="en-US" sz="2900" dirty="0" err="1"/>
              <a:t>considera</a:t>
            </a:r>
            <a:r>
              <a:rPr lang="en-US" sz="2900" dirty="0"/>
              <a:t> </a:t>
            </a:r>
            <a:r>
              <a:rPr lang="en-US" sz="2900" dirty="0" err="1"/>
              <a:t>entonces</a:t>
            </a:r>
            <a:r>
              <a:rPr lang="en-US" sz="2900" dirty="0"/>
              <a:t> </a:t>
            </a:r>
            <a:r>
              <a:rPr lang="en-US" sz="2900" dirty="0" err="1"/>
              <a:t>como</a:t>
            </a:r>
            <a:r>
              <a:rPr lang="en-US" sz="2900" dirty="0"/>
              <a:t> </a:t>
            </a:r>
            <a:r>
              <a:rPr lang="en-US" sz="2900" dirty="0" err="1"/>
              <a:t>inicializada</a:t>
            </a:r>
            <a:r>
              <a:rPr lang="en-US" sz="2900" dirty="0"/>
              <a:t> y </a:t>
            </a:r>
            <a:r>
              <a:rPr lang="en-US" sz="2900" dirty="0" err="1"/>
              <a:t>pude</a:t>
            </a:r>
            <a:r>
              <a:rPr lang="en-US" sz="2900" dirty="0"/>
              <a:t> ser </a:t>
            </a:r>
            <a:r>
              <a:rPr lang="en-US" sz="2900" dirty="0" err="1"/>
              <a:t>asignada</a:t>
            </a:r>
            <a:r>
              <a:rPr lang="en-US" sz="2900" dirty="0"/>
              <a:t> </a:t>
            </a:r>
            <a:r>
              <a:rPr lang="en-US" sz="2900" dirty="0" err="1"/>
              <a:t>nuevamente</a:t>
            </a:r>
            <a:r>
              <a:rPr lang="en-US" sz="2900" dirty="0"/>
              <a:t> con </a:t>
            </a:r>
            <a:r>
              <a:rPr lang="en-US" sz="2900" dirty="0" err="1"/>
              <a:t>otro</a:t>
            </a:r>
            <a:r>
              <a:rPr lang="en-US" sz="2900" dirty="0"/>
              <a:t> valor del </a:t>
            </a:r>
            <a:r>
              <a:rPr lang="en-US" sz="2900" dirty="0" err="1"/>
              <a:t>tipo</a:t>
            </a:r>
            <a:r>
              <a:rPr lang="en-US" sz="2900" dirty="0"/>
              <a:t> </a:t>
            </a:r>
            <a:r>
              <a:rPr lang="en-US" sz="2900" dirty="0" err="1"/>
              <a:t>declarado</a:t>
            </a:r>
            <a:r>
              <a:rPr lang="en-US" sz="2900" dirty="0"/>
              <a:t> y </a:t>
            </a:r>
            <a:r>
              <a:rPr lang="en-US" sz="2900" dirty="0" err="1"/>
              <a:t>utilizada</a:t>
            </a:r>
            <a:r>
              <a:rPr lang="en-US" sz="2900" dirty="0"/>
              <a:t> </a:t>
            </a:r>
            <a:r>
              <a:rPr lang="en-US" sz="2900" dirty="0" err="1"/>
              <a:t>en</a:t>
            </a:r>
            <a:r>
              <a:rPr lang="en-US" sz="2900" dirty="0"/>
              <a:t> </a:t>
            </a:r>
            <a:r>
              <a:rPr lang="en-US" sz="2900" dirty="0" err="1"/>
              <a:t>cualquier</a:t>
            </a:r>
            <a:r>
              <a:rPr lang="en-US" sz="2900" dirty="0"/>
              <a:t> </a:t>
            </a:r>
            <a:r>
              <a:rPr lang="en-US" sz="2900" dirty="0" err="1"/>
              <a:t>otra</a:t>
            </a:r>
            <a:r>
              <a:rPr lang="en-US" sz="2900" dirty="0"/>
              <a:t> </a:t>
            </a:r>
            <a:r>
              <a:rPr lang="en-US" sz="2900" dirty="0" err="1"/>
              <a:t>sentencia</a:t>
            </a:r>
            <a:r>
              <a:rPr lang="en-US" sz="2900" dirty="0"/>
              <a:t>.</a:t>
            </a:r>
          </a:p>
          <a:p>
            <a:pPr marL="0" indent="0">
              <a:buNone/>
            </a:pPr>
            <a:r>
              <a:rPr lang="en-US" sz="2900" dirty="0"/>
              <a:t>La </a:t>
            </a:r>
            <a:r>
              <a:rPr lang="en-US" sz="2900" dirty="0" err="1"/>
              <a:t>declaración</a:t>
            </a:r>
            <a:r>
              <a:rPr lang="en-US" sz="2900" dirty="0"/>
              <a:t> y la </a:t>
            </a:r>
            <a:r>
              <a:rPr lang="en-US" sz="2900" dirty="0" err="1"/>
              <a:t>asignación</a:t>
            </a:r>
            <a:r>
              <a:rPr lang="en-US" sz="2900" dirty="0"/>
              <a:t> </a:t>
            </a:r>
            <a:r>
              <a:rPr lang="en-US" sz="2900" dirty="0" err="1"/>
              <a:t>inicial</a:t>
            </a:r>
            <a:r>
              <a:rPr lang="en-US" sz="2900" dirty="0"/>
              <a:t> (</a:t>
            </a:r>
            <a:r>
              <a:rPr lang="en-US" sz="2900" dirty="0" err="1"/>
              <a:t>inicialización</a:t>
            </a:r>
            <a:r>
              <a:rPr lang="en-US" sz="2900" dirty="0"/>
              <a:t>) se </a:t>
            </a:r>
            <a:r>
              <a:rPr lang="en-US" sz="2900" dirty="0" err="1"/>
              <a:t>pueden</a:t>
            </a:r>
            <a:r>
              <a:rPr lang="en-US" sz="2900" dirty="0"/>
              <a:t> </a:t>
            </a:r>
            <a:r>
              <a:rPr lang="en-US" sz="2900" dirty="0" err="1"/>
              <a:t>combinar</a:t>
            </a:r>
            <a:r>
              <a:rPr lang="en-US" sz="2900" dirty="0"/>
              <a:t> </a:t>
            </a:r>
            <a:r>
              <a:rPr lang="en-US" sz="2900" dirty="0" err="1"/>
              <a:t>en</a:t>
            </a:r>
            <a:r>
              <a:rPr lang="en-US" sz="2900" dirty="0"/>
              <a:t> una sola </a:t>
            </a:r>
            <a:r>
              <a:rPr lang="en-US" sz="2900" dirty="0" err="1"/>
              <a:t>declaración</a:t>
            </a:r>
            <a:r>
              <a:rPr lang="en-US" sz="2900" dirty="0"/>
              <a:t>.</a:t>
            </a:r>
          </a:p>
          <a:p>
            <a:pPr marL="0" indent="0">
              <a:buNone/>
            </a:pPr>
            <a:r>
              <a:rPr lang="en-US" sz="2900" dirty="0"/>
              <a:t>Si se </a:t>
            </a:r>
            <a:r>
              <a:rPr lang="en-US" sz="2900" dirty="0" err="1"/>
              <a:t>necesitan</a:t>
            </a:r>
            <a:r>
              <a:rPr lang="en-US" sz="2900" dirty="0"/>
              <a:t> </a:t>
            </a:r>
            <a:r>
              <a:rPr lang="en-US" sz="2900" dirty="0" err="1"/>
              <a:t>múltiples</a:t>
            </a:r>
            <a:r>
              <a:rPr lang="en-US" sz="2900" dirty="0"/>
              <a:t> variables del </a:t>
            </a:r>
            <a:r>
              <a:rPr lang="en-US" sz="2900" dirty="0" err="1"/>
              <a:t>mismo</a:t>
            </a:r>
            <a:r>
              <a:rPr lang="en-US" sz="2900" dirty="0"/>
              <a:t> </a:t>
            </a:r>
            <a:r>
              <a:rPr lang="en-US" sz="2900" dirty="0" err="1"/>
              <a:t>tipo</a:t>
            </a:r>
            <a:r>
              <a:rPr lang="en-US" sz="2900" dirty="0"/>
              <a:t>, hay una forma </a:t>
            </a:r>
            <a:r>
              <a:rPr lang="en-US" sz="2900" dirty="0" err="1"/>
              <a:t>abreviada</a:t>
            </a:r>
            <a:r>
              <a:rPr lang="en-US" sz="2900" dirty="0"/>
              <a:t> de </a:t>
            </a:r>
            <a:r>
              <a:rPr lang="en-US" sz="2900" dirty="0" err="1"/>
              <a:t>declararlos</a:t>
            </a:r>
            <a:r>
              <a:rPr lang="en-US" sz="2900" dirty="0"/>
              <a:t> </a:t>
            </a:r>
            <a:r>
              <a:rPr lang="en-US" sz="2900" dirty="0" err="1"/>
              <a:t>utilizando</a:t>
            </a:r>
            <a:r>
              <a:rPr lang="en-US" sz="2900" dirty="0"/>
              <a:t> el </a:t>
            </a:r>
            <a:r>
              <a:rPr lang="en-US" sz="2900" dirty="0" err="1"/>
              <a:t>operador</a:t>
            </a:r>
            <a:r>
              <a:rPr lang="en-US" sz="2900" dirty="0"/>
              <a:t> de coma (,).</a:t>
            </a:r>
          </a:p>
          <a:p>
            <a:pPr marL="0" indent="0">
              <a:buNone/>
            </a:pPr>
            <a:r>
              <a:rPr lang="en-US" sz="2900" dirty="0"/>
              <a:t>Una </a:t>
            </a:r>
            <a:r>
              <a:rPr lang="en-US" sz="2900" dirty="0" err="1"/>
              <a:t>vez</a:t>
            </a:r>
            <a:r>
              <a:rPr lang="en-US" sz="2900" dirty="0"/>
              <a:t> que una variable ha </a:t>
            </a:r>
            <a:r>
              <a:rPr lang="en-US" sz="2900" dirty="0" err="1"/>
              <a:t>sido</a:t>
            </a:r>
            <a:r>
              <a:rPr lang="en-US" sz="2900" dirty="0"/>
              <a:t> </a:t>
            </a:r>
            <a:r>
              <a:rPr lang="en-US" sz="2900" dirty="0" err="1"/>
              <a:t>definida</a:t>
            </a:r>
            <a:r>
              <a:rPr lang="en-US" sz="2900" dirty="0"/>
              <a:t> (</a:t>
            </a:r>
            <a:r>
              <a:rPr lang="en-US" sz="2900" dirty="0" err="1"/>
              <a:t>declarada</a:t>
            </a:r>
            <a:r>
              <a:rPr lang="en-US" sz="2900" dirty="0"/>
              <a:t> e </a:t>
            </a:r>
            <a:r>
              <a:rPr lang="en-US" sz="2900" dirty="0" err="1"/>
              <a:t>inicializada</a:t>
            </a:r>
            <a:r>
              <a:rPr lang="en-US" sz="2900" dirty="0"/>
              <a:t>), </a:t>
            </a:r>
            <a:r>
              <a:rPr lang="en-US" sz="2900" dirty="0" err="1"/>
              <a:t>puede</a:t>
            </a:r>
            <a:r>
              <a:rPr lang="en-US" sz="2900" dirty="0"/>
              <a:t> ser </a:t>
            </a:r>
            <a:r>
              <a:rPr lang="en-US" sz="2900" dirty="0" err="1"/>
              <a:t>utilizada</a:t>
            </a:r>
            <a:r>
              <a:rPr lang="en-US" sz="2900" dirty="0"/>
              <a:t> con el simple </a:t>
            </a:r>
            <a:r>
              <a:rPr lang="en-US" sz="2900" dirty="0" err="1"/>
              <a:t>nombre</a:t>
            </a:r>
            <a:r>
              <a:rPr lang="en-US" sz="2900" dirty="0"/>
              <a:t> de la variable.</a:t>
            </a:r>
          </a:p>
          <a:p>
            <a:pPr marL="0" indent="0">
              <a:buNone/>
            </a:pPr>
            <a:endParaRPr lang="en-US" dirty="0"/>
          </a:p>
        </p:txBody>
      </p:sp>
      <p:sp>
        <p:nvSpPr>
          <p:cNvPr id="5" name="Content Placeholder 2">
            <a:extLst>
              <a:ext uri="{FF2B5EF4-FFF2-40B4-BE49-F238E27FC236}">
                <a16:creationId xmlns:a16="http://schemas.microsoft.com/office/drawing/2014/main" id="{69898496-5EB2-9348-A39C-00FF71DD0659}"/>
              </a:ext>
            </a:extLst>
          </p:cNvPr>
          <p:cNvSpPr txBox="1">
            <a:spLocks/>
          </p:cNvSpPr>
          <p:nvPr/>
        </p:nvSpPr>
        <p:spPr>
          <a:xfrm>
            <a:off x="967742" y="1846217"/>
            <a:ext cx="5250178" cy="4929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buFont typeface="Arial" panose="020B0604020202020204" pitchFamily="34" charset="0"/>
              <a:buNone/>
            </a:pPr>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pPr marL="457200" lvl="1" indent="0">
              <a:buFont typeface="Arial" panose="020B0604020202020204" pitchFamily="34" charset="0"/>
              <a:buNone/>
            </a:pPr>
            <a:endParaRPr lang="en-US" sz="1000" dirty="0">
              <a:solidFill>
                <a:schemeClr val="bg1">
                  <a:lumMod val="85000"/>
                </a:schemeClr>
              </a:solidFill>
            </a:endParaRPr>
          </a:p>
          <a:p>
            <a:pPr marL="0" indent="0">
              <a:buNone/>
            </a:pPr>
            <a:r>
              <a:rPr lang="en-US" sz="1400" b="1" dirty="0">
                <a:solidFill>
                  <a:schemeClr val="bg1"/>
                </a:solidFill>
              </a:rPr>
              <a:t>WriteLine(</a:t>
            </a:r>
            <a:r>
              <a:rPr lang="en-US" sz="1400" b="1" dirty="0" err="1">
                <a:solidFill>
                  <a:schemeClr val="bg1"/>
                </a:solidFill>
              </a:rPr>
              <a:t>numero</a:t>
            </a:r>
            <a:r>
              <a:rPr lang="en-US" sz="1400" b="1" dirty="0">
                <a:solidFill>
                  <a:schemeClr val="bg1"/>
                </a:solidFill>
              </a:rPr>
              <a:t>)			// NO COMPILA</a:t>
            </a:r>
          </a:p>
          <a:p>
            <a:pPr marL="0" indent="0">
              <a:buNone/>
            </a:pPr>
            <a:r>
              <a:rPr lang="en-US" sz="1400" b="1" dirty="0">
                <a:solidFill>
                  <a:schemeClr val="bg1"/>
                </a:solidFill>
              </a:rPr>
              <a:t>int </a:t>
            </a:r>
            <a:r>
              <a:rPr lang="en-US" sz="1400" b="1" dirty="0" err="1">
                <a:solidFill>
                  <a:schemeClr val="bg1"/>
                </a:solidFill>
              </a:rPr>
              <a:t>numero</a:t>
            </a:r>
            <a:r>
              <a:rPr lang="en-US" sz="1400" b="1" dirty="0">
                <a:solidFill>
                  <a:schemeClr val="bg1"/>
                </a:solidFill>
              </a:rPr>
              <a:t>;</a:t>
            </a:r>
          </a:p>
          <a:p>
            <a:pPr marL="0" indent="0">
              <a:buNone/>
            </a:pPr>
            <a:r>
              <a:rPr lang="en-US" sz="1400" b="1" dirty="0">
                <a:solidFill>
                  <a:schemeClr val="bg1"/>
                </a:solidFill>
              </a:rPr>
              <a:t>WriteLine(</a:t>
            </a:r>
            <a:r>
              <a:rPr lang="en-US" sz="1400" b="1" dirty="0" err="1">
                <a:solidFill>
                  <a:schemeClr val="bg1"/>
                </a:solidFill>
              </a:rPr>
              <a:t>numero</a:t>
            </a:r>
            <a:r>
              <a:rPr lang="en-US" sz="1400" b="1" dirty="0">
                <a:solidFill>
                  <a:schemeClr val="bg1"/>
                </a:solidFill>
              </a:rPr>
              <a:t>);			// NO COMPILA </a:t>
            </a:r>
          </a:p>
          <a:p>
            <a:pPr marL="0" indent="0">
              <a:buNone/>
            </a:pPr>
            <a:r>
              <a:rPr lang="en-US" sz="1400" b="1" dirty="0" err="1">
                <a:solidFill>
                  <a:schemeClr val="bg1"/>
                </a:solidFill>
              </a:rPr>
              <a:t>numero</a:t>
            </a:r>
            <a:r>
              <a:rPr lang="en-US" sz="1400" b="1" dirty="0">
                <a:solidFill>
                  <a:schemeClr val="bg1"/>
                </a:solidFill>
              </a:rPr>
              <a:t> = 10; WriteLine(</a:t>
            </a:r>
            <a:r>
              <a:rPr lang="en-US" sz="1400" b="1" dirty="0" err="1">
                <a:solidFill>
                  <a:schemeClr val="bg1"/>
                </a:solidFill>
              </a:rPr>
              <a:t>numero</a:t>
            </a:r>
            <a:r>
              <a:rPr lang="en-US" sz="1400" b="1" dirty="0">
                <a:solidFill>
                  <a:schemeClr val="bg1"/>
                </a:solidFill>
              </a:rPr>
              <a:t>);	// 10</a:t>
            </a:r>
          </a:p>
          <a:p>
            <a:pPr marL="0" indent="0">
              <a:buNone/>
            </a:pPr>
            <a:r>
              <a:rPr lang="en-US" sz="1400" b="1" dirty="0" err="1">
                <a:solidFill>
                  <a:schemeClr val="bg1"/>
                </a:solidFill>
              </a:rPr>
              <a:t>numero</a:t>
            </a:r>
            <a:r>
              <a:rPr lang="en-US" sz="1400" b="1" dirty="0">
                <a:solidFill>
                  <a:schemeClr val="bg1"/>
                </a:solidFill>
              </a:rPr>
              <a:t> = 20;  WriteLine(</a:t>
            </a:r>
            <a:r>
              <a:rPr lang="en-US" sz="1400" b="1" dirty="0" err="1">
                <a:solidFill>
                  <a:schemeClr val="bg1"/>
                </a:solidFill>
              </a:rPr>
              <a:t>numero</a:t>
            </a:r>
            <a:r>
              <a:rPr lang="en-US" sz="1400" b="1" dirty="0">
                <a:solidFill>
                  <a:schemeClr val="bg1"/>
                </a:solidFill>
              </a:rPr>
              <a:t>);	// 20</a:t>
            </a:r>
          </a:p>
          <a:p>
            <a:pPr marL="0" indent="0">
              <a:buNone/>
            </a:pPr>
            <a:endParaRPr lang="en-US" sz="1400" b="1" dirty="0">
              <a:solidFill>
                <a:schemeClr val="bg1"/>
              </a:solidFill>
            </a:endParaRPr>
          </a:p>
          <a:p>
            <a:pPr marL="0" indent="0">
              <a:buNone/>
            </a:pPr>
            <a:r>
              <a:rPr lang="en-US" sz="1400" b="1" dirty="0">
                <a:solidFill>
                  <a:schemeClr val="bg1"/>
                </a:solidFill>
              </a:rPr>
              <a:t>int </a:t>
            </a:r>
            <a:r>
              <a:rPr lang="en-US" sz="1400" b="1" dirty="0" err="1">
                <a:solidFill>
                  <a:schemeClr val="bg1"/>
                </a:solidFill>
              </a:rPr>
              <a:t>cantidad</a:t>
            </a:r>
            <a:r>
              <a:rPr lang="en-US" sz="1400" b="1" dirty="0">
                <a:solidFill>
                  <a:schemeClr val="bg1"/>
                </a:solidFill>
              </a:rPr>
              <a:t> = 10;</a:t>
            </a:r>
          </a:p>
          <a:p>
            <a:pPr marL="0" indent="0">
              <a:buNone/>
            </a:pPr>
            <a:r>
              <a:rPr lang="en-US" sz="1400" b="1" dirty="0">
                <a:solidFill>
                  <a:schemeClr val="bg1"/>
                </a:solidFill>
              </a:rPr>
              <a:t>var </a:t>
            </a:r>
            <a:r>
              <a:rPr lang="en-US" sz="1400" b="1" dirty="0" err="1">
                <a:solidFill>
                  <a:schemeClr val="bg1"/>
                </a:solidFill>
              </a:rPr>
              <a:t>edad</a:t>
            </a:r>
            <a:r>
              <a:rPr lang="en-US" sz="1400" b="1" dirty="0">
                <a:solidFill>
                  <a:schemeClr val="bg1"/>
                </a:solidFill>
              </a:rPr>
              <a:t> = 10;       	// 10 es un </a:t>
            </a:r>
            <a:r>
              <a:rPr lang="en-US" sz="1400" b="1" dirty="0" err="1">
                <a:solidFill>
                  <a:schemeClr val="bg1"/>
                </a:solidFill>
              </a:rPr>
              <a:t>entero</a:t>
            </a:r>
            <a:r>
              <a:rPr lang="en-US" sz="1400" b="1" dirty="0">
                <a:solidFill>
                  <a:schemeClr val="bg1"/>
                </a:solidFill>
              </a:rPr>
              <a:t>, </a:t>
            </a:r>
          </a:p>
          <a:p>
            <a:pPr marL="0" indent="0">
              <a:buNone/>
            </a:pPr>
            <a:r>
              <a:rPr lang="en-US" sz="1400" b="1" dirty="0">
                <a:solidFill>
                  <a:schemeClr val="bg1"/>
                </a:solidFill>
              </a:rPr>
              <a:t>		// por lo que el </a:t>
            </a:r>
            <a:r>
              <a:rPr lang="en-US" sz="1400" b="1" dirty="0" err="1">
                <a:solidFill>
                  <a:schemeClr val="bg1"/>
                </a:solidFill>
              </a:rPr>
              <a:t>compilador</a:t>
            </a:r>
            <a:r>
              <a:rPr lang="en-US" sz="1400" b="1" dirty="0">
                <a:solidFill>
                  <a:schemeClr val="bg1"/>
                </a:solidFill>
              </a:rPr>
              <a:t> “</a:t>
            </a:r>
            <a:r>
              <a:rPr lang="en-US" sz="1400" b="1" dirty="0" err="1">
                <a:solidFill>
                  <a:schemeClr val="bg1"/>
                </a:solidFill>
              </a:rPr>
              <a:t>infiere</a:t>
            </a:r>
            <a:r>
              <a:rPr lang="en-US" sz="1400" b="1" dirty="0">
                <a:solidFill>
                  <a:schemeClr val="bg1"/>
                </a:solidFill>
              </a:rPr>
              <a:t>” </a:t>
            </a:r>
          </a:p>
          <a:p>
            <a:pPr marL="0" indent="0">
              <a:buNone/>
            </a:pPr>
            <a:r>
              <a:rPr lang="en-US" sz="1400" b="1" dirty="0">
                <a:solidFill>
                  <a:schemeClr val="bg1"/>
                </a:solidFill>
              </a:rPr>
              <a:t>		// que </a:t>
            </a:r>
            <a:r>
              <a:rPr lang="en-US" sz="1400" b="1" dirty="0" err="1">
                <a:solidFill>
                  <a:schemeClr val="bg1"/>
                </a:solidFill>
              </a:rPr>
              <a:t>edad</a:t>
            </a:r>
            <a:r>
              <a:rPr lang="en-US" sz="1400" b="1" dirty="0">
                <a:solidFill>
                  <a:schemeClr val="bg1"/>
                </a:solidFill>
              </a:rPr>
              <a:t>  es de </a:t>
            </a:r>
            <a:r>
              <a:rPr lang="en-US" sz="1400" b="1" dirty="0" err="1">
                <a:solidFill>
                  <a:schemeClr val="bg1"/>
                </a:solidFill>
              </a:rPr>
              <a:t>tipo</a:t>
            </a:r>
            <a:r>
              <a:rPr lang="en-US" sz="1400" b="1" dirty="0">
                <a:solidFill>
                  <a:schemeClr val="bg1"/>
                </a:solidFill>
              </a:rPr>
              <a:t> int</a:t>
            </a:r>
          </a:p>
          <a:p>
            <a:pPr marL="0" indent="0">
              <a:buNone/>
            </a:pPr>
            <a:endParaRPr lang="en-US" sz="1400" b="1" dirty="0">
              <a:solidFill>
                <a:schemeClr val="bg1"/>
              </a:solidFill>
            </a:endParaRPr>
          </a:p>
          <a:p>
            <a:pPr marL="0" indent="0">
              <a:buNone/>
            </a:pPr>
            <a:r>
              <a:rPr lang="en-US" sz="1400" b="1" dirty="0">
                <a:solidFill>
                  <a:schemeClr val="bg1"/>
                </a:solidFill>
              </a:rPr>
              <a:t>int </a:t>
            </a:r>
            <a:r>
              <a:rPr lang="en-US" sz="1400" b="1" dirty="0" err="1">
                <a:solidFill>
                  <a:schemeClr val="bg1"/>
                </a:solidFill>
              </a:rPr>
              <a:t>clientes</a:t>
            </a:r>
            <a:r>
              <a:rPr lang="en-US" sz="1400" b="1" dirty="0">
                <a:solidFill>
                  <a:schemeClr val="bg1"/>
                </a:solidFill>
              </a:rPr>
              <a:t> = 10, </a:t>
            </a:r>
            <a:r>
              <a:rPr lang="en-US" sz="1400" b="1" dirty="0" err="1">
                <a:solidFill>
                  <a:schemeClr val="bg1"/>
                </a:solidFill>
              </a:rPr>
              <a:t>productos</a:t>
            </a:r>
            <a:r>
              <a:rPr lang="en-US" sz="1400" b="1" dirty="0">
                <a:solidFill>
                  <a:schemeClr val="bg1"/>
                </a:solidFill>
              </a:rPr>
              <a:t> = 20,  </a:t>
            </a:r>
            <a:r>
              <a:rPr lang="en-US" sz="1400" b="1" dirty="0" err="1">
                <a:solidFill>
                  <a:schemeClr val="bg1"/>
                </a:solidFill>
              </a:rPr>
              <a:t>veces</a:t>
            </a:r>
            <a:r>
              <a:rPr lang="en-US" sz="1400" b="1" dirty="0">
                <a:solidFill>
                  <a:schemeClr val="bg1"/>
                </a:solidFill>
              </a:rPr>
              <a:t>;</a:t>
            </a:r>
          </a:p>
          <a:p>
            <a:pPr marL="0" indent="0">
              <a:buNone/>
            </a:pPr>
            <a:r>
              <a:rPr lang="en-US" sz="1400" b="1" dirty="0">
                <a:solidFill>
                  <a:schemeClr val="bg1"/>
                </a:solidFill>
              </a:rPr>
              <a:t>WriteLine(</a:t>
            </a:r>
            <a:r>
              <a:rPr lang="en-US" sz="1400" b="1" dirty="0" err="1">
                <a:solidFill>
                  <a:schemeClr val="bg1"/>
                </a:solidFill>
              </a:rPr>
              <a:t>clientes</a:t>
            </a:r>
            <a:r>
              <a:rPr lang="en-US" sz="1400" b="1" dirty="0">
                <a:solidFill>
                  <a:schemeClr val="bg1"/>
                </a:solidFill>
              </a:rPr>
              <a:t>);      // 10</a:t>
            </a:r>
            <a:endParaRPr lang="en-BO" sz="1600" b="1" dirty="0">
              <a:solidFill>
                <a:schemeClr val="bg1"/>
              </a:solidFill>
            </a:endParaRPr>
          </a:p>
          <a:p>
            <a:pPr marL="7938" lvl="1" indent="0">
              <a:buFont typeface="Arial" panose="020B0604020202020204" pitchFamily="34" charset="0"/>
              <a:buNone/>
            </a:pPr>
            <a:r>
              <a:rPr lang="en-US" sz="1000" dirty="0">
                <a:solidFill>
                  <a:schemeClr val="bg1">
                    <a:lumMod val="85000"/>
                  </a:schemeClr>
                </a:solidFill>
              </a:rPr>
              <a:t>      </a:t>
            </a:r>
          </a:p>
          <a:p>
            <a:pPr marL="7938" lvl="1" indent="0">
              <a:buFont typeface="Arial" panose="020B0604020202020204" pitchFamily="34" charset="0"/>
              <a:buNone/>
            </a:pPr>
            <a:r>
              <a:rPr lang="en-US" sz="1000" dirty="0">
                <a:solidFill>
                  <a:schemeClr val="bg1">
                    <a:lumMod val="85000"/>
                  </a:schemeClr>
                </a:solidFill>
              </a:rPr>
              <a:t>} }</a:t>
            </a:r>
            <a:endParaRPr lang="en-BO" sz="1000" dirty="0"/>
          </a:p>
        </p:txBody>
      </p:sp>
    </p:spTree>
    <p:extLst>
      <p:ext uri="{BB962C8B-B14F-4D97-AF65-F5344CB8AC3E}">
        <p14:creationId xmlns:p14="http://schemas.microsoft.com/office/powerpoint/2010/main" val="1197528607"/>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E11CB-E92E-6143-8AAC-687F849A01A4}"/>
              </a:ext>
            </a:extLst>
          </p:cNvPr>
          <p:cNvSpPr>
            <a:spLocks noGrp="1"/>
          </p:cNvSpPr>
          <p:nvPr>
            <p:ph type="title"/>
          </p:nvPr>
        </p:nvSpPr>
        <p:spPr/>
        <p:txBody>
          <a:bodyPr/>
          <a:lstStyle/>
          <a:p>
            <a:r>
              <a:rPr lang="en-BO" dirty="0"/>
              <a:t>Interface: una colección de signatures</a:t>
            </a:r>
          </a:p>
        </p:txBody>
      </p:sp>
      <p:sp>
        <p:nvSpPr>
          <p:cNvPr id="3" name="Content Placeholder 2">
            <a:extLst>
              <a:ext uri="{FF2B5EF4-FFF2-40B4-BE49-F238E27FC236}">
                <a16:creationId xmlns:a16="http://schemas.microsoft.com/office/drawing/2014/main" id="{AC608687-B1D7-1D4F-84E8-F8DC9BDEE56D}"/>
              </a:ext>
            </a:extLst>
          </p:cNvPr>
          <p:cNvSpPr>
            <a:spLocks noGrp="1"/>
          </p:cNvSpPr>
          <p:nvPr>
            <p:ph idx="1"/>
          </p:nvPr>
        </p:nvSpPr>
        <p:spPr>
          <a:xfrm>
            <a:off x="5808617" y="1762909"/>
            <a:ext cx="5545183" cy="4629182"/>
          </a:xfrm>
          <a:solidFill>
            <a:schemeClr val="accent1">
              <a:lumMod val="20000"/>
              <a:lumOff val="80000"/>
            </a:schemeClr>
          </a:solidFill>
          <a:ln>
            <a:solidFill>
              <a:schemeClr val="accent1"/>
            </a:solidFill>
          </a:ln>
        </p:spPr>
        <p:txBody>
          <a:bodyPr>
            <a:normAutofit fontScale="55000" lnSpcReduction="20000"/>
          </a:bodyPr>
          <a:lstStyle/>
          <a:p>
            <a:pPr marL="0" indent="0">
              <a:buNone/>
            </a:pPr>
            <a:endParaRPr lang="en-US" dirty="0"/>
          </a:p>
          <a:p>
            <a:pPr marL="0" indent="0">
              <a:buNone/>
            </a:pPr>
            <a:r>
              <a:rPr lang="en-US" dirty="0"/>
              <a:t>El </a:t>
            </a:r>
            <a:r>
              <a:rPr lang="en-US" dirty="0" err="1"/>
              <a:t>bloque</a:t>
            </a:r>
            <a:r>
              <a:rPr lang="en-US" dirty="0"/>
              <a:t> de </a:t>
            </a:r>
            <a:r>
              <a:rPr lang="en-US" dirty="0" err="1"/>
              <a:t>código</a:t>
            </a:r>
            <a:r>
              <a:rPr lang="en-US" dirty="0"/>
              <a:t> de una </a:t>
            </a:r>
            <a:r>
              <a:rPr lang="en-US" b="1" dirty="0"/>
              <a:t>interface solo </a:t>
            </a:r>
            <a:r>
              <a:rPr lang="en-US" b="1" dirty="0" err="1"/>
              <a:t>puede</a:t>
            </a:r>
            <a:r>
              <a:rPr lang="en-US" b="1" dirty="0"/>
              <a:t> </a:t>
            </a:r>
            <a:r>
              <a:rPr lang="en-US" b="1" dirty="0" err="1"/>
              <a:t>contener</a:t>
            </a:r>
            <a:r>
              <a:rPr lang="en-US" b="1" dirty="0"/>
              <a:t> signatures</a:t>
            </a:r>
            <a:r>
              <a:rPr lang="en-US" dirty="0"/>
              <a:t> (</a:t>
            </a:r>
            <a:r>
              <a:rPr lang="en-US" dirty="0" err="1"/>
              <a:t>firmas</a:t>
            </a:r>
            <a:r>
              <a:rPr lang="en-US" dirty="0"/>
              <a:t>) de </a:t>
            </a:r>
            <a:r>
              <a:rPr lang="en-US" dirty="0" err="1"/>
              <a:t>miembros</a:t>
            </a:r>
            <a:r>
              <a:rPr lang="en-US" dirty="0"/>
              <a:t> (</a:t>
            </a:r>
            <a:r>
              <a:rPr lang="en-US" dirty="0" err="1"/>
              <a:t>métodos</a:t>
            </a:r>
            <a:r>
              <a:rPr lang="en-US" dirty="0"/>
              <a:t>, </a:t>
            </a:r>
            <a:r>
              <a:rPr lang="en-US" dirty="0" err="1"/>
              <a:t>propiedades</a:t>
            </a:r>
            <a:r>
              <a:rPr lang="en-US" dirty="0"/>
              <a:t>, </a:t>
            </a:r>
            <a:r>
              <a:rPr lang="en-US" dirty="0" err="1"/>
              <a:t>indexadores</a:t>
            </a:r>
            <a:r>
              <a:rPr lang="en-US" dirty="0"/>
              <a:t> y </a:t>
            </a:r>
            <a:r>
              <a:rPr lang="en-US" dirty="0" err="1"/>
              <a:t>eventos</a:t>
            </a:r>
            <a:r>
              <a:rPr lang="en-US" dirty="0"/>
              <a:t>). </a:t>
            </a:r>
          </a:p>
          <a:p>
            <a:pPr marL="0" indent="0">
              <a:buNone/>
            </a:pPr>
            <a:endParaRPr lang="en-US" dirty="0"/>
          </a:p>
          <a:p>
            <a:pPr marL="0" indent="0">
              <a:buNone/>
            </a:pPr>
            <a:r>
              <a:rPr lang="en-US" dirty="0"/>
              <a:t>Las interfaces </a:t>
            </a:r>
            <a:r>
              <a:rPr lang="en-US" dirty="0" err="1"/>
              <a:t>pueden</a:t>
            </a:r>
            <a:r>
              <a:rPr lang="en-US" dirty="0"/>
              <a:t> </a:t>
            </a:r>
            <a:r>
              <a:rPr lang="en-US" dirty="0" err="1"/>
              <a:t>tener</a:t>
            </a:r>
            <a:r>
              <a:rPr lang="en-US" dirty="0"/>
              <a:t> </a:t>
            </a:r>
            <a:r>
              <a:rPr lang="en-US" dirty="0" err="1"/>
              <a:t>implementaciones</a:t>
            </a:r>
            <a:r>
              <a:rPr lang="en-US" dirty="0"/>
              <a:t> de </a:t>
            </a:r>
            <a:r>
              <a:rPr lang="en-US" dirty="0" err="1"/>
              <a:t>alguno</a:t>
            </a:r>
            <a:r>
              <a:rPr lang="en-US" dirty="0"/>
              <a:t> o </a:t>
            </a:r>
            <a:r>
              <a:rPr lang="en-US" dirty="0" err="1"/>
              <a:t>todos</a:t>
            </a:r>
            <a:r>
              <a:rPr lang="en-US" dirty="0"/>
              <a:t> los </a:t>
            </a:r>
            <a:r>
              <a:rPr lang="en-US" dirty="0" err="1"/>
              <a:t>métodos</a:t>
            </a:r>
            <a:r>
              <a:rPr lang="en-US" dirty="0"/>
              <a:t>. Los </a:t>
            </a:r>
            <a:r>
              <a:rPr lang="en-US" dirty="0" err="1"/>
              <a:t>métodos</a:t>
            </a:r>
            <a:r>
              <a:rPr lang="en-US" dirty="0"/>
              <a:t> que no </a:t>
            </a:r>
            <a:r>
              <a:rPr lang="en-US" dirty="0" err="1"/>
              <a:t>tienen</a:t>
            </a:r>
            <a:r>
              <a:rPr lang="en-US" dirty="0"/>
              <a:t> </a:t>
            </a:r>
            <a:r>
              <a:rPr lang="en-US" dirty="0" err="1"/>
              <a:t>implementación</a:t>
            </a:r>
            <a:r>
              <a:rPr lang="en-US" dirty="0"/>
              <a:t> </a:t>
            </a:r>
            <a:r>
              <a:rPr lang="en-US" dirty="0" err="1"/>
              <a:t>simplemente</a:t>
            </a:r>
            <a:r>
              <a:rPr lang="en-US" dirty="0"/>
              <a:t> se los </a:t>
            </a:r>
            <a:r>
              <a:rPr lang="en-US" dirty="0" err="1"/>
              <a:t>termina</a:t>
            </a:r>
            <a:r>
              <a:rPr lang="en-US" dirty="0"/>
              <a:t> </a:t>
            </a:r>
            <a:r>
              <a:rPr lang="en-US" dirty="0" err="1"/>
              <a:t>en</a:t>
            </a:r>
            <a:r>
              <a:rPr lang="en-US" dirty="0"/>
              <a:t> “;” (el </a:t>
            </a:r>
            <a:r>
              <a:rPr lang="en-US" dirty="0" err="1"/>
              <a:t>caso</a:t>
            </a:r>
            <a:r>
              <a:rPr lang="en-US" dirty="0"/>
              <a:t> </a:t>
            </a:r>
            <a:r>
              <a:rPr lang="en-US" dirty="0" err="1"/>
              <a:t>más</a:t>
            </a:r>
            <a:r>
              <a:rPr lang="en-US" dirty="0"/>
              <a:t> </a:t>
            </a:r>
            <a:r>
              <a:rPr lang="en-US" dirty="0" err="1"/>
              <a:t>común</a:t>
            </a:r>
            <a:r>
              <a:rPr lang="en-US" dirty="0"/>
              <a:t>).</a:t>
            </a:r>
          </a:p>
          <a:p>
            <a:pPr marL="0" indent="0">
              <a:buNone/>
            </a:pPr>
            <a:endParaRPr lang="en-US" dirty="0"/>
          </a:p>
          <a:p>
            <a:pPr marL="0" indent="0">
              <a:buNone/>
            </a:pPr>
            <a:r>
              <a:rPr lang="en-US" dirty="0"/>
              <a:t>No </a:t>
            </a:r>
            <a:r>
              <a:rPr lang="en-US" dirty="0" err="1"/>
              <a:t>pueden</a:t>
            </a:r>
            <a:r>
              <a:rPr lang="en-US" dirty="0"/>
              <a:t> </a:t>
            </a:r>
            <a:r>
              <a:rPr lang="en-US" dirty="0" err="1"/>
              <a:t>tener</a:t>
            </a:r>
            <a:r>
              <a:rPr lang="en-US" dirty="0"/>
              <a:t> </a:t>
            </a:r>
            <a:r>
              <a:rPr lang="en-US" dirty="0" err="1"/>
              <a:t>modificadores</a:t>
            </a:r>
            <a:r>
              <a:rPr lang="en-US" dirty="0"/>
              <a:t> de </a:t>
            </a:r>
            <a:r>
              <a:rPr lang="en-US" dirty="0" err="1"/>
              <a:t>acceso</a:t>
            </a:r>
            <a:r>
              <a:rPr lang="en-US" dirty="0"/>
              <a:t> </a:t>
            </a:r>
            <a:r>
              <a:rPr lang="en-US" dirty="0" err="1"/>
              <a:t>ya</a:t>
            </a:r>
            <a:r>
              <a:rPr lang="en-US" dirty="0"/>
              <a:t> que </a:t>
            </a:r>
            <a:r>
              <a:rPr lang="en-US" dirty="0" err="1"/>
              <a:t>todos</a:t>
            </a:r>
            <a:r>
              <a:rPr lang="en-US" dirty="0"/>
              <a:t> sus </a:t>
            </a:r>
            <a:r>
              <a:rPr lang="en-US" dirty="0" err="1"/>
              <a:t>miembros</a:t>
            </a:r>
            <a:r>
              <a:rPr lang="en-US" dirty="0"/>
              <a:t> son </a:t>
            </a:r>
            <a:r>
              <a:rPr lang="en-US" dirty="0" err="1"/>
              <a:t>siempre</a:t>
            </a:r>
            <a:r>
              <a:rPr lang="en-US" dirty="0"/>
              <a:t> </a:t>
            </a:r>
            <a:r>
              <a:rPr lang="en-US" dirty="0" err="1"/>
              <a:t>públicos</a:t>
            </a:r>
            <a:r>
              <a:rPr lang="en-US" dirty="0"/>
              <a:t>.</a:t>
            </a:r>
          </a:p>
          <a:p>
            <a:pPr marL="0" indent="0">
              <a:buNone/>
            </a:pPr>
            <a:endParaRPr lang="en-US" dirty="0"/>
          </a:p>
          <a:p>
            <a:pPr marL="0" indent="0">
              <a:buNone/>
            </a:pPr>
            <a:r>
              <a:rPr lang="en-US" dirty="0" err="1"/>
              <a:t>En</a:t>
            </a:r>
            <a:r>
              <a:rPr lang="en-US" dirty="0"/>
              <a:t> la </a:t>
            </a:r>
            <a:r>
              <a:rPr lang="en-US" dirty="0" err="1"/>
              <a:t>librería</a:t>
            </a:r>
            <a:r>
              <a:rPr lang="en-US" dirty="0"/>
              <a:t> </a:t>
            </a:r>
            <a:r>
              <a:rPr lang="en-US" dirty="0" err="1"/>
              <a:t>.Net</a:t>
            </a:r>
            <a:r>
              <a:rPr lang="en-US" dirty="0"/>
              <a:t> (FCL) hay </a:t>
            </a:r>
            <a:r>
              <a:rPr lang="en-US" dirty="0" err="1"/>
              <a:t>muchas</a:t>
            </a:r>
            <a:r>
              <a:rPr lang="en-US" dirty="0"/>
              <a:t> Interfaces </a:t>
            </a:r>
            <a:r>
              <a:rPr lang="en-US" dirty="0" err="1"/>
              <a:t>definidas</a:t>
            </a:r>
            <a:r>
              <a:rPr lang="en-US" dirty="0"/>
              <a:t> con signatures de </a:t>
            </a:r>
            <a:r>
              <a:rPr lang="en-US" dirty="0" err="1"/>
              <a:t>métodos</a:t>
            </a:r>
            <a:r>
              <a:rPr lang="en-US" dirty="0"/>
              <a:t> que </a:t>
            </a:r>
            <a:r>
              <a:rPr lang="en-US" dirty="0" err="1"/>
              <a:t>nos</a:t>
            </a:r>
            <a:r>
              <a:rPr lang="en-US" dirty="0"/>
              <a:t> </a:t>
            </a:r>
            <a:r>
              <a:rPr lang="en-US" dirty="0" err="1"/>
              <a:t>permite</a:t>
            </a:r>
            <a:r>
              <a:rPr lang="en-US" dirty="0"/>
              <a:t> </a:t>
            </a:r>
            <a:r>
              <a:rPr lang="en-US" dirty="0" err="1"/>
              <a:t>diseñar</a:t>
            </a:r>
            <a:r>
              <a:rPr lang="en-US" dirty="0"/>
              <a:t> </a:t>
            </a:r>
            <a:r>
              <a:rPr lang="en-US" dirty="0" err="1"/>
              <a:t>clases</a:t>
            </a:r>
            <a:r>
              <a:rPr lang="en-US" dirty="0"/>
              <a:t> que </a:t>
            </a:r>
            <a:r>
              <a:rPr lang="en-US" dirty="0" err="1"/>
              <a:t>tienen</a:t>
            </a:r>
            <a:r>
              <a:rPr lang="en-US" dirty="0"/>
              <a:t> </a:t>
            </a:r>
            <a:r>
              <a:rPr lang="en-US" dirty="0" err="1"/>
              <a:t>ciertos</a:t>
            </a:r>
            <a:r>
              <a:rPr lang="en-US" dirty="0"/>
              <a:t> </a:t>
            </a:r>
            <a:r>
              <a:rPr lang="en-US" dirty="0" err="1"/>
              <a:t>comportamientos</a:t>
            </a:r>
            <a:r>
              <a:rPr lang="en-US" dirty="0"/>
              <a:t> que le </a:t>
            </a:r>
            <a:r>
              <a:rPr lang="en-US" dirty="0" err="1"/>
              <a:t>permiten</a:t>
            </a:r>
            <a:r>
              <a:rPr lang="en-US" dirty="0"/>
              <a:t> al runtime </a:t>
            </a:r>
            <a:r>
              <a:rPr lang="en-US" dirty="0" err="1"/>
              <a:t>llamar</a:t>
            </a:r>
            <a:r>
              <a:rPr lang="en-US" dirty="0"/>
              <a:t> </a:t>
            </a:r>
            <a:r>
              <a:rPr lang="en-US" dirty="0" err="1"/>
              <a:t>automáticamente</a:t>
            </a:r>
            <a:r>
              <a:rPr lang="en-US" dirty="0"/>
              <a:t> a </a:t>
            </a:r>
            <a:r>
              <a:rPr lang="en-US" dirty="0" err="1"/>
              <a:t>nuestros</a:t>
            </a:r>
            <a:r>
              <a:rPr lang="en-US" dirty="0"/>
              <a:t> </a:t>
            </a:r>
            <a:r>
              <a:rPr lang="en-US" dirty="0" err="1"/>
              <a:t>métodos</a:t>
            </a:r>
            <a:r>
              <a:rPr lang="en-US" dirty="0"/>
              <a:t> </a:t>
            </a:r>
            <a:r>
              <a:rPr lang="en-US" dirty="0" err="1"/>
              <a:t>en</a:t>
            </a:r>
            <a:r>
              <a:rPr lang="en-US" dirty="0"/>
              <a:t> un dado </a:t>
            </a:r>
            <a:r>
              <a:rPr lang="en-US" dirty="0" err="1"/>
              <a:t>contexto</a:t>
            </a:r>
            <a:r>
              <a:rPr lang="en-US" dirty="0"/>
              <a:t>, </a:t>
            </a:r>
            <a:r>
              <a:rPr lang="en-US" dirty="0" err="1"/>
              <a:t>como</a:t>
            </a:r>
            <a:r>
              <a:rPr lang="en-US" dirty="0"/>
              <a:t> ser:</a:t>
            </a:r>
          </a:p>
          <a:p>
            <a:pPr marL="0" indent="0">
              <a:buNone/>
            </a:pPr>
            <a:r>
              <a:rPr lang="en-US" dirty="0"/>
              <a:t> </a:t>
            </a:r>
            <a:r>
              <a:rPr lang="en-US" dirty="0" err="1"/>
              <a:t>IComparable</a:t>
            </a:r>
            <a:r>
              <a:rPr lang="en-US" dirty="0"/>
              <a:t>, </a:t>
            </a:r>
            <a:r>
              <a:rPr lang="en-US" dirty="0" err="1"/>
              <a:t>IDisposable</a:t>
            </a:r>
            <a:r>
              <a:rPr lang="en-US" dirty="0"/>
              <a:t>, </a:t>
            </a:r>
            <a:r>
              <a:rPr lang="en-US" dirty="0" err="1"/>
              <a:t>IEnumerable</a:t>
            </a:r>
            <a:r>
              <a:rPr lang="en-US" dirty="0"/>
              <a:t>, </a:t>
            </a:r>
            <a:r>
              <a:rPr lang="en-US" dirty="0" err="1"/>
              <a:t>etc</a:t>
            </a:r>
            <a:r>
              <a:rPr lang="en-US" dirty="0"/>
              <a:t>…</a:t>
            </a:r>
            <a:endParaRPr lang="en-BO" dirty="0"/>
          </a:p>
        </p:txBody>
      </p:sp>
      <p:sp>
        <p:nvSpPr>
          <p:cNvPr id="4" name="TextBox 3">
            <a:extLst>
              <a:ext uri="{FF2B5EF4-FFF2-40B4-BE49-F238E27FC236}">
                <a16:creationId xmlns:a16="http://schemas.microsoft.com/office/drawing/2014/main" id="{4B7A55FB-9E56-D944-9C3B-7A20CB6266C2}"/>
              </a:ext>
            </a:extLst>
          </p:cNvPr>
          <p:cNvSpPr txBox="1"/>
          <p:nvPr/>
        </p:nvSpPr>
        <p:spPr>
          <a:xfrm>
            <a:off x="838200" y="1762909"/>
            <a:ext cx="4421778" cy="2431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public interface </a:t>
            </a:r>
            <a:r>
              <a:rPr lang="en-US" sz="1400" b="1" dirty="0" err="1"/>
              <a:t>IRectangulo</a:t>
            </a:r>
            <a:r>
              <a:rPr lang="en-US" sz="1400" b="1" dirty="0"/>
              <a:t> {</a:t>
            </a:r>
          </a:p>
          <a:p>
            <a:r>
              <a:rPr lang="en-US" sz="1400" b="1" dirty="0"/>
              <a:t>       double X { get; set; }</a:t>
            </a:r>
          </a:p>
          <a:p>
            <a:r>
              <a:rPr lang="en-US" sz="1400" b="1" dirty="0"/>
              <a:t>       double Y { get; set; }</a:t>
            </a:r>
          </a:p>
          <a:p>
            <a:r>
              <a:rPr lang="en-US" sz="1400" b="1" dirty="0"/>
              <a:t>       bool </a:t>
            </a:r>
            <a:r>
              <a:rPr lang="en-US" sz="1400" b="1" dirty="0" err="1"/>
              <a:t>Cuadrable</a:t>
            </a:r>
            <a:r>
              <a:rPr lang="en-US" sz="1400" b="1" dirty="0"/>
              <a:t> { get; set; }</a:t>
            </a:r>
          </a:p>
          <a:p>
            <a:r>
              <a:rPr lang="en-US" sz="1400" b="1" dirty="0"/>
              <a:t>       double Area();</a:t>
            </a:r>
          </a:p>
          <a:p>
            <a:r>
              <a:rPr lang="en-US" sz="1400" b="1" dirty="0"/>
              <a:t>        void </a:t>
            </a:r>
            <a:r>
              <a:rPr lang="en-US" sz="1400" b="1" dirty="0" err="1"/>
              <a:t>NuevosValores</a:t>
            </a:r>
            <a:r>
              <a:rPr lang="en-US" sz="1400" b="1" dirty="0"/>
              <a:t>(double x, double y);</a:t>
            </a:r>
          </a:p>
          <a:p>
            <a:r>
              <a:rPr lang="en-US" sz="1400" b="1" dirty="0"/>
              <a:t>        void </a:t>
            </a:r>
            <a:r>
              <a:rPr lang="en-US" sz="1400" b="1" dirty="0" err="1"/>
              <a:t>ToCuadrado</a:t>
            </a:r>
            <a:r>
              <a:rPr lang="en-US" sz="1400" b="1" dirty="0"/>
              <a:t>();</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1D5274A1-E510-2443-92D8-D85FA825E4BE}"/>
              </a:ext>
            </a:extLst>
          </p:cNvPr>
          <p:cNvSpPr txBox="1"/>
          <p:nvPr/>
        </p:nvSpPr>
        <p:spPr>
          <a:xfrm>
            <a:off x="838200" y="5037874"/>
            <a:ext cx="4421778" cy="13542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namespace System {</a:t>
            </a:r>
          </a:p>
          <a:p>
            <a:endParaRPr lang="en-US" sz="1000" dirty="0">
              <a:solidFill>
                <a:schemeClr val="bg1">
                  <a:lumMod val="85000"/>
                </a:schemeClr>
              </a:solidFill>
            </a:endParaRPr>
          </a:p>
          <a:p>
            <a:r>
              <a:rPr lang="en-US" sz="1400" b="1" dirty="0"/>
              <a:t>public interface </a:t>
            </a:r>
            <a:r>
              <a:rPr lang="en-US" sz="1400" b="1" dirty="0" err="1"/>
              <a:t>IComparable</a:t>
            </a:r>
            <a:r>
              <a:rPr lang="en-US" sz="1400" b="1" dirty="0"/>
              <a:t> {</a:t>
            </a:r>
          </a:p>
          <a:p>
            <a:r>
              <a:rPr lang="en-US" sz="1400" b="1" dirty="0"/>
              <a:t>      int Compare(object 0);</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10700335"/>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27604-25AB-324E-90A2-7066A919714D}"/>
              </a:ext>
            </a:extLst>
          </p:cNvPr>
          <p:cNvSpPr>
            <a:spLocks noGrp="1"/>
          </p:cNvSpPr>
          <p:nvPr>
            <p:ph type="title"/>
          </p:nvPr>
        </p:nvSpPr>
        <p:spPr/>
        <p:txBody>
          <a:bodyPr/>
          <a:lstStyle/>
          <a:p>
            <a:r>
              <a:rPr lang="en-BO" dirty="0"/>
              <a:t>I</a:t>
            </a:r>
            <a:r>
              <a:rPr lang="en-US" dirty="0"/>
              <a:t>m</a:t>
            </a:r>
            <a:r>
              <a:rPr lang="en-BO" dirty="0"/>
              <a:t>plementación de interfaces</a:t>
            </a:r>
          </a:p>
        </p:txBody>
      </p:sp>
      <p:sp>
        <p:nvSpPr>
          <p:cNvPr id="3" name="Content Placeholder 2">
            <a:extLst>
              <a:ext uri="{FF2B5EF4-FFF2-40B4-BE49-F238E27FC236}">
                <a16:creationId xmlns:a16="http://schemas.microsoft.com/office/drawing/2014/main" id="{2BC498F6-0A8A-5542-A5DB-A61150908950}"/>
              </a:ext>
            </a:extLst>
          </p:cNvPr>
          <p:cNvSpPr>
            <a:spLocks noGrp="1"/>
          </p:cNvSpPr>
          <p:nvPr>
            <p:ph idx="1"/>
          </p:nvPr>
        </p:nvSpPr>
        <p:spPr>
          <a:xfrm>
            <a:off x="8081554" y="1478237"/>
            <a:ext cx="3272246" cy="5232202"/>
          </a:xfrm>
          <a:solidFill>
            <a:schemeClr val="accent5">
              <a:lumMod val="20000"/>
              <a:lumOff val="80000"/>
            </a:schemeClr>
          </a:solidFill>
          <a:ln>
            <a:solidFill>
              <a:schemeClr val="accent1"/>
            </a:solidFill>
          </a:ln>
        </p:spPr>
        <p:txBody>
          <a:bodyPr>
            <a:normAutofit fontScale="85000" lnSpcReduction="10000"/>
          </a:bodyPr>
          <a:lstStyle/>
          <a:p>
            <a:pPr marL="0" indent="0">
              <a:buNone/>
            </a:pPr>
            <a:endParaRPr lang="en-US" sz="2000" dirty="0"/>
          </a:p>
          <a:p>
            <a:pPr marL="0" indent="0">
              <a:buNone/>
            </a:pPr>
            <a:r>
              <a:rPr lang="en-US" sz="2000" dirty="0"/>
              <a:t>Para </a:t>
            </a:r>
            <a:r>
              <a:rPr lang="en-US" sz="2000" dirty="0" err="1"/>
              <a:t>declarar</a:t>
            </a:r>
            <a:r>
              <a:rPr lang="en-US" sz="2000" dirty="0"/>
              <a:t> una </a:t>
            </a:r>
            <a:r>
              <a:rPr lang="en-US" sz="2000" dirty="0" err="1"/>
              <a:t>clase</a:t>
            </a:r>
            <a:r>
              <a:rPr lang="en-US" sz="2000" dirty="0"/>
              <a:t> que </a:t>
            </a:r>
            <a:r>
              <a:rPr lang="en-US" sz="2000" dirty="0" err="1"/>
              <a:t>implementa</a:t>
            </a:r>
            <a:r>
              <a:rPr lang="en-US" sz="2000" dirty="0"/>
              <a:t> una </a:t>
            </a:r>
            <a:r>
              <a:rPr lang="en-US" sz="2000" b="1" dirty="0"/>
              <a:t>interface</a:t>
            </a:r>
            <a:r>
              <a:rPr lang="en-US" sz="2000" dirty="0"/>
              <a:t>, se </a:t>
            </a:r>
            <a:r>
              <a:rPr lang="en-US" sz="2000" dirty="0" err="1"/>
              <a:t>usa</a:t>
            </a:r>
            <a:r>
              <a:rPr lang="en-US" sz="2000" dirty="0"/>
              <a:t> la </a:t>
            </a:r>
            <a:r>
              <a:rPr lang="en-US" sz="2000" dirty="0" err="1"/>
              <a:t>misma</a:t>
            </a:r>
            <a:r>
              <a:rPr lang="en-US" sz="2000" dirty="0"/>
              <a:t> </a:t>
            </a:r>
            <a:r>
              <a:rPr lang="en-US" sz="2000" dirty="0" err="1"/>
              <a:t>notación</a:t>
            </a:r>
            <a:r>
              <a:rPr lang="en-US" sz="2000" dirty="0"/>
              <a:t> que se </a:t>
            </a:r>
            <a:r>
              <a:rPr lang="en-US" sz="2000" dirty="0" err="1"/>
              <a:t>usa</a:t>
            </a:r>
            <a:r>
              <a:rPr lang="en-US" sz="2000" dirty="0"/>
              <a:t> para </a:t>
            </a:r>
            <a:r>
              <a:rPr lang="en-US" sz="2000" dirty="0" err="1"/>
              <a:t>derivar</a:t>
            </a:r>
            <a:r>
              <a:rPr lang="en-US" sz="2000" dirty="0"/>
              <a:t> de una </a:t>
            </a:r>
            <a:r>
              <a:rPr lang="en-US" sz="2000" dirty="0" err="1"/>
              <a:t>clase</a:t>
            </a:r>
            <a:r>
              <a:rPr lang="en-US" sz="2000" dirty="0"/>
              <a:t> base.</a:t>
            </a:r>
          </a:p>
          <a:p>
            <a:pPr marL="0" indent="0">
              <a:buNone/>
            </a:pPr>
            <a:r>
              <a:rPr lang="en-US" sz="2000" dirty="0"/>
              <a:t> </a:t>
            </a:r>
          </a:p>
          <a:p>
            <a:pPr marL="0" indent="0">
              <a:buNone/>
            </a:pPr>
            <a:r>
              <a:rPr lang="en-US" sz="2000" dirty="0"/>
              <a:t>La </a:t>
            </a:r>
            <a:r>
              <a:rPr lang="en-US" sz="2000" dirty="0" err="1"/>
              <a:t>clase</a:t>
            </a:r>
            <a:r>
              <a:rPr lang="en-US" sz="2000" dirty="0"/>
              <a:t> </a:t>
            </a:r>
            <a:r>
              <a:rPr lang="en-US" sz="2000" dirty="0" err="1"/>
              <a:t>implementadora</a:t>
            </a:r>
            <a:r>
              <a:rPr lang="en-US" sz="2000" dirty="0"/>
              <a:t> de la </a:t>
            </a:r>
            <a:r>
              <a:rPr lang="en-US" sz="2000" b="1" dirty="0"/>
              <a:t>interface</a:t>
            </a:r>
            <a:r>
              <a:rPr lang="en-US" sz="2000" dirty="0"/>
              <a:t> debe </a:t>
            </a:r>
            <a:r>
              <a:rPr lang="en-US" sz="2000" dirty="0" err="1"/>
              <a:t>definir</a:t>
            </a:r>
            <a:r>
              <a:rPr lang="en-US" sz="2000" dirty="0"/>
              <a:t> </a:t>
            </a:r>
            <a:r>
              <a:rPr lang="en-US" sz="2000" dirty="0" err="1"/>
              <a:t>todos</a:t>
            </a:r>
            <a:r>
              <a:rPr lang="en-US" sz="2000" dirty="0"/>
              <a:t> los </a:t>
            </a:r>
            <a:r>
              <a:rPr lang="en-US" sz="2000" dirty="0" err="1"/>
              <a:t>miembros</a:t>
            </a:r>
            <a:r>
              <a:rPr lang="en-US" sz="2000" dirty="0"/>
              <a:t> de la interface con la </a:t>
            </a:r>
            <a:r>
              <a:rPr lang="en-US" sz="2000" dirty="0" err="1"/>
              <a:t>misma</a:t>
            </a:r>
            <a:r>
              <a:rPr lang="en-US" sz="2000" dirty="0"/>
              <a:t> </a:t>
            </a:r>
            <a:r>
              <a:rPr lang="en-US" sz="2000" b="1" dirty="0"/>
              <a:t>signature</a:t>
            </a:r>
            <a:r>
              <a:rPr lang="en-US" sz="2000" dirty="0"/>
              <a:t> (</a:t>
            </a:r>
            <a:r>
              <a:rPr lang="en-US" sz="2000" dirty="0" err="1"/>
              <a:t>firma</a:t>
            </a:r>
            <a:r>
              <a:rPr lang="en-US" sz="2000" dirty="0"/>
              <a:t>) y </a:t>
            </a:r>
            <a:r>
              <a:rPr lang="en-US" sz="2000" dirty="0" err="1"/>
              <a:t>estos</a:t>
            </a:r>
            <a:r>
              <a:rPr lang="en-US" sz="2000" dirty="0"/>
              <a:t> </a:t>
            </a:r>
            <a:r>
              <a:rPr lang="en-US" sz="2000" dirty="0" err="1"/>
              <a:t>deben</a:t>
            </a:r>
            <a:r>
              <a:rPr lang="en-US" sz="2000" dirty="0"/>
              <a:t> ser </a:t>
            </a:r>
            <a:r>
              <a:rPr lang="en-US" sz="2000" b="1" dirty="0"/>
              <a:t>public</a:t>
            </a:r>
            <a:r>
              <a:rPr lang="en-US" sz="2000" dirty="0"/>
              <a:t>.</a:t>
            </a:r>
          </a:p>
          <a:p>
            <a:pPr marL="0" indent="0">
              <a:buNone/>
            </a:pPr>
            <a:endParaRPr lang="en-US" sz="2000" dirty="0"/>
          </a:p>
          <a:p>
            <a:pPr marL="0" indent="0">
              <a:buNone/>
            </a:pPr>
            <a:r>
              <a:rPr lang="en-US" sz="2000" dirty="0" err="1"/>
              <a:t>Aunque</a:t>
            </a:r>
            <a:r>
              <a:rPr lang="en-US" sz="2000" dirty="0"/>
              <a:t> una </a:t>
            </a:r>
            <a:r>
              <a:rPr lang="en-US" sz="2000" dirty="0" err="1"/>
              <a:t>clase</a:t>
            </a:r>
            <a:r>
              <a:rPr lang="en-US" sz="2000" dirty="0"/>
              <a:t> solo </a:t>
            </a:r>
            <a:r>
              <a:rPr lang="en-US" sz="2000" dirty="0" err="1"/>
              <a:t>puede</a:t>
            </a:r>
            <a:r>
              <a:rPr lang="en-US" sz="2000" dirty="0"/>
              <a:t> </a:t>
            </a:r>
            <a:r>
              <a:rPr lang="en-US" sz="2000" dirty="0" err="1"/>
              <a:t>heredar</a:t>
            </a:r>
            <a:r>
              <a:rPr lang="en-US" sz="2000" dirty="0"/>
              <a:t> de una </a:t>
            </a:r>
            <a:r>
              <a:rPr lang="en-US" sz="2000" dirty="0" err="1"/>
              <a:t>clase</a:t>
            </a:r>
            <a:r>
              <a:rPr lang="en-US" sz="2000" dirty="0"/>
              <a:t> base, </a:t>
            </a:r>
            <a:r>
              <a:rPr lang="en-US" sz="2000" dirty="0" err="1"/>
              <a:t>puede</a:t>
            </a:r>
            <a:r>
              <a:rPr lang="en-US" sz="2000" dirty="0"/>
              <a:t> </a:t>
            </a:r>
            <a:r>
              <a:rPr lang="en-US" sz="2000" dirty="0" err="1"/>
              <a:t>implementar</a:t>
            </a:r>
            <a:r>
              <a:rPr lang="en-US" sz="2000" dirty="0"/>
              <a:t> </a:t>
            </a:r>
            <a:r>
              <a:rPr lang="en-US" sz="2000" dirty="0" err="1"/>
              <a:t>cualquier</a:t>
            </a:r>
            <a:r>
              <a:rPr lang="en-US" sz="2000" dirty="0"/>
              <a:t> </a:t>
            </a:r>
            <a:r>
              <a:rPr lang="en-US" sz="2000" dirty="0" err="1"/>
              <a:t>número</a:t>
            </a:r>
            <a:r>
              <a:rPr lang="en-US" sz="2000" dirty="0"/>
              <a:t> de interfaces. </a:t>
            </a:r>
            <a:r>
              <a:rPr lang="en-US" sz="2000" dirty="0" err="1"/>
              <a:t>Esto</a:t>
            </a:r>
            <a:r>
              <a:rPr lang="en-US" sz="2000" dirty="0"/>
              <a:t> se </a:t>
            </a:r>
            <a:r>
              <a:rPr lang="en-US" sz="2000" dirty="0" err="1"/>
              <a:t>hace</a:t>
            </a:r>
            <a:r>
              <a:rPr lang="en-US" sz="2000" dirty="0"/>
              <a:t> </a:t>
            </a:r>
            <a:r>
              <a:rPr lang="en-US" sz="2000" dirty="0" err="1"/>
              <a:t>enumerando</a:t>
            </a:r>
            <a:r>
              <a:rPr lang="en-US" sz="2000" dirty="0"/>
              <a:t> las interfaces </a:t>
            </a:r>
            <a:r>
              <a:rPr lang="en-US" sz="2000" dirty="0" err="1"/>
              <a:t>en</a:t>
            </a:r>
            <a:r>
              <a:rPr lang="en-US" sz="2000" dirty="0"/>
              <a:t> una </a:t>
            </a:r>
            <a:r>
              <a:rPr lang="en-US" sz="2000" dirty="0" err="1"/>
              <a:t>lista</a:t>
            </a:r>
            <a:r>
              <a:rPr lang="en-US" sz="2000" dirty="0"/>
              <a:t> </a:t>
            </a:r>
            <a:r>
              <a:rPr lang="en-US" sz="2000" dirty="0" err="1"/>
              <a:t>separada</a:t>
            </a:r>
            <a:r>
              <a:rPr lang="en-US" sz="2000" dirty="0"/>
              <a:t> por comas </a:t>
            </a:r>
            <a:r>
              <a:rPr lang="en-US" sz="2000" dirty="0" err="1"/>
              <a:t>después</a:t>
            </a:r>
            <a:r>
              <a:rPr lang="en-US" sz="2000" dirty="0"/>
              <a:t> de la </a:t>
            </a:r>
            <a:r>
              <a:rPr lang="en-US" sz="2000" dirty="0" err="1"/>
              <a:t>clase</a:t>
            </a:r>
            <a:r>
              <a:rPr lang="en-US" sz="2000" dirty="0"/>
              <a:t> base </a:t>
            </a:r>
            <a:r>
              <a:rPr lang="en-US" sz="2000" dirty="0" err="1"/>
              <a:t>en</a:t>
            </a:r>
            <a:r>
              <a:rPr lang="en-US" sz="2000" dirty="0"/>
              <a:t> </a:t>
            </a:r>
            <a:r>
              <a:rPr lang="en-US" sz="2000" dirty="0" err="1"/>
              <a:t>caso</a:t>
            </a:r>
            <a:r>
              <a:rPr lang="en-US" sz="2000" dirty="0"/>
              <a:t> de </a:t>
            </a:r>
            <a:r>
              <a:rPr lang="en-US" sz="2000" dirty="0" err="1"/>
              <a:t>estar</a:t>
            </a:r>
            <a:r>
              <a:rPr lang="en-US" sz="2000" dirty="0"/>
              <a:t> </a:t>
            </a:r>
            <a:r>
              <a:rPr lang="en-US" sz="2000" dirty="0" err="1"/>
              <a:t>usando</a:t>
            </a:r>
            <a:r>
              <a:rPr lang="en-US" sz="2000" dirty="0"/>
              <a:t> </a:t>
            </a:r>
            <a:r>
              <a:rPr lang="en-US" sz="2000" dirty="0" err="1"/>
              <a:t>también</a:t>
            </a:r>
            <a:r>
              <a:rPr lang="en-US" sz="2000" dirty="0"/>
              <a:t> </a:t>
            </a:r>
            <a:r>
              <a:rPr lang="en-US" sz="2000" dirty="0" err="1"/>
              <a:t>herencia</a:t>
            </a:r>
            <a:r>
              <a:rPr lang="en-US" sz="2000" dirty="0"/>
              <a:t>.</a:t>
            </a:r>
          </a:p>
          <a:p>
            <a:pPr marL="0" indent="0">
              <a:buNone/>
            </a:pPr>
            <a:r>
              <a:rPr lang="en-US" sz="2000" dirty="0"/>
              <a:t> </a:t>
            </a:r>
            <a:endParaRPr lang="en-BO" sz="2000" dirty="0"/>
          </a:p>
        </p:txBody>
      </p:sp>
      <p:sp>
        <p:nvSpPr>
          <p:cNvPr id="4" name="TextBox 3">
            <a:extLst>
              <a:ext uri="{FF2B5EF4-FFF2-40B4-BE49-F238E27FC236}">
                <a16:creationId xmlns:a16="http://schemas.microsoft.com/office/drawing/2014/main" id="{21E6A4CA-0540-964F-B4DA-B43A1EDF7D3E}"/>
              </a:ext>
            </a:extLst>
          </p:cNvPr>
          <p:cNvSpPr txBox="1"/>
          <p:nvPr/>
        </p:nvSpPr>
        <p:spPr>
          <a:xfrm>
            <a:off x="838200" y="1478237"/>
            <a:ext cx="7016932"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public class </a:t>
            </a:r>
            <a:r>
              <a:rPr lang="en-US" sz="1400" b="1" dirty="0" err="1"/>
              <a:t>Rectangulo</a:t>
            </a:r>
            <a:r>
              <a:rPr lang="en-US" sz="1400" b="1" dirty="0"/>
              <a:t> : Object, </a:t>
            </a:r>
            <a:r>
              <a:rPr lang="en-US" sz="1400" b="1" dirty="0" err="1"/>
              <a:t>IRectangulo</a:t>
            </a:r>
            <a:r>
              <a:rPr lang="en-US" sz="1400" b="1" dirty="0"/>
              <a:t>, </a:t>
            </a:r>
            <a:r>
              <a:rPr lang="en-US" sz="1400" b="1" dirty="0" err="1"/>
              <a:t>IComparable</a:t>
            </a:r>
            <a:r>
              <a:rPr lang="en-US" sz="1400" b="1" dirty="0"/>
              <a:t> {</a:t>
            </a:r>
          </a:p>
          <a:p>
            <a:r>
              <a:rPr lang="en-US" sz="1400" b="1" dirty="0"/>
              <a:t>      // </a:t>
            </a:r>
            <a:r>
              <a:rPr lang="en-US" sz="1400" b="1" dirty="0" err="1"/>
              <a:t>IRectangulo</a:t>
            </a:r>
            <a:endParaRPr lang="en-US" sz="1400" b="1" dirty="0"/>
          </a:p>
          <a:p>
            <a:r>
              <a:rPr lang="en-US" sz="1400" b="1" dirty="0"/>
              <a:t>      public double X { get; set; } = 10;  public double Y { get; set; } = 10;</a:t>
            </a:r>
          </a:p>
          <a:p>
            <a:r>
              <a:rPr lang="en-US" sz="1400" b="1" dirty="0"/>
              <a:t>      public bool </a:t>
            </a:r>
            <a:r>
              <a:rPr lang="en-US" sz="1400" b="1" dirty="0" err="1"/>
              <a:t>Cuadrable</a:t>
            </a:r>
            <a:r>
              <a:rPr lang="en-US" sz="1400" b="1" dirty="0"/>
              <a:t> { get; set; }</a:t>
            </a:r>
          </a:p>
          <a:p>
            <a:r>
              <a:rPr lang="en-US" sz="1400" b="1" dirty="0"/>
              <a:t>      public </a:t>
            </a:r>
            <a:r>
              <a:rPr lang="en-US" sz="1400" b="1" dirty="0" err="1"/>
              <a:t>Rectangulo</a:t>
            </a:r>
            <a:r>
              <a:rPr lang="en-US" sz="1400" b="1" dirty="0"/>
              <a:t>() {}  </a:t>
            </a:r>
          </a:p>
          <a:p>
            <a:r>
              <a:rPr lang="en-US" sz="1400" b="1" dirty="0"/>
              <a:t>      public double Area() { return X * Y;  }</a:t>
            </a:r>
          </a:p>
          <a:p>
            <a:r>
              <a:rPr lang="en-US" sz="1400" b="1" dirty="0"/>
              <a:t>      public void </a:t>
            </a:r>
            <a:r>
              <a:rPr lang="en-US" sz="1400" b="1" dirty="0" err="1"/>
              <a:t>NuevosValores</a:t>
            </a:r>
            <a:r>
              <a:rPr lang="en-US" sz="1400" b="1" dirty="0"/>
              <a:t>(double x, double y) { X = x; Y = y; }</a:t>
            </a:r>
          </a:p>
          <a:p>
            <a:r>
              <a:rPr lang="en-US" sz="1400" b="1" dirty="0"/>
              <a:t>      public void </a:t>
            </a:r>
            <a:r>
              <a:rPr lang="en-US" sz="1400" b="1" dirty="0" err="1"/>
              <a:t>ToCuadrado</a:t>
            </a:r>
            <a:r>
              <a:rPr lang="en-US" sz="1400" b="1" dirty="0"/>
              <a:t>() { if (</a:t>
            </a:r>
            <a:r>
              <a:rPr lang="en-US" sz="1400" b="1" dirty="0" err="1"/>
              <a:t>Cuadrable</a:t>
            </a:r>
            <a:r>
              <a:rPr lang="en-US" sz="1400" b="1" dirty="0"/>
              <a:t>) Y = X; }</a:t>
            </a:r>
          </a:p>
          <a:p>
            <a:r>
              <a:rPr lang="en-US" sz="1400" b="1" dirty="0"/>
              <a:t>      public int </a:t>
            </a:r>
            <a:r>
              <a:rPr lang="en-US" sz="1400" b="1" dirty="0" err="1"/>
              <a:t>CompareTo</a:t>
            </a:r>
            <a:r>
              <a:rPr lang="en-US" sz="1400" b="1" dirty="0"/>
              <a:t>(object o) {                                                       // </a:t>
            </a:r>
            <a:r>
              <a:rPr lang="en-US" sz="1400" b="1" dirty="0" err="1"/>
              <a:t>IComparable</a:t>
            </a:r>
            <a:endParaRPr lang="en-US" sz="1400" b="1" dirty="0"/>
          </a:p>
          <a:p>
            <a:r>
              <a:rPr lang="en-US" sz="1400" b="1" dirty="0"/>
              <a:t>           double </a:t>
            </a:r>
            <a:r>
              <a:rPr lang="en-US" sz="1400" b="1" dirty="0" err="1"/>
              <a:t>dif</a:t>
            </a:r>
            <a:r>
              <a:rPr lang="en-US" sz="1400" b="1" dirty="0"/>
              <a:t> = Area() - (o as </a:t>
            </a:r>
            <a:r>
              <a:rPr lang="en-US" sz="1400" b="1" dirty="0" err="1"/>
              <a:t>Rectangulo</a:t>
            </a:r>
            <a:r>
              <a:rPr lang="en-US" sz="1400" b="1" dirty="0"/>
              <a:t>).Area(); return </a:t>
            </a:r>
            <a:r>
              <a:rPr lang="en-US" sz="1400" b="1" dirty="0" err="1"/>
              <a:t>dif</a:t>
            </a:r>
            <a:r>
              <a:rPr lang="en-US" sz="1400" b="1" dirty="0"/>
              <a:t> == 0 ? 0 : ( </a:t>
            </a:r>
            <a:r>
              <a:rPr lang="en-US" sz="1400" b="1" dirty="0" err="1"/>
              <a:t>dif</a:t>
            </a:r>
            <a:r>
              <a:rPr lang="en-US" sz="1400" b="1" dirty="0"/>
              <a:t> &gt; 0 ? 1 : -1 ) ; </a:t>
            </a:r>
          </a:p>
          <a:p>
            <a:r>
              <a:rPr lang="en-US" sz="1400" b="1" dirty="0"/>
              <a:t>      }</a:t>
            </a:r>
          </a:p>
          <a:p>
            <a:r>
              <a:rPr lang="en-US" sz="1400" b="1" dirty="0"/>
              <a:t>}</a:t>
            </a:r>
          </a:p>
          <a:p>
            <a:r>
              <a:rPr lang="en-US" sz="1400" b="1" dirty="0"/>
              <a:t>static class Principal {</a:t>
            </a:r>
          </a:p>
          <a:p>
            <a:r>
              <a:rPr lang="en-US" sz="1400" b="1" dirty="0"/>
              <a:t>      static void Main() { </a:t>
            </a:r>
          </a:p>
          <a:p>
            <a:r>
              <a:rPr lang="en-US" sz="1400" b="1" dirty="0"/>
              <a:t>           </a:t>
            </a:r>
            <a:r>
              <a:rPr lang="en-US" sz="1400" b="1" dirty="0" err="1"/>
              <a:t>IRectangulo</a:t>
            </a:r>
            <a:r>
              <a:rPr lang="en-US" sz="1400" b="1" dirty="0"/>
              <a:t> rec1 = new </a:t>
            </a:r>
            <a:r>
              <a:rPr lang="en-US" sz="1400" b="1" dirty="0" err="1"/>
              <a:t>Rectangulo</a:t>
            </a:r>
            <a:r>
              <a:rPr lang="en-US" sz="1400" b="1" dirty="0"/>
              <a:t> { X = 24, Y = 19 };</a:t>
            </a:r>
          </a:p>
          <a:p>
            <a:r>
              <a:rPr lang="en-US" sz="1400" b="1" dirty="0"/>
              <a:t>           WriteLine($"Area rec1 = {rec1.Area()} "); 	                         // Area rec1 = 456</a:t>
            </a:r>
          </a:p>
          <a:p>
            <a:r>
              <a:rPr lang="en-US" sz="1400" b="1" dirty="0"/>
              <a:t>           </a:t>
            </a:r>
            <a:r>
              <a:rPr lang="en-US" sz="1400" b="1" dirty="0" err="1"/>
              <a:t>IRectangulo</a:t>
            </a:r>
            <a:r>
              <a:rPr lang="en-US" sz="1400" b="1" dirty="0"/>
              <a:t> rec2 = new </a:t>
            </a:r>
            <a:r>
              <a:rPr lang="en-US" sz="1400" b="1" dirty="0" err="1"/>
              <a:t>Rectangulo</a:t>
            </a:r>
            <a:r>
              <a:rPr lang="en-US" sz="1400" b="1" dirty="0"/>
              <a:t> { X = 19, Y = 25 };</a:t>
            </a:r>
          </a:p>
          <a:p>
            <a:r>
              <a:rPr lang="en-US" sz="1400" b="1" dirty="0"/>
              <a:t>           WriteLine($"Area rec2 = {rec2.Area()} "); 	                         // Area rec2 = 475</a:t>
            </a:r>
          </a:p>
          <a:p>
            <a:r>
              <a:rPr lang="en-US" sz="1400" b="1" dirty="0"/>
              <a:t>           WriteLine($"rec1 </a:t>
            </a:r>
            <a:r>
              <a:rPr lang="en-US" sz="1400" b="1" dirty="0" err="1"/>
              <a:t>CompareTo</a:t>
            </a:r>
            <a:r>
              <a:rPr lang="en-US" sz="1400" b="1" dirty="0"/>
              <a:t> rec2 = {(rec1 as </a:t>
            </a:r>
            <a:r>
              <a:rPr lang="en-US" sz="1400" b="1" dirty="0" err="1"/>
              <a:t>IComparable</a:t>
            </a:r>
            <a:r>
              <a:rPr lang="en-US" sz="1400" b="1" dirty="0"/>
              <a:t>).CompareTo(rec2)} ");  // -1</a:t>
            </a:r>
          </a:p>
          <a:p>
            <a:r>
              <a:rPr lang="en-US" sz="1400" b="1" dirty="0"/>
              <a:t>      }</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701178955"/>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D9211-3BD8-4F40-938F-F30E7A466092}"/>
              </a:ext>
            </a:extLst>
          </p:cNvPr>
          <p:cNvSpPr>
            <a:spLocks noGrp="1"/>
          </p:cNvSpPr>
          <p:nvPr>
            <p:ph type="title"/>
          </p:nvPr>
        </p:nvSpPr>
        <p:spPr/>
        <p:txBody>
          <a:bodyPr/>
          <a:lstStyle/>
          <a:p>
            <a:r>
              <a:rPr lang="en-BO" dirty="0"/>
              <a:t>Interface como herramienta de desacople</a:t>
            </a:r>
          </a:p>
        </p:txBody>
      </p:sp>
      <p:sp>
        <p:nvSpPr>
          <p:cNvPr id="3" name="Content Placeholder 2">
            <a:extLst>
              <a:ext uri="{FF2B5EF4-FFF2-40B4-BE49-F238E27FC236}">
                <a16:creationId xmlns:a16="http://schemas.microsoft.com/office/drawing/2014/main" id="{5D6449BC-B6F1-3D48-9123-347FAB7C5B95}"/>
              </a:ext>
            </a:extLst>
          </p:cNvPr>
          <p:cNvSpPr>
            <a:spLocks noGrp="1"/>
          </p:cNvSpPr>
          <p:nvPr>
            <p:ph idx="1"/>
          </p:nvPr>
        </p:nvSpPr>
        <p:spPr>
          <a:solidFill>
            <a:schemeClr val="accent5">
              <a:lumMod val="20000"/>
              <a:lumOff val="80000"/>
            </a:schemeClr>
          </a:solidFill>
          <a:ln>
            <a:solidFill>
              <a:schemeClr val="accent1"/>
            </a:solidFill>
          </a:ln>
        </p:spPr>
        <p:txBody>
          <a:bodyPr>
            <a:normAutofit fontScale="70000" lnSpcReduction="20000"/>
          </a:bodyPr>
          <a:lstStyle/>
          <a:p>
            <a:pPr marL="0" indent="0">
              <a:buNone/>
            </a:pPr>
            <a:endParaRPr lang="en-US" dirty="0"/>
          </a:p>
          <a:p>
            <a:pPr marL="0" indent="0">
              <a:buNone/>
            </a:pPr>
            <a:r>
              <a:rPr lang="en-US" dirty="0" err="1"/>
              <a:t>Otra</a:t>
            </a:r>
            <a:r>
              <a:rPr lang="en-US" dirty="0"/>
              <a:t> forma de </a:t>
            </a:r>
            <a:r>
              <a:rPr lang="en-US" dirty="0" err="1"/>
              <a:t>usar</a:t>
            </a:r>
            <a:r>
              <a:rPr lang="en-US" dirty="0"/>
              <a:t> una </a:t>
            </a:r>
            <a:r>
              <a:rPr lang="en-US" b="1" dirty="0"/>
              <a:t>interface</a:t>
            </a:r>
            <a:r>
              <a:rPr lang="en-US" dirty="0"/>
              <a:t> es para </a:t>
            </a:r>
            <a:r>
              <a:rPr lang="en-US" dirty="0" err="1"/>
              <a:t>proporcionar</a:t>
            </a:r>
            <a:r>
              <a:rPr lang="en-US" dirty="0"/>
              <a:t> una </a:t>
            </a:r>
            <a:r>
              <a:rPr lang="en-US" b="1" dirty="0" err="1"/>
              <a:t>interfaz</a:t>
            </a:r>
            <a:r>
              <a:rPr lang="en-US" b="1" dirty="0"/>
              <a:t> </a:t>
            </a:r>
            <a:r>
              <a:rPr lang="en-US" b="1" dirty="0" err="1"/>
              <a:t>pública</a:t>
            </a:r>
            <a:r>
              <a:rPr lang="en-US" dirty="0"/>
              <a:t> de una </a:t>
            </a:r>
            <a:r>
              <a:rPr lang="en-US" dirty="0" err="1"/>
              <a:t>clase</a:t>
            </a:r>
            <a:r>
              <a:rPr lang="en-US" dirty="0"/>
              <a:t>, a </a:t>
            </a:r>
            <a:r>
              <a:rPr lang="en-US" dirty="0" err="1"/>
              <a:t>través</a:t>
            </a:r>
            <a:r>
              <a:rPr lang="en-US" dirty="0"/>
              <a:t> de la </a:t>
            </a:r>
            <a:r>
              <a:rPr lang="en-US" dirty="0" err="1"/>
              <a:t>cual</a:t>
            </a:r>
            <a:r>
              <a:rPr lang="en-US" dirty="0"/>
              <a:t> se </a:t>
            </a:r>
            <a:r>
              <a:rPr lang="en-US" dirty="0" err="1"/>
              <a:t>puede</a:t>
            </a:r>
            <a:r>
              <a:rPr lang="en-US" dirty="0"/>
              <a:t> </a:t>
            </a:r>
            <a:r>
              <a:rPr lang="en-US" dirty="0" err="1"/>
              <a:t>usar</a:t>
            </a:r>
            <a:r>
              <a:rPr lang="en-US" dirty="0"/>
              <a:t> la </a:t>
            </a:r>
            <a:r>
              <a:rPr lang="en-US" dirty="0" err="1"/>
              <a:t>clase</a:t>
            </a:r>
            <a:r>
              <a:rPr lang="en-US" dirty="0"/>
              <a:t> </a:t>
            </a:r>
            <a:r>
              <a:rPr lang="en-US" dirty="0" err="1"/>
              <a:t>desde</a:t>
            </a:r>
            <a:r>
              <a:rPr lang="en-US" dirty="0"/>
              <a:t> un punto de vista </a:t>
            </a:r>
            <a:r>
              <a:rPr lang="en-US" dirty="0" err="1"/>
              <a:t>funcional</a:t>
            </a:r>
            <a:r>
              <a:rPr lang="en-US" dirty="0"/>
              <a:t>. </a:t>
            </a:r>
            <a:r>
              <a:rPr lang="en-US" dirty="0" err="1"/>
              <a:t>Entonces</a:t>
            </a:r>
            <a:r>
              <a:rPr lang="en-US" dirty="0"/>
              <a:t> los </a:t>
            </a:r>
            <a:r>
              <a:rPr lang="en-US" dirty="0" err="1"/>
              <a:t>programadores</a:t>
            </a:r>
            <a:r>
              <a:rPr lang="en-US" dirty="0"/>
              <a:t>, </a:t>
            </a:r>
            <a:r>
              <a:rPr lang="en-US" dirty="0" err="1"/>
              <a:t>usuarios</a:t>
            </a:r>
            <a:r>
              <a:rPr lang="en-US" dirty="0"/>
              <a:t> de una dada </a:t>
            </a:r>
            <a:r>
              <a:rPr lang="en-US" dirty="0" err="1"/>
              <a:t>clase</a:t>
            </a:r>
            <a:r>
              <a:rPr lang="en-US" dirty="0"/>
              <a:t>, </a:t>
            </a:r>
            <a:r>
              <a:rPr lang="en-US" dirty="0" err="1"/>
              <a:t>pueden</a:t>
            </a:r>
            <a:r>
              <a:rPr lang="en-US" dirty="0"/>
              <a:t> </a:t>
            </a:r>
            <a:r>
              <a:rPr lang="en-US" dirty="0" err="1"/>
              <a:t>usar</a:t>
            </a:r>
            <a:r>
              <a:rPr lang="en-US" dirty="0"/>
              <a:t> las </a:t>
            </a:r>
            <a:r>
              <a:rPr lang="en-US" dirty="0" err="1"/>
              <a:t>instancias</a:t>
            </a:r>
            <a:r>
              <a:rPr lang="en-US" dirty="0"/>
              <a:t> de la </a:t>
            </a:r>
            <a:r>
              <a:rPr lang="en-US" dirty="0" err="1"/>
              <a:t>clase</a:t>
            </a:r>
            <a:r>
              <a:rPr lang="en-US" dirty="0"/>
              <a:t> a </a:t>
            </a:r>
            <a:r>
              <a:rPr lang="en-US" dirty="0" err="1"/>
              <a:t>través</a:t>
            </a:r>
            <a:r>
              <a:rPr lang="en-US" dirty="0"/>
              <a:t> de </a:t>
            </a:r>
            <a:r>
              <a:rPr lang="en-US" dirty="0" err="1"/>
              <a:t>esta</a:t>
            </a:r>
            <a:r>
              <a:rPr lang="en-US" dirty="0"/>
              <a:t> </a:t>
            </a:r>
            <a:r>
              <a:rPr lang="en-US" b="1" dirty="0"/>
              <a:t>interface</a:t>
            </a:r>
            <a:r>
              <a:rPr lang="en-US" dirty="0"/>
              <a:t>, </a:t>
            </a:r>
            <a:r>
              <a:rPr lang="en-US" dirty="0" err="1"/>
              <a:t>desacoplandose</a:t>
            </a:r>
            <a:r>
              <a:rPr lang="en-US" dirty="0"/>
              <a:t> de la actual </a:t>
            </a:r>
            <a:r>
              <a:rPr lang="en-US" dirty="0" err="1"/>
              <a:t>implementación</a:t>
            </a:r>
            <a:r>
              <a:rPr lang="en-US" dirty="0"/>
              <a:t>.</a:t>
            </a:r>
          </a:p>
          <a:p>
            <a:pPr marL="0" indent="0">
              <a:buNone/>
            </a:pPr>
            <a:endParaRPr lang="en-US" dirty="0"/>
          </a:p>
          <a:p>
            <a:pPr marL="0" indent="0">
              <a:buNone/>
            </a:pPr>
            <a:r>
              <a:rPr lang="en-US" dirty="0" err="1"/>
              <a:t>Esta</a:t>
            </a:r>
            <a:r>
              <a:rPr lang="en-US" dirty="0"/>
              <a:t> </a:t>
            </a:r>
            <a:r>
              <a:rPr lang="en-US" dirty="0" err="1"/>
              <a:t>abstracción</a:t>
            </a:r>
            <a:r>
              <a:rPr lang="en-US" dirty="0"/>
              <a:t> </a:t>
            </a:r>
            <a:r>
              <a:rPr lang="en-US" dirty="0" err="1"/>
              <a:t>proporciona</a:t>
            </a:r>
            <a:r>
              <a:rPr lang="en-US" dirty="0"/>
              <a:t> dos </a:t>
            </a:r>
            <a:r>
              <a:rPr lang="en-US" dirty="0" err="1"/>
              <a:t>beneficios</a:t>
            </a:r>
            <a:r>
              <a:rPr lang="en-US" dirty="0"/>
              <a:t>. </a:t>
            </a:r>
          </a:p>
          <a:p>
            <a:pPr marL="0" indent="0">
              <a:buNone/>
            </a:pPr>
            <a:endParaRPr lang="en-US" dirty="0"/>
          </a:p>
          <a:p>
            <a:pPr marL="0" indent="0">
              <a:buNone/>
            </a:pPr>
            <a:r>
              <a:rPr lang="en-US" dirty="0"/>
              <a:t>Primero, </a:t>
            </a:r>
            <a:r>
              <a:rPr lang="en-US" dirty="0" err="1"/>
              <a:t>facilita</a:t>
            </a:r>
            <a:r>
              <a:rPr lang="en-US" dirty="0"/>
              <a:t> que </a:t>
            </a:r>
            <a:r>
              <a:rPr lang="en-US" dirty="0" err="1"/>
              <a:t>otros</a:t>
            </a:r>
            <a:r>
              <a:rPr lang="en-US" dirty="0"/>
              <a:t> </a:t>
            </a:r>
            <a:r>
              <a:rPr lang="en-US" dirty="0" err="1"/>
              <a:t>programadores</a:t>
            </a:r>
            <a:r>
              <a:rPr lang="en-US" dirty="0"/>
              <a:t> que </a:t>
            </a:r>
            <a:r>
              <a:rPr lang="en-US" dirty="0" err="1"/>
              <a:t>usen</a:t>
            </a:r>
            <a:r>
              <a:rPr lang="en-US" dirty="0"/>
              <a:t> la </a:t>
            </a:r>
            <a:r>
              <a:rPr lang="en-US" dirty="0" err="1"/>
              <a:t>clase</a:t>
            </a:r>
            <a:r>
              <a:rPr lang="en-US" dirty="0"/>
              <a:t> </a:t>
            </a:r>
            <a:r>
              <a:rPr lang="en-US" dirty="0" err="1"/>
              <a:t>ahora</a:t>
            </a:r>
            <a:r>
              <a:rPr lang="en-US" dirty="0"/>
              <a:t> solo </a:t>
            </a:r>
            <a:r>
              <a:rPr lang="en-US" dirty="0" err="1"/>
              <a:t>tienen</a:t>
            </a:r>
            <a:r>
              <a:rPr lang="en-US" dirty="0"/>
              <a:t> </a:t>
            </a:r>
            <a:r>
              <a:rPr lang="en-US" dirty="0" err="1"/>
              <a:t>acceso</a:t>
            </a:r>
            <a:r>
              <a:rPr lang="en-US" dirty="0"/>
              <a:t> a los </a:t>
            </a:r>
            <a:r>
              <a:rPr lang="en-US" dirty="0" err="1"/>
              <a:t>miembros</a:t>
            </a:r>
            <a:r>
              <a:rPr lang="en-US" dirty="0"/>
              <a:t> </a:t>
            </a:r>
            <a:r>
              <a:rPr lang="en-US" dirty="0" err="1"/>
              <a:t>relevantes</a:t>
            </a:r>
            <a:r>
              <a:rPr lang="en-US" dirty="0"/>
              <a:t>.</a:t>
            </a:r>
          </a:p>
          <a:p>
            <a:pPr marL="0" indent="0">
              <a:buNone/>
            </a:pPr>
            <a:r>
              <a:rPr lang="en-US" dirty="0"/>
              <a:t> </a:t>
            </a:r>
          </a:p>
          <a:p>
            <a:pPr marL="0" indent="0">
              <a:buNone/>
            </a:pPr>
            <a:r>
              <a:rPr lang="en-US" dirty="0" err="1"/>
              <a:t>En</a:t>
            </a:r>
            <a:r>
              <a:rPr lang="en-US" dirty="0"/>
              <a:t> </a:t>
            </a:r>
            <a:r>
              <a:rPr lang="en-US" dirty="0" err="1"/>
              <a:t>segundo</a:t>
            </a:r>
            <a:r>
              <a:rPr lang="en-US" dirty="0"/>
              <a:t> </a:t>
            </a:r>
            <a:r>
              <a:rPr lang="en-US" dirty="0" err="1"/>
              <a:t>lugar</a:t>
            </a:r>
            <a:r>
              <a:rPr lang="en-US" dirty="0"/>
              <a:t>, </a:t>
            </a:r>
            <a:r>
              <a:rPr lang="en-US" dirty="0" err="1"/>
              <a:t>hacen</a:t>
            </a:r>
            <a:r>
              <a:rPr lang="en-US" dirty="0"/>
              <a:t> que la </a:t>
            </a:r>
            <a:r>
              <a:rPr lang="en-US" dirty="0" err="1"/>
              <a:t>clase</a:t>
            </a:r>
            <a:r>
              <a:rPr lang="en-US" dirty="0"/>
              <a:t> sea </a:t>
            </a:r>
            <a:r>
              <a:rPr lang="en-US" dirty="0" err="1"/>
              <a:t>más</a:t>
            </a:r>
            <a:r>
              <a:rPr lang="en-US" dirty="0"/>
              <a:t> flexible, </a:t>
            </a:r>
            <a:r>
              <a:rPr lang="en-US" dirty="0" err="1"/>
              <a:t>ya</a:t>
            </a:r>
            <a:r>
              <a:rPr lang="en-US" dirty="0"/>
              <a:t> que </a:t>
            </a:r>
            <a:r>
              <a:rPr lang="en-US" dirty="0" err="1"/>
              <a:t>su</a:t>
            </a:r>
            <a:r>
              <a:rPr lang="en-US" dirty="0"/>
              <a:t> </a:t>
            </a:r>
            <a:r>
              <a:rPr lang="en-US" dirty="0" err="1"/>
              <a:t>implementación</a:t>
            </a:r>
            <a:r>
              <a:rPr lang="en-US" dirty="0"/>
              <a:t> </a:t>
            </a:r>
            <a:r>
              <a:rPr lang="en-US" dirty="0" err="1"/>
              <a:t>podría</a:t>
            </a:r>
            <a:r>
              <a:rPr lang="en-US" dirty="0"/>
              <a:t> </a:t>
            </a:r>
            <a:r>
              <a:rPr lang="en-US" dirty="0" err="1"/>
              <a:t>cambiar</a:t>
            </a:r>
            <a:r>
              <a:rPr lang="en-US" dirty="0"/>
              <a:t>, o que co </a:t>
            </a:r>
            <a:r>
              <a:rPr lang="en-US" dirty="0" err="1"/>
              <a:t>existan</a:t>
            </a:r>
            <a:r>
              <a:rPr lang="en-US" dirty="0"/>
              <a:t> </a:t>
            </a:r>
            <a:r>
              <a:rPr lang="en-US" dirty="0" err="1"/>
              <a:t>varias</a:t>
            </a:r>
            <a:r>
              <a:rPr lang="en-US" dirty="0"/>
              <a:t> </a:t>
            </a:r>
            <a:r>
              <a:rPr lang="en-US" dirty="0" err="1"/>
              <a:t>implementaciones</a:t>
            </a:r>
            <a:r>
              <a:rPr lang="en-US" dirty="0"/>
              <a:t> </a:t>
            </a:r>
            <a:r>
              <a:rPr lang="en-US" dirty="0" err="1"/>
              <a:t>simultáneamente</a:t>
            </a:r>
            <a:r>
              <a:rPr lang="en-US" dirty="0"/>
              <a:t>,  sin que </a:t>
            </a:r>
            <a:r>
              <a:rPr lang="en-US" dirty="0" err="1"/>
              <a:t>otros</a:t>
            </a:r>
            <a:r>
              <a:rPr lang="en-US" dirty="0"/>
              <a:t> </a:t>
            </a:r>
            <a:r>
              <a:rPr lang="en-US" dirty="0" err="1"/>
              <a:t>programadores</a:t>
            </a:r>
            <a:r>
              <a:rPr lang="en-US" dirty="0"/>
              <a:t> lo </a:t>
            </a:r>
            <a:r>
              <a:rPr lang="en-US" dirty="0" err="1"/>
              <a:t>noten</a:t>
            </a:r>
            <a:r>
              <a:rPr lang="en-US" dirty="0"/>
              <a:t>, </a:t>
            </a:r>
            <a:r>
              <a:rPr lang="en-US" dirty="0" err="1"/>
              <a:t>siempre</a:t>
            </a:r>
            <a:r>
              <a:rPr lang="en-US" dirty="0"/>
              <a:t> que se </a:t>
            </a:r>
            <a:r>
              <a:rPr lang="en-US" dirty="0" err="1"/>
              <a:t>usen</a:t>
            </a:r>
            <a:r>
              <a:rPr lang="en-US" dirty="0"/>
              <a:t> la </a:t>
            </a:r>
            <a:r>
              <a:rPr lang="en-US" b="1" dirty="0"/>
              <a:t>interface</a:t>
            </a:r>
            <a:r>
              <a:rPr lang="en-US" dirty="0"/>
              <a:t>.</a:t>
            </a:r>
          </a:p>
          <a:p>
            <a:pPr marL="0" indent="0">
              <a:buNone/>
            </a:pPr>
            <a:r>
              <a:rPr lang="en-US" dirty="0"/>
              <a:t> </a:t>
            </a:r>
            <a:endParaRPr lang="en-BO" dirty="0"/>
          </a:p>
        </p:txBody>
      </p:sp>
    </p:spTree>
    <p:extLst>
      <p:ext uri="{BB962C8B-B14F-4D97-AF65-F5344CB8AC3E}">
        <p14:creationId xmlns:p14="http://schemas.microsoft.com/office/powerpoint/2010/main" val="645899943"/>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E6943-8C66-B145-B6F6-0962CD65719C}"/>
              </a:ext>
            </a:extLst>
          </p:cNvPr>
          <p:cNvSpPr>
            <a:spLocks noGrp="1"/>
          </p:cNvSpPr>
          <p:nvPr>
            <p:ph type="title"/>
          </p:nvPr>
        </p:nvSpPr>
        <p:spPr/>
        <p:txBody>
          <a:bodyPr/>
          <a:lstStyle/>
          <a:p>
            <a:r>
              <a:rPr lang="en-BO" dirty="0"/>
              <a:t>Clases abstractas</a:t>
            </a:r>
          </a:p>
        </p:txBody>
      </p:sp>
      <p:sp>
        <p:nvSpPr>
          <p:cNvPr id="3" name="Content Placeholder 2">
            <a:extLst>
              <a:ext uri="{FF2B5EF4-FFF2-40B4-BE49-F238E27FC236}">
                <a16:creationId xmlns:a16="http://schemas.microsoft.com/office/drawing/2014/main" id="{99FCEDDA-55CE-9342-AA73-E5B6CCF62B5E}"/>
              </a:ext>
            </a:extLst>
          </p:cNvPr>
          <p:cNvSpPr>
            <a:spLocks noGrp="1"/>
          </p:cNvSpPr>
          <p:nvPr>
            <p:ph idx="1"/>
          </p:nvPr>
        </p:nvSpPr>
        <p:spPr>
          <a:xfrm>
            <a:off x="6644640" y="1562910"/>
            <a:ext cx="4709160" cy="5062856"/>
          </a:xfrm>
          <a:solidFill>
            <a:schemeClr val="accent5">
              <a:lumMod val="20000"/>
              <a:lumOff val="80000"/>
            </a:schemeClr>
          </a:solidFill>
          <a:ln>
            <a:solidFill>
              <a:schemeClr val="accent1"/>
            </a:solidFill>
          </a:ln>
        </p:spPr>
        <p:txBody>
          <a:bodyPr>
            <a:noAutofit/>
          </a:bodyPr>
          <a:lstStyle/>
          <a:p>
            <a:pPr marL="0" indent="0">
              <a:buNone/>
            </a:pPr>
            <a:endParaRPr lang="en-US" sz="1600" dirty="0"/>
          </a:p>
          <a:p>
            <a:pPr marL="0" indent="0">
              <a:buNone/>
            </a:pPr>
            <a:r>
              <a:rPr lang="en-US" sz="1600" dirty="0"/>
              <a:t>Una </a:t>
            </a:r>
            <a:r>
              <a:rPr lang="en-US" sz="1600" b="1" dirty="0" err="1"/>
              <a:t>clase</a:t>
            </a:r>
            <a:r>
              <a:rPr lang="en-US" sz="1600" b="1" dirty="0"/>
              <a:t> </a:t>
            </a:r>
            <a:r>
              <a:rPr lang="en-US" sz="1600" b="1" dirty="0" err="1"/>
              <a:t>abstracta</a:t>
            </a:r>
            <a:r>
              <a:rPr lang="en-US" sz="1600" dirty="0"/>
              <a:t> </a:t>
            </a:r>
            <a:r>
              <a:rPr lang="en-US" sz="1600" dirty="0" err="1"/>
              <a:t>proporciona</a:t>
            </a:r>
            <a:r>
              <a:rPr lang="en-US" sz="1600" dirty="0"/>
              <a:t> una </a:t>
            </a:r>
            <a:r>
              <a:rPr lang="en-US" sz="1600" dirty="0" err="1"/>
              <a:t>implementación</a:t>
            </a:r>
            <a:r>
              <a:rPr lang="en-US" sz="1600" dirty="0"/>
              <a:t> </a:t>
            </a:r>
            <a:r>
              <a:rPr lang="en-US" sz="1600" dirty="0" err="1"/>
              <a:t>parcial</a:t>
            </a:r>
            <a:r>
              <a:rPr lang="en-US" sz="1600" dirty="0"/>
              <a:t> que </a:t>
            </a:r>
            <a:r>
              <a:rPr lang="en-US" sz="1600" dirty="0" err="1"/>
              <a:t>puede</a:t>
            </a:r>
            <a:r>
              <a:rPr lang="en-US" sz="1600" dirty="0"/>
              <a:t> </a:t>
            </a:r>
            <a:r>
              <a:rPr lang="en-US" sz="1600" dirty="0" err="1"/>
              <a:t>servir</a:t>
            </a:r>
            <a:r>
              <a:rPr lang="en-US" sz="1600" dirty="0"/>
              <a:t> de base para que </a:t>
            </a:r>
            <a:r>
              <a:rPr lang="en-US" sz="1600" dirty="0" err="1"/>
              <a:t>otras</a:t>
            </a:r>
            <a:r>
              <a:rPr lang="en-US" sz="1600" dirty="0"/>
              <a:t> </a:t>
            </a:r>
            <a:r>
              <a:rPr lang="en-US" sz="1600" dirty="0" err="1"/>
              <a:t>clases</a:t>
            </a:r>
            <a:r>
              <a:rPr lang="en-US" sz="1600" dirty="0"/>
              <a:t> </a:t>
            </a:r>
            <a:r>
              <a:rPr lang="en-US" sz="1600" dirty="0" err="1"/>
              <a:t>derivadas</a:t>
            </a:r>
            <a:r>
              <a:rPr lang="en-US" sz="1600" dirty="0"/>
              <a:t> la </a:t>
            </a:r>
            <a:r>
              <a:rPr lang="en-US" sz="1600" dirty="0" err="1"/>
              <a:t>completen</a:t>
            </a:r>
            <a:r>
              <a:rPr lang="en-US" sz="1600" dirty="0"/>
              <a:t> para </a:t>
            </a:r>
            <a:r>
              <a:rPr lang="en-US" sz="1600" dirty="0" err="1"/>
              <a:t>posibilitar</a:t>
            </a:r>
            <a:r>
              <a:rPr lang="en-US" sz="1600" dirty="0"/>
              <a:t> </a:t>
            </a:r>
            <a:r>
              <a:rPr lang="en-US" sz="1600" dirty="0" err="1"/>
              <a:t>crear</a:t>
            </a:r>
            <a:r>
              <a:rPr lang="en-US" sz="1600" dirty="0"/>
              <a:t> </a:t>
            </a:r>
            <a:r>
              <a:rPr lang="en-US" sz="1600" dirty="0" err="1"/>
              <a:t>instancias</a:t>
            </a:r>
            <a:r>
              <a:rPr lang="en-US" sz="1600" dirty="0"/>
              <a:t>.</a:t>
            </a:r>
          </a:p>
          <a:p>
            <a:pPr marL="0" indent="0">
              <a:buNone/>
            </a:pPr>
            <a:endParaRPr lang="en-US" sz="1600" dirty="0"/>
          </a:p>
          <a:p>
            <a:pPr marL="0" indent="0">
              <a:buNone/>
            </a:pPr>
            <a:r>
              <a:rPr lang="en-US" sz="1600" dirty="0" err="1"/>
              <a:t>Cuando</a:t>
            </a:r>
            <a:r>
              <a:rPr lang="en-US" sz="1600" dirty="0"/>
              <a:t> una </a:t>
            </a:r>
            <a:r>
              <a:rPr lang="en-US" sz="1600" dirty="0" err="1"/>
              <a:t>clase</a:t>
            </a:r>
            <a:r>
              <a:rPr lang="en-US" sz="1600" dirty="0"/>
              <a:t> se </a:t>
            </a:r>
            <a:r>
              <a:rPr lang="en-US" sz="1600" dirty="0" err="1"/>
              <a:t>declara</a:t>
            </a:r>
            <a:r>
              <a:rPr lang="en-US" sz="1600" dirty="0"/>
              <a:t> </a:t>
            </a:r>
            <a:r>
              <a:rPr lang="en-US" sz="1600" dirty="0" err="1"/>
              <a:t>como</a:t>
            </a:r>
            <a:r>
              <a:rPr lang="en-US" sz="1600" dirty="0"/>
              <a:t> </a:t>
            </a:r>
            <a:r>
              <a:rPr lang="en-US" sz="1600" b="1" dirty="0"/>
              <a:t>abstract</a:t>
            </a:r>
            <a:r>
              <a:rPr lang="en-US" sz="1600" dirty="0"/>
              <a:t>, </a:t>
            </a:r>
            <a:r>
              <a:rPr lang="en-US" sz="1600" dirty="0" err="1"/>
              <a:t>significa</a:t>
            </a:r>
            <a:r>
              <a:rPr lang="en-US" sz="1600" dirty="0"/>
              <a:t> que la </a:t>
            </a:r>
            <a:r>
              <a:rPr lang="en-US" sz="1600" dirty="0" err="1"/>
              <a:t>clase</a:t>
            </a:r>
            <a:r>
              <a:rPr lang="en-US" sz="1600" dirty="0"/>
              <a:t> </a:t>
            </a:r>
            <a:r>
              <a:rPr lang="en-US" sz="1600" dirty="0" err="1"/>
              <a:t>puede</a:t>
            </a:r>
            <a:r>
              <a:rPr lang="en-US" sz="1600" dirty="0"/>
              <a:t> </a:t>
            </a:r>
            <a:r>
              <a:rPr lang="en-US" sz="1600" dirty="0" err="1"/>
              <a:t>contener</a:t>
            </a:r>
            <a:r>
              <a:rPr lang="en-US" sz="1600" dirty="0"/>
              <a:t> </a:t>
            </a:r>
            <a:r>
              <a:rPr lang="en-US" sz="1600" dirty="0" err="1"/>
              <a:t>miembros</a:t>
            </a:r>
            <a:r>
              <a:rPr lang="en-US" sz="1600" dirty="0"/>
              <a:t> sin </a:t>
            </a:r>
            <a:r>
              <a:rPr lang="en-US" sz="1600" dirty="0" err="1"/>
              <a:t>implementación</a:t>
            </a:r>
            <a:r>
              <a:rPr lang="en-US" sz="1600" dirty="0"/>
              <a:t>, que </a:t>
            </a:r>
            <a:r>
              <a:rPr lang="en-US" sz="1600" dirty="0" err="1"/>
              <a:t>deben</a:t>
            </a:r>
            <a:r>
              <a:rPr lang="en-US" sz="1600" dirty="0"/>
              <a:t> </a:t>
            </a:r>
            <a:r>
              <a:rPr lang="en-US" sz="1600" dirty="0" err="1"/>
              <a:t>implementarse</a:t>
            </a:r>
            <a:r>
              <a:rPr lang="en-US" sz="1600" dirty="0"/>
              <a:t> </a:t>
            </a:r>
            <a:r>
              <a:rPr lang="en-US" sz="1600" dirty="0" err="1"/>
              <a:t>en</a:t>
            </a:r>
            <a:r>
              <a:rPr lang="en-US" sz="1600" dirty="0"/>
              <a:t> </a:t>
            </a:r>
            <a:r>
              <a:rPr lang="en-US" sz="1600" dirty="0" err="1"/>
              <a:t>clases</a:t>
            </a:r>
            <a:r>
              <a:rPr lang="en-US" sz="1600" dirty="0"/>
              <a:t> </a:t>
            </a:r>
            <a:r>
              <a:rPr lang="en-US" sz="1600" dirty="0" err="1"/>
              <a:t>derivadas</a:t>
            </a:r>
            <a:r>
              <a:rPr lang="en-US" sz="1600" dirty="0"/>
              <a:t>, junto con </a:t>
            </a:r>
            <a:r>
              <a:rPr lang="en-US" sz="1600" dirty="0" err="1"/>
              <a:t>otros</a:t>
            </a:r>
            <a:r>
              <a:rPr lang="en-US" sz="1600" dirty="0"/>
              <a:t> </a:t>
            </a:r>
            <a:r>
              <a:rPr lang="en-US" sz="1600" dirty="0" err="1"/>
              <a:t>miembros</a:t>
            </a:r>
            <a:r>
              <a:rPr lang="en-US" sz="1600" dirty="0"/>
              <a:t> con </a:t>
            </a:r>
            <a:r>
              <a:rPr lang="en-US" sz="1600" dirty="0" err="1"/>
              <a:t>implementación</a:t>
            </a:r>
            <a:r>
              <a:rPr lang="en-US" sz="1600" dirty="0"/>
              <a:t>.</a:t>
            </a:r>
          </a:p>
          <a:p>
            <a:pPr marL="0" indent="0">
              <a:buNone/>
            </a:pPr>
            <a:endParaRPr lang="en-US" sz="1600" dirty="0"/>
          </a:p>
          <a:p>
            <a:pPr marL="0" indent="0">
              <a:buNone/>
            </a:pPr>
            <a:r>
              <a:rPr lang="en-US" sz="1600" dirty="0" err="1"/>
              <a:t>Cuando</a:t>
            </a:r>
            <a:r>
              <a:rPr lang="en-US" sz="1600" dirty="0"/>
              <a:t> un </a:t>
            </a:r>
            <a:r>
              <a:rPr lang="en-US" sz="1600" dirty="0" err="1"/>
              <a:t>miembro</a:t>
            </a:r>
            <a:r>
              <a:rPr lang="en-US" sz="1600" dirty="0"/>
              <a:t> se </a:t>
            </a:r>
            <a:r>
              <a:rPr lang="en-US" sz="1600" dirty="0" err="1"/>
              <a:t>declara</a:t>
            </a:r>
            <a:r>
              <a:rPr lang="en-US" sz="1600" dirty="0"/>
              <a:t> </a:t>
            </a:r>
            <a:r>
              <a:rPr lang="en-US" sz="1600" b="1" dirty="0"/>
              <a:t>abstract</a:t>
            </a:r>
            <a:r>
              <a:rPr lang="en-US" sz="1600" dirty="0"/>
              <a:t>, </a:t>
            </a:r>
            <a:r>
              <a:rPr lang="en-US" sz="1600" dirty="0" err="1"/>
              <a:t>significa</a:t>
            </a:r>
            <a:r>
              <a:rPr lang="en-US" sz="1600" dirty="0"/>
              <a:t> que no </a:t>
            </a:r>
            <a:r>
              <a:rPr lang="en-US" sz="1600" dirty="0" err="1"/>
              <a:t>tiene</a:t>
            </a:r>
            <a:r>
              <a:rPr lang="en-US" sz="1600" dirty="0"/>
              <a:t> </a:t>
            </a:r>
            <a:r>
              <a:rPr lang="en-US" sz="1600" dirty="0" err="1"/>
              <a:t>implementación</a:t>
            </a:r>
            <a:r>
              <a:rPr lang="en-US" sz="1600" dirty="0"/>
              <a:t>.</a:t>
            </a:r>
          </a:p>
          <a:p>
            <a:pPr marL="0" indent="0">
              <a:buNone/>
            </a:pPr>
            <a:endParaRPr lang="en-US" sz="1600" dirty="0"/>
          </a:p>
          <a:p>
            <a:pPr marL="0" indent="0">
              <a:buNone/>
            </a:pPr>
            <a:r>
              <a:rPr lang="en-US" sz="1600" dirty="0"/>
              <a:t>No es </a:t>
            </a:r>
            <a:r>
              <a:rPr lang="en-US" sz="1600" dirty="0" err="1"/>
              <a:t>posible</a:t>
            </a:r>
            <a:r>
              <a:rPr lang="en-US" sz="1600" dirty="0"/>
              <a:t> </a:t>
            </a:r>
            <a:r>
              <a:rPr lang="en-US" sz="1600" dirty="0" err="1"/>
              <a:t>crear</a:t>
            </a:r>
            <a:r>
              <a:rPr lang="en-US" sz="1600" dirty="0"/>
              <a:t> </a:t>
            </a:r>
            <a:r>
              <a:rPr lang="en-US" sz="1600" dirty="0" err="1"/>
              <a:t>instancias</a:t>
            </a:r>
            <a:r>
              <a:rPr lang="en-US" sz="1600" dirty="0"/>
              <a:t> (</a:t>
            </a:r>
            <a:r>
              <a:rPr lang="en-US" sz="1600" dirty="0" err="1"/>
              <a:t>objetos</a:t>
            </a:r>
            <a:r>
              <a:rPr lang="en-US" sz="1600" dirty="0"/>
              <a:t>) a </a:t>
            </a:r>
            <a:r>
              <a:rPr lang="en-US" sz="1600" dirty="0" err="1"/>
              <a:t>partir</a:t>
            </a:r>
            <a:r>
              <a:rPr lang="en-US" sz="1600" dirty="0"/>
              <a:t> de una </a:t>
            </a:r>
            <a:r>
              <a:rPr lang="en-US" sz="1600" b="1" dirty="0" err="1"/>
              <a:t>clase</a:t>
            </a:r>
            <a:r>
              <a:rPr lang="en-US" sz="1600" b="1" dirty="0"/>
              <a:t> </a:t>
            </a:r>
            <a:r>
              <a:rPr lang="en-US" sz="1600" b="1" dirty="0" err="1"/>
              <a:t>abstracta</a:t>
            </a:r>
            <a:r>
              <a:rPr lang="en-US" sz="1600" dirty="0"/>
              <a:t>. </a:t>
            </a:r>
          </a:p>
          <a:p>
            <a:pPr marL="0" indent="0">
              <a:buNone/>
            </a:pPr>
            <a:r>
              <a:rPr lang="en-US" sz="1600" dirty="0"/>
              <a:t> </a:t>
            </a:r>
            <a:endParaRPr lang="en-BO" sz="1600" dirty="0"/>
          </a:p>
        </p:txBody>
      </p:sp>
      <p:sp>
        <p:nvSpPr>
          <p:cNvPr id="4" name="TextBox 3">
            <a:extLst>
              <a:ext uri="{FF2B5EF4-FFF2-40B4-BE49-F238E27FC236}">
                <a16:creationId xmlns:a16="http://schemas.microsoft.com/office/drawing/2014/main" id="{B949F087-8D65-6D48-8E3B-55E699DE5AD5}"/>
              </a:ext>
            </a:extLst>
          </p:cNvPr>
          <p:cNvSpPr txBox="1"/>
          <p:nvPr/>
        </p:nvSpPr>
        <p:spPr>
          <a:xfrm>
            <a:off x="838200" y="1478237"/>
            <a:ext cx="5484223"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dirty="0"/>
              <a:t>public</a:t>
            </a:r>
            <a:r>
              <a:rPr lang="en-US" sz="1400" b="1" dirty="0">
                <a:solidFill>
                  <a:schemeClr val="accent2">
                    <a:lumMod val="40000"/>
                    <a:lumOff val="60000"/>
                  </a:schemeClr>
                </a:solidFill>
              </a:rPr>
              <a:t> abstract</a:t>
            </a:r>
            <a:r>
              <a:rPr lang="en-US" sz="1400" b="1" dirty="0"/>
              <a:t> class </a:t>
            </a:r>
            <a:r>
              <a:rPr lang="en-US" sz="1400" b="1" dirty="0" err="1"/>
              <a:t>FormaPlana</a:t>
            </a:r>
            <a:r>
              <a:rPr lang="en-US" sz="1400" b="1" dirty="0"/>
              <a:t> {</a:t>
            </a:r>
          </a:p>
          <a:p>
            <a:pPr lvl="1"/>
            <a:r>
              <a:rPr lang="en-US" sz="1400" b="1" dirty="0"/>
              <a:t>public double X { get; set; } </a:t>
            </a:r>
          </a:p>
          <a:p>
            <a:pPr lvl="1"/>
            <a:r>
              <a:rPr lang="en-US" sz="1400" b="1" dirty="0"/>
              <a:t>public double Y { get; set; } </a:t>
            </a:r>
          </a:p>
          <a:p>
            <a:pPr lvl="1"/>
            <a:r>
              <a:rPr lang="en-US" sz="1400" b="1" dirty="0"/>
              <a:t>public </a:t>
            </a:r>
            <a:r>
              <a:rPr lang="en-US" sz="1400" b="1" dirty="0">
                <a:solidFill>
                  <a:schemeClr val="accent2">
                    <a:lumMod val="40000"/>
                    <a:lumOff val="60000"/>
                  </a:schemeClr>
                </a:solidFill>
              </a:rPr>
              <a:t>abstract</a:t>
            </a:r>
            <a:r>
              <a:rPr lang="en-US" sz="1400" b="1" dirty="0"/>
              <a:t> double Area();</a:t>
            </a:r>
          </a:p>
          <a:p>
            <a:r>
              <a:rPr lang="en-US" sz="1400" b="1" dirty="0"/>
              <a:t>}</a:t>
            </a:r>
          </a:p>
          <a:p>
            <a:br>
              <a:rPr lang="en-US" sz="1400" b="1" dirty="0"/>
            </a:br>
            <a:r>
              <a:rPr lang="en-US" sz="1400" b="1" dirty="0"/>
              <a:t>public class </a:t>
            </a:r>
            <a:r>
              <a:rPr lang="en-US" sz="1400" b="1" dirty="0" err="1"/>
              <a:t>Rectangulo</a:t>
            </a:r>
            <a:r>
              <a:rPr lang="en-US" sz="1400" b="1" dirty="0"/>
              <a:t>: </a:t>
            </a:r>
            <a:r>
              <a:rPr lang="en-US" sz="1400" b="1" dirty="0" err="1"/>
              <a:t>FormaPlana</a:t>
            </a:r>
            <a:r>
              <a:rPr lang="en-US" sz="1400" b="1" dirty="0"/>
              <a:t> {</a:t>
            </a:r>
          </a:p>
          <a:p>
            <a:pPr lvl="1"/>
            <a:r>
              <a:rPr lang="en-US" sz="1400" b="1" dirty="0"/>
              <a:t>public </a:t>
            </a:r>
            <a:r>
              <a:rPr lang="en-US" sz="1400" b="1" dirty="0">
                <a:solidFill>
                  <a:schemeClr val="accent2">
                    <a:lumMod val="40000"/>
                    <a:lumOff val="60000"/>
                  </a:schemeClr>
                </a:solidFill>
              </a:rPr>
              <a:t>override</a:t>
            </a:r>
            <a:r>
              <a:rPr lang="en-US" sz="1400" b="1" dirty="0"/>
              <a:t> double Area()</a:t>
            </a:r>
          </a:p>
          <a:p>
            <a:pPr lvl="1"/>
            <a:r>
              <a:rPr lang="en-US" sz="1400" b="1" dirty="0"/>
              <a:t>{</a:t>
            </a:r>
          </a:p>
          <a:p>
            <a:pPr lvl="1"/>
            <a:r>
              <a:rPr lang="en-US" sz="1400" b="1" dirty="0"/>
              <a:t>return X * Y;</a:t>
            </a:r>
          </a:p>
          <a:p>
            <a:pPr lvl="1"/>
            <a:r>
              <a:rPr lang="en-US" sz="1400" b="1" dirty="0"/>
              <a:t>}</a:t>
            </a:r>
          </a:p>
          <a:p>
            <a:r>
              <a:rPr lang="en-US" sz="1400" b="1" dirty="0"/>
              <a:t>}</a:t>
            </a:r>
          </a:p>
          <a:p>
            <a:br>
              <a:rPr lang="en-US" sz="1400" b="1" dirty="0"/>
            </a:br>
            <a:r>
              <a:rPr lang="en-US" sz="1400" b="1" dirty="0"/>
              <a:t>static class Principal {</a:t>
            </a:r>
          </a:p>
          <a:p>
            <a:pPr lvl="1"/>
            <a:r>
              <a:rPr lang="en-US" sz="1400" b="1" dirty="0"/>
              <a:t>static void Main()</a:t>
            </a:r>
          </a:p>
          <a:p>
            <a:pPr lvl="1"/>
            <a:r>
              <a:rPr lang="en-US" sz="1400" b="1" dirty="0"/>
              <a:t>{</a:t>
            </a:r>
          </a:p>
          <a:p>
            <a:pPr lvl="2"/>
            <a:r>
              <a:rPr lang="en-US" sz="1400" b="1" dirty="0">
                <a:solidFill>
                  <a:schemeClr val="accent2">
                    <a:lumMod val="40000"/>
                    <a:lumOff val="60000"/>
                  </a:schemeClr>
                </a:solidFill>
              </a:rPr>
              <a:t>// var rec = new </a:t>
            </a:r>
            <a:r>
              <a:rPr lang="en-US" sz="1400" b="1" dirty="0" err="1">
                <a:solidFill>
                  <a:schemeClr val="accent2">
                    <a:lumMod val="40000"/>
                    <a:lumOff val="60000"/>
                  </a:schemeClr>
                </a:solidFill>
              </a:rPr>
              <a:t>FormaPlana</a:t>
            </a:r>
            <a:r>
              <a:rPr lang="en-US" sz="1400" b="1" dirty="0">
                <a:solidFill>
                  <a:schemeClr val="accent2">
                    <a:lumMod val="40000"/>
                    <a:lumOff val="60000"/>
                  </a:schemeClr>
                </a:solidFill>
              </a:rPr>
              <a:t>(); // Error: </a:t>
            </a:r>
            <a:r>
              <a:rPr lang="en-US" sz="1400" b="1" dirty="0" err="1">
                <a:solidFill>
                  <a:schemeClr val="accent2">
                    <a:lumMod val="40000"/>
                    <a:lumOff val="60000"/>
                  </a:schemeClr>
                </a:solidFill>
              </a:rPr>
              <a:t>clase</a:t>
            </a:r>
            <a:r>
              <a:rPr lang="en-US" sz="1400" b="1" dirty="0">
                <a:solidFill>
                  <a:schemeClr val="accent2">
                    <a:lumMod val="40000"/>
                    <a:lumOff val="60000"/>
                  </a:schemeClr>
                </a:solidFill>
              </a:rPr>
              <a:t> </a:t>
            </a:r>
            <a:r>
              <a:rPr lang="en-US" sz="1400" b="1" dirty="0" err="1">
                <a:solidFill>
                  <a:schemeClr val="accent2">
                    <a:lumMod val="40000"/>
                    <a:lumOff val="60000"/>
                  </a:schemeClr>
                </a:solidFill>
              </a:rPr>
              <a:t>abstracta</a:t>
            </a:r>
            <a:endParaRPr lang="en-US" sz="1400" b="1" dirty="0">
              <a:solidFill>
                <a:schemeClr val="accent2">
                  <a:lumMod val="40000"/>
                  <a:lumOff val="60000"/>
                </a:schemeClr>
              </a:solidFill>
            </a:endParaRPr>
          </a:p>
          <a:p>
            <a:pPr lvl="2"/>
            <a:r>
              <a:rPr lang="en-US" sz="1400" b="1" dirty="0"/>
              <a:t>var rec = new </a:t>
            </a:r>
            <a:r>
              <a:rPr lang="en-US" sz="1400" b="1" dirty="0" err="1"/>
              <a:t>Rectangulo</a:t>
            </a:r>
            <a:r>
              <a:rPr lang="en-US" sz="1400" b="1" dirty="0"/>
              <a:t> { X = 15, Y = 27};</a:t>
            </a:r>
          </a:p>
          <a:p>
            <a:pPr lvl="2"/>
            <a:r>
              <a:rPr lang="en-US" sz="1400" b="1" dirty="0"/>
              <a:t>WriteLine($"Area de rec = {</a:t>
            </a:r>
            <a:r>
              <a:rPr lang="en-US" sz="1400" b="1" dirty="0" err="1"/>
              <a:t>rec.Area</a:t>
            </a:r>
            <a:r>
              <a:rPr lang="en-US" sz="1400" b="1" dirty="0"/>
              <a:t>()}");        </a:t>
            </a:r>
            <a:r>
              <a:rPr lang="en-US" sz="1400" b="1" dirty="0">
                <a:solidFill>
                  <a:schemeClr val="accent6">
                    <a:lumMod val="40000"/>
                    <a:lumOff val="60000"/>
                  </a:schemeClr>
                </a:solidFill>
              </a:rPr>
              <a:t>// 405</a:t>
            </a:r>
          </a:p>
          <a:p>
            <a:pPr lvl="1"/>
            <a:r>
              <a:rPr lang="en-US" sz="1400" b="1" dirty="0">
                <a:solidFill>
                  <a:schemeClr val="accent6">
                    <a:lumMod val="40000"/>
                    <a:lumOff val="60000"/>
                  </a:schemeClr>
                </a:solidFill>
              </a:rPr>
              <a:t>}</a:t>
            </a:r>
          </a:p>
          <a:p>
            <a:r>
              <a:rPr lang="en-US" sz="1400" b="1" dirty="0"/>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638040035"/>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A2218-7F6E-9044-AD54-FA25FED08C77}"/>
              </a:ext>
            </a:extLst>
          </p:cNvPr>
          <p:cNvSpPr>
            <a:spLocks noGrp="1"/>
          </p:cNvSpPr>
          <p:nvPr>
            <p:ph type="title"/>
          </p:nvPr>
        </p:nvSpPr>
        <p:spPr/>
        <p:txBody>
          <a:bodyPr/>
          <a:lstStyle/>
          <a:p>
            <a:r>
              <a:rPr lang="en-BO" dirty="0"/>
              <a:t>Características de las clases abstractas</a:t>
            </a:r>
          </a:p>
        </p:txBody>
      </p:sp>
      <p:sp>
        <p:nvSpPr>
          <p:cNvPr id="3" name="Content Placeholder 2">
            <a:extLst>
              <a:ext uri="{FF2B5EF4-FFF2-40B4-BE49-F238E27FC236}">
                <a16:creationId xmlns:a16="http://schemas.microsoft.com/office/drawing/2014/main" id="{2F0F1CBE-5AA2-AE47-9396-57F163589EEA}"/>
              </a:ext>
            </a:extLst>
          </p:cNvPr>
          <p:cNvSpPr>
            <a:spLocks noGrp="1"/>
          </p:cNvSpPr>
          <p:nvPr>
            <p:ph idx="1"/>
          </p:nvPr>
        </p:nvSpPr>
        <p:spPr>
          <a:xfrm>
            <a:off x="838200" y="1825624"/>
            <a:ext cx="10515600" cy="4667251"/>
          </a:xfrm>
          <a:solidFill>
            <a:schemeClr val="accent5">
              <a:lumMod val="20000"/>
              <a:lumOff val="80000"/>
            </a:schemeClr>
          </a:solidFill>
          <a:ln>
            <a:solidFill>
              <a:schemeClr val="accent1"/>
            </a:solidFill>
          </a:ln>
        </p:spPr>
        <p:txBody>
          <a:bodyPr>
            <a:noAutofit/>
          </a:bodyPr>
          <a:lstStyle/>
          <a:p>
            <a:pPr>
              <a:lnSpc>
                <a:spcPct val="100000"/>
              </a:lnSpc>
            </a:pPr>
            <a:r>
              <a:rPr lang="en-BO" sz="1400" dirty="0"/>
              <a:t>Una clase abstracta no puede heredar de una clase no-abstracta.</a:t>
            </a:r>
          </a:p>
          <a:p>
            <a:pPr marL="0" indent="0">
              <a:lnSpc>
                <a:spcPct val="100000"/>
              </a:lnSpc>
              <a:buNone/>
            </a:pPr>
            <a:r>
              <a:rPr lang="en-US" sz="1600" b="1" dirty="0"/>
              <a:t>c</a:t>
            </a:r>
            <a:r>
              <a:rPr lang="en-BO" sz="1600" b="1" dirty="0"/>
              <a:t>lass NoAbstracta {}</a:t>
            </a:r>
          </a:p>
          <a:p>
            <a:pPr marL="0" indent="0">
              <a:lnSpc>
                <a:spcPct val="100000"/>
              </a:lnSpc>
              <a:buNone/>
            </a:pPr>
            <a:r>
              <a:rPr lang="en-US" sz="1600" b="1" dirty="0"/>
              <a:t>a</a:t>
            </a:r>
            <a:r>
              <a:rPr lang="en-BO" sz="1600" b="1" dirty="0"/>
              <a:t>bstract class Abstracta : NoAbstracta {}</a:t>
            </a:r>
          </a:p>
          <a:p>
            <a:pPr>
              <a:lnSpc>
                <a:spcPct val="100000"/>
              </a:lnSpc>
            </a:pPr>
            <a:r>
              <a:rPr lang="en-US" sz="1400" dirty="0"/>
              <a:t>Si la </a:t>
            </a:r>
            <a:r>
              <a:rPr lang="en-US" sz="1400" dirty="0" err="1"/>
              <a:t>clase</a:t>
            </a:r>
            <a:r>
              <a:rPr lang="en-US" sz="1400" dirty="0"/>
              <a:t> base </a:t>
            </a:r>
            <a:r>
              <a:rPr lang="en-US" sz="1400" dirty="0" err="1"/>
              <a:t>tiene</a:t>
            </a:r>
            <a:r>
              <a:rPr lang="en-US" sz="1400" dirty="0"/>
              <a:t> </a:t>
            </a:r>
            <a:r>
              <a:rPr lang="en-US" sz="1400" dirty="0" err="1"/>
              <a:t>miembros</a:t>
            </a:r>
            <a:r>
              <a:rPr lang="en-US" sz="1400" dirty="0"/>
              <a:t> </a:t>
            </a:r>
            <a:r>
              <a:rPr lang="en-US" sz="1400" dirty="0" err="1"/>
              <a:t>virtuales</a:t>
            </a:r>
            <a:r>
              <a:rPr lang="en-US" sz="1400" dirty="0"/>
              <a:t>, </a:t>
            </a:r>
            <a:r>
              <a:rPr lang="en-US" sz="1400" dirty="0" err="1"/>
              <a:t>estos</a:t>
            </a:r>
            <a:r>
              <a:rPr lang="en-US" sz="1400" dirty="0"/>
              <a:t> </a:t>
            </a:r>
            <a:r>
              <a:rPr lang="en-US" sz="1400" dirty="0" err="1"/>
              <a:t>pueden</a:t>
            </a:r>
            <a:r>
              <a:rPr lang="en-US" sz="1400" dirty="0"/>
              <a:t> ser </a:t>
            </a:r>
            <a:r>
              <a:rPr lang="en-US" sz="1400" dirty="0" err="1"/>
              <a:t>overrided</a:t>
            </a:r>
            <a:r>
              <a:rPr lang="en-US" sz="1400" dirty="0"/>
              <a:t> </a:t>
            </a:r>
            <a:r>
              <a:rPr lang="en-US" sz="1400" dirty="0" err="1"/>
              <a:t>como</a:t>
            </a:r>
            <a:r>
              <a:rPr lang="en-US" sz="1400" dirty="0"/>
              <a:t> </a:t>
            </a:r>
            <a:r>
              <a:rPr lang="en-US" sz="1400" b="1" dirty="0"/>
              <a:t>abstract </a:t>
            </a:r>
            <a:r>
              <a:rPr lang="en-US" sz="1400" dirty="0"/>
              <a:t>para </a:t>
            </a:r>
            <a:r>
              <a:rPr lang="en-US" sz="1400" dirty="0" err="1"/>
              <a:t>forzar</a:t>
            </a:r>
            <a:r>
              <a:rPr lang="en-US" sz="1400" dirty="0"/>
              <a:t> a sus </a:t>
            </a:r>
            <a:r>
              <a:rPr lang="en-US" sz="1400" dirty="0" err="1"/>
              <a:t>clases</a:t>
            </a:r>
            <a:r>
              <a:rPr lang="en-US" sz="1400" dirty="0"/>
              <a:t> a </a:t>
            </a:r>
            <a:r>
              <a:rPr lang="en-US" sz="1400" dirty="0" err="1"/>
              <a:t>proporcionar</a:t>
            </a:r>
            <a:r>
              <a:rPr lang="en-US" sz="1400" dirty="0"/>
              <a:t> </a:t>
            </a:r>
            <a:r>
              <a:rPr lang="en-US" sz="1400" dirty="0" err="1"/>
              <a:t>nuevas</a:t>
            </a:r>
            <a:r>
              <a:rPr lang="en-US" sz="1400" dirty="0"/>
              <a:t> </a:t>
            </a:r>
            <a:r>
              <a:rPr lang="en-US" sz="1400" dirty="0" err="1"/>
              <a:t>implementaciones</a:t>
            </a:r>
            <a:r>
              <a:rPr lang="en-US" sz="1400" dirty="0"/>
              <a:t> de </a:t>
            </a:r>
            <a:r>
              <a:rPr lang="en-US" sz="1400" dirty="0" err="1"/>
              <a:t>estos</a:t>
            </a:r>
            <a:r>
              <a:rPr lang="en-US" sz="1400" dirty="0"/>
              <a:t> </a:t>
            </a:r>
            <a:r>
              <a:rPr lang="en-US" sz="1400" dirty="0" err="1"/>
              <a:t>miembros</a:t>
            </a:r>
            <a:r>
              <a:rPr lang="en-US" sz="1400" dirty="0"/>
              <a:t>.</a:t>
            </a:r>
          </a:p>
          <a:p>
            <a:pPr marL="0" indent="0">
              <a:lnSpc>
                <a:spcPct val="100000"/>
              </a:lnSpc>
              <a:buNone/>
            </a:pPr>
            <a:r>
              <a:rPr lang="en-US" sz="1600" b="1" dirty="0"/>
              <a:t>class Base { void virtual </a:t>
            </a:r>
            <a:r>
              <a:rPr lang="en-US" sz="1600" b="1" dirty="0" err="1"/>
              <a:t>HaceAlgo</a:t>
            </a:r>
            <a:r>
              <a:rPr lang="en-US" sz="1600" b="1" dirty="0"/>
              <a:t>() {}  }</a:t>
            </a:r>
          </a:p>
          <a:p>
            <a:pPr marL="0" indent="0">
              <a:lnSpc>
                <a:spcPct val="100000"/>
              </a:lnSpc>
              <a:buNone/>
            </a:pPr>
            <a:r>
              <a:rPr lang="en-US" sz="1600" b="1" dirty="0"/>
              <a:t>abstract class </a:t>
            </a:r>
            <a:r>
              <a:rPr lang="en-US" sz="1600" b="1" dirty="0" err="1"/>
              <a:t>Derivada</a:t>
            </a:r>
            <a:r>
              <a:rPr lang="en-US" sz="1600" b="1" dirty="0"/>
              <a:t> : Base {</a:t>
            </a:r>
          </a:p>
          <a:p>
            <a:pPr marL="0" indent="0">
              <a:lnSpc>
                <a:spcPct val="100000"/>
              </a:lnSpc>
              <a:buNone/>
            </a:pPr>
            <a:r>
              <a:rPr lang="en-US" sz="1600" b="1" dirty="0"/>
              <a:t>	void abstract override </a:t>
            </a:r>
            <a:r>
              <a:rPr lang="en-US" sz="1600" b="1" dirty="0" err="1"/>
              <a:t>HaceAlgo</a:t>
            </a:r>
            <a:r>
              <a:rPr lang="en-US" sz="1600" b="1" dirty="0"/>
              <a:t>() {}</a:t>
            </a:r>
          </a:p>
          <a:p>
            <a:pPr marL="0" indent="0">
              <a:lnSpc>
                <a:spcPct val="100000"/>
              </a:lnSpc>
              <a:buNone/>
            </a:pPr>
            <a:r>
              <a:rPr lang="en-US" sz="1600" b="1" dirty="0"/>
              <a:t>}</a:t>
            </a:r>
          </a:p>
          <a:p>
            <a:pPr>
              <a:lnSpc>
                <a:spcPct val="100000"/>
              </a:lnSpc>
            </a:pPr>
            <a:r>
              <a:rPr lang="en-US" sz="1400" dirty="0"/>
              <a:t>Una </a:t>
            </a:r>
            <a:r>
              <a:rPr lang="en-US" sz="1400" dirty="0" err="1"/>
              <a:t>clase</a:t>
            </a:r>
            <a:r>
              <a:rPr lang="en-US" sz="1400" dirty="0"/>
              <a:t> </a:t>
            </a:r>
            <a:r>
              <a:rPr lang="en-US" sz="1400" dirty="0" err="1"/>
              <a:t>abstracta</a:t>
            </a:r>
            <a:r>
              <a:rPr lang="en-US" sz="1400" dirty="0"/>
              <a:t> </a:t>
            </a:r>
            <a:r>
              <a:rPr lang="en-US" sz="1400" dirty="0" err="1"/>
              <a:t>puede</a:t>
            </a:r>
            <a:r>
              <a:rPr lang="en-US" sz="1400" dirty="0"/>
              <a:t> </a:t>
            </a:r>
            <a:r>
              <a:rPr lang="en-US" sz="1400" dirty="0" err="1"/>
              <a:t>usarse</a:t>
            </a:r>
            <a:r>
              <a:rPr lang="en-US" sz="1400" dirty="0"/>
              <a:t> </a:t>
            </a:r>
            <a:r>
              <a:rPr lang="en-US" sz="1400" dirty="0" err="1"/>
              <a:t>como</a:t>
            </a:r>
            <a:r>
              <a:rPr lang="en-US" sz="1400" dirty="0"/>
              <a:t> una </a:t>
            </a:r>
            <a:r>
              <a:rPr lang="en-US" sz="1400" b="1" dirty="0"/>
              <a:t>interface</a:t>
            </a:r>
            <a:r>
              <a:rPr lang="en-US" sz="1400" dirty="0"/>
              <a:t> para </a:t>
            </a:r>
            <a:r>
              <a:rPr lang="en-US" sz="1400" dirty="0" err="1"/>
              <a:t>contener</a:t>
            </a:r>
            <a:r>
              <a:rPr lang="en-US" sz="1400" dirty="0"/>
              <a:t> </a:t>
            </a:r>
            <a:r>
              <a:rPr lang="en-US" sz="1400" dirty="0" err="1"/>
              <a:t>objetos</a:t>
            </a:r>
            <a:r>
              <a:rPr lang="en-US" sz="1400" dirty="0"/>
              <a:t> </a:t>
            </a:r>
            <a:r>
              <a:rPr lang="en-US" sz="1400" dirty="0" err="1"/>
              <a:t>instanciados</a:t>
            </a:r>
            <a:r>
              <a:rPr lang="en-US" sz="1400" dirty="0"/>
              <a:t> de </a:t>
            </a:r>
            <a:r>
              <a:rPr lang="en-US" sz="1400" dirty="0" err="1"/>
              <a:t>clases</a:t>
            </a:r>
            <a:r>
              <a:rPr lang="en-US" sz="1400" dirty="0"/>
              <a:t> </a:t>
            </a:r>
            <a:r>
              <a:rPr lang="en-US" sz="1400" dirty="0" err="1"/>
              <a:t>derivadas</a:t>
            </a:r>
            <a:r>
              <a:rPr lang="en-US" sz="1400" dirty="0"/>
              <a:t>.</a:t>
            </a:r>
          </a:p>
          <a:p>
            <a:pPr marL="0" indent="0">
              <a:lnSpc>
                <a:spcPct val="100000"/>
              </a:lnSpc>
              <a:buNone/>
            </a:pPr>
            <a:r>
              <a:rPr lang="en-US" sz="1600" b="1" dirty="0"/>
              <a:t>Base b = new </a:t>
            </a:r>
            <a:r>
              <a:rPr lang="en-US" sz="1600" b="1" dirty="0" err="1"/>
              <a:t>Derivada</a:t>
            </a:r>
            <a:r>
              <a:rPr lang="en-US" sz="1600" b="1" dirty="0"/>
              <a:t>();</a:t>
            </a:r>
          </a:p>
          <a:p>
            <a:pPr>
              <a:lnSpc>
                <a:spcPct val="100000"/>
              </a:lnSpc>
            </a:pPr>
            <a:r>
              <a:rPr lang="en-US" sz="1600" dirty="0"/>
              <a:t>Una </a:t>
            </a:r>
            <a:r>
              <a:rPr lang="en-US" sz="1600" dirty="0" err="1"/>
              <a:t>clase</a:t>
            </a:r>
            <a:r>
              <a:rPr lang="en-US" sz="1600" dirty="0"/>
              <a:t> </a:t>
            </a:r>
            <a:r>
              <a:rPr lang="en-US" sz="1600" dirty="0" err="1"/>
              <a:t>abstracta</a:t>
            </a:r>
            <a:r>
              <a:rPr lang="en-US" sz="1600" dirty="0"/>
              <a:t> es similar a una interface, la </a:t>
            </a:r>
            <a:r>
              <a:rPr lang="en-US" sz="1600" dirty="0" err="1"/>
              <a:t>diferencia</a:t>
            </a:r>
            <a:r>
              <a:rPr lang="en-US" sz="1600" dirty="0"/>
              <a:t> es que una </a:t>
            </a:r>
            <a:r>
              <a:rPr lang="en-US" sz="1600" dirty="0" err="1"/>
              <a:t>clase</a:t>
            </a:r>
            <a:r>
              <a:rPr lang="en-US" sz="1600" dirty="0"/>
              <a:t> </a:t>
            </a:r>
            <a:r>
              <a:rPr lang="en-US" sz="1600" dirty="0" err="1"/>
              <a:t>puede</a:t>
            </a:r>
            <a:r>
              <a:rPr lang="en-US" sz="1600" dirty="0"/>
              <a:t> solo </a:t>
            </a:r>
            <a:r>
              <a:rPr lang="en-US" sz="1600" dirty="0" err="1"/>
              <a:t>derivar</a:t>
            </a:r>
            <a:r>
              <a:rPr lang="en-US" sz="1600" dirty="0"/>
              <a:t> solo de una </a:t>
            </a:r>
            <a:r>
              <a:rPr lang="en-US" sz="1600" dirty="0" err="1"/>
              <a:t>clase</a:t>
            </a:r>
            <a:r>
              <a:rPr lang="en-US" sz="1600" dirty="0"/>
              <a:t>, </a:t>
            </a:r>
            <a:r>
              <a:rPr lang="en-US" sz="1600" dirty="0" err="1"/>
              <a:t>pero</a:t>
            </a:r>
            <a:r>
              <a:rPr lang="en-US" sz="1600" dirty="0"/>
              <a:t> </a:t>
            </a:r>
            <a:r>
              <a:rPr lang="en-US" sz="1600" dirty="0" err="1"/>
              <a:t>puede</a:t>
            </a:r>
            <a:r>
              <a:rPr lang="en-US" sz="1600" dirty="0"/>
              <a:t> </a:t>
            </a:r>
            <a:r>
              <a:rPr lang="en-US" sz="1600" dirty="0" err="1"/>
              <a:t>implementar</a:t>
            </a:r>
            <a:r>
              <a:rPr lang="en-US" sz="1600" dirty="0"/>
              <a:t> </a:t>
            </a:r>
            <a:r>
              <a:rPr lang="en-US" sz="1600" dirty="0" err="1"/>
              <a:t>varias</a:t>
            </a:r>
            <a:r>
              <a:rPr lang="en-US" sz="1600" dirty="0"/>
              <a:t> interfaces.</a:t>
            </a:r>
            <a:endParaRPr lang="en-US" sz="1400" dirty="0"/>
          </a:p>
          <a:p>
            <a:pPr marL="0" indent="0">
              <a:lnSpc>
                <a:spcPct val="100000"/>
              </a:lnSpc>
              <a:buNone/>
            </a:pPr>
            <a:endParaRPr lang="en-BO" sz="1400" dirty="0"/>
          </a:p>
        </p:txBody>
      </p:sp>
    </p:spTree>
    <p:extLst>
      <p:ext uri="{BB962C8B-B14F-4D97-AF65-F5344CB8AC3E}">
        <p14:creationId xmlns:p14="http://schemas.microsoft.com/office/powerpoint/2010/main" val="157517906"/>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07287-A12A-2A45-B492-253A464931A5}"/>
              </a:ext>
            </a:extLst>
          </p:cNvPr>
          <p:cNvSpPr>
            <a:spLocks noGrp="1"/>
          </p:cNvSpPr>
          <p:nvPr>
            <p:ph type="title"/>
          </p:nvPr>
        </p:nvSpPr>
        <p:spPr/>
        <p:txBody>
          <a:bodyPr/>
          <a:lstStyle/>
          <a:p>
            <a:r>
              <a:rPr lang="en-BO" dirty="0"/>
              <a:t>Capítulo 13</a:t>
            </a:r>
          </a:p>
        </p:txBody>
      </p:sp>
      <p:sp>
        <p:nvSpPr>
          <p:cNvPr id="3" name="Content Placeholder 2">
            <a:extLst>
              <a:ext uri="{FF2B5EF4-FFF2-40B4-BE49-F238E27FC236}">
                <a16:creationId xmlns:a16="http://schemas.microsoft.com/office/drawing/2014/main" id="{8BBD926A-8DE9-8845-AD6E-F2C3BAB29D4C}"/>
              </a:ext>
            </a:extLst>
          </p:cNvPr>
          <p:cNvSpPr>
            <a:spLocks noGrp="1"/>
          </p:cNvSpPr>
          <p:nvPr>
            <p:ph idx="1"/>
          </p:nvPr>
        </p:nvSpPr>
        <p:spPr/>
        <p:txBody>
          <a:bodyPr/>
          <a:lstStyle/>
          <a:p>
            <a:pPr marL="0" indent="0">
              <a:buNone/>
            </a:pPr>
            <a:r>
              <a:rPr lang="en-BO" sz="4000" b="1" dirty="0"/>
              <a:t>Manejo de excepciones</a:t>
            </a:r>
          </a:p>
          <a:p>
            <a:pPr marL="0" indent="0">
              <a:buNone/>
            </a:pPr>
            <a:endParaRPr lang="en-BO" dirty="0"/>
          </a:p>
          <a:p>
            <a:pPr marL="0" indent="0">
              <a:buNone/>
            </a:pPr>
            <a:r>
              <a:rPr lang="en-US" dirty="0"/>
              <a:t>R</a:t>
            </a:r>
            <a:r>
              <a:rPr lang="en-BO" dirty="0"/>
              <a:t>untime errors se manifiestan como excepciones</a:t>
            </a:r>
          </a:p>
        </p:txBody>
      </p:sp>
    </p:spTree>
    <p:extLst>
      <p:ext uri="{BB962C8B-B14F-4D97-AF65-F5344CB8AC3E}">
        <p14:creationId xmlns:p14="http://schemas.microsoft.com/office/powerpoint/2010/main" val="105641574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5CABA-DE52-9D4C-BABF-0CA29835802F}"/>
              </a:ext>
            </a:extLst>
          </p:cNvPr>
          <p:cNvSpPr>
            <a:spLocks noGrp="1"/>
          </p:cNvSpPr>
          <p:nvPr>
            <p:ph type="title"/>
          </p:nvPr>
        </p:nvSpPr>
        <p:spPr/>
        <p:txBody>
          <a:bodyPr/>
          <a:lstStyle/>
          <a:p>
            <a:r>
              <a:rPr lang="en-BO" dirty="0"/>
              <a:t>Manejo de excepciones</a:t>
            </a:r>
          </a:p>
        </p:txBody>
      </p:sp>
      <p:sp>
        <p:nvSpPr>
          <p:cNvPr id="3" name="Content Placeholder 2">
            <a:extLst>
              <a:ext uri="{FF2B5EF4-FFF2-40B4-BE49-F238E27FC236}">
                <a16:creationId xmlns:a16="http://schemas.microsoft.com/office/drawing/2014/main" id="{8EF0FC59-E7C6-A94E-B54C-F008DD281B96}"/>
              </a:ext>
            </a:extLst>
          </p:cNvPr>
          <p:cNvSpPr>
            <a:spLocks noGrp="1"/>
          </p:cNvSpPr>
          <p:nvPr>
            <p:ph idx="1"/>
          </p:nvPr>
        </p:nvSpPr>
        <p:spPr>
          <a:solidFill>
            <a:schemeClr val="accent5">
              <a:lumMod val="20000"/>
              <a:lumOff val="80000"/>
            </a:schemeClr>
          </a:solidFill>
          <a:ln>
            <a:solidFill>
              <a:schemeClr val="accent1"/>
            </a:solidFill>
          </a:ln>
        </p:spPr>
        <p:txBody>
          <a:bodyPr>
            <a:normAutofit fontScale="62500" lnSpcReduction="20000"/>
          </a:bodyPr>
          <a:lstStyle/>
          <a:p>
            <a:pPr marL="0" indent="0">
              <a:buNone/>
            </a:pPr>
            <a:endParaRPr lang="en-US" dirty="0"/>
          </a:p>
          <a:p>
            <a:pPr marL="0" indent="0">
              <a:buNone/>
            </a:pPr>
            <a:r>
              <a:rPr lang="en-US" dirty="0"/>
              <a:t>Las </a:t>
            </a:r>
            <a:r>
              <a:rPr lang="en-US" b="1" dirty="0" err="1"/>
              <a:t>excepciones</a:t>
            </a:r>
            <a:r>
              <a:rPr lang="en-US" dirty="0"/>
              <a:t> son la forma del runtime de </a:t>
            </a:r>
            <a:r>
              <a:rPr lang="en-US" dirty="0" err="1"/>
              <a:t>.Net</a:t>
            </a:r>
            <a:r>
              <a:rPr lang="en-US" dirty="0"/>
              <a:t> de </a:t>
            </a:r>
            <a:r>
              <a:rPr lang="en-US" dirty="0" err="1"/>
              <a:t>reportar</a:t>
            </a:r>
            <a:r>
              <a:rPr lang="en-US" dirty="0"/>
              <a:t> </a:t>
            </a:r>
            <a:r>
              <a:rPr lang="en-US" dirty="0" err="1"/>
              <a:t>errores</a:t>
            </a:r>
            <a:r>
              <a:rPr lang="en-US" dirty="0"/>
              <a:t> </a:t>
            </a:r>
            <a:r>
              <a:rPr lang="en-US" dirty="0" err="1"/>
              <a:t>en</a:t>
            </a:r>
            <a:r>
              <a:rPr lang="en-US" dirty="0"/>
              <a:t> </a:t>
            </a:r>
            <a:r>
              <a:rPr lang="en-US" dirty="0" err="1"/>
              <a:t>tiempo</a:t>
            </a:r>
            <a:r>
              <a:rPr lang="en-US" dirty="0"/>
              <a:t> de </a:t>
            </a:r>
            <a:r>
              <a:rPr lang="en-US" dirty="0" err="1"/>
              <a:t>ejecución</a:t>
            </a:r>
            <a:r>
              <a:rPr lang="en-US" dirty="0"/>
              <a:t>. Si se produce </a:t>
            </a:r>
            <a:r>
              <a:rPr lang="en-US" dirty="0" err="1"/>
              <a:t>alguna</a:t>
            </a:r>
            <a:r>
              <a:rPr lang="en-US" dirty="0"/>
              <a:t> de </a:t>
            </a:r>
            <a:r>
              <a:rPr lang="en-US" dirty="0" err="1"/>
              <a:t>esas</a:t>
            </a:r>
            <a:r>
              <a:rPr lang="en-US" dirty="0"/>
              <a:t> </a:t>
            </a:r>
            <a:r>
              <a:rPr lang="en-US" dirty="0" err="1"/>
              <a:t>excepciones</a:t>
            </a:r>
            <a:r>
              <a:rPr lang="en-US" dirty="0"/>
              <a:t>, el </a:t>
            </a:r>
            <a:r>
              <a:rPr lang="en-US" dirty="0" err="1"/>
              <a:t>programa</a:t>
            </a:r>
            <a:r>
              <a:rPr lang="en-US" dirty="0"/>
              <a:t> </a:t>
            </a:r>
            <a:r>
              <a:rPr lang="en-US" dirty="0" err="1"/>
              <a:t>finalizará</a:t>
            </a:r>
            <a:r>
              <a:rPr lang="en-US" dirty="0"/>
              <a:t> con un </a:t>
            </a:r>
            <a:r>
              <a:rPr lang="en-US" dirty="0" err="1"/>
              <a:t>mensaje</a:t>
            </a:r>
            <a:r>
              <a:rPr lang="en-US" dirty="0"/>
              <a:t> de error </a:t>
            </a:r>
            <a:r>
              <a:rPr lang="en-US" dirty="0" err="1"/>
              <a:t>indicando</a:t>
            </a:r>
            <a:r>
              <a:rPr lang="en-US" dirty="0"/>
              <a:t> el </a:t>
            </a:r>
            <a:r>
              <a:rPr lang="en-US" dirty="0" err="1"/>
              <a:t>problema</a:t>
            </a:r>
            <a:r>
              <a:rPr lang="en-US" dirty="0"/>
              <a:t> </a:t>
            </a:r>
            <a:r>
              <a:rPr lang="en-US" dirty="0" err="1"/>
              <a:t>encontrado</a:t>
            </a:r>
            <a:r>
              <a:rPr lang="en-US" dirty="0"/>
              <a:t> y el </a:t>
            </a:r>
            <a:r>
              <a:rPr lang="en-US" b="1" dirty="0"/>
              <a:t>type</a:t>
            </a:r>
            <a:r>
              <a:rPr lang="en-US" dirty="0"/>
              <a:t> de la </a:t>
            </a:r>
            <a:r>
              <a:rPr lang="en-US" dirty="0" err="1"/>
              <a:t>excepción</a:t>
            </a:r>
            <a:r>
              <a:rPr lang="en-US" dirty="0"/>
              <a:t>.</a:t>
            </a:r>
          </a:p>
          <a:p>
            <a:pPr marL="0" indent="0">
              <a:buNone/>
            </a:pPr>
            <a:endParaRPr lang="en-US" dirty="0"/>
          </a:p>
          <a:p>
            <a:pPr marL="0" indent="0">
              <a:buNone/>
            </a:pPr>
            <a:r>
              <a:rPr lang="en-US" dirty="0"/>
              <a:t>Como </a:t>
            </a:r>
            <a:r>
              <a:rPr lang="en-US" dirty="0" err="1"/>
              <a:t>ejemplo</a:t>
            </a:r>
            <a:r>
              <a:rPr lang="en-US" dirty="0"/>
              <a:t>, </a:t>
            </a:r>
            <a:r>
              <a:rPr lang="en-US" dirty="0" err="1"/>
              <a:t>considere</a:t>
            </a:r>
            <a:r>
              <a:rPr lang="en-US" dirty="0"/>
              <a:t> </a:t>
            </a:r>
            <a:r>
              <a:rPr lang="en-US" dirty="0" err="1"/>
              <a:t>abrir</a:t>
            </a:r>
            <a:r>
              <a:rPr lang="en-US" dirty="0"/>
              <a:t> un </a:t>
            </a:r>
            <a:r>
              <a:rPr lang="en-US" dirty="0" err="1"/>
              <a:t>archivo</a:t>
            </a:r>
            <a:r>
              <a:rPr lang="en-US" dirty="0"/>
              <a:t> </a:t>
            </a:r>
            <a:r>
              <a:rPr lang="en-US" dirty="0" err="1"/>
              <a:t>usando</a:t>
            </a:r>
            <a:r>
              <a:rPr lang="en-US" dirty="0"/>
              <a:t> la </a:t>
            </a:r>
            <a:r>
              <a:rPr lang="en-US" b="1" dirty="0" err="1"/>
              <a:t>clase</a:t>
            </a:r>
            <a:r>
              <a:rPr lang="en-US" b="1" dirty="0"/>
              <a:t> static File</a:t>
            </a:r>
            <a:r>
              <a:rPr lang="en-US" dirty="0"/>
              <a:t> de la FCL. Si el </a:t>
            </a:r>
            <a:r>
              <a:rPr lang="en-US" dirty="0" err="1"/>
              <a:t>archivo</a:t>
            </a:r>
            <a:r>
              <a:rPr lang="en-US" dirty="0"/>
              <a:t> que </a:t>
            </a:r>
            <a:r>
              <a:rPr lang="en-US" dirty="0" err="1"/>
              <a:t>tratamos</a:t>
            </a:r>
            <a:r>
              <a:rPr lang="en-US" dirty="0"/>
              <a:t> de </a:t>
            </a:r>
            <a:r>
              <a:rPr lang="en-US" dirty="0" err="1"/>
              <a:t>abrir</a:t>
            </a:r>
            <a:r>
              <a:rPr lang="en-US" dirty="0"/>
              <a:t> no </a:t>
            </a:r>
            <a:r>
              <a:rPr lang="en-US" dirty="0" err="1"/>
              <a:t>existe</a:t>
            </a:r>
            <a:r>
              <a:rPr lang="en-US" dirty="0"/>
              <a:t>, el </a:t>
            </a:r>
            <a:r>
              <a:rPr lang="en-US" dirty="0" err="1"/>
              <a:t>programa</a:t>
            </a:r>
            <a:r>
              <a:rPr lang="en-US" dirty="0"/>
              <a:t> </a:t>
            </a:r>
            <a:r>
              <a:rPr lang="en-US" dirty="0" err="1"/>
              <a:t>terminará</a:t>
            </a:r>
            <a:r>
              <a:rPr lang="en-US" dirty="0"/>
              <a:t> </a:t>
            </a:r>
            <a:r>
              <a:rPr lang="en-US" dirty="0" err="1"/>
              <a:t>lanzando</a:t>
            </a:r>
            <a:r>
              <a:rPr lang="en-US" dirty="0"/>
              <a:t> una </a:t>
            </a:r>
            <a:r>
              <a:rPr lang="en-US" dirty="0" err="1"/>
              <a:t>excepción</a:t>
            </a:r>
            <a:r>
              <a:rPr lang="en-US" dirty="0"/>
              <a:t> de </a:t>
            </a:r>
            <a:r>
              <a:rPr lang="en-US" dirty="0" err="1"/>
              <a:t>tipo</a:t>
            </a:r>
            <a:r>
              <a:rPr lang="en-US" dirty="0"/>
              <a:t> </a:t>
            </a:r>
            <a:r>
              <a:rPr lang="en-US" b="1" dirty="0" err="1"/>
              <a:t>FileNotFoundException</a:t>
            </a:r>
            <a:r>
              <a:rPr lang="en-US" dirty="0"/>
              <a:t>. Si </a:t>
            </a:r>
            <a:r>
              <a:rPr lang="en-US" dirty="0" err="1"/>
              <a:t>tratamos</a:t>
            </a:r>
            <a:r>
              <a:rPr lang="en-US" dirty="0"/>
              <a:t> de </a:t>
            </a:r>
            <a:r>
              <a:rPr lang="en-US" dirty="0" err="1"/>
              <a:t>usar</a:t>
            </a:r>
            <a:r>
              <a:rPr lang="en-US" dirty="0"/>
              <a:t> una variable de </a:t>
            </a:r>
            <a:r>
              <a:rPr lang="en-US" dirty="0" err="1"/>
              <a:t>tipo</a:t>
            </a:r>
            <a:r>
              <a:rPr lang="en-US" dirty="0"/>
              <a:t> </a:t>
            </a:r>
            <a:r>
              <a:rPr lang="en-US" dirty="0" err="1"/>
              <a:t>referencia</a:t>
            </a:r>
            <a:r>
              <a:rPr lang="en-US" dirty="0"/>
              <a:t> no </a:t>
            </a:r>
            <a:r>
              <a:rPr lang="en-US" dirty="0" err="1"/>
              <a:t>inicializada</a:t>
            </a:r>
            <a:r>
              <a:rPr lang="en-US" dirty="0"/>
              <a:t> (</a:t>
            </a:r>
            <a:r>
              <a:rPr lang="en-US" dirty="0" err="1"/>
              <a:t>nula</a:t>
            </a:r>
            <a:r>
              <a:rPr lang="en-US" dirty="0"/>
              <a:t>) el </a:t>
            </a:r>
            <a:r>
              <a:rPr lang="en-US" dirty="0" err="1"/>
              <a:t>programa</a:t>
            </a:r>
            <a:r>
              <a:rPr lang="en-US" dirty="0"/>
              <a:t> </a:t>
            </a:r>
            <a:r>
              <a:rPr lang="en-US" dirty="0" err="1"/>
              <a:t>finalizará</a:t>
            </a:r>
            <a:r>
              <a:rPr lang="en-US" dirty="0"/>
              <a:t>, </a:t>
            </a:r>
            <a:r>
              <a:rPr lang="en-US" dirty="0" err="1"/>
              <a:t>lanzando</a:t>
            </a:r>
            <a:r>
              <a:rPr lang="en-US" dirty="0"/>
              <a:t> una </a:t>
            </a:r>
            <a:r>
              <a:rPr lang="en-US" dirty="0" err="1"/>
              <a:t>excepción</a:t>
            </a:r>
            <a:r>
              <a:rPr lang="en-US" dirty="0"/>
              <a:t> de </a:t>
            </a:r>
            <a:r>
              <a:rPr lang="en-US" dirty="0" err="1"/>
              <a:t>tipo</a:t>
            </a:r>
            <a:r>
              <a:rPr lang="en-US" dirty="0"/>
              <a:t> </a:t>
            </a:r>
            <a:r>
              <a:rPr lang="en-US" b="1" dirty="0" err="1"/>
              <a:t>NullReferenceException</a:t>
            </a:r>
            <a:r>
              <a:rPr lang="en-US" b="1" dirty="0"/>
              <a:t> </a:t>
            </a:r>
            <a:r>
              <a:rPr lang="en-US" dirty="0"/>
              <a:t>(la </a:t>
            </a:r>
            <a:r>
              <a:rPr lang="en-US" dirty="0" err="1"/>
              <a:t>más</a:t>
            </a:r>
            <a:r>
              <a:rPr lang="en-US" dirty="0"/>
              <a:t> </a:t>
            </a:r>
            <a:r>
              <a:rPr lang="en-US" dirty="0" err="1"/>
              <a:t>frecuente</a:t>
            </a:r>
            <a:r>
              <a:rPr lang="en-US" dirty="0"/>
              <a:t> de las </a:t>
            </a:r>
            <a:r>
              <a:rPr lang="en-US" dirty="0" err="1"/>
              <a:t>excepciones</a:t>
            </a:r>
            <a:r>
              <a:rPr lang="en-US" dirty="0"/>
              <a:t>).  </a:t>
            </a:r>
          </a:p>
          <a:p>
            <a:pPr marL="0" indent="0">
              <a:buNone/>
            </a:pPr>
            <a:endParaRPr lang="en-US" dirty="0"/>
          </a:p>
          <a:p>
            <a:pPr marL="0" indent="0">
              <a:buNone/>
            </a:pPr>
            <a:r>
              <a:rPr lang="en-US" dirty="0"/>
              <a:t>Para </a:t>
            </a:r>
            <a:r>
              <a:rPr lang="en-US" dirty="0" err="1"/>
              <a:t>ver</a:t>
            </a:r>
            <a:r>
              <a:rPr lang="en-US" dirty="0"/>
              <a:t> </a:t>
            </a:r>
            <a:r>
              <a:rPr lang="en-US" dirty="0" err="1"/>
              <a:t>qué</a:t>
            </a:r>
            <a:r>
              <a:rPr lang="en-US" dirty="0"/>
              <a:t> </a:t>
            </a:r>
            <a:r>
              <a:rPr lang="en-US" dirty="0" err="1"/>
              <a:t>tipo</a:t>
            </a:r>
            <a:r>
              <a:rPr lang="en-US" dirty="0"/>
              <a:t> de </a:t>
            </a:r>
            <a:r>
              <a:rPr lang="en-US" dirty="0" err="1"/>
              <a:t>excepciones</a:t>
            </a:r>
            <a:r>
              <a:rPr lang="en-US" dirty="0"/>
              <a:t> </a:t>
            </a:r>
            <a:r>
              <a:rPr lang="en-US" dirty="0" err="1"/>
              <a:t>puede</a:t>
            </a:r>
            <a:r>
              <a:rPr lang="en-US" dirty="0"/>
              <a:t> </a:t>
            </a:r>
            <a:r>
              <a:rPr lang="en-US" dirty="0" err="1"/>
              <a:t>lanzar</a:t>
            </a:r>
            <a:r>
              <a:rPr lang="en-US" dirty="0"/>
              <a:t> una </a:t>
            </a:r>
            <a:r>
              <a:rPr lang="en-US" dirty="0" err="1"/>
              <a:t>determinada</a:t>
            </a:r>
            <a:r>
              <a:rPr lang="en-US" dirty="0"/>
              <a:t> </a:t>
            </a:r>
            <a:r>
              <a:rPr lang="en-US" dirty="0" err="1"/>
              <a:t>clase</a:t>
            </a:r>
            <a:r>
              <a:rPr lang="en-US" dirty="0"/>
              <a:t> o </a:t>
            </a:r>
            <a:r>
              <a:rPr lang="en-US" b="1" dirty="0"/>
              <a:t>type</a:t>
            </a:r>
            <a:r>
              <a:rPr lang="en-US" dirty="0"/>
              <a:t>, se </a:t>
            </a:r>
            <a:r>
              <a:rPr lang="en-US" dirty="0" err="1"/>
              <a:t>puede</a:t>
            </a:r>
            <a:r>
              <a:rPr lang="en-US" dirty="0"/>
              <a:t> pasar el cursor </a:t>
            </a:r>
            <a:r>
              <a:rPr lang="en-US" dirty="0" err="1"/>
              <a:t>sobre</a:t>
            </a:r>
            <a:r>
              <a:rPr lang="en-US" dirty="0"/>
              <a:t> el </a:t>
            </a:r>
            <a:r>
              <a:rPr lang="en-US" dirty="0" err="1"/>
              <a:t>nombre</a:t>
            </a:r>
            <a:r>
              <a:rPr lang="en-US" dirty="0"/>
              <a:t> de la </a:t>
            </a:r>
            <a:r>
              <a:rPr lang="en-US" dirty="0" err="1"/>
              <a:t>clase</a:t>
            </a:r>
            <a:r>
              <a:rPr lang="en-US" dirty="0"/>
              <a:t> </a:t>
            </a:r>
            <a:r>
              <a:rPr lang="en-US" dirty="0" err="1"/>
              <a:t>en</a:t>
            </a:r>
            <a:r>
              <a:rPr lang="en-US" dirty="0"/>
              <a:t> Visual Studio, o </a:t>
            </a:r>
            <a:r>
              <a:rPr lang="en-US" dirty="0" err="1"/>
              <a:t>consultar</a:t>
            </a:r>
            <a:r>
              <a:rPr lang="en-US" dirty="0"/>
              <a:t> la </a:t>
            </a:r>
            <a:r>
              <a:rPr lang="en-US" dirty="0" err="1"/>
              <a:t>documentación</a:t>
            </a:r>
            <a:r>
              <a:rPr lang="en-US" dirty="0"/>
              <a:t> </a:t>
            </a:r>
            <a:r>
              <a:rPr lang="en-US" dirty="0" err="1"/>
              <a:t>respectiva</a:t>
            </a:r>
            <a:r>
              <a:rPr lang="en-US" dirty="0"/>
              <a:t>. VS </a:t>
            </a:r>
            <a:r>
              <a:rPr lang="en-US" dirty="0" err="1"/>
              <a:t>enumera</a:t>
            </a:r>
            <a:r>
              <a:rPr lang="en-US" dirty="0"/>
              <a:t> las </a:t>
            </a:r>
            <a:r>
              <a:rPr lang="en-US" dirty="0" err="1"/>
              <a:t>distintas</a:t>
            </a:r>
            <a:r>
              <a:rPr lang="en-US" dirty="0"/>
              <a:t> </a:t>
            </a:r>
            <a:r>
              <a:rPr lang="en-US" dirty="0" err="1"/>
              <a:t>excepciones</a:t>
            </a:r>
            <a:r>
              <a:rPr lang="en-US" dirty="0"/>
              <a:t> </a:t>
            </a:r>
            <a:r>
              <a:rPr lang="en-US" dirty="0" err="1"/>
              <a:t>posibles</a:t>
            </a:r>
            <a:r>
              <a:rPr lang="en-US" dirty="0"/>
              <a:t> al </a:t>
            </a:r>
            <a:r>
              <a:rPr lang="en-US" dirty="0" err="1"/>
              <a:t>usar</a:t>
            </a:r>
            <a:r>
              <a:rPr lang="en-US" dirty="0"/>
              <a:t> los </a:t>
            </a:r>
            <a:r>
              <a:rPr lang="en-US" dirty="0" err="1"/>
              <a:t>métodos</a:t>
            </a:r>
            <a:r>
              <a:rPr lang="en-US" dirty="0"/>
              <a:t> de </a:t>
            </a:r>
            <a:r>
              <a:rPr lang="en-US" dirty="0" err="1"/>
              <a:t>dicha</a:t>
            </a:r>
            <a:r>
              <a:rPr lang="en-US" dirty="0"/>
              <a:t> </a:t>
            </a:r>
            <a:r>
              <a:rPr lang="en-US" dirty="0" err="1"/>
              <a:t>clase</a:t>
            </a:r>
            <a:r>
              <a:rPr lang="en-US" dirty="0"/>
              <a:t>.  </a:t>
            </a:r>
          </a:p>
          <a:p>
            <a:pPr marL="0" indent="0">
              <a:buNone/>
            </a:pPr>
            <a:endParaRPr lang="en-US" dirty="0"/>
          </a:p>
          <a:p>
            <a:pPr marL="0" indent="0">
              <a:buNone/>
            </a:pPr>
            <a:r>
              <a:rPr lang="en-US" dirty="0"/>
              <a:t>El </a:t>
            </a:r>
            <a:r>
              <a:rPr lang="en-US" dirty="0" err="1"/>
              <a:t>manejo</a:t>
            </a:r>
            <a:r>
              <a:rPr lang="en-US" dirty="0"/>
              <a:t> de </a:t>
            </a:r>
            <a:r>
              <a:rPr lang="en-US" dirty="0" err="1"/>
              <a:t>excepciones</a:t>
            </a:r>
            <a:r>
              <a:rPr lang="en-US" dirty="0"/>
              <a:t> </a:t>
            </a:r>
            <a:r>
              <a:rPr lang="en-US" dirty="0" err="1"/>
              <a:t>permite</a:t>
            </a:r>
            <a:r>
              <a:rPr lang="en-US" dirty="0"/>
              <a:t> a los </a:t>
            </a:r>
            <a:r>
              <a:rPr lang="en-US" dirty="0" err="1"/>
              <a:t>programadores</a:t>
            </a:r>
            <a:r>
              <a:rPr lang="en-US" dirty="0"/>
              <a:t> </a:t>
            </a:r>
            <a:r>
              <a:rPr lang="en-US" dirty="0" err="1"/>
              <a:t>lidiar</a:t>
            </a:r>
            <a:r>
              <a:rPr lang="en-US" dirty="0"/>
              <a:t> </a:t>
            </a:r>
            <a:r>
              <a:rPr lang="en-US" dirty="0" err="1"/>
              <a:t>elegantemente</a:t>
            </a:r>
            <a:r>
              <a:rPr lang="en-US" dirty="0"/>
              <a:t> con </a:t>
            </a:r>
            <a:r>
              <a:rPr lang="en-US" dirty="0" err="1"/>
              <a:t>estas</a:t>
            </a:r>
            <a:r>
              <a:rPr lang="en-US" dirty="0"/>
              <a:t> </a:t>
            </a:r>
            <a:r>
              <a:rPr lang="en-US" dirty="0" err="1"/>
              <a:t>excepciones</a:t>
            </a:r>
            <a:r>
              <a:rPr lang="en-US" dirty="0"/>
              <a:t> que son </a:t>
            </a:r>
            <a:r>
              <a:rPr lang="en-US" dirty="0" err="1"/>
              <a:t>manifestaciones</a:t>
            </a:r>
            <a:r>
              <a:rPr lang="en-US" dirty="0"/>
              <a:t> de </a:t>
            </a:r>
            <a:r>
              <a:rPr lang="en-US" dirty="0" err="1"/>
              <a:t>situaciones</a:t>
            </a:r>
            <a:r>
              <a:rPr lang="en-US" dirty="0"/>
              <a:t> </a:t>
            </a:r>
            <a:r>
              <a:rPr lang="en-US" dirty="0" err="1"/>
              <a:t>inesperadas</a:t>
            </a:r>
            <a:r>
              <a:rPr lang="en-US" dirty="0"/>
              <a:t> que </a:t>
            </a:r>
            <a:r>
              <a:rPr lang="en-US" dirty="0" err="1"/>
              <a:t>pueden</a:t>
            </a:r>
            <a:r>
              <a:rPr lang="en-US" dirty="0"/>
              <a:t> </a:t>
            </a:r>
            <a:r>
              <a:rPr lang="en-US" dirty="0" err="1"/>
              <a:t>ocurrir</a:t>
            </a:r>
            <a:r>
              <a:rPr lang="en-US" dirty="0"/>
              <a:t> </a:t>
            </a:r>
            <a:r>
              <a:rPr lang="en-US" dirty="0" err="1"/>
              <a:t>en</a:t>
            </a:r>
            <a:r>
              <a:rPr lang="en-US" dirty="0"/>
              <a:t> los </a:t>
            </a:r>
            <a:r>
              <a:rPr lang="en-US" dirty="0" err="1"/>
              <a:t>programas</a:t>
            </a:r>
            <a:r>
              <a:rPr lang="en-US" dirty="0"/>
              <a:t>. </a:t>
            </a:r>
          </a:p>
          <a:p>
            <a:pPr marL="0" indent="0">
              <a:buNone/>
            </a:pPr>
            <a:endParaRPr lang="en-BO" dirty="0"/>
          </a:p>
        </p:txBody>
      </p:sp>
    </p:spTree>
    <p:extLst>
      <p:ext uri="{BB962C8B-B14F-4D97-AF65-F5344CB8AC3E}">
        <p14:creationId xmlns:p14="http://schemas.microsoft.com/office/powerpoint/2010/main" val="2919140377"/>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B4EB8-6A68-B74C-8DE3-1EFCA3E290DF}"/>
              </a:ext>
            </a:extLst>
          </p:cNvPr>
          <p:cNvSpPr>
            <a:spLocks noGrp="1"/>
          </p:cNvSpPr>
          <p:nvPr>
            <p:ph type="title"/>
          </p:nvPr>
        </p:nvSpPr>
        <p:spPr/>
        <p:txBody>
          <a:bodyPr/>
          <a:lstStyle/>
          <a:p>
            <a:r>
              <a:rPr lang="en-BO" dirty="0"/>
              <a:t>Ejemplo de excepciones</a:t>
            </a:r>
          </a:p>
        </p:txBody>
      </p:sp>
      <p:sp>
        <p:nvSpPr>
          <p:cNvPr id="4" name="TextBox 3">
            <a:extLst>
              <a:ext uri="{FF2B5EF4-FFF2-40B4-BE49-F238E27FC236}">
                <a16:creationId xmlns:a16="http://schemas.microsoft.com/office/drawing/2014/main" id="{5AC9AA0E-0345-2548-A2EE-A043691539F2}"/>
              </a:ext>
            </a:extLst>
          </p:cNvPr>
          <p:cNvSpPr txBox="1"/>
          <p:nvPr/>
        </p:nvSpPr>
        <p:spPr>
          <a:xfrm>
            <a:off x="838200" y="1478237"/>
            <a:ext cx="4352109" cy="2431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br>
              <a:rPr lang="en-US" sz="1400" b="1" dirty="0"/>
            </a:br>
            <a:r>
              <a:rPr lang="en-US" sz="1400" b="1" dirty="0"/>
              <a:t>static class Principal {</a:t>
            </a:r>
          </a:p>
          <a:p>
            <a:pPr lvl="1"/>
            <a:r>
              <a:rPr lang="en-US" sz="1400" b="1" dirty="0"/>
              <a:t>static void Main()</a:t>
            </a:r>
          </a:p>
          <a:p>
            <a:pPr lvl="1"/>
            <a:r>
              <a:rPr lang="en-US" sz="1400" b="1" dirty="0"/>
              <a:t>{</a:t>
            </a:r>
          </a:p>
          <a:p>
            <a:pPr lvl="2"/>
            <a:r>
              <a:rPr lang="en-US" sz="1400" b="1" dirty="0"/>
              <a:t>string str = null;</a:t>
            </a:r>
          </a:p>
          <a:p>
            <a:pPr lvl="2"/>
            <a:r>
              <a:rPr lang="en-US" sz="1400" b="1" dirty="0"/>
              <a:t>WriteLine(</a:t>
            </a:r>
            <a:r>
              <a:rPr lang="en-US" sz="1400" b="1" dirty="0" err="1"/>
              <a:t>str.Length</a:t>
            </a:r>
            <a:r>
              <a:rPr lang="en-US" sz="1400" b="1" dirty="0"/>
              <a:t>);        </a:t>
            </a:r>
            <a:endParaRPr lang="en-US" sz="1400" b="1" dirty="0">
              <a:solidFill>
                <a:schemeClr val="accent6">
                  <a:lumMod val="40000"/>
                  <a:lumOff val="60000"/>
                </a:schemeClr>
              </a:solidFill>
            </a:endParaRPr>
          </a:p>
          <a:p>
            <a:pPr lvl="1"/>
            <a:r>
              <a:rPr lang="en-US" sz="1400" b="1" dirty="0">
                <a:solidFill>
                  <a:schemeClr val="accent6">
                    <a:lumMod val="40000"/>
                    <a:lumOff val="60000"/>
                  </a:schemeClr>
                </a:solidFill>
              </a:rPr>
              <a:t>}</a:t>
            </a:r>
          </a:p>
          <a:p>
            <a:r>
              <a:rPr lang="en-US" sz="1400" b="1" dirty="0"/>
              <a:t>}</a:t>
            </a:r>
          </a:p>
          <a:p>
            <a:endParaRPr lang="en-US" sz="1000" dirty="0"/>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21D95728-5AC2-AA4F-82DC-CCB741C6EF59}"/>
              </a:ext>
            </a:extLst>
          </p:cNvPr>
          <p:cNvSpPr txBox="1"/>
          <p:nvPr/>
        </p:nvSpPr>
        <p:spPr>
          <a:xfrm>
            <a:off x="838200" y="4087101"/>
            <a:ext cx="4352109" cy="2585323"/>
          </a:xfrm>
          <a:prstGeom prst="rect">
            <a:avLst/>
          </a:prstGeom>
          <a:solidFill>
            <a:schemeClr val="accent6">
              <a:lumMod val="75000"/>
            </a:schemeClr>
          </a:solidFill>
          <a:ln>
            <a:solidFill>
              <a:schemeClr val="accent1">
                <a:lumMod val="75000"/>
              </a:schemeClr>
            </a:solidFill>
          </a:ln>
        </p:spPr>
        <p:txBody>
          <a:bodyPr wrap="square" rtlCol="0">
            <a:spAutoFit/>
          </a:bodyPr>
          <a:lstStyle/>
          <a:p>
            <a:r>
              <a:rPr lang="en-US" dirty="0">
                <a:solidFill>
                  <a:schemeClr val="bg1"/>
                </a:solidFill>
              </a:rPr>
              <a:t>El </a:t>
            </a:r>
            <a:r>
              <a:rPr lang="en-US" dirty="0" err="1">
                <a:solidFill>
                  <a:schemeClr val="bg1"/>
                </a:solidFill>
              </a:rPr>
              <a:t>programa</a:t>
            </a:r>
            <a:r>
              <a:rPr lang="en-US" dirty="0">
                <a:solidFill>
                  <a:schemeClr val="bg1"/>
                </a:solidFill>
              </a:rPr>
              <a:t> </a:t>
            </a:r>
            <a:r>
              <a:rPr lang="en-US" dirty="0" err="1">
                <a:solidFill>
                  <a:schemeClr val="bg1"/>
                </a:solidFill>
              </a:rPr>
              <a:t>termina</a:t>
            </a:r>
            <a:r>
              <a:rPr lang="en-US" dirty="0">
                <a:solidFill>
                  <a:schemeClr val="bg1"/>
                </a:solidFill>
              </a:rPr>
              <a:t> con el </a:t>
            </a:r>
            <a:r>
              <a:rPr lang="en-US" dirty="0" err="1">
                <a:solidFill>
                  <a:schemeClr val="bg1"/>
                </a:solidFill>
              </a:rPr>
              <a:t>siguiente</a:t>
            </a:r>
            <a:r>
              <a:rPr lang="en-US" dirty="0">
                <a:solidFill>
                  <a:schemeClr val="bg1"/>
                </a:solidFill>
              </a:rPr>
              <a:t> </a:t>
            </a:r>
            <a:r>
              <a:rPr lang="en-US" dirty="0" err="1">
                <a:solidFill>
                  <a:schemeClr val="bg1"/>
                </a:solidFill>
              </a:rPr>
              <a:t>mensaje</a:t>
            </a:r>
            <a:r>
              <a:rPr lang="en-US" dirty="0">
                <a:solidFill>
                  <a:schemeClr val="bg1"/>
                </a:solidFill>
              </a:rPr>
              <a:t> </a:t>
            </a:r>
            <a:r>
              <a:rPr lang="en-US" dirty="0" err="1">
                <a:solidFill>
                  <a:schemeClr val="bg1"/>
                </a:solidFill>
              </a:rPr>
              <a:t>en</a:t>
            </a:r>
            <a:r>
              <a:rPr lang="en-US" dirty="0">
                <a:solidFill>
                  <a:schemeClr val="bg1"/>
                </a:solidFill>
              </a:rPr>
              <a:t> la </a:t>
            </a:r>
            <a:r>
              <a:rPr lang="en-US" dirty="0" err="1">
                <a:solidFill>
                  <a:schemeClr val="bg1"/>
                </a:solidFill>
              </a:rPr>
              <a:t>consola</a:t>
            </a:r>
            <a:r>
              <a:rPr lang="en-US" dirty="0">
                <a:solidFill>
                  <a:schemeClr val="bg1"/>
                </a:solidFill>
              </a:rPr>
              <a:t>:</a:t>
            </a:r>
          </a:p>
          <a:p>
            <a:endParaRPr lang="en-US" dirty="0">
              <a:solidFill>
                <a:schemeClr val="bg1"/>
              </a:solidFill>
            </a:endParaRPr>
          </a:p>
          <a:p>
            <a:r>
              <a:rPr lang="en-US" dirty="0">
                <a:solidFill>
                  <a:schemeClr val="bg1"/>
                </a:solidFill>
              </a:rPr>
              <a:t>Unhandled exception. </a:t>
            </a:r>
            <a:r>
              <a:rPr lang="en-US" b="1" dirty="0" err="1">
                <a:solidFill>
                  <a:schemeClr val="bg1"/>
                </a:solidFill>
              </a:rPr>
              <a:t>System.NullReferenceException</a:t>
            </a:r>
            <a:r>
              <a:rPr lang="en-US" dirty="0">
                <a:solidFill>
                  <a:schemeClr val="bg1"/>
                </a:solidFill>
              </a:rPr>
              <a:t>: Object reference not set to an instance of an object.</a:t>
            </a:r>
          </a:p>
          <a:p>
            <a:r>
              <a:rPr lang="en-US" dirty="0">
                <a:solidFill>
                  <a:schemeClr val="bg1"/>
                </a:solidFill>
              </a:rPr>
              <a:t>at Lansoft.CursoCshap8.Principal.Main() in /Users/</a:t>
            </a:r>
            <a:r>
              <a:rPr lang="en-US" dirty="0" err="1">
                <a:solidFill>
                  <a:schemeClr val="bg1"/>
                </a:solidFill>
              </a:rPr>
              <a:t>luisosinaga</a:t>
            </a:r>
            <a:r>
              <a:rPr lang="en-US" dirty="0">
                <a:solidFill>
                  <a:schemeClr val="bg1"/>
                </a:solidFill>
              </a:rPr>
              <a:t>/Projects/</a:t>
            </a:r>
            <a:r>
              <a:rPr lang="en-US" dirty="0" err="1">
                <a:solidFill>
                  <a:schemeClr val="bg1"/>
                </a:solidFill>
              </a:rPr>
              <a:t>Consola</a:t>
            </a:r>
            <a:r>
              <a:rPr lang="en-US" dirty="0">
                <a:solidFill>
                  <a:schemeClr val="bg1"/>
                </a:solidFill>
              </a:rPr>
              <a:t>/</a:t>
            </a:r>
            <a:r>
              <a:rPr lang="en-US" dirty="0" err="1">
                <a:solidFill>
                  <a:schemeClr val="bg1"/>
                </a:solidFill>
              </a:rPr>
              <a:t>Program.cs:line</a:t>
            </a:r>
            <a:r>
              <a:rPr lang="en-US" dirty="0">
                <a:solidFill>
                  <a:schemeClr val="bg1"/>
                </a:solidFill>
              </a:rPr>
              <a:t> 7</a:t>
            </a:r>
            <a:endParaRPr lang="en-BO" dirty="0">
              <a:solidFill>
                <a:schemeClr val="bg1"/>
              </a:solidFill>
            </a:endParaRPr>
          </a:p>
        </p:txBody>
      </p:sp>
      <p:sp>
        <p:nvSpPr>
          <p:cNvPr id="6" name="TextBox 5">
            <a:extLst>
              <a:ext uri="{FF2B5EF4-FFF2-40B4-BE49-F238E27FC236}">
                <a16:creationId xmlns:a16="http://schemas.microsoft.com/office/drawing/2014/main" id="{F2EBA820-1A40-4947-AD51-7F3D09BE11A6}"/>
              </a:ext>
            </a:extLst>
          </p:cNvPr>
          <p:cNvSpPr txBox="1"/>
          <p:nvPr/>
        </p:nvSpPr>
        <p:spPr>
          <a:xfrm>
            <a:off x="7001693" y="1478236"/>
            <a:ext cx="4352109" cy="2431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br>
              <a:rPr lang="en-US" sz="1400" b="1" dirty="0"/>
            </a:br>
            <a:r>
              <a:rPr lang="en-US" sz="1400" b="1" dirty="0"/>
              <a:t>static class Principal {</a:t>
            </a:r>
          </a:p>
          <a:p>
            <a:pPr lvl="1"/>
            <a:r>
              <a:rPr lang="en-US" sz="1400" b="1" dirty="0"/>
              <a:t>static void Main()</a:t>
            </a:r>
          </a:p>
          <a:p>
            <a:pPr lvl="1"/>
            <a:r>
              <a:rPr lang="en-US" sz="1400" b="1" dirty="0"/>
              <a:t>{</a:t>
            </a:r>
          </a:p>
          <a:p>
            <a:pPr lvl="2"/>
            <a:r>
              <a:rPr lang="en-US" sz="1400" b="1" dirty="0"/>
              <a:t>var num = 9; var cero = 0;</a:t>
            </a:r>
          </a:p>
          <a:p>
            <a:pPr lvl="2"/>
            <a:r>
              <a:rPr lang="en-US" sz="1400" b="1" dirty="0"/>
              <a:t>WriteLine(num / cero);        </a:t>
            </a:r>
            <a:endParaRPr lang="en-US" sz="1400" b="1" dirty="0">
              <a:solidFill>
                <a:schemeClr val="accent6">
                  <a:lumMod val="40000"/>
                  <a:lumOff val="60000"/>
                </a:schemeClr>
              </a:solidFill>
            </a:endParaRPr>
          </a:p>
          <a:p>
            <a:pPr lvl="1"/>
            <a:r>
              <a:rPr lang="en-US" sz="1400" b="1" dirty="0">
                <a:solidFill>
                  <a:schemeClr val="accent6">
                    <a:lumMod val="40000"/>
                    <a:lumOff val="60000"/>
                  </a:schemeClr>
                </a:solidFill>
              </a:rPr>
              <a:t>}</a:t>
            </a:r>
          </a:p>
          <a:p>
            <a:r>
              <a:rPr lang="en-US" sz="1400" b="1" dirty="0"/>
              <a:t>}</a:t>
            </a:r>
          </a:p>
          <a:p>
            <a:endParaRPr lang="en-US" sz="1000" dirty="0"/>
          </a:p>
          <a:p>
            <a:r>
              <a:rPr lang="en-US" sz="1000" dirty="0">
                <a:solidFill>
                  <a:schemeClr val="bg1">
                    <a:lumMod val="85000"/>
                  </a:schemeClr>
                </a:solidFill>
              </a:rPr>
              <a:t>}</a:t>
            </a:r>
          </a:p>
        </p:txBody>
      </p:sp>
      <p:sp>
        <p:nvSpPr>
          <p:cNvPr id="7" name="TextBox 6">
            <a:extLst>
              <a:ext uri="{FF2B5EF4-FFF2-40B4-BE49-F238E27FC236}">
                <a16:creationId xmlns:a16="http://schemas.microsoft.com/office/drawing/2014/main" id="{8AD62656-045A-C947-86D6-FDEE8F9326C8}"/>
              </a:ext>
            </a:extLst>
          </p:cNvPr>
          <p:cNvSpPr txBox="1"/>
          <p:nvPr/>
        </p:nvSpPr>
        <p:spPr>
          <a:xfrm>
            <a:off x="7001691" y="4087100"/>
            <a:ext cx="4352109" cy="2585323"/>
          </a:xfrm>
          <a:prstGeom prst="rect">
            <a:avLst/>
          </a:prstGeom>
          <a:solidFill>
            <a:schemeClr val="accent6">
              <a:lumMod val="75000"/>
            </a:schemeClr>
          </a:solidFill>
          <a:ln>
            <a:solidFill>
              <a:schemeClr val="accent1">
                <a:lumMod val="75000"/>
              </a:schemeClr>
            </a:solidFill>
          </a:ln>
        </p:spPr>
        <p:txBody>
          <a:bodyPr wrap="square" rtlCol="0">
            <a:spAutoFit/>
          </a:bodyPr>
          <a:lstStyle/>
          <a:p>
            <a:r>
              <a:rPr lang="en-US" dirty="0">
                <a:solidFill>
                  <a:schemeClr val="bg1"/>
                </a:solidFill>
              </a:rPr>
              <a:t>El </a:t>
            </a:r>
            <a:r>
              <a:rPr lang="en-US" dirty="0" err="1">
                <a:solidFill>
                  <a:schemeClr val="bg1"/>
                </a:solidFill>
              </a:rPr>
              <a:t>programa</a:t>
            </a:r>
            <a:r>
              <a:rPr lang="en-US" dirty="0">
                <a:solidFill>
                  <a:schemeClr val="bg1"/>
                </a:solidFill>
              </a:rPr>
              <a:t> </a:t>
            </a:r>
            <a:r>
              <a:rPr lang="en-US" dirty="0" err="1">
                <a:solidFill>
                  <a:schemeClr val="bg1"/>
                </a:solidFill>
              </a:rPr>
              <a:t>termina</a:t>
            </a:r>
            <a:r>
              <a:rPr lang="en-US" dirty="0">
                <a:solidFill>
                  <a:schemeClr val="bg1"/>
                </a:solidFill>
              </a:rPr>
              <a:t> con el </a:t>
            </a:r>
            <a:r>
              <a:rPr lang="en-US" dirty="0" err="1">
                <a:solidFill>
                  <a:schemeClr val="bg1"/>
                </a:solidFill>
              </a:rPr>
              <a:t>siguiente</a:t>
            </a:r>
            <a:r>
              <a:rPr lang="en-US" dirty="0">
                <a:solidFill>
                  <a:schemeClr val="bg1"/>
                </a:solidFill>
              </a:rPr>
              <a:t> </a:t>
            </a:r>
            <a:r>
              <a:rPr lang="en-US" dirty="0" err="1">
                <a:solidFill>
                  <a:schemeClr val="bg1"/>
                </a:solidFill>
              </a:rPr>
              <a:t>mensaje</a:t>
            </a:r>
            <a:r>
              <a:rPr lang="en-US" dirty="0">
                <a:solidFill>
                  <a:schemeClr val="bg1"/>
                </a:solidFill>
              </a:rPr>
              <a:t> </a:t>
            </a:r>
            <a:r>
              <a:rPr lang="en-US" dirty="0" err="1">
                <a:solidFill>
                  <a:schemeClr val="bg1"/>
                </a:solidFill>
              </a:rPr>
              <a:t>en</a:t>
            </a:r>
            <a:r>
              <a:rPr lang="en-US" dirty="0">
                <a:solidFill>
                  <a:schemeClr val="bg1"/>
                </a:solidFill>
              </a:rPr>
              <a:t> la </a:t>
            </a:r>
            <a:r>
              <a:rPr lang="en-US" dirty="0" err="1">
                <a:solidFill>
                  <a:schemeClr val="bg1"/>
                </a:solidFill>
              </a:rPr>
              <a:t>consola</a:t>
            </a:r>
            <a:r>
              <a:rPr lang="en-US" dirty="0">
                <a:solidFill>
                  <a:schemeClr val="bg1"/>
                </a:solidFill>
              </a:rPr>
              <a:t>:</a:t>
            </a:r>
          </a:p>
          <a:p>
            <a:endParaRPr lang="en-US" dirty="0">
              <a:solidFill>
                <a:schemeClr val="bg1"/>
              </a:solidFill>
            </a:endParaRPr>
          </a:p>
          <a:p>
            <a:r>
              <a:rPr lang="en-US" dirty="0">
                <a:solidFill>
                  <a:schemeClr val="bg1"/>
                </a:solidFill>
              </a:rPr>
              <a:t>Unhandled exception. </a:t>
            </a:r>
            <a:r>
              <a:rPr lang="en-US" b="1" dirty="0" err="1">
                <a:solidFill>
                  <a:schemeClr val="bg1"/>
                </a:solidFill>
              </a:rPr>
              <a:t>System.DivideByZeroException</a:t>
            </a:r>
            <a:r>
              <a:rPr lang="en-US" dirty="0">
                <a:solidFill>
                  <a:schemeClr val="bg1"/>
                </a:solidFill>
              </a:rPr>
              <a:t>: Attempted to divide by zero.</a:t>
            </a:r>
          </a:p>
          <a:p>
            <a:r>
              <a:rPr lang="en-US" dirty="0">
                <a:solidFill>
                  <a:schemeClr val="bg1"/>
                </a:solidFill>
              </a:rPr>
              <a:t>at Lansoft.CursoCshap8.Principal.Main() in /Users/</a:t>
            </a:r>
            <a:r>
              <a:rPr lang="en-US" dirty="0" err="1">
                <a:solidFill>
                  <a:schemeClr val="bg1"/>
                </a:solidFill>
              </a:rPr>
              <a:t>luisosinaga</a:t>
            </a:r>
            <a:r>
              <a:rPr lang="en-US" dirty="0">
                <a:solidFill>
                  <a:schemeClr val="bg1"/>
                </a:solidFill>
              </a:rPr>
              <a:t>/Projects/</a:t>
            </a:r>
            <a:r>
              <a:rPr lang="en-US" dirty="0" err="1">
                <a:solidFill>
                  <a:schemeClr val="bg1"/>
                </a:solidFill>
              </a:rPr>
              <a:t>Consola</a:t>
            </a:r>
            <a:r>
              <a:rPr lang="en-US" dirty="0">
                <a:solidFill>
                  <a:schemeClr val="bg1"/>
                </a:solidFill>
              </a:rPr>
              <a:t>/</a:t>
            </a:r>
            <a:r>
              <a:rPr lang="en-US" dirty="0" err="1">
                <a:solidFill>
                  <a:schemeClr val="bg1"/>
                </a:solidFill>
              </a:rPr>
              <a:t>Program.cs:line</a:t>
            </a:r>
            <a:r>
              <a:rPr lang="en-US" dirty="0">
                <a:solidFill>
                  <a:schemeClr val="bg1"/>
                </a:solidFill>
              </a:rPr>
              <a:t> 7</a:t>
            </a:r>
            <a:endParaRPr lang="en-BO" dirty="0">
              <a:solidFill>
                <a:schemeClr val="bg1"/>
              </a:solidFill>
            </a:endParaRPr>
          </a:p>
        </p:txBody>
      </p:sp>
    </p:spTree>
    <p:extLst>
      <p:ext uri="{BB962C8B-B14F-4D97-AF65-F5344CB8AC3E}">
        <p14:creationId xmlns:p14="http://schemas.microsoft.com/office/powerpoint/2010/main" val="2265347319"/>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1EE7C-9C7C-E04B-A302-410075119A34}"/>
              </a:ext>
            </a:extLst>
          </p:cNvPr>
          <p:cNvSpPr>
            <a:spLocks noGrp="1"/>
          </p:cNvSpPr>
          <p:nvPr>
            <p:ph type="title"/>
          </p:nvPr>
        </p:nvSpPr>
        <p:spPr/>
        <p:txBody>
          <a:bodyPr/>
          <a:lstStyle/>
          <a:p>
            <a:r>
              <a:rPr lang="en-US" dirty="0"/>
              <a:t>La </a:t>
            </a:r>
            <a:r>
              <a:rPr lang="en-US" dirty="0" err="1"/>
              <a:t>sentencia</a:t>
            </a:r>
            <a:r>
              <a:rPr lang="en-US" dirty="0"/>
              <a:t> t</a:t>
            </a:r>
            <a:r>
              <a:rPr lang="en-BO" dirty="0"/>
              <a:t>ry- catch</a:t>
            </a:r>
          </a:p>
        </p:txBody>
      </p:sp>
      <p:sp>
        <p:nvSpPr>
          <p:cNvPr id="3" name="Content Placeholder 2">
            <a:extLst>
              <a:ext uri="{FF2B5EF4-FFF2-40B4-BE49-F238E27FC236}">
                <a16:creationId xmlns:a16="http://schemas.microsoft.com/office/drawing/2014/main" id="{0486AD49-0F15-DD4F-AB33-4A0D67E8415F}"/>
              </a:ext>
            </a:extLst>
          </p:cNvPr>
          <p:cNvSpPr>
            <a:spLocks noGrp="1"/>
          </p:cNvSpPr>
          <p:nvPr>
            <p:ph idx="1"/>
          </p:nvPr>
        </p:nvSpPr>
        <p:spPr>
          <a:xfrm>
            <a:off x="6670766" y="1982379"/>
            <a:ext cx="4683034" cy="4351338"/>
          </a:xfrm>
          <a:solidFill>
            <a:schemeClr val="accent5">
              <a:lumMod val="20000"/>
              <a:lumOff val="80000"/>
            </a:schemeClr>
          </a:solidFill>
          <a:ln>
            <a:solidFill>
              <a:schemeClr val="accent1">
                <a:lumMod val="75000"/>
              </a:schemeClr>
            </a:solidFill>
          </a:ln>
        </p:spPr>
        <p:txBody>
          <a:bodyPr>
            <a:normAutofit fontScale="62500" lnSpcReduction="20000"/>
          </a:bodyPr>
          <a:lstStyle/>
          <a:p>
            <a:endParaRPr lang="en-US" dirty="0"/>
          </a:p>
          <a:p>
            <a:pPr marL="0" indent="0">
              <a:buNone/>
            </a:pPr>
            <a:r>
              <a:rPr lang="en-US" dirty="0"/>
              <a:t>Para </a:t>
            </a:r>
            <a:r>
              <a:rPr lang="en-US" dirty="0" err="1"/>
              <a:t>proporcionar</a:t>
            </a:r>
            <a:r>
              <a:rPr lang="en-US" dirty="0"/>
              <a:t> una </a:t>
            </a:r>
            <a:r>
              <a:rPr lang="en-US" dirty="0" err="1"/>
              <a:t>salida</a:t>
            </a:r>
            <a:r>
              <a:rPr lang="en-US" dirty="0"/>
              <a:t> de un </a:t>
            </a:r>
            <a:r>
              <a:rPr lang="en-US" dirty="0" err="1"/>
              <a:t>programa</a:t>
            </a:r>
            <a:r>
              <a:rPr lang="en-US" dirty="0"/>
              <a:t> </a:t>
            </a:r>
            <a:r>
              <a:rPr lang="en-US" dirty="0" err="1"/>
              <a:t>controlada</a:t>
            </a:r>
            <a:r>
              <a:rPr lang="en-US" dirty="0"/>
              <a:t>, las </a:t>
            </a:r>
            <a:r>
              <a:rPr lang="en-US" dirty="0" err="1"/>
              <a:t>excepciones</a:t>
            </a:r>
            <a:r>
              <a:rPr lang="en-US" dirty="0"/>
              <a:t> </a:t>
            </a:r>
            <a:r>
              <a:rPr lang="en-US" dirty="0" err="1"/>
              <a:t>puede</a:t>
            </a:r>
            <a:r>
              <a:rPr lang="en-US" dirty="0"/>
              <a:t> </a:t>
            </a:r>
            <a:r>
              <a:rPr lang="en-US" dirty="0" err="1"/>
              <a:t>detectarse</a:t>
            </a:r>
            <a:r>
              <a:rPr lang="en-US" dirty="0"/>
              <a:t> </a:t>
            </a:r>
            <a:r>
              <a:rPr lang="en-US" dirty="0" err="1"/>
              <a:t>utilizando</a:t>
            </a:r>
            <a:r>
              <a:rPr lang="en-US" dirty="0"/>
              <a:t> una </a:t>
            </a:r>
            <a:r>
              <a:rPr lang="en-US" dirty="0" err="1"/>
              <a:t>sentencia</a:t>
            </a:r>
            <a:r>
              <a:rPr lang="en-US" dirty="0"/>
              <a:t> </a:t>
            </a:r>
            <a:r>
              <a:rPr lang="en-US" b="1" dirty="0"/>
              <a:t>try-catch</a:t>
            </a:r>
            <a:r>
              <a:rPr lang="en-US" dirty="0"/>
              <a:t>. </a:t>
            </a:r>
          </a:p>
          <a:p>
            <a:pPr marL="0" indent="0">
              <a:buNone/>
            </a:pPr>
            <a:endParaRPr lang="en-US" dirty="0"/>
          </a:p>
          <a:p>
            <a:pPr marL="0" indent="0">
              <a:buNone/>
            </a:pPr>
            <a:r>
              <a:rPr lang="en-US" dirty="0" err="1"/>
              <a:t>Esta</a:t>
            </a:r>
            <a:r>
              <a:rPr lang="en-US" dirty="0"/>
              <a:t> </a:t>
            </a:r>
            <a:r>
              <a:rPr lang="en-US" dirty="0" err="1"/>
              <a:t>sentencia</a:t>
            </a:r>
            <a:r>
              <a:rPr lang="en-US" dirty="0"/>
              <a:t> </a:t>
            </a:r>
            <a:r>
              <a:rPr lang="en-US" dirty="0" err="1"/>
              <a:t>consiste</a:t>
            </a:r>
            <a:r>
              <a:rPr lang="en-US" dirty="0"/>
              <a:t> </a:t>
            </a:r>
            <a:r>
              <a:rPr lang="en-US" dirty="0" err="1"/>
              <a:t>en</a:t>
            </a:r>
            <a:r>
              <a:rPr lang="en-US" dirty="0"/>
              <a:t> un </a:t>
            </a:r>
            <a:r>
              <a:rPr lang="en-US" dirty="0" err="1"/>
              <a:t>bloque</a:t>
            </a:r>
            <a:r>
              <a:rPr lang="en-US" dirty="0"/>
              <a:t> </a:t>
            </a:r>
            <a:r>
              <a:rPr lang="en-US" b="1" dirty="0"/>
              <a:t>try</a:t>
            </a:r>
            <a:r>
              <a:rPr lang="en-US" dirty="0"/>
              <a:t> que </a:t>
            </a:r>
            <a:r>
              <a:rPr lang="en-US" dirty="0" err="1"/>
              <a:t>contiene</a:t>
            </a:r>
            <a:r>
              <a:rPr lang="en-US" dirty="0"/>
              <a:t> el </a:t>
            </a:r>
            <a:r>
              <a:rPr lang="en-US" dirty="0" err="1"/>
              <a:t>código</a:t>
            </a:r>
            <a:r>
              <a:rPr lang="en-US" dirty="0"/>
              <a:t> que </a:t>
            </a:r>
            <a:r>
              <a:rPr lang="en-US" dirty="0" err="1"/>
              <a:t>puede</a:t>
            </a:r>
            <a:r>
              <a:rPr lang="en-US" dirty="0"/>
              <a:t> </a:t>
            </a:r>
            <a:r>
              <a:rPr lang="en-US" dirty="0" err="1"/>
              <a:t>causar</a:t>
            </a:r>
            <a:r>
              <a:rPr lang="en-US" dirty="0"/>
              <a:t> la </a:t>
            </a:r>
            <a:r>
              <a:rPr lang="en-US" dirty="0" err="1"/>
              <a:t>excepción</a:t>
            </a:r>
            <a:r>
              <a:rPr lang="en-US" dirty="0"/>
              <a:t>, y una o </a:t>
            </a:r>
            <a:r>
              <a:rPr lang="en-US" dirty="0" err="1"/>
              <a:t>más</a:t>
            </a:r>
            <a:r>
              <a:rPr lang="en-US" dirty="0"/>
              <a:t> </a:t>
            </a:r>
            <a:r>
              <a:rPr lang="en-US" dirty="0" err="1"/>
              <a:t>cláusulas</a:t>
            </a:r>
            <a:r>
              <a:rPr lang="en-US" dirty="0"/>
              <a:t> </a:t>
            </a:r>
            <a:r>
              <a:rPr lang="en-US" b="1" dirty="0"/>
              <a:t>catch</a:t>
            </a:r>
            <a:r>
              <a:rPr lang="en-US" dirty="0"/>
              <a:t> con un </a:t>
            </a:r>
            <a:r>
              <a:rPr lang="en-US" dirty="0" err="1"/>
              <a:t>bloque</a:t>
            </a:r>
            <a:r>
              <a:rPr lang="en-US" dirty="0"/>
              <a:t> de </a:t>
            </a:r>
            <a:r>
              <a:rPr lang="en-US" dirty="0" err="1"/>
              <a:t>código</a:t>
            </a:r>
            <a:r>
              <a:rPr lang="en-US" dirty="0"/>
              <a:t> que se </a:t>
            </a:r>
            <a:r>
              <a:rPr lang="en-US" dirty="0" err="1"/>
              <a:t>ejecutará</a:t>
            </a:r>
            <a:r>
              <a:rPr lang="en-US" dirty="0"/>
              <a:t> de </a:t>
            </a:r>
            <a:r>
              <a:rPr lang="en-US" dirty="0" err="1"/>
              <a:t>acuerdo</a:t>
            </a:r>
            <a:r>
              <a:rPr lang="en-US" dirty="0"/>
              <a:t> al </a:t>
            </a:r>
            <a:r>
              <a:rPr lang="en-US" dirty="0" err="1"/>
              <a:t>tipo</a:t>
            </a:r>
            <a:r>
              <a:rPr lang="en-US" dirty="0"/>
              <a:t> de </a:t>
            </a:r>
            <a:r>
              <a:rPr lang="en-US" dirty="0" err="1"/>
              <a:t>excepción</a:t>
            </a:r>
            <a:r>
              <a:rPr lang="en-US" dirty="0"/>
              <a:t> </a:t>
            </a:r>
            <a:r>
              <a:rPr lang="en-US" dirty="0" err="1"/>
              <a:t>esperada</a:t>
            </a:r>
            <a:r>
              <a:rPr lang="en-US" dirty="0"/>
              <a:t>.</a:t>
            </a:r>
          </a:p>
          <a:p>
            <a:pPr marL="0" indent="0">
              <a:buNone/>
            </a:pPr>
            <a:endParaRPr lang="en-US" dirty="0"/>
          </a:p>
          <a:p>
            <a:pPr marL="0" indent="0">
              <a:buNone/>
            </a:pPr>
            <a:r>
              <a:rPr lang="en-US" dirty="0"/>
              <a:t> Si el </a:t>
            </a:r>
            <a:r>
              <a:rPr lang="en-US" dirty="0" err="1"/>
              <a:t>bloque</a:t>
            </a:r>
            <a:r>
              <a:rPr lang="en-US" dirty="0"/>
              <a:t> try se </a:t>
            </a:r>
            <a:r>
              <a:rPr lang="en-US" dirty="0" err="1"/>
              <a:t>ejecuta</a:t>
            </a:r>
            <a:r>
              <a:rPr lang="en-US" dirty="0"/>
              <a:t> con </a:t>
            </a:r>
            <a:r>
              <a:rPr lang="en-US" dirty="0" err="1"/>
              <a:t>éxito</a:t>
            </a:r>
            <a:r>
              <a:rPr lang="en-US" dirty="0"/>
              <a:t>, el </a:t>
            </a:r>
            <a:r>
              <a:rPr lang="en-US" dirty="0" err="1"/>
              <a:t>programa</a:t>
            </a:r>
            <a:r>
              <a:rPr lang="en-US" dirty="0"/>
              <a:t> </a:t>
            </a:r>
            <a:r>
              <a:rPr lang="en-US" dirty="0" err="1"/>
              <a:t>continuará</a:t>
            </a:r>
            <a:r>
              <a:rPr lang="en-US" dirty="0"/>
              <a:t> </a:t>
            </a:r>
            <a:r>
              <a:rPr lang="en-US" dirty="0" err="1"/>
              <a:t>ejecutándose</a:t>
            </a:r>
            <a:r>
              <a:rPr lang="en-US" dirty="0"/>
              <a:t> </a:t>
            </a:r>
            <a:r>
              <a:rPr lang="en-US" dirty="0" err="1"/>
              <a:t>después</a:t>
            </a:r>
            <a:r>
              <a:rPr lang="en-US" dirty="0"/>
              <a:t> de la </a:t>
            </a:r>
            <a:r>
              <a:rPr lang="en-US" dirty="0" err="1"/>
              <a:t>instrucción</a:t>
            </a:r>
            <a:r>
              <a:rPr lang="en-US" dirty="0"/>
              <a:t> try-catch. Sin embargo, </a:t>
            </a:r>
            <a:r>
              <a:rPr lang="en-US" dirty="0" err="1"/>
              <a:t>si</a:t>
            </a:r>
            <a:r>
              <a:rPr lang="en-US" dirty="0"/>
              <a:t> </a:t>
            </a:r>
            <a:r>
              <a:rPr lang="en-US" dirty="0" err="1"/>
              <a:t>ocurre</a:t>
            </a:r>
            <a:r>
              <a:rPr lang="en-US" dirty="0"/>
              <a:t> una </a:t>
            </a:r>
            <a:r>
              <a:rPr lang="en-US" dirty="0" err="1"/>
              <a:t>excepción</a:t>
            </a:r>
            <a:r>
              <a:rPr lang="en-US" dirty="0"/>
              <a:t>, la </a:t>
            </a:r>
            <a:r>
              <a:rPr lang="en-US" dirty="0" err="1"/>
              <a:t>ejecución</a:t>
            </a:r>
            <a:r>
              <a:rPr lang="en-US" dirty="0"/>
              <a:t> se </a:t>
            </a:r>
            <a:r>
              <a:rPr lang="en-US" dirty="0" err="1"/>
              <a:t>pasará</a:t>
            </a:r>
            <a:r>
              <a:rPr lang="en-US" dirty="0"/>
              <a:t> al primer </a:t>
            </a:r>
            <a:r>
              <a:rPr lang="en-US" dirty="0" err="1"/>
              <a:t>bloque</a:t>
            </a:r>
            <a:r>
              <a:rPr lang="en-US" dirty="0"/>
              <a:t> catch </a:t>
            </a:r>
            <a:r>
              <a:rPr lang="en-US" dirty="0" err="1"/>
              <a:t>capaz</a:t>
            </a:r>
            <a:r>
              <a:rPr lang="en-US" dirty="0"/>
              <a:t> de </a:t>
            </a:r>
            <a:r>
              <a:rPr lang="en-US" dirty="0" err="1"/>
              <a:t>manejar</a:t>
            </a:r>
            <a:r>
              <a:rPr lang="en-US" dirty="0"/>
              <a:t> ese </a:t>
            </a:r>
            <a:r>
              <a:rPr lang="en-US" dirty="0" err="1"/>
              <a:t>tipo</a:t>
            </a:r>
            <a:r>
              <a:rPr lang="en-US" dirty="0"/>
              <a:t> de </a:t>
            </a:r>
            <a:r>
              <a:rPr lang="en-US" dirty="0" err="1"/>
              <a:t>excepción</a:t>
            </a:r>
            <a:r>
              <a:rPr lang="en-US" dirty="0"/>
              <a:t>.</a:t>
            </a:r>
          </a:p>
          <a:p>
            <a:pPr marL="0" indent="0">
              <a:buNone/>
            </a:pPr>
            <a:r>
              <a:rPr lang="en-US" dirty="0"/>
              <a:t> </a:t>
            </a:r>
            <a:endParaRPr lang="en-BO" dirty="0"/>
          </a:p>
        </p:txBody>
      </p:sp>
      <p:sp>
        <p:nvSpPr>
          <p:cNvPr id="4" name="TextBox 3">
            <a:extLst>
              <a:ext uri="{FF2B5EF4-FFF2-40B4-BE49-F238E27FC236}">
                <a16:creationId xmlns:a16="http://schemas.microsoft.com/office/drawing/2014/main" id="{54691CB5-842D-484D-BD19-CB387543170F}"/>
              </a:ext>
            </a:extLst>
          </p:cNvPr>
          <p:cNvSpPr txBox="1"/>
          <p:nvPr/>
        </p:nvSpPr>
        <p:spPr>
          <a:xfrm>
            <a:off x="838200" y="2188278"/>
            <a:ext cx="4848497" cy="3939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br>
              <a:rPr lang="en-US" sz="1400" b="1" dirty="0"/>
            </a:br>
            <a:r>
              <a:rPr lang="en-US" sz="1400" b="1" dirty="0"/>
              <a:t>static class Principal {</a:t>
            </a:r>
          </a:p>
          <a:p>
            <a:pPr lvl="1"/>
            <a:r>
              <a:rPr lang="en-US" sz="1400" b="1" dirty="0"/>
              <a:t>static void Main()</a:t>
            </a:r>
          </a:p>
          <a:p>
            <a:pPr lvl="1"/>
            <a:r>
              <a:rPr lang="en-US" sz="1400" b="1" dirty="0"/>
              <a:t>{</a:t>
            </a:r>
          </a:p>
          <a:p>
            <a:pPr lvl="1"/>
            <a:r>
              <a:rPr lang="en-US" sz="1400" b="1" dirty="0"/>
              <a:t>	try</a:t>
            </a:r>
          </a:p>
          <a:p>
            <a:pPr lvl="1"/>
            <a:r>
              <a:rPr lang="en-US" sz="1400" b="1" dirty="0"/>
              <a:t>	{</a:t>
            </a:r>
          </a:p>
          <a:p>
            <a:pPr lvl="3"/>
            <a:r>
              <a:rPr lang="en-US" sz="1400" b="1" dirty="0"/>
              <a:t>string str = null;</a:t>
            </a:r>
          </a:p>
          <a:p>
            <a:pPr lvl="3"/>
            <a:r>
              <a:rPr lang="en-US" sz="1400" b="1" dirty="0"/>
              <a:t>WriteLine(</a:t>
            </a:r>
            <a:r>
              <a:rPr lang="en-US" sz="1400" b="1" dirty="0" err="1"/>
              <a:t>str.Length</a:t>
            </a:r>
            <a:r>
              <a:rPr lang="en-US" sz="1400" b="1" dirty="0"/>
              <a:t>);</a:t>
            </a:r>
          </a:p>
          <a:p>
            <a:pPr lvl="3" indent="-482600"/>
            <a:r>
              <a:rPr lang="en-US" sz="1400" b="1" dirty="0"/>
              <a:t>}</a:t>
            </a:r>
          </a:p>
          <a:p>
            <a:pPr lvl="3" indent="-482600"/>
            <a:r>
              <a:rPr lang="en-US" sz="1400" b="1" dirty="0"/>
              <a:t>catch</a:t>
            </a:r>
          </a:p>
          <a:p>
            <a:pPr lvl="3" indent="-482600"/>
            <a:r>
              <a:rPr lang="en-US" sz="1400" b="1" dirty="0"/>
              <a:t>{</a:t>
            </a:r>
          </a:p>
          <a:p>
            <a:pPr lvl="3" indent="-482600"/>
            <a:r>
              <a:rPr lang="en-US" sz="1400" b="1" dirty="0"/>
              <a:t>  	WriteLine("Un error </a:t>
            </a:r>
            <a:r>
              <a:rPr lang="en-US" sz="1400" b="1" dirty="0" err="1"/>
              <a:t>inesperado</a:t>
            </a:r>
            <a:r>
              <a:rPr lang="en-US" sz="1400" b="1" dirty="0"/>
              <a:t> </a:t>
            </a:r>
            <a:r>
              <a:rPr lang="en-US" sz="1400" b="1" dirty="0" err="1"/>
              <a:t>sucedió</a:t>
            </a:r>
            <a:r>
              <a:rPr lang="en-US" sz="1400" b="1" dirty="0"/>
              <a:t>!");</a:t>
            </a:r>
          </a:p>
          <a:p>
            <a:pPr lvl="3" indent="-482600"/>
            <a:r>
              <a:rPr lang="en-US" sz="1400" b="1" dirty="0"/>
              <a:t>}  </a:t>
            </a:r>
            <a:endParaRPr lang="en-US" sz="1400" b="1" dirty="0">
              <a:solidFill>
                <a:schemeClr val="accent6">
                  <a:lumMod val="40000"/>
                  <a:lumOff val="60000"/>
                </a:schemeClr>
              </a:solidFill>
            </a:endParaRPr>
          </a:p>
          <a:p>
            <a:pPr lvl="1"/>
            <a:r>
              <a:rPr lang="en-US" sz="1400" b="1" dirty="0">
                <a:solidFill>
                  <a:schemeClr val="accent6">
                    <a:lumMod val="40000"/>
                    <a:lumOff val="60000"/>
                  </a:schemeClr>
                </a:solidFill>
              </a:rPr>
              <a:t>}</a:t>
            </a:r>
          </a:p>
          <a:p>
            <a:r>
              <a:rPr lang="en-US" sz="1400" b="1" dirty="0"/>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14465873"/>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17CAC-51A4-7B46-AD20-5E40391E6679}"/>
              </a:ext>
            </a:extLst>
          </p:cNvPr>
          <p:cNvSpPr>
            <a:spLocks noGrp="1"/>
          </p:cNvSpPr>
          <p:nvPr>
            <p:ph type="title"/>
          </p:nvPr>
        </p:nvSpPr>
        <p:spPr/>
        <p:txBody>
          <a:bodyPr/>
          <a:lstStyle/>
          <a:p>
            <a:r>
              <a:rPr lang="en-BO" dirty="0"/>
              <a:t>Catching diferentes tipos de excepciones</a:t>
            </a:r>
          </a:p>
        </p:txBody>
      </p:sp>
      <p:sp>
        <p:nvSpPr>
          <p:cNvPr id="3" name="Content Placeholder 2">
            <a:extLst>
              <a:ext uri="{FF2B5EF4-FFF2-40B4-BE49-F238E27FC236}">
                <a16:creationId xmlns:a16="http://schemas.microsoft.com/office/drawing/2014/main" id="{6DA19C28-92E7-B44C-A966-4FBEA6B8906A}"/>
              </a:ext>
            </a:extLst>
          </p:cNvPr>
          <p:cNvSpPr>
            <a:spLocks noGrp="1"/>
          </p:cNvSpPr>
          <p:nvPr>
            <p:ph idx="1"/>
          </p:nvPr>
        </p:nvSpPr>
        <p:spPr>
          <a:xfrm>
            <a:off x="6888481" y="1491525"/>
            <a:ext cx="4465319" cy="5226668"/>
          </a:xfrm>
          <a:solidFill>
            <a:schemeClr val="accent5">
              <a:lumMod val="20000"/>
              <a:lumOff val="80000"/>
            </a:schemeClr>
          </a:solidFill>
          <a:ln>
            <a:solidFill>
              <a:schemeClr val="accent1"/>
            </a:solidFill>
          </a:ln>
        </p:spPr>
        <p:txBody>
          <a:bodyPr>
            <a:normAutofit fontScale="85000" lnSpcReduction="20000"/>
          </a:bodyPr>
          <a:lstStyle/>
          <a:p>
            <a:pPr marL="7938" lvl="3" indent="0">
              <a:buNone/>
            </a:pPr>
            <a:endParaRPr lang="en-US" sz="1400" dirty="0" err="1"/>
          </a:p>
          <a:p>
            <a:pPr marL="7938" lvl="3" indent="0">
              <a:buNone/>
            </a:pPr>
            <a:r>
              <a:rPr lang="en-US" sz="1400" dirty="0" err="1"/>
              <a:t>Cuando</a:t>
            </a:r>
            <a:r>
              <a:rPr lang="en-US" sz="1400" dirty="0"/>
              <a:t> el </a:t>
            </a:r>
            <a:r>
              <a:rPr lang="en-US" sz="1400" b="1" dirty="0"/>
              <a:t>catch</a:t>
            </a:r>
            <a:r>
              <a:rPr lang="en-US" sz="1400" dirty="0"/>
              <a:t> no </a:t>
            </a:r>
            <a:r>
              <a:rPr lang="en-US" sz="1400" dirty="0" err="1"/>
              <a:t>tiene</a:t>
            </a:r>
            <a:r>
              <a:rPr lang="en-US" sz="1400" dirty="0"/>
              <a:t> </a:t>
            </a:r>
            <a:r>
              <a:rPr lang="en-US" sz="1400" dirty="0" err="1"/>
              <a:t>argumento</a:t>
            </a:r>
            <a:r>
              <a:rPr lang="en-US" sz="1400" dirty="0"/>
              <a:t>, </a:t>
            </a:r>
            <a:r>
              <a:rPr lang="en-US" sz="1400" dirty="0" err="1"/>
              <a:t>capturará</a:t>
            </a:r>
            <a:r>
              <a:rPr lang="en-US" sz="1400" dirty="0"/>
              <a:t> </a:t>
            </a:r>
            <a:r>
              <a:rPr lang="en-US" sz="1400" dirty="0" err="1"/>
              <a:t>todas</a:t>
            </a:r>
            <a:r>
              <a:rPr lang="en-US" sz="1400" dirty="0"/>
              <a:t> las </a:t>
            </a:r>
            <a:r>
              <a:rPr lang="en-US" sz="1400" dirty="0" err="1"/>
              <a:t>excepciones</a:t>
            </a:r>
            <a:r>
              <a:rPr lang="en-US" sz="1400" dirty="0"/>
              <a:t> (sin </a:t>
            </a:r>
            <a:r>
              <a:rPr lang="en-US" sz="1400" dirty="0" err="1"/>
              <a:t>proporcionar</a:t>
            </a:r>
            <a:r>
              <a:rPr lang="en-US" sz="1400" dirty="0"/>
              <a:t> mayor </a:t>
            </a:r>
            <a:r>
              <a:rPr lang="en-US" sz="1400" dirty="0" err="1"/>
              <a:t>información</a:t>
            </a:r>
            <a:r>
              <a:rPr lang="en-US" sz="1400" dirty="0"/>
              <a:t> </a:t>
            </a:r>
            <a:r>
              <a:rPr lang="en-US" sz="1400" dirty="0" err="1"/>
              <a:t>sobre</a:t>
            </a:r>
            <a:r>
              <a:rPr lang="en-US" sz="1400" dirty="0"/>
              <a:t> el error producido). </a:t>
            </a:r>
            <a:r>
              <a:rPr lang="en-US" sz="1400" dirty="0" err="1"/>
              <a:t>Esto</a:t>
            </a:r>
            <a:r>
              <a:rPr lang="en-US" sz="1400" dirty="0"/>
              <a:t> es </a:t>
            </a:r>
            <a:r>
              <a:rPr lang="en-US" sz="1400" dirty="0" err="1"/>
              <a:t>equivalente</a:t>
            </a:r>
            <a:r>
              <a:rPr lang="en-US" sz="1400" dirty="0"/>
              <a:t> a </a:t>
            </a:r>
            <a:r>
              <a:rPr lang="en-US" sz="1400" dirty="0" err="1"/>
              <a:t>capturar</a:t>
            </a:r>
            <a:r>
              <a:rPr lang="en-US" sz="1400" dirty="0"/>
              <a:t> </a:t>
            </a:r>
            <a:r>
              <a:rPr lang="en-US" sz="1400" b="1" dirty="0" err="1"/>
              <a:t>System.Exception</a:t>
            </a:r>
            <a:r>
              <a:rPr lang="en-US" sz="1400" dirty="0"/>
              <a:t>, </a:t>
            </a:r>
            <a:r>
              <a:rPr lang="en-US" sz="1400" dirty="0" err="1"/>
              <a:t>porque</a:t>
            </a:r>
            <a:r>
              <a:rPr lang="en-US" sz="1400" dirty="0"/>
              <a:t> </a:t>
            </a:r>
            <a:r>
              <a:rPr lang="en-US" sz="1400" dirty="0" err="1"/>
              <a:t>todas</a:t>
            </a:r>
            <a:r>
              <a:rPr lang="en-US" sz="1400" dirty="0"/>
              <a:t> las </a:t>
            </a:r>
            <a:r>
              <a:rPr lang="en-US" sz="1400" dirty="0" err="1"/>
              <a:t>excepciones</a:t>
            </a:r>
            <a:r>
              <a:rPr lang="en-US" sz="1400" dirty="0"/>
              <a:t> </a:t>
            </a:r>
            <a:r>
              <a:rPr lang="en-US" sz="1400" dirty="0" err="1"/>
              <a:t>derivan</a:t>
            </a:r>
            <a:r>
              <a:rPr lang="en-US" sz="1400" dirty="0"/>
              <a:t> de </a:t>
            </a:r>
            <a:r>
              <a:rPr lang="en-US" sz="1400" dirty="0" err="1"/>
              <a:t>esta</a:t>
            </a:r>
            <a:r>
              <a:rPr lang="en-US" sz="1400" dirty="0"/>
              <a:t> </a:t>
            </a:r>
            <a:r>
              <a:rPr lang="en-US" sz="1400" dirty="0" err="1"/>
              <a:t>clase</a:t>
            </a:r>
            <a:r>
              <a:rPr lang="en-US" sz="1400" dirty="0"/>
              <a:t> (la </a:t>
            </a:r>
            <a:r>
              <a:rPr lang="en-US" sz="1400" dirty="0" err="1"/>
              <a:t>clase</a:t>
            </a:r>
            <a:r>
              <a:rPr lang="en-US" sz="1400" dirty="0"/>
              <a:t> </a:t>
            </a:r>
            <a:r>
              <a:rPr lang="en-US" sz="1400" dirty="0" err="1"/>
              <a:t>madre</a:t>
            </a:r>
            <a:r>
              <a:rPr lang="en-US" sz="1400" dirty="0"/>
              <a:t> de </a:t>
            </a:r>
            <a:r>
              <a:rPr lang="en-US" sz="1400" dirty="0" err="1"/>
              <a:t>todas</a:t>
            </a:r>
            <a:r>
              <a:rPr lang="en-US" sz="1400" dirty="0"/>
              <a:t> las </a:t>
            </a:r>
            <a:r>
              <a:rPr lang="en-US" sz="1400" dirty="0" err="1"/>
              <a:t>excepciones</a:t>
            </a:r>
            <a:r>
              <a:rPr lang="en-US" sz="1400" dirty="0"/>
              <a:t>).</a:t>
            </a:r>
          </a:p>
          <a:p>
            <a:pPr marL="7938" lvl="3" indent="0">
              <a:buNone/>
            </a:pPr>
            <a:endParaRPr lang="en-US" sz="1400" dirty="0"/>
          </a:p>
          <a:p>
            <a:pPr marL="7938" lvl="3" indent="0">
              <a:buNone/>
            </a:pPr>
            <a:r>
              <a:rPr lang="en-US" sz="1400" dirty="0" err="1"/>
              <a:t>Usando</a:t>
            </a:r>
            <a:r>
              <a:rPr lang="en-US" sz="1400" dirty="0"/>
              <a:t> un </a:t>
            </a:r>
            <a:r>
              <a:rPr lang="en-US" sz="1400" b="1" dirty="0"/>
              <a:t>catch</a:t>
            </a:r>
            <a:r>
              <a:rPr lang="en-US" sz="1400" dirty="0"/>
              <a:t> con un </a:t>
            </a:r>
            <a:r>
              <a:rPr lang="en-US" sz="1400" dirty="0" err="1"/>
              <a:t>argumento</a:t>
            </a:r>
            <a:r>
              <a:rPr lang="en-US" sz="1400" dirty="0"/>
              <a:t>, indicando un </a:t>
            </a:r>
            <a:r>
              <a:rPr lang="en-US" sz="1400" dirty="0" err="1"/>
              <a:t>tipo</a:t>
            </a:r>
            <a:r>
              <a:rPr lang="en-US" sz="1400" dirty="0"/>
              <a:t> </a:t>
            </a:r>
            <a:r>
              <a:rPr lang="en-US" sz="1400" dirty="0" err="1"/>
              <a:t>específico</a:t>
            </a:r>
            <a:r>
              <a:rPr lang="en-US" sz="1400" dirty="0"/>
              <a:t> de </a:t>
            </a:r>
            <a:r>
              <a:rPr lang="en-US" sz="1400" dirty="0" err="1"/>
              <a:t>excepción</a:t>
            </a:r>
            <a:r>
              <a:rPr lang="en-US" sz="1400" dirty="0"/>
              <a:t> (el </a:t>
            </a:r>
            <a:r>
              <a:rPr lang="en-US" sz="1400" dirty="0" err="1"/>
              <a:t>nombre</a:t>
            </a:r>
            <a:r>
              <a:rPr lang="en-US" sz="1400" dirty="0"/>
              <a:t> de la </a:t>
            </a:r>
            <a:r>
              <a:rPr lang="en-US" sz="1400" dirty="0" err="1"/>
              <a:t>clase</a:t>
            </a:r>
            <a:r>
              <a:rPr lang="en-US" sz="1400" dirty="0"/>
              <a:t> de la </a:t>
            </a:r>
            <a:r>
              <a:rPr lang="en-US" sz="1400" dirty="0" err="1"/>
              <a:t>excepción</a:t>
            </a:r>
            <a:r>
              <a:rPr lang="en-US" sz="1400" dirty="0"/>
              <a:t>), se </a:t>
            </a:r>
            <a:r>
              <a:rPr lang="en-US" sz="1400" dirty="0" err="1"/>
              <a:t>puede</a:t>
            </a:r>
            <a:r>
              <a:rPr lang="en-US" sz="1400" dirty="0"/>
              <a:t> </a:t>
            </a:r>
            <a:r>
              <a:rPr lang="en-US" sz="1400" dirty="0" err="1"/>
              <a:t>capturar</a:t>
            </a:r>
            <a:r>
              <a:rPr lang="en-US" sz="1400" dirty="0"/>
              <a:t> </a:t>
            </a:r>
            <a:r>
              <a:rPr lang="en-US" sz="1400" dirty="0" err="1"/>
              <a:t>excepciones</a:t>
            </a:r>
            <a:r>
              <a:rPr lang="en-US" sz="1400" dirty="0"/>
              <a:t> </a:t>
            </a:r>
            <a:r>
              <a:rPr lang="en-US" sz="1400" dirty="0" err="1"/>
              <a:t>específicas, como </a:t>
            </a:r>
            <a:r>
              <a:rPr lang="en-US" sz="1400" b="1" dirty="0" err="1"/>
              <a:t>catch(NullReferenceException) </a:t>
            </a:r>
            <a:r>
              <a:rPr lang="en-US" sz="1400" dirty="0" err="1"/>
              <a:t>que</a:t>
            </a:r>
            <a:r>
              <a:rPr lang="en-US" sz="1400" b="1" dirty="0" err="1"/>
              <a:t> </a:t>
            </a:r>
            <a:r>
              <a:rPr lang="en-US" sz="1400" dirty="0" err="1"/>
              <a:t>capturará solo las excepciones de “uso de variables no inicializadas”.</a:t>
            </a:r>
          </a:p>
          <a:p>
            <a:pPr marL="7938" lvl="3" indent="0">
              <a:buNone/>
            </a:pPr>
            <a:r>
              <a:rPr lang="en-US" sz="1400" dirty="0" err="1"/>
              <a:t> </a:t>
            </a:r>
            <a:r>
              <a:rPr lang="en-US" sz="1400" dirty="0"/>
              <a:t> </a:t>
            </a:r>
          </a:p>
          <a:p>
            <a:pPr marL="7938" lvl="3" indent="0">
              <a:buNone/>
            </a:pPr>
            <a:r>
              <a:rPr lang="en-US" sz="1400" dirty="0"/>
              <a:t>El </a:t>
            </a:r>
            <a:r>
              <a:rPr lang="en-US" sz="1400" dirty="0" err="1"/>
              <a:t>bloque</a:t>
            </a:r>
            <a:r>
              <a:rPr lang="en-US" sz="1400" dirty="0"/>
              <a:t> </a:t>
            </a:r>
            <a:r>
              <a:rPr lang="en-US" sz="1400" b="1" dirty="0"/>
              <a:t>catch</a:t>
            </a:r>
            <a:r>
              <a:rPr lang="en-US" sz="1400" dirty="0"/>
              <a:t> </a:t>
            </a:r>
            <a:r>
              <a:rPr lang="en-US" sz="1400" dirty="0" err="1"/>
              <a:t>puede</a:t>
            </a:r>
            <a:r>
              <a:rPr lang="en-US" sz="1400" dirty="0"/>
              <a:t> </a:t>
            </a:r>
            <a:r>
              <a:rPr lang="en-US" sz="1400" dirty="0" err="1"/>
              <a:t>definir</a:t>
            </a:r>
            <a:r>
              <a:rPr lang="en-US" sz="1400" dirty="0"/>
              <a:t> </a:t>
            </a:r>
            <a:r>
              <a:rPr lang="en-US" sz="1400" dirty="0" err="1"/>
              <a:t>opcionalmente</a:t>
            </a:r>
            <a:r>
              <a:rPr lang="en-US" sz="1400" dirty="0"/>
              <a:t> un </a:t>
            </a:r>
            <a:r>
              <a:rPr lang="en-US" sz="1400" dirty="0" err="1"/>
              <a:t>objeto</a:t>
            </a:r>
            <a:r>
              <a:rPr lang="en-US" sz="1400" dirty="0"/>
              <a:t> de algún tipo de </a:t>
            </a:r>
            <a:r>
              <a:rPr lang="en-US" sz="1400" dirty="0" err="1"/>
              <a:t>excepción</a:t>
            </a:r>
            <a:r>
              <a:rPr lang="en-US" sz="1400" dirty="0"/>
              <a:t> que se </a:t>
            </a:r>
            <a:r>
              <a:rPr lang="en-US" sz="1400" dirty="0" err="1"/>
              <a:t>puede</a:t>
            </a:r>
            <a:r>
              <a:rPr lang="en-US" sz="1400" dirty="0"/>
              <a:t> </a:t>
            </a:r>
            <a:r>
              <a:rPr lang="en-US" sz="1400" dirty="0" err="1"/>
              <a:t>utilizar</a:t>
            </a:r>
            <a:r>
              <a:rPr lang="en-US" sz="1400" dirty="0"/>
              <a:t> para </a:t>
            </a:r>
            <a:r>
              <a:rPr lang="en-US" sz="1400" dirty="0" err="1"/>
              <a:t>obtener</a:t>
            </a:r>
            <a:r>
              <a:rPr lang="en-US" sz="1400" dirty="0"/>
              <a:t> </a:t>
            </a:r>
            <a:r>
              <a:rPr lang="en-US" sz="1400" dirty="0" err="1"/>
              <a:t>más</a:t>
            </a:r>
            <a:r>
              <a:rPr lang="en-US" sz="1400" dirty="0"/>
              <a:t> </a:t>
            </a:r>
            <a:r>
              <a:rPr lang="en-US" sz="1400" dirty="0" err="1"/>
              <a:t>información</a:t>
            </a:r>
            <a:r>
              <a:rPr lang="en-US" sz="1400" dirty="0"/>
              <a:t> </a:t>
            </a:r>
            <a:r>
              <a:rPr lang="en-US" sz="1400" dirty="0" err="1"/>
              <a:t>sobre</a:t>
            </a:r>
            <a:r>
              <a:rPr lang="en-US" sz="1400" dirty="0"/>
              <a:t> la </a:t>
            </a:r>
            <a:r>
              <a:rPr lang="en-US" sz="1400" dirty="0" err="1"/>
              <a:t>excepción</a:t>
            </a:r>
            <a:r>
              <a:rPr lang="en-US" sz="1400" dirty="0"/>
              <a:t>, </a:t>
            </a:r>
            <a:r>
              <a:rPr lang="en-US" sz="1400" dirty="0" err="1"/>
              <a:t>como</a:t>
            </a:r>
            <a:r>
              <a:rPr lang="en-US" sz="1400" dirty="0"/>
              <a:t> un mensaje con la </a:t>
            </a:r>
            <a:r>
              <a:rPr lang="en-US" sz="1400" dirty="0" err="1"/>
              <a:t>descripción</a:t>
            </a:r>
            <a:r>
              <a:rPr lang="en-US" sz="1400" dirty="0"/>
              <a:t> del error, el estado del stack de funciones en el momento de producirse el error, entre otros datos relativos a cada tipo de excepción.</a:t>
            </a:r>
          </a:p>
          <a:p>
            <a:pPr marL="7938" lvl="3" indent="0">
              <a:buNone/>
            </a:pPr>
            <a:endParaRPr lang="en-US" sz="1400" dirty="0"/>
          </a:p>
          <a:p>
            <a:pPr marL="7938" lvl="3" indent="0">
              <a:buNone/>
            </a:pPr>
            <a:r>
              <a:rPr lang="en-US" sz="1400" dirty="0"/>
              <a:t>Para </a:t>
            </a:r>
            <a:r>
              <a:rPr lang="en-US" sz="1400" dirty="0" err="1"/>
              <a:t>capturar</a:t>
            </a:r>
            <a:r>
              <a:rPr lang="en-US" sz="1400" dirty="0"/>
              <a:t> una </a:t>
            </a:r>
            <a:r>
              <a:rPr lang="en-US" sz="1400" dirty="0" err="1"/>
              <a:t>excepción</a:t>
            </a:r>
            <a:r>
              <a:rPr lang="en-US" sz="1400" dirty="0"/>
              <a:t> </a:t>
            </a:r>
            <a:r>
              <a:rPr lang="en-US" sz="1400" dirty="0" err="1"/>
              <a:t>más</a:t>
            </a:r>
            <a:r>
              <a:rPr lang="en-US" sz="1400" dirty="0"/>
              <a:t> </a:t>
            </a:r>
            <a:r>
              <a:rPr lang="en-US" sz="1400" dirty="0" err="1"/>
              <a:t>específica</a:t>
            </a:r>
            <a:r>
              <a:rPr lang="en-US" sz="1400" dirty="0"/>
              <a:t>, estas deben </a:t>
            </a:r>
            <a:r>
              <a:rPr lang="en-US" sz="1400" dirty="0" err="1"/>
              <a:t>colocarse</a:t>
            </a:r>
            <a:r>
              <a:rPr lang="en-US" sz="1400" dirty="0"/>
              <a:t> antes de las </a:t>
            </a:r>
            <a:r>
              <a:rPr lang="en-US" sz="1400" dirty="0" err="1"/>
              <a:t>excepciones</a:t>
            </a:r>
            <a:r>
              <a:rPr lang="en-US" sz="1400" dirty="0"/>
              <a:t> </a:t>
            </a:r>
            <a:r>
              <a:rPr lang="en-US" sz="1400" dirty="0" err="1"/>
              <a:t>más</a:t>
            </a:r>
            <a:r>
              <a:rPr lang="en-US" sz="1400" dirty="0"/>
              <a:t> </a:t>
            </a:r>
            <a:r>
              <a:rPr lang="en-US" sz="1400" dirty="0" err="1"/>
              <a:t>generales</a:t>
            </a:r>
            <a:r>
              <a:rPr lang="en-US" sz="1400" dirty="0"/>
              <a:t>. Esto quiere decir que  </a:t>
            </a:r>
            <a:r>
              <a:rPr lang="en-US" sz="1400" b="1" dirty="0"/>
              <a:t>catch(Exception ex)</a:t>
            </a:r>
            <a:r>
              <a:rPr lang="en-US" sz="1400" dirty="0"/>
              <a:t> ó </a:t>
            </a:r>
            <a:r>
              <a:rPr lang="en-US" sz="1400" b="1" dirty="0"/>
              <a:t>catch(Exception) </a:t>
            </a:r>
            <a:r>
              <a:rPr lang="en-US" sz="1400" dirty="0"/>
              <a:t>ó simplemente </a:t>
            </a:r>
            <a:r>
              <a:rPr lang="en-US" sz="1400" b="1" dirty="0"/>
              <a:t>catch</a:t>
            </a:r>
            <a:r>
              <a:rPr lang="en-US" sz="1400" dirty="0"/>
              <a:t>, deberá ser la última opción de captura.</a:t>
            </a:r>
          </a:p>
          <a:p>
            <a:pPr marL="1117600" lvl="3" indent="-1109663">
              <a:buNone/>
            </a:pPr>
            <a:endParaRPr lang="en-US" sz="1400" dirty="0"/>
          </a:p>
          <a:p>
            <a:pPr marL="1117600" lvl="3" indent="-1109663">
              <a:buNone/>
            </a:pPr>
            <a:r>
              <a:rPr lang="en-US" sz="1400" dirty="0"/>
              <a:t>Todas las excepciones tienen mínimamente los miembros definidos en la clase </a:t>
            </a:r>
            <a:r>
              <a:rPr lang="en-US" sz="1400" b="1" dirty="0"/>
              <a:t>System.Exception</a:t>
            </a:r>
          </a:p>
          <a:p>
            <a:pPr marL="1117600" lvl="3" indent="-1109663">
              <a:buNone/>
            </a:pPr>
            <a:endParaRPr lang="en-US" sz="1400" dirty="0"/>
          </a:p>
          <a:p>
            <a:pPr marL="7938" lvl="3" indent="0">
              <a:buNone/>
            </a:pPr>
            <a:r>
              <a:rPr lang="en-US" sz="1400" dirty="0"/>
              <a:t>Si definimos un argumento con objeto, este nos permitirá obtener más información sobre el error,  </a:t>
            </a:r>
            <a:r>
              <a:rPr lang="en-US" sz="1400" b="1" dirty="0"/>
              <a:t>como ex.GetType()</a:t>
            </a:r>
            <a:r>
              <a:rPr lang="en-US" sz="1400" dirty="0"/>
              <a:t> o </a:t>
            </a:r>
            <a:r>
              <a:rPr lang="en-US" sz="1400" b="1" dirty="0"/>
              <a:t>ex.Message</a:t>
            </a:r>
            <a:r>
              <a:rPr lang="en-US" sz="1400" dirty="0"/>
              <a:t>.</a:t>
            </a:r>
          </a:p>
          <a:p>
            <a:pPr marL="1117600" lvl="3" indent="-1109663">
              <a:buNone/>
            </a:pPr>
            <a:endParaRPr lang="en-US" sz="1400" dirty="0"/>
          </a:p>
          <a:p>
            <a:pPr marL="1117600" lvl="3" indent="-1109663">
              <a:buNone/>
            </a:pPr>
            <a:r>
              <a:rPr lang="en-US" sz="1400" b="1" dirty="0"/>
              <a:t>Error: </a:t>
            </a:r>
            <a:r>
              <a:rPr lang="en-US" sz="1400" b="1" dirty="0" err="1"/>
              <a:t>tipo</a:t>
            </a:r>
            <a:r>
              <a:rPr lang="en-US" sz="1400" b="1" dirty="0"/>
              <a:t> - </a:t>
            </a:r>
            <a:r>
              <a:rPr lang="en-US" sz="1400" b="1" dirty="0" err="1"/>
              <a:t>NullReferenceException</a:t>
            </a:r>
            <a:r>
              <a:rPr lang="en-US" sz="1400" b="1" dirty="0"/>
              <a:t> ; </a:t>
            </a:r>
          </a:p>
          <a:p>
            <a:pPr marL="1117600" lvl="3" indent="-1109663">
              <a:buNone/>
            </a:pPr>
            <a:r>
              <a:rPr lang="en-US" sz="1400" b="1" dirty="0" err="1"/>
              <a:t>mensaje</a:t>
            </a:r>
            <a:r>
              <a:rPr lang="en-US" sz="1400" b="1" dirty="0"/>
              <a:t> - Object reference not set to an instance of an object. </a:t>
            </a:r>
          </a:p>
          <a:p>
            <a:endParaRPr lang="en-BO" dirty="0"/>
          </a:p>
        </p:txBody>
      </p:sp>
      <p:sp>
        <p:nvSpPr>
          <p:cNvPr id="4" name="TextBox 3">
            <a:extLst>
              <a:ext uri="{FF2B5EF4-FFF2-40B4-BE49-F238E27FC236}">
                <a16:creationId xmlns:a16="http://schemas.microsoft.com/office/drawing/2014/main" id="{D3C9AB5F-2D7A-464D-82D2-25CD404A3351}"/>
              </a:ext>
            </a:extLst>
          </p:cNvPr>
          <p:cNvSpPr txBox="1"/>
          <p:nvPr/>
        </p:nvSpPr>
        <p:spPr>
          <a:xfrm>
            <a:off x="838200" y="1485991"/>
            <a:ext cx="5754189"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dirty="0"/>
              <a:t>static class Principal {</a:t>
            </a:r>
          </a:p>
          <a:p>
            <a:pPr lvl="1"/>
            <a:r>
              <a:rPr lang="en-US" sz="1400" b="1" dirty="0"/>
              <a:t>static void Main() {</a:t>
            </a:r>
          </a:p>
          <a:p>
            <a:pPr lvl="1"/>
            <a:r>
              <a:rPr lang="en-US" sz="1400" b="1" dirty="0"/>
              <a:t>	try {</a:t>
            </a:r>
          </a:p>
          <a:p>
            <a:pPr lvl="1"/>
            <a:r>
              <a:rPr lang="en-US" sz="1400" b="1" dirty="0"/>
              <a:t>	           // checked {</a:t>
            </a:r>
          </a:p>
          <a:p>
            <a:pPr lvl="3"/>
            <a:r>
              <a:rPr lang="en-US" sz="1400" b="1" dirty="0" err="1"/>
              <a:t>uint</a:t>
            </a:r>
            <a:r>
              <a:rPr lang="en-US" sz="1400" b="1" dirty="0"/>
              <a:t> num = </a:t>
            </a:r>
            <a:r>
              <a:rPr lang="en-US" sz="1400" b="1" dirty="0" err="1"/>
              <a:t>uint.MaxValue</a:t>
            </a:r>
            <a:r>
              <a:rPr lang="en-US" sz="1400" b="1" dirty="0"/>
              <a:t>; WriteLine(num++);</a:t>
            </a:r>
          </a:p>
          <a:p>
            <a:pPr lvl="3"/>
            <a:r>
              <a:rPr lang="en-US" sz="1400" b="1" dirty="0"/>
              <a:t>WriteLine(num);</a:t>
            </a:r>
          </a:p>
          <a:p>
            <a:pPr lvl="3"/>
            <a:r>
              <a:rPr lang="en-US" sz="1400" b="1" dirty="0"/>
              <a:t>// }</a:t>
            </a:r>
          </a:p>
          <a:p>
            <a:pPr lvl="3" indent="-482600"/>
            <a:r>
              <a:rPr lang="en-US" sz="1400" b="1" dirty="0"/>
              <a:t>}</a:t>
            </a:r>
          </a:p>
          <a:p>
            <a:pPr lvl="3" indent="-482600"/>
            <a:r>
              <a:rPr lang="en-US" sz="1400" b="1" dirty="0"/>
              <a:t>catch(</a:t>
            </a:r>
            <a:r>
              <a:rPr lang="en-US" sz="1400" b="1" dirty="0" err="1"/>
              <a:t>NullReferenceException</a:t>
            </a:r>
            <a:r>
              <a:rPr lang="en-US" sz="1400" b="1" dirty="0"/>
              <a:t>) {</a:t>
            </a:r>
          </a:p>
          <a:p>
            <a:pPr lvl="3" indent="-482600"/>
            <a:r>
              <a:rPr lang="en-US" sz="1400" b="1" dirty="0"/>
              <a:t>	WriteLine("Error: </a:t>
            </a:r>
            <a:r>
              <a:rPr lang="en-US" sz="1400" b="1" dirty="0" err="1"/>
              <a:t>uso</a:t>
            </a:r>
            <a:r>
              <a:rPr lang="en-US" sz="1400" b="1" dirty="0"/>
              <a:t> de </a:t>
            </a:r>
            <a:r>
              <a:rPr lang="en-US" sz="1400" b="1" dirty="0" err="1"/>
              <a:t>objeto</a:t>
            </a:r>
            <a:r>
              <a:rPr lang="en-US" sz="1400" b="1" dirty="0"/>
              <a:t> no </a:t>
            </a:r>
            <a:r>
              <a:rPr lang="en-US" sz="1400" b="1" dirty="0" err="1"/>
              <a:t>inicializado</a:t>
            </a:r>
            <a:r>
              <a:rPr lang="en-US" sz="1400" b="1" dirty="0"/>
              <a:t>! ");   </a:t>
            </a:r>
          </a:p>
          <a:p>
            <a:pPr lvl="3" indent="-482600"/>
            <a:r>
              <a:rPr lang="en-US" sz="1400" b="1" dirty="0"/>
              <a:t>} 	</a:t>
            </a:r>
          </a:p>
          <a:p>
            <a:pPr lvl="3" indent="-482600"/>
            <a:r>
              <a:rPr lang="en-US" sz="1400" b="1" dirty="0"/>
              <a:t>catch(</a:t>
            </a:r>
            <a:r>
              <a:rPr lang="en-US" sz="1400" b="1" dirty="0" err="1"/>
              <a:t>DivideByZeroException</a:t>
            </a:r>
            <a:r>
              <a:rPr lang="en-US" sz="1400" b="1" dirty="0"/>
              <a:t>) {</a:t>
            </a:r>
          </a:p>
          <a:p>
            <a:pPr lvl="3" indent="-482600"/>
            <a:r>
              <a:rPr lang="en-US" sz="1400" b="1" dirty="0"/>
              <a:t>	WriteLine("Error de division por cero! ");   </a:t>
            </a:r>
          </a:p>
          <a:p>
            <a:pPr lvl="3" indent="-482600"/>
            <a:r>
              <a:rPr lang="en-US" sz="1400" b="1" dirty="0"/>
              <a:t>} 	</a:t>
            </a:r>
          </a:p>
          <a:p>
            <a:pPr lvl="3" indent="-482600"/>
            <a:r>
              <a:rPr lang="en-US" sz="1400" b="1" dirty="0"/>
              <a:t>catch(Exception ex) {</a:t>
            </a:r>
          </a:p>
          <a:p>
            <a:pPr lvl="3" indent="-482600"/>
            <a:r>
              <a:rPr lang="en-US" sz="1400" b="1" dirty="0"/>
              <a:t>	WriteLine(</a:t>
            </a:r>
            <a:r>
              <a:rPr lang="en-US" sz="1400" dirty="0"/>
              <a:t>$</a:t>
            </a:r>
            <a:r>
              <a:rPr lang="en-US" sz="1400" b="1" dirty="0"/>
              <a:t>"Error: </a:t>
            </a:r>
            <a:r>
              <a:rPr lang="en-US" sz="1400" b="1" dirty="0" err="1"/>
              <a:t>tipo</a:t>
            </a:r>
            <a:r>
              <a:rPr lang="en-US" sz="1400" b="1" dirty="0"/>
              <a:t> - {</a:t>
            </a:r>
            <a:r>
              <a:rPr lang="en-US" sz="1400" b="1" dirty="0" err="1"/>
              <a:t>ex.GetType</a:t>
            </a:r>
            <a:r>
              <a:rPr lang="en-US" sz="1400" b="1" dirty="0"/>
              <a:t>().Name} " + </a:t>
            </a:r>
          </a:p>
          <a:p>
            <a:pPr lvl="3" indent="-482600"/>
            <a:r>
              <a:rPr lang="en-US" sz="1400" b="1" dirty="0"/>
              <a:t>			$" ; </a:t>
            </a:r>
            <a:r>
              <a:rPr lang="en-US" sz="1400" b="1" dirty="0" err="1"/>
              <a:t>mensaje</a:t>
            </a:r>
            <a:r>
              <a:rPr lang="en-US" sz="1400" b="1" dirty="0"/>
              <a:t> - {</a:t>
            </a:r>
            <a:r>
              <a:rPr lang="en-US" sz="1400" b="1" dirty="0" err="1"/>
              <a:t>ex.Message</a:t>
            </a:r>
            <a:r>
              <a:rPr lang="en-US" sz="1400" b="1" dirty="0"/>
              <a:t>} "</a:t>
            </a:r>
            <a:r>
              <a:rPr lang="en-US" sz="1400" dirty="0"/>
              <a:t> </a:t>
            </a:r>
            <a:r>
              <a:rPr lang="en-US" sz="1400" b="1" dirty="0"/>
              <a:t>);   </a:t>
            </a:r>
          </a:p>
          <a:p>
            <a:pPr lvl="3" indent="-482600"/>
            <a:r>
              <a:rPr lang="en-US" sz="1400" b="1" dirty="0"/>
              <a:t>} 	</a:t>
            </a:r>
          </a:p>
          <a:p>
            <a:pPr lvl="3" indent="-482600"/>
            <a:r>
              <a:rPr lang="en-US" sz="1400" b="1" dirty="0"/>
              <a:t>// catch { 	// WriteLine("Un error </a:t>
            </a:r>
            <a:r>
              <a:rPr lang="en-US" sz="1400" b="1" dirty="0" err="1"/>
              <a:t>inesperado</a:t>
            </a:r>
            <a:r>
              <a:rPr lang="en-US" sz="1400" b="1" dirty="0"/>
              <a:t> </a:t>
            </a:r>
            <a:r>
              <a:rPr lang="en-US" sz="1400" b="1" dirty="0" err="1"/>
              <a:t>sucedió</a:t>
            </a:r>
            <a:r>
              <a:rPr lang="en-US" sz="1400" b="1" dirty="0"/>
              <a:t>!");   }</a:t>
            </a:r>
          </a:p>
          <a:p>
            <a:pPr lvl="1"/>
            <a:r>
              <a:rPr lang="en-US" sz="1400" b="1" dirty="0">
                <a:solidFill>
                  <a:schemeClr val="bg1"/>
                </a:solidFill>
              </a:rPr>
              <a:t>}</a:t>
            </a:r>
          </a:p>
          <a:p>
            <a:r>
              <a:rPr lang="en-US" sz="1400" b="1" dirty="0"/>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2568145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63ECD-AE08-4A43-B2AE-9C49BCD7DF6C}"/>
              </a:ext>
            </a:extLst>
          </p:cNvPr>
          <p:cNvSpPr>
            <a:spLocks noGrp="1"/>
          </p:cNvSpPr>
          <p:nvPr>
            <p:ph type="title"/>
          </p:nvPr>
        </p:nvSpPr>
        <p:spPr/>
        <p:txBody>
          <a:bodyPr/>
          <a:lstStyle/>
          <a:p>
            <a:r>
              <a:rPr lang="en-BO" dirty="0"/>
              <a:t>Tipos enteros</a:t>
            </a:r>
          </a:p>
        </p:txBody>
      </p:sp>
      <p:sp>
        <p:nvSpPr>
          <p:cNvPr id="3" name="Content Placeholder 2">
            <a:extLst>
              <a:ext uri="{FF2B5EF4-FFF2-40B4-BE49-F238E27FC236}">
                <a16:creationId xmlns:a16="http://schemas.microsoft.com/office/drawing/2014/main" id="{2F2D5EBA-FDC8-8846-9271-01B45D11FD1D}"/>
              </a:ext>
            </a:extLst>
          </p:cNvPr>
          <p:cNvSpPr>
            <a:spLocks noGrp="1"/>
          </p:cNvSpPr>
          <p:nvPr>
            <p:ph idx="1"/>
          </p:nvPr>
        </p:nvSpPr>
        <p:spPr>
          <a:xfrm>
            <a:off x="838200" y="1825625"/>
            <a:ext cx="10515600" cy="778238"/>
          </a:xfrm>
        </p:spPr>
        <p:txBody>
          <a:bodyPr>
            <a:normAutofit fontScale="92500" lnSpcReduction="10000"/>
          </a:bodyPr>
          <a:lstStyle/>
          <a:p>
            <a:pPr marL="0" indent="0">
              <a:buNone/>
            </a:pPr>
            <a:r>
              <a:rPr lang="en-US" dirty="0"/>
              <a:t>Hay </a:t>
            </a:r>
            <a:r>
              <a:rPr lang="en-US" dirty="0" err="1"/>
              <a:t>cuatro</a:t>
            </a:r>
            <a:r>
              <a:rPr lang="en-US" dirty="0"/>
              <a:t> </a:t>
            </a:r>
            <a:r>
              <a:rPr lang="en-US" dirty="0" err="1"/>
              <a:t>tipos</a:t>
            </a:r>
            <a:r>
              <a:rPr lang="en-US" dirty="0"/>
              <a:t> de </a:t>
            </a:r>
            <a:r>
              <a:rPr lang="en-US" dirty="0" err="1"/>
              <a:t>enteros</a:t>
            </a:r>
            <a:r>
              <a:rPr lang="en-US" dirty="0"/>
              <a:t> con </a:t>
            </a:r>
            <a:r>
              <a:rPr lang="en-US" dirty="0" err="1"/>
              <a:t>signo</a:t>
            </a:r>
            <a:r>
              <a:rPr lang="en-US" dirty="0"/>
              <a:t> que se </a:t>
            </a:r>
            <a:r>
              <a:rPr lang="en-US" dirty="0" err="1"/>
              <a:t>pueden</a:t>
            </a:r>
            <a:r>
              <a:rPr lang="en-US" dirty="0"/>
              <a:t> </a:t>
            </a:r>
            <a:r>
              <a:rPr lang="en-US" dirty="0" err="1"/>
              <a:t>usar</a:t>
            </a:r>
            <a:r>
              <a:rPr lang="en-US" dirty="0"/>
              <a:t> </a:t>
            </a:r>
            <a:r>
              <a:rPr lang="en-US" dirty="0" err="1"/>
              <a:t>según</a:t>
            </a:r>
            <a:r>
              <a:rPr lang="en-US" dirty="0"/>
              <a:t> el </a:t>
            </a:r>
            <a:r>
              <a:rPr lang="en-US" dirty="0" err="1"/>
              <a:t>tamaño</a:t>
            </a:r>
            <a:r>
              <a:rPr lang="en-US" dirty="0"/>
              <a:t> del </a:t>
            </a:r>
            <a:r>
              <a:rPr lang="en-US" dirty="0" err="1"/>
              <a:t>número</a:t>
            </a:r>
            <a:r>
              <a:rPr lang="en-US" dirty="0"/>
              <a:t> que </a:t>
            </a:r>
            <a:r>
              <a:rPr lang="en-US" dirty="0" err="1"/>
              <a:t>necesita</a:t>
            </a:r>
            <a:r>
              <a:rPr lang="en-US" dirty="0"/>
              <a:t> la variable </a:t>
            </a:r>
            <a:r>
              <a:rPr lang="en-US" dirty="0" err="1"/>
              <a:t>almacenar</a:t>
            </a:r>
            <a:r>
              <a:rPr lang="en-US" dirty="0"/>
              <a:t>.</a:t>
            </a:r>
            <a:endParaRPr lang="en-BO" dirty="0"/>
          </a:p>
        </p:txBody>
      </p:sp>
      <p:sp>
        <p:nvSpPr>
          <p:cNvPr id="5" name="TextBox 4">
            <a:extLst>
              <a:ext uri="{FF2B5EF4-FFF2-40B4-BE49-F238E27FC236}">
                <a16:creationId xmlns:a16="http://schemas.microsoft.com/office/drawing/2014/main" id="{A5069AE0-72DC-7A47-9D98-E9ADB3970CCD}"/>
              </a:ext>
            </a:extLst>
          </p:cNvPr>
          <p:cNvSpPr txBox="1"/>
          <p:nvPr/>
        </p:nvSpPr>
        <p:spPr>
          <a:xfrm>
            <a:off x="3226525" y="2730092"/>
            <a:ext cx="5738950"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dirty="0"/>
              <a:t>// Signed integers</a:t>
            </a:r>
          </a:p>
          <a:p>
            <a:r>
              <a:rPr lang="en-US" dirty="0" err="1"/>
              <a:t>sbyte</a:t>
            </a:r>
            <a:r>
              <a:rPr lang="en-US" dirty="0"/>
              <a:t> myInt8 = 2; 		// -128 to +127</a:t>
            </a:r>
          </a:p>
          <a:p>
            <a:r>
              <a:rPr lang="en-US" dirty="0"/>
              <a:t>short myInt16 = 1; 		// -32768 to +32767</a:t>
            </a:r>
          </a:p>
          <a:p>
            <a:r>
              <a:rPr lang="en-US" dirty="0"/>
              <a:t>int myInt32 = 0; 		// -2^31 to +2^31-1</a:t>
            </a:r>
          </a:p>
          <a:p>
            <a:r>
              <a:rPr lang="en-US" dirty="0"/>
              <a:t>long myInt64 = -1; 		// -2^63 to +2^63-1</a:t>
            </a:r>
          </a:p>
          <a:p>
            <a:endParaRPr lang="en-US" dirty="0"/>
          </a:p>
          <a:p>
            <a:r>
              <a:rPr lang="en-US" dirty="0"/>
              <a:t>WriteLine(myInt8);</a:t>
            </a:r>
          </a:p>
          <a:p>
            <a:r>
              <a:rPr lang="en-US" dirty="0"/>
              <a:t>WriteLine(myInt16);</a:t>
            </a:r>
          </a:p>
          <a:p>
            <a:r>
              <a:rPr lang="en-US" dirty="0"/>
              <a:t>WriteLine(myInt32);</a:t>
            </a:r>
          </a:p>
          <a:p>
            <a:r>
              <a:rPr lang="en-US" dirty="0"/>
              <a:t>WriteLine(myInt64);</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1158888681"/>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D0C5D-F16A-2A41-93C1-33375FCB1A83}"/>
              </a:ext>
            </a:extLst>
          </p:cNvPr>
          <p:cNvSpPr>
            <a:spLocks noGrp="1"/>
          </p:cNvSpPr>
          <p:nvPr>
            <p:ph type="title"/>
          </p:nvPr>
        </p:nvSpPr>
        <p:spPr/>
        <p:txBody>
          <a:bodyPr/>
          <a:lstStyle/>
          <a:p>
            <a:r>
              <a:rPr lang="en-BO"/>
              <a:t>System.Exception	</a:t>
            </a:r>
          </a:p>
        </p:txBody>
      </p:sp>
      <p:sp>
        <p:nvSpPr>
          <p:cNvPr id="3" name="Content Placeholder 2">
            <a:extLst>
              <a:ext uri="{FF2B5EF4-FFF2-40B4-BE49-F238E27FC236}">
                <a16:creationId xmlns:a16="http://schemas.microsoft.com/office/drawing/2014/main" id="{3AEFE6E3-6A2C-A142-A349-D0B07DAB6BED}"/>
              </a:ext>
            </a:extLst>
          </p:cNvPr>
          <p:cNvSpPr>
            <a:spLocks noGrp="1"/>
          </p:cNvSpPr>
          <p:nvPr>
            <p:ph idx="1"/>
          </p:nvPr>
        </p:nvSpPr>
        <p:spPr>
          <a:solidFill>
            <a:schemeClr val="accent5">
              <a:lumMod val="20000"/>
              <a:lumOff val="80000"/>
            </a:schemeClr>
          </a:solidFill>
          <a:ln>
            <a:solidFill>
              <a:schemeClr val="accent1"/>
            </a:solidFill>
          </a:ln>
        </p:spPr>
        <p:txBody>
          <a:bodyPr>
            <a:normAutofit lnSpcReduction="10000"/>
          </a:bodyPr>
          <a:lstStyle/>
          <a:p>
            <a:pPr marL="0" indent="0">
              <a:buNone/>
            </a:pPr>
            <a:r>
              <a:rPr lang="en-BO"/>
              <a:t>La clase </a:t>
            </a:r>
            <a:r>
              <a:rPr lang="en-BO" b="1"/>
              <a:t>System.Exception</a:t>
            </a:r>
            <a:r>
              <a:rPr lang="en-BO"/>
              <a:t> tiene varios miembros, entre los más usados tenemos:</a:t>
            </a:r>
          </a:p>
          <a:p>
            <a:pPr marL="0" indent="0">
              <a:buNone/>
            </a:pPr>
            <a:endParaRPr lang="en-BO"/>
          </a:p>
          <a:p>
            <a:r>
              <a:rPr lang="en-BO" b="1"/>
              <a:t>GetType()</a:t>
            </a:r>
            <a:r>
              <a:rPr lang="en-BO"/>
              <a:t>: Consigue un objeto de la clase Type con información del objeto argumento de la excepción.</a:t>
            </a:r>
          </a:p>
          <a:p>
            <a:r>
              <a:rPr lang="en-BO" b="1"/>
              <a:t>Message</a:t>
            </a:r>
            <a:r>
              <a:rPr lang="en-BO"/>
              <a:t> : Describe el error o excepción.</a:t>
            </a:r>
          </a:p>
          <a:p>
            <a:r>
              <a:rPr lang="en-BO" b="1"/>
              <a:t>Source</a:t>
            </a:r>
            <a:r>
              <a:rPr lang="en-BO"/>
              <a:t>: Nombre da la aplicación o el objeto que causó el error.</a:t>
            </a:r>
          </a:p>
          <a:p>
            <a:r>
              <a:rPr lang="en-BO" b="1"/>
              <a:t>StackTrace</a:t>
            </a:r>
            <a:r>
              <a:rPr lang="en-BO"/>
              <a:t>: un string que contiene información del stack de funciones llamadas hasta el momento en que se produlo el error.</a:t>
            </a:r>
          </a:p>
          <a:p>
            <a:r>
              <a:rPr lang="en-BO" b="1"/>
              <a:t>TargetSite</a:t>
            </a:r>
            <a:r>
              <a:rPr lang="en-BO"/>
              <a:t>. Nombre del método que lanzó la excepción.</a:t>
            </a:r>
          </a:p>
        </p:txBody>
      </p:sp>
    </p:spTree>
    <p:extLst>
      <p:ext uri="{BB962C8B-B14F-4D97-AF65-F5344CB8AC3E}">
        <p14:creationId xmlns:p14="http://schemas.microsoft.com/office/powerpoint/2010/main" val="549402313"/>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043DB-67B7-1746-9C04-67BAB22D1B91}"/>
              </a:ext>
            </a:extLst>
          </p:cNvPr>
          <p:cNvSpPr>
            <a:spLocks noGrp="1"/>
          </p:cNvSpPr>
          <p:nvPr>
            <p:ph type="title"/>
          </p:nvPr>
        </p:nvSpPr>
        <p:spPr/>
        <p:txBody>
          <a:bodyPr/>
          <a:lstStyle/>
          <a:p>
            <a:r>
              <a:rPr lang="en-BO"/>
              <a:t>finally</a:t>
            </a:r>
          </a:p>
        </p:txBody>
      </p:sp>
      <p:sp>
        <p:nvSpPr>
          <p:cNvPr id="3" name="Content Placeholder 2">
            <a:extLst>
              <a:ext uri="{FF2B5EF4-FFF2-40B4-BE49-F238E27FC236}">
                <a16:creationId xmlns:a16="http://schemas.microsoft.com/office/drawing/2014/main" id="{AB535237-D032-1742-B009-E06E945BE00C}"/>
              </a:ext>
            </a:extLst>
          </p:cNvPr>
          <p:cNvSpPr>
            <a:spLocks noGrp="1"/>
          </p:cNvSpPr>
          <p:nvPr>
            <p:ph idx="1"/>
          </p:nvPr>
        </p:nvSpPr>
        <p:spPr>
          <a:solidFill>
            <a:schemeClr val="accent5">
              <a:lumMod val="20000"/>
              <a:lumOff val="80000"/>
            </a:schemeClr>
          </a:solidFill>
          <a:ln>
            <a:solidFill>
              <a:schemeClr val="accent1"/>
            </a:solidFill>
          </a:ln>
        </p:spPr>
        <p:txBody>
          <a:bodyPr>
            <a:normAutofit fontScale="70000" lnSpcReduction="20000"/>
          </a:bodyPr>
          <a:lstStyle/>
          <a:p>
            <a:pPr marL="0" indent="0">
              <a:buNone/>
            </a:pPr>
            <a:endParaRPr lang="en-US"/>
          </a:p>
          <a:p>
            <a:pPr marL="0" indent="0">
              <a:buNone/>
            </a:pPr>
            <a:r>
              <a:rPr lang="en-US"/>
              <a:t>Como última cláusula en la declaración try-catch, se puede agregar como última entrada un bloque f</a:t>
            </a:r>
            <a:r>
              <a:rPr lang="en-US" b="1"/>
              <a:t>inally</a:t>
            </a:r>
            <a:r>
              <a:rPr lang="en-US"/>
              <a:t>. El código en el bloque </a:t>
            </a:r>
            <a:r>
              <a:rPr lang="en-US" b="1"/>
              <a:t>finally</a:t>
            </a:r>
            <a:r>
              <a:rPr lang="en-US"/>
              <a:t> </a:t>
            </a:r>
            <a:r>
              <a:rPr lang="en-US" u="sng"/>
              <a:t>siempre se ejecuta</a:t>
            </a:r>
            <a:r>
              <a:rPr lang="en-US"/>
              <a:t>, haya o no una excepción. Este será el caso incluso si el bloque </a:t>
            </a:r>
            <a:r>
              <a:rPr lang="en-US" b="1"/>
              <a:t>try</a:t>
            </a:r>
            <a:r>
              <a:rPr lang="en-US"/>
              <a:t> termina con una declaración de salto, como return.</a:t>
            </a:r>
          </a:p>
          <a:p>
            <a:pPr marL="0" indent="0">
              <a:buNone/>
            </a:pPr>
            <a:endParaRPr lang="en-US"/>
          </a:p>
          <a:p>
            <a:pPr marL="0" indent="0">
              <a:buNone/>
            </a:pPr>
            <a:r>
              <a:rPr lang="en-US"/>
              <a:t>Este bloque se suele usar para limpiar ciertos recursos asignados en el bloque try.</a:t>
            </a:r>
          </a:p>
          <a:p>
            <a:pPr marL="0" indent="0">
              <a:buNone/>
            </a:pPr>
            <a:endParaRPr lang="en-US"/>
          </a:p>
          <a:p>
            <a:pPr marL="0" indent="0">
              <a:buNone/>
            </a:pPr>
            <a:r>
              <a:rPr lang="en-US"/>
              <a:t>Los bloques try, catch, finally se pueden combinar de acuerdo a las necesidades del programador:</a:t>
            </a:r>
          </a:p>
          <a:p>
            <a:endParaRPr lang="en-US"/>
          </a:p>
          <a:p>
            <a:r>
              <a:rPr lang="en-US"/>
              <a:t>try-catch</a:t>
            </a:r>
          </a:p>
          <a:p>
            <a:r>
              <a:rPr lang="en-US"/>
              <a:t>try-finally</a:t>
            </a:r>
          </a:p>
          <a:p>
            <a:r>
              <a:rPr lang="en-US"/>
              <a:t>try-catch-finally</a:t>
            </a:r>
          </a:p>
          <a:p>
            <a:pPr marL="0" indent="0">
              <a:buNone/>
            </a:pPr>
            <a:r>
              <a:rPr lang="en-US"/>
              <a:t> </a:t>
            </a:r>
          </a:p>
          <a:p>
            <a:endParaRPr lang="en-BO"/>
          </a:p>
        </p:txBody>
      </p:sp>
    </p:spTree>
    <p:extLst>
      <p:ext uri="{BB962C8B-B14F-4D97-AF65-F5344CB8AC3E}">
        <p14:creationId xmlns:p14="http://schemas.microsoft.com/office/powerpoint/2010/main" val="3047889852"/>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11246-0939-2B45-96ED-84AFABF2E73F}"/>
              </a:ext>
            </a:extLst>
          </p:cNvPr>
          <p:cNvSpPr>
            <a:spLocks noGrp="1"/>
          </p:cNvSpPr>
          <p:nvPr>
            <p:ph type="title"/>
          </p:nvPr>
        </p:nvSpPr>
        <p:spPr/>
        <p:txBody>
          <a:bodyPr/>
          <a:lstStyle/>
          <a:p>
            <a:r>
              <a:rPr lang="en-BO"/>
              <a:t>try-finally</a:t>
            </a:r>
          </a:p>
        </p:txBody>
      </p:sp>
      <p:sp>
        <p:nvSpPr>
          <p:cNvPr id="3" name="TextBox 2">
            <a:extLst>
              <a:ext uri="{FF2B5EF4-FFF2-40B4-BE49-F238E27FC236}">
                <a16:creationId xmlns:a16="http://schemas.microsoft.com/office/drawing/2014/main" id="{6A47AD8E-2497-8A4D-91DF-356FEC71602F}"/>
              </a:ext>
            </a:extLst>
          </p:cNvPr>
          <p:cNvSpPr txBox="1"/>
          <p:nvPr/>
        </p:nvSpPr>
        <p:spPr>
          <a:xfrm>
            <a:off x="838199" y="1690688"/>
            <a:ext cx="4517571"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dirty="0"/>
              <a:t>static class Principal {</a:t>
            </a:r>
          </a:p>
          <a:p>
            <a:pPr lvl="1"/>
            <a:r>
              <a:rPr lang="en-US" sz="1400" b="1" dirty="0"/>
              <a:t>static void Main() {</a:t>
            </a:r>
          </a:p>
          <a:p>
            <a:pPr lvl="1"/>
            <a:r>
              <a:rPr lang="en-US" sz="1400" b="1" dirty="0"/>
              <a:t>	try { </a:t>
            </a:r>
          </a:p>
          <a:p>
            <a:pPr lvl="1"/>
            <a:r>
              <a:rPr lang="en-US" sz="1400" b="1" dirty="0"/>
              <a:t>                 checked {</a:t>
            </a:r>
          </a:p>
          <a:p>
            <a:pPr lvl="3"/>
            <a:r>
              <a:rPr lang="en-US" sz="1400" b="1" dirty="0" err="1"/>
              <a:t>uint</a:t>
            </a:r>
            <a:r>
              <a:rPr lang="en-US" sz="1400" b="1" dirty="0"/>
              <a:t> num = </a:t>
            </a:r>
            <a:r>
              <a:rPr lang="en-US" sz="1400" b="1" dirty="0" err="1"/>
              <a:t>uint.MaxValue</a:t>
            </a:r>
            <a:r>
              <a:rPr lang="en-US" sz="1400" b="1" dirty="0"/>
              <a:t>;</a:t>
            </a:r>
          </a:p>
          <a:p>
            <a:pPr lvl="3"/>
            <a:r>
              <a:rPr lang="en-US" sz="1400" b="1" dirty="0"/>
              <a:t>WriteLine(num); </a:t>
            </a:r>
          </a:p>
          <a:p>
            <a:pPr lvl="3"/>
            <a:r>
              <a:rPr lang="en-US" sz="1400" b="1" dirty="0"/>
              <a:t>num -= 1_000_000_000;</a:t>
            </a:r>
          </a:p>
          <a:p>
            <a:pPr lvl="3"/>
            <a:r>
              <a:rPr lang="en-US" sz="1400" b="1" dirty="0"/>
              <a:t>if(num &lt; uint.MaxValue)</a:t>
            </a:r>
          </a:p>
          <a:p>
            <a:pPr lvl="3"/>
            <a:r>
              <a:rPr lang="en-US" sz="1400" b="1" dirty="0"/>
              <a:t>	return;</a:t>
            </a:r>
          </a:p>
          <a:p>
            <a:pPr lvl="3"/>
            <a:r>
              <a:rPr lang="en-US" sz="1400" b="1" dirty="0"/>
              <a:t>WriteLine(num);</a:t>
            </a:r>
          </a:p>
          <a:p>
            <a:pPr lvl="3" indent="-257175"/>
            <a:r>
              <a:rPr lang="en-US" sz="1400" b="1" dirty="0"/>
              <a:t>}</a:t>
            </a:r>
          </a:p>
          <a:p>
            <a:pPr lvl="3" indent="-482600"/>
            <a:r>
              <a:rPr lang="en-US" sz="1400" b="1" dirty="0"/>
              <a:t>}</a:t>
            </a:r>
          </a:p>
          <a:p>
            <a:pPr lvl="3" indent="-482600"/>
            <a:r>
              <a:rPr lang="en-US" sz="1400" b="1" dirty="0"/>
              <a:t>finally </a:t>
            </a:r>
          </a:p>
          <a:p>
            <a:pPr lvl="3" indent="-482600"/>
            <a:r>
              <a:rPr lang="en-US" sz="1400" b="1" dirty="0"/>
              <a:t>{</a:t>
            </a:r>
          </a:p>
          <a:p>
            <a:pPr lvl="3" indent="-482600"/>
            <a:r>
              <a:rPr lang="en-US" sz="1400" b="1" dirty="0"/>
              <a:t>  	WriteLine(”Se ejecuta al final!");   </a:t>
            </a:r>
          </a:p>
          <a:p>
            <a:pPr lvl="3" indent="-482600"/>
            <a:r>
              <a:rPr lang="en-US" sz="1400" b="1" dirty="0"/>
              <a:t>}</a:t>
            </a:r>
          </a:p>
          <a:p>
            <a:pPr lvl="1"/>
            <a:r>
              <a:rPr lang="en-US" sz="1400" b="1" dirty="0">
                <a:solidFill>
                  <a:schemeClr val="bg1"/>
                </a:solidFill>
              </a:rPr>
              <a:t>}</a:t>
            </a:r>
          </a:p>
          <a:p>
            <a:r>
              <a:rPr lang="en-US" sz="1400" b="1" dirty="0"/>
              <a:t>}</a:t>
            </a:r>
          </a:p>
          <a:p>
            <a:endParaRPr lang="en-US" sz="1000" dirty="0"/>
          </a:p>
          <a:p>
            <a:r>
              <a:rPr lang="en-US" sz="1000" dirty="0">
                <a:solidFill>
                  <a:schemeClr val="bg1">
                    <a:lumMod val="85000"/>
                  </a:schemeClr>
                </a:solidFill>
              </a:rPr>
              <a:t>}</a:t>
            </a:r>
          </a:p>
        </p:txBody>
      </p:sp>
      <p:sp>
        <p:nvSpPr>
          <p:cNvPr id="4" name="TextBox 3">
            <a:extLst>
              <a:ext uri="{FF2B5EF4-FFF2-40B4-BE49-F238E27FC236}">
                <a16:creationId xmlns:a16="http://schemas.microsoft.com/office/drawing/2014/main" id="{1C146A70-97C8-A14D-9486-6C87577E0C35}"/>
              </a:ext>
            </a:extLst>
          </p:cNvPr>
          <p:cNvSpPr txBox="1"/>
          <p:nvPr/>
        </p:nvSpPr>
        <p:spPr>
          <a:xfrm>
            <a:off x="6096000" y="2316634"/>
            <a:ext cx="5257800" cy="3170099"/>
          </a:xfrm>
          <a:prstGeom prst="rect">
            <a:avLst/>
          </a:prstGeom>
          <a:solidFill>
            <a:schemeClr val="accent5">
              <a:lumMod val="20000"/>
              <a:lumOff val="80000"/>
            </a:schemeClr>
          </a:solidFill>
          <a:ln>
            <a:solidFill>
              <a:schemeClr val="accent1"/>
            </a:solidFill>
          </a:ln>
        </p:spPr>
        <p:txBody>
          <a:bodyPr wrap="square" rtlCol="0">
            <a:spAutoFit/>
          </a:bodyPr>
          <a:lstStyle/>
          <a:p>
            <a:endParaRPr lang="en-BO" sz="2000"/>
          </a:p>
          <a:p>
            <a:r>
              <a:rPr lang="en-BO" sz="2000"/>
              <a:t>El uso de esta construcción </a:t>
            </a:r>
            <a:r>
              <a:rPr lang="en-BO" sz="2000" b="1"/>
              <a:t>try-finally </a:t>
            </a:r>
            <a:r>
              <a:rPr lang="en-BO" sz="2000"/>
              <a:t>asegura que el bloque </a:t>
            </a:r>
            <a:r>
              <a:rPr lang="en-BO" sz="2000" b="1"/>
              <a:t>finally</a:t>
            </a:r>
            <a:r>
              <a:rPr lang="en-BO" sz="2000"/>
              <a:t> se ejecute después de la ejecución del bloque </a:t>
            </a:r>
            <a:r>
              <a:rPr lang="en-BO" sz="2000" b="1"/>
              <a:t>try</a:t>
            </a:r>
            <a:r>
              <a:rPr lang="en-BO" sz="2000"/>
              <a:t>, siempre que no se dispare una excepción.</a:t>
            </a:r>
          </a:p>
          <a:p>
            <a:endParaRPr lang="en-BO" sz="2000" b="1"/>
          </a:p>
          <a:p>
            <a:r>
              <a:rPr lang="en-BO" sz="2000"/>
              <a:t>Si se dispara una excepción, al no haber un bloque </a:t>
            </a:r>
            <a:r>
              <a:rPr lang="en-BO" sz="2000" b="1"/>
              <a:t>catch</a:t>
            </a:r>
            <a:r>
              <a:rPr lang="en-BO" sz="2000"/>
              <a:t>, el progama terminará inmediatamente sin ejecutar el bloque </a:t>
            </a:r>
            <a:r>
              <a:rPr lang="en-BO" sz="2000" b="1"/>
              <a:t>finally</a:t>
            </a:r>
            <a:r>
              <a:rPr lang="en-BO" sz="2000"/>
              <a:t>.</a:t>
            </a:r>
          </a:p>
          <a:p>
            <a:endParaRPr lang="en-BO" sz="2000"/>
          </a:p>
        </p:txBody>
      </p:sp>
    </p:spTree>
    <p:extLst>
      <p:ext uri="{BB962C8B-B14F-4D97-AF65-F5344CB8AC3E}">
        <p14:creationId xmlns:p14="http://schemas.microsoft.com/office/powerpoint/2010/main" val="3523578672"/>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6A79A-6F71-1F47-939D-8A9461A9126C}"/>
              </a:ext>
            </a:extLst>
          </p:cNvPr>
          <p:cNvSpPr>
            <a:spLocks noGrp="1"/>
          </p:cNvSpPr>
          <p:nvPr>
            <p:ph type="title"/>
          </p:nvPr>
        </p:nvSpPr>
        <p:spPr/>
        <p:txBody>
          <a:bodyPr/>
          <a:lstStyle/>
          <a:p>
            <a:r>
              <a:rPr lang="en-BO"/>
              <a:t>La sentencia using</a:t>
            </a:r>
          </a:p>
        </p:txBody>
      </p:sp>
      <p:sp>
        <p:nvSpPr>
          <p:cNvPr id="3" name="Content Placeholder 2">
            <a:extLst>
              <a:ext uri="{FF2B5EF4-FFF2-40B4-BE49-F238E27FC236}">
                <a16:creationId xmlns:a16="http://schemas.microsoft.com/office/drawing/2014/main" id="{B01C0C0C-A14C-144D-9346-AD9285D57E6F}"/>
              </a:ext>
            </a:extLst>
          </p:cNvPr>
          <p:cNvSpPr>
            <a:spLocks noGrp="1"/>
          </p:cNvSpPr>
          <p:nvPr>
            <p:ph idx="1"/>
          </p:nvPr>
        </p:nvSpPr>
        <p:spPr>
          <a:xfrm>
            <a:off x="6322422" y="1825625"/>
            <a:ext cx="5031377" cy="4740638"/>
          </a:xfrm>
          <a:solidFill>
            <a:schemeClr val="accent5">
              <a:lumMod val="20000"/>
              <a:lumOff val="80000"/>
            </a:schemeClr>
          </a:solidFill>
          <a:ln>
            <a:solidFill>
              <a:schemeClr val="accent1"/>
            </a:solidFill>
          </a:ln>
        </p:spPr>
        <p:txBody>
          <a:bodyPr>
            <a:normAutofit fontScale="55000" lnSpcReduction="20000"/>
          </a:bodyPr>
          <a:lstStyle/>
          <a:p>
            <a:pPr marL="0" indent="0">
              <a:buNone/>
            </a:pPr>
            <a:endParaRPr lang="en-US"/>
          </a:p>
          <a:p>
            <a:pPr marL="0" indent="0">
              <a:buNone/>
            </a:pPr>
            <a:r>
              <a:rPr lang="en-US"/>
              <a:t>La sentencia </a:t>
            </a:r>
            <a:r>
              <a:rPr lang="en-US" b="1"/>
              <a:t>using</a:t>
            </a:r>
            <a:r>
              <a:rPr lang="en-US"/>
              <a:t> (un uso muy diferente al de los encabezados para incorporar namespaces al programa) proporciona una sintaxis más simple para escribir la instrucción </a:t>
            </a:r>
            <a:r>
              <a:rPr lang="en-US" b="1"/>
              <a:t>try-finally</a:t>
            </a:r>
            <a:r>
              <a:rPr lang="en-US"/>
              <a:t>. Esta declaración comienza con el keyword </a:t>
            </a:r>
            <a:r>
              <a:rPr lang="en-US" b="1"/>
              <a:t>using</a:t>
            </a:r>
            <a:r>
              <a:rPr lang="en-US"/>
              <a:t> seguida del </a:t>
            </a:r>
            <a:r>
              <a:rPr lang="en-US" b="1"/>
              <a:t>recurso (objeto)</a:t>
            </a:r>
            <a:r>
              <a:rPr lang="en-US"/>
              <a:t> a ser adquirido, especificado entre paréntesis. Luego incluye un bloque de código en el que se puede utilizar el objeto obtenido. Cuando el bloque de código termina de ejecutarse, se llama automáticamente al método </a:t>
            </a:r>
            <a:r>
              <a:rPr lang="en-US" b="1"/>
              <a:t>Dispose</a:t>
            </a:r>
            <a:r>
              <a:rPr lang="en-US"/>
              <a:t> del objeto para limpiarlo.</a:t>
            </a:r>
          </a:p>
          <a:p>
            <a:pPr marL="0" indent="0">
              <a:buNone/>
            </a:pPr>
            <a:endParaRPr lang="en-US"/>
          </a:p>
          <a:p>
            <a:pPr marL="0" indent="0">
              <a:buNone/>
            </a:pPr>
            <a:r>
              <a:rPr lang="en-US"/>
              <a:t>Este método proviene de la </a:t>
            </a:r>
            <a:r>
              <a:rPr lang="en-US" b="1"/>
              <a:t>interface System.IDisposable</a:t>
            </a:r>
            <a:r>
              <a:rPr lang="en-US"/>
              <a:t>, por lo que la clase del </a:t>
            </a:r>
            <a:r>
              <a:rPr lang="en-US" b="1"/>
              <a:t>objeto</a:t>
            </a:r>
            <a:r>
              <a:rPr lang="en-US"/>
              <a:t> especificado debe implementar esta </a:t>
            </a:r>
            <a:r>
              <a:rPr lang="en-US" b="1"/>
              <a:t>interface</a:t>
            </a:r>
            <a:r>
              <a:rPr lang="en-US"/>
              <a:t>. El siguiente código realiza la misma función que el del ejemplo anterior, pero con menos líneas de código.</a:t>
            </a:r>
          </a:p>
          <a:p>
            <a:pPr marL="0" indent="0">
              <a:buNone/>
            </a:pPr>
            <a:endParaRPr lang="en-US"/>
          </a:p>
          <a:p>
            <a:pPr marL="0" indent="0">
              <a:buNone/>
            </a:pPr>
            <a:r>
              <a:rPr lang="en-US" b="1"/>
              <a:t>public System.IDisposable { void Dispose(); }</a:t>
            </a:r>
          </a:p>
          <a:p>
            <a:pPr marL="0" indent="0">
              <a:buNone/>
            </a:pPr>
            <a:endParaRPr lang="en-US" b="1"/>
          </a:p>
          <a:p>
            <a:pPr marL="0" indent="0">
              <a:buNone/>
            </a:pPr>
            <a:r>
              <a:rPr lang="en-US"/>
              <a:t>Si el </a:t>
            </a:r>
            <a:r>
              <a:rPr lang="en-US" b="1"/>
              <a:t>recurso (objeto) </a:t>
            </a:r>
            <a:r>
              <a:rPr lang="en-US"/>
              <a:t>no implementa esta interface, entonces se debe recurrir a la sentencia </a:t>
            </a:r>
            <a:r>
              <a:rPr lang="en-US" b="1"/>
              <a:t>try-finally</a:t>
            </a:r>
            <a:r>
              <a:rPr lang="en-US"/>
              <a:t>. </a:t>
            </a:r>
          </a:p>
          <a:p>
            <a:pPr marL="0" indent="0">
              <a:buNone/>
            </a:pPr>
            <a:r>
              <a:rPr lang="en-US"/>
              <a:t> </a:t>
            </a:r>
            <a:endParaRPr lang="en-BO"/>
          </a:p>
        </p:txBody>
      </p:sp>
      <p:sp>
        <p:nvSpPr>
          <p:cNvPr id="4" name="TextBox 3">
            <a:extLst>
              <a:ext uri="{FF2B5EF4-FFF2-40B4-BE49-F238E27FC236}">
                <a16:creationId xmlns:a16="http://schemas.microsoft.com/office/drawing/2014/main" id="{9107895B-05C3-8149-B828-FB9A439C723F}"/>
              </a:ext>
            </a:extLst>
          </p:cNvPr>
          <p:cNvSpPr txBox="1"/>
          <p:nvPr/>
        </p:nvSpPr>
        <p:spPr>
          <a:xfrm>
            <a:off x="838200" y="2541645"/>
            <a:ext cx="5353595" cy="33085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a:t>
            </a:r>
            <a:r>
              <a:rPr lang="en-US" sz="1100" b="1" dirty="0">
                <a:solidFill>
                  <a:schemeClr val="bg1"/>
                </a:solidFill>
              </a:rPr>
              <a:t>using System.IO;</a:t>
            </a:r>
            <a:r>
              <a:rPr lang="en-US" sz="1000" dirty="0">
                <a:solidFill>
                  <a:schemeClr val="bg1"/>
                </a:solidFill>
              </a:rPr>
              <a:t> </a:t>
            </a:r>
            <a:r>
              <a:rPr lang="en-US" sz="1000" dirty="0">
                <a:solidFill>
                  <a:schemeClr val="bg1">
                    <a:lumMod val="85000"/>
                  </a:schemeClr>
                </a:solidFill>
              </a:rPr>
              <a:t>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r>
              <a:rPr lang="en-US" sz="1400" b="1"/>
              <a:t>      static void Main() {</a:t>
            </a:r>
          </a:p>
          <a:p>
            <a:r>
              <a:rPr lang="en-US" sz="1400" b="1"/>
              <a:t>            using (var writer = new StreamWriter("file.txt", append: true))</a:t>
            </a:r>
          </a:p>
          <a:p>
            <a:r>
              <a:rPr lang="en-US" sz="1400" b="1"/>
              <a:t>            { </a:t>
            </a:r>
          </a:p>
          <a:p>
            <a:r>
              <a:rPr lang="en-US" sz="1400" b="1"/>
              <a:t>                  for (int i = 0; i &lt; 10; i++) {</a:t>
            </a:r>
          </a:p>
          <a:p>
            <a:r>
              <a:rPr lang="en-US" sz="1400" b="1"/>
              <a:t>                        writer.WriteLine($"{i}) Otra línea más!");  // file.txt</a:t>
            </a:r>
          </a:p>
          <a:p>
            <a:r>
              <a:rPr lang="en-US" sz="1400" b="1"/>
              <a:t>                        WriteLine($"{i}) Otra línea más!");              // Console</a:t>
            </a:r>
          </a:p>
          <a:p>
            <a:r>
              <a:rPr lang="en-US" sz="1400" b="1"/>
              <a:t>                  }</a:t>
            </a:r>
          </a:p>
          <a:p>
            <a:pPr lvl="1"/>
            <a:r>
              <a:rPr lang="en-US" sz="1400" b="1"/>
              <a:t>}</a:t>
            </a:r>
          </a:p>
          <a:p>
            <a:pPr lvl="1"/>
            <a:r>
              <a:rPr lang="en-US" sz="1400" b="1"/>
              <a:t>WriteLine("Gran Final!"); </a:t>
            </a:r>
          </a:p>
          <a:p>
            <a:pPr lvl="1" indent="-233363"/>
            <a:r>
              <a:rPr lang="en-US" sz="1400" b="1"/>
              <a:t>}</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2387898767"/>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54648-C0EB-8344-ABB6-32C3D5FFD864}"/>
              </a:ext>
            </a:extLst>
          </p:cNvPr>
          <p:cNvSpPr>
            <a:spLocks noGrp="1"/>
          </p:cNvSpPr>
          <p:nvPr>
            <p:ph type="title"/>
          </p:nvPr>
        </p:nvSpPr>
        <p:spPr/>
        <p:txBody>
          <a:bodyPr/>
          <a:lstStyle/>
          <a:p>
            <a:r>
              <a:rPr lang="en-BO"/>
              <a:t>try-catch-finally</a:t>
            </a:r>
          </a:p>
        </p:txBody>
      </p:sp>
      <p:sp>
        <p:nvSpPr>
          <p:cNvPr id="3" name="Content Placeholder 2">
            <a:extLst>
              <a:ext uri="{FF2B5EF4-FFF2-40B4-BE49-F238E27FC236}">
                <a16:creationId xmlns:a16="http://schemas.microsoft.com/office/drawing/2014/main" id="{9A926964-78D0-9F47-9507-B254F54FBBFE}"/>
              </a:ext>
            </a:extLst>
          </p:cNvPr>
          <p:cNvSpPr>
            <a:spLocks noGrp="1"/>
          </p:cNvSpPr>
          <p:nvPr>
            <p:ph idx="1"/>
          </p:nvPr>
        </p:nvSpPr>
        <p:spPr>
          <a:xfrm>
            <a:off x="6156961" y="2464474"/>
            <a:ext cx="5196839" cy="3469186"/>
          </a:xfrm>
          <a:solidFill>
            <a:schemeClr val="accent5">
              <a:lumMod val="20000"/>
              <a:lumOff val="80000"/>
            </a:schemeClr>
          </a:solidFill>
          <a:ln>
            <a:solidFill>
              <a:schemeClr val="accent1"/>
            </a:solidFill>
          </a:ln>
        </p:spPr>
        <p:txBody>
          <a:bodyPr>
            <a:normAutofit lnSpcReduction="10000"/>
          </a:bodyPr>
          <a:lstStyle/>
          <a:p>
            <a:endParaRPr lang="en-US" sz="2000"/>
          </a:p>
          <a:p>
            <a:pPr marL="0" indent="0">
              <a:buNone/>
            </a:pPr>
            <a:r>
              <a:rPr lang="en-US" sz="2000"/>
              <a:t>La sentencia </a:t>
            </a:r>
            <a:r>
              <a:rPr lang="en-US" sz="2000" b="1"/>
              <a:t>try-catch-finally </a:t>
            </a:r>
            <a:r>
              <a:rPr lang="en-US" sz="2000"/>
              <a:t>en cambio, garantizará la ejecución del bloque </a:t>
            </a:r>
            <a:r>
              <a:rPr lang="en-US" sz="2000" b="1"/>
              <a:t>finally</a:t>
            </a:r>
            <a:r>
              <a:rPr lang="en-US" sz="2000"/>
              <a:t> aún si se produce una excepción durante la ejecución del bloque </a:t>
            </a:r>
            <a:r>
              <a:rPr lang="en-US" sz="2000" b="1"/>
              <a:t>try </a:t>
            </a:r>
            <a:r>
              <a:rPr lang="en-US" sz="2000"/>
              <a:t>y se ejecuta algún bloque </a:t>
            </a:r>
            <a:r>
              <a:rPr lang="en-US" sz="2000" b="1"/>
              <a:t>catch</a:t>
            </a:r>
            <a:r>
              <a:rPr lang="en-US" sz="2000"/>
              <a:t>.</a:t>
            </a:r>
          </a:p>
          <a:p>
            <a:pPr marL="0" indent="0">
              <a:buNone/>
            </a:pPr>
            <a:endParaRPr lang="en-US" sz="2000"/>
          </a:p>
          <a:p>
            <a:pPr marL="0" indent="0">
              <a:buNone/>
            </a:pPr>
            <a:r>
              <a:rPr lang="en-US" sz="2000"/>
              <a:t>Es importante tener en cuenta que el bloque </a:t>
            </a:r>
            <a:r>
              <a:rPr lang="en-US" sz="2000" b="1"/>
              <a:t>finally</a:t>
            </a:r>
            <a:r>
              <a:rPr lang="en-US" sz="2000"/>
              <a:t>, cuando se dispara una excepción, solo se ejecuta cuando la excepción es capturada por alguno de los bloques </a:t>
            </a:r>
            <a:r>
              <a:rPr lang="en-US" sz="2000" b="1"/>
              <a:t>catch</a:t>
            </a:r>
            <a:r>
              <a:rPr lang="en-US" sz="2000"/>
              <a:t>.</a:t>
            </a:r>
          </a:p>
          <a:p>
            <a:pPr marL="0" indent="0">
              <a:buNone/>
            </a:pPr>
            <a:r>
              <a:rPr lang="en-US" sz="2000"/>
              <a:t> </a:t>
            </a:r>
            <a:endParaRPr lang="en-BO" sz="2000"/>
          </a:p>
        </p:txBody>
      </p:sp>
      <p:sp>
        <p:nvSpPr>
          <p:cNvPr id="4" name="TextBox 3">
            <a:extLst>
              <a:ext uri="{FF2B5EF4-FFF2-40B4-BE49-F238E27FC236}">
                <a16:creationId xmlns:a16="http://schemas.microsoft.com/office/drawing/2014/main" id="{BE57559A-358F-B848-9743-72A4E16431F6}"/>
              </a:ext>
            </a:extLst>
          </p:cNvPr>
          <p:cNvSpPr txBox="1"/>
          <p:nvPr/>
        </p:nvSpPr>
        <p:spPr>
          <a:xfrm>
            <a:off x="838199" y="1690688"/>
            <a:ext cx="4865915"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dirty="0"/>
              <a:t>static class Principal {</a:t>
            </a:r>
          </a:p>
          <a:p>
            <a:pPr lvl="1"/>
            <a:r>
              <a:rPr lang="en-US" sz="1400" b="1" dirty="0"/>
              <a:t>static void Main() {</a:t>
            </a:r>
          </a:p>
          <a:p>
            <a:pPr lvl="1"/>
            <a:r>
              <a:rPr lang="en-US" sz="1400" b="1" dirty="0"/>
              <a:t>	try { </a:t>
            </a:r>
          </a:p>
          <a:p>
            <a:pPr lvl="1"/>
            <a:r>
              <a:rPr lang="en-US" sz="1400" b="1" dirty="0"/>
              <a:t>               checked {</a:t>
            </a:r>
          </a:p>
          <a:p>
            <a:pPr lvl="3"/>
            <a:r>
              <a:rPr lang="en-US" sz="1400" b="1" dirty="0" err="1"/>
              <a:t>uint</a:t>
            </a:r>
            <a:r>
              <a:rPr lang="en-US" sz="1400" b="1" dirty="0"/>
              <a:t> num = </a:t>
            </a:r>
            <a:r>
              <a:rPr lang="en-US" sz="1400" b="1" dirty="0" err="1"/>
              <a:t>uint.MaxValue</a:t>
            </a:r>
            <a:r>
              <a:rPr lang="en-US" sz="1400" b="1" dirty="0"/>
              <a:t>;</a:t>
            </a:r>
          </a:p>
          <a:p>
            <a:pPr lvl="3"/>
            <a:r>
              <a:rPr lang="en-US" sz="1400" b="1" dirty="0"/>
              <a:t>WriteLine(num); num++;</a:t>
            </a:r>
          </a:p>
          <a:p>
            <a:pPr lvl="3"/>
            <a:r>
              <a:rPr lang="en-US" sz="1400" b="1" dirty="0"/>
              <a:t>WriteLine(num);</a:t>
            </a:r>
          </a:p>
          <a:p>
            <a:pPr lvl="3" indent="-482600"/>
            <a:r>
              <a:rPr lang="en-US" sz="1400" b="1" dirty="0"/>
              <a:t>     }</a:t>
            </a:r>
          </a:p>
          <a:p>
            <a:pPr lvl="3" indent="-482600"/>
            <a:r>
              <a:rPr lang="en-US" sz="1400" b="1" dirty="0"/>
              <a:t>}</a:t>
            </a:r>
          </a:p>
          <a:p>
            <a:pPr lvl="3" indent="-482600"/>
            <a:r>
              <a:rPr lang="en-US" sz="1400" b="1" dirty="0"/>
              <a:t>catch(NullReferenceException) {</a:t>
            </a:r>
          </a:p>
          <a:p>
            <a:pPr lvl="3" indent="-482600"/>
            <a:r>
              <a:rPr lang="en-US" sz="1400" b="1" dirty="0"/>
              <a:t>	WriteLine("*** Referencia nula ***");</a:t>
            </a:r>
          </a:p>
          <a:p>
            <a:pPr lvl="3" indent="-482600"/>
            <a:r>
              <a:rPr lang="en-US" sz="1400" b="1" dirty="0"/>
              <a:t>}</a:t>
            </a:r>
          </a:p>
          <a:p>
            <a:pPr lvl="3" indent="-482600"/>
            <a:r>
              <a:rPr lang="en-US" sz="1400" b="1" dirty="0"/>
              <a:t>catch(Exception) {</a:t>
            </a:r>
          </a:p>
          <a:p>
            <a:pPr lvl="3" indent="-482600"/>
            <a:r>
              <a:rPr lang="en-US" sz="1400" b="1" dirty="0"/>
              <a:t>	WriteLine("*** Error desconocido ***");</a:t>
            </a:r>
          </a:p>
          <a:p>
            <a:pPr lvl="3" indent="-482600"/>
            <a:r>
              <a:rPr lang="en-US" sz="1400" b="1" dirty="0"/>
              <a:t>}</a:t>
            </a:r>
          </a:p>
          <a:p>
            <a:pPr lvl="3" indent="-482600"/>
            <a:r>
              <a:rPr lang="en-US" sz="1400" b="1" dirty="0"/>
              <a:t>finally {</a:t>
            </a:r>
          </a:p>
          <a:p>
            <a:pPr lvl="3" indent="-482600"/>
            <a:r>
              <a:rPr lang="en-US" sz="1400" b="1" dirty="0"/>
              <a:t>  	WriteLine("Pese a todo al final se ejecuta!");   </a:t>
            </a:r>
          </a:p>
          <a:p>
            <a:pPr lvl="3" indent="-482600"/>
            <a:r>
              <a:rPr lang="en-US" sz="1400" b="1" dirty="0"/>
              <a:t>}</a:t>
            </a:r>
          </a:p>
          <a:p>
            <a:pPr lvl="1"/>
            <a:r>
              <a:rPr lang="en-US" sz="1400" b="1" dirty="0">
                <a:solidFill>
                  <a:schemeClr val="bg1"/>
                </a:solidFill>
              </a:rPr>
              <a:t>}</a:t>
            </a:r>
          </a:p>
          <a:p>
            <a:r>
              <a:rPr lang="en-US" sz="1400" b="1" dirty="0"/>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2122566474"/>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87888-A1DB-D14C-9E33-0F3AC90EABB5}"/>
              </a:ext>
            </a:extLst>
          </p:cNvPr>
          <p:cNvSpPr>
            <a:spLocks noGrp="1"/>
          </p:cNvSpPr>
          <p:nvPr>
            <p:ph type="title"/>
          </p:nvPr>
        </p:nvSpPr>
        <p:spPr/>
        <p:txBody>
          <a:bodyPr/>
          <a:lstStyle/>
          <a:p>
            <a:r>
              <a:rPr lang="en-BO"/>
              <a:t>Filtros de excepciones</a:t>
            </a:r>
          </a:p>
        </p:txBody>
      </p:sp>
      <p:sp>
        <p:nvSpPr>
          <p:cNvPr id="3" name="Content Placeholder 2">
            <a:extLst>
              <a:ext uri="{FF2B5EF4-FFF2-40B4-BE49-F238E27FC236}">
                <a16:creationId xmlns:a16="http://schemas.microsoft.com/office/drawing/2014/main" id="{5CCE9C93-CA00-EF46-AD0D-61EFEAF35DF1}"/>
              </a:ext>
            </a:extLst>
          </p:cNvPr>
          <p:cNvSpPr>
            <a:spLocks noGrp="1"/>
          </p:cNvSpPr>
          <p:nvPr>
            <p:ph idx="1"/>
          </p:nvPr>
        </p:nvSpPr>
        <p:spPr>
          <a:xfrm>
            <a:off x="7957457" y="1994340"/>
            <a:ext cx="3396343" cy="4351338"/>
          </a:xfrm>
          <a:solidFill>
            <a:schemeClr val="accent5">
              <a:lumMod val="20000"/>
              <a:lumOff val="80000"/>
            </a:schemeClr>
          </a:solidFill>
          <a:ln>
            <a:solidFill>
              <a:schemeClr val="accent1"/>
            </a:solidFill>
          </a:ln>
        </p:spPr>
        <p:txBody>
          <a:bodyPr>
            <a:normAutofit fontScale="85000" lnSpcReduction="10000"/>
          </a:bodyPr>
          <a:lstStyle/>
          <a:p>
            <a:pPr marL="0" indent="0">
              <a:buNone/>
            </a:pPr>
            <a:endParaRPr lang="en-US"/>
          </a:p>
          <a:p>
            <a:pPr marL="0" indent="0">
              <a:buNone/>
            </a:pPr>
            <a:r>
              <a:rPr lang="en-US"/>
              <a:t>Los filtros de excepciones permiten que los bloques de captura incluyan condiciones. </a:t>
            </a:r>
          </a:p>
          <a:p>
            <a:pPr marL="0" indent="0">
              <a:buNone/>
            </a:pPr>
            <a:r>
              <a:rPr lang="en-US"/>
              <a:t>La condición se agrega al bloque catch utilizando el keyword </a:t>
            </a:r>
            <a:r>
              <a:rPr lang="en-US" b="1"/>
              <a:t>when</a:t>
            </a:r>
            <a:r>
              <a:rPr lang="en-US"/>
              <a:t>. Una excepción coincidente solo se detectará si la condición se evalúa como verdadera.</a:t>
            </a:r>
          </a:p>
          <a:p>
            <a:pPr marL="0" indent="0">
              <a:buNone/>
            </a:pPr>
            <a:r>
              <a:rPr lang="en-US"/>
              <a:t> </a:t>
            </a:r>
            <a:endParaRPr lang="en-BO"/>
          </a:p>
        </p:txBody>
      </p:sp>
      <p:sp>
        <p:nvSpPr>
          <p:cNvPr id="4" name="TextBox 3">
            <a:extLst>
              <a:ext uri="{FF2B5EF4-FFF2-40B4-BE49-F238E27FC236}">
                <a16:creationId xmlns:a16="http://schemas.microsoft.com/office/drawing/2014/main" id="{3302873D-4398-0140-BC18-C10195823279}"/>
              </a:ext>
            </a:extLst>
          </p:cNvPr>
          <p:cNvSpPr txBox="1"/>
          <p:nvPr/>
        </p:nvSpPr>
        <p:spPr>
          <a:xfrm>
            <a:off x="838200" y="1861685"/>
            <a:ext cx="6694715" cy="46166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a:t>
            </a:r>
            <a:r>
              <a:rPr lang="en-US" sz="1200" b="1" dirty="0">
                <a:solidFill>
                  <a:schemeClr val="bg1"/>
                </a:solidFill>
              </a:rPr>
              <a:t>using System.IO</a:t>
            </a:r>
            <a:r>
              <a:rPr lang="en-US" sz="1000" dirty="0">
                <a:solidFill>
                  <a:schemeClr val="bg1">
                    <a:lumMod val="85000"/>
                  </a:schemeClr>
                </a:solidFill>
              </a:rPr>
              <a:t>;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r>
              <a:rPr lang="en-US" sz="1400" b="1"/>
              <a:t>      static void Main() {</a:t>
            </a:r>
          </a:p>
          <a:p>
            <a:pPr lvl="1"/>
            <a:r>
              <a:rPr lang="en-US" sz="1400" b="1"/>
              <a:t>      try {</a:t>
            </a:r>
          </a:p>
          <a:p>
            <a:pPr lvl="1"/>
            <a:r>
              <a:rPr lang="en-US" sz="1400" b="1"/>
              <a:t>           var reader = new StreamReader("files.xt");</a:t>
            </a:r>
          </a:p>
          <a:p>
            <a:pPr lvl="1"/>
            <a:r>
              <a:rPr lang="en-US" sz="1400" b="1"/>
              <a:t>           var linea = reader.ReadLine();</a:t>
            </a:r>
          </a:p>
          <a:p>
            <a:pPr lvl="1"/>
            <a:r>
              <a:rPr lang="en-US" sz="1400" b="1"/>
              <a:t>           while(linea != null)  {</a:t>
            </a:r>
          </a:p>
          <a:p>
            <a:pPr lvl="1"/>
            <a:r>
              <a:rPr lang="en-US" sz="1400" b="1"/>
              <a:t>                 WriteLine(linea);</a:t>
            </a:r>
          </a:p>
          <a:p>
            <a:pPr lvl="1"/>
            <a:r>
              <a:rPr lang="en-US" sz="1400" b="1"/>
              <a:t>                 linea = reader.ReadLine();</a:t>
            </a:r>
          </a:p>
          <a:p>
            <a:pPr lvl="1"/>
            <a:r>
              <a:rPr lang="en-US" sz="1400" b="1"/>
              <a:t>          }</a:t>
            </a:r>
          </a:p>
          <a:p>
            <a:pPr lvl="1"/>
            <a:r>
              <a:rPr lang="en-US" sz="1400" b="1"/>
              <a:t>      }</a:t>
            </a:r>
          </a:p>
          <a:p>
            <a:pPr lvl="1"/>
            <a:r>
              <a:rPr lang="en-US" sz="1400" b="1"/>
              <a:t>      catch(FileNotFoundException ex) when (ex.FileName.Contains(".txt")) {</a:t>
            </a:r>
          </a:p>
          <a:p>
            <a:pPr lvl="1"/>
            <a:r>
              <a:rPr lang="en-US" sz="1400" b="1"/>
              <a:t>             WriteLine($"Archivo de texto {ex.FileName} no existe! ");</a:t>
            </a:r>
          </a:p>
          <a:p>
            <a:pPr lvl="1"/>
            <a:r>
              <a:rPr lang="en-US" sz="1400" b="1"/>
              <a:t>      }</a:t>
            </a:r>
          </a:p>
          <a:p>
            <a:pPr lvl="1"/>
            <a:r>
              <a:rPr lang="en-US" sz="1400" b="1"/>
              <a:t>      catch(FileNotFoundException ex) {</a:t>
            </a:r>
          </a:p>
          <a:p>
            <a:pPr lvl="1"/>
            <a:r>
              <a:rPr lang="en-US" sz="1400" b="1"/>
              <a:t>             WriteLine($"Archivo {ex.FileName} mal especificado o no existe: ");</a:t>
            </a:r>
          </a:p>
          <a:p>
            <a:pPr lvl="1"/>
            <a:r>
              <a:rPr lang="en-US" sz="1400" b="1"/>
              <a:t>      }</a:t>
            </a:r>
          </a:p>
          <a:p>
            <a:r>
              <a:rPr lang="en-US" sz="1400" b="1"/>
              <a:t>      }</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354883916"/>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21245-3FEA-D040-8BFD-CA40E9F50309}"/>
              </a:ext>
            </a:extLst>
          </p:cNvPr>
          <p:cNvSpPr>
            <a:spLocks noGrp="1"/>
          </p:cNvSpPr>
          <p:nvPr>
            <p:ph type="title"/>
          </p:nvPr>
        </p:nvSpPr>
        <p:spPr/>
        <p:txBody>
          <a:bodyPr/>
          <a:lstStyle/>
          <a:p>
            <a:r>
              <a:rPr lang="en-BO"/>
              <a:t>throw: relanzando excepciones</a:t>
            </a:r>
          </a:p>
        </p:txBody>
      </p:sp>
      <p:sp>
        <p:nvSpPr>
          <p:cNvPr id="3" name="Content Placeholder 2">
            <a:extLst>
              <a:ext uri="{FF2B5EF4-FFF2-40B4-BE49-F238E27FC236}">
                <a16:creationId xmlns:a16="http://schemas.microsoft.com/office/drawing/2014/main" id="{C1520904-B103-4849-92A7-F942ACA09A15}"/>
              </a:ext>
            </a:extLst>
          </p:cNvPr>
          <p:cNvSpPr>
            <a:spLocks noGrp="1"/>
          </p:cNvSpPr>
          <p:nvPr>
            <p:ph idx="1"/>
          </p:nvPr>
        </p:nvSpPr>
        <p:spPr>
          <a:xfrm>
            <a:off x="7193280" y="1690688"/>
            <a:ext cx="4160519" cy="4708981"/>
          </a:xfrm>
          <a:solidFill>
            <a:schemeClr val="accent5">
              <a:lumMod val="20000"/>
              <a:lumOff val="80000"/>
            </a:schemeClr>
          </a:solidFill>
          <a:ln>
            <a:solidFill>
              <a:schemeClr val="accent1"/>
            </a:solidFill>
          </a:ln>
        </p:spPr>
        <p:txBody>
          <a:bodyPr>
            <a:normAutofit fontScale="55000" lnSpcReduction="20000"/>
          </a:bodyPr>
          <a:lstStyle/>
          <a:p>
            <a:pPr marL="0" indent="0">
              <a:buNone/>
            </a:pPr>
            <a:endParaRPr lang="en-US"/>
          </a:p>
          <a:p>
            <a:pPr marL="0" indent="0">
              <a:buNone/>
            </a:pPr>
            <a:r>
              <a:rPr lang="en-US"/>
              <a:t>Cuando se produce una situación de la que un método no puede recuperarse, puede generar una excepción para indicarle al programa que utiliza esta función, que algo ha fallado. </a:t>
            </a:r>
          </a:p>
          <a:p>
            <a:pPr marL="0" indent="0">
              <a:buNone/>
            </a:pPr>
            <a:endParaRPr lang="en-US"/>
          </a:p>
          <a:p>
            <a:pPr marL="0" indent="0">
              <a:buNone/>
            </a:pPr>
            <a:r>
              <a:rPr lang="en-US"/>
              <a:t>Esto se hace usando la palabra clave </a:t>
            </a:r>
            <a:r>
              <a:rPr lang="en-US" b="1"/>
              <a:t>throw</a:t>
            </a:r>
            <a:r>
              <a:rPr lang="en-US"/>
              <a:t> seguida de una nueva instancia de System.Exception o una clase derivada.</a:t>
            </a:r>
          </a:p>
          <a:p>
            <a:pPr marL="0" indent="0">
              <a:buNone/>
            </a:pPr>
            <a:endParaRPr lang="en-US"/>
          </a:p>
          <a:p>
            <a:pPr marL="0" indent="0">
              <a:buNone/>
            </a:pPr>
            <a:r>
              <a:rPr lang="en-US"/>
              <a:t>La excepción luego se propagará por el “stack de funciones llamadas” hasta que sea capturada por algún bloque </a:t>
            </a:r>
            <a:r>
              <a:rPr lang="en-US" b="1"/>
              <a:t>catch</a:t>
            </a:r>
            <a:r>
              <a:rPr lang="en-US"/>
              <a:t>. O si no existiese un bloque catch, la excepción será finalmente manejada por el runtime .Net.</a:t>
            </a:r>
          </a:p>
          <a:p>
            <a:pPr marL="0" indent="0">
              <a:buNone/>
            </a:pPr>
            <a:endParaRPr lang="en-US"/>
          </a:p>
          <a:p>
            <a:pPr marL="0" indent="0">
              <a:buNone/>
            </a:pPr>
            <a:r>
              <a:rPr lang="en-US"/>
              <a:t>Si un programa detecta la excepción pero no puede manejarla, puede volver a </a:t>
            </a:r>
            <a:r>
              <a:rPr lang="en-US" b="1"/>
              <a:t>relanzar</a:t>
            </a:r>
            <a:r>
              <a:rPr lang="en-US"/>
              <a:t> la excepción, utilizando simplemente el keyword </a:t>
            </a:r>
            <a:r>
              <a:rPr lang="en-US" b="1"/>
              <a:t>throw</a:t>
            </a:r>
            <a:r>
              <a:rPr lang="en-US"/>
              <a:t>, sin nada más.</a:t>
            </a:r>
          </a:p>
          <a:p>
            <a:pPr marL="0" indent="0">
              <a:buNone/>
            </a:pPr>
            <a:r>
              <a:rPr lang="en-US"/>
              <a:t> </a:t>
            </a:r>
            <a:endParaRPr lang="en-BO"/>
          </a:p>
        </p:txBody>
      </p:sp>
      <p:sp>
        <p:nvSpPr>
          <p:cNvPr id="5" name="TextBox 4">
            <a:extLst>
              <a:ext uri="{FF2B5EF4-FFF2-40B4-BE49-F238E27FC236}">
                <a16:creationId xmlns:a16="http://schemas.microsoft.com/office/drawing/2014/main" id="{6AF68349-0E65-D24D-A330-DCDF3E050B3F}"/>
              </a:ext>
            </a:extLst>
          </p:cNvPr>
          <p:cNvSpPr txBox="1"/>
          <p:nvPr/>
        </p:nvSpPr>
        <p:spPr>
          <a:xfrm>
            <a:off x="838200" y="1690688"/>
            <a:ext cx="6276703" cy="4801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r>
              <a:rPr lang="en-US" sz="1400" b="1"/>
              <a:t>      static void Main() {</a:t>
            </a:r>
          </a:p>
          <a:p>
            <a:r>
              <a:rPr lang="en-US" sz="1400" b="1"/>
              <a:t>            try { var z = Divide( 14_567, 0); WriteLine($"z = {z}"); </a:t>
            </a:r>
          </a:p>
          <a:p>
            <a:r>
              <a:rPr lang="en-US" sz="1400" b="1"/>
              <a:t>            }</a:t>
            </a:r>
          </a:p>
          <a:p>
            <a:r>
              <a:rPr lang="en-US" sz="1400" b="1"/>
              <a:t>            catch(Exception ex) {</a:t>
            </a:r>
          </a:p>
          <a:p>
            <a:r>
              <a:rPr lang="en-US" sz="1400" b="1"/>
              <a:t>                  WriteLine("*** Error ***");</a:t>
            </a:r>
          </a:p>
          <a:p>
            <a:r>
              <a:rPr lang="en-US" sz="1400" b="1"/>
              <a:t>                  WriteLine($"Excepción: {ex.GetType().Name}, Mensaje: {ex.Message}");</a:t>
            </a:r>
          </a:p>
          <a:p>
            <a:r>
              <a:rPr lang="en-US" sz="1400" b="1"/>
              <a:t>           }</a:t>
            </a:r>
          </a:p>
          <a:p>
            <a:r>
              <a:rPr lang="en-US" sz="1400" b="1"/>
              <a:t>           finally { WriteLine("Pese a todo al final se ejecuta!"); </a:t>
            </a:r>
          </a:p>
          <a:p>
            <a:r>
              <a:rPr lang="en-US" sz="1400" b="1"/>
              <a:t>           }</a:t>
            </a:r>
          </a:p>
          <a:p>
            <a:r>
              <a:rPr lang="en-US" sz="1400" b="1"/>
              <a:t>}</a:t>
            </a:r>
          </a:p>
          <a:p>
            <a:r>
              <a:rPr lang="en-US" sz="1400" b="1"/>
              <a:t>static int Divide(int x, int y) {</a:t>
            </a:r>
          </a:p>
          <a:p>
            <a:r>
              <a:rPr lang="en-US" sz="1400" b="1"/>
              <a:t>      try {</a:t>
            </a:r>
          </a:p>
          <a:p>
            <a:r>
              <a:rPr lang="en-US" sz="1400" b="1"/>
              <a:t>            return x / y;</a:t>
            </a:r>
          </a:p>
          <a:p>
            <a:r>
              <a:rPr lang="en-US" sz="1400" b="1"/>
              <a:t>      }</a:t>
            </a:r>
          </a:p>
          <a:p>
            <a:r>
              <a:rPr lang="en-US" sz="1400" b="1"/>
              <a:t>      catch (System.Exception) {</a:t>
            </a:r>
          </a:p>
          <a:p>
            <a:r>
              <a:rPr lang="en-US" sz="1400" b="1"/>
              <a:t>            </a:t>
            </a:r>
            <a:r>
              <a:rPr lang="en-US" sz="1400" b="1">
                <a:solidFill>
                  <a:schemeClr val="accent2">
                    <a:lumMod val="40000"/>
                    <a:lumOff val="60000"/>
                  </a:schemeClr>
                </a:solidFill>
              </a:rPr>
              <a:t>throw</a:t>
            </a:r>
            <a:r>
              <a:rPr lang="en-US" sz="1400" b="1"/>
              <a:t>; // No puedo manejarla</a:t>
            </a:r>
          </a:p>
          <a:p>
            <a:r>
              <a:rPr lang="en-US" sz="1400" b="1"/>
              <a:t>      }</a:t>
            </a:r>
          </a:p>
          <a:p>
            <a:r>
              <a:rPr lang="en-US" sz="1400" b="1"/>
              <a:t>}</a:t>
            </a:r>
          </a:p>
          <a:p>
            <a:endParaRPr lang="en-US" sz="1000" b="1">
              <a:solidFill>
                <a:schemeClr val="bg1">
                  <a:lumMod val="85000"/>
                </a:schemeClr>
              </a:solidFill>
            </a:endParaRPr>
          </a:p>
          <a:p>
            <a:r>
              <a:rPr lang="en-US" sz="1000" b="1">
                <a:solidFill>
                  <a:schemeClr val="bg1">
                    <a:lumMod val="85000"/>
                  </a:schemeClr>
                </a:solidFill>
              </a:rPr>
              <a:t>}</a:t>
            </a:r>
          </a:p>
        </p:txBody>
      </p:sp>
    </p:spTree>
    <p:extLst>
      <p:ext uri="{BB962C8B-B14F-4D97-AF65-F5344CB8AC3E}">
        <p14:creationId xmlns:p14="http://schemas.microsoft.com/office/powerpoint/2010/main" val="1025046536"/>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839B-DC0D-7643-B4AC-D90DE78829BA}"/>
              </a:ext>
            </a:extLst>
          </p:cNvPr>
          <p:cNvSpPr>
            <a:spLocks noGrp="1"/>
          </p:cNvSpPr>
          <p:nvPr>
            <p:ph type="title"/>
          </p:nvPr>
        </p:nvSpPr>
        <p:spPr/>
        <p:txBody>
          <a:bodyPr/>
          <a:lstStyle/>
          <a:p>
            <a:r>
              <a:rPr lang="en-BO"/>
              <a:t>throw: lanzando excepciones</a:t>
            </a:r>
          </a:p>
        </p:txBody>
      </p:sp>
      <p:sp>
        <p:nvSpPr>
          <p:cNvPr id="3" name="Content Placeholder 2">
            <a:extLst>
              <a:ext uri="{FF2B5EF4-FFF2-40B4-BE49-F238E27FC236}">
                <a16:creationId xmlns:a16="http://schemas.microsoft.com/office/drawing/2014/main" id="{BBC6EA9B-7DE8-0242-974C-617EDF158BB6}"/>
              </a:ext>
            </a:extLst>
          </p:cNvPr>
          <p:cNvSpPr>
            <a:spLocks noGrp="1"/>
          </p:cNvSpPr>
          <p:nvPr>
            <p:ph idx="1"/>
          </p:nvPr>
        </p:nvSpPr>
        <p:spPr>
          <a:xfrm>
            <a:off x="7541623" y="1930128"/>
            <a:ext cx="3812177" cy="4351338"/>
          </a:xfrm>
          <a:solidFill>
            <a:schemeClr val="accent5">
              <a:lumMod val="20000"/>
              <a:lumOff val="80000"/>
            </a:schemeClr>
          </a:solidFill>
          <a:ln>
            <a:solidFill>
              <a:schemeClr val="accent1"/>
            </a:solidFill>
          </a:ln>
        </p:spPr>
        <p:txBody>
          <a:bodyPr>
            <a:normAutofit fontScale="92500" lnSpcReduction="10000"/>
          </a:bodyPr>
          <a:lstStyle/>
          <a:p>
            <a:endParaRPr lang="en-US"/>
          </a:p>
          <a:p>
            <a:pPr marL="0" indent="0">
              <a:buNone/>
            </a:pPr>
            <a:r>
              <a:rPr lang="en-US"/>
              <a:t>El keyword throw se puede usar para lanzar un objeto de System.Exception o alguna de sus derivadas.</a:t>
            </a:r>
          </a:p>
          <a:p>
            <a:pPr marL="0" indent="0">
              <a:buNone/>
            </a:pPr>
            <a:endParaRPr lang="en-US"/>
          </a:p>
          <a:p>
            <a:pPr marL="0" indent="0">
              <a:buNone/>
            </a:pPr>
            <a:r>
              <a:rPr lang="en-US"/>
              <a:t>Esto expande las ubicaciones desde las cuales se pueden lanzar excepciones.</a:t>
            </a:r>
          </a:p>
          <a:p>
            <a:pPr marL="0" indent="0">
              <a:buNone/>
            </a:pPr>
            <a:r>
              <a:rPr lang="en-US"/>
              <a:t> </a:t>
            </a:r>
          </a:p>
          <a:p>
            <a:endParaRPr lang="en-BO"/>
          </a:p>
        </p:txBody>
      </p:sp>
      <p:sp>
        <p:nvSpPr>
          <p:cNvPr id="4" name="TextBox 3">
            <a:extLst>
              <a:ext uri="{FF2B5EF4-FFF2-40B4-BE49-F238E27FC236}">
                <a16:creationId xmlns:a16="http://schemas.microsoft.com/office/drawing/2014/main" id="{C0CA3DA7-6036-004F-A1D9-861924E61534}"/>
              </a:ext>
            </a:extLst>
          </p:cNvPr>
          <p:cNvSpPr txBox="1"/>
          <p:nvPr/>
        </p:nvSpPr>
        <p:spPr>
          <a:xfrm>
            <a:off x="838200" y="1690688"/>
            <a:ext cx="5971903"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r>
              <a:rPr lang="en-US" sz="1400" b="1"/>
              <a:t>      static void Main() {</a:t>
            </a:r>
          </a:p>
          <a:p>
            <a:pPr lvl="1"/>
            <a:r>
              <a:rPr lang="en-US" sz="1400" b="1"/>
              <a:t>      try {      var z = Divide( 14_567, 0);     WriteLine($"z = {z}"); </a:t>
            </a:r>
          </a:p>
          <a:p>
            <a:pPr lvl="1"/>
            <a:r>
              <a:rPr lang="en-US" sz="1400" b="1"/>
              <a:t>      }</a:t>
            </a:r>
          </a:p>
          <a:p>
            <a:pPr lvl="1"/>
            <a:r>
              <a:rPr lang="en-US" sz="1400" b="1"/>
              <a:t>      catch(Exception ex) { 	WriteLine("*** Error ***");</a:t>
            </a:r>
          </a:p>
          <a:p>
            <a:pPr lvl="1"/>
            <a:r>
              <a:rPr lang="en-US" sz="1400" b="1"/>
              <a:t>           		WriteLine($"Excepción: {ex.GetType().Name}, " + </a:t>
            </a:r>
          </a:p>
          <a:p>
            <a:pPr lvl="1"/>
            <a:r>
              <a:rPr lang="en-US" sz="1400" b="1"/>
              <a:t>		$"Mensaje: {ex.Message}");</a:t>
            </a:r>
          </a:p>
          <a:p>
            <a:pPr lvl="1"/>
            <a:r>
              <a:rPr lang="en-US" sz="1400" b="1"/>
              <a:t>      }</a:t>
            </a:r>
          </a:p>
          <a:p>
            <a:pPr lvl="1"/>
            <a:r>
              <a:rPr lang="en-US" sz="1400" b="1"/>
              <a:t>      finally {     WriteLine("Pese a todo al final se ejecuta!");  }</a:t>
            </a:r>
          </a:p>
          <a:p>
            <a:r>
              <a:rPr lang="en-US" sz="1400" b="1"/>
              <a:t>      }</a:t>
            </a:r>
          </a:p>
          <a:p>
            <a:r>
              <a:rPr lang="en-US" sz="1400" b="1"/>
              <a:t>     </a:t>
            </a:r>
          </a:p>
          <a:p>
            <a:r>
              <a:rPr lang="en-US" sz="1400" b="1"/>
              <a:t>      static int Divide(int x, int y)</a:t>
            </a:r>
          </a:p>
          <a:p>
            <a:r>
              <a:rPr lang="en-US" sz="1400" b="1"/>
              <a:t>     {</a:t>
            </a:r>
          </a:p>
          <a:p>
            <a:r>
              <a:rPr lang="en-US" sz="1400" b="1"/>
              <a:t>            if(y == 0) </a:t>
            </a:r>
            <a:r>
              <a:rPr lang="en-US" sz="1400" b="1">
                <a:solidFill>
                  <a:schemeClr val="accent2">
                    <a:lumMod val="40000"/>
                    <a:lumOff val="60000"/>
                  </a:schemeClr>
                </a:solidFill>
              </a:rPr>
              <a:t>throw new ArgumentException</a:t>
            </a:r>
            <a:r>
              <a:rPr lang="en-US" sz="1400" b="1"/>
              <a:t>($"{nameof(y)}", </a:t>
            </a:r>
          </a:p>
          <a:p>
            <a:r>
              <a:rPr lang="en-US" sz="1400" b="1"/>
              <a:t>			$" y = 0, llamando a {nameof(Divide)}");</a:t>
            </a:r>
          </a:p>
          <a:p>
            <a:r>
              <a:rPr lang="en-US" sz="1400" b="1"/>
              <a:t>            try {     return x / y;</a:t>
            </a:r>
          </a:p>
          <a:p>
            <a:r>
              <a:rPr lang="en-US" sz="1400" b="1"/>
              <a:t>            }</a:t>
            </a:r>
          </a:p>
          <a:p>
            <a:r>
              <a:rPr lang="en-US" sz="1400" b="1"/>
              <a:t>           catch (System.Exception) { throw; }</a:t>
            </a:r>
          </a:p>
          <a:p>
            <a:r>
              <a:rPr lang="en-US" sz="1400" b="1"/>
              <a:t>      }</a:t>
            </a:r>
          </a:p>
          <a:p>
            <a:r>
              <a:rPr lang="en-US" sz="1400" b="1"/>
              <a:t>}</a:t>
            </a:r>
          </a:p>
          <a:p>
            <a:endParaRPr lang="en-US" sz="1000" b="1">
              <a:solidFill>
                <a:schemeClr val="bg1">
                  <a:lumMod val="85000"/>
                </a:schemeClr>
              </a:solidFill>
            </a:endParaRPr>
          </a:p>
          <a:p>
            <a:r>
              <a:rPr lang="en-US" sz="1000" b="1">
                <a:solidFill>
                  <a:schemeClr val="bg1">
                    <a:lumMod val="85000"/>
                  </a:schemeClr>
                </a:solidFill>
              </a:rPr>
              <a:t>}</a:t>
            </a:r>
          </a:p>
        </p:txBody>
      </p:sp>
    </p:spTree>
    <p:extLst>
      <p:ext uri="{BB962C8B-B14F-4D97-AF65-F5344CB8AC3E}">
        <p14:creationId xmlns:p14="http://schemas.microsoft.com/office/powerpoint/2010/main" val="6072106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DFBCC-764E-014F-9A1F-3CED7CEB000F}"/>
              </a:ext>
            </a:extLst>
          </p:cNvPr>
          <p:cNvSpPr>
            <a:spLocks noGrp="1"/>
          </p:cNvSpPr>
          <p:nvPr>
            <p:ph type="title"/>
          </p:nvPr>
        </p:nvSpPr>
        <p:spPr/>
        <p:txBody>
          <a:bodyPr/>
          <a:lstStyle/>
          <a:p>
            <a:r>
              <a:rPr lang="en-BO"/>
              <a:t>throw en expresiones</a:t>
            </a:r>
          </a:p>
        </p:txBody>
      </p:sp>
      <p:sp>
        <p:nvSpPr>
          <p:cNvPr id="3" name="Content Placeholder 2">
            <a:extLst>
              <a:ext uri="{FF2B5EF4-FFF2-40B4-BE49-F238E27FC236}">
                <a16:creationId xmlns:a16="http://schemas.microsoft.com/office/drawing/2014/main" id="{4F09494E-D061-2C4F-A340-2886D58A11FD}"/>
              </a:ext>
            </a:extLst>
          </p:cNvPr>
          <p:cNvSpPr>
            <a:spLocks noGrp="1"/>
          </p:cNvSpPr>
          <p:nvPr>
            <p:ph idx="1"/>
          </p:nvPr>
        </p:nvSpPr>
        <p:spPr>
          <a:xfrm>
            <a:off x="7132320" y="1825625"/>
            <a:ext cx="4221480" cy="4351338"/>
          </a:xfrm>
          <a:solidFill>
            <a:schemeClr val="accent5">
              <a:lumMod val="20000"/>
              <a:lumOff val="80000"/>
            </a:schemeClr>
          </a:solidFill>
          <a:ln>
            <a:solidFill>
              <a:schemeClr val="accent1"/>
            </a:solidFill>
          </a:ln>
        </p:spPr>
        <p:txBody>
          <a:bodyPr>
            <a:normAutofit fontScale="85000" lnSpcReduction="20000"/>
          </a:bodyPr>
          <a:lstStyle/>
          <a:p>
            <a:endParaRPr lang="en-US"/>
          </a:p>
          <a:p>
            <a:pPr marL="0" indent="0">
              <a:buNone/>
            </a:pPr>
            <a:r>
              <a:rPr lang="en-US"/>
              <a:t>Como cualquier sentencia, la palabra clave throw se puede usar en contextos que requieren una expresión. </a:t>
            </a:r>
          </a:p>
          <a:p>
            <a:pPr marL="0" indent="0">
              <a:buNone/>
            </a:pPr>
            <a:endParaRPr lang="en-US"/>
          </a:p>
          <a:p>
            <a:pPr marL="0" indent="0">
              <a:buNone/>
            </a:pPr>
            <a:r>
              <a:rPr lang="en-US"/>
              <a:t>Esto expande las ubicaciones desde las cuales se pueden lanzar excepciones, como dentro de una expresión que usa el operador condicional ternario o el operador </a:t>
            </a:r>
            <a:r>
              <a:rPr lang="en-US" b="1"/>
              <a:t>null coalescing (??)</a:t>
            </a:r>
            <a:r>
              <a:rPr lang="en-US"/>
              <a:t>.</a:t>
            </a:r>
          </a:p>
          <a:p>
            <a:pPr marL="0" indent="0">
              <a:buNone/>
            </a:pPr>
            <a:r>
              <a:rPr lang="en-US"/>
              <a:t> </a:t>
            </a:r>
            <a:endParaRPr lang="en-BO"/>
          </a:p>
        </p:txBody>
      </p:sp>
      <p:sp>
        <p:nvSpPr>
          <p:cNvPr id="4" name="TextBox 3">
            <a:extLst>
              <a:ext uri="{FF2B5EF4-FFF2-40B4-BE49-F238E27FC236}">
                <a16:creationId xmlns:a16="http://schemas.microsoft.com/office/drawing/2014/main" id="{F368D2BC-5BF6-1645-A13B-BB8754A83A74}"/>
              </a:ext>
            </a:extLst>
          </p:cNvPr>
          <p:cNvSpPr txBox="1"/>
          <p:nvPr/>
        </p:nvSpPr>
        <p:spPr>
          <a:xfrm>
            <a:off x="838200" y="1533934"/>
            <a:ext cx="5971903"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r>
              <a:rPr lang="en-US" sz="1400" b="1"/>
              <a:t>      static void Main() {</a:t>
            </a:r>
          </a:p>
          <a:p>
            <a:r>
              <a:rPr lang="en-US" sz="1400" b="1"/>
              <a:t>            try { Usuario user = new Usuario { Nombre = null}; </a:t>
            </a:r>
          </a:p>
          <a:p>
            <a:r>
              <a:rPr lang="en-US" sz="1400" b="1"/>
              <a:t>            }</a:t>
            </a:r>
          </a:p>
          <a:p>
            <a:r>
              <a:rPr lang="en-US" sz="1400" b="1"/>
              <a:t>           catch(Exception ex) { WriteLine("*** Error ***");</a:t>
            </a:r>
          </a:p>
          <a:p>
            <a:r>
              <a:rPr lang="en-US" sz="1400" b="1"/>
              <a:t>                                            WriteLine($"Excepción: {ex.GetType().Name}, " + </a:t>
            </a:r>
          </a:p>
          <a:p>
            <a:r>
              <a:rPr lang="en-US" sz="1400" b="1"/>
              <a:t>                                                               $"Mensaje: {ex.Message}");</a:t>
            </a:r>
          </a:p>
          <a:p>
            <a:r>
              <a:rPr lang="en-US" sz="1400" b="1"/>
              <a:t>           }</a:t>
            </a:r>
          </a:p>
          <a:p>
            <a:r>
              <a:rPr lang="en-US" sz="1400" b="1"/>
              <a:t>           finally { WriteLine("Pese a todo al final se ejecuta!"); }</a:t>
            </a:r>
          </a:p>
          <a:p>
            <a:r>
              <a:rPr lang="en-US" sz="1400" b="1"/>
              <a:t>           }</a:t>
            </a:r>
          </a:p>
          <a:p>
            <a:r>
              <a:rPr lang="en-US" sz="1400" b="1"/>
              <a:t>}</a:t>
            </a:r>
          </a:p>
          <a:p>
            <a:endParaRPr lang="en-US" sz="1400" b="1"/>
          </a:p>
          <a:p>
            <a:r>
              <a:rPr lang="en-US" sz="1400" b="1"/>
              <a:t>internal class Usuario { </a:t>
            </a:r>
          </a:p>
          <a:p>
            <a:r>
              <a:rPr lang="en-US" sz="1400" b="1"/>
              <a:t>      private string nombre;</a:t>
            </a:r>
          </a:p>
          <a:p>
            <a:r>
              <a:rPr lang="en-US" sz="1400" b="1"/>
              <a:t>      public string Nombre {</a:t>
            </a:r>
          </a:p>
          <a:p>
            <a:r>
              <a:rPr lang="en-US" sz="1400" b="1"/>
              <a:t>            get {return nombre; } </a:t>
            </a:r>
          </a:p>
          <a:p>
            <a:r>
              <a:rPr lang="en-US" sz="1400" b="1"/>
              <a:t>           set { nombre = value ?? </a:t>
            </a:r>
          </a:p>
          <a:p>
            <a:r>
              <a:rPr lang="en-US" sz="1400" b="1"/>
              <a:t>                    	throw new ArgumentNullException($"{nameof(Nombre)}", </a:t>
            </a:r>
          </a:p>
          <a:p>
            <a:r>
              <a:rPr lang="en-US" sz="1400" b="1"/>
              <a:t>                       				" fue nulo!"); }</a:t>
            </a:r>
          </a:p>
          <a:p>
            <a:r>
              <a:rPr lang="en-US" sz="1400" b="1"/>
              <a:t>           }</a:t>
            </a:r>
          </a:p>
          <a:p>
            <a:r>
              <a:rPr lang="en-US" sz="1400" b="1"/>
              <a:t>}</a:t>
            </a:r>
          </a:p>
          <a:p>
            <a:endParaRPr lang="en-US" sz="1000" b="1">
              <a:solidFill>
                <a:schemeClr val="bg1">
                  <a:lumMod val="85000"/>
                </a:schemeClr>
              </a:solidFill>
            </a:endParaRPr>
          </a:p>
          <a:p>
            <a:r>
              <a:rPr lang="en-US" sz="1000" b="1">
                <a:solidFill>
                  <a:schemeClr val="bg1">
                    <a:lumMod val="85000"/>
                  </a:schemeClr>
                </a:solidFill>
              </a:rPr>
              <a:t>}</a:t>
            </a:r>
          </a:p>
        </p:txBody>
      </p:sp>
    </p:spTree>
    <p:extLst>
      <p:ext uri="{BB962C8B-B14F-4D97-AF65-F5344CB8AC3E}">
        <p14:creationId xmlns:p14="http://schemas.microsoft.com/office/powerpoint/2010/main" val="3340931487"/>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1165B-DBFE-394E-923C-1C235747B3F4}"/>
              </a:ext>
            </a:extLst>
          </p:cNvPr>
          <p:cNvSpPr>
            <a:spLocks noGrp="1"/>
          </p:cNvSpPr>
          <p:nvPr>
            <p:ph type="title"/>
          </p:nvPr>
        </p:nvSpPr>
        <p:spPr/>
        <p:txBody>
          <a:bodyPr/>
          <a:lstStyle/>
          <a:p>
            <a:r>
              <a:rPr lang="en-BO"/>
              <a:t>Codificando nuevas excepciones</a:t>
            </a:r>
          </a:p>
        </p:txBody>
      </p:sp>
      <p:sp>
        <p:nvSpPr>
          <p:cNvPr id="3" name="Content Placeholder 2">
            <a:extLst>
              <a:ext uri="{FF2B5EF4-FFF2-40B4-BE49-F238E27FC236}">
                <a16:creationId xmlns:a16="http://schemas.microsoft.com/office/drawing/2014/main" id="{5F865EFF-51FD-4145-8EE8-4D9B9F7AA10E}"/>
              </a:ext>
            </a:extLst>
          </p:cNvPr>
          <p:cNvSpPr>
            <a:spLocks noGrp="1"/>
          </p:cNvSpPr>
          <p:nvPr>
            <p:ph idx="1"/>
          </p:nvPr>
        </p:nvSpPr>
        <p:spPr>
          <a:xfrm>
            <a:off x="7637416" y="1533934"/>
            <a:ext cx="3716383" cy="5232202"/>
          </a:xfrm>
          <a:solidFill>
            <a:schemeClr val="accent5">
              <a:lumMod val="20000"/>
              <a:lumOff val="80000"/>
            </a:schemeClr>
          </a:solidFill>
          <a:ln>
            <a:solidFill>
              <a:schemeClr val="accent1"/>
            </a:solidFill>
          </a:ln>
        </p:spPr>
        <p:txBody>
          <a:bodyPr>
            <a:noAutofit/>
          </a:bodyPr>
          <a:lstStyle/>
          <a:p>
            <a:pPr marL="0" indent="0">
              <a:buNone/>
            </a:pPr>
            <a:endParaRPr lang="en-BO" sz="1500"/>
          </a:p>
          <a:p>
            <a:pPr marL="0" indent="0">
              <a:buNone/>
            </a:pPr>
            <a:r>
              <a:rPr lang="en-BO" sz="1500"/>
              <a:t>La FCL tiene muchas clases de Excepciones que abarca ampliamente la mayoría de los tipos de errores. Incluso la clase </a:t>
            </a:r>
            <a:r>
              <a:rPr lang="en-BO" sz="1500" b="1"/>
              <a:t>System.Exception </a:t>
            </a:r>
            <a:r>
              <a:rPr lang="en-BO" sz="1500"/>
              <a:t>tiene una propiedad </a:t>
            </a:r>
            <a:r>
              <a:rPr lang="en-BO" sz="1500" b="1"/>
              <a:t>Data</a:t>
            </a:r>
            <a:r>
              <a:rPr lang="en-BO" sz="1500"/>
              <a:t> que es un diccionario donde se puede almacenar información adicional sobre la excepción.</a:t>
            </a:r>
          </a:p>
          <a:p>
            <a:pPr marL="0" indent="0">
              <a:buNone/>
            </a:pPr>
            <a:endParaRPr lang="en-BO" sz="1500"/>
          </a:p>
          <a:p>
            <a:pPr marL="0" indent="0">
              <a:buNone/>
            </a:pPr>
            <a:r>
              <a:rPr lang="en-BO" sz="1500"/>
              <a:t>Pero en caso de necesitarse incluir información más personalizada sobre los posibles errores, C# permite definir clases excepciones </a:t>
            </a:r>
            <a:r>
              <a:rPr lang="en-BO" sz="1500" b="1"/>
              <a:t>derivando de la clase base System.Exception o alguna de sus derivadas</a:t>
            </a:r>
            <a:r>
              <a:rPr lang="en-BO" sz="1500"/>
              <a:t>.</a:t>
            </a:r>
          </a:p>
          <a:p>
            <a:pPr marL="0" indent="0">
              <a:buNone/>
            </a:pPr>
            <a:endParaRPr lang="en-BO" sz="1500"/>
          </a:p>
          <a:p>
            <a:pPr marL="0" indent="0">
              <a:buNone/>
            </a:pPr>
            <a:r>
              <a:rPr lang="en-BO" sz="1500"/>
              <a:t>La clase debería ser en lo posible “Serializable” y definir constructores que invoquen a los cuatro constructores de la clase Base Exception o derivada:</a:t>
            </a:r>
          </a:p>
          <a:p>
            <a:pPr marL="0" indent="0">
              <a:buNone/>
            </a:pPr>
            <a:r>
              <a:rPr lang="en-BO" sz="1500" b="1"/>
              <a:t>base(), base(string), base(string, Exception) </a:t>
            </a:r>
            <a:r>
              <a:rPr lang="en-BO" sz="1500"/>
              <a:t>y</a:t>
            </a:r>
            <a:r>
              <a:rPr lang="en-BO" sz="1500" b="1"/>
              <a:t> base(SerializationInfo, StreamingContext)</a:t>
            </a:r>
            <a:r>
              <a:rPr lang="en-BO" sz="1500"/>
              <a:t>. </a:t>
            </a:r>
          </a:p>
          <a:p>
            <a:pPr marL="0" indent="0">
              <a:buNone/>
            </a:pPr>
            <a:r>
              <a:rPr lang="en-BO" sz="1500"/>
              <a:t> </a:t>
            </a:r>
          </a:p>
        </p:txBody>
      </p:sp>
      <p:sp>
        <p:nvSpPr>
          <p:cNvPr id="4" name="TextBox 3">
            <a:extLst>
              <a:ext uri="{FF2B5EF4-FFF2-40B4-BE49-F238E27FC236}">
                <a16:creationId xmlns:a16="http://schemas.microsoft.com/office/drawing/2014/main" id="{4AA5444A-8B57-244E-BECC-3A6336BCBE61}"/>
              </a:ext>
            </a:extLst>
          </p:cNvPr>
          <p:cNvSpPr txBox="1"/>
          <p:nvPr/>
        </p:nvSpPr>
        <p:spPr>
          <a:xfrm>
            <a:off x="838200" y="1533934"/>
            <a:ext cx="6102531"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a:t>
            </a:r>
            <a:r>
              <a:rPr lang="en-US" sz="1000" b="1"/>
              <a:t>using System.Runtime.Serialization; </a:t>
            </a:r>
            <a:r>
              <a:rPr lang="en-US" sz="1000" dirty="0">
                <a:solidFill>
                  <a:schemeClr val="bg1">
                    <a:lumMod val="85000"/>
                  </a:schemeClr>
                </a:solidFill>
              </a:rPr>
              <a:t>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solidFill>
                  <a:schemeClr val="accent2">
                    <a:lumMod val="40000"/>
                    <a:lumOff val="60000"/>
                  </a:schemeClr>
                </a:solidFill>
              </a:rPr>
              <a:t>[Serializable()] </a:t>
            </a:r>
          </a:p>
          <a:p>
            <a:r>
              <a:rPr lang="en-US" sz="1400" b="1">
                <a:solidFill>
                  <a:schemeClr val="accent2">
                    <a:lumMod val="40000"/>
                    <a:lumOff val="60000"/>
                  </a:schemeClr>
                </a:solidFill>
              </a:rPr>
              <a:t>public class NoPrimoException </a:t>
            </a:r>
            <a:r>
              <a:rPr lang="en-US" sz="1400" b="1"/>
              <a:t>: Exception { </a:t>
            </a:r>
          </a:p>
          <a:p>
            <a:r>
              <a:rPr lang="en-US" sz="1400" b="1"/>
              <a:t>	private int n;	// no es número primo </a:t>
            </a:r>
          </a:p>
          <a:p>
            <a:r>
              <a:rPr lang="en-US" sz="1400" b="1"/>
              <a:t>	</a:t>
            </a:r>
            <a:r>
              <a:rPr lang="en-US" sz="1400" b="1">
                <a:solidFill>
                  <a:schemeClr val="bg1"/>
                </a:solidFill>
              </a:rPr>
              <a:t>protected NoPrimoException() </a:t>
            </a:r>
            <a:r>
              <a:rPr lang="en-US" sz="1400" b="1">
                <a:solidFill>
                  <a:schemeClr val="accent2">
                    <a:lumMod val="40000"/>
                    <a:lumOff val="60000"/>
                  </a:schemeClr>
                </a:solidFill>
              </a:rPr>
              <a:t>: base() </a:t>
            </a:r>
            <a:r>
              <a:rPr lang="en-US" sz="1400" b="1"/>
              <a:t>{ } </a:t>
            </a:r>
          </a:p>
          <a:p>
            <a:r>
              <a:rPr lang="en-US" sz="1400" b="1"/>
              <a:t>	public NoPrimoException(int value)  </a:t>
            </a:r>
          </a:p>
          <a:p>
            <a:r>
              <a:rPr lang="en-US" sz="1400" b="1"/>
              <a:t>		: base($"{value} no es un número primo.") { n = value; } 	</a:t>
            </a:r>
            <a:r>
              <a:rPr lang="en-US" sz="1400" b="1">
                <a:solidFill>
                  <a:schemeClr val="bg1"/>
                </a:solidFill>
              </a:rPr>
              <a:t>public NoPrimoException(int value, string message)  </a:t>
            </a:r>
            <a:r>
              <a:rPr lang="en-US" sz="1400" b="1"/>
              <a:t>			</a:t>
            </a:r>
            <a:r>
              <a:rPr lang="en-US" sz="1400" b="1">
                <a:solidFill>
                  <a:schemeClr val="accent2">
                    <a:lumMod val="40000"/>
                    <a:lumOff val="60000"/>
                  </a:schemeClr>
                </a:solidFill>
              </a:rPr>
              <a:t>: base(message) </a:t>
            </a:r>
            <a:r>
              <a:rPr lang="en-US" sz="1400" b="1"/>
              <a:t>{ n = value; } </a:t>
            </a:r>
          </a:p>
          <a:p>
            <a:r>
              <a:rPr lang="en-US" sz="1400" b="1"/>
              <a:t>	public NoPrimoException(int value, string message, </a:t>
            </a:r>
          </a:p>
          <a:p>
            <a:r>
              <a:rPr lang="en-US" sz="1400" b="1"/>
              <a:t>			Exception innerException) 			</a:t>
            </a:r>
            <a:r>
              <a:rPr lang="en-US" sz="1400" b="1">
                <a:solidFill>
                  <a:schemeClr val="accent2">
                    <a:lumMod val="40000"/>
                    <a:lumOff val="60000"/>
                  </a:schemeClr>
                </a:solidFill>
              </a:rPr>
              <a:t>: base(message, innerException)</a:t>
            </a:r>
            <a:r>
              <a:rPr lang="en-US" sz="1400" b="1"/>
              <a:t> { n = value; } </a:t>
            </a:r>
          </a:p>
          <a:p>
            <a:r>
              <a:rPr lang="en-US" sz="1400" b="1"/>
              <a:t>	protected NoPrimoException(SerializationInfo info, 				StreamingContext context) </a:t>
            </a:r>
          </a:p>
          <a:p>
            <a:r>
              <a:rPr lang="en-US" sz="1400" b="1"/>
              <a:t>		</a:t>
            </a:r>
            <a:r>
              <a:rPr lang="en-US" sz="1400" b="1">
                <a:solidFill>
                  <a:schemeClr val="accent2">
                    <a:lumMod val="40000"/>
                    <a:lumOff val="60000"/>
                  </a:schemeClr>
                </a:solidFill>
              </a:rPr>
              <a:t>: base(info, context) </a:t>
            </a:r>
            <a:r>
              <a:rPr lang="en-US" sz="1400" b="1"/>
              <a:t>{ } </a:t>
            </a:r>
          </a:p>
          <a:p>
            <a:r>
              <a:rPr lang="en-US" sz="1400" b="1"/>
              <a:t>	public int NoPrimo { get { return n; } } </a:t>
            </a:r>
          </a:p>
          <a:p>
            <a:r>
              <a:rPr lang="en-US" sz="1400" b="1"/>
              <a:t>}</a:t>
            </a:r>
          </a:p>
          <a:p>
            <a:r>
              <a:rPr lang="en-US" sz="1400" b="1">
                <a:solidFill>
                  <a:schemeClr val="bg1"/>
                </a:solidFill>
              </a:rPr>
              <a:t>static class Principal {</a:t>
            </a:r>
          </a:p>
          <a:p>
            <a:r>
              <a:rPr lang="en-US" sz="1400" b="1">
                <a:solidFill>
                  <a:schemeClr val="bg1"/>
                </a:solidFill>
              </a:rPr>
              <a:t>      static void Main() {</a:t>
            </a:r>
          </a:p>
          <a:p>
            <a:r>
              <a:rPr lang="en-US" sz="1400" b="1">
                <a:solidFill>
                  <a:schemeClr val="bg1"/>
                </a:solidFill>
              </a:rPr>
              <a:t>      	throw new NoPrimoException(110); </a:t>
            </a:r>
          </a:p>
          <a:p>
            <a:r>
              <a:rPr lang="en-US" sz="1400" b="1">
                <a:solidFill>
                  <a:schemeClr val="bg1"/>
                </a:solidFill>
              </a:rPr>
              <a:t>      }  </a:t>
            </a:r>
          </a:p>
          <a:p>
            <a:r>
              <a:rPr lang="en-US" sz="1400" b="1">
                <a:solidFill>
                  <a:schemeClr val="bg1"/>
                </a:solidFill>
              </a:rPr>
              <a:t>}</a:t>
            </a:r>
          </a:p>
          <a:p>
            <a:endParaRPr lang="en-US" sz="1000" b="1">
              <a:solidFill>
                <a:schemeClr val="bg1"/>
              </a:solidFill>
            </a:endParaRPr>
          </a:p>
          <a:p>
            <a:r>
              <a:rPr lang="en-US" sz="1000" b="1">
                <a:solidFill>
                  <a:schemeClr val="bg1"/>
                </a:solidFill>
              </a:rPr>
              <a:t>}</a:t>
            </a:r>
          </a:p>
        </p:txBody>
      </p:sp>
    </p:spTree>
    <p:extLst>
      <p:ext uri="{BB962C8B-B14F-4D97-AF65-F5344CB8AC3E}">
        <p14:creationId xmlns:p14="http://schemas.microsoft.com/office/powerpoint/2010/main" val="1511081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CA6FF-E077-D241-BE78-722B5405B217}"/>
              </a:ext>
            </a:extLst>
          </p:cNvPr>
          <p:cNvSpPr>
            <a:spLocks noGrp="1"/>
          </p:cNvSpPr>
          <p:nvPr>
            <p:ph type="title"/>
          </p:nvPr>
        </p:nvSpPr>
        <p:spPr/>
        <p:txBody>
          <a:bodyPr/>
          <a:lstStyle/>
          <a:p>
            <a:r>
              <a:rPr lang="en-US" dirty="0"/>
              <a:t>CAPÍTULO 1</a:t>
            </a:r>
            <a:br>
              <a:rPr lang="en-US" dirty="0"/>
            </a:br>
            <a:endParaRPr lang="en-BO" dirty="0"/>
          </a:p>
        </p:txBody>
      </p:sp>
      <p:sp>
        <p:nvSpPr>
          <p:cNvPr id="3" name="Content Placeholder 2">
            <a:extLst>
              <a:ext uri="{FF2B5EF4-FFF2-40B4-BE49-F238E27FC236}">
                <a16:creationId xmlns:a16="http://schemas.microsoft.com/office/drawing/2014/main" id="{681498F0-4ED0-FA45-AA97-4CAEF6699E76}"/>
              </a:ext>
            </a:extLst>
          </p:cNvPr>
          <p:cNvSpPr>
            <a:spLocks noGrp="1"/>
          </p:cNvSpPr>
          <p:nvPr>
            <p:ph idx="1"/>
          </p:nvPr>
        </p:nvSpPr>
        <p:spPr/>
        <p:txBody>
          <a:bodyPr>
            <a:normAutofit/>
          </a:bodyPr>
          <a:lstStyle/>
          <a:p>
            <a:pPr marL="0" indent="0">
              <a:buNone/>
            </a:pPr>
            <a:r>
              <a:rPr lang="en-BO" sz="4000" b="1" dirty="0"/>
              <a:t>ENTORNO DE DESARROLLO INTEGRADO (IDE)</a:t>
            </a:r>
          </a:p>
        </p:txBody>
      </p:sp>
    </p:spTree>
    <p:extLst>
      <p:ext uri="{BB962C8B-B14F-4D97-AF65-F5344CB8AC3E}">
        <p14:creationId xmlns:p14="http://schemas.microsoft.com/office/powerpoint/2010/main" val="222479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24D79-E4F6-924D-A940-E51AB6C94D27}"/>
              </a:ext>
            </a:extLst>
          </p:cNvPr>
          <p:cNvSpPr>
            <a:spLocks noGrp="1"/>
          </p:cNvSpPr>
          <p:nvPr>
            <p:ph type="title"/>
          </p:nvPr>
        </p:nvSpPr>
        <p:spPr/>
        <p:txBody>
          <a:bodyPr/>
          <a:lstStyle/>
          <a:p>
            <a:r>
              <a:rPr lang="en-US" dirty="0" err="1"/>
              <a:t>Enteros</a:t>
            </a:r>
            <a:r>
              <a:rPr lang="en-US" dirty="0"/>
              <a:t> con </a:t>
            </a:r>
            <a:r>
              <a:rPr lang="en-US" dirty="0" err="1"/>
              <a:t>notación</a:t>
            </a:r>
            <a:r>
              <a:rPr lang="en-US" dirty="0"/>
              <a:t> hexadecimal</a:t>
            </a:r>
            <a:endParaRPr lang="en-BO" dirty="0"/>
          </a:p>
        </p:txBody>
      </p:sp>
      <p:sp>
        <p:nvSpPr>
          <p:cNvPr id="3" name="Content Placeholder 2">
            <a:extLst>
              <a:ext uri="{FF2B5EF4-FFF2-40B4-BE49-F238E27FC236}">
                <a16:creationId xmlns:a16="http://schemas.microsoft.com/office/drawing/2014/main" id="{D7536CDE-19C5-9344-8FD1-02D292B1ED15}"/>
              </a:ext>
            </a:extLst>
          </p:cNvPr>
          <p:cNvSpPr>
            <a:spLocks noGrp="1"/>
          </p:cNvSpPr>
          <p:nvPr>
            <p:ph idx="1"/>
          </p:nvPr>
        </p:nvSpPr>
        <p:spPr>
          <a:xfrm>
            <a:off x="838200" y="1825626"/>
            <a:ext cx="10515600" cy="1056912"/>
          </a:xfrm>
        </p:spPr>
        <p:txBody>
          <a:bodyPr>
            <a:normAutofit fontScale="85000" lnSpcReduction="20000"/>
          </a:bodyPr>
          <a:lstStyle/>
          <a:p>
            <a:pPr marL="0" indent="0">
              <a:buNone/>
            </a:pPr>
            <a:r>
              <a:rPr lang="en-US" dirty="0" err="1"/>
              <a:t>Además</a:t>
            </a:r>
            <a:r>
              <a:rPr lang="en-US" dirty="0"/>
              <a:t> de la </a:t>
            </a:r>
            <a:r>
              <a:rPr lang="en-US" dirty="0" err="1"/>
              <a:t>notación</a:t>
            </a:r>
            <a:r>
              <a:rPr lang="en-US" dirty="0"/>
              <a:t> decimal </a:t>
            </a:r>
            <a:r>
              <a:rPr lang="en-US" dirty="0" err="1"/>
              <a:t>estándar</a:t>
            </a:r>
            <a:r>
              <a:rPr lang="en-US" dirty="0"/>
              <a:t>, los </a:t>
            </a:r>
            <a:r>
              <a:rPr lang="en-US" dirty="0" err="1"/>
              <a:t>enteros</a:t>
            </a:r>
            <a:r>
              <a:rPr lang="en-US" dirty="0"/>
              <a:t> </a:t>
            </a:r>
            <a:r>
              <a:rPr lang="en-US" dirty="0" err="1"/>
              <a:t>también</a:t>
            </a:r>
            <a:r>
              <a:rPr lang="en-US" dirty="0"/>
              <a:t> </a:t>
            </a:r>
            <a:r>
              <a:rPr lang="en-US" dirty="0" err="1"/>
              <a:t>pueden</a:t>
            </a:r>
            <a:r>
              <a:rPr lang="en-US" dirty="0"/>
              <a:t> ser</a:t>
            </a:r>
          </a:p>
          <a:p>
            <a:pPr marL="0" indent="0">
              <a:buNone/>
            </a:pPr>
            <a:r>
              <a:rPr lang="en-US" dirty="0" err="1"/>
              <a:t>asignado</a:t>
            </a:r>
            <a:r>
              <a:rPr lang="en-US" dirty="0"/>
              <a:t> </a:t>
            </a:r>
            <a:r>
              <a:rPr lang="en-US" dirty="0" err="1"/>
              <a:t>mediante</a:t>
            </a:r>
            <a:r>
              <a:rPr lang="en-US" dirty="0"/>
              <a:t> </a:t>
            </a:r>
            <a:r>
              <a:rPr lang="en-US" dirty="0" err="1"/>
              <a:t>notación</a:t>
            </a:r>
            <a:r>
              <a:rPr lang="en-US" dirty="0"/>
              <a:t> hexadecimal. </a:t>
            </a:r>
            <a:r>
              <a:rPr lang="en-US" dirty="0" err="1"/>
              <a:t>También</a:t>
            </a:r>
            <a:r>
              <a:rPr lang="en-US" dirty="0"/>
              <a:t> hay una </a:t>
            </a:r>
            <a:r>
              <a:rPr lang="en-US" dirty="0" err="1"/>
              <a:t>notación</a:t>
            </a:r>
            <a:r>
              <a:rPr lang="en-US" dirty="0"/>
              <a:t> </a:t>
            </a:r>
            <a:r>
              <a:rPr lang="en-US" dirty="0" err="1"/>
              <a:t>binaria</a:t>
            </a:r>
            <a:r>
              <a:rPr lang="en-US" dirty="0"/>
              <a:t>. Los </a:t>
            </a:r>
            <a:r>
              <a:rPr lang="en-US" dirty="0" err="1"/>
              <a:t>números</a:t>
            </a:r>
            <a:r>
              <a:rPr lang="en-US" dirty="0"/>
              <a:t> </a:t>
            </a:r>
            <a:r>
              <a:rPr lang="en-US" dirty="0" err="1"/>
              <a:t>hexadecimales</a:t>
            </a:r>
            <a:r>
              <a:rPr lang="en-US" dirty="0"/>
              <a:t> </a:t>
            </a:r>
            <a:r>
              <a:rPr lang="en-US" dirty="0" err="1"/>
              <a:t>tienen</a:t>
            </a:r>
            <a:r>
              <a:rPr lang="en-US" dirty="0"/>
              <a:t> el </a:t>
            </a:r>
            <a:r>
              <a:rPr lang="en-US" dirty="0" err="1"/>
              <a:t>prefijo</a:t>
            </a:r>
            <a:r>
              <a:rPr lang="en-US" dirty="0"/>
              <a:t> 0x y </a:t>
            </a:r>
            <a:r>
              <a:rPr lang="en-US" dirty="0" err="1"/>
              <a:t>binario</a:t>
            </a:r>
            <a:r>
              <a:rPr lang="en-US" dirty="0"/>
              <a:t> el </a:t>
            </a:r>
            <a:r>
              <a:rPr lang="en-US" dirty="0" err="1"/>
              <a:t>prefijo</a:t>
            </a:r>
            <a:r>
              <a:rPr lang="en-US" dirty="0"/>
              <a:t> 0b.</a:t>
            </a:r>
            <a:endParaRPr lang="en-BO" dirty="0"/>
          </a:p>
        </p:txBody>
      </p:sp>
      <p:sp>
        <p:nvSpPr>
          <p:cNvPr id="6" name="TextBox 5">
            <a:extLst>
              <a:ext uri="{FF2B5EF4-FFF2-40B4-BE49-F238E27FC236}">
                <a16:creationId xmlns:a16="http://schemas.microsoft.com/office/drawing/2014/main" id="{23CB2766-94D5-8447-993F-01304AE7B087}"/>
              </a:ext>
            </a:extLst>
          </p:cNvPr>
          <p:cNvSpPr txBox="1"/>
          <p:nvPr/>
        </p:nvSpPr>
        <p:spPr>
          <a:xfrm>
            <a:off x="2251165" y="3263537"/>
            <a:ext cx="7689669" cy="2708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sz="2400" dirty="0"/>
              <a:t>int </a:t>
            </a:r>
            <a:r>
              <a:rPr lang="en-US" sz="2400" dirty="0" err="1"/>
              <a:t>myHex</a:t>
            </a:r>
            <a:r>
              <a:rPr lang="en-US" sz="2400" dirty="0"/>
              <a:t> = 0xF; 		// 15 in hexadecimal (base 16)</a:t>
            </a:r>
          </a:p>
          <a:p>
            <a:r>
              <a:rPr lang="en-US" sz="2400" dirty="0"/>
              <a:t>int </a:t>
            </a:r>
            <a:r>
              <a:rPr lang="en-US" sz="2400" dirty="0" err="1"/>
              <a:t>myBin</a:t>
            </a:r>
            <a:r>
              <a:rPr lang="en-US" sz="2400" dirty="0"/>
              <a:t> = 0b0100; 		// 4 in binary (base 2)</a:t>
            </a:r>
          </a:p>
          <a:p>
            <a:endParaRPr lang="en-US" dirty="0"/>
          </a:p>
          <a:p>
            <a:r>
              <a:rPr lang="en-US" sz="2400" dirty="0"/>
              <a:t>WriteLine(</a:t>
            </a:r>
            <a:r>
              <a:rPr lang="en-US" sz="2400" dirty="0" err="1"/>
              <a:t>myHex</a:t>
            </a:r>
            <a:r>
              <a:rPr lang="en-US" sz="2400" dirty="0"/>
              <a:t>);</a:t>
            </a:r>
          </a:p>
          <a:p>
            <a:r>
              <a:rPr lang="en-US" sz="2400" dirty="0"/>
              <a:t>WriteLine(</a:t>
            </a:r>
            <a:r>
              <a:rPr lang="en-US" sz="2400" dirty="0" err="1"/>
              <a:t>myBin</a:t>
            </a:r>
            <a:r>
              <a:rPr lang="en-US" sz="2400" dirty="0"/>
              <a:t>);</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1763975355"/>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8EE53-117B-1647-89D9-F705233AC693}"/>
              </a:ext>
            </a:extLst>
          </p:cNvPr>
          <p:cNvSpPr>
            <a:spLocks noGrp="1"/>
          </p:cNvSpPr>
          <p:nvPr>
            <p:ph type="title"/>
          </p:nvPr>
        </p:nvSpPr>
        <p:spPr/>
        <p:txBody>
          <a:bodyPr/>
          <a:lstStyle/>
          <a:p>
            <a:r>
              <a:rPr lang="en-BO"/>
              <a:t>Excepciones internas</a:t>
            </a:r>
          </a:p>
        </p:txBody>
      </p:sp>
      <p:sp>
        <p:nvSpPr>
          <p:cNvPr id="3" name="Content Placeholder 2">
            <a:extLst>
              <a:ext uri="{FF2B5EF4-FFF2-40B4-BE49-F238E27FC236}">
                <a16:creationId xmlns:a16="http://schemas.microsoft.com/office/drawing/2014/main" id="{0C389E05-CAA9-4240-A0AE-7F91D0007DFC}"/>
              </a:ext>
            </a:extLst>
          </p:cNvPr>
          <p:cNvSpPr>
            <a:spLocks noGrp="1"/>
          </p:cNvSpPr>
          <p:nvPr>
            <p:ph idx="1"/>
          </p:nvPr>
        </p:nvSpPr>
        <p:spPr>
          <a:xfrm>
            <a:off x="7280367" y="1486051"/>
            <a:ext cx="4073434" cy="5006824"/>
          </a:xfrm>
          <a:solidFill>
            <a:schemeClr val="accent5">
              <a:lumMod val="20000"/>
              <a:lumOff val="80000"/>
            </a:schemeClr>
          </a:solidFill>
          <a:ln>
            <a:solidFill>
              <a:schemeClr val="accent1"/>
            </a:solidFill>
          </a:ln>
        </p:spPr>
        <p:txBody>
          <a:bodyPr>
            <a:normAutofit fontScale="77500" lnSpcReduction="20000"/>
          </a:bodyPr>
          <a:lstStyle/>
          <a:p>
            <a:pPr marL="0" indent="0">
              <a:buNone/>
            </a:pPr>
            <a:endParaRPr lang="en-BO"/>
          </a:p>
          <a:p>
            <a:pPr marL="0" indent="0">
              <a:buNone/>
            </a:pPr>
            <a:r>
              <a:rPr lang="en-BO"/>
              <a:t>La clase base System.Exception tiene una referencia a una Excepción interna (</a:t>
            </a:r>
            <a:r>
              <a:rPr lang="en-BO" b="1"/>
              <a:t>InnerException</a:t>
            </a:r>
            <a:r>
              <a:rPr lang="en-BO"/>
              <a:t>) que sirve para referenciar la clase que atrapamos en nuestro código y que originó el lanzamiento de la presente excepción.</a:t>
            </a:r>
          </a:p>
          <a:p>
            <a:pPr marL="0" indent="0">
              <a:buNone/>
            </a:pPr>
            <a:endParaRPr lang="en-BO"/>
          </a:p>
          <a:p>
            <a:pPr marL="0" indent="0">
              <a:buNone/>
            </a:pPr>
            <a:r>
              <a:rPr lang="en-BO"/>
              <a:t>Para que una excepción pueda almacenar la referencia original se proporciona un constructor con un segundo parametro de tipo Exception, que es precisamente la información a la que puede referirse más tarde con la propiedad InnerException. </a:t>
            </a:r>
          </a:p>
        </p:txBody>
      </p:sp>
      <p:sp>
        <p:nvSpPr>
          <p:cNvPr id="4" name="TextBox 3">
            <a:extLst>
              <a:ext uri="{FF2B5EF4-FFF2-40B4-BE49-F238E27FC236}">
                <a16:creationId xmlns:a16="http://schemas.microsoft.com/office/drawing/2014/main" id="{BEEC1A84-3E12-3E48-8C8C-329847AAC83A}"/>
              </a:ext>
            </a:extLst>
          </p:cNvPr>
          <p:cNvSpPr txBox="1"/>
          <p:nvPr/>
        </p:nvSpPr>
        <p:spPr>
          <a:xfrm>
            <a:off x="838199" y="1373362"/>
            <a:ext cx="6180909"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r>
              <a:rPr lang="en-US" sz="1400" b="1"/>
              <a:t>      static void Main() {</a:t>
            </a:r>
          </a:p>
          <a:p>
            <a:pPr lvl="1"/>
            <a:r>
              <a:rPr lang="en-US" sz="1400" b="1"/>
              <a:t>      try {      var z = Divide( 14_567, 0);     WriteLine($"z = {z}"); </a:t>
            </a:r>
          </a:p>
          <a:p>
            <a:pPr lvl="1"/>
            <a:r>
              <a:rPr lang="en-US" sz="1400" b="1"/>
              <a:t>      }</a:t>
            </a:r>
          </a:p>
          <a:p>
            <a:pPr lvl="1"/>
            <a:r>
              <a:rPr lang="en-US" sz="1400" b="1"/>
              <a:t>      catch(Exception ex) { 	WriteLine("*** Error ***");</a:t>
            </a:r>
          </a:p>
          <a:p>
            <a:pPr lvl="1"/>
            <a:r>
              <a:rPr lang="en-US" sz="1400" b="1"/>
              <a:t>           		WriteLine($"Excepción: {ex.GetType().Name}, " + </a:t>
            </a:r>
          </a:p>
          <a:p>
            <a:pPr lvl="1"/>
            <a:r>
              <a:rPr lang="en-US" sz="1400" b="1"/>
              <a:t>		$"Mensaje: {ex.Message}");</a:t>
            </a:r>
          </a:p>
          <a:p>
            <a:pPr lvl="1"/>
            <a:r>
              <a:rPr lang="en-US" sz="1400" b="1"/>
              <a:t> 		if( </a:t>
            </a:r>
            <a:r>
              <a:rPr lang="en-US" sz="1400" b="1">
                <a:solidFill>
                  <a:schemeClr val="accent2">
                    <a:lumMod val="40000"/>
                    <a:lumOff val="60000"/>
                  </a:schemeClr>
                </a:solidFill>
              </a:rPr>
              <a:t>ex.InnerException</a:t>
            </a:r>
            <a:r>
              <a:rPr lang="en-US" sz="1400" b="1"/>
              <a:t> != null)</a:t>
            </a:r>
          </a:p>
          <a:p>
            <a:pPr lvl="1"/>
            <a:r>
              <a:rPr lang="en-US" sz="1400" b="1"/>
              <a:t>		      WriteLine($"Inner Excepción: " +				      $"{ex.InnerException.GetType().Name}, " + </a:t>
            </a:r>
          </a:p>
          <a:p>
            <a:pPr lvl="1"/>
            <a:r>
              <a:rPr lang="en-US" sz="1400" b="1"/>
              <a:t>		      $"Mensaje: {</a:t>
            </a:r>
            <a:r>
              <a:rPr lang="en-US" sz="1400" b="1">
                <a:solidFill>
                  <a:schemeClr val="accent2">
                    <a:lumMod val="40000"/>
                    <a:lumOff val="60000"/>
                  </a:schemeClr>
                </a:solidFill>
              </a:rPr>
              <a:t>ex.InnerException</a:t>
            </a:r>
            <a:r>
              <a:rPr lang="en-US" sz="1400" b="1"/>
              <a:t>.Message}");      </a:t>
            </a:r>
          </a:p>
          <a:p>
            <a:pPr lvl="1"/>
            <a:r>
              <a:rPr lang="en-US" sz="1400" b="1"/>
              <a:t>      }</a:t>
            </a:r>
          </a:p>
          <a:p>
            <a:pPr lvl="1"/>
            <a:r>
              <a:rPr lang="en-US" sz="1400" b="1"/>
              <a:t>      finally {     WriteLine("Pese a todo al final se ejecuta!");  }</a:t>
            </a:r>
          </a:p>
          <a:p>
            <a:r>
              <a:rPr lang="en-US" sz="1400" b="1"/>
              <a:t>      }</a:t>
            </a:r>
          </a:p>
          <a:p>
            <a:r>
              <a:rPr lang="en-US" sz="1400" b="1"/>
              <a:t>     static int Divide(int x, int y) {</a:t>
            </a:r>
          </a:p>
          <a:p>
            <a:r>
              <a:rPr lang="en-US" sz="1400" b="1"/>
              <a:t>            try {     return x / y; }</a:t>
            </a:r>
          </a:p>
          <a:p>
            <a:r>
              <a:rPr lang="en-US" sz="1400" b="1"/>
              <a:t>           catch (System.Exception ex) { </a:t>
            </a:r>
          </a:p>
          <a:p>
            <a:r>
              <a:rPr lang="en-US" sz="1400" b="1"/>
              <a:t>	throw new </a:t>
            </a:r>
            <a:r>
              <a:rPr lang="en-US" sz="1400" b="1">
                <a:solidFill>
                  <a:schemeClr val="accent2">
                    <a:lumMod val="40000"/>
                    <a:lumOff val="60000"/>
                  </a:schemeClr>
                </a:solidFill>
              </a:rPr>
              <a:t>Exception</a:t>
            </a:r>
            <a:r>
              <a:rPr lang="en-US" sz="1400" b="1"/>
              <a:t>($" Ejecutando {nameof(x)} / {nameof(y)}", </a:t>
            </a:r>
            <a:r>
              <a:rPr lang="en-US" sz="1400" b="1">
                <a:solidFill>
                  <a:schemeClr val="accent2">
                    <a:lumMod val="40000"/>
                    <a:lumOff val="60000"/>
                  </a:schemeClr>
                </a:solidFill>
              </a:rPr>
              <a:t>ex</a:t>
            </a:r>
            <a:r>
              <a:rPr lang="en-US" sz="1400" b="1"/>
              <a:t>);</a:t>
            </a:r>
          </a:p>
          <a:p>
            <a:r>
              <a:rPr lang="en-US" sz="1400" b="1"/>
              <a:t>           }</a:t>
            </a:r>
          </a:p>
          <a:p>
            <a:r>
              <a:rPr lang="en-US" sz="1400" b="1"/>
              <a:t>      }</a:t>
            </a:r>
          </a:p>
          <a:p>
            <a:r>
              <a:rPr lang="en-US" sz="1400" b="1"/>
              <a:t>}</a:t>
            </a:r>
          </a:p>
          <a:p>
            <a:endParaRPr lang="en-US" sz="1000" b="1">
              <a:solidFill>
                <a:schemeClr val="bg1">
                  <a:lumMod val="85000"/>
                </a:schemeClr>
              </a:solidFill>
            </a:endParaRPr>
          </a:p>
          <a:p>
            <a:r>
              <a:rPr lang="en-US" sz="1000" b="1">
                <a:solidFill>
                  <a:schemeClr val="bg1">
                    <a:lumMod val="85000"/>
                  </a:schemeClr>
                </a:solidFill>
              </a:rPr>
              <a:t>}</a:t>
            </a:r>
          </a:p>
        </p:txBody>
      </p:sp>
    </p:spTree>
    <p:extLst>
      <p:ext uri="{BB962C8B-B14F-4D97-AF65-F5344CB8AC3E}">
        <p14:creationId xmlns:p14="http://schemas.microsoft.com/office/powerpoint/2010/main" val="798513260"/>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DC242-047C-3C48-B9AF-C98B5B0718DE}"/>
              </a:ext>
            </a:extLst>
          </p:cNvPr>
          <p:cNvSpPr>
            <a:spLocks noGrp="1"/>
          </p:cNvSpPr>
          <p:nvPr>
            <p:ph type="title"/>
          </p:nvPr>
        </p:nvSpPr>
        <p:spPr/>
        <p:txBody>
          <a:bodyPr/>
          <a:lstStyle/>
          <a:p>
            <a:r>
              <a:rPr lang="en-BO"/>
              <a:t>Capítulo 14</a:t>
            </a:r>
          </a:p>
        </p:txBody>
      </p:sp>
      <p:sp>
        <p:nvSpPr>
          <p:cNvPr id="3" name="Content Placeholder 2">
            <a:extLst>
              <a:ext uri="{FF2B5EF4-FFF2-40B4-BE49-F238E27FC236}">
                <a16:creationId xmlns:a16="http://schemas.microsoft.com/office/drawing/2014/main" id="{87F33A5B-748C-504F-B284-FCF013EDBF53}"/>
              </a:ext>
            </a:extLst>
          </p:cNvPr>
          <p:cNvSpPr>
            <a:spLocks noGrp="1"/>
          </p:cNvSpPr>
          <p:nvPr>
            <p:ph idx="1"/>
          </p:nvPr>
        </p:nvSpPr>
        <p:spPr/>
        <p:txBody>
          <a:bodyPr/>
          <a:lstStyle/>
          <a:p>
            <a:pPr marL="0" indent="0">
              <a:buNone/>
            </a:pPr>
            <a:r>
              <a:rPr lang="en-BO" sz="4000" b="1"/>
              <a:t>struct</a:t>
            </a:r>
          </a:p>
          <a:p>
            <a:pPr marL="0" indent="0">
              <a:buNone/>
            </a:pPr>
            <a:endParaRPr lang="en-BO" sz="4000" b="1"/>
          </a:p>
          <a:p>
            <a:pPr marL="0" indent="0">
              <a:buNone/>
            </a:pPr>
            <a:r>
              <a:rPr lang="en-BO"/>
              <a:t>(Clases livianas)</a:t>
            </a:r>
          </a:p>
        </p:txBody>
      </p:sp>
    </p:spTree>
    <p:extLst>
      <p:ext uri="{BB962C8B-B14F-4D97-AF65-F5344CB8AC3E}">
        <p14:creationId xmlns:p14="http://schemas.microsoft.com/office/powerpoint/2010/main" val="3580765062"/>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C991A-6AE0-FE4F-9657-C46945CC8C72}"/>
              </a:ext>
            </a:extLst>
          </p:cNvPr>
          <p:cNvSpPr>
            <a:spLocks noGrp="1"/>
          </p:cNvSpPr>
          <p:nvPr>
            <p:ph type="title"/>
          </p:nvPr>
        </p:nvSpPr>
        <p:spPr/>
        <p:txBody>
          <a:bodyPr/>
          <a:lstStyle/>
          <a:p>
            <a:r>
              <a:rPr lang="en-BO"/>
              <a:t>struct</a:t>
            </a:r>
          </a:p>
        </p:txBody>
      </p:sp>
      <p:sp>
        <p:nvSpPr>
          <p:cNvPr id="3" name="Content Placeholder 2">
            <a:extLst>
              <a:ext uri="{FF2B5EF4-FFF2-40B4-BE49-F238E27FC236}">
                <a16:creationId xmlns:a16="http://schemas.microsoft.com/office/drawing/2014/main" id="{8664FFCC-8EF8-074A-9088-74EE98370800}"/>
              </a:ext>
            </a:extLst>
          </p:cNvPr>
          <p:cNvSpPr>
            <a:spLocks noGrp="1"/>
          </p:cNvSpPr>
          <p:nvPr>
            <p:ph idx="1"/>
          </p:nvPr>
        </p:nvSpPr>
        <p:spPr>
          <a:xfrm>
            <a:off x="6871063" y="1825625"/>
            <a:ext cx="4482736" cy="4351338"/>
          </a:xfrm>
          <a:solidFill>
            <a:schemeClr val="accent5">
              <a:lumMod val="20000"/>
              <a:lumOff val="80000"/>
            </a:schemeClr>
          </a:solidFill>
          <a:ln>
            <a:solidFill>
              <a:schemeClr val="accent1"/>
            </a:solidFill>
          </a:ln>
        </p:spPr>
        <p:txBody>
          <a:bodyPr>
            <a:normAutofit fontScale="85000" lnSpcReduction="20000"/>
          </a:bodyPr>
          <a:lstStyle/>
          <a:p>
            <a:pPr marL="0" indent="0">
              <a:buNone/>
            </a:pPr>
            <a:endParaRPr lang="en-US" sz="2000"/>
          </a:p>
          <a:p>
            <a:pPr marL="0" indent="0">
              <a:buNone/>
            </a:pPr>
            <a:r>
              <a:rPr lang="en-US" sz="2000"/>
              <a:t>El keyword </a:t>
            </a:r>
            <a:r>
              <a:rPr lang="en-US" sz="2000" b="1"/>
              <a:t>struct</a:t>
            </a:r>
            <a:r>
              <a:rPr lang="en-US" sz="2000"/>
              <a:t> en C # se usa para crear </a:t>
            </a:r>
            <a:r>
              <a:rPr lang="en-US" sz="2000" b="1"/>
              <a:t>tipos valor</a:t>
            </a:r>
            <a:r>
              <a:rPr lang="en-US" sz="2000"/>
              <a:t>. Un </a:t>
            </a:r>
            <a:r>
              <a:rPr lang="en-US" sz="2000" b="1"/>
              <a:t>struct</a:t>
            </a:r>
            <a:r>
              <a:rPr lang="en-US" sz="2000"/>
              <a:t> es similar a una </a:t>
            </a:r>
            <a:r>
              <a:rPr lang="en-US" sz="2000" b="1"/>
              <a:t>class</a:t>
            </a:r>
            <a:r>
              <a:rPr lang="en-US" sz="2000"/>
              <a:t> en el sentido de que representa una estructura con principalmente miembros de campos y métodos. </a:t>
            </a:r>
          </a:p>
          <a:p>
            <a:pPr marL="0" indent="0">
              <a:buNone/>
            </a:pPr>
            <a:endParaRPr lang="en-US" sz="2000"/>
          </a:p>
          <a:p>
            <a:pPr marL="0" indent="0">
              <a:buNone/>
            </a:pPr>
            <a:r>
              <a:rPr lang="en-US" sz="2000"/>
              <a:t>Sin embargo, un </a:t>
            </a:r>
            <a:r>
              <a:rPr lang="en-US" sz="2000" b="1"/>
              <a:t>struct</a:t>
            </a:r>
            <a:r>
              <a:rPr lang="en-US" sz="2000"/>
              <a:t> es un tipo valor, mientras que una </a:t>
            </a:r>
            <a:r>
              <a:rPr lang="en-US" sz="2000" b="1"/>
              <a:t>class</a:t>
            </a:r>
            <a:r>
              <a:rPr lang="en-US" sz="2000"/>
              <a:t> es un tipo referencia. Por lo tanto, una variable de tipo </a:t>
            </a:r>
            <a:r>
              <a:rPr lang="en-US" sz="2000" b="1"/>
              <a:t>struct</a:t>
            </a:r>
            <a:r>
              <a:rPr lang="en-US" sz="2000"/>
              <a:t> almacena directamente los datos de la estructura, mientras que una variable de tipo </a:t>
            </a:r>
            <a:r>
              <a:rPr lang="en-US" sz="2000" b="1"/>
              <a:t>class</a:t>
            </a:r>
            <a:r>
              <a:rPr lang="en-US" sz="2000"/>
              <a:t> almacena solo una referencia a un objeto asignado en la memoria.</a:t>
            </a:r>
          </a:p>
          <a:p>
            <a:pPr marL="0" indent="0">
              <a:buNone/>
            </a:pPr>
            <a:endParaRPr lang="en-US" sz="2000"/>
          </a:p>
          <a:p>
            <a:pPr marL="0" indent="0">
              <a:buNone/>
            </a:pPr>
            <a:r>
              <a:rPr lang="en-US" sz="2000"/>
              <a:t>Las estructuras usan la mayor parte de la sintaxis de las clases.</a:t>
            </a:r>
          </a:p>
          <a:p>
            <a:pPr marL="0" indent="0">
              <a:buNone/>
            </a:pPr>
            <a:r>
              <a:rPr lang="en-US" sz="2000"/>
              <a:t> </a:t>
            </a:r>
            <a:endParaRPr lang="en-BO" sz="2000"/>
          </a:p>
        </p:txBody>
      </p:sp>
      <p:sp>
        <p:nvSpPr>
          <p:cNvPr id="4" name="TextBox 3">
            <a:extLst>
              <a:ext uri="{FF2B5EF4-FFF2-40B4-BE49-F238E27FC236}">
                <a16:creationId xmlns:a16="http://schemas.microsoft.com/office/drawing/2014/main" id="{CBE3E78F-27FD-5D45-B001-2876CC42C9C1}"/>
              </a:ext>
            </a:extLst>
          </p:cNvPr>
          <p:cNvSpPr txBox="1"/>
          <p:nvPr/>
        </p:nvSpPr>
        <p:spPr>
          <a:xfrm>
            <a:off x="838200" y="2139246"/>
            <a:ext cx="5849983"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dirty="0"/>
              <a:t>public</a:t>
            </a:r>
            <a:r>
              <a:rPr lang="en-US" sz="1400" b="1" dirty="0">
                <a:solidFill>
                  <a:schemeClr val="accent2">
                    <a:lumMod val="40000"/>
                    <a:lumOff val="60000"/>
                  </a:schemeClr>
                </a:solidFill>
              </a:rPr>
              <a:t> struct</a:t>
            </a:r>
            <a:r>
              <a:rPr lang="en-US" sz="1400" b="1" dirty="0"/>
              <a:t> </a:t>
            </a:r>
            <a:r>
              <a:rPr lang="en-US" sz="1400" b="1" dirty="0" err="1"/>
              <a:t>Punto</a:t>
            </a:r>
            <a:r>
              <a:rPr lang="en-US" sz="1400" b="1" dirty="0"/>
              <a:t> </a:t>
            </a:r>
          </a:p>
          <a:p>
            <a:r>
              <a:rPr lang="en-US" sz="1400" b="1" dirty="0"/>
              <a:t>{</a:t>
            </a:r>
          </a:p>
          <a:p>
            <a:pPr lvl="1"/>
            <a:r>
              <a:rPr lang="en-US" sz="1400" b="1" dirty="0"/>
              <a:t>public int X { get; set; } </a:t>
            </a:r>
          </a:p>
          <a:p>
            <a:pPr lvl="1"/>
            <a:r>
              <a:rPr lang="en-US" sz="1400" b="1" dirty="0"/>
              <a:t>public int Y { get; set; } </a:t>
            </a:r>
          </a:p>
          <a:p>
            <a:r>
              <a:rPr lang="en-US" sz="1400" b="1" dirty="0"/>
              <a:t>}</a:t>
            </a:r>
          </a:p>
          <a:p>
            <a:br>
              <a:rPr lang="en-US" sz="1400" b="1" dirty="0"/>
            </a:br>
            <a:r>
              <a:rPr lang="en-US" sz="1400" b="1" dirty="0"/>
              <a:t>static class Principal </a:t>
            </a:r>
          </a:p>
          <a:p>
            <a:r>
              <a:rPr lang="en-US" sz="1400" b="1" dirty="0"/>
              <a:t>{</a:t>
            </a:r>
          </a:p>
          <a:p>
            <a:pPr lvl="1"/>
            <a:r>
              <a:rPr lang="en-US" sz="1400" b="1" dirty="0"/>
              <a:t>static void Main()</a:t>
            </a:r>
          </a:p>
          <a:p>
            <a:pPr lvl="1"/>
            <a:r>
              <a:rPr lang="en-US" sz="1400" b="1" dirty="0"/>
              <a:t>{</a:t>
            </a:r>
          </a:p>
          <a:p>
            <a:pPr lvl="2"/>
            <a:r>
              <a:rPr lang="en-US" sz="1400" b="1" dirty="0"/>
              <a:t>var punto = new </a:t>
            </a:r>
            <a:r>
              <a:rPr lang="en-US" sz="1400" b="1" dirty="0" err="1"/>
              <a:t>Punto</a:t>
            </a:r>
            <a:r>
              <a:rPr lang="en-US" sz="1400" b="1" dirty="0"/>
              <a:t> { X = 15, Y = 27};</a:t>
            </a:r>
          </a:p>
          <a:p>
            <a:pPr lvl="2"/>
            <a:r>
              <a:rPr lang="en-US" sz="1400" b="1" dirty="0"/>
              <a:t>WriteLine($"punto : ({</a:t>
            </a:r>
            <a:r>
              <a:rPr lang="en-US" sz="1400" b="1" dirty="0" err="1"/>
              <a:t>punto.X</a:t>
            </a:r>
            <a:r>
              <a:rPr lang="en-US" sz="1400" b="1" dirty="0"/>
              <a:t>}, {</a:t>
            </a:r>
            <a:r>
              <a:rPr lang="en-US" sz="1400" b="1" dirty="0" err="1"/>
              <a:t>punto.Y</a:t>
            </a:r>
            <a:r>
              <a:rPr lang="en-US" sz="1400" b="1" dirty="0"/>
              <a:t>}) ");  </a:t>
            </a:r>
            <a:r>
              <a:rPr lang="en-US" sz="1400" b="1" dirty="0">
                <a:solidFill>
                  <a:schemeClr val="accent6">
                    <a:lumMod val="40000"/>
                    <a:lumOff val="60000"/>
                  </a:schemeClr>
                </a:solidFill>
              </a:rPr>
              <a:t>// punto: (15, 27)</a:t>
            </a:r>
          </a:p>
          <a:p>
            <a:pPr lvl="1"/>
            <a:r>
              <a:rPr lang="en-US" sz="1400" b="1" dirty="0">
                <a:solidFill>
                  <a:schemeClr val="accent6">
                    <a:lumMod val="40000"/>
                    <a:lumOff val="60000"/>
                  </a:schemeClr>
                </a:solidFill>
              </a:rPr>
              <a:t>}</a:t>
            </a:r>
          </a:p>
          <a:p>
            <a:r>
              <a:rPr lang="en-US" sz="1400" b="1" dirty="0"/>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1760260276"/>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E614D-E550-254F-B03B-C8E35C28620C}"/>
              </a:ext>
            </a:extLst>
          </p:cNvPr>
          <p:cNvSpPr>
            <a:spLocks noGrp="1"/>
          </p:cNvSpPr>
          <p:nvPr>
            <p:ph type="title"/>
          </p:nvPr>
        </p:nvSpPr>
        <p:spPr/>
        <p:txBody>
          <a:bodyPr/>
          <a:lstStyle/>
          <a:p>
            <a:r>
              <a:rPr lang="en-BO"/>
              <a:t>Constructores de estructuras</a:t>
            </a:r>
          </a:p>
        </p:txBody>
      </p:sp>
      <p:sp>
        <p:nvSpPr>
          <p:cNvPr id="3" name="Content Placeholder 2">
            <a:extLst>
              <a:ext uri="{FF2B5EF4-FFF2-40B4-BE49-F238E27FC236}">
                <a16:creationId xmlns:a16="http://schemas.microsoft.com/office/drawing/2014/main" id="{2947784F-59E5-0842-BA2C-59D0FB39CC0C}"/>
              </a:ext>
            </a:extLst>
          </p:cNvPr>
          <p:cNvSpPr>
            <a:spLocks noGrp="1"/>
          </p:cNvSpPr>
          <p:nvPr>
            <p:ph idx="1"/>
          </p:nvPr>
        </p:nvSpPr>
        <p:spPr>
          <a:xfrm>
            <a:off x="6810102" y="1825625"/>
            <a:ext cx="4543697" cy="4667250"/>
          </a:xfrm>
          <a:solidFill>
            <a:schemeClr val="accent5">
              <a:lumMod val="20000"/>
              <a:lumOff val="80000"/>
            </a:schemeClr>
          </a:solidFill>
          <a:ln>
            <a:solidFill>
              <a:schemeClr val="accent1"/>
            </a:solidFill>
          </a:ln>
        </p:spPr>
        <p:txBody>
          <a:bodyPr>
            <a:normAutofit fontScale="62500" lnSpcReduction="20000"/>
          </a:bodyPr>
          <a:lstStyle/>
          <a:p>
            <a:pPr marL="0" indent="0">
              <a:buNone/>
            </a:pPr>
            <a:endParaRPr lang="en-US"/>
          </a:p>
          <a:p>
            <a:pPr marL="0" indent="0">
              <a:buNone/>
            </a:pPr>
            <a:r>
              <a:rPr lang="en-US"/>
              <a:t>Las estructuras pueden contener los mismos miembros que las clases, excepto que no pueden contener destructores o constructores sin parámetros. </a:t>
            </a:r>
          </a:p>
          <a:p>
            <a:pPr marL="0" indent="0">
              <a:buNone/>
            </a:pPr>
            <a:endParaRPr lang="en-US"/>
          </a:p>
          <a:p>
            <a:pPr marL="0" indent="0">
              <a:buNone/>
            </a:pPr>
            <a:r>
              <a:rPr lang="en-US"/>
              <a:t>El constructor sin parámetros se proporciona automáticamente y no puede ser definido por el usuario.</a:t>
            </a:r>
          </a:p>
          <a:p>
            <a:pPr marL="0" indent="0">
              <a:buNone/>
            </a:pPr>
            <a:endParaRPr lang="en-US"/>
          </a:p>
          <a:p>
            <a:pPr marL="0" indent="0">
              <a:buNone/>
            </a:pPr>
            <a:r>
              <a:rPr lang="en-US"/>
              <a:t>Una estructura puede declarar solo constructores que tienen parámetros. </a:t>
            </a:r>
          </a:p>
          <a:p>
            <a:pPr marL="0" indent="0">
              <a:buNone/>
            </a:pPr>
            <a:endParaRPr lang="en-US"/>
          </a:p>
          <a:p>
            <a:pPr marL="0" indent="0">
              <a:buNone/>
            </a:pPr>
            <a:r>
              <a:rPr lang="en-US"/>
              <a:t>El compilador hará cumplir que todos los campos de estructura estén asignados en los constructores, para evitar problemas asociados con variables no asignadas.</a:t>
            </a:r>
          </a:p>
          <a:p>
            <a:pPr marL="0" indent="0">
              <a:buNone/>
            </a:pPr>
            <a:r>
              <a:rPr lang="en-US"/>
              <a:t> </a:t>
            </a:r>
            <a:endParaRPr lang="en-BO"/>
          </a:p>
        </p:txBody>
      </p:sp>
      <p:sp>
        <p:nvSpPr>
          <p:cNvPr id="4" name="TextBox 3">
            <a:extLst>
              <a:ext uri="{FF2B5EF4-FFF2-40B4-BE49-F238E27FC236}">
                <a16:creationId xmlns:a16="http://schemas.microsoft.com/office/drawing/2014/main" id="{ED023E0E-2208-6241-A6FA-894BD769B7B0}"/>
              </a:ext>
            </a:extLst>
          </p:cNvPr>
          <p:cNvSpPr txBox="1"/>
          <p:nvPr/>
        </p:nvSpPr>
        <p:spPr>
          <a:xfrm>
            <a:off x="838200" y="1690688"/>
            <a:ext cx="5849983"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dirty="0"/>
              <a:t>public</a:t>
            </a:r>
            <a:r>
              <a:rPr lang="en-US" sz="1400" b="1" dirty="0">
                <a:solidFill>
                  <a:schemeClr val="accent2">
                    <a:lumMod val="40000"/>
                    <a:lumOff val="60000"/>
                  </a:schemeClr>
                </a:solidFill>
              </a:rPr>
              <a:t> struct</a:t>
            </a:r>
            <a:r>
              <a:rPr lang="en-US" sz="1400" b="1" dirty="0"/>
              <a:t> </a:t>
            </a:r>
            <a:r>
              <a:rPr lang="en-US" sz="1400" b="1" dirty="0" err="1"/>
              <a:t>Punto</a:t>
            </a:r>
            <a:r>
              <a:rPr lang="en-US" sz="1400" b="1" dirty="0"/>
              <a:t> </a:t>
            </a:r>
          </a:p>
          <a:p>
            <a:r>
              <a:rPr lang="en-US" sz="1400" b="1" dirty="0"/>
              <a:t>{</a:t>
            </a:r>
          </a:p>
          <a:p>
            <a:pPr lvl="1"/>
            <a:r>
              <a:rPr lang="en-US" sz="1400" b="1" dirty="0"/>
              <a:t>public int X, Y; </a:t>
            </a:r>
          </a:p>
          <a:p>
            <a:pPr lvl="1"/>
            <a:r>
              <a:rPr lang="en-US" sz="1400" b="1" dirty="0"/>
              <a:t>public Punto(int x, int y) {</a:t>
            </a:r>
          </a:p>
          <a:p>
            <a:pPr lvl="1"/>
            <a:r>
              <a:rPr lang="en-US" sz="1400" b="1" dirty="0"/>
              <a:t>	this.X = x;</a:t>
            </a:r>
          </a:p>
          <a:p>
            <a:pPr lvl="1"/>
            <a:r>
              <a:rPr lang="en-US" sz="1400" b="1" dirty="0"/>
              <a:t>	this.Y = y;</a:t>
            </a:r>
          </a:p>
          <a:p>
            <a:pPr lvl="1"/>
            <a:r>
              <a:rPr lang="en-US" sz="1400" b="1" dirty="0"/>
              <a:t>}</a:t>
            </a:r>
          </a:p>
          <a:p>
            <a:r>
              <a:rPr lang="en-US" sz="1400" b="1" dirty="0"/>
              <a:t>}</a:t>
            </a:r>
          </a:p>
          <a:p>
            <a:r>
              <a:rPr lang="en-US" sz="1400" b="1" dirty="0"/>
              <a:t>static class Principal {</a:t>
            </a:r>
          </a:p>
          <a:p>
            <a:pPr lvl="1"/>
            <a:r>
              <a:rPr lang="en-US" sz="1400" b="1" dirty="0"/>
              <a:t>static void Main() {</a:t>
            </a:r>
          </a:p>
          <a:p>
            <a:pPr lvl="2"/>
            <a:r>
              <a:rPr lang="en-US" sz="1400" b="1" dirty="0">
                <a:solidFill>
                  <a:schemeClr val="accent2">
                    <a:lumMod val="40000"/>
                    <a:lumOff val="60000"/>
                  </a:schemeClr>
                </a:solidFill>
              </a:rPr>
              <a:t>var punto1 = new </a:t>
            </a:r>
            <a:r>
              <a:rPr lang="en-US" sz="1400" b="1" dirty="0" err="1">
                <a:solidFill>
                  <a:schemeClr val="accent2">
                    <a:lumMod val="40000"/>
                    <a:lumOff val="60000"/>
                  </a:schemeClr>
                </a:solidFill>
              </a:rPr>
              <a:t>Punto</a:t>
            </a:r>
            <a:r>
              <a:rPr lang="en-US" sz="1400" b="1" dirty="0">
                <a:solidFill>
                  <a:schemeClr val="accent2">
                    <a:lumMod val="40000"/>
                    <a:lumOff val="60000"/>
                  </a:schemeClr>
                </a:solidFill>
              </a:rPr>
              <a:t>(15, 27</a:t>
            </a:r>
            <a:r>
              <a:rPr lang="en-US" sz="1400" b="1" dirty="0"/>
              <a:t>);</a:t>
            </a:r>
          </a:p>
          <a:p>
            <a:pPr lvl="2"/>
            <a:r>
              <a:rPr lang="en-US" sz="1400" b="1" dirty="0"/>
              <a:t>WriteLine($"punto1 : ({</a:t>
            </a:r>
            <a:r>
              <a:rPr lang="en-US" sz="1400" b="1" dirty="0" err="1"/>
              <a:t>punto1.X</a:t>
            </a:r>
            <a:r>
              <a:rPr lang="en-US" sz="1400" b="1" dirty="0"/>
              <a:t>}, {</a:t>
            </a:r>
            <a:r>
              <a:rPr lang="en-US" sz="1400" b="1" dirty="0" err="1"/>
              <a:t>punto1.Y</a:t>
            </a:r>
            <a:r>
              <a:rPr lang="en-US" sz="1400" b="1" dirty="0"/>
              <a:t>}) ");       </a:t>
            </a:r>
            <a:r>
              <a:rPr lang="en-US" sz="1400" b="1" dirty="0">
                <a:solidFill>
                  <a:schemeClr val="accent6">
                    <a:lumMod val="40000"/>
                    <a:lumOff val="60000"/>
                  </a:schemeClr>
                </a:solidFill>
              </a:rPr>
              <a:t>// (15, 27)</a:t>
            </a:r>
          </a:p>
          <a:p>
            <a:pPr lvl="2"/>
            <a:r>
              <a:rPr lang="en-US" sz="1400" b="1" dirty="0">
                <a:solidFill>
                  <a:schemeClr val="accent2">
                    <a:lumMod val="40000"/>
                    <a:lumOff val="60000"/>
                  </a:schemeClr>
                </a:solidFill>
              </a:rPr>
              <a:t>Punto punto2</a:t>
            </a:r>
            <a:r>
              <a:rPr lang="en-US" sz="1400" b="1" dirty="0">
                <a:solidFill>
                  <a:schemeClr val="bg1"/>
                </a:solidFill>
              </a:rPr>
              <a:t>;</a:t>
            </a:r>
          </a:p>
          <a:p>
            <a:pPr lvl="2"/>
            <a:r>
              <a:rPr lang="en-US" sz="1400" b="1" dirty="0"/>
              <a:t>// WriteLine($"punto2 : ({</a:t>
            </a:r>
            <a:r>
              <a:rPr lang="en-US" sz="1400" b="1" dirty="0" err="1"/>
              <a:t>punto2.X</a:t>
            </a:r>
            <a:r>
              <a:rPr lang="en-US" sz="1400" b="1" dirty="0"/>
              <a:t>}, {</a:t>
            </a:r>
            <a:r>
              <a:rPr lang="en-US" sz="1400" b="1" dirty="0" err="1"/>
              <a:t>punto2.Y</a:t>
            </a:r>
            <a:r>
              <a:rPr lang="en-US" sz="1400" b="1" dirty="0"/>
              <a:t>}) ");  </a:t>
            </a:r>
            <a:r>
              <a:rPr lang="en-US" sz="1400" b="1" dirty="0">
                <a:solidFill>
                  <a:schemeClr val="accent6">
                    <a:lumMod val="40000"/>
                    <a:lumOff val="60000"/>
                  </a:schemeClr>
                </a:solidFill>
              </a:rPr>
              <a:t>// Error</a:t>
            </a:r>
          </a:p>
          <a:p>
            <a:pPr lvl="2"/>
            <a:r>
              <a:rPr lang="en-US" sz="1400" b="1" dirty="0">
                <a:solidFill>
                  <a:schemeClr val="accent2">
                    <a:lumMod val="40000"/>
                    <a:lumOff val="60000"/>
                  </a:schemeClr>
                </a:solidFill>
              </a:rPr>
              <a:t>punto2.X = 36; punto2.Y = 98</a:t>
            </a:r>
            <a:r>
              <a:rPr lang="en-US" sz="1400" b="1" dirty="0">
                <a:solidFill>
                  <a:schemeClr val="accent6">
                    <a:lumMod val="40000"/>
                    <a:lumOff val="60000"/>
                  </a:schemeClr>
                </a:solidFill>
              </a:rPr>
              <a:t>;</a:t>
            </a:r>
          </a:p>
          <a:p>
            <a:pPr lvl="2"/>
            <a:r>
              <a:rPr lang="en-US" sz="1400" b="1" dirty="0"/>
              <a:t>WriteLine($"punto2 : ({</a:t>
            </a:r>
            <a:r>
              <a:rPr lang="en-US" sz="1400" b="1" dirty="0" err="1"/>
              <a:t>punto2.X</a:t>
            </a:r>
            <a:r>
              <a:rPr lang="en-US" sz="1400" b="1" dirty="0"/>
              <a:t>}, {</a:t>
            </a:r>
            <a:r>
              <a:rPr lang="en-US" sz="1400" b="1" dirty="0" err="1"/>
              <a:t>punto2.Y</a:t>
            </a:r>
            <a:r>
              <a:rPr lang="en-US" sz="1400" b="1" dirty="0"/>
              <a:t>}) ");      </a:t>
            </a:r>
            <a:r>
              <a:rPr lang="en-US" sz="1400" b="1" dirty="0">
                <a:solidFill>
                  <a:schemeClr val="accent6">
                    <a:lumMod val="40000"/>
                    <a:lumOff val="60000"/>
                  </a:schemeClr>
                </a:solidFill>
              </a:rPr>
              <a:t>// (36, 98)</a:t>
            </a:r>
          </a:p>
          <a:p>
            <a:pPr lvl="2"/>
            <a:r>
              <a:rPr lang="en-US" sz="1400" b="1">
                <a:solidFill>
                  <a:schemeClr val="accent2">
                    <a:lumMod val="40000"/>
                    <a:lumOff val="60000"/>
                  </a:schemeClr>
                </a:solidFill>
              </a:rPr>
              <a:t>Punto punto3 = new Punto()</a:t>
            </a:r>
            <a:r>
              <a:rPr lang="en-US" sz="1400" b="1"/>
              <a:t>;</a:t>
            </a:r>
          </a:p>
          <a:p>
            <a:pPr lvl="2"/>
            <a:r>
              <a:rPr lang="en-US" sz="1400" b="1"/>
              <a:t>WriteLine($"punto3 : ({punto3.X}, {punto3.Y}) ");     </a:t>
            </a:r>
            <a:r>
              <a:rPr lang="en-US" sz="1400" b="1">
                <a:solidFill>
                  <a:schemeClr val="accent6">
                    <a:lumMod val="40000"/>
                    <a:lumOff val="60000"/>
                  </a:schemeClr>
                </a:solidFill>
              </a:rPr>
              <a:t>// (0, 0)</a:t>
            </a:r>
          </a:p>
          <a:p>
            <a:pPr lvl="1"/>
            <a:r>
              <a:rPr lang="en-US" sz="1400" b="1" dirty="0">
                <a:solidFill>
                  <a:schemeClr val="bg1"/>
                </a:solidFill>
              </a:rPr>
              <a:t>}</a:t>
            </a:r>
          </a:p>
          <a:p>
            <a:r>
              <a:rPr lang="en-US" sz="1400" b="1" dirty="0"/>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2473286613"/>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3D584-CD7A-2C43-8B43-D7154EEB6836}"/>
              </a:ext>
            </a:extLst>
          </p:cNvPr>
          <p:cNvSpPr>
            <a:spLocks noGrp="1"/>
          </p:cNvSpPr>
          <p:nvPr>
            <p:ph type="title"/>
          </p:nvPr>
        </p:nvSpPr>
        <p:spPr/>
        <p:txBody>
          <a:bodyPr/>
          <a:lstStyle/>
          <a:p>
            <a:r>
              <a:rPr lang="en-BO"/>
              <a:t>Estructuras, inicializadores de campo</a:t>
            </a:r>
          </a:p>
        </p:txBody>
      </p:sp>
      <p:sp>
        <p:nvSpPr>
          <p:cNvPr id="3" name="Content Placeholder 2">
            <a:extLst>
              <a:ext uri="{FF2B5EF4-FFF2-40B4-BE49-F238E27FC236}">
                <a16:creationId xmlns:a16="http://schemas.microsoft.com/office/drawing/2014/main" id="{0B1E9A92-1772-CC46-822E-FE9D2E9C86F4}"/>
              </a:ext>
            </a:extLst>
          </p:cNvPr>
          <p:cNvSpPr>
            <a:spLocks noGrp="1"/>
          </p:cNvSpPr>
          <p:nvPr>
            <p:ph idx="1"/>
          </p:nvPr>
        </p:nvSpPr>
        <p:spPr>
          <a:xfrm>
            <a:off x="7419703" y="2755790"/>
            <a:ext cx="3934097" cy="2678359"/>
          </a:xfrm>
          <a:solidFill>
            <a:schemeClr val="accent5">
              <a:lumMod val="20000"/>
              <a:lumOff val="80000"/>
            </a:schemeClr>
          </a:solidFill>
          <a:ln>
            <a:solidFill>
              <a:schemeClr val="accent1"/>
            </a:solidFill>
          </a:ln>
        </p:spPr>
        <p:txBody>
          <a:bodyPr>
            <a:normAutofit/>
          </a:bodyPr>
          <a:lstStyle/>
          <a:p>
            <a:pPr marL="0" indent="0">
              <a:buNone/>
            </a:pPr>
            <a:endParaRPr lang="en-US" sz="2000"/>
          </a:p>
          <a:p>
            <a:pPr marL="0" indent="0">
              <a:buNone/>
            </a:pPr>
            <a:r>
              <a:rPr lang="en-US" sz="2000"/>
              <a:t>Los campos y propiedades dentro de una estructura no pueden tener </a:t>
            </a:r>
            <a:r>
              <a:rPr lang="en-US" sz="2000" b="1"/>
              <a:t>inicializadores</a:t>
            </a:r>
            <a:r>
              <a:rPr lang="en-US" sz="2000"/>
              <a:t> para darles valores iniciales, a menos que sean declarados como constantes o estáticos.</a:t>
            </a:r>
            <a:endParaRPr lang="en-BO" sz="2000"/>
          </a:p>
        </p:txBody>
      </p:sp>
      <p:sp>
        <p:nvSpPr>
          <p:cNvPr id="4" name="TextBox 3">
            <a:extLst>
              <a:ext uri="{FF2B5EF4-FFF2-40B4-BE49-F238E27FC236}">
                <a16:creationId xmlns:a16="http://schemas.microsoft.com/office/drawing/2014/main" id="{29E16280-F8BD-D647-B089-AB22A2A3BE55}"/>
              </a:ext>
            </a:extLst>
          </p:cNvPr>
          <p:cNvSpPr txBox="1"/>
          <p:nvPr/>
        </p:nvSpPr>
        <p:spPr>
          <a:xfrm>
            <a:off x="838200" y="1907004"/>
            <a:ext cx="6259286"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dirty="0"/>
              <a:t>public</a:t>
            </a:r>
            <a:r>
              <a:rPr lang="en-US" sz="1400" b="1" dirty="0">
                <a:solidFill>
                  <a:schemeClr val="accent2">
                    <a:lumMod val="40000"/>
                    <a:lumOff val="60000"/>
                  </a:schemeClr>
                </a:solidFill>
              </a:rPr>
              <a:t> struct</a:t>
            </a:r>
            <a:r>
              <a:rPr lang="en-US" sz="1400" b="1" dirty="0"/>
              <a:t> </a:t>
            </a:r>
            <a:r>
              <a:rPr lang="en-US" sz="1400" b="1" dirty="0" err="1"/>
              <a:t>Punto</a:t>
            </a:r>
            <a:r>
              <a:rPr lang="en-US" sz="1400" b="1" dirty="0"/>
              <a:t> </a:t>
            </a:r>
          </a:p>
          <a:p>
            <a:r>
              <a:rPr lang="en-US" sz="1400" b="1" dirty="0"/>
              <a:t>{</a:t>
            </a:r>
          </a:p>
          <a:p>
            <a:pPr lvl="1"/>
            <a:r>
              <a:rPr lang="en-US" sz="1400" b="1" dirty="0">
                <a:solidFill>
                  <a:schemeClr val="accent6">
                    <a:lumMod val="40000"/>
                    <a:lumOff val="60000"/>
                  </a:schemeClr>
                </a:solidFill>
              </a:rPr>
              <a:t>// public int X = 0, Y = 0;</a:t>
            </a:r>
            <a:r>
              <a:rPr lang="en-US" sz="1400" b="1" dirty="0"/>
              <a:t>		                                      </a:t>
            </a:r>
            <a:r>
              <a:rPr lang="en-US" sz="1400" b="1" dirty="0">
                <a:solidFill>
                  <a:schemeClr val="accent6">
                    <a:lumMod val="40000"/>
                    <a:lumOff val="60000"/>
                  </a:schemeClr>
                </a:solidFill>
              </a:rPr>
              <a:t>// Error</a:t>
            </a:r>
          </a:p>
          <a:p>
            <a:pPr lvl="1"/>
            <a:r>
              <a:rPr lang="en-US" sz="1400" b="1" dirty="0"/>
              <a:t>public int X, Y;</a:t>
            </a:r>
          </a:p>
          <a:p>
            <a:pPr lvl="1"/>
            <a:r>
              <a:rPr lang="en-US" sz="1400" b="1" dirty="0"/>
              <a:t>public </a:t>
            </a:r>
            <a:r>
              <a:rPr lang="en-US" sz="1400" b="1" dirty="0">
                <a:solidFill>
                  <a:schemeClr val="accent2">
                    <a:lumMod val="40000"/>
                    <a:lumOff val="60000"/>
                  </a:schemeClr>
                </a:solidFill>
              </a:rPr>
              <a:t>static</a:t>
            </a:r>
            <a:r>
              <a:rPr lang="en-US" sz="1400" b="1" dirty="0"/>
              <a:t> int XS = 0;       public </a:t>
            </a:r>
            <a:r>
              <a:rPr lang="en-US" sz="1400" b="1" dirty="0">
                <a:solidFill>
                  <a:schemeClr val="accent2">
                    <a:lumMod val="40000"/>
                    <a:lumOff val="60000"/>
                  </a:schemeClr>
                </a:solidFill>
              </a:rPr>
              <a:t>static</a:t>
            </a:r>
            <a:r>
              <a:rPr lang="en-US" sz="1400" b="1" dirty="0"/>
              <a:t> int YS = 0; </a:t>
            </a:r>
          </a:p>
          <a:p>
            <a:pPr lvl="1"/>
            <a:r>
              <a:rPr lang="en-US" sz="1400" b="1" dirty="0"/>
              <a:t>public Punto(int x, int y) {</a:t>
            </a:r>
          </a:p>
          <a:p>
            <a:pPr lvl="1"/>
            <a:r>
              <a:rPr lang="en-US" sz="1400" b="1" dirty="0"/>
              <a:t>	this.X = x;</a:t>
            </a:r>
          </a:p>
          <a:p>
            <a:pPr lvl="1"/>
            <a:r>
              <a:rPr lang="en-US" sz="1400" b="1" dirty="0"/>
              <a:t>	this.Y = y;</a:t>
            </a:r>
          </a:p>
          <a:p>
            <a:pPr lvl="1"/>
            <a:r>
              <a:rPr lang="en-US" sz="1400" b="1" dirty="0"/>
              <a:t>}</a:t>
            </a:r>
          </a:p>
          <a:p>
            <a:r>
              <a:rPr lang="en-US" sz="1400" b="1" dirty="0"/>
              <a:t>}</a:t>
            </a:r>
          </a:p>
          <a:p>
            <a:r>
              <a:rPr lang="en-US" sz="1400" b="1" dirty="0"/>
              <a:t>static class Principal {</a:t>
            </a:r>
          </a:p>
          <a:p>
            <a:pPr lvl="1"/>
            <a:r>
              <a:rPr lang="en-US" sz="1400" b="1" dirty="0"/>
              <a:t>static void Main() {</a:t>
            </a:r>
          </a:p>
          <a:p>
            <a:pPr lvl="2"/>
            <a:r>
              <a:rPr lang="en-US" sz="1400" b="1" dirty="0">
                <a:solidFill>
                  <a:schemeClr val="bg1"/>
                </a:solidFill>
              </a:rPr>
              <a:t>var punto1 = new </a:t>
            </a:r>
            <a:r>
              <a:rPr lang="en-US" sz="1400" b="1" dirty="0" err="1">
                <a:solidFill>
                  <a:schemeClr val="bg1"/>
                </a:solidFill>
              </a:rPr>
              <a:t>Punto</a:t>
            </a:r>
            <a:r>
              <a:rPr lang="en-US" sz="1400" b="1" dirty="0">
                <a:solidFill>
                  <a:schemeClr val="bg1"/>
                </a:solidFill>
              </a:rPr>
              <a:t>(15, 27);</a:t>
            </a:r>
          </a:p>
          <a:p>
            <a:pPr lvl="2"/>
            <a:r>
              <a:rPr lang="en-US" sz="1400" b="1" dirty="0"/>
              <a:t>WriteLine($"punto1 : ({</a:t>
            </a:r>
            <a:r>
              <a:rPr lang="en-US" sz="1400" b="1" dirty="0" err="1"/>
              <a:t>punto1.X</a:t>
            </a:r>
            <a:r>
              <a:rPr lang="en-US" sz="1400" b="1" dirty="0"/>
              <a:t>}, {</a:t>
            </a:r>
            <a:r>
              <a:rPr lang="en-US" sz="1400" b="1" dirty="0" err="1"/>
              <a:t>punto1.Y</a:t>
            </a:r>
            <a:r>
              <a:rPr lang="en-US" sz="1400" b="1" dirty="0"/>
              <a:t>}) ");                  </a:t>
            </a:r>
            <a:r>
              <a:rPr lang="en-US" sz="1400" b="1" dirty="0">
                <a:solidFill>
                  <a:schemeClr val="accent6">
                    <a:lumMod val="40000"/>
                    <a:lumOff val="60000"/>
                  </a:schemeClr>
                </a:solidFill>
              </a:rPr>
              <a:t>// (15, 27)</a:t>
            </a:r>
          </a:p>
          <a:p>
            <a:pPr lvl="2"/>
            <a:r>
              <a:rPr lang="en-US" sz="1400" b="1" dirty="0">
                <a:solidFill>
                  <a:schemeClr val="bg1"/>
                </a:solidFill>
              </a:rPr>
              <a:t>Punto.XS = 8; Punto.YS = 10;</a:t>
            </a:r>
          </a:p>
          <a:p>
            <a:pPr lvl="2"/>
            <a:r>
              <a:rPr lang="en-US" sz="1400" b="1"/>
              <a:t>WriteLine($</a:t>
            </a:r>
            <a:r>
              <a:rPr lang="en-US" sz="1400" b="1" dirty="0"/>
              <a:t>"</a:t>
            </a:r>
            <a:r>
              <a:rPr lang="en-US" sz="1400" b="1"/>
              <a:t>Punto estático : ({Punto.XS}, {Punto.YS}) ");     </a:t>
            </a:r>
            <a:r>
              <a:rPr lang="en-US" sz="1400" b="1">
                <a:solidFill>
                  <a:schemeClr val="accent6">
                    <a:lumMod val="40000"/>
                    <a:lumOff val="60000"/>
                  </a:schemeClr>
                </a:solidFill>
              </a:rPr>
              <a:t>// (8, 10)</a:t>
            </a:r>
          </a:p>
          <a:p>
            <a:pPr lvl="1"/>
            <a:r>
              <a:rPr lang="en-US" sz="1400" b="1" dirty="0">
                <a:solidFill>
                  <a:schemeClr val="bg1"/>
                </a:solidFill>
              </a:rPr>
              <a:t>}</a:t>
            </a:r>
          </a:p>
          <a:p>
            <a:r>
              <a:rPr lang="en-US" sz="1400" b="1" dirty="0"/>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1802932496"/>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3A50-D74A-5740-B95B-4419E08E2A6D}"/>
              </a:ext>
            </a:extLst>
          </p:cNvPr>
          <p:cNvSpPr>
            <a:spLocks noGrp="1"/>
          </p:cNvSpPr>
          <p:nvPr>
            <p:ph type="title"/>
          </p:nvPr>
        </p:nvSpPr>
        <p:spPr/>
        <p:txBody>
          <a:bodyPr/>
          <a:lstStyle/>
          <a:p>
            <a:r>
              <a:rPr lang="en-BO"/>
              <a:t>Herencia de Estructuras</a:t>
            </a:r>
          </a:p>
        </p:txBody>
      </p:sp>
      <p:sp>
        <p:nvSpPr>
          <p:cNvPr id="3" name="Content Placeholder 2">
            <a:extLst>
              <a:ext uri="{FF2B5EF4-FFF2-40B4-BE49-F238E27FC236}">
                <a16:creationId xmlns:a16="http://schemas.microsoft.com/office/drawing/2014/main" id="{258B0DC9-BDE4-AE49-8238-7C84B6E59244}"/>
              </a:ext>
            </a:extLst>
          </p:cNvPr>
          <p:cNvSpPr>
            <a:spLocks noGrp="1"/>
          </p:cNvSpPr>
          <p:nvPr>
            <p:ph idx="1"/>
          </p:nvPr>
        </p:nvSpPr>
        <p:spPr>
          <a:xfrm>
            <a:off x="933995" y="1986780"/>
            <a:ext cx="10515600" cy="4109222"/>
          </a:xfrm>
          <a:solidFill>
            <a:schemeClr val="accent5">
              <a:lumMod val="20000"/>
              <a:lumOff val="80000"/>
            </a:schemeClr>
          </a:solidFill>
          <a:ln>
            <a:solidFill>
              <a:schemeClr val="accent1"/>
            </a:solidFill>
          </a:ln>
        </p:spPr>
        <p:txBody>
          <a:bodyPr>
            <a:noAutofit/>
          </a:bodyPr>
          <a:lstStyle/>
          <a:p>
            <a:pPr marL="0" indent="0">
              <a:buNone/>
            </a:pPr>
            <a:endParaRPr lang="en-US" sz="2000"/>
          </a:p>
          <a:p>
            <a:r>
              <a:rPr lang="en-US" sz="2000"/>
              <a:t>Una estructura (</a:t>
            </a:r>
            <a:r>
              <a:rPr lang="en-US" sz="2000" b="1"/>
              <a:t>struct</a:t>
            </a:r>
            <a:r>
              <a:rPr lang="en-US" sz="2000"/>
              <a:t>) no puede heredar de otra estructura o clase, y no puede ser un clase base. Esto también significa que los miembros de la estructura no se pueden declarar como </a:t>
            </a:r>
            <a:r>
              <a:rPr lang="en-US" sz="2000" b="1"/>
              <a:t>protected, private protected o protected intern</a:t>
            </a:r>
            <a:r>
              <a:rPr lang="en-US" sz="2000"/>
              <a:t>, y tampoco se los pueden marcar como </a:t>
            </a:r>
            <a:r>
              <a:rPr lang="en-US" sz="2000" b="1"/>
              <a:t>virtual</a:t>
            </a:r>
            <a:r>
              <a:rPr lang="en-US" sz="2000"/>
              <a:t>. Las estructuras, sin embargo, pueden implementar interfaces de la misma manera que las clases.</a:t>
            </a:r>
            <a:endParaRPr lang="en-BO" sz="2000"/>
          </a:p>
          <a:p>
            <a:r>
              <a:rPr lang="en-US" sz="2000"/>
              <a:t>En otras palabras, al igual que las clases, las estructuras pueden declararse como </a:t>
            </a:r>
            <a:r>
              <a:rPr lang="en-US" sz="2000" b="1"/>
              <a:t>public</a:t>
            </a:r>
            <a:r>
              <a:rPr lang="en-US" sz="2000"/>
              <a:t> o </a:t>
            </a:r>
            <a:r>
              <a:rPr lang="en-US" sz="2000" b="1"/>
              <a:t>internal</a:t>
            </a:r>
            <a:r>
              <a:rPr lang="en-US" sz="2000"/>
              <a:t>. Y sus miembro pueden solo ser </a:t>
            </a:r>
            <a:r>
              <a:rPr lang="en-US" sz="2000" b="1"/>
              <a:t>public</a:t>
            </a:r>
            <a:r>
              <a:rPr lang="en-US" sz="2000"/>
              <a:t>, </a:t>
            </a:r>
            <a:r>
              <a:rPr lang="en-US" sz="2000" b="1"/>
              <a:t>private</a:t>
            </a:r>
            <a:r>
              <a:rPr lang="en-US" sz="2000"/>
              <a:t> o </a:t>
            </a:r>
            <a:r>
              <a:rPr lang="en-US" sz="2000" b="1"/>
              <a:t>internal</a:t>
            </a:r>
            <a:r>
              <a:rPr lang="en-US" sz="2000"/>
              <a:t>.</a:t>
            </a:r>
          </a:p>
          <a:p>
            <a:r>
              <a:rPr lang="en-US" sz="2000"/>
              <a:t>Una estructura puede tener miembros </a:t>
            </a:r>
            <a:r>
              <a:rPr lang="en-US" sz="2000" b="1"/>
              <a:t>static</a:t>
            </a:r>
            <a:r>
              <a:rPr lang="en-US" sz="2000"/>
              <a:t>, pero la estructura misma no puede ser declarada como </a:t>
            </a:r>
            <a:r>
              <a:rPr lang="en-US" sz="2000" b="1"/>
              <a:t>static</a:t>
            </a:r>
            <a:r>
              <a:rPr lang="en-US" sz="2000"/>
              <a:t>.</a:t>
            </a:r>
          </a:p>
          <a:p>
            <a:r>
              <a:rPr lang="en-US" sz="2000"/>
              <a:t>Las estructuras heredan implícitamente de </a:t>
            </a:r>
            <a:r>
              <a:rPr lang="en-US" sz="2000" b="1"/>
              <a:t>System.ValueType</a:t>
            </a:r>
            <a:r>
              <a:rPr lang="en-US" sz="2000"/>
              <a:t>, que a su vez hereda de </a:t>
            </a:r>
            <a:r>
              <a:rPr lang="en-US" sz="2000" b="1"/>
              <a:t>System.Object</a:t>
            </a:r>
            <a:r>
              <a:rPr lang="en-US" sz="2000"/>
              <a:t>. </a:t>
            </a:r>
          </a:p>
          <a:p>
            <a:pPr marL="0" indent="0">
              <a:buNone/>
            </a:pPr>
            <a:endParaRPr lang="en-US" sz="2000"/>
          </a:p>
        </p:txBody>
      </p:sp>
    </p:spTree>
    <p:extLst>
      <p:ext uri="{BB962C8B-B14F-4D97-AF65-F5344CB8AC3E}">
        <p14:creationId xmlns:p14="http://schemas.microsoft.com/office/powerpoint/2010/main" val="2982908970"/>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D7D3A-B24C-D84E-8678-7630E5E9F204}"/>
              </a:ext>
            </a:extLst>
          </p:cNvPr>
          <p:cNvSpPr>
            <a:spLocks noGrp="1"/>
          </p:cNvSpPr>
          <p:nvPr>
            <p:ph type="title"/>
          </p:nvPr>
        </p:nvSpPr>
        <p:spPr/>
        <p:txBody>
          <a:bodyPr/>
          <a:lstStyle/>
          <a:p>
            <a:r>
              <a:rPr lang="en-BO"/>
              <a:t>struct vs class</a:t>
            </a:r>
          </a:p>
        </p:txBody>
      </p:sp>
      <p:sp>
        <p:nvSpPr>
          <p:cNvPr id="3" name="Content Placeholder 2">
            <a:extLst>
              <a:ext uri="{FF2B5EF4-FFF2-40B4-BE49-F238E27FC236}">
                <a16:creationId xmlns:a16="http://schemas.microsoft.com/office/drawing/2014/main" id="{2E59818D-AAA9-5F45-BB3B-A5E8BC9D44BD}"/>
              </a:ext>
            </a:extLst>
          </p:cNvPr>
          <p:cNvSpPr>
            <a:spLocks noGrp="1"/>
          </p:cNvSpPr>
          <p:nvPr>
            <p:ph idx="1"/>
          </p:nvPr>
        </p:nvSpPr>
        <p:spPr>
          <a:solidFill>
            <a:schemeClr val="accent5">
              <a:lumMod val="20000"/>
              <a:lumOff val="80000"/>
            </a:schemeClr>
          </a:solidFill>
          <a:ln>
            <a:solidFill>
              <a:schemeClr val="accent1"/>
            </a:solidFill>
          </a:ln>
        </p:spPr>
        <p:txBody>
          <a:bodyPr>
            <a:normAutofit fontScale="92500" lnSpcReduction="20000"/>
          </a:bodyPr>
          <a:lstStyle/>
          <a:p>
            <a:pPr marL="0" indent="0">
              <a:buNone/>
            </a:pPr>
            <a:endParaRPr lang="en-US"/>
          </a:p>
          <a:p>
            <a:pPr marL="0" indent="0">
              <a:buNone/>
            </a:pPr>
            <a:r>
              <a:rPr lang="en-US"/>
              <a:t>El tipo </a:t>
            </a:r>
            <a:r>
              <a:rPr lang="en-US" b="1"/>
              <a:t>struct</a:t>
            </a:r>
            <a:r>
              <a:rPr lang="en-US"/>
              <a:t> se usa típicamente para representar clases livianas que</a:t>
            </a:r>
          </a:p>
          <a:p>
            <a:pPr marL="0" indent="0">
              <a:buNone/>
            </a:pPr>
            <a:r>
              <a:rPr lang="en-US"/>
              <a:t>encapsulan pequeños grupos de variables relacionadas.</a:t>
            </a:r>
          </a:p>
          <a:p>
            <a:pPr marL="0" indent="0">
              <a:buNone/>
            </a:pPr>
            <a:r>
              <a:rPr lang="en-US"/>
              <a:t> </a:t>
            </a:r>
          </a:p>
          <a:p>
            <a:pPr marL="0" indent="0">
              <a:buNone/>
            </a:pPr>
            <a:r>
              <a:rPr lang="en-US"/>
              <a:t>La razón principal de usar una estructura en lugar de una clase es obtener el comportamiento de tipo valor. Por ejemplo, los tipos primitivos son todos de tipo estructura. Para estos tipos, es más lógico y eficiente que el runtime maneje el dato mismo y no una referencia.</a:t>
            </a:r>
          </a:p>
          <a:p>
            <a:pPr marL="0" indent="0">
              <a:buNone/>
            </a:pPr>
            <a:endParaRPr lang="en-US"/>
          </a:p>
          <a:p>
            <a:pPr marL="0" indent="0">
              <a:buNone/>
            </a:pPr>
            <a:r>
              <a:rPr lang="en-US"/>
              <a:t>En cambio para modelos de datos más complejos y cuando se necesita usar herencia, lo aconsejable es declarar una clase.</a:t>
            </a:r>
          </a:p>
          <a:p>
            <a:pPr marL="0" indent="0">
              <a:buNone/>
            </a:pPr>
            <a:r>
              <a:rPr lang="en-US"/>
              <a:t> </a:t>
            </a:r>
            <a:endParaRPr lang="en-BO"/>
          </a:p>
        </p:txBody>
      </p:sp>
    </p:spTree>
    <p:extLst>
      <p:ext uri="{BB962C8B-B14F-4D97-AF65-F5344CB8AC3E}">
        <p14:creationId xmlns:p14="http://schemas.microsoft.com/office/powerpoint/2010/main" val="715401564"/>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999EC-C155-C24C-8D71-0D62B9297938}"/>
              </a:ext>
            </a:extLst>
          </p:cNvPr>
          <p:cNvSpPr>
            <a:spLocks noGrp="1"/>
          </p:cNvSpPr>
          <p:nvPr>
            <p:ph type="title"/>
          </p:nvPr>
        </p:nvSpPr>
        <p:spPr/>
        <p:txBody>
          <a:bodyPr/>
          <a:lstStyle/>
          <a:p>
            <a:r>
              <a:rPr lang="en-BO"/>
              <a:t>Capítulo 15</a:t>
            </a:r>
          </a:p>
        </p:txBody>
      </p:sp>
      <p:sp>
        <p:nvSpPr>
          <p:cNvPr id="3" name="Content Placeholder 2">
            <a:extLst>
              <a:ext uri="{FF2B5EF4-FFF2-40B4-BE49-F238E27FC236}">
                <a16:creationId xmlns:a16="http://schemas.microsoft.com/office/drawing/2014/main" id="{054B400B-1600-1D49-A03E-003DEFC10DAC}"/>
              </a:ext>
            </a:extLst>
          </p:cNvPr>
          <p:cNvSpPr>
            <a:spLocks noGrp="1"/>
          </p:cNvSpPr>
          <p:nvPr>
            <p:ph idx="1"/>
          </p:nvPr>
        </p:nvSpPr>
        <p:spPr/>
        <p:txBody>
          <a:bodyPr>
            <a:normAutofit/>
          </a:bodyPr>
          <a:lstStyle/>
          <a:p>
            <a:pPr marL="0" indent="0">
              <a:buNone/>
            </a:pPr>
            <a:r>
              <a:rPr lang="en-BO" sz="4000" b="1"/>
              <a:t>Preprocesadores</a:t>
            </a:r>
          </a:p>
        </p:txBody>
      </p:sp>
    </p:spTree>
    <p:extLst>
      <p:ext uri="{BB962C8B-B14F-4D97-AF65-F5344CB8AC3E}">
        <p14:creationId xmlns:p14="http://schemas.microsoft.com/office/powerpoint/2010/main" val="3523564789"/>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0E09A-302D-A24B-A57D-C9E88C348808}"/>
              </a:ext>
            </a:extLst>
          </p:cNvPr>
          <p:cNvSpPr>
            <a:spLocks noGrp="1"/>
          </p:cNvSpPr>
          <p:nvPr>
            <p:ph type="title"/>
          </p:nvPr>
        </p:nvSpPr>
        <p:spPr/>
        <p:txBody>
          <a:bodyPr/>
          <a:lstStyle/>
          <a:p>
            <a:r>
              <a:rPr lang="en-BO"/>
              <a:t>Preprocesadores</a:t>
            </a:r>
          </a:p>
        </p:txBody>
      </p:sp>
      <p:sp>
        <p:nvSpPr>
          <p:cNvPr id="3" name="Content Placeholder 2">
            <a:extLst>
              <a:ext uri="{FF2B5EF4-FFF2-40B4-BE49-F238E27FC236}">
                <a16:creationId xmlns:a16="http://schemas.microsoft.com/office/drawing/2014/main" id="{864B9E53-43BA-D544-97A8-DB98D32EA93C}"/>
              </a:ext>
            </a:extLst>
          </p:cNvPr>
          <p:cNvSpPr>
            <a:spLocks noGrp="1"/>
          </p:cNvSpPr>
          <p:nvPr>
            <p:ph idx="1"/>
          </p:nvPr>
        </p:nvSpPr>
        <p:spPr>
          <a:xfrm>
            <a:off x="5529943" y="2914196"/>
            <a:ext cx="5658393" cy="2023563"/>
          </a:xfrm>
          <a:solidFill>
            <a:schemeClr val="accent5">
              <a:lumMod val="20000"/>
              <a:lumOff val="80000"/>
            </a:schemeClr>
          </a:solidFill>
          <a:ln>
            <a:solidFill>
              <a:schemeClr val="accent1"/>
            </a:solidFill>
          </a:ln>
        </p:spPr>
        <p:txBody>
          <a:bodyPr>
            <a:normAutofit fontScale="77500" lnSpcReduction="20000"/>
          </a:bodyPr>
          <a:lstStyle/>
          <a:p>
            <a:pPr marL="0" indent="0">
              <a:buNone/>
            </a:pPr>
            <a:endParaRPr lang="en-US"/>
          </a:p>
          <a:p>
            <a:pPr marL="0" indent="0">
              <a:buNone/>
            </a:pPr>
            <a:r>
              <a:rPr lang="en-US"/>
              <a:t>C # incluye un conjunto de directivas de preprocesador que se utilizan principalmente para compilación condicional. Las directivas de preproceso se procesan antes de que tenga lugar la compilación del código.</a:t>
            </a:r>
          </a:p>
          <a:p>
            <a:pPr marL="0" indent="0">
              <a:buNone/>
            </a:pPr>
            <a:r>
              <a:rPr lang="en-BO"/>
              <a:t> </a:t>
            </a:r>
          </a:p>
        </p:txBody>
      </p:sp>
      <p:pic>
        <p:nvPicPr>
          <p:cNvPr id="4" name="Picture 3" descr="A screenshot of a cell phone&#10;&#10;Description automatically generated">
            <a:extLst>
              <a:ext uri="{FF2B5EF4-FFF2-40B4-BE49-F238E27FC236}">
                <a16:creationId xmlns:a16="http://schemas.microsoft.com/office/drawing/2014/main" id="{618D4F9D-ED42-034D-8997-DD6C2C324314}"/>
              </a:ext>
            </a:extLst>
          </p:cNvPr>
          <p:cNvPicPr>
            <a:picLocks noChangeAspect="1"/>
          </p:cNvPicPr>
          <p:nvPr/>
        </p:nvPicPr>
        <p:blipFill>
          <a:blip r:embed="rId2"/>
          <a:stretch>
            <a:fillRect/>
          </a:stretch>
        </p:blipFill>
        <p:spPr>
          <a:xfrm>
            <a:off x="838200" y="1690689"/>
            <a:ext cx="4115394" cy="5167311"/>
          </a:xfrm>
          <a:prstGeom prst="rect">
            <a:avLst/>
          </a:prstGeom>
        </p:spPr>
      </p:pic>
    </p:spTree>
    <p:extLst>
      <p:ext uri="{BB962C8B-B14F-4D97-AF65-F5344CB8AC3E}">
        <p14:creationId xmlns:p14="http://schemas.microsoft.com/office/powerpoint/2010/main" val="573412907"/>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51CE3-C7DB-904E-9BDD-3F5C67FFA027}"/>
              </a:ext>
            </a:extLst>
          </p:cNvPr>
          <p:cNvSpPr>
            <a:spLocks noGrp="1"/>
          </p:cNvSpPr>
          <p:nvPr>
            <p:ph type="title"/>
          </p:nvPr>
        </p:nvSpPr>
        <p:spPr/>
        <p:txBody>
          <a:bodyPr/>
          <a:lstStyle/>
          <a:p>
            <a:r>
              <a:rPr lang="en-BO"/>
              <a:t>Sintaxis de los Preprocesadores</a:t>
            </a:r>
          </a:p>
        </p:txBody>
      </p:sp>
      <p:sp>
        <p:nvSpPr>
          <p:cNvPr id="3" name="Content Placeholder 2">
            <a:extLst>
              <a:ext uri="{FF2B5EF4-FFF2-40B4-BE49-F238E27FC236}">
                <a16:creationId xmlns:a16="http://schemas.microsoft.com/office/drawing/2014/main" id="{977FDF40-44B8-E843-A50D-91D832953D6A}"/>
              </a:ext>
            </a:extLst>
          </p:cNvPr>
          <p:cNvSpPr>
            <a:spLocks noGrp="1"/>
          </p:cNvSpPr>
          <p:nvPr>
            <p:ph idx="1"/>
          </p:nvPr>
        </p:nvSpPr>
        <p:spPr>
          <a:solidFill>
            <a:schemeClr val="accent5">
              <a:lumMod val="20000"/>
              <a:lumOff val="80000"/>
            </a:schemeClr>
          </a:solidFill>
          <a:ln>
            <a:solidFill>
              <a:schemeClr val="accent1"/>
            </a:solidFill>
          </a:ln>
        </p:spPr>
        <p:txBody>
          <a:bodyPr/>
          <a:lstStyle/>
          <a:p>
            <a:pPr marL="0" indent="0">
              <a:buNone/>
            </a:pPr>
            <a:endParaRPr lang="en-US"/>
          </a:p>
          <a:p>
            <a:pPr marL="0" indent="0">
              <a:buNone/>
            </a:pPr>
            <a:r>
              <a:rPr lang="en-US"/>
              <a:t>Las directivas de preprocesador se distinguen fácilmente del código de programa porque comienzan con un signo hash (</a:t>
            </a:r>
            <a:r>
              <a:rPr lang="en-US" b="1"/>
              <a:t>#</a:t>
            </a:r>
            <a:r>
              <a:rPr lang="en-US"/>
              <a:t>). Siempre deben ocupar una línea que esté separada de cualquier otra cosa, excepto los comentarios de una sola línea. Opcionalmente, se puede incluir un espacio en blanco antes y después de la marca hash.</a:t>
            </a:r>
          </a:p>
          <a:p>
            <a:pPr marL="0" indent="0">
              <a:buNone/>
            </a:pPr>
            <a:endParaRPr lang="en-US"/>
          </a:p>
          <a:p>
            <a:pPr marL="0" indent="0">
              <a:buNone/>
            </a:pPr>
            <a:r>
              <a:rPr lang="en-US" b="1" dirty="0"/>
              <a:t>#line 1 // pone número de línea</a:t>
            </a:r>
          </a:p>
          <a:p>
            <a:pPr marL="0" indent="0">
              <a:buNone/>
            </a:pPr>
            <a:endParaRPr lang="en-BO"/>
          </a:p>
        </p:txBody>
      </p:sp>
    </p:spTree>
    <p:extLst>
      <p:ext uri="{BB962C8B-B14F-4D97-AF65-F5344CB8AC3E}">
        <p14:creationId xmlns:p14="http://schemas.microsoft.com/office/powerpoint/2010/main" val="3310913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9F8B0-61BF-1D4E-8F98-B26946C029FB}"/>
              </a:ext>
            </a:extLst>
          </p:cNvPr>
          <p:cNvSpPr>
            <a:spLocks noGrp="1"/>
          </p:cNvSpPr>
          <p:nvPr>
            <p:ph type="title"/>
          </p:nvPr>
        </p:nvSpPr>
        <p:spPr/>
        <p:txBody>
          <a:bodyPr/>
          <a:lstStyle/>
          <a:p>
            <a:r>
              <a:rPr lang="en-BO" dirty="0"/>
              <a:t>Tipos enteros no negativos</a:t>
            </a:r>
          </a:p>
        </p:txBody>
      </p:sp>
      <p:sp>
        <p:nvSpPr>
          <p:cNvPr id="3" name="Content Placeholder 2">
            <a:extLst>
              <a:ext uri="{FF2B5EF4-FFF2-40B4-BE49-F238E27FC236}">
                <a16:creationId xmlns:a16="http://schemas.microsoft.com/office/drawing/2014/main" id="{E716826B-4414-5440-B731-498B47F34077}"/>
              </a:ext>
            </a:extLst>
          </p:cNvPr>
          <p:cNvSpPr>
            <a:spLocks noGrp="1"/>
          </p:cNvSpPr>
          <p:nvPr>
            <p:ph idx="1"/>
          </p:nvPr>
        </p:nvSpPr>
        <p:spPr>
          <a:xfrm>
            <a:off x="838200" y="1825625"/>
            <a:ext cx="10515600" cy="987244"/>
          </a:xfrm>
        </p:spPr>
        <p:txBody>
          <a:bodyPr/>
          <a:lstStyle/>
          <a:p>
            <a:pPr marL="0" indent="0">
              <a:buNone/>
            </a:pPr>
            <a:r>
              <a:rPr lang="en-US" dirty="0"/>
              <a:t>Los </a:t>
            </a:r>
            <a:r>
              <a:rPr lang="en-US" dirty="0" err="1"/>
              <a:t>tipos</a:t>
            </a:r>
            <a:r>
              <a:rPr lang="en-US" dirty="0"/>
              <a:t> </a:t>
            </a:r>
            <a:r>
              <a:rPr lang="en-US" dirty="0" err="1"/>
              <a:t>enteros</a:t>
            </a:r>
            <a:r>
              <a:rPr lang="en-US" dirty="0"/>
              <a:t> no </a:t>
            </a:r>
            <a:r>
              <a:rPr lang="en-US" dirty="0" err="1"/>
              <a:t>negativos</a:t>
            </a:r>
            <a:r>
              <a:rPr lang="en-US" dirty="0"/>
              <a:t> (sin </a:t>
            </a:r>
            <a:r>
              <a:rPr lang="en-US" dirty="0" err="1"/>
              <a:t>signo</a:t>
            </a:r>
            <a:r>
              <a:rPr lang="en-US" dirty="0"/>
              <a:t>) se </a:t>
            </a:r>
            <a:r>
              <a:rPr lang="en-US" dirty="0" err="1"/>
              <a:t>pueden</a:t>
            </a:r>
            <a:r>
              <a:rPr lang="en-US" dirty="0"/>
              <a:t> </a:t>
            </a:r>
            <a:r>
              <a:rPr lang="en-US" dirty="0" err="1"/>
              <a:t>usar</a:t>
            </a:r>
            <a:r>
              <a:rPr lang="en-US" dirty="0"/>
              <a:t> </a:t>
            </a:r>
            <a:r>
              <a:rPr lang="en-US" dirty="0" err="1"/>
              <a:t>si</a:t>
            </a:r>
            <a:r>
              <a:rPr lang="en-US" dirty="0"/>
              <a:t> solo </a:t>
            </a:r>
            <a:r>
              <a:rPr lang="en-US" dirty="0" err="1"/>
              <a:t>necesita</a:t>
            </a:r>
            <a:r>
              <a:rPr lang="en-US" dirty="0"/>
              <a:t> </a:t>
            </a:r>
            <a:r>
              <a:rPr lang="en-US" dirty="0" err="1"/>
              <a:t>almacenar</a:t>
            </a:r>
            <a:r>
              <a:rPr lang="en-US" dirty="0"/>
              <a:t> </a:t>
            </a:r>
            <a:r>
              <a:rPr lang="en-US" dirty="0" err="1"/>
              <a:t>valores</a:t>
            </a:r>
            <a:r>
              <a:rPr lang="en-US" dirty="0"/>
              <a:t> cero y </a:t>
            </a:r>
            <a:r>
              <a:rPr lang="en-US" dirty="0" err="1"/>
              <a:t>positivos</a:t>
            </a:r>
            <a:r>
              <a:rPr lang="en-US" dirty="0"/>
              <a:t>.</a:t>
            </a:r>
            <a:endParaRPr lang="en-BO" dirty="0"/>
          </a:p>
        </p:txBody>
      </p:sp>
      <p:sp>
        <p:nvSpPr>
          <p:cNvPr id="5" name="TextBox 4">
            <a:extLst>
              <a:ext uri="{FF2B5EF4-FFF2-40B4-BE49-F238E27FC236}">
                <a16:creationId xmlns:a16="http://schemas.microsoft.com/office/drawing/2014/main" id="{4A7F036E-B9A3-394B-AF5D-92C53DEBD296}"/>
              </a:ext>
            </a:extLst>
          </p:cNvPr>
          <p:cNvSpPr txBox="1"/>
          <p:nvPr/>
        </p:nvSpPr>
        <p:spPr>
          <a:xfrm>
            <a:off x="3226525" y="2730092"/>
            <a:ext cx="5738950"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dirty="0"/>
              <a:t>// Unsigned integers</a:t>
            </a:r>
          </a:p>
          <a:p>
            <a:r>
              <a:rPr lang="en-US" dirty="0"/>
              <a:t>byte uInt8 = 0; 		// 0 to 255</a:t>
            </a:r>
          </a:p>
          <a:p>
            <a:r>
              <a:rPr lang="en-US" dirty="0" err="1"/>
              <a:t>ushort</a:t>
            </a:r>
            <a:r>
              <a:rPr lang="en-US" dirty="0"/>
              <a:t> uInt16 = 1; 		// 0 to 65535</a:t>
            </a:r>
          </a:p>
          <a:p>
            <a:r>
              <a:rPr lang="en-US" dirty="0" err="1"/>
              <a:t>uint</a:t>
            </a:r>
            <a:r>
              <a:rPr lang="en-US" dirty="0"/>
              <a:t> uInt32 = 2; 		// 0 to 2^32-1</a:t>
            </a:r>
          </a:p>
          <a:p>
            <a:r>
              <a:rPr lang="en-US" dirty="0" err="1"/>
              <a:t>ulong</a:t>
            </a:r>
            <a:r>
              <a:rPr lang="en-US" dirty="0"/>
              <a:t> uInt64 = 3; 		// 0 to 2^64-1</a:t>
            </a:r>
          </a:p>
          <a:p>
            <a:endParaRPr lang="en-US" dirty="0"/>
          </a:p>
          <a:p>
            <a:r>
              <a:rPr lang="en-US" dirty="0"/>
              <a:t>WriteLine(uInt8);</a:t>
            </a:r>
          </a:p>
          <a:p>
            <a:r>
              <a:rPr lang="en-US" dirty="0"/>
              <a:t>WriteLine(uInt16);</a:t>
            </a:r>
          </a:p>
          <a:p>
            <a:r>
              <a:rPr lang="en-US" dirty="0"/>
              <a:t>WriteLine(uInt32);</a:t>
            </a:r>
          </a:p>
          <a:p>
            <a:r>
              <a:rPr lang="en-US" dirty="0"/>
              <a:t>WriteLine(uInt64);</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1513738514"/>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39503-4FB4-2C48-BA42-BBA9D4BA9C99}"/>
              </a:ext>
            </a:extLst>
          </p:cNvPr>
          <p:cNvSpPr>
            <a:spLocks noGrp="1"/>
          </p:cNvSpPr>
          <p:nvPr>
            <p:ph type="title"/>
          </p:nvPr>
        </p:nvSpPr>
        <p:spPr/>
        <p:txBody>
          <a:bodyPr/>
          <a:lstStyle/>
          <a:p>
            <a:r>
              <a:rPr lang="en-BO"/>
              <a:t>Compilación condicional</a:t>
            </a:r>
          </a:p>
        </p:txBody>
      </p:sp>
      <p:sp>
        <p:nvSpPr>
          <p:cNvPr id="3" name="Content Placeholder 2">
            <a:extLst>
              <a:ext uri="{FF2B5EF4-FFF2-40B4-BE49-F238E27FC236}">
                <a16:creationId xmlns:a16="http://schemas.microsoft.com/office/drawing/2014/main" id="{9A65BF47-8624-384F-B90F-B00E0AD04297}"/>
              </a:ext>
            </a:extLst>
          </p:cNvPr>
          <p:cNvSpPr>
            <a:spLocks noGrp="1"/>
          </p:cNvSpPr>
          <p:nvPr>
            <p:ph idx="1"/>
          </p:nvPr>
        </p:nvSpPr>
        <p:spPr>
          <a:xfrm>
            <a:off x="5294811" y="1690688"/>
            <a:ext cx="6058990" cy="4802187"/>
          </a:xfrm>
          <a:solidFill>
            <a:schemeClr val="accent5">
              <a:lumMod val="20000"/>
              <a:lumOff val="80000"/>
            </a:schemeClr>
          </a:solidFill>
          <a:ln>
            <a:solidFill>
              <a:schemeClr val="accent1"/>
            </a:solidFill>
          </a:ln>
        </p:spPr>
        <p:txBody>
          <a:bodyPr>
            <a:noAutofit/>
          </a:bodyPr>
          <a:lstStyle/>
          <a:p>
            <a:pPr marL="0" indent="0">
              <a:buNone/>
            </a:pPr>
            <a:endParaRPr lang="en-US" sz="1400"/>
          </a:p>
          <a:p>
            <a:r>
              <a:rPr lang="en-US" sz="1400"/>
              <a:t>Se usan las directivas de preproceso: </a:t>
            </a:r>
            <a:r>
              <a:rPr lang="en-US" sz="1400" b="1"/>
              <a:t>#define, #undef, #if, #else, #elif, #endif</a:t>
            </a:r>
            <a:r>
              <a:rPr lang="en-US" sz="1400"/>
              <a:t>.</a:t>
            </a:r>
          </a:p>
          <a:p>
            <a:r>
              <a:rPr lang="en-US" sz="1400"/>
              <a:t>Para usar la compilación condicional se comienza utilizando la directiva </a:t>
            </a:r>
            <a:r>
              <a:rPr lang="en-US" sz="1400" b="1"/>
              <a:t>#define</a:t>
            </a:r>
            <a:r>
              <a:rPr lang="en-US" sz="1400"/>
              <a:t> (para definir) seguida de algún </a:t>
            </a:r>
            <a:r>
              <a:rPr lang="en-US" sz="1400" b="1"/>
              <a:t>nombre de símbolo</a:t>
            </a:r>
            <a:r>
              <a:rPr lang="en-US" sz="1400"/>
              <a:t>, o </a:t>
            </a:r>
            <a:r>
              <a:rPr lang="en-US" sz="1400" b="1"/>
              <a:t>#undef </a:t>
            </a:r>
            <a:r>
              <a:rPr lang="en-US" sz="1400"/>
              <a:t>(para eliminar la definición hecha a nivel de proyecto)</a:t>
            </a:r>
            <a:r>
              <a:rPr lang="en-US" sz="1400" b="1"/>
              <a:t> </a:t>
            </a:r>
            <a:r>
              <a:rPr lang="en-US" sz="1400"/>
              <a:t>. Esta debe ser la primer línea de un programa fuente. </a:t>
            </a:r>
          </a:p>
          <a:p>
            <a:r>
              <a:rPr lang="en-US" sz="1400"/>
              <a:t>Por ejemplo:  </a:t>
            </a:r>
            <a:r>
              <a:rPr lang="en-US" sz="1400" b="1"/>
              <a:t>#define DEBUG  </a:t>
            </a:r>
            <a:r>
              <a:rPr lang="en-US" sz="1400"/>
              <a:t>Este símbolo por ej. viene definido por el compilador en modo ”debug”.</a:t>
            </a:r>
          </a:p>
          <a:p>
            <a:r>
              <a:rPr lang="en-US" sz="1400"/>
              <a:t>Cuando se define un símbolo, provocará que una expresión (</a:t>
            </a:r>
            <a:r>
              <a:rPr lang="en-US" sz="1400" b="1"/>
              <a:t>#if, #else, #elif, #endif</a:t>
            </a:r>
            <a:r>
              <a:rPr lang="en-US" sz="1400"/>
              <a:t>) que use esa condición se evalúe como verdadera y el código encerrado se incorpore a la presente compilación. Si el símbolo no está previamente definido la condición se evaluará como falsa y el código correspondiente no será tomado en cuenta. </a:t>
            </a:r>
          </a:p>
          <a:p>
            <a:r>
              <a:rPr lang="en-US" sz="1400"/>
              <a:t>El símbolo permanecerá definido solo dentro del archivo fuente actual, comenzando desde la línea donde se define el símbolo, hasta el final del mismo.</a:t>
            </a:r>
          </a:p>
          <a:p>
            <a:r>
              <a:rPr lang="en-US" sz="1400"/>
              <a:t>Se puede introducir la definición de estos símbolos para todo el proyecto, colocando en el archivo nombre_proyecto.csproj la siguiente entrada:</a:t>
            </a:r>
          </a:p>
          <a:p>
            <a:pPr marL="0" indent="0">
              <a:buNone/>
            </a:pPr>
            <a:r>
              <a:rPr lang="en-US" sz="1400"/>
              <a:t> </a:t>
            </a:r>
            <a:r>
              <a:rPr lang="en-US" sz="1400" b="1"/>
              <a:t>&lt;DefineConstants&gt;DEBUG TEMPORAL&lt;/DefineConstants&gt;</a:t>
            </a:r>
          </a:p>
          <a:p>
            <a:pPr marL="0" indent="0">
              <a:buNone/>
            </a:pPr>
            <a:endParaRPr lang="en-BO" sz="1400"/>
          </a:p>
        </p:txBody>
      </p:sp>
      <p:sp>
        <p:nvSpPr>
          <p:cNvPr id="4" name="TextBox 3">
            <a:extLst>
              <a:ext uri="{FF2B5EF4-FFF2-40B4-BE49-F238E27FC236}">
                <a16:creationId xmlns:a16="http://schemas.microsoft.com/office/drawing/2014/main" id="{D76A39A0-A13F-AE4C-A10A-0A5AFB188E2E}"/>
              </a:ext>
            </a:extLst>
          </p:cNvPr>
          <p:cNvSpPr txBox="1"/>
          <p:nvPr/>
        </p:nvSpPr>
        <p:spPr>
          <a:xfrm>
            <a:off x="838200" y="2372106"/>
            <a:ext cx="4378234"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a:solidFill>
                  <a:schemeClr val="bg1"/>
                </a:solidFill>
              </a:rPr>
              <a:t>#define TEMPORAL</a:t>
            </a:r>
          </a:p>
          <a:p>
            <a:br>
              <a:rPr lang="en-US" sz="1400" b="1">
                <a:solidFill>
                  <a:schemeClr val="bg1"/>
                </a:solidFill>
              </a:rPr>
            </a:br>
            <a:endParaRPr lang="en-US" sz="1400" b="1">
              <a:solidFill>
                <a:schemeClr val="bg1"/>
              </a:solidFill>
            </a:endParaRPr>
          </a:p>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dirty="0"/>
              <a:t>static class Principal {</a:t>
            </a:r>
          </a:p>
          <a:p>
            <a:pPr lvl="1"/>
            <a:r>
              <a:rPr lang="en-US" sz="1400" b="1" dirty="0"/>
              <a:t>static void Main() {</a:t>
            </a:r>
          </a:p>
          <a:p>
            <a:r>
              <a:rPr lang="en-US" sz="1400" b="1"/>
              <a:t>	#if TEMPORAL</a:t>
            </a:r>
          </a:p>
          <a:p>
            <a:r>
              <a:rPr lang="en-US" sz="1400" b="1"/>
              <a:t>	WriteLine("Este código es temporal!");</a:t>
            </a:r>
          </a:p>
          <a:p>
            <a:r>
              <a:rPr lang="en-US" sz="1400" b="1"/>
              <a:t>	#else</a:t>
            </a:r>
          </a:p>
          <a:p>
            <a:r>
              <a:rPr lang="en-US" sz="1400" b="1"/>
              <a:t>	WriteLine("Este código no es temporal!");</a:t>
            </a:r>
          </a:p>
          <a:p>
            <a:r>
              <a:rPr lang="en-US" sz="1400" b="1"/>
              <a:t>	#endif</a:t>
            </a:r>
          </a:p>
          <a:p>
            <a:endParaRPr lang="en-US" sz="1400" b="1"/>
          </a:p>
          <a:p>
            <a:r>
              <a:rPr lang="en-US" sz="1400" b="1"/>
              <a:t>	WriteLine("Este código es definitivo!");</a:t>
            </a:r>
          </a:p>
          <a:p>
            <a:pPr lvl="1"/>
            <a:r>
              <a:rPr lang="en-US" sz="1400" b="1" dirty="0">
                <a:solidFill>
                  <a:schemeClr val="bg1"/>
                </a:solidFill>
              </a:rPr>
              <a:t>}</a:t>
            </a:r>
          </a:p>
          <a:p>
            <a:r>
              <a:rPr lang="en-US" sz="1400" b="1" dirty="0"/>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884713477"/>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F7F3-72BC-1844-9B1A-039940F75F1A}"/>
              </a:ext>
            </a:extLst>
          </p:cNvPr>
          <p:cNvSpPr>
            <a:spLocks noGrp="1"/>
          </p:cNvSpPr>
          <p:nvPr>
            <p:ph type="title"/>
          </p:nvPr>
        </p:nvSpPr>
        <p:spPr/>
        <p:txBody>
          <a:bodyPr/>
          <a:lstStyle/>
          <a:p>
            <a:r>
              <a:rPr lang="en-BO"/>
              <a:t>Directivas de diagnóstico</a:t>
            </a:r>
          </a:p>
        </p:txBody>
      </p:sp>
      <p:sp>
        <p:nvSpPr>
          <p:cNvPr id="3" name="Content Placeholder 2">
            <a:extLst>
              <a:ext uri="{FF2B5EF4-FFF2-40B4-BE49-F238E27FC236}">
                <a16:creationId xmlns:a16="http://schemas.microsoft.com/office/drawing/2014/main" id="{B0E8896E-07E5-4A44-A8C5-3210CEC09116}"/>
              </a:ext>
            </a:extLst>
          </p:cNvPr>
          <p:cNvSpPr>
            <a:spLocks noGrp="1"/>
          </p:cNvSpPr>
          <p:nvPr>
            <p:ph idx="1"/>
          </p:nvPr>
        </p:nvSpPr>
        <p:spPr>
          <a:xfrm>
            <a:off x="6096000" y="1958038"/>
            <a:ext cx="5257800" cy="4351338"/>
          </a:xfrm>
          <a:solidFill>
            <a:schemeClr val="accent5">
              <a:lumMod val="20000"/>
              <a:lumOff val="80000"/>
            </a:schemeClr>
          </a:solidFill>
          <a:ln>
            <a:solidFill>
              <a:schemeClr val="accent1"/>
            </a:solidFill>
          </a:ln>
        </p:spPr>
        <p:txBody>
          <a:bodyPr>
            <a:normAutofit fontScale="77500" lnSpcReduction="20000"/>
          </a:bodyPr>
          <a:lstStyle/>
          <a:p>
            <a:pPr marL="0" indent="0">
              <a:buNone/>
            </a:pPr>
            <a:endParaRPr lang="en-US"/>
          </a:p>
          <a:p>
            <a:pPr marL="0" indent="0">
              <a:buNone/>
            </a:pPr>
            <a:r>
              <a:rPr lang="en-US"/>
              <a:t>Hay dos directivas de preprocesador de diagnóstico: </a:t>
            </a:r>
            <a:r>
              <a:rPr lang="en-US" b="1"/>
              <a:t>#error</a:t>
            </a:r>
            <a:r>
              <a:rPr lang="en-US"/>
              <a:t> y </a:t>
            </a:r>
            <a:r>
              <a:rPr lang="en-US" b="1"/>
              <a:t>#warning</a:t>
            </a:r>
            <a:r>
              <a:rPr lang="en-US"/>
              <a:t>.</a:t>
            </a:r>
          </a:p>
          <a:p>
            <a:pPr marL="0" indent="0">
              <a:buNone/>
            </a:pPr>
            <a:endParaRPr lang="en-US"/>
          </a:p>
          <a:p>
            <a:pPr marL="0" indent="0">
              <a:buNone/>
            </a:pPr>
            <a:r>
              <a:rPr lang="en-US"/>
              <a:t>La directiva </a:t>
            </a:r>
            <a:r>
              <a:rPr lang="en-US" b="1"/>
              <a:t>#error </a:t>
            </a:r>
            <a:r>
              <a:rPr lang="en-US"/>
              <a:t>se usa para abortar una compilación al generar un error de compilación. Esta directiva puede tomar opcionalmente un parámetro que proporciona una descripción del error.</a:t>
            </a:r>
          </a:p>
          <a:p>
            <a:pPr marL="0" indent="0">
              <a:buNone/>
            </a:pPr>
            <a:endParaRPr lang="en-US"/>
          </a:p>
          <a:p>
            <a:pPr marL="0" indent="0">
              <a:buNone/>
            </a:pPr>
            <a:r>
              <a:rPr lang="en-US"/>
              <a:t>Similar al error, la directiva </a:t>
            </a:r>
            <a:r>
              <a:rPr lang="en-US" b="1"/>
              <a:t>#warning</a:t>
            </a:r>
            <a:r>
              <a:rPr lang="en-US"/>
              <a:t> genera un mensaje de advertencia de compilación. Esta directiva no detendrá la compilación.</a:t>
            </a:r>
          </a:p>
          <a:p>
            <a:pPr marL="0" indent="0">
              <a:buNone/>
            </a:pPr>
            <a:r>
              <a:rPr lang="en-US"/>
              <a:t> </a:t>
            </a:r>
            <a:endParaRPr lang="en-BO"/>
          </a:p>
        </p:txBody>
      </p:sp>
      <p:sp>
        <p:nvSpPr>
          <p:cNvPr id="5" name="TextBox 4">
            <a:extLst>
              <a:ext uri="{FF2B5EF4-FFF2-40B4-BE49-F238E27FC236}">
                <a16:creationId xmlns:a16="http://schemas.microsoft.com/office/drawing/2014/main" id="{CBCA12D0-E0F8-B14A-B706-07ACC1423C12}"/>
              </a:ext>
            </a:extLst>
          </p:cNvPr>
          <p:cNvSpPr txBox="1"/>
          <p:nvPr/>
        </p:nvSpPr>
        <p:spPr>
          <a:xfrm>
            <a:off x="838200" y="1938949"/>
            <a:ext cx="4970417" cy="43704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a:solidFill>
                  <a:schemeClr val="bg1"/>
                </a:solidFill>
              </a:rPr>
              <a:t>#define TEMPORAL</a:t>
            </a:r>
          </a:p>
          <a:p>
            <a:endParaRPr lang="en-US" sz="1400" b="1">
              <a:solidFill>
                <a:schemeClr val="bg1"/>
              </a:solidFill>
            </a:endParaRPr>
          </a:p>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pPr lvl="1"/>
            <a:r>
              <a:rPr lang="en-US" sz="1400" b="1"/>
              <a:t>static void Main() {</a:t>
            </a:r>
          </a:p>
          <a:p>
            <a:pPr lvl="2"/>
            <a:r>
              <a:rPr lang="en-US" sz="1400" b="1"/>
              <a:t>#if TEMPORAL</a:t>
            </a:r>
          </a:p>
          <a:p>
            <a:pPr lvl="2"/>
            <a:r>
              <a:rPr lang="en-US" sz="1400" b="1"/>
              <a:t>WriteLine("Este código es temporal!");</a:t>
            </a:r>
          </a:p>
          <a:p>
            <a:pPr lvl="2"/>
            <a:r>
              <a:rPr lang="en-US" sz="1400" b="1"/>
              <a:t>#endif</a:t>
            </a:r>
          </a:p>
          <a:p>
            <a:pPr lvl="2"/>
            <a:endParaRPr lang="en-US" sz="1400" b="1"/>
          </a:p>
          <a:p>
            <a:pPr lvl="2"/>
            <a:r>
              <a:rPr lang="en-US" sz="1400" b="1"/>
              <a:t>#if DEBUG</a:t>
            </a:r>
          </a:p>
          <a:p>
            <a:pPr lvl="2"/>
            <a:r>
              <a:rPr lang="en-US" sz="1400" b="1"/>
              <a:t>#warning EN MODO DEBUG</a:t>
            </a:r>
          </a:p>
          <a:p>
            <a:pPr lvl="2"/>
            <a:r>
              <a:rPr lang="en-US" sz="1400" b="1"/>
              <a:t>#endif</a:t>
            </a:r>
          </a:p>
          <a:p>
            <a:pPr lvl="2"/>
            <a:br>
              <a:rPr lang="en-US" sz="1400" b="1"/>
            </a:br>
            <a:r>
              <a:rPr lang="en-US" sz="1400" b="1"/>
              <a:t>#if !DEBUG &amp;&amp; TEMPORAL </a:t>
            </a:r>
          </a:p>
          <a:p>
            <a:pPr lvl="2"/>
            <a:r>
              <a:rPr lang="en-US" sz="1400" b="1"/>
              <a:t>#error NO SE PUEDE COMPILAR</a:t>
            </a:r>
          </a:p>
          <a:p>
            <a:pPr lvl="2"/>
            <a:r>
              <a:rPr lang="en-US" sz="1400" b="1"/>
              <a:t>#endif</a:t>
            </a:r>
          </a:p>
          <a:p>
            <a:pPr lvl="1"/>
            <a:r>
              <a:rPr lang="en-US" sz="1400" b="1"/>
              <a:t>}</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1508634843"/>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02265-47B3-2E40-B857-80F035100A04}"/>
              </a:ext>
            </a:extLst>
          </p:cNvPr>
          <p:cNvSpPr>
            <a:spLocks noGrp="1"/>
          </p:cNvSpPr>
          <p:nvPr>
            <p:ph type="title"/>
          </p:nvPr>
        </p:nvSpPr>
        <p:spPr/>
        <p:txBody>
          <a:bodyPr/>
          <a:lstStyle/>
          <a:p>
            <a:r>
              <a:rPr lang="en-BO"/>
              <a:t>Directiva line</a:t>
            </a:r>
          </a:p>
        </p:txBody>
      </p:sp>
      <p:sp>
        <p:nvSpPr>
          <p:cNvPr id="3" name="Content Placeholder 2">
            <a:extLst>
              <a:ext uri="{FF2B5EF4-FFF2-40B4-BE49-F238E27FC236}">
                <a16:creationId xmlns:a16="http://schemas.microsoft.com/office/drawing/2014/main" id="{D6F40288-A7D5-D14C-9316-09D5013C231F}"/>
              </a:ext>
            </a:extLst>
          </p:cNvPr>
          <p:cNvSpPr>
            <a:spLocks noGrp="1"/>
          </p:cNvSpPr>
          <p:nvPr>
            <p:ph idx="1"/>
          </p:nvPr>
        </p:nvSpPr>
        <p:spPr>
          <a:xfrm>
            <a:off x="6627222" y="1825625"/>
            <a:ext cx="4726577" cy="4351338"/>
          </a:xfrm>
          <a:solidFill>
            <a:schemeClr val="accent5">
              <a:lumMod val="20000"/>
              <a:lumOff val="80000"/>
            </a:schemeClr>
          </a:solidFill>
          <a:ln>
            <a:solidFill>
              <a:schemeClr val="accent1"/>
            </a:solidFill>
          </a:ln>
        </p:spPr>
        <p:txBody>
          <a:bodyPr>
            <a:normAutofit fontScale="85000" lnSpcReduction="20000"/>
          </a:bodyPr>
          <a:lstStyle/>
          <a:p>
            <a:pPr marL="0" indent="0">
              <a:buNone/>
            </a:pPr>
            <a:endParaRPr lang="en-US"/>
          </a:p>
          <a:p>
            <a:pPr marL="0" indent="0">
              <a:buNone/>
            </a:pPr>
            <a:r>
              <a:rPr lang="en-US"/>
              <a:t>Otra directiva que afecta la salida del compilador es </a:t>
            </a:r>
            <a:r>
              <a:rPr lang="en-US" b="1"/>
              <a:t>#line</a:t>
            </a:r>
            <a:r>
              <a:rPr lang="en-US"/>
              <a:t>. Esta directiva se utiliza para cambiar el número de línea y, opcionalmente, el nombre del archivo fuente, que se muestran cuando se produce un error o advertencia durante la compilación. </a:t>
            </a:r>
          </a:p>
          <a:p>
            <a:pPr marL="0" indent="0">
              <a:buNone/>
            </a:pPr>
            <a:endParaRPr lang="en-US"/>
          </a:p>
          <a:p>
            <a:pPr marL="0" indent="0">
              <a:buNone/>
            </a:pPr>
            <a:r>
              <a:rPr lang="en-US"/>
              <a:t>Esto es principalmente útil cuando se utiliza un programa que combina los archivos fuente en un archivo intermedio, que luego se compila.</a:t>
            </a:r>
            <a:endParaRPr lang="en-BO"/>
          </a:p>
        </p:txBody>
      </p:sp>
      <p:sp>
        <p:nvSpPr>
          <p:cNvPr id="4" name="TextBox 3">
            <a:extLst>
              <a:ext uri="{FF2B5EF4-FFF2-40B4-BE49-F238E27FC236}">
                <a16:creationId xmlns:a16="http://schemas.microsoft.com/office/drawing/2014/main" id="{282B302B-E21F-0B40-A908-BB8AE55A13A3}"/>
              </a:ext>
            </a:extLst>
          </p:cNvPr>
          <p:cNvSpPr txBox="1"/>
          <p:nvPr/>
        </p:nvSpPr>
        <p:spPr>
          <a:xfrm>
            <a:off x="838200" y="1690688"/>
            <a:ext cx="4970417" cy="46474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a:solidFill>
                  <a:schemeClr val="bg1"/>
                </a:solidFill>
              </a:rPr>
              <a:t>#define TEMPORAL</a:t>
            </a:r>
          </a:p>
          <a:p>
            <a:endParaRPr lang="en-US" sz="1400" b="1">
              <a:solidFill>
                <a:schemeClr val="bg1"/>
              </a:solidFill>
            </a:endParaRPr>
          </a:p>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pPr lvl="1"/>
            <a:r>
              <a:rPr lang="en-US" sz="1400" b="1"/>
              <a:t>static void Main() {</a:t>
            </a:r>
          </a:p>
          <a:p>
            <a:pPr lvl="2"/>
            <a:r>
              <a:rPr lang="en-US" sz="1400" b="1"/>
              <a:t>#if TEMPORAL</a:t>
            </a:r>
          </a:p>
          <a:p>
            <a:pPr lvl="2"/>
            <a:r>
              <a:rPr lang="en-US" sz="1400" b="1"/>
              <a:t>WriteLine("Este código es temporal!");</a:t>
            </a:r>
          </a:p>
          <a:p>
            <a:pPr lvl="2"/>
            <a:r>
              <a:rPr lang="en-US" sz="1400" b="1"/>
              <a:t>#endif</a:t>
            </a:r>
          </a:p>
          <a:p>
            <a:pPr lvl="2"/>
            <a:endParaRPr lang="en-US" sz="1400" b="1"/>
          </a:p>
          <a:p>
            <a:pPr lvl="2"/>
            <a:r>
              <a:rPr lang="en-US" sz="1400" b="1"/>
              <a:t>#if DEBUG</a:t>
            </a:r>
          </a:p>
          <a:p>
            <a:pPr lvl="2"/>
            <a:r>
              <a:rPr lang="en-US" sz="1400" b="1"/>
              <a:t>#line 5000 </a:t>
            </a:r>
            <a:r>
              <a:rPr lang="en-US"/>
              <a:t>"Programa Consola"</a:t>
            </a:r>
          </a:p>
          <a:p>
            <a:pPr lvl="2"/>
            <a:r>
              <a:rPr lang="en-US" sz="1400" b="1"/>
              <a:t>#warning EN MODO DEBUG</a:t>
            </a:r>
          </a:p>
          <a:p>
            <a:pPr lvl="2"/>
            <a:r>
              <a:rPr lang="en-US" sz="1400" b="1"/>
              <a:t>#endif</a:t>
            </a:r>
          </a:p>
          <a:p>
            <a:pPr lvl="2"/>
            <a:br>
              <a:rPr lang="en-US" sz="1400" b="1"/>
            </a:br>
            <a:r>
              <a:rPr lang="en-US" sz="1400" b="1"/>
              <a:t>#if !DEBUG &amp;&amp; TEMPORAL </a:t>
            </a:r>
          </a:p>
          <a:p>
            <a:pPr lvl="2"/>
            <a:r>
              <a:rPr lang="en-US" sz="1400" b="1"/>
              <a:t>#error NO SE PUEDE COMPILAR</a:t>
            </a:r>
          </a:p>
          <a:p>
            <a:pPr lvl="2"/>
            <a:r>
              <a:rPr lang="en-US" sz="1400" b="1"/>
              <a:t>#endif</a:t>
            </a:r>
          </a:p>
          <a:p>
            <a:pPr lvl="1"/>
            <a:r>
              <a:rPr lang="en-US" sz="1400" b="1"/>
              <a:t>}</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1888813310"/>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93EEB-EA44-D44A-A89F-E17FEDE53FA0}"/>
              </a:ext>
            </a:extLst>
          </p:cNvPr>
          <p:cNvSpPr>
            <a:spLocks noGrp="1"/>
          </p:cNvSpPr>
          <p:nvPr>
            <p:ph type="title"/>
          </p:nvPr>
        </p:nvSpPr>
        <p:spPr/>
        <p:txBody>
          <a:bodyPr/>
          <a:lstStyle/>
          <a:p>
            <a:r>
              <a:rPr lang="en-BO"/>
              <a:t>Directiva region</a:t>
            </a:r>
          </a:p>
        </p:txBody>
      </p:sp>
      <p:sp>
        <p:nvSpPr>
          <p:cNvPr id="3" name="Content Placeholder 2">
            <a:extLst>
              <a:ext uri="{FF2B5EF4-FFF2-40B4-BE49-F238E27FC236}">
                <a16:creationId xmlns:a16="http://schemas.microsoft.com/office/drawing/2014/main" id="{EF808BA7-15B0-EF41-A193-83FC90AC2FE5}"/>
              </a:ext>
            </a:extLst>
          </p:cNvPr>
          <p:cNvSpPr>
            <a:spLocks noGrp="1"/>
          </p:cNvSpPr>
          <p:nvPr>
            <p:ph idx="1"/>
          </p:nvPr>
        </p:nvSpPr>
        <p:spPr>
          <a:xfrm>
            <a:off x="6383384" y="2139246"/>
            <a:ext cx="4970416" cy="3724096"/>
          </a:xfrm>
          <a:solidFill>
            <a:schemeClr val="accent5">
              <a:lumMod val="20000"/>
              <a:lumOff val="80000"/>
            </a:schemeClr>
          </a:solidFill>
          <a:ln>
            <a:solidFill>
              <a:schemeClr val="accent1"/>
            </a:solidFill>
          </a:ln>
        </p:spPr>
        <p:txBody>
          <a:bodyPr>
            <a:normAutofit/>
          </a:bodyPr>
          <a:lstStyle/>
          <a:p>
            <a:pPr marL="0" indent="0">
              <a:buNone/>
            </a:pPr>
            <a:endParaRPr lang="en-US" sz="2000"/>
          </a:p>
          <a:p>
            <a:pPr marL="0" indent="0">
              <a:buNone/>
            </a:pPr>
            <a:r>
              <a:rPr lang="en-US" sz="2000"/>
              <a:t>Las dos últimas directivas son </a:t>
            </a:r>
            <a:r>
              <a:rPr lang="en-US" sz="2000" b="1"/>
              <a:t>#region</a:t>
            </a:r>
            <a:r>
              <a:rPr lang="en-US" sz="2000"/>
              <a:t> y </a:t>
            </a:r>
            <a:r>
              <a:rPr lang="en-US" sz="2000" b="1"/>
              <a:t>#endregion</a:t>
            </a:r>
            <a:r>
              <a:rPr lang="en-US" sz="2000"/>
              <a:t>. Estas se usan para delimitar una sección de código que se puede expandir o contraer utilizando la función de “outlining” de Visual Studio.</a:t>
            </a:r>
          </a:p>
          <a:p>
            <a:pPr marL="0" indent="0">
              <a:buNone/>
            </a:pPr>
            <a:endParaRPr lang="en-US" sz="2000"/>
          </a:p>
          <a:p>
            <a:pPr marL="0" indent="0">
              <a:buNone/>
            </a:pPr>
            <a:r>
              <a:rPr lang="en-US" sz="2000"/>
              <a:t>Al igual que las directivas condicionales, las regiones pueden anidarse en cualquier número de niveles de profundidad.</a:t>
            </a:r>
          </a:p>
          <a:p>
            <a:pPr marL="0" indent="0">
              <a:buNone/>
            </a:pPr>
            <a:r>
              <a:rPr lang="en-US" sz="2000"/>
              <a:t> </a:t>
            </a:r>
            <a:endParaRPr lang="en-BO" sz="2000"/>
          </a:p>
        </p:txBody>
      </p:sp>
      <p:sp>
        <p:nvSpPr>
          <p:cNvPr id="4" name="TextBox 3">
            <a:extLst>
              <a:ext uri="{FF2B5EF4-FFF2-40B4-BE49-F238E27FC236}">
                <a16:creationId xmlns:a16="http://schemas.microsoft.com/office/drawing/2014/main" id="{99905C7C-3942-0443-A1DE-88D784B808FA}"/>
              </a:ext>
            </a:extLst>
          </p:cNvPr>
          <p:cNvSpPr txBox="1"/>
          <p:nvPr/>
        </p:nvSpPr>
        <p:spPr>
          <a:xfrm>
            <a:off x="838200" y="2139246"/>
            <a:ext cx="4970417"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pPr lvl="1"/>
            <a:endParaRPr lang="en-US" sz="1400" b="1"/>
          </a:p>
          <a:p>
            <a:pPr lvl="1"/>
            <a:r>
              <a:rPr lang="en-US" sz="1400" b="1"/>
              <a:t>static void Main() {</a:t>
            </a:r>
          </a:p>
          <a:p>
            <a:endParaRPr lang="en-US" sz="1400" b="1"/>
          </a:p>
          <a:p>
            <a:pPr lvl="2"/>
            <a:r>
              <a:rPr lang="en-US" sz="1400" b="1"/>
              <a:t>// Desplegado desde Principal.Main</a:t>
            </a:r>
          </a:p>
          <a:p>
            <a:pPr lvl="2"/>
            <a:r>
              <a:rPr lang="en-US" sz="1400" b="1"/>
              <a:t>Print($"Desplegado desde {nameof(Principal)}.{nameof(Main)}"); </a:t>
            </a:r>
          </a:p>
          <a:p>
            <a:pPr lvl="2"/>
            <a:br>
              <a:rPr lang="en-US" sz="1400" b="1"/>
            </a:br>
            <a:r>
              <a:rPr lang="en-US" sz="1400" b="1"/>
              <a:t>#region Métodos locales</a:t>
            </a:r>
          </a:p>
          <a:p>
            <a:pPr lvl="2"/>
            <a:r>
              <a:rPr lang="en-US" sz="1400" b="1"/>
              <a:t>void Print(string str) { WriteLine(str); }</a:t>
            </a:r>
          </a:p>
          <a:p>
            <a:pPr lvl="2"/>
            <a:r>
              <a:rPr lang="en-US" sz="1400" b="1"/>
              <a:t>#endregion</a:t>
            </a:r>
          </a:p>
          <a:p>
            <a:pPr lvl="1"/>
            <a:endParaRPr lang="en-US" sz="1400" b="1"/>
          </a:p>
          <a:p>
            <a:pPr lvl="1"/>
            <a:r>
              <a:rPr lang="en-US" sz="1400" b="1"/>
              <a:t>}</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1737750741"/>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A4713-866C-634D-88F6-22E952D2F8FD}"/>
              </a:ext>
            </a:extLst>
          </p:cNvPr>
          <p:cNvSpPr>
            <a:spLocks noGrp="1"/>
          </p:cNvSpPr>
          <p:nvPr>
            <p:ph type="title"/>
          </p:nvPr>
        </p:nvSpPr>
        <p:spPr/>
        <p:txBody>
          <a:bodyPr/>
          <a:lstStyle/>
          <a:p>
            <a:r>
              <a:rPr lang="en-BO"/>
              <a:t>Capítulo 16</a:t>
            </a:r>
          </a:p>
        </p:txBody>
      </p:sp>
      <p:sp>
        <p:nvSpPr>
          <p:cNvPr id="3" name="Content Placeholder 2">
            <a:extLst>
              <a:ext uri="{FF2B5EF4-FFF2-40B4-BE49-F238E27FC236}">
                <a16:creationId xmlns:a16="http://schemas.microsoft.com/office/drawing/2014/main" id="{021511F0-D7D9-9C40-AE6F-BB09E5D72763}"/>
              </a:ext>
            </a:extLst>
          </p:cNvPr>
          <p:cNvSpPr>
            <a:spLocks noGrp="1"/>
          </p:cNvSpPr>
          <p:nvPr>
            <p:ph idx="1"/>
          </p:nvPr>
        </p:nvSpPr>
        <p:spPr/>
        <p:txBody>
          <a:bodyPr/>
          <a:lstStyle/>
          <a:p>
            <a:pPr marL="0" indent="0">
              <a:buNone/>
            </a:pPr>
            <a:r>
              <a:rPr lang="en-BO" sz="4000" b="1"/>
              <a:t>Delegates</a:t>
            </a:r>
          </a:p>
          <a:p>
            <a:pPr marL="0" indent="0">
              <a:buNone/>
            </a:pPr>
            <a:endParaRPr lang="en-BO"/>
          </a:p>
        </p:txBody>
      </p:sp>
    </p:spTree>
    <p:extLst>
      <p:ext uri="{BB962C8B-B14F-4D97-AF65-F5344CB8AC3E}">
        <p14:creationId xmlns:p14="http://schemas.microsoft.com/office/powerpoint/2010/main" val="1206418615"/>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C7843-D57E-C740-A991-1F31A88D322C}"/>
              </a:ext>
            </a:extLst>
          </p:cNvPr>
          <p:cNvSpPr>
            <a:spLocks noGrp="1"/>
          </p:cNvSpPr>
          <p:nvPr>
            <p:ph type="title"/>
          </p:nvPr>
        </p:nvSpPr>
        <p:spPr/>
        <p:txBody>
          <a:bodyPr/>
          <a:lstStyle/>
          <a:p>
            <a:r>
              <a:rPr lang="en-BO"/>
              <a:t>delegate</a:t>
            </a:r>
          </a:p>
        </p:txBody>
      </p:sp>
      <p:sp>
        <p:nvSpPr>
          <p:cNvPr id="3" name="Content Placeholder 2">
            <a:extLst>
              <a:ext uri="{FF2B5EF4-FFF2-40B4-BE49-F238E27FC236}">
                <a16:creationId xmlns:a16="http://schemas.microsoft.com/office/drawing/2014/main" id="{B3EE6749-D21A-1044-AA47-CC525575F291}"/>
              </a:ext>
            </a:extLst>
          </p:cNvPr>
          <p:cNvSpPr>
            <a:spLocks noGrp="1"/>
          </p:cNvSpPr>
          <p:nvPr>
            <p:ph idx="1"/>
          </p:nvPr>
        </p:nvSpPr>
        <p:spPr>
          <a:xfrm>
            <a:off x="6165670" y="1825625"/>
            <a:ext cx="5188130" cy="4351338"/>
          </a:xfrm>
          <a:solidFill>
            <a:schemeClr val="accent5">
              <a:lumMod val="20000"/>
              <a:lumOff val="80000"/>
            </a:schemeClr>
          </a:solidFill>
          <a:ln>
            <a:solidFill>
              <a:schemeClr val="accent1"/>
            </a:solidFill>
          </a:ln>
        </p:spPr>
        <p:txBody>
          <a:bodyPr>
            <a:normAutofit fontScale="70000" lnSpcReduction="20000"/>
          </a:bodyPr>
          <a:lstStyle/>
          <a:p>
            <a:pPr marL="0" indent="0">
              <a:buNone/>
            </a:pPr>
            <a:endParaRPr lang="en-US"/>
          </a:p>
          <a:p>
            <a:pPr marL="0" indent="0">
              <a:buNone/>
            </a:pPr>
            <a:r>
              <a:rPr lang="en-US"/>
              <a:t>Un </a:t>
            </a:r>
            <a:r>
              <a:rPr lang="en-US" b="1"/>
              <a:t>delegate</a:t>
            </a:r>
            <a:r>
              <a:rPr lang="en-US"/>
              <a:t> es un type referencia que se usa para hacer referencia a un método. </a:t>
            </a:r>
          </a:p>
          <a:p>
            <a:pPr marL="0" indent="0">
              <a:buNone/>
            </a:pPr>
            <a:endParaRPr lang="en-US"/>
          </a:p>
          <a:p>
            <a:pPr marL="0" indent="0">
              <a:buNone/>
            </a:pPr>
            <a:r>
              <a:rPr lang="en-US"/>
              <a:t>Esto permite asignar métodos a variables y pasarlos como argumentos. </a:t>
            </a:r>
          </a:p>
          <a:p>
            <a:pPr marL="0" indent="0">
              <a:buNone/>
            </a:pPr>
            <a:endParaRPr lang="en-US"/>
          </a:p>
          <a:p>
            <a:pPr marL="0" indent="0">
              <a:buNone/>
            </a:pPr>
            <a:r>
              <a:rPr lang="en-US"/>
              <a:t>La declaración del </a:t>
            </a:r>
            <a:r>
              <a:rPr lang="en-US" b="1"/>
              <a:t>delegate</a:t>
            </a:r>
            <a:r>
              <a:rPr lang="en-US"/>
              <a:t> especifica el </a:t>
            </a:r>
            <a:r>
              <a:rPr lang="en-US" b="1"/>
              <a:t>signature</a:t>
            </a:r>
            <a:r>
              <a:rPr lang="en-US"/>
              <a:t> (firma) del método al que pueden referirse los objetos del tipo </a:t>
            </a:r>
            <a:r>
              <a:rPr lang="en-US" b="1"/>
              <a:t>delegate</a:t>
            </a:r>
            <a:r>
              <a:rPr lang="en-US"/>
              <a:t>. </a:t>
            </a:r>
          </a:p>
          <a:p>
            <a:pPr marL="0" indent="0">
              <a:buNone/>
            </a:pPr>
            <a:endParaRPr lang="en-US"/>
          </a:p>
          <a:p>
            <a:pPr marL="0" indent="0">
              <a:buNone/>
            </a:pPr>
            <a:r>
              <a:rPr lang="en-US"/>
              <a:t>Los delegados se nombran por convención con una palabra iniciada con mayúscula, seguido de Delegate al final del nombre.</a:t>
            </a:r>
          </a:p>
          <a:p>
            <a:pPr marL="0" indent="0">
              <a:buNone/>
            </a:pPr>
            <a:r>
              <a:rPr lang="en-US"/>
              <a:t> </a:t>
            </a:r>
            <a:endParaRPr lang="en-BO"/>
          </a:p>
        </p:txBody>
      </p:sp>
      <p:sp>
        <p:nvSpPr>
          <p:cNvPr id="4" name="TextBox 3">
            <a:extLst>
              <a:ext uri="{FF2B5EF4-FFF2-40B4-BE49-F238E27FC236}">
                <a16:creationId xmlns:a16="http://schemas.microsoft.com/office/drawing/2014/main" id="{4E4B34D0-0933-5E4A-98F4-094CD734FB06}"/>
              </a:ext>
            </a:extLst>
          </p:cNvPr>
          <p:cNvSpPr txBox="1"/>
          <p:nvPr/>
        </p:nvSpPr>
        <p:spPr>
          <a:xfrm>
            <a:off x="838200" y="2031524"/>
            <a:ext cx="4970417" cy="3939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pPr lvl="1"/>
            <a:endParaRPr lang="en-US" sz="1400" b="1"/>
          </a:p>
          <a:p>
            <a:pPr lvl="1"/>
            <a:r>
              <a:rPr lang="en-US" sz="1400" b="1">
                <a:solidFill>
                  <a:schemeClr val="accent2">
                    <a:lumMod val="40000"/>
                    <a:lumOff val="60000"/>
                  </a:schemeClr>
                </a:solidFill>
              </a:rPr>
              <a:t>delegate void PrintDelegate(string str);</a:t>
            </a:r>
          </a:p>
          <a:p>
            <a:pPr lvl="1"/>
            <a:endParaRPr lang="en-US" sz="1400" b="1"/>
          </a:p>
          <a:p>
            <a:pPr lvl="1"/>
            <a:r>
              <a:rPr lang="en-US" sz="1400" b="1"/>
              <a:t>static void Main() {</a:t>
            </a:r>
          </a:p>
          <a:p>
            <a:endParaRPr lang="en-US" sz="1400" b="1"/>
          </a:p>
          <a:p>
            <a:r>
              <a:rPr lang="en-US" sz="1400" b="1"/>
              <a:t>	</a:t>
            </a:r>
            <a:r>
              <a:rPr lang="en-US" sz="1400" b="1">
                <a:solidFill>
                  <a:schemeClr val="accent2">
                    <a:lumMod val="40000"/>
                    <a:lumOff val="60000"/>
                  </a:schemeClr>
                </a:solidFill>
              </a:rPr>
              <a:t>PrintDelegate printf = Print;</a:t>
            </a:r>
          </a:p>
          <a:p>
            <a:pPr lvl="2"/>
            <a:endParaRPr lang="en-US" sz="1400" b="1"/>
          </a:p>
          <a:p>
            <a:pPr lvl="2"/>
            <a:r>
              <a:rPr lang="en-US" sz="1400" b="1">
                <a:solidFill>
                  <a:schemeClr val="accent2">
                    <a:lumMod val="40000"/>
                    <a:lumOff val="60000"/>
                  </a:schemeClr>
                </a:solidFill>
              </a:rPr>
              <a:t>printf</a:t>
            </a:r>
            <a:r>
              <a:rPr lang="en-US" sz="1400" b="1"/>
              <a:t>($"Desplegado desde {nameof(Principal)}.{nameof(Main)}"); </a:t>
            </a:r>
          </a:p>
          <a:p>
            <a:pPr lvl="2"/>
            <a:endParaRPr lang="en-US" sz="1400" b="1"/>
          </a:p>
          <a:p>
            <a:pPr lvl="2" indent="-466725"/>
            <a:r>
              <a:rPr lang="en-US" sz="1400" b="1"/>
              <a:t>}</a:t>
            </a:r>
          </a:p>
          <a:p>
            <a:pPr lvl="2" indent="-466725"/>
            <a:endParaRPr lang="en-US" sz="1400" b="1"/>
          </a:p>
          <a:p>
            <a:pPr lvl="2" indent="-466725"/>
            <a:r>
              <a:rPr lang="en-US" sz="1400" b="1"/>
              <a:t>public static void Print(string str) { WriteLine(str); }</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4294348294"/>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862B1-5697-0042-A225-89AF895930EB}"/>
              </a:ext>
            </a:extLst>
          </p:cNvPr>
          <p:cNvSpPr>
            <a:spLocks noGrp="1"/>
          </p:cNvSpPr>
          <p:nvPr>
            <p:ph type="title"/>
          </p:nvPr>
        </p:nvSpPr>
        <p:spPr/>
        <p:txBody>
          <a:bodyPr/>
          <a:lstStyle/>
          <a:p>
            <a:r>
              <a:rPr lang="en-BO"/>
              <a:t>Métodos anónimos</a:t>
            </a:r>
          </a:p>
        </p:txBody>
      </p:sp>
      <p:sp>
        <p:nvSpPr>
          <p:cNvPr id="3" name="Content Placeholder 2">
            <a:extLst>
              <a:ext uri="{FF2B5EF4-FFF2-40B4-BE49-F238E27FC236}">
                <a16:creationId xmlns:a16="http://schemas.microsoft.com/office/drawing/2014/main" id="{BE4C43E5-12B5-F443-943F-EF9138712AAA}"/>
              </a:ext>
            </a:extLst>
          </p:cNvPr>
          <p:cNvSpPr>
            <a:spLocks noGrp="1"/>
          </p:cNvSpPr>
          <p:nvPr>
            <p:ph idx="1"/>
          </p:nvPr>
        </p:nvSpPr>
        <p:spPr>
          <a:xfrm>
            <a:off x="7132320" y="1825625"/>
            <a:ext cx="4221480" cy="4351338"/>
          </a:xfrm>
          <a:solidFill>
            <a:schemeClr val="accent5">
              <a:lumMod val="20000"/>
              <a:lumOff val="80000"/>
            </a:schemeClr>
          </a:solidFill>
          <a:ln>
            <a:solidFill>
              <a:schemeClr val="accent1"/>
            </a:solidFill>
          </a:ln>
        </p:spPr>
        <p:txBody>
          <a:bodyPr>
            <a:normAutofit fontScale="70000" lnSpcReduction="20000"/>
          </a:bodyPr>
          <a:lstStyle/>
          <a:p>
            <a:pPr marL="0" indent="0">
              <a:buNone/>
            </a:pPr>
            <a:endParaRPr lang="en-US"/>
          </a:p>
          <a:p>
            <a:pPr marL="0" indent="0">
              <a:buNone/>
            </a:pPr>
            <a:r>
              <a:rPr lang="en-US"/>
              <a:t>C # permite usar </a:t>
            </a:r>
            <a:r>
              <a:rPr lang="en-US" b="1"/>
              <a:t>métodos anónimos</a:t>
            </a:r>
            <a:r>
              <a:rPr lang="en-US"/>
              <a:t>, que pueden asignarse a objetos de tipo delegate. </a:t>
            </a:r>
          </a:p>
          <a:p>
            <a:pPr marL="0" indent="0">
              <a:buNone/>
            </a:pPr>
            <a:endParaRPr lang="en-US"/>
          </a:p>
          <a:p>
            <a:pPr marL="0" indent="0">
              <a:buNone/>
            </a:pPr>
            <a:r>
              <a:rPr lang="en-US"/>
              <a:t>Se especifica un método anónimo mediante el uso de el keyword </a:t>
            </a:r>
            <a:r>
              <a:rPr lang="en-US" b="1"/>
              <a:t>delegate</a:t>
            </a:r>
            <a:r>
              <a:rPr lang="en-US"/>
              <a:t> seguida de una lista de parámetros y el bloque del método.</a:t>
            </a:r>
          </a:p>
          <a:p>
            <a:pPr marL="0" indent="0">
              <a:buNone/>
            </a:pPr>
            <a:endParaRPr lang="en-US"/>
          </a:p>
          <a:p>
            <a:pPr marL="0" indent="0">
              <a:buNone/>
            </a:pPr>
            <a:r>
              <a:rPr lang="en-US"/>
              <a:t>Esto puede simplificar la creación de instancias de tipo </a:t>
            </a:r>
            <a:r>
              <a:rPr lang="en-US" b="1"/>
              <a:t>delegate</a:t>
            </a:r>
            <a:r>
              <a:rPr lang="en-US"/>
              <a:t>, ya que no será necesario definir métodos separados para crear dichas instancia.</a:t>
            </a:r>
          </a:p>
          <a:p>
            <a:pPr marL="0" indent="0">
              <a:buNone/>
            </a:pPr>
            <a:r>
              <a:rPr lang="en-US"/>
              <a:t> </a:t>
            </a:r>
            <a:endParaRPr lang="en-BO"/>
          </a:p>
        </p:txBody>
      </p:sp>
      <p:sp>
        <p:nvSpPr>
          <p:cNvPr id="4" name="TextBox 3">
            <a:extLst>
              <a:ext uri="{FF2B5EF4-FFF2-40B4-BE49-F238E27FC236}">
                <a16:creationId xmlns:a16="http://schemas.microsoft.com/office/drawing/2014/main" id="{481B240E-D3FF-E444-8473-DF8F10CB3421}"/>
              </a:ext>
            </a:extLst>
          </p:cNvPr>
          <p:cNvSpPr txBox="1"/>
          <p:nvPr/>
        </p:nvSpPr>
        <p:spPr>
          <a:xfrm>
            <a:off x="838200" y="2031524"/>
            <a:ext cx="5588726" cy="35086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pPr lvl="1"/>
            <a:endParaRPr lang="en-US" sz="1400" b="1"/>
          </a:p>
          <a:p>
            <a:pPr lvl="1"/>
            <a:r>
              <a:rPr lang="en-US" sz="1400" b="1"/>
              <a:t>delegate void PrintDelegate(string str);</a:t>
            </a:r>
          </a:p>
          <a:p>
            <a:pPr lvl="1"/>
            <a:endParaRPr lang="en-US" sz="1400" b="1"/>
          </a:p>
          <a:p>
            <a:pPr lvl="1"/>
            <a:r>
              <a:rPr lang="en-US" sz="1400" b="1"/>
              <a:t>static void Main() {</a:t>
            </a:r>
          </a:p>
          <a:p>
            <a:endParaRPr lang="en-US" sz="1400" b="1"/>
          </a:p>
          <a:p>
            <a:r>
              <a:rPr lang="en-US" sz="1400" b="1"/>
              <a:t>	PrintDelegate printf = </a:t>
            </a:r>
            <a:r>
              <a:rPr lang="en-US" sz="1400" b="1">
                <a:solidFill>
                  <a:schemeClr val="accent2">
                    <a:lumMod val="40000"/>
                    <a:lumOff val="60000"/>
                  </a:schemeClr>
                </a:solidFill>
              </a:rPr>
              <a:t>delegate(string str) { WriteLine(str); };</a:t>
            </a:r>
          </a:p>
          <a:p>
            <a:pPr lvl="2"/>
            <a:endParaRPr lang="en-US" sz="1400" b="1"/>
          </a:p>
          <a:p>
            <a:pPr lvl="2"/>
            <a:r>
              <a:rPr lang="en-US" sz="1400" b="1"/>
              <a:t>printf("Desplegado desde un método anónimo " + 	$" {nameof(Principal)}.{nameof(Main)}"); </a:t>
            </a:r>
          </a:p>
          <a:p>
            <a:pPr lvl="2"/>
            <a:endParaRPr lang="en-US" sz="1400" b="1"/>
          </a:p>
          <a:p>
            <a:pPr lvl="2" indent="-466725"/>
            <a:r>
              <a:rPr lang="en-US" sz="1400" b="1"/>
              <a:t>}</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343643692"/>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5B251-D256-AD45-BBB2-DAA0D601FADA}"/>
              </a:ext>
            </a:extLst>
          </p:cNvPr>
          <p:cNvSpPr>
            <a:spLocks noGrp="1"/>
          </p:cNvSpPr>
          <p:nvPr>
            <p:ph type="title"/>
          </p:nvPr>
        </p:nvSpPr>
        <p:spPr/>
        <p:txBody>
          <a:bodyPr/>
          <a:lstStyle/>
          <a:p>
            <a:r>
              <a:rPr lang="en-BO"/>
              <a:t>Expresiones lambda</a:t>
            </a:r>
          </a:p>
        </p:txBody>
      </p:sp>
      <p:sp>
        <p:nvSpPr>
          <p:cNvPr id="3" name="Content Placeholder 2">
            <a:extLst>
              <a:ext uri="{FF2B5EF4-FFF2-40B4-BE49-F238E27FC236}">
                <a16:creationId xmlns:a16="http://schemas.microsoft.com/office/drawing/2014/main" id="{BE4A49C8-96C3-2248-8DFC-C3487317734C}"/>
              </a:ext>
            </a:extLst>
          </p:cNvPr>
          <p:cNvSpPr>
            <a:spLocks noGrp="1"/>
          </p:cNvSpPr>
          <p:nvPr>
            <p:ph idx="1"/>
          </p:nvPr>
        </p:nvSpPr>
        <p:spPr>
          <a:xfrm>
            <a:off x="7524206" y="2890474"/>
            <a:ext cx="3829594" cy="2726554"/>
          </a:xfrm>
          <a:solidFill>
            <a:schemeClr val="accent5">
              <a:lumMod val="20000"/>
              <a:lumOff val="80000"/>
            </a:schemeClr>
          </a:solidFill>
          <a:ln>
            <a:solidFill>
              <a:schemeClr val="accent1"/>
            </a:solidFill>
          </a:ln>
        </p:spPr>
        <p:txBody>
          <a:bodyPr>
            <a:normAutofit fontScale="92500" lnSpcReduction="10000"/>
          </a:bodyPr>
          <a:lstStyle/>
          <a:p>
            <a:pPr marL="0" indent="0">
              <a:buNone/>
            </a:pPr>
            <a:endParaRPr lang="en-US" sz="2000"/>
          </a:p>
          <a:p>
            <a:pPr marL="0" indent="0">
              <a:buNone/>
            </a:pPr>
            <a:r>
              <a:rPr lang="en-US" sz="2000"/>
              <a:t>Las expresiones lambda simplifican aún más el trabajo con delegates. Alcanzan el mismo objetivo que los métodos anónimos, pero con una sintaxis más concisa. Una expresión lambda se escribe como una lista de parámetros seguida del operador lambda (=&gt;) y una expresión.</a:t>
            </a:r>
          </a:p>
          <a:p>
            <a:pPr marL="0" indent="0">
              <a:buNone/>
            </a:pPr>
            <a:r>
              <a:rPr lang="en-US" sz="2000"/>
              <a:t> </a:t>
            </a:r>
            <a:endParaRPr lang="en-BO" sz="2000"/>
          </a:p>
        </p:txBody>
      </p:sp>
      <p:sp>
        <p:nvSpPr>
          <p:cNvPr id="4" name="TextBox 3">
            <a:extLst>
              <a:ext uri="{FF2B5EF4-FFF2-40B4-BE49-F238E27FC236}">
                <a16:creationId xmlns:a16="http://schemas.microsoft.com/office/drawing/2014/main" id="{F14D5F51-AB01-7247-9AB7-FEE6E4AC190F}"/>
              </a:ext>
            </a:extLst>
          </p:cNvPr>
          <p:cNvSpPr txBox="1"/>
          <p:nvPr/>
        </p:nvSpPr>
        <p:spPr>
          <a:xfrm>
            <a:off x="838199" y="1690688"/>
            <a:ext cx="6555377"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pPr lvl="1" indent="-449263"/>
            <a:r>
              <a:rPr lang="en-US" sz="1400" b="1"/>
              <a:t>delegate void PrintDelegate(string str);</a:t>
            </a:r>
          </a:p>
          <a:p>
            <a:pPr lvl="1" indent="-449263"/>
            <a:r>
              <a:rPr lang="en-US" sz="1400" b="1"/>
              <a:t>delegate int OperacionDelegate(int x, int y);</a:t>
            </a:r>
          </a:p>
          <a:p>
            <a:pPr lvl="1"/>
            <a:endParaRPr lang="en-US" sz="1400" b="1"/>
          </a:p>
          <a:p>
            <a:r>
              <a:rPr lang="en-US" sz="1400" b="1"/>
              <a:t>static class Principal {</a:t>
            </a:r>
          </a:p>
          <a:p>
            <a:pPr lvl="1"/>
            <a:endParaRPr lang="en-US" sz="1400" b="1"/>
          </a:p>
          <a:p>
            <a:pPr lvl="1"/>
            <a:r>
              <a:rPr lang="en-US" sz="1400" b="1"/>
              <a:t>static PrintDelegate printf = </a:t>
            </a:r>
            <a:r>
              <a:rPr lang="en-US" sz="1400" b="1">
                <a:solidFill>
                  <a:schemeClr val="accent2">
                    <a:lumMod val="40000"/>
                    <a:lumOff val="60000"/>
                  </a:schemeClr>
                </a:solidFill>
              </a:rPr>
              <a:t>(string str)  =&gt; WriteLine(str); </a:t>
            </a:r>
          </a:p>
          <a:p>
            <a:pPr lvl="1"/>
            <a:r>
              <a:rPr lang="en-US" sz="1400" b="1"/>
              <a:t>static OperacionDelegate suma = </a:t>
            </a:r>
            <a:r>
              <a:rPr lang="en-US" sz="1400" b="1">
                <a:solidFill>
                  <a:schemeClr val="accent2">
                    <a:lumMod val="40000"/>
                    <a:lumOff val="60000"/>
                  </a:schemeClr>
                </a:solidFill>
              </a:rPr>
              <a:t>(x, y) =&gt; x + y;</a:t>
            </a:r>
          </a:p>
          <a:p>
            <a:pPr lvl="1"/>
            <a:r>
              <a:rPr lang="en-US" sz="1400" b="1"/>
              <a:t>static OperacionDelegate resta = </a:t>
            </a:r>
            <a:r>
              <a:rPr lang="en-US" sz="1400" b="1">
                <a:solidFill>
                  <a:schemeClr val="accent2">
                    <a:lumMod val="40000"/>
                    <a:lumOff val="60000"/>
                  </a:schemeClr>
                </a:solidFill>
              </a:rPr>
              <a:t>(x, y) =&gt; x - y;</a:t>
            </a:r>
          </a:p>
          <a:p>
            <a:pPr lvl="1"/>
            <a:r>
              <a:rPr lang="en-US" sz="1400" b="1"/>
              <a:t>static OperacionDelegate producto = </a:t>
            </a:r>
            <a:r>
              <a:rPr lang="en-US" sz="1400" b="1">
                <a:solidFill>
                  <a:schemeClr val="accent2">
                    <a:lumMod val="40000"/>
                    <a:lumOff val="60000"/>
                  </a:schemeClr>
                </a:solidFill>
              </a:rPr>
              <a:t>(x, y) =&gt; x * y;</a:t>
            </a:r>
          </a:p>
          <a:p>
            <a:pPr lvl="1"/>
            <a:r>
              <a:rPr lang="en-US" sz="1400" b="1"/>
              <a:t>static OperacionDelegate division = </a:t>
            </a:r>
            <a:r>
              <a:rPr lang="en-US" sz="1400" b="1">
                <a:solidFill>
                  <a:schemeClr val="accent2">
                    <a:lumMod val="40000"/>
                    <a:lumOff val="60000"/>
                  </a:schemeClr>
                </a:solidFill>
              </a:rPr>
              <a:t>(x, y) =&gt; x / y;</a:t>
            </a:r>
          </a:p>
          <a:p>
            <a:pPr lvl="1"/>
            <a:endParaRPr lang="en-US" sz="1400" b="1"/>
          </a:p>
          <a:p>
            <a:pPr lvl="1"/>
            <a:r>
              <a:rPr lang="en-US" sz="1400" b="1"/>
              <a:t>static void Main() {</a:t>
            </a:r>
          </a:p>
          <a:p>
            <a:pPr lvl="2"/>
            <a:r>
              <a:rPr lang="en-US" sz="1400" b="1"/>
              <a:t>printf("Desplegado con lambda " + 	$" {nameof(Principal)}.{nameof(Main)}"); </a:t>
            </a:r>
          </a:p>
          <a:p>
            <a:pPr lvl="2"/>
            <a:r>
              <a:rPr lang="en-US" sz="1400" b="1"/>
              <a:t>WriteLine($"suma(17, 50 = {suma(17,50)} ");		</a:t>
            </a:r>
            <a:r>
              <a:rPr lang="en-US" sz="1400" b="1">
                <a:solidFill>
                  <a:schemeClr val="accent6">
                    <a:lumMod val="40000"/>
                    <a:lumOff val="60000"/>
                  </a:schemeClr>
                </a:solidFill>
              </a:rPr>
              <a:t>// 67</a:t>
            </a:r>
          </a:p>
          <a:p>
            <a:pPr lvl="2"/>
            <a:r>
              <a:rPr lang="en-US" sz="1400" b="1"/>
              <a:t>WriteLine($"resta(17, 50 = {resta(17,50)} ");		</a:t>
            </a:r>
            <a:r>
              <a:rPr lang="en-US" sz="1400" b="1">
                <a:solidFill>
                  <a:schemeClr val="accent6">
                    <a:lumMod val="40000"/>
                    <a:lumOff val="60000"/>
                  </a:schemeClr>
                </a:solidFill>
              </a:rPr>
              <a:t>// -33</a:t>
            </a:r>
          </a:p>
          <a:p>
            <a:pPr lvl="2"/>
            <a:r>
              <a:rPr lang="en-US" sz="1400" b="1"/>
              <a:t>WriteLine($"producto(17, 50 = {producto(17,50)} ");	</a:t>
            </a:r>
            <a:r>
              <a:rPr lang="en-US" sz="1400" b="1">
                <a:solidFill>
                  <a:schemeClr val="accent6">
                    <a:lumMod val="40000"/>
                    <a:lumOff val="60000"/>
                  </a:schemeClr>
                </a:solidFill>
              </a:rPr>
              <a:t>// 850</a:t>
            </a:r>
          </a:p>
          <a:p>
            <a:pPr lvl="2"/>
            <a:r>
              <a:rPr lang="en-US" sz="1400" b="1"/>
              <a:t>WriteLine($"division(17, 50 = {division(17,50)} ");	</a:t>
            </a:r>
            <a:r>
              <a:rPr lang="en-US" sz="1400" b="1">
                <a:solidFill>
                  <a:schemeClr val="accent6">
                    <a:lumMod val="40000"/>
                    <a:lumOff val="60000"/>
                  </a:schemeClr>
                </a:solidFill>
              </a:rPr>
              <a:t>// 0</a:t>
            </a:r>
          </a:p>
          <a:p>
            <a:pPr lvl="2" indent="-466725"/>
            <a:r>
              <a:rPr lang="en-US" sz="1400" b="1"/>
              <a:t>}</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987506247"/>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1B1ED-CA78-1E4C-9F8F-68300491BD9F}"/>
              </a:ext>
            </a:extLst>
          </p:cNvPr>
          <p:cNvSpPr>
            <a:spLocks noGrp="1"/>
          </p:cNvSpPr>
          <p:nvPr>
            <p:ph type="title"/>
          </p:nvPr>
        </p:nvSpPr>
        <p:spPr/>
        <p:txBody>
          <a:bodyPr/>
          <a:lstStyle/>
          <a:p>
            <a:r>
              <a:rPr lang="en-BO"/>
              <a:t>lambda para método sin parámetros</a:t>
            </a:r>
          </a:p>
        </p:txBody>
      </p:sp>
      <p:sp>
        <p:nvSpPr>
          <p:cNvPr id="3" name="Content Placeholder 2">
            <a:extLst>
              <a:ext uri="{FF2B5EF4-FFF2-40B4-BE49-F238E27FC236}">
                <a16:creationId xmlns:a16="http://schemas.microsoft.com/office/drawing/2014/main" id="{70BE80EA-D24D-9C4B-B4A1-B88DE64FBB96}"/>
              </a:ext>
            </a:extLst>
          </p:cNvPr>
          <p:cNvSpPr>
            <a:spLocks noGrp="1"/>
          </p:cNvSpPr>
          <p:nvPr>
            <p:ph idx="1"/>
          </p:nvPr>
        </p:nvSpPr>
        <p:spPr>
          <a:xfrm>
            <a:off x="7053943" y="3185388"/>
            <a:ext cx="4238897" cy="1779724"/>
          </a:xfrm>
          <a:solidFill>
            <a:schemeClr val="accent5">
              <a:lumMod val="20000"/>
              <a:lumOff val="80000"/>
            </a:schemeClr>
          </a:solidFill>
          <a:ln>
            <a:solidFill>
              <a:schemeClr val="accent1"/>
            </a:solidFill>
          </a:ln>
        </p:spPr>
        <p:txBody>
          <a:bodyPr>
            <a:normAutofit/>
          </a:bodyPr>
          <a:lstStyle/>
          <a:p>
            <a:pPr marL="0" indent="0">
              <a:buNone/>
            </a:pPr>
            <a:endParaRPr lang="en-US" sz="2000"/>
          </a:p>
          <a:p>
            <a:pPr marL="0" indent="0">
              <a:buNone/>
            </a:pPr>
            <a:r>
              <a:rPr lang="en-US" sz="2000"/>
              <a:t>Si no se necesitan parámetros de entrada, deben usarse un conjunto vacío de paréntesis.</a:t>
            </a:r>
          </a:p>
          <a:p>
            <a:pPr marL="0" indent="0">
              <a:buNone/>
            </a:pPr>
            <a:r>
              <a:rPr lang="en-US" sz="2000"/>
              <a:t> </a:t>
            </a:r>
            <a:endParaRPr lang="en-BO" sz="2000"/>
          </a:p>
        </p:txBody>
      </p:sp>
      <p:sp>
        <p:nvSpPr>
          <p:cNvPr id="4" name="TextBox 3">
            <a:extLst>
              <a:ext uri="{FF2B5EF4-FFF2-40B4-BE49-F238E27FC236}">
                <a16:creationId xmlns:a16="http://schemas.microsoft.com/office/drawing/2014/main" id="{DEB96A0C-C697-504C-AA75-06BE62AAC3AB}"/>
              </a:ext>
            </a:extLst>
          </p:cNvPr>
          <p:cNvSpPr txBox="1"/>
          <p:nvPr/>
        </p:nvSpPr>
        <p:spPr>
          <a:xfrm>
            <a:off x="838200" y="2213202"/>
            <a:ext cx="5780315"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pPr lvl="1" indent="-449263"/>
            <a:r>
              <a:rPr lang="en-US" sz="1400" b="1"/>
              <a:t>delegate void PrintDelegate(string str);</a:t>
            </a:r>
          </a:p>
          <a:p>
            <a:pPr lvl="1" indent="-449263"/>
            <a:r>
              <a:rPr lang="en-US" sz="1400" b="1"/>
              <a:t>delegate int EnteroDelegate();</a:t>
            </a:r>
          </a:p>
          <a:p>
            <a:pPr lvl="1"/>
            <a:endParaRPr lang="en-US" sz="1400" b="1"/>
          </a:p>
          <a:p>
            <a:r>
              <a:rPr lang="en-US" sz="1400" b="1"/>
              <a:t>static class Principal {</a:t>
            </a:r>
          </a:p>
          <a:p>
            <a:pPr lvl="1"/>
            <a:endParaRPr lang="en-US" sz="1400" b="1"/>
          </a:p>
          <a:p>
            <a:pPr lvl="1"/>
            <a:r>
              <a:rPr lang="en-US" sz="1400" b="1"/>
              <a:t>static PrintDelegate printf = (string str)  =&gt; WriteLine(str); </a:t>
            </a:r>
          </a:p>
          <a:p>
            <a:pPr lvl="1"/>
            <a:r>
              <a:rPr lang="en-US" sz="1400" b="1"/>
              <a:t>static EnteroDelegate generador = </a:t>
            </a:r>
            <a:r>
              <a:rPr lang="en-US" sz="1400" b="1">
                <a:solidFill>
                  <a:schemeClr val="accent2">
                    <a:lumMod val="40000"/>
                    <a:lumOff val="60000"/>
                  </a:schemeClr>
                </a:solidFill>
              </a:rPr>
              <a:t>() =&gt; ( new Random() ).Next(100);</a:t>
            </a:r>
          </a:p>
          <a:p>
            <a:pPr lvl="1"/>
            <a:endParaRPr lang="en-US" sz="1400" b="1"/>
          </a:p>
          <a:p>
            <a:pPr lvl="1"/>
            <a:r>
              <a:rPr lang="en-US" sz="1400" b="1"/>
              <a:t>static void Main() {</a:t>
            </a:r>
          </a:p>
          <a:p>
            <a:pPr lvl="2"/>
            <a:r>
              <a:rPr lang="en-US" sz="1400" b="1"/>
              <a:t>printf("Desplegado con lambda " + 	$" {nameof(Principal)}.{nameof(Main)}"); </a:t>
            </a:r>
          </a:p>
          <a:p>
            <a:pPr lvl="2"/>
            <a:r>
              <a:rPr lang="en-US" sz="1400" b="1"/>
              <a:t>WriteLine($"número aleatorio: { generador() } ");</a:t>
            </a:r>
          </a:p>
          <a:p>
            <a:pPr lvl="2" indent="-466725"/>
            <a:r>
              <a:rPr lang="en-US" sz="1400" b="1"/>
              <a:t>}		</a:t>
            </a:r>
            <a:endParaRPr lang="en-US" sz="1400" b="1">
              <a:solidFill>
                <a:schemeClr val="accent6">
                  <a:lumMod val="40000"/>
                  <a:lumOff val="60000"/>
                </a:schemeClr>
              </a:solidFill>
            </a:endParaRP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2772364526"/>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62EBB-77B6-9245-9079-8F4F1082C57C}"/>
              </a:ext>
            </a:extLst>
          </p:cNvPr>
          <p:cNvSpPr>
            <a:spLocks noGrp="1"/>
          </p:cNvSpPr>
          <p:nvPr>
            <p:ph type="title"/>
          </p:nvPr>
        </p:nvSpPr>
        <p:spPr/>
        <p:txBody>
          <a:bodyPr/>
          <a:lstStyle/>
          <a:p>
            <a:r>
              <a:rPr lang="en-BO"/>
              <a:t>Sentencia lambda</a:t>
            </a:r>
          </a:p>
        </p:txBody>
      </p:sp>
      <p:sp>
        <p:nvSpPr>
          <p:cNvPr id="3" name="Content Placeholder 2">
            <a:extLst>
              <a:ext uri="{FF2B5EF4-FFF2-40B4-BE49-F238E27FC236}">
                <a16:creationId xmlns:a16="http://schemas.microsoft.com/office/drawing/2014/main" id="{71AA82FF-9363-C547-AB21-F89151086C93}"/>
              </a:ext>
            </a:extLst>
          </p:cNvPr>
          <p:cNvSpPr>
            <a:spLocks noGrp="1"/>
          </p:cNvSpPr>
          <p:nvPr>
            <p:ph idx="1"/>
          </p:nvPr>
        </p:nvSpPr>
        <p:spPr>
          <a:xfrm>
            <a:off x="7158446" y="2348140"/>
            <a:ext cx="4195354" cy="3486604"/>
          </a:xfrm>
          <a:solidFill>
            <a:schemeClr val="accent5">
              <a:lumMod val="20000"/>
              <a:lumOff val="80000"/>
            </a:schemeClr>
          </a:solidFill>
          <a:ln>
            <a:solidFill>
              <a:schemeClr val="accent1"/>
            </a:solidFill>
          </a:ln>
        </p:spPr>
        <p:txBody>
          <a:bodyPr>
            <a:normAutofit fontScale="77500" lnSpcReduction="20000"/>
          </a:bodyPr>
          <a:lstStyle/>
          <a:p>
            <a:pPr marL="0" indent="0">
              <a:buNone/>
            </a:pPr>
            <a:endParaRPr lang="en-US"/>
          </a:p>
          <a:p>
            <a:pPr marL="0" indent="0">
              <a:buNone/>
            </a:pPr>
            <a:r>
              <a:rPr lang="en-US"/>
              <a:t>Un código con lambda que solo ejecuta una sola expresión se llamaexpresión lambda.</a:t>
            </a:r>
          </a:p>
          <a:p>
            <a:pPr marL="0" indent="0">
              <a:buNone/>
            </a:pPr>
            <a:r>
              <a:rPr lang="en-US"/>
              <a:t> </a:t>
            </a:r>
          </a:p>
          <a:p>
            <a:pPr marL="0" indent="0">
              <a:buNone/>
            </a:pPr>
            <a:r>
              <a:rPr lang="en-US"/>
              <a:t>La codificación de una lambda también se puede incluir en llaves para permitir que contenga múltiples declaraciones. Este formulario se llama una declaración lambda.</a:t>
            </a:r>
          </a:p>
          <a:p>
            <a:pPr marL="0" indent="0">
              <a:buNone/>
            </a:pPr>
            <a:r>
              <a:rPr lang="en-US"/>
              <a:t> </a:t>
            </a:r>
            <a:endParaRPr lang="en-BO"/>
          </a:p>
        </p:txBody>
      </p:sp>
      <p:sp>
        <p:nvSpPr>
          <p:cNvPr id="4" name="TextBox 3">
            <a:extLst>
              <a:ext uri="{FF2B5EF4-FFF2-40B4-BE49-F238E27FC236}">
                <a16:creationId xmlns:a16="http://schemas.microsoft.com/office/drawing/2014/main" id="{D4235E4C-DFB1-B849-B50D-32A6FEE3DBB2}"/>
              </a:ext>
            </a:extLst>
          </p:cNvPr>
          <p:cNvSpPr txBox="1"/>
          <p:nvPr/>
        </p:nvSpPr>
        <p:spPr>
          <a:xfrm>
            <a:off x="838200" y="1907177"/>
            <a:ext cx="5780315"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pPr lvl="1" indent="-449263"/>
            <a:r>
              <a:rPr lang="en-US" sz="1400" b="1"/>
              <a:t>delegate void PrintDelegate(string str);</a:t>
            </a:r>
          </a:p>
          <a:p>
            <a:pPr lvl="1" indent="-449263"/>
            <a:r>
              <a:rPr lang="en-US" sz="1400" b="1"/>
              <a:t>delegate int EnteroDelegate();</a:t>
            </a:r>
          </a:p>
          <a:p>
            <a:pPr lvl="1"/>
            <a:endParaRPr lang="en-US" sz="1400" b="1"/>
          </a:p>
          <a:p>
            <a:r>
              <a:rPr lang="en-US" sz="1400" b="1"/>
              <a:t>static class Principal {</a:t>
            </a:r>
          </a:p>
          <a:p>
            <a:pPr lvl="1"/>
            <a:endParaRPr lang="en-US" sz="1400" b="1"/>
          </a:p>
          <a:p>
            <a:pPr lvl="1"/>
            <a:r>
              <a:rPr lang="en-US" sz="1400" b="1"/>
              <a:t>static PrintDelegate printf = (string str)  =&gt; WriteLine(str); </a:t>
            </a:r>
          </a:p>
          <a:p>
            <a:pPr lvl="1"/>
            <a:r>
              <a:rPr lang="en-US" sz="1400" b="1"/>
              <a:t>static EnteroDelegate generador = </a:t>
            </a:r>
          </a:p>
          <a:p>
            <a:pPr lvl="1"/>
            <a:r>
              <a:rPr lang="en-US" sz="1400" b="1">
                <a:solidFill>
                  <a:schemeClr val="accent2">
                    <a:lumMod val="40000"/>
                    <a:lumOff val="60000"/>
                  </a:schemeClr>
                </a:solidFill>
              </a:rPr>
              <a:t>	() =&gt; { </a:t>
            </a:r>
          </a:p>
          <a:p>
            <a:pPr lvl="1"/>
            <a:r>
              <a:rPr lang="en-US" sz="1400" b="1">
                <a:solidFill>
                  <a:schemeClr val="accent2">
                    <a:lumMod val="40000"/>
                    <a:lumOff val="60000"/>
                  </a:schemeClr>
                </a:solidFill>
              </a:rPr>
              <a:t>		var rnd =  new Random();</a:t>
            </a:r>
          </a:p>
          <a:p>
            <a:pPr lvl="1"/>
            <a:r>
              <a:rPr lang="en-US" sz="1400" b="1">
                <a:solidFill>
                  <a:schemeClr val="accent2">
                    <a:lumMod val="40000"/>
                    <a:lumOff val="60000"/>
                  </a:schemeClr>
                </a:solidFill>
              </a:rPr>
              <a:t>		return rnd.Next(100);</a:t>
            </a:r>
          </a:p>
          <a:p>
            <a:pPr lvl="1"/>
            <a:r>
              <a:rPr lang="en-US" sz="1400" b="1">
                <a:solidFill>
                  <a:schemeClr val="accent2">
                    <a:lumMod val="40000"/>
                    <a:lumOff val="60000"/>
                  </a:schemeClr>
                </a:solidFill>
              </a:rPr>
              <a:t>	};	</a:t>
            </a:r>
          </a:p>
          <a:p>
            <a:pPr lvl="1"/>
            <a:endParaRPr lang="en-US" sz="1400" b="1"/>
          </a:p>
          <a:p>
            <a:pPr lvl="1"/>
            <a:r>
              <a:rPr lang="en-US" sz="1400" b="1"/>
              <a:t>static void Main() {</a:t>
            </a:r>
          </a:p>
          <a:p>
            <a:pPr lvl="2"/>
            <a:r>
              <a:rPr lang="en-US" sz="1400" b="1"/>
              <a:t>printf("Desplegado con lambda " + 	$" {nameof(Principal)}.{nameof(Main)}"); </a:t>
            </a:r>
          </a:p>
          <a:p>
            <a:pPr lvl="2"/>
            <a:r>
              <a:rPr lang="en-US" sz="1400" b="1"/>
              <a:t>WriteLine($"número aleatorio: { generador() } ");</a:t>
            </a:r>
          </a:p>
          <a:p>
            <a:pPr lvl="2" indent="-466725"/>
            <a:r>
              <a:rPr lang="en-US" sz="1400" b="1"/>
              <a:t>}		</a:t>
            </a:r>
            <a:endParaRPr lang="en-US" sz="1400" b="1">
              <a:solidFill>
                <a:schemeClr val="accent6">
                  <a:lumMod val="40000"/>
                  <a:lumOff val="60000"/>
                </a:schemeClr>
              </a:solidFill>
            </a:endParaRP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16137143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D7A13-136F-8145-A228-1D46F98F8294}"/>
              </a:ext>
            </a:extLst>
          </p:cNvPr>
          <p:cNvSpPr>
            <a:spLocks noGrp="1"/>
          </p:cNvSpPr>
          <p:nvPr>
            <p:ph type="title"/>
          </p:nvPr>
        </p:nvSpPr>
        <p:spPr/>
        <p:txBody>
          <a:bodyPr/>
          <a:lstStyle/>
          <a:p>
            <a:r>
              <a:rPr lang="en-BO" dirty="0"/>
              <a:t>Valores numéricos con separador de miles</a:t>
            </a:r>
          </a:p>
        </p:txBody>
      </p:sp>
      <p:sp>
        <p:nvSpPr>
          <p:cNvPr id="3" name="Content Placeholder 2">
            <a:extLst>
              <a:ext uri="{FF2B5EF4-FFF2-40B4-BE49-F238E27FC236}">
                <a16:creationId xmlns:a16="http://schemas.microsoft.com/office/drawing/2014/main" id="{BF1E129A-9400-4740-AB86-8338AC89AAF3}"/>
              </a:ext>
            </a:extLst>
          </p:cNvPr>
          <p:cNvSpPr>
            <a:spLocks noGrp="1"/>
          </p:cNvSpPr>
          <p:nvPr>
            <p:ph idx="1"/>
          </p:nvPr>
        </p:nvSpPr>
        <p:spPr>
          <a:xfrm>
            <a:off x="838200" y="1825625"/>
            <a:ext cx="10515600" cy="1325563"/>
          </a:xfrm>
        </p:spPr>
        <p:txBody>
          <a:bodyPr/>
          <a:lstStyle/>
          <a:p>
            <a:pPr marL="0" indent="0">
              <a:buNone/>
            </a:pPr>
            <a:r>
              <a:rPr lang="en-US" dirty="0"/>
              <a:t>C# also added a digit separator (_) to improve readability of long numbers. This digit separator can appear anywhere within the number, as well as at the beginning of the number</a:t>
            </a:r>
          </a:p>
          <a:p>
            <a:endParaRPr lang="en-BO" dirty="0"/>
          </a:p>
        </p:txBody>
      </p:sp>
      <p:sp>
        <p:nvSpPr>
          <p:cNvPr id="4" name="TextBox 3">
            <a:extLst>
              <a:ext uri="{FF2B5EF4-FFF2-40B4-BE49-F238E27FC236}">
                <a16:creationId xmlns:a16="http://schemas.microsoft.com/office/drawing/2014/main" id="{A5C41DD3-38F5-1C4A-A6F3-2F9FE69BE1EC}"/>
              </a:ext>
            </a:extLst>
          </p:cNvPr>
          <p:cNvSpPr txBox="1"/>
          <p:nvPr/>
        </p:nvSpPr>
        <p:spPr>
          <a:xfrm>
            <a:off x="2505891" y="3358470"/>
            <a:ext cx="7180218" cy="289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a:t>
            </a:r>
            <a:r>
              <a:rPr lang="en-US" b="1" dirty="0" err="1"/>
              <a:t>myBin</a:t>
            </a:r>
            <a:r>
              <a:rPr lang="en-US" b="1" dirty="0"/>
              <a:t> = 0b_0010_0010; 		// 34 in binary notation (0b)</a:t>
            </a:r>
          </a:p>
          <a:p>
            <a:r>
              <a:rPr lang="en-US" b="1" dirty="0"/>
              <a:t>i</a:t>
            </a:r>
            <a:r>
              <a:rPr lang="en-BO" b="1" dirty="0"/>
              <a:t>nt million = 1_000_000;		// 1.000.000</a:t>
            </a:r>
          </a:p>
          <a:p>
            <a:r>
              <a:rPr lang="en-US" b="1" dirty="0"/>
              <a:t>d</a:t>
            </a:r>
            <a:r>
              <a:rPr lang="en-BO" b="1" dirty="0"/>
              <a:t>ecimal monto = 1_500M;		// 1.500</a:t>
            </a:r>
          </a:p>
          <a:p>
            <a:endParaRPr lang="en-US" dirty="0"/>
          </a:p>
          <a:p>
            <a:r>
              <a:rPr lang="en-US" b="1" dirty="0"/>
              <a:t>WriteLine(</a:t>
            </a:r>
            <a:r>
              <a:rPr lang="en-US" b="1" dirty="0" err="1"/>
              <a:t>myBin</a:t>
            </a:r>
            <a:r>
              <a:rPr lang="en-US" b="1" dirty="0"/>
              <a:t>);</a:t>
            </a:r>
          </a:p>
          <a:p>
            <a:r>
              <a:rPr lang="en-US" b="1" dirty="0"/>
              <a:t>WriteLine(million);</a:t>
            </a:r>
          </a:p>
          <a:p>
            <a:r>
              <a:rPr lang="en-US" b="1" dirty="0"/>
              <a:t>WriteLine(</a:t>
            </a:r>
            <a:r>
              <a:rPr lang="en-US" b="1" dirty="0" err="1"/>
              <a:t>monto</a:t>
            </a:r>
            <a:r>
              <a:rPr lang="en-US" b="1" dirty="0"/>
              <a:t>);</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332932702"/>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1C90E-0742-6449-9ADF-24F025118F8D}"/>
              </a:ext>
            </a:extLst>
          </p:cNvPr>
          <p:cNvSpPr>
            <a:spLocks noGrp="1"/>
          </p:cNvSpPr>
          <p:nvPr>
            <p:ph type="title"/>
          </p:nvPr>
        </p:nvSpPr>
        <p:spPr/>
        <p:txBody>
          <a:bodyPr/>
          <a:lstStyle/>
          <a:p>
            <a:r>
              <a:rPr lang="en-BO"/>
              <a:t>Expresiones body</a:t>
            </a:r>
          </a:p>
        </p:txBody>
      </p:sp>
      <p:sp>
        <p:nvSpPr>
          <p:cNvPr id="3" name="Content Placeholder 2">
            <a:extLst>
              <a:ext uri="{FF2B5EF4-FFF2-40B4-BE49-F238E27FC236}">
                <a16:creationId xmlns:a16="http://schemas.microsoft.com/office/drawing/2014/main" id="{0E8A79D4-5C30-3B4C-8009-74541289939B}"/>
              </a:ext>
            </a:extLst>
          </p:cNvPr>
          <p:cNvSpPr>
            <a:spLocks noGrp="1"/>
          </p:cNvSpPr>
          <p:nvPr>
            <p:ph idx="1"/>
          </p:nvPr>
        </p:nvSpPr>
        <p:spPr>
          <a:xfrm>
            <a:off x="6783976" y="2876999"/>
            <a:ext cx="4569823" cy="2413046"/>
          </a:xfrm>
          <a:solidFill>
            <a:schemeClr val="accent5">
              <a:lumMod val="20000"/>
              <a:lumOff val="80000"/>
            </a:schemeClr>
          </a:solidFill>
          <a:ln>
            <a:solidFill>
              <a:schemeClr val="accent1"/>
            </a:solidFill>
          </a:ln>
        </p:spPr>
        <p:txBody>
          <a:bodyPr>
            <a:normAutofit fontScale="92500" lnSpcReduction="10000"/>
          </a:bodyPr>
          <a:lstStyle/>
          <a:p>
            <a:pPr marL="0" indent="0">
              <a:buNone/>
            </a:pPr>
            <a:endParaRPr lang="en-US" sz="2000"/>
          </a:p>
          <a:p>
            <a:pPr marL="0" indent="0">
              <a:buNone/>
            </a:pPr>
            <a:r>
              <a:rPr lang="en-US" sz="2000"/>
              <a:t>Las </a:t>
            </a:r>
            <a:r>
              <a:rPr lang="en-US" sz="2000" b="1"/>
              <a:t>expresiones lambda</a:t>
            </a:r>
            <a:r>
              <a:rPr lang="en-US" sz="2000"/>
              <a:t> proporcionan una forma alternativa abreviada de definir miembros de la clase en los casos en que el miembro consta de una sola expresión. Esto se conoce como una definición con </a:t>
            </a:r>
            <a:r>
              <a:rPr lang="en-US" sz="2000" b="1"/>
              <a:t>expresiones body</a:t>
            </a:r>
            <a:r>
              <a:rPr lang="en-US" sz="2000"/>
              <a:t>.</a:t>
            </a:r>
          </a:p>
          <a:p>
            <a:pPr marL="0" indent="0">
              <a:buNone/>
            </a:pPr>
            <a:r>
              <a:rPr lang="en-US" sz="2000"/>
              <a:t> </a:t>
            </a:r>
            <a:endParaRPr lang="en-BO" sz="2000"/>
          </a:p>
        </p:txBody>
      </p:sp>
      <p:sp>
        <p:nvSpPr>
          <p:cNvPr id="4" name="TextBox 3">
            <a:extLst>
              <a:ext uri="{FF2B5EF4-FFF2-40B4-BE49-F238E27FC236}">
                <a16:creationId xmlns:a16="http://schemas.microsoft.com/office/drawing/2014/main" id="{E78E7DD7-D702-D94D-AA52-94792F1C09D2}"/>
              </a:ext>
            </a:extLst>
          </p:cNvPr>
          <p:cNvSpPr txBox="1"/>
          <p:nvPr/>
        </p:nvSpPr>
        <p:spPr>
          <a:xfrm>
            <a:off x="838201" y="1813494"/>
            <a:ext cx="5257800" cy="43704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public class Persona</a:t>
            </a:r>
          </a:p>
          <a:p>
            <a:r>
              <a:rPr lang="en-US" sz="1400" b="1"/>
              <a:t>{</a:t>
            </a:r>
          </a:p>
          <a:p>
            <a:r>
              <a:rPr lang="en-US" sz="1400" b="1"/>
              <a:t>     // public string Nombre { get; } = " Felipe”;</a:t>
            </a:r>
          </a:p>
          <a:p>
            <a:r>
              <a:rPr lang="en-US" sz="1400" b="1"/>
              <a:t>     public string Nombre </a:t>
            </a:r>
            <a:r>
              <a:rPr lang="en-US" sz="1400" b="1">
                <a:solidFill>
                  <a:schemeClr val="accent2">
                    <a:lumMod val="40000"/>
                    <a:lumOff val="60000"/>
                  </a:schemeClr>
                </a:solidFill>
              </a:rPr>
              <a:t>=&gt; "Felipe"</a:t>
            </a:r>
            <a:r>
              <a:rPr lang="en-US" sz="1400" b="1"/>
              <a:t>; </a:t>
            </a:r>
          </a:p>
          <a:p>
            <a:r>
              <a:rPr lang="en-US" sz="1400" b="1"/>
              <a:t>     private string apellido = </a:t>
            </a:r>
            <a:r>
              <a:rPr lang="en-US" sz="1400" b="1">
                <a:solidFill>
                  <a:schemeClr val="accent2">
                    <a:lumMod val="40000"/>
                    <a:lumOff val="60000"/>
                  </a:schemeClr>
                </a:solidFill>
              </a:rPr>
              <a:t>" "</a:t>
            </a:r>
            <a:r>
              <a:rPr lang="en-US" sz="1400" b="1"/>
              <a:t>;</a:t>
            </a:r>
          </a:p>
          <a:p>
            <a:r>
              <a:rPr lang="en-US" sz="1400" b="1"/>
              <a:t>     public string Apellido { </a:t>
            </a:r>
            <a:r>
              <a:rPr lang="en-US" sz="1400" b="1">
                <a:solidFill>
                  <a:schemeClr val="accent2">
                    <a:lumMod val="40000"/>
                    <a:lumOff val="60000"/>
                  </a:schemeClr>
                </a:solidFill>
              </a:rPr>
              <a:t>get =&gt; apellido;  set =&gt; apellido = value; </a:t>
            </a:r>
            <a:r>
              <a:rPr lang="en-US" sz="1400" b="1">
                <a:solidFill>
                  <a:schemeClr val="bg1"/>
                </a:solidFill>
              </a:rPr>
              <a:t>}</a:t>
            </a:r>
            <a:endParaRPr lang="en-US" sz="1400" b="1"/>
          </a:p>
          <a:p>
            <a:r>
              <a:rPr lang="en-US" sz="1400" b="1"/>
              <a:t>     public string NombreCompleto </a:t>
            </a:r>
            <a:r>
              <a:rPr lang="en-US" sz="1400" b="1">
                <a:solidFill>
                  <a:schemeClr val="accent2">
                    <a:lumMod val="40000"/>
                    <a:lumOff val="60000"/>
                  </a:schemeClr>
                </a:solidFill>
              </a:rPr>
              <a:t>=&gt; $</a:t>
            </a:r>
            <a:r>
              <a:rPr lang="en-US" sz="1400" b="1"/>
              <a:t>"</a:t>
            </a:r>
            <a:r>
              <a:rPr lang="en-US" sz="1400" b="1">
                <a:solidFill>
                  <a:schemeClr val="accent2">
                    <a:lumMod val="40000"/>
                    <a:lumOff val="60000"/>
                  </a:schemeClr>
                </a:solidFill>
              </a:rPr>
              <a:t>{Nombre} {Apellido}</a:t>
            </a:r>
            <a:r>
              <a:rPr lang="en-US" sz="1400" b="1"/>
              <a:t>";</a:t>
            </a:r>
          </a:p>
          <a:p>
            <a:r>
              <a:rPr lang="en-US" sz="1400" b="1"/>
              <a:t>     </a:t>
            </a:r>
          </a:p>
          <a:p>
            <a:r>
              <a:rPr lang="en-US" sz="1400" b="1"/>
              <a:t>     public Persona(string apellido) =&gt;  this.Apellido  = apellido; </a:t>
            </a:r>
          </a:p>
          <a:p>
            <a:r>
              <a:rPr lang="en-US" sz="1400" b="1"/>
              <a:t>     public void Print() </a:t>
            </a:r>
            <a:r>
              <a:rPr lang="en-US" sz="1400" b="1">
                <a:solidFill>
                  <a:schemeClr val="accent2">
                    <a:lumMod val="40000"/>
                    <a:lumOff val="60000"/>
                  </a:schemeClr>
                </a:solidFill>
              </a:rPr>
              <a:t>=&gt; WriteLine(NombreCompleto)</a:t>
            </a:r>
            <a:r>
              <a:rPr lang="en-US" sz="1400" b="1"/>
              <a:t>;</a:t>
            </a:r>
          </a:p>
          <a:p>
            <a:r>
              <a:rPr lang="en-US" sz="1400" b="1"/>
              <a:t>}           </a:t>
            </a:r>
          </a:p>
          <a:p>
            <a:r>
              <a:rPr lang="en-US" sz="1400" b="1"/>
              <a:t>static class Principal {</a:t>
            </a:r>
          </a:p>
          <a:p>
            <a:pPr lvl="1"/>
            <a:r>
              <a:rPr lang="en-US" sz="1400" b="1"/>
              <a:t>static void Main() {</a:t>
            </a:r>
          </a:p>
          <a:p>
            <a:pPr lvl="2" indent="-466725"/>
            <a:r>
              <a:rPr lang="en-US" sz="1400" b="1"/>
              <a:t>	Persona elegido = new Persona("Perez");</a:t>
            </a:r>
          </a:p>
          <a:p>
            <a:pPr lvl="2" indent="-466725"/>
            <a:r>
              <a:rPr lang="en-US" sz="1400" b="1"/>
              <a:t>	elegido.Print();</a:t>
            </a:r>
          </a:p>
          <a:p>
            <a:pPr lvl="2" indent="-466725"/>
            <a:r>
              <a:rPr lang="en-US" sz="1400" b="1"/>
              <a:t>}		</a:t>
            </a:r>
            <a:endParaRPr lang="en-US" sz="1400" b="1">
              <a:solidFill>
                <a:schemeClr val="accent6">
                  <a:lumMod val="40000"/>
                  <a:lumOff val="60000"/>
                </a:schemeClr>
              </a:solidFill>
            </a:endParaRP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2226240430"/>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754EA-DC4E-4241-AE43-AB855CFC8ACA}"/>
              </a:ext>
            </a:extLst>
          </p:cNvPr>
          <p:cNvSpPr>
            <a:spLocks noGrp="1"/>
          </p:cNvSpPr>
          <p:nvPr>
            <p:ph type="title"/>
          </p:nvPr>
        </p:nvSpPr>
        <p:spPr/>
        <p:txBody>
          <a:bodyPr/>
          <a:lstStyle/>
          <a:p>
            <a:r>
              <a:rPr lang="en-BO"/>
              <a:t>Delegates multicast</a:t>
            </a:r>
          </a:p>
        </p:txBody>
      </p:sp>
      <p:sp>
        <p:nvSpPr>
          <p:cNvPr id="3" name="Content Placeholder 2">
            <a:extLst>
              <a:ext uri="{FF2B5EF4-FFF2-40B4-BE49-F238E27FC236}">
                <a16:creationId xmlns:a16="http://schemas.microsoft.com/office/drawing/2014/main" id="{D7A00FE0-040E-B04F-BAEA-C4A196716FEC}"/>
              </a:ext>
            </a:extLst>
          </p:cNvPr>
          <p:cNvSpPr>
            <a:spLocks noGrp="1"/>
          </p:cNvSpPr>
          <p:nvPr>
            <p:ph idx="1"/>
          </p:nvPr>
        </p:nvSpPr>
        <p:spPr>
          <a:xfrm>
            <a:off x="6522721" y="2244269"/>
            <a:ext cx="4831079" cy="3886566"/>
          </a:xfrm>
          <a:solidFill>
            <a:schemeClr val="accent5">
              <a:lumMod val="20000"/>
              <a:lumOff val="80000"/>
            </a:schemeClr>
          </a:solidFill>
          <a:ln>
            <a:solidFill>
              <a:schemeClr val="accent1"/>
            </a:solidFill>
          </a:ln>
        </p:spPr>
        <p:txBody>
          <a:bodyPr>
            <a:normAutofit fontScale="62500" lnSpcReduction="20000"/>
          </a:bodyPr>
          <a:lstStyle/>
          <a:p>
            <a:pPr marL="0" indent="0">
              <a:buNone/>
            </a:pPr>
            <a:endParaRPr lang="en-US"/>
          </a:p>
          <a:p>
            <a:pPr marL="0" indent="0">
              <a:buNone/>
            </a:pPr>
            <a:r>
              <a:rPr lang="en-US"/>
              <a:t>Es posible que un objeto </a:t>
            </a:r>
            <a:r>
              <a:rPr lang="en-US" b="1"/>
              <a:t>delegate</a:t>
            </a:r>
            <a:r>
              <a:rPr lang="en-US"/>
              <a:t> haga referencia a más de un método. Dicho objeto se conoce como </a:t>
            </a:r>
            <a:r>
              <a:rPr lang="en-US" b="1"/>
              <a:t>delegate multicast</a:t>
            </a:r>
            <a:r>
              <a:rPr lang="en-US"/>
              <a:t> y los métodos a los que referencia están contenidos en una lista de invocación. </a:t>
            </a:r>
          </a:p>
          <a:p>
            <a:pPr marL="0" indent="0">
              <a:buNone/>
            </a:pPr>
            <a:endParaRPr lang="en-US"/>
          </a:p>
          <a:p>
            <a:pPr marL="0" indent="0">
              <a:buNone/>
            </a:pPr>
            <a:r>
              <a:rPr lang="en-US"/>
              <a:t>Para agregar otro método a la lista de invocación del delegate, se puede usar el operador de suma (</a:t>
            </a:r>
            <a:r>
              <a:rPr lang="en-US" sz="3200" b="1"/>
              <a:t>+</a:t>
            </a:r>
            <a:r>
              <a:rPr lang="en-US"/>
              <a:t>) ó el operador de suma con asignación (</a:t>
            </a:r>
            <a:r>
              <a:rPr lang="en-US" sz="3200" b="1"/>
              <a:t>+=</a:t>
            </a:r>
            <a:r>
              <a:rPr lang="en-US"/>
              <a:t>).</a:t>
            </a:r>
          </a:p>
          <a:p>
            <a:pPr marL="0" indent="0">
              <a:buNone/>
            </a:pPr>
            <a:endParaRPr lang="en-US"/>
          </a:p>
          <a:p>
            <a:pPr marL="0" indent="0">
              <a:buNone/>
            </a:pPr>
            <a:r>
              <a:rPr lang="en-US"/>
              <a:t>Del mismo modo, para eliminar un método de la lista de invocación, se utilizan los operadores de resta (</a:t>
            </a:r>
            <a:r>
              <a:rPr lang="en-US" sz="3200" b="1"/>
              <a:t>-</a:t>
            </a:r>
            <a:r>
              <a:rPr lang="en-US"/>
              <a:t>) o de resta conasignación (</a:t>
            </a:r>
            <a:r>
              <a:rPr lang="en-US" sz="3200" b="1"/>
              <a:t>-=</a:t>
            </a:r>
            <a:r>
              <a:rPr lang="en-US"/>
              <a:t>).</a:t>
            </a:r>
          </a:p>
          <a:p>
            <a:pPr marL="0" indent="0">
              <a:buNone/>
            </a:pPr>
            <a:r>
              <a:rPr lang="en-US"/>
              <a:t> </a:t>
            </a:r>
            <a:endParaRPr lang="en-BO"/>
          </a:p>
        </p:txBody>
      </p:sp>
      <p:sp>
        <p:nvSpPr>
          <p:cNvPr id="4" name="TextBox 3">
            <a:extLst>
              <a:ext uri="{FF2B5EF4-FFF2-40B4-BE49-F238E27FC236}">
                <a16:creationId xmlns:a16="http://schemas.microsoft.com/office/drawing/2014/main" id="{7B75F78E-F3A2-BE45-B78D-C99CFCE22B66}"/>
              </a:ext>
            </a:extLst>
          </p:cNvPr>
          <p:cNvSpPr txBox="1"/>
          <p:nvPr/>
        </p:nvSpPr>
        <p:spPr>
          <a:xfrm>
            <a:off x="838200" y="1857037"/>
            <a:ext cx="5327468" cy="4801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public delegate void DiceDelegate();</a:t>
            </a:r>
          </a:p>
          <a:p>
            <a:r>
              <a:rPr lang="en-US" sz="1400" b="1"/>
              <a:t>public class Grabadora</a:t>
            </a:r>
          </a:p>
          <a:p>
            <a:r>
              <a:rPr lang="en-US" sz="1400" b="1"/>
              <a:t>{</a:t>
            </a:r>
          </a:p>
          <a:p>
            <a:r>
              <a:rPr lang="en-US" sz="1400" b="1"/>
              <a:t>      public DiceDelegate Dice { get; set;}</a:t>
            </a:r>
          </a:p>
          <a:p>
            <a:r>
              <a:rPr lang="en-US" sz="1400" b="1"/>
              <a:t>}</a:t>
            </a:r>
          </a:p>
          <a:p>
            <a:r>
              <a:rPr lang="en-US" sz="1400" b="1"/>
              <a:t>static class Principal {</a:t>
            </a:r>
          </a:p>
          <a:p>
            <a:r>
              <a:rPr lang="en-US" sz="1400" b="1"/>
              <a:t>      public static void Hola() { WriteLine("Hola!"); }</a:t>
            </a:r>
          </a:p>
          <a:p>
            <a:r>
              <a:rPr lang="en-US" sz="1400" b="1"/>
              <a:t>      public static void Pregunta() { WriteLine("Cómo estás?"); }</a:t>
            </a:r>
          </a:p>
          <a:p>
            <a:r>
              <a:rPr lang="en-US" sz="1400" b="1"/>
              <a:t>      public static void Chau() { System.Console.Write("Chau!"); }</a:t>
            </a:r>
          </a:p>
          <a:p>
            <a:r>
              <a:rPr lang="en-US" sz="1400" b="1"/>
              <a:t>      public static void Adios() { System.Console.Write("Adios!"); }</a:t>
            </a:r>
          </a:p>
          <a:p>
            <a:br>
              <a:rPr lang="en-US" sz="1400" b="1"/>
            </a:br>
            <a:r>
              <a:rPr lang="en-US" sz="1400" b="1"/>
              <a:t>      static void Main() {</a:t>
            </a:r>
          </a:p>
          <a:p>
            <a:pPr lvl="1"/>
            <a:r>
              <a:rPr lang="en-US" sz="1400" b="1"/>
              <a:t>Grabadora grab = new Grabadora();</a:t>
            </a:r>
          </a:p>
          <a:p>
            <a:pPr lvl="1"/>
            <a:r>
              <a:rPr lang="en-US" sz="1400" b="1"/>
              <a:t>grab.Dice = Hola;</a:t>
            </a:r>
          </a:p>
          <a:p>
            <a:pPr lvl="1"/>
            <a:r>
              <a:rPr lang="en-US" sz="1400" b="1"/>
              <a:t>grab.Dice = grab.Dice + Pregunta;</a:t>
            </a:r>
          </a:p>
          <a:p>
            <a:pPr lvl="1"/>
            <a:r>
              <a:rPr lang="en-US" sz="1400" b="1"/>
              <a:t>grab.Dice += Chau; grab.Dice += Adios; grab.Dice -= Chau;</a:t>
            </a:r>
          </a:p>
          <a:p>
            <a:pPr lvl="1"/>
            <a:r>
              <a:rPr lang="en-US" sz="1400" b="1"/>
              <a:t>grab.Dice(); // Hola!-Cómo estás?-Adios!</a:t>
            </a:r>
          </a:p>
          <a:p>
            <a:pPr lvl="1" indent="-233363"/>
            <a:r>
              <a:rPr lang="en-US" sz="1400" b="1"/>
              <a:t>} </a:t>
            </a:r>
          </a:p>
          <a:p>
            <a:pPr lvl="1" indent="-449263"/>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489233155"/>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31385-5876-8142-8871-F006038643C5}"/>
              </a:ext>
            </a:extLst>
          </p:cNvPr>
          <p:cNvSpPr>
            <a:spLocks noGrp="1"/>
          </p:cNvSpPr>
          <p:nvPr>
            <p:ph type="title"/>
          </p:nvPr>
        </p:nvSpPr>
        <p:spPr/>
        <p:txBody>
          <a:bodyPr/>
          <a:lstStyle/>
          <a:p>
            <a:r>
              <a:rPr lang="en-BO"/>
              <a:t>Covarianza y Contravarianza</a:t>
            </a:r>
          </a:p>
        </p:txBody>
      </p:sp>
      <p:sp>
        <p:nvSpPr>
          <p:cNvPr id="3" name="Content Placeholder 2">
            <a:extLst>
              <a:ext uri="{FF2B5EF4-FFF2-40B4-BE49-F238E27FC236}">
                <a16:creationId xmlns:a16="http://schemas.microsoft.com/office/drawing/2014/main" id="{076779E7-7BC5-424B-B905-FD72876BB103}"/>
              </a:ext>
            </a:extLst>
          </p:cNvPr>
          <p:cNvSpPr>
            <a:spLocks noGrp="1"/>
          </p:cNvSpPr>
          <p:nvPr>
            <p:ph idx="1"/>
          </p:nvPr>
        </p:nvSpPr>
        <p:spPr>
          <a:xfrm>
            <a:off x="6958150" y="1994097"/>
            <a:ext cx="4395650" cy="4351338"/>
          </a:xfrm>
          <a:solidFill>
            <a:schemeClr val="accent5">
              <a:lumMod val="20000"/>
              <a:lumOff val="80000"/>
            </a:schemeClr>
          </a:solidFill>
          <a:ln>
            <a:solidFill>
              <a:schemeClr val="accent1"/>
            </a:solidFill>
          </a:ln>
        </p:spPr>
        <p:txBody>
          <a:bodyPr>
            <a:normAutofit fontScale="70000" lnSpcReduction="20000"/>
          </a:bodyPr>
          <a:lstStyle/>
          <a:p>
            <a:pPr marL="0" indent="0">
              <a:buNone/>
            </a:pPr>
            <a:endParaRPr lang="en-US"/>
          </a:p>
          <a:p>
            <a:pPr marL="0" indent="0">
              <a:buNone/>
            </a:pPr>
            <a:r>
              <a:rPr lang="en-US"/>
              <a:t>Un método se puede asignar a un objeto delegate si coincide su </a:t>
            </a:r>
            <a:r>
              <a:rPr lang="en-US" b="1"/>
              <a:t>signature</a:t>
            </a:r>
            <a:r>
              <a:rPr lang="en-US"/>
              <a:t> con la del delegate. </a:t>
            </a:r>
          </a:p>
          <a:p>
            <a:pPr marL="0" indent="0">
              <a:buNone/>
            </a:pPr>
            <a:endParaRPr lang="en-US"/>
          </a:p>
          <a:p>
            <a:pPr marL="0" indent="0">
              <a:buNone/>
            </a:pPr>
            <a:r>
              <a:rPr lang="en-US"/>
              <a:t>Sin embargo, la </a:t>
            </a:r>
            <a:r>
              <a:rPr lang="en-US" b="1"/>
              <a:t>signature</a:t>
            </a:r>
            <a:r>
              <a:rPr lang="en-US"/>
              <a:t> de un método no tiene que coincidir exactamente con la del </a:t>
            </a:r>
            <a:r>
              <a:rPr lang="en-US" b="1"/>
              <a:t>delegate</a:t>
            </a:r>
            <a:r>
              <a:rPr lang="en-US"/>
              <a:t>. Un método que tiene un tipo de retorno derivado del definido en el delegate (</a:t>
            </a:r>
            <a:r>
              <a:rPr lang="en-US" b="1"/>
              <a:t>covarianza</a:t>
            </a:r>
            <a:r>
              <a:rPr lang="en-US"/>
              <a:t>), ó que tiene tipos de parámetros que son </a:t>
            </a:r>
            <a:r>
              <a:rPr lang="en-US" b="1"/>
              <a:t>base</a:t>
            </a:r>
            <a:r>
              <a:rPr lang="en-US"/>
              <a:t> de los tipos de parámetros del </a:t>
            </a:r>
            <a:r>
              <a:rPr lang="en-US" b="1"/>
              <a:t>delegate </a:t>
            </a:r>
            <a:r>
              <a:rPr lang="en-US"/>
              <a:t>(</a:t>
            </a:r>
            <a:r>
              <a:rPr lang="en-US" b="1"/>
              <a:t>contravarianza</a:t>
            </a:r>
            <a:r>
              <a:rPr lang="en-US"/>
              <a:t>), pueden asignarse al objeto de tipo </a:t>
            </a:r>
            <a:r>
              <a:rPr lang="en-US" b="1"/>
              <a:t>delegate</a:t>
            </a:r>
            <a:r>
              <a:rPr lang="en-US"/>
              <a:t>.</a:t>
            </a:r>
          </a:p>
          <a:p>
            <a:pPr marL="0" indent="0">
              <a:buNone/>
            </a:pPr>
            <a:r>
              <a:rPr lang="en-US"/>
              <a:t> </a:t>
            </a:r>
            <a:endParaRPr lang="en-BO"/>
          </a:p>
        </p:txBody>
      </p:sp>
      <p:sp>
        <p:nvSpPr>
          <p:cNvPr id="4" name="TextBox 3">
            <a:extLst>
              <a:ext uri="{FF2B5EF4-FFF2-40B4-BE49-F238E27FC236}">
                <a16:creationId xmlns:a16="http://schemas.microsoft.com/office/drawing/2014/main" id="{3A43976B-DBB3-9443-8098-F39E1C766F45}"/>
              </a:ext>
            </a:extLst>
          </p:cNvPr>
          <p:cNvSpPr txBox="1"/>
          <p:nvPr/>
        </p:nvSpPr>
        <p:spPr>
          <a:xfrm>
            <a:off x="838199" y="1661387"/>
            <a:ext cx="5937070"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public abstract class Figura { </a:t>
            </a:r>
          </a:p>
          <a:p>
            <a:r>
              <a:rPr lang="en-US" sz="1400" b="1"/>
              <a:t>      public int X { get; set;}    public int Y { get; set;}    public abstract int Area(); </a:t>
            </a:r>
          </a:p>
          <a:p>
            <a:r>
              <a:rPr lang="en-US" sz="1400" b="1"/>
              <a:t>}</a:t>
            </a:r>
          </a:p>
          <a:p>
            <a:r>
              <a:rPr lang="en-US" sz="1400" b="1"/>
              <a:t>public class Rectangulo : Figura { public override int Area() =&gt; X * Y; }</a:t>
            </a:r>
          </a:p>
          <a:p>
            <a:r>
              <a:rPr lang="en-US" sz="1400" b="1"/>
              <a:t>public </a:t>
            </a:r>
            <a:r>
              <a:rPr lang="en-US" sz="1400" b="1">
                <a:solidFill>
                  <a:schemeClr val="accent2">
                    <a:lumMod val="40000"/>
                    <a:lumOff val="60000"/>
                  </a:schemeClr>
                </a:solidFill>
              </a:rPr>
              <a:t>delegate Figura AmpliaDelegate(Rectangulo rec, int factor)</a:t>
            </a:r>
            <a:r>
              <a:rPr lang="en-US" sz="1400" b="1"/>
              <a:t>;</a:t>
            </a:r>
          </a:p>
          <a:p>
            <a:r>
              <a:rPr lang="en-US" sz="1400" b="1"/>
              <a:t>public class Ampliadora {</a:t>
            </a:r>
          </a:p>
          <a:p>
            <a:r>
              <a:rPr lang="en-US" sz="1400" b="1"/>
              <a:t>      public static AmpliaDelegate Amplia { get; set;}</a:t>
            </a:r>
          </a:p>
          <a:p>
            <a:r>
              <a:rPr lang="en-US" sz="1400" b="1"/>
              <a:t>}</a:t>
            </a:r>
          </a:p>
          <a:p>
            <a:br>
              <a:rPr lang="en-US" sz="1400" b="1"/>
            </a:br>
            <a:r>
              <a:rPr lang="en-US" sz="1400" b="1"/>
              <a:t>static class Principal {</a:t>
            </a:r>
          </a:p>
          <a:p>
            <a:r>
              <a:rPr lang="en-US" sz="1400" b="1"/>
              <a:t>      public </a:t>
            </a:r>
            <a:r>
              <a:rPr lang="en-US" sz="1400" b="1">
                <a:solidFill>
                  <a:schemeClr val="accent2">
                    <a:lumMod val="40000"/>
                    <a:lumOff val="60000"/>
                  </a:schemeClr>
                </a:solidFill>
              </a:rPr>
              <a:t>static Rectangulo AmpliaRectangulo(Figura fig, int factor) </a:t>
            </a:r>
            <a:r>
              <a:rPr lang="en-US" sz="1400" b="1"/>
              <a:t>{</a:t>
            </a:r>
          </a:p>
          <a:p>
            <a:r>
              <a:rPr lang="en-US" sz="1400" b="1"/>
              <a:t>           fig.X *= factor; fig.Y *= factor;</a:t>
            </a:r>
          </a:p>
          <a:p>
            <a:r>
              <a:rPr lang="en-US" sz="1400" b="1"/>
              <a:t>           return fig as Rectangulo; </a:t>
            </a:r>
          </a:p>
          <a:p>
            <a:r>
              <a:rPr lang="en-US" sz="1400" b="1"/>
              <a:t>      }</a:t>
            </a:r>
          </a:p>
          <a:p>
            <a:r>
              <a:rPr lang="en-US" sz="1400" b="1"/>
              <a:t>      static void Main() {</a:t>
            </a:r>
          </a:p>
          <a:p>
            <a:r>
              <a:rPr lang="en-US" sz="1400" b="1"/>
              <a:t>            Ampliadora.Amplia = AmpliaRectangulo;</a:t>
            </a:r>
          </a:p>
          <a:p>
            <a:r>
              <a:rPr lang="en-US" sz="1400" b="1"/>
              <a:t>            Figura figura = Ampliadora.Amplia(new Rectangulo { X =20, Y = 50}, 2); </a:t>
            </a:r>
          </a:p>
          <a:p>
            <a:r>
              <a:rPr lang="en-US" sz="1400" b="1"/>
              <a:t>            WriteLine($"Area figura = {figura.Area()}"); // 4000</a:t>
            </a:r>
          </a:p>
          <a:p>
            <a:r>
              <a:rPr lang="en-US" sz="1400" b="1"/>
              <a:t>     }  </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4012846450"/>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49EA6-1963-CC4B-86E4-F41B0901A721}"/>
              </a:ext>
            </a:extLst>
          </p:cNvPr>
          <p:cNvSpPr>
            <a:spLocks noGrp="1"/>
          </p:cNvSpPr>
          <p:nvPr>
            <p:ph type="title"/>
          </p:nvPr>
        </p:nvSpPr>
        <p:spPr/>
        <p:txBody>
          <a:bodyPr/>
          <a:lstStyle/>
          <a:p>
            <a:r>
              <a:rPr lang="en-BO"/>
              <a:t>Delegates como parámetros</a:t>
            </a:r>
          </a:p>
        </p:txBody>
      </p:sp>
      <p:sp>
        <p:nvSpPr>
          <p:cNvPr id="3" name="Content Placeholder 2">
            <a:extLst>
              <a:ext uri="{FF2B5EF4-FFF2-40B4-BE49-F238E27FC236}">
                <a16:creationId xmlns:a16="http://schemas.microsoft.com/office/drawing/2014/main" id="{CD42977D-164E-A342-A97C-45594693F8D6}"/>
              </a:ext>
            </a:extLst>
          </p:cNvPr>
          <p:cNvSpPr>
            <a:spLocks noGrp="1"/>
          </p:cNvSpPr>
          <p:nvPr>
            <p:ph idx="1"/>
          </p:nvPr>
        </p:nvSpPr>
        <p:spPr>
          <a:xfrm>
            <a:off x="7698377" y="2275049"/>
            <a:ext cx="3655423" cy="3716448"/>
          </a:xfrm>
          <a:solidFill>
            <a:schemeClr val="accent5">
              <a:lumMod val="20000"/>
              <a:lumOff val="80000"/>
            </a:schemeClr>
          </a:solidFill>
          <a:ln>
            <a:solidFill>
              <a:schemeClr val="accent1"/>
            </a:solidFill>
          </a:ln>
        </p:spPr>
        <p:txBody>
          <a:bodyPr>
            <a:normAutofit fontScale="85000" lnSpcReduction="20000"/>
          </a:bodyPr>
          <a:lstStyle/>
          <a:p>
            <a:pPr marL="0" indent="0">
              <a:buNone/>
            </a:pPr>
            <a:endParaRPr lang="en-US" sz="2000"/>
          </a:p>
          <a:p>
            <a:pPr marL="0" indent="0">
              <a:buNone/>
            </a:pPr>
            <a:r>
              <a:rPr lang="en-US" sz="2400"/>
              <a:t>Una propiedad importante de los delegates es que se pueden pasar como parámetros de métodos.</a:t>
            </a:r>
          </a:p>
          <a:p>
            <a:pPr marL="0" indent="0">
              <a:buNone/>
            </a:pPr>
            <a:endParaRPr lang="en-US" sz="2400"/>
          </a:p>
          <a:p>
            <a:pPr marL="0" indent="0">
              <a:buNone/>
            </a:pPr>
            <a:r>
              <a:rPr lang="en-US" sz="2400"/>
              <a:t>El beneficio de este enfoque es que se obtiene un desacople entre el método que barre una colección y el método cliente que es el que decide que hacer con los elementos de la colección.</a:t>
            </a:r>
          </a:p>
          <a:p>
            <a:pPr marL="0" indent="0">
              <a:buNone/>
            </a:pPr>
            <a:endParaRPr lang="en-US" sz="2000"/>
          </a:p>
          <a:p>
            <a:pPr marL="0" indent="0">
              <a:buNone/>
            </a:pPr>
            <a:r>
              <a:rPr lang="en-US" sz="2000"/>
              <a:t> </a:t>
            </a:r>
            <a:endParaRPr lang="en-BO" sz="2000"/>
          </a:p>
        </p:txBody>
      </p:sp>
      <p:sp>
        <p:nvSpPr>
          <p:cNvPr id="4" name="TextBox 3">
            <a:extLst>
              <a:ext uri="{FF2B5EF4-FFF2-40B4-BE49-F238E27FC236}">
                <a16:creationId xmlns:a16="http://schemas.microsoft.com/office/drawing/2014/main" id="{C6AAC332-0D51-5A44-941F-8FEE07331F72}"/>
              </a:ext>
            </a:extLst>
          </p:cNvPr>
          <p:cNvSpPr txBox="1"/>
          <p:nvPr/>
        </p:nvSpPr>
        <p:spPr>
          <a:xfrm>
            <a:off x="838200" y="1813494"/>
            <a:ext cx="6381205" cy="4801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public delegate void ProcesaPersonaDelegate(string nombre);</a:t>
            </a:r>
          </a:p>
          <a:p>
            <a:r>
              <a:rPr lang="en-US" sz="1400" b="1"/>
              <a:t>public class PersonaDB {</a:t>
            </a:r>
          </a:p>
          <a:p>
            <a:r>
              <a:rPr lang="en-US" sz="1400" b="1"/>
              <a:t>	string[] lista = { "Pedro", "Ricardo", "Maria" };</a:t>
            </a:r>
          </a:p>
          <a:p>
            <a:r>
              <a:rPr lang="en-US" sz="1400" b="1"/>
              <a:t>	public void ProcesaLista(ProcesaPersonaDelegate procPersona)</a:t>
            </a:r>
          </a:p>
          <a:p>
            <a:r>
              <a:rPr lang="en-US" sz="1400" b="1"/>
              <a:t>	{</a:t>
            </a:r>
          </a:p>
          <a:p>
            <a:r>
              <a:rPr lang="en-US" sz="1400" b="1"/>
              <a:t>		foreach (string nombre in lista)</a:t>
            </a:r>
          </a:p>
          <a:p>
            <a:r>
              <a:rPr lang="en-US" sz="1400" b="1"/>
              <a:t>			procPersona(nombre);</a:t>
            </a:r>
          </a:p>
          <a:p>
            <a:r>
              <a:rPr lang="en-US" sz="1400" b="1"/>
              <a:t>	}</a:t>
            </a:r>
          </a:p>
          <a:p>
            <a:r>
              <a:rPr lang="en-US" sz="1400" b="1"/>
              <a:t>}</a:t>
            </a:r>
          </a:p>
          <a:p>
            <a:r>
              <a:rPr lang="en-US" sz="1400" b="1"/>
              <a:t>static class Principal {</a:t>
            </a:r>
          </a:p>
          <a:p>
            <a:r>
              <a:rPr lang="en-US" sz="1400" b="1"/>
              <a:t>	static void Main()</a:t>
            </a:r>
          </a:p>
          <a:p>
            <a:r>
              <a:rPr lang="en-US" sz="1400" b="1"/>
              <a:t>	{</a:t>
            </a:r>
          </a:p>
          <a:p>
            <a:r>
              <a:rPr lang="en-US" sz="1400" b="1"/>
              <a:t>		var db = new PersonaDB();</a:t>
            </a:r>
          </a:p>
          <a:p>
            <a:r>
              <a:rPr lang="en-US" sz="1400" b="1"/>
              <a:t>		db.ProcesaLista(WriteNombre);</a:t>
            </a:r>
          </a:p>
          <a:p>
            <a:r>
              <a:rPr lang="en-US" sz="1400" b="1"/>
              <a:t>	}</a:t>
            </a:r>
          </a:p>
          <a:p>
            <a:r>
              <a:rPr lang="en-US" sz="1400" b="1"/>
              <a:t>	static void WriteNombre(string nombre) {</a:t>
            </a:r>
          </a:p>
          <a:p>
            <a:r>
              <a:rPr lang="en-US" sz="1400" b="1"/>
              <a:t>		System.Console.WriteLine(nombre);</a:t>
            </a:r>
          </a:p>
          <a:p>
            <a:r>
              <a:rPr lang="en-US" sz="1400" b="1"/>
              <a:t>	}</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1761020291"/>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926B6-12D6-0042-A01F-AD57AEE22021}"/>
              </a:ext>
            </a:extLst>
          </p:cNvPr>
          <p:cNvSpPr>
            <a:spLocks noGrp="1"/>
          </p:cNvSpPr>
          <p:nvPr>
            <p:ph type="title"/>
          </p:nvPr>
        </p:nvSpPr>
        <p:spPr/>
        <p:txBody>
          <a:bodyPr/>
          <a:lstStyle/>
          <a:p>
            <a:r>
              <a:rPr lang="en-BO"/>
              <a:t>Capítulo 17</a:t>
            </a:r>
          </a:p>
        </p:txBody>
      </p:sp>
      <p:sp>
        <p:nvSpPr>
          <p:cNvPr id="3" name="Content Placeholder 2">
            <a:extLst>
              <a:ext uri="{FF2B5EF4-FFF2-40B4-BE49-F238E27FC236}">
                <a16:creationId xmlns:a16="http://schemas.microsoft.com/office/drawing/2014/main" id="{D1984D1E-5400-0140-8CFB-0A4BDD67874F}"/>
              </a:ext>
            </a:extLst>
          </p:cNvPr>
          <p:cNvSpPr>
            <a:spLocks noGrp="1"/>
          </p:cNvSpPr>
          <p:nvPr>
            <p:ph idx="1"/>
          </p:nvPr>
        </p:nvSpPr>
        <p:spPr/>
        <p:txBody>
          <a:bodyPr>
            <a:normAutofit/>
          </a:bodyPr>
          <a:lstStyle/>
          <a:p>
            <a:pPr marL="0" indent="0">
              <a:buNone/>
            </a:pPr>
            <a:r>
              <a:rPr lang="en-BO" sz="4000" b="1"/>
              <a:t>Events</a:t>
            </a:r>
          </a:p>
        </p:txBody>
      </p:sp>
    </p:spTree>
    <p:extLst>
      <p:ext uri="{BB962C8B-B14F-4D97-AF65-F5344CB8AC3E}">
        <p14:creationId xmlns:p14="http://schemas.microsoft.com/office/powerpoint/2010/main" val="3110968452"/>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910BA-D064-1C43-B02F-A7A34DA4F921}"/>
              </a:ext>
            </a:extLst>
          </p:cNvPr>
          <p:cNvSpPr>
            <a:spLocks noGrp="1"/>
          </p:cNvSpPr>
          <p:nvPr>
            <p:ph type="title"/>
          </p:nvPr>
        </p:nvSpPr>
        <p:spPr/>
        <p:txBody>
          <a:bodyPr/>
          <a:lstStyle/>
          <a:p>
            <a:r>
              <a:rPr lang="en-BO"/>
              <a:t>Eventos</a:t>
            </a:r>
          </a:p>
        </p:txBody>
      </p:sp>
      <p:sp>
        <p:nvSpPr>
          <p:cNvPr id="3" name="Content Placeholder 2">
            <a:extLst>
              <a:ext uri="{FF2B5EF4-FFF2-40B4-BE49-F238E27FC236}">
                <a16:creationId xmlns:a16="http://schemas.microsoft.com/office/drawing/2014/main" id="{E97197C2-5FE5-2943-8D3D-C0BA311B82BD}"/>
              </a:ext>
            </a:extLst>
          </p:cNvPr>
          <p:cNvSpPr>
            <a:spLocks noGrp="1"/>
          </p:cNvSpPr>
          <p:nvPr>
            <p:ph idx="1"/>
          </p:nvPr>
        </p:nvSpPr>
        <p:spPr>
          <a:solidFill>
            <a:schemeClr val="accent5">
              <a:lumMod val="20000"/>
              <a:lumOff val="80000"/>
            </a:schemeClr>
          </a:solidFill>
          <a:ln>
            <a:solidFill>
              <a:schemeClr val="accent1"/>
            </a:solidFill>
          </a:ln>
        </p:spPr>
        <p:txBody>
          <a:bodyPr/>
          <a:lstStyle/>
          <a:p>
            <a:pPr marL="0" indent="0">
              <a:buNone/>
            </a:pPr>
            <a:endParaRPr lang="en-US"/>
          </a:p>
          <a:p>
            <a:pPr marL="0" indent="0">
              <a:buNone/>
            </a:pPr>
            <a:r>
              <a:rPr lang="en-US"/>
              <a:t>Los eventos (events) es una aplicación de los multicast delegates.</a:t>
            </a:r>
          </a:p>
          <a:p>
            <a:pPr marL="0" indent="0">
              <a:buNone/>
            </a:pPr>
            <a:r>
              <a:rPr lang="en-US"/>
              <a:t>Los eventos permiten que un objeto notifique a otros objetos cuando ocurre algo de interés. El objeto que genera el evento se llama </a:t>
            </a:r>
            <a:r>
              <a:rPr lang="en-US" b="1"/>
              <a:t>publicador</a:t>
            </a:r>
            <a:r>
              <a:rPr lang="en-US"/>
              <a:t> y los objetos que manejan el evento se llaman </a:t>
            </a:r>
            <a:r>
              <a:rPr lang="en-US" b="1"/>
              <a:t>suscriptores</a:t>
            </a:r>
            <a:r>
              <a:rPr lang="en-US"/>
              <a:t>.</a:t>
            </a:r>
            <a:endParaRPr lang="en-BO"/>
          </a:p>
        </p:txBody>
      </p:sp>
    </p:spTree>
    <p:extLst>
      <p:ext uri="{BB962C8B-B14F-4D97-AF65-F5344CB8AC3E}">
        <p14:creationId xmlns:p14="http://schemas.microsoft.com/office/powerpoint/2010/main" val="1146380408"/>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AD731-7C3E-7F43-93C0-157FBCF4FE11}"/>
              </a:ext>
            </a:extLst>
          </p:cNvPr>
          <p:cNvSpPr>
            <a:spLocks noGrp="1"/>
          </p:cNvSpPr>
          <p:nvPr>
            <p:ph type="title"/>
          </p:nvPr>
        </p:nvSpPr>
        <p:spPr/>
        <p:txBody>
          <a:bodyPr/>
          <a:lstStyle/>
          <a:p>
            <a:r>
              <a:rPr lang="en-BO"/>
              <a:t>Delegate patrón para eventos</a:t>
            </a:r>
          </a:p>
        </p:txBody>
      </p:sp>
      <p:sp>
        <p:nvSpPr>
          <p:cNvPr id="3" name="Content Placeholder 2">
            <a:extLst>
              <a:ext uri="{FF2B5EF4-FFF2-40B4-BE49-F238E27FC236}">
                <a16:creationId xmlns:a16="http://schemas.microsoft.com/office/drawing/2014/main" id="{8D2F2A0F-EE04-F346-8C6E-89D5AEA8928E}"/>
              </a:ext>
            </a:extLst>
          </p:cNvPr>
          <p:cNvSpPr>
            <a:spLocks noGrp="1"/>
          </p:cNvSpPr>
          <p:nvPr>
            <p:ph idx="1"/>
          </p:nvPr>
        </p:nvSpPr>
        <p:spPr>
          <a:solidFill>
            <a:schemeClr val="accent5">
              <a:lumMod val="20000"/>
              <a:lumOff val="80000"/>
            </a:schemeClr>
          </a:solidFill>
          <a:ln>
            <a:solidFill>
              <a:schemeClr val="accent1"/>
            </a:solidFill>
          </a:ln>
        </p:spPr>
        <p:txBody>
          <a:bodyPr>
            <a:normAutofit fontScale="70000" lnSpcReduction="20000"/>
          </a:bodyPr>
          <a:lstStyle/>
          <a:p>
            <a:endParaRPr lang="en-BO"/>
          </a:p>
          <a:p>
            <a:pPr marL="0" indent="0">
              <a:buNone/>
            </a:pPr>
            <a:r>
              <a:rPr lang="en-BO"/>
              <a:t>Para usar los eventos debe definirse primero un delegate, pues un event es un delegate multicast con un comportamiento especializado para comunicar eventos entre objetos.</a:t>
            </a:r>
          </a:p>
          <a:p>
            <a:pPr marL="0" indent="0">
              <a:buNone/>
            </a:pPr>
            <a:r>
              <a:rPr lang="en-BO"/>
              <a:t> </a:t>
            </a:r>
          </a:p>
          <a:p>
            <a:pPr marL="0" indent="0">
              <a:buNone/>
            </a:pPr>
            <a:r>
              <a:rPr lang="en-US"/>
              <a:t>El patrón de diseño estándar es usar un delegate que devuelva </a:t>
            </a:r>
            <a:r>
              <a:rPr lang="en-US" b="1"/>
              <a:t>void</a:t>
            </a:r>
            <a:r>
              <a:rPr lang="en-US"/>
              <a:t> que acepte dos parámetros. El primer parámetro especifica el objeto (de class </a:t>
            </a:r>
            <a:r>
              <a:rPr lang="en-US" b="1"/>
              <a:t>object</a:t>
            </a:r>
            <a:r>
              <a:rPr lang="en-US"/>
              <a:t>) que origina el evento, y el segundo parámetro es un </a:t>
            </a:r>
            <a:r>
              <a:rPr lang="en-US" b="1"/>
              <a:t>type</a:t>
            </a:r>
            <a:r>
              <a:rPr lang="en-US"/>
              <a:t> que es o hereda de la clase </a:t>
            </a:r>
            <a:r>
              <a:rPr lang="en-US" b="1"/>
              <a:t>System.EventArgs</a:t>
            </a:r>
            <a:r>
              <a:rPr lang="en-US"/>
              <a:t>. Este parámetro generalmente contiene los detalles del evento, pero en el caso de EventArgs no define ninguna información en especial.</a:t>
            </a:r>
          </a:p>
          <a:p>
            <a:endParaRPr lang="en-US"/>
          </a:p>
          <a:p>
            <a:pPr marL="0" indent="0">
              <a:buNone/>
            </a:pPr>
            <a:r>
              <a:rPr lang="en-US" b="1"/>
              <a:t>public delegate void EventHandlerDelegate(objeBTCct sender, EventArgs e);</a:t>
            </a:r>
          </a:p>
          <a:p>
            <a:pPr marL="0" indent="0">
              <a:buNone/>
            </a:pPr>
            <a:endParaRPr lang="en-US" b="1"/>
          </a:p>
          <a:p>
            <a:pPr marL="0" indent="0">
              <a:buNone/>
            </a:pPr>
            <a:r>
              <a:rPr lang="en-US"/>
              <a:t>Alternativamente, en lugar de este </a:t>
            </a:r>
            <a:r>
              <a:rPr lang="en-US" b="1"/>
              <a:t>delegate</a:t>
            </a:r>
            <a:r>
              <a:rPr lang="en-US"/>
              <a:t> de evento personalizado, podría haberse utilizado el delegate </a:t>
            </a:r>
            <a:r>
              <a:rPr lang="en-US" b="1"/>
              <a:t>System.EventHandler</a:t>
            </a:r>
            <a:r>
              <a:rPr lang="en-US"/>
              <a:t> predefinido. Este </a:t>
            </a:r>
            <a:r>
              <a:rPr lang="en-US" b="1"/>
              <a:t>delegate</a:t>
            </a:r>
            <a:r>
              <a:rPr lang="en-US"/>
              <a:t> es idéntico al definido anteriormente, y se usa en las bibliotecas de clases (FCL) de .NET para crear eventos que no tienen datos.</a:t>
            </a:r>
            <a:endParaRPr lang="en-BO"/>
          </a:p>
          <a:p>
            <a:pPr marL="0" indent="0">
              <a:buNone/>
            </a:pPr>
            <a:endParaRPr lang="en-US"/>
          </a:p>
          <a:p>
            <a:endParaRPr lang="en-BO"/>
          </a:p>
        </p:txBody>
      </p:sp>
    </p:spTree>
    <p:extLst>
      <p:ext uri="{BB962C8B-B14F-4D97-AF65-F5344CB8AC3E}">
        <p14:creationId xmlns:p14="http://schemas.microsoft.com/office/powerpoint/2010/main" val="2871662025"/>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8F4B7-3279-9B42-A469-F619D06BE72C}"/>
              </a:ext>
            </a:extLst>
          </p:cNvPr>
          <p:cNvSpPr>
            <a:spLocks noGrp="1"/>
          </p:cNvSpPr>
          <p:nvPr>
            <p:ph type="title"/>
          </p:nvPr>
        </p:nvSpPr>
        <p:spPr/>
        <p:txBody>
          <a:bodyPr/>
          <a:lstStyle/>
          <a:p>
            <a:r>
              <a:rPr lang="en-BO"/>
              <a:t>El publicador y el miembro event</a:t>
            </a:r>
          </a:p>
        </p:txBody>
      </p:sp>
      <p:sp>
        <p:nvSpPr>
          <p:cNvPr id="3" name="Content Placeholder 2">
            <a:extLst>
              <a:ext uri="{FF2B5EF4-FFF2-40B4-BE49-F238E27FC236}">
                <a16:creationId xmlns:a16="http://schemas.microsoft.com/office/drawing/2014/main" id="{77DB1E01-2666-CD45-A8EE-451CA487FF1A}"/>
              </a:ext>
            </a:extLst>
          </p:cNvPr>
          <p:cNvSpPr>
            <a:spLocks noGrp="1"/>
          </p:cNvSpPr>
          <p:nvPr>
            <p:ph idx="1"/>
          </p:nvPr>
        </p:nvSpPr>
        <p:spPr>
          <a:xfrm>
            <a:off x="7680961" y="1813493"/>
            <a:ext cx="3672839" cy="4893647"/>
          </a:xfrm>
          <a:solidFill>
            <a:schemeClr val="accent5">
              <a:lumMod val="20000"/>
              <a:lumOff val="80000"/>
            </a:schemeClr>
          </a:solidFill>
          <a:ln>
            <a:solidFill>
              <a:schemeClr val="accent1"/>
            </a:solidFill>
          </a:ln>
        </p:spPr>
        <p:txBody>
          <a:bodyPr>
            <a:normAutofit fontScale="55000" lnSpcReduction="20000"/>
          </a:bodyPr>
          <a:lstStyle/>
          <a:p>
            <a:pPr marL="0" indent="0">
              <a:buNone/>
            </a:pPr>
            <a:endParaRPr lang="en-US"/>
          </a:p>
          <a:p>
            <a:pPr marL="0" indent="0">
              <a:buNone/>
            </a:pPr>
            <a:r>
              <a:rPr lang="en-US"/>
              <a:t>Con el delegate definido, el evento se puede declara como miembro de la clase “</a:t>
            </a:r>
            <a:r>
              <a:rPr lang="en-US" b="1"/>
              <a:t>Publicadora</a:t>
            </a:r>
            <a:r>
              <a:rPr lang="en-US"/>
              <a:t>” utilizando el keyword </a:t>
            </a:r>
            <a:r>
              <a:rPr lang="en-US" b="1"/>
              <a:t>event</a:t>
            </a:r>
            <a:r>
              <a:rPr lang="en-US"/>
              <a:t> seguida por el delegate y el nombre del evento. </a:t>
            </a:r>
          </a:p>
          <a:p>
            <a:pPr marL="0" indent="0">
              <a:buNone/>
            </a:pPr>
            <a:endParaRPr lang="en-US"/>
          </a:p>
          <a:p>
            <a:pPr marL="0" indent="0">
              <a:buNone/>
            </a:pPr>
            <a:r>
              <a:rPr lang="en-US"/>
              <a:t>El miembro </a:t>
            </a:r>
            <a:r>
              <a:rPr lang="en-US" b="1"/>
              <a:t>event</a:t>
            </a:r>
            <a:r>
              <a:rPr lang="en-US"/>
              <a:t> crea un tipo especial de delegate que solo se puede invocar desde la clase donde se lo declara.</a:t>
            </a:r>
          </a:p>
          <a:p>
            <a:pPr marL="0" indent="0">
              <a:buNone/>
            </a:pPr>
            <a:endParaRPr lang="en-US"/>
          </a:p>
          <a:p>
            <a:pPr marL="0" indent="0">
              <a:buNone/>
            </a:pPr>
            <a:r>
              <a:rPr lang="en-US"/>
              <a:t>Para </a:t>
            </a:r>
            <a:r>
              <a:rPr lang="en-US" b="1"/>
              <a:t>disparar el evento</a:t>
            </a:r>
            <a:r>
              <a:rPr lang="en-US"/>
              <a:t> y notificar a los suscriptores, se puede crear un invocador de evento. La convención de nomenclatura para este método es preceder el nombre del evento con la palabra On. Toma un argumento del tipo </a:t>
            </a:r>
            <a:r>
              <a:rPr lang="en-US" b="1"/>
              <a:t>EventArgs</a:t>
            </a:r>
            <a:r>
              <a:rPr lang="en-US"/>
              <a:t>. El método generará el evento solo si no es nulo, es decir, solo cuando el evento tenga suscriptores registrados. Para generar el evento, la referencia de esta instancia se pasa como el remitente, y el objeto EventArgs es el objeto que se pasó al método. Alternativamente se puede usar explicitamente el método </a:t>
            </a:r>
            <a:r>
              <a:rPr lang="en-US" b="1"/>
              <a:t>Invoke</a:t>
            </a:r>
            <a:r>
              <a:rPr lang="en-US"/>
              <a:t>.</a:t>
            </a:r>
            <a:endParaRPr lang="en-BO"/>
          </a:p>
        </p:txBody>
      </p:sp>
      <p:sp>
        <p:nvSpPr>
          <p:cNvPr id="4" name="TextBox 3">
            <a:extLst>
              <a:ext uri="{FF2B5EF4-FFF2-40B4-BE49-F238E27FC236}">
                <a16:creationId xmlns:a16="http://schemas.microsoft.com/office/drawing/2014/main" id="{EBDCD896-44F3-0E4E-887C-8464F30E8E56}"/>
              </a:ext>
            </a:extLst>
          </p:cNvPr>
          <p:cNvSpPr txBox="1"/>
          <p:nvPr/>
        </p:nvSpPr>
        <p:spPr>
          <a:xfrm>
            <a:off x="838200" y="1813494"/>
            <a:ext cx="6607629" cy="48936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solidFill>
                  <a:schemeClr val="accent2">
                    <a:lumMod val="40000"/>
                    <a:lumOff val="60000"/>
                  </a:schemeClr>
                </a:solidFill>
              </a:rPr>
              <a:t>public delegate void EventHandlerDelegate(object sender, EventArgs e)</a:t>
            </a:r>
            <a:r>
              <a:rPr lang="en-US" sz="1400" b="1"/>
              <a:t>;</a:t>
            </a:r>
          </a:p>
          <a:p>
            <a:endParaRPr lang="en-US" sz="1000" dirty="0"/>
          </a:p>
          <a:p>
            <a:r>
              <a:rPr lang="en-US" sz="1400" b="1"/>
              <a:t>public class Calculadora 				</a:t>
            </a:r>
            <a:r>
              <a:rPr lang="en-US" sz="1400" b="1">
                <a:solidFill>
                  <a:schemeClr val="accent6">
                    <a:lumMod val="40000"/>
                    <a:lumOff val="60000"/>
                  </a:schemeClr>
                </a:solidFill>
              </a:rPr>
              <a:t>// Clase Publicadora</a:t>
            </a:r>
          </a:p>
          <a:p>
            <a:r>
              <a:rPr lang="en-US" sz="1400" b="1"/>
              <a:t>{</a:t>
            </a:r>
          </a:p>
          <a:p>
            <a:r>
              <a:rPr lang="en-US" sz="1400" b="1"/>
              <a:t>      </a:t>
            </a:r>
            <a:r>
              <a:rPr lang="en-US" sz="1400" b="1">
                <a:solidFill>
                  <a:schemeClr val="accent2">
                    <a:lumMod val="40000"/>
                    <a:lumOff val="60000"/>
                  </a:schemeClr>
                </a:solidFill>
              </a:rPr>
              <a:t>public event EventHandlerDelegate HayOperacion</a:t>
            </a:r>
            <a:r>
              <a:rPr lang="en-US" sz="1400" b="1"/>
              <a:t>;  </a:t>
            </a:r>
          </a:p>
          <a:p>
            <a:r>
              <a:rPr lang="en-US" sz="1400" b="1"/>
              <a:t>      </a:t>
            </a:r>
          </a:p>
          <a:p>
            <a:r>
              <a:rPr lang="en-US" sz="1400" b="1"/>
              <a:t>      protected </a:t>
            </a:r>
            <a:r>
              <a:rPr lang="en-US" sz="1400" b="1">
                <a:solidFill>
                  <a:schemeClr val="accent2">
                    <a:lumMod val="40000"/>
                    <a:lumOff val="60000"/>
                  </a:schemeClr>
                </a:solidFill>
              </a:rPr>
              <a:t>void OnHayOperacion(EventArgs e)</a:t>
            </a:r>
            <a:r>
              <a:rPr lang="en-US" sz="1400" b="1"/>
              <a:t>  	</a:t>
            </a:r>
            <a:r>
              <a:rPr lang="en-US" sz="1400" b="1">
                <a:solidFill>
                  <a:schemeClr val="accent6">
                    <a:lumMod val="40000"/>
                    <a:lumOff val="60000"/>
                  </a:schemeClr>
                </a:solidFill>
              </a:rPr>
              <a:t>// Método notificador</a:t>
            </a:r>
          </a:p>
          <a:p>
            <a:r>
              <a:rPr lang="en-US" sz="1400" b="1"/>
              <a:t>      {</a:t>
            </a:r>
          </a:p>
          <a:p>
            <a:r>
              <a:rPr lang="en-US" sz="1400" b="1"/>
              <a:t>           // if(HayOperacion != null) </a:t>
            </a:r>
          </a:p>
          <a:p>
            <a:r>
              <a:rPr lang="en-US" sz="1400" b="1"/>
              <a:t>                 // HayOperacion(this, e);   			</a:t>
            </a:r>
            <a:r>
              <a:rPr lang="en-US" sz="1400" b="1">
                <a:solidFill>
                  <a:schemeClr val="accent6">
                    <a:lumMod val="40000"/>
                    <a:lumOff val="60000"/>
                  </a:schemeClr>
                </a:solidFill>
              </a:rPr>
              <a:t>// Forma tradicional</a:t>
            </a:r>
          </a:p>
          <a:p>
            <a:r>
              <a:rPr lang="en-US" sz="1400" b="1"/>
              <a:t>           </a:t>
            </a:r>
            <a:r>
              <a:rPr lang="en-US" sz="1400" b="1">
                <a:solidFill>
                  <a:schemeClr val="accent2">
                    <a:lumMod val="40000"/>
                    <a:lumOff val="60000"/>
                  </a:schemeClr>
                </a:solidFill>
              </a:rPr>
              <a:t>HayOperacion?.Invoke(this, e)</a:t>
            </a:r>
            <a:r>
              <a:rPr lang="en-US" sz="1400" b="1"/>
              <a:t>;</a:t>
            </a:r>
          </a:p>
          <a:p>
            <a:r>
              <a:rPr lang="en-US" sz="1400" b="1"/>
              <a:t>      }</a:t>
            </a:r>
          </a:p>
          <a:p>
            <a:endParaRPr lang="en-US" sz="1400" b="1"/>
          </a:p>
          <a:p>
            <a:r>
              <a:rPr lang="en-US" sz="1400" b="1"/>
              <a:t>      public int Suma(int x, int y) </a:t>
            </a:r>
          </a:p>
          <a:p>
            <a:r>
              <a:rPr lang="en-US" sz="1400" b="1"/>
              <a:t>      { </a:t>
            </a:r>
          </a:p>
          <a:p>
            <a:r>
              <a:rPr lang="en-US" sz="1400" b="1"/>
              <a:t>            </a:t>
            </a:r>
            <a:r>
              <a:rPr lang="en-US" sz="1400" b="1">
                <a:solidFill>
                  <a:schemeClr val="accent2">
                    <a:lumMod val="40000"/>
                    <a:lumOff val="60000"/>
                  </a:schemeClr>
                </a:solidFill>
              </a:rPr>
              <a:t>OnHayOperacion(EventArgs.Empty)</a:t>
            </a:r>
            <a:r>
              <a:rPr lang="en-US" sz="1400" b="1"/>
              <a:t>;       		</a:t>
            </a:r>
            <a:r>
              <a:rPr lang="en-US" sz="1400" b="1">
                <a:solidFill>
                  <a:schemeClr val="accent6">
                    <a:lumMod val="40000"/>
                    <a:lumOff val="60000"/>
                  </a:schemeClr>
                </a:solidFill>
              </a:rPr>
              <a:t>// Notificando el evento</a:t>
            </a:r>
            <a:r>
              <a:rPr lang="en-US" sz="1400" b="1"/>
              <a:t>  </a:t>
            </a:r>
          </a:p>
          <a:p>
            <a:r>
              <a:rPr lang="en-US" sz="1400" b="1"/>
              <a:t>            return x + y; </a:t>
            </a:r>
          </a:p>
          <a:p>
            <a:r>
              <a:rPr lang="en-US" sz="1400" b="1"/>
              <a:t>      }</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2314820791"/>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6CEFC-480A-0840-AA4D-69FC6ABFF8F0}"/>
              </a:ext>
            </a:extLst>
          </p:cNvPr>
          <p:cNvSpPr>
            <a:spLocks noGrp="1"/>
          </p:cNvSpPr>
          <p:nvPr>
            <p:ph type="title"/>
          </p:nvPr>
        </p:nvSpPr>
        <p:spPr/>
        <p:txBody>
          <a:bodyPr/>
          <a:lstStyle/>
          <a:p>
            <a:r>
              <a:rPr lang="en-BO"/>
              <a:t>Suscriptor y el manejador de eventos</a:t>
            </a:r>
          </a:p>
        </p:txBody>
      </p:sp>
      <p:sp>
        <p:nvSpPr>
          <p:cNvPr id="3" name="Content Placeholder 2">
            <a:extLst>
              <a:ext uri="{FF2B5EF4-FFF2-40B4-BE49-F238E27FC236}">
                <a16:creationId xmlns:a16="http://schemas.microsoft.com/office/drawing/2014/main" id="{E45C3AF2-0327-5546-8342-C2B5032C8D56}"/>
              </a:ext>
            </a:extLst>
          </p:cNvPr>
          <p:cNvSpPr>
            <a:spLocks noGrp="1"/>
          </p:cNvSpPr>
          <p:nvPr>
            <p:ph idx="1"/>
          </p:nvPr>
        </p:nvSpPr>
        <p:spPr>
          <a:xfrm>
            <a:off x="6836228" y="1985331"/>
            <a:ext cx="4517571" cy="4351338"/>
          </a:xfrm>
          <a:solidFill>
            <a:schemeClr val="accent5">
              <a:lumMod val="20000"/>
              <a:lumOff val="80000"/>
            </a:schemeClr>
          </a:solidFill>
          <a:ln>
            <a:solidFill>
              <a:schemeClr val="accent1"/>
            </a:solidFill>
          </a:ln>
        </p:spPr>
        <p:txBody>
          <a:bodyPr>
            <a:normAutofit fontScale="77500" lnSpcReduction="20000"/>
          </a:bodyPr>
          <a:lstStyle/>
          <a:p>
            <a:pPr marL="0" indent="0">
              <a:buNone/>
            </a:pPr>
            <a:endParaRPr lang="en-US"/>
          </a:p>
          <a:p>
            <a:pPr marL="0" indent="0">
              <a:buNone/>
            </a:pPr>
            <a:r>
              <a:rPr lang="en-US"/>
              <a:t>Para invocar el </a:t>
            </a:r>
            <a:r>
              <a:rPr lang="en-US" b="1"/>
              <a:t>event</a:t>
            </a:r>
            <a:r>
              <a:rPr lang="en-US"/>
              <a:t>, se puede declarar una o varias </a:t>
            </a:r>
            <a:r>
              <a:rPr lang="en-US" b="1"/>
              <a:t>clases suscriptoras</a:t>
            </a:r>
            <a:r>
              <a:rPr lang="en-US"/>
              <a:t>. Esta clase debe declara un método </a:t>
            </a:r>
            <a:r>
              <a:rPr lang="en-US" b="1"/>
              <a:t>manejador  de eventos</a:t>
            </a:r>
            <a:r>
              <a:rPr lang="en-US"/>
              <a:t>, que es un método que debe tener la misma</a:t>
            </a:r>
            <a:r>
              <a:rPr lang="en-US" b="1"/>
              <a:t> signature</a:t>
            </a:r>
            <a:r>
              <a:rPr lang="en-US"/>
              <a:t> que el </a:t>
            </a:r>
            <a:r>
              <a:rPr lang="en-US" b="1"/>
              <a:t>delegate</a:t>
            </a:r>
            <a:r>
              <a:rPr lang="en-US"/>
              <a:t> del evento de la </a:t>
            </a:r>
            <a:r>
              <a:rPr lang="en-US" b="1"/>
              <a:t>clase publicadora</a:t>
            </a:r>
            <a:r>
              <a:rPr lang="en-US"/>
              <a:t> al que se desea suscribirse. </a:t>
            </a:r>
          </a:p>
          <a:p>
            <a:pPr marL="0" indent="0">
              <a:buNone/>
            </a:pPr>
            <a:endParaRPr lang="en-US"/>
          </a:p>
          <a:p>
            <a:pPr marL="0" indent="0">
              <a:buNone/>
            </a:pPr>
            <a:r>
              <a:rPr lang="en-US"/>
              <a:t>El nombre del método manejador suele ser el mismo que el nombre del evento seguido del sufijo </a:t>
            </a:r>
            <a:r>
              <a:rPr lang="en-US" b="1"/>
              <a:t>EventHandler </a:t>
            </a:r>
            <a:r>
              <a:rPr lang="en-US"/>
              <a:t>ó simplemente </a:t>
            </a:r>
            <a:r>
              <a:rPr lang="en-US" b="1"/>
              <a:t>Handler</a:t>
            </a:r>
            <a:r>
              <a:rPr lang="en-US"/>
              <a:t>. </a:t>
            </a:r>
            <a:endParaRPr lang="en-BO"/>
          </a:p>
        </p:txBody>
      </p:sp>
      <p:sp>
        <p:nvSpPr>
          <p:cNvPr id="4" name="TextBox 3">
            <a:extLst>
              <a:ext uri="{FF2B5EF4-FFF2-40B4-BE49-F238E27FC236}">
                <a16:creationId xmlns:a16="http://schemas.microsoft.com/office/drawing/2014/main" id="{2B67BC97-2D5D-A840-9579-44E13CACCF40}"/>
              </a:ext>
            </a:extLst>
          </p:cNvPr>
          <p:cNvSpPr txBox="1"/>
          <p:nvPr/>
        </p:nvSpPr>
        <p:spPr>
          <a:xfrm>
            <a:off x="838199" y="2760617"/>
            <a:ext cx="5640978" cy="25853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solidFill>
                  <a:schemeClr val="accent6">
                    <a:lumMod val="40000"/>
                    <a:lumOff val="60000"/>
                  </a:schemeClr>
                </a:solidFill>
              </a:rPr>
              <a:t>// public delegate void EventHandlerDelegate(string nombre);</a:t>
            </a:r>
          </a:p>
          <a:p>
            <a:endParaRPr lang="en-US" sz="1000" dirty="0"/>
          </a:p>
          <a:p>
            <a:r>
              <a:rPr lang="en-US" sz="1400" b="1"/>
              <a:t>public class Reportador 		</a:t>
            </a:r>
            <a:r>
              <a:rPr lang="en-US" sz="1400" b="1">
                <a:solidFill>
                  <a:schemeClr val="accent6">
                    <a:lumMod val="40000"/>
                    <a:lumOff val="60000"/>
                  </a:schemeClr>
                </a:solidFill>
              </a:rPr>
              <a:t>// Clase Suscriptora</a:t>
            </a:r>
          </a:p>
          <a:p>
            <a:r>
              <a:rPr lang="en-US" sz="1400" b="1"/>
              <a:t>{</a:t>
            </a:r>
          </a:p>
          <a:p>
            <a:r>
              <a:rPr lang="en-US" sz="1400" b="1"/>
              <a:t>      public void </a:t>
            </a:r>
            <a:r>
              <a:rPr lang="en-US" sz="1400" b="1">
                <a:solidFill>
                  <a:schemeClr val="accent2">
                    <a:lumMod val="40000"/>
                    <a:lumOff val="60000"/>
                  </a:schemeClr>
                </a:solidFill>
              </a:rPr>
              <a:t>ReportaOperacionHandler(object sender, EventArgs e)</a:t>
            </a:r>
          </a:p>
          <a:p>
            <a:r>
              <a:rPr lang="en-US" sz="1400" b="1"/>
              <a:t>      {</a:t>
            </a:r>
          </a:p>
          <a:p>
            <a:r>
              <a:rPr lang="en-US" sz="1400" b="1"/>
              <a:t>            WriteLine("Una suma fue realizada!");</a:t>
            </a:r>
          </a:p>
          <a:p>
            <a:r>
              <a:rPr lang="en-US" sz="1400" b="1"/>
              <a:t>      }</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3889553204"/>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A78CA-2843-224D-AFD0-1B2D31354A5D}"/>
              </a:ext>
            </a:extLst>
          </p:cNvPr>
          <p:cNvSpPr>
            <a:spLocks noGrp="1"/>
          </p:cNvSpPr>
          <p:nvPr>
            <p:ph type="title"/>
          </p:nvPr>
        </p:nvSpPr>
        <p:spPr/>
        <p:txBody>
          <a:bodyPr/>
          <a:lstStyle/>
          <a:p>
            <a:r>
              <a:rPr lang="en-BO"/>
              <a:t>Suscribiendose a eventos</a:t>
            </a:r>
          </a:p>
        </p:txBody>
      </p:sp>
      <p:sp>
        <p:nvSpPr>
          <p:cNvPr id="3" name="Content Placeholder 2">
            <a:extLst>
              <a:ext uri="{FF2B5EF4-FFF2-40B4-BE49-F238E27FC236}">
                <a16:creationId xmlns:a16="http://schemas.microsoft.com/office/drawing/2014/main" id="{038E55F0-A117-344B-B2F4-12858827C2A2}"/>
              </a:ext>
            </a:extLst>
          </p:cNvPr>
          <p:cNvSpPr>
            <a:spLocks noGrp="1"/>
          </p:cNvSpPr>
          <p:nvPr>
            <p:ph idx="1"/>
          </p:nvPr>
        </p:nvSpPr>
        <p:spPr>
          <a:xfrm>
            <a:off x="6897189" y="1825625"/>
            <a:ext cx="4456611" cy="4351338"/>
          </a:xfrm>
          <a:solidFill>
            <a:schemeClr val="accent5">
              <a:lumMod val="20000"/>
              <a:lumOff val="80000"/>
            </a:schemeClr>
          </a:solidFill>
          <a:ln>
            <a:solidFill>
              <a:schemeClr val="accent1"/>
            </a:solidFill>
          </a:ln>
        </p:spPr>
        <p:txBody>
          <a:bodyPr>
            <a:normAutofit fontScale="70000" lnSpcReduction="20000"/>
          </a:bodyPr>
          <a:lstStyle/>
          <a:p>
            <a:pPr marL="0" indent="0">
              <a:buNone/>
            </a:pPr>
            <a:endParaRPr lang="en-US"/>
          </a:p>
          <a:p>
            <a:pPr marL="0" indent="0">
              <a:buNone/>
            </a:pPr>
            <a:r>
              <a:rPr lang="en-US"/>
              <a:t>Las clases publicadora y suscriptora están completas. Se crean los objetos de ambas clases, en el método de la clase que controla la interacción de estos objetos. Para registrar el método manejador de eventos del suscriptor al evento del publicador, se agrega (</a:t>
            </a:r>
            <a:r>
              <a:rPr lang="en-US" sz="3200" b="1"/>
              <a:t>+=</a:t>
            </a:r>
            <a:r>
              <a:rPr lang="en-US"/>
              <a:t>) al evento como se hace a un </a:t>
            </a:r>
            <a:r>
              <a:rPr lang="en-US" b="1"/>
              <a:t>delegate multicast</a:t>
            </a:r>
            <a:r>
              <a:rPr lang="en-US"/>
              <a:t>. </a:t>
            </a:r>
          </a:p>
          <a:p>
            <a:pPr marL="0" indent="0">
              <a:buNone/>
            </a:pPr>
            <a:endParaRPr lang="en-US"/>
          </a:p>
          <a:p>
            <a:pPr marL="0" indent="0">
              <a:buNone/>
            </a:pPr>
            <a:r>
              <a:rPr lang="en-US"/>
              <a:t>Sin embargo, a diferencia de un </a:t>
            </a:r>
            <a:r>
              <a:rPr lang="en-US" b="1"/>
              <a:t>delegate</a:t>
            </a:r>
            <a:r>
              <a:rPr lang="en-US"/>
              <a:t>, el evento no se puede llamar directamente desde fuera de la clase publicadora.</a:t>
            </a:r>
          </a:p>
          <a:p>
            <a:pPr marL="0" indent="0">
              <a:buNone/>
            </a:pPr>
            <a:r>
              <a:rPr lang="en-US"/>
              <a:t> </a:t>
            </a:r>
            <a:endParaRPr lang="en-BO"/>
          </a:p>
        </p:txBody>
      </p:sp>
      <p:sp>
        <p:nvSpPr>
          <p:cNvPr id="4" name="TextBox 3">
            <a:extLst>
              <a:ext uri="{FF2B5EF4-FFF2-40B4-BE49-F238E27FC236}">
                <a16:creationId xmlns:a16="http://schemas.microsoft.com/office/drawing/2014/main" id="{1F4A7387-0591-F04A-B4E9-6B03CF006FA6}"/>
              </a:ext>
            </a:extLst>
          </p:cNvPr>
          <p:cNvSpPr txBox="1"/>
          <p:nvPr/>
        </p:nvSpPr>
        <p:spPr>
          <a:xfrm>
            <a:off x="1047204" y="2031524"/>
            <a:ext cx="5397137" cy="3939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a:t>
            </a:r>
          </a:p>
          <a:p>
            <a:r>
              <a:rPr lang="en-US" sz="1400" b="1"/>
              <a:t>{</a:t>
            </a:r>
          </a:p>
          <a:p>
            <a:pPr lvl="1"/>
            <a:r>
              <a:rPr lang="en-US" sz="1400" b="1"/>
              <a:t>static void Main()</a:t>
            </a:r>
          </a:p>
          <a:p>
            <a:pPr lvl="1"/>
            <a:r>
              <a:rPr lang="en-US" sz="1400" b="1"/>
              <a:t>{</a:t>
            </a:r>
          </a:p>
          <a:p>
            <a:pPr lvl="2"/>
            <a:r>
              <a:rPr lang="en-US" sz="1400" b="1"/>
              <a:t>var p = new Calculadora();	</a:t>
            </a:r>
            <a:r>
              <a:rPr lang="en-US" sz="1400" b="1">
                <a:solidFill>
                  <a:schemeClr val="accent6">
                    <a:lumMod val="40000"/>
                    <a:lumOff val="60000"/>
                  </a:schemeClr>
                </a:solidFill>
              </a:rPr>
              <a:t>// Publicador</a:t>
            </a:r>
          </a:p>
          <a:p>
            <a:pPr lvl="2"/>
            <a:r>
              <a:rPr lang="en-US" sz="1400" b="1"/>
              <a:t>var s = new Reportador();	</a:t>
            </a:r>
            <a:r>
              <a:rPr lang="en-US" sz="1400" b="1">
                <a:solidFill>
                  <a:schemeClr val="accent6">
                    <a:lumMod val="40000"/>
                    <a:lumOff val="60000"/>
                  </a:schemeClr>
                </a:solidFill>
              </a:rPr>
              <a:t>// Suscriptor</a:t>
            </a:r>
          </a:p>
          <a:p>
            <a:pPr lvl="2"/>
            <a:endParaRPr lang="en-US" sz="1400" b="1"/>
          </a:p>
          <a:p>
            <a:pPr lvl="2"/>
            <a:r>
              <a:rPr lang="en-US" sz="1400" b="1">
                <a:solidFill>
                  <a:schemeClr val="accent6">
                    <a:lumMod val="40000"/>
                    <a:lumOff val="60000"/>
                  </a:schemeClr>
                </a:solidFill>
              </a:rPr>
              <a:t>// Suscripcion del metodo manejador de eventos</a:t>
            </a:r>
          </a:p>
          <a:p>
            <a:pPr lvl="2"/>
            <a:r>
              <a:rPr lang="en-US" sz="1400" b="1">
                <a:solidFill>
                  <a:schemeClr val="accent2">
                    <a:lumMod val="40000"/>
                    <a:lumOff val="60000"/>
                  </a:schemeClr>
                </a:solidFill>
              </a:rPr>
              <a:t>p.HayOperacion += s.ReportaOperacionHandler</a:t>
            </a:r>
            <a:r>
              <a:rPr lang="en-US" sz="1400" b="1"/>
              <a:t>;  </a:t>
            </a:r>
          </a:p>
          <a:p>
            <a:pPr lvl="2"/>
            <a:br>
              <a:rPr lang="en-US" sz="1400" b="1"/>
            </a:br>
            <a:r>
              <a:rPr lang="en-US" sz="1400" b="1"/>
              <a:t>p.Suma(34, 25);	</a:t>
            </a:r>
            <a:r>
              <a:rPr lang="en-US" sz="1400" b="1">
                <a:solidFill>
                  <a:schemeClr val="accent6">
                    <a:lumMod val="40000"/>
                    <a:lumOff val="60000"/>
                  </a:schemeClr>
                </a:solidFill>
              </a:rPr>
              <a:t>// Publica evento por cada suma</a:t>
            </a:r>
          </a:p>
          <a:p>
            <a:pPr lvl="2"/>
            <a:r>
              <a:rPr lang="en-US" sz="1400" b="1"/>
              <a:t>p.Suma(3, 5);	</a:t>
            </a:r>
            <a:r>
              <a:rPr lang="en-US" sz="1400" b="1">
                <a:solidFill>
                  <a:schemeClr val="accent6">
                    <a:lumMod val="40000"/>
                    <a:lumOff val="60000"/>
                  </a:schemeClr>
                </a:solidFill>
              </a:rPr>
              <a:t>// Una suma fue realizada!</a:t>
            </a:r>
          </a:p>
          <a:p>
            <a:pPr lvl="2"/>
            <a:r>
              <a:rPr lang="en-US" sz="1400" b="1"/>
              <a:t>p.Suma(4, 2);</a:t>
            </a:r>
          </a:p>
          <a:p>
            <a:pPr lvl="1"/>
            <a:r>
              <a:rPr lang="en-US" sz="1400" b="1"/>
              <a:t>}</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779065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52BF7-4F01-644A-ABFB-0D7452BC35E6}"/>
              </a:ext>
            </a:extLst>
          </p:cNvPr>
          <p:cNvSpPr>
            <a:spLocks noGrp="1"/>
          </p:cNvSpPr>
          <p:nvPr>
            <p:ph type="title"/>
          </p:nvPr>
        </p:nvSpPr>
        <p:spPr/>
        <p:txBody>
          <a:bodyPr/>
          <a:lstStyle/>
          <a:p>
            <a:r>
              <a:rPr lang="en-BO" dirty="0"/>
              <a:t>Tipos de coma flotantes</a:t>
            </a:r>
          </a:p>
        </p:txBody>
      </p:sp>
      <p:sp>
        <p:nvSpPr>
          <p:cNvPr id="3" name="Content Placeholder 2">
            <a:extLst>
              <a:ext uri="{FF2B5EF4-FFF2-40B4-BE49-F238E27FC236}">
                <a16:creationId xmlns:a16="http://schemas.microsoft.com/office/drawing/2014/main" id="{DA8A5BF4-03CE-EE4C-93DE-BE9B003B128B}"/>
              </a:ext>
            </a:extLst>
          </p:cNvPr>
          <p:cNvSpPr>
            <a:spLocks noGrp="1"/>
          </p:cNvSpPr>
          <p:nvPr>
            <p:ph idx="1"/>
          </p:nvPr>
        </p:nvSpPr>
        <p:spPr>
          <a:xfrm>
            <a:off x="838200" y="1825626"/>
            <a:ext cx="10515600" cy="1325564"/>
          </a:xfrm>
        </p:spPr>
        <p:txBody>
          <a:bodyPr>
            <a:normAutofit fontScale="70000" lnSpcReduction="20000"/>
          </a:bodyPr>
          <a:lstStyle/>
          <a:p>
            <a:pPr marL="0" indent="0">
              <a:buNone/>
            </a:pPr>
            <a:r>
              <a:rPr lang="en-US" dirty="0"/>
              <a:t>Los </a:t>
            </a:r>
            <a:r>
              <a:rPr lang="en-US" dirty="0" err="1"/>
              <a:t>tipos</a:t>
            </a:r>
            <a:r>
              <a:rPr lang="en-US" dirty="0"/>
              <a:t> de coma </a:t>
            </a:r>
            <a:r>
              <a:rPr lang="en-US" dirty="0" err="1"/>
              <a:t>flotante</a:t>
            </a:r>
            <a:r>
              <a:rPr lang="en-US" dirty="0"/>
              <a:t> </a:t>
            </a:r>
            <a:r>
              <a:rPr lang="en-US" dirty="0" err="1"/>
              <a:t>pueden</a:t>
            </a:r>
            <a:r>
              <a:rPr lang="en-US" dirty="0"/>
              <a:t> </a:t>
            </a:r>
            <a:r>
              <a:rPr lang="en-US" dirty="0" err="1"/>
              <a:t>almacenar</a:t>
            </a:r>
            <a:r>
              <a:rPr lang="en-US" dirty="0"/>
              <a:t> </a:t>
            </a:r>
            <a:r>
              <a:rPr lang="en-US" dirty="0" err="1"/>
              <a:t>números</a:t>
            </a:r>
            <a:r>
              <a:rPr lang="en-US" dirty="0"/>
              <a:t> </a:t>
            </a:r>
            <a:r>
              <a:rPr lang="en-US" dirty="0" err="1"/>
              <a:t>reales</a:t>
            </a:r>
            <a:r>
              <a:rPr lang="en-US" dirty="0"/>
              <a:t> con </a:t>
            </a:r>
            <a:r>
              <a:rPr lang="en-US" dirty="0" err="1"/>
              <a:t>diferentes</a:t>
            </a:r>
            <a:r>
              <a:rPr lang="en-US" dirty="0"/>
              <a:t> </a:t>
            </a:r>
            <a:r>
              <a:rPr lang="en-US" dirty="0" err="1"/>
              <a:t>niveles</a:t>
            </a:r>
            <a:r>
              <a:rPr lang="en-US" dirty="0"/>
              <a:t> de precision. </a:t>
            </a:r>
          </a:p>
          <a:p>
            <a:pPr marL="0" indent="0">
              <a:buNone/>
            </a:pPr>
            <a:r>
              <a:rPr lang="en-US" dirty="0"/>
              <a:t>Los </a:t>
            </a:r>
            <a:r>
              <a:rPr lang="en-US" dirty="0" err="1"/>
              <a:t>valores</a:t>
            </a:r>
            <a:r>
              <a:rPr lang="en-US" dirty="0"/>
              <a:t> de coma </a:t>
            </a:r>
            <a:r>
              <a:rPr lang="en-US" dirty="0" err="1"/>
              <a:t>flotante</a:t>
            </a:r>
            <a:r>
              <a:rPr lang="en-US" dirty="0"/>
              <a:t> </a:t>
            </a:r>
            <a:r>
              <a:rPr lang="en-US" dirty="0" err="1"/>
              <a:t>en</a:t>
            </a:r>
            <a:r>
              <a:rPr lang="en-US" dirty="0"/>
              <a:t> C# son por </a:t>
            </a:r>
            <a:r>
              <a:rPr lang="en-US" dirty="0" err="1"/>
              <a:t>omisión</a:t>
            </a:r>
            <a:r>
              <a:rPr lang="en-US" dirty="0"/>
              <a:t> de </a:t>
            </a:r>
            <a:r>
              <a:rPr lang="en-US" dirty="0" err="1"/>
              <a:t>tipo</a:t>
            </a:r>
            <a:r>
              <a:rPr lang="en-US" dirty="0"/>
              <a:t> </a:t>
            </a:r>
            <a:r>
              <a:rPr lang="en-US" dirty="0" err="1"/>
              <a:t>doble</a:t>
            </a:r>
            <a:r>
              <a:rPr lang="en-US" dirty="0"/>
              <a:t>, por lo que para </a:t>
            </a:r>
            <a:r>
              <a:rPr lang="en-US" dirty="0" err="1"/>
              <a:t>representar</a:t>
            </a:r>
            <a:r>
              <a:rPr lang="en-US" dirty="0"/>
              <a:t> un valor </a:t>
            </a:r>
            <a:r>
              <a:rPr lang="en-US" dirty="0" err="1"/>
              <a:t>flotante</a:t>
            </a:r>
            <a:r>
              <a:rPr lang="en-US" dirty="0"/>
              <a:t> se debe </a:t>
            </a:r>
            <a:r>
              <a:rPr lang="en-US" dirty="0" err="1"/>
              <a:t>agregar</a:t>
            </a:r>
            <a:r>
              <a:rPr lang="en-US" dirty="0"/>
              <a:t> una “F” al final.</a:t>
            </a:r>
          </a:p>
          <a:p>
            <a:pPr marL="0" indent="0">
              <a:buNone/>
            </a:pPr>
            <a:r>
              <a:rPr lang="en-US" dirty="0"/>
              <a:t>Lo </a:t>
            </a:r>
            <a:r>
              <a:rPr lang="en-US" dirty="0" err="1"/>
              <a:t>mismo</a:t>
            </a:r>
            <a:r>
              <a:rPr lang="en-US" dirty="0"/>
              <a:t> se </a:t>
            </a:r>
            <a:r>
              <a:rPr lang="en-US" dirty="0" err="1"/>
              <a:t>aplica</a:t>
            </a:r>
            <a:r>
              <a:rPr lang="en-US" dirty="0"/>
              <a:t> el </a:t>
            </a:r>
            <a:r>
              <a:rPr lang="en-US" dirty="0" err="1"/>
              <a:t>carácter</a:t>
            </a:r>
            <a:r>
              <a:rPr lang="en-US" dirty="0"/>
              <a:t> “M” para los </a:t>
            </a:r>
            <a:r>
              <a:rPr lang="en-US" dirty="0" err="1"/>
              <a:t>valores</a:t>
            </a:r>
            <a:r>
              <a:rPr lang="en-US" dirty="0"/>
              <a:t> </a:t>
            </a:r>
            <a:r>
              <a:rPr lang="en-US" dirty="0" err="1"/>
              <a:t>decimales</a:t>
            </a:r>
            <a:r>
              <a:rPr lang="en-US" dirty="0"/>
              <a:t>.</a:t>
            </a:r>
            <a:endParaRPr lang="en-BO" dirty="0"/>
          </a:p>
        </p:txBody>
      </p:sp>
      <p:sp>
        <p:nvSpPr>
          <p:cNvPr id="4" name="TextBox 3">
            <a:extLst>
              <a:ext uri="{FF2B5EF4-FFF2-40B4-BE49-F238E27FC236}">
                <a16:creationId xmlns:a16="http://schemas.microsoft.com/office/drawing/2014/main" id="{C9526FC0-5DCF-5148-936F-A9C142912F2D}"/>
              </a:ext>
            </a:extLst>
          </p:cNvPr>
          <p:cNvSpPr txBox="1"/>
          <p:nvPr/>
        </p:nvSpPr>
        <p:spPr>
          <a:xfrm>
            <a:off x="2790009" y="3429000"/>
            <a:ext cx="6611982" cy="289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float </a:t>
            </a:r>
            <a:r>
              <a:rPr lang="en-US" b="1" dirty="0" err="1"/>
              <a:t>myFloat</a:t>
            </a:r>
            <a:r>
              <a:rPr lang="en-US" b="1" dirty="0"/>
              <a:t> = 3.14F; 		// 7 digits of precision</a:t>
            </a:r>
          </a:p>
          <a:p>
            <a:r>
              <a:rPr lang="en-US" b="1" dirty="0"/>
              <a:t>double </a:t>
            </a:r>
            <a:r>
              <a:rPr lang="en-US" b="1" dirty="0" err="1"/>
              <a:t>myDouble</a:t>
            </a:r>
            <a:r>
              <a:rPr lang="en-US" b="1" dirty="0"/>
              <a:t> = 3.14; 		// 15-16 digits of precision</a:t>
            </a:r>
          </a:p>
          <a:p>
            <a:r>
              <a:rPr lang="en-US" b="1" dirty="0"/>
              <a:t>decimal </a:t>
            </a:r>
            <a:r>
              <a:rPr lang="en-US" b="1" dirty="0" err="1"/>
              <a:t>myDecimal</a:t>
            </a:r>
            <a:r>
              <a:rPr lang="en-US" b="1" dirty="0"/>
              <a:t> = 3.14M; 	// 28-29 digits of precision</a:t>
            </a:r>
          </a:p>
          <a:p>
            <a:endParaRPr lang="en-US" dirty="0"/>
          </a:p>
          <a:p>
            <a:r>
              <a:rPr lang="en-US" b="1" dirty="0"/>
              <a:t>WriteLine(</a:t>
            </a:r>
            <a:r>
              <a:rPr lang="en-US" b="1" dirty="0" err="1"/>
              <a:t>myFloat</a:t>
            </a:r>
            <a:r>
              <a:rPr lang="en-US" b="1" dirty="0"/>
              <a:t>);		// 3.14</a:t>
            </a:r>
          </a:p>
          <a:p>
            <a:r>
              <a:rPr lang="en-US" b="1" dirty="0"/>
              <a:t>WriteLine(</a:t>
            </a:r>
            <a:r>
              <a:rPr lang="en-US" b="1" dirty="0" err="1"/>
              <a:t>myDouble</a:t>
            </a:r>
            <a:r>
              <a:rPr lang="en-US" b="1" dirty="0"/>
              <a:t>);		// 3.14</a:t>
            </a:r>
          </a:p>
          <a:p>
            <a:r>
              <a:rPr lang="en-US" b="1" dirty="0"/>
              <a:t>WriteLine(</a:t>
            </a:r>
            <a:r>
              <a:rPr lang="en-US" b="1" dirty="0" err="1"/>
              <a:t>myDecimal</a:t>
            </a:r>
            <a:r>
              <a:rPr lang="en-US" b="1" dirty="0"/>
              <a:t>);		// 3.14</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1250994957"/>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D63EA-8E15-724B-BEED-E3DA0803F2B3}"/>
              </a:ext>
            </a:extLst>
          </p:cNvPr>
          <p:cNvSpPr>
            <a:spLocks noGrp="1"/>
          </p:cNvSpPr>
          <p:nvPr>
            <p:ph type="title"/>
          </p:nvPr>
        </p:nvSpPr>
        <p:spPr/>
        <p:txBody>
          <a:bodyPr/>
          <a:lstStyle/>
          <a:p>
            <a:r>
              <a:rPr lang="en-BO"/>
              <a:t>Capítulo 18</a:t>
            </a:r>
          </a:p>
        </p:txBody>
      </p:sp>
      <p:sp>
        <p:nvSpPr>
          <p:cNvPr id="3" name="Content Placeholder 2">
            <a:extLst>
              <a:ext uri="{FF2B5EF4-FFF2-40B4-BE49-F238E27FC236}">
                <a16:creationId xmlns:a16="http://schemas.microsoft.com/office/drawing/2014/main" id="{7768DBF7-3B60-7642-ABFA-06166D833DB1}"/>
              </a:ext>
            </a:extLst>
          </p:cNvPr>
          <p:cNvSpPr>
            <a:spLocks noGrp="1"/>
          </p:cNvSpPr>
          <p:nvPr>
            <p:ph idx="1"/>
          </p:nvPr>
        </p:nvSpPr>
        <p:spPr/>
        <p:txBody>
          <a:bodyPr>
            <a:normAutofit/>
          </a:bodyPr>
          <a:lstStyle/>
          <a:p>
            <a:pPr marL="0" indent="0">
              <a:buNone/>
            </a:pPr>
            <a:r>
              <a:rPr lang="en-BO" sz="4000" b="1"/>
              <a:t>Generics</a:t>
            </a:r>
          </a:p>
          <a:p>
            <a:pPr marL="0" indent="0">
              <a:buNone/>
            </a:pPr>
            <a:endParaRPr lang="en-BO" sz="4000" b="1"/>
          </a:p>
          <a:p>
            <a:pPr marL="0" indent="0">
              <a:buNone/>
            </a:pPr>
            <a:r>
              <a:rPr lang="en-BO"/>
              <a:t>Programando con tipos genéricos</a:t>
            </a:r>
          </a:p>
        </p:txBody>
      </p:sp>
    </p:spTree>
    <p:extLst>
      <p:ext uri="{BB962C8B-B14F-4D97-AF65-F5344CB8AC3E}">
        <p14:creationId xmlns:p14="http://schemas.microsoft.com/office/powerpoint/2010/main" val="427719448"/>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C7E7A-AC4D-CD43-BEC1-0D5B75C5D633}"/>
              </a:ext>
            </a:extLst>
          </p:cNvPr>
          <p:cNvSpPr>
            <a:spLocks noGrp="1"/>
          </p:cNvSpPr>
          <p:nvPr>
            <p:ph type="title"/>
          </p:nvPr>
        </p:nvSpPr>
        <p:spPr/>
        <p:txBody>
          <a:bodyPr/>
          <a:lstStyle/>
          <a:p>
            <a:r>
              <a:rPr lang="en-BO"/>
              <a:t>Generics</a:t>
            </a:r>
          </a:p>
        </p:txBody>
      </p:sp>
      <p:sp>
        <p:nvSpPr>
          <p:cNvPr id="3" name="Content Placeholder 2">
            <a:extLst>
              <a:ext uri="{FF2B5EF4-FFF2-40B4-BE49-F238E27FC236}">
                <a16:creationId xmlns:a16="http://schemas.microsoft.com/office/drawing/2014/main" id="{79E5F2BD-C6FF-4D4E-9005-1ED3353F2995}"/>
              </a:ext>
            </a:extLst>
          </p:cNvPr>
          <p:cNvSpPr>
            <a:spLocks noGrp="1"/>
          </p:cNvSpPr>
          <p:nvPr>
            <p:ph idx="1"/>
          </p:nvPr>
        </p:nvSpPr>
        <p:spPr>
          <a:xfrm>
            <a:off x="838200" y="2670356"/>
            <a:ext cx="10515600" cy="2955381"/>
          </a:xfrm>
          <a:solidFill>
            <a:schemeClr val="accent5">
              <a:lumMod val="20000"/>
              <a:lumOff val="80000"/>
            </a:schemeClr>
          </a:solidFill>
          <a:ln>
            <a:solidFill>
              <a:schemeClr val="accent1"/>
            </a:solidFill>
          </a:ln>
        </p:spPr>
        <p:txBody>
          <a:bodyPr/>
          <a:lstStyle/>
          <a:p>
            <a:pPr marL="0" indent="0">
              <a:buNone/>
            </a:pPr>
            <a:endParaRPr lang="en-US"/>
          </a:p>
          <a:p>
            <a:pPr marL="0" indent="0">
              <a:buNone/>
            </a:pPr>
            <a:r>
              <a:rPr lang="en-US"/>
              <a:t>Generics se trata del uso de parámetros </a:t>
            </a:r>
            <a:r>
              <a:rPr lang="en-US" b="1"/>
              <a:t>type</a:t>
            </a:r>
            <a:r>
              <a:rPr lang="en-US"/>
              <a:t>, que proporcionan una forma de diseñar plantillas de código que pueden operar con diferentes tipos de objetos. Específicamente, es posible crear </a:t>
            </a:r>
            <a:r>
              <a:rPr lang="en-US" b="1"/>
              <a:t>métodos, clases, interfaces, delegates y events genéricos</a:t>
            </a:r>
            <a:r>
              <a:rPr lang="en-US"/>
              <a:t>.</a:t>
            </a:r>
          </a:p>
          <a:p>
            <a:pPr marL="0" indent="0">
              <a:buNone/>
            </a:pPr>
            <a:r>
              <a:rPr lang="en-US"/>
              <a:t> </a:t>
            </a:r>
            <a:endParaRPr lang="en-BO"/>
          </a:p>
        </p:txBody>
      </p:sp>
    </p:spTree>
    <p:extLst>
      <p:ext uri="{BB962C8B-B14F-4D97-AF65-F5344CB8AC3E}">
        <p14:creationId xmlns:p14="http://schemas.microsoft.com/office/powerpoint/2010/main" val="3864372929"/>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1D338-FCC8-4F4A-AF35-4CECAE309C17}"/>
              </a:ext>
            </a:extLst>
          </p:cNvPr>
          <p:cNvSpPr>
            <a:spLocks noGrp="1"/>
          </p:cNvSpPr>
          <p:nvPr>
            <p:ph type="title"/>
          </p:nvPr>
        </p:nvSpPr>
        <p:spPr/>
        <p:txBody>
          <a:bodyPr/>
          <a:lstStyle/>
          <a:p>
            <a:r>
              <a:rPr lang="en-BO"/>
              <a:t>Métodos genéricos</a:t>
            </a:r>
          </a:p>
        </p:txBody>
      </p:sp>
      <p:sp>
        <p:nvSpPr>
          <p:cNvPr id="3" name="Content Placeholder 2">
            <a:extLst>
              <a:ext uri="{FF2B5EF4-FFF2-40B4-BE49-F238E27FC236}">
                <a16:creationId xmlns:a16="http://schemas.microsoft.com/office/drawing/2014/main" id="{747DE0FA-89FE-E94E-B266-346B299B2F57}"/>
              </a:ext>
            </a:extLst>
          </p:cNvPr>
          <p:cNvSpPr>
            <a:spLocks noGrp="1"/>
          </p:cNvSpPr>
          <p:nvPr>
            <p:ph idx="1"/>
          </p:nvPr>
        </p:nvSpPr>
        <p:spPr>
          <a:xfrm>
            <a:off x="5913120" y="2462299"/>
            <a:ext cx="5440680" cy="3546615"/>
          </a:xfrm>
          <a:solidFill>
            <a:schemeClr val="accent5">
              <a:lumMod val="20000"/>
              <a:lumOff val="80000"/>
            </a:schemeClr>
          </a:solidFill>
          <a:ln>
            <a:solidFill>
              <a:schemeClr val="accent1"/>
            </a:solidFill>
          </a:ln>
        </p:spPr>
        <p:txBody>
          <a:bodyPr>
            <a:normAutofit fontScale="62500" lnSpcReduction="20000"/>
          </a:bodyPr>
          <a:lstStyle/>
          <a:p>
            <a:pPr marL="0" indent="0">
              <a:buNone/>
            </a:pPr>
            <a:endParaRPr lang="en-US"/>
          </a:p>
          <a:p>
            <a:pPr marL="0" indent="0">
              <a:buNone/>
            </a:pPr>
            <a:r>
              <a:rPr lang="en-US"/>
              <a:t>Para declarar un método genérico, que pueda funcionar con cualquier tipo de datos, se debe agregar un parámetro de tipo después del nombre del método, encerrado entre paréntesis angulares. </a:t>
            </a:r>
          </a:p>
          <a:p>
            <a:pPr marL="0" indent="0">
              <a:buNone/>
            </a:pPr>
            <a:endParaRPr lang="en-US"/>
          </a:p>
          <a:p>
            <a:pPr marL="0" indent="0">
              <a:buNone/>
            </a:pPr>
            <a:r>
              <a:rPr lang="en-US"/>
              <a:t>La convención de nomenclatura para los parámetros de tipo es que deberían comenzar con una T mayúscula y luego tener una palabra que describa el parámetro, iniciada en mayúscula. Sin embargo, en casos como este, donde un nombre descriptivo no agregaría mucho valor, es común simplemente nombrar el parámetro con una T mayúscula.</a:t>
            </a:r>
          </a:p>
          <a:p>
            <a:pPr marL="0" indent="0">
              <a:buNone/>
            </a:pPr>
            <a:r>
              <a:rPr lang="en-US"/>
              <a:t> </a:t>
            </a:r>
            <a:endParaRPr lang="en-BO"/>
          </a:p>
        </p:txBody>
      </p:sp>
      <p:sp>
        <p:nvSpPr>
          <p:cNvPr id="5" name="TextBox 4">
            <a:extLst>
              <a:ext uri="{FF2B5EF4-FFF2-40B4-BE49-F238E27FC236}">
                <a16:creationId xmlns:a16="http://schemas.microsoft.com/office/drawing/2014/main" id="{84707CE7-12F5-174F-B75B-558F2F3DA7CF}"/>
              </a:ext>
            </a:extLst>
          </p:cNvPr>
          <p:cNvSpPr txBox="1"/>
          <p:nvPr/>
        </p:nvSpPr>
        <p:spPr>
          <a:xfrm>
            <a:off x="951412" y="2031525"/>
            <a:ext cx="4543698"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a:t>
            </a:r>
          </a:p>
          <a:p>
            <a:r>
              <a:rPr lang="en-US" sz="1400" b="1"/>
              <a:t>{</a:t>
            </a:r>
          </a:p>
          <a:p>
            <a:pPr lvl="1"/>
            <a:r>
              <a:rPr lang="en-US" sz="1400" b="1" dirty="0"/>
              <a:t>static void Swap(ref int a, ref int b) {</a:t>
            </a:r>
          </a:p>
          <a:p>
            <a:pPr lvl="2"/>
            <a:r>
              <a:rPr lang="en-US" sz="1400" b="1" dirty="0"/>
              <a:t>int temp = a; a = b; b = temp;</a:t>
            </a:r>
          </a:p>
          <a:p>
            <a:pPr lvl="1"/>
            <a:r>
              <a:rPr lang="en-US" sz="1400" b="1" dirty="0"/>
              <a:t>}</a:t>
            </a:r>
          </a:p>
          <a:p>
            <a:pPr lvl="1"/>
            <a:r>
              <a:rPr lang="en-US" sz="1400" b="1" dirty="0"/>
              <a:t>static void Swap&lt;T&gt;(ref T a, ref T b) {</a:t>
            </a:r>
          </a:p>
          <a:p>
            <a:pPr lvl="2"/>
            <a:r>
              <a:rPr lang="en-US" sz="1400" b="1" dirty="0"/>
              <a:t>T temp = a; a = b; b = temp;</a:t>
            </a:r>
          </a:p>
          <a:p>
            <a:pPr lvl="1"/>
            <a:r>
              <a:rPr lang="en-US" sz="1400" b="1" dirty="0"/>
              <a:t>}</a:t>
            </a:r>
          </a:p>
          <a:p>
            <a:pPr lvl="1"/>
            <a:endParaRPr lang="en-US" sz="1400" b="1" dirty="0"/>
          </a:p>
          <a:p>
            <a:pPr lvl="1"/>
            <a:r>
              <a:rPr lang="en-US" sz="1400" b="1"/>
              <a:t>static void Main() {</a:t>
            </a:r>
          </a:p>
          <a:p>
            <a:pPr lvl="2"/>
            <a:r>
              <a:rPr lang="en-US" sz="1400" b="1"/>
              <a:t>double x = 100.95; double y = 34.89;</a:t>
            </a:r>
          </a:p>
          <a:p>
            <a:pPr lvl="2"/>
            <a:r>
              <a:rPr lang="en-US" sz="1400" b="1"/>
              <a:t>WriteLine($"x = {x}, y = {y}");</a:t>
            </a:r>
          </a:p>
          <a:p>
            <a:pPr lvl="2"/>
            <a:r>
              <a:rPr lang="en-US" sz="1400" b="1"/>
              <a:t>Swap&lt;double&gt;(ref x, ref y);</a:t>
            </a:r>
          </a:p>
          <a:p>
            <a:pPr lvl="2"/>
            <a:r>
              <a:rPr lang="en-US" sz="1400" b="1"/>
              <a:t>WriteLine($"x = {x}, y = {y}");</a:t>
            </a:r>
          </a:p>
          <a:p>
            <a:pPr lvl="2"/>
            <a:r>
              <a:rPr lang="en-US" sz="1400" b="1"/>
              <a:t>Swap (ref x, ref y);</a:t>
            </a:r>
          </a:p>
          <a:p>
            <a:pPr lvl="2"/>
            <a:r>
              <a:rPr lang="en-US" sz="1400" b="1"/>
              <a:t>WriteLine($"x = {x}, y = {y}"); </a:t>
            </a:r>
          </a:p>
          <a:p>
            <a:pPr lvl="2" indent="-466725"/>
            <a:r>
              <a:rPr lang="en-US" sz="1400" b="1"/>
              <a:t>}</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4086025894"/>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D028E-B0FF-C546-B77B-DC519ECA8A1A}"/>
              </a:ext>
            </a:extLst>
          </p:cNvPr>
          <p:cNvSpPr>
            <a:spLocks noGrp="1"/>
          </p:cNvSpPr>
          <p:nvPr>
            <p:ph type="title"/>
          </p:nvPr>
        </p:nvSpPr>
        <p:spPr/>
        <p:txBody>
          <a:bodyPr/>
          <a:lstStyle/>
          <a:p>
            <a:r>
              <a:rPr lang="en-BO"/>
              <a:t>Parámetros type en Generics</a:t>
            </a:r>
          </a:p>
        </p:txBody>
      </p:sp>
      <p:sp>
        <p:nvSpPr>
          <p:cNvPr id="3" name="Content Placeholder 2">
            <a:extLst>
              <a:ext uri="{FF2B5EF4-FFF2-40B4-BE49-F238E27FC236}">
                <a16:creationId xmlns:a16="http://schemas.microsoft.com/office/drawing/2014/main" id="{0B6CC1D6-AEF8-C14B-A330-35C74F22BC92}"/>
              </a:ext>
            </a:extLst>
          </p:cNvPr>
          <p:cNvSpPr>
            <a:spLocks noGrp="1"/>
          </p:cNvSpPr>
          <p:nvPr>
            <p:ph idx="1"/>
          </p:nvPr>
        </p:nvSpPr>
        <p:spPr>
          <a:xfrm>
            <a:off x="6017623" y="2316479"/>
            <a:ext cx="5336177" cy="3335383"/>
          </a:xfrm>
          <a:solidFill>
            <a:schemeClr val="accent5">
              <a:lumMod val="20000"/>
              <a:lumOff val="80000"/>
            </a:schemeClr>
          </a:solidFill>
          <a:ln>
            <a:solidFill>
              <a:schemeClr val="accent1"/>
            </a:solidFill>
          </a:ln>
        </p:spPr>
        <p:txBody>
          <a:bodyPr>
            <a:normAutofit fontScale="62500" lnSpcReduction="20000"/>
          </a:bodyPr>
          <a:lstStyle/>
          <a:p>
            <a:pPr marL="0" indent="0">
              <a:buNone/>
            </a:pPr>
            <a:endParaRPr lang="en-US"/>
          </a:p>
          <a:p>
            <a:pPr marL="0" indent="0">
              <a:buNone/>
            </a:pPr>
            <a:r>
              <a:rPr lang="en-US"/>
              <a:t>Se puede definir un </a:t>
            </a:r>
            <a:r>
              <a:rPr lang="en-US" b="1"/>
              <a:t>método generic</a:t>
            </a:r>
            <a:r>
              <a:rPr lang="en-US"/>
              <a:t> para aceptar más de un </a:t>
            </a:r>
            <a:r>
              <a:rPr lang="en-US" b="1"/>
              <a:t>parámetro type</a:t>
            </a:r>
            <a:r>
              <a:rPr lang="en-US"/>
              <a:t> simplemente listándolos entre los corchetes angulares. </a:t>
            </a:r>
          </a:p>
          <a:p>
            <a:pPr marL="0" indent="0">
              <a:buNone/>
            </a:pPr>
            <a:endParaRPr lang="en-US"/>
          </a:p>
          <a:p>
            <a:pPr marL="0" indent="0">
              <a:buNone/>
            </a:pPr>
            <a:r>
              <a:rPr lang="en-US"/>
              <a:t>Los métodos genéricos también se pueden sobrecargar (</a:t>
            </a:r>
            <a:r>
              <a:rPr lang="en-US" b="1"/>
              <a:t>overloaded</a:t>
            </a:r>
            <a:r>
              <a:rPr lang="en-US"/>
              <a:t>) en función del número de </a:t>
            </a:r>
            <a:r>
              <a:rPr lang="en-US" b="1"/>
              <a:t>parámetros type</a:t>
            </a:r>
            <a:r>
              <a:rPr lang="en-US"/>
              <a:t> que definen.</a:t>
            </a:r>
          </a:p>
          <a:p>
            <a:pPr marL="0" indent="0">
              <a:buNone/>
            </a:pPr>
            <a:r>
              <a:rPr lang="en-US"/>
              <a:t>Para asignar un valor predeterminado a una variable de uno de los </a:t>
            </a:r>
            <a:r>
              <a:rPr lang="en-US" b="1"/>
              <a:t>parámetros type</a:t>
            </a:r>
            <a:r>
              <a:rPr lang="en-US"/>
              <a:t>, se usa el keyword </a:t>
            </a:r>
            <a:r>
              <a:rPr lang="en-US" b="1"/>
              <a:t>default</a:t>
            </a:r>
            <a:r>
              <a:rPr lang="en-US"/>
              <a:t> seguida del </a:t>
            </a:r>
            <a:r>
              <a:rPr lang="en-US" b="1"/>
              <a:t>parámetro type </a:t>
            </a:r>
            <a:r>
              <a:rPr lang="en-US"/>
              <a:t>entre paréntesis. El </a:t>
            </a:r>
            <a:r>
              <a:rPr lang="en-US" b="1"/>
              <a:t>type </a:t>
            </a:r>
            <a:r>
              <a:rPr lang="en-US"/>
              <a:t>por defecto puede omitirse cuando el compilador puede inferirlo del contexto. </a:t>
            </a:r>
            <a:endParaRPr lang="en-BO"/>
          </a:p>
        </p:txBody>
      </p:sp>
      <p:sp>
        <p:nvSpPr>
          <p:cNvPr id="4" name="TextBox 3">
            <a:extLst>
              <a:ext uri="{FF2B5EF4-FFF2-40B4-BE49-F238E27FC236}">
                <a16:creationId xmlns:a16="http://schemas.microsoft.com/office/drawing/2014/main" id="{E5E4A348-0059-C649-AA09-332C2ACBDDCB}"/>
              </a:ext>
            </a:extLst>
          </p:cNvPr>
          <p:cNvSpPr txBox="1"/>
          <p:nvPr/>
        </p:nvSpPr>
        <p:spPr>
          <a:xfrm>
            <a:off x="916578" y="1825625"/>
            <a:ext cx="4595950"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a:t>
            </a:r>
          </a:p>
          <a:p>
            <a:r>
              <a:rPr lang="en-US" sz="1400" b="1"/>
              <a:t>{</a:t>
            </a:r>
          </a:p>
          <a:p>
            <a:pPr lvl="1"/>
            <a:r>
              <a:rPr lang="en-US" sz="1400" b="1" dirty="0"/>
              <a:t>static U Swap&lt;T, U&gt;(ref T a, ref T b) {</a:t>
            </a:r>
          </a:p>
          <a:p>
            <a:pPr lvl="2"/>
            <a:r>
              <a:rPr lang="en-US" sz="1400" b="1" dirty="0"/>
              <a:t>T temp = a; </a:t>
            </a:r>
          </a:p>
          <a:p>
            <a:pPr lvl="2"/>
            <a:r>
              <a:rPr lang="en-US" sz="1400" b="1" dirty="0"/>
              <a:t>a = b; </a:t>
            </a:r>
          </a:p>
          <a:p>
            <a:pPr lvl="2"/>
            <a:r>
              <a:rPr lang="en-US" sz="1400" b="1" dirty="0"/>
              <a:t>b = temp;</a:t>
            </a:r>
          </a:p>
          <a:p>
            <a:pPr lvl="2"/>
            <a:r>
              <a:rPr lang="en-US" sz="1400" b="1" dirty="0"/>
              <a:t>U result = default;   </a:t>
            </a:r>
          </a:p>
          <a:p>
            <a:pPr lvl="2"/>
            <a:r>
              <a:rPr lang="en-US" sz="1400" b="1" dirty="0"/>
              <a:t>// var result = default(U)</a:t>
            </a:r>
          </a:p>
          <a:p>
            <a:pPr lvl="2"/>
            <a:r>
              <a:rPr lang="en-US" sz="1400" b="1" dirty="0"/>
              <a:t>return result; </a:t>
            </a:r>
          </a:p>
          <a:p>
            <a:pPr lvl="1"/>
            <a:r>
              <a:rPr lang="en-US" sz="1400" b="1" dirty="0"/>
              <a:t>}</a:t>
            </a:r>
          </a:p>
          <a:p>
            <a:pPr lvl="1"/>
            <a:endParaRPr lang="en-US" sz="1400" b="1" dirty="0"/>
          </a:p>
          <a:p>
            <a:pPr lvl="1"/>
            <a:r>
              <a:rPr lang="en-US" sz="1400" b="1"/>
              <a:t>static void Main() {</a:t>
            </a:r>
          </a:p>
          <a:p>
            <a:pPr lvl="2"/>
            <a:r>
              <a:rPr lang="en-US" sz="1400" b="1"/>
              <a:t>double x = 10.95; double y = 34.89;</a:t>
            </a:r>
          </a:p>
          <a:p>
            <a:pPr lvl="2"/>
            <a:r>
              <a:rPr lang="en-US" sz="1400" b="1"/>
              <a:t>WriteLine($"x = {x}, y = {y}");</a:t>
            </a:r>
          </a:p>
          <a:p>
            <a:pPr lvl="2"/>
            <a:r>
              <a:rPr lang="en-US" sz="1400" b="1"/>
              <a:t>bool result = Swap&lt; double, bool&gt;(ref x, ref y);</a:t>
            </a:r>
          </a:p>
          <a:p>
            <a:pPr lvl="2"/>
            <a:r>
              <a:rPr lang="en-US" sz="1400" b="1"/>
              <a:t>WriteLine($"x = {x}, y = {y} , result = {result}");</a:t>
            </a:r>
          </a:p>
          <a:p>
            <a:pPr lvl="2" indent="-466725"/>
            <a:r>
              <a:rPr lang="en-US" sz="1400" b="1"/>
              <a:t>}</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3193457722"/>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7A365-1F12-FA48-9818-69225EDC52C0}"/>
              </a:ext>
            </a:extLst>
          </p:cNvPr>
          <p:cNvSpPr>
            <a:spLocks noGrp="1"/>
          </p:cNvSpPr>
          <p:nvPr>
            <p:ph type="title"/>
          </p:nvPr>
        </p:nvSpPr>
        <p:spPr/>
        <p:txBody>
          <a:bodyPr/>
          <a:lstStyle/>
          <a:p>
            <a:r>
              <a:rPr lang="en-BO"/>
              <a:t>Clases y estructuras genéricas</a:t>
            </a:r>
          </a:p>
        </p:txBody>
      </p:sp>
      <p:sp>
        <p:nvSpPr>
          <p:cNvPr id="3" name="Content Placeholder 2">
            <a:extLst>
              <a:ext uri="{FF2B5EF4-FFF2-40B4-BE49-F238E27FC236}">
                <a16:creationId xmlns:a16="http://schemas.microsoft.com/office/drawing/2014/main" id="{551EFE46-6666-9A44-A6B9-15556E1504D7}"/>
              </a:ext>
            </a:extLst>
          </p:cNvPr>
          <p:cNvSpPr>
            <a:spLocks noGrp="1"/>
          </p:cNvSpPr>
          <p:nvPr>
            <p:ph idx="1"/>
          </p:nvPr>
        </p:nvSpPr>
        <p:spPr>
          <a:xfrm>
            <a:off x="5895703" y="2050613"/>
            <a:ext cx="5379720" cy="4351338"/>
          </a:xfrm>
          <a:solidFill>
            <a:schemeClr val="accent5">
              <a:lumMod val="20000"/>
              <a:lumOff val="80000"/>
            </a:schemeClr>
          </a:solidFill>
          <a:ln>
            <a:solidFill>
              <a:schemeClr val="accent1"/>
            </a:solidFill>
          </a:ln>
        </p:spPr>
        <p:txBody>
          <a:bodyPr>
            <a:normAutofit fontScale="62500" lnSpcReduction="20000"/>
          </a:bodyPr>
          <a:lstStyle/>
          <a:p>
            <a:pPr marL="0" indent="0">
              <a:buNone/>
            </a:pPr>
            <a:endParaRPr lang="en-US"/>
          </a:p>
          <a:p>
            <a:pPr marL="0" indent="0">
              <a:buNone/>
            </a:pPr>
            <a:r>
              <a:rPr lang="en-US"/>
              <a:t>Las clases (</a:t>
            </a:r>
            <a:r>
              <a:rPr lang="en-US" b="1"/>
              <a:t>class</a:t>
            </a:r>
            <a:r>
              <a:rPr lang="en-US"/>
              <a:t>) y estructuras (</a:t>
            </a:r>
            <a:r>
              <a:rPr lang="en-US" b="1"/>
              <a:t>struct</a:t>
            </a:r>
            <a:r>
              <a:rPr lang="en-US"/>
              <a:t>) generic permiten declarar miembros de </a:t>
            </a:r>
            <a:r>
              <a:rPr lang="en-US" b="1"/>
              <a:t>parámetros type</a:t>
            </a:r>
            <a:r>
              <a:rPr lang="en-US"/>
              <a:t>. Se definen de la misma manera que los métodos genéricos, agregando uno o varios </a:t>
            </a:r>
            <a:r>
              <a:rPr lang="en-US" b="1"/>
              <a:t>parámetros type</a:t>
            </a:r>
            <a:r>
              <a:rPr lang="en-US"/>
              <a:t> después del nombre de la clase, entre paréntesis angulares.</a:t>
            </a:r>
          </a:p>
          <a:p>
            <a:pPr marL="0" indent="0">
              <a:buNone/>
            </a:pPr>
            <a:endParaRPr lang="en-US"/>
          </a:p>
          <a:p>
            <a:pPr marL="0" indent="0">
              <a:buNone/>
            </a:pPr>
            <a:r>
              <a:rPr lang="en-US"/>
              <a:t>Para crear una instancia de un objeto de la clase genérica, se utiliza la notación estándar, pero con el </a:t>
            </a:r>
            <a:r>
              <a:rPr lang="en-US" b="1"/>
              <a:t>argumento type</a:t>
            </a:r>
            <a:r>
              <a:rPr lang="en-US"/>
              <a:t> especificado después del nombre de clase.</a:t>
            </a:r>
          </a:p>
          <a:p>
            <a:pPr marL="0" indent="0">
              <a:buNone/>
            </a:pPr>
            <a:endParaRPr lang="en-US"/>
          </a:p>
          <a:p>
            <a:pPr marL="0" indent="0">
              <a:buNone/>
            </a:pPr>
            <a:r>
              <a:rPr lang="en-US"/>
              <a:t>En contraste con los métodos genéricos, una clase genérica siempre debe ser instanciada con el </a:t>
            </a:r>
            <a:r>
              <a:rPr lang="en-US" b="1"/>
              <a:t>argumento type</a:t>
            </a:r>
            <a:r>
              <a:rPr lang="en-US"/>
              <a:t> explícitamente especificado.</a:t>
            </a:r>
          </a:p>
          <a:p>
            <a:pPr marL="0" indent="0">
              <a:buNone/>
            </a:pPr>
            <a:r>
              <a:rPr lang="en-US"/>
              <a:t> </a:t>
            </a:r>
            <a:endParaRPr lang="en-BO"/>
          </a:p>
        </p:txBody>
      </p:sp>
      <p:sp>
        <p:nvSpPr>
          <p:cNvPr id="4" name="TextBox 3">
            <a:extLst>
              <a:ext uri="{FF2B5EF4-FFF2-40B4-BE49-F238E27FC236}">
                <a16:creationId xmlns:a16="http://schemas.microsoft.com/office/drawing/2014/main" id="{FDBD366E-676C-A145-B398-39BB3B319076}"/>
              </a:ext>
            </a:extLst>
          </p:cNvPr>
          <p:cNvSpPr txBox="1"/>
          <p:nvPr/>
        </p:nvSpPr>
        <p:spPr>
          <a:xfrm>
            <a:off x="916577" y="1825625"/>
            <a:ext cx="4743993" cy="4801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public class Rectangulo&lt;T&gt; {</a:t>
            </a:r>
          </a:p>
          <a:p>
            <a:r>
              <a:rPr lang="en-US" sz="1400" b="1"/>
              <a:t>      public T X { get; set; }      </a:t>
            </a:r>
          </a:p>
          <a:p>
            <a:r>
              <a:rPr lang="en-US" sz="1400" b="1"/>
              <a:t>      public T Y { get; set; }</a:t>
            </a:r>
          </a:p>
          <a:p>
            <a:r>
              <a:rPr lang="en-US" sz="1400" b="1"/>
              <a:t>      public Rectangulo(T x, T y) { X = x; Y = y; }</a:t>
            </a:r>
          </a:p>
          <a:p>
            <a:r>
              <a:rPr lang="en-US" sz="1400" b="1"/>
              <a:t>      public bool EsCuadrado() { return X.Equals(Y); }</a:t>
            </a:r>
          </a:p>
          <a:p>
            <a:r>
              <a:rPr lang="en-US" sz="1400" b="1"/>
              <a:t>}</a:t>
            </a:r>
          </a:p>
          <a:p>
            <a:r>
              <a:rPr lang="en-US" sz="1400" b="1"/>
              <a:t>public struct Cuadrado&lt;T&gt; {</a:t>
            </a:r>
          </a:p>
          <a:p>
            <a:r>
              <a:rPr lang="en-US" sz="1400" b="1"/>
              <a:t>      public T X { get; set; }</a:t>
            </a:r>
          </a:p>
          <a:p>
            <a:r>
              <a:rPr lang="en-US" sz="1400" b="1"/>
              <a:t>      public bool EsCuadrado() { return X.Equals(X); }</a:t>
            </a:r>
          </a:p>
          <a:p>
            <a:r>
              <a:rPr lang="en-US" sz="1400" b="1"/>
              <a:t>}</a:t>
            </a:r>
          </a:p>
          <a:p>
            <a:br>
              <a:rPr lang="en-US" sz="1400" b="1"/>
            </a:br>
            <a:r>
              <a:rPr lang="en-US" sz="1400" b="1"/>
              <a:t>static class Principal {</a:t>
            </a:r>
          </a:p>
          <a:p>
            <a:r>
              <a:rPr lang="en-US" sz="1400" b="1"/>
              <a:t>      static void Main() {</a:t>
            </a:r>
          </a:p>
          <a:p>
            <a:r>
              <a:rPr lang="en-US" sz="1400" b="1"/>
              <a:t>           var rect = new Rectangulo&lt;double&gt;(10, 90);</a:t>
            </a:r>
          </a:p>
          <a:p>
            <a:r>
              <a:rPr lang="en-US" sz="1400" b="1"/>
              <a:t>           WriteLine($"rect es cuadrado? { rect.EsCuadrado()}");</a:t>
            </a:r>
          </a:p>
          <a:p>
            <a:r>
              <a:rPr lang="en-US" sz="1400" b="1"/>
              <a:t>           Cuadrado&lt;int&gt; cuad = default; cuad.X = 20;</a:t>
            </a:r>
          </a:p>
          <a:p>
            <a:r>
              <a:rPr lang="en-US" sz="1400" b="1"/>
              <a:t>           WriteLine($"cuad es cuadrado? { cuad.EsCuadrado()}");</a:t>
            </a:r>
          </a:p>
          <a:p>
            <a:r>
              <a:rPr lang="en-US" sz="1400" b="1"/>
              <a:t>      }</a:t>
            </a:r>
          </a:p>
          <a:p>
            <a:r>
              <a:rPr lang="en-US" sz="1400" b="1"/>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453582004"/>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BEA3E-C5A4-9A42-8163-6DC638DBAB81}"/>
              </a:ext>
            </a:extLst>
          </p:cNvPr>
          <p:cNvSpPr>
            <a:spLocks noGrp="1"/>
          </p:cNvSpPr>
          <p:nvPr>
            <p:ph type="title"/>
          </p:nvPr>
        </p:nvSpPr>
        <p:spPr/>
        <p:txBody>
          <a:bodyPr/>
          <a:lstStyle/>
          <a:p>
            <a:r>
              <a:rPr lang="en-BO"/>
              <a:t>Herencia de clases genéricas</a:t>
            </a:r>
          </a:p>
        </p:txBody>
      </p:sp>
      <p:sp>
        <p:nvSpPr>
          <p:cNvPr id="3" name="Content Placeholder 2">
            <a:extLst>
              <a:ext uri="{FF2B5EF4-FFF2-40B4-BE49-F238E27FC236}">
                <a16:creationId xmlns:a16="http://schemas.microsoft.com/office/drawing/2014/main" id="{9F9D7574-A46D-764B-B2C8-21E3C7361A9F}"/>
              </a:ext>
            </a:extLst>
          </p:cNvPr>
          <p:cNvSpPr>
            <a:spLocks noGrp="1"/>
          </p:cNvSpPr>
          <p:nvPr>
            <p:ph idx="1"/>
          </p:nvPr>
        </p:nvSpPr>
        <p:spPr>
          <a:xfrm>
            <a:off x="6670767" y="1837105"/>
            <a:ext cx="4683033" cy="4798826"/>
          </a:xfrm>
          <a:solidFill>
            <a:schemeClr val="accent5">
              <a:lumMod val="20000"/>
              <a:lumOff val="80000"/>
            </a:schemeClr>
          </a:solidFill>
          <a:ln>
            <a:solidFill>
              <a:schemeClr val="accent1"/>
            </a:solidFill>
          </a:ln>
        </p:spPr>
        <p:txBody>
          <a:bodyPr>
            <a:normAutofit lnSpcReduction="10000"/>
          </a:bodyPr>
          <a:lstStyle/>
          <a:p>
            <a:pPr marL="0" indent="0">
              <a:buNone/>
            </a:pPr>
            <a:endParaRPr lang="en-US" sz="1400"/>
          </a:p>
          <a:p>
            <a:pPr marL="0" indent="0">
              <a:buNone/>
            </a:pPr>
            <a:r>
              <a:rPr lang="en-US" sz="1400"/>
              <a:t>La herencia funciona de manera ligeramente diferente con las clases genéricas. </a:t>
            </a:r>
          </a:p>
          <a:p>
            <a:pPr marL="0" indent="0">
              <a:buNone/>
            </a:pPr>
            <a:r>
              <a:rPr lang="en-US" sz="1400"/>
              <a:t>Una clase genérica puede heredar de una clase no genérica, también llamada </a:t>
            </a:r>
            <a:r>
              <a:rPr lang="en-US" sz="1400" b="1"/>
              <a:t>clase concrete</a:t>
            </a:r>
            <a:r>
              <a:rPr lang="en-US" sz="1400"/>
              <a:t>. </a:t>
            </a:r>
          </a:p>
          <a:p>
            <a:pPr marL="0" indent="0">
              <a:buNone/>
            </a:pPr>
            <a:r>
              <a:rPr lang="en-US" sz="1400"/>
              <a:t>En segundo lugar, puede heredar de otra clase genérica que tiene su argumento de tipo especificado, llamada clase base </a:t>
            </a:r>
            <a:r>
              <a:rPr lang="en-US" sz="1400" b="1"/>
              <a:t>closed constructed</a:t>
            </a:r>
            <a:r>
              <a:rPr lang="en-US" sz="1400"/>
              <a:t> </a:t>
            </a:r>
          </a:p>
          <a:p>
            <a:pPr marL="0" indent="0">
              <a:buNone/>
            </a:pPr>
            <a:r>
              <a:rPr lang="en-US" sz="1400"/>
              <a:t>Finalmente, puede heredar de una clase base</a:t>
            </a:r>
            <a:r>
              <a:rPr lang="en-US" sz="1400" b="1"/>
              <a:t> open constructed</a:t>
            </a:r>
            <a:r>
              <a:rPr lang="en-US" sz="1400"/>
              <a:t>, que es una clase genérica que tiene su argumento de tipo sin especificar.</a:t>
            </a:r>
          </a:p>
          <a:p>
            <a:pPr marL="0" indent="0">
              <a:buNone/>
            </a:pPr>
            <a:r>
              <a:rPr lang="en-US" sz="1400"/>
              <a:t>Una clase genérica que hereda de una clase base </a:t>
            </a:r>
            <a:r>
              <a:rPr lang="en-US" sz="1400" b="1"/>
              <a:t>open constructed</a:t>
            </a:r>
            <a:r>
              <a:rPr lang="en-US" sz="1400"/>
              <a:t> debe definir todos los argumentos de tipo de la clase base, incluso si la clase genérica derivada no los necesita. Esto se debe a que solo se pueden enviar los </a:t>
            </a:r>
            <a:r>
              <a:rPr lang="en-US" sz="1400" b="1"/>
              <a:t>argumentos type</a:t>
            </a:r>
            <a:r>
              <a:rPr lang="en-US" sz="1400"/>
              <a:t> de la clase secundaria cuando se instancia la clase secundaria.</a:t>
            </a:r>
          </a:p>
          <a:p>
            <a:pPr marL="0" indent="0">
              <a:buNone/>
            </a:pPr>
            <a:r>
              <a:rPr lang="en-US" sz="1400"/>
              <a:t>Una clase no genérica solo puede heredar de una clase base closed constructed, y no de una open, porque una clase no genérica no puede especificar ningún </a:t>
            </a:r>
            <a:r>
              <a:rPr lang="en-US" sz="1400" b="1"/>
              <a:t>argumento type</a:t>
            </a:r>
            <a:r>
              <a:rPr lang="en-US" sz="1400"/>
              <a:t> cuando se instancia.</a:t>
            </a:r>
          </a:p>
          <a:p>
            <a:pPr marL="0" indent="0">
              <a:buNone/>
            </a:pPr>
            <a:endParaRPr lang="en-BO" sz="1400"/>
          </a:p>
        </p:txBody>
      </p:sp>
      <p:sp>
        <p:nvSpPr>
          <p:cNvPr id="4" name="TextBox 3">
            <a:extLst>
              <a:ext uri="{FF2B5EF4-FFF2-40B4-BE49-F238E27FC236}">
                <a16:creationId xmlns:a16="http://schemas.microsoft.com/office/drawing/2014/main" id="{7B494F1B-F216-124F-8520-B98E9203A196}"/>
              </a:ext>
            </a:extLst>
          </p:cNvPr>
          <p:cNvSpPr txBox="1"/>
          <p:nvPr/>
        </p:nvSpPr>
        <p:spPr>
          <a:xfrm>
            <a:off x="838200" y="2348297"/>
            <a:ext cx="5597434" cy="3570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b="1" dirty="0"/>
              <a:t>class </a:t>
            </a:r>
            <a:r>
              <a:rPr lang="en-US" b="1" dirty="0" err="1"/>
              <a:t>BaseConcrete</a:t>
            </a:r>
            <a:r>
              <a:rPr lang="en-US" b="1" dirty="0"/>
              <a:t> {}</a:t>
            </a:r>
          </a:p>
          <a:p>
            <a:r>
              <a:rPr lang="en-US" b="1" dirty="0"/>
              <a:t>class </a:t>
            </a:r>
            <a:r>
              <a:rPr lang="en-US" b="1" dirty="0" err="1"/>
              <a:t>BaseGeneric</a:t>
            </a:r>
            <a:r>
              <a:rPr lang="en-US" b="1" dirty="0"/>
              <a:t>&lt;T&gt;{}</a:t>
            </a:r>
          </a:p>
          <a:p>
            <a:endParaRPr lang="en-US" b="1" dirty="0"/>
          </a:p>
          <a:p>
            <a:r>
              <a:rPr lang="en-US" b="1" dirty="0"/>
              <a:t>class Gen1&lt;T&gt; : </a:t>
            </a:r>
            <a:r>
              <a:rPr lang="en-US" b="1" dirty="0" err="1"/>
              <a:t>BaseConcrete</a:t>
            </a:r>
            <a:r>
              <a:rPr lang="en-US" b="1" dirty="0"/>
              <a:t> {} // concrete</a:t>
            </a:r>
          </a:p>
          <a:p>
            <a:r>
              <a:rPr lang="en-US" b="1" dirty="0"/>
              <a:t>class Gen2&lt;T&gt; : </a:t>
            </a:r>
            <a:r>
              <a:rPr lang="en-US" b="1" dirty="0" err="1"/>
              <a:t>BaseGeneric</a:t>
            </a:r>
            <a:r>
              <a:rPr lang="en-US" b="1" dirty="0"/>
              <a:t>&lt;int&gt;{} // closed constructed</a:t>
            </a:r>
          </a:p>
          <a:p>
            <a:r>
              <a:rPr lang="en-US" b="1" dirty="0"/>
              <a:t>class Gen3&lt;T&gt; : </a:t>
            </a:r>
            <a:r>
              <a:rPr lang="en-US" b="1" dirty="0" err="1"/>
              <a:t>BaseGeneric</a:t>
            </a:r>
            <a:r>
              <a:rPr lang="en-US" b="1" dirty="0"/>
              <a:t>&lt;T&gt; {} // open constructed</a:t>
            </a:r>
          </a:p>
          <a:p>
            <a:endParaRPr lang="en-US" sz="1400" b="1" dirty="0"/>
          </a:p>
          <a:p>
            <a:r>
              <a:rPr lang="en-US" b="1" dirty="0"/>
              <a:t>class </a:t>
            </a:r>
            <a:r>
              <a:rPr lang="en-US" b="1" dirty="0" err="1"/>
              <a:t>BaseMultiple</a:t>
            </a:r>
            <a:r>
              <a:rPr lang="en-US" b="1" dirty="0"/>
              <a:t>&lt;T, U, V&gt; {}</a:t>
            </a:r>
          </a:p>
          <a:p>
            <a:r>
              <a:rPr lang="en-US" b="1" dirty="0"/>
              <a:t>class Gen4&lt;T, U&gt; : </a:t>
            </a:r>
            <a:r>
              <a:rPr lang="en-US" b="1" dirty="0" err="1"/>
              <a:t>BaseMultiple</a:t>
            </a:r>
            <a:r>
              <a:rPr lang="en-US" b="1" dirty="0"/>
              <a:t>&lt;T, U, int&gt; {}</a:t>
            </a:r>
          </a:p>
          <a:p>
            <a:endParaRPr lang="en-US" b="1" dirty="0"/>
          </a:p>
          <a:p>
            <a:r>
              <a:rPr lang="en-US" b="1" dirty="0"/>
              <a:t>class Con1 : </a:t>
            </a:r>
            <a:r>
              <a:rPr lang="en-US" b="1" dirty="0" err="1"/>
              <a:t>BaseGeneric</a:t>
            </a:r>
            <a:r>
              <a:rPr lang="en-US" b="1" dirty="0"/>
              <a:t>&lt;int&gt; {} // ok</a:t>
            </a:r>
          </a:p>
          <a:p>
            <a:r>
              <a:rPr lang="en-US" b="1" dirty="0"/>
              <a:t>class Con2 : </a:t>
            </a:r>
            <a:r>
              <a:rPr lang="en-US" b="1" dirty="0" err="1"/>
              <a:t>BaseGeneric</a:t>
            </a:r>
            <a:r>
              <a:rPr lang="en-US" b="1" dirty="0"/>
              <a:t>&lt;T&gt; {} // error</a:t>
            </a:r>
          </a:p>
          <a:p>
            <a:endParaRPr lang="en-US" sz="1400" b="1" dirty="0"/>
          </a:p>
        </p:txBody>
      </p:sp>
    </p:spTree>
    <p:extLst>
      <p:ext uri="{BB962C8B-B14F-4D97-AF65-F5344CB8AC3E}">
        <p14:creationId xmlns:p14="http://schemas.microsoft.com/office/powerpoint/2010/main" val="1533625786"/>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A490D-5A3E-3646-A726-CA6EF16855B1}"/>
              </a:ext>
            </a:extLst>
          </p:cNvPr>
          <p:cNvSpPr>
            <a:spLocks noGrp="1"/>
          </p:cNvSpPr>
          <p:nvPr>
            <p:ph type="title"/>
          </p:nvPr>
        </p:nvSpPr>
        <p:spPr/>
        <p:txBody>
          <a:bodyPr/>
          <a:lstStyle/>
          <a:p>
            <a:r>
              <a:rPr lang="en-BO"/>
              <a:t>Interfaces genéricas</a:t>
            </a:r>
          </a:p>
        </p:txBody>
      </p:sp>
      <p:sp>
        <p:nvSpPr>
          <p:cNvPr id="3" name="Content Placeholder 2">
            <a:extLst>
              <a:ext uri="{FF2B5EF4-FFF2-40B4-BE49-F238E27FC236}">
                <a16:creationId xmlns:a16="http://schemas.microsoft.com/office/drawing/2014/main" id="{7F0C89AE-569C-D046-8388-AA49DD227B97}"/>
              </a:ext>
            </a:extLst>
          </p:cNvPr>
          <p:cNvSpPr>
            <a:spLocks noGrp="1"/>
          </p:cNvSpPr>
          <p:nvPr>
            <p:ph idx="1"/>
          </p:nvPr>
        </p:nvSpPr>
        <p:spPr>
          <a:xfrm>
            <a:off x="6522720" y="1825625"/>
            <a:ext cx="4831080" cy="4351338"/>
          </a:xfrm>
          <a:solidFill>
            <a:schemeClr val="accent5">
              <a:lumMod val="20000"/>
              <a:lumOff val="80000"/>
            </a:schemeClr>
          </a:solidFill>
          <a:ln>
            <a:solidFill>
              <a:schemeClr val="accent1"/>
            </a:solidFill>
          </a:ln>
        </p:spPr>
        <p:txBody>
          <a:bodyPr>
            <a:normAutofit fontScale="70000" lnSpcReduction="20000"/>
          </a:bodyPr>
          <a:lstStyle/>
          <a:p>
            <a:pPr marL="0" indent="0">
              <a:buNone/>
            </a:pPr>
            <a:endParaRPr lang="en-US"/>
          </a:p>
          <a:p>
            <a:pPr marL="0" indent="0">
              <a:buNone/>
            </a:pPr>
            <a:r>
              <a:rPr lang="en-US"/>
              <a:t>Las interfaces que se declaran con </a:t>
            </a:r>
            <a:r>
              <a:rPr lang="en-US" b="1"/>
              <a:t>parámetros type</a:t>
            </a:r>
            <a:r>
              <a:rPr lang="en-US"/>
              <a:t> se convierten en </a:t>
            </a:r>
            <a:r>
              <a:rPr lang="en-US" b="1"/>
              <a:t>interfaces genéricas</a:t>
            </a:r>
            <a:r>
              <a:rPr lang="en-US"/>
              <a:t>. Las </a:t>
            </a:r>
            <a:r>
              <a:rPr lang="en-US" b="1"/>
              <a:t>interfaces genéricas</a:t>
            </a:r>
            <a:r>
              <a:rPr lang="en-US"/>
              <a:t> tienen los mismos dos propósitos que las interfaces normales. Se crean para exponer una funcionalidad deseada para que cuando una clase desee implementar dicha funcionalidad deba implementar todos los miembros declarados en la </a:t>
            </a:r>
            <a:r>
              <a:rPr lang="en-US" b="1"/>
              <a:t>interface</a:t>
            </a:r>
            <a:r>
              <a:rPr lang="en-US"/>
              <a:t>. </a:t>
            </a:r>
          </a:p>
          <a:p>
            <a:pPr marL="0" indent="0">
              <a:buNone/>
            </a:pPr>
            <a:r>
              <a:rPr lang="en-US"/>
              <a:t>Cuando se implementa una </a:t>
            </a:r>
            <a:r>
              <a:rPr lang="en-US" b="1"/>
              <a:t>interface generic</a:t>
            </a:r>
            <a:r>
              <a:rPr lang="en-US"/>
              <a:t>, se debe especificar el </a:t>
            </a:r>
            <a:r>
              <a:rPr lang="en-US" b="1"/>
              <a:t>argumento type</a:t>
            </a:r>
            <a:r>
              <a:rPr lang="en-US"/>
              <a:t>. La </a:t>
            </a:r>
            <a:r>
              <a:rPr lang="en-US" b="1"/>
              <a:t>interface generic</a:t>
            </a:r>
            <a:r>
              <a:rPr lang="en-US"/>
              <a:t> puede implementarse mediante clases genéricas y no genéricas.</a:t>
            </a:r>
          </a:p>
          <a:p>
            <a:pPr marL="0" indent="0">
              <a:buNone/>
            </a:pPr>
            <a:r>
              <a:rPr lang="en-US"/>
              <a:t> </a:t>
            </a:r>
            <a:endParaRPr lang="en-BO"/>
          </a:p>
        </p:txBody>
      </p:sp>
      <p:sp>
        <p:nvSpPr>
          <p:cNvPr id="4" name="TextBox 3">
            <a:extLst>
              <a:ext uri="{FF2B5EF4-FFF2-40B4-BE49-F238E27FC236}">
                <a16:creationId xmlns:a16="http://schemas.microsoft.com/office/drawing/2014/main" id="{F10246A1-4498-8E48-9880-EC2FC484F3D3}"/>
              </a:ext>
            </a:extLst>
          </p:cNvPr>
          <p:cNvSpPr txBox="1"/>
          <p:nvPr/>
        </p:nvSpPr>
        <p:spPr>
          <a:xfrm>
            <a:off x="838200" y="2007184"/>
            <a:ext cx="5597434" cy="39703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dirty="0"/>
              <a:t>// Generic functionality interface</a:t>
            </a:r>
          </a:p>
          <a:p>
            <a:r>
              <a:rPr lang="en-US" sz="1400" b="1" dirty="0"/>
              <a:t>interface </a:t>
            </a:r>
            <a:r>
              <a:rPr lang="en-US" sz="1400" b="1" dirty="0" err="1"/>
              <a:t>IGenericCollection</a:t>
            </a:r>
            <a:r>
              <a:rPr lang="en-US" sz="1400" b="1" dirty="0"/>
              <a:t>&lt;T&gt; {</a:t>
            </a:r>
          </a:p>
          <a:p>
            <a:r>
              <a:rPr lang="en-US" sz="1400" b="1" dirty="0"/>
              <a:t>	void store(T t);</a:t>
            </a:r>
          </a:p>
          <a:p>
            <a:r>
              <a:rPr lang="en-US" sz="1400" b="1" dirty="0"/>
              <a:t>}</a:t>
            </a:r>
          </a:p>
          <a:p>
            <a:endParaRPr lang="en-US" sz="1400" b="1" dirty="0"/>
          </a:p>
          <a:p>
            <a:r>
              <a:rPr lang="en-US" sz="1400" b="1" dirty="0"/>
              <a:t>// Non-generic class implementing generic interface</a:t>
            </a:r>
          </a:p>
          <a:p>
            <a:r>
              <a:rPr lang="en-US" sz="1400" b="1" dirty="0"/>
              <a:t>class Box : </a:t>
            </a:r>
            <a:r>
              <a:rPr lang="en-US" sz="1400" b="1" dirty="0" err="1"/>
              <a:t>IGenericCollection</a:t>
            </a:r>
            <a:r>
              <a:rPr lang="en-US" sz="1400" b="1" dirty="0"/>
              <a:t>&lt;int&gt;</a:t>
            </a:r>
          </a:p>
          <a:p>
            <a:r>
              <a:rPr lang="en-US" sz="1400" b="1" dirty="0"/>
              <a:t>{</a:t>
            </a:r>
          </a:p>
          <a:p>
            <a:pPr lvl="1"/>
            <a:r>
              <a:rPr lang="en-US" sz="1400" b="1" dirty="0"/>
              <a:t>public int </a:t>
            </a:r>
            <a:r>
              <a:rPr lang="en-US" sz="1400" b="1" dirty="0" err="1"/>
              <a:t>myBox</a:t>
            </a:r>
            <a:r>
              <a:rPr lang="en-US" sz="1400" b="1" dirty="0"/>
              <a:t>;</a:t>
            </a:r>
          </a:p>
          <a:p>
            <a:pPr lvl="1"/>
            <a:r>
              <a:rPr lang="en-US" sz="1400" b="1" dirty="0"/>
              <a:t>public void store(int </a:t>
            </a:r>
            <a:r>
              <a:rPr lang="en-US" sz="1400" b="1" dirty="0" err="1"/>
              <a:t>i</a:t>
            </a:r>
            <a:r>
              <a:rPr lang="en-US" sz="1400" b="1" dirty="0"/>
              <a:t>) { </a:t>
            </a:r>
            <a:r>
              <a:rPr lang="en-US" sz="1400" b="1" dirty="0" err="1"/>
              <a:t>myBox</a:t>
            </a:r>
            <a:r>
              <a:rPr lang="en-US" sz="1400" b="1" dirty="0"/>
              <a:t> = </a:t>
            </a:r>
            <a:r>
              <a:rPr lang="en-US" sz="1400" b="1" dirty="0" err="1"/>
              <a:t>i</a:t>
            </a:r>
            <a:r>
              <a:rPr lang="en-US" sz="1400" b="1" dirty="0"/>
              <a:t>; }</a:t>
            </a:r>
          </a:p>
          <a:p>
            <a:r>
              <a:rPr lang="en-US" sz="1400" b="1" dirty="0"/>
              <a:t>}</a:t>
            </a:r>
          </a:p>
          <a:p>
            <a:endParaRPr lang="en-US" sz="1400" b="1" dirty="0"/>
          </a:p>
          <a:p>
            <a:r>
              <a:rPr lang="en-US" sz="1400" b="1" dirty="0"/>
              <a:t>// Generic class implementing generic interface</a:t>
            </a:r>
          </a:p>
          <a:p>
            <a:r>
              <a:rPr lang="en-US" sz="1400" b="1" dirty="0"/>
              <a:t>class </a:t>
            </a:r>
            <a:r>
              <a:rPr lang="en-US" sz="1400" b="1" dirty="0" err="1"/>
              <a:t>GenericBox</a:t>
            </a:r>
            <a:r>
              <a:rPr lang="en-US" sz="1400" b="1" dirty="0"/>
              <a:t>&lt;T&gt; : </a:t>
            </a:r>
            <a:r>
              <a:rPr lang="en-US" sz="1400" b="1" dirty="0" err="1"/>
              <a:t>IGenericCollection</a:t>
            </a:r>
            <a:r>
              <a:rPr lang="en-US" sz="1400" b="1" dirty="0"/>
              <a:t>&lt;T&gt;</a:t>
            </a:r>
          </a:p>
          <a:p>
            <a:r>
              <a:rPr lang="en-US" sz="1400" b="1" dirty="0"/>
              <a:t>{</a:t>
            </a:r>
          </a:p>
          <a:p>
            <a:pPr lvl="1"/>
            <a:r>
              <a:rPr lang="en-US" sz="1400" b="1" dirty="0"/>
              <a:t>public T </a:t>
            </a:r>
            <a:r>
              <a:rPr lang="en-US" sz="1400" b="1" dirty="0" err="1"/>
              <a:t>myBox</a:t>
            </a:r>
            <a:r>
              <a:rPr lang="en-US" sz="1400" b="1" dirty="0"/>
              <a:t>;</a:t>
            </a:r>
          </a:p>
          <a:p>
            <a:pPr lvl="1"/>
            <a:r>
              <a:rPr lang="en-US" sz="1400" b="1" dirty="0"/>
              <a:t>public void store(T t) { </a:t>
            </a:r>
            <a:r>
              <a:rPr lang="en-US" sz="1400" b="1" dirty="0" err="1"/>
              <a:t>myBox</a:t>
            </a:r>
            <a:r>
              <a:rPr lang="en-US" sz="1400" b="1" dirty="0"/>
              <a:t> = t; }</a:t>
            </a:r>
          </a:p>
          <a:p>
            <a:r>
              <a:rPr lang="en-US" sz="1400" b="1" dirty="0"/>
              <a:t>}</a:t>
            </a:r>
          </a:p>
        </p:txBody>
      </p:sp>
    </p:spTree>
    <p:extLst>
      <p:ext uri="{BB962C8B-B14F-4D97-AF65-F5344CB8AC3E}">
        <p14:creationId xmlns:p14="http://schemas.microsoft.com/office/powerpoint/2010/main" val="4271424414"/>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BD50E-F4C7-8C46-B155-12EE8DF4D67B}"/>
              </a:ext>
            </a:extLst>
          </p:cNvPr>
          <p:cNvSpPr>
            <a:spLocks noGrp="1"/>
          </p:cNvSpPr>
          <p:nvPr>
            <p:ph type="title"/>
          </p:nvPr>
        </p:nvSpPr>
        <p:spPr/>
        <p:txBody>
          <a:bodyPr/>
          <a:lstStyle/>
          <a:p>
            <a:r>
              <a:rPr lang="en-BO"/>
              <a:t>Delegates genéricos</a:t>
            </a:r>
          </a:p>
        </p:txBody>
      </p:sp>
      <p:sp>
        <p:nvSpPr>
          <p:cNvPr id="3" name="Content Placeholder 2">
            <a:extLst>
              <a:ext uri="{FF2B5EF4-FFF2-40B4-BE49-F238E27FC236}">
                <a16:creationId xmlns:a16="http://schemas.microsoft.com/office/drawing/2014/main" id="{62D6FA77-399A-EC49-B174-2B66BC493129}"/>
              </a:ext>
            </a:extLst>
          </p:cNvPr>
          <p:cNvSpPr>
            <a:spLocks noGrp="1"/>
          </p:cNvSpPr>
          <p:nvPr>
            <p:ph idx="1"/>
          </p:nvPr>
        </p:nvSpPr>
        <p:spPr>
          <a:xfrm>
            <a:off x="6705600" y="1825625"/>
            <a:ext cx="4648200" cy="4351338"/>
          </a:xfrm>
          <a:solidFill>
            <a:schemeClr val="accent5">
              <a:lumMod val="20000"/>
              <a:lumOff val="80000"/>
            </a:schemeClr>
          </a:solidFill>
          <a:ln>
            <a:solidFill>
              <a:schemeClr val="accent1"/>
            </a:solidFill>
          </a:ln>
        </p:spPr>
        <p:txBody>
          <a:bodyPr>
            <a:normAutofit fontScale="92500" lnSpcReduction="20000"/>
          </a:bodyPr>
          <a:lstStyle/>
          <a:p>
            <a:pPr marL="0" indent="0">
              <a:buNone/>
            </a:pPr>
            <a:endParaRPr lang="en-US"/>
          </a:p>
          <a:p>
            <a:pPr marL="0" indent="0">
              <a:buNone/>
            </a:pPr>
            <a:r>
              <a:rPr lang="en-US"/>
              <a:t>Un </a:t>
            </a:r>
            <a:r>
              <a:rPr lang="en-US" b="1"/>
              <a:t>delegate</a:t>
            </a:r>
            <a:r>
              <a:rPr lang="en-US"/>
              <a:t> </a:t>
            </a:r>
            <a:r>
              <a:rPr lang="en-US" b="1"/>
              <a:t>generic</a:t>
            </a:r>
            <a:r>
              <a:rPr lang="en-US"/>
              <a:t> se define con </a:t>
            </a:r>
            <a:r>
              <a:rPr lang="en-US" b="1"/>
              <a:t>parámetros type</a:t>
            </a:r>
            <a:r>
              <a:rPr lang="en-US"/>
              <a:t>. </a:t>
            </a:r>
          </a:p>
          <a:p>
            <a:pPr marL="0" indent="0">
              <a:buNone/>
            </a:pPr>
            <a:endParaRPr lang="en-US"/>
          </a:p>
          <a:p>
            <a:pPr marL="0" indent="0">
              <a:buNone/>
            </a:pPr>
            <a:r>
              <a:rPr lang="en-US"/>
              <a:t>A partir de este tipo de </a:t>
            </a:r>
            <a:r>
              <a:rPr lang="en-US" b="1"/>
              <a:t>delegate</a:t>
            </a:r>
            <a:r>
              <a:rPr lang="en-US"/>
              <a:t>, se puede crear un objeto </a:t>
            </a:r>
            <a:r>
              <a:rPr lang="en-US" b="1"/>
              <a:t>delegate</a:t>
            </a:r>
            <a:r>
              <a:rPr lang="en-US"/>
              <a:t> que puede referirse a cualquier método que devuelva cualquier tipo y tenga el número de parámetros que iguale al de la declaración del </a:t>
            </a:r>
            <a:r>
              <a:rPr lang="en-US" b="1"/>
              <a:t>delegate generic</a:t>
            </a:r>
            <a:r>
              <a:rPr lang="en-US"/>
              <a:t>.</a:t>
            </a:r>
          </a:p>
          <a:p>
            <a:pPr marL="0" indent="0">
              <a:buNone/>
            </a:pPr>
            <a:r>
              <a:rPr lang="en-US"/>
              <a:t> </a:t>
            </a:r>
            <a:endParaRPr lang="en-BO"/>
          </a:p>
        </p:txBody>
      </p:sp>
      <p:sp>
        <p:nvSpPr>
          <p:cNvPr id="4" name="TextBox 3">
            <a:extLst>
              <a:ext uri="{FF2B5EF4-FFF2-40B4-BE49-F238E27FC236}">
                <a16:creationId xmlns:a16="http://schemas.microsoft.com/office/drawing/2014/main" id="{8BA107E3-4685-0F4B-8033-B711D0FA8131}"/>
              </a:ext>
            </a:extLst>
          </p:cNvPr>
          <p:cNvSpPr txBox="1"/>
          <p:nvPr/>
        </p:nvSpPr>
        <p:spPr>
          <a:xfrm>
            <a:off x="838200" y="2007184"/>
            <a:ext cx="5597434" cy="40010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class Principal</a:t>
            </a:r>
          </a:p>
          <a:p>
            <a:r>
              <a:rPr lang="en-US" sz="1400" b="1"/>
              <a:t>{</a:t>
            </a:r>
          </a:p>
          <a:p>
            <a:r>
              <a:rPr lang="en-US" sz="1400" b="1"/>
              <a:t>	public delegate TRet Funcion&lt;TRet, TPar&gt;(TPar par);</a:t>
            </a:r>
          </a:p>
          <a:p>
            <a:r>
              <a:rPr lang="en-US" sz="1400" b="1"/>
              <a:t>	static public bool Print(string s)</a:t>
            </a:r>
          </a:p>
          <a:p>
            <a:r>
              <a:rPr lang="en-US" sz="1400" b="1"/>
              <a:t>	{</a:t>
            </a:r>
          </a:p>
          <a:p>
            <a:r>
              <a:rPr lang="en-US" sz="1400" b="1"/>
              <a:t>		WriteLine(s);</a:t>
            </a:r>
          </a:p>
          <a:p>
            <a:r>
              <a:rPr lang="en-US" sz="1400" b="1"/>
              <a:t>		return true;</a:t>
            </a:r>
          </a:p>
          <a:p>
            <a:r>
              <a:rPr lang="en-US" sz="1400" b="1"/>
              <a:t>	}</a:t>
            </a:r>
          </a:p>
          <a:p>
            <a:r>
              <a:rPr lang="en-US" sz="1400" b="1"/>
              <a:t>	static void Main()</a:t>
            </a:r>
          </a:p>
          <a:p>
            <a:r>
              <a:rPr lang="en-US" sz="1400" b="1"/>
              <a:t>	{</a:t>
            </a:r>
          </a:p>
          <a:p>
            <a:r>
              <a:rPr lang="en-US" sz="1400" b="1"/>
              <a:t>		Funcion&lt;bool, string&gt; printf = Print;</a:t>
            </a:r>
          </a:p>
          <a:p>
            <a:r>
              <a:rPr lang="en-US" sz="1400" b="1"/>
              <a:t>		var ok = printf("Hola delegate genérico!");</a:t>
            </a:r>
          </a:p>
          <a:p>
            <a:r>
              <a:rPr lang="en-US" sz="1400" b="1"/>
              <a:t>		WriteLine(ok ? "OK!" : "ERROR!");</a:t>
            </a:r>
          </a:p>
          <a:p>
            <a:r>
              <a:rPr lang="en-US" sz="1400" b="1"/>
              <a:t>	}</a:t>
            </a:r>
          </a:p>
          <a:p>
            <a:r>
              <a:rPr lang="en-US" sz="1400" b="1"/>
              <a:t>}</a:t>
            </a:r>
          </a:p>
          <a:p>
            <a:endParaRPr lang="en-US" sz="14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374488776"/>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EAD68-538A-3C42-A358-8E408A468292}"/>
              </a:ext>
            </a:extLst>
          </p:cNvPr>
          <p:cNvSpPr>
            <a:spLocks noGrp="1"/>
          </p:cNvSpPr>
          <p:nvPr>
            <p:ph type="title"/>
          </p:nvPr>
        </p:nvSpPr>
        <p:spPr/>
        <p:txBody>
          <a:bodyPr/>
          <a:lstStyle/>
          <a:p>
            <a:r>
              <a:rPr lang="en-BO"/>
              <a:t>Delegates Action</a:t>
            </a:r>
          </a:p>
        </p:txBody>
      </p:sp>
      <p:sp>
        <p:nvSpPr>
          <p:cNvPr id="3" name="Content Placeholder 2">
            <a:extLst>
              <a:ext uri="{FF2B5EF4-FFF2-40B4-BE49-F238E27FC236}">
                <a16:creationId xmlns:a16="http://schemas.microsoft.com/office/drawing/2014/main" id="{5054BEB6-E98E-F740-BFCD-EF8B2DD73A6A}"/>
              </a:ext>
            </a:extLst>
          </p:cNvPr>
          <p:cNvSpPr>
            <a:spLocks noGrp="1"/>
          </p:cNvSpPr>
          <p:nvPr>
            <p:ph idx="1"/>
          </p:nvPr>
        </p:nvSpPr>
        <p:spPr>
          <a:xfrm>
            <a:off x="6705600" y="2365557"/>
            <a:ext cx="4648200" cy="2659290"/>
          </a:xfrm>
          <a:solidFill>
            <a:schemeClr val="accent5">
              <a:lumMod val="20000"/>
              <a:lumOff val="80000"/>
            </a:schemeClr>
          </a:solidFill>
          <a:ln>
            <a:solidFill>
              <a:schemeClr val="accent1"/>
            </a:solidFill>
          </a:ln>
        </p:spPr>
        <p:txBody>
          <a:bodyPr>
            <a:normAutofit fontScale="70000" lnSpcReduction="20000"/>
          </a:bodyPr>
          <a:lstStyle/>
          <a:p>
            <a:pPr marL="0" indent="0">
              <a:buNone/>
            </a:pPr>
            <a:endParaRPr lang="en-BO"/>
          </a:p>
          <a:p>
            <a:pPr marL="0" indent="0">
              <a:buNone/>
            </a:pPr>
            <a:r>
              <a:rPr lang="en-BO" sz="2600"/>
              <a:t>C# define para facilidad del usuario, en el namespace </a:t>
            </a:r>
            <a:r>
              <a:rPr lang="en-BO" sz="2600" b="1"/>
              <a:t>System</a:t>
            </a:r>
            <a:r>
              <a:rPr lang="en-BO" sz="2600"/>
              <a:t>, </a:t>
            </a:r>
            <a:r>
              <a:rPr lang="en-BO" sz="2600" b="1"/>
              <a:t>delegates</a:t>
            </a:r>
            <a:r>
              <a:rPr lang="en-BO" sz="2600"/>
              <a:t> llamados </a:t>
            </a:r>
            <a:r>
              <a:rPr lang="en-BO" sz="2600" b="1"/>
              <a:t>Action</a:t>
            </a:r>
            <a:r>
              <a:rPr lang="en-BO" sz="2600"/>
              <a:t>, que devuelven void y pueden tomar desde uno a dieciseis parámetros de cualquier tipo.</a:t>
            </a:r>
          </a:p>
          <a:p>
            <a:pPr marL="0" indent="0">
              <a:buNone/>
            </a:pPr>
            <a:endParaRPr lang="en-BO" sz="2600"/>
          </a:p>
          <a:p>
            <a:pPr marL="0" indent="0">
              <a:buNone/>
            </a:pPr>
            <a:r>
              <a:rPr lang="en-BO" sz="2600"/>
              <a:t>Ejemplo:</a:t>
            </a:r>
          </a:p>
          <a:p>
            <a:pPr marL="0" indent="0">
              <a:buNone/>
            </a:pPr>
            <a:r>
              <a:rPr lang="en-BO" sz="2600" b="1"/>
              <a:t>public delegate void System.Action&lt;T&gt;(T obj);</a:t>
            </a:r>
          </a:p>
          <a:p>
            <a:pPr marL="0" indent="0">
              <a:buNone/>
            </a:pPr>
            <a:r>
              <a:rPr lang="en-BO"/>
              <a:t> </a:t>
            </a:r>
          </a:p>
        </p:txBody>
      </p:sp>
      <p:sp>
        <p:nvSpPr>
          <p:cNvPr id="4" name="TextBox 3">
            <a:extLst>
              <a:ext uri="{FF2B5EF4-FFF2-40B4-BE49-F238E27FC236}">
                <a16:creationId xmlns:a16="http://schemas.microsoft.com/office/drawing/2014/main" id="{CA15B051-AA80-5E45-9A83-87D42BB4D4C6}"/>
              </a:ext>
            </a:extLst>
          </p:cNvPr>
          <p:cNvSpPr txBox="1"/>
          <p:nvPr/>
        </p:nvSpPr>
        <p:spPr>
          <a:xfrm>
            <a:off x="838200" y="2007184"/>
            <a:ext cx="5597434" cy="3785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class Principal</a:t>
            </a:r>
          </a:p>
          <a:p>
            <a:r>
              <a:rPr lang="en-US" sz="1400" b="1"/>
              <a:t>{</a:t>
            </a:r>
          </a:p>
          <a:p>
            <a:r>
              <a:rPr lang="en-US" sz="1400" b="1"/>
              <a:t>	static void Print2Lineas(string s1, string s2)</a:t>
            </a:r>
          </a:p>
          <a:p>
            <a:r>
              <a:rPr lang="en-US" sz="1400" b="1"/>
              <a:t>	{</a:t>
            </a:r>
          </a:p>
          <a:p>
            <a:r>
              <a:rPr lang="en-US" sz="1400" b="1"/>
              <a:t>		WriteLine(s1);</a:t>
            </a:r>
          </a:p>
          <a:p>
            <a:r>
              <a:rPr lang="en-US" sz="1400" b="1"/>
              <a:t>		WriteLine(s2);</a:t>
            </a:r>
          </a:p>
          <a:p>
            <a:r>
              <a:rPr lang="en-US" sz="1400" b="1"/>
              <a:t>	}</a:t>
            </a:r>
          </a:p>
          <a:p>
            <a:r>
              <a:rPr lang="en-US" sz="1400" b="1"/>
              <a:t>	static void Main()</a:t>
            </a:r>
          </a:p>
          <a:p>
            <a:r>
              <a:rPr lang="en-US" sz="1400" b="1"/>
              <a:t>	{</a:t>
            </a:r>
          </a:p>
          <a:p>
            <a:r>
              <a:rPr lang="en-US" sz="1400" b="1"/>
              <a:t>		Action&lt;string, string&gt; print = Print2Lineas;</a:t>
            </a:r>
          </a:p>
          <a:p>
            <a:r>
              <a:rPr lang="en-US" sz="1400" b="1"/>
              <a:t>		print("Hola delegate genérico!", </a:t>
            </a:r>
          </a:p>
          <a:p>
            <a:r>
              <a:rPr lang="en-US" sz="1400" b="1"/>
              <a:t>			"Indirección con simplicidad! ");</a:t>
            </a:r>
          </a:p>
          <a:p>
            <a:r>
              <a:rPr lang="en-US" sz="1400" b="1"/>
              <a:t>	}</a:t>
            </a:r>
          </a:p>
          <a:p>
            <a:r>
              <a:rPr lang="en-US" sz="1400" b="1"/>
              <a:t>}</a:t>
            </a:r>
          </a:p>
          <a:p>
            <a:endParaRPr lang="en-US" sz="14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691302683"/>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E677B-FC5F-C04F-9F97-AB677F711391}"/>
              </a:ext>
            </a:extLst>
          </p:cNvPr>
          <p:cNvSpPr>
            <a:spLocks noGrp="1"/>
          </p:cNvSpPr>
          <p:nvPr>
            <p:ph type="title"/>
          </p:nvPr>
        </p:nvSpPr>
        <p:spPr/>
        <p:txBody>
          <a:bodyPr/>
          <a:lstStyle/>
          <a:p>
            <a:r>
              <a:rPr lang="en-BO"/>
              <a:t>Delegates Function</a:t>
            </a:r>
          </a:p>
        </p:txBody>
      </p:sp>
      <p:sp>
        <p:nvSpPr>
          <p:cNvPr id="3" name="Content Placeholder 2">
            <a:extLst>
              <a:ext uri="{FF2B5EF4-FFF2-40B4-BE49-F238E27FC236}">
                <a16:creationId xmlns:a16="http://schemas.microsoft.com/office/drawing/2014/main" id="{F7D0B57B-BA92-2944-9138-544FCF310FFC}"/>
              </a:ext>
            </a:extLst>
          </p:cNvPr>
          <p:cNvSpPr>
            <a:spLocks noGrp="1"/>
          </p:cNvSpPr>
          <p:nvPr>
            <p:ph idx="1"/>
          </p:nvPr>
        </p:nvSpPr>
        <p:spPr>
          <a:xfrm>
            <a:off x="6897189" y="2454882"/>
            <a:ext cx="4456611" cy="3547564"/>
          </a:xfrm>
          <a:solidFill>
            <a:schemeClr val="accent5">
              <a:lumMod val="20000"/>
              <a:lumOff val="80000"/>
            </a:schemeClr>
          </a:solidFill>
          <a:ln>
            <a:solidFill>
              <a:schemeClr val="accent1"/>
            </a:solidFill>
          </a:ln>
        </p:spPr>
        <p:txBody>
          <a:bodyPr>
            <a:normAutofit fontScale="77500" lnSpcReduction="20000"/>
          </a:bodyPr>
          <a:lstStyle/>
          <a:p>
            <a:pPr marL="0" indent="0">
              <a:buNone/>
            </a:pPr>
            <a:endParaRPr lang="en-BO"/>
          </a:p>
          <a:p>
            <a:pPr marL="0" indent="0">
              <a:buNone/>
            </a:pPr>
            <a:r>
              <a:rPr lang="en-BO"/>
              <a:t>C# define también para facilidad del usuario, en el namespace </a:t>
            </a:r>
            <a:r>
              <a:rPr lang="en-BO" b="1"/>
              <a:t>System</a:t>
            </a:r>
            <a:r>
              <a:rPr lang="en-BO"/>
              <a:t>, </a:t>
            </a:r>
            <a:r>
              <a:rPr lang="en-BO" b="1"/>
              <a:t>delegates</a:t>
            </a:r>
            <a:r>
              <a:rPr lang="en-BO"/>
              <a:t> llamados </a:t>
            </a:r>
            <a:r>
              <a:rPr lang="en-BO" b="1"/>
              <a:t>Func</a:t>
            </a:r>
            <a:r>
              <a:rPr lang="en-BO"/>
              <a:t>, que devuelven un valor de cualquier tipo y pueden tomar desde uno a dieciseis parámetros de cualquier tipo.</a:t>
            </a:r>
          </a:p>
          <a:p>
            <a:pPr marL="0" indent="0">
              <a:buNone/>
            </a:pPr>
            <a:endParaRPr lang="en-BO"/>
          </a:p>
          <a:p>
            <a:pPr marL="0" indent="0">
              <a:buNone/>
            </a:pPr>
            <a:r>
              <a:rPr lang="en-BO"/>
              <a:t>Ejemplo:</a:t>
            </a:r>
          </a:p>
          <a:p>
            <a:pPr marL="0" indent="0">
              <a:buNone/>
            </a:pPr>
            <a:r>
              <a:rPr lang="en-BO" b="1"/>
              <a:t>public delegate TResult System.Func&lt;TResult, T&gt;(T obj);</a:t>
            </a:r>
          </a:p>
          <a:p>
            <a:pPr marL="0" indent="0">
              <a:buNone/>
            </a:pPr>
            <a:r>
              <a:rPr lang="en-BO" b="1"/>
              <a:t> </a:t>
            </a:r>
          </a:p>
          <a:p>
            <a:endParaRPr lang="en-BO"/>
          </a:p>
        </p:txBody>
      </p:sp>
      <p:sp>
        <p:nvSpPr>
          <p:cNvPr id="4" name="TextBox 3">
            <a:extLst>
              <a:ext uri="{FF2B5EF4-FFF2-40B4-BE49-F238E27FC236}">
                <a16:creationId xmlns:a16="http://schemas.microsoft.com/office/drawing/2014/main" id="{CB0DACC1-3F29-6F40-BD6A-54AFAB915DC1}"/>
              </a:ext>
            </a:extLst>
          </p:cNvPr>
          <p:cNvSpPr txBox="1"/>
          <p:nvPr/>
        </p:nvSpPr>
        <p:spPr>
          <a:xfrm>
            <a:off x="838200" y="2120395"/>
            <a:ext cx="5597434" cy="42165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class Principal</a:t>
            </a:r>
          </a:p>
          <a:p>
            <a:r>
              <a:rPr lang="en-US" sz="1400" b="1"/>
              <a:t>{</a:t>
            </a:r>
          </a:p>
          <a:p>
            <a:r>
              <a:rPr lang="en-US" sz="1400" b="1"/>
              <a:t>	static public bool Print(string s1, string s2)</a:t>
            </a:r>
          </a:p>
          <a:p>
            <a:r>
              <a:rPr lang="en-US" sz="1400" b="1"/>
              <a:t>	{</a:t>
            </a:r>
          </a:p>
          <a:p>
            <a:r>
              <a:rPr lang="en-US" sz="1400" b="1"/>
              <a:t>		WriteLine(s1);</a:t>
            </a:r>
          </a:p>
          <a:p>
            <a:r>
              <a:rPr lang="en-US" sz="1400" b="1"/>
              <a:t>		WriteLine(s2);</a:t>
            </a:r>
          </a:p>
          <a:p>
            <a:r>
              <a:rPr lang="en-US" sz="1400" b="1"/>
              <a:t>		return true;</a:t>
            </a:r>
          </a:p>
          <a:p>
            <a:r>
              <a:rPr lang="en-US" sz="1400" b="1"/>
              <a:t>	}</a:t>
            </a:r>
          </a:p>
          <a:p>
            <a:r>
              <a:rPr lang="en-US" sz="1400" b="1"/>
              <a:t>	static void Main()</a:t>
            </a:r>
          </a:p>
          <a:p>
            <a:r>
              <a:rPr lang="en-US" sz="1400" b="1"/>
              <a:t>	{</a:t>
            </a:r>
          </a:p>
          <a:p>
            <a:r>
              <a:rPr lang="en-US" sz="1400" b="1"/>
              <a:t>		Func&lt;string, string, bool&gt; printf = Print;</a:t>
            </a:r>
          </a:p>
          <a:p>
            <a:r>
              <a:rPr lang="en-US" sz="1400" b="1"/>
              <a:t>		var ok = printf("Hola delegate genérico! ",</a:t>
            </a:r>
          </a:p>
          <a:p>
            <a:r>
              <a:rPr lang="en-US" sz="1400" b="1"/>
              <a:t>			"Indirección con simplicidad! ");</a:t>
            </a:r>
          </a:p>
          <a:p>
            <a:r>
              <a:rPr lang="en-US" sz="1400" b="1"/>
              <a:t>		WriteLine(ok ? "OK!" : "ERROR!");</a:t>
            </a:r>
          </a:p>
          <a:p>
            <a:r>
              <a:rPr lang="en-US" sz="1400" b="1"/>
              <a:t>	}</a:t>
            </a:r>
          </a:p>
          <a:p>
            <a:r>
              <a:rPr lang="en-US" sz="1400" b="1"/>
              <a:t>}</a:t>
            </a:r>
          </a:p>
          <a:p>
            <a:endParaRPr lang="en-US" sz="14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4001757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FA095-E190-FF4F-ACD1-99DB71373027}"/>
              </a:ext>
            </a:extLst>
          </p:cNvPr>
          <p:cNvSpPr>
            <a:spLocks noGrp="1"/>
          </p:cNvSpPr>
          <p:nvPr>
            <p:ph type="title"/>
          </p:nvPr>
        </p:nvSpPr>
        <p:spPr/>
        <p:txBody>
          <a:bodyPr/>
          <a:lstStyle/>
          <a:p>
            <a:r>
              <a:rPr lang="en-BO" dirty="0"/>
              <a:t>Precisión numérica</a:t>
            </a:r>
          </a:p>
        </p:txBody>
      </p:sp>
      <p:sp>
        <p:nvSpPr>
          <p:cNvPr id="3" name="Content Placeholder 2">
            <a:extLst>
              <a:ext uri="{FF2B5EF4-FFF2-40B4-BE49-F238E27FC236}">
                <a16:creationId xmlns:a16="http://schemas.microsoft.com/office/drawing/2014/main" id="{37737066-7ACA-3340-BFB4-4785675B525C}"/>
              </a:ext>
            </a:extLst>
          </p:cNvPr>
          <p:cNvSpPr>
            <a:spLocks noGrp="1"/>
          </p:cNvSpPr>
          <p:nvPr>
            <p:ph idx="1"/>
          </p:nvPr>
        </p:nvSpPr>
        <p:spPr>
          <a:xfrm>
            <a:off x="838200" y="1825625"/>
            <a:ext cx="10515600" cy="1675221"/>
          </a:xfrm>
        </p:spPr>
        <p:txBody>
          <a:bodyPr>
            <a:normAutofit fontScale="70000" lnSpcReduction="20000"/>
          </a:bodyPr>
          <a:lstStyle/>
          <a:p>
            <a:pPr marL="0" indent="0">
              <a:buNone/>
            </a:pPr>
            <a:r>
              <a:rPr lang="en-US" dirty="0"/>
              <a:t>Las </a:t>
            </a:r>
            <a:r>
              <a:rPr lang="en-US" dirty="0" err="1"/>
              <a:t>precisiones</a:t>
            </a:r>
            <a:r>
              <a:rPr lang="en-US" dirty="0"/>
              <a:t> </a:t>
            </a:r>
            <a:r>
              <a:rPr lang="en-US" dirty="0" err="1"/>
              <a:t>mostradas</a:t>
            </a:r>
            <a:r>
              <a:rPr lang="en-US" dirty="0"/>
              <a:t> </a:t>
            </a:r>
            <a:r>
              <a:rPr lang="en-US" dirty="0" err="1"/>
              <a:t>anteriormente</a:t>
            </a:r>
            <a:r>
              <a:rPr lang="en-US" dirty="0"/>
              <a:t> se </a:t>
            </a:r>
            <a:r>
              <a:rPr lang="en-US" dirty="0" err="1"/>
              <a:t>refieren</a:t>
            </a:r>
            <a:r>
              <a:rPr lang="en-US" dirty="0"/>
              <a:t> al </a:t>
            </a:r>
            <a:r>
              <a:rPr lang="en-US" dirty="0" err="1"/>
              <a:t>número</a:t>
            </a:r>
            <a:r>
              <a:rPr lang="en-US" dirty="0"/>
              <a:t> total de </a:t>
            </a:r>
            <a:r>
              <a:rPr lang="en-US" dirty="0" err="1"/>
              <a:t>dígitos</a:t>
            </a:r>
            <a:r>
              <a:rPr lang="en-US" dirty="0"/>
              <a:t> que los </a:t>
            </a:r>
            <a:r>
              <a:rPr lang="en-US" dirty="0" err="1"/>
              <a:t>tipos</a:t>
            </a:r>
            <a:r>
              <a:rPr lang="en-US" dirty="0"/>
              <a:t> </a:t>
            </a:r>
            <a:r>
              <a:rPr lang="en-US" dirty="0" err="1"/>
              <a:t>flotantes</a:t>
            </a:r>
            <a:r>
              <a:rPr lang="en-US" dirty="0"/>
              <a:t> </a:t>
            </a:r>
            <a:r>
              <a:rPr lang="en-US" dirty="0" err="1"/>
              <a:t>pueden</a:t>
            </a:r>
            <a:r>
              <a:rPr lang="en-US" dirty="0"/>
              <a:t> </a:t>
            </a:r>
            <a:r>
              <a:rPr lang="en-US" dirty="0" err="1"/>
              <a:t>soportar</a:t>
            </a:r>
            <a:r>
              <a:rPr lang="en-US" dirty="0"/>
              <a:t>. </a:t>
            </a:r>
          </a:p>
          <a:p>
            <a:pPr marL="0" indent="0">
              <a:buNone/>
            </a:pPr>
            <a:r>
              <a:rPr lang="en-US" dirty="0"/>
              <a:t>Por </a:t>
            </a:r>
            <a:r>
              <a:rPr lang="en-US" dirty="0" err="1"/>
              <a:t>ejemplo</a:t>
            </a:r>
            <a:r>
              <a:rPr lang="en-US" dirty="0"/>
              <a:t>, </a:t>
            </a:r>
            <a:r>
              <a:rPr lang="en-US" dirty="0" err="1"/>
              <a:t>cuando</a:t>
            </a:r>
            <a:r>
              <a:rPr lang="en-US" dirty="0"/>
              <a:t> </a:t>
            </a:r>
            <a:r>
              <a:rPr lang="en-US" dirty="0" err="1"/>
              <a:t>intente</a:t>
            </a:r>
            <a:r>
              <a:rPr lang="en-US" dirty="0"/>
              <a:t> </a:t>
            </a:r>
            <a:r>
              <a:rPr lang="en-US" dirty="0" err="1"/>
              <a:t>asignar</a:t>
            </a:r>
            <a:r>
              <a:rPr lang="en-US" dirty="0"/>
              <a:t> </a:t>
            </a:r>
            <a:r>
              <a:rPr lang="en-US" dirty="0" err="1"/>
              <a:t>más</a:t>
            </a:r>
            <a:r>
              <a:rPr lang="en-US" dirty="0"/>
              <a:t> de </a:t>
            </a:r>
            <a:r>
              <a:rPr lang="en-US" dirty="0" err="1"/>
              <a:t>siete</a:t>
            </a:r>
            <a:r>
              <a:rPr lang="en-US" dirty="0"/>
              <a:t> </a:t>
            </a:r>
            <a:r>
              <a:rPr lang="en-US" dirty="0" err="1"/>
              <a:t>dígitos</a:t>
            </a:r>
            <a:r>
              <a:rPr lang="en-US" dirty="0"/>
              <a:t> a un typo float, los </a:t>
            </a:r>
            <a:r>
              <a:rPr lang="en-US" dirty="0" err="1"/>
              <a:t>dígitos</a:t>
            </a:r>
            <a:r>
              <a:rPr lang="en-US" dirty="0"/>
              <a:t> </a:t>
            </a:r>
            <a:r>
              <a:rPr lang="en-US" dirty="0" err="1"/>
              <a:t>menos</a:t>
            </a:r>
            <a:r>
              <a:rPr lang="en-US" dirty="0"/>
              <a:t> </a:t>
            </a:r>
            <a:r>
              <a:rPr lang="en-US" dirty="0" err="1"/>
              <a:t>significativos</a:t>
            </a:r>
            <a:r>
              <a:rPr lang="en-US" dirty="0"/>
              <a:t> </a:t>
            </a:r>
            <a:r>
              <a:rPr lang="en-US" dirty="0" err="1"/>
              <a:t>serán</a:t>
            </a:r>
            <a:r>
              <a:rPr lang="en-US" dirty="0"/>
              <a:t> </a:t>
            </a:r>
            <a:r>
              <a:rPr lang="en-US" dirty="0" err="1"/>
              <a:t>redondeados</a:t>
            </a:r>
            <a:r>
              <a:rPr lang="en-US" dirty="0"/>
              <a:t> </a:t>
            </a:r>
            <a:r>
              <a:rPr lang="en-US" dirty="0" err="1"/>
              <a:t>en</a:t>
            </a:r>
            <a:r>
              <a:rPr lang="en-US" dirty="0"/>
              <a:t> </a:t>
            </a:r>
            <a:r>
              <a:rPr lang="en-US" dirty="0" err="1"/>
              <a:t>caso</a:t>
            </a:r>
            <a:r>
              <a:rPr lang="en-US" dirty="0"/>
              <a:t> de </a:t>
            </a:r>
            <a:r>
              <a:rPr lang="en-US" dirty="0" err="1"/>
              <a:t>rebalse</a:t>
            </a:r>
            <a:r>
              <a:rPr lang="en-US" dirty="0"/>
              <a:t>.</a:t>
            </a:r>
          </a:p>
          <a:p>
            <a:pPr marL="0" indent="0">
              <a:buNone/>
            </a:pPr>
            <a:r>
              <a:rPr lang="en-US" dirty="0"/>
              <a:t>Los </a:t>
            </a:r>
            <a:r>
              <a:rPr lang="en-US" dirty="0" err="1"/>
              <a:t>números</a:t>
            </a:r>
            <a:r>
              <a:rPr lang="en-US" dirty="0"/>
              <a:t> de coma </a:t>
            </a:r>
            <a:r>
              <a:rPr lang="en-US" dirty="0" err="1"/>
              <a:t>flotante</a:t>
            </a:r>
            <a:r>
              <a:rPr lang="en-US" dirty="0"/>
              <a:t> se </a:t>
            </a:r>
            <a:r>
              <a:rPr lang="en-US" dirty="0" err="1"/>
              <a:t>pueden</a:t>
            </a:r>
            <a:r>
              <a:rPr lang="en-US" dirty="0"/>
              <a:t> </a:t>
            </a:r>
            <a:r>
              <a:rPr lang="en-US" dirty="0" err="1"/>
              <a:t>asignar</a:t>
            </a:r>
            <a:r>
              <a:rPr lang="en-US" dirty="0"/>
              <a:t> </a:t>
            </a:r>
            <a:r>
              <a:rPr lang="en-US" dirty="0" err="1"/>
              <a:t>usando</a:t>
            </a:r>
            <a:r>
              <a:rPr lang="en-US" dirty="0"/>
              <a:t> la </a:t>
            </a:r>
            <a:r>
              <a:rPr lang="en-US" dirty="0" err="1"/>
              <a:t>notación</a:t>
            </a:r>
            <a:r>
              <a:rPr lang="en-US" dirty="0"/>
              <a:t> decimal o la </a:t>
            </a:r>
            <a:r>
              <a:rPr lang="en-US" dirty="0" err="1"/>
              <a:t>notación</a:t>
            </a:r>
            <a:r>
              <a:rPr lang="en-US" dirty="0"/>
              <a:t> </a:t>
            </a:r>
            <a:r>
              <a:rPr lang="en-US" dirty="0" err="1"/>
              <a:t>exponencial</a:t>
            </a:r>
            <a:r>
              <a:rPr lang="en-US" dirty="0"/>
              <a:t>.</a:t>
            </a:r>
            <a:endParaRPr lang="en-BO" dirty="0"/>
          </a:p>
        </p:txBody>
      </p:sp>
      <p:sp>
        <p:nvSpPr>
          <p:cNvPr id="4" name="TextBox 3">
            <a:extLst>
              <a:ext uri="{FF2B5EF4-FFF2-40B4-BE49-F238E27FC236}">
                <a16:creationId xmlns:a16="http://schemas.microsoft.com/office/drawing/2014/main" id="{D711D70E-1E3F-DA4D-BEE9-00F8461527CA}"/>
              </a:ext>
            </a:extLst>
          </p:cNvPr>
          <p:cNvSpPr txBox="1"/>
          <p:nvPr/>
        </p:nvSpPr>
        <p:spPr>
          <a:xfrm>
            <a:off x="2790009" y="3707674"/>
            <a:ext cx="6611982" cy="23391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float </a:t>
            </a:r>
            <a:r>
              <a:rPr lang="en-US" b="1" dirty="0" err="1"/>
              <a:t>myFloat</a:t>
            </a:r>
            <a:r>
              <a:rPr lang="en-US" b="1" dirty="0"/>
              <a:t> = 12345.6789F; 	// rounded to 12345.68</a:t>
            </a:r>
          </a:p>
          <a:p>
            <a:r>
              <a:rPr lang="en-US" b="1" dirty="0"/>
              <a:t>double </a:t>
            </a:r>
            <a:r>
              <a:rPr lang="en-US" b="1" dirty="0" err="1"/>
              <a:t>myDouble</a:t>
            </a:r>
            <a:r>
              <a:rPr lang="en-US" b="1" dirty="0"/>
              <a:t> = 3e2; 		// 3*10^2 = 300</a:t>
            </a:r>
          </a:p>
          <a:p>
            <a:endParaRPr lang="en-US" dirty="0"/>
          </a:p>
          <a:p>
            <a:r>
              <a:rPr lang="en-US" b="1" dirty="0"/>
              <a:t>WriteLine(</a:t>
            </a:r>
            <a:r>
              <a:rPr lang="en-US" b="1" dirty="0" err="1"/>
              <a:t>myFloat</a:t>
            </a:r>
            <a:r>
              <a:rPr lang="en-US" b="1" dirty="0"/>
              <a:t>);		</a:t>
            </a:r>
          </a:p>
          <a:p>
            <a:r>
              <a:rPr lang="en-US" b="1" dirty="0"/>
              <a:t>WriteLine(</a:t>
            </a:r>
            <a:r>
              <a:rPr lang="en-US" b="1" dirty="0" err="1"/>
              <a:t>myDouble</a:t>
            </a:r>
            <a:r>
              <a:rPr lang="en-US" b="1" dirty="0"/>
              <a:t>);		</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2266056396"/>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90F52-B292-F944-B000-163F76D8D6A2}"/>
              </a:ext>
            </a:extLst>
          </p:cNvPr>
          <p:cNvSpPr>
            <a:spLocks noGrp="1"/>
          </p:cNvSpPr>
          <p:nvPr>
            <p:ph type="title"/>
          </p:nvPr>
        </p:nvSpPr>
        <p:spPr/>
        <p:txBody>
          <a:bodyPr/>
          <a:lstStyle/>
          <a:p>
            <a:r>
              <a:rPr lang="en-BO"/>
              <a:t>Eventos genéricos</a:t>
            </a:r>
          </a:p>
        </p:txBody>
      </p:sp>
      <p:sp>
        <p:nvSpPr>
          <p:cNvPr id="3" name="Content Placeholder 2">
            <a:extLst>
              <a:ext uri="{FF2B5EF4-FFF2-40B4-BE49-F238E27FC236}">
                <a16:creationId xmlns:a16="http://schemas.microsoft.com/office/drawing/2014/main" id="{C8644A1D-0450-A844-99F1-44B1D42D1670}"/>
              </a:ext>
            </a:extLst>
          </p:cNvPr>
          <p:cNvSpPr>
            <a:spLocks noGrp="1"/>
          </p:cNvSpPr>
          <p:nvPr>
            <p:ph idx="1"/>
          </p:nvPr>
        </p:nvSpPr>
        <p:spPr>
          <a:xfrm>
            <a:off x="7289074" y="1825625"/>
            <a:ext cx="4064725" cy="4351338"/>
          </a:xfrm>
          <a:solidFill>
            <a:schemeClr val="accent5">
              <a:lumMod val="20000"/>
              <a:lumOff val="80000"/>
            </a:schemeClr>
          </a:solidFill>
          <a:ln>
            <a:solidFill>
              <a:schemeClr val="accent1"/>
            </a:solidFill>
          </a:ln>
        </p:spPr>
        <p:txBody>
          <a:bodyPr>
            <a:normAutofit fontScale="77500" lnSpcReduction="20000"/>
          </a:bodyPr>
          <a:lstStyle/>
          <a:p>
            <a:pPr marL="0" indent="0">
              <a:buNone/>
            </a:pPr>
            <a:endParaRPr lang="en-US"/>
          </a:p>
          <a:p>
            <a:pPr marL="0" indent="0">
              <a:buNone/>
            </a:pPr>
            <a:r>
              <a:rPr lang="en-US"/>
              <a:t>Los delegados genéricos se pueden usar para definir eventos genéricos. </a:t>
            </a:r>
          </a:p>
          <a:p>
            <a:pPr marL="0" indent="0">
              <a:buNone/>
            </a:pPr>
            <a:r>
              <a:rPr lang="en-US"/>
              <a:t>Por ejemplo, en lugar de utilizar el patrón de diseño típico donde el remitente del evento es del tipo </a:t>
            </a:r>
            <a:r>
              <a:rPr lang="en-US" b="1"/>
              <a:t>Object</a:t>
            </a:r>
            <a:r>
              <a:rPr lang="en-US"/>
              <a:t>, un </a:t>
            </a:r>
            <a:r>
              <a:rPr lang="en-US" b="1"/>
              <a:t>parámetro type</a:t>
            </a:r>
            <a:r>
              <a:rPr lang="en-US"/>
              <a:t> puede permitir que se especifique el </a:t>
            </a:r>
            <a:r>
              <a:rPr lang="en-US" b="1"/>
              <a:t>type</a:t>
            </a:r>
            <a:r>
              <a:rPr lang="en-US"/>
              <a:t> real del publicador. Esto hará que el argumento sea fuertemente tipeado, lo que permite al compilador exigir que se use el </a:t>
            </a:r>
            <a:r>
              <a:rPr lang="en-US" b="1"/>
              <a:t>type</a:t>
            </a:r>
            <a:r>
              <a:rPr lang="en-US"/>
              <a:t> correcto para ese argumento.</a:t>
            </a:r>
          </a:p>
          <a:p>
            <a:pPr marL="0" indent="0">
              <a:buNone/>
            </a:pPr>
            <a:r>
              <a:rPr lang="en-US"/>
              <a:t> </a:t>
            </a:r>
            <a:endParaRPr lang="en-BO"/>
          </a:p>
        </p:txBody>
      </p:sp>
      <p:sp>
        <p:nvSpPr>
          <p:cNvPr id="4" name="TextBox 3">
            <a:extLst>
              <a:ext uri="{FF2B5EF4-FFF2-40B4-BE49-F238E27FC236}">
                <a16:creationId xmlns:a16="http://schemas.microsoft.com/office/drawing/2014/main" id="{8A30779B-41D6-CC49-9110-7B9238E3E4F1}"/>
              </a:ext>
            </a:extLst>
          </p:cNvPr>
          <p:cNvSpPr txBox="1"/>
          <p:nvPr/>
        </p:nvSpPr>
        <p:spPr>
          <a:xfrm>
            <a:off x="838201" y="1813494"/>
            <a:ext cx="6050280" cy="4308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solidFill>
                  <a:schemeClr val="accent2">
                    <a:lumMod val="40000"/>
                    <a:lumOff val="60000"/>
                  </a:schemeClr>
                </a:solidFill>
              </a:rPr>
              <a:t>public delegate void EventHandlerDelegate&lt;T, U&gt;(T sender, U eventArgs)</a:t>
            </a:r>
            <a:r>
              <a:rPr lang="en-US" sz="1400" b="1"/>
              <a:t>;</a:t>
            </a:r>
          </a:p>
          <a:p>
            <a:endParaRPr lang="en-US" sz="1000" dirty="0"/>
          </a:p>
          <a:p>
            <a:r>
              <a:rPr lang="en-US" sz="1400" b="1"/>
              <a:t>public class Calculadora 			</a:t>
            </a:r>
            <a:r>
              <a:rPr lang="en-US" sz="1400" b="1">
                <a:solidFill>
                  <a:schemeClr val="accent6">
                    <a:lumMod val="40000"/>
                    <a:lumOff val="60000"/>
                  </a:schemeClr>
                </a:solidFill>
              </a:rPr>
              <a:t>// Clase Publicadora</a:t>
            </a:r>
          </a:p>
          <a:p>
            <a:r>
              <a:rPr lang="en-US" sz="1400" b="1"/>
              <a:t>{</a:t>
            </a:r>
          </a:p>
          <a:p>
            <a:r>
              <a:rPr lang="en-US" sz="1400" b="1"/>
              <a:t>      </a:t>
            </a:r>
            <a:r>
              <a:rPr lang="en-US" sz="1400" b="1">
                <a:solidFill>
                  <a:schemeClr val="accent2">
                    <a:lumMod val="40000"/>
                    <a:lumOff val="60000"/>
                  </a:schemeClr>
                </a:solidFill>
              </a:rPr>
              <a:t>public event EventHandlerDelegate&lt;Calculadora, EventArgs&gt; HayOperacion</a:t>
            </a:r>
            <a:r>
              <a:rPr lang="en-US" sz="1400" b="1"/>
              <a:t>;  </a:t>
            </a:r>
          </a:p>
          <a:p>
            <a:r>
              <a:rPr lang="en-US" sz="1400" b="1"/>
              <a:t>      </a:t>
            </a:r>
          </a:p>
          <a:p>
            <a:r>
              <a:rPr lang="en-US" sz="1400" b="1"/>
              <a:t>      protected </a:t>
            </a:r>
            <a:r>
              <a:rPr lang="en-US" sz="1400" b="1">
                <a:solidFill>
                  <a:schemeClr val="bg1"/>
                </a:solidFill>
              </a:rPr>
              <a:t>void OnHayOperacion(EventArgs e)</a:t>
            </a:r>
            <a:r>
              <a:rPr lang="en-US" sz="1400" b="1"/>
              <a:t>  </a:t>
            </a:r>
            <a:r>
              <a:rPr lang="en-US" sz="1400" b="1">
                <a:solidFill>
                  <a:schemeClr val="accent6">
                    <a:lumMod val="40000"/>
                    <a:lumOff val="60000"/>
                  </a:schemeClr>
                </a:solidFill>
              </a:rPr>
              <a:t>// Método notificador</a:t>
            </a:r>
          </a:p>
          <a:p>
            <a:r>
              <a:rPr lang="en-US" sz="1400" b="1"/>
              <a:t>      {</a:t>
            </a:r>
          </a:p>
          <a:p>
            <a:r>
              <a:rPr lang="en-US" sz="1400" b="1">
                <a:solidFill>
                  <a:schemeClr val="accent2">
                    <a:lumMod val="40000"/>
                    <a:lumOff val="60000"/>
                  </a:schemeClr>
                </a:solidFill>
              </a:rPr>
              <a:t>            </a:t>
            </a:r>
            <a:r>
              <a:rPr lang="en-US" sz="1400" b="1">
                <a:solidFill>
                  <a:schemeClr val="bg1"/>
                </a:solidFill>
              </a:rPr>
              <a:t>HayOperacion?.Invoke(this, e);</a:t>
            </a:r>
          </a:p>
          <a:p>
            <a:r>
              <a:rPr lang="en-US" sz="1400" b="1"/>
              <a:t>      }</a:t>
            </a:r>
          </a:p>
          <a:p>
            <a:endParaRPr lang="en-US" sz="1400" b="1"/>
          </a:p>
          <a:p>
            <a:r>
              <a:rPr lang="en-US" sz="1400" b="1"/>
              <a:t>      public int Suma(int x, int y) </a:t>
            </a:r>
          </a:p>
          <a:p>
            <a:r>
              <a:rPr lang="en-US" sz="1400" b="1"/>
              <a:t>      { </a:t>
            </a:r>
          </a:p>
          <a:p>
            <a:r>
              <a:rPr lang="en-US" sz="1400" b="1"/>
              <a:t>            </a:t>
            </a:r>
            <a:r>
              <a:rPr lang="en-US" sz="1400" b="1">
                <a:solidFill>
                  <a:schemeClr val="bg1"/>
                </a:solidFill>
              </a:rPr>
              <a:t>OnHayOperacion(EventArgs.Empty);       </a:t>
            </a:r>
            <a:r>
              <a:rPr lang="en-US" sz="1400" b="1"/>
              <a:t>	</a:t>
            </a:r>
            <a:r>
              <a:rPr lang="en-US" sz="1400" b="1">
                <a:solidFill>
                  <a:schemeClr val="accent6">
                    <a:lumMod val="40000"/>
                    <a:lumOff val="60000"/>
                  </a:schemeClr>
                </a:solidFill>
              </a:rPr>
              <a:t>// Notificando el evento</a:t>
            </a:r>
            <a:r>
              <a:rPr lang="en-US" sz="1400" b="1"/>
              <a:t>  </a:t>
            </a:r>
          </a:p>
          <a:p>
            <a:r>
              <a:rPr lang="en-US" sz="1400" b="1"/>
              <a:t>            return x + y; </a:t>
            </a:r>
          </a:p>
          <a:p>
            <a:r>
              <a:rPr lang="en-US" sz="1400" b="1"/>
              <a:t>      }</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2110437201"/>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B9478-6F59-714C-8467-00887A31B70E}"/>
              </a:ext>
            </a:extLst>
          </p:cNvPr>
          <p:cNvSpPr>
            <a:spLocks noGrp="1"/>
          </p:cNvSpPr>
          <p:nvPr>
            <p:ph type="title"/>
          </p:nvPr>
        </p:nvSpPr>
        <p:spPr/>
        <p:txBody>
          <a:bodyPr/>
          <a:lstStyle/>
          <a:p>
            <a:r>
              <a:rPr lang="en-BO"/>
              <a:t>Constraints</a:t>
            </a:r>
          </a:p>
        </p:txBody>
      </p:sp>
      <p:sp>
        <p:nvSpPr>
          <p:cNvPr id="3" name="Content Placeholder 2">
            <a:extLst>
              <a:ext uri="{FF2B5EF4-FFF2-40B4-BE49-F238E27FC236}">
                <a16:creationId xmlns:a16="http://schemas.microsoft.com/office/drawing/2014/main" id="{11A88559-BE5C-7F4D-BCF0-33144F0B56D9}"/>
              </a:ext>
            </a:extLst>
          </p:cNvPr>
          <p:cNvSpPr>
            <a:spLocks noGrp="1"/>
          </p:cNvSpPr>
          <p:nvPr>
            <p:ph idx="1"/>
          </p:nvPr>
        </p:nvSpPr>
        <p:spPr>
          <a:solidFill>
            <a:schemeClr val="accent5">
              <a:lumMod val="20000"/>
              <a:lumOff val="80000"/>
            </a:schemeClr>
          </a:solidFill>
          <a:ln>
            <a:solidFill>
              <a:schemeClr val="accent1"/>
            </a:solidFill>
          </a:ln>
        </p:spPr>
        <p:txBody>
          <a:bodyPr/>
          <a:lstStyle/>
          <a:p>
            <a:pPr marL="0" indent="0">
              <a:buNone/>
            </a:pPr>
            <a:endParaRPr lang="en-US"/>
          </a:p>
          <a:p>
            <a:pPr marL="0" indent="0">
              <a:buNone/>
            </a:pPr>
            <a:r>
              <a:rPr lang="en-US"/>
              <a:t>Al definir una clase o método genérico, se puede imponer en tiempo de compilación que se apliquen ciertas restricciones a los </a:t>
            </a:r>
            <a:r>
              <a:rPr lang="en-US" b="1"/>
              <a:t>argumentos types</a:t>
            </a:r>
            <a:r>
              <a:rPr lang="en-US"/>
              <a:t> que pueden ser se utilizados cuando se instancia la clase o método. Estas restricciones se denominan </a:t>
            </a:r>
            <a:r>
              <a:rPr lang="en-US" b="1"/>
              <a:t>Constraints</a:t>
            </a:r>
            <a:r>
              <a:rPr lang="en-US"/>
              <a:t> y se especifican utilizando el keyword </a:t>
            </a:r>
            <a:r>
              <a:rPr lang="en-US" b="1"/>
              <a:t>where</a:t>
            </a:r>
            <a:r>
              <a:rPr lang="en-US"/>
              <a:t>. </a:t>
            </a:r>
          </a:p>
          <a:p>
            <a:pPr marL="0" indent="0">
              <a:buNone/>
            </a:pPr>
            <a:endParaRPr lang="en-US"/>
          </a:p>
          <a:p>
            <a:pPr marL="0" indent="0">
              <a:buNone/>
            </a:pPr>
            <a:r>
              <a:rPr lang="en-US"/>
              <a:t>Hay seis tipos de </a:t>
            </a:r>
            <a:r>
              <a:rPr lang="en-US" b="1"/>
              <a:t>Constraints</a:t>
            </a:r>
            <a:r>
              <a:rPr lang="en-US"/>
              <a:t>.</a:t>
            </a:r>
            <a:endParaRPr lang="en-BO"/>
          </a:p>
        </p:txBody>
      </p:sp>
    </p:spTree>
    <p:extLst>
      <p:ext uri="{BB962C8B-B14F-4D97-AF65-F5344CB8AC3E}">
        <p14:creationId xmlns:p14="http://schemas.microsoft.com/office/powerpoint/2010/main" val="2014089273"/>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6B839-539F-F147-9DE7-7D0BF7730ADA}"/>
              </a:ext>
            </a:extLst>
          </p:cNvPr>
          <p:cNvSpPr>
            <a:spLocks noGrp="1"/>
          </p:cNvSpPr>
          <p:nvPr>
            <p:ph type="title"/>
          </p:nvPr>
        </p:nvSpPr>
        <p:spPr/>
        <p:txBody>
          <a:bodyPr/>
          <a:lstStyle/>
          <a:p>
            <a:r>
              <a:rPr lang="en-BO"/>
              <a:t>Tipos de Constraints</a:t>
            </a:r>
          </a:p>
        </p:txBody>
      </p:sp>
      <p:sp>
        <p:nvSpPr>
          <p:cNvPr id="3" name="Content Placeholder 2">
            <a:extLst>
              <a:ext uri="{FF2B5EF4-FFF2-40B4-BE49-F238E27FC236}">
                <a16:creationId xmlns:a16="http://schemas.microsoft.com/office/drawing/2014/main" id="{95308227-85A4-B745-8AE6-E957BBE34D26}"/>
              </a:ext>
            </a:extLst>
          </p:cNvPr>
          <p:cNvSpPr>
            <a:spLocks noGrp="1"/>
          </p:cNvSpPr>
          <p:nvPr>
            <p:ph idx="1"/>
          </p:nvPr>
        </p:nvSpPr>
        <p:spPr>
          <a:xfrm>
            <a:off x="838200" y="1551351"/>
            <a:ext cx="5196840" cy="5167312"/>
          </a:xfrm>
          <a:solidFill>
            <a:schemeClr val="accent5">
              <a:lumMod val="20000"/>
              <a:lumOff val="80000"/>
            </a:schemeClr>
          </a:solidFill>
          <a:ln>
            <a:solidFill>
              <a:schemeClr val="accent1"/>
            </a:solidFill>
          </a:ln>
        </p:spPr>
        <p:txBody>
          <a:bodyPr>
            <a:normAutofit fontScale="55000" lnSpcReduction="20000"/>
          </a:bodyPr>
          <a:lstStyle/>
          <a:p>
            <a:pPr marL="0" indent="0">
              <a:buNone/>
            </a:pPr>
            <a:endParaRPr lang="en-US"/>
          </a:p>
          <a:p>
            <a:pPr marL="0" indent="0">
              <a:buNone/>
            </a:pPr>
            <a:r>
              <a:rPr lang="en-US"/>
              <a:t>Primero, el </a:t>
            </a:r>
            <a:r>
              <a:rPr lang="en-US" b="1"/>
              <a:t>parámetro type</a:t>
            </a:r>
            <a:r>
              <a:rPr lang="en-US"/>
              <a:t> puede restringirse a los </a:t>
            </a:r>
            <a:r>
              <a:rPr lang="en-US" b="1"/>
              <a:t>tipos valor </a:t>
            </a:r>
            <a:r>
              <a:rPr lang="en-US"/>
              <a:t>mediante el uso del keyword </a:t>
            </a:r>
            <a:r>
              <a:rPr lang="en-US" b="1"/>
              <a:t>struct</a:t>
            </a:r>
            <a:r>
              <a:rPr lang="en-US"/>
              <a:t>.</a:t>
            </a:r>
          </a:p>
          <a:p>
            <a:pPr marL="0" indent="0">
              <a:buNone/>
            </a:pPr>
            <a:endParaRPr lang="en-US"/>
          </a:p>
          <a:p>
            <a:pPr marL="0" indent="0">
              <a:buNone/>
            </a:pPr>
            <a:r>
              <a:rPr lang="en-US"/>
              <a:t>class C &lt;T&gt; </a:t>
            </a:r>
            <a:r>
              <a:rPr lang="en-US" b="1"/>
              <a:t>where T: struct {}  </a:t>
            </a:r>
            <a:r>
              <a:rPr lang="en-US"/>
              <a:t>// T restringido a </a:t>
            </a:r>
            <a:r>
              <a:rPr lang="en-US" b="1"/>
              <a:t>tipo valor</a:t>
            </a:r>
          </a:p>
          <a:p>
            <a:pPr marL="0" indent="0">
              <a:buNone/>
            </a:pPr>
            <a:endParaRPr lang="en-US"/>
          </a:p>
          <a:p>
            <a:pPr marL="0" indent="0">
              <a:buNone/>
            </a:pPr>
            <a:r>
              <a:rPr lang="en-US"/>
              <a:t>Segundo, el </a:t>
            </a:r>
            <a:r>
              <a:rPr lang="en-US" b="1"/>
              <a:t>parámetro type</a:t>
            </a:r>
            <a:r>
              <a:rPr lang="en-US"/>
              <a:t> puede restringirse a los </a:t>
            </a:r>
            <a:r>
              <a:rPr lang="en-US" b="1"/>
              <a:t>tipos referencia</a:t>
            </a:r>
            <a:r>
              <a:rPr lang="en-US"/>
              <a:t> mediante el uso del keyword </a:t>
            </a:r>
            <a:r>
              <a:rPr lang="en-US" b="1"/>
              <a:t>class</a:t>
            </a:r>
            <a:r>
              <a:rPr lang="en-US"/>
              <a:t>.</a:t>
            </a:r>
          </a:p>
          <a:p>
            <a:pPr marL="0" indent="0">
              <a:buNone/>
            </a:pPr>
            <a:endParaRPr lang="en-US"/>
          </a:p>
          <a:p>
            <a:pPr marL="0" indent="0">
              <a:buNone/>
            </a:pPr>
            <a:r>
              <a:rPr lang="en-US"/>
              <a:t>class D &lt;T&gt; </a:t>
            </a:r>
            <a:r>
              <a:rPr lang="en-US" b="1"/>
              <a:t>where T: class {}</a:t>
            </a:r>
            <a:r>
              <a:rPr lang="en-US"/>
              <a:t>  // T restringido a </a:t>
            </a:r>
            <a:r>
              <a:rPr lang="en-US" b="1"/>
              <a:t>tipo referencia</a:t>
            </a:r>
          </a:p>
          <a:p>
            <a:pPr marL="0" indent="0">
              <a:buNone/>
            </a:pPr>
            <a:endParaRPr lang="en-US"/>
          </a:p>
          <a:p>
            <a:pPr marL="0" indent="0">
              <a:buNone/>
            </a:pPr>
            <a:r>
              <a:rPr lang="en-US"/>
              <a:t>Tercero, el </a:t>
            </a:r>
            <a:r>
              <a:rPr lang="en-US" b="1"/>
              <a:t>constraint</a:t>
            </a:r>
            <a:r>
              <a:rPr lang="en-US"/>
              <a:t> puede ser una </a:t>
            </a:r>
            <a:r>
              <a:rPr lang="en-US" b="1"/>
              <a:t>clase</a:t>
            </a:r>
            <a:r>
              <a:rPr lang="en-US"/>
              <a:t>. Esto restringirá el </a:t>
            </a:r>
            <a:r>
              <a:rPr lang="en-US" b="1"/>
              <a:t>type</a:t>
            </a:r>
            <a:r>
              <a:rPr lang="en-US"/>
              <a:t> a esa clase o una de sus derivadas.</a:t>
            </a:r>
          </a:p>
          <a:p>
            <a:pPr marL="0" indent="0">
              <a:buNone/>
            </a:pPr>
            <a:endParaRPr lang="en-US"/>
          </a:p>
          <a:p>
            <a:pPr marL="0" indent="0">
              <a:buNone/>
            </a:pPr>
            <a:r>
              <a:rPr lang="en-US"/>
              <a:t>clase B {} </a:t>
            </a:r>
          </a:p>
          <a:p>
            <a:pPr marL="0" indent="0">
              <a:buNone/>
            </a:pPr>
            <a:r>
              <a:rPr lang="en-US"/>
              <a:t>clase E &lt;T&gt; </a:t>
            </a:r>
            <a:r>
              <a:rPr lang="en-US" b="1"/>
              <a:t>where T: B {}</a:t>
            </a:r>
            <a:r>
              <a:rPr lang="en-US"/>
              <a:t>  // T restingido a ser de </a:t>
            </a:r>
            <a:r>
              <a:rPr lang="en-US" b="1"/>
              <a:t>clase B</a:t>
            </a:r>
            <a:r>
              <a:rPr lang="en-US"/>
              <a:t> o alguna de sus derivadas</a:t>
            </a:r>
            <a:endParaRPr lang="en-BO"/>
          </a:p>
        </p:txBody>
      </p:sp>
      <p:sp>
        <p:nvSpPr>
          <p:cNvPr id="4" name="Content Placeholder 2">
            <a:extLst>
              <a:ext uri="{FF2B5EF4-FFF2-40B4-BE49-F238E27FC236}">
                <a16:creationId xmlns:a16="http://schemas.microsoft.com/office/drawing/2014/main" id="{72E485A9-B5C6-B74A-B7AA-E8E0A8E10510}"/>
              </a:ext>
            </a:extLst>
          </p:cNvPr>
          <p:cNvSpPr txBox="1">
            <a:spLocks/>
          </p:cNvSpPr>
          <p:nvPr/>
        </p:nvSpPr>
        <p:spPr>
          <a:xfrm>
            <a:off x="6096000" y="1551351"/>
            <a:ext cx="5259977" cy="5167312"/>
          </a:xfrm>
          <a:prstGeom prst="rect">
            <a:avLst/>
          </a:prstGeom>
          <a:solidFill>
            <a:schemeClr val="accent5">
              <a:lumMod val="20000"/>
              <a:lumOff val="80000"/>
            </a:schemeClr>
          </a:solidFill>
          <a:ln>
            <a:solidFill>
              <a:schemeClr val="accent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500"/>
          </a:p>
          <a:p>
            <a:pPr marL="0" indent="0">
              <a:buNone/>
            </a:pPr>
            <a:r>
              <a:rPr lang="en-US" sz="1500"/>
              <a:t>Cuarto, el </a:t>
            </a:r>
            <a:r>
              <a:rPr lang="en-US" sz="1500" b="1"/>
              <a:t>parámetro type</a:t>
            </a:r>
            <a:r>
              <a:rPr lang="en-US" sz="1500"/>
              <a:t> puede ser restringido a ser o derivarse de otro </a:t>
            </a:r>
            <a:r>
              <a:rPr lang="en-US" sz="1500" b="1"/>
              <a:t>parámetro type</a:t>
            </a:r>
            <a:r>
              <a:rPr lang="en-US" sz="1500"/>
              <a:t>.</a:t>
            </a:r>
          </a:p>
          <a:p>
            <a:pPr marL="0" indent="0">
              <a:buNone/>
            </a:pPr>
            <a:endParaRPr lang="en-US" sz="1500"/>
          </a:p>
          <a:p>
            <a:pPr marL="0" indent="0">
              <a:buNone/>
            </a:pPr>
            <a:r>
              <a:rPr lang="en-US" sz="1500"/>
              <a:t>class F &lt;T, U&gt; </a:t>
            </a:r>
            <a:r>
              <a:rPr lang="en-US" sz="1500" b="1"/>
              <a:t>where T: U {}</a:t>
            </a:r>
            <a:r>
              <a:rPr lang="en-US" sz="1500"/>
              <a:t>  // T restringido a derivar de U</a:t>
            </a:r>
          </a:p>
          <a:p>
            <a:pPr marL="0" indent="0">
              <a:buNone/>
            </a:pPr>
            <a:endParaRPr lang="en-US" sz="1500"/>
          </a:p>
          <a:p>
            <a:pPr marL="0" indent="0">
              <a:buNone/>
            </a:pPr>
            <a:r>
              <a:rPr lang="en-US" sz="1500"/>
              <a:t>Quinto, el constraint puede ser una </a:t>
            </a:r>
            <a:r>
              <a:rPr lang="en-US" sz="1500" b="1"/>
              <a:t>interface</a:t>
            </a:r>
            <a:r>
              <a:rPr lang="en-US" sz="1500"/>
              <a:t>. Esto restringirá el </a:t>
            </a:r>
            <a:r>
              <a:rPr lang="en-US" sz="1500" b="1"/>
              <a:t>parámetro type</a:t>
            </a:r>
            <a:r>
              <a:rPr lang="en-US" sz="1500"/>
              <a:t> solo a aquellos tipos que implementan la interface especificada, o que son del mismo tipo de la interface.</a:t>
            </a:r>
          </a:p>
          <a:p>
            <a:pPr marL="0" indent="0">
              <a:buNone/>
            </a:pPr>
            <a:endParaRPr lang="en-US" sz="1500"/>
          </a:p>
          <a:p>
            <a:pPr marL="0" indent="0">
              <a:buNone/>
            </a:pPr>
            <a:r>
              <a:rPr lang="en-US" sz="1500"/>
              <a:t>interface I {}</a:t>
            </a:r>
          </a:p>
          <a:p>
            <a:pPr marL="0" indent="0">
              <a:buNone/>
            </a:pPr>
            <a:r>
              <a:rPr lang="en-US" sz="1500"/>
              <a:t>class G &lt;T&gt; </a:t>
            </a:r>
            <a:r>
              <a:rPr lang="en-US" sz="1500" b="1"/>
              <a:t>where T: I {}</a:t>
            </a:r>
            <a:r>
              <a:rPr lang="en-US" sz="1500"/>
              <a:t>    // T restringido a la interface o tipos que la implementan</a:t>
            </a:r>
          </a:p>
          <a:p>
            <a:pPr marL="0" indent="0">
              <a:buNone/>
            </a:pPr>
            <a:endParaRPr lang="en-US" sz="1500"/>
          </a:p>
          <a:p>
            <a:pPr marL="0" indent="0">
              <a:buNone/>
            </a:pPr>
            <a:r>
              <a:rPr lang="en-US" sz="1500"/>
              <a:t>Sexto, finalmente el </a:t>
            </a:r>
            <a:r>
              <a:rPr lang="en-US" sz="1500" b="1"/>
              <a:t>parámetro type</a:t>
            </a:r>
            <a:r>
              <a:rPr lang="en-US" sz="1500"/>
              <a:t> puede limitarse solo a aquellos tipos que tienen un </a:t>
            </a:r>
            <a:r>
              <a:rPr lang="en-US" sz="1500" b="1"/>
              <a:t>constructor público sin parámetros</a:t>
            </a:r>
            <a:r>
              <a:rPr lang="en-US" sz="1500"/>
              <a:t>.</a:t>
            </a:r>
          </a:p>
          <a:p>
            <a:pPr marL="0" indent="0">
              <a:buNone/>
            </a:pPr>
            <a:r>
              <a:rPr lang="en-US" sz="1500"/>
              <a:t>class H &lt;T&gt; </a:t>
            </a:r>
            <a:r>
              <a:rPr lang="en-US" sz="1500" b="1"/>
              <a:t>where T: new ()</a:t>
            </a:r>
            <a:r>
              <a:rPr lang="en-US" sz="1500"/>
              <a:t> {}   // T restringido a tipos que tienen un constructor público sin parámetros</a:t>
            </a:r>
            <a:endParaRPr lang="en-BO" sz="1500"/>
          </a:p>
        </p:txBody>
      </p:sp>
    </p:spTree>
    <p:extLst>
      <p:ext uri="{BB962C8B-B14F-4D97-AF65-F5344CB8AC3E}">
        <p14:creationId xmlns:p14="http://schemas.microsoft.com/office/powerpoint/2010/main" val="2260625689"/>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FFF2A-479A-B54E-BF76-E36CF0B782B3}"/>
              </a:ext>
            </a:extLst>
          </p:cNvPr>
          <p:cNvSpPr>
            <a:spLocks noGrp="1"/>
          </p:cNvSpPr>
          <p:nvPr>
            <p:ph type="title"/>
          </p:nvPr>
        </p:nvSpPr>
        <p:spPr/>
        <p:txBody>
          <a:bodyPr/>
          <a:lstStyle/>
          <a:p>
            <a:r>
              <a:rPr lang="en-BO"/>
              <a:t>Múltiples constraints</a:t>
            </a:r>
          </a:p>
        </p:txBody>
      </p:sp>
      <p:sp>
        <p:nvSpPr>
          <p:cNvPr id="3" name="Content Placeholder 2">
            <a:extLst>
              <a:ext uri="{FF2B5EF4-FFF2-40B4-BE49-F238E27FC236}">
                <a16:creationId xmlns:a16="http://schemas.microsoft.com/office/drawing/2014/main" id="{BE9D413C-5303-1B4C-B8F6-C50F9A07E3F2}"/>
              </a:ext>
            </a:extLst>
          </p:cNvPr>
          <p:cNvSpPr>
            <a:spLocks noGrp="1"/>
          </p:cNvSpPr>
          <p:nvPr>
            <p:ph idx="1"/>
          </p:nvPr>
        </p:nvSpPr>
        <p:spPr>
          <a:xfrm>
            <a:off x="6453051" y="1873051"/>
            <a:ext cx="4900749" cy="4351338"/>
          </a:xfrm>
          <a:solidFill>
            <a:schemeClr val="accent5">
              <a:lumMod val="20000"/>
              <a:lumOff val="80000"/>
            </a:schemeClr>
          </a:solidFill>
          <a:ln>
            <a:solidFill>
              <a:schemeClr val="accent1"/>
            </a:solidFill>
          </a:ln>
        </p:spPr>
        <p:txBody>
          <a:bodyPr>
            <a:normAutofit fontScale="40000" lnSpcReduction="20000"/>
          </a:bodyPr>
          <a:lstStyle/>
          <a:p>
            <a:pPr marL="0" indent="0">
              <a:buNone/>
            </a:pPr>
            <a:endParaRPr lang="en-US"/>
          </a:p>
          <a:p>
            <a:pPr marL="0" indent="0">
              <a:buNone/>
            </a:pPr>
            <a:r>
              <a:rPr lang="en-US" sz="4000"/>
              <a:t>Se pueden aplicar múltiples </a:t>
            </a:r>
            <a:r>
              <a:rPr lang="en-US" sz="4000" b="1"/>
              <a:t>constraints</a:t>
            </a:r>
            <a:r>
              <a:rPr lang="en-US" sz="4000"/>
              <a:t> a un </a:t>
            </a:r>
            <a:r>
              <a:rPr lang="en-US" sz="4000" b="1"/>
              <a:t>parámetro type </a:t>
            </a:r>
            <a:r>
              <a:rPr lang="en-US" sz="4000"/>
              <a:t>especificando los mismos en una lista separada por comas. </a:t>
            </a:r>
          </a:p>
          <a:p>
            <a:pPr marL="0" indent="0">
              <a:buNone/>
            </a:pPr>
            <a:endParaRPr lang="en-US" sz="4000"/>
          </a:p>
          <a:p>
            <a:pPr marL="0" indent="0">
              <a:buNone/>
            </a:pPr>
            <a:r>
              <a:rPr lang="en-US" sz="4000"/>
              <a:t>Además, para aplicar </a:t>
            </a:r>
            <a:r>
              <a:rPr lang="en-US" sz="4000" b="1"/>
              <a:t>constraints</a:t>
            </a:r>
            <a:r>
              <a:rPr lang="en-US" sz="4000"/>
              <a:t> a más de un </a:t>
            </a:r>
            <a:r>
              <a:rPr lang="en-US" sz="4000" b="1"/>
              <a:t>parámetro type</a:t>
            </a:r>
            <a:r>
              <a:rPr lang="en-US" sz="4000"/>
              <a:t>, se pueden agregar cláusulas </a:t>
            </a:r>
            <a:r>
              <a:rPr lang="en-US" sz="4000" b="1"/>
              <a:t>where</a:t>
            </a:r>
            <a:r>
              <a:rPr lang="en-US" sz="4000"/>
              <a:t> adicionales. </a:t>
            </a:r>
          </a:p>
          <a:p>
            <a:pPr marL="0" indent="0">
              <a:buNone/>
            </a:pPr>
            <a:endParaRPr lang="en-US" sz="4000"/>
          </a:p>
          <a:p>
            <a:pPr marL="0" indent="0">
              <a:buNone/>
            </a:pPr>
            <a:r>
              <a:rPr lang="en-US" sz="4000"/>
              <a:t>Los </a:t>
            </a:r>
            <a:r>
              <a:rPr lang="en-US" sz="4000" b="1"/>
              <a:t>constraints</a:t>
            </a:r>
            <a:r>
              <a:rPr lang="en-US" sz="4000"/>
              <a:t> de class o struct, debe aparecer primero en la lista.</a:t>
            </a:r>
          </a:p>
          <a:p>
            <a:pPr marL="0" indent="0">
              <a:buNone/>
            </a:pPr>
            <a:endParaRPr lang="en-US" sz="4000"/>
          </a:p>
          <a:p>
            <a:pPr marL="0" indent="0">
              <a:buNone/>
            </a:pPr>
            <a:r>
              <a:rPr lang="en-US" sz="4000"/>
              <a:t>Si se utiliza el </a:t>
            </a:r>
            <a:r>
              <a:rPr lang="en-US" sz="4000" b="1"/>
              <a:t>constraint</a:t>
            </a:r>
            <a:r>
              <a:rPr lang="en-US" sz="4000"/>
              <a:t> del </a:t>
            </a:r>
            <a:r>
              <a:rPr lang="en-US" sz="4000" b="1"/>
              <a:t>constructor sin parámetros</a:t>
            </a:r>
            <a:r>
              <a:rPr lang="en-US" sz="4000"/>
              <a:t>, debe ser el último de la lista.</a:t>
            </a:r>
          </a:p>
          <a:p>
            <a:pPr marL="0" indent="0">
              <a:buNone/>
            </a:pPr>
            <a:endParaRPr lang="en-US" sz="4000"/>
          </a:p>
          <a:p>
            <a:pPr marL="0" indent="0">
              <a:buNone/>
            </a:pPr>
            <a:r>
              <a:rPr lang="en-US" sz="4000" b="1" dirty="0"/>
              <a:t>interface I {}</a:t>
            </a:r>
          </a:p>
          <a:p>
            <a:pPr marL="0" indent="0">
              <a:buNone/>
            </a:pPr>
            <a:r>
              <a:rPr lang="en-US" sz="4000" b="1" dirty="0"/>
              <a:t>class J&lt;T, U&gt; where T : class, I where U : I, new() {}</a:t>
            </a:r>
          </a:p>
          <a:p>
            <a:pPr marL="0" indent="0">
              <a:buNone/>
            </a:pPr>
            <a:r>
              <a:rPr lang="en-US" sz="4000" b="1" dirty="0"/>
              <a:t> </a:t>
            </a:r>
            <a:endParaRPr lang="en-BO" sz="4000"/>
          </a:p>
        </p:txBody>
      </p:sp>
      <p:sp>
        <p:nvSpPr>
          <p:cNvPr id="4" name="TextBox 3">
            <a:extLst>
              <a:ext uri="{FF2B5EF4-FFF2-40B4-BE49-F238E27FC236}">
                <a16:creationId xmlns:a16="http://schemas.microsoft.com/office/drawing/2014/main" id="{28DCD47F-BD40-E94A-A214-AF60FF301672}"/>
              </a:ext>
            </a:extLst>
          </p:cNvPr>
          <p:cNvSpPr txBox="1"/>
          <p:nvPr/>
        </p:nvSpPr>
        <p:spPr>
          <a:xfrm>
            <a:off x="838200" y="1540341"/>
            <a:ext cx="5144589"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public class Valor { public int Value { get; set;} }</a:t>
            </a:r>
          </a:p>
          <a:p>
            <a:r>
              <a:rPr lang="en-US" sz="1400" b="1"/>
              <a:t>public class </a:t>
            </a:r>
            <a:r>
              <a:rPr lang="en-US" sz="1400" b="1">
                <a:solidFill>
                  <a:schemeClr val="accent2">
                    <a:lumMod val="40000"/>
                    <a:lumOff val="60000"/>
                  </a:schemeClr>
                </a:solidFill>
              </a:rPr>
              <a:t>Rectangulo&lt;T&gt; where T : struct </a:t>
            </a:r>
            <a:r>
              <a:rPr lang="en-US" sz="1400" b="1"/>
              <a:t>{</a:t>
            </a:r>
          </a:p>
          <a:p>
            <a:r>
              <a:rPr lang="en-US" sz="1400" b="1"/>
              <a:t>      public T X { get; set; }      public T Y { get; set; }</a:t>
            </a:r>
          </a:p>
          <a:p>
            <a:r>
              <a:rPr lang="en-US" sz="1400" b="1"/>
              <a:t>      public Rectangulo(T x, T y) { X = x; Y = y; }</a:t>
            </a:r>
          </a:p>
          <a:p>
            <a:r>
              <a:rPr lang="en-US" sz="1400" b="1"/>
              <a:t>      public bool EsCuadrado() { return X.Equals(Y); }</a:t>
            </a:r>
          </a:p>
          <a:p>
            <a:r>
              <a:rPr lang="en-US" sz="1400" b="1"/>
              <a:t>}</a:t>
            </a:r>
          </a:p>
          <a:p>
            <a:r>
              <a:rPr lang="en-US" sz="1400" b="1"/>
              <a:t>public struct </a:t>
            </a:r>
            <a:r>
              <a:rPr lang="en-US" sz="1400" b="1">
                <a:solidFill>
                  <a:schemeClr val="accent2">
                    <a:lumMod val="40000"/>
                    <a:lumOff val="60000"/>
                  </a:schemeClr>
                </a:solidFill>
              </a:rPr>
              <a:t>Cuadrado&lt;T&gt; where T : Valor, new() </a:t>
            </a:r>
            <a:r>
              <a:rPr lang="en-US" sz="1400" b="1"/>
              <a:t>{</a:t>
            </a:r>
          </a:p>
          <a:p>
            <a:r>
              <a:rPr lang="en-US" sz="1400" b="1"/>
              <a:t>     public T X { get; set; }</a:t>
            </a:r>
          </a:p>
          <a:p>
            <a:r>
              <a:rPr lang="en-US" sz="1400" b="1"/>
              <a:t>     public bool EsCuadrado() { return X.Value.Equals(X.Value); }</a:t>
            </a:r>
          </a:p>
          <a:p>
            <a:r>
              <a:rPr lang="en-US" sz="1400" b="1"/>
              <a:t>}</a:t>
            </a:r>
          </a:p>
          <a:p>
            <a:r>
              <a:rPr lang="en-US" sz="1400" b="1"/>
              <a:t>static class Principal {</a:t>
            </a:r>
          </a:p>
          <a:p>
            <a:r>
              <a:rPr lang="en-US" sz="1400" b="1"/>
              <a:t>      static void Main() {</a:t>
            </a:r>
          </a:p>
          <a:p>
            <a:r>
              <a:rPr lang="en-US" sz="1400" b="1"/>
              <a:t>            var rect = new Rectangulo&lt;double&gt;(10, 90);</a:t>
            </a:r>
          </a:p>
          <a:p>
            <a:r>
              <a:rPr lang="en-US" sz="1400" b="1"/>
              <a:t>            WriteLine($"rect es cuadrado? { rect.EsCuadrado()}");</a:t>
            </a:r>
          </a:p>
          <a:p>
            <a:r>
              <a:rPr lang="en-US" sz="1400" b="1"/>
              <a:t>            Valor v = new Valor(); v.Value = 10;</a:t>
            </a:r>
          </a:p>
          <a:p>
            <a:r>
              <a:rPr lang="en-US" sz="1400" b="1"/>
              <a:t>            Cuadrado&lt;Valor&gt; cuad = new Cuadrado&lt;Valor&gt;(); </a:t>
            </a:r>
          </a:p>
          <a:p>
            <a:r>
              <a:rPr lang="en-US" sz="1400" b="1"/>
              <a:t>            cuad.X = v;</a:t>
            </a:r>
          </a:p>
          <a:p>
            <a:r>
              <a:rPr lang="en-US" sz="1400" b="1"/>
              <a:t>            WriteLine($"cuad es cuadrado? { cuad.EsCuadrado()}");</a:t>
            </a:r>
          </a:p>
          <a:p>
            <a:r>
              <a:rPr lang="en-US" sz="1400" b="1"/>
              <a:t>      }</a:t>
            </a:r>
          </a:p>
          <a:p>
            <a:r>
              <a:rPr lang="en-US" sz="1400" b="1"/>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197398690"/>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D1486-AA95-574F-BDEF-4C1BB1C76101}"/>
              </a:ext>
            </a:extLst>
          </p:cNvPr>
          <p:cNvSpPr>
            <a:spLocks noGrp="1"/>
          </p:cNvSpPr>
          <p:nvPr>
            <p:ph type="title"/>
          </p:nvPr>
        </p:nvSpPr>
        <p:spPr/>
        <p:txBody>
          <a:bodyPr/>
          <a:lstStyle/>
          <a:p>
            <a:r>
              <a:rPr lang="en-BO"/>
              <a:t>Por qué declarar constraints</a:t>
            </a:r>
          </a:p>
        </p:txBody>
      </p:sp>
      <p:sp>
        <p:nvSpPr>
          <p:cNvPr id="3" name="Content Placeholder 2">
            <a:extLst>
              <a:ext uri="{FF2B5EF4-FFF2-40B4-BE49-F238E27FC236}">
                <a16:creationId xmlns:a16="http://schemas.microsoft.com/office/drawing/2014/main" id="{91065934-FAAE-A141-8F58-20FD32BB34A6}"/>
              </a:ext>
            </a:extLst>
          </p:cNvPr>
          <p:cNvSpPr>
            <a:spLocks noGrp="1"/>
          </p:cNvSpPr>
          <p:nvPr>
            <p:ph idx="1"/>
          </p:nvPr>
        </p:nvSpPr>
        <p:spPr>
          <a:solidFill>
            <a:schemeClr val="accent5">
              <a:lumMod val="20000"/>
              <a:lumOff val="80000"/>
            </a:schemeClr>
          </a:solidFill>
          <a:ln>
            <a:solidFill>
              <a:schemeClr val="accent1"/>
            </a:solidFill>
          </a:ln>
        </p:spPr>
        <p:txBody>
          <a:bodyPr/>
          <a:lstStyle/>
          <a:p>
            <a:pPr marL="0" indent="0">
              <a:buNone/>
            </a:pPr>
            <a:endParaRPr lang="en-US"/>
          </a:p>
          <a:p>
            <a:pPr marL="0" indent="0">
              <a:buNone/>
            </a:pPr>
            <a:r>
              <a:rPr lang="en-US"/>
              <a:t>Además de restringir el uso de un método o una clase genérica a solo  ciertos tipos de </a:t>
            </a:r>
            <a:r>
              <a:rPr lang="en-US" b="1"/>
              <a:t>parámetros types</a:t>
            </a:r>
            <a:r>
              <a:rPr lang="en-US"/>
              <a:t>, otra razón para aplicar restricciones es aumentar el número de operaciones permitidas y llamadas a métodos admitidas por el tipo de </a:t>
            </a:r>
            <a:r>
              <a:rPr lang="en-US" b="1"/>
              <a:t>constraint</a:t>
            </a:r>
            <a:r>
              <a:rPr lang="en-US"/>
              <a:t>. </a:t>
            </a:r>
          </a:p>
          <a:p>
            <a:pPr marL="0" indent="0">
              <a:buNone/>
            </a:pPr>
            <a:endParaRPr lang="en-US"/>
          </a:p>
          <a:p>
            <a:pPr marL="0" indent="0">
              <a:buNone/>
            </a:pPr>
            <a:r>
              <a:rPr lang="en-US"/>
              <a:t>Un </a:t>
            </a:r>
            <a:r>
              <a:rPr lang="en-US" b="1"/>
              <a:t>parámetro type</a:t>
            </a:r>
            <a:r>
              <a:rPr lang="en-US"/>
              <a:t> sin </a:t>
            </a:r>
            <a:r>
              <a:rPr lang="en-US" b="1"/>
              <a:t>constraints</a:t>
            </a:r>
            <a:r>
              <a:rPr lang="en-US"/>
              <a:t> solo puede usar los miembros de </a:t>
            </a:r>
            <a:r>
              <a:rPr lang="en-US" b="1"/>
              <a:t>System.Object</a:t>
            </a:r>
            <a:r>
              <a:rPr lang="en-US"/>
              <a:t>. Sin embargo, al aplicar un constraint de clase base, los miembros accesibles de esa clase base también estarán disponibles.</a:t>
            </a:r>
            <a:endParaRPr lang="en-BO"/>
          </a:p>
        </p:txBody>
      </p:sp>
    </p:spTree>
    <p:extLst>
      <p:ext uri="{BB962C8B-B14F-4D97-AF65-F5344CB8AC3E}">
        <p14:creationId xmlns:p14="http://schemas.microsoft.com/office/powerpoint/2010/main" val="3854381711"/>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2B68D-3713-6148-9FF0-5FF753D50FB3}"/>
              </a:ext>
            </a:extLst>
          </p:cNvPr>
          <p:cNvSpPr>
            <a:spLocks noGrp="1"/>
          </p:cNvSpPr>
          <p:nvPr>
            <p:ph type="title"/>
          </p:nvPr>
        </p:nvSpPr>
        <p:spPr/>
        <p:txBody>
          <a:bodyPr/>
          <a:lstStyle/>
          <a:p>
            <a:r>
              <a:rPr lang="en-BO"/>
              <a:t>Generics y Objects</a:t>
            </a:r>
          </a:p>
        </p:txBody>
      </p:sp>
      <p:sp>
        <p:nvSpPr>
          <p:cNvPr id="3" name="Content Placeholder 2">
            <a:extLst>
              <a:ext uri="{FF2B5EF4-FFF2-40B4-BE49-F238E27FC236}">
                <a16:creationId xmlns:a16="http://schemas.microsoft.com/office/drawing/2014/main" id="{9FFC8F97-58DD-314B-9BDD-4B313E4EEF46}"/>
              </a:ext>
            </a:extLst>
          </p:cNvPr>
          <p:cNvSpPr>
            <a:spLocks noGrp="1"/>
          </p:cNvSpPr>
          <p:nvPr>
            <p:ph idx="1"/>
          </p:nvPr>
        </p:nvSpPr>
        <p:spPr>
          <a:solidFill>
            <a:schemeClr val="accent5">
              <a:lumMod val="20000"/>
              <a:lumOff val="80000"/>
            </a:schemeClr>
          </a:solidFill>
          <a:ln>
            <a:solidFill>
              <a:schemeClr val="accent1"/>
            </a:solidFill>
          </a:ln>
        </p:spPr>
        <p:txBody>
          <a:bodyPr>
            <a:normAutofit fontScale="85000" lnSpcReduction="20000"/>
          </a:bodyPr>
          <a:lstStyle/>
          <a:p>
            <a:pPr marL="0" indent="0">
              <a:buNone/>
            </a:pPr>
            <a:endParaRPr lang="en-US" dirty="0"/>
          </a:p>
          <a:p>
            <a:pPr marL="0" indent="0">
              <a:buNone/>
            </a:pPr>
            <a:r>
              <a:rPr lang="en-US" dirty="0"/>
              <a:t>De cierta forma la clase Object al ser la madre de todas las clases, significa que todos los objetos (de cualquier </a:t>
            </a:r>
            <a:r>
              <a:rPr lang="en-US" b="1" dirty="0"/>
              <a:t>type</a:t>
            </a:r>
            <a:r>
              <a:rPr lang="en-US" dirty="0"/>
              <a:t>) sean también de tipo </a:t>
            </a:r>
            <a:r>
              <a:rPr lang="en-US" b="1" dirty="0"/>
              <a:t>Object</a:t>
            </a:r>
            <a:r>
              <a:rPr lang="en-US" dirty="0"/>
              <a:t>. </a:t>
            </a:r>
          </a:p>
          <a:p>
            <a:pPr marL="0" indent="0">
              <a:buNone/>
            </a:pPr>
            <a:endParaRPr lang="en-US" dirty="0"/>
          </a:p>
          <a:p>
            <a:pPr marL="0" indent="0">
              <a:buNone/>
            </a:pPr>
            <a:r>
              <a:rPr lang="en-US" dirty="0"/>
              <a:t>Eso hace que muchos </a:t>
            </a:r>
            <a:r>
              <a:rPr lang="en-US" b="1" dirty="0"/>
              <a:t>types</a:t>
            </a:r>
            <a:r>
              <a:rPr lang="en-US" dirty="0"/>
              <a:t> y métodos definan parámetros de tipo </a:t>
            </a:r>
            <a:r>
              <a:rPr lang="en-US" b="1" dirty="0"/>
              <a:t>Object</a:t>
            </a:r>
            <a:r>
              <a:rPr lang="en-US" dirty="0"/>
              <a:t>, para poder trabajar genéricamente con todos los tipos de objetos.</a:t>
            </a:r>
            <a:endParaRPr lang="en-US" b="1" dirty="0"/>
          </a:p>
          <a:p>
            <a:pPr marL="0" indent="0">
              <a:buNone/>
            </a:pPr>
            <a:endParaRPr lang="en-US" dirty="0"/>
          </a:p>
          <a:p>
            <a:pPr marL="0" indent="0">
              <a:buNone/>
            </a:pPr>
            <a:r>
              <a:rPr lang="en-US" dirty="0"/>
              <a:t>En general, debe evitarse el uso del </a:t>
            </a:r>
            <a:r>
              <a:rPr lang="en-US" b="1" dirty="0"/>
              <a:t>type Object</a:t>
            </a:r>
            <a:r>
              <a:rPr lang="en-US" dirty="0"/>
              <a:t> como la variable de tipo universal. Los tipos genéricos (</a:t>
            </a:r>
            <a:r>
              <a:rPr lang="en-US" b="1" dirty="0"/>
              <a:t>Generics</a:t>
            </a:r>
            <a:r>
              <a:rPr lang="en-US" dirty="0"/>
              <a:t>) al ser cerrados (</a:t>
            </a:r>
            <a:r>
              <a:rPr lang="en-US" b="1" dirty="0"/>
              <a:t>closed</a:t>
            </a:r>
            <a:r>
              <a:rPr lang="en-US" dirty="0"/>
              <a:t>) en tiempo de compilación, no solo garantizan la seguridad del uso correcto de los tipos en tiempo de compilación, sino que también eliminan la baja de rendimiento asociada con los tipos valores y la necesidad de hacer boxing y unboxing con este tipo de objetos.</a:t>
            </a:r>
          </a:p>
          <a:p>
            <a:pPr marL="0" indent="0">
              <a:buNone/>
            </a:pPr>
            <a:r>
              <a:rPr lang="en-US" dirty="0"/>
              <a:t> </a:t>
            </a:r>
          </a:p>
          <a:p>
            <a:pPr marL="0" indent="0">
              <a:buNone/>
            </a:pPr>
            <a:endParaRPr lang="en-BO"/>
          </a:p>
        </p:txBody>
      </p:sp>
    </p:spTree>
    <p:extLst>
      <p:ext uri="{BB962C8B-B14F-4D97-AF65-F5344CB8AC3E}">
        <p14:creationId xmlns:p14="http://schemas.microsoft.com/office/powerpoint/2010/main" val="758337219"/>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1845C-FD74-D74E-B1E8-68840F47DE22}"/>
              </a:ext>
            </a:extLst>
          </p:cNvPr>
          <p:cNvSpPr>
            <a:spLocks noGrp="1"/>
          </p:cNvSpPr>
          <p:nvPr>
            <p:ph type="title"/>
          </p:nvPr>
        </p:nvSpPr>
        <p:spPr/>
        <p:txBody>
          <a:bodyPr/>
          <a:lstStyle/>
          <a:p>
            <a:r>
              <a:rPr lang="en-BO"/>
              <a:t>Colecciones genéricas</a:t>
            </a:r>
          </a:p>
        </p:txBody>
      </p:sp>
      <p:sp>
        <p:nvSpPr>
          <p:cNvPr id="3" name="Content Placeholder 2">
            <a:extLst>
              <a:ext uri="{FF2B5EF4-FFF2-40B4-BE49-F238E27FC236}">
                <a16:creationId xmlns:a16="http://schemas.microsoft.com/office/drawing/2014/main" id="{97EB4F5A-2D92-054E-877C-90AC8D3889FA}"/>
              </a:ext>
            </a:extLst>
          </p:cNvPr>
          <p:cNvSpPr>
            <a:spLocks noGrp="1"/>
          </p:cNvSpPr>
          <p:nvPr>
            <p:ph idx="1"/>
          </p:nvPr>
        </p:nvSpPr>
        <p:spPr>
          <a:solidFill>
            <a:schemeClr val="accent5">
              <a:lumMod val="20000"/>
              <a:lumOff val="80000"/>
            </a:schemeClr>
          </a:solidFill>
          <a:ln>
            <a:solidFill>
              <a:schemeClr val="accent1"/>
            </a:solidFill>
          </a:ln>
        </p:spPr>
        <p:txBody>
          <a:bodyPr>
            <a:normAutofit fontScale="77500" lnSpcReduction="20000"/>
          </a:bodyPr>
          <a:lstStyle/>
          <a:p>
            <a:pPr marL="0" indent="0">
              <a:buNone/>
            </a:pPr>
            <a:endParaRPr lang="en-BO"/>
          </a:p>
          <a:p>
            <a:pPr marL="0" indent="0">
              <a:buNone/>
            </a:pPr>
            <a:r>
              <a:rPr lang="en-BO"/>
              <a:t>La librería FCL de .Net hace uso extensivo de clases genéricas y una de las más importantes está en el namespace </a:t>
            </a:r>
            <a:r>
              <a:rPr lang="en-BO" b="1"/>
              <a:t>System.Collections.Generic</a:t>
            </a:r>
          </a:p>
          <a:p>
            <a:pPr marL="0" indent="0">
              <a:buNone/>
            </a:pPr>
            <a:endParaRPr lang="en-BO" b="1"/>
          </a:p>
          <a:p>
            <a:pPr marL="0" indent="0">
              <a:buNone/>
            </a:pPr>
            <a:r>
              <a:rPr lang="en-BO"/>
              <a:t>Las clases más comunes y útiles son </a:t>
            </a:r>
            <a:r>
              <a:rPr lang="en-BO" b="1"/>
              <a:t>List&lt;T&gt;</a:t>
            </a:r>
            <a:r>
              <a:rPr lang="en-BO"/>
              <a:t> y </a:t>
            </a:r>
            <a:r>
              <a:rPr lang="en-BO" b="1"/>
              <a:t>Dictionary&lt;TKey, TVal&gt;.</a:t>
            </a:r>
          </a:p>
          <a:p>
            <a:pPr marL="0" indent="0">
              <a:buNone/>
            </a:pPr>
            <a:endParaRPr lang="en-BO" b="1"/>
          </a:p>
          <a:p>
            <a:pPr marL="0" indent="0">
              <a:buNone/>
            </a:pPr>
            <a:r>
              <a:rPr lang="en-BO" b="1"/>
              <a:t>List&lt;T&gt; </a:t>
            </a:r>
            <a:r>
              <a:rPr lang="en-BO"/>
              <a:t>es la clase para manejo de listas por excelencia en C#, y permite trabajar con toda clases de listas tipeadas (de un solo </a:t>
            </a:r>
            <a:r>
              <a:rPr lang="en-BO" b="1"/>
              <a:t>type)</a:t>
            </a:r>
            <a:r>
              <a:rPr lang="en-BO"/>
              <a:t>, que a diferencia de los arrays, crece dinámicamente.</a:t>
            </a:r>
          </a:p>
          <a:p>
            <a:pPr marL="0" indent="0">
              <a:buNone/>
            </a:pPr>
            <a:endParaRPr lang="en-BO" b="1"/>
          </a:p>
          <a:p>
            <a:pPr marL="0" indent="0">
              <a:buNone/>
            </a:pPr>
            <a:r>
              <a:rPr lang="en-BO" b="1"/>
              <a:t>Dictionary&lt;TKey, TVal&gt;</a:t>
            </a:r>
            <a:r>
              <a:rPr lang="en-BO"/>
              <a:t> es la clase para el manejo de colecciones de registro de valores </a:t>
            </a:r>
            <a:r>
              <a:rPr lang="en-BO" b="1"/>
              <a:t>(de type TVal)</a:t>
            </a:r>
            <a:r>
              <a:rPr lang="en-BO"/>
              <a:t> con clave</a:t>
            </a:r>
            <a:r>
              <a:rPr lang="en-BO" b="1"/>
              <a:t> (de type TKey)</a:t>
            </a:r>
            <a:r>
              <a:rPr lang="en-BO"/>
              <a:t>.</a:t>
            </a:r>
          </a:p>
          <a:p>
            <a:pPr marL="0" indent="0">
              <a:buNone/>
            </a:pPr>
            <a:r>
              <a:rPr lang="en-BO" b="1"/>
              <a:t> </a:t>
            </a:r>
          </a:p>
        </p:txBody>
      </p:sp>
    </p:spTree>
    <p:extLst>
      <p:ext uri="{BB962C8B-B14F-4D97-AF65-F5344CB8AC3E}">
        <p14:creationId xmlns:p14="http://schemas.microsoft.com/office/powerpoint/2010/main" val="3134950582"/>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E6DFA-FA50-6043-AF80-DDEEACF7BB13}"/>
              </a:ext>
            </a:extLst>
          </p:cNvPr>
          <p:cNvSpPr>
            <a:spLocks noGrp="1"/>
          </p:cNvSpPr>
          <p:nvPr>
            <p:ph type="title"/>
          </p:nvPr>
        </p:nvSpPr>
        <p:spPr/>
        <p:txBody>
          <a:bodyPr/>
          <a:lstStyle/>
          <a:p>
            <a:r>
              <a:rPr lang="en-BO"/>
              <a:t>System.Collections.Generic.</a:t>
            </a:r>
            <a:r>
              <a:rPr lang="en-BO" b="1"/>
              <a:t>List&lt;T&gt;</a:t>
            </a:r>
          </a:p>
        </p:txBody>
      </p:sp>
      <p:sp>
        <p:nvSpPr>
          <p:cNvPr id="3" name="Content Placeholder 2">
            <a:extLst>
              <a:ext uri="{FF2B5EF4-FFF2-40B4-BE49-F238E27FC236}">
                <a16:creationId xmlns:a16="http://schemas.microsoft.com/office/drawing/2014/main" id="{5E63C3B0-B1D9-3B43-B0A7-844E5EC943C5}"/>
              </a:ext>
            </a:extLst>
          </p:cNvPr>
          <p:cNvSpPr>
            <a:spLocks noGrp="1"/>
          </p:cNvSpPr>
          <p:nvPr>
            <p:ph idx="1"/>
          </p:nvPr>
        </p:nvSpPr>
        <p:spPr>
          <a:xfrm>
            <a:off x="6531429" y="2024270"/>
            <a:ext cx="4822371" cy="4351338"/>
          </a:xfrm>
          <a:solidFill>
            <a:schemeClr val="accent5">
              <a:lumMod val="20000"/>
              <a:lumOff val="80000"/>
            </a:schemeClr>
          </a:solidFill>
          <a:ln>
            <a:solidFill>
              <a:schemeClr val="accent1"/>
            </a:solidFill>
          </a:ln>
        </p:spPr>
        <p:txBody>
          <a:bodyPr>
            <a:normAutofit fontScale="92500" lnSpcReduction="20000"/>
          </a:bodyPr>
          <a:lstStyle/>
          <a:p>
            <a:pPr marL="0" indent="0">
              <a:buNone/>
            </a:pPr>
            <a:endParaRPr lang="en-BO" sz="2000" b="1"/>
          </a:p>
          <a:p>
            <a:pPr marL="0" indent="0">
              <a:buNone/>
            </a:pPr>
            <a:r>
              <a:rPr lang="en-BO" sz="2000" b="1"/>
              <a:t>List&lt;T&gt;</a:t>
            </a:r>
            <a:r>
              <a:rPr lang="en-BO" sz="2000"/>
              <a:t> permite trabajar con listas de cualquier tipo de datos y permite definir variables locales y campos.</a:t>
            </a:r>
          </a:p>
          <a:p>
            <a:pPr marL="0" indent="0">
              <a:buNone/>
            </a:pPr>
            <a:endParaRPr lang="en-BO" sz="2000"/>
          </a:p>
          <a:p>
            <a:pPr marL="0" indent="0">
              <a:buNone/>
            </a:pPr>
            <a:r>
              <a:rPr lang="en-BO" sz="2000" b="1"/>
              <a:t>List&lt;T&gt;</a:t>
            </a:r>
            <a:r>
              <a:rPr lang="en-BO" sz="2000"/>
              <a:t> implementa las interfaces </a:t>
            </a:r>
            <a:r>
              <a:rPr lang="en-BO" sz="2000" b="1"/>
              <a:t>IList&lt;T&gt;</a:t>
            </a:r>
            <a:r>
              <a:rPr lang="en-BO" sz="2000"/>
              <a:t> e </a:t>
            </a:r>
            <a:r>
              <a:rPr lang="en-BO" sz="2000" b="1"/>
              <a:t>IEnumerable&lt;T&gt;</a:t>
            </a:r>
            <a:r>
              <a:rPr lang="en-BO" sz="2000"/>
              <a:t> y puede manejarse con la misma notación de los arrays de una dimensión.</a:t>
            </a:r>
          </a:p>
          <a:p>
            <a:pPr marL="0" indent="0">
              <a:buNone/>
            </a:pPr>
            <a:endParaRPr lang="en-BO" sz="2000"/>
          </a:p>
          <a:p>
            <a:pPr marL="0" indent="0">
              <a:buNone/>
            </a:pPr>
            <a:r>
              <a:rPr lang="en-BO" sz="2000" b="1"/>
              <a:t>List&lt;T&gt;</a:t>
            </a:r>
            <a:r>
              <a:rPr lang="en-BO" sz="2000"/>
              <a:t> tiene una serie de miembros para manejar los elementos de la lista:</a:t>
            </a:r>
          </a:p>
          <a:p>
            <a:pPr marL="0" indent="0">
              <a:buNone/>
            </a:pPr>
            <a:r>
              <a:rPr lang="en-BO" sz="2000" b="1"/>
              <a:t>Add, Clear, Contains, Count, Exists, First, Insert, Remove, Sort, ToArray</a:t>
            </a:r>
            <a:r>
              <a:rPr lang="en-BO" sz="2000"/>
              <a:t>, etc... </a:t>
            </a:r>
          </a:p>
          <a:p>
            <a:pPr marL="0" indent="0">
              <a:buNone/>
            </a:pPr>
            <a:r>
              <a:rPr lang="en-BO" sz="2000"/>
              <a:t> </a:t>
            </a:r>
          </a:p>
        </p:txBody>
      </p:sp>
      <p:sp>
        <p:nvSpPr>
          <p:cNvPr id="4" name="TextBox 3">
            <a:extLst>
              <a:ext uri="{FF2B5EF4-FFF2-40B4-BE49-F238E27FC236}">
                <a16:creationId xmlns:a16="http://schemas.microsoft.com/office/drawing/2014/main" id="{DD719DBE-7993-A945-BF0F-ACDB1FC7DCAD}"/>
              </a:ext>
            </a:extLst>
          </p:cNvPr>
          <p:cNvSpPr txBox="1"/>
          <p:nvPr/>
        </p:nvSpPr>
        <p:spPr>
          <a:xfrm>
            <a:off x="838200" y="1907004"/>
            <a:ext cx="5144589" cy="47397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System.Collections.Generic;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r>
              <a:rPr lang="en-US" sz="1400" b="1"/>
              <a:t>      static void Main() {</a:t>
            </a:r>
          </a:p>
          <a:p>
            <a:pPr lvl="1"/>
            <a:r>
              <a:rPr lang="en-US" sz="1400" b="1"/>
              <a:t>var lista = </a:t>
            </a:r>
            <a:r>
              <a:rPr lang="en-US" sz="1400" b="1">
                <a:solidFill>
                  <a:schemeClr val="accent2">
                    <a:lumMod val="40000"/>
                    <a:lumOff val="60000"/>
                  </a:schemeClr>
                </a:solidFill>
              </a:rPr>
              <a:t>new List&lt;string&gt;()</a:t>
            </a:r>
            <a:r>
              <a:rPr lang="en-US" sz="1400" b="1"/>
              <a:t>; var palabra = "";</a:t>
            </a:r>
          </a:p>
          <a:p>
            <a:pPr lvl="1"/>
            <a:r>
              <a:rPr lang="en-US" sz="1400" b="1"/>
              <a:t>do {</a:t>
            </a:r>
          </a:p>
          <a:p>
            <a:pPr lvl="2"/>
            <a:r>
              <a:rPr lang="en-US" sz="1400" b="1"/>
              <a:t>Write("Ingrese una palabra (q para terminar): ");</a:t>
            </a:r>
          </a:p>
          <a:p>
            <a:pPr lvl="2"/>
            <a:r>
              <a:rPr lang="en-US" sz="1400" b="1"/>
              <a:t>palabra = ReadLine();</a:t>
            </a:r>
          </a:p>
          <a:p>
            <a:pPr lvl="2"/>
            <a:r>
              <a:rPr lang="en-US" sz="1400" b="1">
                <a:solidFill>
                  <a:schemeClr val="accent2">
                    <a:lumMod val="40000"/>
                    <a:lumOff val="60000"/>
                  </a:schemeClr>
                </a:solidFill>
              </a:rPr>
              <a:t>lista.Add(palabra)</a:t>
            </a:r>
            <a:r>
              <a:rPr lang="en-US" sz="1400" b="1"/>
              <a:t>;</a:t>
            </a:r>
          </a:p>
          <a:p>
            <a:pPr lvl="1"/>
            <a:r>
              <a:rPr lang="en-US" sz="1400" b="1"/>
              <a:t>} while (palabra != "q");</a:t>
            </a:r>
          </a:p>
          <a:p>
            <a:pPr lvl="1"/>
            <a:br>
              <a:rPr lang="en-US" sz="1400" b="1"/>
            </a:br>
            <a:r>
              <a:rPr lang="en-US" sz="1400" b="1">
                <a:solidFill>
                  <a:schemeClr val="accent2">
                    <a:lumMod val="40000"/>
                    <a:lumOff val="60000"/>
                  </a:schemeClr>
                </a:solidFill>
              </a:rPr>
              <a:t>lista.RemoveAt(lista.Count - 1)</a:t>
            </a:r>
            <a:r>
              <a:rPr lang="en-US" sz="1400" b="1">
                <a:solidFill>
                  <a:schemeClr val="bg1"/>
                </a:solidFill>
              </a:rPr>
              <a:t>;</a:t>
            </a:r>
            <a:r>
              <a:rPr lang="en-US" sz="1400" b="1">
                <a:solidFill>
                  <a:schemeClr val="accent2">
                    <a:lumMod val="40000"/>
                    <a:lumOff val="60000"/>
                  </a:schemeClr>
                </a:solidFill>
              </a:rPr>
              <a:t> lista.Sort()</a:t>
            </a:r>
            <a:r>
              <a:rPr lang="en-US" sz="1400" b="1">
                <a:solidFill>
                  <a:schemeClr val="bg1"/>
                </a:solidFill>
              </a:rPr>
              <a:t>;</a:t>
            </a:r>
          </a:p>
          <a:p>
            <a:pPr lvl="1"/>
            <a:r>
              <a:rPr lang="en-US" sz="1400" b="1"/>
              <a:t>WriteLine(); WriteLine("SU LISTA ORDENADA");</a:t>
            </a:r>
          </a:p>
          <a:p>
            <a:pPr lvl="1"/>
            <a:r>
              <a:rPr lang="en-US" sz="1400" b="1"/>
              <a:t>WriteLine();</a:t>
            </a:r>
          </a:p>
          <a:p>
            <a:pPr lvl="1"/>
            <a:r>
              <a:rPr lang="en-US" sz="1400" b="1">
                <a:solidFill>
                  <a:schemeClr val="accent2">
                    <a:lumMod val="40000"/>
                    <a:lumOff val="60000"/>
                  </a:schemeClr>
                </a:solidFill>
              </a:rPr>
              <a:t>foreach (var item in lista) </a:t>
            </a:r>
            <a:r>
              <a:rPr lang="en-US" sz="1400" b="1"/>
              <a:t>{</a:t>
            </a:r>
          </a:p>
          <a:p>
            <a:pPr lvl="1"/>
            <a:r>
              <a:rPr lang="en-US" sz="1400" b="1"/>
              <a:t>	WriteLine(item);</a:t>
            </a:r>
          </a:p>
          <a:p>
            <a:pPr lvl="1"/>
            <a:r>
              <a:rPr lang="en-US" sz="1400" b="1"/>
              <a:t>}</a:t>
            </a:r>
          </a:p>
          <a:p>
            <a:pPr lvl="1"/>
            <a:r>
              <a:rPr lang="en-US" sz="1400" b="1"/>
              <a:t>WriteLine();</a:t>
            </a:r>
          </a:p>
          <a:p>
            <a:r>
              <a:rPr lang="en-US" sz="1400" b="1"/>
              <a:t>      }</a:t>
            </a:r>
          </a:p>
          <a:p>
            <a:r>
              <a:rPr lang="en-US" sz="1400" b="1"/>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930710502"/>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FD24C-C986-BE4D-AFA5-A322B3CA5269}"/>
              </a:ext>
            </a:extLst>
          </p:cNvPr>
          <p:cNvSpPr>
            <a:spLocks noGrp="1"/>
          </p:cNvSpPr>
          <p:nvPr>
            <p:ph type="title"/>
          </p:nvPr>
        </p:nvSpPr>
        <p:spPr/>
        <p:txBody>
          <a:bodyPr>
            <a:normAutofit/>
          </a:bodyPr>
          <a:lstStyle/>
          <a:p>
            <a:r>
              <a:rPr lang="en-BO" sz="4000"/>
              <a:t>System.Collections.Generic.</a:t>
            </a:r>
            <a:r>
              <a:rPr lang="en-BO" sz="4000" b="1"/>
              <a:t>Dictionary&lt;TKey, TVal&gt;</a:t>
            </a:r>
            <a:endParaRPr lang="en-BO" sz="4000"/>
          </a:p>
        </p:txBody>
      </p:sp>
      <p:sp>
        <p:nvSpPr>
          <p:cNvPr id="3" name="Content Placeholder 2">
            <a:extLst>
              <a:ext uri="{FF2B5EF4-FFF2-40B4-BE49-F238E27FC236}">
                <a16:creationId xmlns:a16="http://schemas.microsoft.com/office/drawing/2014/main" id="{1783DCAC-F058-3940-8233-F446491452CC}"/>
              </a:ext>
            </a:extLst>
          </p:cNvPr>
          <p:cNvSpPr>
            <a:spLocks noGrp="1"/>
          </p:cNvSpPr>
          <p:nvPr>
            <p:ph idx="1"/>
          </p:nvPr>
        </p:nvSpPr>
        <p:spPr>
          <a:xfrm>
            <a:off x="7201989" y="2059104"/>
            <a:ext cx="4151811" cy="4351338"/>
          </a:xfrm>
          <a:solidFill>
            <a:schemeClr val="accent5">
              <a:lumMod val="20000"/>
              <a:lumOff val="80000"/>
            </a:schemeClr>
          </a:solidFill>
          <a:ln>
            <a:solidFill>
              <a:schemeClr val="accent1"/>
            </a:solidFill>
          </a:ln>
        </p:spPr>
        <p:txBody>
          <a:bodyPr>
            <a:normAutofit fontScale="62500" lnSpcReduction="20000"/>
          </a:bodyPr>
          <a:lstStyle/>
          <a:p>
            <a:pPr marL="0" indent="0">
              <a:buNone/>
            </a:pPr>
            <a:endParaRPr lang="en-BO" sz="2400"/>
          </a:p>
          <a:p>
            <a:pPr marL="0" indent="0">
              <a:buNone/>
            </a:pPr>
            <a:r>
              <a:rPr lang="en-BO" sz="2400"/>
              <a:t>La clase </a:t>
            </a:r>
            <a:r>
              <a:rPr lang="en-BO" sz="2400" b="1"/>
              <a:t>Dictionary&lt;TKey, TVal&gt;</a:t>
            </a:r>
            <a:r>
              <a:rPr lang="en-BO" sz="2400"/>
              <a:t> implementa la funcionalidad de un diccionario que almacena entradas o registros, mediante pares de objetos asociados: clave (</a:t>
            </a:r>
            <a:r>
              <a:rPr lang="en-BO" sz="2400" b="1"/>
              <a:t>TKey</a:t>
            </a:r>
            <a:r>
              <a:rPr lang="en-BO" sz="2400"/>
              <a:t>) y valor (</a:t>
            </a:r>
            <a:r>
              <a:rPr lang="en-BO" sz="2400" b="1"/>
              <a:t>TVal</a:t>
            </a:r>
            <a:r>
              <a:rPr lang="en-BO" sz="2400"/>
              <a:t>).</a:t>
            </a:r>
          </a:p>
          <a:p>
            <a:pPr marL="0" indent="0">
              <a:buNone/>
            </a:pPr>
            <a:endParaRPr lang="en-BO" sz="2400"/>
          </a:p>
          <a:p>
            <a:pPr marL="0" indent="0">
              <a:buNone/>
            </a:pPr>
            <a:r>
              <a:rPr lang="en-BO" sz="2400"/>
              <a:t>El diccionario puede barrerse de varias maneras, pero principalmente provee el mecanismo para recuperar un valor asociado a una dada clave con la notación de array (</a:t>
            </a:r>
            <a:r>
              <a:rPr lang="en-BO" sz="2400" b="1"/>
              <a:t>dic[key]</a:t>
            </a:r>
            <a:r>
              <a:rPr lang="en-BO" sz="2400"/>
              <a:t>).</a:t>
            </a:r>
          </a:p>
          <a:p>
            <a:pPr marL="0" indent="0">
              <a:buNone/>
            </a:pPr>
            <a:endParaRPr lang="en-BO" sz="2400"/>
          </a:p>
          <a:p>
            <a:pPr marL="0" indent="0">
              <a:buNone/>
            </a:pPr>
            <a:r>
              <a:rPr lang="en-BO" sz="2400"/>
              <a:t>Cada elemento de un diccionario es un objeto de la clase </a:t>
            </a:r>
            <a:r>
              <a:rPr lang="en-BO" sz="2400" b="1"/>
              <a:t>KeyValuePair&lt;TKey, TVal)</a:t>
            </a:r>
            <a:r>
              <a:rPr lang="en-BO" sz="2400"/>
              <a:t>, que tiene los miembros necesarios para manejar la clave y el valor.</a:t>
            </a:r>
          </a:p>
          <a:p>
            <a:pPr marL="0" indent="0">
              <a:buNone/>
            </a:pPr>
            <a:r>
              <a:rPr lang="en-BO" sz="2400" b="1"/>
              <a:t>Dictionary&lt;TKey, TVal&gt;</a:t>
            </a:r>
            <a:r>
              <a:rPr lang="en-BO" sz="2400"/>
              <a:t> tiene una serie de miembros para manejar los elementos del diccionario:</a:t>
            </a:r>
          </a:p>
          <a:p>
            <a:pPr marL="0" indent="0">
              <a:buNone/>
            </a:pPr>
            <a:r>
              <a:rPr lang="en-BO" sz="2400" b="1"/>
              <a:t>Add, Clear, Contains, Count, First, Keys, Remove, Sort, ToArray, Values</a:t>
            </a:r>
            <a:r>
              <a:rPr lang="en-BO" sz="2400"/>
              <a:t>, etc... </a:t>
            </a:r>
          </a:p>
          <a:p>
            <a:pPr marL="0" indent="0">
              <a:buNone/>
            </a:pPr>
            <a:endParaRPr lang="en-BO" sz="2400"/>
          </a:p>
        </p:txBody>
      </p:sp>
      <p:sp>
        <p:nvSpPr>
          <p:cNvPr id="4" name="TextBox 3">
            <a:extLst>
              <a:ext uri="{FF2B5EF4-FFF2-40B4-BE49-F238E27FC236}">
                <a16:creationId xmlns:a16="http://schemas.microsoft.com/office/drawing/2014/main" id="{066D43E9-B207-0E4D-9084-B63AED1CEB7E}"/>
              </a:ext>
            </a:extLst>
          </p:cNvPr>
          <p:cNvSpPr txBox="1"/>
          <p:nvPr/>
        </p:nvSpPr>
        <p:spPr>
          <a:xfrm>
            <a:off x="838200" y="1941838"/>
            <a:ext cx="6180909"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System.Collections.Generic;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r>
              <a:rPr lang="en-US" sz="1400" b="1"/>
              <a:t>      static void Main() {</a:t>
            </a:r>
          </a:p>
          <a:p>
            <a:pPr lvl="2" indent="-336550"/>
            <a:r>
              <a:rPr lang="en-US" sz="1400" b="1"/>
              <a:t>var dic = </a:t>
            </a:r>
            <a:r>
              <a:rPr lang="en-US" sz="1400" b="1">
                <a:solidFill>
                  <a:schemeClr val="accent2">
                    <a:lumMod val="40000"/>
                    <a:lumOff val="60000"/>
                  </a:schemeClr>
                </a:solidFill>
              </a:rPr>
              <a:t>new Dictionary&lt;string, decimal&gt;();</a:t>
            </a:r>
          </a:p>
          <a:p>
            <a:pPr lvl="2" indent="-336550"/>
            <a:r>
              <a:rPr lang="en-US" sz="1400" b="1">
                <a:solidFill>
                  <a:schemeClr val="accent2">
                    <a:lumMod val="40000"/>
                    <a:lumOff val="60000"/>
                  </a:schemeClr>
                </a:solidFill>
              </a:rPr>
              <a:t>dic.Add("Enero", 4556.90M);</a:t>
            </a:r>
          </a:p>
          <a:p>
            <a:pPr lvl="2" indent="-336550"/>
            <a:r>
              <a:rPr lang="en-US" sz="1400" b="1"/>
              <a:t>dic.Add("Febrero", 1363.46M);</a:t>
            </a:r>
          </a:p>
          <a:p>
            <a:pPr lvl="2" indent="-336550"/>
            <a:r>
              <a:rPr lang="en-US" sz="1400" b="1"/>
              <a:t>dic.Add("Marzo", 2673.12M);</a:t>
            </a:r>
          </a:p>
          <a:p>
            <a:pPr lvl="2" indent="-336550"/>
            <a:r>
              <a:rPr lang="en-US" sz="1400" b="1"/>
              <a:t>dic.Add("abril", 3425.74M);</a:t>
            </a:r>
          </a:p>
          <a:p>
            <a:pPr lvl="2" indent="-336550"/>
            <a:r>
              <a:rPr lang="en-US" sz="1400" b="1"/>
              <a:t>decimal min = decimal.MaxValue;</a:t>
            </a:r>
          </a:p>
          <a:p>
            <a:pPr lvl="2" indent="-336550"/>
            <a:r>
              <a:rPr lang="en-US" sz="1400" b="1"/>
              <a:t>string key = string.Empty; 		</a:t>
            </a:r>
            <a:r>
              <a:rPr lang="en-US" sz="1400" b="1">
                <a:solidFill>
                  <a:schemeClr val="accent6">
                    <a:lumMod val="40000"/>
                    <a:lumOff val="60000"/>
                  </a:schemeClr>
                </a:solidFill>
              </a:rPr>
              <a:t>// key = ""</a:t>
            </a:r>
          </a:p>
          <a:p>
            <a:pPr lvl="2" indent="-336550"/>
            <a:r>
              <a:rPr lang="en-US" sz="1400" b="1">
                <a:solidFill>
                  <a:schemeClr val="accent2">
                    <a:lumMod val="40000"/>
                    <a:lumOff val="60000"/>
                  </a:schemeClr>
                </a:solidFill>
              </a:rPr>
              <a:t>foreach (var item in dic)</a:t>
            </a:r>
            <a:r>
              <a:rPr lang="en-US" sz="1400" b="1"/>
              <a:t> {		</a:t>
            </a:r>
            <a:r>
              <a:rPr lang="en-US" sz="1400" b="1">
                <a:solidFill>
                  <a:schemeClr val="accent6">
                    <a:lumMod val="40000"/>
                    <a:lumOff val="60000"/>
                  </a:schemeClr>
                </a:solidFill>
              </a:rPr>
              <a:t>// item es un KeyValuePair</a:t>
            </a:r>
          </a:p>
          <a:p>
            <a:pPr lvl="2" indent="-336550"/>
            <a:r>
              <a:rPr lang="en-US" sz="1400" b="1"/>
              <a:t>	if(item.Value &lt; min) {</a:t>
            </a:r>
          </a:p>
          <a:p>
            <a:pPr lvl="2" indent="-336550"/>
            <a:r>
              <a:rPr lang="en-US" sz="1400" b="1"/>
              <a:t>		key = </a:t>
            </a:r>
            <a:r>
              <a:rPr lang="en-US" sz="1400" b="1">
                <a:solidFill>
                  <a:schemeClr val="accent2">
                    <a:lumMod val="40000"/>
                    <a:lumOff val="60000"/>
                  </a:schemeClr>
                </a:solidFill>
              </a:rPr>
              <a:t>item.Key</a:t>
            </a:r>
            <a:r>
              <a:rPr lang="en-US" sz="1400" b="1"/>
              <a:t>;</a:t>
            </a:r>
          </a:p>
          <a:p>
            <a:pPr lvl="2" indent="-336550"/>
            <a:r>
              <a:rPr lang="en-US" sz="1400" b="1"/>
              <a:t>		min = </a:t>
            </a:r>
            <a:r>
              <a:rPr lang="en-US" sz="1400" b="1">
                <a:solidFill>
                  <a:schemeClr val="accent2">
                    <a:lumMod val="40000"/>
                    <a:lumOff val="60000"/>
                  </a:schemeClr>
                </a:solidFill>
              </a:rPr>
              <a:t>item.Value</a:t>
            </a:r>
            <a:r>
              <a:rPr lang="en-US" sz="1400" b="1"/>
              <a:t>;</a:t>
            </a:r>
          </a:p>
          <a:p>
            <a:pPr lvl="2" indent="-336550"/>
            <a:r>
              <a:rPr lang="en-US" sz="1400" b="1"/>
              <a:t>	}</a:t>
            </a:r>
          </a:p>
          <a:p>
            <a:pPr lvl="2" indent="-336550"/>
            <a:r>
              <a:rPr lang="en-US" sz="1400" b="1"/>
              <a:t>}</a:t>
            </a:r>
          </a:p>
          <a:p>
            <a:pPr lvl="2" indent="-336550"/>
            <a:r>
              <a:rPr lang="en-US" sz="1400" b="1"/>
              <a:t>WriteLine($"El mes con el monto mas bajo ({</a:t>
            </a:r>
            <a:r>
              <a:rPr lang="en-US" sz="1400" b="1">
                <a:solidFill>
                  <a:schemeClr val="accent2">
                    <a:lumMod val="40000"/>
                    <a:lumOff val="60000"/>
                  </a:schemeClr>
                </a:solidFill>
              </a:rPr>
              <a:t>dic[key</a:t>
            </a:r>
            <a:r>
              <a:rPr lang="en-US" sz="1400" b="1"/>
              <a:t>]}) fue '{key}' "); </a:t>
            </a:r>
          </a:p>
          <a:p>
            <a:r>
              <a:rPr lang="en-US" sz="1400" b="1"/>
              <a:t>      }</a:t>
            </a:r>
          </a:p>
          <a:p>
            <a:r>
              <a:rPr lang="en-US" sz="1400" b="1"/>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71657475"/>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87A45-87C9-334F-8059-07EB7386D4B8}"/>
              </a:ext>
            </a:extLst>
          </p:cNvPr>
          <p:cNvSpPr>
            <a:spLocks noGrp="1"/>
          </p:cNvSpPr>
          <p:nvPr>
            <p:ph type="title"/>
          </p:nvPr>
        </p:nvSpPr>
        <p:spPr/>
        <p:txBody>
          <a:bodyPr/>
          <a:lstStyle/>
          <a:p>
            <a:r>
              <a:rPr lang="en-BO"/>
              <a:t>Capítulo 19</a:t>
            </a:r>
          </a:p>
        </p:txBody>
      </p:sp>
      <p:sp>
        <p:nvSpPr>
          <p:cNvPr id="3" name="Content Placeholder 2">
            <a:extLst>
              <a:ext uri="{FF2B5EF4-FFF2-40B4-BE49-F238E27FC236}">
                <a16:creationId xmlns:a16="http://schemas.microsoft.com/office/drawing/2014/main" id="{65F8B0FB-CF20-7740-97A0-056E629909E0}"/>
              </a:ext>
            </a:extLst>
          </p:cNvPr>
          <p:cNvSpPr>
            <a:spLocks noGrp="1"/>
          </p:cNvSpPr>
          <p:nvPr>
            <p:ph idx="1"/>
          </p:nvPr>
        </p:nvSpPr>
        <p:spPr/>
        <p:txBody>
          <a:bodyPr/>
          <a:lstStyle/>
          <a:p>
            <a:pPr marL="0" indent="0">
              <a:buNone/>
            </a:pPr>
            <a:r>
              <a:rPr lang="en-BO" sz="4000" b="1"/>
              <a:t>Constantes</a:t>
            </a:r>
          </a:p>
          <a:p>
            <a:pPr marL="0" indent="0">
              <a:buNone/>
            </a:pPr>
            <a:endParaRPr lang="en-BO" sz="4000" b="1"/>
          </a:p>
          <a:p>
            <a:pPr marL="0" indent="0">
              <a:buNone/>
            </a:pPr>
            <a:r>
              <a:rPr lang="en-BO"/>
              <a:t>Variables que son convertidas en constantes</a:t>
            </a:r>
          </a:p>
        </p:txBody>
      </p:sp>
    </p:spTree>
    <p:extLst>
      <p:ext uri="{BB962C8B-B14F-4D97-AF65-F5344CB8AC3E}">
        <p14:creationId xmlns:p14="http://schemas.microsoft.com/office/powerpoint/2010/main" val="28960495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D981C-356B-1E44-A2E9-5E5ECA9F071B}"/>
              </a:ext>
            </a:extLst>
          </p:cNvPr>
          <p:cNvSpPr>
            <a:spLocks noGrp="1"/>
          </p:cNvSpPr>
          <p:nvPr>
            <p:ph type="title"/>
          </p:nvPr>
        </p:nvSpPr>
        <p:spPr/>
        <p:txBody>
          <a:bodyPr/>
          <a:lstStyle/>
          <a:p>
            <a:r>
              <a:rPr lang="en-BO" dirty="0"/>
              <a:t>Conversión entre tipos numéricos</a:t>
            </a:r>
          </a:p>
        </p:txBody>
      </p:sp>
      <p:sp>
        <p:nvSpPr>
          <p:cNvPr id="3" name="Content Placeholder 2">
            <a:extLst>
              <a:ext uri="{FF2B5EF4-FFF2-40B4-BE49-F238E27FC236}">
                <a16:creationId xmlns:a16="http://schemas.microsoft.com/office/drawing/2014/main" id="{07C1EFE6-2561-0544-94F7-64C481F1D846}"/>
              </a:ext>
            </a:extLst>
          </p:cNvPr>
          <p:cNvSpPr>
            <a:spLocks noGrp="1"/>
          </p:cNvSpPr>
          <p:nvPr>
            <p:ph idx="1"/>
          </p:nvPr>
        </p:nvSpPr>
        <p:spPr>
          <a:xfrm>
            <a:off x="838200" y="1825626"/>
            <a:ext cx="10515600" cy="1056912"/>
          </a:xfrm>
        </p:spPr>
        <p:txBody>
          <a:bodyPr>
            <a:normAutofit fontScale="55000" lnSpcReduction="20000"/>
          </a:bodyPr>
          <a:lstStyle/>
          <a:p>
            <a:pPr marL="0" indent="0">
              <a:buNone/>
            </a:pPr>
            <a:r>
              <a:rPr lang="en-US" dirty="0"/>
              <a:t>Una </a:t>
            </a:r>
            <a:r>
              <a:rPr lang="en-US" dirty="0" err="1"/>
              <a:t>conversión</a:t>
            </a:r>
            <a:r>
              <a:rPr lang="en-US" dirty="0"/>
              <a:t> </a:t>
            </a:r>
            <a:r>
              <a:rPr lang="en-US" dirty="0" err="1"/>
              <a:t>explícita</a:t>
            </a:r>
            <a:r>
              <a:rPr lang="en-US" dirty="0"/>
              <a:t> entre </a:t>
            </a:r>
            <a:r>
              <a:rPr lang="en-US" dirty="0" err="1"/>
              <a:t>tipos</a:t>
            </a:r>
            <a:r>
              <a:rPr lang="en-US" dirty="0"/>
              <a:t> </a:t>
            </a:r>
            <a:r>
              <a:rPr lang="en-US" dirty="0" err="1"/>
              <a:t>numéricos</a:t>
            </a:r>
            <a:r>
              <a:rPr lang="en-US" dirty="0"/>
              <a:t> se </a:t>
            </a:r>
            <a:r>
              <a:rPr lang="en-US" dirty="0" err="1"/>
              <a:t>realiza</a:t>
            </a:r>
            <a:r>
              <a:rPr lang="en-US" dirty="0"/>
              <a:t> </a:t>
            </a:r>
            <a:r>
              <a:rPr lang="en-US" dirty="0" err="1"/>
              <a:t>colocando</a:t>
            </a:r>
            <a:r>
              <a:rPr lang="en-US" dirty="0"/>
              <a:t> el </a:t>
            </a:r>
            <a:r>
              <a:rPr lang="en-US" dirty="0" err="1"/>
              <a:t>tipo</a:t>
            </a:r>
            <a:r>
              <a:rPr lang="en-US" dirty="0"/>
              <a:t> de </a:t>
            </a:r>
            <a:r>
              <a:rPr lang="en-US" dirty="0" err="1"/>
              <a:t>destino</a:t>
            </a:r>
            <a:r>
              <a:rPr lang="en-US" dirty="0"/>
              <a:t> entre </a:t>
            </a:r>
            <a:r>
              <a:rPr lang="en-US" dirty="0" err="1"/>
              <a:t>paréntesis</a:t>
            </a:r>
            <a:r>
              <a:rPr lang="en-US" dirty="0"/>
              <a:t> antes de la variable o </a:t>
            </a:r>
            <a:r>
              <a:rPr lang="en-US" dirty="0" err="1"/>
              <a:t>constante</a:t>
            </a:r>
            <a:r>
              <a:rPr lang="en-US" dirty="0"/>
              <a:t> que se </a:t>
            </a:r>
            <a:r>
              <a:rPr lang="en-US" dirty="0" err="1"/>
              <a:t>desea</a:t>
            </a:r>
            <a:r>
              <a:rPr lang="en-US" dirty="0"/>
              <a:t> </a:t>
            </a:r>
            <a:r>
              <a:rPr lang="en-US" dirty="0" err="1"/>
              <a:t>convertir</a:t>
            </a:r>
            <a:r>
              <a:rPr lang="en-US" dirty="0"/>
              <a:t>. A </a:t>
            </a:r>
            <a:r>
              <a:rPr lang="en-US" dirty="0" err="1"/>
              <a:t>esto</a:t>
            </a:r>
            <a:r>
              <a:rPr lang="en-US" dirty="0"/>
              <a:t> se le llama </a:t>
            </a:r>
            <a:r>
              <a:rPr lang="en-US" dirty="0" err="1"/>
              <a:t>hacer</a:t>
            </a:r>
            <a:r>
              <a:rPr lang="en-US" dirty="0"/>
              <a:t> “cast”.</a:t>
            </a:r>
          </a:p>
          <a:p>
            <a:pPr marL="0" indent="0">
              <a:buNone/>
            </a:pPr>
            <a:r>
              <a:rPr lang="en-US" dirty="0"/>
              <a:t>Una conversion </a:t>
            </a:r>
            <a:r>
              <a:rPr lang="en-US" dirty="0" err="1"/>
              <a:t>implícita</a:t>
            </a:r>
            <a:r>
              <a:rPr lang="en-US" dirty="0"/>
              <a:t> entre </a:t>
            </a:r>
            <a:r>
              <a:rPr lang="en-US" dirty="0" err="1"/>
              <a:t>tipos</a:t>
            </a:r>
            <a:r>
              <a:rPr lang="en-US" dirty="0"/>
              <a:t> </a:t>
            </a:r>
            <a:r>
              <a:rPr lang="en-US" dirty="0" err="1"/>
              <a:t>numéricos</a:t>
            </a:r>
            <a:r>
              <a:rPr lang="en-US" dirty="0"/>
              <a:t>, por </a:t>
            </a:r>
            <a:r>
              <a:rPr lang="en-US" dirty="0" err="1"/>
              <a:t>asignacióndirecta</a:t>
            </a:r>
            <a:r>
              <a:rPr lang="en-US" dirty="0"/>
              <a:t>, es </a:t>
            </a:r>
            <a:r>
              <a:rPr lang="en-US" dirty="0" err="1"/>
              <a:t>posible</a:t>
            </a:r>
            <a:r>
              <a:rPr lang="en-US" dirty="0"/>
              <a:t> </a:t>
            </a:r>
            <a:r>
              <a:rPr lang="en-US" dirty="0" err="1"/>
              <a:t>cuando</a:t>
            </a:r>
            <a:r>
              <a:rPr lang="en-US" dirty="0"/>
              <a:t> no hay </a:t>
            </a:r>
            <a:r>
              <a:rPr lang="en-US" dirty="0" err="1"/>
              <a:t>posibilidad</a:t>
            </a:r>
            <a:r>
              <a:rPr lang="en-US" dirty="0"/>
              <a:t> de </a:t>
            </a:r>
            <a:r>
              <a:rPr lang="en-US" dirty="0" err="1"/>
              <a:t>perder</a:t>
            </a:r>
            <a:r>
              <a:rPr lang="en-US" dirty="0"/>
              <a:t> </a:t>
            </a:r>
            <a:r>
              <a:rPr lang="en-US" dirty="0" err="1"/>
              <a:t>información</a:t>
            </a:r>
            <a:r>
              <a:rPr lang="en-US" dirty="0"/>
              <a:t>. </a:t>
            </a:r>
          </a:p>
          <a:p>
            <a:pPr marL="0" indent="0">
              <a:buNone/>
            </a:pPr>
            <a:r>
              <a:rPr lang="en-US" dirty="0" err="1"/>
              <a:t>Esto</a:t>
            </a:r>
            <a:r>
              <a:rPr lang="en-US" dirty="0"/>
              <a:t> </a:t>
            </a:r>
            <a:r>
              <a:rPr lang="en-US" dirty="0" err="1"/>
              <a:t>convertirá</a:t>
            </a:r>
            <a:r>
              <a:rPr lang="en-US" dirty="0"/>
              <a:t> el valor al </a:t>
            </a:r>
            <a:r>
              <a:rPr lang="en-US" dirty="0" err="1"/>
              <a:t>tipo</a:t>
            </a:r>
            <a:r>
              <a:rPr lang="en-US" dirty="0"/>
              <a:t> </a:t>
            </a:r>
            <a:r>
              <a:rPr lang="en-US" dirty="0" err="1"/>
              <a:t>especificado</a:t>
            </a:r>
            <a:r>
              <a:rPr lang="en-US" dirty="0"/>
              <a:t>, antes de que se </a:t>
            </a:r>
            <a:r>
              <a:rPr lang="en-US" dirty="0" err="1"/>
              <a:t>realice</a:t>
            </a:r>
            <a:r>
              <a:rPr lang="en-US" dirty="0"/>
              <a:t> la </a:t>
            </a:r>
            <a:r>
              <a:rPr lang="en-US" dirty="0" err="1"/>
              <a:t>asignación</a:t>
            </a:r>
            <a:r>
              <a:rPr lang="en-US" dirty="0"/>
              <a:t>.</a:t>
            </a:r>
            <a:endParaRPr lang="en-BO" dirty="0"/>
          </a:p>
        </p:txBody>
      </p:sp>
      <p:sp>
        <p:nvSpPr>
          <p:cNvPr id="4" name="TextBox 3">
            <a:extLst>
              <a:ext uri="{FF2B5EF4-FFF2-40B4-BE49-F238E27FC236}">
                <a16:creationId xmlns:a16="http://schemas.microsoft.com/office/drawing/2014/main" id="{E0FCC677-B99B-CA4B-9BC8-5AAEC5DD9DD6}"/>
              </a:ext>
            </a:extLst>
          </p:cNvPr>
          <p:cNvSpPr txBox="1"/>
          <p:nvPr/>
        </p:nvSpPr>
        <p:spPr>
          <a:xfrm>
            <a:off x="2701290" y="3017476"/>
            <a:ext cx="6789420" cy="3600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decimal </a:t>
            </a:r>
            <a:r>
              <a:rPr lang="en-US" b="1" dirty="0" err="1"/>
              <a:t>monto</a:t>
            </a:r>
            <a:r>
              <a:rPr lang="en-US" b="1" dirty="0"/>
              <a:t> = 11_478_345.72M;</a:t>
            </a:r>
          </a:p>
          <a:p>
            <a:r>
              <a:rPr lang="en-US" b="1" dirty="0"/>
              <a:t>int </a:t>
            </a:r>
            <a:r>
              <a:rPr lang="en-US" b="1" dirty="0" err="1"/>
              <a:t>iMonto</a:t>
            </a:r>
            <a:r>
              <a:rPr lang="en-US" b="1" dirty="0"/>
              <a:t> = (int) </a:t>
            </a:r>
            <a:r>
              <a:rPr lang="en-US" b="1" dirty="0" err="1"/>
              <a:t>monto</a:t>
            </a:r>
            <a:r>
              <a:rPr lang="en-US" b="1" dirty="0"/>
              <a:t>;      		// explicit conversion (cast)</a:t>
            </a:r>
          </a:p>
          <a:p>
            <a:r>
              <a:rPr lang="en-US" b="1" dirty="0"/>
              <a:t>var </a:t>
            </a:r>
            <a:r>
              <a:rPr lang="en-US" b="1" dirty="0" err="1"/>
              <a:t>uiMonto</a:t>
            </a:r>
            <a:r>
              <a:rPr lang="en-US" b="1" dirty="0"/>
              <a:t> = (</a:t>
            </a:r>
            <a:r>
              <a:rPr lang="en-US" b="1" dirty="0" err="1"/>
              <a:t>uint</a:t>
            </a:r>
            <a:r>
              <a:rPr lang="en-US" b="1" dirty="0"/>
              <a:t>) </a:t>
            </a:r>
            <a:r>
              <a:rPr lang="en-US" b="1" dirty="0" err="1"/>
              <a:t>monto</a:t>
            </a:r>
            <a:r>
              <a:rPr lang="en-US" b="1" dirty="0"/>
              <a:t>;      	// explicit conversion (cast)</a:t>
            </a:r>
          </a:p>
          <a:p>
            <a:r>
              <a:rPr lang="en-US" b="1" dirty="0"/>
              <a:t>byte </a:t>
            </a:r>
            <a:r>
              <a:rPr lang="en-US" b="1" dirty="0" err="1"/>
              <a:t>cantidad</a:t>
            </a:r>
            <a:r>
              <a:rPr lang="en-US" b="1" dirty="0"/>
              <a:t> = 101;</a:t>
            </a:r>
          </a:p>
          <a:p>
            <a:r>
              <a:rPr lang="en-US" b="1" dirty="0"/>
              <a:t>int </a:t>
            </a:r>
            <a:r>
              <a:rPr lang="en-US" b="1" dirty="0" err="1"/>
              <a:t>iCantidad</a:t>
            </a:r>
            <a:r>
              <a:rPr lang="en-US" b="1" dirty="0"/>
              <a:t> = </a:t>
            </a:r>
            <a:r>
              <a:rPr lang="en-US" b="1" dirty="0" err="1"/>
              <a:t>cantidad</a:t>
            </a:r>
            <a:r>
              <a:rPr lang="en-US" b="1" dirty="0"/>
              <a:t>;		// implicit conversion</a:t>
            </a:r>
          </a:p>
          <a:p>
            <a:br>
              <a:rPr lang="en-US" b="1" dirty="0"/>
            </a:br>
            <a:r>
              <a:rPr lang="en-US" b="1" dirty="0"/>
              <a:t>WriteLine(</a:t>
            </a:r>
            <a:r>
              <a:rPr lang="en-US" b="1" dirty="0" err="1"/>
              <a:t>monto</a:t>
            </a:r>
            <a:r>
              <a:rPr lang="en-US" b="1" dirty="0"/>
              <a:t>);    		// 11478345.72</a:t>
            </a:r>
          </a:p>
          <a:p>
            <a:r>
              <a:rPr lang="en-US" b="1" dirty="0"/>
              <a:t>WriteLine(</a:t>
            </a:r>
            <a:r>
              <a:rPr lang="en-US" b="1" dirty="0" err="1"/>
              <a:t>iMonto</a:t>
            </a:r>
            <a:r>
              <a:rPr lang="en-US" b="1" dirty="0"/>
              <a:t>);     		// 11478345</a:t>
            </a:r>
          </a:p>
          <a:p>
            <a:r>
              <a:rPr lang="en-US" b="1" dirty="0"/>
              <a:t>WriteLine(</a:t>
            </a:r>
            <a:r>
              <a:rPr lang="en-US" b="1" dirty="0" err="1"/>
              <a:t>uiMonto</a:t>
            </a:r>
            <a:r>
              <a:rPr lang="en-US" b="1" dirty="0"/>
              <a:t>);		// 11478345</a:t>
            </a:r>
          </a:p>
          <a:p>
            <a:r>
              <a:rPr lang="en-US" b="1" dirty="0"/>
              <a:t>WriteLine(</a:t>
            </a:r>
            <a:r>
              <a:rPr lang="en-US" b="1" dirty="0" err="1"/>
              <a:t>iCantidad</a:t>
            </a:r>
            <a:r>
              <a:rPr lang="en-US" b="1" dirty="0"/>
              <a:t>);		// 101</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285959415"/>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3F9D3-0ECD-2A46-A1FB-581AEBB46888}"/>
              </a:ext>
            </a:extLst>
          </p:cNvPr>
          <p:cNvSpPr>
            <a:spLocks noGrp="1"/>
          </p:cNvSpPr>
          <p:nvPr>
            <p:ph type="title"/>
          </p:nvPr>
        </p:nvSpPr>
        <p:spPr/>
        <p:txBody>
          <a:bodyPr/>
          <a:lstStyle/>
          <a:p>
            <a:r>
              <a:rPr lang="en-BO"/>
              <a:t>Constantes</a:t>
            </a:r>
          </a:p>
        </p:txBody>
      </p:sp>
      <p:sp>
        <p:nvSpPr>
          <p:cNvPr id="3" name="Content Placeholder 2">
            <a:extLst>
              <a:ext uri="{FF2B5EF4-FFF2-40B4-BE49-F238E27FC236}">
                <a16:creationId xmlns:a16="http://schemas.microsoft.com/office/drawing/2014/main" id="{FDC4A9F1-00C4-8C41-80FA-357449C10F0F}"/>
              </a:ext>
            </a:extLst>
          </p:cNvPr>
          <p:cNvSpPr>
            <a:spLocks noGrp="1"/>
          </p:cNvSpPr>
          <p:nvPr>
            <p:ph idx="1"/>
          </p:nvPr>
        </p:nvSpPr>
        <p:spPr>
          <a:xfrm>
            <a:off x="7149737" y="1751901"/>
            <a:ext cx="4204063" cy="4585871"/>
          </a:xfrm>
          <a:solidFill>
            <a:schemeClr val="accent5">
              <a:lumMod val="20000"/>
              <a:lumOff val="80000"/>
            </a:schemeClr>
          </a:solidFill>
          <a:ln>
            <a:solidFill>
              <a:schemeClr val="accent1"/>
            </a:solidFill>
          </a:ln>
        </p:spPr>
        <p:txBody>
          <a:bodyPr>
            <a:normAutofit fontScale="55000" lnSpcReduction="20000"/>
          </a:bodyPr>
          <a:lstStyle/>
          <a:p>
            <a:pPr marL="0" indent="0">
              <a:buNone/>
            </a:pPr>
            <a:endParaRPr lang="en-US"/>
          </a:p>
          <a:p>
            <a:pPr marL="0" indent="0">
              <a:buNone/>
            </a:pPr>
            <a:r>
              <a:rPr lang="en-US"/>
              <a:t>Una variable en C # se puede convertir en una constante agregando el keyword </a:t>
            </a:r>
            <a:r>
              <a:rPr lang="en-US" b="1"/>
              <a:t>const</a:t>
            </a:r>
            <a:r>
              <a:rPr lang="en-US"/>
              <a:t> antes del tipo del dato. Este modificador hace que la variable no se puede cambiar y, por lo tanto, se le debe asignar un valor al mismo tiempo que se la declara.</a:t>
            </a:r>
          </a:p>
          <a:p>
            <a:pPr marL="0" indent="0">
              <a:buNone/>
            </a:pPr>
            <a:r>
              <a:rPr lang="en-US"/>
              <a:t>Solo se pueden hacer constantes solo los </a:t>
            </a:r>
            <a:r>
              <a:rPr lang="en-US" b="1"/>
              <a:t>tipos simples</a:t>
            </a:r>
            <a:r>
              <a:rPr lang="en-US"/>
              <a:t>, como </a:t>
            </a:r>
            <a:r>
              <a:rPr lang="en-US" b="1"/>
              <a:t>enums</a:t>
            </a:r>
            <a:r>
              <a:rPr lang="en-US"/>
              <a:t> y </a:t>
            </a:r>
            <a:r>
              <a:rPr lang="en-US" b="1"/>
              <a:t>strings</a:t>
            </a:r>
            <a:r>
              <a:rPr lang="en-US"/>
              <a:t>.</a:t>
            </a:r>
          </a:p>
          <a:p>
            <a:pPr marL="0" indent="0">
              <a:buNone/>
            </a:pPr>
            <a:r>
              <a:rPr lang="en-US"/>
              <a:t> </a:t>
            </a:r>
          </a:p>
          <a:p>
            <a:pPr marL="0" indent="0">
              <a:buNone/>
            </a:pPr>
            <a:r>
              <a:rPr lang="en-US"/>
              <a:t>Cualquier intento de asignar un nuevo valor a la constante dará como resultado un error en tiempo de compilación.</a:t>
            </a:r>
          </a:p>
          <a:p>
            <a:pPr marL="0" indent="0">
              <a:buNone/>
            </a:pPr>
            <a:endParaRPr lang="en-US"/>
          </a:p>
          <a:p>
            <a:pPr marL="0" indent="0">
              <a:buNone/>
            </a:pPr>
            <a:r>
              <a:rPr lang="en-US"/>
              <a:t>Pueden ser constantes tanto las variables locales como los campos.</a:t>
            </a:r>
          </a:p>
          <a:p>
            <a:pPr marL="0" indent="0">
              <a:buNone/>
            </a:pPr>
            <a:endParaRPr lang="en-US"/>
          </a:p>
          <a:p>
            <a:pPr marL="0" indent="0">
              <a:buNone/>
            </a:pPr>
            <a:r>
              <a:rPr lang="en-US"/>
              <a:t>Por convención las constantes suelen codificarse en mayúsculas, para identifiarlas facílmente en un programa.</a:t>
            </a:r>
          </a:p>
          <a:p>
            <a:pPr marL="0" indent="0">
              <a:buNone/>
            </a:pPr>
            <a:endParaRPr lang="en-BO"/>
          </a:p>
        </p:txBody>
      </p:sp>
      <p:sp>
        <p:nvSpPr>
          <p:cNvPr id="4" name="TextBox 3">
            <a:extLst>
              <a:ext uri="{FF2B5EF4-FFF2-40B4-BE49-F238E27FC236}">
                <a16:creationId xmlns:a16="http://schemas.microsoft.com/office/drawing/2014/main" id="{77DE1B22-1795-E04E-BB41-667D0ACBAEF1}"/>
              </a:ext>
            </a:extLst>
          </p:cNvPr>
          <p:cNvSpPr txBox="1"/>
          <p:nvPr/>
        </p:nvSpPr>
        <p:spPr>
          <a:xfrm>
            <a:off x="838200" y="1751901"/>
            <a:ext cx="6180909"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System.Collections.Generic;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public static class Circulo {</a:t>
            </a:r>
          </a:p>
          <a:p>
            <a:pPr lvl="1"/>
            <a:r>
              <a:rPr lang="en-US" sz="1400" b="1"/>
              <a:t>public const double PI = Math.PI;</a:t>
            </a:r>
          </a:p>
          <a:p>
            <a:pPr lvl="1"/>
            <a:r>
              <a:rPr lang="en-US" sz="1400" b="1"/>
              <a:t>public static double Area(double radio) { return 2 * PI * radio; }</a:t>
            </a:r>
          </a:p>
          <a:p>
            <a:r>
              <a:rPr lang="en-US" sz="1400" b="1"/>
              <a:t>}</a:t>
            </a:r>
          </a:p>
          <a:p>
            <a:r>
              <a:rPr lang="en-US" sz="1400" b="1"/>
              <a:t>static class Principal {</a:t>
            </a:r>
          </a:p>
          <a:p>
            <a:r>
              <a:rPr lang="en-US" sz="1400" b="1"/>
              <a:t>	static void Main() {</a:t>
            </a:r>
          </a:p>
          <a:p>
            <a:pPr lvl="3"/>
            <a:r>
              <a:rPr lang="en-US" sz="1400" b="1"/>
              <a:t>const int ESTACIONES_AÑO = 4;</a:t>
            </a:r>
          </a:p>
          <a:p>
            <a:pPr lvl="3"/>
            <a:r>
              <a:rPr lang="en-US" sz="1400" b="1"/>
              <a:t>var estaciones = new[] {"", "Invierno", "Primavera", "Verano", "Otoño"};</a:t>
            </a:r>
          </a:p>
          <a:p>
            <a:pPr lvl="3"/>
            <a:r>
              <a:rPr lang="en-US" sz="1400" b="1"/>
              <a:t>WriteLine("ESTACIONES DEL AÑO");</a:t>
            </a:r>
          </a:p>
          <a:p>
            <a:pPr lvl="3"/>
            <a:r>
              <a:rPr lang="en-US" sz="1400" b="1"/>
              <a:t>for(int i = 1; i &lt;= ESTACIONES_AÑO; i++)</a:t>
            </a:r>
          </a:p>
          <a:p>
            <a:pPr lvl="3"/>
            <a:r>
              <a:rPr lang="en-US" sz="1400" b="1"/>
              <a:t>{ WriteLine(estaciones[i]); }</a:t>
            </a:r>
          </a:p>
          <a:p>
            <a:pPr lvl="3"/>
            <a:br>
              <a:rPr lang="en-US" sz="1400" b="1"/>
            </a:br>
            <a:r>
              <a:rPr lang="en-US" sz="1400" b="1"/>
              <a:t>var rnd = new Random(); var radio = rnd.Next(100);</a:t>
            </a:r>
          </a:p>
          <a:p>
            <a:pPr lvl="3"/>
            <a:r>
              <a:rPr lang="en-US" sz="1400" b="1"/>
              <a:t>WriteLine($"\nÁrea del círculo de radio {radio} " + </a:t>
            </a:r>
          </a:p>
          <a:p>
            <a:pPr lvl="3"/>
            <a:r>
              <a:rPr lang="en-US" sz="1400" b="1"/>
              <a:t>		$"es igual a {Circulo.Area(radio):N2}\n");</a:t>
            </a:r>
          </a:p>
          <a:p>
            <a:r>
              <a:rPr lang="en-US" sz="1400" b="1"/>
              <a:t>	}</a:t>
            </a:r>
          </a:p>
          <a:p>
            <a:r>
              <a:rPr lang="en-US" sz="1400" b="1"/>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419799940"/>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AA381-08D0-C444-BD25-31CCE40820EE}"/>
              </a:ext>
            </a:extLst>
          </p:cNvPr>
          <p:cNvSpPr>
            <a:spLocks noGrp="1"/>
          </p:cNvSpPr>
          <p:nvPr>
            <p:ph type="title"/>
          </p:nvPr>
        </p:nvSpPr>
        <p:spPr/>
        <p:txBody>
          <a:bodyPr/>
          <a:lstStyle/>
          <a:p>
            <a:r>
              <a:rPr lang="en-BO"/>
              <a:t>readonly</a:t>
            </a:r>
          </a:p>
        </p:txBody>
      </p:sp>
      <p:sp>
        <p:nvSpPr>
          <p:cNvPr id="3" name="Content Placeholder 2">
            <a:extLst>
              <a:ext uri="{FF2B5EF4-FFF2-40B4-BE49-F238E27FC236}">
                <a16:creationId xmlns:a16="http://schemas.microsoft.com/office/drawing/2014/main" id="{FCC9D259-4D90-844B-B242-ED3BF85267C2}"/>
              </a:ext>
            </a:extLst>
          </p:cNvPr>
          <p:cNvSpPr>
            <a:spLocks noGrp="1"/>
          </p:cNvSpPr>
          <p:nvPr>
            <p:ph idx="1"/>
          </p:nvPr>
        </p:nvSpPr>
        <p:spPr>
          <a:xfrm>
            <a:off x="7698377" y="2043339"/>
            <a:ext cx="3655423" cy="4351338"/>
          </a:xfrm>
          <a:solidFill>
            <a:schemeClr val="accent5">
              <a:lumMod val="20000"/>
              <a:lumOff val="80000"/>
            </a:schemeClr>
          </a:solidFill>
          <a:ln>
            <a:solidFill>
              <a:schemeClr val="accent1"/>
            </a:solidFill>
          </a:ln>
        </p:spPr>
        <p:txBody>
          <a:bodyPr>
            <a:normAutofit fontScale="55000" lnSpcReduction="20000"/>
          </a:bodyPr>
          <a:lstStyle/>
          <a:p>
            <a:pPr marL="0" indent="0">
              <a:buNone/>
            </a:pPr>
            <a:endParaRPr lang="en-US"/>
          </a:p>
          <a:p>
            <a:pPr marL="0" indent="0">
              <a:buNone/>
            </a:pPr>
            <a:r>
              <a:rPr lang="en-US"/>
              <a:t>Otro modificador variable similar a </a:t>
            </a:r>
            <a:r>
              <a:rPr lang="en-US" b="1"/>
              <a:t>const</a:t>
            </a:r>
            <a:r>
              <a:rPr lang="en-US"/>
              <a:t> es </a:t>
            </a:r>
            <a:r>
              <a:rPr lang="en-US" b="1"/>
              <a:t>readonly</a:t>
            </a:r>
            <a:r>
              <a:rPr lang="en-US"/>
              <a:t>, que crea una constante de tiempo de ejecución. Este modificador se puede aplicar a los campos y, como </a:t>
            </a:r>
            <a:r>
              <a:rPr lang="en-US" b="1"/>
              <a:t>const</a:t>
            </a:r>
            <a:r>
              <a:rPr lang="en-US"/>
              <a:t>, hace que el campo sea inmutable.</a:t>
            </a:r>
          </a:p>
          <a:p>
            <a:pPr marL="0" indent="0">
              <a:buNone/>
            </a:pPr>
            <a:endParaRPr lang="en-US"/>
          </a:p>
          <a:p>
            <a:pPr marL="0" indent="0">
              <a:buNone/>
            </a:pPr>
            <a:r>
              <a:rPr lang="en-US"/>
              <a:t>Dado que un campo </a:t>
            </a:r>
            <a:r>
              <a:rPr lang="en-US" b="1"/>
              <a:t>readonly</a:t>
            </a:r>
            <a:r>
              <a:rPr lang="en-US"/>
              <a:t> se asigna en </a:t>
            </a:r>
            <a:r>
              <a:rPr lang="en-US" b="1"/>
              <a:t>runtime</a:t>
            </a:r>
            <a:r>
              <a:rPr lang="en-US"/>
              <a:t>, se le puede asignar un valor dinámico que no se conoce hasta el momento en que el programa se está ejecutando.</a:t>
            </a:r>
          </a:p>
          <a:p>
            <a:pPr marL="0" indent="0">
              <a:buNone/>
            </a:pPr>
            <a:endParaRPr lang="en-US"/>
          </a:p>
          <a:p>
            <a:pPr marL="0" indent="0">
              <a:buNone/>
            </a:pPr>
            <a:r>
              <a:rPr lang="en-US"/>
              <a:t>A diferencia de </a:t>
            </a:r>
            <a:r>
              <a:rPr lang="en-US" b="1"/>
              <a:t>const</a:t>
            </a:r>
            <a:r>
              <a:rPr lang="en-US"/>
              <a:t>, </a:t>
            </a:r>
            <a:r>
              <a:rPr lang="en-US" b="1"/>
              <a:t>readonly</a:t>
            </a:r>
            <a:r>
              <a:rPr lang="en-US"/>
              <a:t> se puede aplicar a cualquier tipo de datos. </a:t>
            </a:r>
          </a:p>
          <a:p>
            <a:pPr marL="0" indent="0">
              <a:buNone/>
            </a:pPr>
            <a:r>
              <a:rPr lang="en-US"/>
              <a:t>Un campo </a:t>
            </a:r>
            <a:r>
              <a:rPr lang="en-US" b="1"/>
              <a:t>readonly</a:t>
            </a:r>
            <a:r>
              <a:rPr lang="en-US"/>
              <a:t> no solo se puede inicializar cuando se declara, sino que también se le puede asignar un valor en el </a:t>
            </a:r>
            <a:r>
              <a:rPr lang="en-US" b="1"/>
              <a:t>constructor</a:t>
            </a:r>
            <a:r>
              <a:rPr lang="en-US"/>
              <a:t>.</a:t>
            </a:r>
          </a:p>
          <a:p>
            <a:pPr marL="0" indent="0">
              <a:buNone/>
            </a:pPr>
            <a:r>
              <a:rPr lang="en-US"/>
              <a:t> </a:t>
            </a:r>
            <a:endParaRPr lang="en-BO"/>
          </a:p>
        </p:txBody>
      </p:sp>
      <p:sp>
        <p:nvSpPr>
          <p:cNvPr id="4" name="TextBox 3">
            <a:extLst>
              <a:ext uri="{FF2B5EF4-FFF2-40B4-BE49-F238E27FC236}">
                <a16:creationId xmlns:a16="http://schemas.microsoft.com/office/drawing/2014/main" id="{B33D1DBD-19AB-0F48-B498-B7AF3BF84F46}"/>
              </a:ext>
            </a:extLst>
          </p:cNvPr>
          <p:cNvSpPr txBox="1"/>
          <p:nvPr/>
        </p:nvSpPr>
        <p:spPr>
          <a:xfrm>
            <a:off x="838200" y="2141516"/>
            <a:ext cx="6180909" cy="415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System.Collections.Generic;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public class Circulo {</a:t>
            </a:r>
          </a:p>
          <a:p>
            <a:pPr lvl="1"/>
            <a:r>
              <a:rPr lang="en-US" sz="1400" b="1"/>
              <a:t>public readonly double PI;</a:t>
            </a:r>
          </a:p>
          <a:p>
            <a:pPr lvl="1"/>
            <a:r>
              <a:rPr lang="en-US" sz="1400" b="1"/>
              <a:t>public double Radio { get; set; } = 0;</a:t>
            </a:r>
          </a:p>
          <a:p>
            <a:pPr lvl="1"/>
            <a:r>
              <a:rPr lang="en-US" sz="1400" b="1"/>
              <a:t>public double Area { get =&gt; 2 * PI * Radio; }</a:t>
            </a:r>
          </a:p>
          <a:p>
            <a:pPr lvl="1"/>
            <a:r>
              <a:rPr lang="en-US" sz="1400" b="1"/>
              <a:t>public Circulo(double radio) { </a:t>
            </a:r>
          </a:p>
          <a:p>
            <a:pPr lvl="1"/>
            <a:r>
              <a:rPr lang="en-US" sz="1400" b="1"/>
              <a:t>	Radio = radio; </a:t>
            </a:r>
          </a:p>
          <a:p>
            <a:pPr lvl="1"/>
            <a:r>
              <a:rPr lang="en-US" sz="1400" b="1"/>
              <a:t> 	PI = Math.PI;</a:t>
            </a:r>
          </a:p>
          <a:p>
            <a:pPr lvl="1"/>
            <a:r>
              <a:rPr lang="en-US" sz="1400" b="1"/>
              <a:t>}</a:t>
            </a:r>
          </a:p>
          <a:p>
            <a:r>
              <a:rPr lang="en-US" sz="1400" b="1"/>
              <a:t>}</a:t>
            </a:r>
          </a:p>
          <a:p>
            <a:r>
              <a:rPr lang="en-US" sz="1400" b="1"/>
              <a:t>static class Principal {</a:t>
            </a:r>
          </a:p>
          <a:p>
            <a:r>
              <a:rPr lang="en-US" sz="1400" b="1"/>
              <a:t>	static void Main() {</a:t>
            </a:r>
          </a:p>
          <a:p>
            <a:pPr lvl="3"/>
            <a:r>
              <a:rPr lang="en-US" sz="1400" b="1"/>
              <a:t>var rnd = new Random(); var radio = rnd.Next(100);</a:t>
            </a:r>
          </a:p>
          <a:p>
            <a:pPr lvl="3"/>
            <a:r>
              <a:rPr lang="en-US" sz="1400" b="1"/>
              <a:t>WriteLine($"\nÁrea del círculo de radio {radio} " + </a:t>
            </a:r>
          </a:p>
          <a:p>
            <a:pPr lvl="3"/>
            <a:r>
              <a:rPr lang="en-US" sz="1400" b="1"/>
              <a:t>	$"es igual a {(new Circulo(radio)).Area:N2}\n");</a:t>
            </a:r>
          </a:p>
          <a:p>
            <a:r>
              <a:rPr lang="en-US" sz="1400" b="1"/>
              <a:t>	}</a:t>
            </a:r>
          </a:p>
          <a:p>
            <a:r>
              <a:rPr lang="en-US" sz="1400" b="1"/>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4262487"/>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AD2C7-AD8C-DF44-A144-9BD04F5FD690}"/>
              </a:ext>
            </a:extLst>
          </p:cNvPr>
          <p:cNvSpPr>
            <a:spLocks noGrp="1"/>
          </p:cNvSpPr>
          <p:nvPr>
            <p:ph type="title"/>
          </p:nvPr>
        </p:nvSpPr>
        <p:spPr/>
        <p:txBody>
          <a:bodyPr/>
          <a:lstStyle/>
          <a:p>
            <a:r>
              <a:rPr lang="en-BO"/>
              <a:t>readonly struct</a:t>
            </a:r>
          </a:p>
        </p:txBody>
      </p:sp>
      <p:sp>
        <p:nvSpPr>
          <p:cNvPr id="3" name="Content Placeholder 2">
            <a:extLst>
              <a:ext uri="{FF2B5EF4-FFF2-40B4-BE49-F238E27FC236}">
                <a16:creationId xmlns:a16="http://schemas.microsoft.com/office/drawing/2014/main" id="{B47B89E1-059D-BE48-B07E-A5096FFFBAD7}"/>
              </a:ext>
            </a:extLst>
          </p:cNvPr>
          <p:cNvSpPr>
            <a:spLocks noGrp="1"/>
          </p:cNvSpPr>
          <p:nvPr>
            <p:ph idx="1"/>
          </p:nvPr>
        </p:nvSpPr>
        <p:spPr>
          <a:xfrm>
            <a:off x="7219406" y="2102028"/>
            <a:ext cx="4134394" cy="4351338"/>
          </a:xfrm>
          <a:solidFill>
            <a:schemeClr val="accent5">
              <a:lumMod val="20000"/>
              <a:lumOff val="80000"/>
            </a:schemeClr>
          </a:solidFill>
          <a:ln>
            <a:solidFill>
              <a:schemeClr val="accent1"/>
            </a:solidFill>
          </a:ln>
        </p:spPr>
        <p:txBody>
          <a:bodyPr>
            <a:normAutofit lnSpcReduction="10000"/>
          </a:bodyPr>
          <a:lstStyle/>
          <a:p>
            <a:pPr marL="0" indent="0">
              <a:buNone/>
            </a:pPr>
            <a:endParaRPr lang="en-US"/>
          </a:p>
          <a:p>
            <a:pPr marL="0" indent="0">
              <a:buNone/>
            </a:pPr>
            <a:r>
              <a:rPr lang="en-US"/>
              <a:t>El modificador </a:t>
            </a:r>
            <a:r>
              <a:rPr lang="en-US" b="1"/>
              <a:t>readonly</a:t>
            </a:r>
            <a:r>
              <a:rPr lang="en-US"/>
              <a:t> se puede aplicar no solo a los campos sino también a las estructuras. Declarar una estructura como </a:t>
            </a:r>
            <a:r>
              <a:rPr lang="en-US" b="1"/>
              <a:t>readonly</a:t>
            </a:r>
            <a:r>
              <a:rPr lang="en-US"/>
              <a:t> obliga a la </a:t>
            </a:r>
            <a:r>
              <a:rPr lang="en-US" b="1"/>
              <a:t>inmutabilidad</a:t>
            </a:r>
            <a:r>
              <a:rPr lang="en-US"/>
              <a:t> de los miembros del </a:t>
            </a:r>
            <a:r>
              <a:rPr lang="en-US" b="1"/>
              <a:t>struct</a:t>
            </a:r>
            <a:r>
              <a:rPr lang="en-US"/>
              <a:t>, porque impone que todos los campos y propiedades sean de solo lectura.</a:t>
            </a:r>
            <a:endParaRPr lang="en-BO"/>
          </a:p>
        </p:txBody>
      </p:sp>
      <p:sp>
        <p:nvSpPr>
          <p:cNvPr id="4" name="TextBox 3">
            <a:extLst>
              <a:ext uri="{FF2B5EF4-FFF2-40B4-BE49-F238E27FC236}">
                <a16:creationId xmlns:a16="http://schemas.microsoft.com/office/drawing/2014/main" id="{BBBE426B-E420-B744-AB05-0DB6603CF42F}"/>
              </a:ext>
            </a:extLst>
          </p:cNvPr>
          <p:cNvSpPr txBox="1"/>
          <p:nvPr/>
        </p:nvSpPr>
        <p:spPr>
          <a:xfrm>
            <a:off x="899160" y="1984762"/>
            <a:ext cx="6180909"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System.Collections.Generic;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public readonly struct Rectangulo</a:t>
            </a:r>
          </a:p>
          <a:p>
            <a:r>
              <a:rPr lang="en-US" sz="1400" b="1"/>
              <a:t>{</a:t>
            </a:r>
          </a:p>
          <a:p>
            <a:pPr lvl="1"/>
            <a:r>
              <a:rPr lang="en-US" sz="1400" b="1"/>
              <a:t>public readonly double X;</a:t>
            </a:r>
          </a:p>
          <a:p>
            <a:pPr lvl="1"/>
            <a:r>
              <a:rPr lang="en-US" sz="1400" b="1"/>
              <a:t>public double Y { get; }</a:t>
            </a:r>
          </a:p>
          <a:p>
            <a:pPr lvl="1"/>
            <a:r>
              <a:rPr lang="en-US" sz="1400" b="1"/>
              <a:t>public double Area { get =&gt; X * Y; }</a:t>
            </a:r>
          </a:p>
          <a:p>
            <a:pPr lvl="1"/>
            <a:r>
              <a:rPr lang="en-US" sz="1400" b="1"/>
              <a:t>public Rectangulo(double x, double y) {</a:t>
            </a:r>
          </a:p>
          <a:p>
            <a:pPr lvl="2"/>
            <a:r>
              <a:rPr lang="en-US" sz="1400" b="1"/>
              <a:t>X = x;</a:t>
            </a:r>
          </a:p>
          <a:p>
            <a:pPr lvl="2"/>
            <a:r>
              <a:rPr lang="en-US" sz="1400" b="1"/>
              <a:t>Y = y;</a:t>
            </a:r>
          </a:p>
          <a:p>
            <a:pPr lvl="1"/>
            <a:r>
              <a:rPr lang="en-US" sz="1400" b="1"/>
              <a:t>}</a:t>
            </a:r>
          </a:p>
          <a:p>
            <a:r>
              <a:rPr lang="en-US" sz="1400" b="1"/>
              <a:t>}</a:t>
            </a:r>
          </a:p>
          <a:p>
            <a:r>
              <a:rPr lang="en-US" sz="1400" b="1"/>
              <a:t>static class Principal {</a:t>
            </a:r>
          </a:p>
          <a:p>
            <a:pPr lvl="1"/>
            <a:r>
              <a:rPr lang="en-US" sz="1400" b="1"/>
              <a:t>static void Main()</a:t>
            </a:r>
          </a:p>
          <a:p>
            <a:pPr lvl="1"/>
            <a:r>
              <a:rPr lang="en-US" sz="1400" b="1"/>
              <a:t>{</a:t>
            </a:r>
          </a:p>
          <a:p>
            <a:pPr lvl="2"/>
            <a:r>
              <a:rPr lang="en-US" sz="1400" b="1"/>
              <a:t>Rectangulo rec = new Rectangulo(35.6, 23.74);</a:t>
            </a:r>
          </a:p>
          <a:p>
            <a:pPr lvl="2"/>
            <a:r>
              <a:rPr lang="en-US" sz="1400" b="1"/>
              <a:t>WriteLine($"\nÁrea del rectángulo ({rec.X}, {rec.Y}) " +</a:t>
            </a:r>
          </a:p>
          <a:p>
            <a:pPr lvl="2"/>
            <a:r>
              <a:rPr lang="en-US" sz="1400" b="1"/>
              <a:t>$"es igual a {rec.Area:N2}\n");</a:t>
            </a:r>
          </a:p>
          <a:p>
            <a:pPr lvl="1"/>
            <a:r>
              <a:rPr lang="en-US" sz="1400" b="1"/>
              <a:t>}</a:t>
            </a:r>
          </a:p>
          <a:p>
            <a:r>
              <a:rPr lang="en-US" sz="1400" b="1"/>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844673812"/>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7ABD6-F10F-D747-A34C-07B098746E58}"/>
              </a:ext>
            </a:extLst>
          </p:cNvPr>
          <p:cNvSpPr>
            <a:spLocks noGrp="1"/>
          </p:cNvSpPr>
          <p:nvPr>
            <p:ph type="title"/>
          </p:nvPr>
        </p:nvSpPr>
        <p:spPr/>
        <p:txBody>
          <a:bodyPr/>
          <a:lstStyle/>
          <a:p>
            <a:r>
              <a:rPr lang="en-BO"/>
              <a:t>ref readonly return</a:t>
            </a:r>
          </a:p>
        </p:txBody>
      </p:sp>
      <p:sp>
        <p:nvSpPr>
          <p:cNvPr id="3" name="Content Placeholder 2">
            <a:extLst>
              <a:ext uri="{FF2B5EF4-FFF2-40B4-BE49-F238E27FC236}">
                <a16:creationId xmlns:a16="http://schemas.microsoft.com/office/drawing/2014/main" id="{3D6E1CD9-234A-D046-B0E1-990F6613DF6B}"/>
              </a:ext>
            </a:extLst>
          </p:cNvPr>
          <p:cNvSpPr>
            <a:spLocks noGrp="1"/>
          </p:cNvSpPr>
          <p:nvPr>
            <p:ph idx="1"/>
          </p:nvPr>
        </p:nvSpPr>
        <p:spPr>
          <a:xfrm>
            <a:off x="7254240" y="2023398"/>
            <a:ext cx="4099560" cy="4351338"/>
          </a:xfrm>
          <a:solidFill>
            <a:schemeClr val="accent5">
              <a:lumMod val="20000"/>
              <a:lumOff val="80000"/>
            </a:schemeClr>
          </a:solidFill>
          <a:ln>
            <a:solidFill>
              <a:schemeClr val="accent1"/>
            </a:solidFill>
          </a:ln>
        </p:spPr>
        <p:txBody>
          <a:bodyPr>
            <a:normAutofit fontScale="77500" lnSpcReduction="20000"/>
          </a:bodyPr>
          <a:lstStyle/>
          <a:p>
            <a:pPr marL="0" indent="0">
              <a:buNone/>
            </a:pPr>
            <a:endParaRPr lang="en-US"/>
          </a:p>
          <a:p>
            <a:pPr marL="0" indent="0">
              <a:buNone/>
            </a:pPr>
            <a:r>
              <a:rPr lang="en-US"/>
              <a:t>C# adiciona la capacidad de marcar el valor de retorno de un método como de solo lectura al devolver un tipo  valor por referencia con el modificador de referencia (</a:t>
            </a:r>
            <a:r>
              <a:rPr lang="en-US" b="1"/>
              <a:t>ref</a:t>
            </a:r>
            <a:r>
              <a:rPr lang="en-US"/>
              <a:t>). </a:t>
            </a:r>
          </a:p>
          <a:p>
            <a:pPr marL="0" indent="0">
              <a:buNone/>
            </a:pPr>
            <a:endParaRPr lang="en-US"/>
          </a:p>
          <a:p>
            <a:pPr marL="0" indent="0">
              <a:buNone/>
            </a:pPr>
            <a:r>
              <a:rPr lang="en-US"/>
              <a:t>Esto impedirá que el método invocador pueda modificar el valor retornado, siempre que el valor retornado también se asigne como ref readonly y no como solo una copia.</a:t>
            </a:r>
          </a:p>
          <a:p>
            <a:pPr marL="0" indent="0">
              <a:buNone/>
            </a:pPr>
            <a:r>
              <a:rPr lang="en-US"/>
              <a:t> </a:t>
            </a:r>
            <a:endParaRPr lang="en-BO"/>
          </a:p>
        </p:txBody>
      </p:sp>
      <p:sp>
        <p:nvSpPr>
          <p:cNvPr id="5" name="TextBox 4">
            <a:extLst>
              <a:ext uri="{FF2B5EF4-FFF2-40B4-BE49-F238E27FC236}">
                <a16:creationId xmlns:a16="http://schemas.microsoft.com/office/drawing/2014/main" id="{C647F888-1573-F241-B5A7-873C9636558F}"/>
              </a:ext>
            </a:extLst>
          </p:cNvPr>
          <p:cNvSpPr txBox="1"/>
          <p:nvPr/>
        </p:nvSpPr>
        <p:spPr>
          <a:xfrm>
            <a:off x="838200" y="1690688"/>
            <a:ext cx="6180909"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System.Collections.Generic;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public class Rectangulo</a:t>
            </a:r>
          </a:p>
          <a:p>
            <a:r>
              <a:rPr lang="en-US" sz="1400" b="1"/>
              <a:t>{</a:t>
            </a:r>
          </a:p>
          <a:p>
            <a:pPr lvl="1"/>
            <a:r>
              <a:rPr lang="en-US" sz="1400" b="1"/>
              <a:t>public double X { get; };  public double Y { get; }</a:t>
            </a:r>
          </a:p>
          <a:p>
            <a:pPr lvl="1"/>
            <a:r>
              <a:rPr lang="en-US" sz="1400" b="1"/>
              <a:t>public readonly double Area;</a:t>
            </a:r>
          </a:p>
          <a:p>
            <a:pPr lvl="1"/>
            <a:r>
              <a:rPr lang="en-US" sz="1400" b="1"/>
              <a:t>public Rectangulo(double x, double y) {</a:t>
            </a:r>
          </a:p>
          <a:p>
            <a:pPr lvl="2"/>
            <a:r>
              <a:rPr lang="en-US" sz="1400" b="1"/>
              <a:t>X = x;</a:t>
            </a:r>
          </a:p>
          <a:p>
            <a:pPr lvl="2"/>
            <a:r>
              <a:rPr lang="en-US" sz="1400" b="1"/>
              <a:t>Y = y;</a:t>
            </a:r>
          </a:p>
          <a:p>
            <a:pPr lvl="2"/>
            <a:r>
              <a:rPr lang="en-US" sz="1400" b="1"/>
              <a:t>Area = X * Y;</a:t>
            </a:r>
          </a:p>
          <a:p>
            <a:pPr lvl="1"/>
            <a:r>
              <a:rPr lang="en-US" sz="1400" b="1"/>
              <a:t>}</a:t>
            </a:r>
          </a:p>
          <a:p>
            <a:r>
              <a:rPr lang="en-US" sz="1400" b="1"/>
              <a:t>}</a:t>
            </a:r>
          </a:p>
          <a:p>
            <a:r>
              <a:rPr lang="en-US" sz="1400" b="1"/>
              <a:t>static class Principal {</a:t>
            </a:r>
          </a:p>
          <a:p>
            <a:r>
              <a:rPr lang="en-US" sz="1400" b="1"/>
              <a:t>	static void Main()</a:t>
            </a:r>
          </a:p>
          <a:p>
            <a:r>
              <a:rPr lang="en-US" sz="1400" b="1"/>
              <a:t>	{</a:t>
            </a:r>
          </a:p>
          <a:p>
            <a:r>
              <a:rPr lang="en-US" sz="1400" b="1"/>
              <a:t>		Rectangulo rec = new Rectangulo(35.6, 23.74);</a:t>
            </a:r>
          </a:p>
          <a:p>
            <a:r>
              <a:rPr lang="en-US" sz="1400" b="1"/>
              <a:t>		ref readonly double area = ref rec.Area; </a:t>
            </a:r>
          </a:p>
          <a:p>
            <a:r>
              <a:rPr lang="en-US" sz="1400" b="1"/>
              <a:t>		// area = 8; // Error</a:t>
            </a:r>
          </a:p>
          <a:p>
            <a:r>
              <a:rPr lang="en-US" sz="1400" b="1"/>
              <a:t>		WriteLine($"\nÁrea del rectángulo ({rec.X}, {rec.Y}) " +</a:t>
            </a:r>
          </a:p>
          <a:p>
            <a:r>
              <a:rPr lang="en-US" sz="1400" b="1"/>
              <a:t>			$"es igual a {area:N2}\n");</a:t>
            </a:r>
          </a:p>
          <a:p>
            <a:r>
              <a:rPr lang="en-US" sz="1400" b="1"/>
              <a:t>	}</a:t>
            </a:r>
          </a:p>
          <a:p>
            <a:r>
              <a:rPr lang="en-US" sz="1400" b="1"/>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53719220"/>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EB93D-32B6-064E-BAEE-B5945E300A83}"/>
              </a:ext>
            </a:extLst>
          </p:cNvPr>
          <p:cNvSpPr>
            <a:spLocks noGrp="1"/>
          </p:cNvSpPr>
          <p:nvPr>
            <p:ph type="title"/>
          </p:nvPr>
        </p:nvSpPr>
        <p:spPr/>
        <p:txBody>
          <a:bodyPr/>
          <a:lstStyle/>
          <a:p>
            <a:r>
              <a:rPr lang="en-BO"/>
              <a:t>Paramétros in (readonly ref)</a:t>
            </a:r>
          </a:p>
        </p:txBody>
      </p:sp>
      <p:sp>
        <p:nvSpPr>
          <p:cNvPr id="3" name="Content Placeholder 2">
            <a:extLst>
              <a:ext uri="{FF2B5EF4-FFF2-40B4-BE49-F238E27FC236}">
                <a16:creationId xmlns:a16="http://schemas.microsoft.com/office/drawing/2014/main" id="{279D40C8-A73B-604C-95E9-635649986DA9}"/>
              </a:ext>
            </a:extLst>
          </p:cNvPr>
          <p:cNvSpPr>
            <a:spLocks noGrp="1"/>
          </p:cNvSpPr>
          <p:nvPr>
            <p:ph idx="1"/>
          </p:nvPr>
        </p:nvSpPr>
        <p:spPr>
          <a:xfrm>
            <a:off x="6757850" y="1825625"/>
            <a:ext cx="4595949" cy="4351338"/>
          </a:xfrm>
          <a:solidFill>
            <a:schemeClr val="accent5">
              <a:lumMod val="20000"/>
              <a:lumOff val="80000"/>
            </a:schemeClr>
          </a:solidFill>
          <a:ln>
            <a:solidFill>
              <a:schemeClr val="accent1"/>
            </a:solidFill>
          </a:ln>
        </p:spPr>
        <p:txBody>
          <a:bodyPr>
            <a:normAutofit fontScale="62500" lnSpcReduction="20000"/>
          </a:bodyPr>
          <a:lstStyle/>
          <a:p>
            <a:pPr marL="0" indent="0">
              <a:buNone/>
            </a:pPr>
            <a:endParaRPr lang="en-US"/>
          </a:p>
          <a:p>
            <a:pPr marL="0" indent="0">
              <a:buNone/>
            </a:pPr>
            <a:r>
              <a:rPr lang="en-US"/>
              <a:t>Similar al modificador de parámetro </a:t>
            </a:r>
            <a:r>
              <a:rPr lang="en-US" b="1"/>
              <a:t>ref</a:t>
            </a:r>
            <a:r>
              <a:rPr lang="en-US"/>
              <a:t>, existe el modificador </a:t>
            </a:r>
            <a:r>
              <a:rPr lang="en-US" b="1"/>
              <a:t>in</a:t>
            </a:r>
            <a:r>
              <a:rPr lang="en-US"/>
              <a:t>, que proporciona la capacidad de pasar un argumento como referencia readonly. </a:t>
            </a:r>
          </a:p>
          <a:p>
            <a:pPr marL="0" indent="0">
              <a:buNone/>
            </a:pPr>
            <a:endParaRPr lang="en-US"/>
          </a:p>
          <a:p>
            <a:pPr marL="0" indent="0">
              <a:buNone/>
            </a:pPr>
            <a:r>
              <a:rPr lang="en-US"/>
              <a:t>Cualquier código en el método que intente modificar un parámetro </a:t>
            </a:r>
            <a:r>
              <a:rPr lang="en-US" b="1"/>
              <a:t>in</a:t>
            </a:r>
            <a:r>
              <a:rPr lang="en-US"/>
              <a:t> (o sus miembros en el caso de una estructura) fallará en tiempo de compilación y, por lo tanto, el parámetro debe inicializarse antes de la invocación al método.</a:t>
            </a:r>
          </a:p>
          <a:p>
            <a:pPr marL="0" indent="0">
              <a:buNone/>
            </a:pPr>
            <a:endParaRPr lang="en-US"/>
          </a:p>
          <a:p>
            <a:pPr marL="0" indent="0">
              <a:buNone/>
            </a:pPr>
            <a:r>
              <a:rPr lang="en-US"/>
              <a:t>Esto es útil por razones de rendimiento, particularmente cuando se pasa un objeto de estructura grande a un método que se llama varias veces.</a:t>
            </a:r>
          </a:p>
          <a:p>
            <a:pPr marL="0" indent="0">
              <a:buNone/>
            </a:pPr>
            <a:r>
              <a:rPr lang="en-US"/>
              <a:t> </a:t>
            </a:r>
            <a:endParaRPr lang="en-BO"/>
          </a:p>
        </p:txBody>
      </p:sp>
      <p:sp>
        <p:nvSpPr>
          <p:cNvPr id="4" name="TextBox 3">
            <a:extLst>
              <a:ext uri="{FF2B5EF4-FFF2-40B4-BE49-F238E27FC236}">
                <a16:creationId xmlns:a16="http://schemas.microsoft.com/office/drawing/2014/main" id="{9DE2B6C2-4CA7-E444-B2A1-5C223C8B1D96}"/>
              </a:ext>
            </a:extLst>
          </p:cNvPr>
          <p:cNvSpPr txBox="1"/>
          <p:nvPr/>
        </p:nvSpPr>
        <p:spPr>
          <a:xfrm>
            <a:off x="838200" y="2246967"/>
            <a:ext cx="5431971"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pPr lvl="1"/>
            <a:r>
              <a:rPr lang="en-US" sz="1400" b="1"/>
              <a:t>	</a:t>
            </a:r>
            <a:r>
              <a:rPr lang="en-US" sz="1400" b="1" dirty="0"/>
              <a:t>static void Test(in int num) </a:t>
            </a:r>
          </a:p>
          <a:p>
            <a:pPr lvl="1"/>
            <a:r>
              <a:rPr lang="en-US" sz="1400" b="1" dirty="0"/>
              <a:t>	{</a:t>
            </a:r>
          </a:p>
          <a:p>
            <a:pPr lvl="1"/>
            <a:r>
              <a:rPr lang="en-US" sz="1400" b="1" dirty="0"/>
              <a:t>		// num = 15;     // error: parámetro </a:t>
            </a:r>
            <a:r>
              <a:rPr lang="en-US" sz="1400" b="1" dirty="0" err="1"/>
              <a:t>readonly</a:t>
            </a:r>
          </a:p>
          <a:p>
            <a:pPr lvl="1"/>
            <a:r>
              <a:rPr lang="en-US" sz="1400" b="1" dirty="0" err="1"/>
              <a:t>		</a:t>
            </a:r>
            <a:r>
              <a:rPr lang="en-US" sz="1400" b="1"/>
              <a:t>WriteLine($"num = {num}");</a:t>
            </a:r>
          </a:p>
          <a:p>
            <a:pPr lvl="1"/>
            <a:r>
              <a:rPr lang="en-US" sz="1400" b="1" dirty="0"/>
              <a:t>	}</a:t>
            </a:r>
          </a:p>
          <a:p>
            <a:pPr lvl="1"/>
            <a:endParaRPr lang="en-US" sz="1400" b="1" dirty="0"/>
          </a:p>
          <a:p>
            <a:pPr lvl="1"/>
            <a:r>
              <a:rPr lang="en-US" sz="1400" b="1" dirty="0"/>
              <a:t>	static void Main() </a:t>
            </a:r>
          </a:p>
          <a:p>
            <a:pPr lvl="1"/>
            <a:r>
              <a:rPr lang="en-US" sz="1400" b="1" dirty="0"/>
              <a:t>	{</a:t>
            </a:r>
          </a:p>
          <a:p>
            <a:pPr lvl="2"/>
            <a:r>
              <a:rPr lang="en-US" sz="1400" b="1" dirty="0"/>
              <a:t>	int </a:t>
            </a:r>
            <a:r>
              <a:rPr lang="en-US" sz="1400" b="1" dirty="0" err="1"/>
              <a:t>i</a:t>
            </a:r>
            <a:r>
              <a:rPr lang="en-US" sz="1400" b="1" dirty="0"/>
              <a:t> = 10;</a:t>
            </a:r>
          </a:p>
          <a:p>
            <a:pPr lvl="2"/>
            <a:r>
              <a:rPr lang="en-US" sz="1400" b="1" dirty="0"/>
              <a:t>	Test(</a:t>
            </a:r>
            <a:r>
              <a:rPr lang="en-US" sz="1400" b="1" dirty="0" err="1"/>
              <a:t>i</a:t>
            </a:r>
            <a:r>
              <a:rPr lang="en-US" sz="1400" b="1" dirty="0"/>
              <a:t>); // pasado por readonly referencia</a:t>
            </a:r>
          </a:p>
          <a:p>
            <a:pPr lvl="2"/>
            <a:r>
              <a:rPr lang="en-US" sz="1400" b="1" dirty="0"/>
              <a:t>	Test(2); // variable temporal creada</a:t>
            </a:r>
          </a:p>
          <a:p>
            <a:pPr lvl="1"/>
            <a:r>
              <a:rPr lang="en-US" sz="1400" b="1" dirty="0"/>
              <a:t>	}</a:t>
            </a:r>
          </a:p>
          <a:p>
            <a:r>
              <a:rPr lang="en-US" sz="1400" b="1"/>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942748676"/>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9D443-C7DF-DE46-82D0-4F6EC19708EC}"/>
              </a:ext>
            </a:extLst>
          </p:cNvPr>
          <p:cNvSpPr>
            <a:spLocks noGrp="1"/>
          </p:cNvSpPr>
          <p:nvPr>
            <p:ph type="title"/>
          </p:nvPr>
        </p:nvSpPr>
        <p:spPr/>
        <p:txBody>
          <a:bodyPr/>
          <a:lstStyle/>
          <a:p>
            <a:r>
              <a:rPr lang="en-BO"/>
              <a:t>Práctica sobre constantes</a:t>
            </a:r>
          </a:p>
        </p:txBody>
      </p:sp>
      <p:sp>
        <p:nvSpPr>
          <p:cNvPr id="3" name="Content Placeholder 2">
            <a:extLst>
              <a:ext uri="{FF2B5EF4-FFF2-40B4-BE49-F238E27FC236}">
                <a16:creationId xmlns:a16="http://schemas.microsoft.com/office/drawing/2014/main" id="{AE744314-6676-BD45-B69E-9F4421F9B9E8}"/>
              </a:ext>
            </a:extLst>
          </p:cNvPr>
          <p:cNvSpPr>
            <a:spLocks noGrp="1"/>
          </p:cNvSpPr>
          <p:nvPr>
            <p:ph idx="1"/>
          </p:nvPr>
        </p:nvSpPr>
        <p:spPr>
          <a:solidFill>
            <a:schemeClr val="accent5">
              <a:lumMod val="20000"/>
              <a:lumOff val="80000"/>
            </a:schemeClr>
          </a:solidFill>
          <a:ln>
            <a:solidFill>
              <a:schemeClr val="accent1"/>
            </a:solidFill>
          </a:ln>
        </p:spPr>
        <p:txBody>
          <a:bodyPr/>
          <a:lstStyle/>
          <a:p>
            <a:pPr marL="0" indent="0">
              <a:buNone/>
            </a:pPr>
            <a:endParaRPr lang="en-US"/>
          </a:p>
          <a:p>
            <a:pPr marL="0" indent="0">
              <a:buNone/>
            </a:pPr>
            <a:r>
              <a:rPr lang="en-US"/>
              <a:t>En general, es una buena idea declarar siempre las variables como </a:t>
            </a:r>
            <a:r>
              <a:rPr lang="en-US" b="1"/>
              <a:t>const</a:t>
            </a:r>
            <a:r>
              <a:rPr lang="en-US"/>
              <a:t> o </a:t>
            </a:r>
            <a:r>
              <a:rPr lang="en-US" b="1"/>
              <a:t>readonly</a:t>
            </a:r>
            <a:r>
              <a:rPr lang="en-US"/>
              <a:t> si no necesitan ser cambiadas. Esto asegura que las variables no sean cambiadas por error en ninguna parte del programa, lo que a su vez ayuda a evitar errores. </a:t>
            </a:r>
          </a:p>
          <a:p>
            <a:pPr marL="0" indent="0">
              <a:buNone/>
            </a:pPr>
            <a:endParaRPr lang="en-US"/>
          </a:p>
          <a:p>
            <a:pPr marL="0" indent="0">
              <a:buNone/>
            </a:pPr>
            <a:r>
              <a:rPr lang="en-US"/>
              <a:t>También se transmite claramente la intención a otros desarrolladores de que una variable no se debe modificar.</a:t>
            </a:r>
            <a:endParaRPr lang="en-BO"/>
          </a:p>
        </p:txBody>
      </p:sp>
    </p:spTree>
    <p:extLst>
      <p:ext uri="{BB962C8B-B14F-4D97-AF65-F5344CB8AC3E}">
        <p14:creationId xmlns:p14="http://schemas.microsoft.com/office/powerpoint/2010/main" val="18156975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B432A-F213-ED48-BD35-7008EACD775D}"/>
              </a:ext>
            </a:extLst>
          </p:cNvPr>
          <p:cNvSpPr>
            <a:spLocks noGrp="1"/>
          </p:cNvSpPr>
          <p:nvPr>
            <p:ph type="title"/>
          </p:nvPr>
        </p:nvSpPr>
        <p:spPr/>
        <p:txBody>
          <a:bodyPr/>
          <a:lstStyle/>
          <a:p>
            <a:r>
              <a:rPr lang="en-US" dirty="0"/>
              <a:t>c</a:t>
            </a:r>
            <a:r>
              <a:rPr lang="en-BO" dirty="0"/>
              <a:t>har (caracter o letra) </a:t>
            </a:r>
          </a:p>
        </p:txBody>
      </p:sp>
      <p:sp>
        <p:nvSpPr>
          <p:cNvPr id="3" name="Content Placeholder 2">
            <a:extLst>
              <a:ext uri="{FF2B5EF4-FFF2-40B4-BE49-F238E27FC236}">
                <a16:creationId xmlns:a16="http://schemas.microsoft.com/office/drawing/2014/main" id="{313E8388-8C62-6540-904E-A0238B15FB2F}"/>
              </a:ext>
            </a:extLst>
          </p:cNvPr>
          <p:cNvSpPr>
            <a:spLocks noGrp="1"/>
          </p:cNvSpPr>
          <p:nvPr>
            <p:ph idx="1"/>
          </p:nvPr>
        </p:nvSpPr>
        <p:spPr>
          <a:xfrm>
            <a:off x="838200" y="1825625"/>
            <a:ext cx="10515600" cy="1727472"/>
          </a:xfrm>
        </p:spPr>
        <p:txBody>
          <a:bodyPr>
            <a:normAutofit fontScale="85000" lnSpcReduction="10000"/>
          </a:bodyPr>
          <a:lstStyle/>
          <a:p>
            <a:pPr marL="0" indent="0">
              <a:buNone/>
            </a:pPr>
            <a:r>
              <a:rPr lang="en-US" dirty="0"/>
              <a:t>El </a:t>
            </a:r>
            <a:r>
              <a:rPr lang="en-US" dirty="0" err="1"/>
              <a:t>tipo</a:t>
            </a:r>
            <a:r>
              <a:rPr lang="en-US" dirty="0"/>
              <a:t> char </a:t>
            </a:r>
            <a:r>
              <a:rPr lang="en-US" dirty="0" err="1"/>
              <a:t>puede</a:t>
            </a:r>
            <a:r>
              <a:rPr lang="en-US" dirty="0"/>
              <a:t> </a:t>
            </a:r>
            <a:r>
              <a:rPr lang="en-US" dirty="0" err="1"/>
              <a:t>contener</a:t>
            </a:r>
            <a:r>
              <a:rPr lang="en-US" dirty="0"/>
              <a:t> un </a:t>
            </a:r>
            <a:r>
              <a:rPr lang="en-US" dirty="0" err="1"/>
              <a:t>único</a:t>
            </a:r>
            <a:r>
              <a:rPr lang="en-US" dirty="0"/>
              <a:t> </a:t>
            </a:r>
            <a:r>
              <a:rPr lang="en-US" dirty="0" err="1"/>
              <a:t>carácter</a:t>
            </a:r>
            <a:r>
              <a:rPr lang="en-US" dirty="0"/>
              <a:t> Unicode, </a:t>
            </a:r>
            <a:r>
              <a:rPr lang="en-US" dirty="0" err="1"/>
              <a:t>delimitado</a:t>
            </a:r>
            <a:r>
              <a:rPr lang="en-US" dirty="0"/>
              <a:t> por </a:t>
            </a:r>
            <a:r>
              <a:rPr lang="en-US" dirty="0" err="1"/>
              <a:t>comillas</a:t>
            </a:r>
            <a:r>
              <a:rPr lang="en-US" dirty="0"/>
              <a:t> simples. Es similar al </a:t>
            </a:r>
            <a:r>
              <a:rPr lang="en-US" dirty="0" err="1"/>
              <a:t>tipo</a:t>
            </a:r>
            <a:r>
              <a:rPr lang="en-US" dirty="0"/>
              <a:t> “unsigned short”, </a:t>
            </a:r>
            <a:r>
              <a:rPr lang="en-US" dirty="0" err="1"/>
              <a:t>pero</a:t>
            </a:r>
            <a:r>
              <a:rPr lang="en-US" dirty="0"/>
              <a:t> el </a:t>
            </a:r>
            <a:r>
              <a:rPr lang="en-US" dirty="0" err="1"/>
              <a:t>número</a:t>
            </a:r>
            <a:r>
              <a:rPr lang="en-US" dirty="0"/>
              <a:t> </a:t>
            </a:r>
            <a:r>
              <a:rPr lang="en-US" dirty="0" err="1"/>
              <a:t>almacenado</a:t>
            </a:r>
            <a:r>
              <a:rPr lang="en-US" dirty="0"/>
              <a:t> se </a:t>
            </a:r>
            <a:r>
              <a:rPr lang="en-US" dirty="0" err="1"/>
              <a:t>asigna</a:t>
            </a:r>
            <a:r>
              <a:rPr lang="en-US" dirty="0"/>
              <a:t> </a:t>
            </a:r>
            <a:r>
              <a:rPr lang="en-US" dirty="0" err="1"/>
              <a:t>automáticamente</a:t>
            </a:r>
            <a:r>
              <a:rPr lang="en-US" dirty="0"/>
              <a:t> de </a:t>
            </a:r>
            <a:r>
              <a:rPr lang="en-US" dirty="0" err="1"/>
              <a:t>acuerdo</a:t>
            </a:r>
            <a:r>
              <a:rPr lang="en-US" dirty="0"/>
              <a:t> al Código del </a:t>
            </a:r>
            <a:r>
              <a:rPr lang="en-US" dirty="0" err="1"/>
              <a:t>carácter</a:t>
            </a:r>
            <a:r>
              <a:rPr lang="en-US" dirty="0"/>
              <a:t> </a:t>
            </a:r>
            <a:r>
              <a:rPr lang="en-US" dirty="0" err="1"/>
              <a:t>alfabético</a:t>
            </a:r>
            <a:r>
              <a:rPr lang="en-US" dirty="0"/>
              <a:t> </a:t>
            </a:r>
            <a:r>
              <a:rPr lang="en-US" dirty="0" err="1"/>
              <a:t>correspondiente</a:t>
            </a:r>
            <a:r>
              <a:rPr lang="en-US" dirty="0"/>
              <a:t>.</a:t>
            </a:r>
          </a:p>
          <a:p>
            <a:pPr marL="0" indent="0">
              <a:buNone/>
            </a:pPr>
            <a:r>
              <a:rPr lang="en-US" dirty="0"/>
              <a:t>Este </a:t>
            </a:r>
            <a:r>
              <a:rPr lang="en-US" dirty="0" err="1"/>
              <a:t>tipo</a:t>
            </a:r>
            <a:r>
              <a:rPr lang="en-US" dirty="0"/>
              <a:t> se </a:t>
            </a:r>
            <a:r>
              <a:rPr lang="en-US" dirty="0" err="1"/>
              <a:t>puede</a:t>
            </a:r>
            <a:r>
              <a:rPr lang="en-US" dirty="0"/>
              <a:t> </a:t>
            </a:r>
            <a:r>
              <a:rPr lang="en-US" dirty="0" err="1"/>
              <a:t>asignar</a:t>
            </a:r>
            <a:r>
              <a:rPr lang="en-US" dirty="0"/>
              <a:t> </a:t>
            </a:r>
            <a:r>
              <a:rPr lang="en-US" dirty="0" err="1"/>
              <a:t>como</a:t>
            </a:r>
            <a:r>
              <a:rPr lang="en-US" dirty="0"/>
              <a:t> un valor </a:t>
            </a:r>
            <a:r>
              <a:rPr lang="en-US" dirty="0" err="1"/>
              <a:t>numérico</a:t>
            </a:r>
            <a:r>
              <a:rPr lang="en-US" dirty="0"/>
              <a:t> </a:t>
            </a:r>
            <a:r>
              <a:rPr lang="en-US" dirty="0" err="1"/>
              <a:t>en</a:t>
            </a:r>
            <a:r>
              <a:rPr lang="en-US" dirty="0"/>
              <a:t> el </a:t>
            </a:r>
            <a:r>
              <a:rPr lang="en-US" dirty="0" err="1"/>
              <a:t>contexto</a:t>
            </a:r>
            <a:r>
              <a:rPr lang="en-US" dirty="0"/>
              <a:t> de las conversions de </a:t>
            </a:r>
            <a:r>
              <a:rPr lang="en-US" dirty="0" err="1"/>
              <a:t>tipos</a:t>
            </a:r>
            <a:r>
              <a:rPr lang="en-US" dirty="0"/>
              <a:t>.</a:t>
            </a:r>
            <a:endParaRPr lang="en-BO" dirty="0"/>
          </a:p>
        </p:txBody>
      </p:sp>
      <p:sp>
        <p:nvSpPr>
          <p:cNvPr id="4" name="TextBox 3">
            <a:extLst>
              <a:ext uri="{FF2B5EF4-FFF2-40B4-BE49-F238E27FC236}">
                <a16:creationId xmlns:a16="http://schemas.microsoft.com/office/drawing/2014/main" id="{EABB90B0-EF56-D74E-BA27-82CAC1C9532E}"/>
              </a:ext>
            </a:extLst>
          </p:cNvPr>
          <p:cNvSpPr txBox="1"/>
          <p:nvPr/>
        </p:nvSpPr>
        <p:spPr>
          <a:xfrm>
            <a:off x="2701290" y="3688034"/>
            <a:ext cx="6789420" cy="29238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char c = '3'; 		// Unicode char ‘3’ (16 bits)</a:t>
            </a:r>
          </a:p>
          <a:p>
            <a:r>
              <a:rPr lang="en-US" b="1" dirty="0" err="1"/>
              <a:t>ushort</a:t>
            </a:r>
            <a:r>
              <a:rPr lang="en-BO" b="1" dirty="0"/>
              <a:t> s =  c;		// Unicode value</a:t>
            </a:r>
          </a:p>
          <a:p>
            <a:r>
              <a:rPr lang="en-US" b="1" dirty="0"/>
              <a:t>char t = (char) 65;		// Explicit conversion: int a char</a:t>
            </a:r>
          </a:p>
          <a:p>
            <a:br>
              <a:rPr lang="en-US" b="1" dirty="0"/>
            </a:br>
            <a:r>
              <a:rPr lang="en-US" b="1" dirty="0"/>
              <a:t>WriteLine(c);    		// 3</a:t>
            </a:r>
          </a:p>
          <a:p>
            <a:r>
              <a:rPr lang="en-US" b="1" dirty="0"/>
              <a:t>WriteLine(s);    		// 51</a:t>
            </a:r>
          </a:p>
          <a:p>
            <a:r>
              <a:rPr lang="en-US" b="1" dirty="0"/>
              <a:t>WriteLine(t);     		// A</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2892236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171BA-2C73-D844-AB30-1BCA5133D9E4}"/>
              </a:ext>
            </a:extLst>
          </p:cNvPr>
          <p:cNvSpPr>
            <a:spLocks noGrp="1"/>
          </p:cNvSpPr>
          <p:nvPr>
            <p:ph type="title"/>
          </p:nvPr>
        </p:nvSpPr>
        <p:spPr/>
        <p:txBody>
          <a:bodyPr/>
          <a:lstStyle/>
          <a:p>
            <a:r>
              <a:rPr lang="en-US" dirty="0"/>
              <a:t>b</a:t>
            </a:r>
            <a:r>
              <a:rPr lang="en-BO" dirty="0"/>
              <a:t>ool type</a:t>
            </a:r>
          </a:p>
        </p:txBody>
      </p:sp>
      <p:sp>
        <p:nvSpPr>
          <p:cNvPr id="3" name="Content Placeholder 2">
            <a:extLst>
              <a:ext uri="{FF2B5EF4-FFF2-40B4-BE49-F238E27FC236}">
                <a16:creationId xmlns:a16="http://schemas.microsoft.com/office/drawing/2014/main" id="{61C56139-FB76-2443-AAB4-864D053DA3C3}"/>
              </a:ext>
            </a:extLst>
          </p:cNvPr>
          <p:cNvSpPr>
            <a:spLocks noGrp="1"/>
          </p:cNvSpPr>
          <p:nvPr>
            <p:ph idx="1"/>
          </p:nvPr>
        </p:nvSpPr>
        <p:spPr>
          <a:xfrm>
            <a:off x="838200" y="1825625"/>
            <a:ext cx="10515600" cy="1603375"/>
          </a:xfrm>
        </p:spPr>
        <p:txBody>
          <a:bodyPr/>
          <a:lstStyle/>
          <a:p>
            <a:r>
              <a:rPr lang="en-US" dirty="0"/>
              <a:t>El </a:t>
            </a:r>
            <a:r>
              <a:rPr lang="en-US" dirty="0" err="1"/>
              <a:t>tipo</a:t>
            </a:r>
            <a:r>
              <a:rPr lang="en-US" dirty="0"/>
              <a:t> bool </a:t>
            </a:r>
            <a:r>
              <a:rPr lang="en-US" dirty="0" err="1"/>
              <a:t>puede</a:t>
            </a:r>
            <a:r>
              <a:rPr lang="en-US" dirty="0"/>
              <a:t> </a:t>
            </a:r>
            <a:r>
              <a:rPr lang="en-US" dirty="0" err="1"/>
              <a:t>almacenar</a:t>
            </a:r>
            <a:r>
              <a:rPr lang="en-US" dirty="0"/>
              <a:t> un valor </a:t>
            </a:r>
            <a:r>
              <a:rPr lang="en-US" dirty="0" err="1"/>
              <a:t>booleano</a:t>
            </a:r>
            <a:r>
              <a:rPr lang="en-US" dirty="0"/>
              <a:t>, que es un valor </a:t>
            </a:r>
            <a:r>
              <a:rPr lang="en-US" dirty="0" err="1"/>
              <a:t>lógico</a:t>
            </a:r>
            <a:r>
              <a:rPr lang="en-US" dirty="0"/>
              <a:t> que </a:t>
            </a:r>
            <a:r>
              <a:rPr lang="en-US" dirty="0" err="1"/>
              <a:t>puede</a:t>
            </a:r>
            <a:r>
              <a:rPr lang="en-US" dirty="0"/>
              <a:t> </a:t>
            </a:r>
            <a:r>
              <a:rPr lang="en-US" dirty="0" err="1"/>
              <a:t>únicamente</a:t>
            </a:r>
            <a:r>
              <a:rPr lang="en-US" dirty="0"/>
              <a:t> </a:t>
            </a:r>
            <a:r>
              <a:rPr lang="en-US" dirty="0" err="1"/>
              <a:t>tener</a:t>
            </a:r>
            <a:r>
              <a:rPr lang="en-US" dirty="0"/>
              <a:t> dos </a:t>
            </a:r>
            <a:r>
              <a:rPr lang="en-US" dirty="0" err="1"/>
              <a:t>valores</a:t>
            </a:r>
            <a:r>
              <a:rPr lang="en-US" dirty="0"/>
              <a:t>: true y false (</a:t>
            </a:r>
            <a:r>
              <a:rPr lang="en-US" dirty="0" err="1"/>
              <a:t>verdadero</a:t>
            </a:r>
            <a:r>
              <a:rPr lang="en-US" dirty="0"/>
              <a:t> o </a:t>
            </a:r>
            <a:r>
              <a:rPr lang="en-US" dirty="0" err="1"/>
              <a:t>falso</a:t>
            </a:r>
            <a:r>
              <a:rPr lang="en-US" dirty="0"/>
              <a:t>). </a:t>
            </a:r>
            <a:endParaRPr lang="en-BO" dirty="0"/>
          </a:p>
        </p:txBody>
      </p:sp>
      <p:sp>
        <p:nvSpPr>
          <p:cNvPr id="6" name="TextBox 5">
            <a:extLst>
              <a:ext uri="{FF2B5EF4-FFF2-40B4-BE49-F238E27FC236}">
                <a16:creationId xmlns:a16="http://schemas.microsoft.com/office/drawing/2014/main" id="{02E4EA9A-B8FB-504C-AE38-1EF1001C3007}"/>
              </a:ext>
            </a:extLst>
          </p:cNvPr>
          <p:cNvSpPr txBox="1"/>
          <p:nvPr/>
        </p:nvSpPr>
        <p:spPr>
          <a:xfrm>
            <a:off x="2603319" y="3429000"/>
            <a:ext cx="6789420" cy="29238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bool b = false;</a:t>
            </a:r>
          </a:p>
          <a:p>
            <a:r>
              <a:rPr lang="en-US" b="1" dirty="0"/>
              <a:t>var v = true;</a:t>
            </a:r>
          </a:p>
          <a:p>
            <a:r>
              <a:rPr lang="en-US" b="1" dirty="0"/>
              <a:t>var n = 5;</a:t>
            </a:r>
          </a:p>
          <a:p>
            <a:r>
              <a:rPr lang="en-US" b="1" dirty="0"/>
              <a:t>b = (n == 10);		// false </a:t>
            </a:r>
          </a:p>
          <a:p>
            <a:br>
              <a:rPr lang="en-US" b="1" dirty="0"/>
            </a:br>
            <a:r>
              <a:rPr lang="en-US" b="1" dirty="0"/>
              <a:t>WriteLine(v);    		// true</a:t>
            </a:r>
          </a:p>
          <a:p>
            <a:r>
              <a:rPr lang="en-US" b="1" dirty="0"/>
              <a:t>WriteLine(b);    		// false</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0172837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9D9A1-11FB-0D4C-BF35-2DB0124D3596}"/>
              </a:ext>
            </a:extLst>
          </p:cNvPr>
          <p:cNvSpPr>
            <a:spLocks noGrp="1"/>
          </p:cNvSpPr>
          <p:nvPr>
            <p:ph type="title"/>
          </p:nvPr>
        </p:nvSpPr>
        <p:spPr/>
        <p:txBody>
          <a:bodyPr/>
          <a:lstStyle/>
          <a:p>
            <a:r>
              <a:rPr lang="en-BO" dirty="0"/>
              <a:t>Alcance de una variable</a:t>
            </a:r>
          </a:p>
        </p:txBody>
      </p:sp>
      <p:sp>
        <p:nvSpPr>
          <p:cNvPr id="3" name="Content Placeholder 2">
            <a:extLst>
              <a:ext uri="{FF2B5EF4-FFF2-40B4-BE49-F238E27FC236}">
                <a16:creationId xmlns:a16="http://schemas.microsoft.com/office/drawing/2014/main" id="{BD0285A6-D48C-C54E-8DC2-DE7008BC8004}"/>
              </a:ext>
            </a:extLst>
          </p:cNvPr>
          <p:cNvSpPr>
            <a:spLocks noGrp="1"/>
          </p:cNvSpPr>
          <p:nvPr>
            <p:ph idx="1"/>
          </p:nvPr>
        </p:nvSpPr>
        <p:spPr>
          <a:xfrm>
            <a:off x="838200" y="1825626"/>
            <a:ext cx="10515600" cy="1325564"/>
          </a:xfrm>
        </p:spPr>
        <p:txBody>
          <a:bodyPr>
            <a:normAutofit fontScale="77500" lnSpcReduction="20000"/>
          </a:bodyPr>
          <a:lstStyle/>
          <a:p>
            <a:pPr marL="0" indent="0">
              <a:buNone/>
            </a:pPr>
            <a:r>
              <a:rPr lang="en-US" dirty="0"/>
              <a:t>El </a:t>
            </a:r>
            <a:r>
              <a:rPr lang="en-US" dirty="0" err="1"/>
              <a:t>alcance</a:t>
            </a:r>
            <a:r>
              <a:rPr lang="en-US" dirty="0"/>
              <a:t> (scope) de una variable se </a:t>
            </a:r>
            <a:r>
              <a:rPr lang="en-US" dirty="0" err="1"/>
              <a:t>refiere</a:t>
            </a:r>
            <a:r>
              <a:rPr lang="en-US" dirty="0"/>
              <a:t> al </a:t>
            </a:r>
            <a:r>
              <a:rPr lang="en-US" dirty="0" err="1"/>
              <a:t>bloque</a:t>
            </a:r>
            <a:r>
              <a:rPr lang="en-US" dirty="0"/>
              <a:t> de </a:t>
            </a:r>
            <a:r>
              <a:rPr lang="en-US" dirty="0" err="1"/>
              <a:t>código</a:t>
            </a:r>
            <a:r>
              <a:rPr lang="en-US" dirty="0"/>
              <a:t> dentro del </a:t>
            </a:r>
            <a:r>
              <a:rPr lang="en-US" dirty="0" err="1"/>
              <a:t>cual</a:t>
            </a:r>
            <a:r>
              <a:rPr lang="en-US" dirty="0"/>
              <a:t> es </a:t>
            </a:r>
            <a:r>
              <a:rPr lang="en-US" dirty="0" err="1"/>
              <a:t>posible</a:t>
            </a:r>
            <a:r>
              <a:rPr lang="en-US" dirty="0"/>
              <a:t> </a:t>
            </a:r>
            <a:r>
              <a:rPr lang="en-US" dirty="0" err="1"/>
              <a:t>usar</a:t>
            </a:r>
            <a:r>
              <a:rPr lang="en-US" dirty="0"/>
              <a:t> </a:t>
            </a:r>
            <a:r>
              <a:rPr lang="en-US" dirty="0" err="1"/>
              <a:t>dicha</a:t>
            </a:r>
            <a:r>
              <a:rPr lang="en-US" dirty="0"/>
              <a:t> variable. Por </a:t>
            </a:r>
            <a:r>
              <a:rPr lang="en-US" dirty="0" err="1"/>
              <a:t>ejemplo</a:t>
            </a:r>
            <a:r>
              <a:rPr lang="en-US" dirty="0"/>
              <a:t>, una variable local se </a:t>
            </a:r>
            <a:r>
              <a:rPr lang="en-US" dirty="0" err="1"/>
              <a:t>declara</a:t>
            </a:r>
            <a:r>
              <a:rPr lang="en-US" dirty="0"/>
              <a:t> dentro de un </a:t>
            </a:r>
            <a:r>
              <a:rPr lang="en-US" dirty="0" err="1"/>
              <a:t>método</a:t>
            </a:r>
            <a:r>
              <a:rPr lang="en-US" dirty="0"/>
              <a:t> y solo </a:t>
            </a:r>
            <a:r>
              <a:rPr lang="en-US" dirty="0" err="1"/>
              <a:t>estará</a:t>
            </a:r>
            <a:r>
              <a:rPr lang="en-US" dirty="0"/>
              <a:t> disponible dentro del </a:t>
            </a:r>
            <a:r>
              <a:rPr lang="en-US" dirty="0" err="1"/>
              <a:t>bloque</a:t>
            </a:r>
            <a:r>
              <a:rPr lang="en-US" dirty="0"/>
              <a:t> de </a:t>
            </a:r>
            <a:r>
              <a:rPr lang="en-US" dirty="0" err="1"/>
              <a:t>código</a:t>
            </a:r>
            <a:r>
              <a:rPr lang="en-US" dirty="0"/>
              <a:t> </a:t>
            </a:r>
            <a:r>
              <a:rPr lang="en-US" dirty="0" err="1"/>
              <a:t>donde</a:t>
            </a:r>
            <a:r>
              <a:rPr lang="en-US" dirty="0"/>
              <a:t> </a:t>
            </a:r>
            <a:r>
              <a:rPr lang="en-US" dirty="0" err="1"/>
              <a:t>fue</a:t>
            </a:r>
            <a:r>
              <a:rPr lang="en-US" dirty="0"/>
              <a:t> </a:t>
            </a:r>
            <a:r>
              <a:rPr lang="en-US" dirty="0" err="1"/>
              <a:t>declarada</a:t>
            </a:r>
            <a:r>
              <a:rPr lang="en-US" dirty="0"/>
              <a:t>. Una </a:t>
            </a:r>
            <a:r>
              <a:rPr lang="en-US" dirty="0" err="1"/>
              <a:t>vez</a:t>
            </a:r>
            <a:r>
              <a:rPr lang="en-US" dirty="0"/>
              <a:t> que una variable sale de </a:t>
            </a:r>
            <a:r>
              <a:rPr lang="en-US" dirty="0" err="1"/>
              <a:t>escope</a:t>
            </a:r>
            <a:r>
              <a:rPr lang="en-US" dirty="0"/>
              <a:t> </a:t>
            </a:r>
            <a:r>
              <a:rPr lang="en-US" dirty="0" err="1"/>
              <a:t>su</a:t>
            </a:r>
            <a:r>
              <a:rPr lang="en-US" dirty="0"/>
              <a:t> </a:t>
            </a:r>
            <a:r>
              <a:rPr lang="en-US" dirty="0" err="1"/>
              <a:t>espacio</a:t>
            </a:r>
            <a:r>
              <a:rPr lang="en-US" dirty="0"/>
              <a:t> de </a:t>
            </a:r>
            <a:r>
              <a:rPr lang="en-US" dirty="0" err="1"/>
              <a:t>almacenamiento</a:t>
            </a:r>
            <a:r>
              <a:rPr lang="en-US" dirty="0"/>
              <a:t> </a:t>
            </a:r>
            <a:r>
              <a:rPr lang="en-US" dirty="0" err="1"/>
              <a:t>será</a:t>
            </a:r>
            <a:r>
              <a:rPr lang="en-US" dirty="0"/>
              <a:t> </a:t>
            </a:r>
            <a:r>
              <a:rPr lang="en-US" dirty="0" err="1"/>
              <a:t>automáticamente</a:t>
            </a:r>
            <a:r>
              <a:rPr lang="en-US" dirty="0"/>
              <a:t> </a:t>
            </a:r>
            <a:r>
              <a:rPr lang="en-US" dirty="0" err="1"/>
              <a:t>reutilizado</a:t>
            </a:r>
            <a:r>
              <a:rPr lang="en-US" dirty="0"/>
              <a:t> y la variable no es </a:t>
            </a:r>
            <a:r>
              <a:rPr lang="en-US" dirty="0" err="1"/>
              <a:t>más</a:t>
            </a:r>
            <a:r>
              <a:rPr lang="en-US" dirty="0"/>
              <a:t> </a:t>
            </a:r>
            <a:r>
              <a:rPr lang="en-US" dirty="0" err="1"/>
              <a:t>válida</a:t>
            </a:r>
            <a:r>
              <a:rPr lang="en-US" dirty="0"/>
              <a:t>. C# no </a:t>
            </a:r>
            <a:r>
              <a:rPr lang="en-US" dirty="0" err="1"/>
              <a:t>tiene</a:t>
            </a:r>
            <a:r>
              <a:rPr lang="en-US" dirty="0"/>
              <a:t> variables </a:t>
            </a:r>
            <a:r>
              <a:rPr lang="en-US" dirty="0" err="1"/>
              <a:t>globales</a:t>
            </a:r>
            <a:r>
              <a:rPr lang="en-US" dirty="0"/>
              <a:t>.</a:t>
            </a:r>
            <a:endParaRPr lang="en-BO" dirty="0"/>
          </a:p>
        </p:txBody>
      </p:sp>
      <p:sp>
        <p:nvSpPr>
          <p:cNvPr id="4" name="TextBox 3">
            <a:extLst>
              <a:ext uri="{FF2B5EF4-FFF2-40B4-BE49-F238E27FC236}">
                <a16:creationId xmlns:a16="http://schemas.microsoft.com/office/drawing/2014/main" id="{D401E9C4-CE3A-1F44-AF4B-1426BF68FFE5}"/>
              </a:ext>
            </a:extLst>
          </p:cNvPr>
          <p:cNvSpPr txBox="1"/>
          <p:nvPr/>
        </p:nvSpPr>
        <p:spPr>
          <a:xfrm>
            <a:off x="3676619" y="3151190"/>
            <a:ext cx="4838762" cy="3477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double </a:t>
            </a:r>
            <a:r>
              <a:rPr lang="en-US" b="1" dirty="0" err="1"/>
              <a:t>monto</a:t>
            </a:r>
            <a:r>
              <a:rPr lang="en-US" b="1" dirty="0"/>
              <a:t> = 14_735.90;</a:t>
            </a:r>
          </a:p>
          <a:p>
            <a:r>
              <a:rPr lang="en-US" b="1" dirty="0"/>
              <a:t>{</a:t>
            </a:r>
          </a:p>
          <a:p>
            <a:r>
              <a:rPr lang="en-US" b="1" dirty="0"/>
              <a:t>      int </a:t>
            </a:r>
            <a:r>
              <a:rPr lang="en-US" b="1" dirty="0" err="1"/>
              <a:t>numero</a:t>
            </a:r>
            <a:r>
              <a:rPr lang="en-US" b="1" dirty="0"/>
              <a:t> = 305;</a:t>
            </a:r>
          </a:p>
          <a:p>
            <a:r>
              <a:rPr lang="en-US" b="1" dirty="0"/>
              <a:t>      WriteLine(</a:t>
            </a:r>
            <a:r>
              <a:rPr lang="en-US" b="1" dirty="0" err="1"/>
              <a:t>numero</a:t>
            </a:r>
            <a:r>
              <a:rPr lang="en-US" b="1" dirty="0"/>
              <a:t>);  	// 305</a:t>
            </a:r>
          </a:p>
          <a:p>
            <a:r>
              <a:rPr lang="en-US" b="1" dirty="0"/>
              <a:t>      WriteLine(</a:t>
            </a:r>
            <a:r>
              <a:rPr lang="en-US" b="1" dirty="0" err="1"/>
              <a:t>monto</a:t>
            </a:r>
            <a:r>
              <a:rPr lang="en-US" b="1" dirty="0"/>
              <a:t>);  	// 14735.9</a:t>
            </a:r>
          </a:p>
          <a:p>
            <a:r>
              <a:rPr lang="en-US" b="1" dirty="0"/>
              <a:t>}</a:t>
            </a:r>
          </a:p>
          <a:p>
            <a:br>
              <a:rPr lang="en-US" b="1" dirty="0"/>
            </a:br>
            <a:r>
              <a:rPr lang="en-US" b="1" dirty="0"/>
              <a:t>WriteLine(</a:t>
            </a:r>
            <a:r>
              <a:rPr lang="en-US" b="1" dirty="0" err="1"/>
              <a:t>numero</a:t>
            </a:r>
            <a:r>
              <a:rPr lang="en-US" b="1" dirty="0"/>
              <a:t>);	// run time error  </a:t>
            </a:r>
          </a:p>
          <a:p>
            <a:r>
              <a:rPr lang="en-US" b="1" dirty="0"/>
              <a:t>WriteLine(</a:t>
            </a:r>
            <a:r>
              <a:rPr lang="en-US" b="1" dirty="0" err="1"/>
              <a:t>monto</a:t>
            </a:r>
            <a:r>
              <a:rPr lang="en-US" b="1" dirty="0"/>
              <a:t>); 		// 14735.9</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338954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A89D6-FDCE-764B-8E06-FEB0ED63A1B1}"/>
              </a:ext>
            </a:extLst>
          </p:cNvPr>
          <p:cNvSpPr>
            <a:spLocks noGrp="1"/>
          </p:cNvSpPr>
          <p:nvPr>
            <p:ph type="title"/>
          </p:nvPr>
        </p:nvSpPr>
        <p:spPr/>
        <p:txBody>
          <a:bodyPr/>
          <a:lstStyle/>
          <a:p>
            <a:r>
              <a:rPr lang="en-BO" dirty="0"/>
              <a:t>Operadores</a:t>
            </a:r>
          </a:p>
        </p:txBody>
      </p:sp>
      <p:sp>
        <p:nvSpPr>
          <p:cNvPr id="3" name="Content Placeholder 2">
            <a:extLst>
              <a:ext uri="{FF2B5EF4-FFF2-40B4-BE49-F238E27FC236}">
                <a16:creationId xmlns:a16="http://schemas.microsoft.com/office/drawing/2014/main" id="{0E532A92-47A5-8346-AF8E-1BCBB882D442}"/>
              </a:ext>
            </a:extLst>
          </p:cNvPr>
          <p:cNvSpPr>
            <a:spLocks noGrp="1"/>
          </p:cNvSpPr>
          <p:nvPr>
            <p:ph idx="1"/>
          </p:nvPr>
        </p:nvSpPr>
        <p:spPr>
          <a:xfrm>
            <a:off x="838200" y="1765665"/>
            <a:ext cx="10515600" cy="3855646"/>
          </a:xfrm>
        </p:spPr>
        <p:txBody>
          <a:bodyPr>
            <a:normAutofit fontScale="92500" lnSpcReduction="10000"/>
          </a:bodyPr>
          <a:lstStyle/>
          <a:p>
            <a:pPr marL="0" indent="0">
              <a:buNone/>
            </a:pPr>
            <a:r>
              <a:rPr lang="en-US" dirty="0"/>
              <a:t>Los </a:t>
            </a:r>
            <a:r>
              <a:rPr lang="en-US" dirty="0" err="1"/>
              <a:t>operadores</a:t>
            </a:r>
            <a:r>
              <a:rPr lang="en-US" dirty="0"/>
              <a:t> son </a:t>
            </a:r>
            <a:r>
              <a:rPr lang="en-US" dirty="0" err="1"/>
              <a:t>símbolos</a:t>
            </a:r>
            <a:r>
              <a:rPr lang="en-US" dirty="0"/>
              <a:t> </a:t>
            </a:r>
            <a:r>
              <a:rPr lang="en-US" dirty="0" err="1"/>
              <a:t>especiales</a:t>
            </a:r>
            <a:r>
              <a:rPr lang="en-US" dirty="0"/>
              <a:t> que se </a:t>
            </a:r>
            <a:r>
              <a:rPr lang="en-US" dirty="0" err="1"/>
              <a:t>utilizan</a:t>
            </a:r>
            <a:r>
              <a:rPr lang="en-US" dirty="0"/>
              <a:t> para </a:t>
            </a:r>
            <a:r>
              <a:rPr lang="en-US" dirty="0" err="1"/>
              <a:t>realizar</a:t>
            </a:r>
            <a:r>
              <a:rPr lang="en-US" dirty="0"/>
              <a:t> </a:t>
            </a:r>
            <a:r>
              <a:rPr lang="en-US" dirty="0" err="1"/>
              <a:t>ciertas</a:t>
            </a:r>
            <a:r>
              <a:rPr lang="en-US" dirty="0"/>
              <a:t> </a:t>
            </a:r>
            <a:r>
              <a:rPr lang="en-US" dirty="0" err="1"/>
              <a:t>operaciones</a:t>
            </a:r>
            <a:r>
              <a:rPr lang="en-US" dirty="0"/>
              <a:t>  con los </a:t>
            </a:r>
            <a:r>
              <a:rPr lang="en-US" dirty="0" err="1"/>
              <a:t>valores</a:t>
            </a:r>
            <a:r>
              <a:rPr lang="en-US" dirty="0"/>
              <a:t> de las variables. </a:t>
            </a:r>
            <a:r>
              <a:rPr lang="en-US" dirty="0" err="1"/>
              <a:t>Estos</a:t>
            </a:r>
            <a:r>
              <a:rPr lang="en-US" dirty="0"/>
              <a:t> </a:t>
            </a:r>
            <a:r>
              <a:rPr lang="en-US" dirty="0" err="1"/>
              <a:t>pueden</a:t>
            </a:r>
            <a:r>
              <a:rPr lang="en-US" dirty="0"/>
              <a:t> ser </a:t>
            </a:r>
            <a:r>
              <a:rPr lang="en-US" dirty="0" err="1"/>
              <a:t>agrupados</a:t>
            </a:r>
            <a:r>
              <a:rPr lang="en-US" dirty="0"/>
              <a:t> </a:t>
            </a:r>
            <a:r>
              <a:rPr lang="en-US" dirty="0" err="1"/>
              <a:t>en</a:t>
            </a:r>
            <a:r>
              <a:rPr lang="en-US" dirty="0"/>
              <a:t> </a:t>
            </a:r>
            <a:r>
              <a:rPr lang="en-US" dirty="0" err="1"/>
              <a:t>cinco</a:t>
            </a:r>
            <a:r>
              <a:rPr lang="en-US" dirty="0"/>
              <a:t> </a:t>
            </a:r>
            <a:r>
              <a:rPr lang="en-US" dirty="0" err="1"/>
              <a:t>tipos</a:t>
            </a:r>
            <a:r>
              <a:rPr lang="en-US" dirty="0"/>
              <a:t>: </a:t>
            </a:r>
          </a:p>
          <a:p>
            <a:pPr marL="0" indent="0">
              <a:buNone/>
            </a:pPr>
            <a:endParaRPr lang="en-US" dirty="0"/>
          </a:p>
          <a:p>
            <a:r>
              <a:rPr lang="en-US" dirty="0" err="1"/>
              <a:t>aritméticos</a:t>
            </a:r>
            <a:r>
              <a:rPr lang="en-US" dirty="0"/>
              <a:t>,</a:t>
            </a:r>
          </a:p>
          <a:p>
            <a:r>
              <a:rPr lang="en-US" dirty="0"/>
              <a:t>de </a:t>
            </a:r>
            <a:r>
              <a:rPr lang="en-US" dirty="0" err="1"/>
              <a:t>asignación</a:t>
            </a:r>
            <a:r>
              <a:rPr lang="en-US" dirty="0"/>
              <a:t> </a:t>
            </a:r>
          </a:p>
          <a:p>
            <a:r>
              <a:rPr lang="en-US" dirty="0"/>
              <a:t>de </a:t>
            </a:r>
            <a:r>
              <a:rPr lang="en-US" dirty="0" err="1"/>
              <a:t>Comparación</a:t>
            </a:r>
            <a:endParaRPr lang="en-US" dirty="0"/>
          </a:p>
          <a:p>
            <a:r>
              <a:rPr lang="en-US" dirty="0" err="1"/>
              <a:t>lógicos</a:t>
            </a:r>
            <a:endParaRPr lang="en-US" dirty="0"/>
          </a:p>
          <a:p>
            <a:r>
              <a:rPr lang="en-US" dirty="0" err="1"/>
              <a:t>manipuladores</a:t>
            </a:r>
            <a:r>
              <a:rPr lang="en-US" dirty="0"/>
              <a:t> de bits</a:t>
            </a:r>
            <a:endParaRPr lang="en-BO" dirty="0"/>
          </a:p>
        </p:txBody>
      </p:sp>
    </p:spTree>
    <p:extLst>
      <p:ext uri="{BB962C8B-B14F-4D97-AF65-F5344CB8AC3E}">
        <p14:creationId xmlns:p14="http://schemas.microsoft.com/office/powerpoint/2010/main" val="2510328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9151F-E585-5749-BD48-849C60D88050}"/>
              </a:ext>
            </a:extLst>
          </p:cNvPr>
          <p:cNvSpPr>
            <a:spLocks noGrp="1"/>
          </p:cNvSpPr>
          <p:nvPr>
            <p:ph type="title"/>
          </p:nvPr>
        </p:nvSpPr>
        <p:spPr/>
        <p:txBody>
          <a:bodyPr/>
          <a:lstStyle/>
          <a:p>
            <a:r>
              <a:rPr lang="en-US" dirty="0" err="1"/>
              <a:t>Eligiendo</a:t>
            </a:r>
            <a:r>
              <a:rPr lang="en-US" dirty="0"/>
              <a:t> un IDE</a:t>
            </a:r>
            <a:br>
              <a:rPr lang="en-US" dirty="0"/>
            </a:br>
            <a:endParaRPr lang="en-BO" dirty="0"/>
          </a:p>
        </p:txBody>
      </p:sp>
      <p:sp>
        <p:nvSpPr>
          <p:cNvPr id="3" name="Content Placeholder 2">
            <a:extLst>
              <a:ext uri="{FF2B5EF4-FFF2-40B4-BE49-F238E27FC236}">
                <a16:creationId xmlns:a16="http://schemas.microsoft.com/office/drawing/2014/main" id="{910D0A41-7981-AF44-9791-AE5CCA4E4A0F}"/>
              </a:ext>
            </a:extLst>
          </p:cNvPr>
          <p:cNvSpPr>
            <a:spLocks noGrp="1"/>
          </p:cNvSpPr>
          <p:nvPr>
            <p:ph idx="1"/>
          </p:nvPr>
        </p:nvSpPr>
        <p:spPr/>
        <p:txBody>
          <a:bodyPr>
            <a:normAutofit fontScale="92500" lnSpcReduction="20000"/>
          </a:bodyPr>
          <a:lstStyle/>
          <a:p>
            <a:pPr marL="0" indent="0">
              <a:buNone/>
            </a:pPr>
            <a:r>
              <a:rPr lang="es-ES" dirty="0"/>
              <a:t>Para comenzar a codificar en C #, necesita un entorno de desarrollo integrado (IDE) que admite Microsoft .NET Framework. El más popular la opción es Visual Studio de Microsoft.1 Este IDE está disponible de forma gratuita como versión ligera llamada Visual Studio </a:t>
            </a:r>
            <a:r>
              <a:rPr lang="es-ES" dirty="0" err="1"/>
              <a:t>Community</a:t>
            </a:r>
            <a:r>
              <a:rPr lang="es-ES" dirty="0"/>
              <a:t>, que se puede descargar del sitio web de Visual Studio.</a:t>
            </a:r>
            <a:br>
              <a:rPr lang="es-ES" dirty="0"/>
            </a:br>
            <a:r>
              <a:rPr lang="es-ES" dirty="0"/>
              <a:t>El lenguaje C # ha sufrido una serie de actualizaciones desde el inicio</a:t>
            </a:r>
            <a:br>
              <a:rPr lang="es-ES" dirty="0"/>
            </a:br>
            <a:r>
              <a:rPr lang="es-ES" dirty="0"/>
              <a:t>lanzamiento de C # 1.0 en 2002. Al momento de escribir, C # 8 es la versión actual y fue lanzado en 2019. Cada versión del idioma corresponde a un versión de Visual Studio, por lo que para utilizar las funciones de C # 9 necesita Visual Studio 2019.</a:t>
            </a:r>
          </a:p>
          <a:p>
            <a:pPr marL="0" indent="0">
              <a:buNone/>
            </a:pPr>
            <a:endParaRPr lang="es-ES" dirty="0"/>
          </a:p>
          <a:p>
            <a:pPr marL="0" indent="0">
              <a:buNone/>
            </a:pPr>
            <a:r>
              <a:rPr lang="es-ES" dirty="0"/>
              <a:t>Es posible trabajar también directamente con el sitio </a:t>
            </a:r>
            <a:r>
              <a:rPr lang="es-ES" dirty="0" err="1"/>
              <a:t>Try.dot.net</a:t>
            </a:r>
            <a:r>
              <a:rPr lang="es-ES" dirty="0"/>
              <a:t>, que permite probar nuestro código en línea sin necesidad de instalar ningún IDE en nuestro desktop.</a:t>
            </a:r>
          </a:p>
          <a:p>
            <a:endParaRPr lang="en-BO" dirty="0"/>
          </a:p>
        </p:txBody>
      </p:sp>
    </p:spTree>
    <p:extLst>
      <p:ext uri="{BB962C8B-B14F-4D97-AF65-F5344CB8AC3E}">
        <p14:creationId xmlns:p14="http://schemas.microsoft.com/office/powerpoint/2010/main" val="38860079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ECDFA-A51E-5E44-8945-8EF99689A834}"/>
              </a:ext>
            </a:extLst>
          </p:cNvPr>
          <p:cNvSpPr>
            <a:spLocks noGrp="1"/>
          </p:cNvSpPr>
          <p:nvPr>
            <p:ph type="title"/>
          </p:nvPr>
        </p:nvSpPr>
        <p:spPr/>
        <p:txBody>
          <a:bodyPr/>
          <a:lstStyle/>
          <a:p>
            <a:r>
              <a:rPr lang="en-BO" dirty="0"/>
              <a:t>Operadores aritméticos</a:t>
            </a:r>
          </a:p>
        </p:txBody>
      </p:sp>
      <p:sp>
        <p:nvSpPr>
          <p:cNvPr id="3" name="Content Placeholder 2">
            <a:extLst>
              <a:ext uri="{FF2B5EF4-FFF2-40B4-BE49-F238E27FC236}">
                <a16:creationId xmlns:a16="http://schemas.microsoft.com/office/drawing/2014/main" id="{EF9BF5AE-47E6-7948-B79C-868C323F65BD}"/>
              </a:ext>
            </a:extLst>
          </p:cNvPr>
          <p:cNvSpPr>
            <a:spLocks noGrp="1"/>
          </p:cNvSpPr>
          <p:nvPr>
            <p:ph idx="1"/>
          </p:nvPr>
        </p:nvSpPr>
        <p:spPr>
          <a:xfrm>
            <a:off x="838200" y="1520826"/>
            <a:ext cx="10515600" cy="874032"/>
          </a:xfrm>
        </p:spPr>
        <p:txBody>
          <a:bodyPr>
            <a:normAutofit fontScale="77500" lnSpcReduction="20000"/>
          </a:bodyPr>
          <a:lstStyle/>
          <a:p>
            <a:r>
              <a:rPr lang="en-US" dirty="0"/>
              <a:t>Los </a:t>
            </a:r>
            <a:r>
              <a:rPr lang="en-US" dirty="0" err="1"/>
              <a:t>operadores</a:t>
            </a:r>
            <a:r>
              <a:rPr lang="en-US" dirty="0"/>
              <a:t> </a:t>
            </a:r>
            <a:r>
              <a:rPr lang="en-US" dirty="0" err="1"/>
              <a:t>aritméticos</a:t>
            </a:r>
            <a:r>
              <a:rPr lang="en-US" dirty="0"/>
              <a:t> </a:t>
            </a:r>
            <a:r>
              <a:rPr lang="en-US" dirty="0" err="1"/>
              <a:t>incluyen</a:t>
            </a:r>
            <a:r>
              <a:rPr lang="en-US" dirty="0"/>
              <a:t> las </a:t>
            </a:r>
            <a:r>
              <a:rPr lang="en-US" dirty="0" err="1"/>
              <a:t>cuatro</a:t>
            </a:r>
            <a:r>
              <a:rPr lang="en-US" dirty="0"/>
              <a:t> </a:t>
            </a:r>
            <a:r>
              <a:rPr lang="en-US" dirty="0" err="1"/>
              <a:t>operaciones</a:t>
            </a:r>
            <a:r>
              <a:rPr lang="en-US" dirty="0"/>
              <a:t> </a:t>
            </a:r>
            <a:r>
              <a:rPr lang="en-US" dirty="0" err="1"/>
              <a:t>aritméticas</a:t>
            </a:r>
            <a:r>
              <a:rPr lang="en-US" dirty="0"/>
              <a:t> </a:t>
            </a:r>
            <a:r>
              <a:rPr lang="en-US" dirty="0" err="1"/>
              <a:t>básicas</a:t>
            </a:r>
            <a:r>
              <a:rPr lang="en-US" dirty="0"/>
              <a:t>, </a:t>
            </a:r>
            <a:r>
              <a:rPr lang="en-US" dirty="0" err="1"/>
              <a:t>así</a:t>
            </a:r>
            <a:r>
              <a:rPr lang="en-US" dirty="0"/>
              <a:t> </a:t>
            </a:r>
            <a:r>
              <a:rPr lang="en-US" dirty="0" err="1"/>
              <a:t>como</a:t>
            </a:r>
            <a:r>
              <a:rPr lang="en-US" dirty="0"/>
              <a:t> el </a:t>
            </a:r>
            <a:r>
              <a:rPr lang="en-US" dirty="0" err="1"/>
              <a:t>operador</a:t>
            </a:r>
            <a:r>
              <a:rPr lang="en-US" dirty="0"/>
              <a:t> de </a:t>
            </a:r>
            <a:r>
              <a:rPr lang="en-US" dirty="0" err="1"/>
              <a:t>módulo</a:t>
            </a:r>
            <a:r>
              <a:rPr lang="en-US" dirty="0"/>
              <a:t> (%) que se </a:t>
            </a:r>
            <a:r>
              <a:rPr lang="en-US" dirty="0" err="1"/>
              <a:t>utiliza</a:t>
            </a:r>
            <a:r>
              <a:rPr lang="en-US" dirty="0"/>
              <a:t> para </a:t>
            </a:r>
            <a:r>
              <a:rPr lang="en-US" dirty="0" err="1"/>
              <a:t>obtener</a:t>
            </a:r>
            <a:r>
              <a:rPr lang="en-US" dirty="0"/>
              <a:t> el resto de la </a:t>
            </a:r>
            <a:r>
              <a:rPr lang="en-US" dirty="0" err="1"/>
              <a:t>división</a:t>
            </a:r>
            <a:r>
              <a:rPr lang="en-US" dirty="0"/>
              <a:t>.</a:t>
            </a:r>
            <a:endParaRPr lang="en-BO" dirty="0"/>
          </a:p>
        </p:txBody>
      </p:sp>
      <p:sp>
        <p:nvSpPr>
          <p:cNvPr id="4" name="TextBox 3">
            <a:extLst>
              <a:ext uri="{FF2B5EF4-FFF2-40B4-BE49-F238E27FC236}">
                <a16:creationId xmlns:a16="http://schemas.microsoft.com/office/drawing/2014/main" id="{5B86EF91-E26A-4F42-B0C5-EE3C65BBBA5E}"/>
              </a:ext>
            </a:extLst>
          </p:cNvPr>
          <p:cNvSpPr txBox="1"/>
          <p:nvPr/>
        </p:nvSpPr>
        <p:spPr>
          <a:xfrm>
            <a:off x="3397160" y="2170207"/>
            <a:ext cx="5397681"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3 + 2; 	// addition</a:t>
            </a:r>
          </a:p>
          <a:p>
            <a:r>
              <a:rPr lang="en-US" b="1" dirty="0"/>
              <a:t>int y = 3 - 2;  	// subtraction</a:t>
            </a:r>
          </a:p>
          <a:p>
            <a:r>
              <a:rPr lang="en-US" b="1" dirty="0"/>
              <a:t>int t  = 3 * 2;  	// multiplication</a:t>
            </a:r>
          </a:p>
          <a:p>
            <a:r>
              <a:rPr lang="en-US" b="1" dirty="0"/>
              <a:t>int z = 3 / 2; 	// division </a:t>
            </a:r>
            <a:r>
              <a:rPr lang="en-US" b="1" dirty="0" err="1"/>
              <a:t>entera</a:t>
            </a:r>
            <a:endParaRPr lang="en-US" b="1" dirty="0"/>
          </a:p>
          <a:p>
            <a:r>
              <a:rPr lang="en-US" b="1" dirty="0"/>
              <a:t>double u = 3.0 / 2;	// division </a:t>
            </a:r>
            <a:r>
              <a:rPr lang="en-US" b="1" dirty="0" err="1"/>
              <a:t>flotante</a:t>
            </a:r>
            <a:endParaRPr lang="en-US" b="1" dirty="0"/>
          </a:p>
          <a:p>
            <a:r>
              <a:rPr lang="en-US" b="1" dirty="0"/>
              <a:t>int w = 3 % 2; 	// modulus (division remainder)</a:t>
            </a:r>
          </a:p>
          <a:p>
            <a:br>
              <a:rPr lang="en-US" b="1" dirty="0"/>
            </a:br>
            <a:r>
              <a:rPr lang="en-US" b="1" dirty="0"/>
              <a:t>WriteLine(x);    	// 5</a:t>
            </a:r>
          </a:p>
          <a:p>
            <a:r>
              <a:rPr lang="en-US" b="1" dirty="0"/>
              <a:t>WriteLine(y);    	// 1</a:t>
            </a:r>
          </a:p>
          <a:p>
            <a:r>
              <a:rPr lang="en-US" b="1" dirty="0"/>
              <a:t>WriteLine(t);    	// 6</a:t>
            </a:r>
          </a:p>
          <a:p>
            <a:r>
              <a:rPr lang="en-US" b="1" dirty="0"/>
              <a:t>WriteLine(z);    	// 1</a:t>
            </a:r>
          </a:p>
          <a:p>
            <a:r>
              <a:rPr lang="en-US" b="1" dirty="0"/>
              <a:t>WriteLine(u);    	// 1.5</a:t>
            </a:r>
          </a:p>
          <a:p>
            <a:r>
              <a:rPr lang="en-US" b="1" dirty="0"/>
              <a:t>WriteLine(w);    	// 1</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2851751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CE228-8146-2240-9720-AC8308A2CD7F}"/>
              </a:ext>
            </a:extLst>
          </p:cNvPr>
          <p:cNvSpPr>
            <a:spLocks noGrp="1"/>
          </p:cNvSpPr>
          <p:nvPr>
            <p:ph type="title"/>
          </p:nvPr>
        </p:nvSpPr>
        <p:spPr/>
        <p:txBody>
          <a:bodyPr/>
          <a:lstStyle/>
          <a:p>
            <a:r>
              <a:rPr lang="en-BO" dirty="0"/>
              <a:t>Division con fracciones</a:t>
            </a:r>
          </a:p>
        </p:txBody>
      </p:sp>
      <p:sp>
        <p:nvSpPr>
          <p:cNvPr id="3" name="Content Placeholder 2">
            <a:extLst>
              <a:ext uri="{FF2B5EF4-FFF2-40B4-BE49-F238E27FC236}">
                <a16:creationId xmlns:a16="http://schemas.microsoft.com/office/drawing/2014/main" id="{70C281B6-E82C-9A45-B88B-E9A59A8E3FC2}"/>
              </a:ext>
            </a:extLst>
          </p:cNvPr>
          <p:cNvSpPr>
            <a:spLocks noGrp="1"/>
          </p:cNvSpPr>
          <p:nvPr>
            <p:ph idx="1"/>
          </p:nvPr>
        </p:nvSpPr>
        <p:spPr>
          <a:xfrm>
            <a:off x="838200" y="1542595"/>
            <a:ext cx="10515600" cy="1200605"/>
          </a:xfrm>
        </p:spPr>
        <p:txBody>
          <a:bodyPr>
            <a:normAutofit fontScale="85000" lnSpcReduction="20000"/>
          </a:bodyPr>
          <a:lstStyle/>
          <a:p>
            <a:r>
              <a:rPr lang="en-US" dirty="0"/>
              <a:t>Observe que el </a:t>
            </a:r>
            <a:r>
              <a:rPr lang="en-US" dirty="0" err="1"/>
              <a:t>signo</a:t>
            </a:r>
            <a:r>
              <a:rPr lang="en-US" dirty="0"/>
              <a:t> de </a:t>
            </a:r>
            <a:r>
              <a:rPr lang="en-US" dirty="0" err="1"/>
              <a:t>división</a:t>
            </a:r>
            <a:r>
              <a:rPr lang="en-US" dirty="0"/>
              <a:t> con </a:t>
            </a:r>
            <a:r>
              <a:rPr lang="en-US" dirty="0" err="1"/>
              <a:t>valores</a:t>
            </a:r>
            <a:r>
              <a:rPr lang="en-US" dirty="0"/>
              <a:t> </a:t>
            </a:r>
            <a:r>
              <a:rPr lang="en-US" dirty="0" err="1"/>
              <a:t>enteros</a:t>
            </a:r>
            <a:r>
              <a:rPr lang="en-US" dirty="0"/>
              <a:t> da un </a:t>
            </a:r>
            <a:r>
              <a:rPr lang="en-US" dirty="0" err="1"/>
              <a:t>resultado</a:t>
            </a:r>
            <a:r>
              <a:rPr lang="en-US" dirty="0"/>
              <a:t> </a:t>
            </a:r>
            <a:r>
              <a:rPr lang="en-US" dirty="0" err="1"/>
              <a:t>entero</a:t>
            </a:r>
            <a:r>
              <a:rPr lang="en-US" dirty="0"/>
              <a:t>. </a:t>
            </a:r>
            <a:r>
              <a:rPr lang="en-US" dirty="0" err="1"/>
              <a:t>Esto</a:t>
            </a:r>
            <a:r>
              <a:rPr lang="en-US" dirty="0"/>
              <a:t> es </a:t>
            </a:r>
            <a:r>
              <a:rPr lang="en-US" dirty="0" err="1"/>
              <a:t>porque</a:t>
            </a:r>
            <a:r>
              <a:rPr lang="en-US" dirty="0"/>
              <a:t> opera </a:t>
            </a:r>
            <a:r>
              <a:rPr lang="en-US" dirty="0" err="1"/>
              <a:t>en</a:t>
            </a:r>
            <a:r>
              <a:rPr lang="en-US" dirty="0"/>
              <a:t> dos </a:t>
            </a:r>
            <a:r>
              <a:rPr lang="en-US" dirty="0" err="1"/>
              <a:t>valores</a:t>
            </a:r>
            <a:r>
              <a:rPr lang="en-US" dirty="0"/>
              <a:t> </a:t>
            </a:r>
            <a:r>
              <a:rPr lang="en-US" dirty="0" err="1"/>
              <a:t>enteros</a:t>
            </a:r>
            <a:r>
              <a:rPr lang="en-US" dirty="0"/>
              <a:t> y, por lo tanto, </a:t>
            </a:r>
            <a:r>
              <a:rPr lang="en-US" dirty="0" err="1"/>
              <a:t>redondeará</a:t>
            </a:r>
            <a:r>
              <a:rPr lang="en-US" dirty="0"/>
              <a:t> el </a:t>
            </a:r>
            <a:r>
              <a:rPr lang="en-US" dirty="0" err="1"/>
              <a:t>resultado</a:t>
            </a:r>
            <a:r>
              <a:rPr lang="en-US" dirty="0"/>
              <a:t> y </a:t>
            </a:r>
            <a:r>
              <a:rPr lang="en-US" dirty="0" err="1"/>
              <a:t>devolverá</a:t>
            </a:r>
            <a:r>
              <a:rPr lang="en-US" dirty="0"/>
              <a:t> un </a:t>
            </a:r>
            <a:r>
              <a:rPr lang="en-US" dirty="0" err="1"/>
              <a:t>entero</a:t>
            </a:r>
            <a:r>
              <a:rPr lang="en-US" dirty="0"/>
              <a:t>. Para </a:t>
            </a:r>
            <a:r>
              <a:rPr lang="en-US" dirty="0" err="1"/>
              <a:t>obtener</a:t>
            </a:r>
            <a:r>
              <a:rPr lang="en-US" dirty="0"/>
              <a:t> el valor </a:t>
            </a:r>
            <a:r>
              <a:rPr lang="en-US" dirty="0" err="1"/>
              <a:t>correcto</a:t>
            </a:r>
            <a:r>
              <a:rPr lang="en-US" dirty="0"/>
              <a:t>, </a:t>
            </a:r>
            <a:r>
              <a:rPr lang="en-US" dirty="0" err="1"/>
              <a:t>uno</a:t>
            </a:r>
            <a:r>
              <a:rPr lang="en-US" dirty="0"/>
              <a:t> de los </a:t>
            </a:r>
            <a:r>
              <a:rPr lang="en-US" dirty="0" err="1"/>
              <a:t>números</a:t>
            </a:r>
            <a:r>
              <a:rPr lang="en-US" dirty="0"/>
              <a:t> debe ser o </a:t>
            </a:r>
            <a:r>
              <a:rPr lang="en-US" dirty="0" err="1"/>
              <a:t>convertirse</a:t>
            </a:r>
            <a:r>
              <a:rPr lang="en-US" dirty="0"/>
              <a:t> </a:t>
            </a:r>
            <a:r>
              <a:rPr lang="en-US" dirty="0" err="1"/>
              <a:t>en</a:t>
            </a:r>
            <a:r>
              <a:rPr lang="en-US" dirty="0"/>
              <a:t> un </a:t>
            </a:r>
            <a:r>
              <a:rPr lang="en-US" dirty="0" err="1"/>
              <a:t>número</a:t>
            </a:r>
            <a:r>
              <a:rPr lang="en-US" dirty="0"/>
              <a:t> de coma </a:t>
            </a:r>
            <a:r>
              <a:rPr lang="en-US" dirty="0" err="1"/>
              <a:t>flotante</a:t>
            </a:r>
            <a:r>
              <a:rPr lang="en-US" dirty="0"/>
              <a:t>.</a:t>
            </a:r>
            <a:endParaRPr lang="en-BO" dirty="0"/>
          </a:p>
        </p:txBody>
      </p:sp>
      <p:sp>
        <p:nvSpPr>
          <p:cNvPr id="4" name="TextBox 3">
            <a:extLst>
              <a:ext uri="{FF2B5EF4-FFF2-40B4-BE49-F238E27FC236}">
                <a16:creationId xmlns:a16="http://schemas.microsoft.com/office/drawing/2014/main" id="{920A0C30-1B85-124F-88DB-C9A58A5886D1}"/>
              </a:ext>
            </a:extLst>
          </p:cNvPr>
          <p:cNvSpPr txBox="1"/>
          <p:nvPr/>
        </p:nvSpPr>
        <p:spPr>
          <a:xfrm>
            <a:off x="3531038" y="2982686"/>
            <a:ext cx="5129924" cy="37548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a:t>
            </a:r>
            <a:r>
              <a:rPr lang="en-US" b="1" dirty="0" err="1"/>
              <a:t>cantidad</a:t>
            </a:r>
            <a:r>
              <a:rPr lang="en-US" b="1" dirty="0"/>
              <a:t> = 248;</a:t>
            </a:r>
          </a:p>
          <a:p>
            <a:r>
              <a:rPr lang="en-US" b="1" dirty="0"/>
              <a:t>int total = 14_735; </a:t>
            </a:r>
          </a:p>
          <a:p>
            <a:r>
              <a:rPr lang="en-US" b="1" dirty="0"/>
              <a:t>double </a:t>
            </a:r>
            <a:r>
              <a:rPr lang="en-US" b="1" dirty="0" err="1"/>
              <a:t>suma</a:t>
            </a:r>
            <a:r>
              <a:rPr lang="en-US" b="1" dirty="0"/>
              <a:t> = 14_735;</a:t>
            </a:r>
          </a:p>
          <a:p>
            <a:r>
              <a:rPr lang="en-US" b="1" dirty="0"/>
              <a:t>double </a:t>
            </a:r>
            <a:r>
              <a:rPr lang="en-US" b="1" dirty="0" err="1"/>
              <a:t>promedio</a:t>
            </a:r>
            <a:r>
              <a:rPr lang="en-US" b="1" dirty="0"/>
              <a:t> = total / </a:t>
            </a:r>
            <a:r>
              <a:rPr lang="en-US" b="1" dirty="0" err="1"/>
              <a:t>cantidad</a:t>
            </a:r>
            <a:r>
              <a:rPr lang="en-US" b="1" dirty="0"/>
              <a:t>; </a:t>
            </a:r>
          </a:p>
          <a:p>
            <a:r>
              <a:rPr lang="en-US" b="1" dirty="0"/>
              <a:t>double media = (double) total / </a:t>
            </a:r>
            <a:r>
              <a:rPr lang="en-US" b="1" dirty="0" err="1"/>
              <a:t>cantidad</a:t>
            </a:r>
            <a:r>
              <a:rPr lang="en-US" b="1" dirty="0"/>
              <a:t>;</a:t>
            </a:r>
          </a:p>
          <a:p>
            <a:r>
              <a:rPr lang="en-US" b="1" dirty="0"/>
              <a:t>double  prom = </a:t>
            </a:r>
            <a:r>
              <a:rPr lang="en-US" b="1" dirty="0" err="1"/>
              <a:t>suma</a:t>
            </a:r>
            <a:r>
              <a:rPr lang="en-US" b="1" dirty="0"/>
              <a:t> / </a:t>
            </a:r>
            <a:r>
              <a:rPr lang="en-US" b="1" dirty="0" err="1"/>
              <a:t>cantidad</a:t>
            </a:r>
            <a:r>
              <a:rPr lang="en-US" b="1" dirty="0"/>
              <a:t>;</a:t>
            </a:r>
          </a:p>
          <a:p>
            <a:br>
              <a:rPr lang="en-US" b="1" dirty="0"/>
            </a:br>
            <a:r>
              <a:rPr lang="en-US" b="1" dirty="0"/>
              <a:t>WriteLine(</a:t>
            </a:r>
            <a:r>
              <a:rPr lang="en-US" b="1" dirty="0" err="1"/>
              <a:t>promedio</a:t>
            </a:r>
            <a:r>
              <a:rPr lang="en-US" b="1" dirty="0"/>
              <a:t>);	// 59  </a:t>
            </a:r>
          </a:p>
          <a:p>
            <a:r>
              <a:rPr lang="en-US" b="1" dirty="0"/>
              <a:t>WriteLine(media);		// </a:t>
            </a:r>
            <a:r>
              <a:rPr lang="en-BO" dirty="0"/>
              <a:t>59.4153225806452</a:t>
            </a:r>
          </a:p>
          <a:p>
            <a:r>
              <a:rPr lang="en-US" b="1" dirty="0"/>
              <a:t>WriteLine(prom); 		// </a:t>
            </a:r>
            <a:r>
              <a:rPr lang="en-BO" dirty="0"/>
              <a:t>59.4153225806452</a:t>
            </a:r>
            <a:endParaRPr lang="en-US" b="1" dirty="0"/>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4740225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2D24F-E99D-EB4B-AC6C-0BAD74B5F5B1}"/>
              </a:ext>
            </a:extLst>
          </p:cNvPr>
          <p:cNvSpPr>
            <a:spLocks noGrp="1"/>
          </p:cNvSpPr>
          <p:nvPr>
            <p:ph type="title"/>
          </p:nvPr>
        </p:nvSpPr>
        <p:spPr/>
        <p:txBody>
          <a:bodyPr/>
          <a:lstStyle/>
          <a:p>
            <a:r>
              <a:rPr lang="en-BO" dirty="0"/>
              <a:t>Operadores de asignación</a:t>
            </a:r>
          </a:p>
        </p:txBody>
      </p:sp>
      <p:sp>
        <p:nvSpPr>
          <p:cNvPr id="3" name="Content Placeholder 2">
            <a:extLst>
              <a:ext uri="{FF2B5EF4-FFF2-40B4-BE49-F238E27FC236}">
                <a16:creationId xmlns:a16="http://schemas.microsoft.com/office/drawing/2014/main" id="{CA0C7C5A-49EB-E446-B21C-1C1A4CAEB108}"/>
              </a:ext>
            </a:extLst>
          </p:cNvPr>
          <p:cNvSpPr>
            <a:spLocks noGrp="1"/>
          </p:cNvSpPr>
          <p:nvPr>
            <p:ph idx="1"/>
          </p:nvPr>
        </p:nvSpPr>
        <p:spPr>
          <a:xfrm>
            <a:off x="5823858" y="2294203"/>
            <a:ext cx="5627914" cy="2745884"/>
          </a:xfr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US" dirty="0"/>
              <a:t>El </a:t>
            </a:r>
            <a:r>
              <a:rPr lang="en-US" dirty="0" err="1"/>
              <a:t>siguiente</a:t>
            </a:r>
            <a:r>
              <a:rPr lang="en-US" dirty="0"/>
              <a:t> </a:t>
            </a:r>
            <a:r>
              <a:rPr lang="en-US" dirty="0" err="1"/>
              <a:t>grupo</a:t>
            </a:r>
            <a:r>
              <a:rPr lang="en-US" dirty="0"/>
              <a:t> son los </a:t>
            </a:r>
            <a:r>
              <a:rPr lang="en-US" dirty="0" err="1"/>
              <a:t>operadores</a:t>
            </a:r>
            <a:r>
              <a:rPr lang="en-US" dirty="0"/>
              <a:t> de </a:t>
            </a:r>
            <a:r>
              <a:rPr lang="en-US" dirty="0" err="1"/>
              <a:t>asignación</a:t>
            </a:r>
            <a:r>
              <a:rPr lang="en-US" dirty="0"/>
              <a:t>, el </a:t>
            </a:r>
            <a:r>
              <a:rPr lang="en-US" dirty="0" err="1"/>
              <a:t>más</a:t>
            </a:r>
            <a:r>
              <a:rPr lang="en-US" dirty="0"/>
              <a:t> </a:t>
            </a:r>
            <a:r>
              <a:rPr lang="en-US" dirty="0" err="1"/>
              <a:t>usado</a:t>
            </a:r>
            <a:r>
              <a:rPr lang="en-US" dirty="0"/>
              <a:t> (e </a:t>
            </a:r>
            <a:r>
              <a:rPr lang="en-US" dirty="0" err="1"/>
              <a:t>imprescindible</a:t>
            </a:r>
            <a:r>
              <a:rPr lang="en-US" dirty="0"/>
              <a:t>) es el </a:t>
            </a:r>
            <a:r>
              <a:rPr lang="en-US" dirty="0" err="1"/>
              <a:t>operador</a:t>
            </a:r>
            <a:r>
              <a:rPr lang="en-US" dirty="0"/>
              <a:t> de </a:t>
            </a:r>
            <a:r>
              <a:rPr lang="en-US" dirty="0" err="1"/>
              <a:t>asignación</a:t>
            </a:r>
            <a:r>
              <a:rPr lang="en-US" dirty="0"/>
              <a:t> (=) </a:t>
            </a:r>
            <a:r>
              <a:rPr lang="en-US" dirty="0" err="1"/>
              <a:t>en</a:t>
            </a:r>
            <a:r>
              <a:rPr lang="en-US" dirty="0"/>
              <a:t> </a:t>
            </a:r>
            <a:r>
              <a:rPr lang="en-US" dirty="0" err="1"/>
              <a:t>sí</a:t>
            </a:r>
            <a:r>
              <a:rPr lang="en-US" dirty="0"/>
              <a:t> </a:t>
            </a:r>
            <a:r>
              <a:rPr lang="en-US" dirty="0" err="1"/>
              <a:t>mismo</a:t>
            </a:r>
            <a:r>
              <a:rPr lang="en-US" dirty="0"/>
              <a:t>, que </a:t>
            </a:r>
            <a:r>
              <a:rPr lang="en-US" dirty="0" err="1"/>
              <a:t>asigna</a:t>
            </a:r>
            <a:r>
              <a:rPr lang="en-US" dirty="0"/>
              <a:t> un valor literal a una variable, o el valor de una variable a </a:t>
            </a:r>
            <a:r>
              <a:rPr lang="en-US" dirty="0" err="1"/>
              <a:t>otra</a:t>
            </a:r>
            <a:r>
              <a:rPr lang="en-US" dirty="0"/>
              <a:t>.</a:t>
            </a:r>
            <a:endParaRPr lang="en-BO" dirty="0"/>
          </a:p>
        </p:txBody>
      </p:sp>
      <p:sp>
        <p:nvSpPr>
          <p:cNvPr id="4" name="TextBox 3">
            <a:extLst>
              <a:ext uri="{FF2B5EF4-FFF2-40B4-BE49-F238E27FC236}">
                <a16:creationId xmlns:a16="http://schemas.microsoft.com/office/drawing/2014/main" id="{FF016ED6-DF88-004F-A8FC-76DE1CF657BE}"/>
              </a:ext>
            </a:extLst>
          </p:cNvPr>
          <p:cNvSpPr txBox="1"/>
          <p:nvPr/>
        </p:nvSpPr>
        <p:spPr>
          <a:xfrm>
            <a:off x="838200" y="1825625"/>
            <a:ext cx="4441371" cy="4031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a:t>
            </a:r>
            <a:r>
              <a:rPr lang="en-US" b="1" dirty="0" err="1"/>
              <a:t>numero</a:t>
            </a:r>
            <a:r>
              <a:rPr lang="en-US" b="1" dirty="0"/>
              <a:t> = 10;</a:t>
            </a:r>
          </a:p>
          <a:p>
            <a:r>
              <a:rPr lang="en-US" b="1" dirty="0"/>
              <a:t>var </a:t>
            </a:r>
            <a:r>
              <a:rPr lang="en-US" b="1" dirty="0" err="1"/>
              <a:t>cantidad</a:t>
            </a:r>
            <a:r>
              <a:rPr lang="en-US" b="1" dirty="0"/>
              <a:t> = 0;</a:t>
            </a:r>
          </a:p>
          <a:p>
            <a:r>
              <a:rPr lang="en-US" b="1" dirty="0" err="1"/>
              <a:t>cantidad</a:t>
            </a:r>
            <a:r>
              <a:rPr lang="en-US" b="1" dirty="0"/>
              <a:t> = </a:t>
            </a:r>
            <a:r>
              <a:rPr lang="en-US" b="1" dirty="0" err="1"/>
              <a:t>numero</a:t>
            </a:r>
            <a:r>
              <a:rPr lang="en-US" b="1" dirty="0"/>
              <a:t> + 20;  </a:t>
            </a:r>
          </a:p>
          <a:p>
            <a:r>
              <a:rPr lang="en-US" b="1" dirty="0"/>
              <a:t>var ok = false;</a:t>
            </a:r>
          </a:p>
          <a:p>
            <a:r>
              <a:rPr lang="en-US" b="1" dirty="0"/>
              <a:t>double </a:t>
            </a:r>
            <a:r>
              <a:rPr lang="en-US" b="1" dirty="0" err="1"/>
              <a:t>monto</a:t>
            </a:r>
            <a:r>
              <a:rPr lang="en-US" b="1" dirty="0"/>
              <a:t> = (double) </a:t>
            </a:r>
            <a:r>
              <a:rPr lang="en-US" b="1" dirty="0" err="1"/>
              <a:t>cantidad</a:t>
            </a:r>
            <a:r>
              <a:rPr lang="en-US" b="1" dirty="0"/>
              <a:t> * 7; </a:t>
            </a:r>
          </a:p>
          <a:p>
            <a:r>
              <a:rPr lang="en-US" b="1" dirty="0"/>
              <a:t>ok = (</a:t>
            </a:r>
            <a:r>
              <a:rPr lang="en-US" b="1" dirty="0" err="1"/>
              <a:t>monto</a:t>
            </a:r>
            <a:r>
              <a:rPr lang="en-US" b="1" dirty="0"/>
              <a:t> == 210);</a:t>
            </a:r>
          </a:p>
          <a:p>
            <a:br>
              <a:rPr lang="en-US" b="1" dirty="0"/>
            </a:br>
            <a:r>
              <a:rPr lang="en-US" b="1" dirty="0"/>
              <a:t>WriteLine(</a:t>
            </a:r>
            <a:r>
              <a:rPr lang="en-US" b="1" dirty="0" err="1"/>
              <a:t>numero</a:t>
            </a:r>
            <a:r>
              <a:rPr lang="en-US" b="1" dirty="0"/>
              <a:t>);	// 10  </a:t>
            </a:r>
          </a:p>
          <a:p>
            <a:r>
              <a:rPr lang="en-US" b="1" dirty="0"/>
              <a:t>WriteLine(</a:t>
            </a:r>
            <a:r>
              <a:rPr lang="en-US" b="1" dirty="0" err="1"/>
              <a:t>cantidad</a:t>
            </a:r>
            <a:r>
              <a:rPr lang="en-US" b="1" dirty="0"/>
              <a:t>);	// </a:t>
            </a:r>
            <a:r>
              <a:rPr lang="en-BO" dirty="0"/>
              <a:t>30</a:t>
            </a:r>
          </a:p>
          <a:p>
            <a:r>
              <a:rPr lang="en-US" b="1" dirty="0"/>
              <a:t>WriteLine(</a:t>
            </a:r>
            <a:r>
              <a:rPr lang="en-US" b="1" dirty="0" err="1"/>
              <a:t>monto</a:t>
            </a:r>
            <a:r>
              <a:rPr lang="en-US" b="1" dirty="0"/>
              <a:t>); 		// 210</a:t>
            </a:r>
            <a:endParaRPr lang="en-BO" b="1" dirty="0"/>
          </a:p>
          <a:p>
            <a:r>
              <a:rPr lang="en-BO" b="1" dirty="0"/>
              <a:t>WriteLine(ok);		// true</a:t>
            </a:r>
            <a:endParaRPr lang="en-US" b="1" dirty="0"/>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1821626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5C901-698B-C349-AABB-95F0CBB5B819}"/>
              </a:ext>
            </a:extLst>
          </p:cNvPr>
          <p:cNvSpPr>
            <a:spLocks noGrp="1"/>
          </p:cNvSpPr>
          <p:nvPr>
            <p:ph type="title"/>
          </p:nvPr>
        </p:nvSpPr>
        <p:spPr/>
        <p:txBody>
          <a:bodyPr/>
          <a:lstStyle/>
          <a:p>
            <a:r>
              <a:rPr lang="en-BO" dirty="0"/>
              <a:t>Operadores de asignación abreviados</a:t>
            </a:r>
          </a:p>
        </p:txBody>
      </p:sp>
      <p:sp>
        <p:nvSpPr>
          <p:cNvPr id="3" name="Content Placeholder 2">
            <a:extLst>
              <a:ext uri="{FF2B5EF4-FFF2-40B4-BE49-F238E27FC236}">
                <a16:creationId xmlns:a16="http://schemas.microsoft.com/office/drawing/2014/main" id="{D9113DE8-521D-9549-BCEA-AC7AD50C48A7}"/>
              </a:ext>
            </a:extLst>
          </p:cNvPr>
          <p:cNvSpPr>
            <a:spLocks noGrp="1"/>
          </p:cNvSpPr>
          <p:nvPr>
            <p:ph idx="1"/>
          </p:nvPr>
        </p:nvSpPr>
        <p:spPr>
          <a:xfrm>
            <a:off x="947058" y="1825625"/>
            <a:ext cx="10297885" cy="1461861"/>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0" indent="0">
              <a:buNone/>
            </a:pPr>
            <a:r>
              <a:rPr lang="en-US" dirty="0"/>
              <a:t>Un </a:t>
            </a:r>
            <a:r>
              <a:rPr lang="en-US" dirty="0" err="1"/>
              <a:t>uso</a:t>
            </a:r>
            <a:r>
              <a:rPr lang="en-US" dirty="0"/>
              <a:t> </a:t>
            </a:r>
            <a:r>
              <a:rPr lang="en-US" dirty="0" err="1"/>
              <a:t>común</a:t>
            </a:r>
            <a:r>
              <a:rPr lang="en-US" dirty="0"/>
              <a:t> de los </a:t>
            </a:r>
            <a:r>
              <a:rPr lang="en-US" dirty="0" err="1"/>
              <a:t>operadores</a:t>
            </a:r>
            <a:r>
              <a:rPr lang="en-US" dirty="0"/>
              <a:t> </a:t>
            </a:r>
            <a:r>
              <a:rPr lang="en-US" dirty="0" err="1"/>
              <a:t>aritméticos</a:t>
            </a:r>
            <a:r>
              <a:rPr lang="en-US" dirty="0"/>
              <a:t> y de </a:t>
            </a:r>
            <a:r>
              <a:rPr lang="en-US" dirty="0" err="1"/>
              <a:t>asignación</a:t>
            </a:r>
            <a:r>
              <a:rPr lang="en-US" dirty="0"/>
              <a:t> es </a:t>
            </a:r>
            <a:r>
              <a:rPr lang="en-US" dirty="0" err="1"/>
              <a:t>operar</a:t>
            </a:r>
            <a:r>
              <a:rPr lang="en-US" dirty="0"/>
              <a:t> </a:t>
            </a:r>
            <a:r>
              <a:rPr lang="en-US" dirty="0" err="1"/>
              <a:t>sobre</a:t>
            </a:r>
            <a:r>
              <a:rPr lang="en-US" dirty="0"/>
              <a:t> una variable y </a:t>
            </a:r>
            <a:r>
              <a:rPr lang="en-US" dirty="0" err="1"/>
              <a:t>luego</a:t>
            </a:r>
            <a:r>
              <a:rPr lang="en-US" dirty="0"/>
              <a:t> </a:t>
            </a:r>
            <a:r>
              <a:rPr lang="en-US" dirty="0" err="1"/>
              <a:t>guardar</a:t>
            </a:r>
            <a:r>
              <a:rPr lang="en-US" dirty="0"/>
              <a:t> el </a:t>
            </a:r>
            <a:r>
              <a:rPr lang="en-US" dirty="0" err="1"/>
              <a:t>resultado</a:t>
            </a:r>
            <a:r>
              <a:rPr lang="en-US" dirty="0"/>
              <a:t> </a:t>
            </a:r>
            <a:r>
              <a:rPr lang="en-US" dirty="0" err="1"/>
              <a:t>nuevamente</a:t>
            </a:r>
            <a:r>
              <a:rPr lang="en-US" dirty="0"/>
              <a:t> </a:t>
            </a:r>
            <a:r>
              <a:rPr lang="en-US" dirty="0" err="1"/>
              <a:t>en</a:t>
            </a:r>
            <a:r>
              <a:rPr lang="en-US" dirty="0"/>
              <a:t> </a:t>
            </a:r>
            <a:r>
              <a:rPr lang="en-US" dirty="0" err="1"/>
              <a:t>esa</a:t>
            </a:r>
            <a:r>
              <a:rPr lang="en-US" dirty="0"/>
              <a:t> </a:t>
            </a:r>
            <a:r>
              <a:rPr lang="en-US" dirty="0" err="1"/>
              <a:t>misma</a:t>
            </a:r>
            <a:r>
              <a:rPr lang="en-US" dirty="0"/>
              <a:t> variable. </a:t>
            </a:r>
            <a:r>
              <a:rPr lang="en-US" dirty="0" err="1"/>
              <a:t>Estas</a:t>
            </a:r>
            <a:r>
              <a:rPr lang="en-US" dirty="0"/>
              <a:t> </a:t>
            </a:r>
            <a:r>
              <a:rPr lang="en-US" dirty="0" err="1"/>
              <a:t>operaciones</a:t>
            </a:r>
            <a:r>
              <a:rPr lang="en-US" dirty="0"/>
              <a:t> se </a:t>
            </a:r>
            <a:r>
              <a:rPr lang="en-US" dirty="0" err="1"/>
              <a:t>pueden</a:t>
            </a:r>
            <a:r>
              <a:rPr lang="en-US" dirty="0"/>
              <a:t> </a:t>
            </a:r>
            <a:r>
              <a:rPr lang="en-US" dirty="0" err="1"/>
              <a:t>acortar</a:t>
            </a:r>
            <a:r>
              <a:rPr lang="en-US" dirty="0"/>
              <a:t> con los </a:t>
            </a:r>
            <a:r>
              <a:rPr lang="en-US" dirty="0" err="1"/>
              <a:t>operadores</a:t>
            </a:r>
            <a:r>
              <a:rPr lang="en-US" dirty="0"/>
              <a:t> de </a:t>
            </a:r>
            <a:r>
              <a:rPr lang="en-US" dirty="0" err="1"/>
              <a:t>asignación</a:t>
            </a:r>
            <a:r>
              <a:rPr lang="en-US" dirty="0"/>
              <a:t> </a:t>
            </a:r>
            <a:r>
              <a:rPr lang="en-US" dirty="0" err="1"/>
              <a:t>combinados</a:t>
            </a:r>
            <a:r>
              <a:rPr lang="en-US" dirty="0"/>
              <a:t>.</a:t>
            </a:r>
            <a:endParaRPr lang="en-BO" dirty="0"/>
          </a:p>
        </p:txBody>
      </p:sp>
      <p:sp>
        <p:nvSpPr>
          <p:cNvPr id="4" name="TextBox 3">
            <a:extLst>
              <a:ext uri="{FF2B5EF4-FFF2-40B4-BE49-F238E27FC236}">
                <a16:creationId xmlns:a16="http://schemas.microsoft.com/office/drawing/2014/main" id="{87C9A4BE-6CD0-1240-8881-B43C652FC0DA}"/>
              </a:ext>
            </a:extLst>
          </p:cNvPr>
          <p:cNvSpPr txBox="1"/>
          <p:nvPr/>
        </p:nvSpPr>
        <p:spPr>
          <a:xfrm>
            <a:off x="3875315" y="3665022"/>
            <a:ext cx="4637314" cy="2646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x = 0; 	WriteLine(x);	// (0)</a:t>
            </a:r>
          </a:p>
          <a:p>
            <a:r>
              <a:rPr lang="en-US" b="1" dirty="0"/>
              <a:t>x += 50; 	WriteLine(x); 	// x = x +50 (50)</a:t>
            </a:r>
          </a:p>
          <a:p>
            <a:r>
              <a:rPr lang="en-US" b="1" dirty="0"/>
              <a:t>x -= 5; 	WriteLine(x);	// x = x – 5 (45) </a:t>
            </a:r>
          </a:p>
          <a:p>
            <a:r>
              <a:rPr lang="en-US" b="1" dirty="0"/>
              <a:t>x *= 5; 	WriteLine(x); 	// x = x * 5 (225)</a:t>
            </a:r>
          </a:p>
          <a:p>
            <a:r>
              <a:rPr lang="en-US" b="1" dirty="0"/>
              <a:t>x /= 3; 	WriteLine(x); 	// x = x / 3 (75)</a:t>
            </a:r>
          </a:p>
          <a:p>
            <a:r>
              <a:rPr lang="en-US" b="1" dirty="0"/>
              <a:t>x %= 4; 	WriteLine(x); 	// x = x % 4 (3)</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7201936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79C81-B873-4B4D-88D0-10DF0BF2D346}"/>
              </a:ext>
            </a:extLst>
          </p:cNvPr>
          <p:cNvSpPr>
            <a:spLocks noGrp="1"/>
          </p:cNvSpPr>
          <p:nvPr>
            <p:ph type="title"/>
          </p:nvPr>
        </p:nvSpPr>
        <p:spPr/>
        <p:txBody>
          <a:bodyPr/>
          <a:lstStyle/>
          <a:p>
            <a:r>
              <a:rPr lang="en-BO" dirty="0"/>
              <a:t>Operadores de incremento y desarrollo</a:t>
            </a:r>
          </a:p>
        </p:txBody>
      </p:sp>
      <p:sp>
        <p:nvSpPr>
          <p:cNvPr id="3" name="Content Placeholder 2">
            <a:extLst>
              <a:ext uri="{FF2B5EF4-FFF2-40B4-BE49-F238E27FC236}">
                <a16:creationId xmlns:a16="http://schemas.microsoft.com/office/drawing/2014/main" id="{1FB58249-57DC-3F45-9055-C1AEC0A19F62}"/>
              </a:ext>
            </a:extLst>
          </p:cNvPr>
          <p:cNvSpPr>
            <a:spLocks noGrp="1"/>
          </p:cNvSpPr>
          <p:nvPr>
            <p:ph idx="1"/>
          </p:nvPr>
        </p:nvSpPr>
        <p:spPr>
          <a:xfrm>
            <a:off x="838201" y="1825625"/>
            <a:ext cx="10515599" cy="1233261"/>
          </a:xfrm>
        </p:spPr>
        <p:txBody>
          <a:bodyPr>
            <a:normAutofit fontScale="62500" lnSpcReduction="20000"/>
          </a:bodyPr>
          <a:lstStyle/>
          <a:p>
            <a:pPr marL="0" indent="0">
              <a:buNone/>
            </a:pPr>
            <a:r>
              <a:rPr lang="en-US" dirty="0" err="1"/>
              <a:t>Otra</a:t>
            </a:r>
            <a:r>
              <a:rPr lang="en-US" dirty="0"/>
              <a:t> </a:t>
            </a:r>
            <a:r>
              <a:rPr lang="en-US" dirty="0" err="1"/>
              <a:t>operación</a:t>
            </a:r>
            <a:r>
              <a:rPr lang="en-US" dirty="0"/>
              <a:t> </a:t>
            </a:r>
            <a:r>
              <a:rPr lang="en-US" dirty="0" err="1"/>
              <a:t>común</a:t>
            </a:r>
            <a:r>
              <a:rPr lang="en-US" dirty="0"/>
              <a:t> es </a:t>
            </a:r>
            <a:r>
              <a:rPr lang="en-US" dirty="0" err="1"/>
              <a:t>aumentar</a:t>
            </a:r>
            <a:r>
              <a:rPr lang="en-US" dirty="0"/>
              <a:t> o </a:t>
            </a:r>
            <a:r>
              <a:rPr lang="en-US" dirty="0" err="1"/>
              <a:t>disminuir</a:t>
            </a:r>
            <a:r>
              <a:rPr lang="en-US" dirty="0"/>
              <a:t> una variable </a:t>
            </a:r>
            <a:r>
              <a:rPr lang="en-US" dirty="0" err="1"/>
              <a:t>en</a:t>
            </a:r>
            <a:r>
              <a:rPr lang="en-US" dirty="0"/>
              <a:t> una </a:t>
            </a:r>
            <a:r>
              <a:rPr lang="en-US" dirty="0" err="1"/>
              <a:t>unidad</a:t>
            </a:r>
            <a:r>
              <a:rPr lang="en-US" dirty="0"/>
              <a:t>. </a:t>
            </a:r>
            <a:r>
              <a:rPr lang="en-US" dirty="0" err="1"/>
              <a:t>Esto</a:t>
            </a:r>
            <a:r>
              <a:rPr lang="en-US" dirty="0"/>
              <a:t> se </a:t>
            </a:r>
            <a:r>
              <a:rPr lang="en-US" dirty="0" err="1"/>
              <a:t>puede</a:t>
            </a:r>
            <a:r>
              <a:rPr lang="en-US" dirty="0"/>
              <a:t> </a:t>
            </a:r>
            <a:r>
              <a:rPr lang="en-US" dirty="0" err="1"/>
              <a:t>simplificar</a:t>
            </a:r>
            <a:r>
              <a:rPr lang="en-US" dirty="0"/>
              <a:t> con el </a:t>
            </a:r>
            <a:r>
              <a:rPr lang="en-US" dirty="0" err="1"/>
              <a:t>operador</a:t>
            </a:r>
            <a:r>
              <a:rPr lang="en-US" dirty="0"/>
              <a:t> de </a:t>
            </a:r>
            <a:r>
              <a:rPr lang="en-US" dirty="0" err="1"/>
              <a:t>incremento</a:t>
            </a:r>
            <a:r>
              <a:rPr lang="en-US" dirty="0"/>
              <a:t> (++) y el </a:t>
            </a:r>
            <a:r>
              <a:rPr lang="en-US" dirty="0" err="1"/>
              <a:t>operador</a:t>
            </a:r>
            <a:r>
              <a:rPr lang="en-US" dirty="0"/>
              <a:t> de </a:t>
            </a:r>
            <a:r>
              <a:rPr lang="en-US" dirty="0" err="1"/>
              <a:t>decremento</a:t>
            </a:r>
            <a:r>
              <a:rPr lang="en-US" dirty="0"/>
              <a:t> (--).</a:t>
            </a:r>
          </a:p>
          <a:p>
            <a:pPr marL="0" indent="0">
              <a:buNone/>
            </a:pPr>
            <a:r>
              <a:rPr lang="en-US" dirty="0"/>
              <a:t>Ambos </a:t>
            </a:r>
            <a:r>
              <a:rPr lang="en-US" dirty="0" err="1"/>
              <a:t>operadores</a:t>
            </a:r>
            <a:r>
              <a:rPr lang="en-US" dirty="0"/>
              <a:t> se </a:t>
            </a:r>
            <a:r>
              <a:rPr lang="en-US" dirty="0" err="1"/>
              <a:t>pueden</a:t>
            </a:r>
            <a:r>
              <a:rPr lang="en-US" dirty="0"/>
              <a:t> </a:t>
            </a:r>
            <a:r>
              <a:rPr lang="en-US" dirty="0" err="1"/>
              <a:t>usar</a:t>
            </a:r>
            <a:r>
              <a:rPr lang="en-US" dirty="0"/>
              <a:t> antes o </a:t>
            </a:r>
            <a:r>
              <a:rPr lang="en-US" dirty="0" err="1"/>
              <a:t>después</a:t>
            </a:r>
            <a:r>
              <a:rPr lang="en-US" dirty="0"/>
              <a:t> de la variable. La </a:t>
            </a:r>
            <a:r>
              <a:rPr lang="en-US" dirty="0" err="1"/>
              <a:t>diferencia</a:t>
            </a:r>
            <a:r>
              <a:rPr lang="en-US" dirty="0"/>
              <a:t> es que el post-</a:t>
            </a:r>
            <a:r>
              <a:rPr lang="en-US" dirty="0" err="1"/>
              <a:t>incremento</a:t>
            </a:r>
            <a:r>
              <a:rPr lang="en-US" dirty="0"/>
              <a:t> primero </a:t>
            </a:r>
            <a:r>
              <a:rPr lang="en-US" dirty="0" err="1"/>
              <a:t>aumenta</a:t>
            </a:r>
            <a:r>
              <a:rPr lang="en-US" dirty="0"/>
              <a:t> </a:t>
            </a:r>
            <a:r>
              <a:rPr lang="en-US" dirty="0" err="1"/>
              <a:t>en</a:t>
            </a:r>
            <a:r>
              <a:rPr lang="en-US" dirty="0"/>
              <a:t> </a:t>
            </a:r>
            <a:r>
              <a:rPr lang="en-US" dirty="0" err="1"/>
              <a:t>uno</a:t>
            </a:r>
            <a:r>
              <a:rPr lang="en-US" dirty="0"/>
              <a:t> la variable y </a:t>
            </a:r>
            <a:r>
              <a:rPr lang="en-US" dirty="0" err="1"/>
              <a:t>luego</a:t>
            </a:r>
            <a:r>
              <a:rPr lang="en-US" dirty="0"/>
              <a:t> </a:t>
            </a:r>
            <a:r>
              <a:rPr lang="en-US" dirty="0" err="1"/>
              <a:t>evalua</a:t>
            </a:r>
            <a:r>
              <a:rPr lang="en-US" dirty="0"/>
              <a:t> la expression, </a:t>
            </a:r>
            <a:r>
              <a:rPr lang="en-US" dirty="0" err="1"/>
              <a:t>mientrás</a:t>
            </a:r>
            <a:r>
              <a:rPr lang="en-US" dirty="0"/>
              <a:t> que el pre-</a:t>
            </a:r>
            <a:r>
              <a:rPr lang="en-US" dirty="0" err="1"/>
              <a:t>incremento</a:t>
            </a:r>
            <a:r>
              <a:rPr lang="en-US" dirty="0"/>
              <a:t> primero </a:t>
            </a:r>
            <a:r>
              <a:rPr lang="en-US" dirty="0" err="1"/>
              <a:t>evalua</a:t>
            </a:r>
            <a:r>
              <a:rPr lang="en-US" dirty="0"/>
              <a:t> la </a:t>
            </a:r>
            <a:r>
              <a:rPr lang="en-US" dirty="0" err="1"/>
              <a:t>expresión</a:t>
            </a:r>
            <a:r>
              <a:rPr lang="en-US" dirty="0"/>
              <a:t> y </a:t>
            </a:r>
            <a:r>
              <a:rPr lang="en-US" dirty="0" err="1"/>
              <a:t>luego</a:t>
            </a:r>
            <a:r>
              <a:rPr lang="en-US" dirty="0"/>
              <a:t> </a:t>
            </a:r>
            <a:r>
              <a:rPr lang="en-US" dirty="0" err="1"/>
              <a:t>incrementa</a:t>
            </a:r>
            <a:r>
              <a:rPr lang="en-US" dirty="0"/>
              <a:t> la variable.</a:t>
            </a:r>
            <a:endParaRPr lang="en-BO" dirty="0"/>
          </a:p>
        </p:txBody>
      </p:sp>
      <p:sp>
        <p:nvSpPr>
          <p:cNvPr id="4" name="TextBox 3">
            <a:extLst>
              <a:ext uri="{FF2B5EF4-FFF2-40B4-BE49-F238E27FC236}">
                <a16:creationId xmlns:a16="http://schemas.microsoft.com/office/drawing/2014/main" id="{118F04B1-8AA3-C04D-9CE0-F3EE930FCB03}"/>
              </a:ext>
            </a:extLst>
          </p:cNvPr>
          <p:cNvSpPr txBox="1"/>
          <p:nvPr/>
        </p:nvSpPr>
        <p:spPr>
          <a:xfrm>
            <a:off x="2588078" y="3193823"/>
            <a:ext cx="7015844" cy="33239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x = 3; 		WriteLine(x);	// (3)</a:t>
            </a:r>
          </a:p>
          <a:p>
            <a:r>
              <a:rPr lang="en-US" b="1" dirty="0"/>
              <a:t>x ++; 		WriteLine(x); 	// x = x + 1 (4)</a:t>
            </a:r>
          </a:p>
          <a:p>
            <a:r>
              <a:rPr lang="en-US" b="1" dirty="0"/>
              <a:t>x --; 		WriteLine(x);	// x = x – 1 (3) </a:t>
            </a:r>
          </a:p>
          <a:p>
            <a:r>
              <a:rPr lang="en-US" b="1" dirty="0"/>
              <a:t>++x; 		WriteLine(x); 	// x = x + 1 (4)</a:t>
            </a:r>
          </a:p>
          <a:p>
            <a:r>
              <a:rPr lang="en-US" b="1" dirty="0"/>
              <a:t>--x; 		WriteLine(x); 	// x = x - 1 (3)</a:t>
            </a:r>
          </a:p>
          <a:p>
            <a:r>
              <a:rPr lang="en-US" b="1" dirty="0"/>
              <a:t>var y = x++ + 20; 	WriteLine(y); 	// y = x + 20; x = x + 1 (23) </a:t>
            </a:r>
          </a:p>
          <a:p>
            <a:r>
              <a:rPr lang="en-US" b="1" dirty="0"/>
              <a:t>y = 15 + 2 * --x; 	WriteLine(y); 	// x = x - 1 ; y = 15 + 2 * x; (21)</a:t>
            </a:r>
            <a:endParaRPr lang="en-US" dirty="0"/>
          </a:p>
          <a:p>
            <a:r>
              <a:rPr lang="en-US" b="1" dirty="0"/>
              <a:t>y = 15 + 2 * x++; 	WriteLine(y); 	// y = x = x + 1; y = 15 + 2 * x (21)</a:t>
            </a:r>
            <a:endParaRPr lang="en-US" dirty="0"/>
          </a:p>
          <a:p>
            <a:r>
              <a:rPr lang="en-US" sz="1000" dirty="0">
                <a:solidFill>
                  <a:schemeClr val="bg1">
                    <a:lumMod val="85000"/>
                  </a:schemeClr>
                </a:solidFill>
              </a:rPr>
              <a:t>		</a:t>
            </a:r>
            <a:r>
              <a:rPr lang="en-US" b="1" dirty="0">
                <a:solidFill>
                  <a:schemeClr val="bg1"/>
                </a:solidFill>
              </a:rPr>
              <a:t>WriteLine(x);	// 4</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3024474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4E3F6-1D9F-5545-BEE6-175A84B4AD2A}"/>
              </a:ext>
            </a:extLst>
          </p:cNvPr>
          <p:cNvSpPr>
            <a:spLocks noGrp="1"/>
          </p:cNvSpPr>
          <p:nvPr>
            <p:ph type="title"/>
          </p:nvPr>
        </p:nvSpPr>
        <p:spPr/>
        <p:txBody>
          <a:bodyPr/>
          <a:lstStyle/>
          <a:p>
            <a:r>
              <a:rPr lang="en-BO" dirty="0"/>
              <a:t>Operadores de comparación</a:t>
            </a:r>
          </a:p>
        </p:txBody>
      </p:sp>
      <p:sp>
        <p:nvSpPr>
          <p:cNvPr id="3" name="Content Placeholder 2">
            <a:extLst>
              <a:ext uri="{FF2B5EF4-FFF2-40B4-BE49-F238E27FC236}">
                <a16:creationId xmlns:a16="http://schemas.microsoft.com/office/drawing/2014/main" id="{122ECCDB-44BD-8343-BBF5-D582392EB2C8}"/>
              </a:ext>
            </a:extLst>
          </p:cNvPr>
          <p:cNvSpPr>
            <a:spLocks noGrp="1"/>
          </p:cNvSpPr>
          <p:nvPr>
            <p:ph idx="1"/>
          </p:nvPr>
        </p:nvSpPr>
        <p:spPr>
          <a:xfrm>
            <a:off x="838200" y="1825625"/>
            <a:ext cx="10515600" cy="1810204"/>
          </a:xfrm>
        </p:spPr>
        <p:txBody>
          <a:bodyPr/>
          <a:lstStyle/>
          <a:p>
            <a:pPr marL="0" indent="0">
              <a:buNone/>
            </a:pPr>
            <a:r>
              <a:rPr lang="en-US" dirty="0"/>
              <a:t>Los </a:t>
            </a:r>
            <a:r>
              <a:rPr lang="en-US" dirty="0" err="1"/>
              <a:t>operadores</a:t>
            </a:r>
            <a:r>
              <a:rPr lang="en-US" dirty="0"/>
              <a:t> de </a:t>
            </a:r>
            <a:r>
              <a:rPr lang="en-US" dirty="0" err="1"/>
              <a:t>comparación</a:t>
            </a:r>
            <a:r>
              <a:rPr lang="en-US" dirty="0"/>
              <a:t> </a:t>
            </a:r>
            <a:r>
              <a:rPr lang="en-US" dirty="0" err="1"/>
              <a:t>comparan</a:t>
            </a:r>
            <a:r>
              <a:rPr lang="en-US" dirty="0"/>
              <a:t> dos </a:t>
            </a:r>
            <a:r>
              <a:rPr lang="en-US" dirty="0" err="1"/>
              <a:t>valores</a:t>
            </a:r>
            <a:r>
              <a:rPr lang="en-US" dirty="0"/>
              <a:t> y </a:t>
            </a:r>
            <a:r>
              <a:rPr lang="en-US" dirty="0" err="1"/>
              <a:t>devuelven</a:t>
            </a:r>
            <a:r>
              <a:rPr lang="en-US" dirty="0"/>
              <a:t> </a:t>
            </a:r>
            <a:r>
              <a:rPr lang="en-US" dirty="0" err="1"/>
              <a:t>verdadero</a:t>
            </a:r>
            <a:r>
              <a:rPr lang="en-US" dirty="0"/>
              <a:t> o </a:t>
            </a:r>
            <a:r>
              <a:rPr lang="en-US" dirty="0" err="1"/>
              <a:t>falso</a:t>
            </a:r>
            <a:r>
              <a:rPr lang="en-US" dirty="0"/>
              <a:t>, de </a:t>
            </a:r>
            <a:r>
              <a:rPr lang="en-US" dirty="0" err="1"/>
              <a:t>acuerdo</a:t>
            </a:r>
            <a:r>
              <a:rPr lang="en-US" dirty="0"/>
              <a:t> a la </a:t>
            </a:r>
            <a:r>
              <a:rPr lang="en-US" dirty="0" err="1"/>
              <a:t>expresión</a:t>
            </a:r>
            <a:r>
              <a:rPr lang="en-US" dirty="0"/>
              <a:t>.</a:t>
            </a:r>
          </a:p>
          <a:p>
            <a:pPr marL="0" indent="0">
              <a:buNone/>
            </a:pPr>
            <a:r>
              <a:rPr lang="en-US" dirty="0"/>
              <a:t>Se </a:t>
            </a:r>
            <a:r>
              <a:rPr lang="en-US" dirty="0" err="1"/>
              <a:t>utilizan</a:t>
            </a:r>
            <a:r>
              <a:rPr lang="en-US" dirty="0"/>
              <a:t> </a:t>
            </a:r>
            <a:r>
              <a:rPr lang="en-US" dirty="0" err="1"/>
              <a:t>principalmente</a:t>
            </a:r>
            <a:r>
              <a:rPr lang="en-US" dirty="0"/>
              <a:t> para </a:t>
            </a:r>
            <a:r>
              <a:rPr lang="en-US" dirty="0" err="1"/>
              <a:t>especificar</a:t>
            </a:r>
            <a:r>
              <a:rPr lang="en-US" dirty="0"/>
              <a:t> </a:t>
            </a:r>
            <a:r>
              <a:rPr lang="en-US" dirty="0" err="1"/>
              <a:t>condiciones</a:t>
            </a:r>
            <a:r>
              <a:rPr lang="en-US" dirty="0"/>
              <a:t> (</a:t>
            </a:r>
            <a:r>
              <a:rPr lang="en-US" dirty="0" err="1"/>
              <a:t>expresiones</a:t>
            </a:r>
            <a:r>
              <a:rPr lang="en-US" dirty="0"/>
              <a:t> que se </a:t>
            </a:r>
            <a:r>
              <a:rPr lang="en-US" dirty="0" err="1"/>
              <a:t>evalúan</a:t>
            </a:r>
            <a:r>
              <a:rPr lang="en-US" dirty="0"/>
              <a:t> </a:t>
            </a:r>
            <a:r>
              <a:rPr lang="en-US" dirty="0" err="1"/>
              <a:t>como</a:t>
            </a:r>
            <a:r>
              <a:rPr lang="en-US" dirty="0"/>
              <a:t> </a:t>
            </a:r>
            <a:r>
              <a:rPr lang="en-US" dirty="0" err="1"/>
              <a:t>falso</a:t>
            </a:r>
            <a:r>
              <a:rPr lang="en-US" dirty="0"/>
              <a:t> o </a:t>
            </a:r>
            <a:r>
              <a:rPr lang="en-US" dirty="0" err="1"/>
              <a:t>verdadero</a:t>
            </a:r>
            <a:r>
              <a:rPr lang="en-US" dirty="0"/>
              <a:t>).</a:t>
            </a:r>
            <a:endParaRPr lang="en-BO" dirty="0"/>
          </a:p>
        </p:txBody>
      </p:sp>
      <p:sp>
        <p:nvSpPr>
          <p:cNvPr id="4" name="TextBox 3">
            <a:extLst>
              <a:ext uri="{FF2B5EF4-FFF2-40B4-BE49-F238E27FC236}">
                <a16:creationId xmlns:a16="http://schemas.microsoft.com/office/drawing/2014/main" id="{57D4E6A6-88DA-8D49-98F8-190900931329}"/>
              </a:ext>
            </a:extLst>
          </p:cNvPr>
          <p:cNvSpPr txBox="1"/>
          <p:nvPr/>
        </p:nvSpPr>
        <p:spPr>
          <a:xfrm>
            <a:off x="2785382" y="3901394"/>
            <a:ext cx="6621236"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bool b = (2 == 3); 	WriteLine(b);	// 2 </a:t>
            </a:r>
            <a:r>
              <a:rPr lang="en-US" b="1" dirty="0" err="1"/>
              <a:t>igual</a:t>
            </a:r>
            <a:r>
              <a:rPr lang="en-US" b="1" dirty="0"/>
              <a:t> a 3(false)</a:t>
            </a:r>
          </a:p>
          <a:p>
            <a:r>
              <a:rPr lang="en-US" b="1" dirty="0"/>
              <a:t>b = (2 != 3); 	WriteLine(b); 	// 2 no </a:t>
            </a:r>
            <a:r>
              <a:rPr lang="en-US" b="1" dirty="0" err="1"/>
              <a:t>igual</a:t>
            </a:r>
            <a:r>
              <a:rPr lang="en-US" b="1" dirty="0"/>
              <a:t> a 3 (true)</a:t>
            </a:r>
          </a:p>
          <a:p>
            <a:r>
              <a:rPr lang="en-US" b="1" dirty="0"/>
              <a:t>b = (2 &gt; 3); 	WriteLine(b);	// 2 mayor a 3 (false) </a:t>
            </a:r>
          </a:p>
          <a:p>
            <a:r>
              <a:rPr lang="en-US" b="1" dirty="0"/>
              <a:t>b = (2 &lt; 3); 	WriteLine(b); 	// 2 </a:t>
            </a:r>
            <a:r>
              <a:rPr lang="en-US" b="1" dirty="0" err="1"/>
              <a:t>menor</a:t>
            </a:r>
            <a:r>
              <a:rPr lang="en-US" b="1" dirty="0"/>
              <a:t> a 3 (true)</a:t>
            </a:r>
          </a:p>
          <a:p>
            <a:r>
              <a:rPr lang="en-US" b="1" dirty="0"/>
              <a:t>b = (2 &gt;= 3); 	WriteLine(b); 	// 2 mayor o </a:t>
            </a:r>
            <a:r>
              <a:rPr lang="en-US" b="1" dirty="0" err="1"/>
              <a:t>igual</a:t>
            </a:r>
            <a:r>
              <a:rPr lang="en-US" b="1" dirty="0"/>
              <a:t> a 3 (false)</a:t>
            </a:r>
          </a:p>
          <a:p>
            <a:r>
              <a:rPr lang="en-US" b="1" dirty="0"/>
              <a:t>b = (2 &lt;= 3);  	WriteLine(b); 	// 2 </a:t>
            </a:r>
            <a:r>
              <a:rPr lang="en-US" b="1" dirty="0" err="1"/>
              <a:t>menor</a:t>
            </a:r>
            <a:r>
              <a:rPr lang="en-US" b="1" dirty="0"/>
              <a:t> o </a:t>
            </a:r>
            <a:r>
              <a:rPr lang="en-US" b="1" dirty="0" err="1"/>
              <a:t>igual</a:t>
            </a:r>
            <a:r>
              <a:rPr lang="en-US" b="1" dirty="0"/>
              <a:t> a 3 (true)</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6823013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723E3-AA0B-DB4B-BA5D-AEBB14223184}"/>
              </a:ext>
            </a:extLst>
          </p:cNvPr>
          <p:cNvSpPr>
            <a:spLocks noGrp="1"/>
          </p:cNvSpPr>
          <p:nvPr>
            <p:ph type="title"/>
          </p:nvPr>
        </p:nvSpPr>
        <p:spPr/>
        <p:txBody>
          <a:bodyPr/>
          <a:lstStyle/>
          <a:p>
            <a:r>
              <a:rPr lang="en-BO" dirty="0"/>
              <a:t>Operadores lógicos</a:t>
            </a:r>
          </a:p>
        </p:txBody>
      </p:sp>
      <p:sp>
        <p:nvSpPr>
          <p:cNvPr id="3" name="Content Placeholder 2">
            <a:extLst>
              <a:ext uri="{FF2B5EF4-FFF2-40B4-BE49-F238E27FC236}">
                <a16:creationId xmlns:a16="http://schemas.microsoft.com/office/drawing/2014/main" id="{C19524EE-B353-3947-A2EA-B9D5C270F364}"/>
              </a:ext>
            </a:extLst>
          </p:cNvPr>
          <p:cNvSpPr>
            <a:spLocks noGrp="1"/>
          </p:cNvSpPr>
          <p:nvPr>
            <p:ph idx="1"/>
          </p:nvPr>
        </p:nvSpPr>
        <p:spPr>
          <a:xfrm>
            <a:off x="7350034" y="2235317"/>
            <a:ext cx="4328160" cy="4085950"/>
          </a:xfrm>
        </p:spPr>
        <p:style>
          <a:lnRef idx="1">
            <a:schemeClr val="accent5"/>
          </a:lnRef>
          <a:fillRef idx="2">
            <a:schemeClr val="accent5"/>
          </a:fillRef>
          <a:effectRef idx="1">
            <a:schemeClr val="accent5"/>
          </a:effectRef>
          <a:fontRef idx="minor">
            <a:schemeClr val="dk1"/>
          </a:fontRef>
        </p:style>
        <p:txBody>
          <a:bodyPr>
            <a:noAutofit/>
          </a:bodyPr>
          <a:lstStyle/>
          <a:p>
            <a:pPr marL="0" indent="0">
              <a:buNone/>
            </a:pPr>
            <a:r>
              <a:rPr lang="en-US" sz="1400" dirty="0"/>
              <a:t>Los </a:t>
            </a:r>
            <a:r>
              <a:rPr lang="en-US" sz="1400" dirty="0" err="1"/>
              <a:t>operadores</a:t>
            </a:r>
            <a:r>
              <a:rPr lang="en-US" sz="1400" dirty="0"/>
              <a:t> </a:t>
            </a:r>
            <a:r>
              <a:rPr lang="en-US" sz="1400" dirty="0" err="1"/>
              <a:t>lógicos</a:t>
            </a:r>
            <a:r>
              <a:rPr lang="en-US" sz="1400" dirty="0"/>
              <a:t> </a:t>
            </a:r>
            <a:r>
              <a:rPr lang="en-US" sz="1400" dirty="0" err="1"/>
              <a:t>generalmente</a:t>
            </a:r>
            <a:r>
              <a:rPr lang="en-US" sz="1400" dirty="0"/>
              <a:t> se </a:t>
            </a:r>
            <a:r>
              <a:rPr lang="en-US" sz="1400" dirty="0" err="1"/>
              <a:t>usan</a:t>
            </a:r>
            <a:r>
              <a:rPr lang="en-US" sz="1400" dirty="0"/>
              <a:t> junto con los de </a:t>
            </a:r>
            <a:r>
              <a:rPr lang="en-US" sz="1400" dirty="0" err="1"/>
              <a:t>comparación</a:t>
            </a:r>
            <a:r>
              <a:rPr lang="en-US" sz="1400" dirty="0"/>
              <a:t>. Los </a:t>
            </a:r>
            <a:r>
              <a:rPr lang="en-US" sz="1400" dirty="0" err="1"/>
              <a:t>operadores</a:t>
            </a:r>
            <a:r>
              <a:rPr lang="en-US" sz="1400" dirty="0"/>
              <a:t> </a:t>
            </a:r>
            <a:r>
              <a:rPr lang="en-US" sz="1400" dirty="0" err="1"/>
              <a:t>lógicos</a:t>
            </a:r>
            <a:r>
              <a:rPr lang="en-US" sz="1400" dirty="0"/>
              <a:t> </a:t>
            </a:r>
            <a:r>
              <a:rPr lang="en-US" sz="1400" dirty="0" err="1"/>
              <a:t>más</a:t>
            </a:r>
            <a:r>
              <a:rPr lang="en-US" sz="1400" dirty="0"/>
              <a:t> </a:t>
            </a:r>
            <a:r>
              <a:rPr lang="en-US" sz="1400" dirty="0" err="1"/>
              <a:t>usados</a:t>
            </a:r>
            <a:r>
              <a:rPr lang="en-US" sz="1400" dirty="0"/>
              <a:t> son “y”, “o” y “no”. </a:t>
            </a:r>
            <a:r>
              <a:rPr lang="en-US" sz="1400" dirty="0" err="1"/>
              <a:t>Otro</a:t>
            </a:r>
            <a:r>
              <a:rPr lang="en-US" sz="1400" dirty="0"/>
              <a:t> de </a:t>
            </a:r>
            <a:r>
              <a:rPr lang="en-US" sz="1400" dirty="0" err="1"/>
              <a:t>poco</a:t>
            </a:r>
            <a:r>
              <a:rPr lang="en-US" sz="1400" dirty="0"/>
              <a:t> </a:t>
            </a:r>
            <a:r>
              <a:rPr lang="en-US" sz="1400" dirty="0" err="1"/>
              <a:t>uso</a:t>
            </a:r>
            <a:r>
              <a:rPr lang="en-US" sz="1400" dirty="0"/>
              <a:t> es el “o </a:t>
            </a:r>
            <a:r>
              <a:rPr lang="en-US" sz="1400" dirty="0" err="1"/>
              <a:t>exclusivo</a:t>
            </a:r>
            <a:r>
              <a:rPr lang="en-US" sz="1400" dirty="0"/>
              <a:t>”.</a:t>
            </a:r>
          </a:p>
          <a:p>
            <a:pPr marL="0" indent="0">
              <a:buNone/>
            </a:pPr>
            <a:r>
              <a:rPr lang="en-US" sz="1400" dirty="0"/>
              <a:t>El </a:t>
            </a:r>
            <a:r>
              <a:rPr lang="en-US" sz="1400" dirty="0" err="1"/>
              <a:t>operador</a:t>
            </a:r>
            <a:r>
              <a:rPr lang="en-US" sz="1400" dirty="0"/>
              <a:t> </a:t>
            </a:r>
            <a:r>
              <a:rPr lang="en-US" sz="1400" dirty="0" err="1"/>
              <a:t>lógico</a:t>
            </a:r>
            <a:r>
              <a:rPr lang="en-US" sz="1400" dirty="0"/>
              <a:t> “y”, </a:t>
            </a:r>
            <a:r>
              <a:rPr lang="en-US" sz="1400" dirty="0" err="1"/>
              <a:t>en</a:t>
            </a:r>
            <a:r>
              <a:rPr lang="en-US" sz="1400" dirty="0"/>
              <a:t> </a:t>
            </a:r>
            <a:r>
              <a:rPr lang="en-US" sz="1400" dirty="0" err="1"/>
              <a:t>inglés</a:t>
            </a:r>
            <a:r>
              <a:rPr lang="en-US" sz="1400" dirty="0"/>
              <a:t> “AND”, (</a:t>
            </a:r>
            <a:r>
              <a:rPr lang="en-US" sz="1400" dirty="0" err="1"/>
              <a:t>en</a:t>
            </a:r>
            <a:r>
              <a:rPr lang="en-US" sz="1400" dirty="0"/>
              <a:t> C# &amp;&amp;) se </a:t>
            </a:r>
            <a:r>
              <a:rPr lang="en-US" sz="1400" dirty="0" err="1"/>
              <a:t>evalúa</a:t>
            </a:r>
            <a:r>
              <a:rPr lang="en-US" sz="1400" dirty="0"/>
              <a:t> </a:t>
            </a:r>
            <a:r>
              <a:rPr lang="en-US" sz="1400" dirty="0" err="1"/>
              <a:t>como</a:t>
            </a:r>
            <a:r>
              <a:rPr lang="en-US" sz="1400" dirty="0"/>
              <a:t> </a:t>
            </a:r>
            <a:r>
              <a:rPr lang="en-US" sz="1400" dirty="0" err="1"/>
              <a:t>verdadero</a:t>
            </a:r>
            <a:r>
              <a:rPr lang="en-US" sz="1400" dirty="0"/>
              <a:t> </a:t>
            </a:r>
            <a:r>
              <a:rPr lang="en-US" sz="1400" dirty="0" err="1"/>
              <a:t>si</a:t>
            </a:r>
            <a:r>
              <a:rPr lang="en-US" sz="1400" dirty="0"/>
              <a:t> tanto el valor </a:t>
            </a:r>
            <a:r>
              <a:rPr lang="en-US" sz="1400" dirty="0" err="1"/>
              <a:t>izquierdo</a:t>
            </a:r>
            <a:r>
              <a:rPr lang="en-US" sz="1400" dirty="0"/>
              <a:t> </a:t>
            </a:r>
            <a:r>
              <a:rPr lang="en-US" sz="1400" dirty="0" err="1"/>
              <a:t>como</a:t>
            </a:r>
            <a:r>
              <a:rPr lang="en-US" sz="1400" dirty="0"/>
              <a:t> la derecho son </a:t>
            </a:r>
            <a:r>
              <a:rPr lang="en-US" sz="1400" dirty="0" err="1"/>
              <a:t>verdaderos</a:t>
            </a:r>
            <a:r>
              <a:rPr lang="en-US" sz="1400" dirty="0"/>
              <a:t>.</a:t>
            </a:r>
          </a:p>
          <a:p>
            <a:pPr marL="0" indent="0">
              <a:buNone/>
            </a:pPr>
            <a:r>
              <a:rPr lang="en-US" sz="1400" dirty="0"/>
              <a:t>El </a:t>
            </a:r>
            <a:r>
              <a:rPr lang="en-US" sz="1400" dirty="0" err="1"/>
              <a:t>operador</a:t>
            </a:r>
            <a:r>
              <a:rPr lang="en-US" sz="1400" dirty="0"/>
              <a:t> </a:t>
            </a:r>
            <a:r>
              <a:rPr lang="en-US" sz="1400" dirty="0" err="1"/>
              <a:t>lógico</a:t>
            </a:r>
            <a:r>
              <a:rPr lang="en-US" sz="1400" dirty="0"/>
              <a:t> “o”, </a:t>
            </a:r>
            <a:r>
              <a:rPr lang="en-US" sz="1400" dirty="0" err="1"/>
              <a:t>en</a:t>
            </a:r>
            <a:r>
              <a:rPr lang="en-US" sz="1400" dirty="0"/>
              <a:t> </a:t>
            </a:r>
            <a:r>
              <a:rPr lang="en-US" sz="1400" dirty="0" err="1"/>
              <a:t>inglés</a:t>
            </a:r>
            <a:r>
              <a:rPr lang="en-US" sz="1400" dirty="0"/>
              <a:t> “OR”, (</a:t>
            </a:r>
            <a:r>
              <a:rPr lang="en-US" sz="1400" dirty="0" err="1"/>
              <a:t>en</a:t>
            </a:r>
            <a:r>
              <a:rPr lang="en-US" sz="1400" dirty="0"/>
              <a:t> C# ||) se </a:t>
            </a:r>
            <a:r>
              <a:rPr lang="en-US" sz="1400" dirty="0" err="1"/>
              <a:t>evalúa</a:t>
            </a:r>
            <a:r>
              <a:rPr lang="en-US" sz="1400" dirty="0"/>
              <a:t> </a:t>
            </a:r>
            <a:r>
              <a:rPr lang="en-US" sz="1400" dirty="0" err="1"/>
              <a:t>como</a:t>
            </a:r>
            <a:r>
              <a:rPr lang="en-US" sz="1400" dirty="0"/>
              <a:t> </a:t>
            </a:r>
            <a:r>
              <a:rPr lang="en-US" sz="1400" dirty="0" err="1"/>
              <a:t>verdadero</a:t>
            </a:r>
            <a:r>
              <a:rPr lang="en-US" sz="1400" dirty="0"/>
              <a:t> </a:t>
            </a:r>
            <a:r>
              <a:rPr lang="en-US" sz="1400" dirty="0" err="1"/>
              <a:t>si</a:t>
            </a:r>
            <a:r>
              <a:rPr lang="en-US" sz="1400" dirty="0"/>
              <a:t> el valor </a:t>
            </a:r>
            <a:r>
              <a:rPr lang="en-US" sz="1400" dirty="0" err="1"/>
              <a:t>izquierdo</a:t>
            </a:r>
            <a:r>
              <a:rPr lang="en-US" sz="1400" dirty="0"/>
              <a:t> o el derecho es </a:t>
            </a:r>
            <a:r>
              <a:rPr lang="en-US" sz="1400" dirty="0" err="1"/>
              <a:t>verdadero</a:t>
            </a:r>
            <a:r>
              <a:rPr lang="en-US" sz="1400" dirty="0"/>
              <a:t>. El </a:t>
            </a:r>
            <a:r>
              <a:rPr lang="en-US" sz="1400" dirty="0" err="1"/>
              <a:t>operador</a:t>
            </a:r>
            <a:r>
              <a:rPr lang="en-US" sz="1400" dirty="0"/>
              <a:t> “o exclusive”, </a:t>
            </a:r>
            <a:r>
              <a:rPr lang="en-US" sz="1400" dirty="0" err="1"/>
              <a:t>en</a:t>
            </a:r>
            <a:r>
              <a:rPr lang="en-US" sz="1400" dirty="0"/>
              <a:t> </a:t>
            </a:r>
            <a:r>
              <a:rPr lang="en-US" sz="1400" dirty="0" err="1"/>
              <a:t>inglés</a:t>
            </a:r>
            <a:r>
              <a:rPr lang="en-US" sz="1400" dirty="0"/>
              <a:t> “XOR”, (</a:t>
            </a:r>
            <a:r>
              <a:rPr lang="en-US" sz="1400" dirty="0" err="1"/>
              <a:t>en</a:t>
            </a:r>
            <a:r>
              <a:rPr lang="en-US" sz="1400" dirty="0"/>
              <a:t> C# ^) se </a:t>
            </a:r>
            <a:r>
              <a:rPr lang="en-US" sz="1400" dirty="0" err="1"/>
              <a:t>evalua</a:t>
            </a:r>
            <a:r>
              <a:rPr lang="en-US" sz="1400" dirty="0"/>
              <a:t> </a:t>
            </a:r>
            <a:r>
              <a:rPr lang="en-US" sz="1400" dirty="0" err="1"/>
              <a:t>como</a:t>
            </a:r>
            <a:r>
              <a:rPr lang="en-US" sz="1400" dirty="0"/>
              <a:t> </a:t>
            </a:r>
            <a:r>
              <a:rPr lang="en-US" sz="1400" dirty="0" err="1"/>
              <a:t>verdadero</a:t>
            </a:r>
            <a:r>
              <a:rPr lang="en-US" sz="1400" dirty="0"/>
              <a:t> solo </a:t>
            </a:r>
            <a:r>
              <a:rPr lang="en-US" sz="1400" dirty="0" err="1"/>
              <a:t>si</a:t>
            </a:r>
            <a:r>
              <a:rPr lang="en-US" sz="1400" dirty="0"/>
              <a:t> </a:t>
            </a:r>
            <a:r>
              <a:rPr lang="en-US" sz="1400" dirty="0" err="1"/>
              <a:t>únicamente</a:t>
            </a:r>
            <a:r>
              <a:rPr lang="en-US" sz="1400" dirty="0"/>
              <a:t> </a:t>
            </a:r>
            <a:r>
              <a:rPr lang="en-US" sz="1400" dirty="0" err="1"/>
              <a:t>uno</a:t>
            </a:r>
            <a:r>
              <a:rPr lang="en-US" sz="1400" dirty="0"/>
              <a:t> de los dos </a:t>
            </a:r>
            <a:r>
              <a:rPr lang="en-US" sz="1400" dirty="0" err="1"/>
              <a:t>valores</a:t>
            </a:r>
            <a:r>
              <a:rPr lang="en-US" sz="1400" dirty="0"/>
              <a:t> es </a:t>
            </a:r>
            <a:r>
              <a:rPr lang="en-US" sz="1400" dirty="0" err="1"/>
              <a:t>verdadero</a:t>
            </a:r>
            <a:r>
              <a:rPr lang="en-US" sz="1400" dirty="0"/>
              <a:t>.</a:t>
            </a:r>
          </a:p>
          <a:p>
            <a:pPr marL="0" indent="0">
              <a:buNone/>
            </a:pPr>
            <a:r>
              <a:rPr lang="en-US" sz="1400" dirty="0"/>
              <a:t>El </a:t>
            </a:r>
            <a:r>
              <a:rPr lang="en-US" sz="1400" dirty="0" err="1"/>
              <a:t>operador</a:t>
            </a:r>
            <a:r>
              <a:rPr lang="en-US" sz="1400" dirty="0"/>
              <a:t> </a:t>
            </a:r>
            <a:r>
              <a:rPr lang="en-US" sz="1400" dirty="0" err="1"/>
              <a:t>lógico</a:t>
            </a:r>
            <a:r>
              <a:rPr lang="en-US" sz="1400" dirty="0"/>
              <a:t> de </a:t>
            </a:r>
            <a:r>
              <a:rPr lang="en-US" sz="1400" dirty="0" err="1"/>
              <a:t>negación</a:t>
            </a:r>
            <a:r>
              <a:rPr lang="en-US" sz="1400" dirty="0"/>
              <a:t> “no”, </a:t>
            </a:r>
            <a:r>
              <a:rPr lang="en-US" sz="1400" dirty="0" err="1"/>
              <a:t>en</a:t>
            </a:r>
            <a:r>
              <a:rPr lang="en-US" sz="1400" dirty="0"/>
              <a:t> </a:t>
            </a:r>
            <a:r>
              <a:rPr lang="en-US" sz="1400" dirty="0" err="1"/>
              <a:t>inglés</a:t>
            </a:r>
            <a:r>
              <a:rPr lang="en-US" sz="1400" dirty="0"/>
              <a:t> “not”,  (</a:t>
            </a:r>
            <a:r>
              <a:rPr lang="en-US" sz="1400" dirty="0" err="1"/>
              <a:t>en</a:t>
            </a:r>
            <a:r>
              <a:rPr lang="en-US" sz="1400" dirty="0"/>
              <a:t> C# !), se </a:t>
            </a:r>
            <a:r>
              <a:rPr lang="en-US" sz="1400" dirty="0" err="1"/>
              <a:t>utiliza</a:t>
            </a:r>
            <a:r>
              <a:rPr lang="en-US" sz="1400" dirty="0"/>
              <a:t> para </a:t>
            </a:r>
            <a:r>
              <a:rPr lang="en-US" sz="1400" dirty="0" err="1"/>
              <a:t>invertir</a:t>
            </a:r>
            <a:r>
              <a:rPr lang="en-US" sz="1400" dirty="0"/>
              <a:t> el </a:t>
            </a:r>
            <a:r>
              <a:rPr lang="en-US" sz="1400" dirty="0" err="1"/>
              <a:t>resultado</a:t>
            </a:r>
            <a:r>
              <a:rPr lang="en-US" sz="1400" dirty="0"/>
              <a:t> de una expression o valor </a:t>
            </a:r>
            <a:r>
              <a:rPr lang="en-US" sz="1400" dirty="0" err="1"/>
              <a:t>booleano</a:t>
            </a:r>
            <a:r>
              <a:rPr lang="en-US" sz="1400" dirty="0"/>
              <a:t>. </a:t>
            </a:r>
          </a:p>
          <a:p>
            <a:pPr marL="0" indent="0">
              <a:buNone/>
            </a:pPr>
            <a:r>
              <a:rPr lang="en-US" sz="1400" dirty="0" err="1"/>
              <a:t>Tenga</a:t>
            </a:r>
            <a:r>
              <a:rPr lang="en-US" sz="1400" dirty="0"/>
              <a:t> </a:t>
            </a:r>
            <a:r>
              <a:rPr lang="en-US" sz="1400" dirty="0" err="1"/>
              <a:t>en</a:t>
            </a:r>
            <a:r>
              <a:rPr lang="en-US" sz="1400" dirty="0"/>
              <a:t> </a:t>
            </a:r>
            <a:r>
              <a:rPr lang="en-US" sz="1400" dirty="0" err="1"/>
              <a:t>cuenta</a:t>
            </a:r>
            <a:r>
              <a:rPr lang="en-US" sz="1400" dirty="0"/>
              <a:t> que tanto para &amp;&amp;, el valor derecho no se </a:t>
            </a:r>
            <a:r>
              <a:rPr lang="en-US" sz="1400" dirty="0" err="1"/>
              <a:t>evalúa</a:t>
            </a:r>
            <a:r>
              <a:rPr lang="en-US" sz="1400" dirty="0"/>
              <a:t> </a:t>
            </a:r>
            <a:r>
              <a:rPr lang="en-US" sz="1400" dirty="0" err="1"/>
              <a:t>si</a:t>
            </a:r>
            <a:r>
              <a:rPr lang="en-US" sz="1400" dirty="0"/>
              <a:t> el valor </a:t>
            </a:r>
            <a:r>
              <a:rPr lang="en-US" sz="1400" dirty="0" err="1"/>
              <a:t>izquierdo</a:t>
            </a:r>
            <a:r>
              <a:rPr lang="en-US" sz="1400" dirty="0"/>
              <a:t> es </a:t>
            </a:r>
            <a:r>
              <a:rPr lang="en-US" sz="1400" dirty="0" err="1"/>
              <a:t>falso</a:t>
            </a:r>
            <a:r>
              <a:rPr lang="en-US" sz="1400" dirty="0"/>
              <a:t> y lo </a:t>
            </a:r>
            <a:r>
              <a:rPr lang="en-US" sz="1400" dirty="0" err="1"/>
              <a:t>mismo</a:t>
            </a:r>
            <a:r>
              <a:rPr lang="en-US" sz="1400" dirty="0"/>
              <a:t> para ||, el valor derecho no se </a:t>
            </a:r>
            <a:r>
              <a:rPr lang="en-US" sz="1400" dirty="0" err="1"/>
              <a:t>evalúa</a:t>
            </a:r>
            <a:r>
              <a:rPr lang="en-US" sz="1400" dirty="0"/>
              <a:t> </a:t>
            </a:r>
            <a:r>
              <a:rPr lang="en-US" sz="1400" dirty="0" err="1"/>
              <a:t>si</a:t>
            </a:r>
            <a:r>
              <a:rPr lang="en-US" sz="1400" dirty="0"/>
              <a:t> el valor </a:t>
            </a:r>
            <a:r>
              <a:rPr lang="en-US" sz="1400" dirty="0" err="1"/>
              <a:t>izquierdo</a:t>
            </a:r>
            <a:r>
              <a:rPr lang="en-US" sz="1400" dirty="0"/>
              <a:t> es </a:t>
            </a:r>
            <a:r>
              <a:rPr lang="en-US" sz="1400" dirty="0" err="1"/>
              <a:t>verdadero</a:t>
            </a:r>
            <a:r>
              <a:rPr lang="en-US" sz="1400" dirty="0"/>
              <a:t>.</a:t>
            </a:r>
            <a:endParaRPr lang="en-BO" sz="1400" dirty="0"/>
          </a:p>
        </p:txBody>
      </p:sp>
      <p:sp>
        <p:nvSpPr>
          <p:cNvPr id="5" name="TextBox 4">
            <a:extLst>
              <a:ext uri="{FF2B5EF4-FFF2-40B4-BE49-F238E27FC236}">
                <a16:creationId xmlns:a16="http://schemas.microsoft.com/office/drawing/2014/main" id="{72C6605A-ABD9-C543-9BC3-B0A48BAC538A}"/>
              </a:ext>
            </a:extLst>
          </p:cNvPr>
          <p:cNvSpPr txBox="1"/>
          <p:nvPr/>
        </p:nvSpPr>
        <p:spPr>
          <a:xfrm>
            <a:off x="513806" y="2062300"/>
            <a:ext cx="6558916" cy="44319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a:t>
            </a:r>
            <a:r>
              <a:rPr lang="en-US" b="1" dirty="0" err="1"/>
              <a:t>verdad</a:t>
            </a:r>
            <a:r>
              <a:rPr lang="en-US" b="1" dirty="0"/>
              <a:t> = true; var </a:t>
            </a:r>
            <a:r>
              <a:rPr lang="en-US" b="1" dirty="0" err="1"/>
              <a:t>falso</a:t>
            </a:r>
            <a:r>
              <a:rPr lang="en-US" b="1" dirty="0"/>
              <a:t> = false;</a:t>
            </a:r>
          </a:p>
          <a:p>
            <a:r>
              <a:rPr lang="en-US" b="1" dirty="0"/>
              <a:t>var v = false; var f = true; </a:t>
            </a:r>
          </a:p>
          <a:p>
            <a:endParaRPr lang="en-US" b="1" dirty="0"/>
          </a:p>
          <a:p>
            <a:r>
              <a:rPr lang="en-US" b="1" dirty="0"/>
              <a:t>bool </a:t>
            </a:r>
            <a:r>
              <a:rPr lang="en-US" b="1" dirty="0" err="1"/>
              <a:t>bAnd</a:t>
            </a:r>
            <a:r>
              <a:rPr lang="en-US" b="1" dirty="0"/>
              <a:t> = (</a:t>
            </a:r>
            <a:r>
              <a:rPr lang="en-US" b="1" dirty="0" err="1"/>
              <a:t>verdad</a:t>
            </a:r>
            <a:r>
              <a:rPr lang="en-US" b="1" dirty="0"/>
              <a:t> &amp;&amp; </a:t>
            </a:r>
            <a:r>
              <a:rPr lang="en-US" b="1" dirty="0" err="1"/>
              <a:t>verdad</a:t>
            </a:r>
            <a:r>
              <a:rPr lang="en-US" b="1" dirty="0"/>
              <a:t>); 	WriteLine(</a:t>
            </a:r>
            <a:r>
              <a:rPr lang="en-US" b="1" dirty="0" err="1"/>
              <a:t>bAnd</a:t>
            </a:r>
            <a:r>
              <a:rPr lang="en-US" b="1" dirty="0"/>
              <a:t>);	// True</a:t>
            </a:r>
          </a:p>
          <a:p>
            <a:r>
              <a:rPr lang="en-US" b="1" dirty="0" err="1"/>
              <a:t>bAnd</a:t>
            </a:r>
            <a:r>
              <a:rPr lang="en-US" b="1" dirty="0"/>
              <a:t> = (</a:t>
            </a:r>
            <a:r>
              <a:rPr lang="en-US" b="1" dirty="0" err="1"/>
              <a:t>verdad</a:t>
            </a:r>
            <a:r>
              <a:rPr lang="en-US" b="1" dirty="0"/>
              <a:t> &amp;&amp; </a:t>
            </a:r>
            <a:r>
              <a:rPr lang="en-US" b="1" dirty="0" err="1"/>
              <a:t>falso</a:t>
            </a:r>
            <a:r>
              <a:rPr lang="en-US" b="1" dirty="0"/>
              <a:t>); 		WriteLine(</a:t>
            </a:r>
            <a:r>
              <a:rPr lang="en-US" b="1" dirty="0" err="1"/>
              <a:t>bAnd</a:t>
            </a:r>
            <a:r>
              <a:rPr lang="en-US" b="1" dirty="0"/>
              <a:t>);	// False</a:t>
            </a:r>
          </a:p>
          <a:p>
            <a:r>
              <a:rPr lang="en-US" b="1" dirty="0"/>
              <a:t>bool </a:t>
            </a:r>
            <a:r>
              <a:rPr lang="en-US" b="1" dirty="0" err="1"/>
              <a:t>bOr</a:t>
            </a:r>
            <a:r>
              <a:rPr lang="en-US" b="1" dirty="0"/>
              <a:t> = (</a:t>
            </a:r>
            <a:r>
              <a:rPr lang="en-US" b="1" dirty="0" err="1"/>
              <a:t>verdad</a:t>
            </a:r>
            <a:r>
              <a:rPr lang="en-US" b="1" dirty="0"/>
              <a:t> || </a:t>
            </a:r>
            <a:r>
              <a:rPr lang="en-US" b="1" dirty="0" err="1"/>
              <a:t>falso</a:t>
            </a:r>
            <a:r>
              <a:rPr lang="en-US" b="1" dirty="0"/>
              <a:t>); 		WriteLine(</a:t>
            </a:r>
            <a:r>
              <a:rPr lang="en-US" b="1" dirty="0" err="1"/>
              <a:t>bOr</a:t>
            </a:r>
            <a:r>
              <a:rPr lang="en-US" b="1" dirty="0"/>
              <a:t>);	// True</a:t>
            </a:r>
          </a:p>
          <a:p>
            <a:r>
              <a:rPr lang="en-US" b="1" dirty="0" err="1"/>
              <a:t>bOr</a:t>
            </a:r>
            <a:r>
              <a:rPr lang="en-US" b="1" dirty="0"/>
              <a:t> = (</a:t>
            </a:r>
            <a:r>
              <a:rPr lang="en-US" b="1" dirty="0" err="1"/>
              <a:t>falso</a:t>
            </a:r>
            <a:r>
              <a:rPr lang="en-US" b="1" dirty="0"/>
              <a:t> || </a:t>
            </a:r>
            <a:r>
              <a:rPr lang="en-US" b="1" dirty="0" err="1"/>
              <a:t>falso</a:t>
            </a:r>
            <a:r>
              <a:rPr lang="en-US" b="1" dirty="0"/>
              <a:t>); 		WriteLine(</a:t>
            </a:r>
            <a:r>
              <a:rPr lang="en-US" b="1" dirty="0" err="1"/>
              <a:t>bOr</a:t>
            </a:r>
            <a:r>
              <a:rPr lang="en-US" b="1" dirty="0"/>
              <a:t>);	// False</a:t>
            </a:r>
          </a:p>
          <a:p>
            <a:r>
              <a:rPr lang="en-US" b="1" dirty="0"/>
              <a:t>bool </a:t>
            </a:r>
            <a:r>
              <a:rPr lang="en-US" b="1" dirty="0" err="1"/>
              <a:t>exAnd</a:t>
            </a:r>
            <a:r>
              <a:rPr lang="en-US" b="1" dirty="0"/>
              <a:t> = (f = 2 &gt; 3) &amp;&amp; (v = 3 &gt; 2); WriteLine(</a:t>
            </a:r>
            <a:r>
              <a:rPr lang="en-US" b="1" dirty="0" err="1"/>
              <a:t>exAnd</a:t>
            </a:r>
            <a:r>
              <a:rPr lang="en-US" b="1" dirty="0"/>
              <a:t>);	// False</a:t>
            </a:r>
          </a:p>
          <a:p>
            <a:r>
              <a:rPr lang="en-US" b="1" dirty="0"/>
              <a:t>				WriteLine(v);	// False </a:t>
            </a:r>
          </a:p>
          <a:p>
            <a:r>
              <a:rPr lang="en-US" b="1" dirty="0"/>
              <a:t>bool </a:t>
            </a:r>
            <a:r>
              <a:rPr lang="en-US" b="1" dirty="0" err="1"/>
              <a:t>exOr</a:t>
            </a:r>
            <a:r>
              <a:rPr lang="en-US" b="1" dirty="0"/>
              <a:t> = (v = 3 &gt; 2) || (f = 3 &gt; 2); 	WriteLine(</a:t>
            </a:r>
            <a:r>
              <a:rPr lang="en-US" b="1" dirty="0" err="1"/>
              <a:t>exOr</a:t>
            </a:r>
            <a:r>
              <a:rPr lang="en-US" b="1" dirty="0"/>
              <a:t>);	// True</a:t>
            </a:r>
          </a:p>
          <a:p>
            <a:r>
              <a:rPr lang="en-US" b="1" dirty="0"/>
              <a:t>				WriteLine(f);	// False</a:t>
            </a:r>
          </a:p>
          <a:p>
            <a:r>
              <a:rPr lang="en-US" b="1" dirty="0"/>
              <a:t>bool </a:t>
            </a:r>
            <a:r>
              <a:rPr lang="en-US" b="1" dirty="0" err="1"/>
              <a:t>bXor</a:t>
            </a:r>
            <a:r>
              <a:rPr lang="en-US" b="1" dirty="0"/>
              <a:t> = (</a:t>
            </a:r>
            <a:r>
              <a:rPr lang="en-US" b="1" dirty="0" err="1"/>
              <a:t>verdad</a:t>
            </a:r>
            <a:r>
              <a:rPr lang="en-US" b="1" dirty="0"/>
              <a:t> ^ </a:t>
            </a:r>
            <a:r>
              <a:rPr lang="en-US" b="1" dirty="0" err="1"/>
              <a:t>verdad</a:t>
            </a:r>
            <a:r>
              <a:rPr lang="en-US" b="1" dirty="0"/>
              <a:t>);   	WriteLine(</a:t>
            </a:r>
            <a:r>
              <a:rPr lang="en-US" b="1" dirty="0" err="1"/>
              <a:t>bXor</a:t>
            </a:r>
            <a:r>
              <a:rPr lang="en-US" b="1" dirty="0"/>
              <a:t>);	// False</a:t>
            </a:r>
          </a:p>
          <a:p>
            <a:r>
              <a:rPr lang="en-US" b="1" dirty="0" err="1"/>
              <a:t>bXor</a:t>
            </a:r>
            <a:r>
              <a:rPr lang="en-US" b="1" dirty="0"/>
              <a:t> = (</a:t>
            </a:r>
            <a:r>
              <a:rPr lang="en-US" b="1" dirty="0" err="1"/>
              <a:t>verdad</a:t>
            </a:r>
            <a:r>
              <a:rPr lang="en-US" b="1" dirty="0"/>
              <a:t> ^ </a:t>
            </a:r>
            <a:r>
              <a:rPr lang="en-US" b="1" dirty="0" err="1"/>
              <a:t>falso</a:t>
            </a:r>
            <a:r>
              <a:rPr lang="en-US" b="1" dirty="0"/>
              <a:t>);		WriteLine(</a:t>
            </a:r>
            <a:r>
              <a:rPr lang="en-US" b="1" dirty="0" err="1"/>
              <a:t>bXor</a:t>
            </a:r>
            <a:r>
              <a:rPr lang="en-US" b="1" dirty="0"/>
              <a:t>);	// True</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444913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4F3D9-B87A-6B43-8BD8-8807AF352E49}"/>
              </a:ext>
            </a:extLst>
          </p:cNvPr>
          <p:cNvSpPr>
            <a:spLocks noGrp="1"/>
          </p:cNvSpPr>
          <p:nvPr>
            <p:ph type="title"/>
          </p:nvPr>
        </p:nvSpPr>
        <p:spPr/>
        <p:txBody>
          <a:bodyPr/>
          <a:lstStyle/>
          <a:p>
            <a:r>
              <a:rPr lang="en-BO" dirty="0"/>
              <a:t>Operadores de manipulación de bits</a:t>
            </a:r>
          </a:p>
        </p:txBody>
      </p:sp>
      <p:sp>
        <p:nvSpPr>
          <p:cNvPr id="3" name="Content Placeholder 2">
            <a:extLst>
              <a:ext uri="{FF2B5EF4-FFF2-40B4-BE49-F238E27FC236}">
                <a16:creationId xmlns:a16="http://schemas.microsoft.com/office/drawing/2014/main" id="{CEC858D8-25E7-D64E-A4F7-EECD018B5F98}"/>
              </a:ext>
            </a:extLst>
          </p:cNvPr>
          <p:cNvSpPr>
            <a:spLocks noGrp="1"/>
          </p:cNvSpPr>
          <p:nvPr>
            <p:ph idx="1"/>
          </p:nvPr>
        </p:nvSpPr>
        <p:spPr>
          <a:xfrm>
            <a:off x="838200" y="1825625"/>
            <a:ext cx="10515600" cy="1518466"/>
          </a:xfrm>
        </p:spPr>
        <p:txBody>
          <a:bodyPr>
            <a:normAutofit fontScale="85000" lnSpcReduction="20000"/>
          </a:bodyPr>
          <a:lstStyle/>
          <a:p>
            <a:pPr marL="0" indent="0">
              <a:buNone/>
            </a:pPr>
            <a:r>
              <a:rPr lang="en-US" dirty="0"/>
              <a:t>Los </a:t>
            </a:r>
            <a:r>
              <a:rPr lang="en-US" dirty="0" err="1"/>
              <a:t>operadores</a:t>
            </a:r>
            <a:r>
              <a:rPr lang="en-US" dirty="0"/>
              <a:t> de </a:t>
            </a:r>
            <a:r>
              <a:rPr lang="en-US" dirty="0" err="1"/>
              <a:t>manipulación</a:t>
            </a:r>
            <a:r>
              <a:rPr lang="en-US" dirty="0"/>
              <a:t> de bits </a:t>
            </a:r>
            <a:r>
              <a:rPr lang="en-US" dirty="0" err="1"/>
              <a:t>pueden</a:t>
            </a:r>
            <a:r>
              <a:rPr lang="en-US" dirty="0"/>
              <a:t> “</a:t>
            </a:r>
            <a:r>
              <a:rPr lang="en-US" dirty="0" err="1"/>
              <a:t>setear</a:t>
            </a:r>
            <a:r>
              <a:rPr lang="en-US" dirty="0"/>
              <a:t>” los bits </a:t>
            </a:r>
            <a:r>
              <a:rPr lang="en-US" dirty="0" err="1"/>
              <a:t>individuales</a:t>
            </a:r>
            <a:r>
              <a:rPr lang="en-US" dirty="0"/>
              <a:t> dentro de un </a:t>
            </a:r>
            <a:r>
              <a:rPr lang="en-US" dirty="0" err="1"/>
              <a:t>número</a:t>
            </a:r>
            <a:r>
              <a:rPr lang="en-US" dirty="0"/>
              <a:t> </a:t>
            </a:r>
            <a:r>
              <a:rPr lang="en-US" dirty="0" err="1"/>
              <a:t>entero</a:t>
            </a:r>
            <a:r>
              <a:rPr lang="en-US" dirty="0"/>
              <a:t>.</a:t>
            </a:r>
          </a:p>
          <a:p>
            <a:pPr marL="0" indent="0">
              <a:buNone/>
            </a:pPr>
            <a:r>
              <a:rPr lang="en-US" dirty="0"/>
              <a:t>Por </a:t>
            </a:r>
            <a:r>
              <a:rPr lang="en-US" dirty="0" err="1"/>
              <a:t>ejemplo</a:t>
            </a:r>
            <a:r>
              <a:rPr lang="en-US" dirty="0"/>
              <a:t>, el </a:t>
            </a:r>
            <a:r>
              <a:rPr lang="en-US" dirty="0" err="1"/>
              <a:t>operador</a:t>
            </a:r>
            <a:r>
              <a:rPr lang="en-US" dirty="0"/>
              <a:t> “&amp;” </a:t>
            </a:r>
            <a:r>
              <a:rPr lang="en-US" dirty="0" err="1"/>
              <a:t>setea</a:t>
            </a:r>
            <a:r>
              <a:rPr lang="en-US" dirty="0"/>
              <a:t> el bit </a:t>
            </a:r>
            <a:r>
              <a:rPr lang="en-US" dirty="0" err="1"/>
              <a:t>resultante</a:t>
            </a:r>
            <a:r>
              <a:rPr lang="en-US" dirty="0"/>
              <a:t> a 1, </a:t>
            </a:r>
            <a:r>
              <a:rPr lang="en-US" dirty="0" err="1"/>
              <a:t>en</a:t>
            </a:r>
            <a:r>
              <a:rPr lang="en-US" dirty="0"/>
              <a:t> una </a:t>
            </a:r>
            <a:r>
              <a:rPr lang="en-US" dirty="0" err="1"/>
              <a:t>determinada</a:t>
            </a:r>
            <a:r>
              <a:rPr lang="en-US" dirty="0"/>
              <a:t> </a:t>
            </a:r>
            <a:r>
              <a:rPr lang="en-US" dirty="0" err="1"/>
              <a:t>posición</a:t>
            </a:r>
            <a:r>
              <a:rPr lang="en-US" dirty="0"/>
              <a:t>, </a:t>
            </a:r>
            <a:r>
              <a:rPr lang="en-US" dirty="0" err="1"/>
              <a:t>si</a:t>
            </a:r>
            <a:r>
              <a:rPr lang="en-US" dirty="0"/>
              <a:t> </a:t>
            </a:r>
            <a:r>
              <a:rPr lang="en-US" dirty="0" err="1"/>
              <a:t>en</a:t>
            </a:r>
            <a:r>
              <a:rPr lang="en-US" dirty="0"/>
              <a:t> ambos </a:t>
            </a:r>
            <a:r>
              <a:rPr lang="en-US" dirty="0" err="1"/>
              <a:t>enteros</a:t>
            </a:r>
            <a:r>
              <a:rPr lang="en-US" dirty="0"/>
              <a:t> que </a:t>
            </a:r>
            <a:r>
              <a:rPr lang="en-US" dirty="0" err="1"/>
              <a:t>intervienen</a:t>
            </a:r>
            <a:r>
              <a:rPr lang="en-US" dirty="0"/>
              <a:t> </a:t>
            </a:r>
            <a:r>
              <a:rPr lang="en-US" dirty="0" err="1"/>
              <a:t>en</a:t>
            </a:r>
            <a:r>
              <a:rPr lang="en-US" dirty="0"/>
              <a:t> la </a:t>
            </a:r>
            <a:r>
              <a:rPr lang="en-US" dirty="0" err="1"/>
              <a:t>operación</a:t>
            </a:r>
            <a:r>
              <a:rPr lang="en-US" dirty="0"/>
              <a:t> </a:t>
            </a:r>
            <a:r>
              <a:rPr lang="en-US" dirty="0" err="1"/>
              <a:t>tienen</a:t>
            </a:r>
            <a:r>
              <a:rPr lang="en-US" dirty="0"/>
              <a:t> 1 </a:t>
            </a:r>
            <a:r>
              <a:rPr lang="en-US" dirty="0" err="1"/>
              <a:t>en</a:t>
            </a:r>
            <a:r>
              <a:rPr lang="en-US" dirty="0"/>
              <a:t> </a:t>
            </a:r>
            <a:r>
              <a:rPr lang="en-US" dirty="0" err="1"/>
              <a:t>dicha</a:t>
            </a:r>
            <a:r>
              <a:rPr lang="en-US" dirty="0"/>
              <a:t> </a:t>
            </a:r>
            <a:r>
              <a:rPr lang="en-US" dirty="0" err="1"/>
              <a:t>posición</a:t>
            </a:r>
            <a:r>
              <a:rPr lang="en-US" dirty="0"/>
              <a:t>.</a:t>
            </a:r>
            <a:endParaRPr lang="en-BO" dirty="0"/>
          </a:p>
        </p:txBody>
      </p:sp>
      <p:sp>
        <p:nvSpPr>
          <p:cNvPr id="4" name="TextBox 3">
            <a:extLst>
              <a:ext uri="{FF2B5EF4-FFF2-40B4-BE49-F238E27FC236}">
                <a16:creationId xmlns:a16="http://schemas.microsoft.com/office/drawing/2014/main" id="{7B40B5F2-EBC1-6442-AA79-AD5F111234B0}"/>
              </a:ext>
            </a:extLst>
          </p:cNvPr>
          <p:cNvSpPr txBox="1"/>
          <p:nvPr/>
        </p:nvSpPr>
        <p:spPr>
          <a:xfrm>
            <a:off x="2068286" y="3716383"/>
            <a:ext cx="8055428"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5 &amp; 4; 	WriteLine(x); 	// and (0b101 &amp; 0b100 = 0b100 = 4)</a:t>
            </a:r>
          </a:p>
          <a:p>
            <a:r>
              <a:rPr lang="en-US" b="1" dirty="0"/>
              <a:t>x = 5 | 4; 		WriteLine(x);	// or (0b101 | 0b100 = 0b101 = 5)</a:t>
            </a:r>
          </a:p>
          <a:p>
            <a:r>
              <a:rPr lang="en-US" b="1" dirty="0"/>
              <a:t>x = 5 ^ 4; 		WriteLine(x); 	// </a:t>
            </a:r>
            <a:r>
              <a:rPr lang="en-US" b="1" dirty="0" err="1"/>
              <a:t>xor</a:t>
            </a:r>
            <a:r>
              <a:rPr lang="en-US" b="1" dirty="0"/>
              <a:t> (0b101 ^ 0b100 = 0b001 = 1)</a:t>
            </a:r>
          </a:p>
          <a:p>
            <a:r>
              <a:rPr lang="en-US" b="1" dirty="0"/>
              <a:t>x = 4 &lt;&lt; 1; 	WriteLine(x); 	// left shift (0b100 &lt;&lt; 1 = 0b1000 = 8)</a:t>
            </a:r>
          </a:p>
          <a:p>
            <a:r>
              <a:rPr lang="en-US" b="1" dirty="0"/>
              <a:t>x = 4 &gt;&gt; 1; 	WriteLine(x); 	// right shift (0b100 &gt;&gt; 1 = 0b10 = 2)</a:t>
            </a:r>
          </a:p>
          <a:p>
            <a:r>
              <a:rPr lang="en-US" b="1" dirty="0"/>
              <a:t>x = ~4; 		WriteLine(x); 	// invert (~0b00000100 = 0b11111011 = -5)</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7045107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4F3D9-B87A-6B43-8BD8-8807AF352E49}"/>
              </a:ext>
            </a:extLst>
          </p:cNvPr>
          <p:cNvSpPr>
            <a:spLocks noGrp="1"/>
          </p:cNvSpPr>
          <p:nvPr>
            <p:ph type="title"/>
          </p:nvPr>
        </p:nvSpPr>
        <p:spPr/>
        <p:txBody>
          <a:bodyPr>
            <a:normAutofit/>
          </a:bodyPr>
          <a:lstStyle/>
          <a:p>
            <a:r>
              <a:rPr lang="en-BO" sz="4000" dirty="0"/>
              <a:t>Operadores de manipulación de bits abreviados</a:t>
            </a:r>
          </a:p>
        </p:txBody>
      </p:sp>
      <p:sp>
        <p:nvSpPr>
          <p:cNvPr id="3" name="Content Placeholder 2">
            <a:extLst>
              <a:ext uri="{FF2B5EF4-FFF2-40B4-BE49-F238E27FC236}">
                <a16:creationId xmlns:a16="http://schemas.microsoft.com/office/drawing/2014/main" id="{CEC858D8-25E7-D64E-A4F7-EECD018B5F98}"/>
              </a:ext>
            </a:extLst>
          </p:cNvPr>
          <p:cNvSpPr>
            <a:spLocks noGrp="1"/>
          </p:cNvSpPr>
          <p:nvPr>
            <p:ph idx="1"/>
          </p:nvPr>
        </p:nvSpPr>
        <p:spPr>
          <a:xfrm>
            <a:off x="838200" y="1825625"/>
            <a:ext cx="10515600" cy="1518466"/>
          </a:xfrm>
        </p:spPr>
        <p:txBody>
          <a:bodyPr>
            <a:normAutofit/>
          </a:bodyPr>
          <a:lstStyle/>
          <a:p>
            <a:pPr marL="0" indent="0">
              <a:buNone/>
            </a:pPr>
            <a:r>
              <a:rPr lang="en-US" dirty="0"/>
              <a:t>Los </a:t>
            </a:r>
            <a:r>
              <a:rPr lang="en-US" dirty="0" err="1"/>
              <a:t>operadores</a:t>
            </a:r>
            <a:r>
              <a:rPr lang="en-US" dirty="0"/>
              <a:t> de </a:t>
            </a:r>
            <a:r>
              <a:rPr lang="en-US" dirty="0" err="1"/>
              <a:t>manipulación</a:t>
            </a:r>
            <a:r>
              <a:rPr lang="en-US" dirty="0"/>
              <a:t> de bits </a:t>
            </a:r>
            <a:r>
              <a:rPr lang="en-US" dirty="0" err="1"/>
              <a:t>tienen</a:t>
            </a:r>
            <a:r>
              <a:rPr lang="en-US" dirty="0"/>
              <a:t>, </a:t>
            </a:r>
            <a:r>
              <a:rPr lang="en-US" dirty="0" err="1"/>
              <a:t>como</a:t>
            </a:r>
            <a:r>
              <a:rPr lang="en-US" dirty="0"/>
              <a:t> los </a:t>
            </a:r>
            <a:r>
              <a:rPr lang="en-US" dirty="0" err="1"/>
              <a:t>arítméticos</a:t>
            </a:r>
            <a:r>
              <a:rPr lang="en-US" dirty="0"/>
              <a:t>, una version </a:t>
            </a:r>
            <a:r>
              <a:rPr lang="en-US" dirty="0" err="1"/>
              <a:t>abreviada</a:t>
            </a:r>
            <a:r>
              <a:rPr lang="en-US" dirty="0"/>
              <a:t>, </a:t>
            </a:r>
            <a:r>
              <a:rPr lang="en-US" dirty="0" err="1"/>
              <a:t>cuando</a:t>
            </a:r>
            <a:r>
              <a:rPr lang="en-US" dirty="0"/>
              <a:t> el </a:t>
            </a:r>
            <a:r>
              <a:rPr lang="en-US" dirty="0" err="1"/>
              <a:t>resultado</a:t>
            </a:r>
            <a:r>
              <a:rPr lang="en-US" dirty="0"/>
              <a:t> se </a:t>
            </a:r>
            <a:r>
              <a:rPr lang="en-US" dirty="0" err="1"/>
              <a:t>almacena</a:t>
            </a:r>
            <a:r>
              <a:rPr lang="en-US" dirty="0"/>
              <a:t> </a:t>
            </a:r>
            <a:r>
              <a:rPr lang="en-US" dirty="0" err="1"/>
              <a:t>en</a:t>
            </a:r>
            <a:r>
              <a:rPr lang="en-US" dirty="0"/>
              <a:t> la </a:t>
            </a:r>
            <a:r>
              <a:rPr lang="en-US" dirty="0" err="1"/>
              <a:t>misma</a:t>
            </a:r>
            <a:r>
              <a:rPr lang="en-US" dirty="0"/>
              <a:t> variable. </a:t>
            </a:r>
            <a:endParaRPr lang="en-BO" dirty="0"/>
          </a:p>
        </p:txBody>
      </p:sp>
      <p:sp>
        <p:nvSpPr>
          <p:cNvPr id="4" name="TextBox 3">
            <a:extLst>
              <a:ext uri="{FF2B5EF4-FFF2-40B4-BE49-F238E27FC236}">
                <a16:creationId xmlns:a16="http://schemas.microsoft.com/office/drawing/2014/main" id="{7B40B5F2-EBC1-6442-AA79-AD5F111234B0}"/>
              </a:ext>
            </a:extLst>
          </p:cNvPr>
          <p:cNvSpPr txBox="1"/>
          <p:nvPr/>
        </p:nvSpPr>
        <p:spPr>
          <a:xfrm>
            <a:off x="2353492" y="3513910"/>
            <a:ext cx="7485017" cy="2215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5; x &amp;= 4; 	WriteLine(x); 	// and (0b101 &amp; 0b100 = 0b100 = 4)</a:t>
            </a:r>
          </a:p>
          <a:p>
            <a:r>
              <a:rPr lang="en-US" b="1" dirty="0"/>
              <a:t>x = 5; x |= 4; 	WriteLine(x);	// or (0b101 | 0b100 = 0b101 = 5)</a:t>
            </a:r>
          </a:p>
          <a:p>
            <a:r>
              <a:rPr lang="en-US" b="1" dirty="0"/>
              <a:t>x = 5; x ^= 4; 	WriteLine(x); 	// </a:t>
            </a:r>
            <a:r>
              <a:rPr lang="en-US" b="1" dirty="0" err="1"/>
              <a:t>xor</a:t>
            </a:r>
            <a:r>
              <a:rPr lang="en-US" b="1" dirty="0"/>
              <a:t> (0b101 ^ 0b100 = 0b001 = 1)</a:t>
            </a:r>
          </a:p>
          <a:p>
            <a:r>
              <a:rPr lang="en-US" b="1" dirty="0"/>
              <a:t>x = 4; x &lt;&lt;= 1; 	WriteLine(x); 	// left shift (0b100 &lt;&lt; 1 = 0b1000 = 8)</a:t>
            </a:r>
          </a:p>
          <a:p>
            <a:r>
              <a:rPr lang="en-US" b="1" dirty="0"/>
              <a:t>x = 4; x &gt;&gt;= 1; 	WriteLine(x); 	// right shift (0b100 &gt;&gt; 1 = 0b10 = 2)</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9692206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E2C51-83F6-F845-B4D0-332BD314FD7D}"/>
              </a:ext>
            </a:extLst>
          </p:cNvPr>
          <p:cNvSpPr>
            <a:spLocks noGrp="1"/>
          </p:cNvSpPr>
          <p:nvPr>
            <p:ph type="title"/>
          </p:nvPr>
        </p:nvSpPr>
        <p:spPr/>
        <p:txBody>
          <a:bodyPr/>
          <a:lstStyle/>
          <a:p>
            <a:r>
              <a:rPr lang="en-BO" dirty="0"/>
              <a:t>Orden de precedencia de operadores</a:t>
            </a:r>
          </a:p>
        </p:txBody>
      </p:sp>
      <p:sp>
        <p:nvSpPr>
          <p:cNvPr id="3" name="Content Placeholder 2">
            <a:extLst>
              <a:ext uri="{FF2B5EF4-FFF2-40B4-BE49-F238E27FC236}">
                <a16:creationId xmlns:a16="http://schemas.microsoft.com/office/drawing/2014/main" id="{F1A6414C-E00D-814E-811E-E352CBD7E09A}"/>
              </a:ext>
            </a:extLst>
          </p:cNvPr>
          <p:cNvSpPr>
            <a:spLocks noGrp="1"/>
          </p:cNvSpPr>
          <p:nvPr>
            <p:ph idx="1"/>
          </p:nvPr>
        </p:nvSpPr>
        <p:spPr>
          <a:xfrm>
            <a:off x="7686938" y="1781722"/>
            <a:ext cx="3768634" cy="4148456"/>
          </a:xfrm>
        </p:spPr>
        <p:style>
          <a:lnRef idx="1">
            <a:schemeClr val="accent5"/>
          </a:lnRef>
          <a:fillRef idx="2">
            <a:schemeClr val="accent5"/>
          </a:fillRef>
          <a:effectRef idx="1">
            <a:schemeClr val="accent5"/>
          </a:effectRef>
          <a:fontRef idx="minor">
            <a:schemeClr val="dk1"/>
          </a:fontRef>
        </p:style>
        <p:txBody>
          <a:bodyPr>
            <a:normAutofit fontScale="77500" lnSpcReduction="20000"/>
          </a:bodyPr>
          <a:lstStyle/>
          <a:p>
            <a:pPr marL="0" indent="0">
              <a:buNone/>
            </a:pPr>
            <a:r>
              <a:rPr lang="en-US" dirty="0" err="1"/>
              <a:t>En</a:t>
            </a:r>
            <a:r>
              <a:rPr lang="en-US" dirty="0"/>
              <a:t> C #, las </a:t>
            </a:r>
            <a:r>
              <a:rPr lang="en-US" dirty="0" err="1"/>
              <a:t>expresiones</a:t>
            </a:r>
            <a:r>
              <a:rPr lang="en-US" dirty="0"/>
              <a:t> </a:t>
            </a:r>
            <a:r>
              <a:rPr lang="en-US" dirty="0" err="1"/>
              <a:t>normalmente</a:t>
            </a:r>
            <a:r>
              <a:rPr lang="en-US" dirty="0"/>
              <a:t> se </a:t>
            </a:r>
            <a:r>
              <a:rPr lang="en-US" dirty="0" err="1"/>
              <a:t>evalúan</a:t>
            </a:r>
            <a:r>
              <a:rPr lang="en-US" dirty="0"/>
              <a:t> de </a:t>
            </a:r>
            <a:r>
              <a:rPr lang="en-US" dirty="0" err="1"/>
              <a:t>izquierda</a:t>
            </a:r>
            <a:r>
              <a:rPr lang="en-US" dirty="0"/>
              <a:t> a </a:t>
            </a:r>
            <a:r>
              <a:rPr lang="en-US" dirty="0" err="1"/>
              <a:t>derecha</a:t>
            </a:r>
            <a:r>
              <a:rPr lang="en-US" dirty="0"/>
              <a:t>. </a:t>
            </a:r>
          </a:p>
          <a:p>
            <a:pPr marL="0" indent="0">
              <a:buNone/>
            </a:pPr>
            <a:endParaRPr lang="en-US" dirty="0"/>
          </a:p>
          <a:p>
            <a:pPr marL="0" indent="0">
              <a:buNone/>
            </a:pPr>
            <a:r>
              <a:rPr lang="en-US" dirty="0"/>
              <a:t>Sin embargo, </a:t>
            </a:r>
            <a:r>
              <a:rPr lang="en-US" dirty="0" err="1"/>
              <a:t>cuando</a:t>
            </a:r>
            <a:r>
              <a:rPr lang="en-US" dirty="0"/>
              <a:t> una </a:t>
            </a:r>
            <a:r>
              <a:rPr lang="en-US" dirty="0" err="1"/>
              <a:t>expresión</a:t>
            </a:r>
            <a:r>
              <a:rPr lang="en-US" dirty="0"/>
              <a:t> </a:t>
            </a:r>
            <a:r>
              <a:rPr lang="en-US" dirty="0" err="1"/>
              <a:t>contiene</a:t>
            </a:r>
            <a:r>
              <a:rPr lang="en-US" dirty="0"/>
              <a:t> </a:t>
            </a:r>
            <a:r>
              <a:rPr lang="en-US" dirty="0" err="1"/>
              <a:t>múltiples</a:t>
            </a:r>
            <a:r>
              <a:rPr lang="en-US" dirty="0"/>
              <a:t> </a:t>
            </a:r>
            <a:r>
              <a:rPr lang="en-US" dirty="0" err="1"/>
              <a:t>operadores</a:t>
            </a:r>
            <a:r>
              <a:rPr lang="en-US" dirty="0"/>
              <a:t>, la </a:t>
            </a:r>
            <a:r>
              <a:rPr lang="en-US" dirty="0" err="1"/>
              <a:t>precedencia</a:t>
            </a:r>
            <a:r>
              <a:rPr lang="en-US" dirty="0"/>
              <a:t> de </a:t>
            </a:r>
            <a:r>
              <a:rPr lang="en-US" dirty="0" err="1"/>
              <a:t>esos</a:t>
            </a:r>
            <a:r>
              <a:rPr lang="en-US" dirty="0"/>
              <a:t> </a:t>
            </a:r>
            <a:r>
              <a:rPr lang="en-US" dirty="0" err="1"/>
              <a:t>operadores</a:t>
            </a:r>
            <a:r>
              <a:rPr lang="en-US" dirty="0"/>
              <a:t> decide el </a:t>
            </a:r>
            <a:r>
              <a:rPr lang="en-US" dirty="0" err="1"/>
              <a:t>orden</a:t>
            </a:r>
            <a:r>
              <a:rPr lang="en-US" dirty="0"/>
              <a:t> </a:t>
            </a:r>
            <a:r>
              <a:rPr lang="en-US" dirty="0" err="1"/>
              <a:t>en</a:t>
            </a:r>
            <a:r>
              <a:rPr lang="en-US" dirty="0"/>
              <a:t> que se </a:t>
            </a:r>
            <a:r>
              <a:rPr lang="en-US" dirty="0" err="1"/>
              <a:t>evalúan</a:t>
            </a:r>
            <a:r>
              <a:rPr lang="en-US" dirty="0"/>
              <a:t>. El </a:t>
            </a:r>
            <a:r>
              <a:rPr lang="en-US" dirty="0" err="1"/>
              <a:t>orden</a:t>
            </a:r>
            <a:r>
              <a:rPr lang="en-US" dirty="0"/>
              <a:t> de </a:t>
            </a:r>
            <a:r>
              <a:rPr lang="en-US" dirty="0" err="1"/>
              <a:t>precedencia</a:t>
            </a:r>
            <a:r>
              <a:rPr lang="en-US" dirty="0"/>
              <a:t> se </a:t>
            </a:r>
            <a:r>
              <a:rPr lang="en-US" dirty="0" err="1"/>
              <a:t>puede</a:t>
            </a:r>
            <a:r>
              <a:rPr lang="en-US" dirty="0"/>
              <a:t> </a:t>
            </a:r>
            <a:r>
              <a:rPr lang="en-US" dirty="0" err="1"/>
              <a:t>ver</a:t>
            </a:r>
            <a:r>
              <a:rPr lang="en-US" dirty="0"/>
              <a:t> </a:t>
            </a:r>
            <a:r>
              <a:rPr lang="en-US" dirty="0" err="1"/>
              <a:t>en</a:t>
            </a:r>
            <a:r>
              <a:rPr lang="en-US" dirty="0"/>
              <a:t> la table. </a:t>
            </a:r>
            <a:r>
              <a:rPr lang="en-US" dirty="0" err="1"/>
              <a:t>En</a:t>
            </a:r>
            <a:r>
              <a:rPr lang="en-US" dirty="0"/>
              <a:t> una expression se </a:t>
            </a:r>
            <a:r>
              <a:rPr lang="en-US" dirty="0" err="1"/>
              <a:t>evalúa</a:t>
            </a:r>
            <a:r>
              <a:rPr lang="en-US" dirty="0"/>
              <a:t> primero el </a:t>
            </a:r>
            <a:r>
              <a:rPr lang="en-US" dirty="0" err="1"/>
              <a:t>operador</a:t>
            </a:r>
            <a:r>
              <a:rPr lang="en-US" dirty="0"/>
              <a:t> con mayor </a:t>
            </a:r>
            <a:r>
              <a:rPr lang="en-US" dirty="0" err="1"/>
              <a:t>precedencia</a:t>
            </a:r>
            <a:r>
              <a:rPr lang="en-US" dirty="0"/>
              <a:t> (</a:t>
            </a:r>
            <a:r>
              <a:rPr lang="en-US" dirty="0" err="1"/>
              <a:t>más</a:t>
            </a:r>
            <a:r>
              <a:rPr lang="en-US" dirty="0"/>
              <a:t> </a:t>
            </a:r>
            <a:r>
              <a:rPr lang="en-US" dirty="0" err="1"/>
              <a:t>arriba</a:t>
            </a:r>
            <a:r>
              <a:rPr lang="en-US" dirty="0"/>
              <a:t> </a:t>
            </a:r>
            <a:r>
              <a:rPr lang="en-US" dirty="0" err="1"/>
              <a:t>en</a:t>
            </a:r>
            <a:r>
              <a:rPr lang="en-US" dirty="0"/>
              <a:t> la </a:t>
            </a:r>
            <a:r>
              <a:rPr lang="en-US" dirty="0" err="1"/>
              <a:t>tabla</a:t>
            </a:r>
            <a:r>
              <a:rPr lang="en-US" dirty="0"/>
              <a:t>).</a:t>
            </a:r>
            <a:endParaRPr lang="en-BO" dirty="0"/>
          </a:p>
        </p:txBody>
      </p:sp>
      <p:pic>
        <p:nvPicPr>
          <p:cNvPr id="4" name="Picture 3" descr="A screenshot of a cell phone&#10;&#10;Description automatically generated">
            <a:extLst>
              <a:ext uri="{FF2B5EF4-FFF2-40B4-BE49-F238E27FC236}">
                <a16:creationId xmlns:a16="http://schemas.microsoft.com/office/drawing/2014/main" id="{EF009F07-ECFD-E841-A679-5AE4961FBED0}"/>
              </a:ext>
            </a:extLst>
          </p:cNvPr>
          <p:cNvPicPr>
            <a:picLocks noChangeAspect="1"/>
          </p:cNvPicPr>
          <p:nvPr/>
        </p:nvPicPr>
        <p:blipFill>
          <a:blip r:embed="rId2"/>
          <a:stretch>
            <a:fillRect/>
          </a:stretch>
        </p:blipFill>
        <p:spPr>
          <a:xfrm>
            <a:off x="658051" y="1510843"/>
            <a:ext cx="6338456" cy="4690215"/>
          </a:xfrm>
          <a:prstGeom prst="rect">
            <a:avLst/>
          </a:prstGeom>
        </p:spPr>
      </p:pic>
    </p:spTree>
    <p:extLst>
      <p:ext uri="{BB962C8B-B14F-4D97-AF65-F5344CB8AC3E}">
        <p14:creationId xmlns:p14="http://schemas.microsoft.com/office/powerpoint/2010/main" val="2521059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626AD-4592-9648-9D74-779A55B1D008}"/>
              </a:ext>
            </a:extLst>
          </p:cNvPr>
          <p:cNvSpPr>
            <a:spLocks noGrp="1"/>
          </p:cNvSpPr>
          <p:nvPr>
            <p:ph type="title"/>
          </p:nvPr>
        </p:nvSpPr>
        <p:spPr/>
        <p:txBody>
          <a:bodyPr/>
          <a:lstStyle/>
          <a:p>
            <a:r>
              <a:rPr lang="en-BO" dirty="0"/>
              <a:t>Creando un proyecto</a:t>
            </a:r>
          </a:p>
        </p:txBody>
      </p:sp>
      <p:sp>
        <p:nvSpPr>
          <p:cNvPr id="3" name="Content Placeholder 2">
            <a:extLst>
              <a:ext uri="{FF2B5EF4-FFF2-40B4-BE49-F238E27FC236}">
                <a16:creationId xmlns:a16="http://schemas.microsoft.com/office/drawing/2014/main" id="{61729D93-8753-6140-94D7-1D8FDFCD8433}"/>
              </a:ext>
            </a:extLst>
          </p:cNvPr>
          <p:cNvSpPr>
            <a:spLocks noGrp="1"/>
          </p:cNvSpPr>
          <p:nvPr>
            <p:ph idx="1"/>
          </p:nvPr>
        </p:nvSpPr>
        <p:spPr/>
        <p:txBody>
          <a:bodyPr>
            <a:normAutofit fontScale="92500" lnSpcReduction="10000"/>
          </a:bodyPr>
          <a:lstStyle/>
          <a:p>
            <a:pPr marL="0" indent="0">
              <a:buNone/>
            </a:pPr>
            <a:r>
              <a:rPr lang="es-ES" dirty="0"/>
              <a:t>Después de instalar el IDE, adelante y ejecútelo. Entonces necesitas crear un nuevo proyecto, que administrará los archivos fuente de C # y otros recursos. Para mostrar la ventana Nuevo proyecto, vaya a </a:t>
            </a:r>
          </a:p>
          <a:p>
            <a:pPr marL="0" indent="0">
              <a:buNone/>
            </a:pPr>
            <a:endParaRPr lang="es-ES" dirty="0"/>
          </a:p>
          <a:p>
            <a:pPr marL="0" indent="0">
              <a:buNone/>
            </a:pPr>
            <a:r>
              <a:rPr lang="es-ES" dirty="0"/>
              <a:t>Archivo ➤ Nuevo ➤ Proyecto en Visual Studio. </a:t>
            </a:r>
          </a:p>
          <a:p>
            <a:pPr marL="0" indent="0">
              <a:buNone/>
            </a:pPr>
            <a:endParaRPr lang="es-ES" dirty="0"/>
          </a:p>
          <a:p>
            <a:pPr marL="0" indent="0">
              <a:buNone/>
            </a:pPr>
            <a:r>
              <a:rPr lang="es-ES" dirty="0"/>
              <a:t>Desde allí, seleccione el tipo de plantilla Visual C # en el marco izquierdo. Luego seleccione la plantilla de la aplicación Consola en el marco derecho. En el fondo de la ventana puede configurar el nombre y la ubicación del proyecto si querer. Cuando haya terminado, haga clic en Aceptar y el asistente de proyecto creará su proyecto.</a:t>
            </a:r>
            <a:endParaRPr lang="en-BO" dirty="0"/>
          </a:p>
        </p:txBody>
      </p:sp>
    </p:spTree>
    <p:extLst>
      <p:ext uri="{BB962C8B-B14F-4D97-AF65-F5344CB8AC3E}">
        <p14:creationId xmlns:p14="http://schemas.microsoft.com/office/powerpoint/2010/main" val="37261159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5DCA6-9165-BA45-980D-92CCCE687E23}"/>
              </a:ext>
            </a:extLst>
          </p:cNvPr>
          <p:cNvSpPr>
            <a:spLocks noGrp="1"/>
          </p:cNvSpPr>
          <p:nvPr>
            <p:ph type="title"/>
          </p:nvPr>
        </p:nvSpPr>
        <p:spPr/>
        <p:txBody>
          <a:bodyPr/>
          <a:lstStyle/>
          <a:p>
            <a:r>
              <a:rPr lang="en-BO" dirty="0"/>
              <a:t>Usando paréntesis</a:t>
            </a:r>
          </a:p>
        </p:txBody>
      </p:sp>
      <p:sp>
        <p:nvSpPr>
          <p:cNvPr id="3" name="Content Placeholder 2">
            <a:extLst>
              <a:ext uri="{FF2B5EF4-FFF2-40B4-BE49-F238E27FC236}">
                <a16:creationId xmlns:a16="http://schemas.microsoft.com/office/drawing/2014/main" id="{D386D95D-214E-9B4E-B678-4388C1CC0EEE}"/>
              </a:ext>
            </a:extLst>
          </p:cNvPr>
          <p:cNvSpPr>
            <a:spLocks noGrp="1"/>
          </p:cNvSpPr>
          <p:nvPr>
            <p:ph idx="1"/>
          </p:nvPr>
        </p:nvSpPr>
        <p:spPr>
          <a:xfrm>
            <a:off x="838200" y="1825625"/>
            <a:ext cx="10515600" cy="1797141"/>
          </a:xfrm>
        </p:spPr>
        <p:txBody>
          <a:bodyPr/>
          <a:lstStyle/>
          <a:p>
            <a:pPr marL="0" indent="0">
              <a:buNone/>
            </a:pPr>
            <a:r>
              <a:rPr lang="en-BO" dirty="0"/>
              <a:t>Los paréntesis se usan para romper el orden de precedencia de los operadores y se considera una buena práctica usarlos en expresiones complicadas para no depender de nuestra interpretación de las reglas de precedencia.</a:t>
            </a:r>
          </a:p>
        </p:txBody>
      </p:sp>
      <p:sp>
        <p:nvSpPr>
          <p:cNvPr id="4" name="TextBox 3">
            <a:extLst>
              <a:ext uri="{FF2B5EF4-FFF2-40B4-BE49-F238E27FC236}">
                <a16:creationId xmlns:a16="http://schemas.microsoft.com/office/drawing/2014/main" id="{2DB7E38A-B176-5B47-A935-3255B5998D5B}"/>
              </a:ext>
            </a:extLst>
          </p:cNvPr>
          <p:cNvSpPr txBox="1"/>
          <p:nvPr/>
        </p:nvSpPr>
        <p:spPr>
          <a:xfrm>
            <a:off x="3818028" y="3979817"/>
            <a:ext cx="4555944" cy="2215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bool x = 2+3 &gt; 1*4 &amp;&amp; 5/5 == 1;</a:t>
            </a:r>
          </a:p>
          <a:p>
            <a:r>
              <a:rPr lang="en-US" b="1" dirty="0"/>
              <a:t>var y = ((2+3) &gt; (1*4)) &amp;&amp; ((5/5) == 1);</a:t>
            </a:r>
          </a:p>
          <a:p>
            <a:endParaRPr lang="en-US" b="1" dirty="0"/>
          </a:p>
          <a:p>
            <a:r>
              <a:rPr lang="en-US" b="1" dirty="0"/>
              <a:t>WriteLine(x);	// True</a:t>
            </a:r>
          </a:p>
          <a:p>
            <a:r>
              <a:rPr lang="en-US" b="1" dirty="0"/>
              <a:t>WriteLine(y);	// True</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973866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E3DFD-6407-C14E-BE15-2661E60F6319}"/>
              </a:ext>
            </a:extLst>
          </p:cNvPr>
          <p:cNvSpPr>
            <a:spLocks noGrp="1"/>
          </p:cNvSpPr>
          <p:nvPr>
            <p:ph type="title"/>
          </p:nvPr>
        </p:nvSpPr>
        <p:spPr/>
        <p:txBody>
          <a:bodyPr/>
          <a:lstStyle/>
          <a:p>
            <a:r>
              <a:rPr lang="en-BO" dirty="0"/>
              <a:t>Capítulo 3</a:t>
            </a:r>
          </a:p>
        </p:txBody>
      </p:sp>
      <p:sp>
        <p:nvSpPr>
          <p:cNvPr id="3" name="Content Placeholder 2">
            <a:extLst>
              <a:ext uri="{FF2B5EF4-FFF2-40B4-BE49-F238E27FC236}">
                <a16:creationId xmlns:a16="http://schemas.microsoft.com/office/drawing/2014/main" id="{2698D120-95DF-8E48-A542-CF4BF18AB025}"/>
              </a:ext>
            </a:extLst>
          </p:cNvPr>
          <p:cNvSpPr>
            <a:spLocks noGrp="1"/>
          </p:cNvSpPr>
          <p:nvPr>
            <p:ph idx="1"/>
          </p:nvPr>
        </p:nvSpPr>
        <p:spPr/>
        <p:txBody>
          <a:bodyPr>
            <a:normAutofit/>
          </a:bodyPr>
          <a:lstStyle/>
          <a:p>
            <a:pPr marL="0" indent="0">
              <a:buNone/>
            </a:pPr>
            <a:r>
              <a:rPr lang="en-BO" sz="4000" b="1" dirty="0"/>
              <a:t>Strings</a:t>
            </a:r>
          </a:p>
        </p:txBody>
      </p:sp>
    </p:spTree>
    <p:extLst>
      <p:ext uri="{BB962C8B-B14F-4D97-AF65-F5344CB8AC3E}">
        <p14:creationId xmlns:p14="http://schemas.microsoft.com/office/powerpoint/2010/main" val="10429112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CE70F-6438-B040-A1D0-46B5E7500B4C}"/>
              </a:ext>
            </a:extLst>
          </p:cNvPr>
          <p:cNvSpPr>
            <a:spLocks noGrp="1"/>
          </p:cNvSpPr>
          <p:nvPr>
            <p:ph type="title"/>
          </p:nvPr>
        </p:nvSpPr>
        <p:spPr/>
        <p:txBody>
          <a:bodyPr/>
          <a:lstStyle/>
          <a:p>
            <a:r>
              <a:rPr lang="en-BO" dirty="0"/>
              <a:t>Variables y literales strings</a:t>
            </a:r>
          </a:p>
        </p:txBody>
      </p:sp>
      <p:sp>
        <p:nvSpPr>
          <p:cNvPr id="3" name="Content Placeholder 2">
            <a:extLst>
              <a:ext uri="{FF2B5EF4-FFF2-40B4-BE49-F238E27FC236}">
                <a16:creationId xmlns:a16="http://schemas.microsoft.com/office/drawing/2014/main" id="{5FAFA02C-BB29-4846-B4C2-1C595D3AD3FE}"/>
              </a:ext>
            </a:extLst>
          </p:cNvPr>
          <p:cNvSpPr>
            <a:spLocks noGrp="1"/>
          </p:cNvSpPr>
          <p:nvPr>
            <p:ph idx="1"/>
          </p:nvPr>
        </p:nvSpPr>
        <p:spPr>
          <a:xfrm>
            <a:off x="838200" y="1825625"/>
            <a:ext cx="10515600" cy="1135289"/>
          </a:xfrm>
        </p:spPr>
        <p:txBody>
          <a:bodyPr/>
          <a:lstStyle/>
          <a:p>
            <a:pPr marL="0" indent="0">
              <a:buNone/>
            </a:pPr>
            <a:r>
              <a:rPr lang="en-US" dirty="0"/>
              <a:t>El </a:t>
            </a:r>
            <a:r>
              <a:rPr lang="en-US" dirty="0" err="1"/>
              <a:t>tipo</a:t>
            </a:r>
            <a:r>
              <a:rPr lang="en-US" dirty="0"/>
              <a:t> de </a:t>
            </a:r>
            <a:r>
              <a:rPr lang="en-US" dirty="0" err="1"/>
              <a:t>datos</a:t>
            </a:r>
            <a:r>
              <a:rPr lang="en-US" dirty="0"/>
              <a:t> string se </a:t>
            </a:r>
            <a:r>
              <a:rPr lang="en-US" dirty="0" err="1"/>
              <a:t>utiliza</a:t>
            </a:r>
            <a:r>
              <a:rPr lang="en-US" dirty="0"/>
              <a:t> para </a:t>
            </a:r>
            <a:r>
              <a:rPr lang="en-US" dirty="0" err="1"/>
              <a:t>almacenar</a:t>
            </a:r>
            <a:r>
              <a:rPr lang="en-US" dirty="0"/>
              <a:t> </a:t>
            </a:r>
            <a:r>
              <a:rPr lang="en-US" dirty="0" err="1"/>
              <a:t>textos</a:t>
            </a:r>
            <a:r>
              <a:rPr lang="en-US" dirty="0"/>
              <a:t>. Los </a:t>
            </a:r>
            <a:r>
              <a:rPr lang="en-US" dirty="0" err="1"/>
              <a:t>literales</a:t>
            </a:r>
            <a:r>
              <a:rPr lang="en-US" dirty="0"/>
              <a:t> string se </a:t>
            </a:r>
            <a:r>
              <a:rPr lang="en-US" dirty="0" err="1"/>
              <a:t>codifican</a:t>
            </a:r>
            <a:r>
              <a:rPr lang="en-US" dirty="0"/>
              <a:t> </a:t>
            </a:r>
            <a:r>
              <a:rPr lang="en-US" dirty="0" err="1"/>
              <a:t>colocando</a:t>
            </a:r>
            <a:r>
              <a:rPr lang="en-US" dirty="0"/>
              <a:t> el </a:t>
            </a:r>
            <a:r>
              <a:rPr lang="en-US" dirty="0" err="1"/>
              <a:t>texto</a:t>
            </a:r>
            <a:r>
              <a:rPr lang="en-US" dirty="0"/>
              <a:t> (</a:t>
            </a:r>
            <a:r>
              <a:rPr lang="en-US" dirty="0" err="1"/>
              <a:t>cadena</a:t>
            </a:r>
            <a:r>
              <a:rPr lang="en-US" dirty="0"/>
              <a:t>) entre </a:t>
            </a:r>
            <a:r>
              <a:rPr lang="en-US" dirty="0" err="1"/>
              <a:t>comillas</a:t>
            </a:r>
            <a:r>
              <a:rPr lang="en-US" dirty="0"/>
              <a:t> </a:t>
            </a:r>
            <a:r>
              <a:rPr lang="en-US" dirty="0" err="1"/>
              <a:t>dobles</a:t>
            </a:r>
            <a:r>
              <a:rPr lang="en-US" dirty="0"/>
              <a:t>.</a:t>
            </a:r>
            <a:endParaRPr lang="en-BO" dirty="0"/>
          </a:p>
        </p:txBody>
      </p:sp>
      <p:sp>
        <p:nvSpPr>
          <p:cNvPr id="4" name="TextBox 3">
            <a:extLst>
              <a:ext uri="{FF2B5EF4-FFF2-40B4-BE49-F238E27FC236}">
                <a16:creationId xmlns:a16="http://schemas.microsoft.com/office/drawing/2014/main" id="{9E7F488C-57E2-C24B-A5CB-D93C3A48A4AC}"/>
              </a:ext>
            </a:extLst>
          </p:cNvPr>
          <p:cNvSpPr txBox="1"/>
          <p:nvPr/>
        </p:nvSpPr>
        <p:spPr>
          <a:xfrm>
            <a:off x="3891099" y="3557455"/>
            <a:ext cx="4409803"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String s = "Hello";</a:t>
            </a:r>
          </a:p>
          <a:p>
            <a:r>
              <a:rPr lang="en-US" b="1" dirty="0"/>
              <a:t>var w = "*** "; 		</a:t>
            </a:r>
          </a:p>
          <a:p>
            <a:r>
              <a:rPr lang="en-US" b="1" dirty="0"/>
              <a:t>WriteLine(s);		// Hello</a:t>
            </a:r>
          </a:p>
          <a:p>
            <a:r>
              <a:rPr lang="en-US" b="1" dirty="0"/>
              <a:t>WriteLine("World");	// World</a:t>
            </a:r>
          </a:p>
          <a:p>
            <a:r>
              <a:rPr lang="en-US" b="1" dirty="0"/>
              <a:t>WriteLine(w);		// ***</a:t>
            </a:r>
          </a:p>
          <a:p>
            <a:r>
              <a:rPr lang="en-US" b="1" dirty="0">
                <a:solidFill>
                  <a:schemeClr val="bg1"/>
                </a:solidFill>
              </a:rPr>
              <a:t>WriteLine("Hola Mundo</a:t>
            </a:r>
            <a:r>
              <a:rPr lang="en-US" b="1" dirty="0"/>
              <a:t> "</a:t>
            </a:r>
            <a:r>
              <a:rPr lang="en-US" b="1" dirty="0">
                <a:solidFill>
                  <a:schemeClr val="bg1"/>
                </a:solidFill>
              </a:rPr>
              <a:t>);	// Hola Mundo</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9590285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0031E-FE55-AE4C-B720-28C220357C64}"/>
              </a:ext>
            </a:extLst>
          </p:cNvPr>
          <p:cNvSpPr>
            <a:spLocks noGrp="1"/>
          </p:cNvSpPr>
          <p:nvPr>
            <p:ph type="title"/>
          </p:nvPr>
        </p:nvSpPr>
        <p:spPr/>
        <p:txBody>
          <a:bodyPr/>
          <a:lstStyle/>
          <a:p>
            <a:r>
              <a:rPr lang="en-BO" dirty="0"/>
              <a:t>Concatenación de strings</a:t>
            </a:r>
          </a:p>
        </p:txBody>
      </p:sp>
      <p:sp>
        <p:nvSpPr>
          <p:cNvPr id="3" name="Content Placeholder 2">
            <a:extLst>
              <a:ext uri="{FF2B5EF4-FFF2-40B4-BE49-F238E27FC236}">
                <a16:creationId xmlns:a16="http://schemas.microsoft.com/office/drawing/2014/main" id="{4FFD7203-038E-5C42-9647-826C9BA8170A}"/>
              </a:ext>
            </a:extLst>
          </p:cNvPr>
          <p:cNvSpPr>
            <a:spLocks noGrp="1"/>
          </p:cNvSpPr>
          <p:nvPr>
            <p:ph idx="1"/>
          </p:nvPr>
        </p:nvSpPr>
        <p:spPr>
          <a:xfrm>
            <a:off x="838200" y="1825625"/>
            <a:ext cx="10515600" cy="1431381"/>
          </a:xfrm>
        </p:spPr>
        <p:txBody>
          <a:bodyPr/>
          <a:lstStyle/>
          <a:p>
            <a:pPr marL="0" indent="0">
              <a:buNone/>
            </a:pPr>
            <a:r>
              <a:rPr lang="en-US" dirty="0"/>
              <a:t>El </a:t>
            </a:r>
            <a:r>
              <a:rPr lang="en-US" dirty="0" err="1"/>
              <a:t>operador</a:t>
            </a:r>
            <a:r>
              <a:rPr lang="en-US" dirty="0"/>
              <a:t> de </a:t>
            </a:r>
            <a:r>
              <a:rPr lang="en-US" dirty="0" err="1"/>
              <a:t>concatenación</a:t>
            </a:r>
            <a:r>
              <a:rPr lang="en-US" dirty="0"/>
              <a:t> (+) </a:t>
            </a:r>
            <a:r>
              <a:rPr lang="en-US" dirty="0" err="1"/>
              <a:t>puede</a:t>
            </a:r>
            <a:r>
              <a:rPr lang="en-US" dirty="0"/>
              <a:t> </a:t>
            </a:r>
            <a:r>
              <a:rPr lang="en-US" dirty="0" err="1"/>
              <a:t>unir</a:t>
            </a:r>
            <a:r>
              <a:rPr lang="en-US" dirty="0"/>
              <a:t> strings. </a:t>
            </a:r>
            <a:r>
              <a:rPr lang="en-US" dirty="0" err="1"/>
              <a:t>También</a:t>
            </a:r>
            <a:r>
              <a:rPr lang="en-US" dirty="0"/>
              <a:t> es possible </a:t>
            </a:r>
            <a:r>
              <a:rPr lang="en-US" dirty="0" err="1"/>
              <a:t>usar</a:t>
            </a:r>
            <a:r>
              <a:rPr lang="en-US" dirty="0"/>
              <a:t> (+ =) el </a:t>
            </a:r>
            <a:r>
              <a:rPr lang="en-US" dirty="0" err="1"/>
              <a:t>operador</a:t>
            </a:r>
            <a:r>
              <a:rPr lang="en-US" dirty="0"/>
              <a:t> </a:t>
            </a:r>
            <a:r>
              <a:rPr lang="en-US" dirty="0" err="1"/>
              <a:t>abreviado</a:t>
            </a:r>
            <a:r>
              <a:rPr lang="en-US" dirty="0"/>
              <a:t>, para </a:t>
            </a:r>
            <a:r>
              <a:rPr lang="en-US" dirty="0" err="1"/>
              <a:t>hacer</a:t>
            </a:r>
            <a:r>
              <a:rPr lang="en-US" dirty="0"/>
              <a:t> la union y </a:t>
            </a:r>
            <a:r>
              <a:rPr lang="en-US" dirty="0" err="1"/>
              <a:t>almacenamiento</a:t>
            </a:r>
            <a:r>
              <a:rPr lang="en-US" dirty="0"/>
              <a:t> </a:t>
            </a:r>
            <a:r>
              <a:rPr lang="en-US" dirty="0" err="1"/>
              <a:t>en</a:t>
            </a:r>
            <a:r>
              <a:rPr lang="en-US" dirty="0"/>
              <a:t> la </a:t>
            </a:r>
            <a:r>
              <a:rPr lang="en-US" dirty="0" err="1"/>
              <a:t>misma</a:t>
            </a:r>
            <a:r>
              <a:rPr lang="en-US" dirty="0"/>
              <a:t> variable.</a:t>
            </a:r>
            <a:endParaRPr lang="en-BO" dirty="0"/>
          </a:p>
        </p:txBody>
      </p:sp>
      <p:sp>
        <p:nvSpPr>
          <p:cNvPr id="4" name="TextBox 3">
            <a:extLst>
              <a:ext uri="{FF2B5EF4-FFF2-40B4-BE49-F238E27FC236}">
                <a16:creationId xmlns:a16="http://schemas.microsoft.com/office/drawing/2014/main" id="{2E1AF3EA-71FA-4441-BB62-FFC5ACC12B42}"/>
              </a:ext>
            </a:extLst>
          </p:cNvPr>
          <p:cNvSpPr txBox="1"/>
          <p:nvPr/>
        </p:nvSpPr>
        <p:spPr>
          <a:xfrm>
            <a:off x="1487396" y="3278731"/>
            <a:ext cx="5371556" cy="3046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char c = '!'; </a:t>
            </a:r>
          </a:p>
          <a:p>
            <a:r>
              <a:rPr lang="en-US" b="1" dirty="0"/>
              <a:t>var h = "Hello";</a:t>
            </a:r>
          </a:p>
          <a:p>
            <a:r>
              <a:rPr lang="en-US" b="1" dirty="0"/>
              <a:t>string w = " " + "World";</a:t>
            </a:r>
          </a:p>
          <a:p>
            <a:r>
              <a:rPr lang="en-US" b="1" dirty="0"/>
              <a:t>WriteLine(h + w); 			// Hello World</a:t>
            </a:r>
          </a:p>
          <a:p>
            <a:r>
              <a:rPr lang="en-US" b="1" dirty="0"/>
              <a:t>WriteLine("Hola" + " World!");	// Hello World!</a:t>
            </a:r>
          </a:p>
          <a:p>
            <a:r>
              <a:rPr lang="en-US" b="1" dirty="0"/>
              <a:t>h += " World"; WriteLine(h);		// Hello World</a:t>
            </a:r>
          </a:p>
          <a:p>
            <a:r>
              <a:rPr lang="en-US" b="1" dirty="0">
                <a:solidFill>
                  <a:schemeClr val="bg1"/>
                </a:solidFill>
              </a:rPr>
              <a:t>WriteLine(h + c);			// Hello World!</a:t>
            </a:r>
          </a:p>
          <a:p>
            <a:r>
              <a:rPr lang="en-US" b="1" dirty="0">
                <a:solidFill>
                  <a:schemeClr val="bg1"/>
                </a:solidFill>
              </a:rPr>
              <a:t>WriteLine(</a:t>
            </a:r>
            <a:r>
              <a:rPr lang="en-US" b="1" dirty="0"/>
              <a:t>"La </a:t>
            </a:r>
            <a:r>
              <a:rPr lang="en-US" b="1" dirty="0" err="1"/>
              <a:t>docena</a:t>
            </a:r>
            <a:r>
              <a:rPr lang="en-US" b="1" dirty="0"/>
              <a:t> </a:t>
            </a:r>
            <a:r>
              <a:rPr lang="en-US" b="1" dirty="0" err="1"/>
              <a:t>tiene</a:t>
            </a:r>
            <a:r>
              <a:rPr lang="en-US" b="1" dirty="0"/>
              <a:t> " + 12 + " </a:t>
            </a:r>
            <a:r>
              <a:rPr lang="en-US" b="1" dirty="0" err="1"/>
              <a:t>unidades</a:t>
            </a:r>
            <a:r>
              <a:rPr lang="en-US" b="1" dirty="0"/>
              <a:t> ");</a:t>
            </a:r>
            <a:endParaRPr lang="en-US"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947039A0-F2CA-804A-9474-48CA745FB0CF}"/>
              </a:ext>
            </a:extLst>
          </p:cNvPr>
          <p:cNvSpPr txBox="1"/>
          <p:nvPr/>
        </p:nvSpPr>
        <p:spPr>
          <a:xfrm>
            <a:off x="7935278" y="3762103"/>
            <a:ext cx="2769326" cy="175432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err="1"/>
              <a:t>Cuando</a:t>
            </a:r>
            <a:r>
              <a:rPr lang="en-US" dirty="0"/>
              <a:t> </a:t>
            </a:r>
            <a:r>
              <a:rPr lang="en-US" dirty="0" err="1"/>
              <a:t>uno</a:t>
            </a:r>
            <a:r>
              <a:rPr lang="en-US" dirty="0"/>
              <a:t> de los </a:t>
            </a:r>
            <a:r>
              <a:rPr lang="en-US" dirty="0" err="1"/>
              <a:t>operandos</a:t>
            </a:r>
            <a:r>
              <a:rPr lang="en-US" dirty="0"/>
              <a:t> no es de </a:t>
            </a:r>
            <a:r>
              <a:rPr lang="en-US" dirty="0" err="1"/>
              <a:t>tipo</a:t>
            </a:r>
            <a:r>
              <a:rPr lang="en-US" dirty="0"/>
              <a:t> string, el </a:t>
            </a:r>
            <a:r>
              <a:rPr lang="en-US" dirty="0" err="1"/>
              <a:t>operador</a:t>
            </a:r>
            <a:r>
              <a:rPr lang="en-US" dirty="0"/>
              <a:t> de </a:t>
            </a:r>
            <a:r>
              <a:rPr lang="en-US" dirty="0" err="1"/>
              <a:t>concatenación</a:t>
            </a:r>
            <a:r>
              <a:rPr lang="en-US" dirty="0"/>
              <a:t> </a:t>
            </a:r>
            <a:r>
              <a:rPr lang="en-US" dirty="0" err="1"/>
              <a:t>convertirá</a:t>
            </a:r>
            <a:r>
              <a:rPr lang="en-US" dirty="0"/>
              <a:t> </a:t>
            </a:r>
            <a:r>
              <a:rPr lang="en-US" dirty="0" err="1"/>
              <a:t>implícitamente</a:t>
            </a:r>
            <a:r>
              <a:rPr lang="en-US" dirty="0"/>
              <a:t> el </a:t>
            </a:r>
            <a:r>
              <a:rPr lang="en-US" dirty="0" err="1"/>
              <a:t>tipo</a:t>
            </a:r>
            <a:r>
              <a:rPr lang="en-US" dirty="0"/>
              <a:t> que no es string </a:t>
            </a:r>
            <a:r>
              <a:rPr lang="en-US" dirty="0" err="1"/>
              <a:t>en</a:t>
            </a:r>
            <a:r>
              <a:rPr lang="en-US" dirty="0"/>
              <a:t> una string</a:t>
            </a:r>
            <a:endParaRPr lang="en-BO" dirty="0"/>
          </a:p>
        </p:txBody>
      </p:sp>
    </p:spTree>
    <p:extLst>
      <p:ext uri="{BB962C8B-B14F-4D97-AF65-F5344CB8AC3E}">
        <p14:creationId xmlns:p14="http://schemas.microsoft.com/office/powerpoint/2010/main" val="11876703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81FFE-16BC-DC4E-A3B5-1E97F2DAC0D3}"/>
              </a:ext>
            </a:extLst>
          </p:cNvPr>
          <p:cNvSpPr>
            <a:spLocks noGrp="1"/>
          </p:cNvSpPr>
          <p:nvPr>
            <p:ph type="title"/>
          </p:nvPr>
        </p:nvSpPr>
        <p:spPr/>
        <p:txBody>
          <a:bodyPr>
            <a:normAutofit/>
          </a:bodyPr>
          <a:lstStyle/>
          <a:p>
            <a:r>
              <a:rPr lang="en-BO" sz="4000" dirty="0"/>
              <a:t>Concatenación explicita de con tipos no strings</a:t>
            </a:r>
          </a:p>
        </p:txBody>
      </p:sp>
      <p:sp>
        <p:nvSpPr>
          <p:cNvPr id="3" name="Content Placeholder 2">
            <a:extLst>
              <a:ext uri="{FF2B5EF4-FFF2-40B4-BE49-F238E27FC236}">
                <a16:creationId xmlns:a16="http://schemas.microsoft.com/office/drawing/2014/main" id="{147A4513-B570-D245-9BD5-DA7F820AA12A}"/>
              </a:ext>
            </a:extLst>
          </p:cNvPr>
          <p:cNvSpPr>
            <a:spLocks noGrp="1"/>
          </p:cNvSpPr>
          <p:nvPr>
            <p:ph idx="1"/>
          </p:nvPr>
        </p:nvSpPr>
        <p:spPr>
          <a:xfrm>
            <a:off x="838200" y="1825625"/>
            <a:ext cx="10515600" cy="1396546"/>
          </a:xfrm>
        </p:spPr>
        <p:txBody>
          <a:bodyPr>
            <a:normAutofit fontScale="92500" lnSpcReduction="20000"/>
          </a:bodyPr>
          <a:lstStyle/>
          <a:p>
            <a:pPr marL="0" indent="0">
              <a:buNone/>
            </a:pPr>
            <a:r>
              <a:rPr lang="en-US" dirty="0"/>
              <a:t>La </a:t>
            </a:r>
            <a:r>
              <a:rPr lang="en-US" dirty="0" err="1"/>
              <a:t>conversión</a:t>
            </a:r>
            <a:r>
              <a:rPr lang="en-US" dirty="0"/>
              <a:t> </a:t>
            </a:r>
            <a:r>
              <a:rPr lang="en-US" dirty="0" err="1"/>
              <a:t>numérica</a:t>
            </a:r>
            <a:r>
              <a:rPr lang="en-US" dirty="0"/>
              <a:t> a strings se </a:t>
            </a:r>
            <a:r>
              <a:rPr lang="en-US" dirty="0" err="1"/>
              <a:t>realiza</a:t>
            </a:r>
            <a:r>
              <a:rPr lang="en-US" dirty="0"/>
              <a:t> </a:t>
            </a:r>
            <a:r>
              <a:rPr lang="en-US" dirty="0" err="1"/>
              <a:t>explícitamente</a:t>
            </a:r>
            <a:r>
              <a:rPr lang="en-US" dirty="0"/>
              <a:t> </a:t>
            </a:r>
            <a:r>
              <a:rPr lang="en-US" dirty="0" err="1"/>
              <a:t>utilizando</a:t>
            </a:r>
            <a:r>
              <a:rPr lang="en-US" dirty="0"/>
              <a:t> el </a:t>
            </a:r>
            <a:r>
              <a:rPr lang="en-US" dirty="0" err="1"/>
              <a:t>método</a:t>
            </a:r>
            <a:r>
              <a:rPr lang="en-US" dirty="0"/>
              <a:t> </a:t>
            </a:r>
            <a:r>
              <a:rPr lang="en-US" dirty="0" err="1"/>
              <a:t>ToString</a:t>
            </a:r>
            <a:r>
              <a:rPr lang="en-US" dirty="0"/>
              <a:t>(). </a:t>
            </a:r>
            <a:r>
              <a:rPr lang="en-US" dirty="0" err="1"/>
              <a:t>Todos</a:t>
            </a:r>
            <a:r>
              <a:rPr lang="en-US" dirty="0"/>
              <a:t> los </a:t>
            </a:r>
            <a:r>
              <a:rPr lang="en-US" dirty="0" err="1"/>
              <a:t>tipos</a:t>
            </a:r>
            <a:r>
              <a:rPr lang="en-US" dirty="0"/>
              <a:t> </a:t>
            </a:r>
            <a:r>
              <a:rPr lang="en-US" dirty="0" err="1"/>
              <a:t>en</a:t>
            </a:r>
            <a:r>
              <a:rPr lang="en-US" dirty="0"/>
              <a:t> C # </a:t>
            </a:r>
            <a:r>
              <a:rPr lang="en-US" dirty="0" err="1"/>
              <a:t>tienen</a:t>
            </a:r>
            <a:r>
              <a:rPr lang="en-US" dirty="0"/>
              <a:t> </a:t>
            </a:r>
            <a:r>
              <a:rPr lang="en-US" dirty="0" err="1"/>
              <a:t>este</a:t>
            </a:r>
            <a:r>
              <a:rPr lang="en-US" dirty="0"/>
              <a:t> </a:t>
            </a:r>
            <a:r>
              <a:rPr lang="en-US" dirty="0" err="1"/>
              <a:t>método</a:t>
            </a:r>
            <a:r>
              <a:rPr lang="en-US" dirty="0"/>
              <a:t>. </a:t>
            </a:r>
          </a:p>
          <a:p>
            <a:pPr marL="0" indent="0">
              <a:buNone/>
            </a:pPr>
            <a:r>
              <a:rPr lang="en-US" dirty="0" err="1"/>
              <a:t>En</a:t>
            </a:r>
            <a:r>
              <a:rPr lang="en-US" dirty="0"/>
              <a:t> el </a:t>
            </a:r>
            <a:r>
              <a:rPr lang="en-US" dirty="0" err="1"/>
              <a:t>caso</a:t>
            </a:r>
            <a:r>
              <a:rPr lang="en-US" dirty="0"/>
              <a:t> de los </a:t>
            </a:r>
            <a:r>
              <a:rPr lang="en-US" dirty="0" err="1"/>
              <a:t>tipos</a:t>
            </a:r>
            <a:r>
              <a:rPr lang="en-US" dirty="0"/>
              <a:t> </a:t>
            </a:r>
            <a:r>
              <a:rPr lang="en-US" dirty="0" err="1"/>
              <a:t>numéricos</a:t>
            </a:r>
            <a:r>
              <a:rPr lang="en-US" dirty="0"/>
              <a:t> y el </a:t>
            </a:r>
            <a:r>
              <a:rPr lang="en-US" dirty="0" err="1"/>
              <a:t>tipo</a:t>
            </a:r>
            <a:r>
              <a:rPr lang="en-US" dirty="0"/>
              <a:t> char </a:t>
            </a:r>
            <a:r>
              <a:rPr lang="en-US" dirty="0" err="1"/>
              <a:t>este</a:t>
            </a:r>
            <a:r>
              <a:rPr lang="en-US" dirty="0"/>
              <a:t> </a:t>
            </a:r>
            <a:r>
              <a:rPr lang="en-US" dirty="0" err="1"/>
              <a:t>método</a:t>
            </a:r>
            <a:r>
              <a:rPr lang="en-US" dirty="0"/>
              <a:t> </a:t>
            </a:r>
            <a:r>
              <a:rPr lang="en-US" dirty="0" err="1"/>
              <a:t>regresa</a:t>
            </a:r>
            <a:r>
              <a:rPr lang="en-US" dirty="0"/>
              <a:t> la version string </a:t>
            </a:r>
            <a:r>
              <a:rPr lang="en-US" dirty="0" err="1"/>
              <a:t>correspondiente</a:t>
            </a:r>
            <a:r>
              <a:rPr lang="en-US" dirty="0"/>
              <a:t>.</a:t>
            </a:r>
            <a:endParaRPr lang="en-BO" dirty="0"/>
          </a:p>
        </p:txBody>
      </p:sp>
      <p:sp>
        <p:nvSpPr>
          <p:cNvPr id="4" name="TextBox 3">
            <a:extLst>
              <a:ext uri="{FF2B5EF4-FFF2-40B4-BE49-F238E27FC236}">
                <a16:creationId xmlns:a16="http://schemas.microsoft.com/office/drawing/2014/main" id="{1CCA2F97-A3ED-4B4D-9527-3D9C4106800B}"/>
              </a:ext>
            </a:extLst>
          </p:cNvPr>
          <p:cNvSpPr txBox="1"/>
          <p:nvPr/>
        </p:nvSpPr>
        <p:spPr>
          <a:xfrm>
            <a:off x="3160326" y="3609704"/>
            <a:ext cx="5871347"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c = '!'; </a:t>
            </a:r>
          </a:p>
          <a:p>
            <a:r>
              <a:rPr lang="en-US" b="1" dirty="0"/>
              <a:t>var h = "Hello";</a:t>
            </a:r>
          </a:p>
          <a:p>
            <a:r>
              <a:rPr lang="en-US" b="1" dirty="0"/>
              <a:t>var mil = 1_000;</a:t>
            </a:r>
          </a:p>
          <a:p>
            <a:r>
              <a:rPr lang="en-US" b="1" dirty="0">
                <a:solidFill>
                  <a:schemeClr val="bg1"/>
                </a:solidFill>
              </a:rPr>
              <a:t>WriteLine(h + </a:t>
            </a:r>
            <a:r>
              <a:rPr lang="en-US" b="1" dirty="0" err="1">
                <a:solidFill>
                  <a:schemeClr val="bg1"/>
                </a:solidFill>
              </a:rPr>
              <a:t>c.ToString</a:t>
            </a:r>
            <a:r>
              <a:rPr lang="en-US" b="1" dirty="0">
                <a:solidFill>
                  <a:schemeClr val="bg1"/>
                </a:solidFill>
              </a:rPr>
              <a:t>());		// Hello!</a:t>
            </a:r>
          </a:p>
          <a:p>
            <a:r>
              <a:rPr lang="en-US" b="1" dirty="0">
                <a:solidFill>
                  <a:schemeClr val="bg1"/>
                </a:solidFill>
              </a:rPr>
              <a:t>WriteLine(</a:t>
            </a:r>
            <a:r>
              <a:rPr lang="en-US" b="1" dirty="0"/>
              <a:t>"La </a:t>
            </a:r>
            <a:r>
              <a:rPr lang="en-US" b="1" dirty="0" err="1"/>
              <a:t>docena</a:t>
            </a:r>
            <a:r>
              <a:rPr lang="en-US" b="1" dirty="0"/>
              <a:t> </a:t>
            </a:r>
            <a:r>
              <a:rPr lang="en-US" b="1" dirty="0" err="1"/>
              <a:t>tiene</a:t>
            </a:r>
            <a:r>
              <a:rPr lang="en-US" b="1" dirty="0"/>
              <a:t> " + 12.ToString() + " </a:t>
            </a:r>
            <a:r>
              <a:rPr lang="en-US" b="1" dirty="0" err="1"/>
              <a:t>unidades</a:t>
            </a:r>
            <a:r>
              <a:rPr lang="en-US" b="1" dirty="0"/>
              <a:t> ");</a:t>
            </a:r>
          </a:p>
          <a:p>
            <a:r>
              <a:rPr lang="en-US" b="1" dirty="0"/>
              <a:t>WriteLine</a:t>
            </a:r>
            <a:r>
              <a:rPr lang="en-US" b="1" dirty="0">
                <a:solidFill>
                  <a:schemeClr val="bg1"/>
                </a:solidFill>
              </a:rPr>
              <a:t> (</a:t>
            </a:r>
            <a:r>
              <a:rPr lang="en-US" b="1" dirty="0"/>
              <a:t>"Un Km es </a:t>
            </a:r>
            <a:r>
              <a:rPr lang="en-US" b="1" dirty="0" err="1"/>
              <a:t>igual</a:t>
            </a:r>
            <a:r>
              <a:rPr lang="en-US" b="1" dirty="0"/>
              <a:t> a " + </a:t>
            </a:r>
            <a:r>
              <a:rPr lang="en-US" b="1" dirty="0" err="1"/>
              <a:t>mil.ToString</a:t>
            </a:r>
            <a:r>
              <a:rPr lang="en-US" b="1" dirty="0"/>
              <a:t>() + " metros "); </a:t>
            </a:r>
            <a:endParaRPr lang="en-US"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7862548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95C87-EE48-7142-B105-019CD950009C}"/>
              </a:ext>
            </a:extLst>
          </p:cNvPr>
          <p:cNvSpPr>
            <a:spLocks noGrp="1"/>
          </p:cNvSpPr>
          <p:nvPr>
            <p:ph type="title"/>
          </p:nvPr>
        </p:nvSpPr>
        <p:spPr/>
        <p:txBody>
          <a:bodyPr/>
          <a:lstStyle/>
          <a:p>
            <a:r>
              <a:rPr lang="en-BO" dirty="0"/>
              <a:t>Formateando strings</a:t>
            </a:r>
          </a:p>
        </p:txBody>
      </p:sp>
      <p:sp>
        <p:nvSpPr>
          <p:cNvPr id="3" name="Content Placeholder 2">
            <a:extLst>
              <a:ext uri="{FF2B5EF4-FFF2-40B4-BE49-F238E27FC236}">
                <a16:creationId xmlns:a16="http://schemas.microsoft.com/office/drawing/2014/main" id="{9BCC4140-29AC-074D-AC3F-09FDFD0E5C24}"/>
              </a:ext>
            </a:extLst>
          </p:cNvPr>
          <p:cNvSpPr>
            <a:spLocks noGrp="1"/>
          </p:cNvSpPr>
          <p:nvPr>
            <p:ph idx="1"/>
          </p:nvPr>
        </p:nvSpPr>
        <p:spPr>
          <a:xfrm>
            <a:off x="838200" y="1825625"/>
            <a:ext cx="10515600" cy="1074329"/>
          </a:xfrm>
        </p:spPr>
        <p:txBody>
          <a:bodyPr/>
          <a:lstStyle/>
          <a:p>
            <a:pPr marL="0" indent="0">
              <a:buNone/>
            </a:pPr>
            <a:r>
              <a:rPr lang="en-BO" dirty="0"/>
              <a:t>Otra forma de introducir otros tipos en un string, es usando el formateo de strings.</a:t>
            </a:r>
          </a:p>
        </p:txBody>
      </p:sp>
      <p:sp>
        <p:nvSpPr>
          <p:cNvPr id="4" name="TextBox 3">
            <a:extLst>
              <a:ext uri="{FF2B5EF4-FFF2-40B4-BE49-F238E27FC236}">
                <a16:creationId xmlns:a16="http://schemas.microsoft.com/office/drawing/2014/main" id="{8195395F-77D2-C647-9D3C-F946A64B2C7F}"/>
              </a:ext>
            </a:extLst>
          </p:cNvPr>
          <p:cNvSpPr txBox="1"/>
          <p:nvPr/>
        </p:nvSpPr>
        <p:spPr>
          <a:xfrm>
            <a:off x="3456860" y="3124200"/>
            <a:ext cx="5278280"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mil = 1_000;</a:t>
            </a:r>
          </a:p>
          <a:p>
            <a:r>
              <a:rPr lang="en-US" b="1" dirty="0"/>
              <a:t>Write("</a:t>
            </a:r>
            <a:r>
              <a:rPr lang="en-US" b="1" dirty="0" err="1"/>
              <a:t>Ingrese</a:t>
            </a:r>
            <a:r>
              <a:rPr lang="en-US" b="1" dirty="0"/>
              <a:t> </a:t>
            </a:r>
            <a:r>
              <a:rPr lang="en-US" b="1" dirty="0" err="1"/>
              <a:t>su</a:t>
            </a:r>
            <a:r>
              <a:rPr lang="en-US" b="1" dirty="0"/>
              <a:t> </a:t>
            </a:r>
            <a:r>
              <a:rPr lang="en-US" b="1" dirty="0" err="1"/>
              <a:t>nombre</a:t>
            </a:r>
            <a:r>
              <a:rPr lang="en-US" b="1" dirty="0"/>
              <a:t>: ");</a:t>
            </a:r>
          </a:p>
          <a:p>
            <a:r>
              <a:rPr lang="en-US" b="1" dirty="0"/>
              <a:t>string  </a:t>
            </a:r>
            <a:r>
              <a:rPr lang="en-US" b="1" dirty="0" err="1"/>
              <a:t>alumno</a:t>
            </a:r>
            <a:r>
              <a:rPr lang="en-US" b="1" dirty="0"/>
              <a:t> = </a:t>
            </a:r>
            <a:r>
              <a:rPr lang="en-US" b="1" dirty="0" err="1"/>
              <a:t>ReadLine</a:t>
            </a:r>
            <a:r>
              <a:rPr lang="en-US" b="1" dirty="0"/>
              <a:t>(); WriteLine(</a:t>
            </a:r>
            <a:r>
              <a:rPr lang="en-US" b="1" dirty="0" err="1"/>
              <a:t>alumno</a:t>
            </a:r>
            <a:r>
              <a:rPr lang="en-US" b="1" dirty="0"/>
              <a:t>);</a:t>
            </a:r>
          </a:p>
          <a:p>
            <a:r>
              <a:rPr lang="en-US" b="1" dirty="0"/>
              <a:t>WriteLine("Hola " + </a:t>
            </a:r>
            <a:r>
              <a:rPr lang="en-US" b="1" dirty="0" err="1"/>
              <a:t>alumno</a:t>
            </a:r>
            <a:r>
              <a:rPr lang="en-US" b="1" dirty="0"/>
              <a:t>);</a:t>
            </a:r>
          </a:p>
          <a:p>
            <a:r>
              <a:rPr lang="en-US" b="1" dirty="0"/>
              <a:t>WriteLine("Hola {0}!, </a:t>
            </a:r>
            <a:r>
              <a:rPr lang="en-US" b="1" dirty="0" err="1"/>
              <a:t>bienvenido</a:t>
            </a:r>
            <a:r>
              <a:rPr lang="en-US" b="1" dirty="0"/>
              <a:t> a C#", </a:t>
            </a:r>
            <a:r>
              <a:rPr lang="en-US" b="1" dirty="0" err="1"/>
              <a:t>alumno</a:t>
            </a:r>
            <a:r>
              <a:rPr lang="en-US" b="1" dirty="0"/>
              <a:t>);</a:t>
            </a:r>
          </a:p>
          <a:p>
            <a:r>
              <a:rPr lang="en-US" b="1" dirty="0"/>
              <a:t>WriteLine</a:t>
            </a:r>
            <a:r>
              <a:rPr lang="en-US" b="1" dirty="0">
                <a:solidFill>
                  <a:schemeClr val="bg1"/>
                </a:solidFill>
              </a:rPr>
              <a:t> (</a:t>
            </a:r>
            <a:r>
              <a:rPr lang="en-US" b="1" dirty="0"/>
              <a:t>"Un Km es </a:t>
            </a:r>
            <a:r>
              <a:rPr lang="en-US" b="1" dirty="0" err="1"/>
              <a:t>igual</a:t>
            </a:r>
            <a:r>
              <a:rPr lang="en-US" b="1" dirty="0"/>
              <a:t> a {0} metros{1} ", mil, '!'); </a:t>
            </a:r>
            <a:endParaRPr lang="en-US"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810466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551A0-8FDC-B942-9637-C655F5867947}"/>
              </a:ext>
            </a:extLst>
          </p:cNvPr>
          <p:cNvSpPr>
            <a:spLocks noGrp="1"/>
          </p:cNvSpPr>
          <p:nvPr>
            <p:ph type="title"/>
          </p:nvPr>
        </p:nvSpPr>
        <p:spPr/>
        <p:txBody>
          <a:bodyPr/>
          <a:lstStyle/>
          <a:p>
            <a:r>
              <a:rPr lang="en-BO" dirty="0"/>
              <a:t>Interpolación de strings</a:t>
            </a:r>
          </a:p>
        </p:txBody>
      </p:sp>
      <p:sp>
        <p:nvSpPr>
          <p:cNvPr id="3" name="Content Placeholder 2">
            <a:extLst>
              <a:ext uri="{FF2B5EF4-FFF2-40B4-BE49-F238E27FC236}">
                <a16:creationId xmlns:a16="http://schemas.microsoft.com/office/drawing/2014/main" id="{BA0B8868-F1DA-0741-B5DC-EFD36218CF76}"/>
              </a:ext>
            </a:extLst>
          </p:cNvPr>
          <p:cNvSpPr>
            <a:spLocks noGrp="1"/>
          </p:cNvSpPr>
          <p:nvPr>
            <p:ph idx="1"/>
          </p:nvPr>
        </p:nvSpPr>
        <p:spPr>
          <a:xfrm>
            <a:off x="838200" y="1825625"/>
            <a:ext cx="10515600" cy="1466215"/>
          </a:xfrm>
        </p:spPr>
        <p:txBody>
          <a:bodyPr>
            <a:normAutofit fontScale="92500" lnSpcReduction="10000"/>
          </a:bodyPr>
          <a:lstStyle/>
          <a:p>
            <a:pPr marL="0" indent="0">
              <a:buNone/>
            </a:pPr>
            <a:r>
              <a:rPr lang="en-US" dirty="0" err="1"/>
              <a:t>Otra</a:t>
            </a:r>
            <a:r>
              <a:rPr lang="en-US" dirty="0"/>
              <a:t> forma de introducer </a:t>
            </a:r>
            <a:r>
              <a:rPr lang="en-US" dirty="0" err="1"/>
              <a:t>otros</a:t>
            </a:r>
            <a:r>
              <a:rPr lang="en-US" dirty="0"/>
              <a:t> </a:t>
            </a:r>
            <a:r>
              <a:rPr lang="en-US" dirty="0" err="1"/>
              <a:t>tipos</a:t>
            </a:r>
            <a:r>
              <a:rPr lang="en-US" dirty="0"/>
              <a:t> </a:t>
            </a:r>
            <a:r>
              <a:rPr lang="en-US" dirty="0" err="1"/>
              <a:t>en</a:t>
            </a:r>
            <a:r>
              <a:rPr lang="en-US" dirty="0"/>
              <a:t> los strings es </a:t>
            </a:r>
            <a:r>
              <a:rPr lang="en-US" dirty="0" err="1"/>
              <a:t>usar</a:t>
            </a:r>
            <a:r>
              <a:rPr lang="en-US" dirty="0"/>
              <a:t> la “</a:t>
            </a:r>
            <a:r>
              <a:rPr lang="en-US" dirty="0" err="1"/>
              <a:t>interpolación</a:t>
            </a:r>
            <a:r>
              <a:rPr lang="en-US" dirty="0"/>
              <a:t>”. </a:t>
            </a:r>
            <a:r>
              <a:rPr lang="en-US" dirty="0" err="1"/>
              <a:t>Esta</a:t>
            </a:r>
            <a:r>
              <a:rPr lang="en-US" dirty="0"/>
              <a:t> </a:t>
            </a:r>
            <a:r>
              <a:rPr lang="en-US" dirty="0" err="1"/>
              <a:t>característica</a:t>
            </a:r>
            <a:r>
              <a:rPr lang="en-US" dirty="0"/>
              <a:t> </a:t>
            </a:r>
            <a:r>
              <a:rPr lang="en-US" dirty="0" err="1"/>
              <a:t>permite</a:t>
            </a:r>
            <a:r>
              <a:rPr lang="en-US" dirty="0"/>
              <a:t> </a:t>
            </a:r>
            <a:r>
              <a:rPr lang="en-US" dirty="0" err="1"/>
              <a:t>introducir</a:t>
            </a:r>
            <a:r>
              <a:rPr lang="en-US" dirty="0"/>
              <a:t> </a:t>
            </a:r>
            <a:r>
              <a:rPr lang="en-US" dirty="0" err="1"/>
              <a:t>expresiones</a:t>
            </a:r>
            <a:r>
              <a:rPr lang="en-US" dirty="0"/>
              <a:t> </a:t>
            </a:r>
            <a:r>
              <a:rPr lang="en-US" dirty="0" err="1"/>
              <a:t>encerradas</a:t>
            </a:r>
            <a:r>
              <a:rPr lang="en-US" dirty="0"/>
              <a:t> entre </a:t>
            </a:r>
            <a:r>
              <a:rPr lang="en-US" dirty="0" err="1"/>
              <a:t>llaves</a:t>
            </a:r>
            <a:r>
              <a:rPr lang="en-US" dirty="0"/>
              <a:t> para ser </a:t>
            </a:r>
            <a:r>
              <a:rPr lang="en-US" dirty="0" err="1"/>
              <a:t>evaluadas</a:t>
            </a:r>
            <a:r>
              <a:rPr lang="en-US" dirty="0"/>
              <a:t> </a:t>
            </a:r>
            <a:r>
              <a:rPr lang="en-US" dirty="0" err="1"/>
              <a:t>como</a:t>
            </a:r>
            <a:r>
              <a:rPr lang="en-US" dirty="0"/>
              <a:t> </a:t>
            </a:r>
            <a:r>
              <a:rPr lang="en-US" dirty="0" err="1"/>
              <a:t>parte</a:t>
            </a:r>
            <a:r>
              <a:rPr lang="en-US" dirty="0"/>
              <a:t> de la </a:t>
            </a:r>
            <a:r>
              <a:rPr lang="en-US" dirty="0" err="1"/>
              <a:t>interpretación</a:t>
            </a:r>
            <a:r>
              <a:rPr lang="en-US" dirty="0"/>
              <a:t> de un string. Para </a:t>
            </a:r>
            <a:r>
              <a:rPr lang="en-US" dirty="0" err="1"/>
              <a:t>indicar</a:t>
            </a:r>
            <a:r>
              <a:rPr lang="en-US" dirty="0"/>
              <a:t> la </a:t>
            </a:r>
            <a:r>
              <a:rPr lang="en-US" dirty="0" err="1"/>
              <a:t>interpolación</a:t>
            </a:r>
            <a:r>
              <a:rPr lang="en-US" dirty="0"/>
              <a:t> de strings, se </a:t>
            </a:r>
            <a:r>
              <a:rPr lang="en-US" dirty="0" err="1"/>
              <a:t>coloca</a:t>
            </a:r>
            <a:r>
              <a:rPr lang="en-US" dirty="0"/>
              <a:t> un </a:t>
            </a:r>
            <a:r>
              <a:rPr lang="en-US" dirty="0" err="1"/>
              <a:t>signo</a:t>
            </a:r>
            <a:r>
              <a:rPr lang="en-US" dirty="0"/>
              <a:t> de </a:t>
            </a:r>
            <a:r>
              <a:rPr lang="en-US" dirty="0" err="1"/>
              <a:t>dólar</a:t>
            </a:r>
            <a:r>
              <a:rPr lang="en-US" dirty="0"/>
              <a:t> ($) antes del string.</a:t>
            </a:r>
            <a:endParaRPr lang="en-BO" dirty="0"/>
          </a:p>
        </p:txBody>
      </p:sp>
      <p:sp>
        <p:nvSpPr>
          <p:cNvPr id="4" name="TextBox 3">
            <a:extLst>
              <a:ext uri="{FF2B5EF4-FFF2-40B4-BE49-F238E27FC236}">
                <a16:creationId xmlns:a16="http://schemas.microsoft.com/office/drawing/2014/main" id="{4E9F050D-DF16-6742-A5AE-2B690A9B60D2}"/>
              </a:ext>
            </a:extLst>
          </p:cNvPr>
          <p:cNvSpPr txBox="1"/>
          <p:nvPr/>
        </p:nvSpPr>
        <p:spPr>
          <a:xfrm>
            <a:off x="3639962" y="3629297"/>
            <a:ext cx="4912077"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mil = 1_000;</a:t>
            </a:r>
          </a:p>
          <a:p>
            <a:r>
              <a:rPr lang="en-US" b="1" dirty="0"/>
              <a:t>Write("</a:t>
            </a:r>
            <a:r>
              <a:rPr lang="en-US" b="1" dirty="0" err="1"/>
              <a:t>Ingrese</a:t>
            </a:r>
            <a:r>
              <a:rPr lang="en-US" b="1" dirty="0"/>
              <a:t> </a:t>
            </a:r>
            <a:r>
              <a:rPr lang="en-US" b="1" dirty="0" err="1"/>
              <a:t>su</a:t>
            </a:r>
            <a:r>
              <a:rPr lang="en-US" b="1" dirty="0"/>
              <a:t> </a:t>
            </a:r>
            <a:r>
              <a:rPr lang="en-US" b="1" dirty="0" err="1"/>
              <a:t>nombre</a:t>
            </a:r>
            <a:r>
              <a:rPr lang="en-US" b="1" dirty="0"/>
              <a:t>: ");</a:t>
            </a:r>
          </a:p>
          <a:p>
            <a:r>
              <a:rPr lang="en-US" b="1" dirty="0"/>
              <a:t>string  </a:t>
            </a:r>
            <a:r>
              <a:rPr lang="en-US" b="1" dirty="0" err="1"/>
              <a:t>alumno</a:t>
            </a:r>
            <a:r>
              <a:rPr lang="en-US" b="1" dirty="0"/>
              <a:t> = </a:t>
            </a:r>
            <a:r>
              <a:rPr lang="en-US" b="1" dirty="0" err="1"/>
              <a:t>ReadLine</a:t>
            </a:r>
            <a:r>
              <a:rPr lang="en-US" b="1" dirty="0"/>
              <a:t>(); WriteLine(</a:t>
            </a:r>
            <a:r>
              <a:rPr lang="en-US" b="1" dirty="0" err="1"/>
              <a:t>alumno</a:t>
            </a:r>
            <a:r>
              <a:rPr lang="en-US" b="1" dirty="0"/>
              <a:t>);</a:t>
            </a:r>
          </a:p>
          <a:p>
            <a:r>
              <a:rPr lang="en-US" b="1" dirty="0"/>
              <a:t>WriteLine($"Hola {</a:t>
            </a:r>
            <a:r>
              <a:rPr lang="en-US" b="1" dirty="0" err="1"/>
              <a:t>alumno</a:t>
            </a:r>
            <a:r>
              <a:rPr lang="en-US" b="1" dirty="0"/>
              <a:t>}");</a:t>
            </a:r>
          </a:p>
          <a:p>
            <a:r>
              <a:rPr lang="en-US" b="1" dirty="0"/>
              <a:t>WriteLine($"Hola {</a:t>
            </a:r>
            <a:r>
              <a:rPr lang="en-US" b="1" dirty="0" err="1"/>
              <a:t>alumno</a:t>
            </a:r>
            <a:r>
              <a:rPr lang="en-US" b="1" dirty="0"/>
              <a:t>}!, </a:t>
            </a:r>
            <a:r>
              <a:rPr lang="en-US" b="1" dirty="0" err="1"/>
              <a:t>bienvenid</a:t>
            </a:r>
            <a:r>
              <a:rPr lang="en-US" b="1" dirty="0"/>
              <a:t>@ a C#");</a:t>
            </a:r>
          </a:p>
          <a:p>
            <a:r>
              <a:rPr lang="en-US" b="1" dirty="0"/>
              <a:t>WriteLine</a:t>
            </a:r>
            <a:r>
              <a:rPr lang="en-US" b="1" dirty="0">
                <a:solidFill>
                  <a:schemeClr val="bg1"/>
                </a:solidFill>
              </a:rPr>
              <a:t> ($</a:t>
            </a:r>
            <a:r>
              <a:rPr lang="en-US" b="1" dirty="0"/>
              <a:t>"Un Km es </a:t>
            </a:r>
            <a:r>
              <a:rPr lang="en-US" b="1" dirty="0" err="1"/>
              <a:t>igual</a:t>
            </a:r>
            <a:r>
              <a:rPr lang="en-US" b="1" dirty="0"/>
              <a:t> a {mil} metros{'!'} "); </a:t>
            </a:r>
            <a:endParaRPr lang="en-US"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2484857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91D30-7C31-7340-9065-35A7D7CB021D}"/>
              </a:ext>
            </a:extLst>
          </p:cNvPr>
          <p:cNvSpPr>
            <a:spLocks noGrp="1"/>
          </p:cNvSpPr>
          <p:nvPr>
            <p:ph type="title"/>
          </p:nvPr>
        </p:nvSpPr>
        <p:spPr>
          <a:xfrm>
            <a:off x="838200" y="382543"/>
            <a:ext cx="10515600" cy="1325563"/>
          </a:xfrm>
        </p:spPr>
        <p:txBody>
          <a:bodyPr/>
          <a:lstStyle/>
          <a:p>
            <a:r>
              <a:rPr lang="en-US" dirty="0"/>
              <a:t>s</a:t>
            </a:r>
            <a:r>
              <a:rPr lang="en-BO" dirty="0"/>
              <a:t>trings que ocupan más de una línea</a:t>
            </a:r>
          </a:p>
        </p:txBody>
      </p:sp>
      <p:sp>
        <p:nvSpPr>
          <p:cNvPr id="3" name="Content Placeholder 2">
            <a:extLst>
              <a:ext uri="{FF2B5EF4-FFF2-40B4-BE49-F238E27FC236}">
                <a16:creationId xmlns:a16="http://schemas.microsoft.com/office/drawing/2014/main" id="{A637AC7E-7088-F94E-A1A1-A5D181B38B6E}"/>
              </a:ext>
            </a:extLst>
          </p:cNvPr>
          <p:cNvSpPr>
            <a:spLocks noGrp="1"/>
          </p:cNvSpPr>
          <p:nvPr>
            <p:ph idx="1"/>
          </p:nvPr>
        </p:nvSpPr>
        <p:spPr>
          <a:xfrm>
            <a:off x="838200" y="1825625"/>
            <a:ext cx="10515600" cy="1405255"/>
          </a:xfrm>
        </p:spPr>
        <p:txBody>
          <a:bodyPr/>
          <a:lstStyle/>
          <a:p>
            <a:pPr marL="0" indent="0">
              <a:buNone/>
            </a:pPr>
            <a:r>
              <a:rPr lang="en-US" dirty="0"/>
              <a:t>Una </a:t>
            </a:r>
            <a:r>
              <a:rPr lang="en-US" dirty="0" err="1"/>
              <a:t>declaración</a:t>
            </a:r>
            <a:r>
              <a:rPr lang="en-US" dirty="0"/>
              <a:t> se </a:t>
            </a:r>
            <a:r>
              <a:rPr lang="en-US" dirty="0" err="1"/>
              <a:t>puede</a:t>
            </a:r>
            <a:r>
              <a:rPr lang="en-US" dirty="0"/>
              <a:t> </a:t>
            </a:r>
            <a:r>
              <a:rPr lang="en-US" dirty="0" err="1"/>
              <a:t>dividir</a:t>
            </a:r>
            <a:r>
              <a:rPr lang="en-US" dirty="0"/>
              <a:t> </a:t>
            </a:r>
            <a:r>
              <a:rPr lang="en-US" dirty="0" err="1"/>
              <a:t>en</a:t>
            </a:r>
            <a:r>
              <a:rPr lang="en-US" dirty="0"/>
              <a:t> </a:t>
            </a:r>
            <a:r>
              <a:rPr lang="en-US" dirty="0" err="1"/>
              <a:t>varias</a:t>
            </a:r>
            <a:r>
              <a:rPr lang="en-US" dirty="0"/>
              <a:t> </a:t>
            </a:r>
            <a:r>
              <a:rPr lang="en-US" dirty="0" err="1"/>
              <a:t>líneas</a:t>
            </a:r>
            <a:r>
              <a:rPr lang="en-US" dirty="0"/>
              <a:t>, </a:t>
            </a:r>
            <a:r>
              <a:rPr lang="en-US" dirty="0" err="1"/>
              <a:t>pero</a:t>
            </a:r>
            <a:r>
              <a:rPr lang="en-US" dirty="0"/>
              <a:t> un literal string  </a:t>
            </a:r>
          </a:p>
          <a:p>
            <a:pPr marL="0" indent="0">
              <a:buNone/>
            </a:pPr>
            <a:r>
              <a:rPr lang="en-US" dirty="0"/>
              <a:t>debe </a:t>
            </a:r>
            <a:r>
              <a:rPr lang="en-US" dirty="0" err="1"/>
              <a:t>estar</a:t>
            </a:r>
            <a:r>
              <a:rPr lang="en-US" dirty="0"/>
              <a:t> </a:t>
            </a:r>
            <a:r>
              <a:rPr lang="en-US" dirty="0" err="1"/>
              <a:t>en</a:t>
            </a:r>
            <a:r>
              <a:rPr lang="en-US" dirty="0"/>
              <a:t> una sola </a:t>
            </a:r>
            <a:r>
              <a:rPr lang="en-US" dirty="0" err="1"/>
              <a:t>línea</a:t>
            </a:r>
            <a:r>
              <a:rPr lang="en-US" dirty="0"/>
              <a:t>. Para </a:t>
            </a:r>
            <a:r>
              <a:rPr lang="en-US" dirty="0" err="1"/>
              <a:t>dividir</a:t>
            </a:r>
            <a:r>
              <a:rPr lang="en-US" dirty="0"/>
              <a:t> un string </a:t>
            </a:r>
            <a:r>
              <a:rPr lang="en-US" dirty="0" err="1"/>
              <a:t>en</a:t>
            </a:r>
            <a:r>
              <a:rPr lang="en-US" dirty="0"/>
              <a:t> </a:t>
            </a:r>
            <a:r>
              <a:rPr lang="en-US" dirty="0" err="1"/>
              <a:t>varias</a:t>
            </a:r>
            <a:r>
              <a:rPr lang="en-US" dirty="0"/>
              <a:t> </a:t>
            </a:r>
            <a:r>
              <a:rPr lang="en-US" dirty="0" err="1"/>
              <a:t>líneas</a:t>
            </a:r>
            <a:r>
              <a:rPr lang="en-US" dirty="0"/>
              <a:t> </a:t>
            </a:r>
            <a:r>
              <a:rPr lang="en-US" dirty="0" err="1"/>
              <a:t>en</a:t>
            </a:r>
            <a:r>
              <a:rPr lang="en-US" dirty="0"/>
              <a:t> el </a:t>
            </a:r>
            <a:r>
              <a:rPr lang="en-US" dirty="0" err="1"/>
              <a:t>código</a:t>
            </a:r>
            <a:r>
              <a:rPr lang="en-US" dirty="0"/>
              <a:t>  debe </a:t>
            </a:r>
            <a:r>
              <a:rPr lang="en-US" dirty="0" err="1"/>
              <a:t>separarse</a:t>
            </a:r>
            <a:r>
              <a:rPr lang="en-US" dirty="0"/>
              <a:t> las </a:t>
            </a:r>
            <a:r>
              <a:rPr lang="en-US" dirty="0" err="1"/>
              <a:t>partes</a:t>
            </a:r>
            <a:r>
              <a:rPr lang="en-US" dirty="0"/>
              <a:t> con el </a:t>
            </a:r>
            <a:r>
              <a:rPr lang="en-US" dirty="0" err="1"/>
              <a:t>operador</a:t>
            </a:r>
            <a:r>
              <a:rPr lang="en-US" dirty="0"/>
              <a:t> de </a:t>
            </a:r>
            <a:r>
              <a:rPr lang="en-US" dirty="0" err="1"/>
              <a:t>concatenación</a:t>
            </a:r>
            <a:r>
              <a:rPr lang="en-US" dirty="0"/>
              <a:t>.</a:t>
            </a:r>
          </a:p>
        </p:txBody>
      </p:sp>
      <p:sp>
        <p:nvSpPr>
          <p:cNvPr id="4" name="TextBox 3">
            <a:extLst>
              <a:ext uri="{FF2B5EF4-FFF2-40B4-BE49-F238E27FC236}">
                <a16:creationId xmlns:a16="http://schemas.microsoft.com/office/drawing/2014/main" id="{A45333B7-9A68-D941-B51F-AF9ECDE73B20}"/>
              </a:ext>
            </a:extLst>
          </p:cNvPr>
          <p:cNvSpPr txBox="1"/>
          <p:nvPr/>
        </p:nvSpPr>
        <p:spPr>
          <a:xfrm>
            <a:off x="2142309" y="3629297"/>
            <a:ext cx="7907383"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solidFill>
                  <a:schemeClr val="bg1"/>
                </a:solidFill>
              </a:rPr>
              <a:t>WriteLine("</a:t>
            </a:r>
            <a:r>
              <a:rPr lang="en-US" b="1" dirty="0" err="1">
                <a:solidFill>
                  <a:schemeClr val="bg1"/>
                </a:solidFill>
              </a:rPr>
              <a:t>Neque</a:t>
            </a:r>
            <a:r>
              <a:rPr lang="en-US" b="1" dirty="0">
                <a:solidFill>
                  <a:schemeClr val="bg1"/>
                </a:solidFill>
              </a:rPr>
              <a:t> </a:t>
            </a:r>
            <a:r>
              <a:rPr lang="en-US" b="1" dirty="0" err="1">
                <a:solidFill>
                  <a:schemeClr val="bg1"/>
                </a:solidFill>
              </a:rPr>
              <a:t>porro</a:t>
            </a:r>
            <a:r>
              <a:rPr lang="en-US" b="1" dirty="0">
                <a:solidFill>
                  <a:schemeClr val="bg1"/>
                </a:solidFill>
              </a:rPr>
              <a:t> </a:t>
            </a:r>
            <a:r>
              <a:rPr lang="en-US" b="1" dirty="0" err="1">
                <a:solidFill>
                  <a:schemeClr val="bg1"/>
                </a:solidFill>
              </a:rPr>
              <a:t>quisquam</a:t>
            </a:r>
            <a:r>
              <a:rPr lang="en-US" b="1" dirty="0">
                <a:solidFill>
                  <a:schemeClr val="bg1"/>
                </a:solidFill>
              </a:rPr>
              <a:t> </a:t>
            </a:r>
            <a:r>
              <a:rPr lang="en-US" b="1" dirty="0" err="1">
                <a:solidFill>
                  <a:schemeClr val="bg1"/>
                </a:solidFill>
              </a:rPr>
              <a:t>est</a:t>
            </a:r>
            <a:r>
              <a:rPr lang="en-US" b="1" dirty="0">
                <a:solidFill>
                  <a:schemeClr val="bg1"/>
                </a:solidFill>
              </a:rPr>
              <a:t> qui </a:t>
            </a:r>
            <a:r>
              <a:rPr lang="en-US" b="1" dirty="0" err="1">
                <a:solidFill>
                  <a:schemeClr val="bg1"/>
                </a:solidFill>
              </a:rPr>
              <a:t>dolorem</a:t>
            </a:r>
            <a:r>
              <a:rPr lang="en-US" b="1" dirty="0">
                <a:solidFill>
                  <a:schemeClr val="bg1"/>
                </a:solidFill>
              </a:rPr>
              <a:t> ipsum </a:t>
            </a:r>
            <a:r>
              <a:rPr lang="en-US" b="1" dirty="0" err="1">
                <a:solidFill>
                  <a:schemeClr val="bg1"/>
                </a:solidFill>
              </a:rPr>
              <a:t>quia</a:t>
            </a:r>
            <a:r>
              <a:rPr lang="en-US" b="1" dirty="0">
                <a:solidFill>
                  <a:schemeClr val="bg1"/>
                </a:solidFill>
              </a:rPr>
              <a:t> dolor sit </a:t>
            </a:r>
            <a:r>
              <a:rPr lang="en-US" b="1" dirty="0" err="1">
                <a:solidFill>
                  <a:schemeClr val="bg1"/>
                </a:solidFill>
              </a:rPr>
              <a:t>amet</a:t>
            </a:r>
            <a:r>
              <a:rPr lang="en-US" b="1" dirty="0">
                <a:solidFill>
                  <a:schemeClr val="bg1"/>
                </a:solidFill>
              </a:rPr>
              <a:t>, </a:t>
            </a:r>
            <a:r>
              <a:rPr lang="en-US" b="1" dirty="0" err="1">
                <a:solidFill>
                  <a:schemeClr val="bg1"/>
                </a:solidFill>
              </a:rPr>
              <a:t>consectetur</a:t>
            </a:r>
            <a:r>
              <a:rPr lang="en-US" b="1" dirty="0">
                <a:solidFill>
                  <a:schemeClr val="bg1"/>
                </a:solidFill>
              </a:rPr>
              <a:t>, </a:t>
            </a:r>
            <a:r>
              <a:rPr lang="en-US" b="1" dirty="0" err="1">
                <a:solidFill>
                  <a:schemeClr val="bg1"/>
                </a:solidFill>
              </a:rPr>
              <a:t>adipisci</a:t>
            </a:r>
            <a:r>
              <a:rPr lang="en-US" b="1" dirty="0">
                <a:solidFill>
                  <a:schemeClr val="bg1"/>
                </a:solidFill>
              </a:rPr>
              <a:t> </a:t>
            </a:r>
            <a:r>
              <a:rPr lang="en-US" b="1" dirty="0" err="1">
                <a:solidFill>
                  <a:schemeClr val="bg1"/>
                </a:solidFill>
              </a:rPr>
              <a:t>velit</a:t>
            </a:r>
            <a:r>
              <a:rPr lang="en-US" b="1" dirty="0">
                <a:solidFill>
                  <a:schemeClr val="bg1"/>
                </a:solidFill>
              </a:rPr>
              <a:t>... ");			// Error de </a:t>
            </a:r>
            <a:r>
              <a:rPr lang="en-US" b="1" dirty="0" err="1">
                <a:solidFill>
                  <a:schemeClr val="bg1"/>
                </a:solidFill>
              </a:rPr>
              <a:t>compilación</a:t>
            </a:r>
            <a:endParaRPr lang="en-US" b="1" dirty="0">
              <a:solidFill>
                <a:schemeClr val="bg1"/>
              </a:solidFill>
            </a:endParaRPr>
          </a:p>
          <a:p>
            <a:endParaRPr lang="en-US" b="1" dirty="0">
              <a:solidFill>
                <a:schemeClr val="bg1"/>
              </a:solidFill>
            </a:endParaRPr>
          </a:p>
          <a:p>
            <a:r>
              <a:rPr lang="en-US" b="1" dirty="0">
                <a:solidFill>
                  <a:schemeClr val="bg1"/>
                </a:solidFill>
              </a:rPr>
              <a:t>WriteLine("</a:t>
            </a:r>
            <a:r>
              <a:rPr lang="en-US" b="1" dirty="0" err="1">
                <a:solidFill>
                  <a:schemeClr val="bg1"/>
                </a:solidFill>
              </a:rPr>
              <a:t>Neque</a:t>
            </a:r>
            <a:r>
              <a:rPr lang="en-US" b="1" dirty="0">
                <a:solidFill>
                  <a:schemeClr val="bg1"/>
                </a:solidFill>
              </a:rPr>
              <a:t> </a:t>
            </a:r>
            <a:r>
              <a:rPr lang="en-US" b="1" dirty="0" err="1">
                <a:solidFill>
                  <a:schemeClr val="bg1"/>
                </a:solidFill>
              </a:rPr>
              <a:t>porro</a:t>
            </a:r>
            <a:r>
              <a:rPr lang="en-US" b="1" dirty="0">
                <a:solidFill>
                  <a:schemeClr val="bg1"/>
                </a:solidFill>
              </a:rPr>
              <a:t> </a:t>
            </a:r>
            <a:r>
              <a:rPr lang="en-US" b="1" dirty="0" err="1">
                <a:solidFill>
                  <a:schemeClr val="bg1"/>
                </a:solidFill>
              </a:rPr>
              <a:t>quisquam</a:t>
            </a:r>
            <a:r>
              <a:rPr lang="en-US" b="1" dirty="0">
                <a:solidFill>
                  <a:schemeClr val="bg1"/>
                </a:solidFill>
              </a:rPr>
              <a:t> </a:t>
            </a:r>
            <a:r>
              <a:rPr lang="en-US" b="1" dirty="0" err="1">
                <a:solidFill>
                  <a:schemeClr val="bg1"/>
                </a:solidFill>
              </a:rPr>
              <a:t>est</a:t>
            </a:r>
            <a:r>
              <a:rPr lang="en-US" b="1" dirty="0">
                <a:solidFill>
                  <a:schemeClr val="bg1"/>
                </a:solidFill>
              </a:rPr>
              <a:t> " +</a:t>
            </a:r>
          </a:p>
          <a:p>
            <a:r>
              <a:rPr lang="en-US" b="1" dirty="0">
                <a:solidFill>
                  <a:schemeClr val="bg1"/>
                </a:solidFill>
              </a:rPr>
              <a:t>	"qui </a:t>
            </a:r>
            <a:r>
              <a:rPr lang="en-US" b="1" dirty="0" err="1">
                <a:solidFill>
                  <a:schemeClr val="bg1"/>
                </a:solidFill>
              </a:rPr>
              <a:t>dolorem</a:t>
            </a:r>
            <a:r>
              <a:rPr lang="en-US" b="1" dirty="0">
                <a:solidFill>
                  <a:schemeClr val="bg1"/>
                </a:solidFill>
              </a:rPr>
              <a:t> ipsum </a:t>
            </a:r>
            <a:r>
              <a:rPr lang="en-US" b="1" dirty="0" err="1">
                <a:solidFill>
                  <a:schemeClr val="bg1"/>
                </a:solidFill>
              </a:rPr>
              <a:t>quia</a:t>
            </a:r>
            <a:r>
              <a:rPr lang="en-US" b="1" dirty="0">
                <a:solidFill>
                  <a:schemeClr val="bg1"/>
                </a:solidFill>
              </a:rPr>
              <a:t> dolor sit " +</a:t>
            </a:r>
          </a:p>
          <a:p>
            <a:r>
              <a:rPr lang="en-US" b="1" dirty="0">
                <a:solidFill>
                  <a:schemeClr val="bg1"/>
                </a:solidFill>
              </a:rPr>
              <a:t>	"</a:t>
            </a:r>
            <a:r>
              <a:rPr lang="en-US" b="1" dirty="0" err="1">
                <a:solidFill>
                  <a:schemeClr val="bg1"/>
                </a:solidFill>
              </a:rPr>
              <a:t>amet</a:t>
            </a:r>
            <a:r>
              <a:rPr lang="en-US" b="1" dirty="0">
                <a:solidFill>
                  <a:schemeClr val="bg1"/>
                </a:solidFill>
              </a:rPr>
              <a:t>, </a:t>
            </a:r>
            <a:r>
              <a:rPr lang="en-US" b="1" dirty="0" err="1">
                <a:solidFill>
                  <a:schemeClr val="bg1"/>
                </a:solidFill>
              </a:rPr>
              <a:t>consectetur</a:t>
            </a:r>
            <a:r>
              <a:rPr lang="en-US" b="1" dirty="0">
                <a:solidFill>
                  <a:schemeClr val="bg1"/>
                </a:solidFill>
              </a:rPr>
              <a:t>, </a:t>
            </a:r>
            <a:r>
              <a:rPr lang="en-US" b="1" dirty="0" err="1">
                <a:solidFill>
                  <a:schemeClr val="bg1"/>
                </a:solidFill>
              </a:rPr>
              <a:t>adipisci</a:t>
            </a:r>
            <a:r>
              <a:rPr lang="en-US" b="1" dirty="0">
                <a:solidFill>
                  <a:schemeClr val="bg1"/>
                </a:solidFill>
              </a:rPr>
              <a:t> </a:t>
            </a:r>
            <a:r>
              <a:rPr lang="en-US" b="1" dirty="0" err="1">
                <a:solidFill>
                  <a:schemeClr val="bg1"/>
                </a:solidFill>
              </a:rPr>
              <a:t>velit</a:t>
            </a:r>
            <a:r>
              <a:rPr lang="en-US" b="1" dirty="0">
                <a:solidFill>
                  <a:schemeClr val="bg1"/>
                </a:solidFill>
              </a:rPr>
              <a:t>... "); 		// una sola </a:t>
            </a:r>
            <a:r>
              <a:rPr lang="en-US" b="1" dirty="0" err="1">
                <a:solidFill>
                  <a:schemeClr val="bg1"/>
                </a:solidFill>
              </a:rPr>
              <a:t>línea</a:t>
            </a:r>
            <a:endParaRPr lang="en-US"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9549786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6FD21-E47C-9D4E-A0C7-642AC8BA3456}"/>
              </a:ext>
            </a:extLst>
          </p:cNvPr>
          <p:cNvSpPr>
            <a:spLocks noGrp="1"/>
          </p:cNvSpPr>
          <p:nvPr>
            <p:ph type="title"/>
          </p:nvPr>
        </p:nvSpPr>
        <p:spPr/>
        <p:txBody>
          <a:bodyPr/>
          <a:lstStyle/>
          <a:p>
            <a:r>
              <a:rPr lang="en-BO" dirty="0"/>
              <a:t>Caracteres de escape</a:t>
            </a:r>
          </a:p>
        </p:txBody>
      </p:sp>
      <p:sp>
        <p:nvSpPr>
          <p:cNvPr id="3" name="Content Placeholder 2">
            <a:extLst>
              <a:ext uri="{FF2B5EF4-FFF2-40B4-BE49-F238E27FC236}">
                <a16:creationId xmlns:a16="http://schemas.microsoft.com/office/drawing/2014/main" id="{C8959DC0-72C3-FA4C-9B8E-E0862567F280}"/>
              </a:ext>
            </a:extLst>
          </p:cNvPr>
          <p:cNvSpPr>
            <a:spLocks noGrp="1"/>
          </p:cNvSpPr>
          <p:nvPr>
            <p:ph idx="1"/>
          </p:nvPr>
        </p:nvSpPr>
        <p:spPr>
          <a:xfrm>
            <a:off x="7724503" y="2271560"/>
            <a:ext cx="3629297" cy="2990215"/>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US" sz="2000" dirty="0" err="1"/>
              <a:t>Esta</a:t>
            </a:r>
            <a:r>
              <a:rPr lang="en-US" sz="2000" dirty="0"/>
              <a:t> </a:t>
            </a:r>
            <a:r>
              <a:rPr lang="en-US" sz="2000" dirty="0" err="1"/>
              <a:t>notación</a:t>
            </a:r>
            <a:r>
              <a:rPr lang="en-US" sz="2000" dirty="0"/>
              <a:t> de </a:t>
            </a:r>
            <a:r>
              <a:rPr lang="en-US" sz="2000" dirty="0" err="1"/>
              <a:t>barra</a:t>
            </a:r>
            <a:r>
              <a:rPr lang="en-US" sz="2000" dirty="0"/>
              <a:t> </a:t>
            </a:r>
            <a:r>
              <a:rPr lang="en-US" sz="2000" dirty="0" err="1"/>
              <a:t>invertida</a:t>
            </a:r>
            <a:r>
              <a:rPr lang="en-US" sz="2000" dirty="0"/>
              <a:t>, </a:t>
            </a:r>
            <a:r>
              <a:rPr lang="en-US" sz="2000" dirty="0" err="1"/>
              <a:t>en</a:t>
            </a:r>
            <a:r>
              <a:rPr lang="en-US" sz="2000" dirty="0"/>
              <a:t> </a:t>
            </a:r>
            <a:r>
              <a:rPr lang="en-US" sz="2000" dirty="0" err="1"/>
              <a:t>inglés</a:t>
            </a:r>
            <a:r>
              <a:rPr lang="en-US" sz="2000" dirty="0"/>
              <a:t> backslash, se </a:t>
            </a:r>
            <a:r>
              <a:rPr lang="en-US" sz="2000" dirty="0" err="1"/>
              <a:t>utiliza</a:t>
            </a:r>
            <a:r>
              <a:rPr lang="en-US" sz="2000" dirty="0"/>
              <a:t> para </a:t>
            </a:r>
            <a:r>
              <a:rPr lang="en-US" sz="2000" dirty="0" err="1"/>
              <a:t>incluir</a:t>
            </a:r>
            <a:r>
              <a:rPr lang="en-US" sz="2000" dirty="0"/>
              <a:t> </a:t>
            </a:r>
            <a:r>
              <a:rPr lang="en-US" sz="2000" dirty="0" err="1"/>
              <a:t>caracteres</a:t>
            </a:r>
            <a:r>
              <a:rPr lang="en-US" sz="2000" dirty="0"/>
              <a:t> </a:t>
            </a:r>
            <a:r>
              <a:rPr lang="en-US" sz="2000" dirty="0" err="1"/>
              <a:t>especiales</a:t>
            </a:r>
            <a:r>
              <a:rPr lang="en-US" sz="2000" dirty="0"/>
              <a:t>. </a:t>
            </a:r>
            <a:r>
              <a:rPr lang="en-US" sz="2000" dirty="0" err="1"/>
              <a:t>También</a:t>
            </a:r>
            <a:r>
              <a:rPr lang="en-US" sz="2000" dirty="0"/>
              <a:t> </a:t>
            </a:r>
            <a:r>
              <a:rPr lang="en-US" sz="2000" dirty="0" err="1"/>
              <a:t>caracteres</a:t>
            </a:r>
            <a:r>
              <a:rPr lang="en-US" sz="2000" dirty="0"/>
              <a:t> que no se </a:t>
            </a:r>
            <a:r>
              <a:rPr lang="en-US" sz="2000" dirty="0" err="1"/>
              <a:t>pueden</a:t>
            </a:r>
            <a:r>
              <a:rPr lang="en-US" sz="2000" dirty="0"/>
              <a:t> </a:t>
            </a:r>
            <a:r>
              <a:rPr lang="en-US" sz="2000" dirty="0" err="1"/>
              <a:t>incluir</a:t>
            </a:r>
            <a:r>
              <a:rPr lang="en-US" sz="2000" dirty="0"/>
              <a:t> </a:t>
            </a:r>
            <a:r>
              <a:rPr lang="en-US" sz="2000" dirty="0" err="1"/>
              <a:t>normalmente</a:t>
            </a:r>
            <a:r>
              <a:rPr lang="en-US" sz="2000" dirty="0"/>
              <a:t> </a:t>
            </a:r>
            <a:r>
              <a:rPr lang="en-US" sz="2000" dirty="0" err="1"/>
              <a:t>en</a:t>
            </a:r>
            <a:r>
              <a:rPr lang="en-US" sz="2000" dirty="0"/>
              <a:t> un literal string (el </a:t>
            </a:r>
            <a:r>
              <a:rPr lang="en-US" sz="2000" dirty="0" err="1"/>
              <a:t>mismo</a:t>
            </a:r>
            <a:r>
              <a:rPr lang="en-US" sz="2000" dirty="0"/>
              <a:t> backslash o una </a:t>
            </a:r>
            <a:r>
              <a:rPr lang="en-US" sz="2000" dirty="0" err="1"/>
              <a:t>comilla</a:t>
            </a:r>
            <a:r>
              <a:rPr lang="en-US" sz="2000" dirty="0"/>
              <a:t> </a:t>
            </a:r>
            <a:r>
              <a:rPr lang="en-US" sz="2000" dirty="0" err="1"/>
              <a:t>doble</a:t>
            </a:r>
            <a:r>
              <a:rPr lang="en-US" sz="2000" dirty="0"/>
              <a:t>). </a:t>
            </a:r>
            <a:r>
              <a:rPr lang="en-US" sz="2000" dirty="0" err="1"/>
              <a:t>También</a:t>
            </a:r>
            <a:r>
              <a:rPr lang="en-US" sz="2000" dirty="0"/>
              <a:t> </a:t>
            </a:r>
            <a:r>
              <a:rPr lang="en-US" sz="2000" dirty="0" err="1"/>
              <a:t>permite</a:t>
            </a:r>
            <a:r>
              <a:rPr lang="en-US" sz="2000" dirty="0"/>
              <a:t> </a:t>
            </a:r>
            <a:r>
              <a:rPr lang="en-US" sz="2000" dirty="0" err="1"/>
              <a:t>incorporar</a:t>
            </a:r>
            <a:r>
              <a:rPr lang="en-US" sz="2000" dirty="0"/>
              <a:t> </a:t>
            </a:r>
            <a:r>
              <a:rPr lang="en-US" sz="2000" dirty="0" err="1"/>
              <a:t>caracteres</a:t>
            </a:r>
            <a:r>
              <a:rPr lang="en-US" sz="2000" dirty="0"/>
              <a:t> Unicode que no </a:t>
            </a:r>
            <a:r>
              <a:rPr lang="en-US" sz="2000" dirty="0" err="1"/>
              <a:t>aparecen</a:t>
            </a:r>
            <a:r>
              <a:rPr lang="en-US" sz="2000" dirty="0"/>
              <a:t> </a:t>
            </a:r>
            <a:r>
              <a:rPr lang="en-US" sz="2000" dirty="0" err="1"/>
              <a:t>en</a:t>
            </a:r>
            <a:r>
              <a:rPr lang="en-US" sz="2000" dirty="0"/>
              <a:t> un </a:t>
            </a:r>
            <a:r>
              <a:rPr lang="en-US" sz="2000" dirty="0" err="1"/>
              <a:t>teclado</a:t>
            </a:r>
            <a:r>
              <a:rPr lang="en-US" sz="2000" dirty="0"/>
              <a:t>.</a:t>
            </a:r>
            <a:endParaRPr lang="en-BO" sz="2000" dirty="0"/>
          </a:p>
        </p:txBody>
      </p:sp>
      <p:pic>
        <p:nvPicPr>
          <p:cNvPr id="5" name="Picture 4" descr="A screenshot of a cell phone&#10;&#10;Description automatically generated">
            <a:extLst>
              <a:ext uri="{FF2B5EF4-FFF2-40B4-BE49-F238E27FC236}">
                <a16:creationId xmlns:a16="http://schemas.microsoft.com/office/drawing/2014/main" id="{2029C299-0632-2C4F-80D2-3C90905F11B8}"/>
              </a:ext>
            </a:extLst>
          </p:cNvPr>
          <p:cNvPicPr>
            <a:picLocks noChangeAspect="1"/>
          </p:cNvPicPr>
          <p:nvPr/>
        </p:nvPicPr>
        <p:blipFill>
          <a:blip r:embed="rId2"/>
          <a:stretch>
            <a:fillRect/>
          </a:stretch>
        </p:blipFill>
        <p:spPr>
          <a:xfrm>
            <a:off x="838200" y="2038229"/>
            <a:ext cx="6000087" cy="3456879"/>
          </a:xfrm>
          <a:prstGeom prst="rect">
            <a:avLst/>
          </a:prstGeom>
        </p:spPr>
      </p:pic>
    </p:spTree>
    <p:extLst>
      <p:ext uri="{BB962C8B-B14F-4D97-AF65-F5344CB8AC3E}">
        <p14:creationId xmlns:p14="http://schemas.microsoft.com/office/powerpoint/2010/main" val="41578103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D0CDA-FB7D-A446-B35C-B0DC518E45FF}"/>
              </a:ext>
            </a:extLst>
          </p:cNvPr>
          <p:cNvSpPr>
            <a:spLocks noGrp="1"/>
          </p:cNvSpPr>
          <p:nvPr>
            <p:ph type="title"/>
          </p:nvPr>
        </p:nvSpPr>
        <p:spPr/>
        <p:txBody>
          <a:bodyPr/>
          <a:lstStyle/>
          <a:p>
            <a:r>
              <a:rPr lang="en-BO" dirty="0"/>
              <a:t>Caracteres de escape (ejemplos)</a:t>
            </a:r>
          </a:p>
        </p:txBody>
      </p:sp>
      <p:sp>
        <p:nvSpPr>
          <p:cNvPr id="4" name="TextBox 3">
            <a:extLst>
              <a:ext uri="{FF2B5EF4-FFF2-40B4-BE49-F238E27FC236}">
                <a16:creationId xmlns:a16="http://schemas.microsoft.com/office/drawing/2014/main" id="{C3C3B7DA-E156-9344-9561-FCF098C06A6F}"/>
              </a:ext>
            </a:extLst>
          </p:cNvPr>
          <p:cNvSpPr txBox="1"/>
          <p:nvPr/>
        </p:nvSpPr>
        <p:spPr>
          <a:xfrm>
            <a:off x="1506362" y="2166257"/>
            <a:ext cx="9179277" cy="3600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WriteLine("</a:t>
            </a:r>
            <a:r>
              <a:rPr lang="en-US" b="1" dirty="0" err="1"/>
              <a:t>Varias</a:t>
            </a:r>
            <a:r>
              <a:rPr lang="en-US" b="1" dirty="0"/>
              <a:t> </a:t>
            </a:r>
            <a:r>
              <a:rPr lang="en-US" b="1" dirty="0" err="1"/>
              <a:t>líneas</a:t>
            </a:r>
            <a:r>
              <a:rPr lang="en-US" b="1" dirty="0"/>
              <a:t>: \</a:t>
            </a:r>
            <a:r>
              <a:rPr lang="en-US" b="1" dirty="0" err="1"/>
              <a:t>nPrimera</a:t>
            </a:r>
            <a:r>
              <a:rPr lang="en-US" b="1" dirty="0"/>
              <a:t> </a:t>
            </a:r>
            <a:r>
              <a:rPr lang="en-US" b="1" dirty="0" err="1"/>
              <a:t>línea</a:t>
            </a:r>
            <a:r>
              <a:rPr lang="en-US" b="1" dirty="0"/>
              <a:t>\</a:t>
            </a:r>
            <a:r>
              <a:rPr lang="en-US" b="1" dirty="0" err="1"/>
              <a:t>nSegunda</a:t>
            </a:r>
            <a:r>
              <a:rPr lang="en-US" b="1" dirty="0"/>
              <a:t> </a:t>
            </a:r>
            <a:r>
              <a:rPr lang="en-US" b="1" dirty="0" err="1"/>
              <a:t>línea</a:t>
            </a:r>
            <a:r>
              <a:rPr lang="en-US" b="1" dirty="0"/>
              <a:t>\</a:t>
            </a:r>
            <a:r>
              <a:rPr lang="en-US" b="1" dirty="0" err="1"/>
              <a:t>nTercera</a:t>
            </a:r>
            <a:r>
              <a:rPr lang="en-US" b="1" dirty="0"/>
              <a:t> </a:t>
            </a:r>
            <a:r>
              <a:rPr lang="en-US" b="1" dirty="0" err="1"/>
              <a:t>línea</a:t>
            </a:r>
            <a:r>
              <a:rPr lang="en-US" b="1" dirty="0"/>
              <a:t>");</a:t>
            </a:r>
          </a:p>
          <a:p>
            <a:r>
              <a:rPr lang="en-US" b="1" dirty="0"/>
              <a:t>WriteLine("</a:t>
            </a:r>
            <a:r>
              <a:rPr lang="en-US" b="1" dirty="0" err="1"/>
              <a:t>Varias</a:t>
            </a:r>
            <a:r>
              <a:rPr lang="en-US" b="1" dirty="0"/>
              <a:t> </a:t>
            </a:r>
            <a:r>
              <a:rPr lang="en-US" b="1" dirty="0" err="1"/>
              <a:t>columnas</a:t>
            </a:r>
            <a:r>
              <a:rPr lang="en-US" b="1" dirty="0"/>
              <a:t>: \</a:t>
            </a:r>
            <a:r>
              <a:rPr lang="en-US" b="1" dirty="0" err="1"/>
              <a:t>nPrimera</a:t>
            </a:r>
            <a:r>
              <a:rPr lang="en-US" b="1" dirty="0"/>
              <a:t> </a:t>
            </a:r>
            <a:r>
              <a:rPr lang="en-US" b="1" dirty="0" err="1"/>
              <a:t>columna</a:t>
            </a:r>
            <a:r>
              <a:rPr lang="en-US" b="1" dirty="0"/>
              <a:t>\t\</a:t>
            </a:r>
            <a:r>
              <a:rPr lang="en-US" b="1" dirty="0" err="1"/>
              <a:t>tSegunda</a:t>
            </a:r>
            <a:r>
              <a:rPr lang="en-US" b="1" dirty="0"/>
              <a:t> </a:t>
            </a:r>
            <a:r>
              <a:rPr lang="en-US" b="1" dirty="0" err="1"/>
              <a:t>columna</a:t>
            </a:r>
            <a:r>
              <a:rPr lang="en-US" b="1" dirty="0"/>
              <a:t>\t\</a:t>
            </a:r>
            <a:r>
              <a:rPr lang="en-US" b="1" dirty="0" err="1"/>
              <a:t>tTercera</a:t>
            </a:r>
            <a:r>
              <a:rPr lang="en-US" b="1" dirty="0"/>
              <a:t> </a:t>
            </a:r>
            <a:r>
              <a:rPr lang="en-US" b="1" dirty="0" err="1"/>
              <a:t>columna</a:t>
            </a:r>
            <a:r>
              <a:rPr lang="en-US" b="1" dirty="0"/>
              <a:t>");</a:t>
            </a:r>
          </a:p>
          <a:p>
            <a:r>
              <a:rPr lang="en-US" b="1" dirty="0"/>
              <a:t>WriteLine("Hola Mundo\a\a\a");</a:t>
            </a:r>
          </a:p>
          <a:p>
            <a:r>
              <a:rPr lang="en-US" b="1" dirty="0"/>
              <a:t>WriteLine("\uAD00");</a:t>
            </a:r>
          </a:p>
          <a:p>
            <a:endParaRPr lang="en-US" sz="1000" dirty="0">
              <a:solidFill>
                <a:schemeClr val="bg1">
                  <a:lumMod val="85000"/>
                </a:schemeClr>
              </a:solidFill>
            </a:endParaRPr>
          </a:p>
          <a:p>
            <a:r>
              <a:rPr lang="en-US" b="1" dirty="0">
                <a:solidFill>
                  <a:schemeClr val="bg1"/>
                </a:solidFill>
              </a:rPr>
              <a:t>WriteLine(</a:t>
            </a:r>
            <a:r>
              <a:rPr lang="en-US" b="1" dirty="0"/>
              <a:t>"</a:t>
            </a:r>
            <a:r>
              <a:rPr lang="en-US" b="1" dirty="0">
                <a:solidFill>
                  <a:schemeClr val="bg1"/>
                </a:solidFill>
              </a:rPr>
              <a:t>C:\\Users\\</a:t>
            </a:r>
            <a:r>
              <a:rPr lang="en-US" b="1" dirty="0" err="1">
                <a:solidFill>
                  <a:schemeClr val="bg1"/>
                </a:solidFill>
              </a:rPr>
              <a:t>MiDirectorio</a:t>
            </a:r>
            <a:r>
              <a:rPr lang="en-US" b="1" dirty="0">
                <a:solidFill>
                  <a:schemeClr val="bg1"/>
                </a:solidFill>
              </a:rPr>
              <a:t>\\</a:t>
            </a:r>
            <a:r>
              <a:rPr lang="en-US" b="1" dirty="0" err="1">
                <a:solidFill>
                  <a:schemeClr val="bg1"/>
                </a:solidFill>
              </a:rPr>
              <a:t>MisProgramas</a:t>
            </a:r>
            <a:r>
              <a:rPr lang="en-US" b="1" dirty="0">
                <a:solidFill>
                  <a:schemeClr val="bg1"/>
                </a:solidFill>
              </a:rPr>
              <a:t>");</a:t>
            </a:r>
          </a:p>
          <a:p>
            <a:r>
              <a:rPr lang="en-US" b="1" dirty="0">
                <a:solidFill>
                  <a:schemeClr val="bg1"/>
                </a:solidFill>
              </a:rPr>
              <a:t>WriteLine(</a:t>
            </a:r>
            <a:r>
              <a:rPr lang="en-US" b="1" dirty="0"/>
              <a:t>"</a:t>
            </a:r>
            <a:r>
              <a:rPr lang="en-US" b="1" dirty="0" err="1">
                <a:solidFill>
                  <a:schemeClr val="bg1"/>
                </a:solidFill>
              </a:rPr>
              <a:t>Esto</a:t>
            </a:r>
            <a:r>
              <a:rPr lang="en-US" b="1" dirty="0">
                <a:solidFill>
                  <a:schemeClr val="bg1"/>
                </a:solidFill>
              </a:rPr>
              <a:t> es \</a:t>
            </a:r>
            <a:r>
              <a:rPr lang="en-US" b="1" dirty="0"/>
              <a:t>"</a:t>
            </a:r>
            <a:r>
              <a:rPr lang="en-US" b="1" dirty="0">
                <a:solidFill>
                  <a:schemeClr val="bg1"/>
                </a:solidFill>
              </a:rPr>
              <a:t>IMPORTANTE\</a:t>
            </a:r>
            <a:r>
              <a:rPr lang="en-US" b="1" dirty="0"/>
              <a:t>"</a:t>
            </a:r>
            <a:r>
              <a:rPr lang="en-US" b="1" dirty="0">
                <a:solidFill>
                  <a:schemeClr val="bg1"/>
                </a:solidFill>
              </a:rPr>
              <a:t>");</a:t>
            </a:r>
          </a:p>
          <a:p>
            <a:r>
              <a:rPr lang="en-US" b="1" dirty="0">
                <a:solidFill>
                  <a:schemeClr val="bg1"/>
                </a:solidFill>
              </a:rPr>
              <a:t>WriteLine(); WriteLine(</a:t>
            </a:r>
            <a:r>
              <a:rPr lang="en-US" b="1" dirty="0"/>
              <a:t>""</a:t>
            </a:r>
            <a:r>
              <a:rPr lang="en-US" b="1" dirty="0">
                <a:solidFill>
                  <a:schemeClr val="bg1"/>
                </a:solidFill>
              </a:rPr>
              <a:t>);				// 2 </a:t>
            </a:r>
            <a:r>
              <a:rPr lang="en-US" b="1" dirty="0" err="1">
                <a:solidFill>
                  <a:schemeClr val="bg1"/>
                </a:solidFill>
              </a:rPr>
              <a:t>líneas</a:t>
            </a:r>
            <a:r>
              <a:rPr lang="en-US" b="1" dirty="0">
                <a:solidFill>
                  <a:schemeClr val="bg1"/>
                </a:solidFill>
              </a:rPr>
              <a:t> </a:t>
            </a:r>
            <a:r>
              <a:rPr lang="en-US" b="1" dirty="0" err="1">
                <a:solidFill>
                  <a:schemeClr val="bg1"/>
                </a:solidFill>
              </a:rPr>
              <a:t>en</a:t>
            </a:r>
            <a:r>
              <a:rPr lang="en-US" b="1" dirty="0">
                <a:solidFill>
                  <a:schemeClr val="bg1"/>
                </a:solidFill>
              </a:rPr>
              <a:t> </a:t>
            </a:r>
            <a:r>
              <a:rPr lang="en-US" b="1" dirty="0" err="1">
                <a:solidFill>
                  <a:schemeClr val="bg1"/>
                </a:solidFill>
              </a:rPr>
              <a:t>blanco</a:t>
            </a:r>
            <a:endParaRPr lang="en-US" b="1" dirty="0">
              <a:solidFill>
                <a:schemeClr val="bg1"/>
              </a:solidFill>
            </a:endParaRPr>
          </a:p>
          <a:p>
            <a:r>
              <a:rPr lang="en-US" b="1" dirty="0">
                <a:solidFill>
                  <a:schemeClr val="bg1"/>
                </a:solidFill>
              </a:rPr>
              <a:t>WriteLine(@</a:t>
            </a:r>
            <a:r>
              <a:rPr lang="en-US" b="1" dirty="0"/>
              <a:t>"</a:t>
            </a:r>
            <a:r>
              <a:rPr lang="en-US" b="1" dirty="0">
                <a:solidFill>
                  <a:schemeClr val="bg1"/>
                </a:solidFill>
              </a:rPr>
              <a:t>C:\Users\</a:t>
            </a:r>
            <a:r>
              <a:rPr lang="en-US" b="1" dirty="0" err="1">
                <a:solidFill>
                  <a:schemeClr val="bg1"/>
                </a:solidFill>
              </a:rPr>
              <a:t>MiDirectorio</a:t>
            </a:r>
            <a:r>
              <a:rPr lang="en-US" b="1" dirty="0">
                <a:solidFill>
                  <a:schemeClr val="bg1"/>
                </a:solidFill>
              </a:rPr>
              <a:t>\</a:t>
            </a:r>
            <a:r>
              <a:rPr lang="en-US" b="1" dirty="0" err="1">
                <a:solidFill>
                  <a:schemeClr val="bg1"/>
                </a:solidFill>
              </a:rPr>
              <a:t>MisProgramas</a:t>
            </a:r>
            <a:r>
              <a:rPr lang="en-US" b="1" dirty="0">
                <a:solidFill>
                  <a:schemeClr val="bg1"/>
                </a:solidFill>
              </a:rPr>
              <a:t>");	// </a:t>
            </a:r>
            <a:r>
              <a:rPr lang="en-US" b="1" dirty="0" err="1">
                <a:solidFill>
                  <a:schemeClr val="bg1"/>
                </a:solidFill>
              </a:rPr>
              <a:t>Ignorando</a:t>
            </a:r>
            <a:r>
              <a:rPr lang="en-US" b="1" dirty="0">
                <a:solidFill>
                  <a:schemeClr val="bg1"/>
                </a:solidFill>
              </a:rPr>
              <a:t> </a:t>
            </a:r>
            <a:r>
              <a:rPr lang="en-US" b="1" dirty="0" err="1">
                <a:solidFill>
                  <a:schemeClr val="bg1"/>
                </a:solidFill>
              </a:rPr>
              <a:t>secuencias</a:t>
            </a:r>
            <a:r>
              <a:rPr lang="en-US" b="1" dirty="0">
                <a:solidFill>
                  <a:schemeClr val="bg1"/>
                </a:solidFill>
              </a:rPr>
              <a:t> de escape</a:t>
            </a:r>
          </a:p>
          <a:p>
            <a:r>
              <a:rPr lang="en-US" sz="1000" dirty="0">
                <a:solidFill>
                  <a:schemeClr val="bg1">
                    <a:lumMod val="85000"/>
                  </a:schemeClr>
                </a:solidFill>
              </a:rPr>
              <a:t>						</a:t>
            </a:r>
            <a:r>
              <a:rPr lang="en-US" b="1" dirty="0">
                <a:solidFill>
                  <a:schemeClr val="bg1"/>
                </a:solidFill>
              </a:rPr>
              <a:t>// Con verbatim strings</a:t>
            </a:r>
          </a:p>
          <a:p>
            <a:endParaRPr lang="en-US"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208126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F5841-132C-B042-92BD-45793899F5BE}"/>
              </a:ext>
            </a:extLst>
          </p:cNvPr>
          <p:cNvSpPr>
            <a:spLocks noGrp="1"/>
          </p:cNvSpPr>
          <p:nvPr>
            <p:ph type="title"/>
          </p:nvPr>
        </p:nvSpPr>
        <p:spPr/>
        <p:txBody>
          <a:bodyPr/>
          <a:lstStyle/>
          <a:p>
            <a:r>
              <a:rPr lang="en-BO" dirty="0"/>
              <a:t>Programa inicial</a:t>
            </a:r>
          </a:p>
        </p:txBody>
      </p:sp>
      <p:sp>
        <p:nvSpPr>
          <p:cNvPr id="3" name="Content Placeholder 2">
            <a:extLst>
              <a:ext uri="{FF2B5EF4-FFF2-40B4-BE49-F238E27FC236}">
                <a16:creationId xmlns:a16="http://schemas.microsoft.com/office/drawing/2014/main" id="{24832D25-8689-FE41-B548-1D7C7780477E}"/>
              </a:ext>
            </a:extLst>
          </p:cNvPr>
          <p:cNvSpPr>
            <a:spLocks noGrp="1"/>
          </p:cNvSpPr>
          <p:nvPr>
            <p:ph idx="1"/>
          </p:nvPr>
        </p:nvSpPr>
        <p:spPr/>
        <p:txBody>
          <a:bodyPr/>
          <a:lstStyle/>
          <a:p>
            <a:pPr marL="0" indent="0">
              <a:buNone/>
            </a:pPr>
            <a:r>
              <a:rPr lang="es-ES" dirty="0"/>
              <a:t>Ahora ha creado un proyecto de C #. En el panel del Explorador de soluciones (Ver ➤ </a:t>
            </a:r>
            <a:r>
              <a:rPr lang="es-ES" dirty="0" err="1"/>
              <a:t>Solution</a:t>
            </a:r>
            <a:r>
              <a:rPr lang="es-ES" dirty="0"/>
              <a:t> Explorer), puede ver que el proyecto consta de un único archivo fuente C # (.</a:t>
            </a:r>
            <a:r>
              <a:rPr lang="es-ES" dirty="0" err="1"/>
              <a:t>cs</a:t>
            </a:r>
            <a:r>
              <a:rPr lang="es-ES" dirty="0"/>
              <a:t>) que ya debería estar abierto. De lo contrario, puede hacer doble clic en el archivo en el Explorador de soluciones para abrirlo. En el archivo fuente hay un código básico para ayudarlo a comenzar. Sin embargo, para simplificar las cosas en esta etapa, siga adelante y simplifique el código en esto.</a:t>
            </a:r>
            <a:endParaRPr lang="en-BO" dirty="0"/>
          </a:p>
        </p:txBody>
      </p:sp>
    </p:spTree>
    <p:extLst>
      <p:ext uri="{BB962C8B-B14F-4D97-AF65-F5344CB8AC3E}">
        <p14:creationId xmlns:p14="http://schemas.microsoft.com/office/powerpoint/2010/main" val="18761268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825E9-7AF6-7049-968E-DFADD73C47E7}"/>
              </a:ext>
            </a:extLst>
          </p:cNvPr>
          <p:cNvSpPr>
            <a:spLocks noGrp="1"/>
          </p:cNvSpPr>
          <p:nvPr>
            <p:ph type="title"/>
          </p:nvPr>
        </p:nvSpPr>
        <p:spPr/>
        <p:txBody>
          <a:bodyPr/>
          <a:lstStyle/>
          <a:p>
            <a:r>
              <a:rPr lang="en-BO" dirty="0"/>
              <a:t>Operadores para strings</a:t>
            </a:r>
          </a:p>
        </p:txBody>
      </p:sp>
      <p:sp>
        <p:nvSpPr>
          <p:cNvPr id="3" name="Content Placeholder 2">
            <a:extLst>
              <a:ext uri="{FF2B5EF4-FFF2-40B4-BE49-F238E27FC236}">
                <a16:creationId xmlns:a16="http://schemas.microsoft.com/office/drawing/2014/main" id="{5F147E88-3C7D-5445-BABD-3F85269473C6}"/>
              </a:ext>
            </a:extLst>
          </p:cNvPr>
          <p:cNvSpPr>
            <a:spLocks noGrp="1"/>
          </p:cNvSpPr>
          <p:nvPr>
            <p:ph idx="1"/>
          </p:nvPr>
        </p:nvSpPr>
        <p:spPr>
          <a:xfrm>
            <a:off x="838200" y="1825625"/>
            <a:ext cx="10515600" cy="1509758"/>
          </a:xfrm>
        </p:spPr>
        <p:txBody>
          <a:bodyPr>
            <a:normAutofit fontScale="85000" lnSpcReduction="10000"/>
          </a:bodyPr>
          <a:lstStyle/>
          <a:p>
            <a:pPr marL="0" indent="0">
              <a:buNone/>
            </a:pPr>
            <a:r>
              <a:rPr lang="en-BO" dirty="0"/>
              <a:t>En C# hay un concepto que se llama sobrecarga, en inglés </a:t>
            </a:r>
            <a:r>
              <a:rPr lang="en-BO" b="1" dirty="0"/>
              <a:t>overloading</a:t>
            </a:r>
            <a:r>
              <a:rPr lang="en-BO" dirty="0"/>
              <a:t>, de operadores, que se puede aplicar a varios tipos (clases).</a:t>
            </a:r>
          </a:p>
          <a:p>
            <a:pPr marL="0" indent="0">
              <a:buNone/>
            </a:pPr>
            <a:r>
              <a:rPr lang="en-BO" dirty="0"/>
              <a:t>Los strings se benefician de esta característica con algunos operadores de mucha utilidad, como ser lógicos y aritméticos (usados para concatenación) (==, !=, +, +=).</a:t>
            </a:r>
          </a:p>
          <a:p>
            <a:pPr marL="0" indent="0">
              <a:buNone/>
            </a:pPr>
            <a:endParaRPr lang="en-BO" dirty="0"/>
          </a:p>
          <a:p>
            <a:endParaRPr lang="en-BO" dirty="0"/>
          </a:p>
          <a:p>
            <a:endParaRPr lang="en-BO" dirty="0"/>
          </a:p>
          <a:p>
            <a:endParaRPr lang="en-BO" dirty="0"/>
          </a:p>
          <a:p>
            <a:endParaRPr lang="en-BO" dirty="0"/>
          </a:p>
          <a:p>
            <a:endParaRPr lang="en-BO" dirty="0"/>
          </a:p>
          <a:p>
            <a:endParaRPr lang="en-BO" dirty="0"/>
          </a:p>
          <a:p>
            <a:endParaRPr lang="en-BO" dirty="0"/>
          </a:p>
          <a:p>
            <a:endParaRPr lang="en-BO" dirty="0"/>
          </a:p>
        </p:txBody>
      </p:sp>
      <p:sp>
        <p:nvSpPr>
          <p:cNvPr id="4" name="TextBox 3">
            <a:extLst>
              <a:ext uri="{FF2B5EF4-FFF2-40B4-BE49-F238E27FC236}">
                <a16:creationId xmlns:a16="http://schemas.microsoft.com/office/drawing/2014/main" id="{0C3E9CB8-68B3-6A4A-B819-B64BD78841B9}"/>
              </a:ext>
            </a:extLst>
          </p:cNvPr>
          <p:cNvSpPr txBox="1"/>
          <p:nvPr/>
        </p:nvSpPr>
        <p:spPr>
          <a:xfrm>
            <a:off x="3047945" y="3470320"/>
            <a:ext cx="6096110" cy="289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string </a:t>
            </a:r>
            <a:r>
              <a:rPr lang="en-US" b="1" dirty="0" err="1"/>
              <a:t>saludo</a:t>
            </a:r>
            <a:r>
              <a:rPr lang="en-US" b="1" dirty="0"/>
              <a:t> = "Hola";	</a:t>
            </a:r>
          </a:p>
          <a:p>
            <a:r>
              <a:rPr lang="en-US" b="1" dirty="0"/>
              <a:t>bool b = (</a:t>
            </a:r>
            <a:r>
              <a:rPr lang="en-US" b="1" dirty="0" err="1"/>
              <a:t>saludo</a:t>
            </a:r>
            <a:r>
              <a:rPr lang="en-US" b="1" dirty="0"/>
              <a:t> == "Hola");	WriteLine($"bool b = {b} ");</a:t>
            </a:r>
          </a:p>
          <a:p>
            <a:r>
              <a:rPr lang="en-US" b="1" dirty="0"/>
              <a:t>bool a =  (</a:t>
            </a:r>
            <a:r>
              <a:rPr lang="en-US" b="1" dirty="0" err="1"/>
              <a:t>saludo</a:t>
            </a:r>
            <a:r>
              <a:rPr lang="en-US" b="1" dirty="0"/>
              <a:t> != "</a:t>
            </a:r>
            <a:r>
              <a:rPr lang="en-US" b="1" dirty="0" err="1"/>
              <a:t>hola</a:t>
            </a:r>
            <a:r>
              <a:rPr lang="en-US" b="1" dirty="0"/>
              <a:t>"); 	WriteLine($"bool a = {a} ");</a:t>
            </a:r>
          </a:p>
          <a:p>
            <a:endParaRPr lang="en-US" b="1" dirty="0"/>
          </a:p>
          <a:p>
            <a:r>
              <a:rPr lang="en-US" b="1" dirty="0" err="1"/>
              <a:t>saludo</a:t>
            </a:r>
            <a:r>
              <a:rPr lang="en-US" b="1" dirty="0"/>
              <a:t> += " Mundo"; 	WriteLine($"</a:t>
            </a:r>
            <a:r>
              <a:rPr lang="en-US" b="1" dirty="0" err="1"/>
              <a:t>saludo</a:t>
            </a:r>
            <a:r>
              <a:rPr lang="en-US" b="1" dirty="0"/>
              <a:t> = {</a:t>
            </a:r>
            <a:r>
              <a:rPr lang="en-US" b="1" dirty="0" err="1"/>
              <a:t>saludo</a:t>
            </a:r>
            <a:r>
              <a:rPr lang="en-US" b="1" dirty="0"/>
              <a:t>} ");</a:t>
            </a:r>
          </a:p>
          <a:p>
            <a:r>
              <a:rPr lang="en-US" b="1" dirty="0"/>
              <a:t>string </a:t>
            </a:r>
            <a:r>
              <a:rPr lang="en-US" b="1" dirty="0" err="1"/>
              <a:t>bv</a:t>
            </a:r>
            <a:r>
              <a:rPr lang="en-US" b="1" dirty="0"/>
              <a:t> = </a:t>
            </a:r>
            <a:r>
              <a:rPr lang="en-US" b="1" dirty="0" err="1"/>
              <a:t>saludo</a:t>
            </a:r>
            <a:r>
              <a:rPr lang="en-US" b="1" dirty="0"/>
              <a:t> + </a:t>
            </a:r>
          </a:p>
          <a:p>
            <a:r>
              <a:rPr lang="en-US" b="1" dirty="0"/>
              <a:t>          ", </a:t>
            </a:r>
            <a:r>
              <a:rPr lang="en-US" b="1" dirty="0" err="1"/>
              <a:t>Bienvenido</a:t>
            </a:r>
            <a:r>
              <a:rPr lang="en-US" b="1" dirty="0"/>
              <a:t> a C#! "; 	WriteLine($"</a:t>
            </a:r>
            <a:r>
              <a:rPr lang="en-US" b="1" dirty="0" err="1"/>
              <a:t>bv</a:t>
            </a:r>
            <a:r>
              <a:rPr lang="en-US" b="1" dirty="0"/>
              <a:t> = {</a:t>
            </a:r>
            <a:r>
              <a:rPr lang="en-US" b="1" dirty="0" err="1"/>
              <a:t>bv</a:t>
            </a:r>
            <a:r>
              <a:rPr lang="en-US" b="1" dirty="0"/>
              <a:t>} ");</a:t>
            </a:r>
          </a:p>
          <a:p>
            <a:r>
              <a:rPr lang="en-US" b="1" dirty="0"/>
              <a:t> </a:t>
            </a:r>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0744605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F27C5-8168-ED40-BAAE-C595C4DBF41C}"/>
              </a:ext>
            </a:extLst>
          </p:cNvPr>
          <p:cNvSpPr>
            <a:spLocks noGrp="1"/>
          </p:cNvSpPr>
          <p:nvPr>
            <p:ph type="title"/>
          </p:nvPr>
        </p:nvSpPr>
        <p:spPr/>
        <p:txBody>
          <a:bodyPr/>
          <a:lstStyle/>
          <a:p>
            <a:r>
              <a:rPr lang="en-BO" dirty="0"/>
              <a:t>La clase System.String</a:t>
            </a:r>
          </a:p>
        </p:txBody>
      </p:sp>
      <p:sp>
        <p:nvSpPr>
          <p:cNvPr id="3" name="Content Placeholder 2">
            <a:extLst>
              <a:ext uri="{FF2B5EF4-FFF2-40B4-BE49-F238E27FC236}">
                <a16:creationId xmlns:a16="http://schemas.microsoft.com/office/drawing/2014/main" id="{15A3B5D8-AAD1-8A4A-809C-EF1F72095EA3}"/>
              </a:ext>
            </a:extLst>
          </p:cNvPr>
          <p:cNvSpPr>
            <a:spLocks noGrp="1"/>
          </p:cNvSpPr>
          <p:nvPr>
            <p:ph idx="1"/>
          </p:nvPr>
        </p:nvSpPr>
        <p:spPr/>
        <p:txBody>
          <a:bodyPr>
            <a:normAutofit/>
          </a:bodyPr>
          <a:lstStyle/>
          <a:p>
            <a:pPr marL="0" indent="0">
              <a:buNone/>
            </a:pPr>
            <a:r>
              <a:rPr lang="en-US" dirty="0"/>
              <a:t>El keyword string es </a:t>
            </a:r>
            <a:r>
              <a:rPr lang="en-US" dirty="0" err="1"/>
              <a:t>en</a:t>
            </a:r>
            <a:r>
              <a:rPr lang="en-US" dirty="0"/>
              <a:t> </a:t>
            </a:r>
            <a:r>
              <a:rPr lang="en-US" dirty="0" err="1"/>
              <a:t>realidad</a:t>
            </a:r>
            <a:r>
              <a:rPr lang="en-US" dirty="0"/>
              <a:t> un alias para la </a:t>
            </a:r>
            <a:r>
              <a:rPr lang="en-US" dirty="0" err="1"/>
              <a:t>clase</a:t>
            </a:r>
            <a:r>
              <a:rPr lang="en-US" dirty="0"/>
              <a:t> String de la </a:t>
            </a:r>
            <a:r>
              <a:rPr lang="en-US" dirty="0" err="1"/>
              <a:t>librería</a:t>
            </a:r>
            <a:r>
              <a:rPr lang="en-US" dirty="0"/>
              <a:t> </a:t>
            </a:r>
            <a:r>
              <a:rPr lang="en-US" dirty="0" err="1"/>
              <a:t>nativa</a:t>
            </a:r>
            <a:r>
              <a:rPr lang="en-US" dirty="0"/>
              <a:t> de </a:t>
            </a:r>
            <a:r>
              <a:rPr lang="en-US" dirty="0" err="1"/>
              <a:t>.Net</a:t>
            </a:r>
            <a:r>
              <a:rPr lang="en-US" dirty="0"/>
              <a:t> Core. Como </a:t>
            </a:r>
            <a:r>
              <a:rPr lang="en-US" dirty="0" err="1"/>
              <a:t>tal</a:t>
            </a:r>
            <a:r>
              <a:rPr lang="en-US" dirty="0"/>
              <a:t>, </a:t>
            </a:r>
            <a:r>
              <a:rPr lang="en-US" dirty="0" err="1"/>
              <a:t>proporciona</a:t>
            </a:r>
            <a:r>
              <a:rPr lang="en-US" dirty="0"/>
              <a:t> una </a:t>
            </a:r>
            <a:r>
              <a:rPr lang="en-US" dirty="0" err="1"/>
              <a:t>multitud</a:t>
            </a:r>
            <a:r>
              <a:rPr lang="en-US" dirty="0"/>
              <a:t> de </a:t>
            </a:r>
            <a:r>
              <a:rPr lang="en-US" dirty="0" err="1"/>
              <a:t>métodos</a:t>
            </a:r>
            <a:r>
              <a:rPr lang="en-US" dirty="0"/>
              <a:t> </a:t>
            </a:r>
            <a:r>
              <a:rPr lang="en-US" dirty="0" err="1"/>
              <a:t>relacionados</a:t>
            </a:r>
            <a:r>
              <a:rPr lang="en-US" dirty="0"/>
              <a:t> con el </a:t>
            </a:r>
            <a:r>
              <a:rPr lang="en-US" dirty="0" err="1"/>
              <a:t>manejo</a:t>
            </a:r>
            <a:r>
              <a:rPr lang="en-US" dirty="0"/>
              <a:t> de los strings. Por </a:t>
            </a:r>
            <a:r>
              <a:rPr lang="en-US" dirty="0" err="1"/>
              <a:t>ejemplo</a:t>
            </a:r>
            <a:r>
              <a:rPr lang="en-US" dirty="0"/>
              <a:t>, </a:t>
            </a:r>
            <a:r>
              <a:rPr lang="en-US" b="1" dirty="0"/>
              <a:t>hay </a:t>
            </a:r>
            <a:r>
              <a:rPr lang="en-US" b="1" dirty="0" err="1"/>
              <a:t>métodos</a:t>
            </a:r>
            <a:r>
              <a:rPr lang="en-US" b="1" dirty="0"/>
              <a:t> para </a:t>
            </a:r>
            <a:r>
              <a:rPr lang="en-US" b="1" dirty="0" err="1"/>
              <a:t>reemplazar</a:t>
            </a:r>
            <a:r>
              <a:rPr lang="en-US" b="1" dirty="0"/>
              <a:t>, </a:t>
            </a:r>
            <a:r>
              <a:rPr lang="en-US" b="1" dirty="0" err="1"/>
              <a:t>insertar</a:t>
            </a:r>
            <a:r>
              <a:rPr lang="en-US" b="1" dirty="0"/>
              <a:t> y </a:t>
            </a:r>
            <a:r>
              <a:rPr lang="en-US" b="1" dirty="0" err="1"/>
              <a:t>quitar</a:t>
            </a:r>
            <a:r>
              <a:rPr lang="en-US" b="1" dirty="0"/>
              <a:t> series de </a:t>
            </a:r>
            <a:r>
              <a:rPr lang="en-US" b="1" dirty="0" err="1"/>
              <a:t>caracteres</a:t>
            </a:r>
            <a:r>
              <a:rPr lang="en-US" b="1" dirty="0"/>
              <a:t> a </a:t>
            </a:r>
            <a:r>
              <a:rPr lang="en-US" b="1" dirty="0" err="1"/>
              <a:t>cualquier</a:t>
            </a:r>
            <a:r>
              <a:rPr lang="en-US" b="1" dirty="0"/>
              <a:t> string</a:t>
            </a:r>
            <a:r>
              <a:rPr lang="en-US" dirty="0"/>
              <a:t>.</a:t>
            </a:r>
          </a:p>
          <a:p>
            <a:pPr marL="0" indent="0">
              <a:buNone/>
            </a:pPr>
            <a:endParaRPr lang="en-US" dirty="0"/>
          </a:p>
          <a:p>
            <a:pPr marL="0" indent="0">
              <a:buNone/>
            </a:pPr>
            <a:r>
              <a:rPr lang="en-US" dirty="0"/>
              <a:t>Una </a:t>
            </a:r>
            <a:r>
              <a:rPr lang="en-US" dirty="0" err="1"/>
              <a:t>cosa</a:t>
            </a:r>
            <a:r>
              <a:rPr lang="en-US" dirty="0"/>
              <a:t> </a:t>
            </a:r>
            <a:r>
              <a:rPr lang="en-US" dirty="0" err="1"/>
              <a:t>importante</a:t>
            </a:r>
            <a:r>
              <a:rPr lang="en-US" dirty="0"/>
              <a:t> a </a:t>
            </a:r>
            <a:r>
              <a:rPr lang="en-US" dirty="0" err="1"/>
              <a:t>tener</a:t>
            </a:r>
            <a:r>
              <a:rPr lang="en-US" dirty="0"/>
              <a:t> </a:t>
            </a:r>
            <a:r>
              <a:rPr lang="en-US" dirty="0" err="1"/>
              <a:t>en</a:t>
            </a:r>
            <a:r>
              <a:rPr lang="en-US" dirty="0"/>
              <a:t> </a:t>
            </a:r>
            <a:r>
              <a:rPr lang="en-US" dirty="0" err="1"/>
              <a:t>cuenta</a:t>
            </a:r>
            <a:r>
              <a:rPr lang="en-US" dirty="0"/>
              <a:t> es que no hay </a:t>
            </a:r>
            <a:r>
              <a:rPr lang="en-US" dirty="0" err="1"/>
              <a:t>métodos</a:t>
            </a:r>
            <a:r>
              <a:rPr lang="en-US" dirty="0"/>
              <a:t> para </a:t>
            </a:r>
            <a:r>
              <a:rPr lang="en-US" dirty="0" err="1"/>
              <a:t>cambiar</a:t>
            </a:r>
            <a:r>
              <a:rPr lang="en-US" dirty="0"/>
              <a:t> un string. Los </a:t>
            </a:r>
            <a:r>
              <a:rPr lang="en-US" dirty="0" err="1"/>
              <a:t>métodos</a:t>
            </a:r>
            <a:r>
              <a:rPr lang="en-US" dirty="0"/>
              <a:t> que </a:t>
            </a:r>
            <a:r>
              <a:rPr lang="en-US" dirty="0" err="1"/>
              <a:t>parecen</a:t>
            </a:r>
            <a:r>
              <a:rPr lang="en-US" dirty="0"/>
              <a:t> </a:t>
            </a:r>
            <a:r>
              <a:rPr lang="en-US" dirty="0" err="1"/>
              <a:t>modificar</a:t>
            </a:r>
            <a:r>
              <a:rPr lang="en-US" dirty="0"/>
              <a:t> un string, </a:t>
            </a:r>
            <a:r>
              <a:rPr lang="en-US" dirty="0" err="1"/>
              <a:t>en</a:t>
            </a:r>
            <a:r>
              <a:rPr lang="en-US" dirty="0"/>
              <a:t> </a:t>
            </a:r>
            <a:r>
              <a:rPr lang="en-US" dirty="0" err="1"/>
              <a:t>realidad</a:t>
            </a:r>
            <a:r>
              <a:rPr lang="en-US" dirty="0"/>
              <a:t> </a:t>
            </a:r>
            <a:r>
              <a:rPr lang="en-US" dirty="0" err="1"/>
              <a:t>siempre</a:t>
            </a:r>
            <a:r>
              <a:rPr lang="en-US" dirty="0"/>
              <a:t> </a:t>
            </a:r>
            <a:r>
              <a:rPr lang="en-US" dirty="0" err="1"/>
              <a:t>devuelven</a:t>
            </a:r>
            <a:r>
              <a:rPr lang="en-US" dirty="0"/>
              <a:t> un string </a:t>
            </a:r>
            <a:r>
              <a:rPr lang="en-US" dirty="0" err="1"/>
              <a:t>completamente</a:t>
            </a:r>
            <a:r>
              <a:rPr lang="en-US" dirty="0"/>
              <a:t> nuevo. Es por </a:t>
            </a:r>
            <a:r>
              <a:rPr lang="en-US" dirty="0" err="1"/>
              <a:t>eso</a:t>
            </a:r>
            <a:r>
              <a:rPr lang="en-US" dirty="0"/>
              <a:t> que se dice que </a:t>
            </a:r>
            <a:r>
              <a:rPr lang="en-US" b="1" dirty="0"/>
              <a:t>los strings son </a:t>
            </a:r>
            <a:r>
              <a:rPr lang="en-US" b="1" dirty="0" err="1"/>
              <a:t>inmutables</a:t>
            </a:r>
            <a:r>
              <a:rPr lang="en-US" dirty="0"/>
              <a:t>.</a:t>
            </a:r>
          </a:p>
          <a:p>
            <a:pPr marL="0" indent="0">
              <a:buNone/>
            </a:pPr>
            <a:endParaRPr lang="en-BO" dirty="0"/>
          </a:p>
        </p:txBody>
      </p:sp>
    </p:spTree>
    <p:extLst>
      <p:ext uri="{BB962C8B-B14F-4D97-AF65-F5344CB8AC3E}">
        <p14:creationId xmlns:p14="http://schemas.microsoft.com/office/powerpoint/2010/main" val="28939769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96690-08FC-F14D-BA89-ECA97E6792EE}"/>
              </a:ext>
            </a:extLst>
          </p:cNvPr>
          <p:cNvSpPr>
            <a:spLocks noGrp="1"/>
          </p:cNvSpPr>
          <p:nvPr>
            <p:ph type="title"/>
          </p:nvPr>
        </p:nvSpPr>
        <p:spPr/>
        <p:txBody>
          <a:bodyPr/>
          <a:lstStyle/>
          <a:p>
            <a:r>
              <a:rPr lang="en-BO" dirty="0"/>
              <a:t>Métodos de strings</a:t>
            </a:r>
          </a:p>
        </p:txBody>
      </p:sp>
      <p:sp>
        <p:nvSpPr>
          <p:cNvPr id="4" name="TextBox 3">
            <a:extLst>
              <a:ext uri="{FF2B5EF4-FFF2-40B4-BE49-F238E27FC236}">
                <a16:creationId xmlns:a16="http://schemas.microsoft.com/office/drawing/2014/main" id="{6A44682E-F433-B644-8BB5-110E09F60E10}"/>
              </a:ext>
            </a:extLst>
          </p:cNvPr>
          <p:cNvSpPr txBox="1"/>
          <p:nvPr/>
        </p:nvSpPr>
        <p:spPr>
          <a:xfrm>
            <a:off x="1515070" y="1791789"/>
            <a:ext cx="9179277" cy="40010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s = "</a:t>
            </a:r>
            <a:r>
              <a:rPr lang="en-US" b="1" dirty="0" err="1"/>
              <a:t>inmutables</a:t>
            </a:r>
            <a:r>
              <a:rPr lang="en-US" b="1" dirty="0"/>
              <a:t>";   WriteLine(s);			// </a:t>
            </a:r>
            <a:r>
              <a:rPr lang="en-US" b="1" dirty="0" err="1"/>
              <a:t>inmutables</a:t>
            </a:r>
            <a:endParaRPr lang="en-US" b="1" dirty="0"/>
          </a:p>
          <a:p>
            <a:r>
              <a:rPr lang="en-US" b="1" dirty="0" err="1"/>
              <a:t>s.Replace</a:t>
            </a:r>
            <a:r>
              <a:rPr lang="en-US" b="1" dirty="0"/>
              <a:t>("m", </a:t>
            </a:r>
            <a:r>
              <a:rPr lang="en-US" b="1" dirty="0">
                <a:solidFill>
                  <a:prstClr val="white"/>
                </a:solidFill>
              </a:rPr>
              <a:t>"</a:t>
            </a:r>
            <a:r>
              <a:rPr lang="en-US" b="1" dirty="0"/>
              <a:t>r");    WriteLine(s); 			// </a:t>
            </a:r>
            <a:r>
              <a:rPr lang="en-US" b="1" dirty="0" err="1"/>
              <a:t>inmutables</a:t>
            </a:r>
            <a:endParaRPr lang="en-US" b="1" dirty="0"/>
          </a:p>
          <a:p>
            <a:r>
              <a:rPr lang="en-US" b="1" dirty="0"/>
              <a:t>var r =  </a:t>
            </a:r>
            <a:r>
              <a:rPr lang="en-US" b="1" dirty="0" err="1"/>
              <a:t>s.Replace</a:t>
            </a:r>
            <a:r>
              <a:rPr lang="en-US" b="1" dirty="0"/>
              <a:t>("m", "r"); WriteLine(r);		// </a:t>
            </a:r>
            <a:r>
              <a:rPr lang="en-US" b="1" dirty="0" err="1"/>
              <a:t>inrutables</a:t>
            </a:r>
            <a:endParaRPr lang="en-US" b="1" dirty="0"/>
          </a:p>
          <a:p>
            <a:r>
              <a:rPr lang="en-US" b="1" dirty="0"/>
              <a:t>var </a:t>
            </a:r>
            <a:r>
              <a:rPr lang="en-US" b="1" dirty="0" err="1"/>
              <a:t>ora</a:t>
            </a:r>
            <a:r>
              <a:rPr lang="en-US" b="1" dirty="0"/>
              <a:t> = </a:t>
            </a:r>
            <a:r>
              <a:rPr lang="en-US" b="1" dirty="0" err="1"/>
              <a:t>s.Insert</a:t>
            </a:r>
            <a:r>
              <a:rPr lang="en-US" b="1" dirty="0"/>
              <a:t>(0, "Los strings son ");	   WriteLine(</a:t>
            </a:r>
            <a:r>
              <a:rPr lang="en-US" b="1" dirty="0" err="1"/>
              <a:t>ora</a:t>
            </a:r>
            <a:r>
              <a:rPr lang="en-US" b="1" dirty="0"/>
              <a:t>); 	// Los strings son </a:t>
            </a:r>
            <a:r>
              <a:rPr lang="en-US" b="1" dirty="0" err="1"/>
              <a:t>inmutables</a:t>
            </a:r>
            <a:endParaRPr lang="en-US" b="1" dirty="0"/>
          </a:p>
          <a:p>
            <a:r>
              <a:rPr lang="en-US" b="1" dirty="0" err="1"/>
              <a:t>ora</a:t>
            </a:r>
            <a:r>
              <a:rPr lang="en-US" b="1" dirty="0"/>
              <a:t> = </a:t>
            </a:r>
            <a:r>
              <a:rPr lang="en-US" b="1" dirty="0" err="1"/>
              <a:t>ora.Remove</a:t>
            </a:r>
            <a:r>
              <a:rPr lang="en-US" b="1" dirty="0"/>
              <a:t>(4, 12);   WriteLine(</a:t>
            </a:r>
            <a:r>
              <a:rPr lang="en-US" b="1" dirty="0" err="1"/>
              <a:t>ora</a:t>
            </a:r>
            <a:r>
              <a:rPr lang="en-US" b="1" dirty="0"/>
              <a:t>);		// Los </a:t>
            </a:r>
            <a:r>
              <a:rPr lang="en-US" b="1" dirty="0" err="1"/>
              <a:t>inmutables</a:t>
            </a:r>
            <a:endParaRPr lang="en-US" b="1" dirty="0"/>
          </a:p>
          <a:p>
            <a:r>
              <a:rPr lang="en-US" b="1" dirty="0"/>
              <a:t>var t = </a:t>
            </a:r>
            <a:r>
              <a:rPr lang="en-US" b="1" dirty="0" err="1"/>
              <a:t>ora.Substring</a:t>
            </a:r>
            <a:r>
              <a:rPr lang="en-US" b="1" dirty="0"/>
              <a:t>(4, </a:t>
            </a:r>
            <a:r>
              <a:rPr lang="en-US" b="1" dirty="0" err="1"/>
              <a:t>ora.Length</a:t>
            </a:r>
            <a:r>
              <a:rPr lang="en-US" b="1" dirty="0"/>
              <a:t> - 4);   WriteLine(t); 	// </a:t>
            </a:r>
            <a:r>
              <a:rPr lang="en-US" b="1" dirty="0" err="1"/>
              <a:t>inmutables</a:t>
            </a:r>
            <a:endParaRPr lang="en-US" b="1" dirty="0"/>
          </a:p>
          <a:p>
            <a:r>
              <a:rPr lang="en-US" b="1" dirty="0"/>
              <a:t>bool b = (s == t);   WriteLine($"s == t : {b} ");		// s == t : true</a:t>
            </a:r>
          </a:p>
          <a:p>
            <a:r>
              <a:rPr lang="en-US" b="1" dirty="0"/>
              <a:t>var u = </a:t>
            </a:r>
            <a:r>
              <a:rPr lang="en-US" b="1" dirty="0" err="1"/>
              <a:t>t.ToUpper</a:t>
            </a:r>
            <a:r>
              <a:rPr lang="en-US" b="1" dirty="0"/>
              <a:t>();   WriteLine(u);  			// INMUTABLES</a:t>
            </a:r>
          </a:p>
          <a:p>
            <a:r>
              <a:rPr lang="en-US" b="1" dirty="0"/>
              <a:t>b = (s == u);   WriteLine($"s == u : {b} ");		// s == u : false</a:t>
            </a:r>
          </a:p>
          <a:p>
            <a:r>
              <a:rPr lang="en-US" b="1" dirty="0" err="1"/>
              <a:t>ora</a:t>
            </a:r>
            <a:r>
              <a:rPr lang="en-US" b="1" dirty="0"/>
              <a:t> += " strings!";   WriteLine(</a:t>
            </a:r>
            <a:r>
              <a:rPr lang="en-US" b="1" dirty="0" err="1"/>
              <a:t>ora</a:t>
            </a:r>
            <a:r>
              <a:rPr lang="en-US" b="1" dirty="0"/>
              <a:t>);			// Los </a:t>
            </a:r>
            <a:r>
              <a:rPr lang="en-US" b="1" dirty="0" err="1"/>
              <a:t>inmutables</a:t>
            </a:r>
            <a:r>
              <a:rPr lang="en-US" b="1" dirty="0"/>
              <a:t> strings!  </a:t>
            </a:r>
          </a:p>
          <a:p>
            <a:r>
              <a:rPr lang="en-US" b="1" dirty="0"/>
              <a:t>WriteLine($"La </a:t>
            </a:r>
            <a:r>
              <a:rPr lang="en-US" b="1" dirty="0" err="1"/>
              <a:t>longitud</a:t>
            </a:r>
            <a:r>
              <a:rPr lang="en-US" b="1" dirty="0"/>
              <a:t> de \"{</a:t>
            </a:r>
            <a:r>
              <a:rPr lang="en-US" b="1" dirty="0" err="1"/>
              <a:t>ora</a:t>
            </a:r>
            <a:r>
              <a:rPr lang="en-US" b="1" dirty="0"/>
              <a:t>}\" es {</a:t>
            </a:r>
            <a:r>
              <a:rPr lang="en-US" b="1" dirty="0" err="1"/>
              <a:t>ora.Length</a:t>
            </a:r>
            <a:r>
              <a:rPr lang="en-US" b="1" dirty="0"/>
              <a:t>} "); 	// 23</a:t>
            </a:r>
          </a:p>
          <a:p>
            <a:endParaRPr lang="en-US"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5149201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C6F61-E309-DC49-BCA9-CA0D5CF2B558}"/>
              </a:ext>
            </a:extLst>
          </p:cNvPr>
          <p:cNvSpPr>
            <a:spLocks noGrp="1"/>
          </p:cNvSpPr>
          <p:nvPr>
            <p:ph type="title"/>
          </p:nvPr>
        </p:nvSpPr>
        <p:spPr/>
        <p:txBody>
          <a:bodyPr/>
          <a:lstStyle/>
          <a:p>
            <a:r>
              <a:rPr lang="en-BO" dirty="0"/>
              <a:t>Conversión entre números y strings</a:t>
            </a:r>
          </a:p>
        </p:txBody>
      </p:sp>
      <p:sp>
        <p:nvSpPr>
          <p:cNvPr id="3" name="Content Placeholder 2">
            <a:extLst>
              <a:ext uri="{FF2B5EF4-FFF2-40B4-BE49-F238E27FC236}">
                <a16:creationId xmlns:a16="http://schemas.microsoft.com/office/drawing/2014/main" id="{606D0A9F-44B3-DF46-85F5-488270E59559}"/>
              </a:ext>
            </a:extLst>
          </p:cNvPr>
          <p:cNvSpPr>
            <a:spLocks noGrp="1"/>
          </p:cNvSpPr>
          <p:nvPr>
            <p:ph idx="1"/>
          </p:nvPr>
        </p:nvSpPr>
        <p:spPr>
          <a:xfrm>
            <a:off x="6096000" y="1825625"/>
            <a:ext cx="5257800" cy="4351338"/>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0" indent="0">
              <a:buNone/>
            </a:pPr>
            <a:r>
              <a:rPr lang="en-BO" dirty="0"/>
              <a:t>Para convertir un valor de tipo numérico a string, simplemente se usa el método ToString(), disponible para cualquier tipo del lenguaje en C#.</a:t>
            </a:r>
          </a:p>
          <a:p>
            <a:pPr marL="0" indent="0">
              <a:buNone/>
            </a:pPr>
            <a:r>
              <a:rPr lang="en-BO" dirty="0"/>
              <a:t>Para convertir un valor de alguno de los tipos numéricos se usa el nombre del tipo (que es un alias par la clase que contiene todo sus miembros), para invocar al método Parse(arg) correspondiente. Donde arg es el valor (literal o variable) que se desea convertir a string.</a:t>
            </a:r>
          </a:p>
        </p:txBody>
      </p:sp>
      <p:sp>
        <p:nvSpPr>
          <p:cNvPr id="4" name="TextBox 3">
            <a:extLst>
              <a:ext uri="{FF2B5EF4-FFF2-40B4-BE49-F238E27FC236}">
                <a16:creationId xmlns:a16="http://schemas.microsoft.com/office/drawing/2014/main" id="{F16D9316-21A6-2344-868E-D08F56BFBCD6}"/>
              </a:ext>
            </a:extLst>
          </p:cNvPr>
          <p:cNvSpPr txBox="1"/>
          <p:nvPr/>
        </p:nvSpPr>
        <p:spPr>
          <a:xfrm>
            <a:off x="1166727" y="1504406"/>
            <a:ext cx="4467719" cy="4832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n = 16;</a:t>
            </a:r>
          </a:p>
          <a:p>
            <a:r>
              <a:rPr lang="en-US" b="1" dirty="0"/>
              <a:t>string </a:t>
            </a:r>
            <a:r>
              <a:rPr lang="en-US" b="1" dirty="0" err="1"/>
              <a:t>s_entero</a:t>
            </a:r>
            <a:r>
              <a:rPr lang="en-US" b="1" dirty="0"/>
              <a:t> = </a:t>
            </a:r>
            <a:r>
              <a:rPr lang="en-US" b="1" dirty="0" err="1"/>
              <a:t>n.ToString</a:t>
            </a:r>
            <a:r>
              <a:rPr lang="en-US" b="1" dirty="0"/>
              <a:t>();</a:t>
            </a:r>
          </a:p>
          <a:p>
            <a:r>
              <a:rPr lang="en-US" b="1" dirty="0"/>
              <a:t>decimal  </a:t>
            </a:r>
            <a:r>
              <a:rPr lang="en-US" b="1" dirty="0" err="1"/>
              <a:t>monto</a:t>
            </a:r>
            <a:r>
              <a:rPr lang="en-US" b="1" dirty="0"/>
              <a:t> = </a:t>
            </a:r>
            <a:r>
              <a:rPr lang="en-US" b="1" dirty="0" err="1"/>
              <a:t>int.Parse</a:t>
            </a:r>
            <a:r>
              <a:rPr lang="en-US" b="1" dirty="0"/>
              <a:t>(</a:t>
            </a:r>
            <a:r>
              <a:rPr lang="en-US" b="1" dirty="0" err="1"/>
              <a:t>s_entero</a:t>
            </a:r>
            <a:r>
              <a:rPr lang="en-US" b="1" dirty="0"/>
              <a:t>);</a:t>
            </a:r>
          </a:p>
          <a:p>
            <a:r>
              <a:rPr lang="en-US" b="1" dirty="0"/>
              <a:t>double real = </a:t>
            </a:r>
            <a:r>
              <a:rPr lang="en-US" b="1" dirty="0" err="1"/>
              <a:t>double.Parse</a:t>
            </a:r>
            <a:r>
              <a:rPr lang="en-US" b="1" dirty="0"/>
              <a:t>(</a:t>
            </a:r>
            <a:r>
              <a:rPr lang="en-US" b="1" dirty="0" err="1"/>
              <a:t>s_entero</a:t>
            </a:r>
            <a:r>
              <a:rPr lang="en-US" b="1" dirty="0"/>
              <a:t>); </a:t>
            </a:r>
          </a:p>
          <a:p>
            <a:r>
              <a:rPr lang="en-US" b="1" dirty="0"/>
              <a:t>byte by = </a:t>
            </a:r>
            <a:r>
              <a:rPr lang="en-US" b="1" dirty="0" err="1"/>
              <a:t>byte.Parse</a:t>
            </a:r>
            <a:r>
              <a:rPr lang="en-US" b="1" dirty="0"/>
              <a:t>("17");</a:t>
            </a:r>
          </a:p>
          <a:p>
            <a:r>
              <a:rPr lang="en-US" b="1" dirty="0"/>
              <a:t>string </a:t>
            </a:r>
            <a:r>
              <a:rPr lang="en-US" b="1" dirty="0" err="1"/>
              <a:t>s_decimal</a:t>
            </a:r>
            <a:r>
              <a:rPr lang="en-US" b="1" dirty="0"/>
              <a:t> = 245.49M.ToString();</a:t>
            </a:r>
          </a:p>
          <a:p>
            <a:r>
              <a:rPr lang="en-US" b="1" dirty="0"/>
              <a:t>byte bite =  (byte) </a:t>
            </a:r>
            <a:r>
              <a:rPr lang="en-US" b="1" dirty="0" err="1"/>
              <a:t>decimal.Parse</a:t>
            </a:r>
            <a:r>
              <a:rPr lang="en-US" b="1" dirty="0"/>
              <a:t>(</a:t>
            </a:r>
            <a:r>
              <a:rPr lang="en-US" b="1" dirty="0" err="1"/>
              <a:t>s_decimal</a:t>
            </a:r>
            <a:r>
              <a:rPr lang="en-US" b="1" dirty="0"/>
              <a:t>);</a:t>
            </a:r>
          </a:p>
          <a:p>
            <a:endParaRPr lang="en-US" b="1" dirty="0"/>
          </a:p>
          <a:p>
            <a:r>
              <a:rPr lang="en-US" b="1" dirty="0"/>
              <a:t>WriteLine($"</a:t>
            </a:r>
            <a:r>
              <a:rPr lang="en-US" b="1" dirty="0" err="1"/>
              <a:t>s_entero</a:t>
            </a:r>
            <a:r>
              <a:rPr lang="en-US" b="1" dirty="0"/>
              <a:t> = {</a:t>
            </a:r>
            <a:r>
              <a:rPr lang="en-US" b="1" dirty="0" err="1"/>
              <a:t>s_entero</a:t>
            </a:r>
            <a:r>
              <a:rPr lang="en-US" b="1" dirty="0"/>
              <a:t>} ");</a:t>
            </a:r>
          </a:p>
          <a:p>
            <a:r>
              <a:rPr lang="en-US" b="1" dirty="0"/>
              <a:t>WriteLine($"</a:t>
            </a:r>
            <a:r>
              <a:rPr lang="en-US" b="1" dirty="0" err="1"/>
              <a:t>monto</a:t>
            </a:r>
            <a:r>
              <a:rPr lang="en-US" b="1" dirty="0"/>
              <a:t> = {</a:t>
            </a:r>
            <a:r>
              <a:rPr lang="en-US" b="1" dirty="0" err="1"/>
              <a:t>monto</a:t>
            </a:r>
            <a:r>
              <a:rPr lang="en-US" b="1" dirty="0"/>
              <a:t>} ");</a:t>
            </a:r>
          </a:p>
          <a:p>
            <a:r>
              <a:rPr lang="en-US" b="1" dirty="0"/>
              <a:t>WriteLine($"real = {real} ");</a:t>
            </a:r>
          </a:p>
          <a:p>
            <a:r>
              <a:rPr lang="en-US" b="1" dirty="0"/>
              <a:t>WriteLine($"by = {by} ");</a:t>
            </a:r>
          </a:p>
          <a:p>
            <a:r>
              <a:rPr lang="en-US" b="1" dirty="0"/>
              <a:t>WriteLine($"</a:t>
            </a:r>
            <a:r>
              <a:rPr lang="en-US" b="1" dirty="0" err="1"/>
              <a:t>s_decimal</a:t>
            </a:r>
            <a:r>
              <a:rPr lang="en-US" b="1" dirty="0"/>
              <a:t> = {</a:t>
            </a:r>
            <a:r>
              <a:rPr lang="en-US" b="1" dirty="0" err="1"/>
              <a:t>s_decimal</a:t>
            </a:r>
            <a:r>
              <a:rPr lang="en-US" b="1" dirty="0"/>
              <a:t>} ");</a:t>
            </a:r>
          </a:p>
          <a:p>
            <a:r>
              <a:rPr lang="en-US" b="1" dirty="0"/>
              <a:t>WriteLine($"bite = {bite} ");</a:t>
            </a:r>
          </a:p>
          <a:p>
            <a:endParaRPr lang="en-US"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3680983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C95A5-1056-C048-869D-D0F7EF7319D7}"/>
              </a:ext>
            </a:extLst>
          </p:cNvPr>
          <p:cNvSpPr>
            <a:spLocks noGrp="1"/>
          </p:cNvSpPr>
          <p:nvPr>
            <p:ph type="title"/>
          </p:nvPr>
        </p:nvSpPr>
        <p:spPr/>
        <p:txBody>
          <a:bodyPr/>
          <a:lstStyle/>
          <a:p>
            <a:r>
              <a:rPr lang="en-BO" dirty="0"/>
              <a:t>Capítulo 4</a:t>
            </a:r>
          </a:p>
        </p:txBody>
      </p:sp>
      <p:sp>
        <p:nvSpPr>
          <p:cNvPr id="3" name="Content Placeholder 2">
            <a:extLst>
              <a:ext uri="{FF2B5EF4-FFF2-40B4-BE49-F238E27FC236}">
                <a16:creationId xmlns:a16="http://schemas.microsoft.com/office/drawing/2014/main" id="{277B562F-749B-C544-B75D-C1AFFDFB115A}"/>
              </a:ext>
            </a:extLst>
          </p:cNvPr>
          <p:cNvSpPr>
            <a:spLocks noGrp="1"/>
          </p:cNvSpPr>
          <p:nvPr>
            <p:ph idx="1"/>
          </p:nvPr>
        </p:nvSpPr>
        <p:spPr/>
        <p:txBody>
          <a:bodyPr>
            <a:normAutofit/>
          </a:bodyPr>
          <a:lstStyle/>
          <a:p>
            <a:pPr marL="0" indent="0">
              <a:buNone/>
            </a:pPr>
            <a:r>
              <a:rPr lang="en-BO" sz="4000" b="1" dirty="0"/>
              <a:t>Arrays</a:t>
            </a:r>
          </a:p>
        </p:txBody>
      </p:sp>
    </p:spTree>
    <p:extLst>
      <p:ext uri="{BB962C8B-B14F-4D97-AF65-F5344CB8AC3E}">
        <p14:creationId xmlns:p14="http://schemas.microsoft.com/office/powerpoint/2010/main" val="19428773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AA4BC-6B74-9247-854B-606A2727EEDA}"/>
              </a:ext>
            </a:extLst>
          </p:cNvPr>
          <p:cNvSpPr>
            <a:spLocks noGrp="1"/>
          </p:cNvSpPr>
          <p:nvPr>
            <p:ph type="title"/>
          </p:nvPr>
        </p:nvSpPr>
        <p:spPr/>
        <p:txBody>
          <a:bodyPr/>
          <a:lstStyle/>
          <a:p>
            <a:r>
              <a:rPr lang="en-BO" dirty="0"/>
              <a:t>Arrays</a:t>
            </a:r>
          </a:p>
        </p:txBody>
      </p:sp>
      <p:sp>
        <p:nvSpPr>
          <p:cNvPr id="3" name="Content Placeholder 2">
            <a:extLst>
              <a:ext uri="{FF2B5EF4-FFF2-40B4-BE49-F238E27FC236}">
                <a16:creationId xmlns:a16="http://schemas.microsoft.com/office/drawing/2014/main" id="{20851882-F32B-3C47-9945-04AD3D3339A3}"/>
              </a:ext>
            </a:extLst>
          </p:cNvPr>
          <p:cNvSpPr>
            <a:spLocks noGrp="1"/>
          </p:cNvSpPr>
          <p:nvPr>
            <p:ph idx="1"/>
          </p:nvPr>
        </p:nvSpPr>
        <p:spPr>
          <a:xfrm>
            <a:off x="838200" y="1825625"/>
            <a:ext cx="10515600" cy="1196249"/>
          </a:xfrm>
        </p:spPr>
        <p:txBody>
          <a:bodyPr>
            <a:normAutofit fontScale="70000" lnSpcReduction="20000"/>
          </a:bodyPr>
          <a:lstStyle/>
          <a:p>
            <a:pPr marL="0" indent="0">
              <a:buNone/>
            </a:pPr>
            <a:r>
              <a:rPr lang="en-US" dirty="0"/>
              <a:t>Una </a:t>
            </a:r>
            <a:r>
              <a:rPr lang="en-US" dirty="0" err="1"/>
              <a:t>matriz</a:t>
            </a:r>
            <a:r>
              <a:rPr lang="en-US" dirty="0"/>
              <a:t> es una </a:t>
            </a:r>
            <a:r>
              <a:rPr lang="en-US" dirty="0" err="1"/>
              <a:t>estructura</a:t>
            </a:r>
            <a:r>
              <a:rPr lang="en-US" dirty="0"/>
              <a:t> de </a:t>
            </a:r>
            <a:r>
              <a:rPr lang="en-US" dirty="0" err="1"/>
              <a:t>datos</a:t>
            </a:r>
            <a:r>
              <a:rPr lang="en-US" dirty="0"/>
              <a:t> </a:t>
            </a:r>
            <a:r>
              <a:rPr lang="en-US" dirty="0" err="1"/>
              <a:t>utilizada</a:t>
            </a:r>
            <a:r>
              <a:rPr lang="en-US" dirty="0"/>
              <a:t> para </a:t>
            </a:r>
            <a:r>
              <a:rPr lang="en-US" dirty="0" err="1"/>
              <a:t>almacenar</a:t>
            </a:r>
            <a:r>
              <a:rPr lang="en-US" dirty="0"/>
              <a:t> una </a:t>
            </a:r>
            <a:r>
              <a:rPr lang="en-US" dirty="0" err="1"/>
              <a:t>colección</a:t>
            </a:r>
            <a:r>
              <a:rPr lang="en-US" dirty="0"/>
              <a:t> de </a:t>
            </a:r>
            <a:r>
              <a:rPr lang="en-US" dirty="0" err="1"/>
              <a:t>valores</a:t>
            </a:r>
            <a:r>
              <a:rPr lang="en-US" dirty="0"/>
              <a:t> del </a:t>
            </a:r>
            <a:r>
              <a:rPr lang="en-US" dirty="0" err="1"/>
              <a:t>mismo</a:t>
            </a:r>
            <a:r>
              <a:rPr lang="en-US" dirty="0"/>
              <a:t> </a:t>
            </a:r>
            <a:r>
              <a:rPr lang="en-US" dirty="0" err="1"/>
              <a:t>tipo</a:t>
            </a:r>
            <a:r>
              <a:rPr lang="en-US" dirty="0"/>
              <a:t>.</a:t>
            </a:r>
          </a:p>
          <a:p>
            <a:pPr marL="0" indent="0">
              <a:buNone/>
            </a:pPr>
            <a:r>
              <a:rPr lang="en-US" dirty="0"/>
              <a:t>Para </a:t>
            </a:r>
            <a:r>
              <a:rPr lang="en-US" dirty="0" err="1"/>
              <a:t>declarar</a:t>
            </a:r>
            <a:r>
              <a:rPr lang="en-US" dirty="0"/>
              <a:t> un array, se </a:t>
            </a:r>
            <a:r>
              <a:rPr lang="en-US" dirty="0" err="1"/>
              <a:t>agrega</a:t>
            </a:r>
            <a:r>
              <a:rPr lang="en-US" dirty="0"/>
              <a:t> un par de </a:t>
            </a:r>
            <a:r>
              <a:rPr lang="en-US" dirty="0" err="1"/>
              <a:t>corchetes</a:t>
            </a:r>
            <a:r>
              <a:rPr lang="en-US" dirty="0"/>
              <a:t> al </a:t>
            </a:r>
            <a:r>
              <a:rPr lang="en-US" dirty="0" err="1"/>
              <a:t>tipo</a:t>
            </a:r>
            <a:r>
              <a:rPr lang="en-US" dirty="0"/>
              <a:t> de </a:t>
            </a:r>
            <a:r>
              <a:rPr lang="en-US" dirty="0" err="1"/>
              <a:t>datos</a:t>
            </a:r>
            <a:r>
              <a:rPr lang="en-US" dirty="0"/>
              <a:t> que </a:t>
            </a:r>
            <a:r>
              <a:rPr lang="en-US" dirty="0" err="1"/>
              <a:t>contendrá</a:t>
            </a:r>
            <a:r>
              <a:rPr lang="en-US" dirty="0"/>
              <a:t> el array, </a:t>
            </a:r>
            <a:r>
              <a:rPr lang="en-US" dirty="0" err="1"/>
              <a:t>seguido</a:t>
            </a:r>
            <a:r>
              <a:rPr lang="en-US" dirty="0"/>
              <a:t> del </a:t>
            </a:r>
            <a:r>
              <a:rPr lang="en-US" dirty="0" err="1"/>
              <a:t>nombre</a:t>
            </a:r>
            <a:r>
              <a:rPr lang="en-US" dirty="0"/>
              <a:t> del array. Se </a:t>
            </a:r>
            <a:r>
              <a:rPr lang="en-US" dirty="0" err="1"/>
              <a:t>puede</a:t>
            </a:r>
            <a:r>
              <a:rPr lang="en-US" dirty="0"/>
              <a:t> </a:t>
            </a:r>
            <a:r>
              <a:rPr lang="en-US" dirty="0" err="1"/>
              <a:t>declarar</a:t>
            </a:r>
            <a:r>
              <a:rPr lang="en-US" dirty="0"/>
              <a:t> un array de </a:t>
            </a:r>
            <a:r>
              <a:rPr lang="en-US" dirty="0" err="1"/>
              <a:t>cualquier</a:t>
            </a:r>
            <a:r>
              <a:rPr lang="en-US" dirty="0"/>
              <a:t> </a:t>
            </a:r>
            <a:r>
              <a:rPr lang="en-US" dirty="0" err="1"/>
              <a:t>otro</a:t>
            </a:r>
            <a:r>
              <a:rPr lang="en-US" dirty="0"/>
              <a:t> </a:t>
            </a:r>
            <a:r>
              <a:rPr lang="en-US" dirty="0" err="1"/>
              <a:t>tipo</a:t>
            </a:r>
            <a:r>
              <a:rPr lang="en-US" dirty="0"/>
              <a:t> de </a:t>
            </a:r>
            <a:r>
              <a:rPr lang="en-US" dirty="0" err="1"/>
              <a:t>datos</a:t>
            </a:r>
            <a:r>
              <a:rPr lang="en-US" dirty="0"/>
              <a:t>.</a:t>
            </a:r>
          </a:p>
          <a:p>
            <a:pPr marL="0" indent="0">
              <a:buNone/>
            </a:pPr>
            <a:endParaRPr lang="en-BO" dirty="0"/>
          </a:p>
        </p:txBody>
      </p:sp>
      <p:sp>
        <p:nvSpPr>
          <p:cNvPr id="4" name="TextBox 3">
            <a:extLst>
              <a:ext uri="{FF2B5EF4-FFF2-40B4-BE49-F238E27FC236}">
                <a16:creationId xmlns:a16="http://schemas.microsoft.com/office/drawing/2014/main" id="{A0E894B7-48E9-F24E-BB6D-CA8D4DBADDF8}"/>
              </a:ext>
            </a:extLst>
          </p:cNvPr>
          <p:cNvSpPr txBox="1"/>
          <p:nvPr/>
        </p:nvSpPr>
        <p:spPr>
          <a:xfrm>
            <a:off x="611776" y="3283483"/>
            <a:ext cx="8384177" cy="3170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a:t>
            </a:r>
            <a:r>
              <a:rPr lang="en-US" b="1" dirty="0" err="1"/>
              <a:t>declaración</a:t>
            </a:r>
            <a:r>
              <a:rPr lang="en-US" b="1" dirty="0"/>
              <a:t> array de </a:t>
            </a:r>
            <a:r>
              <a:rPr lang="en-US" b="1" dirty="0" err="1"/>
              <a:t>enteros</a:t>
            </a:r>
            <a:endParaRPr lang="en-US" b="1" dirty="0"/>
          </a:p>
          <a:p>
            <a:r>
              <a:rPr lang="en-US" b="1" dirty="0"/>
              <a:t>x = new int[10];		// </a:t>
            </a:r>
            <a:r>
              <a:rPr lang="en-US" b="1" dirty="0" err="1"/>
              <a:t>inicialización</a:t>
            </a:r>
            <a:r>
              <a:rPr lang="en-US" b="1" dirty="0"/>
              <a:t> para 10 </a:t>
            </a:r>
            <a:r>
              <a:rPr lang="en-US" b="1" dirty="0" err="1"/>
              <a:t>enteros</a:t>
            </a:r>
            <a:endParaRPr lang="en-US" b="1" dirty="0"/>
          </a:p>
          <a:p>
            <a:r>
              <a:rPr lang="en-US" b="1" dirty="0"/>
              <a:t>s</a:t>
            </a:r>
            <a:r>
              <a:rPr lang="en-BO" b="1" dirty="0"/>
              <a:t>tring[] s;			// </a:t>
            </a:r>
            <a:r>
              <a:rPr lang="en-US" b="1" dirty="0" err="1"/>
              <a:t>declaración</a:t>
            </a:r>
            <a:r>
              <a:rPr lang="en-US" b="1" dirty="0"/>
              <a:t> array de strings</a:t>
            </a:r>
          </a:p>
          <a:p>
            <a:r>
              <a:rPr lang="en-US" b="1" dirty="0"/>
              <a:t>s</a:t>
            </a:r>
            <a:r>
              <a:rPr lang="en-BO" b="1" dirty="0"/>
              <a:t> = new string[20];		// </a:t>
            </a:r>
            <a:r>
              <a:rPr lang="en-US" b="1" dirty="0" err="1"/>
              <a:t>inicialización</a:t>
            </a:r>
            <a:r>
              <a:rPr lang="en-US" b="1" dirty="0"/>
              <a:t> para 20 strings</a:t>
            </a:r>
            <a:endParaRPr lang="en-BO" b="1" dirty="0"/>
          </a:p>
          <a:p>
            <a:r>
              <a:rPr lang="en-US" b="1" dirty="0"/>
              <a:t>var c = new char[15];	// </a:t>
            </a:r>
            <a:r>
              <a:rPr lang="en-US" b="1" dirty="0" err="1"/>
              <a:t>declaración</a:t>
            </a:r>
            <a:r>
              <a:rPr lang="en-US" b="1" dirty="0"/>
              <a:t> e </a:t>
            </a:r>
            <a:r>
              <a:rPr lang="en-US" b="1" dirty="0" err="1"/>
              <a:t>inicialización</a:t>
            </a:r>
            <a:r>
              <a:rPr lang="en-US" b="1" dirty="0"/>
              <a:t> </a:t>
            </a:r>
            <a:r>
              <a:rPr lang="en-US" b="1" dirty="0" err="1"/>
              <a:t>implícita</a:t>
            </a:r>
            <a:endParaRPr lang="en-US" b="1" dirty="0"/>
          </a:p>
          <a:p>
            <a:r>
              <a:rPr lang="en-US" b="1" dirty="0"/>
              <a:t>var m = new decimal[] {12.8M, 45.9M, 34M}; // </a:t>
            </a:r>
            <a:r>
              <a:rPr lang="en-US" b="1" dirty="0" err="1"/>
              <a:t>declaración</a:t>
            </a:r>
            <a:r>
              <a:rPr lang="en-US" b="1" dirty="0"/>
              <a:t> e </a:t>
            </a:r>
            <a:r>
              <a:rPr lang="en-US" b="1" dirty="0" err="1"/>
              <a:t>inicialización</a:t>
            </a:r>
            <a:r>
              <a:rPr lang="en-US" b="1" dirty="0"/>
              <a:t> </a:t>
            </a:r>
            <a:r>
              <a:rPr lang="en-US" b="1" dirty="0" err="1"/>
              <a:t>implícita</a:t>
            </a:r>
            <a:endParaRPr lang="en-US" b="1" dirty="0"/>
          </a:p>
          <a:p>
            <a:r>
              <a:rPr lang="en-US" b="1" dirty="0"/>
              <a:t>				          // </a:t>
            </a:r>
            <a:r>
              <a:rPr lang="en-US" b="1" dirty="0" err="1"/>
              <a:t>asignación</a:t>
            </a:r>
            <a:r>
              <a:rPr lang="en-US" b="1" dirty="0"/>
              <a:t> de los </a:t>
            </a:r>
            <a:r>
              <a:rPr lang="en-US" b="1" dirty="0" err="1"/>
              <a:t>elementos</a:t>
            </a:r>
            <a:endParaRPr lang="en-US" b="1" dirty="0"/>
          </a:p>
          <a:p>
            <a:r>
              <a:rPr lang="en-US" b="1" dirty="0"/>
              <a:t>var</a:t>
            </a:r>
            <a:r>
              <a:rPr lang="en-BO" b="1" dirty="0"/>
              <a:t> estaciones = new[] {"Invierno", "Primavera", "Verano", "Otoño"}; 	// idem</a:t>
            </a:r>
          </a:p>
          <a:p>
            <a:r>
              <a:rPr lang="en-US" b="1" dirty="0"/>
              <a:t> </a:t>
            </a:r>
            <a:endParaRPr lang="en-US" sz="1000" dirty="0">
              <a:solidFill>
                <a:schemeClr val="bg1">
                  <a:lumMod val="85000"/>
                </a:schemeClr>
              </a:solidFill>
            </a:endParaRP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8D765288-C903-DD47-80B6-E2245D4FB9A7}"/>
              </a:ext>
            </a:extLst>
          </p:cNvPr>
          <p:cNvSpPr txBox="1"/>
          <p:nvPr/>
        </p:nvSpPr>
        <p:spPr>
          <a:xfrm>
            <a:off x="9342121" y="3021874"/>
            <a:ext cx="2238103" cy="369331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a:t>El </a:t>
            </a:r>
            <a:r>
              <a:rPr lang="en-US" dirty="0" err="1"/>
              <a:t>objeto</a:t>
            </a:r>
            <a:r>
              <a:rPr lang="en-US" dirty="0"/>
              <a:t> array se </a:t>
            </a:r>
            <a:r>
              <a:rPr lang="en-US" dirty="0" err="1"/>
              <a:t>asigna</a:t>
            </a:r>
            <a:r>
              <a:rPr lang="en-US" dirty="0"/>
              <a:t> con el keyword “new”, </a:t>
            </a:r>
            <a:r>
              <a:rPr lang="en-US" dirty="0" err="1"/>
              <a:t>seguida</a:t>
            </a:r>
            <a:r>
              <a:rPr lang="en-US" dirty="0"/>
              <a:t> </a:t>
            </a:r>
            <a:r>
              <a:rPr lang="en-US" dirty="0" err="1"/>
              <a:t>nuevamente</a:t>
            </a:r>
            <a:r>
              <a:rPr lang="en-US" dirty="0"/>
              <a:t> por el </a:t>
            </a:r>
            <a:r>
              <a:rPr lang="en-US" dirty="0" err="1"/>
              <a:t>nombre</a:t>
            </a:r>
            <a:r>
              <a:rPr lang="en-US" dirty="0"/>
              <a:t> del </a:t>
            </a:r>
            <a:r>
              <a:rPr lang="en-US" dirty="0" err="1"/>
              <a:t>tipo</a:t>
            </a:r>
            <a:r>
              <a:rPr lang="en-US" dirty="0"/>
              <a:t> y la </a:t>
            </a:r>
            <a:r>
              <a:rPr lang="en-US" dirty="0" err="1"/>
              <a:t>longitud</a:t>
            </a:r>
            <a:r>
              <a:rPr lang="en-US" dirty="0"/>
              <a:t> del array entre </a:t>
            </a:r>
            <a:r>
              <a:rPr lang="en-US" dirty="0" err="1"/>
              <a:t>corchetes</a:t>
            </a:r>
            <a:r>
              <a:rPr lang="en-US" dirty="0"/>
              <a:t>. Este es el </a:t>
            </a:r>
            <a:r>
              <a:rPr lang="en-US" dirty="0" err="1"/>
              <a:t>número</a:t>
            </a:r>
            <a:r>
              <a:rPr lang="en-US" dirty="0"/>
              <a:t> </a:t>
            </a:r>
            <a:r>
              <a:rPr lang="en-US" dirty="0" err="1"/>
              <a:t>fijo</a:t>
            </a:r>
            <a:r>
              <a:rPr lang="en-US" dirty="0"/>
              <a:t> de </a:t>
            </a:r>
            <a:r>
              <a:rPr lang="en-US" dirty="0" err="1"/>
              <a:t>elementos</a:t>
            </a:r>
            <a:r>
              <a:rPr lang="en-US" dirty="0"/>
              <a:t> que </a:t>
            </a:r>
            <a:r>
              <a:rPr lang="en-US" dirty="0" err="1"/>
              <a:t>puede</a:t>
            </a:r>
            <a:r>
              <a:rPr lang="en-US" dirty="0"/>
              <a:t> </a:t>
            </a:r>
            <a:r>
              <a:rPr lang="en-US" dirty="0" err="1"/>
              <a:t>contener</a:t>
            </a:r>
            <a:r>
              <a:rPr lang="en-US" dirty="0"/>
              <a:t> el array.</a:t>
            </a:r>
          </a:p>
          <a:p>
            <a:r>
              <a:rPr lang="en-US" dirty="0"/>
              <a:t>Hay </a:t>
            </a:r>
            <a:r>
              <a:rPr lang="en-US" dirty="0" err="1"/>
              <a:t>tambié</a:t>
            </a:r>
            <a:r>
              <a:rPr lang="en-US" dirty="0"/>
              <a:t> </a:t>
            </a:r>
            <a:r>
              <a:rPr lang="en-US" dirty="0" err="1"/>
              <a:t>formas</a:t>
            </a:r>
            <a:r>
              <a:rPr lang="en-US" dirty="0"/>
              <a:t> de </a:t>
            </a:r>
            <a:r>
              <a:rPr lang="en-US" dirty="0" err="1"/>
              <a:t>declaración</a:t>
            </a:r>
            <a:r>
              <a:rPr lang="en-US" dirty="0"/>
              <a:t> </a:t>
            </a:r>
            <a:r>
              <a:rPr lang="en-US" dirty="0" err="1"/>
              <a:t>implícita</a:t>
            </a:r>
            <a:r>
              <a:rPr lang="en-US" dirty="0"/>
              <a:t> con keyword “var”. </a:t>
            </a:r>
            <a:endParaRPr lang="en-BO" dirty="0"/>
          </a:p>
        </p:txBody>
      </p:sp>
    </p:spTree>
    <p:extLst>
      <p:ext uri="{BB962C8B-B14F-4D97-AF65-F5344CB8AC3E}">
        <p14:creationId xmlns:p14="http://schemas.microsoft.com/office/powerpoint/2010/main" val="39747133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59A9E-0217-BC4E-8D70-1CD5B085711C}"/>
              </a:ext>
            </a:extLst>
          </p:cNvPr>
          <p:cNvSpPr>
            <a:spLocks noGrp="1"/>
          </p:cNvSpPr>
          <p:nvPr>
            <p:ph type="title"/>
          </p:nvPr>
        </p:nvSpPr>
        <p:spPr/>
        <p:txBody>
          <a:bodyPr>
            <a:normAutofit/>
          </a:bodyPr>
          <a:lstStyle/>
          <a:p>
            <a:r>
              <a:rPr lang="en-BO" sz="4000" dirty="0"/>
              <a:t>Asignación y acceso a los elementos de un array</a:t>
            </a:r>
          </a:p>
        </p:txBody>
      </p:sp>
      <p:sp>
        <p:nvSpPr>
          <p:cNvPr id="3" name="Content Placeholder 2">
            <a:extLst>
              <a:ext uri="{FF2B5EF4-FFF2-40B4-BE49-F238E27FC236}">
                <a16:creationId xmlns:a16="http://schemas.microsoft.com/office/drawing/2014/main" id="{73AE698A-B3CB-4E4A-80DC-A2342052AB5B}"/>
              </a:ext>
            </a:extLst>
          </p:cNvPr>
          <p:cNvSpPr>
            <a:spLocks noGrp="1"/>
          </p:cNvSpPr>
          <p:nvPr>
            <p:ph idx="1"/>
          </p:nvPr>
        </p:nvSpPr>
        <p:spPr>
          <a:xfrm>
            <a:off x="838200" y="1825626"/>
            <a:ext cx="10515600" cy="1415638"/>
          </a:xfrm>
        </p:spPr>
        <p:txBody>
          <a:bodyPr>
            <a:normAutofit fontScale="62500" lnSpcReduction="20000"/>
          </a:bodyPr>
          <a:lstStyle/>
          <a:p>
            <a:pPr marL="0" indent="0">
              <a:buNone/>
            </a:pPr>
            <a:r>
              <a:rPr lang="en-US" dirty="0"/>
              <a:t>Para </a:t>
            </a:r>
            <a:r>
              <a:rPr lang="en-US" dirty="0" err="1"/>
              <a:t>llenar</a:t>
            </a:r>
            <a:r>
              <a:rPr lang="en-US" dirty="0"/>
              <a:t> los </a:t>
            </a:r>
            <a:r>
              <a:rPr lang="en-US" dirty="0" err="1"/>
              <a:t>elementos</a:t>
            </a:r>
            <a:r>
              <a:rPr lang="en-US" dirty="0"/>
              <a:t> del array, se </a:t>
            </a:r>
            <a:r>
              <a:rPr lang="en-US" dirty="0" err="1"/>
              <a:t>puede</a:t>
            </a:r>
            <a:r>
              <a:rPr lang="en-US" dirty="0"/>
              <a:t> </a:t>
            </a:r>
            <a:r>
              <a:rPr lang="en-US" dirty="0" err="1"/>
              <a:t>hacer</a:t>
            </a:r>
            <a:r>
              <a:rPr lang="en-US" dirty="0"/>
              <a:t> </a:t>
            </a:r>
            <a:r>
              <a:rPr lang="en-US" dirty="0" err="1"/>
              <a:t>referencia</a:t>
            </a:r>
            <a:r>
              <a:rPr lang="en-US" dirty="0"/>
              <a:t> a </a:t>
            </a:r>
            <a:r>
              <a:rPr lang="en-US" dirty="0" err="1"/>
              <a:t>ellos</a:t>
            </a:r>
            <a:r>
              <a:rPr lang="en-US" dirty="0"/>
              <a:t> </a:t>
            </a:r>
            <a:r>
              <a:rPr lang="en-US" dirty="0" err="1"/>
              <a:t>uno</a:t>
            </a:r>
            <a:r>
              <a:rPr lang="en-US" dirty="0"/>
              <a:t> a la </a:t>
            </a:r>
            <a:r>
              <a:rPr lang="en-US" dirty="0" err="1"/>
              <a:t>vez</a:t>
            </a:r>
            <a:r>
              <a:rPr lang="en-US" dirty="0"/>
              <a:t> para </a:t>
            </a:r>
            <a:r>
              <a:rPr lang="en-US" dirty="0" err="1"/>
              <a:t>asignarles</a:t>
            </a:r>
            <a:r>
              <a:rPr lang="en-US" dirty="0"/>
              <a:t> </a:t>
            </a:r>
            <a:r>
              <a:rPr lang="en-US" dirty="0" err="1"/>
              <a:t>valores</a:t>
            </a:r>
            <a:r>
              <a:rPr lang="en-US" dirty="0"/>
              <a:t> del </a:t>
            </a:r>
            <a:r>
              <a:rPr lang="en-US" dirty="0" err="1"/>
              <a:t>tipo</a:t>
            </a:r>
            <a:r>
              <a:rPr lang="en-US" dirty="0"/>
              <a:t> del array. Se </a:t>
            </a:r>
            <a:r>
              <a:rPr lang="en-US" dirty="0" err="1"/>
              <a:t>hace</a:t>
            </a:r>
            <a:r>
              <a:rPr lang="en-US" dirty="0"/>
              <a:t> </a:t>
            </a:r>
            <a:r>
              <a:rPr lang="en-US" dirty="0" err="1"/>
              <a:t>referencia</a:t>
            </a:r>
            <a:r>
              <a:rPr lang="en-US" dirty="0"/>
              <a:t> a un </a:t>
            </a:r>
            <a:r>
              <a:rPr lang="en-US" dirty="0" err="1"/>
              <a:t>elemento</a:t>
            </a:r>
            <a:r>
              <a:rPr lang="en-US" dirty="0"/>
              <a:t> del array </a:t>
            </a:r>
            <a:r>
              <a:rPr lang="en-US" dirty="0" err="1"/>
              <a:t>colocando</a:t>
            </a:r>
            <a:r>
              <a:rPr lang="en-US" dirty="0"/>
              <a:t> un </a:t>
            </a:r>
            <a:r>
              <a:rPr lang="en-US" dirty="0" err="1"/>
              <a:t>índice</a:t>
            </a:r>
            <a:r>
              <a:rPr lang="en-US" dirty="0"/>
              <a:t> que </a:t>
            </a:r>
            <a:r>
              <a:rPr lang="en-US" dirty="0" err="1"/>
              <a:t>indica</a:t>
            </a:r>
            <a:r>
              <a:rPr lang="en-US" dirty="0"/>
              <a:t> el </a:t>
            </a:r>
            <a:r>
              <a:rPr lang="en-US" dirty="0" err="1"/>
              <a:t>orden</a:t>
            </a:r>
            <a:r>
              <a:rPr lang="en-US" dirty="0"/>
              <a:t> del </a:t>
            </a:r>
            <a:r>
              <a:rPr lang="en-US" dirty="0" err="1"/>
              <a:t>elemento</a:t>
            </a:r>
            <a:r>
              <a:rPr lang="en-US" dirty="0"/>
              <a:t> </a:t>
            </a:r>
            <a:r>
              <a:rPr lang="en-US" dirty="0" err="1"/>
              <a:t>en</a:t>
            </a:r>
            <a:r>
              <a:rPr lang="en-US" dirty="0"/>
              <a:t> el array entre </a:t>
            </a:r>
            <a:r>
              <a:rPr lang="en-US" dirty="0" err="1"/>
              <a:t>corchetes</a:t>
            </a:r>
            <a:r>
              <a:rPr lang="en-US" dirty="0"/>
              <a:t>. Observe que el </a:t>
            </a:r>
            <a:r>
              <a:rPr lang="en-US" dirty="0" err="1"/>
              <a:t>índice</a:t>
            </a:r>
            <a:r>
              <a:rPr lang="en-US" dirty="0"/>
              <a:t> para el primer </a:t>
            </a:r>
            <a:r>
              <a:rPr lang="en-US" dirty="0" err="1"/>
              <a:t>elemento</a:t>
            </a:r>
            <a:r>
              <a:rPr lang="en-US" dirty="0"/>
              <a:t> </a:t>
            </a:r>
            <a:r>
              <a:rPr lang="en-US" dirty="0" err="1"/>
              <a:t>comienza</a:t>
            </a:r>
            <a:r>
              <a:rPr lang="en-US" dirty="0"/>
              <a:t> con cero.</a:t>
            </a:r>
          </a:p>
          <a:p>
            <a:pPr marL="0" indent="0">
              <a:buNone/>
            </a:pPr>
            <a:r>
              <a:rPr lang="en-US" dirty="0" err="1"/>
              <a:t>Alternativamente</a:t>
            </a:r>
            <a:r>
              <a:rPr lang="en-US" dirty="0"/>
              <a:t>, los </a:t>
            </a:r>
            <a:r>
              <a:rPr lang="en-US" dirty="0" err="1"/>
              <a:t>valores</a:t>
            </a:r>
            <a:r>
              <a:rPr lang="en-US" dirty="0"/>
              <a:t> se </a:t>
            </a:r>
            <a:r>
              <a:rPr lang="en-US" dirty="0" err="1"/>
              <a:t>pueden</a:t>
            </a:r>
            <a:r>
              <a:rPr lang="en-US" dirty="0"/>
              <a:t> </a:t>
            </a:r>
            <a:r>
              <a:rPr lang="en-US" dirty="0" err="1"/>
              <a:t>asignar</a:t>
            </a:r>
            <a:r>
              <a:rPr lang="en-US" dirty="0"/>
              <a:t> </a:t>
            </a:r>
            <a:r>
              <a:rPr lang="en-US" dirty="0" err="1"/>
              <a:t>en</a:t>
            </a:r>
            <a:r>
              <a:rPr lang="en-US" dirty="0"/>
              <a:t> la </a:t>
            </a:r>
            <a:r>
              <a:rPr lang="en-US" dirty="0" err="1"/>
              <a:t>misma</a:t>
            </a:r>
            <a:r>
              <a:rPr lang="en-US" dirty="0"/>
              <a:t> </a:t>
            </a:r>
            <a:r>
              <a:rPr lang="en-US" dirty="0" err="1"/>
              <a:t>linea</a:t>
            </a:r>
            <a:r>
              <a:rPr lang="en-US" dirty="0"/>
              <a:t> de </a:t>
            </a:r>
            <a:r>
              <a:rPr lang="en-US" dirty="0" err="1"/>
              <a:t>declaración</a:t>
            </a:r>
            <a:r>
              <a:rPr lang="en-US" dirty="0"/>
              <a:t>, </a:t>
            </a:r>
            <a:r>
              <a:rPr lang="en-US" dirty="0" err="1"/>
              <a:t>colocando</a:t>
            </a:r>
            <a:r>
              <a:rPr lang="en-US" dirty="0"/>
              <a:t> los </a:t>
            </a:r>
            <a:r>
              <a:rPr lang="en-US" dirty="0" err="1"/>
              <a:t>elementos</a:t>
            </a:r>
            <a:r>
              <a:rPr lang="en-US" dirty="0"/>
              <a:t> entre </a:t>
            </a:r>
            <a:r>
              <a:rPr lang="en-US" dirty="0" err="1"/>
              <a:t>llaves</a:t>
            </a:r>
            <a:r>
              <a:rPr lang="en-US" dirty="0"/>
              <a:t> y </a:t>
            </a:r>
            <a:r>
              <a:rPr lang="en-US" dirty="0" err="1"/>
              <a:t>separados</a:t>
            </a:r>
            <a:r>
              <a:rPr lang="en-US" dirty="0"/>
              <a:t> por una coma.</a:t>
            </a:r>
            <a:endParaRPr lang="en-BO" dirty="0"/>
          </a:p>
        </p:txBody>
      </p:sp>
      <p:sp>
        <p:nvSpPr>
          <p:cNvPr id="4" name="TextBox 3">
            <a:extLst>
              <a:ext uri="{FF2B5EF4-FFF2-40B4-BE49-F238E27FC236}">
                <a16:creationId xmlns:a16="http://schemas.microsoft.com/office/drawing/2014/main" id="{4BF468F2-50CF-6D4F-AFD3-54170A567E32}"/>
              </a:ext>
            </a:extLst>
          </p:cNvPr>
          <p:cNvSpPr txBox="1"/>
          <p:nvPr/>
        </p:nvSpPr>
        <p:spPr>
          <a:xfrm>
            <a:off x="2021476" y="3243944"/>
            <a:ext cx="8149047" cy="3046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new int[10]; x[0] = 112; x[1] = 25; x[9] = 234;</a:t>
            </a:r>
          </a:p>
          <a:p>
            <a:r>
              <a:rPr lang="en-US" b="1" dirty="0"/>
              <a:t>WriteLine( $</a:t>
            </a:r>
            <a:r>
              <a:rPr lang="en-BO" b="1" dirty="0"/>
              <a:t>"</a:t>
            </a:r>
            <a:r>
              <a:rPr lang="en-US" b="1" dirty="0"/>
              <a:t>x[9] = { x[9] }</a:t>
            </a:r>
            <a:r>
              <a:rPr lang="en-BO" b="1" dirty="0"/>
              <a:t> " )</a:t>
            </a:r>
            <a:r>
              <a:rPr lang="en-US" b="1" dirty="0"/>
              <a:t>;			// x[9] = 234 </a:t>
            </a:r>
          </a:p>
          <a:p>
            <a:r>
              <a:rPr lang="en-US" b="1" dirty="0"/>
              <a:t>WriteLine( $</a:t>
            </a:r>
            <a:r>
              <a:rPr lang="en-BO" b="1" dirty="0"/>
              <a:t>"x</a:t>
            </a:r>
            <a:r>
              <a:rPr lang="en-US" b="1" dirty="0"/>
              <a:t>[2] = { x[2] }</a:t>
            </a:r>
            <a:r>
              <a:rPr lang="en-BO" b="1" dirty="0"/>
              <a:t>" )</a:t>
            </a:r>
            <a:r>
              <a:rPr lang="en-US" b="1" dirty="0"/>
              <a:t>;			// x[2] = 0 (default)</a:t>
            </a:r>
          </a:p>
          <a:p>
            <a:r>
              <a:rPr lang="en-US" b="1" dirty="0"/>
              <a:t>var </a:t>
            </a:r>
            <a:r>
              <a:rPr lang="en-US" b="1" dirty="0" err="1"/>
              <a:t>suma</a:t>
            </a:r>
            <a:r>
              <a:rPr lang="en-US" b="1" dirty="0"/>
              <a:t> = x[0] + x[1]; </a:t>
            </a:r>
          </a:p>
          <a:p>
            <a:r>
              <a:rPr lang="en-US" b="1" dirty="0"/>
              <a:t>WriteLine( $</a:t>
            </a:r>
            <a:r>
              <a:rPr lang="en-BO" b="1" dirty="0"/>
              <a:t>"</a:t>
            </a:r>
            <a:r>
              <a:rPr lang="en-US" b="1" dirty="0" err="1"/>
              <a:t>suma</a:t>
            </a:r>
            <a:r>
              <a:rPr lang="en-US" b="1" dirty="0"/>
              <a:t> = { </a:t>
            </a:r>
            <a:r>
              <a:rPr lang="en-US" b="1" dirty="0" err="1"/>
              <a:t>suma</a:t>
            </a:r>
            <a:r>
              <a:rPr lang="en-US" b="1" dirty="0"/>
              <a:t> }</a:t>
            </a:r>
            <a:r>
              <a:rPr lang="en-BO" b="1" dirty="0"/>
              <a:t>" )</a:t>
            </a:r>
            <a:r>
              <a:rPr lang="en-US" b="1" dirty="0"/>
              <a:t>;			// </a:t>
            </a:r>
            <a:r>
              <a:rPr lang="en-US" b="1" dirty="0" err="1"/>
              <a:t>suma</a:t>
            </a:r>
            <a:r>
              <a:rPr lang="en-US" b="1" dirty="0"/>
              <a:t> = 137 </a:t>
            </a:r>
          </a:p>
          <a:p>
            <a:r>
              <a:rPr lang="en-US" b="1" dirty="0"/>
              <a:t>var</a:t>
            </a:r>
            <a:r>
              <a:rPr lang="en-BO" b="1" dirty="0"/>
              <a:t> estaciones = new[] {"Invierno", "Primavera", </a:t>
            </a:r>
          </a:p>
          <a:p>
            <a:r>
              <a:rPr lang="en-BO" b="1" dirty="0"/>
              <a:t>			"Verano", "Otoño"}; </a:t>
            </a:r>
          </a:p>
          <a:p>
            <a:r>
              <a:rPr lang="en-US" b="1" dirty="0"/>
              <a:t> WriteLine( $</a:t>
            </a:r>
            <a:r>
              <a:rPr lang="en-BO" b="1" dirty="0"/>
              <a:t>"</a:t>
            </a:r>
            <a:r>
              <a:rPr lang="en-US" b="1" dirty="0" err="1"/>
              <a:t>estaciones</a:t>
            </a:r>
            <a:r>
              <a:rPr lang="en-US" b="1" dirty="0"/>
              <a:t>[2] = { </a:t>
            </a:r>
            <a:r>
              <a:rPr lang="en-US" b="1" dirty="0" err="1"/>
              <a:t>estaciones</a:t>
            </a:r>
            <a:r>
              <a:rPr lang="en-US" b="1" dirty="0"/>
              <a:t>[2] } </a:t>
            </a:r>
            <a:r>
              <a:rPr lang="en-BO" b="1" dirty="0"/>
              <a:t>" )</a:t>
            </a:r>
            <a:r>
              <a:rPr lang="en-US" b="1" dirty="0"/>
              <a:t>;	// </a:t>
            </a:r>
            <a:r>
              <a:rPr lang="en-US" b="1" dirty="0" err="1"/>
              <a:t>estaciones</a:t>
            </a:r>
            <a:r>
              <a:rPr lang="en-US" b="1" dirty="0"/>
              <a:t>[2] = Verano </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9260130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1D740-152E-4E42-9EEE-F972744983CE}"/>
              </a:ext>
            </a:extLst>
          </p:cNvPr>
          <p:cNvSpPr>
            <a:spLocks noGrp="1"/>
          </p:cNvSpPr>
          <p:nvPr>
            <p:ph type="title"/>
          </p:nvPr>
        </p:nvSpPr>
        <p:spPr/>
        <p:txBody>
          <a:bodyPr/>
          <a:lstStyle/>
          <a:p>
            <a:r>
              <a:rPr lang="en-BO" dirty="0"/>
              <a:t>Arrays rectangulares</a:t>
            </a:r>
          </a:p>
        </p:txBody>
      </p:sp>
      <p:sp>
        <p:nvSpPr>
          <p:cNvPr id="3" name="Content Placeholder 2">
            <a:extLst>
              <a:ext uri="{FF2B5EF4-FFF2-40B4-BE49-F238E27FC236}">
                <a16:creationId xmlns:a16="http://schemas.microsoft.com/office/drawing/2014/main" id="{88E8F03F-7E53-8941-80BE-728ADB5CA687}"/>
              </a:ext>
            </a:extLst>
          </p:cNvPr>
          <p:cNvSpPr>
            <a:spLocks noGrp="1"/>
          </p:cNvSpPr>
          <p:nvPr>
            <p:ph idx="1"/>
          </p:nvPr>
        </p:nvSpPr>
        <p:spPr>
          <a:xfrm>
            <a:off x="838200" y="1825625"/>
            <a:ext cx="10515600" cy="1065621"/>
          </a:xfrm>
        </p:spPr>
        <p:txBody>
          <a:bodyPr>
            <a:normAutofit fontScale="85000" lnSpcReduction="20000"/>
          </a:bodyPr>
          <a:lstStyle/>
          <a:p>
            <a:pPr marL="0" indent="0">
              <a:buNone/>
            </a:pPr>
            <a:r>
              <a:rPr lang="en-US" dirty="0"/>
              <a:t>Hay dos </a:t>
            </a:r>
            <a:r>
              <a:rPr lang="en-US" dirty="0" err="1"/>
              <a:t>tipos</a:t>
            </a:r>
            <a:r>
              <a:rPr lang="en-US" dirty="0"/>
              <a:t> de arrays </a:t>
            </a:r>
            <a:r>
              <a:rPr lang="en-US" dirty="0" err="1"/>
              <a:t>multidimensionales</a:t>
            </a:r>
            <a:r>
              <a:rPr lang="en-US" dirty="0"/>
              <a:t> </a:t>
            </a:r>
            <a:r>
              <a:rPr lang="en-US" dirty="0" err="1"/>
              <a:t>en</a:t>
            </a:r>
            <a:r>
              <a:rPr lang="en-US" dirty="0"/>
              <a:t> C #: rectangular y Jagged. </a:t>
            </a:r>
          </a:p>
          <a:p>
            <a:pPr marL="0" indent="0">
              <a:buNone/>
            </a:pPr>
            <a:r>
              <a:rPr lang="en-US" dirty="0"/>
              <a:t>Un array </a:t>
            </a:r>
            <a:r>
              <a:rPr lang="en-US" b="1" dirty="0"/>
              <a:t>rectangular</a:t>
            </a:r>
            <a:r>
              <a:rPr lang="en-US" dirty="0"/>
              <a:t> </a:t>
            </a:r>
            <a:r>
              <a:rPr lang="en-US" dirty="0" err="1"/>
              <a:t>tiene</a:t>
            </a:r>
            <a:r>
              <a:rPr lang="en-US" dirty="0"/>
              <a:t> una </a:t>
            </a:r>
            <a:r>
              <a:rPr lang="en-US" dirty="0" err="1"/>
              <a:t>longitud</a:t>
            </a:r>
            <a:r>
              <a:rPr lang="en-US" dirty="0"/>
              <a:t> </a:t>
            </a:r>
            <a:r>
              <a:rPr lang="en-US" dirty="0" err="1"/>
              <a:t>fija</a:t>
            </a:r>
            <a:r>
              <a:rPr lang="en-US" dirty="0"/>
              <a:t> </a:t>
            </a:r>
            <a:r>
              <a:rPr lang="en-US" dirty="0" err="1"/>
              <a:t>en</a:t>
            </a:r>
            <a:r>
              <a:rPr lang="en-US" dirty="0"/>
              <a:t> </a:t>
            </a:r>
            <a:r>
              <a:rPr lang="en-US" dirty="0" err="1"/>
              <a:t>todas</a:t>
            </a:r>
            <a:r>
              <a:rPr lang="en-US" dirty="0"/>
              <a:t> sus </a:t>
            </a:r>
            <a:r>
              <a:rPr lang="en-US" dirty="0" err="1"/>
              <a:t>dimensiones</a:t>
            </a:r>
            <a:r>
              <a:rPr lang="en-US" dirty="0"/>
              <a:t> y </a:t>
            </a:r>
            <a:r>
              <a:rPr lang="en-US" dirty="0" err="1"/>
              <a:t>estas</a:t>
            </a:r>
            <a:r>
              <a:rPr lang="en-US" dirty="0"/>
              <a:t> se </a:t>
            </a:r>
            <a:r>
              <a:rPr lang="en-US" dirty="0" err="1"/>
              <a:t>separan</a:t>
            </a:r>
            <a:r>
              <a:rPr lang="en-US" dirty="0"/>
              <a:t> </a:t>
            </a:r>
            <a:r>
              <a:rPr lang="en-US" dirty="0" err="1"/>
              <a:t>usando</a:t>
            </a:r>
            <a:r>
              <a:rPr lang="en-US" dirty="0"/>
              <a:t> una coma.</a:t>
            </a:r>
            <a:endParaRPr lang="en-BO" dirty="0"/>
          </a:p>
        </p:txBody>
      </p:sp>
      <p:sp>
        <p:nvSpPr>
          <p:cNvPr id="4" name="TextBox 3">
            <a:extLst>
              <a:ext uri="{FF2B5EF4-FFF2-40B4-BE49-F238E27FC236}">
                <a16:creationId xmlns:a16="http://schemas.microsoft.com/office/drawing/2014/main" id="{716DEB40-B901-7E4F-8D70-A73EACD4A70F}"/>
              </a:ext>
            </a:extLst>
          </p:cNvPr>
          <p:cNvSpPr txBox="1"/>
          <p:nvPr/>
        </p:nvSpPr>
        <p:spPr>
          <a:xfrm>
            <a:off x="3459752" y="3006292"/>
            <a:ext cx="5272496" cy="3477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sz="1000" dirty="0"/>
          </a:p>
          <a:p>
            <a:r>
              <a:rPr lang="en-US" b="1" dirty="0"/>
              <a:t>string[,] x = new string[2, 3];</a:t>
            </a:r>
          </a:p>
          <a:p>
            <a:r>
              <a:rPr lang="en-US" b="1" dirty="0"/>
              <a:t>x[0,0] = </a:t>
            </a:r>
            <a:r>
              <a:rPr lang="en-BO" b="1" dirty="0"/>
              <a:t>"</a:t>
            </a:r>
            <a:r>
              <a:rPr lang="en-US" b="1" dirty="0"/>
              <a:t>Fila 1, Col 1</a:t>
            </a:r>
            <a:r>
              <a:rPr lang="en-BO" b="1" dirty="0"/>
              <a:t>"</a:t>
            </a:r>
            <a:r>
              <a:rPr lang="en-US" b="1" dirty="0"/>
              <a:t>; 	WriteLine(x[0,0]);</a:t>
            </a:r>
          </a:p>
          <a:p>
            <a:r>
              <a:rPr lang="en-US" b="1" dirty="0"/>
              <a:t>x[0,1] = </a:t>
            </a:r>
            <a:r>
              <a:rPr lang="en-BO" b="1" dirty="0"/>
              <a:t>"</a:t>
            </a:r>
            <a:r>
              <a:rPr lang="en-US" b="1" dirty="0"/>
              <a:t>Fila 1, Col 2</a:t>
            </a:r>
            <a:r>
              <a:rPr lang="en-BO" b="1" dirty="0"/>
              <a:t>"</a:t>
            </a:r>
            <a:r>
              <a:rPr lang="en-US" b="1" dirty="0"/>
              <a:t>; 	WriteLine(x[0,1]);</a:t>
            </a:r>
          </a:p>
          <a:p>
            <a:r>
              <a:rPr lang="en-US" b="1" dirty="0"/>
              <a:t>x[0,2] = </a:t>
            </a:r>
            <a:r>
              <a:rPr lang="en-BO" b="1" dirty="0"/>
              <a:t>"</a:t>
            </a:r>
            <a:r>
              <a:rPr lang="en-US" b="1" dirty="0"/>
              <a:t>Fila 1, Col 3</a:t>
            </a:r>
            <a:r>
              <a:rPr lang="en-BO" b="1" dirty="0"/>
              <a:t>"</a:t>
            </a:r>
            <a:r>
              <a:rPr lang="en-US" b="1" dirty="0"/>
              <a:t>; 	WriteLine(x[0,2]);</a:t>
            </a:r>
          </a:p>
          <a:p>
            <a:r>
              <a:rPr lang="en-US" b="1" dirty="0"/>
              <a:t>x[1,0] = </a:t>
            </a:r>
            <a:r>
              <a:rPr lang="en-BO" b="1" dirty="0"/>
              <a:t>"</a:t>
            </a:r>
            <a:r>
              <a:rPr lang="en-US" b="1" dirty="0"/>
              <a:t>Fila 2, Col 1</a:t>
            </a:r>
            <a:r>
              <a:rPr lang="en-BO" b="1" dirty="0"/>
              <a:t>"</a:t>
            </a:r>
            <a:r>
              <a:rPr lang="en-US" b="1" dirty="0"/>
              <a:t>; 	WriteLine(x[1,0]);</a:t>
            </a:r>
          </a:p>
          <a:p>
            <a:r>
              <a:rPr lang="en-US" b="1" dirty="0"/>
              <a:t>x[1,1] = </a:t>
            </a:r>
            <a:r>
              <a:rPr lang="en-BO" b="1" dirty="0"/>
              <a:t>"</a:t>
            </a:r>
            <a:r>
              <a:rPr lang="en-US" b="1" dirty="0"/>
              <a:t>Fila 2, Col 2</a:t>
            </a:r>
            <a:r>
              <a:rPr lang="en-BO" b="1" dirty="0"/>
              <a:t>"</a:t>
            </a:r>
            <a:r>
              <a:rPr lang="en-US" b="1" dirty="0"/>
              <a:t>; 	WriteLine(x[1,1]);</a:t>
            </a:r>
          </a:p>
          <a:p>
            <a:r>
              <a:rPr lang="en-US" b="1" dirty="0"/>
              <a:t>x[1,2] = </a:t>
            </a:r>
            <a:r>
              <a:rPr lang="en-BO" b="1" dirty="0"/>
              <a:t>"</a:t>
            </a:r>
            <a:r>
              <a:rPr lang="en-US" b="1" dirty="0"/>
              <a:t>Fila 2, Col 3</a:t>
            </a:r>
            <a:r>
              <a:rPr lang="en-BO" b="1" dirty="0"/>
              <a:t>"</a:t>
            </a:r>
            <a:r>
              <a:rPr lang="en-US" b="1" dirty="0"/>
              <a:t>; 	WriteLine(x[1,2]);</a:t>
            </a:r>
          </a:p>
          <a:p>
            <a:r>
              <a:rPr lang="en-US" b="1" dirty="0">
                <a:solidFill>
                  <a:schemeClr val="bg1"/>
                </a:solidFill>
              </a:rPr>
              <a:t>var y = new[,] {{11, 12, 13}, {21, 22, 23}};</a:t>
            </a:r>
          </a:p>
          <a:p>
            <a:r>
              <a:rPr lang="en-US" b="1" dirty="0">
                <a:solidFill>
                  <a:schemeClr val="bg1"/>
                </a:solidFill>
              </a:rPr>
              <a:t>WriteLine(y[0,1]);		// 12</a:t>
            </a:r>
          </a:p>
          <a:p>
            <a:r>
              <a:rPr lang="en-US" b="1" dirty="0">
                <a:solidFill>
                  <a:schemeClr val="bg1"/>
                </a:solidFill>
              </a:rPr>
              <a:t>WriteLine(y[1,2]);		// 23</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4900024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65D25-31A7-714D-BF4C-DD8949338072}"/>
              </a:ext>
            </a:extLst>
          </p:cNvPr>
          <p:cNvSpPr>
            <a:spLocks noGrp="1"/>
          </p:cNvSpPr>
          <p:nvPr>
            <p:ph type="title"/>
          </p:nvPr>
        </p:nvSpPr>
        <p:spPr/>
        <p:txBody>
          <a:bodyPr/>
          <a:lstStyle/>
          <a:p>
            <a:r>
              <a:rPr lang="en-BO" dirty="0"/>
              <a:t>Jagged arrays</a:t>
            </a:r>
          </a:p>
        </p:txBody>
      </p:sp>
      <p:sp>
        <p:nvSpPr>
          <p:cNvPr id="4" name="TextBox 3">
            <a:extLst>
              <a:ext uri="{FF2B5EF4-FFF2-40B4-BE49-F238E27FC236}">
                <a16:creationId xmlns:a16="http://schemas.microsoft.com/office/drawing/2014/main" id="{8D1E25B4-8A85-9B4C-B877-1A1F72634C34}"/>
              </a:ext>
            </a:extLst>
          </p:cNvPr>
          <p:cNvSpPr txBox="1"/>
          <p:nvPr/>
        </p:nvSpPr>
        <p:spPr>
          <a:xfrm>
            <a:off x="3188562" y="2487067"/>
            <a:ext cx="5814877" cy="4031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sz="1000" dirty="0"/>
          </a:p>
          <a:p>
            <a:r>
              <a:rPr lang="en-US" b="1" dirty="0"/>
              <a:t>string[][] x = new string[2][];</a:t>
            </a:r>
          </a:p>
          <a:p>
            <a:r>
              <a:rPr lang="en-US" b="1" dirty="0"/>
              <a:t>x[0] = new string[1]; x[0][0] = "00";</a:t>
            </a:r>
          </a:p>
          <a:p>
            <a:r>
              <a:rPr lang="en-US" b="1" dirty="0"/>
              <a:t>x[1] = new string[2]; x[1][0] = "10"; x[1][1] = "11";</a:t>
            </a:r>
          </a:p>
          <a:p>
            <a:r>
              <a:rPr lang="en-US" b="1" dirty="0"/>
              <a:t>WriteLine( $"x[0][0] = { x[0][0] } " );		// “00”</a:t>
            </a:r>
          </a:p>
          <a:p>
            <a:r>
              <a:rPr lang="en-US" b="1" dirty="0"/>
              <a:t>WriteLine( $"x[1][0] = { x[1][0] } " );		// “10”</a:t>
            </a:r>
          </a:p>
          <a:p>
            <a:r>
              <a:rPr lang="en-US" b="1" dirty="0"/>
              <a:t>WriteLine( $"x[1][1] = { x[1][1] } " );		// “11”</a:t>
            </a:r>
          </a:p>
          <a:p>
            <a:endParaRPr lang="en-US" b="1" dirty="0"/>
          </a:p>
          <a:p>
            <a:r>
              <a:rPr lang="en-US" b="1" dirty="0"/>
              <a:t>var y = new[] { new string[] { "00" } , </a:t>
            </a:r>
          </a:p>
          <a:p>
            <a:r>
              <a:rPr lang="en-US" b="1" dirty="0"/>
              <a:t>		new string[] { "10", "11" } };</a:t>
            </a:r>
          </a:p>
          <a:p>
            <a:r>
              <a:rPr lang="en-US" b="1" dirty="0"/>
              <a:t>WriteLine( $"y[0][0] = { y[0][0] } " );		// “00”</a:t>
            </a:r>
          </a:p>
          <a:p>
            <a:r>
              <a:rPr lang="en-US" b="1" dirty="0"/>
              <a:t>WriteLine( $"y[1][0] = { y[1][0] } " );		// “10”</a:t>
            </a:r>
          </a:p>
          <a:p>
            <a:r>
              <a:rPr lang="en-US" b="1" dirty="0"/>
              <a:t>WriteLine( $"y[1][1] = { y[1][1] } " );		// “11”</a:t>
            </a:r>
          </a:p>
          <a:p>
            <a:endParaRPr lang="en-US" sz="1000" dirty="0">
              <a:solidFill>
                <a:schemeClr val="bg1">
                  <a:lumMod val="85000"/>
                </a:schemeClr>
              </a:solidFill>
            </a:endParaRP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7E8F328D-D019-0B44-84BF-C2DCF7F1035C}"/>
              </a:ext>
            </a:extLst>
          </p:cNvPr>
          <p:cNvSpPr txBox="1"/>
          <p:nvPr/>
        </p:nvSpPr>
        <p:spPr>
          <a:xfrm>
            <a:off x="1719943" y="1524000"/>
            <a:ext cx="8752114" cy="830997"/>
          </a:xfrm>
          <a:prstGeom prst="rect">
            <a:avLst/>
          </a:prstGeom>
          <a:noFill/>
        </p:spPr>
        <p:txBody>
          <a:bodyPr wrap="square" rtlCol="0">
            <a:spAutoFit/>
          </a:bodyPr>
          <a:lstStyle/>
          <a:p>
            <a:r>
              <a:rPr lang="en-BO" sz="2400" dirty="0"/>
              <a:t>Los jagged arrays (dentados o irregulares) pueden pensarse como un array de arrays</a:t>
            </a:r>
          </a:p>
        </p:txBody>
      </p:sp>
    </p:spTree>
    <p:extLst>
      <p:ext uri="{BB962C8B-B14F-4D97-AF65-F5344CB8AC3E}">
        <p14:creationId xmlns:p14="http://schemas.microsoft.com/office/powerpoint/2010/main" val="35215364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677FA-12B8-4641-BC2F-6371AD831ECE}"/>
              </a:ext>
            </a:extLst>
          </p:cNvPr>
          <p:cNvSpPr>
            <a:spLocks noGrp="1"/>
          </p:cNvSpPr>
          <p:nvPr>
            <p:ph type="title"/>
          </p:nvPr>
        </p:nvSpPr>
        <p:spPr/>
        <p:txBody>
          <a:bodyPr/>
          <a:lstStyle/>
          <a:p>
            <a:r>
              <a:rPr lang="en-BO" dirty="0"/>
              <a:t>Capítulo 5</a:t>
            </a:r>
          </a:p>
        </p:txBody>
      </p:sp>
      <p:sp>
        <p:nvSpPr>
          <p:cNvPr id="3" name="Content Placeholder 2">
            <a:extLst>
              <a:ext uri="{FF2B5EF4-FFF2-40B4-BE49-F238E27FC236}">
                <a16:creationId xmlns:a16="http://schemas.microsoft.com/office/drawing/2014/main" id="{9F08D570-234E-C94B-9EBB-1397151D8CA8}"/>
              </a:ext>
            </a:extLst>
          </p:cNvPr>
          <p:cNvSpPr>
            <a:spLocks noGrp="1"/>
          </p:cNvSpPr>
          <p:nvPr>
            <p:ph idx="1"/>
          </p:nvPr>
        </p:nvSpPr>
        <p:spPr/>
        <p:txBody>
          <a:bodyPr>
            <a:normAutofit/>
          </a:bodyPr>
          <a:lstStyle/>
          <a:p>
            <a:pPr marL="0" indent="0">
              <a:buNone/>
            </a:pPr>
            <a:r>
              <a:rPr lang="en-BO" sz="4000" b="1" dirty="0"/>
              <a:t>Sentencias de control</a:t>
            </a:r>
          </a:p>
        </p:txBody>
      </p:sp>
    </p:spTree>
    <p:extLst>
      <p:ext uri="{BB962C8B-B14F-4D97-AF65-F5344CB8AC3E}">
        <p14:creationId xmlns:p14="http://schemas.microsoft.com/office/powerpoint/2010/main" val="2037777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887A1-DFA6-5342-B87E-7AC9D1FD2D7E}"/>
              </a:ext>
            </a:extLst>
          </p:cNvPr>
          <p:cNvSpPr>
            <a:spLocks noGrp="1"/>
          </p:cNvSpPr>
          <p:nvPr>
            <p:ph type="title"/>
          </p:nvPr>
        </p:nvSpPr>
        <p:spPr/>
        <p:txBody>
          <a:bodyPr/>
          <a:lstStyle/>
          <a:p>
            <a:r>
              <a:rPr lang="en-BO" dirty="0"/>
              <a:t>Mi primera clase (class)</a:t>
            </a:r>
          </a:p>
        </p:txBody>
      </p:sp>
      <p:sp>
        <p:nvSpPr>
          <p:cNvPr id="3" name="Content Placeholder 2">
            <a:extLst>
              <a:ext uri="{FF2B5EF4-FFF2-40B4-BE49-F238E27FC236}">
                <a16:creationId xmlns:a16="http://schemas.microsoft.com/office/drawing/2014/main" id="{172F8551-E13C-0443-B88A-E3E36669AA5C}"/>
              </a:ext>
            </a:extLst>
          </p:cNvPr>
          <p:cNvSpPr>
            <a:spLocks noGrp="1"/>
          </p:cNvSpPr>
          <p:nvPr>
            <p:ph idx="1"/>
          </p:nvPr>
        </p:nvSpPr>
        <p:spPr>
          <a:xfrm>
            <a:off x="838200" y="1825625"/>
            <a:ext cx="3098533" cy="2763792"/>
          </a:xfrm>
        </p:spPr>
        <p:style>
          <a:lnRef idx="2">
            <a:schemeClr val="accent1">
              <a:shade val="50000"/>
            </a:schemeClr>
          </a:lnRef>
          <a:fillRef idx="1">
            <a:schemeClr val="accent1"/>
          </a:fillRef>
          <a:effectRef idx="0">
            <a:schemeClr val="accent1"/>
          </a:effectRef>
          <a:fontRef idx="minor">
            <a:schemeClr val="lt1"/>
          </a:fontRef>
        </p:style>
        <p:txBody>
          <a:bodyPr/>
          <a:lstStyle/>
          <a:p>
            <a:pPr marL="0" indent="0">
              <a:buNone/>
            </a:pPr>
            <a:r>
              <a:rPr lang="en-US" dirty="0"/>
              <a:t>class </a:t>
            </a:r>
            <a:r>
              <a:rPr lang="en-US" dirty="0" err="1"/>
              <a:t>MiPrograma</a:t>
            </a:r>
            <a:endParaRPr lang="en-US" dirty="0"/>
          </a:p>
          <a:p>
            <a:pPr marL="0" indent="0">
              <a:buNone/>
            </a:pPr>
            <a:r>
              <a:rPr lang="en-US" dirty="0"/>
              <a:t>{</a:t>
            </a:r>
          </a:p>
          <a:p>
            <a:pPr marL="457200" lvl="1" indent="0">
              <a:buNone/>
            </a:pPr>
            <a:r>
              <a:rPr lang="en-US" dirty="0"/>
              <a:t>static void Main()</a:t>
            </a:r>
          </a:p>
          <a:p>
            <a:pPr marL="457200" lvl="1" indent="0">
              <a:buNone/>
            </a:pPr>
            <a:r>
              <a:rPr lang="en-US" dirty="0"/>
              <a:t>{</a:t>
            </a:r>
          </a:p>
          <a:p>
            <a:pPr marL="457200" lvl="1" indent="0">
              <a:buNone/>
            </a:pPr>
            <a:r>
              <a:rPr lang="en-US" dirty="0"/>
              <a:t>}</a:t>
            </a:r>
          </a:p>
          <a:p>
            <a:pPr marL="0" indent="0">
              <a:buNone/>
            </a:pPr>
            <a:r>
              <a:rPr lang="en-US" dirty="0"/>
              <a:t>}</a:t>
            </a:r>
          </a:p>
          <a:p>
            <a:endParaRPr lang="en-BO" dirty="0"/>
          </a:p>
        </p:txBody>
      </p:sp>
      <p:sp>
        <p:nvSpPr>
          <p:cNvPr id="4" name="TextBox 3">
            <a:extLst>
              <a:ext uri="{FF2B5EF4-FFF2-40B4-BE49-F238E27FC236}">
                <a16:creationId xmlns:a16="http://schemas.microsoft.com/office/drawing/2014/main" id="{3EBE5A4E-E0AA-DC43-B75B-3CAC28571CC5}"/>
              </a:ext>
            </a:extLst>
          </p:cNvPr>
          <p:cNvSpPr txBox="1"/>
          <p:nvPr/>
        </p:nvSpPr>
        <p:spPr>
          <a:xfrm>
            <a:off x="4292867" y="1690688"/>
            <a:ext cx="7218947" cy="489364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s-ES" sz="2400" dirty="0"/>
              <a:t>La aplicación ahora consiste en una clase llamada </a:t>
            </a:r>
            <a:r>
              <a:rPr lang="es-ES" sz="2400" dirty="0" err="1"/>
              <a:t>MiPrograma</a:t>
            </a:r>
            <a:r>
              <a:rPr lang="es-ES" sz="2400" dirty="0"/>
              <a:t> que contiene una función </a:t>
            </a:r>
            <a:r>
              <a:rPr lang="es-ES" sz="2400" dirty="0" err="1"/>
              <a:t>Main</a:t>
            </a:r>
            <a:r>
              <a:rPr lang="es-ES" sz="2400" dirty="0"/>
              <a:t> vacía, ambos delimitados por llaves. La función llamada “</a:t>
            </a:r>
            <a:r>
              <a:rPr lang="es-ES" sz="2400" b="1" dirty="0" err="1"/>
              <a:t>Main</a:t>
            </a:r>
            <a:r>
              <a:rPr lang="es-ES" sz="2400" dirty="0"/>
              <a:t>” es el punto de entrada del programa y debe tener este formato. </a:t>
            </a:r>
          </a:p>
          <a:p>
            <a:r>
              <a:rPr lang="es-ES" sz="2400" dirty="0"/>
              <a:t>El uso de mayúsculas o minúsculas también es importante ya que C # distingue entre ambos tipos de letras. </a:t>
            </a:r>
          </a:p>
          <a:p>
            <a:r>
              <a:rPr lang="es-ES" sz="2400" dirty="0"/>
              <a:t>Las llaves delimitan lo que pertenece a una entidad de datos y/o </a:t>
            </a:r>
            <a:r>
              <a:rPr lang="es-ES" sz="2400" b="1" dirty="0"/>
              <a:t>código</a:t>
            </a:r>
            <a:r>
              <a:rPr lang="es-ES" sz="2400" dirty="0"/>
              <a:t>, como en una clase o </a:t>
            </a:r>
            <a:r>
              <a:rPr lang="es-ES" sz="2400" b="1" dirty="0"/>
              <a:t>función</a:t>
            </a:r>
            <a:r>
              <a:rPr lang="es-ES" sz="2400" dirty="0"/>
              <a:t>, y deben incluirse obligadamente. Las llaves dentro de una </a:t>
            </a:r>
            <a:r>
              <a:rPr lang="es-ES" sz="2400" b="1" dirty="0"/>
              <a:t>función</a:t>
            </a:r>
            <a:r>
              <a:rPr lang="es-ES" sz="2400" dirty="0"/>
              <a:t>, junto con su contenido, se denominan bloques de código o simplemente bloques.</a:t>
            </a:r>
            <a:endParaRPr lang="en-US" sz="2400" dirty="0"/>
          </a:p>
        </p:txBody>
      </p:sp>
    </p:spTree>
    <p:extLst>
      <p:ext uri="{BB962C8B-B14F-4D97-AF65-F5344CB8AC3E}">
        <p14:creationId xmlns:p14="http://schemas.microsoft.com/office/powerpoint/2010/main" val="344596901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38B44-CA62-F248-8D7B-10295FB0D7B2}"/>
              </a:ext>
            </a:extLst>
          </p:cNvPr>
          <p:cNvSpPr>
            <a:spLocks noGrp="1"/>
          </p:cNvSpPr>
          <p:nvPr>
            <p:ph type="title"/>
          </p:nvPr>
        </p:nvSpPr>
        <p:spPr/>
        <p:txBody>
          <a:bodyPr/>
          <a:lstStyle/>
          <a:p>
            <a:r>
              <a:rPr lang="en-BO" dirty="0"/>
              <a:t>La sentencia condicional if</a:t>
            </a:r>
          </a:p>
        </p:txBody>
      </p:sp>
      <p:sp>
        <p:nvSpPr>
          <p:cNvPr id="3" name="Content Placeholder 2">
            <a:extLst>
              <a:ext uri="{FF2B5EF4-FFF2-40B4-BE49-F238E27FC236}">
                <a16:creationId xmlns:a16="http://schemas.microsoft.com/office/drawing/2014/main" id="{928590CE-8CF4-9D4B-94C6-B5DA82591EB1}"/>
              </a:ext>
            </a:extLst>
          </p:cNvPr>
          <p:cNvSpPr>
            <a:spLocks noGrp="1"/>
          </p:cNvSpPr>
          <p:nvPr>
            <p:ph idx="1"/>
          </p:nvPr>
        </p:nvSpPr>
        <p:spPr>
          <a:xfrm>
            <a:off x="838200" y="1825625"/>
            <a:ext cx="10515600" cy="1056912"/>
          </a:xfrm>
        </p:spPr>
        <p:txBody>
          <a:bodyPr>
            <a:normAutofit fontScale="77500" lnSpcReduction="20000"/>
          </a:bodyPr>
          <a:lstStyle/>
          <a:p>
            <a:r>
              <a:rPr lang="en-US" dirty="0"/>
              <a:t>La </a:t>
            </a:r>
            <a:r>
              <a:rPr lang="en-US" dirty="0" err="1"/>
              <a:t>instrucción</a:t>
            </a:r>
            <a:r>
              <a:rPr lang="en-US" dirty="0"/>
              <a:t> o </a:t>
            </a:r>
            <a:r>
              <a:rPr lang="en-US" dirty="0" err="1"/>
              <a:t>sentencia</a:t>
            </a:r>
            <a:r>
              <a:rPr lang="en-US" dirty="0"/>
              <a:t> </a:t>
            </a:r>
            <a:r>
              <a:rPr lang="en-US" dirty="0" err="1"/>
              <a:t>condicional</a:t>
            </a:r>
            <a:r>
              <a:rPr lang="en-US" dirty="0"/>
              <a:t> “if”, del </a:t>
            </a:r>
            <a:r>
              <a:rPr lang="en-US" dirty="0" err="1"/>
              <a:t>inglés</a:t>
            </a:r>
            <a:r>
              <a:rPr lang="en-US" dirty="0"/>
              <a:t> “</a:t>
            </a:r>
            <a:r>
              <a:rPr lang="en-US" dirty="0" err="1"/>
              <a:t>si</a:t>
            </a:r>
            <a:r>
              <a:rPr lang="en-US" dirty="0"/>
              <a:t>”, </a:t>
            </a:r>
            <a:r>
              <a:rPr lang="en-US" dirty="0" err="1"/>
              <a:t>permite</a:t>
            </a:r>
            <a:r>
              <a:rPr lang="en-US" dirty="0"/>
              <a:t> </a:t>
            </a:r>
            <a:r>
              <a:rPr lang="en-US" dirty="0" err="1"/>
              <a:t>ejecutar</a:t>
            </a:r>
            <a:r>
              <a:rPr lang="en-US" dirty="0"/>
              <a:t> un </a:t>
            </a:r>
            <a:r>
              <a:rPr lang="en-US" dirty="0" err="1"/>
              <a:t>bloque</a:t>
            </a:r>
            <a:r>
              <a:rPr lang="en-US" dirty="0"/>
              <a:t> de </a:t>
            </a:r>
            <a:r>
              <a:rPr lang="en-US" dirty="0" err="1"/>
              <a:t>código</a:t>
            </a:r>
            <a:r>
              <a:rPr lang="en-US" dirty="0"/>
              <a:t> solo </a:t>
            </a:r>
            <a:r>
              <a:rPr lang="en-US" dirty="0" err="1"/>
              <a:t>si</a:t>
            </a:r>
            <a:r>
              <a:rPr lang="en-US" dirty="0"/>
              <a:t> la expression </a:t>
            </a:r>
            <a:r>
              <a:rPr lang="en-US" dirty="0" err="1"/>
              <a:t>booleana</a:t>
            </a:r>
            <a:r>
              <a:rPr lang="en-US" dirty="0"/>
              <a:t> dentro de los </a:t>
            </a:r>
            <a:r>
              <a:rPr lang="en-US" dirty="0" err="1"/>
              <a:t>paréntesis</a:t>
            </a:r>
            <a:r>
              <a:rPr lang="en-US" dirty="0"/>
              <a:t> que la </a:t>
            </a:r>
            <a:r>
              <a:rPr lang="en-US" dirty="0" err="1"/>
              <a:t>acompaña</a:t>
            </a:r>
            <a:r>
              <a:rPr lang="en-US" dirty="0"/>
              <a:t> se </a:t>
            </a:r>
            <a:r>
              <a:rPr lang="en-US" dirty="0" err="1"/>
              <a:t>evalúa</a:t>
            </a:r>
            <a:r>
              <a:rPr lang="en-US" dirty="0"/>
              <a:t> </a:t>
            </a:r>
            <a:r>
              <a:rPr lang="en-US" dirty="0" err="1"/>
              <a:t>como</a:t>
            </a:r>
            <a:r>
              <a:rPr lang="en-US" dirty="0"/>
              <a:t> </a:t>
            </a:r>
            <a:r>
              <a:rPr lang="en-US" dirty="0" err="1"/>
              <a:t>verdadera</a:t>
            </a:r>
            <a:r>
              <a:rPr lang="en-US" dirty="0"/>
              <a:t>. La </a:t>
            </a:r>
            <a:r>
              <a:rPr lang="en-US" dirty="0" err="1"/>
              <a:t>condición</a:t>
            </a:r>
            <a:r>
              <a:rPr lang="en-US" dirty="0"/>
              <a:t> </a:t>
            </a:r>
            <a:r>
              <a:rPr lang="en-US" dirty="0" err="1"/>
              <a:t>puede</a:t>
            </a:r>
            <a:r>
              <a:rPr lang="en-US" dirty="0"/>
              <a:t> </a:t>
            </a:r>
            <a:r>
              <a:rPr lang="en-US" dirty="0" err="1"/>
              <a:t>incluir</a:t>
            </a:r>
            <a:r>
              <a:rPr lang="en-US" dirty="0"/>
              <a:t> </a:t>
            </a:r>
            <a:r>
              <a:rPr lang="en-US" dirty="0" err="1"/>
              <a:t>cualquiera</a:t>
            </a:r>
            <a:r>
              <a:rPr lang="en-US" dirty="0"/>
              <a:t> de los </a:t>
            </a:r>
            <a:r>
              <a:rPr lang="en-US" dirty="0" err="1"/>
              <a:t>operadores</a:t>
            </a:r>
            <a:r>
              <a:rPr lang="en-US" dirty="0"/>
              <a:t> </a:t>
            </a:r>
            <a:r>
              <a:rPr lang="en-US" dirty="0" err="1"/>
              <a:t>lógicos</a:t>
            </a:r>
            <a:r>
              <a:rPr lang="en-US" dirty="0"/>
              <a:t> y de </a:t>
            </a:r>
            <a:r>
              <a:rPr lang="en-US" dirty="0" err="1"/>
              <a:t>comparación</a:t>
            </a:r>
            <a:r>
              <a:rPr lang="en-US" dirty="0"/>
              <a:t> </a:t>
            </a:r>
            <a:r>
              <a:rPr lang="en-US" dirty="0" err="1"/>
              <a:t>soportados</a:t>
            </a:r>
            <a:r>
              <a:rPr lang="en-US" dirty="0"/>
              <a:t> por el </a:t>
            </a:r>
            <a:r>
              <a:rPr lang="en-US" dirty="0" err="1"/>
              <a:t>lenguaje</a:t>
            </a:r>
            <a:r>
              <a:rPr lang="en-US" dirty="0"/>
              <a:t>.</a:t>
            </a:r>
            <a:endParaRPr lang="en-BO" dirty="0"/>
          </a:p>
        </p:txBody>
      </p:sp>
      <p:sp>
        <p:nvSpPr>
          <p:cNvPr id="4" name="TextBox 3">
            <a:extLst>
              <a:ext uri="{FF2B5EF4-FFF2-40B4-BE49-F238E27FC236}">
                <a16:creationId xmlns:a16="http://schemas.microsoft.com/office/drawing/2014/main" id="{1718F5BD-D3E2-CB45-891C-34864CA3FEEB}"/>
              </a:ext>
            </a:extLst>
          </p:cNvPr>
          <p:cNvSpPr txBox="1"/>
          <p:nvPr/>
        </p:nvSpPr>
        <p:spPr>
          <a:xfrm>
            <a:off x="2734798" y="2986697"/>
            <a:ext cx="6722405" cy="3477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if (x &lt; 5) </a:t>
            </a:r>
          </a:p>
          <a:p>
            <a:pPr lvl="1"/>
            <a:r>
              <a:rPr lang="en-US" b="1" dirty="0"/>
              <a:t>{</a:t>
            </a:r>
          </a:p>
          <a:p>
            <a:pPr lvl="1"/>
            <a:r>
              <a:rPr lang="en-US" b="1" dirty="0"/>
              <a:t>	</a:t>
            </a:r>
            <a:r>
              <a:rPr lang="en-US" b="1" dirty="0" err="1"/>
              <a:t>System.Console.WriteLine</a:t>
            </a:r>
            <a:r>
              <a:rPr lang="en-US" b="1" dirty="0"/>
              <a:t>("x es </a:t>
            </a:r>
            <a:r>
              <a:rPr lang="en-US" b="1" dirty="0" err="1"/>
              <a:t>menor</a:t>
            </a:r>
            <a:r>
              <a:rPr lang="en-US" b="1" dirty="0"/>
              <a:t> que 5");</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1684274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A0AEA-D111-3544-A4E8-076BAB05ADB2}"/>
              </a:ext>
            </a:extLst>
          </p:cNvPr>
          <p:cNvSpPr>
            <a:spLocks noGrp="1"/>
          </p:cNvSpPr>
          <p:nvPr>
            <p:ph type="title"/>
          </p:nvPr>
        </p:nvSpPr>
        <p:spPr/>
        <p:txBody>
          <a:bodyPr/>
          <a:lstStyle/>
          <a:p>
            <a:r>
              <a:rPr lang="en-US" dirty="0"/>
              <a:t>If / e</a:t>
            </a:r>
            <a:r>
              <a:rPr lang="en-BO" dirty="0"/>
              <a:t>lse if</a:t>
            </a:r>
          </a:p>
        </p:txBody>
      </p:sp>
      <p:sp>
        <p:nvSpPr>
          <p:cNvPr id="3" name="Content Placeholder 2">
            <a:extLst>
              <a:ext uri="{FF2B5EF4-FFF2-40B4-BE49-F238E27FC236}">
                <a16:creationId xmlns:a16="http://schemas.microsoft.com/office/drawing/2014/main" id="{09E4DF0E-164D-FF44-997A-D5A96C422642}"/>
              </a:ext>
            </a:extLst>
          </p:cNvPr>
          <p:cNvSpPr>
            <a:spLocks noGrp="1"/>
          </p:cNvSpPr>
          <p:nvPr>
            <p:ph idx="1"/>
          </p:nvPr>
        </p:nvSpPr>
        <p:spPr>
          <a:xfrm>
            <a:off x="7550332" y="2127110"/>
            <a:ext cx="3376748" cy="3573689"/>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0" indent="0">
              <a:buNone/>
            </a:pPr>
            <a:r>
              <a:rPr lang="en-US" dirty="0"/>
              <a:t>Para </a:t>
            </a:r>
            <a:r>
              <a:rPr lang="en-US" dirty="0" err="1"/>
              <a:t>probar</a:t>
            </a:r>
            <a:r>
              <a:rPr lang="en-US" dirty="0"/>
              <a:t> </a:t>
            </a:r>
            <a:r>
              <a:rPr lang="en-US" dirty="0" err="1"/>
              <a:t>otras</a:t>
            </a:r>
            <a:r>
              <a:rPr lang="en-US" dirty="0"/>
              <a:t> </a:t>
            </a:r>
            <a:r>
              <a:rPr lang="en-US" dirty="0" err="1"/>
              <a:t>condiciones</a:t>
            </a:r>
            <a:r>
              <a:rPr lang="en-US" dirty="0"/>
              <a:t>, la </a:t>
            </a:r>
            <a:r>
              <a:rPr lang="en-US" dirty="0" err="1"/>
              <a:t>declaración</a:t>
            </a:r>
            <a:r>
              <a:rPr lang="en-US" dirty="0"/>
              <a:t> if </a:t>
            </a:r>
            <a:r>
              <a:rPr lang="en-US" dirty="0" err="1"/>
              <a:t>puede</a:t>
            </a:r>
            <a:r>
              <a:rPr lang="en-US" dirty="0"/>
              <a:t> ser </a:t>
            </a:r>
            <a:r>
              <a:rPr lang="en-US" dirty="0" err="1"/>
              <a:t>extendida</a:t>
            </a:r>
            <a:r>
              <a:rPr lang="en-US" dirty="0"/>
              <a:t> por </a:t>
            </a:r>
            <a:r>
              <a:rPr lang="en-US" dirty="0" err="1"/>
              <a:t>cualquier</a:t>
            </a:r>
            <a:r>
              <a:rPr lang="en-US" dirty="0"/>
              <a:t> </a:t>
            </a:r>
            <a:r>
              <a:rPr lang="en-US" dirty="0" err="1"/>
              <a:t>número</a:t>
            </a:r>
            <a:r>
              <a:rPr lang="en-US" dirty="0"/>
              <a:t> de </a:t>
            </a:r>
            <a:r>
              <a:rPr lang="en-US" dirty="0" err="1"/>
              <a:t>cláusulas</a:t>
            </a:r>
            <a:r>
              <a:rPr lang="en-US" dirty="0"/>
              <a:t> “</a:t>
            </a:r>
            <a:r>
              <a:rPr lang="en-US" b="1" dirty="0"/>
              <a:t>else if</a:t>
            </a:r>
            <a:r>
              <a:rPr lang="en-US" dirty="0"/>
              <a:t>”. </a:t>
            </a:r>
            <a:r>
              <a:rPr lang="en-US" dirty="0" err="1"/>
              <a:t>Cada</a:t>
            </a:r>
            <a:r>
              <a:rPr lang="en-US" dirty="0"/>
              <a:t> </a:t>
            </a:r>
            <a:r>
              <a:rPr lang="en-US" dirty="0" err="1"/>
              <a:t>condición</a:t>
            </a:r>
            <a:r>
              <a:rPr lang="en-US" dirty="0"/>
              <a:t> </a:t>
            </a:r>
            <a:r>
              <a:rPr lang="en-US" dirty="0" err="1"/>
              <a:t>adicional</a:t>
            </a:r>
            <a:r>
              <a:rPr lang="en-US" dirty="0"/>
              <a:t> se </a:t>
            </a:r>
            <a:r>
              <a:rPr lang="en-US" dirty="0" err="1"/>
              <a:t>ejecuta</a:t>
            </a:r>
            <a:r>
              <a:rPr lang="en-US" dirty="0"/>
              <a:t> solo </a:t>
            </a:r>
            <a:r>
              <a:rPr lang="en-US" dirty="0" err="1"/>
              <a:t>si</a:t>
            </a:r>
            <a:r>
              <a:rPr lang="en-US" dirty="0"/>
              <a:t> </a:t>
            </a:r>
            <a:r>
              <a:rPr lang="en-US" dirty="0" err="1"/>
              <a:t>todas</a:t>
            </a:r>
            <a:r>
              <a:rPr lang="en-US" dirty="0"/>
              <a:t> las </a:t>
            </a:r>
            <a:r>
              <a:rPr lang="en-US" dirty="0" err="1"/>
              <a:t>anteriores</a:t>
            </a:r>
            <a:r>
              <a:rPr lang="en-US" dirty="0"/>
              <a:t> </a:t>
            </a:r>
            <a:r>
              <a:rPr lang="en-US" dirty="0" err="1"/>
              <a:t>condiciones</a:t>
            </a:r>
            <a:r>
              <a:rPr lang="en-US" dirty="0"/>
              <a:t> son falsas.</a:t>
            </a:r>
            <a:endParaRPr lang="en-BO" dirty="0"/>
          </a:p>
        </p:txBody>
      </p:sp>
      <p:sp>
        <p:nvSpPr>
          <p:cNvPr id="4" name="TextBox 3">
            <a:extLst>
              <a:ext uri="{FF2B5EF4-FFF2-40B4-BE49-F238E27FC236}">
                <a16:creationId xmlns:a16="http://schemas.microsoft.com/office/drawing/2014/main" id="{88AF08FC-1135-144B-9110-0C63A43BD731}"/>
              </a:ext>
            </a:extLst>
          </p:cNvPr>
          <p:cNvSpPr txBox="1"/>
          <p:nvPr/>
        </p:nvSpPr>
        <p:spPr>
          <a:xfrm>
            <a:off x="993083" y="1690688"/>
            <a:ext cx="5747352"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if (x &lt; 5) </a:t>
            </a:r>
          </a:p>
          <a:p>
            <a:pPr lvl="1"/>
            <a:r>
              <a:rPr lang="en-US" b="1" dirty="0"/>
              <a:t>{</a:t>
            </a:r>
          </a:p>
          <a:p>
            <a:pPr lvl="1"/>
            <a:r>
              <a:rPr lang="en-US" b="1" dirty="0"/>
              <a:t>	WriteLine("x es </a:t>
            </a:r>
            <a:r>
              <a:rPr lang="en-US" b="1" dirty="0" err="1"/>
              <a:t>menor</a:t>
            </a:r>
            <a:r>
              <a:rPr lang="en-US" b="1" dirty="0"/>
              <a:t> que 5");</a:t>
            </a:r>
          </a:p>
          <a:p>
            <a:pPr lvl="1"/>
            <a:r>
              <a:rPr lang="en-US" b="1" dirty="0"/>
              <a:t>}</a:t>
            </a:r>
          </a:p>
          <a:p>
            <a:pPr lvl="1"/>
            <a:r>
              <a:rPr lang="en-US" b="1" dirty="0"/>
              <a:t>else if(x &lt; 7)</a:t>
            </a:r>
          </a:p>
          <a:p>
            <a:pPr lvl="1"/>
            <a:r>
              <a:rPr lang="en-US" b="1" dirty="0"/>
              <a:t>{</a:t>
            </a:r>
          </a:p>
          <a:p>
            <a:pPr lvl="1"/>
            <a:r>
              <a:rPr lang="en-US" b="1" dirty="0"/>
              <a:t>	WriteLine("x es </a:t>
            </a:r>
            <a:r>
              <a:rPr lang="en-US" b="1" dirty="0" err="1"/>
              <a:t>menor</a:t>
            </a:r>
            <a:r>
              <a:rPr lang="en-US" b="1" dirty="0"/>
              <a:t> que 7");</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69434218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A33DB-9D15-9943-A62E-0AA8D4651A44}"/>
              </a:ext>
            </a:extLst>
          </p:cNvPr>
          <p:cNvSpPr>
            <a:spLocks noGrp="1"/>
          </p:cNvSpPr>
          <p:nvPr>
            <p:ph type="title"/>
          </p:nvPr>
        </p:nvSpPr>
        <p:spPr/>
        <p:txBody>
          <a:bodyPr/>
          <a:lstStyle/>
          <a:p>
            <a:r>
              <a:rPr lang="en-US" dirty="0"/>
              <a:t>I</a:t>
            </a:r>
            <a:r>
              <a:rPr lang="en-BO" dirty="0"/>
              <a:t>f / else if / else</a:t>
            </a:r>
          </a:p>
        </p:txBody>
      </p:sp>
      <p:sp>
        <p:nvSpPr>
          <p:cNvPr id="4" name="Content Placeholder 2">
            <a:extLst>
              <a:ext uri="{FF2B5EF4-FFF2-40B4-BE49-F238E27FC236}">
                <a16:creationId xmlns:a16="http://schemas.microsoft.com/office/drawing/2014/main" id="{0B98285A-64BB-2944-8FD3-F017BAEFB170}"/>
              </a:ext>
            </a:extLst>
          </p:cNvPr>
          <p:cNvSpPr txBox="1">
            <a:spLocks/>
          </p:cNvSpPr>
          <p:nvPr/>
        </p:nvSpPr>
        <p:spPr>
          <a:xfrm>
            <a:off x="7506789" y="1961647"/>
            <a:ext cx="3376748" cy="357368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None/>
            </a:pPr>
            <a:r>
              <a:rPr lang="en-US" dirty="0"/>
              <a:t>La </a:t>
            </a:r>
            <a:r>
              <a:rPr lang="en-US" dirty="0" err="1"/>
              <a:t>sentencia</a:t>
            </a:r>
            <a:r>
              <a:rPr lang="en-US" dirty="0"/>
              <a:t> “if” </a:t>
            </a:r>
            <a:r>
              <a:rPr lang="en-US" dirty="0" err="1"/>
              <a:t>puede</a:t>
            </a:r>
            <a:r>
              <a:rPr lang="en-US" dirty="0"/>
              <a:t> </a:t>
            </a:r>
            <a:r>
              <a:rPr lang="en-US" dirty="0" err="1"/>
              <a:t>tener</a:t>
            </a:r>
            <a:r>
              <a:rPr lang="en-US" dirty="0"/>
              <a:t> una </a:t>
            </a:r>
            <a:r>
              <a:rPr lang="en-US" dirty="0" err="1"/>
              <a:t>cláusula</a:t>
            </a:r>
            <a:r>
              <a:rPr lang="en-US" dirty="0"/>
              <a:t> “</a:t>
            </a:r>
            <a:r>
              <a:rPr lang="en-US" b="1" dirty="0"/>
              <a:t>else</a:t>
            </a:r>
            <a:r>
              <a:rPr lang="en-US" dirty="0"/>
              <a:t>” al final, que se </a:t>
            </a:r>
            <a:r>
              <a:rPr lang="en-US" dirty="0" err="1"/>
              <a:t>ejecuta</a:t>
            </a:r>
            <a:r>
              <a:rPr lang="en-US" dirty="0"/>
              <a:t> </a:t>
            </a:r>
            <a:r>
              <a:rPr lang="en-US" b="1" dirty="0" err="1"/>
              <a:t>en</a:t>
            </a:r>
            <a:r>
              <a:rPr lang="en-US" b="1" dirty="0"/>
              <a:t> </a:t>
            </a:r>
            <a:r>
              <a:rPr lang="en-US" b="1" dirty="0" err="1"/>
              <a:t>cualquier</a:t>
            </a:r>
            <a:r>
              <a:rPr lang="en-US" b="1" dirty="0"/>
              <a:t> </a:t>
            </a:r>
            <a:r>
              <a:rPr lang="en-US" b="1" dirty="0" err="1"/>
              <a:t>otro</a:t>
            </a:r>
            <a:r>
              <a:rPr lang="en-US" b="1" dirty="0"/>
              <a:t> </a:t>
            </a:r>
            <a:r>
              <a:rPr lang="en-US" b="1" dirty="0" err="1"/>
              <a:t>caso</a:t>
            </a:r>
            <a:r>
              <a:rPr lang="en-US" dirty="0"/>
              <a:t> (</a:t>
            </a:r>
            <a:r>
              <a:rPr lang="en-US" dirty="0" err="1"/>
              <a:t>si</a:t>
            </a:r>
            <a:r>
              <a:rPr lang="en-US" dirty="0"/>
              <a:t> </a:t>
            </a:r>
            <a:r>
              <a:rPr lang="en-US" dirty="0" err="1"/>
              <a:t>todas</a:t>
            </a:r>
            <a:r>
              <a:rPr lang="en-US" dirty="0"/>
              <a:t> las </a:t>
            </a:r>
            <a:r>
              <a:rPr lang="en-US" dirty="0" err="1"/>
              <a:t>condiciones</a:t>
            </a:r>
            <a:r>
              <a:rPr lang="en-US" dirty="0"/>
              <a:t> </a:t>
            </a:r>
            <a:r>
              <a:rPr lang="en-US" dirty="0" err="1"/>
              <a:t>anteriores</a:t>
            </a:r>
            <a:r>
              <a:rPr lang="en-US" dirty="0"/>
              <a:t> son falsas). Por lo que </a:t>
            </a:r>
            <a:r>
              <a:rPr lang="en-US" dirty="0" err="1"/>
              <a:t>en</a:t>
            </a:r>
            <a:r>
              <a:rPr lang="en-US" dirty="0"/>
              <a:t> </a:t>
            </a:r>
            <a:r>
              <a:rPr lang="en-US" dirty="0" err="1"/>
              <a:t>este</a:t>
            </a:r>
            <a:r>
              <a:rPr lang="en-US" dirty="0"/>
              <a:t> </a:t>
            </a:r>
            <a:r>
              <a:rPr lang="en-US" dirty="0" err="1"/>
              <a:t>caso</a:t>
            </a:r>
            <a:r>
              <a:rPr lang="en-US" dirty="0"/>
              <a:t> no </a:t>
            </a:r>
            <a:r>
              <a:rPr lang="en-US" dirty="0" err="1"/>
              <a:t>va</a:t>
            </a:r>
            <a:r>
              <a:rPr lang="en-US" dirty="0"/>
              <a:t> </a:t>
            </a:r>
            <a:r>
              <a:rPr lang="en-US" dirty="0" err="1"/>
              <a:t>acompañada</a:t>
            </a:r>
            <a:r>
              <a:rPr lang="en-US" dirty="0"/>
              <a:t> de </a:t>
            </a:r>
            <a:r>
              <a:rPr lang="en-US" dirty="0" err="1"/>
              <a:t>ninguna</a:t>
            </a:r>
            <a:r>
              <a:rPr lang="en-US" dirty="0"/>
              <a:t> </a:t>
            </a:r>
            <a:r>
              <a:rPr lang="en-US" dirty="0" err="1"/>
              <a:t>expresión</a:t>
            </a:r>
            <a:r>
              <a:rPr lang="en-US" dirty="0"/>
              <a:t>.</a:t>
            </a:r>
          </a:p>
        </p:txBody>
      </p:sp>
      <p:sp>
        <p:nvSpPr>
          <p:cNvPr id="5" name="TextBox 4">
            <a:extLst>
              <a:ext uri="{FF2B5EF4-FFF2-40B4-BE49-F238E27FC236}">
                <a16:creationId xmlns:a16="http://schemas.microsoft.com/office/drawing/2014/main" id="{1AE92FD2-F7E7-9F48-85D0-B81B561D207E}"/>
              </a:ext>
            </a:extLst>
          </p:cNvPr>
          <p:cNvSpPr txBox="1"/>
          <p:nvPr/>
        </p:nvSpPr>
        <p:spPr>
          <a:xfrm>
            <a:off x="975666" y="1560060"/>
            <a:ext cx="5747352"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if (x &lt; 4) {</a:t>
            </a:r>
          </a:p>
          <a:p>
            <a:pPr lvl="1"/>
            <a:r>
              <a:rPr lang="en-US" b="1" dirty="0"/>
              <a:t>	WriteLine("x es </a:t>
            </a:r>
            <a:r>
              <a:rPr lang="en-US" b="1" dirty="0" err="1"/>
              <a:t>menor</a:t>
            </a:r>
            <a:r>
              <a:rPr lang="en-US" b="1" dirty="0"/>
              <a:t> que 4");</a:t>
            </a:r>
          </a:p>
          <a:p>
            <a:pPr lvl="1"/>
            <a:r>
              <a:rPr lang="en-US" b="1" dirty="0"/>
              <a:t>}</a:t>
            </a:r>
          </a:p>
          <a:p>
            <a:pPr lvl="1"/>
            <a:r>
              <a:rPr lang="en-US" b="1" dirty="0"/>
              <a:t>else if (x &lt; 7) {</a:t>
            </a:r>
          </a:p>
          <a:p>
            <a:pPr lvl="1"/>
            <a:r>
              <a:rPr lang="en-US" b="1" dirty="0"/>
              <a:t>	WriteLine("x es </a:t>
            </a:r>
            <a:r>
              <a:rPr lang="en-US" b="1" dirty="0" err="1"/>
              <a:t>menor</a:t>
            </a:r>
            <a:r>
              <a:rPr lang="en-US" b="1" dirty="0"/>
              <a:t> que 7");</a:t>
            </a:r>
          </a:p>
          <a:p>
            <a:pPr lvl="1"/>
            <a:r>
              <a:rPr lang="en-US" b="1" dirty="0"/>
              <a:t>}</a:t>
            </a:r>
          </a:p>
          <a:p>
            <a:pPr lvl="1"/>
            <a:r>
              <a:rPr lang="en-US" b="1" dirty="0"/>
              <a:t>else {</a:t>
            </a:r>
          </a:p>
          <a:p>
            <a:pPr lvl="1"/>
            <a:r>
              <a:rPr lang="en-US" b="1" dirty="0"/>
              <a:t>	WriteLine("x es mayor que 7");</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05711411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9D2F0-ADDE-2341-B2CD-358A71189EC3}"/>
              </a:ext>
            </a:extLst>
          </p:cNvPr>
          <p:cNvSpPr>
            <a:spLocks noGrp="1"/>
          </p:cNvSpPr>
          <p:nvPr>
            <p:ph type="title"/>
          </p:nvPr>
        </p:nvSpPr>
        <p:spPr/>
        <p:txBody>
          <a:bodyPr/>
          <a:lstStyle/>
          <a:p>
            <a:r>
              <a:rPr lang="en-BO" dirty="0"/>
              <a:t>La sentencia switch</a:t>
            </a:r>
          </a:p>
        </p:txBody>
      </p:sp>
      <p:sp>
        <p:nvSpPr>
          <p:cNvPr id="3" name="Content Placeholder 2">
            <a:extLst>
              <a:ext uri="{FF2B5EF4-FFF2-40B4-BE49-F238E27FC236}">
                <a16:creationId xmlns:a16="http://schemas.microsoft.com/office/drawing/2014/main" id="{4F11664D-D632-D543-88B0-3F1BBE4AAFB0}"/>
              </a:ext>
            </a:extLst>
          </p:cNvPr>
          <p:cNvSpPr>
            <a:spLocks noGrp="1"/>
          </p:cNvSpPr>
          <p:nvPr>
            <p:ph idx="1"/>
          </p:nvPr>
        </p:nvSpPr>
        <p:spPr>
          <a:xfrm>
            <a:off x="7733211" y="2226220"/>
            <a:ext cx="3620589" cy="3625941"/>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US" sz="1600" dirty="0"/>
              <a:t>La </a:t>
            </a:r>
            <a:r>
              <a:rPr lang="en-US" sz="1600" dirty="0" err="1"/>
              <a:t>instrucción</a:t>
            </a:r>
            <a:r>
              <a:rPr lang="en-US" sz="1600" dirty="0"/>
              <a:t> “</a:t>
            </a:r>
            <a:r>
              <a:rPr lang="en-US" sz="1600" b="1" dirty="0"/>
              <a:t>switch</a:t>
            </a:r>
            <a:r>
              <a:rPr lang="en-US" sz="1600" dirty="0"/>
              <a:t>” </a:t>
            </a:r>
            <a:r>
              <a:rPr lang="en-US" sz="1600" dirty="0" err="1"/>
              <a:t>verifica</a:t>
            </a:r>
            <a:r>
              <a:rPr lang="en-US" sz="1600" dirty="0"/>
              <a:t> la </a:t>
            </a:r>
            <a:r>
              <a:rPr lang="en-US" sz="1600" dirty="0" err="1"/>
              <a:t>igualdad</a:t>
            </a:r>
            <a:r>
              <a:rPr lang="en-US" sz="1600" dirty="0"/>
              <a:t> entre una variable y una </a:t>
            </a:r>
            <a:r>
              <a:rPr lang="en-US" sz="1600" dirty="0" err="1"/>
              <a:t>serie</a:t>
            </a:r>
            <a:r>
              <a:rPr lang="en-US" sz="1600" dirty="0"/>
              <a:t> de </a:t>
            </a:r>
            <a:r>
              <a:rPr lang="en-US" sz="1600" dirty="0" err="1"/>
              <a:t>valores</a:t>
            </a:r>
            <a:r>
              <a:rPr lang="en-US" sz="1600" dirty="0"/>
              <a:t>, </a:t>
            </a:r>
            <a:r>
              <a:rPr lang="en-US" sz="1600" dirty="0" err="1"/>
              <a:t>etiquetadas</a:t>
            </a:r>
            <a:r>
              <a:rPr lang="en-US" sz="1600" dirty="0"/>
              <a:t> por la clausula “</a:t>
            </a:r>
            <a:r>
              <a:rPr lang="en-US" sz="1600" b="1" dirty="0"/>
              <a:t>case</a:t>
            </a:r>
            <a:r>
              <a:rPr lang="en-US" sz="1600" dirty="0"/>
              <a:t>”. La </a:t>
            </a:r>
            <a:r>
              <a:rPr lang="en-US" sz="1600" dirty="0" err="1"/>
              <a:t>evaluación</a:t>
            </a:r>
            <a:r>
              <a:rPr lang="en-US" sz="1600" dirty="0"/>
              <a:t> se </a:t>
            </a:r>
            <a:r>
              <a:rPr lang="en-US" sz="1600" dirty="0" err="1"/>
              <a:t>hace</a:t>
            </a:r>
            <a:r>
              <a:rPr lang="en-US" sz="1600" dirty="0"/>
              <a:t> </a:t>
            </a:r>
            <a:r>
              <a:rPr lang="en-US" sz="1600" dirty="0" err="1"/>
              <a:t>en</a:t>
            </a:r>
            <a:r>
              <a:rPr lang="en-US" sz="1600" dirty="0"/>
              <a:t> el </a:t>
            </a:r>
            <a:r>
              <a:rPr lang="en-US" sz="1600" dirty="0" err="1"/>
              <a:t>orden</a:t>
            </a:r>
            <a:r>
              <a:rPr lang="en-US" sz="1600" dirty="0"/>
              <a:t> </a:t>
            </a:r>
            <a:r>
              <a:rPr lang="en-US" sz="1600" dirty="0" err="1"/>
              <a:t>en</a:t>
            </a:r>
            <a:r>
              <a:rPr lang="en-US" sz="1600" dirty="0"/>
              <a:t> el que los “cases” </a:t>
            </a:r>
            <a:r>
              <a:rPr lang="en-US" sz="1600" dirty="0" err="1"/>
              <a:t>aparecen</a:t>
            </a:r>
            <a:r>
              <a:rPr lang="en-US" sz="1600" dirty="0"/>
              <a:t> </a:t>
            </a:r>
            <a:r>
              <a:rPr lang="en-US" sz="1600" dirty="0" err="1"/>
              <a:t>en</a:t>
            </a:r>
            <a:r>
              <a:rPr lang="en-US" sz="1600" dirty="0"/>
              <a:t> el </a:t>
            </a:r>
            <a:r>
              <a:rPr lang="en-US" sz="1600" dirty="0" err="1"/>
              <a:t>código</a:t>
            </a:r>
            <a:r>
              <a:rPr lang="en-US" sz="1600" dirty="0"/>
              <a:t>, se </a:t>
            </a:r>
            <a:r>
              <a:rPr lang="en-US" sz="1600" dirty="0" err="1"/>
              <a:t>ejecutan</a:t>
            </a:r>
            <a:r>
              <a:rPr lang="en-US" sz="1600" dirty="0"/>
              <a:t> las </a:t>
            </a:r>
            <a:r>
              <a:rPr lang="en-US" sz="1600" dirty="0" err="1"/>
              <a:t>sentencias</a:t>
            </a:r>
            <a:r>
              <a:rPr lang="en-US" sz="1600" dirty="0"/>
              <a:t> del primer </a:t>
            </a:r>
            <a:r>
              <a:rPr lang="en-US" sz="1600" dirty="0" err="1"/>
              <a:t>caso</a:t>
            </a:r>
            <a:r>
              <a:rPr lang="en-US" sz="1600" dirty="0"/>
              <a:t> </a:t>
            </a:r>
            <a:r>
              <a:rPr lang="en-US" sz="1600" dirty="0" err="1"/>
              <a:t>verdadero</a:t>
            </a:r>
            <a:r>
              <a:rPr lang="en-US" sz="1600" dirty="0"/>
              <a:t> que se </a:t>
            </a:r>
            <a:r>
              <a:rPr lang="en-US" sz="1600" dirty="0" err="1"/>
              <a:t>encuentra</a:t>
            </a:r>
            <a:r>
              <a:rPr lang="en-US" sz="1600" dirty="0"/>
              <a:t>, hasta </a:t>
            </a:r>
            <a:r>
              <a:rPr lang="en-US" sz="1600" dirty="0" err="1"/>
              <a:t>encontrar</a:t>
            </a:r>
            <a:r>
              <a:rPr lang="en-US" sz="1600" dirty="0"/>
              <a:t> un “</a:t>
            </a:r>
            <a:r>
              <a:rPr lang="en-US" sz="1600" b="1" dirty="0"/>
              <a:t>break</a:t>
            </a:r>
            <a:r>
              <a:rPr lang="en-US" sz="1600" dirty="0"/>
              <a:t>” y </a:t>
            </a:r>
            <a:r>
              <a:rPr lang="en-US" sz="1600" dirty="0" err="1"/>
              <a:t>luego</a:t>
            </a:r>
            <a:r>
              <a:rPr lang="en-US" sz="1600" dirty="0"/>
              <a:t> </a:t>
            </a:r>
            <a:r>
              <a:rPr lang="en-US" sz="1600" dirty="0" err="1"/>
              <a:t>pasa</a:t>
            </a:r>
            <a:r>
              <a:rPr lang="en-US" sz="1600" dirty="0"/>
              <a:t> a la </a:t>
            </a:r>
            <a:r>
              <a:rPr lang="en-US" sz="1600" dirty="0" err="1"/>
              <a:t>ejecución</a:t>
            </a:r>
            <a:r>
              <a:rPr lang="en-US" sz="1600" dirty="0"/>
              <a:t> de la </a:t>
            </a:r>
            <a:r>
              <a:rPr lang="en-US" sz="1600" dirty="0" err="1"/>
              <a:t>siguiente</a:t>
            </a:r>
            <a:r>
              <a:rPr lang="en-US" sz="1600" dirty="0"/>
              <a:t> </a:t>
            </a:r>
            <a:r>
              <a:rPr lang="en-US" sz="1600" dirty="0" err="1"/>
              <a:t>línea</a:t>
            </a:r>
            <a:r>
              <a:rPr lang="en-US" sz="1600" dirty="0"/>
              <a:t> </a:t>
            </a:r>
            <a:r>
              <a:rPr lang="en-US" sz="1600" dirty="0" err="1"/>
              <a:t>después</a:t>
            </a:r>
            <a:r>
              <a:rPr lang="en-US" sz="1600" dirty="0"/>
              <a:t> del switch. La </a:t>
            </a:r>
            <a:r>
              <a:rPr lang="en-US" sz="1600" dirty="0" err="1"/>
              <a:t>última</a:t>
            </a:r>
            <a:r>
              <a:rPr lang="en-US" sz="1600" dirty="0"/>
              <a:t> </a:t>
            </a:r>
            <a:r>
              <a:rPr lang="en-US" sz="1600" dirty="0" err="1"/>
              <a:t>claúsula</a:t>
            </a:r>
            <a:r>
              <a:rPr lang="en-US" sz="1600" dirty="0"/>
              <a:t> debe ser la </a:t>
            </a:r>
            <a:r>
              <a:rPr lang="en-US" sz="1600" dirty="0" err="1"/>
              <a:t>etiqueta</a:t>
            </a:r>
            <a:r>
              <a:rPr lang="en-US" sz="1600" dirty="0"/>
              <a:t> “</a:t>
            </a:r>
            <a:r>
              <a:rPr lang="en-US" sz="1600" b="1" dirty="0"/>
              <a:t>default</a:t>
            </a:r>
            <a:r>
              <a:rPr lang="en-US" sz="1600" dirty="0"/>
              <a:t>” sin valor </a:t>
            </a:r>
            <a:r>
              <a:rPr lang="en-US" sz="1600" dirty="0" err="1"/>
              <a:t>asociado</a:t>
            </a:r>
            <a:r>
              <a:rPr lang="en-US" sz="1600" dirty="0"/>
              <a:t>, </a:t>
            </a:r>
            <a:r>
              <a:rPr lang="en-US" sz="1600" dirty="0" err="1"/>
              <a:t>cuyas</a:t>
            </a:r>
            <a:r>
              <a:rPr lang="en-US" sz="1600" dirty="0"/>
              <a:t> </a:t>
            </a:r>
            <a:r>
              <a:rPr lang="en-US" sz="1600" dirty="0" err="1"/>
              <a:t>sentencias</a:t>
            </a:r>
            <a:r>
              <a:rPr lang="en-US" sz="1600" dirty="0"/>
              <a:t> se </a:t>
            </a:r>
            <a:r>
              <a:rPr lang="en-US" sz="1600" dirty="0" err="1"/>
              <a:t>ejecuta</a:t>
            </a:r>
            <a:r>
              <a:rPr lang="en-US" sz="1600" dirty="0"/>
              <a:t> </a:t>
            </a:r>
            <a:r>
              <a:rPr lang="en-US" sz="1600" dirty="0" err="1"/>
              <a:t>en</a:t>
            </a:r>
            <a:r>
              <a:rPr lang="en-US" sz="1600" dirty="0"/>
              <a:t> </a:t>
            </a:r>
            <a:r>
              <a:rPr lang="en-US" sz="1600" dirty="0" err="1"/>
              <a:t>caso</a:t>
            </a:r>
            <a:r>
              <a:rPr lang="en-US" sz="1600" dirty="0"/>
              <a:t> de no </a:t>
            </a:r>
            <a:r>
              <a:rPr lang="en-US" sz="1600" dirty="0" err="1"/>
              <a:t>haberse</a:t>
            </a:r>
            <a:r>
              <a:rPr lang="en-US" sz="1600" dirty="0"/>
              <a:t> </a:t>
            </a:r>
            <a:r>
              <a:rPr lang="en-US" sz="1600" dirty="0" err="1"/>
              <a:t>encontrado</a:t>
            </a:r>
            <a:r>
              <a:rPr lang="en-US" sz="1600" dirty="0"/>
              <a:t> </a:t>
            </a:r>
            <a:r>
              <a:rPr lang="en-US" sz="1600" dirty="0" err="1"/>
              <a:t>ninguna</a:t>
            </a:r>
            <a:r>
              <a:rPr lang="en-US" sz="1600" dirty="0"/>
              <a:t> </a:t>
            </a:r>
            <a:r>
              <a:rPr lang="en-US" sz="1600" dirty="0" err="1"/>
              <a:t>coincidencia</a:t>
            </a:r>
            <a:r>
              <a:rPr lang="en-US" sz="1600" dirty="0"/>
              <a:t> </a:t>
            </a:r>
            <a:r>
              <a:rPr lang="en-US" sz="1600" dirty="0" err="1"/>
              <a:t>en</a:t>
            </a:r>
            <a:r>
              <a:rPr lang="en-US" sz="1600" dirty="0"/>
              <a:t> los “cases” </a:t>
            </a:r>
            <a:r>
              <a:rPr lang="en-US" sz="1600" dirty="0" err="1"/>
              <a:t>anteriores</a:t>
            </a:r>
            <a:r>
              <a:rPr lang="en-US" sz="1600" dirty="0"/>
              <a:t>.</a:t>
            </a:r>
          </a:p>
          <a:p>
            <a:pPr marL="0" indent="0">
              <a:buNone/>
            </a:pPr>
            <a:r>
              <a:rPr lang="en-US" sz="1600" dirty="0" err="1"/>
              <a:t>Cada</a:t>
            </a:r>
            <a:r>
              <a:rPr lang="en-US" sz="1600" dirty="0"/>
              <a:t> </a:t>
            </a:r>
            <a:r>
              <a:rPr lang="en-US" sz="1600" dirty="0" err="1"/>
              <a:t>etiqueta</a:t>
            </a:r>
            <a:r>
              <a:rPr lang="en-US" sz="1600" dirty="0"/>
              <a:t> “case” debe </a:t>
            </a:r>
            <a:r>
              <a:rPr lang="en-US" sz="1600" dirty="0" err="1"/>
              <a:t>obligatoriamente</a:t>
            </a:r>
            <a:r>
              <a:rPr lang="en-US" sz="1600" dirty="0"/>
              <a:t> </a:t>
            </a:r>
            <a:r>
              <a:rPr lang="en-US" sz="1600" dirty="0" err="1"/>
              <a:t>terminar</a:t>
            </a:r>
            <a:r>
              <a:rPr lang="en-US" sz="1600" dirty="0"/>
              <a:t> </a:t>
            </a:r>
            <a:r>
              <a:rPr lang="en-US" sz="1600" dirty="0" err="1"/>
              <a:t>en</a:t>
            </a:r>
            <a:r>
              <a:rPr lang="en-US" sz="1600" dirty="0"/>
              <a:t> una </a:t>
            </a:r>
            <a:r>
              <a:rPr lang="en-US" sz="1600" dirty="0" err="1"/>
              <a:t>sentencia</a:t>
            </a:r>
            <a:r>
              <a:rPr lang="en-US" sz="1600" dirty="0"/>
              <a:t> “break”;</a:t>
            </a:r>
            <a:endParaRPr lang="en-BO" sz="1600" dirty="0"/>
          </a:p>
        </p:txBody>
      </p:sp>
      <p:sp>
        <p:nvSpPr>
          <p:cNvPr id="4" name="TextBox 3">
            <a:extLst>
              <a:ext uri="{FF2B5EF4-FFF2-40B4-BE49-F238E27FC236}">
                <a16:creationId xmlns:a16="http://schemas.microsoft.com/office/drawing/2014/main" id="{B263354F-75CC-984A-B835-B5C877097DAA}"/>
              </a:ext>
            </a:extLst>
          </p:cNvPr>
          <p:cNvSpPr txBox="1"/>
          <p:nvPr/>
        </p:nvSpPr>
        <p:spPr>
          <a:xfrm>
            <a:off x="975666" y="1560060"/>
            <a:ext cx="6243740" cy="5139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switch (x) {</a:t>
            </a:r>
          </a:p>
          <a:p>
            <a:pPr lvl="1"/>
            <a:r>
              <a:rPr lang="en-US" b="1" dirty="0"/>
              <a:t>	case 4:</a:t>
            </a:r>
          </a:p>
          <a:p>
            <a:pPr lvl="1"/>
            <a:r>
              <a:rPr lang="en-US" b="1" dirty="0"/>
              <a:t>	     WriteLine("x es 4"); </a:t>
            </a:r>
          </a:p>
          <a:p>
            <a:pPr lvl="1"/>
            <a:r>
              <a:rPr lang="en-US" b="1" dirty="0"/>
              <a:t>	     break;</a:t>
            </a:r>
          </a:p>
          <a:p>
            <a:pPr lvl="1"/>
            <a:r>
              <a:rPr lang="en-US" b="1" dirty="0"/>
              <a:t>	case 7:</a:t>
            </a:r>
          </a:p>
          <a:p>
            <a:pPr lvl="1"/>
            <a:r>
              <a:rPr lang="en-US" b="1" dirty="0"/>
              <a:t>	     WriteLine("x es 7");</a:t>
            </a:r>
          </a:p>
          <a:p>
            <a:pPr lvl="1"/>
            <a:r>
              <a:rPr lang="en-US" b="1" dirty="0"/>
              <a:t>	     break;</a:t>
            </a:r>
          </a:p>
          <a:p>
            <a:pPr lvl="1"/>
            <a:r>
              <a:rPr lang="en-US" b="1" dirty="0"/>
              <a:t>	default:</a:t>
            </a:r>
          </a:p>
          <a:p>
            <a:pPr lvl="1"/>
            <a:r>
              <a:rPr lang="en-US" b="1" dirty="0"/>
              <a:t>	     WriteLine("x no es </a:t>
            </a:r>
            <a:r>
              <a:rPr lang="en-US" b="1" dirty="0" err="1"/>
              <a:t>ni</a:t>
            </a:r>
            <a:r>
              <a:rPr lang="en-US" b="1" dirty="0"/>
              <a:t> 4, </a:t>
            </a:r>
            <a:r>
              <a:rPr lang="en-US" b="1" dirty="0" err="1"/>
              <a:t>ni</a:t>
            </a:r>
            <a:r>
              <a:rPr lang="en-US" b="1" dirty="0"/>
              <a:t> 7");</a:t>
            </a:r>
          </a:p>
          <a:p>
            <a:pPr lvl="1"/>
            <a:r>
              <a:rPr lang="en-US" b="1" dirty="0"/>
              <a:t>	     break;</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5609893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F0ACD-5089-F043-880B-F4268C3A2DA5}"/>
              </a:ext>
            </a:extLst>
          </p:cNvPr>
          <p:cNvSpPr>
            <a:spLocks noGrp="1"/>
          </p:cNvSpPr>
          <p:nvPr>
            <p:ph type="title"/>
          </p:nvPr>
        </p:nvSpPr>
        <p:spPr/>
        <p:txBody>
          <a:bodyPr/>
          <a:lstStyle/>
          <a:p>
            <a:r>
              <a:rPr lang="en-US" dirty="0"/>
              <a:t>e</a:t>
            </a:r>
            <a:r>
              <a:rPr lang="en-BO" dirty="0"/>
              <a:t>numeraciones</a:t>
            </a:r>
          </a:p>
        </p:txBody>
      </p:sp>
      <p:sp>
        <p:nvSpPr>
          <p:cNvPr id="3" name="Content Placeholder 2">
            <a:extLst>
              <a:ext uri="{FF2B5EF4-FFF2-40B4-BE49-F238E27FC236}">
                <a16:creationId xmlns:a16="http://schemas.microsoft.com/office/drawing/2014/main" id="{A8DF7614-1FE8-DD41-AD21-48F5705CF700}"/>
              </a:ext>
            </a:extLst>
          </p:cNvPr>
          <p:cNvSpPr>
            <a:spLocks noGrp="1"/>
          </p:cNvSpPr>
          <p:nvPr>
            <p:ph idx="1"/>
          </p:nvPr>
        </p:nvSpPr>
        <p:spPr>
          <a:xfrm>
            <a:off x="6705600" y="1825625"/>
            <a:ext cx="4648199" cy="4351338"/>
          </a:xfrm>
          <a:solidFill>
            <a:schemeClr val="accent5">
              <a:lumMod val="20000"/>
              <a:lumOff val="80000"/>
            </a:schemeClr>
          </a:solidFill>
          <a:ln>
            <a:solidFill>
              <a:schemeClr val="accent1"/>
            </a:solidFill>
          </a:ln>
        </p:spPr>
        <p:txBody>
          <a:bodyPr>
            <a:normAutofit fontScale="62500" lnSpcReduction="20000"/>
          </a:bodyPr>
          <a:lstStyle/>
          <a:p>
            <a:pPr marL="0" indent="0">
              <a:buNone/>
            </a:pPr>
            <a:endParaRPr lang="en-BO" dirty="0"/>
          </a:p>
          <a:p>
            <a:pPr marL="0" indent="0">
              <a:buNone/>
            </a:pPr>
            <a:r>
              <a:rPr lang="en-BO" dirty="0"/>
              <a:t>Una enumeración (</a:t>
            </a:r>
            <a:r>
              <a:rPr lang="en-BO" b="1" dirty="0"/>
              <a:t>enum</a:t>
            </a:r>
            <a:r>
              <a:rPr lang="en-BO" dirty="0"/>
              <a:t>) es un </a:t>
            </a:r>
            <a:r>
              <a:rPr lang="en-BO" b="1" dirty="0"/>
              <a:t>tipo valor </a:t>
            </a:r>
            <a:r>
              <a:rPr lang="en-BO" dirty="0"/>
              <a:t>especial, consistente de una lista de constantes numéricas con nombres.</a:t>
            </a:r>
          </a:p>
          <a:p>
            <a:pPr marL="0" indent="0">
              <a:buNone/>
            </a:pPr>
            <a:endParaRPr lang="en-US" dirty="0"/>
          </a:p>
          <a:p>
            <a:pPr marL="0" indent="0">
              <a:buNone/>
            </a:pPr>
            <a:r>
              <a:rPr lang="en-US" dirty="0"/>
              <a:t>Para </a:t>
            </a:r>
            <a:r>
              <a:rPr lang="en-US" dirty="0" err="1"/>
              <a:t>declarar</a:t>
            </a:r>
            <a:r>
              <a:rPr lang="en-US" dirty="0"/>
              <a:t> un </a:t>
            </a:r>
            <a:r>
              <a:rPr lang="en-US" b="1" dirty="0" err="1"/>
              <a:t>enum</a:t>
            </a:r>
            <a:r>
              <a:rPr lang="en-US" dirty="0"/>
              <a:t>, se </a:t>
            </a:r>
            <a:r>
              <a:rPr lang="en-US" dirty="0" err="1"/>
              <a:t>usa</a:t>
            </a:r>
            <a:r>
              <a:rPr lang="en-US" dirty="0"/>
              <a:t> el keyword </a:t>
            </a:r>
            <a:r>
              <a:rPr lang="en-US" b="1" dirty="0" err="1"/>
              <a:t>enum</a:t>
            </a:r>
            <a:r>
              <a:rPr lang="en-US" dirty="0"/>
              <a:t> </a:t>
            </a:r>
            <a:r>
              <a:rPr lang="en-US" dirty="0" err="1"/>
              <a:t>seguido</a:t>
            </a:r>
            <a:r>
              <a:rPr lang="en-US" dirty="0"/>
              <a:t> por un </a:t>
            </a:r>
            <a:r>
              <a:rPr lang="en-US" dirty="0" err="1"/>
              <a:t>nombre</a:t>
            </a:r>
            <a:r>
              <a:rPr lang="en-US" dirty="0"/>
              <a:t> y un </a:t>
            </a:r>
            <a:r>
              <a:rPr lang="en-US" dirty="0" err="1"/>
              <a:t>bloque</a:t>
            </a:r>
            <a:r>
              <a:rPr lang="en-US" dirty="0"/>
              <a:t> de </a:t>
            </a:r>
            <a:r>
              <a:rPr lang="en-US" dirty="0" err="1"/>
              <a:t>código</a:t>
            </a:r>
            <a:r>
              <a:rPr lang="en-US" dirty="0"/>
              <a:t> que </a:t>
            </a:r>
            <a:r>
              <a:rPr lang="en-US" dirty="0" err="1"/>
              <a:t>contiene</a:t>
            </a:r>
            <a:r>
              <a:rPr lang="en-US" dirty="0"/>
              <a:t> una </a:t>
            </a:r>
            <a:r>
              <a:rPr lang="en-US" dirty="0" err="1"/>
              <a:t>lista</a:t>
            </a:r>
            <a:r>
              <a:rPr lang="en-US" dirty="0"/>
              <a:t> de </a:t>
            </a:r>
            <a:r>
              <a:rPr lang="en-US" dirty="0" err="1"/>
              <a:t>elementos</a:t>
            </a:r>
            <a:r>
              <a:rPr lang="en-US" dirty="0"/>
              <a:t> </a:t>
            </a:r>
            <a:r>
              <a:rPr lang="en-US" dirty="0" err="1"/>
              <a:t>constantes</a:t>
            </a:r>
            <a:r>
              <a:rPr lang="en-US" dirty="0"/>
              <a:t> </a:t>
            </a:r>
            <a:r>
              <a:rPr lang="en-US" dirty="0" err="1"/>
              <a:t>separados</a:t>
            </a:r>
            <a:r>
              <a:rPr lang="en-US" dirty="0"/>
              <a:t> por comas.</a:t>
            </a:r>
          </a:p>
          <a:p>
            <a:pPr marL="0" indent="0">
              <a:buNone/>
            </a:pPr>
            <a:endParaRPr lang="en-US" dirty="0"/>
          </a:p>
          <a:p>
            <a:pPr marL="0" indent="0">
              <a:buNone/>
            </a:pPr>
            <a:r>
              <a:rPr lang="en-US" dirty="0"/>
              <a:t>Este </a:t>
            </a:r>
            <a:r>
              <a:rPr lang="en-US" dirty="0" err="1"/>
              <a:t>tipo</a:t>
            </a:r>
            <a:r>
              <a:rPr lang="en-US" dirty="0"/>
              <a:t> de </a:t>
            </a:r>
            <a:r>
              <a:rPr lang="en-US" dirty="0" err="1"/>
              <a:t>enumeración</a:t>
            </a:r>
            <a:r>
              <a:rPr lang="en-US" dirty="0"/>
              <a:t> se </a:t>
            </a:r>
            <a:r>
              <a:rPr lang="en-US" dirty="0" err="1"/>
              <a:t>puede</a:t>
            </a:r>
            <a:r>
              <a:rPr lang="en-US" dirty="0"/>
              <a:t> </a:t>
            </a:r>
            <a:r>
              <a:rPr lang="en-US" dirty="0" err="1"/>
              <a:t>usar</a:t>
            </a:r>
            <a:r>
              <a:rPr lang="en-US" dirty="0"/>
              <a:t> para </a:t>
            </a:r>
            <a:r>
              <a:rPr lang="en-US" dirty="0" err="1"/>
              <a:t>crear</a:t>
            </a:r>
            <a:r>
              <a:rPr lang="en-US" dirty="0"/>
              <a:t> variables que </a:t>
            </a:r>
            <a:r>
              <a:rPr lang="en-US" dirty="0" err="1"/>
              <a:t>pueden</a:t>
            </a:r>
            <a:r>
              <a:rPr lang="en-US" dirty="0"/>
              <a:t> </a:t>
            </a:r>
            <a:r>
              <a:rPr lang="en-US" dirty="0" err="1"/>
              <a:t>contener</a:t>
            </a:r>
            <a:r>
              <a:rPr lang="en-US" dirty="0"/>
              <a:t> </a:t>
            </a:r>
            <a:r>
              <a:rPr lang="en-US" dirty="0" err="1"/>
              <a:t>estas</a:t>
            </a:r>
            <a:r>
              <a:rPr lang="en-US" dirty="0"/>
              <a:t> </a:t>
            </a:r>
            <a:r>
              <a:rPr lang="en-US" dirty="0" err="1"/>
              <a:t>constantes</a:t>
            </a:r>
            <a:r>
              <a:rPr lang="en-US" dirty="0"/>
              <a:t>. Para </a:t>
            </a:r>
            <a:r>
              <a:rPr lang="en-US" dirty="0" err="1"/>
              <a:t>asignar</a:t>
            </a:r>
            <a:r>
              <a:rPr lang="en-US" dirty="0"/>
              <a:t> un valor a una variable de </a:t>
            </a:r>
            <a:r>
              <a:rPr lang="en-US" dirty="0" err="1"/>
              <a:t>tipo</a:t>
            </a:r>
            <a:r>
              <a:rPr lang="en-US" dirty="0"/>
              <a:t> </a:t>
            </a:r>
            <a:r>
              <a:rPr lang="en-US" b="1" dirty="0" err="1"/>
              <a:t>enum</a:t>
            </a:r>
            <a:r>
              <a:rPr lang="en-US" dirty="0"/>
              <a:t>, se accede a los </a:t>
            </a:r>
            <a:r>
              <a:rPr lang="en-US" dirty="0" err="1"/>
              <a:t>elementos</a:t>
            </a:r>
            <a:r>
              <a:rPr lang="en-US" dirty="0"/>
              <a:t> </a:t>
            </a:r>
            <a:r>
              <a:rPr lang="en-US" dirty="0" err="1"/>
              <a:t>desde</a:t>
            </a:r>
            <a:r>
              <a:rPr lang="en-US" dirty="0"/>
              <a:t> la </a:t>
            </a:r>
            <a:r>
              <a:rPr lang="en-US" dirty="0" err="1"/>
              <a:t>enumeración</a:t>
            </a:r>
            <a:r>
              <a:rPr lang="en-US" dirty="0"/>
              <a:t>, de la </a:t>
            </a:r>
            <a:r>
              <a:rPr lang="en-US" dirty="0" err="1"/>
              <a:t>misma</a:t>
            </a:r>
            <a:r>
              <a:rPr lang="en-US" dirty="0"/>
              <a:t> </a:t>
            </a:r>
            <a:r>
              <a:rPr lang="en-US" dirty="0" err="1"/>
              <a:t>manera</a:t>
            </a:r>
            <a:r>
              <a:rPr lang="en-US" dirty="0"/>
              <a:t> </a:t>
            </a:r>
            <a:r>
              <a:rPr lang="en-US" dirty="0" err="1"/>
              <a:t>como</a:t>
            </a:r>
            <a:r>
              <a:rPr lang="en-US" dirty="0"/>
              <a:t> los </a:t>
            </a:r>
            <a:r>
              <a:rPr lang="en-US" dirty="0" err="1"/>
              <a:t>miembros</a:t>
            </a:r>
            <a:r>
              <a:rPr lang="en-US" dirty="0"/>
              <a:t> </a:t>
            </a:r>
            <a:r>
              <a:rPr lang="en-US" b="1" dirty="0"/>
              <a:t>static</a:t>
            </a:r>
            <a:r>
              <a:rPr lang="en-US" dirty="0"/>
              <a:t> de una </a:t>
            </a:r>
            <a:r>
              <a:rPr lang="en-US" dirty="0" err="1"/>
              <a:t>clase</a:t>
            </a:r>
            <a:r>
              <a:rPr lang="en-US" dirty="0"/>
              <a:t>.</a:t>
            </a:r>
          </a:p>
          <a:p>
            <a:pPr marL="0" indent="0">
              <a:buNone/>
            </a:pPr>
            <a:r>
              <a:rPr lang="en-US" dirty="0"/>
              <a:t> </a:t>
            </a:r>
            <a:endParaRPr lang="en-BO" dirty="0"/>
          </a:p>
        </p:txBody>
      </p:sp>
      <p:sp>
        <p:nvSpPr>
          <p:cNvPr id="4" name="TextBox 3">
            <a:extLst>
              <a:ext uri="{FF2B5EF4-FFF2-40B4-BE49-F238E27FC236}">
                <a16:creationId xmlns:a16="http://schemas.microsoft.com/office/drawing/2014/main" id="{FF128F20-DE9D-9B49-A04F-161C46BE0B81}"/>
              </a:ext>
            </a:extLst>
          </p:cNvPr>
          <p:cNvSpPr txBox="1"/>
          <p:nvPr/>
        </p:nvSpPr>
        <p:spPr>
          <a:xfrm>
            <a:off x="838200" y="1478237"/>
            <a:ext cx="5484223"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dirty="0"/>
              <a:t>public </a:t>
            </a:r>
            <a:r>
              <a:rPr lang="en-US" sz="1400" b="1" dirty="0" err="1"/>
              <a:t>enum</a:t>
            </a:r>
            <a:r>
              <a:rPr lang="en-US" sz="1400" b="1" dirty="0"/>
              <a:t> Estado { </a:t>
            </a:r>
          </a:p>
          <a:p>
            <a:r>
              <a:rPr lang="en-US" sz="1400" b="1" dirty="0"/>
              <a:t>	Run, 	</a:t>
            </a:r>
            <a:r>
              <a:rPr lang="en-US" sz="1400" b="1" dirty="0">
                <a:solidFill>
                  <a:schemeClr val="accent6">
                    <a:lumMod val="40000"/>
                    <a:lumOff val="60000"/>
                  </a:schemeClr>
                </a:solidFill>
              </a:rPr>
              <a:t>// 0	Run = 1,</a:t>
            </a:r>
          </a:p>
          <a:p>
            <a:r>
              <a:rPr lang="en-US" sz="1400" b="1" dirty="0"/>
              <a:t>	Wait, 	</a:t>
            </a:r>
            <a:r>
              <a:rPr lang="en-US" sz="1400" b="1" dirty="0">
                <a:solidFill>
                  <a:schemeClr val="accent6">
                    <a:lumMod val="40000"/>
                    <a:lumOff val="60000"/>
                  </a:schemeClr>
                </a:solidFill>
              </a:rPr>
              <a:t>// 1	2</a:t>
            </a:r>
          </a:p>
          <a:p>
            <a:r>
              <a:rPr lang="en-US" sz="1400" b="1" dirty="0"/>
              <a:t>	Stop, 	</a:t>
            </a:r>
            <a:r>
              <a:rPr lang="en-US" sz="1400" b="1" dirty="0">
                <a:solidFill>
                  <a:schemeClr val="accent6">
                    <a:lumMod val="40000"/>
                    <a:lumOff val="60000"/>
                  </a:schemeClr>
                </a:solidFill>
              </a:rPr>
              <a:t>// 2	Stop = 10</a:t>
            </a:r>
          </a:p>
          <a:p>
            <a:r>
              <a:rPr lang="en-US" sz="1400" b="1" dirty="0">
                <a:solidFill>
                  <a:schemeClr val="accent6">
                    <a:lumMod val="40000"/>
                    <a:lumOff val="60000"/>
                  </a:schemeClr>
                </a:solidFill>
              </a:rPr>
              <a:t>	</a:t>
            </a:r>
            <a:r>
              <a:rPr lang="en-US" sz="1400" b="1" dirty="0">
                <a:solidFill>
                  <a:schemeClr val="bg1"/>
                </a:solidFill>
              </a:rPr>
              <a:t>Break,</a:t>
            </a:r>
            <a:r>
              <a:rPr lang="en-US" sz="1400" b="1" dirty="0">
                <a:solidFill>
                  <a:schemeClr val="accent6">
                    <a:lumMod val="40000"/>
                    <a:lumOff val="60000"/>
                  </a:schemeClr>
                </a:solidFill>
              </a:rPr>
              <a:t>	// 3	11</a:t>
            </a:r>
          </a:p>
          <a:p>
            <a:r>
              <a:rPr lang="en-US" sz="1400" b="1" dirty="0"/>
              <a:t>}</a:t>
            </a:r>
          </a:p>
          <a:p>
            <a:br>
              <a:rPr lang="en-US" sz="1400" b="1" dirty="0"/>
            </a:br>
            <a:r>
              <a:rPr lang="en-US" sz="1400" b="1" dirty="0"/>
              <a:t>static class Principal {</a:t>
            </a:r>
          </a:p>
          <a:p>
            <a:pPr lvl="1"/>
            <a:r>
              <a:rPr lang="en-US" sz="1400" b="1" dirty="0"/>
              <a:t>static void Main()</a:t>
            </a:r>
          </a:p>
          <a:p>
            <a:pPr lvl="1"/>
            <a:r>
              <a:rPr lang="en-US" sz="1400" b="1" dirty="0"/>
              <a:t>{</a:t>
            </a:r>
          </a:p>
          <a:p>
            <a:pPr lvl="2"/>
            <a:r>
              <a:rPr lang="en-US" sz="1400" b="1" dirty="0"/>
              <a:t>Estado s = </a:t>
            </a:r>
            <a:r>
              <a:rPr lang="en-US" sz="1400" b="1" dirty="0" err="1"/>
              <a:t>Estado.Stop</a:t>
            </a:r>
            <a:r>
              <a:rPr lang="en-US" sz="1400" b="1" dirty="0"/>
              <a:t>; </a:t>
            </a:r>
          </a:p>
          <a:p>
            <a:pPr lvl="2"/>
            <a:r>
              <a:rPr lang="en-US" sz="1400" b="1" dirty="0"/>
              <a:t>Write (s); WriteLine("("  + (int) s + ")");</a:t>
            </a:r>
          </a:p>
          <a:p>
            <a:pPr lvl="2"/>
            <a:r>
              <a:rPr lang="en-US" sz="1400" b="1" dirty="0"/>
              <a:t>switch (s)</a:t>
            </a:r>
          </a:p>
          <a:p>
            <a:pPr lvl="2"/>
            <a:r>
              <a:rPr lang="en-US" sz="1400" b="1" dirty="0"/>
              <a:t>{</a:t>
            </a:r>
          </a:p>
          <a:p>
            <a:pPr lvl="3"/>
            <a:r>
              <a:rPr lang="en-US" sz="1400" b="1" dirty="0"/>
              <a:t>case </a:t>
            </a:r>
            <a:r>
              <a:rPr lang="en-US" sz="1400" b="1" dirty="0" err="1"/>
              <a:t>Estado.Run</a:t>
            </a:r>
            <a:r>
              <a:rPr lang="en-US" sz="1400" b="1" dirty="0"/>
              <a:t>: WriteLine("Estado = Run"); break;</a:t>
            </a:r>
          </a:p>
          <a:p>
            <a:pPr lvl="3"/>
            <a:r>
              <a:rPr lang="en-US" sz="1400" b="1" dirty="0"/>
              <a:t>case </a:t>
            </a:r>
            <a:r>
              <a:rPr lang="en-US" sz="1400" b="1" dirty="0" err="1"/>
              <a:t>Estado.Wait</a:t>
            </a:r>
            <a:r>
              <a:rPr lang="en-US" sz="1400" b="1" dirty="0"/>
              <a:t>: WriteLine("Estado = Wait"); break;</a:t>
            </a:r>
          </a:p>
          <a:p>
            <a:pPr lvl="3"/>
            <a:r>
              <a:rPr lang="en-US" sz="1400" b="1" dirty="0"/>
              <a:t>case </a:t>
            </a:r>
            <a:r>
              <a:rPr lang="en-US" sz="1400" b="1" dirty="0" err="1"/>
              <a:t>Estado.Stop</a:t>
            </a:r>
            <a:r>
              <a:rPr lang="en-US" sz="1400" b="1" dirty="0"/>
              <a:t>: WriteLine("Estado = Stop"); break;</a:t>
            </a:r>
          </a:p>
          <a:p>
            <a:pPr lvl="3"/>
            <a:r>
              <a:rPr lang="en-US" sz="1400" b="1" dirty="0"/>
              <a:t>default: WriteLine("Estado = Break"); break;</a:t>
            </a:r>
          </a:p>
          <a:p>
            <a:pPr lvl="2"/>
            <a:r>
              <a:rPr lang="en-US" sz="1400" b="1" dirty="0"/>
              <a:t>}</a:t>
            </a:r>
          </a:p>
          <a:p>
            <a:pPr lvl="2" indent="-466725"/>
            <a:r>
              <a:rPr lang="en-US" sz="1400" b="1" dirty="0"/>
              <a:t>}</a:t>
            </a:r>
          </a:p>
          <a:p>
            <a:r>
              <a:rPr lang="en-US" sz="1400" b="1" dirty="0"/>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760260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9D2F0-ADDE-2341-B2CD-358A71189EC3}"/>
              </a:ext>
            </a:extLst>
          </p:cNvPr>
          <p:cNvSpPr>
            <a:spLocks noGrp="1"/>
          </p:cNvSpPr>
          <p:nvPr>
            <p:ph type="title"/>
          </p:nvPr>
        </p:nvSpPr>
        <p:spPr/>
        <p:txBody>
          <a:bodyPr/>
          <a:lstStyle/>
          <a:p>
            <a:r>
              <a:rPr lang="en-BO" dirty="0"/>
              <a:t>La sentencia switch con “</a:t>
            </a:r>
            <a:r>
              <a:rPr lang="en-US" dirty="0"/>
              <a:t>Pattern Matching”</a:t>
            </a:r>
            <a:br>
              <a:rPr lang="en-US" b="1" dirty="0"/>
            </a:br>
            <a:endParaRPr lang="en-BO" dirty="0"/>
          </a:p>
        </p:txBody>
      </p:sp>
      <p:sp>
        <p:nvSpPr>
          <p:cNvPr id="3" name="Content Placeholder 2">
            <a:extLst>
              <a:ext uri="{FF2B5EF4-FFF2-40B4-BE49-F238E27FC236}">
                <a16:creationId xmlns:a16="http://schemas.microsoft.com/office/drawing/2014/main" id="{4F11664D-D632-D543-88B0-3F1BBE4AAFB0}"/>
              </a:ext>
            </a:extLst>
          </p:cNvPr>
          <p:cNvSpPr>
            <a:spLocks noGrp="1"/>
          </p:cNvSpPr>
          <p:nvPr>
            <p:ph idx="1"/>
          </p:nvPr>
        </p:nvSpPr>
        <p:spPr>
          <a:xfrm>
            <a:off x="7733211" y="2226220"/>
            <a:ext cx="3620589" cy="3625941"/>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US" sz="1800" dirty="0"/>
              <a:t>La </a:t>
            </a:r>
            <a:r>
              <a:rPr lang="en-US" sz="1800" dirty="0" err="1"/>
              <a:t>instrucción</a:t>
            </a:r>
            <a:r>
              <a:rPr lang="en-US" sz="1800" dirty="0"/>
              <a:t> “</a:t>
            </a:r>
            <a:r>
              <a:rPr lang="en-US" sz="1800" b="1" dirty="0"/>
              <a:t>switch</a:t>
            </a:r>
            <a:r>
              <a:rPr lang="en-US" sz="1800" dirty="0"/>
              <a:t>” </a:t>
            </a:r>
            <a:r>
              <a:rPr lang="en-US" sz="1800" dirty="0" err="1"/>
              <a:t>puede</a:t>
            </a:r>
            <a:r>
              <a:rPr lang="en-US" sz="1800" dirty="0"/>
              <a:t> </a:t>
            </a:r>
            <a:r>
              <a:rPr lang="en-US" sz="1800" dirty="0" err="1"/>
              <a:t>utilizarse</a:t>
            </a:r>
            <a:r>
              <a:rPr lang="en-US" sz="1800" dirty="0"/>
              <a:t> </a:t>
            </a:r>
            <a:r>
              <a:rPr lang="en-US" sz="1800" dirty="0" err="1"/>
              <a:t>también</a:t>
            </a:r>
            <a:r>
              <a:rPr lang="en-US" sz="1800" dirty="0"/>
              <a:t> con el </a:t>
            </a:r>
            <a:r>
              <a:rPr lang="en-US" sz="1800" dirty="0" err="1"/>
              <a:t>concepto</a:t>
            </a:r>
            <a:r>
              <a:rPr lang="en-US" sz="1800" dirty="0"/>
              <a:t> de ”</a:t>
            </a:r>
            <a:r>
              <a:rPr lang="en-US" sz="1800" dirty="0" err="1"/>
              <a:t>Apareamiento</a:t>
            </a:r>
            <a:r>
              <a:rPr lang="en-US" sz="1800" dirty="0"/>
              <a:t> de </a:t>
            </a:r>
            <a:r>
              <a:rPr lang="en-US" sz="1800" dirty="0" err="1"/>
              <a:t>Patrones</a:t>
            </a:r>
            <a:r>
              <a:rPr lang="en-US" sz="1800" dirty="0"/>
              <a:t>”, </a:t>
            </a:r>
            <a:r>
              <a:rPr lang="en-US" sz="1800" dirty="0" err="1"/>
              <a:t>en</a:t>
            </a:r>
            <a:r>
              <a:rPr lang="en-US" sz="1800" dirty="0"/>
              <a:t> </a:t>
            </a:r>
            <a:r>
              <a:rPr lang="en-US" sz="1800" dirty="0" err="1"/>
              <a:t>inglés</a:t>
            </a:r>
            <a:r>
              <a:rPr lang="en-US" sz="1800" dirty="0"/>
              <a:t> “</a:t>
            </a:r>
            <a:r>
              <a:rPr lang="en-US" sz="1800" b="1" dirty="0"/>
              <a:t>Pattern Matching</a:t>
            </a:r>
            <a:r>
              <a:rPr lang="en-US" sz="1800" dirty="0"/>
              <a:t>”.</a:t>
            </a:r>
          </a:p>
          <a:p>
            <a:pPr marL="0" indent="0">
              <a:buNone/>
            </a:pPr>
            <a:r>
              <a:rPr lang="en-US" sz="1800" dirty="0" err="1"/>
              <a:t>En</a:t>
            </a:r>
            <a:r>
              <a:rPr lang="en-US" sz="1800" dirty="0"/>
              <a:t> </a:t>
            </a:r>
            <a:r>
              <a:rPr lang="en-US" sz="1800" dirty="0" err="1"/>
              <a:t>este</a:t>
            </a:r>
            <a:r>
              <a:rPr lang="en-US" sz="1800" dirty="0"/>
              <a:t> </a:t>
            </a:r>
            <a:r>
              <a:rPr lang="en-US" sz="1800" dirty="0" err="1"/>
              <a:t>caso</a:t>
            </a:r>
            <a:r>
              <a:rPr lang="en-US" sz="1800" dirty="0"/>
              <a:t> la variable del switch se </a:t>
            </a:r>
            <a:r>
              <a:rPr lang="en-US" sz="1800" dirty="0" err="1"/>
              <a:t>evalúa</a:t>
            </a:r>
            <a:r>
              <a:rPr lang="en-US" sz="1800" dirty="0"/>
              <a:t> </a:t>
            </a:r>
            <a:r>
              <a:rPr lang="en-US" sz="1800" dirty="0" err="1"/>
              <a:t>en</a:t>
            </a:r>
            <a:r>
              <a:rPr lang="en-US" sz="1800" dirty="0"/>
              <a:t> </a:t>
            </a:r>
            <a:r>
              <a:rPr lang="en-US" sz="1800" dirty="0" err="1"/>
              <a:t>cada</a:t>
            </a:r>
            <a:r>
              <a:rPr lang="en-US" sz="1800" dirty="0"/>
              <a:t> “case” con un </a:t>
            </a:r>
            <a:r>
              <a:rPr lang="en-US" sz="1800" dirty="0" err="1"/>
              <a:t>apareamiento</a:t>
            </a:r>
            <a:r>
              <a:rPr lang="en-US" sz="1800" dirty="0"/>
              <a:t> de los </a:t>
            </a:r>
            <a:r>
              <a:rPr lang="en-US" sz="1800" dirty="0" err="1"/>
              <a:t>tipos</a:t>
            </a:r>
            <a:r>
              <a:rPr lang="en-US" sz="1800" dirty="0"/>
              <a:t> de la variable con la del switch y una expression </a:t>
            </a:r>
            <a:r>
              <a:rPr lang="en-US" sz="1800" dirty="0" err="1"/>
              <a:t>lógica</a:t>
            </a:r>
            <a:r>
              <a:rPr lang="en-US" sz="1800" dirty="0"/>
              <a:t> </a:t>
            </a:r>
            <a:r>
              <a:rPr lang="en-US" sz="1800" dirty="0" err="1"/>
              <a:t>sobre</a:t>
            </a:r>
            <a:r>
              <a:rPr lang="en-US" sz="1800" dirty="0"/>
              <a:t> la variable </a:t>
            </a:r>
            <a:r>
              <a:rPr lang="en-US" sz="1800" dirty="0" err="1"/>
              <a:t>definida</a:t>
            </a:r>
            <a:r>
              <a:rPr lang="en-US" sz="1800" dirty="0"/>
              <a:t> </a:t>
            </a:r>
            <a:r>
              <a:rPr lang="en-US" sz="1800" dirty="0" err="1"/>
              <a:t>en</a:t>
            </a:r>
            <a:r>
              <a:rPr lang="en-US" sz="1800" dirty="0"/>
              <a:t> el case o el switch. El Código que se </a:t>
            </a:r>
            <a:r>
              <a:rPr lang="en-US" sz="1800" dirty="0" err="1"/>
              <a:t>ejecuta</a:t>
            </a:r>
            <a:r>
              <a:rPr lang="en-US" sz="1800" dirty="0"/>
              <a:t> es la del primer </a:t>
            </a:r>
            <a:r>
              <a:rPr lang="en-US" sz="1800" dirty="0" err="1"/>
              <a:t>apareamiento</a:t>
            </a:r>
            <a:r>
              <a:rPr lang="en-US" sz="1800" dirty="0"/>
              <a:t>, o la de la </a:t>
            </a:r>
            <a:r>
              <a:rPr lang="en-US" sz="1800" dirty="0" err="1"/>
              <a:t>etiqueta</a:t>
            </a:r>
            <a:r>
              <a:rPr lang="en-US" sz="1800" dirty="0"/>
              <a:t> “default” </a:t>
            </a:r>
            <a:r>
              <a:rPr lang="en-US" sz="1800" dirty="0" err="1"/>
              <a:t>como</a:t>
            </a:r>
            <a:r>
              <a:rPr lang="en-US" sz="1800" dirty="0"/>
              <a:t> ultimo </a:t>
            </a:r>
            <a:r>
              <a:rPr lang="en-US" sz="1800" dirty="0" err="1"/>
              <a:t>caso</a:t>
            </a:r>
            <a:r>
              <a:rPr lang="en-US" sz="1800" dirty="0"/>
              <a:t>.</a:t>
            </a:r>
          </a:p>
          <a:p>
            <a:pPr marL="0" indent="0">
              <a:buNone/>
            </a:pPr>
            <a:r>
              <a:rPr lang="en-US" sz="1800" dirty="0"/>
              <a:t>  </a:t>
            </a:r>
            <a:endParaRPr lang="en-BO" sz="1800" dirty="0"/>
          </a:p>
        </p:txBody>
      </p:sp>
      <p:sp>
        <p:nvSpPr>
          <p:cNvPr id="4" name="TextBox 3">
            <a:extLst>
              <a:ext uri="{FF2B5EF4-FFF2-40B4-BE49-F238E27FC236}">
                <a16:creationId xmlns:a16="http://schemas.microsoft.com/office/drawing/2014/main" id="{B263354F-75CC-984A-B835-B5C877097DAA}"/>
              </a:ext>
            </a:extLst>
          </p:cNvPr>
          <p:cNvSpPr txBox="1"/>
          <p:nvPr/>
        </p:nvSpPr>
        <p:spPr>
          <a:xfrm>
            <a:off x="975666" y="1560060"/>
            <a:ext cx="6243740" cy="5139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switch (x) {</a:t>
            </a:r>
          </a:p>
          <a:p>
            <a:pPr lvl="1"/>
            <a:r>
              <a:rPr lang="en-US" b="1" dirty="0"/>
              <a:t>	case int n when x &lt; 4:</a:t>
            </a:r>
          </a:p>
          <a:p>
            <a:pPr lvl="1"/>
            <a:r>
              <a:rPr lang="en-US" b="1" dirty="0"/>
              <a:t>	     WriteLine("x es </a:t>
            </a:r>
            <a:r>
              <a:rPr lang="en-US" b="1" dirty="0" err="1"/>
              <a:t>menor</a:t>
            </a:r>
            <a:r>
              <a:rPr lang="en-US" b="1" dirty="0"/>
              <a:t> a 4"); </a:t>
            </a:r>
          </a:p>
          <a:p>
            <a:pPr lvl="1"/>
            <a:r>
              <a:rPr lang="en-US" b="1" dirty="0"/>
              <a:t>	     break;</a:t>
            </a:r>
          </a:p>
          <a:p>
            <a:pPr lvl="1"/>
            <a:r>
              <a:rPr lang="en-US" b="1" dirty="0"/>
              <a:t>	case int n when x &lt; 7:</a:t>
            </a:r>
          </a:p>
          <a:p>
            <a:pPr lvl="1"/>
            <a:r>
              <a:rPr lang="en-US" b="1" dirty="0"/>
              <a:t>	     WriteLine("x es </a:t>
            </a:r>
            <a:r>
              <a:rPr lang="en-US" b="1" dirty="0" err="1"/>
              <a:t>menor</a:t>
            </a:r>
            <a:r>
              <a:rPr lang="en-US" b="1" dirty="0"/>
              <a:t> a 7");</a:t>
            </a:r>
          </a:p>
          <a:p>
            <a:pPr lvl="1"/>
            <a:r>
              <a:rPr lang="en-US" b="1" dirty="0"/>
              <a:t>	     break;</a:t>
            </a:r>
          </a:p>
          <a:p>
            <a:pPr lvl="1"/>
            <a:r>
              <a:rPr lang="en-US" b="1" dirty="0"/>
              <a:t>	default:</a:t>
            </a:r>
          </a:p>
          <a:p>
            <a:pPr lvl="1"/>
            <a:r>
              <a:rPr lang="en-US" b="1" dirty="0"/>
              <a:t>	     WriteLine("x es mayor a 7");</a:t>
            </a:r>
          </a:p>
          <a:p>
            <a:pPr lvl="1"/>
            <a:r>
              <a:rPr lang="en-US" b="1" dirty="0"/>
              <a:t>	     break;</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3037049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9D2F0-ADDE-2341-B2CD-358A71189EC3}"/>
              </a:ext>
            </a:extLst>
          </p:cNvPr>
          <p:cNvSpPr>
            <a:spLocks noGrp="1"/>
          </p:cNvSpPr>
          <p:nvPr>
            <p:ph type="title"/>
          </p:nvPr>
        </p:nvSpPr>
        <p:spPr/>
        <p:txBody>
          <a:bodyPr/>
          <a:lstStyle/>
          <a:p>
            <a:r>
              <a:rPr lang="en-US" dirty="0" err="1"/>
              <a:t>Parámetro</a:t>
            </a:r>
            <a:r>
              <a:rPr lang="en-US" dirty="0"/>
              <a:t> de </a:t>
            </a:r>
            <a:r>
              <a:rPr lang="en-US" dirty="0" err="1"/>
              <a:t>descarte</a:t>
            </a:r>
            <a:endParaRPr lang="en-BO" dirty="0"/>
          </a:p>
        </p:txBody>
      </p:sp>
      <p:sp>
        <p:nvSpPr>
          <p:cNvPr id="3" name="Content Placeholder 2">
            <a:extLst>
              <a:ext uri="{FF2B5EF4-FFF2-40B4-BE49-F238E27FC236}">
                <a16:creationId xmlns:a16="http://schemas.microsoft.com/office/drawing/2014/main" id="{4F11664D-D632-D543-88B0-3F1BBE4AAFB0}"/>
              </a:ext>
            </a:extLst>
          </p:cNvPr>
          <p:cNvSpPr>
            <a:spLocks noGrp="1"/>
          </p:cNvSpPr>
          <p:nvPr>
            <p:ph idx="1"/>
          </p:nvPr>
        </p:nvSpPr>
        <p:spPr>
          <a:xfrm>
            <a:off x="7733211" y="2226220"/>
            <a:ext cx="3620589" cy="3042465"/>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0" indent="0">
              <a:buNone/>
            </a:pPr>
            <a:r>
              <a:rPr lang="en-US" sz="2200" dirty="0" err="1"/>
              <a:t>En</a:t>
            </a:r>
            <a:r>
              <a:rPr lang="en-US" sz="2200" dirty="0"/>
              <a:t> el anterior </a:t>
            </a:r>
            <a:r>
              <a:rPr lang="en-US" sz="2200" dirty="0" err="1"/>
              <a:t>caso</a:t>
            </a:r>
            <a:r>
              <a:rPr lang="en-US" sz="2200" dirty="0"/>
              <a:t>, </a:t>
            </a:r>
            <a:r>
              <a:rPr lang="en-US" sz="2200" dirty="0" err="1"/>
              <a:t>en</a:t>
            </a:r>
            <a:r>
              <a:rPr lang="en-US" sz="2200" dirty="0"/>
              <a:t> </a:t>
            </a:r>
            <a:r>
              <a:rPr lang="en-US" sz="2200" dirty="0" err="1"/>
              <a:t>cada</a:t>
            </a:r>
            <a:r>
              <a:rPr lang="en-US" sz="2200" dirty="0"/>
              <a:t> ”case”, para </a:t>
            </a:r>
            <a:r>
              <a:rPr lang="en-US" sz="2200" dirty="0" err="1"/>
              <a:t>usar</a:t>
            </a:r>
            <a:r>
              <a:rPr lang="en-US" sz="2200" dirty="0"/>
              <a:t> el “Pattern Matching”, se </a:t>
            </a:r>
            <a:r>
              <a:rPr lang="en-US" sz="2200" dirty="0" err="1"/>
              <a:t>tuvo</a:t>
            </a:r>
            <a:r>
              <a:rPr lang="en-US" sz="2200" dirty="0"/>
              <a:t> que </a:t>
            </a:r>
            <a:r>
              <a:rPr lang="en-US" sz="2200" dirty="0" err="1"/>
              <a:t>definir</a:t>
            </a:r>
            <a:r>
              <a:rPr lang="en-US" sz="2200" dirty="0"/>
              <a:t> un </a:t>
            </a:r>
            <a:r>
              <a:rPr lang="en-US" sz="2200" dirty="0" err="1"/>
              <a:t>parámetro</a:t>
            </a:r>
            <a:r>
              <a:rPr lang="en-US" sz="2200" dirty="0"/>
              <a:t> </a:t>
            </a:r>
            <a:r>
              <a:rPr lang="en-US" sz="2200" dirty="0" err="1"/>
              <a:t>entero</a:t>
            </a:r>
            <a:r>
              <a:rPr lang="en-US" sz="2200" dirty="0"/>
              <a:t> “n” que no se </a:t>
            </a:r>
            <a:r>
              <a:rPr lang="en-US" sz="2200" dirty="0" err="1"/>
              <a:t>usa</a:t>
            </a:r>
            <a:r>
              <a:rPr lang="en-US" sz="2200" dirty="0"/>
              <a:t>, para </a:t>
            </a:r>
            <a:r>
              <a:rPr lang="en-US" sz="2200" dirty="0" err="1"/>
              <a:t>estos</a:t>
            </a:r>
            <a:r>
              <a:rPr lang="en-US" sz="2200" dirty="0"/>
              <a:t> </a:t>
            </a:r>
            <a:r>
              <a:rPr lang="en-US" sz="2200" dirty="0" err="1"/>
              <a:t>casos</a:t>
            </a:r>
            <a:r>
              <a:rPr lang="en-US" sz="2200" dirty="0"/>
              <a:t> se </a:t>
            </a:r>
            <a:r>
              <a:rPr lang="en-US" sz="2200" dirty="0" err="1"/>
              <a:t>puede</a:t>
            </a:r>
            <a:r>
              <a:rPr lang="en-US" sz="2200" dirty="0"/>
              <a:t> </a:t>
            </a:r>
            <a:r>
              <a:rPr lang="en-US" sz="2200" dirty="0" err="1"/>
              <a:t>usar</a:t>
            </a:r>
            <a:r>
              <a:rPr lang="en-US" sz="2200" dirty="0"/>
              <a:t> un </a:t>
            </a:r>
            <a:r>
              <a:rPr lang="en-US" sz="2200" dirty="0" err="1"/>
              <a:t>parámetro</a:t>
            </a:r>
            <a:r>
              <a:rPr lang="en-US" sz="2200" dirty="0"/>
              <a:t> de </a:t>
            </a:r>
            <a:r>
              <a:rPr lang="en-US" sz="2200" dirty="0" err="1"/>
              <a:t>descarte</a:t>
            </a:r>
            <a:r>
              <a:rPr lang="en-US" sz="2200" dirty="0"/>
              <a:t>, “</a:t>
            </a:r>
            <a:r>
              <a:rPr lang="en-US" sz="2200" b="1" dirty="0"/>
              <a:t>Discard parameter</a:t>
            </a:r>
            <a:r>
              <a:rPr lang="en-US" sz="2200" dirty="0"/>
              <a:t>”, para que el </a:t>
            </a:r>
            <a:r>
              <a:rPr lang="en-US" sz="2200" dirty="0" err="1"/>
              <a:t>compilador</a:t>
            </a:r>
            <a:r>
              <a:rPr lang="en-US" sz="2200" dirty="0"/>
              <a:t> </a:t>
            </a:r>
            <a:r>
              <a:rPr lang="en-US" sz="2200" dirty="0" err="1"/>
              <a:t>entienda</a:t>
            </a:r>
            <a:r>
              <a:rPr lang="en-US" sz="2200" dirty="0"/>
              <a:t> que la </a:t>
            </a:r>
            <a:r>
              <a:rPr lang="en-US" sz="2200" dirty="0" err="1"/>
              <a:t>declaración</a:t>
            </a:r>
            <a:r>
              <a:rPr lang="en-US" sz="2200" dirty="0"/>
              <a:t> se </a:t>
            </a:r>
            <a:r>
              <a:rPr lang="en-US" sz="2200" dirty="0" err="1"/>
              <a:t>hizo</a:t>
            </a:r>
            <a:r>
              <a:rPr lang="en-US" sz="2200" dirty="0"/>
              <a:t> por la </a:t>
            </a:r>
            <a:r>
              <a:rPr lang="en-US" sz="2200" dirty="0" err="1"/>
              <a:t>obligatoriedad</a:t>
            </a:r>
            <a:r>
              <a:rPr lang="en-US" sz="2200" dirty="0"/>
              <a:t> de la </a:t>
            </a:r>
            <a:r>
              <a:rPr lang="en-US" sz="2200" dirty="0" err="1"/>
              <a:t>estructura</a:t>
            </a:r>
            <a:r>
              <a:rPr lang="en-US" sz="2200" dirty="0"/>
              <a:t> de la </a:t>
            </a:r>
            <a:r>
              <a:rPr lang="en-US" sz="2200" dirty="0" err="1"/>
              <a:t>sentencia</a:t>
            </a:r>
            <a:r>
              <a:rPr lang="en-US" sz="2200" dirty="0"/>
              <a:t> switch, </a:t>
            </a:r>
            <a:r>
              <a:rPr lang="en-US" sz="2200" dirty="0" err="1"/>
              <a:t>en</a:t>
            </a:r>
            <a:r>
              <a:rPr lang="en-US" sz="2200" dirty="0"/>
              <a:t> </a:t>
            </a:r>
            <a:r>
              <a:rPr lang="en-US" sz="2200" dirty="0" err="1"/>
              <a:t>este</a:t>
            </a:r>
            <a:r>
              <a:rPr lang="en-US" sz="2200" dirty="0"/>
              <a:t> </a:t>
            </a:r>
            <a:r>
              <a:rPr lang="en-US" sz="2200" dirty="0" err="1"/>
              <a:t>caso</a:t>
            </a:r>
            <a:r>
              <a:rPr lang="en-US" sz="2200" dirty="0"/>
              <a:t>.  </a:t>
            </a:r>
            <a:r>
              <a:rPr lang="en-US" sz="1800" dirty="0"/>
              <a:t>  </a:t>
            </a:r>
            <a:endParaRPr lang="en-BO" sz="1800" dirty="0"/>
          </a:p>
        </p:txBody>
      </p:sp>
      <p:sp>
        <p:nvSpPr>
          <p:cNvPr id="4" name="TextBox 3">
            <a:extLst>
              <a:ext uri="{FF2B5EF4-FFF2-40B4-BE49-F238E27FC236}">
                <a16:creationId xmlns:a16="http://schemas.microsoft.com/office/drawing/2014/main" id="{B263354F-75CC-984A-B835-B5C877097DAA}"/>
              </a:ext>
            </a:extLst>
          </p:cNvPr>
          <p:cNvSpPr txBox="1"/>
          <p:nvPr/>
        </p:nvSpPr>
        <p:spPr>
          <a:xfrm>
            <a:off x="975666" y="1560060"/>
            <a:ext cx="6243740" cy="5139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switch (x) {</a:t>
            </a:r>
          </a:p>
          <a:p>
            <a:pPr lvl="1"/>
            <a:r>
              <a:rPr lang="en-US" b="1" dirty="0"/>
              <a:t>	case int _ when x &lt; 4:</a:t>
            </a:r>
          </a:p>
          <a:p>
            <a:pPr lvl="1"/>
            <a:r>
              <a:rPr lang="en-US" b="1" dirty="0"/>
              <a:t>	     WriteLine("x es </a:t>
            </a:r>
            <a:r>
              <a:rPr lang="en-US" b="1" dirty="0" err="1"/>
              <a:t>menor</a:t>
            </a:r>
            <a:r>
              <a:rPr lang="en-US" b="1" dirty="0"/>
              <a:t> a 4"); </a:t>
            </a:r>
          </a:p>
          <a:p>
            <a:pPr lvl="1"/>
            <a:r>
              <a:rPr lang="en-US" b="1" dirty="0"/>
              <a:t>	     break;</a:t>
            </a:r>
          </a:p>
          <a:p>
            <a:pPr lvl="1"/>
            <a:r>
              <a:rPr lang="en-US" b="1" dirty="0"/>
              <a:t>	case int _ when x &lt; 7:</a:t>
            </a:r>
          </a:p>
          <a:p>
            <a:pPr lvl="1"/>
            <a:r>
              <a:rPr lang="en-US" b="1" dirty="0"/>
              <a:t>	     WriteLine("x es </a:t>
            </a:r>
            <a:r>
              <a:rPr lang="en-US" b="1" dirty="0" err="1"/>
              <a:t>menor</a:t>
            </a:r>
            <a:r>
              <a:rPr lang="en-US" b="1" dirty="0"/>
              <a:t> a 7");</a:t>
            </a:r>
          </a:p>
          <a:p>
            <a:pPr lvl="1"/>
            <a:r>
              <a:rPr lang="en-US" b="1" dirty="0"/>
              <a:t>	     break;</a:t>
            </a:r>
          </a:p>
          <a:p>
            <a:pPr lvl="1"/>
            <a:r>
              <a:rPr lang="en-US" b="1" dirty="0"/>
              <a:t>	default:</a:t>
            </a:r>
          </a:p>
          <a:p>
            <a:pPr lvl="1"/>
            <a:r>
              <a:rPr lang="en-US" b="1" dirty="0"/>
              <a:t>	     WriteLine("x es mayor a 7");</a:t>
            </a:r>
          </a:p>
          <a:p>
            <a:pPr lvl="1"/>
            <a:r>
              <a:rPr lang="en-US" b="1" dirty="0"/>
              <a:t>	     break;</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0172081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EADA6-2DC7-4E44-88CA-4FB670ADFB9D}"/>
              </a:ext>
            </a:extLst>
          </p:cNvPr>
          <p:cNvSpPr>
            <a:spLocks noGrp="1"/>
          </p:cNvSpPr>
          <p:nvPr>
            <p:ph type="title"/>
          </p:nvPr>
        </p:nvSpPr>
        <p:spPr/>
        <p:txBody>
          <a:bodyPr/>
          <a:lstStyle/>
          <a:p>
            <a:r>
              <a:rPr lang="en-BO" dirty="0"/>
              <a:t>La sentencia goto</a:t>
            </a:r>
          </a:p>
        </p:txBody>
      </p:sp>
      <p:sp>
        <p:nvSpPr>
          <p:cNvPr id="3" name="Content Placeholder 2">
            <a:extLst>
              <a:ext uri="{FF2B5EF4-FFF2-40B4-BE49-F238E27FC236}">
                <a16:creationId xmlns:a16="http://schemas.microsoft.com/office/drawing/2014/main" id="{1AF08DA4-85F8-2B46-BD22-9E4FA308EC75}"/>
              </a:ext>
            </a:extLst>
          </p:cNvPr>
          <p:cNvSpPr>
            <a:spLocks noGrp="1"/>
          </p:cNvSpPr>
          <p:nvPr>
            <p:ph idx="1"/>
          </p:nvPr>
        </p:nvSpPr>
        <p:spPr>
          <a:xfrm>
            <a:off x="7576456" y="1825625"/>
            <a:ext cx="3777343" cy="4308872"/>
          </a:xfrm>
        </p:spPr>
        <p:style>
          <a:lnRef idx="1">
            <a:schemeClr val="accent5"/>
          </a:lnRef>
          <a:fillRef idx="2">
            <a:schemeClr val="accent5"/>
          </a:fillRef>
          <a:effectRef idx="1">
            <a:schemeClr val="accent5"/>
          </a:effectRef>
          <a:fontRef idx="minor">
            <a:schemeClr val="dk1"/>
          </a:fontRef>
        </p:style>
        <p:txBody>
          <a:bodyPr>
            <a:normAutofit fontScale="92500" lnSpcReduction="20000"/>
          </a:bodyPr>
          <a:lstStyle/>
          <a:p>
            <a:pPr marL="0" indent="0">
              <a:buNone/>
            </a:pPr>
            <a:r>
              <a:rPr lang="en-US" dirty="0"/>
              <a:t>La </a:t>
            </a:r>
            <a:r>
              <a:rPr lang="en-US" dirty="0" err="1"/>
              <a:t>sentencia</a:t>
            </a:r>
            <a:r>
              <a:rPr lang="en-US" dirty="0"/>
              <a:t> </a:t>
            </a:r>
            <a:r>
              <a:rPr lang="en-US" b="1" dirty="0" err="1"/>
              <a:t>goto</a:t>
            </a:r>
            <a:r>
              <a:rPr lang="en-US" dirty="0"/>
              <a:t> se </a:t>
            </a:r>
            <a:r>
              <a:rPr lang="en-US" dirty="0" err="1"/>
              <a:t>puede</a:t>
            </a:r>
            <a:r>
              <a:rPr lang="en-US" dirty="0"/>
              <a:t> </a:t>
            </a:r>
            <a:r>
              <a:rPr lang="en-US" dirty="0" err="1"/>
              <a:t>usar</a:t>
            </a:r>
            <a:r>
              <a:rPr lang="en-US" dirty="0"/>
              <a:t> para </a:t>
            </a:r>
            <a:r>
              <a:rPr lang="en-US" dirty="0" err="1"/>
              <a:t>saltar</a:t>
            </a:r>
            <a:r>
              <a:rPr lang="en-US" dirty="0"/>
              <a:t> a una dada </a:t>
            </a:r>
            <a:r>
              <a:rPr lang="en-US" dirty="0" err="1"/>
              <a:t>etiqueta</a:t>
            </a:r>
            <a:r>
              <a:rPr lang="en-US" dirty="0"/>
              <a:t> </a:t>
            </a:r>
            <a:r>
              <a:rPr lang="en-US" dirty="0" err="1"/>
              <a:t>en</a:t>
            </a:r>
            <a:r>
              <a:rPr lang="en-US" dirty="0"/>
              <a:t> el </a:t>
            </a:r>
            <a:r>
              <a:rPr lang="en-US" dirty="0" err="1"/>
              <a:t>mismo</a:t>
            </a:r>
            <a:r>
              <a:rPr lang="en-US" dirty="0"/>
              <a:t> scope del </a:t>
            </a:r>
            <a:r>
              <a:rPr lang="en-US" dirty="0" err="1"/>
              <a:t>método</a:t>
            </a:r>
            <a:r>
              <a:rPr lang="en-US" dirty="0"/>
              <a:t>. La </a:t>
            </a:r>
            <a:r>
              <a:rPr lang="en-US" dirty="0" err="1"/>
              <a:t>línea</a:t>
            </a:r>
            <a:r>
              <a:rPr lang="en-US" dirty="0"/>
              <a:t> que se </a:t>
            </a:r>
            <a:r>
              <a:rPr lang="en-US" dirty="0" err="1"/>
              <a:t>ejecuta</a:t>
            </a:r>
            <a:r>
              <a:rPr lang="en-US" dirty="0"/>
              <a:t> </a:t>
            </a:r>
            <a:r>
              <a:rPr lang="en-US" dirty="0" err="1"/>
              <a:t>entonces</a:t>
            </a:r>
            <a:r>
              <a:rPr lang="en-US" dirty="0"/>
              <a:t> es la que </a:t>
            </a:r>
            <a:r>
              <a:rPr lang="en-US" dirty="0" err="1"/>
              <a:t>sigue</a:t>
            </a:r>
            <a:r>
              <a:rPr lang="en-US" dirty="0"/>
              <a:t> a la </a:t>
            </a:r>
            <a:r>
              <a:rPr lang="en-US" dirty="0" err="1"/>
              <a:t>etiqueta</a:t>
            </a:r>
            <a:r>
              <a:rPr lang="en-US" dirty="0"/>
              <a:t>. Sin embargo </a:t>
            </a:r>
            <a:r>
              <a:rPr lang="en-US" dirty="0" err="1"/>
              <a:t>este</a:t>
            </a:r>
            <a:r>
              <a:rPr lang="en-US" dirty="0"/>
              <a:t> </a:t>
            </a:r>
            <a:r>
              <a:rPr lang="en-US" dirty="0" err="1"/>
              <a:t>flujo</a:t>
            </a:r>
            <a:r>
              <a:rPr lang="en-US" dirty="0"/>
              <a:t> de </a:t>
            </a:r>
            <a:r>
              <a:rPr lang="en-US" dirty="0" err="1"/>
              <a:t>ejecución</a:t>
            </a:r>
            <a:r>
              <a:rPr lang="en-US" dirty="0"/>
              <a:t> </a:t>
            </a:r>
            <a:r>
              <a:rPr lang="en-US" dirty="0" err="1"/>
              <a:t>está</a:t>
            </a:r>
            <a:r>
              <a:rPr lang="en-US" dirty="0"/>
              <a:t> </a:t>
            </a:r>
            <a:r>
              <a:rPr lang="en-US" dirty="0" err="1"/>
              <a:t>muy</a:t>
            </a:r>
            <a:r>
              <a:rPr lang="en-US" dirty="0"/>
              <a:t> </a:t>
            </a:r>
            <a:r>
              <a:rPr lang="en-US" dirty="0" err="1"/>
              <a:t>desaconsejado</a:t>
            </a:r>
            <a:r>
              <a:rPr lang="en-US" dirty="0"/>
              <a:t> por la </a:t>
            </a:r>
            <a:r>
              <a:rPr lang="en-US" dirty="0" err="1"/>
              <a:t>dificultad</a:t>
            </a:r>
            <a:r>
              <a:rPr lang="en-US" dirty="0"/>
              <a:t> de </a:t>
            </a:r>
            <a:r>
              <a:rPr lang="en-US" dirty="0" err="1"/>
              <a:t>seguir</a:t>
            </a:r>
            <a:r>
              <a:rPr lang="en-US" dirty="0"/>
              <a:t> por </a:t>
            </a:r>
            <a:r>
              <a:rPr lang="en-US" dirty="0" err="1"/>
              <a:t>parte</a:t>
            </a:r>
            <a:r>
              <a:rPr lang="en-US" dirty="0"/>
              <a:t> de un </a:t>
            </a:r>
            <a:r>
              <a:rPr lang="en-US" dirty="0" err="1"/>
              <a:t>programador</a:t>
            </a:r>
            <a:r>
              <a:rPr lang="en-US" dirty="0"/>
              <a:t> el </a:t>
            </a:r>
            <a:r>
              <a:rPr lang="en-US" dirty="0" err="1"/>
              <a:t>orden</a:t>
            </a:r>
            <a:r>
              <a:rPr lang="en-US" dirty="0"/>
              <a:t> de la </a:t>
            </a:r>
            <a:r>
              <a:rPr lang="en-US" dirty="0" err="1"/>
              <a:t>ejecución</a:t>
            </a:r>
            <a:r>
              <a:rPr lang="en-US" dirty="0"/>
              <a:t> de las </a:t>
            </a:r>
            <a:r>
              <a:rPr lang="en-US" dirty="0" err="1"/>
              <a:t>sentencias</a:t>
            </a:r>
            <a:r>
              <a:rPr lang="en-US" dirty="0"/>
              <a:t> de un </a:t>
            </a:r>
            <a:r>
              <a:rPr lang="en-US" dirty="0" err="1"/>
              <a:t>programa</a:t>
            </a:r>
            <a:r>
              <a:rPr lang="en-US" dirty="0"/>
              <a:t>.</a:t>
            </a:r>
            <a:endParaRPr lang="en-BO" dirty="0"/>
          </a:p>
        </p:txBody>
      </p:sp>
      <p:sp>
        <p:nvSpPr>
          <p:cNvPr id="4" name="TextBox 3">
            <a:extLst>
              <a:ext uri="{FF2B5EF4-FFF2-40B4-BE49-F238E27FC236}">
                <a16:creationId xmlns:a16="http://schemas.microsoft.com/office/drawing/2014/main" id="{3FD7DE8F-6F36-2C4E-AE34-E245F1DEAA81}"/>
              </a:ext>
            </a:extLst>
          </p:cNvPr>
          <p:cNvSpPr txBox="1"/>
          <p:nvPr/>
        </p:nvSpPr>
        <p:spPr>
          <a:xfrm>
            <a:off x="1001793" y="1825625"/>
            <a:ext cx="6243740" cy="4308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pPr indent="447675"/>
            <a:r>
              <a:rPr lang="en-US" b="1" dirty="0">
                <a:solidFill>
                  <a:schemeClr val="bg1"/>
                </a:solidFill>
              </a:rPr>
              <a:t>var r = </a:t>
            </a:r>
            <a:r>
              <a:rPr lang="en-US" b="1" dirty="0"/>
              <a:t>new Random();		</a:t>
            </a:r>
            <a:endParaRPr lang="en-US" b="1" dirty="0">
              <a:solidFill>
                <a:schemeClr val="bg1"/>
              </a:solidFill>
            </a:endParaRPr>
          </a:p>
          <a:p>
            <a:pPr lvl="1"/>
            <a:r>
              <a:rPr lang="en-US" b="1" dirty="0"/>
              <a:t>int x = </a:t>
            </a:r>
            <a:r>
              <a:rPr lang="en-US" b="1" dirty="0" err="1"/>
              <a:t>r.Next</a:t>
            </a:r>
            <a:r>
              <a:rPr lang="en-US" b="1" dirty="0"/>
              <a:t>(10);</a:t>
            </a:r>
          </a:p>
          <a:p>
            <a:pPr lvl="1"/>
            <a:endParaRPr lang="en-US" b="1" dirty="0"/>
          </a:p>
          <a:p>
            <a:pPr lvl="1"/>
            <a:r>
              <a:rPr lang="en-US" b="1" dirty="0"/>
              <a:t>if (x == 5)</a:t>
            </a:r>
          </a:p>
          <a:p>
            <a:pPr lvl="1"/>
            <a:r>
              <a:rPr lang="en-US" b="1" dirty="0"/>
              <a:t>{</a:t>
            </a:r>
          </a:p>
          <a:p>
            <a:pPr lvl="1"/>
            <a:r>
              <a:rPr lang="en-US" b="1" dirty="0"/>
              <a:t>	WriteLine("x = 5. El </a:t>
            </a:r>
            <a:r>
              <a:rPr lang="en-US" b="1" dirty="0" err="1"/>
              <a:t>número</a:t>
            </a:r>
            <a:r>
              <a:rPr lang="en-US" b="1" dirty="0"/>
              <a:t> </a:t>
            </a:r>
            <a:r>
              <a:rPr lang="en-US" b="1" dirty="0" err="1"/>
              <a:t>esperado</a:t>
            </a:r>
            <a:r>
              <a:rPr lang="en-US" b="1" dirty="0"/>
              <a:t>!");</a:t>
            </a:r>
          </a:p>
          <a:p>
            <a:pPr lvl="1"/>
            <a:r>
              <a:rPr lang="en-US" b="1" dirty="0"/>
              <a:t>	</a:t>
            </a:r>
            <a:r>
              <a:rPr lang="en-US" b="1" dirty="0" err="1"/>
              <a:t>goto</a:t>
            </a:r>
            <a:r>
              <a:rPr lang="en-US" b="1" dirty="0"/>
              <a:t> Fin;</a:t>
            </a:r>
          </a:p>
          <a:p>
            <a:pPr lvl="1"/>
            <a:r>
              <a:rPr lang="en-US" b="1" dirty="0"/>
              <a:t>}</a:t>
            </a:r>
          </a:p>
          <a:p>
            <a:pPr lvl="1"/>
            <a:r>
              <a:rPr lang="en-US" b="1" dirty="0"/>
              <a:t>WriteLine($"x = {x}");</a:t>
            </a:r>
          </a:p>
          <a:p>
            <a:pPr lvl="1"/>
            <a:r>
              <a:rPr lang="en-US" b="1" dirty="0"/>
              <a:t>Fin:</a:t>
            </a:r>
          </a:p>
          <a:p>
            <a:pPr lvl="1"/>
            <a:r>
              <a:rPr lang="en-US" b="1" dirty="0"/>
              <a:t>WriteLine("Fin del </a:t>
            </a:r>
            <a:r>
              <a:rPr lang="en-US" b="1" dirty="0" err="1"/>
              <a:t>programa</a:t>
            </a:r>
            <a:r>
              <a:rPr lang="en-US" b="1" dirty="0"/>
              <a:t>!");		</a:t>
            </a:r>
          </a:p>
          <a:p>
            <a:pPr lvl="1" indent="-449263"/>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41895086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46370-8929-6540-A6C8-26DFA9853842}"/>
              </a:ext>
            </a:extLst>
          </p:cNvPr>
          <p:cNvSpPr>
            <a:spLocks noGrp="1"/>
          </p:cNvSpPr>
          <p:nvPr>
            <p:ph type="title"/>
          </p:nvPr>
        </p:nvSpPr>
        <p:spPr/>
        <p:txBody>
          <a:bodyPr/>
          <a:lstStyle/>
          <a:p>
            <a:r>
              <a:rPr lang="en-BO" dirty="0"/>
              <a:t>El operador condicional ternario</a:t>
            </a:r>
          </a:p>
        </p:txBody>
      </p:sp>
      <p:sp>
        <p:nvSpPr>
          <p:cNvPr id="3" name="Content Placeholder 2">
            <a:extLst>
              <a:ext uri="{FF2B5EF4-FFF2-40B4-BE49-F238E27FC236}">
                <a16:creationId xmlns:a16="http://schemas.microsoft.com/office/drawing/2014/main" id="{111E821A-B620-3D4F-85C1-239787530CBC}"/>
              </a:ext>
            </a:extLst>
          </p:cNvPr>
          <p:cNvSpPr>
            <a:spLocks noGrp="1"/>
          </p:cNvSpPr>
          <p:nvPr>
            <p:ph idx="1"/>
          </p:nvPr>
        </p:nvSpPr>
        <p:spPr>
          <a:xfrm>
            <a:off x="7356870" y="1924594"/>
            <a:ext cx="3816227" cy="4322061"/>
          </a:xfrm>
        </p:spPr>
        <p:style>
          <a:lnRef idx="1">
            <a:schemeClr val="accent5"/>
          </a:lnRef>
          <a:fillRef idx="2">
            <a:schemeClr val="accent5"/>
          </a:fillRef>
          <a:effectRef idx="1">
            <a:schemeClr val="accent5"/>
          </a:effectRef>
          <a:fontRef idx="minor">
            <a:schemeClr val="dk1"/>
          </a:fontRef>
        </p:style>
        <p:txBody>
          <a:bodyPr>
            <a:normAutofit fontScale="85000" lnSpcReduction="20000"/>
          </a:bodyPr>
          <a:lstStyle/>
          <a:p>
            <a:pPr marL="0" indent="0">
              <a:buNone/>
            </a:pPr>
            <a:r>
              <a:rPr lang="en-US" dirty="0" err="1"/>
              <a:t>Además</a:t>
            </a:r>
            <a:r>
              <a:rPr lang="en-US" dirty="0"/>
              <a:t> de las </a:t>
            </a:r>
            <a:r>
              <a:rPr lang="en-US" dirty="0" err="1"/>
              <a:t>sentencias</a:t>
            </a:r>
            <a:r>
              <a:rPr lang="en-US" dirty="0"/>
              <a:t> if y switch, </a:t>
            </a:r>
            <a:r>
              <a:rPr lang="en-US" dirty="0" err="1"/>
              <a:t>existe</a:t>
            </a:r>
            <a:r>
              <a:rPr lang="en-US" dirty="0"/>
              <a:t> el </a:t>
            </a:r>
            <a:r>
              <a:rPr lang="en-US" dirty="0" err="1"/>
              <a:t>operador</a:t>
            </a:r>
            <a:r>
              <a:rPr lang="en-US" dirty="0"/>
              <a:t> </a:t>
            </a:r>
            <a:r>
              <a:rPr lang="en-US" dirty="0" err="1"/>
              <a:t>condicional</a:t>
            </a:r>
            <a:r>
              <a:rPr lang="en-US" dirty="0"/>
              <a:t> </a:t>
            </a:r>
            <a:r>
              <a:rPr lang="en-US" dirty="0" err="1"/>
              <a:t>ternario</a:t>
            </a:r>
            <a:r>
              <a:rPr lang="en-US" dirty="0"/>
              <a:t> (? :). Este </a:t>
            </a:r>
            <a:r>
              <a:rPr lang="en-US" dirty="0" err="1"/>
              <a:t>operador</a:t>
            </a:r>
            <a:r>
              <a:rPr lang="en-US" dirty="0"/>
              <a:t> </a:t>
            </a:r>
            <a:r>
              <a:rPr lang="en-US" dirty="0" err="1"/>
              <a:t>puede</a:t>
            </a:r>
            <a:r>
              <a:rPr lang="en-US" dirty="0"/>
              <a:t> </a:t>
            </a:r>
            <a:r>
              <a:rPr lang="en-US" dirty="0" err="1"/>
              <a:t>reemplazar</a:t>
            </a:r>
            <a:r>
              <a:rPr lang="en-US" dirty="0"/>
              <a:t> a una sola </a:t>
            </a:r>
            <a:r>
              <a:rPr lang="en-US" dirty="0" err="1"/>
              <a:t>cláusula</a:t>
            </a:r>
            <a:r>
              <a:rPr lang="en-US" dirty="0"/>
              <a:t> if-else que </a:t>
            </a:r>
            <a:r>
              <a:rPr lang="en-US" dirty="0" err="1"/>
              <a:t>asigna</a:t>
            </a:r>
            <a:r>
              <a:rPr lang="en-US" dirty="0"/>
              <a:t> un valor a una variable </a:t>
            </a:r>
            <a:r>
              <a:rPr lang="en-US" dirty="0" err="1"/>
              <a:t>específica</a:t>
            </a:r>
            <a:r>
              <a:rPr lang="en-US" dirty="0"/>
              <a:t>. El </a:t>
            </a:r>
            <a:r>
              <a:rPr lang="en-US" dirty="0" err="1"/>
              <a:t>operador</a:t>
            </a:r>
            <a:r>
              <a:rPr lang="en-US" dirty="0"/>
              <a:t> </a:t>
            </a:r>
            <a:r>
              <a:rPr lang="en-US" dirty="0" err="1"/>
              <a:t>toma</a:t>
            </a:r>
            <a:r>
              <a:rPr lang="en-US" dirty="0"/>
              <a:t> una expression </a:t>
            </a:r>
            <a:r>
              <a:rPr lang="en-US" dirty="0" err="1"/>
              <a:t>booleana</a:t>
            </a:r>
            <a:r>
              <a:rPr lang="en-US" dirty="0"/>
              <a:t> </a:t>
            </a:r>
            <a:r>
              <a:rPr lang="en-US" dirty="0" err="1"/>
              <a:t>como</a:t>
            </a:r>
            <a:r>
              <a:rPr lang="en-US" dirty="0"/>
              <a:t> primer </a:t>
            </a:r>
            <a:r>
              <a:rPr lang="en-US" dirty="0" err="1"/>
              <a:t>parámetro</a:t>
            </a:r>
            <a:r>
              <a:rPr lang="en-US" dirty="0"/>
              <a:t>. Si la </a:t>
            </a:r>
            <a:r>
              <a:rPr lang="en-US" dirty="0" err="1"/>
              <a:t>expresión</a:t>
            </a:r>
            <a:r>
              <a:rPr lang="en-US" dirty="0"/>
              <a:t> </a:t>
            </a:r>
            <a:r>
              <a:rPr lang="en-US" dirty="0" err="1"/>
              <a:t>resulta</a:t>
            </a:r>
            <a:r>
              <a:rPr lang="en-US" dirty="0"/>
              <a:t> </a:t>
            </a:r>
            <a:r>
              <a:rPr lang="en-US" dirty="0" err="1"/>
              <a:t>verdadera</a:t>
            </a:r>
            <a:r>
              <a:rPr lang="en-US" dirty="0"/>
              <a:t>, se </a:t>
            </a:r>
            <a:r>
              <a:rPr lang="en-US" dirty="0" err="1"/>
              <a:t>devuelve</a:t>
            </a:r>
            <a:r>
              <a:rPr lang="en-US" dirty="0"/>
              <a:t> el valor que </a:t>
            </a:r>
            <a:r>
              <a:rPr lang="en-US" dirty="0" err="1"/>
              <a:t>sigue</a:t>
            </a:r>
            <a:r>
              <a:rPr lang="en-US" dirty="0"/>
              <a:t> al </a:t>
            </a:r>
            <a:r>
              <a:rPr lang="en-US" dirty="0" err="1"/>
              <a:t>símbolo</a:t>
            </a:r>
            <a:r>
              <a:rPr lang="en-US" dirty="0"/>
              <a:t> de </a:t>
            </a:r>
            <a:r>
              <a:rPr lang="en-US" dirty="0" err="1"/>
              <a:t>interrogación</a:t>
            </a:r>
            <a:r>
              <a:rPr lang="en-US" dirty="0"/>
              <a:t> (?), y </a:t>
            </a:r>
            <a:r>
              <a:rPr lang="en-US" dirty="0" err="1"/>
              <a:t>si</a:t>
            </a:r>
            <a:r>
              <a:rPr lang="en-US" dirty="0"/>
              <a:t> es </a:t>
            </a:r>
            <a:r>
              <a:rPr lang="en-US" dirty="0" err="1"/>
              <a:t>falso</a:t>
            </a:r>
            <a:r>
              <a:rPr lang="en-US" dirty="0"/>
              <a:t> se </a:t>
            </a:r>
            <a:r>
              <a:rPr lang="en-US" dirty="0" err="1"/>
              <a:t>devuelve</a:t>
            </a:r>
            <a:r>
              <a:rPr lang="en-US" dirty="0"/>
              <a:t> el valor que </a:t>
            </a:r>
            <a:r>
              <a:rPr lang="en-US" dirty="0" err="1"/>
              <a:t>sigue</a:t>
            </a:r>
            <a:r>
              <a:rPr lang="en-US" dirty="0"/>
              <a:t> a los dos puntos (</a:t>
            </a:r>
            <a:r>
              <a:rPr lang="en-US" dirty="0">
                <a:sym typeface="Wingdings" pitchFamily="2" charset="2"/>
              </a:rPr>
              <a:t>:)</a:t>
            </a:r>
            <a:r>
              <a:rPr lang="en-US" dirty="0"/>
              <a:t>.</a:t>
            </a:r>
            <a:endParaRPr lang="en-BO" dirty="0"/>
          </a:p>
        </p:txBody>
      </p:sp>
      <p:sp>
        <p:nvSpPr>
          <p:cNvPr id="4" name="TextBox 3">
            <a:extLst>
              <a:ext uri="{FF2B5EF4-FFF2-40B4-BE49-F238E27FC236}">
                <a16:creationId xmlns:a16="http://schemas.microsoft.com/office/drawing/2014/main" id="{FB4925D9-20B6-544A-9E6A-8863031477B4}"/>
              </a:ext>
            </a:extLst>
          </p:cNvPr>
          <p:cNvSpPr txBox="1"/>
          <p:nvPr/>
        </p:nvSpPr>
        <p:spPr>
          <a:xfrm>
            <a:off x="1018903" y="1722338"/>
            <a:ext cx="6035040" cy="4678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solidFill>
                  <a:schemeClr val="bg1"/>
                </a:solidFill>
              </a:rPr>
              <a:t>         var r = </a:t>
            </a:r>
            <a:r>
              <a:rPr lang="en-US" sz="1600" b="1" dirty="0"/>
              <a:t>new Random();		</a:t>
            </a:r>
            <a:endParaRPr lang="en-US" sz="1600" b="1" dirty="0">
              <a:solidFill>
                <a:schemeClr val="bg1"/>
              </a:solidFill>
            </a:endParaRPr>
          </a:p>
          <a:p>
            <a:pPr lvl="1"/>
            <a:r>
              <a:rPr lang="en-US" sz="1600" b="1" dirty="0"/>
              <a:t>double d = </a:t>
            </a:r>
            <a:r>
              <a:rPr lang="en-US" sz="1600" b="1" dirty="0" err="1"/>
              <a:t>r.NextDouble</a:t>
            </a:r>
            <a:r>
              <a:rPr lang="en-US" sz="1600" b="1" dirty="0"/>
              <a:t>();	// entre 0.0 y 1.0 	</a:t>
            </a:r>
          </a:p>
          <a:p>
            <a:pPr lvl="1"/>
            <a:r>
              <a:rPr lang="en-US" sz="1600" b="1" dirty="0"/>
              <a:t>WriteLine($"d = {d:N2}");</a:t>
            </a:r>
          </a:p>
          <a:p>
            <a:pPr lvl="1"/>
            <a:endParaRPr lang="en-US" sz="1600" b="1" dirty="0"/>
          </a:p>
          <a:p>
            <a:pPr lvl="1"/>
            <a:r>
              <a:rPr lang="en-US" sz="1600" b="1" dirty="0"/>
              <a:t>String s = null; </a:t>
            </a:r>
          </a:p>
          <a:p>
            <a:pPr lvl="1"/>
            <a:r>
              <a:rPr lang="en-US" sz="1600" b="1" dirty="0"/>
              <a:t>if (d &lt; 0.5) {</a:t>
            </a:r>
          </a:p>
          <a:p>
            <a:pPr lvl="1"/>
            <a:r>
              <a:rPr lang="en-US" sz="1600" b="1" dirty="0"/>
              <a:t>	WriteLine("x es </a:t>
            </a:r>
            <a:r>
              <a:rPr lang="en-US" sz="1600" b="1" dirty="0" err="1"/>
              <a:t>menor</a:t>
            </a:r>
            <a:r>
              <a:rPr lang="en-US" sz="1600" b="1" dirty="0"/>
              <a:t> que 0.5");</a:t>
            </a:r>
          </a:p>
          <a:p>
            <a:pPr lvl="1"/>
            <a:r>
              <a:rPr lang="en-US" sz="1600" b="1" dirty="0"/>
              <a:t>}</a:t>
            </a:r>
          </a:p>
          <a:p>
            <a:pPr lvl="1"/>
            <a:r>
              <a:rPr lang="en-US" sz="1600" b="1" dirty="0"/>
              <a:t>else {</a:t>
            </a:r>
          </a:p>
          <a:p>
            <a:pPr lvl="1"/>
            <a:r>
              <a:rPr lang="en-US" sz="1600" b="1" dirty="0"/>
              <a:t>	WriteLine("x es mayor que 0.5");</a:t>
            </a:r>
          </a:p>
          <a:p>
            <a:pPr lvl="1"/>
            <a:r>
              <a:rPr lang="en-US" sz="1600" b="1" dirty="0"/>
              <a:t>}</a:t>
            </a:r>
          </a:p>
          <a:p>
            <a:pPr lvl="1"/>
            <a:endParaRPr lang="en-US" sz="1600" b="1" dirty="0"/>
          </a:p>
          <a:p>
            <a:pPr lvl="1"/>
            <a:r>
              <a:rPr lang="en-US" b="1" dirty="0">
                <a:solidFill>
                  <a:schemeClr val="accent2">
                    <a:lumMod val="20000"/>
                    <a:lumOff val="80000"/>
                  </a:schemeClr>
                </a:solidFill>
              </a:rPr>
              <a:t>s = d &lt; 0.5 ? "x es </a:t>
            </a:r>
            <a:r>
              <a:rPr lang="en-US" b="1" dirty="0" err="1">
                <a:solidFill>
                  <a:schemeClr val="accent2">
                    <a:lumMod val="20000"/>
                    <a:lumOff val="80000"/>
                  </a:schemeClr>
                </a:solidFill>
              </a:rPr>
              <a:t>menor</a:t>
            </a:r>
            <a:r>
              <a:rPr lang="en-US" b="1" dirty="0">
                <a:solidFill>
                  <a:schemeClr val="accent2">
                    <a:lumMod val="20000"/>
                    <a:lumOff val="80000"/>
                  </a:schemeClr>
                </a:solidFill>
              </a:rPr>
              <a:t> que 0.5" : "x es mayor que 0.5";</a:t>
            </a:r>
          </a:p>
          <a:p>
            <a:pPr lvl="1"/>
            <a:r>
              <a:rPr lang="en-US" sz="1600" b="1" dirty="0"/>
              <a:t>WriteLine(s);</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66510427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A07B5-EB86-324C-9A3F-ABE0C2F484E1}"/>
              </a:ext>
            </a:extLst>
          </p:cNvPr>
          <p:cNvSpPr>
            <a:spLocks noGrp="1"/>
          </p:cNvSpPr>
          <p:nvPr>
            <p:ph type="title"/>
          </p:nvPr>
        </p:nvSpPr>
        <p:spPr/>
        <p:txBody>
          <a:bodyPr/>
          <a:lstStyle/>
          <a:p>
            <a:r>
              <a:rPr lang="en-BO" dirty="0"/>
              <a:t>Sentencias de control de loops</a:t>
            </a:r>
          </a:p>
        </p:txBody>
      </p:sp>
      <p:sp>
        <p:nvSpPr>
          <p:cNvPr id="3" name="Content Placeholder 2">
            <a:extLst>
              <a:ext uri="{FF2B5EF4-FFF2-40B4-BE49-F238E27FC236}">
                <a16:creationId xmlns:a16="http://schemas.microsoft.com/office/drawing/2014/main" id="{E5D89CF7-B5F7-CE45-8E26-23C9EDBA1659}"/>
              </a:ext>
            </a:extLst>
          </p:cNvPr>
          <p:cNvSpPr>
            <a:spLocks noGrp="1"/>
          </p:cNvSpPr>
          <p:nvPr>
            <p:ph idx="1"/>
          </p:nvPr>
        </p:nvSpPr>
        <p:spPr>
          <a:xfrm>
            <a:off x="838200" y="1825625"/>
            <a:ext cx="10515600" cy="3643358"/>
          </a:xfrm>
        </p:spPr>
        <p:txBody>
          <a:bodyPr>
            <a:normAutofit fontScale="85000" lnSpcReduction="20000"/>
          </a:bodyPr>
          <a:lstStyle/>
          <a:p>
            <a:pPr marL="0" indent="0">
              <a:buNone/>
            </a:pPr>
            <a:r>
              <a:rPr lang="en-US" dirty="0"/>
              <a:t>Hay </a:t>
            </a:r>
            <a:r>
              <a:rPr lang="en-US" dirty="0" err="1"/>
              <a:t>cuatro</a:t>
            </a:r>
            <a:r>
              <a:rPr lang="en-US" dirty="0"/>
              <a:t> </a:t>
            </a:r>
            <a:r>
              <a:rPr lang="en-US" dirty="0" err="1"/>
              <a:t>estructuras</a:t>
            </a:r>
            <a:r>
              <a:rPr lang="en-US" dirty="0"/>
              <a:t> de </a:t>
            </a:r>
            <a:r>
              <a:rPr lang="en-US" dirty="0" err="1"/>
              <a:t>bucles</a:t>
            </a:r>
            <a:r>
              <a:rPr lang="en-US" dirty="0"/>
              <a:t>, o </a:t>
            </a:r>
            <a:r>
              <a:rPr lang="en-US" dirty="0" err="1"/>
              <a:t>en</a:t>
            </a:r>
            <a:r>
              <a:rPr lang="en-US" dirty="0"/>
              <a:t> </a:t>
            </a:r>
            <a:r>
              <a:rPr lang="en-US" dirty="0" err="1"/>
              <a:t>inglés</a:t>
            </a:r>
            <a:r>
              <a:rPr lang="en-US" dirty="0"/>
              <a:t> loops, </a:t>
            </a:r>
            <a:r>
              <a:rPr lang="en-US" dirty="0" err="1"/>
              <a:t>en</a:t>
            </a:r>
            <a:r>
              <a:rPr lang="en-US" dirty="0"/>
              <a:t> C #. </a:t>
            </a:r>
            <a:r>
              <a:rPr lang="en-US" dirty="0" err="1"/>
              <a:t>Estos</a:t>
            </a:r>
            <a:r>
              <a:rPr lang="en-US" dirty="0"/>
              <a:t> se </a:t>
            </a:r>
            <a:r>
              <a:rPr lang="en-US" dirty="0" err="1"/>
              <a:t>utilizan</a:t>
            </a:r>
            <a:r>
              <a:rPr lang="en-US" dirty="0"/>
              <a:t> para </a:t>
            </a:r>
            <a:r>
              <a:rPr lang="en-US" dirty="0" err="1"/>
              <a:t>ejecutar</a:t>
            </a:r>
            <a:r>
              <a:rPr lang="en-US" dirty="0"/>
              <a:t> un </a:t>
            </a:r>
            <a:r>
              <a:rPr lang="en-US" dirty="0" err="1"/>
              <a:t>bloque</a:t>
            </a:r>
            <a:r>
              <a:rPr lang="en-US" dirty="0"/>
              <a:t> de </a:t>
            </a:r>
            <a:r>
              <a:rPr lang="en-US" dirty="0" err="1"/>
              <a:t>código</a:t>
            </a:r>
            <a:r>
              <a:rPr lang="en-US" dirty="0"/>
              <a:t> </a:t>
            </a:r>
            <a:r>
              <a:rPr lang="en-US" dirty="0" err="1"/>
              <a:t>varias</a:t>
            </a:r>
            <a:r>
              <a:rPr lang="en-US" dirty="0"/>
              <a:t> </a:t>
            </a:r>
            <a:r>
              <a:rPr lang="en-US" dirty="0" err="1"/>
              <a:t>veces</a:t>
            </a:r>
            <a:r>
              <a:rPr lang="en-US" dirty="0"/>
              <a:t>. Al </a:t>
            </a:r>
            <a:r>
              <a:rPr lang="en-US" dirty="0" err="1"/>
              <a:t>igual</a:t>
            </a:r>
            <a:r>
              <a:rPr lang="en-US" dirty="0"/>
              <a:t> que con la </a:t>
            </a:r>
            <a:r>
              <a:rPr lang="en-US" dirty="0" err="1"/>
              <a:t>instrucción</a:t>
            </a:r>
            <a:r>
              <a:rPr lang="en-US" dirty="0"/>
              <a:t> if </a:t>
            </a:r>
            <a:r>
              <a:rPr lang="en-US" dirty="0" err="1"/>
              <a:t>condicional</a:t>
            </a:r>
            <a:r>
              <a:rPr lang="en-US" dirty="0"/>
              <a:t>, las </a:t>
            </a:r>
            <a:r>
              <a:rPr lang="en-US" dirty="0" err="1"/>
              <a:t>llaves</a:t>
            </a:r>
            <a:r>
              <a:rPr lang="en-US" dirty="0"/>
              <a:t> para los loops se </a:t>
            </a:r>
            <a:r>
              <a:rPr lang="en-US" dirty="0" err="1"/>
              <a:t>pueden</a:t>
            </a:r>
            <a:r>
              <a:rPr lang="en-US" dirty="0"/>
              <a:t> </a:t>
            </a:r>
            <a:r>
              <a:rPr lang="en-US" dirty="0" err="1"/>
              <a:t>omitir</a:t>
            </a:r>
            <a:r>
              <a:rPr lang="en-US" dirty="0"/>
              <a:t> </a:t>
            </a:r>
            <a:r>
              <a:rPr lang="en-US" dirty="0" err="1"/>
              <a:t>si</a:t>
            </a:r>
            <a:r>
              <a:rPr lang="en-US" dirty="0"/>
              <a:t> solo hay una </a:t>
            </a:r>
            <a:r>
              <a:rPr lang="en-US" dirty="0" err="1"/>
              <a:t>instrucción</a:t>
            </a:r>
            <a:r>
              <a:rPr lang="en-US" dirty="0"/>
              <a:t> </a:t>
            </a:r>
            <a:r>
              <a:rPr lang="en-US" dirty="0" err="1"/>
              <a:t>en</a:t>
            </a:r>
            <a:r>
              <a:rPr lang="en-US" dirty="0"/>
              <a:t> el </a:t>
            </a:r>
            <a:r>
              <a:rPr lang="en-US" dirty="0" err="1"/>
              <a:t>bloque</a:t>
            </a:r>
            <a:r>
              <a:rPr lang="en-US" dirty="0"/>
              <a:t> de </a:t>
            </a:r>
            <a:r>
              <a:rPr lang="en-US" dirty="0" err="1"/>
              <a:t>código</a:t>
            </a:r>
            <a:r>
              <a:rPr lang="en-US" dirty="0"/>
              <a:t>.</a:t>
            </a:r>
          </a:p>
          <a:p>
            <a:pPr marL="0" indent="0">
              <a:buNone/>
            </a:pPr>
            <a:r>
              <a:rPr lang="en-US" dirty="0" err="1"/>
              <a:t>Estas</a:t>
            </a:r>
            <a:r>
              <a:rPr lang="en-US" dirty="0"/>
              <a:t> </a:t>
            </a:r>
            <a:r>
              <a:rPr lang="en-US" dirty="0" err="1"/>
              <a:t>sentencias</a:t>
            </a:r>
            <a:r>
              <a:rPr lang="en-US" dirty="0"/>
              <a:t> son:</a:t>
            </a:r>
          </a:p>
          <a:p>
            <a:pPr marL="0" indent="0">
              <a:buNone/>
            </a:pPr>
            <a:endParaRPr lang="en-US" dirty="0"/>
          </a:p>
          <a:p>
            <a:r>
              <a:rPr lang="en-BO" dirty="0"/>
              <a:t>foreach</a:t>
            </a:r>
          </a:p>
          <a:p>
            <a:r>
              <a:rPr lang="en-BO" dirty="0"/>
              <a:t>for</a:t>
            </a:r>
          </a:p>
          <a:p>
            <a:r>
              <a:rPr lang="en-BO" dirty="0"/>
              <a:t>while</a:t>
            </a:r>
          </a:p>
          <a:p>
            <a:r>
              <a:rPr lang="en-BO" dirty="0"/>
              <a:t>do while</a:t>
            </a:r>
          </a:p>
        </p:txBody>
      </p:sp>
    </p:spTree>
    <p:extLst>
      <p:ext uri="{BB962C8B-B14F-4D97-AF65-F5344CB8AC3E}">
        <p14:creationId xmlns:p14="http://schemas.microsoft.com/office/powerpoint/2010/main" val="2872509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0D3FC-98D5-F946-8744-97B3B1A76C36}"/>
              </a:ext>
            </a:extLst>
          </p:cNvPr>
          <p:cNvSpPr>
            <a:spLocks noGrp="1"/>
          </p:cNvSpPr>
          <p:nvPr>
            <p:ph type="title"/>
          </p:nvPr>
        </p:nvSpPr>
        <p:spPr/>
        <p:txBody>
          <a:bodyPr/>
          <a:lstStyle/>
          <a:p>
            <a:r>
              <a:rPr lang="es-ES" dirty="0"/>
              <a:t>El clásico programa “</a:t>
            </a:r>
            <a:r>
              <a:rPr lang="es-ES" dirty="0" err="1"/>
              <a:t>Hello</a:t>
            </a:r>
            <a:r>
              <a:rPr lang="es-ES" dirty="0"/>
              <a:t> </a:t>
            </a:r>
            <a:r>
              <a:rPr lang="es-ES" dirty="0" err="1"/>
              <a:t>World</a:t>
            </a:r>
            <a:r>
              <a:rPr lang="es-ES" dirty="0"/>
              <a:t>”</a:t>
            </a:r>
            <a:endParaRPr lang="en-BO" dirty="0"/>
          </a:p>
        </p:txBody>
      </p:sp>
      <p:sp>
        <p:nvSpPr>
          <p:cNvPr id="4" name="Content Placeholder 2">
            <a:extLst>
              <a:ext uri="{FF2B5EF4-FFF2-40B4-BE49-F238E27FC236}">
                <a16:creationId xmlns:a16="http://schemas.microsoft.com/office/drawing/2014/main" id="{6B83C24D-26CD-434D-BDFC-4C087E3252B7}"/>
              </a:ext>
            </a:extLst>
          </p:cNvPr>
          <p:cNvSpPr>
            <a:spLocks noGrp="1"/>
          </p:cNvSpPr>
          <p:nvPr>
            <p:ph idx="1"/>
          </p:nvPr>
        </p:nvSpPr>
        <p:spPr>
          <a:xfrm>
            <a:off x="1198519" y="2852561"/>
            <a:ext cx="6085111" cy="3233818"/>
          </a:xfrm>
        </p:spPr>
        <p:style>
          <a:lnRef idx="2">
            <a:schemeClr val="accent1">
              <a:shade val="50000"/>
            </a:schemeClr>
          </a:lnRef>
          <a:fillRef idx="1">
            <a:schemeClr val="accent1"/>
          </a:fillRef>
          <a:effectRef idx="0">
            <a:schemeClr val="accent1"/>
          </a:effectRef>
          <a:fontRef idx="minor">
            <a:schemeClr val="lt1"/>
          </a:fontRef>
        </p:style>
        <p:txBody>
          <a:bodyPr>
            <a:noAutofit/>
          </a:bodyPr>
          <a:lstStyle/>
          <a:p>
            <a:pPr marL="0" indent="0">
              <a:buNone/>
            </a:pPr>
            <a:r>
              <a:rPr lang="en-US" sz="1600" dirty="0">
                <a:solidFill>
                  <a:schemeClr val="bg1">
                    <a:lumMod val="85000"/>
                  </a:schemeClr>
                </a:solidFill>
              </a:rPr>
              <a:t>using System;</a:t>
            </a:r>
          </a:p>
          <a:p>
            <a:pPr marL="0" indent="0">
              <a:buNone/>
            </a:pPr>
            <a:r>
              <a:rPr lang="en-US" sz="1600" dirty="0">
                <a:solidFill>
                  <a:schemeClr val="bg1">
                    <a:lumMod val="85000"/>
                  </a:schemeClr>
                </a:solidFill>
              </a:rPr>
              <a:t>using static </a:t>
            </a:r>
            <a:r>
              <a:rPr lang="en-US" sz="1600" dirty="0" err="1">
                <a:solidFill>
                  <a:schemeClr val="bg1">
                    <a:lumMod val="85000"/>
                  </a:schemeClr>
                </a:solidFill>
              </a:rPr>
              <a:t>System.Console</a:t>
            </a:r>
            <a:r>
              <a:rPr lang="en-US" sz="1600" dirty="0">
                <a:solidFill>
                  <a:schemeClr val="bg1">
                    <a:lumMod val="85000"/>
                  </a:schemeClr>
                </a:solidFill>
              </a:rPr>
              <a:t>;</a:t>
            </a:r>
          </a:p>
          <a:p>
            <a:pPr marL="0" indent="0">
              <a:buNone/>
            </a:pPr>
            <a:r>
              <a:rPr lang="en-US" sz="1600" dirty="0">
                <a:solidFill>
                  <a:schemeClr val="bg1">
                    <a:lumMod val="85000"/>
                  </a:schemeClr>
                </a:solidFill>
              </a:rPr>
              <a:t>class Prog</a:t>
            </a:r>
          </a:p>
          <a:p>
            <a:pPr marL="0" indent="0">
              <a:buNone/>
            </a:pPr>
            <a:r>
              <a:rPr lang="en-US" sz="1600" dirty="0">
                <a:solidFill>
                  <a:schemeClr val="bg1">
                    <a:lumMod val="85000"/>
                  </a:schemeClr>
                </a:solidFill>
              </a:rPr>
              <a:t>{</a:t>
            </a:r>
          </a:p>
          <a:p>
            <a:pPr marL="457200" lvl="1" indent="0">
              <a:buNone/>
            </a:pPr>
            <a:r>
              <a:rPr lang="en-US" sz="1600" dirty="0">
                <a:solidFill>
                  <a:schemeClr val="bg1">
                    <a:lumMod val="85000"/>
                  </a:schemeClr>
                </a:solidFill>
              </a:rPr>
              <a:t>static void Main() </a:t>
            </a:r>
          </a:p>
          <a:p>
            <a:pPr marL="457200" lvl="1" indent="0">
              <a:buNone/>
            </a:pPr>
            <a:r>
              <a:rPr lang="en-US" sz="1600" dirty="0">
                <a:solidFill>
                  <a:schemeClr val="bg1">
                    <a:lumMod val="85000"/>
                  </a:schemeClr>
                </a:solidFill>
              </a:rPr>
              <a:t>{</a:t>
            </a:r>
          </a:p>
          <a:p>
            <a:pPr marL="914400" lvl="2" indent="0">
              <a:buNone/>
            </a:pPr>
            <a:r>
              <a:rPr lang="en-US" sz="1600" dirty="0">
                <a:solidFill>
                  <a:schemeClr val="bg1">
                    <a:lumMod val="85000"/>
                  </a:schemeClr>
                </a:solidFill>
              </a:rPr>
              <a:t>	</a:t>
            </a:r>
          </a:p>
          <a:p>
            <a:pPr marL="914400" lvl="2" indent="0">
              <a:buNone/>
            </a:pPr>
            <a:r>
              <a:rPr lang="en-US" sz="1800" b="1" dirty="0">
                <a:solidFill>
                  <a:schemeClr val="bg1"/>
                </a:solidFill>
              </a:rPr>
              <a:t>WriteLine("Hello World");</a:t>
            </a:r>
            <a:r>
              <a:rPr lang="en-US" sz="1600" b="1" dirty="0">
                <a:solidFill>
                  <a:schemeClr val="bg1"/>
                </a:solidFill>
              </a:rPr>
              <a:t> </a:t>
            </a:r>
          </a:p>
          <a:p>
            <a:pPr marL="914400" lvl="2" indent="-449263">
              <a:buNone/>
            </a:pPr>
            <a:endParaRPr lang="en-US" sz="1600" dirty="0">
              <a:solidFill>
                <a:schemeClr val="bg1">
                  <a:lumMod val="85000"/>
                </a:schemeClr>
              </a:solidFill>
            </a:endParaRPr>
          </a:p>
          <a:p>
            <a:pPr marL="914400" lvl="2" indent="-449263">
              <a:buNone/>
            </a:pPr>
            <a:r>
              <a:rPr lang="en-US" sz="1600" dirty="0">
                <a:solidFill>
                  <a:schemeClr val="bg1">
                    <a:lumMod val="85000"/>
                  </a:schemeClr>
                </a:solidFill>
              </a:rPr>
              <a:t>}</a:t>
            </a:r>
          </a:p>
          <a:p>
            <a:pPr marL="457200" lvl="1" indent="-449263">
              <a:buNone/>
            </a:pPr>
            <a:r>
              <a:rPr lang="en-US" sz="1600" dirty="0">
                <a:solidFill>
                  <a:schemeClr val="bg1">
                    <a:lumMod val="85000"/>
                  </a:schemeClr>
                </a:solidFill>
              </a:rPr>
              <a:t>}</a:t>
            </a:r>
            <a:endParaRPr lang="en-BO" sz="1600" dirty="0"/>
          </a:p>
        </p:txBody>
      </p:sp>
      <p:sp>
        <p:nvSpPr>
          <p:cNvPr id="5" name="TextBox 4">
            <a:extLst>
              <a:ext uri="{FF2B5EF4-FFF2-40B4-BE49-F238E27FC236}">
                <a16:creationId xmlns:a16="http://schemas.microsoft.com/office/drawing/2014/main" id="{30F326C6-FE0D-1C40-8999-F14066F47768}"/>
              </a:ext>
            </a:extLst>
          </p:cNvPr>
          <p:cNvSpPr txBox="1"/>
          <p:nvPr/>
        </p:nvSpPr>
        <p:spPr>
          <a:xfrm>
            <a:off x="916579" y="1748404"/>
            <a:ext cx="10358842" cy="1046440"/>
          </a:xfrm>
          <a:prstGeom prst="rect">
            <a:avLst/>
          </a:prstGeom>
          <a:noFill/>
        </p:spPr>
        <p:txBody>
          <a:bodyPr wrap="square" rtlCol="0">
            <a:spAutoFit/>
          </a:bodyPr>
          <a:lstStyle/>
          <a:p>
            <a:r>
              <a:rPr lang="es-ES" sz="1600" dirty="0"/>
              <a:t>Como es común cuando se aprende un nuevo lenguaje de programación, el primer programa que suele escribirse es uno que muestra el texto "</a:t>
            </a:r>
            <a:r>
              <a:rPr lang="es-ES" sz="1600" b="1" dirty="0" err="1"/>
              <a:t>Hello</a:t>
            </a:r>
            <a:r>
              <a:rPr lang="es-ES" sz="1600" b="1" dirty="0"/>
              <a:t> </a:t>
            </a:r>
            <a:r>
              <a:rPr lang="es-ES" sz="1600" b="1" dirty="0" err="1"/>
              <a:t>World</a:t>
            </a:r>
            <a:r>
              <a:rPr lang="es-ES" sz="1600" dirty="0"/>
              <a:t>” (Hola Mundo) en la pantalla. </a:t>
            </a:r>
          </a:p>
          <a:p>
            <a:r>
              <a:rPr lang="es-ES" sz="1600" dirty="0"/>
              <a:t>Esto en C# es logrado mediante la adición de la siguiente línea de código dentro del método (función) </a:t>
            </a:r>
            <a:r>
              <a:rPr lang="es-ES" sz="1600" b="1" dirty="0" err="1"/>
              <a:t>Main</a:t>
            </a:r>
            <a:r>
              <a:rPr lang="es-ES" sz="1600" b="1" dirty="0"/>
              <a:t>().</a:t>
            </a:r>
            <a:endParaRPr lang="es-ES" sz="1600" dirty="0"/>
          </a:p>
          <a:p>
            <a:endParaRPr lang="es-ES" sz="1400" dirty="0"/>
          </a:p>
        </p:txBody>
      </p:sp>
      <p:sp>
        <p:nvSpPr>
          <p:cNvPr id="6" name="TextBox 5">
            <a:extLst>
              <a:ext uri="{FF2B5EF4-FFF2-40B4-BE49-F238E27FC236}">
                <a16:creationId xmlns:a16="http://schemas.microsoft.com/office/drawing/2014/main" id="{74622710-B51F-134D-A5E8-53D50CA89D48}"/>
              </a:ext>
            </a:extLst>
          </p:cNvPr>
          <p:cNvSpPr txBox="1"/>
          <p:nvPr/>
        </p:nvSpPr>
        <p:spPr>
          <a:xfrm>
            <a:off x="7907384" y="2911993"/>
            <a:ext cx="3577046" cy="280076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s-ES" sz="1600" dirty="0"/>
              <a:t>En C# a las </a:t>
            </a:r>
            <a:r>
              <a:rPr lang="es-ES" sz="1600" b="1" dirty="0"/>
              <a:t>funciones se las llama métodos</a:t>
            </a:r>
            <a:r>
              <a:rPr lang="es-ES" sz="1600" dirty="0"/>
              <a:t>, porque siempre son parte de una estructura que las contiene, como las clases (</a:t>
            </a:r>
            <a:r>
              <a:rPr lang="es-ES" sz="1600" dirty="0" err="1"/>
              <a:t>class</a:t>
            </a:r>
            <a:r>
              <a:rPr lang="es-ES" sz="1600" dirty="0"/>
              <a:t>) o la estructuras (</a:t>
            </a:r>
            <a:r>
              <a:rPr lang="es-ES" sz="1600" dirty="0" err="1"/>
              <a:t>struct</a:t>
            </a:r>
            <a:r>
              <a:rPr lang="es-ES" sz="1600" dirty="0"/>
              <a:t>).</a:t>
            </a:r>
          </a:p>
          <a:p>
            <a:endParaRPr lang="es-ES" sz="1600" dirty="0"/>
          </a:p>
          <a:p>
            <a:r>
              <a:rPr lang="es-ES" sz="1600" dirty="0"/>
              <a:t>Las palabras reservadas (</a:t>
            </a:r>
            <a:r>
              <a:rPr lang="es-ES" sz="1600" b="1" dirty="0" err="1"/>
              <a:t>keywords</a:t>
            </a:r>
            <a:r>
              <a:rPr lang="es-ES" sz="1600" dirty="0"/>
              <a:t>) se escriben en minúsculas y los nombres de entidades y métodos, por convención, se escriben en notación Pascal (Iniciando cada palabra en mayúscula), como </a:t>
            </a:r>
            <a:r>
              <a:rPr lang="es-ES" sz="1600" dirty="0" err="1"/>
              <a:t>WriteLine</a:t>
            </a:r>
            <a:r>
              <a:rPr lang="es-ES" sz="1600" dirty="0"/>
              <a:t> (</a:t>
            </a:r>
            <a:r>
              <a:rPr lang="es-ES" sz="1600" dirty="0" err="1"/>
              <a:t>EscribeLinea</a:t>
            </a:r>
            <a:r>
              <a:rPr lang="es-ES" sz="1600" dirty="0"/>
              <a:t>)</a:t>
            </a:r>
            <a:endParaRPr lang="en-BO" sz="1600" dirty="0"/>
          </a:p>
        </p:txBody>
      </p:sp>
    </p:spTree>
    <p:extLst>
      <p:ext uri="{BB962C8B-B14F-4D97-AF65-F5344CB8AC3E}">
        <p14:creationId xmlns:p14="http://schemas.microsoft.com/office/powerpoint/2010/main" val="256591842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F4A0A-C8A6-4346-A3B7-D254FE59AA0C}"/>
              </a:ext>
            </a:extLst>
          </p:cNvPr>
          <p:cNvSpPr>
            <a:spLocks noGrp="1"/>
          </p:cNvSpPr>
          <p:nvPr>
            <p:ph type="title"/>
          </p:nvPr>
        </p:nvSpPr>
        <p:spPr/>
        <p:txBody>
          <a:bodyPr/>
          <a:lstStyle/>
          <a:p>
            <a:r>
              <a:rPr lang="en-US" dirty="0"/>
              <a:t>foreach loop</a:t>
            </a:r>
            <a:endParaRPr lang="en-BO" dirty="0"/>
          </a:p>
        </p:txBody>
      </p:sp>
      <p:sp>
        <p:nvSpPr>
          <p:cNvPr id="3" name="Content Placeholder 2">
            <a:extLst>
              <a:ext uri="{FF2B5EF4-FFF2-40B4-BE49-F238E27FC236}">
                <a16:creationId xmlns:a16="http://schemas.microsoft.com/office/drawing/2014/main" id="{A967CB2F-E112-8247-8A1A-51AAD20BF6E5}"/>
              </a:ext>
            </a:extLst>
          </p:cNvPr>
          <p:cNvSpPr>
            <a:spLocks noGrp="1"/>
          </p:cNvSpPr>
          <p:nvPr>
            <p:ph idx="1"/>
          </p:nvPr>
        </p:nvSpPr>
        <p:spPr>
          <a:xfrm>
            <a:off x="838200" y="1825625"/>
            <a:ext cx="10515600" cy="1831975"/>
          </a:xfrm>
        </p:spPr>
        <p:txBody>
          <a:bodyPr>
            <a:normAutofit fontScale="70000" lnSpcReduction="20000"/>
          </a:bodyPr>
          <a:lstStyle/>
          <a:p>
            <a:pPr marL="0" indent="0">
              <a:buNone/>
            </a:pPr>
            <a:r>
              <a:rPr lang="en-US" dirty="0"/>
              <a:t>El loop foreach </a:t>
            </a:r>
            <a:r>
              <a:rPr lang="en-US" dirty="0" err="1"/>
              <a:t>proporciona</a:t>
            </a:r>
            <a:r>
              <a:rPr lang="en-US" dirty="0"/>
              <a:t> una </a:t>
            </a:r>
            <a:r>
              <a:rPr lang="en-US" dirty="0" err="1"/>
              <a:t>manera</a:t>
            </a:r>
            <a:r>
              <a:rPr lang="en-US" dirty="0"/>
              <a:t> </a:t>
            </a:r>
            <a:r>
              <a:rPr lang="en-US" dirty="0" err="1"/>
              <a:t>fácil</a:t>
            </a:r>
            <a:r>
              <a:rPr lang="en-US" dirty="0"/>
              <a:t> de </a:t>
            </a:r>
            <a:r>
              <a:rPr lang="en-US" dirty="0" err="1"/>
              <a:t>iterar</a:t>
            </a:r>
            <a:r>
              <a:rPr lang="en-US" dirty="0"/>
              <a:t> a </a:t>
            </a:r>
            <a:r>
              <a:rPr lang="en-US" dirty="0" err="1"/>
              <a:t>través</a:t>
            </a:r>
            <a:r>
              <a:rPr lang="en-US" dirty="0"/>
              <a:t> de arrays y </a:t>
            </a:r>
            <a:r>
              <a:rPr lang="en-US" dirty="0" err="1"/>
              <a:t>colecciones</a:t>
            </a:r>
            <a:r>
              <a:rPr lang="en-US" dirty="0"/>
              <a:t>. A </a:t>
            </a:r>
            <a:r>
              <a:rPr lang="en-US" dirty="0" err="1"/>
              <a:t>cada</a:t>
            </a:r>
            <a:r>
              <a:rPr lang="en-US" dirty="0"/>
              <a:t> </a:t>
            </a:r>
            <a:r>
              <a:rPr lang="en-US" dirty="0" err="1"/>
              <a:t>ejecución</a:t>
            </a:r>
            <a:r>
              <a:rPr lang="en-US" dirty="0"/>
              <a:t> de un </a:t>
            </a:r>
            <a:r>
              <a:rPr lang="en-US" dirty="0" err="1"/>
              <a:t>bloque</a:t>
            </a:r>
            <a:r>
              <a:rPr lang="en-US" dirty="0"/>
              <a:t> de </a:t>
            </a:r>
            <a:r>
              <a:rPr lang="en-US" dirty="0" err="1"/>
              <a:t>código</a:t>
            </a:r>
            <a:r>
              <a:rPr lang="en-US" dirty="0"/>
              <a:t> se la </a:t>
            </a:r>
            <a:r>
              <a:rPr lang="en-US" dirty="0" err="1"/>
              <a:t>conoce</a:t>
            </a:r>
            <a:r>
              <a:rPr lang="en-US" dirty="0"/>
              <a:t> </a:t>
            </a:r>
            <a:r>
              <a:rPr lang="en-US" dirty="0" err="1"/>
              <a:t>como</a:t>
            </a:r>
            <a:r>
              <a:rPr lang="en-US" dirty="0"/>
              <a:t> ”</a:t>
            </a:r>
            <a:r>
              <a:rPr lang="en-US" dirty="0" err="1"/>
              <a:t>iteración</a:t>
            </a:r>
            <a:r>
              <a:rPr lang="en-US" dirty="0"/>
              <a:t>”.  </a:t>
            </a:r>
            <a:r>
              <a:rPr lang="en-US" dirty="0" err="1"/>
              <a:t>En</a:t>
            </a:r>
            <a:r>
              <a:rPr lang="en-US" dirty="0"/>
              <a:t> </a:t>
            </a:r>
            <a:r>
              <a:rPr lang="en-US" dirty="0" err="1"/>
              <a:t>cada</a:t>
            </a:r>
            <a:r>
              <a:rPr lang="en-US" dirty="0"/>
              <a:t> </a:t>
            </a:r>
            <a:r>
              <a:rPr lang="en-US" dirty="0" err="1"/>
              <a:t>iteración</a:t>
            </a:r>
            <a:r>
              <a:rPr lang="en-US" dirty="0"/>
              <a:t>, el </a:t>
            </a:r>
            <a:r>
              <a:rPr lang="en-US" dirty="0" err="1"/>
              <a:t>siguiente</a:t>
            </a:r>
            <a:r>
              <a:rPr lang="en-US" dirty="0"/>
              <a:t> </a:t>
            </a:r>
            <a:r>
              <a:rPr lang="en-US" dirty="0" err="1"/>
              <a:t>elemento</a:t>
            </a:r>
            <a:r>
              <a:rPr lang="en-US" dirty="0"/>
              <a:t> de la </a:t>
            </a:r>
            <a:r>
              <a:rPr lang="en-US" dirty="0" err="1"/>
              <a:t>colección</a:t>
            </a:r>
            <a:r>
              <a:rPr lang="en-US" dirty="0"/>
              <a:t> se </a:t>
            </a:r>
            <a:r>
              <a:rPr lang="en-US" dirty="0" err="1"/>
              <a:t>asigna</a:t>
            </a:r>
            <a:r>
              <a:rPr lang="en-US" dirty="0"/>
              <a:t> a la variable </a:t>
            </a:r>
            <a:r>
              <a:rPr lang="en-US" dirty="0" err="1"/>
              <a:t>especificada</a:t>
            </a:r>
            <a:r>
              <a:rPr lang="en-US" dirty="0"/>
              <a:t> (el </a:t>
            </a:r>
            <a:r>
              <a:rPr lang="en-US" dirty="0" err="1"/>
              <a:t>elemento</a:t>
            </a:r>
            <a:r>
              <a:rPr lang="en-US" dirty="0"/>
              <a:t> </a:t>
            </a:r>
            <a:r>
              <a:rPr lang="en-US" dirty="0" err="1"/>
              <a:t>iterador</a:t>
            </a:r>
            <a:r>
              <a:rPr lang="en-US" dirty="0"/>
              <a:t>) y el loop </a:t>
            </a:r>
            <a:r>
              <a:rPr lang="en-US" dirty="0" err="1"/>
              <a:t>continúa</a:t>
            </a:r>
            <a:r>
              <a:rPr lang="en-US" dirty="0"/>
              <a:t> </a:t>
            </a:r>
            <a:r>
              <a:rPr lang="en-US" dirty="0" err="1"/>
              <a:t>ejecutándose</a:t>
            </a:r>
            <a:r>
              <a:rPr lang="en-US" dirty="0"/>
              <a:t> hasta que se </a:t>
            </a:r>
            <a:r>
              <a:rPr lang="en-US" dirty="0" err="1"/>
              <a:t>hayan</a:t>
            </a:r>
            <a:r>
              <a:rPr lang="en-US" dirty="0"/>
              <a:t> </a:t>
            </a:r>
            <a:r>
              <a:rPr lang="en-US" dirty="0" err="1"/>
              <a:t>barrido</a:t>
            </a:r>
            <a:r>
              <a:rPr lang="en-US" dirty="0"/>
              <a:t> </a:t>
            </a:r>
            <a:r>
              <a:rPr lang="en-US" dirty="0" err="1"/>
              <a:t>uno</a:t>
            </a:r>
            <a:r>
              <a:rPr lang="en-US" dirty="0"/>
              <a:t> a </a:t>
            </a:r>
            <a:r>
              <a:rPr lang="en-US" dirty="0" err="1"/>
              <a:t>uno</a:t>
            </a:r>
            <a:r>
              <a:rPr lang="en-US" dirty="0"/>
              <a:t> </a:t>
            </a:r>
            <a:r>
              <a:rPr lang="en-US" dirty="0" err="1"/>
              <a:t>todos</a:t>
            </a:r>
            <a:r>
              <a:rPr lang="en-US" dirty="0"/>
              <a:t> los </a:t>
            </a:r>
            <a:r>
              <a:rPr lang="en-US" dirty="0" err="1"/>
              <a:t>elementos</a:t>
            </a:r>
            <a:r>
              <a:rPr lang="en-US" dirty="0"/>
              <a:t> de la </a:t>
            </a:r>
            <a:r>
              <a:rPr lang="en-US" dirty="0" err="1"/>
              <a:t>colección</a:t>
            </a:r>
            <a:r>
              <a:rPr lang="en-US" dirty="0"/>
              <a:t>.</a:t>
            </a:r>
          </a:p>
          <a:p>
            <a:pPr marL="0" indent="0">
              <a:buNone/>
            </a:pPr>
            <a:r>
              <a:rPr lang="en-US" dirty="0"/>
              <a:t>Se debe </a:t>
            </a:r>
            <a:r>
              <a:rPr lang="en-US" dirty="0" err="1"/>
              <a:t>tener</a:t>
            </a:r>
            <a:r>
              <a:rPr lang="en-US" dirty="0"/>
              <a:t> </a:t>
            </a:r>
            <a:r>
              <a:rPr lang="en-US" dirty="0" err="1"/>
              <a:t>en</a:t>
            </a:r>
            <a:r>
              <a:rPr lang="en-US" dirty="0"/>
              <a:t> </a:t>
            </a:r>
            <a:r>
              <a:rPr lang="en-US" dirty="0" err="1"/>
              <a:t>cuenta</a:t>
            </a:r>
            <a:r>
              <a:rPr lang="en-US" dirty="0"/>
              <a:t> que la variable </a:t>
            </a:r>
            <a:r>
              <a:rPr lang="en-US" dirty="0" err="1"/>
              <a:t>iteradora</a:t>
            </a:r>
            <a:r>
              <a:rPr lang="en-US" dirty="0"/>
              <a:t> es solo de </a:t>
            </a:r>
            <a:r>
              <a:rPr lang="en-US" dirty="0" err="1"/>
              <a:t>lectura</a:t>
            </a:r>
            <a:r>
              <a:rPr lang="en-US" dirty="0"/>
              <a:t> y, por lo tanto, no se </a:t>
            </a:r>
            <a:r>
              <a:rPr lang="en-US" dirty="0" err="1"/>
              <a:t>puede</a:t>
            </a:r>
            <a:r>
              <a:rPr lang="en-US" dirty="0"/>
              <a:t> </a:t>
            </a:r>
            <a:r>
              <a:rPr lang="en-US" dirty="0" err="1"/>
              <a:t>usar</a:t>
            </a:r>
            <a:r>
              <a:rPr lang="en-US" dirty="0"/>
              <a:t> </a:t>
            </a:r>
            <a:r>
              <a:rPr lang="en-US" dirty="0" err="1"/>
              <a:t>este</a:t>
            </a:r>
            <a:r>
              <a:rPr lang="en-US" dirty="0"/>
              <a:t> </a:t>
            </a:r>
            <a:r>
              <a:rPr lang="en-US" dirty="0" err="1"/>
              <a:t>tipo</a:t>
            </a:r>
            <a:r>
              <a:rPr lang="en-US" dirty="0"/>
              <a:t> de loop para </a:t>
            </a:r>
            <a:r>
              <a:rPr lang="en-US" dirty="0" err="1"/>
              <a:t>cambiar</a:t>
            </a:r>
            <a:r>
              <a:rPr lang="en-US" dirty="0"/>
              <a:t> </a:t>
            </a:r>
            <a:r>
              <a:rPr lang="en-US" dirty="0" err="1"/>
              <a:t>elementos</a:t>
            </a:r>
            <a:r>
              <a:rPr lang="en-US" dirty="0"/>
              <a:t> de la </a:t>
            </a:r>
            <a:r>
              <a:rPr lang="en-US" dirty="0" err="1"/>
              <a:t>colección</a:t>
            </a:r>
            <a:r>
              <a:rPr lang="en-US" dirty="0"/>
              <a:t>.</a:t>
            </a:r>
            <a:endParaRPr lang="en-BO" dirty="0"/>
          </a:p>
        </p:txBody>
      </p:sp>
      <p:sp>
        <p:nvSpPr>
          <p:cNvPr id="4" name="TextBox 3">
            <a:extLst>
              <a:ext uri="{FF2B5EF4-FFF2-40B4-BE49-F238E27FC236}">
                <a16:creationId xmlns:a16="http://schemas.microsoft.com/office/drawing/2014/main" id="{25A579D7-86BD-A54D-9329-D33B72C5FBA0}"/>
              </a:ext>
            </a:extLst>
          </p:cNvPr>
          <p:cNvSpPr txBox="1"/>
          <p:nvPr/>
        </p:nvSpPr>
        <p:spPr>
          <a:xfrm>
            <a:off x="2625635" y="3657600"/>
            <a:ext cx="6940731" cy="2431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t>	var multiplosDe3 = new[] { 3, 6, 9, 12, 15, 18, 21, 24, 27, 30 };</a:t>
            </a:r>
          </a:p>
          <a:p>
            <a:r>
              <a:rPr lang="en-US" sz="1600" b="1" dirty="0"/>
              <a:t>	Write("{ ");</a:t>
            </a:r>
          </a:p>
          <a:p>
            <a:r>
              <a:rPr lang="en-US" sz="1600" b="1" dirty="0"/>
              <a:t>	foreach (int n in multiplosDe3) </a:t>
            </a:r>
          </a:p>
          <a:p>
            <a:r>
              <a:rPr lang="en-US" sz="1600" b="1" dirty="0"/>
              <a:t>	      Write($"{n}, "); 	// { 3, 6, 9, 12, 15, 18, 21, 24, 27, 30, }</a:t>
            </a:r>
          </a:p>
          <a:p>
            <a:r>
              <a:rPr lang="en-US" sz="1600" b="1" dirty="0"/>
              <a:t>	Write("}");</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07228842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119C4-7752-3E43-BDF4-274C45B2940B}"/>
              </a:ext>
            </a:extLst>
          </p:cNvPr>
          <p:cNvSpPr>
            <a:spLocks noGrp="1"/>
          </p:cNvSpPr>
          <p:nvPr>
            <p:ph type="title"/>
          </p:nvPr>
        </p:nvSpPr>
        <p:spPr/>
        <p:txBody>
          <a:bodyPr/>
          <a:lstStyle/>
          <a:p>
            <a:r>
              <a:rPr lang="en-US" dirty="0"/>
              <a:t>for loop</a:t>
            </a:r>
            <a:endParaRPr lang="en-BO" dirty="0"/>
          </a:p>
        </p:txBody>
      </p:sp>
      <p:sp>
        <p:nvSpPr>
          <p:cNvPr id="3" name="Content Placeholder 2">
            <a:extLst>
              <a:ext uri="{FF2B5EF4-FFF2-40B4-BE49-F238E27FC236}">
                <a16:creationId xmlns:a16="http://schemas.microsoft.com/office/drawing/2014/main" id="{E2B88291-74C4-C345-813A-B6FC798814D3}"/>
              </a:ext>
            </a:extLst>
          </p:cNvPr>
          <p:cNvSpPr>
            <a:spLocks noGrp="1"/>
          </p:cNvSpPr>
          <p:nvPr>
            <p:ph idx="1"/>
          </p:nvPr>
        </p:nvSpPr>
        <p:spPr>
          <a:xfrm>
            <a:off x="838200" y="1825626"/>
            <a:ext cx="10515600" cy="1535884"/>
          </a:xfrm>
        </p:spPr>
        <p:txBody>
          <a:bodyPr>
            <a:normAutofit fontScale="62500" lnSpcReduction="20000"/>
          </a:bodyPr>
          <a:lstStyle/>
          <a:p>
            <a:pPr marL="0" indent="0">
              <a:buNone/>
            </a:pPr>
            <a:r>
              <a:rPr lang="en-US" dirty="0"/>
              <a:t>El loop for se </a:t>
            </a:r>
            <a:r>
              <a:rPr lang="en-US" dirty="0" err="1"/>
              <a:t>usa</a:t>
            </a:r>
            <a:r>
              <a:rPr lang="en-US" dirty="0"/>
              <a:t> para </a:t>
            </a:r>
            <a:r>
              <a:rPr lang="en-US" dirty="0" err="1"/>
              <a:t>repetir</a:t>
            </a:r>
            <a:r>
              <a:rPr lang="en-US" dirty="0"/>
              <a:t> un </a:t>
            </a:r>
            <a:r>
              <a:rPr lang="en-US" dirty="0" err="1"/>
              <a:t>bloque</a:t>
            </a:r>
            <a:r>
              <a:rPr lang="en-US" dirty="0"/>
              <a:t> de </a:t>
            </a:r>
            <a:r>
              <a:rPr lang="en-US" dirty="0" err="1"/>
              <a:t>código</a:t>
            </a:r>
            <a:r>
              <a:rPr lang="en-US" dirty="0"/>
              <a:t> un </a:t>
            </a:r>
            <a:r>
              <a:rPr lang="en-US" dirty="0" err="1"/>
              <a:t>número</a:t>
            </a:r>
            <a:r>
              <a:rPr lang="en-US" dirty="0"/>
              <a:t> </a:t>
            </a:r>
            <a:r>
              <a:rPr lang="en-US" dirty="0" err="1"/>
              <a:t>específico</a:t>
            </a:r>
            <a:r>
              <a:rPr lang="en-US" dirty="0"/>
              <a:t> de </a:t>
            </a:r>
            <a:r>
              <a:rPr lang="en-US" dirty="0" err="1"/>
              <a:t>veces</a:t>
            </a:r>
            <a:r>
              <a:rPr lang="en-US" dirty="0"/>
              <a:t>. </a:t>
            </a:r>
            <a:r>
              <a:rPr lang="en-US" dirty="0" err="1"/>
              <a:t>Utiliza</a:t>
            </a:r>
            <a:r>
              <a:rPr lang="en-US" dirty="0"/>
              <a:t> </a:t>
            </a:r>
            <a:r>
              <a:rPr lang="en-US" dirty="0" err="1"/>
              <a:t>tres</a:t>
            </a:r>
            <a:r>
              <a:rPr lang="en-US" dirty="0"/>
              <a:t> </a:t>
            </a:r>
            <a:r>
              <a:rPr lang="en-US" dirty="0" err="1"/>
              <a:t>parámetros</a:t>
            </a:r>
            <a:r>
              <a:rPr lang="en-US" dirty="0"/>
              <a:t>. El primer </a:t>
            </a:r>
            <a:r>
              <a:rPr lang="en-US" dirty="0" err="1"/>
              <a:t>parámetro</a:t>
            </a:r>
            <a:r>
              <a:rPr lang="en-US" dirty="0"/>
              <a:t> </a:t>
            </a:r>
            <a:r>
              <a:rPr lang="en-US" dirty="0" err="1"/>
              <a:t>inicializa</a:t>
            </a:r>
            <a:r>
              <a:rPr lang="en-US" dirty="0"/>
              <a:t> una variable </a:t>
            </a:r>
            <a:r>
              <a:rPr lang="en-US" dirty="0" err="1"/>
              <a:t>contadora</a:t>
            </a:r>
            <a:r>
              <a:rPr lang="en-US" dirty="0"/>
              <a:t> que </a:t>
            </a:r>
            <a:r>
              <a:rPr lang="en-US" dirty="0" err="1"/>
              <a:t>tiene</a:t>
            </a:r>
            <a:r>
              <a:rPr lang="en-US" dirty="0"/>
              <a:t> la </a:t>
            </a:r>
            <a:r>
              <a:rPr lang="en-US" dirty="0" err="1"/>
              <a:t>función</a:t>
            </a:r>
            <a:r>
              <a:rPr lang="en-US" dirty="0"/>
              <a:t> de </a:t>
            </a:r>
            <a:r>
              <a:rPr lang="en-US" dirty="0" err="1"/>
              <a:t>contar</a:t>
            </a:r>
            <a:r>
              <a:rPr lang="en-US" dirty="0"/>
              <a:t> y </a:t>
            </a:r>
            <a:r>
              <a:rPr lang="en-US" dirty="0" err="1"/>
              <a:t>servir</a:t>
            </a:r>
            <a:r>
              <a:rPr lang="en-US" dirty="0"/>
              <a:t> de </a:t>
            </a:r>
            <a:r>
              <a:rPr lang="en-US" dirty="0" err="1"/>
              <a:t>índice</a:t>
            </a:r>
            <a:r>
              <a:rPr lang="en-US" dirty="0"/>
              <a:t> para </a:t>
            </a:r>
            <a:r>
              <a:rPr lang="en-US" dirty="0" err="1"/>
              <a:t>elegir</a:t>
            </a:r>
            <a:r>
              <a:rPr lang="en-US" dirty="0"/>
              <a:t> el </a:t>
            </a:r>
            <a:r>
              <a:rPr lang="en-US" dirty="0" err="1"/>
              <a:t>elemento</a:t>
            </a:r>
            <a:r>
              <a:rPr lang="en-US" dirty="0"/>
              <a:t> de la </a:t>
            </a:r>
            <a:r>
              <a:rPr lang="en-US" dirty="0" err="1"/>
              <a:t>colección</a:t>
            </a:r>
            <a:r>
              <a:rPr lang="en-US" dirty="0"/>
              <a:t> a </a:t>
            </a:r>
            <a:r>
              <a:rPr lang="en-US" dirty="0" err="1"/>
              <a:t>procesar</a:t>
            </a:r>
            <a:r>
              <a:rPr lang="en-US" dirty="0"/>
              <a:t> </a:t>
            </a:r>
            <a:r>
              <a:rPr lang="en-US" dirty="0" err="1"/>
              <a:t>en</a:t>
            </a:r>
            <a:r>
              <a:rPr lang="en-US" dirty="0"/>
              <a:t> </a:t>
            </a:r>
            <a:r>
              <a:rPr lang="en-US" dirty="0" err="1"/>
              <a:t>cada</a:t>
            </a:r>
            <a:r>
              <a:rPr lang="en-US" dirty="0"/>
              <a:t> </a:t>
            </a:r>
            <a:r>
              <a:rPr lang="en-US" dirty="0" err="1"/>
              <a:t>iteración</a:t>
            </a:r>
            <a:r>
              <a:rPr lang="en-US" dirty="0"/>
              <a:t>. El </a:t>
            </a:r>
            <a:r>
              <a:rPr lang="en-US" dirty="0" err="1"/>
              <a:t>segundo</a:t>
            </a:r>
            <a:r>
              <a:rPr lang="en-US" dirty="0"/>
              <a:t> </a:t>
            </a:r>
            <a:r>
              <a:rPr lang="en-US" dirty="0" err="1"/>
              <a:t>parámetro</a:t>
            </a:r>
            <a:r>
              <a:rPr lang="en-US" dirty="0"/>
              <a:t> define una </a:t>
            </a:r>
            <a:r>
              <a:rPr lang="en-US" dirty="0" err="1"/>
              <a:t>expresión</a:t>
            </a:r>
            <a:r>
              <a:rPr lang="en-US" dirty="0"/>
              <a:t> de control que se debe </a:t>
            </a:r>
            <a:r>
              <a:rPr lang="en-US" dirty="0" err="1"/>
              <a:t>cumplir</a:t>
            </a:r>
            <a:r>
              <a:rPr lang="en-US" dirty="0"/>
              <a:t> para </a:t>
            </a:r>
            <a:r>
              <a:rPr lang="en-US" dirty="0" err="1"/>
              <a:t>continuar</a:t>
            </a:r>
            <a:r>
              <a:rPr lang="en-US" dirty="0"/>
              <a:t> </a:t>
            </a:r>
            <a:r>
              <a:rPr lang="en-US" dirty="0" err="1"/>
              <a:t>en</a:t>
            </a:r>
            <a:r>
              <a:rPr lang="en-US" dirty="0"/>
              <a:t> el loop. El </a:t>
            </a:r>
            <a:r>
              <a:rPr lang="en-US" dirty="0" err="1"/>
              <a:t>tercero</a:t>
            </a:r>
            <a:r>
              <a:rPr lang="en-US" dirty="0"/>
              <a:t> se </a:t>
            </a:r>
            <a:r>
              <a:rPr lang="en-US" dirty="0" err="1"/>
              <a:t>ejecuta</a:t>
            </a:r>
            <a:r>
              <a:rPr lang="en-US" dirty="0"/>
              <a:t> al final de </a:t>
            </a:r>
            <a:r>
              <a:rPr lang="en-US" dirty="0" err="1"/>
              <a:t>cada</a:t>
            </a:r>
            <a:r>
              <a:rPr lang="en-US" dirty="0"/>
              <a:t> </a:t>
            </a:r>
            <a:r>
              <a:rPr lang="en-US" dirty="0" err="1"/>
              <a:t>iteración</a:t>
            </a:r>
            <a:r>
              <a:rPr lang="en-US" dirty="0"/>
              <a:t> y </a:t>
            </a:r>
            <a:r>
              <a:rPr lang="en-US" dirty="0" err="1"/>
              <a:t>está</a:t>
            </a:r>
            <a:r>
              <a:rPr lang="en-US" dirty="0"/>
              <a:t> </a:t>
            </a:r>
            <a:r>
              <a:rPr lang="en-US" dirty="0" err="1"/>
              <a:t>reservada</a:t>
            </a:r>
            <a:r>
              <a:rPr lang="en-US" dirty="0"/>
              <a:t> para </a:t>
            </a:r>
            <a:r>
              <a:rPr lang="en-US" dirty="0" err="1"/>
              <a:t>incrementar</a:t>
            </a:r>
            <a:r>
              <a:rPr lang="en-US" dirty="0"/>
              <a:t> o </a:t>
            </a:r>
            <a:r>
              <a:rPr lang="en-US" dirty="0" err="1"/>
              <a:t>darle</a:t>
            </a:r>
            <a:r>
              <a:rPr lang="en-US" dirty="0"/>
              <a:t> un nuevo valor al </a:t>
            </a:r>
            <a:r>
              <a:rPr lang="en-US" dirty="0" err="1"/>
              <a:t>contador</a:t>
            </a:r>
            <a:r>
              <a:rPr lang="en-US" dirty="0"/>
              <a:t> antes de </a:t>
            </a:r>
            <a:r>
              <a:rPr lang="en-US" dirty="0" err="1"/>
              <a:t>evaluar</a:t>
            </a:r>
            <a:r>
              <a:rPr lang="en-US" dirty="0"/>
              <a:t> la expression de control.</a:t>
            </a:r>
          </a:p>
          <a:p>
            <a:pPr marL="0" indent="0">
              <a:buNone/>
            </a:pPr>
            <a:r>
              <a:rPr lang="en-BO" dirty="0"/>
              <a:t>A diferencia del loop foreach, el loop for si permite modificar los elementos de la colección.</a:t>
            </a:r>
          </a:p>
        </p:txBody>
      </p:sp>
      <p:sp>
        <p:nvSpPr>
          <p:cNvPr id="4" name="TextBox 3">
            <a:extLst>
              <a:ext uri="{FF2B5EF4-FFF2-40B4-BE49-F238E27FC236}">
                <a16:creationId xmlns:a16="http://schemas.microsoft.com/office/drawing/2014/main" id="{733C3F39-20AE-FB4C-AA36-9BF4E403A5AB}"/>
              </a:ext>
            </a:extLst>
          </p:cNvPr>
          <p:cNvSpPr txBox="1"/>
          <p:nvPr/>
        </p:nvSpPr>
        <p:spPr>
          <a:xfrm>
            <a:off x="2562497" y="3322776"/>
            <a:ext cx="7067005" cy="3170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t>	var multiplosDe3 = new[] { 3, 6, 9, 12, 15, 18, 21, 24, 27, 30 };</a:t>
            </a:r>
          </a:p>
          <a:p>
            <a:r>
              <a:rPr lang="en-US" sz="1600" b="1" dirty="0"/>
              <a:t>	Write("{ ");</a:t>
            </a:r>
          </a:p>
          <a:p>
            <a:r>
              <a:rPr lang="en-US" sz="1600" b="1" dirty="0"/>
              <a:t>	for (int n = 0; n &lt; multiplosDe3.Length; n++)</a:t>
            </a:r>
          </a:p>
          <a:p>
            <a:r>
              <a:rPr lang="en-US" sz="1600" b="1" dirty="0"/>
              <a:t>	{ </a:t>
            </a:r>
          </a:p>
          <a:p>
            <a:r>
              <a:rPr lang="en-US" sz="1600" b="1" dirty="0"/>
              <a:t>	      multiplosDe3[n] += 3;</a:t>
            </a:r>
          </a:p>
          <a:p>
            <a:r>
              <a:rPr lang="en-US" sz="1600" b="1" dirty="0"/>
              <a:t>	      Write($"{multiplosDe3[n]}, "); </a:t>
            </a:r>
          </a:p>
          <a:p>
            <a:r>
              <a:rPr lang="en-US" sz="1600" b="1" dirty="0"/>
              <a:t>	}</a:t>
            </a:r>
          </a:p>
          <a:p>
            <a:r>
              <a:rPr lang="en-US" sz="1600" b="1" dirty="0"/>
              <a:t>	Write("}"); 		// { 6, 9, 12, 15, 18, 21, 24, 27, 30, 33 }</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3331933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AEB56-17BF-4249-A5C7-4940E24BC39C}"/>
              </a:ext>
            </a:extLst>
          </p:cNvPr>
          <p:cNvSpPr>
            <a:spLocks noGrp="1"/>
          </p:cNvSpPr>
          <p:nvPr>
            <p:ph type="title"/>
          </p:nvPr>
        </p:nvSpPr>
        <p:spPr/>
        <p:txBody>
          <a:bodyPr/>
          <a:lstStyle/>
          <a:p>
            <a:r>
              <a:rPr lang="en-BO" dirty="0"/>
              <a:t>Variaciones del loop for</a:t>
            </a:r>
          </a:p>
        </p:txBody>
      </p:sp>
      <p:sp>
        <p:nvSpPr>
          <p:cNvPr id="3" name="Content Placeholder 2">
            <a:extLst>
              <a:ext uri="{FF2B5EF4-FFF2-40B4-BE49-F238E27FC236}">
                <a16:creationId xmlns:a16="http://schemas.microsoft.com/office/drawing/2014/main" id="{B9A98C55-3F18-3F4F-84FC-6AC395D6426C}"/>
              </a:ext>
            </a:extLst>
          </p:cNvPr>
          <p:cNvSpPr>
            <a:spLocks noGrp="1"/>
          </p:cNvSpPr>
          <p:nvPr>
            <p:ph idx="1"/>
          </p:nvPr>
        </p:nvSpPr>
        <p:spPr>
          <a:xfrm>
            <a:off x="838200" y="1825625"/>
            <a:ext cx="10515600" cy="1387838"/>
          </a:xfrm>
        </p:spPr>
        <p:txBody>
          <a:bodyPr/>
          <a:lstStyle/>
          <a:p>
            <a:pPr marL="0" indent="0">
              <a:buNone/>
            </a:pPr>
            <a:r>
              <a:rPr lang="en-US" dirty="0"/>
              <a:t>El loop for </a:t>
            </a:r>
            <a:r>
              <a:rPr lang="en-US" dirty="0" err="1"/>
              <a:t>tiene</a:t>
            </a:r>
            <a:r>
              <a:rPr lang="en-US" dirty="0"/>
              <a:t> </a:t>
            </a:r>
            <a:r>
              <a:rPr lang="en-US" dirty="0" err="1"/>
              <a:t>algunas</a:t>
            </a:r>
            <a:r>
              <a:rPr lang="en-US" dirty="0"/>
              <a:t> variants </a:t>
            </a:r>
            <a:r>
              <a:rPr lang="en-US" dirty="0" err="1"/>
              <a:t>permitidas</a:t>
            </a:r>
            <a:r>
              <a:rPr lang="en-US" dirty="0"/>
              <a:t> por la </a:t>
            </a:r>
            <a:r>
              <a:rPr lang="en-US" dirty="0" err="1"/>
              <a:t>sintaxis</a:t>
            </a:r>
            <a:r>
              <a:rPr lang="en-US" dirty="0"/>
              <a:t> de C#. Por </a:t>
            </a:r>
            <a:r>
              <a:rPr lang="en-US" dirty="0" err="1"/>
              <a:t>ejemplo</a:t>
            </a:r>
            <a:r>
              <a:rPr lang="en-US" dirty="0"/>
              <a:t>, los </a:t>
            </a:r>
            <a:r>
              <a:rPr lang="en-US" dirty="0" err="1"/>
              <a:t>parámetros</a:t>
            </a:r>
            <a:r>
              <a:rPr lang="en-US" dirty="0"/>
              <a:t> primero y </a:t>
            </a:r>
            <a:r>
              <a:rPr lang="en-US" dirty="0" err="1"/>
              <a:t>tercero</a:t>
            </a:r>
            <a:r>
              <a:rPr lang="en-US" dirty="0"/>
              <a:t> </a:t>
            </a:r>
            <a:r>
              <a:rPr lang="en-US" dirty="0" err="1"/>
              <a:t>pueden</a:t>
            </a:r>
            <a:r>
              <a:rPr lang="en-US" dirty="0"/>
              <a:t> </a:t>
            </a:r>
            <a:r>
              <a:rPr lang="en-US" dirty="0" err="1"/>
              <a:t>tener</a:t>
            </a:r>
            <a:r>
              <a:rPr lang="en-US" dirty="0"/>
              <a:t> </a:t>
            </a:r>
            <a:r>
              <a:rPr lang="en-US" dirty="0" err="1"/>
              <a:t>varias</a:t>
            </a:r>
            <a:r>
              <a:rPr lang="en-US" dirty="0"/>
              <a:t> </a:t>
            </a:r>
            <a:r>
              <a:rPr lang="en-US" dirty="0" err="1"/>
              <a:t>sentencias</a:t>
            </a:r>
            <a:r>
              <a:rPr lang="en-US" dirty="0"/>
              <a:t> </a:t>
            </a:r>
            <a:r>
              <a:rPr lang="en-US" dirty="0" err="1"/>
              <a:t>separadas</a:t>
            </a:r>
            <a:r>
              <a:rPr lang="en-US" dirty="0"/>
              <a:t> por una coma, o </a:t>
            </a:r>
            <a:r>
              <a:rPr lang="en-US" dirty="0" err="1"/>
              <a:t>ninguna</a:t>
            </a:r>
            <a:r>
              <a:rPr lang="en-US" dirty="0"/>
              <a:t>.</a:t>
            </a:r>
            <a:endParaRPr lang="en-BO" dirty="0"/>
          </a:p>
        </p:txBody>
      </p:sp>
      <p:sp>
        <p:nvSpPr>
          <p:cNvPr id="4" name="TextBox 3">
            <a:extLst>
              <a:ext uri="{FF2B5EF4-FFF2-40B4-BE49-F238E27FC236}">
                <a16:creationId xmlns:a16="http://schemas.microsoft.com/office/drawing/2014/main" id="{795CC11C-20D9-7B45-AD42-852D6726F506}"/>
              </a:ext>
            </a:extLst>
          </p:cNvPr>
          <p:cNvSpPr txBox="1"/>
          <p:nvPr/>
        </p:nvSpPr>
        <p:spPr>
          <a:xfrm>
            <a:off x="838200" y="3644538"/>
            <a:ext cx="6468292" cy="2462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solidFill>
                  <a:schemeClr val="bg1"/>
                </a:solidFill>
              </a:rPr>
              <a:t>     </a:t>
            </a:r>
            <a:r>
              <a:rPr lang="en-US" sz="1600" b="1" dirty="0"/>
              <a:t>for (int k = 0, m = 3; k &lt; 10; k++, m++) </a:t>
            </a:r>
          </a:p>
          <a:p>
            <a:r>
              <a:rPr lang="en-US" sz="1600" b="1" dirty="0"/>
              <a:t>     {</a:t>
            </a:r>
          </a:p>
          <a:p>
            <a:r>
              <a:rPr lang="en-US" sz="1600" b="1" dirty="0"/>
              <a:t>	Write($"{k * m }; "); 	// </a:t>
            </a:r>
            <a:r>
              <a:rPr lang="en-BO" dirty="0"/>
              <a:t>0; 4; 10; 18; 28; 40; 54; 70; 88; 108;</a:t>
            </a:r>
            <a:endParaRPr lang="en-US" sz="1600" b="1" dirty="0"/>
          </a:p>
          <a:p>
            <a:r>
              <a:rPr lang="en-US" sz="1600" b="1" dirty="0"/>
              <a:t>     }</a:t>
            </a:r>
          </a:p>
          <a:p>
            <a:r>
              <a:rPr lang="en-US" sz="1600" b="1" dirty="0">
                <a:solidFill>
                  <a:schemeClr val="bg1"/>
                </a:solidFill>
              </a:rPr>
              <a:t>}</a:t>
            </a:r>
          </a:p>
          <a:p>
            <a:endParaRPr lang="en-US" sz="1600"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8D92F6EE-CB40-2949-BC66-97D434AA206A}"/>
              </a:ext>
            </a:extLst>
          </p:cNvPr>
          <p:cNvSpPr txBox="1"/>
          <p:nvPr/>
        </p:nvSpPr>
        <p:spPr>
          <a:xfrm>
            <a:off x="7643948" y="3644537"/>
            <a:ext cx="3709852" cy="2369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solidFill>
                  <a:schemeClr val="bg1"/>
                </a:solidFill>
              </a:rPr>
              <a:t>     </a:t>
            </a:r>
            <a:r>
              <a:rPr lang="en-US" sz="1600" b="1" dirty="0"/>
              <a:t>for (int n = 0; n &lt; 10;) {</a:t>
            </a:r>
          </a:p>
          <a:p>
            <a:r>
              <a:rPr lang="en-US" sz="1600" b="1" dirty="0"/>
              <a:t>	Write($"{ n++ }; "); 	</a:t>
            </a:r>
          </a:p>
          <a:p>
            <a:r>
              <a:rPr lang="en-US" sz="1600" b="1" dirty="0"/>
              <a:t>	// </a:t>
            </a:r>
            <a:r>
              <a:rPr lang="en-BO" dirty="0"/>
              <a:t>0; 1; 2; 3; 4; 5; 6; 7; 8; 9;</a:t>
            </a:r>
            <a:endParaRPr lang="en-US" sz="1600" b="1" dirty="0"/>
          </a:p>
          <a:p>
            <a:r>
              <a:rPr lang="en-US" sz="1600" b="1" dirty="0"/>
              <a:t>     }</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70232999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FE3F0-B89F-A645-97CF-9931EF7E256C}"/>
              </a:ext>
            </a:extLst>
          </p:cNvPr>
          <p:cNvSpPr>
            <a:spLocks noGrp="1"/>
          </p:cNvSpPr>
          <p:nvPr>
            <p:ph type="title"/>
          </p:nvPr>
        </p:nvSpPr>
        <p:spPr/>
        <p:txBody>
          <a:bodyPr/>
          <a:lstStyle/>
          <a:p>
            <a:r>
              <a:rPr lang="en-US" dirty="0"/>
              <a:t>l</a:t>
            </a:r>
            <a:r>
              <a:rPr lang="en-BO" dirty="0"/>
              <a:t>oop while</a:t>
            </a:r>
          </a:p>
        </p:txBody>
      </p:sp>
      <p:sp>
        <p:nvSpPr>
          <p:cNvPr id="3" name="Content Placeholder 2">
            <a:extLst>
              <a:ext uri="{FF2B5EF4-FFF2-40B4-BE49-F238E27FC236}">
                <a16:creationId xmlns:a16="http://schemas.microsoft.com/office/drawing/2014/main" id="{86CB197E-2411-0F46-99BE-A808B57BDCC4}"/>
              </a:ext>
            </a:extLst>
          </p:cNvPr>
          <p:cNvSpPr>
            <a:spLocks noGrp="1"/>
          </p:cNvSpPr>
          <p:nvPr>
            <p:ph idx="1"/>
          </p:nvPr>
        </p:nvSpPr>
        <p:spPr>
          <a:xfrm>
            <a:off x="838200" y="1825625"/>
            <a:ext cx="10515600" cy="952409"/>
          </a:xfrm>
        </p:spPr>
        <p:txBody>
          <a:bodyPr>
            <a:normAutofit fontScale="77500" lnSpcReduction="20000"/>
          </a:bodyPr>
          <a:lstStyle/>
          <a:p>
            <a:r>
              <a:rPr lang="en-US" dirty="0"/>
              <a:t>El loop while se </a:t>
            </a:r>
            <a:r>
              <a:rPr lang="en-US" dirty="0" err="1"/>
              <a:t>itera</a:t>
            </a:r>
            <a:r>
              <a:rPr lang="en-US" dirty="0"/>
              <a:t> a </a:t>
            </a:r>
            <a:r>
              <a:rPr lang="en-US" dirty="0" err="1"/>
              <a:t>través</a:t>
            </a:r>
            <a:r>
              <a:rPr lang="en-US" dirty="0"/>
              <a:t> del </a:t>
            </a:r>
            <a:r>
              <a:rPr lang="en-US" dirty="0" err="1"/>
              <a:t>bloque</a:t>
            </a:r>
            <a:r>
              <a:rPr lang="en-US" dirty="0"/>
              <a:t> de </a:t>
            </a:r>
            <a:r>
              <a:rPr lang="en-US" dirty="0" err="1"/>
              <a:t>código</a:t>
            </a:r>
            <a:r>
              <a:rPr lang="en-US" dirty="0"/>
              <a:t> solo </a:t>
            </a:r>
            <a:r>
              <a:rPr lang="en-US" dirty="0" err="1"/>
              <a:t>si</a:t>
            </a:r>
            <a:r>
              <a:rPr lang="en-US" dirty="0"/>
              <a:t> </a:t>
            </a:r>
            <a:r>
              <a:rPr lang="en-US" dirty="0" err="1"/>
              <a:t>su</a:t>
            </a:r>
            <a:r>
              <a:rPr lang="en-US" dirty="0"/>
              <a:t> </a:t>
            </a:r>
            <a:r>
              <a:rPr lang="en-US" dirty="0" err="1"/>
              <a:t>condición</a:t>
            </a:r>
            <a:r>
              <a:rPr lang="en-US" dirty="0"/>
              <a:t> es </a:t>
            </a:r>
            <a:r>
              <a:rPr lang="en-US" dirty="0" err="1"/>
              <a:t>verdadera</a:t>
            </a:r>
            <a:r>
              <a:rPr lang="en-US" dirty="0"/>
              <a:t> y </a:t>
            </a:r>
            <a:r>
              <a:rPr lang="en-US" dirty="0" err="1"/>
              <a:t>continuará</a:t>
            </a:r>
            <a:r>
              <a:rPr lang="en-US" dirty="0"/>
              <a:t> </a:t>
            </a:r>
            <a:r>
              <a:rPr lang="en-US" dirty="0" err="1"/>
              <a:t>en</a:t>
            </a:r>
            <a:r>
              <a:rPr lang="en-US" dirty="0"/>
              <a:t> </a:t>
            </a:r>
            <a:r>
              <a:rPr lang="en-US" dirty="0" err="1"/>
              <a:t>ciclo</a:t>
            </a:r>
            <a:r>
              <a:rPr lang="en-US" dirty="0"/>
              <a:t> </a:t>
            </a:r>
            <a:r>
              <a:rPr lang="en-US" dirty="0" err="1"/>
              <a:t>mientras</a:t>
            </a:r>
            <a:r>
              <a:rPr lang="en-US" dirty="0"/>
              <a:t> la </a:t>
            </a:r>
            <a:r>
              <a:rPr lang="en-US" dirty="0" err="1"/>
              <a:t>expresión</a:t>
            </a:r>
            <a:r>
              <a:rPr lang="en-US" dirty="0"/>
              <a:t> </a:t>
            </a:r>
            <a:r>
              <a:rPr lang="en-US" dirty="0" err="1"/>
              <a:t>booleana</a:t>
            </a:r>
            <a:r>
              <a:rPr lang="en-US" dirty="0"/>
              <a:t> entre </a:t>
            </a:r>
            <a:r>
              <a:rPr lang="en-US" dirty="0" err="1"/>
              <a:t>paréntesis</a:t>
            </a:r>
            <a:r>
              <a:rPr lang="en-US" dirty="0"/>
              <a:t> sea </a:t>
            </a:r>
            <a:r>
              <a:rPr lang="en-US" dirty="0" err="1"/>
              <a:t>verdadera</a:t>
            </a:r>
            <a:r>
              <a:rPr lang="en-US" dirty="0"/>
              <a:t>. </a:t>
            </a:r>
            <a:r>
              <a:rPr lang="en-US" dirty="0" err="1"/>
              <a:t>Tenga</a:t>
            </a:r>
            <a:r>
              <a:rPr lang="en-US" dirty="0"/>
              <a:t> </a:t>
            </a:r>
            <a:r>
              <a:rPr lang="en-US" dirty="0" err="1"/>
              <a:t>en</a:t>
            </a:r>
            <a:r>
              <a:rPr lang="en-US" dirty="0"/>
              <a:t> </a:t>
            </a:r>
            <a:r>
              <a:rPr lang="en-US" dirty="0" err="1"/>
              <a:t>cuenta</a:t>
            </a:r>
            <a:r>
              <a:rPr lang="en-US" dirty="0"/>
              <a:t> que la expresión0 solo se </a:t>
            </a:r>
            <a:r>
              <a:rPr lang="en-US" dirty="0" err="1"/>
              <a:t>verifica</a:t>
            </a:r>
            <a:r>
              <a:rPr lang="en-US" dirty="0"/>
              <a:t> al </a:t>
            </a:r>
            <a:r>
              <a:rPr lang="en-US" dirty="0" err="1"/>
              <a:t>comienzo</a:t>
            </a:r>
            <a:r>
              <a:rPr lang="en-US" dirty="0"/>
              <a:t> de </a:t>
            </a:r>
            <a:r>
              <a:rPr lang="en-US" dirty="0" err="1"/>
              <a:t>cada</a:t>
            </a:r>
            <a:r>
              <a:rPr lang="en-US" dirty="0"/>
              <a:t> </a:t>
            </a:r>
            <a:r>
              <a:rPr lang="en-US" dirty="0" err="1"/>
              <a:t>iteración</a:t>
            </a:r>
            <a:r>
              <a:rPr lang="en-US" dirty="0"/>
              <a:t>.</a:t>
            </a:r>
            <a:endParaRPr lang="en-BO" dirty="0"/>
          </a:p>
        </p:txBody>
      </p:sp>
      <p:sp>
        <p:nvSpPr>
          <p:cNvPr id="4" name="TextBox 3">
            <a:extLst>
              <a:ext uri="{FF2B5EF4-FFF2-40B4-BE49-F238E27FC236}">
                <a16:creationId xmlns:a16="http://schemas.microsoft.com/office/drawing/2014/main" id="{A06A625E-8F4E-9E4E-BE1A-605BD397B295}"/>
              </a:ext>
            </a:extLst>
          </p:cNvPr>
          <p:cNvSpPr txBox="1"/>
          <p:nvPr/>
        </p:nvSpPr>
        <p:spPr>
          <a:xfrm>
            <a:off x="2562497" y="2830334"/>
            <a:ext cx="7067005" cy="36625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t>	var multiplosDe3 = new[] { 3, 6, 9, 12, 15, 18, 21, 24, 27, 30 };</a:t>
            </a:r>
          </a:p>
          <a:p>
            <a:r>
              <a:rPr lang="en-US" sz="1600" b="1" dirty="0"/>
              <a:t>	Write("{ ");</a:t>
            </a:r>
          </a:p>
          <a:p>
            <a:r>
              <a:rPr lang="en-US" sz="1600" b="1" dirty="0"/>
              <a:t>	 int n = 0;</a:t>
            </a:r>
          </a:p>
          <a:p>
            <a:r>
              <a:rPr lang="en-US" sz="1600" b="1" dirty="0"/>
              <a:t>	while (n &lt; multiplosDe3.Length)</a:t>
            </a:r>
          </a:p>
          <a:p>
            <a:r>
              <a:rPr lang="en-US" sz="1600" b="1" dirty="0"/>
              <a:t>	{ </a:t>
            </a:r>
          </a:p>
          <a:p>
            <a:r>
              <a:rPr lang="en-US" sz="1600" b="1" dirty="0"/>
              <a:t>	      multiplosDe3[n] += 3;</a:t>
            </a:r>
          </a:p>
          <a:p>
            <a:r>
              <a:rPr lang="en-US" sz="1600" b="1" dirty="0"/>
              <a:t>	      Write($"{multiplosDe3[n]}, ");</a:t>
            </a:r>
          </a:p>
          <a:p>
            <a:r>
              <a:rPr lang="en-US" sz="1600" b="1" dirty="0"/>
              <a:t>	      n++; </a:t>
            </a:r>
          </a:p>
          <a:p>
            <a:r>
              <a:rPr lang="en-US" sz="1600" b="1" dirty="0"/>
              <a:t>	}</a:t>
            </a:r>
          </a:p>
          <a:p>
            <a:r>
              <a:rPr lang="en-US" sz="1600" b="1" dirty="0"/>
              <a:t>	Write("}"); 		// { 6, 9, 12, 15, 18, 21, 24, 27, 30, 33 }</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11304498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6D808-B778-1549-BE00-5F2D0195F7DA}"/>
              </a:ext>
            </a:extLst>
          </p:cNvPr>
          <p:cNvSpPr>
            <a:spLocks noGrp="1"/>
          </p:cNvSpPr>
          <p:nvPr>
            <p:ph type="title"/>
          </p:nvPr>
        </p:nvSpPr>
        <p:spPr/>
        <p:txBody>
          <a:bodyPr/>
          <a:lstStyle/>
          <a:p>
            <a:r>
              <a:rPr lang="en-US" dirty="0"/>
              <a:t>l</a:t>
            </a:r>
            <a:r>
              <a:rPr lang="en-BO" dirty="0"/>
              <a:t>oop do-while</a:t>
            </a:r>
          </a:p>
        </p:txBody>
      </p:sp>
      <p:sp>
        <p:nvSpPr>
          <p:cNvPr id="3" name="Content Placeholder 2">
            <a:extLst>
              <a:ext uri="{FF2B5EF4-FFF2-40B4-BE49-F238E27FC236}">
                <a16:creationId xmlns:a16="http://schemas.microsoft.com/office/drawing/2014/main" id="{32B6D50D-0D9D-284C-987D-762EB99133DD}"/>
              </a:ext>
            </a:extLst>
          </p:cNvPr>
          <p:cNvSpPr>
            <a:spLocks noGrp="1"/>
          </p:cNvSpPr>
          <p:nvPr>
            <p:ph idx="1"/>
          </p:nvPr>
        </p:nvSpPr>
        <p:spPr>
          <a:xfrm>
            <a:off x="838200" y="1825625"/>
            <a:ext cx="10515600" cy="752112"/>
          </a:xfrm>
        </p:spPr>
        <p:txBody>
          <a:bodyPr>
            <a:normAutofit fontScale="70000" lnSpcReduction="20000"/>
          </a:bodyPr>
          <a:lstStyle/>
          <a:p>
            <a:pPr marL="0" indent="0">
              <a:buNone/>
            </a:pPr>
            <a:r>
              <a:rPr lang="en-US" dirty="0"/>
              <a:t>El loop do-while </a:t>
            </a:r>
            <a:r>
              <a:rPr lang="en-US" dirty="0" err="1"/>
              <a:t>funciona</a:t>
            </a:r>
            <a:r>
              <a:rPr lang="en-US" dirty="0"/>
              <a:t> de la </a:t>
            </a:r>
            <a:r>
              <a:rPr lang="en-US" dirty="0" err="1"/>
              <a:t>misma</a:t>
            </a:r>
            <a:r>
              <a:rPr lang="en-US" dirty="0"/>
              <a:t> </a:t>
            </a:r>
            <a:r>
              <a:rPr lang="en-US" dirty="0" err="1"/>
              <a:t>manera</a:t>
            </a:r>
            <a:r>
              <a:rPr lang="en-US" dirty="0"/>
              <a:t> que el loop while, </a:t>
            </a:r>
            <a:r>
              <a:rPr lang="en-US" dirty="0" err="1"/>
              <a:t>excepto</a:t>
            </a:r>
            <a:r>
              <a:rPr lang="en-US" dirty="0"/>
              <a:t> que la </a:t>
            </a:r>
            <a:r>
              <a:rPr lang="en-US" dirty="0" err="1"/>
              <a:t>comprobación</a:t>
            </a:r>
            <a:r>
              <a:rPr lang="en-US" dirty="0"/>
              <a:t> de la </a:t>
            </a:r>
            <a:r>
              <a:rPr lang="en-US" dirty="0" err="1"/>
              <a:t>expresión</a:t>
            </a:r>
            <a:r>
              <a:rPr lang="en-US" dirty="0"/>
              <a:t> de control se </a:t>
            </a:r>
            <a:r>
              <a:rPr lang="en-US" dirty="0" err="1"/>
              <a:t>efectúa</a:t>
            </a:r>
            <a:r>
              <a:rPr lang="en-US" dirty="0"/>
              <a:t> al final. Este loop </a:t>
            </a:r>
            <a:r>
              <a:rPr lang="en-US" dirty="0" err="1"/>
              <a:t>ejecuta</a:t>
            </a:r>
            <a:r>
              <a:rPr lang="en-US" dirty="0"/>
              <a:t> una </a:t>
            </a:r>
            <a:r>
              <a:rPr lang="en-US" dirty="0" err="1"/>
              <a:t>iteración</a:t>
            </a:r>
            <a:r>
              <a:rPr lang="en-US" dirty="0"/>
              <a:t> al </a:t>
            </a:r>
            <a:r>
              <a:rPr lang="en-US" dirty="0" err="1"/>
              <a:t>menos</a:t>
            </a:r>
            <a:r>
              <a:rPr lang="en-US" dirty="0"/>
              <a:t> una </a:t>
            </a:r>
            <a:r>
              <a:rPr lang="en-US" dirty="0" err="1"/>
              <a:t>vez</a:t>
            </a:r>
            <a:r>
              <a:rPr lang="en-US" dirty="0"/>
              <a:t>.</a:t>
            </a:r>
            <a:endParaRPr lang="en-BO" dirty="0"/>
          </a:p>
        </p:txBody>
      </p:sp>
      <p:sp>
        <p:nvSpPr>
          <p:cNvPr id="4" name="TextBox 3">
            <a:extLst>
              <a:ext uri="{FF2B5EF4-FFF2-40B4-BE49-F238E27FC236}">
                <a16:creationId xmlns:a16="http://schemas.microsoft.com/office/drawing/2014/main" id="{9491E396-3A1D-6646-8C20-A0F9A998F272}"/>
              </a:ext>
            </a:extLst>
          </p:cNvPr>
          <p:cNvSpPr txBox="1"/>
          <p:nvPr/>
        </p:nvSpPr>
        <p:spPr>
          <a:xfrm>
            <a:off x="2562497" y="2584113"/>
            <a:ext cx="7067005" cy="3908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t>	var multiplosDe3 = new[] { 3, 6, 9, 12, 15, 18, 21, 24, 27, 30 };</a:t>
            </a:r>
          </a:p>
          <a:p>
            <a:r>
              <a:rPr lang="en-US" sz="1600" b="1" dirty="0"/>
              <a:t>	Write("{ ");</a:t>
            </a:r>
          </a:p>
          <a:p>
            <a:r>
              <a:rPr lang="en-US" sz="1600" b="1" dirty="0"/>
              <a:t>	 int n = 0;</a:t>
            </a:r>
          </a:p>
          <a:p>
            <a:r>
              <a:rPr lang="en-US" sz="1600" b="1" dirty="0"/>
              <a:t>	do</a:t>
            </a:r>
          </a:p>
          <a:p>
            <a:r>
              <a:rPr lang="en-US" sz="1600" b="1" dirty="0"/>
              <a:t>	{ </a:t>
            </a:r>
          </a:p>
          <a:p>
            <a:r>
              <a:rPr lang="en-US" sz="1600" b="1" dirty="0"/>
              <a:t>	      multiplosDe3[n] += 3;</a:t>
            </a:r>
          </a:p>
          <a:p>
            <a:r>
              <a:rPr lang="en-US" sz="1600" b="1" dirty="0"/>
              <a:t>	      Write($"{multiplosDe3[n]}, ");</a:t>
            </a:r>
          </a:p>
          <a:p>
            <a:r>
              <a:rPr lang="en-US" sz="1600" b="1" dirty="0"/>
              <a:t>	      n++; </a:t>
            </a:r>
          </a:p>
          <a:p>
            <a:r>
              <a:rPr lang="en-US" sz="1600" b="1" dirty="0"/>
              <a:t>	} while (n &lt; multiplosDe3.Length);</a:t>
            </a:r>
          </a:p>
          <a:p>
            <a:r>
              <a:rPr lang="en-US" sz="1600" b="1" dirty="0"/>
              <a:t>	</a:t>
            </a:r>
          </a:p>
          <a:p>
            <a:r>
              <a:rPr lang="en-US" sz="1600" b="1" dirty="0"/>
              <a:t>	Write("}"); 		// { 6, 9, 12, 15, 18, 21, 24, 27, 30, 33 }</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40251331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EC018-F838-034F-B503-6EAE4E875CC3}"/>
              </a:ext>
            </a:extLst>
          </p:cNvPr>
          <p:cNvSpPr>
            <a:spLocks noGrp="1"/>
          </p:cNvSpPr>
          <p:nvPr>
            <p:ph type="title"/>
          </p:nvPr>
        </p:nvSpPr>
        <p:spPr/>
        <p:txBody>
          <a:bodyPr/>
          <a:lstStyle/>
          <a:p>
            <a:r>
              <a:rPr lang="en-US" dirty="0"/>
              <a:t>break y continue</a:t>
            </a:r>
            <a:endParaRPr lang="en-BO" dirty="0"/>
          </a:p>
        </p:txBody>
      </p:sp>
      <p:sp>
        <p:nvSpPr>
          <p:cNvPr id="3" name="Content Placeholder 2">
            <a:extLst>
              <a:ext uri="{FF2B5EF4-FFF2-40B4-BE49-F238E27FC236}">
                <a16:creationId xmlns:a16="http://schemas.microsoft.com/office/drawing/2014/main" id="{60E62EA7-B20E-084E-A960-A32DD1E98EEB}"/>
              </a:ext>
            </a:extLst>
          </p:cNvPr>
          <p:cNvSpPr>
            <a:spLocks noGrp="1"/>
          </p:cNvSpPr>
          <p:nvPr>
            <p:ph idx="1"/>
          </p:nvPr>
        </p:nvSpPr>
        <p:spPr>
          <a:xfrm>
            <a:off x="7245532" y="1963872"/>
            <a:ext cx="4108268" cy="3878489"/>
          </a:xfrm>
        </p:spPr>
        <p:style>
          <a:lnRef idx="1">
            <a:schemeClr val="accent5"/>
          </a:lnRef>
          <a:fillRef idx="2">
            <a:schemeClr val="accent5"/>
          </a:fillRef>
          <a:effectRef idx="1">
            <a:schemeClr val="accent5"/>
          </a:effectRef>
          <a:fontRef idx="minor">
            <a:schemeClr val="dk1"/>
          </a:fontRef>
        </p:style>
        <p:txBody>
          <a:bodyPr>
            <a:normAutofit fontScale="85000" lnSpcReduction="20000"/>
          </a:bodyPr>
          <a:lstStyle/>
          <a:p>
            <a:pPr marL="0" indent="0">
              <a:buNone/>
            </a:pPr>
            <a:r>
              <a:rPr lang="en-US" dirty="0"/>
              <a:t>Hay 2 keywords </a:t>
            </a:r>
            <a:r>
              <a:rPr lang="en-US" dirty="0" err="1"/>
              <a:t>especiales</a:t>
            </a:r>
            <a:r>
              <a:rPr lang="en-US" dirty="0"/>
              <a:t> que se </a:t>
            </a:r>
            <a:r>
              <a:rPr lang="en-US" dirty="0" err="1"/>
              <a:t>pueden</a:t>
            </a:r>
            <a:r>
              <a:rPr lang="en-US" dirty="0"/>
              <a:t> </a:t>
            </a:r>
            <a:r>
              <a:rPr lang="en-US" dirty="0" err="1"/>
              <a:t>usar</a:t>
            </a:r>
            <a:r>
              <a:rPr lang="en-US" dirty="0"/>
              <a:t> dentro de los loops para romper con la </a:t>
            </a:r>
            <a:r>
              <a:rPr lang="en-US" dirty="0" err="1"/>
              <a:t>secuencia</a:t>
            </a:r>
            <a:r>
              <a:rPr lang="en-US" dirty="0"/>
              <a:t> normal de las </a:t>
            </a:r>
            <a:r>
              <a:rPr lang="en-US" dirty="0" err="1"/>
              <a:t>sentencias</a:t>
            </a:r>
            <a:r>
              <a:rPr lang="en-US" dirty="0"/>
              <a:t>: break y continue.</a:t>
            </a:r>
          </a:p>
          <a:p>
            <a:pPr marL="0" indent="0">
              <a:buNone/>
            </a:pPr>
            <a:r>
              <a:rPr lang="en-US" dirty="0"/>
              <a:t> </a:t>
            </a:r>
          </a:p>
          <a:p>
            <a:r>
              <a:rPr lang="en-US" dirty="0"/>
              <a:t>break </a:t>
            </a:r>
            <a:r>
              <a:rPr lang="en-US" dirty="0" err="1"/>
              <a:t>finaliza</a:t>
            </a:r>
            <a:r>
              <a:rPr lang="en-US" dirty="0"/>
              <a:t> la </a:t>
            </a:r>
            <a:r>
              <a:rPr lang="en-US" dirty="0" err="1"/>
              <a:t>ejecución</a:t>
            </a:r>
            <a:r>
              <a:rPr lang="en-US" dirty="0"/>
              <a:t> del loop y continua con la </a:t>
            </a:r>
            <a:r>
              <a:rPr lang="en-US" dirty="0" err="1"/>
              <a:t>siguiente</a:t>
            </a:r>
            <a:r>
              <a:rPr lang="en-US" dirty="0"/>
              <a:t> </a:t>
            </a:r>
            <a:r>
              <a:rPr lang="en-US" dirty="0" err="1"/>
              <a:t>línea</a:t>
            </a:r>
            <a:r>
              <a:rPr lang="en-US" dirty="0"/>
              <a:t> </a:t>
            </a:r>
            <a:r>
              <a:rPr lang="en-US" dirty="0" err="1"/>
              <a:t>después</a:t>
            </a:r>
            <a:r>
              <a:rPr lang="en-US" dirty="0"/>
              <a:t> del </a:t>
            </a:r>
            <a:r>
              <a:rPr lang="en-US" dirty="0" err="1"/>
              <a:t>bloque</a:t>
            </a:r>
            <a:r>
              <a:rPr lang="en-US" dirty="0"/>
              <a:t> de </a:t>
            </a:r>
            <a:r>
              <a:rPr lang="en-US" dirty="0" err="1"/>
              <a:t>código</a:t>
            </a:r>
            <a:r>
              <a:rPr lang="en-US" dirty="0"/>
              <a:t>.</a:t>
            </a:r>
          </a:p>
          <a:p>
            <a:r>
              <a:rPr lang="en-US" dirty="0"/>
              <a:t>continue </a:t>
            </a:r>
            <a:r>
              <a:rPr lang="en-US" dirty="0" err="1"/>
              <a:t>suspende</a:t>
            </a:r>
            <a:r>
              <a:rPr lang="en-US" dirty="0"/>
              <a:t> la </a:t>
            </a:r>
            <a:r>
              <a:rPr lang="en-US" dirty="0" err="1"/>
              <a:t>presente</a:t>
            </a:r>
            <a:r>
              <a:rPr lang="en-US" dirty="0"/>
              <a:t> </a:t>
            </a:r>
            <a:r>
              <a:rPr lang="en-US" dirty="0" err="1"/>
              <a:t>iteración</a:t>
            </a:r>
            <a:r>
              <a:rPr lang="en-US" dirty="0"/>
              <a:t> para </a:t>
            </a:r>
            <a:r>
              <a:rPr lang="en-US" dirty="0" err="1"/>
              <a:t>continuar</a:t>
            </a:r>
            <a:r>
              <a:rPr lang="en-US" dirty="0"/>
              <a:t> con la </a:t>
            </a:r>
            <a:r>
              <a:rPr lang="en-US" dirty="0" err="1"/>
              <a:t>siguiente</a:t>
            </a:r>
            <a:r>
              <a:rPr lang="en-US" dirty="0"/>
              <a:t>.</a:t>
            </a:r>
            <a:endParaRPr lang="en-BO" dirty="0"/>
          </a:p>
        </p:txBody>
      </p:sp>
      <p:sp>
        <p:nvSpPr>
          <p:cNvPr id="5" name="TextBox 4">
            <a:extLst>
              <a:ext uri="{FF2B5EF4-FFF2-40B4-BE49-F238E27FC236}">
                <a16:creationId xmlns:a16="http://schemas.microsoft.com/office/drawing/2014/main" id="{54561F1C-6DB1-1843-B83C-A9B802490542}"/>
              </a:ext>
            </a:extLst>
          </p:cNvPr>
          <p:cNvSpPr txBox="1"/>
          <p:nvPr/>
        </p:nvSpPr>
        <p:spPr>
          <a:xfrm>
            <a:off x="838200" y="1825625"/>
            <a:ext cx="6241869" cy="415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t>	var multiplosDe3 = new[] { 3, 6, 9, 12, 15, 18, 21, 24, 27, 30 };</a:t>
            </a:r>
          </a:p>
          <a:p>
            <a:r>
              <a:rPr lang="en-US" sz="1600" b="1" dirty="0"/>
              <a:t>	Write("{ ");</a:t>
            </a:r>
          </a:p>
          <a:p>
            <a:r>
              <a:rPr lang="en-US" sz="1600" b="1" dirty="0"/>
              <a:t>	 int n = -1;</a:t>
            </a:r>
          </a:p>
          <a:p>
            <a:r>
              <a:rPr lang="en-US" sz="1600" b="1" dirty="0"/>
              <a:t>	while (n &lt; multiplosDe3.Length)</a:t>
            </a:r>
          </a:p>
          <a:p>
            <a:r>
              <a:rPr lang="en-US" sz="1600" b="1" dirty="0"/>
              <a:t>	{ </a:t>
            </a:r>
          </a:p>
          <a:p>
            <a:r>
              <a:rPr lang="en-US" sz="1600" b="1" dirty="0"/>
              <a:t>	      n++; </a:t>
            </a:r>
          </a:p>
          <a:p>
            <a:r>
              <a:rPr lang="en-US" sz="1600" b="1" dirty="0"/>
              <a:t>	      if(n == 5) break;		// fin del loop</a:t>
            </a:r>
          </a:p>
          <a:p>
            <a:r>
              <a:rPr lang="en-US" sz="1600" b="1" dirty="0"/>
              <a:t>	      if(n == 3) continue;	// al principio del loop</a:t>
            </a:r>
          </a:p>
          <a:p>
            <a:r>
              <a:rPr lang="en-US" sz="1600" b="1" dirty="0"/>
              <a:t>	      multiplosDe3[n] += 3;</a:t>
            </a:r>
          </a:p>
          <a:p>
            <a:r>
              <a:rPr lang="en-US" sz="1600" b="1" dirty="0"/>
              <a:t>	      Write($"{multiplosDe3[n]}, ");</a:t>
            </a:r>
          </a:p>
          <a:p>
            <a:r>
              <a:rPr lang="en-US" sz="1600" b="1" dirty="0"/>
              <a:t>	} 	</a:t>
            </a:r>
          </a:p>
          <a:p>
            <a:r>
              <a:rPr lang="en-US" sz="1600" b="1" dirty="0"/>
              <a:t>	Write("}"); 		// { 6, 9, 12, 18, }</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26339570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20946-78BE-D448-8137-99E37CC0074F}"/>
              </a:ext>
            </a:extLst>
          </p:cNvPr>
          <p:cNvSpPr>
            <a:spLocks noGrp="1"/>
          </p:cNvSpPr>
          <p:nvPr>
            <p:ph type="title"/>
          </p:nvPr>
        </p:nvSpPr>
        <p:spPr/>
        <p:txBody>
          <a:bodyPr/>
          <a:lstStyle/>
          <a:p>
            <a:r>
              <a:rPr lang="en-BO" dirty="0"/>
              <a:t>Capítulo 6</a:t>
            </a:r>
          </a:p>
        </p:txBody>
      </p:sp>
      <p:sp>
        <p:nvSpPr>
          <p:cNvPr id="3" name="Content Placeholder 2">
            <a:extLst>
              <a:ext uri="{FF2B5EF4-FFF2-40B4-BE49-F238E27FC236}">
                <a16:creationId xmlns:a16="http://schemas.microsoft.com/office/drawing/2014/main" id="{919B5184-F5C3-DB4D-B4F1-1605FB34CE38}"/>
              </a:ext>
            </a:extLst>
          </p:cNvPr>
          <p:cNvSpPr>
            <a:spLocks noGrp="1"/>
          </p:cNvSpPr>
          <p:nvPr>
            <p:ph idx="1"/>
          </p:nvPr>
        </p:nvSpPr>
        <p:spPr/>
        <p:txBody>
          <a:bodyPr>
            <a:normAutofit/>
          </a:bodyPr>
          <a:lstStyle/>
          <a:p>
            <a:pPr marL="0" indent="0">
              <a:buNone/>
            </a:pPr>
            <a:r>
              <a:rPr lang="en-BO" sz="4000" b="1" dirty="0"/>
              <a:t>Métodos</a:t>
            </a:r>
          </a:p>
          <a:p>
            <a:pPr marL="0" indent="0">
              <a:buNone/>
            </a:pPr>
            <a:endParaRPr lang="en-BO" sz="4000" b="1" dirty="0"/>
          </a:p>
          <a:p>
            <a:pPr marL="0" indent="0">
              <a:buNone/>
            </a:pPr>
            <a:r>
              <a:rPr lang="en-US" dirty="0"/>
              <a:t>L</a:t>
            </a:r>
            <a:r>
              <a:rPr lang="en-BO" dirty="0"/>
              <a:t>as funciones en C# se definen dentro de clase y se llaman Métodos</a:t>
            </a:r>
          </a:p>
        </p:txBody>
      </p:sp>
    </p:spTree>
    <p:extLst>
      <p:ext uri="{BB962C8B-B14F-4D97-AF65-F5344CB8AC3E}">
        <p14:creationId xmlns:p14="http://schemas.microsoft.com/office/powerpoint/2010/main" val="33084020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DE4E4-93EE-E845-9799-DF3D692DBB29}"/>
              </a:ext>
            </a:extLst>
          </p:cNvPr>
          <p:cNvSpPr>
            <a:spLocks noGrp="1"/>
          </p:cNvSpPr>
          <p:nvPr>
            <p:ph type="title"/>
          </p:nvPr>
        </p:nvSpPr>
        <p:spPr/>
        <p:txBody>
          <a:bodyPr/>
          <a:lstStyle/>
          <a:p>
            <a:r>
              <a:rPr lang="en-BO" dirty="0"/>
              <a:t>Definición de métodos</a:t>
            </a:r>
          </a:p>
        </p:txBody>
      </p:sp>
      <p:sp>
        <p:nvSpPr>
          <p:cNvPr id="3" name="Content Placeholder 2">
            <a:extLst>
              <a:ext uri="{FF2B5EF4-FFF2-40B4-BE49-F238E27FC236}">
                <a16:creationId xmlns:a16="http://schemas.microsoft.com/office/drawing/2014/main" id="{70A65DA1-8797-8C42-9B92-4620D16BD15C}"/>
              </a:ext>
            </a:extLst>
          </p:cNvPr>
          <p:cNvSpPr>
            <a:spLocks noGrp="1"/>
          </p:cNvSpPr>
          <p:nvPr>
            <p:ph idx="1"/>
          </p:nvPr>
        </p:nvSpPr>
        <p:spPr>
          <a:xfrm>
            <a:off x="4171406" y="1825625"/>
            <a:ext cx="7182393" cy="4496798"/>
          </a:xfrm>
        </p:spPr>
        <p:style>
          <a:lnRef idx="1">
            <a:schemeClr val="accent5"/>
          </a:lnRef>
          <a:fillRef idx="2">
            <a:schemeClr val="accent5"/>
          </a:fillRef>
          <a:effectRef idx="1">
            <a:schemeClr val="accent5"/>
          </a:effectRef>
          <a:fontRef idx="minor">
            <a:schemeClr val="dk1"/>
          </a:fontRef>
        </p:style>
        <p:txBody>
          <a:bodyPr>
            <a:normAutofit fontScale="62500" lnSpcReduction="20000"/>
          </a:bodyPr>
          <a:lstStyle/>
          <a:p>
            <a:pPr marL="0" indent="0">
              <a:buNone/>
            </a:pPr>
            <a:r>
              <a:rPr lang="en-US" dirty="0"/>
              <a:t>Los </a:t>
            </a:r>
            <a:r>
              <a:rPr lang="en-US" dirty="0" err="1"/>
              <a:t>métodos</a:t>
            </a:r>
            <a:r>
              <a:rPr lang="en-US" dirty="0"/>
              <a:t> </a:t>
            </a:r>
            <a:r>
              <a:rPr lang="en-US" dirty="0" err="1"/>
              <a:t>en</a:t>
            </a:r>
            <a:r>
              <a:rPr lang="en-US" dirty="0"/>
              <a:t> C# se </a:t>
            </a:r>
            <a:r>
              <a:rPr lang="en-US" dirty="0" err="1"/>
              <a:t>definen</a:t>
            </a:r>
            <a:r>
              <a:rPr lang="en-US" dirty="0"/>
              <a:t> </a:t>
            </a:r>
            <a:r>
              <a:rPr lang="en-US" dirty="0" err="1"/>
              <a:t>siempre</a:t>
            </a:r>
            <a:r>
              <a:rPr lang="en-US" dirty="0"/>
              <a:t> dentro de una </a:t>
            </a:r>
            <a:r>
              <a:rPr lang="en-US" dirty="0" err="1"/>
              <a:t>clase</a:t>
            </a:r>
            <a:r>
              <a:rPr lang="en-US" dirty="0"/>
              <a:t> (class) o </a:t>
            </a:r>
            <a:r>
              <a:rPr lang="en-US" dirty="0" err="1"/>
              <a:t>estructura</a:t>
            </a:r>
            <a:r>
              <a:rPr lang="en-US" dirty="0"/>
              <a:t> (struct), por lo que </a:t>
            </a:r>
            <a:r>
              <a:rPr lang="en-US" dirty="0" err="1"/>
              <a:t>siempre</a:t>
            </a:r>
            <a:r>
              <a:rPr lang="en-US" dirty="0"/>
              <a:t> </a:t>
            </a:r>
            <a:r>
              <a:rPr lang="en-US" dirty="0" err="1"/>
              <a:t>cada</a:t>
            </a:r>
            <a:r>
              <a:rPr lang="en-US" dirty="0"/>
              <a:t> </a:t>
            </a:r>
            <a:r>
              <a:rPr lang="en-US" dirty="0" err="1"/>
              <a:t>método</a:t>
            </a:r>
            <a:r>
              <a:rPr lang="en-US" dirty="0"/>
              <a:t> se </a:t>
            </a:r>
            <a:r>
              <a:rPr lang="en-US" dirty="0" err="1"/>
              <a:t>asocia</a:t>
            </a:r>
            <a:r>
              <a:rPr lang="en-US" dirty="0"/>
              <a:t> a la </a:t>
            </a:r>
            <a:r>
              <a:rPr lang="en-US" dirty="0" err="1"/>
              <a:t>clase</a:t>
            </a:r>
            <a:r>
              <a:rPr lang="en-US" dirty="0"/>
              <a:t> o </a:t>
            </a:r>
            <a:r>
              <a:rPr lang="en-US" dirty="0" err="1"/>
              <a:t>estructura</a:t>
            </a:r>
            <a:r>
              <a:rPr lang="en-US" dirty="0"/>
              <a:t> </a:t>
            </a:r>
            <a:r>
              <a:rPr lang="en-US" dirty="0" err="1"/>
              <a:t>en</a:t>
            </a:r>
            <a:r>
              <a:rPr lang="en-US" dirty="0"/>
              <a:t> la que se define. </a:t>
            </a:r>
          </a:p>
          <a:p>
            <a:pPr marL="0" indent="0">
              <a:buNone/>
            </a:pPr>
            <a:endParaRPr lang="en-US" sz="1400" dirty="0"/>
          </a:p>
          <a:p>
            <a:pPr marL="0" indent="0">
              <a:buNone/>
            </a:pPr>
            <a:r>
              <a:rPr lang="en-US" dirty="0"/>
              <a:t>Es </a:t>
            </a:r>
            <a:r>
              <a:rPr lang="en-US" dirty="0" err="1"/>
              <a:t>típico</a:t>
            </a:r>
            <a:r>
              <a:rPr lang="en-US" dirty="0"/>
              <a:t> de los </a:t>
            </a:r>
            <a:r>
              <a:rPr lang="en-US" dirty="0" err="1"/>
              <a:t>lenguajes</a:t>
            </a:r>
            <a:r>
              <a:rPr lang="en-US" dirty="0"/>
              <a:t> OOP </a:t>
            </a:r>
            <a:r>
              <a:rPr lang="en-US" dirty="0" err="1"/>
              <a:t>llamar</a:t>
            </a:r>
            <a:r>
              <a:rPr lang="en-US" dirty="0"/>
              <a:t> </a:t>
            </a:r>
            <a:r>
              <a:rPr lang="en-US" dirty="0" err="1"/>
              <a:t>métodos</a:t>
            </a:r>
            <a:r>
              <a:rPr lang="en-US" dirty="0"/>
              <a:t> a las </a:t>
            </a:r>
            <a:r>
              <a:rPr lang="en-US" dirty="0" err="1"/>
              <a:t>funciones</a:t>
            </a:r>
            <a:r>
              <a:rPr lang="en-US" dirty="0"/>
              <a:t> (</a:t>
            </a:r>
            <a:r>
              <a:rPr lang="en-US" dirty="0" err="1"/>
              <a:t>más</a:t>
            </a:r>
            <a:r>
              <a:rPr lang="en-US" dirty="0"/>
              <a:t> </a:t>
            </a:r>
            <a:r>
              <a:rPr lang="en-US" dirty="0" err="1"/>
              <a:t>usado</a:t>
            </a:r>
            <a:r>
              <a:rPr lang="en-US" dirty="0"/>
              <a:t> </a:t>
            </a:r>
            <a:r>
              <a:rPr lang="en-US" dirty="0" err="1"/>
              <a:t>en</a:t>
            </a:r>
            <a:r>
              <a:rPr lang="en-US" dirty="0"/>
              <a:t> </a:t>
            </a:r>
            <a:r>
              <a:rPr lang="en-US" dirty="0" err="1"/>
              <a:t>otros</a:t>
            </a:r>
            <a:r>
              <a:rPr lang="en-US" dirty="0"/>
              <a:t> </a:t>
            </a:r>
            <a:r>
              <a:rPr lang="en-US" dirty="0" err="1"/>
              <a:t>lenguajes</a:t>
            </a:r>
            <a:r>
              <a:rPr lang="en-US" dirty="0"/>
              <a:t>). Y se </a:t>
            </a:r>
            <a:r>
              <a:rPr lang="en-US" dirty="0" err="1"/>
              <a:t>trata</a:t>
            </a:r>
            <a:r>
              <a:rPr lang="en-US" dirty="0"/>
              <a:t> </a:t>
            </a:r>
            <a:r>
              <a:rPr lang="en-US" dirty="0" err="1"/>
              <a:t>simplemente</a:t>
            </a:r>
            <a:r>
              <a:rPr lang="en-US" dirty="0"/>
              <a:t> de una forma de </a:t>
            </a:r>
            <a:r>
              <a:rPr lang="en-US" dirty="0" err="1"/>
              <a:t>agrupación</a:t>
            </a:r>
            <a:r>
              <a:rPr lang="en-US" dirty="0"/>
              <a:t> de </a:t>
            </a:r>
            <a:r>
              <a:rPr lang="en-US" dirty="0" err="1"/>
              <a:t>sentencias</a:t>
            </a:r>
            <a:r>
              <a:rPr lang="en-US" dirty="0"/>
              <a:t> bajo un </a:t>
            </a:r>
            <a:r>
              <a:rPr lang="en-US" dirty="0" err="1"/>
              <a:t>bloque</a:t>
            </a:r>
            <a:r>
              <a:rPr lang="en-US" dirty="0"/>
              <a:t> con un </a:t>
            </a:r>
            <a:r>
              <a:rPr lang="en-US" dirty="0" err="1"/>
              <a:t>nombre</a:t>
            </a:r>
            <a:r>
              <a:rPr lang="en-US" dirty="0"/>
              <a:t>, para </a:t>
            </a:r>
            <a:r>
              <a:rPr lang="en-US" dirty="0" err="1"/>
              <a:t>poder</a:t>
            </a:r>
            <a:r>
              <a:rPr lang="en-US" dirty="0"/>
              <a:t> </a:t>
            </a:r>
            <a:r>
              <a:rPr lang="en-US" dirty="0" err="1"/>
              <a:t>invocarlo</a:t>
            </a:r>
            <a:r>
              <a:rPr lang="en-US" dirty="0"/>
              <a:t> </a:t>
            </a:r>
            <a:r>
              <a:rPr lang="en-US" dirty="0" err="1"/>
              <a:t>luego</a:t>
            </a:r>
            <a:r>
              <a:rPr lang="en-US" dirty="0"/>
              <a:t> </a:t>
            </a:r>
            <a:r>
              <a:rPr lang="en-US" dirty="0" err="1"/>
              <a:t>como</a:t>
            </a:r>
            <a:r>
              <a:rPr lang="en-US" dirty="0"/>
              <a:t> una </a:t>
            </a:r>
            <a:r>
              <a:rPr lang="en-US" dirty="0" err="1"/>
              <a:t>unidad</a:t>
            </a:r>
            <a:r>
              <a:rPr lang="en-US" dirty="0"/>
              <a:t>. Al ser </a:t>
            </a:r>
            <a:r>
              <a:rPr lang="en-US" dirty="0" err="1"/>
              <a:t>invocado</a:t>
            </a:r>
            <a:r>
              <a:rPr lang="en-US" dirty="0"/>
              <a:t> un </a:t>
            </a:r>
            <a:r>
              <a:rPr lang="en-US" dirty="0" err="1"/>
              <a:t>método</a:t>
            </a:r>
            <a:r>
              <a:rPr lang="en-US" dirty="0"/>
              <a:t> (por </a:t>
            </a:r>
            <a:r>
              <a:rPr lang="en-US" dirty="0" err="1"/>
              <a:t>su</a:t>
            </a:r>
            <a:r>
              <a:rPr lang="en-US" dirty="0"/>
              <a:t> </a:t>
            </a:r>
            <a:r>
              <a:rPr lang="en-US" dirty="0" err="1"/>
              <a:t>nombre</a:t>
            </a:r>
            <a:r>
              <a:rPr lang="en-US" dirty="0"/>
              <a:t>), </a:t>
            </a:r>
            <a:r>
              <a:rPr lang="en-US" dirty="0" err="1"/>
              <a:t>en</a:t>
            </a:r>
            <a:r>
              <a:rPr lang="en-US" dirty="0"/>
              <a:t> </a:t>
            </a:r>
            <a:r>
              <a:rPr lang="en-US" dirty="0" err="1"/>
              <a:t>alguna</a:t>
            </a:r>
            <a:r>
              <a:rPr lang="en-US" dirty="0"/>
              <a:t> </a:t>
            </a:r>
            <a:r>
              <a:rPr lang="en-US" dirty="0" err="1"/>
              <a:t>otra</a:t>
            </a:r>
            <a:r>
              <a:rPr lang="en-US" dirty="0"/>
              <a:t> </a:t>
            </a:r>
            <a:r>
              <a:rPr lang="en-US" dirty="0" err="1"/>
              <a:t>parte</a:t>
            </a:r>
            <a:r>
              <a:rPr lang="en-US" dirty="0"/>
              <a:t> de un </a:t>
            </a:r>
            <a:r>
              <a:rPr lang="en-US" dirty="0" err="1"/>
              <a:t>programa</a:t>
            </a:r>
            <a:r>
              <a:rPr lang="en-US" dirty="0"/>
              <a:t>, </a:t>
            </a:r>
            <a:r>
              <a:rPr lang="en-US" dirty="0" err="1"/>
              <a:t>hace</a:t>
            </a:r>
            <a:r>
              <a:rPr lang="en-US" dirty="0"/>
              <a:t> que las </a:t>
            </a:r>
            <a:r>
              <a:rPr lang="en-US" dirty="0" err="1"/>
              <a:t>sentencias</a:t>
            </a:r>
            <a:r>
              <a:rPr lang="en-US" dirty="0"/>
              <a:t> que </a:t>
            </a:r>
            <a:r>
              <a:rPr lang="en-US" dirty="0" err="1"/>
              <a:t>encierra</a:t>
            </a:r>
            <a:r>
              <a:rPr lang="en-US" dirty="0"/>
              <a:t> se </a:t>
            </a:r>
            <a:r>
              <a:rPr lang="en-US" dirty="0" err="1"/>
              <a:t>ejecuten</a:t>
            </a:r>
            <a:r>
              <a:rPr lang="en-US" dirty="0"/>
              <a:t> </a:t>
            </a:r>
            <a:r>
              <a:rPr lang="en-US" dirty="0" err="1"/>
              <a:t>en</a:t>
            </a:r>
            <a:r>
              <a:rPr lang="en-US" dirty="0"/>
              <a:t> ese </a:t>
            </a:r>
            <a:r>
              <a:rPr lang="en-US" dirty="0" err="1"/>
              <a:t>instánte</a:t>
            </a:r>
            <a:r>
              <a:rPr lang="en-US" dirty="0"/>
              <a:t>. </a:t>
            </a:r>
          </a:p>
          <a:p>
            <a:pPr marL="0" indent="0">
              <a:buNone/>
            </a:pPr>
            <a:endParaRPr lang="en-US" sz="1400" dirty="0"/>
          </a:p>
          <a:p>
            <a:pPr marL="0" indent="0">
              <a:buNone/>
            </a:pPr>
            <a:r>
              <a:rPr lang="en-US" dirty="0"/>
              <a:t>Los </a:t>
            </a:r>
            <a:r>
              <a:rPr lang="en-US" dirty="0" err="1"/>
              <a:t>métodos</a:t>
            </a:r>
            <a:r>
              <a:rPr lang="en-US" dirty="0"/>
              <a:t> </a:t>
            </a:r>
            <a:r>
              <a:rPr lang="en-US" dirty="0" err="1"/>
              <a:t>devuelven</a:t>
            </a:r>
            <a:r>
              <a:rPr lang="en-US" dirty="0"/>
              <a:t> un valor al final de </a:t>
            </a:r>
            <a:r>
              <a:rPr lang="en-US" dirty="0" err="1"/>
              <a:t>su</a:t>
            </a:r>
            <a:r>
              <a:rPr lang="en-US" dirty="0"/>
              <a:t> </a:t>
            </a:r>
            <a:r>
              <a:rPr lang="en-US" dirty="0" err="1"/>
              <a:t>ejecución</a:t>
            </a:r>
            <a:r>
              <a:rPr lang="en-US" dirty="0"/>
              <a:t> para que el </a:t>
            </a:r>
            <a:r>
              <a:rPr lang="en-US" dirty="0" err="1"/>
              <a:t>código</a:t>
            </a:r>
            <a:r>
              <a:rPr lang="en-US" dirty="0"/>
              <a:t> que los </a:t>
            </a:r>
            <a:r>
              <a:rPr lang="en-US" dirty="0" err="1"/>
              <a:t>invoca</a:t>
            </a:r>
            <a:r>
              <a:rPr lang="en-US" dirty="0"/>
              <a:t> </a:t>
            </a:r>
            <a:r>
              <a:rPr lang="en-US" dirty="0" err="1"/>
              <a:t>pueda</a:t>
            </a:r>
            <a:r>
              <a:rPr lang="en-US" dirty="0"/>
              <a:t> </a:t>
            </a:r>
            <a:r>
              <a:rPr lang="en-US" dirty="0" err="1"/>
              <a:t>hacer</a:t>
            </a:r>
            <a:r>
              <a:rPr lang="en-US" dirty="0"/>
              <a:t> </a:t>
            </a:r>
            <a:r>
              <a:rPr lang="en-US" dirty="0" err="1"/>
              <a:t>algo</a:t>
            </a:r>
            <a:r>
              <a:rPr lang="en-US" dirty="0"/>
              <a:t> con el valor </a:t>
            </a:r>
            <a:r>
              <a:rPr lang="en-US" dirty="0" err="1"/>
              <a:t>retornado</a:t>
            </a:r>
            <a:r>
              <a:rPr lang="en-US" dirty="0"/>
              <a:t> (por </a:t>
            </a:r>
            <a:r>
              <a:rPr lang="en-US" dirty="0" err="1"/>
              <a:t>ejemplo</a:t>
            </a:r>
            <a:r>
              <a:rPr lang="en-US" dirty="0"/>
              <a:t> un </a:t>
            </a:r>
            <a:r>
              <a:rPr lang="en-US" dirty="0" err="1"/>
              <a:t>cálculo</a:t>
            </a:r>
            <a:r>
              <a:rPr lang="en-US" dirty="0"/>
              <a:t>, de </a:t>
            </a:r>
            <a:r>
              <a:rPr lang="en-US" dirty="0" err="1"/>
              <a:t>ahí</a:t>
            </a:r>
            <a:r>
              <a:rPr lang="en-US" dirty="0"/>
              <a:t> el </a:t>
            </a:r>
            <a:r>
              <a:rPr lang="en-US" dirty="0" err="1"/>
              <a:t>concepto</a:t>
            </a:r>
            <a:r>
              <a:rPr lang="en-US" dirty="0"/>
              <a:t> de </a:t>
            </a:r>
            <a:r>
              <a:rPr lang="en-US" dirty="0" err="1"/>
              <a:t>función</a:t>
            </a:r>
            <a:r>
              <a:rPr lang="en-US" dirty="0"/>
              <a:t>). </a:t>
            </a:r>
            <a:r>
              <a:rPr lang="en-US" dirty="0" err="1"/>
              <a:t>En</a:t>
            </a:r>
            <a:r>
              <a:rPr lang="en-US" dirty="0"/>
              <a:t> la </a:t>
            </a:r>
            <a:r>
              <a:rPr lang="en-US" dirty="0" err="1"/>
              <a:t>definición</a:t>
            </a:r>
            <a:r>
              <a:rPr lang="en-US" dirty="0"/>
              <a:t> del </a:t>
            </a:r>
            <a:r>
              <a:rPr lang="en-US" dirty="0" err="1"/>
              <a:t>método</a:t>
            </a:r>
            <a:r>
              <a:rPr lang="en-US" dirty="0"/>
              <a:t> se </a:t>
            </a:r>
            <a:r>
              <a:rPr lang="en-US" dirty="0" err="1"/>
              <a:t>coloca</a:t>
            </a:r>
            <a:r>
              <a:rPr lang="en-US" dirty="0"/>
              <a:t> </a:t>
            </a:r>
            <a:r>
              <a:rPr lang="en-US" dirty="0" err="1"/>
              <a:t>delante</a:t>
            </a:r>
            <a:r>
              <a:rPr lang="en-US" dirty="0"/>
              <a:t> del </a:t>
            </a:r>
            <a:r>
              <a:rPr lang="en-US" dirty="0" err="1"/>
              <a:t>nombre</a:t>
            </a:r>
            <a:r>
              <a:rPr lang="en-US" dirty="0"/>
              <a:t> el “</a:t>
            </a:r>
            <a:r>
              <a:rPr lang="en-US" dirty="0" err="1"/>
              <a:t>tipo</a:t>
            </a:r>
            <a:r>
              <a:rPr lang="en-US" dirty="0"/>
              <a:t>” del valor que </a:t>
            </a:r>
            <a:r>
              <a:rPr lang="en-US" dirty="0" err="1"/>
              <a:t>devolverá</a:t>
            </a:r>
            <a:r>
              <a:rPr lang="en-US" dirty="0"/>
              <a:t> </a:t>
            </a:r>
            <a:r>
              <a:rPr lang="en-US" dirty="0" err="1"/>
              <a:t>luego</a:t>
            </a:r>
            <a:r>
              <a:rPr lang="en-US" dirty="0"/>
              <a:t> de </a:t>
            </a:r>
            <a:r>
              <a:rPr lang="en-US" dirty="0" err="1"/>
              <a:t>su</a:t>
            </a:r>
            <a:r>
              <a:rPr lang="en-US" dirty="0"/>
              <a:t> </a:t>
            </a:r>
            <a:r>
              <a:rPr lang="en-US" dirty="0" err="1"/>
              <a:t>ejecución</a:t>
            </a:r>
            <a:r>
              <a:rPr lang="en-US" dirty="0"/>
              <a:t>. </a:t>
            </a:r>
          </a:p>
          <a:p>
            <a:pPr marL="0" indent="0">
              <a:buNone/>
            </a:pPr>
            <a:endParaRPr lang="en-US" sz="1400" dirty="0"/>
          </a:p>
          <a:p>
            <a:pPr marL="0" indent="0">
              <a:buNone/>
            </a:pPr>
            <a:r>
              <a:rPr lang="en-US" dirty="0" err="1"/>
              <a:t>Cuando</a:t>
            </a:r>
            <a:r>
              <a:rPr lang="en-US" dirty="0"/>
              <a:t> un </a:t>
            </a:r>
            <a:r>
              <a:rPr lang="en-US" dirty="0" err="1"/>
              <a:t>método</a:t>
            </a:r>
            <a:r>
              <a:rPr lang="en-US" dirty="0"/>
              <a:t> no </a:t>
            </a:r>
            <a:r>
              <a:rPr lang="en-US" dirty="0" err="1"/>
              <a:t>devuelve</a:t>
            </a:r>
            <a:r>
              <a:rPr lang="en-US" dirty="0"/>
              <a:t> un valor, se </a:t>
            </a:r>
            <a:r>
              <a:rPr lang="en-US" dirty="0" err="1"/>
              <a:t>coloca</a:t>
            </a:r>
            <a:r>
              <a:rPr lang="en-US" dirty="0"/>
              <a:t> </a:t>
            </a:r>
            <a:r>
              <a:rPr lang="en-US" dirty="0" err="1"/>
              <a:t>en</a:t>
            </a:r>
            <a:r>
              <a:rPr lang="en-US" dirty="0"/>
              <a:t> </a:t>
            </a:r>
            <a:r>
              <a:rPr lang="en-US" dirty="0" err="1"/>
              <a:t>lugar</a:t>
            </a:r>
            <a:r>
              <a:rPr lang="en-US" dirty="0"/>
              <a:t> del </a:t>
            </a:r>
            <a:r>
              <a:rPr lang="en-US" dirty="0" err="1"/>
              <a:t>nombre</a:t>
            </a:r>
            <a:r>
              <a:rPr lang="en-US" dirty="0"/>
              <a:t> del </a:t>
            </a:r>
            <a:r>
              <a:rPr lang="en-US" dirty="0" err="1"/>
              <a:t>tipo</a:t>
            </a:r>
            <a:r>
              <a:rPr lang="en-US" dirty="0"/>
              <a:t>, el keyword (palabra </a:t>
            </a:r>
            <a:r>
              <a:rPr lang="en-US" dirty="0" err="1"/>
              <a:t>reservada</a:t>
            </a:r>
            <a:r>
              <a:rPr lang="en-US" dirty="0"/>
              <a:t>) “void” (</a:t>
            </a:r>
            <a:r>
              <a:rPr lang="en-US" dirty="0" err="1"/>
              <a:t>vacío</a:t>
            </a:r>
            <a:r>
              <a:rPr lang="en-US" dirty="0"/>
              <a:t>).</a:t>
            </a:r>
          </a:p>
          <a:p>
            <a:pPr marL="0" indent="0">
              <a:buNone/>
            </a:pPr>
            <a:endParaRPr lang="en-US" dirty="0"/>
          </a:p>
        </p:txBody>
      </p:sp>
      <p:sp>
        <p:nvSpPr>
          <p:cNvPr id="4" name="TextBox 3">
            <a:extLst>
              <a:ext uri="{FF2B5EF4-FFF2-40B4-BE49-F238E27FC236}">
                <a16:creationId xmlns:a16="http://schemas.microsoft.com/office/drawing/2014/main" id="{964A60ED-58A5-D84C-9AC7-8554B0FA51EF}"/>
              </a:ext>
            </a:extLst>
          </p:cNvPr>
          <p:cNvSpPr txBox="1"/>
          <p:nvPr/>
        </p:nvSpPr>
        <p:spPr>
          <a:xfrm>
            <a:off x="933994" y="2399212"/>
            <a:ext cx="2566851" cy="27699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Programa</a:t>
            </a:r>
            <a:r>
              <a:rPr lang="en-US" sz="1400" b="1" dirty="0">
                <a:solidFill>
                  <a:schemeClr val="bg1"/>
                </a:solidFill>
              </a:rPr>
              <a:t> </a:t>
            </a:r>
          </a:p>
          <a:p>
            <a:r>
              <a:rPr lang="en-US" sz="1400" b="1" dirty="0">
                <a:solidFill>
                  <a:schemeClr val="bg1"/>
                </a:solidFill>
              </a:rPr>
              <a:t>{ </a:t>
            </a:r>
          </a:p>
          <a:p>
            <a:r>
              <a:rPr lang="en-US" sz="1400" b="1" dirty="0">
                <a:solidFill>
                  <a:schemeClr val="bg1"/>
                </a:solidFill>
              </a:rPr>
              <a:t>        void Main()  </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Cuerpo</a:t>
            </a:r>
            <a:r>
              <a:rPr lang="en-US" sz="1400" b="1" dirty="0">
                <a:solidFill>
                  <a:schemeClr val="bg1"/>
                </a:solidFill>
              </a:rPr>
              <a:t> del </a:t>
            </a:r>
            <a:r>
              <a:rPr lang="en-US" sz="1400" b="1" dirty="0" err="1">
                <a:solidFill>
                  <a:schemeClr val="bg1"/>
                </a:solidFill>
              </a:rPr>
              <a:t>método</a:t>
            </a:r>
            <a:endParaRPr lang="en-US" sz="1400" b="1" dirty="0">
              <a:solidFill>
                <a:schemeClr val="bg1"/>
              </a:solidFill>
            </a:endParaRPr>
          </a:p>
          <a:p>
            <a:r>
              <a:rPr lang="en-US" sz="1400" b="1" dirty="0">
                <a:solidFill>
                  <a:schemeClr val="bg1"/>
                </a:solidFill>
              </a:rPr>
              <a:t>      }</a:t>
            </a:r>
          </a:p>
          <a:p>
            <a:r>
              <a:rPr lang="en-US" sz="1400" b="1" dirty="0">
                <a:solidFill>
                  <a:schemeClr val="bg1"/>
                </a:solidFill>
              </a:rPr>
              <a:t>      int Suma()</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Cuerpo</a:t>
            </a:r>
            <a:r>
              <a:rPr lang="en-US" sz="1400" b="1" dirty="0">
                <a:solidFill>
                  <a:schemeClr val="bg1"/>
                </a:solidFill>
              </a:rPr>
              <a:t> del </a:t>
            </a:r>
            <a:r>
              <a:rPr lang="en-US" sz="1400" b="1" dirty="0" err="1">
                <a:solidFill>
                  <a:schemeClr val="bg1"/>
                </a:solidFill>
              </a:rPr>
              <a:t>método</a:t>
            </a:r>
            <a:r>
              <a:rPr lang="en-US" sz="1400" b="1" dirty="0">
                <a:solidFill>
                  <a:schemeClr val="bg1"/>
                </a:solidFill>
              </a:rPr>
              <a:t>      </a:t>
            </a:r>
          </a:p>
          <a:p>
            <a:r>
              <a:rPr lang="en-US" sz="1400" b="1" dirty="0">
                <a:solidFill>
                  <a:schemeClr val="bg1"/>
                </a:solidFill>
              </a:rPr>
              <a:t>      }</a:t>
            </a:r>
          </a:p>
          <a:p>
            <a:r>
              <a:rPr lang="en-US" sz="1400" b="1" dirty="0">
                <a:solidFill>
                  <a:schemeClr val="bg1"/>
                </a:solidFill>
              </a:rPr>
              <a:t>}</a:t>
            </a:r>
          </a:p>
        </p:txBody>
      </p:sp>
    </p:spTree>
    <p:extLst>
      <p:ext uri="{BB962C8B-B14F-4D97-AF65-F5344CB8AC3E}">
        <p14:creationId xmlns:p14="http://schemas.microsoft.com/office/powerpoint/2010/main" val="406307363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A2224-3C38-C449-9CAA-DEA610C296A0}"/>
              </a:ext>
            </a:extLst>
          </p:cNvPr>
          <p:cNvSpPr>
            <a:spLocks noGrp="1"/>
          </p:cNvSpPr>
          <p:nvPr>
            <p:ph type="title"/>
          </p:nvPr>
        </p:nvSpPr>
        <p:spPr/>
        <p:txBody>
          <a:bodyPr/>
          <a:lstStyle/>
          <a:p>
            <a:r>
              <a:rPr lang="en-US" dirty="0"/>
              <a:t>s</a:t>
            </a:r>
            <a:r>
              <a:rPr lang="en-BO" dirty="0"/>
              <a:t>tatic	</a:t>
            </a:r>
          </a:p>
        </p:txBody>
      </p:sp>
      <p:sp>
        <p:nvSpPr>
          <p:cNvPr id="3" name="Content Placeholder 2">
            <a:extLst>
              <a:ext uri="{FF2B5EF4-FFF2-40B4-BE49-F238E27FC236}">
                <a16:creationId xmlns:a16="http://schemas.microsoft.com/office/drawing/2014/main" id="{59B0C10C-4A90-4E43-8E8B-454561F824F0}"/>
              </a:ext>
            </a:extLst>
          </p:cNvPr>
          <p:cNvSpPr>
            <a:spLocks noGrp="1"/>
          </p:cNvSpPr>
          <p:nvPr>
            <p:ph idx="1"/>
          </p:nvPr>
        </p:nvSpPr>
        <p:spPr>
          <a:xfrm>
            <a:off x="5625736" y="1985554"/>
            <a:ext cx="5334001" cy="3904026"/>
          </a:xfrm>
        </p:spPr>
        <p:style>
          <a:lnRef idx="1">
            <a:schemeClr val="accent5"/>
          </a:lnRef>
          <a:fillRef idx="2">
            <a:schemeClr val="accent5"/>
          </a:fillRef>
          <a:effectRef idx="1">
            <a:schemeClr val="accent5"/>
          </a:effectRef>
          <a:fontRef idx="minor">
            <a:schemeClr val="dk1"/>
          </a:fontRef>
        </p:style>
        <p:txBody>
          <a:bodyPr>
            <a:normAutofit fontScale="55000" lnSpcReduction="20000"/>
          </a:bodyPr>
          <a:lstStyle/>
          <a:p>
            <a:pPr marL="0" indent="0">
              <a:buNone/>
            </a:pPr>
            <a:r>
              <a:rPr lang="en-BO" dirty="0"/>
              <a:t>La palabra “static” tiene varios usos en el lenguaje, y viene del concepto del lenguaje C de hacer una variable durable durante toda la vida del programa. En C#, aplicada a un miembro de una clase, en este caso a un método, significa en parte que el método estará disponible de principio a fin, pero también que ese método está en el scope de la clase y que por lo tanto no necesita crearse objetos para invocar al método.</a:t>
            </a:r>
          </a:p>
          <a:p>
            <a:pPr marL="0" indent="0">
              <a:buNone/>
            </a:pPr>
            <a:r>
              <a:rPr lang="en-BO" dirty="0"/>
              <a:t>Un método static se invoca con el nombre de la clase, en la que se define, delante del nombre del método, separado por un punto, para indicar la pertenencia a dicha clase.</a:t>
            </a:r>
          </a:p>
          <a:p>
            <a:pPr marL="0" indent="0">
              <a:buNone/>
            </a:pPr>
            <a:r>
              <a:rPr lang="en-BO" dirty="0"/>
              <a:t>El método devuelve el resultado con el keyword return. La palabra “return” debe continuarse con una expresión que dé como resultado un valor del tipo del método. Cuando el método es de tipo void, se usa solo la palabra return sin nada más. El keyword return es como break en los loops, se usa para romper la secuencia y devolver el control a la función invocadora.   </a:t>
            </a:r>
          </a:p>
          <a:p>
            <a:pPr marL="0" indent="0">
              <a:buNone/>
            </a:pPr>
            <a:endParaRPr lang="en-BO" dirty="0"/>
          </a:p>
          <a:p>
            <a:pPr marL="0" indent="0">
              <a:buNone/>
            </a:pPr>
            <a:r>
              <a:rPr lang="en-BO" dirty="0"/>
              <a:t>	</a:t>
            </a:r>
            <a:r>
              <a:rPr lang="en-BO" b="1" dirty="0"/>
              <a:t>Programa.Main(); 	Programa.Suma();</a:t>
            </a:r>
          </a:p>
        </p:txBody>
      </p:sp>
      <p:sp>
        <p:nvSpPr>
          <p:cNvPr id="5" name="TextBox 4">
            <a:extLst>
              <a:ext uri="{FF2B5EF4-FFF2-40B4-BE49-F238E27FC236}">
                <a16:creationId xmlns:a16="http://schemas.microsoft.com/office/drawing/2014/main" id="{C5E10AB6-A474-0B43-B281-259672F6D99E}"/>
              </a:ext>
            </a:extLst>
          </p:cNvPr>
          <p:cNvSpPr txBox="1"/>
          <p:nvPr/>
        </p:nvSpPr>
        <p:spPr>
          <a:xfrm>
            <a:off x="1090747" y="2229407"/>
            <a:ext cx="4177937" cy="3416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Programa</a:t>
            </a:r>
            <a:r>
              <a:rPr lang="en-US" sz="1400" b="1" dirty="0">
                <a:solidFill>
                  <a:schemeClr val="bg1"/>
                </a:solidFill>
              </a:rPr>
              <a:t>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p>
          <a:p>
            <a:r>
              <a:rPr lang="en-US" sz="1400" b="1" dirty="0">
                <a:solidFill>
                  <a:schemeClr val="bg1"/>
                </a:solidFill>
              </a:rPr>
              <a:t>           int x = Suma();</a:t>
            </a:r>
          </a:p>
          <a:p>
            <a:r>
              <a:rPr lang="en-US" sz="1400" b="1" dirty="0">
                <a:solidFill>
                  <a:schemeClr val="bg1"/>
                </a:solidFill>
              </a:rPr>
              <a:t>           var y = </a:t>
            </a:r>
            <a:r>
              <a:rPr lang="en-US" sz="1400" b="1" dirty="0" err="1">
                <a:solidFill>
                  <a:schemeClr val="bg1"/>
                </a:solidFill>
              </a:rPr>
              <a:t>Programa.Suma</a:t>
            </a:r>
            <a:r>
              <a:rPr lang="en-US" sz="1400" b="1" dirty="0">
                <a:solidFill>
                  <a:schemeClr val="bg1"/>
                </a:solidFill>
              </a:rPr>
              <a:t>();</a:t>
            </a:r>
          </a:p>
          <a:p>
            <a:r>
              <a:rPr lang="en-US" sz="1400" b="1" dirty="0">
                <a:solidFill>
                  <a:schemeClr val="bg1"/>
                </a:solidFill>
              </a:rPr>
              <a:t>           WriteLine($</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r>
              <a:rPr lang="en-US" sz="1400" b="1" dirty="0">
                <a:solidFill>
                  <a:schemeClr val="bg1"/>
                </a:solidFill>
              </a:rPr>
              <a:t>           WriteLine($</a:t>
            </a:r>
            <a:r>
              <a:rPr lang="en-US" sz="1400" b="1" dirty="0"/>
              <a:t>"</a:t>
            </a:r>
            <a:r>
              <a:rPr lang="en-US" sz="1400" b="1" dirty="0">
                <a:solidFill>
                  <a:schemeClr val="bg1"/>
                </a:solidFill>
              </a:rPr>
              <a:t>y = {y}</a:t>
            </a:r>
            <a:r>
              <a:rPr lang="en-US" sz="1400" b="1" dirty="0"/>
              <a:t> "</a:t>
            </a:r>
            <a:r>
              <a:rPr lang="en-US" sz="1400" b="1" dirty="0">
                <a:solidFill>
                  <a:schemeClr val="bg1"/>
                </a:solidFill>
              </a:rPr>
              <a:t>);	// y = 100</a:t>
            </a:r>
          </a:p>
          <a:p>
            <a:r>
              <a:rPr lang="en-US" sz="1400" b="1" dirty="0">
                <a:solidFill>
                  <a:schemeClr val="bg1"/>
                </a:solidFill>
              </a:rPr>
              <a:t>      }</a:t>
            </a:r>
          </a:p>
          <a:p>
            <a:r>
              <a:rPr lang="en-US" sz="1400" b="1" dirty="0">
                <a:solidFill>
                  <a:schemeClr val="bg1"/>
                </a:solidFill>
              </a:rPr>
              <a:t>      static int Suma()</a:t>
            </a:r>
          </a:p>
          <a:p>
            <a:r>
              <a:rPr lang="en-US" sz="1400" b="1" dirty="0">
                <a:solidFill>
                  <a:schemeClr val="bg1"/>
                </a:solidFill>
              </a:rPr>
              <a:t>      {</a:t>
            </a:r>
          </a:p>
          <a:p>
            <a:r>
              <a:rPr lang="en-US" sz="1400" b="1" dirty="0">
                <a:solidFill>
                  <a:schemeClr val="bg1"/>
                </a:solidFill>
              </a:rPr>
              <a:t>           return 30 + 70;      </a:t>
            </a:r>
          </a:p>
          <a:p>
            <a:r>
              <a:rPr lang="en-US" sz="1400" b="1" dirty="0">
                <a:solidFill>
                  <a:schemeClr val="bg1"/>
                </a:solidFill>
              </a:rPr>
              <a:t>      }</a:t>
            </a:r>
          </a:p>
          <a:p>
            <a:r>
              <a:rPr lang="en-US" sz="1400" b="1" dirty="0">
                <a:solidFill>
                  <a:schemeClr val="bg1"/>
                </a:solidFill>
              </a:rPr>
              <a:t>}</a:t>
            </a:r>
          </a:p>
        </p:txBody>
      </p:sp>
    </p:spTree>
    <p:extLst>
      <p:ext uri="{BB962C8B-B14F-4D97-AF65-F5344CB8AC3E}">
        <p14:creationId xmlns:p14="http://schemas.microsoft.com/office/powerpoint/2010/main" val="195033917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A2224-3C38-C449-9CAA-DEA610C296A0}"/>
              </a:ext>
            </a:extLst>
          </p:cNvPr>
          <p:cNvSpPr>
            <a:spLocks noGrp="1"/>
          </p:cNvSpPr>
          <p:nvPr>
            <p:ph type="title"/>
          </p:nvPr>
        </p:nvSpPr>
        <p:spPr/>
        <p:txBody>
          <a:bodyPr/>
          <a:lstStyle/>
          <a:p>
            <a:r>
              <a:rPr lang="en-BO" dirty="0"/>
              <a:t>static class	</a:t>
            </a:r>
          </a:p>
        </p:txBody>
      </p:sp>
      <p:sp>
        <p:nvSpPr>
          <p:cNvPr id="3" name="Content Placeholder 2">
            <a:extLst>
              <a:ext uri="{FF2B5EF4-FFF2-40B4-BE49-F238E27FC236}">
                <a16:creationId xmlns:a16="http://schemas.microsoft.com/office/drawing/2014/main" id="{59B0C10C-4A90-4E43-8E8B-454561F824F0}"/>
              </a:ext>
            </a:extLst>
          </p:cNvPr>
          <p:cNvSpPr>
            <a:spLocks noGrp="1"/>
          </p:cNvSpPr>
          <p:nvPr>
            <p:ph idx="1"/>
          </p:nvPr>
        </p:nvSpPr>
        <p:spPr>
          <a:xfrm>
            <a:off x="5625736" y="1985554"/>
            <a:ext cx="5334001" cy="3904026"/>
          </a:xfrm>
        </p:spPr>
        <p:style>
          <a:lnRef idx="1">
            <a:schemeClr val="accent5"/>
          </a:lnRef>
          <a:fillRef idx="2">
            <a:schemeClr val="accent5"/>
          </a:fillRef>
          <a:effectRef idx="1">
            <a:schemeClr val="accent5"/>
          </a:effectRef>
          <a:fontRef idx="minor">
            <a:schemeClr val="dk1"/>
          </a:fontRef>
        </p:style>
        <p:txBody>
          <a:bodyPr>
            <a:normAutofit fontScale="77500" lnSpcReduction="20000"/>
          </a:bodyPr>
          <a:lstStyle/>
          <a:p>
            <a:pPr marL="0" indent="0">
              <a:buNone/>
            </a:pPr>
            <a:r>
              <a:rPr lang="en-BO" b="1" dirty="0"/>
              <a:t>El uso de static para calificar una clase, asegura que esa clase solo contendrá miembros static.</a:t>
            </a:r>
          </a:p>
          <a:p>
            <a:pPr marL="0" indent="0">
              <a:buNone/>
            </a:pPr>
            <a:r>
              <a:rPr lang="en-BO" b="1" dirty="0"/>
              <a:t>De este modo la clase solo permite métodos con el modificador static antes del tipo y evitará codificar miembros de instancia en clases que sean solo de funciones utilitarias y que no necesiten la creación de objetos.</a:t>
            </a:r>
          </a:p>
          <a:p>
            <a:pPr marL="0" indent="0">
              <a:buNone/>
            </a:pPr>
            <a:r>
              <a:rPr lang="en-BO" b="1" dirty="0"/>
              <a:t>Es posible crear solo un programa con clases estáticas cuando no se quiera usar OOP, aunque hacer uso de clases de la mayoría de las librerias de terceros requerirá que tengamos algo de conocimientos de objetos.</a:t>
            </a:r>
          </a:p>
        </p:txBody>
      </p:sp>
      <p:sp>
        <p:nvSpPr>
          <p:cNvPr id="5" name="TextBox 4">
            <a:extLst>
              <a:ext uri="{FF2B5EF4-FFF2-40B4-BE49-F238E27FC236}">
                <a16:creationId xmlns:a16="http://schemas.microsoft.com/office/drawing/2014/main" id="{C5E10AB6-A474-0B43-B281-259672F6D99E}"/>
              </a:ext>
            </a:extLst>
          </p:cNvPr>
          <p:cNvSpPr txBox="1"/>
          <p:nvPr/>
        </p:nvSpPr>
        <p:spPr>
          <a:xfrm>
            <a:off x="1082038" y="2133613"/>
            <a:ext cx="4177937" cy="3416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a:t>
            </a:r>
          </a:p>
          <a:p>
            <a:endParaRPr lang="en-US" sz="1000" dirty="0">
              <a:solidFill>
                <a:schemeClr val="bg1">
                  <a:lumMod val="85000"/>
                </a:schemeClr>
              </a:solidFill>
            </a:endParaRPr>
          </a:p>
          <a:p>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p>
          <a:p>
            <a:r>
              <a:rPr lang="en-US" sz="1400" b="1" dirty="0">
                <a:solidFill>
                  <a:schemeClr val="bg1"/>
                </a:solidFill>
              </a:rPr>
              <a:t>           int x = Suma();</a:t>
            </a:r>
          </a:p>
          <a:p>
            <a:r>
              <a:rPr lang="en-US" sz="1400" b="1" dirty="0">
                <a:solidFill>
                  <a:schemeClr val="bg1"/>
                </a:solidFill>
              </a:rPr>
              <a:t>           var y = </a:t>
            </a:r>
            <a:r>
              <a:rPr lang="en-US" sz="1400" b="1" dirty="0" err="1">
                <a:solidFill>
                  <a:schemeClr val="bg1"/>
                </a:solidFill>
              </a:rPr>
              <a:t>Programa.Suma</a:t>
            </a:r>
            <a:r>
              <a:rPr lang="en-US" sz="1400" b="1" dirty="0">
                <a:solidFill>
                  <a:schemeClr val="bg1"/>
                </a:solidFill>
              </a:rPr>
              <a:t>();</a:t>
            </a:r>
          </a:p>
          <a:p>
            <a:r>
              <a:rPr lang="en-US" sz="1400" b="1" dirty="0">
                <a:solidFill>
                  <a:schemeClr val="bg1"/>
                </a:solidFill>
              </a:rPr>
              <a:t>           WriteLine($</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r>
              <a:rPr lang="en-US" sz="1400" b="1" dirty="0">
                <a:solidFill>
                  <a:schemeClr val="bg1"/>
                </a:solidFill>
              </a:rPr>
              <a:t>           WriteLine($</a:t>
            </a:r>
            <a:r>
              <a:rPr lang="en-US" sz="1400" b="1" dirty="0"/>
              <a:t>"</a:t>
            </a:r>
            <a:r>
              <a:rPr lang="en-US" sz="1400" b="1" dirty="0">
                <a:solidFill>
                  <a:schemeClr val="bg1"/>
                </a:solidFill>
              </a:rPr>
              <a:t>y = {y}</a:t>
            </a:r>
            <a:r>
              <a:rPr lang="en-US" sz="1400" b="1" dirty="0"/>
              <a:t> "</a:t>
            </a:r>
            <a:r>
              <a:rPr lang="en-US" sz="1400" b="1" dirty="0">
                <a:solidFill>
                  <a:schemeClr val="bg1"/>
                </a:solidFill>
              </a:rPr>
              <a:t>);	// y = 100</a:t>
            </a:r>
          </a:p>
          <a:p>
            <a:r>
              <a:rPr lang="en-US" sz="1400" b="1" dirty="0">
                <a:solidFill>
                  <a:schemeClr val="bg1"/>
                </a:solidFill>
              </a:rPr>
              <a:t>      }</a:t>
            </a:r>
          </a:p>
          <a:p>
            <a:r>
              <a:rPr lang="en-US" sz="1400" b="1" dirty="0">
                <a:solidFill>
                  <a:schemeClr val="bg1"/>
                </a:solidFill>
              </a:rPr>
              <a:t>      static int Suma()</a:t>
            </a:r>
          </a:p>
          <a:p>
            <a:r>
              <a:rPr lang="en-US" sz="1400" b="1" dirty="0">
                <a:solidFill>
                  <a:schemeClr val="bg1"/>
                </a:solidFill>
              </a:rPr>
              <a:t>      {</a:t>
            </a:r>
          </a:p>
          <a:p>
            <a:r>
              <a:rPr lang="en-US" sz="1400" b="1" dirty="0">
                <a:solidFill>
                  <a:schemeClr val="bg1"/>
                </a:solidFill>
              </a:rPr>
              <a:t>           return 30 + 70;      </a:t>
            </a:r>
          </a:p>
          <a:p>
            <a:r>
              <a:rPr lang="en-US" sz="1400" b="1" dirty="0">
                <a:solidFill>
                  <a:schemeClr val="bg1"/>
                </a:solidFill>
              </a:rPr>
              <a:t>      }</a:t>
            </a:r>
          </a:p>
          <a:p>
            <a:r>
              <a:rPr lang="en-US" sz="1400" b="1" dirty="0">
                <a:solidFill>
                  <a:schemeClr val="bg1"/>
                </a:solidFill>
              </a:rPr>
              <a:t>}</a:t>
            </a:r>
          </a:p>
        </p:txBody>
      </p:sp>
    </p:spTree>
    <p:extLst>
      <p:ext uri="{BB962C8B-B14F-4D97-AF65-F5344CB8AC3E}">
        <p14:creationId xmlns:p14="http://schemas.microsoft.com/office/powerpoint/2010/main" val="324768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CBCC5-4064-A443-BC19-AF0B3E898A9B}"/>
              </a:ext>
            </a:extLst>
          </p:cNvPr>
          <p:cNvSpPr>
            <a:spLocks noGrp="1"/>
          </p:cNvSpPr>
          <p:nvPr>
            <p:ph type="title"/>
          </p:nvPr>
        </p:nvSpPr>
        <p:spPr/>
        <p:txBody>
          <a:bodyPr/>
          <a:lstStyle/>
          <a:p>
            <a:r>
              <a:rPr lang="en-BO" dirty="0"/>
              <a:t>Usando solo funciones</a:t>
            </a:r>
          </a:p>
        </p:txBody>
      </p:sp>
      <p:sp>
        <p:nvSpPr>
          <p:cNvPr id="4" name="Content Placeholder 2">
            <a:extLst>
              <a:ext uri="{FF2B5EF4-FFF2-40B4-BE49-F238E27FC236}">
                <a16:creationId xmlns:a16="http://schemas.microsoft.com/office/drawing/2014/main" id="{C7D307F6-B3D1-CA4C-B66D-A2202F9A00BE}"/>
              </a:ext>
            </a:extLst>
          </p:cNvPr>
          <p:cNvSpPr>
            <a:spLocks noGrp="1"/>
          </p:cNvSpPr>
          <p:nvPr>
            <p:ph idx="1"/>
          </p:nvPr>
        </p:nvSpPr>
        <p:spPr>
          <a:xfrm>
            <a:off x="986247" y="2451139"/>
            <a:ext cx="6982097" cy="2025068"/>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marL="0" indent="0">
              <a:buNone/>
            </a:pPr>
            <a:r>
              <a:rPr lang="en-US" sz="1600" dirty="0">
                <a:solidFill>
                  <a:schemeClr val="bg1">
                    <a:lumMod val="85000"/>
                  </a:schemeClr>
                </a:solidFill>
              </a:rPr>
              <a:t>using System; using static </a:t>
            </a:r>
            <a:r>
              <a:rPr lang="en-US" sz="1600" dirty="0" err="1">
                <a:solidFill>
                  <a:schemeClr val="bg1">
                    <a:lumMod val="85000"/>
                  </a:schemeClr>
                </a:solidFill>
              </a:rPr>
              <a:t>System.Console</a:t>
            </a:r>
            <a:r>
              <a:rPr lang="en-US" sz="1600" dirty="0">
                <a:solidFill>
                  <a:schemeClr val="bg1">
                    <a:lumMod val="85000"/>
                  </a:schemeClr>
                </a:solidFill>
              </a:rPr>
              <a:t>; class </a:t>
            </a:r>
            <a:r>
              <a:rPr lang="en-US" sz="1600" dirty="0" err="1">
                <a:solidFill>
                  <a:schemeClr val="bg1">
                    <a:lumMod val="85000"/>
                  </a:schemeClr>
                </a:solidFill>
              </a:rPr>
              <a:t>Programa</a:t>
            </a:r>
            <a:r>
              <a:rPr lang="en-US" sz="1600" dirty="0">
                <a:solidFill>
                  <a:schemeClr val="bg1">
                    <a:lumMod val="85000"/>
                  </a:schemeClr>
                </a:solidFill>
              </a:rPr>
              <a:t> { static void Main() {</a:t>
            </a:r>
          </a:p>
          <a:p>
            <a:pPr marL="457200" lvl="1" indent="0">
              <a:buNone/>
            </a:pPr>
            <a:r>
              <a:rPr lang="en-US" sz="1800" dirty="0">
                <a:solidFill>
                  <a:schemeClr val="bg1">
                    <a:lumMod val="85000"/>
                  </a:schemeClr>
                </a:solidFill>
              </a:rPr>
              <a:t>	</a:t>
            </a:r>
          </a:p>
          <a:p>
            <a:pPr marL="457200" lvl="1" indent="0">
              <a:buNone/>
            </a:pPr>
            <a:r>
              <a:rPr lang="en-US" sz="3200" b="1" dirty="0">
                <a:solidFill>
                  <a:schemeClr val="bg1"/>
                </a:solidFill>
              </a:rPr>
              <a:t>WriteLine("Hola Mundo"); </a:t>
            </a:r>
          </a:p>
          <a:p>
            <a:pPr marL="7938" lvl="1" indent="0">
              <a:buNone/>
            </a:pPr>
            <a:r>
              <a:rPr lang="en-US" sz="1800" dirty="0">
                <a:solidFill>
                  <a:schemeClr val="bg1">
                    <a:lumMod val="85000"/>
                  </a:schemeClr>
                </a:solidFill>
              </a:rPr>
              <a:t>      </a:t>
            </a:r>
          </a:p>
          <a:p>
            <a:pPr marL="7938" lvl="1" indent="0">
              <a:buNone/>
            </a:pPr>
            <a:r>
              <a:rPr lang="en-US" dirty="0">
                <a:solidFill>
                  <a:schemeClr val="bg1">
                    <a:lumMod val="85000"/>
                  </a:schemeClr>
                </a:solidFill>
              </a:rPr>
              <a:t>} }</a:t>
            </a:r>
            <a:endParaRPr lang="en-BO" sz="1800" dirty="0"/>
          </a:p>
        </p:txBody>
      </p:sp>
      <p:sp>
        <p:nvSpPr>
          <p:cNvPr id="5" name="TextBox 4">
            <a:extLst>
              <a:ext uri="{FF2B5EF4-FFF2-40B4-BE49-F238E27FC236}">
                <a16:creationId xmlns:a16="http://schemas.microsoft.com/office/drawing/2014/main" id="{81AB4C7F-EFB6-214E-B4DD-CD6EB75AD95F}"/>
              </a:ext>
            </a:extLst>
          </p:cNvPr>
          <p:cNvSpPr txBox="1"/>
          <p:nvPr/>
        </p:nvSpPr>
        <p:spPr>
          <a:xfrm>
            <a:off x="8508274" y="1690688"/>
            <a:ext cx="3091543" cy="480131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BO" dirty="0"/>
              <a:t>C# es un lenguaje de formato libre, que significa que los espacios y finales de línea no son determinantes en la codificación de un programa.</a:t>
            </a:r>
          </a:p>
          <a:p>
            <a:r>
              <a:rPr lang="en-BO" dirty="0"/>
              <a:t>En un comienzo, podemos usar esta estructura fija, sin entender su significado y concentrarnos en las líneas de instrucciones o comandos (órdenes, declaraciones y expresiones).</a:t>
            </a:r>
          </a:p>
          <a:p>
            <a:endParaRPr lang="en-BO" dirty="0"/>
          </a:p>
          <a:p>
            <a:r>
              <a:rPr lang="en-BO" dirty="0"/>
              <a:t>En el programa ejemplo hay una sola órden del programa:</a:t>
            </a:r>
          </a:p>
          <a:p>
            <a:r>
              <a:rPr lang="en-BO" dirty="0"/>
              <a:t>“Escriba una línea con la oración ‘Hola Mundo!’ ”</a:t>
            </a:r>
          </a:p>
        </p:txBody>
      </p:sp>
    </p:spTree>
    <p:extLst>
      <p:ext uri="{BB962C8B-B14F-4D97-AF65-F5344CB8AC3E}">
        <p14:creationId xmlns:p14="http://schemas.microsoft.com/office/powerpoint/2010/main" val="196884467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36A7-8ECC-8D49-866E-E70361F8F59C}"/>
              </a:ext>
            </a:extLst>
          </p:cNvPr>
          <p:cNvSpPr>
            <a:spLocks noGrp="1"/>
          </p:cNvSpPr>
          <p:nvPr>
            <p:ph type="title"/>
          </p:nvPr>
        </p:nvSpPr>
        <p:spPr/>
        <p:txBody>
          <a:bodyPr/>
          <a:lstStyle/>
          <a:p>
            <a:r>
              <a:rPr lang="en-BO" dirty="0"/>
              <a:t>namespaces</a:t>
            </a:r>
          </a:p>
        </p:txBody>
      </p:sp>
      <p:sp>
        <p:nvSpPr>
          <p:cNvPr id="3" name="Content Placeholder 2">
            <a:extLst>
              <a:ext uri="{FF2B5EF4-FFF2-40B4-BE49-F238E27FC236}">
                <a16:creationId xmlns:a16="http://schemas.microsoft.com/office/drawing/2014/main" id="{713173A8-648D-924A-AA78-1D4D99DD30C6}"/>
              </a:ext>
            </a:extLst>
          </p:cNvPr>
          <p:cNvSpPr>
            <a:spLocks noGrp="1"/>
          </p:cNvSpPr>
          <p:nvPr>
            <p:ph idx="1"/>
          </p:nvPr>
        </p:nvSpPr>
        <p:spPr>
          <a:xfrm>
            <a:off x="6183088" y="2168789"/>
            <a:ext cx="4926874" cy="3930741"/>
          </a:xfrm>
        </p:spPr>
        <p:style>
          <a:lnRef idx="1">
            <a:schemeClr val="accent5"/>
          </a:lnRef>
          <a:fillRef idx="2">
            <a:schemeClr val="accent5"/>
          </a:fillRef>
          <a:effectRef idx="1">
            <a:schemeClr val="accent5"/>
          </a:effectRef>
          <a:fontRef idx="minor">
            <a:schemeClr val="dk1"/>
          </a:fontRef>
        </p:style>
        <p:txBody>
          <a:bodyPr>
            <a:normAutofit fontScale="55000" lnSpcReduction="20000"/>
          </a:bodyPr>
          <a:lstStyle/>
          <a:p>
            <a:pPr marL="0" indent="0">
              <a:buNone/>
            </a:pPr>
            <a:r>
              <a:rPr lang="en-BO" dirty="0"/>
              <a:t>Los namespaces permiten crear espacios de nombres virtuales para la creación de clases, de manera de permitir trabajar con nombres sencillos en nuestro código y a la vez evitar que las clases sean únicas en un programa largo o aplicación.</a:t>
            </a:r>
          </a:p>
          <a:p>
            <a:pPr marL="0" indent="0">
              <a:buNone/>
            </a:pPr>
            <a:r>
              <a:rPr lang="en-BO" dirty="0"/>
              <a:t>Otra forma de verlo es pensar que los namespaces son como el apellido de una clase, esto evitará colisiones entre nombres de clases de distintos programadores en un proyecto grande y también colisiones de nombres de tipos con las librerias de terceros.</a:t>
            </a:r>
          </a:p>
          <a:p>
            <a:pPr marL="0" indent="0">
              <a:buNone/>
            </a:pPr>
            <a:r>
              <a:rPr lang="en-BO" dirty="0"/>
              <a:t>Cuando no definimos un namespace para nuestras clases se colocan en un namespace “Global” y si bien está permitido se considera una mala práctica para una aplicación que puede interactuar con otras librerias.</a:t>
            </a:r>
          </a:p>
          <a:p>
            <a:pPr marL="0" indent="0">
              <a:buNone/>
            </a:pPr>
            <a:r>
              <a:rPr lang="en-BO" dirty="0"/>
              <a:t>C#, y cualquier lenguaje de .Net, incorpora automáticamente muchas clases dentro de namespaces que comienzan con “System” y “Microsoft”.</a:t>
            </a:r>
          </a:p>
          <a:p>
            <a:pPr marL="0" indent="0">
              <a:buNone/>
            </a:pPr>
            <a:r>
              <a:rPr lang="en-BO" dirty="0"/>
              <a:t>Los namespaces son virtuales en el sentido de que no están obligadamente asociados a un archivo físico, como los “packages” de otros lenguajes. </a:t>
            </a:r>
          </a:p>
        </p:txBody>
      </p:sp>
      <p:sp>
        <p:nvSpPr>
          <p:cNvPr id="4" name="TextBox 3">
            <a:extLst>
              <a:ext uri="{FF2B5EF4-FFF2-40B4-BE49-F238E27FC236}">
                <a16:creationId xmlns:a16="http://schemas.microsoft.com/office/drawing/2014/main" id="{DDEE54A1-23E7-1D49-ACE4-2038CF572361}"/>
              </a:ext>
            </a:extLst>
          </p:cNvPr>
          <p:cNvSpPr txBox="1"/>
          <p:nvPr/>
        </p:nvSpPr>
        <p:spPr>
          <a:xfrm>
            <a:off x="1151707" y="2072056"/>
            <a:ext cx="4177937" cy="4124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a:t>
            </a:r>
          </a:p>
          <a:p>
            <a:endParaRPr lang="en-US" sz="1000" dirty="0">
              <a:solidFill>
                <a:schemeClr val="bg1">
                  <a:lumMod val="85000"/>
                </a:schemeClr>
              </a:solidFill>
            </a:endParaRPr>
          </a:p>
          <a:p>
            <a:r>
              <a:rPr lang="en-US" sz="1400" b="1" dirty="0">
                <a:solidFill>
                  <a:schemeClr val="bg1"/>
                </a:solidFill>
              </a:rPr>
              <a:t>namespace </a:t>
            </a:r>
            <a:r>
              <a:rPr lang="en-US" b="1" dirty="0" err="1">
                <a:solidFill>
                  <a:schemeClr val="accent2">
                    <a:lumMod val="40000"/>
                    <a:lumOff val="60000"/>
                  </a:schemeClr>
                </a:solidFill>
              </a:rPr>
              <a:t>Lansoft.CursoCSharp</a:t>
            </a:r>
            <a:endParaRPr lang="en-US" sz="1400" b="1" dirty="0">
              <a:solidFill>
                <a:schemeClr val="accent2">
                  <a:lumMod val="40000"/>
                  <a:lumOff val="60000"/>
                </a:schemeClr>
              </a:solidFill>
            </a:endParaRPr>
          </a:p>
          <a:p>
            <a:r>
              <a:rPr lang="en-US" sz="1400" b="1" dirty="0">
                <a:solidFill>
                  <a:schemeClr val="bg1"/>
                </a:solidFill>
              </a:rPr>
              <a:t>{</a:t>
            </a:r>
          </a:p>
          <a:p>
            <a:pPr lvl="1"/>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a:t>
            </a:r>
          </a:p>
          <a:p>
            <a:pPr lvl="1"/>
            <a:r>
              <a:rPr lang="en-US" sz="1400" b="1" dirty="0">
                <a:solidFill>
                  <a:schemeClr val="bg1"/>
                </a:solidFill>
              </a:rPr>
              <a:t>{ </a:t>
            </a:r>
          </a:p>
          <a:p>
            <a:pPr lvl="1"/>
            <a:r>
              <a:rPr lang="en-US" sz="1400" b="1" dirty="0">
                <a:solidFill>
                  <a:schemeClr val="bg1"/>
                </a:solidFill>
              </a:rPr>
              <a:t>        static void Main()  </a:t>
            </a:r>
          </a:p>
          <a:p>
            <a:pPr lvl="1"/>
            <a:r>
              <a:rPr lang="en-US" sz="1400" b="1" dirty="0">
                <a:solidFill>
                  <a:schemeClr val="bg1"/>
                </a:solidFill>
              </a:rPr>
              <a:t>       {</a:t>
            </a:r>
          </a:p>
          <a:p>
            <a:pPr lvl="1"/>
            <a:r>
              <a:rPr lang="en-US" sz="1400" b="1" dirty="0">
                <a:solidFill>
                  <a:schemeClr val="bg1"/>
                </a:solidFill>
              </a:rPr>
              <a:t>           int x = Suma();</a:t>
            </a:r>
          </a:p>
          <a:p>
            <a:pPr lvl="1"/>
            <a:r>
              <a:rPr lang="en-US" sz="1400" b="1" dirty="0">
                <a:solidFill>
                  <a:schemeClr val="bg1"/>
                </a:solidFill>
              </a:rPr>
              <a:t>           var y = </a:t>
            </a:r>
            <a:r>
              <a:rPr lang="en-US" sz="1400" b="1" dirty="0" err="1">
                <a:solidFill>
                  <a:schemeClr val="bg1"/>
                </a:solidFill>
              </a:rPr>
              <a:t>Programa.Suma</a:t>
            </a:r>
            <a:r>
              <a:rPr lang="en-US" sz="1400" b="1" dirty="0">
                <a:solidFill>
                  <a:schemeClr val="bg1"/>
                </a:solidFill>
              </a:rPr>
              <a:t>();</a:t>
            </a:r>
          </a:p>
          <a:p>
            <a:pPr lvl="1"/>
            <a:r>
              <a:rPr lang="en-US" sz="1400" b="1" dirty="0">
                <a:solidFill>
                  <a:schemeClr val="bg1"/>
                </a:solidFill>
              </a:rPr>
              <a:t>           WriteLine($</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pPr lvl="1"/>
            <a:r>
              <a:rPr lang="en-US" sz="1400" b="1" dirty="0">
                <a:solidFill>
                  <a:schemeClr val="bg1"/>
                </a:solidFill>
              </a:rPr>
              <a:t>           WriteLine($</a:t>
            </a:r>
            <a:r>
              <a:rPr lang="en-US" sz="1400" b="1" dirty="0"/>
              <a:t>"</a:t>
            </a:r>
            <a:r>
              <a:rPr lang="en-US" sz="1400" b="1" dirty="0">
                <a:solidFill>
                  <a:schemeClr val="bg1"/>
                </a:solidFill>
              </a:rPr>
              <a:t>y = {y}</a:t>
            </a:r>
            <a:r>
              <a:rPr lang="en-US" sz="1400" b="1" dirty="0"/>
              <a:t> "</a:t>
            </a:r>
            <a:r>
              <a:rPr lang="en-US" sz="1400" b="1" dirty="0">
                <a:solidFill>
                  <a:schemeClr val="bg1"/>
                </a:solidFill>
              </a:rPr>
              <a:t>);	// y = 100</a:t>
            </a:r>
          </a:p>
          <a:p>
            <a:pPr lvl="1"/>
            <a:r>
              <a:rPr lang="en-US" sz="1400" b="1" dirty="0">
                <a:solidFill>
                  <a:schemeClr val="bg1"/>
                </a:solidFill>
              </a:rPr>
              <a:t>      }</a:t>
            </a:r>
          </a:p>
          <a:p>
            <a:pPr lvl="1"/>
            <a:r>
              <a:rPr lang="en-US" sz="1400" b="1" dirty="0">
                <a:solidFill>
                  <a:schemeClr val="bg1"/>
                </a:solidFill>
              </a:rPr>
              <a:t>      static int Suma()</a:t>
            </a:r>
          </a:p>
          <a:p>
            <a:pPr lvl="1"/>
            <a:r>
              <a:rPr lang="en-US" sz="1400" b="1" dirty="0">
                <a:solidFill>
                  <a:schemeClr val="bg1"/>
                </a:solidFill>
              </a:rPr>
              <a:t>      {</a:t>
            </a:r>
          </a:p>
          <a:p>
            <a:pPr lvl="1"/>
            <a:r>
              <a:rPr lang="en-US" sz="1400" b="1" dirty="0">
                <a:solidFill>
                  <a:schemeClr val="bg1"/>
                </a:solidFill>
              </a:rPr>
              <a:t>           return 30 + 70;      </a:t>
            </a:r>
          </a:p>
          <a:p>
            <a:pPr lvl="1"/>
            <a:r>
              <a:rPr lang="en-US" sz="1400" b="1" dirty="0">
                <a:solidFill>
                  <a:schemeClr val="bg1"/>
                </a:solidFill>
              </a:rPr>
              <a:t>      }</a:t>
            </a:r>
          </a:p>
          <a:p>
            <a:pPr lvl="1"/>
            <a:r>
              <a:rPr lang="en-US" sz="1400" b="1" dirty="0">
                <a:solidFill>
                  <a:schemeClr val="bg1"/>
                </a:solidFill>
              </a:rPr>
              <a:t>}</a:t>
            </a:r>
          </a:p>
          <a:p>
            <a:pPr lvl="1" indent="-449263"/>
            <a:r>
              <a:rPr lang="en-US" sz="1400" b="1" dirty="0">
                <a:solidFill>
                  <a:schemeClr val="bg1"/>
                </a:solidFill>
              </a:rPr>
              <a:t>}</a:t>
            </a:r>
          </a:p>
        </p:txBody>
      </p:sp>
    </p:spTree>
    <p:extLst>
      <p:ext uri="{BB962C8B-B14F-4D97-AF65-F5344CB8AC3E}">
        <p14:creationId xmlns:p14="http://schemas.microsoft.com/office/powerpoint/2010/main" val="384347382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36A7-8ECC-8D49-866E-E70361F8F59C}"/>
              </a:ext>
            </a:extLst>
          </p:cNvPr>
          <p:cNvSpPr>
            <a:spLocks noGrp="1"/>
          </p:cNvSpPr>
          <p:nvPr>
            <p:ph type="title"/>
          </p:nvPr>
        </p:nvSpPr>
        <p:spPr/>
        <p:txBody>
          <a:bodyPr/>
          <a:lstStyle/>
          <a:p>
            <a:r>
              <a:rPr lang="en-US" dirty="0"/>
              <a:t>n</a:t>
            </a:r>
            <a:r>
              <a:rPr lang="en-BO" dirty="0"/>
              <a:t>amespaces y nombres de clases </a:t>
            </a:r>
          </a:p>
        </p:txBody>
      </p:sp>
      <p:sp>
        <p:nvSpPr>
          <p:cNvPr id="3" name="Content Placeholder 2">
            <a:extLst>
              <a:ext uri="{FF2B5EF4-FFF2-40B4-BE49-F238E27FC236}">
                <a16:creationId xmlns:a16="http://schemas.microsoft.com/office/drawing/2014/main" id="{713173A8-648D-924A-AA78-1D4D99DD30C6}"/>
              </a:ext>
            </a:extLst>
          </p:cNvPr>
          <p:cNvSpPr>
            <a:spLocks noGrp="1"/>
          </p:cNvSpPr>
          <p:nvPr>
            <p:ph idx="1"/>
          </p:nvPr>
        </p:nvSpPr>
        <p:spPr>
          <a:xfrm>
            <a:off x="6183088" y="1950050"/>
            <a:ext cx="4926874" cy="4560242"/>
          </a:xfrm>
        </p:spPr>
        <p:style>
          <a:lnRef idx="1">
            <a:schemeClr val="accent5"/>
          </a:lnRef>
          <a:fillRef idx="2">
            <a:schemeClr val="accent5"/>
          </a:fillRef>
          <a:effectRef idx="1">
            <a:schemeClr val="accent5"/>
          </a:effectRef>
          <a:fontRef idx="minor">
            <a:schemeClr val="dk1"/>
          </a:fontRef>
        </p:style>
        <p:txBody>
          <a:bodyPr>
            <a:normAutofit fontScale="47500" lnSpcReduction="20000"/>
          </a:bodyPr>
          <a:lstStyle/>
          <a:p>
            <a:pPr marL="0" indent="0">
              <a:buNone/>
            </a:pPr>
            <a:r>
              <a:rPr lang="en-BO" sz="3300" dirty="0"/>
              <a:t>Una vez que una clase, o cualquier tipo, se define dentro de una clase, es como si fuera parte de una familia y su nombre en el archivo físico ejecutable (assembly en .Net) es completado agregando su “apellido” por delante.</a:t>
            </a:r>
          </a:p>
          <a:p>
            <a:pPr marL="0" indent="0">
              <a:buNone/>
            </a:pPr>
            <a:r>
              <a:rPr lang="en-BO" sz="3300" dirty="0"/>
              <a:t>Por ejemplo el nombre formal de la clase del ejemplo sería:</a:t>
            </a:r>
          </a:p>
          <a:p>
            <a:pPr marL="0" indent="0">
              <a:buNone/>
            </a:pPr>
            <a:r>
              <a:rPr lang="en-BO" sz="3800" b="1" dirty="0"/>
              <a:t>Lansoft.CursoCsharp8.Programa</a:t>
            </a:r>
          </a:p>
          <a:p>
            <a:pPr marL="0" indent="0">
              <a:buNone/>
            </a:pPr>
            <a:r>
              <a:rPr lang="en-BO" sz="3300" dirty="0"/>
              <a:t>Del mismo modo cuando se usa nombres de clases en assemblies (packages en otras plataformas) de librerías de terceros, como las del mismo .Net (BCL o FCL) debería usarse el nombre completo.</a:t>
            </a:r>
          </a:p>
          <a:p>
            <a:pPr marL="0" indent="0">
              <a:buNone/>
            </a:pPr>
            <a:r>
              <a:rPr lang="en-BO" sz="3300" dirty="0"/>
              <a:t>Pero en un ambiente informal se hace referencia a la clase simplemente con su nombre. En este ejemplo basta con referirse a la clase con </a:t>
            </a:r>
            <a:r>
              <a:rPr lang="en-BO" sz="3300" b="1" dirty="0"/>
              <a:t>Programa</a:t>
            </a:r>
            <a:r>
              <a:rPr lang="en-BO" sz="3300" dirty="0"/>
              <a:t>, puesto que dificilmente haya confusión con alguna otra clase.</a:t>
            </a:r>
          </a:p>
          <a:p>
            <a:pPr marL="0" indent="0">
              <a:buNone/>
            </a:pPr>
            <a:r>
              <a:rPr lang="en-BO" sz="3300" dirty="0"/>
              <a:t>Sin embargo el método “WriteLine” pertenece a la clase “System.Console” y ese es el modo en que debiera referirme de manera formal para que el compilador la encuentre dentro de los assemblies que son incluidos en el proyecto.</a:t>
            </a:r>
          </a:p>
          <a:p>
            <a:pPr marL="0" indent="0">
              <a:buNone/>
            </a:pPr>
            <a:r>
              <a:rPr lang="en-BO" sz="3800" b="1" dirty="0"/>
              <a:t>System.Console.WriteLine();</a:t>
            </a:r>
          </a:p>
        </p:txBody>
      </p:sp>
      <p:sp>
        <p:nvSpPr>
          <p:cNvPr id="4" name="TextBox 3">
            <a:extLst>
              <a:ext uri="{FF2B5EF4-FFF2-40B4-BE49-F238E27FC236}">
                <a16:creationId xmlns:a16="http://schemas.microsoft.com/office/drawing/2014/main" id="{DDEE54A1-23E7-1D49-ACE4-2038CF572361}"/>
              </a:ext>
            </a:extLst>
          </p:cNvPr>
          <p:cNvSpPr txBox="1"/>
          <p:nvPr/>
        </p:nvSpPr>
        <p:spPr>
          <a:xfrm>
            <a:off x="1151707" y="2072056"/>
            <a:ext cx="4177937" cy="4247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dirty="0">
                <a:solidFill>
                  <a:schemeClr val="bg1"/>
                </a:solidFill>
              </a:rPr>
              <a:t>namespace </a:t>
            </a:r>
            <a:r>
              <a:rPr lang="en-US" b="1" dirty="0">
                <a:solidFill>
                  <a:schemeClr val="accent2">
                    <a:lumMod val="40000"/>
                    <a:lumOff val="60000"/>
                  </a:schemeClr>
                </a:solidFill>
              </a:rPr>
              <a:t>Lansoft.CursoCSharp8</a:t>
            </a:r>
            <a:endParaRPr lang="en-US" sz="1400" b="1" dirty="0">
              <a:solidFill>
                <a:schemeClr val="accent2">
                  <a:lumMod val="40000"/>
                  <a:lumOff val="60000"/>
                </a:schemeClr>
              </a:solidFill>
            </a:endParaRPr>
          </a:p>
          <a:p>
            <a:r>
              <a:rPr lang="en-US" sz="1400" b="1" dirty="0">
                <a:solidFill>
                  <a:schemeClr val="bg1"/>
                </a:solidFill>
              </a:rPr>
              <a:t>{</a:t>
            </a:r>
          </a:p>
          <a:p>
            <a:pPr lvl="1"/>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a:t>
            </a:r>
          </a:p>
          <a:p>
            <a:pPr lvl="1"/>
            <a:r>
              <a:rPr lang="en-US" sz="1400" b="1" dirty="0">
                <a:solidFill>
                  <a:schemeClr val="bg1"/>
                </a:solidFill>
              </a:rPr>
              <a:t>{ </a:t>
            </a:r>
          </a:p>
          <a:p>
            <a:pPr lvl="1"/>
            <a:r>
              <a:rPr lang="en-US" sz="1400" b="1" dirty="0">
                <a:solidFill>
                  <a:schemeClr val="bg1"/>
                </a:solidFill>
              </a:rPr>
              <a:t>        static void Main()  </a:t>
            </a:r>
          </a:p>
          <a:p>
            <a:pPr lvl="1"/>
            <a:r>
              <a:rPr lang="en-US" sz="1400" b="1" dirty="0">
                <a:solidFill>
                  <a:schemeClr val="bg1"/>
                </a:solidFill>
              </a:rPr>
              <a:t>       {</a:t>
            </a:r>
          </a:p>
          <a:p>
            <a:pPr lvl="1"/>
            <a:r>
              <a:rPr lang="en-US" sz="1400" b="1" dirty="0">
                <a:solidFill>
                  <a:schemeClr val="bg1"/>
                </a:solidFill>
              </a:rPr>
              <a:t>           int x = Suma();</a:t>
            </a:r>
          </a:p>
          <a:p>
            <a:pPr lvl="1"/>
            <a:r>
              <a:rPr lang="en-US" sz="1400" b="1" dirty="0">
                <a:solidFill>
                  <a:schemeClr val="bg1"/>
                </a:solidFill>
              </a:rPr>
              <a:t>           var y = </a:t>
            </a:r>
            <a:r>
              <a:rPr lang="en-US" sz="1400" b="1" dirty="0" err="1">
                <a:solidFill>
                  <a:schemeClr val="bg1"/>
                </a:solidFill>
              </a:rPr>
              <a:t>Programa.Suma</a:t>
            </a:r>
            <a:r>
              <a:rPr lang="en-US" sz="1400" b="1" dirty="0">
                <a:solidFill>
                  <a:schemeClr val="bg1"/>
                </a:solidFill>
              </a:rPr>
              <a:t>();</a:t>
            </a:r>
          </a:p>
          <a:p>
            <a:pPr lvl="1"/>
            <a:r>
              <a:rPr lang="en-US" sz="1400" b="1" dirty="0">
                <a:solidFill>
                  <a:schemeClr val="bg1"/>
                </a:solidFill>
              </a:rPr>
              <a:t>           </a:t>
            </a:r>
            <a:r>
              <a:rPr lang="en-US" sz="1400" b="1" dirty="0" err="1">
                <a:solidFill>
                  <a:schemeClr val="accent2">
                    <a:lumMod val="40000"/>
                    <a:lumOff val="60000"/>
                  </a:schemeClr>
                </a:solidFill>
              </a:rPr>
              <a:t>System.Console.WriteLine</a:t>
            </a:r>
            <a:r>
              <a:rPr lang="en-US" sz="1400" b="1" dirty="0">
                <a:solidFill>
                  <a:schemeClr val="bg1"/>
                </a:solidFill>
              </a:rPr>
              <a:t>($</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pPr lvl="1"/>
            <a:r>
              <a:rPr lang="en-US" sz="1400" b="1" dirty="0">
                <a:solidFill>
                  <a:schemeClr val="bg1"/>
                </a:solidFill>
              </a:rPr>
              <a:t>           </a:t>
            </a:r>
            <a:r>
              <a:rPr lang="en-US" sz="1400" b="1" dirty="0" err="1">
                <a:solidFill>
                  <a:schemeClr val="accent2">
                    <a:lumMod val="40000"/>
                    <a:lumOff val="60000"/>
                  </a:schemeClr>
                </a:solidFill>
              </a:rPr>
              <a:t>System.Console.WriteLine</a:t>
            </a:r>
            <a:r>
              <a:rPr lang="en-US" sz="1400" b="1" dirty="0">
                <a:solidFill>
                  <a:schemeClr val="bg1"/>
                </a:solidFill>
              </a:rPr>
              <a:t>($</a:t>
            </a:r>
            <a:r>
              <a:rPr lang="en-US" sz="1400" b="1" dirty="0"/>
              <a:t>"</a:t>
            </a:r>
            <a:r>
              <a:rPr lang="en-US" sz="1400" b="1" dirty="0">
                <a:solidFill>
                  <a:schemeClr val="bg1"/>
                </a:solidFill>
              </a:rPr>
              <a:t>y = {y}</a:t>
            </a:r>
            <a:r>
              <a:rPr lang="en-US" sz="1400" b="1" dirty="0"/>
              <a:t> "</a:t>
            </a:r>
            <a:r>
              <a:rPr lang="en-US" sz="1400" b="1" dirty="0">
                <a:solidFill>
                  <a:schemeClr val="bg1"/>
                </a:solidFill>
              </a:rPr>
              <a:t>);	// y = 100</a:t>
            </a:r>
          </a:p>
          <a:p>
            <a:pPr lvl="1"/>
            <a:r>
              <a:rPr lang="en-US" sz="1400" b="1" dirty="0">
                <a:solidFill>
                  <a:schemeClr val="bg1"/>
                </a:solidFill>
              </a:rPr>
              <a:t>      }</a:t>
            </a:r>
          </a:p>
          <a:p>
            <a:pPr lvl="1"/>
            <a:r>
              <a:rPr lang="en-US" sz="1400" b="1" dirty="0">
                <a:solidFill>
                  <a:schemeClr val="bg1"/>
                </a:solidFill>
              </a:rPr>
              <a:t>      static int Suma()</a:t>
            </a:r>
          </a:p>
          <a:p>
            <a:pPr lvl="1"/>
            <a:r>
              <a:rPr lang="en-US" sz="1400" b="1" dirty="0">
                <a:solidFill>
                  <a:schemeClr val="bg1"/>
                </a:solidFill>
              </a:rPr>
              <a:t>      {</a:t>
            </a:r>
          </a:p>
          <a:p>
            <a:pPr lvl="1"/>
            <a:r>
              <a:rPr lang="en-US" sz="1400" b="1" dirty="0">
                <a:solidFill>
                  <a:schemeClr val="bg1"/>
                </a:solidFill>
              </a:rPr>
              <a:t>           return 30 + 70;      </a:t>
            </a:r>
          </a:p>
          <a:p>
            <a:pPr lvl="1"/>
            <a:r>
              <a:rPr lang="en-US" sz="1400" b="1" dirty="0">
                <a:solidFill>
                  <a:schemeClr val="bg1"/>
                </a:solidFill>
              </a:rPr>
              <a:t>      }</a:t>
            </a:r>
          </a:p>
          <a:p>
            <a:pPr lvl="1"/>
            <a:r>
              <a:rPr lang="en-US" sz="1400" b="1" dirty="0">
                <a:solidFill>
                  <a:schemeClr val="bg1"/>
                </a:solidFill>
              </a:rPr>
              <a:t>}</a:t>
            </a:r>
          </a:p>
          <a:p>
            <a:pPr lvl="1" indent="-449263"/>
            <a:r>
              <a:rPr lang="en-US" sz="1400" b="1" dirty="0">
                <a:solidFill>
                  <a:schemeClr val="bg1"/>
                </a:solidFill>
              </a:rPr>
              <a:t>}</a:t>
            </a:r>
          </a:p>
        </p:txBody>
      </p:sp>
    </p:spTree>
    <p:extLst>
      <p:ext uri="{BB962C8B-B14F-4D97-AF65-F5344CB8AC3E}">
        <p14:creationId xmlns:p14="http://schemas.microsoft.com/office/powerpoint/2010/main" val="13892069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36A7-8ECC-8D49-866E-E70361F8F59C}"/>
              </a:ext>
            </a:extLst>
          </p:cNvPr>
          <p:cNvSpPr>
            <a:spLocks noGrp="1"/>
          </p:cNvSpPr>
          <p:nvPr>
            <p:ph type="title"/>
          </p:nvPr>
        </p:nvSpPr>
        <p:spPr/>
        <p:txBody>
          <a:bodyPr/>
          <a:lstStyle/>
          <a:p>
            <a:r>
              <a:rPr lang="en-US" dirty="0"/>
              <a:t>using namespaces</a:t>
            </a:r>
            <a:endParaRPr lang="en-BO" dirty="0"/>
          </a:p>
        </p:txBody>
      </p:sp>
      <p:sp>
        <p:nvSpPr>
          <p:cNvPr id="3" name="Content Placeholder 2">
            <a:extLst>
              <a:ext uri="{FF2B5EF4-FFF2-40B4-BE49-F238E27FC236}">
                <a16:creationId xmlns:a16="http://schemas.microsoft.com/office/drawing/2014/main" id="{713173A8-648D-924A-AA78-1D4D99DD30C6}"/>
              </a:ext>
            </a:extLst>
          </p:cNvPr>
          <p:cNvSpPr>
            <a:spLocks noGrp="1"/>
          </p:cNvSpPr>
          <p:nvPr>
            <p:ph idx="1"/>
          </p:nvPr>
        </p:nvSpPr>
        <p:spPr>
          <a:xfrm>
            <a:off x="7768046" y="1940672"/>
            <a:ext cx="3585754" cy="3946322"/>
          </a:xfrm>
        </p:spPr>
        <p:style>
          <a:lnRef idx="1">
            <a:schemeClr val="accent5"/>
          </a:lnRef>
          <a:fillRef idx="2">
            <a:schemeClr val="accent5"/>
          </a:fillRef>
          <a:effectRef idx="1">
            <a:schemeClr val="accent5"/>
          </a:effectRef>
          <a:fontRef idx="minor">
            <a:schemeClr val="dk1"/>
          </a:fontRef>
        </p:style>
        <p:txBody>
          <a:bodyPr>
            <a:normAutofit fontScale="92500" lnSpcReduction="20000"/>
          </a:bodyPr>
          <a:lstStyle/>
          <a:p>
            <a:pPr marL="0" indent="0">
              <a:buNone/>
            </a:pPr>
            <a:r>
              <a:rPr lang="en-BO" sz="1800" dirty="0"/>
              <a:t>Un truco que los compiladores de C# usan para evitar tener que teclear los nombres completos de las clases, es permitor el keyword </a:t>
            </a:r>
            <a:r>
              <a:rPr lang="en-BO" sz="2000" b="1" dirty="0"/>
              <a:t>using</a:t>
            </a:r>
            <a:r>
              <a:rPr lang="en-BO" sz="1800" dirty="0"/>
              <a:t> con el nombre de algún namespace a usarse en un dado programa. Las claúsulas “using” deben ser las primeras al comienzo del archivo. El compliador hace la magia de combinar System con Console, para formar System.Console y buscar en alguno de los assemblies incluidos en el proyecto.</a:t>
            </a:r>
          </a:p>
          <a:p>
            <a:pPr marL="0" indent="0">
              <a:buNone/>
            </a:pPr>
            <a:r>
              <a:rPr lang="en-BO" sz="1800" dirty="0"/>
              <a:t>Es importante entender que “using” no importa o incluye ningún package, módulo o assembly. Solamente instruye a combinar el namespace del using con los nombres de clases que aparecen en el código para ubicarlo en alguno de los assemblies del proyecto.</a:t>
            </a:r>
          </a:p>
          <a:p>
            <a:pPr marL="0" indent="0">
              <a:buNone/>
            </a:pPr>
            <a:endParaRPr lang="en-BO" sz="1800" dirty="0"/>
          </a:p>
          <a:p>
            <a:pPr marL="0" indent="0">
              <a:buNone/>
            </a:pPr>
            <a:endParaRPr lang="en-BO" sz="1800" dirty="0"/>
          </a:p>
        </p:txBody>
      </p:sp>
      <p:sp>
        <p:nvSpPr>
          <p:cNvPr id="4" name="TextBox 3">
            <a:extLst>
              <a:ext uri="{FF2B5EF4-FFF2-40B4-BE49-F238E27FC236}">
                <a16:creationId xmlns:a16="http://schemas.microsoft.com/office/drawing/2014/main" id="{DDEE54A1-23E7-1D49-ACE4-2038CF572361}"/>
              </a:ext>
            </a:extLst>
          </p:cNvPr>
          <p:cNvSpPr txBox="1"/>
          <p:nvPr/>
        </p:nvSpPr>
        <p:spPr>
          <a:xfrm>
            <a:off x="838200" y="2190284"/>
            <a:ext cx="6041572" cy="34470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dirty="0">
                <a:solidFill>
                  <a:schemeClr val="bg1"/>
                </a:solidFill>
              </a:rPr>
              <a:t>using System;</a:t>
            </a:r>
          </a:p>
          <a:p>
            <a:r>
              <a:rPr lang="en-US" sz="1400" b="1" dirty="0">
                <a:solidFill>
                  <a:schemeClr val="bg1"/>
                </a:solidFill>
              </a:rPr>
              <a:t>using </a:t>
            </a:r>
            <a:r>
              <a:rPr lang="en-US" sz="1400" b="1" dirty="0" err="1">
                <a:solidFill>
                  <a:schemeClr val="bg1"/>
                </a:solidFill>
              </a:rPr>
              <a:t>System.IO</a:t>
            </a:r>
            <a:r>
              <a:rPr lang="en-US" sz="1400" b="1" dirty="0">
                <a:solidFill>
                  <a:schemeClr val="bg1"/>
                </a:solidFill>
              </a:rPr>
              <a:t>;</a:t>
            </a:r>
          </a:p>
          <a:p>
            <a:endParaRPr lang="en-US" sz="1400" b="1" dirty="0">
              <a:solidFill>
                <a:schemeClr val="bg1"/>
              </a:solidFill>
            </a:endParaRPr>
          </a:p>
          <a:p>
            <a:r>
              <a:rPr lang="en-US" sz="1400" b="1" dirty="0">
                <a:solidFill>
                  <a:schemeClr val="bg1"/>
                </a:solidFill>
              </a:rPr>
              <a:t>namespace </a:t>
            </a:r>
            <a:r>
              <a:rPr lang="en-US" sz="1400" dirty="0">
                <a:solidFill>
                  <a:schemeClr val="bg1"/>
                </a:solidFill>
              </a:rPr>
              <a:t>Lansoft.CursoCSharp8</a:t>
            </a:r>
          </a:p>
          <a:p>
            <a:r>
              <a:rPr lang="en-US" sz="1400" b="1" dirty="0">
                <a:solidFill>
                  <a:schemeClr val="bg1"/>
                </a:solidFill>
              </a:rPr>
              <a:t>{</a:t>
            </a:r>
          </a:p>
          <a:p>
            <a:pPr lvl="1"/>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 </a:t>
            </a:r>
          </a:p>
          <a:p>
            <a:pPr lvl="1"/>
            <a:r>
              <a:rPr lang="en-US" sz="1400" b="1" dirty="0">
                <a:solidFill>
                  <a:schemeClr val="bg1"/>
                </a:solidFill>
              </a:rPr>
              <a:t>        static void Main() {</a:t>
            </a:r>
          </a:p>
          <a:p>
            <a:pPr lvl="1"/>
            <a:r>
              <a:rPr lang="en-US" sz="1400" b="1" dirty="0">
                <a:solidFill>
                  <a:schemeClr val="bg1"/>
                </a:solidFill>
              </a:rPr>
              <a:t>           int x = 100;  var y = 200;</a:t>
            </a:r>
          </a:p>
          <a:p>
            <a:pPr lvl="1"/>
            <a:r>
              <a:rPr lang="en-US" sz="1400" b="1" dirty="0">
                <a:solidFill>
                  <a:schemeClr val="bg1"/>
                </a:solidFill>
              </a:rPr>
              <a:t>           </a:t>
            </a:r>
            <a:r>
              <a:rPr lang="en-US" sz="1600" b="1" dirty="0" err="1">
                <a:solidFill>
                  <a:schemeClr val="accent2">
                    <a:lumMod val="40000"/>
                    <a:lumOff val="60000"/>
                  </a:schemeClr>
                </a:solidFill>
              </a:rPr>
              <a:t>Console</a:t>
            </a:r>
            <a:r>
              <a:rPr lang="en-US" sz="1400" b="1" dirty="0" err="1">
                <a:solidFill>
                  <a:schemeClr val="bg1"/>
                </a:solidFill>
              </a:rPr>
              <a:t>.WriteLine</a:t>
            </a:r>
            <a:r>
              <a:rPr lang="en-US" sz="1400" b="1" dirty="0">
                <a:solidFill>
                  <a:schemeClr val="bg1"/>
                </a:solidFill>
              </a:rPr>
              <a:t>($</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pPr lvl="1"/>
            <a:r>
              <a:rPr lang="en-US" sz="1400" b="1" dirty="0">
                <a:solidFill>
                  <a:schemeClr val="bg1"/>
                </a:solidFill>
              </a:rPr>
              <a:t>           </a:t>
            </a:r>
            <a:r>
              <a:rPr lang="en-US" sz="1600" b="1" dirty="0" err="1">
                <a:solidFill>
                  <a:schemeClr val="accent2">
                    <a:lumMod val="40000"/>
                    <a:lumOff val="60000"/>
                  </a:schemeClr>
                </a:solidFill>
              </a:rPr>
              <a:t>Console</a:t>
            </a:r>
            <a:r>
              <a:rPr lang="en-US" sz="1400" b="1" dirty="0" err="1">
                <a:solidFill>
                  <a:schemeClr val="bg1"/>
                </a:solidFill>
              </a:rPr>
              <a:t>.WriteLine</a:t>
            </a:r>
            <a:r>
              <a:rPr lang="en-US" sz="1400" b="1" dirty="0">
                <a:solidFill>
                  <a:schemeClr val="bg1"/>
                </a:solidFill>
              </a:rPr>
              <a:t>($</a:t>
            </a:r>
            <a:r>
              <a:rPr lang="en-US" sz="1400" b="1" dirty="0"/>
              <a:t>"</a:t>
            </a:r>
            <a:r>
              <a:rPr lang="en-US" sz="1400" b="1" dirty="0">
                <a:solidFill>
                  <a:schemeClr val="bg1"/>
                </a:solidFill>
              </a:rPr>
              <a:t>y = {y}</a:t>
            </a:r>
            <a:r>
              <a:rPr lang="en-US" sz="1400" b="1" dirty="0"/>
              <a:t> "</a:t>
            </a:r>
            <a:r>
              <a:rPr lang="en-US" sz="1400" b="1" dirty="0">
                <a:solidFill>
                  <a:schemeClr val="bg1"/>
                </a:solidFill>
              </a:rPr>
              <a:t>);		// y = 200</a:t>
            </a:r>
          </a:p>
          <a:p>
            <a:pPr lvl="1"/>
            <a:r>
              <a:rPr lang="en-US" sz="1400" b="1" dirty="0">
                <a:solidFill>
                  <a:schemeClr val="bg1"/>
                </a:solidFill>
              </a:rPr>
              <a:t>	</a:t>
            </a:r>
            <a:r>
              <a:rPr lang="en-US" sz="1600" b="1" dirty="0" err="1">
                <a:solidFill>
                  <a:schemeClr val="accent2">
                    <a:lumMod val="40000"/>
                    <a:lumOff val="60000"/>
                  </a:schemeClr>
                </a:solidFill>
              </a:rPr>
              <a:t>Console</a:t>
            </a:r>
            <a:r>
              <a:rPr lang="en-US" sz="1400" b="1" dirty="0" err="1">
                <a:solidFill>
                  <a:schemeClr val="bg1"/>
                </a:solidFill>
              </a:rPr>
              <a:t>.WriteLine</a:t>
            </a:r>
            <a:r>
              <a:rPr lang="en-US" sz="1400" b="1" dirty="0">
                <a:solidFill>
                  <a:schemeClr val="bg1"/>
                </a:solidFill>
              </a:rPr>
              <a:t>(</a:t>
            </a:r>
            <a:r>
              <a:rPr lang="en-US" sz="1600" b="1" dirty="0" err="1">
                <a:solidFill>
                  <a:schemeClr val="accent2">
                    <a:lumMod val="40000"/>
                    <a:lumOff val="60000"/>
                  </a:schemeClr>
                </a:solidFill>
              </a:rPr>
              <a:t>Math</a:t>
            </a:r>
            <a:r>
              <a:rPr lang="en-US" sz="1400" b="1" dirty="0" err="1">
                <a:solidFill>
                  <a:schemeClr val="bg1"/>
                </a:solidFill>
              </a:rPr>
              <a:t>.Max</a:t>
            </a:r>
            <a:r>
              <a:rPr lang="en-US" sz="1400" b="1" dirty="0">
                <a:solidFill>
                  <a:schemeClr val="bg1"/>
                </a:solidFill>
              </a:rPr>
              <a:t>(x, y));   	// 200</a:t>
            </a:r>
          </a:p>
          <a:p>
            <a:pPr lvl="1"/>
            <a:r>
              <a:rPr lang="en-US" sz="1400" b="1" dirty="0">
                <a:solidFill>
                  <a:schemeClr val="bg1"/>
                </a:solidFill>
              </a:rPr>
              <a:t>	</a:t>
            </a:r>
            <a:r>
              <a:rPr lang="en-US" sz="1600" b="1" dirty="0" err="1">
                <a:solidFill>
                  <a:schemeClr val="accent2">
                    <a:lumMod val="40000"/>
                    <a:lumOff val="60000"/>
                  </a:schemeClr>
                </a:solidFill>
              </a:rPr>
              <a:t>Console</a:t>
            </a:r>
            <a:r>
              <a:rPr lang="en-US" sz="1400" b="1" dirty="0" err="1">
                <a:solidFill>
                  <a:schemeClr val="bg1"/>
                </a:solidFill>
              </a:rPr>
              <a:t>.WriteLine</a:t>
            </a:r>
            <a:r>
              <a:rPr lang="en-US" sz="1400" b="1" dirty="0">
                <a:solidFill>
                  <a:schemeClr val="bg1"/>
                </a:solidFill>
              </a:rPr>
              <a:t>(</a:t>
            </a:r>
            <a:r>
              <a:rPr lang="en-US" sz="1600" b="1" dirty="0" err="1">
                <a:solidFill>
                  <a:schemeClr val="accent2">
                    <a:lumMod val="40000"/>
                    <a:lumOff val="60000"/>
                  </a:schemeClr>
                </a:solidFill>
              </a:rPr>
              <a:t>File</a:t>
            </a:r>
            <a:r>
              <a:rPr lang="en-US" sz="1400" b="1" dirty="0" err="1">
                <a:solidFill>
                  <a:schemeClr val="bg1"/>
                </a:solidFill>
              </a:rPr>
              <a:t>.Exists</a:t>
            </a:r>
            <a:r>
              <a:rPr lang="en-US" sz="1400" b="1" dirty="0">
                <a:solidFill>
                  <a:schemeClr val="bg1"/>
                </a:solidFill>
              </a:rPr>
              <a:t>(</a:t>
            </a:r>
            <a:r>
              <a:rPr lang="en-US" sz="1400" b="1" dirty="0"/>
              <a:t>"</a:t>
            </a:r>
            <a:r>
              <a:rPr lang="en-US" sz="1400" b="1" dirty="0" err="1">
                <a:solidFill>
                  <a:schemeClr val="bg1"/>
                </a:solidFill>
              </a:rPr>
              <a:t>Programa.cs</a:t>
            </a:r>
            <a:r>
              <a:rPr lang="en-US" sz="1400" b="1" dirty="0"/>
              <a:t>"</a:t>
            </a:r>
            <a:r>
              <a:rPr lang="en-US" sz="1400" b="1" dirty="0">
                <a:solidFill>
                  <a:schemeClr val="bg1"/>
                </a:solidFill>
              </a:rPr>
              <a:t>)); 	// false</a:t>
            </a:r>
          </a:p>
          <a:p>
            <a:pPr lvl="1"/>
            <a:r>
              <a:rPr lang="en-US" sz="1400" b="1" dirty="0">
                <a:solidFill>
                  <a:schemeClr val="bg1"/>
                </a:solidFill>
              </a:rPr>
              <a:t>      }</a:t>
            </a:r>
          </a:p>
          <a:p>
            <a:pPr lvl="1"/>
            <a:r>
              <a:rPr lang="en-US" sz="1400" b="1" dirty="0">
                <a:solidFill>
                  <a:schemeClr val="bg1"/>
                </a:solidFill>
              </a:rPr>
              <a:t>}</a:t>
            </a:r>
          </a:p>
          <a:p>
            <a:pPr lvl="1" indent="-449263"/>
            <a:r>
              <a:rPr lang="en-US" sz="1400" b="1" dirty="0">
                <a:solidFill>
                  <a:schemeClr val="bg1"/>
                </a:solidFill>
              </a:rPr>
              <a:t>}</a:t>
            </a:r>
          </a:p>
        </p:txBody>
      </p:sp>
    </p:spTree>
    <p:extLst>
      <p:ext uri="{BB962C8B-B14F-4D97-AF65-F5344CB8AC3E}">
        <p14:creationId xmlns:p14="http://schemas.microsoft.com/office/powerpoint/2010/main" val="294488031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36A7-8ECC-8D49-866E-E70361F8F59C}"/>
              </a:ext>
            </a:extLst>
          </p:cNvPr>
          <p:cNvSpPr>
            <a:spLocks noGrp="1"/>
          </p:cNvSpPr>
          <p:nvPr>
            <p:ph type="title"/>
          </p:nvPr>
        </p:nvSpPr>
        <p:spPr/>
        <p:txBody>
          <a:bodyPr/>
          <a:lstStyle/>
          <a:p>
            <a:r>
              <a:rPr lang="en-US" dirty="0"/>
              <a:t>using  static</a:t>
            </a:r>
            <a:endParaRPr lang="en-BO" dirty="0"/>
          </a:p>
        </p:txBody>
      </p:sp>
      <p:sp>
        <p:nvSpPr>
          <p:cNvPr id="3" name="Content Placeholder 2">
            <a:extLst>
              <a:ext uri="{FF2B5EF4-FFF2-40B4-BE49-F238E27FC236}">
                <a16:creationId xmlns:a16="http://schemas.microsoft.com/office/drawing/2014/main" id="{713173A8-648D-924A-AA78-1D4D99DD30C6}"/>
              </a:ext>
            </a:extLst>
          </p:cNvPr>
          <p:cNvSpPr>
            <a:spLocks noGrp="1"/>
          </p:cNvSpPr>
          <p:nvPr>
            <p:ph idx="1"/>
          </p:nvPr>
        </p:nvSpPr>
        <p:spPr>
          <a:xfrm>
            <a:off x="7768046" y="1940672"/>
            <a:ext cx="3585754" cy="3946322"/>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BO" sz="2000" dirty="0"/>
              <a:t>Si en un programa se quiere solo trabajar con los nombre de los métodos static directamente, sin teclear el nombre de la clase a la que pertence, se puede usar “using static” y el nombre de la clase.</a:t>
            </a:r>
          </a:p>
          <a:p>
            <a:pPr marL="0" indent="0">
              <a:buNone/>
            </a:pPr>
            <a:r>
              <a:rPr lang="en-BO" sz="2000" dirty="0"/>
              <a:t>Nuevamente es un truco del compilador de C# que hará las deducciones correspondientes para poner el nombre de namespace y clase correspondiente a los métodos que encuentren un solo “matching” en el proyecto.</a:t>
            </a:r>
          </a:p>
          <a:p>
            <a:pPr marL="0" indent="0">
              <a:buNone/>
            </a:pPr>
            <a:endParaRPr lang="en-BO" sz="1800" dirty="0"/>
          </a:p>
          <a:p>
            <a:pPr marL="0" indent="0">
              <a:buNone/>
            </a:pPr>
            <a:endParaRPr lang="en-BO" sz="1800" dirty="0"/>
          </a:p>
        </p:txBody>
      </p:sp>
      <p:sp>
        <p:nvSpPr>
          <p:cNvPr id="4" name="TextBox 3">
            <a:extLst>
              <a:ext uri="{FF2B5EF4-FFF2-40B4-BE49-F238E27FC236}">
                <a16:creationId xmlns:a16="http://schemas.microsoft.com/office/drawing/2014/main" id="{DDEE54A1-23E7-1D49-ACE4-2038CF572361}"/>
              </a:ext>
            </a:extLst>
          </p:cNvPr>
          <p:cNvSpPr txBox="1"/>
          <p:nvPr/>
        </p:nvSpPr>
        <p:spPr>
          <a:xfrm>
            <a:off x="838200" y="2018094"/>
            <a:ext cx="6041572" cy="3847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dirty="0">
                <a:solidFill>
                  <a:schemeClr val="bg1"/>
                </a:solidFill>
              </a:rPr>
              <a:t>using System;</a:t>
            </a:r>
          </a:p>
          <a:p>
            <a:r>
              <a:rPr lang="en-US" sz="1600" b="1" dirty="0">
                <a:solidFill>
                  <a:schemeClr val="accent2">
                    <a:lumMod val="40000"/>
                    <a:lumOff val="60000"/>
                  </a:schemeClr>
                </a:solidFill>
              </a:rPr>
              <a:t>using static </a:t>
            </a:r>
            <a:r>
              <a:rPr lang="en-US" sz="1600" b="1" dirty="0" err="1">
                <a:solidFill>
                  <a:schemeClr val="accent2">
                    <a:lumMod val="40000"/>
                    <a:lumOff val="60000"/>
                  </a:schemeClr>
                </a:solidFill>
              </a:rPr>
              <a:t>System.Console</a:t>
            </a:r>
            <a:r>
              <a:rPr lang="en-US" sz="1600" b="1" dirty="0">
                <a:solidFill>
                  <a:schemeClr val="accent2">
                    <a:lumMod val="40000"/>
                    <a:lumOff val="60000"/>
                  </a:schemeClr>
                </a:solidFill>
              </a:rPr>
              <a:t>;</a:t>
            </a:r>
          </a:p>
          <a:p>
            <a:r>
              <a:rPr lang="en-US" sz="1600" b="1" dirty="0">
                <a:solidFill>
                  <a:schemeClr val="accent2">
                    <a:lumMod val="40000"/>
                    <a:lumOff val="60000"/>
                  </a:schemeClr>
                </a:solidFill>
              </a:rPr>
              <a:t>using static </a:t>
            </a:r>
            <a:r>
              <a:rPr lang="en-US" sz="1600" b="1" dirty="0" err="1">
                <a:solidFill>
                  <a:schemeClr val="accent2">
                    <a:lumMod val="40000"/>
                    <a:lumOff val="60000"/>
                  </a:schemeClr>
                </a:solidFill>
              </a:rPr>
              <a:t>System.Math</a:t>
            </a:r>
            <a:r>
              <a:rPr lang="en-US" sz="1600" b="1" dirty="0">
                <a:solidFill>
                  <a:schemeClr val="accent2">
                    <a:lumMod val="40000"/>
                    <a:lumOff val="60000"/>
                  </a:schemeClr>
                </a:solidFill>
              </a:rPr>
              <a:t>;</a:t>
            </a:r>
          </a:p>
          <a:p>
            <a:r>
              <a:rPr lang="en-US" sz="1600" b="1" dirty="0">
                <a:solidFill>
                  <a:schemeClr val="accent2">
                    <a:lumMod val="40000"/>
                    <a:lumOff val="60000"/>
                  </a:schemeClr>
                </a:solidFill>
              </a:rPr>
              <a:t>using static </a:t>
            </a:r>
            <a:r>
              <a:rPr lang="en-US" sz="1600" b="1" dirty="0" err="1">
                <a:solidFill>
                  <a:schemeClr val="accent2">
                    <a:lumMod val="40000"/>
                    <a:lumOff val="60000"/>
                  </a:schemeClr>
                </a:solidFill>
              </a:rPr>
              <a:t>System.IO.File</a:t>
            </a:r>
            <a:r>
              <a:rPr lang="en-US" sz="1600" b="1" dirty="0">
                <a:solidFill>
                  <a:schemeClr val="accent2">
                    <a:lumMod val="40000"/>
                    <a:lumOff val="60000"/>
                  </a:schemeClr>
                </a:solidFill>
              </a:rPr>
              <a:t>;</a:t>
            </a:r>
          </a:p>
          <a:p>
            <a:endParaRPr lang="en-US" sz="1400" b="1" dirty="0">
              <a:solidFill>
                <a:schemeClr val="bg1"/>
              </a:solidFill>
            </a:endParaRPr>
          </a:p>
          <a:p>
            <a:r>
              <a:rPr lang="en-US" sz="1400" b="1" dirty="0">
                <a:solidFill>
                  <a:schemeClr val="bg1"/>
                </a:solidFill>
              </a:rPr>
              <a:t>namespace </a:t>
            </a:r>
            <a:r>
              <a:rPr lang="en-US" sz="1400" dirty="0">
                <a:solidFill>
                  <a:schemeClr val="bg1"/>
                </a:solidFill>
              </a:rPr>
              <a:t>Lansoft.CursoCSharp8</a:t>
            </a:r>
          </a:p>
          <a:p>
            <a:r>
              <a:rPr lang="en-US" sz="1400" b="1" dirty="0">
                <a:solidFill>
                  <a:schemeClr val="bg1"/>
                </a:solidFill>
              </a:rPr>
              <a:t>{</a:t>
            </a:r>
          </a:p>
          <a:p>
            <a:pPr lvl="1"/>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 </a:t>
            </a:r>
          </a:p>
          <a:p>
            <a:pPr lvl="1"/>
            <a:r>
              <a:rPr lang="en-US" sz="1400" b="1" dirty="0">
                <a:solidFill>
                  <a:schemeClr val="bg1"/>
                </a:solidFill>
              </a:rPr>
              <a:t>        static void Main() {</a:t>
            </a:r>
          </a:p>
          <a:p>
            <a:pPr lvl="1"/>
            <a:r>
              <a:rPr lang="en-US" sz="1400" b="1" dirty="0">
                <a:solidFill>
                  <a:schemeClr val="bg1"/>
                </a:solidFill>
              </a:rPr>
              <a:t>           int x = 100;  var y = 200;</a:t>
            </a:r>
          </a:p>
          <a:p>
            <a:pPr lvl="1"/>
            <a:r>
              <a:rPr lang="en-US" sz="1400" b="1" dirty="0">
                <a:solidFill>
                  <a:schemeClr val="bg1"/>
                </a:solidFill>
              </a:rPr>
              <a:t>           WriteLine($</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pPr lvl="1"/>
            <a:r>
              <a:rPr lang="en-US" sz="1400" b="1" dirty="0">
                <a:solidFill>
                  <a:schemeClr val="bg1"/>
                </a:solidFill>
              </a:rPr>
              <a:t>           WriteLine($</a:t>
            </a:r>
            <a:r>
              <a:rPr lang="en-US" sz="1400" b="1" dirty="0"/>
              <a:t>"</a:t>
            </a:r>
            <a:r>
              <a:rPr lang="en-US" sz="1400" b="1" dirty="0">
                <a:solidFill>
                  <a:schemeClr val="bg1"/>
                </a:solidFill>
              </a:rPr>
              <a:t>y = {y}</a:t>
            </a:r>
            <a:r>
              <a:rPr lang="en-US" sz="1400" b="1" dirty="0"/>
              <a:t> "</a:t>
            </a:r>
            <a:r>
              <a:rPr lang="en-US" sz="1400" b="1" dirty="0">
                <a:solidFill>
                  <a:schemeClr val="bg1"/>
                </a:solidFill>
              </a:rPr>
              <a:t>);		// y = 200</a:t>
            </a:r>
          </a:p>
          <a:p>
            <a:pPr lvl="1"/>
            <a:r>
              <a:rPr lang="en-US" sz="1400" b="1" dirty="0">
                <a:solidFill>
                  <a:schemeClr val="bg1"/>
                </a:solidFill>
              </a:rPr>
              <a:t>	WriteLine(Max(x, y));   		// 200</a:t>
            </a:r>
          </a:p>
          <a:p>
            <a:pPr lvl="1"/>
            <a:r>
              <a:rPr lang="en-US" sz="1400" b="1" dirty="0">
                <a:solidFill>
                  <a:schemeClr val="bg1"/>
                </a:solidFill>
              </a:rPr>
              <a:t>	WriteLine(Exists(</a:t>
            </a:r>
            <a:r>
              <a:rPr lang="en-US" sz="1400" b="1" dirty="0"/>
              <a:t>"</a:t>
            </a:r>
            <a:r>
              <a:rPr lang="en-US" sz="1400" b="1" dirty="0" err="1">
                <a:solidFill>
                  <a:schemeClr val="bg1"/>
                </a:solidFill>
              </a:rPr>
              <a:t>Programa.cs</a:t>
            </a:r>
            <a:r>
              <a:rPr lang="en-US" sz="1400" b="1" dirty="0"/>
              <a:t>"</a:t>
            </a:r>
            <a:r>
              <a:rPr lang="en-US" sz="1400" b="1" dirty="0">
                <a:solidFill>
                  <a:schemeClr val="bg1"/>
                </a:solidFill>
              </a:rPr>
              <a:t>)); 	// false</a:t>
            </a:r>
          </a:p>
          <a:p>
            <a:pPr lvl="1"/>
            <a:r>
              <a:rPr lang="en-US" sz="1400" b="1" dirty="0">
                <a:solidFill>
                  <a:schemeClr val="bg1"/>
                </a:solidFill>
              </a:rPr>
              <a:t>      }</a:t>
            </a:r>
          </a:p>
          <a:p>
            <a:pPr lvl="1"/>
            <a:r>
              <a:rPr lang="en-US" sz="1400" b="1" dirty="0">
                <a:solidFill>
                  <a:schemeClr val="bg1"/>
                </a:solidFill>
              </a:rPr>
              <a:t>}</a:t>
            </a:r>
          </a:p>
          <a:p>
            <a:pPr lvl="1" indent="-449263"/>
            <a:r>
              <a:rPr lang="en-US" sz="1400" b="1" dirty="0">
                <a:solidFill>
                  <a:schemeClr val="bg1"/>
                </a:solidFill>
              </a:rPr>
              <a:t>}</a:t>
            </a:r>
          </a:p>
        </p:txBody>
      </p:sp>
    </p:spTree>
    <p:extLst>
      <p:ext uri="{BB962C8B-B14F-4D97-AF65-F5344CB8AC3E}">
        <p14:creationId xmlns:p14="http://schemas.microsoft.com/office/powerpoint/2010/main" val="315219441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36A7-8ECC-8D49-866E-E70361F8F59C}"/>
              </a:ext>
            </a:extLst>
          </p:cNvPr>
          <p:cNvSpPr>
            <a:spLocks noGrp="1"/>
          </p:cNvSpPr>
          <p:nvPr>
            <p:ph type="title"/>
          </p:nvPr>
        </p:nvSpPr>
        <p:spPr/>
        <p:txBody>
          <a:bodyPr/>
          <a:lstStyle/>
          <a:p>
            <a:r>
              <a:rPr lang="en-US" dirty="0"/>
              <a:t>using  con alias</a:t>
            </a:r>
            <a:endParaRPr lang="en-BO" dirty="0"/>
          </a:p>
        </p:txBody>
      </p:sp>
      <p:sp>
        <p:nvSpPr>
          <p:cNvPr id="3" name="Content Placeholder 2">
            <a:extLst>
              <a:ext uri="{FF2B5EF4-FFF2-40B4-BE49-F238E27FC236}">
                <a16:creationId xmlns:a16="http://schemas.microsoft.com/office/drawing/2014/main" id="{713173A8-648D-924A-AA78-1D4D99DD30C6}"/>
              </a:ext>
            </a:extLst>
          </p:cNvPr>
          <p:cNvSpPr>
            <a:spLocks noGrp="1"/>
          </p:cNvSpPr>
          <p:nvPr>
            <p:ph idx="1"/>
          </p:nvPr>
        </p:nvSpPr>
        <p:spPr>
          <a:xfrm>
            <a:off x="7768046" y="1940672"/>
            <a:ext cx="3585754" cy="3946322"/>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BO" sz="2000" dirty="0"/>
              <a:t>Poco usado, por la funcionalidad que dan los IDE modernos, pero es también posible asignarles alias (sobrenombres) a las clases, usando la siguiente notación:</a:t>
            </a:r>
          </a:p>
          <a:p>
            <a:pPr marL="0" indent="0">
              <a:buNone/>
            </a:pPr>
            <a:r>
              <a:rPr lang="en-US" sz="2000" b="1" dirty="0"/>
              <a:t>u</a:t>
            </a:r>
            <a:r>
              <a:rPr lang="en-BO" sz="2000" b="1" dirty="0"/>
              <a:t>sing out = System.Console;</a:t>
            </a:r>
          </a:p>
          <a:p>
            <a:pPr marL="0" indent="0">
              <a:buNone/>
            </a:pPr>
            <a:r>
              <a:rPr lang="en-BO" sz="2000" dirty="0"/>
              <a:t>Esto permitiría usar “Out” (o cualquier alias que elijamos) para referirnos a System.Console.</a:t>
            </a:r>
          </a:p>
          <a:p>
            <a:pPr marL="0" indent="0">
              <a:buNone/>
            </a:pPr>
            <a:endParaRPr lang="en-BO" sz="1800" dirty="0"/>
          </a:p>
          <a:p>
            <a:pPr marL="0" indent="0">
              <a:buNone/>
            </a:pPr>
            <a:endParaRPr lang="en-BO" sz="1800" dirty="0"/>
          </a:p>
        </p:txBody>
      </p:sp>
      <p:sp>
        <p:nvSpPr>
          <p:cNvPr id="4" name="TextBox 3">
            <a:extLst>
              <a:ext uri="{FF2B5EF4-FFF2-40B4-BE49-F238E27FC236}">
                <a16:creationId xmlns:a16="http://schemas.microsoft.com/office/drawing/2014/main" id="{DDEE54A1-23E7-1D49-ACE4-2038CF572361}"/>
              </a:ext>
            </a:extLst>
          </p:cNvPr>
          <p:cNvSpPr txBox="1"/>
          <p:nvPr/>
        </p:nvSpPr>
        <p:spPr>
          <a:xfrm>
            <a:off x="838200" y="1947454"/>
            <a:ext cx="6041572" cy="3939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dirty="0">
                <a:solidFill>
                  <a:schemeClr val="bg1"/>
                </a:solidFill>
              </a:rPr>
              <a:t>using System;</a:t>
            </a:r>
          </a:p>
          <a:p>
            <a:r>
              <a:rPr lang="en-US" sz="1600" b="1" dirty="0">
                <a:solidFill>
                  <a:schemeClr val="accent2">
                    <a:lumMod val="40000"/>
                    <a:lumOff val="60000"/>
                  </a:schemeClr>
                </a:solidFill>
              </a:rPr>
              <a:t>using Out = </a:t>
            </a:r>
            <a:r>
              <a:rPr lang="en-US" sz="1600" b="1" dirty="0" err="1">
                <a:solidFill>
                  <a:schemeClr val="accent2">
                    <a:lumMod val="40000"/>
                    <a:lumOff val="60000"/>
                  </a:schemeClr>
                </a:solidFill>
              </a:rPr>
              <a:t>System.Console</a:t>
            </a:r>
            <a:r>
              <a:rPr lang="en-US" sz="1600" b="1" dirty="0">
                <a:solidFill>
                  <a:schemeClr val="accent2">
                    <a:lumMod val="40000"/>
                    <a:lumOff val="60000"/>
                  </a:schemeClr>
                </a:solidFill>
              </a:rPr>
              <a:t>;</a:t>
            </a:r>
          </a:p>
          <a:p>
            <a:r>
              <a:rPr lang="en-US" sz="1400" b="1" dirty="0">
                <a:solidFill>
                  <a:schemeClr val="bg1"/>
                </a:solidFill>
              </a:rPr>
              <a:t>using static </a:t>
            </a:r>
            <a:r>
              <a:rPr lang="en-US" sz="1400" b="1" dirty="0" err="1">
                <a:solidFill>
                  <a:schemeClr val="bg1"/>
                </a:solidFill>
              </a:rPr>
              <a:t>System.Math</a:t>
            </a:r>
            <a:r>
              <a:rPr lang="en-US" sz="1400" b="1" dirty="0">
                <a:solidFill>
                  <a:schemeClr val="bg1"/>
                </a:solidFill>
              </a:rPr>
              <a:t>;</a:t>
            </a:r>
            <a:endParaRPr lang="en-US" sz="1200" b="1" dirty="0">
              <a:solidFill>
                <a:schemeClr val="bg1"/>
              </a:solidFill>
            </a:endParaRPr>
          </a:p>
          <a:p>
            <a:r>
              <a:rPr lang="en-US" sz="1400" b="1" dirty="0">
                <a:solidFill>
                  <a:schemeClr val="bg1"/>
                </a:solidFill>
              </a:rPr>
              <a:t>using static </a:t>
            </a:r>
            <a:r>
              <a:rPr lang="en-US" sz="1400" b="1" dirty="0" err="1">
                <a:solidFill>
                  <a:schemeClr val="bg1"/>
                </a:solidFill>
              </a:rPr>
              <a:t>System.IO.File</a:t>
            </a:r>
            <a:r>
              <a:rPr lang="en-US" sz="1400" b="1" dirty="0">
                <a:solidFill>
                  <a:schemeClr val="bg1"/>
                </a:solidFill>
              </a:rPr>
              <a:t>;</a:t>
            </a:r>
          </a:p>
          <a:p>
            <a:endParaRPr lang="en-US" sz="1400" b="1" dirty="0">
              <a:solidFill>
                <a:schemeClr val="bg1"/>
              </a:solidFill>
            </a:endParaRPr>
          </a:p>
          <a:p>
            <a:r>
              <a:rPr lang="en-US" sz="1400" b="1" dirty="0">
                <a:solidFill>
                  <a:schemeClr val="bg1"/>
                </a:solidFill>
              </a:rPr>
              <a:t>namespace </a:t>
            </a:r>
            <a:r>
              <a:rPr lang="en-US" sz="1400" dirty="0">
                <a:solidFill>
                  <a:schemeClr val="bg1"/>
                </a:solidFill>
              </a:rPr>
              <a:t>Lansoft.CursoCSharp8</a:t>
            </a:r>
          </a:p>
          <a:p>
            <a:r>
              <a:rPr lang="en-US" sz="1400" b="1" dirty="0">
                <a:solidFill>
                  <a:schemeClr val="bg1"/>
                </a:solidFill>
              </a:rPr>
              <a:t>{</a:t>
            </a:r>
          </a:p>
          <a:p>
            <a:pPr lvl="1"/>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 </a:t>
            </a:r>
          </a:p>
          <a:p>
            <a:pPr lvl="1"/>
            <a:r>
              <a:rPr lang="en-US" sz="1400" b="1" dirty="0">
                <a:solidFill>
                  <a:schemeClr val="bg1"/>
                </a:solidFill>
              </a:rPr>
              <a:t>        static void Main() {</a:t>
            </a:r>
          </a:p>
          <a:p>
            <a:pPr lvl="1"/>
            <a:r>
              <a:rPr lang="en-US" sz="1400" b="1" dirty="0">
                <a:solidFill>
                  <a:schemeClr val="bg1"/>
                </a:solidFill>
              </a:rPr>
              <a:t>           int x = 100;  var y = 200;</a:t>
            </a:r>
          </a:p>
          <a:p>
            <a:pPr lvl="1"/>
            <a:r>
              <a:rPr lang="en-US" sz="1400" b="1" dirty="0">
                <a:solidFill>
                  <a:schemeClr val="bg1"/>
                </a:solidFill>
              </a:rPr>
              <a:t>           </a:t>
            </a:r>
            <a:r>
              <a:rPr lang="en-US" sz="1600" b="1" dirty="0" err="1">
                <a:solidFill>
                  <a:schemeClr val="accent2">
                    <a:lumMod val="40000"/>
                    <a:lumOff val="60000"/>
                  </a:schemeClr>
                </a:solidFill>
              </a:rPr>
              <a:t>Out</a:t>
            </a:r>
            <a:r>
              <a:rPr lang="en-US" sz="1400" b="1" dirty="0" err="1">
                <a:solidFill>
                  <a:schemeClr val="bg1"/>
                </a:solidFill>
              </a:rPr>
              <a:t>.WriteLine</a:t>
            </a:r>
            <a:r>
              <a:rPr lang="en-US" sz="1400" b="1" dirty="0">
                <a:solidFill>
                  <a:schemeClr val="bg1"/>
                </a:solidFill>
              </a:rPr>
              <a:t>($</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pPr lvl="1"/>
            <a:r>
              <a:rPr lang="en-US" sz="1400" b="1" dirty="0">
                <a:solidFill>
                  <a:schemeClr val="bg1"/>
                </a:solidFill>
              </a:rPr>
              <a:t>           </a:t>
            </a:r>
            <a:r>
              <a:rPr lang="en-US" sz="1600" b="1" dirty="0" err="1">
                <a:solidFill>
                  <a:schemeClr val="accent2">
                    <a:lumMod val="40000"/>
                    <a:lumOff val="60000"/>
                  </a:schemeClr>
                </a:solidFill>
              </a:rPr>
              <a:t>Out</a:t>
            </a:r>
            <a:r>
              <a:rPr lang="en-US" sz="1400" b="1" dirty="0" err="1">
                <a:solidFill>
                  <a:schemeClr val="bg1"/>
                </a:solidFill>
              </a:rPr>
              <a:t>.WriteLine</a:t>
            </a:r>
            <a:r>
              <a:rPr lang="en-US" sz="1400" b="1" dirty="0">
                <a:solidFill>
                  <a:schemeClr val="bg1"/>
                </a:solidFill>
              </a:rPr>
              <a:t>($</a:t>
            </a:r>
            <a:r>
              <a:rPr lang="en-US" sz="1400" b="1" dirty="0"/>
              <a:t>"</a:t>
            </a:r>
            <a:r>
              <a:rPr lang="en-US" sz="1400" b="1" dirty="0">
                <a:solidFill>
                  <a:schemeClr val="bg1"/>
                </a:solidFill>
              </a:rPr>
              <a:t>y = {y}</a:t>
            </a:r>
            <a:r>
              <a:rPr lang="en-US" sz="1400" b="1" dirty="0"/>
              <a:t> "</a:t>
            </a:r>
            <a:r>
              <a:rPr lang="en-US" sz="1400" b="1" dirty="0">
                <a:solidFill>
                  <a:schemeClr val="bg1"/>
                </a:solidFill>
              </a:rPr>
              <a:t>);		// y = 200</a:t>
            </a:r>
          </a:p>
          <a:p>
            <a:pPr lvl="1"/>
            <a:r>
              <a:rPr lang="en-US" sz="1400" b="1" dirty="0">
                <a:solidFill>
                  <a:schemeClr val="bg1"/>
                </a:solidFill>
              </a:rPr>
              <a:t>	</a:t>
            </a:r>
            <a:r>
              <a:rPr lang="en-US" sz="1600" b="1" dirty="0" err="1">
                <a:solidFill>
                  <a:schemeClr val="accent2">
                    <a:lumMod val="40000"/>
                    <a:lumOff val="60000"/>
                  </a:schemeClr>
                </a:solidFill>
              </a:rPr>
              <a:t>Out</a:t>
            </a:r>
            <a:r>
              <a:rPr lang="en-US" sz="1400" b="1" dirty="0" err="1">
                <a:solidFill>
                  <a:schemeClr val="bg1"/>
                </a:solidFill>
              </a:rPr>
              <a:t>.WriteLine</a:t>
            </a:r>
            <a:r>
              <a:rPr lang="en-US" sz="1400" b="1" dirty="0">
                <a:solidFill>
                  <a:schemeClr val="bg1"/>
                </a:solidFill>
              </a:rPr>
              <a:t>(Min(x, y));   		// 100</a:t>
            </a:r>
          </a:p>
          <a:p>
            <a:pPr lvl="1"/>
            <a:r>
              <a:rPr lang="en-US" sz="1400" b="1" dirty="0">
                <a:solidFill>
                  <a:schemeClr val="bg1"/>
                </a:solidFill>
              </a:rPr>
              <a:t>	</a:t>
            </a:r>
            <a:r>
              <a:rPr lang="en-US" sz="1600" b="1" dirty="0" err="1">
                <a:solidFill>
                  <a:schemeClr val="accent2">
                    <a:lumMod val="40000"/>
                    <a:lumOff val="60000"/>
                  </a:schemeClr>
                </a:solidFill>
              </a:rPr>
              <a:t>Out</a:t>
            </a:r>
            <a:r>
              <a:rPr lang="en-US" sz="1400" b="1" dirty="0" err="1">
                <a:solidFill>
                  <a:schemeClr val="bg1"/>
                </a:solidFill>
              </a:rPr>
              <a:t>.WriteLine</a:t>
            </a:r>
            <a:r>
              <a:rPr lang="en-US" sz="1400" b="1" dirty="0">
                <a:solidFill>
                  <a:schemeClr val="bg1"/>
                </a:solidFill>
              </a:rPr>
              <a:t>(Exists(</a:t>
            </a:r>
            <a:r>
              <a:rPr lang="en-US" sz="1400" b="1" dirty="0"/>
              <a:t>"</a:t>
            </a:r>
            <a:r>
              <a:rPr lang="en-US" sz="1400" b="1" dirty="0" err="1">
                <a:solidFill>
                  <a:schemeClr val="bg1"/>
                </a:solidFill>
              </a:rPr>
              <a:t>Programa.cs</a:t>
            </a:r>
            <a:r>
              <a:rPr lang="en-US" sz="1400" b="1" dirty="0"/>
              <a:t>"</a:t>
            </a:r>
            <a:r>
              <a:rPr lang="en-US" sz="1400" b="1" dirty="0">
                <a:solidFill>
                  <a:schemeClr val="bg1"/>
                </a:solidFill>
              </a:rPr>
              <a:t>)); 	// false</a:t>
            </a:r>
          </a:p>
          <a:p>
            <a:pPr lvl="1"/>
            <a:r>
              <a:rPr lang="en-US" sz="1400" b="1" dirty="0">
                <a:solidFill>
                  <a:schemeClr val="bg1"/>
                </a:solidFill>
              </a:rPr>
              <a:t>      }</a:t>
            </a:r>
          </a:p>
          <a:p>
            <a:pPr lvl="1"/>
            <a:r>
              <a:rPr lang="en-US" sz="1400" b="1" dirty="0">
                <a:solidFill>
                  <a:schemeClr val="bg1"/>
                </a:solidFill>
              </a:rPr>
              <a:t>}</a:t>
            </a:r>
          </a:p>
          <a:p>
            <a:pPr lvl="1" indent="-449263"/>
            <a:r>
              <a:rPr lang="en-US" sz="1400" b="1" dirty="0">
                <a:solidFill>
                  <a:schemeClr val="bg1"/>
                </a:solidFill>
              </a:rPr>
              <a:t>}</a:t>
            </a:r>
          </a:p>
        </p:txBody>
      </p:sp>
    </p:spTree>
    <p:extLst>
      <p:ext uri="{BB962C8B-B14F-4D97-AF65-F5344CB8AC3E}">
        <p14:creationId xmlns:p14="http://schemas.microsoft.com/office/powerpoint/2010/main" val="212579063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4B4D1-F81B-1B44-8092-910824115B2B}"/>
              </a:ext>
            </a:extLst>
          </p:cNvPr>
          <p:cNvSpPr>
            <a:spLocks noGrp="1"/>
          </p:cNvSpPr>
          <p:nvPr>
            <p:ph type="title"/>
          </p:nvPr>
        </p:nvSpPr>
        <p:spPr/>
        <p:txBody>
          <a:bodyPr/>
          <a:lstStyle/>
          <a:p>
            <a:r>
              <a:rPr lang="en-BO" dirty="0"/>
              <a:t>Usando el formato libre de C#</a:t>
            </a:r>
          </a:p>
        </p:txBody>
      </p:sp>
      <p:sp>
        <p:nvSpPr>
          <p:cNvPr id="4" name="TextBox 3">
            <a:extLst>
              <a:ext uri="{FF2B5EF4-FFF2-40B4-BE49-F238E27FC236}">
                <a16:creationId xmlns:a16="http://schemas.microsoft.com/office/drawing/2014/main" id="{47BFA78C-5A99-E84C-9AB1-35CFE51F0560}"/>
              </a:ext>
            </a:extLst>
          </p:cNvPr>
          <p:cNvSpPr txBox="1"/>
          <p:nvPr/>
        </p:nvSpPr>
        <p:spPr>
          <a:xfrm>
            <a:off x="3153591" y="2810081"/>
            <a:ext cx="5884818" cy="3416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200" b="1" dirty="0">
                <a:solidFill>
                  <a:schemeClr val="bg1">
                    <a:lumMod val="85000"/>
                  </a:schemeClr>
                </a:solidFill>
              </a:rPr>
              <a:t>using System; using static </a:t>
            </a:r>
            <a:r>
              <a:rPr lang="en-US" sz="1200" b="1" dirty="0" err="1">
                <a:solidFill>
                  <a:schemeClr val="bg1">
                    <a:lumMod val="85000"/>
                  </a:schemeClr>
                </a:solidFill>
              </a:rPr>
              <a:t>System.Console</a:t>
            </a:r>
            <a:r>
              <a:rPr lang="en-US" sz="1200" b="1" dirty="0">
                <a:solidFill>
                  <a:schemeClr val="bg1">
                    <a:lumMod val="85000"/>
                  </a:schemeClr>
                </a:solidFill>
              </a:rPr>
              <a:t>; using static </a:t>
            </a:r>
            <a:r>
              <a:rPr lang="en-US" sz="1200" b="1" dirty="0" err="1">
                <a:solidFill>
                  <a:schemeClr val="bg1">
                    <a:lumMod val="85000"/>
                  </a:schemeClr>
                </a:solidFill>
              </a:rPr>
              <a:t>System.IO.File</a:t>
            </a:r>
            <a:r>
              <a:rPr lang="en-US" sz="1200" b="1" dirty="0">
                <a:solidFill>
                  <a:schemeClr val="bg1">
                    <a:lumMod val="85000"/>
                  </a:schemeClr>
                </a:solidFill>
              </a:rPr>
              <a:t>; using static </a:t>
            </a:r>
            <a:r>
              <a:rPr lang="en-US" sz="1200" b="1" dirty="0" err="1">
                <a:solidFill>
                  <a:schemeClr val="bg1">
                    <a:lumMod val="85000"/>
                  </a:schemeClr>
                </a:solidFill>
              </a:rPr>
              <a:t>System.Math</a:t>
            </a:r>
            <a:r>
              <a:rPr lang="en-US" sz="1200" b="1" dirty="0">
                <a:solidFill>
                  <a:schemeClr val="bg1">
                    <a:lumMod val="85000"/>
                  </a:schemeClr>
                </a:solidFill>
              </a:rPr>
              <a:t>; namespace </a:t>
            </a:r>
            <a:r>
              <a:rPr lang="en-US" sz="1200" dirty="0">
                <a:solidFill>
                  <a:schemeClr val="bg1">
                    <a:lumMod val="85000"/>
                  </a:schemeClr>
                </a:solidFill>
              </a:rPr>
              <a:t>Lansoft.CursoCSharp8 </a:t>
            </a:r>
            <a:r>
              <a:rPr lang="en-US" sz="1200" b="1" dirty="0">
                <a:solidFill>
                  <a:schemeClr val="bg1">
                    <a:lumMod val="85000"/>
                  </a:schemeClr>
                </a:solidFill>
              </a:rPr>
              <a:t>{ static class </a:t>
            </a:r>
            <a:r>
              <a:rPr lang="en-US" sz="1200" b="1" dirty="0" err="1">
                <a:solidFill>
                  <a:schemeClr val="bg1">
                    <a:lumMod val="85000"/>
                  </a:schemeClr>
                </a:solidFill>
              </a:rPr>
              <a:t>Programa</a:t>
            </a:r>
            <a:r>
              <a:rPr lang="en-US" sz="1200" b="1" dirty="0">
                <a:solidFill>
                  <a:schemeClr val="bg1">
                    <a:lumMod val="85000"/>
                  </a:schemeClr>
                </a:solidFill>
              </a:rPr>
              <a:t>  {</a:t>
            </a:r>
            <a:r>
              <a:rPr lang="en-US" sz="1600" b="1" dirty="0">
                <a:solidFill>
                  <a:schemeClr val="bg1"/>
                </a:solidFill>
              </a:rPr>
              <a:t> </a:t>
            </a:r>
          </a:p>
          <a:p>
            <a:pPr lvl="1"/>
            <a:r>
              <a:rPr lang="en-US" sz="1600" b="1" dirty="0">
                <a:solidFill>
                  <a:schemeClr val="bg1"/>
                </a:solidFill>
              </a:rPr>
              <a:t>        </a:t>
            </a:r>
          </a:p>
          <a:p>
            <a:pPr lvl="1" indent="-449263"/>
            <a:r>
              <a:rPr lang="en-US" b="1" dirty="0">
                <a:solidFill>
                  <a:schemeClr val="bg1"/>
                </a:solidFill>
              </a:rPr>
              <a:t>static void Main() </a:t>
            </a:r>
          </a:p>
          <a:p>
            <a:pPr lvl="1" indent="-449263"/>
            <a:r>
              <a:rPr lang="en-US" b="1" dirty="0">
                <a:solidFill>
                  <a:schemeClr val="bg1"/>
                </a:solidFill>
              </a:rPr>
              <a:t>{</a:t>
            </a:r>
          </a:p>
          <a:p>
            <a:pPr lvl="1" indent="-449263"/>
            <a:r>
              <a:rPr lang="en-US" b="1" dirty="0">
                <a:solidFill>
                  <a:schemeClr val="bg1"/>
                </a:solidFill>
              </a:rPr>
              <a:t>         int x = 100;  var y = 200;</a:t>
            </a:r>
          </a:p>
          <a:p>
            <a:pPr lvl="1" indent="-449263"/>
            <a:r>
              <a:rPr lang="en-US" b="1" dirty="0">
                <a:solidFill>
                  <a:schemeClr val="bg1"/>
                </a:solidFill>
              </a:rPr>
              <a:t>         WriteLine($</a:t>
            </a:r>
            <a:r>
              <a:rPr lang="en-US" b="1" dirty="0"/>
              <a:t>"</a:t>
            </a:r>
            <a:r>
              <a:rPr lang="en-US" b="1" dirty="0">
                <a:solidFill>
                  <a:schemeClr val="bg1"/>
                </a:solidFill>
              </a:rPr>
              <a:t>x = {x}</a:t>
            </a:r>
            <a:r>
              <a:rPr lang="en-US" b="1" dirty="0"/>
              <a:t> "</a:t>
            </a:r>
            <a:r>
              <a:rPr lang="en-US" b="1" dirty="0">
                <a:solidFill>
                  <a:schemeClr val="bg1"/>
                </a:solidFill>
              </a:rPr>
              <a:t>);			// x = 100</a:t>
            </a:r>
          </a:p>
          <a:p>
            <a:pPr lvl="1" indent="-449263"/>
            <a:r>
              <a:rPr lang="en-US" b="1" dirty="0">
                <a:solidFill>
                  <a:schemeClr val="bg1"/>
                </a:solidFill>
              </a:rPr>
              <a:t>         WriteLine($</a:t>
            </a:r>
            <a:r>
              <a:rPr lang="en-US" b="1" dirty="0"/>
              <a:t>"</a:t>
            </a:r>
            <a:r>
              <a:rPr lang="en-US" b="1" dirty="0">
                <a:solidFill>
                  <a:schemeClr val="bg1"/>
                </a:solidFill>
              </a:rPr>
              <a:t>y = {y}</a:t>
            </a:r>
            <a:r>
              <a:rPr lang="en-US" b="1" dirty="0"/>
              <a:t> "</a:t>
            </a:r>
            <a:r>
              <a:rPr lang="en-US" b="1" dirty="0">
                <a:solidFill>
                  <a:schemeClr val="bg1"/>
                </a:solidFill>
              </a:rPr>
              <a:t>);			// y = 200</a:t>
            </a:r>
          </a:p>
          <a:p>
            <a:pPr lvl="1" indent="-449263"/>
            <a:r>
              <a:rPr lang="en-US" b="1" dirty="0">
                <a:solidFill>
                  <a:schemeClr val="bg1"/>
                </a:solidFill>
              </a:rPr>
              <a:t>	WriteLine(Min(x, y));   			// 100</a:t>
            </a:r>
          </a:p>
          <a:p>
            <a:pPr lvl="1" indent="-449263"/>
            <a:r>
              <a:rPr lang="en-US" b="1" dirty="0">
                <a:solidFill>
                  <a:schemeClr val="bg1"/>
                </a:solidFill>
              </a:rPr>
              <a:t>	WriteLine(Exists(</a:t>
            </a:r>
            <a:r>
              <a:rPr lang="en-US" b="1" dirty="0"/>
              <a:t>"</a:t>
            </a:r>
            <a:r>
              <a:rPr lang="en-US" b="1" dirty="0" err="1">
                <a:solidFill>
                  <a:schemeClr val="bg1"/>
                </a:solidFill>
              </a:rPr>
              <a:t>Programa.cs</a:t>
            </a:r>
            <a:r>
              <a:rPr lang="en-US" b="1" dirty="0"/>
              <a:t>"</a:t>
            </a:r>
            <a:r>
              <a:rPr lang="en-US" b="1" dirty="0">
                <a:solidFill>
                  <a:schemeClr val="bg1"/>
                </a:solidFill>
              </a:rPr>
              <a:t>)); 	// false</a:t>
            </a:r>
          </a:p>
          <a:p>
            <a:pPr lvl="1" indent="-449263"/>
            <a:r>
              <a:rPr lang="en-US" b="1" dirty="0">
                <a:solidFill>
                  <a:schemeClr val="bg1"/>
                </a:solidFill>
              </a:rPr>
              <a:t> }</a:t>
            </a:r>
          </a:p>
          <a:p>
            <a:pPr lvl="1" indent="-449263"/>
            <a:endParaRPr lang="en-US" sz="1600" b="1" dirty="0">
              <a:solidFill>
                <a:schemeClr val="bg1"/>
              </a:solidFill>
            </a:endParaRPr>
          </a:p>
          <a:p>
            <a:pPr lvl="1" indent="-449263"/>
            <a:r>
              <a:rPr lang="en-US" sz="1200" b="1" dirty="0">
                <a:solidFill>
                  <a:schemeClr val="bg1">
                    <a:lumMod val="85000"/>
                  </a:schemeClr>
                </a:solidFill>
              </a:rPr>
              <a:t>}}</a:t>
            </a:r>
          </a:p>
        </p:txBody>
      </p:sp>
      <p:sp>
        <p:nvSpPr>
          <p:cNvPr id="5" name="TextBox 4">
            <a:extLst>
              <a:ext uri="{FF2B5EF4-FFF2-40B4-BE49-F238E27FC236}">
                <a16:creationId xmlns:a16="http://schemas.microsoft.com/office/drawing/2014/main" id="{39D024C0-D8BD-0A45-91AD-F854D9147816}"/>
              </a:ext>
            </a:extLst>
          </p:cNvPr>
          <p:cNvSpPr txBox="1"/>
          <p:nvPr/>
        </p:nvSpPr>
        <p:spPr>
          <a:xfrm>
            <a:off x="838200" y="1484518"/>
            <a:ext cx="10515600" cy="923330"/>
          </a:xfrm>
          <a:prstGeom prst="rect">
            <a:avLst/>
          </a:prstGeom>
          <a:noFill/>
        </p:spPr>
        <p:txBody>
          <a:bodyPr wrap="square" rtlCol="0">
            <a:spAutoFit/>
          </a:bodyPr>
          <a:lstStyle/>
          <a:p>
            <a:r>
              <a:rPr lang="en-BO" dirty="0"/>
              <a:t>El formato libre (los espacios, tabuladores y cambios de línea no tienen ningún significado en el lenguaje) que posibilita el que las sentencias terminen en “;”, hace que sea posible esconder los detalles de la estructura de un programa que no son relevantes, para codificar solo los métodos de la clase que estamos programando.</a:t>
            </a:r>
          </a:p>
        </p:txBody>
      </p:sp>
    </p:spTree>
    <p:extLst>
      <p:ext uri="{BB962C8B-B14F-4D97-AF65-F5344CB8AC3E}">
        <p14:creationId xmlns:p14="http://schemas.microsoft.com/office/powerpoint/2010/main" val="278748757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A0ED7-2204-E443-AF3B-C3586EB8A64D}"/>
              </a:ext>
            </a:extLst>
          </p:cNvPr>
          <p:cNvSpPr>
            <a:spLocks noGrp="1"/>
          </p:cNvSpPr>
          <p:nvPr>
            <p:ph type="title"/>
          </p:nvPr>
        </p:nvSpPr>
        <p:spPr/>
        <p:txBody>
          <a:bodyPr/>
          <a:lstStyle/>
          <a:p>
            <a:r>
              <a:rPr lang="en-BO" dirty="0"/>
              <a:t>Parámetros y argumentos</a:t>
            </a:r>
          </a:p>
        </p:txBody>
      </p:sp>
      <p:sp>
        <p:nvSpPr>
          <p:cNvPr id="3" name="Content Placeholder 2">
            <a:extLst>
              <a:ext uri="{FF2B5EF4-FFF2-40B4-BE49-F238E27FC236}">
                <a16:creationId xmlns:a16="http://schemas.microsoft.com/office/drawing/2014/main" id="{1E6C98EA-0488-164C-BB4F-F6F51078356C}"/>
              </a:ext>
            </a:extLst>
          </p:cNvPr>
          <p:cNvSpPr>
            <a:spLocks noGrp="1"/>
          </p:cNvSpPr>
          <p:nvPr>
            <p:ph idx="1"/>
          </p:nvPr>
        </p:nvSpPr>
        <p:spPr>
          <a:xfrm>
            <a:off x="6932023" y="1832676"/>
            <a:ext cx="4421777" cy="4007149"/>
          </a:xfrm>
        </p:spPr>
        <p:style>
          <a:lnRef idx="1">
            <a:schemeClr val="accent1"/>
          </a:lnRef>
          <a:fillRef idx="2">
            <a:schemeClr val="accent1"/>
          </a:fillRef>
          <a:effectRef idx="1">
            <a:schemeClr val="accent1"/>
          </a:effectRef>
          <a:fontRef idx="minor">
            <a:schemeClr val="dk1"/>
          </a:fontRef>
        </p:style>
        <p:txBody>
          <a:bodyPr>
            <a:normAutofit fontScale="85000" lnSpcReduction="20000"/>
          </a:bodyPr>
          <a:lstStyle/>
          <a:p>
            <a:pPr marL="0" indent="0">
              <a:buNone/>
            </a:pPr>
            <a:r>
              <a:rPr lang="en-US" dirty="0"/>
              <a:t>Los </a:t>
            </a:r>
            <a:r>
              <a:rPr lang="en-US" dirty="0" err="1"/>
              <a:t>paréntesis</a:t>
            </a:r>
            <a:r>
              <a:rPr lang="en-US" dirty="0"/>
              <a:t> que </a:t>
            </a:r>
            <a:r>
              <a:rPr lang="en-US" dirty="0" err="1"/>
              <a:t>siguen</a:t>
            </a:r>
            <a:r>
              <a:rPr lang="en-US" dirty="0"/>
              <a:t> al </a:t>
            </a:r>
            <a:r>
              <a:rPr lang="en-US" dirty="0" err="1"/>
              <a:t>nombre</a:t>
            </a:r>
            <a:r>
              <a:rPr lang="en-US" dirty="0"/>
              <a:t> del </a:t>
            </a:r>
            <a:r>
              <a:rPr lang="en-US" dirty="0" err="1"/>
              <a:t>método</a:t>
            </a:r>
            <a:r>
              <a:rPr lang="en-US" dirty="0"/>
              <a:t> se </a:t>
            </a:r>
            <a:r>
              <a:rPr lang="en-US" dirty="0" err="1"/>
              <a:t>usan</a:t>
            </a:r>
            <a:r>
              <a:rPr lang="en-US" dirty="0"/>
              <a:t> para </a:t>
            </a:r>
            <a:r>
              <a:rPr lang="en-US" dirty="0" err="1"/>
              <a:t>definir</a:t>
            </a:r>
            <a:r>
              <a:rPr lang="en-US" dirty="0"/>
              <a:t> </a:t>
            </a:r>
            <a:r>
              <a:rPr lang="en-US" b="1" dirty="0" err="1"/>
              <a:t>parámetros</a:t>
            </a:r>
            <a:r>
              <a:rPr lang="en-US" dirty="0"/>
              <a:t> para el </a:t>
            </a:r>
            <a:r>
              <a:rPr lang="en-US" dirty="0" err="1"/>
              <a:t>método</a:t>
            </a:r>
            <a:r>
              <a:rPr lang="en-US" dirty="0"/>
              <a:t>. Los </a:t>
            </a:r>
            <a:r>
              <a:rPr lang="en-US" dirty="0" err="1"/>
              <a:t>parámetros</a:t>
            </a:r>
            <a:r>
              <a:rPr lang="en-US" dirty="0"/>
              <a:t> </a:t>
            </a:r>
            <a:r>
              <a:rPr lang="en-US" dirty="0" err="1"/>
              <a:t>deben</a:t>
            </a:r>
            <a:r>
              <a:rPr lang="en-US" dirty="0"/>
              <a:t> </a:t>
            </a:r>
            <a:r>
              <a:rPr lang="en-US" dirty="0" err="1"/>
              <a:t>especificarse</a:t>
            </a:r>
            <a:r>
              <a:rPr lang="en-US" dirty="0"/>
              <a:t> </a:t>
            </a:r>
            <a:r>
              <a:rPr lang="en-US" dirty="0" err="1"/>
              <a:t>en</a:t>
            </a:r>
            <a:r>
              <a:rPr lang="en-US" dirty="0"/>
              <a:t> la </a:t>
            </a:r>
            <a:r>
              <a:rPr lang="en-US" dirty="0" err="1"/>
              <a:t>definición</a:t>
            </a:r>
            <a:r>
              <a:rPr lang="en-US" dirty="0"/>
              <a:t> del </a:t>
            </a:r>
            <a:r>
              <a:rPr lang="en-US" dirty="0" err="1"/>
              <a:t>método</a:t>
            </a:r>
            <a:r>
              <a:rPr lang="en-US" dirty="0"/>
              <a:t>, dentro de los </a:t>
            </a:r>
            <a:r>
              <a:rPr lang="en-US" dirty="0" err="1"/>
              <a:t>paréntesis</a:t>
            </a:r>
            <a:r>
              <a:rPr lang="en-US" dirty="0"/>
              <a:t>, </a:t>
            </a:r>
            <a:r>
              <a:rPr lang="en-US" dirty="0" err="1"/>
              <a:t>en</a:t>
            </a:r>
            <a:r>
              <a:rPr lang="en-US" dirty="0"/>
              <a:t> forma de una </a:t>
            </a:r>
            <a:r>
              <a:rPr lang="en-US" dirty="0" err="1"/>
              <a:t>lista</a:t>
            </a:r>
            <a:r>
              <a:rPr lang="en-US" dirty="0"/>
              <a:t> de </a:t>
            </a:r>
            <a:r>
              <a:rPr lang="en-US" dirty="0" err="1"/>
              <a:t>declaraciones</a:t>
            </a:r>
            <a:r>
              <a:rPr lang="en-US" dirty="0"/>
              <a:t> de variables </a:t>
            </a:r>
            <a:r>
              <a:rPr lang="en-US" dirty="0" err="1"/>
              <a:t>separadas</a:t>
            </a:r>
            <a:r>
              <a:rPr lang="en-US" dirty="0"/>
              <a:t> por comas. </a:t>
            </a:r>
            <a:r>
              <a:rPr lang="en-US" dirty="0" err="1"/>
              <a:t>Estos</a:t>
            </a:r>
            <a:r>
              <a:rPr lang="en-US" dirty="0"/>
              <a:t> </a:t>
            </a:r>
            <a:r>
              <a:rPr lang="en-US" dirty="0" err="1"/>
              <a:t>parámetros</a:t>
            </a:r>
            <a:r>
              <a:rPr lang="en-US" dirty="0"/>
              <a:t> no son </a:t>
            </a:r>
            <a:r>
              <a:rPr lang="en-US" dirty="0" err="1"/>
              <a:t>otra</a:t>
            </a:r>
            <a:r>
              <a:rPr lang="en-US" dirty="0"/>
              <a:t> </a:t>
            </a:r>
            <a:r>
              <a:rPr lang="en-US" dirty="0" err="1"/>
              <a:t>cosa</a:t>
            </a:r>
            <a:r>
              <a:rPr lang="en-US" dirty="0"/>
              <a:t> que una </a:t>
            </a:r>
            <a:r>
              <a:rPr lang="en-US" dirty="0" err="1"/>
              <a:t>declaración</a:t>
            </a:r>
            <a:r>
              <a:rPr lang="en-US" dirty="0"/>
              <a:t> de variables, </a:t>
            </a:r>
            <a:r>
              <a:rPr lang="en-US" dirty="0" err="1"/>
              <a:t>cuyos</a:t>
            </a:r>
            <a:r>
              <a:rPr lang="en-US" dirty="0"/>
              <a:t> </a:t>
            </a:r>
            <a:r>
              <a:rPr lang="en-US" dirty="0" err="1"/>
              <a:t>valores</a:t>
            </a:r>
            <a:r>
              <a:rPr lang="en-US" dirty="0"/>
              <a:t> </a:t>
            </a:r>
            <a:r>
              <a:rPr lang="en-US" dirty="0" err="1"/>
              <a:t>serán</a:t>
            </a:r>
            <a:r>
              <a:rPr lang="en-US" dirty="0"/>
              <a:t> </a:t>
            </a:r>
            <a:r>
              <a:rPr lang="en-US" dirty="0" err="1"/>
              <a:t>inicializados</a:t>
            </a:r>
            <a:r>
              <a:rPr lang="en-US" dirty="0"/>
              <a:t> con los </a:t>
            </a:r>
            <a:r>
              <a:rPr lang="en-US" b="1" dirty="0" err="1"/>
              <a:t>argumentos</a:t>
            </a:r>
            <a:r>
              <a:rPr lang="en-US" dirty="0"/>
              <a:t> </a:t>
            </a:r>
            <a:r>
              <a:rPr lang="en-US" dirty="0" err="1"/>
              <a:t>pasados</a:t>
            </a:r>
            <a:r>
              <a:rPr lang="en-US" dirty="0"/>
              <a:t> por el </a:t>
            </a:r>
            <a:r>
              <a:rPr lang="en-US" dirty="0" err="1"/>
              <a:t>método</a:t>
            </a:r>
            <a:r>
              <a:rPr lang="en-US" dirty="0"/>
              <a:t> </a:t>
            </a:r>
            <a:r>
              <a:rPr lang="en-US" dirty="0" err="1"/>
              <a:t>invocador</a:t>
            </a:r>
            <a:r>
              <a:rPr lang="en-US" dirty="0"/>
              <a:t>.</a:t>
            </a:r>
            <a:endParaRPr lang="en-BO" dirty="0"/>
          </a:p>
        </p:txBody>
      </p:sp>
      <p:sp>
        <p:nvSpPr>
          <p:cNvPr id="4" name="TextBox 3">
            <a:extLst>
              <a:ext uri="{FF2B5EF4-FFF2-40B4-BE49-F238E27FC236}">
                <a16:creationId xmlns:a16="http://schemas.microsoft.com/office/drawing/2014/main" id="{F4EC7DD4-AE92-8742-BACA-3B640ECFE272}"/>
              </a:ext>
            </a:extLst>
          </p:cNvPr>
          <p:cNvSpPr txBox="1"/>
          <p:nvPr/>
        </p:nvSpPr>
        <p:spPr>
          <a:xfrm>
            <a:off x="838200" y="1777174"/>
            <a:ext cx="5101047" cy="4062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Lansoft.CursoCsharp8 { </a:t>
            </a:r>
            <a:r>
              <a:rPr lang="en-US" sz="1000" b="1" dirty="0">
                <a:solidFill>
                  <a:schemeClr val="bg1">
                    <a:lumMod val="85000"/>
                  </a:schemeClr>
                </a:solidFill>
              </a:rPr>
              <a:t>class </a:t>
            </a:r>
            <a:r>
              <a:rPr lang="en-US" sz="1000" b="1" dirty="0" err="1">
                <a:solidFill>
                  <a:schemeClr val="bg1">
                    <a:lumMod val="85000"/>
                  </a:schemeClr>
                </a:solidFill>
              </a:rPr>
              <a:t>Programa</a:t>
            </a:r>
            <a:r>
              <a:rPr lang="en-US" sz="1000" b="1" dirty="0">
                <a:solidFill>
                  <a:schemeClr val="bg1">
                    <a:lumMod val="85000"/>
                  </a:schemeClr>
                </a:solidFill>
              </a:rPr>
              <a:t> {</a:t>
            </a:r>
          </a:p>
          <a:p>
            <a:endParaRPr lang="en-US" sz="1400" b="1" dirty="0">
              <a:solidFill>
                <a:schemeClr val="bg1"/>
              </a:solidFill>
            </a:endParaRPr>
          </a:p>
          <a:p>
            <a:r>
              <a:rPr lang="en-US" sz="1400" b="1" dirty="0">
                <a:solidFill>
                  <a:schemeClr val="bg1"/>
                </a:solidFill>
              </a:rPr>
              <a:t>static void Main()  </a:t>
            </a:r>
          </a:p>
          <a:p>
            <a:r>
              <a:rPr lang="en-US" sz="1400" b="1" dirty="0">
                <a:solidFill>
                  <a:schemeClr val="bg1"/>
                </a:solidFill>
              </a:rPr>
              <a:t>{</a:t>
            </a:r>
          </a:p>
          <a:p>
            <a:r>
              <a:rPr lang="en-US" sz="1400" b="1" dirty="0">
                <a:solidFill>
                  <a:schemeClr val="bg1"/>
                </a:solidFill>
              </a:rPr>
              <a:t>           int r = </a:t>
            </a:r>
            <a:r>
              <a:rPr lang="en-US" sz="1400" b="1" dirty="0" err="1">
                <a:solidFill>
                  <a:schemeClr val="bg1"/>
                </a:solidFill>
              </a:rPr>
              <a:t>Programa.Suma</a:t>
            </a:r>
            <a:r>
              <a:rPr lang="en-US" sz="1400" b="1" dirty="0">
                <a:solidFill>
                  <a:schemeClr val="bg1"/>
                </a:solidFill>
              </a:rPr>
              <a:t>(39, 74);</a:t>
            </a:r>
          </a:p>
          <a:p>
            <a:r>
              <a:rPr lang="en-US" sz="1400" b="1" dirty="0">
                <a:solidFill>
                  <a:schemeClr val="bg1"/>
                </a:solidFill>
              </a:rPr>
              <a:t>           var s = Suma(15, 47);</a:t>
            </a:r>
          </a:p>
          <a:p>
            <a:r>
              <a:rPr lang="en-US" sz="1400" b="1" dirty="0">
                <a:solidFill>
                  <a:schemeClr val="bg1"/>
                </a:solidFill>
              </a:rPr>
              <a:t>           int </a:t>
            </a:r>
            <a:r>
              <a:rPr lang="en-US" sz="1400" b="1" dirty="0" err="1">
                <a:solidFill>
                  <a:schemeClr val="bg1"/>
                </a:solidFill>
              </a:rPr>
              <a:t>suma</a:t>
            </a:r>
            <a:r>
              <a:rPr lang="en-US" sz="1400" b="1" dirty="0">
                <a:solidFill>
                  <a:schemeClr val="bg1"/>
                </a:solidFill>
              </a:rPr>
              <a:t> = Suma(r, s);	</a:t>
            </a:r>
          </a:p>
          <a:p>
            <a:r>
              <a:rPr lang="en-US" sz="1400" b="1" dirty="0">
                <a:solidFill>
                  <a:schemeClr val="bg1"/>
                </a:solidFill>
              </a:rPr>
              <a:t>           WriteLine($</a:t>
            </a:r>
            <a:r>
              <a:rPr lang="en-US" sz="1400" b="1" dirty="0"/>
              <a:t>"</a:t>
            </a:r>
            <a:r>
              <a:rPr lang="en-US" sz="1400" b="1" dirty="0">
                <a:solidFill>
                  <a:schemeClr val="bg1"/>
                </a:solidFill>
              </a:rPr>
              <a:t>r = {r}</a:t>
            </a:r>
            <a:r>
              <a:rPr lang="en-US" sz="1400" b="1" dirty="0"/>
              <a:t> "</a:t>
            </a:r>
            <a:r>
              <a:rPr lang="en-US" sz="1400" b="1" dirty="0">
                <a:solidFill>
                  <a:schemeClr val="bg1"/>
                </a:solidFill>
              </a:rPr>
              <a:t>);	   // r = 113</a:t>
            </a:r>
          </a:p>
          <a:p>
            <a:r>
              <a:rPr lang="en-US" sz="1400" b="1" dirty="0">
                <a:solidFill>
                  <a:schemeClr val="bg1"/>
                </a:solidFill>
              </a:rPr>
              <a:t>           WriteLine($</a:t>
            </a:r>
            <a:r>
              <a:rPr lang="en-US" sz="1400" b="1" dirty="0"/>
              <a:t>"</a:t>
            </a:r>
            <a:r>
              <a:rPr lang="en-US" sz="1400" b="1" dirty="0">
                <a:solidFill>
                  <a:schemeClr val="bg1"/>
                </a:solidFill>
              </a:rPr>
              <a:t>s = {s}</a:t>
            </a:r>
            <a:r>
              <a:rPr lang="en-US" sz="1400" b="1" dirty="0"/>
              <a:t> "</a:t>
            </a:r>
            <a:r>
              <a:rPr lang="en-US" sz="1400" b="1" dirty="0">
                <a:solidFill>
                  <a:schemeClr val="bg1"/>
                </a:solidFill>
              </a:rPr>
              <a:t>);       	   // s = 62</a:t>
            </a:r>
          </a:p>
          <a:p>
            <a:r>
              <a:rPr lang="en-US" sz="1400" b="1" dirty="0">
                <a:solidFill>
                  <a:schemeClr val="bg1"/>
                </a:solidFill>
              </a:rPr>
              <a:t>           WriteLine($</a:t>
            </a:r>
            <a:r>
              <a:rPr lang="en-US" sz="1400" b="1" dirty="0"/>
              <a:t>"</a:t>
            </a:r>
            <a:r>
              <a:rPr lang="en-US" sz="1400" b="1" dirty="0" err="1">
                <a:solidFill>
                  <a:schemeClr val="bg1"/>
                </a:solidFill>
              </a:rPr>
              <a:t>suma</a:t>
            </a:r>
            <a:r>
              <a:rPr lang="en-US" sz="1400" b="1" dirty="0">
                <a:solidFill>
                  <a:schemeClr val="bg1"/>
                </a:solidFill>
              </a:rPr>
              <a:t> = {</a:t>
            </a:r>
            <a:r>
              <a:rPr lang="en-US" sz="1400" b="1" dirty="0" err="1">
                <a:solidFill>
                  <a:schemeClr val="bg1"/>
                </a:solidFill>
              </a:rPr>
              <a:t>suma</a:t>
            </a:r>
            <a:r>
              <a:rPr lang="en-US" sz="1400" b="1" dirty="0">
                <a:solidFill>
                  <a:schemeClr val="bg1"/>
                </a:solidFill>
              </a:rPr>
              <a:t>}</a:t>
            </a:r>
            <a:r>
              <a:rPr lang="en-US" sz="1400" b="1" dirty="0"/>
              <a:t> "</a:t>
            </a:r>
            <a:r>
              <a:rPr lang="en-US" sz="1400" b="1" dirty="0">
                <a:solidFill>
                  <a:schemeClr val="bg1"/>
                </a:solidFill>
              </a:rPr>
              <a:t>);    // </a:t>
            </a:r>
            <a:r>
              <a:rPr lang="en-US" sz="1400" b="1" dirty="0" err="1">
                <a:solidFill>
                  <a:schemeClr val="bg1"/>
                </a:solidFill>
              </a:rPr>
              <a:t>suma</a:t>
            </a:r>
            <a:r>
              <a:rPr lang="en-US" sz="1400" b="1" dirty="0">
                <a:solidFill>
                  <a:schemeClr val="bg1"/>
                </a:solidFill>
              </a:rPr>
              <a:t> = 75</a:t>
            </a:r>
          </a:p>
          <a:p>
            <a:r>
              <a:rPr lang="en-US" sz="1400" b="1" dirty="0">
                <a:solidFill>
                  <a:schemeClr val="bg1"/>
                </a:solidFill>
              </a:rPr>
              <a:t>           return;		   // no </a:t>
            </a:r>
            <a:r>
              <a:rPr lang="en-US" sz="1400" b="1" dirty="0" err="1">
                <a:solidFill>
                  <a:schemeClr val="bg1"/>
                </a:solidFill>
              </a:rPr>
              <a:t>necesario</a:t>
            </a:r>
            <a:r>
              <a:rPr lang="en-US" sz="1400" b="1" dirty="0">
                <a:solidFill>
                  <a:schemeClr val="bg1"/>
                </a:solidFill>
              </a:rPr>
              <a:t> (void)</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static int Suma(int x, int y)</a:t>
            </a:r>
          </a:p>
          <a:p>
            <a:r>
              <a:rPr lang="en-US" sz="1400" b="1" dirty="0">
                <a:solidFill>
                  <a:schemeClr val="bg1"/>
                </a:solidFill>
              </a:rPr>
              <a:t>{</a:t>
            </a:r>
          </a:p>
          <a:p>
            <a:r>
              <a:rPr lang="en-US" sz="1400" b="1" dirty="0">
                <a:solidFill>
                  <a:schemeClr val="bg1"/>
                </a:solidFill>
              </a:rPr>
              <a:t>           return x + y;      </a:t>
            </a:r>
          </a:p>
          <a:p>
            <a:r>
              <a:rPr lang="en-US" sz="1400" b="1" dirty="0">
                <a:solidFill>
                  <a:schemeClr val="bg1"/>
                </a:solidFill>
              </a:rPr>
              <a:t>}</a:t>
            </a:r>
          </a:p>
          <a:p>
            <a:endParaRPr lang="en-US" sz="1400" b="1" dirty="0">
              <a:solidFill>
                <a:schemeClr val="bg1"/>
              </a:solidFill>
            </a:endParaRPr>
          </a:p>
          <a:p>
            <a:r>
              <a:rPr lang="en-US" sz="1000" b="1" dirty="0">
                <a:solidFill>
                  <a:schemeClr val="bg1">
                    <a:lumMod val="85000"/>
                  </a:schemeClr>
                </a:solidFill>
              </a:rPr>
              <a:t>}}</a:t>
            </a:r>
          </a:p>
        </p:txBody>
      </p:sp>
    </p:spTree>
    <p:extLst>
      <p:ext uri="{BB962C8B-B14F-4D97-AF65-F5344CB8AC3E}">
        <p14:creationId xmlns:p14="http://schemas.microsoft.com/office/powerpoint/2010/main" val="387818124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85B51-D9C7-6D45-BF7E-8431222789E0}"/>
              </a:ext>
            </a:extLst>
          </p:cNvPr>
          <p:cNvSpPr>
            <a:spLocks noGrp="1"/>
          </p:cNvSpPr>
          <p:nvPr>
            <p:ph type="title"/>
          </p:nvPr>
        </p:nvSpPr>
        <p:spPr/>
        <p:txBody>
          <a:bodyPr/>
          <a:lstStyle/>
          <a:p>
            <a:r>
              <a:rPr lang="en-BO" dirty="0"/>
              <a:t>Argumento arrays</a:t>
            </a:r>
          </a:p>
        </p:txBody>
      </p:sp>
      <p:sp>
        <p:nvSpPr>
          <p:cNvPr id="3" name="Content Placeholder 2">
            <a:extLst>
              <a:ext uri="{FF2B5EF4-FFF2-40B4-BE49-F238E27FC236}">
                <a16:creationId xmlns:a16="http://schemas.microsoft.com/office/drawing/2014/main" id="{29B557B6-6648-A14B-9DCA-E408E12B1B67}"/>
              </a:ext>
            </a:extLst>
          </p:cNvPr>
          <p:cNvSpPr>
            <a:spLocks noGrp="1"/>
          </p:cNvSpPr>
          <p:nvPr>
            <p:ph idx="1"/>
          </p:nvPr>
        </p:nvSpPr>
        <p:spPr>
          <a:xfrm>
            <a:off x="838200" y="1760095"/>
            <a:ext cx="10515600" cy="351518"/>
          </a:xfrm>
        </p:spPr>
        <p:txBody>
          <a:bodyPr>
            <a:normAutofit fontScale="62500" lnSpcReduction="20000"/>
          </a:bodyPr>
          <a:lstStyle/>
          <a:p>
            <a:pPr marL="0" indent="0">
              <a:buNone/>
            </a:pPr>
            <a:r>
              <a:rPr lang="en-BO" dirty="0"/>
              <a:t>Una forma eficiente de pasar varios argumentos del mismo tipo a un método es mediante el uso de un array.</a:t>
            </a:r>
          </a:p>
        </p:txBody>
      </p:sp>
      <p:sp>
        <p:nvSpPr>
          <p:cNvPr id="4" name="TextBox 3">
            <a:extLst>
              <a:ext uri="{FF2B5EF4-FFF2-40B4-BE49-F238E27FC236}">
                <a16:creationId xmlns:a16="http://schemas.microsoft.com/office/drawing/2014/main" id="{9A6E30AE-50EC-8749-AA79-5DC82EE2BA4A}"/>
              </a:ext>
            </a:extLst>
          </p:cNvPr>
          <p:cNvSpPr txBox="1"/>
          <p:nvPr/>
        </p:nvSpPr>
        <p:spPr>
          <a:xfrm>
            <a:off x="3063784" y="2181020"/>
            <a:ext cx="6064432" cy="42780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400" b="1" dirty="0">
              <a:solidFill>
                <a:schemeClr val="bg1"/>
              </a:solidFill>
            </a:endParaRPr>
          </a:p>
          <a:p>
            <a:r>
              <a:rPr lang="en-US" sz="1400" b="1" dirty="0">
                <a:solidFill>
                  <a:schemeClr val="bg1"/>
                </a:solidFill>
              </a:rPr>
              <a:t>static decimal Suma(decimal[] d)  {</a:t>
            </a:r>
          </a:p>
          <a:p>
            <a:r>
              <a:rPr lang="en-US" sz="1400" b="1" dirty="0">
                <a:solidFill>
                  <a:schemeClr val="bg1"/>
                </a:solidFill>
              </a:rPr>
              <a:t>           decimal </a:t>
            </a:r>
            <a:r>
              <a:rPr lang="en-US" sz="1400" b="1" dirty="0" err="1">
                <a:solidFill>
                  <a:schemeClr val="bg1"/>
                </a:solidFill>
              </a:rPr>
              <a:t>suma</a:t>
            </a:r>
            <a:r>
              <a:rPr lang="en-US" sz="1400" b="1" dirty="0">
                <a:solidFill>
                  <a:schemeClr val="bg1"/>
                </a:solidFill>
              </a:rPr>
              <a:t> = default;</a:t>
            </a:r>
          </a:p>
          <a:p>
            <a:r>
              <a:rPr lang="en-US" sz="1400" b="1" dirty="0">
                <a:solidFill>
                  <a:schemeClr val="bg1"/>
                </a:solidFill>
              </a:rPr>
              <a:t>           foreach(var x in d)</a:t>
            </a:r>
          </a:p>
          <a:p>
            <a:r>
              <a:rPr lang="en-US" sz="1400" b="1" dirty="0">
                <a:solidFill>
                  <a:schemeClr val="bg1"/>
                </a:solidFill>
              </a:rPr>
              <a:t>	</a:t>
            </a:r>
            <a:r>
              <a:rPr lang="en-US" sz="1400" b="1" dirty="0" err="1">
                <a:solidFill>
                  <a:schemeClr val="bg1"/>
                </a:solidFill>
              </a:rPr>
              <a:t>suma</a:t>
            </a:r>
            <a:r>
              <a:rPr lang="en-US" sz="1400" b="1" dirty="0">
                <a:solidFill>
                  <a:schemeClr val="bg1"/>
                </a:solidFill>
              </a:rPr>
              <a:t> += x;</a:t>
            </a:r>
          </a:p>
          <a:p>
            <a:r>
              <a:rPr lang="en-US" sz="1400" b="1" dirty="0">
                <a:solidFill>
                  <a:schemeClr val="bg1"/>
                </a:solidFill>
              </a:rPr>
              <a:t>           return </a:t>
            </a:r>
            <a:r>
              <a:rPr lang="en-US" sz="1400" b="1" dirty="0" err="1">
                <a:solidFill>
                  <a:schemeClr val="bg1"/>
                </a:solidFill>
              </a:rPr>
              <a:t>suma</a:t>
            </a:r>
            <a:r>
              <a:rPr lang="en-US" sz="1400" b="1" dirty="0">
                <a:solidFill>
                  <a:schemeClr val="bg1"/>
                </a:solidFill>
              </a:rPr>
              <a:t>;                 </a:t>
            </a:r>
          </a:p>
          <a:p>
            <a:r>
              <a:rPr lang="en-US" sz="1400" b="1" dirty="0">
                <a:solidFill>
                  <a:schemeClr val="bg1"/>
                </a:solidFill>
              </a:rPr>
              <a:t>}        </a:t>
            </a:r>
          </a:p>
          <a:p>
            <a:endParaRPr lang="en-US" sz="1400" b="1" dirty="0">
              <a:solidFill>
                <a:schemeClr val="bg1"/>
              </a:solidFill>
            </a:endParaRPr>
          </a:p>
          <a:p>
            <a:r>
              <a:rPr lang="en-US" sz="1400" b="1" dirty="0">
                <a:solidFill>
                  <a:schemeClr val="bg1"/>
                </a:solidFill>
              </a:rPr>
              <a:t>static void Main()  {</a:t>
            </a:r>
          </a:p>
          <a:p>
            <a:r>
              <a:rPr lang="en-US" sz="1400" b="1" dirty="0">
                <a:solidFill>
                  <a:schemeClr val="bg1"/>
                </a:solidFill>
              </a:rPr>
              <a:t>           Write( "</a:t>
            </a:r>
            <a:r>
              <a:rPr lang="en-US" sz="1400" b="1" dirty="0" err="1">
                <a:solidFill>
                  <a:schemeClr val="bg1"/>
                </a:solidFill>
              </a:rPr>
              <a:t>Ingrese</a:t>
            </a:r>
            <a:r>
              <a:rPr lang="en-US" sz="1400" b="1" dirty="0">
                <a:solidFill>
                  <a:schemeClr val="bg1"/>
                </a:solidFill>
              </a:rPr>
              <a:t> </a:t>
            </a:r>
            <a:r>
              <a:rPr lang="en-US" sz="1400" b="1" dirty="0" err="1">
                <a:solidFill>
                  <a:schemeClr val="bg1"/>
                </a:solidFill>
              </a:rPr>
              <a:t>números</a:t>
            </a:r>
            <a:r>
              <a:rPr lang="en-US" sz="1400" b="1" dirty="0">
                <a:solidFill>
                  <a:schemeClr val="bg1"/>
                </a:solidFill>
              </a:rPr>
              <a:t> a </a:t>
            </a:r>
            <a:r>
              <a:rPr lang="en-US" sz="1400" b="1" dirty="0" err="1">
                <a:solidFill>
                  <a:schemeClr val="bg1"/>
                </a:solidFill>
              </a:rPr>
              <a:t>sumar</a:t>
            </a:r>
            <a:r>
              <a:rPr lang="en-US" sz="1400" b="1" dirty="0">
                <a:solidFill>
                  <a:schemeClr val="bg1"/>
                </a:solidFill>
              </a:rPr>
              <a:t> (</a:t>
            </a:r>
            <a:r>
              <a:rPr lang="en-US" sz="1400" b="1" dirty="0" err="1">
                <a:solidFill>
                  <a:schemeClr val="bg1"/>
                </a:solidFill>
              </a:rPr>
              <a:t>separados</a:t>
            </a:r>
            <a:r>
              <a:rPr lang="en-US" sz="1400" b="1" dirty="0">
                <a:solidFill>
                  <a:schemeClr val="bg1"/>
                </a:solidFill>
              </a:rPr>
              <a:t> por coma): ");</a:t>
            </a:r>
          </a:p>
          <a:p>
            <a:r>
              <a:rPr lang="en-US" sz="1400" b="1" dirty="0">
                <a:solidFill>
                  <a:schemeClr val="bg1"/>
                </a:solidFill>
              </a:rPr>
              <a:t>           var </a:t>
            </a:r>
            <a:r>
              <a:rPr lang="en-US" sz="1400" b="1" dirty="0" err="1">
                <a:solidFill>
                  <a:schemeClr val="bg1"/>
                </a:solidFill>
              </a:rPr>
              <a:t>str_numeros</a:t>
            </a:r>
            <a:r>
              <a:rPr lang="en-US" sz="1400" b="1" dirty="0">
                <a:solidFill>
                  <a:schemeClr val="bg1"/>
                </a:solidFill>
              </a:rPr>
              <a:t> = </a:t>
            </a:r>
            <a:r>
              <a:rPr lang="en-US" sz="1400" b="1" dirty="0" err="1">
                <a:solidFill>
                  <a:schemeClr val="bg1"/>
                </a:solidFill>
              </a:rPr>
              <a:t>ReadLine</a:t>
            </a:r>
            <a:r>
              <a:rPr lang="en-US" sz="1400" b="1" dirty="0">
                <a:solidFill>
                  <a:schemeClr val="bg1"/>
                </a:solidFill>
              </a:rPr>
              <a:t>(); WriteLine(</a:t>
            </a:r>
            <a:r>
              <a:rPr lang="en-US" sz="1400" b="1" dirty="0" err="1">
                <a:solidFill>
                  <a:schemeClr val="bg1"/>
                </a:solidFill>
              </a:rPr>
              <a:t>str_numeros</a:t>
            </a:r>
            <a:r>
              <a:rPr lang="en-US" sz="1400" b="1" dirty="0">
                <a:solidFill>
                  <a:schemeClr val="bg1"/>
                </a:solidFill>
              </a:rPr>
              <a:t>);</a:t>
            </a:r>
          </a:p>
          <a:p>
            <a:r>
              <a:rPr lang="en-US" sz="1400" b="1" dirty="0">
                <a:solidFill>
                  <a:schemeClr val="bg1"/>
                </a:solidFill>
              </a:rPr>
              <a:t>           var </a:t>
            </a:r>
            <a:r>
              <a:rPr lang="en-US" sz="1400" b="1" dirty="0" err="1">
                <a:solidFill>
                  <a:schemeClr val="bg1"/>
                </a:solidFill>
              </a:rPr>
              <a:t>str_array</a:t>
            </a:r>
            <a:r>
              <a:rPr lang="en-US" sz="1400" b="1" dirty="0">
                <a:solidFill>
                  <a:schemeClr val="bg1"/>
                </a:solidFill>
              </a:rPr>
              <a:t> = </a:t>
            </a:r>
            <a:r>
              <a:rPr lang="en-US" sz="1400" b="1" dirty="0" err="1">
                <a:solidFill>
                  <a:schemeClr val="bg1"/>
                </a:solidFill>
              </a:rPr>
              <a:t>str_numeros.Split</a:t>
            </a:r>
            <a:r>
              <a:rPr lang="en-US" sz="1400" b="1" dirty="0">
                <a:solidFill>
                  <a:schemeClr val="bg1"/>
                </a:solidFill>
              </a:rPr>
              <a:t>( ',' , ';');</a:t>
            </a:r>
          </a:p>
          <a:p>
            <a:r>
              <a:rPr lang="en-US" sz="1400" b="1" dirty="0">
                <a:solidFill>
                  <a:schemeClr val="bg1"/>
                </a:solidFill>
              </a:rPr>
              <a:t>           var </a:t>
            </a:r>
            <a:r>
              <a:rPr lang="en-US" sz="1400" b="1" dirty="0" err="1">
                <a:solidFill>
                  <a:schemeClr val="bg1"/>
                </a:solidFill>
              </a:rPr>
              <a:t>numeros</a:t>
            </a:r>
            <a:r>
              <a:rPr lang="en-US" sz="1400" b="1" dirty="0">
                <a:solidFill>
                  <a:schemeClr val="bg1"/>
                </a:solidFill>
              </a:rPr>
              <a:t> = new decimal[10];</a:t>
            </a:r>
          </a:p>
          <a:p>
            <a:r>
              <a:rPr lang="en-US" sz="1400" b="1" dirty="0">
                <a:solidFill>
                  <a:schemeClr val="bg1"/>
                </a:solidFill>
              </a:rPr>
              <a:t>           for(int </a:t>
            </a:r>
            <a:r>
              <a:rPr lang="en-US" sz="1400" b="1" dirty="0" err="1">
                <a:solidFill>
                  <a:schemeClr val="bg1"/>
                </a:solidFill>
              </a:rPr>
              <a:t>i</a:t>
            </a:r>
            <a:r>
              <a:rPr lang="en-US" sz="1400" b="1" dirty="0">
                <a:solidFill>
                  <a:schemeClr val="bg1"/>
                </a:solidFill>
              </a:rPr>
              <a:t> = 0; </a:t>
            </a:r>
            <a:r>
              <a:rPr lang="en-US" sz="1400" b="1" dirty="0" err="1">
                <a:solidFill>
                  <a:schemeClr val="bg1"/>
                </a:solidFill>
              </a:rPr>
              <a:t>i</a:t>
            </a:r>
            <a:r>
              <a:rPr lang="en-US" sz="1400" b="1" dirty="0">
                <a:solidFill>
                  <a:schemeClr val="bg1"/>
                </a:solidFill>
              </a:rPr>
              <a:t> &lt; </a:t>
            </a:r>
            <a:r>
              <a:rPr lang="en-US" sz="1400" b="1" dirty="0" err="1">
                <a:solidFill>
                  <a:schemeClr val="bg1"/>
                </a:solidFill>
              </a:rPr>
              <a:t>str_array.Length</a:t>
            </a:r>
            <a:r>
              <a:rPr lang="en-US" sz="1400" b="1" dirty="0">
                <a:solidFill>
                  <a:schemeClr val="bg1"/>
                </a:solidFill>
              </a:rPr>
              <a:t>; </a:t>
            </a:r>
            <a:r>
              <a:rPr lang="en-US" sz="1400" b="1" dirty="0" err="1">
                <a:solidFill>
                  <a:schemeClr val="bg1"/>
                </a:solidFill>
              </a:rPr>
              <a:t>i</a:t>
            </a:r>
            <a:r>
              <a:rPr lang="en-US" sz="1400" b="1" dirty="0">
                <a:solidFill>
                  <a:schemeClr val="bg1"/>
                </a:solidFill>
              </a:rPr>
              <a:t>++)</a:t>
            </a:r>
          </a:p>
          <a:p>
            <a:r>
              <a:rPr lang="en-US" sz="1400" b="1" dirty="0">
                <a:solidFill>
                  <a:schemeClr val="bg1"/>
                </a:solidFill>
              </a:rPr>
              <a:t>	</a:t>
            </a:r>
            <a:r>
              <a:rPr lang="en-US" sz="1400" b="1" dirty="0" err="1">
                <a:solidFill>
                  <a:schemeClr val="bg1"/>
                </a:solidFill>
              </a:rPr>
              <a:t>numeros</a:t>
            </a:r>
            <a:r>
              <a:rPr lang="en-US" sz="1400" b="1" dirty="0">
                <a:solidFill>
                  <a:schemeClr val="bg1"/>
                </a:solidFill>
              </a:rPr>
              <a:t>[</a:t>
            </a:r>
            <a:r>
              <a:rPr lang="en-US" sz="1400" b="1" dirty="0" err="1">
                <a:solidFill>
                  <a:schemeClr val="bg1"/>
                </a:solidFill>
              </a:rPr>
              <a:t>i</a:t>
            </a:r>
            <a:r>
              <a:rPr lang="en-US" sz="1400" b="1" dirty="0">
                <a:solidFill>
                  <a:schemeClr val="bg1"/>
                </a:solidFill>
              </a:rPr>
              <a:t>] = </a:t>
            </a:r>
            <a:r>
              <a:rPr lang="en-US" sz="1400" b="1" dirty="0" err="1">
                <a:solidFill>
                  <a:schemeClr val="bg1"/>
                </a:solidFill>
              </a:rPr>
              <a:t>decimal.Parse</a:t>
            </a:r>
            <a:r>
              <a:rPr lang="en-US" sz="1400" b="1" dirty="0">
                <a:solidFill>
                  <a:schemeClr val="bg1"/>
                </a:solidFill>
              </a:rPr>
              <a:t>( </a:t>
            </a:r>
            <a:r>
              <a:rPr lang="en-US" sz="1400" b="1" dirty="0" err="1">
                <a:solidFill>
                  <a:schemeClr val="bg1"/>
                </a:solidFill>
              </a:rPr>
              <a:t>str_array</a:t>
            </a:r>
            <a:r>
              <a:rPr lang="en-US" sz="1400" b="1" dirty="0">
                <a:solidFill>
                  <a:schemeClr val="bg1"/>
                </a:solidFill>
              </a:rPr>
              <a:t>[</a:t>
            </a:r>
            <a:r>
              <a:rPr lang="en-US" sz="1400" b="1" dirty="0" err="1">
                <a:solidFill>
                  <a:schemeClr val="bg1"/>
                </a:solidFill>
              </a:rPr>
              <a:t>i</a:t>
            </a:r>
            <a:r>
              <a:rPr lang="en-US" sz="1400" b="1" dirty="0">
                <a:solidFill>
                  <a:schemeClr val="bg1"/>
                </a:solidFill>
              </a:rPr>
              <a:t>] );</a:t>
            </a:r>
          </a:p>
          <a:p>
            <a:r>
              <a:rPr lang="en-US" sz="1400" b="1" dirty="0">
                <a:solidFill>
                  <a:schemeClr val="bg1"/>
                </a:solidFill>
              </a:rPr>
              <a:t>           WriteLine( $" La </a:t>
            </a:r>
            <a:r>
              <a:rPr lang="en-US" sz="1400" b="1" dirty="0" err="1">
                <a:solidFill>
                  <a:schemeClr val="bg1"/>
                </a:solidFill>
              </a:rPr>
              <a:t>suma</a:t>
            </a:r>
            <a:r>
              <a:rPr lang="en-US" sz="1400" b="1" dirty="0">
                <a:solidFill>
                  <a:schemeClr val="bg1"/>
                </a:solidFill>
              </a:rPr>
              <a:t> es </a:t>
            </a:r>
            <a:r>
              <a:rPr lang="en-US" sz="1400" b="1" dirty="0" err="1">
                <a:solidFill>
                  <a:schemeClr val="bg1"/>
                </a:solidFill>
              </a:rPr>
              <a:t>igual</a:t>
            </a:r>
            <a:r>
              <a:rPr lang="en-US" sz="1400" b="1" dirty="0">
                <a:solidFill>
                  <a:schemeClr val="bg1"/>
                </a:solidFill>
              </a:rPr>
              <a:t> a { Suma(</a:t>
            </a:r>
            <a:r>
              <a:rPr lang="en-US" sz="1400" b="1" dirty="0" err="1">
                <a:solidFill>
                  <a:schemeClr val="bg1"/>
                </a:solidFill>
              </a:rPr>
              <a:t>numeros</a:t>
            </a:r>
            <a:r>
              <a:rPr lang="en-US" sz="1400" b="1" dirty="0">
                <a:solidFill>
                  <a:schemeClr val="bg1"/>
                </a:solidFill>
              </a:rPr>
              <a:t>) } ");</a:t>
            </a:r>
          </a:p>
          <a:p>
            <a:r>
              <a:rPr lang="en-US" sz="1400" b="1" dirty="0">
                <a:solidFill>
                  <a:schemeClr val="bg1"/>
                </a:solidFill>
              </a:rPr>
              <a:t>}</a:t>
            </a:r>
          </a:p>
          <a:p>
            <a:endParaRPr lang="en-US" sz="1400"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67228201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B4494-A6BC-D94D-880B-267548690A28}"/>
              </a:ext>
            </a:extLst>
          </p:cNvPr>
          <p:cNvSpPr>
            <a:spLocks noGrp="1"/>
          </p:cNvSpPr>
          <p:nvPr>
            <p:ph type="title"/>
          </p:nvPr>
        </p:nvSpPr>
        <p:spPr/>
        <p:txBody>
          <a:bodyPr/>
          <a:lstStyle/>
          <a:p>
            <a:r>
              <a:rPr lang="en-BO" dirty="0"/>
              <a:t>params</a:t>
            </a:r>
          </a:p>
        </p:txBody>
      </p:sp>
      <p:sp>
        <p:nvSpPr>
          <p:cNvPr id="3" name="Content Placeholder 2">
            <a:extLst>
              <a:ext uri="{FF2B5EF4-FFF2-40B4-BE49-F238E27FC236}">
                <a16:creationId xmlns:a16="http://schemas.microsoft.com/office/drawing/2014/main" id="{489D5284-8F75-314A-B482-86954A245D62}"/>
              </a:ext>
            </a:extLst>
          </p:cNvPr>
          <p:cNvSpPr>
            <a:spLocks noGrp="1"/>
          </p:cNvSpPr>
          <p:nvPr>
            <p:ph idx="1"/>
          </p:nvPr>
        </p:nvSpPr>
        <p:spPr>
          <a:xfrm>
            <a:off x="7663543" y="1836602"/>
            <a:ext cx="3690257" cy="3634649"/>
          </a:xfrm>
        </p:spPr>
        <p:style>
          <a:lnRef idx="1">
            <a:schemeClr val="accent5"/>
          </a:lnRef>
          <a:fillRef idx="2">
            <a:schemeClr val="accent5"/>
          </a:fillRef>
          <a:effectRef idx="1">
            <a:schemeClr val="accent5"/>
          </a:effectRef>
          <a:fontRef idx="minor">
            <a:schemeClr val="dk1"/>
          </a:fontRef>
        </p:style>
        <p:txBody>
          <a:bodyPr>
            <a:normAutofit fontScale="85000" lnSpcReduction="20000"/>
          </a:bodyPr>
          <a:lstStyle/>
          <a:p>
            <a:pPr marL="0" indent="0">
              <a:buNone/>
            </a:pPr>
            <a:r>
              <a:rPr lang="en-US" dirty="0"/>
              <a:t>Para </a:t>
            </a:r>
            <a:r>
              <a:rPr lang="en-US" dirty="0" err="1"/>
              <a:t>poder</a:t>
            </a:r>
            <a:r>
              <a:rPr lang="en-US" dirty="0"/>
              <a:t> pasar un </a:t>
            </a:r>
            <a:r>
              <a:rPr lang="en-US" dirty="0" err="1"/>
              <a:t>número</a:t>
            </a:r>
            <a:r>
              <a:rPr lang="en-US" dirty="0"/>
              <a:t> variable de </a:t>
            </a:r>
            <a:r>
              <a:rPr lang="en-US" dirty="0" err="1"/>
              <a:t>parámetros</a:t>
            </a:r>
            <a:r>
              <a:rPr lang="en-US" dirty="0"/>
              <a:t> de un </a:t>
            </a:r>
            <a:r>
              <a:rPr lang="en-US" dirty="0" err="1"/>
              <a:t>tipo</a:t>
            </a:r>
            <a:r>
              <a:rPr lang="en-US" dirty="0"/>
              <a:t> </a:t>
            </a:r>
            <a:r>
              <a:rPr lang="en-US" dirty="0" err="1"/>
              <a:t>específico</a:t>
            </a:r>
            <a:r>
              <a:rPr lang="en-US" dirty="0"/>
              <a:t>, se </a:t>
            </a:r>
            <a:r>
              <a:rPr lang="en-US" dirty="0" err="1"/>
              <a:t>puede</a:t>
            </a:r>
            <a:r>
              <a:rPr lang="en-US" dirty="0"/>
              <a:t> </a:t>
            </a:r>
            <a:r>
              <a:rPr lang="en-US" dirty="0" err="1"/>
              <a:t>usar</a:t>
            </a:r>
            <a:r>
              <a:rPr lang="en-US" dirty="0"/>
              <a:t> un array con el </a:t>
            </a:r>
            <a:r>
              <a:rPr lang="en-US" dirty="0" err="1"/>
              <a:t>modificador</a:t>
            </a:r>
            <a:r>
              <a:rPr lang="en-US" dirty="0"/>
              <a:t> “params” </a:t>
            </a:r>
            <a:r>
              <a:rPr lang="en-US" dirty="0" err="1"/>
              <a:t>como</a:t>
            </a:r>
            <a:r>
              <a:rPr lang="en-US" dirty="0"/>
              <a:t> el </a:t>
            </a:r>
            <a:r>
              <a:rPr lang="en-US" dirty="0" err="1"/>
              <a:t>último</a:t>
            </a:r>
            <a:r>
              <a:rPr lang="en-US" dirty="0"/>
              <a:t> </a:t>
            </a:r>
            <a:r>
              <a:rPr lang="en-US" dirty="0" err="1"/>
              <a:t>parámetro</a:t>
            </a:r>
            <a:r>
              <a:rPr lang="en-US" dirty="0"/>
              <a:t> de la </a:t>
            </a:r>
            <a:r>
              <a:rPr lang="en-US" dirty="0" err="1"/>
              <a:t>lista</a:t>
            </a:r>
            <a:r>
              <a:rPr lang="en-US" dirty="0"/>
              <a:t>. </a:t>
            </a:r>
            <a:r>
              <a:rPr lang="en-US" dirty="0" err="1"/>
              <a:t>Cualquier</a:t>
            </a:r>
            <a:r>
              <a:rPr lang="en-US" dirty="0"/>
              <a:t> </a:t>
            </a:r>
            <a:r>
              <a:rPr lang="en-US" dirty="0" err="1"/>
              <a:t>parámetro</a:t>
            </a:r>
            <a:r>
              <a:rPr lang="en-US" dirty="0"/>
              <a:t> </a:t>
            </a:r>
            <a:r>
              <a:rPr lang="en-US" dirty="0" err="1"/>
              <a:t>adicional</a:t>
            </a:r>
            <a:r>
              <a:rPr lang="en-US" dirty="0"/>
              <a:t> del </a:t>
            </a:r>
            <a:r>
              <a:rPr lang="en-US" dirty="0" err="1"/>
              <a:t>tipo</a:t>
            </a:r>
            <a:r>
              <a:rPr lang="en-US" dirty="0"/>
              <a:t> </a:t>
            </a:r>
            <a:r>
              <a:rPr lang="en-US" dirty="0" err="1"/>
              <a:t>especificado</a:t>
            </a:r>
            <a:r>
              <a:rPr lang="en-US" dirty="0"/>
              <a:t> que se </a:t>
            </a:r>
            <a:r>
              <a:rPr lang="en-US" dirty="0" err="1"/>
              <a:t>pasan</a:t>
            </a:r>
            <a:r>
              <a:rPr lang="en-US" dirty="0"/>
              <a:t> al </a:t>
            </a:r>
            <a:r>
              <a:rPr lang="en-US" dirty="0" err="1"/>
              <a:t>método</a:t>
            </a:r>
            <a:r>
              <a:rPr lang="en-US" dirty="0"/>
              <a:t>, se </a:t>
            </a:r>
            <a:r>
              <a:rPr lang="en-US" dirty="0" err="1"/>
              <a:t>agregará</a:t>
            </a:r>
            <a:r>
              <a:rPr lang="en-US" dirty="0"/>
              <a:t> </a:t>
            </a:r>
            <a:r>
              <a:rPr lang="en-US" dirty="0" err="1"/>
              <a:t>automáticamente</a:t>
            </a:r>
            <a:r>
              <a:rPr lang="en-US" dirty="0"/>
              <a:t> a </a:t>
            </a:r>
            <a:r>
              <a:rPr lang="en-US" dirty="0" err="1"/>
              <a:t>este</a:t>
            </a:r>
            <a:r>
              <a:rPr lang="en-US" dirty="0"/>
              <a:t> array.</a:t>
            </a:r>
            <a:endParaRPr lang="en-BO" dirty="0"/>
          </a:p>
        </p:txBody>
      </p:sp>
      <p:sp>
        <p:nvSpPr>
          <p:cNvPr id="4" name="TextBox 3">
            <a:extLst>
              <a:ext uri="{FF2B5EF4-FFF2-40B4-BE49-F238E27FC236}">
                <a16:creationId xmlns:a16="http://schemas.microsoft.com/office/drawing/2014/main" id="{3DC7C76C-6541-9449-9E7C-A013126B81B6}"/>
              </a:ext>
            </a:extLst>
          </p:cNvPr>
          <p:cNvSpPr txBox="1"/>
          <p:nvPr/>
        </p:nvSpPr>
        <p:spPr>
          <a:xfrm>
            <a:off x="838200" y="1499491"/>
            <a:ext cx="5701937" cy="4308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400" b="1" dirty="0">
              <a:solidFill>
                <a:schemeClr val="bg1"/>
              </a:solidFill>
            </a:endParaRPr>
          </a:p>
          <a:p>
            <a:r>
              <a:rPr lang="en-US" sz="1400" b="1" dirty="0">
                <a:solidFill>
                  <a:schemeClr val="bg1"/>
                </a:solidFill>
              </a:rPr>
              <a:t>static decimal Suma(</a:t>
            </a:r>
            <a:r>
              <a:rPr lang="en-US" sz="1600" b="1" dirty="0">
                <a:solidFill>
                  <a:schemeClr val="accent2">
                    <a:lumMod val="40000"/>
                    <a:lumOff val="60000"/>
                  </a:schemeClr>
                </a:solidFill>
              </a:rPr>
              <a:t>params</a:t>
            </a:r>
            <a:r>
              <a:rPr lang="en-US" sz="1400" b="1" dirty="0">
                <a:solidFill>
                  <a:schemeClr val="bg1"/>
                </a:solidFill>
              </a:rPr>
              <a:t> decimal[] d)  {</a:t>
            </a:r>
          </a:p>
          <a:p>
            <a:r>
              <a:rPr lang="en-US" sz="1400" b="1" dirty="0">
                <a:solidFill>
                  <a:schemeClr val="bg1"/>
                </a:solidFill>
              </a:rPr>
              <a:t>           decimal </a:t>
            </a:r>
            <a:r>
              <a:rPr lang="en-US" sz="1400" b="1" dirty="0" err="1">
                <a:solidFill>
                  <a:schemeClr val="bg1"/>
                </a:solidFill>
              </a:rPr>
              <a:t>suma</a:t>
            </a:r>
            <a:r>
              <a:rPr lang="en-US" sz="1400" b="1" dirty="0">
                <a:solidFill>
                  <a:schemeClr val="bg1"/>
                </a:solidFill>
              </a:rPr>
              <a:t> = default;</a:t>
            </a:r>
          </a:p>
          <a:p>
            <a:r>
              <a:rPr lang="en-US" sz="1400" b="1" dirty="0">
                <a:solidFill>
                  <a:schemeClr val="bg1"/>
                </a:solidFill>
              </a:rPr>
              <a:t>           foreach(var x in d)</a:t>
            </a:r>
          </a:p>
          <a:p>
            <a:r>
              <a:rPr lang="en-US" sz="1400" b="1" dirty="0">
                <a:solidFill>
                  <a:schemeClr val="bg1"/>
                </a:solidFill>
              </a:rPr>
              <a:t>	</a:t>
            </a:r>
            <a:r>
              <a:rPr lang="en-US" sz="1400" b="1" dirty="0" err="1">
                <a:solidFill>
                  <a:schemeClr val="bg1"/>
                </a:solidFill>
              </a:rPr>
              <a:t>suma</a:t>
            </a:r>
            <a:r>
              <a:rPr lang="en-US" sz="1400" b="1" dirty="0">
                <a:solidFill>
                  <a:schemeClr val="bg1"/>
                </a:solidFill>
              </a:rPr>
              <a:t> += x;</a:t>
            </a:r>
          </a:p>
          <a:p>
            <a:r>
              <a:rPr lang="en-US" sz="1400" b="1" dirty="0">
                <a:solidFill>
                  <a:schemeClr val="bg1"/>
                </a:solidFill>
              </a:rPr>
              <a:t>           return </a:t>
            </a:r>
            <a:r>
              <a:rPr lang="en-US" sz="1400" b="1" dirty="0" err="1">
                <a:solidFill>
                  <a:schemeClr val="bg1"/>
                </a:solidFill>
              </a:rPr>
              <a:t>suma</a:t>
            </a:r>
            <a:r>
              <a:rPr lang="en-US" sz="1400" b="1" dirty="0">
                <a:solidFill>
                  <a:schemeClr val="bg1"/>
                </a:solidFill>
              </a:rPr>
              <a:t>;                 </a:t>
            </a:r>
          </a:p>
          <a:p>
            <a:r>
              <a:rPr lang="en-US" sz="1400" b="1" dirty="0">
                <a:solidFill>
                  <a:schemeClr val="bg1"/>
                </a:solidFill>
              </a:rPr>
              <a:t>}        </a:t>
            </a:r>
          </a:p>
          <a:p>
            <a:endParaRPr lang="en-US" sz="1400" b="1" dirty="0">
              <a:solidFill>
                <a:schemeClr val="bg1"/>
              </a:solidFill>
            </a:endParaRPr>
          </a:p>
          <a:p>
            <a:r>
              <a:rPr lang="en-US" sz="1400" b="1" dirty="0">
                <a:solidFill>
                  <a:schemeClr val="bg1"/>
                </a:solidFill>
              </a:rPr>
              <a:t>static void Main()  {</a:t>
            </a:r>
          </a:p>
          <a:p>
            <a:r>
              <a:rPr lang="en-US" sz="1400" b="1" dirty="0">
                <a:solidFill>
                  <a:schemeClr val="bg1"/>
                </a:solidFill>
              </a:rPr>
              <a:t>           Write( "</a:t>
            </a:r>
            <a:r>
              <a:rPr lang="en-US" sz="1400" b="1" dirty="0" err="1">
                <a:solidFill>
                  <a:schemeClr val="bg1"/>
                </a:solidFill>
              </a:rPr>
              <a:t>Ingrese</a:t>
            </a:r>
            <a:r>
              <a:rPr lang="en-US" sz="1400" b="1" dirty="0">
                <a:solidFill>
                  <a:schemeClr val="bg1"/>
                </a:solidFill>
              </a:rPr>
              <a:t> 3 </a:t>
            </a:r>
            <a:r>
              <a:rPr lang="en-US" sz="1400" b="1" dirty="0" err="1">
                <a:solidFill>
                  <a:schemeClr val="bg1"/>
                </a:solidFill>
              </a:rPr>
              <a:t>números</a:t>
            </a:r>
            <a:r>
              <a:rPr lang="en-US" sz="1400" b="1" dirty="0">
                <a:solidFill>
                  <a:schemeClr val="bg1"/>
                </a:solidFill>
              </a:rPr>
              <a:t> a </a:t>
            </a:r>
            <a:r>
              <a:rPr lang="en-US" sz="1400" b="1" dirty="0" err="1">
                <a:solidFill>
                  <a:schemeClr val="bg1"/>
                </a:solidFill>
              </a:rPr>
              <a:t>sumar</a:t>
            </a:r>
            <a:r>
              <a:rPr lang="en-US" sz="1400" b="1" dirty="0">
                <a:solidFill>
                  <a:schemeClr val="bg1"/>
                </a:solidFill>
              </a:rPr>
              <a:t> (</a:t>
            </a:r>
            <a:r>
              <a:rPr lang="en-US" sz="1400" b="1" dirty="0" err="1">
                <a:solidFill>
                  <a:schemeClr val="bg1"/>
                </a:solidFill>
              </a:rPr>
              <a:t>separados</a:t>
            </a:r>
            <a:r>
              <a:rPr lang="en-US" sz="1400" b="1" dirty="0">
                <a:solidFill>
                  <a:schemeClr val="bg1"/>
                </a:solidFill>
              </a:rPr>
              <a:t> por coma): ");</a:t>
            </a:r>
          </a:p>
          <a:p>
            <a:r>
              <a:rPr lang="en-US" sz="1400" b="1" dirty="0">
                <a:solidFill>
                  <a:schemeClr val="bg1"/>
                </a:solidFill>
              </a:rPr>
              <a:t>           var </a:t>
            </a:r>
            <a:r>
              <a:rPr lang="en-US" sz="1400" b="1" dirty="0" err="1">
                <a:solidFill>
                  <a:schemeClr val="bg1"/>
                </a:solidFill>
              </a:rPr>
              <a:t>str_numeros</a:t>
            </a:r>
            <a:r>
              <a:rPr lang="en-US" sz="1400" b="1" dirty="0">
                <a:solidFill>
                  <a:schemeClr val="bg1"/>
                </a:solidFill>
              </a:rPr>
              <a:t> = </a:t>
            </a:r>
            <a:r>
              <a:rPr lang="en-US" sz="1400" b="1" dirty="0" err="1">
                <a:solidFill>
                  <a:schemeClr val="bg1"/>
                </a:solidFill>
              </a:rPr>
              <a:t>ReadLine</a:t>
            </a:r>
            <a:r>
              <a:rPr lang="en-US" sz="1400" b="1" dirty="0">
                <a:solidFill>
                  <a:schemeClr val="bg1"/>
                </a:solidFill>
              </a:rPr>
              <a:t>(); WriteLine(</a:t>
            </a:r>
            <a:r>
              <a:rPr lang="en-US" sz="1400" b="1" dirty="0" err="1">
                <a:solidFill>
                  <a:schemeClr val="bg1"/>
                </a:solidFill>
              </a:rPr>
              <a:t>str_numeros</a:t>
            </a:r>
            <a:r>
              <a:rPr lang="en-US" sz="1400" b="1" dirty="0">
                <a:solidFill>
                  <a:schemeClr val="bg1"/>
                </a:solidFill>
              </a:rPr>
              <a:t>);</a:t>
            </a:r>
          </a:p>
          <a:p>
            <a:r>
              <a:rPr lang="en-US" sz="1400" b="1" dirty="0">
                <a:solidFill>
                  <a:schemeClr val="bg1"/>
                </a:solidFill>
              </a:rPr>
              <a:t>           var </a:t>
            </a:r>
            <a:r>
              <a:rPr lang="en-US" sz="1400" b="1" dirty="0" err="1">
                <a:solidFill>
                  <a:schemeClr val="bg1"/>
                </a:solidFill>
              </a:rPr>
              <a:t>str_array</a:t>
            </a:r>
            <a:r>
              <a:rPr lang="en-US" sz="1400" b="1" dirty="0">
                <a:solidFill>
                  <a:schemeClr val="bg1"/>
                </a:solidFill>
              </a:rPr>
              <a:t> = </a:t>
            </a:r>
            <a:r>
              <a:rPr lang="en-US" sz="1400" b="1" dirty="0" err="1">
                <a:solidFill>
                  <a:schemeClr val="bg1"/>
                </a:solidFill>
              </a:rPr>
              <a:t>str_numeros.Split</a:t>
            </a:r>
            <a:r>
              <a:rPr lang="en-US" sz="1400" b="1" dirty="0">
                <a:solidFill>
                  <a:schemeClr val="bg1"/>
                </a:solidFill>
              </a:rPr>
              <a:t>( ',' , ';');</a:t>
            </a:r>
          </a:p>
          <a:p>
            <a:r>
              <a:rPr lang="en-US" sz="1400" b="1" dirty="0">
                <a:solidFill>
                  <a:schemeClr val="bg1"/>
                </a:solidFill>
              </a:rPr>
              <a:t>           var d1 = </a:t>
            </a:r>
            <a:r>
              <a:rPr lang="en-US" sz="1400" b="1" dirty="0" err="1">
                <a:solidFill>
                  <a:schemeClr val="bg1"/>
                </a:solidFill>
              </a:rPr>
              <a:t>decimal.Parse</a:t>
            </a:r>
            <a:r>
              <a:rPr lang="en-US" sz="1400" b="1" dirty="0">
                <a:solidFill>
                  <a:schemeClr val="bg1"/>
                </a:solidFill>
              </a:rPr>
              <a:t>(</a:t>
            </a:r>
            <a:r>
              <a:rPr lang="en-US" sz="1400" b="1" dirty="0" err="1">
                <a:solidFill>
                  <a:schemeClr val="bg1"/>
                </a:solidFill>
              </a:rPr>
              <a:t>str_array</a:t>
            </a:r>
            <a:r>
              <a:rPr lang="en-US" sz="1400" b="1" dirty="0">
                <a:solidFill>
                  <a:schemeClr val="bg1"/>
                </a:solidFill>
              </a:rPr>
              <a:t>[0]); </a:t>
            </a:r>
          </a:p>
          <a:p>
            <a:r>
              <a:rPr lang="en-US" sz="1400" b="1" dirty="0">
                <a:solidFill>
                  <a:schemeClr val="bg1"/>
                </a:solidFill>
              </a:rPr>
              <a:t>           var d2 = </a:t>
            </a:r>
            <a:r>
              <a:rPr lang="en-US" sz="1400" b="1" dirty="0" err="1">
                <a:solidFill>
                  <a:schemeClr val="bg1"/>
                </a:solidFill>
              </a:rPr>
              <a:t>decimal.Parse</a:t>
            </a:r>
            <a:r>
              <a:rPr lang="en-US" sz="1400" b="1" dirty="0">
                <a:solidFill>
                  <a:schemeClr val="bg1"/>
                </a:solidFill>
              </a:rPr>
              <a:t>(</a:t>
            </a:r>
            <a:r>
              <a:rPr lang="en-US" sz="1400" b="1" dirty="0" err="1">
                <a:solidFill>
                  <a:schemeClr val="bg1"/>
                </a:solidFill>
              </a:rPr>
              <a:t>str_array</a:t>
            </a:r>
            <a:r>
              <a:rPr lang="en-US" sz="1400" b="1" dirty="0">
                <a:solidFill>
                  <a:schemeClr val="bg1"/>
                </a:solidFill>
              </a:rPr>
              <a:t>[1]); </a:t>
            </a:r>
          </a:p>
          <a:p>
            <a:r>
              <a:rPr lang="en-US" sz="1400" b="1" dirty="0">
                <a:solidFill>
                  <a:schemeClr val="bg1"/>
                </a:solidFill>
              </a:rPr>
              <a:t>           var d3 = </a:t>
            </a:r>
            <a:r>
              <a:rPr lang="en-US" sz="1400" b="1" dirty="0" err="1">
                <a:solidFill>
                  <a:schemeClr val="bg1"/>
                </a:solidFill>
              </a:rPr>
              <a:t>decimal.Parse</a:t>
            </a:r>
            <a:r>
              <a:rPr lang="en-US" sz="1400" b="1" dirty="0">
                <a:solidFill>
                  <a:schemeClr val="bg1"/>
                </a:solidFill>
              </a:rPr>
              <a:t>(</a:t>
            </a:r>
            <a:r>
              <a:rPr lang="en-US" sz="1400" b="1" dirty="0" err="1">
                <a:solidFill>
                  <a:schemeClr val="bg1"/>
                </a:solidFill>
              </a:rPr>
              <a:t>str_array</a:t>
            </a:r>
            <a:r>
              <a:rPr lang="en-US" sz="1400" b="1" dirty="0">
                <a:solidFill>
                  <a:schemeClr val="bg1"/>
                </a:solidFill>
              </a:rPr>
              <a:t>[2]);</a:t>
            </a:r>
          </a:p>
          <a:p>
            <a:r>
              <a:rPr lang="en-US" sz="1400" b="1" dirty="0">
                <a:solidFill>
                  <a:schemeClr val="bg1"/>
                </a:solidFill>
              </a:rPr>
              <a:t>           WriteLine( $" La </a:t>
            </a:r>
            <a:r>
              <a:rPr lang="en-US" sz="1400" b="1" dirty="0" err="1">
                <a:solidFill>
                  <a:schemeClr val="bg1"/>
                </a:solidFill>
              </a:rPr>
              <a:t>suma</a:t>
            </a:r>
            <a:r>
              <a:rPr lang="en-US" sz="1400" b="1" dirty="0">
                <a:solidFill>
                  <a:schemeClr val="bg1"/>
                </a:solidFill>
              </a:rPr>
              <a:t> es </a:t>
            </a:r>
            <a:r>
              <a:rPr lang="en-US" sz="1400" b="1" dirty="0" err="1">
                <a:solidFill>
                  <a:schemeClr val="bg1"/>
                </a:solidFill>
              </a:rPr>
              <a:t>igual</a:t>
            </a:r>
            <a:r>
              <a:rPr lang="en-US" sz="1400" b="1" dirty="0">
                <a:solidFill>
                  <a:schemeClr val="bg1"/>
                </a:solidFill>
              </a:rPr>
              <a:t> a { Suma(d1, d2, d3) } ");</a:t>
            </a:r>
          </a:p>
          <a:p>
            <a:r>
              <a:rPr lang="en-US" sz="1400" b="1" dirty="0">
                <a:solidFill>
                  <a:schemeClr val="bg1"/>
                </a:solidFill>
              </a:rPr>
              <a:t>}</a:t>
            </a:r>
          </a:p>
          <a:p>
            <a:endParaRPr lang="en-US" sz="1400"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75868775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D8063-6837-9B40-8651-060DF19A298F}"/>
              </a:ext>
            </a:extLst>
          </p:cNvPr>
          <p:cNvSpPr>
            <a:spLocks noGrp="1"/>
          </p:cNvSpPr>
          <p:nvPr>
            <p:ph type="title"/>
          </p:nvPr>
        </p:nvSpPr>
        <p:spPr/>
        <p:txBody>
          <a:bodyPr/>
          <a:lstStyle/>
          <a:p>
            <a:r>
              <a:rPr lang="en-US" dirty="0"/>
              <a:t>M</a:t>
            </a:r>
            <a:r>
              <a:rPr lang="en-BO" dirty="0"/>
              <a:t>ain()</a:t>
            </a:r>
          </a:p>
        </p:txBody>
      </p:sp>
      <p:sp>
        <p:nvSpPr>
          <p:cNvPr id="3" name="Content Placeholder 2">
            <a:extLst>
              <a:ext uri="{FF2B5EF4-FFF2-40B4-BE49-F238E27FC236}">
                <a16:creationId xmlns:a16="http://schemas.microsoft.com/office/drawing/2014/main" id="{84910822-AC75-5249-97E0-13642D94ADE2}"/>
              </a:ext>
            </a:extLst>
          </p:cNvPr>
          <p:cNvSpPr>
            <a:spLocks noGrp="1"/>
          </p:cNvSpPr>
          <p:nvPr>
            <p:ph idx="1"/>
          </p:nvPr>
        </p:nvSpPr>
        <p:spPr>
          <a:xfrm>
            <a:off x="838200" y="1825625"/>
            <a:ext cx="10515600" cy="4667250"/>
          </a:xfrm>
        </p:spPr>
        <p:txBody>
          <a:bodyPr>
            <a:normAutofit fontScale="62500" lnSpcReduction="20000"/>
          </a:bodyPr>
          <a:lstStyle/>
          <a:p>
            <a:pPr marL="0" indent="0">
              <a:buNone/>
            </a:pPr>
            <a:r>
              <a:rPr lang="en-BO" dirty="0"/>
              <a:t>El método Main(), es el único método especial del lenguaje, ya que es el punto de entrada a cualquier programa C# ejecutable. El runtime, en el momento de ejecutar, buscará dentro de los componentes (assemblies) del proyecto un método con este nombre para iniciar la ejecución del programa desde este método.</a:t>
            </a:r>
          </a:p>
          <a:p>
            <a:pPr marL="0" indent="0">
              <a:buNone/>
            </a:pPr>
            <a:r>
              <a:rPr lang="en-BO" dirty="0"/>
              <a:t>El método Main() debe ser </a:t>
            </a:r>
            <a:r>
              <a:rPr lang="en-BO" b="1" dirty="0"/>
              <a:t>static</a:t>
            </a:r>
            <a:r>
              <a:rPr lang="en-BO" dirty="0"/>
              <a:t> y responder a una de las siguientes definiciones:</a:t>
            </a:r>
          </a:p>
          <a:p>
            <a:pPr marL="0" indent="0">
              <a:buNone/>
            </a:pPr>
            <a:endParaRPr lang="en-BO" dirty="0"/>
          </a:p>
          <a:p>
            <a:r>
              <a:rPr lang="en-US" dirty="0"/>
              <a:t>static v</a:t>
            </a:r>
            <a:r>
              <a:rPr lang="en-BO" dirty="0"/>
              <a:t>oid Main() {}</a:t>
            </a:r>
          </a:p>
          <a:p>
            <a:r>
              <a:rPr lang="en-US" dirty="0"/>
              <a:t>static v</a:t>
            </a:r>
            <a:r>
              <a:rPr lang="en-BO" dirty="0"/>
              <a:t>oid Main(string[] args) {}</a:t>
            </a:r>
          </a:p>
          <a:p>
            <a:r>
              <a:rPr lang="en-US" dirty="0"/>
              <a:t>static </a:t>
            </a:r>
            <a:r>
              <a:rPr lang="en-US" dirty="0" err="1"/>
              <a:t>i</a:t>
            </a:r>
            <a:r>
              <a:rPr lang="en-BO" dirty="0"/>
              <a:t>nt Main() {}</a:t>
            </a:r>
          </a:p>
          <a:p>
            <a:r>
              <a:rPr lang="en-US" dirty="0"/>
              <a:t>static </a:t>
            </a:r>
            <a:r>
              <a:rPr lang="en-US" dirty="0" err="1"/>
              <a:t>i</a:t>
            </a:r>
            <a:r>
              <a:rPr lang="en-BO" dirty="0"/>
              <a:t>nt Main(string[] args) {}</a:t>
            </a:r>
          </a:p>
          <a:p>
            <a:r>
              <a:rPr lang="en-US" dirty="0"/>
              <a:t>static </a:t>
            </a:r>
            <a:r>
              <a:rPr lang="en-BO" dirty="0"/>
              <a:t>Task Main() {}</a:t>
            </a:r>
          </a:p>
          <a:p>
            <a:r>
              <a:rPr lang="en-US" dirty="0"/>
              <a:t>static </a:t>
            </a:r>
            <a:r>
              <a:rPr lang="en-BO" dirty="0"/>
              <a:t>Task Main(string[] args) {} </a:t>
            </a:r>
          </a:p>
          <a:p>
            <a:endParaRPr lang="en-BO" dirty="0"/>
          </a:p>
          <a:p>
            <a:pPr marL="0" indent="0">
              <a:buNone/>
            </a:pPr>
            <a:r>
              <a:rPr lang="en-BO" dirty="0"/>
              <a:t>En un programa debe en lo posible codificarse un solo método con este nombre en todas las clases y namespaces del proyecto. De haber más de un método en el momento de compilar habrá que indicar cual es el método Main de arranque.</a:t>
            </a:r>
          </a:p>
        </p:txBody>
      </p:sp>
    </p:spTree>
    <p:extLst>
      <p:ext uri="{BB962C8B-B14F-4D97-AF65-F5344CB8AC3E}">
        <p14:creationId xmlns:p14="http://schemas.microsoft.com/office/powerpoint/2010/main" val="2826981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D80EE-B37A-CA4D-8DAE-4FCADD628E97}"/>
              </a:ext>
            </a:extLst>
          </p:cNvPr>
          <p:cNvSpPr>
            <a:spLocks noGrp="1"/>
          </p:cNvSpPr>
          <p:nvPr>
            <p:ph type="title"/>
          </p:nvPr>
        </p:nvSpPr>
        <p:spPr/>
        <p:txBody>
          <a:bodyPr/>
          <a:lstStyle/>
          <a:p>
            <a:r>
              <a:rPr lang="en-US" dirty="0"/>
              <a:t>IntelliSense</a:t>
            </a:r>
            <a:br>
              <a:rPr lang="en-US" dirty="0"/>
            </a:br>
            <a:endParaRPr lang="en-BO" dirty="0"/>
          </a:p>
        </p:txBody>
      </p:sp>
      <p:sp>
        <p:nvSpPr>
          <p:cNvPr id="3" name="Content Placeholder 2">
            <a:extLst>
              <a:ext uri="{FF2B5EF4-FFF2-40B4-BE49-F238E27FC236}">
                <a16:creationId xmlns:a16="http://schemas.microsoft.com/office/drawing/2014/main" id="{B6A249A0-A534-A04A-B1CD-52012855D15A}"/>
              </a:ext>
            </a:extLst>
          </p:cNvPr>
          <p:cNvSpPr>
            <a:spLocks noGrp="1"/>
          </p:cNvSpPr>
          <p:nvPr>
            <p:ph idx="1"/>
          </p:nvPr>
        </p:nvSpPr>
        <p:spPr/>
        <p:txBody>
          <a:bodyPr>
            <a:normAutofit/>
          </a:bodyPr>
          <a:lstStyle/>
          <a:p>
            <a:pPr marL="0" indent="0">
              <a:buNone/>
            </a:pPr>
            <a:r>
              <a:rPr lang="es-ES" dirty="0"/>
              <a:t>Al escribir código en Visual Studio, aparecerá una ventana llamada </a:t>
            </a:r>
            <a:r>
              <a:rPr lang="es-ES" dirty="0" err="1"/>
              <a:t>IntelliSense</a:t>
            </a:r>
            <a:r>
              <a:rPr lang="es-ES" dirty="0"/>
              <a:t> donde quiera que haya múltiples alternativas predeterminadas de las cuales elegir. </a:t>
            </a:r>
          </a:p>
          <a:p>
            <a:pPr marL="0" indent="0">
              <a:buNone/>
            </a:pPr>
            <a:r>
              <a:rPr lang="es-ES" dirty="0"/>
              <a:t>Esta ventana es muy útil y puede abrirse manualmente</a:t>
            </a:r>
            <a:br>
              <a:rPr lang="es-ES" dirty="0"/>
            </a:br>
            <a:r>
              <a:rPr lang="es-ES" dirty="0"/>
              <a:t>presionando </a:t>
            </a:r>
            <a:r>
              <a:rPr lang="es-ES" dirty="0" err="1"/>
              <a:t>Ctrl</a:t>
            </a:r>
            <a:r>
              <a:rPr lang="es-ES" dirty="0"/>
              <a:t> + Espacio. Esto da acceso rápido a cualquier entidad de código que sea capaz de usar dentro de su programa, incluidas las clases y métodos de .NET Framework junto con sus descripciones. Este es una poderosa característica que se puede usar para no memorizar todas las opciones para codificar.</a:t>
            </a:r>
            <a:endParaRPr lang="en-BO" dirty="0"/>
          </a:p>
        </p:txBody>
      </p:sp>
    </p:spTree>
    <p:extLst>
      <p:ext uri="{BB962C8B-B14F-4D97-AF65-F5344CB8AC3E}">
        <p14:creationId xmlns:p14="http://schemas.microsoft.com/office/powerpoint/2010/main" val="380828279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EAF8C-CC10-BD4A-938D-9BF23EE43A1A}"/>
              </a:ext>
            </a:extLst>
          </p:cNvPr>
          <p:cNvSpPr>
            <a:spLocks noGrp="1"/>
          </p:cNvSpPr>
          <p:nvPr>
            <p:ph type="title"/>
          </p:nvPr>
        </p:nvSpPr>
        <p:spPr/>
        <p:txBody>
          <a:bodyPr/>
          <a:lstStyle/>
          <a:p>
            <a:r>
              <a:rPr lang="en-BO" dirty="0"/>
              <a:t>Argumentos de línea de comando</a:t>
            </a:r>
          </a:p>
        </p:txBody>
      </p:sp>
      <p:sp>
        <p:nvSpPr>
          <p:cNvPr id="3" name="Content Placeholder 2">
            <a:extLst>
              <a:ext uri="{FF2B5EF4-FFF2-40B4-BE49-F238E27FC236}">
                <a16:creationId xmlns:a16="http://schemas.microsoft.com/office/drawing/2014/main" id="{6F6DCBD8-D770-864B-9F7C-CE59B672D1C9}"/>
              </a:ext>
            </a:extLst>
          </p:cNvPr>
          <p:cNvSpPr>
            <a:spLocks noGrp="1"/>
          </p:cNvSpPr>
          <p:nvPr>
            <p:ph idx="1"/>
          </p:nvPr>
        </p:nvSpPr>
        <p:spPr>
          <a:xfrm>
            <a:off x="6287590" y="2034631"/>
            <a:ext cx="5066210" cy="3956867"/>
          </a:xfrm>
        </p:spPr>
        <p:style>
          <a:lnRef idx="1">
            <a:schemeClr val="accent5"/>
          </a:lnRef>
          <a:fillRef idx="2">
            <a:schemeClr val="accent5"/>
          </a:fillRef>
          <a:effectRef idx="1">
            <a:schemeClr val="accent5"/>
          </a:effectRef>
          <a:fontRef idx="minor">
            <a:schemeClr val="dk1"/>
          </a:fontRef>
        </p:style>
        <p:txBody>
          <a:bodyPr>
            <a:normAutofit fontScale="62500" lnSpcReduction="20000"/>
          </a:bodyPr>
          <a:lstStyle/>
          <a:p>
            <a:pPr marL="0" indent="0">
              <a:buNone/>
            </a:pPr>
            <a:r>
              <a:rPr lang="en-US" dirty="0"/>
              <a:t>La version de Main con un array de strings </a:t>
            </a:r>
            <a:r>
              <a:rPr lang="en-US" dirty="0" err="1"/>
              <a:t>posibilita</a:t>
            </a:r>
            <a:r>
              <a:rPr lang="en-US" dirty="0"/>
              <a:t> </a:t>
            </a:r>
            <a:r>
              <a:rPr lang="en-US" dirty="0" err="1"/>
              <a:t>recibir</a:t>
            </a:r>
            <a:r>
              <a:rPr lang="en-US" dirty="0"/>
              <a:t> palabras que </a:t>
            </a:r>
            <a:r>
              <a:rPr lang="en-US" dirty="0" err="1"/>
              <a:t>acompañan</a:t>
            </a:r>
            <a:r>
              <a:rPr lang="en-US" dirty="0"/>
              <a:t> al </a:t>
            </a:r>
            <a:r>
              <a:rPr lang="en-US" dirty="0" err="1"/>
              <a:t>nombre</a:t>
            </a:r>
            <a:r>
              <a:rPr lang="en-US" dirty="0"/>
              <a:t> del </a:t>
            </a:r>
            <a:r>
              <a:rPr lang="en-US" dirty="0" err="1"/>
              <a:t>programa</a:t>
            </a:r>
            <a:r>
              <a:rPr lang="en-US" dirty="0"/>
              <a:t>, </a:t>
            </a:r>
            <a:r>
              <a:rPr lang="en-US" dirty="0" err="1"/>
              <a:t>como</a:t>
            </a:r>
            <a:r>
              <a:rPr lang="en-US" dirty="0"/>
              <a:t> una forma de </a:t>
            </a:r>
            <a:r>
              <a:rPr lang="en-US" dirty="0" err="1"/>
              <a:t>hacer</a:t>
            </a:r>
            <a:r>
              <a:rPr lang="en-US" dirty="0"/>
              <a:t> </a:t>
            </a:r>
            <a:r>
              <a:rPr lang="en-US" dirty="0" err="1"/>
              <a:t>tareas</a:t>
            </a:r>
            <a:r>
              <a:rPr lang="en-US" dirty="0"/>
              <a:t> </a:t>
            </a:r>
            <a:r>
              <a:rPr lang="en-US" dirty="0" err="1"/>
              <a:t>automáticas</a:t>
            </a:r>
            <a:r>
              <a:rPr lang="en-US" dirty="0"/>
              <a:t>, sin la </a:t>
            </a:r>
            <a:r>
              <a:rPr lang="en-US" dirty="0" err="1"/>
              <a:t>intervención</a:t>
            </a:r>
            <a:r>
              <a:rPr lang="en-US" dirty="0"/>
              <a:t> de personas.</a:t>
            </a:r>
          </a:p>
          <a:p>
            <a:pPr marL="0" indent="0">
              <a:buNone/>
            </a:pPr>
            <a:endParaRPr lang="en-US" dirty="0"/>
          </a:p>
          <a:p>
            <a:pPr marL="0" indent="0">
              <a:buNone/>
            </a:pPr>
            <a:r>
              <a:rPr lang="en-US" dirty="0"/>
              <a:t>La forma que </a:t>
            </a:r>
            <a:r>
              <a:rPr lang="en-US" dirty="0" err="1"/>
              <a:t>usamos</a:t>
            </a:r>
            <a:r>
              <a:rPr lang="en-US" dirty="0"/>
              <a:t> es </a:t>
            </a:r>
          </a:p>
          <a:p>
            <a:pPr marL="0" indent="0">
              <a:buNone/>
            </a:pPr>
            <a:r>
              <a:rPr lang="en-US" b="1" dirty="0"/>
              <a:t>void Main(string[] </a:t>
            </a:r>
            <a:r>
              <a:rPr lang="en-US" b="1" dirty="0" err="1"/>
              <a:t>args</a:t>
            </a:r>
            <a:r>
              <a:rPr lang="en-US" b="1" dirty="0"/>
              <a:t>)</a:t>
            </a:r>
          </a:p>
          <a:p>
            <a:pPr marL="0" indent="0">
              <a:buNone/>
            </a:pPr>
            <a:endParaRPr lang="en-BO" dirty="0"/>
          </a:p>
          <a:p>
            <a:pPr marL="0" indent="0">
              <a:buNone/>
            </a:pPr>
            <a:r>
              <a:rPr lang="en-BO" dirty="0"/>
              <a:t>Por ejemplo si se ejecuta el programa desde la terminal con </a:t>
            </a:r>
            <a:r>
              <a:rPr lang="en-US" dirty="0" err="1"/>
              <a:t>esta</a:t>
            </a:r>
            <a:r>
              <a:rPr lang="en-US" dirty="0"/>
              <a:t> </a:t>
            </a:r>
            <a:r>
              <a:rPr lang="en-US" dirty="0" err="1"/>
              <a:t>línea</a:t>
            </a:r>
            <a:r>
              <a:rPr lang="en-US" dirty="0"/>
              <a:t> de </a:t>
            </a:r>
            <a:r>
              <a:rPr lang="en-US" dirty="0" err="1"/>
              <a:t>comando</a:t>
            </a:r>
            <a:r>
              <a:rPr lang="en-US" dirty="0"/>
              <a:t>:</a:t>
            </a:r>
          </a:p>
          <a:p>
            <a:pPr marL="0" indent="0">
              <a:buNone/>
            </a:pPr>
            <a:r>
              <a:rPr lang="en-US" b="1" dirty="0"/>
              <a:t>d</a:t>
            </a:r>
            <a:r>
              <a:rPr lang="en-BO" b="1" dirty="0"/>
              <a:t>otnet run -- 12 13 25 30</a:t>
            </a:r>
          </a:p>
          <a:p>
            <a:pPr marL="0" indent="0">
              <a:buNone/>
            </a:pPr>
            <a:r>
              <a:rPr lang="en-US" dirty="0"/>
              <a:t>t</a:t>
            </a:r>
            <a:r>
              <a:rPr lang="en-BO" dirty="0"/>
              <a:t>endremos  que el método main recibe el siguiente argumento:</a:t>
            </a:r>
          </a:p>
          <a:p>
            <a:pPr marL="0" indent="0">
              <a:buNone/>
            </a:pPr>
            <a:r>
              <a:rPr lang="en-US" b="1" dirty="0"/>
              <a:t>s</a:t>
            </a:r>
            <a:r>
              <a:rPr lang="en-BO" b="1" dirty="0"/>
              <a:t>tring[] args = new string[] {“12”, “13”, “25”, “30” }</a:t>
            </a:r>
            <a:r>
              <a:rPr lang="en-BO" dirty="0"/>
              <a:t> </a:t>
            </a:r>
          </a:p>
        </p:txBody>
      </p:sp>
      <p:sp>
        <p:nvSpPr>
          <p:cNvPr id="4" name="TextBox 3">
            <a:extLst>
              <a:ext uri="{FF2B5EF4-FFF2-40B4-BE49-F238E27FC236}">
                <a16:creationId xmlns:a16="http://schemas.microsoft.com/office/drawing/2014/main" id="{7CE063D9-EAC0-6847-A8DD-408FEC6ACB4C}"/>
              </a:ext>
            </a:extLst>
          </p:cNvPr>
          <p:cNvSpPr txBox="1"/>
          <p:nvPr/>
        </p:nvSpPr>
        <p:spPr>
          <a:xfrm>
            <a:off x="838200" y="1560059"/>
            <a:ext cx="5362303" cy="5170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sz="1400" b="1" dirty="0">
                <a:solidFill>
                  <a:schemeClr val="bg1"/>
                </a:solidFill>
              </a:rPr>
              <a:t>static void Main(string[] </a:t>
            </a:r>
            <a:r>
              <a:rPr lang="en-US" sz="1400" b="1" dirty="0" err="1">
                <a:solidFill>
                  <a:schemeClr val="bg1"/>
                </a:solidFill>
              </a:rPr>
              <a:t>args</a:t>
            </a:r>
            <a:r>
              <a:rPr lang="en-US" sz="1400" b="1" dirty="0">
                <a:solidFill>
                  <a:schemeClr val="bg1"/>
                </a:solidFill>
              </a:rPr>
              <a:t>)  {</a:t>
            </a:r>
          </a:p>
          <a:p>
            <a:r>
              <a:rPr lang="en-US" sz="1400" b="1" dirty="0">
                <a:solidFill>
                  <a:schemeClr val="bg1"/>
                </a:solidFill>
              </a:rPr>
              <a:t>     if(</a:t>
            </a:r>
            <a:r>
              <a:rPr lang="en-US" sz="1400" b="1" dirty="0" err="1">
                <a:solidFill>
                  <a:schemeClr val="bg1"/>
                </a:solidFill>
              </a:rPr>
              <a:t>args.Length</a:t>
            </a:r>
            <a:r>
              <a:rPr lang="en-US" sz="1400" b="1" dirty="0">
                <a:solidFill>
                  <a:schemeClr val="bg1"/>
                </a:solidFill>
              </a:rPr>
              <a:t> == 0) {</a:t>
            </a:r>
          </a:p>
          <a:p>
            <a:r>
              <a:rPr lang="en-US" sz="1400" b="1" dirty="0">
                <a:solidFill>
                  <a:schemeClr val="bg1"/>
                </a:solidFill>
              </a:rPr>
              <a:t>            WriteLine("</a:t>
            </a:r>
            <a:r>
              <a:rPr lang="en-US" sz="1400" b="1" dirty="0" err="1">
                <a:solidFill>
                  <a:schemeClr val="bg1"/>
                </a:solidFill>
              </a:rPr>
              <a:t>Ingrese</a:t>
            </a:r>
            <a:r>
              <a:rPr lang="en-US" sz="1400" b="1" dirty="0">
                <a:solidFill>
                  <a:schemeClr val="bg1"/>
                </a:solidFill>
              </a:rPr>
              <a:t> </a:t>
            </a:r>
            <a:r>
              <a:rPr lang="en-US" sz="1400" b="1" dirty="0" err="1">
                <a:solidFill>
                  <a:schemeClr val="bg1"/>
                </a:solidFill>
              </a:rPr>
              <a:t>en</a:t>
            </a:r>
            <a:r>
              <a:rPr lang="en-US" sz="1400" b="1" dirty="0">
                <a:solidFill>
                  <a:schemeClr val="bg1"/>
                </a:solidFill>
              </a:rPr>
              <a:t> la </a:t>
            </a:r>
            <a:r>
              <a:rPr lang="en-US" sz="1400" b="1" dirty="0" err="1">
                <a:solidFill>
                  <a:schemeClr val="bg1"/>
                </a:solidFill>
              </a:rPr>
              <a:t>línea</a:t>
            </a:r>
            <a:r>
              <a:rPr lang="en-US" sz="1400" b="1" dirty="0">
                <a:solidFill>
                  <a:schemeClr val="bg1"/>
                </a:solidFill>
              </a:rPr>
              <a:t> de </a:t>
            </a:r>
            <a:r>
              <a:rPr lang="en-US" sz="1400" b="1" dirty="0" err="1">
                <a:solidFill>
                  <a:schemeClr val="bg1"/>
                </a:solidFill>
              </a:rPr>
              <a:t>comandos</a:t>
            </a:r>
            <a:r>
              <a:rPr lang="en-US" sz="1400" b="1" dirty="0">
                <a:solidFill>
                  <a:schemeClr val="bg1"/>
                </a:solidFill>
              </a:rPr>
              <a:t> " + </a:t>
            </a:r>
          </a:p>
          <a:p>
            <a:r>
              <a:rPr lang="en-US" sz="1400" b="1" dirty="0">
                <a:solidFill>
                  <a:schemeClr val="bg1"/>
                </a:solidFill>
              </a:rPr>
              <a:t>	"los </a:t>
            </a:r>
            <a:r>
              <a:rPr lang="en-US" sz="1400" b="1" dirty="0" err="1">
                <a:solidFill>
                  <a:schemeClr val="bg1"/>
                </a:solidFill>
              </a:rPr>
              <a:t>números</a:t>
            </a:r>
            <a:r>
              <a:rPr lang="en-US" sz="1400" b="1" dirty="0">
                <a:solidFill>
                  <a:schemeClr val="bg1"/>
                </a:solidFill>
              </a:rPr>
              <a:t> a </a:t>
            </a:r>
            <a:r>
              <a:rPr lang="en-US" sz="1400" b="1" dirty="0" err="1">
                <a:solidFill>
                  <a:schemeClr val="bg1"/>
                </a:solidFill>
              </a:rPr>
              <a:t>sumar</a:t>
            </a:r>
            <a:r>
              <a:rPr lang="en-US" sz="1400" b="1" dirty="0">
                <a:solidFill>
                  <a:schemeClr val="bg1"/>
                </a:solidFill>
              </a:rPr>
              <a:t>, </a:t>
            </a:r>
            <a:r>
              <a:rPr lang="en-US" sz="1400" b="1" dirty="0" err="1">
                <a:solidFill>
                  <a:schemeClr val="bg1"/>
                </a:solidFill>
              </a:rPr>
              <a:t>separados</a:t>
            </a:r>
            <a:r>
              <a:rPr lang="en-US" sz="1400" b="1" dirty="0">
                <a:solidFill>
                  <a:schemeClr val="bg1"/>
                </a:solidFill>
              </a:rPr>
              <a:t> por un </a:t>
            </a:r>
            <a:r>
              <a:rPr lang="en-US" sz="1400" b="1" dirty="0" err="1">
                <a:solidFill>
                  <a:schemeClr val="bg1"/>
                </a:solidFill>
              </a:rPr>
              <a:t>espacio</a:t>
            </a:r>
            <a:r>
              <a:rPr lang="en-US" sz="1400" b="1" dirty="0">
                <a:solidFill>
                  <a:schemeClr val="bg1"/>
                </a:solidFill>
              </a:rPr>
              <a:t>");</a:t>
            </a:r>
          </a:p>
          <a:p>
            <a:r>
              <a:rPr lang="en-US" sz="1400" b="1" dirty="0">
                <a:solidFill>
                  <a:schemeClr val="bg1"/>
                </a:solidFill>
              </a:rPr>
              <a:t>            return;	</a:t>
            </a:r>
          </a:p>
          <a:p>
            <a:r>
              <a:rPr lang="en-US" sz="1400" b="1" dirty="0">
                <a:solidFill>
                  <a:schemeClr val="bg1"/>
                </a:solidFill>
              </a:rPr>
              <a:t>      }</a:t>
            </a:r>
          </a:p>
          <a:p>
            <a:r>
              <a:rPr lang="en-US" sz="1400" b="1" dirty="0">
                <a:solidFill>
                  <a:schemeClr val="bg1"/>
                </a:solidFill>
              </a:rPr>
              <a:t>      var </a:t>
            </a:r>
            <a:r>
              <a:rPr lang="en-US" sz="1400" b="1" dirty="0" err="1">
                <a:solidFill>
                  <a:schemeClr val="bg1"/>
                </a:solidFill>
              </a:rPr>
              <a:t>numeros</a:t>
            </a:r>
            <a:r>
              <a:rPr lang="en-US" sz="1400" b="1" dirty="0">
                <a:solidFill>
                  <a:schemeClr val="bg1"/>
                </a:solidFill>
              </a:rPr>
              <a:t> = </a:t>
            </a:r>
            <a:r>
              <a:rPr lang="en-US" sz="1400" b="1" dirty="0" err="1">
                <a:solidFill>
                  <a:schemeClr val="bg1"/>
                </a:solidFill>
              </a:rPr>
              <a:t>ConvierteADecimales</a:t>
            </a:r>
            <a:r>
              <a:rPr lang="en-US" sz="1400" b="1" dirty="0">
                <a:solidFill>
                  <a:schemeClr val="bg1"/>
                </a:solidFill>
              </a:rPr>
              <a:t>(</a:t>
            </a:r>
            <a:r>
              <a:rPr lang="en-US" sz="1400" b="1" dirty="0" err="1">
                <a:solidFill>
                  <a:schemeClr val="bg1"/>
                </a:solidFill>
              </a:rPr>
              <a:t>args</a:t>
            </a:r>
            <a:r>
              <a:rPr lang="en-US" sz="1400" b="1" dirty="0">
                <a:solidFill>
                  <a:schemeClr val="bg1"/>
                </a:solidFill>
              </a:rPr>
              <a:t>);</a:t>
            </a:r>
          </a:p>
          <a:p>
            <a:r>
              <a:rPr lang="en-US" sz="1400" b="1" dirty="0">
                <a:solidFill>
                  <a:schemeClr val="bg1"/>
                </a:solidFill>
              </a:rPr>
              <a:t>      var </a:t>
            </a:r>
            <a:r>
              <a:rPr lang="en-US" sz="1400" b="1" dirty="0" err="1">
                <a:solidFill>
                  <a:schemeClr val="bg1"/>
                </a:solidFill>
              </a:rPr>
              <a:t>suma</a:t>
            </a:r>
            <a:r>
              <a:rPr lang="en-US" sz="1400" b="1" dirty="0">
                <a:solidFill>
                  <a:schemeClr val="bg1"/>
                </a:solidFill>
              </a:rPr>
              <a:t> = Suma(</a:t>
            </a:r>
            <a:r>
              <a:rPr lang="en-US" sz="1400" b="1" dirty="0" err="1">
                <a:solidFill>
                  <a:schemeClr val="bg1"/>
                </a:solidFill>
              </a:rPr>
              <a:t>numeros</a:t>
            </a:r>
            <a:r>
              <a:rPr lang="en-US" sz="1400" b="1" dirty="0">
                <a:solidFill>
                  <a:schemeClr val="bg1"/>
                </a:solidFill>
              </a:rPr>
              <a:t>);</a:t>
            </a:r>
          </a:p>
          <a:p>
            <a:r>
              <a:rPr lang="en-US" sz="1400" b="1" dirty="0">
                <a:solidFill>
                  <a:schemeClr val="bg1"/>
                </a:solidFill>
              </a:rPr>
              <a:t>      WriteLine( $"La </a:t>
            </a:r>
            <a:r>
              <a:rPr lang="en-US" sz="1400" b="1" dirty="0" err="1">
                <a:solidFill>
                  <a:schemeClr val="bg1"/>
                </a:solidFill>
              </a:rPr>
              <a:t>suma</a:t>
            </a:r>
            <a:r>
              <a:rPr lang="en-US" sz="1400" b="1" dirty="0">
                <a:solidFill>
                  <a:schemeClr val="bg1"/>
                </a:solidFill>
              </a:rPr>
              <a:t> es </a:t>
            </a:r>
            <a:r>
              <a:rPr lang="en-US" sz="1400" b="1" dirty="0" err="1">
                <a:solidFill>
                  <a:schemeClr val="bg1"/>
                </a:solidFill>
              </a:rPr>
              <a:t>igual</a:t>
            </a:r>
            <a:r>
              <a:rPr lang="en-US" sz="1400" b="1" dirty="0">
                <a:solidFill>
                  <a:schemeClr val="bg1"/>
                </a:solidFill>
              </a:rPr>
              <a:t> a: {</a:t>
            </a:r>
            <a:r>
              <a:rPr lang="en-US" sz="1400" b="1" dirty="0" err="1">
                <a:solidFill>
                  <a:schemeClr val="bg1"/>
                </a:solidFill>
              </a:rPr>
              <a:t>suma</a:t>
            </a:r>
            <a:r>
              <a:rPr lang="en-US" sz="1400" b="1" dirty="0">
                <a:solidFill>
                  <a:schemeClr val="bg1"/>
                </a:solidFill>
              </a:rPr>
              <a:t>} ");</a:t>
            </a:r>
          </a:p>
          <a:p>
            <a:r>
              <a:rPr lang="en-US" sz="1400" b="1" dirty="0">
                <a:solidFill>
                  <a:schemeClr val="bg1"/>
                </a:solidFill>
              </a:rPr>
              <a:t>}</a:t>
            </a:r>
          </a:p>
          <a:p>
            <a:r>
              <a:rPr lang="en-US" sz="1400" b="1" dirty="0">
                <a:solidFill>
                  <a:schemeClr val="bg1"/>
                </a:solidFill>
              </a:rPr>
              <a:t>static decimal[] </a:t>
            </a:r>
            <a:r>
              <a:rPr lang="en-US" sz="1400" b="1" dirty="0" err="1">
                <a:solidFill>
                  <a:schemeClr val="bg1"/>
                </a:solidFill>
              </a:rPr>
              <a:t>ConvierteADecimales</a:t>
            </a:r>
            <a:r>
              <a:rPr lang="en-US" sz="1400" b="1" dirty="0">
                <a:solidFill>
                  <a:schemeClr val="bg1"/>
                </a:solidFill>
              </a:rPr>
              <a:t>(string[] </a:t>
            </a:r>
            <a:r>
              <a:rPr lang="en-US" sz="1400" b="1" dirty="0" err="1">
                <a:solidFill>
                  <a:schemeClr val="bg1"/>
                </a:solidFill>
              </a:rPr>
              <a:t>sNumeros</a:t>
            </a:r>
            <a:r>
              <a:rPr lang="en-US" sz="1400" b="1" dirty="0">
                <a:solidFill>
                  <a:schemeClr val="bg1"/>
                </a:solidFill>
              </a:rPr>
              <a:t>)</a:t>
            </a:r>
          </a:p>
          <a:p>
            <a:r>
              <a:rPr lang="en-US" sz="1400" b="1" dirty="0">
                <a:solidFill>
                  <a:schemeClr val="bg1"/>
                </a:solidFill>
              </a:rPr>
              <a:t>{</a:t>
            </a:r>
          </a:p>
          <a:p>
            <a:r>
              <a:rPr lang="en-US" sz="1400" b="1" dirty="0">
                <a:solidFill>
                  <a:schemeClr val="bg1"/>
                </a:solidFill>
              </a:rPr>
              <a:t>      var </a:t>
            </a:r>
            <a:r>
              <a:rPr lang="en-US" sz="1400" b="1" dirty="0" err="1">
                <a:solidFill>
                  <a:schemeClr val="bg1"/>
                </a:solidFill>
              </a:rPr>
              <a:t>nums</a:t>
            </a:r>
            <a:r>
              <a:rPr lang="en-US" sz="1400" b="1" dirty="0">
                <a:solidFill>
                  <a:schemeClr val="bg1"/>
                </a:solidFill>
              </a:rPr>
              <a:t> = new decimal[10];  int </a:t>
            </a:r>
            <a:r>
              <a:rPr lang="en-US" sz="1400" b="1" dirty="0" err="1">
                <a:solidFill>
                  <a:schemeClr val="bg1"/>
                </a:solidFill>
              </a:rPr>
              <a:t>i</a:t>
            </a:r>
            <a:r>
              <a:rPr lang="en-US" sz="1400" b="1" dirty="0">
                <a:solidFill>
                  <a:schemeClr val="bg1"/>
                </a:solidFill>
              </a:rPr>
              <a:t> = 0;</a:t>
            </a:r>
          </a:p>
          <a:p>
            <a:r>
              <a:rPr lang="en-US" sz="1400" b="1" dirty="0">
                <a:solidFill>
                  <a:schemeClr val="bg1"/>
                </a:solidFill>
              </a:rPr>
              <a:t>      foreach(var s in </a:t>
            </a:r>
            <a:r>
              <a:rPr lang="en-US" sz="1400" b="1" dirty="0" err="1">
                <a:solidFill>
                  <a:schemeClr val="bg1"/>
                </a:solidFill>
              </a:rPr>
              <a:t>sNumeros</a:t>
            </a:r>
            <a:r>
              <a:rPr lang="en-US" sz="1400" b="1" dirty="0">
                <a:solidFill>
                  <a:schemeClr val="bg1"/>
                </a:solidFill>
              </a:rPr>
              <a:t>) </a:t>
            </a:r>
          </a:p>
          <a:p>
            <a:r>
              <a:rPr lang="en-US" sz="1400" b="1" dirty="0">
                <a:solidFill>
                  <a:schemeClr val="bg1"/>
                </a:solidFill>
              </a:rPr>
              <a:t>           </a:t>
            </a:r>
            <a:r>
              <a:rPr lang="en-US" sz="1400" b="1" dirty="0" err="1">
                <a:solidFill>
                  <a:schemeClr val="bg1"/>
                </a:solidFill>
              </a:rPr>
              <a:t>nums</a:t>
            </a:r>
            <a:r>
              <a:rPr lang="en-US" sz="1400" b="1" dirty="0">
                <a:solidFill>
                  <a:schemeClr val="bg1"/>
                </a:solidFill>
              </a:rPr>
              <a:t>[</a:t>
            </a:r>
            <a:r>
              <a:rPr lang="en-US" sz="1400" b="1" dirty="0" err="1">
                <a:solidFill>
                  <a:schemeClr val="bg1"/>
                </a:solidFill>
              </a:rPr>
              <a:t>i</a:t>
            </a:r>
            <a:r>
              <a:rPr lang="en-US" sz="1400" b="1" dirty="0">
                <a:solidFill>
                  <a:schemeClr val="bg1"/>
                </a:solidFill>
              </a:rPr>
              <a:t>++] = </a:t>
            </a:r>
            <a:r>
              <a:rPr lang="en-US" sz="1400" b="1" dirty="0" err="1">
                <a:solidFill>
                  <a:schemeClr val="bg1"/>
                </a:solidFill>
              </a:rPr>
              <a:t>decimal.Parse</a:t>
            </a:r>
            <a:r>
              <a:rPr lang="en-US" sz="1400" b="1" dirty="0">
                <a:solidFill>
                  <a:schemeClr val="bg1"/>
                </a:solidFill>
              </a:rPr>
              <a:t>(s); </a:t>
            </a:r>
          </a:p>
          <a:p>
            <a:r>
              <a:rPr lang="en-US" sz="1400" b="1" dirty="0">
                <a:solidFill>
                  <a:schemeClr val="bg1"/>
                </a:solidFill>
              </a:rPr>
              <a:t>      return </a:t>
            </a:r>
            <a:r>
              <a:rPr lang="en-US" sz="1400" b="1" dirty="0" err="1">
                <a:solidFill>
                  <a:schemeClr val="bg1"/>
                </a:solidFill>
              </a:rPr>
              <a:t>nums</a:t>
            </a:r>
            <a:r>
              <a:rPr lang="en-US" sz="1400" b="1" dirty="0">
                <a:solidFill>
                  <a:schemeClr val="bg1"/>
                </a:solidFill>
              </a:rPr>
              <a:t>;	</a:t>
            </a:r>
          </a:p>
          <a:p>
            <a:r>
              <a:rPr lang="en-US" sz="1400" b="1" dirty="0">
                <a:solidFill>
                  <a:schemeClr val="bg1"/>
                </a:solidFill>
              </a:rPr>
              <a:t>}</a:t>
            </a:r>
          </a:p>
          <a:p>
            <a:r>
              <a:rPr lang="en-US" sz="1400" b="1" dirty="0">
                <a:solidFill>
                  <a:schemeClr val="bg1"/>
                </a:solidFill>
              </a:rPr>
              <a:t>static decimal Suma(</a:t>
            </a:r>
            <a:r>
              <a:rPr lang="en-US" sz="1600" b="1" dirty="0">
                <a:solidFill>
                  <a:schemeClr val="accent2">
                    <a:lumMod val="40000"/>
                    <a:lumOff val="60000"/>
                  </a:schemeClr>
                </a:solidFill>
              </a:rPr>
              <a:t>params</a:t>
            </a:r>
            <a:r>
              <a:rPr lang="en-US" sz="1400" b="1" dirty="0">
                <a:solidFill>
                  <a:schemeClr val="bg1"/>
                </a:solidFill>
              </a:rPr>
              <a:t> decimal[] d)  {</a:t>
            </a:r>
          </a:p>
          <a:p>
            <a:r>
              <a:rPr lang="en-US" sz="1400" b="1" dirty="0">
                <a:solidFill>
                  <a:schemeClr val="bg1"/>
                </a:solidFill>
              </a:rPr>
              <a:t>           decimal </a:t>
            </a:r>
            <a:r>
              <a:rPr lang="en-US" sz="1400" b="1" dirty="0" err="1">
                <a:solidFill>
                  <a:schemeClr val="bg1"/>
                </a:solidFill>
              </a:rPr>
              <a:t>suma</a:t>
            </a:r>
            <a:r>
              <a:rPr lang="en-US" sz="1400" b="1" dirty="0">
                <a:solidFill>
                  <a:schemeClr val="bg1"/>
                </a:solidFill>
              </a:rPr>
              <a:t> = 0;  foreach(var x in d) </a:t>
            </a:r>
            <a:r>
              <a:rPr lang="en-US" sz="1400" b="1" dirty="0" err="1">
                <a:solidFill>
                  <a:schemeClr val="bg1"/>
                </a:solidFill>
              </a:rPr>
              <a:t>suma</a:t>
            </a:r>
            <a:r>
              <a:rPr lang="en-US" sz="1400" b="1" dirty="0">
                <a:solidFill>
                  <a:schemeClr val="bg1"/>
                </a:solidFill>
              </a:rPr>
              <a:t> += x;  return </a:t>
            </a:r>
            <a:r>
              <a:rPr lang="en-US" sz="1400" b="1" dirty="0" err="1">
                <a:solidFill>
                  <a:schemeClr val="bg1"/>
                </a:solidFill>
              </a:rPr>
              <a:t>suma</a:t>
            </a:r>
            <a:r>
              <a:rPr lang="en-US" sz="1400" b="1" dirty="0">
                <a:solidFill>
                  <a:schemeClr val="bg1"/>
                </a:solidFill>
              </a:rPr>
              <a:t>;              </a:t>
            </a:r>
          </a:p>
          <a:p>
            <a:r>
              <a:rPr lang="en-US" sz="1400" b="1" dirty="0">
                <a:solidFill>
                  <a:schemeClr val="bg1"/>
                </a:solidFill>
              </a:rPr>
              <a:t>} </a:t>
            </a:r>
          </a:p>
          <a:p>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404272248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2195E-7F2A-5640-856A-2BBC15B20B57}"/>
              </a:ext>
            </a:extLst>
          </p:cNvPr>
          <p:cNvSpPr>
            <a:spLocks noGrp="1"/>
          </p:cNvSpPr>
          <p:nvPr>
            <p:ph type="title"/>
          </p:nvPr>
        </p:nvSpPr>
        <p:spPr/>
        <p:txBody>
          <a:bodyPr/>
          <a:lstStyle/>
          <a:p>
            <a:r>
              <a:rPr lang="en-BO" dirty="0"/>
              <a:t>Overloading de métodos</a:t>
            </a:r>
          </a:p>
        </p:txBody>
      </p:sp>
      <p:sp>
        <p:nvSpPr>
          <p:cNvPr id="3" name="Content Placeholder 2">
            <a:extLst>
              <a:ext uri="{FF2B5EF4-FFF2-40B4-BE49-F238E27FC236}">
                <a16:creationId xmlns:a16="http://schemas.microsoft.com/office/drawing/2014/main" id="{EAFCBD33-5A94-F64D-8A79-ECCFE699904D}"/>
              </a:ext>
            </a:extLst>
          </p:cNvPr>
          <p:cNvSpPr>
            <a:spLocks noGrp="1"/>
          </p:cNvSpPr>
          <p:nvPr>
            <p:ph idx="1"/>
          </p:nvPr>
        </p:nvSpPr>
        <p:spPr>
          <a:xfrm>
            <a:off x="6618514" y="1825624"/>
            <a:ext cx="4735286" cy="4522924"/>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US" sz="1600" dirty="0" err="1"/>
              <a:t>En</a:t>
            </a:r>
            <a:r>
              <a:rPr lang="en-US" sz="1600" dirty="0"/>
              <a:t> C# es </a:t>
            </a:r>
            <a:r>
              <a:rPr lang="en-US" sz="1600" dirty="0" err="1"/>
              <a:t>posible</a:t>
            </a:r>
            <a:r>
              <a:rPr lang="en-US" sz="1600" dirty="0"/>
              <a:t> </a:t>
            </a:r>
            <a:r>
              <a:rPr lang="en-US" sz="1600" dirty="0" err="1"/>
              <a:t>declarar</a:t>
            </a:r>
            <a:r>
              <a:rPr lang="en-US" sz="1600" dirty="0"/>
              <a:t> </a:t>
            </a:r>
            <a:r>
              <a:rPr lang="en-US" sz="1600" dirty="0" err="1"/>
              <a:t>múltiples</a:t>
            </a:r>
            <a:r>
              <a:rPr lang="en-US" sz="1600" dirty="0"/>
              <a:t> </a:t>
            </a:r>
            <a:r>
              <a:rPr lang="en-US" sz="1600" dirty="0" err="1"/>
              <a:t>métodos</a:t>
            </a:r>
            <a:r>
              <a:rPr lang="en-US" sz="1600" dirty="0"/>
              <a:t> con el </a:t>
            </a:r>
            <a:r>
              <a:rPr lang="en-US" sz="1600" dirty="0" err="1"/>
              <a:t>mismo</a:t>
            </a:r>
            <a:r>
              <a:rPr lang="en-US" sz="1600" dirty="0"/>
              <a:t> </a:t>
            </a:r>
            <a:r>
              <a:rPr lang="en-US" sz="1600" dirty="0" err="1"/>
              <a:t>nombre</a:t>
            </a:r>
            <a:r>
              <a:rPr lang="en-US" sz="1600" dirty="0"/>
              <a:t> </a:t>
            </a:r>
            <a:r>
              <a:rPr lang="en-US" sz="1600" dirty="0" err="1"/>
              <a:t>siempre</a:t>
            </a:r>
            <a:r>
              <a:rPr lang="en-US" sz="1600" dirty="0"/>
              <a:t> que los </a:t>
            </a:r>
            <a:r>
              <a:rPr lang="en-US" sz="1600" dirty="0" err="1"/>
              <a:t>parámetros</a:t>
            </a:r>
            <a:r>
              <a:rPr lang="en-US" sz="1600" dirty="0"/>
              <a:t> </a:t>
            </a:r>
            <a:r>
              <a:rPr lang="en-US" sz="1600" dirty="0" err="1"/>
              <a:t>varíen</a:t>
            </a:r>
            <a:r>
              <a:rPr lang="en-US" sz="1600" dirty="0"/>
              <a:t> </a:t>
            </a:r>
            <a:r>
              <a:rPr lang="en-US" sz="1600" dirty="0" err="1"/>
              <a:t>en</a:t>
            </a:r>
            <a:r>
              <a:rPr lang="en-US" sz="1600" dirty="0"/>
              <a:t> </a:t>
            </a:r>
            <a:r>
              <a:rPr lang="en-US" sz="1600" dirty="0" err="1"/>
              <a:t>número</a:t>
            </a:r>
            <a:r>
              <a:rPr lang="en-US" sz="1600" dirty="0"/>
              <a:t> o </a:t>
            </a:r>
            <a:r>
              <a:rPr lang="en-US" sz="1600" dirty="0" err="1"/>
              <a:t>tipos</a:t>
            </a:r>
            <a:r>
              <a:rPr lang="en-US" sz="1600" dirty="0"/>
              <a:t> de </a:t>
            </a:r>
            <a:r>
              <a:rPr lang="en-US" sz="1600" dirty="0" err="1"/>
              <a:t>parámetros</a:t>
            </a:r>
            <a:r>
              <a:rPr lang="en-US" sz="1600" dirty="0"/>
              <a:t>. </a:t>
            </a:r>
            <a:r>
              <a:rPr lang="en-US" sz="1600" dirty="0" err="1"/>
              <a:t>Esto</a:t>
            </a:r>
            <a:r>
              <a:rPr lang="en-US" sz="1600" dirty="0"/>
              <a:t> se llama </a:t>
            </a:r>
            <a:r>
              <a:rPr lang="en-US" sz="1600" dirty="0" err="1"/>
              <a:t>sobrecarga</a:t>
            </a:r>
            <a:r>
              <a:rPr lang="en-US" sz="1600" dirty="0"/>
              <a:t>, </a:t>
            </a:r>
            <a:r>
              <a:rPr lang="en-US" sz="1600" dirty="0" err="1"/>
              <a:t>en</a:t>
            </a:r>
            <a:r>
              <a:rPr lang="en-US" sz="1600" dirty="0"/>
              <a:t> </a:t>
            </a:r>
            <a:r>
              <a:rPr lang="en-US" sz="1600" dirty="0" err="1"/>
              <a:t>inglés</a:t>
            </a:r>
            <a:r>
              <a:rPr lang="en-US" sz="1600" dirty="0"/>
              <a:t> “overloading”, de </a:t>
            </a:r>
            <a:r>
              <a:rPr lang="en-US" sz="1600" dirty="0" err="1"/>
              <a:t>métodos</a:t>
            </a:r>
            <a:r>
              <a:rPr lang="en-US" sz="1600" dirty="0"/>
              <a:t> y se </a:t>
            </a:r>
            <a:r>
              <a:rPr lang="en-US" sz="1600" dirty="0" err="1"/>
              <a:t>puede</a:t>
            </a:r>
            <a:r>
              <a:rPr lang="en-US" sz="1600" dirty="0"/>
              <a:t> </a:t>
            </a:r>
            <a:r>
              <a:rPr lang="en-US" sz="1600" dirty="0" err="1"/>
              <a:t>ver</a:t>
            </a:r>
            <a:r>
              <a:rPr lang="en-US" sz="1600" dirty="0"/>
              <a:t> un </a:t>
            </a:r>
            <a:r>
              <a:rPr lang="en-US" sz="1600" dirty="0" err="1"/>
              <a:t>ejemplo</a:t>
            </a:r>
            <a:r>
              <a:rPr lang="en-US" sz="1600" dirty="0"/>
              <a:t> </a:t>
            </a:r>
            <a:r>
              <a:rPr lang="en-US" sz="1600" dirty="0" err="1"/>
              <a:t>en</a:t>
            </a:r>
            <a:r>
              <a:rPr lang="en-US" sz="1600" dirty="0"/>
              <a:t> la </a:t>
            </a:r>
            <a:r>
              <a:rPr lang="en-US" sz="1600" dirty="0" err="1"/>
              <a:t>implementación</a:t>
            </a:r>
            <a:r>
              <a:rPr lang="en-US" sz="1600" dirty="0"/>
              <a:t> del </a:t>
            </a:r>
            <a:r>
              <a:rPr lang="en-US" sz="1600" dirty="0" err="1"/>
              <a:t>método</a:t>
            </a:r>
            <a:r>
              <a:rPr lang="en-US" sz="1600" dirty="0"/>
              <a:t> </a:t>
            </a:r>
            <a:r>
              <a:rPr lang="en-US" sz="1600" dirty="0" err="1"/>
              <a:t>System.Console.WriteLine</a:t>
            </a:r>
            <a:r>
              <a:rPr lang="en-US" sz="1600" dirty="0"/>
              <a:t>, que </a:t>
            </a:r>
            <a:r>
              <a:rPr lang="en-US" sz="1600" dirty="0" err="1"/>
              <a:t>tiene</a:t>
            </a:r>
            <a:r>
              <a:rPr lang="en-US" sz="1600" dirty="0"/>
              <a:t> 18 </a:t>
            </a:r>
            <a:r>
              <a:rPr lang="en-US" sz="1600" dirty="0" err="1"/>
              <a:t>definiciones</a:t>
            </a:r>
            <a:r>
              <a:rPr lang="en-US" sz="1600" dirty="0"/>
              <a:t> del </a:t>
            </a:r>
            <a:r>
              <a:rPr lang="en-US" sz="1600" dirty="0" err="1"/>
              <a:t>mismo</a:t>
            </a:r>
            <a:r>
              <a:rPr lang="en-US" sz="1600" dirty="0"/>
              <a:t> </a:t>
            </a:r>
            <a:r>
              <a:rPr lang="en-US" sz="1600" dirty="0" err="1"/>
              <a:t>método</a:t>
            </a:r>
            <a:r>
              <a:rPr lang="en-US" sz="1600" dirty="0"/>
              <a:t>. Es una </a:t>
            </a:r>
            <a:r>
              <a:rPr lang="en-US" sz="1600" dirty="0" err="1"/>
              <a:t>característica</a:t>
            </a:r>
            <a:r>
              <a:rPr lang="en-US" sz="1600" dirty="0"/>
              <a:t> </a:t>
            </a:r>
            <a:r>
              <a:rPr lang="en-US" sz="1600" dirty="0" err="1"/>
              <a:t>poderosa</a:t>
            </a:r>
            <a:r>
              <a:rPr lang="en-US" sz="1600" dirty="0"/>
              <a:t> que </a:t>
            </a:r>
            <a:r>
              <a:rPr lang="en-US" sz="1600" dirty="0" err="1"/>
              <a:t>permite</a:t>
            </a:r>
            <a:r>
              <a:rPr lang="en-US" sz="1600" dirty="0"/>
              <a:t> que un </a:t>
            </a:r>
            <a:r>
              <a:rPr lang="en-US" sz="1600" dirty="0" err="1"/>
              <a:t>método</a:t>
            </a:r>
            <a:r>
              <a:rPr lang="en-US" sz="1600" dirty="0"/>
              <a:t> </a:t>
            </a:r>
            <a:r>
              <a:rPr lang="en-US" sz="1600" dirty="0" err="1"/>
              <a:t>maneje</a:t>
            </a:r>
            <a:r>
              <a:rPr lang="en-US" sz="1600" dirty="0"/>
              <a:t> una </a:t>
            </a:r>
            <a:r>
              <a:rPr lang="en-US" sz="1600" dirty="0" err="1"/>
              <a:t>variedad</a:t>
            </a:r>
            <a:r>
              <a:rPr lang="en-US" sz="1600" dirty="0"/>
              <a:t> de </a:t>
            </a:r>
            <a:r>
              <a:rPr lang="en-US" sz="1600" dirty="0" err="1"/>
              <a:t>parámetros</a:t>
            </a:r>
            <a:r>
              <a:rPr lang="en-US" sz="1600" dirty="0"/>
              <a:t> sin </a:t>
            </a:r>
            <a:r>
              <a:rPr lang="en-US" sz="1600" dirty="0" err="1"/>
              <a:t>necesidad</a:t>
            </a:r>
            <a:r>
              <a:rPr lang="en-US" sz="1600" dirty="0"/>
              <a:t> de </a:t>
            </a:r>
            <a:r>
              <a:rPr lang="en-US" sz="1600" dirty="0" err="1"/>
              <a:t>usar</a:t>
            </a:r>
            <a:r>
              <a:rPr lang="en-US" sz="1600" dirty="0"/>
              <a:t> </a:t>
            </a:r>
            <a:r>
              <a:rPr lang="en-US" sz="1600" dirty="0" err="1"/>
              <a:t>diferentes</a:t>
            </a:r>
            <a:r>
              <a:rPr lang="en-US" sz="1600" dirty="0"/>
              <a:t> </a:t>
            </a:r>
            <a:r>
              <a:rPr lang="en-US" sz="1600" dirty="0" err="1"/>
              <a:t>nombres</a:t>
            </a:r>
            <a:r>
              <a:rPr lang="en-US" sz="1600" dirty="0"/>
              <a:t> para la </a:t>
            </a:r>
            <a:r>
              <a:rPr lang="en-US" sz="1600" dirty="0" err="1"/>
              <a:t>misma</a:t>
            </a:r>
            <a:r>
              <a:rPr lang="en-US" sz="1600" dirty="0"/>
              <a:t> </a:t>
            </a:r>
            <a:r>
              <a:rPr lang="en-US" sz="1600" dirty="0" err="1"/>
              <a:t>tarea</a:t>
            </a:r>
            <a:r>
              <a:rPr lang="en-US" sz="1600" dirty="0"/>
              <a:t> (</a:t>
            </a:r>
            <a:r>
              <a:rPr lang="en-US" sz="1600" dirty="0" err="1"/>
              <a:t>uno</a:t>
            </a:r>
            <a:r>
              <a:rPr lang="en-US" sz="1600" dirty="0"/>
              <a:t> para </a:t>
            </a:r>
            <a:r>
              <a:rPr lang="en-US" sz="1600" dirty="0" err="1"/>
              <a:t>cada</a:t>
            </a:r>
            <a:r>
              <a:rPr lang="en-US" sz="1600" dirty="0"/>
              <a:t> </a:t>
            </a:r>
            <a:r>
              <a:rPr lang="en-US" sz="1600" dirty="0" err="1"/>
              <a:t>combinación</a:t>
            </a:r>
            <a:r>
              <a:rPr lang="en-US" sz="1600" dirty="0"/>
              <a:t> </a:t>
            </a:r>
            <a:r>
              <a:rPr lang="en-US" sz="1600" dirty="0" err="1"/>
              <a:t>diferente</a:t>
            </a:r>
            <a:r>
              <a:rPr lang="en-US" sz="1600" dirty="0"/>
              <a:t> de </a:t>
            </a:r>
            <a:r>
              <a:rPr lang="en-US" sz="1600" dirty="0" err="1"/>
              <a:t>parámetros</a:t>
            </a:r>
            <a:r>
              <a:rPr lang="en-US" sz="1600" dirty="0"/>
              <a:t>).</a:t>
            </a:r>
          </a:p>
          <a:p>
            <a:pPr marL="0" indent="0">
              <a:buNone/>
            </a:pPr>
            <a:endParaRPr lang="en-US" sz="1600" dirty="0"/>
          </a:p>
          <a:p>
            <a:pPr marL="0" indent="0">
              <a:buNone/>
            </a:pPr>
            <a:r>
              <a:rPr lang="en-US" sz="1600" dirty="0"/>
              <a:t>Para </a:t>
            </a:r>
            <a:r>
              <a:rPr lang="en-US" sz="1600" dirty="0" err="1"/>
              <a:t>poder</a:t>
            </a:r>
            <a:r>
              <a:rPr lang="en-US" sz="1600" dirty="0"/>
              <a:t> </a:t>
            </a:r>
            <a:r>
              <a:rPr lang="en-US" sz="1600" dirty="0" err="1"/>
              <a:t>hacer</a:t>
            </a:r>
            <a:r>
              <a:rPr lang="en-US" sz="1600" dirty="0"/>
              <a:t> </a:t>
            </a:r>
            <a:r>
              <a:rPr lang="en-US" sz="1600" dirty="0" err="1"/>
              <a:t>esto</a:t>
            </a:r>
            <a:r>
              <a:rPr lang="en-US" sz="1600" dirty="0"/>
              <a:t>, C# </a:t>
            </a:r>
            <a:r>
              <a:rPr lang="en-US" sz="1600" dirty="0" err="1"/>
              <a:t>diferencia</a:t>
            </a:r>
            <a:r>
              <a:rPr lang="en-US" sz="1600" dirty="0"/>
              <a:t> los </a:t>
            </a:r>
            <a:r>
              <a:rPr lang="en-US" sz="1600" dirty="0" err="1"/>
              <a:t>métodos</a:t>
            </a:r>
            <a:r>
              <a:rPr lang="en-US" sz="1600" dirty="0"/>
              <a:t> no por </a:t>
            </a:r>
            <a:r>
              <a:rPr lang="en-US" sz="1600" dirty="0" err="1"/>
              <a:t>su</a:t>
            </a:r>
            <a:r>
              <a:rPr lang="en-US" sz="1600" dirty="0"/>
              <a:t> </a:t>
            </a:r>
            <a:r>
              <a:rPr lang="en-US" sz="1600" dirty="0" err="1"/>
              <a:t>nombre</a:t>
            </a:r>
            <a:r>
              <a:rPr lang="en-US" sz="1600" dirty="0"/>
              <a:t>, </a:t>
            </a:r>
            <a:r>
              <a:rPr lang="en-US" sz="1600" dirty="0" err="1"/>
              <a:t>sino</a:t>
            </a:r>
            <a:r>
              <a:rPr lang="en-US" sz="1600" dirty="0"/>
              <a:t> por </a:t>
            </a:r>
            <a:r>
              <a:rPr lang="en-US" sz="1600" dirty="0" err="1"/>
              <a:t>su</a:t>
            </a:r>
            <a:r>
              <a:rPr lang="en-US" sz="1600" dirty="0"/>
              <a:t> </a:t>
            </a:r>
            <a:r>
              <a:rPr lang="en-US" sz="1600" dirty="0" err="1"/>
              <a:t>firma</a:t>
            </a:r>
            <a:r>
              <a:rPr lang="en-US" sz="1600" dirty="0"/>
              <a:t> (signature), que </a:t>
            </a:r>
            <a:r>
              <a:rPr lang="en-US" sz="1600" dirty="0" err="1"/>
              <a:t>incluye</a:t>
            </a:r>
            <a:r>
              <a:rPr lang="en-US" sz="1600" dirty="0"/>
              <a:t> los </a:t>
            </a:r>
            <a:r>
              <a:rPr lang="en-US" sz="1600" dirty="0" err="1"/>
              <a:t>tipos</a:t>
            </a:r>
            <a:r>
              <a:rPr lang="en-US" sz="1600" dirty="0"/>
              <a:t> de sus </a:t>
            </a:r>
            <a:r>
              <a:rPr lang="en-US" sz="1600" dirty="0" err="1"/>
              <a:t>parámetros</a:t>
            </a:r>
            <a:r>
              <a:rPr lang="en-US" sz="1600" dirty="0"/>
              <a:t>. Por </a:t>
            </a:r>
            <a:r>
              <a:rPr lang="en-US" sz="1600" dirty="0" err="1"/>
              <a:t>ejemplo</a:t>
            </a:r>
            <a:r>
              <a:rPr lang="en-US" sz="1600" dirty="0"/>
              <a:t>: </a:t>
            </a:r>
          </a:p>
          <a:p>
            <a:r>
              <a:rPr lang="en-US" sz="1800" b="1" dirty="0"/>
              <a:t>decimal Suma(int a, int b)</a:t>
            </a:r>
            <a:r>
              <a:rPr lang="en-US" sz="1600" dirty="0"/>
              <a:t> </a:t>
            </a:r>
            <a:r>
              <a:rPr lang="en-US" sz="1600" dirty="0" err="1"/>
              <a:t>tiene</a:t>
            </a:r>
            <a:r>
              <a:rPr lang="en-US" sz="1600" dirty="0"/>
              <a:t> dentro de </a:t>
            </a:r>
            <a:r>
              <a:rPr lang="en-US" sz="1600" dirty="0" err="1"/>
              <a:t>su</a:t>
            </a:r>
            <a:r>
              <a:rPr lang="en-US" sz="1600" dirty="0"/>
              <a:t> signature </a:t>
            </a:r>
            <a:r>
              <a:rPr lang="en-US" sz="1800" b="1" dirty="0" err="1"/>
              <a:t>Suma_int_int</a:t>
            </a:r>
            <a:r>
              <a:rPr lang="en-US" sz="1600" dirty="0"/>
              <a:t>, </a:t>
            </a:r>
            <a:r>
              <a:rPr lang="en-US" sz="1600" dirty="0" err="1"/>
              <a:t>diferente</a:t>
            </a:r>
            <a:r>
              <a:rPr lang="en-US" sz="1600" dirty="0"/>
              <a:t> a </a:t>
            </a:r>
          </a:p>
          <a:p>
            <a:r>
              <a:rPr lang="en-US" sz="1800" b="1" dirty="0"/>
              <a:t>decimal Suma(decimal a, decimal b) </a:t>
            </a:r>
            <a:r>
              <a:rPr lang="en-US" sz="1600" dirty="0" err="1"/>
              <a:t>cuyo</a:t>
            </a:r>
            <a:r>
              <a:rPr lang="en-US" sz="1600" dirty="0"/>
              <a:t> signature es </a:t>
            </a:r>
            <a:r>
              <a:rPr lang="en-US" sz="1800" b="1" dirty="0" err="1"/>
              <a:t>Suma_decimal_decimal</a:t>
            </a:r>
            <a:r>
              <a:rPr lang="en-US" sz="1600" b="1" dirty="0"/>
              <a:t>.</a:t>
            </a:r>
            <a:endParaRPr lang="en-BO" sz="1600" dirty="0"/>
          </a:p>
        </p:txBody>
      </p:sp>
      <p:sp>
        <p:nvSpPr>
          <p:cNvPr id="4" name="TextBox 3">
            <a:extLst>
              <a:ext uri="{FF2B5EF4-FFF2-40B4-BE49-F238E27FC236}">
                <a16:creationId xmlns:a16="http://schemas.microsoft.com/office/drawing/2014/main" id="{3AB6562D-5A12-D543-ACD8-2263F6B60A41}"/>
              </a:ext>
            </a:extLst>
          </p:cNvPr>
          <p:cNvSpPr txBox="1"/>
          <p:nvPr/>
        </p:nvSpPr>
        <p:spPr>
          <a:xfrm>
            <a:off x="838200" y="2178872"/>
            <a:ext cx="5362303" cy="3816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sz="1400" b="1" dirty="0">
                <a:solidFill>
                  <a:schemeClr val="bg1"/>
                </a:solidFill>
              </a:rPr>
              <a:t>static void Main(string[] </a:t>
            </a:r>
            <a:r>
              <a:rPr lang="en-US" sz="1400" b="1" dirty="0" err="1">
                <a:solidFill>
                  <a:schemeClr val="bg1"/>
                </a:solidFill>
              </a:rPr>
              <a:t>args</a:t>
            </a:r>
            <a:r>
              <a:rPr lang="en-US" sz="1400" b="1" dirty="0">
                <a:solidFill>
                  <a:schemeClr val="bg1"/>
                </a:solidFill>
              </a:rPr>
              <a:t>)  {</a:t>
            </a:r>
          </a:p>
          <a:p>
            <a:r>
              <a:rPr lang="en-US" sz="1400" b="1" dirty="0">
                <a:solidFill>
                  <a:schemeClr val="bg1"/>
                </a:solidFill>
              </a:rPr>
              <a:t>           WriteLine( Suma(15.6M, 38.3M) );	// 53.9</a:t>
            </a:r>
          </a:p>
          <a:p>
            <a:r>
              <a:rPr lang="en-US" sz="1400" b="1" dirty="0">
                <a:solidFill>
                  <a:schemeClr val="bg1"/>
                </a:solidFill>
              </a:rPr>
              <a:t>           WriteLine( Suma(15, 38) ); 		// 53</a:t>
            </a:r>
          </a:p>
          <a:p>
            <a:r>
              <a:rPr lang="en-US" sz="1400" b="1" dirty="0">
                <a:solidFill>
                  <a:schemeClr val="bg1"/>
                </a:solidFill>
              </a:rPr>
              <a:t>           WriteLine( Suma(15_034L, 38_000_000L) ); 	// 38015034</a:t>
            </a:r>
          </a:p>
          <a:p>
            <a:r>
              <a:rPr lang="en-US" sz="1400" b="1" dirty="0">
                <a:solidFill>
                  <a:schemeClr val="bg1"/>
                </a:solidFill>
              </a:rPr>
              <a:t>}</a:t>
            </a:r>
          </a:p>
          <a:p>
            <a:r>
              <a:rPr lang="en-US" sz="1400" b="1" dirty="0">
                <a:solidFill>
                  <a:schemeClr val="bg1"/>
                </a:solidFill>
              </a:rPr>
              <a:t>static decimal Suma(</a:t>
            </a:r>
            <a:r>
              <a:rPr lang="en-US" sz="1600" b="1" dirty="0">
                <a:solidFill>
                  <a:schemeClr val="accent2">
                    <a:lumMod val="40000"/>
                    <a:lumOff val="60000"/>
                  </a:schemeClr>
                </a:solidFill>
              </a:rPr>
              <a:t>decimal x, decimal y</a:t>
            </a:r>
            <a:r>
              <a:rPr lang="en-US" sz="1400" b="1" dirty="0">
                <a:solidFill>
                  <a:schemeClr val="bg1"/>
                </a:solidFill>
              </a:rPr>
              <a:t>)  {</a:t>
            </a:r>
          </a:p>
          <a:p>
            <a:r>
              <a:rPr lang="en-US" sz="1400" b="1" dirty="0">
                <a:solidFill>
                  <a:schemeClr val="bg1"/>
                </a:solidFill>
              </a:rPr>
              <a:t>           return x + y;              </a:t>
            </a:r>
          </a:p>
          <a:p>
            <a:r>
              <a:rPr lang="en-US" sz="1400" b="1" dirty="0">
                <a:solidFill>
                  <a:schemeClr val="bg1"/>
                </a:solidFill>
              </a:rPr>
              <a:t>}</a:t>
            </a:r>
          </a:p>
          <a:p>
            <a:r>
              <a:rPr lang="en-US" sz="1400" b="1" dirty="0">
                <a:solidFill>
                  <a:schemeClr val="bg1"/>
                </a:solidFill>
              </a:rPr>
              <a:t>static decimal Suma(int x, int y) {</a:t>
            </a:r>
          </a:p>
          <a:p>
            <a:r>
              <a:rPr lang="en-US" sz="1400" b="1" dirty="0">
                <a:solidFill>
                  <a:schemeClr val="bg1"/>
                </a:solidFill>
              </a:rPr>
              <a:t>           return x + y;</a:t>
            </a:r>
          </a:p>
          <a:p>
            <a:r>
              <a:rPr lang="en-US" sz="1400" b="1" dirty="0">
                <a:solidFill>
                  <a:schemeClr val="bg1"/>
                </a:solidFill>
              </a:rPr>
              <a:t>} </a:t>
            </a:r>
          </a:p>
          <a:p>
            <a:r>
              <a:rPr lang="en-US" sz="1400" b="1" dirty="0">
                <a:solidFill>
                  <a:schemeClr val="bg1"/>
                </a:solidFill>
              </a:rPr>
              <a:t>static decimal Suma(long x, long y) {</a:t>
            </a:r>
          </a:p>
          <a:p>
            <a:r>
              <a:rPr lang="en-US" sz="1400" b="1" dirty="0">
                <a:solidFill>
                  <a:schemeClr val="bg1"/>
                </a:solidFill>
              </a:rPr>
              <a:t>           return x + y;</a:t>
            </a:r>
          </a:p>
          <a:p>
            <a:r>
              <a:rPr lang="en-US" sz="1400" b="1" dirty="0">
                <a:solidFill>
                  <a:schemeClr val="bg1"/>
                </a:solidFill>
              </a:rPr>
              <a:t>}  </a:t>
            </a:r>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99322910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46F90-4B6A-2B49-AB79-F8B89401C3C0}"/>
              </a:ext>
            </a:extLst>
          </p:cNvPr>
          <p:cNvSpPr>
            <a:spLocks noGrp="1"/>
          </p:cNvSpPr>
          <p:nvPr>
            <p:ph type="title"/>
          </p:nvPr>
        </p:nvSpPr>
        <p:spPr/>
        <p:txBody>
          <a:bodyPr/>
          <a:lstStyle/>
          <a:p>
            <a:r>
              <a:rPr lang="en-BO" dirty="0"/>
              <a:t>Parámetros opcionales</a:t>
            </a:r>
          </a:p>
        </p:txBody>
      </p:sp>
      <p:sp>
        <p:nvSpPr>
          <p:cNvPr id="3" name="Content Placeholder 2">
            <a:extLst>
              <a:ext uri="{FF2B5EF4-FFF2-40B4-BE49-F238E27FC236}">
                <a16:creationId xmlns:a16="http://schemas.microsoft.com/office/drawing/2014/main" id="{3C57A69D-108D-774B-BF67-CE59C088D37B}"/>
              </a:ext>
            </a:extLst>
          </p:cNvPr>
          <p:cNvSpPr>
            <a:spLocks noGrp="1"/>
          </p:cNvSpPr>
          <p:nvPr>
            <p:ph idx="1"/>
          </p:nvPr>
        </p:nvSpPr>
        <p:spPr>
          <a:xfrm>
            <a:off x="7236823" y="2343732"/>
            <a:ext cx="4029891" cy="3338558"/>
          </a:xfrm>
        </p:spPr>
        <p:style>
          <a:lnRef idx="1">
            <a:schemeClr val="accent5"/>
          </a:lnRef>
          <a:fillRef idx="2">
            <a:schemeClr val="accent5"/>
          </a:fillRef>
          <a:effectRef idx="1">
            <a:schemeClr val="accent5"/>
          </a:effectRef>
          <a:fontRef idx="minor">
            <a:schemeClr val="dk1"/>
          </a:fontRef>
        </p:style>
        <p:txBody>
          <a:bodyPr>
            <a:normAutofit fontScale="70000" lnSpcReduction="20000"/>
          </a:bodyPr>
          <a:lstStyle/>
          <a:p>
            <a:pPr marL="0" indent="0">
              <a:buNone/>
            </a:pPr>
            <a:r>
              <a:rPr lang="en-US" dirty="0"/>
              <a:t>Los </a:t>
            </a:r>
            <a:r>
              <a:rPr lang="en-US" dirty="0" err="1"/>
              <a:t>parámetros</a:t>
            </a:r>
            <a:r>
              <a:rPr lang="en-US" dirty="0"/>
              <a:t> se </a:t>
            </a:r>
            <a:r>
              <a:rPr lang="en-US" dirty="0" err="1"/>
              <a:t>pueden</a:t>
            </a:r>
            <a:r>
              <a:rPr lang="en-US" dirty="0"/>
              <a:t> </a:t>
            </a:r>
            <a:r>
              <a:rPr lang="en-US" dirty="0" err="1"/>
              <a:t>declarar</a:t>
            </a:r>
            <a:r>
              <a:rPr lang="en-US" dirty="0"/>
              <a:t> </a:t>
            </a:r>
            <a:r>
              <a:rPr lang="en-US" dirty="0" err="1"/>
              <a:t>como</a:t>
            </a:r>
            <a:r>
              <a:rPr lang="en-US" dirty="0"/>
              <a:t> </a:t>
            </a:r>
            <a:r>
              <a:rPr lang="en-US" dirty="0" err="1"/>
              <a:t>opcionales</a:t>
            </a:r>
            <a:r>
              <a:rPr lang="en-US" dirty="0"/>
              <a:t> </a:t>
            </a:r>
            <a:r>
              <a:rPr lang="en-US" dirty="0" err="1"/>
              <a:t>proporcionando</a:t>
            </a:r>
            <a:r>
              <a:rPr lang="en-US" dirty="0"/>
              <a:t> un valor </a:t>
            </a:r>
            <a:r>
              <a:rPr lang="en-US" dirty="0" err="1"/>
              <a:t>predeterminado</a:t>
            </a:r>
            <a:r>
              <a:rPr lang="en-US" dirty="0"/>
              <a:t> para </a:t>
            </a:r>
            <a:r>
              <a:rPr lang="en-US" dirty="0" err="1"/>
              <a:t>ellos</a:t>
            </a:r>
            <a:r>
              <a:rPr lang="en-US" dirty="0"/>
              <a:t> </a:t>
            </a:r>
            <a:r>
              <a:rPr lang="en-US" dirty="0" err="1"/>
              <a:t>en</a:t>
            </a:r>
            <a:r>
              <a:rPr lang="en-US" dirty="0"/>
              <a:t> la </a:t>
            </a:r>
            <a:r>
              <a:rPr lang="en-US" dirty="0" err="1"/>
              <a:t>definición</a:t>
            </a:r>
            <a:r>
              <a:rPr lang="en-US" dirty="0"/>
              <a:t> del </a:t>
            </a:r>
            <a:r>
              <a:rPr lang="en-US" dirty="0" err="1"/>
              <a:t>método</a:t>
            </a:r>
            <a:r>
              <a:rPr lang="en-US" dirty="0"/>
              <a:t>. </a:t>
            </a:r>
            <a:r>
              <a:rPr lang="en-US" dirty="0" err="1"/>
              <a:t>Cuando</a:t>
            </a:r>
            <a:r>
              <a:rPr lang="en-US" dirty="0"/>
              <a:t> se </a:t>
            </a:r>
            <a:r>
              <a:rPr lang="en-US" dirty="0" err="1"/>
              <a:t>invoca</a:t>
            </a:r>
            <a:r>
              <a:rPr lang="en-US" dirty="0"/>
              <a:t> el </a:t>
            </a:r>
            <a:r>
              <a:rPr lang="en-US" dirty="0" err="1"/>
              <a:t>método</a:t>
            </a:r>
            <a:r>
              <a:rPr lang="en-US" dirty="0"/>
              <a:t>, los </a:t>
            </a:r>
            <a:r>
              <a:rPr lang="en-US" dirty="0" err="1"/>
              <a:t>argumentos</a:t>
            </a:r>
            <a:r>
              <a:rPr lang="en-US" dirty="0"/>
              <a:t> </a:t>
            </a:r>
            <a:r>
              <a:rPr lang="en-US" dirty="0" err="1"/>
              <a:t>opcionales</a:t>
            </a:r>
            <a:r>
              <a:rPr lang="en-US" dirty="0"/>
              <a:t> </a:t>
            </a:r>
            <a:r>
              <a:rPr lang="en-US" dirty="0" err="1"/>
              <a:t>pueden</a:t>
            </a:r>
            <a:r>
              <a:rPr lang="en-US" dirty="0"/>
              <a:t> </a:t>
            </a:r>
            <a:r>
              <a:rPr lang="en-US" dirty="0" err="1"/>
              <a:t>omitirse</a:t>
            </a:r>
            <a:r>
              <a:rPr lang="en-US" dirty="0"/>
              <a:t>, </a:t>
            </a:r>
            <a:r>
              <a:rPr lang="en-US" dirty="0" err="1"/>
              <a:t>en</a:t>
            </a:r>
            <a:r>
              <a:rPr lang="en-US" dirty="0"/>
              <a:t> </a:t>
            </a:r>
            <a:r>
              <a:rPr lang="en-US" dirty="0" err="1"/>
              <a:t>este</a:t>
            </a:r>
            <a:r>
              <a:rPr lang="en-US" dirty="0"/>
              <a:t> </a:t>
            </a:r>
            <a:r>
              <a:rPr lang="en-US" dirty="0" err="1"/>
              <a:t>caso</a:t>
            </a:r>
            <a:r>
              <a:rPr lang="en-US" dirty="0"/>
              <a:t> los </a:t>
            </a:r>
            <a:r>
              <a:rPr lang="en-US" dirty="0" err="1"/>
              <a:t>parámetros</a:t>
            </a:r>
            <a:r>
              <a:rPr lang="en-US" dirty="0"/>
              <a:t> </a:t>
            </a:r>
            <a:r>
              <a:rPr lang="en-US" dirty="0" err="1"/>
              <a:t>opcionales</a:t>
            </a:r>
            <a:r>
              <a:rPr lang="en-US" dirty="0"/>
              <a:t> </a:t>
            </a:r>
            <a:r>
              <a:rPr lang="en-US" dirty="0" err="1"/>
              <a:t>toman</a:t>
            </a:r>
            <a:r>
              <a:rPr lang="en-US" dirty="0"/>
              <a:t> los </a:t>
            </a:r>
            <a:r>
              <a:rPr lang="en-US" dirty="0" err="1"/>
              <a:t>valores</a:t>
            </a:r>
            <a:r>
              <a:rPr lang="en-US" dirty="0"/>
              <a:t> </a:t>
            </a:r>
            <a:r>
              <a:rPr lang="en-US" dirty="0" err="1"/>
              <a:t>predeterminados</a:t>
            </a:r>
            <a:r>
              <a:rPr lang="en-US" dirty="0"/>
              <a:t> </a:t>
            </a:r>
            <a:r>
              <a:rPr lang="en-US" dirty="0" err="1"/>
              <a:t>definidos</a:t>
            </a:r>
            <a:r>
              <a:rPr lang="en-US" dirty="0"/>
              <a:t> </a:t>
            </a:r>
            <a:r>
              <a:rPr lang="en-US" dirty="0" err="1"/>
              <a:t>en</a:t>
            </a:r>
            <a:r>
              <a:rPr lang="en-US" dirty="0"/>
              <a:t> la </a:t>
            </a:r>
            <a:r>
              <a:rPr lang="en-US" dirty="0" err="1"/>
              <a:t>definición</a:t>
            </a:r>
            <a:r>
              <a:rPr lang="en-US" dirty="0"/>
              <a:t> del </a:t>
            </a:r>
            <a:r>
              <a:rPr lang="en-US" dirty="0" err="1"/>
              <a:t>método</a:t>
            </a:r>
            <a:r>
              <a:rPr lang="en-US" dirty="0"/>
              <a:t>.</a:t>
            </a:r>
          </a:p>
          <a:p>
            <a:pPr marL="0" indent="0">
              <a:buNone/>
            </a:pPr>
            <a:r>
              <a:rPr lang="en-US" dirty="0"/>
              <a:t>Los </a:t>
            </a:r>
            <a:r>
              <a:rPr lang="en-US" dirty="0" err="1"/>
              <a:t>parámetros</a:t>
            </a:r>
            <a:r>
              <a:rPr lang="en-US" dirty="0"/>
              <a:t> </a:t>
            </a:r>
            <a:r>
              <a:rPr lang="en-US" dirty="0" err="1"/>
              <a:t>opcionales</a:t>
            </a:r>
            <a:r>
              <a:rPr lang="en-US" dirty="0"/>
              <a:t> </a:t>
            </a:r>
            <a:r>
              <a:rPr lang="en-US" dirty="0" err="1"/>
              <a:t>deben</a:t>
            </a:r>
            <a:r>
              <a:rPr lang="en-US" dirty="0"/>
              <a:t> </a:t>
            </a:r>
            <a:r>
              <a:rPr lang="en-US" dirty="0" err="1"/>
              <a:t>estar</a:t>
            </a:r>
            <a:r>
              <a:rPr lang="en-US" dirty="0"/>
              <a:t> al final de la </a:t>
            </a:r>
            <a:r>
              <a:rPr lang="en-US" dirty="0" err="1"/>
              <a:t>lista</a:t>
            </a:r>
            <a:r>
              <a:rPr lang="en-US" dirty="0"/>
              <a:t> de </a:t>
            </a:r>
            <a:r>
              <a:rPr lang="en-US" dirty="0" err="1"/>
              <a:t>parámetros</a:t>
            </a:r>
            <a:r>
              <a:rPr lang="en-US" dirty="0"/>
              <a:t>.</a:t>
            </a:r>
            <a:endParaRPr lang="en-BO" dirty="0"/>
          </a:p>
        </p:txBody>
      </p:sp>
      <p:sp>
        <p:nvSpPr>
          <p:cNvPr id="4" name="TextBox 3">
            <a:extLst>
              <a:ext uri="{FF2B5EF4-FFF2-40B4-BE49-F238E27FC236}">
                <a16:creationId xmlns:a16="http://schemas.microsoft.com/office/drawing/2014/main" id="{C57EE563-B748-6847-81C7-82F00F599C2A}"/>
              </a:ext>
            </a:extLst>
          </p:cNvPr>
          <p:cNvSpPr txBox="1"/>
          <p:nvPr/>
        </p:nvSpPr>
        <p:spPr>
          <a:xfrm>
            <a:off x="838200" y="2104797"/>
            <a:ext cx="5362303" cy="3816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sz="1400" b="1" dirty="0">
                <a:solidFill>
                  <a:schemeClr val="bg1"/>
                </a:solidFill>
              </a:rPr>
              <a:t>static void Main(string[] </a:t>
            </a:r>
            <a:r>
              <a:rPr lang="en-US" sz="1400" b="1" dirty="0" err="1">
                <a:solidFill>
                  <a:schemeClr val="bg1"/>
                </a:solidFill>
              </a:rPr>
              <a:t>args</a:t>
            </a:r>
            <a:r>
              <a:rPr lang="en-US" sz="1400" b="1" dirty="0">
                <a:solidFill>
                  <a:schemeClr val="bg1"/>
                </a:solidFill>
              </a:rPr>
              <a:t>)  {</a:t>
            </a:r>
          </a:p>
          <a:p>
            <a:r>
              <a:rPr lang="en-US" sz="1400" b="1" dirty="0">
                <a:solidFill>
                  <a:schemeClr val="bg1"/>
                </a:solidFill>
              </a:rPr>
              <a:t>           WriteLine( Suma(15.6M, 38.3M) );	// 53.9</a:t>
            </a:r>
          </a:p>
          <a:p>
            <a:r>
              <a:rPr lang="en-US" sz="1400" b="1" dirty="0">
                <a:solidFill>
                  <a:schemeClr val="bg1"/>
                </a:solidFill>
              </a:rPr>
              <a:t>           WriteLine( Suma(15, 38) ); 		// 73</a:t>
            </a:r>
          </a:p>
          <a:p>
            <a:r>
              <a:rPr lang="en-US" sz="1400" b="1" dirty="0">
                <a:solidFill>
                  <a:schemeClr val="bg1"/>
                </a:solidFill>
              </a:rPr>
              <a:t>           WriteLine( Suma(15_034L, 38_000_000L) ); 	// 38015034</a:t>
            </a:r>
          </a:p>
          <a:p>
            <a:r>
              <a:rPr lang="en-US" sz="1400" b="1" dirty="0">
                <a:solidFill>
                  <a:schemeClr val="bg1"/>
                </a:solidFill>
              </a:rPr>
              <a:t>}</a:t>
            </a:r>
          </a:p>
          <a:p>
            <a:r>
              <a:rPr lang="en-US" sz="1400" b="1" dirty="0">
                <a:solidFill>
                  <a:schemeClr val="bg1"/>
                </a:solidFill>
              </a:rPr>
              <a:t>static decimal Suma(</a:t>
            </a:r>
            <a:r>
              <a:rPr lang="en-US" sz="1600" b="1" dirty="0">
                <a:solidFill>
                  <a:schemeClr val="accent2">
                    <a:lumMod val="40000"/>
                    <a:lumOff val="60000"/>
                  </a:schemeClr>
                </a:solidFill>
              </a:rPr>
              <a:t>decimal x, decimal y</a:t>
            </a:r>
            <a:r>
              <a:rPr lang="en-US" sz="1400" b="1" dirty="0">
                <a:solidFill>
                  <a:schemeClr val="bg1"/>
                </a:solidFill>
              </a:rPr>
              <a:t>)  {</a:t>
            </a:r>
          </a:p>
          <a:p>
            <a:r>
              <a:rPr lang="en-US" sz="1400" b="1" dirty="0">
                <a:solidFill>
                  <a:schemeClr val="bg1"/>
                </a:solidFill>
              </a:rPr>
              <a:t>           return x + y;              </a:t>
            </a:r>
          </a:p>
          <a:p>
            <a:r>
              <a:rPr lang="en-US" sz="1400" b="1" dirty="0">
                <a:solidFill>
                  <a:schemeClr val="bg1"/>
                </a:solidFill>
              </a:rPr>
              <a:t>}</a:t>
            </a:r>
          </a:p>
          <a:p>
            <a:r>
              <a:rPr lang="en-US" sz="1400" b="1" dirty="0">
                <a:solidFill>
                  <a:schemeClr val="bg1"/>
                </a:solidFill>
              </a:rPr>
              <a:t>static decimal Suma(int x, int y, int z = 10, int w = 10) {</a:t>
            </a:r>
          </a:p>
          <a:p>
            <a:r>
              <a:rPr lang="en-US" sz="1400" b="1" dirty="0">
                <a:solidFill>
                  <a:schemeClr val="bg1"/>
                </a:solidFill>
              </a:rPr>
              <a:t>           return x + y + z + w;</a:t>
            </a:r>
          </a:p>
          <a:p>
            <a:r>
              <a:rPr lang="en-US" sz="1400" b="1" dirty="0">
                <a:solidFill>
                  <a:schemeClr val="bg1"/>
                </a:solidFill>
              </a:rPr>
              <a:t>} </a:t>
            </a:r>
          </a:p>
          <a:p>
            <a:r>
              <a:rPr lang="en-US" sz="1400" b="1" dirty="0">
                <a:solidFill>
                  <a:schemeClr val="bg1"/>
                </a:solidFill>
              </a:rPr>
              <a:t>static decimal Suma(long x, long y) {</a:t>
            </a:r>
          </a:p>
          <a:p>
            <a:r>
              <a:rPr lang="en-US" sz="1400" b="1" dirty="0">
                <a:solidFill>
                  <a:schemeClr val="bg1"/>
                </a:solidFill>
              </a:rPr>
              <a:t>           return x + y;</a:t>
            </a:r>
          </a:p>
          <a:p>
            <a:r>
              <a:rPr lang="en-US" sz="1400" b="1" dirty="0">
                <a:solidFill>
                  <a:schemeClr val="bg1"/>
                </a:solidFill>
              </a:rPr>
              <a:t>}  </a:t>
            </a:r>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67544262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6DF4-3EE1-6A44-94CB-B8FF7336AF78}"/>
              </a:ext>
            </a:extLst>
          </p:cNvPr>
          <p:cNvSpPr>
            <a:spLocks noGrp="1"/>
          </p:cNvSpPr>
          <p:nvPr>
            <p:ph type="title"/>
          </p:nvPr>
        </p:nvSpPr>
        <p:spPr/>
        <p:txBody>
          <a:bodyPr/>
          <a:lstStyle/>
          <a:p>
            <a:r>
              <a:rPr lang="en-BO" dirty="0"/>
              <a:t>Argumentos con nombres</a:t>
            </a:r>
          </a:p>
        </p:txBody>
      </p:sp>
      <p:sp>
        <p:nvSpPr>
          <p:cNvPr id="3" name="Content Placeholder 2">
            <a:extLst>
              <a:ext uri="{FF2B5EF4-FFF2-40B4-BE49-F238E27FC236}">
                <a16:creationId xmlns:a16="http://schemas.microsoft.com/office/drawing/2014/main" id="{7C3302A4-F616-624B-9343-54B786739C40}"/>
              </a:ext>
            </a:extLst>
          </p:cNvPr>
          <p:cNvSpPr>
            <a:spLocks noGrp="1"/>
          </p:cNvSpPr>
          <p:nvPr>
            <p:ph idx="1"/>
          </p:nvPr>
        </p:nvSpPr>
        <p:spPr>
          <a:xfrm>
            <a:off x="838200" y="1825626"/>
            <a:ext cx="10515600" cy="1325564"/>
          </a:xfrm>
        </p:spPr>
        <p:txBody>
          <a:bodyPr>
            <a:normAutofit fontScale="62500" lnSpcReduction="20000"/>
          </a:bodyPr>
          <a:lstStyle/>
          <a:p>
            <a:pPr marL="0" indent="0">
              <a:buNone/>
            </a:pPr>
            <a:r>
              <a:rPr lang="en-US" dirty="0" err="1"/>
              <a:t>También</a:t>
            </a:r>
            <a:r>
              <a:rPr lang="en-US" dirty="0"/>
              <a:t> se </a:t>
            </a:r>
            <a:r>
              <a:rPr lang="en-US" dirty="0" err="1"/>
              <a:t>permiten</a:t>
            </a:r>
            <a:r>
              <a:rPr lang="en-US" dirty="0"/>
              <a:t> </a:t>
            </a:r>
            <a:r>
              <a:rPr lang="en-US" dirty="0" err="1"/>
              <a:t>argumentos</a:t>
            </a:r>
            <a:r>
              <a:rPr lang="en-US" dirty="0"/>
              <a:t> con </a:t>
            </a:r>
            <a:r>
              <a:rPr lang="en-US" dirty="0" err="1"/>
              <a:t>nombre</a:t>
            </a:r>
            <a:r>
              <a:rPr lang="en-US" dirty="0"/>
              <a:t>, que </a:t>
            </a:r>
            <a:r>
              <a:rPr lang="en-US" dirty="0" err="1"/>
              <a:t>permiten</a:t>
            </a:r>
            <a:r>
              <a:rPr lang="en-US" dirty="0"/>
              <a:t> pasar un </a:t>
            </a:r>
            <a:r>
              <a:rPr lang="en-US" dirty="0" err="1"/>
              <a:t>argumento</a:t>
            </a:r>
            <a:r>
              <a:rPr lang="en-US" dirty="0"/>
              <a:t> </a:t>
            </a:r>
            <a:r>
              <a:rPr lang="en-US" dirty="0" err="1"/>
              <a:t>utilizando</a:t>
            </a:r>
            <a:r>
              <a:rPr lang="en-US" dirty="0"/>
              <a:t> el </a:t>
            </a:r>
            <a:r>
              <a:rPr lang="en-US" dirty="0" err="1"/>
              <a:t>nombre</a:t>
            </a:r>
            <a:r>
              <a:rPr lang="en-US" dirty="0"/>
              <a:t> de </a:t>
            </a:r>
            <a:r>
              <a:rPr lang="en-US" dirty="0" err="1"/>
              <a:t>su</a:t>
            </a:r>
            <a:r>
              <a:rPr lang="en-US" dirty="0"/>
              <a:t> </a:t>
            </a:r>
            <a:r>
              <a:rPr lang="en-US" dirty="0" err="1"/>
              <a:t>parámetro</a:t>
            </a:r>
            <a:r>
              <a:rPr lang="en-US" dirty="0"/>
              <a:t> </a:t>
            </a:r>
            <a:r>
              <a:rPr lang="en-US" dirty="0" err="1"/>
              <a:t>correspondiente</a:t>
            </a:r>
            <a:r>
              <a:rPr lang="en-US" dirty="0"/>
              <a:t>. </a:t>
            </a:r>
            <a:r>
              <a:rPr lang="en-US" dirty="0" err="1"/>
              <a:t>Esta</a:t>
            </a:r>
            <a:r>
              <a:rPr lang="en-US" dirty="0"/>
              <a:t> </a:t>
            </a:r>
            <a:r>
              <a:rPr lang="en-US" dirty="0" err="1"/>
              <a:t>característica</a:t>
            </a:r>
            <a:r>
              <a:rPr lang="en-US" dirty="0"/>
              <a:t> </a:t>
            </a:r>
            <a:r>
              <a:rPr lang="en-US" dirty="0" err="1"/>
              <a:t>complementa</a:t>
            </a:r>
            <a:r>
              <a:rPr lang="en-US" dirty="0"/>
              <a:t> a los </a:t>
            </a:r>
            <a:r>
              <a:rPr lang="en-US" dirty="0" err="1"/>
              <a:t>parámetros</a:t>
            </a:r>
            <a:r>
              <a:rPr lang="en-US" dirty="0"/>
              <a:t> </a:t>
            </a:r>
            <a:r>
              <a:rPr lang="en-US" dirty="0" err="1"/>
              <a:t>opcionales</a:t>
            </a:r>
            <a:r>
              <a:rPr lang="en-US" dirty="0"/>
              <a:t> al </a:t>
            </a:r>
            <a:r>
              <a:rPr lang="en-US" dirty="0" err="1"/>
              <a:t>permitir</a:t>
            </a:r>
            <a:r>
              <a:rPr lang="en-US" dirty="0"/>
              <a:t> que los </a:t>
            </a:r>
            <a:r>
              <a:rPr lang="en-US" dirty="0" err="1"/>
              <a:t>argumentos</a:t>
            </a:r>
            <a:r>
              <a:rPr lang="en-US" dirty="0"/>
              <a:t> se </a:t>
            </a:r>
            <a:r>
              <a:rPr lang="en-US" dirty="0" err="1"/>
              <a:t>pasen</a:t>
            </a:r>
            <a:r>
              <a:rPr lang="en-US" dirty="0"/>
              <a:t> </a:t>
            </a:r>
            <a:r>
              <a:rPr lang="en-US" dirty="0" err="1"/>
              <a:t>fuera</a:t>
            </a:r>
            <a:r>
              <a:rPr lang="en-US" dirty="0"/>
              <a:t> de </a:t>
            </a:r>
            <a:r>
              <a:rPr lang="en-US" dirty="0" err="1"/>
              <a:t>orden</a:t>
            </a:r>
            <a:r>
              <a:rPr lang="en-US" dirty="0"/>
              <a:t>, </a:t>
            </a:r>
            <a:r>
              <a:rPr lang="en-US" dirty="0" err="1"/>
              <a:t>en</a:t>
            </a:r>
            <a:r>
              <a:rPr lang="en-US" dirty="0"/>
              <a:t> </a:t>
            </a:r>
            <a:r>
              <a:rPr lang="en-US" dirty="0" err="1"/>
              <a:t>lugar</a:t>
            </a:r>
            <a:r>
              <a:rPr lang="en-US" dirty="0"/>
              <a:t> de </a:t>
            </a:r>
            <a:r>
              <a:rPr lang="en-US" dirty="0" err="1"/>
              <a:t>depender</a:t>
            </a:r>
            <a:r>
              <a:rPr lang="en-US" dirty="0"/>
              <a:t> de </a:t>
            </a:r>
            <a:r>
              <a:rPr lang="en-US" dirty="0" err="1"/>
              <a:t>su</a:t>
            </a:r>
            <a:r>
              <a:rPr lang="en-US" dirty="0"/>
              <a:t> </a:t>
            </a:r>
            <a:r>
              <a:rPr lang="en-US" dirty="0" err="1"/>
              <a:t>posición</a:t>
            </a:r>
            <a:r>
              <a:rPr lang="en-US" dirty="0"/>
              <a:t> </a:t>
            </a:r>
            <a:r>
              <a:rPr lang="en-US" dirty="0" err="1"/>
              <a:t>en</a:t>
            </a:r>
            <a:r>
              <a:rPr lang="en-US" dirty="0"/>
              <a:t> la </a:t>
            </a:r>
            <a:r>
              <a:rPr lang="en-US" dirty="0" err="1"/>
              <a:t>lista</a:t>
            </a:r>
            <a:r>
              <a:rPr lang="en-US" dirty="0"/>
              <a:t> de </a:t>
            </a:r>
            <a:r>
              <a:rPr lang="en-US" dirty="0" err="1"/>
              <a:t>parámetros</a:t>
            </a:r>
            <a:r>
              <a:rPr lang="en-US" dirty="0"/>
              <a:t>.</a:t>
            </a:r>
          </a:p>
          <a:p>
            <a:pPr marL="0" indent="0">
              <a:buNone/>
            </a:pPr>
            <a:r>
              <a:rPr lang="en-US" dirty="0"/>
              <a:t>Los </a:t>
            </a:r>
            <a:r>
              <a:rPr lang="en-US" dirty="0" err="1"/>
              <a:t>argumentos</a:t>
            </a:r>
            <a:r>
              <a:rPr lang="en-US" dirty="0"/>
              <a:t> con </a:t>
            </a:r>
            <a:r>
              <a:rPr lang="en-US" dirty="0" err="1"/>
              <a:t>nombre</a:t>
            </a:r>
            <a:r>
              <a:rPr lang="en-US" dirty="0"/>
              <a:t> son </a:t>
            </a:r>
            <a:r>
              <a:rPr lang="en-US" dirty="0" err="1"/>
              <a:t>útiles</a:t>
            </a:r>
            <a:r>
              <a:rPr lang="en-US" dirty="0"/>
              <a:t> para </a:t>
            </a:r>
            <a:r>
              <a:rPr lang="en-US" dirty="0" err="1"/>
              <a:t>mejorar</a:t>
            </a:r>
            <a:r>
              <a:rPr lang="en-US" dirty="0"/>
              <a:t> la </a:t>
            </a:r>
            <a:r>
              <a:rPr lang="en-US" dirty="0" err="1"/>
              <a:t>legibilidad</a:t>
            </a:r>
            <a:r>
              <a:rPr lang="en-US" dirty="0"/>
              <a:t> del </a:t>
            </a:r>
            <a:r>
              <a:rPr lang="en-US" dirty="0" err="1"/>
              <a:t>código</a:t>
            </a:r>
            <a:r>
              <a:rPr lang="en-US" dirty="0"/>
              <a:t>, al </a:t>
            </a:r>
            <a:r>
              <a:rPr lang="en-US" dirty="0" err="1"/>
              <a:t>identificar</a:t>
            </a:r>
            <a:r>
              <a:rPr lang="en-US" dirty="0"/>
              <a:t> lo que </a:t>
            </a:r>
            <a:r>
              <a:rPr lang="en-US" dirty="0" err="1"/>
              <a:t>representa</a:t>
            </a:r>
            <a:r>
              <a:rPr lang="en-US" dirty="0"/>
              <a:t> </a:t>
            </a:r>
            <a:r>
              <a:rPr lang="en-US" dirty="0" err="1"/>
              <a:t>cada</a:t>
            </a:r>
            <a:r>
              <a:rPr lang="en-US" dirty="0"/>
              <a:t> </a:t>
            </a:r>
            <a:r>
              <a:rPr lang="en-US" dirty="0" err="1"/>
              <a:t>argumento</a:t>
            </a:r>
            <a:r>
              <a:rPr lang="en-US" dirty="0"/>
              <a:t>.</a:t>
            </a:r>
            <a:endParaRPr lang="en-BO" dirty="0"/>
          </a:p>
        </p:txBody>
      </p:sp>
      <p:sp>
        <p:nvSpPr>
          <p:cNvPr id="4" name="TextBox 3">
            <a:extLst>
              <a:ext uri="{FF2B5EF4-FFF2-40B4-BE49-F238E27FC236}">
                <a16:creationId xmlns:a16="http://schemas.microsoft.com/office/drawing/2014/main" id="{3F0C83FA-41F6-FA41-853E-1803CF883DD9}"/>
              </a:ext>
            </a:extLst>
          </p:cNvPr>
          <p:cNvSpPr txBox="1"/>
          <p:nvPr/>
        </p:nvSpPr>
        <p:spPr>
          <a:xfrm>
            <a:off x="1909353" y="3353554"/>
            <a:ext cx="7722327" cy="3139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sz="1400" b="1" dirty="0">
                <a:solidFill>
                  <a:schemeClr val="bg1"/>
                </a:solidFill>
              </a:rPr>
              <a:t>static void Main(string[] </a:t>
            </a:r>
            <a:r>
              <a:rPr lang="en-US" sz="1400" b="1" dirty="0" err="1">
                <a:solidFill>
                  <a:schemeClr val="bg1"/>
                </a:solidFill>
              </a:rPr>
              <a:t>args</a:t>
            </a:r>
            <a:r>
              <a:rPr lang="en-US" sz="1400" b="1" dirty="0">
                <a:solidFill>
                  <a:schemeClr val="bg1"/>
                </a:solidFill>
              </a:rPr>
              <a:t>)  {</a:t>
            </a:r>
          </a:p>
          <a:p>
            <a:r>
              <a:rPr lang="en-US" sz="1400" b="1" dirty="0">
                <a:solidFill>
                  <a:schemeClr val="bg1"/>
                </a:solidFill>
              </a:rPr>
              <a:t>          var </a:t>
            </a:r>
            <a:r>
              <a:rPr lang="en-US" sz="1400" b="1" dirty="0" err="1">
                <a:solidFill>
                  <a:schemeClr val="bg1"/>
                </a:solidFill>
              </a:rPr>
              <a:t>nombre</a:t>
            </a:r>
            <a:r>
              <a:rPr lang="en-US" sz="1400" b="1" dirty="0">
                <a:solidFill>
                  <a:schemeClr val="bg1"/>
                </a:solidFill>
              </a:rPr>
              <a:t> = </a:t>
            </a:r>
            <a:r>
              <a:rPr lang="en-US" sz="1400" b="1" dirty="0" err="1">
                <a:solidFill>
                  <a:schemeClr val="bg1"/>
                </a:solidFill>
              </a:rPr>
              <a:t>args</a:t>
            </a:r>
            <a:r>
              <a:rPr lang="en-US" sz="1400" b="1" dirty="0">
                <a:solidFill>
                  <a:schemeClr val="bg1"/>
                </a:solidFill>
              </a:rPr>
              <a:t> == null || </a:t>
            </a:r>
            <a:r>
              <a:rPr lang="en-US" sz="1400" b="1" dirty="0" err="1">
                <a:solidFill>
                  <a:schemeClr val="bg1"/>
                </a:solidFill>
              </a:rPr>
              <a:t>args.Length</a:t>
            </a:r>
            <a:r>
              <a:rPr lang="en-US" sz="1400" b="1" dirty="0">
                <a:solidFill>
                  <a:schemeClr val="bg1"/>
                </a:solidFill>
              </a:rPr>
              <a:t> == 0 ? </a:t>
            </a:r>
            <a:r>
              <a:rPr lang="en-US" sz="1400" b="1" dirty="0" err="1">
                <a:solidFill>
                  <a:schemeClr val="bg1"/>
                </a:solidFill>
              </a:rPr>
              <a:t>ReadLine</a:t>
            </a:r>
            <a:r>
              <a:rPr lang="en-US" sz="1400" b="1" dirty="0">
                <a:solidFill>
                  <a:schemeClr val="bg1"/>
                </a:solidFill>
              </a:rPr>
              <a:t>() : </a:t>
            </a:r>
            <a:r>
              <a:rPr lang="en-US" sz="1400" b="1" dirty="0" err="1">
                <a:solidFill>
                  <a:schemeClr val="bg1"/>
                </a:solidFill>
              </a:rPr>
              <a:t>args</a:t>
            </a:r>
            <a:r>
              <a:rPr lang="en-US" sz="1400" b="1" dirty="0">
                <a:solidFill>
                  <a:schemeClr val="bg1"/>
                </a:solidFill>
              </a:rPr>
              <a:t>[0];</a:t>
            </a:r>
          </a:p>
          <a:p>
            <a:r>
              <a:rPr lang="en-US" sz="1400" b="1" dirty="0">
                <a:solidFill>
                  <a:schemeClr val="bg1"/>
                </a:solidFill>
              </a:rPr>
              <a:t>          </a:t>
            </a:r>
            <a:r>
              <a:rPr lang="en-US" sz="1400" b="1" dirty="0" err="1">
                <a:solidFill>
                  <a:schemeClr val="bg1"/>
                </a:solidFill>
              </a:rPr>
              <a:t>Saludo</a:t>
            </a:r>
            <a:r>
              <a:rPr lang="en-US" sz="1400" b="1" dirty="0">
                <a:solidFill>
                  <a:schemeClr val="bg1"/>
                </a:solidFill>
              </a:rPr>
              <a:t>(</a:t>
            </a:r>
            <a:r>
              <a:rPr lang="en-US" sz="1400" b="1" dirty="0" err="1">
                <a:solidFill>
                  <a:schemeClr val="bg1"/>
                </a:solidFill>
              </a:rPr>
              <a:t>nombre</a:t>
            </a:r>
            <a:r>
              <a:rPr lang="en-US" sz="1400" b="1" dirty="0">
                <a:solidFill>
                  <a:schemeClr val="bg1"/>
                </a:solidFill>
              </a:rPr>
              <a:t>);					// Hola </a:t>
            </a:r>
            <a:r>
              <a:rPr lang="en-US" sz="1400" b="1" dirty="0" err="1">
                <a:solidFill>
                  <a:schemeClr val="bg1"/>
                </a:solidFill>
              </a:rPr>
              <a:t>Perico</a:t>
            </a:r>
            <a:r>
              <a:rPr lang="en-US" sz="1400" b="1" dirty="0">
                <a:solidFill>
                  <a:schemeClr val="bg1"/>
                </a:solidFill>
              </a:rPr>
              <a:t>!</a:t>
            </a:r>
          </a:p>
          <a:p>
            <a:r>
              <a:rPr lang="en-US" sz="1400" b="1" dirty="0">
                <a:solidFill>
                  <a:schemeClr val="bg1"/>
                </a:solidFill>
              </a:rPr>
              <a:t>          </a:t>
            </a:r>
            <a:r>
              <a:rPr lang="en-US" sz="1400" b="1" dirty="0" err="1">
                <a:solidFill>
                  <a:schemeClr val="bg1"/>
                </a:solidFill>
              </a:rPr>
              <a:t>Saludo</a:t>
            </a:r>
            <a:r>
              <a:rPr lang="en-US" sz="1400" b="1" dirty="0">
                <a:solidFill>
                  <a:schemeClr val="bg1"/>
                </a:solidFill>
              </a:rPr>
              <a:t>(</a:t>
            </a:r>
            <a:r>
              <a:rPr lang="en-US" sz="1400" b="1" dirty="0" err="1">
                <a:solidFill>
                  <a:schemeClr val="bg1"/>
                </a:solidFill>
              </a:rPr>
              <a:t>nombre</a:t>
            </a:r>
            <a:r>
              <a:rPr lang="en-US" sz="1400" b="1" dirty="0">
                <a:solidFill>
                  <a:schemeClr val="bg1"/>
                </a:solidFill>
              </a:rPr>
              <a:t>, "</a:t>
            </a:r>
            <a:r>
              <a:rPr lang="en-US" sz="1400" b="1" dirty="0" err="1">
                <a:solidFill>
                  <a:schemeClr val="bg1"/>
                </a:solidFill>
              </a:rPr>
              <a:t>Bienvenido</a:t>
            </a:r>
            <a:r>
              <a:rPr lang="en-US" sz="1400" b="1" dirty="0">
                <a:solidFill>
                  <a:schemeClr val="bg1"/>
                </a:solidFill>
              </a:rPr>
              <a:t>", "!!!",  true); 			// BIENVENIDO PERICO!!!</a:t>
            </a:r>
          </a:p>
          <a:p>
            <a:r>
              <a:rPr lang="en-US" sz="1400" b="1" dirty="0">
                <a:solidFill>
                  <a:schemeClr val="bg1"/>
                </a:solidFill>
              </a:rPr>
              <a:t>          </a:t>
            </a:r>
            <a:r>
              <a:rPr lang="en-US" sz="1400" b="1" dirty="0" err="1">
                <a:solidFill>
                  <a:schemeClr val="bg1"/>
                </a:solidFill>
              </a:rPr>
              <a:t>Saludo</a:t>
            </a:r>
            <a:r>
              <a:rPr lang="en-US" sz="1400" b="1" dirty="0">
                <a:solidFill>
                  <a:schemeClr val="bg1"/>
                </a:solidFill>
              </a:rPr>
              <a:t>(</a:t>
            </a:r>
            <a:r>
              <a:rPr lang="en-US" sz="1400" b="1" dirty="0" err="1">
                <a:solidFill>
                  <a:schemeClr val="bg1"/>
                </a:solidFill>
              </a:rPr>
              <a:t>nombre</a:t>
            </a:r>
            <a:r>
              <a:rPr lang="en-US" sz="1400" b="1" dirty="0">
                <a:solidFill>
                  <a:schemeClr val="bg1"/>
                </a:solidFill>
              </a:rPr>
              <a:t>, "</a:t>
            </a:r>
            <a:r>
              <a:rPr lang="en-US" sz="1400" b="1" dirty="0" err="1">
                <a:solidFill>
                  <a:schemeClr val="bg1"/>
                </a:solidFill>
              </a:rPr>
              <a:t>Buen</a:t>
            </a:r>
            <a:r>
              <a:rPr lang="en-US" sz="1400" b="1" dirty="0">
                <a:solidFill>
                  <a:schemeClr val="bg1"/>
                </a:solidFill>
              </a:rPr>
              <a:t> </a:t>
            </a:r>
            <a:r>
              <a:rPr lang="en-US" sz="1400" b="1" dirty="0" err="1">
                <a:solidFill>
                  <a:schemeClr val="bg1"/>
                </a:solidFill>
              </a:rPr>
              <a:t>día</a:t>
            </a:r>
            <a:r>
              <a:rPr lang="en-US" sz="1400" b="1" dirty="0">
                <a:solidFill>
                  <a:schemeClr val="bg1"/>
                </a:solidFill>
              </a:rPr>
              <a:t>", </a:t>
            </a:r>
            <a:r>
              <a:rPr lang="en-US" sz="1400" b="1" dirty="0" err="1">
                <a:solidFill>
                  <a:schemeClr val="bg1"/>
                </a:solidFill>
              </a:rPr>
              <a:t>mayusculas</a:t>
            </a:r>
            <a:r>
              <a:rPr lang="en-US" sz="1400" b="1" dirty="0">
                <a:solidFill>
                  <a:schemeClr val="bg1"/>
                </a:solidFill>
              </a:rPr>
              <a:t>:  true); 		// BUEN DÍA PERICO!</a:t>
            </a:r>
          </a:p>
          <a:p>
            <a:r>
              <a:rPr lang="en-US" sz="1400" b="1" dirty="0">
                <a:solidFill>
                  <a:schemeClr val="bg1"/>
                </a:solidFill>
              </a:rPr>
              <a:t>}</a:t>
            </a:r>
          </a:p>
          <a:p>
            <a:r>
              <a:rPr lang="en-US" sz="1400" b="1" dirty="0">
                <a:solidFill>
                  <a:schemeClr val="bg1"/>
                </a:solidFill>
              </a:rPr>
              <a:t>static void </a:t>
            </a:r>
            <a:r>
              <a:rPr lang="en-US" sz="1400" b="1" dirty="0" err="1">
                <a:solidFill>
                  <a:schemeClr val="bg1"/>
                </a:solidFill>
              </a:rPr>
              <a:t>Saludo</a:t>
            </a:r>
            <a:r>
              <a:rPr lang="en-US" sz="1400" b="1" dirty="0">
                <a:solidFill>
                  <a:schemeClr val="bg1"/>
                </a:solidFill>
              </a:rPr>
              <a:t>(string </a:t>
            </a:r>
            <a:r>
              <a:rPr lang="en-US" sz="1400" b="1" dirty="0" err="1">
                <a:solidFill>
                  <a:schemeClr val="bg1"/>
                </a:solidFill>
              </a:rPr>
              <a:t>nombre</a:t>
            </a:r>
            <a:r>
              <a:rPr lang="en-US" sz="1400" b="1" dirty="0">
                <a:solidFill>
                  <a:schemeClr val="bg1"/>
                </a:solidFill>
              </a:rPr>
              <a:t>, string </a:t>
            </a:r>
            <a:r>
              <a:rPr lang="en-US" sz="1400" b="1" dirty="0" err="1">
                <a:solidFill>
                  <a:schemeClr val="bg1"/>
                </a:solidFill>
              </a:rPr>
              <a:t>hola</a:t>
            </a:r>
            <a:r>
              <a:rPr lang="en-US" sz="1400" b="1" dirty="0">
                <a:solidFill>
                  <a:schemeClr val="bg1"/>
                </a:solidFill>
              </a:rPr>
              <a:t> = "Hola", string final = "! ", bool </a:t>
            </a:r>
            <a:r>
              <a:rPr lang="en-US" sz="1400" b="1" dirty="0" err="1">
                <a:solidFill>
                  <a:schemeClr val="bg1"/>
                </a:solidFill>
              </a:rPr>
              <a:t>mayusculas</a:t>
            </a:r>
            <a:r>
              <a:rPr lang="en-US" sz="1400" b="1" dirty="0">
                <a:solidFill>
                  <a:schemeClr val="bg1"/>
                </a:solidFill>
              </a:rPr>
              <a:t> = false)  {</a:t>
            </a:r>
          </a:p>
          <a:p>
            <a:r>
              <a:rPr lang="en-US" sz="1400" b="1" dirty="0">
                <a:solidFill>
                  <a:schemeClr val="bg1"/>
                </a:solidFill>
              </a:rPr>
              <a:t>           var </a:t>
            </a:r>
            <a:r>
              <a:rPr lang="en-US" sz="1400" b="1" dirty="0" err="1">
                <a:solidFill>
                  <a:schemeClr val="bg1"/>
                </a:solidFill>
              </a:rPr>
              <a:t>v_hola</a:t>
            </a:r>
            <a:r>
              <a:rPr lang="en-US" sz="1400" b="1" dirty="0">
                <a:solidFill>
                  <a:schemeClr val="bg1"/>
                </a:solidFill>
              </a:rPr>
              <a:t> = </a:t>
            </a:r>
            <a:r>
              <a:rPr lang="en-US" sz="1400" b="1" dirty="0" err="1">
                <a:solidFill>
                  <a:schemeClr val="bg1"/>
                </a:solidFill>
              </a:rPr>
              <a:t>mayusculas</a:t>
            </a:r>
            <a:r>
              <a:rPr lang="en-US" sz="1400" b="1" dirty="0">
                <a:solidFill>
                  <a:schemeClr val="bg1"/>
                </a:solidFill>
              </a:rPr>
              <a:t> ? </a:t>
            </a:r>
            <a:r>
              <a:rPr lang="en-US" sz="1400" b="1" dirty="0" err="1">
                <a:solidFill>
                  <a:schemeClr val="bg1"/>
                </a:solidFill>
              </a:rPr>
              <a:t>hola.ToUpper</a:t>
            </a:r>
            <a:r>
              <a:rPr lang="en-US" sz="1400" b="1" dirty="0">
                <a:solidFill>
                  <a:schemeClr val="bg1"/>
                </a:solidFill>
              </a:rPr>
              <a:t>() : </a:t>
            </a:r>
            <a:r>
              <a:rPr lang="en-US" sz="1400" b="1" dirty="0" err="1">
                <a:solidFill>
                  <a:schemeClr val="bg1"/>
                </a:solidFill>
              </a:rPr>
              <a:t>hola</a:t>
            </a:r>
            <a:r>
              <a:rPr lang="en-US" sz="1400" b="1" dirty="0">
                <a:solidFill>
                  <a:schemeClr val="bg1"/>
                </a:solidFill>
              </a:rPr>
              <a:t>;</a:t>
            </a:r>
          </a:p>
          <a:p>
            <a:r>
              <a:rPr lang="en-US" sz="1400" b="1" dirty="0">
                <a:solidFill>
                  <a:schemeClr val="bg1"/>
                </a:solidFill>
              </a:rPr>
              <a:t>           var </a:t>
            </a:r>
            <a:r>
              <a:rPr lang="en-US" sz="1400" b="1" dirty="0" err="1">
                <a:solidFill>
                  <a:schemeClr val="bg1"/>
                </a:solidFill>
              </a:rPr>
              <a:t>v_nombre</a:t>
            </a:r>
            <a:r>
              <a:rPr lang="en-US" sz="1400" b="1" dirty="0">
                <a:solidFill>
                  <a:schemeClr val="bg1"/>
                </a:solidFill>
              </a:rPr>
              <a:t> = </a:t>
            </a:r>
            <a:r>
              <a:rPr lang="en-US" sz="1400" b="1" dirty="0" err="1">
                <a:solidFill>
                  <a:schemeClr val="bg1"/>
                </a:solidFill>
              </a:rPr>
              <a:t>mayusculas</a:t>
            </a:r>
            <a:r>
              <a:rPr lang="en-US" sz="1400" b="1" dirty="0">
                <a:solidFill>
                  <a:schemeClr val="bg1"/>
                </a:solidFill>
              </a:rPr>
              <a:t> ? </a:t>
            </a:r>
            <a:r>
              <a:rPr lang="en-US" sz="1400" b="1" dirty="0" err="1">
                <a:solidFill>
                  <a:schemeClr val="bg1"/>
                </a:solidFill>
              </a:rPr>
              <a:t>nombre.ToUpper</a:t>
            </a:r>
            <a:r>
              <a:rPr lang="en-US" sz="1400" b="1" dirty="0">
                <a:solidFill>
                  <a:schemeClr val="bg1"/>
                </a:solidFill>
              </a:rPr>
              <a:t>() : </a:t>
            </a:r>
            <a:r>
              <a:rPr lang="en-US" sz="1400" b="1" dirty="0" err="1">
                <a:solidFill>
                  <a:schemeClr val="bg1"/>
                </a:solidFill>
              </a:rPr>
              <a:t>nombre</a:t>
            </a:r>
            <a:r>
              <a:rPr lang="en-US" sz="1400" b="1" dirty="0">
                <a:solidFill>
                  <a:schemeClr val="bg1"/>
                </a:solidFill>
              </a:rPr>
              <a:t>;</a:t>
            </a:r>
          </a:p>
          <a:p>
            <a:r>
              <a:rPr lang="en-US" sz="1400" b="1" dirty="0">
                <a:solidFill>
                  <a:schemeClr val="bg1"/>
                </a:solidFill>
              </a:rPr>
              <a:t>           WriteLine( $"{</a:t>
            </a:r>
            <a:r>
              <a:rPr lang="en-US" sz="1400" b="1" dirty="0" err="1">
                <a:solidFill>
                  <a:schemeClr val="bg1"/>
                </a:solidFill>
              </a:rPr>
              <a:t>v_hola</a:t>
            </a:r>
            <a:r>
              <a:rPr lang="en-US" sz="1400" b="1" dirty="0">
                <a:solidFill>
                  <a:schemeClr val="bg1"/>
                </a:solidFill>
              </a:rPr>
              <a:t>} {</a:t>
            </a:r>
            <a:r>
              <a:rPr lang="en-US" sz="1400" b="1" dirty="0" err="1">
                <a:solidFill>
                  <a:schemeClr val="bg1"/>
                </a:solidFill>
              </a:rPr>
              <a:t>v_nombre</a:t>
            </a:r>
            <a:r>
              <a:rPr lang="en-US" sz="1400" b="1" dirty="0">
                <a:solidFill>
                  <a:schemeClr val="bg1"/>
                </a:solidFill>
              </a:rPr>
              <a:t>}{final} " );              </a:t>
            </a:r>
          </a:p>
          <a:p>
            <a:r>
              <a:rPr lang="en-US" sz="1400" b="1" dirty="0">
                <a:solidFill>
                  <a:schemeClr val="bg1"/>
                </a:solidFill>
              </a:rPr>
              <a:t>}</a:t>
            </a:r>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48407256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57B25-02D5-9546-8930-32163554172C}"/>
              </a:ext>
            </a:extLst>
          </p:cNvPr>
          <p:cNvSpPr>
            <a:spLocks noGrp="1"/>
          </p:cNvSpPr>
          <p:nvPr>
            <p:ph type="title"/>
          </p:nvPr>
        </p:nvSpPr>
        <p:spPr/>
        <p:txBody>
          <a:bodyPr/>
          <a:lstStyle/>
          <a:p>
            <a:r>
              <a:rPr lang="en-BO" dirty="0"/>
              <a:t>Tipos valor y tipos referencia</a:t>
            </a:r>
          </a:p>
        </p:txBody>
      </p:sp>
      <p:sp>
        <p:nvSpPr>
          <p:cNvPr id="3" name="Content Placeholder 2">
            <a:extLst>
              <a:ext uri="{FF2B5EF4-FFF2-40B4-BE49-F238E27FC236}">
                <a16:creationId xmlns:a16="http://schemas.microsoft.com/office/drawing/2014/main" id="{032E5FAD-9BB6-334E-A87A-05AAAB05ACD6}"/>
              </a:ext>
            </a:extLst>
          </p:cNvPr>
          <p:cNvSpPr>
            <a:spLocks noGrp="1"/>
          </p:cNvSpPr>
          <p:nvPr>
            <p:ph idx="1"/>
          </p:nvPr>
        </p:nvSpPr>
        <p:spPr>
          <a:xfrm>
            <a:off x="838200" y="2173968"/>
            <a:ext cx="10515600" cy="4000409"/>
          </a:xfrm>
        </p:spPr>
        <p:txBody>
          <a:bodyPr>
            <a:noAutofit/>
          </a:bodyPr>
          <a:lstStyle/>
          <a:p>
            <a:pPr marL="0" indent="0">
              <a:buNone/>
            </a:pPr>
            <a:r>
              <a:rPr lang="en-US" sz="2000" dirty="0"/>
              <a:t>Hay dos </a:t>
            </a:r>
            <a:r>
              <a:rPr lang="en-US" sz="2000" dirty="0" err="1"/>
              <a:t>tipos</a:t>
            </a:r>
            <a:r>
              <a:rPr lang="en-US" sz="2000" dirty="0"/>
              <a:t> de </a:t>
            </a:r>
            <a:r>
              <a:rPr lang="en-US" sz="2000" dirty="0" err="1"/>
              <a:t>tipos</a:t>
            </a:r>
            <a:r>
              <a:rPr lang="en-US" sz="2000" dirty="0"/>
              <a:t> de </a:t>
            </a:r>
            <a:r>
              <a:rPr lang="en-US" sz="2000" dirty="0" err="1"/>
              <a:t>datos</a:t>
            </a:r>
            <a:r>
              <a:rPr lang="en-US" sz="2000" dirty="0"/>
              <a:t> </a:t>
            </a:r>
            <a:r>
              <a:rPr lang="en-US" sz="2000" dirty="0" err="1"/>
              <a:t>en</a:t>
            </a:r>
            <a:r>
              <a:rPr lang="en-US" sz="2000" dirty="0"/>
              <a:t> C #: </a:t>
            </a:r>
            <a:r>
              <a:rPr lang="en-US" sz="2000" dirty="0" err="1"/>
              <a:t>tipos</a:t>
            </a:r>
            <a:r>
              <a:rPr lang="en-US" sz="2000" dirty="0"/>
              <a:t> valor y </a:t>
            </a:r>
            <a:r>
              <a:rPr lang="en-US" sz="2000" dirty="0" err="1"/>
              <a:t>tipos</a:t>
            </a:r>
            <a:r>
              <a:rPr lang="en-US" sz="2000" dirty="0"/>
              <a:t> </a:t>
            </a:r>
            <a:r>
              <a:rPr lang="en-US" sz="2000" dirty="0" err="1"/>
              <a:t>referencia</a:t>
            </a:r>
            <a:r>
              <a:rPr lang="en-US" sz="2000" dirty="0"/>
              <a:t>.</a:t>
            </a:r>
          </a:p>
          <a:p>
            <a:pPr marL="0" indent="0">
              <a:buNone/>
            </a:pPr>
            <a:r>
              <a:rPr lang="en-US" sz="2000" dirty="0"/>
              <a:t>Las variables de </a:t>
            </a:r>
            <a:r>
              <a:rPr lang="en-US" sz="2000" b="1" dirty="0" err="1"/>
              <a:t>tipo</a:t>
            </a:r>
            <a:r>
              <a:rPr lang="en-US" sz="2000" b="1" dirty="0"/>
              <a:t> valor</a:t>
            </a:r>
            <a:r>
              <a:rPr lang="en-US" sz="2000" dirty="0"/>
              <a:t> </a:t>
            </a:r>
            <a:r>
              <a:rPr lang="en-US" sz="2000" dirty="0" err="1"/>
              <a:t>contienen</a:t>
            </a:r>
            <a:r>
              <a:rPr lang="en-US" sz="2000" dirty="0"/>
              <a:t> </a:t>
            </a:r>
            <a:r>
              <a:rPr lang="en-US" sz="2000" dirty="0" err="1"/>
              <a:t>directamente</a:t>
            </a:r>
            <a:r>
              <a:rPr lang="en-US" sz="2000" dirty="0"/>
              <a:t> sus </a:t>
            </a:r>
            <a:r>
              <a:rPr lang="en-US" sz="2000" dirty="0" err="1"/>
              <a:t>datos</a:t>
            </a:r>
            <a:r>
              <a:rPr lang="en-US" sz="2000" dirty="0"/>
              <a:t>, </a:t>
            </a:r>
            <a:r>
              <a:rPr lang="en-US" sz="2000" dirty="0" err="1"/>
              <a:t>mientras</a:t>
            </a:r>
            <a:r>
              <a:rPr lang="en-US" sz="2000" dirty="0"/>
              <a:t> que las variables de </a:t>
            </a:r>
            <a:r>
              <a:rPr lang="en-US" sz="2000" b="1" dirty="0" err="1"/>
              <a:t>tipo</a:t>
            </a:r>
            <a:r>
              <a:rPr lang="en-US" sz="2000" b="1" dirty="0"/>
              <a:t> </a:t>
            </a:r>
            <a:r>
              <a:rPr lang="en-US" sz="2000" b="1" dirty="0" err="1"/>
              <a:t>referencia</a:t>
            </a:r>
            <a:r>
              <a:rPr lang="en-US" sz="2000" dirty="0"/>
              <a:t> </a:t>
            </a:r>
            <a:r>
              <a:rPr lang="en-US" sz="2000" dirty="0" err="1"/>
              <a:t>contienen</a:t>
            </a:r>
            <a:r>
              <a:rPr lang="en-US" sz="2000" dirty="0"/>
              <a:t> </a:t>
            </a:r>
            <a:r>
              <a:rPr lang="en-US" sz="2000" dirty="0" err="1"/>
              <a:t>referencias</a:t>
            </a:r>
            <a:r>
              <a:rPr lang="en-US" sz="2000" dirty="0"/>
              <a:t> a sus </a:t>
            </a:r>
            <a:r>
              <a:rPr lang="en-US" sz="2000" dirty="0" err="1"/>
              <a:t>datos</a:t>
            </a:r>
            <a:r>
              <a:rPr lang="en-US" sz="2000" dirty="0"/>
              <a:t>.</a:t>
            </a:r>
          </a:p>
          <a:p>
            <a:pPr marL="0" indent="0">
              <a:buNone/>
            </a:pPr>
            <a:endParaRPr lang="en-US" sz="1000" dirty="0"/>
          </a:p>
          <a:p>
            <a:pPr marL="0" indent="0">
              <a:buNone/>
            </a:pPr>
            <a:r>
              <a:rPr lang="en-US" sz="2000" dirty="0"/>
              <a:t>Los </a:t>
            </a:r>
            <a:r>
              <a:rPr lang="en-US" sz="2000" b="1" dirty="0" err="1"/>
              <a:t>tipos</a:t>
            </a:r>
            <a:r>
              <a:rPr lang="en-US" sz="2000" b="1" dirty="0"/>
              <a:t> valor</a:t>
            </a:r>
            <a:r>
              <a:rPr lang="en-US" sz="2000" dirty="0"/>
              <a:t> </a:t>
            </a:r>
            <a:r>
              <a:rPr lang="en-US" sz="2000" dirty="0" err="1"/>
              <a:t>incluyen</a:t>
            </a:r>
            <a:r>
              <a:rPr lang="en-US" sz="2000" dirty="0"/>
              <a:t> los </a:t>
            </a:r>
            <a:r>
              <a:rPr lang="en-US" sz="2000" dirty="0" err="1"/>
              <a:t>tipos</a:t>
            </a:r>
            <a:r>
              <a:rPr lang="en-US" sz="2000" dirty="0"/>
              <a:t> simples y </a:t>
            </a:r>
            <a:r>
              <a:rPr lang="en-US" sz="2000" dirty="0" err="1"/>
              <a:t>pequeños</a:t>
            </a:r>
            <a:r>
              <a:rPr lang="en-US" sz="2000" dirty="0"/>
              <a:t> (</a:t>
            </a:r>
            <a:r>
              <a:rPr lang="en-US" sz="2000" dirty="0" err="1"/>
              <a:t>como</a:t>
            </a:r>
            <a:r>
              <a:rPr lang="en-US" sz="2000" dirty="0"/>
              <a:t> los </a:t>
            </a:r>
            <a:r>
              <a:rPr lang="en-US" sz="2000" dirty="0" err="1"/>
              <a:t>primitivos</a:t>
            </a:r>
            <a:r>
              <a:rPr lang="en-US" sz="2000" dirty="0"/>
              <a:t>), </a:t>
            </a:r>
            <a:r>
              <a:rPr lang="en-US" sz="2000" dirty="0" err="1"/>
              <a:t>además</a:t>
            </a:r>
            <a:r>
              <a:rPr lang="en-US" sz="2000" dirty="0"/>
              <a:t> de los que </a:t>
            </a:r>
            <a:r>
              <a:rPr lang="en-US" sz="2000" dirty="0" err="1"/>
              <a:t>pueden</a:t>
            </a:r>
            <a:r>
              <a:rPr lang="en-US" sz="2000" dirty="0"/>
              <a:t> ser </a:t>
            </a:r>
            <a:r>
              <a:rPr lang="en-US" sz="2000" dirty="0" err="1"/>
              <a:t>creados</a:t>
            </a:r>
            <a:r>
              <a:rPr lang="en-US" sz="2000" dirty="0"/>
              <a:t> </a:t>
            </a:r>
            <a:r>
              <a:rPr lang="en-US" sz="2000" dirty="0" err="1"/>
              <a:t>en</a:t>
            </a:r>
            <a:r>
              <a:rPr lang="en-US" sz="2000" dirty="0"/>
              <a:t> los </a:t>
            </a:r>
            <a:r>
              <a:rPr lang="en-US" sz="2000" dirty="0" err="1"/>
              <a:t>programas</a:t>
            </a:r>
            <a:r>
              <a:rPr lang="en-US" sz="2000" dirty="0"/>
              <a:t>:</a:t>
            </a:r>
          </a:p>
          <a:p>
            <a:pPr marL="0" indent="0">
              <a:buNone/>
            </a:pPr>
            <a:r>
              <a:rPr lang="en-US" sz="2000" b="1" dirty="0"/>
              <a:t>struct y </a:t>
            </a:r>
            <a:r>
              <a:rPr lang="en-US" sz="2000" b="1" dirty="0" err="1"/>
              <a:t>enum</a:t>
            </a:r>
            <a:r>
              <a:rPr lang="en-US" sz="2000" b="1" dirty="0"/>
              <a:t>.</a:t>
            </a:r>
          </a:p>
          <a:p>
            <a:pPr marL="0" indent="0">
              <a:buNone/>
            </a:pPr>
            <a:endParaRPr lang="en-BO" sz="1000" b="1" dirty="0"/>
          </a:p>
          <a:p>
            <a:pPr marL="0" indent="0">
              <a:buNone/>
            </a:pPr>
            <a:r>
              <a:rPr lang="en-US" sz="2000" dirty="0"/>
              <a:t>Los </a:t>
            </a:r>
            <a:r>
              <a:rPr lang="en-US" sz="2000" b="1" dirty="0" err="1"/>
              <a:t>tipos</a:t>
            </a:r>
            <a:r>
              <a:rPr lang="en-US" sz="2000" b="1" dirty="0"/>
              <a:t> </a:t>
            </a:r>
            <a:r>
              <a:rPr lang="en-US" sz="2000" b="1" dirty="0" err="1"/>
              <a:t>referencia</a:t>
            </a:r>
            <a:r>
              <a:rPr lang="en-US" sz="2000" dirty="0"/>
              <a:t> </a:t>
            </a:r>
            <a:r>
              <a:rPr lang="en-US" sz="2000" dirty="0" err="1"/>
              <a:t>incluyen</a:t>
            </a:r>
            <a:r>
              <a:rPr lang="en-US" sz="2000" dirty="0"/>
              <a:t> los </a:t>
            </a:r>
            <a:r>
              <a:rPr lang="en-US" sz="2000" dirty="0" err="1"/>
              <a:t>siguientes</a:t>
            </a:r>
            <a:r>
              <a:rPr lang="en-US" sz="2000" dirty="0"/>
              <a:t> </a:t>
            </a:r>
            <a:r>
              <a:rPr lang="en-US" sz="2000" dirty="0" err="1"/>
              <a:t>tipos</a:t>
            </a:r>
            <a:r>
              <a:rPr lang="en-US" sz="2000" dirty="0"/>
              <a:t>: </a:t>
            </a:r>
            <a:r>
              <a:rPr lang="en-US" sz="2000" b="1" dirty="0"/>
              <a:t> class, interface y delegate.</a:t>
            </a:r>
          </a:p>
          <a:p>
            <a:pPr marL="0" indent="0">
              <a:buNone/>
            </a:pPr>
            <a:r>
              <a:rPr lang="en-US" sz="2000" dirty="0"/>
              <a:t>Las variables de </a:t>
            </a:r>
            <a:r>
              <a:rPr lang="en-US" sz="2000" dirty="0" err="1"/>
              <a:t>tipo</a:t>
            </a:r>
            <a:r>
              <a:rPr lang="en-US" sz="2000" dirty="0"/>
              <a:t> </a:t>
            </a:r>
            <a:r>
              <a:rPr lang="en-US" sz="2000" dirty="0" err="1"/>
              <a:t>referencia</a:t>
            </a:r>
            <a:r>
              <a:rPr lang="en-US" sz="2000" dirty="0"/>
              <a:t> </a:t>
            </a:r>
            <a:r>
              <a:rPr lang="en-US" sz="2000" dirty="0" err="1"/>
              <a:t>generalmente</a:t>
            </a:r>
            <a:r>
              <a:rPr lang="en-US" sz="2000" dirty="0"/>
              <a:t> se </a:t>
            </a:r>
            <a:r>
              <a:rPr lang="en-US" sz="2000" dirty="0" err="1"/>
              <a:t>crean</a:t>
            </a:r>
            <a:r>
              <a:rPr lang="en-US" sz="2000" dirty="0"/>
              <a:t> </a:t>
            </a:r>
            <a:r>
              <a:rPr lang="en-US" sz="2000" dirty="0" err="1"/>
              <a:t>utilizando</a:t>
            </a:r>
            <a:r>
              <a:rPr lang="en-US" sz="2000" dirty="0"/>
              <a:t> el keyword </a:t>
            </a:r>
            <a:r>
              <a:rPr lang="en-US" sz="2000" b="1" dirty="0"/>
              <a:t>new</a:t>
            </a:r>
            <a:r>
              <a:rPr lang="en-US" sz="2000" dirty="0"/>
              <a:t>, </a:t>
            </a:r>
            <a:r>
              <a:rPr lang="en-US" sz="2000" dirty="0" err="1"/>
              <a:t>aunque</a:t>
            </a:r>
            <a:r>
              <a:rPr lang="en-US" sz="2000" dirty="0"/>
              <a:t> hay una </a:t>
            </a:r>
            <a:r>
              <a:rPr lang="en-US" sz="2000" dirty="0" err="1"/>
              <a:t>excepción</a:t>
            </a:r>
            <a:r>
              <a:rPr lang="en-US" sz="2000" dirty="0"/>
              <a:t>: los </a:t>
            </a:r>
            <a:r>
              <a:rPr lang="en-US" sz="2000" dirty="0" err="1"/>
              <a:t>objetos</a:t>
            </a:r>
            <a:r>
              <a:rPr lang="en-US" sz="2000" dirty="0"/>
              <a:t> de </a:t>
            </a:r>
            <a:r>
              <a:rPr lang="en-US" sz="2000" dirty="0" err="1"/>
              <a:t>tipo</a:t>
            </a:r>
            <a:r>
              <a:rPr lang="en-US" sz="2000" dirty="0"/>
              <a:t> string.</a:t>
            </a:r>
          </a:p>
          <a:p>
            <a:pPr marL="0" indent="0">
              <a:buNone/>
            </a:pPr>
            <a:endParaRPr lang="en-US" sz="2000" dirty="0"/>
          </a:p>
        </p:txBody>
      </p:sp>
    </p:spTree>
    <p:extLst>
      <p:ext uri="{BB962C8B-B14F-4D97-AF65-F5344CB8AC3E}">
        <p14:creationId xmlns:p14="http://schemas.microsoft.com/office/powerpoint/2010/main" val="268514489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8B90F-F82F-0A41-ACFC-1FEA9584D840}"/>
              </a:ext>
            </a:extLst>
          </p:cNvPr>
          <p:cNvSpPr>
            <a:spLocks noGrp="1"/>
          </p:cNvSpPr>
          <p:nvPr>
            <p:ph type="title"/>
          </p:nvPr>
        </p:nvSpPr>
        <p:spPr/>
        <p:txBody>
          <a:bodyPr/>
          <a:lstStyle/>
          <a:p>
            <a:r>
              <a:rPr lang="en-BO" dirty="0"/>
              <a:t>Características de los tipos referencia y valor</a:t>
            </a:r>
          </a:p>
        </p:txBody>
      </p:sp>
      <p:sp>
        <p:nvSpPr>
          <p:cNvPr id="3" name="Content Placeholder 2">
            <a:extLst>
              <a:ext uri="{FF2B5EF4-FFF2-40B4-BE49-F238E27FC236}">
                <a16:creationId xmlns:a16="http://schemas.microsoft.com/office/drawing/2014/main" id="{26B00AD6-481E-7C41-BDE2-D8161DDEB1F1}"/>
              </a:ext>
            </a:extLst>
          </p:cNvPr>
          <p:cNvSpPr>
            <a:spLocks noGrp="1"/>
          </p:cNvSpPr>
          <p:nvPr>
            <p:ph idx="1"/>
          </p:nvPr>
        </p:nvSpPr>
        <p:spPr/>
        <p:txBody>
          <a:bodyPr>
            <a:normAutofit fontScale="92500" lnSpcReduction="10000"/>
          </a:bodyPr>
          <a:lstStyle/>
          <a:p>
            <a:pPr marL="0" indent="0">
              <a:buNone/>
            </a:pPr>
            <a:r>
              <a:rPr lang="en-US" dirty="0"/>
              <a:t>Una variable de un </a:t>
            </a:r>
            <a:r>
              <a:rPr lang="en-US" dirty="0" err="1"/>
              <a:t>tipo</a:t>
            </a:r>
            <a:r>
              <a:rPr lang="en-US" dirty="0"/>
              <a:t> de </a:t>
            </a:r>
            <a:r>
              <a:rPr lang="en-US" dirty="0" err="1"/>
              <a:t>referencia</a:t>
            </a:r>
            <a:r>
              <a:rPr lang="en-US" dirty="0"/>
              <a:t> </a:t>
            </a:r>
            <a:r>
              <a:rPr lang="en-US" dirty="0" err="1"/>
              <a:t>generalmente</a:t>
            </a:r>
            <a:r>
              <a:rPr lang="en-US" dirty="0"/>
              <a:t> se </a:t>
            </a:r>
            <a:r>
              <a:rPr lang="en-US" dirty="0" err="1"/>
              <a:t>denomina</a:t>
            </a:r>
            <a:r>
              <a:rPr lang="en-US" dirty="0"/>
              <a:t> </a:t>
            </a:r>
            <a:r>
              <a:rPr lang="en-US" dirty="0" err="1"/>
              <a:t>objeto</a:t>
            </a:r>
            <a:r>
              <a:rPr lang="en-US" dirty="0"/>
              <a:t>, </a:t>
            </a:r>
            <a:r>
              <a:rPr lang="en-US" dirty="0" err="1"/>
              <a:t>aunque</a:t>
            </a:r>
            <a:r>
              <a:rPr lang="en-US" dirty="0"/>
              <a:t> </a:t>
            </a:r>
            <a:r>
              <a:rPr lang="en-US" dirty="0" err="1"/>
              <a:t>estrictamente</a:t>
            </a:r>
            <a:r>
              <a:rPr lang="en-US" dirty="0"/>
              <a:t> </a:t>
            </a:r>
            <a:r>
              <a:rPr lang="en-US" dirty="0" err="1"/>
              <a:t>hablando</a:t>
            </a:r>
            <a:r>
              <a:rPr lang="en-US" dirty="0"/>
              <a:t>, el </a:t>
            </a:r>
            <a:r>
              <a:rPr lang="en-US" dirty="0" err="1"/>
              <a:t>objeto</a:t>
            </a:r>
            <a:r>
              <a:rPr lang="en-US" dirty="0"/>
              <a:t> son los </a:t>
            </a:r>
            <a:r>
              <a:rPr lang="en-US" dirty="0" err="1"/>
              <a:t>datos</a:t>
            </a:r>
            <a:r>
              <a:rPr lang="en-US" dirty="0"/>
              <a:t> a los que se </a:t>
            </a:r>
            <a:r>
              <a:rPr lang="en-US" dirty="0" err="1"/>
              <a:t>refiere</a:t>
            </a:r>
            <a:r>
              <a:rPr lang="en-US" dirty="0"/>
              <a:t> la variable y las </a:t>
            </a:r>
            <a:r>
              <a:rPr lang="en-US" dirty="0" err="1"/>
              <a:t>funciones</a:t>
            </a:r>
            <a:r>
              <a:rPr lang="en-US" dirty="0"/>
              <a:t> que </a:t>
            </a:r>
            <a:r>
              <a:rPr lang="en-US" dirty="0" err="1"/>
              <a:t>pueden</a:t>
            </a:r>
            <a:r>
              <a:rPr lang="en-US" dirty="0"/>
              <a:t> </a:t>
            </a:r>
            <a:r>
              <a:rPr lang="en-US" dirty="0" err="1"/>
              <a:t>ejecutarse</a:t>
            </a:r>
            <a:r>
              <a:rPr lang="en-US" dirty="0"/>
              <a:t>.</a:t>
            </a:r>
          </a:p>
          <a:p>
            <a:pPr marL="0" indent="0">
              <a:buNone/>
            </a:pPr>
            <a:endParaRPr lang="en-US" dirty="0"/>
          </a:p>
          <a:p>
            <a:pPr marL="0" indent="0">
              <a:buNone/>
            </a:pPr>
            <a:r>
              <a:rPr lang="en-US" dirty="0"/>
              <a:t>Con los </a:t>
            </a:r>
            <a:r>
              <a:rPr lang="en-US" dirty="0" err="1"/>
              <a:t>tipos</a:t>
            </a:r>
            <a:r>
              <a:rPr lang="en-US" dirty="0"/>
              <a:t> de </a:t>
            </a:r>
            <a:r>
              <a:rPr lang="en-US" dirty="0" err="1"/>
              <a:t>referencia</a:t>
            </a:r>
            <a:r>
              <a:rPr lang="en-US" dirty="0"/>
              <a:t>, </a:t>
            </a:r>
            <a:r>
              <a:rPr lang="en-US" dirty="0" err="1"/>
              <a:t>varias</a:t>
            </a:r>
            <a:r>
              <a:rPr lang="en-US" dirty="0"/>
              <a:t> variables </a:t>
            </a:r>
            <a:r>
              <a:rPr lang="en-US" dirty="0" err="1"/>
              <a:t>pueden</a:t>
            </a:r>
            <a:r>
              <a:rPr lang="en-US" dirty="0"/>
              <a:t> </a:t>
            </a:r>
            <a:r>
              <a:rPr lang="en-US" dirty="0" err="1"/>
              <a:t>hacer</a:t>
            </a:r>
            <a:r>
              <a:rPr lang="en-US" dirty="0"/>
              <a:t> </a:t>
            </a:r>
            <a:r>
              <a:rPr lang="en-US" dirty="0" err="1"/>
              <a:t>referencia</a:t>
            </a:r>
            <a:r>
              <a:rPr lang="en-US" dirty="0"/>
              <a:t> al </a:t>
            </a:r>
            <a:r>
              <a:rPr lang="en-US" dirty="0" err="1"/>
              <a:t>mismo</a:t>
            </a:r>
            <a:r>
              <a:rPr lang="en-US" dirty="0"/>
              <a:t> </a:t>
            </a:r>
            <a:r>
              <a:rPr lang="en-US" dirty="0" err="1"/>
              <a:t>objeto</a:t>
            </a:r>
            <a:r>
              <a:rPr lang="en-US" dirty="0"/>
              <a:t> y, por lo tanto, las </a:t>
            </a:r>
            <a:r>
              <a:rPr lang="en-US" dirty="0" err="1"/>
              <a:t>operaciones</a:t>
            </a:r>
            <a:r>
              <a:rPr lang="en-US" dirty="0"/>
              <a:t> </a:t>
            </a:r>
            <a:r>
              <a:rPr lang="en-US" dirty="0" err="1"/>
              <a:t>realizadas</a:t>
            </a:r>
            <a:r>
              <a:rPr lang="en-US" dirty="0"/>
              <a:t> a </a:t>
            </a:r>
            <a:r>
              <a:rPr lang="en-US" dirty="0" err="1"/>
              <a:t>través</a:t>
            </a:r>
            <a:r>
              <a:rPr lang="en-US" dirty="0"/>
              <a:t> de una variable </a:t>
            </a:r>
            <a:r>
              <a:rPr lang="en-US" dirty="0" err="1"/>
              <a:t>afectarán</a:t>
            </a:r>
            <a:r>
              <a:rPr lang="en-US" dirty="0"/>
              <a:t> a </a:t>
            </a:r>
            <a:r>
              <a:rPr lang="en-US" dirty="0" err="1"/>
              <a:t>cualquier</a:t>
            </a:r>
            <a:r>
              <a:rPr lang="en-US" dirty="0"/>
              <a:t> </a:t>
            </a:r>
            <a:r>
              <a:rPr lang="en-US" dirty="0" err="1"/>
              <a:t>otra</a:t>
            </a:r>
            <a:r>
              <a:rPr lang="en-US" dirty="0"/>
              <a:t> variable que </a:t>
            </a:r>
            <a:r>
              <a:rPr lang="en-US" dirty="0" err="1"/>
              <a:t>haga</a:t>
            </a:r>
            <a:r>
              <a:rPr lang="en-US" dirty="0"/>
              <a:t> </a:t>
            </a:r>
            <a:r>
              <a:rPr lang="en-US" dirty="0" err="1"/>
              <a:t>referencia</a:t>
            </a:r>
            <a:r>
              <a:rPr lang="en-US" dirty="0"/>
              <a:t> al </a:t>
            </a:r>
            <a:r>
              <a:rPr lang="en-US" dirty="0" err="1"/>
              <a:t>mismo</a:t>
            </a:r>
            <a:r>
              <a:rPr lang="en-US" dirty="0"/>
              <a:t> </a:t>
            </a:r>
            <a:r>
              <a:rPr lang="en-US" dirty="0" err="1"/>
              <a:t>objeto</a:t>
            </a:r>
            <a:r>
              <a:rPr lang="en-US" dirty="0"/>
              <a:t>.</a:t>
            </a:r>
          </a:p>
          <a:p>
            <a:pPr marL="0" indent="0">
              <a:buNone/>
            </a:pPr>
            <a:endParaRPr lang="en-US" dirty="0"/>
          </a:p>
          <a:p>
            <a:pPr marL="0" indent="0">
              <a:buNone/>
            </a:pPr>
            <a:r>
              <a:rPr lang="en-US" dirty="0" err="1"/>
              <a:t>En</a:t>
            </a:r>
            <a:r>
              <a:rPr lang="en-US" dirty="0"/>
              <a:t> </a:t>
            </a:r>
            <a:r>
              <a:rPr lang="en-US" dirty="0" err="1"/>
              <a:t>contraste</a:t>
            </a:r>
            <a:r>
              <a:rPr lang="en-US" dirty="0"/>
              <a:t>, con los </a:t>
            </a:r>
            <a:r>
              <a:rPr lang="en-US" dirty="0" err="1"/>
              <a:t>tipos</a:t>
            </a:r>
            <a:r>
              <a:rPr lang="en-US" dirty="0"/>
              <a:t> de valor, </a:t>
            </a:r>
            <a:r>
              <a:rPr lang="en-US" dirty="0" err="1"/>
              <a:t>cada</a:t>
            </a:r>
            <a:r>
              <a:rPr lang="en-US" dirty="0"/>
              <a:t> variable </a:t>
            </a:r>
            <a:r>
              <a:rPr lang="en-US" dirty="0" err="1"/>
              <a:t>almacena</a:t>
            </a:r>
            <a:r>
              <a:rPr lang="en-US" dirty="0"/>
              <a:t> </a:t>
            </a:r>
            <a:r>
              <a:rPr lang="en-US" dirty="0" err="1"/>
              <a:t>su</a:t>
            </a:r>
            <a:r>
              <a:rPr lang="en-US" dirty="0"/>
              <a:t> </a:t>
            </a:r>
            <a:r>
              <a:rPr lang="en-US" dirty="0" err="1"/>
              <a:t>propio</a:t>
            </a:r>
            <a:r>
              <a:rPr lang="en-US" dirty="0"/>
              <a:t> valor y las </a:t>
            </a:r>
            <a:r>
              <a:rPr lang="en-US" dirty="0" err="1"/>
              <a:t>operaciones</a:t>
            </a:r>
            <a:r>
              <a:rPr lang="en-US" dirty="0"/>
              <a:t> </a:t>
            </a:r>
            <a:r>
              <a:rPr lang="en-US" dirty="0" err="1"/>
              <a:t>en</a:t>
            </a:r>
            <a:r>
              <a:rPr lang="en-US" dirty="0"/>
              <a:t> una no </a:t>
            </a:r>
            <a:r>
              <a:rPr lang="en-US" dirty="0" err="1"/>
              <a:t>afectan</a:t>
            </a:r>
            <a:r>
              <a:rPr lang="en-US" dirty="0"/>
              <a:t> a </a:t>
            </a:r>
            <a:r>
              <a:rPr lang="en-US" dirty="0" err="1"/>
              <a:t>otra</a:t>
            </a:r>
            <a:r>
              <a:rPr lang="en-US" dirty="0"/>
              <a:t>.</a:t>
            </a:r>
            <a:endParaRPr lang="en-BO" dirty="0"/>
          </a:p>
        </p:txBody>
      </p:sp>
    </p:spTree>
    <p:extLst>
      <p:ext uri="{BB962C8B-B14F-4D97-AF65-F5344CB8AC3E}">
        <p14:creationId xmlns:p14="http://schemas.microsoft.com/office/powerpoint/2010/main" val="25787634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4ECC2-C134-0C45-8817-1BCE6065BE5C}"/>
              </a:ext>
            </a:extLst>
          </p:cNvPr>
          <p:cNvSpPr>
            <a:spLocks noGrp="1"/>
          </p:cNvSpPr>
          <p:nvPr>
            <p:ph type="title"/>
          </p:nvPr>
        </p:nvSpPr>
        <p:spPr/>
        <p:txBody>
          <a:bodyPr/>
          <a:lstStyle/>
          <a:p>
            <a:r>
              <a:rPr lang="en-BO" dirty="0"/>
              <a:t>Pasando valores</a:t>
            </a:r>
          </a:p>
        </p:txBody>
      </p:sp>
      <p:sp>
        <p:nvSpPr>
          <p:cNvPr id="3" name="Content Placeholder 2">
            <a:extLst>
              <a:ext uri="{FF2B5EF4-FFF2-40B4-BE49-F238E27FC236}">
                <a16:creationId xmlns:a16="http://schemas.microsoft.com/office/drawing/2014/main" id="{A505E6A3-5ED5-0845-96DB-246B1EC8A72D}"/>
              </a:ext>
            </a:extLst>
          </p:cNvPr>
          <p:cNvSpPr>
            <a:spLocks noGrp="1"/>
          </p:cNvSpPr>
          <p:nvPr>
            <p:ph idx="1"/>
          </p:nvPr>
        </p:nvSpPr>
        <p:spPr>
          <a:xfrm>
            <a:off x="838200" y="1825625"/>
            <a:ext cx="10515600" cy="1325563"/>
          </a:xfrm>
        </p:spPr>
        <p:txBody>
          <a:bodyPr/>
          <a:lstStyle/>
          <a:p>
            <a:pPr marL="0" indent="0">
              <a:buNone/>
            </a:pPr>
            <a:r>
              <a:rPr lang="en-US" dirty="0"/>
              <a:t>Al pasar </a:t>
            </a:r>
            <a:r>
              <a:rPr lang="en-US" dirty="0" err="1"/>
              <a:t>argumentos</a:t>
            </a:r>
            <a:r>
              <a:rPr lang="en-US" dirty="0"/>
              <a:t> de </a:t>
            </a:r>
            <a:r>
              <a:rPr lang="en-US" dirty="0" err="1"/>
              <a:t>tipo</a:t>
            </a:r>
            <a:r>
              <a:rPr lang="en-US" dirty="0"/>
              <a:t> de valor, solo se </a:t>
            </a:r>
            <a:r>
              <a:rPr lang="en-US" dirty="0" err="1"/>
              <a:t>pasa</a:t>
            </a:r>
            <a:r>
              <a:rPr lang="en-US" dirty="0"/>
              <a:t> una </a:t>
            </a:r>
            <a:r>
              <a:rPr lang="en-US" dirty="0" err="1"/>
              <a:t>copia</a:t>
            </a:r>
            <a:r>
              <a:rPr lang="en-US" dirty="0"/>
              <a:t> de la variable. </a:t>
            </a:r>
            <a:r>
              <a:rPr lang="en-US" dirty="0" err="1"/>
              <a:t>Esto</a:t>
            </a:r>
            <a:r>
              <a:rPr lang="en-US" dirty="0"/>
              <a:t> </a:t>
            </a:r>
            <a:r>
              <a:rPr lang="en-US" dirty="0" err="1"/>
              <a:t>significa</a:t>
            </a:r>
            <a:r>
              <a:rPr lang="en-US" dirty="0"/>
              <a:t> que </a:t>
            </a:r>
            <a:r>
              <a:rPr lang="en-US" dirty="0" err="1"/>
              <a:t>si</a:t>
            </a:r>
            <a:r>
              <a:rPr lang="en-US" dirty="0"/>
              <a:t> se cambia la </a:t>
            </a:r>
            <a:r>
              <a:rPr lang="en-US" dirty="0" err="1"/>
              <a:t>copia</a:t>
            </a:r>
            <a:r>
              <a:rPr lang="en-US" dirty="0"/>
              <a:t>, no </a:t>
            </a:r>
            <a:r>
              <a:rPr lang="en-US" dirty="0" err="1"/>
              <a:t>afecta</a:t>
            </a:r>
            <a:r>
              <a:rPr lang="en-US" dirty="0"/>
              <a:t> a la variable original.</a:t>
            </a:r>
            <a:endParaRPr lang="en-BO" dirty="0"/>
          </a:p>
        </p:txBody>
      </p:sp>
      <p:sp>
        <p:nvSpPr>
          <p:cNvPr id="4" name="TextBox 3">
            <a:extLst>
              <a:ext uri="{FF2B5EF4-FFF2-40B4-BE49-F238E27FC236}">
                <a16:creationId xmlns:a16="http://schemas.microsoft.com/office/drawing/2014/main" id="{38246EAA-8554-8E4F-8D78-9F5BD2C4459C}"/>
              </a:ext>
            </a:extLst>
          </p:cNvPr>
          <p:cNvSpPr txBox="1"/>
          <p:nvPr/>
        </p:nvSpPr>
        <p:spPr>
          <a:xfrm>
            <a:off x="3349534" y="3201262"/>
            <a:ext cx="5492933" cy="2985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b="1" dirty="0"/>
              <a:t>static void Set(int </a:t>
            </a:r>
            <a:r>
              <a:rPr lang="en-US" b="1" dirty="0" err="1"/>
              <a:t>i</a:t>
            </a:r>
            <a:r>
              <a:rPr lang="en-US" b="1" dirty="0"/>
              <a:t>) { </a:t>
            </a:r>
            <a:r>
              <a:rPr lang="en-US" b="1" dirty="0" err="1"/>
              <a:t>i</a:t>
            </a:r>
            <a:r>
              <a:rPr lang="en-US" b="1" dirty="0"/>
              <a:t> = 20; }</a:t>
            </a:r>
          </a:p>
          <a:p>
            <a:endParaRPr lang="en-US" b="1" dirty="0"/>
          </a:p>
          <a:p>
            <a:r>
              <a:rPr lang="en-US" b="1" dirty="0"/>
              <a:t>static void Main()</a:t>
            </a:r>
          </a:p>
          <a:p>
            <a:r>
              <a:rPr lang="en-US" b="1" dirty="0"/>
              <a:t>{</a:t>
            </a:r>
          </a:p>
          <a:p>
            <a:r>
              <a:rPr lang="en-US" b="1" dirty="0"/>
              <a:t>      int x = 10; 		// value type</a:t>
            </a:r>
          </a:p>
          <a:p>
            <a:r>
              <a:rPr lang="en-US" b="1" dirty="0"/>
              <a:t>      Set(x);		// pass value of x</a:t>
            </a:r>
          </a:p>
          <a:p>
            <a:r>
              <a:rPr lang="en-US" b="1" dirty="0"/>
              <a:t>      Write($</a:t>
            </a:r>
            <a:r>
              <a:rPr lang="en-US" b="1" dirty="0">
                <a:solidFill>
                  <a:schemeClr val="bg1"/>
                </a:solidFill>
              </a:rPr>
              <a:t>"</a:t>
            </a:r>
            <a:r>
              <a:rPr lang="en-US" b="1" dirty="0"/>
              <a:t> x = {x} </a:t>
            </a:r>
            <a:r>
              <a:rPr lang="en-US" b="1" dirty="0">
                <a:solidFill>
                  <a:schemeClr val="bg1"/>
                </a:solidFill>
              </a:rPr>
              <a:t>"</a:t>
            </a:r>
            <a:r>
              <a:rPr lang="en-US" b="1" dirty="0"/>
              <a:t>); 	// x = 10</a:t>
            </a:r>
          </a:p>
          <a:p>
            <a:r>
              <a:rPr lang="en-US" b="1" dirty="0"/>
              <a:t>}</a:t>
            </a:r>
            <a:endParaRPr lang="en-US" sz="1400" b="1" dirty="0"/>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56608678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4945B-F595-CA45-85B9-502575DA7E2B}"/>
              </a:ext>
            </a:extLst>
          </p:cNvPr>
          <p:cNvSpPr>
            <a:spLocks noGrp="1"/>
          </p:cNvSpPr>
          <p:nvPr>
            <p:ph type="title"/>
          </p:nvPr>
        </p:nvSpPr>
        <p:spPr/>
        <p:txBody>
          <a:bodyPr/>
          <a:lstStyle/>
          <a:p>
            <a:r>
              <a:rPr lang="en-BO" dirty="0"/>
              <a:t>Pasando referencias</a:t>
            </a:r>
          </a:p>
        </p:txBody>
      </p:sp>
      <p:sp>
        <p:nvSpPr>
          <p:cNvPr id="3" name="Content Placeholder 2">
            <a:extLst>
              <a:ext uri="{FF2B5EF4-FFF2-40B4-BE49-F238E27FC236}">
                <a16:creationId xmlns:a16="http://schemas.microsoft.com/office/drawing/2014/main" id="{A90D46B2-0077-654C-960E-2E6A5DFC69BC}"/>
              </a:ext>
            </a:extLst>
          </p:cNvPr>
          <p:cNvSpPr>
            <a:spLocks noGrp="1"/>
          </p:cNvSpPr>
          <p:nvPr>
            <p:ph idx="1"/>
          </p:nvPr>
        </p:nvSpPr>
        <p:spPr>
          <a:xfrm>
            <a:off x="838200" y="1825625"/>
            <a:ext cx="10515600" cy="1466215"/>
          </a:xfrm>
        </p:spPr>
        <p:txBody>
          <a:bodyPr/>
          <a:lstStyle/>
          <a:p>
            <a:pPr marL="0" indent="0">
              <a:buNone/>
            </a:pPr>
            <a:r>
              <a:rPr lang="en-US" dirty="0"/>
              <a:t>Para los </a:t>
            </a:r>
            <a:r>
              <a:rPr lang="en-US" dirty="0" err="1"/>
              <a:t>tipos</a:t>
            </a:r>
            <a:r>
              <a:rPr lang="en-US" dirty="0"/>
              <a:t> de </a:t>
            </a:r>
            <a:r>
              <a:rPr lang="en-US" dirty="0" err="1"/>
              <a:t>datos</a:t>
            </a:r>
            <a:r>
              <a:rPr lang="en-US" dirty="0"/>
              <a:t> de </a:t>
            </a:r>
            <a:r>
              <a:rPr lang="en-US" dirty="0" err="1"/>
              <a:t>referencia</a:t>
            </a:r>
            <a:r>
              <a:rPr lang="en-US" dirty="0"/>
              <a:t>, C # </a:t>
            </a:r>
            <a:r>
              <a:rPr lang="en-US" dirty="0" err="1"/>
              <a:t>utiliza</a:t>
            </a:r>
            <a:r>
              <a:rPr lang="en-US" dirty="0"/>
              <a:t> el </a:t>
            </a:r>
            <a:r>
              <a:rPr lang="en-US" dirty="0" err="1"/>
              <a:t>pasaje</a:t>
            </a:r>
            <a:r>
              <a:rPr lang="en-US" dirty="0"/>
              <a:t> por </a:t>
            </a:r>
            <a:r>
              <a:rPr lang="en-US" dirty="0" err="1"/>
              <a:t>referencia</a:t>
            </a:r>
            <a:r>
              <a:rPr lang="en-US" dirty="0"/>
              <a:t>. </a:t>
            </a:r>
            <a:r>
              <a:rPr lang="en-US" dirty="0" err="1"/>
              <a:t>Esto</a:t>
            </a:r>
            <a:r>
              <a:rPr lang="en-US" dirty="0"/>
              <a:t> </a:t>
            </a:r>
            <a:r>
              <a:rPr lang="en-US" dirty="0" err="1"/>
              <a:t>significa</a:t>
            </a:r>
            <a:r>
              <a:rPr lang="en-US" dirty="0"/>
              <a:t> que </a:t>
            </a:r>
            <a:r>
              <a:rPr lang="en-US" dirty="0" err="1"/>
              <a:t>cuando</a:t>
            </a:r>
            <a:r>
              <a:rPr lang="en-US" dirty="0"/>
              <a:t> se </a:t>
            </a:r>
            <a:r>
              <a:rPr lang="en-US" dirty="0" err="1"/>
              <a:t>pasa</a:t>
            </a:r>
            <a:r>
              <a:rPr lang="en-US" dirty="0"/>
              <a:t> un </a:t>
            </a:r>
            <a:r>
              <a:rPr lang="en-US" dirty="0" err="1"/>
              <a:t>tipo</a:t>
            </a:r>
            <a:r>
              <a:rPr lang="en-US" dirty="0"/>
              <a:t> de </a:t>
            </a:r>
            <a:r>
              <a:rPr lang="en-US" dirty="0" err="1"/>
              <a:t>referencia</a:t>
            </a:r>
            <a:r>
              <a:rPr lang="en-US" dirty="0"/>
              <a:t>, no solo es </a:t>
            </a:r>
            <a:r>
              <a:rPr lang="en-US" dirty="0" err="1"/>
              <a:t>posible</a:t>
            </a:r>
            <a:r>
              <a:rPr lang="en-US" dirty="0"/>
              <a:t> </a:t>
            </a:r>
            <a:r>
              <a:rPr lang="en-US" dirty="0" err="1"/>
              <a:t>cambiar</a:t>
            </a:r>
            <a:r>
              <a:rPr lang="en-US" dirty="0"/>
              <a:t> </a:t>
            </a:r>
            <a:r>
              <a:rPr lang="en-US" dirty="0" err="1"/>
              <a:t>su</a:t>
            </a:r>
            <a:r>
              <a:rPr lang="en-US" dirty="0"/>
              <a:t> </a:t>
            </a:r>
            <a:r>
              <a:rPr lang="en-US" dirty="0" err="1"/>
              <a:t>estado</a:t>
            </a:r>
            <a:r>
              <a:rPr lang="en-US" dirty="0"/>
              <a:t>, </a:t>
            </a:r>
            <a:r>
              <a:rPr lang="en-US" dirty="0" err="1"/>
              <a:t>sino</a:t>
            </a:r>
            <a:r>
              <a:rPr lang="en-US" dirty="0"/>
              <a:t> </a:t>
            </a:r>
            <a:r>
              <a:rPr lang="en-US" dirty="0" err="1"/>
              <a:t>también</a:t>
            </a:r>
            <a:r>
              <a:rPr lang="en-US" dirty="0"/>
              <a:t> </a:t>
            </a:r>
            <a:r>
              <a:rPr lang="en-US" dirty="0" err="1"/>
              <a:t>reemplazar</a:t>
            </a:r>
            <a:r>
              <a:rPr lang="en-US" dirty="0"/>
              <a:t> </a:t>
            </a:r>
            <a:r>
              <a:rPr lang="en-US" dirty="0" err="1"/>
              <a:t>todos</a:t>
            </a:r>
            <a:r>
              <a:rPr lang="en-US" dirty="0"/>
              <a:t> sus </a:t>
            </a:r>
            <a:r>
              <a:rPr lang="en-US" dirty="0" err="1"/>
              <a:t>datos</a:t>
            </a:r>
            <a:r>
              <a:rPr lang="en-US" dirty="0"/>
              <a:t>.</a:t>
            </a:r>
            <a:endParaRPr lang="en-BO" dirty="0"/>
          </a:p>
        </p:txBody>
      </p:sp>
      <p:sp>
        <p:nvSpPr>
          <p:cNvPr id="5" name="TextBox 4">
            <a:extLst>
              <a:ext uri="{FF2B5EF4-FFF2-40B4-BE49-F238E27FC236}">
                <a16:creationId xmlns:a16="http://schemas.microsoft.com/office/drawing/2014/main" id="{498378AA-892C-0A47-B522-8BC365438B18}"/>
              </a:ext>
            </a:extLst>
          </p:cNvPr>
          <p:cNvSpPr txBox="1"/>
          <p:nvPr/>
        </p:nvSpPr>
        <p:spPr>
          <a:xfrm>
            <a:off x="3349533" y="3426777"/>
            <a:ext cx="5492933" cy="2985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b="1" dirty="0"/>
              <a:t>static void Set(int[] </a:t>
            </a:r>
            <a:r>
              <a:rPr lang="en-US" b="1" dirty="0" err="1"/>
              <a:t>i</a:t>
            </a:r>
            <a:r>
              <a:rPr lang="en-US" b="1" dirty="0"/>
              <a:t>) {  </a:t>
            </a:r>
            <a:r>
              <a:rPr lang="en-US" b="1" dirty="0" err="1"/>
              <a:t>i</a:t>
            </a:r>
            <a:r>
              <a:rPr lang="en-US" b="1" dirty="0"/>
              <a:t>[0] = 17; }</a:t>
            </a:r>
          </a:p>
          <a:p>
            <a:endParaRPr lang="en-US" b="1" dirty="0"/>
          </a:p>
          <a:p>
            <a:r>
              <a:rPr lang="en-US" b="1" dirty="0"/>
              <a:t>static void Main()</a:t>
            </a:r>
          </a:p>
          <a:p>
            <a:r>
              <a:rPr lang="en-US" b="1" dirty="0"/>
              <a:t>{</a:t>
            </a:r>
          </a:p>
          <a:p>
            <a:r>
              <a:rPr lang="en-US" b="1" dirty="0"/>
              <a:t>      int[] y = { 0 }; 		// reference type</a:t>
            </a:r>
          </a:p>
          <a:p>
            <a:r>
              <a:rPr lang="en-US" b="1" dirty="0"/>
              <a:t>      Set(y); 		// pass object reference</a:t>
            </a:r>
          </a:p>
          <a:p>
            <a:r>
              <a:rPr lang="en-US" b="1" dirty="0"/>
              <a:t>      Write($</a:t>
            </a:r>
            <a:r>
              <a:rPr lang="en-US" b="1" dirty="0">
                <a:solidFill>
                  <a:schemeClr val="bg1"/>
                </a:solidFill>
              </a:rPr>
              <a:t>"</a:t>
            </a:r>
            <a:r>
              <a:rPr lang="en-US" b="1" dirty="0"/>
              <a:t>y[0] = {y[0]}</a:t>
            </a:r>
            <a:r>
              <a:rPr lang="en-US" b="1" dirty="0">
                <a:solidFill>
                  <a:schemeClr val="bg1"/>
                </a:solidFill>
              </a:rPr>
              <a:t> "</a:t>
            </a:r>
            <a:r>
              <a:rPr lang="en-US" b="1" dirty="0"/>
              <a:t>); 	// y[0] = 17</a:t>
            </a:r>
          </a:p>
          <a:p>
            <a:r>
              <a:rPr lang="en-US" b="1" dirty="0"/>
              <a:t>}</a:t>
            </a:r>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76943658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99B60-E33C-104B-92A9-931D29DB85A1}"/>
              </a:ext>
            </a:extLst>
          </p:cNvPr>
          <p:cNvSpPr>
            <a:spLocks noGrp="1"/>
          </p:cNvSpPr>
          <p:nvPr>
            <p:ph type="title"/>
          </p:nvPr>
        </p:nvSpPr>
        <p:spPr/>
        <p:txBody>
          <a:bodyPr/>
          <a:lstStyle/>
          <a:p>
            <a:r>
              <a:rPr lang="en-BO" dirty="0"/>
              <a:t>ref</a:t>
            </a:r>
          </a:p>
        </p:txBody>
      </p:sp>
      <p:sp>
        <p:nvSpPr>
          <p:cNvPr id="3" name="Content Placeholder 2">
            <a:extLst>
              <a:ext uri="{FF2B5EF4-FFF2-40B4-BE49-F238E27FC236}">
                <a16:creationId xmlns:a16="http://schemas.microsoft.com/office/drawing/2014/main" id="{B1082E6F-0DC5-0A4F-A928-2F00AEBD90DB}"/>
              </a:ext>
            </a:extLst>
          </p:cNvPr>
          <p:cNvSpPr>
            <a:spLocks noGrp="1"/>
          </p:cNvSpPr>
          <p:nvPr>
            <p:ph idx="1"/>
          </p:nvPr>
        </p:nvSpPr>
        <p:spPr>
          <a:xfrm>
            <a:off x="7210697" y="2069465"/>
            <a:ext cx="4143103" cy="4131037"/>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0" indent="0">
              <a:buNone/>
            </a:pPr>
            <a:r>
              <a:rPr lang="en-US" dirty="0"/>
              <a:t>Una variable de </a:t>
            </a:r>
            <a:r>
              <a:rPr lang="en-US" dirty="0" err="1"/>
              <a:t>tipo</a:t>
            </a:r>
            <a:r>
              <a:rPr lang="en-US" dirty="0"/>
              <a:t> de valor se </a:t>
            </a:r>
            <a:r>
              <a:rPr lang="en-US" dirty="0" err="1"/>
              <a:t>puede</a:t>
            </a:r>
            <a:r>
              <a:rPr lang="en-US" dirty="0"/>
              <a:t> pasar por </a:t>
            </a:r>
            <a:r>
              <a:rPr lang="en-US" dirty="0" err="1"/>
              <a:t>referencia</a:t>
            </a:r>
            <a:r>
              <a:rPr lang="en-US" dirty="0"/>
              <a:t> </a:t>
            </a:r>
            <a:r>
              <a:rPr lang="en-US" dirty="0" err="1"/>
              <a:t>utilizando</a:t>
            </a:r>
            <a:r>
              <a:rPr lang="en-US" dirty="0"/>
              <a:t> el keyword </a:t>
            </a:r>
            <a:r>
              <a:rPr lang="en-US" b="1" dirty="0"/>
              <a:t>ref</a:t>
            </a:r>
            <a:r>
              <a:rPr lang="en-US" dirty="0"/>
              <a:t>, tanto </a:t>
            </a:r>
            <a:r>
              <a:rPr lang="en-US" dirty="0" err="1"/>
              <a:t>en</a:t>
            </a:r>
            <a:r>
              <a:rPr lang="en-US" dirty="0"/>
              <a:t> el </a:t>
            </a:r>
            <a:r>
              <a:rPr lang="en-US" dirty="0" err="1"/>
              <a:t>argumento</a:t>
            </a:r>
            <a:r>
              <a:rPr lang="en-US" dirty="0"/>
              <a:t> </a:t>
            </a:r>
            <a:r>
              <a:rPr lang="en-US" dirty="0" err="1"/>
              <a:t>como</a:t>
            </a:r>
            <a:r>
              <a:rPr lang="en-US" dirty="0"/>
              <a:t> </a:t>
            </a:r>
            <a:r>
              <a:rPr lang="en-US" dirty="0" err="1"/>
              <a:t>en</a:t>
            </a:r>
            <a:r>
              <a:rPr lang="en-US" dirty="0"/>
              <a:t> la </a:t>
            </a:r>
            <a:r>
              <a:rPr lang="en-US" dirty="0" err="1"/>
              <a:t>declaración</a:t>
            </a:r>
            <a:r>
              <a:rPr lang="en-US" dirty="0"/>
              <a:t> del </a:t>
            </a:r>
            <a:r>
              <a:rPr lang="en-US" dirty="0" err="1"/>
              <a:t>parámetro</a:t>
            </a:r>
            <a:r>
              <a:rPr lang="en-US" dirty="0"/>
              <a:t> del </a:t>
            </a:r>
            <a:r>
              <a:rPr lang="en-US" dirty="0" err="1"/>
              <a:t>método</a:t>
            </a:r>
            <a:r>
              <a:rPr lang="en-US" dirty="0"/>
              <a:t>. </a:t>
            </a:r>
          </a:p>
          <a:p>
            <a:pPr marL="0" indent="0">
              <a:buNone/>
            </a:pPr>
            <a:r>
              <a:rPr lang="en-US" dirty="0" err="1"/>
              <a:t>Esto</a:t>
            </a:r>
            <a:r>
              <a:rPr lang="en-US" dirty="0"/>
              <a:t> </a:t>
            </a:r>
            <a:r>
              <a:rPr lang="en-US" dirty="0" err="1"/>
              <a:t>hace</a:t>
            </a:r>
            <a:r>
              <a:rPr lang="en-US" dirty="0"/>
              <a:t> que la variable se </a:t>
            </a:r>
            <a:r>
              <a:rPr lang="en-US" dirty="0" err="1"/>
              <a:t>pase</a:t>
            </a:r>
            <a:r>
              <a:rPr lang="en-US" dirty="0"/>
              <a:t> por </a:t>
            </a:r>
            <a:r>
              <a:rPr lang="en-US" dirty="0" err="1"/>
              <a:t>referencia</a:t>
            </a:r>
            <a:r>
              <a:rPr lang="en-US" dirty="0"/>
              <a:t> y, por lo tanto, el </a:t>
            </a:r>
            <a:r>
              <a:rPr lang="en-US" dirty="0" err="1"/>
              <a:t>método</a:t>
            </a:r>
            <a:r>
              <a:rPr lang="en-US" dirty="0"/>
              <a:t> que la </a:t>
            </a:r>
            <a:r>
              <a:rPr lang="en-US" dirty="0" err="1"/>
              <a:t>recibe</a:t>
            </a:r>
            <a:r>
              <a:rPr lang="en-US" dirty="0"/>
              <a:t>  </a:t>
            </a:r>
            <a:r>
              <a:rPr lang="en-US" dirty="0" err="1"/>
              <a:t>puede</a:t>
            </a:r>
            <a:r>
              <a:rPr lang="en-US" dirty="0"/>
              <a:t> </a:t>
            </a:r>
            <a:r>
              <a:rPr lang="en-US" dirty="0" err="1"/>
              <a:t>cambiar</a:t>
            </a:r>
            <a:r>
              <a:rPr lang="en-US" dirty="0"/>
              <a:t> sus </a:t>
            </a:r>
            <a:r>
              <a:rPr lang="en-US" dirty="0" err="1"/>
              <a:t>valores</a:t>
            </a:r>
            <a:r>
              <a:rPr lang="en-US" dirty="0"/>
              <a:t>.</a:t>
            </a:r>
            <a:endParaRPr lang="en-BO" dirty="0"/>
          </a:p>
        </p:txBody>
      </p:sp>
      <p:sp>
        <p:nvSpPr>
          <p:cNvPr id="5" name="TextBox 4">
            <a:extLst>
              <a:ext uri="{FF2B5EF4-FFF2-40B4-BE49-F238E27FC236}">
                <a16:creationId xmlns:a16="http://schemas.microsoft.com/office/drawing/2014/main" id="{6527EAAE-B956-9644-97B3-CD4F2FF1B17C}"/>
              </a:ext>
            </a:extLst>
          </p:cNvPr>
          <p:cNvSpPr txBox="1"/>
          <p:nvPr/>
        </p:nvSpPr>
        <p:spPr>
          <a:xfrm>
            <a:off x="838200" y="2642266"/>
            <a:ext cx="5492933" cy="2985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b="1" dirty="0"/>
              <a:t>static void Set(ref int </a:t>
            </a:r>
            <a:r>
              <a:rPr lang="en-US" b="1" dirty="0" err="1"/>
              <a:t>i</a:t>
            </a:r>
            <a:r>
              <a:rPr lang="en-US" b="1" dirty="0"/>
              <a:t>) { </a:t>
            </a:r>
            <a:r>
              <a:rPr lang="en-US" b="1" dirty="0" err="1"/>
              <a:t>i</a:t>
            </a:r>
            <a:r>
              <a:rPr lang="en-US" b="1" dirty="0"/>
              <a:t> = 20; }</a:t>
            </a:r>
          </a:p>
          <a:p>
            <a:endParaRPr lang="en-US" b="1" dirty="0"/>
          </a:p>
          <a:p>
            <a:r>
              <a:rPr lang="en-US" b="1" dirty="0"/>
              <a:t>static void Main()</a:t>
            </a:r>
          </a:p>
          <a:p>
            <a:r>
              <a:rPr lang="en-US" b="1" dirty="0"/>
              <a:t>{</a:t>
            </a:r>
          </a:p>
          <a:p>
            <a:r>
              <a:rPr lang="en-US" b="1" dirty="0"/>
              <a:t>      int x = 10; 		// value type</a:t>
            </a:r>
          </a:p>
          <a:p>
            <a:r>
              <a:rPr lang="en-US" b="1" dirty="0"/>
              <a:t>      Set(ref x);		// pass value of x</a:t>
            </a:r>
          </a:p>
          <a:p>
            <a:r>
              <a:rPr lang="en-US" b="1" dirty="0"/>
              <a:t>      Write($</a:t>
            </a:r>
            <a:r>
              <a:rPr lang="en-US" b="1" dirty="0">
                <a:solidFill>
                  <a:schemeClr val="bg1"/>
                </a:solidFill>
              </a:rPr>
              <a:t>"</a:t>
            </a:r>
            <a:r>
              <a:rPr lang="en-US" b="1" dirty="0"/>
              <a:t> x = {x} </a:t>
            </a:r>
            <a:r>
              <a:rPr lang="en-US" b="1" dirty="0">
                <a:solidFill>
                  <a:schemeClr val="bg1"/>
                </a:solidFill>
              </a:rPr>
              <a:t>"</a:t>
            </a:r>
            <a:r>
              <a:rPr lang="en-US" b="1" dirty="0"/>
              <a:t>); 	// x = 20</a:t>
            </a:r>
          </a:p>
          <a:p>
            <a:r>
              <a:rPr lang="en-US" b="1" dirty="0"/>
              <a:t>}</a:t>
            </a:r>
            <a:endParaRPr lang="en-US" sz="1400" b="1" dirty="0"/>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15494680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4BFF8-18D0-5B44-B00E-F38D95CA5071}"/>
              </a:ext>
            </a:extLst>
          </p:cNvPr>
          <p:cNvSpPr>
            <a:spLocks noGrp="1"/>
          </p:cNvSpPr>
          <p:nvPr>
            <p:ph type="title"/>
          </p:nvPr>
        </p:nvSpPr>
        <p:spPr/>
        <p:txBody>
          <a:bodyPr/>
          <a:lstStyle/>
          <a:p>
            <a:r>
              <a:rPr lang="en-BO" dirty="0"/>
              <a:t>out</a:t>
            </a:r>
          </a:p>
        </p:txBody>
      </p:sp>
      <p:sp>
        <p:nvSpPr>
          <p:cNvPr id="3" name="Content Placeholder 2">
            <a:extLst>
              <a:ext uri="{FF2B5EF4-FFF2-40B4-BE49-F238E27FC236}">
                <a16:creationId xmlns:a16="http://schemas.microsoft.com/office/drawing/2014/main" id="{D3FE2BFD-C14E-734C-91DE-EF1630C5A196}"/>
              </a:ext>
            </a:extLst>
          </p:cNvPr>
          <p:cNvSpPr>
            <a:spLocks noGrp="1"/>
          </p:cNvSpPr>
          <p:nvPr>
            <p:ph idx="1"/>
          </p:nvPr>
        </p:nvSpPr>
        <p:spPr>
          <a:xfrm>
            <a:off x="705394" y="1825626"/>
            <a:ext cx="10648406" cy="1213666"/>
          </a:xfrm>
        </p:spPr>
        <p:txBody>
          <a:bodyPr>
            <a:normAutofit fontScale="70000" lnSpcReduction="20000"/>
          </a:bodyPr>
          <a:lstStyle/>
          <a:p>
            <a:pPr marL="0" indent="0">
              <a:buNone/>
            </a:pPr>
            <a:r>
              <a:rPr lang="en-US" dirty="0"/>
              <a:t>A </a:t>
            </a:r>
            <a:r>
              <a:rPr lang="en-US" dirty="0" err="1"/>
              <a:t>veces</a:t>
            </a:r>
            <a:r>
              <a:rPr lang="en-US" dirty="0"/>
              <a:t> es </a:t>
            </a:r>
            <a:r>
              <a:rPr lang="en-US" dirty="0" err="1"/>
              <a:t>posible</a:t>
            </a:r>
            <a:r>
              <a:rPr lang="en-US" dirty="0"/>
              <a:t> que se </a:t>
            </a:r>
            <a:r>
              <a:rPr lang="en-US" dirty="0" err="1"/>
              <a:t>desee</a:t>
            </a:r>
            <a:r>
              <a:rPr lang="en-US" dirty="0"/>
              <a:t> pasar una variable no </a:t>
            </a:r>
            <a:r>
              <a:rPr lang="en-US" dirty="0" err="1"/>
              <a:t>asignada</a:t>
            </a:r>
            <a:r>
              <a:rPr lang="en-US" dirty="0"/>
              <a:t> por </a:t>
            </a:r>
            <a:r>
              <a:rPr lang="en-US" dirty="0" err="1"/>
              <a:t>referencia</a:t>
            </a:r>
            <a:r>
              <a:rPr lang="en-US" dirty="0"/>
              <a:t> y que sea </a:t>
            </a:r>
            <a:r>
              <a:rPr lang="en-US" dirty="0" err="1"/>
              <a:t>asignada</a:t>
            </a:r>
            <a:r>
              <a:rPr lang="en-US" dirty="0"/>
              <a:t> </a:t>
            </a:r>
            <a:r>
              <a:rPr lang="en-US" dirty="0" err="1"/>
              <a:t>en</a:t>
            </a:r>
            <a:r>
              <a:rPr lang="en-US" dirty="0"/>
              <a:t> el </a:t>
            </a:r>
            <a:r>
              <a:rPr lang="en-US" dirty="0" err="1"/>
              <a:t>método</a:t>
            </a:r>
            <a:r>
              <a:rPr lang="en-US" dirty="0"/>
              <a:t> </a:t>
            </a:r>
            <a:r>
              <a:rPr lang="en-US" dirty="0" err="1"/>
              <a:t>invocado</a:t>
            </a:r>
            <a:r>
              <a:rPr lang="en-US" dirty="0"/>
              <a:t>. Sin embargo, el </a:t>
            </a:r>
            <a:r>
              <a:rPr lang="en-US" dirty="0" err="1"/>
              <a:t>uso</a:t>
            </a:r>
            <a:r>
              <a:rPr lang="en-US" dirty="0"/>
              <a:t> de una variable local no </a:t>
            </a:r>
            <a:r>
              <a:rPr lang="en-US" dirty="0" err="1"/>
              <a:t>asignada</a:t>
            </a:r>
            <a:r>
              <a:rPr lang="en-US" dirty="0"/>
              <a:t> </a:t>
            </a:r>
            <a:r>
              <a:rPr lang="en-US" dirty="0" err="1"/>
              <a:t>dará</a:t>
            </a:r>
            <a:r>
              <a:rPr lang="en-US" dirty="0"/>
              <a:t> un error </a:t>
            </a:r>
            <a:r>
              <a:rPr lang="en-US" dirty="0" err="1"/>
              <a:t>en</a:t>
            </a:r>
            <a:r>
              <a:rPr lang="en-US" dirty="0"/>
              <a:t> </a:t>
            </a:r>
            <a:r>
              <a:rPr lang="en-US" dirty="0" err="1"/>
              <a:t>tiempo</a:t>
            </a:r>
            <a:r>
              <a:rPr lang="en-US" dirty="0"/>
              <a:t> de </a:t>
            </a:r>
            <a:r>
              <a:rPr lang="en-US" dirty="0" err="1"/>
              <a:t>compilación</a:t>
            </a:r>
            <a:r>
              <a:rPr lang="en-US" dirty="0"/>
              <a:t>. Para </a:t>
            </a:r>
            <a:r>
              <a:rPr lang="en-US" dirty="0" err="1"/>
              <a:t>esta</a:t>
            </a:r>
            <a:r>
              <a:rPr lang="en-US" dirty="0"/>
              <a:t> </a:t>
            </a:r>
            <a:r>
              <a:rPr lang="en-US" dirty="0" err="1"/>
              <a:t>situación</a:t>
            </a:r>
            <a:r>
              <a:rPr lang="en-US" dirty="0"/>
              <a:t>, se </a:t>
            </a:r>
            <a:r>
              <a:rPr lang="en-US" dirty="0" err="1"/>
              <a:t>puede</a:t>
            </a:r>
            <a:r>
              <a:rPr lang="en-US" dirty="0"/>
              <a:t> </a:t>
            </a:r>
            <a:r>
              <a:rPr lang="en-US" dirty="0" err="1"/>
              <a:t>usar</a:t>
            </a:r>
            <a:r>
              <a:rPr lang="en-US" dirty="0"/>
              <a:t> la palabra clave out. Tiene la </a:t>
            </a:r>
            <a:r>
              <a:rPr lang="en-US" dirty="0" err="1"/>
              <a:t>misma</a:t>
            </a:r>
            <a:r>
              <a:rPr lang="en-US" dirty="0"/>
              <a:t> </a:t>
            </a:r>
            <a:r>
              <a:rPr lang="en-US" dirty="0" err="1"/>
              <a:t>función</a:t>
            </a:r>
            <a:r>
              <a:rPr lang="en-US" dirty="0"/>
              <a:t> que ref, </a:t>
            </a:r>
            <a:r>
              <a:rPr lang="en-US" dirty="0" err="1"/>
              <a:t>excepto</a:t>
            </a:r>
            <a:r>
              <a:rPr lang="en-US" dirty="0"/>
              <a:t> que el </a:t>
            </a:r>
            <a:r>
              <a:rPr lang="en-US" dirty="0" err="1"/>
              <a:t>compilador</a:t>
            </a:r>
            <a:r>
              <a:rPr lang="en-US" dirty="0"/>
              <a:t> </a:t>
            </a:r>
            <a:r>
              <a:rPr lang="en-US" dirty="0" err="1"/>
              <a:t>permitirá</a:t>
            </a:r>
            <a:r>
              <a:rPr lang="en-US" dirty="0"/>
              <a:t> el </a:t>
            </a:r>
            <a:r>
              <a:rPr lang="en-US" dirty="0" err="1"/>
              <a:t>uso</a:t>
            </a:r>
            <a:r>
              <a:rPr lang="en-US" dirty="0"/>
              <a:t> de la variable no </a:t>
            </a:r>
            <a:r>
              <a:rPr lang="en-US" dirty="0" err="1"/>
              <a:t>asignada</a:t>
            </a:r>
            <a:r>
              <a:rPr lang="en-US" dirty="0"/>
              <a:t> y se </a:t>
            </a:r>
            <a:r>
              <a:rPr lang="en-US" dirty="0" err="1"/>
              <a:t>asegurará</a:t>
            </a:r>
            <a:r>
              <a:rPr lang="en-US" dirty="0"/>
              <a:t> de que la variable sea </a:t>
            </a:r>
            <a:r>
              <a:rPr lang="en-US" dirty="0" err="1"/>
              <a:t>asignada</a:t>
            </a:r>
            <a:r>
              <a:rPr lang="en-US" dirty="0"/>
              <a:t> </a:t>
            </a:r>
            <a:r>
              <a:rPr lang="en-US" dirty="0" err="1"/>
              <a:t>en</a:t>
            </a:r>
            <a:r>
              <a:rPr lang="en-US" dirty="0"/>
              <a:t> el </a:t>
            </a:r>
            <a:r>
              <a:rPr lang="en-US" dirty="0" err="1"/>
              <a:t>método</a:t>
            </a:r>
            <a:r>
              <a:rPr lang="en-US" dirty="0"/>
              <a:t> </a:t>
            </a:r>
            <a:r>
              <a:rPr lang="en-US" dirty="0" err="1"/>
              <a:t>invocado</a:t>
            </a:r>
            <a:r>
              <a:rPr lang="en-US" dirty="0"/>
              <a:t>.</a:t>
            </a:r>
            <a:endParaRPr lang="en-BO" dirty="0"/>
          </a:p>
        </p:txBody>
      </p:sp>
      <p:sp>
        <p:nvSpPr>
          <p:cNvPr id="5" name="TextBox 4">
            <a:extLst>
              <a:ext uri="{FF2B5EF4-FFF2-40B4-BE49-F238E27FC236}">
                <a16:creationId xmlns:a16="http://schemas.microsoft.com/office/drawing/2014/main" id="{6A2C397C-3BDB-064D-B780-B9DE9B2271E3}"/>
              </a:ext>
            </a:extLst>
          </p:cNvPr>
          <p:cNvSpPr txBox="1"/>
          <p:nvPr/>
        </p:nvSpPr>
        <p:spPr>
          <a:xfrm>
            <a:off x="3349533" y="3324498"/>
            <a:ext cx="5492933" cy="2985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b="1" dirty="0"/>
              <a:t>static void Set(out int </a:t>
            </a:r>
            <a:r>
              <a:rPr lang="en-US" b="1" dirty="0" err="1"/>
              <a:t>i</a:t>
            </a:r>
            <a:r>
              <a:rPr lang="en-US" b="1" dirty="0"/>
              <a:t>) { </a:t>
            </a:r>
            <a:r>
              <a:rPr lang="en-US" b="1" dirty="0" err="1"/>
              <a:t>i</a:t>
            </a:r>
            <a:r>
              <a:rPr lang="en-US" b="1" dirty="0"/>
              <a:t> = 20; }</a:t>
            </a:r>
          </a:p>
          <a:p>
            <a:endParaRPr lang="en-US" b="1" dirty="0"/>
          </a:p>
          <a:p>
            <a:r>
              <a:rPr lang="en-US" b="1" dirty="0"/>
              <a:t>static void Main()</a:t>
            </a:r>
          </a:p>
          <a:p>
            <a:r>
              <a:rPr lang="en-US" b="1" dirty="0"/>
              <a:t>{</a:t>
            </a:r>
          </a:p>
          <a:p>
            <a:r>
              <a:rPr lang="en-US" b="1" dirty="0"/>
              <a:t>      int x; 			// value type</a:t>
            </a:r>
          </a:p>
          <a:p>
            <a:r>
              <a:rPr lang="en-US" b="1" dirty="0"/>
              <a:t>      Set(out x);		// pass value of x</a:t>
            </a:r>
          </a:p>
          <a:p>
            <a:r>
              <a:rPr lang="en-US" b="1" dirty="0"/>
              <a:t>      Write($</a:t>
            </a:r>
            <a:r>
              <a:rPr lang="en-US" b="1" dirty="0">
                <a:solidFill>
                  <a:schemeClr val="bg1"/>
                </a:solidFill>
              </a:rPr>
              <a:t>"</a:t>
            </a:r>
            <a:r>
              <a:rPr lang="en-US" b="1" dirty="0"/>
              <a:t> x = {x} </a:t>
            </a:r>
            <a:r>
              <a:rPr lang="en-US" b="1" dirty="0">
                <a:solidFill>
                  <a:schemeClr val="bg1"/>
                </a:solidFill>
              </a:rPr>
              <a:t>"</a:t>
            </a:r>
            <a:r>
              <a:rPr lang="en-US" b="1" dirty="0"/>
              <a:t>); 	// x = 20</a:t>
            </a:r>
          </a:p>
          <a:p>
            <a:r>
              <a:rPr lang="en-US" b="1" dirty="0"/>
              <a:t>}</a:t>
            </a:r>
            <a:endParaRPr lang="en-US" sz="1400" b="1" dirty="0"/>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4607350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13100</TotalTime>
  <Words>44714</Words>
  <Application>Microsoft Macintosh PowerPoint</Application>
  <PresentationFormat>Widescreen</PresentationFormat>
  <Paragraphs>4937</Paragraphs>
  <Slides>255</Slides>
  <Notes>37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255</vt:i4>
      </vt:variant>
    </vt:vector>
  </HeadingPairs>
  <TitlesOfParts>
    <vt:vector size="259" baseType="lpstr">
      <vt:lpstr>Arial</vt:lpstr>
      <vt:lpstr>Calibri</vt:lpstr>
      <vt:lpstr>Calibri Light</vt:lpstr>
      <vt:lpstr>Office Theme</vt:lpstr>
      <vt:lpstr>C# mi primer lenguaje </vt:lpstr>
      <vt:lpstr>CAPÍTULO 1 </vt:lpstr>
      <vt:lpstr>Eligiendo un IDE </vt:lpstr>
      <vt:lpstr>Creando un proyecto</vt:lpstr>
      <vt:lpstr>Programa inicial</vt:lpstr>
      <vt:lpstr>Mi primera clase (class)</vt:lpstr>
      <vt:lpstr>El clásico programa “Hello World”</vt:lpstr>
      <vt:lpstr>Usando solo funciones</vt:lpstr>
      <vt:lpstr>IntelliSense </vt:lpstr>
      <vt:lpstr>Compilación y ejecución en Visual Studio</vt:lpstr>
      <vt:lpstr>Versiones de C#</vt:lpstr>
      <vt:lpstr>Comentarios</vt:lpstr>
      <vt:lpstr>Comentarios para documentación</vt:lpstr>
      <vt:lpstr>Capítulo 2</vt:lpstr>
      <vt:lpstr>Variables</vt:lpstr>
      <vt:lpstr>Tipos de datos</vt:lpstr>
      <vt:lpstr>Declaración e inicialización</vt:lpstr>
      <vt:lpstr>Asignación</vt:lpstr>
      <vt:lpstr>Tipos enteros</vt:lpstr>
      <vt:lpstr>Enteros con notación hexadecimal</vt:lpstr>
      <vt:lpstr>Tipos enteros no negativos</vt:lpstr>
      <vt:lpstr>Valores numéricos con separador de miles</vt:lpstr>
      <vt:lpstr>Tipos de coma flotantes</vt:lpstr>
      <vt:lpstr>Precisión numérica</vt:lpstr>
      <vt:lpstr>Conversión entre tipos numéricos</vt:lpstr>
      <vt:lpstr>char (caracter o letra) </vt:lpstr>
      <vt:lpstr>bool type</vt:lpstr>
      <vt:lpstr>Alcance de una variable</vt:lpstr>
      <vt:lpstr>Operadores</vt:lpstr>
      <vt:lpstr>Operadores aritméticos</vt:lpstr>
      <vt:lpstr>Division con fracciones</vt:lpstr>
      <vt:lpstr>Operadores de asignación</vt:lpstr>
      <vt:lpstr>Operadores de asignación abreviados</vt:lpstr>
      <vt:lpstr>Operadores de incremento y desarrollo</vt:lpstr>
      <vt:lpstr>Operadores de comparación</vt:lpstr>
      <vt:lpstr>Operadores lógicos</vt:lpstr>
      <vt:lpstr>Operadores de manipulación de bits</vt:lpstr>
      <vt:lpstr>Operadores de manipulación de bits abreviados</vt:lpstr>
      <vt:lpstr>Orden de precedencia de operadores</vt:lpstr>
      <vt:lpstr>Usando paréntesis</vt:lpstr>
      <vt:lpstr>Capítulo 3</vt:lpstr>
      <vt:lpstr>Variables y literales strings</vt:lpstr>
      <vt:lpstr>Concatenación de strings</vt:lpstr>
      <vt:lpstr>Concatenación explicita de con tipos no strings</vt:lpstr>
      <vt:lpstr>Formateando strings</vt:lpstr>
      <vt:lpstr>Interpolación de strings</vt:lpstr>
      <vt:lpstr>strings que ocupan más de una línea</vt:lpstr>
      <vt:lpstr>Caracteres de escape</vt:lpstr>
      <vt:lpstr>Caracteres de escape (ejemplos)</vt:lpstr>
      <vt:lpstr>Operadores para strings</vt:lpstr>
      <vt:lpstr>La clase System.String</vt:lpstr>
      <vt:lpstr>Métodos de strings</vt:lpstr>
      <vt:lpstr>Conversión entre números y strings</vt:lpstr>
      <vt:lpstr>Capítulo 4</vt:lpstr>
      <vt:lpstr>Arrays</vt:lpstr>
      <vt:lpstr>Asignación y acceso a los elementos de un array</vt:lpstr>
      <vt:lpstr>Arrays rectangulares</vt:lpstr>
      <vt:lpstr>Jagged arrays</vt:lpstr>
      <vt:lpstr>Capítulo 5</vt:lpstr>
      <vt:lpstr>La sentencia condicional if</vt:lpstr>
      <vt:lpstr>If / else if</vt:lpstr>
      <vt:lpstr>If / else if / else</vt:lpstr>
      <vt:lpstr>La sentencia switch</vt:lpstr>
      <vt:lpstr>enumeraciones</vt:lpstr>
      <vt:lpstr>La sentencia switch con “Pattern Matching” </vt:lpstr>
      <vt:lpstr>Parámetro de descarte</vt:lpstr>
      <vt:lpstr>La sentencia goto</vt:lpstr>
      <vt:lpstr>El operador condicional ternario</vt:lpstr>
      <vt:lpstr>Sentencias de control de loops</vt:lpstr>
      <vt:lpstr>foreach loop</vt:lpstr>
      <vt:lpstr>for loop</vt:lpstr>
      <vt:lpstr>Variaciones del loop for</vt:lpstr>
      <vt:lpstr>loop while</vt:lpstr>
      <vt:lpstr>loop do-while</vt:lpstr>
      <vt:lpstr>break y continue</vt:lpstr>
      <vt:lpstr>Capítulo 6</vt:lpstr>
      <vt:lpstr>Definición de métodos</vt:lpstr>
      <vt:lpstr>static </vt:lpstr>
      <vt:lpstr>static class </vt:lpstr>
      <vt:lpstr>namespaces</vt:lpstr>
      <vt:lpstr>namespaces y nombres de clases </vt:lpstr>
      <vt:lpstr>using namespaces</vt:lpstr>
      <vt:lpstr>using  static</vt:lpstr>
      <vt:lpstr>using  con alias</vt:lpstr>
      <vt:lpstr>Usando el formato libre de C#</vt:lpstr>
      <vt:lpstr>Parámetros y argumentos</vt:lpstr>
      <vt:lpstr>Argumento arrays</vt:lpstr>
      <vt:lpstr>params</vt:lpstr>
      <vt:lpstr>Main()</vt:lpstr>
      <vt:lpstr>Argumentos de línea de comando</vt:lpstr>
      <vt:lpstr>Overloading de métodos</vt:lpstr>
      <vt:lpstr>Parámetros opcionales</vt:lpstr>
      <vt:lpstr>Argumentos con nombres</vt:lpstr>
      <vt:lpstr>Tipos valor y tipos referencia</vt:lpstr>
      <vt:lpstr>Características de los tipos referencia y valor</vt:lpstr>
      <vt:lpstr>Pasando valores</vt:lpstr>
      <vt:lpstr>Pasando referencias</vt:lpstr>
      <vt:lpstr>ref</vt:lpstr>
      <vt:lpstr>out</vt:lpstr>
      <vt:lpstr>Declarando variable out en el argumento</vt:lpstr>
      <vt:lpstr>Métodos locales</vt:lpstr>
      <vt:lpstr>Capítulo 7</vt:lpstr>
      <vt:lpstr>Clase de instancia y objeto</vt:lpstr>
      <vt:lpstr>Creación de objetos (new)</vt:lpstr>
      <vt:lpstr>Clase static</vt:lpstr>
      <vt:lpstr>Clases de instancia con miembros static</vt:lpstr>
      <vt:lpstr>Constructor </vt:lpstr>
      <vt:lpstr>Construyendo con argumentos</vt:lpstr>
      <vt:lpstr>Usando clases y objetos de librerias</vt:lpstr>
      <vt:lpstr>Contando instancias</vt:lpstr>
      <vt:lpstr>this</vt:lpstr>
      <vt:lpstr>Sobrecarga de constructores</vt:lpstr>
      <vt:lpstr>Constructor default</vt:lpstr>
      <vt:lpstr>Agregando un constructor default</vt:lpstr>
      <vt:lpstr>Encadenamiento de constructores</vt:lpstr>
      <vt:lpstr>Constructores con parámetros iniciales</vt:lpstr>
      <vt:lpstr>Inicializadores de campos</vt:lpstr>
      <vt:lpstr>Inicializadores de objetos</vt:lpstr>
      <vt:lpstr>Clases parciales</vt:lpstr>
      <vt:lpstr>Garbage collector</vt:lpstr>
      <vt:lpstr>Destructor</vt:lpstr>
      <vt:lpstr>Keyword null</vt:lpstr>
      <vt:lpstr>Usando referencias con el operador ternario</vt:lpstr>
      <vt:lpstr>Tipos nulables</vt:lpstr>
      <vt:lpstr>Operador Null-Coalescing</vt:lpstr>
      <vt:lpstr>Operador condicional nulo</vt:lpstr>
      <vt:lpstr>Valores default</vt:lpstr>
      <vt:lpstr>Keyword default</vt:lpstr>
      <vt:lpstr>Capítulo 8 </vt:lpstr>
      <vt:lpstr>Herencia</vt:lpstr>
      <vt:lpstr>La clase Object</vt:lpstr>
      <vt:lpstr>Miembros de System.Object</vt:lpstr>
      <vt:lpstr>Upcast</vt:lpstr>
      <vt:lpstr>Downcast</vt:lpstr>
      <vt:lpstr>is y as</vt:lpstr>
      <vt:lpstr>Using is with Pattern Matching </vt:lpstr>
      <vt:lpstr>If con uso de is y pattern matching</vt:lpstr>
      <vt:lpstr>Switch y pattern matching</vt:lpstr>
      <vt:lpstr>Boxing</vt:lpstr>
      <vt:lpstr>Unboxing</vt:lpstr>
      <vt:lpstr>Hiding métodos</vt:lpstr>
      <vt:lpstr>Miembros static en clases derivadas</vt:lpstr>
      <vt:lpstr>Overriding Members</vt:lpstr>
      <vt:lpstr>Hiding y Overriding</vt:lpstr>
      <vt:lpstr>sealed</vt:lpstr>
      <vt:lpstr>sealed class</vt:lpstr>
      <vt:lpstr>Keyword base</vt:lpstr>
      <vt:lpstr>Constructores de la clase base</vt:lpstr>
      <vt:lpstr>Capítulo 9</vt:lpstr>
      <vt:lpstr>Modificadores de niveles de acceso</vt:lpstr>
      <vt:lpstr>Niveles de acceso para types no-contenidos</vt:lpstr>
      <vt:lpstr>private</vt:lpstr>
      <vt:lpstr> Acceso privado por defaultate int Suma()</vt:lpstr>
      <vt:lpstr>Acceso protected</vt:lpstr>
      <vt:lpstr>Acceso protected: amplía a las derivadas</vt:lpstr>
      <vt:lpstr>internal</vt:lpstr>
      <vt:lpstr>internal: público para el mismo componente</vt:lpstr>
      <vt:lpstr>Acceso protected internal</vt:lpstr>
      <vt:lpstr>protected internal: la unión de ambos casos</vt:lpstr>
      <vt:lpstr>Acceso private protected</vt:lpstr>
      <vt:lpstr>private protected: la intersección de protected e internal</vt:lpstr>
      <vt:lpstr>Clases anidadas</vt:lpstr>
      <vt:lpstr>Pautas para el manejo de niveles de acceso</vt:lpstr>
      <vt:lpstr>Capítulo 10</vt:lpstr>
      <vt:lpstr>Miembros static</vt:lpstr>
      <vt:lpstr>Accediendo a los miembros static</vt:lpstr>
      <vt:lpstr>Clases static</vt:lpstr>
      <vt:lpstr>Métodos de extensión </vt:lpstr>
      <vt:lpstr>Capítulo 11</vt:lpstr>
      <vt:lpstr>Propiedades</vt:lpstr>
      <vt:lpstr>Validando con propiedades</vt:lpstr>
      <vt:lpstr>Propiedades read-only y write-only</vt:lpstr>
      <vt:lpstr>Niveles de acceso de las propiedades</vt:lpstr>
      <vt:lpstr>Propiedades autoimplementadas</vt:lpstr>
      <vt:lpstr>Protección e inicialización de autopropiedades</vt:lpstr>
      <vt:lpstr>Indexadores</vt:lpstr>
      <vt:lpstr>Overloading indexadores</vt:lpstr>
      <vt:lpstr>Capítulo 12</vt:lpstr>
      <vt:lpstr>interface </vt:lpstr>
      <vt:lpstr>Interface: una colección de signatures</vt:lpstr>
      <vt:lpstr>Implementación de interfaces</vt:lpstr>
      <vt:lpstr>Interface como herramienta de desacople</vt:lpstr>
      <vt:lpstr>Clases abstractas</vt:lpstr>
      <vt:lpstr>Características de las clases abstractas</vt:lpstr>
      <vt:lpstr>Capítulo 13</vt:lpstr>
      <vt:lpstr>Manejo de excepciones</vt:lpstr>
      <vt:lpstr>Ejemplo de excepciones</vt:lpstr>
      <vt:lpstr>La sentencia try- catch</vt:lpstr>
      <vt:lpstr>Catching diferentes tipos de excepciones</vt:lpstr>
      <vt:lpstr>System.Exception </vt:lpstr>
      <vt:lpstr>finally</vt:lpstr>
      <vt:lpstr>try-finally</vt:lpstr>
      <vt:lpstr>La sentencia using</vt:lpstr>
      <vt:lpstr>try-catch-finally</vt:lpstr>
      <vt:lpstr>Filtros de excepciones</vt:lpstr>
      <vt:lpstr>throw: relanzando excepciones</vt:lpstr>
      <vt:lpstr>throw: lanzando excepciones</vt:lpstr>
      <vt:lpstr>throw en expresiones</vt:lpstr>
      <vt:lpstr>Codificando nuevas excepciones</vt:lpstr>
      <vt:lpstr>Excepciones internas</vt:lpstr>
      <vt:lpstr>Capítulo 14</vt:lpstr>
      <vt:lpstr>struct</vt:lpstr>
      <vt:lpstr>Constructores de estructuras</vt:lpstr>
      <vt:lpstr>Estructuras, inicializadores de campo</vt:lpstr>
      <vt:lpstr>Herencia de Estructuras</vt:lpstr>
      <vt:lpstr>struct vs class</vt:lpstr>
      <vt:lpstr>Capítulo 15</vt:lpstr>
      <vt:lpstr>Preprocesadores</vt:lpstr>
      <vt:lpstr>Sintaxis de los Preprocesadores</vt:lpstr>
      <vt:lpstr>Compilación condicional</vt:lpstr>
      <vt:lpstr>Directivas de diagnóstico</vt:lpstr>
      <vt:lpstr>Directiva line</vt:lpstr>
      <vt:lpstr>Directiva region</vt:lpstr>
      <vt:lpstr>Capítulo 16</vt:lpstr>
      <vt:lpstr>delegate</vt:lpstr>
      <vt:lpstr>Métodos anónimos</vt:lpstr>
      <vt:lpstr>Expresiones lambda</vt:lpstr>
      <vt:lpstr>lambda para método sin parámetros</vt:lpstr>
      <vt:lpstr>Sentencia lambda</vt:lpstr>
      <vt:lpstr>Expresiones body</vt:lpstr>
      <vt:lpstr>Delegates multicast</vt:lpstr>
      <vt:lpstr>Covarianza y Contravarianza</vt:lpstr>
      <vt:lpstr>Delegates como parámetros</vt:lpstr>
      <vt:lpstr>Capítulo 17</vt:lpstr>
      <vt:lpstr>Eventos</vt:lpstr>
      <vt:lpstr>Delegate patrón para eventos</vt:lpstr>
      <vt:lpstr>El publicador y el miembro event</vt:lpstr>
      <vt:lpstr>Suscriptor y el manejador de eventos</vt:lpstr>
      <vt:lpstr>Suscribiendose a eventos</vt:lpstr>
      <vt:lpstr>Capítulo 18</vt:lpstr>
      <vt:lpstr>Generics</vt:lpstr>
      <vt:lpstr>Métodos genéricos</vt:lpstr>
      <vt:lpstr>Parámetros type en Generics</vt:lpstr>
      <vt:lpstr>Clases y estructuras genéricas</vt:lpstr>
      <vt:lpstr>Herencia de clases genéricas</vt:lpstr>
      <vt:lpstr>Interfaces genéricas</vt:lpstr>
      <vt:lpstr>Delegates genéricos</vt:lpstr>
      <vt:lpstr>Delegates Action</vt:lpstr>
      <vt:lpstr>Delegates Function</vt:lpstr>
      <vt:lpstr>Eventos genéricos</vt:lpstr>
      <vt:lpstr>Constraints</vt:lpstr>
      <vt:lpstr>Tipos de Constraints</vt:lpstr>
      <vt:lpstr>Múltiples constraints</vt:lpstr>
      <vt:lpstr>Por qué declarar constraints</vt:lpstr>
      <vt:lpstr>Generics y Objects</vt:lpstr>
      <vt:lpstr>Colecciones genéricas</vt:lpstr>
      <vt:lpstr>System.Collections.Generic.List&lt;T&gt;</vt:lpstr>
      <vt:lpstr>System.Collections.Generic.Dictionary&lt;TKey, TVal&gt;</vt:lpstr>
      <vt:lpstr>Capítulo 19</vt:lpstr>
      <vt:lpstr>Constantes</vt:lpstr>
      <vt:lpstr>readonly</vt:lpstr>
      <vt:lpstr>readonly struct</vt:lpstr>
      <vt:lpstr>ref readonly return</vt:lpstr>
      <vt:lpstr>Paramétros in (readonly ref)</vt:lpstr>
      <vt:lpstr>Práctica sobre constantes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Referencia </dc:title>
  <dc:creator>Luis Alberto Osinaga</dc:creator>
  <cp:lastModifiedBy>Luis Alberto Osinaga</cp:lastModifiedBy>
  <cp:revision>846</cp:revision>
  <dcterms:created xsi:type="dcterms:W3CDTF">2020-04-17T15:21:31Z</dcterms:created>
  <dcterms:modified xsi:type="dcterms:W3CDTF">2020-05-14T22:15:46Z</dcterms:modified>
</cp:coreProperties>
</file>