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7"/>
  </p:notesMasterIdLst>
  <p:sldIdLst>
    <p:sldId id="256" r:id="rId2"/>
    <p:sldId id="264" r:id="rId3"/>
    <p:sldId id="257" r:id="rId4"/>
    <p:sldId id="265" r:id="rId5"/>
    <p:sldId id="266" r:id="rId6"/>
    <p:sldId id="260" r:id="rId7"/>
    <p:sldId id="267" r:id="rId8"/>
    <p:sldId id="268" r:id="rId9"/>
    <p:sldId id="263" r:id="rId10"/>
    <p:sldId id="269" r:id="rId11"/>
    <p:sldId id="270" r:id="rId12"/>
    <p:sldId id="271" r:id="rId13"/>
    <p:sldId id="272" r:id="rId14"/>
    <p:sldId id="273" r:id="rId15"/>
    <p:sldId id="274" r:id="rId16"/>
    <p:sldId id="275" r:id="rId17"/>
    <p:sldId id="276" r:id="rId18"/>
    <p:sldId id="278" r:id="rId19"/>
    <p:sldId id="277"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37" r:id="rId54"/>
    <p:sldId id="312" r:id="rId55"/>
    <p:sldId id="313" r:id="rId56"/>
    <p:sldId id="314" r:id="rId57"/>
    <p:sldId id="315" r:id="rId58"/>
    <p:sldId id="316" r:id="rId59"/>
    <p:sldId id="317" r:id="rId60"/>
    <p:sldId id="318" r:id="rId61"/>
    <p:sldId id="319" r:id="rId62"/>
    <p:sldId id="320" r:id="rId63"/>
    <p:sldId id="321" r:id="rId64"/>
    <p:sldId id="445"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9" r:id="rId80"/>
    <p:sldId id="340" r:id="rId81"/>
    <p:sldId id="341" r:id="rId82"/>
    <p:sldId id="343" r:id="rId83"/>
    <p:sldId id="342" r:id="rId84"/>
    <p:sldId id="344" r:id="rId85"/>
    <p:sldId id="345" r:id="rId86"/>
    <p:sldId id="336" r:id="rId87"/>
    <p:sldId id="338" r:id="rId88"/>
    <p:sldId id="346" r:id="rId89"/>
    <p:sldId id="347" r:id="rId90"/>
    <p:sldId id="348" r:id="rId91"/>
    <p:sldId id="349" r:id="rId92"/>
    <p:sldId id="350" r:id="rId93"/>
    <p:sldId id="351" r:id="rId94"/>
    <p:sldId id="352" r:id="rId95"/>
    <p:sldId id="353" r:id="rId96"/>
    <p:sldId id="354" r:id="rId97"/>
    <p:sldId id="355" r:id="rId98"/>
    <p:sldId id="356" r:id="rId99"/>
    <p:sldId id="358" r:id="rId100"/>
    <p:sldId id="359" r:id="rId101"/>
    <p:sldId id="360" r:id="rId102"/>
    <p:sldId id="361" r:id="rId103"/>
    <p:sldId id="362" r:id="rId104"/>
    <p:sldId id="363" r:id="rId105"/>
    <p:sldId id="364" r:id="rId106"/>
    <p:sldId id="365" r:id="rId107"/>
    <p:sldId id="366" r:id="rId108"/>
    <p:sldId id="367" r:id="rId109"/>
    <p:sldId id="368" r:id="rId110"/>
    <p:sldId id="369" r:id="rId111"/>
    <p:sldId id="370" r:id="rId112"/>
    <p:sldId id="371" r:id="rId113"/>
    <p:sldId id="372" r:id="rId114"/>
    <p:sldId id="373" r:id="rId115"/>
    <p:sldId id="374" r:id="rId116"/>
    <p:sldId id="375" r:id="rId117"/>
    <p:sldId id="376" r:id="rId118"/>
    <p:sldId id="377" r:id="rId119"/>
    <p:sldId id="378" r:id="rId120"/>
    <p:sldId id="379" r:id="rId121"/>
    <p:sldId id="380" r:id="rId122"/>
    <p:sldId id="381" r:id="rId123"/>
    <p:sldId id="382" r:id="rId124"/>
    <p:sldId id="383" r:id="rId125"/>
    <p:sldId id="384" r:id="rId126"/>
    <p:sldId id="385" r:id="rId127"/>
    <p:sldId id="386" r:id="rId128"/>
    <p:sldId id="387" r:id="rId129"/>
    <p:sldId id="388" r:id="rId130"/>
    <p:sldId id="389" r:id="rId131"/>
    <p:sldId id="390" r:id="rId132"/>
    <p:sldId id="391" r:id="rId133"/>
    <p:sldId id="392" r:id="rId134"/>
    <p:sldId id="393" r:id="rId135"/>
    <p:sldId id="394" r:id="rId136"/>
    <p:sldId id="395" r:id="rId137"/>
    <p:sldId id="396" r:id="rId138"/>
    <p:sldId id="397" r:id="rId139"/>
    <p:sldId id="398" r:id="rId140"/>
    <p:sldId id="399" r:id="rId141"/>
    <p:sldId id="400" r:id="rId142"/>
    <p:sldId id="402" r:id="rId143"/>
    <p:sldId id="401" r:id="rId144"/>
    <p:sldId id="403" r:id="rId145"/>
    <p:sldId id="404" r:id="rId146"/>
    <p:sldId id="405" r:id="rId147"/>
    <p:sldId id="406" r:id="rId148"/>
    <p:sldId id="407" r:id="rId149"/>
    <p:sldId id="408" r:id="rId150"/>
    <p:sldId id="409" r:id="rId151"/>
    <p:sldId id="410" r:id="rId152"/>
    <p:sldId id="411" r:id="rId153"/>
    <p:sldId id="413" r:id="rId154"/>
    <p:sldId id="412" r:id="rId155"/>
    <p:sldId id="414" r:id="rId156"/>
    <p:sldId id="415" r:id="rId157"/>
    <p:sldId id="416" r:id="rId158"/>
    <p:sldId id="417" r:id="rId159"/>
    <p:sldId id="418" r:id="rId160"/>
    <p:sldId id="419" r:id="rId161"/>
    <p:sldId id="420" r:id="rId162"/>
    <p:sldId id="421" r:id="rId163"/>
    <p:sldId id="426" r:id="rId164"/>
    <p:sldId id="422" r:id="rId165"/>
    <p:sldId id="423" r:id="rId166"/>
    <p:sldId id="424" r:id="rId167"/>
    <p:sldId id="425" r:id="rId168"/>
    <p:sldId id="427" r:id="rId169"/>
    <p:sldId id="428" r:id="rId170"/>
    <p:sldId id="429" r:id="rId171"/>
    <p:sldId id="430" r:id="rId172"/>
    <p:sldId id="431" r:id="rId173"/>
    <p:sldId id="432" r:id="rId174"/>
    <p:sldId id="433" r:id="rId175"/>
    <p:sldId id="434" r:id="rId176"/>
    <p:sldId id="439" r:id="rId177"/>
    <p:sldId id="440" r:id="rId178"/>
    <p:sldId id="435" r:id="rId179"/>
    <p:sldId id="436" r:id="rId180"/>
    <p:sldId id="437" r:id="rId181"/>
    <p:sldId id="441" r:id="rId182"/>
    <p:sldId id="442" r:id="rId183"/>
    <p:sldId id="443" r:id="rId184"/>
    <p:sldId id="444" r:id="rId185"/>
    <p:sldId id="446" r:id="rId186"/>
  </p:sldIdLst>
  <p:sldSz cx="12192000" cy="6858000"/>
  <p:notesSz cx="6858000" cy="9144000"/>
  <p:defaultText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8BE0BC-1AFC-A540-9D5D-1168F4D3274E}">
          <p14:sldIdLst>
            <p14:sldId id="256"/>
            <p14:sldId id="264"/>
            <p14:sldId id="257"/>
            <p14:sldId id="265"/>
            <p14:sldId id="266"/>
            <p14:sldId id="260"/>
            <p14:sldId id="267"/>
            <p14:sldId id="268"/>
            <p14:sldId id="263"/>
            <p14:sldId id="269"/>
            <p14:sldId id="270"/>
            <p14:sldId id="271"/>
            <p14:sldId id="272"/>
            <p14:sldId id="273"/>
            <p14:sldId id="274"/>
            <p14:sldId id="275"/>
            <p14:sldId id="276"/>
            <p14:sldId id="278"/>
            <p14:sldId id="277"/>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37"/>
            <p14:sldId id="312"/>
            <p14:sldId id="313"/>
            <p14:sldId id="314"/>
            <p14:sldId id="315"/>
            <p14:sldId id="316"/>
            <p14:sldId id="317"/>
            <p14:sldId id="318"/>
            <p14:sldId id="319"/>
            <p14:sldId id="320"/>
            <p14:sldId id="321"/>
            <p14:sldId id="445"/>
            <p14:sldId id="322"/>
            <p14:sldId id="323"/>
            <p14:sldId id="324"/>
            <p14:sldId id="325"/>
            <p14:sldId id="326"/>
            <p14:sldId id="327"/>
            <p14:sldId id="328"/>
            <p14:sldId id="329"/>
            <p14:sldId id="330"/>
            <p14:sldId id="331"/>
            <p14:sldId id="332"/>
            <p14:sldId id="333"/>
            <p14:sldId id="334"/>
            <p14:sldId id="335"/>
            <p14:sldId id="339"/>
            <p14:sldId id="340"/>
            <p14:sldId id="341"/>
            <p14:sldId id="343"/>
            <p14:sldId id="342"/>
            <p14:sldId id="344"/>
            <p14:sldId id="345"/>
            <p14:sldId id="336"/>
            <p14:sldId id="338"/>
            <p14:sldId id="346"/>
            <p14:sldId id="347"/>
            <p14:sldId id="348"/>
            <p14:sldId id="349"/>
            <p14:sldId id="350"/>
            <p14:sldId id="351"/>
            <p14:sldId id="352"/>
            <p14:sldId id="353"/>
            <p14:sldId id="354"/>
            <p14:sldId id="355"/>
            <p14:sldId id="356"/>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2"/>
            <p14:sldId id="401"/>
            <p14:sldId id="403"/>
            <p14:sldId id="404"/>
            <p14:sldId id="405"/>
            <p14:sldId id="406"/>
            <p14:sldId id="407"/>
            <p14:sldId id="408"/>
            <p14:sldId id="409"/>
            <p14:sldId id="410"/>
            <p14:sldId id="411"/>
            <p14:sldId id="413"/>
            <p14:sldId id="412"/>
            <p14:sldId id="414"/>
            <p14:sldId id="415"/>
            <p14:sldId id="416"/>
            <p14:sldId id="417"/>
            <p14:sldId id="418"/>
            <p14:sldId id="419"/>
            <p14:sldId id="420"/>
            <p14:sldId id="421"/>
            <p14:sldId id="426"/>
            <p14:sldId id="422"/>
            <p14:sldId id="423"/>
            <p14:sldId id="424"/>
            <p14:sldId id="425"/>
            <p14:sldId id="427"/>
            <p14:sldId id="428"/>
            <p14:sldId id="429"/>
            <p14:sldId id="430"/>
            <p14:sldId id="431"/>
            <p14:sldId id="432"/>
            <p14:sldId id="433"/>
            <p14:sldId id="434"/>
            <p14:sldId id="439"/>
            <p14:sldId id="440"/>
            <p14:sldId id="435"/>
            <p14:sldId id="436"/>
            <p14:sldId id="437"/>
            <p14:sldId id="441"/>
            <p14:sldId id="442"/>
            <p14:sldId id="443"/>
            <p14:sldId id="444"/>
            <p14:sldId id="44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4829"/>
  </p:normalViewPr>
  <p:slideViewPr>
    <p:cSldViewPr snapToGrid="0" snapToObjects="1">
      <p:cViewPr varScale="1">
        <p:scale>
          <a:sx n="147" d="100"/>
          <a:sy n="147" d="100"/>
        </p:scale>
        <p:origin x="16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notesMaster" Target="notesMasters/notesMaster1.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1E310-8366-2740-B701-834CA158AAE3}" type="datetimeFigureOut">
              <a:rPr lang="en-BO" smtClean="0"/>
              <a:t>5/5/20</a:t>
            </a:fld>
            <a:endParaRPr lang="en-B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62FAD-41FB-114C-973F-4611EED3A6D2}" type="slidenum">
              <a:rPr lang="en-BO" smtClean="0"/>
              <a:t>‹#›</a:t>
            </a:fld>
            <a:endParaRPr lang="en-BO"/>
          </a:p>
        </p:txBody>
      </p:sp>
    </p:spTree>
    <p:extLst>
      <p:ext uri="{BB962C8B-B14F-4D97-AF65-F5344CB8AC3E}">
        <p14:creationId xmlns:p14="http://schemas.microsoft.com/office/powerpoint/2010/main" val="3802457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a:t>
            </a:fld>
            <a:endParaRPr lang="en-BO"/>
          </a:p>
        </p:txBody>
      </p:sp>
    </p:spTree>
    <p:extLst>
      <p:ext uri="{BB962C8B-B14F-4D97-AF65-F5344CB8AC3E}">
        <p14:creationId xmlns:p14="http://schemas.microsoft.com/office/powerpoint/2010/main" val="945889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53</a:t>
            </a:fld>
            <a:endParaRPr lang="en-BO"/>
          </a:p>
        </p:txBody>
      </p:sp>
    </p:spTree>
    <p:extLst>
      <p:ext uri="{BB962C8B-B14F-4D97-AF65-F5344CB8AC3E}">
        <p14:creationId xmlns:p14="http://schemas.microsoft.com/office/powerpoint/2010/main" val="357365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54</a:t>
            </a:fld>
            <a:endParaRPr lang="en-BO"/>
          </a:p>
        </p:txBody>
      </p:sp>
    </p:spTree>
    <p:extLst>
      <p:ext uri="{BB962C8B-B14F-4D97-AF65-F5344CB8AC3E}">
        <p14:creationId xmlns:p14="http://schemas.microsoft.com/office/powerpoint/2010/main" val="275825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Probar entrar a elemento de tipo string[] no asignado</a:t>
            </a:r>
          </a:p>
        </p:txBody>
      </p:sp>
      <p:sp>
        <p:nvSpPr>
          <p:cNvPr id="4" name="Slide Number Placeholder 3"/>
          <p:cNvSpPr>
            <a:spLocks noGrp="1"/>
          </p:cNvSpPr>
          <p:nvPr>
            <p:ph type="sldNum" sz="quarter" idx="5"/>
          </p:nvPr>
        </p:nvSpPr>
        <p:spPr/>
        <p:txBody>
          <a:bodyPr/>
          <a:lstStyle/>
          <a:p>
            <a:fld id="{38D62FAD-41FB-114C-973F-4611EED3A6D2}" type="slidenum">
              <a:rPr lang="en-BO" smtClean="0"/>
              <a:t>56</a:t>
            </a:fld>
            <a:endParaRPr lang="en-BO"/>
          </a:p>
        </p:txBody>
      </p:sp>
    </p:spTree>
    <p:extLst>
      <p:ext uri="{BB962C8B-B14F-4D97-AF65-F5344CB8AC3E}">
        <p14:creationId xmlns:p14="http://schemas.microsoft.com/office/powerpoint/2010/main" val="500555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58</a:t>
            </a:fld>
            <a:endParaRPr lang="en-BO"/>
          </a:p>
        </p:txBody>
      </p:sp>
    </p:spTree>
    <p:extLst>
      <p:ext uri="{BB962C8B-B14F-4D97-AF65-F5344CB8AC3E}">
        <p14:creationId xmlns:p14="http://schemas.microsoft.com/office/powerpoint/2010/main" val="1370801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65</a:t>
            </a:fld>
            <a:endParaRPr lang="en-BO"/>
          </a:p>
        </p:txBody>
      </p:sp>
    </p:spTree>
    <p:extLst>
      <p:ext uri="{BB962C8B-B14F-4D97-AF65-F5344CB8AC3E}">
        <p14:creationId xmlns:p14="http://schemas.microsoft.com/office/powerpoint/2010/main" val="2229978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66</a:t>
            </a:fld>
            <a:endParaRPr lang="en-BO"/>
          </a:p>
        </p:txBody>
      </p:sp>
    </p:spTree>
    <p:extLst>
      <p:ext uri="{BB962C8B-B14F-4D97-AF65-F5344CB8AC3E}">
        <p14:creationId xmlns:p14="http://schemas.microsoft.com/office/powerpoint/2010/main" val="432347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68</a:t>
            </a:fld>
            <a:endParaRPr lang="en-BO"/>
          </a:p>
        </p:txBody>
      </p:sp>
    </p:spTree>
    <p:extLst>
      <p:ext uri="{BB962C8B-B14F-4D97-AF65-F5344CB8AC3E}">
        <p14:creationId xmlns:p14="http://schemas.microsoft.com/office/powerpoint/2010/main" val="227796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70</a:t>
            </a:fld>
            <a:endParaRPr lang="en-BO"/>
          </a:p>
        </p:txBody>
      </p:sp>
    </p:spTree>
    <p:extLst>
      <p:ext uri="{BB962C8B-B14F-4D97-AF65-F5344CB8AC3E}">
        <p14:creationId xmlns:p14="http://schemas.microsoft.com/office/powerpoint/2010/main" val="1460942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71</a:t>
            </a:fld>
            <a:endParaRPr lang="en-BO"/>
          </a:p>
        </p:txBody>
      </p:sp>
    </p:spTree>
    <p:extLst>
      <p:ext uri="{BB962C8B-B14F-4D97-AF65-F5344CB8AC3E}">
        <p14:creationId xmlns:p14="http://schemas.microsoft.com/office/powerpoint/2010/main" val="3772429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72</a:t>
            </a:fld>
            <a:endParaRPr lang="en-BO"/>
          </a:p>
        </p:txBody>
      </p:sp>
    </p:spTree>
    <p:extLst>
      <p:ext uri="{BB962C8B-B14F-4D97-AF65-F5344CB8AC3E}">
        <p14:creationId xmlns:p14="http://schemas.microsoft.com/office/powerpoint/2010/main" val="2764778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a:t>
            </a:fld>
            <a:endParaRPr lang="en-BO"/>
          </a:p>
        </p:txBody>
      </p:sp>
    </p:spTree>
    <p:extLst>
      <p:ext uri="{BB962C8B-B14F-4D97-AF65-F5344CB8AC3E}">
        <p14:creationId xmlns:p14="http://schemas.microsoft.com/office/powerpoint/2010/main" val="79071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75</a:t>
            </a:fld>
            <a:endParaRPr lang="en-BO"/>
          </a:p>
        </p:txBody>
      </p:sp>
    </p:spTree>
    <p:extLst>
      <p:ext uri="{BB962C8B-B14F-4D97-AF65-F5344CB8AC3E}">
        <p14:creationId xmlns:p14="http://schemas.microsoft.com/office/powerpoint/2010/main" val="3026122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90</a:t>
            </a:fld>
            <a:endParaRPr lang="en-BO"/>
          </a:p>
        </p:txBody>
      </p:sp>
    </p:spTree>
    <p:extLst>
      <p:ext uri="{BB962C8B-B14F-4D97-AF65-F5344CB8AC3E}">
        <p14:creationId xmlns:p14="http://schemas.microsoft.com/office/powerpoint/2010/main" val="2216449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se puede con variables locales</a:t>
            </a:r>
          </a:p>
        </p:txBody>
      </p:sp>
      <p:sp>
        <p:nvSpPr>
          <p:cNvPr id="4" name="Slide Number Placeholder 3"/>
          <p:cNvSpPr>
            <a:spLocks noGrp="1"/>
          </p:cNvSpPr>
          <p:nvPr>
            <p:ph type="sldNum" sz="quarter" idx="5"/>
          </p:nvPr>
        </p:nvSpPr>
        <p:spPr/>
        <p:txBody>
          <a:bodyPr/>
          <a:lstStyle/>
          <a:p>
            <a:fld id="{38D62FAD-41FB-114C-973F-4611EED3A6D2}" type="slidenum">
              <a:rPr lang="en-BO" smtClean="0"/>
              <a:t>98</a:t>
            </a:fld>
            <a:endParaRPr lang="en-BO"/>
          </a:p>
        </p:txBody>
      </p:sp>
    </p:spTree>
    <p:extLst>
      <p:ext uri="{BB962C8B-B14F-4D97-AF65-F5344CB8AC3E}">
        <p14:creationId xmlns:p14="http://schemas.microsoft.com/office/powerpoint/2010/main" val="354668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108</a:t>
            </a:fld>
            <a:endParaRPr lang="en-BO"/>
          </a:p>
        </p:txBody>
      </p:sp>
    </p:spTree>
    <p:extLst>
      <p:ext uri="{BB962C8B-B14F-4D97-AF65-F5344CB8AC3E}">
        <p14:creationId xmlns:p14="http://schemas.microsoft.com/office/powerpoint/2010/main" val="42255328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Pendiente métodos parciales</a:t>
            </a:r>
          </a:p>
        </p:txBody>
      </p:sp>
      <p:sp>
        <p:nvSpPr>
          <p:cNvPr id="4" name="Slide Number Placeholder 3"/>
          <p:cNvSpPr>
            <a:spLocks noGrp="1"/>
          </p:cNvSpPr>
          <p:nvPr>
            <p:ph type="sldNum" sz="quarter" idx="5"/>
          </p:nvPr>
        </p:nvSpPr>
        <p:spPr/>
        <p:txBody>
          <a:bodyPr/>
          <a:lstStyle/>
          <a:p>
            <a:fld id="{38D62FAD-41FB-114C-973F-4611EED3A6D2}" type="slidenum">
              <a:rPr lang="en-BO" smtClean="0"/>
              <a:t>119</a:t>
            </a:fld>
            <a:endParaRPr lang="en-BO"/>
          </a:p>
        </p:txBody>
      </p:sp>
    </p:spTree>
    <p:extLst>
      <p:ext uri="{BB962C8B-B14F-4D97-AF65-F5344CB8AC3E}">
        <p14:creationId xmlns:p14="http://schemas.microsoft.com/office/powerpoint/2010/main" val="3868979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124</a:t>
            </a:fld>
            <a:endParaRPr lang="en-BO"/>
          </a:p>
        </p:txBody>
      </p:sp>
    </p:spTree>
    <p:extLst>
      <p:ext uri="{BB962C8B-B14F-4D97-AF65-F5344CB8AC3E}">
        <p14:creationId xmlns:p14="http://schemas.microsoft.com/office/powerpoint/2010/main" val="3394572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135</a:t>
            </a:fld>
            <a:endParaRPr lang="en-BO"/>
          </a:p>
        </p:txBody>
      </p:sp>
    </p:spTree>
    <p:extLst>
      <p:ext uri="{BB962C8B-B14F-4D97-AF65-F5344CB8AC3E}">
        <p14:creationId xmlns:p14="http://schemas.microsoft.com/office/powerpoint/2010/main" val="6679118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138</a:t>
            </a:fld>
            <a:endParaRPr lang="en-BO"/>
          </a:p>
        </p:txBody>
      </p:sp>
    </p:spTree>
    <p:extLst>
      <p:ext uri="{BB962C8B-B14F-4D97-AF65-F5344CB8AC3E}">
        <p14:creationId xmlns:p14="http://schemas.microsoft.com/office/powerpoint/2010/main" val="28452205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141</a:t>
            </a:fld>
            <a:endParaRPr lang="en-BO"/>
          </a:p>
        </p:txBody>
      </p:sp>
    </p:spTree>
    <p:extLst>
      <p:ext uri="{BB962C8B-B14F-4D97-AF65-F5344CB8AC3E}">
        <p14:creationId xmlns:p14="http://schemas.microsoft.com/office/powerpoint/2010/main" val="41413100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178</a:t>
            </a:fld>
            <a:endParaRPr lang="en-BO"/>
          </a:p>
        </p:txBody>
      </p:sp>
    </p:spTree>
    <p:extLst>
      <p:ext uri="{BB962C8B-B14F-4D97-AF65-F5344CB8AC3E}">
        <p14:creationId xmlns:p14="http://schemas.microsoft.com/office/powerpoint/2010/main" val="55947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hay en inglés</a:t>
            </a:r>
          </a:p>
        </p:txBody>
      </p:sp>
      <p:sp>
        <p:nvSpPr>
          <p:cNvPr id="4" name="Slide Number Placeholder 3"/>
          <p:cNvSpPr>
            <a:spLocks noGrp="1"/>
          </p:cNvSpPr>
          <p:nvPr>
            <p:ph type="sldNum" sz="quarter" idx="5"/>
          </p:nvPr>
        </p:nvSpPr>
        <p:spPr/>
        <p:txBody>
          <a:bodyPr/>
          <a:lstStyle/>
          <a:p>
            <a:fld id="{38D62FAD-41FB-114C-973F-4611EED3A6D2}" type="slidenum">
              <a:rPr lang="en-BO" smtClean="0"/>
              <a:t>8</a:t>
            </a:fld>
            <a:endParaRPr lang="en-BO"/>
          </a:p>
        </p:txBody>
      </p:sp>
    </p:spTree>
    <p:extLst>
      <p:ext uri="{BB962C8B-B14F-4D97-AF65-F5344CB8AC3E}">
        <p14:creationId xmlns:p14="http://schemas.microsoft.com/office/powerpoint/2010/main" val="6510213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182</a:t>
            </a:fld>
            <a:endParaRPr lang="en-BO"/>
          </a:p>
        </p:txBody>
      </p:sp>
    </p:spTree>
    <p:extLst>
      <p:ext uri="{BB962C8B-B14F-4D97-AF65-F5344CB8AC3E}">
        <p14:creationId xmlns:p14="http://schemas.microsoft.com/office/powerpoint/2010/main" val="29527308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184</a:t>
            </a:fld>
            <a:endParaRPr lang="en-BO"/>
          </a:p>
        </p:txBody>
      </p:sp>
    </p:spTree>
    <p:extLst>
      <p:ext uri="{BB962C8B-B14F-4D97-AF65-F5344CB8AC3E}">
        <p14:creationId xmlns:p14="http://schemas.microsoft.com/office/powerpoint/2010/main" val="801942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Explicar MaxValues y MinValues</a:t>
            </a:r>
          </a:p>
        </p:txBody>
      </p:sp>
      <p:sp>
        <p:nvSpPr>
          <p:cNvPr id="4" name="Slide Number Placeholder 3"/>
          <p:cNvSpPr>
            <a:spLocks noGrp="1"/>
          </p:cNvSpPr>
          <p:nvPr>
            <p:ph type="sldNum" sz="quarter" idx="5"/>
          </p:nvPr>
        </p:nvSpPr>
        <p:spPr/>
        <p:txBody>
          <a:bodyPr/>
          <a:lstStyle/>
          <a:p>
            <a:fld id="{38D62FAD-41FB-114C-973F-4611EED3A6D2}" type="slidenum">
              <a:rPr lang="en-BO" smtClean="0"/>
              <a:t>19</a:t>
            </a:fld>
            <a:endParaRPr lang="en-BO"/>
          </a:p>
        </p:txBody>
      </p:sp>
    </p:spTree>
    <p:extLst>
      <p:ext uri="{BB962C8B-B14F-4D97-AF65-F5344CB8AC3E}">
        <p14:creationId xmlns:p14="http://schemas.microsoft.com/office/powerpoint/2010/main" val="1882754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23</a:t>
            </a:fld>
            <a:endParaRPr lang="en-BO"/>
          </a:p>
        </p:txBody>
      </p:sp>
    </p:spTree>
    <p:extLst>
      <p:ext uri="{BB962C8B-B14F-4D97-AF65-F5344CB8AC3E}">
        <p14:creationId xmlns:p14="http://schemas.microsoft.com/office/powerpoint/2010/main" val="1879504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27</a:t>
            </a:fld>
            <a:endParaRPr lang="en-BO"/>
          </a:p>
        </p:txBody>
      </p:sp>
    </p:spTree>
    <p:extLst>
      <p:ext uri="{BB962C8B-B14F-4D97-AF65-F5344CB8AC3E}">
        <p14:creationId xmlns:p14="http://schemas.microsoft.com/office/powerpoint/2010/main" val="102729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28</a:t>
            </a:fld>
            <a:endParaRPr lang="en-BO"/>
          </a:p>
        </p:txBody>
      </p:sp>
    </p:spTree>
    <p:extLst>
      <p:ext uri="{BB962C8B-B14F-4D97-AF65-F5344CB8AC3E}">
        <p14:creationId xmlns:p14="http://schemas.microsoft.com/office/powerpoint/2010/main" val="1855220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42</a:t>
            </a:fld>
            <a:endParaRPr lang="en-BO"/>
          </a:p>
        </p:txBody>
      </p:sp>
    </p:spTree>
    <p:extLst>
      <p:ext uri="{BB962C8B-B14F-4D97-AF65-F5344CB8AC3E}">
        <p14:creationId xmlns:p14="http://schemas.microsoft.com/office/powerpoint/2010/main" val="725812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Pendiente StringBuilder</a:t>
            </a:r>
          </a:p>
        </p:txBody>
      </p:sp>
      <p:sp>
        <p:nvSpPr>
          <p:cNvPr id="4" name="Slide Number Placeholder 3"/>
          <p:cNvSpPr>
            <a:spLocks noGrp="1"/>
          </p:cNvSpPr>
          <p:nvPr>
            <p:ph type="sldNum" sz="quarter" idx="5"/>
          </p:nvPr>
        </p:nvSpPr>
        <p:spPr/>
        <p:txBody>
          <a:bodyPr/>
          <a:lstStyle/>
          <a:p>
            <a:fld id="{38D62FAD-41FB-114C-973F-4611EED3A6D2}" type="slidenum">
              <a:rPr lang="en-BO" smtClean="0"/>
              <a:t>51</a:t>
            </a:fld>
            <a:endParaRPr lang="en-BO"/>
          </a:p>
        </p:txBody>
      </p:sp>
    </p:spTree>
    <p:extLst>
      <p:ext uri="{BB962C8B-B14F-4D97-AF65-F5344CB8AC3E}">
        <p14:creationId xmlns:p14="http://schemas.microsoft.com/office/powerpoint/2010/main" val="1102791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5DFE-E401-754F-A9A0-31E0BA3D93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O"/>
          </a:p>
        </p:txBody>
      </p:sp>
      <p:sp>
        <p:nvSpPr>
          <p:cNvPr id="3" name="Subtitle 2">
            <a:extLst>
              <a:ext uri="{FF2B5EF4-FFF2-40B4-BE49-F238E27FC236}">
                <a16:creationId xmlns:a16="http://schemas.microsoft.com/office/drawing/2014/main" id="{D5F4A4F0-F115-FD4C-A703-763D43AB2C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O"/>
          </a:p>
        </p:txBody>
      </p:sp>
      <p:sp>
        <p:nvSpPr>
          <p:cNvPr id="4" name="Date Placeholder 3">
            <a:extLst>
              <a:ext uri="{FF2B5EF4-FFF2-40B4-BE49-F238E27FC236}">
                <a16:creationId xmlns:a16="http://schemas.microsoft.com/office/drawing/2014/main" id="{FACB1BB2-6A2D-7343-8189-97C45960B45E}"/>
              </a:ext>
            </a:extLst>
          </p:cNvPr>
          <p:cNvSpPr>
            <a:spLocks noGrp="1"/>
          </p:cNvSpPr>
          <p:nvPr>
            <p:ph type="dt" sz="half" idx="10"/>
          </p:nvPr>
        </p:nvSpPr>
        <p:spPr/>
        <p:txBody>
          <a:bodyPr/>
          <a:lstStyle/>
          <a:p>
            <a:fld id="{2D504DAD-788E-6544-B152-D66250FE087A}" type="datetimeFigureOut">
              <a:rPr lang="en-BO" smtClean="0"/>
              <a:t>5/5/20</a:t>
            </a:fld>
            <a:endParaRPr lang="en-BO"/>
          </a:p>
        </p:txBody>
      </p:sp>
      <p:sp>
        <p:nvSpPr>
          <p:cNvPr id="5" name="Footer Placeholder 4">
            <a:extLst>
              <a:ext uri="{FF2B5EF4-FFF2-40B4-BE49-F238E27FC236}">
                <a16:creationId xmlns:a16="http://schemas.microsoft.com/office/drawing/2014/main" id="{A3440600-AFA8-A34B-9B4B-E396483A78C8}"/>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207C3A7C-4AAB-254A-AF3E-7F14A1D1296A}"/>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656608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E62D-B9CE-7744-9464-0470080F60F5}"/>
              </a:ext>
            </a:extLst>
          </p:cNvPr>
          <p:cNvSpPr>
            <a:spLocks noGrp="1"/>
          </p:cNvSpPr>
          <p:nvPr>
            <p:ph type="title"/>
          </p:nvPr>
        </p:nvSpPr>
        <p:spPr/>
        <p:txBody>
          <a:bodyPr/>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06586A50-678D-1149-99E4-98FF5CD6B8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279DFA28-EB5D-A74C-B207-48640B7BA0A4}"/>
              </a:ext>
            </a:extLst>
          </p:cNvPr>
          <p:cNvSpPr>
            <a:spLocks noGrp="1"/>
          </p:cNvSpPr>
          <p:nvPr>
            <p:ph type="dt" sz="half" idx="10"/>
          </p:nvPr>
        </p:nvSpPr>
        <p:spPr/>
        <p:txBody>
          <a:bodyPr/>
          <a:lstStyle/>
          <a:p>
            <a:fld id="{2D504DAD-788E-6544-B152-D66250FE087A}" type="datetimeFigureOut">
              <a:rPr lang="en-BO" smtClean="0"/>
              <a:t>5/5/20</a:t>
            </a:fld>
            <a:endParaRPr lang="en-BO"/>
          </a:p>
        </p:txBody>
      </p:sp>
      <p:sp>
        <p:nvSpPr>
          <p:cNvPr id="5" name="Footer Placeholder 4">
            <a:extLst>
              <a:ext uri="{FF2B5EF4-FFF2-40B4-BE49-F238E27FC236}">
                <a16:creationId xmlns:a16="http://schemas.microsoft.com/office/drawing/2014/main" id="{297C9A87-11AE-6546-9F19-8C13064F981B}"/>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74A9431E-12FA-D342-BD1D-3AB2189C19C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507881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1893E7-1895-B44B-8C05-5436EEC5E2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A917CA8C-942F-D545-9DDB-77B1BA0B0B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A3032C76-6A69-2C47-83D7-C30308D0D6AE}"/>
              </a:ext>
            </a:extLst>
          </p:cNvPr>
          <p:cNvSpPr>
            <a:spLocks noGrp="1"/>
          </p:cNvSpPr>
          <p:nvPr>
            <p:ph type="dt" sz="half" idx="10"/>
          </p:nvPr>
        </p:nvSpPr>
        <p:spPr/>
        <p:txBody>
          <a:bodyPr/>
          <a:lstStyle/>
          <a:p>
            <a:fld id="{2D504DAD-788E-6544-B152-D66250FE087A}" type="datetimeFigureOut">
              <a:rPr lang="en-BO" smtClean="0"/>
              <a:t>5/5/20</a:t>
            </a:fld>
            <a:endParaRPr lang="en-BO"/>
          </a:p>
        </p:txBody>
      </p:sp>
      <p:sp>
        <p:nvSpPr>
          <p:cNvPr id="5" name="Footer Placeholder 4">
            <a:extLst>
              <a:ext uri="{FF2B5EF4-FFF2-40B4-BE49-F238E27FC236}">
                <a16:creationId xmlns:a16="http://schemas.microsoft.com/office/drawing/2014/main" id="{2391CD76-E03E-8B47-9A61-4C678FEFCAA6}"/>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ECA6DEE3-75D6-E44F-82FC-2CA970D477C4}"/>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7709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4330-09A6-F244-8C21-5030A8D5BC7F}"/>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5DCE9352-26E6-ED43-B9D7-66D3B3C483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3AAEE2BE-DE0E-F04E-98E4-FAAD88B3DEDC}"/>
              </a:ext>
            </a:extLst>
          </p:cNvPr>
          <p:cNvSpPr>
            <a:spLocks noGrp="1"/>
          </p:cNvSpPr>
          <p:nvPr>
            <p:ph type="dt" sz="half" idx="10"/>
          </p:nvPr>
        </p:nvSpPr>
        <p:spPr/>
        <p:txBody>
          <a:bodyPr/>
          <a:lstStyle/>
          <a:p>
            <a:fld id="{2D504DAD-788E-6544-B152-D66250FE087A}" type="datetimeFigureOut">
              <a:rPr lang="en-BO" smtClean="0"/>
              <a:t>5/5/20</a:t>
            </a:fld>
            <a:endParaRPr lang="en-BO"/>
          </a:p>
        </p:txBody>
      </p:sp>
      <p:sp>
        <p:nvSpPr>
          <p:cNvPr id="5" name="Footer Placeholder 4">
            <a:extLst>
              <a:ext uri="{FF2B5EF4-FFF2-40B4-BE49-F238E27FC236}">
                <a16:creationId xmlns:a16="http://schemas.microsoft.com/office/drawing/2014/main" id="{59D624C8-356E-644D-8926-ACD6ACBABAB0}"/>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871AB95D-4C63-B345-BA98-01D74F13A900}"/>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596575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3A68-84B8-5042-841D-532D40B271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O"/>
          </a:p>
        </p:txBody>
      </p:sp>
      <p:sp>
        <p:nvSpPr>
          <p:cNvPr id="3" name="Text Placeholder 2">
            <a:extLst>
              <a:ext uri="{FF2B5EF4-FFF2-40B4-BE49-F238E27FC236}">
                <a16:creationId xmlns:a16="http://schemas.microsoft.com/office/drawing/2014/main" id="{E77C800C-6798-B948-923C-B2DA7B1B79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F347DF-A5AC-2B43-8E5B-7AE02D407D8A}"/>
              </a:ext>
            </a:extLst>
          </p:cNvPr>
          <p:cNvSpPr>
            <a:spLocks noGrp="1"/>
          </p:cNvSpPr>
          <p:nvPr>
            <p:ph type="dt" sz="half" idx="10"/>
          </p:nvPr>
        </p:nvSpPr>
        <p:spPr/>
        <p:txBody>
          <a:bodyPr/>
          <a:lstStyle/>
          <a:p>
            <a:fld id="{2D504DAD-788E-6544-B152-D66250FE087A}" type="datetimeFigureOut">
              <a:rPr lang="en-BO" smtClean="0"/>
              <a:t>5/5/20</a:t>
            </a:fld>
            <a:endParaRPr lang="en-BO"/>
          </a:p>
        </p:txBody>
      </p:sp>
      <p:sp>
        <p:nvSpPr>
          <p:cNvPr id="5" name="Footer Placeholder 4">
            <a:extLst>
              <a:ext uri="{FF2B5EF4-FFF2-40B4-BE49-F238E27FC236}">
                <a16:creationId xmlns:a16="http://schemas.microsoft.com/office/drawing/2014/main" id="{CC6BC0D5-9887-2B4C-AB86-CBA0AC377908}"/>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60F33D99-421B-764F-AC92-E5B5468E605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628783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F92A-093E-B142-B538-847B2F306060}"/>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FE6B422F-D0C6-464B-9DAE-E6A8569A8D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Content Placeholder 3">
            <a:extLst>
              <a:ext uri="{FF2B5EF4-FFF2-40B4-BE49-F238E27FC236}">
                <a16:creationId xmlns:a16="http://schemas.microsoft.com/office/drawing/2014/main" id="{50CCD78D-3444-1748-BE7B-AE4550940B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Date Placeholder 4">
            <a:extLst>
              <a:ext uri="{FF2B5EF4-FFF2-40B4-BE49-F238E27FC236}">
                <a16:creationId xmlns:a16="http://schemas.microsoft.com/office/drawing/2014/main" id="{41FE624F-7939-D147-B994-F93F4D6A8D5A}"/>
              </a:ext>
            </a:extLst>
          </p:cNvPr>
          <p:cNvSpPr>
            <a:spLocks noGrp="1"/>
          </p:cNvSpPr>
          <p:nvPr>
            <p:ph type="dt" sz="half" idx="10"/>
          </p:nvPr>
        </p:nvSpPr>
        <p:spPr/>
        <p:txBody>
          <a:bodyPr/>
          <a:lstStyle/>
          <a:p>
            <a:fld id="{2D504DAD-788E-6544-B152-D66250FE087A}" type="datetimeFigureOut">
              <a:rPr lang="en-BO" smtClean="0"/>
              <a:t>5/5/20</a:t>
            </a:fld>
            <a:endParaRPr lang="en-BO"/>
          </a:p>
        </p:txBody>
      </p:sp>
      <p:sp>
        <p:nvSpPr>
          <p:cNvPr id="6" name="Footer Placeholder 5">
            <a:extLst>
              <a:ext uri="{FF2B5EF4-FFF2-40B4-BE49-F238E27FC236}">
                <a16:creationId xmlns:a16="http://schemas.microsoft.com/office/drawing/2014/main" id="{4415C259-F272-D54D-9023-0585F5D1257B}"/>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56BD387D-818A-C740-AC12-018D90FF117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02112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5D312-8116-D346-A99F-3E4AE7A79687}"/>
              </a:ext>
            </a:extLst>
          </p:cNvPr>
          <p:cNvSpPr>
            <a:spLocks noGrp="1"/>
          </p:cNvSpPr>
          <p:nvPr>
            <p:ph type="title"/>
          </p:nvPr>
        </p:nvSpPr>
        <p:spPr>
          <a:xfrm>
            <a:off x="839788" y="365125"/>
            <a:ext cx="10515600" cy="1325563"/>
          </a:xfrm>
        </p:spPr>
        <p:txBody>
          <a:bodyPr/>
          <a:lstStyle/>
          <a:p>
            <a:r>
              <a:rPr lang="en-US"/>
              <a:t>Click to edit Master title style</a:t>
            </a:r>
            <a:endParaRPr lang="en-BO"/>
          </a:p>
        </p:txBody>
      </p:sp>
      <p:sp>
        <p:nvSpPr>
          <p:cNvPr id="3" name="Text Placeholder 2">
            <a:extLst>
              <a:ext uri="{FF2B5EF4-FFF2-40B4-BE49-F238E27FC236}">
                <a16:creationId xmlns:a16="http://schemas.microsoft.com/office/drawing/2014/main" id="{A0D0FDDC-88FE-B847-8C1C-B5366E36A5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209EB4-6148-2E49-AA2F-58A0189C5E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Text Placeholder 4">
            <a:extLst>
              <a:ext uri="{FF2B5EF4-FFF2-40B4-BE49-F238E27FC236}">
                <a16:creationId xmlns:a16="http://schemas.microsoft.com/office/drawing/2014/main" id="{2D2C153D-9A32-0E4E-9CE3-DA89FE96D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E10C0E-16B0-1245-80D0-21CC5E5D51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7" name="Date Placeholder 6">
            <a:extLst>
              <a:ext uri="{FF2B5EF4-FFF2-40B4-BE49-F238E27FC236}">
                <a16:creationId xmlns:a16="http://schemas.microsoft.com/office/drawing/2014/main" id="{402F7CC1-279D-BD47-BD8C-94EA5A08D363}"/>
              </a:ext>
            </a:extLst>
          </p:cNvPr>
          <p:cNvSpPr>
            <a:spLocks noGrp="1"/>
          </p:cNvSpPr>
          <p:nvPr>
            <p:ph type="dt" sz="half" idx="10"/>
          </p:nvPr>
        </p:nvSpPr>
        <p:spPr/>
        <p:txBody>
          <a:bodyPr/>
          <a:lstStyle/>
          <a:p>
            <a:fld id="{2D504DAD-788E-6544-B152-D66250FE087A}" type="datetimeFigureOut">
              <a:rPr lang="en-BO" smtClean="0"/>
              <a:t>5/5/20</a:t>
            </a:fld>
            <a:endParaRPr lang="en-BO"/>
          </a:p>
        </p:txBody>
      </p:sp>
      <p:sp>
        <p:nvSpPr>
          <p:cNvPr id="8" name="Footer Placeholder 7">
            <a:extLst>
              <a:ext uri="{FF2B5EF4-FFF2-40B4-BE49-F238E27FC236}">
                <a16:creationId xmlns:a16="http://schemas.microsoft.com/office/drawing/2014/main" id="{AEC73F01-472F-B64F-ADBE-1B569B7428BB}"/>
              </a:ext>
            </a:extLst>
          </p:cNvPr>
          <p:cNvSpPr>
            <a:spLocks noGrp="1"/>
          </p:cNvSpPr>
          <p:nvPr>
            <p:ph type="ftr" sz="quarter" idx="11"/>
          </p:nvPr>
        </p:nvSpPr>
        <p:spPr/>
        <p:txBody>
          <a:bodyPr/>
          <a:lstStyle/>
          <a:p>
            <a:endParaRPr lang="en-BO"/>
          </a:p>
        </p:txBody>
      </p:sp>
      <p:sp>
        <p:nvSpPr>
          <p:cNvPr id="9" name="Slide Number Placeholder 8">
            <a:extLst>
              <a:ext uri="{FF2B5EF4-FFF2-40B4-BE49-F238E27FC236}">
                <a16:creationId xmlns:a16="http://schemas.microsoft.com/office/drawing/2014/main" id="{4595F421-59BE-594B-B4E8-4CC5EA264B57}"/>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250190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0427-B9D6-E141-B05A-5DD94CB2929B}"/>
              </a:ext>
            </a:extLst>
          </p:cNvPr>
          <p:cNvSpPr>
            <a:spLocks noGrp="1"/>
          </p:cNvSpPr>
          <p:nvPr>
            <p:ph type="title"/>
          </p:nvPr>
        </p:nvSpPr>
        <p:spPr/>
        <p:txBody>
          <a:bodyPr/>
          <a:lstStyle/>
          <a:p>
            <a:r>
              <a:rPr lang="en-US"/>
              <a:t>Click to edit Master title style</a:t>
            </a:r>
            <a:endParaRPr lang="en-BO"/>
          </a:p>
        </p:txBody>
      </p:sp>
      <p:sp>
        <p:nvSpPr>
          <p:cNvPr id="3" name="Date Placeholder 2">
            <a:extLst>
              <a:ext uri="{FF2B5EF4-FFF2-40B4-BE49-F238E27FC236}">
                <a16:creationId xmlns:a16="http://schemas.microsoft.com/office/drawing/2014/main" id="{4552B67C-0F85-2B40-9337-1AD73FA6412A}"/>
              </a:ext>
            </a:extLst>
          </p:cNvPr>
          <p:cNvSpPr>
            <a:spLocks noGrp="1"/>
          </p:cNvSpPr>
          <p:nvPr>
            <p:ph type="dt" sz="half" idx="10"/>
          </p:nvPr>
        </p:nvSpPr>
        <p:spPr/>
        <p:txBody>
          <a:bodyPr/>
          <a:lstStyle/>
          <a:p>
            <a:fld id="{2D504DAD-788E-6544-B152-D66250FE087A}" type="datetimeFigureOut">
              <a:rPr lang="en-BO" smtClean="0"/>
              <a:t>5/5/20</a:t>
            </a:fld>
            <a:endParaRPr lang="en-BO"/>
          </a:p>
        </p:txBody>
      </p:sp>
      <p:sp>
        <p:nvSpPr>
          <p:cNvPr id="4" name="Footer Placeholder 3">
            <a:extLst>
              <a:ext uri="{FF2B5EF4-FFF2-40B4-BE49-F238E27FC236}">
                <a16:creationId xmlns:a16="http://schemas.microsoft.com/office/drawing/2014/main" id="{FDA00145-5F47-0645-B8E1-3FB735487A2E}"/>
              </a:ext>
            </a:extLst>
          </p:cNvPr>
          <p:cNvSpPr>
            <a:spLocks noGrp="1"/>
          </p:cNvSpPr>
          <p:nvPr>
            <p:ph type="ftr" sz="quarter" idx="11"/>
          </p:nvPr>
        </p:nvSpPr>
        <p:spPr/>
        <p:txBody>
          <a:bodyPr/>
          <a:lstStyle/>
          <a:p>
            <a:endParaRPr lang="en-BO"/>
          </a:p>
        </p:txBody>
      </p:sp>
      <p:sp>
        <p:nvSpPr>
          <p:cNvPr id="5" name="Slide Number Placeholder 4">
            <a:extLst>
              <a:ext uri="{FF2B5EF4-FFF2-40B4-BE49-F238E27FC236}">
                <a16:creationId xmlns:a16="http://schemas.microsoft.com/office/drawing/2014/main" id="{4A40CC6B-9A68-EF45-BEE3-E4988FDAEB76}"/>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487589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24DC23-6816-7B49-9611-78DA74552799}"/>
              </a:ext>
            </a:extLst>
          </p:cNvPr>
          <p:cNvSpPr>
            <a:spLocks noGrp="1"/>
          </p:cNvSpPr>
          <p:nvPr>
            <p:ph type="dt" sz="half" idx="10"/>
          </p:nvPr>
        </p:nvSpPr>
        <p:spPr/>
        <p:txBody>
          <a:bodyPr/>
          <a:lstStyle/>
          <a:p>
            <a:fld id="{2D504DAD-788E-6544-B152-D66250FE087A}" type="datetimeFigureOut">
              <a:rPr lang="en-BO" smtClean="0"/>
              <a:t>5/5/20</a:t>
            </a:fld>
            <a:endParaRPr lang="en-BO"/>
          </a:p>
        </p:txBody>
      </p:sp>
      <p:sp>
        <p:nvSpPr>
          <p:cNvPr id="3" name="Footer Placeholder 2">
            <a:extLst>
              <a:ext uri="{FF2B5EF4-FFF2-40B4-BE49-F238E27FC236}">
                <a16:creationId xmlns:a16="http://schemas.microsoft.com/office/drawing/2014/main" id="{A03E8315-33FC-0246-BE9F-394BE3144228}"/>
              </a:ext>
            </a:extLst>
          </p:cNvPr>
          <p:cNvSpPr>
            <a:spLocks noGrp="1"/>
          </p:cNvSpPr>
          <p:nvPr>
            <p:ph type="ftr" sz="quarter" idx="11"/>
          </p:nvPr>
        </p:nvSpPr>
        <p:spPr/>
        <p:txBody>
          <a:bodyPr/>
          <a:lstStyle/>
          <a:p>
            <a:endParaRPr lang="en-BO"/>
          </a:p>
        </p:txBody>
      </p:sp>
      <p:sp>
        <p:nvSpPr>
          <p:cNvPr id="4" name="Slide Number Placeholder 3">
            <a:extLst>
              <a:ext uri="{FF2B5EF4-FFF2-40B4-BE49-F238E27FC236}">
                <a16:creationId xmlns:a16="http://schemas.microsoft.com/office/drawing/2014/main" id="{217440AF-2C97-C146-8262-AD432C7409AF}"/>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032349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7F3D-CC56-8045-A2CF-5BC0D9D1C1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Content Placeholder 2">
            <a:extLst>
              <a:ext uri="{FF2B5EF4-FFF2-40B4-BE49-F238E27FC236}">
                <a16:creationId xmlns:a16="http://schemas.microsoft.com/office/drawing/2014/main" id="{C0055FC1-8E18-724B-8EB1-2A4261BEBA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Text Placeholder 3">
            <a:extLst>
              <a:ext uri="{FF2B5EF4-FFF2-40B4-BE49-F238E27FC236}">
                <a16:creationId xmlns:a16="http://schemas.microsoft.com/office/drawing/2014/main" id="{0492282F-72A3-9545-85C9-85CA96B23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3C9502-A875-364A-BF41-19AD6BD31391}"/>
              </a:ext>
            </a:extLst>
          </p:cNvPr>
          <p:cNvSpPr>
            <a:spLocks noGrp="1"/>
          </p:cNvSpPr>
          <p:nvPr>
            <p:ph type="dt" sz="half" idx="10"/>
          </p:nvPr>
        </p:nvSpPr>
        <p:spPr/>
        <p:txBody>
          <a:bodyPr/>
          <a:lstStyle/>
          <a:p>
            <a:fld id="{2D504DAD-788E-6544-B152-D66250FE087A}" type="datetimeFigureOut">
              <a:rPr lang="en-BO" smtClean="0"/>
              <a:t>5/5/20</a:t>
            </a:fld>
            <a:endParaRPr lang="en-BO"/>
          </a:p>
        </p:txBody>
      </p:sp>
      <p:sp>
        <p:nvSpPr>
          <p:cNvPr id="6" name="Footer Placeholder 5">
            <a:extLst>
              <a:ext uri="{FF2B5EF4-FFF2-40B4-BE49-F238E27FC236}">
                <a16:creationId xmlns:a16="http://schemas.microsoft.com/office/drawing/2014/main" id="{95039296-0418-2246-96FB-47ECF4FA68A0}"/>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12E0FC06-5984-0542-93A9-AC4CA48835B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769131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EAA97-7BB7-DD40-BDBF-08A18C2840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Picture Placeholder 2">
            <a:extLst>
              <a:ext uri="{FF2B5EF4-FFF2-40B4-BE49-F238E27FC236}">
                <a16:creationId xmlns:a16="http://schemas.microsoft.com/office/drawing/2014/main" id="{D0D849A8-6F23-FD46-A961-2709F92794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O"/>
          </a:p>
        </p:txBody>
      </p:sp>
      <p:sp>
        <p:nvSpPr>
          <p:cNvPr id="4" name="Text Placeholder 3">
            <a:extLst>
              <a:ext uri="{FF2B5EF4-FFF2-40B4-BE49-F238E27FC236}">
                <a16:creationId xmlns:a16="http://schemas.microsoft.com/office/drawing/2014/main" id="{1814DA02-DE19-0A4E-8663-B3E588485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2D6AD5-C026-6249-A82C-2F2AB8062994}"/>
              </a:ext>
            </a:extLst>
          </p:cNvPr>
          <p:cNvSpPr>
            <a:spLocks noGrp="1"/>
          </p:cNvSpPr>
          <p:nvPr>
            <p:ph type="dt" sz="half" idx="10"/>
          </p:nvPr>
        </p:nvSpPr>
        <p:spPr/>
        <p:txBody>
          <a:bodyPr/>
          <a:lstStyle/>
          <a:p>
            <a:fld id="{2D504DAD-788E-6544-B152-D66250FE087A}" type="datetimeFigureOut">
              <a:rPr lang="en-BO" smtClean="0"/>
              <a:t>5/5/20</a:t>
            </a:fld>
            <a:endParaRPr lang="en-BO"/>
          </a:p>
        </p:txBody>
      </p:sp>
      <p:sp>
        <p:nvSpPr>
          <p:cNvPr id="6" name="Footer Placeholder 5">
            <a:extLst>
              <a:ext uri="{FF2B5EF4-FFF2-40B4-BE49-F238E27FC236}">
                <a16:creationId xmlns:a16="http://schemas.microsoft.com/office/drawing/2014/main" id="{2ECAD29D-1BFD-804E-9244-F97EB246FE8D}"/>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47713C74-6105-E54B-A568-847D8F1DF176}"/>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448062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405264-C9FB-6E41-8A60-7A4BE51A0B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O"/>
          </a:p>
        </p:txBody>
      </p:sp>
      <p:sp>
        <p:nvSpPr>
          <p:cNvPr id="3" name="Text Placeholder 2">
            <a:extLst>
              <a:ext uri="{FF2B5EF4-FFF2-40B4-BE49-F238E27FC236}">
                <a16:creationId xmlns:a16="http://schemas.microsoft.com/office/drawing/2014/main" id="{2FB74998-2F2C-1344-9CDD-8160E878BB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0141EE62-8ADC-FA48-9544-11269EB1A9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504DAD-788E-6544-B152-D66250FE087A}" type="datetimeFigureOut">
              <a:rPr lang="en-BO" smtClean="0"/>
              <a:t>5/5/20</a:t>
            </a:fld>
            <a:endParaRPr lang="en-BO"/>
          </a:p>
        </p:txBody>
      </p:sp>
      <p:sp>
        <p:nvSpPr>
          <p:cNvPr id="5" name="Footer Placeholder 4">
            <a:extLst>
              <a:ext uri="{FF2B5EF4-FFF2-40B4-BE49-F238E27FC236}">
                <a16:creationId xmlns:a16="http://schemas.microsoft.com/office/drawing/2014/main" id="{9A8920D8-1E34-7143-A1AD-E56A235A51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O"/>
          </a:p>
        </p:txBody>
      </p:sp>
      <p:sp>
        <p:nvSpPr>
          <p:cNvPr id="6" name="Slide Number Placeholder 5">
            <a:extLst>
              <a:ext uri="{FF2B5EF4-FFF2-40B4-BE49-F238E27FC236}">
                <a16:creationId xmlns:a16="http://schemas.microsoft.com/office/drawing/2014/main" id="{4A80CD04-D0F9-6D41-825E-8FB4C96350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9C0F01-AA13-5546-BED1-4F6D81EB196E}" type="slidenum">
              <a:rPr lang="en-BO" smtClean="0"/>
              <a:t>‹#›</a:t>
            </a:fld>
            <a:endParaRPr lang="en-BO"/>
          </a:p>
        </p:txBody>
      </p:sp>
    </p:spTree>
    <p:extLst>
      <p:ext uri="{BB962C8B-B14F-4D97-AF65-F5344CB8AC3E}">
        <p14:creationId xmlns:p14="http://schemas.microsoft.com/office/powerpoint/2010/main" val="3121926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8" Type="http://schemas.openxmlformats.org/officeDocument/2006/relationships/hyperlink" Target="https://docs.microsoft.com/en-us/dotnet/api/system.object.memberwiseclone?view=netcore-3.1#System_Object_MemberwiseClone" TargetMode="External"/><Relationship Id="rId3" Type="http://schemas.openxmlformats.org/officeDocument/2006/relationships/hyperlink" Target="https://docs.microsoft.com/en-us/dotnet/api/system.object.equals?view=netcore-3.1#System_Object_Equals_System_Object_" TargetMode="External"/><Relationship Id="rId7" Type="http://schemas.openxmlformats.org/officeDocument/2006/relationships/hyperlink" Target="https://docs.microsoft.com/en-us/dotnet/api/system.object.gettype?view=netcore-3.1#System_Object_GetType" TargetMode="External"/><Relationship Id="rId2" Type="http://schemas.openxmlformats.org/officeDocument/2006/relationships/hyperlink" Target="https://docs.microsoft.com/en-us/dotnet/api/system.object.-ctor?view=netcore-3.1#System_Object__ctor" TargetMode="External"/><Relationship Id="rId1" Type="http://schemas.openxmlformats.org/officeDocument/2006/relationships/slideLayout" Target="../slideLayouts/slideLayout2.xml"/><Relationship Id="rId6" Type="http://schemas.openxmlformats.org/officeDocument/2006/relationships/hyperlink" Target="https://docs.microsoft.com/en-us/dotnet/api/system.object.gethashcode?view=netcore-3.1#System_Object_GetHashCode" TargetMode="External"/><Relationship Id="rId5" Type="http://schemas.openxmlformats.org/officeDocument/2006/relationships/hyperlink" Target="https://docs.microsoft.com/en-us/dotnet/api/system.object.finalize?view=netcore-3.1#System_Object_Finalize" TargetMode="External"/><Relationship Id="rId10" Type="http://schemas.openxmlformats.org/officeDocument/2006/relationships/hyperlink" Target="https://docs.microsoft.com/en-us/dotnet/api/system.object.tostring?view=netcore-3.1#System_Object_ToString" TargetMode="External"/><Relationship Id="rId4" Type="http://schemas.openxmlformats.org/officeDocument/2006/relationships/hyperlink" Target="https://docs.microsoft.com/en-us/dotnet/api/system.object.equals?view=netcore-3.1#System_Object_Equals_System_Object_System_Object_" TargetMode="External"/><Relationship Id="rId9" Type="http://schemas.openxmlformats.org/officeDocument/2006/relationships/hyperlink" Target="https://docs.microsoft.com/en-us/dotnet/api/system.object.referenceequals?view=netcore-3.1#System_Object_ReferenceEquals_System_Object_System_Object_"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61A56-ED43-E543-98F0-F5D994C66444}"/>
              </a:ext>
            </a:extLst>
          </p:cNvPr>
          <p:cNvSpPr>
            <a:spLocks noGrp="1"/>
          </p:cNvSpPr>
          <p:nvPr>
            <p:ph type="ctrTitle"/>
          </p:nvPr>
        </p:nvSpPr>
        <p:spPr>
          <a:xfrm>
            <a:off x="1524000" y="1122363"/>
            <a:ext cx="9144000" cy="1107031"/>
          </a:xfrm>
        </p:spPr>
        <p:txBody>
          <a:bodyPr/>
          <a:lstStyle/>
          <a:p>
            <a:r>
              <a:rPr lang="en-BO" dirty="0"/>
              <a:t>C# mi primer lenguaje </a:t>
            </a:r>
          </a:p>
        </p:txBody>
      </p:sp>
      <p:sp>
        <p:nvSpPr>
          <p:cNvPr id="3" name="Subtitle 2">
            <a:extLst>
              <a:ext uri="{FF2B5EF4-FFF2-40B4-BE49-F238E27FC236}">
                <a16:creationId xmlns:a16="http://schemas.microsoft.com/office/drawing/2014/main" id="{2C1448E0-3EC4-6B4B-9E64-5F6E29F6A46A}"/>
              </a:ext>
            </a:extLst>
          </p:cNvPr>
          <p:cNvSpPr>
            <a:spLocks noGrp="1"/>
          </p:cNvSpPr>
          <p:nvPr>
            <p:ph type="subTitle" idx="1"/>
          </p:nvPr>
        </p:nvSpPr>
        <p:spPr>
          <a:xfrm>
            <a:off x="1863634" y="2229394"/>
            <a:ext cx="9144000" cy="635726"/>
          </a:xfrm>
        </p:spPr>
        <p:txBody>
          <a:bodyPr/>
          <a:lstStyle/>
          <a:p>
            <a:endParaRPr lang="en-BO" dirty="0"/>
          </a:p>
        </p:txBody>
      </p:sp>
      <p:pic>
        <p:nvPicPr>
          <p:cNvPr id="5" name="Picture 4" descr="A close up of a person&#10;&#10;Description automatically generated">
            <a:extLst>
              <a:ext uri="{FF2B5EF4-FFF2-40B4-BE49-F238E27FC236}">
                <a16:creationId xmlns:a16="http://schemas.microsoft.com/office/drawing/2014/main" id="{A28ECA25-B64D-6D48-BE83-724A9DD221F1}"/>
              </a:ext>
            </a:extLst>
          </p:cNvPr>
          <p:cNvPicPr>
            <a:picLocks noChangeAspect="1"/>
          </p:cNvPicPr>
          <p:nvPr/>
        </p:nvPicPr>
        <p:blipFill>
          <a:blip r:embed="rId3"/>
          <a:stretch>
            <a:fillRect/>
          </a:stretch>
        </p:blipFill>
        <p:spPr>
          <a:xfrm>
            <a:off x="1079861" y="3255962"/>
            <a:ext cx="2127613" cy="2836817"/>
          </a:xfrm>
          <a:prstGeom prst="rect">
            <a:avLst/>
          </a:prstGeom>
        </p:spPr>
      </p:pic>
      <p:pic>
        <p:nvPicPr>
          <p:cNvPr id="7" name="Picture 6" descr="A picture containing plate&#10;&#10;Description automatically generated">
            <a:extLst>
              <a:ext uri="{FF2B5EF4-FFF2-40B4-BE49-F238E27FC236}">
                <a16:creationId xmlns:a16="http://schemas.microsoft.com/office/drawing/2014/main" id="{A1CC441D-2545-C442-B260-22EBCE3057D3}"/>
              </a:ext>
            </a:extLst>
          </p:cNvPr>
          <p:cNvPicPr>
            <a:picLocks noChangeAspect="1"/>
          </p:cNvPicPr>
          <p:nvPr/>
        </p:nvPicPr>
        <p:blipFill>
          <a:blip r:embed="rId4"/>
          <a:stretch>
            <a:fillRect/>
          </a:stretch>
        </p:blipFill>
        <p:spPr>
          <a:xfrm>
            <a:off x="8360229" y="5353840"/>
            <a:ext cx="2307771" cy="738939"/>
          </a:xfrm>
          <a:prstGeom prst="rect">
            <a:avLst/>
          </a:prstGeom>
        </p:spPr>
      </p:pic>
      <p:sp>
        <p:nvSpPr>
          <p:cNvPr id="8" name="TextBox 7">
            <a:extLst>
              <a:ext uri="{FF2B5EF4-FFF2-40B4-BE49-F238E27FC236}">
                <a16:creationId xmlns:a16="http://schemas.microsoft.com/office/drawing/2014/main" id="{9F547AB4-B073-6E4B-A63F-E73B8BCC89B9}"/>
              </a:ext>
            </a:extLst>
          </p:cNvPr>
          <p:cNvSpPr txBox="1"/>
          <p:nvPr/>
        </p:nvSpPr>
        <p:spPr>
          <a:xfrm>
            <a:off x="3354158" y="5723447"/>
            <a:ext cx="2865121" cy="369332"/>
          </a:xfrm>
          <a:prstGeom prst="rect">
            <a:avLst/>
          </a:prstGeom>
          <a:noFill/>
        </p:spPr>
        <p:txBody>
          <a:bodyPr wrap="square" rtlCol="0">
            <a:spAutoFit/>
          </a:bodyPr>
          <a:lstStyle/>
          <a:p>
            <a:r>
              <a:rPr lang="en-BO" dirty="0"/>
              <a:t>Luis Alberto Osinaga Suárez</a:t>
            </a:r>
          </a:p>
        </p:txBody>
      </p:sp>
    </p:spTree>
    <p:extLst>
      <p:ext uri="{BB962C8B-B14F-4D97-AF65-F5344CB8AC3E}">
        <p14:creationId xmlns:p14="http://schemas.microsoft.com/office/powerpoint/2010/main" val="3089834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6BF70-765A-7647-9468-427F3702E17B}"/>
              </a:ext>
            </a:extLst>
          </p:cNvPr>
          <p:cNvSpPr>
            <a:spLocks noGrp="1"/>
          </p:cNvSpPr>
          <p:nvPr>
            <p:ph type="title"/>
          </p:nvPr>
        </p:nvSpPr>
        <p:spPr/>
        <p:txBody>
          <a:bodyPr/>
          <a:lstStyle/>
          <a:p>
            <a:r>
              <a:rPr lang="en-BO" dirty="0"/>
              <a:t>Compilación y ejecución en Visual Studio</a:t>
            </a:r>
          </a:p>
        </p:txBody>
      </p:sp>
      <p:sp>
        <p:nvSpPr>
          <p:cNvPr id="3" name="Content Placeholder 2">
            <a:extLst>
              <a:ext uri="{FF2B5EF4-FFF2-40B4-BE49-F238E27FC236}">
                <a16:creationId xmlns:a16="http://schemas.microsoft.com/office/drawing/2014/main" id="{BD2D86AD-B552-C842-BC04-0652BB9A223C}"/>
              </a:ext>
            </a:extLst>
          </p:cNvPr>
          <p:cNvSpPr>
            <a:spLocks noGrp="1"/>
          </p:cNvSpPr>
          <p:nvPr>
            <p:ph idx="1"/>
          </p:nvPr>
        </p:nvSpPr>
        <p:spPr/>
        <p:txBody>
          <a:bodyPr>
            <a:normAutofit lnSpcReduction="10000"/>
          </a:bodyPr>
          <a:lstStyle/>
          <a:p>
            <a:pPr marL="0" indent="0">
              <a:buNone/>
            </a:pPr>
            <a:r>
              <a:rPr lang="en-US" dirty="0"/>
              <a:t>Con el </a:t>
            </a:r>
            <a:r>
              <a:rPr lang="en-US" dirty="0" err="1"/>
              <a:t>programa</a:t>
            </a:r>
            <a:r>
              <a:rPr lang="en-US" dirty="0"/>
              <a:t> “Hello World” </a:t>
            </a:r>
            <a:r>
              <a:rPr lang="en-US" dirty="0" err="1"/>
              <a:t>completado</a:t>
            </a:r>
            <a:r>
              <a:rPr lang="en-US" dirty="0"/>
              <a:t>, el </a:t>
            </a:r>
            <a:r>
              <a:rPr lang="en-US" dirty="0" err="1"/>
              <a:t>siguiente</a:t>
            </a:r>
            <a:r>
              <a:rPr lang="en-US" dirty="0"/>
              <a:t> </a:t>
            </a:r>
            <a:r>
              <a:rPr lang="en-US" dirty="0" err="1"/>
              <a:t>paso</a:t>
            </a:r>
            <a:r>
              <a:rPr lang="en-US" dirty="0"/>
              <a:t> es </a:t>
            </a:r>
            <a:r>
              <a:rPr lang="en-US" dirty="0" err="1"/>
              <a:t>compilarlo</a:t>
            </a:r>
            <a:r>
              <a:rPr lang="en-US" dirty="0"/>
              <a:t> y </a:t>
            </a:r>
            <a:r>
              <a:rPr lang="en-US" dirty="0" err="1"/>
              <a:t>ejecutarlo</a:t>
            </a:r>
            <a:r>
              <a:rPr lang="en-US" dirty="0"/>
              <a:t>. Para </a:t>
            </a:r>
            <a:r>
              <a:rPr lang="en-US" dirty="0" err="1"/>
              <a:t>hacerlo</a:t>
            </a:r>
            <a:r>
              <a:rPr lang="en-US" dirty="0"/>
              <a:t>, se debe </a:t>
            </a:r>
            <a:r>
              <a:rPr lang="en-US" dirty="0" err="1"/>
              <a:t>abrir</a:t>
            </a:r>
            <a:r>
              <a:rPr lang="en-US" dirty="0"/>
              <a:t> el </a:t>
            </a:r>
            <a:r>
              <a:rPr lang="en-US" dirty="0" err="1"/>
              <a:t>menú</a:t>
            </a:r>
            <a:r>
              <a:rPr lang="en-US" dirty="0"/>
              <a:t> Debug y </a:t>
            </a:r>
            <a:r>
              <a:rPr lang="en-US" dirty="0" err="1"/>
              <a:t>seleccionar</a:t>
            </a:r>
            <a:r>
              <a:rPr lang="en-US" dirty="0"/>
              <a:t> “Start Without Debugging”, o </a:t>
            </a:r>
            <a:r>
              <a:rPr lang="en-US" dirty="0" err="1"/>
              <a:t>simplemente</a:t>
            </a:r>
            <a:r>
              <a:rPr lang="en-US" dirty="0"/>
              <a:t> </a:t>
            </a:r>
            <a:r>
              <a:rPr lang="en-US" dirty="0" err="1"/>
              <a:t>presione</a:t>
            </a:r>
            <a:r>
              <a:rPr lang="en-US" dirty="0"/>
              <a:t> Ctrl + F5. Visual Studio </a:t>
            </a:r>
            <a:r>
              <a:rPr lang="en-US" dirty="0" err="1"/>
              <a:t>compilará</a:t>
            </a:r>
            <a:r>
              <a:rPr lang="en-US" dirty="0"/>
              <a:t> y </a:t>
            </a:r>
            <a:r>
              <a:rPr lang="en-US" dirty="0" err="1"/>
              <a:t>ejecutará</a:t>
            </a:r>
            <a:r>
              <a:rPr lang="en-US" dirty="0"/>
              <a:t> la </a:t>
            </a:r>
            <a:r>
              <a:rPr lang="en-US" dirty="0" err="1"/>
              <a:t>aplicación</a:t>
            </a:r>
            <a:r>
              <a:rPr lang="en-US" dirty="0"/>
              <a:t>, que </a:t>
            </a:r>
            <a:r>
              <a:rPr lang="en-US" dirty="0" err="1"/>
              <a:t>muestra</a:t>
            </a:r>
            <a:r>
              <a:rPr lang="en-US" dirty="0"/>
              <a:t> la </a:t>
            </a:r>
            <a:r>
              <a:rPr lang="en-US" dirty="0" err="1"/>
              <a:t>oración</a:t>
            </a:r>
            <a:r>
              <a:rPr lang="en-US" dirty="0"/>
              <a:t> </a:t>
            </a:r>
            <a:r>
              <a:rPr lang="en-US" dirty="0" err="1"/>
              <a:t>deseada</a:t>
            </a:r>
            <a:r>
              <a:rPr lang="en-US" dirty="0"/>
              <a:t> </a:t>
            </a:r>
            <a:r>
              <a:rPr lang="en-US" dirty="0" err="1"/>
              <a:t>en</a:t>
            </a:r>
            <a:r>
              <a:rPr lang="en-US" dirty="0"/>
              <a:t> una </a:t>
            </a:r>
            <a:r>
              <a:rPr lang="en-US" dirty="0" err="1"/>
              <a:t>ventana</a:t>
            </a:r>
            <a:r>
              <a:rPr lang="en-US" dirty="0"/>
              <a:t> de </a:t>
            </a:r>
            <a:r>
              <a:rPr lang="en-US" dirty="0" err="1"/>
              <a:t>consola</a:t>
            </a:r>
            <a:r>
              <a:rPr lang="en-US" dirty="0"/>
              <a:t>. El </a:t>
            </a:r>
            <a:r>
              <a:rPr lang="en-US" dirty="0" err="1"/>
              <a:t>motivo</a:t>
            </a:r>
            <a:r>
              <a:rPr lang="en-US" dirty="0"/>
              <a:t> por el que no se </a:t>
            </a:r>
            <a:r>
              <a:rPr lang="en-US" dirty="0" err="1"/>
              <a:t>elige</a:t>
            </a:r>
            <a:r>
              <a:rPr lang="en-US" dirty="0"/>
              <a:t> “Start Debugging”, o </a:t>
            </a:r>
            <a:r>
              <a:rPr lang="en-US" dirty="0" err="1"/>
              <a:t>comando</a:t>
            </a:r>
            <a:r>
              <a:rPr lang="en-US" dirty="0"/>
              <a:t> F5 </a:t>
            </a:r>
            <a:r>
              <a:rPr lang="en-US" dirty="0" err="1"/>
              <a:t>aquí</a:t>
            </a:r>
            <a:r>
              <a:rPr lang="en-US" dirty="0"/>
              <a:t>, es </a:t>
            </a:r>
            <a:r>
              <a:rPr lang="en-US" dirty="0" err="1"/>
              <a:t>porque</a:t>
            </a:r>
            <a:r>
              <a:rPr lang="en-US" dirty="0"/>
              <a:t>  la </a:t>
            </a:r>
            <a:r>
              <a:rPr lang="en-US" dirty="0" err="1"/>
              <a:t>ventana</a:t>
            </a:r>
            <a:r>
              <a:rPr lang="en-US" dirty="0"/>
              <a:t> de  </a:t>
            </a:r>
            <a:r>
              <a:rPr lang="en-US" dirty="0" err="1"/>
              <a:t>consola</a:t>
            </a:r>
            <a:r>
              <a:rPr lang="en-US" dirty="0"/>
              <a:t> se </a:t>
            </a:r>
            <a:r>
              <a:rPr lang="en-US" dirty="0" err="1"/>
              <a:t>cierra</a:t>
            </a:r>
            <a:r>
              <a:rPr lang="en-US" dirty="0"/>
              <a:t> tan pronto </a:t>
            </a:r>
            <a:r>
              <a:rPr lang="en-US" dirty="0" err="1"/>
              <a:t>como</a:t>
            </a:r>
            <a:r>
              <a:rPr lang="en-US" dirty="0"/>
              <a:t> el </a:t>
            </a:r>
            <a:r>
              <a:rPr lang="en-US" dirty="0" err="1"/>
              <a:t>programa</a:t>
            </a:r>
            <a:r>
              <a:rPr lang="en-US" dirty="0"/>
              <a:t> </a:t>
            </a:r>
            <a:r>
              <a:rPr lang="en-US" dirty="0" err="1"/>
              <a:t>termina</a:t>
            </a:r>
            <a:r>
              <a:rPr lang="en-US" dirty="0"/>
              <a:t> de </a:t>
            </a:r>
            <a:r>
              <a:rPr lang="en-US" dirty="0" err="1"/>
              <a:t>ejecutarse</a:t>
            </a:r>
            <a:r>
              <a:rPr lang="en-US" dirty="0"/>
              <a:t> y no </a:t>
            </a:r>
            <a:r>
              <a:rPr lang="en-US" dirty="0" err="1"/>
              <a:t>podremos</a:t>
            </a:r>
            <a:r>
              <a:rPr lang="en-US" dirty="0"/>
              <a:t> </a:t>
            </a:r>
            <a:r>
              <a:rPr lang="en-US" dirty="0" err="1"/>
              <a:t>ver</a:t>
            </a:r>
            <a:r>
              <a:rPr lang="en-US" dirty="0"/>
              <a:t> lo </a:t>
            </a:r>
            <a:r>
              <a:rPr lang="en-US" dirty="0" err="1"/>
              <a:t>escrito</a:t>
            </a:r>
            <a:r>
              <a:rPr lang="en-US" dirty="0"/>
              <a:t> </a:t>
            </a:r>
            <a:r>
              <a:rPr lang="en-US" dirty="0" err="1"/>
              <a:t>en</a:t>
            </a:r>
            <a:r>
              <a:rPr lang="en-US" dirty="0"/>
              <a:t> la </a:t>
            </a:r>
            <a:r>
              <a:rPr lang="en-US" dirty="0" err="1"/>
              <a:t>pantalla</a:t>
            </a:r>
            <a:r>
              <a:rPr lang="en-US" dirty="0"/>
              <a:t>.</a:t>
            </a:r>
          </a:p>
          <a:p>
            <a:pPr marL="0" indent="0">
              <a:buNone/>
            </a:pPr>
            <a:endParaRPr lang="en-US" dirty="0"/>
          </a:p>
          <a:p>
            <a:pPr marL="0" indent="0">
              <a:buNone/>
            </a:pPr>
            <a:r>
              <a:rPr lang="en-US" dirty="0" err="1"/>
              <a:t>En</a:t>
            </a:r>
            <a:r>
              <a:rPr lang="en-US" dirty="0"/>
              <a:t> </a:t>
            </a:r>
            <a:r>
              <a:rPr lang="en-US" dirty="0" err="1"/>
              <a:t>Try.dot.net</a:t>
            </a:r>
            <a:r>
              <a:rPr lang="en-US" dirty="0"/>
              <a:t>, la </a:t>
            </a:r>
            <a:r>
              <a:rPr lang="en-US" dirty="0" err="1"/>
              <a:t>única</a:t>
            </a:r>
            <a:r>
              <a:rPr lang="en-US" dirty="0"/>
              <a:t> </a:t>
            </a:r>
            <a:r>
              <a:rPr lang="en-US" dirty="0" err="1"/>
              <a:t>opción</a:t>
            </a:r>
            <a:r>
              <a:rPr lang="en-US" dirty="0"/>
              <a:t> es </a:t>
            </a:r>
            <a:r>
              <a:rPr lang="en-US" dirty="0" err="1"/>
              <a:t>correr</a:t>
            </a:r>
            <a:r>
              <a:rPr lang="en-US" dirty="0"/>
              <a:t> el </a:t>
            </a:r>
            <a:r>
              <a:rPr lang="en-US" dirty="0" err="1"/>
              <a:t>programa</a:t>
            </a:r>
            <a:r>
              <a:rPr lang="en-US" dirty="0"/>
              <a:t> con el </a:t>
            </a:r>
            <a:r>
              <a:rPr lang="en-US" dirty="0" err="1"/>
              <a:t>botón</a:t>
            </a:r>
            <a:r>
              <a:rPr lang="en-US" dirty="0"/>
              <a:t> “Run” y la </a:t>
            </a:r>
            <a:r>
              <a:rPr lang="en-US" dirty="0" err="1"/>
              <a:t>consola</a:t>
            </a:r>
            <a:r>
              <a:rPr lang="en-US" dirty="0"/>
              <a:t> se </a:t>
            </a:r>
            <a:r>
              <a:rPr lang="en-US" dirty="0" err="1"/>
              <a:t>muestra</a:t>
            </a:r>
            <a:r>
              <a:rPr lang="en-US" dirty="0"/>
              <a:t> </a:t>
            </a:r>
            <a:r>
              <a:rPr lang="en-US" dirty="0" err="1"/>
              <a:t>abajo</a:t>
            </a:r>
            <a:r>
              <a:rPr lang="en-US" dirty="0"/>
              <a:t> del </a:t>
            </a:r>
            <a:r>
              <a:rPr lang="en-US" dirty="0" err="1"/>
              <a:t>listado</a:t>
            </a:r>
            <a:r>
              <a:rPr lang="en-US" dirty="0"/>
              <a:t> del </a:t>
            </a:r>
            <a:r>
              <a:rPr lang="en-US" dirty="0" err="1"/>
              <a:t>programa</a:t>
            </a:r>
            <a:r>
              <a:rPr lang="en-US" dirty="0"/>
              <a:t>.</a:t>
            </a:r>
            <a:endParaRPr lang="en-BO" dirty="0"/>
          </a:p>
        </p:txBody>
      </p:sp>
    </p:spTree>
    <p:extLst>
      <p:ext uri="{BB962C8B-B14F-4D97-AF65-F5344CB8AC3E}">
        <p14:creationId xmlns:p14="http://schemas.microsoft.com/office/powerpoint/2010/main" val="110019958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394D0-A645-C446-A07D-8022F1152D16}"/>
              </a:ext>
            </a:extLst>
          </p:cNvPr>
          <p:cNvSpPr>
            <a:spLocks noGrp="1"/>
          </p:cNvSpPr>
          <p:nvPr>
            <p:ph type="title"/>
          </p:nvPr>
        </p:nvSpPr>
        <p:spPr/>
        <p:txBody>
          <a:bodyPr>
            <a:normAutofit/>
          </a:bodyPr>
          <a:lstStyle/>
          <a:p>
            <a:r>
              <a:rPr lang="en-BO" sz="4000" dirty="0"/>
              <a:t>Declarando variable out en el argumento</a:t>
            </a:r>
            <a:endParaRPr lang="en-BO" sz="4800" dirty="0"/>
          </a:p>
        </p:txBody>
      </p:sp>
      <p:sp>
        <p:nvSpPr>
          <p:cNvPr id="3" name="Content Placeholder 2">
            <a:extLst>
              <a:ext uri="{FF2B5EF4-FFF2-40B4-BE49-F238E27FC236}">
                <a16:creationId xmlns:a16="http://schemas.microsoft.com/office/drawing/2014/main" id="{7455A23F-1C34-8341-8BF7-6AA34E8A54CF}"/>
              </a:ext>
            </a:extLst>
          </p:cNvPr>
          <p:cNvSpPr>
            <a:spLocks noGrp="1"/>
          </p:cNvSpPr>
          <p:nvPr>
            <p:ph idx="1"/>
          </p:nvPr>
        </p:nvSpPr>
        <p:spPr>
          <a:xfrm>
            <a:off x="838200" y="1825625"/>
            <a:ext cx="10515600" cy="1100455"/>
          </a:xfrm>
        </p:spPr>
        <p:txBody>
          <a:bodyPr>
            <a:normAutofit fontScale="92500" lnSpcReduction="10000"/>
          </a:bodyPr>
          <a:lstStyle/>
          <a:p>
            <a:pPr marL="0" indent="0">
              <a:buNone/>
            </a:pPr>
            <a:r>
              <a:rPr lang="en-US" dirty="0"/>
              <a:t>Es </a:t>
            </a:r>
            <a:r>
              <a:rPr lang="en-US" dirty="0" err="1"/>
              <a:t>posible</a:t>
            </a:r>
            <a:r>
              <a:rPr lang="en-US" dirty="0"/>
              <a:t> </a:t>
            </a:r>
            <a:r>
              <a:rPr lang="en-US" dirty="0" err="1"/>
              <a:t>declarar</a:t>
            </a:r>
            <a:r>
              <a:rPr lang="en-US" dirty="0"/>
              <a:t> variables </a:t>
            </a:r>
            <a:r>
              <a:rPr lang="en-US" dirty="0" err="1"/>
              <a:t>en</a:t>
            </a:r>
            <a:r>
              <a:rPr lang="en-US" dirty="0"/>
              <a:t> la </a:t>
            </a:r>
            <a:r>
              <a:rPr lang="en-US" dirty="0" err="1"/>
              <a:t>lista</a:t>
            </a:r>
            <a:r>
              <a:rPr lang="en-US" dirty="0"/>
              <a:t> de </a:t>
            </a:r>
            <a:r>
              <a:rPr lang="en-US" dirty="0" err="1"/>
              <a:t>argumentos</a:t>
            </a:r>
            <a:r>
              <a:rPr lang="en-US" dirty="0"/>
              <a:t> de una </a:t>
            </a:r>
            <a:r>
              <a:rPr lang="en-US" dirty="0" err="1"/>
              <a:t>invocación</a:t>
            </a:r>
            <a:r>
              <a:rPr lang="en-US" dirty="0"/>
              <a:t> a un </a:t>
            </a:r>
            <a:r>
              <a:rPr lang="en-US" dirty="0" err="1"/>
              <a:t>método</a:t>
            </a:r>
            <a:r>
              <a:rPr lang="en-US" dirty="0"/>
              <a:t> que </a:t>
            </a:r>
            <a:r>
              <a:rPr lang="en-US" dirty="0" err="1"/>
              <a:t>tiene</a:t>
            </a:r>
            <a:r>
              <a:rPr lang="en-US" dirty="0"/>
              <a:t> </a:t>
            </a:r>
            <a:r>
              <a:rPr lang="en-US" dirty="0" err="1"/>
              <a:t>parámetros</a:t>
            </a:r>
            <a:r>
              <a:rPr lang="en-US" dirty="0"/>
              <a:t> out. </a:t>
            </a:r>
            <a:r>
              <a:rPr lang="en-US" dirty="0" err="1"/>
              <a:t>Esta</a:t>
            </a:r>
            <a:r>
              <a:rPr lang="en-US" dirty="0"/>
              <a:t> </a:t>
            </a:r>
            <a:r>
              <a:rPr lang="en-US" dirty="0" err="1"/>
              <a:t>característica</a:t>
            </a:r>
            <a:r>
              <a:rPr lang="en-US" dirty="0"/>
              <a:t> </a:t>
            </a:r>
            <a:r>
              <a:rPr lang="en-US" dirty="0" err="1"/>
              <a:t>permite</a:t>
            </a:r>
            <a:r>
              <a:rPr lang="en-US" dirty="0"/>
              <a:t> que el </a:t>
            </a:r>
            <a:r>
              <a:rPr lang="en-US" dirty="0" err="1"/>
              <a:t>ejemplo</a:t>
            </a:r>
            <a:r>
              <a:rPr lang="en-US" dirty="0"/>
              <a:t> anterior se </a:t>
            </a:r>
            <a:r>
              <a:rPr lang="en-US" dirty="0" err="1"/>
              <a:t>simplifique</a:t>
            </a:r>
            <a:r>
              <a:rPr lang="en-US" dirty="0"/>
              <a:t> de la </a:t>
            </a:r>
            <a:r>
              <a:rPr lang="en-US" dirty="0" err="1"/>
              <a:t>siguiente</a:t>
            </a:r>
            <a:r>
              <a:rPr lang="en-US" dirty="0"/>
              <a:t> </a:t>
            </a:r>
            <a:r>
              <a:rPr lang="en-US" dirty="0" err="1"/>
              <a:t>manera</a:t>
            </a:r>
            <a:r>
              <a:rPr lang="en-US" dirty="0"/>
              <a:t>.</a:t>
            </a:r>
            <a:endParaRPr lang="en-BO" dirty="0"/>
          </a:p>
        </p:txBody>
      </p:sp>
      <p:sp>
        <p:nvSpPr>
          <p:cNvPr id="4" name="TextBox 3">
            <a:extLst>
              <a:ext uri="{FF2B5EF4-FFF2-40B4-BE49-F238E27FC236}">
                <a16:creationId xmlns:a16="http://schemas.microsoft.com/office/drawing/2014/main" id="{BB5E32F9-9920-E04E-AC79-ECA97FF7EB53}"/>
              </a:ext>
            </a:extLst>
          </p:cNvPr>
          <p:cNvSpPr txBox="1"/>
          <p:nvPr/>
        </p:nvSpPr>
        <p:spPr>
          <a:xfrm>
            <a:off x="3349533" y="3324498"/>
            <a:ext cx="5492933" cy="270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Set(out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Set(out int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22120284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005A9-FF5C-C64E-BC1D-6F7A6B7B02EF}"/>
              </a:ext>
            </a:extLst>
          </p:cNvPr>
          <p:cNvSpPr>
            <a:spLocks noGrp="1"/>
          </p:cNvSpPr>
          <p:nvPr>
            <p:ph type="title"/>
          </p:nvPr>
        </p:nvSpPr>
        <p:spPr/>
        <p:txBody>
          <a:bodyPr/>
          <a:lstStyle/>
          <a:p>
            <a:r>
              <a:rPr lang="en-BO" dirty="0"/>
              <a:t>Métodos locales</a:t>
            </a:r>
          </a:p>
        </p:txBody>
      </p:sp>
      <p:sp>
        <p:nvSpPr>
          <p:cNvPr id="3" name="Content Placeholder 2">
            <a:extLst>
              <a:ext uri="{FF2B5EF4-FFF2-40B4-BE49-F238E27FC236}">
                <a16:creationId xmlns:a16="http://schemas.microsoft.com/office/drawing/2014/main" id="{FFCFFEB8-6387-2341-A38F-11A41E862865}"/>
              </a:ext>
            </a:extLst>
          </p:cNvPr>
          <p:cNvSpPr>
            <a:spLocks noGrp="1"/>
          </p:cNvSpPr>
          <p:nvPr>
            <p:ph idx="1"/>
          </p:nvPr>
        </p:nvSpPr>
        <p:spPr>
          <a:xfrm>
            <a:off x="6966857" y="2192811"/>
            <a:ext cx="4386943" cy="3808821"/>
          </a:xfrm>
        </p:spPr>
        <p:style>
          <a:lnRef idx="1">
            <a:schemeClr val="accent5"/>
          </a:lnRef>
          <a:fillRef idx="2">
            <a:schemeClr val="accent5"/>
          </a:fillRef>
          <a:effectRef idx="1">
            <a:schemeClr val="accent5"/>
          </a:effectRef>
          <a:fontRef idx="minor">
            <a:schemeClr val="dk1"/>
          </a:fontRef>
        </p:style>
        <p:txBody>
          <a:bodyPr>
            <a:normAutofit fontScale="85000" lnSpcReduction="10000"/>
          </a:bodyPr>
          <a:lstStyle/>
          <a:p>
            <a:pPr marL="0" indent="0">
              <a:buNone/>
            </a:pPr>
            <a:r>
              <a:rPr lang="en-US" dirty="0"/>
              <a:t>Un </a:t>
            </a:r>
            <a:r>
              <a:rPr lang="en-US" dirty="0" err="1"/>
              <a:t>método</a:t>
            </a:r>
            <a:r>
              <a:rPr lang="en-US" dirty="0"/>
              <a:t> local es un </a:t>
            </a:r>
            <a:r>
              <a:rPr lang="en-US" dirty="0" err="1"/>
              <a:t>método</a:t>
            </a:r>
            <a:r>
              <a:rPr lang="en-US" dirty="0"/>
              <a:t> que se define dentro de </a:t>
            </a:r>
            <a:r>
              <a:rPr lang="en-US" dirty="0" err="1"/>
              <a:t>otro</a:t>
            </a:r>
            <a:r>
              <a:rPr lang="en-US" dirty="0"/>
              <a:t> </a:t>
            </a:r>
            <a:r>
              <a:rPr lang="en-US" dirty="0" err="1"/>
              <a:t>método</a:t>
            </a:r>
            <a:r>
              <a:rPr lang="en-US" dirty="0"/>
              <a:t>. </a:t>
            </a:r>
            <a:r>
              <a:rPr lang="en-US" dirty="0" err="1"/>
              <a:t>Esto</a:t>
            </a:r>
            <a:r>
              <a:rPr lang="en-US" dirty="0"/>
              <a:t> es </a:t>
            </a:r>
            <a:r>
              <a:rPr lang="en-US" dirty="0" err="1"/>
              <a:t>útil</a:t>
            </a:r>
            <a:r>
              <a:rPr lang="en-US" dirty="0"/>
              <a:t> para </a:t>
            </a:r>
            <a:r>
              <a:rPr lang="en-US" dirty="0" err="1"/>
              <a:t>limitar</a:t>
            </a:r>
            <a:r>
              <a:rPr lang="en-US" dirty="0"/>
              <a:t> el </a:t>
            </a:r>
            <a:r>
              <a:rPr lang="en-US" dirty="0" err="1"/>
              <a:t>alcance</a:t>
            </a:r>
            <a:r>
              <a:rPr lang="en-US" dirty="0"/>
              <a:t> de un </a:t>
            </a:r>
            <a:r>
              <a:rPr lang="en-US" dirty="0" err="1"/>
              <a:t>método</a:t>
            </a:r>
            <a:r>
              <a:rPr lang="en-US" dirty="0"/>
              <a:t>, </a:t>
            </a:r>
            <a:r>
              <a:rPr lang="en-US" dirty="0" err="1"/>
              <a:t>en</a:t>
            </a:r>
            <a:r>
              <a:rPr lang="en-US" dirty="0"/>
              <a:t> los </a:t>
            </a:r>
            <a:r>
              <a:rPr lang="en-US" dirty="0" err="1"/>
              <a:t>casos</a:t>
            </a:r>
            <a:r>
              <a:rPr lang="en-US" dirty="0"/>
              <a:t> </a:t>
            </a:r>
            <a:r>
              <a:rPr lang="en-US" dirty="0" err="1"/>
              <a:t>en</a:t>
            </a:r>
            <a:r>
              <a:rPr lang="en-US" dirty="0"/>
              <a:t> que un </a:t>
            </a:r>
            <a:r>
              <a:rPr lang="en-US" dirty="0" err="1"/>
              <a:t>método</a:t>
            </a:r>
            <a:r>
              <a:rPr lang="en-US" dirty="0"/>
              <a:t> es solo </a:t>
            </a:r>
            <a:r>
              <a:rPr lang="en-US" dirty="0" err="1"/>
              <a:t>invocado</a:t>
            </a:r>
            <a:r>
              <a:rPr lang="en-US" dirty="0"/>
              <a:t> por </a:t>
            </a:r>
            <a:r>
              <a:rPr lang="en-US" dirty="0" err="1"/>
              <a:t>otro</a:t>
            </a:r>
            <a:r>
              <a:rPr lang="en-US" dirty="0"/>
              <a:t> </a:t>
            </a:r>
            <a:r>
              <a:rPr lang="en-US" dirty="0" err="1"/>
              <a:t>método</a:t>
            </a:r>
            <a:r>
              <a:rPr lang="en-US" dirty="0"/>
              <a:t>.</a:t>
            </a:r>
          </a:p>
          <a:p>
            <a:pPr marL="0" indent="0">
              <a:buNone/>
            </a:pPr>
            <a:r>
              <a:rPr lang="en-US" dirty="0"/>
              <a:t>Para </a:t>
            </a:r>
            <a:r>
              <a:rPr lang="en-US" dirty="0" err="1"/>
              <a:t>ilustrar</a:t>
            </a:r>
            <a:r>
              <a:rPr lang="en-US" dirty="0"/>
              <a:t>, </a:t>
            </a:r>
            <a:r>
              <a:rPr lang="en-US" dirty="0" err="1"/>
              <a:t>aquí</a:t>
            </a:r>
            <a:r>
              <a:rPr lang="en-US" dirty="0"/>
              <a:t> se </a:t>
            </a:r>
            <a:r>
              <a:rPr lang="en-US" dirty="0" err="1"/>
              <a:t>usa</a:t>
            </a:r>
            <a:r>
              <a:rPr lang="en-US" dirty="0"/>
              <a:t> un </a:t>
            </a:r>
            <a:r>
              <a:rPr lang="en-US" dirty="0" err="1"/>
              <a:t>método</a:t>
            </a:r>
            <a:r>
              <a:rPr lang="en-US" dirty="0"/>
              <a:t> </a:t>
            </a:r>
            <a:r>
              <a:rPr lang="en-US" dirty="0" err="1"/>
              <a:t>anidado</a:t>
            </a:r>
            <a:r>
              <a:rPr lang="en-US" dirty="0"/>
              <a:t> para </a:t>
            </a:r>
            <a:r>
              <a:rPr lang="en-US" dirty="0" err="1"/>
              <a:t>realizar</a:t>
            </a:r>
            <a:r>
              <a:rPr lang="en-US" dirty="0"/>
              <a:t> una </a:t>
            </a:r>
            <a:r>
              <a:rPr lang="en-US" dirty="0" err="1"/>
              <a:t>cuenta</a:t>
            </a:r>
            <a:r>
              <a:rPr lang="en-US" dirty="0"/>
              <a:t> </a:t>
            </a:r>
            <a:r>
              <a:rPr lang="en-US" dirty="0" err="1"/>
              <a:t>regresiva</a:t>
            </a:r>
            <a:r>
              <a:rPr lang="en-US" dirty="0"/>
              <a:t>. El </a:t>
            </a:r>
            <a:r>
              <a:rPr lang="en-US" dirty="0" err="1"/>
              <a:t>método</a:t>
            </a:r>
            <a:r>
              <a:rPr lang="en-US" dirty="0"/>
              <a:t> </a:t>
            </a:r>
            <a:r>
              <a:rPr lang="en-US" dirty="0" err="1"/>
              <a:t>anidado</a:t>
            </a:r>
            <a:r>
              <a:rPr lang="en-US" dirty="0"/>
              <a:t> se llama a </a:t>
            </a:r>
            <a:r>
              <a:rPr lang="en-US" dirty="0" err="1"/>
              <a:t>sí</a:t>
            </a:r>
            <a:r>
              <a:rPr lang="en-US" dirty="0"/>
              <a:t> </a:t>
            </a:r>
            <a:r>
              <a:rPr lang="en-US" dirty="0" err="1"/>
              <a:t>mismo</a:t>
            </a:r>
            <a:r>
              <a:rPr lang="en-US" dirty="0"/>
              <a:t> y, por lo tanto, se lo </a:t>
            </a:r>
            <a:r>
              <a:rPr lang="en-US" dirty="0" err="1"/>
              <a:t>conoce</a:t>
            </a:r>
            <a:r>
              <a:rPr lang="en-US" dirty="0"/>
              <a:t> </a:t>
            </a:r>
            <a:r>
              <a:rPr lang="en-US" dirty="0" err="1"/>
              <a:t>como</a:t>
            </a:r>
            <a:r>
              <a:rPr lang="en-US" dirty="0"/>
              <a:t> un </a:t>
            </a:r>
            <a:r>
              <a:rPr lang="en-US" dirty="0" err="1"/>
              <a:t>método</a:t>
            </a:r>
            <a:r>
              <a:rPr lang="en-US" dirty="0"/>
              <a:t> </a:t>
            </a:r>
            <a:r>
              <a:rPr lang="en-US" dirty="0" err="1"/>
              <a:t>recursivo</a:t>
            </a:r>
            <a:r>
              <a:rPr lang="en-US" dirty="0"/>
              <a:t>.</a:t>
            </a:r>
            <a:endParaRPr lang="en-BO" dirty="0"/>
          </a:p>
        </p:txBody>
      </p:sp>
      <p:sp>
        <p:nvSpPr>
          <p:cNvPr id="4" name="TextBox 3">
            <a:extLst>
              <a:ext uri="{FF2B5EF4-FFF2-40B4-BE49-F238E27FC236}">
                <a16:creationId xmlns:a16="http://schemas.microsoft.com/office/drawing/2014/main" id="{4E2F2A01-0567-E145-B74B-59E484E1021B}"/>
              </a:ext>
            </a:extLst>
          </p:cNvPr>
          <p:cNvSpPr txBox="1"/>
          <p:nvPr/>
        </p:nvSpPr>
        <p:spPr>
          <a:xfrm>
            <a:off x="838200" y="1988953"/>
            <a:ext cx="5492933" cy="4216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600" b="1" dirty="0"/>
              <a:t>static void </a:t>
            </a:r>
            <a:r>
              <a:rPr lang="en-US" sz="1600" b="1" dirty="0" err="1"/>
              <a:t>CuentaRegresiva</a:t>
            </a:r>
            <a:r>
              <a:rPr lang="en-US" sz="1600" b="1" dirty="0"/>
              <a:t>() {</a:t>
            </a:r>
          </a:p>
          <a:p>
            <a:r>
              <a:rPr lang="en-US" sz="1600" b="1" dirty="0"/>
              <a:t>      var x = 10;</a:t>
            </a:r>
          </a:p>
          <a:p>
            <a:r>
              <a:rPr lang="en-US" sz="1600" b="1" dirty="0"/>
              <a:t>      Recursion(x);</a:t>
            </a:r>
          </a:p>
          <a:p>
            <a:r>
              <a:rPr lang="en-US" sz="1600" b="1" dirty="0"/>
              <a:t>      WriteLine("Go");</a:t>
            </a:r>
          </a:p>
          <a:p>
            <a:r>
              <a:rPr lang="en-US" sz="1600" b="1" dirty="0"/>
              <a:t>		</a:t>
            </a:r>
          </a:p>
          <a:p>
            <a:r>
              <a:rPr lang="en-US" sz="1600" b="1" dirty="0"/>
              <a:t>      void Recursion(int </a:t>
            </a:r>
            <a:r>
              <a:rPr lang="en-US" sz="1600" b="1" dirty="0" err="1"/>
              <a:t>i</a:t>
            </a:r>
            <a:r>
              <a:rPr lang="en-US" sz="1600" b="1" dirty="0"/>
              <a:t>) {</a:t>
            </a:r>
          </a:p>
          <a:p>
            <a:r>
              <a:rPr lang="en-US" sz="1600" b="1" dirty="0"/>
              <a:t>            if (</a:t>
            </a:r>
            <a:r>
              <a:rPr lang="en-US" sz="1600" b="1" dirty="0" err="1"/>
              <a:t>i</a:t>
            </a:r>
            <a:r>
              <a:rPr lang="en-US" sz="1600" b="1" dirty="0"/>
              <a:t> &lt;= 0) return;</a:t>
            </a:r>
          </a:p>
          <a:p>
            <a:r>
              <a:rPr lang="en-US" sz="1600" b="1" dirty="0"/>
              <a:t>            WriteLine(</a:t>
            </a:r>
            <a:r>
              <a:rPr lang="en-US" sz="1600" b="1" dirty="0" err="1"/>
              <a:t>i</a:t>
            </a:r>
            <a:r>
              <a:rPr lang="en-US" sz="1600" b="1" dirty="0"/>
              <a:t>);</a:t>
            </a:r>
          </a:p>
          <a:p>
            <a:r>
              <a:rPr lang="en-US" sz="1600" b="1" dirty="0"/>
              <a:t>            Recursion(</a:t>
            </a:r>
            <a:r>
              <a:rPr lang="en-US" sz="1600" b="1" dirty="0" err="1"/>
              <a:t>i</a:t>
            </a:r>
            <a:r>
              <a:rPr lang="en-US" sz="1600" b="1" dirty="0"/>
              <a:t> - 1);</a:t>
            </a:r>
          </a:p>
          <a:p>
            <a:r>
              <a:rPr lang="en-US" sz="1600" b="1" dirty="0"/>
              <a:t>      }</a:t>
            </a:r>
          </a:p>
          <a:p>
            <a:r>
              <a:rPr lang="en-US" sz="1600" b="1" dirty="0"/>
              <a:t>}</a:t>
            </a:r>
          </a:p>
          <a:p>
            <a:r>
              <a:rPr lang="en-US" sz="1600" b="1" dirty="0"/>
              <a:t>static void Main() {</a:t>
            </a:r>
          </a:p>
          <a:p>
            <a:r>
              <a:rPr lang="en-US" sz="1600" b="1" dirty="0"/>
              <a:t>      </a:t>
            </a:r>
            <a:r>
              <a:rPr lang="en-US" sz="1600" b="1" dirty="0" err="1"/>
              <a:t>CuentaRegresiva</a:t>
            </a:r>
            <a:r>
              <a:rPr lang="en-US" sz="1600" b="1" dirty="0"/>
              <a:t>();</a:t>
            </a:r>
          </a:p>
          <a:p>
            <a:r>
              <a:rPr lang="en-US" sz="1600" b="1" dirty="0"/>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4156378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D2E8F-A8D0-BF48-B442-22FA8FC16172}"/>
              </a:ext>
            </a:extLst>
          </p:cNvPr>
          <p:cNvSpPr>
            <a:spLocks noGrp="1"/>
          </p:cNvSpPr>
          <p:nvPr>
            <p:ph type="title"/>
          </p:nvPr>
        </p:nvSpPr>
        <p:spPr/>
        <p:txBody>
          <a:bodyPr/>
          <a:lstStyle/>
          <a:p>
            <a:r>
              <a:rPr lang="en-BO" dirty="0"/>
              <a:t>Capítulo 7</a:t>
            </a:r>
          </a:p>
        </p:txBody>
      </p:sp>
      <p:sp>
        <p:nvSpPr>
          <p:cNvPr id="3" name="Content Placeholder 2">
            <a:extLst>
              <a:ext uri="{FF2B5EF4-FFF2-40B4-BE49-F238E27FC236}">
                <a16:creationId xmlns:a16="http://schemas.microsoft.com/office/drawing/2014/main" id="{B93BFCB3-DE49-D449-8DE1-41CAE7C46C32}"/>
              </a:ext>
            </a:extLst>
          </p:cNvPr>
          <p:cNvSpPr>
            <a:spLocks noGrp="1"/>
          </p:cNvSpPr>
          <p:nvPr>
            <p:ph idx="1"/>
          </p:nvPr>
        </p:nvSpPr>
        <p:spPr/>
        <p:txBody>
          <a:bodyPr/>
          <a:lstStyle/>
          <a:p>
            <a:pPr marL="0" indent="0">
              <a:buNone/>
            </a:pPr>
            <a:r>
              <a:rPr lang="en-BO" sz="3600" b="1" dirty="0"/>
              <a:t>Clases</a:t>
            </a:r>
          </a:p>
          <a:p>
            <a:pPr marL="0" indent="0">
              <a:buNone/>
            </a:pPr>
            <a:endParaRPr lang="en-BO" sz="3600" b="1" dirty="0"/>
          </a:p>
          <a:p>
            <a:pPr marL="0" indent="0">
              <a:buNone/>
            </a:pPr>
            <a:r>
              <a:rPr lang="en-US" dirty="0"/>
              <a:t>C # es un </a:t>
            </a:r>
            <a:r>
              <a:rPr lang="en-US" dirty="0" err="1"/>
              <a:t>lenguaje</a:t>
            </a:r>
            <a:r>
              <a:rPr lang="en-US" dirty="0"/>
              <a:t> </a:t>
            </a:r>
            <a:r>
              <a:rPr lang="en-US" dirty="0" err="1"/>
              <a:t>Orientada</a:t>
            </a:r>
            <a:r>
              <a:rPr lang="en-US" dirty="0"/>
              <a:t> a </a:t>
            </a:r>
            <a:r>
              <a:rPr lang="en-US" dirty="0" err="1"/>
              <a:t>Objetos</a:t>
            </a:r>
            <a:r>
              <a:rPr lang="en-US" dirty="0"/>
              <a:t> (OOP).</a:t>
            </a:r>
          </a:p>
          <a:p>
            <a:pPr marL="0" indent="0">
              <a:buNone/>
            </a:pPr>
            <a:r>
              <a:rPr lang="en-US" dirty="0"/>
              <a:t>El </a:t>
            </a:r>
            <a:r>
              <a:rPr lang="en-US" dirty="0" err="1"/>
              <a:t>concepto</a:t>
            </a:r>
            <a:r>
              <a:rPr lang="en-US" dirty="0"/>
              <a:t> clave de  OOP es el de </a:t>
            </a:r>
            <a:r>
              <a:rPr lang="en-US" dirty="0" err="1"/>
              <a:t>clase</a:t>
            </a:r>
            <a:r>
              <a:rPr lang="en-US" dirty="0"/>
              <a:t> (class).</a:t>
            </a:r>
            <a:endParaRPr lang="en-BO" dirty="0"/>
          </a:p>
        </p:txBody>
      </p:sp>
    </p:spTree>
    <p:extLst>
      <p:ext uri="{BB962C8B-B14F-4D97-AF65-F5344CB8AC3E}">
        <p14:creationId xmlns:p14="http://schemas.microsoft.com/office/powerpoint/2010/main" val="32492164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B40A9-ECF3-D54A-AC4B-D6244A0C61D1}"/>
              </a:ext>
            </a:extLst>
          </p:cNvPr>
          <p:cNvSpPr>
            <a:spLocks noGrp="1"/>
          </p:cNvSpPr>
          <p:nvPr>
            <p:ph type="title"/>
          </p:nvPr>
        </p:nvSpPr>
        <p:spPr/>
        <p:txBody>
          <a:bodyPr/>
          <a:lstStyle/>
          <a:p>
            <a:r>
              <a:rPr lang="en-BO" dirty="0"/>
              <a:t>Clase de instancia y objeto</a:t>
            </a:r>
          </a:p>
        </p:txBody>
      </p:sp>
      <p:sp>
        <p:nvSpPr>
          <p:cNvPr id="3" name="Content Placeholder 2">
            <a:extLst>
              <a:ext uri="{FF2B5EF4-FFF2-40B4-BE49-F238E27FC236}">
                <a16:creationId xmlns:a16="http://schemas.microsoft.com/office/drawing/2014/main" id="{C721EE91-E404-AA42-863E-C415EA63BF7C}"/>
              </a:ext>
            </a:extLst>
          </p:cNvPr>
          <p:cNvSpPr>
            <a:spLocks noGrp="1"/>
          </p:cNvSpPr>
          <p:nvPr>
            <p:ph idx="1"/>
          </p:nvPr>
        </p:nvSpPr>
        <p:spPr>
          <a:xfrm>
            <a:off x="6635930" y="1784152"/>
            <a:ext cx="4717869" cy="4678204"/>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800" dirty="0"/>
              <a:t>Una </a:t>
            </a:r>
            <a:r>
              <a:rPr lang="en-US" sz="1800" dirty="0" err="1"/>
              <a:t>clase</a:t>
            </a:r>
            <a:r>
              <a:rPr lang="en-US" sz="1800" dirty="0"/>
              <a:t> de </a:t>
            </a:r>
            <a:r>
              <a:rPr lang="en-US" sz="1800" dirty="0" err="1"/>
              <a:t>instancia</a:t>
            </a:r>
            <a:r>
              <a:rPr lang="en-US" sz="1800" dirty="0"/>
              <a:t> (</a:t>
            </a:r>
            <a:r>
              <a:rPr lang="en-US" sz="1800" b="1" dirty="0"/>
              <a:t>class</a:t>
            </a:r>
            <a:r>
              <a:rPr lang="en-US" sz="1800" dirty="0"/>
              <a:t>) es una </a:t>
            </a:r>
            <a:r>
              <a:rPr lang="en-US" sz="1800" dirty="0" err="1"/>
              <a:t>plantilla</a:t>
            </a:r>
            <a:r>
              <a:rPr lang="en-US" sz="1800" dirty="0"/>
              <a:t> </a:t>
            </a:r>
            <a:r>
              <a:rPr lang="en-US" sz="1800" dirty="0" err="1"/>
              <a:t>creada</a:t>
            </a:r>
            <a:r>
              <a:rPr lang="en-US" sz="1800" dirty="0"/>
              <a:t> para </a:t>
            </a:r>
            <a:r>
              <a:rPr lang="en-US" sz="1800" dirty="0" err="1"/>
              <a:t>crear</a:t>
            </a:r>
            <a:r>
              <a:rPr lang="en-US" sz="1800" dirty="0"/>
              <a:t> </a:t>
            </a:r>
            <a:r>
              <a:rPr lang="en-US" sz="1800" dirty="0" err="1"/>
              <a:t>objetos</a:t>
            </a:r>
            <a:r>
              <a:rPr lang="en-US" sz="1800" dirty="0"/>
              <a:t> con una </a:t>
            </a:r>
            <a:r>
              <a:rPr lang="en-US" sz="1800" dirty="0" err="1"/>
              <a:t>cierta</a:t>
            </a:r>
            <a:r>
              <a:rPr lang="en-US" sz="1800" dirty="0"/>
              <a:t> </a:t>
            </a:r>
            <a:r>
              <a:rPr lang="en-US" sz="1800" dirty="0" err="1"/>
              <a:t>característica</a:t>
            </a:r>
            <a:r>
              <a:rPr lang="en-US" sz="1800" dirty="0"/>
              <a:t>. </a:t>
            </a:r>
            <a:r>
              <a:rPr lang="en-US" sz="1800" dirty="0" err="1"/>
              <a:t>Están</a:t>
            </a:r>
            <a:r>
              <a:rPr lang="en-US" sz="1800" dirty="0"/>
              <a:t> </a:t>
            </a:r>
            <a:r>
              <a:rPr lang="en-US" sz="1800" dirty="0" err="1"/>
              <a:t>formados</a:t>
            </a:r>
            <a:r>
              <a:rPr lang="en-US" sz="1800" dirty="0"/>
              <a:t> por </a:t>
            </a:r>
            <a:r>
              <a:rPr lang="en-US" sz="1800" dirty="0" err="1"/>
              <a:t>miembros</a:t>
            </a:r>
            <a:r>
              <a:rPr lang="en-US" sz="1800" dirty="0"/>
              <a:t> de </a:t>
            </a:r>
            <a:r>
              <a:rPr lang="en-US" sz="1800" dirty="0" err="1"/>
              <a:t>distintos</a:t>
            </a:r>
            <a:r>
              <a:rPr lang="en-US" sz="1800" dirty="0"/>
              <a:t> “</a:t>
            </a:r>
            <a:r>
              <a:rPr lang="en-US" sz="1800" dirty="0" err="1"/>
              <a:t>tipos</a:t>
            </a:r>
            <a:r>
              <a:rPr lang="en-US" sz="1800" dirty="0"/>
              <a:t>”. Los dos </a:t>
            </a:r>
            <a:r>
              <a:rPr lang="en-US" sz="1800" dirty="0" err="1"/>
              <a:t>miembros</a:t>
            </a:r>
            <a:r>
              <a:rPr lang="en-US" sz="1800" dirty="0"/>
              <a:t> </a:t>
            </a:r>
            <a:r>
              <a:rPr lang="en-US" sz="1800" dirty="0" err="1"/>
              <a:t>principales</a:t>
            </a:r>
            <a:r>
              <a:rPr lang="en-US" sz="1800" dirty="0"/>
              <a:t> son los </a:t>
            </a:r>
            <a:r>
              <a:rPr lang="en-US" sz="1800" dirty="0" err="1"/>
              <a:t>campos</a:t>
            </a:r>
            <a:r>
              <a:rPr lang="en-US" sz="1800" dirty="0"/>
              <a:t> y los </a:t>
            </a:r>
            <a:r>
              <a:rPr lang="en-US" sz="1800" dirty="0" err="1"/>
              <a:t>métodos</a:t>
            </a:r>
            <a:r>
              <a:rPr lang="en-US" sz="1800" dirty="0"/>
              <a:t>.</a:t>
            </a:r>
          </a:p>
          <a:p>
            <a:pPr marL="0" indent="0">
              <a:buNone/>
            </a:pPr>
            <a:r>
              <a:rPr lang="en-US" sz="1800" dirty="0"/>
              <a:t> </a:t>
            </a:r>
            <a:endParaRPr lang="en-US" sz="1100" dirty="0"/>
          </a:p>
          <a:p>
            <a:pPr marL="0" indent="0">
              <a:buNone/>
            </a:pPr>
            <a:r>
              <a:rPr lang="en-US" sz="1800" dirty="0"/>
              <a:t>Los </a:t>
            </a:r>
            <a:r>
              <a:rPr lang="en-US" sz="1800" dirty="0" err="1"/>
              <a:t>campos</a:t>
            </a:r>
            <a:r>
              <a:rPr lang="en-US" sz="1800" dirty="0"/>
              <a:t> son las </a:t>
            </a:r>
            <a:r>
              <a:rPr lang="en-US" sz="1800" b="1" dirty="0"/>
              <a:t>variables</a:t>
            </a:r>
            <a:r>
              <a:rPr lang="en-US" sz="1800" dirty="0"/>
              <a:t> (los </a:t>
            </a:r>
            <a:r>
              <a:rPr lang="en-US" sz="1800" dirty="0" err="1"/>
              <a:t>datos</a:t>
            </a:r>
            <a:r>
              <a:rPr lang="en-US" sz="1800" dirty="0"/>
              <a:t>) que </a:t>
            </a:r>
            <a:r>
              <a:rPr lang="en-US" sz="1800" dirty="0" err="1"/>
              <a:t>representan</a:t>
            </a:r>
            <a:r>
              <a:rPr lang="en-US" sz="1800" dirty="0"/>
              <a:t> el </a:t>
            </a:r>
            <a:r>
              <a:rPr lang="en-US" sz="1800" dirty="0" err="1"/>
              <a:t>estado</a:t>
            </a:r>
            <a:r>
              <a:rPr lang="en-US" sz="1800" dirty="0"/>
              <a:t> del </a:t>
            </a:r>
            <a:r>
              <a:rPr lang="en-US" sz="1800" dirty="0" err="1"/>
              <a:t>objeto</a:t>
            </a:r>
            <a:r>
              <a:rPr lang="en-US" sz="1800" dirty="0"/>
              <a:t>.</a:t>
            </a:r>
          </a:p>
          <a:p>
            <a:pPr marL="0" indent="0">
              <a:buNone/>
            </a:pPr>
            <a:endParaRPr lang="en-US" sz="1800" dirty="0"/>
          </a:p>
          <a:p>
            <a:pPr marL="0" indent="0">
              <a:buNone/>
            </a:pPr>
            <a:r>
              <a:rPr lang="en-US" sz="1800" dirty="0" err="1"/>
              <a:t>Mientras</a:t>
            </a:r>
            <a:r>
              <a:rPr lang="en-US" sz="1800" dirty="0"/>
              <a:t> que los </a:t>
            </a:r>
            <a:r>
              <a:rPr lang="en-US" sz="1800" dirty="0" err="1"/>
              <a:t>métodos</a:t>
            </a:r>
            <a:r>
              <a:rPr lang="en-US" sz="1800" dirty="0"/>
              <a:t> son las </a:t>
            </a:r>
            <a:r>
              <a:rPr lang="en-US" sz="1800" b="1" dirty="0" err="1"/>
              <a:t>funciones</a:t>
            </a:r>
            <a:r>
              <a:rPr lang="en-US" sz="1800" dirty="0"/>
              <a:t> que </a:t>
            </a:r>
            <a:r>
              <a:rPr lang="en-US" sz="1800" dirty="0" err="1"/>
              <a:t>definen</a:t>
            </a:r>
            <a:r>
              <a:rPr lang="en-US" sz="1800" dirty="0"/>
              <a:t> lo que el </a:t>
            </a:r>
            <a:r>
              <a:rPr lang="en-US" sz="1800" dirty="0" err="1"/>
              <a:t>objeto</a:t>
            </a:r>
            <a:r>
              <a:rPr lang="en-US" sz="1800" dirty="0"/>
              <a:t> </a:t>
            </a:r>
            <a:r>
              <a:rPr lang="en-US" sz="1800" dirty="0" err="1"/>
              <a:t>puede</a:t>
            </a:r>
            <a:r>
              <a:rPr lang="en-US" sz="1800" dirty="0"/>
              <a:t> </a:t>
            </a:r>
            <a:r>
              <a:rPr lang="en-US" sz="1800" dirty="0" err="1"/>
              <a:t>hacer</a:t>
            </a:r>
            <a:r>
              <a:rPr lang="en-US" sz="1800" dirty="0"/>
              <a:t>.</a:t>
            </a:r>
          </a:p>
          <a:p>
            <a:pPr marL="0" indent="0">
              <a:buNone/>
            </a:pPr>
            <a:endParaRPr lang="en-US" sz="1800" dirty="0"/>
          </a:p>
          <a:p>
            <a:pPr marL="0" indent="0">
              <a:buNone/>
            </a:pPr>
            <a:r>
              <a:rPr lang="en-US" sz="1800" dirty="0"/>
              <a:t>Como Podemos </a:t>
            </a:r>
            <a:r>
              <a:rPr lang="en-US" sz="1800" dirty="0" err="1"/>
              <a:t>ver</a:t>
            </a:r>
            <a:r>
              <a:rPr lang="en-US" sz="1800" dirty="0"/>
              <a:t> la </a:t>
            </a:r>
            <a:r>
              <a:rPr lang="en-US" sz="1800" dirty="0" err="1"/>
              <a:t>clase</a:t>
            </a:r>
            <a:r>
              <a:rPr lang="en-US" sz="1800" dirty="0"/>
              <a:t> </a:t>
            </a:r>
            <a:r>
              <a:rPr lang="en-US" sz="1800" dirty="0" err="1"/>
              <a:t>rectángulo</a:t>
            </a:r>
            <a:r>
              <a:rPr lang="en-US" sz="1800" dirty="0"/>
              <a:t> </a:t>
            </a:r>
            <a:r>
              <a:rPr lang="en-US" sz="1800" dirty="0" err="1"/>
              <a:t>en</a:t>
            </a:r>
            <a:r>
              <a:rPr lang="en-US" sz="1800" dirty="0"/>
              <a:t> el </a:t>
            </a:r>
            <a:r>
              <a:rPr lang="en-US" sz="1800" dirty="0" err="1"/>
              <a:t>ejemplo</a:t>
            </a:r>
            <a:r>
              <a:rPr lang="en-US" sz="1800" dirty="0"/>
              <a:t>, que </a:t>
            </a:r>
            <a:r>
              <a:rPr lang="en-US" sz="1800" dirty="0" err="1"/>
              <a:t>permite</a:t>
            </a:r>
            <a:r>
              <a:rPr lang="en-US" sz="1800" dirty="0"/>
              <a:t> </a:t>
            </a:r>
            <a:r>
              <a:rPr lang="en-US" sz="1800" dirty="0" err="1"/>
              <a:t>crear</a:t>
            </a:r>
            <a:r>
              <a:rPr lang="en-US" sz="1800" dirty="0"/>
              <a:t> </a:t>
            </a:r>
            <a:r>
              <a:rPr lang="en-US" sz="1800" dirty="0" err="1"/>
              <a:t>objetos</a:t>
            </a:r>
            <a:r>
              <a:rPr lang="en-US" sz="1800" dirty="0"/>
              <a:t> ”</a:t>
            </a:r>
            <a:r>
              <a:rPr lang="en-US" sz="1800" dirty="0" err="1"/>
              <a:t>rectángulos</a:t>
            </a:r>
            <a:r>
              <a:rPr lang="en-US" sz="1800" dirty="0"/>
              <a:t>” que </a:t>
            </a:r>
            <a:r>
              <a:rPr lang="en-US" sz="1800" dirty="0" err="1"/>
              <a:t>almacenan</a:t>
            </a:r>
            <a:r>
              <a:rPr lang="en-US" sz="1800" dirty="0"/>
              <a:t> sus </a:t>
            </a:r>
            <a:r>
              <a:rPr lang="en-US" sz="1800" dirty="0" err="1"/>
              <a:t>dimensiones</a:t>
            </a:r>
            <a:r>
              <a:rPr lang="en-US" sz="1800" dirty="0"/>
              <a:t> (</a:t>
            </a:r>
            <a:r>
              <a:rPr lang="en-US" sz="1800" dirty="0" err="1"/>
              <a:t>datos</a:t>
            </a:r>
            <a:r>
              <a:rPr lang="en-US" sz="1800" dirty="0"/>
              <a:t>) y </a:t>
            </a:r>
            <a:r>
              <a:rPr lang="en-US" sz="1800" dirty="0" err="1"/>
              <a:t>calculan</a:t>
            </a:r>
            <a:r>
              <a:rPr lang="en-US" sz="1800" dirty="0"/>
              <a:t> (</a:t>
            </a:r>
            <a:r>
              <a:rPr lang="en-US" sz="1800" dirty="0" err="1"/>
              <a:t>funciones</a:t>
            </a:r>
            <a:r>
              <a:rPr lang="en-US" sz="1800" dirty="0"/>
              <a:t>) sus </a:t>
            </a:r>
            <a:r>
              <a:rPr lang="en-US" sz="1800" dirty="0" err="1"/>
              <a:t>áreas</a:t>
            </a:r>
            <a:endParaRPr lang="en-US" sz="1800" dirty="0"/>
          </a:p>
          <a:p>
            <a:pPr marL="0" indent="0">
              <a:buNone/>
            </a:pPr>
            <a:endParaRPr lang="en-BO" sz="1800" dirty="0"/>
          </a:p>
        </p:txBody>
      </p:sp>
      <p:sp>
        <p:nvSpPr>
          <p:cNvPr id="4" name="TextBox 3">
            <a:extLst>
              <a:ext uri="{FF2B5EF4-FFF2-40B4-BE49-F238E27FC236}">
                <a16:creationId xmlns:a16="http://schemas.microsoft.com/office/drawing/2014/main" id="{BD84E8A8-DCCC-F64A-9E50-EE093FEE25EE}"/>
              </a:ext>
            </a:extLst>
          </p:cNvPr>
          <p:cNvSpPr txBox="1"/>
          <p:nvPr/>
        </p:nvSpPr>
        <p:spPr>
          <a:xfrm>
            <a:off x="838201" y="1775443"/>
            <a:ext cx="4892040" cy="4678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accent2">
                    <a:lumMod val="40000"/>
                    <a:lumOff val="60000"/>
                  </a:schemeClr>
                </a:solidFill>
              </a:rPr>
              <a:t>class </a:t>
            </a:r>
            <a:r>
              <a:rPr lang="en-US" sz="1400" b="1" dirty="0" err="1">
                <a:solidFill>
                  <a:schemeClr val="accent2">
                    <a:lumMod val="40000"/>
                    <a:lumOff val="60000"/>
                  </a:schemeClr>
                </a:solidFill>
              </a:rPr>
              <a:t>Rectangulo</a:t>
            </a:r>
            <a:endParaRPr lang="en-US" sz="1400" b="1" dirty="0">
              <a:solidFill>
                <a:schemeClr val="accent2">
                  <a:lumMod val="40000"/>
                  <a:lumOff val="60000"/>
                </a:schemeClr>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a:t>
            </a:r>
          </a:p>
          <a:p>
            <a:r>
              <a:rPr lang="en-US" sz="1400" b="1" dirty="0">
                <a:solidFill>
                  <a:schemeClr val="bg1"/>
                </a:solidFill>
              </a:rPr>
              <a:t>{ </a:t>
            </a:r>
          </a:p>
          <a:p>
            <a:r>
              <a:rPr lang="en-US" sz="1400" b="1" dirty="0"/>
              <a:t>      static void Main() {</a:t>
            </a:r>
          </a:p>
          <a:p>
            <a:r>
              <a:rPr lang="en-US" sz="1400" b="1" dirty="0"/>
              <a:t>            var </a:t>
            </a:r>
            <a:r>
              <a:rPr lang="en-US" sz="1400" b="1" dirty="0">
                <a:solidFill>
                  <a:schemeClr val="accent2">
                    <a:lumMod val="40000"/>
                    <a:lumOff val="60000"/>
                  </a:schemeClr>
                </a:solidFill>
              </a:rPr>
              <a:t>rec</a:t>
            </a:r>
            <a:r>
              <a:rPr lang="en-US" sz="1400" b="1" dirty="0"/>
              <a:t> = </a:t>
            </a:r>
            <a:r>
              <a:rPr lang="en-US" sz="1400" b="1" dirty="0">
                <a:solidFill>
                  <a:schemeClr val="accent2">
                    <a:lumMod val="40000"/>
                    <a:lumOff val="60000"/>
                  </a:schemeClr>
                </a:solidFill>
              </a:rPr>
              <a:t>new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a:t>
            </a:r>
            <a:r>
              <a:rPr lang="en-US" sz="1400" b="1" dirty="0"/>
              <a:t>; </a:t>
            </a:r>
            <a:r>
              <a:rPr lang="en-US" sz="1400" b="1" dirty="0" err="1">
                <a:solidFill>
                  <a:schemeClr val="accent2">
                    <a:lumMod val="40000"/>
                    <a:lumOff val="60000"/>
                  </a:schemeClr>
                </a:solidFill>
              </a:rPr>
              <a:t>rec.X</a:t>
            </a:r>
            <a:r>
              <a:rPr lang="en-US" sz="1400" b="1" dirty="0"/>
              <a:t> = 12; </a:t>
            </a:r>
            <a:r>
              <a:rPr lang="en-US" sz="1400" b="1" dirty="0" err="1">
                <a:solidFill>
                  <a:schemeClr val="accent2">
                    <a:lumMod val="40000"/>
                    <a:lumOff val="60000"/>
                  </a:schemeClr>
                </a:solidFill>
              </a:rPr>
              <a:t>rec.Y</a:t>
            </a:r>
            <a:r>
              <a:rPr lang="en-US" sz="1400" b="1" dirty="0"/>
              <a:t> = 20;</a:t>
            </a:r>
          </a:p>
          <a:p>
            <a:r>
              <a:rPr lang="en-US" sz="1400" b="1" dirty="0"/>
              <a:t>            var area = </a:t>
            </a:r>
            <a:r>
              <a:rPr lang="en-US" sz="1400" b="1" dirty="0" err="1">
                <a:solidFill>
                  <a:schemeClr val="accent2">
                    <a:lumMod val="40000"/>
                    <a:lumOff val="60000"/>
                  </a:schemeClr>
                </a:solidFill>
              </a:rPr>
              <a:t>rec.Area</a:t>
            </a:r>
            <a:r>
              <a:rPr lang="en-US" sz="1400" b="1" dirty="0">
                <a:solidFill>
                  <a:schemeClr val="accent2">
                    <a:lumMod val="40000"/>
                    <a:lumOff val="60000"/>
                  </a:schemeClr>
                </a:solidFill>
              </a:rPr>
              <a:t>()</a:t>
            </a:r>
            <a:r>
              <a:rPr lang="en-US" sz="1400" b="1" dirty="0"/>
              <a:t>;		</a:t>
            </a:r>
          </a:p>
          <a:p>
            <a:r>
              <a:rPr lang="en-US" sz="1400" b="1" dirty="0"/>
              <a:t>            Write($"</a:t>
            </a:r>
            <a:r>
              <a:rPr lang="en-US" sz="1400" b="1" dirty="0" err="1"/>
              <a:t>Área</a:t>
            </a:r>
            <a:r>
              <a:rPr lang="en-US" sz="1400" b="1" dirty="0"/>
              <a:t> del </a:t>
            </a:r>
            <a:r>
              <a:rPr lang="en-US" sz="1400" b="1" dirty="0" err="1"/>
              <a:t>rectángulo</a:t>
            </a:r>
            <a:r>
              <a:rPr lang="en-US" sz="1400" b="1" dirty="0"/>
              <a:t> = {area}"); 	// 240 </a:t>
            </a:r>
          </a:p>
          <a:p>
            <a:r>
              <a:rPr lang="en-US" sz="1400" b="1" dirty="0"/>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0718011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EA578-25A7-F948-A35E-DC801D3E017A}"/>
              </a:ext>
            </a:extLst>
          </p:cNvPr>
          <p:cNvSpPr>
            <a:spLocks noGrp="1"/>
          </p:cNvSpPr>
          <p:nvPr>
            <p:ph type="title"/>
          </p:nvPr>
        </p:nvSpPr>
        <p:spPr/>
        <p:txBody>
          <a:bodyPr/>
          <a:lstStyle/>
          <a:p>
            <a:r>
              <a:rPr lang="en-BO" dirty="0"/>
              <a:t>Creación de objetos (new)</a:t>
            </a:r>
          </a:p>
        </p:txBody>
      </p:sp>
      <p:sp>
        <p:nvSpPr>
          <p:cNvPr id="3" name="Content Placeholder 2">
            <a:extLst>
              <a:ext uri="{FF2B5EF4-FFF2-40B4-BE49-F238E27FC236}">
                <a16:creationId xmlns:a16="http://schemas.microsoft.com/office/drawing/2014/main" id="{BD16502D-51E9-B247-B21A-B40C36497078}"/>
              </a:ext>
            </a:extLst>
          </p:cNvPr>
          <p:cNvSpPr>
            <a:spLocks noGrp="1"/>
          </p:cNvSpPr>
          <p:nvPr>
            <p:ph idx="1"/>
          </p:nvPr>
        </p:nvSpPr>
        <p:spPr>
          <a:xfrm>
            <a:off x="7210698" y="1915887"/>
            <a:ext cx="4143102" cy="4101736"/>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sz="1600" dirty="0"/>
              <a:t>Para </a:t>
            </a:r>
            <a:r>
              <a:rPr lang="en-US" sz="1600" dirty="0" err="1"/>
              <a:t>utilizar</a:t>
            </a:r>
            <a:r>
              <a:rPr lang="en-US" sz="1600" dirty="0"/>
              <a:t> los </a:t>
            </a:r>
            <a:r>
              <a:rPr lang="en-US" sz="1600" dirty="0" err="1"/>
              <a:t>miembros</a:t>
            </a:r>
            <a:r>
              <a:rPr lang="en-US" sz="1600" dirty="0"/>
              <a:t> de un </a:t>
            </a:r>
            <a:r>
              <a:rPr lang="en-US" sz="1600" dirty="0" err="1"/>
              <a:t>objeto</a:t>
            </a:r>
            <a:r>
              <a:rPr lang="en-US" sz="1600" dirty="0"/>
              <a:t>, </a:t>
            </a:r>
            <a:r>
              <a:rPr lang="en-US" sz="1600" dirty="0" err="1"/>
              <a:t>desde</a:t>
            </a:r>
            <a:r>
              <a:rPr lang="en-US" sz="1600" dirty="0"/>
              <a:t> </a:t>
            </a:r>
            <a:r>
              <a:rPr lang="en-US" sz="1600" dirty="0" err="1"/>
              <a:t>fuera</a:t>
            </a:r>
            <a:r>
              <a:rPr lang="en-US" sz="1600" dirty="0"/>
              <a:t> de la </a:t>
            </a:r>
            <a:r>
              <a:rPr lang="en-US" sz="1600" dirty="0" err="1"/>
              <a:t>clase</a:t>
            </a:r>
            <a:r>
              <a:rPr lang="en-US" sz="1600" dirty="0"/>
              <a:t> </a:t>
            </a:r>
            <a:r>
              <a:rPr lang="en-US" sz="1600" dirty="0" err="1"/>
              <a:t>en</a:t>
            </a:r>
            <a:r>
              <a:rPr lang="en-US" sz="1600" dirty="0"/>
              <a:t> la que se </a:t>
            </a:r>
            <a:r>
              <a:rPr lang="en-US" sz="1600" dirty="0" err="1"/>
              <a:t>definen</a:t>
            </a:r>
            <a:r>
              <a:rPr lang="en-US" sz="1600" dirty="0"/>
              <a:t>, es </a:t>
            </a:r>
            <a:r>
              <a:rPr lang="en-US" sz="1600" dirty="0" err="1"/>
              <a:t>necesario</a:t>
            </a:r>
            <a:r>
              <a:rPr lang="en-US" sz="1600" dirty="0"/>
              <a:t> </a:t>
            </a:r>
            <a:r>
              <a:rPr lang="en-US" sz="1600" dirty="0" err="1"/>
              <a:t>crear</a:t>
            </a:r>
            <a:r>
              <a:rPr lang="en-US" sz="1600" dirty="0"/>
              <a:t> un </a:t>
            </a:r>
            <a:r>
              <a:rPr lang="en-US" sz="1600" dirty="0" err="1"/>
              <a:t>objeto</a:t>
            </a:r>
            <a:r>
              <a:rPr lang="en-US" sz="1600" dirty="0"/>
              <a:t> (</a:t>
            </a:r>
            <a:r>
              <a:rPr lang="en-US" sz="1600" dirty="0" err="1"/>
              <a:t>instancia</a:t>
            </a:r>
            <a:r>
              <a:rPr lang="en-US" sz="1600" dirty="0"/>
              <a:t>) de la </a:t>
            </a:r>
            <a:r>
              <a:rPr lang="en-US" sz="1600" dirty="0" err="1"/>
              <a:t>clase</a:t>
            </a:r>
            <a:r>
              <a:rPr lang="en-US" sz="1600" dirty="0"/>
              <a:t> a la que </a:t>
            </a:r>
            <a:r>
              <a:rPr lang="en-US" sz="1600" dirty="0" err="1"/>
              <a:t>pertenece</a:t>
            </a:r>
            <a:r>
              <a:rPr lang="en-US" sz="1600" dirty="0"/>
              <a:t>. </a:t>
            </a:r>
            <a:r>
              <a:rPr lang="en-US" sz="1600" dirty="0" err="1"/>
              <a:t>Esto</a:t>
            </a:r>
            <a:r>
              <a:rPr lang="en-US" sz="1600" dirty="0"/>
              <a:t> se </a:t>
            </a:r>
            <a:r>
              <a:rPr lang="en-US" sz="1600" dirty="0" err="1"/>
              <a:t>hace</a:t>
            </a:r>
            <a:r>
              <a:rPr lang="en-US" sz="1600" dirty="0"/>
              <a:t> </a:t>
            </a:r>
            <a:r>
              <a:rPr lang="en-US" sz="1600" dirty="0" err="1"/>
              <a:t>utilizando</a:t>
            </a:r>
            <a:r>
              <a:rPr lang="en-US" sz="1600" dirty="0"/>
              <a:t> el keyword </a:t>
            </a:r>
            <a:r>
              <a:rPr lang="en-US" sz="2000" b="1" dirty="0"/>
              <a:t>new</a:t>
            </a:r>
            <a:r>
              <a:rPr lang="en-US" sz="1600" dirty="0"/>
              <a:t>.</a:t>
            </a:r>
          </a:p>
          <a:p>
            <a:pPr marL="0" indent="0">
              <a:buNone/>
            </a:pPr>
            <a:r>
              <a:rPr lang="en-US" sz="1600" dirty="0" err="1"/>
              <a:t>Cuando</a:t>
            </a:r>
            <a:r>
              <a:rPr lang="en-US" sz="1600" dirty="0"/>
              <a:t> se </a:t>
            </a:r>
            <a:r>
              <a:rPr lang="en-US" sz="1600" dirty="0" err="1"/>
              <a:t>crea</a:t>
            </a:r>
            <a:r>
              <a:rPr lang="en-US" sz="1600" dirty="0"/>
              <a:t> un </a:t>
            </a:r>
            <a:r>
              <a:rPr lang="en-US" sz="1600" dirty="0" err="1"/>
              <a:t>objeto</a:t>
            </a:r>
            <a:r>
              <a:rPr lang="en-US" sz="1600" dirty="0"/>
              <a:t>, el runtime </a:t>
            </a:r>
            <a:r>
              <a:rPr lang="en-US" sz="1600" dirty="0" err="1"/>
              <a:t>hace</a:t>
            </a:r>
            <a:r>
              <a:rPr lang="en-US" sz="1600" dirty="0"/>
              <a:t> la </a:t>
            </a:r>
            <a:r>
              <a:rPr lang="en-US" sz="1600" dirty="0" err="1"/>
              <a:t>reserva</a:t>
            </a:r>
            <a:r>
              <a:rPr lang="en-US" sz="1600" dirty="0"/>
              <a:t> del </a:t>
            </a:r>
            <a:r>
              <a:rPr lang="en-US" sz="1600" dirty="0" err="1"/>
              <a:t>área</a:t>
            </a:r>
            <a:r>
              <a:rPr lang="en-US" sz="1600" dirty="0"/>
              <a:t> </a:t>
            </a:r>
            <a:r>
              <a:rPr lang="en-US" sz="1600" dirty="0" err="1"/>
              <a:t>en</a:t>
            </a:r>
            <a:r>
              <a:rPr lang="en-US" sz="1600" dirty="0"/>
              <a:t> </a:t>
            </a:r>
            <a:r>
              <a:rPr lang="en-US" sz="1600" dirty="0" err="1"/>
              <a:t>memoria</a:t>
            </a:r>
            <a:r>
              <a:rPr lang="en-US" sz="1600" dirty="0"/>
              <a:t> que </a:t>
            </a:r>
            <a:r>
              <a:rPr lang="en-US" sz="1600" dirty="0" err="1"/>
              <a:t>este</a:t>
            </a:r>
            <a:r>
              <a:rPr lang="en-US" sz="1600" dirty="0"/>
              <a:t> </a:t>
            </a:r>
            <a:r>
              <a:rPr lang="en-US" sz="1600" dirty="0" err="1"/>
              <a:t>necesita</a:t>
            </a:r>
            <a:r>
              <a:rPr lang="en-US" sz="1600" dirty="0"/>
              <a:t>, de </a:t>
            </a:r>
            <a:r>
              <a:rPr lang="en-US" sz="1600" dirty="0" err="1"/>
              <a:t>acuerdo</a:t>
            </a:r>
            <a:r>
              <a:rPr lang="en-US" sz="1600" dirty="0"/>
              <a:t> a la </a:t>
            </a:r>
            <a:r>
              <a:rPr lang="en-US" sz="1600" dirty="0" err="1"/>
              <a:t>definición</a:t>
            </a:r>
            <a:r>
              <a:rPr lang="en-US" sz="1600" dirty="0"/>
              <a:t> de la </a:t>
            </a:r>
            <a:r>
              <a:rPr lang="en-US" sz="1600" dirty="0" err="1"/>
              <a:t>clase</a:t>
            </a:r>
            <a:r>
              <a:rPr lang="en-US" sz="1600" dirty="0"/>
              <a:t> del </a:t>
            </a:r>
            <a:r>
              <a:rPr lang="en-US" sz="1600" dirty="0" err="1"/>
              <a:t>objeto</a:t>
            </a:r>
            <a:r>
              <a:rPr lang="en-US" sz="1600" dirty="0"/>
              <a:t>.  </a:t>
            </a:r>
          </a:p>
          <a:p>
            <a:pPr marL="0" indent="0">
              <a:buNone/>
            </a:pPr>
            <a:r>
              <a:rPr lang="en-US" sz="1600" dirty="0" err="1"/>
              <a:t>Además</a:t>
            </a:r>
            <a:r>
              <a:rPr lang="en-US" sz="1600" dirty="0"/>
              <a:t> de </a:t>
            </a:r>
            <a:r>
              <a:rPr lang="en-US" sz="1600" dirty="0" err="1"/>
              <a:t>crear</a:t>
            </a:r>
            <a:r>
              <a:rPr lang="en-US" sz="1600" dirty="0"/>
              <a:t> el </a:t>
            </a:r>
            <a:r>
              <a:rPr lang="en-US" sz="1600" dirty="0" err="1"/>
              <a:t>objeto</a:t>
            </a:r>
            <a:r>
              <a:rPr lang="en-US" sz="1600" dirty="0"/>
              <a:t>, los </a:t>
            </a:r>
            <a:r>
              <a:rPr lang="en-US" sz="1600" dirty="0" err="1"/>
              <a:t>miembros</a:t>
            </a:r>
            <a:r>
              <a:rPr lang="en-US" sz="1600" dirty="0"/>
              <a:t> de la </a:t>
            </a:r>
            <a:r>
              <a:rPr lang="en-US" sz="1600" dirty="0" err="1"/>
              <a:t>clase</a:t>
            </a:r>
            <a:r>
              <a:rPr lang="en-US" sz="1600" dirty="0"/>
              <a:t> a los que es </a:t>
            </a:r>
            <a:r>
              <a:rPr lang="en-US" sz="1600" dirty="0" err="1"/>
              <a:t>necesario</a:t>
            </a:r>
            <a:r>
              <a:rPr lang="en-US" sz="1600" dirty="0"/>
              <a:t> </a:t>
            </a:r>
            <a:r>
              <a:rPr lang="en-US" sz="1600" dirty="0" err="1"/>
              <a:t>tener</a:t>
            </a:r>
            <a:r>
              <a:rPr lang="en-US" sz="1600" dirty="0"/>
              <a:t> </a:t>
            </a:r>
            <a:r>
              <a:rPr lang="en-US" sz="1600" dirty="0" err="1"/>
              <a:t>acceso</a:t>
            </a:r>
            <a:r>
              <a:rPr lang="en-US" sz="1600" dirty="0"/>
              <a:t> </a:t>
            </a:r>
            <a:r>
              <a:rPr lang="en-US" sz="1600" dirty="0" err="1"/>
              <a:t>desde</a:t>
            </a:r>
            <a:r>
              <a:rPr lang="en-US" sz="1600" dirty="0"/>
              <a:t> </a:t>
            </a:r>
            <a:r>
              <a:rPr lang="en-US" sz="1600" dirty="0" err="1"/>
              <a:t>afuera</a:t>
            </a:r>
            <a:r>
              <a:rPr lang="en-US" sz="1600" dirty="0"/>
              <a:t>, </a:t>
            </a:r>
            <a:r>
              <a:rPr lang="en-US" sz="1600" dirty="0" err="1"/>
              <a:t>deben</a:t>
            </a:r>
            <a:r>
              <a:rPr lang="en-US" sz="1600" dirty="0"/>
              <a:t> </a:t>
            </a:r>
            <a:r>
              <a:rPr lang="en-US" sz="1600" dirty="0" err="1"/>
              <a:t>declararse</a:t>
            </a:r>
            <a:r>
              <a:rPr lang="en-US" sz="1600" dirty="0"/>
              <a:t> </a:t>
            </a:r>
            <a:r>
              <a:rPr lang="en-US" sz="1600" dirty="0" err="1"/>
              <a:t>como</a:t>
            </a:r>
            <a:r>
              <a:rPr lang="en-US" sz="1600" dirty="0"/>
              <a:t> </a:t>
            </a:r>
            <a:r>
              <a:rPr lang="en-US" sz="1600" dirty="0" err="1"/>
              <a:t>públicos</a:t>
            </a:r>
            <a:r>
              <a:rPr lang="en-US" sz="1600" dirty="0"/>
              <a:t> (</a:t>
            </a:r>
            <a:r>
              <a:rPr lang="en-US" sz="2000" b="1" dirty="0"/>
              <a:t>public</a:t>
            </a:r>
            <a:r>
              <a:rPr lang="en-US" sz="1600" dirty="0"/>
              <a:t>) </a:t>
            </a:r>
            <a:r>
              <a:rPr lang="en-US" sz="1600" dirty="0" err="1"/>
              <a:t>en</a:t>
            </a:r>
            <a:r>
              <a:rPr lang="en-US" sz="1600" dirty="0"/>
              <a:t> la </a:t>
            </a:r>
            <a:r>
              <a:rPr lang="en-US" sz="1600" dirty="0" err="1"/>
              <a:t>definición</a:t>
            </a:r>
            <a:r>
              <a:rPr lang="en-US" sz="1600" dirty="0"/>
              <a:t> de </a:t>
            </a:r>
            <a:r>
              <a:rPr lang="en-US" sz="1600" dirty="0" err="1"/>
              <a:t>clase</a:t>
            </a:r>
            <a:r>
              <a:rPr lang="en-US" sz="1600" dirty="0"/>
              <a:t>.</a:t>
            </a:r>
          </a:p>
          <a:p>
            <a:pPr marL="0" indent="0">
              <a:buNone/>
            </a:pPr>
            <a:r>
              <a:rPr lang="en-US" sz="1600" dirty="0"/>
              <a:t>Por </a:t>
            </a:r>
            <a:r>
              <a:rPr lang="en-US" sz="1600" dirty="0" err="1"/>
              <a:t>convención</a:t>
            </a:r>
            <a:r>
              <a:rPr lang="en-US" sz="1600" dirty="0"/>
              <a:t> </a:t>
            </a:r>
            <a:r>
              <a:rPr lang="en-US" sz="1600" dirty="0" err="1"/>
              <a:t>todos</a:t>
            </a:r>
            <a:r>
              <a:rPr lang="en-US" sz="1600" dirty="0"/>
              <a:t> los </a:t>
            </a:r>
            <a:r>
              <a:rPr lang="en-US" sz="1600" dirty="0" err="1"/>
              <a:t>miembros</a:t>
            </a:r>
            <a:r>
              <a:rPr lang="en-US" sz="1600" dirty="0"/>
              <a:t> </a:t>
            </a:r>
            <a:r>
              <a:rPr lang="en-US" sz="1600" dirty="0" err="1"/>
              <a:t>públicos</a:t>
            </a:r>
            <a:r>
              <a:rPr lang="en-US" sz="1600" dirty="0"/>
              <a:t> </a:t>
            </a:r>
            <a:r>
              <a:rPr lang="en-US" sz="1600" dirty="0" err="1"/>
              <a:t>suelen</a:t>
            </a:r>
            <a:r>
              <a:rPr lang="en-US" sz="1600" dirty="0"/>
              <a:t> </a:t>
            </a:r>
            <a:r>
              <a:rPr lang="en-US" sz="1600" dirty="0" err="1"/>
              <a:t>definirse</a:t>
            </a:r>
            <a:r>
              <a:rPr lang="en-US" sz="1600" dirty="0"/>
              <a:t> con palabras que </a:t>
            </a:r>
            <a:r>
              <a:rPr lang="en-US" sz="1600" dirty="0" err="1"/>
              <a:t>comiencen</a:t>
            </a:r>
            <a:r>
              <a:rPr lang="en-US" sz="1600" dirty="0"/>
              <a:t> con </a:t>
            </a:r>
            <a:r>
              <a:rPr lang="en-US" sz="1600" dirty="0" err="1"/>
              <a:t>mayúsculas</a:t>
            </a:r>
            <a:r>
              <a:rPr lang="en-US" sz="1600" dirty="0"/>
              <a:t>.</a:t>
            </a:r>
            <a:endParaRPr lang="en-BO" sz="1600" dirty="0"/>
          </a:p>
        </p:txBody>
      </p:sp>
      <p:sp>
        <p:nvSpPr>
          <p:cNvPr id="4" name="TextBox 3">
            <a:extLst>
              <a:ext uri="{FF2B5EF4-FFF2-40B4-BE49-F238E27FC236}">
                <a16:creationId xmlns:a16="http://schemas.microsoft.com/office/drawing/2014/main" id="{9382207E-D3A5-8D48-9398-70F647C17316}"/>
              </a:ext>
            </a:extLst>
          </p:cNvPr>
          <p:cNvSpPr txBox="1"/>
          <p:nvPr/>
        </p:nvSpPr>
        <p:spPr>
          <a:xfrm>
            <a:off x="838200" y="1766734"/>
            <a:ext cx="5919651" cy="4462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 3 </a:t>
            </a:r>
            <a:r>
              <a:rPr lang="en-US" sz="1400" b="1" dirty="0" err="1">
                <a:solidFill>
                  <a:schemeClr val="bg1"/>
                </a:solidFill>
              </a:rPr>
              <a:t>objetos</a:t>
            </a:r>
            <a:r>
              <a:rPr lang="en-US" sz="1400" b="1" dirty="0">
                <a:solidFill>
                  <a:schemeClr val="bg1"/>
                </a:solidFill>
              </a:rPr>
              <a:t> (</a:t>
            </a:r>
            <a:r>
              <a:rPr lang="en-US" sz="1400" b="1" dirty="0" err="1">
                <a:solidFill>
                  <a:schemeClr val="bg1"/>
                </a:solidFill>
              </a:rPr>
              <a:t>instancias</a:t>
            </a:r>
            <a:r>
              <a:rPr lang="en-US" sz="1400" b="1" dirty="0">
                <a:solidFill>
                  <a:schemeClr val="bg1"/>
                </a:solidFill>
              </a:rPr>
              <a:t>) de la </a:t>
            </a:r>
            <a:r>
              <a:rPr lang="en-US" sz="1400" b="1" dirty="0" err="1">
                <a:solidFill>
                  <a:schemeClr val="bg1"/>
                </a:solidFill>
              </a:rPr>
              <a:t>Clase</a:t>
            </a:r>
            <a:r>
              <a:rPr lang="en-US" sz="1400" b="1" dirty="0">
                <a:solidFill>
                  <a:schemeClr val="bg1"/>
                </a:solidFill>
              </a:rPr>
              <a:t>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            var </a:t>
            </a:r>
            <a:r>
              <a:rPr lang="en-US" sz="1400" b="1" dirty="0" err="1">
                <a:solidFill>
                  <a:schemeClr val="bg1"/>
                </a:solidFill>
              </a:rPr>
              <a:t>recA</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recA.X</a:t>
            </a:r>
            <a:r>
              <a:rPr lang="en-US" sz="1400" b="1" dirty="0">
                <a:solidFill>
                  <a:schemeClr val="bg1"/>
                </a:solidFill>
              </a:rPr>
              <a:t> = 15; </a:t>
            </a:r>
            <a:r>
              <a:rPr lang="en-US" sz="1400" b="1" dirty="0" err="1">
                <a:solidFill>
                  <a:schemeClr val="bg1"/>
                </a:solidFill>
              </a:rPr>
              <a:t>recA.Y</a:t>
            </a:r>
            <a:r>
              <a:rPr lang="en-US" sz="1400" b="1" dirty="0">
                <a:solidFill>
                  <a:schemeClr val="bg1"/>
                </a:solidFill>
              </a:rPr>
              <a:t> = 10;</a:t>
            </a:r>
          </a:p>
          <a:p>
            <a:r>
              <a:rPr lang="en-US" sz="1400" b="1" dirty="0">
                <a:solidFill>
                  <a:schemeClr val="bg1"/>
                </a:solidFill>
              </a:rPr>
              <a:t>            var </a:t>
            </a:r>
            <a:r>
              <a:rPr lang="en-US" sz="1400" b="1" dirty="0" err="1">
                <a:solidFill>
                  <a:schemeClr val="bg1"/>
                </a:solidFill>
              </a:rPr>
              <a:t>recB</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recB.X</a:t>
            </a:r>
            <a:r>
              <a:rPr lang="en-US" sz="1400" b="1" dirty="0">
                <a:solidFill>
                  <a:schemeClr val="bg1"/>
                </a:solidFill>
              </a:rPr>
              <a:t> = 24; </a:t>
            </a:r>
            <a:r>
              <a:rPr lang="en-US" sz="1400" b="1" dirty="0" err="1">
                <a:solidFill>
                  <a:schemeClr val="bg1"/>
                </a:solidFill>
              </a:rPr>
              <a:t>recB.Y</a:t>
            </a:r>
            <a:r>
              <a:rPr lang="en-US" sz="1400" b="1" dirty="0">
                <a:solidFill>
                  <a:schemeClr val="bg1"/>
                </a:solidFill>
              </a:rPr>
              <a:t> = 50;</a:t>
            </a:r>
          </a:p>
          <a:p>
            <a:r>
              <a:rPr lang="en-US" sz="1400" b="1" dirty="0">
                <a:solidFill>
                  <a:schemeClr val="bg1"/>
                </a:solidFill>
              </a:rPr>
              <a:t>            var </a:t>
            </a:r>
            <a:r>
              <a:rPr lang="en-US" sz="1400" b="1" dirty="0" err="1">
                <a:solidFill>
                  <a:schemeClr val="bg1"/>
                </a:solidFill>
              </a:rPr>
              <a:t>recC</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recC.X</a:t>
            </a:r>
            <a:r>
              <a:rPr lang="en-US" sz="1400" b="1" dirty="0">
                <a:solidFill>
                  <a:schemeClr val="bg1"/>
                </a:solidFill>
              </a:rPr>
              <a:t> = 30; </a:t>
            </a:r>
            <a:r>
              <a:rPr lang="en-US" sz="1400" b="1" dirty="0" err="1">
                <a:solidFill>
                  <a:schemeClr val="bg1"/>
                </a:solidFill>
              </a:rPr>
              <a:t>recC.Y</a:t>
            </a:r>
            <a:r>
              <a:rPr lang="en-US" sz="1400" b="1" dirty="0">
                <a:solidFill>
                  <a:schemeClr val="bg1"/>
                </a:solidFill>
              </a:rPr>
              <a:t> = 46;            </a:t>
            </a:r>
          </a:p>
          <a:p>
            <a:endParaRPr lang="en-US" sz="1400" b="1" dirty="0">
              <a:solidFill>
                <a:schemeClr val="bg1"/>
              </a:solidFill>
            </a:endParaRPr>
          </a:p>
          <a:p>
            <a:r>
              <a:rPr lang="en-US" sz="1400" b="1" dirty="0">
                <a:solidFill>
                  <a:schemeClr val="bg1"/>
                </a:solidFill>
              </a:rPr>
              <a:t>           WriteLine($"Area </a:t>
            </a:r>
            <a:r>
              <a:rPr lang="en-US" sz="1400" b="1" dirty="0" err="1">
                <a:solidFill>
                  <a:schemeClr val="bg1"/>
                </a:solidFill>
              </a:rPr>
              <a:t>recA</a:t>
            </a:r>
            <a:r>
              <a:rPr lang="en-US" sz="1400" b="1" dirty="0">
                <a:solidFill>
                  <a:schemeClr val="bg1"/>
                </a:solidFill>
              </a:rPr>
              <a:t> = {</a:t>
            </a:r>
            <a:r>
              <a:rPr lang="en-US" sz="1400" b="1" dirty="0" err="1">
                <a:solidFill>
                  <a:schemeClr val="bg1"/>
                </a:solidFill>
              </a:rPr>
              <a:t>recA.Area</a:t>
            </a:r>
            <a:r>
              <a:rPr lang="en-US" sz="1400" b="1" dirty="0">
                <a:solidFill>
                  <a:schemeClr val="bg1"/>
                </a:solidFill>
              </a:rPr>
              <a:t>()} "); 	// 150 </a:t>
            </a:r>
          </a:p>
          <a:p>
            <a:r>
              <a:rPr lang="en-US" sz="1400" b="1" dirty="0">
                <a:solidFill>
                  <a:schemeClr val="bg1"/>
                </a:solidFill>
              </a:rPr>
              <a:t>           WriteLine($"Area </a:t>
            </a:r>
            <a:r>
              <a:rPr lang="en-US" sz="1400" b="1" dirty="0" err="1">
                <a:solidFill>
                  <a:schemeClr val="bg1"/>
                </a:solidFill>
              </a:rPr>
              <a:t>recB</a:t>
            </a:r>
            <a:r>
              <a:rPr lang="en-US" sz="1400" b="1" dirty="0">
                <a:solidFill>
                  <a:schemeClr val="bg1"/>
                </a:solidFill>
              </a:rPr>
              <a:t> = {</a:t>
            </a:r>
            <a:r>
              <a:rPr lang="en-US" sz="1400" b="1" dirty="0" err="1">
                <a:solidFill>
                  <a:schemeClr val="bg1"/>
                </a:solidFill>
              </a:rPr>
              <a:t>recB.Area</a:t>
            </a:r>
            <a:r>
              <a:rPr lang="en-US" sz="1400" b="1" dirty="0">
                <a:solidFill>
                  <a:schemeClr val="bg1"/>
                </a:solidFill>
              </a:rPr>
              <a:t>()} "); 	// 1200 </a:t>
            </a:r>
          </a:p>
          <a:p>
            <a:r>
              <a:rPr lang="en-US" sz="1400" b="1" dirty="0">
                <a:solidFill>
                  <a:schemeClr val="bg1"/>
                </a:solidFill>
              </a:rPr>
              <a:t>           WriteLine($"Area </a:t>
            </a:r>
            <a:r>
              <a:rPr lang="en-US" sz="1400" b="1" dirty="0" err="1">
                <a:solidFill>
                  <a:schemeClr val="bg1"/>
                </a:solidFill>
              </a:rPr>
              <a:t>recC</a:t>
            </a:r>
            <a:r>
              <a:rPr lang="en-US" sz="1400" b="1" dirty="0">
                <a:solidFill>
                  <a:schemeClr val="bg1"/>
                </a:solidFill>
              </a:rPr>
              <a:t> = {</a:t>
            </a:r>
            <a:r>
              <a:rPr lang="en-US" sz="1400" b="1" dirty="0" err="1">
                <a:solidFill>
                  <a:schemeClr val="bg1"/>
                </a:solidFill>
              </a:rPr>
              <a:t>recC.Area</a:t>
            </a:r>
            <a:r>
              <a:rPr lang="en-US" sz="1400" b="1" dirty="0">
                <a:solidFill>
                  <a:schemeClr val="bg1"/>
                </a:solidFill>
              </a:rPr>
              <a:t>()} "); 	// 1380       </a:t>
            </a:r>
          </a:p>
          <a:p>
            <a:r>
              <a:rPr lang="en-US" sz="1400" b="1" dirty="0">
                <a:solidFill>
                  <a:schemeClr val="bg1"/>
                </a:solidFill>
              </a:rPr>
              <a:t>           </a:t>
            </a:r>
            <a:r>
              <a:rPr lang="en-US" sz="1400" b="1" dirty="0" err="1">
                <a:solidFill>
                  <a:schemeClr val="bg1"/>
                </a:solidFill>
              </a:rPr>
              <a:t>recC.Y</a:t>
            </a:r>
            <a:r>
              <a:rPr lang="en-US" sz="1400" b="1" dirty="0">
                <a:solidFill>
                  <a:schemeClr val="bg1"/>
                </a:solidFill>
              </a:rPr>
              <a:t> = 35;			// </a:t>
            </a:r>
            <a:r>
              <a:rPr lang="en-US" sz="1400" b="1" dirty="0" err="1">
                <a:solidFill>
                  <a:schemeClr val="bg1"/>
                </a:solidFill>
              </a:rPr>
              <a:t>Cambiando</a:t>
            </a:r>
            <a:r>
              <a:rPr lang="en-US" sz="1400" b="1" dirty="0">
                <a:solidFill>
                  <a:schemeClr val="bg1"/>
                </a:solidFill>
              </a:rPr>
              <a:t> campo</a:t>
            </a:r>
          </a:p>
          <a:p>
            <a:r>
              <a:rPr lang="en-US" sz="1400" b="1" dirty="0">
                <a:solidFill>
                  <a:schemeClr val="bg1"/>
                </a:solidFill>
              </a:rPr>
              <a:t>           WriteLine($"Area </a:t>
            </a:r>
            <a:r>
              <a:rPr lang="en-US" sz="1400" b="1" dirty="0" err="1">
                <a:solidFill>
                  <a:schemeClr val="bg1"/>
                </a:solidFill>
              </a:rPr>
              <a:t>recC</a:t>
            </a:r>
            <a:r>
              <a:rPr lang="en-US" sz="1400" b="1" dirty="0">
                <a:solidFill>
                  <a:schemeClr val="bg1"/>
                </a:solidFill>
              </a:rPr>
              <a:t> = {</a:t>
            </a:r>
            <a:r>
              <a:rPr lang="en-US" sz="1400" b="1" dirty="0" err="1">
                <a:solidFill>
                  <a:schemeClr val="bg1"/>
                </a:solidFill>
              </a:rPr>
              <a:t>recC.Area</a:t>
            </a:r>
            <a:r>
              <a:rPr lang="en-US" sz="1400" b="1" dirty="0">
                <a:solidFill>
                  <a:schemeClr val="bg1"/>
                </a:solidFill>
              </a:rPr>
              <a:t>()} "); 	// 1050</a:t>
            </a:r>
          </a:p>
          <a:p>
            <a:r>
              <a:rPr lang="en-US" sz="1400" b="1" dirty="0">
                <a:solidFill>
                  <a:schemeClr val="bg1"/>
                </a:solidFill>
              </a:rPr>
              <a:t>           WriteLine($"Area rec sin </a:t>
            </a:r>
            <a:r>
              <a:rPr lang="en-US" sz="1400" b="1" dirty="0" err="1">
                <a:solidFill>
                  <a:schemeClr val="bg1"/>
                </a:solidFill>
              </a:rPr>
              <a:t>nombre</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()).Area()} ");  // 0</a:t>
            </a:r>
          </a:p>
          <a:p>
            <a:r>
              <a:rPr lang="en-US" sz="1400" b="1" dirty="0">
                <a:solidFill>
                  <a:schemeClr val="bg1"/>
                </a:solidFill>
              </a:rPr>
              <a:t>      }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186652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41C0-9E3A-3741-AAF6-91A6D9427587}"/>
              </a:ext>
            </a:extLst>
          </p:cNvPr>
          <p:cNvSpPr>
            <a:spLocks noGrp="1"/>
          </p:cNvSpPr>
          <p:nvPr>
            <p:ph type="title"/>
          </p:nvPr>
        </p:nvSpPr>
        <p:spPr/>
        <p:txBody>
          <a:bodyPr/>
          <a:lstStyle/>
          <a:p>
            <a:r>
              <a:rPr lang="en-BO" dirty="0"/>
              <a:t>Clase static</a:t>
            </a:r>
          </a:p>
        </p:txBody>
      </p:sp>
      <p:sp>
        <p:nvSpPr>
          <p:cNvPr id="3" name="Content Placeholder 2">
            <a:extLst>
              <a:ext uri="{FF2B5EF4-FFF2-40B4-BE49-F238E27FC236}">
                <a16:creationId xmlns:a16="http://schemas.microsoft.com/office/drawing/2014/main" id="{6EA0A1CA-3518-FF45-98C0-D917435E67BD}"/>
              </a:ext>
            </a:extLst>
          </p:cNvPr>
          <p:cNvSpPr>
            <a:spLocks noGrp="1"/>
          </p:cNvSpPr>
          <p:nvPr>
            <p:ph idx="1"/>
          </p:nvPr>
        </p:nvSpPr>
        <p:spPr>
          <a:xfrm>
            <a:off x="5991497" y="1690688"/>
            <a:ext cx="5362303" cy="4701403"/>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BO" sz="1400" dirty="0"/>
              <a:t>Una clase estática (static class) puede asimilarse al concepto de módulo o “package” de otros lenguajes.</a:t>
            </a:r>
          </a:p>
          <a:p>
            <a:pPr marL="0" indent="0">
              <a:buNone/>
            </a:pPr>
            <a:r>
              <a:rPr lang="en-BO" sz="1400" dirty="0"/>
              <a:t>Una clase estática (static) solo puede tener miembros, campos y métodos, static.</a:t>
            </a:r>
          </a:p>
          <a:p>
            <a:pPr marL="0" indent="0">
              <a:buNone/>
            </a:pPr>
            <a:r>
              <a:rPr lang="en-BO" sz="1400" dirty="0"/>
              <a:t>De una clase estática no se pueden definir objetos (o instancias de la clase) y solo es posible acceder a sus miembros a través del nombre de la clase.</a:t>
            </a:r>
          </a:p>
          <a:p>
            <a:pPr marL="0" indent="0">
              <a:buNone/>
            </a:pPr>
            <a:r>
              <a:rPr lang="en-BO" sz="1400" dirty="0"/>
              <a:t>El espacio de almacenamiento se hace al principio del programa y existe hasta el final del programa, no se crea, ni se destruye.</a:t>
            </a:r>
          </a:p>
          <a:p>
            <a:pPr marL="0" indent="0">
              <a:buNone/>
            </a:pPr>
            <a:r>
              <a:rPr lang="en-BO" sz="1400" dirty="0"/>
              <a:t>Existe un único espacio de memoria para la clase; es como si solo existiese una sola instancia de la clase y el acceso a sus miembros es através del nombre de la clase.</a:t>
            </a:r>
          </a:p>
          <a:p>
            <a:pPr marL="0" indent="0">
              <a:buNone/>
            </a:pPr>
            <a:r>
              <a:rPr lang="en-BO" sz="1400" dirty="0"/>
              <a:t>El concepto de clase estática permite, hasta cierto modo, no usar lo conceptos de orientación objetos y hacer una programación estructurada más simple.</a:t>
            </a:r>
          </a:p>
          <a:p>
            <a:pPr marL="0" indent="0">
              <a:buNone/>
            </a:pPr>
            <a:r>
              <a:rPr lang="en-BO" sz="1400" dirty="0"/>
              <a:t>La librería de clases tiene varias clases estáticas, que usa para agrupar funciones simples que no necesitan de la creación de objetos, como ser:</a:t>
            </a:r>
          </a:p>
          <a:p>
            <a:pPr marL="0" indent="0">
              <a:buNone/>
            </a:pPr>
            <a:r>
              <a:rPr lang="en-BO" sz="1400" dirty="0"/>
              <a:t>System.Console, System.Math, System.IO.File, etc.</a:t>
            </a:r>
          </a:p>
        </p:txBody>
      </p:sp>
      <p:sp>
        <p:nvSpPr>
          <p:cNvPr id="4" name="TextBox 3">
            <a:extLst>
              <a:ext uri="{FF2B5EF4-FFF2-40B4-BE49-F238E27FC236}">
                <a16:creationId xmlns:a16="http://schemas.microsoft.com/office/drawing/2014/main" id="{5D8E14B1-4B73-BE46-B76D-14991C63CCFB}"/>
              </a:ext>
            </a:extLst>
          </p:cNvPr>
          <p:cNvSpPr txBox="1"/>
          <p:nvPr/>
        </p:nvSpPr>
        <p:spPr>
          <a:xfrm>
            <a:off x="907868" y="1662192"/>
            <a:ext cx="4569823"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accent2">
                    <a:lumMod val="40000"/>
                    <a:lumOff val="60000"/>
                  </a:schemeClr>
                </a:solidFill>
              </a:rPr>
              <a:t>static 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a:t>
            </a:r>
            <a:r>
              <a:rPr lang="en-US" sz="1400" b="1" dirty="0">
                <a:solidFill>
                  <a:schemeClr val="accent2">
                    <a:lumMod val="40000"/>
                    <a:lumOff val="60000"/>
                  </a:schemeClr>
                </a:solidFill>
              </a:rPr>
              <a:t>static</a:t>
            </a:r>
            <a:r>
              <a:rPr lang="en-US" sz="1400" b="1" dirty="0">
                <a:solidFill>
                  <a:schemeClr val="bg1"/>
                </a:solidFill>
              </a:rPr>
              <a:t>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a:t>
            </a:r>
            <a:r>
              <a:rPr lang="en-US" sz="1400" b="1" dirty="0">
                <a:solidFill>
                  <a:schemeClr val="accent2">
                    <a:lumMod val="40000"/>
                    <a:lumOff val="60000"/>
                  </a:schemeClr>
                </a:solidFill>
              </a:rPr>
              <a:t>static</a:t>
            </a:r>
            <a:r>
              <a:rPr lang="en-US" sz="1400" b="1" dirty="0">
                <a:solidFill>
                  <a:schemeClr val="bg1"/>
                </a:solidFill>
              </a:rPr>
              <a:t>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endParaRPr lang="en-US" sz="1400" b="1" dirty="0">
              <a:solidFill>
                <a:schemeClr val="bg1"/>
              </a:solidFill>
            </a:endParaRPr>
          </a:p>
          <a:p>
            <a:r>
              <a:rPr lang="en-US" sz="1400" b="1" dirty="0">
                <a:solidFill>
                  <a:schemeClr val="accent2">
                    <a:lumMod val="40000"/>
                    <a:lumOff val="60000"/>
                  </a:schemeClr>
                </a:solidFill>
              </a:rPr>
              <a:t>static class </a:t>
            </a:r>
            <a:r>
              <a:rPr lang="en-US" sz="1400" b="1" dirty="0" err="1">
                <a:solidFill>
                  <a:schemeClr val="bg1"/>
                </a:solidFill>
              </a:rPr>
              <a:t>BingBang</a:t>
            </a:r>
            <a:r>
              <a:rPr lang="en-US" sz="1400" b="1" dirty="0">
                <a:solidFill>
                  <a:schemeClr val="bg1"/>
                </a:solidFill>
              </a:rPr>
              <a:t> </a:t>
            </a:r>
          </a:p>
          <a:p>
            <a:r>
              <a:rPr lang="en-US" sz="1400" b="1" dirty="0">
                <a:solidFill>
                  <a:schemeClr val="bg1"/>
                </a:solidFill>
              </a:rPr>
              <a:t>{ </a:t>
            </a:r>
          </a:p>
          <a:p>
            <a:r>
              <a:rPr lang="en-US" sz="1400" b="1" dirty="0">
                <a:solidFill>
                  <a:schemeClr val="accent2">
                    <a:lumMod val="40000"/>
                    <a:lumOff val="60000"/>
                  </a:schemeClr>
                </a:solidFill>
              </a:rPr>
              <a:t>            static</a:t>
            </a:r>
            <a:r>
              <a:rPr lang="en-US" sz="1400" b="1" dirty="0"/>
              <a:t> void Main() {</a:t>
            </a:r>
          </a:p>
          <a:p>
            <a:r>
              <a:rPr lang="en-US" sz="1400" b="1" dirty="0"/>
              <a:t>            </a:t>
            </a:r>
            <a:r>
              <a:rPr lang="en-US" sz="1400" b="1" dirty="0" err="1"/>
              <a:t>Rectangulo.X</a:t>
            </a:r>
            <a:r>
              <a:rPr lang="en-US" sz="1400" b="1" dirty="0"/>
              <a:t> = 10; </a:t>
            </a:r>
            <a:r>
              <a:rPr lang="en-US" sz="1400" b="1" dirty="0" err="1"/>
              <a:t>Rectangulo.Y</a:t>
            </a:r>
            <a:r>
              <a:rPr lang="en-US" sz="1400" b="1" dirty="0"/>
              <a:t> = 30; </a:t>
            </a:r>
          </a:p>
          <a:p>
            <a:r>
              <a:rPr lang="en-US" sz="1400" b="1" dirty="0"/>
              <a:t>            var area = </a:t>
            </a:r>
            <a:r>
              <a:rPr lang="en-US" sz="1400" b="1" dirty="0" err="1">
                <a:solidFill>
                  <a:schemeClr val="accent2">
                    <a:lumMod val="40000"/>
                    <a:lumOff val="60000"/>
                  </a:schemeClr>
                </a:solidFill>
              </a:rPr>
              <a:t>Rectangulo.Area</a:t>
            </a:r>
            <a:r>
              <a:rPr lang="en-US" sz="1400" b="1" dirty="0">
                <a:solidFill>
                  <a:schemeClr val="accent2">
                    <a:lumMod val="40000"/>
                    <a:lumOff val="60000"/>
                  </a:schemeClr>
                </a:solidFill>
              </a:rPr>
              <a:t>()</a:t>
            </a:r>
            <a:r>
              <a:rPr lang="en-US" sz="1400" b="1" dirty="0"/>
              <a:t>;		</a:t>
            </a:r>
          </a:p>
          <a:p>
            <a:r>
              <a:rPr lang="en-US" sz="1400" b="1" dirty="0"/>
              <a:t>            Write($"Area del </a:t>
            </a:r>
            <a:r>
              <a:rPr lang="en-US" sz="1400" b="1" dirty="0" err="1"/>
              <a:t>Rectangulo</a:t>
            </a:r>
            <a:r>
              <a:rPr lang="en-US" sz="1400" b="1" dirty="0"/>
              <a:t> = {area} "); 	// 300 </a:t>
            </a:r>
          </a:p>
          <a:p>
            <a:r>
              <a:rPr lang="en-US" sz="1400" b="1" dirty="0"/>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09329414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CEF1-1B11-FB40-A3D3-68611E3E5805}"/>
              </a:ext>
            </a:extLst>
          </p:cNvPr>
          <p:cNvSpPr>
            <a:spLocks noGrp="1"/>
          </p:cNvSpPr>
          <p:nvPr>
            <p:ph type="title"/>
          </p:nvPr>
        </p:nvSpPr>
        <p:spPr/>
        <p:txBody>
          <a:bodyPr/>
          <a:lstStyle/>
          <a:p>
            <a:r>
              <a:rPr lang="en-BO" dirty="0"/>
              <a:t>Clases de instancia con miembros static</a:t>
            </a:r>
          </a:p>
        </p:txBody>
      </p:sp>
      <p:sp>
        <p:nvSpPr>
          <p:cNvPr id="3" name="Content Placeholder 2">
            <a:extLst>
              <a:ext uri="{FF2B5EF4-FFF2-40B4-BE49-F238E27FC236}">
                <a16:creationId xmlns:a16="http://schemas.microsoft.com/office/drawing/2014/main" id="{4EBF046E-322F-D441-989E-7EC930156087}"/>
              </a:ext>
            </a:extLst>
          </p:cNvPr>
          <p:cNvSpPr>
            <a:spLocks noGrp="1"/>
          </p:cNvSpPr>
          <p:nvPr>
            <p:ph idx="1"/>
          </p:nvPr>
        </p:nvSpPr>
        <p:spPr>
          <a:xfrm>
            <a:off x="7541623" y="1860460"/>
            <a:ext cx="3812177" cy="4351338"/>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BO" dirty="0"/>
              <a:t>Es también posible definir miembros static en una clase de instancia, en ese caso la clase no recibe el calificativo static, y los miembros static funcionan en el scope de la clase, mientras que los miembros de instancia (no static) funcionan en el scope de un objeto.</a:t>
            </a:r>
          </a:p>
        </p:txBody>
      </p:sp>
      <p:sp>
        <p:nvSpPr>
          <p:cNvPr id="4" name="TextBox 3">
            <a:extLst>
              <a:ext uri="{FF2B5EF4-FFF2-40B4-BE49-F238E27FC236}">
                <a16:creationId xmlns:a16="http://schemas.microsoft.com/office/drawing/2014/main" id="{11F348C6-BB35-5D4B-A1A4-40649B4EC1AD}"/>
              </a:ext>
            </a:extLst>
          </p:cNvPr>
          <p:cNvSpPr txBox="1"/>
          <p:nvPr/>
        </p:nvSpPr>
        <p:spPr>
          <a:xfrm>
            <a:off x="838200" y="1495583"/>
            <a:ext cx="6250577"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r>
              <a:rPr lang="en-US" sz="1400" b="1" dirty="0">
                <a:solidFill>
                  <a:schemeClr val="accent2">
                    <a:lumMod val="40000"/>
                    <a:lumOff val="60000"/>
                  </a:schemeClr>
                </a:solidFill>
              </a:rPr>
              <a:t>public static</a:t>
            </a:r>
            <a:r>
              <a:rPr lang="en-US" sz="1400" b="1" dirty="0">
                <a:solidFill>
                  <a:schemeClr val="bg1"/>
                </a:solidFill>
              </a:rPr>
              <a:t> int </a:t>
            </a:r>
            <a:r>
              <a:rPr lang="en-US" sz="1400" b="1" dirty="0" err="1">
                <a:solidFill>
                  <a:schemeClr val="bg1"/>
                </a:solidFill>
              </a:rPr>
              <a:t>Rects</a:t>
            </a:r>
            <a:r>
              <a:rPr lang="en-US" sz="1400" b="1" dirty="0">
                <a:solidFill>
                  <a:schemeClr val="bg1"/>
                </a:solidFill>
              </a:rPr>
              <a:t>;      </a:t>
            </a:r>
          </a:p>
          <a:p>
            <a:endParaRPr lang="en-US" sz="1400" b="1" dirty="0">
              <a:solidFill>
                <a:schemeClr val="bg1"/>
              </a:solidFill>
            </a:endParaRP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      </a:t>
            </a:r>
            <a:r>
              <a:rPr lang="en-US" sz="1400" b="1" dirty="0">
                <a:solidFill>
                  <a:schemeClr val="accent2">
                    <a:lumMod val="40000"/>
                    <a:lumOff val="60000"/>
                  </a:schemeClr>
                </a:solidFill>
              </a:rPr>
              <a:t>public static int </a:t>
            </a:r>
            <a:r>
              <a:rPr lang="en-US" sz="1400" b="1" dirty="0" err="1">
                <a:solidFill>
                  <a:schemeClr val="bg1"/>
                </a:solidFill>
              </a:rPr>
              <a:t>Rectangulos</a:t>
            </a:r>
            <a:r>
              <a:rPr lang="en-US" sz="1400" b="1" dirty="0">
                <a:solidFill>
                  <a:schemeClr val="bg1"/>
                </a:solidFill>
              </a:rPr>
              <a:t>() { return </a:t>
            </a:r>
            <a:r>
              <a:rPr lang="en-US" sz="1400" b="1" dirty="0" err="1">
                <a:solidFill>
                  <a:schemeClr val="bg1"/>
                </a:solidFill>
              </a:rPr>
              <a:t>Rects</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recA</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a:t>
            </a:r>
            <a:r>
              <a:rPr lang="en-US" sz="1400" b="1" dirty="0" err="1">
                <a:solidFill>
                  <a:schemeClr val="bg1"/>
                </a:solidFill>
              </a:rPr>
              <a:t>recA.X</a:t>
            </a:r>
            <a:r>
              <a:rPr lang="en-US" sz="1400" b="1" dirty="0">
                <a:solidFill>
                  <a:schemeClr val="bg1"/>
                </a:solidFill>
              </a:rPr>
              <a:t> = 12; </a:t>
            </a:r>
            <a:r>
              <a:rPr lang="en-US" sz="1400" b="1" dirty="0" err="1">
                <a:solidFill>
                  <a:schemeClr val="bg1"/>
                </a:solidFill>
              </a:rPr>
              <a:t>recA.Y</a:t>
            </a:r>
            <a:r>
              <a:rPr lang="en-US" sz="1400" b="1" dirty="0">
                <a:solidFill>
                  <a:schemeClr val="bg1"/>
                </a:solidFill>
              </a:rPr>
              <a:t> = 20;</a:t>
            </a:r>
          </a:p>
          <a:p>
            <a:r>
              <a:rPr lang="en-US" sz="1400" b="1" dirty="0">
                <a:solidFill>
                  <a:schemeClr val="bg1"/>
                </a:solidFill>
              </a:rPr>
              <a:t>            var area = </a:t>
            </a:r>
            <a:r>
              <a:rPr lang="en-US" sz="1400" b="1" dirty="0" err="1">
                <a:solidFill>
                  <a:schemeClr val="bg1"/>
                </a:solidFill>
              </a:rPr>
              <a:t>recA.Area</a:t>
            </a:r>
            <a:r>
              <a:rPr lang="en-US" sz="1400" b="1" dirty="0">
                <a:solidFill>
                  <a:schemeClr val="bg1"/>
                </a:solidFill>
              </a:rPr>
              <a:t>();		</a:t>
            </a:r>
          </a:p>
          <a:p>
            <a:r>
              <a:rPr lang="en-US" sz="1400" b="1" dirty="0">
                <a:solidFill>
                  <a:schemeClr val="bg1"/>
                </a:solidFill>
              </a:rPr>
              <a:t>            WriteLine($"</a:t>
            </a:r>
            <a:r>
              <a:rPr lang="en-US" sz="1400" b="1" dirty="0" err="1">
                <a:solidFill>
                  <a:schemeClr val="bg1"/>
                </a:solidFill>
              </a:rPr>
              <a:t>Área</a:t>
            </a:r>
            <a:r>
              <a:rPr lang="en-US" sz="1400" b="1" dirty="0">
                <a:solidFill>
                  <a:schemeClr val="bg1"/>
                </a:solidFill>
              </a:rPr>
              <a:t> de </a:t>
            </a:r>
            <a:r>
              <a:rPr lang="en-US" sz="1400" b="1" dirty="0" err="1">
                <a:solidFill>
                  <a:schemeClr val="bg1"/>
                </a:solidFill>
              </a:rPr>
              <a:t>recA</a:t>
            </a:r>
            <a:r>
              <a:rPr lang="en-US" sz="1400" b="1" dirty="0">
                <a:solidFill>
                  <a:schemeClr val="bg1"/>
                </a:solidFill>
              </a:rPr>
              <a:t> = {area}"); 	// 240 </a:t>
            </a:r>
          </a:p>
          <a:p>
            <a:r>
              <a:rPr lang="en-US" sz="1400" b="1" dirty="0">
                <a:solidFill>
                  <a:schemeClr val="bg1"/>
                </a:solidFill>
              </a:rPr>
              <a:t>            var </a:t>
            </a:r>
            <a:r>
              <a:rPr lang="en-US" sz="1400" b="1" dirty="0" err="1">
                <a:solidFill>
                  <a:schemeClr val="bg1"/>
                </a:solidFill>
              </a:rPr>
              <a:t>recB</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a:t>
            </a:r>
          </a:p>
          <a:p>
            <a:r>
              <a:rPr lang="en-US" sz="1400" b="1" dirty="0">
                <a:solidFill>
                  <a:schemeClr val="bg1"/>
                </a:solidFill>
              </a:rPr>
              <a:t>            var </a:t>
            </a:r>
            <a:r>
              <a:rPr lang="en-US" sz="1400" b="1" dirty="0" err="1">
                <a:solidFill>
                  <a:schemeClr val="bg1"/>
                </a:solidFill>
              </a:rPr>
              <a:t>recC</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a:t>
            </a:r>
          </a:p>
          <a:p>
            <a:r>
              <a:rPr lang="en-US" sz="1400" b="1" dirty="0">
                <a:solidFill>
                  <a:schemeClr val="bg1"/>
                </a:solidFill>
              </a:rPr>
              <a:t>            WriteLine($"</a:t>
            </a:r>
            <a:r>
              <a:rPr lang="en-US" sz="1400" b="1" dirty="0" err="1">
                <a:solidFill>
                  <a:schemeClr val="bg1"/>
                </a:solidFill>
              </a:rPr>
              <a:t>Rectángulos</a:t>
            </a:r>
            <a:r>
              <a:rPr lang="en-US" sz="1400" b="1" dirty="0">
                <a:solidFill>
                  <a:schemeClr val="bg1"/>
                </a:solidFill>
              </a:rPr>
              <a:t> = {</a:t>
            </a:r>
            <a:r>
              <a:rPr lang="en-US" sz="1400" b="1" dirty="0" err="1">
                <a:solidFill>
                  <a:schemeClr val="bg1"/>
                </a:solidFill>
              </a:rPr>
              <a:t>Rectangulo.Rectangulos</a:t>
            </a:r>
            <a:r>
              <a:rPr lang="en-US" sz="1400" b="1" dirty="0">
                <a:solidFill>
                  <a:schemeClr val="bg1"/>
                </a:solidFill>
              </a:rPr>
              <a:t>()}"); // 3</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687428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CF4EC-748A-4848-A274-62858A9DEB7A}"/>
              </a:ext>
            </a:extLst>
          </p:cNvPr>
          <p:cNvSpPr>
            <a:spLocks noGrp="1"/>
          </p:cNvSpPr>
          <p:nvPr>
            <p:ph type="title"/>
          </p:nvPr>
        </p:nvSpPr>
        <p:spPr/>
        <p:txBody>
          <a:bodyPr/>
          <a:lstStyle/>
          <a:p>
            <a:r>
              <a:rPr lang="en-BO" dirty="0"/>
              <a:t>Constructor	</a:t>
            </a:r>
          </a:p>
        </p:txBody>
      </p:sp>
      <p:sp>
        <p:nvSpPr>
          <p:cNvPr id="3" name="Content Placeholder 2">
            <a:extLst>
              <a:ext uri="{FF2B5EF4-FFF2-40B4-BE49-F238E27FC236}">
                <a16:creationId xmlns:a16="http://schemas.microsoft.com/office/drawing/2014/main" id="{72CA0A9B-87C9-0442-B072-1FD7F2FD3F58}"/>
              </a:ext>
            </a:extLst>
          </p:cNvPr>
          <p:cNvSpPr>
            <a:spLocks noGrp="1"/>
          </p:cNvSpPr>
          <p:nvPr>
            <p:ph idx="1"/>
          </p:nvPr>
        </p:nvSpPr>
        <p:spPr>
          <a:xfrm>
            <a:off x="6531428" y="1825625"/>
            <a:ext cx="4822371" cy="4461964"/>
          </a:xfrm>
        </p:spPr>
        <p:style>
          <a:lnRef idx="1">
            <a:schemeClr val="accent5"/>
          </a:lnRef>
          <a:fillRef idx="2">
            <a:schemeClr val="accent5"/>
          </a:fillRef>
          <a:effectRef idx="1">
            <a:schemeClr val="accent5"/>
          </a:effectRef>
          <a:fontRef idx="minor">
            <a:schemeClr val="dk1"/>
          </a:fontRef>
        </p:style>
        <p:txBody>
          <a:bodyPr>
            <a:normAutofit fontScale="92500"/>
          </a:bodyPr>
          <a:lstStyle/>
          <a:p>
            <a:pPr marL="0" indent="0">
              <a:buNone/>
            </a:pPr>
            <a:r>
              <a:rPr lang="en-US" dirty="0"/>
              <a:t>La </a:t>
            </a:r>
            <a:r>
              <a:rPr lang="en-US" dirty="0" err="1"/>
              <a:t>clase</a:t>
            </a:r>
            <a:r>
              <a:rPr lang="en-US" dirty="0"/>
              <a:t> </a:t>
            </a:r>
            <a:r>
              <a:rPr lang="en-US" dirty="0" err="1"/>
              <a:t>puede</a:t>
            </a:r>
            <a:r>
              <a:rPr lang="en-US" dirty="0"/>
              <a:t> </a:t>
            </a:r>
            <a:r>
              <a:rPr lang="en-US" dirty="0" err="1"/>
              <a:t>tener</a:t>
            </a:r>
            <a:r>
              <a:rPr lang="en-US" dirty="0"/>
              <a:t> </a:t>
            </a:r>
            <a:r>
              <a:rPr lang="en-US" dirty="0" err="1"/>
              <a:t>uno</a:t>
            </a:r>
            <a:r>
              <a:rPr lang="en-US" dirty="0"/>
              <a:t> o </a:t>
            </a:r>
            <a:r>
              <a:rPr lang="en-US" dirty="0" err="1"/>
              <a:t>varios</a:t>
            </a:r>
            <a:r>
              <a:rPr lang="en-US" dirty="0"/>
              <a:t> </a:t>
            </a:r>
            <a:r>
              <a:rPr lang="en-US" dirty="0" err="1"/>
              <a:t>constructores</a:t>
            </a:r>
            <a:r>
              <a:rPr lang="en-US" dirty="0"/>
              <a:t>. Un </a:t>
            </a:r>
            <a:r>
              <a:rPr lang="en-US" b="1" dirty="0"/>
              <a:t>constructor</a:t>
            </a:r>
            <a:r>
              <a:rPr lang="en-US" dirty="0"/>
              <a:t> es un </a:t>
            </a:r>
            <a:r>
              <a:rPr lang="en-US" dirty="0" err="1"/>
              <a:t>tipo</a:t>
            </a:r>
            <a:r>
              <a:rPr lang="en-US" dirty="0"/>
              <a:t> especial de </a:t>
            </a:r>
            <a:r>
              <a:rPr lang="en-US" dirty="0" err="1"/>
              <a:t>método</a:t>
            </a:r>
            <a:r>
              <a:rPr lang="en-US" dirty="0"/>
              <a:t> que es </a:t>
            </a:r>
            <a:r>
              <a:rPr lang="en-US" dirty="0" err="1"/>
              <a:t>invocado</a:t>
            </a:r>
            <a:r>
              <a:rPr lang="en-US" dirty="0"/>
              <a:t> solo por el runtime para </a:t>
            </a:r>
            <a:r>
              <a:rPr lang="en-US" dirty="0" err="1"/>
              <a:t>instanciar</a:t>
            </a:r>
            <a:r>
              <a:rPr lang="en-US" dirty="0"/>
              <a:t> (</a:t>
            </a:r>
            <a:r>
              <a:rPr lang="en-US" dirty="0" err="1"/>
              <a:t>construir</a:t>
            </a:r>
            <a:r>
              <a:rPr lang="en-US" dirty="0"/>
              <a:t>) </a:t>
            </a:r>
            <a:r>
              <a:rPr lang="en-US" dirty="0" err="1"/>
              <a:t>objetos</a:t>
            </a:r>
            <a:r>
              <a:rPr lang="en-US" dirty="0"/>
              <a:t>. </a:t>
            </a:r>
            <a:r>
              <a:rPr lang="en-US" dirty="0" err="1"/>
              <a:t>Siempre</a:t>
            </a:r>
            <a:r>
              <a:rPr lang="en-US" dirty="0"/>
              <a:t> </a:t>
            </a:r>
            <a:r>
              <a:rPr lang="en-US" dirty="0" err="1"/>
              <a:t>tiene</a:t>
            </a:r>
            <a:r>
              <a:rPr lang="en-US" dirty="0"/>
              <a:t> el </a:t>
            </a:r>
            <a:r>
              <a:rPr lang="en-US" dirty="0" err="1"/>
              <a:t>mismo</a:t>
            </a:r>
            <a:r>
              <a:rPr lang="en-US" dirty="0"/>
              <a:t> </a:t>
            </a:r>
            <a:r>
              <a:rPr lang="en-US" dirty="0" err="1"/>
              <a:t>nombre</a:t>
            </a:r>
            <a:r>
              <a:rPr lang="en-US" dirty="0"/>
              <a:t> que la </a:t>
            </a:r>
            <a:r>
              <a:rPr lang="en-US" dirty="0" err="1"/>
              <a:t>clase</a:t>
            </a:r>
            <a:r>
              <a:rPr lang="en-US" dirty="0"/>
              <a:t> y no </a:t>
            </a:r>
            <a:r>
              <a:rPr lang="en-US" dirty="0" err="1"/>
              <a:t>tiene</a:t>
            </a:r>
            <a:r>
              <a:rPr lang="en-US" dirty="0"/>
              <a:t> un </a:t>
            </a:r>
            <a:r>
              <a:rPr lang="en-US" dirty="0" err="1"/>
              <a:t>tipo</a:t>
            </a:r>
            <a:r>
              <a:rPr lang="en-US" dirty="0"/>
              <a:t> de </a:t>
            </a:r>
            <a:r>
              <a:rPr lang="en-US" dirty="0" err="1"/>
              <a:t>retorno</a:t>
            </a:r>
            <a:r>
              <a:rPr lang="en-US" dirty="0"/>
              <a:t>, </a:t>
            </a:r>
            <a:r>
              <a:rPr lang="en-US" dirty="0" err="1"/>
              <a:t>porque</a:t>
            </a:r>
            <a:r>
              <a:rPr lang="en-US" dirty="0"/>
              <a:t> </a:t>
            </a:r>
            <a:r>
              <a:rPr lang="en-US" dirty="0" err="1"/>
              <a:t>implícitamente</a:t>
            </a:r>
            <a:r>
              <a:rPr lang="en-US" dirty="0"/>
              <a:t> </a:t>
            </a:r>
            <a:r>
              <a:rPr lang="en-US" dirty="0" err="1"/>
              <a:t>devuelve</a:t>
            </a:r>
            <a:r>
              <a:rPr lang="en-US" dirty="0"/>
              <a:t> una </a:t>
            </a:r>
            <a:r>
              <a:rPr lang="en-US" dirty="0" err="1"/>
              <a:t>nueva</a:t>
            </a:r>
            <a:r>
              <a:rPr lang="en-US" dirty="0"/>
              <a:t> </a:t>
            </a:r>
            <a:r>
              <a:rPr lang="en-US" dirty="0" err="1"/>
              <a:t>instancia</a:t>
            </a:r>
            <a:r>
              <a:rPr lang="en-US" dirty="0"/>
              <a:t> de la </a:t>
            </a:r>
            <a:r>
              <a:rPr lang="en-US" dirty="0" err="1"/>
              <a:t>clase</a:t>
            </a:r>
            <a:r>
              <a:rPr lang="en-US" dirty="0"/>
              <a:t>. Para ser </a:t>
            </a:r>
            <a:r>
              <a:rPr lang="en-US" dirty="0" err="1"/>
              <a:t>accesible</a:t>
            </a:r>
            <a:r>
              <a:rPr lang="en-US" dirty="0"/>
              <a:t> </a:t>
            </a:r>
            <a:r>
              <a:rPr lang="en-US" dirty="0" err="1"/>
              <a:t>desde</a:t>
            </a:r>
            <a:r>
              <a:rPr lang="en-US" dirty="0"/>
              <a:t> </a:t>
            </a:r>
            <a:r>
              <a:rPr lang="en-US" dirty="0" err="1"/>
              <a:t>otra</a:t>
            </a:r>
            <a:r>
              <a:rPr lang="en-US" dirty="0"/>
              <a:t> </a:t>
            </a:r>
            <a:r>
              <a:rPr lang="en-US" dirty="0" err="1"/>
              <a:t>clase</a:t>
            </a:r>
            <a:r>
              <a:rPr lang="en-US" dirty="0"/>
              <a:t>, debe </a:t>
            </a:r>
            <a:r>
              <a:rPr lang="en-US" dirty="0" err="1"/>
              <a:t>declararse</a:t>
            </a:r>
            <a:r>
              <a:rPr lang="en-US" dirty="0"/>
              <a:t> con el </a:t>
            </a:r>
            <a:r>
              <a:rPr lang="en-US" dirty="0" err="1"/>
              <a:t>modificador</a:t>
            </a:r>
            <a:r>
              <a:rPr lang="en-US" dirty="0"/>
              <a:t> de </a:t>
            </a:r>
            <a:r>
              <a:rPr lang="en-US" dirty="0" err="1"/>
              <a:t>acceso</a:t>
            </a:r>
            <a:r>
              <a:rPr lang="en-US" dirty="0"/>
              <a:t> public.</a:t>
            </a:r>
            <a:endParaRPr lang="en-BO" dirty="0"/>
          </a:p>
        </p:txBody>
      </p:sp>
      <p:sp>
        <p:nvSpPr>
          <p:cNvPr id="4" name="TextBox 3">
            <a:extLst>
              <a:ext uri="{FF2B5EF4-FFF2-40B4-BE49-F238E27FC236}">
                <a16:creationId xmlns:a16="http://schemas.microsoft.com/office/drawing/2014/main" id="{D21A55F6-648A-9642-99E6-BB0FBEC6A008}"/>
              </a:ext>
            </a:extLst>
          </p:cNvPr>
          <p:cNvSpPr txBox="1"/>
          <p:nvPr/>
        </p:nvSpPr>
        <p:spPr>
          <a:xfrm>
            <a:off x="838200" y="1601272"/>
            <a:ext cx="489204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 </a:t>
            </a:r>
            <a:r>
              <a:rPr lang="en-US" sz="1400" b="1" dirty="0">
                <a:solidFill>
                  <a:schemeClr val="bg1"/>
                </a:solidFill>
              </a:rPr>
              <a:t>{</a:t>
            </a:r>
          </a:p>
          <a:p>
            <a:r>
              <a:rPr lang="en-US" sz="1400" b="1" dirty="0">
                <a:solidFill>
                  <a:schemeClr val="bg1"/>
                </a:solidFill>
              </a:rPr>
              <a:t>            X = 50; Y = 3;</a:t>
            </a:r>
          </a:p>
          <a:p>
            <a:r>
              <a:rPr lang="en-US" sz="1400" b="1" dirty="0">
                <a:solidFill>
                  <a:schemeClr val="bg1"/>
                </a:solidFill>
              </a:rPr>
              <a:t>      } </a:t>
            </a: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t>
            </a:r>
            <a:r>
              <a:rPr lang="en-US" sz="1400" b="1" dirty="0" err="1">
                <a:solidFill>
                  <a:schemeClr val="bg1"/>
                </a:solidFill>
              </a:rPr>
              <a:t>Área</a:t>
            </a:r>
            <a:r>
              <a:rPr lang="en-US" sz="1400" b="1" dirty="0">
                <a:solidFill>
                  <a:schemeClr val="bg1"/>
                </a:solidFill>
              </a:rPr>
              <a:t> del </a:t>
            </a:r>
            <a:r>
              <a:rPr lang="en-US" sz="1400" b="1" dirty="0" err="1">
                <a:solidFill>
                  <a:schemeClr val="bg1"/>
                </a:solidFill>
              </a:rPr>
              <a:t>rectángulo</a:t>
            </a:r>
            <a:r>
              <a:rPr lang="en-US" sz="1400" b="1" dirty="0">
                <a:solidFill>
                  <a:schemeClr val="bg1"/>
                </a:solidFill>
              </a:rPr>
              <a:t> = {area}"); 	// 150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85989859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684D-277C-CE47-8DFC-D7146BCFC97A}"/>
              </a:ext>
            </a:extLst>
          </p:cNvPr>
          <p:cNvSpPr>
            <a:spLocks noGrp="1"/>
          </p:cNvSpPr>
          <p:nvPr>
            <p:ph type="title"/>
          </p:nvPr>
        </p:nvSpPr>
        <p:spPr/>
        <p:txBody>
          <a:bodyPr/>
          <a:lstStyle/>
          <a:p>
            <a:r>
              <a:rPr lang="en-BO" dirty="0"/>
              <a:t>Construyendo con argumentos</a:t>
            </a:r>
          </a:p>
        </p:txBody>
      </p:sp>
      <p:sp>
        <p:nvSpPr>
          <p:cNvPr id="3" name="Content Placeholder 2">
            <a:extLst>
              <a:ext uri="{FF2B5EF4-FFF2-40B4-BE49-F238E27FC236}">
                <a16:creationId xmlns:a16="http://schemas.microsoft.com/office/drawing/2014/main" id="{E8D03B15-93F4-534F-BA06-9B6EF21538C5}"/>
              </a:ext>
            </a:extLst>
          </p:cNvPr>
          <p:cNvSpPr>
            <a:spLocks noGrp="1"/>
          </p:cNvSpPr>
          <p:nvPr>
            <p:ph idx="1"/>
          </p:nvPr>
        </p:nvSpPr>
        <p:spPr>
          <a:xfrm>
            <a:off x="6461759" y="1991088"/>
            <a:ext cx="4892041" cy="3895906"/>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dirty="0"/>
              <a:t>El constructor </a:t>
            </a:r>
            <a:r>
              <a:rPr lang="en-US" dirty="0" err="1"/>
              <a:t>puede</a:t>
            </a:r>
            <a:r>
              <a:rPr lang="en-US" dirty="0"/>
              <a:t> </a:t>
            </a:r>
            <a:r>
              <a:rPr lang="en-US" dirty="0" err="1"/>
              <a:t>tener</a:t>
            </a:r>
            <a:r>
              <a:rPr lang="en-US" dirty="0"/>
              <a:t> una </a:t>
            </a:r>
            <a:r>
              <a:rPr lang="en-US" dirty="0" err="1"/>
              <a:t>lista</a:t>
            </a:r>
            <a:r>
              <a:rPr lang="en-US" dirty="0"/>
              <a:t> de </a:t>
            </a:r>
            <a:r>
              <a:rPr lang="en-US" dirty="0" err="1"/>
              <a:t>parámetros</a:t>
            </a:r>
            <a:r>
              <a:rPr lang="en-US" dirty="0"/>
              <a:t>, </a:t>
            </a:r>
            <a:r>
              <a:rPr lang="en-US" dirty="0" err="1"/>
              <a:t>como</a:t>
            </a:r>
            <a:r>
              <a:rPr lang="en-US" dirty="0"/>
              <a:t> </a:t>
            </a:r>
            <a:r>
              <a:rPr lang="en-US" dirty="0" err="1"/>
              <a:t>cualquier</a:t>
            </a:r>
            <a:r>
              <a:rPr lang="en-US" dirty="0"/>
              <a:t> </a:t>
            </a:r>
            <a:r>
              <a:rPr lang="en-US" dirty="0" err="1"/>
              <a:t>otro</a:t>
            </a:r>
            <a:r>
              <a:rPr lang="en-US" dirty="0"/>
              <a:t> </a:t>
            </a:r>
            <a:r>
              <a:rPr lang="en-US" dirty="0" err="1"/>
              <a:t>método</a:t>
            </a:r>
            <a:r>
              <a:rPr lang="en-US" dirty="0"/>
              <a:t>.</a:t>
            </a:r>
          </a:p>
          <a:p>
            <a:pPr marL="0" indent="0">
              <a:buNone/>
            </a:pPr>
            <a:r>
              <a:rPr lang="en-US" dirty="0"/>
              <a:t> </a:t>
            </a:r>
          </a:p>
          <a:p>
            <a:pPr marL="0" indent="0">
              <a:buNone/>
            </a:pPr>
            <a:r>
              <a:rPr lang="en-US" dirty="0" err="1"/>
              <a:t>Esto</a:t>
            </a:r>
            <a:r>
              <a:rPr lang="en-US" dirty="0"/>
              <a:t> se </a:t>
            </a:r>
            <a:r>
              <a:rPr lang="en-US" dirty="0" err="1"/>
              <a:t>puede</a:t>
            </a:r>
            <a:r>
              <a:rPr lang="en-US" dirty="0"/>
              <a:t> </a:t>
            </a:r>
            <a:r>
              <a:rPr lang="en-US" dirty="0" err="1"/>
              <a:t>usar</a:t>
            </a:r>
            <a:r>
              <a:rPr lang="en-US" dirty="0"/>
              <a:t> para que los </a:t>
            </a:r>
            <a:r>
              <a:rPr lang="en-US" dirty="0" err="1"/>
              <a:t>campos</a:t>
            </a:r>
            <a:r>
              <a:rPr lang="en-US" dirty="0"/>
              <a:t> del </a:t>
            </a:r>
            <a:r>
              <a:rPr lang="en-US" dirty="0" err="1"/>
              <a:t>objeto</a:t>
            </a:r>
            <a:r>
              <a:rPr lang="en-US" dirty="0"/>
              <a:t> se </a:t>
            </a:r>
            <a:r>
              <a:rPr lang="en-US" dirty="0" err="1"/>
              <a:t>asignen</a:t>
            </a:r>
            <a:r>
              <a:rPr lang="en-US" dirty="0"/>
              <a:t> con los </a:t>
            </a:r>
            <a:r>
              <a:rPr lang="en-US" dirty="0" err="1"/>
              <a:t>argumentos</a:t>
            </a:r>
            <a:r>
              <a:rPr lang="en-US" dirty="0"/>
              <a:t> </a:t>
            </a:r>
            <a:r>
              <a:rPr lang="en-US" dirty="0" err="1"/>
              <a:t>pasados</a:t>
            </a:r>
            <a:r>
              <a:rPr lang="en-US" dirty="0"/>
              <a:t> </a:t>
            </a:r>
            <a:r>
              <a:rPr lang="en-US" dirty="0" err="1"/>
              <a:t>en</a:t>
            </a:r>
            <a:r>
              <a:rPr lang="en-US" dirty="0"/>
              <a:t> el </a:t>
            </a:r>
            <a:r>
              <a:rPr lang="en-US" dirty="0" err="1"/>
              <a:t>método</a:t>
            </a:r>
            <a:r>
              <a:rPr lang="en-US" dirty="0"/>
              <a:t> “constructor”. </a:t>
            </a:r>
          </a:p>
        </p:txBody>
      </p:sp>
      <p:sp>
        <p:nvSpPr>
          <p:cNvPr id="4" name="TextBox 3">
            <a:extLst>
              <a:ext uri="{FF2B5EF4-FFF2-40B4-BE49-F238E27FC236}">
                <a16:creationId xmlns:a16="http://schemas.microsoft.com/office/drawing/2014/main" id="{FEEE52D4-357B-A84B-BA9E-40482831C1E6}"/>
              </a:ext>
            </a:extLst>
          </p:cNvPr>
          <p:cNvSpPr txBox="1"/>
          <p:nvPr/>
        </p:nvSpPr>
        <p:spPr>
          <a:xfrm>
            <a:off x="838200" y="1601272"/>
            <a:ext cx="489204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(int x, int y) </a:t>
            </a:r>
            <a:r>
              <a:rPr lang="en-US" sz="1400" b="1" dirty="0">
                <a:solidFill>
                  <a:schemeClr val="bg1"/>
                </a:solidFill>
              </a:rPr>
              <a:t>{</a:t>
            </a:r>
          </a:p>
          <a:p>
            <a:r>
              <a:rPr lang="en-US" sz="1400" b="1" dirty="0">
                <a:solidFill>
                  <a:schemeClr val="bg1"/>
                </a:solidFill>
              </a:rPr>
              <a:t>            X = x; Y = y;</a:t>
            </a:r>
          </a:p>
          <a:p>
            <a:r>
              <a:rPr lang="en-US" sz="1400" b="1" dirty="0">
                <a:solidFill>
                  <a:schemeClr val="bg1"/>
                </a:solidFill>
              </a:rPr>
              <a:t>      } </a:t>
            </a: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(34, 25);</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t>
            </a:r>
            <a:r>
              <a:rPr lang="en-US" sz="1400" b="1" dirty="0" err="1">
                <a:solidFill>
                  <a:schemeClr val="bg1"/>
                </a:solidFill>
              </a:rPr>
              <a:t>Área</a:t>
            </a:r>
            <a:r>
              <a:rPr lang="en-US" sz="1400" b="1" dirty="0">
                <a:solidFill>
                  <a:schemeClr val="bg1"/>
                </a:solidFill>
              </a:rPr>
              <a:t> del </a:t>
            </a:r>
            <a:r>
              <a:rPr lang="en-US" sz="1400" b="1" dirty="0" err="1">
                <a:solidFill>
                  <a:schemeClr val="bg1"/>
                </a:solidFill>
              </a:rPr>
              <a:t>rectángulo</a:t>
            </a:r>
            <a:r>
              <a:rPr lang="en-US" sz="1400" b="1" dirty="0">
                <a:solidFill>
                  <a:schemeClr val="bg1"/>
                </a:solidFill>
              </a:rPr>
              <a:t> = {area}"); 	// 850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4749628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BC80E-4292-FC4C-81C7-C54084DDDF92}"/>
              </a:ext>
            </a:extLst>
          </p:cNvPr>
          <p:cNvSpPr>
            <a:spLocks noGrp="1"/>
          </p:cNvSpPr>
          <p:nvPr>
            <p:ph type="title"/>
          </p:nvPr>
        </p:nvSpPr>
        <p:spPr/>
        <p:txBody>
          <a:bodyPr/>
          <a:lstStyle/>
          <a:p>
            <a:r>
              <a:rPr lang="en-BO" dirty="0"/>
              <a:t>Usando clases y objetos de librerias</a:t>
            </a:r>
          </a:p>
        </p:txBody>
      </p:sp>
      <p:sp>
        <p:nvSpPr>
          <p:cNvPr id="3" name="Content Placeholder 2">
            <a:extLst>
              <a:ext uri="{FF2B5EF4-FFF2-40B4-BE49-F238E27FC236}">
                <a16:creationId xmlns:a16="http://schemas.microsoft.com/office/drawing/2014/main" id="{17A9446F-04E5-4241-A31D-EB32D0BBFB0E}"/>
              </a:ext>
            </a:extLst>
          </p:cNvPr>
          <p:cNvSpPr>
            <a:spLocks noGrp="1"/>
          </p:cNvSpPr>
          <p:nvPr>
            <p:ph idx="1"/>
          </p:nvPr>
        </p:nvSpPr>
        <p:spPr>
          <a:xfrm>
            <a:off x="6461760" y="1690688"/>
            <a:ext cx="4892040" cy="4667250"/>
          </a:xfr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77500" lnSpcReduction="20000"/>
          </a:bodyPr>
          <a:lstStyle/>
          <a:p>
            <a:pPr marL="0" indent="0">
              <a:buNone/>
            </a:pPr>
            <a:r>
              <a:rPr lang="en-BO" dirty="0">
                <a:solidFill>
                  <a:schemeClr val="tx1">
                    <a:lumMod val="65000"/>
                    <a:lumOff val="35000"/>
                  </a:schemeClr>
                </a:solidFill>
              </a:rPr>
              <a:t>Hay decenas de miles de librerías de clases de terceros, que podemos incorporar en nuestro proyecto.  </a:t>
            </a:r>
          </a:p>
          <a:p>
            <a:pPr marL="0" indent="0">
              <a:buNone/>
            </a:pPr>
            <a:endParaRPr lang="en-BO" dirty="0">
              <a:solidFill>
                <a:schemeClr val="tx1">
                  <a:lumMod val="65000"/>
                  <a:lumOff val="35000"/>
                </a:schemeClr>
              </a:solidFill>
            </a:endParaRPr>
          </a:p>
          <a:p>
            <a:pPr marL="0" indent="0">
              <a:buNone/>
            </a:pPr>
            <a:r>
              <a:rPr lang="en-BO" dirty="0">
                <a:solidFill>
                  <a:schemeClr val="tx1">
                    <a:lumMod val="65000"/>
                    <a:lumOff val="35000"/>
                  </a:schemeClr>
                </a:solidFill>
              </a:rPr>
              <a:t>La más usadas sin embargo son las del mismo .Net Core, que viven en los namespaces System y Microsoft. Muchas están en el núcleo que se instala con el framework y se las conoce como BCL (Basic Class Library) o FCL (Framework Class Library).</a:t>
            </a:r>
          </a:p>
          <a:p>
            <a:pPr marL="0" indent="0">
              <a:buNone/>
            </a:pPr>
            <a:endParaRPr lang="en-BO" dirty="0">
              <a:solidFill>
                <a:schemeClr val="tx1">
                  <a:lumMod val="65000"/>
                  <a:lumOff val="35000"/>
                </a:schemeClr>
              </a:solidFill>
            </a:endParaRPr>
          </a:p>
          <a:p>
            <a:pPr marL="0" indent="0">
              <a:buNone/>
            </a:pPr>
            <a:r>
              <a:rPr lang="en-BO" dirty="0">
                <a:solidFill>
                  <a:schemeClr val="tx1">
                    <a:lumMod val="65000"/>
                    <a:lumOff val="35000"/>
                  </a:schemeClr>
                </a:solidFill>
              </a:rPr>
              <a:t>Ya hemos usado algunas clases estáticas de esta librería, como Console, Math y File. También una clase de instancias: System.Random.</a:t>
            </a:r>
          </a:p>
        </p:txBody>
      </p:sp>
      <p:sp>
        <p:nvSpPr>
          <p:cNvPr id="4" name="TextBox 3">
            <a:extLst>
              <a:ext uri="{FF2B5EF4-FFF2-40B4-BE49-F238E27FC236}">
                <a16:creationId xmlns:a16="http://schemas.microsoft.com/office/drawing/2014/main" id="{15F461DD-F83F-8749-87F2-B918823E9065}"/>
              </a:ext>
            </a:extLst>
          </p:cNvPr>
          <p:cNvSpPr txBox="1"/>
          <p:nvPr/>
        </p:nvSpPr>
        <p:spPr>
          <a:xfrm>
            <a:off x="838200" y="1839099"/>
            <a:ext cx="5109754" cy="4370427"/>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random = new Random();</a:t>
            </a:r>
          </a:p>
          <a:p>
            <a:r>
              <a:rPr lang="en-US" sz="1400" b="1" dirty="0">
                <a:solidFill>
                  <a:schemeClr val="bg1"/>
                </a:solidFill>
              </a:rPr>
              <a:t>            var x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var y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(x, y);</a:t>
            </a:r>
          </a:p>
          <a:p>
            <a:r>
              <a:rPr lang="en-US" sz="1400" b="1" dirty="0">
                <a:solidFill>
                  <a:schemeClr val="bg1"/>
                </a:solidFill>
              </a:rPr>
              <a:t>            WriteLine( "Area del </a:t>
            </a:r>
            <a:r>
              <a:rPr lang="en-US" sz="1400" b="1" dirty="0" err="1">
                <a:solidFill>
                  <a:schemeClr val="bg1"/>
                </a:solidFill>
              </a:rPr>
              <a:t>rectángulo</a:t>
            </a:r>
            <a:r>
              <a:rPr lang="en-US" sz="1400" b="1" dirty="0">
                <a:solidFill>
                  <a:schemeClr val="bg1"/>
                </a:solidFill>
              </a:rPr>
              <a:t>" + </a:t>
            </a:r>
          </a:p>
          <a:p>
            <a:r>
              <a:rPr lang="en-US" sz="1400" b="1" dirty="0">
                <a:solidFill>
                  <a:schemeClr val="bg1"/>
                </a:solidFill>
              </a:rPr>
              <a:t>	         $"({</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rec.Area</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X, Y;</a:t>
            </a:r>
          </a:p>
          <a:p>
            <a:r>
              <a:rPr lang="en-US" sz="1400" b="1" dirty="0">
                <a:solidFill>
                  <a:schemeClr val="bg1"/>
                </a:solidFill>
              </a:rPr>
              <a:t>      </a:t>
            </a:r>
          </a:p>
          <a:p>
            <a:r>
              <a:rPr lang="en-US" sz="1400" b="1" dirty="0">
                <a:solidFill>
                  <a:schemeClr val="accent2">
                    <a:lumMod val="40000"/>
                    <a:lumOff val="60000"/>
                  </a:schemeClr>
                </a:solidFill>
              </a:rPr>
              <a:t>      </a:t>
            </a:r>
            <a:r>
              <a:rPr lang="en-US" sz="1400" b="1" dirty="0">
                <a:solidFill>
                  <a:schemeClr val="bg1"/>
                </a:solidFill>
              </a:rPr>
              <a:t>public </a:t>
            </a:r>
            <a:r>
              <a:rPr lang="en-US" sz="1400" b="1" dirty="0" err="1">
                <a:solidFill>
                  <a:schemeClr val="bg1"/>
                </a:solidFill>
              </a:rPr>
              <a:t>Rectangulo</a:t>
            </a:r>
            <a:r>
              <a:rPr lang="en-US" sz="1400" b="1" dirty="0">
                <a:solidFill>
                  <a:schemeClr val="bg1"/>
                </a:solidFill>
              </a:rPr>
              <a:t>(int x, int y) { X = x; Y = y; }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174257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2E268-5196-A041-846E-C22FE900411C}"/>
              </a:ext>
            </a:extLst>
          </p:cNvPr>
          <p:cNvSpPr>
            <a:spLocks noGrp="1"/>
          </p:cNvSpPr>
          <p:nvPr>
            <p:ph type="title"/>
          </p:nvPr>
        </p:nvSpPr>
        <p:spPr/>
        <p:txBody>
          <a:bodyPr/>
          <a:lstStyle/>
          <a:p>
            <a:r>
              <a:rPr lang="en-BO" dirty="0"/>
              <a:t>Versiones de C#</a:t>
            </a:r>
          </a:p>
        </p:txBody>
      </p:sp>
      <p:sp>
        <p:nvSpPr>
          <p:cNvPr id="3" name="Content Placeholder 2">
            <a:extLst>
              <a:ext uri="{FF2B5EF4-FFF2-40B4-BE49-F238E27FC236}">
                <a16:creationId xmlns:a16="http://schemas.microsoft.com/office/drawing/2014/main" id="{DED4C192-4182-C342-A569-532771BA4C10}"/>
              </a:ext>
            </a:extLst>
          </p:cNvPr>
          <p:cNvSpPr>
            <a:spLocks noGrp="1"/>
          </p:cNvSpPr>
          <p:nvPr>
            <p:ph idx="1"/>
          </p:nvPr>
        </p:nvSpPr>
        <p:spPr/>
        <p:txBody>
          <a:bodyPr>
            <a:normAutofit lnSpcReduction="10000"/>
          </a:bodyPr>
          <a:lstStyle/>
          <a:p>
            <a:pPr marL="0" indent="0">
              <a:buNone/>
            </a:pPr>
            <a:r>
              <a:rPr lang="en-US" dirty="0"/>
              <a:t>Un </a:t>
            </a:r>
            <a:r>
              <a:rPr lang="en-US" dirty="0" err="1"/>
              <a:t>proyecto</a:t>
            </a:r>
            <a:r>
              <a:rPr lang="en-US" dirty="0"/>
              <a:t> </a:t>
            </a:r>
            <a:r>
              <a:rPr lang="en-US" dirty="0" err="1"/>
              <a:t>en</a:t>
            </a:r>
            <a:r>
              <a:rPr lang="en-US" dirty="0"/>
              <a:t> Visual Studio </a:t>
            </a:r>
            <a:r>
              <a:rPr lang="en-US" dirty="0" err="1"/>
              <a:t>compilará</a:t>
            </a:r>
            <a:r>
              <a:rPr lang="en-US" dirty="0"/>
              <a:t> de </a:t>
            </a:r>
            <a:r>
              <a:rPr lang="en-US" dirty="0" err="1"/>
              <a:t>manera</a:t>
            </a:r>
            <a:r>
              <a:rPr lang="en-US" dirty="0"/>
              <a:t> </a:t>
            </a:r>
            <a:r>
              <a:rPr lang="en-US" dirty="0" err="1"/>
              <a:t>predeterminada</a:t>
            </a:r>
            <a:r>
              <a:rPr lang="en-US" dirty="0"/>
              <a:t> </a:t>
            </a:r>
            <a:r>
              <a:rPr lang="en-US" dirty="0" err="1"/>
              <a:t>utilizando</a:t>
            </a:r>
            <a:r>
              <a:rPr lang="en-US" dirty="0"/>
              <a:t> la </a:t>
            </a:r>
            <a:r>
              <a:rPr lang="en-US" dirty="0" err="1"/>
              <a:t>última</a:t>
            </a:r>
            <a:r>
              <a:rPr lang="en-US" dirty="0"/>
              <a:t> </a:t>
            </a:r>
            <a:r>
              <a:rPr lang="en-US" dirty="0" err="1"/>
              <a:t>versión</a:t>
            </a:r>
            <a:r>
              <a:rPr lang="en-US" dirty="0"/>
              <a:t> principal </a:t>
            </a:r>
            <a:r>
              <a:rPr lang="en-US" dirty="0" err="1"/>
              <a:t>versión</a:t>
            </a:r>
            <a:r>
              <a:rPr lang="en-US" dirty="0"/>
              <a:t> del </a:t>
            </a:r>
            <a:r>
              <a:rPr lang="en-US" dirty="0" err="1"/>
              <a:t>lenguaje</a:t>
            </a:r>
            <a:r>
              <a:rPr lang="en-US" dirty="0"/>
              <a:t>, que </a:t>
            </a:r>
            <a:r>
              <a:rPr lang="en-US" dirty="0" err="1"/>
              <a:t>actualmente</a:t>
            </a:r>
            <a:r>
              <a:rPr lang="en-US" dirty="0"/>
              <a:t> es </a:t>
            </a:r>
            <a:r>
              <a:rPr lang="en-US" b="1" dirty="0"/>
              <a:t>C# 8</a:t>
            </a:r>
            <a:r>
              <a:rPr lang="en-US" dirty="0"/>
              <a:t>. Para </a:t>
            </a:r>
            <a:r>
              <a:rPr lang="en-US" dirty="0" err="1"/>
              <a:t>usar</a:t>
            </a:r>
            <a:r>
              <a:rPr lang="en-US" dirty="0"/>
              <a:t> las </a:t>
            </a:r>
            <a:r>
              <a:rPr lang="en-US" dirty="0" err="1"/>
              <a:t>últimas</a:t>
            </a:r>
            <a:r>
              <a:rPr lang="en-US" dirty="0"/>
              <a:t> </a:t>
            </a:r>
            <a:r>
              <a:rPr lang="en-US" dirty="0" err="1"/>
              <a:t>funciones</a:t>
            </a:r>
            <a:r>
              <a:rPr lang="en-US" dirty="0"/>
              <a:t> </a:t>
            </a:r>
            <a:r>
              <a:rPr lang="en-US" dirty="0" err="1"/>
              <a:t>desde</a:t>
            </a:r>
            <a:r>
              <a:rPr lang="en-US" dirty="0"/>
              <a:t> </a:t>
            </a:r>
            <a:r>
              <a:rPr lang="en-US" dirty="0" err="1"/>
              <a:t>actualizaciones</a:t>
            </a:r>
            <a:r>
              <a:rPr lang="en-US" dirty="0"/>
              <a:t> de </a:t>
            </a:r>
            <a:r>
              <a:rPr lang="en-US" dirty="0" err="1"/>
              <a:t>idiomas</a:t>
            </a:r>
            <a:r>
              <a:rPr lang="en-US" dirty="0"/>
              <a:t> </a:t>
            </a:r>
            <a:r>
              <a:rPr lang="en-US" dirty="0" err="1"/>
              <a:t>menores</a:t>
            </a:r>
            <a:r>
              <a:rPr lang="en-US" dirty="0"/>
              <a:t> (C # 1,2,…7.1, 7.2 y 7.3),se debe </a:t>
            </a:r>
            <a:r>
              <a:rPr lang="en-US" dirty="0" err="1"/>
              <a:t>actualizar</a:t>
            </a:r>
            <a:r>
              <a:rPr lang="en-US" dirty="0"/>
              <a:t> la </a:t>
            </a:r>
            <a:r>
              <a:rPr lang="en-US" dirty="0" err="1"/>
              <a:t>configuración</a:t>
            </a:r>
            <a:r>
              <a:rPr lang="en-US" dirty="0"/>
              <a:t> de </a:t>
            </a:r>
            <a:r>
              <a:rPr lang="en-US" dirty="0" err="1"/>
              <a:t>su</a:t>
            </a:r>
            <a:r>
              <a:rPr lang="en-US" dirty="0"/>
              <a:t> </a:t>
            </a:r>
            <a:r>
              <a:rPr lang="en-US" dirty="0" err="1"/>
              <a:t>proyecto</a:t>
            </a:r>
            <a:r>
              <a:rPr lang="en-US" dirty="0"/>
              <a:t>. Para </a:t>
            </a:r>
            <a:r>
              <a:rPr lang="en-US" dirty="0" err="1"/>
              <a:t>hacerlo</a:t>
            </a:r>
            <a:r>
              <a:rPr lang="en-US" dirty="0"/>
              <a:t>, primero </a:t>
            </a:r>
            <a:r>
              <a:rPr lang="en-US" dirty="0" err="1"/>
              <a:t>haga</a:t>
            </a:r>
            <a:r>
              <a:rPr lang="en-US" dirty="0"/>
              <a:t> </a:t>
            </a:r>
            <a:r>
              <a:rPr lang="en-US" dirty="0" err="1"/>
              <a:t>clic</a:t>
            </a:r>
            <a:r>
              <a:rPr lang="en-US" dirty="0"/>
              <a:t> derecho </a:t>
            </a:r>
            <a:r>
              <a:rPr lang="en-US" dirty="0" err="1"/>
              <a:t>en</a:t>
            </a:r>
            <a:r>
              <a:rPr lang="en-US" dirty="0"/>
              <a:t> el </a:t>
            </a:r>
            <a:r>
              <a:rPr lang="en-US" dirty="0" err="1"/>
              <a:t>nodo</a:t>
            </a:r>
            <a:r>
              <a:rPr lang="en-US" dirty="0"/>
              <a:t> del </a:t>
            </a:r>
            <a:r>
              <a:rPr lang="en-US" dirty="0" err="1"/>
              <a:t>proyecto</a:t>
            </a:r>
            <a:r>
              <a:rPr lang="en-US" dirty="0"/>
              <a:t> </a:t>
            </a:r>
            <a:r>
              <a:rPr lang="en-US" dirty="0" err="1"/>
              <a:t>en</a:t>
            </a:r>
            <a:r>
              <a:rPr lang="en-US" dirty="0"/>
              <a:t> el “</a:t>
            </a:r>
            <a:r>
              <a:rPr lang="en-US" dirty="0" err="1"/>
              <a:t>Explorador</a:t>
            </a:r>
            <a:r>
              <a:rPr lang="en-US" dirty="0"/>
              <a:t> de </a:t>
            </a:r>
            <a:r>
              <a:rPr lang="en-US" dirty="0" err="1"/>
              <a:t>Soluciones</a:t>
            </a:r>
            <a:r>
              <a:rPr lang="en-US" dirty="0"/>
              <a:t>” y </a:t>
            </a:r>
            <a:r>
              <a:rPr lang="en-US" dirty="0" err="1"/>
              <a:t>seleccione</a:t>
            </a:r>
            <a:r>
              <a:rPr lang="en-US" dirty="0"/>
              <a:t> “</a:t>
            </a:r>
            <a:r>
              <a:rPr lang="en-US" dirty="0" err="1"/>
              <a:t>Propiedades</a:t>
            </a:r>
            <a:r>
              <a:rPr lang="en-US" dirty="0"/>
              <a:t>”. A </a:t>
            </a:r>
            <a:r>
              <a:rPr lang="en-US" dirty="0" err="1"/>
              <a:t>partir</a:t>
            </a:r>
            <a:r>
              <a:rPr lang="en-US" dirty="0"/>
              <a:t> de </a:t>
            </a:r>
            <a:r>
              <a:rPr lang="en-US" dirty="0" err="1"/>
              <a:t>ahí</a:t>
            </a:r>
            <a:r>
              <a:rPr lang="en-US" dirty="0"/>
              <a:t>, </a:t>
            </a:r>
            <a:r>
              <a:rPr lang="en-US" dirty="0" err="1"/>
              <a:t>haga</a:t>
            </a:r>
            <a:r>
              <a:rPr lang="en-US" dirty="0"/>
              <a:t> </a:t>
            </a:r>
            <a:r>
              <a:rPr lang="en-US" dirty="0" err="1"/>
              <a:t>clic</a:t>
            </a:r>
            <a:r>
              <a:rPr lang="en-US" dirty="0"/>
              <a:t> </a:t>
            </a:r>
            <a:r>
              <a:rPr lang="en-US" dirty="0" err="1"/>
              <a:t>en</a:t>
            </a:r>
            <a:r>
              <a:rPr lang="en-US" dirty="0"/>
              <a:t> la </a:t>
            </a:r>
            <a:r>
              <a:rPr lang="en-US" dirty="0" err="1"/>
              <a:t>pestaña</a:t>
            </a:r>
            <a:r>
              <a:rPr lang="en-US" dirty="0"/>
              <a:t> “Build” a la </a:t>
            </a:r>
            <a:r>
              <a:rPr lang="en-US" dirty="0" err="1"/>
              <a:t>izquierda</a:t>
            </a:r>
            <a:r>
              <a:rPr lang="en-US" dirty="0"/>
              <a:t> y </a:t>
            </a:r>
            <a:r>
              <a:rPr lang="en-US" dirty="0" err="1"/>
              <a:t>luego</a:t>
            </a:r>
            <a:r>
              <a:rPr lang="en-US" dirty="0"/>
              <a:t> el </a:t>
            </a:r>
            <a:r>
              <a:rPr lang="en-US" dirty="0" err="1"/>
              <a:t>botón</a:t>
            </a:r>
            <a:r>
              <a:rPr lang="en-US" dirty="0"/>
              <a:t> “Avanzado” </a:t>
            </a:r>
            <a:r>
              <a:rPr lang="en-US" dirty="0" err="1"/>
              <a:t>en</a:t>
            </a:r>
            <a:r>
              <a:rPr lang="en-US" dirty="0"/>
              <a:t> la </a:t>
            </a:r>
            <a:r>
              <a:rPr lang="en-US" dirty="0" err="1"/>
              <a:t>parte</a:t>
            </a:r>
            <a:r>
              <a:rPr lang="en-US" dirty="0"/>
              <a:t> inferior </a:t>
            </a:r>
            <a:r>
              <a:rPr lang="en-US" dirty="0" err="1"/>
              <a:t>derecha</a:t>
            </a:r>
            <a:r>
              <a:rPr lang="en-US" dirty="0"/>
              <a:t>. Una </a:t>
            </a:r>
            <a:r>
              <a:rPr lang="en-US" dirty="0" err="1"/>
              <a:t>nueva</a:t>
            </a:r>
            <a:r>
              <a:rPr lang="en-US" dirty="0"/>
              <a:t> </a:t>
            </a:r>
            <a:r>
              <a:rPr lang="en-US" dirty="0" err="1"/>
              <a:t>ventana</a:t>
            </a:r>
            <a:r>
              <a:rPr lang="en-US" dirty="0"/>
              <a:t> </a:t>
            </a:r>
            <a:r>
              <a:rPr lang="en-US" dirty="0" err="1"/>
              <a:t>aparece</a:t>
            </a:r>
            <a:r>
              <a:rPr lang="en-US" dirty="0"/>
              <a:t> </a:t>
            </a:r>
            <a:r>
              <a:rPr lang="en-US" dirty="0" err="1"/>
              <a:t>donde</a:t>
            </a:r>
            <a:r>
              <a:rPr lang="en-US" dirty="0"/>
              <a:t> se </a:t>
            </a:r>
            <a:r>
              <a:rPr lang="en-US" dirty="0" err="1"/>
              <a:t>puede</a:t>
            </a:r>
            <a:r>
              <a:rPr lang="en-US" dirty="0"/>
              <a:t> </a:t>
            </a:r>
            <a:r>
              <a:rPr lang="en-US" dirty="0" err="1"/>
              <a:t>cambiar</a:t>
            </a:r>
            <a:r>
              <a:rPr lang="en-US" dirty="0"/>
              <a:t> la </a:t>
            </a:r>
            <a:r>
              <a:rPr lang="en-US" dirty="0" err="1"/>
              <a:t>versión</a:t>
            </a:r>
            <a:r>
              <a:rPr lang="en-US" dirty="0"/>
              <a:t> del </a:t>
            </a:r>
            <a:r>
              <a:rPr lang="en-US" dirty="0" err="1"/>
              <a:t>lenguaje</a:t>
            </a:r>
            <a:r>
              <a:rPr lang="en-US" dirty="0"/>
              <a:t> de una </a:t>
            </a:r>
            <a:r>
              <a:rPr lang="en-US" dirty="0" err="1"/>
              <a:t>lista</a:t>
            </a:r>
            <a:r>
              <a:rPr lang="en-US" dirty="0"/>
              <a:t> </a:t>
            </a:r>
            <a:r>
              <a:rPr lang="en-US" dirty="0" err="1"/>
              <a:t>desplegable</a:t>
            </a:r>
            <a:r>
              <a:rPr lang="en-US" dirty="0"/>
              <a:t>. </a:t>
            </a:r>
          </a:p>
          <a:p>
            <a:pPr marL="0" indent="0">
              <a:buNone/>
            </a:pPr>
            <a:r>
              <a:rPr lang="en-US" dirty="0" err="1"/>
              <a:t>Cambie</a:t>
            </a:r>
            <a:r>
              <a:rPr lang="en-US" dirty="0"/>
              <a:t> la </a:t>
            </a:r>
            <a:r>
              <a:rPr lang="en-US" dirty="0" err="1"/>
              <a:t>selección</a:t>
            </a:r>
            <a:r>
              <a:rPr lang="en-US" dirty="0"/>
              <a:t> a la </a:t>
            </a:r>
            <a:r>
              <a:rPr lang="en-US" dirty="0" err="1"/>
              <a:t>versión</a:t>
            </a:r>
            <a:r>
              <a:rPr lang="en-US" dirty="0"/>
              <a:t> </a:t>
            </a:r>
            <a:r>
              <a:rPr lang="en-US" dirty="0" err="1"/>
              <a:t>menor</a:t>
            </a:r>
            <a:r>
              <a:rPr lang="en-US" dirty="0"/>
              <a:t> (</a:t>
            </a:r>
            <a:r>
              <a:rPr lang="en-US" dirty="0" err="1"/>
              <a:t>más</a:t>
            </a:r>
            <a:r>
              <a:rPr lang="en-US" dirty="0"/>
              <a:t> </a:t>
            </a:r>
            <a:r>
              <a:rPr lang="en-US" dirty="0" err="1"/>
              <a:t>reciente</a:t>
            </a:r>
            <a:r>
              <a:rPr lang="en-US" dirty="0"/>
              <a:t>), que </a:t>
            </a:r>
            <a:r>
              <a:rPr lang="en-US" dirty="0" err="1"/>
              <a:t>debería</a:t>
            </a:r>
            <a:r>
              <a:rPr lang="en-US" dirty="0"/>
              <a:t> ser la version 8, </a:t>
            </a:r>
            <a:r>
              <a:rPr lang="en-US" dirty="0" err="1"/>
              <a:t>si</a:t>
            </a:r>
            <a:r>
              <a:rPr lang="en-US" dirty="0"/>
              <a:t> se </a:t>
            </a:r>
            <a:r>
              <a:rPr lang="en-US" dirty="0" err="1"/>
              <a:t>tiene</a:t>
            </a:r>
            <a:r>
              <a:rPr lang="en-US" dirty="0"/>
              <a:t> </a:t>
            </a:r>
            <a:r>
              <a:rPr lang="en-US" dirty="0" err="1"/>
              <a:t>.Net</a:t>
            </a:r>
            <a:r>
              <a:rPr lang="en-US" dirty="0"/>
              <a:t> Core 3.0 o 3.1 y Visual Studio 2019.</a:t>
            </a:r>
            <a:endParaRPr lang="en-BO" dirty="0"/>
          </a:p>
        </p:txBody>
      </p:sp>
    </p:spTree>
    <p:extLst>
      <p:ext uri="{BB962C8B-B14F-4D97-AF65-F5344CB8AC3E}">
        <p14:creationId xmlns:p14="http://schemas.microsoft.com/office/powerpoint/2010/main" val="229184001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87DF-1D9B-BA44-A10E-8B51EB8CB7DD}"/>
              </a:ext>
            </a:extLst>
          </p:cNvPr>
          <p:cNvSpPr>
            <a:spLocks noGrp="1"/>
          </p:cNvSpPr>
          <p:nvPr>
            <p:ph type="title"/>
          </p:nvPr>
        </p:nvSpPr>
        <p:spPr/>
        <p:txBody>
          <a:bodyPr/>
          <a:lstStyle/>
          <a:p>
            <a:r>
              <a:rPr lang="en-BO" dirty="0"/>
              <a:t>Contando instancias</a:t>
            </a:r>
          </a:p>
        </p:txBody>
      </p:sp>
      <p:sp>
        <p:nvSpPr>
          <p:cNvPr id="3" name="Content Placeholder 2">
            <a:extLst>
              <a:ext uri="{FF2B5EF4-FFF2-40B4-BE49-F238E27FC236}">
                <a16:creationId xmlns:a16="http://schemas.microsoft.com/office/drawing/2014/main" id="{DA0FDAF5-7695-6345-B928-506A64C4529A}"/>
              </a:ext>
            </a:extLst>
          </p:cNvPr>
          <p:cNvSpPr>
            <a:spLocks noGrp="1"/>
          </p:cNvSpPr>
          <p:nvPr>
            <p:ph idx="1"/>
          </p:nvPr>
        </p:nvSpPr>
        <p:spPr>
          <a:xfrm>
            <a:off x="6783978" y="2013102"/>
            <a:ext cx="4569822" cy="4351338"/>
          </a:xfrm>
          <a:solidFill>
            <a:schemeClr val="accent6">
              <a:lumMod val="75000"/>
            </a:schemeClr>
          </a:solidFill>
        </p:spPr>
        <p:style>
          <a:lnRef idx="1">
            <a:schemeClr val="accent6"/>
          </a:lnRef>
          <a:fillRef idx="3">
            <a:schemeClr val="accent6"/>
          </a:fillRef>
          <a:effectRef idx="2">
            <a:schemeClr val="accent6"/>
          </a:effectRef>
          <a:fontRef idx="minor">
            <a:schemeClr val="lt1"/>
          </a:fontRef>
        </p:style>
        <p:txBody>
          <a:bodyPr>
            <a:normAutofit lnSpcReduction="10000"/>
          </a:bodyPr>
          <a:lstStyle/>
          <a:p>
            <a:pPr marL="0" indent="0">
              <a:buNone/>
            </a:pPr>
            <a:r>
              <a:rPr lang="en-BO" dirty="0"/>
              <a:t>Los campos o variables de clases, pueden ser usadas dentro de los miembros de instancia.</a:t>
            </a:r>
          </a:p>
          <a:p>
            <a:pPr marL="0" indent="0">
              <a:buNone/>
            </a:pPr>
            <a:endParaRPr lang="en-BO" dirty="0"/>
          </a:p>
          <a:p>
            <a:pPr marL="0" indent="0">
              <a:buNone/>
            </a:pPr>
            <a:r>
              <a:rPr lang="en-BO" dirty="0"/>
              <a:t>Usando los constructores, es posible aumentar la variable de conteo static (única en todo el programa) para incrementar la cuenta cada que se crea un objeto </a:t>
            </a:r>
          </a:p>
        </p:txBody>
      </p:sp>
      <p:sp>
        <p:nvSpPr>
          <p:cNvPr id="4" name="TextBox 3">
            <a:extLst>
              <a:ext uri="{FF2B5EF4-FFF2-40B4-BE49-F238E27FC236}">
                <a16:creationId xmlns:a16="http://schemas.microsoft.com/office/drawing/2014/main" id="{B3E42685-EFDC-144F-909D-ED0A9445141F}"/>
              </a:ext>
            </a:extLst>
          </p:cNvPr>
          <p:cNvSpPr txBox="1"/>
          <p:nvPr/>
        </p:nvSpPr>
        <p:spPr>
          <a:xfrm>
            <a:off x="838199" y="1670096"/>
            <a:ext cx="5362303" cy="5016758"/>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random = new Random();</a:t>
            </a:r>
          </a:p>
          <a:p>
            <a:r>
              <a:rPr lang="en-US" sz="1400" b="1" dirty="0">
                <a:solidFill>
                  <a:schemeClr val="bg1"/>
                </a:solidFill>
              </a:rPr>
              <a:t>            var x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var y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recRnd</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(x, y);</a:t>
            </a:r>
          </a:p>
          <a:p>
            <a:r>
              <a:rPr lang="en-US" sz="1400" b="1" dirty="0">
                <a:solidFill>
                  <a:schemeClr val="bg1"/>
                </a:solidFill>
              </a:rPr>
              <a:t>            WriteLine( "Area del </a:t>
            </a:r>
            <a:r>
              <a:rPr lang="en-US" sz="1400" b="1" dirty="0" err="1">
                <a:solidFill>
                  <a:schemeClr val="bg1"/>
                </a:solidFill>
              </a:rPr>
              <a:t>rectángulo</a:t>
            </a:r>
            <a:r>
              <a:rPr lang="en-US" sz="1400" b="1" dirty="0">
                <a:solidFill>
                  <a:schemeClr val="bg1"/>
                </a:solidFill>
              </a:rPr>
              <a:t>" + </a:t>
            </a:r>
          </a:p>
          <a:p>
            <a:r>
              <a:rPr lang="en-US" sz="1400" b="1" dirty="0">
                <a:solidFill>
                  <a:schemeClr val="bg1"/>
                </a:solidFill>
              </a:rPr>
              <a:t>	         $"({</a:t>
            </a:r>
            <a:r>
              <a:rPr lang="en-US" sz="1400" b="1" dirty="0" err="1">
                <a:solidFill>
                  <a:schemeClr val="bg1"/>
                </a:solidFill>
              </a:rPr>
              <a:t>recRnd.X</a:t>
            </a:r>
            <a:r>
              <a:rPr lang="en-US" sz="1400" b="1" dirty="0">
                <a:solidFill>
                  <a:schemeClr val="bg1"/>
                </a:solidFill>
              </a:rPr>
              <a:t>}x{</a:t>
            </a:r>
            <a:r>
              <a:rPr lang="en-US" sz="1400" b="1" dirty="0" err="1">
                <a:solidFill>
                  <a:schemeClr val="bg1"/>
                </a:solidFill>
              </a:rPr>
              <a:t>recRnd.Y</a:t>
            </a:r>
            <a:r>
              <a:rPr lang="en-US" sz="1400" b="1" dirty="0">
                <a:solidFill>
                  <a:schemeClr val="bg1"/>
                </a:solidFill>
              </a:rPr>
              <a:t>}) = {</a:t>
            </a:r>
            <a:r>
              <a:rPr lang="en-US" sz="1400" b="1" dirty="0" err="1">
                <a:solidFill>
                  <a:schemeClr val="bg1"/>
                </a:solidFill>
              </a:rPr>
              <a:t>recRnd.Area</a:t>
            </a:r>
            <a:r>
              <a:rPr lang="en-US" sz="1400" b="1" dirty="0">
                <a:solidFill>
                  <a:schemeClr val="bg1"/>
                </a:solidFill>
              </a:rPr>
              <a:t>()}"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recB</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(2, 5);</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recC</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(3, 6);</a:t>
            </a:r>
          </a:p>
          <a:p>
            <a:r>
              <a:rPr lang="en-US" sz="1400" b="1" dirty="0">
                <a:solidFill>
                  <a:schemeClr val="bg1"/>
                </a:solidFill>
              </a:rPr>
              <a:t>           WriteLine($"</a:t>
            </a:r>
            <a:r>
              <a:rPr lang="en-US" sz="1400" b="1" dirty="0" err="1">
                <a:solidFill>
                  <a:schemeClr val="bg1"/>
                </a:solidFill>
              </a:rPr>
              <a:t>Rectangulos</a:t>
            </a:r>
            <a:r>
              <a:rPr lang="en-US" sz="1400" b="1" dirty="0">
                <a:solidFill>
                  <a:schemeClr val="bg1"/>
                </a:solidFill>
              </a:rPr>
              <a:t> </a:t>
            </a:r>
            <a:r>
              <a:rPr lang="en-US" sz="1400" b="1" dirty="0" err="1">
                <a:solidFill>
                  <a:schemeClr val="bg1"/>
                </a:solidFill>
              </a:rPr>
              <a:t>creados</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  // 3</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X, Y;</a:t>
            </a:r>
          </a:p>
          <a:p>
            <a:r>
              <a:rPr lang="en-US" sz="1400" b="1" dirty="0">
                <a:solidFill>
                  <a:schemeClr val="bg1"/>
                </a:solidFill>
              </a:rPr>
              <a:t>      </a:t>
            </a:r>
            <a:r>
              <a:rPr lang="en-US" sz="1400" b="1" dirty="0">
                <a:solidFill>
                  <a:schemeClr val="accent2">
                    <a:lumMod val="40000"/>
                    <a:lumOff val="60000"/>
                  </a:schemeClr>
                </a:solidFill>
              </a:rPr>
              <a:t>public static</a:t>
            </a:r>
            <a:r>
              <a:rPr lang="en-US" sz="1400" b="1" dirty="0">
                <a:solidFill>
                  <a:schemeClr val="bg1"/>
                </a:solidFill>
              </a:rPr>
              <a:t> int </a:t>
            </a:r>
            <a:r>
              <a:rPr lang="en-US" sz="1400" b="1" dirty="0" err="1">
                <a:solidFill>
                  <a:schemeClr val="bg1"/>
                </a:solidFill>
              </a:rPr>
              <a:t>Rects</a:t>
            </a:r>
            <a:r>
              <a:rPr lang="en-US" sz="1400" b="1" dirty="0">
                <a:solidFill>
                  <a:schemeClr val="bg1"/>
                </a:solidFill>
              </a:rPr>
              <a:t>;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(int x, int y) { X = x; Y = y; </a:t>
            </a:r>
            <a:r>
              <a:rPr lang="en-US" sz="1400" b="1" dirty="0" err="1">
                <a:solidFill>
                  <a:schemeClr val="bg1"/>
                </a:solidFill>
              </a:rPr>
              <a:t>Rects</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096502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577B7-2C70-964E-9C0B-A45688C2C6FD}"/>
              </a:ext>
            </a:extLst>
          </p:cNvPr>
          <p:cNvSpPr>
            <a:spLocks noGrp="1"/>
          </p:cNvSpPr>
          <p:nvPr>
            <p:ph type="title"/>
          </p:nvPr>
        </p:nvSpPr>
        <p:spPr/>
        <p:txBody>
          <a:bodyPr/>
          <a:lstStyle/>
          <a:p>
            <a:r>
              <a:rPr lang="en-BO" dirty="0"/>
              <a:t>this</a:t>
            </a:r>
          </a:p>
        </p:txBody>
      </p:sp>
      <p:sp>
        <p:nvSpPr>
          <p:cNvPr id="3" name="Content Placeholder 2">
            <a:extLst>
              <a:ext uri="{FF2B5EF4-FFF2-40B4-BE49-F238E27FC236}">
                <a16:creationId xmlns:a16="http://schemas.microsoft.com/office/drawing/2014/main" id="{C42DF7E6-D020-5A42-8D27-F91F6070476C}"/>
              </a:ext>
            </a:extLst>
          </p:cNvPr>
          <p:cNvSpPr>
            <a:spLocks noGrp="1"/>
          </p:cNvSpPr>
          <p:nvPr>
            <p:ph idx="1"/>
          </p:nvPr>
        </p:nvSpPr>
        <p:spPr>
          <a:xfrm>
            <a:off x="6783977" y="2230522"/>
            <a:ext cx="4569823" cy="3895906"/>
          </a:xfrm>
          <a:solidFill>
            <a:schemeClr val="accent2">
              <a:lumMod val="40000"/>
              <a:lumOff val="60000"/>
            </a:schemeClr>
          </a:solidFill>
        </p:spPr>
        <p:style>
          <a:lnRef idx="1">
            <a:schemeClr val="accent2"/>
          </a:lnRef>
          <a:fillRef idx="2">
            <a:schemeClr val="accent2"/>
          </a:fillRef>
          <a:effectRef idx="1">
            <a:schemeClr val="accent2"/>
          </a:effectRef>
          <a:fontRef idx="minor">
            <a:schemeClr val="dk1"/>
          </a:fontRef>
        </p:style>
        <p:txBody>
          <a:bodyPr>
            <a:normAutofit fontScale="77500" lnSpcReduction="20000"/>
          </a:bodyPr>
          <a:lstStyle/>
          <a:p>
            <a:pPr marL="0" indent="0">
              <a:buNone/>
            </a:pPr>
            <a:r>
              <a:rPr lang="en-US" dirty="0">
                <a:solidFill>
                  <a:schemeClr val="tx1"/>
                </a:solidFill>
              </a:rPr>
              <a:t>Dentro del constructor, </a:t>
            </a:r>
            <a:r>
              <a:rPr lang="en-US" dirty="0" err="1">
                <a:solidFill>
                  <a:schemeClr val="tx1"/>
                </a:solidFill>
              </a:rPr>
              <a:t>así</a:t>
            </a:r>
            <a:r>
              <a:rPr lang="en-US" dirty="0">
                <a:solidFill>
                  <a:schemeClr val="tx1"/>
                </a:solidFill>
              </a:rPr>
              <a:t> </a:t>
            </a:r>
            <a:r>
              <a:rPr lang="en-US" dirty="0" err="1">
                <a:solidFill>
                  <a:schemeClr val="tx1"/>
                </a:solidFill>
              </a:rPr>
              <a:t>como</a:t>
            </a:r>
            <a:r>
              <a:rPr lang="en-US" dirty="0">
                <a:solidFill>
                  <a:schemeClr val="tx1"/>
                </a:solidFill>
              </a:rPr>
              <a:t> </a:t>
            </a:r>
            <a:r>
              <a:rPr lang="en-US" dirty="0" err="1">
                <a:solidFill>
                  <a:schemeClr val="tx1"/>
                </a:solidFill>
              </a:rPr>
              <a:t>en</a:t>
            </a:r>
            <a:r>
              <a:rPr lang="en-US" dirty="0">
                <a:solidFill>
                  <a:schemeClr val="tx1"/>
                </a:solidFill>
              </a:rPr>
              <a:t> </a:t>
            </a:r>
            <a:r>
              <a:rPr lang="en-US" dirty="0" err="1">
                <a:solidFill>
                  <a:schemeClr val="tx1"/>
                </a:solidFill>
              </a:rPr>
              <a:t>otros</a:t>
            </a:r>
            <a:r>
              <a:rPr lang="en-US" dirty="0">
                <a:solidFill>
                  <a:schemeClr val="tx1"/>
                </a:solidFill>
              </a:rPr>
              <a:t> </a:t>
            </a:r>
            <a:r>
              <a:rPr lang="en-US" dirty="0" err="1">
                <a:solidFill>
                  <a:schemeClr val="tx1"/>
                </a:solidFill>
              </a:rPr>
              <a:t>métodos</a:t>
            </a:r>
            <a:r>
              <a:rPr lang="en-US" dirty="0">
                <a:solidFill>
                  <a:schemeClr val="tx1"/>
                </a:solidFill>
              </a:rPr>
              <a:t> que </a:t>
            </a:r>
            <a:r>
              <a:rPr lang="en-US" dirty="0" err="1">
                <a:solidFill>
                  <a:schemeClr val="tx1"/>
                </a:solidFill>
              </a:rPr>
              <a:t>pertenecen</a:t>
            </a:r>
            <a:r>
              <a:rPr lang="en-US" dirty="0">
                <a:solidFill>
                  <a:schemeClr val="tx1"/>
                </a:solidFill>
              </a:rPr>
              <a:t> al </a:t>
            </a:r>
            <a:r>
              <a:rPr lang="en-US" dirty="0" err="1">
                <a:solidFill>
                  <a:schemeClr val="tx1"/>
                </a:solidFill>
              </a:rPr>
              <a:t>objeto</a:t>
            </a:r>
            <a:r>
              <a:rPr lang="en-US" dirty="0">
                <a:solidFill>
                  <a:schemeClr val="tx1"/>
                </a:solidFill>
              </a:rPr>
              <a:t>, se </a:t>
            </a:r>
            <a:r>
              <a:rPr lang="en-US" dirty="0" err="1">
                <a:solidFill>
                  <a:schemeClr val="tx1"/>
                </a:solidFill>
              </a:rPr>
              <a:t>puede</a:t>
            </a:r>
            <a:r>
              <a:rPr lang="en-US" dirty="0">
                <a:solidFill>
                  <a:schemeClr val="tx1"/>
                </a:solidFill>
              </a:rPr>
              <a:t> </a:t>
            </a:r>
            <a:r>
              <a:rPr lang="en-US" dirty="0" err="1">
                <a:solidFill>
                  <a:schemeClr val="tx1"/>
                </a:solidFill>
              </a:rPr>
              <a:t>usar</a:t>
            </a:r>
            <a:r>
              <a:rPr lang="en-US" dirty="0">
                <a:solidFill>
                  <a:schemeClr val="tx1"/>
                </a:solidFill>
              </a:rPr>
              <a:t> un keyword especial: </a:t>
            </a:r>
            <a:r>
              <a:rPr lang="en-US" b="1" dirty="0">
                <a:solidFill>
                  <a:schemeClr val="tx1"/>
                </a:solidFill>
              </a:rPr>
              <a:t>this</a:t>
            </a:r>
            <a:r>
              <a:rPr lang="en-US" dirty="0">
                <a:solidFill>
                  <a:schemeClr val="tx1"/>
                </a:solidFill>
              </a:rPr>
              <a:t>. Este keyword es una </a:t>
            </a:r>
            <a:r>
              <a:rPr lang="en-US" dirty="0" err="1">
                <a:solidFill>
                  <a:schemeClr val="tx1"/>
                </a:solidFill>
              </a:rPr>
              <a:t>referencia</a:t>
            </a:r>
            <a:r>
              <a:rPr lang="en-US" dirty="0">
                <a:solidFill>
                  <a:schemeClr val="tx1"/>
                </a:solidFill>
              </a:rPr>
              <a:t> a la </a:t>
            </a:r>
            <a:r>
              <a:rPr lang="en-US" dirty="0" err="1">
                <a:solidFill>
                  <a:schemeClr val="tx1"/>
                </a:solidFill>
              </a:rPr>
              <a:t>instancia</a:t>
            </a:r>
            <a:r>
              <a:rPr lang="en-US" dirty="0">
                <a:solidFill>
                  <a:schemeClr val="tx1"/>
                </a:solidFill>
              </a:rPr>
              <a:t> actual de la </a:t>
            </a:r>
            <a:r>
              <a:rPr lang="en-US" dirty="0" err="1">
                <a:solidFill>
                  <a:schemeClr val="tx1"/>
                </a:solidFill>
              </a:rPr>
              <a:t>clase</a:t>
            </a:r>
            <a:r>
              <a:rPr lang="en-US" dirty="0">
                <a:solidFill>
                  <a:schemeClr val="tx1"/>
                </a:solidFill>
              </a:rPr>
              <a:t>, o al </a:t>
            </a:r>
            <a:r>
              <a:rPr lang="en-US" dirty="0" err="1">
                <a:solidFill>
                  <a:schemeClr val="tx1"/>
                </a:solidFill>
              </a:rPr>
              <a:t>objeto</a:t>
            </a:r>
            <a:r>
              <a:rPr lang="en-US" dirty="0">
                <a:solidFill>
                  <a:schemeClr val="tx1"/>
                </a:solidFill>
              </a:rPr>
              <a:t> </a:t>
            </a:r>
            <a:r>
              <a:rPr lang="en-US" dirty="0" err="1">
                <a:solidFill>
                  <a:schemeClr val="tx1"/>
                </a:solidFill>
              </a:rPr>
              <a:t>en</a:t>
            </a:r>
            <a:r>
              <a:rPr lang="en-US" dirty="0">
                <a:solidFill>
                  <a:schemeClr val="tx1"/>
                </a:solidFill>
              </a:rPr>
              <a:t> </a:t>
            </a:r>
            <a:r>
              <a:rPr lang="en-US" dirty="0" err="1">
                <a:solidFill>
                  <a:schemeClr val="tx1"/>
                </a:solidFill>
              </a:rPr>
              <a:t>concreto</a:t>
            </a:r>
            <a:r>
              <a:rPr lang="en-US" dirty="0">
                <a:solidFill>
                  <a:schemeClr val="tx1"/>
                </a:solidFill>
              </a:rPr>
              <a:t> </a:t>
            </a:r>
            <a:r>
              <a:rPr lang="en-US" dirty="0" err="1">
                <a:solidFill>
                  <a:schemeClr val="tx1"/>
                </a:solidFill>
              </a:rPr>
              <a:t>en</a:t>
            </a:r>
            <a:r>
              <a:rPr lang="en-US" dirty="0">
                <a:solidFill>
                  <a:schemeClr val="tx1"/>
                </a:solidFill>
              </a:rPr>
              <a:t> el que </a:t>
            </a:r>
            <a:r>
              <a:rPr lang="en-US" dirty="0" err="1">
                <a:solidFill>
                  <a:schemeClr val="tx1"/>
                </a:solidFill>
              </a:rPr>
              <a:t>está</a:t>
            </a:r>
            <a:r>
              <a:rPr lang="en-US" dirty="0">
                <a:solidFill>
                  <a:schemeClr val="tx1"/>
                </a:solidFill>
              </a:rPr>
              <a:t> </a:t>
            </a:r>
            <a:r>
              <a:rPr lang="en-US" dirty="0" err="1">
                <a:solidFill>
                  <a:schemeClr val="tx1"/>
                </a:solidFill>
              </a:rPr>
              <a:t>ejecutandose</a:t>
            </a:r>
            <a:r>
              <a:rPr lang="en-US" dirty="0">
                <a:solidFill>
                  <a:schemeClr val="tx1"/>
                </a:solidFill>
              </a:rPr>
              <a:t> el </a:t>
            </a:r>
            <a:r>
              <a:rPr lang="en-US" dirty="0" err="1">
                <a:solidFill>
                  <a:schemeClr val="tx1"/>
                </a:solidFill>
              </a:rPr>
              <a:t>método</a:t>
            </a:r>
            <a:r>
              <a:rPr lang="en-US" dirty="0">
                <a:solidFill>
                  <a:schemeClr val="tx1"/>
                </a:solidFill>
              </a:rPr>
              <a:t>. </a:t>
            </a:r>
          </a:p>
          <a:p>
            <a:pPr marL="0" indent="0">
              <a:buNone/>
            </a:pPr>
            <a:r>
              <a:rPr lang="en-US" dirty="0" err="1">
                <a:solidFill>
                  <a:schemeClr val="tx1"/>
                </a:solidFill>
              </a:rPr>
              <a:t>Supongamos</a:t>
            </a:r>
            <a:r>
              <a:rPr lang="en-US" dirty="0">
                <a:solidFill>
                  <a:schemeClr val="tx1"/>
                </a:solidFill>
              </a:rPr>
              <a:t>, por </a:t>
            </a:r>
            <a:r>
              <a:rPr lang="en-US" dirty="0" err="1">
                <a:solidFill>
                  <a:schemeClr val="tx1"/>
                </a:solidFill>
              </a:rPr>
              <a:t>ejemplo</a:t>
            </a:r>
            <a:r>
              <a:rPr lang="en-US" dirty="0">
                <a:solidFill>
                  <a:schemeClr val="tx1"/>
                </a:solidFill>
              </a:rPr>
              <a:t>, que los </a:t>
            </a:r>
            <a:r>
              <a:rPr lang="en-US" dirty="0" err="1">
                <a:solidFill>
                  <a:schemeClr val="tx1"/>
                </a:solidFill>
              </a:rPr>
              <a:t>parámetros</a:t>
            </a:r>
            <a:r>
              <a:rPr lang="en-US" dirty="0">
                <a:solidFill>
                  <a:schemeClr val="tx1"/>
                </a:solidFill>
              </a:rPr>
              <a:t> del constructor </a:t>
            </a:r>
            <a:r>
              <a:rPr lang="en-US" dirty="0" err="1">
                <a:solidFill>
                  <a:schemeClr val="tx1"/>
                </a:solidFill>
              </a:rPr>
              <a:t>tienen</a:t>
            </a:r>
            <a:r>
              <a:rPr lang="en-US" dirty="0">
                <a:solidFill>
                  <a:schemeClr val="tx1"/>
                </a:solidFill>
              </a:rPr>
              <a:t> los </a:t>
            </a:r>
            <a:r>
              <a:rPr lang="en-US" dirty="0" err="1">
                <a:solidFill>
                  <a:schemeClr val="tx1"/>
                </a:solidFill>
              </a:rPr>
              <a:t>mismos</a:t>
            </a:r>
            <a:r>
              <a:rPr lang="en-US" dirty="0">
                <a:solidFill>
                  <a:schemeClr val="tx1"/>
                </a:solidFill>
              </a:rPr>
              <a:t> </a:t>
            </a:r>
            <a:r>
              <a:rPr lang="en-US" dirty="0" err="1">
                <a:solidFill>
                  <a:schemeClr val="tx1"/>
                </a:solidFill>
              </a:rPr>
              <a:t>nombres</a:t>
            </a:r>
            <a:r>
              <a:rPr lang="en-US" dirty="0">
                <a:solidFill>
                  <a:schemeClr val="tx1"/>
                </a:solidFill>
              </a:rPr>
              <a:t> que los </a:t>
            </a:r>
            <a:r>
              <a:rPr lang="en-US" dirty="0" err="1">
                <a:solidFill>
                  <a:schemeClr val="tx1"/>
                </a:solidFill>
              </a:rPr>
              <a:t>campos</a:t>
            </a:r>
            <a:r>
              <a:rPr lang="en-US" dirty="0">
                <a:solidFill>
                  <a:schemeClr val="tx1"/>
                </a:solidFill>
              </a:rPr>
              <a:t> </a:t>
            </a:r>
            <a:r>
              <a:rPr lang="en-US" dirty="0" err="1">
                <a:solidFill>
                  <a:schemeClr val="tx1"/>
                </a:solidFill>
              </a:rPr>
              <a:t>correspondientes</a:t>
            </a:r>
            <a:r>
              <a:rPr lang="en-US" dirty="0">
                <a:solidFill>
                  <a:schemeClr val="tx1"/>
                </a:solidFill>
              </a:rPr>
              <a:t> del </a:t>
            </a:r>
            <a:r>
              <a:rPr lang="en-US" dirty="0" err="1">
                <a:solidFill>
                  <a:schemeClr val="tx1"/>
                </a:solidFill>
              </a:rPr>
              <a:t>objeto</a:t>
            </a:r>
            <a:r>
              <a:rPr lang="en-US" dirty="0">
                <a:solidFill>
                  <a:schemeClr val="tx1"/>
                </a:solidFill>
              </a:rPr>
              <a:t>. </a:t>
            </a:r>
            <a:r>
              <a:rPr lang="en-US" dirty="0" err="1">
                <a:solidFill>
                  <a:schemeClr val="tx1"/>
                </a:solidFill>
              </a:rPr>
              <a:t>Entonces</a:t>
            </a:r>
            <a:r>
              <a:rPr lang="en-US" dirty="0">
                <a:solidFill>
                  <a:schemeClr val="tx1"/>
                </a:solidFill>
              </a:rPr>
              <a:t> </a:t>
            </a:r>
            <a:r>
              <a:rPr lang="en-US" dirty="0" err="1">
                <a:solidFill>
                  <a:schemeClr val="tx1"/>
                </a:solidFill>
              </a:rPr>
              <a:t>sería</a:t>
            </a:r>
            <a:r>
              <a:rPr lang="en-US" dirty="0">
                <a:solidFill>
                  <a:schemeClr val="tx1"/>
                </a:solidFill>
              </a:rPr>
              <a:t> </a:t>
            </a:r>
            <a:r>
              <a:rPr lang="en-US" dirty="0" err="1">
                <a:solidFill>
                  <a:schemeClr val="tx1"/>
                </a:solidFill>
              </a:rPr>
              <a:t>posible</a:t>
            </a:r>
            <a:r>
              <a:rPr lang="en-US" dirty="0">
                <a:solidFill>
                  <a:schemeClr val="tx1"/>
                </a:solidFill>
              </a:rPr>
              <a:t> acceder a los </a:t>
            </a:r>
            <a:r>
              <a:rPr lang="en-US" dirty="0" err="1">
                <a:solidFill>
                  <a:schemeClr val="tx1"/>
                </a:solidFill>
              </a:rPr>
              <a:t>campos</a:t>
            </a:r>
            <a:r>
              <a:rPr lang="en-US" dirty="0">
                <a:solidFill>
                  <a:schemeClr val="tx1"/>
                </a:solidFill>
              </a:rPr>
              <a:t> </a:t>
            </a:r>
            <a:r>
              <a:rPr lang="en-US" dirty="0" err="1">
                <a:solidFill>
                  <a:schemeClr val="tx1"/>
                </a:solidFill>
              </a:rPr>
              <a:t>utilizando</a:t>
            </a:r>
            <a:r>
              <a:rPr lang="en-US" dirty="0">
                <a:solidFill>
                  <a:schemeClr val="tx1"/>
                </a:solidFill>
              </a:rPr>
              <a:t> el keyword this, </a:t>
            </a:r>
            <a:r>
              <a:rPr lang="en-US" dirty="0" err="1">
                <a:solidFill>
                  <a:schemeClr val="tx1"/>
                </a:solidFill>
              </a:rPr>
              <a:t>aunque</a:t>
            </a:r>
            <a:r>
              <a:rPr lang="en-US" dirty="0">
                <a:solidFill>
                  <a:schemeClr val="tx1"/>
                </a:solidFill>
              </a:rPr>
              <a:t> los </a:t>
            </a:r>
            <a:r>
              <a:rPr lang="en-US" dirty="0" err="1">
                <a:solidFill>
                  <a:schemeClr val="tx1"/>
                </a:solidFill>
              </a:rPr>
              <a:t>parámetros</a:t>
            </a:r>
            <a:r>
              <a:rPr lang="en-US" dirty="0">
                <a:solidFill>
                  <a:schemeClr val="tx1"/>
                </a:solidFill>
              </a:rPr>
              <a:t> del </a:t>
            </a:r>
            <a:r>
              <a:rPr lang="en-US" dirty="0" err="1">
                <a:solidFill>
                  <a:schemeClr val="tx1"/>
                </a:solidFill>
              </a:rPr>
              <a:t>mismo</a:t>
            </a:r>
            <a:r>
              <a:rPr lang="en-US" dirty="0">
                <a:solidFill>
                  <a:schemeClr val="tx1"/>
                </a:solidFill>
              </a:rPr>
              <a:t> </a:t>
            </a:r>
            <a:r>
              <a:rPr lang="en-US" dirty="0" err="1">
                <a:solidFill>
                  <a:schemeClr val="tx1"/>
                </a:solidFill>
              </a:rPr>
              <a:t>nombre</a:t>
            </a:r>
            <a:r>
              <a:rPr lang="en-US" dirty="0">
                <a:solidFill>
                  <a:schemeClr val="tx1"/>
                </a:solidFill>
              </a:rPr>
              <a:t> los </a:t>
            </a:r>
            <a:r>
              <a:rPr lang="en-US" dirty="0" err="1">
                <a:solidFill>
                  <a:schemeClr val="tx1"/>
                </a:solidFill>
              </a:rPr>
              <a:t>oculten</a:t>
            </a:r>
            <a:r>
              <a:rPr lang="en-US" dirty="0">
                <a:solidFill>
                  <a:schemeClr val="tx1"/>
                </a:solidFill>
              </a:rPr>
              <a:t>.</a:t>
            </a:r>
            <a:endParaRPr lang="en-BO" dirty="0">
              <a:solidFill>
                <a:schemeClr val="tx1"/>
              </a:solidFill>
            </a:endParaRPr>
          </a:p>
        </p:txBody>
      </p:sp>
      <p:sp>
        <p:nvSpPr>
          <p:cNvPr id="4" name="TextBox 3">
            <a:extLst>
              <a:ext uri="{FF2B5EF4-FFF2-40B4-BE49-F238E27FC236}">
                <a16:creationId xmlns:a16="http://schemas.microsoft.com/office/drawing/2014/main" id="{08956CCF-C71C-5C49-8E85-41985FD163F0}"/>
              </a:ext>
            </a:extLst>
          </p:cNvPr>
          <p:cNvSpPr txBox="1"/>
          <p:nvPr/>
        </p:nvSpPr>
        <p:spPr>
          <a:xfrm>
            <a:off x="838199" y="1670096"/>
            <a:ext cx="5362303" cy="5016758"/>
          </a:xfrm>
          <a:prstGeom prst="rect">
            <a:avLst/>
          </a:prstGeom>
          <a:solidFill>
            <a:schemeClr val="bg1">
              <a:lumMod val="85000"/>
            </a:schemeClr>
          </a:solidFill>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tx1"/>
                </a:solidFill>
              </a:rPr>
              <a:t>using System; using static </a:t>
            </a:r>
            <a:r>
              <a:rPr lang="en-US" sz="1000" dirty="0" err="1">
                <a:solidFill>
                  <a:schemeClr val="tx1"/>
                </a:solidFill>
              </a:rPr>
              <a:t>System.Console</a:t>
            </a:r>
            <a:r>
              <a:rPr lang="en-US" sz="1000" dirty="0">
                <a:solidFill>
                  <a:schemeClr val="tx1"/>
                </a:solidFill>
              </a:rPr>
              <a:t>; namespace Lansoft.CursoCshap8 { </a:t>
            </a:r>
          </a:p>
          <a:p>
            <a:endParaRPr lang="en-US" sz="1000" dirty="0">
              <a:solidFill>
                <a:schemeClr val="tx1"/>
              </a:solidFill>
            </a:endParaRPr>
          </a:p>
          <a:p>
            <a:r>
              <a:rPr lang="en-US" sz="1400" b="1" dirty="0">
                <a:solidFill>
                  <a:schemeClr val="tx1"/>
                </a:solidFill>
              </a:rPr>
              <a:t>static class Principal { </a:t>
            </a:r>
          </a:p>
          <a:p>
            <a:r>
              <a:rPr lang="en-US" sz="1400" b="1" dirty="0">
                <a:solidFill>
                  <a:schemeClr val="tx1"/>
                </a:solidFill>
              </a:rPr>
              <a:t>      static void Main() {</a:t>
            </a:r>
          </a:p>
          <a:p>
            <a:r>
              <a:rPr lang="en-US" sz="1400" b="1" dirty="0">
                <a:solidFill>
                  <a:schemeClr val="tx1"/>
                </a:solidFill>
              </a:rPr>
              <a:t>            var random = new Random();</a:t>
            </a:r>
          </a:p>
          <a:p>
            <a:r>
              <a:rPr lang="en-US" sz="1400" b="1" dirty="0">
                <a:solidFill>
                  <a:schemeClr val="tx1"/>
                </a:solidFill>
              </a:rPr>
              <a:t>            var x = </a:t>
            </a:r>
            <a:r>
              <a:rPr lang="en-US" sz="1400" b="1" dirty="0" err="1">
                <a:solidFill>
                  <a:schemeClr val="tx1"/>
                </a:solidFill>
              </a:rPr>
              <a:t>random.Next</a:t>
            </a:r>
            <a:r>
              <a:rPr lang="en-US" sz="1400" b="1" dirty="0">
                <a:solidFill>
                  <a:schemeClr val="tx1"/>
                </a:solidFill>
              </a:rPr>
              <a:t>(1, 101);		// Entre 1 y 100   </a:t>
            </a:r>
          </a:p>
          <a:p>
            <a:r>
              <a:rPr lang="en-US" sz="1400" b="1" dirty="0">
                <a:solidFill>
                  <a:schemeClr val="tx1"/>
                </a:solidFill>
              </a:rPr>
              <a:t>            var y = </a:t>
            </a:r>
            <a:r>
              <a:rPr lang="en-US" sz="1400" b="1" dirty="0" err="1">
                <a:solidFill>
                  <a:schemeClr val="tx1"/>
                </a:solidFill>
              </a:rPr>
              <a:t>random.Next</a:t>
            </a:r>
            <a:r>
              <a:rPr lang="en-US" sz="1400" b="1" dirty="0">
                <a:solidFill>
                  <a:schemeClr val="tx1"/>
                </a:solidFill>
              </a:rPr>
              <a:t>(1, 101);		// Entre 1 y 100  </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recRnd</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(x, y);</a:t>
            </a:r>
          </a:p>
          <a:p>
            <a:r>
              <a:rPr lang="en-US" sz="1400" b="1" dirty="0">
                <a:solidFill>
                  <a:schemeClr val="tx1"/>
                </a:solidFill>
              </a:rPr>
              <a:t>            WriteLine( "Area del </a:t>
            </a:r>
            <a:r>
              <a:rPr lang="en-US" sz="1400" b="1" dirty="0" err="1">
                <a:solidFill>
                  <a:schemeClr val="tx1"/>
                </a:solidFill>
              </a:rPr>
              <a:t>rectángulo</a:t>
            </a:r>
            <a:r>
              <a:rPr lang="en-US" sz="1400" b="1" dirty="0">
                <a:solidFill>
                  <a:schemeClr val="tx1"/>
                </a:solidFill>
              </a:rPr>
              <a:t>" + </a:t>
            </a:r>
          </a:p>
          <a:p>
            <a:r>
              <a:rPr lang="en-US" sz="1400" b="1" dirty="0">
                <a:solidFill>
                  <a:schemeClr val="tx1"/>
                </a:solidFill>
              </a:rPr>
              <a:t>	         $"({</a:t>
            </a:r>
            <a:r>
              <a:rPr lang="en-US" sz="1400" b="1" dirty="0" err="1">
                <a:solidFill>
                  <a:schemeClr val="tx1"/>
                </a:solidFill>
              </a:rPr>
              <a:t>recRnd.x</a:t>
            </a:r>
            <a:r>
              <a:rPr lang="en-US" sz="1400" b="1" dirty="0">
                <a:solidFill>
                  <a:schemeClr val="tx1"/>
                </a:solidFill>
              </a:rPr>
              <a:t>}x{</a:t>
            </a:r>
            <a:r>
              <a:rPr lang="en-US" sz="1400" b="1" dirty="0" err="1">
                <a:solidFill>
                  <a:schemeClr val="tx1"/>
                </a:solidFill>
              </a:rPr>
              <a:t>recRnd.y</a:t>
            </a:r>
            <a:r>
              <a:rPr lang="en-US" sz="1400" b="1" dirty="0">
                <a:solidFill>
                  <a:schemeClr val="tx1"/>
                </a:solidFill>
              </a:rPr>
              <a:t>}) = {</a:t>
            </a:r>
            <a:r>
              <a:rPr lang="en-US" sz="1400" b="1" dirty="0" err="1">
                <a:solidFill>
                  <a:schemeClr val="tx1"/>
                </a:solidFill>
              </a:rPr>
              <a:t>recRnd.Area</a:t>
            </a:r>
            <a:r>
              <a:rPr lang="en-US" sz="1400" b="1" dirty="0">
                <a:solidFill>
                  <a:schemeClr val="tx1"/>
                </a:solidFill>
              </a:rPr>
              <a:t>()}" );</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recB</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(2, 5);</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recC</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(3, 6);</a:t>
            </a:r>
          </a:p>
          <a:p>
            <a:r>
              <a:rPr lang="en-US" sz="1400" b="1" dirty="0">
                <a:solidFill>
                  <a:schemeClr val="tx1"/>
                </a:solidFill>
              </a:rPr>
              <a:t>           WriteLine($"</a:t>
            </a:r>
            <a:r>
              <a:rPr lang="en-US" sz="1400" b="1" dirty="0" err="1">
                <a:solidFill>
                  <a:schemeClr val="tx1"/>
                </a:solidFill>
              </a:rPr>
              <a:t>Rectangulos</a:t>
            </a:r>
            <a:r>
              <a:rPr lang="en-US" sz="1400" b="1" dirty="0">
                <a:solidFill>
                  <a:schemeClr val="tx1"/>
                </a:solidFill>
              </a:rPr>
              <a:t> </a:t>
            </a:r>
            <a:r>
              <a:rPr lang="en-US" sz="1400" b="1" dirty="0" err="1">
                <a:solidFill>
                  <a:schemeClr val="tx1"/>
                </a:solidFill>
              </a:rPr>
              <a:t>creados</a:t>
            </a:r>
            <a:r>
              <a:rPr lang="en-US" sz="1400" b="1" dirty="0">
                <a:solidFill>
                  <a:schemeClr val="tx1"/>
                </a:solidFill>
              </a:rPr>
              <a:t>: {</a:t>
            </a:r>
            <a:r>
              <a:rPr lang="en-US" sz="1400" b="1" dirty="0" err="1">
                <a:solidFill>
                  <a:schemeClr val="tx1"/>
                </a:solidFill>
              </a:rPr>
              <a:t>Rectangulo.Rects</a:t>
            </a:r>
            <a:r>
              <a:rPr lang="en-US" sz="1400" b="1" dirty="0">
                <a:solidFill>
                  <a:schemeClr val="tx1"/>
                </a:solidFill>
              </a:rPr>
              <a:t>} ");  // 3</a:t>
            </a:r>
          </a:p>
          <a:p>
            <a:r>
              <a:rPr lang="en-US" sz="1400" b="1" dirty="0">
                <a:solidFill>
                  <a:schemeClr val="tx1"/>
                </a:solidFill>
              </a:rPr>
              <a:t>      }</a:t>
            </a:r>
          </a:p>
          <a:p>
            <a:r>
              <a:rPr lang="en-US" sz="1400" b="1" dirty="0">
                <a:solidFill>
                  <a:schemeClr val="tx1"/>
                </a:solidFill>
              </a:rPr>
              <a:t>}</a:t>
            </a:r>
          </a:p>
          <a:p>
            <a:r>
              <a:rPr lang="en-US" sz="1400" b="1" dirty="0">
                <a:solidFill>
                  <a:schemeClr val="tx1"/>
                </a:solidFill>
              </a:rPr>
              <a:t>class </a:t>
            </a:r>
            <a:r>
              <a:rPr lang="en-US" sz="1400" b="1" dirty="0" err="1">
                <a:solidFill>
                  <a:schemeClr val="tx1"/>
                </a:solidFill>
              </a:rPr>
              <a:t>Rectangulo</a:t>
            </a:r>
            <a:r>
              <a:rPr lang="en-US" sz="1400" b="1" dirty="0">
                <a:solidFill>
                  <a:schemeClr val="tx1"/>
                </a:solidFill>
              </a:rPr>
              <a:t> {</a:t>
            </a:r>
          </a:p>
          <a:p>
            <a:r>
              <a:rPr lang="en-US" sz="1400" b="1" dirty="0">
                <a:solidFill>
                  <a:schemeClr val="tx1"/>
                </a:solidFill>
              </a:rPr>
              <a:t>      public int x, y;</a:t>
            </a:r>
          </a:p>
          <a:p>
            <a:r>
              <a:rPr lang="en-US" sz="1400" b="1" dirty="0">
                <a:solidFill>
                  <a:schemeClr val="tx1"/>
                </a:solidFill>
              </a:rPr>
              <a:t>      public static int </a:t>
            </a:r>
            <a:r>
              <a:rPr lang="en-US" sz="1400" b="1" dirty="0" err="1">
                <a:solidFill>
                  <a:schemeClr val="tx1"/>
                </a:solidFill>
              </a:rPr>
              <a:t>Rects</a:t>
            </a:r>
            <a:r>
              <a:rPr lang="en-US" sz="1400" b="1" dirty="0">
                <a:solidFill>
                  <a:schemeClr val="tx1"/>
                </a:solidFill>
              </a:rPr>
              <a:t>;      </a:t>
            </a:r>
          </a:p>
          <a:p>
            <a:endParaRPr lang="en-US" sz="1400" b="1" dirty="0">
              <a:solidFill>
                <a:schemeClr val="tx1"/>
              </a:solidFill>
            </a:endParaRPr>
          </a:p>
          <a:p>
            <a:r>
              <a:rPr lang="en-US" sz="1400" b="1" dirty="0">
                <a:solidFill>
                  <a:schemeClr val="tx1"/>
                </a:solidFill>
              </a:rPr>
              <a:t>      public </a:t>
            </a:r>
            <a:r>
              <a:rPr lang="en-US" sz="1400" b="1" dirty="0" err="1">
                <a:solidFill>
                  <a:schemeClr val="tx1"/>
                </a:solidFill>
              </a:rPr>
              <a:t>Rectangulo</a:t>
            </a:r>
            <a:r>
              <a:rPr lang="en-US" sz="1400" b="1" dirty="0">
                <a:solidFill>
                  <a:schemeClr val="tx1"/>
                </a:solidFill>
              </a:rPr>
              <a:t> (int x, int y) { </a:t>
            </a:r>
            <a:r>
              <a:rPr lang="en-US" sz="1400" b="1" dirty="0" err="1">
                <a:solidFill>
                  <a:schemeClr val="tx1"/>
                </a:solidFill>
              </a:rPr>
              <a:t>this.x</a:t>
            </a:r>
            <a:r>
              <a:rPr lang="en-US" sz="1400" b="1" dirty="0">
                <a:solidFill>
                  <a:schemeClr val="tx1"/>
                </a:solidFill>
              </a:rPr>
              <a:t> = x; </a:t>
            </a:r>
            <a:r>
              <a:rPr lang="en-US" sz="1400" b="1" dirty="0" err="1">
                <a:solidFill>
                  <a:schemeClr val="tx1"/>
                </a:solidFill>
              </a:rPr>
              <a:t>this.y</a:t>
            </a:r>
            <a:r>
              <a:rPr lang="en-US" sz="1400" b="1" dirty="0">
                <a:solidFill>
                  <a:schemeClr val="tx1"/>
                </a:solidFill>
              </a:rPr>
              <a:t> = y; </a:t>
            </a:r>
            <a:r>
              <a:rPr lang="en-US" sz="1400" b="1" dirty="0" err="1">
                <a:solidFill>
                  <a:schemeClr val="tx1"/>
                </a:solidFill>
              </a:rPr>
              <a:t>Rects</a:t>
            </a:r>
            <a:r>
              <a:rPr lang="en-US" sz="1400" b="1" dirty="0">
                <a:solidFill>
                  <a:schemeClr val="tx1"/>
                </a:solidFill>
              </a:rPr>
              <a:t>++; }</a:t>
            </a:r>
          </a:p>
          <a:p>
            <a:r>
              <a:rPr lang="en-US" sz="1400" b="1" dirty="0">
                <a:solidFill>
                  <a:schemeClr val="tx1"/>
                </a:solidFill>
              </a:rPr>
              <a:t>      public int Area() { return X * Y; }</a:t>
            </a:r>
          </a:p>
          <a:p>
            <a:r>
              <a:rPr lang="en-US" sz="1400" b="1" dirty="0">
                <a:solidFill>
                  <a:schemeClr val="tx1"/>
                </a:solidFill>
              </a:rPr>
              <a:t>}</a:t>
            </a:r>
          </a:p>
          <a:p>
            <a:endParaRPr lang="en-US" sz="1000" dirty="0">
              <a:solidFill>
                <a:schemeClr val="tx1"/>
              </a:solidFill>
            </a:endParaRPr>
          </a:p>
          <a:p>
            <a:r>
              <a:rPr lang="en-US" sz="1000" dirty="0">
                <a:solidFill>
                  <a:schemeClr val="tx1"/>
                </a:solidFill>
              </a:rPr>
              <a:t>}</a:t>
            </a:r>
          </a:p>
        </p:txBody>
      </p:sp>
    </p:spTree>
    <p:extLst>
      <p:ext uri="{BB962C8B-B14F-4D97-AF65-F5344CB8AC3E}">
        <p14:creationId xmlns:p14="http://schemas.microsoft.com/office/powerpoint/2010/main" val="323428784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20E24-66CF-2F4B-B8A4-485D421D250A}"/>
              </a:ext>
            </a:extLst>
          </p:cNvPr>
          <p:cNvSpPr>
            <a:spLocks noGrp="1"/>
          </p:cNvSpPr>
          <p:nvPr>
            <p:ph type="title"/>
          </p:nvPr>
        </p:nvSpPr>
        <p:spPr/>
        <p:txBody>
          <a:bodyPr/>
          <a:lstStyle/>
          <a:p>
            <a:r>
              <a:rPr lang="en-BO" dirty="0"/>
              <a:t>Sobrecarga de constructores</a:t>
            </a:r>
          </a:p>
        </p:txBody>
      </p:sp>
      <p:sp>
        <p:nvSpPr>
          <p:cNvPr id="3" name="Content Placeholder 2">
            <a:extLst>
              <a:ext uri="{FF2B5EF4-FFF2-40B4-BE49-F238E27FC236}">
                <a16:creationId xmlns:a16="http://schemas.microsoft.com/office/drawing/2014/main" id="{D3D554AA-9568-194C-9DB2-601376AF63FD}"/>
              </a:ext>
            </a:extLst>
          </p:cNvPr>
          <p:cNvSpPr>
            <a:spLocks noGrp="1"/>
          </p:cNvSpPr>
          <p:nvPr>
            <p:ph idx="1"/>
          </p:nvPr>
        </p:nvSpPr>
        <p:spPr>
          <a:xfrm>
            <a:off x="6409509" y="1690688"/>
            <a:ext cx="4944291" cy="4780722"/>
          </a:xfrm>
          <a:solidFill>
            <a:schemeClr val="accent2">
              <a:lumMod val="40000"/>
              <a:lumOff val="60000"/>
            </a:schemeClr>
          </a:solidFill>
        </p:spPr>
        <p:txBody>
          <a:bodyPr>
            <a:normAutofit fontScale="70000" lnSpcReduction="20000"/>
          </a:bodyPr>
          <a:lstStyle/>
          <a:p>
            <a:pPr marL="0" indent="0">
              <a:buNone/>
            </a:pPr>
            <a:endParaRPr lang="en-US" dirty="0"/>
          </a:p>
          <a:p>
            <a:pPr marL="0" indent="0">
              <a:buNone/>
            </a:pPr>
            <a:r>
              <a:rPr lang="en-US" dirty="0"/>
              <a:t>Para </a:t>
            </a:r>
            <a:r>
              <a:rPr lang="en-US" dirty="0" err="1"/>
              <a:t>admitir</a:t>
            </a:r>
            <a:r>
              <a:rPr lang="en-US" dirty="0"/>
              <a:t> </a:t>
            </a:r>
            <a:r>
              <a:rPr lang="en-US" dirty="0" err="1"/>
              <a:t>diferentes</a:t>
            </a:r>
            <a:r>
              <a:rPr lang="en-US" dirty="0"/>
              <a:t> </a:t>
            </a:r>
            <a:r>
              <a:rPr lang="en-US" dirty="0" err="1"/>
              <a:t>listas</a:t>
            </a:r>
            <a:r>
              <a:rPr lang="en-US" dirty="0"/>
              <a:t> de </a:t>
            </a:r>
            <a:r>
              <a:rPr lang="en-US" dirty="0" err="1"/>
              <a:t>parámetros</a:t>
            </a:r>
            <a:r>
              <a:rPr lang="en-US" dirty="0"/>
              <a:t>, el constructor se </a:t>
            </a:r>
            <a:r>
              <a:rPr lang="en-US" dirty="0" err="1"/>
              <a:t>puede</a:t>
            </a:r>
            <a:r>
              <a:rPr lang="en-US" dirty="0"/>
              <a:t> </a:t>
            </a:r>
            <a:r>
              <a:rPr lang="en-US" dirty="0" err="1"/>
              <a:t>sobrecargar</a:t>
            </a:r>
            <a:r>
              <a:rPr lang="en-US" dirty="0"/>
              <a:t> (overloading), </a:t>
            </a:r>
            <a:r>
              <a:rPr lang="en-US" dirty="0" err="1"/>
              <a:t>como</a:t>
            </a:r>
            <a:r>
              <a:rPr lang="en-US" dirty="0"/>
              <a:t> </a:t>
            </a:r>
            <a:r>
              <a:rPr lang="en-US" dirty="0" err="1"/>
              <a:t>cualquier</a:t>
            </a:r>
            <a:r>
              <a:rPr lang="en-US" dirty="0"/>
              <a:t> </a:t>
            </a:r>
            <a:r>
              <a:rPr lang="en-US" dirty="0" err="1"/>
              <a:t>otro</a:t>
            </a:r>
            <a:r>
              <a:rPr lang="en-US" dirty="0"/>
              <a:t> </a:t>
            </a:r>
            <a:r>
              <a:rPr lang="en-US" dirty="0" err="1"/>
              <a:t>método</a:t>
            </a:r>
            <a:r>
              <a:rPr lang="en-US" dirty="0"/>
              <a:t> de la </a:t>
            </a:r>
            <a:r>
              <a:rPr lang="en-US" dirty="0" err="1"/>
              <a:t>clase</a:t>
            </a:r>
            <a:r>
              <a:rPr lang="en-US" dirty="0"/>
              <a:t>.</a:t>
            </a:r>
          </a:p>
          <a:p>
            <a:pPr marL="0" indent="0">
              <a:buNone/>
            </a:pPr>
            <a:r>
              <a:rPr lang="en-US" dirty="0"/>
              <a:t> </a:t>
            </a:r>
          </a:p>
          <a:p>
            <a:pPr marL="0" indent="0">
              <a:buNone/>
            </a:pPr>
            <a:r>
              <a:rPr lang="en-US" dirty="0"/>
              <a:t>La </a:t>
            </a:r>
            <a:r>
              <a:rPr lang="en-US" dirty="0" err="1"/>
              <a:t>sobrecarga</a:t>
            </a:r>
            <a:r>
              <a:rPr lang="en-US" dirty="0"/>
              <a:t> </a:t>
            </a:r>
            <a:r>
              <a:rPr lang="en-US" dirty="0" err="1"/>
              <a:t>sigue</a:t>
            </a:r>
            <a:r>
              <a:rPr lang="en-US" dirty="0"/>
              <a:t> las </a:t>
            </a:r>
            <a:r>
              <a:rPr lang="en-US" dirty="0" err="1"/>
              <a:t>mismas</a:t>
            </a:r>
            <a:r>
              <a:rPr lang="en-US" dirty="0"/>
              <a:t> </a:t>
            </a:r>
            <a:r>
              <a:rPr lang="en-US" dirty="0" err="1"/>
              <a:t>reglas</a:t>
            </a:r>
            <a:r>
              <a:rPr lang="en-US" dirty="0"/>
              <a:t> que para </a:t>
            </a:r>
            <a:r>
              <a:rPr lang="en-US" dirty="0" err="1"/>
              <a:t>cualquier</a:t>
            </a:r>
            <a:r>
              <a:rPr lang="en-US" dirty="0"/>
              <a:t> </a:t>
            </a:r>
            <a:r>
              <a:rPr lang="en-US" dirty="0" err="1"/>
              <a:t>otro</a:t>
            </a:r>
            <a:r>
              <a:rPr lang="en-US" dirty="0"/>
              <a:t> </a:t>
            </a:r>
            <a:r>
              <a:rPr lang="en-US" dirty="0" err="1"/>
              <a:t>método</a:t>
            </a:r>
            <a:r>
              <a:rPr lang="en-US" dirty="0"/>
              <a:t>. La principal </a:t>
            </a:r>
            <a:r>
              <a:rPr lang="en-US" dirty="0" err="1"/>
              <a:t>función</a:t>
            </a:r>
            <a:r>
              <a:rPr lang="en-US" dirty="0"/>
              <a:t> de un constructor es </a:t>
            </a:r>
            <a:r>
              <a:rPr lang="en-US" dirty="0" err="1"/>
              <a:t>inicializar</a:t>
            </a:r>
            <a:r>
              <a:rPr lang="en-US" dirty="0"/>
              <a:t> los </a:t>
            </a:r>
            <a:r>
              <a:rPr lang="en-US" dirty="0" err="1"/>
              <a:t>campos</a:t>
            </a:r>
            <a:r>
              <a:rPr lang="en-US" dirty="0"/>
              <a:t> (variables) del </a:t>
            </a:r>
            <a:r>
              <a:rPr lang="en-US" dirty="0" err="1"/>
              <a:t>objeto</a:t>
            </a:r>
            <a:r>
              <a:rPr lang="en-US" dirty="0"/>
              <a:t>, con los </a:t>
            </a:r>
            <a:r>
              <a:rPr lang="en-US" dirty="0" err="1"/>
              <a:t>valores</a:t>
            </a:r>
            <a:r>
              <a:rPr lang="en-US" dirty="0"/>
              <a:t> </a:t>
            </a:r>
            <a:r>
              <a:rPr lang="en-US" dirty="0" err="1"/>
              <a:t>pasados</a:t>
            </a:r>
            <a:r>
              <a:rPr lang="en-US" dirty="0"/>
              <a:t> </a:t>
            </a:r>
            <a:r>
              <a:rPr lang="en-US" dirty="0" err="1"/>
              <a:t>como</a:t>
            </a:r>
            <a:r>
              <a:rPr lang="en-US" dirty="0"/>
              <a:t> </a:t>
            </a:r>
            <a:r>
              <a:rPr lang="en-US" dirty="0" err="1"/>
              <a:t>argumentos</a:t>
            </a:r>
            <a:r>
              <a:rPr lang="en-US" dirty="0"/>
              <a:t> </a:t>
            </a:r>
            <a:r>
              <a:rPr lang="en-US" dirty="0" err="1"/>
              <a:t>durante</a:t>
            </a:r>
            <a:r>
              <a:rPr lang="en-US" dirty="0"/>
              <a:t> </a:t>
            </a:r>
            <a:r>
              <a:rPr lang="en-US" dirty="0" err="1"/>
              <a:t>su</a:t>
            </a:r>
            <a:r>
              <a:rPr lang="en-US" dirty="0"/>
              <a:t> </a:t>
            </a:r>
            <a:r>
              <a:rPr lang="en-US" dirty="0" err="1"/>
              <a:t>construcción</a:t>
            </a:r>
            <a:r>
              <a:rPr lang="en-US" dirty="0"/>
              <a:t>.</a:t>
            </a:r>
          </a:p>
          <a:p>
            <a:pPr marL="0" indent="0">
              <a:buNone/>
            </a:pPr>
            <a:endParaRPr lang="en-US" dirty="0"/>
          </a:p>
          <a:p>
            <a:pPr marL="0" indent="0">
              <a:buNone/>
            </a:pPr>
            <a:r>
              <a:rPr lang="en-US" dirty="0" err="1"/>
              <a:t>En</a:t>
            </a:r>
            <a:r>
              <a:rPr lang="en-US" dirty="0"/>
              <a:t> </a:t>
            </a:r>
            <a:r>
              <a:rPr lang="en-US" dirty="0" err="1"/>
              <a:t>realidad</a:t>
            </a:r>
            <a:r>
              <a:rPr lang="en-US" dirty="0"/>
              <a:t> es que un </a:t>
            </a:r>
            <a:r>
              <a:rPr lang="en-US" b="1" dirty="0"/>
              <a:t>constructor</a:t>
            </a:r>
            <a:r>
              <a:rPr lang="en-US" dirty="0"/>
              <a:t> es un </a:t>
            </a:r>
            <a:r>
              <a:rPr lang="en-US" dirty="0" err="1"/>
              <a:t>método</a:t>
            </a:r>
            <a:r>
              <a:rPr lang="en-US" dirty="0"/>
              <a:t> </a:t>
            </a:r>
            <a:r>
              <a:rPr lang="en-US" dirty="0" err="1"/>
              <a:t>como</a:t>
            </a:r>
            <a:r>
              <a:rPr lang="en-US" dirty="0"/>
              <a:t> los </a:t>
            </a:r>
            <a:r>
              <a:rPr lang="en-US" dirty="0" err="1"/>
              <a:t>demás</a:t>
            </a:r>
            <a:r>
              <a:rPr lang="en-US" dirty="0"/>
              <a:t> de la </a:t>
            </a:r>
            <a:r>
              <a:rPr lang="en-US" dirty="0" err="1"/>
              <a:t>clase</a:t>
            </a:r>
            <a:r>
              <a:rPr lang="en-US" dirty="0"/>
              <a:t>, </a:t>
            </a:r>
            <a:r>
              <a:rPr lang="en-US" dirty="0" err="1"/>
              <a:t>puede</a:t>
            </a:r>
            <a:r>
              <a:rPr lang="en-US" dirty="0"/>
              <a:t> </a:t>
            </a:r>
            <a:r>
              <a:rPr lang="en-US" dirty="0" err="1"/>
              <a:t>usarse</a:t>
            </a:r>
            <a:r>
              <a:rPr lang="en-US" dirty="0"/>
              <a:t> </a:t>
            </a:r>
            <a:r>
              <a:rPr lang="en-US" dirty="0" err="1"/>
              <a:t>también</a:t>
            </a:r>
            <a:r>
              <a:rPr lang="en-US" dirty="0"/>
              <a:t> para </a:t>
            </a:r>
            <a:r>
              <a:rPr lang="en-US" dirty="0" err="1"/>
              <a:t>cualquier</a:t>
            </a:r>
            <a:r>
              <a:rPr lang="en-US" dirty="0"/>
              <a:t> </a:t>
            </a:r>
            <a:r>
              <a:rPr lang="en-US" dirty="0" err="1"/>
              <a:t>tarea</a:t>
            </a:r>
            <a:r>
              <a:rPr lang="en-US" dirty="0"/>
              <a:t> que se </a:t>
            </a:r>
            <a:r>
              <a:rPr lang="en-US" dirty="0" err="1"/>
              <a:t>considere</a:t>
            </a:r>
            <a:r>
              <a:rPr lang="en-US" dirty="0"/>
              <a:t> </a:t>
            </a:r>
            <a:r>
              <a:rPr lang="en-US" dirty="0" err="1"/>
              <a:t>necesaria</a:t>
            </a:r>
            <a:r>
              <a:rPr lang="en-US" dirty="0"/>
              <a:t> para la </a:t>
            </a:r>
            <a:r>
              <a:rPr lang="en-US" dirty="0" err="1"/>
              <a:t>creación</a:t>
            </a:r>
            <a:r>
              <a:rPr lang="en-US" dirty="0"/>
              <a:t> </a:t>
            </a:r>
            <a:r>
              <a:rPr lang="en-US" dirty="0" err="1"/>
              <a:t>apropiada</a:t>
            </a:r>
            <a:r>
              <a:rPr lang="en-US" dirty="0"/>
              <a:t> de un </a:t>
            </a:r>
            <a:r>
              <a:rPr lang="en-US" dirty="0" err="1"/>
              <a:t>objeto</a:t>
            </a:r>
            <a:r>
              <a:rPr lang="en-US" dirty="0"/>
              <a:t> de </a:t>
            </a:r>
            <a:r>
              <a:rPr lang="en-US" dirty="0" err="1"/>
              <a:t>su</a:t>
            </a:r>
            <a:r>
              <a:rPr lang="en-US" dirty="0"/>
              <a:t> </a:t>
            </a:r>
            <a:r>
              <a:rPr lang="en-US" dirty="0" err="1"/>
              <a:t>clase</a:t>
            </a:r>
            <a:r>
              <a:rPr lang="en-US" dirty="0"/>
              <a:t>.</a:t>
            </a:r>
          </a:p>
          <a:p>
            <a:pPr marL="0" indent="0">
              <a:buNone/>
            </a:pPr>
            <a:endParaRPr lang="en-US" dirty="0"/>
          </a:p>
          <a:p>
            <a:pPr marL="0" indent="0">
              <a:buNone/>
            </a:pPr>
            <a:endParaRPr lang="en-US" dirty="0"/>
          </a:p>
          <a:p>
            <a:pPr marL="0" indent="0">
              <a:buNone/>
            </a:pPr>
            <a:endParaRPr lang="en-BO" dirty="0"/>
          </a:p>
        </p:txBody>
      </p:sp>
      <p:sp>
        <p:nvSpPr>
          <p:cNvPr id="6" name="TextBox 5">
            <a:extLst>
              <a:ext uri="{FF2B5EF4-FFF2-40B4-BE49-F238E27FC236}">
                <a16:creationId xmlns:a16="http://schemas.microsoft.com/office/drawing/2014/main" id="{F9BD6098-5949-8941-8717-AC2635379046}"/>
              </a:ext>
            </a:extLst>
          </p:cNvPr>
          <p:cNvSpPr txBox="1"/>
          <p:nvPr/>
        </p:nvSpPr>
        <p:spPr>
          <a:xfrm>
            <a:off x="838199" y="1670096"/>
            <a:ext cx="5362303" cy="4801314"/>
          </a:xfrm>
          <a:prstGeom prst="rect">
            <a:avLst/>
          </a:prstGeom>
          <a:solidFill>
            <a:schemeClr val="bg1">
              <a:lumMod val="85000"/>
            </a:schemeClr>
          </a:solidFill>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tx1"/>
                </a:solidFill>
              </a:rPr>
              <a:t>using System; using static </a:t>
            </a:r>
            <a:r>
              <a:rPr lang="en-US" sz="1000" dirty="0" err="1">
                <a:solidFill>
                  <a:schemeClr val="tx1"/>
                </a:solidFill>
              </a:rPr>
              <a:t>System.Console</a:t>
            </a:r>
            <a:r>
              <a:rPr lang="en-US" sz="1000" dirty="0">
                <a:solidFill>
                  <a:schemeClr val="tx1"/>
                </a:solidFill>
              </a:rPr>
              <a:t>; namespace Lansoft.CursoCshap8 { </a:t>
            </a:r>
          </a:p>
          <a:p>
            <a:endParaRPr lang="en-US" sz="1000" dirty="0">
              <a:solidFill>
                <a:schemeClr val="tx1"/>
              </a:solidFill>
            </a:endParaRPr>
          </a:p>
          <a:p>
            <a:r>
              <a:rPr lang="en-US" sz="1400" b="1" dirty="0">
                <a:solidFill>
                  <a:schemeClr val="tx1"/>
                </a:solidFill>
              </a:rPr>
              <a:t>static class Principal { </a:t>
            </a:r>
          </a:p>
          <a:p>
            <a:r>
              <a:rPr lang="en-US" sz="1400" b="1" dirty="0">
                <a:solidFill>
                  <a:schemeClr val="tx1"/>
                </a:solidFill>
              </a:rPr>
              <a:t>      static void Main() {</a:t>
            </a:r>
          </a:p>
          <a:p>
            <a:r>
              <a:rPr lang="en-US" sz="1400" b="1" dirty="0">
                <a:solidFill>
                  <a:schemeClr val="tx1"/>
                </a:solidFill>
              </a:rPr>
              <a:t>          // var prism0 = new </a:t>
            </a:r>
            <a:r>
              <a:rPr lang="en-US" sz="1400" b="1" dirty="0" err="1">
                <a:solidFill>
                  <a:schemeClr val="tx1"/>
                </a:solidFill>
              </a:rPr>
              <a:t>PrismaRectangular</a:t>
            </a:r>
            <a:r>
              <a:rPr lang="en-US" sz="1400" b="1" dirty="0">
                <a:solidFill>
                  <a:schemeClr val="tx1"/>
                </a:solidFill>
              </a:rPr>
              <a:t>();	// Error</a:t>
            </a:r>
          </a:p>
          <a:p>
            <a:pPr marL="404813" indent="-396875"/>
            <a:r>
              <a:rPr lang="en-US" sz="1400" b="1" dirty="0">
                <a:solidFill>
                  <a:schemeClr val="tx1"/>
                </a:solidFill>
              </a:rPr>
              <a:t>          var prism1 = new </a:t>
            </a:r>
            <a:r>
              <a:rPr lang="en-US" sz="1400" b="1" dirty="0" err="1">
                <a:solidFill>
                  <a:schemeClr val="tx1"/>
                </a:solidFill>
              </a:rPr>
              <a:t>PrismaRectangular</a:t>
            </a:r>
            <a:r>
              <a:rPr lang="en-US" sz="1400" b="1" dirty="0">
                <a:solidFill>
                  <a:schemeClr val="tx1"/>
                </a:solidFill>
              </a:rPr>
              <a:t>(10);                        WriteLine($"Area </a:t>
            </a:r>
            <a:r>
              <a:rPr lang="en-US" sz="1400" b="1" dirty="0" err="1">
                <a:solidFill>
                  <a:schemeClr val="tx1"/>
                </a:solidFill>
              </a:rPr>
              <a:t>prisma</a:t>
            </a:r>
            <a:r>
              <a:rPr lang="en-US" sz="1400" b="1" dirty="0">
                <a:solidFill>
                  <a:schemeClr val="tx1"/>
                </a:solidFill>
              </a:rPr>
              <a:t> 1 = {prism1.Area()} ");</a:t>
            </a:r>
          </a:p>
          <a:p>
            <a:r>
              <a:rPr lang="en-US" sz="1400" b="1" dirty="0">
                <a:solidFill>
                  <a:schemeClr val="tx1"/>
                </a:solidFill>
              </a:rPr>
              <a:t>          var prism2 = new </a:t>
            </a:r>
            <a:r>
              <a:rPr lang="en-US" sz="1400" b="1" dirty="0" err="1">
                <a:solidFill>
                  <a:schemeClr val="tx1"/>
                </a:solidFill>
              </a:rPr>
              <a:t>PrismaRectangular</a:t>
            </a:r>
            <a:r>
              <a:rPr lang="en-US" sz="1400" b="1" dirty="0">
                <a:solidFill>
                  <a:schemeClr val="tx1"/>
                </a:solidFill>
              </a:rPr>
              <a:t>(10, 20);</a:t>
            </a:r>
          </a:p>
          <a:p>
            <a:r>
              <a:rPr lang="en-US" sz="1400" b="1" dirty="0">
                <a:solidFill>
                  <a:schemeClr val="tx1"/>
                </a:solidFill>
              </a:rPr>
              <a:t>          WriteLine($"Area </a:t>
            </a:r>
            <a:r>
              <a:rPr lang="en-US" sz="1400" b="1" dirty="0" err="1">
                <a:solidFill>
                  <a:schemeClr val="tx1"/>
                </a:solidFill>
              </a:rPr>
              <a:t>prisma</a:t>
            </a:r>
            <a:r>
              <a:rPr lang="en-US" sz="1400" b="1" dirty="0">
                <a:solidFill>
                  <a:schemeClr val="tx1"/>
                </a:solidFill>
              </a:rPr>
              <a:t> 2 = {prism2.Area()} ");</a:t>
            </a:r>
          </a:p>
          <a:p>
            <a:r>
              <a:rPr lang="en-US" sz="1400" b="1" dirty="0">
                <a:solidFill>
                  <a:schemeClr val="tx1"/>
                </a:solidFill>
              </a:rPr>
              <a:t>          var prism3 = new </a:t>
            </a:r>
            <a:r>
              <a:rPr lang="en-US" sz="1400" b="1" dirty="0" err="1">
                <a:solidFill>
                  <a:schemeClr val="tx1"/>
                </a:solidFill>
              </a:rPr>
              <a:t>PrismaRectangular</a:t>
            </a:r>
            <a:r>
              <a:rPr lang="en-US" sz="1400" b="1" dirty="0">
                <a:solidFill>
                  <a:schemeClr val="tx1"/>
                </a:solidFill>
              </a:rPr>
              <a:t>(10, 20, 30);</a:t>
            </a:r>
          </a:p>
          <a:p>
            <a:r>
              <a:rPr lang="en-US" sz="1400" b="1" dirty="0">
                <a:solidFill>
                  <a:schemeClr val="tx1"/>
                </a:solidFill>
              </a:rPr>
              <a:t>          WriteLine($"Area </a:t>
            </a:r>
            <a:r>
              <a:rPr lang="en-US" sz="1400" b="1" dirty="0" err="1">
                <a:solidFill>
                  <a:schemeClr val="tx1"/>
                </a:solidFill>
              </a:rPr>
              <a:t>prisma</a:t>
            </a:r>
            <a:r>
              <a:rPr lang="en-US" sz="1400" b="1" dirty="0">
                <a:solidFill>
                  <a:schemeClr val="tx1"/>
                </a:solidFill>
              </a:rPr>
              <a:t> 3 = {prism3.Area()} ");</a:t>
            </a:r>
          </a:p>
          <a:p>
            <a:r>
              <a:rPr lang="en-US" sz="1400" b="1" dirty="0">
                <a:solidFill>
                  <a:schemeClr val="tx1"/>
                </a:solidFill>
              </a:rPr>
              <a:t>      }</a:t>
            </a:r>
          </a:p>
          <a:p>
            <a:r>
              <a:rPr lang="en-US" sz="1400" b="1" dirty="0">
                <a:solidFill>
                  <a:schemeClr val="tx1"/>
                </a:solidFill>
              </a:rPr>
              <a:t>}</a:t>
            </a:r>
          </a:p>
          <a:p>
            <a:r>
              <a:rPr lang="en-US" sz="1400" b="1" dirty="0">
                <a:solidFill>
                  <a:schemeClr val="tx1"/>
                </a:solidFill>
              </a:rPr>
              <a:t>class </a:t>
            </a:r>
            <a:r>
              <a:rPr lang="en-US" sz="1400" b="1" dirty="0" err="1">
                <a:solidFill>
                  <a:schemeClr val="tx1"/>
                </a:solidFill>
              </a:rPr>
              <a:t>PrismaRectangular</a:t>
            </a:r>
            <a:r>
              <a:rPr lang="en-US" sz="1400" b="1" dirty="0">
                <a:solidFill>
                  <a:schemeClr val="tx1"/>
                </a:solidFill>
              </a:rPr>
              <a:t> {</a:t>
            </a:r>
          </a:p>
          <a:p>
            <a:r>
              <a:rPr lang="en-US" sz="1400" b="1" dirty="0">
                <a:solidFill>
                  <a:schemeClr val="tx1"/>
                </a:solidFill>
              </a:rPr>
              <a:t>      public double X, Y, Z;</a:t>
            </a:r>
          </a:p>
          <a:p>
            <a:endParaRPr lang="en-US" sz="1400" b="1" dirty="0">
              <a:solidFill>
                <a:schemeClr val="tx1"/>
              </a:solidFill>
            </a:endParaRP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(int x) { X = x; Y = x; Z = x; }</a:t>
            </a: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 (int x, int y) { X = x; Y = y; Z = y; }</a:t>
            </a: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 (int x, int y, int z) { X = x; Y = y; Z = z; }</a:t>
            </a:r>
          </a:p>
          <a:p>
            <a:r>
              <a:rPr lang="en-US" sz="1400" b="1" dirty="0">
                <a:solidFill>
                  <a:schemeClr val="tx1"/>
                </a:solidFill>
              </a:rPr>
              <a:t>      public double Area() { return 2 * (X * Y + X*Z + Y*Z); }</a:t>
            </a:r>
          </a:p>
          <a:p>
            <a:r>
              <a:rPr lang="en-US" sz="1400" b="1" dirty="0">
                <a:solidFill>
                  <a:schemeClr val="tx1"/>
                </a:solidFill>
              </a:rPr>
              <a:t>}</a:t>
            </a:r>
          </a:p>
          <a:p>
            <a:endParaRPr lang="en-US" sz="1000" dirty="0">
              <a:solidFill>
                <a:schemeClr val="tx1"/>
              </a:solidFill>
            </a:endParaRPr>
          </a:p>
          <a:p>
            <a:r>
              <a:rPr lang="en-US" sz="1000" dirty="0">
                <a:solidFill>
                  <a:schemeClr val="tx1"/>
                </a:solidFill>
              </a:rPr>
              <a:t>}</a:t>
            </a:r>
          </a:p>
        </p:txBody>
      </p:sp>
    </p:spTree>
    <p:extLst>
      <p:ext uri="{BB962C8B-B14F-4D97-AF65-F5344CB8AC3E}">
        <p14:creationId xmlns:p14="http://schemas.microsoft.com/office/powerpoint/2010/main" val="374356081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2A65-C0A3-B640-9C67-E9F10700A2CA}"/>
              </a:ext>
            </a:extLst>
          </p:cNvPr>
          <p:cNvSpPr>
            <a:spLocks noGrp="1"/>
          </p:cNvSpPr>
          <p:nvPr>
            <p:ph type="title"/>
          </p:nvPr>
        </p:nvSpPr>
        <p:spPr/>
        <p:txBody>
          <a:bodyPr/>
          <a:lstStyle/>
          <a:p>
            <a:r>
              <a:rPr lang="en-BO" dirty="0"/>
              <a:t>Constructor default</a:t>
            </a:r>
          </a:p>
        </p:txBody>
      </p:sp>
      <p:sp>
        <p:nvSpPr>
          <p:cNvPr id="3" name="Content Placeholder 2">
            <a:extLst>
              <a:ext uri="{FF2B5EF4-FFF2-40B4-BE49-F238E27FC236}">
                <a16:creationId xmlns:a16="http://schemas.microsoft.com/office/drawing/2014/main" id="{EE21D6E5-DD65-434A-A32E-65C64A4FE687}"/>
              </a:ext>
            </a:extLst>
          </p:cNvPr>
          <p:cNvSpPr>
            <a:spLocks noGrp="1"/>
          </p:cNvSpPr>
          <p:nvPr>
            <p:ph idx="1"/>
          </p:nvPr>
        </p:nvSpPr>
        <p:spPr>
          <a:xfrm>
            <a:off x="6374674" y="1677266"/>
            <a:ext cx="4979126" cy="4351338"/>
          </a:xfrm>
        </p:spPr>
        <p:style>
          <a:lnRef idx="1">
            <a:schemeClr val="accent3"/>
          </a:lnRef>
          <a:fillRef idx="2">
            <a:schemeClr val="accent3"/>
          </a:fillRef>
          <a:effectRef idx="1">
            <a:schemeClr val="accent3"/>
          </a:effectRef>
          <a:fontRef idx="minor">
            <a:schemeClr val="dk1"/>
          </a:fontRef>
        </p:style>
        <p:txBody>
          <a:bodyPr>
            <a:normAutofit fontScale="77500" lnSpcReduction="20000"/>
          </a:bodyPr>
          <a:lstStyle/>
          <a:p>
            <a:pPr marL="0" indent="0">
              <a:buNone/>
            </a:pPr>
            <a:endParaRPr lang="en-US" dirty="0"/>
          </a:p>
          <a:p>
            <a:pPr marL="0" indent="0">
              <a:buNone/>
            </a:pPr>
            <a:r>
              <a:rPr lang="en-US" dirty="0"/>
              <a:t>Es </a:t>
            </a:r>
            <a:r>
              <a:rPr lang="en-US" dirty="0" err="1"/>
              <a:t>posible</a:t>
            </a:r>
            <a:r>
              <a:rPr lang="en-US" dirty="0"/>
              <a:t> </a:t>
            </a:r>
            <a:r>
              <a:rPr lang="en-US" dirty="0" err="1"/>
              <a:t>crear</a:t>
            </a:r>
            <a:r>
              <a:rPr lang="en-US" dirty="0"/>
              <a:t> una </a:t>
            </a:r>
            <a:r>
              <a:rPr lang="en-US" dirty="0" err="1"/>
              <a:t>clase</a:t>
            </a:r>
            <a:r>
              <a:rPr lang="en-US" dirty="0"/>
              <a:t>, </a:t>
            </a:r>
            <a:r>
              <a:rPr lang="en-US" dirty="0" err="1"/>
              <a:t>incluso</a:t>
            </a:r>
            <a:r>
              <a:rPr lang="en-US" dirty="0"/>
              <a:t> </a:t>
            </a:r>
            <a:r>
              <a:rPr lang="en-US" dirty="0" err="1"/>
              <a:t>si</a:t>
            </a:r>
            <a:r>
              <a:rPr lang="en-US" dirty="0"/>
              <a:t> no se </a:t>
            </a:r>
            <a:r>
              <a:rPr lang="en-US" dirty="0" err="1"/>
              <a:t>definen</a:t>
            </a:r>
            <a:r>
              <a:rPr lang="en-US" dirty="0"/>
              <a:t> </a:t>
            </a:r>
            <a:r>
              <a:rPr lang="en-US" dirty="0" err="1"/>
              <a:t>constructores</a:t>
            </a:r>
            <a:r>
              <a:rPr lang="en-US" dirty="0"/>
              <a:t>. </a:t>
            </a:r>
            <a:r>
              <a:rPr lang="en-US" dirty="0" err="1"/>
              <a:t>Esto</a:t>
            </a:r>
            <a:r>
              <a:rPr lang="en-US" dirty="0"/>
              <a:t> se debe a que el </a:t>
            </a:r>
            <a:r>
              <a:rPr lang="en-US" dirty="0" err="1"/>
              <a:t>compilador</a:t>
            </a:r>
            <a:r>
              <a:rPr lang="en-US" dirty="0"/>
              <a:t> </a:t>
            </a:r>
            <a:r>
              <a:rPr lang="en-US" dirty="0" err="1"/>
              <a:t>agregará</a:t>
            </a:r>
            <a:r>
              <a:rPr lang="en-US" dirty="0"/>
              <a:t> </a:t>
            </a:r>
            <a:r>
              <a:rPr lang="en-US" dirty="0" err="1"/>
              <a:t>automáticamente</a:t>
            </a:r>
            <a:r>
              <a:rPr lang="en-US" dirty="0"/>
              <a:t> un </a:t>
            </a:r>
            <a:r>
              <a:rPr lang="en-US" b="1" dirty="0"/>
              <a:t>constructor default</a:t>
            </a:r>
            <a:r>
              <a:rPr lang="en-US" dirty="0"/>
              <a:t>. Este constructor es </a:t>
            </a:r>
            <a:r>
              <a:rPr lang="en-US" dirty="0" err="1"/>
              <a:t>definido</a:t>
            </a:r>
            <a:r>
              <a:rPr lang="en-US" dirty="0"/>
              <a:t> por el </a:t>
            </a:r>
            <a:r>
              <a:rPr lang="en-US" dirty="0" err="1"/>
              <a:t>compilador</a:t>
            </a:r>
            <a:r>
              <a:rPr lang="en-US" dirty="0"/>
              <a:t>, sin </a:t>
            </a:r>
            <a:r>
              <a:rPr lang="en-US" dirty="0" err="1"/>
              <a:t>parámetros</a:t>
            </a:r>
            <a:r>
              <a:rPr lang="en-US" dirty="0"/>
              <a:t>. Y </a:t>
            </a:r>
            <a:r>
              <a:rPr lang="en-US" dirty="0" err="1"/>
              <a:t>asigna</a:t>
            </a:r>
            <a:r>
              <a:rPr lang="en-US" dirty="0"/>
              <a:t> a </a:t>
            </a:r>
            <a:r>
              <a:rPr lang="en-US" dirty="0" err="1"/>
              <a:t>cada</a:t>
            </a:r>
            <a:r>
              <a:rPr lang="en-US" dirty="0"/>
              <a:t> campo del </a:t>
            </a:r>
            <a:r>
              <a:rPr lang="en-US" dirty="0" err="1"/>
              <a:t>objeto</a:t>
            </a:r>
            <a:r>
              <a:rPr lang="en-US" dirty="0"/>
              <a:t> </a:t>
            </a:r>
            <a:r>
              <a:rPr lang="en-US" dirty="0" err="1"/>
              <a:t>su</a:t>
            </a:r>
            <a:r>
              <a:rPr lang="en-US" dirty="0"/>
              <a:t> valor default.</a:t>
            </a:r>
          </a:p>
          <a:p>
            <a:pPr marL="0" indent="0">
              <a:buNone/>
            </a:pPr>
            <a:endParaRPr lang="en-US" dirty="0"/>
          </a:p>
          <a:p>
            <a:pPr marL="0" indent="0">
              <a:buNone/>
            </a:pPr>
            <a:r>
              <a:rPr lang="en-US" dirty="0" err="1"/>
              <a:t>Cuando</a:t>
            </a:r>
            <a:r>
              <a:rPr lang="en-US" dirty="0"/>
              <a:t> el </a:t>
            </a:r>
            <a:r>
              <a:rPr lang="en-US" dirty="0" err="1"/>
              <a:t>programador</a:t>
            </a:r>
            <a:r>
              <a:rPr lang="en-US" dirty="0"/>
              <a:t> define un constructor, el </a:t>
            </a:r>
            <a:r>
              <a:rPr lang="en-US" dirty="0" err="1"/>
              <a:t>compilador</a:t>
            </a:r>
            <a:r>
              <a:rPr lang="en-US" dirty="0"/>
              <a:t> </a:t>
            </a:r>
            <a:r>
              <a:rPr lang="en-US" dirty="0" err="1"/>
              <a:t>ya</a:t>
            </a:r>
            <a:r>
              <a:rPr lang="en-US" dirty="0"/>
              <a:t> no </a:t>
            </a:r>
            <a:r>
              <a:rPr lang="en-US" dirty="0" err="1"/>
              <a:t>agrega</a:t>
            </a:r>
            <a:r>
              <a:rPr lang="en-US" dirty="0"/>
              <a:t> el constructor default, por lo que es </a:t>
            </a:r>
            <a:r>
              <a:rPr lang="en-US" dirty="0" err="1"/>
              <a:t>necesario</a:t>
            </a:r>
            <a:r>
              <a:rPr lang="en-US" dirty="0"/>
              <a:t> </a:t>
            </a:r>
            <a:r>
              <a:rPr lang="en-US" dirty="0" err="1"/>
              <a:t>codificar</a:t>
            </a:r>
            <a:r>
              <a:rPr lang="en-US" dirty="0"/>
              <a:t> un constructor sin </a:t>
            </a:r>
            <a:r>
              <a:rPr lang="en-US" dirty="0" err="1"/>
              <a:t>parámetros</a:t>
            </a:r>
            <a:r>
              <a:rPr lang="en-US" dirty="0"/>
              <a:t>, </a:t>
            </a:r>
            <a:r>
              <a:rPr lang="en-US" dirty="0" err="1"/>
              <a:t>si</a:t>
            </a:r>
            <a:r>
              <a:rPr lang="en-US" dirty="0"/>
              <a:t> se </a:t>
            </a:r>
            <a:r>
              <a:rPr lang="en-US" dirty="0" err="1"/>
              <a:t>desea</a:t>
            </a:r>
            <a:r>
              <a:rPr lang="en-US" dirty="0"/>
              <a:t> que se </a:t>
            </a:r>
            <a:r>
              <a:rPr lang="en-US" dirty="0" err="1"/>
              <a:t>puedan</a:t>
            </a:r>
            <a:r>
              <a:rPr lang="en-US" dirty="0"/>
              <a:t> </a:t>
            </a:r>
            <a:r>
              <a:rPr lang="en-US" dirty="0" err="1"/>
              <a:t>crear</a:t>
            </a:r>
            <a:r>
              <a:rPr lang="en-US" dirty="0"/>
              <a:t> </a:t>
            </a:r>
            <a:r>
              <a:rPr lang="en-US" dirty="0" err="1"/>
              <a:t>instancias</a:t>
            </a:r>
            <a:r>
              <a:rPr lang="en-US" dirty="0"/>
              <a:t> sin pasar </a:t>
            </a:r>
            <a:r>
              <a:rPr lang="en-US" dirty="0" err="1"/>
              <a:t>argumentos</a:t>
            </a:r>
            <a:r>
              <a:rPr lang="en-US" dirty="0"/>
              <a:t>.</a:t>
            </a:r>
            <a:endParaRPr lang="en-BO" dirty="0"/>
          </a:p>
        </p:txBody>
      </p:sp>
      <p:sp>
        <p:nvSpPr>
          <p:cNvPr id="4" name="TextBox 3">
            <a:extLst>
              <a:ext uri="{FF2B5EF4-FFF2-40B4-BE49-F238E27FC236}">
                <a16:creationId xmlns:a16="http://schemas.microsoft.com/office/drawing/2014/main" id="{774CDDA1-EB7D-3140-A356-1A7B6A7F70E6}"/>
              </a:ext>
            </a:extLst>
          </p:cNvPr>
          <p:cNvSpPr txBox="1"/>
          <p:nvPr/>
        </p:nvSpPr>
        <p:spPr>
          <a:xfrm>
            <a:off x="838200" y="1775443"/>
            <a:ext cx="5092337"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{area}"); 	// 0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2828535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56D9-3D96-0240-ABA1-C02A2195E061}"/>
              </a:ext>
            </a:extLst>
          </p:cNvPr>
          <p:cNvSpPr>
            <a:spLocks noGrp="1"/>
          </p:cNvSpPr>
          <p:nvPr>
            <p:ph type="title"/>
          </p:nvPr>
        </p:nvSpPr>
        <p:spPr/>
        <p:txBody>
          <a:bodyPr/>
          <a:lstStyle/>
          <a:p>
            <a:r>
              <a:rPr lang="en-BO" dirty="0"/>
              <a:t>Agregando un constructor default</a:t>
            </a:r>
          </a:p>
        </p:txBody>
      </p:sp>
      <p:sp>
        <p:nvSpPr>
          <p:cNvPr id="4" name="TextBox 3">
            <a:extLst>
              <a:ext uri="{FF2B5EF4-FFF2-40B4-BE49-F238E27FC236}">
                <a16:creationId xmlns:a16="http://schemas.microsoft.com/office/drawing/2014/main" id="{4462CF0D-0156-5A4F-8856-FB124ED25505}"/>
              </a:ext>
            </a:extLst>
          </p:cNvPr>
          <p:cNvSpPr txBox="1"/>
          <p:nvPr/>
        </p:nvSpPr>
        <p:spPr>
          <a:xfrm>
            <a:off x="838200" y="1417548"/>
            <a:ext cx="5362303" cy="523220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prism0 = new </a:t>
            </a:r>
            <a:r>
              <a:rPr lang="en-US" sz="1400" b="1" dirty="0" err="1">
                <a:solidFill>
                  <a:schemeClr val="accent2">
                    <a:lumMod val="40000"/>
                    <a:lumOff val="60000"/>
                  </a:schemeClr>
                </a:solidFill>
              </a:rPr>
              <a:t>PrismaRectangular</a:t>
            </a:r>
            <a:r>
              <a:rPr lang="en-US" sz="1400" b="1" dirty="0">
                <a:solidFill>
                  <a:schemeClr val="accent2">
                    <a:lumMod val="40000"/>
                    <a:lumOff val="60000"/>
                  </a:schemeClr>
                </a:solidFill>
              </a:rPr>
              <a:t>();</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PrismaRectangular</a:t>
            </a:r>
            <a:r>
              <a:rPr lang="en-US" sz="1400" b="1" dirty="0">
                <a:solidFill>
                  <a:schemeClr val="accent2">
                    <a:lumMod val="40000"/>
                    <a:lumOff val="60000"/>
                  </a:schemeClr>
                </a:solidFill>
              </a:rPr>
              <a:t>() { X = 0; Y = 0; Z = 0;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(int x) { X = x; Y = x; Z = x;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 X = x; Y = y; Z = y;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int z)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
        <p:nvSpPr>
          <p:cNvPr id="5" name="TextBox 4">
            <a:extLst>
              <a:ext uri="{FF2B5EF4-FFF2-40B4-BE49-F238E27FC236}">
                <a16:creationId xmlns:a16="http://schemas.microsoft.com/office/drawing/2014/main" id="{70D4DB97-4D35-9A43-9155-923758CB7F07}"/>
              </a:ext>
            </a:extLst>
          </p:cNvPr>
          <p:cNvSpPr txBox="1"/>
          <p:nvPr/>
        </p:nvSpPr>
        <p:spPr>
          <a:xfrm>
            <a:off x="7419703" y="2735717"/>
            <a:ext cx="3934097" cy="2308324"/>
          </a:xfrm>
          <a:prstGeom prst="rect">
            <a:avLst/>
          </a:prstGeom>
          <a:solidFill>
            <a:schemeClr val="accent5">
              <a:lumMod val="20000"/>
              <a:lumOff val="80000"/>
            </a:schemeClr>
          </a:solidFill>
        </p:spPr>
        <p:txBody>
          <a:bodyPr wrap="square" rtlCol="0">
            <a:spAutoFit/>
          </a:bodyPr>
          <a:lstStyle/>
          <a:p>
            <a:endParaRPr lang="en-BO" dirty="0"/>
          </a:p>
          <a:p>
            <a:r>
              <a:rPr lang="en-BO" dirty="0"/>
              <a:t>En este caso se agrega el constructor default, inicializando a 0 los campos numéricos de la clase, tal como lo haría el compilador si no encontrara ningún constructor definido por el programador.</a:t>
            </a:r>
          </a:p>
          <a:p>
            <a:endParaRPr lang="en-BO" dirty="0"/>
          </a:p>
        </p:txBody>
      </p:sp>
    </p:spTree>
    <p:extLst>
      <p:ext uri="{BB962C8B-B14F-4D97-AF65-F5344CB8AC3E}">
        <p14:creationId xmlns:p14="http://schemas.microsoft.com/office/powerpoint/2010/main" val="390593510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A7109-1CE5-004E-9377-7F516A6A64D7}"/>
              </a:ext>
            </a:extLst>
          </p:cNvPr>
          <p:cNvSpPr>
            <a:spLocks noGrp="1"/>
          </p:cNvSpPr>
          <p:nvPr>
            <p:ph type="title"/>
          </p:nvPr>
        </p:nvSpPr>
        <p:spPr/>
        <p:txBody>
          <a:bodyPr/>
          <a:lstStyle/>
          <a:p>
            <a:r>
              <a:rPr lang="en-BO" dirty="0"/>
              <a:t>Encadenamiento de constructores</a:t>
            </a:r>
          </a:p>
        </p:txBody>
      </p:sp>
      <p:sp>
        <p:nvSpPr>
          <p:cNvPr id="3" name="Content Placeholder 2">
            <a:extLst>
              <a:ext uri="{FF2B5EF4-FFF2-40B4-BE49-F238E27FC236}">
                <a16:creationId xmlns:a16="http://schemas.microsoft.com/office/drawing/2014/main" id="{60E12C39-1668-E143-99E9-AD5D395B832B}"/>
              </a:ext>
            </a:extLst>
          </p:cNvPr>
          <p:cNvSpPr>
            <a:spLocks noGrp="1"/>
          </p:cNvSpPr>
          <p:nvPr>
            <p:ph idx="1"/>
          </p:nvPr>
        </p:nvSpPr>
        <p:spPr>
          <a:xfrm>
            <a:off x="6609806" y="2627312"/>
            <a:ext cx="4743994" cy="1603375"/>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La palabra clave this </a:t>
            </a:r>
            <a:r>
              <a:rPr lang="en-US" dirty="0" err="1"/>
              <a:t>también</a:t>
            </a:r>
            <a:r>
              <a:rPr lang="en-US" dirty="0"/>
              <a:t> se </a:t>
            </a:r>
            <a:r>
              <a:rPr lang="en-US" dirty="0" err="1"/>
              <a:t>puede</a:t>
            </a:r>
            <a:r>
              <a:rPr lang="en-US" dirty="0"/>
              <a:t> </a:t>
            </a:r>
            <a:r>
              <a:rPr lang="en-US" dirty="0" err="1"/>
              <a:t>usar</a:t>
            </a:r>
            <a:r>
              <a:rPr lang="en-US" dirty="0"/>
              <a:t> para </a:t>
            </a:r>
            <a:r>
              <a:rPr lang="en-US" dirty="0" err="1"/>
              <a:t>llamar</a:t>
            </a:r>
            <a:r>
              <a:rPr lang="en-US" dirty="0"/>
              <a:t> a un constructor </a:t>
            </a:r>
            <a:r>
              <a:rPr lang="en-US" dirty="0" err="1"/>
              <a:t>desde</a:t>
            </a:r>
            <a:r>
              <a:rPr lang="en-US" dirty="0"/>
              <a:t> </a:t>
            </a:r>
            <a:r>
              <a:rPr lang="en-US" dirty="0" err="1"/>
              <a:t>otro</a:t>
            </a:r>
            <a:r>
              <a:rPr lang="en-US" dirty="0"/>
              <a:t>.</a:t>
            </a:r>
          </a:p>
          <a:p>
            <a:pPr marL="0" indent="0">
              <a:buNone/>
            </a:pPr>
            <a:r>
              <a:rPr lang="en-US" dirty="0" err="1"/>
              <a:t>Esto</a:t>
            </a:r>
            <a:r>
              <a:rPr lang="en-US" dirty="0"/>
              <a:t> se </a:t>
            </a:r>
            <a:r>
              <a:rPr lang="en-US" dirty="0" err="1"/>
              <a:t>conoce</a:t>
            </a:r>
            <a:r>
              <a:rPr lang="en-US" dirty="0"/>
              <a:t> </a:t>
            </a:r>
            <a:r>
              <a:rPr lang="en-US" dirty="0" err="1"/>
              <a:t>como</a:t>
            </a:r>
            <a:r>
              <a:rPr lang="en-US" dirty="0"/>
              <a:t> </a:t>
            </a:r>
            <a:r>
              <a:rPr lang="en-US" b="1" dirty="0" err="1"/>
              <a:t>encadenamiento</a:t>
            </a:r>
            <a:r>
              <a:rPr lang="en-US" b="1" dirty="0"/>
              <a:t> de </a:t>
            </a:r>
            <a:r>
              <a:rPr lang="en-US" b="1" dirty="0" err="1"/>
              <a:t>constructores</a:t>
            </a:r>
            <a:r>
              <a:rPr lang="en-US" dirty="0"/>
              <a:t> y </a:t>
            </a:r>
            <a:r>
              <a:rPr lang="en-US" dirty="0" err="1"/>
              <a:t>permite</a:t>
            </a:r>
            <a:r>
              <a:rPr lang="en-US" dirty="0"/>
              <a:t> una mayor </a:t>
            </a:r>
            <a:r>
              <a:rPr lang="en-US" dirty="0" err="1"/>
              <a:t>simplificación</a:t>
            </a:r>
            <a:r>
              <a:rPr lang="en-US" dirty="0"/>
              <a:t> del </a:t>
            </a:r>
            <a:r>
              <a:rPr lang="en-US" dirty="0" err="1"/>
              <a:t>código</a:t>
            </a:r>
            <a:r>
              <a:rPr lang="en-US" dirty="0"/>
              <a:t>.</a:t>
            </a:r>
          </a:p>
          <a:p>
            <a:pPr marL="0" indent="0">
              <a:buNone/>
            </a:pPr>
            <a:endParaRPr lang="en-BO" dirty="0"/>
          </a:p>
        </p:txBody>
      </p:sp>
      <p:sp>
        <p:nvSpPr>
          <p:cNvPr id="4" name="TextBox 3">
            <a:extLst>
              <a:ext uri="{FF2B5EF4-FFF2-40B4-BE49-F238E27FC236}">
                <a16:creationId xmlns:a16="http://schemas.microsoft.com/office/drawing/2014/main" id="{8989BE8A-B88A-F449-9AF2-BDCCD62CC340}"/>
              </a:ext>
            </a:extLst>
          </p:cNvPr>
          <p:cNvSpPr txBox="1"/>
          <p:nvPr/>
        </p:nvSpPr>
        <p:spPr>
          <a:xfrm>
            <a:off x="838200" y="1417548"/>
            <a:ext cx="5362303" cy="523220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prism0 = new </a:t>
            </a:r>
            <a:r>
              <a:rPr lang="en-US" sz="1400" b="1" dirty="0" err="1">
                <a:solidFill>
                  <a:schemeClr val="bg1"/>
                </a:solidFill>
              </a:rPr>
              <a:t>PrismaRectangular</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a:t>
            </a:r>
            <a:r>
              <a:rPr lang="en-US" sz="1400" b="1" dirty="0">
                <a:solidFill>
                  <a:schemeClr val="accent2">
                    <a:lumMod val="40000"/>
                    <a:lumOff val="60000"/>
                  </a:schemeClr>
                </a:solidFill>
              </a:rPr>
              <a:t>: this(0)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(int x) </a:t>
            </a:r>
            <a:r>
              <a:rPr lang="en-US" sz="1400" b="1" dirty="0">
                <a:solidFill>
                  <a:schemeClr val="accent2">
                    <a:lumMod val="40000"/>
                    <a:lumOff val="60000"/>
                  </a:schemeClr>
                </a:solidFill>
              </a:rPr>
              <a:t>: this(x, x)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 </a:t>
            </a:r>
            <a:r>
              <a:rPr lang="en-US" sz="1400" b="1" dirty="0">
                <a:solidFill>
                  <a:schemeClr val="accent2">
                    <a:lumMod val="40000"/>
                    <a:lumOff val="60000"/>
                  </a:schemeClr>
                </a:solidFill>
              </a:rPr>
              <a:t>this(x, y, y)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int z)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Tree>
    <p:extLst>
      <p:ext uri="{BB962C8B-B14F-4D97-AF65-F5344CB8AC3E}">
        <p14:creationId xmlns:p14="http://schemas.microsoft.com/office/powerpoint/2010/main" val="380141594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BBA09-5C20-254F-AAE8-997EC2CB972E}"/>
              </a:ext>
            </a:extLst>
          </p:cNvPr>
          <p:cNvSpPr>
            <a:spLocks noGrp="1"/>
          </p:cNvSpPr>
          <p:nvPr>
            <p:ph type="title"/>
          </p:nvPr>
        </p:nvSpPr>
        <p:spPr/>
        <p:txBody>
          <a:bodyPr/>
          <a:lstStyle/>
          <a:p>
            <a:r>
              <a:rPr lang="en-BO" dirty="0"/>
              <a:t>Constructores con parámetros iniciales</a:t>
            </a:r>
          </a:p>
        </p:txBody>
      </p:sp>
      <p:sp>
        <p:nvSpPr>
          <p:cNvPr id="3" name="Content Placeholder 2">
            <a:extLst>
              <a:ext uri="{FF2B5EF4-FFF2-40B4-BE49-F238E27FC236}">
                <a16:creationId xmlns:a16="http://schemas.microsoft.com/office/drawing/2014/main" id="{8DFFB508-8988-B84B-A38E-2C2B635A62DB}"/>
              </a:ext>
            </a:extLst>
          </p:cNvPr>
          <p:cNvSpPr>
            <a:spLocks noGrp="1"/>
          </p:cNvSpPr>
          <p:nvPr>
            <p:ph idx="1"/>
          </p:nvPr>
        </p:nvSpPr>
        <p:spPr>
          <a:xfrm>
            <a:off x="6844937" y="2905488"/>
            <a:ext cx="4508863" cy="1518466"/>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Al </a:t>
            </a:r>
            <a:r>
              <a:rPr lang="en-US" dirty="0" err="1"/>
              <a:t>igual</a:t>
            </a:r>
            <a:r>
              <a:rPr lang="en-US" dirty="0"/>
              <a:t> que </a:t>
            </a:r>
            <a:r>
              <a:rPr lang="en-US" dirty="0" err="1"/>
              <a:t>otros</a:t>
            </a:r>
            <a:r>
              <a:rPr lang="en-US" dirty="0"/>
              <a:t> </a:t>
            </a:r>
            <a:r>
              <a:rPr lang="en-US" dirty="0" err="1"/>
              <a:t>métodos</a:t>
            </a:r>
            <a:r>
              <a:rPr lang="en-US" dirty="0"/>
              <a:t>, el constructor </a:t>
            </a:r>
            <a:r>
              <a:rPr lang="en-US" dirty="0" err="1"/>
              <a:t>puede</a:t>
            </a:r>
            <a:r>
              <a:rPr lang="en-US" dirty="0"/>
              <a:t> </a:t>
            </a:r>
            <a:r>
              <a:rPr lang="en-US" dirty="0" err="1"/>
              <a:t>definir</a:t>
            </a:r>
            <a:r>
              <a:rPr lang="en-US" dirty="0"/>
              <a:t> </a:t>
            </a:r>
            <a:r>
              <a:rPr lang="en-US" dirty="0" err="1"/>
              <a:t>parámetros</a:t>
            </a:r>
            <a:r>
              <a:rPr lang="en-US" dirty="0"/>
              <a:t> </a:t>
            </a:r>
            <a:r>
              <a:rPr lang="en-US" dirty="0" err="1"/>
              <a:t>opcionales</a:t>
            </a:r>
            <a:r>
              <a:rPr lang="en-US" dirty="0"/>
              <a:t> </a:t>
            </a:r>
            <a:r>
              <a:rPr lang="en-US" dirty="0" err="1"/>
              <a:t>en</a:t>
            </a:r>
            <a:r>
              <a:rPr lang="en-US" dirty="0"/>
              <a:t> </a:t>
            </a:r>
            <a:r>
              <a:rPr lang="en-US" dirty="0" err="1"/>
              <a:t>su</a:t>
            </a:r>
            <a:r>
              <a:rPr lang="en-US" dirty="0"/>
              <a:t> </a:t>
            </a:r>
            <a:r>
              <a:rPr lang="en-US" dirty="0" err="1"/>
              <a:t>definición</a:t>
            </a:r>
            <a:r>
              <a:rPr lang="en-US" dirty="0"/>
              <a:t>.</a:t>
            </a:r>
          </a:p>
          <a:p>
            <a:pPr marL="0" indent="0">
              <a:buNone/>
            </a:pPr>
            <a:r>
              <a:rPr lang="en-US" dirty="0"/>
              <a:t> </a:t>
            </a:r>
          </a:p>
          <a:p>
            <a:pPr marL="0" indent="0">
              <a:buNone/>
            </a:pPr>
            <a:endParaRPr lang="en-BO" dirty="0"/>
          </a:p>
        </p:txBody>
      </p:sp>
      <p:sp>
        <p:nvSpPr>
          <p:cNvPr id="4" name="TextBox 3">
            <a:extLst>
              <a:ext uri="{FF2B5EF4-FFF2-40B4-BE49-F238E27FC236}">
                <a16:creationId xmlns:a16="http://schemas.microsoft.com/office/drawing/2014/main" id="{7542A408-FB9F-224E-B920-5FCFFB7B5C85}"/>
              </a:ext>
            </a:extLst>
          </p:cNvPr>
          <p:cNvSpPr txBox="1"/>
          <p:nvPr/>
        </p:nvSpPr>
        <p:spPr>
          <a:xfrm>
            <a:off x="838200" y="1600428"/>
            <a:ext cx="5362303" cy="480131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prism0 = new </a:t>
            </a:r>
            <a:r>
              <a:rPr lang="en-US" sz="1400" b="1" dirty="0" err="1">
                <a:solidFill>
                  <a:schemeClr val="bg1"/>
                </a:solidFill>
              </a:rPr>
              <a:t>PrismaRectangular</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 0, int y = 0, int z = 0) </a:t>
            </a:r>
          </a:p>
          <a:p>
            <a:r>
              <a:rPr lang="en-US" sz="1400" b="1" dirty="0">
                <a:solidFill>
                  <a:schemeClr val="bg1"/>
                </a:solidFill>
              </a:rPr>
              <a:t>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Tree>
    <p:extLst>
      <p:ext uri="{BB962C8B-B14F-4D97-AF65-F5344CB8AC3E}">
        <p14:creationId xmlns:p14="http://schemas.microsoft.com/office/powerpoint/2010/main" val="386313098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C8A7C-4BBF-6448-A24E-FC9FCE301E48}"/>
              </a:ext>
            </a:extLst>
          </p:cNvPr>
          <p:cNvSpPr>
            <a:spLocks noGrp="1"/>
          </p:cNvSpPr>
          <p:nvPr>
            <p:ph type="title"/>
          </p:nvPr>
        </p:nvSpPr>
        <p:spPr/>
        <p:txBody>
          <a:bodyPr/>
          <a:lstStyle/>
          <a:p>
            <a:r>
              <a:rPr lang="en-BO" dirty="0"/>
              <a:t>Inicializadores de campos</a:t>
            </a:r>
          </a:p>
        </p:txBody>
      </p:sp>
      <p:sp>
        <p:nvSpPr>
          <p:cNvPr id="3" name="Content Placeholder 2">
            <a:extLst>
              <a:ext uri="{FF2B5EF4-FFF2-40B4-BE49-F238E27FC236}">
                <a16:creationId xmlns:a16="http://schemas.microsoft.com/office/drawing/2014/main" id="{C58182F5-FBA6-B948-A31B-143C63468652}"/>
              </a:ext>
            </a:extLst>
          </p:cNvPr>
          <p:cNvSpPr>
            <a:spLocks noGrp="1"/>
          </p:cNvSpPr>
          <p:nvPr>
            <p:ph idx="1"/>
          </p:nvPr>
        </p:nvSpPr>
        <p:spPr>
          <a:xfrm>
            <a:off x="6487886" y="2368619"/>
            <a:ext cx="4865914" cy="3399518"/>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Si hay </a:t>
            </a:r>
            <a:r>
              <a:rPr lang="en-US" dirty="0" err="1"/>
              <a:t>campos</a:t>
            </a:r>
            <a:r>
              <a:rPr lang="en-US" dirty="0"/>
              <a:t> </a:t>
            </a:r>
            <a:r>
              <a:rPr lang="en-US" dirty="0" err="1"/>
              <a:t>en</a:t>
            </a:r>
            <a:r>
              <a:rPr lang="en-US" dirty="0"/>
              <a:t> una </a:t>
            </a:r>
            <a:r>
              <a:rPr lang="en-US" dirty="0" err="1"/>
              <a:t>clase</a:t>
            </a:r>
            <a:r>
              <a:rPr lang="en-US" dirty="0"/>
              <a:t> que </a:t>
            </a:r>
            <a:r>
              <a:rPr lang="en-US" dirty="0" err="1"/>
              <a:t>necesitan</a:t>
            </a:r>
            <a:r>
              <a:rPr lang="en-US" dirty="0"/>
              <a:t> </a:t>
            </a:r>
            <a:r>
              <a:rPr lang="en-US" dirty="0" err="1"/>
              <a:t>valores</a:t>
            </a:r>
            <a:r>
              <a:rPr lang="en-US" dirty="0"/>
              <a:t> </a:t>
            </a:r>
            <a:r>
              <a:rPr lang="en-US" dirty="0" err="1"/>
              <a:t>iniciales</a:t>
            </a:r>
            <a:r>
              <a:rPr lang="en-US" dirty="0"/>
              <a:t> </a:t>
            </a:r>
            <a:r>
              <a:rPr lang="en-US" dirty="0" err="1"/>
              <a:t>distintos</a:t>
            </a:r>
            <a:r>
              <a:rPr lang="en-US" dirty="0"/>
              <a:t> a los default, los </a:t>
            </a:r>
            <a:r>
              <a:rPr lang="en-US" dirty="0" err="1"/>
              <a:t>campos</a:t>
            </a:r>
            <a:r>
              <a:rPr lang="en-US" dirty="0"/>
              <a:t> </a:t>
            </a:r>
            <a:r>
              <a:rPr lang="en-US" dirty="0" err="1"/>
              <a:t>simplemente</a:t>
            </a:r>
            <a:r>
              <a:rPr lang="en-US" dirty="0"/>
              <a:t> se </a:t>
            </a:r>
            <a:r>
              <a:rPr lang="en-US" dirty="0" err="1"/>
              <a:t>pueden</a:t>
            </a:r>
            <a:r>
              <a:rPr lang="en-US" dirty="0"/>
              <a:t> </a:t>
            </a:r>
            <a:r>
              <a:rPr lang="en-US" dirty="0" err="1"/>
              <a:t>inicializar</a:t>
            </a:r>
            <a:r>
              <a:rPr lang="en-US" dirty="0"/>
              <a:t> al </a:t>
            </a:r>
            <a:r>
              <a:rPr lang="en-US" dirty="0" err="1"/>
              <a:t>mismo</a:t>
            </a:r>
            <a:r>
              <a:rPr lang="en-US" dirty="0"/>
              <a:t> </a:t>
            </a:r>
            <a:r>
              <a:rPr lang="en-US" dirty="0" err="1"/>
              <a:t>tiempo</a:t>
            </a:r>
            <a:r>
              <a:rPr lang="en-US" dirty="0"/>
              <a:t> que se </a:t>
            </a:r>
            <a:r>
              <a:rPr lang="en-US" dirty="0" err="1"/>
              <a:t>declaran</a:t>
            </a:r>
            <a:r>
              <a:rPr lang="en-US" dirty="0"/>
              <a:t>. </a:t>
            </a:r>
            <a:r>
              <a:rPr lang="en-US" dirty="0" err="1"/>
              <a:t>Esto</a:t>
            </a:r>
            <a:r>
              <a:rPr lang="en-US" dirty="0"/>
              <a:t> </a:t>
            </a:r>
            <a:r>
              <a:rPr lang="en-US" dirty="0" err="1"/>
              <a:t>puede</a:t>
            </a:r>
            <a:r>
              <a:rPr lang="en-US" dirty="0"/>
              <a:t> </a:t>
            </a:r>
            <a:r>
              <a:rPr lang="en-US" dirty="0" err="1"/>
              <a:t>hacer</a:t>
            </a:r>
            <a:r>
              <a:rPr lang="en-US" dirty="0"/>
              <a:t> que el </a:t>
            </a:r>
            <a:r>
              <a:rPr lang="en-US" dirty="0" err="1"/>
              <a:t>código</a:t>
            </a:r>
            <a:r>
              <a:rPr lang="en-US" dirty="0"/>
              <a:t> sea un </a:t>
            </a:r>
            <a:r>
              <a:rPr lang="en-US" dirty="0" err="1"/>
              <a:t>poco</a:t>
            </a:r>
            <a:r>
              <a:rPr lang="en-US" dirty="0"/>
              <a:t> </a:t>
            </a:r>
            <a:r>
              <a:rPr lang="en-US" dirty="0" err="1"/>
              <a:t>más</a:t>
            </a:r>
            <a:r>
              <a:rPr lang="en-US" dirty="0"/>
              <a:t> </a:t>
            </a:r>
            <a:r>
              <a:rPr lang="en-US" dirty="0" err="1"/>
              <a:t>limpio</a:t>
            </a:r>
            <a:r>
              <a:rPr lang="en-US" dirty="0"/>
              <a:t>. Los </a:t>
            </a:r>
            <a:r>
              <a:rPr lang="en-US" dirty="0" err="1"/>
              <a:t>valores</a:t>
            </a:r>
            <a:r>
              <a:rPr lang="en-US" dirty="0"/>
              <a:t> </a:t>
            </a:r>
            <a:r>
              <a:rPr lang="en-US" dirty="0" err="1"/>
              <a:t>iniciales</a:t>
            </a:r>
            <a:r>
              <a:rPr lang="en-US" dirty="0"/>
              <a:t> se </a:t>
            </a:r>
            <a:r>
              <a:rPr lang="en-US" dirty="0" err="1"/>
              <a:t>asignan</a:t>
            </a:r>
            <a:r>
              <a:rPr lang="en-US" dirty="0"/>
              <a:t> </a:t>
            </a:r>
            <a:r>
              <a:rPr lang="en-US" dirty="0" err="1"/>
              <a:t>cuando</a:t>
            </a:r>
            <a:r>
              <a:rPr lang="en-US" dirty="0"/>
              <a:t> se </a:t>
            </a:r>
            <a:r>
              <a:rPr lang="en-US" dirty="0" err="1"/>
              <a:t>cree</a:t>
            </a:r>
            <a:r>
              <a:rPr lang="en-US" dirty="0"/>
              <a:t> el </a:t>
            </a:r>
            <a:r>
              <a:rPr lang="en-US" dirty="0" err="1"/>
              <a:t>objeto</a:t>
            </a:r>
            <a:r>
              <a:rPr lang="en-US" dirty="0"/>
              <a:t>, antes de que se </a:t>
            </a:r>
            <a:r>
              <a:rPr lang="en-US" dirty="0" err="1"/>
              <a:t>llame</a:t>
            </a:r>
            <a:r>
              <a:rPr lang="en-US" dirty="0"/>
              <a:t> al constructor.</a:t>
            </a:r>
          </a:p>
          <a:p>
            <a:pPr marL="0" indent="0">
              <a:buNone/>
            </a:pPr>
            <a:r>
              <a:rPr lang="en-US" dirty="0"/>
              <a:t>El constructor default que </a:t>
            </a:r>
            <a:r>
              <a:rPr lang="en-US" dirty="0" err="1"/>
              <a:t>agrega</a:t>
            </a:r>
            <a:r>
              <a:rPr lang="en-US" dirty="0"/>
              <a:t> el </a:t>
            </a:r>
            <a:r>
              <a:rPr lang="en-US" dirty="0" err="1"/>
              <a:t>compilador</a:t>
            </a:r>
            <a:r>
              <a:rPr lang="en-US" dirty="0"/>
              <a:t>, no </a:t>
            </a:r>
            <a:r>
              <a:rPr lang="en-US" dirty="0" err="1"/>
              <a:t>toca</a:t>
            </a:r>
            <a:r>
              <a:rPr lang="en-US" dirty="0"/>
              <a:t> los </a:t>
            </a:r>
            <a:r>
              <a:rPr lang="en-US" dirty="0" err="1"/>
              <a:t>campos</a:t>
            </a:r>
            <a:r>
              <a:rPr lang="en-US" dirty="0"/>
              <a:t> </a:t>
            </a:r>
            <a:r>
              <a:rPr lang="en-US" dirty="0" err="1"/>
              <a:t>inicializados</a:t>
            </a:r>
            <a:r>
              <a:rPr lang="en-US" dirty="0"/>
              <a:t> </a:t>
            </a:r>
            <a:r>
              <a:rPr lang="en-US" dirty="0" err="1"/>
              <a:t>en</a:t>
            </a:r>
            <a:r>
              <a:rPr lang="en-US" dirty="0"/>
              <a:t> </a:t>
            </a:r>
            <a:r>
              <a:rPr lang="en-US" dirty="0" err="1"/>
              <a:t>su</a:t>
            </a:r>
            <a:r>
              <a:rPr lang="en-US" dirty="0"/>
              <a:t> </a:t>
            </a:r>
            <a:r>
              <a:rPr lang="en-US" dirty="0" err="1"/>
              <a:t>declaración</a:t>
            </a:r>
            <a:r>
              <a:rPr lang="en-US" dirty="0"/>
              <a:t>. </a:t>
            </a:r>
          </a:p>
          <a:p>
            <a:pPr marL="0" indent="0">
              <a:buNone/>
            </a:pPr>
            <a:endParaRPr lang="en-US" dirty="0"/>
          </a:p>
          <a:p>
            <a:pPr marL="0" indent="0">
              <a:buNone/>
            </a:pPr>
            <a:r>
              <a:rPr lang="en-US" dirty="0" err="1"/>
              <a:t>Esta</a:t>
            </a:r>
            <a:r>
              <a:rPr lang="en-US" dirty="0"/>
              <a:t> </a:t>
            </a:r>
            <a:r>
              <a:rPr lang="en-US" dirty="0" err="1"/>
              <a:t>asignación</a:t>
            </a:r>
            <a:r>
              <a:rPr lang="en-US" dirty="0"/>
              <a:t> no </a:t>
            </a:r>
            <a:r>
              <a:rPr lang="en-US" dirty="0" err="1"/>
              <a:t>puede</a:t>
            </a:r>
            <a:r>
              <a:rPr lang="en-US" dirty="0"/>
              <a:t> </a:t>
            </a:r>
            <a:r>
              <a:rPr lang="en-US" dirty="0" err="1"/>
              <a:t>referirse</a:t>
            </a:r>
            <a:r>
              <a:rPr lang="en-US" dirty="0"/>
              <a:t> a </a:t>
            </a:r>
            <a:r>
              <a:rPr lang="en-US" dirty="0" err="1"/>
              <a:t>otro</a:t>
            </a:r>
            <a:r>
              <a:rPr lang="en-US" dirty="0"/>
              <a:t> campo de </a:t>
            </a:r>
            <a:r>
              <a:rPr lang="en-US" dirty="0" err="1"/>
              <a:t>instancia</a:t>
            </a:r>
            <a:r>
              <a:rPr lang="en-US" dirty="0"/>
              <a:t>.</a:t>
            </a:r>
            <a:endParaRPr lang="en-BO" dirty="0"/>
          </a:p>
        </p:txBody>
      </p:sp>
      <p:sp>
        <p:nvSpPr>
          <p:cNvPr id="4" name="TextBox 3">
            <a:extLst>
              <a:ext uri="{FF2B5EF4-FFF2-40B4-BE49-F238E27FC236}">
                <a16:creationId xmlns:a16="http://schemas.microsoft.com/office/drawing/2014/main" id="{0053EAEE-B470-AF4E-B2CE-F4AC29746F57}"/>
              </a:ext>
            </a:extLst>
          </p:cNvPr>
          <p:cNvSpPr txBox="1"/>
          <p:nvPr/>
        </p:nvSpPr>
        <p:spPr>
          <a:xfrm>
            <a:off x="838200" y="1775443"/>
            <a:ext cx="5257800"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{area}"); 	// 200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 10;</a:t>
            </a:r>
          </a:p>
          <a:p>
            <a:r>
              <a:rPr lang="en-US" sz="1400" b="1" dirty="0">
                <a:solidFill>
                  <a:schemeClr val="bg1"/>
                </a:solidFill>
              </a:rPr>
              <a:t>      public int Y = 20;</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8431370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74CB7-997A-DE4D-A885-2110C6970207}"/>
              </a:ext>
            </a:extLst>
          </p:cNvPr>
          <p:cNvSpPr>
            <a:spLocks noGrp="1"/>
          </p:cNvSpPr>
          <p:nvPr>
            <p:ph type="title"/>
          </p:nvPr>
        </p:nvSpPr>
        <p:spPr/>
        <p:txBody>
          <a:bodyPr/>
          <a:lstStyle/>
          <a:p>
            <a:r>
              <a:rPr lang="en-BO" dirty="0"/>
              <a:t>Inicializadores de objetos</a:t>
            </a:r>
          </a:p>
        </p:txBody>
      </p:sp>
      <p:sp>
        <p:nvSpPr>
          <p:cNvPr id="3" name="Content Placeholder 2">
            <a:extLst>
              <a:ext uri="{FF2B5EF4-FFF2-40B4-BE49-F238E27FC236}">
                <a16:creationId xmlns:a16="http://schemas.microsoft.com/office/drawing/2014/main" id="{2A0FB61D-DE30-5142-8D12-83EE9CF51034}"/>
              </a:ext>
            </a:extLst>
          </p:cNvPr>
          <p:cNvSpPr>
            <a:spLocks noGrp="1"/>
          </p:cNvSpPr>
          <p:nvPr>
            <p:ph idx="1"/>
          </p:nvPr>
        </p:nvSpPr>
        <p:spPr>
          <a:xfrm>
            <a:off x="6871063" y="1825625"/>
            <a:ext cx="4482736" cy="4667250"/>
          </a:xfrm>
          <a:solidFill>
            <a:schemeClr val="accent5">
              <a:lumMod val="20000"/>
              <a:lumOff val="80000"/>
            </a:schemeClr>
          </a:solidFill>
          <a:ln>
            <a:solidFill>
              <a:schemeClr val="bg1">
                <a:lumMod val="75000"/>
              </a:schemeClr>
            </a:solidFill>
          </a:ln>
        </p:spPr>
        <p:txBody>
          <a:bodyPr>
            <a:normAutofit fontScale="85000" lnSpcReduction="20000"/>
          </a:bodyPr>
          <a:lstStyle/>
          <a:p>
            <a:pPr marL="0" indent="0">
              <a:buNone/>
            </a:pPr>
            <a:endParaRPr lang="en-US" dirty="0"/>
          </a:p>
          <a:p>
            <a:pPr marL="0" indent="0">
              <a:buNone/>
            </a:pPr>
            <a:r>
              <a:rPr lang="en-US" dirty="0"/>
              <a:t>Al </a:t>
            </a:r>
            <a:r>
              <a:rPr lang="en-US" dirty="0" err="1"/>
              <a:t>crear</a:t>
            </a:r>
            <a:r>
              <a:rPr lang="en-US" dirty="0"/>
              <a:t> un </a:t>
            </a:r>
            <a:r>
              <a:rPr lang="en-US" dirty="0" err="1"/>
              <a:t>objeto</a:t>
            </a:r>
            <a:r>
              <a:rPr lang="en-US" dirty="0"/>
              <a:t>, es </a:t>
            </a:r>
            <a:r>
              <a:rPr lang="en-US" dirty="0" err="1"/>
              <a:t>posible</a:t>
            </a:r>
            <a:r>
              <a:rPr lang="en-US" dirty="0"/>
              <a:t> </a:t>
            </a:r>
            <a:r>
              <a:rPr lang="en-US" dirty="0" err="1"/>
              <a:t>inicializar</a:t>
            </a:r>
            <a:r>
              <a:rPr lang="en-US" dirty="0"/>
              <a:t> los </a:t>
            </a:r>
            <a:r>
              <a:rPr lang="en-US" dirty="0" err="1"/>
              <a:t>campos</a:t>
            </a:r>
            <a:r>
              <a:rPr lang="en-US" dirty="0"/>
              <a:t> </a:t>
            </a:r>
            <a:r>
              <a:rPr lang="en-US" dirty="0" err="1"/>
              <a:t>públicos</a:t>
            </a:r>
            <a:r>
              <a:rPr lang="en-US" dirty="0"/>
              <a:t> del </a:t>
            </a:r>
            <a:r>
              <a:rPr lang="en-US" dirty="0" err="1"/>
              <a:t>objeto</a:t>
            </a:r>
            <a:r>
              <a:rPr lang="en-US" dirty="0"/>
              <a:t> dentro de la </a:t>
            </a:r>
            <a:r>
              <a:rPr lang="en-US" dirty="0" err="1"/>
              <a:t>declaración</a:t>
            </a:r>
            <a:r>
              <a:rPr lang="en-US" dirty="0"/>
              <a:t> de </a:t>
            </a:r>
            <a:r>
              <a:rPr lang="en-US" dirty="0" err="1"/>
              <a:t>instanciación</a:t>
            </a:r>
            <a:r>
              <a:rPr lang="en-US" dirty="0"/>
              <a:t>. Para </a:t>
            </a:r>
            <a:r>
              <a:rPr lang="en-US" dirty="0" err="1"/>
              <a:t>esto</a:t>
            </a:r>
            <a:r>
              <a:rPr lang="en-US" dirty="0"/>
              <a:t> se </a:t>
            </a:r>
            <a:r>
              <a:rPr lang="en-US" dirty="0" err="1"/>
              <a:t>agrega</a:t>
            </a:r>
            <a:r>
              <a:rPr lang="en-US" dirty="0"/>
              <a:t> un </a:t>
            </a:r>
            <a:r>
              <a:rPr lang="en-US" dirty="0" err="1"/>
              <a:t>bloque</a:t>
            </a:r>
            <a:r>
              <a:rPr lang="en-US" dirty="0"/>
              <a:t> de </a:t>
            </a:r>
            <a:r>
              <a:rPr lang="en-US" dirty="0" err="1"/>
              <a:t>código</a:t>
            </a:r>
            <a:r>
              <a:rPr lang="en-US" dirty="0"/>
              <a:t>, que </a:t>
            </a:r>
            <a:r>
              <a:rPr lang="en-US" dirty="0" err="1"/>
              <a:t>contiene</a:t>
            </a:r>
            <a:r>
              <a:rPr lang="en-US" dirty="0"/>
              <a:t> una </a:t>
            </a:r>
            <a:r>
              <a:rPr lang="en-US" dirty="0" err="1"/>
              <a:t>lista</a:t>
            </a:r>
            <a:r>
              <a:rPr lang="en-US" dirty="0"/>
              <a:t> </a:t>
            </a:r>
            <a:r>
              <a:rPr lang="en-US" dirty="0" err="1"/>
              <a:t>separada</a:t>
            </a:r>
            <a:r>
              <a:rPr lang="en-US" dirty="0"/>
              <a:t> por comas de </a:t>
            </a:r>
            <a:r>
              <a:rPr lang="en-US" dirty="0" err="1"/>
              <a:t>asignaciones</a:t>
            </a:r>
            <a:r>
              <a:rPr lang="en-US" dirty="0"/>
              <a:t> de campo. Este </a:t>
            </a:r>
            <a:r>
              <a:rPr lang="en-US" dirty="0" err="1"/>
              <a:t>bloque</a:t>
            </a:r>
            <a:r>
              <a:rPr lang="en-US" dirty="0"/>
              <a:t> </a:t>
            </a:r>
            <a:r>
              <a:rPr lang="en-US" b="1" dirty="0" err="1"/>
              <a:t>inicializador</a:t>
            </a:r>
            <a:r>
              <a:rPr lang="en-US" b="1" dirty="0"/>
              <a:t> de </a:t>
            </a:r>
            <a:r>
              <a:rPr lang="en-US" b="1" dirty="0" err="1"/>
              <a:t>objeto</a:t>
            </a:r>
            <a:r>
              <a:rPr lang="en-US" dirty="0"/>
              <a:t> se </a:t>
            </a:r>
            <a:r>
              <a:rPr lang="en-US" dirty="0" err="1"/>
              <a:t>procesará</a:t>
            </a:r>
            <a:r>
              <a:rPr lang="en-US" dirty="0"/>
              <a:t> </a:t>
            </a:r>
            <a:r>
              <a:rPr lang="en-US" dirty="0" err="1"/>
              <a:t>después</a:t>
            </a:r>
            <a:r>
              <a:rPr lang="en-US" dirty="0"/>
              <a:t> de que se </a:t>
            </a:r>
            <a:r>
              <a:rPr lang="en-US" dirty="0" err="1"/>
              <a:t>haya</a:t>
            </a:r>
            <a:r>
              <a:rPr lang="en-US" dirty="0"/>
              <a:t> </a:t>
            </a:r>
            <a:r>
              <a:rPr lang="en-US" dirty="0" err="1"/>
              <a:t>llamado</a:t>
            </a:r>
            <a:r>
              <a:rPr lang="en-US" dirty="0"/>
              <a:t> al constructor.</a:t>
            </a:r>
          </a:p>
          <a:p>
            <a:pPr marL="0" indent="0">
              <a:buNone/>
            </a:pPr>
            <a:endParaRPr lang="en-US" dirty="0"/>
          </a:p>
          <a:p>
            <a:pPr marL="0" indent="0">
              <a:buNone/>
            </a:pPr>
            <a:r>
              <a:rPr lang="en-US" dirty="0"/>
              <a:t>Si no hay </a:t>
            </a:r>
            <a:r>
              <a:rPr lang="en-US" dirty="0" err="1"/>
              <a:t>argumentos</a:t>
            </a:r>
            <a:r>
              <a:rPr lang="en-US" dirty="0"/>
              <a:t> para el constructor, los </a:t>
            </a:r>
            <a:r>
              <a:rPr lang="en-US" dirty="0" err="1"/>
              <a:t>paréntesis</a:t>
            </a:r>
            <a:r>
              <a:rPr lang="en-US" dirty="0"/>
              <a:t> no son </a:t>
            </a:r>
            <a:r>
              <a:rPr lang="en-US" dirty="0" err="1"/>
              <a:t>necesarios</a:t>
            </a:r>
            <a:r>
              <a:rPr lang="en-US" dirty="0"/>
              <a:t>.</a:t>
            </a:r>
          </a:p>
          <a:p>
            <a:pPr marL="0" indent="0">
              <a:buNone/>
            </a:pPr>
            <a:endParaRPr lang="en-BO" dirty="0"/>
          </a:p>
        </p:txBody>
      </p:sp>
      <p:sp>
        <p:nvSpPr>
          <p:cNvPr id="4" name="TextBox 3">
            <a:extLst>
              <a:ext uri="{FF2B5EF4-FFF2-40B4-BE49-F238E27FC236}">
                <a16:creationId xmlns:a16="http://schemas.microsoft.com/office/drawing/2014/main" id="{E42631AD-7D0E-5749-B465-9191433FE857}"/>
              </a:ext>
            </a:extLst>
          </p:cNvPr>
          <p:cNvSpPr txBox="1"/>
          <p:nvPr/>
        </p:nvSpPr>
        <p:spPr>
          <a:xfrm>
            <a:off x="838199" y="1775443"/>
            <a:ext cx="5815150"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rec1 = new </a:t>
            </a:r>
            <a:r>
              <a:rPr lang="en-US" sz="1400" b="1" dirty="0" err="1">
                <a:solidFill>
                  <a:schemeClr val="bg1"/>
                </a:solidFill>
              </a:rPr>
              <a:t>Rectangulo</a:t>
            </a:r>
            <a:r>
              <a:rPr lang="en-US" sz="1400" b="1" dirty="0">
                <a:solidFill>
                  <a:schemeClr val="bg1"/>
                </a:solidFill>
              </a:rPr>
              <a:t>() { X = 18, Y = 24 };</a:t>
            </a:r>
          </a:p>
          <a:p>
            <a:r>
              <a:rPr lang="en-US" sz="1400" b="1" dirty="0">
                <a:solidFill>
                  <a:schemeClr val="bg1"/>
                </a:solidFill>
              </a:rPr>
              <a:t>            var area = rec1.Area();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({rec1.X}x{rec1.Y}) = {area}"); // 432 </a:t>
            </a:r>
          </a:p>
          <a:p>
            <a:r>
              <a:rPr lang="en-US" sz="1400" b="1" dirty="0">
                <a:solidFill>
                  <a:schemeClr val="bg1"/>
                </a:solidFill>
              </a:rPr>
              <a:t>            var rec2 = new </a:t>
            </a:r>
            <a:r>
              <a:rPr lang="en-US" sz="1400" b="1" dirty="0" err="1">
                <a:solidFill>
                  <a:schemeClr val="bg1"/>
                </a:solidFill>
              </a:rPr>
              <a:t>Rectangulo</a:t>
            </a:r>
            <a:r>
              <a:rPr lang="en-US" sz="1400" b="1" dirty="0">
                <a:solidFill>
                  <a:schemeClr val="bg1"/>
                </a:solidFill>
              </a:rPr>
              <a:t> { X = 22, Y = 46 };</a:t>
            </a:r>
          </a:p>
          <a:p>
            <a:r>
              <a:rPr lang="en-US" sz="1400" b="1" dirty="0">
                <a:solidFill>
                  <a:schemeClr val="bg1"/>
                </a:solidFill>
              </a:rPr>
              <a:t>            area = rec2.Area();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({rec2.X}x{rec2.Y}) = {area}"); // 1012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a:t>
            </a:r>
          </a:p>
          <a:p>
            <a:r>
              <a:rPr lang="en-US" sz="1400" b="1" dirty="0">
                <a:solidFill>
                  <a:schemeClr val="bg1"/>
                </a:solidFill>
              </a:rPr>
              <a:t>      public int Y = 20;</a:t>
            </a:r>
          </a:p>
          <a:p>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77684865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95F74-EE7A-6C4F-9021-04995F1149B6}"/>
              </a:ext>
            </a:extLst>
          </p:cNvPr>
          <p:cNvSpPr>
            <a:spLocks noGrp="1"/>
          </p:cNvSpPr>
          <p:nvPr>
            <p:ph type="title"/>
          </p:nvPr>
        </p:nvSpPr>
        <p:spPr/>
        <p:txBody>
          <a:bodyPr/>
          <a:lstStyle/>
          <a:p>
            <a:r>
              <a:rPr lang="en-BO" dirty="0"/>
              <a:t>Clases parciales</a:t>
            </a:r>
          </a:p>
        </p:txBody>
      </p:sp>
      <p:sp>
        <p:nvSpPr>
          <p:cNvPr id="3" name="Content Placeholder 2">
            <a:extLst>
              <a:ext uri="{FF2B5EF4-FFF2-40B4-BE49-F238E27FC236}">
                <a16:creationId xmlns:a16="http://schemas.microsoft.com/office/drawing/2014/main" id="{E55D65C0-CDD7-074C-AACF-D4BEA13CBA8C}"/>
              </a:ext>
            </a:extLst>
          </p:cNvPr>
          <p:cNvSpPr>
            <a:spLocks noGrp="1"/>
          </p:cNvSpPr>
          <p:nvPr>
            <p:ph idx="1"/>
          </p:nvPr>
        </p:nvSpPr>
        <p:spPr>
          <a:xfrm>
            <a:off x="838199" y="1581786"/>
            <a:ext cx="10515599" cy="934992"/>
          </a:xfrm>
        </p:spPr>
        <p:txBody>
          <a:bodyPr>
            <a:normAutofit fontScale="55000" lnSpcReduction="20000"/>
          </a:bodyPr>
          <a:lstStyle/>
          <a:p>
            <a:pPr marL="0" indent="0">
              <a:buNone/>
            </a:pPr>
            <a:r>
              <a:rPr lang="en-US" dirty="0"/>
              <a:t>Una </a:t>
            </a:r>
            <a:r>
              <a:rPr lang="en-US" dirty="0" err="1"/>
              <a:t>definición</a:t>
            </a:r>
            <a:r>
              <a:rPr lang="en-US" dirty="0"/>
              <a:t> de </a:t>
            </a:r>
            <a:r>
              <a:rPr lang="en-US" dirty="0" err="1"/>
              <a:t>clase</a:t>
            </a:r>
            <a:r>
              <a:rPr lang="en-US" dirty="0"/>
              <a:t> se </a:t>
            </a:r>
            <a:r>
              <a:rPr lang="en-US" dirty="0" err="1"/>
              <a:t>puede</a:t>
            </a:r>
            <a:r>
              <a:rPr lang="en-US" dirty="0"/>
              <a:t> </a:t>
            </a:r>
            <a:r>
              <a:rPr lang="en-US" dirty="0" err="1"/>
              <a:t>dividir</a:t>
            </a:r>
            <a:r>
              <a:rPr lang="en-US" dirty="0"/>
              <a:t> </a:t>
            </a:r>
            <a:r>
              <a:rPr lang="en-US" dirty="0" err="1"/>
              <a:t>en</a:t>
            </a:r>
            <a:r>
              <a:rPr lang="en-US" dirty="0"/>
              <a:t> </a:t>
            </a:r>
            <a:r>
              <a:rPr lang="en-US" dirty="0" err="1"/>
              <a:t>varios</a:t>
            </a:r>
            <a:r>
              <a:rPr lang="en-US" dirty="0"/>
              <a:t> </a:t>
            </a:r>
            <a:r>
              <a:rPr lang="en-US" dirty="0" err="1"/>
              <a:t>archivos</a:t>
            </a:r>
            <a:r>
              <a:rPr lang="en-US" dirty="0"/>
              <a:t> </a:t>
            </a:r>
            <a:r>
              <a:rPr lang="en-US" dirty="0" err="1"/>
              <a:t>fuente</a:t>
            </a:r>
            <a:r>
              <a:rPr lang="en-US" dirty="0"/>
              <a:t> </a:t>
            </a:r>
            <a:r>
              <a:rPr lang="en-US" dirty="0" err="1"/>
              <a:t>diferentes</a:t>
            </a:r>
            <a:r>
              <a:rPr lang="en-US" dirty="0"/>
              <a:t> </a:t>
            </a:r>
            <a:r>
              <a:rPr lang="en-US" dirty="0" err="1"/>
              <a:t>mediante</a:t>
            </a:r>
            <a:r>
              <a:rPr lang="en-US" dirty="0"/>
              <a:t> el </a:t>
            </a:r>
            <a:r>
              <a:rPr lang="en-US" dirty="0" err="1"/>
              <a:t>uso</a:t>
            </a:r>
            <a:r>
              <a:rPr lang="en-US" dirty="0"/>
              <a:t> del </a:t>
            </a:r>
            <a:r>
              <a:rPr lang="en-US" dirty="0" err="1"/>
              <a:t>modificador</a:t>
            </a:r>
            <a:r>
              <a:rPr lang="en-US" dirty="0"/>
              <a:t> </a:t>
            </a:r>
            <a:r>
              <a:rPr lang="en-US" b="1" dirty="0"/>
              <a:t>partial</a:t>
            </a:r>
            <a:r>
              <a:rPr lang="en-US" dirty="0"/>
              <a:t>. El </a:t>
            </a:r>
            <a:r>
              <a:rPr lang="en-US" dirty="0" err="1"/>
              <a:t>compilador</a:t>
            </a:r>
            <a:r>
              <a:rPr lang="en-US" dirty="0"/>
              <a:t> </a:t>
            </a:r>
            <a:r>
              <a:rPr lang="en-US" dirty="0" err="1"/>
              <a:t>combinará</a:t>
            </a:r>
            <a:r>
              <a:rPr lang="en-US" dirty="0"/>
              <a:t> </a:t>
            </a:r>
            <a:r>
              <a:rPr lang="en-US" dirty="0" err="1"/>
              <a:t>estas</a:t>
            </a:r>
            <a:r>
              <a:rPr lang="en-US" dirty="0"/>
              <a:t> </a:t>
            </a:r>
            <a:r>
              <a:rPr lang="en-US" dirty="0" err="1"/>
              <a:t>clases</a:t>
            </a:r>
            <a:r>
              <a:rPr lang="en-US" dirty="0"/>
              <a:t> </a:t>
            </a:r>
            <a:r>
              <a:rPr lang="en-US" dirty="0" err="1"/>
              <a:t>parciales</a:t>
            </a:r>
            <a:r>
              <a:rPr lang="en-US" dirty="0"/>
              <a:t> </a:t>
            </a:r>
            <a:r>
              <a:rPr lang="en-US" dirty="0" err="1"/>
              <a:t>en</a:t>
            </a:r>
            <a:r>
              <a:rPr lang="en-US" dirty="0"/>
              <a:t> una sola </a:t>
            </a:r>
            <a:r>
              <a:rPr lang="en-US" dirty="0" err="1"/>
              <a:t>clase</a:t>
            </a:r>
            <a:r>
              <a:rPr lang="en-US" dirty="0"/>
              <a:t>. </a:t>
            </a:r>
          </a:p>
          <a:p>
            <a:pPr marL="0" indent="0">
              <a:buNone/>
            </a:pPr>
            <a:r>
              <a:rPr lang="en-US" dirty="0" err="1"/>
              <a:t>Todas</a:t>
            </a:r>
            <a:r>
              <a:rPr lang="en-US" dirty="0"/>
              <a:t> las </a:t>
            </a:r>
            <a:r>
              <a:rPr lang="en-US" dirty="0" err="1"/>
              <a:t>partes</a:t>
            </a:r>
            <a:r>
              <a:rPr lang="en-US" dirty="0"/>
              <a:t> de una </a:t>
            </a:r>
            <a:r>
              <a:rPr lang="en-US" dirty="0" err="1"/>
              <a:t>clase</a:t>
            </a:r>
            <a:r>
              <a:rPr lang="en-US" dirty="0"/>
              <a:t> con </a:t>
            </a:r>
            <a:r>
              <a:rPr lang="en-US" dirty="0" err="1"/>
              <a:t>clases</a:t>
            </a:r>
            <a:r>
              <a:rPr lang="en-US" dirty="0"/>
              <a:t> </a:t>
            </a:r>
            <a:r>
              <a:rPr lang="en-US" dirty="0" err="1"/>
              <a:t>parciales</a:t>
            </a:r>
            <a:r>
              <a:rPr lang="en-US" dirty="0"/>
              <a:t>, </a:t>
            </a:r>
            <a:r>
              <a:rPr lang="en-US" dirty="0" err="1"/>
              <a:t>deben</a:t>
            </a:r>
            <a:r>
              <a:rPr lang="en-US" dirty="0"/>
              <a:t> </a:t>
            </a:r>
            <a:r>
              <a:rPr lang="en-US" dirty="0" err="1"/>
              <a:t>tener</a:t>
            </a:r>
            <a:r>
              <a:rPr lang="en-US" dirty="0"/>
              <a:t> el keyword </a:t>
            </a:r>
            <a:r>
              <a:rPr lang="en-US" b="1" dirty="0"/>
              <a:t>partial</a:t>
            </a:r>
            <a:r>
              <a:rPr lang="en-US" dirty="0"/>
              <a:t> y </a:t>
            </a:r>
            <a:r>
              <a:rPr lang="en-US" dirty="0" err="1"/>
              <a:t>compartir</a:t>
            </a:r>
            <a:r>
              <a:rPr lang="en-US" dirty="0"/>
              <a:t> el </a:t>
            </a:r>
            <a:r>
              <a:rPr lang="en-US" dirty="0" err="1"/>
              <a:t>mismo</a:t>
            </a:r>
            <a:r>
              <a:rPr lang="en-US" dirty="0"/>
              <a:t> </a:t>
            </a:r>
            <a:r>
              <a:rPr lang="en-US" dirty="0" err="1"/>
              <a:t>nivel</a:t>
            </a:r>
            <a:r>
              <a:rPr lang="en-US" dirty="0"/>
              <a:t> de </a:t>
            </a:r>
            <a:r>
              <a:rPr lang="en-US" dirty="0" err="1"/>
              <a:t>acceso</a:t>
            </a:r>
            <a:r>
              <a:rPr lang="en-US" dirty="0"/>
              <a:t> (public o internal).</a:t>
            </a:r>
            <a:endParaRPr lang="en-BO" dirty="0"/>
          </a:p>
        </p:txBody>
      </p:sp>
      <p:sp>
        <p:nvSpPr>
          <p:cNvPr id="4" name="TextBox 3">
            <a:extLst>
              <a:ext uri="{FF2B5EF4-FFF2-40B4-BE49-F238E27FC236}">
                <a16:creationId xmlns:a16="http://schemas.microsoft.com/office/drawing/2014/main" id="{C08FB7A4-8044-9444-9D86-D411B695E0C4}"/>
              </a:ext>
            </a:extLst>
          </p:cNvPr>
          <p:cNvSpPr txBox="1"/>
          <p:nvPr/>
        </p:nvSpPr>
        <p:spPr>
          <a:xfrm>
            <a:off x="838200" y="2593703"/>
            <a:ext cx="5989321"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 X = 18, Y = 24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rec.Area</a:t>
            </a:r>
            <a:r>
              <a:rPr lang="en-US" sz="1400" b="1" dirty="0">
                <a:solidFill>
                  <a:schemeClr val="bg1"/>
                </a:solidFill>
              </a:rPr>
              <a:t>()}"); // 432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partial class </a:t>
            </a:r>
            <a:r>
              <a:rPr lang="en-US" sz="1400" b="1" dirty="0" err="1">
                <a:solidFill>
                  <a:schemeClr val="bg1"/>
                </a:solidFill>
              </a:rPr>
              <a:t>Rectangulo</a:t>
            </a:r>
            <a:r>
              <a:rPr lang="en-US" sz="1400" b="1" dirty="0">
                <a:solidFill>
                  <a:schemeClr val="bg1"/>
                </a:solidFill>
              </a:rPr>
              <a:t>		// File: </a:t>
            </a:r>
            <a:r>
              <a:rPr lang="en-US" sz="1400" b="1" dirty="0" err="1">
                <a:solidFill>
                  <a:schemeClr val="bg1"/>
                </a:solidFill>
              </a:rPr>
              <a:t>Rectangulo_initial.cs</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a:t>
            </a:r>
          </a:p>
          <a:p>
            <a:r>
              <a:rPr lang="en-US" sz="1400" b="1" dirty="0">
                <a:solidFill>
                  <a:schemeClr val="bg1"/>
                </a:solidFill>
              </a:rPr>
              <a:t>partial class </a:t>
            </a:r>
            <a:r>
              <a:rPr lang="en-US" sz="1400" b="1" dirty="0" err="1">
                <a:solidFill>
                  <a:schemeClr val="bg1"/>
                </a:solidFill>
              </a:rPr>
              <a:t>Rectangulo</a:t>
            </a:r>
            <a:r>
              <a:rPr lang="en-US" sz="1400" b="1" dirty="0">
                <a:solidFill>
                  <a:schemeClr val="bg1"/>
                </a:solidFill>
              </a:rPr>
              <a:t>		// File: </a:t>
            </a:r>
            <a:r>
              <a:rPr lang="en-US" sz="1400" b="1" dirty="0" err="1">
                <a:solidFill>
                  <a:schemeClr val="bg1"/>
                </a:solidFill>
              </a:rPr>
              <a:t>Rectangulo_Metodos.cs</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A78A4A33-BF2E-A544-874E-E3706B918B29}"/>
              </a:ext>
            </a:extLst>
          </p:cNvPr>
          <p:cNvSpPr txBox="1"/>
          <p:nvPr/>
        </p:nvSpPr>
        <p:spPr>
          <a:xfrm>
            <a:off x="7373981" y="2439814"/>
            <a:ext cx="3979817" cy="4247317"/>
          </a:xfrm>
          <a:prstGeom prst="rect">
            <a:avLst/>
          </a:prstGeom>
          <a:solidFill>
            <a:schemeClr val="accent5">
              <a:lumMod val="20000"/>
              <a:lumOff val="80000"/>
            </a:schemeClr>
          </a:solidFill>
          <a:ln>
            <a:solidFill>
              <a:schemeClr val="bg1">
                <a:lumMod val="75000"/>
              </a:schemeClr>
            </a:solidFill>
          </a:ln>
        </p:spPr>
        <p:txBody>
          <a:bodyPr wrap="square" rtlCol="0">
            <a:spAutoFit/>
          </a:bodyPr>
          <a:lstStyle/>
          <a:p>
            <a:endParaRPr lang="en-US" dirty="0"/>
          </a:p>
          <a:p>
            <a:r>
              <a:rPr lang="en-US" dirty="0"/>
              <a:t>La </a:t>
            </a:r>
            <a:r>
              <a:rPr lang="en-US" dirty="0" err="1"/>
              <a:t>división</a:t>
            </a:r>
            <a:r>
              <a:rPr lang="en-US" dirty="0"/>
              <a:t> de </a:t>
            </a:r>
            <a:r>
              <a:rPr lang="en-US" dirty="0" err="1"/>
              <a:t>clases</a:t>
            </a:r>
            <a:r>
              <a:rPr lang="en-US" dirty="0"/>
              <a:t> </a:t>
            </a:r>
            <a:r>
              <a:rPr lang="en-US" dirty="0" err="1"/>
              <a:t>en</a:t>
            </a:r>
            <a:r>
              <a:rPr lang="en-US" dirty="0"/>
              <a:t> </a:t>
            </a:r>
            <a:r>
              <a:rPr lang="en-US" dirty="0" err="1"/>
              <a:t>varios</a:t>
            </a:r>
            <a:r>
              <a:rPr lang="en-US" dirty="0"/>
              <a:t> </a:t>
            </a:r>
            <a:r>
              <a:rPr lang="en-US" dirty="0" err="1"/>
              <a:t>archivos</a:t>
            </a:r>
            <a:r>
              <a:rPr lang="en-US" dirty="0"/>
              <a:t> </a:t>
            </a:r>
            <a:r>
              <a:rPr lang="en-US" dirty="0" err="1"/>
              <a:t>fuente</a:t>
            </a:r>
            <a:r>
              <a:rPr lang="en-US" dirty="0"/>
              <a:t> es </a:t>
            </a:r>
            <a:r>
              <a:rPr lang="en-US" dirty="0" err="1"/>
              <a:t>principalmente</a:t>
            </a:r>
            <a:r>
              <a:rPr lang="en-US" dirty="0"/>
              <a:t> </a:t>
            </a:r>
            <a:r>
              <a:rPr lang="en-US" dirty="0" err="1"/>
              <a:t>útil</a:t>
            </a:r>
            <a:r>
              <a:rPr lang="en-US" dirty="0"/>
              <a:t> </a:t>
            </a:r>
            <a:r>
              <a:rPr lang="en-US" dirty="0" err="1"/>
              <a:t>cuando</a:t>
            </a:r>
            <a:r>
              <a:rPr lang="en-US" dirty="0"/>
              <a:t> </a:t>
            </a:r>
            <a:r>
              <a:rPr lang="en-US" dirty="0" err="1"/>
              <a:t>parte</a:t>
            </a:r>
            <a:r>
              <a:rPr lang="en-US" dirty="0"/>
              <a:t> de una </a:t>
            </a:r>
            <a:r>
              <a:rPr lang="en-US" dirty="0" err="1"/>
              <a:t>clase</a:t>
            </a:r>
            <a:r>
              <a:rPr lang="en-US" dirty="0"/>
              <a:t> se genera </a:t>
            </a:r>
            <a:r>
              <a:rPr lang="en-US" dirty="0" err="1"/>
              <a:t>automáticamente</a:t>
            </a:r>
            <a:r>
              <a:rPr lang="en-US" dirty="0"/>
              <a:t>. Por </a:t>
            </a:r>
            <a:r>
              <a:rPr lang="en-US" dirty="0" err="1"/>
              <a:t>ejemplo</a:t>
            </a:r>
            <a:r>
              <a:rPr lang="en-US" dirty="0"/>
              <a:t>, el </a:t>
            </a:r>
            <a:r>
              <a:rPr lang="en-US" dirty="0" err="1"/>
              <a:t>creador</a:t>
            </a:r>
            <a:r>
              <a:rPr lang="en-US" dirty="0"/>
              <a:t> de la UI de Visual Studio </a:t>
            </a:r>
            <a:r>
              <a:rPr lang="en-US" dirty="0" err="1"/>
              <a:t>utiliza</a:t>
            </a:r>
            <a:r>
              <a:rPr lang="en-US" dirty="0"/>
              <a:t> </a:t>
            </a:r>
            <a:r>
              <a:rPr lang="en-US" dirty="0" err="1"/>
              <a:t>esta</a:t>
            </a:r>
            <a:r>
              <a:rPr lang="en-US" dirty="0"/>
              <a:t> </a:t>
            </a:r>
            <a:r>
              <a:rPr lang="en-US" dirty="0" err="1"/>
              <a:t>función</a:t>
            </a:r>
            <a:r>
              <a:rPr lang="en-US" dirty="0"/>
              <a:t> para </a:t>
            </a:r>
            <a:r>
              <a:rPr lang="en-US" dirty="0" err="1"/>
              <a:t>separar</a:t>
            </a:r>
            <a:r>
              <a:rPr lang="en-US" dirty="0"/>
              <a:t> el </a:t>
            </a:r>
            <a:r>
              <a:rPr lang="en-US" dirty="0" err="1"/>
              <a:t>código</a:t>
            </a:r>
            <a:r>
              <a:rPr lang="en-US" dirty="0"/>
              <a:t> </a:t>
            </a:r>
            <a:r>
              <a:rPr lang="en-US" dirty="0" err="1"/>
              <a:t>generado</a:t>
            </a:r>
            <a:r>
              <a:rPr lang="en-US" dirty="0"/>
              <a:t> </a:t>
            </a:r>
            <a:r>
              <a:rPr lang="en-US" dirty="0" err="1"/>
              <a:t>automáticamente</a:t>
            </a:r>
            <a:r>
              <a:rPr lang="en-US" dirty="0"/>
              <a:t> del </a:t>
            </a:r>
            <a:r>
              <a:rPr lang="en-US" dirty="0" err="1"/>
              <a:t>código</a:t>
            </a:r>
            <a:r>
              <a:rPr lang="en-US" dirty="0"/>
              <a:t> </a:t>
            </a:r>
            <a:r>
              <a:rPr lang="en-US" dirty="0" err="1"/>
              <a:t>definido</a:t>
            </a:r>
            <a:r>
              <a:rPr lang="en-US" dirty="0"/>
              <a:t> por el </a:t>
            </a:r>
            <a:r>
              <a:rPr lang="en-US" dirty="0" err="1"/>
              <a:t>programador</a:t>
            </a:r>
            <a:r>
              <a:rPr lang="en-US" dirty="0"/>
              <a:t>. </a:t>
            </a:r>
          </a:p>
          <a:p>
            <a:endParaRPr lang="en-US" dirty="0"/>
          </a:p>
          <a:p>
            <a:r>
              <a:rPr lang="en-US" dirty="0"/>
              <a:t>Las </a:t>
            </a:r>
            <a:r>
              <a:rPr lang="en-US" dirty="0" err="1"/>
              <a:t>clases</a:t>
            </a:r>
            <a:r>
              <a:rPr lang="en-US" dirty="0"/>
              <a:t> </a:t>
            </a:r>
            <a:r>
              <a:rPr lang="en-US" dirty="0" err="1"/>
              <a:t>parciales</a:t>
            </a:r>
            <a:r>
              <a:rPr lang="en-US" dirty="0"/>
              <a:t> </a:t>
            </a:r>
            <a:r>
              <a:rPr lang="en-US" dirty="0" err="1"/>
              <a:t>también</a:t>
            </a:r>
            <a:r>
              <a:rPr lang="en-US" dirty="0"/>
              <a:t> </a:t>
            </a:r>
            <a:r>
              <a:rPr lang="en-US" dirty="0" err="1"/>
              <a:t>pueden</a:t>
            </a:r>
            <a:r>
              <a:rPr lang="en-US" dirty="0"/>
              <a:t> </a:t>
            </a:r>
            <a:r>
              <a:rPr lang="en-US" dirty="0" err="1"/>
              <a:t>facilitar</a:t>
            </a:r>
            <a:r>
              <a:rPr lang="en-US" dirty="0"/>
              <a:t> que </a:t>
            </a:r>
            <a:r>
              <a:rPr lang="en-US" dirty="0" err="1"/>
              <a:t>varios</a:t>
            </a:r>
            <a:r>
              <a:rPr lang="en-US" dirty="0"/>
              <a:t> </a:t>
            </a:r>
            <a:r>
              <a:rPr lang="en-US" dirty="0" err="1"/>
              <a:t>programadores</a:t>
            </a:r>
            <a:r>
              <a:rPr lang="en-US" dirty="0"/>
              <a:t> </a:t>
            </a:r>
            <a:r>
              <a:rPr lang="en-US" dirty="0" err="1"/>
              <a:t>trabajen</a:t>
            </a:r>
            <a:r>
              <a:rPr lang="en-US" dirty="0"/>
              <a:t> </a:t>
            </a:r>
            <a:r>
              <a:rPr lang="en-US" dirty="0" err="1"/>
              <a:t>en</a:t>
            </a:r>
            <a:r>
              <a:rPr lang="en-US" dirty="0"/>
              <a:t> la </a:t>
            </a:r>
            <a:r>
              <a:rPr lang="en-US" dirty="0" err="1"/>
              <a:t>misma</a:t>
            </a:r>
            <a:r>
              <a:rPr lang="en-US" dirty="0"/>
              <a:t> </a:t>
            </a:r>
            <a:r>
              <a:rPr lang="en-US" dirty="0" err="1"/>
              <a:t>clase</a:t>
            </a:r>
            <a:r>
              <a:rPr lang="en-US" dirty="0"/>
              <a:t> </a:t>
            </a:r>
            <a:r>
              <a:rPr lang="en-US" dirty="0" err="1"/>
              <a:t>simultáneamente</a:t>
            </a:r>
            <a:r>
              <a:rPr lang="en-US" dirty="0"/>
              <a:t>.</a:t>
            </a:r>
          </a:p>
          <a:p>
            <a:endParaRPr lang="en-BO" dirty="0"/>
          </a:p>
        </p:txBody>
      </p:sp>
    </p:spTree>
    <p:extLst>
      <p:ext uri="{BB962C8B-B14F-4D97-AF65-F5344CB8AC3E}">
        <p14:creationId xmlns:p14="http://schemas.microsoft.com/office/powerpoint/2010/main" val="1658107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4449-BA24-0B44-B6C9-02977D1D454B}"/>
              </a:ext>
            </a:extLst>
          </p:cNvPr>
          <p:cNvSpPr>
            <a:spLocks noGrp="1"/>
          </p:cNvSpPr>
          <p:nvPr>
            <p:ph type="title"/>
          </p:nvPr>
        </p:nvSpPr>
        <p:spPr/>
        <p:txBody>
          <a:bodyPr/>
          <a:lstStyle/>
          <a:p>
            <a:r>
              <a:rPr lang="en-BO" dirty="0"/>
              <a:t>Comentarios</a:t>
            </a:r>
          </a:p>
        </p:txBody>
      </p:sp>
      <p:sp>
        <p:nvSpPr>
          <p:cNvPr id="3" name="Content Placeholder 2">
            <a:extLst>
              <a:ext uri="{FF2B5EF4-FFF2-40B4-BE49-F238E27FC236}">
                <a16:creationId xmlns:a16="http://schemas.microsoft.com/office/drawing/2014/main" id="{7AD3CAAB-4B0A-2542-92A8-1DD9F8B9AE80}"/>
              </a:ext>
            </a:extLst>
          </p:cNvPr>
          <p:cNvSpPr>
            <a:spLocks noGrp="1"/>
          </p:cNvSpPr>
          <p:nvPr>
            <p:ph idx="1"/>
          </p:nvPr>
        </p:nvSpPr>
        <p:spPr/>
        <p:txBody>
          <a:bodyPr>
            <a:normAutofit fontScale="77500" lnSpcReduction="20000"/>
          </a:bodyPr>
          <a:lstStyle/>
          <a:p>
            <a:pPr marL="0" indent="0">
              <a:buNone/>
            </a:pPr>
            <a:r>
              <a:rPr lang="en-US" dirty="0"/>
              <a:t>Los </a:t>
            </a:r>
            <a:r>
              <a:rPr lang="en-US" dirty="0" err="1"/>
              <a:t>comentarios</a:t>
            </a:r>
            <a:r>
              <a:rPr lang="en-US" dirty="0"/>
              <a:t> se </a:t>
            </a:r>
            <a:r>
              <a:rPr lang="en-US" dirty="0" err="1"/>
              <a:t>utilizan</a:t>
            </a:r>
            <a:r>
              <a:rPr lang="en-US" dirty="0"/>
              <a:t> para </a:t>
            </a:r>
            <a:r>
              <a:rPr lang="en-US" dirty="0" err="1"/>
              <a:t>insertar</a:t>
            </a:r>
            <a:r>
              <a:rPr lang="en-US" dirty="0"/>
              <a:t> </a:t>
            </a:r>
            <a:r>
              <a:rPr lang="en-US" dirty="0" err="1"/>
              <a:t>notas</a:t>
            </a:r>
            <a:r>
              <a:rPr lang="en-US" dirty="0"/>
              <a:t> </a:t>
            </a:r>
            <a:r>
              <a:rPr lang="en-US" dirty="0" err="1"/>
              <a:t>en</a:t>
            </a:r>
            <a:r>
              <a:rPr lang="en-US" dirty="0"/>
              <a:t> el </a:t>
            </a:r>
            <a:r>
              <a:rPr lang="en-US" dirty="0" err="1"/>
              <a:t>código</a:t>
            </a:r>
            <a:r>
              <a:rPr lang="en-US" dirty="0"/>
              <a:t> </a:t>
            </a:r>
            <a:r>
              <a:rPr lang="en-US" dirty="0" err="1"/>
              <a:t>fuente</a:t>
            </a:r>
            <a:r>
              <a:rPr lang="en-US" dirty="0"/>
              <a:t>. C# </a:t>
            </a:r>
            <a:r>
              <a:rPr lang="en-US" dirty="0" err="1"/>
              <a:t>usa</a:t>
            </a:r>
            <a:r>
              <a:rPr lang="en-US" dirty="0"/>
              <a:t> el</a:t>
            </a:r>
          </a:p>
          <a:p>
            <a:pPr marL="0" indent="0">
              <a:buNone/>
            </a:pPr>
            <a:r>
              <a:rPr lang="en-US" dirty="0"/>
              <a:t>modo de </a:t>
            </a:r>
            <a:r>
              <a:rPr lang="en-US" dirty="0" err="1"/>
              <a:t>comentarios</a:t>
            </a:r>
            <a:r>
              <a:rPr lang="en-US" dirty="0"/>
              <a:t> </a:t>
            </a:r>
            <a:r>
              <a:rPr lang="en-US" dirty="0" err="1"/>
              <a:t>estándar</a:t>
            </a:r>
            <a:r>
              <a:rPr lang="en-US" dirty="0"/>
              <a:t> de C ++, con una sola </a:t>
            </a:r>
            <a:r>
              <a:rPr lang="en-US" dirty="0" err="1"/>
              <a:t>línea</a:t>
            </a:r>
            <a:r>
              <a:rPr lang="en-US" dirty="0"/>
              <a:t> y </a:t>
            </a:r>
            <a:r>
              <a:rPr lang="en-US" dirty="0" err="1"/>
              <a:t>varias</a:t>
            </a:r>
            <a:r>
              <a:rPr lang="en-US" dirty="0"/>
              <a:t> </a:t>
            </a:r>
            <a:r>
              <a:rPr lang="en-US" dirty="0" err="1"/>
              <a:t>líneas</a:t>
            </a:r>
            <a:r>
              <a:rPr lang="en-US" dirty="0"/>
              <a:t>. El </a:t>
            </a:r>
            <a:r>
              <a:rPr lang="en-US" dirty="0" err="1"/>
              <a:t>objetivo</a:t>
            </a:r>
            <a:r>
              <a:rPr lang="en-US" dirty="0"/>
              <a:t> de un </a:t>
            </a:r>
            <a:r>
              <a:rPr lang="en-US" dirty="0" err="1"/>
              <a:t>comentario</a:t>
            </a:r>
            <a:r>
              <a:rPr lang="en-US" dirty="0"/>
              <a:t> </a:t>
            </a:r>
            <a:r>
              <a:rPr lang="en-US" dirty="0" err="1"/>
              <a:t>principalmente</a:t>
            </a:r>
            <a:r>
              <a:rPr lang="en-US" dirty="0"/>
              <a:t> es </a:t>
            </a:r>
            <a:r>
              <a:rPr lang="en-US" dirty="0" err="1"/>
              <a:t>mejorar</a:t>
            </a:r>
            <a:r>
              <a:rPr lang="en-US" dirty="0"/>
              <a:t> la </a:t>
            </a:r>
            <a:r>
              <a:rPr lang="en-US" dirty="0" err="1"/>
              <a:t>legibilidad</a:t>
            </a:r>
            <a:r>
              <a:rPr lang="en-US" dirty="0"/>
              <a:t> del </a:t>
            </a:r>
            <a:r>
              <a:rPr lang="en-US" dirty="0" err="1"/>
              <a:t>código</a:t>
            </a:r>
            <a:r>
              <a:rPr lang="en-US" dirty="0"/>
              <a:t> que se escribe  y no </a:t>
            </a:r>
            <a:r>
              <a:rPr lang="en-US" dirty="0" err="1"/>
              <a:t>tienen</a:t>
            </a:r>
            <a:r>
              <a:rPr lang="en-US" dirty="0"/>
              <a:t> </a:t>
            </a:r>
            <a:r>
              <a:rPr lang="en-US" dirty="0" err="1"/>
              <a:t>ningún</a:t>
            </a:r>
            <a:r>
              <a:rPr lang="en-US" dirty="0"/>
              <a:t> </a:t>
            </a:r>
            <a:r>
              <a:rPr lang="en-US" dirty="0" err="1"/>
              <a:t>efecto</a:t>
            </a:r>
            <a:r>
              <a:rPr lang="en-US" dirty="0"/>
              <a:t> </a:t>
            </a:r>
            <a:r>
              <a:rPr lang="en-US" dirty="0" err="1"/>
              <a:t>en</a:t>
            </a:r>
            <a:r>
              <a:rPr lang="en-US" dirty="0"/>
              <a:t> el </a:t>
            </a:r>
            <a:r>
              <a:rPr lang="en-US" dirty="0" err="1"/>
              <a:t>programa</a:t>
            </a:r>
            <a:r>
              <a:rPr lang="en-US" dirty="0"/>
              <a:t> final. </a:t>
            </a:r>
          </a:p>
          <a:p>
            <a:pPr marL="0" indent="0">
              <a:buNone/>
            </a:pPr>
            <a:endParaRPr lang="en-US" dirty="0"/>
          </a:p>
          <a:p>
            <a:pPr marL="0" indent="0">
              <a:buNone/>
            </a:pPr>
            <a:r>
              <a:rPr lang="en-US" dirty="0"/>
              <a:t>El </a:t>
            </a:r>
            <a:r>
              <a:rPr lang="en-US" dirty="0" err="1"/>
              <a:t>comentario</a:t>
            </a:r>
            <a:r>
              <a:rPr lang="en-US" dirty="0"/>
              <a:t> de una sola </a:t>
            </a:r>
            <a:r>
              <a:rPr lang="en-US" dirty="0" err="1"/>
              <a:t>línea</a:t>
            </a:r>
            <a:r>
              <a:rPr lang="en-US" dirty="0"/>
              <a:t>. </a:t>
            </a:r>
            <a:r>
              <a:rPr lang="en-US" dirty="0" err="1"/>
              <a:t>comienza</a:t>
            </a:r>
            <a:r>
              <a:rPr lang="en-US" dirty="0"/>
              <a:t> con // y se </a:t>
            </a:r>
            <a:r>
              <a:rPr lang="en-US" dirty="0" err="1"/>
              <a:t>extiende</a:t>
            </a:r>
            <a:r>
              <a:rPr lang="en-US" dirty="0"/>
              <a:t> hasta el final de la </a:t>
            </a:r>
            <a:r>
              <a:rPr lang="en-US" dirty="0" err="1"/>
              <a:t>línea</a:t>
            </a:r>
            <a:r>
              <a:rPr lang="en-US" dirty="0"/>
              <a:t>. </a:t>
            </a:r>
          </a:p>
          <a:p>
            <a:pPr marL="0" indent="0">
              <a:buNone/>
            </a:pPr>
            <a:endParaRPr lang="en-US" dirty="0"/>
          </a:p>
          <a:p>
            <a:pPr marL="0" indent="0">
              <a:buNone/>
            </a:pPr>
            <a:r>
              <a:rPr lang="en-US" dirty="0"/>
              <a:t>El </a:t>
            </a:r>
            <a:r>
              <a:rPr lang="en-US" dirty="0" err="1"/>
              <a:t>comentario</a:t>
            </a:r>
            <a:r>
              <a:rPr lang="en-US" dirty="0"/>
              <a:t> </a:t>
            </a:r>
            <a:r>
              <a:rPr lang="en-US" dirty="0" err="1"/>
              <a:t>multilínea</a:t>
            </a:r>
            <a:r>
              <a:rPr lang="en-US" dirty="0"/>
              <a:t> </a:t>
            </a:r>
            <a:r>
              <a:rPr lang="en-US" dirty="0" err="1"/>
              <a:t>puede</a:t>
            </a:r>
            <a:r>
              <a:rPr lang="en-US" dirty="0"/>
              <a:t> </a:t>
            </a:r>
            <a:r>
              <a:rPr lang="en-US" dirty="0" err="1"/>
              <a:t>abarcar</a:t>
            </a:r>
            <a:r>
              <a:rPr lang="en-US" dirty="0"/>
              <a:t> </a:t>
            </a:r>
            <a:r>
              <a:rPr lang="en-US" dirty="0" err="1"/>
              <a:t>varias</a:t>
            </a:r>
            <a:r>
              <a:rPr lang="en-US" dirty="0"/>
              <a:t> </a:t>
            </a:r>
            <a:r>
              <a:rPr lang="en-US" dirty="0" err="1"/>
              <a:t>líneas</a:t>
            </a:r>
            <a:r>
              <a:rPr lang="en-US" dirty="0"/>
              <a:t> y </a:t>
            </a:r>
            <a:r>
              <a:rPr lang="en-US" dirty="0" err="1"/>
              <a:t>está</a:t>
            </a:r>
            <a:r>
              <a:rPr lang="en-US" dirty="0"/>
              <a:t> </a:t>
            </a:r>
            <a:r>
              <a:rPr lang="en-US" dirty="0" err="1"/>
              <a:t>delimitado</a:t>
            </a:r>
            <a:r>
              <a:rPr lang="en-US" dirty="0"/>
              <a:t> por / * y * /.</a:t>
            </a:r>
          </a:p>
          <a:p>
            <a:pPr marL="0" indent="0">
              <a:buNone/>
            </a:pPr>
            <a:endParaRPr lang="en-US" dirty="0"/>
          </a:p>
          <a:p>
            <a:pPr marL="0" indent="0">
              <a:buNone/>
            </a:pPr>
            <a:r>
              <a:rPr lang="en-US" dirty="0"/>
              <a:t>// </a:t>
            </a:r>
            <a:r>
              <a:rPr lang="en-US" dirty="0" err="1"/>
              <a:t>comentario</a:t>
            </a:r>
            <a:r>
              <a:rPr lang="en-US" dirty="0"/>
              <a:t> de una sola </a:t>
            </a:r>
            <a:r>
              <a:rPr lang="en-US" dirty="0" err="1"/>
              <a:t>línea</a:t>
            </a:r>
            <a:endParaRPr lang="en-US" dirty="0"/>
          </a:p>
          <a:p>
            <a:pPr marL="0" indent="0">
              <a:buNone/>
            </a:pPr>
            <a:r>
              <a:rPr lang="en-US" dirty="0"/>
              <a:t>/ * </a:t>
            </a:r>
            <a:r>
              <a:rPr lang="en-US" dirty="0" err="1"/>
              <a:t>multilínea</a:t>
            </a:r>
            <a:endParaRPr lang="en-US" dirty="0"/>
          </a:p>
          <a:p>
            <a:pPr marL="0" indent="0">
              <a:buNone/>
            </a:pPr>
            <a:r>
              <a:rPr lang="en-US" dirty="0" err="1"/>
              <a:t>comentario</a:t>
            </a:r>
            <a:r>
              <a:rPr lang="en-US" dirty="0"/>
              <a:t> * /</a:t>
            </a:r>
            <a:endParaRPr lang="en-BO" dirty="0"/>
          </a:p>
        </p:txBody>
      </p:sp>
    </p:spTree>
    <p:extLst>
      <p:ext uri="{BB962C8B-B14F-4D97-AF65-F5344CB8AC3E}">
        <p14:creationId xmlns:p14="http://schemas.microsoft.com/office/powerpoint/2010/main" val="337700668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91BE-DC9B-0245-AEED-D5D9733FD059}"/>
              </a:ext>
            </a:extLst>
          </p:cNvPr>
          <p:cNvSpPr>
            <a:spLocks noGrp="1"/>
          </p:cNvSpPr>
          <p:nvPr>
            <p:ph type="title"/>
          </p:nvPr>
        </p:nvSpPr>
        <p:spPr/>
        <p:txBody>
          <a:bodyPr/>
          <a:lstStyle/>
          <a:p>
            <a:r>
              <a:rPr lang="en-BO" dirty="0"/>
              <a:t>Garbage collector</a:t>
            </a:r>
          </a:p>
        </p:txBody>
      </p:sp>
      <p:sp>
        <p:nvSpPr>
          <p:cNvPr id="3" name="Content Placeholder 2">
            <a:extLst>
              <a:ext uri="{FF2B5EF4-FFF2-40B4-BE49-F238E27FC236}">
                <a16:creationId xmlns:a16="http://schemas.microsoft.com/office/drawing/2014/main" id="{58791D53-00B5-D54B-B07E-EDFF379E583A}"/>
              </a:ext>
            </a:extLst>
          </p:cNvPr>
          <p:cNvSpPr>
            <a:spLocks noGrp="1"/>
          </p:cNvSpPr>
          <p:nvPr>
            <p:ph idx="1"/>
          </p:nvPr>
        </p:nvSpPr>
        <p:spPr>
          <a:xfrm>
            <a:off x="6566262" y="1825625"/>
            <a:ext cx="4787537" cy="4351338"/>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El runtime de </a:t>
            </a:r>
            <a:r>
              <a:rPr lang="en-US" dirty="0" err="1"/>
              <a:t>.Net</a:t>
            </a:r>
            <a:r>
              <a:rPr lang="en-US" dirty="0"/>
              <a:t> </a:t>
            </a:r>
            <a:r>
              <a:rPr lang="en-US" dirty="0" err="1"/>
              <a:t>tiene</a:t>
            </a:r>
            <a:r>
              <a:rPr lang="en-US" dirty="0"/>
              <a:t> un </a:t>
            </a:r>
            <a:r>
              <a:rPr lang="en-US" dirty="0" err="1"/>
              <a:t>recolector</a:t>
            </a:r>
            <a:r>
              <a:rPr lang="en-US" dirty="0"/>
              <a:t> de </a:t>
            </a:r>
            <a:r>
              <a:rPr lang="en-US" dirty="0" err="1"/>
              <a:t>basura</a:t>
            </a:r>
            <a:r>
              <a:rPr lang="en-US" dirty="0"/>
              <a:t> (garbage collector) que libera </a:t>
            </a:r>
            <a:r>
              <a:rPr lang="en-US" dirty="0" err="1"/>
              <a:t>periódicamente</a:t>
            </a:r>
            <a:r>
              <a:rPr lang="en-US" dirty="0"/>
              <a:t> la </a:t>
            </a:r>
            <a:r>
              <a:rPr lang="en-US" dirty="0" err="1"/>
              <a:t>memoria</a:t>
            </a:r>
            <a:r>
              <a:rPr lang="en-US" dirty="0"/>
              <a:t> </a:t>
            </a:r>
            <a:r>
              <a:rPr lang="en-US" dirty="0" err="1"/>
              <a:t>utilizada</a:t>
            </a:r>
            <a:r>
              <a:rPr lang="en-US" dirty="0"/>
              <a:t> por los </a:t>
            </a:r>
            <a:r>
              <a:rPr lang="en-US" dirty="0" err="1"/>
              <a:t>objetos</a:t>
            </a:r>
            <a:r>
              <a:rPr lang="en-US" dirty="0"/>
              <a:t> </a:t>
            </a:r>
            <a:r>
              <a:rPr lang="en-US" dirty="0" err="1"/>
              <a:t>cuando</a:t>
            </a:r>
            <a:r>
              <a:rPr lang="en-US" dirty="0"/>
              <a:t> </a:t>
            </a:r>
            <a:r>
              <a:rPr lang="en-US" dirty="0" err="1"/>
              <a:t>ya</a:t>
            </a:r>
            <a:r>
              <a:rPr lang="en-US" dirty="0"/>
              <a:t> no son </a:t>
            </a:r>
            <a:r>
              <a:rPr lang="en-US" dirty="0" err="1"/>
              <a:t>accesibles</a:t>
            </a:r>
            <a:r>
              <a:rPr lang="en-US" dirty="0"/>
              <a:t>.</a:t>
            </a:r>
          </a:p>
          <a:p>
            <a:pPr marL="0" indent="0">
              <a:buNone/>
            </a:pPr>
            <a:r>
              <a:rPr lang="en-US" dirty="0"/>
              <a:t> </a:t>
            </a:r>
          </a:p>
          <a:p>
            <a:pPr marL="0" indent="0">
              <a:buNone/>
            </a:pPr>
            <a:r>
              <a:rPr lang="en-US" dirty="0" err="1"/>
              <a:t>Esto</a:t>
            </a:r>
            <a:r>
              <a:rPr lang="en-US" dirty="0"/>
              <a:t> libera al </a:t>
            </a:r>
            <a:r>
              <a:rPr lang="en-US" dirty="0" err="1"/>
              <a:t>programador</a:t>
            </a:r>
            <a:r>
              <a:rPr lang="en-US" dirty="0"/>
              <a:t> de la </a:t>
            </a:r>
            <a:r>
              <a:rPr lang="en-US" dirty="0" err="1"/>
              <a:t>tarea</a:t>
            </a:r>
            <a:r>
              <a:rPr lang="en-US" dirty="0"/>
              <a:t> a menudo </a:t>
            </a:r>
            <a:r>
              <a:rPr lang="en-US" dirty="0" err="1"/>
              <a:t>tediosa</a:t>
            </a:r>
            <a:r>
              <a:rPr lang="en-US" dirty="0"/>
              <a:t> y </a:t>
            </a:r>
            <a:r>
              <a:rPr lang="en-US" dirty="0" err="1"/>
              <a:t>propensa</a:t>
            </a:r>
            <a:r>
              <a:rPr lang="en-US" dirty="0"/>
              <a:t> a </a:t>
            </a:r>
            <a:r>
              <a:rPr lang="en-US" dirty="0" err="1"/>
              <a:t>errores</a:t>
            </a:r>
            <a:r>
              <a:rPr lang="en-US" dirty="0"/>
              <a:t> de la </a:t>
            </a:r>
            <a:r>
              <a:rPr lang="en-US" dirty="0" err="1"/>
              <a:t>administración</a:t>
            </a:r>
            <a:r>
              <a:rPr lang="en-US" dirty="0"/>
              <a:t> manual de </a:t>
            </a:r>
            <a:r>
              <a:rPr lang="en-US" dirty="0" err="1"/>
              <a:t>memoria</a:t>
            </a:r>
            <a:r>
              <a:rPr lang="en-US" dirty="0"/>
              <a:t>. </a:t>
            </a:r>
          </a:p>
          <a:p>
            <a:pPr marL="0" indent="0">
              <a:buNone/>
            </a:pPr>
            <a:endParaRPr lang="en-US" dirty="0"/>
          </a:p>
          <a:p>
            <a:pPr marL="0" indent="0">
              <a:buNone/>
            </a:pPr>
            <a:r>
              <a:rPr lang="en-US" dirty="0"/>
              <a:t>Un </a:t>
            </a:r>
            <a:r>
              <a:rPr lang="en-US" dirty="0" err="1"/>
              <a:t>objeto</a:t>
            </a:r>
            <a:r>
              <a:rPr lang="en-US" dirty="0"/>
              <a:t> </a:t>
            </a:r>
            <a:r>
              <a:rPr lang="en-US" dirty="0" err="1"/>
              <a:t>será</a:t>
            </a:r>
            <a:r>
              <a:rPr lang="en-US" dirty="0"/>
              <a:t> </a:t>
            </a:r>
            <a:r>
              <a:rPr lang="en-US" dirty="0" err="1"/>
              <a:t>elegible</a:t>
            </a:r>
            <a:r>
              <a:rPr lang="en-US" dirty="0"/>
              <a:t> para la </a:t>
            </a:r>
            <a:r>
              <a:rPr lang="en-US" dirty="0" err="1"/>
              <a:t>destrucción</a:t>
            </a:r>
            <a:r>
              <a:rPr lang="en-US" dirty="0"/>
              <a:t> </a:t>
            </a:r>
            <a:r>
              <a:rPr lang="en-US" dirty="0" err="1"/>
              <a:t>cuando</a:t>
            </a:r>
            <a:r>
              <a:rPr lang="en-US" dirty="0"/>
              <a:t> no </a:t>
            </a:r>
            <a:r>
              <a:rPr lang="en-US" dirty="0" err="1"/>
              <a:t>haya</a:t>
            </a:r>
            <a:r>
              <a:rPr lang="en-US" dirty="0"/>
              <a:t> </a:t>
            </a:r>
            <a:r>
              <a:rPr lang="en-US" dirty="0" err="1"/>
              <a:t>más</a:t>
            </a:r>
            <a:r>
              <a:rPr lang="en-US" dirty="0"/>
              <a:t> </a:t>
            </a:r>
            <a:r>
              <a:rPr lang="en-US" dirty="0" err="1"/>
              <a:t>referencias</a:t>
            </a:r>
            <a:r>
              <a:rPr lang="en-US" dirty="0"/>
              <a:t> a </a:t>
            </a:r>
            <a:r>
              <a:rPr lang="en-US" dirty="0" err="1"/>
              <a:t>él</a:t>
            </a:r>
            <a:r>
              <a:rPr lang="en-US" dirty="0"/>
              <a:t>. </a:t>
            </a:r>
            <a:r>
              <a:rPr lang="en-US" dirty="0" err="1"/>
              <a:t>Esto</a:t>
            </a:r>
            <a:r>
              <a:rPr lang="en-US" dirty="0"/>
              <a:t> </a:t>
            </a:r>
            <a:r>
              <a:rPr lang="en-US" dirty="0" err="1"/>
              <a:t>ocurre</a:t>
            </a:r>
            <a:r>
              <a:rPr lang="en-US" dirty="0"/>
              <a:t>, por </a:t>
            </a:r>
            <a:r>
              <a:rPr lang="en-US" dirty="0" err="1"/>
              <a:t>ejemplo</a:t>
            </a:r>
            <a:r>
              <a:rPr lang="en-US" dirty="0"/>
              <a:t>, </a:t>
            </a:r>
            <a:r>
              <a:rPr lang="en-US" dirty="0" err="1"/>
              <a:t>cuando</a:t>
            </a:r>
            <a:r>
              <a:rPr lang="en-US" dirty="0"/>
              <a:t> una variable de </a:t>
            </a:r>
            <a:r>
              <a:rPr lang="en-US" dirty="0" err="1"/>
              <a:t>objeto</a:t>
            </a:r>
            <a:r>
              <a:rPr lang="en-US" dirty="0"/>
              <a:t> local </a:t>
            </a:r>
            <a:r>
              <a:rPr lang="en-US" dirty="0" err="1"/>
              <a:t>queda</a:t>
            </a:r>
            <a:r>
              <a:rPr lang="en-US" dirty="0"/>
              <a:t> </a:t>
            </a:r>
            <a:r>
              <a:rPr lang="en-US" dirty="0" err="1"/>
              <a:t>fuera</a:t>
            </a:r>
            <a:r>
              <a:rPr lang="en-US" dirty="0"/>
              <a:t> de </a:t>
            </a:r>
            <a:r>
              <a:rPr lang="en-US" dirty="0" err="1"/>
              <a:t>alcance</a:t>
            </a:r>
            <a:r>
              <a:rPr lang="en-US" dirty="0"/>
              <a:t>. </a:t>
            </a:r>
            <a:r>
              <a:rPr lang="en-US" dirty="0" err="1"/>
              <a:t>Tenga</a:t>
            </a:r>
            <a:r>
              <a:rPr lang="en-US" dirty="0"/>
              <a:t> </a:t>
            </a:r>
            <a:r>
              <a:rPr lang="en-US" dirty="0" err="1"/>
              <a:t>en</a:t>
            </a:r>
            <a:r>
              <a:rPr lang="en-US" dirty="0"/>
              <a:t> </a:t>
            </a:r>
            <a:r>
              <a:rPr lang="en-US" dirty="0" err="1"/>
              <a:t>cuenta</a:t>
            </a:r>
            <a:r>
              <a:rPr lang="en-US" dirty="0"/>
              <a:t> que un </a:t>
            </a:r>
            <a:r>
              <a:rPr lang="en-US" dirty="0" err="1"/>
              <a:t>objeto</a:t>
            </a:r>
            <a:r>
              <a:rPr lang="en-US" dirty="0"/>
              <a:t> no se </a:t>
            </a:r>
            <a:r>
              <a:rPr lang="en-US" dirty="0" err="1"/>
              <a:t>puede</a:t>
            </a:r>
            <a:r>
              <a:rPr lang="en-US" dirty="0"/>
              <a:t> </a:t>
            </a:r>
            <a:r>
              <a:rPr lang="en-US" dirty="0" err="1"/>
              <a:t>desalmacenar</a:t>
            </a:r>
            <a:r>
              <a:rPr lang="en-US" dirty="0"/>
              <a:t> </a:t>
            </a:r>
            <a:r>
              <a:rPr lang="en-US" dirty="0" err="1"/>
              <a:t>explícitamente</a:t>
            </a:r>
            <a:r>
              <a:rPr lang="en-US" dirty="0"/>
              <a:t> </a:t>
            </a:r>
            <a:r>
              <a:rPr lang="en-US" dirty="0" err="1"/>
              <a:t>en</a:t>
            </a:r>
            <a:r>
              <a:rPr lang="en-US" dirty="0"/>
              <a:t> C #.</a:t>
            </a:r>
            <a:endParaRPr lang="en-BO" dirty="0"/>
          </a:p>
        </p:txBody>
      </p:sp>
      <p:sp>
        <p:nvSpPr>
          <p:cNvPr id="4" name="TextBox 3">
            <a:extLst>
              <a:ext uri="{FF2B5EF4-FFF2-40B4-BE49-F238E27FC236}">
                <a16:creationId xmlns:a16="http://schemas.microsoft.com/office/drawing/2014/main" id="{6FAE06C9-941A-AD42-AD96-97E91C8CF726}"/>
              </a:ext>
            </a:extLst>
          </p:cNvPr>
          <p:cNvSpPr txBox="1"/>
          <p:nvPr/>
        </p:nvSpPr>
        <p:spPr>
          <a:xfrm>
            <a:off x="838200" y="2677855"/>
            <a:ext cx="5519057" cy="2646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bool </a:t>
            </a:r>
            <a:r>
              <a:rPr lang="en-US" sz="1400" b="1" dirty="0" err="1">
                <a:solidFill>
                  <a:schemeClr val="bg1"/>
                </a:solidFill>
              </a:rPr>
              <a:t>condicion</a:t>
            </a:r>
            <a:r>
              <a:rPr lang="en-US" sz="1400" b="1" dirty="0">
                <a:solidFill>
                  <a:schemeClr val="bg1"/>
                </a:solidFill>
              </a:rPr>
              <a:t> = </a:t>
            </a:r>
            <a:r>
              <a:rPr lang="en-US" sz="1400" b="1" dirty="0" err="1">
                <a:solidFill>
                  <a:schemeClr val="bg1"/>
                </a:solidFill>
              </a:rPr>
              <a:t>AgunMetodo</a:t>
            </a:r>
            <a:r>
              <a:rPr lang="en-US" sz="1400" b="1" dirty="0">
                <a:solidFill>
                  <a:schemeClr val="bg1"/>
                </a:solidFill>
              </a:rPr>
              <a:t>();</a:t>
            </a:r>
          </a:p>
          <a:p>
            <a:r>
              <a:rPr lang="en-US" sz="1400" b="1" dirty="0">
                <a:solidFill>
                  <a:schemeClr val="bg1"/>
                </a:solidFill>
              </a:rPr>
              <a:t>            if(</a:t>
            </a:r>
            <a:r>
              <a:rPr lang="en-US" sz="1400" b="1" dirty="0" err="1">
                <a:solidFill>
                  <a:schemeClr val="bg1"/>
                </a:solidFill>
              </a:rPr>
              <a:t>condicion</a:t>
            </a:r>
            <a:r>
              <a:rPr lang="en-US" sz="1400" b="1" dirty="0">
                <a:solidFill>
                  <a:schemeClr val="bg1"/>
                </a:solidFill>
              </a:rPr>
              <a:t>)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a:t>
            </a:r>
          </a:p>
          <a:p>
            <a:r>
              <a:rPr lang="en-US" sz="1400" b="1" dirty="0">
                <a:solidFill>
                  <a:schemeClr val="bg1"/>
                </a:solidFill>
              </a:rPr>
              <a:t>            // El </a:t>
            </a:r>
            <a:r>
              <a:rPr lang="en-US" sz="1400" b="1" dirty="0" err="1">
                <a:solidFill>
                  <a:schemeClr val="bg1"/>
                </a:solidFill>
              </a:rPr>
              <a:t>objeto</a:t>
            </a:r>
            <a:r>
              <a:rPr lang="en-US" sz="1400" b="1" dirty="0">
                <a:solidFill>
                  <a:schemeClr val="bg1"/>
                </a:solidFill>
              </a:rPr>
              <a:t> rec es </a:t>
            </a:r>
            <a:r>
              <a:rPr lang="en-US" sz="1400" b="1" dirty="0" err="1">
                <a:solidFill>
                  <a:schemeClr val="bg1"/>
                </a:solidFill>
              </a:rPr>
              <a:t>inaccesible</a:t>
            </a:r>
            <a:r>
              <a:rPr lang="en-US" sz="1400" b="1" dirty="0">
                <a:solidFill>
                  <a:schemeClr val="bg1"/>
                </a:solidFill>
              </a:rPr>
              <a:t> y se </a:t>
            </a:r>
            <a:r>
              <a:rPr lang="en-US" sz="1400" b="1" dirty="0" err="1">
                <a:solidFill>
                  <a:schemeClr val="bg1"/>
                </a:solidFill>
              </a:rPr>
              <a:t>vuelve</a:t>
            </a:r>
            <a:r>
              <a:rPr lang="en-US" sz="1400" b="1" dirty="0">
                <a:solidFill>
                  <a:schemeClr val="bg1"/>
                </a:solidFill>
              </a:rPr>
              <a:t> </a:t>
            </a:r>
            <a:r>
              <a:rPr lang="en-US" sz="1400" b="1" dirty="0" err="1">
                <a:solidFill>
                  <a:schemeClr val="bg1"/>
                </a:solidFill>
              </a:rPr>
              <a:t>coleccionable</a:t>
            </a:r>
            <a:r>
              <a:rPr lang="en-US" sz="1400" b="1" dirty="0">
                <a:solidFill>
                  <a:schemeClr val="bg1"/>
                </a:solidFill>
              </a:rPr>
              <a:t> por el GC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81539410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A3EA8-DAA4-864F-9B1E-84B2B02C7D65}"/>
              </a:ext>
            </a:extLst>
          </p:cNvPr>
          <p:cNvSpPr>
            <a:spLocks noGrp="1"/>
          </p:cNvSpPr>
          <p:nvPr>
            <p:ph type="title"/>
          </p:nvPr>
        </p:nvSpPr>
        <p:spPr/>
        <p:txBody>
          <a:bodyPr/>
          <a:lstStyle/>
          <a:p>
            <a:r>
              <a:rPr lang="en-BO" dirty="0"/>
              <a:t>Destructor</a:t>
            </a:r>
          </a:p>
        </p:txBody>
      </p:sp>
      <p:sp>
        <p:nvSpPr>
          <p:cNvPr id="3" name="Content Placeholder 2">
            <a:extLst>
              <a:ext uri="{FF2B5EF4-FFF2-40B4-BE49-F238E27FC236}">
                <a16:creationId xmlns:a16="http://schemas.microsoft.com/office/drawing/2014/main" id="{929917F9-CF4D-6440-B044-E233C10F913B}"/>
              </a:ext>
            </a:extLst>
          </p:cNvPr>
          <p:cNvSpPr>
            <a:spLocks noGrp="1"/>
          </p:cNvSpPr>
          <p:nvPr>
            <p:ph idx="1"/>
          </p:nvPr>
        </p:nvSpPr>
        <p:spPr>
          <a:xfrm>
            <a:off x="5826034" y="1752895"/>
            <a:ext cx="5527766" cy="4496798"/>
          </a:xfrm>
          <a:solidFill>
            <a:schemeClr val="accent5">
              <a:lumMod val="20000"/>
              <a:lumOff val="80000"/>
            </a:schemeClr>
          </a:solidFill>
          <a:ln>
            <a:solidFill>
              <a:schemeClr val="bg1">
                <a:lumMod val="75000"/>
              </a:schemeClr>
            </a:solidFill>
          </a:ln>
        </p:spPr>
        <p:txBody>
          <a:bodyPr>
            <a:normAutofit fontScale="55000" lnSpcReduction="20000"/>
          </a:bodyPr>
          <a:lstStyle/>
          <a:p>
            <a:pPr marL="0" indent="0">
              <a:buNone/>
            </a:pPr>
            <a:endParaRPr lang="en-US" dirty="0"/>
          </a:p>
          <a:p>
            <a:pPr marL="0" indent="0">
              <a:buNone/>
            </a:pPr>
            <a:r>
              <a:rPr lang="en-US" dirty="0" err="1"/>
              <a:t>Además</a:t>
            </a:r>
            <a:r>
              <a:rPr lang="en-US" dirty="0"/>
              <a:t> de los </a:t>
            </a:r>
            <a:r>
              <a:rPr lang="en-US" dirty="0" err="1"/>
              <a:t>constructores</a:t>
            </a:r>
            <a:r>
              <a:rPr lang="en-US" dirty="0"/>
              <a:t>, una </a:t>
            </a:r>
            <a:r>
              <a:rPr lang="en-US" dirty="0" err="1"/>
              <a:t>clase</a:t>
            </a:r>
            <a:r>
              <a:rPr lang="en-US" dirty="0"/>
              <a:t> </a:t>
            </a:r>
            <a:r>
              <a:rPr lang="en-US" dirty="0" err="1"/>
              <a:t>también</a:t>
            </a:r>
            <a:r>
              <a:rPr lang="en-US" dirty="0"/>
              <a:t> </a:t>
            </a:r>
            <a:r>
              <a:rPr lang="en-US" dirty="0" err="1"/>
              <a:t>puede</a:t>
            </a:r>
            <a:r>
              <a:rPr lang="en-US" dirty="0"/>
              <a:t> </a:t>
            </a:r>
            <a:r>
              <a:rPr lang="en-US" dirty="0" err="1"/>
              <a:t>tener</a:t>
            </a:r>
            <a:r>
              <a:rPr lang="en-US" dirty="0"/>
              <a:t> </a:t>
            </a:r>
            <a:r>
              <a:rPr lang="en-US" b="1" dirty="0"/>
              <a:t>un destructor</a:t>
            </a:r>
            <a:r>
              <a:rPr lang="en-US" dirty="0"/>
              <a:t>. El destructor se </a:t>
            </a:r>
            <a:r>
              <a:rPr lang="en-US" dirty="0" err="1"/>
              <a:t>usa</a:t>
            </a:r>
            <a:r>
              <a:rPr lang="en-US" dirty="0"/>
              <a:t> para </a:t>
            </a:r>
            <a:r>
              <a:rPr lang="en-US" dirty="0" err="1"/>
              <a:t>liberar</a:t>
            </a:r>
            <a:r>
              <a:rPr lang="en-US" dirty="0"/>
              <a:t> los </a:t>
            </a:r>
            <a:r>
              <a:rPr lang="en-US" dirty="0" err="1"/>
              <a:t>recursos</a:t>
            </a:r>
            <a:r>
              <a:rPr lang="en-US" dirty="0"/>
              <a:t> no </a:t>
            </a:r>
            <a:r>
              <a:rPr lang="en-US" dirty="0" err="1"/>
              <a:t>administrados</a:t>
            </a:r>
            <a:r>
              <a:rPr lang="en-US" dirty="0"/>
              <a:t> por el </a:t>
            </a:r>
            <a:r>
              <a:rPr lang="en-US" dirty="0" err="1"/>
              <a:t>objeto</a:t>
            </a:r>
            <a:r>
              <a:rPr lang="en-US" dirty="0"/>
              <a:t>. </a:t>
            </a:r>
          </a:p>
          <a:p>
            <a:pPr marL="0" indent="0">
              <a:buNone/>
            </a:pPr>
            <a:endParaRPr lang="en-US" dirty="0"/>
          </a:p>
          <a:p>
            <a:pPr marL="0" indent="0">
              <a:buNone/>
            </a:pPr>
            <a:r>
              <a:rPr lang="en-US" dirty="0"/>
              <a:t>Se llama </a:t>
            </a:r>
            <a:r>
              <a:rPr lang="en-US" dirty="0" err="1"/>
              <a:t>automáticamente</a:t>
            </a:r>
            <a:r>
              <a:rPr lang="en-US" dirty="0"/>
              <a:t> antes de que se </a:t>
            </a:r>
            <a:r>
              <a:rPr lang="en-US" dirty="0" err="1"/>
              <a:t>destruya</a:t>
            </a:r>
            <a:r>
              <a:rPr lang="en-US" dirty="0"/>
              <a:t> un </a:t>
            </a:r>
            <a:r>
              <a:rPr lang="en-US" dirty="0" err="1"/>
              <a:t>objeto</a:t>
            </a:r>
            <a:r>
              <a:rPr lang="en-US" dirty="0"/>
              <a:t> y no se </a:t>
            </a:r>
            <a:r>
              <a:rPr lang="en-US" dirty="0" err="1"/>
              <a:t>puede</a:t>
            </a:r>
            <a:r>
              <a:rPr lang="en-US" dirty="0"/>
              <a:t> </a:t>
            </a:r>
            <a:r>
              <a:rPr lang="en-US" dirty="0" err="1"/>
              <a:t>llamar</a:t>
            </a:r>
            <a:r>
              <a:rPr lang="en-US" dirty="0"/>
              <a:t> </a:t>
            </a:r>
            <a:r>
              <a:rPr lang="en-US" dirty="0" err="1"/>
              <a:t>explícitamente</a:t>
            </a:r>
            <a:r>
              <a:rPr lang="en-US" dirty="0"/>
              <a:t>. </a:t>
            </a:r>
          </a:p>
          <a:p>
            <a:pPr marL="0" indent="0">
              <a:buNone/>
            </a:pPr>
            <a:endParaRPr lang="en-US" dirty="0"/>
          </a:p>
          <a:p>
            <a:pPr marL="0" indent="0">
              <a:buNone/>
            </a:pPr>
            <a:r>
              <a:rPr lang="en-US" dirty="0"/>
              <a:t>El </a:t>
            </a:r>
            <a:r>
              <a:rPr lang="en-US" dirty="0" err="1"/>
              <a:t>nombre</a:t>
            </a:r>
            <a:r>
              <a:rPr lang="en-US" dirty="0"/>
              <a:t> del destructor es el </a:t>
            </a:r>
            <a:r>
              <a:rPr lang="en-US" dirty="0" err="1"/>
              <a:t>mismo</a:t>
            </a:r>
            <a:r>
              <a:rPr lang="en-US" dirty="0"/>
              <a:t> que el </a:t>
            </a:r>
            <a:r>
              <a:rPr lang="en-US" dirty="0" err="1"/>
              <a:t>nombre</a:t>
            </a:r>
            <a:r>
              <a:rPr lang="en-US" dirty="0"/>
              <a:t> de la </a:t>
            </a:r>
            <a:r>
              <a:rPr lang="en-US" dirty="0" err="1"/>
              <a:t>clase</a:t>
            </a:r>
            <a:r>
              <a:rPr lang="en-US" dirty="0"/>
              <a:t>, </a:t>
            </a:r>
            <a:r>
              <a:rPr lang="en-US" dirty="0" err="1"/>
              <a:t>pero</a:t>
            </a:r>
            <a:r>
              <a:rPr lang="en-US" dirty="0"/>
              <a:t> </a:t>
            </a:r>
            <a:r>
              <a:rPr lang="en-US" dirty="0" err="1"/>
              <a:t>precedido</a:t>
            </a:r>
            <a:r>
              <a:rPr lang="en-US" dirty="0"/>
              <a:t> por una tilde (~). </a:t>
            </a:r>
          </a:p>
          <a:p>
            <a:pPr marL="0" indent="0">
              <a:buNone/>
            </a:pPr>
            <a:endParaRPr lang="en-US" dirty="0"/>
          </a:p>
          <a:p>
            <a:pPr marL="0" indent="0">
              <a:buNone/>
            </a:pPr>
            <a:r>
              <a:rPr lang="en-US" dirty="0"/>
              <a:t>Una </a:t>
            </a:r>
            <a:r>
              <a:rPr lang="en-US" dirty="0" err="1"/>
              <a:t>clase</a:t>
            </a:r>
            <a:r>
              <a:rPr lang="en-US" dirty="0"/>
              <a:t> solo </a:t>
            </a:r>
            <a:r>
              <a:rPr lang="en-US" dirty="0" err="1"/>
              <a:t>puede</a:t>
            </a:r>
            <a:r>
              <a:rPr lang="en-US" dirty="0"/>
              <a:t> </a:t>
            </a:r>
            <a:r>
              <a:rPr lang="en-US" dirty="0" err="1"/>
              <a:t>tener</a:t>
            </a:r>
            <a:r>
              <a:rPr lang="en-US" dirty="0"/>
              <a:t> un destructor y no </a:t>
            </a:r>
            <a:r>
              <a:rPr lang="en-US" dirty="0" err="1"/>
              <a:t>toma</a:t>
            </a:r>
            <a:r>
              <a:rPr lang="en-US" dirty="0"/>
              <a:t> </a:t>
            </a:r>
            <a:r>
              <a:rPr lang="en-US" dirty="0" err="1"/>
              <a:t>ningún</a:t>
            </a:r>
            <a:r>
              <a:rPr lang="en-US" dirty="0"/>
              <a:t> </a:t>
            </a:r>
            <a:r>
              <a:rPr lang="en-US" dirty="0" err="1"/>
              <a:t>parámetro</a:t>
            </a:r>
            <a:r>
              <a:rPr lang="en-US" dirty="0"/>
              <a:t> </a:t>
            </a:r>
            <a:r>
              <a:rPr lang="en-US" dirty="0" err="1"/>
              <a:t>ni</a:t>
            </a:r>
            <a:r>
              <a:rPr lang="en-US" dirty="0"/>
              <a:t> </a:t>
            </a:r>
            <a:r>
              <a:rPr lang="en-US" dirty="0" err="1"/>
              <a:t>devuelve</a:t>
            </a:r>
            <a:r>
              <a:rPr lang="en-US" dirty="0"/>
              <a:t> </a:t>
            </a:r>
            <a:r>
              <a:rPr lang="en-US" dirty="0" err="1"/>
              <a:t>ningún</a:t>
            </a:r>
            <a:r>
              <a:rPr lang="en-US" dirty="0"/>
              <a:t> valor.</a:t>
            </a:r>
          </a:p>
          <a:p>
            <a:pPr marL="0" indent="0">
              <a:buNone/>
            </a:pPr>
            <a:endParaRPr lang="en-US" dirty="0"/>
          </a:p>
          <a:p>
            <a:pPr marL="0" indent="0">
              <a:buNone/>
            </a:pPr>
            <a:r>
              <a:rPr lang="en-US" dirty="0" err="1"/>
              <a:t>En</a:t>
            </a:r>
            <a:r>
              <a:rPr lang="en-US" dirty="0"/>
              <a:t> general, el GC </a:t>
            </a:r>
            <a:r>
              <a:rPr lang="en-US" dirty="0" err="1"/>
              <a:t>automáticamente</a:t>
            </a:r>
            <a:r>
              <a:rPr lang="en-US" dirty="0"/>
              <a:t> </a:t>
            </a:r>
            <a:r>
              <a:rPr lang="en-US" dirty="0" err="1"/>
              <a:t>gestiona</a:t>
            </a:r>
            <a:r>
              <a:rPr lang="en-US" dirty="0"/>
              <a:t> la </a:t>
            </a:r>
            <a:r>
              <a:rPr lang="en-US" dirty="0" err="1"/>
              <a:t>liberación</a:t>
            </a:r>
            <a:r>
              <a:rPr lang="en-US" dirty="0"/>
              <a:t> de </a:t>
            </a:r>
            <a:r>
              <a:rPr lang="en-US" dirty="0" err="1"/>
              <a:t>memoria</a:t>
            </a:r>
            <a:r>
              <a:rPr lang="en-US" dirty="0"/>
              <a:t> para </a:t>
            </a:r>
            <a:r>
              <a:rPr lang="en-US" dirty="0" err="1"/>
              <a:t>objetos</a:t>
            </a:r>
            <a:r>
              <a:rPr lang="en-US" dirty="0"/>
              <a:t>. Sin embargo, </a:t>
            </a:r>
            <a:r>
              <a:rPr lang="en-US" dirty="0" err="1"/>
              <a:t>cuando</a:t>
            </a:r>
            <a:r>
              <a:rPr lang="en-US" dirty="0"/>
              <a:t> una </a:t>
            </a:r>
            <a:r>
              <a:rPr lang="en-US" dirty="0" err="1"/>
              <a:t>clase</a:t>
            </a:r>
            <a:r>
              <a:rPr lang="en-US" dirty="0"/>
              <a:t> </a:t>
            </a:r>
            <a:r>
              <a:rPr lang="en-US" dirty="0" err="1"/>
              <a:t>usa</a:t>
            </a:r>
            <a:r>
              <a:rPr lang="en-US" dirty="0"/>
              <a:t> </a:t>
            </a:r>
            <a:r>
              <a:rPr lang="en-US" dirty="0" err="1"/>
              <a:t>recursos</a:t>
            </a:r>
            <a:r>
              <a:rPr lang="en-US" dirty="0"/>
              <a:t> no </a:t>
            </a:r>
            <a:r>
              <a:rPr lang="en-US" dirty="0" err="1"/>
              <a:t>administrados</a:t>
            </a:r>
            <a:r>
              <a:rPr lang="en-US" dirty="0"/>
              <a:t>, </a:t>
            </a:r>
            <a:r>
              <a:rPr lang="en-US" dirty="0" err="1"/>
              <a:t>como</a:t>
            </a:r>
            <a:r>
              <a:rPr lang="en-US" dirty="0"/>
              <a:t> </a:t>
            </a:r>
            <a:r>
              <a:rPr lang="en-US" dirty="0" err="1"/>
              <a:t>archivos</a:t>
            </a:r>
            <a:r>
              <a:rPr lang="en-US" dirty="0"/>
              <a:t>, </a:t>
            </a:r>
            <a:r>
              <a:rPr lang="en-US" dirty="0" err="1"/>
              <a:t>conexiones</a:t>
            </a:r>
            <a:r>
              <a:rPr lang="en-US" dirty="0"/>
              <a:t> de red, y </a:t>
            </a:r>
            <a:r>
              <a:rPr lang="en-US" dirty="0" err="1"/>
              <a:t>otros</a:t>
            </a:r>
            <a:r>
              <a:rPr lang="en-US" dirty="0"/>
              <a:t> </a:t>
            </a:r>
            <a:r>
              <a:rPr lang="en-US" dirty="0" err="1"/>
              <a:t>componentes</a:t>
            </a:r>
            <a:r>
              <a:rPr lang="en-US" dirty="0"/>
              <a:t>: se debe </a:t>
            </a:r>
            <a:r>
              <a:rPr lang="en-US" dirty="0" err="1"/>
              <a:t>usar</a:t>
            </a:r>
            <a:r>
              <a:rPr lang="en-US" dirty="0"/>
              <a:t> un destructor para </a:t>
            </a:r>
            <a:r>
              <a:rPr lang="en-US" dirty="0" err="1"/>
              <a:t>liberar</a:t>
            </a:r>
            <a:r>
              <a:rPr lang="en-US" dirty="0"/>
              <a:t> </a:t>
            </a:r>
            <a:r>
              <a:rPr lang="en-US" dirty="0" err="1"/>
              <a:t>esos</a:t>
            </a:r>
            <a:r>
              <a:rPr lang="en-US" dirty="0"/>
              <a:t> </a:t>
            </a:r>
            <a:r>
              <a:rPr lang="en-US" dirty="0" err="1"/>
              <a:t>recursos</a:t>
            </a:r>
            <a:r>
              <a:rPr lang="en-US" dirty="0"/>
              <a:t> </a:t>
            </a:r>
            <a:r>
              <a:rPr lang="en-US" dirty="0" err="1"/>
              <a:t>cuando</a:t>
            </a:r>
            <a:r>
              <a:rPr lang="en-US" dirty="0"/>
              <a:t> </a:t>
            </a:r>
            <a:r>
              <a:rPr lang="en-US" dirty="0" err="1"/>
              <a:t>ya</a:t>
            </a:r>
            <a:r>
              <a:rPr lang="en-US" dirty="0"/>
              <a:t> no son </a:t>
            </a:r>
            <a:r>
              <a:rPr lang="en-US" dirty="0" err="1"/>
              <a:t>necesarios</a:t>
            </a:r>
            <a:r>
              <a:rPr lang="en-US" dirty="0"/>
              <a:t>.</a:t>
            </a:r>
          </a:p>
          <a:p>
            <a:pPr marL="0" indent="0">
              <a:buNone/>
            </a:pPr>
            <a:endParaRPr lang="en-BO" dirty="0"/>
          </a:p>
        </p:txBody>
      </p:sp>
      <p:sp>
        <p:nvSpPr>
          <p:cNvPr id="4" name="TextBox 3">
            <a:extLst>
              <a:ext uri="{FF2B5EF4-FFF2-40B4-BE49-F238E27FC236}">
                <a16:creationId xmlns:a16="http://schemas.microsoft.com/office/drawing/2014/main" id="{FA70D5B6-56C1-2946-859D-34E2FF2A1134}"/>
              </a:ext>
            </a:extLst>
          </p:cNvPr>
          <p:cNvSpPr txBox="1"/>
          <p:nvPr/>
        </p:nvSpPr>
        <p:spPr>
          <a:xfrm>
            <a:off x="838201" y="1923802"/>
            <a:ext cx="4430486"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MiComponente</a:t>
            </a:r>
            <a:r>
              <a:rPr lang="en-US" sz="1400" b="1" dirty="0">
                <a:solidFill>
                  <a:schemeClr val="bg1"/>
                </a:solidFill>
              </a:rPr>
              <a:t> </a:t>
            </a:r>
          </a:p>
          <a:p>
            <a:r>
              <a:rPr lang="en-US" sz="1400" b="1" dirty="0">
                <a:solidFill>
                  <a:schemeClr val="bg1"/>
                </a:solidFill>
              </a:rPr>
              <a:t>{ </a:t>
            </a:r>
          </a:p>
          <a:p>
            <a:r>
              <a:rPr lang="en-US" sz="1400" b="1" dirty="0">
                <a:solidFill>
                  <a:schemeClr val="bg1"/>
                </a:solidFill>
              </a:rPr>
              <a:t>      </a:t>
            </a:r>
            <a:r>
              <a:rPr lang="en-US" sz="1400" b="1" dirty="0" err="1">
                <a:solidFill>
                  <a:schemeClr val="bg1"/>
                </a:solidFill>
              </a:rPr>
              <a:t>ComponenteExterno</a:t>
            </a:r>
            <a:r>
              <a:rPr lang="en-US" sz="1400" b="1" dirty="0">
                <a:solidFill>
                  <a:schemeClr val="bg1"/>
                </a:solidFill>
              </a:rPr>
              <a:t> comp;</a:t>
            </a:r>
          </a:p>
          <a:p>
            <a:r>
              <a:rPr lang="en-US" sz="1400" b="1" dirty="0">
                <a:solidFill>
                  <a:schemeClr val="bg1"/>
                </a:solidFill>
              </a:rPr>
              <a:t> </a:t>
            </a:r>
          </a:p>
          <a:p>
            <a:r>
              <a:rPr lang="en-US" sz="1400" b="1" dirty="0">
                <a:solidFill>
                  <a:schemeClr val="bg1"/>
                </a:solidFill>
              </a:rPr>
              <a:t>      // Constructor</a:t>
            </a:r>
          </a:p>
          <a:p>
            <a:r>
              <a:rPr lang="en-US" sz="1400" b="1" dirty="0">
                <a:solidFill>
                  <a:schemeClr val="bg1"/>
                </a:solidFill>
              </a:rPr>
              <a:t>      public </a:t>
            </a:r>
            <a:r>
              <a:rPr lang="en-US" sz="1400" b="1" dirty="0" err="1">
                <a:solidFill>
                  <a:schemeClr val="bg1"/>
                </a:solidFill>
              </a:rPr>
              <a:t>MiComponente</a:t>
            </a:r>
            <a:r>
              <a:rPr lang="en-US" sz="1400" b="1" dirty="0">
                <a:solidFill>
                  <a:schemeClr val="bg1"/>
                </a:solidFill>
              </a:rPr>
              <a:t>()</a:t>
            </a:r>
          </a:p>
          <a:p>
            <a:r>
              <a:rPr lang="en-US" sz="1400" b="1" dirty="0">
                <a:solidFill>
                  <a:schemeClr val="bg1"/>
                </a:solidFill>
              </a:rPr>
              <a:t>      {</a:t>
            </a:r>
          </a:p>
          <a:p>
            <a:r>
              <a:rPr lang="en-US" sz="1400" b="1" dirty="0">
                <a:solidFill>
                  <a:schemeClr val="bg1"/>
                </a:solidFill>
              </a:rPr>
              <a:t>              comp = new </a:t>
            </a:r>
            <a:r>
              <a:rPr lang="en-US" sz="1400" b="1" dirty="0" err="1">
                <a:solidFill>
                  <a:schemeClr val="bg1"/>
                </a:solidFill>
              </a:rPr>
              <a:t>ComponenteExterno</a:t>
            </a:r>
            <a:r>
              <a:rPr lang="en-US" sz="1400" b="1" dirty="0">
                <a:solidFill>
                  <a:schemeClr val="bg1"/>
                </a:solidFill>
              </a:rPr>
              <a:t>();</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      // Destructor</a:t>
            </a:r>
          </a:p>
          <a:p>
            <a:r>
              <a:rPr lang="en-US" sz="1400" b="1" dirty="0">
                <a:solidFill>
                  <a:schemeClr val="bg1"/>
                </a:solidFill>
              </a:rPr>
              <a:t>      ~</a:t>
            </a:r>
            <a:r>
              <a:rPr lang="en-US" sz="1400" b="1" dirty="0" err="1">
                <a:solidFill>
                  <a:schemeClr val="bg1"/>
                </a:solidFill>
              </a:rPr>
              <a:t>MiComponente</a:t>
            </a:r>
            <a:r>
              <a:rPr lang="en-US" sz="1400" b="1" dirty="0">
                <a:solidFill>
                  <a:schemeClr val="bg1"/>
                </a:solidFill>
              </a:rPr>
              <a:t>()</a:t>
            </a:r>
          </a:p>
          <a:p>
            <a:r>
              <a:rPr lang="en-US" sz="1400" b="1" dirty="0">
                <a:solidFill>
                  <a:schemeClr val="bg1"/>
                </a:solidFill>
              </a:rPr>
              <a:t>      {</a:t>
            </a:r>
          </a:p>
          <a:p>
            <a:r>
              <a:rPr lang="en-US" sz="1400" b="1" dirty="0">
                <a:solidFill>
                  <a:schemeClr val="bg1"/>
                </a:solidFill>
              </a:rPr>
              <a:t>              </a:t>
            </a:r>
            <a:r>
              <a:rPr lang="en-US" sz="1400" b="1" dirty="0" err="1">
                <a:solidFill>
                  <a:schemeClr val="bg1"/>
                </a:solidFill>
              </a:rPr>
              <a:t>comp.Dispose</a:t>
            </a:r>
            <a:r>
              <a:rPr lang="en-US" sz="1400" b="1" dirty="0">
                <a:solidFill>
                  <a:schemeClr val="bg1"/>
                </a:solidFill>
              </a:rPr>
              <a:t>();</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3108307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7701D-40D1-1C43-B889-8AB3B8E26C26}"/>
              </a:ext>
            </a:extLst>
          </p:cNvPr>
          <p:cNvSpPr>
            <a:spLocks noGrp="1"/>
          </p:cNvSpPr>
          <p:nvPr>
            <p:ph type="title"/>
          </p:nvPr>
        </p:nvSpPr>
        <p:spPr/>
        <p:txBody>
          <a:bodyPr/>
          <a:lstStyle/>
          <a:p>
            <a:r>
              <a:rPr lang="en-BO" dirty="0"/>
              <a:t>Keyword null</a:t>
            </a:r>
          </a:p>
        </p:txBody>
      </p:sp>
      <p:sp>
        <p:nvSpPr>
          <p:cNvPr id="3" name="Content Placeholder 2">
            <a:extLst>
              <a:ext uri="{FF2B5EF4-FFF2-40B4-BE49-F238E27FC236}">
                <a16:creationId xmlns:a16="http://schemas.microsoft.com/office/drawing/2014/main" id="{005826B1-FB82-9145-B27C-A69DBB583BA7}"/>
              </a:ext>
            </a:extLst>
          </p:cNvPr>
          <p:cNvSpPr>
            <a:spLocks noGrp="1"/>
          </p:cNvSpPr>
          <p:nvPr>
            <p:ph idx="1"/>
          </p:nvPr>
        </p:nvSpPr>
        <p:spPr>
          <a:xfrm>
            <a:off x="838200" y="1825624"/>
            <a:ext cx="10515600" cy="4731929"/>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El keyword </a:t>
            </a:r>
            <a:r>
              <a:rPr lang="en-US" b="1" dirty="0"/>
              <a:t>null</a:t>
            </a:r>
            <a:r>
              <a:rPr lang="en-US" dirty="0"/>
              <a:t> se </a:t>
            </a:r>
            <a:r>
              <a:rPr lang="en-US" dirty="0" err="1"/>
              <a:t>utiliza</a:t>
            </a:r>
            <a:r>
              <a:rPr lang="en-US" dirty="0"/>
              <a:t> para </a:t>
            </a:r>
            <a:r>
              <a:rPr lang="en-US" dirty="0" err="1"/>
              <a:t>representar</a:t>
            </a:r>
            <a:r>
              <a:rPr lang="en-US" dirty="0"/>
              <a:t> una </a:t>
            </a:r>
            <a:r>
              <a:rPr lang="en-US" dirty="0" err="1"/>
              <a:t>referencia</a:t>
            </a:r>
            <a:r>
              <a:rPr lang="en-US" dirty="0"/>
              <a:t> </a:t>
            </a:r>
            <a:r>
              <a:rPr lang="en-US" dirty="0" err="1"/>
              <a:t>nula</a:t>
            </a:r>
            <a:r>
              <a:rPr lang="en-US" dirty="0"/>
              <a:t>. </a:t>
            </a:r>
            <a:r>
              <a:rPr lang="en-US" dirty="0" err="1"/>
              <a:t>Esto</a:t>
            </a:r>
            <a:r>
              <a:rPr lang="en-US" dirty="0"/>
              <a:t> es para </a:t>
            </a:r>
            <a:r>
              <a:rPr lang="en-US" dirty="0" err="1"/>
              <a:t>declarar</a:t>
            </a:r>
            <a:r>
              <a:rPr lang="en-US" dirty="0"/>
              <a:t> una variable de </a:t>
            </a:r>
            <a:r>
              <a:rPr lang="en-US" b="1" dirty="0" err="1"/>
              <a:t>tipo</a:t>
            </a:r>
            <a:r>
              <a:rPr lang="en-US" b="1" dirty="0"/>
              <a:t> </a:t>
            </a:r>
            <a:r>
              <a:rPr lang="en-US" b="1" dirty="0" err="1"/>
              <a:t>referencia</a:t>
            </a:r>
            <a:r>
              <a:rPr lang="en-US" b="1" dirty="0"/>
              <a:t> </a:t>
            </a:r>
            <a:r>
              <a:rPr lang="en-US" dirty="0"/>
              <a:t>que no es </a:t>
            </a:r>
            <a:r>
              <a:rPr lang="en-US" dirty="0" err="1"/>
              <a:t>todavía</a:t>
            </a:r>
            <a:r>
              <a:rPr lang="en-US" dirty="0"/>
              <a:t> </a:t>
            </a:r>
            <a:r>
              <a:rPr lang="en-US" dirty="0" err="1"/>
              <a:t>asignada</a:t>
            </a:r>
            <a:r>
              <a:rPr lang="en-US" dirty="0"/>
              <a:t>. </a:t>
            </a:r>
            <a:r>
              <a:rPr lang="en-US" dirty="0" err="1"/>
              <a:t>También</a:t>
            </a:r>
            <a:r>
              <a:rPr lang="en-US" dirty="0"/>
              <a:t> para </a:t>
            </a:r>
            <a:r>
              <a:rPr lang="en-US" dirty="0" err="1"/>
              <a:t>preguntar</a:t>
            </a:r>
            <a:r>
              <a:rPr lang="en-US" dirty="0"/>
              <a:t> </a:t>
            </a:r>
            <a:r>
              <a:rPr lang="en-US" dirty="0" err="1"/>
              <a:t>si</a:t>
            </a:r>
            <a:r>
              <a:rPr lang="en-US" dirty="0"/>
              <a:t> </a:t>
            </a:r>
            <a:r>
              <a:rPr lang="en-US" dirty="0" err="1"/>
              <a:t>alguna</a:t>
            </a:r>
            <a:r>
              <a:rPr lang="en-US" dirty="0"/>
              <a:t> variable </a:t>
            </a:r>
            <a:r>
              <a:rPr lang="en-US" dirty="0" err="1"/>
              <a:t>ya</a:t>
            </a:r>
            <a:r>
              <a:rPr lang="en-US" dirty="0"/>
              <a:t> ha </a:t>
            </a:r>
            <a:r>
              <a:rPr lang="en-US" dirty="0" err="1"/>
              <a:t>sido</a:t>
            </a:r>
            <a:r>
              <a:rPr lang="en-US" dirty="0"/>
              <a:t> </a:t>
            </a:r>
            <a:r>
              <a:rPr lang="en-US" dirty="0" err="1"/>
              <a:t>asignada</a:t>
            </a:r>
            <a:r>
              <a:rPr lang="en-US" dirty="0"/>
              <a:t> a </a:t>
            </a:r>
            <a:r>
              <a:rPr lang="en-US" dirty="0" err="1"/>
              <a:t>algun</a:t>
            </a:r>
            <a:r>
              <a:rPr lang="en-US" dirty="0"/>
              <a:t> </a:t>
            </a:r>
            <a:r>
              <a:rPr lang="en-US" dirty="0" err="1"/>
              <a:t>objeto</a:t>
            </a:r>
            <a:r>
              <a:rPr lang="en-US" dirty="0"/>
              <a:t>. </a:t>
            </a:r>
          </a:p>
          <a:p>
            <a:pPr marL="0" indent="0">
              <a:buNone/>
            </a:pPr>
            <a:r>
              <a:rPr lang="en-US" dirty="0"/>
              <a:t>Solo se </a:t>
            </a:r>
            <a:r>
              <a:rPr lang="en-US" dirty="0" err="1"/>
              <a:t>puede</a:t>
            </a:r>
            <a:r>
              <a:rPr lang="en-US" dirty="0"/>
              <a:t> </a:t>
            </a:r>
            <a:r>
              <a:rPr lang="en-US" dirty="0" err="1"/>
              <a:t>asignar</a:t>
            </a:r>
            <a:r>
              <a:rPr lang="en-US" dirty="0"/>
              <a:t> a variables de </a:t>
            </a:r>
            <a:r>
              <a:rPr lang="en-US" dirty="0" err="1"/>
              <a:t>tipo</a:t>
            </a:r>
            <a:r>
              <a:rPr lang="en-US" dirty="0"/>
              <a:t> de </a:t>
            </a:r>
            <a:r>
              <a:rPr lang="en-US" dirty="0" err="1"/>
              <a:t>referencia</a:t>
            </a:r>
            <a:r>
              <a:rPr lang="en-US" dirty="0"/>
              <a:t>, y no a variables de </a:t>
            </a:r>
            <a:r>
              <a:rPr lang="en-US" dirty="0" err="1"/>
              <a:t>tipo</a:t>
            </a:r>
            <a:r>
              <a:rPr lang="en-US" dirty="0"/>
              <a:t> de valor.</a:t>
            </a:r>
          </a:p>
          <a:p>
            <a:pPr marL="0" indent="0">
              <a:buNone/>
            </a:pPr>
            <a:endParaRPr lang="en-US" dirty="0"/>
          </a:p>
          <a:p>
            <a:pPr marL="0" indent="0">
              <a:buNone/>
            </a:pPr>
            <a:r>
              <a:rPr lang="en-US" b="1" dirty="0"/>
              <a:t>Random </a:t>
            </a:r>
            <a:r>
              <a:rPr lang="en-US" b="1" dirty="0" err="1"/>
              <a:t>generadorNumeros</a:t>
            </a:r>
            <a:r>
              <a:rPr lang="en-US" b="1" dirty="0"/>
              <a:t> = null;</a:t>
            </a:r>
          </a:p>
          <a:p>
            <a:pPr marL="0" indent="0">
              <a:buNone/>
            </a:pPr>
            <a:endParaRPr lang="en-US" dirty="0"/>
          </a:p>
          <a:p>
            <a:pPr marL="0" indent="0">
              <a:buNone/>
            </a:pPr>
            <a:r>
              <a:rPr lang="en-US" dirty="0" err="1"/>
              <a:t>Intentar</a:t>
            </a:r>
            <a:r>
              <a:rPr lang="en-US" dirty="0"/>
              <a:t> acceder a los </a:t>
            </a:r>
            <a:r>
              <a:rPr lang="en-US" dirty="0" err="1"/>
              <a:t>miembros</a:t>
            </a:r>
            <a:r>
              <a:rPr lang="en-US" dirty="0"/>
              <a:t> de un </a:t>
            </a:r>
            <a:r>
              <a:rPr lang="en-US" dirty="0" err="1"/>
              <a:t>objeto</a:t>
            </a:r>
            <a:r>
              <a:rPr lang="en-US" dirty="0"/>
              <a:t> que </a:t>
            </a:r>
            <a:r>
              <a:rPr lang="en-US" dirty="0" err="1"/>
              <a:t>tiene</a:t>
            </a:r>
            <a:r>
              <a:rPr lang="en-US" dirty="0"/>
              <a:t> null (no ha </a:t>
            </a:r>
            <a:r>
              <a:rPr lang="en-US" dirty="0" err="1"/>
              <a:t>sido</a:t>
            </a:r>
            <a:r>
              <a:rPr lang="en-US" dirty="0"/>
              <a:t> </a:t>
            </a:r>
            <a:r>
              <a:rPr lang="en-US" dirty="0" err="1"/>
              <a:t>asignada</a:t>
            </a:r>
            <a:r>
              <a:rPr lang="en-US" dirty="0"/>
              <a:t>) </a:t>
            </a:r>
            <a:r>
              <a:rPr lang="en-US" dirty="0" err="1"/>
              <a:t>provoca</a:t>
            </a:r>
            <a:r>
              <a:rPr lang="en-US" dirty="0"/>
              <a:t> un error de runtime, </a:t>
            </a:r>
            <a:r>
              <a:rPr lang="en-US" dirty="0" err="1"/>
              <a:t>indicado</a:t>
            </a:r>
            <a:r>
              <a:rPr lang="en-US" dirty="0"/>
              <a:t> por una </a:t>
            </a:r>
            <a:r>
              <a:rPr lang="en-US" dirty="0" err="1"/>
              <a:t>excepción</a:t>
            </a:r>
            <a:r>
              <a:rPr lang="en-US" dirty="0"/>
              <a:t> </a:t>
            </a:r>
            <a:r>
              <a:rPr lang="en-US" dirty="0" err="1"/>
              <a:t>System.NullReferenceExcetion</a:t>
            </a:r>
            <a:r>
              <a:rPr lang="en-US" dirty="0"/>
              <a:t>. </a:t>
            </a:r>
          </a:p>
          <a:p>
            <a:pPr marL="0" indent="0">
              <a:buNone/>
            </a:pPr>
            <a:endParaRPr lang="en-US" dirty="0"/>
          </a:p>
          <a:p>
            <a:pPr marL="0" indent="0">
              <a:buNone/>
            </a:pPr>
            <a:r>
              <a:rPr lang="en-US" b="1" dirty="0" err="1"/>
              <a:t>generadorNumeros.Next</a:t>
            </a:r>
            <a:r>
              <a:rPr lang="en-US" b="1" dirty="0"/>
              <a:t>(10);	 // Error </a:t>
            </a:r>
            <a:r>
              <a:rPr lang="en-US" b="1" dirty="0" err="1"/>
              <a:t>si</a:t>
            </a:r>
            <a:r>
              <a:rPr lang="en-US" b="1" dirty="0"/>
              <a:t> </a:t>
            </a:r>
            <a:r>
              <a:rPr lang="en-US" b="1" dirty="0" err="1"/>
              <a:t>generadorNumeros</a:t>
            </a:r>
            <a:r>
              <a:rPr lang="en-US" b="1" dirty="0"/>
              <a:t> </a:t>
            </a:r>
            <a:r>
              <a:rPr lang="en-US" b="1" dirty="0" err="1"/>
              <a:t>sigue</a:t>
            </a:r>
            <a:r>
              <a:rPr lang="en-US" b="1" dirty="0"/>
              <a:t> con valor </a:t>
            </a:r>
            <a:r>
              <a:rPr lang="en-US" b="1" dirty="0" err="1"/>
              <a:t>nulo</a:t>
            </a:r>
            <a:endParaRPr lang="en-US" b="1" dirty="0"/>
          </a:p>
          <a:p>
            <a:pPr marL="0" indent="0">
              <a:buNone/>
            </a:pPr>
            <a:r>
              <a:rPr lang="en-US" b="1" dirty="0"/>
              <a:t>If(</a:t>
            </a:r>
            <a:r>
              <a:rPr lang="en-US" b="1" dirty="0" err="1"/>
              <a:t>generadorNumeros</a:t>
            </a:r>
            <a:r>
              <a:rPr lang="en-US" b="1" dirty="0"/>
              <a:t> != null)</a:t>
            </a:r>
          </a:p>
          <a:p>
            <a:pPr marL="0" indent="0">
              <a:buNone/>
            </a:pPr>
            <a:r>
              <a:rPr lang="en-US" b="1" dirty="0"/>
              <a:t>      </a:t>
            </a:r>
            <a:r>
              <a:rPr lang="en-US" b="1" dirty="0" err="1"/>
              <a:t>generadorNumeros.Next</a:t>
            </a:r>
            <a:r>
              <a:rPr lang="en-US" b="1" dirty="0"/>
              <a:t>(10);     // Ok</a:t>
            </a:r>
          </a:p>
          <a:p>
            <a:pPr marL="0" indent="0">
              <a:buNone/>
            </a:pPr>
            <a:r>
              <a:rPr lang="en-US" b="1" dirty="0"/>
              <a:t> </a:t>
            </a:r>
          </a:p>
          <a:p>
            <a:pPr marL="0" indent="0">
              <a:buNone/>
            </a:pPr>
            <a:endParaRPr lang="en-BO" dirty="0"/>
          </a:p>
        </p:txBody>
      </p:sp>
    </p:spTree>
    <p:extLst>
      <p:ext uri="{BB962C8B-B14F-4D97-AF65-F5344CB8AC3E}">
        <p14:creationId xmlns:p14="http://schemas.microsoft.com/office/powerpoint/2010/main" val="28444615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C788-E790-2E4A-8E2A-86DC4168B002}"/>
              </a:ext>
            </a:extLst>
          </p:cNvPr>
          <p:cNvSpPr>
            <a:spLocks noGrp="1"/>
          </p:cNvSpPr>
          <p:nvPr>
            <p:ph type="title"/>
          </p:nvPr>
        </p:nvSpPr>
        <p:spPr/>
        <p:txBody>
          <a:bodyPr>
            <a:normAutofit/>
          </a:bodyPr>
          <a:lstStyle/>
          <a:p>
            <a:r>
              <a:rPr lang="en-BO" dirty="0"/>
              <a:t>Usando referencias con el operador ternario</a:t>
            </a:r>
          </a:p>
        </p:txBody>
      </p:sp>
      <p:sp>
        <p:nvSpPr>
          <p:cNvPr id="3" name="Content Placeholder 2">
            <a:extLst>
              <a:ext uri="{FF2B5EF4-FFF2-40B4-BE49-F238E27FC236}">
                <a16:creationId xmlns:a16="http://schemas.microsoft.com/office/drawing/2014/main" id="{1799B937-33EF-904A-9A93-9DAA1E677387}"/>
              </a:ext>
            </a:extLst>
          </p:cNvPr>
          <p:cNvSpPr>
            <a:spLocks noGrp="1"/>
          </p:cNvSpPr>
          <p:nvPr>
            <p:ph idx="1"/>
          </p:nvPr>
        </p:nvSpPr>
        <p:spPr>
          <a:xfrm>
            <a:off x="7149737" y="3109983"/>
            <a:ext cx="4204063" cy="1701346"/>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BO" dirty="0"/>
          </a:p>
          <a:p>
            <a:pPr marL="0" indent="0">
              <a:buNone/>
            </a:pPr>
            <a:r>
              <a:rPr lang="en-BO" dirty="0"/>
              <a:t>Para asignar un valor resultado de una invocación a un método de un objeto de tipo referencia, es posible usar el operador condicional ternario.</a:t>
            </a:r>
          </a:p>
          <a:p>
            <a:pPr marL="0" indent="0">
              <a:buNone/>
            </a:pPr>
            <a:r>
              <a:rPr lang="en-BO" dirty="0"/>
              <a:t> </a:t>
            </a:r>
          </a:p>
        </p:txBody>
      </p:sp>
      <p:sp>
        <p:nvSpPr>
          <p:cNvPr id="4" name="TextBox 3">
            <a:extLst>
              <a:ext uri="{FF2B5EF4-FFF2-40B4-BE49-F238E27FC236}">
                <a16:creationId xmlns:a16="http://schemas.microsoft.com/office/drawing/2014/main" id="{4D766CCA-951B-6747-846B-EC4D280D57BC}"/>
              </a:ext>
            </a:extLst>
          </p:cNvPr>
          <p:cNvSpPr txBox="1"/>
          <p:nvPr/>
        </p:nvSpPr>
        <p:spPr>
          <a:xfrm>
            <a:off x="838199" y="1775443"/>
            <a:ext cx="5815150"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string </a:t>
            </a:r>
            <a:r>
              <a:rPr lang="en-US" sz="1400" b="1" dirty="0" err="1">
                <a:solidFill>
                  <a:schemeClr val="bg1"/>
                </a:solidFill>
              </a:rPr>
              <a:t>historia</a:t>
            </a:r>
            <a:r>
              <a:rPr lang="en-US" sz="1400" b="1" dirty="0">
                <a:solidFill>
                  <a:schemeClr val="bg1"/>
                </a:solidFill>
              </a:rPr>
              <a:t> = </a:t>
            </a:r>
            <a:r>
              <a:rPr lang="en-US" sz="1400" b="1" dirty="0" err="1">
                <a:solidFill>
                  <a:schemeClr val="bg1"/>
                </a:solidFill>
              </a:rPr>
              <a:t>Calculador.Historia</a:t>
            </a:r>
            <a:r>
              <a:rPr lang="en-US" sz="1400" b="1" dirty="0">
                <a:solidFill>
                  <a:schemeClr val="bg1"/>
                </a:solidFill>
              </a:rPr>
              <a:t> != null ? </a:t>
            </a:r>
            <a:r>
              <a:rPr lang="en-US" sz="1400" b="1" dirty="0" err="1">
                <a:solidFill>
                  <a:schemeClr val="bg1"/>
                </a:solidFill>
              </a:rPr>
              <a:t>Calculador.Historia</a:t>
            </a:r>
            <a:r>
              <a:rPr lang="en-US" sz="1400" b="1" dirty="0">
                <a:solidFill>
                  <a:schemeClr val="bg1"/>
                </a:solidFill>
              </a:rPr>
              <a:t> : "";</a:t>
            </a:r>
          </a:p>
          <a:p>
            <a:r>
              <a:rPr lang="en-US" sz="1400" b="1" dirty="0">
                <a:solidFill>
                  <a:schemeClr val="bg1"/>
                </a:solidFill>
              </a:rPr>
              <a:t>            WriteLine(</a:t>
            </a:r>
            <a:r>
              <a:rPr lang="en-US" sz="1400" b="1" dirty="0" err="1">
                <a:solidFill>
                  <a:schemeClr val="bg1"/>
                </a:solidFill>
              </a:rPr>
              <a:t>historia</a:t>
            </a:r>
            <a:r>
              <a:rPr lang="en-US" sz="1400" b="1" dirty="0">
                <a:solidFill>
                  <a:schemeClr val="bg1"/>
                </a:solidFill>
              </a:rPr>
              <a:t>);	// ""</a:t>
            </a:r>
          </a:p>
          <a:p>
            <a:r>
              <a:rPr lang="en-US" sz="1400" b="1" dirty="0">
                <a:solidFill>
                  <a:schemeClr val="bg1"/>
                </a:solidFill>
              </a:rPr>
              <a:t>            double </a:t>
            </a:r>
            <a:r>
              <a:rPr lang="en-US" sz="1400" b="1" dirty="0" err="1">
                <a:solidFill>
                  <a:schemeClr val="bg1"/>
                </a:solidFill>
              </a:rPr>
              <a:t>suma</a:t>
            </a:r>
            <a:r>
              <a:rPr lang="en-US" sz="1400" b="1" dirty="0">
                <a:solidFill>
                  <a:schemeClr val="bg1"/>
                </a:solidFill>
              </a:rPr>
              <a:t> = </a:t>
            </a:r>
            <a:r>
              <a:rPr lang="en-US" sz="1400" b="1" dirty="0" err="1">
                <a:solidFill>
                  <a:schemeClr val="bg1"/>
                </a:solidFill>
              </a:rPr>
              <a:t>Calculador.Suma</a:t>
            </a:r>
            <a:r>
              <a:rPr lang="en-US" sz="1400" b="1" dirty="0">
                <a:solidFill>
                  <a:schemeClr val="bg1"/>
                </a:solidFill>
              </a:rPr>
              <a:t>(1_145.98, 3_298.35);</a:t>
            </a:r>
          </a:p>
          <a:p>
            <a:r>
              <a:rPr lang="en-US" sz="1400" b="1" dirty="0">
                <a:solidFill>
                  <a:schemeClr val="bg1"/>
                </a:solidFill>
              </a:rPr>
              <a:t>            </a:t>
            </a:r>
            <a:r>
              <a:rPr lang="en-US" sz="1400" b="1" dirty="0" err="1">
                <a:solidFill>
                  <a:schemeClr val="bg1"/>
                </a:solidFill>
              </a:rPr>
              <a:t>historia</a:t>
            </a:r>
            <a:r>
              <a:rPr lang="en-US" sz="1400" b="1" dirty="0">
                <a:solidFill>
                  <a:schemeClr val="bg1"/>
                </a:solidFill>
              </a:rPr>
              <a:t> = </a:t>
            </a:r>
            <a:r>
              <a:rPr lang="en-US" sz="1400" b="1" dirty="0" err="1">
                <a:solidFill>
                  <a:schemeClr val="bg1"/>
                </a:solidFill>
              </a:rPr>
              <a:t>Calculador.Historia</a:t>
            </a:r>
            <a:r>
              <a:rPr lang="en-US" sz="1400" b="1" dirty="0">
                <a:solidFill>
                  <a:schemeClr val="bg1"/>
                </a:solidFill>
              </a:rPr>
              <a:t> != null ? </a:t>
            </a:r>
            <a:r>
              <a:rPr lang="en-US" sz="1400" b="1" dirty="0" err="1">
                <a:solidFill>
                  <a:schemeClr val="bg1"/>
                </a:solidFill>
              </a:rPr>
              <a:t>Calculador.Historia</a:t>
            </a:r>
            <a:r>
              <a:rPr lang="en-US" sz="1400" b="1" dirty="0">
                <a:solidFill>
                  <a:schemeClr val="bg1"/>
                </a:solidFill>
              </a:rPr>
              <a:t> : "";</a:t>
            </a:r>
          </a:p>
          <a:p>
            <a:r>
              <a:rPr lang="en-US" sz="1400" b="1" dirty="0">
                <a:solidFill>
                  <a:schemeClr val="bg1"/>
                </a:solidFill>
              </a:rPr>
              <a:t>            WriteLine(</a:t>
            </a:r>
            <a:r>
              <a:rPr lang="en-US" sz="1400" b="1" dirty="0" err="1">
                <a:solidFill>
                  <a:schemeClr val="bg1"/>
                </a:solidFill>
              </a:rPr>
              <a:t>historia</a:t>
            </a:r>
            <a:r>
              <a:rPr lang="en-US" sz="1400" b="1" dirty="0">
                <a:solidFill>
                  <a:schemeClr val="bg1"/>
                </a:solidFill>
              </a:rPr>
              <a:t>);	// 1145.98 + 3298.35 = 4444.33</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static class </a:t>
            </a:r>
            <a:r>
              <a:rPr lang="en-US" sz="1400" b="1" dirty="0" err="1">
                <a:solidFill>
                  <a:schemeClr val="bg1"/>
                </a:solidFill>
              </a:rPr>
              <a:t>Calculador</a:t>
            </a:r>
            <a:endParaRPr lang="en-US" sz="1400" b="1" dirty="0">
              <a:solidFill>
                <a:schemeClr val="bg1"/>
              </a:solidFill>
            </a:endParaRPr>
          </a:p>
          <a:p>
            <a:r>
              <a:rPr lang="en-US" sz="1400" b="1" dirty="0">
                <a:solidFill>
                  <a:schemeClr val="bg1"/>
                </a:solidFill>
              </a:rPr>
              <a:t>{</a:t>
            </a:r>
          </a:p>
          <a:p>
            <a:r>
              <a:rPr lang="en-US" sz="1400" b="1" dirty="0">
                <a:solidFill>
                  <a:schemeClr val="bg1"/>
                </a:solidFill>
              </a:rPr>
              <a:t>      static public string Historia = null; </a:t>
            </a:r>
          </a:p>
          <a:p>
            <a:r>
              <a:rPr lang="en-US" sz="1400" b="1" dirty="0">
                <a:solidFill>
                  <a:schemeClr val="bg1"/>
                </a:solidFill>
              </a:rPr>
              <a:t>      </a:t>
            </a:r>
          </a:p>
          <a:p>
            <a:r>
              <a:rPr lang="en-US" sz="1400" b="1" dirty="0">
                <a:solidFill>
                  <a:schemeClr val="bg1"/>
                </a:solidFill>
              </a:rPr>
              <a:t>      public static double Suma(double x, double y) </a:t>
            </a:r>
          </a:p>
          <a:p>
            <a:r>
              <a:rPr lang="en-US" sz="1400" b="1" dirty="0">
                <a:solidFill>
                  <a:schemeClr val="bg1"/>
                </a:solidFill>
              </a:rPr>
              <a:t>      {  double z = x + y; Historia = $"{x} + {y} = {z}"; return z;  }</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28348767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28D3-755F-5B4E-A0F5-905D7CD7DC02}"/>
              </a:ext>
            </a:extLst>
          </p:cNvPr>
          <p:cNvSpPr>
            <a:spLocks noGrp="1"/>
          </p:cNvSpPr>
          <p:nvPr>
            <p:ph type="title"/>
          </p:nvPr>
        </p:nvSpPr>
        <p:spPr/>
        <p:txBody>
          <a:bodyPr/>
          <a:lstStyle/>
          <a:p>
            <a:r>
              <a:rPr lang="en-BO" dirty="0"/>
              <a:t>Tipos nulables</a:t>
            </a:r>
          </a:p>
        </p:txBody>
      </p:sp>
      <p:sp>
        <p:nvSpPr>
          <p:cNvPr id="3" name="Content Placeholder 2">
            <a:extLst>
              <a:ext uri="{FF2B5EF4-FFF2-40B4-BE49-F238E27FC236}">
                <a16:creationId xmlns:a16="http://schemas.microsoft.com/office/drawing/2014/main" id="{C8A51DA4-E3CB-B944-B33F-4D1FE77D278A}"/>
              </a:ext>
            </a:extLst>
          </p:cNvPr>
          <p:cNvSpPr>
            <a:spLocks noGrp="1"/>
          </p:cNvSpPr>
          <p:nvPr>
            <p:ph idx="1"/>
          </p:nvPr>
        </p:nvSpPr>
        <p:spPr>
          <a:xfrm>
            <a:off x="7141030" y="1783896"/>
            <a:ext cx="4212770" cy="4667250"/>
          </a:xfrm>
          <a:solidFill>
            <a:schemeClr val="accent5">
              <a:lumMod val="20000"/>
              <a:lumOff val="80000"/>
            </a:schemeClr>
          </a:solidFill>
          <a:ln>
            <a:solidFill>
              <a:schemeClr val="bg1">
                <a:lumMod val="75000"/>
              </a:schemeClr>
            </a:solidFill>
          </a:ln>
        </p:spPr>
        <p:txBody>
          <a:bodyPr>
            <a:normAutofit fontScale="47500" lnSpcReduction="20000"/>
          </a:bodyPr>
          <a:lstStyle/>
          <a:p>
            <a:pPr marL="0" indent="0">
              <a:buNone/>
            </a:pPr>
            <a:endParaRPr lang="en-US" dirty="0"/>
          </a:p>
          <a:p>
            <a:pPr marL="0" indent="0">
              <a:buNone/>
            </a:pPr>
            <a:r>
              <a:rPr lang="en-US" sz="2900" dirty="0"/>
              <a:t>Se </a:t>
            </a:r>
            <a:r>
              <a:rPr lang="en-US" sz="2900" dirty="0" err="1"/>
              <a:t>puede</a:t>
            </a:r>
            <a:r>
              <a:rPr lang="en-US" sz="2900" dirty="0"/>
              <a:t> </a:t>
            </a:r>
            <a:r>
              <a:rPr lang="en-US" sz="2900" dirty="0" err="1"/>
              <a:t>hacer</a:t>
            </a:r>
            <a:r>
              <a:rPr lang="en-US" sz="2900" dirty="0"/>
              <a:t> que un </a:t>
            </a:r>
            <a:r>
              <a:rPr lang="en-US" sz="2900" dirty="0" err="1"/>
              <a:t>tipo</a:t>
            </a:r>
            <a:r>
              <a:rPr lang="en-US" sz="2900" dirty="0"/>
              <a:t> de valor </a:t>
            </a:r>
            <a:r>
              <a:rPr lang="en-US" sz="2900" dirty="0" err="1"/>
              <a:t>mantenga</a:t>
            </a:r>
            <a:r>
              <a:rPr lang="en-US" sz="2900" dirty="0"/>
              <a:t> el valor </a:t>
            </a:r>
            <a:r>
              <a:rPr lang="en-US" sz="2900" dirty="0" err="1"/>
              <a:t>nulo</a:t>
            </a:r>
            <a:r>
              <a:rPr lang="en-US" sz="2900" dirty="0"/>
              <a:t> </a:t>
            </a:r>
            <a:r>
              <a:rPr lang="en-US" sz="2900" dirty="0" err="1"/>
              <a:t>además</a:t>
            </a:r>
            <a:r>
              <a:rPr lang="en-US" sz="2900" dirty="0"/>
              <a:t> de </a:t>
            </a:r>
            <a:r>
              <a:rPr lang="en-US" sz="2900" dirty="0" err="1"/>
              <a:t>su</a:t>
            </a:r>
            <a:r>
              <a:rPr lang="en-US" sz="2900" dirty="0"/>
              <a:t> </a:t>
            </a:r>
            <a:r>
              <a:rPr lang="en-US" sz="2900" dirty="0" err="1"/>
              <a:t>rango</a:t>
            </a:r>
            <a:r>
              <a:rPr lang="en-US" sz="2900" dirty="0"/>
              <a:t> normal de </a:t>
            </a:r>
            <a:r>
              <a:rPr lang="en-US" sz="2900" dirty="0" err="1"/>
              <a:t>valores</a:t>
            </a:r>
            <a:r>
              <a:rPr lang="en-US" sz="2900" dirty="0"/>
              <a:t> </a:t>
            </a:r>
            <a:r>
              <a:rPr lang="en-US" sz="2900" dirty="0" err="1"/>
              <a:t>agregando</a:t>
            </a:r>
            <a:r>
              <a:rPr lang="en-US" sz="2900" dirty="0"/>
              <a:t> un </a:t>
            </a:r>
            <a:r>
              <a:rPr lang="en-US" sz="2900" dirty="0" err="1"/>
              <a:t>signo</a:t>
            </a:r>
            <a:r>
              <a:rPr lang="en-US" sz="2900" dirty="0"/>
              <a:t> de </a:t>
            </a:r>
            <a:r>
              <a:rPr lang="en-US" sz="2900" dirty="0" err="1"/>
              <a:t>interrogación</a:t>
            </a:r>
            <a:r>
              <a:rPr lang="en-US" sz="2900" dirty="0"/>
              <a:t> (?) a </a:t>
            </a:r>
            <a:r>
              <a:rPr lang="en-US" sz="2900" dirty="0" err="1"/>
              <a:t>su</a:t>
            </a:r>
            <a:r>
              <a:rPr lang="en-US" sz="2900" dirty="0"/>
              <a:t> </a:t>
            </a:r>
            <a:r>
              <a:rPr lang="en-US" sz="2900" dirty="0" err="1"/>
              <a:t>tipo</a:t>
            </a:r>
            <a:r>
              <a:rPr lang="en-US" sz="2900" dirty="0"/>
              <a:t> </a:t>
            </a:r>
            <a:r>
              <a:rPr lang="en-US" sz="2900" dirty="0" err="1"/>
              <a:t>subyacente</a:t>
            </a:r>
            <a:r>
              <a:rPr lang="en-US" sz="2900" dirty="0"/>
              <a:t>.</a:t>
            </a:r>
          </a:p>
          <a:p>
            <a:pPr marL="0" indent="0">
              <a:buNone/>
            </a:pPr>
            <a:endParaRPr lang="en-US" sz="2900" dirty="0"/>
          </a:p>
          <a:p>
            <a:pPr marL="0" indent="0">
              <a:buNone/>
            </a:pPr>
            <a:r>
              <a:rPr lang="en-US" sz="2900" dirty="0"/>
              <a:t>int? </a:t>
            </a:r>
            <a:r>
              <a:rPr lang="en-US" sz="2900" dirty="0" err="1"/>
              <a:t>numero</a:t>
            </a:r>
            <a:r>
              <a:rPr lang="en-US" sz="2900" dirty="0"/>
              <a:t> = null;</a:t>
            </a:r>
          </a:p>
          <a:p>
            <a:pPr marL="0" indent="0">
              <a:buNone/>
            </a:pPr>
            <a:r>
              <a:rPr lang="en-US" sz="2900" dirty="0"/>
              <a:t>bool? </a:t>
            </a:r>
            <a:r>
              <a:rPr lang="en-US" sz="2900" dirty="0" err="1"/>
              <a:t>verdad</a:t>
            </a:r>
            <a:r>
              <a:rPr lang="en-US" sz="2900" dirty="0"/>
              <a:t> = null</a:t>
            </a:r>
          </a:p>
          <a:p>
            <a:pPr marL="0" indent="0">
              <a:buNone/>
            </a:pPr>
            <a:endParaRPr lang="en-US" sz="2900" dirty="0"/>
          </a:p>
          <a:p>
            <a:pPr marL="0" indent="0">
              <a:buNone/>
            </a:pPr>
            <a:r>
              <a:rPr lang="en-US" sz="2900" dirty="0" err="1"/>
              <a:t>Esto</a:t>
            </a:r>
            <a:r>
              <a:rPr lang="en-US" sz="2900" dirty="0"/>
              <a:t> se </a:t>
            </a:r>
            <a:r>
              <a:rPr lang="en-US" sz="2900" dirty="0" err="1"/>
              <a:t>denomina</a:t>
            </a:r>
            <a:r>
              <a:rPr lang="en-US" sz="2900" dirty="0"/>
              <a:t> </a:t>
            </a:r>
            <a:r>
              <a:rPr lang="en-US" sz="2900" b="1" dirty="0" err="1"/>
              <a:t>tipo</a:t>
            </a:r>
            <a:r>
              <a:rPr lang="en-US" sz="2900" b="1" dirty="0"/>
              <a:t> </a:t>
            </a:r>
            <a:r>
              <a:rPr lang="en-US" sz="2900" b="1" dirty="0" err="1"/>
              <a:t>nulable</a:t>
            </a:r>
            <a:r>
              <a:rPr lang="en-US" sz="2900" dirty="0"/>
              <a:t> y </a:t>
            </a:r>
            <a:r>
              <a:rPr lang="en-US" sz="2900" dirty="0" err="1"/>
              <a:t>permite</a:t>
            </a:r>
            <a:r>
              <a:rPr lang="en-US" sz="2900" dirty="0"/>
              <a:t> que los </a:t>
            </a:r>
            <a:r>
              <a:rPr lang="en-US" sz="2900" dirty="0" err="1"/>
              <a:t>tipos</a:t>
            </a:r>
            <a:r>
              <a:rPr lang="en-US" sz="2900" dirty="0"/>
              <a:t> valor simples, </a:t>
            </a:r>
            <a:r>
              <a:rPr lang="en-US" sz="2900" dirty="0" err="1"/>
              <a:t>así</a:t>
            </a:r>
            <a:r>
              <a:rPr lang="en-US" sz="2900" dirty="0"/>
              <a:t> </a:t>
            </a:r>
            <a:r>
              <a:rPr lang="en-US" sz="2900" dirty="0" err="1"/>
              <a:t>como</a:t>
            </a:r>
            <a:r>
              <a:rPr lang="en-US" sz="2900" dirty="0"/>
              <a:t> </a:t>
            </a:r>
            <a:r>
              <a:rPr lang="en-US" sz="2900" dirty="0" err="1"/>
              <a:t>otros</a:t>
            </a:r>
            <a:r>
              <a:rPr lang="en-US" sz="2900" dirty="0"/>
              <a:t> </a:t>
            </a:r>
            <a:r>
              <a:rPr lang="en-US" sz="2900" dirty="0" err="1"/>
              <a:t>tipos</a:t>
            </a:r>
            <a:r>
              <a:rPr lang="en-US" sz="2900" dirty="0"/>
              <a:t> de </a:t>
            </a:r>
            <a:r>
              <a:rPr lang="en-US" sz="2900" dirty="0" err="1"/>
              <a:t>estructura</a:t>
            </a:r>
            <a:r>
              <a:rPr lang="en-US" sz="2900" dirty="0"/>
              <a:t>, </a:t>
            </a:r>
            <a:r>
              <a:rPr lang="en-US" sz="2900" dirty="0" err="1"/>
              <a:t>indiquen</a:t>
            </a:r>
            <a:r>
              <a:rPr lang="en-US" sz="2900" dirty="0"/>
              <a:t> un valor </a:t>
            </a:r>
            <a:r>
              <a:rPr lang="en-US" sz="2900" dirty="0" err="1"/>
              <a:t>indefinido</a:t>
            </a:r>
            <a:r>
              <a:rPr lang="en-US" sz="2900" dirty="0"/>
              <a:t>. Por </a:t>
            </a:r>
            <a:r>
              <a:rPr lang="en-US" sz="2900" dirty="0" err="1"/>
              <a:t>ejemplo</a:t>
            </a:r>
            <a:r>
              <a:rPr lang="en-US" sz="2900" dirty="0"/>
              <a:t>, bool? es un </a:t>
            </a:r>
            <a:r>
              <a:rPr lang="en-US" sz="2900" dirty="0" err="1"/>
              <a:t>tipo</a:t>
            </a:r>
            <a:r>
              <a:rPr lang="en-US" sz="2900" dirty="0"/>
              <a:t> </a:t>
            </a:r>
            <a:r>
              <a:rPr lang="en-US" sz="2900" dirty="0" err="1"/>
              <a:t>nulable</a:t>
            </a:r>
            <a:r>
              <a:rPr lang="en-US" sz="2900" dirty="0"/>
              <a:t> que </a:t>
            </a:r>
            <a:r>
              <a:rPr lang="en-US" sz="2900" dirty="0" err="1"/>
              <a:t>puede</a:t>
            </a:r>
            <a:r>
              <a:rPr lang="en-US" sz="2900" dirty="0"/>
              <a:t> </a:t>
            </a:r>
            <a:r>
              <a:rPr lang="en-US" sz="2900" dirty="0" err="1"/>
              <a:t>contener</a:t>
            </a:r>
            <a:r>
              <a:rPr lang="en-US" sz="2900" dirty="0"/>
              <a:t> los </a:t>
            </a:r>
            <a:r>
              <a:rPr lang="en-US" sz="2900" dirty="0" err="1"/>
              <a:t>valores</a:t>
            </a:r>
            <a:r>
              <a:rPr lang="en-US" sz="2900" dirty="0"/>
              <a:t> true, false y null.</a:t>
            </a:r>
          </a:p>
          <a:p>
            <a:pPr marL="0" indent="0">
              <a:buNone/>
            </a:pPr>
            <a:endParaRPr lang="en-US" sz="2900" dirty="0"/>
          </a:p>
          <a:p>
            <a:pPr marL="0" indent="0">
              <a:buNone/>
            </a:pPr>
            <a:r>
              <a:rPr lang="en-US" sz="2900" dirty="0" err="1"/>
              <a:t>También</a:t>
            </a:r>
            <a:r>
              <a:rPr lang="en-US" sz="2900" dirty="0"/>
              <a:t> </a:t>
            </a:r>
            <a:r>
              <a:rPr lang="en-US" sz="2900" dirty="0" err="1"/>
              <a:t>hace</a:t>
            </a:r>
            <a:r>
              <a:rPr lang="en-US" sz="2900" dirty="0"/>
              <a:t> </a:t>
            </a:r>
            <a:r>
              <a:rPr lang="en-US" sz="2900" dirty="0" err="1"/>
              <a:t>más</a:t>
            </a:r>
            <a:r>
              <a:rPr lang="en-US" sz="2900" dirty="0"/>
              <a:t> </a:t>
            </a:r>
            <a:r>
              <a:rPr lang="en-US" sz="2900" dirty="0" err="1"/>
              <a:t>fácil</a:t>
            </a:r>
            <a:r>
              <a:rPr lang="en-US" sz="2900" dirty="0"/>
              <a:t> </a:t>
            </a:r>
            <a:r>
              <a:rPr lang="en-US" sz="2900" dirty="0" err="1"/>
              <a:t>interactuar</a:t>
            </a:r>
            <a:r>
              <a:rPr lang="en-US" sz="2900" dirty="0"/>
              <a:t> con </a:t>
            </a:r>
            <a:r>
              <a:rPr lang="en-US" sz="2900" dirty="0" err="1"/>
              <a:t>valores</a:t>
            </a:r>
            <a:r>
              <a:rPr lang="en-US" sz="2900" dirty="0"/>
              <a:t> </a:t>
            </a:r>
            <a:r>
              <a:rPr lang="en-US" sz="2900" dirty="0" err="1"/>
              <a:t>numéricos</a:t>
            </a:r>
            <a:r>
              <a:rPr lang="en-US" sz="2900" dirty="0"/>
              <a:t> </a:t>
            </a:r>
            <a:r>
              <a:rPr lang="en-US" sz="2900" dirty="0" err="1"/>
              <a:t>nulos</a:t>
            </a:r>
            <a:r>
              <a:rPr lang="en-US" sz="2900" dirty="0"/>
              <a:t> de una base de </a:t>
            </a:r>
            <a:r>
              <a:rPr lang="en-US" sz="2900" dirty="0" err="1"/>
              <a:t>datos</a:t>
            </a:r>
            <a:r>
              <a:rPr lang="en-US" sz="2900" dirty="0"/>
              <a:t>.</a:t>
            </a:r>
          </a:p>
          <a:p>
            <a:pPr marL="0" indent="0">
              <a:buNone/>
            </a:pPr>
            <a:endParaRPr lang="en-US" sz="2900" dirty="0"/>
          </a:p>
          <a:p>
            <a:pPr marL="0" indent="0">
              <a:buNone/>
            </a:pPr>
            <a:r>
              <a:rPr lang="en-BO" sz="2900" dirty="0"/>
              <a:t>Los tipos nulables son una struct (como una class) con miembros, como: HasValue, Value y GetValueOrDefault().</a:t>
            </a:r>
          </a:p>
        </p:txBody>
      </p:sp>
      <p:sp>
        <p:nvSpPr>
          <p:cNvPr id="4" name="TextBox 3">
            <a:extLst>
              <a:ext uri="{FF2B5EF4-FFF2-40B4-BE49-F238E27FC236}">
                <a16:creationId xmlns:a16="http://schemas.microsoft.com/office/drawing/2014/main" id="{E28FB3BF-6FDE-DA45-9B15-2803B7433108}"/>
              </a:ext>
            </a:extLst>
          </p:cNvPr>
          <p:cNvSpPr txBox="1"/>
          <p:nvPr/>
        </p:nvSpPr>
        <p:spPr>
          <a:xfrm>
            <a:off x="838200" y="1470643"/>
            <a:ext cx="5849984" cy="5293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a:t>
            </a:r>
            <a:r>
              <a:rPr lang="en-US" sz="1400" b="1" dirty="0"/>
              <a:t>static void Main() {</a:t>
            </a:r>
          </a:p>
          <a:p>
            <a:r>
              <a:rPr lang="en-US" sz="1400" b="1" dirty="0"/>
              <a:t>	</a:t>
            </a:r>
            <a:r>
              <a:rPr lang="en-US" sz="1400" b="1" dirty="0">
                <a:solidFill>
                  <a:schemeClr val="accent2">
                    <a:lumMod val="40000"/>
                    <a:lumOff val="60000"/>
                  </a:schemeClr>
                </a:solidFill>
              </a:rPr>
              <a:t>double?</a:t>
            </a:r>
            <a:r>
              <a:rPr lang="en-US" sz="1400" b="1" dirty="0"/>
              <a:t> x = 50; </a:t>
            </a:r>
            <a:r>
              <a:rPr lang="en-US" sz="1400" b="1" dirty="0">
                <a:solidFill>
                  <a:schemeClr val="accent2">
                    <a:lumMod val="40000"/>
                    <a:lumOff val="60000"/>
                  </a:schemeClr>
                </a:solidFill>
              </a:rPr>
              <a:t>double?</a:t>
            </a:r>
            <a:r>
              <a:rPr lang="en-US" sz="1400" b="1" dirty="0"/>
              <a:t> y = null;</a:t>
            </a:r>
          </a:p>
          <a:p>
            <a:r>
              <a:rPr lang="en-US" sz="1400" b="1" dirty="0"/>
              <a:t>	WriteLine(</a:t>
            </a:r>
            <a:r>
              <a:rPr lang="en-US" sz="1400" b="1" dirty="0" err="1">
                <a:solidFill>
                  <a:schemeClr val="accent2">
                    <a:lumMod val="40000"/>
                    <a:lumOff val="60000"/>
                  </a:schemeClr>
                </a:solidFill>
              </a:rPr>
              <a:t>y.HasValue</a:t>
            </a:r>
            <a:r>
              <a:rPr lang="en-US" sz="1400" b="1" dirty="0"/>
              <a:t>); // False</a:t>
            </a:r>
          </a:p>
          <a:p>
            <a:r>
              <a:rPr lang="en-US" sz="1400" b="1" dirty="0"/>
              <a:t>	// double z = </a:t>
            </a:r>
            <a:r>
              <a:rPr lang="en-US" sz="1400" b="1" dirty="0" err="1"/>
              <a:t>x.Value</a:t>
            </a:r>
            <a:r>
              <a:rPr lang="en-US" sz="1400" b="1" dirty="0"/>
              <a:t> + </a:t>
            </a:r>
            <a:r>
              <a:rPr lang="en-US" sz="1400" b="1" dirty="0" err="1"/>
              <a:t>y.Value</a:t>
            </a:r>
            <a:r>
              <a:rPr lang="en-US" sz="1400" b="1" dirty="0"/>
              <a:t>; // Error</a:t>
            </a:r>
          </a:p>
          <a:p>
            <a:r>
              <a:rPr lang="en-US" sz="1400" b="1" dirty="0"/>
              <a:t>	double z = </a:t>
            </a:r>
            <a:r>
              <a:rPr lang="en-US" sz="1400" b="1" dirty="0" err="1">
                <a:solidFill>
                  <a:schemeClr val="accent2">
                    <a:lumMod val="40000"/>
                    <a:lumOff val="60000"/>
                  </a:schemeClr>
                </a:solidFill>
              </a:rPr>
              <a:t>x.Value</a:t>
            </a:r>
            <a:r>
              <a:rPr lang="en-US" sz="1400" b="1" dirty="0"/>
              <a:t> + (</a:t>
            </a:r>
            <a:r>
              <a:rPr lang="en-US" sz="1400" b="1" dirty="0" err="1">
                <a:solidFill>
                  <a:schemeClr val="accent2">
                    <a:lumMod val="40000"/>
                    <a:lumOff val="60000"/>
                  </a:schemeClr>
                </a:solidFill>
              </a:rPr>
              <a:t>y.GetValueOrDefault</a:t>
            </a:r>
            <a:r>
              <a:rPr lang="en-US" sz="1400" b="1" dirty="0">
                <a:solidFill>
                  <a:schemeClr val="accent2">
                    <a:lumMod val="40000"/>
                    <a:lumOff val="60000"/>
                  </a:schemeClr>
                </a:solidFill>
              </a:rPr>
              <a:t>()</a:t>
            </a:r>
            <a:r>
              <a:rPr lang="en-US" sz="1400" b="1" dirty="0"/>
              <a:t>); // z = x + y = 50</a:t>
            </a:r>
          </a:p>
          <a:p>
            <a:r>
              <a:rPr lang="en-US" sz="1400" b="1" dirty="0"/>
              <a:t>	WriteLine($"z = x + y = {z}"); </a:t>
            </a:r>
          </a:p>
          <a:p>
            <a:r>
              <a:rPr lang="en-US" sz="1400" b="1" dirty="0"/>
              <a:t>	double? suman = </a:t>
            </a:r>
            <a:r>
              <a:rPr lang="en-US" sz="1400" b="1" dirty="0" err="1"/>
              <a:t>Calculador.Suma</a:t>
            </a:r>
            <a:r>
              <a:rPr lang="en-US" sz="1400" b="1" dirty="0"/>
              <a:t>(x, y); </a:t>
            </a:r>
          </a:p>
          <a:p>
            <a:r>
              <a:rPr lang="en-US" sz="1400" b="1" dirty="0"/>
              <a:t>	WriteLine(</a:t>
            </a:r>
            <a:r>
              <a:rPr lang="en-US" sz="1400" b="1" dirty="0" err="1"/>
              <a:t>Calculador.Historia</a:t>
            </a:r>
            <a:r>
              <a:rPr lang="en-US" sz="1400" b="1" dirty="0"/>
              <a:t>);   // 50 + = </a:t>
            </a:r>
          </a:p>
          <a:p>
            <a:r>
              <a:rPr lang="en-US" sz="1400" b="1" dirty="0"/>
              <a:t>	var </a:t>
            </a:r>
            <a:r>
              <a:rPr lang="en-US" sz="1400" b="1" dirty="0" err="1"/>
              <a:t>suma</a:t>
            </a:r>
            <a:r>
              <a:rPr lang="en-US" sz="1400" b="1" dirty="0"/>
              <a:t> = </a:t>
            </a:r>
            <a:r>
              <a:rPr lang="en-US" sz="1400" b="1" dirty="0" err="1"/>
              <a:t>Calculador.Suma</a:t>
            </a:r>
            <a:r>
              <a:rPr lang="en-US" sz="1400" b="1" dirty="0"/>
              <a:t>(1_145.98, 3_298.35);</a:t>
            </a:r>
          </a:p>
          <a:p>
            <a:r>
              <a:rPr lang="en-US" sz="1400" b="1" dirty="0"/>
              <a:t>	WriteLine(</a:t>
            </a:r>
            <a:r>
              <a:rPr lang="en-US" sz="1400" b="1" dirty="0" err="1"/>
              <a:t>Calculador.Historia</a:t>
            </a:r>
            <a:r>
              <a:rPr lang="en-US" sz="1400" b="1" dirty="0"/>
              <a:t>);   // 1145.98 + 3298.35 = 4444.33 </a:t>
            </a:r>
          </a:p>
          <a:p>
            <a:r>
              <a:rPr lang="en-US" sz="1400" b="1" dirty="0"/>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Calculador</a:t>
            </a:r>
            <a:endParaRPr lang="en-US" sz="1400" b="1" dirty="0">
              <a:solidFill>
                <a:schemeClr val="bg1"/>
              </a:solidFill>
            </a:endParaRPr>
          </a:p>
          <a:p>
            <a:r>
              <a:rPr lang="en-US" sz="1400" b="1" dirty="0">
                <a:solidFill>
                  <a:schemeClr val="bg1"/>
                </a:solidFill>
              </a:rPr>
              <a:t>{</a:t>
            </a:r>
          </a:p>
          <a:p>
            <a:r>
              <a:rPr lang="en-US" sz="1400" b="1" dirty="0">
                <a:solidFill>
                  <a:schemeClr val="bg1"/>
                </a:solidFill>
              </a:rPr>
              <a:t>      static public string Historia = null; </a:t>
            </a:r>
          </a:p>
          <a:p>
            <a:r>
              <a:rPr lang="en-US" sz="1400" b="1" dirty="0">
                <a:solidFill>
                  <a:schemeClr val="bg1"/>
                </a:solidFill>
              </a:rPr>
              <a:t>      public static double Suma(double x, double y) </a:t>
            </a:r>
          </a:p>
          <a:p>
            <a:r>
              <a:rPr lang="en-US" sz="1400" b="1" dirty="0">
                <a:solidFill>
                  <a:schemeClr val="bg1"/>
                </a:solidFill>
              </a:rPr>
              <a:t>      {  double z = x + y; Historia = $"{x} + {y} = {z}"; return z;  }</a:t>
            </a:r>
          </a:p>
          <a:p>
            <a:r>
              <a:rPr lang="en-US" sz="1400" b="1" dirty="0">
                <a:solidFill>
                  <a:schemeClr val="bg1"/>
                </a:solidFill>
              </a:rPr>
              <a:t>      public static </a:t>
            </a:r>
            <a:r>
              <a:rPr lang="en-US" sz="1400" b="1" dirty="0">
                <a:solidFill>
                  <a:schemeClr val="accent2">
                    <a:lumMod val="40000"/>
                    <a:lumOff val="60000"/>
                  </a:schemeClr>
                </a:solidFill>
              </a:rPr>
              <a:t>double?</a:t>
            </a:r>
            <a:r>
              <a:rPr lang="en-US" sz="1400" b="1" dirty="0">
                <a:solidFill>
                  <a:schemeClr val="bg1"/>
                </a:solidFill>
              </a:rPr>
              <a:t> Suma(</a:t>
            </a:r>
            <a:r>
              <a:rPr lang="en-US" sz="1400" b="1" dirty="0">
                <a:solidFill>
                  <a:schemeClr val="accent2">
                    <a:lumMod val="40000"/>
                    <a:lumOff val="60000"/>
                  </a:schemeClr>
                </a:solidFill>
              </a:rPr>
              <a:t>double? x</a:t>
            </a:r>
            <a:r>
              <a:rPr lang="en-US" sz="1400" b="1" dirty="0">
                <a:solidFill>
                  <a:schemeClr val="bg1"/>
                </a:solidFill>
              </a:rPr>
              <a:t>, </a:t>
            </a:r>
            <a:r>
              <a:rPr lang="en-US" sz="1400" b="1" dirty="0">
                <a:solidFill>
                  <a:schemeClr val="accent2">
                    <a:lumMod val="40000"/>
                    <a:lumOff val="60000"/>
                  </a:schemeClr>
                </a:solidFill>
              </a:rPr>
              <a:t>double? y</a:t>
            </a:r>
            <a:r>
              <a:rPr lang="en-US" sz="1400" b="1" dirty="0">
                <a:solidFill>
                  <a:schemeClr val="bg1"/>
                </a:solidFill>
              </a:rPr>
              <a:t>) </a:t>
            </a:r>
          </a:p>
          <a:p>
            <a:r>
              <a:rPr lang="en-US" sz="1400" b="1" dirty="0">
                <a:solidFill>
                  <a:schemeClr val="bg1"/>
                </a:solidFill>
              </a:rPr>
              <a:t>      {  double? z = x + y; Historia = $"{x} + {y} = {z}"; return z;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02116928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6D61-3BA2-7D4F-B1A0-667FA91976F2}"/>
              </a:ext>
            </a:extLst>
          </p:cNvPr>
          <p:cNvSpPr>
            <a:spLocks noGrp="1"/>
          </p:cNvSpPr>
          <p:nvPr>
            <p:ph type="title"/>
          </p:nvPr>
        </p:nvSpPr>
        <p:spPr/>
        <p:txBody>
          <a:bodyPr/>
          <a:lstStyle/>
          <a:p>
            <a:r>
              <a:rPr lang="en-BO" dirty="0"/>
              <a:t>Operador Null-Coalescing</a:t>
            </a:r>
          </a:p>
        </p:txBody>
      </p:sp>
      <p:sp>
        <p:nvSpPr>
          <p:cNvPr id="3" name="Content Placeholder 2">
            <a:extLst>
              <a:ext uri="{FF2B5EF4-FFF2-40B4-BE49-F238E27FC236}">
                <a16:creationId xmlns:a16="http://schemas.microsoft.com/office/drawing/2014/main" id="{EB1C0F0D-5A66-D543-8986-F0EAC35C96C6}"/>
              </a:ext>
            </a:extLst>
          </p:cNvPr>
          <p:cNvSpPr>
            <a:spLocks noGrp="1"/>
          </p:cNvSpPr>
          <p:nvPr>
            <p:ph idx="1"/>
          </p:nvPr>
        </p:nvSpPr>
        <p:spPr>
          <a:xfrm>
            <a:off x="7001690" y="1524000"/>
            <a:ext cx="4352109" cy="4968875"/>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El </a:t>
            </a:r>
            <a:r>
              <a:rPr lang="en-US" dirty="0" err="1"/>
              <a:t>operador</a:t>
            </a:r>
            <a:r>
              <a:rPr lang="en-US" dirty="0"/>
              <a:t> </a:t>
            </a:r>
            <a:r>
              <a:rPr lang="en-US" b="1" dirty="0"/>
              <a:t>Null-</a:t>
            </a:r>
            <a:r>
              <a:rPr lang="en-US" b="1" dirty="0" err="1"/>
              <a:t>Coallescing</a:t>
            </a:r>
            <a:r>
              <a:rPr lang="en-US" dirty="0"/>
              <a:t> (??) </a:t>
            </a:r>
            <a:r>
              <a:rPr lang="en-US" dirty="0" err="1"/>
              <a:t>devuelve</a:t>
            </a:r>
            <a:r>
              <a:rPr lang="en-US" dirty="0"/>
              <a:t> el operando de la </a:t>
            </a:r>
            <a:r>
              <a:rPr lang="en-US" dirty="0" err="1"/>
              <a:t>izquierda</a:t>
            </a:r>
            <a:r>
              <a:rPr lang="en-US" dirty="0"/>
              <a:t> </a:t>
            </a:r>
            <a:r>
              <a:rPr lang="en-US" dirty="0" err="1"/>
              <a:t>si</a:t>
            </a:r>
            <a:r>
              <a:rPr lang="en-US" dirty="0"/>
              <a:t> no es </a:t>
            </a:r>
            <a:r>
              <a:rPr lang="en-US" dirty="0" err="1"/>
              <a:t>nulo</a:t>
            </a:r>
            <a:r>
              <a:rPr lang="en-US" dirty="0"/>
              <a:t> y, de lo </a:t>
            </a:r>
            <a:r>
              <a:rPr lang="en-US" dirty="0" err="1"/>
              <a:t>contrario</a:t>
            </a:r>
            <a:r>
              <a:rPr lang="en-US" dirty="0"/>
              <a:t>, </a:t>
            </a:r>
            <a:r>
              <a:rPr lang="en-US" dirty="0" err="1"/>
              <a:t>devuelve</a:t>
            </a:r>
            <a:r>
              <a:rPr lang="en-US" dirty="0"/>
              <a:t> el operando de la </a:t>
            </a:r>
            <a:r>
              <a:rPr lang="en-US" dirty="0" err="1"/>
              <a:t>derecha</a:t>
            </a:r>
            <a:r>
              <a:rPr lang="en-US" dirty="0"/>
              <a:t>. Este </a:t>
            </a:r>
            <a:r>
              <a:rPr lang="en-US" dirty="0" err="1"/>
              <a:t>operador</a:t>
            </a:r>
            <a:r>
              <a:rPr lang="en-US" dirty="0"/>
              <a:t> </a:t>
            </a:r>
            <a:r>
              <a:rPr lang="en-US" dirty="0" err="1"/>
              <a:t>condicional</a:t>
            </a:r>
            <a:r>
              <a:rPr lang="en-US" dirty="0"/>
              <a:t> </a:t>
            </a:r>
            <a:r>
              <a:rPr lang="en-US" dirty="0" err="1"/>
              <a:t>proporciona</a:t>
            </a:r>
            <a:r>
              <a:rPr lang="en-US" dirty="0"/>
              <a:t> una </a:t>
            </a:r>
            <a:r>
              <a:rPr lang="en-US" dirty="0" err="1"/>
              <a:t>sintaxis</a:t>
            </a:r>
            <a:r>
              <a:rPr lang="en-US" dirty="0"/>
              <a:t> </a:t>
            </a:r>
            <a:r>
              <a:rPr lang="en-US" dirty="0" err="1"/>
              <a:t>fácil</a:t>
            </a:r>
            <a:r>
              <a:rPr lang="en-US" dirty="0"/>
              <a:t> para </a:t>
            </a:r>
            <a:r>
              <a:rPr lang="en-US" dirty="0" err="1"/>
              <a:t>asignar</a:t>
            </a:r>
            <a:r>
              <a:rPr lang="en-US" dirty="0"/>
              <a:t> un “</a:t>
            </a:r>
            <a:r>
              <a:rPr lang="en-US" dirty="0" err="1"/>
              <a:t>tipo</a:t>
            </a:r>
            <a:r>
              <a:rPr lang="en-US" dirty="0"/>
              <a:t> nullable” a un “</a:t>
            </a:r>
            <a:r>
              <a:rPr lang="en-US" dirty="0" err="1"/>
              <a:t>tipo</a:t>
            </a:r>
            <a:r>
              <a:rPr lang="en-US" dirty="0"/>
              <a:t> no nullable”.</a:t>
            </a:r>
          </a:p>
          <a:p>
            <a:pPr marL="0" indent="0">
              <a:buNone/>
            </a:pPr>
            <a:r>
              <a:rPr lang="en-US" dirty="0"/>
              <a:t>Una variable de “</a:t>
            </a:r>
            <a:r>
              <a:rPr lang="en-US" dirty="0" err="1"/>
              <a:t>tipo</a:t>
            </a:r>
            <a:r>
              <a:rPr lang="en-US" dirty="0"/>
              <a:t> nullable” no debe </a:t>
            </a:r>
            <a:r>
              <a:rPr lang="en-US" dirty="0" err="1"/>
              <a:t>convertirse</a:t>
            </a:r>
            <a:r>
              <a:rPr lang="en-US" dirty="0"/>
              <a:t> </a:t>
            </a:r>
            <a:r>
              <a:rPr lang="en-US" dirty="0" err="1"/>
              <a:t>explícitamente</a:t>
            </a:r>
            <a:r>
              <a:rPr lang="en-US" dirty="0"/>
              <a:t> </a:t>
            </a:r>
            <a:r>
              <a:rPr lang="en-US" dirty="0" err="1"/>
              <a:t>en</a:t>
            </a:r>
            <a:r>
              <a:rPr lang="en-US" dirty="0"/>
              <a:t> un “</a:t>
            </a:r>
            <a:r>
              <a:rPr lang="en-US" dirty="0" err="1"/>
              <a:t>tipo</a:t>
            </a:r>
            <a:r>
              <a:rPr lang="en-US" dirty="0"/>
              <a:t> no nullable”. </a:t>
            </a:r>
            <a:r>
              <a:rPr lang="en-US" dirty="0" err="1"/>
              <a:t>Hacerlo</a:t>
            </a:r>
            <a:r>
              <a:rPr lang="en-US" dirty="0"/>
              <a:t> </a:t>
            </a:r>
            <a:r>
              <a:rPr lang="en-US" dirty="0" err="1"/>
              <a:t>provoca</a:t>
            </a:r>
            <a:r>
              <a:rPr lang="en-US" dirty="0"/>
              <a:t> un error de runtime </a:t>
            </a:r>
            <a:r>
              <a:rPr lang="en-US" dirty="0" err="1"/>
              <a:t>si</a:t>
            </a:r>
            <a:r>
              <a:rPr lang="en-US" dirty="0"/>
              <a:t> la variable </a:t>
            </a:r>
            <a:r>
              <a:rPr lang="en-US" dirty="0" err="1"/>
              <a:t>tiene</a:t>
            </a:r>
            <a:r>
              <a:rPr lang="en-US" dirty="0"/>
              <a:t> un valor </a:t>
            </a:r>
            <a:r>
              <a:rPr lang="en-US" dirty="0" err="1"/>
              <a:t>nulo</a:t>
            </a:r>
            <a:r>
              <a:rPr lang="en-US" dirty="0"/>
              <a:t>.</a:t>
            </a:r>
          </a:p>
          <a:p>
            <a:pPr marL="0" indent="0">
              <a:buNone/>
            </a:pPr>
            <a:endParaRPr lang="en-US" dirty="0"/>
          </a:p>
          <a:p>
            <a:pPr marL="0" indent="0">
              <a:buNone/>
            </a:pPr>
            <a:r>
              <a:rPr lang="en-US" b="1" dirty="0"/>
              <a:t>int? </a:t>
            </a:r>
            <a:r>
              <a:rPr lang="en-US" b="1" dirty="0" err="1"/>
              <a:t>i</a:t>
            </a:r>
            <a:r>
              <a:rPr lang="en-US" b="1" dirty="0"/>
              <a:t> = null;</a:t>
            </a:r>
          </a:p>
          <a:p>
            <a:pPr marL="0" indent="0">
              <a:buNone/>
            </a:pPr>
            <a:r>
              <a:rPr lang="en-US" b="1" dirty="0"/>
              <a:t>int j = </a:t>
            </a:r>
            <a:r>
              <a:rPr lang="en-US" b="1" dirty="0" err="1"/>
              <a:t>i</a:t>
            </a:r>
            <a:r>
              <a:rPr lang="en-US" b="1" dirty="0"/>
              <a:t> ?? 0; // 0    </a:t>
            </a:r>
            <a:r>
              <a:rPr lang="en-US" b="1" dirty="0" err="1"/>
              <a:t>Equivalente</a:t>
            </a:r>
            <a:r>
              <a:rPr lang="en-US" b="1" dirty="0"/>
              <a:t> a int j = </a:t>
            </a:r>
            <a:r>
              <a:rPr lang="en-US" b="1" dirty="0" err="1"/>
              <a:t>i</a:t>
            </a:r>
            <a:r>
              <a:rPr lang="en-US" b="1" dirty="0"/>
              <a:t> != null ? </a:t>
            </a:r>
            <a:r>
              <a:rPr lang="en-US" b="1" dirty="0" err="1"/>
              <a:t>i</a:t>
            </a:r>
            <a:r>
              <a:rPr lang="en-US" b="1" dirty="0"/>
              <a:t> : 0;</a:t>
            </a:r>
          </a:p>
          <a:p>
            <a:pPr marL="0" indent="0">
              <a:buNone/>
            </a:pPr>
            <a:endParaRPr lang="en-US" b="1" dirty="0"/>
          </a:p>
          <a:p>
            <a:pPr marL="0" indent="0">
              <a:buNone/>
            </a:pPr>
            <a:r>
              <a:rPr lang="en-US" b="1" dirty="0"/>
              <a:t>int? </a:t>
            </a:r>
            <a:r>
              <a:rPr lang="en-US" b="1" dirty="0" err="1"/>
              <a:t>i</a:t>
            </a:r>
            <a:r>
              <a:rPr lang="en-US" b="1" dirty="0"/>
              <a:t> = null;</a:t>
            </a:r>
          </a:p>
          <a:p>
            <a:pPr marL="0" indent="0">
              <a:buNone/>
            </a:pPr>
            <a:r>
              <a:rPr lang="en-US" b="1" dirty="0"/>
              <a:t>int j = (int)</a:t>
            </a:r>
            <a:r>
              <a:rPr lang="en-US" b="1" dirty="0" err="1"/>
              <a:t>i</a:t>
            </a:r>
            <a:r>
              <a:rPr lang="en-US" b="1" dirty="0"/>
              <a:t>; // error: nullable object must have a value</a:t>
            </a:r>
          </a:p>
          <a:p>
            <a:endParaRPr lang="en-BO" dirty="0"/>
          </a:p>
        </p:txBody>
      </p:sp>
      <p:sp>
        <p:nvSpPr>
          <p:cNvPr id="4" name="TextBox 3">
            <a:extLst>
              <a:ext uri="{FF2B5EF4-FFF2-40B4-BE49-F238E27FC236}">
                <a16:creationId xmlns:a16="http://schemas.microsoft.com/office/drawing/2014/main" id="{0AEF0231-3DBE-664F-99DA-896660F8DF46}"/>
              </a:ext>
            </a:extLst>
          </p:cNvPr>
          <p:cNvSpPr txBox="1"/>
          <p:nvPr/>
        </p:nvSpPr>
        <p:spPr>
          <a:xfrm>
            <a:off x="838200" y="1923488"/>
            <a:ext cx="6006737" cy="3785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a:t>
            </a:r>
            <a:r>
              <a:rPr lang="en-US" sz="1400" b="1" dirty="0"/>
              <a:t>static void Main() {</a:t>
            </a:r>
          </a:p>
          <a:p>
            <a:r>
              <a:rPr lang="en-US" sz="1400" b="1" dirty="0"/>
              <a:t>	</a:t>
            </a:r>
            <a:r>
              <a:rPr lang="en-US" sz="1400" b="1" dirty="0">
                <a:solidFill>
                  <a:schemeClr val="accent2">
                    <a:lumMod val="40000"/>
                    <a:lumOff val="60000"/>
                  </a:schemeClr>
                </a:solidFill>
              </a:rPr>
              <a:t>double?</a:t>
            </a:r>
            <a:r>
              <a:rPr lang="en-US" sz="1400" b="1" dirty="0"/>
              <a:t> x = 50; </a:t>
            </a:r>
            <a:r>
              <a:rPr lang="en-US" sz="1400" b="1" dirty="0">
                <a:solidFill>
                  <a:schemeClr val="accent2">
                    <a:lumMod val="40000"/>
                    <a:lumOff val="60000"/>
                  </a:schemeClr>
                </a:solidFill>
              </a:rPr>
              <a:t>double?</a:t>
            </a:r>
            <a:r>
              <a:rPr lang="en-US" sz="1400" b="1" dirty="0"/>
              <a:t> y = null;</a:t>
            </a:r>
          </a:p>
          <a:p>
            <a:r>
              <a:rPr lang="en-US" sz="1400" b="1" dirty="0"/>
              <a:t>	WriteLine(</a:t>
            </a:r>
            <a:r>
              <a:rPr lang="en-US" sz="1400" b="1" dirty="0" err="1">
                <a:solidFill>
                  <a:schemeClr val="accent2">
                    <a:lumMod val="40000"/>
                    <a:lumOff val="60000"/>
                  </a:schemeClr>
                </a:solidFill>
              </a:rPr>
              <a:t>y.HasValue</a:t>
            </a:r>
            <a:r>
              <a:rPr lang="en-US" sz="1400" b="1" dirty="0"/>
              <a:t>); // False</a:t>
            </a:r>
          </a:p>
          <a:p>
            <a:r>
              <a:rPr lang="en-US" sz="1400" b="1" dirty="0"/>
              <a:t>	double z = (x ?? 0) + (y ??  0);  </a:t>
            </a:r>
          </a:p>
          <a:p>
            <a:r>
              <a:rPr lang="en-US" sz="1400" b="1" dirty="0"/>
              <a:t>                       WriteLine($"z = x + y = {z}"); // z = x + y = 50</a:t>
            </a:r>
          </a:p>
          <a:p>
            <a:r>
              <a:rPr lang="en-US" sz="1400" b="1" dirty="0"/>
              <a:t>	double? suman = </a:t>
            </a:r>
            <a:r>
              <a:rPr lang="en-US" sz="1400" b="1" dirty="0" err="1"/>
              <a:t>Calculador.Suma</a:t>
            </a:r>
            <a:r>
              <a:rPr lang="en-US" sz="1400" b="1" dirty="0"/>
              <a:t>(x, y); </a:t>
            </a:r>
          </a:p>
          <a:p>
            <a:r>
              <a:rPr lang="en-US" sz="1400" b="1" dirty="0"/>
              <a:t>	WriteLine(</a:t>
            </a:r>
            <a:r>
              <a:rPr lang="en-US" sz="1400" b="1" dirty="0" err="1"/>
              <a:t>Calculador.Historia</a:t>
            </a:r>
            <a:r>
              <a:rPr lang="en-US" sz="1400" b="1" dirty="0"/>
              <a:t>);   // 50 + = </a:t>
            </a:r>
          </a:p>
          <a:p>
            <a:r>
              <a:rPr lang="en-US" sz="1400" b="1" dirty="0"/>
              <a:t>	var </a:t>
            </a:r>
            <a:r>
              <a:rPr lang="en-US" sz="1400" b="1" dirty="0" err="1"/>
              <a:t>suma</a:t>
            </a:r>
            <a:r>
              <a:rPr lang="en-US" sz="1400" b="1" dirty="0"/>
              <a:t> = </a:t>
            </a:r>
            <a:r>
              <a:rPr lang="en-US" sz="1400" b="1" dirty="0" err="1"/>
              <a:t>Calculador.Suma</a:t>
            </a:r>
            <a:r>
              <a:rPr lang="en-US" sz="1400" b="1" dirty="0"/>
              <a:t>(1_145.98, 3_298.35);</a:t>
            </a:r>
          </a:p>
          <a:p>
            <a:r>
              <a:rPr lang="en-US" sz="1400" b="1" dirty="0"/>
              <a:t>	WriteLine(</a:t>
            </a:r>
            <a:r>
              <a:rPr lang="en-US" sz="1400" b="1" dirty="0" err="1"/>
              <a:t>Calculador.Historia</a:t>
            </a:r>
            <a:r>
              <a:rPr lang="en-US" sz="1400" b="1" dirty="0"/>
              <a:t>);   // 1145.98 + 3298.35 = 4444.33 </a:t>
            </a:r>
          </a:p>
          <a:p>
            <a:r>
              <a:rPr lang="en-US" sz="1400" b="1" dirty="0"/>
              <a:t>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misma</a:t>
            </a:r>
            <a:r>
              <a:rPr lang="en-US" sz="1400" b="1" dirty="0">
                <a:solidFill>
                  <a:schemeClr val="bg1"/>
                </a:solidFill>
              </a:rPr>
              <a:t> </a:t>
            </a:r>
            <a:r>
              <a:rPr lang="en-US" sz="1400" b="1" dirty="0" err="1">
                <a:solidFill>
                  <a:schemeClr val="bg1"/>
                </a:solidFill>
              </a:rPr>
              <a:t>implementación</a:t>
            </a:r>
            <a:r>
              <a:rPr lang="en-US" sz="1400" b="1" dirty="0">
                <a:solidFill>
                  <a:schemeClr val="bg1"/>
                </a:solidFill>
              </a:rPr>
              <a:t> del </a:t>
            </a:r>
            <a:r>
              <a:rPr lang="en-US" sz="1400" b="1" dirty="0" err="1">
                <a:solidFill>
                  <a:schemeClr val="bg1"/>
                </a:solidFill>
              </a:rPr>
              <a:t>ejemplo</a:t>
            </a:r>
            <a:r>
              <a:rPr lang="en-US" sz="1400" b="1" dirty="0">
                <a:solidFill>
                  <a:schemeClr val="bg1"/>
                </a:solidFill>
              </a:rPr>
              <a:t> anterior }</a:t>
            </a:r>
          </a:p>
          <a:p>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2594626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9C17D-4CA0-3846-9236-CD8B0EF69960}"/>
              </a:ext>
            </a:extLst>
          </p:cNvPr>
          <p:cNvSpPr>
            <a:spLocks noGrp="1"/>
          </p:cNvSpPr>
          <p:nvPr>
            <p:ph type="title"/>
          </p:nvPr>
        </p:nvSpPr>
        <p:spPr/>
        <p:txBody>
          <a:bodyPr/>
          <a:lstStyle/>
          <a:p>
            <a:r>
              <a:rPr lang="en-BO" dirty="0"/>
              <a:t>Operador condicional nulo</a:t>
            </a:r>
          </a:p>
        </p:txBody>
      </p:sp>
      <p:sp>
        <p:nvSpPr>
          <p:cNvPr id="3" name="Content Placeholder 2">
            <a:extLst>
              <a:ext uri="{FF2B5EF4-FFF2-40B4-BE49-F238E27FC236}">
                <a16:creationId xmlns:a16="http://schemas.microsoft.com/office/drawing/2014/main" id="{053AFC23-648B-3644-AE78-8A8C27AEC5C5}"/>
              </a:ext>
            </a:extLst>
          </p:cNvPr>
          <p:cNvSpPr>
            <a:spLocks noGrp="1"/>
          </p:cNvSpPr>
          <p:nvPr>
            <p:ph idx="1"/>
          </p:nvPr>
        </p:nvSpPr>
        <p:spPr>
          <a:xfrm>
            <a:off x="838200" y="1825625"/>
            <a:ext cx="10515600" cy="3242764"/>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El </a:t>
            </a:r>
            <a:r>
              <a:rPr lang="en-US" dirty="0" err="1"/>
              <a:t>operador</a:t>
            </a:r>
            <a:r>
              <a:rPr lang="en-US" dirty="0"/>
              <a:t> </a:t>
            </a:r>
            <a:r>
              <a:rPr lang="en-US" dirty="0" err="1"/>
              <a:t>condicional</a:t>
            </a:r>
            <a:r>
              <a:rPr lang="en-US" dirty="0"/>
              <a:t> </a:t>
            </a:r>
            <a:r>
              <a:rPr lang="en-US" dirty="0" err="1"/>
              <a:t>nulo</a:t>
            </a:r>
            <a:r>
              <a:rPr lang="en-US" dirty="0"/>
              <a:t> (?.) </a:t>
            </a:r>
            <a:r>
              <a:rPr lang="en-US" dirty="0" err="1"/>
              <a:t>Proporciona</a:t>
            </a:r>
            <a:r>
              <a:rPr lang="en-US" dirty="0"/>
              <a:t> una forma </a:t>
            </a:r>
            <a:r>
              <a:rPr lang="en-US" dirty="0" err="1"/>
              <a:t>concisa</a:t>
            </a:r>
            <a:r>
              <a:rPr lang="en-US" dirty="0"/>
              <a:t> de </a:t>
            </a:r>
            <a:r>
              <a:rPr lang="en-US" dirty="0" err="1"/>
              <a:t>realizar</a:t>
            </a:r>
            <a:r>
              <a:rPr lang="en-US" dirty="0"/>
              <a:t> </a:t>
            </a:r>
            <a:r>
              <a:rPr lang="en-US" dirty="0" err="1"/>
              <a:t>comprobaciones</a:t>
            </a:r>
            <a:r>
              <a:rPr lang="en-US" dirty="0"/>
              <a:t> </a:t>
            </a:r>
            <a:r>
              <a:rPr lang="en-US" dirty="0" err="1"/>
              <a:t>nulas</a:t>
            </a:r>
            <a:r>
              <a:rPr lang="en-US" dirty="0"/>
              <a:t> antes de acceder a los </a:t>
            </a:r>
            <a:r>
              <a:rPr lang="en-US" dirty="0" err="1"/>
              <a:t>miembros</a:t>
            </a:r>
            <a:r>
              <a:rPr lang="en-US" dirty="0"/>
              <a:t> del </a:t>
            </a:r>
            <a:r>
              <a:rPr lang="en-US" dirty="0" err="1"/>
              <a:t>objeto</a:t>
            </a:r>
            <a:r>
              <a:rPr lang="en-US" dirty="0"/>
              <a:t>. </a:t>
            </a:r>
            <a:r>
              <a:rPr lang="en-US" dirty="0" err="1"/>
              <a:t>Funciona</a:t>
            </a:r>
            <a:r>
              <a:rPr lang="en-US" dirty="0"/>
              <a:t> </a:t>
            </a:r>
            <a:r>
              <a:rPr lang="en-US" dirty="0" err="1"/>
              <a:t>como</a:t>
            </a:r>
            <a:r>
              <a:rPr lang="en-US" dirty="0"/>
              <a:t> el </a:t>
            </a:r>
            <a:r>
              <a:rPr lang="en-US" dirty="0" err="1"/>
              <a:t>operador</a:t>
            </a:r>
            <a:r>
              <a:rPr lang="en-US" dirty="0"/>
              <a:t> de </a:t>
            </a:r>
            <a:r>
              <a:rPr lang="en-US" dirty="0" err="1"/>
              <a:t>acceso</a:t>
            </a:r>
            <a:r>
              <a:rPr lang="en-US" dirty="0"/>
              <a:t> de </a:t>
            </a:r>
            <a:r>
              <a:rPr lang="en-US" dirty="0" err="1"/>
              <a:t>miembro</a:t>
            </a:r>
            <a:r>
              <a:rPr lang="en-US" dirty="0"/>
              <a:t> normal (.), </a:t>
            </a:r>
            <a:r>
              <a:rPr lang="en-US" dirty="0" err="1"/>
              <a:t>excepto</a:t>
            </a:r>
            <a:r>
              <a:rPr lang="en-US" dirty="0"/>
              <a:t> que </a:t>
            </a:r>
            <a:r>
              <a:rPr lang="en-US" dirty="0" err="1"/>
              <a:t>si</a:t>
            </a:r>
            <a:r>
              <a:rPr lang="en-US" dirty="0"/>
              <a:t> se </a:t>
            </a:r>
            <a:r>
              <a:rPr lang="en-US" dirty="0" err="1"/>
              <a:t>encuentra</a:t>
            </a:r>
            <a:r>
              <a:rPr lang="en-US" dirty="0"/>
              <a:t> una </a:t>
            </a:r>
            <a:r>
              <a:rPr lang="en-US" dirty="0" err="1"/>
              <a:t>referencia</a:t>
            </a:r>
            <a:r>
              <a:rPr lang="en-US" dirty="0"/>
              <a:t> </a:t>
            </a:r>
            <a:r>
              <a:rPr lang="en-US" dirty="0" err="1"/>
              <a:t>nula</a:t>
            </a:r>
            <a:r>
              <a:rPr lang="en-US" dirty="0"/>
              <a:t>, se </a:t>
            </a:r>
            <a:r>
              <a:rPr lang="en-US" dirty="0" err="1"/>
              <a:t>devuelve</a:t>
            </a:r>
            <a:r>
              <a:rPr lang="en-US" dirty="0"/>
              <a:t> el valor </a:t>
            </a:r>
            <a:r>
              <a:rPr lang="en-US" dirty="0" err="1"/>
              <a:t>nulo</a:t>
            </a:r>
            <a:r>
              <a:rPr lang="en-US" dirty="0"/>
              <a:t> </a:t>
            </a:r>
            <a:r>
              <a:rPr lang="en-US" dirty="0" err="1"/>
              <a:t>en</a:t>
            </a:r>
            <a:r>
              <a:rPr lang="en-US" dirty="0"/>
              <a:t> </a:t>
            </a:r>
            <a:r>
              <a:rPr lang="en-US" dirty="0" err="1"/>
              <a:t>lugar</a:t>
            </a:r>
            <a:r>
              <a:rPr lang="en-US" dirty="0"/>
              <a:t> de </a:t>
            </a:r>
            <a:r>
              <a:rPr lang="en-US" dirty="0" err="1"/>
              <a:t>provocar</a:t>
            </a:r>
            <a:r>
              <a:rPr lang="en-US" dirty="0"/>
              <a:t> una </a:t>
            </a:r>
            <a:r>
              <a:rPr lang="en-US" dirty="0" err="1"/>
              <a:t>excepción</a:t>
            </a:r>
            <a:r>
              <a:rPr lang="en-US" dirty="0"/>
              <a:t>.</a:t>
            </a:r>
          </a:p>
          <a:p>
            <a:pPr marL="0" indent="0">
              <a:buNone/>
            </a:pPr>
            <a:endParaRPr lang="en-US" dirty="0"/>
          </a:p>
          <a:p>
            <a:pPr marL="0" indent="0">
              <a:buNone/>
            </a:pPr>
            <a:r>
              <a:rPr lang="en-US" dirty="0"/>
              <a:t>La </a:t>
            </a:r>
            <a:r>
              <a:rPr lang="en-US" dirty="0" err="1"/>
              <a:t>combinación</a:t>
            </a:r>
            <a:r>
              <a:rPr lang="en-US" dirty="0"/>
              <a:t> de </a:t>
            </a:r>
            <a:r>
              <a:rPr lang="en-US" dirty="0" err="1"/>
              <a:t>este</a:t>
            </a:r>
            <a:r>
              <a:rPr lang="en-US" dirty="0"/>
              <a:t> </a:t>
            </a:r>
            <a:r>
              <a:rPr lang="en-US" dirty="0" err="1"/>
              <a:t>operador</a:t>
            </a:r>
            <a:r>
              <a:rPr lang="en-US" dirty="0"/>
              <a:t> con el </a:t>
            </a:r>
            <a:r>
              <a:rPr lang="en-US" dirty="0" err="1"/>
              <a:t>operador</a:t>
            </a:r>
            <a:r>
              <a:rPr lang="en-US" dirty="0"/>
              <a:t> Null-Coalescing es </a:t>
            </a:r>
            <a:r>
              <a:rPr lang="en-US" dirty="0" err="1"/>
              <a:t>útil</a:t>
            </a:r>
            <a:r>
              <a:rPr lang="en-US" dirty="0"/>
              <a:t> para </a:t>
            </a:r>
            <a:r>
              <a:rPr lang="en-US" dirty="0" err="1"/>
              <a:t>asignar</a:t>
            </a:r>
            <a:r>
              <a:rPr lang="en-US" dirty="0"/>
              <a:t> un valor </a:t>
            </a:r>
            <a:r>
              <a:rPr lang="en-US" dirty="0" err="1"/>
              <a:t>predeterminado</a:t>
            </a:r>
            <a:r>
              <a:rPr lang="en-US" dirty="0"/>
              <a:t> </a:t>
            </a:r>
            <a:r>
              <a:rPr lang="en-US" dirty="0" err="1"/>
              <a:t>cada</a:t>
            </a:r>
            <a:r>
              <a:rPr lang="en-US" dirty="0"/>
              <a:t> </a:t>
            </a:r>
            <a:r>
              <a:rPr lang="en-US" dirty="0" err="1"/>
              <a:t>vez</a:t>
            </a:r>
            <a:r>
              <a:rPr lang="en-US" dirty="0"/>
              <a:t> que </a:t>
            </a:r>
            <a:r>
              <a:rPr lang="en-US" dirty="0" err="1"/>
              <a:t>aparece</a:t>
            </a:r>
            <a:r>
              <a:rPr lang="en-US" dirty="0"/>
              <a:t> una </a:t>
            </a:r>
            <a:r>
              <a:rPr lang="en-US" dirty="0" err="1"/>
              <a:t>referencia</a:t>
            </a:r>
            <a:r>
              <a:rPr lang="en-US" dirty="0"/>
              <a:t> </a:t>
            </a:r>
            <a:r>
              <a:rPr lang="en-US" dirty="0" err="1"/>
              <a:t>nula</a:t>
            </a:r>
            <a:r>
              <a:rPr lang="en-US" dirty="0"/>
              <a:t>.</a:t>
            </a:r>
          </a:p>
          <a:p>
            <a:pPr marL="0" indent="0">
              <a:buNone/>
            </a:pPr>
            <a:endParaRPr lang="en-US" dirty="0"/>
          </a:p>
          <a:p>
            <a:pPr marL="0" indent="0">
              <a:buNone/>
            </a:pPr>
            <a:r>
              <a:rPr lang="en-US" dirty="0" err="1"/>
              <a:t>Otro</a:t>
            </a:r>
            <a:r>
              <a:rPr lang="en-US" dirty="0"/>
              <a:t> </a:t>
            </a:r>
            <a:r>
              <a:rPr lang="en-US" dirty="0" err="1"/>
              <a:t>uso</a:t>
            </a:r>
            <a:r>
              <a:rPr lang="en-US" dirty="0"/>
              <a:t> para el </a:t>
            </a:r>
            <a:r>
              <a:rPr lang="en-US" dirty="0" err="1"/>
              <a:t>operador</a:t>
            </a:r>
            <a:r>
              <a:rPr lang="en-US" dirty="0"/>
              <a:t> </a:t>
            </a:r>
            <a:r>
              <a:rPr lang="en-US" dirty="0" err="1"/>
              <a:t>condicional</a:t>
            </a:r>
            <a:r>
              <a:rPr lang="en-US" dirty="0"/>
              <a:t> </a:t>
            </a:r>
            <a:r>
              <a:rPr lang="en-US" dirty="0" err="1"/>
              <a:t>nulo</a:t>
            </a:r>
            <a:r>
              <a:rPr lang="en-US" dirty="0"/>
              <a:t> es junto con los arrays. El </a:t>
            </a:r>
            <a:r>
              <a:rPr lang="en-US" dirty="0" err="1"/>
              <a:t>signo</a:t>
            </a:r>
            <a:r>
              <a:rPr lang="en-US" dirty="0"/>
              <a:t> de </a:t>
            </a:r>
            <a:r>
              <a:rPr lang="en-US" dirty="0" err="1"/>
              <a:t>interrogación</a:t>
            </a:r>
            <a:r>
              <a:rPr lang="en-US" dirty="0"/>
              <a:t> se </a:t>
            </a:r>
            <a:r>
              <a:rPr lang="en-US" dirty="0" err="1"/>
              <a:t>puede</a:t>
            </a:r>
            <a:r>
              <a:rPr lang="en-US" dirty="0"/>
              <a:t> </a:t>
            </a:r>
            <a:r>
              <a:rPr lang="en-US" dirty="0" err="1"/>
              <a:t>colocar</a:t>
            </a:r>
            <a:r>
              <a:rPr lang="en-US" dirty="0"/>
              <a:t> antes de los </a:t>
            </a:r>
            <a:r>
              <a:rPr lang="en-US" dirty="0" err="1"/>
              <a:t>corchetes</a:t>
            </a:r>
            <a:r>
              <a:rPr lang="en-US" dirty="0"/>
              <a:t> del array y la </a:t>
            </a:r>
            <a:r>
              <a:rPr lang="en-US" dirty="0" err="1"/>
              <a:t>expresión</a:t>
            </a:r>
            <a:r>
              <a:rPr lang="en-US" dirty="0"/>
              <a:t> se </a:t>
            </a:r>
            <a:r>
              <a:rPr lang="en-US" dirty="0" err="1"/>
              <a:t>evalua</a:t>
            </a:r>
            <a:r>
              <a:rPr lang="en-US" dirty="0"/>
              <a:t> </a:t>
            </a:r>
            <a:r>
              <a:rPr lang="en-US" dirty="0" err="1"/>
              <a:t>como</a:t>
            </a:r>
            <a:r>
              <a:rPr lang="en-US" dirty="0"/>
              <a:t> </a:t>
            </a:r>
            <a:r>
              <a:rPr lang="en-US" dirty="0" err="1"/>
              <a:t>nula</a:t>
            </a:r>
            <a:r>
              <a:rPr lang="en-US" dirty="0"/>
              <a:t> </a:t>
            </a:r>
            <a:r>
              <a:rPr lang="en-US" dirty="0" err="1"/>
              <a:t>si</a:t>
            </a:r>
            <a:r>
              <a:rPr lang="en-US" dirty="0"/>
              <a:t> el array no </a:t>
            </a:r>
            <a:r>
              <a:rPr lang="en-US" dirty="0" err="1"/>
              <a:t>está</a:t>
            </a:r>
            <a:r>
              <a:rPr lang="en-US" dirty="0"/>
              <a:t> </a:t>
            </a:r>
            <a:r>
              <a:rPr lang="en-US" dirty="0" err="1"/>
              <a:t>inicializado</a:t>
            </a:r>
            <a:r>
              <a:rPr lang="en-US" dirty="0"/>
              <a:t>. </a:t>
            </a:r>
            <a:r>
              <a:rPr lang="en-US" dirty="0" err="1"/>
              <a:t>Esto</a:t>
            </a:r>
            <a:r>
              <a:rPr lang="en-US" dirty="0"/>
              <a:t> no </a:t>
            </a:r>
            <a:r>
              <a:rPr lang="en-US" dirty="0" err="1"/>
              <a:t>verificará</a:t>
            </a:r>
            <a:r>
              <a:rPr lang="en-US" dirty="0"/>
              <a:t>, sin embargo,  </a:t>
            </a:r>
            <a:r>
              <a:rPr lang="en-US" dirty="0" err="1"/>
              <a:t>si</a:t>
            </a:r>
            <a:r>
              <a:rPr lang="en-US" dirty="0"/>
              <a:t> el </a:t>
            </a:r>
            <a:r>
              <a:rPr lang="en-US" dirty="0" err="1"/>
              <a:t>índice</a:t>
            </a:r>
            <a:r>
              <a:rPr lang="en-US" dirty="0"/>
              <a:t> al que se </a:t>
            </a:r>
            <a:r>
              <a:rPr lang="en-US" dirty="0" err="1"/>
              <a:t>hace</a:t>
            </a:r>
            <a:r>
              <a:rPr lang="en-US" dirty="0"/>
              <a:t> </a:t>
            </a:r>
            <a:r>
              <a:rPr lang="en-US" dirty="0" err="1"/>
              <a:t>referencia</a:t>
            </a:r>
            <a:r>
              <a:rPr lang="en-US" dirty="0"/>
              <a:t> </a:t>
            </a:r>
            <a:r>
              <a:rPr lang="en-US" dirty="0" err="1"/>
              <a:t>está</a:t>
            </a:r>
            <a:r>
              <a:rPr lang="en-US" dirty="0"/>
              <a:t> </a:t>
            </a:r>
            <a:r>
              <a:rPr lang="en-US" dirty="0" err="1"/>
              <a:t>fuera</a:t>
            </a:r>
            <a:r>
              <a:rPr lang="en-US" dirty="0"/>
              <a:t> del </a:t>
            </a:r>
            <a:r>
              <a:rPr lang="en-US" dirty="0" err="1"/>
              <a:t>rango</a:t>
            </a:r>
            <a:r>
              <a:rPr lang="en-US" dirty="0"/>
              <a:t> del array.</a:t>
            </a:r>
            <a:endParaRPr lang="en-BO" dirty="0"/>
          </a:p>
        </p:txBody>
      </p:sp>
      <p:sp>
        <p:nvSpPr>
          <p:cNvPr id="5" name="TextBox 4">
            <a:extLst>
              <a:ext uri="{FF2B5EF4-FFF2-40B4-BE49-F238E27FC236}">
                <a16:creationId xmlns:a16="http://schemas.microsoft.com/office/drawing/2014/main" id="{6686CFC9-8B40-FC41-895E-CAE3669A7DE3}"/>
              </a:ext>
            </a:extLst>
          </p:cNvPr>
          <p:cNvSpPr txBox="1"/>
          <p:nvPr/>
        </p:nvSpPr>
        <p:spPr>
          <a:xfrm>
            <a:off x="838200" y="5203326"/>
            <a:ext cx="3405052"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int? length = </a:t>
            </a:r>
            <a:r>
              <a:rPr lang="en-US" sz="2000" b="1" dirty="0" err="1"/>
              <a:t>s?.Length</a:t>
            </a:r>
            <a:r>
              <a:rPr lang="en-US" sz="2000" b="1" dirty="0"/>
              <a:t>; // null</a:t>
            </a:r>
          </a:p>
        </p:txBody>
      </p:sp>
      <p:sp>
        <p:nvSpPr>
          <p:cNvPr id="6" name="TextBox 5">
            <a:extLst>
              <a:ext uri="{FF2B5EF4-FFF2-40B4-BE49-F238E27FC236}">
                <a16:creationId xmlns:a16="http://schemas.microsoft.com/office/drawing/2014/main" id="{B807EC6F-0E5C-E745-9A06-373B76AE7F0C}"/>
              </a:ext>
            </a:extLst>
          </p:cNvPr>
          <p:cNvSpPr txBox="1"/>
          <p:nvPr/>
        </p:nvSpPr>
        <p:spPr>
          <a:xfrm>
            <a:off x="4714603" y="5233761"/>
            <a:ext cx="3516086"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int length = </a:t>
            </a:r>
            <a:r>
              <a:rPr lang="en-US" sz="2000" b="1" dirty="0" err="1"/>
              <a:t>s?.Length</a:t>
            </a:r>
            <a:r>
              <a:rPr lang="en-US" sz="2000" b="1" dirty="0"/>
              <a:t> ?? 0; // 0</a:t>
            </a:r>
          </a:p>
        </p:txBody>
      </p:sp>
      <p:sp>
        <p:nvSpPr>
          <p:cNvPr id="7" name="TextBox 6">
            <a:extLst>
              <a:ext uri="{FF2B5EF4-FFF2-40B4-BE49-F238E27FC236}">
                <a16:creationId xmlns:a16="http://schemas.microsoft.com/office/drawing/2014/main" id="{EB176DFC-2A52-AF4A-858D-4470E3E1B452}"/>
              </a:ext>
            </a:extLst>
          </p:cNvPr>
          <p:cNvSpPr txBox="1"/>
          <p:nvPr/>
        </p:nvSpPr>
        <p:spPr>
          <a:xfrm>
            <a:off x="8702040" y="5203326"/>
            <a:ext cx="2651760"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string s3 = s?[3]; // null</a:t>
            </a:r>
          </a:p>
        </p:txBody>
      </p:sp>
    </p:spTree>
    <p:extLst>
      <p:ext uri="{BB962C8B-B14F-4D97-AF65-F5344CB8AC3E}">
        <p14:creationId xmlns:p14="http://schemas.microsoft.com/office/powerpoint/2010/main" val="297371117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7F3B6-311D-7548-A174-63D3D36AABE0}"/>
              </a:ext>
            </a:extLst>
          </p:cNvPr>
          <p:cNvSpPr>
            <a:spLocks noGrp="1"/>
          </p:cNvSpPr>
          <p:nvPr>
            <p:ph type="title"/>
          </p:nvPr>
        </p:nvSpPr>
        <p:spPr/>
        <p:txBody>
          <a:bodyPr/>
          <a:lstStyle/>
          <a:p>
            <a:r>
              <a:rPr lang="en-BO" dirty="0"/>
              <a:t>Valores default</a:t>
            </a:r>
          </a:p>
        </p:txBody>
      </p:sp>
      <p:sp>
        <p:nvSpPr>
          <p:cNvPr id="3" name="Content Placeholder 2">
            <a:extLst>
              <a:ext uri="{FF2B5EF4-FFF2-40B4-BE49-F238E27FC236}">
                <a16:creationId xmlns:a16="http://schemas.microsoft.com/office/drawing/2014/main" id="{8573E6EE-5879-8A48-B300-AE0CDE5650CB}"/>
              </a:ext>
            </a:extLst>
          </p:cNvPr>
          <p:cNvSpPr>
            <a:spLocks noGrp="1"/>
          </p:cNvSpPr>
          <p:nvPr>
            <p:ph idx="1"/>
          </p:nvPr>
        </p:nvSpPr>
        <p:spPr>
          <a:xfrm>
            <a:off x="838200" y="1593670"/>
            <a:ext cx="10515600" cy="3126376"/>
          </a:xfrm>
          <a:solidFill>
            <a:schemeClr val="accent5">
              <a:lumMod val="20000"/>
              <a:lumOff val="80000"/>
            </a:schemeClr>
          </a:solidFill>
          <a:ln>
            <a:solidFill>
              <a:schemeClr val="bg1">
                <a:lumMod val="75000"/>
              </a:schemeClr>
            </a:solidFill>
          </a:ln>
        </p:spPr>
        <p:txBody>
          <a:bodyPr>
            <a:normAutofit fontScale="55000" lnSpcReduction="20000"/>
          </a:bodyPr>
          <a:lstStyle/>
          <a:p>
            <a:pPr marL="0" indent="0">
              <a:buNone/>
            </a:pPr>
            <a:r>
              <a:rPr lang="en-US" dirty="0"/>
              <a:t>El valor </a:t>
            </a:r>
            <a:r>
              <a:rPr lang="en-US" dirty="0" err="1"/>
              <a:t>predeterminado</a:t>
            </a:r>
            <a:r>
              <a:rPr lang="en-US" dirty="0"/>
              <a:t> (default) de un </a:t>
            </a:r>
            <a:r>
              <a:rPr lang="en-US" dirty="0" err="1"/>
              <a:t>tipo</a:t>
            </a:r>
            <a:r>
              <a:rPr lang="en-US" dirty="0"/>
              <a:t> de </a:t>
            </a:r>
            <a:r>
              <a:rPr lang="en-US" dirty="0" err="1"/>
              <a:t>referencia</a:t>
            </a:r>
            <a:r>
              <a:rPr lang="en-US" dirty="0"/>
              <a:t> es </a:t>
            </a:r>
            <a:r>
              <a:rPr lang="en-US" dirty="0" err="1"/>
              <a:t>nulo</a:t>
            </a:r>
            <a:r>
              <a:rPr lang="en-US" dirty="0"/>
              <a:t>. Para los </a:t>
            </a:r>
            <a:r>
              <a:rPr lang="en-US" dirty="0" err="1"/>
              <a:t>tipos</a:t>
            </a:r>
            <a:r>
              <a:rPr lang="en-US" dirty="0"/>
              <a:t> de </a:t>
            </a:r>
            <a:r>
              <a:rPr lang="en-US" dirty="0" err="1"/>
              <a:t>datos</a:t>
            </a:r>
            <a:r>
              <a:rPr lang="en-US" dirty="0"/>
              <a:t> simples, los </a:t>
            </a:r>
            <a:r>
              <a:rPr lang="en-US" dirty="0" err="1"/>
              <a:t>valores</a:t>
            </a:r>
            <a:r>
              <a:rPr lang="en-US" dirty="0"/>
              <a:t> </a:t>
            </a:r>
            <a:r>
              <a:rPr lang="en-US" dirty="0" err="1"/>
              <a:t>predeterminados</a:t>
            </a:r>
            <a:r>
              <a:rPr lang="en-US" dirty="0"/>
              <a:t> son los </a:t>
            </a:r>
            <a:r>
              <a:rPr lang="en-US" dirty="0" err="1"/>
              <a:t>siguientes</a:t>
            </a:r>
            <a:r>
              <a:rPr lang="en-US" dirty="0"/>
              <a:t>.</a:t>
            </a:r>
          </a:p>
          <a:p>
            <a:pPr marL="0" indent="0">
              <a:buNone/>
            </a:pPr>
            <a:endParaRPr lang="en-US" dirty="0"/>
          </a:p>
          <a:p>
            <a:pPr marL="0" indent="0">
              <a:buNone/>
            </a:pPr>
            <a:r>
              <a:rPr lang="en-US" dirty="0"/>
              <a:t>Los </a:t>
            </a:r>
            <a:r>
              <a:rPr lang="en-US" dirty="0" err="1"/>
              <a:t>tipos</a:t>
            </a:r>
            <a:r>
              <a:rPr lang="en-US" dirty="0"/>
              <a:t> </a:t>
            </a:r>
            <a:r>
              <a:rPr lang="en-US" dirty="0" err="1"/>
              <a:t>numéricos</a:t>
            </a:r>
            <a:r>
              <a:rPr lang="en-US" dirty="0"/>
              <a:t> </a:t>
            </a:r>
            <a:r>
              <a:rPr lang="en-US" dirty="0" err="1"/>
              <a:t>tienen</a:t>
            </a:r>
            <a:r>
              <a:rPr lang="en-US" dirty="0"/>
              <a:t> </a:t>
            </a:r>
            <a:r>
              <a:rPr lang="en-US" dirty="0" err="1"/>
              <a:t>inicialmente</a:t>
            </a:r>
            <a:r>
              <a:rPr lang="en-US" dirty="0"/>
              <a:t> el valor 0</a:t>
            </a:r>
          </a:p>
          <a:p>
            <a:pPr marL="0" indent="0">
              <a:buNone/>
            </a:pPr>
            <a:r>
              <a:rPr lang="en-US" dirty="0"/>
              <a:t>Un </a:t>
            </a:r>
            <a:r>
              <a:rPr lang="en-US" dirty="0" err="1"/>
              <a:t>carácter</a:t>
            </a:r>
            <a:r>
              <a:rPr lang="en-US" dirty="0"/>
              <a:t> </a:t>
            </a:r>
            <a:r>
              <a:rPr lang="en-US" dirty="0" err="1"/>
              <a:t>tiene</a:t>
            </a:r>
            <a:r>
              <a:rPr lang="en-US" dirty="0"/>
              <a:t> el </a:t>
            </a:r>
            <a:r>
              <a:rPr lang="en-US" dirty="0" err="1"/>
              <a:t>carácter</a:t>
            </a:r>
            <a:r>
              <a:rPr lang="en-US" dirty="0"/>
              <a:t> Unicode para cero (\ 0000)</a:t>
            </a:r>
          </a:p>
          <a:p>
            <a:pPr marL="0" indent="0">
              <a:buNone/>
            </a:pPr>
            <a:r>
              <a:rPr lang="en-US" dirty="0"/>
              <a:t>Un valor bool es false. </a:t>
            </a:r>
          </a:p>
          <a:p>
            <a:pPr marL="0" indent="0">
              <a:buNone/>
            </a:pPr>
            <a:endParaRPr lang="en-US" dirty="0"/>
          </a:p>
          <a:p>
            <a:pPr marL="0" indent="0">
              <a:buNone/>
            </a:pPr>
            <a:r>
              <a:rPr lang="en-US" dirty="0"/>
              <a:t>El </a:t>
            </a:r>
            <a:r>
              <a:rPr lang="en-US" dirty="0" err="1"/>
              <a:t>compilador</a:t>
            </a:r>
            <a:r>
              <a:rPr lang="en-US" dirty="0"/>
              <a:t> </a:t>
            </a:r>
            <a:r>
              <a:rPr lang="en-US" dirty="0" err="1"/>
              <a:t>asignará</a:t>
            </a:r>
            <a:r>
              <a:rPr lang="en-US" dirty="0"/>
              <a:t> </a:t>
            </a:r>
            <a:r>
              <a:rPr lang="en-US" dirty="0" err="1"/>
              <a:t>automáticamente</a:t>
            </a:r>
            <a:r>
              <a:rPr lang="en-US" dirty="0"/>
              <a:t> los </a:t>
            </a:r>
            <a:r>
              <a:rPr lang="en-US" dirty="0" err="1"/>
              <a:t>valores</a:t>
            </a:r>
            <a:r>
              <a:rPr lang="en-US" dirty="0"/>
              <a:t> default para los </a:t>
            </a:r>
            <a:r>
              <a:rPr lang="en-US" dirty="0" err="1"/>
              <a:t>campos</a:t>
            </a:r>
            <a:r>
              <a:rPr lang="en-US" dirty="0"/>
              <a:t>. Sin embargo, </a:t>
            </a:r>
            <a:r>
              <a:rPr lang="en-US" dirty="0" err="1"/>
              <a:t>especificar</a:t>
            </a:r>
            <a:r>
              <a:rPr lang="en-US" dirty="0"/>
              <a:t> </a:t>
            </a:r>
            <a:r>
              <a:rPr lang="en-US" dirty="0" err="1"/>
              <a:t>explícitamente</a:t>
            </a:r>
            <a:r>
              <a:rPr lang="en-US" dirty="0"/>
              <a:t> el valor default para los </a:t>
            </a:r>
            <a:r>
              <a:rPr lang="en-US" dirty="0" err="1"/>
              <a:t>campos</a:t>
            </a:r>
            <a:r>
              <a:rPr lang="en-US" dirty="0"/>
              <a:t> se </a:t>
            </a:r>
            <a:r>
              <a:rPr lang="en-US" dirty="0" err="1"/>
              <a:t>considera</a:t>
            </a:r>
            <a:r>
              <a:rPr lang="en-US" dirty="0"/>
              <a:t> una </a:t>
            </a:r>
            <a:r>
              <a:rPr lang="en-US" dirty="0" err="1"/>
              <a:t>buena</a:t>
            </a:r>
            <a:r>
              <a:rPr lang="en-US" dirty="0"/>
              <a:t> </a:t>
            </a:r>
            <a:r>
              <a:rPr lang="en-US" dirty="0" err="1"/>
              <a:t>práctica</a:t>
            </a:r>
            <a:r>
              <a:rPr lang="en-US" dirty="0"/>
              <a:t>, </a:t>
            </a:r>
            <a:r>
              <a:rPr lang="en-US" dirty="0" err="1"/>
              <a:t>ya</a:t>
            </a:r>
            <a:r>
              <a:rPr lang="en-US" dirty="0"/>
              <a:t> que </a:t>
            </a:r>
            <a:r>
              <a:rPr lang="en-US" dirty="0" err="1"/>
              <a:t>hace</a:t>
            </a:r>
            <a:r>
              <a:rPr lang="en-US" dirty="0"/>
              <a:t> que el </a:t>
            </a:r>
            <a:r>
              <a:rPr lang="en-US" dirty="0" err="1"/>
              <a:t>código</a:t>
            </a:r>
            <a:r>
              <a:rPr lang="en-US" dirty="0"/>
              <a:t> es </a:t>
            </a:r>
            <a:r>
              <a:rPr lang="en-US" dirty="0" err="1"/>
              <a:t>más</a:t>
            </a:r>
            <a:r>
              <a:rPr lang="en-US" dirty="0"/>
              <a:t> </a:t>
            </a:r>
            <a:r>
              <a:rPr lang="en-US" dirty="0" err="1"/>
              <a:t>fácil</a:t>
            </a:r>
            <a:r>
              <a:rPr lang="en-US" dirty="0"/>
              <a:t> de </a:t>
            </a:r>
            <a:r>
              <a:rPr lang="en-US" dirty="0" err="1"/>
              <a:t>entender</a:t>
            </a:r>
            <a:r>
              <a:rPr lang="en-US" dirty="0"/>
              <a:t>. </a:t>
            </a:r>
          </a:p>
          <a:p>
            <a:pPr marL="0" indent="0">
              <a:buNone/>
            </a:pPr>
            <a:endParaRPr lang="en-US" dirty="0"/>
          </a:p>
          <a:p>
            <a:pPr marL="0" indent="0">
              <a:buNone/>
            </a:pPr>
            <a:r>
              <a:rPr lang="en-US" dirty="0"/>
              <a:t>Para las variables locales, el </a:t>
            </a:r>
            <a:r>
              <a:rPr lang="en-US" dirty="0" err="1"/>
              <a:t>compilador</a:t>
            </a:r>
            <a:r>
              <a:rPr lang="en-US" dirty="0"/>
              <a:t> no </a:t>
            </a:r>
            <a:r>
              <a:rPr lang="en-US" dirty="0" err="1"/>
              <a:t>establecerá</a:t>
            </a:r>
            <a:r>
              <a:rPr lang="en-US" dirty="0"/>
              <a:t> los </a:t>
            </a:r>
            <a:r>
              <a:rPr lang="en-US" dirty="0" err="1"/>
              <a:t>valores</a:t>
            </a:r>
            <a:r>
              <a:rPr lang="en-US" dirty="0"/>
              <a:t> default. </a:t>
            </a:r>
            <a:r>
              <a:rPr lang="en-US" dirty="0" err="1"/>
              <a:t>En</a:t>
            </a:r>
            <a:r>
              <a:rPr lang="en-US" dirty="0"/>
              <a:t> </a:t>
            </a:r>
            <a:r>
              <a:rPr lang="en-US" dirty="0" err="1"/>
              <a:t>cambio</a:t>
            </a:r>
            <a:r>
              <a:rPr lang="en-US" dirty="0"/>
              <a:t>, el </a:t>
            </a:r>
            <a:r>
              <a:rPr lang="en-US" dirty="0" err="1"/>
              <a:t>compilador</a:t>
            </a:r>
            <a:r>
              <a:rPr lang="en-US" dirty="0"/>
              <a:t> </a:t>
            </a:r>
            <a:r>
              <a:rPr lang="en-US" dirty="0" err="1"/>
              <a:t>obliga</a:t>
            </a:r>
            <a:r>
              <a:rPr lang="en-US" dirty="0"/>
              <a:t> al </a:t>
            </a:r>
            <a:r>
              <a:rPr lang="en-US" dirty="0" err="1"/>
              <a:t>programador</a:t>
            </a:r>
            <a:r>
              <a:rPr lang="en-US" dirty="0"/>
              <a:t> a </a:t>
            </a:r>
            <a:r>
              <a:rPr lang="en-US" dirty="0" err="1"/>
              <a:t>asignar</a:t>
            </a:r>
            <a:r>
              <a:rPr lang="en-US" dirty="0"/>
              <a:t> </a:t>
            </a:r>
            <a:r>
              <a:rPr lang="en-US" dirty="0" err="1"/>
              <a:t>valores</a:t>
            </a:r>
            <a:r>
              <a:rPr lang="en-US" dirty="0"/>
              <a:t> a las variables locales, para </a:t>
            </a:r>
            <a:r>
              <a:rPr lang="en-US" dirty="0" err="1"/>
              <a:t>evitar</a:t>
            </a:r>
            <a:r>
              <a:rPr lang="en-US" dirty="0"/>
              <a:t> </a:t>
            </a:r>
            <a:r>
              <a:rPr lang="en-US" dirty="0" err="1"/>
              <a:t>problemas</a:t>
            </a:r>
            <a:r>
              <a:rPr lang="en-US" dirty="0"/>
              <a:t> </a:t>
            </a:r>
            <a:r>
              <a:rPr lang="en-US" dirty="0" err="1"/>
              <a:t>asociados</a:t>
            </a:r>
            <a:r>
              <a:rPr lang="en-US" dirty="0"/>
              <a:t> con el </a:t>
            </a:r>
            <a:r>
              <a:rPr lang="en-US" dirty="0" err="1"/>
              <a:t>uso</a:t>
            </a:r>
            <a:r>
              <a:rPr lang="en-US" dirty="0"/>
              <a:t> de variables no </a:t>
            </a:r>
            <a:r>
              <a:rPr lang="en-US" dirty="0" err="1"/>
              <a:t>asignadas</a:t>
            </a:r>
            <a:r>
              <a:rPr lang="en-US" dirty="0"/>
              <a:t> por error.</a:t>
            </a:r>
            <a:endParaRPr lang="en-BO" dirty="0"/>
          </a:p>
        </p:txBody>
      </p:sp>
      <p:sp>
        <p:nvSpPr>
          <p:cNvPr id="4" name="TextBox 3">
            <a:extLst>
              <a:ext uri="{FF2B5EF4-FFF2-40B4-BE49-F238E27FC236}">
                <a16:creationId xmlns:a16="http://schemas.microsoft.com/office/drawing/2014/main" id="{8FF16C32-DDAB-574B-AB00-C405E4311415}"/>
              </a:ext>
            </a:extLst>
          </p:cNvPr>
          <p:cNvSpPr txBox="1"/>
          <p:nvPr/>
        </p:nvSpPr>
        <p:spPr>
          <a:xfrm>
            <a:off x="2098766" y="4937760"/>
            <a:ext cx="7994468" cy="163121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600" b="1" dirty="0"/>
              <a:t>class </a:t>
            </a:r>
            <a:r>
              <a:rPr lang="en-US" sz="1600" b="1" dirty="0" err="1"/>
              <a:t>MyClass</a:t>
            </a:r>
            <a:r>
              <a:rPr lang="en-US" sz="1600" b="1" dirty="0"/>
              <a:t> {</a:t>
            </a:r>
          </a:p>
          <a:p>
            <a:r>
              <a:rPr lang="en-US" sz="1600" b="1" dirty="0"/>
              <a:t>	int x; 		// Campo se </a:t>
            </a:r>
            <a:r>
              <a:rPr lang="en-US" sz="1600" b="1" dirty="0" err="1"/>
              <a:t>asigna</a:t>
            </a:r>
            <a:r>
              <a:rPr lang="en-US" sz="1600" b="1" dirty="0"/>
              <a:t> </a:t>
            </a:r>
            <a:r>
              <a:rPr lang="en-US" sz="1600" b="1" dirty="0" err="1"/>
              <a:t>su</a:t>
            </a:r>
            <a:r>
              <a:rPr lang="en-US" sz="1600" b="1" dirty="0"/>
              <a:t> valor default 0</a:t>
            </a:r>
          </a:p>
          <a:p>
            <a:r>
              <a:rPr lang="en-US" sz="1600" b="1" dirty="0"/>
              <a:t>	void test() {</a:t>
            </a:r>
          </a:p>
          <a:p>
            <a:r>
              <a:rPr lang="en-US" sz="1600" b="1" dirty="0"/>
              <a:t>		int x; 	// Las variables locales </a:t>
            </a:r>
            <a:r>
              <a:rPr lang="en-US" sz="1600" b="1" dirty="0" err="1"/>
              <a:t>deben</a:t>
            </a:r>
            <a:r>
              <a:rPr lang="en-US" sz="1600" b="1" dirty="0"/>
              <a:t> ser </a:t>
            </a:r>
            <a:r>
              <a:rPr lang="en-US" sz="1600" b="1" dirty="0" err="1"/>
              <a:t>asignadas</a:t>
            </a:r>
            <a:r>
              <a:rPr lang="en-US" sz="1600" b="1" dirty="0"/>
              <a:t> antes de </a:t>
            </a:r>
            <a:r>
              <a:rPr lang="en-US" sz="1600" b="1" dirty="0" err="1"/>
              <a:t>usarse</a:t>
            </a:r>
            <a:endParaRPr lang="en-US" sz="1600" b="1" dirty="0"/>
          </a:p>
          <a:p>
            <a:r>
              <a:rPr lang="en-US" sz="1600" b="1" dirty="0"/>
              <a:t>	}</a:t>
            </a:r>
          </a:p>
          <a:p>
            <a:r>
              <a:rPr lang="en-US" sz="1600" b="1" dirty="0"/>
              <a:t>}</a:t>
            </a:r>
            <a:endParaRPr lang="en-US" b="1" dirty="0"/>
          </a:p>
        </p:txBody>
      </p:sp>
    </p:spTree>
    <p:extLst>
      <p:ext uri="{BB962C8B-B14F-4D97-AF65-F5344CB8AC3E}">
        <p14:creationId xmlns:p14="http://schemas.microsoft.com/office/powerpoint/2010/main" val="117521143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5085C-D594-C742-AA3A-F7B82E246F1E}"/>
              </a:ext>
            </a:extLst>
          </p:cNvPr>
          <p:cNvSpPr>
            <a:spLocks noGrp="1"/>
          </p:cNvSpPr>
          <p:nvPr>
            <p:ph type="title"/>
          </p:nvPr>
        </p:nvSpPr>
        <p:spPr/>
        <p:txBody>
          <a:bodyPr/>
          <a:lstStyle/>
          <a:p>
            <a:r>
              <a:rPr lang="en-US" dirty="0"/>
              <a:t>K</a:t>
            </a:r>
            <a:r>
              <a:rPr lang="en-BO" dirty="0"/>
              <a:t>eyword default</a:t>
            </a:r>
          </a:p>
        </p:txBody>
      </p:sp>
      <p:sp>
        <p:nvSpPr>
          <p:cNvPr id="3" name="Content Placeholder 2">
            <a:extLst>
              <a:ext uri="{FF2B5EF4-FFF2-40B4-BE49-F238E27FC236}">
                <a16:creationId xmlns:a16="http://schemas.microsoft.com/office/drawing/2014/main" id="{27C6D4E2-89B5-DE45-826D-EF9EF0381BC6}"/>
              </a:ext>
            </a:extLst>
          </p:cNvPr>
          <p:cNvSpPr>
            <a:spLocks noGrp="1"/>
          </p:cNvSpPr>
          <p:nvPr>
            <p:ph idx="1"/>
          </p:nvPr>
        </p:nvSpPr>
        <p:spPr>
          <a:xfrm>
            <a:off x="838200" y="1825625"/>
            <a:ext cx="10515600" cy="1074329"/>
          </a:xfrm>
          <a:solidFill>
            <a:schemeClr val="accent5">
              <a:lumMod val="20000"/>
              <a:lumOff val="80000"/>
            </a:schemeClr>
          </a:solidFill>
          <a:ln>
            <a:solidFill>
              <a:schemeClr val="bg1">
                <a:lumMod val="75000"/>
              </a:schemeClr>
            </a:solidFill>
          </a:ln>
        </p:spPr>
        <p:txBody>
          <a:bodyPr>
            <a:normAutofit fontScale="92500"/>
          </a:bodyPr>
          <a:lstStyle/>
          <a:p>
            <a:pPr marL="0" indent="0">
              <a:buNone/>
            </a:pPr>
            <a:endParaRPr lang="en-US" sz="2400" dirty="0"/>
          </a:p>
          <a:p>
            <a:pPr marL="0" indent="0">
              <a:buNone/>
            </a:pPr>
            <a:r>
              <a:rPr lang="en-US" sz="2400" dirty="0"/>
              <a:t>El keyword </a:t>
            </a:r>
            <a:r>
              <a:rPr lang="en-US" sz="2400" b="1" dirty="0"/>
              <a:t>default</a:t>
            </a:r>
            <a:r>
              <a:rPr lang="en-US" sz="2400" dirty="0"/>
              <a:t> se </a:t>
            </a:r>
            <a:r>
              <a:rPr lang="en-US" sz="2400" dirty="0" err="1"/>
              <a:t>puede</a:t>
            </a:r>
            <a:r>
              <a:rPr lang="en-US" sz="2400" dirty="0"/>
              <a:t> </a:t>
            </a:r>
            <a:r>
              <a:rPr lang="en-US" sz="2400" dirty="0" err="1"/>
              <a:t>usar</a:t>
            </a:r>
            <a:r>
              <a:rPr lang="en-US" sz="2400" dirty="0"/>
              <a:t> para </a:t>
            </a:r>
            <a:r>
              <a:rPr lang="en-US" sz="2400" dirty="0" err="1"/>
              <a:t>resaltar</a:t>
            </a:r>
            <a:r>
              <a:rPr lang="en-US" sz="2400" dirty="0"/>
              <a:t> </a:t>
            </a:r>
            <a:r>
              <a:rPr lang="en-US" sz="2400" dirty="0" err="1"/>
              <a:t>cuando</a:t>
            </a:r>
            <a:r>
              <a:rPr lang="en-US" sz="2400" dirty="0"/>
              <a:t> una variable </a:t>
            </a:r>
            <a:r>
              <a:rPr lang="en-US" sz="2400" dirty="0" err="1"/>
              <a:t>tiene</a:t>
            </a:r>
            <a:r>
              <a:rPr lang="en-US" sz="2400" dirty="0"/>
              <a:t> el valor default</a:t>
            </a:r>
            <a:endParaRPr lang="en-BO" sz="2400" dirty="0"/>
          </a:p>
        </p:txBody>
      </p:sp>
      <p:sp>
        <p:nvSpPr>
          <p:cNvPr id="4" name="TextBox 3">
            <a:extLst>
              <a:ext uri="{FF2B5EF4-FFF2-40B4-BE49-F238E27FC236}">
                <a16:creationId xmlns:a16="http://schemas.microsoft.com/office/drawing/2014/main" id="{DB5857FD-C1AA-7F44-A86E-17D2DF96D8FC}"/>
              </a:ext>
            </a:extLst>
          </p:cNvPr>
          <p:cNvSpPr txBox="1"/>
          <p:nvPr/>
        </p:nvSpPr>
        <p:spPr>
          <a:xfrm>
            <a:off x="3561805" y="3518263"/>
            <a:ext cx="5068389" cy="224676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800" b="1" dirty="0"/>
              <a:t>int x = default;		// 0</a:t>
            </a:r>
          </a:p>
          <a:p>
            <a:r>
              <a:rPr lang="en-US" sz="2800" b="1" dirty="0"/>
              <a:t>bool b = default;		// false</a:t>
            </a:r>
          </a:p>
          <a:p>
            <a:r>
              <a:rPr lang="en-US" sz="2800" b="1" dirty="0"/>
              <a:t>decimal d = default;	// 0M</a:t>
            </a:r>
          </a:p>
          <a:p>
            <a:r>
              <a:rPr lang="en-US" sz="2800" b="1" dirty="0"/>
              <a:t>string s = default;		// null</a:t>
            </a:r>
          </a:p>
          <a:p>
            <a:r>
              <a:rPr lang="en-US" sz="2800" b="1" dirty="0"/>
              <a:t>char c = default;		// 0</a:t>
            </a:r>
          </a:p>
        </p:txBody>
      </p:sp>
    </p:spTree>
    <p:extLst>
      <p:ext uri="{BB962C8B-B14F-4D97-AF65-F5344CB8AC3E}">
        <p14:creationId xmlns:p14="http://schemas.microsoft.com/office/powerpoint/2010/main" val="21875748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18BF5-1121-2740-8EDE-9CE731D3D7D1}"/>
              </a:ext>
            </a:extLst>
          </p:cNvPr>
          <p:cNvSpPr>
            <a:spLocks noGrp="1"/>
          </p:cNvSpPr>
          <p:nvPr>
            <p:ph type="title"/>
          </p:nvPr>
        </p:nvSpPr>
        <p:spPr/>
        <p:txBody>
          <a:bodyPr/>
          <a:lstStyle/>
          <a:p>
            <a:r>
              <a:rPr lang="en-BO" dirty="0"/>
              <a:t>Capítulo 8	</a:t>
            </a:r>
          </a:p>
        </p:txBody>
      </p:sp>
      <p:sp>
        <p:nvSpPr>
          <p:cNvPr id="3" name="Content Placeholder 2">
            <a:extLst>
              <a:ext uri="{FF2B5EF4-FFF2-40B4-BE49-F238E27FC236}">
                <a16:creationId xmlns:a16="http://schemas.microsoft.com/office/drawing/2014/main" id="{FCE261E5-BFFF-AC4F-880C-519417A54AD3}"/>
              </a:ext>
            </a:extLst>
          </p:cNvPr>
          <p:cNvSpPr>
            <a:spLocks noGrp="1"/>
          </p:cNvSpPr>
          <p:nvPr>
            <p:ph idx="1"/>
          </p:nvPr>
        </p:nvSpPr>
        <p:spPr/>
        <p:txBody>
          <a:bodyPr>
            <a:normAutofit/>
          </a:bodyPr>
          <a:lstStyle/>
          <a:p>
            <a:pPr marL="0" indent="0">
              <a:buNone/>
            </a:pPr>
            <a:r>
              <a:rPr lang="en-BO" sz="3600" b="1" dirty="0"/>
              <a:t>Herencia</a:t>
            </a:r>
          </a:p>
        </p:txBody>
      </p:sp>
    </p:spTree>
    <p:extLst>
      <p:ext uri="{BB962C8B-B14F-4D97-AF65-F5344CB8AC3E}">
        <p14:creationId xmlns:p14="http://schemas.microsoft.com/office/powerpoint/2010/main" val="3995482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829F5-BA46-6F49-B598-2DE17165A34E}"/>
              </a:ext>
            </a:extLst>
          </p:cNvPr>
          <p:cNvSpPr>
            <a:spLocks noGrp="1"/>
          </p:cNvSpPr>
          <p:nvPr>
            <p:ph type="title"/>
          </p:nvPr>
        </p:nvSpPr>
        <p:spPr/>
        <p:txBody>
          <a:bodyPr/>
          <a:lstStyle/>
          <a:p>
            <a:r>
              <a:rPr lang="en-US" dirty="0" err="1"/>
              <a:t>Comentarios</a:t>
            </a:r>
            <a:r>
              <a:rPr lang="en-US" dirty="0"/>
              <a:t> para </a:t>
            </a:r>
            <a:r>
              <a:rPr lang="en-US" dirty="0" err="1"/>
              <a:t>documentación</a:t>
            </a:r>
            <a:endParaRPr lang="en-BO" dirty="0"/>
          </a:p>
        </p:txBody>
      </p:sp>
      <p:sp>
        <p:nvSpPr>
          <p:cNvPr id="3" name="Content Placeholder 2">
            <a:extLst>
              <a:ext uri="{FF2B5EF4-FFF2-40B4-BE49-F238E27FC236}">
                <a16:creationId xmlns:a16="http://schemas.microsoft.com/office/drawing/2014/main" id="{4E94BE62-A0E9-9447-8E2C-D1AD8A44C541}"/>
              </a:ext>
            </a:extLst>
          </p:cNvPr>
          <p:cNvSpPr>
            <a:spLocks noGrp="1"/>
          </p:cNvSpPr>
          <p:nvPr>
            <p:ph idx="1"/>
          </p:nvPr>
        </p:nvSpPr>
        <p:spPr>
          <a:xfrm>
            <a:off x="881743" y="1433739"/>
            <a:ext cx="10515600" cy="2145484"/>
          </a:xfrm>
        </p:spPr>
        <p:txBody>
          <a:bodyPr>
            <a:normAutofit fontScale="92500"/>
          </a:bodyPr>
          <a:lstStyle/>
          <a:p>
            <a:pPr marL="0" indent="0">
              <a:buNone/>
            </a:pPr>
            <a:r>
              <a:rPr lang="en-US" dirty="0" err="1"/>
              <a:t>Además</a:t>
            </a:r>
            <a:r>
              <a:rPr lang="en-US" dirty="0"/>
              <a:t> de </a:t>
            </a:r>
            <a:r>
              <a:rPr lang="en-US" dirty="0" err="1"/>
              <a:t>estos</a:t>
            </a:r>
            <a:r>
              <a:rPr lang="en-US" dirty="0"/>
              <a:t>, hay dos </a:t>
            </a:r>
            <a:r>
              <a:rPr lang="en-US" dirty="0" err="1"/>
              <a:t>comentarios</a:t>
            </a:r>
            <a:r>
              <a:rPr lang="en-US" dirty="0"/>
              <a:t> de </a:t>
            </a:r>
            <a:r>
              <a:rPr lang="en-US" dirty="0" err="1"/>
              <a:t>documentación</a:t>
            </a:r>
            <a:r>
              <a:rPr lang="en-US" dirty="0"/>
              <a:t>. Hay un </a:t>
            </a:r>
            <a:r>
              <a:rPr lang="en-US" dirty="0" err="1"/>
              <a:t>comentario</a:t>
            </a:r>
            <a:r>
              <a:rPr lang="en-US" dirty="0"/>
              <a:t> de </a:t>
            </a:r>
            <a:r>
              <a:rPr lang="en-US" dirty="0" err="1"/>
              <a:t>documentación</a:t>
            </a:r>
            <a:r>
              <a:rPr lang="en-US" dirty="0"/>
              <a:t> de una sola </a:t>
            </a:r>
            <a:r>
              <a:rPr lang="en-US" dirty="0" err="1"/>
              <a:t>línea</a:t>
            </a:r>
            <a:r>
              <a:rPr lang="en-US" dirty="0"/>
              <a:t> que </a:t>
            </a:r>
            <a:r>
              <a:rPr lang="en-US" dirty="0" err="1"/>
              <a:t>comienza</a:t>
            </a:r>
            <a:r>
              <a:rPr lang="en-US" dirty="0"/>
              <a:t> con ///, y un </a:t>
            </a:r>
            <a:r>
              <a:rPr lang="en-US" dirty="0" err="1"/>
              <a:t>comentario</a:t>
            </a:r>
            <a:r>
              <a:rPr lang="en-US" dirty="0"/>
              <a:t> de </a:t>
            </a:r>
            <a:r>
              <a:rPr lang="en-US" dirty="0" err="1"/>
              <a:t>documentación</a:t>
            </a:r>
            <a:r>
              <a:rPr lang="en-US" dirty="0"/>
              <a:t> de </a:t>
            </a:r>
            <a:r>
              <a:rPr lang="en-US" dirty="0" err="1"/>
              <a:t>varias</a:t>
            </a:r>
            <a:r>
              <a:rPr lang="en-US" dirty="0"/>
              <a:t> </a:t>
            </a:r>
            <a:r>
              <a:rPr lang="en-US" dirty="0" err="1"/>
              <a:t>líneas</a:t>
            </a:r>
            <a:r>
              <a:rPr lang="en-US" dirty="0"/>
              <a:t> </a:t>
            </a:r>
            <a:r>
              <a:rPr lang="en-US" dirty="0" err="1"/>
              <a:t>delimitado</a:t>
            </a:r>
            <a:r>
              <a:rPr lang="en-US" dirty="0"/>
              <a:t> por / ** y * /. </a:t>
            </a:r>
          </a:p>
          <a:p>
            <a:pPr marL="0" indent="0">
              <a:buNone/>
            </a:pPr>
            <a:r>
              <a:rPr lang="en-US" dirty="0" err="1"/>
              <a:t>Estos</a:t>
            </a:r>
            <a:r>
              <a:rPr lang="en-US" dirty="0"/>
              <a:t> </a:t>
            </a:r>
            <a:r>
              <a:rPr lang="en-US" dirty="0" err="1"/>
              <a:t>comentarios</a:t>
            </a:r>
            <a:r>
              <a:rPr lang="en-US" dirty="0"/>
              <a:t> se </a:t>
            </a:r>
            <a:r>
              <a:rPr lang="en-US" dirty="0" err="1"/>
              <a:t>utilizan</a:t>
            </a:r>
            <a:r>
              <a:rPr lang="en-US" dirty="0"/>
              <a:t> </a:t>
            </a:r>
            <a:r>
              <a:rPr lang="en-US" dirty="0" err="1"/>
              <a:t>cuando</a:t>
            </a:r>
            <a:r>
              <a:rPr lang="en-US" dirty="0"/>
              <a:t> se produce </a:t>
            </a:r>
            <a:r>
              <a:rPr lang="en-US" dirty="0" err="1"/>
              <a:t>documentación</a:t>
            </a:r>
            <a:r>
              <a:rPr lang="en-US" dirty="0"/>
              <a:t> para una </a:t>
            </a:r>
            <a:r>
              <a:rPr lang="en-US" dirty="0" err="1"/>
              <a:t>clase</a:t>
            </a:r>
            <a:r>
              <a:rPr lang="en-US" dirty="0"/>
              <a:t>.</a:t>
            </a:r>
            <a:endParaRPr lang="en-BO" dirty="0"/>
          </a:p>
        </p:txBody>
      </p:sp>
      <p:sp>
        <p:nvSpPr>
          <p:cNvPr id="4" name="TextBox 3">
            <a:extLst>
              <a:ext uri="{FF2B5EF4-FFF2-40B4-BE49-F238E27FC236}">
                <a16:creationId xmlns:a16="http://schemas.microsoft.com/office/drawing/2014/main" id="{4A0BF357-DD25-494C-8D7C-8003871CCE5A}"/>
              </a:ext>
            </a:extLst>
          </p:cNvPr>
          <p:cNvSpPr txBox="1"/>
          <p:nvPr/>
        </p:nvSpPr>
        <p:spPr>
          <a:xfrm>
            <a:off x="2031275" y="3409406"/>
            <a:ext cx="7765868" cy="313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 &lt;summary&gt;Class level documentation.&lt;/summary&gt;</a:t>
            </a:r>
          </a:p>
          <a:p>
            <a:r>
              <a:rPr lang="en-US" dirty="0"/>
              <a:t>class </a:t>
            </a:r>
            <a:r>
              <a:rPr lang="en-US" dirty="0" err="1"/>
              <a:t>MyApp</a:t>
            </a:r>
            <a:endParaRPr lang="en-US" dirty="0"/>
          </a:p>
          <a:p>
            <a:r>
              <a:rPr lang="en-US" dirty="0"/>
              <a:t>{</a:t>
            </a:r>
          </a:p>
          <a:p>
            <a:r>
              <a:rPr lang="en-US" dirty="0"/>
              <a:t>	/** &lt;summary&gt;Program entry point.&lt;/summary&gt;</a:t>
            </a:r>
          </a:p>
          <a:p>
            <a:r>
              <a:rPr lang="en-US" dirty="0"/>
              <a:t>		&lt;param name="</a:t>
            </a:r>
            <a:r>
              <a:rPr lang="en-US" dirty="0" err="1"/>
              <a:t>args</a:t>
            </a:r>
            <a:r>
              <a:rPr lang="en-US" dirty="0"/>
              <a:t>"&gt;Command line arguments.&lt;/param&gt;</a:t>
            </a:r>
          </a:p>
          <a:p>
            <a:r>
              <a:rPr lang="en-US" dirty="0"/>
              <a:t>	*/</a:t>
            </a:r>
          </a:p>
          <a:p>
            <a:r>
              <a:rPr lang="en-US" dirty="0"/>
              <a:t>	static void Main(string[] </a:t>
            </a:r>
            <a:r>
              <a:rPr lang="en-US" dirty="0" err="1"/>
              <a:t>args</a:t>
            </a:r>
            <a:r>
              <a:rPr lang="en-US" dirty="0"/>
              <a:t>)</a:t>
            </a:r>
          </a:p>
          <a:p>
            <a:r>
              <a:rPr lang="en-US" dirty="0"/>
              <a:t>	{</a:t>
            </a:r>
          </a:p>
          <a:p>
            <a:r>
              <a:rPr lang="en-US" dirty="0"/>
              <a:t>		</a:t>
            </a:r>
            <a:r>
              <a:rPr lang="en-US" dirty="0" err="1"/>
              <a:t>System.Console.WriteLine</a:t>
            </a:r>
            <a:r>
              <a:rPr lang="en-US" dirty="0"/>
              <a:t>("Hello World");</a:t>
            </a:r>
          </a:p>
          <a:p>
            <a:r>
              <a:rPr lang="en-US" dirty="0"/>
              <a:t>	}</a:t>
            </a:r>
          </a:p>
          <a:p>
            <a:r>
              <a:rPr lang="en-US" dirty="0"/>
              <a:t>}</a:t>
            </a:r>
          </a:p>
        </p:txBody>
      </p:sp>
    </p:spTree>
    <p:extLst>
      <p:ext uri="{BB962C8B-B14F-4D97-AF65-F5344CB8AC3E}">
        <p14:creationId xmlns:p14="http://schemas.microsoft.com/office/powerpoint/2010/main" val="59343168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4FB5D-BE18-0F41-8B3F-8D2E9F52A279}"/>
              </a:ext>
            </a:extLst>
          </p:cNvPr>
          <p:cNvSpPr>
            <a:spLocks noGrp="1"/>
          </p:cNvSpPr>
          <p:nvPr>
            <p:ph type="title"/>
          </p:nvPr>
        </p:nvSpPr>
        <p:spPr/>
        <p:txBody>
          <a:bodyPr/>
          <a:lstStyle/>
          <a:p>
            <a:r>
              <a:rPr lang="en-BO" dirty="0"/>
              <a:t>Herencia</a:t>
            </a:r>
          </a:p>
        </p:txBody>
      </p:sp>
      <p:sp>
        <p:nvSpPr>
          <p:cNvPr id="3" name="Content Placeholder 2">
            <a:extLst>
              <a:ext uri="{FF2B5EF4-FFF2-40B4-BE49-F238E27FC236}">
                <a16:creationId xmlns:a16="http://schemas.microsoft.com/office/drawing/2014/main" id="{B5EDB7C5-E00E-D54C-912D-AEE5C3F14967}"/>
              </a:ext>
            </a:extLst>
          </p:cNvPr>
          <p:cNvSpPr>
            <a:spLocks noGrp="1"/>
          </p:cNvSpPr>
          <p:nvPr>
            <p:ph idx="1"/>
          </p:nvPr>
        </p:nvSpPr>
        <p:spPr>
          <a:xfrm>
            <a:off x="6096000" y="1760033"/>
            <a:ext cx="5257800" cy="4170181"/>
          </a:xfrm>
          <a:solidFill>
            <a:schemeClr val="accent1">
              <a:lumMod val="20000"/>
              <a:lumOff val="80000"/>
            </a:schemeClr>
          </a:solidFill>
          <a:ln>
            <a:solidFill>
              <a:schemeClr val="accent1"/>
            </a:solidFill>
          </a:ln>
        </p:spPr>
        <p:txBody>
          <a:bodyPr>
            <a:noAutofit/>
          </a:bodyPr>
          <a:lstStyle/>
          <a:p>
            <a:pPr marL="0" indent="0">
              <a:buNone/>
            </a:pPr>
            <a:endParaRPr lang="en-US" sz="1400" dirty="0"/>
          </a:p>
          <a:p>
            <a:pPr marL="0" indent="0">
              <a:buNone/>
            </a:pPr>
            <a:r>
              <a:rPr lang="en-US" sz="1400" dirty="0"/>
              <a:t>La </a:t>
            </a:r>
            <a:r>
              <a:rPr lang="en-US" sz="1400" dirty="0" err="1"/>
              <a:t>herencia</a:t>
            </a:r>
            <a:r>
              <a:rPr lang="en-US" sz="1400" dirty="0"/>
              <a:t> </a:t>
            </a:r>
            <a:r>
              <a:rPr lang="en-US" sz="1400" dirty="0" err="1"/>
              <a:t>permite</a:t>
            </a:r>
            <a:r>
              <a:rPr lang="en-US" sz="1400" dirty="0"/>
              <a:t> que una </a:t>
            </a:r>
            <a:r>
              <a:rPr lang="en-US" sz="1400" dirty="0" err="1"/>
              <a:t>clase</a:t>
            </a:r>
            <a:r>
              <a:rPr lang="en-US" sz="1400" dirty="0"/>
              <a:t> derive de </a:t>
            </a:r>
            <a:r>
              <a:rPr lang="en-US" sz="1400" dirty="0" err="1"/>
              <a:t>otra</a:t>
            </a:r>
            <a:r>
              <a:rPr lang="en-US" sz="1400" dirty="0"/>
              <a:t> </a:t>
            </a:r>
            <a:r>
              <a:rPr lang="en-US" sz="1400" dirty="0" err="1"/>
              <a:t>clase</a:t>
            </a:r>
            <a:r>
              <a:rPr lang="en-US" sz="1400" dirty="0"/>
              <a:t> y de </a:t>
            </a:r>
            <a:r>
              <a:rPr lang="en-US" sz="1400" dirty="0" err="1"/>
              <a:t>esa</a:t>
            </a:r>
            <a:r>
              <a:rPr lang="en-US" sz="1400" dirty="0"/>
              <a:t> forma que </a:t>
            </a:r>
            <a:r>
              <a:rPr lang="en-US" sz="1400" dirty="0" err="1"/>
              <a:t>adquiera</a:t>
            </a:r>
            <a:r>
              <a:rPr lang="en-US" sz="1400" dirty="0"/>
              <a:t> los </a:t>
            </a:r>
            <a:r>
              <a:rPr lang="en-US" sz="1400" dirty="0" err="1"/>
              <a:t>miembros</a:t>
            </a:r>
            <a:r>
              <a:rPr lang="en-US" sz="1400" dirty="0"/>
              <a:t> de </a:t>
            </a:r>
            <a:r>
              <a:rPr lang="en-US" sz="1400" dirty="0" err="1"/>
              <a:t>esa</a:t>
            </a:r>
            <a:r>
              <a:rPr lang="en-US" sz="1400" dirty="0"/>
              <a:t> </a:t>
            </a:r>
            <a:r>
              <a:rPr lang="en-US" sz="1400" dirty="0" err="1"/>
              <a:t>clase</a:t>
            </a:r>
            <a:r>
              <a:rPr lang="en-US" sz="1400" dirty="0"/>
              <a:t>.</a:t>
            </a:r>
          </a:p>
          <a:p>
            <a:pPr marL="0" indent="0">
              <a:buNone/>
            </a:pPr>
            <a:endParaRPr lang="en-US" sz="1400" dirty="0"/>
          </a:p>
          <a:p>
            <a:pPr marL="0" indent="0">
              <a:buNone/>
            </a:pPr>
            <a:r>
              <a:rPr lang="en-US" sz="1400" dirty="0" err="1"/>
              <a:t>En</a:t>
            </a:r>
            <a:r>
              <a:rPr lang="en-US" sz="1400" dirty="0"/>
              <a:t> el </a:t>
            </a:r>
            <a:r>
              <a:rPr lang="en-US" sz="1400" dirty="0" err="1"/>
              <a:t>siguiente</a:t>
            </a:r>
            <a:r>
              <a:rPr lang="en-US" sz="1400" dirty="0"/>
              <a:t> </a:t>
            </a:r>
            <a:r>
              <a:rPr lang="en-US" sz="1400" dirty="0" err="1"/>
              <a:t>ejemplo</a:t>
            </a:r>
            <a:r>
              <a:rPr lang="en-US" sz="1400" dirty="0"/>
              <a:t> </a:t>
            </a:r>
            <a:r>
              <a:rPr lang="en-US" sz="1400" dirty="0" err="1"/>
              <a:t>hacemos</a:t>
            </a:r>
            <a:r>
              <a:rPr lang="en-US" sz="1400" dirty="0"/>
              <a:t> que la </a:t>
            </a:r>
            <a:r>
              <a:rPr lang="en-US" sz="1400" dirty="0" err="1"/>
              <a:t>clase</a:t>
            </a:r>
            <a:r>
              <a:rPr lang="en-US" sz="1400" dirty="0"/>
              <a:t> “</a:t>
            </a:r>
            <a:r>
              <a:rPr lang="en-US" sz="1400" dirty="0" err="1"/>
              <a:t>Cuadrado</a:t>
            </a:r>
            <a:r>
              <a:rPr lang="en-US" sz="1400" dirty="0"/>
              <a:t>” </a:t>
            </a:r>
            <a:r>
              <a:rPr lang="en-US" sz="1400" dirty="0" err="1"/>
              <a:t>herede</a:t>
            </a:r>
            <a:r>
              <a:rPr lang="en-US" sz="1400" dirty="0"/>
              <a:t> de la </a:t>
            </a:r>
            <a:r>
              <a:rPr lang="en-US" sz="1400" dirty="0" err="1"/>
              <a:t>clase</a:t>
            </a:r>
            <a:r>
              <a:rPr lang="en-US" sz="1400" dirty="0"/>
              <a:t> “</a:t>
            </a:r>
            <a:r>
              <a:rPr lang="en-US" sz="1400" dirty="0" err="1"/>
              <a:t>Rectangulo</a:t>
            </a:r>
            <a:r>
              <a:rPr lang="en-US" sz="1400" dirty="0"/>
              <a:t>”, </a:t>
            </a:r>
            <a:r>
              <a:rPr lang="en-US" sz="1400" dirty="0" err="1"/>
              <a:t>codificando</a:t>
            </a:r>
            <a:r>
              <a:rPr lang="en-US" sz="1400" dirty="0"/>
              <a:t> los </a:t>
            </a:r>
            <a:r>
              <a:rPr lang="en-US" sz="1400" dirty="0" err="1"/>
              <a:t>nombres</a:t>
            </a:r>
            <a:r>
              <a:rPr lang="en-US" sz="1400" dirty="0"/>
              <a:t> de las </a:t>
            </a:r>
            <a:r>
              <a:rPr lang="en-US" sz="1400" dirty="0" err="1"/>
              <a:t>clases</a:t>
            </a:r>
            <a:r>
              <a:rPr lang="en-US" sz="1400" dirty="0"/>
              <a:t> </a:t>
            </a:r>
            <a:r>
              <a:rPr lang="en-US" sz="1400" dirty="0" err="1"/>
              <a:t>separadas</a:t>
            </a:r>
            <a:r>
              <a:rPr lang="en-US" sz="1400" dirty="0"/>
              <a:t> por dos puntos.</a:t>
            </a:r>
          </a:p>
          <a:p>
            <a:pPr marL="0" indent="0">
              <a:buNone/>
            </a:pPr>
            <a:r>
              <a:rPr lang="en-US" sz="1400" dirty="0"/>
              <a:t> </a:t>
            </a:r>
          </a:p>
          <a:p>
            <a:pPr marL="0" indent="0">
              <a:buNone/>
            </a:pPr>
            <a:r>
              <a:rPr lang="en-US" sz="1400" dirty="0" err="1"/>
              <a:t>Indicamos</a:t>
            </a:r>
            <a:r>
              <a:rPr lang="en-US" sz="1400" dirty="0"/>
              <a:t> con </a:t>
            </a:r>
            <a:r>
              <a:rPr lang="en-US" sz="1400" dirty="0" err="1"/>
              <a:t>esta</a:t>
            </a:r>
            <a:r>
              <a:rPr lang="en-US" sz="1400" dirty="0"/>
              <a:t> </a:t>
            </a:r>
            <a:r>
              <a:rPr lang="en-US" sz="1400" dirty="0" err="1"/>
              <a:t>instrucción</a:t>
            </a:r>
            <a:r>
              <a:rPr lang="en-US" sz="1400" dirty="0"/>
              <a:t> que </a:t>
            </a:r>
            <a:r>
              <a:rPr lang="en-US" sz="1400" dirty="0" err="1"/>
              <a:t>queremos</a:t>
            </a:r>
            <a:r>
              <a:rPr lang="en-US" sz="1400" dirty="0"/>
              <a:t> que “</a:t>
            </a:r>
            <a:r>
              <a:rPr lang="en-US" sz="1400" dirty="0" err="1"/>
              <a:t>Cuadrado</a:t>
            </a:r>
            <a:r>
              <a:rPr lang="en-US" sz="1400" dirty="0"/>
              <a:t>” derive (</a:t>
            </a:r>
            <a:r>
              <a:rPr lang="en-US" sz="1400" dirty="0" err="1"/>
              <a:t>herede</a:t>
            </a:r>
            <a:r>
              <a:rPr lang="en-US" sz="1400" dirty="0"/>
              <a:t>) de “</a:t>
            </a:r>
            <a:r>
              <a:rPr lang="en-US" sz="1400" dirty="0" err="1"/>
              <a:t>Rectangulo</a:t>
            </a:r>
            <a:r>
              <a:rPr lang="en-US" sz="1400" dirty="0"/>
              <a:t>”. De </a:t>
            </a:r>
            <a:r>
              <a:rPr lang="en-US" sz="1400" dirty="0" err="1"/>
              <a:t>este</a:t>
            </a:r>
            <a:r>
              <a:rPr lang="en-US" sz="1400" dirty="0"/>
              <a:t> modo “</a:t>
            </a:r>
            <a:r>
              <a:rPr lang="en-US" sz="1400" dirty="0" err="1"/>
              <a:t>Rectangulo</a:t>
            </a:r>
            <a:r>
              <a:rPr lang="en-US" sz="1400" dirty="0"/>
              <a:t>” se </a:t>
            </a:r>
            <a:r>
              <a:rPr lang="en-US" sz="1400" dirty="0" err="1"/>
              <a:t>convierte</a:t>
            </a:r>
            <a:r>
              <a:rPr lang="en-US" sz="1400" dirty="0"/>
              <a:t> </a:t>
            </a:r>
            <a:r>
              <a:rPr lang="en-US" sz="1400" dirty="0" err="1"/>
              <a:t>en</a:t>
            </a:r>
            <a:r>
              <a:rPr lang="en-US" sz="1400" dirty="0"/>
              <a:t> la </a:t>
            </a:r>
            <a:r>
              <a:rPr lang="en-US" sz="1400" dirty="0" err="1"/>
              <a:t>clase</a:t>
            </a:r>
            <a:r>
              <a:rPr lang="en-US" sz="1400" dirty="0"/>
              <a:t> base de “</a:t>
            </a:r>
            <a:r>
              <a:rPr lang="en-US" sz="1400" dirty="0" err="1"/>
              <a:t>Cuadrado</a:t>
            </a:r>
            <a:r>
              <a:rPr lang="en-US" sz="1400" dirty="0"/>
              <a:t>”, y “</a:t>
            </a:r>
            <a:r>
              <a:rPr lang="en-US" sz="1400" dirty="0" err="1"/>
              <a:t>Cuadrado</a:t>
            </a:r>
            <a:r>
              <a:rPr lang="en-US" sz="1400" dirty="0"/>
              <a:t>” una </a:t>
            </a:r>
            <a:r>
              <a:rPr lang="en-US" sz="1400" dirty="0" err="1"/>
              <a:t>clase</a:t>
            </a:r>
            <a:r>
              <a:rPr lang="en-US" sz="1400" dirty="0"/>
              <a:t> </a:t>
            </a:r>
            <a:r>
              <a:rPr lang="en-US" sz="1400" dirty="0" err="1"/>
              <a:t>derivada</a:t>
            </a:r>
            <a:r>
              <a:rPr lang="en-US" sz="1400" dirty="0"/>
              <a:t> (</a:t>
            </a:r>
            <a:r>
              <a:rPr lang="en-US" sz="1400" dirty="0" err="1"/>
              <a:t>heredada</a:t>
            </a:r>
            <a:r>
              <a:rPr lang="en-US" sz="1400" dirty="0"/>
              <a:t>) de “</a:t>
            </a:r>
            <a:r>
              <a:rPr lang="en-US" sz="1400" dirty="0" err="1"/>
              <a:t>Rectangulo</a:t>
            </a:r>
            <a:r>
              <a:rPr lang="en-US" sz="1400" dirty="0"/>
              <a:t>”. </a:t>
            </a:r>
          </a:p>
          <a:p>
            <a:pPr marL="0" indent="0">
              <a:buNone/>
            </a:pPr>
            <a:endParaRPr lang="en-US" sz="1400" dirty="0"/>
          </a:p>
          <a:p>
            <a:pPr marL="0" indent="0">
              <a:buNone/>
            </a:pPr>
            <a:r>
              <a:rPr lang="en-US" sz="1400" dirty="0" err="1"/>
              <a:t>Además</a:t>
            </a:r>
            <a:r>
              <a:rPr lang="en-US" sz="1400" dirty="0"/>
              <a:t> de sus </a:t>
            </a:r>
            <a:r>
              <a:rPr lang="en-US" sz="1400" dirty="0" err="1"/>
              <a:t>propios</a:t>
            </a:r>
            <a:r>
              <a:rPr lang="en-US" sz="1400" dirty="0"/>
              <a:t> </a:t>
            </a:r>
            <a:r>
              <a:rPr lang="en-US" sz="1400" dirty="0" err="1"/>
              <a:t>miembros</a:t>
            </a:r>
            <a:r>
              <a:rPr lang="en-US" sz="1400" dirty="0"/>
              <a:t>, “</a:t>
            </a:r>
            <a:r>
              <a:rPr lang="en-US" sz="1400" dirty="0" err="1"/>
              <a:t>Cuadrado</a:t>
            </a:r>
            <a:r>
              <a:rPr lang="en-US" sz="1400" dirty="0"/>
              <a:t>” </a:t>
            </a:r>
            <a:r>
              <a:rPr lang="en-US" sz="1400" dirty="0" err="1"/>
              <a:t>obtiene</a:t>
            </a:r>
            <a:r>
              <a:rPr lang="en-US" sz="1400" dirty="0"/>
              <a:t> </a:t>
            </a:r>
            <a:r>
              <a:rPr lang="en-US" sz="1400" dirty="0" err="1"/>
              <a:t>todos</a:t>
            </a:r>
            <a:r>
              <a:rPr lang="en-US" sz="1400" dirty="0"/>
              <a:t> los </a:t>
            </a:r>
            <a:r>
              <a:rPr lang="en-US" sz="1400" dirty="0" err="1"/>
              <a:t>miembros</a:t>
            </a:r>
            <a:r>
              <a:rPr lang="en-US" sz="1400" dirty="0"/>
              <a:t> </a:t>
            </a:r>
            <a:r>
              <a:rPr lang="en-US" sz="1400" dirty="0" err="1"/>
              <a:t>accesibles</a:t>
            </a:r>
            <a:r>
              <a:rPr lang="en-US" sz="1400" dirty="0"/>
              <a:t> de “</a:t>
            </a:r>
            <a:r>
              <a:rPr lang="en-US" sz="1400" dirty="0" err="1"/>
              <a:t>Rectangulo</a:t>
            </a:r>
            <a:r>
              <a:rPr lang="en-US" sz="1400" dirty="0"/>
              <a:t>”, a </a:t>
            </a:r>
            <a:r>
              <a:rPr lang="en-US" sz="1400" dirty="0" err="1"/>
              <a:t>excepción</a:t>
            </a:r>
            <a:r>
              <a:rPr lang="en-US" sz="1400" dirty="0"/>
              <a:t> de </a:t>
            </a:r>
            <a:r>
              <a:rPr lang="en-US" sz="1400" dirty="0" err="1"/>
              <a:t>cualquier</a:t>
            </a:r>
            <a:r>
              <a:rPr lang="en-US" sz="1400" dirty="0"/>
              <a:t> constructor o destructor.</a:t>
            </a:r>
          </a:p>
          <a:p>
            <a:pPr marL="0" indent="0">
              <a:buNone/>
            </a:pPr>
            <a:r>
              <a:rPr lang="en-US" sz="1400" dirty="0"/>
              <a:t> </a:t>
            </a:r>
            <a:endParaRPr lang="en-BO" sz="1400" dirty="0"/>
          </a:p>
        </p:txBody>
      </p:sp>
      <p:sp>
        <p:nvSpPr>
          <p:cNvPr id="5" name="TextBox 4">
            <a:extLst>
              <a:ext uri="{FF2B5EF4-FFF2-40B4-BE49-F238E27FC236}">
                <a16:creationId xmlns:a16="http://schemas.microsoft.com/office/drawing/2014/main" id="{AC686D45-10A3-E549-8C16-31E9D048D213}"/>
              </a:ext>
            </a:extLst>
          </p:cNvPr>
          <p:cNvSpPr txBox="1"/>
          <p:nvPr/>
        </p:nvSpPr>
        <p:spPr>
          <a:xfrm>
            <a:off x="838199" y="1690688"/>
            <a:ext cx="4926875" cy="4524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a:t>
            </a:r>
          </a:p>
          <a:p>
            <a:endParaRPr lang="en-US" sz="1000" dirty="0">
              <a:solidFill>
                <a:schemeClr val="bg1">
                  <a:lumMod val="85000"/>
                </a:schemeClr>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20, Y = 20 };</a:t>
            </a:r>
          </a:p>
          <a:p>
            <a:r>
              <a:rPr lang="en-US" sz="1400" b="1" dirty="0">
                <a:solidFill>
                  <a:schemeClr val="bg1"/>
                </a:solidFill>
              </a:rPr>
              <a:t>                  WriteLine($"Area del </a:t>
            </a:r>
            <a:r>
              <a:rPr lang="en-US" sz="1400" b="1" dirty="0" err="1">
                <a:solidFill>
                  <a:schemeClr val="bg1"/>
                </a:solidFill>
              </a:rPr>
              <a:t>cuadrado</a:t>
            </a:r>
            <a:r>
              <a:rPr lang="en-US" sz="1400" b="1" dirty="0">
                <a:solidFill>
                  <a:schemeClr val="bg1"/>
                </a:solidFill>
              </a:rPr>
              <a:t>({</a:t>
            </a:r>
            <a:r>
              <a:rPr lang="en-US" sz="1400" b="1" dirty="0" err="1">
                <a:solidFill>
                  <a:schemeClr val="bg1"/>
                </a:solidFill>
              </a:rPr>
              <a:t>cuad.X</a:t>
            </a:r>
            <a:r>
              <a:rPr lang="en-US" sz="1400" b="1" dirty="0">
                <a:solidFill>
                  <a:schemeClr val="bg1"/>
                </a:solidFill>
              </a:rPr>
              <a:t>}x{</a:t>
            </a:r>
            <a:r>
              <a:rPr lang="en-US" sz="1400" b="1" dirty="0" err="1">
                <a:solidFill>
                  <a:schemeClr val="bg1"/>
                </a:solidFill>
              </a:rPr>
              <a:t>cuad.Y</a:t>
            </a:r>
            <a:r>
              <a:rPr lang="en-US" sz="1400" b="1" dirty="0">
                <a:solidFill>
                  <a:schemeClr val="bg1"/>
                </a:solidFill>
              </a:rPr>
              <a:t>})" + </a:t>
            </a:r>
          </a:p>
          <a:p>
            <a:r>
              <a:rPr lang="en-US" sz="1400" b="1" dirty="0">
                <a:solidFill>
                  <a:schemeClr val="bg1"/>
                </a:solidFill>
              </a:rPr>
              <a:t>		$" = {</a:t>
            </a:r>
            <a:r>
              <a:rPr lang="en-US" sz="1400" b="1" dirty="0" err="1">
                <a:solidFill>
                  <a:schemeClr val="bg1"/>
                </a:solidFill>
              </a:rPr>
              <a:t>cuad.Area</a:t>
            </a:r>
            <a:r>
              <a:rPr lang="en-US" sz="1400" b="1" dirty="0">
                <a:solidFill>
                  <a:schemeClr val="bg1"/>
                </a:solidFill>
              </a:rPr>
              <a:t>()}"); 	// 400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7409146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F4E58-2055-2B40-A646-BB9C6028BC79}"/>
              </a:ext>
            </a:extLst>
          </p:cNvPr>
          <p:cNvSpPr>
            <a:spLocks noGrp="1"/>
          </p:cNvSpPr>
          <p:nvPr>
            <p:ph type="title"/>
          </p:nvPr>
        </p:nvSpPr>
        <p:spPr/>
        <p:txBody>
          <a:bodyPr/>
          <a:lstStyle/>
          <a:p>
            <a:r>
              <a:rPr lang="en-BO" dirty="0"/>
              <a:t>La clase Object</a:t>
            </a:r>
          </a:p>
        </p:txBody>
      </p:sp>
      <p:sp>
        <p:nvSpPr>
          <p:cNvPr id="3" name="Content Placeholder 2">
            <a:extLst>
              <a:ext uri="{FF2B5EF4-FFF2-40B4-BE49-F238E27FC236}">
                <a16:creationId xmlns:a16="http://schemas.microsoft.com/office/drawing/2014/main" id="{092F0481-2676-E74E-93EA-FE9E86AD51E7}"/>
              </a:ext>
            </a:extLst>
          </p:cNvPr>
          <p:cNvSpPr>
            <a:spLocks noGrp="1"/>
          </p:cNvSpPr>
          <p:nvPr>
            <p:ph idx="1"/>
          </p:nvPr>
        </p:nvSpPr>
        <p:spPr>
          <a:xfrm>
            <a:off x="6923314" y="1895294"/>
            <a:ext cx="4430486" cy="4351338"/>
          </a:xfrm>
          <a:solidFill>
            <a:schemeClr val="accent1">
              <a:lumMod val="20000"/>
              <a:lumOff val="80000"/>
            </a:schemeClr>
          </a:solidFill>
          <a:ln>
            <a:solidFill>
              <a:schemeClr val="accent1"/>
            </a:solidFill>
          </a:ln>
        </p:spPr>
        <p:txBody>
          <a:bodyPr>
            <a:normAutofit fontScale="70000" lnSpcReduction="20000"/>
          </a:bodyPr>
          <a:lstStyle/>
          <a:p>
            <a:pPr marL="0" indent="0">
              <a:buNone/>
            </a:pPr>
            <a:r>
              <a:rPr lang="en-BO" dirty="0"/>
              <a:t>C# tiene un sistema unificado de </a:t>
            </a:r>
            <a:r>
              <a:rPr lang="en-BO" b="1" dirty="0"/>
              <a:t>types</a:t>
            </a:r>
            <a:r>
              <a:rPr lang="en-BO" dirty="0"/>
              <a:t>. Todos los tipos (types), incluidas las clases, heredan de una clase base común: </a:t>
            </a:r>
            <a:r>
              <a:rPr lang="en-BO" b="1" dirty="0"/>
              <a:t>System.Object</a:t>
            </a:r>
            <a:r>
              <a:rPr lang="en-BO" dirty="0"/>
              <a:t>. Se dice entonces que System.Object es la clase </a:t>
            </a:r>
            <a:r>
              <a:rPr lang="en-BO" b="1" dirty="0"/>
              <a:t>raiz de todos los types</a:t>
            </a:r>
            <a:r>
              <a:rPr lang="en-BO" dirty="0"/>
              <a:t> del lenguaje. C# provee el alias </a:t>
            </a:r>
            <a:r>
              <a:rPr lang="en-BO" b="1" dirty="0"/>
              <a:t>object</a:t>
            </a:r>
            <a:r>
              <a:rPr lang="en-BO" dirty="0"/>
              <a:t> para referirse a esta clase.</a:t>
            </a:r>
          </a:p>
          <a:p>
            <a:pPr marL="0" indent="0">
              <a:buNone/>
            </a:pPr>
            <a:endParaRPr lang="en-BO" dirty="0"/>
          </a:p>
          <a:p>
            <a:pPr marL="0" indent="0">
              <a:buNone/>
            </a:pPr>
            <a:r>
              <a:rPr lang="en-BO" dirty="0"/>
              <a:t>Cuando se define una clase que no deriva de ninguna otra clase, implícitamente está derivando de [System.] Object.</a:t>
            </a:r>
          </a:p>
          <a:p>
            <a:pPr marL="0" indent="0">
              <a:buNone/>
            </a:pPr>
            <a:endParaRPr lang="en-BO" dirty="0"/>
          </a:p>
          <a:p>
            <a:pPr marL="0" indent="0">
              <a:buNone/>
            </a:pPr>
            <a:r>
              <a:rPr lang="en-BO" dirty="0"/>
              <a:t>Al derivar todos los types de la clase Object adquieren automáticamente todos sus miembros, por ejemplo el método ToString().     </a:t>
            </a:r>
          </a:p>
        </p:txBody>
      </p:sp>
      <p:sp>
        <p:nvSpPr>
          <p:cNvPr id="4" name="TextBox 3">
            <a:extLst>
              <a:ext uri="{FF2B5EF4-FFF2-40B4-BE49-F238E27FC236}">
                <a16:creationId xmlns:a16="http://schemas.microsoft.com/office/drawing/2014/main" id="{A3790420-F1DA-2443-A8B0-83AFC579F73F}"/>
              </a:ext>
            </a:extLst>
          </p:cNvPr>
          <p:cNvSpPr txBox="1"/>
          <p:nvPr/>
        </p:nvSpPr>
        <p:spPr>
          <a:xfrm>
            <a:off x="838200" y="1516517"/>
            <a:ext cx="5980611"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Object		// </a:t>
            </a:r>
            <a:r>
              <a:rPr lang="en-US" sz="1400" b="1" dirty="0" err="1">
                <a:solidFill>
                  <a:schemeClr val="bg1"/>
                </a:solidFill>
              </a:rPr>
              <a:t>derivacion</a:t>
            </a:r>
            <a:r>
              <a:rPr lang="en-US" sz="1400" b="1" dirty="0">
                <a:solidFill>
                  <a:schemeClr val="bg1"/>
                </a:solidFill>
              </a:rPr>
              <a:t> </a:t>
            </a:r>
            <a:r>
              <a:rPr lang="en-US" sz="1400" b="1" dirty="0" err="1">
                <a:solidFill>
                  <a:schemeClr val="bg1"/>
                </a:solidFill>
              </a:rPr>
              <a:t>explicita</a:t>
            </a:r>
            <a:r>
              <a:rPr lang="en-US" sz="1400" b="1" dirty="0">
                <a:solidFill>
                  <a:schemeClr val="bg1"/>
                </a:solidFill>
              </a:rPr>
              <a:t> de Object</a:t>
            </a: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  	// </a:t>
            </a:r>
            <a:r>
              <a:rPr lang="en-US" sz="1400" b="1" dirty="0" err="1">
                <a:solidFill>
                  <a:schemeClr val="bg1"/>
                </a:solidFill>
              </a:rPr>
              <a:t>deriva</a:t>
            </a:r>
            <a:r>
              <a:rPr lang="en-US" sz="1400" b="1" dirty="0">
                <a:solidFill>
                  <a:schemeClr val="bg1"/>
                </a:solidFill>
              </a:rPr>
              <a:t> de Object por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derivación</a:t>
            </a:r>
            <a:r>
              <a:rPr lang="en-US" sz="1400" b="1" dirty="0">
                <a:solidFill>
                  <a:schemeClr val="bg1"/>
                </a:solidFill>
              </a:rPr>
              <a:t> </a:t>
            </a:r>
            <a:r>
              <a:rPr lang="en-US" sz="1400" b="1" dirty="0" err="1">
                <a:solidFill>
                  <a:schemeClr val="bg1"/>
                </a:solidFill>
              </a:rPr>
              <a:t>ímplicita</a:t>
            </a:r>
            <a:r>
              <a:rPr lang="en-US" sz="1400" b="1" dirty="0">
                <a:solidFill>
                  <a:schemeClr val="bg1"/>
                </a:solidFill>
              </a:rPr>
              <a:t> de Object</a:t>
            </a:r>
          </a:p>
          <a:p>
            <a:endParaRPr lang="en-US" sz="1400" b="1" dirty="0">
              <a:solidFill>
                <a:schemeClr val="bg1"/>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WriteLine( </a:t>
            </a:r>
            <a:r>
              <a:rPr lang="en-US" sz="1400" b="1" dirty="0" err="1">
                <a:solidFill>
                  <a:schemeClr val="bg1"/>
                </a:solidFill>
              </a:rPr>
              <a:t>rec.ToString</a:t>
            </a:r>
            <a:r>
              <a:rPr lang="en-US" sz="1400" b="1" dirty="0">
                <a:solidFill>
                  <a:schemeClr val="bg1"/>
                </a:solidFill>
              </a:rPr>
              <a:t>() );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WriteLine( </a:t>
            </a:r>
            <a:r>
              <a:rPr lang="en-US" sz="1400" b="1" dirty="0" err="1">
                <a:solidFill>
                  <a:schemeClr val="bg1"/>
                </a:solidFill>
              </a:rPr>
              <a:t>cuad.ToString</a:t>
            </a:r>
            <a:r>
              <a:rPr lang="en-US" sz="1400" b="1" dirty="0">
                <a:solidFill>
                  <a:schemeClr val="bg1"/>
                </a:solidFill>
              </a:rPr>
              <a:t>() );</a:t>
            </a:r>
          </a:p>
          <a:p>
            <a:r>
              <a:rPr lang="en-US" sz="1400" b="1" dirty="0">
                <a:solidFill>
                  <a:schemeClr val="bg1"/>
                </a:solidFill>
              </a:rPr>
              <a:t>                  var calc = new </a:t>
            </a:r>
            <a:r>
              <a:rPr lang="en-US" sz="1400" b="1" dirty="0" err="1">
                <a:solidFill>
                  <a:schemeClr val="bg1"/>
                </a:solidFill>
              </a:rPr>
              <a:t>Calculador</a:t>
            </a:r>
            <a:r>
              <a:rPr lang="en-US" sz="1400" b="1" dirty="0">
                <a:solidFill>
                  <a:schemeClr val="bg1"/>
                </a:solidFill>
              </a:rPr>
              <a:t>(); WriteLine( </a:t>
            </a:r>
            <a:r>
              <a:rPr lang="en-US" sz="1400" b="1" dirty="0" err="1">
                <a:solidFill>
                  <a:schemeClr val="bg1"/>
                </a:solidFill>
              </a:rPr>
              <a:t>calc.ToString</a:t>
            </a:r>
            <a:r>
              <a:rPr lang="en-US" sz="1400" b="1" dirty="0">
                <a:solidFill>
                  <a:schemeClr val="bg1"/>
                </a:solidFill>
              </a:rPr>
              <a:t>() );</a:t>
            </a:r>
          </a:p>
          <a:p>
            <a:r>
              <a:rPr lang="en-US" sz="1400" b="1" dirty="0">
                <a:solidFill>
                  <a:schemeClr val="bg1"/>
                </a:solidFill>
              </a:rPr>
              <a:t>                  WriteLine(calc);</a:t>
            </a:r>
          </a:p>
          <a:p>
            <a:r>
              <a:rPr lang="en-US" sz="1400" b="1" dirty="0">
                <a:solidFill>
                  <a:schemeClr val="bg1"/>
                </a:solidFill>
              </a:rPr>
              <a:t>                  var n = 50; WriteLine( </a:t>
            </a:r>
            <a:r>
              <a:rPr lang="en-US" sz="1400" b="1" dirty="0" err="1">
                <a:solidFill>
                  <a:schemeClr val="bg1"/>
                </a:solidFill>
              </a:rPr>
              <a:t>n.ToString</a:t>
            </a:r>
            <a:r>
              <a:rPr lang="en-US" sz="1400" b="1" dirty="0">
                <a:solidFill>
                  <a:schemeClr val="bg1"/>
                </a:solidFill>
              </a:rPr>
              <a:t>() ); </a:t>
            </a:r>
          </a:p>
          <a:p>
            <a:r>
              <a:rPr lang="en-US" sz="1400" b="1" dirty="0">
                <a:solidFill>
                  <a:schemeClr val="bg1"/>
                </a:solidFill>
              </a:rPr>
              <a:t>                  WriteLine(88.ToString() + "-" + 'A'.</a:t>
            </a:r>
            <a:r>
              <a:rPr lang="en-US" sz="1400" b="1" dirty="0" err="1">
                <a:solidFill>
                  <a:schemeClr val="bg1"/>
                </a:solidFill>
              </a:rPr>
              <a:t>ToString</a:t>
            </a:r>
            <a:r>
              <a:rPr lang="en-US" sz="1400" b="1" dirty="0">
                <a:solidFill>
                  <a:schemeClr val="bg1"/>
                </a:solidFill>
              </a:rPr>
              <a:t>() + "-" + </a:t>
            </a:r>
            <a:r>
              <a:rPr lang="en-US" sz="1400" b="1" dirty="0" err="1">
                <a:solidFill>
                  <a:schemeClr val="bg1"/>
                </a:solidFill>
              </a:rPr>
              <a:t>false.ToString</a:t>
            </a:r>
            <a:r>
              <a:rPr lang="en-US" sz="1400" b="1" dirty="0">
                <a:solidFill>
                  <a:schemeClr val="bg1"/>
                </a:solidFill>
              </a:rPr>
              <a:t>());</a:t>
            </a:r>
          </a:p>
          <a:p>
            <a:r>
              <a:rPr lang="en-US" sz="1400" b="1" dirty="0">
                <a:solidFill>
                  <a:schemeClr val="bg1"/>
                </a:solidFill>
              </a:rPr>
              <a:t>                  var obj = new Object(); WriteLine( </a:t>
            </a:r>
            <a:r>
              <a:rPr lang="en-US" sz="1400" b="1" dirty="0" err="1">
                <a:solidFill>
                  <a:schemeClr val="bg1"/>
                </a:solidFill>
              </a:rPr>
              <a:t>obj.ToString</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23160922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8066-2304-D045-8EFA-006E2D967260}"/>
              </a:ext>
            </a:extLst>
          </p:cNvPr>
          <p:cNvSpPr>
            <a:spLocks noGrp="1"/>
          </p:cNvSpPr>
          <p:nvPr>
            <p:ph type="title"/>
          </p:nvPr>
        </p:nvSpPr>
        <p:spPr/>
        <p:txBody>
          <a:bodyPr/>
          <a:lstStyle/>
          <a:p>
            <a:r>
              <a:rPr lang="en-BO" dirty="0"/>
              <a:t>Miembros de System.Object</a:t>
            </a:r>
          </a:p>
        </p:txBody>
      </p:sp>
      <p:graphicFrame>
        <p:nvGraphicFramePr>
          <p:cNvPr id="7" name="Content Placeholder 6">
            <a:extLst>
              <a:ext uri="{FF2B5EF4-FFF2-40B4-BE49-F238E27FC236}">
                <a16:creationId xmlns:a16="http://schemas.microsoft.com/office/drawing/2014/main" id="{25543ECC-2181-A64E-A1B7-A9C81E3529EF}"/>
              </a:ext>
            </a:extLst>
          </p:cNvPr>
          <p:cNvGraphicFramePr>
            <a:graphicFrameLocks noGrp="1"/>
          </p:cNvGraphicFramePr>
          <p:nvPr>
            <p:ph idx="1"/>
            <p:extLst>
              <p:ext uri="{D42A27DB-BD31-4B8C-83A1-F6EECF244321}">
                <p14:modId xmlns:p14="http://schemas.microsoft.com/office/powerpoint/2010/main" val="807546117"/>
              </p:ext>
            </p:extLst>
          </p:nvPr>
        </p:nvGraphicFramePr>
        <p:xfrm>
          <a:off x="899158" y="1604533"/>
          <a:ext cx="10515600" cy="731520"/>
        </p:xfrm>
        <a:graphic>
          <a:graphicData uri="http://schemas.openxmlformats.org/drawingml/2006/table">
            <a:tbl>
              <a:tblPr/>
              <a:tblGrid>
                <a:gridCol w="5257800">
                  <a:extLst>
                    <a:ext uri="{9D8B030D-6E8A-4147-A177-3AD203B41FA5}">
                      <a16:colId xmlns:a16="http://schemas.microsoft.com/office/drawing/2014/main" val="1589076283"/>
                    </a:ext>
                  </a:extLst>
                </a:gridCol>
                <a:gridCol w="5257800">
                  <a:extLst>
                    <a:ext uri="{9D8B030D-6E8A-4147-A177-3AD203B41FA5}">
                      <a16:colId xmlns:a16="http://schemas.microsoft.com/office/drawing/2014/main" val="1979031858"/>
                    </a:ext>
                  </a:extLst>
                </a:gridCol>
              </a:tblGrid>
              <a:tr h="220991">
                <a:tc>
                  <a:txBody>
                    <a:bodyPr/>
                    <a:lstStyle/>
                    <a:p>
                      <a:r>
                        <a:rPr lang="en-US" dirty="0">
                          <a:hlinkClick r:id="rId2"/>
                        </a:rPr>
                        <a:t>Object()</a:t>
                      </a:r>
                      <a:r>
                        <a:rPr lang="en-US" dirty="0"/>
                        <a:t> </a:t>
                      </a:r>
                    </a:p>
                  </a:txBody>
                  <a:tcPr anchor="ctr">
                    <a:lnL>
                      <a:noFill/>
                    </a:lnL>
                    <a:lnR>
                      <a:noFill/>
                    </a:lnR>
                    <a:lnT>
                      <a:noFill/>
                    </a:lnT>
                    <a:lnB>
                      <a:noFill/>
                    </a:lnB>
                  </a:tcPr>
                </a:tc>
                <a:tc>
                  <a:txBody>
                    <a:bodyPr/>
                    <a:lstStyle/>
                    <a:p>
                      <a:r>
                        <a:rPr lang="en-US" dirty="0" err="1"/>
                        <a:t>Inicializa</a:t>
                      </a:r>
                      <a:r>
                        <a:rPr lang="en-US" dirty="0"/>
                        <a:t> una </a:t>
                      </a:r>
                      <a:r>
                        <a:rPr lang="en-US" dirty="0" err="1"/>
                        <a:t>nueva</a:t>
                      </a:r>
                      <a:r>
                        <a:rPr lang="en-US" dirty="0"/>
                        <a:t> </a:t>
                      </a:r>
                      <a:r>
                        <a:rPr lang="en-US" dirty="0" err="1"/>
                        <a:t>instancia</a:t>
                      </a:r>
                      <a:r>
                        <a:rPr lang="en-US" dirty="0"/>
                        <a:t> de la </a:t>
                      </a:r>
                      <a:r>
                        <a:rPr lang="en-US" dirty="0" err="1"/>
                        <a:t>clase</a:t>
                      </a:r>
                      <a:r>
                        <a:rPr lang="en-US" dirty="0"/>
                        <a:t> Object</a:t>
                      </a:r>
                    </a:p>
                  </a:txBody>
                  <a:tcPr anchor="ctr">
                    <a:lnL>
                      <a:noFill/>
                    </a:lnL>
                    <a:lnR>
                      <a:noFill/>
                    </a:lnR>
                    <a:lnT>
                      <a:noFill/>
                    </a:lnT>
                    <a:lnB>
                      <a:noFill/>
                    </a:lnB>
                  </a:tcPr>
                </a:tc>
                <a:extLst>
                  <a:ext uri="{0D108BD9-81ED-4DB2-BD59-A6C34878D82A}">
                    <a16:rowId xmlns:a16="http://schemas.microsoft.com/office/drawing/2014/main" val="14531992"/>
                  </a:ext>
                </a:extLst>
              </a:tr>
              <a:tr h="220991">
                <a:tc>
                  <a:txBody>
                    <a:bodyPr/>
                    <a:lstStyle/>
                    <a:p>
                      <a:endParaRPr lang="en-US" dirty="0"/>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extLst>
                  <a:ext uri="{0D108BD9-81ED-4DB2-BD59-A6C34878D82A}">
                    <a16:rowId xmlns:a16="http://schemas.microsoft.com/office/drawing/2014/main" val="1401979057"/>
                  </a:ext>
                </a:extLst>
              </a:tr>
            </a:tbl>
          </a:graphicData>
        </a:graphic>
      </p:graphicFrame>
      <p:graphicFrame>
        <p:nvGraphicFramePr>
          <p:cNvPr id="9" name="Table 8">
            <a:extLst>
              <a:ext uri="{FF2B5EF4-FFF2-40B4-BE49-F238E27FC236}">
                <a16:creationId xmlns:a16="http://schemas.microsoft.com/office/drawing/2014/main" id="{77E29E89-1EC6-AE44-95E3-0B11447C71EA}"/>
              </a:ext>
            </a:extLst>
          </p:cNvPr>
          <p:cNvGraphicFramePr>
            <a:graphicFrameLocks noGrp="1"/>
          </p:cNvGraphicFramePr>
          <p:nvPr>
            <p:extLst>
              <p:ext uri="{D42A27DB-BD31-4B8C-83A1-F6EECF244321}">
                <p14:modId xmlns:p14="http://schemas.microsoft.com/office/powerpoint/2010/main" val="1907044086"/>
              </p:ext>
            </p:extLst>
          </p:nvPr>
        </p:nvGraphicFramePr>
        <p:xfrm>
          <a:off x="899159" y="2195195"/>
          <a:ext cx="10515600" cy="4297680"/>
        </p:xfrm>
        <a:graphic>
          <a:graphicData uri="http://schemas.openxmlformats.org/drawingml/2006/table">
            <a:tbl>
              <a:tblPr/>
              <a:tblGrid>
                <a:gridCol w="5257800">
                  <a:extLst>
                    <a:ext uri="{9D8B030D-6E8A-4147-A177-3AD203B41FA5}">
                      <a16:colId xmlns:a16="http://schemas.microsoft.com/office/drawing/2014/main" val="3430619036"/>
                    </a:ext>
                  </a:extLst>
                </a:gridCol>
                <a:gridCol w="5257800">
                  <a:extLst>
                    <a:ext uri="{9D8B030D-6E8A-4147-A177-3AD203B41FA5}">
                      <a16:colId xmlns:a16="http://schemas.microsoft.com/office/drawing/2014/main" val="560940197"/>
                    </a:ext>
                  </a:extLst>
                </a:gridCol>
              </a:tblGrid>
              <a:tr h="0">
                <a:tc>
                  <a:txBody>
                    <a:bodyPr/>
                    <a:lstStyle/>
                    <a:p>
                      <a:r>
                        <a:rPr lang="en-US" dirty="0">
                          <a:hlinkClick r:id="rId3"/>
                        </a:rPr>
                        <a:t>Equals(Object)</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Determina</a:t>
                      </a:r>
                      <a:r>
                        <a:rPr lang="en-US" dirty="0"/>
                        <a:t> </a:t>
                      </a:r>
                      <a:r>
                        <a:rPr lang="en-US" dirty="0" err="1"/>
                        <a:t>si</a:t>
                      </a:r>
                      <a:r>
                        <a:rPr lang="en-US" dirty="0"/>
                        <a:t> el </a:t>
                      </a:r>
                      <a:r>
                        <a:rPr lang="en-US" dirty="0" err="1"/>
                        <a:t>objeto</a:t>
                      </a:r>
                      <a:r>
                        <a:rPr lang="en-US" dirty="0"/>
                        <a:t> </a:t>
                      </a:r>
                      <a:r>
                        <a:rPr lang="en-US" dirty="0" err="1"/>
                        <a:t>especificado</a:t>
                      </a:r>
                      <a:r>
                        <a:rPr lang="en-US" dirty="0"/>
                        <a:t> es </a:t>
                      </a:r>
                      <a:r>
                        <a:rPr lang="en-US" dirty="0" err="1"/>
                        <a:t>igual</a:t>
                      </a:r>
                      <a:r>
                        <a:rPr lang="en-US" dirty="0"/>
                        <a:t> al actual</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465973400"/>
                  </a:ext>
                </a:extLst>
              </a:tr>
              <a:tr h="0">
                <a:tc>
                  <a:txBody>
                    <a:bodyPr/>
                    <a:lstStyle/>
                    <a:p>
                      <a:r>
                        <a:rPr lang="en-US" dirty="0">
                          <a:hlinkClick r:id="rId4"/>
                        </a:rPr>
                        <a:t>Equals(Object, Object)</a:t>
                      </a:r>
                      <a:r>
                        <a:rPr lang="en-US" dirty="0"/>
                        <a:t> </a:t>
                      </a:r>
                    </a:p>
                  </a:txBody>
                  <a:tcPr anchor="ctr">
                    <a:lnL>
                      <a:noFill/>
                    </a:lnL>
                    <a:lnR>
                      <a:noFill/>
                    </a:lnR>
                    <a:lnT>
                      <a:noFill/>
                    </a:lnT>
                    <a:lnB>
                      <a:noFill/>
                    </a:lnB>
                  </a:tcPr>
                </a:tc>
                <a:tc>
                  <a:txBody>
                    <a:bodyPr/>
                    <a:lstStyle/>
                    <a:p>
                      <a:r>
                        <a:rPr lang="en-US" dirty="0" err="1"/>
                        <a:t>Determina</a:t>
                      </a:r>
                      <a:r>
                        <a:rPr lang="en-US" dirty="0"/>
                        <a:t> </a:t>
                      </a:r>
                      <a:r>
                        <a:rPr lang="en-US" dirty="0" err="1"/>
                        <a:t>si</a:t>
                      </a:r>
                      <a:r>
                        <a:rPr lang="en-US" dirty="0"/>
                        <a:t> los dos </a:t>
                      </a:r>
                      <a:r>
                        <a:rPr lang="en-US" dirty="0" err="1"/>
                        <a:t>objetos</a:t>
                      </a:r>
                      <a:r>
                        <a:rPr lang="en-US" dirty="0"/>
                        <a:t> </a:t>
                      </a:r>
                      <a:r>
                        <a:rPr lang="en-US" dirty="0" err="1"/>
                        <a:t>argumentos</a:t>
                      </a:r>
                      <a:r>
                        <a:rPr lang="en-US" dirty="0"/>
                        <a:t> se </a:t>
                      </a:r>
                      <a:r>
                        <a:rPr lang="en-US" dirty="0" err="1"/>
                        <a:t>pueden</a:t>
                      </a:r>
                      <a:r>
                        <a:rPr lang="en-US" dirty="0"/>
                        <a:t> considerer </a:t>
                      </a:r>
                      <a:r>
                        <a:rPr lang="en-US" dirty="0" err="1"/>
                        <a:t>iguales</a:t>
                      </a:r>
                      <a:endParaRPr lang="en-US" dirty="0"/>
                    </a:p>
                  </a:txBody>
                  <a:tcPr anchor="ctr">
                    <a:lnL>
                      <a:noFill/>
                    </a:lnL>
                    <a:lnR>
                      <a:noFill/>
                    </a:lnR>
                    <a:lnT>
                      <a:noFill/>
                    </a:lnT>
                    <a:lnB>
                      <a:noFill/>
                    </a:lnB>
                  </a:tcPr>
                </a:tc>
                <a:extLst>
                  <a:ext uri="{0D108BD9-81ED-4DB2-BD59-A6C34878D82A}">
                    <a16:rowId xmlns:a16="http://schemas.microsoft.com/office/drawing/2014/main" val="1862792576"/>
                  </a:ext>
                </a:extLst>
              </a:tr>
              <a:tr h="0">
                <a:tc>
                  <a:txBody>
                    <a:bodyPr/>
                    <a:lstStyle/>
                    <a:p>
                      <a:r>
                        <a:rPr lang="en-US" dirty="0">
                          <a:hlinkClick r:id="rId5"/>
                        </a:rPr>
                        <a:t>Finalize()</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Permite</a:t>
                      </a:r>
                      <a:r>
                        <a:rPr lang="en-US" dirty="0"/>
                        <a:t> a un </a:t>
                      </a:r>
                      <a:r>
                        <a:rPr lang="en-US" dirty="0" err="1"/>
                        <a:t>objeto</a:t>
                      </a:r>
                      <a:r>
                        <a:rPr lang="en-US" dirty="0"/>
                        <a:t> </a:t>
                      </a:r>
                      <a:r>
                        <a:rPr lang="en-US" dirty="0" err="1"/>
                        <a:t>liberar</a:t>
                      </a:r>
                      <a:r>
                        <a:rPr lang="en-US" dirty="0"/>
                        <a:t> </a:t>
                      </a:r>
                      <a:r>
                        <a:rPr lang="en-US" dirty="0" err="1"/>
                        <a:t>recursos</a:t>
                      </a:r>
                      <a:r>
                        <a:rPr lang="en-US" dirty="0"/>
                        <a:t> y </a:t>
                      </a:r>
                      <a:r>
                        <a:rPr lang="en-US" dirty="0" err="1"/>
                        <a:t>cumplir</a:t>
                      </a:r>
                      <a:r>
                        <a:rPr lang="en-US" dirty="0"/>
                        <a:t> </a:t>
                      </a:r>
                      <a:r>
                        <a:rPr lang="en-US" dirty="0" err="1"/>
                        <a:t>cualquier</a:t>
                      </a:r>
                      <a:r>
                        <a:rPr lang="en-US" dirty="0"/>
                        <a:t> </a:t>
                      </a:r>
                      <a:r>
                        <a:rPr lang="en-US" dirty="0" err="1"/>
                        <a:t>tarea</a:t>
                      </a:r>
                      <a:r>
                        <a:rPr lang="en-US" dirty="0"/>
                        <a:t> de </a:t>
                      </a:r>
                      <a:r>
                        <a:rPr lang="en-US" dirty="0" err="1"/>
                        <a:t>limpieza</a:t>
                      </a:r>
                      <a:r>
                        <a:rPr lang="en-US" dirty="0"/>
                        <a:t> antes de que el </a:t>
                      </a:r>
                      <a:r>
                        <a:rPr lang="en-US" dirty="0" err="1"/>
                        <a:t>objeto</a:t>
                      </a:r>
                      <a:r>
                        <a:rPr lang="en-US" dirty="0"/>
                        <a:t> sea </a:t>
                      </a:r>
                      <a:r>
                        <a:rPr lang="en-US" dirty="0" err="1"/>
                        <a:t>reclamado</a:t>
                      </a:r>
                      <a:r>
                        <a:rPr lang="en-US" dirty="0"/>
                        <a:t> por el GC</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031078345"/>
                  </a:ext>
                </a:extLst>
              </a:tr>
              <a:tr h="0">
                <a:tc>
                  <a:txBody>
                    <a:bodyPr/>
                    <a:lstStyle/>
                    <a:p>
                      <a:r>
                        <a:rPr lang="en-US" dirty="0">
                          <a:hlinkClick r:id="rId6"/>
                        </a:rPr>
                        <a:t>GetHashCode()</a:t>
                      </a:r>
                      <a:r>
                        <a:rPr lang="en-US" dirty="0"/>
                        <a:t> </a:t>
                      </a:r>
                    </a:p>
                  </a:txBody>
                  <a:tcPr anchor="ctr">
                    <a:lnL>
                      <a:noFill/>
                    </a:lnL>
                    <a:lnR>
                      <a:noFill/>
                    </a:lnR>
                    <a:lnT>
                      <a:noFill/>
                    </a:lnT>
                    <a:lnB>
                      <a:noFill/>
                    </a:lnB>
                  </a:tcPr>
                </a:tc>
                <a:tc>
                  <a:txBody>
                    <a:bodyPr/>
                    <a:lstStyle/>
                    <a:p>
                      <a:r>
                        <a:rPr lang="en-US" dirty="0" err="1"/>
                        <a:t>Sirve</a:t>
                      </a:r>
                      <a:r>
                        <a:rPr lang="en-US" dirty="0"/>
                        <a:t> </a:t>
                      </a:r>
                      <a:r>
                        <a:rPr lang="en-US" dirty="0" err="1"/>
                        <a:t>como</a:t>
                      </a:r>
                      <a:r>
                        <a:rPr lang="en-US" dirty="0"/>
                        <a:t> la </a:t>
                      </a:r>
                      <a:r>
                        <a:rPr lang="en-US" dirty="0" err="1"/>
                        <a:t>función</a:t>
                      </a:r>
                      <a:r>
                        <a:rPr lang="en-US" dirty="0"/>
                        <a:t> hash default</a:t>
                      </a:r>
                    </a:p>
                  </a:txBody>
                  <a:tcPr anchor="ctr">
                    <a:lnL>
                      <a:noFill/>
                    </a:lnL>
                    <a:lnR>
                      <a:noFill/>
                    </a:lnR>
                    <a:lnT>
                      <a:noFill/>
                    </a:lnT>
                    <a:lnB>
                      <a:noFill/>
                    </a:lnB>
                  </a:tcPr>
                </a:tc>
                <a:extLst>
                  <a:ext uri="{0D108BD9-81ED-4DB2-BD59-A6C34878D82A}">
                    <a16:rowId xmlns:a16="http://schemas.microsoft.com/office/drawing/2014/main" val="2791230251"/>
                  </a:ext>
                </a:extLst>
              </a:tr>
              <a:tr h="0">
                <a:tc>
                  <a:txBody>
                    <a:bodyPr/>
                    <a:lstStyle/>
                    <a:p>
                      <a:r>
                        <a:rPr lang="en-US" dirty="0">
                          <a:hlinkClick r:id="rId7"/>
                        </a:rPr>
                        <a:t>GetType()</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Devuelve</a:t>
                      </a:r>
                      <a:r>
                        <a:rPr lang="en-US" dirty="0"/>
                        <a:t> el </a:t>
                      </a:r>
                      <a:r>
                        <a:rPr lang="en-US" dirty="0" err="1"/>
                        <a:t>tipo</a:t>
                      </a:r>
                      <a:r>
                        <a:rPr lang="en-US" dirty="0"/>
                        <a:t> de la actual </a:t>
                      </a:r>
                      <a:r>
                        <a:rPr lang="en-US" dirty="0" err="1"/>
                        <a:t>instancia</a:t>
                      </a:r>
                      <a:endParaRPr lang="en-US" dirty="0"/>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424333225"/>
                  </a:ext>
                </a:extLst>
              </a:tr>
              <a:tr h="0">
                <a:tc>
                  <a:txBody>
                    <a:bodyPr/>
                    <a:lstStyle/>
                    <a:p>
                      <a:r>
                        <a:rPr lang="en-US" dirty="0">
                          <a:hlinkClick r:id="rId8"/>
                        </a:rPr>
                        <a:t>MemberwiseClone()</a:t>
                      </a:r>
                      <a:r>
                        <a:rPr lang="en-US" dirty="0"/>
                        <a:t> </a:t>
                      </a:r>
                    </a:p>
                  </a:txBody>
                  <a:tcPr anchor="ctr">
                    <a:lnL>
                      <a:noFill/>
                    </a:lnL>
                    <a:lnR>
                      <a:noFill/>
                    </a:lnR>
                    <a:lnT>
                      <a:noFill/>
                    </a:lnT>
                    <a:lnB>
                      <a:noFill/>
                    </a:lnB>
                  </a:tcPr>
                </a:tc>
                <a:tc>
                  <a:txBody>
                    <a:bodyPr/>
                    <a:lstStyle/>
                    <a:p>
                      <a:r>
                        <a:rPr lang="en-US" dirty="0" err="1"/>
                        <a:t>Crea</a:t>
                      </a:r>
                      <a:r>
                        <a:rPr lang="en-US" dirty="0"/>
                        <a:t> una </a:t>
                      </a:r>
                      <a:r>
                        <a:rPr lang="en-US" dirty="0" err="1"/>
                        <a:t>copia</a:t>
                      </a:r>
                      <a:r>
                        <a:rPr lang="en-US" dirty="0"/>
                        <a:t> del </a:t>
                      </a:r>
                      <a:r>
                        <a:rPr lang="en-US" dirty="0" err="1"/>
                        <a:t>objeto</a:t>
                      </a:r>
                      <a:r>
                        <a:rPr lang="en-US" dirty="0"/>
                        <a:t> actual con el valor de sus </a:t>
                      </a:r>
                      <a:r>
                        <a:rPr lang="en-US" dirty="0" err="1"/>
                        <a:t>miembros</a:t>
                      </a:r>
                      <a:r>
                        <a:rPr lang="en-US" dirty="0"/>
                        <a:t>.</a:t>
                      </a:r>
                    </a:p>
                  </a:txBody>
                  <a:tcPr anchor="ctr">
                    <a:lnL>
                      <a:noFill/>
                    </a:lnL>
                    <a:lnR>
                      <a:noFill/>
                    </a:lnR>
                    <a:lnT>
                      <a:noFill/>
                    </a:lnT>
                    <a:lnB>
                      <a:noFill/>
                    </a:lnB>
                  </a:tcPr>
                </a:tc>
                <a:extLst>
                  <a:ext uri="{0D108BD9-81ED-4DB2-BD59-A6C34878D82A}">
                    <a16:rowId xmlns:a16="http://schemas.microsoft.com/office/drawing/2014/main" val="1570658492"/>
                  </a:ext>
                </a:extLst>
              </a:tr>
              <a:tr h="0">
                <a:tc>
                  <a:txBody>
                    <a:bodyPr/>
                    <a:lstStyle/>
                    <a:p>
                      <a:r>
                        <a:rPr lang="en-US" dirty="0">
                          <a:hlinkClick r:id="rId9"/>
                        </a:rPr>
                        <a:t>ReferenceEquals(Object, Object)</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Determina</a:t>
                      </a:r>
                      <a:r>
                        <a:rPr lang="en-US" dirty="0"/>
                        <a:t> </a:t>
                      </a:r>
                      <a:r>
                        <a:rPr lang="en-US" dirty="0" err="1"/>
                        <a:t>si</a:t>
                      </a:r>
                      <a:r>
                        <a:rPr lang="en-US" dirty="0"/>
                        <a:t> los </a:t>
                      </a:r>
                      <a:r>
                        <a:rPr lang="en-US" dirty="0" err="1"/>
                        <a:t>objetos</a:t>
                      </a:r>
                      <a:r>
                        <a:rPr lang="en-US" dirty="0"/>
                        <a:t> </a:t>
                      </a:r>
                      <a:r>
                        <a:rPr lang="en-US" dirty="0" err="1"/>
                        <a:t>especificados</a:t>
                      </a:r>
                      <a:r>
                        <a:rPr lang="en-US" dirty="0"/>
                        <a:t> se tartan de la </a:t>
                      </a:r>
                      <a:r>
                        <a:rPr lang="en-US" dirty="0" err="1"/>
                        <a:t>misma</a:t>
                      </a:r>
                      <a:r>
                        <a:rPr lang="en-US" dirty="0"/>
                        <a:t> </a:t>
                      </a:r>
                      <a:r>
                        <a:rPr lang="en-US" dirty="0" err="1"/>
                        <a:t>instancia</a:t>
                      </a:r>
                      <a:r>
                        <a:rPr lang="en-US" dirty="0"/>
                        <a:t>.</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2601641225"/>
                  </a:ext>
                </a:extLst>
              </a:tr>
              <a:tr h="0">
                <a:tc>
                  <a:txBody>
                    <a:bodyPr/>
                    <a:lstStyle/>
                    <a:p>
                      <a:r>
                        <a:rPr lang="en-US" dirty="0">
                          <a:hlinkClick r:id="rId10"/>
                        </a:rPr>
                        <a:t>ToString()</a:t>
                      </a:r>
                      <a:r>
                        <a:rPr lang="en-US" dirty="0"/>
                        <a:t> </a:t>
                      </a:r>
                    </a:p>
                  </a:txBody>
                  <a:tcPr anchor="ctr">
                    <a:lnL>
                      <a:noFill/>
                    </a:lnL>
                    <a:lnR>
                      <a:noFill/>
                    </a:lnR>
                    <a:lnT>
                      <a:noFill/>
                    </a:lnT>
                    <a:lnB>
                      <a:noFill/>
                    </a:lnB>
                  </a:tcPr>
                </a:tc>
                <a:tc>
                  <a:txBody>
                    <a:bodyPr/>
                    <a:lstStyle/>
                    <a:p>
                      <a:r>
                        <a:rPr lang="en-US" dirty="0" err="1"/>
                        <a:t>Devuelve</a:t>
                      </a:r>
                      <a:r>
                        <a:rPr lang="en-US" dirty="0"/>
                        <a:t> la </a:t>
                      </a:r>
                      <a:r>
                        <a:rPr lang="en-US" dirty="0" err="1"/>
                        <a:t>representación</a:t>
                      </a:r>
                      <a:r>
                        <a:rPr lang="en-US" dirty="0"/>
                        <a:t> </a:t>
                      </a:r>
                      <a:r>
                        <a:rPr lang="en-US" dirty="0" err="1"/>
                        <a:t>en</a:t>
                      </a:r>
                      <a:r>
                        <a:rPr lang="en-US" dirty="0"/>
                        <a:t> string del actual </a:t>
                      </a:r>
                      <a:r>
                        <a:rPr lang="en-US" dirty="0" err="1"/>
                        <a:t>objeto</a:t>
                      </a:r>
                      <a:endParaRPr lang="en-US" dirty="0"/>
                    </a:p>
                  </a:txBody>
                  <a:tcPr anchor="ctr">
                    <a:lnL>
                      <a:noFill/>
                    </a:lnL>
                    <a:lnR>
                      <a:noFill/>
                    </a:lnR>
                    <a:lnT>
                      <a:noFill/>
                    </a:lnT>
                    <a:lnB>
                      <a:noFill/>
                    </a:lnB>
                  </a:tcPr>
                </a:tc>
                <a:extLst>
                  <a:ext uri="{0D108BD9-81ED-4DB2-BD59-A6C34878D82A}">
                    <a16:rowId xmlns:a16="http://schemas.microsoft.com/office/drawing/2014/main" val="1132511828"/>
                  </a:ext>
                </a:extLst>
              </a:tr>
            </a:tbl>
          </a:graphicData>
        </a:graphic>
      </p:graphicFrame>
    </p:spTree>
    <p:extLst>
      <p:ext uri="{BB962C8B-B14F-4D97-AF65-F5344CB8AC3E}">
        <p14:creationId xmlns:p14="http://schemas.microsoft.com/office/powerpoint/2010/main" val="54336627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F15C-76B6-E145-9F8F-C761D7F9A395}"/>
              </a:ext>
            </a:extLst>
          </p:cNvPr>
          <p:cNvSpPr>
            <a:spLocks noGrp="1"/>
          </p:cNvSpPr>
          <p:nvPr>
            <p:ph type="title"/>
          </p:nvPr>
        </p:nvSpPr>
        <p:spPr/>
        <p:txBody>
          <a:bodyPr/>
          <a:lstStyle/>
          <a:p>
            <a:r>
              <a:rPr lang="en-US" dirty="0" err="1"/>
              <a:t>Upcast</a:t>
            </a:r>
            <a:endParaRPr lang="en-BO" dirty="0"/>
          </a:p>
        </p:txBody>
      </p:sp>
      <p:sp>
        <p:nvSpPr>
          <p:cNvPr id="3" name="Content Placeholder 2">
            <a:extLst>
              <a:ext uri="{FF2B5EF4-FFF2-40B4-BE49-F238E27FC236}">
                <a16:creationId xmlns:a16="http://schemas.microsoft.com/office/drawing/2014/main" id="{2354D9E9-7DFF-364D-873E-6BA835244023}"/>
              </a:ext>
            </a:extLst>
          </p:cNvPr>
          <p:cNvSpPr>
            <a:spLocks noGrp="1"/>
          </p:cNvSpPr>
          <p:nvPr>
            <p:ph idx="1"/>
          </p:nvPr>
        </p:nvSpPr>
        <p:spPr>
          <a:xfrm>
            <a:off x="6836229" y="1948425"/>
            <a:ext cx="4517571" cy="4351338"/>
          </a:xfrm>
          <a:solidFill>
            <a:schemeClr val="accent1">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err="1"/>
              <a:t>Conceptualmente</a:t>
            </a:r>
            <a:r>
              <a:rPr lang="en-US" dirty="0"/>
              <a:t>, una </a:t>
            </a:r>
            <a:r>
              <a:rPr lang="en-US" dirty="0" err="1"/>
              <a:t>clase</a:t>
            </a:r>
            <a:r>
              <a:rPr lang="en-US" dirty="0"/>
              <a:t> </a:t>
            </a:r>
            <a:r>
              <a:rPr lang="en-US" dirty="0" err="1"/>
              <a:t>derivada</a:t>
            </a:r>
            <a:r>
              <a:rPr lang="en-US" dirty="0"/>
              <a:t> es una </a:t>
            </a:r>
            <a:r>
              <a:rPr lang="en-US" dirty="0" err="1"/>
              <a:t>especialización</a:t>
            </a:r>
            <a:r>
              <a:rPr lang="en-US" dirty="0"/>
              <a:t> de </a:t>
            </a:r>
            <a:r>
              <a:rPr lang="en-US" dirty="0" err="1"/>
              <a:t>su</a:t>
            </a:r>
            <a:r>
              <a:rPr lang="en-US" dirty="0"/>
              <a:t> </a:t>
            </a:r>
            <a:r>
              <a:rPr lang="en-US" dirty="0" err="1"/>
              <a:t>clase</a:t>
            </a:r>
            <a:r>
              <a:rPr lang="en-US" dirty="0"/>
              <a:t> base. </a:t>
            </a:r>
            <a:r>
              <a:rPr lang="en-US" dirty="0" err="1"/>
              <a:t>Esto</a:t>
            </a:r>
            <a:r>
              <a:rPr lang="en-US" dirty="0"/>
              <a:t> </a:t>
            </a:r>
            <a:r>
              <a:rPr lang="en-US" dirty="0" err="1"/>
              <a:t>significa</a:t>
            </a:r>
            <a:r>
              <a:rPr lang="en-US" dirty="0"/>
              <a:t> que </a:t>
            </a:r>
            <a:r>
              <a:rPr lang="en-US" b="1" dirty="0" err="1"/>
              <a:t>Cuadrado</a:t>
            </a:r>
            <a:r>
              <a:rPr lang="en-US" dirty="0"/>
              <a:t> es un </a:t>
            </a:r>
            <a:r>
              <a:rPr lang="en-US" dirty="0" err="1"/>
              <a:t>tipo</a:t>
            </a:r>
            <a:r>
              <a:rPr lang="en-US" dirty="0"/>
              <a:t> de </a:t>
            </a:r>
            <a:r>
              <a:rPr lang="en-US" b="1" dirty="0" err="1"/>
              <a:t>Rectangulo</a:t>
            </a:r>
            <a:r>
              <a:rPr lang="en-US" dirty="0"/>
              <a:t>, </a:t>
            </a:r>
            <a:r>
              <a:rPr lang="en-US" dirty="0" err="1"/>
              <a:t>así</a:t>
            </a:r>
            <a:r>
              <a:rPr lang="en-US" dirty="0"/>
              <a:t> </a:t>
            </a:r>
            <a:r>
              <a:rPr lang="en-US" dirty="0" err="1"/>
              <a:t>como</a:t>
            </a:r>
            <a:r>
              <a:rPr lang="en-US" dirty="0"/>
              <a:t> un </a:t>
            </a:r>
            <a:r>
              <a:rPr lang="en-US" dirty="0" err="1"/>
              <a:t>tipo</a:t>
            </a:r>
            <a:r>
              <a:rPr lang="en-US" dirty="0"/>
              <a:t> de </a:t>
            </a:r>
            <a:r>
              <a:rPr lang="en-US" b="1" dirty="0"/>
              <a:t>Object.</a:t>
            </a:r>
          </a:p>
          <a:p>
            <a:pPr marL="0" indent="0">
              <a:buNone/>
            </a:pPr>
            <a:endParaRPr lang="en-US" b="1" dirty="0"/>
          </a:p>
          <a:p>
            <a:pPr marL="0" indent="0">
              <a:buNone/>
            </a:pPr>
            <a:r>
              <a:rPr lang="en-US" dirty="0"/>
              <a:t>Por lo tanto una </a:t>
            </a:r>
            <a:r>
              <a:rPr lang="en-US" dirty="0" err="1"/>
              <a:t>instancia</a:t>
            </a:r>
            <a:r>
              <a:rPr lang="en-US" dirty="0"/>
              <a:t> de un </a:t>
            </a:r>
            <a:r>
              <a:rPr lang="en-US" b="1" dirty="0" err="1"/>
              <a:t>Cuadrado</a:t>
            </a:r>
            <a:r>
              <a:rPr lang="en-US" dirty="0"/>
              <a:t> se </a:t>
            </a:r>
            <a:r>
              <a:rPr lang="en-US" dirty="0" err="1"/>
              <a:t>debería</a:t>
            </a:r>
            <a:r>
              <a:rPr lang="en-US" dirty="0"/>
              <a:t> </a:t>
            </a:r>
            <a:r>
              <a:rPr lang="en-US" dirty="0" err="1"/>
              <a:t>poder</a:t>
            </a:r>
            <a:r>
              <a:rPr lang="en-US" dirty="0"/>
              <a:t> </a:t>
            </a:r>
            <a:r>
              <a:rPr lang="en-US" dirty="0" err="1"/>
              <a:t>usar</a:t>
            </a:r>
            <a:r>
              <a:rPr lang="en-US" dirty="0"/>
              <a:t> </a:t>
            </a:r>
            <a:r>
              <a:rPr lang="en-US" dirty="0" err="1"/>
              <a:t>en</a:t>
            </a:r>
            <a:r>
              <a:rPr lang="en-US" dirty="0"/>
              <a:t> </a:t>
            </a:r>
            <a:r>
              <a:rPr lang="en-US" dirty="0" err="1"/>
              <a:t>cualquier</a:t>
            </a:r>
            <a:r>
              <a:rPr lang="en-US" dirty="0"/>
              <a:t> </a:t>
            </a:r>
            <a:r>
              <a:rPr lang="en-US" dirty="0" err="1"/>
              <a:t>lugar</a:t>
            </a:r>
            <a:r>
              <a:rPr lang="en-US" dirty="0"/>
              <a:t> </a:t>
            </a:r>
            <a:r>
              <a:rPr lang="en-US" dirty="0" err="1"/>
              <a:t>donde</a:t>
            </a:r>
            <a:r>
              <a:rPr lang="en-US" dirty="0"/>
              <a:t> se </a:t>
            </a:r>
            <a:r>
              <a:rPr lang="en-US" dirty="0" err="1"/>
              <a:t>espere</a:t>
            </a:r>
            <a:r>
              <a:rPr lang="en-US" dirty="0"/>
              <a:t> un </a:t>
            </a:r>
            <a:r>
              <a:rPr lang="en-US" b="1" dirty="0" err="1"/>
              <a:t>Rectangulo</a:t>
            </a:r>
            <a:r>
              <a:rPr lang="en-US" dirty="0"/>
              <a:t> o un </a:t>
            </a:r>
            <a:r>
              <a:rPr lang="en-US" b="1" dirty="0"/>
              <a:t>Object</a:t>
            </a:r>
            <a:r>
              <a:rPr lang="en-US" dirty="0"/>
              <a:t>.</a:t>
            </a:r>
          </a:p>
          <a:p>
            <a:pPr marL="0" indent="0">
              <a:buNone/>
            </a:pPr>
            <a:endParaRPr lang="en-US" dirty="0"/>
          </a:p>
          <a:p>
            <a:pPr marL="0" indent="0">
              <a:buNone/>
            </a:pPr>
            <a:r>
              <a:rPr lang="en-US" dirty="0"/>
              <a:t>Por </a:t>
            </a:r>
            <a:r>
              <a:rPr lang="en-US" dirty="0" err="1"/>
              <a:t>ejemplo</a:t>
            </a:r>
            <a:r>
              <a:rPr lang="en-US" dirty="0"/>
              <a:t> </a:t>
            </a:r>
            <a:r>
              <a:rPr lang="en-US" dirty="0" err="1"/>
              <a:t>si</a:t>
            </a:r>
            <a:r>
              <a:rPr lang="en-US" dirty="0"/>
              <a:t> se </a:t>
            </a:r>
            <a:r>
              <a:rPr lang="en-US" dirty="0" err="1"/>
              <a:t>crea</a:t>
            </a:r>
            <a:r>
              <a:rPr lang="en-US" dirty="0"/>
              <a:t> una </a:t>
            </a:r>
            <a:r>
              <a:rPr lang="en-US" dirty="0" err="1"/>
              <a:t>instancia</a:t>
            </a:r>
            <a:r>
              <a:rPr lang="en-US" dirty="0"/>
              <a:t> (</a:t>
            </a:r>
            <a:r>
              <a:rPr lang="en-US" dirty="0" err="1"/>
              <a:t>objeto</a:t>
            </a:r>
            <a:r>
              <a:rPr lang="en-US" dirty="0"/>
              <a:t>) de </a:t>
            </a:r>
            <a:r>
              <a:rPr lang="en-US" b="1" dirty="0" err="1"/>
              <a:t>Cuadrado</a:t>
            </a:r>
            <a:r>
              <a:rPr lang="en-US" dirty="0"/>
              <a:t>, es possible </a:t>
            </a:r>
            <a:r>
              <a:rPr lang="en-US" dirty="0" err="1"/>
              <a:t>asignarla</a:t>
            </a:r>
            <a:r>
              <a:rPr lang="en-US" dirty="0"/>
              <a:t> a una variable de </a:t>
            </a:r>
            <a:r>
              <a:rPr lang="en-US" dirty="0" err="1"/>
              <a:t>tipo</a:t>
            </a:r>
            <a:r>
              <a:rPr lang="en-US" dirty="0"/>
              <a:t> </a:t>
            </a:r>
            <a:r>
              <a:rPr lang="en-US" b="1" dirty="0" err="1"/>
              <a:t>Rectangulo</a:t>
            </a:r>
            <a:r>
              <a:rPr lang="en-US" dirty="0"/>
              <a:t> o a una variable de </a:t>
            </a:r>
            <a:r>
              <a:rPr lang="en-US" dirty="0" err="1"/>
              <a:t>tipo</a:t>
            </a:r>
            <a:r>
              <a:rPr lang="en-US" dirty="0"/>
              <a:t> </a:t>
            </a:r>
            <a:r>
              <a:rPr lang="en-US" b="1" dirty="0"/>
              <a:t>Object,</a:t>
            </a:r>
            <a:r>
              <a:rPr lang="en-US" dirty="0"/>
              <a:t> </a:t>
            </a:r>
            <a:r>
              <a:rPr lang="en-US" dirty="0" err="1"/>
              <a:t>ya</a:t>
            </a:r>
            <a:r>
              <a:rPr lang="en-US" dirty="0"/>
              <a:t> que la </a:t>
            </a:r>
            <a:r>
              <a:rPr lang="en-US" dirty="0" err="1"/>
              <a:t>clase</a:t>
            </a:r>
            <a:r>
              <a:rPr lang="en-US" dirty="0"/>
              <a:t> </a:t>
            </a:r>
            <a:r>
              <a:rPr lang="en-US" dirty="0" err="1"/>
              <a:t>derivada</a:t>
            </a:r>
            <a:r>
              <a:rPr lang="en-US" dirty="0"/>
              <a:t> </a:t>
            </a:r>
            <a:r>
              <a:rPr lang="en-US" dirty="0" err="1"/>
              <a:t>contiene</a:t>
            </a:r>
            <a:r>
              <a:rPr lang="en-US" dirty="0"/>
              <a:t> </a:t>
            </a:r>
            <a:r>
              <a:rPr lang="en-US" dirty="0" err="1"/>
              <a:t>todo</a:t>
            </a:r>
            <a:r>
              <a:rPr lang="en-US" dirty="0"/>
              <a:t> de la </a:t>
            </a:r>
            <a:r>
              <a:rPr lang="en-US" dirty="0" err="1"/>
              <a:t>clase</a:t>
            </a:r>
            <a:r>
              <a:rPr lang="en-US" dirty="0"/>
              <a:t> base. A </a:t>
            </a:r>
            <a:r>
              <a:rPr lang="en-US" dirty="0" err="1"/>
              <a:t>esto</a:t>
            </a:r>
            <a:r>
              <a:rPr lang="en-US" dirty="0"/>
              <a:t> se le </a:t>
            </a:r>
            <a:r>
              <a:rPr lang="en-US" dirty="0" err="1"/>
              <a:t>conoce</a:t>
            </a:r>
            <a:r>
              <a:rPr lang="en-US" dirty="0"/>
              <a:t> </a:t>
            </a:r>
            <a:r>
              <a:rPr lang="en-US" dirty="0" err="1"/>
              <a:t>como</a:t>
            </a:r>
            <a:r>
              <a:rPr lang="en-US" dirty="0"/>
              <a:t> </a:t>
            </a:r>
            <a:r>
              <a:rPr lang="en-US" b="1" dirty="0" err="1"/>
              <a:t>upcast</a:t>
            </a:r>
            <a:r>
              <a:rPr lang="en-US" b="1" dirty="0"/>
              <a:t> </a:t>
            </a:r>
            <a:r>
              <a:rPr lang="en-US" dirty="0"/>
              <a:t>y es </a:t>
            </a:r>
            <a:r>
              <a:rPr lang="en-US" dirty="0" err="1"/>
              <a:t>implícito</a:t>
            </a:r>
            <a:r>
              <a:rPr lang="en-US" dirty="0"/>
              <a:t>.</a:t>
            </a:r>
            <a:endParaRPr lang="en-BO" dirty="0"/>
          </a:p>
        </p:txBody>
      </p:sp>
      <p:sp>
        <p:nvSpPr>
          <p:cNvPr id="4" name="TextBox 3">
            <a:extLst>
              <a:ext uri="{FF2B5EF4-FFF2-40B4-BE49-F238E27FC236}">
                <a16:creationId xmlns:a16="http://schemas.microsoft.com/office/drawing/2014/main" id="{E335565D-7052-6E4E-A585-27B4227CEB78}"/>
              </a:ext>
            </a:extLst>
          </p:cNvPr>
          <p:cNvSpPr txBox="1"/>
          <p:nvPr/>
        </p:nvSpPr>
        <p:spPr>
          <a:xfrm>
            <a:off x="838201" y="1923802"/>
            <a:ext cx="5823856"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 </a:t>
            </a:r>
            <a:r>
              <a:rPr lang="en-US" sz="1400" b="1" dirty="0" err="1">
                <a:solidFill>
                  <a:schemeClr val="bg1"/>
                </a:solidFill>
              </a:rPr>
              <a:t>dervación</a:t>
            </a:r>
            <a:r>
              <a:rPr lang="en-US" sz="1400" b="1" dirty="0">
                <a:solidFill>
                  <a:schemeClr val="bg1"/>
                </a:solidFill>
              </a:rPr>
              <a:t> </a:t>
            </a:r>
            <a:r>
              <a:rPr lang="en-US" sz="1400" b="1" dirty="0" err="1">
                <a:solidFill>
                  <a:schemeClr val="bg1"/>
                </a:solidFill>
              </a:rPr>
              <a:t>implícita</a:t>
            </a:r>
            <a:r>
              <a:rPr lang="en-US" sz="1400" b="1" dirty="0">
                <a:solidFill>
                  <a:schemeClr val="bg1"/>
                </a:solidFill>
              </a:rPr>
              <a:t> de Object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  	// </a:t>
            </a:r>
            <a:r>
              <a:rPr lang="en-US" sz="1400" b="1" dirty="0" err="1">
                <a:solidFill>
                  <a:schemeClr val="bg1"/>
                </a:solidFill>
              </a:rPr>
              <a:t>deriva</a:t>
            </a:r>
            <a:r>
              <a:rPr lang="en-US" sz="1400" b="1" dirty="0">
                <a:solidFill>
                  <a:schemeClr val="bg1"/>
                </a:solidFill>
              </a:rPr>
              <a:t> de Object por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derivación</a:t>
            </a:r>
            <a:r>
              <a:rPr lang="en-US" sz="1400" b="1" dirty="0">
                <a:solidFill>
                  <a:schemeClr val="bg1"/>
                </a:solidFill>
              </a:rPr>
              <a:t> </a:t>
            </a:r>
            <a:r>
              <a:rPr lang="en-US" sz="1400" b="1" dirty="0" err="1">
                <a:solidFill>
                  <a:schemeClr val="bg1"/>
                </a:solidFill>
              </a:rPr>
              <a:t>ímplicita</a:t>
            </a:r>
            <a:r>
              <a:rPr lang="en-US" sz="1400" b="1" dirty="0">
                <a:solidFill>
                  <a:schemeClr val="bg1"/>
                </a:solidFill>
              </a:rPr>
              <a:t> de Object</a:t>
            </a:r>
          </a:p>
          <a:p>
            <a:endParaRPr lang="en-US" sz="1400" b="1" dirty="0">
              <a:solidFill>
                <a:schemeClr val="bg1"/>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   WriteLine( </a:t>
            </a:r>
            <a:r>
              <a:rPr lang="en-US" sz="1400" b="1" dirty="0" err="1">
                <a:solidFill>
                  <a:schemeClr val="bg1"/>
                </a:solidFill>
              </a:rPr>
              <a:t>cuad.X</a:t>
            </a:r>
            <a:r>
              <a:rPr lang="en-US" sz="1400" b="1" dirty="0">
                <a:solidFill>
                  <a:schemeClr val="bg1"/>
                </a:solidFill>
              </a:rPr>
              <a:t> ); // 10</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WriteLine( </a:t>
            </a:r>
            <a:r>
              <a:rPr lang="en-US" sz="1400" b="1" dirty="0" err="1">
                <a:solidFill>
                  <a:schemeClr val="bg1"/>
                </a:solidFill>
              </a:rPr>
              <a:t>rec.X</a:t>
            </a:r>
            <a:r>
              <a:rPr lang="en-US" sz="1400" b="1" dirty="0">
                <a:solidFill>
                  <a:schemeClr val="bg1"/>
                </a:solidFill>
              </a:rPr>
              <a:t> );	        // 10</a:t>
            </a:r>
          </a:p>
          <a:p>
            <a:r>
              <a:rPr lang="en-US" sz="1400" b="1" dirty="0">
                <a:solidFill>
                  <a:schemeClr val="bg1"/>
                </a:solidFill>
              </a:rPr>
              <a:t>                  Object obj = </a:t>
            </a:r>
            <a:r>
              <a:rPr lang="en-US" sz="1400" b="1" dirty="0" err="1">
                <a:solidFill>
                  <a:schemeClr val="bg1"/>
                </a:solidFill>
              </a:rPr>
              <a:t>cuad</a:t>
            </a:r>
            <a:r>
              <a:rPr lang="en-US" sz="1400" b="1" dirty="0">
                <a:solidFill>
                  <a:schemeClr val="bg1"/>
                </a:solidFill>
              </a:rPr>
              <a:t>;    WriteLine( </a:t>
            </a:r>
            <a:r>
              <a:rPr lang="en-US" sz="1400" b="1" dirty="0" err="1">
                <a:solidFill>
                  <a:schemeClr val="bg1"/>
                </a:solidFill>
              </a:rPr>
              <a:t>obj.GetHashCode</a:t>
            </a:r>
            <a:r>
              <a:rPr lang="en-US" sz="1400" b="1" dirty="0">
                <a:solidFill>
                  <a:schemeClr val="bg1"/>
                </a:solidFill>
              </a:rPr>
              <a:t>() );        // </a:t>
            </a:r>
            <a:r>
              <a:rPr lang="en-BO" sz="1400" b="1" dirty="0"/>
              <a:t>1044….          	/</a:t>
            </a:r>
            <a:r>
              <a:rPr lang="en-US" sz="1400" b="1" dirty="0">
                <a:solidFill>
                  <a:schemeClr val="bg1"/>
                </a:solidFill>
              </a:rPr>
              <a:t>/ WriteLine(</a:t>
            </a:r>
            <a:r>
              <a:rPr lang="en-US" sz="1400" b="1" dirty="0" err="1">
                <a:solidFill>
                  <a:schemeClr val="bg1"/>
                </a:solidFill>
              </a:rPr>
              <a:t>obj.X</a:t>
            </a:r>
            <a:r>
              <a:rPr lang="en-US" sz="1400" b="1" dirty="0">
                <a:solidFill>
                  <a:schemeClr val="bg1"/>
                </a:solidFill>
              </a:rPr>
              <a:t>);      // Error (obj no </a:t>
            </a:r>
            <a:r>
              <a:rPr lang="en-US" sz="1400" b="1" dirty="0" err="1">
                <a:solidFill>
                  <a:schemeClr val="bg1"/>
                </a:solidFill>
              </a:rPr>
              <a:t>tiene</a:t>
            </a:r>
            <a:r>
              <a:rPr lang="en-US" sz="1400" b="1" dirty="0">
                <a:solidFill>
                  <a:schemeClr val="bg1"/>
                </a:solidFill>
              </a:rPr>
              <a:t> un </a:t>
            </a:r>
            <a:r>
              <a:rPr lang="en-US" sz="1400" b="1" dirty="0" err="1">
                <a:solidFill>
                  <a:schemeClr val="bg1"/>
                </a:solidFill>
              </a:rPr>
              <a:t>miembro</a:t>
            </a:r>
            <a:r>
              <a:rPr lang="en-US" sz="1400" b="1" dirty="0">
                <a:solidFill>
                  <a:schemeClr val="bg1"/>
                </a:solidFill>
              </a:rPr>
              <a:t> X)</a:t>
            </a:r>
          </a:p>
          <a:p>
            <a:r>
              <a:rPr lang="en-US" sz="1400" b="1" dirty="0">
                <a:solidFill>
                  <a:schemeClr val="bg1"/>
                </a:solidFill>
              </a:rPr>
              <a:t>                  Object calc = new </a:t>
            </a:r>
            <a:r>
              <a:rPr lang="en-US" sz="1400" b="1" dirty="0" err="1">
                <a:solidFill>
                  <a:schemeClr val="bg1"/>
                </a:solidFill>
              </a:rPr>
              <a:t>Calculador</a:t>
            </a:r>
            <a:r>
              <a:rPr lang="en-US" sz="1400" b="1" dirty="0">
                <a:solidFill>
                  <a:schemeClr val="bg1"/>
                </a:solidFill>
              </a:rPr>
              <a:t>();   WriteLine(</a:t>
            </a:r>
            <a:r>
              <a:rPr lang="en-US" sz="1400" b="1" dirty="0" err="1">
                <a:solidFill>
                  <a:schemeClr val="bg1"/>
                </a:solidFill>
              </a:rPr>
              <a:t>calc.GetHashCode</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81703213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880E3-FB18-DF49-927C-869C8C1C2DCD}"/>
              </a:ext>
            </a:extLst>
          </p:cNvPr>
          <p:cNvSpPr>
            <a:spLocks noGrp="1"/>
          </p:cNvSpPr>
          <p:nvPr>
            <p:ph type="title"/>
          </p:nvPr>
        </p:nvSpPr>
        <p:spPr/>
        <p:txBody>
          <a:bodyPr/>
          <a:lstStyle/>
          <a:p>
            <a:r>
              <a:rPr lang="en-BO" dirty="0"/>
              <a:t>Downcast</a:t>
            </a:r>
          </a:p>
        </p:txBody>
      </p:sp>
      <p:sp>
        <p:nvSpPr>
          <p:cNvPr id="3" name="Content Placeholder 2">
            <a:extLst>
              <a:ext uri="{FF2B5EF4-FFF2-40B4-BE49-F238E27FC236}">
                <a16:creationId xmlns:a16="http://schemas.microsoft.com/office/drawing/2014/main" id="{196B696D-5A48-DA48-AAAA-9D5612B5A472}"/>
              </a:ext>
            </a:extLst>
          </p:cNvPr>
          <p:cNvSpPr>
            <a:spLocks noGrp="1"/>
          </p:cNvSpPr>
          <p:nvPr>
            <p:ph idx="1"/>
          </p:nvPr>
        </p:nvSpPr>
        <p:spPr>
          <a:xfrm>
            <a:off x="7419703" y="1825625"/>
            <a:ext cx="3934096" cy="4351338"/>
          </a:xfrm>
          <a:solidFill>
            <a:schemeClr val="accent1">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err="1"/>
              <a:t>Cuando</a:t>
            </a:r>
            <a:r>
              <a:rPr lang="en-US" dirty="0"/>
              <a:t> una variable </a:t>
            </a:r>
            <a:r>
              <a:rPr lang="en-US" dirty="0" err="1"/>
              <a:t>almacena</a:t>
            </a:r>
            <a:r>
              <a:rPr lang="en-US" dirty="0"/>
              <a:t> un </a:t>
            </a:r>
            <a:r>
              <a:rPr lang="en-US" dirty="0" err="1"/>
              <a:t>objeto</a:t>
            </a:r>
            <a:r>
              <a:rPr lang="en-US" dirty="0"/>
              <a:t> de una </a:t>
            </a:r>
            <a:r>
              <a:rPr lang="en-US" dirty="0" err="1"/>
              <a:t>clase</a:t>
            </a:r>
            <a:r>
              <a:rPr lang="en-US" dirty="0"/>
              <a:t> </a:t>
            </a:r>
            <a:r>
              <a:rPr lang="en-US" dirty="0" err="1"/>
              <a:t>derivada</a:t>
            </a:r>
            <a:r>
              <a:rPr lang="en-US" dirty="0"/>
              <a:t> (</a:t>
            </a:r>
            <a:r>
              <a:rPr lang="en-US" dirty="0" err="1"/>
              <a:t>upcast</a:t>
            </a:r>
            <a:r>
              <a:rPr lang="en-US" dirty="0"/>
              <a:t>)  y </a:t>
            </a:r>
            <a:r>
              <a:rPr lang="en-US" dirty="0" err="1"/>
              <a:t>luego</a:t>
            </a:r>
            <a:r>
              <a:rPr lang="en-US" dirty="0"/>
              <a:t> se la </a:t>
            </a:r>
            <a:r>
              <a:rPr lang="en-US" dirty="0" err="1"/>
              <a:t>vuelve</a:t>
            </a:r>
            <a:r>
              <a:rPr lang="en-US" dirty="0"/>
              <a:t> a </a:t>
            </a:r>
            <a:r>
              <a:rPr lang="en-US" dirty="0" err="1"/>
              <a:t>asignar</a:t>
            </a:r>
            <a:r>
              <a:rPr lang="en-US" dirty="0"/>
              <a:t> a una variable del </a:t>
            </a:r>
            <a:r>
              <a:rPr lang="en-US" dirty="0" err="1"/>
              <a:t>mismo</a:t>
            </a:r>
            <a:r>
              <a:rPr lang="en-US" dirty="0"/>
              <a:t> </a:t>
            </a:r>
            <a:r>
              <a:rPr lang="en-US" dirty="0" err="1"/>
              <a:t>tipo</a:t>
            </a:r>
            <a:r>
              <a:rPr lang="en-US" dirty="0"/>
              <a:t> que el </a:t>
            </a:r>
            <a:r>
              <a:rPr lang="en-US" dirty="0" err="1"/>
              <a:t>objeto</a:t>
            </a:r>
            <a:r>
              <a:rPr lang="en-US" dirty="0"/>
              <a:t>, </a:t>
            </a:r>
            <a:r>
              <a:rPr lang="en-US" dirty="0" err="1"/>
              <a:t>todo</a:t>
            </a:r>
            <a:r>
              <a:rPr lang="en-US" dirty="0"/>
              <a:t> lo </a:t>
            </a:r>
            <a:r>
              <a:rPr lang="en-US" dirty="0" err="1"/>
              <a:t>específico</a:t>
            </a:r>
            <a:r>
              <a:rPr lang="en-US" dirty="0"/>
              <a:t> de la </a:t>
            </a:r>
            <a:r>
              <a:rPr lang="en-US" dirty="0" err="1"/>
              <a:t>clase</a:t>
            </a:r>
            <a:r>
              <a:rPr lang="en-US" dirty="0"/>
              <a:t> </a:t>
            </a:r>
            <a:r>
              <a:rPr lang="en-US" dirty="0" err="1"/>
              <a:t>derivada</a:t>
            </a:r>
            <a:r>
              <a:rPr lang="en-US" dirty="0"/>
              <a:t> es </a:t>
            </a:r>
            <a:r>
              <a:rPr lang="en-US" dirty="0" err="1"/>
              <a:t>nuevamente</a:t>
            </a:r>
            <a:r>
              <a:rPr lang="en-US" dirty="0"/>
              <a:t> </a:t>
            </a:r>
            <a:r>
              <a:rPr lang="en-US" dirty="0" err="1"/>
              <a:t>accesible</a:t>
            </a:r>
            <a:r>
              <a:rPr lang="en-US" dirty="0"/>
              <a:t>. A </a:t>
            </a:r>
            <a:r>
              <a:rPr lang="en-US" dirty="0" err="1"/>
              <a:t>esto</a:t>
            </a:r>
            <a:r>
              <a:rPr lang="en-US" dirty="0"/>
              <a:t> se le llama </a:t>
            </a:r>
            <a:r>
              <a:rPr lang="en-US" b="1" dirty="0"/>
              <a:t>downcast</a:t>
            </a:r>
            <a:r>
              <a:rPr lang="en-US" dirty="0"/>
              <a:t>. Y debe ser </a:t>
            </a:r>
            <a:r>
              <a:rPr lang="en-US" dirty="0" err="1"/>
              <a:t>explícito</a:t>
            </a:r>
            <a:r>
              <a:rPr lang="en-US" dirty="0"/>
              <a:t> con el </a:t>
            </a:r>
            <a:r>
              <a:rPr lang="en-US" dirty="0" err="1"/>
              <a:t>operador</a:t>
            </a:r>
            <a:r>
              <a:rPr lang="en-US" dirty="0"/>
              <a:t> (</a:t>
            </a:r>
            <a:r>
              <a:rPr lang="en-US" dirty="0" err="1"/>
              <a:t>clase_destino</a:t>
            </a:r>
            <a:r>
              <a:rPr lang="en-US" dirty="0"/>
              <a:t>). Es </a:t>
            </a:r>
            <a:r>
              <a:rPr lang="en-US" dirty="0" err="1"/>
              <a:t>como</a:t>
            </a:r>
            <a:r>
              <a:rPr lang="en-US" dirty="0"/>
              <a:t> una </a:t>
            </a:r>
            <a:r>
              <a:rPr lang="en-US" dirty="0" err="1"/>
              <a:t>especie</a:t>
            </a:r>
            <a:r>
              <a:rPr lang="en-US" dirty="0"/>
              <a:t> de conversion.</a:t>
            </a:r>
          </a:p>
          <a:p>
            <a:pPr marL="0" indent="0">
              <a:buNone/>
            </a:pPr>
            <a:endParaRPr lang="en-US" dirty="0"/>
          </a:p>
          <a:p>
            <a:pPr marL="0" indent="0">
              <a:buNone/>
            </a:pPr>
            <a:r>
              <a:rPr lang="en-US" dirty="0"/>
              <a:t>Por </a:t>
            </a:r>
            <a:r>
              <a:rPr lang="en-US" dirty="0" err="1"/>
              <a:t>ejemplo</a:t>
            </a:r>
            <a:r>
              <a:rPr lang="en-US" dirty="0"/>
              <a:t> </a:t>
            </a:r>
            <a:r>
              <a:rPr lang="en-US" dirty="0" err="1"/>
              <a:t>cuando</a:t>
            </a:r>
            <a:r>
              <a:rPr lang="en-US" dirty="0"/>
              <a:t> una variable de </a:t>
            </a:r>
            <a:r>
              <a:rPr lang="en-US" dirty="0" err="1"/>
              <a:t>tipo</a:t>
            </a:r>
            <a:r>
              <a:rPr lang="en-US" dirty="0"/>
              <a:t> </a:t>
            </a:r>
            <a:r>
              <a:rPr lang="en-US" b="1" dirty="0" err="1"/>
              <a:t>Rectangulo</a:t>
            </a:r>
            <a:r>
              <a:rPr lang="en-US" dirty="0"/>
              <a:t> </a:t>
            </a:r>
            <a:r>
              <a:rPr lang="en-US" dirty="0" err="1"/>
              <a:t>referencia</a:t>
            </a:r>
            <a:r>
              <a:rPr lang="en-US" dirty="0"/>
              <a:t> a un </a:t>
            </a:r>
            <a:r>
              <a:rPr lang="en-US" b="1" dirty="0" err="1"/>
              <a:t>Cuadrado</a:t>
            </a:r>
            <a:r>
              <a:rPr lang="en-US" b="1" dirty="0"/>
              <a:t> </a:t>
            </a:r>
            <a:r>
              <a:rPr lang="en-US" dirty="0"/>
              <a:t>el </a:t>
            </a:r>
            <a:r>
              <a:rPr lang="en-US" dirty="0" err="1"/>
              <a:t>objeto</a:t>
            </a:r>
            <a:r>
              <a:rPr lang="en-US" dirty="0"/>
              <a:t> </a:t>
            </a:r>
            <a:r>
              <a:rPr lang="en-US" dirty="0" err="1"/>
              <a:t>sigue</a:t>
            </a:r>
            <a:r>
              <a:rPr lang="en-US" dirty="0"/>
              <a:t> </a:t>
            </a:r>
            <a:r>
              <a:rPr lang="en-US" dirty="0" err="1"/>
              <a:t>siendo</a:t>
            </a:r>
            <a:r>
              <a:rPr lang="en-US" dirty="0"/>
              <a:t> un </a:t>
            </a:r>
            <a:r>
              <a:rPr lang="en-US" b="1" dirty="0" err="1"/>
              <a:t>Cuadrado</a:t>
            </a:r>
            <a:r>
              <a:rPr lang="en-US" dirty="0"/>
              <a:t>, por </a:t>
            </a:r>
            <a:r>
              <a:rPr lang="en-US" dirty="0" err="1"/>
              <a:t>eso</a:t>
            </a:r>
            <a:r>
              <a:rPr lang="en-US" dirty="0"/>
              <a:t> es possible </a:t>
            </a:r>
            <a:r>
              <a:rPr lang="en-US" dirty="0" err="1"/>
              <a:t>asignar</a:t>
            </a:r>
            <a:r>
              <a:rPr lang="en-US" dirty="0"/>
              <a:t> </a:t>
            </a:r>
            <a:r>
              <a:rPr lang="en-US" dirty="0" err="1"/>
              <a:t>esa</a:t>
            </a:r>
            <a:r>
              <a:rPr lang="en-US" dirty="0"/>
              <a:t> variable </a:t>
            </a:r>
            <a:r>
              <a:rPr lang="en-US" dirty="0" err="1"/>
              <a:t>otra</a:t>
            </a:r>
            <a:r>
              <a:rPr lang="en-US" dirty="0"/>
              <a:t> </a:t>
            </a:r>
            <a:r>
              <a:rPr lang="en-US" dirty="0" err="1"/>
              <a:t>vez</a:t>
            </a:r>
            <a:r>
              <a:rPr lang="en-US" dirty="0"/>
              <a:t> a una variable de </a:t>
            </a:r>
            <a:r>
              <a:rPr lang="en-US" dirty="0" err="1"/>
              <a:t>tipo</a:t>
            </a:r>
            <a:r>
              <a:rPr lang="en-US" dirty="0"/>
              <a:t> </a:t>
            </a:r>
            <a:r>
              <a:rPr lang="en-US" b="1" dirty="0" err="1"/>
              <a:t>Cuadrado</a:t>
            </a:r>
            <a:r>
              <a:rPr lang="en-US" b="1" dirty="0"/>
              <a:t> </a:t>
            </a:r>
            <a:r>
              <a:rPr lang="en-US" dirty="0"/>
              <a:t>y es possible a </a:t>
            </a:r>
            <a:r>
              <a:rPr lang="en-US" dirty="0" err="1"/>
              <a:t>través</a:t>
            </a:r>
            <a:r>
              <a:rPr lang="en-US" dirty="0"/>
              <a:t> de </a:t>
            </a:r>
            <a:r>
              <a:rPr lang="en-US" dirty="0" err="1"/>
              <a:t>esta</a:t>
            </a:r>
            <a:r>
              <a:rPr lang="en-US" dirty="0"/>
              <a:t> acceder </a:t>
            </a:r>
            <a:r>
              <a:rPr lang="en-US" dirty="0" err="1"/>
              <a:t>otra</a:t>
            </a:r>
            <a:r>
              <a:rPr lang="en-US" dirty="0"/>
              <a:t> </a:t>
            </a:r>
            <a:r>
              <a:rPr lang="en-US" dirty="0" err="1"/>
              <a:t>vez</a:t>
            </a:r>
            <a:r>
              <a:rPr lang="en-US" dirty="0"/>
              <a:t> a los </a:t>
            </a:r>
            <a:r>
              <a:rPr lang="en-US" dirty="0" err="1"/>
              <a:t>miembros</a:t>
            </a:r>
            <a:r>
              <a:rPr lang="en-US" dirty="0"/>
              <a:t> de la </a:t>
            </a:r>
            <a:r>
              <a:rPr lang="en-US" dirty="0" err="1"/>
              <a:t>instancia</a:t>
            </a:r>
            <a:r>
              <a:rPr lang="en-US" dirty="0"/>
              <a:t> </a:t>
            </a:r>
            <a:r>
              <a:rPr lang="en-US" b="1" dirty="0" err="1"/>
              <a:t>Cuadrado</a:t>
            </a:r>
            <a:r>
              <a:rPr lang="en-US" dirty="0"/>
              <a:t>. </a:t>
            </a:r>
            <a:endParaRPr lang="en-BO" dirty="0"/>
          </a:p>
        </p:txBody>
      </p:sp>
      <p:sp>
        <p:nvSpPr>
          <p:cNvPr id="5" name="TextBox 4">
            <a:extLst>
              <a:ext uri="{FF2B5EF4-FFF2-40B4-BE49-F238E27FC236}">
                <a16:creationId xmlns:a16="http://schemas.microsoft.com/office/drawing/2014/main" id="{B9984B03-E48E-8945-9D68-1C06051399E9}"/>
              </a:ext>
            </a:extLst>
          </p:cNvPr>
          <p:cNvSpPr txBox="1"/>
          <p:nvPr/>
        </p:nvSpPr>
        <p:spPr>
          <a:xfrm>
            <a:off x="838199" y="1473227"/>
            <a:ext cx="6302829"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 </a:t>
            </a:r>
            <a:r>
              <a:rPr lang="en-US" sz="1400" b="1" dirty="0" err="1">
                <a:solidFill>
                  <a:schemeClr val="bg1"/>
                </a:solidFill>
              </a:rPr>
              <a:t>dervación</a:t>
            </a:r>
            <a:r>
              <a:rPr lang="en-US" sz="1400" b="1" dirty="0">
                <a:solidFill>
                  <a:schemeClr val="bg1"/>
                </a:solidFill>
              </a:rPr>
              <a:t> </a:t>
            </a:r>
            <a:r>
              <a:rPr lang="en-US" sz="1400" b="1" dirty="0" err="1">
                <a:solidFill>
                  <a:schemeClr val="bg1"/>
                </a:solidFill>
              </a:rPr>
              <a:t>implícita</a:t>
            </a:r>
            <a:r>
              <a:rPr lang="en-US" sz="1400" b="1" dirty="0">
                <a:solidFill>
                  <a:schemeClr val="bg1"/>
                </a:solidFill>
              </a:rPr>
              <a:t> de Object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 </a:t>
            </a:r>
            <a:r>
              <a:rPr lang="en-US" sz="1400" b="1" dirty="0" err="1">
                <a:solidFill>
                  <a:schemeClr val="bg1"/>
                </a:solidFill>
              </a:rPr>
              <a:t>deriva</a:t>
            </a:r>
            <a:r>
              <a:rPr lang="en-US" sz="1400" b="1" dirty="0">
                <a:solidFill>
                  <a:schemeClr val="bg1"/>
                </a:solidFill>
              </a:rPr>
              <a:t> </a:t>
            </a:r>
            <a:r>
              <a:rPr lang="en-US" sz="1400" b="1" dirty="0" err="1">
                <a:solidFill>
                  <a:schemeClr val="bg1"/>
                </a:solidFill>
              </a:rPr>
              <a:t>también</a:t>
            </a:r>
            <a:r>
              <a:rPr lang="en-US" sz="1400" b="1" dirty="0">
                <a:solidFill>
                  <a:schemeClr val="bg1"/>
                </a:solidFill>
              </a:rPr>
              <a:t> de Object</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Color = "Verde" };   </a:t>
            </a:r>
          </a:p>
          <a:p>
            <a:r>
              <a:rPr lang="en-US" sz="1400" b="1" dirty="0">
                <a:solidFill>
                  <a:schemeClr val="bg1"/>
                </a:solidFill>
              </a:rPr>
              <a:t>                  WriteLine( $"{</a:t>
            </a:r>
            <a:r>
              <a:rPr lang="en-US" sz="1400" b="1" dirty="0" err="1">
                <a:solidFill>
                  <a:schemeClr val="bg1"/>
                </a:solidFill>
              </a:rPr>
              <a:t>cuad.X</a:t>
            </a:r>
            <a:r>
              <a:rPr lang="en-US" sz="1400" b="1" dirty="0">
                <a:solidFill>
                  <a:schemeClr val="bg1"/>
                </a:solidFill>
              </a:rPr>
              <a:t>} – {</a:t>
            </a:r>
            <a:r>
              <a:rPr lang="en-US" sz="1400" b="1" dirty="0" err="1">
                <a:solidFill>
                  <a:schemeClr val="bg1"/>
                </a:solidFill>
              </a:rPr>
              <a:t>cuad.Color</a:t>
            </a:r>
            <a:r>
              <a:rPr lang="en-US" sz="1400" b="1" dirty="0">
                <a:solidFill>
                  <a:schemeClr val="bg1"/>
                </a:solidFill>
              </a:rPr>
              <a:t>}"  ); // 10 - Verde</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a:t>
            </a:r>
          </a:p>
          <a:p>
            <a:r>
              <a:rPr lang="en-US" sz="1400" b="1" dirty="0">
                <a:solidFill>
                  <a:schemeClr val="bg1"/>
                </a:solidFill>
              </a:rPr>
              <a:t>                  // WriteLine( </a:t>
            </a:r>
            <a:r>
              <a:rPr lang="en-US" sz="1400" b="1" dirty="0" err="1">
                <a:solidFill>
                  <a:schemeClr val="bg1"/>
                </a:solidFill>
              </a:rPr>
              <a:t>rec.Color</a:t>
            </a:r>
            <a:r>
              <a:rPr lang="en-US" sz="1400" b="1" dirty="0">
                <a:solidFill>
                  <a:schemeClr val="bg1"/>
                </a:solidFill>
              </a:rPr>
              <a:t> );	        // Error</a:t>
            </a:r>
          </a:p>
          <a:p>
            <a:r>
              <a:rPr lang="en-US" sz="1400" b="1" dirty="0">
                <a:solidFill>
                  <a:schemeClr val="bg1"/>
                </a:solidFill>
              </a:rPr>
              <a:t>                  Object obj = </a:t>
            </a:r>
            <a:r>
              <a:rPr lang="en-US" sz="1400" b="1" dirty="0" err="1">
                <a:solidFill>
                  <a:schemeClr val="bg1"/>
                </a:solidFill>
              </a:rPr>
              <a:t>cuad</a:t>
            </a:r>
            <a:r>
              <a:rPr lang="en-US" sz="1400" b="1" dirty="0">
                <a:solidFill>
                  <a:schemeClr val="bg1"/>
                </a:solidFill>
              </a:rPr>
              <a:t>;    </a:t>
            </a:r>
          </a:p>
          <a:p>
            <a:r>
              <a:rPr lang="en-US" sz="1400" b="1" dirty="0">
                <a:solidFill>
                  <a:schemeClr val="bg1"/>
                </a:solidFill>
              </a:rPr>
              <a:t>                  // WriteLine( </a:t>
            </a:r>
            <a:r>
              <a:rPr lang="en-US" sz="1400" b="1" dirty="0" err="1">
                <a:solidFill>
                  <a:schemeClr val="bg1"/>
                </a:solidFill>
              </a:rPr>
              <a:t>obj.Color</a:t>
            </a:r>
            <a:r>
              <a:rPr lang="en-US" sz="1400" b="1" dirty="0">
                <a:solidFill>
                  <a:schemeClr val="bg1"/>
                </a:solidFill>
              </a:rPr>
              <a:t> );     	        // </a:t>
            </a:r>
            <a:r>
              <a:rPr lang="en-BO" sz="1400" b="1" dirty="0"/>
              <a:t>Error</a:t>
            </a:r>
          </a:p>
          <a:p>
            <a:r>
              <a:rPr lang="en-BO" sz="1400" b="1" dirty="0"/>
              <a:t>                  Cuadrado cuadR = (Cuadrado) rec; WriteLine(cuadR.Color);</a:t>
            </a:r>
          </a:p>
          <a:p>
            <a:r>
              <a:rPr lang="en-BO" sz="1400" b="1" dirty="0"/>
              <a:t>                  Cuadrado cuadO = (Cuadrado) obj; WriteLine(cuadO.Color);</a:t>
            </a:r>
          </a:p>
          <a:p>
            <a:r>
              <a:rPr lang="en-BO" sz="1400" b="1" dirty="0"/>
              <a:t>                  // var recx = new Rectangulo(); Cuadrado cd = (Cuadrado) recx;  // Error </a:t>
            </a:r>
          </a:p>
          <a:p>
            <a:r>
              <a:rPr lang="en-BO" sz="1400" b="1" dirty="0"/>
              <a:t>                  // var calc = new Calculador(); Cuadrado cda = (Cuadrado) calc;  // Error</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5295245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399EF-B032-4045-9F4A-DBC212198211}"/>
              </a:ext>
            </a:extLst>
          </p:cNvPr>
          <p:cNvSpPr>
            <a:spLocks noGrp="1"/>
          </p:cNvSpPr>
          <p:nvPr>
            <p:ph type="title"/>
          </p:nvPr>
        </p:nvSpPr>
        <p:spPr/>
        <p:txBody>
          <a:bodyPr/>
          <a:lstStyle/>
          <a:p>
            <a:r>
              <a:rPr lang="en-US" dirty="0" err="1"/>
              <a:t>i</a:t>
            </a:r>
            <a:r>
              <a:rPr lang="en-BO" dirty="0"/>
              <a:t>s y as</a:t>
            </a:r>
          </a:p>
        </p:txBody>
      </p:sp>
      <p:sp>
        <p:nvSpPr>
          <p:cNvPr id="3" name="Content Placeholder 2">
            <a:extLst>
              <a:ext uri="{FF2B5EF4-FFF2-40B4-BE49-F238E27FC236}">
                <a16:creationId xmlns:a16="http://schemas.microsoft.com/office/drawing/2014/main" id="{CD57F91E-2981-3A41-B901-B1A1C75B4E3A}"/>
              </a:ext>
            </a:extLst>
          </p:cNvPr>
          <p:cNvSpPr>
            <a:spLocks noGrp="1"/>
          </p:cNvSpPr>
          <p:nvPr>
            <p:ph idx="1"/>
          </p:nvPr>
        </p:nvSpPr>
        <p:spPr>
          <a:xfrm>
            <a:off x="6853646" y="1825625"/>
            <a:ext cx="4500153" cy="4351338"/>
          </a:xfrm>
          <a:solidFill>
            <a:schemeClr val="accent1">
              <a:lumMod val="20000"/>
              <a:lumOff val="80000"/>
            </a:schemeClr>
          </a:solidFill>
          <a:ln>
            <a:solidFill>
              <a:schemeClr val="accent1"/>
            </a:solidFill>
          </a:ln>
        </p:spPr>
        <p:txBody>
          <a:bodyPr>
            <a:normAutofit fontScale="70000" lnSpcReduction="20000"/>
          </a:bodyPr>
          <a:lstStyle/>
          <a:p>
            <a:pPr marL="0" indent="0">
              <a:buNone/>
            </a:pPr>
            <a:endParaRPr lang="en-US" dirty="0"/>
          </a:p>
          <a:p>
            <a:pPr marL="0" indent="0">
              <a:buNone/>
            </a:pPr>
            <a:r>
              <a:rPr lang="en-US" dirty="0"/>
              <a:t>Hay dos </a:t>
            </a:r>
            <a:r>
              <a:rPr lang="en-US" dirty="0" err="1"/>
              <a:t>operadores</a:t>
            </a:r>
            <a:r>
              <a:rPr lang="en-US" dirty="0"/>
              <a:t> que se </a:t>
            </a:r>
            <a:r>
              <a:rPr lang="en-US" dirty="0" err="1"/>
              <a:t>pueden</a:t>
            </a:r>
            <a:r>
              <a:rPr lang="en-US" dirty="0"/>
              <a:t> </a:t>
            </a:r>
            <a:r>
              <a:rPr lang="en-US" dirty="0" err="1"/>
              <a:t>usar</a:t>
            </a:r>
            <a:r>
              <a:rPr lang="en-US" dirty="0"/>
              <a:t> para </a:t>
            </a:r>
            <a:r>
              <a:rPr lang="en-US" dirty="0" err="1"/>
              <a:t>evitar</a:t>
            </a:r>
            <a:r>
              <a:rPr lang="en-US" dirty="0"/>
              <a:t> </a:t>
            </a:r>
            <a:r>
              <a:rPr lang="en-US" dirty="0" err="1"/>
              <a:t>errores</a:t>
            </a:r>
            <a:r>
              <a:rPr lang="en-US" dirty="0"/>
              <a:t> (</a:t>
            </a:r>
            <a:r>
              <a:rPr lang="en-US" dirty="0" err="1"/>
              <a:t>excepciones</a:t>
            </a:r>
            <a:r>
              <a:rPr lang="en-US" dirty="0"/>
              <a:t>) al </a:t>
            </a:r>
            <a:r>
              <a:rPr lang="en-US" dirty="0" err="1"/>
              <a:t>hacer</a:t>
            </a:r>
            <a:r>
              <a:rPr lang="en-US" dirty="0"/>
              <a:t> </a:t>
            </a:r>
            <a:r>
              <a:rPr lang="en-US" b="1" dirty="0"/>
              <a:t>casting</a:t>
            </a:r>
            <a:r>
              <a:rPr lang="en-US" dirty="0"/>
              <a:t> de </a:t>
            </a:r>
            <a:r>
              <a:rPr lang="en-US" dirty="0" err="1"/>
              <a:t>objetos</a:t>
            </a:r>
            <a:r>
              <a:rPr lang="en-US" dirty="0"/>
              <a:t>: </a:t>
            </a:r>
            <a:r>
              <a:rPr lang="en-US" b="1" dirty="0"/>
              <a:t>is</a:t>
            </a:r>
            <a:r>
              <a:rPr lang="en-US" dirty="0"/>
              <a:t> y </a:t>
            </a:r>
            <a:r>
              <a:rPr lang="en-US" b="1" dirty="0"/>
              <a:t>as</a:t>
            </a:r>
            <a:r>
              <a:rPr lang="en-US" dirty="0"/>
              <a:t>. </a:t>
            </a:r>
          </a:p>
          <a:p>
            <a:pPr marL="0" indent="0">
              <a:buNone/>
            </a:pPr>
            <a:endParaRPr lang="en-US" dirty="0"/>
          </a:p>
          <a:p>
            <a:pPr marL="0" indent="0">
              <a:buNone/>
            </a:pPr>
            <a:r>
              <a:rPr lang="en-US" dirty="0"/>
              <a:t>El </a:t>
            </a:r>
            <a:r>
              <a:rPr lang="en-US" dirty="0" err="1"/>
              <a:t>operador</a:t>
            </a:r>
            <a:r>
              <a:rPr lang="en-US" dirty="0"/>
              <a:t> </a:t>
            </a:r>
            <a:r>
              <a:rPr lang="en-US" b="1" dirty="0"/>
              <a:t>is</a:t>
            </a:r>
            <a:r>
              <a:rPr lang="en-US" dirty="0"/>
              <a:t> </a:t>
            </a:r>
            <a:r>
              <a:rPr lang="en-US" dirty="0" err="1"/>
              <a:t>devuelve</a:t>
            </a:r>
            <a:r>
              <a:rPr lang="en-US" dirty="0"/>
              <a:t> true </a:t>
            </a:r>
            <a:r>
              <a:rPr lang="en-US" dirty="0" err="1"/>
              <a:t>si</a:t>
            </a:r>
            <a:r>
              <a:rPr lang="en-US" dirty="0"/>
              <a:t> el </a:t>
            </a:r>
            <a:r>
              <a:rPr lang="en-US" dirty="0" err="1"/>
              <a:t>objeto</a:t>
            </a:r>
            <a:r>
              <a:rPr lang="en-US" dirty="0"/>
              <a:t> del </a:t>
            </a:r>
            <a:r>
              <a:rPr lang="en-US" dirty="0" err="1"/>
              <a:t>lado</a:t>
            </a:r>
            <a:r>
              <a:rPr lang="en-US" dirty="0"/>
              <a:t> </a:t>
            </a:r>
            <a:r>
              <a:rPr lang="en-US" dirty="0" err="1"/>
              <a:t>izquierdo</a:t>
            </a:r>
            <a:r>
              <a:rPr lang="en-US" dirty="0"/>
              <a:t> se </a:t>
            </a:r>
            <a:r>
              <a:rPr lang="en-US" dirty="0" err="1"/>
              <a:t>puede</a:t>
            </a:r>
            <a:r>
              <a:rPr lang="en-US" dirty="0"/>
              <a:t> </a:t>
            </a:r>
            <a:r>
              <a:rPr lang="en-US" dirty="0" err="1"/>
              <a:t>convertir</a:t>
            </a:r>
            <a:r>
              <a:rPr lang="en-US" dirty="0"/>
              <a:t> al </a:t>
            </a:r>
            <a:r>
              <a:rPr lang="en-US" dirty="0" err="1"/>
              <a:t>tipo</a:t>
            </a:r>
            <a:r>
              <a:rPr lang="en-US" dirty="0"/>
              <a:t> del </a:t>
            </a:r>
            <a:r>
              <a:rPr lang="en-US" dirty="0" err="1"/>
              <a:t>lado</a:t>
            </a:r>
            <a:r>
              <a:rPr lang="en-US" dirty="0"/>
              <a:t> derecho sin </a:t>
            </a:r>
            <a:r>
              <a:rPr lang="en-US" dirty="0" err="1"/>
              <a:t>causar</a:t>
            </a:r>
            <a:r>
              <a:rPr lang="en-US" dirty="0"/>
              <a:t> una </a:t>
            </a:r>
            <a:r>
              <a:rPr lang="en-US" dirty="0" err="1"/>
              <a:t>excepción</a:t>
            </a:r>
            <a:r>
              <a:rPr lang="en-US" dirty="0"/>
              <a:t>.</a:t>
            </a:r>
          </a:p>
          <a:p>
            <a:pPr marL="0" indent="0">
              <a:buNone/>
            </a:pPr>
            <a:endParaRPr lang="en-US" dirty="0"/>
          </a:p>
          <a:p>
            <a:pPr marL="0" indent="0">
              <a:buNone/>
            </a:pPr>
            <a:r>
              <a:rPr lang="en-US" dirty="0"/>
              <a:t>El </a:t>
            </a:r>
            <a:r>
              <a:rPr lang="en-US" dirty="0" err="1"/>
              <a:t>operador</a:t>
            </a:r>
            <a:r>
              <a:rPr lang="en-US" dirty="0"/>
              <a:t> </a:t>
            </a:r>
            <a:r>
              <a:rPr lang="en-US" b="1" dirty="0"/>
              <a:t>as</a:t>
            </a:r>
            <a:r>
              <a:rPr lang="en-US" dirty="0"/>
              <a:t> es </a:t>
            </a:r>
            <a:r>
              <a:rPr lang="en-US" dirty="0" err="1"/>
              <a:t>utilizado</a:t>
            </a:r>
            <a:r>
              <a:rPr lang="en-US" dirty="0"/>
              <a:t> </a:t>
            </a:r>
            <a:r>
              <a:rPr lang="en-US" dirty="0" err="1"/>
              <a:t>en</a:t>
            </a:r>
            <a:r>
              <a:rPr lang="en-US" dirty="0"/>
              <a:t> </a:t>
            </a:r>
            <a:r>
              <a:rPr lang="en-US" dirty="0" err="1"/>
              <a:t>reemplazo</a:t>
            </a:r>
            <a:r>
              <a:rPr lang="en-US" dirty="0"/>
              <a:t> del </a:t>
            </a:r>
            <a:r>
              <a:rPr lang="en-US" dirty="0" err="1"/>
              <a:t>operador</a:t>
            </a:r>
            <a:r>
              <a:rPr lang="en-US" dirty="0"/>
              <a:t> de casting () para </a:t>
            </a:r>
            <a:r>
              <a:rPr lang="en-US" dirty="0" err="1"/>
              <a:t>realizar</a:t>
            </a:r>
            <a:r>
              <a:rPr lang="en-US" dirty="0"/>
              <a:t> casting de </a:t>
            </a:r>
            <a:r>
              <a:rPr lang="en-US" dirty="0" err="1"/>
              <a:t>objetos</a:t>
            </a:r>
            <a:r>
              <a:rPr lang="en-US" dirty="0"/>
              <a:t>. La </a:t>
            </a:r>
            <a:r>
              <a:rPr lang="en-US" dirty="0" err="1"/>
              <a:t>diferencia</a:t>
            </a:r>
            <a:r>
              <a:rPr lang="en-US" dirty="0"/>
              <a:t> que </a:t>
            </a:r>
            <a:r>
              <a:rPr lang="en-US" dirty="0" err="1"/>
              <a:t>si</a:t>
            </a:r>
            <a:r>
              <a:rPr lang="en-US" dirty="0"/>
              <a:t> el casting </a:t>
            </a:r>
            <a:r>
              <a:rPr lang="en-US" dirty="0" err="1"/>
              <a:t>falla</a:t>
            </a:r>
            <a:r>
              <a:rPr lang="en-US" dirty="0"/>
              <a:t>, se </a:t>
            </a:r>
            <a:r>
              <a:rPr lang="en-US" dirty="0" err="1"/>
              <a:t>obtiene</a:t>
            </a:r>
            <a:r>
              <a:rPr lang="en-US" dirty="0"/>
              <a:t> una </a:t>
            </a:r>
            <a:r>
              <a:rPr lang="en-US" dirty="0" err="1"/>
              <a:t>referencia</a:t>
            </a:r>
            <a:r>
              <a:rPr lang="en-US" dirty="0"/>
              <a:t> </a:t>
            </a:r>
            <a:r>
              <a:rPr lang="en-US" dirty="0" err="1"/>
              <a:t>nula</a:t>
            </a:r>
            <a:r>
              <a:rPr lang="en-US" dirty="0"/>
              <a:t> sin que se </a:t>
            </a:r>
            <a:r>
              <a:rPr lang="en-US" dirty="0" err="1"/>
              <a:t>produca</a:t>
            </a:r>
            <a:r>
              <a:rPr lang="en-US" dirty="0"/>
              <a:t> un error.</a:t>
            </a:r>
          </a:p>
          <a:p>
            <a:pPr marL="0" indent="0">
              <a:buNone/>
            </a:pPr>
            <a:r>
              <a:rPr lang="en-US" dirty="0"/>
              <a:t> </a:t>
            </a:r>
            <a:endParaRPr lang="en-BO" dirty="0"/>
          </a:p>
        </p:txBody>
      </p:sp>
      <p:sp>
        <p:nvSpPr>
          <p:cNvPr id="4" name="TextBox 3">
            <a:extLst>
              <a:ext uri="{FF2B5EF4-FFF2-40B4-BE49-F238E27FC236}">
                <a16:creationId xmlns:a16="http://schemas.microsoft.com/office/drawing/2014/main" id="{009C9A0A-8CF2-A844-81F1-03F7F5DC8AEE}"/>
              </a:ext>
            </a:extLst>
          </p:cNvPr>
          <p:cNvSpPr txBox="1"/>
          <p:nvPr/>
        </p:nvSpPr>
        <p:spPr>
          <a:xfrm>
            <a:off x="838200" y="1816080"/>
            <a:ext cx="5797732" cy="437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figura</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Color = "Azul" };</a:t>
            </a:r>
          </a:p>
          <a:p>
            <a:r>
              <a:rPr lang="en-US" sz="1400" b="1" dirty="0">
                <a:solidFill>
                  <a:schemeClr val="bg1"/>
                </a:solidFill>
              </a:rPr>
              <a:t>                   if(</a:t>
            </a:r>
            <a:r>
              <a:rPr lang="en-US" sz="1400" b="1" dirty="0" err="1">
                <a:solidFill>
                  <a:schemeClr val="bg1"/>
                </a:solidFill>
              </a:rPr>
              <a:t>figura</a:t>
            </a:r>
            <a:r>
              <a:rPr lang="en-US" sz="1400" b="1" dirty="0">
                <a:solidFill>
                  <a:schemeClr val="bg1"/>
                </a:solidFill>
              </a:rPr>
              <a:t> is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WriteLine($"Color de </a:t>
            </a:r>
            <a:r>
              <a:rPr lang="en-US" sz="1400" b="1" dirty="0" err="1">
                <a:solidFill>
                  <a:schemeClr val="bg1"/>
                </a:solidFill>
              </a:rPr>
              <a:t>figura</a:t>
            </a:r>
            <a:r>
              <a:rPr lang="en-US" sz="1400" b="1" dirty="0">
                <a:solidFill>
                  <a:schemeClr val="bg1"/>
                </a:solidFill>
              </a:rPr>
              <a:t> = { (</a:t>
            </a:r>
            <a:r>
              <a:rPr lang="en-US" sz="1400" b="1" dirty="0" err="1">
                <a:solidFill>
                  <a:schemeClr val="bg1"/>
                </a:solidFill>
              </a:rPr>
              <a:t>figura</a:t>
            </a:r>
            <a:r>
              <a:rPr lang="en-US" sz="1400" b="1" dirty="0">
                <a:solidFill>
                  <a:schemeClr val="bg1"/>
                </a:solidFill>
              </a:rPr>
              <a:t> as </a:t>
            </a:r>
            <a:r>
              <a:rPr lang="en-US" sz="1400" b="1" dirty="0" err="1">
                <a:solidFill>
                  <a:schemeClr val="bg1"/>
                </a:solidFill>
              </a:rPr>
              <a:t>Cuadrado</a:t>
            </a:r>
            <a:r>
              <a:rPr lang="en-US" sz="1400" b="1" dirty="0">
                <a:solidFill>
                  <a:schemeClr val="bg1"/>
                </a:solidFill>
              </a:rPr>
              <a:t>).Color}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forma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forma as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WriteLine($"</a:t>
            </a:r>
            <a:r>
              <a:rPr lang="en-US" sz="1400" b="1" dirty="0" err="1">
                <a:solidFill>
                  <a:schemeClr val="bg1"/>
                </a:solidFill>
              </a:rPr>
              <a:t>cuad</a:t>
            </a:r>
            <a:r>
              <a:rPr lang="en-US" sz="1400" b="1" dirty="0">
                <a:solidFill>
                  <a:schemeClr val="bg1"/>
                </a:solidFill>
              </a:rPr>
              <a:t> es {(</a:t>
            </a:r>
            <a:r>
              <a:rPr lang="en-US" sz="1400" b="1" dirty="0" err="1">
                <a:solidFill>
                  <a:schemeClr val="bg1"/>
                </a:solidFill>
              </a:rPr>
              <a:t>cuad</a:t>
            </a:r>
            <a:r>
              <a:rPr lang="en-US" sz="1400" b="1" dirty="0">
                <a:solidFill>
                  <a:schemeClr val="bg1"/>
                </a:solidFill>
              </a:rPr>
              <a:t> == null ? "null" : "not null")}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63115963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8E86-1210-944C-9ED9-525ED5BDAABB}"/>
              </a:ext>
            </a:extLst>
          </p:cNvPr>
          <p:cNvSpPr>
            <a:spLocks noGrp="1"/>
          </p:cNvSpPr>
          <p:nvPr>
            <p:ph type="title"/>
          </p:nvPr>
        </p:nvSpPr>
        <p:spPr/>
        <p:txBody>
          <a:bodyPr/>
          <a:lstStyle/>
          <a:p>
            <a:r>
              <a:rPr lang="en-BO" dirty="0"/>
              <a:t>Using is with Pattern Matching </a:t>
            </a:r>
          </a:p>
        </p:txBody>
      </p:sp>
      <p:sp>
        <p:nvSpPr>
          <p:cNvPr id="3" name="Content Placeholder 2">
            <a:extLst>
              <a:ext uri="{FF2B5EF4-FFF2-40B4-BE49-F238E27FC236}">
                <a16:creationId xmlns:a16="http://schemas.microsoft.com/office/drawing/2014/main" id="{B08BF387-CF87-7F4E-97D3-C8A6663AE338}"/>
              </a:ext>
            </a:extLst>
          </p:cNvPr>
          <p:cNvSpPr>
            <a:spLocks noGrp="1"/>
          </p:cNvSpPr>
          <p:nvPr>
            <p:ph idx="1"/>
          </p:nvPr>
        </p:nvSpPr>
        <p:spPr>
          <a:xfrm>
            <a:off x="7376160" y="1933346"/>
            <a:ext cx="3977640" cy="4351338"/>
          </a:xfrm>
          <a:solidFill>
            <a:schemeClr val="accent1">
              <a:lumMod val="20000"/>
              <a:lumOff val="80000"/>
            </a:schemeClr>
          </a:solidFill>
          <a:ln>
            <a:solidFill>
              <a:schemeClr val="accent1"/>
            </a:solidFill>
          </a:ln>
        </p:spPr>
        <p:txBody>
          <a:bodyPr>
            <a:normAutofit fontScale="55000" lnSpcReduction="20000"/>
          </a:bodyPr>
          <a:lstStyle/>
          <a:p>
            <a:pPr marL="0" indent="0">
              <a:buNone/>
            </a:pPr>
            <a:endParaRPr lang="en-US" dirty="0"/>
          </a:p>
          <a:p>
            <a:pPr marL="0" indent="0">
              <a:buNone/>
            </a:pPr>
            <a:r>
              <a:rPr lang="en-US" sz="2900" dirty="0" err="1"/>
              <a:t>Cuando</a:t>
            </a:r>
            <a:r>
              <a:rPr lang="en-US" sz="2900" dirty="0"/>
              <a:t> se </a:t>
            </a:r>
            <a:r>
              <a:rPr lang="en-US" sz="2900" dirty="0" err="1"/>
              <a:t>usa</a:t>
            </a:r>
            <a:r>
              <a:rPr lang="en-US" sz="2900" dirty="0"/>
              <a:t> el </a:t>
            </a:r>
            <a:r>
              <a:rPr lang="en-US" sz="2900" dirty="0" err="1"/>
              <a:t>operador</a:t>
            </a:r>
            <a:r>
              <a:rPr lang="en-US" sz="2900" dirty="0"/>
              <a:t> </a:t>
            </a:r>
            <a:r>
              <a:rPr lang="en-US" sz="2900" b="1" dirty="0"/>
              <a:t>as</a:t>
            </a:r>
            <a:r>
              <a:rPr lang="en-US" sz="2900" dirty="0"/>
              <a:t>, no hay </a:t>
            </a:r>
            <a:r>
              <a:rPr lang="en-US" sz="2900" dirty="0" err="1"/>
              <a:t>distinción</a:t>
            </a:r>
            <a:r>
              <a:rPr lang="en-US" sz="2900" dirty="0"/>
              <a:t> entre un valor </a:t>
            </a:r>
            <a:r>
              <a:rPr lang="en-US" sz="2900" dirty="0" err="1"/>
              <a:t>nulo</a:t>
            </a:r>
            <a:r>
              <a:rPr lang="en-US" sz="2900" dirty="0"/>
              <a:t> y el </a:t>
            </a:r>
            <a:r>
              <a:rPr lang="en-US" sz="2900" dirty="0" err="1"/>
              <a:t>tipo</a:t>
            </a:r>
            <a:r>
              <a:rPr lang="en-US" sz="2900" dirty="0"/>
              <a:t> </a:t>
            </a:r>
            <a:r>
              <a:rPr lang="en-US" sz="2900" dirty="0" err="1"/>
              <a:t>incorrecto</a:t>
            </a:r>
            <a:r>
              <a:rPr lang="en-US" sz="2900" dirty="0"/>
              <a:t>. </a:t>
            </a:r>
            <a:r>
              <a:rPr lang="en-US" sz="2900" dirty="0" err="1"/>
              <a:t>Además</a:t>
            </a:r>
            <a:r>
              <a:rPr lang="en-US" sz="2900" dirty="0"/>
              <a:t>, </a:t>
            </a:r>
            <a:r>
              <a:rPr lang="en-US" sz="2900" dirty="0" err="1"/>
              <a:t>este</a:t>
            </a:r>
            <a:r>
              <a:rPr lang="en-US" sz="2900" dirty="0"/>
              <a:t> </a:t>
            </a:r>
            <a:r>
              <a:rPr lang="en-US" sz="2900" dirty="0" err="1"/>
              <a:t>operador</a:t>
            </a:r>
            <a:r>
              <a:rPr lang="en-US" sz="2900" dirty="0"/>
              <a:t> solo </a:t>
            </a:r>
            <a:r>
              <a:rPr lang="en-US" sz="2900" dirty="0" err="1"/>
              <a:t>funciona</a:t>
            </a:r>
            <a:r>
              <a:rPr lang="en-US" sz="2900" dirty="0"/>
              <a:t> con variables de </a:t>
            </a:r>
            <a:r>
              <a:rPr lang="en-US" sz="2900" dirty="0" err="1"/>
              <a:t>tipo</a:t>
            </a:r>
            <a:r>
              <a:rPr lang="en-US" sz="2900" dirty="0"/>
              <a:t> de </a:t>
            </a:r>
            <a:r>
              <a:rPr lang="en-US" sz="2900" dirty="0" err="1"/>
              <a:t>referencia</a:t>
            </a:r>
            <a:r>
              <a:rPr lang="en-US" sz="2900" dirty="0"/>
              <a:t>. Pattern Matching </a:t>
            </a:r>
            <a:r>
              <a:rPr lang="en-US" sz="2900" dirty="0" err="1"/>
              <a:t>proporciona</a:t>
            </a:r>
            <a:r>
              <a:rPr lang="en-US" sz="2900" dirty="0"/>
              <a:t> una forma de </a:t>
            </a:r>
            <a:r>
              <a:rPr lang="en-US" sz="2900" dirty="0" err="1"/>
              <a:t>superar</a:t>
            </a:r>
            <a:r>
              <a:rPr lang="en-US" sz="2900" dirty="0"/>
              <a:t> </a:t>
            </a:r>
            <a:r>
              <a:rPr lang="en-US" sz="2900" dirty="0" err="1"/>
              <a:t>estas</a:t>
            </a:r>
            <a:r>
              <a:rPr lang="en-US" sz="2900" dirty="0"/>
              <a:t> </a:t>
            </a:r>
            <a:r>
              <a:rPr lang="en-US" sz="2900" dirty="0" err="1"/>
              <a:t>restricciones</a:t>
            </a:r>
            <a:r>
              <a:rPr lang="en-US" sz="2900" dirty="0"/>
              <a:t>, </a:t>
            </a:r>
            <a:r>
              <a:rPr lang="en-US" sz="2900" dirty="0" err="1"/>
              <a:t>extendiendo</a:t>
            </a:r>
            <a:r>
              <a:rPr lang="en-US" sz="2900" dirty="0"/>
              <a:t> el </a:t>
            </a:r>
            <a:r>
              <a:rPr lang="en-US" sz="2900" dirty="0" err="1"/>
              <a:t>uso</a:t>
            </a:r>
            <a:r>
              <a:rPr lang="en-US" sz="2900" dirty="0"/>
              <a:t> del </a:t>
            </a:r>
            <a:r>
              <a:rPr lang="en-US" sz="2900" dirty="0" err="1"/>
              <a:t>operador</a:t>
            </a:r>
            <a:r>
              <a:rPr lang="en-US" sz="2900" dirty="0"/>
              <a:t> </a:t>
            </a:r>
            <a:r>
              <a:rPr lang="en-US" sz="2900" b="1" dirty="0"/>
              <a:t>is</a:t>
            </a:r>
            <a:r>
              <a:rPr lang="en-US" sz="2900" dirty="0"/>
              <a:t> para </a:t>
            </a:r>
            <a:r>
              <a:rPr lang="en-US" sz="2900" dirty="0" err="1"/>
              <a:t>probar</a:t>
            </a:r>
            <a:r>
              <a:rPr lang="en-US" sz="2900" dirty="0"/>
              <a:t> el </a:t>
            </a:r>
            <a:r>
              <a:rPr lang="en-US" sz="2900" dirty="0" err="1"/>
              <a:t>tipo</a:t>
            </a:r>
            <a:r>
              <a:rPr lang="en-US" sz="2900" dirty="0"/>
              <a:t> de una variable y, </a:t>
            </a:r>
            <a:r>
              <a:rPr lang="en-US" sz="2900" dirty="0" err="1"/>
              <a:t>luego</a:t>
            </a:r>
            <a:r>
              <a:rPr lang="en-US" sz="2900" dirty="0"/>
              <a:t> de la </a:t>
            </a:r>
            <a:r>
              <a:rPr lang="en-US" sz="2900" dirty="0" err="1"/>
              <a:t>validación</a:t>
            </a:r>
            <a:r>
              <a:rPr lang="en-US" sz="2900" dirty="0"/>
              <a:t>, </a:t>
            </a:r>
            <a:r>
              <a:rPr lang="en-US" sz="2900" dirty="0" err="1"/>
              <a:t>asignarlo</a:t>
            </a:r>
            <a:r>
              <a:rPr lang="en-US" sz="2900" dirty="0"/>
              <a:t> a una </a:t>
            </a:r>
            <a:r>
              <a:rPr lang="en-US" sz="2900" dirty="0" err="1"/>
              <a:t>nueva</a:t>
            </a:r>
            <a:r>
              <a:rPr lang="en-US" sz="2900" dirty="0"/>
              <a:t> variable de ese </a:t>
            </a:r>
            <a:r>
              <a:rPr lang="en-US" sz="2900" dirty="0" err="1"/>
              <a:t>tipo</a:t>
            </a:r>
            <a:r>
              <a:rPr lang="en-US" sz="2900" dirty="0"/>
              <a:t>. </a:t>
            </a:r>
            <a:r>
              <a:rPr lang="en-US" sz="2900" dirty="0" err="1"/>
              <a:t>Esto</a:t>
            </a:r>
            <a:r>
              <a:rPr lang="en-US" sz="2900" dirty="0"/>
              <a:t> </a:t>
            </a:r>
            <a:r>
              <a:rPr lang="en-US" sz="2900" dirty="0" err="1"/>
              <a:t>proporciona</a:t>
            </a:r>
            <a:r>
              <a:rPr lang="en-US" sz="2900" dirty="0"/>
              <a:t> un nuevo </a:t>
            </a:r>
            <a:r>
              <a:rPr lang="en-US" sz="2900" dirty="0" err="1"/>
              <a:t>método</a:t>
            </a:r>
            <a:r>
              <a:rPr lang="en-US" sz="2900" dirty="0"/>
              <a:t> para </a:t>
            </a:r>
            <a:r>
              <a:rPr lang="en-US" sz="2900" dirty="0" err="1"/>
              <a:t>convertir</a:t>
            </a:r>
            <a:r>
              <a:rPr lang="en-US" sz="2900" dirty="0"/>
              <a:t> variables de forma </a:t>
            </a:r>
            <a:r>
              <a:rPr lang="en-US" sz="2900" dirty="0" err="1"/>
              <a:t>segura</a:t>
            </a:r>
            <a:r>
              <a:rPr lang="en-US" sz="2900" dirty="0"/>
              <a:t> entre </a:t>
            </a:r>
            <a:r>
              <a:rPr lang="en-US" sz="2900" dirty="0" err="1"/>
              <a:t>tipos</a:t>
            </a:r>
            <a:r>
              <a:rPr lang="en-US" sz="2900" dirty="0"/>
              <a:t> y </a:t>
            </a:r>
            <a:r>
              <a:rPr lang="en-US" sz="2900" dirty="0" err="1"/>
              <a:t>también</a:t>
            </a:r>
            <a:r>
              <a:rPr lang="en-US" sz="2900" dirty="0"/>
              <a:t> </a:t>
            </a:r>
            <a:r>
              <a:rPr lang="en-US" sz="2900" dirty="0" err="1"/>
              <a:t>reemplaza</a:t>
            </a:r>
            <a:r>
              <a:rPr lang="en-US" sz="2900" dirty="0"/>
              <a:t> </a:t>
            </a:r>
            <a:r>
              <a:rPr lang="en-US" sz="2900" dirty="0" err="1"/>
              <a:t>en</a:t>
            </a:r>
            <a:r>
              <a:rPr lang="en-US" sz="2900" dirty="0"/>
              <a:t> gran </a:t>
            </a:r>
            <a:r>
              <a:rPr lang="en-US" sz="2900" dirty="0" err="1"/>
              <a:t>medida</a:t>
            </a:r>
            <a:r>
              <a:rPr lang="en-US" sz="2900" dirty="0"/>
              <a:t> el </a:t>
            </a:r>
            <a:r>
              <a:rPr lang="en-US" sz="2900" dirty="0" err="1"/>
              <a:t>uso</a:t>
            </a:r>
            <a:r>
              <a:rPr lang="en-US" sz="2900" dirty="0"/>
              <a:t> del </a:t>
            </a:r>
            <a:r>
              <a:rPr lang="en-US" sz="2900" dirty="0" err="1"/>
              <a:t>operador</a:t>
            </a:r>
            <a:r>
              <a:rPr lang="en-US" sz="2900" dirty="0"/>
              <a:t> </a:t>
            </a:r>
            <a:r>
              <a:rPr lang="en-US" sz="2900" b="1" dirty="0"/>
              <a:t>as</a:t>
            </a:r>
            <a:r>
              <a:rPr lang="en-US" sz="2900" dirty="0"/>
              <a:t> </a:t>
            </a:r>
            <a:r>
              <a:rPr lang="en-US" sz="2900" dirty="0" err="1"/>
              <a:t>como</a:t>
            </a:r>
            <a:r>
              <a:rPr lang="en-US" sz="2900" dirty="0"/>
              <a:t> una </a:t>
            </a:r>
            <a:r>
              <a:rPr lang="en-US" sz="2900" dirty="0" err="1"/>
              <a:t>sintaxis</a:t>
            </a:r>
            <a:r>
              <a:rPr lang="en-US" sz="2900" dirty="0"/>
              <a:t> </a:t>
            </a:r>
            <a:r>
              <a:rPr lang="en-US" sz="2900" dirty="0" err="1"/>
              <a:t>más</a:t>
            </a:r>
            <a:r>
              <a:rPr lang="en-US" sz="2900" dirty="0"/>
              <a:t> </a:t>
            </a:r>
            <a:r>
              <a:rPr lang="en-US" sz="2900" dirty="0" err="1"/>
              <a:t>conveniente</a:t>
            </a:r>
            <a:r>
              <a:rPr lang="en-US" sz="2900" dirty="0"/>
              <a:t>.</a:t>
            </a:r>
          </a:p>
          <a:p>
            <a:pPr marL="0" indent="0">
              <a:buNone/>
            </a:pPr>
            <a:endParaRPr lang="en-US" sz="2900" dirty="0"/>
          </a:p>
          <a:p>
            <a:pPr marL="0" indent="0">
              <a:buNone/>
            </a:pPr>
            <a:r>
              <a:rPr lang="en-US" sz="2900" dirty="0" err="1"/>
              <a:t>Cuando</a:t>
            </a:r>
            <a:r>
              <a:rPr lang="en-US" sz="2900" dirty="0"/>
              <a:t> se introduce una pattern variable, </a:t>
            </a:r>
            <a:r>
              <a:rPr lang="en-US" sz="2900" dirty="0" err="1"/>
              <a:t>como</a:t>
            </a:r>
            <a:r>
              <a:rPr lang="en-US" sz="2900" dirty="0"/>
              <a:t> </a:t>
            </a:r>
            <a:r>
              <a:rPr lang="en-US" sz="2900" dirty="0" err="1"/>
              <a:t>mySquare</a:t>
            </a:r>
            <a:r>
              <a:rPr lang="en-US" sz="2900" dirty="0"/>
              <a:t> </a:t>
            </a:r>
            <a:r>
              <a:rPr lang="en-US" sz="2900" dirty="0" err="1"/>
              <a:t>en</a:t>
            </a:r>
            <a:r>
              <a:rPr lang="en-US" sz="2900" dirty="0"/>
              <a:t> una </a:t>
            </a:r>
            <a:r>
              <a:rPr lang="en-US" sz="2900" dirty="0" err="1"/>
              <a:t>sentencia</a:t>
            </a:r>
            <a:r>
              <a:rPr lang="en-US" sz="2900" dirty="0"/>
              <a:t> if, </a:t>
            </a:r>
            <a:r>
              <a:rPr lang="en-US" sz="2900" dirty="0" err="1"/>
              <a:t>esa</a:t>
            </a:r>
            <a:r>
              <a:rPr lang="en-US" sz="2900" dirty="0"/>
              <a:t> variable </a:t>
            </a:r>
            <a:r>
              <a:rPr lang="en-US" sz="2900" dirty="0" err="1"/>
              <a:t>está</a:t>
            </a:r>
            <a:r>
              <a:rPr lang="en-US" sz="2900" dirty="0"/>
              <a:t> </a:t>
            </a:r>
            <a:r>
              <a:rPr lang="en-US" sz="2900" dirty="0" err="1"/>
              <a:t>en</a:t>
            </a:r>
            <a:r>
              <a:rPr lang="en-US" sz="2900" dirty="0"/>
              <a:t> el scope del </a:t>
            </a:r>
            <a:r>
              <a:rPr lang="en-US" sz="2900" dirty="0" err="1"/>
              <a:t>bloque</a:t>
            </a:r>
            <a:r>
              <a:rPr lang="en-US" sz="2900" dirty="0"/>
              <a:t> del if. No se </a:t>
            </a:r>
            <a:r>
              <a:rPr lang="en-US" sz="2900" dirty="0" err="1"/>
              <a:t>aplica</a:t>
            </a:r>
            <a:r>
              <a:rPr lang="en-US" sz="2900" dirty="0"/>
              <a:t> lo </a:t>
            </a:r>
            <a:r>
              <a:rPr lang="en-US" sz="2900" dirty="0" err="1"/>
              <a:t>mismo</a:t>
            </a:r>
            <a:r>
              <a:rPr lang="en-US" sz="2900" dirty="0"/>
              <a:t> a </a:t>
            </a:r>
            <a:r>
              <a:rPr lang="en-US" sz="2900" dirty="0" err="1"/>
              <a:t>otras</a:t>
            </a:r>
            <a:r>
              <a:rPr lang="en-US" sz="2900" dirty="0"/>
              <a:t> </a:t>
            </a:r>
            <a:r>
              <a:rPr lang="en-US" sz="2900" dirty="0" err="1"/>
              <a:t>sentencias</a:t>
            </a:r>
            <a:r>
              <a:rPr lang="en-US" sz="2900" dirty="0"/>
              <a:t> </a:t>
            </a:r>
            <a:r>
              <a:rPr lang="en-US" sz="2900" dirty="0" err="1"/>
              <a:t>condicionales</a:t>
            </a:r>
            <a:r>
              <a:rPr lang="en-US" sz="2900" dirty="0"/>
              <a:t> o loops.</a:t>
            </a:r>
          </a:p>
          <a:p>
            <a:pPr marL="0" indent="0">
              <a:buNone/>
            </a:pPr>
            <a:endParaRPr lang="en-US" dirty="0"/>
          </a:p>
          <a:p>
            <a:endParaRPr lang="en-BO" dirty="0"/>
          </a:p>
        </p:txBody>
      </p:sp>
      <p:sp>
        <p:nvSpPr>
          <p:cNvPr id="4" name="TextBox 3">
            <a:extLst>
              <a:ext uri="{FF2B5EF4-FFF2-40B4-BE49-F238E27FC236}">
                <a16:creationId xmlns:a16="http://schemas.microsoft.com/office/drawing/2014/main" id="{15CCCE72-B8DA-5644-BCB2-2BC3A4F85198}"/>
              </a:ext>
            </a:extLst>
          </p:cNvPr>
          <p:cNvSpPr txBox="1"/>
          <p:nvPr/>
        </p:nvSpPr>
        <p:spPr>
          <a:xfrm>
            <a:off x="838200" y="1816080"/>
            <a:ext cx="579773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figura</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Color = "Azul" };</a:t>
            </a:r>
          </a:p>
          <a:p>
            <a:r>
              <a:rPr lang="en-US" sz="1400" b="1" dirty="0">
                <a:solidFill>
                  <a:schemeClr val="bg1"/>
                </a:solidFill>
              </a:rPr>
              <a:t>                   if(</a:t>
            </a:r>
            <a:r>
              <a:rPr lang="en-US" sz="1400" b="1" dirty="0" err="1">
                <a:solidFill>
                  <a:schemeClr val="bg1"/>
                </a:solidFill>
              </a:rPr>
              <a:t>figura</a:t>
            </a:r>
            <a:r>
              <a:rPr lang="en-US" sz="1400" b="1" dirty="0">
                <a:solidFill>
                  <a:schemeClr val="bg1"/>
                </a:solidFill>
              </a:rPr>
              <a:t> is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a:t>
            </a:r>
          </a:p>
          <a:p>
            <a:r>
              <a:rPr lang="en-US" sz="1400" b="1" dirty="0">
                <a:solidFill>
                  <a:schemeClr val="bg1"/>
                </a:solidFill>
              </a:rPr>
              <a:t>                         WriteLine($"Color de </a:t>
            </a:r>
            <a:r>
              <a:rPr lang="en-US" sz="1400" b="1" dirty="0" err="1">
                <a:solidFill>
                  <a:schemeClr val="bg1"/>
                </a:solidFill>
              </a:rPr>
              <a:t>figura</a:t>
            </a:r>
            <a:r>
              <a:rPr lang="en-US" sz="1400" b="1" dirty="0">
                <a:solidFill>
                  <a:schemeClr val="bg1"/>
                </a:solidFill>
              </a:rPr>
              <a:t> = { </a:t>
            </a:r>
            <a:r>
              <a:rPr lang="en-US" sz="1400" b="1" dirty="0" err="1">
                <a:solidFill>
                  <a:schemeClr val="bg1"/>
                </a:solidFill>
              </a:rPr>
              <a:t>cuad.Color</a:t>
            </a:r>
            <a:r>
              <a:rPr lang="en-US" sz="1400" b="1" dirty="0">
                <a:solidFill>
                  <a:schemeClr val="bg1"/>
                </a:solidFill>
              </a:rPr>
              <a:t>} ");</a:t>
            </a:r>
          </a:p>
          <a:p>
            <a:r>
              <a:rPr lang="en-US" sz="1400" b="1" dirty="0">
                <a:solidFill>
                  <a:schemeClr val="bg1"/>
                </a:solidFill>
              </a:rPr>
              <a:t>                   </a:t>
            </a:r>
          </a:p>
          <a:p>
            <a:r>
              <a:rPr lang="en-US" sz="1400" b="1" dirty="0">
                <a:solidFill>
                  <a:schemeClr val="bg1"/>
                </a:solidFill>
              </a:rPr>
              <a:t>                   </a:t>
            </a:r>
            <a:r>
              <a:rPr lang="en-US" sz="1400" b="1" dirty="0"/>
              <a:t>object obj = "Pattern Matching es cool!";</a:t>
            </a:r>
          </a:p>
          <a:p>
            <a:r>
              <a:rPr lang="en-US" sz="1400" b="1" dirty="0"/>
              <a:t>                   if (!(obj is string text)) { return; }  // </a:t>
            </a:r>
            <a:r>
              <a:rPr lang="en-US" sz="1400" b="1" dirty="0" err="1"/>
              <a:t>termina</a:t>
            </a:r>
            <a:r>
              <a:rPr lang="en-US" sz="1400" b="1" dirty="0"/>
              <a:t> </a:t>
            </a:r>
            <a:r>
              <a:rPr lang="en-US" sz="1400" b="1" dirty="0" err="1"/>
              <a:t>si</a:t>
            </a:r>
            <a:r>
              <a:rPr lang="en-US" sz="1400" b="1" dirty="0"/>
              <a:t> obj no es un string</a:t>
            </a:r>
          </a:p>
          <a:p>
            <a:r>
              <a:rPr lang="en-US" sz="1400" b="1" dirty="0"/>
              <a:t>                   WriteLine(text); 	           // "Pattern Matching es cool!"</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47931968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91D6F-9C2A-584E-ADA2-6AA400887F44}"/>
              </a:ext>
            </a:extLst>
          </p:cNvPr>
          <p:cNvSpPr>
            <a:spLocks noGrp="1"/>
          </p:cNvSpPr>
          <p:nvPr>
            <p:ph type="title"/>
          </p:nvPr>
        </p:nvSpPr>
        <p:spPr/>
        <p:txBody>
          <a:bodyPr/>
          <a:lstStyle/>
          <a:p>
            <a:r>
              <a:rPr lang="en-BO" dirty="0"/>
              <a:t>If con uso de is y pattern matching</a:t>
            </a:r>
          </a:p>
        </p:txBody>
      </p:sp>
      <p:sp>
        <p:nvSpPr>
          <p:cNvPr id="3" name="Content Placeholder 2">
            <a:extLst>
              <a:ext uri="{FF2B5EF4-FFF2-40B4-BE49-F238E27FC236}">
                <a16:creationId xmlns:a16="http://schemas.microsoft.com/office/drawing/2014/main" id="{42E7C19B-42FF-3D41-99AD-692E954F1381}"/>
              </a:ext>
            </a:extLst>
          </p:cNvPr>
          <p:cNvSpPr>
            <a:spLocks noGrp="1"/>
          </p:cNvSpPr>
          <p:nvPr>
            <p:ph idx="1"/>
          </p:nvPr>
        </p:nvSpPr>
        <p:spPr>
          <a:xfrm>
            <a:off x="6348548" y="2705534"/>
            <a:ext cx="5005252" cy="2781209"/>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dirty="0"/>
          </a:p>
          <a:p>
            <a:pPr marL="0" indent="0">
              <a:buNone/>
            </a:pPr>
            <a:r>
              <a:rPr lang="en-US" dirty="0"/>
              <a:t>La </a:t>
            </a:r>
            <a:r>
              <a:rPr lang="en-US" dirty="0" err="1"/>
              <a:t>evaluación</a:t>
            </a:r>
            <a:r>
              <a:rPr lang="en-US" dirty="0"/>
              <a:t> de las </a:t>
            </a:r>
            <a:r>
              <a:rPr lang="en-US" dirty="0" err="1"/>
              <a:t>expresiones</a:t>
            </a:r>
            <a:r>
              <a:rPr lang="en-US" dirty="0"/>
              <a:t> de una </a:t>
            </a:r>
            <a:r>
              <a:rPr lang="en-US" dirty="0" err="1"/>
              <a:t>sentencia</a:t>
            </a:r>
            <a:r>
              <a:rPr lang="en-US" dirty="0"/>
              <a:t> </a:t>
            </a:r>
            <a:r>
              <a:rPr lang="en-US" b="1" dirty="0"/>
              <a:t>if con </a:t>
            </a:r>
            <a:r>
              <a:rPr lang="en-US" b="1" dirty="0" err="1"/>
              <a:t>uso</a:t>
            </a:r>
            <a:r>
              <a:rPr lang="en-US" b="1" dirty="0"/>
              <a:t> de is</a:t>
            </a:r>
            <a:r>
              <a:rPr lang="en-US" dirty="0"/>
              <a:t> no solo </a:t>
            </a:r>
            <a:r>
              <a:rPr lang="en-US" dirty="0" err="1"/>
              <a:t>funciona</a:t>
            </a:r>
            <a:r>
              <a:rPr lang="en-US" dirty="0"/>
              <a:t> con </a:t>
            </a:r>
            <a:r>
              <a:rPr lang="en-US" dirty="0" err="1"/>
              <a:t>tipos</a:t>
            </a:r>
            <a:r>
              <a:rPr lang="en-US" dirty="0"/>
              <a:t> </a:t>
            </a:r>
            <a:r>
              <a:rPr lang="en-US" dirty="0" err="1"/>
              <a:t>referencia</a:t>
            </a:r>
            <a:r>
              <a:rPr lang="en-US" dirty="0"/>
              <a:t>, </a:t>
            </a:r>
            <a:r>
              <a:rPr lang="en-US" dirty="0" err="1"/>
              <a:t>sino</a:t>
            </a:r>
            <a:r>
              <a:rPr lang="en-US" dirty="0"/>
              <a:t> </a:t>
            </a:r>
            <a:r>
              <a:rPr lang="en-US" dirty="0" err="1"/>
              <a:t>también</a:t>
            </a:r>
            <a:r>
              <a:rPr lang="en-US" dirty="0"/>
              <a:t> con </a:t>
            </a:r>
            <a:r>
              <a:rPr lang="en-US" dirty="0" err="1"/>
              <a:t>tipos</a:t>
            </a:r>
            <a:r>
              <a:rPr lang="en-US" dirty="0"/>
              <a:t> de valor. </a:t>
            </a:r>
            <a:r>
              <a:rPr lang="en-US" dirty="0" err="1"/>
              <a:t>Además</a:t>
            </a:r>
            <a:r>
              <a:rPr lang="en-US" dirty="0"/>
              <a:t> de variables, </a:t>
            </a:r>
            <a:r>
              <a:rPr lang="en-US" dirty="0" err="1"/>
              <a:t>también</a:t>
            </a:r>
            <a:r>
              <a:rPr lang="en-US" dirty="0"/>
              <a:t> se </a:t>
            </a:r>
            <a:r>
              <a:rPr lang="en-US" dirty="0" err="1"/>
              <a:t>puede</a:t>
            </a:r>
            <a:r>
              <a:rPr lang="en-US" dirty="0"/>
              <a:t> </a:t>
            </a:r>
            <a:r>
              <a:rPr lang="en-US" dirty="0" err="1"/>
              <a:t>usar</a:t>
            </a:r>
            <a:r>
              <a:rPr lang="en-US" dirty="0"/>
              <a:t> </a:t>
            </a:r>
            <a:r>
              <a:rPr lang="en-US" dirty="0" err="1"/>
              <a:t>cualquier</a:t>
            </a:r>
            <a:r>
              <a:rPr lang="en-US" dirty="0"/>
              <a:t> </a:t>
            </a:r>
            <a:r>
              <a:rPr lang="en-US" dirty="0" err="1"/>
              <a:t>constante</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2E8691FA-16B5-2A49-AFC0-51184ADBE520}"/>
              </a:ext>
            </a:extLst>
          </p:cNvPr>
          <p:cNvSpPr txBox="1"/>
          <p:nvPr/>
        </p:nvSpPr>
        <p:spPr>
          <a:xfrm>
            <a:off x="838200" y="2234091"/>
            <a:ext cx="4561114"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Test(object o) {</a:t>
            </a:r>
          </a:p>
          <a:p>
            <a:r>
              <a:rPr lang="en-US" sz="1400" b="1" dirty="0"/>
              <a:t>            if (o is 21) WriteLine("o es 21");</a:t>
            </a:r>
          </a:p>
          <a:p>
            <a:r>
              <a:rPr lang="en-US" sz="1400" b="1" dirty="0"/>
              <a:t>            else if (o is int </a:t>
            </a:r>
            <a:r>
              <a:rPr lang="en-US" sz="1400" b="1" dirty="0" err="1"/>
              <a:t>i</a:t>
            </a:r>
            <a:r>
              <a:rPr lang="en-US" sz="1400" b="1" dirty="0"/>
              <a:t>) WriteLine($"</a:t>
            </a:r>
            <a:r>
              <a:rPr lang="en-US" sz="1400" b="1" dirty="0" err="1"/>
              <a:t>entero</a:t>
            </a:r>
            <a:r>
              <a:rPr lang="en-US" sz="1400" b="1" dirty="0"/>
              <a:t> es {</a:t>
            </a:r>
            <a:r>
              <a:rPr lang="en-US" sz="1400" b="1" dirty="0" err="1"/>
              <a:t>i</a:t>
            </a:r>
            <a:r>
              <a:rPr lang="en-US" sz="1400" b="1" dirty="0"/>
              <a:t>}");</a:t>
            </a:r>
          </a:p>
          <a:p>
            <a:r>
              <a:rPr lang="en-US" sz="1400" b="1" dirty="0"/>
              <a:t>            else if (o is null) WriteLine("o es null");</a:t>
            </a:r>
          </a:p>
          <a:p>
            <a:r>
              <a:rPr lang="en-US" sz="1400" b="1" dirty="0"/>
              <a:t>      }</a:t>
            </a:r>
          </a:p>
          <a:p>
            <a:endParaRPr lang="en-US" sz="1400" b="1" dirty="0"/>
          </a:p>
          <a:p>
            <a:r>
              <a:rPr lang="en-US" sz="1400" b="1" dirty="0"/>
              <a:t>      static void Main() {</a:t>
            </a:r>
          </a:p>
          <a:p>
            <a:r>
              <a:rPr lang="en-US" sz="1400" b="1" dirty="0"/>
              <a:t>            Test(21);</a:t>
            </a:r>
            <a:r>
              <a:rPr lang="en-US" sz="1400" dirty="0"/>
              <a:t>	// "21"</a:t>
            </a:r>
          </a:p>
          <a:p>
            <a:r>
              <a:rPr lang="en-US" sz="1400" b="1" dirty="0"/>
              <a:t>            Test(33);	</a:t>
            </a:r>
            <a:r>
              <a:rPr lang="en-US" sz="1400" dirty="0"/>
              <a:t>// "</a:t>
            </a:r>
            <a:r>
              <a:rPr lang="en-US" sz="1400" dirty="0" err="1"/>
              <a:t>entero</a:t>
            </a:r>
            <a:r>
              <a:rPr lang="en-US" sz="1400" dirty="0"/>
              <a:t> es 33"</a:t>
            </a:r>
          </a:p>
          <a:p>
            <a:r>
              <a:rPr lang="en-US" sz="1400" b="1" dirty="0"/>
              <a:t>            Test(null); 	</a:t>
            </a:r>
            <a:r>
              <a:rPr lang="en-US" sz="1400" dirty="0"/>
              <a:t>// "null"</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38423866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B623-BD36-4A4B-8CCD-C9F58D08CEF0}"/>
              </a:ext>
            </a:extLst>
          </p:cNvPr>
          <p:cNvSpPr>
            <a:spLocks noGrp="1"/>
          </p:cNvSpPr>
          <p:nvPr>
            <p:ph type="title"/>
          </p:nvPr>
        </p:nvSpPr>
        <p:spPr/>
        <p:txBody>
          <a:bodyPr/>
          <a:lstStyle/>
          <a:p>
            <a:r>
              <a:rPr lang="en-BO" dirty="0"/>
              <a:t>Switch y pattern matching</a:t>
            </a:r>
          </a:p>
        </p:txBody>
      </p:sp>
      <p:sp>
        <p:nvSpPr>
          <p:cNvPr id="3" name="Content Placeholder 2">
            <a:extLst>
              <a:ext uri="{FF2B5EF4-FFF2-40B4-BE49-F238E27FC236}">
                <a16:creationId xmlns:a16="http://schemas.microsoft.com/office/drawing/2014/main" id="{78ECFC97-D276-5147-8B1D-FA7F471C9753}"/>
              </a:ext>
            </a:extLst>
          </p:cNvPr>
          <p:cNvSpPr>
            <a:spLocks noGrp="1"/>
          </p:cNvSpPr>
          <p:nvPr>
            <p:ph idx="1"/>
          </p:nvPr>
        </p:nvSpPr>
        <p:spPr>
          <a:xfrm>
            <a:off x="6244046" y="1825625"/>
            <a:ext cx="5109754" cy="4351338"/>
          </a:xfrm>
          <a:solidFill>
            <a:schemeClr val="accent1">
              <a:lumMod val="20000"/>
              <a:lumOff val="80000"/>
            </a:schemeClr>
          </a:solidFill>
          <a:ln>
            <a:solidFill>
              <a:schemeClr val="accent1"/>
            </a:solidFill>
          </a:ln>
        </p:spPr>
        <p:txBody>
          <a:bodyPr>
            <a:normAutofit fontScale="85000" lnSpcReduction="10000"/>
          </a:bodyPr>
          <a:lstStyle/>
          <a:p>
            <a:pPr marL="0" indent="0">
              <a:buNone/>
            </a:pPr>
            <a:endParaRPr lang="en-US" dirty="0"/>
          </a:p>
          <a:p>
            <a:pPr marL="0" indent="0">
              <a:buNone/>
            </a:pPr>
            <a:r>
              <a:rPr lang="en-US" dirty="0"/>
              <a:t>Pattern matching </a:t>
            </a:r>
            <a:r>
              <a:rPr lang="en-US" dirty="0" err="1"/>
              <a:t>funciona</a:t>
            </a:r>
            <a:r>
              <a:rPr lang="en-US" dirty="0"/>
              <a:t> no solo con </a:t>
            </a:r>
            <a:r>
              <a:rPr lang="en-US" dirty="0" err="1"/>
              <a:t>sentencias</a:t>
            </a:r>
            <a:r>
              <a:rPr lang="en-US" dirty="0"/>
              <a:t> if </a:t>
            </a:r>
            <a:r>
              <a:rPr lang="en-US" dirty="0" err="1"/>
              <a:t>sino</a:t>
            </a:r>
            <a:r>
              <a:rPr lang="en-US" dirty="0"/>
              <a:t> </a:t>
            </a:r>
            <a:r>
              <a:rPr lang="en-US" dirty="0" err="1"/>
              <a:t>también</a:t>
            </a:r>
            <a:r>
              <a:rPr lang="en-US" dirty="0"/>
              <a:t> con </a:t>
            </a:r>
            <a:r>
              <a:rPr lang="en-US" dirty="0" err="1"/>
              <a:t>sentencias</a:t>
            </a:r>
            <a:r>
              <a:rPr lang="en-US" dirty="0"/>
              <a:t> switch, </a:t>
            </a:r>
            <a:r>
              <a:rPr lang="en-US" dirty="0" err="1"/>
              <a:t>utilizando</a:t>
            </a:r>
            <a:r>
              <a:rPr lang="en-US" dirty="0"/>
              <a:t> una </a:t>
            </a:r>
            <a:r>
              <a:rPr lang="en-US" dirty="0" err="1"/>
              <a:t>sintaxis</a:t>
            </a:r>
            <a:r>
              <a:rPr lang="en-US" dirty="0"/>
              <a:t> </a:t>
            </a:r>
            <a:r>
              <a:rPr lang="en-US" dirty="0" err="1"/>
              <a:t>ligeramente</a:t>
            </a:r>
            <a:r>
              <a:rPr lang="en-US" dirty="0"/>
              <a:t> </a:t>
            </a:r>
            <a:r>
              <a:rPr lang="en-US" dirty="0" err="1"/>
              <a:t>diferente</a:t>
            </a:r>
            <a:r>
              <a:rPr lang="en-US" dirty="0"/>
              <a:t>. El </a:t>
            </a:r>
            <a:r>
              <a:rPr lang="en-US" dirty="0" err="1"/>
              <a:t>método</a:t>
            </a:r>
            <a:r>
              <a:rPr lang="en-US" dirty="0"/>
              <a:t> de </a:t>
            </a:r>
            <a:r>
              <a:rPr lang="en-US" dirty="0" err="1"/>
              <a:t>ejemplo</a:t>
            </a:r>
            <a:r>
              <a:rPr lang="en-US" dirty="0"/>
              <a:t> anterior se </a:t>
            </a:r>
            <a:r>
              <a:rPr lang="en-US" dirty="0" err="1"/>
              <a:t>puede</a:t>
            </a:r>
            <a:r>
              <a:rPr lang="en-US" dirty="0"/>
              <a:t> </a:t>
            </a:r>
            <a:r>
              <a:rPr lang="en-US" dirty="0" err="1"/>
              <a:t>reescribir</a:t>
            </a:r>
            <a:r>
              <a:rPr lang="en-US" dirty="0"/>
              <a:t> de la </a:t>
            </a:r>
            <a:r>
              <a:rPr lang="en-US" dirty="0" err="1"/>
              <a:t>siguiente</a:t>
            </a:r>
            <a:r>
              <a:rPr lang="en-US" dirty="0"/>
              <a:t> </a:t>
            </a:r>
            <a:r>
              <a:rPr lang="en-US" dirty="0" err="1"/>
              <a:t>manera</a:t>
            </a:r>
            <a:r>
              <a:rPr lang="en-US" dirty="0"/>
              <a:t>.</a:t>
            </a:r>
          </a:p>
          <a:p>
            <a:pPr marL="0" indent="0">
              <a:buNone/>
            </a:pPr>
            <a:endParaRPr lang="en-US" dirty="0"/>
          </a:p>
          <a:p>
            <a:pPr marL="0" indent="0">
              <a:buNone/>
            </a:pPr>
            <a:r>
              <a:rPr lang="en-US" dirty="0" err="1"/>
              <a:t>Tenga</a:t>
            </a:r>
            <a:r>
              <a:rPr lang="en-US" dirty="0"/>
              <a:t> </a:t>
            </a:r>
            <a:r>
              <a:rPr lang="en-US" dirty="0" err="1"/>
              <a:t>en</a:t>
            </a:r>
            <a:r>
              <a:rPr lang="en-US" dirty="0"/>
              <a:t> </a:t>
            </a:r>
            <a:r>
              <a:rPr lang="en-US" dirty="0" err="1"/>
              <a:t>cuenta</a:t>
            </a:r>
            <a:r>
              <a:rPr lang="en-US" dirty="0"/>
              <a:t> que el </a:t>
            </a:r>
            <a:r>
              <a:rPr lang="en-US" dirty="0" err="1"/>
              <a:t>orden</a:t>
            </a:r>
            <a:r>
              <a:rPr lang="en-US" dirty="0"/>
              <a:t> de las </a:t>
            </a:r>
            <a:r>
              <a:rPr lang="en-US" dirty="0" err="1"/>
              <a:t>expresiones</a:t>
            </a:r>
            <a:r>
              <a:rPr lang="en-US" dirty="0"/>
              <a:t> es </a:t>
            </a:r>
            <a:r>
              <a:rPr lang="en-US" dirty="0" err="1"/>
              <a:t>importante</a:t>
            </a:r>
            <a:r>
              <a:rPr lang="en-US" dirty="0"/>
              <a:t> al </a:t>
            </a:r>
            <a:r>
              <a:rPr lang="en-US" dirty="0" err="1"/>
              <a:t>realizar</a:t>
            </a:r>
            <a:r>
              <a:rPr lang="en-US" dirty="0"/>
              <a:t> el </a:t>
            </a:r>
            <a:r>
              <a:rPr lang="en-US" b="1" dirty="0"/>
              <a:t>Pattern Matching</a:t>
            </a:r>
            <a:r>
              <a:rPr lang="en-US" dirty="0"/>
              <a:t>. Debe </a:t>
            </a:r>
            <a:r>
              <a:rPr lang="en-US" dirty="0" err="1"/>
              <a:t>comenzarse</a:t>
            </a:r>
            <a:r>
              <a:rPr lang="en-US" dirty="0"/>
              <a:t> con el </a:t>
            </a:r>
            <a:r>
              <a:rPr lang="en-US" dirty="0" err="1"/>
              <a:t>caso</a:t>
            </a:r>
            <a:r>
              <a:rPr lang="en-US" dirty="0"/>
              <a:t> </a:t>
            </a:r>
            <a:r>
              <a:rPr lang="en-US" dirty="0" err="1"/>
              <a:t>más</a:t>
            </a:r>
            <a:r>
              <a:rPr lang="en-US" dirty="0"/>
              <a:t> particular y </a:t>
            </a:r>
            <a:r>
              <a:rPr lang="en-US" dirty="0" err="1"/>
              <a:t>terminar</a:t>
            </a:r>
            <a:r>
              <a:rPr lang="en-US" dirty="0"/>
              <a:t> con el </a:t>
            </a:r>
            <a:r>
              <a:rPr lang="en-US" dirty="0" err="1"/>
              <a:t>más</a:t>
            </a:r>
            <a:r>
              <a:rPr lang="en-US" dirty="0"/>
              <a:t> general.</a:t>
            </a:r>
            <a:endParaRPr lang="en-BO" dirty="0"/>
          </a:p>
        </p:txBody>
      </p:sp>
      <p:sp>
        <p:nvSpPr>
          <p:cNvPr id="4" name="TextBox 3">
            <a:extLst>
              <a:ext uri="{FF2B5EF4-FFF2-40B4-BE49-F238E27FC236}">
                <a16:creationId xmlns:a16="http://schemas.microsoft.com/office/drawing/2014/main" id="{C1DA23CF-6A06-034C-B46C-FB121D61AF5A}"/>
              </a:ext>
            </a:extLst>
          </p:cNvPr>
          <p:cNvSpPr txBox="1"/>
          <p:nvPr/>
        </p:nvSpPr>
        <p:spPr>
          <a:xfrm>
            <a:off x="942703" y="1825625"/>
            <a:ext cx="4561114" cy="437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Test(object o)</a:t>
            </a:r>
          </a:p>
          <a:p>
            <a:r>
              <a:rPr lang="en-US" sz="1400" b="1" dirty="0"/>
              <a:t>       {</a:t>
            </a:r>
          </a:p>
          <a:p>
            <a:pPr lvl="1"/>
            <a:r>
              <a:rPr lang="en-US" sz="1400" b="1" dirty="0"/>
              <a:t>switch(o)</a:t>
            </a:r>
          </a:p>
          <a:p>
            <a:pPr lvl="1"/>
            <a:r>
              <a:rPr lang="en-US" sz="1400" b="1" dirty="0"/>
              <a:t>{</a:t>
            </a:r>
          </a:p>
          <a:p>
            <a:pPr lvl="2"/>
            <a:r>
              <a:rPr lang="en-US" sz="1400" b="1" dirty="0"/>
              <a:t>case 21: WriteLine("o es 21"); break;</a:t>
            </a:r>
          </a:p>
          <a:p>
            <a:pPr lvl="2"/>
            <a:r>
              <a:rPr lang="en-US" sz="1400" b="1" dirty="0"/>
              <a:t>case int </a:t>
            </a:r>
            <a:r>
              <a:rPr lang="en-US" sz="1400" b="1" dirty="0" err="1"/>
              <a:t>i</a:t>
            </a:r>
            <a:r>
              <a:rPr lang="en-US" sz="1400" b="1" dirty="0"/>
              <a:t>: WriteLine($"</a:t>
            </a:r>
            <a:r>
              <a:rPr lang="en-US" sz="1400" b="1" dirty="0" err="1"/>
              <a:t>entero</a:t>
            </a:r>
            <a:r>
              <a:rPr lang="en-US" sz="1400" b="1" dirty="0"/>
              <a:t> es {</a:t>
            </a:r>
            <a:r>
              <a:rPr lang="en-US" sz="1400" b="1" dirty="0" err="1"/>
              <a:t>i</a:t>
            </a:r>
            <a:r>
              <a:rPr lang="en-US" sz="1400" b="1" dirty="0"/>
              <a:t>}"); break;</a:t>
            </a:r>
          </a:p>
          <a:p>
            <a:pPr lvl="2"/>
            <a:r>
              <a:rPr lang="en-US" sz="1400" b="1" dirty="0"/>
              <a:t>case null: WriteLine("o es null"); break;</a:t>
            </a:r>
          </a:p>
          <a:p>
            <a:pPr lvl="1"/>
            <a:r>
              <a:rPr lang="en-US" sz="1400" b="1" dirty="0"/>
              <a:t>}</a:t>
            </a:r>
          </a:p>
          <a:p>
            <a:r>
              <a:rPr lang="en-US" sz="1400" b="1" dirty="0"/>
              <a:t>      }</a:t>
            </a:r>
          </a:p>
          <a:p>
            <a:r>
              <a:rPr lang="en-US" sz="1400" b="1" dirty="0"/>
              <a:t>      static void Main() {</a:t>
            </a:r>
          </a:p>
          <a:p>
            <a:r>
              <a:rPr lang="en-US" sz="1400" b="1" dirty="0"/>
              <a:t>            Test(21);</a:t>
            </a:r>
            <a:r>
              <a:rPr lang="en-US" sz="1400" dirty="0"/>
              <a:t>	// "21"</a:t>
            </a:r>
          </a:p>
          <a:p>
            <a:r>
              <a:rPr lang="en-US" sz="1400" b="1" dirty="0"/>
              <a:t>            Test(33);	</a:t>
            </a:r>
            <a:r>
              <a:rPr lang="en-US" sz="1400" dirty="0"/>
              <a:t>// "</a:t>
            </a:r>
            <a:r>
              <a:rPr lang="en-US" sz="1400" dirty="0" err="1"/>
              <a:t>entero</a:t>
            </a:r>
            <a:r>
              <a:rPr lang="en-US" sz="1400" dirty="0"/>
              <a:t> es 33"</a:t>
            </a:r>
          </a:p>
          <a:p>
            <a:r>
              <a:rPr lang="en-US" sz="1400" b="1" dirty="0"/>
              <a:t>            Test(null); 	</a:t>
            </a:r>
            <a:r>
              <a:rPr lang="en-US" sz="1400" dirty="0"/>
              <a:t>// "null"</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75756868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1028-08FF-FB42-879A-4B6D024DD4BC}"/>
              </a:ext>
            </a:extLst>
          </p:cNvPr>
          <p:cNvSpPr>
            <a:spLocks noGrp="1"/>
          </p:cNvSpPr>
          <p:nvPr>
            <p:ph type="title"/>
          </p:nvPr>
        </p:nvSpPr>
        <p:spPr/>
        <p:txBody>
          <a:bodyPr/>
          <a:lstStyle/>
          <a:p>
            <a:r>
              <a:rPr lang="en-BO" dirty="0"/>
              <a:t>Boxing</a:t>
            </a:r>
          </a:p>
        </p:txBody>
      </p:sp>
      <p:sp>
        <p:nvSpPr>
          <p:cNvPr id="3" name="Content Placeholder 2">
            <a:extLst>
              <a:ext uri="{FF2B5EF4-FFF2-40B4-BE49-F238E27FC236}">
                <a16:creationId xmlns:a16="http://schemas.microsoft.com/office/drawing/2014/main" id="{D4E55D5C-2D32-104E-BBCD-BDF5366E144F}"/>
              </a:ext>
            </a:extLst>
          </p:cNvPr>
          <p:cNvSpPr>
            <a:spLocks noGrp="1"/>
          </p:cNvSpPr>
          <p:nvPr>
            <p:ph idx="1"/>
          </p:nvPr>
        </p:nvSpPr>
        <p:spPr>
          <a:xfrm>
            <a:off x="6592389" y="1587387"/>
            <a:ext cx="4761411" cy="4351338"/>
          </a:xfrm>
          <a:solidFill>
            <a:schemeClr val="accent1">
              <a:lumMod val="20000"/>
              <a:lumOff val="80000"/>
            </a:schemeClr>
          </a:solidFill>
          <a:ln>
            <a:solidFill>
              <a:schemeClr val="accent1"/>
            </a:solidFill>
          </a:ln>
        </p:spPr>
        <p:txBody>
          <a:bodyPr>
            <a:normAutofit fontScale="77500" lnSpcReduction="20000"/>
          </a:bodyPr>
          <a:lstStyle/>
          <a:p>
            <a:pPr marL="0" indent="0">
              <a:buNone/>
            </a:pPr>
            <a:endParaRPr lang="en-US" dirty="0"/>
          </a:p>
          <a:p>
            <a:pPr marL="0" indent="0">
              <a:buNone/>
            </a:pPr>
            <a:r>
              <a:rPr lang="en-US" dirty="0"/>
              <a:t>El </a:t>
            </a:r>
            <a:r>
              <a:rPr lang="en-US" dirty="0" err="1"/>
              <a:t>sistema</a:t>
            </a:r>
            <a:r>
              <a:rPr lang="en-US" dirty="0"/>
              <a:t> de </a:t>
            </a:r>
            <a:r>
              <a:rPr lang="en-US" dirty="0" err="1"/>
              <a:t>tipo</a:t>
            </a:r>
            <a:r>
              <a:rPr lang="en-US" dirty="0"/>
              <a:t> </a:t>
            </a:r>
            <a:r>
              <a:rPr lang="en-US" dirty="0" err="1"/>
              <a:t>unificado</a:t>
            </a:r>
            <a:r>
              <a:rPr lang="en-US" dirty="0"/>
              <a:t> de C # </a:t>
            </a:r>
            <a:r>
              <a:rPr lang="en-US" dirty="0" err="1"/>
              <a:t>permite</a:t>
            </a:r>
            <a:r>
              <a:rPr lang="en-US" dirty="0"/>
              <a:t> que una variable de </a:t>
            </a:r>
            <a:r>
              <a:rPr lang="en-US" dirty="0" err="1"/>
              <a:t>tipo</a:t>
            </a:r>
            <a:r>
              <a:rPr lang="en-US" dirty="0"/>
              <a:t> valor se </a:t>
            </a:r>
            <a:r>
              <a:rPr lang="en-US" dirty="0" err="1"/>
              <a:t>pueda</a:t>
            </a:r>
            <a:r>
              <a:rPr lang="en-US" dirty="0"/>
              <a:t> </a:t>
            </a:r>
            <a:r>
              <a:rPr lang="en-US" dirty="0" err="1"/>
              <a:t>convertir</a:t>
            </a:r>
            <a:r>
              <a:rPr lang="en-US" dirty="0"/>
              <a:t> </a:t>
            </a:r>
            <a:r>
              <a:rPr lang="en-US" dirty="0" err="1"/>
              <a:t>implícitamente</a:t>
            </a:r>
            <a:r>
              <a:rPr lang="en-US" dirty="0"/>
              <a:t> </a:t>
            </a:r>
            <a:r>
              <a:rPr lang="en-US" dirty="0" err="1"/>
              <a:t>en</a:t>
            </a:r>
            <a:r>
              <a:rPr lang="en-US" dirty="0"/>
              <a:t> un </a:t>
            </a:r>
            <a:r>
              <a:rPr lang="en-US" dirty="0" err="1"/>
              <a:t>tipo</a:t>
            </a:r>
            <a:r>
              <a:rPr lang="en-US" dirty="0"/>
              <a:t> </a:t>
            </a:r>
            <a:r>
              <a:rPr lang="en-US" dirty="0" err="1"/>
              <a:t>referencia</a:t>
            </a:r>
            <a:r>
              <a:rPr lang="en-US" dirty="0"/>
              <a:t> de la </a:t>
            </a:r>
            <a:r>
              <a:rPr lang="en-US" dirty="0" err="1"/>
              <a:t>clase</a:t>
            </a:r>
            <a:r>
              <a:rPr lang="en-US" dirty="0"/>
              <a:t> Object.</a:t>
            </a:r>
          </a:p>
          <a:p>
            <a:pPr marL="0" indent="0">
              <a:buNone/>
            </a:pPr>
            <a:r>
              <a:rPr lang="en-US" dirty="0"/>
              <a:t> </a:t>
            </a:r>
          </a:p>
          <a:p>
            <a:pPr marL="0" indent="0">
              <a:buNone/>
            </a:pPr>
            <a:r>
              <a:rPr lang="en-US" dirty="0" err="1"/>
              <a:t>Esta</a:t>
            </a:r>
            <a:r>
              <a:rPr lang="en-US" dirty="0"/>
              <a:t> </a:t>
            </a:r>
            <a:r>
              <a:rPr lang="en-US" dirty="0" err="1"/>
              <a:t>operación</a:t>
            </a:r>
            <a:r>
              <a:rPr lang="en-US" dirty="0"/>
              <a:t> se </a:t>
            </a:r>
            <a:r>
              <a:rPr lang="en-US" dirty="0" err="1"/>
              <a:t>conoce</a:t>
            </a:r>
            <a:r>
              <a:rPr lang="en-US" dirty="0"/>
              <a:t> </a:t>
            </a:r>
            <a:r>
              <a:rPr lang="en-US" dirty="0" err="1"/>
              <a:t>como</a:t>
            </a:r>
            <a:r>
              <a:rPr lang="en-US" dirty="0"/>
              <a:t> </a:t>
            </a:r>
            <a:r>
              <a:rPr lang="en-US" b="1" dirty="0"/>
              <a:t>boxing</a:t>
            </a:r>
            <a:r>
              <a:rPr lang="en-US" dirty="0"/>
              <a:t> y una </a:t>
            </a:r>
            <a:r>
              <a:rPr lang="en-US" dirty="0" err="1"/>
              <a:t>vez</a:t>
            </a:r>
            <a:r>
              <a:rPr lang="en-US" dirty="0"/>
              <a:t> que el valor se ha </a:t>
            </a:r>
            <a:r>
              <a:rPr lang="en-US" dirty="0" err="1"/>
              <a:t>copiado</a:t>
            </a:r>
            <a:r>
              <a:rPr lang="en-US" dirty="0"/>
              <a:t> </a:t>
            </a:r>
            <a:r>
              <a:rPr lang="en-US" dirty="0" err="1"/>
              <a:t>en</a:t>
            </a:r>
            <a:r>
              <a:rPr lang="en-US" dirty="0"/>
              <a:t> el </a:t>
            </a:r>
            <a:r>
              <a:rPr lang="en-US" dirty="0" err="1"/>
              <a:t>objeto</a:t>
            </a:r>
            <a:r>
              <a:rPr lang="en-US" dirty="0"/>
              <a:t>, se la </a:t>
            </a:r>
            <a:r>
              <a:rPr lang="en-US" dirty="0" err="1"/>
              <a:t>puede</a:t>
            </a:r>
            <a:r>
              <a:rPr lang="en-US" dirty="0"/>
              <a:t> </a:t>
            </a:r>
            <a:r>
              <a:rPr lang="en-US" dirty="0" err="1"/>
              <a:t>tratar</a:t>
            </a:r>
            <a:r>
              <a:rPr lang="en-US" dirty="0"/>
              <a:t> </a:t>
            </a:r>
            <a:r>
              <a:rPr lang="en-US" dirty="0" err="1"/>
              <a:t>como</a:t>
            </a:r>
            <a:r>
              <a:rPr lang="en-US" dirty="0"/>
              <a:t> </a:t>
            </a:r>
            <a:r>
              <a:rPr lang="en-US" dirty="0" err="1"/>
              <a:t>cualquier</a:t>
            </a:r>
            <a:r>
              <a:rPr lang="en-US" dirty="0"/>
              <a:t> </a:t>
            </a:r>
            <a:r>
              <a:rPr lang="en-US" dirty="0" err="1"/>
              <a:t>tipo</a:t>
            </a:r>
            <a:r>
              <a:rPr lang="en-US" dirty="0"/>
              <a:t> de </a:t>
            </a:r>
            <a:r>
              <a:rPr lang="en-US" dirty="0" err="1"/>
              <a:t>referencia</a:t>
            </a:r>
            <a:r>
              <a:rPr lang="en-US" dirty="0"/>
              <a:t>.</a:t>
            </a:r>
          </a:p>
          <a:p>
            <a:pPr marL="0" indent="0">
              <a:buNone/>
            </a:pPr>
            <a:endParaRPr lang="en-US" dirty="0"/>
          </a:p>
          <a:p>
            <a:pPr marL="0" indent="0">
              <a:buNone/>
            </a:pPr>
            <a:r>
              <a:rPr lang="en-US" dirty="0" err="1"/>
              <a:t>Esta</a:t>
            </a:r>
            <a:r>
              <a:rPr lang="en-US" dirty="0"/>
              <a:t> </a:t>
            </a:r>
            <a:r>
              <a:rPr lang="en-US" dirty="0" err="1"/>
              <a:t>característica</a:t>
            </a:r>
            <a:r>
              <a:rPr lang="en-US" dirty="0"/>
              <a:t> es mas </a:t>
            </a:r>
            <a:r>
              <a:rPr lang="en-US" dirty="0" err="1"/>
              <a:t>usada</a:t>
            </a:r>
            <a:r>
              <a:rPr lang="en-US" dirty="0"/>
              <a:t> </a:t>
            </a:r>
            <a:r>
              <a:rPr lang="en-US" dirty="0" err="1"/>
              <a:t>implícitamente</a:t>
            </a:r>
            <a:r>
              <a:rPr lang="en-US" dirty="0"/>
              <a:t> </a:t>
            </a:r>
            <a:r>
              <a:rPr lang="en-US" dirty="0" err="1"/>
              <a:t>cuando</a:t>
            </a:r>
            <a:r>
              <a:rPr lang="en-US" dirty="0"/>
              <a:t> se </a:t>
            </a:r>
            <a:r>
              <a:rPr lang="en-US" dirty="0" err="1"/>
              <a:t>necesita</a:t>
            </a:r>
            <a:r>
              <a:rPr lang="en-US" dirty="0"/>
              <a:t> pasar un </a:t>
            </a:r>
            <a:r>
              <a:rPr lang="en-US" dirty="0" err="1"/>
              <a:t>tipo</a:t>
            </a:r>
            <a:r>
              <a:rPr lang="en-US" dirty="0"/>
              <a:t> valor a un </a:t>
            </a:r>
            <a:r>
              <a:rPr lang="en-US" dirty="0" err="1"/>
              <a:t>parámetro</a:t>
            </a:r>
            <a:r>
              <a:rPr lang="en-US" dirty="0"/>
              <a:t> </a:t>
            </a:r>
            <a:r>
              <a:rPr lang="en-US" dirty="0" err="1"/>
              <a:t>tipo</a:t>
            </a:r>
            <a:r>
              <a:rPr lang="en-US" dirty="0"/>
              <a:t> </a:t>
            </a:r>
            <a:r>
              <a:rPr lang="en-US" dirty="0" err="1"/>
              <a:t>referencia</a:t>
            </a:r>
            <a:r>
              <a:rPr lang="en-US" dirty="0"/>
              <a:t>.</a:t>
            </a:r>
            <a:endParaRPr lang="en-BO" dirty="0"/>
          </a:p>
        </p:txBody>
      </p:sp>
      <p:sp>
        <p:nvSpPr>
          <p:cNvPr id="5" name="TextBox 4">
            <a:extLst>
              <a:ext uri="{FF2B5EF4-FFF2-40B4-BE49-F238E27FC236}">
                <a16:creationId xmlns:a16="http://schemas.microsoft.com/office/drawing/2014/main" id="{048999D1-B83D-A045-B1F8-CFCDA88043E7}"/>
              </a:ext>
            </a:extLst>
          </p:cNvPr>
          <p:cNvSpPr txBox="1"/>
          <p:nvPr/>
        </p:nvSpPr>
        <p:spPr>
          <a:xfrm>
            <a:off x="838200" y="1793286"/>
            <a:ext cx="4900750"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Print(object o)</a:t>
            </a:r>
          </a:p>
          <a:p>
            <a:r>
              <a:rPr lang="en-US" sz="1400" b="1" dirty="0"/>
              <a:t>      {</a:t>
            </a:r>
          </a:p>
          <a:p>
            <a:r>
              <a:rPr lang="en-US" sz="1400" b="1" dirty="0"/>
              <a:t>              WriteLine( </a:t>
            </a:r>
            <a:r>
              <a:rPr lang="en-US" sz="1400" b="1" dirty="0" err="1"/>
              <a:t>o.ToString</a:t>
            </a:r>
            <a:r>
              <a:rPr lang="en-US" sz="1400" b="1" dirty="0"/>
              <a:t>() );    </a:t>
            </a:r>
          </a:p>
          <a:p>
            <a:r>
              <a:rPr lang="en-US" sz="1400" b="1" dirty="0"/>
              <a:t>      } </a:t>
            </a:r>
          </a:p>
          <a:p>
            <a:r>
              <a:rPr lang="en-US" sz="1400" b="1" dirty="0"/>
              <a:t>      </a:t>
            </a:r>
          </a:p>
          <a:p>
            <a:r>
              <a:rPr lang="en-US" sz="1400" b="1" dirty="0"/>
              <a:t>      static void Main() {</a:t>
            </a:r>
          </a:p>
          <a:p>
            <a:r>
              <a:rPr lang="en-US" sz="1400" b="1" dirty="0"/>
              <a:t>            int n = 35;</a:t>
            </a:r>
          </a:p>
          <a:p>
            <a:r>
              <a:rPr lang="en-US" sz="1400" b="1" dirty="0"/>
              <a:t>            object </a:t>
            </a:r>
            <a:r>
              <a:rPr lang="en-US" sz="1400" b="1" dirty="0" err="1"/>
              <a:t>n_obj</a:t>
            </a:r>
            <a:r>
              <a:rPr lang="en-US" sz="1400" b="1" dirty="0"/>
              <a:t>  = n;			// boxing</a:t>
            </a:r>
          </a:p>
          <a:p>
            <a:r>
              <a:rPr lang="en-US" sz="1400" b="1" dirty="0"/>
              <a:t>            WriteLine($"</a:t>
            </a:r>
            <a:r>
              <a:rPr lang="en-US" sz="1400" b="1" dirty="0" err="1"/>
              <a:t>n_obj</a:t>
            </a:r>
            <a:r>
              <a:rPr lang="en-US" sz="1400" b="1" dirty="0"/>
              <a:t> = { </a:t>
            </a:r>
            <a:r>
              <a:rPr lang="en-US" sz="1400" b="1" dirty="0" err="1"/>
              <a:t>n_obj</a:t>
            </a:r>
            <a:r>
              <a:rPr lang="en-US" sz="1400" b="1" dirty="0"/>
              <a:t> } ");	// </a:t>
            </a:r>
            <a:r>
              <a:rPr lang="en-US" sz="1400" b="1" dirty="0" err="1"/>
              <a:t>n_obj</a:t>
            </a:r>
            <a:r>
              <a:rPr lang="en-US" sz="1400" b="1" dirty="0"/>
              <a:t> = 35</a:t>
            </a:r>
          </a:p>
          <a:p>
            <a:r>
              <a:rPr lang="en-US" sz="1400" b="1" dirty="0"/>
              <a:t>            Print(n);			// 35 (boxing)</a:t>
            </a:r>
          </a:p>
          <a:p>
            <a:r>
              <a:rPr lang="en-US" sz="1400" b="1" dirty="0"/>
              <a:t>            Print('P');			// P (boxing)</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43361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2F56-8A04-2B41-B02C-24293A60DB53}"/>
              </a:ext>
            </a:extLst>
          </p:cNvPr>
          <p:cNvSpPr>
            <a:spLocks noGrp="1"/>
          </p:cNvSpPr>
          <p:nvPr>
            <p:ph type="title"/>
          </p:nvPr>
        </p:nvSpPr>
        <p:spPr/>
        <p:txBody>
          <a:bodyPr/>
          <a:lstStyle/>
          <a:p>
            <a:r>
              <a:rPr lang="en-BO" dirty="0"/>
              <a:t>Capítulo 2</a:t>
            </a:r>
          </a:p>
        </p:txBody>
      </p:sp>
      <p:sp>
        <p:nvSpPr>
          <p:cNvPr id="3" name="Content Placeholder 2">
            <a:extLst>
              <a:ext uri="{FF2B5EF4-FFF2-40B4-BE49-F238E27FC236}">
                <a16:creationId xmlns:a16="http://schemas.microsoft.com/office/drawing/2014/main" id="{92E1E732-96DC-F943-93B0-D16CAC7CC162}"/>
              </a:ext>
            </a:extLst>
          </p:cNvPr>
          <p:cNvSpPr>
            <a:spLocks noGrp="1"/>
          </p:cNvSpPr>
          <p:nvPr>
            <p:ph idx="1"/>
          </p:nvPr>
        </p:nvSpPr>
        <p:spPr/>
        <p:txBody>
          <a:bodyPr/>
          <a:lstStyle/>
          <a:p>
            <a:pPr marL="0" indent="0">
              <a:buNone/>
            </a:pPr>
            <a:r>
              <a:rPr lang="en-US" sz="4000" b="1" dirty="0"/>
              <a:t>Variables</a:t>
            </a:r>
          </a:p>
          <a:p>
            <a:endParaRPr lang="en-BO" dirty="0"/>
          </a:p>
          <a:p>
            <a:endParaRPr lang="en-BO" dirty="0"/>
          </a:p>
        </p:txBody>
      </p:sp>
    </p:spTree>
    <p:extLst>
      <p:ext uri="{BB962C8B-B14F-4D97-AF65-F5344CB8AC3E}">
        <p14:creationId xmlns:p14="http://schemas.microsoft.com/office/powerpoint/2010/main" val="56471745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7F5C-CD18-1B4B-8710-017F6BC4BF3A}"/>
              </a:ext>
            </a:extLst>
          </p:cNvPr>
          <p:cNvSpPr>
            <a:spLocks noGrp="1"/>
          </p:cNvSpPr>
          <p:nvPr>
            <p:ph type="title"/>
          </p:nvPr>
        </p:nvSpPr>
        <p:spPr/>
        <p:txBody>
          <a:bodyPr/>
          <a:lstStyle/>
          <a:p>
            <a:r>
              <a:rPr lang="en-BO" dirty="0"/>
              <a:t>Unboxing</a:t>
            </a:r>
          </a:p>
        </p:txBody>
      </p:sp>
      <p:sp>
        <p:nvSpPr>
          <p:cNvPr id="3" name="Content Placeholder 2">
            <a:extLst>
              <a:ext uri="{FF2B5EF4-FFF2-40B4-BE49-F238E27FC236}">
                <a16:creationId xmlns:a16="http://schemas.microsoft.com/office/drawing/2014/main" id="{3BA93F91-8C1A-0848-A977-232A0A67E033}"/>
              </a:ext>
            </a:extLst>
          </p:cNvPr>
          <p:cNvSpPr>
            <a:spLocks noGrp="1"/>
          </p:cNvSpPr>
          <p:nvPr>
            <p:ph idx="1"/>
          </p:nvPr>
        </p:nvSpPr>
        <p:spPr>
          <a:xfrm>
            <a:off x="7045235" y="1503408"/>
            <a:ext cx="4308565" cy="4351338"/>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dirty="0"/>
          </a:p>
          <a:p>
            <a:pPr marL="0" indent="0">
              <a:buNone/>
            </a:pPr>
            <a:r>
              <a:rPr lang="en-US" dirty="0"/>
              <a:t>Lo </a:t>
            </a:r>
            <a:r>
              <a:rPr lang="en-US" dirty="0" err="1"/>
              <a:t>opuesto</a:t>
            </a:r>
            <a:r>
              <a:rPr lang="en-US" dirty="0"/>
              <a:t> al boxing es el </a:t>
            </a:r>
            <a:r>
              <a:rPr lang="en-US" b="1" dirty="0"/>
              <a:t>unboxing</a:t>
            </a:r>
            <a:r>
              <a:rPr lang="en-US" dirty="0"/>
              <a:t>. </a:t>
            </a:r>
            <a:r>
              <a:rPr lang="en-US" dirty="0" err="1"/>
              <a:t>Esto</a:t>
            </a:r>
            <a:r>
              <a:rPr lang="en-US" dirty="0"/>
              <a:t> </a:t>
            </a:r>
            <a:r>
              <a:rPr lang="en-US" dirty="0" err="1"/>
              <a:t>convierte</a:t>
            </a:r>
            <a:r>
              <a:rPr lang="en-US" dirty="0"/>
              <a:t> el valor boxing de nuevo </a:t>
            </a:r>
            <a:r>
              <a:rPr lang="en-US" dirty="0" err="1"/>
              <a:t>en</a:t>
            </a:r>
            <a:r>
              <a:rPr lang="en-US" dirty="0"/>
              <a:t> </a:t>
            </a:r>
            <a:r>
              <a:rPr lang="en-US" dirty="0" err="1"/>
              <a:t>su</a:t>
            </a:r>
            <a:r>
              <a:rPr lang="en-US" dirty="0"/>
              <a:t> variable de </a:t>
            </a:r>
            <a:r>
              <a:rPr lang="en-US" dirty="0" err="1"/>
              <a:t>tipo</a:t>
            </a:r>
            <a:r>
              <a:rPr lang="en-US" dirty="0"/>
              <a:t> valor. </a:t>
            </a:r>
          </a:p>
          <a:p>
            <a:pPr marL="0" indent="0">
              <a:buNone/>
            </a:pPr>
            <a:endParaRPr lang="en-US" dirty="0"/>
          </a:p>
          <a:p>
            <a:pPr marL="0" indent="0">
              <a:buNone/>
            </a:pPr>
            <a:r>
              <a:rPr lang="en-US" dirty="0"/>
              <a:t>La </a:t>
            </a:r>
            <a:r>
              <a:rPr lang="en-US" dirty="0" err="1"/>
              <a:t>operación</a:t>
            </a:r>
            <a:r>
              <a:rPr lang="en-US" dirty="0"/>
              <a:t> de unboxing debe ser </a:t>
            </a:r>
            <a:r>
              <a:rPr lang="en-US" b="1" dirty="0" err="1"/>
              <a:t>explícita</a:t>
            </a:r>
            <a:r>
              <a:rPr lang="en-US" dirty="0"/>
              <a:t>. </a:t>
            </a:r>
          </a:p>
          <a:p>
            <a:pPr marL="0" indent="0">
              <a:buNone/>
            </a:pPr>
            <a:endParaRPr lang="en-US" dirty="0"/>
          </a:p>
          <a:p>
            <a:pPr marL="0" indent="0">
              <a:buNone/>
            </a:pPr>
            <a:r>
              <a:rPr lang="en-US" dirty="0"/>
              <a:t>Si el </a:t>
            </a:r>
            <a:r>
              <a:rPr lang="en-US" dirty="0" err="1"/>
              <a:t>objeto</a:t>
            </a:r>
            <a:r>
              <a:rPr lang="en-US" dirty="0"/>
              <a:t> no es </a:t>
            </a:r>
            <a:r>
              <a:rPr lang="en-US" dirty="0" err="1"/>
              <a:t>asignado</a:t>
            </a:r>
            <a:r>
              <a:rPr lang="en-US" dirty="0"/>
              <a:t> al </a:t>
            </a:r>
            <a:r>
              <a:rPr lang="en-US" dirty="0" err="1"/>
              <a:t>tipo</a:t>
            </a:r>
            <a:r>
              <a:rPr lang="en-US" dirty="0"/>
              <a:t> </a:t>
            </a:r>
            <a:r>
              <a:rPr lang="en-US" dirty="0" err="1"/>
              <a:t>correcto</a:t>
            </a:r>
            <a:r>
              <a:rPr lang="en-US" dirty="0"/>
              <a:t>, se produce un runtime error.</a:t>
            </a:r>
            <a:endParaRPr lang="en-BO" dirty="0"/>
          </a:p>
        </p:txBody>
      </p:sp>
      <p:sp>
        <p:nvSpPr>
          <p:cNvPr id="5" name="TextBox 4">
            <a:extLst>
              <a:ext uri="{FF2B5EF4-FFF2-40B4-BE49-F238E27FC236}">
                <a16:creationId xmlns:a16="http://schemas.microsoft.com/office/drawing/2014/main" id="{462CAAB4-E8F2-A94F-B123-67485B8FC53B}"/>
              </a:ext>
            </a:extLst>
          </p:cNvPr>
          <p:cNvSpPr txBox="1"/>
          <p:nvPr/>
        </p:nvSpPr>
        <p:spPr>
          <a:xfrm>
            <a:off x="838200" y="1793286"/>
            <a:ext cx="5257800"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Print(int n)</a:t>
            </a:r>
          </a:p>
          <a:p>
            <a:r>
              <a:rPr lang="en-US" sz="1400" b="1" dirty="0"/>
              <a:t>      {</a:t>
            </a:r>
          </a:p>
          <a:p>
            <a:r>
              <a:rPr lang="en-US" sz="1400" b="1" dirty="0"/>
              <a:t>              WriteLine( </a:t>
            </a:r>
            <a:r>
              <a:rPr lang="en-US" sz="1400" b="1" dirty="0" err="1"/>
              <a:t>n.ToString</a:t>
            </a:r>
            <a:r>
              <a:rPr lang="en-US" sz="1400" b="1" dirty="0"/>
              <a:t>() );    </a:t>
            </a:r>
          </a:p>
          <a:p>
            <a:r>
              <a:rPr lang="en-US" sz="1400" b="1" dirty="0"/>
              <a:t>      } </a:t>
            </a:r>
          </a:p>
          <a:p>
            <a:r>
              <a:rPr lang="en-US" sz="1400" b="1" dirty="0"/>
              <a:t>      </a:t>
            </a:r>
          </a:p>
          <a:p>
            <a:r>
              <a:rPr lang="en-US" sz="1400" b="1" dirty="0"/>
              <a:t>      static void Main() {</a:t>
            </a:r>
          </a:p>
          <a:p>
            <a:r>
              <a:rPr lang="en-US" sz="1400" b="1" dirty="0"/>
              <a:t>            int n = 35;</a:t>
            </a:r>
          </a:p>
          <a:p>
            <a:r>
              <a:rPr lang="en-US" sz="1400" b="1" dirty="0"/>
              <a:t>            object </a:t>
            </a:r>
            <a:r>
              <a:rPr lang="en-US" sz="1400" b="1" dirty="0" err="1"/>
              <a:t>n_obj</a:t>
            </a:r>
            <a:r>
              <a:rPr lang="en-US" sz="1400" b="1" dirty="0"/>
              <a:t>  = n;			// boxing</a:t>
            </a:r>
          </a:p>
          <a:p>
            <a:r>
              <a:rPr lang="en-US" sz="1400" b="1" dirty="0"/>
              <a:t>            WriteLine($"</a:t>
            </a:r>
            <a:r>
              <a:rPr lang="en-US" sz="1400" b="1" dirty="0" err="1"/>
              <a:t>n_obj</a:t>
            </a:r>
            <a:r>
              <a:rPr lang="en-US" sz="1400" b="1" dirty="0"/>
              <a:t> = { </a:t>
            </a:r>
            <a:r>
              <a:rPr lang="en-US" sz="1400" b="1" dirty="0" err="1"/>
              <a:t>n_obj</a:t>
            </a:r>
            <a:r>
              <a:rPr lang="en-US" sz="1400" b="1" dirty="0"/>
              <a:t> } ");	// </a:t>
            </a:r>
            <a:r>
              <a:rPr lang="en-US" sz="1400" b="1" dirty="0" err="1"/>
              <a:t>n_obj</a:t>
            </a:r>
            <a:r>
              <a:rPr lang="en-US" sz="1400" b="1" dirty="0"/>
              <a:t> = 35</a:t>
            </a:r>
          </a:p>
          <a:p>
            <a:r>
              <a:rPr lang="en-US" sz="1400" b="1" dirty="0"/>
              <a:t>             int m = (int) </a:t>
            </a:r>
            <a:r>
              <a:rPr lang="en-US" sz="1400" b="1" dirty="0" err="1"/>
              <a:t>n_obj</a:t>
            </a:r>
            <a:r>
              <a:rPr lang="en-US" sz="1400" b="1" dirty="0"/>
              <a:t>;		// unboxing</a:t>
            </a:r>
          </a:p>
          <a:p>
            <a:r>
              <a:rPr lang="en-US" sz="1400" b="1" dirty="0"/>
              <a:t>             Print( (int) </a:t>
            </a:r>
            <a:r>
              <a:rPr lang="en-US" sz="1400" b="1" dirty="0" err="1"/>
              <a:t>n_obj</a:t>
            </a:r>
            <a:r>
              <a:rPr lang="en-US" sz="1400" b="1" dirty="0"/>
              <a:t> );		// 35</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47393233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6347A-91C4-C644-9F3D-DCBA8F35F852}"/>
              </a:ext>
            </a:extLst>
          </p:cNvPr>
          <p:cNvSpPr>
            <a:spLocks noGrp="1"/>
          </p:cNvSpPr>
          <p:nvPr>
            <p:ph type="title"/>
          </p:nvPr>
        </p:nvSpPr>
        <p:spPr/>
        <p:txBody>
          <a:bodyPr/>
          <a:lstStyle/>
          <a:p>
            <a:r>
              <a:rPr lang="en-BO" dirty="0"/>
              <a:t>Hiding métodos</a:t>
            </a:r>
          </a:p>
        </p:txBody>
      </p:sp>
      <p:sp>
        <p:nvSpPr>
          <p:cNvPr id="3" name="Content Placeholder 2">
            <a:extLst>
              <a:ext uri="{FF2B5EF4-FFF2-40B4-BE49-F238E27FC236}">
                <a16:creationId xmlns:a16="http://schemas.microsoft.com/office/drawing/2014/main" id="{9E79FA11-453D-1B4D-825C-3E4A90A6CA3D}"/>
              </a:ext>
            </a:extLst>
          </p:cNvPr>
          <p:cNvSpPr>
            <a:spLocks noGrp="1"/>
          </p:cNvSpPr>
          <p:nvPr>
            <p:ph idx="1"/>
          </p:nvPr>
        </p:nvSpPr>
        <p:spPr>
          <a:xfrm>
            <a:off x="7167155" y="1720428"/>
            <a:ext cx="4186645" cy="4803270"/>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sz="1400" dirty="0"/>
          </a:p>
          <a:p>
            <a:pPr marL="0" indent="0">
              <a:buNone/>
            </a:pPr>
            <a:r>
              <a:rPr lang="en-US" sz="1800" dirty="0"/>
              <a:t>Un </a:t>
            </a:r>
            <a:r>
              <a:rPr lang="en-US" sz="1800" dirty="0" err="1"/>
              <a:t>miembro</a:t>
            </a:r>
            <a:r>
              <a:rPr lang="en-US" sz="1800" dirty="0"/>
              <a:t> de una </a:t>
            </a:r>
            <a:r>
              <a:rPr lang="en-US" sz="1800" dirty="0" err="1"/>
              <a:t>clase</a:t>
            </a:r>
            <a:r>
              <a:rPr lang="en-US" sz="1800" dirty="0"/>
              <a:t> base  </a:t>
            </a:r>
            <a:r>
              <a:rPr lang="en-US" sz="1800" dirty="0" err="1"/>
              <a:t>puede</a:t>
            </a:r>
            <a:r>
              <a:rPr lang="en-US" sz="1800" dirty="0"/>
              <a:t> ser </a:t>
            </a:r>
            <a:r>
              <a:rPr lang="en-US" sz="1800" b="1" dirty="0"/>
              <a:t>hiding</a:t>
            </a:r>
            <a:r>
              <a:rPr lang="en-US" sz="1800" dirty="0"/>
              <a:t> (</a:t>
            </a:r>
            <a:r>
              <a:rPr lang="en-US" sz="1800" dirty="0" err="1"/>
              <a:t>escondido</a:t>
            </a:r>
            <a:r>
              <a:rPr lang="en-US" sz="1800" dirty="0"/>
              <a:t>) o </a:t>
            </a:r>
            <a:r>
              <a:rPr lang="en-US" sz="1800" dirty="0" err="1"/>
              <a:t>redefinido</a:t>
            </a:r>
            <a:r>
              <a:rPr lang="en-US" sz="1800" dirty="0"/>
              <a:t> </a:t>
            </a:r>
            <a:r>
              <a:rPr lang="en-US" sz="1800" dirty="0" err="1"/>
              <a:t>en</a:t>
            </a:r>
            <a:r>
              <a:rPr lang="en-US" sz="1800" dirty="0"/>
              <a:t> una </a:t>
            </a:r>
            <a:r>
              <a:rPr lang="en-US" sz="1800" dirty="0" err="1"/>
              <a:t>clase</a:t>
            </a:r>
            <a:r>
              <a:rPr lang="en-US" sz="1800" dirty="0"/>
              <a:t> </a:t>
            </a:r>
            <a:r>
              <a:rPr lang="en-US" sz="1800" dirty="0" err="1"/>
              <a:t>derivada</a:t>
            </a:r>
            <a:r>
              <a:rPr lang="en-US" sz="1800" dirty="0"/>
              <a:t>. </a:t>
            </a:r>
            <a:r>
              <a:rPr lang="en-US" sz="1800" dirty="0" err="1"/>
              <a:t>Esto</a:t>
            </a:r>
            <a:r>
              <a:rPr lang="en-US" sz="1800" dirty="0"/>
              <a:t> se </a:t>
            </a:r>
            <a:r>
              <a:rPr lang="en-US" sz="1800" dirty="0" err="1"/>
              <a:t>puede</a:t>
            </a:r>
            <a:r>
              <a:rPr lang="en-US" sz="1800" dirty="0"/>
              <a:t> </a:t>
            </a:r>
            <a:r>
              <a:rPr lang="en-US" sz="1800" dirty="0" err="1"/>
              <a:t>hacer</a:t>
            </a:r>
            <a:r>
              <a:rPr lang="en-US" sz="1800" dirty="0"/>
              <a:t> para </a:t>
            </a:r>
            <a:r>
              <a:rPr lang="en-US" sz="1800" dirty="0" err="1"/>
              <a:t>todo</a:t>
            </a:r>
            <a:r>
              <a:rPr lang="en-US" sz="1800" dirty="0"/>
              <a:t> </a:t>
            </a:r>
            <a:r>
              <a:rPr lang="en-US" sz="1800" dirty="0" err="1"/>
              <a:t>tipo</a:t>
            </a:r>
            <a:r>
              <a:rPr lang="en-US" sz="1800" dirty="0"/>
              <a:t> de </a:t>
            </a:r>
            <a:r>
              <a:rPr lang="en-US" sz="1800" dirty="0" err="1"/>
              <a:t>miembros</a:t>
            </a:r>
            <a:r>
              <a:rPr lang="en-US" sz="1800" dirty="0"/>
              <a:t> </a:t>
            </a:r>
            <a:r>
              <a:rPr lang="en-US" sz="1800" dirty="0" err="1"/>
              <a:t>heredados</a:t>
            </a:r>
            <a:r>
              <a:rPr lang="en-US" sz="1800" dirty="0"/>
              <a:t>, </a:t>
            </a:r>
            <a:r>
              <a:rPr lang="en-US" sz="1800" dirty="0" err="1"/>
              <a:t>pero</a:t>
            </a:r>
            <a:r>
              <a:rPr lang="en-US" sz="1800" dirty="0"/>
              <a:t> se </a:t>
            </a:r>
            <a:r>
              <a:rPr lang="en-US" sz="1800" dirty="0" err="1"/>
              <a:t>usa</a:t>
            </a:r>
            <a:r>
              <a:rPr lang="en-US" sz="1800" dirty="0"/>
              <a:t> con mayor </a:t>
            </a:r>
            <a:r>
              <a:rPr lang="en-US" sz="1800" dirty="0" err="1"/>
              <a:t>frecuencia</a:t>
            </a:r>
            <a:r>
              <a:rPr lang="en-US" sz="1800" dirty="0"/>
              <a:t> para </a:t>
            </a:r>
            <a:r>
              <a:rPr lang="en-US" sz="1800" dirty="0" err="1"/>
              <a:t>dar</a:t>
            </a:r>
            <a:r>
              <a:rPr lang="en-US" sz="1800" dirty="0"/>
              <a:t> </a:t>
            </a:r>
            <a:r>
              <a:rPr lang="en-US" sz="1800" dirty="0" err="1"/>
              <a:t>nuevas</a:t>
            </a:r>
            <a:r>
              <a:rPr lang="en-US" sz="1800" dirty="0"/>
              <a:t> </a:t>
            </a:r>
            <a:r>
              <a:rPr lang="en-US" sz="1800" dirty="0" err="1"/>
              <a:t>implementaciones</a:t>
            </a:r>
            <a:r>
              <a:rPr lang="en-US" sz="1800" dirty="0"/>
              <a:t> a los </a:t>
            </a:r>
            <a:r>
              <a:rPr lang="en-US" sz="1800" dirty="0" err="1"/>
              <a:t>métodos</a:t>
            </a:r>
            <a:r>
              <a:rPr lang="en-US" sz="1800" dirty="0"/>
              <a:t> de </a:t>
            </a:r>
            <a:r>
              <a:rPr lang="en-US" sz="1800" dirty="0" err="1"/>
              <a:t>instancia</a:t>
            </a:r>
            <a:r>
              <a:rPr lang="en-US" sz="1800" dirty="0"/>
              <a:t>. </a:t>
            </a:r>
          </a:p>
          <a:p>
            <a:pPr marL="0" indent="0">
              <a:buNone/>
            </a:pPr>
            <a:endParaRPr lang="en-US" sz="1800" dirty="0"/>
          </a:p>
          <a:p>
            <a:pPr marL="0" indent="0">
              <a:buNone/>
            </a:pPr>
            <a:r>
              <a:rPr lang="en-US" sz="1800" dirty="0"/>
              <a:t>Para </a:t>
            </a:r>
            <a:r>
              <a:rPr lang="en-US" sz="1800" dirty="0" err="1"/>
              <a:t>dar</a:t>
            </a:r>
            <a:r>
              <a:rPr lang="en-US" sz="1800" dirty="0"/>
              <a:t> una </a:t>
            </a:r>
            <a:r>
              <a:rPr lang="en-US" sz="1800" dirty="0" err="1"/>
              <a:t>nueva</a:t>
            </a:r>
            <a:r>
              <a:rPr lang="en-US" sz="1800" dirty="0"/>
              <a:t> </a:t>
            </a:r>
            <a:r>
              <a:rPr lang="en-US" sz="1800" dirty="0" err="1"/>
              <a:t>implementación</a:t>
            </a:r>
            <a:r>
              <a:rPr lang="en-US" sz="1800" dirty="0"/>
              <a:t> a un </a:t>
            </a:r>
            <a:r>
              <a:rPr lang="en-US" sz="1800" dirty="0" err="1"/>
              <a:t>método</a:t>
            </a:r>
            <a:r>
              <a:rPr lang="en-US" sz="1800" dirty="0"/>
              <a:t>, el </a:t>
            </a:r>
            <a:r>
              <a:rPr lang="en-US" sz="1800" dirty="0" err="1"/>
              <a:t>método</a:t>
            </a:r>
            <a:r>
              <a:rPr lang="en-US" sz="1800" dirty="0"/>
              <a:t> se redefine </a:t>
            </a:r>
            <a:r>
              <a:rPr lang="en-US" sz="1800" dirty="0" err="1"/>
              <a:t>en</a:t>
            </a:r>
            <a:r>
              <a:rPr lang="en-US" sz="1800" dirty="0"/>
              <a:t> la </a:t>
            </a:r>
            <a:r>
              <a:rPr lang="en-US" sz="1800" dirty="0" err="1"/>
              <a:t>clase</a:t>
            </a:r>
            <a:r>
              <a:rPr lang="en-US" sz="1800" dirty="0"/>
              <a:t> </a:t>
            </a:r>
            <a:r>
              <a:rPr lang="en-US" sz="1800" dirty="0" err="1"/>
              <a:t>secundaria</a:t>
            </a:r>
            <a:r>
              <a:rPr lang="en-US" sz="1800" dirty="0"/>
              <a:t> con la </a:t>
            </a:r>
            <a:r>
              <a:rPr lang="en-US" sz="1800" dirty="0" err="1"/>
              <a:t>misma</a:t>
            </a:r>
            <a:r>
              <a:rPr lang="en-US" sz="1800" dirty="0"/>
              <a:t> signature (</a:t>
            </a:r>
            <a:r>
              <a:rPr lang="en-US" sz="1800" dirty="0" err="1"/>
              <a:t>firma</a:t>
            </a:r>
            <a:r>
              <a:rPr lang="en-US" sz="1800" dirty="0"/>
              <a:t>) que </a:t>
            </a:r>
            <a:r>
              <a:rPr lang="en-US" sz="1800" dirty="0" err="1"/>
              <a:t>en</a:t>
            </a:r>
            <a:r>
              <a:rPr lang="en-US" sz="1800" dirty="0"/>
              <a:t> la </a:t>
            </a:r>
            <a:r>
              <a:rPr lang="en-US" sz="1800" dirty="0" err="1"/>
              <a:t>clase</a:t>
            </a:r>
            <a:r>
              <a:rPr lang="en-US" sz="1800" dirty="0"/>
              <a:t> base.</a:t>
            </a:r>
          </a:p>
          <a:p>
            <a:pPr marL="0" indent="0">
              <a:buNone/>
            </a:pPr>
            <a:endParaRPr lang="en-US" sz="1800" dirty="0"/>
          </a:p>
          <a:p>
            <a:pPr marL="0" indent="0">
              <a:buNone/>
            </a:pPr>
            <a:r>
              <a:rPr lang="en-US" sz="1800" dirty="0"/>
              <a:t>Para que </a:t>
            </a:r>
            <a:r>
              <a:rPr lang="en-US" sz="1800" dirty="0" err="1"/>
              <a:t>esté</a:t>
            </a:r>
            <a:r>
              <a:rPr lang="en-US" sz="1800" dirty="0"/>
              <a:t> </a:t>
            </a:r>
            <a:r>
              <a:rPr lang="en-US" sz="1800" dirty="0" err="1"/>
              <a:t>clara</a:t>
            </a:r>
            <a:r>
              <a:rPr lang="en-US" sz="1800" dirty="0"/>
              <a:t> la </a:t>
            </a:r>
            <a:r>
              <a:rPr lang="en-US" sz="1800" dirty="0" err="1"/>
              <a:t>intención</a:t>
            </a:r>
            <a:r>
              <a:rPr lang="en-US" sz="1800" dirty="0"/>
              <a:t> de que </a:t>
            </a:r>
            <a:r>
              <a:rPr lang="en-US" sz="1800" dirty="0" err="1"/>
              <a:t>estamos</a:t>
            </a:r>
            <a:r>
              <a:rPr lang="en-US" sz="1800" dirty="0"/>
              <a:t> </a:t>
            </a:r>
            <a:r>
              <a:rPr lang="en-US" sz="1800" dirty="0" err="1"/>
              <a:t>redefiniendo</a:t>
            </a:r>
            <a:r>
              <a:rPr lang="en-US" sz="1800" dirty="0"/>
              <a:t> (</a:t>
            </a:r>
            <a:r>
              <a:rPr lang="en-US" sz="1800" b="1" dirty="0"/>
              <a:t>hiding</a:t>
            </a:r>
            <a:r>
              <a:rPr lang="en-US" sz="1800" dirty="0"/>
              <a:t>) un </a:t>
            </a:r>
            <a:r>
              <a:rPr lang="en-US" sz="1800" dirty="0" err="1"/>
              <a:t>método</a:t>
            </a:r>
            <a:r>
              <a:rPr lang="en-US" sz="1800" dirty="0"/>
              <a:t> </a:t>
            </a:r>
            <a:r>
              <a:rPr lang="en-US" sz="1800" dirty="0" err="1"/>
              <a:t>existente</a:t>
            </a:r>
            <a:r>
              <a:rPr lang="en-US" sz="1800" dirty="0"/>
              <a:t> </a:t>
            </a:r>
            <a:r>
              <a:rPr lang="en-US" sz="1800" dirty="0" err="1"/>
              <a:t>en</a:t>
            </a:r>
            <a:r>
              <a:rPr lang="en-US" sz="1800" dirty="0"/>
              <a:t> la </a:t>
            </a:r>
            <a:r>
              <a:rPr lang="en-US" sz="1800" dirty="0" err="1"/>
              <a:t>clase</a:t>
            </a:r>
            <a:r>
              <a:rPr lang="en-US" sz="1800" dirty="0"/>
              <a:t> base </a:t>
            </a:r>
            <a:r>
              <a:rPr lang="en-US" sz="1800" dirty="0" err="1"/>
              <a:t>debemos</a:t>
            </a:r>
            <a:r>
              <a:rPr lang="en-US" sz="1800" dirty="0"/>
              <a:t> </a:t>
            </a:r>
            <a:r>
              <a:rPr lang="en-US" sz="1800" dirty="0" err="1"/>
              <a:t>anteponer</a:t>
            </a:r>
            <a:r>
              <a:rPr lang="en-US" sz="1800" dirty="0"/>
              <a:t> el </a:t>
            </a:r>
            <a:r>
              <a:rPr lang="en-US" sz="1800" dirty="0" err="1"/>
              <a:t>modificador</a:t>
            </a:r>
            <a:r>
              <a:rPr lang="en-US" sz="1800" dirty="0"/>
              <a:t> </a:t>
            </a:r>
            <a:r>
              <a:rPr lang="en-US" sz="1800" b="1" dirty="0"/>
              <a:t>new</a:t>
            </a:r>
            <a:r>
              <a:rPr lang="en-US" sz="1800" dirty="0"/>
              <a:t>, para </a:t>
            </a:r>
            <a:r>
              <a:rPr lang="en-US" sz="1800" dirty="0" err="1"/>
              <a:t>indicar</a:t>
            </a:r>
            <a:r>
              <a:rPr lang="en-US" sz="1800" dirty="0"/>
              <a:t> que se </a:t>
            </a:r>
            <a:r>
              <a:rPr lang="en-US" sz="1800" dirty="0" err="1"/>
              <a:t>trata</a:t>
            </a:r>
            <a:r>
              <a:rPr lang="en-US" sz="1800" dirty="0"/>
              <a:t> de una </a:t>
            </a:r>
            <a:r>
              <a:rPr lang="en-US" sz="1800" dirty="0" err="1"/>
              <a:t>nueva</a:t>
            </a:r>
            <a:r>
              <a:rPr lang="en-US" sz="1800" dirty="0"/>
              <a:t> version de un </a:t>
            </a:r>
            <a:r>
              <a:rPr lang="en-US" sz="1800" dirty="0" err="1"/>
              <a:t>método</a:t>
            </a:r>
            <a:r>
              <a:rPr lang="en-US" sz="1800" dirty="0"/>
              <a:t>. </a:t>
            </a:r>
            <a:endParaRPr lang="en-BO" sz="1800" dirty="0"/>
          </a:p>
        </p:txBody>
      </p:sp>
      <p:sp>
        <p:nvSpPr>
          <p:cNvPr id="4" name="TextBox 3">
            <a:extLst>
              <a:ext uri="{FF2B5EF4-FFF2-40B4-BE49-F238E27FC236}">
                <a16:creationId xmlns:a16="http://schemas.microsoft.com/office/drawing/2014/main" id="{3B07E045-38DA-2146-B40C-B378B241F9B5}"/>
              </a:ext>
            </a:extLst>
          </p:cNvPr>
          <p:cNvSpPr txBox="1"/>
          <p:nvPr/>
        </p:nvSpPr>
        <p:spPr>
          <a:xfrm>
            <a:off x="838200" y="1816080"/>
            <a:ext cx="579773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0; public int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Area() {  return X * X;  } 			// Warning</a:t>
            </a:r>
          </a:p>
          <a:p>
            <a:r>
              <a:rPr lang="en-US" sz="1400" b="1" dirty="0">
                <a:solidFill>
                  <a:schemeClr val="bg1"/>
                </a:solidFill>
              </a:rPr>
              <a:t>      // public </a:t>
            </a:r>
            <a:r>
              <a:rPr lang="en-US" sz="1400" b="1" dirty="0">
                <a:solidFill>
                  <a:schemeClr val="accent2">
                    <a:lumMod val="40000"/>
                    <a:lumOff val="60000"/>
                  </a:schemeClr>
                </a:solidFill>
              </a:rPr>
              <a:t>new</a:t>
            </a:r>
            <a:r>
              <a:rPr lang="en-US" sz="1400" b="1" dirty="0">
                <a:solidFill>
                  <a:schemeClr val="bg1"/>
                </a:solidFill>
              </a:rPr>
              <a:t> int Area() {  return X * X;  }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 X = 10, Y = 20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Y = 20 };</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rec = 200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7676715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63DCC-1ED6-0049-BC0C-4A86A68A5EE1}"/>
              </a:ext>
            </a:extLst>
          </p:cNvPr>
          <p:cNvSpPr>
            <a:spLocks noGrp="1"/>
          </p:cNvSpPr>
          <p:nvPr>
            <p:ph type="title"/>
          </p:nvPr>
        </p:nvSpPr>
        <p:spPr/>
        <p:txBody>
          <a:bodyPr/>
          <a:lstStyle/>
          <a:p>
            <a:r>
              <a:rPr lang="en-BO" dirty="0"/>
              <a:t>Miembros static en clases derivadas</a:t>
            </a:r>
          </a:p>
        </p:txBody>
      </p:sp>
      <p:sp>
        <p:nvSpPr>
          <p:cNvPr id="3" name="Content Placeholder 2">
            <a:extLst>
              <a:ext uri="{FF2B5EF4-FFF2-40B4-BE49-F238E27FC236}">
                <a16:creationId xmlns:a16="http://schemas.microsoft.com/office/drawing/2014/main" id="{09571D4B-F356-774D-80F0-74C514688C28}"/>
              </a:ext>
            </a:extLst>
          </p:cNvPr>
          <p:cNvSpPr>
            <a:spLocks noGrp="1"/>
          </p:cNvSpPr>
          <p:nvPr>
            <p:ph idx="1"/>
          </p:nvPr>
        </p:nvSpPr>
        <p:spPr>
          <a:xfrm>
            <a:off x="6757850" y="1825625"/>
            <a:ext cx="4595949" cy="4351338"/>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BO" dirty="0"/>
          </a:p>
          <a:p>
            <a:pPr marL="0" indent="0">
              <a:buNone/>
            </a:pPr>
            <a:r>
              <a:rPr lang="en-BO" dirty="0"/>
              <a:t>Una clase de instancia no puede derivar de una clase static y una clase static solo puede derivar de Object.</a:t>
            </a:r>
          </a:p>
          <a:p>
            <a:pPr marL="0" indent="0">
              <a:buNone/>
            </a:pPr>
            <a:endParaRPr lang="en-BO" dirty="0"/>
          </a:p>
          <a:p>
            <a:pPr marL="0" indent="0">
              <a:buNone/>
            </a:pPr>
            <a:r>
              <a:rPr lang="en-BO" dirty="0"/>
              <a:t>Por lo anterior, si se va a usar herencia solo con clases static con la intención de redefinir miembros static, es necesario no calificar las clases como static.</a:t>
            </a:r>
          </a:p>
          <a:p>
            <a:pPr marL="0" indent="0">
              <a:buNone/>
            </a:pPr>
            <a:r>
              <a:rPr lang="en-BO" dirty="0"/>
              <a:t>  </a:t>
            </a:r>
          </a:p>
        </p:txBody>
      </p:sp>
      <p:sp>
        <p:nvSpPr>
          <p:cNvPr id="4" name="TextBox 3">
            <a:extLst>
              <a:ext uri="{FF2B5EF4-FFF2-40B4-BE49-F238E27FC236}">
                <a16:creationId xmlns:a16="http://schemas.microsoft.com/office/drawing/2014/main" id="{2901C7A1-2DC7-EE40-A8A5-48D7BF731A80}"/>
              </a:ext>
            </a:extLst>
          </p:cNvPr>
          <p:cNvSpPr txBox="1"/>
          <p:nvPr/>
        </p:nvSpPr>
        <p:spPr>
          <a:xfrm>
            <a:off x="838200" y="1923802"/>
            <a:ext cx="5684521"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class </a:t>
            </a:r>
            <a:r>
              <a:rPr lang="en-US" sz="1400" b="1" dirty="0" err="1"/>
              <a:t>Rectangulo</a:t>
            </a:r>
            <a:r>
              <a:rPr lang="en-US" sz="1400" b="1" dirty="0"/>
              <a:t> { 		// no static</a:t>
            </a:r>
          </a:p>
          <a:p>
            <a:r>
              <a:rPr lang="en-US" sz="1400" b="1" dirty="0"/>
              <a:t>      public static double Area(double x, double y) { return x * y; }</a:t>
            </a:r>
          </a:p>
          <a:p>
            <a:r>
              <a:rPr lang="en-US" sz="1400" b="1" dirty="0"/>
              <a:t>}</a:t>
            </a:r>
          </a:p>
          <a:p>
            <a:endParaRPr lang="en-US" sz="1400" b="1" dirty="0"/>
          </a:p>
          <a:p>
            <a:r>
              <a:rPr lang="en-US" sz="1400" b="1" dirty="0"/>
              <a:t>class </a:t>
            </a:r>
            <a:r>
              <a:rPr lang="en-US" sz="1400" b="1" dirty="0" err="1"/>
              <a:t>Cuadrado</a:t>
            </a:r>
            <a:r>
              <a:rPr lang="en-US" sz="1400" b="1" dirty="0"/>
              <a:t> : </a:t>
            </a:r>
            <a:r>
              <a:rPr lang="en-US" sz="1400" b="1" dirty="0" err="1"/>
              <a:t>Rectangulo</a:t>
            </a:r>
            <a:r>
              <a:rPr lang="en-US" sz="1400" b="1" dirty="0"/>
              <a:t> { 	// no static</a:t>
            </a:r>
          </a:p>
          <a:p>
            <a:r>
              <a:rPr lang="en-US" sz="1400" b="1" dirty="0"/>
              <a:t>      // public static int Area() { return X * X; }  	// Warning</a:t>
            </a:r>
          </a:p>
          <a:p>
            <a:r>
              <a:rPr lang="en-US" sz="1400" b="1" dirty="0"/>
              <a:t>      public static new double Area(double x, double y = 0) { return x * x; } </a:t>
            </a:r>
          </a:p>
          <a:p>
            <a:r>
              <a:rPr lang="en-US" sz="1400" b="1" dirty="0"/>
              <a:t>} </a:t>
            </a:r>
          </a:p>
          <a:p>
            <a:endParaRPr lang="en-US" sz="1400" b="1" dirty="0"/>
          </a:p>
          <a:p>
            <a:r>
              <a:rPr lang="en-US" sz="1400" b="1" dirty="0"/>
              <a:t>static class Principal </a:t>
            </a:r>
          </a:p>
          <a:p>
            <a:r>
              <a:rPr lang="en-US" sz="1400" b="1" dirty="0"/>
              <a:t>{ </a:t>
            </a:r>
          </a:p>
          <a:p>
            <a:r>
              <a:rPr lang="en-US" sz="1400" b="1" dirty="0"/>
              <a:t>      static void Main() {</a:t>
            </a:r>
          </a:p>
          <a:p>
            <a:r>
              <a:rPr lang="en-US" sz="1400" b="1" dirty="0"/>
              <a:t>           WriteLine( $"Area </a:t>
            </a:r>
            <a:r>
              <a:rPr lang="en-US" sz="1400" b="1" dirty="0" err="1"/>
              <a:t>rectangulo</a:t>
            </a:r>
            <a:r>
              <a:rPr lang="en-US" sz="1400" b="1" dirty="0"/>
              <a:t> = {</a:t>
            </a:r>
            <a:r>
              <a:rPr lang="en-US" sz="1400" b="1" dirty="0" err="1"/>
              <a:t>Rectangulo.Area</a:t>
            </a:r>
            <a:r>
              <a:rPr lang="en-US" sz="1400" b="1" dirty="0"/>
              <a:t>(10, 20)}" );  // 200</a:t>
            </a:r>
          </a:p>
          <a:p>
            <a:r>
              <a:rPr lang="en-US" sz="1400" b="1" dirty="0"/>
              <a:t>           WriteLine( $"Area </a:t>
            </a:r>
            <a:r>
              <a:rPr lang="en-US" sz="1400" b="1" dirty="0" err="1"/>
              <a:t>cuadrado</a:t>
            </a:r>
            <a:r>
              <a:rPr lang="en-US" sz="1400" b="1" dirty="0"/>
              <a:t> = {</a:t>
            </a:r>
            <a:r>
              <a:rPr lang="en-US" sz="1400" b="1" dirty="0" err="1"/>
              <a:t>Cuadrado.Area</a:t>
            </a:r>
            <a:r>
              <a:rPr lang="en-US" sz="1400" b="1" dirty="0"/>
              <a:t>(10)}" );              // 100</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32142963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87765-418B-D149-9D67-A1407E9DA18D}"/>
              </a:ext>
            </a:extLst>
          </p:cNvPr>
          <p:cNvSpPr>
            <a:spLocks noGrp="1"/>
          </p:cNvSpPr>
          <p:nvPr>
            <p:ph type="title"/>
          </p:nvPr>
        </p:nvSpPr>
        <p:spPr/>
        <p:txBody>
          <a:bodyPr/>
          <a:lstStyle/>
          <a:p>
            <a:r>
              <a:rPr lang="en-US" dirty="0"/>
              <a:t>Overriding Members</a:t>
            </a:r>
            <a:endParaRPr lang="en-BO" dirty="0"/>
          </a:p>
        </p:txBody>
      </p:sp>
      <p:sp>
        <p:nvSpPr>
          <p:cNvPr id="3" name="Content Placeholder 2">
            <a:extLst>
              <a:ext uri="{FF2B5EF4-FFF2-40B4-BE49-F238E27FC236}">
                <a16:creationId xmlns:a16="http://schemas.microsoft.com/office/drawing/2014/main" id="{4F2267EC-AB19-DA41-A1C4-8D9764592D55}"/>
              </a:ext>
            </a:extLst>
          </p:cNvPr>
          <p:cNvSpPr>
            <a:spLocks noGrp="1"/>
          </p:cNvSpPr>
          <p:nvPr>
            <p:ph idx="1"/>
          </p:nvPr>
        </p:nvSpPr>
        <p:spPr>
          <a:xfrm>
            <a:off x="7106194" y="1825625"/>
            <a:ext cx="4247605" cy="4351338"/>
          </a:xfrm>
          <a:solidFill>
            <a:schemeClr val="accent1">
              <a:lumMod val="20000"/>
              <a:lumOff val="80000"/>
            </a:schemeClr>
          </a:solidFill>
          <a:ln>
            <a:solidFill>
              <a:schemeClr val="accent1"/>
            </a:solidFill>
          </a:ln>
        </p:spPr>
        <p:txBody>
          <a:bodyPr>
            <a:normAutofit fontScale="92500" lnSpcReduction="20000"/>
          </a:bodyPr>
          <a:lstStyle/>
          <a:p>
            <a:endParaRPr lang="en-US" sz="1200" dirty="0"/>
          </a:p>
          <a:p>
            <a:pPr marL="0" indent="0">
              <a:buNone/>
            </a:pPr>
            <a:r>
              <a:rPr lang="en-US" sz="2000" dirty="0"/>
              <a:t>La </a:t>
            </a:r>
            <a:r>
              <a:rPr lang="en-US" sz="2000" dirty="0" err="1"/>
              <a:t>otra</a:t>
            </a:r>
            <a:r>
              <a:rPr lang="en-US" sz="2000" dirty="0"/>
              <a:t> forma de </a:t>
            </a:r>
            <a:r>
              <a:rPr lang="en-US" sz="2000" dirty="0" err="1"/>
              <a:t>redefinir</a:t>
            </a:r>
            <a:r>
              <a:rPr lang="en-US" sz="2000" dirty="0"/>
              <a:t> </a:t>
            </a:r>
            <a:r>
              <a:rPr lang="en-US" sz="2000" dirty="0" err="1"/>
              <a:t>métodos</a:t>
            </a:r>
            <a:r>
              <a:rPr lang="en-US" sz="2000" dirty="0"/>
              <a:t> </a:t>
            </a:r>
            <a:r>
              <a:rPr lang="en-US" sz="2000" dirty="0" err="1"/>
              <a:t>en</a:t>
            </a:r>
            <a:r>
              <a:rPr lang="en-US" sz="2000" dirty="0"/>
              <a:t> una </a:t>
            </a:r>
            <a:r>
              <a:rPr lang="en-US" sz="2000" dirty="0" err="1"/>
              <a:t>clase</a:t>
            </a:r>
            <a:r>
              <a:rPr lang="en-US" sz="2000" dirty="0"/>
              <a:t> </a:t>
            </a:r>
            <a:r>
              <a:rPr lang="en-US" sz="2000" dirty="0" err="1"/>
              <a:t>derivada</a:t>
            </a:r>
            <a:r>
              <a:rPr lang="en-US" sz="2000" dirty="0"/>
              <a:t> es </a:t>
            </a:r>
            <a:r>
              <a:rPr lang="en-US" sz="2000" dirty="0" err="1"/>
              <a:t>haciendo</a:t>
            </a:r>
            <a:r>
              <a:rPr lang="en-US" sz="2000" dirty="0"/>
              <a:t> lo que se </a:t>
            </a:r>
            <a:r>
              <a:rPr lang="en-US" sz="2000" dirty="0" err="1"/>
              <a:t>conoce</a:t>
            </a:r>
            <a:r>
              <a:rPr lang="en-US" sz="2000" dirty="0"/>
              <a:t> </a:t>
            </a:r>
            <a:r>
              <a:rPr lang="en-US" sz="2000" dirty="0" err="1"/>
              <a:t>como</a:t>
            </a:r>
            <a:r>
              <a:rPr lang="en-US" sz="2000" dirty="0"/>
              <a:t> </a:t>
            </a:r>
            <a:r>
              <a:rPr lang="en-US" sz="2000" b="1" dirty="0"/>
              <a:t>overriding de </a:t>
            </a:r>
            <a:r>
              <a:rPr lang="en-US" sz="2000" b="1" dirty="0" err="1"/>
              <a:t>miembros</a:t>
            </a:r>
            <a:r>
              <a:rPr lang="en-US" sz="2000" dirty="0"/>
              <a:t>.</a:t>
            </a:r>
          </a:p>
          <a:p>
            <a:pPr marL="0" indent="0">
              <a:buNone/>
            </a:pPr>
            <a:endParaRPr lang="en-US" sz="2000" dirty="0"/>
          </a:p>
          <a:p>
            <a:pPr marL="0" indent="0">
              <a:buNone/>
            </a:pPr>
            <a:r>
              <a:rPr lang="en-US" sz="2000" dirty="0"/>
              <a:t>Antes de que se </a:t>
            </a:r>
            <a:r>
              <a:rPr lang="en-US" sz="2000" dirty="0" err="1"/>
              <a:t>pueda</a:t>
            </a:r>
            <a:r>
              <a:rPr lang="en-US" sz="2000" dirty="0"/>
              <a:t> </a:t>
            </a:r>
            <a:r>
              <a:rPr lang="en-US" sz="2000" dirty="0" err="1"/>
              <a:t>hacer</a:t>
            </a:r>
            <a:r>
              <a:rPr lang="en-US" sz="2000" dirty="0"/>
              <a:t> overriding de un </a:t>
            </a:r>
            <a:r>
              <a:rPr lang="en-US" sz="2000" dirty="0" err="1"/>
              <a:t>método</a:t>
            </a:r>
            <a:r>
              <a:rPr lang="en-US" sz="2000" dirty="0"/>
              <a:t>, es </a:t>
            </a:r>
            <a:r>
              <a:rPr lang="en-US" sz="2000" dirty="0" err="1"/>
              <a:t>necesario</a:t>
            </a:r>
            <a:r>
              <a:rPr lang="en-US" sz="2000" dirty="0"/>
              <a:t> </a:t>
            </a:r>
            <a:r>
              <a:rPr lang="en-US" sz="2000" dirty="0" err="1"/>
              <a:t>agregar</a:t>
            </a:r>
            <a:r>
              <a:rPr lang="en-US" sz="2000" dirty="0"/>
              <a:t> el </a:t>
            </a:r>
            <a:r>
              <a:rPr lang="en-US" sz="2000" dirty="0" err="1"/>
              <a:t>modificador</a:t>
            </a:r>
            <a:r>
              <a:rPr lang="en-US" sz="2000" dirty="0"/>
              <a:t> </a:t>
            </a:r>
            <a:r>
              <a:rPr lang="en-US" sz="2000" b="1" dirty="0"/>
              <a:t>virtual</a:t>
            </a:r>
            <a:r>
              <a:rPr lang="en-US" sz="2000" dirty="0"/>
              <a:t> al </a:t>
            </a:r>
            <a:r>
              <a:rPr lang="en-US" sz="2000" dirty="0" err="1"/>
              <a:t>mismo</a:t>
            </a:r>
            <a:r>
              <a:rPr lang="en-US" sz="2000" dirty="0"/>
              <a:t> </a:t>
            </a:r>
            <a:r>
              <a:rPr lang="en-US" sz="2000" dirty="0" err="1"/>
              <a:t>método</a:t>
            </a:r>
            <a:r>
              <a:rPr lang="en-US" sz="2000" dirty="0"/>
              <a:t> </a:t>
            </a:r>
            <a:r>
              <a:rPr lang="en-US" sz="2000" dirty="0" err="1"/>
              <a:t>en</a:t>
            </a:r>
            <a:r>
              <a:rPr lang="en-US" sz="2000" dirty="0"/>
              <a:t> la </a:t>
            </a:r>
            <a:r>
              <a:rPr lang="en-US" sz="2000" dirty="0" err="1"/>
              <a:t>clase</a:t>
            </a:r>
            <a:r>
              <a:rPr lang="en-US" sz="2000" dirty="0"/>
              <a:t> base. Este </a:t>
            </a:r>
            <a:r>
              <a:rPr lang="en-US" sz="2000" dirty="0" err="1"/>
              <a:t>modificador</a:t>
            </a:r>
            <a:r>
              <a:rPr lang="en-US" sz="2000" dirty="0"/>
              <a:t> es el </a:t>
            </a:r>
            <a:r>
              <a:rPr lang="en-US" sz="2000" dirty="0" err="1"/>
              <a:t>habilitador</a:t>
            </a:r>
            <a:r>
              <a:rPr lang="en-US" sz="2000" dirty="0"/>
              <a:t> para que se </a:t>
            </a:r>
            <a:r>
              <a:rPr lang="en-US" sz="2000" dirty="0" err="1"/>
              <a:t>pueda</a:t>
            </a:r>
            <a:r>
              <a:rPr lang="en-US" sz="2000" dirty="0"/>
              <a:t> </a:t>
            </a:r>
            <a:r>
              <a:rPr lang="en-US" sz="2000" dirty="0" err="1"/>
              <a:t>hacer</a:t>
            </a:r>
            <a:r>
              <a:rPr lang="en-US" sz="2000" dirty="0"/>
              <a:t> un </a:t>
            </a:r>
            <a:r>
              <a:rPr lang="en-US" sz="2000" b="1" dirty="0"/>
              <a:t>override </a:t>
            </a:r>
            <a:r>
              <a:rPr lang="en-US" sz="2000" dirty="0" err="1"/>
              <a:t>en</a:t>
            </a:r>
            <a:r>
              <a:rPr lang="en-US" sz="2000" dirty="0"/>
              <a:t> las </a:t>
            </a:r>
            <a:r>
              <a:rPr lang="en-US" sz="2000" dirty="0" err="1"/>
              <a:t>clases</a:t>
            </a:r>
            <a:r>
              <a:rPr lang="en-US" sz="2000" dirty="0"/>
              <a:t> </a:t>
            </a:r>
            <a:r>
              <a:rPr lang="en-US" sz="2000" dirty="0" err="1"/>
              <a:t>derivadas</a:t>
            </a:r>
            <a:r>
              <a:rPr lang="en-US" sz="2000" dirty="0"/>
              <a:t>.</a:t>
            </a:r>
          </a:p>
          <a:p>
            <a:pPr marL="0" indent="0">
              <a:buNone/>
            </a:pPr>
            <a:endParaRPr lang="en-US" sz="2000" dirty="0"/>
          </a:p>
          <a:p>
            <a:pPr marL="0" indent="0">
              <a:buNone/>
            </a:pPr>
            <a:r>
              <a:rPr lang="en-US" sz="2000" dirty="0"/>
              <a:t>El </a:t>
            </a:r>
            <a:r>
              <a:rPr lang="en-US" sz="2000" dirty="0" err="1"/>
              <a:t>modificador</a:t>
            </a:r>
            <a:r>
              <a:rPr lang="en-US" sz="2000" dirty="0"/>
              <a:t> </a:t>
            </a:r>
            <a:r>
              <a:rPr lang="en-US" sz="2000" b="1" dirty="0"/>
              <a:t>override</a:t>
            </a:r>
            <a:r>
              <a:rPr lang="en-US" sz="2000" dirty="0"/>
              <a:t> se </a:t>
            </a:r>
            <a:r>
              <a:rPr lang="en-US" sz="2000" dirty="0" err="1"/>
              <a:t>puede</a:t>
            </a:r>
            <a:r>
              <a:rPr lang="en-US" sz="2000" dirty="0"/>
              <a:t> </a:t>
            </a:r>
            <a:r>
              <a:rPr lang="en-US" sz="2000" dirty="0" err="1"/>
              <a:t>entonces</a:t>
            </a:r>
            <a:r>
              <a:rPr lang="en-US" sz="2000" dirty="0"/>
              <a:t> </a:t>
            </a:r>
            <a:r>
              <a:rPr lang="en-US" sz="2000" dirty="0" err="1"/>
              <a:t>usar</a:t>
            </a:r>
            <a:r>
              <a:rPr lang="en-US" sz="2000" dirty="0"/>
              <a:t> para </a:t>
            </a:r>
            <a:r>
              <a:rPr lang="en-US" sz="2000" dirty="0" err="1"/>
              <a:t>cambiar</a:t>
            </a:r>
            <a:r>
              <a:rPr lang="en-US" sz="2000" dirty="0"/>
              <a:t> la </a:t>
            </a:r>
            <a:r>
              <a:rPr lang="en-US" sz="2000" dirty="0" err="1"/>
              <a:t>implementación</a:t>
            </a:r>
            <a:r>
              <a:rPr lang="en-US" sz="2000" dirty="0"/>
              <a:t> de los </a:t>
            </a:r>
            <a:r>
              <a:rPr lang="en-US" sz="2000" dirty="0" err="1"/>
              <a:t>métodos</a:t>
            </a:r>
            <a:r>
              <a:rPr lang="en-US" sz="2000" dirty="0"/>
              <a:t> </a:t>
            </a:r>
            <a:r>
              <a:rPr lang="en-US" sz="2000" b="1" dirty="0" err="1"/>
              <a:t>virtuales</a:t>
            </a:r>
            <a:r>
              <a:rPr lang="en-US" sz="2000" dirty="0"/>
              <a:t> </a:t>
            </a:r>
            <a:r>
              <a:rPr lang="en-US" sz="2000" dirty="0" err="1"/>
              <a:t>heredados</a:t>
            </a:r>
            <a:r>
              <a:rPr lang="en-US" sz="2000" dirty="0"/>
              <a:t>.</a:t>
            </a:r>
          </a:p>
          <a:p>
            <a:pPr marL="0" indent="0">
              <a:buNone/>
            </a:pPr>
            <a:r>
              <a:rPr lang="en-US" sz="1200" dirty="0"/>
              <a:t> </a:t>
            </a:r>
            <a:endParaRPr lang="en-BO" sz="1200" dirty="0"/>
          </a:p>
        </p:txBody>
      </p:sp>
      <p:sp>
        <p:nvSpPr>
          <p:cNvPr id="4" name="TextBox 3">
            <a:extLst>
              <a:ext uri="{FF2B5EF4-FFF2-40B4-BE49-F238E27FC236}">
                <a16:creationId xmlns:a16="http://schemas.microsoft.com/office/drawing/2014/main" id="{21282B38-DE7A-DA4F-B034-B27B9F32D10E}"/>
              </a:ext>
            </a:extLst>
          </p:cNvPr>
          <p:cNvSpPr txBox="1"/>
          <p:nvPr/>
        </p:nvSpPr>
        <p:spPr>
          <a:xfrm>
            <a:off x="838200" y="1615783"/>
            <a:ext cx="5797732"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a:t>
            </a:r>
            <a:r>
              <a:rPr lang="en-US" sz="1400" b="1" dirty="0">
                <a:solidFill>
                  <a:schemeClr val="accent2">
                    <a:lumMod val="40000"/>
                    <a:lumOff val="60000"/>
                  </a:schemeClr>
                </a:solidFill>
              </a:rPr>
              <a:t>virtual</a:t>
            </a:r>
            <a:r>
              <a:rPr lang="en-US" sz="1400" b="1" dirty="0">
                <a:solidFill>
                  <a:schemeClr val="bg1"/>
                </a:solidFill>
              </a:rPr>
              <a:t> double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X = x; }</a:t>
            </a:r>
          </a:p>
          <a:p>
            <a:r>
              <a:rPr lang="en-US" sz="1400" b="1" dirty="0">
                <a:solidFill>
                  <a:schemeClr val="bg1"/>
                </a:solidFill>
              </a:rPr>
              <a:t>      public </a:t>
            </a:r>
            <a:r>
              <a:rPr lang="en-US" sz="1400" b="1" dirty="0">
                <a:solidFill>
                  <a:schemeClr val="accent2">
                    <a:lumMod val="40000"/>
                    <a:lumOff val="60000"/>
                  </a:schemeClr>
                </a:solidFill>
              </a:rPr>
              <a:t>override</a:t>
            </a:r>
            <a:r>
              <a:rPr lang="en-US" sz="1400" b="1" dirty="0">
                <a:solidFill>
                  <a:schemeClr val="bg1"/>
                </a:solidFill>
              </a:rPr>
              <a:t> double Area() {  return X * X;  }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(10, 20);</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Y = 20 };</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rec = 200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03079477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9B96-85B9-DC44-BCC4-B564D0C595E1}"/>
              </a:ext>
            </a:extLst>
          </p:cNvPr>
          <p:cNvSpPr>
            <a:spLocks noGrp="1"/>
          </p:cNvSpPr>
          <p:nvPr>
            <p:ph type="title"/>
          </p:nvPr>
        </p:nvSpPr>
        <p:spPr/>
        <p:txBody>
          <a:bodyPr/>
          <a:lstStyle/>
          <a:p>
            <a:r>
              <a:rPr lang="en-BO" dirty="0"/>
              <a:t>Hiding y Overriding</a:t>
            </a:r>
          </a:p>
        </p:txBody>
      </p:sp>
      <p:sp>
        <p:nvSpPr>
          <p:cNvPr id="3" name="Content Placeholder 2">
            <a:extLst>
              <a:ext uri="{FF2B5EF4-FFF2-40B4-BE49-F238E27FC236}">
                <a16:creationId xmlns:a16="http://schemas.microsoft.com/office/drawing/2014/main" id="{052372B3-ABEF-8B46-B323-C12484B2EAF2}"/>
              </a:ext>
            </a:extLst>
          </p:cNvPr>
          <p:cNvSpPr>
            <a:spLocks noGrp="1"/>
          </p:cNvSpPr>
          <p:nvPr>
            <p:ph idx="1"/>
          </p:nvPr>
        </p:nvSpPr>
        <p:spPr>
          <a:xfrm>
            <a:off x="7750629" y="1403305"/>
            <a:ext cx="3603171" cy="5293586"/>
          </a:xfrm>
          <a:solidFill>
            <a:schemeClr val="accent1">
              <a:lumMod val="20000"/>
              <a:lumOff val="80000"/>
            </a:schemeClr>
          </a:solidFill>
          <a:ln>
            <a:solidFill>
              <a:schemeClr val="accent1"/>
            </a:solidFill>
          </a:ln>
        </p:spPr>
        <p:txBody>
          <a:bodyPr>
            <a:noAutofit/>
          </a:bodyPr>
          <a:lstStyle/>
          <a:p>
            <a:pPr marL="0" indent="0">
              <a:buNone/>
            </a:pPr>
            <a:endParaRPr lang="en-US" sz="1400" dirty="0"/>
          </a:p>
          <a:p>
            <a:pPr marL="0" indent="0">
              <a:buNone/>
            </a:pPr>
            <a:r>
              <a:rPr lang="en-US" sz="1400" dirty="0"/>
              <a:t>La </a:t>
            </a:r>
            <a:r>
              <a:rPr lang="en-US" sz="1400" dirty="0" err="1"/>
              <a:t>diferencia</a:t>
            </a:r>
            <a:r>
              <a:rPr lang="en-US" sz="1400" dirty="0"/>
              <a:t> entre </a:t>
            </a:r>
            <a:r>
              <a:rPr lang="en-US" sz="1400" b="1" dirty="0"/>
              <a:t>hiding y overriding </a:t>
            </a:r>
            <a:r>
              <a:rPr lang="en-US" sz="1400" dirty="0"/>
              <a:t>se </a:t>
            </a:r>
            <a:r>
              <a:rPr lang="en-US" sz="1400" dirty="0" err="1"/>
              <a:t>hace</a:t>
            </a:r>
            <a:r>
              <a:rPr lang="en-US" sz="1400" dirty="0"/>
              <a:t> </a:t>
            </a:r>
            <a:r>
              <a:rPr lang="en-US" sz="1400" dirty="0" err="1"/>
              <a:t>evidente</a:t>
            </a:r>
            <a:r>
              <a:rPr lang="en-US" sz="1400" dirty="0"/>
              <a:t> </a:t>
            </a:r>
            <a:r>
              <a:rPr lang="en-US" sz="1400" dirty="0" err="1"/>
              <a:t>cuando</a:t>
            </a:r>
            <a:r>
              <a:rPr lang="en-US" sz="1400" dirty="0"/>
              <a:t> se </a:t>
            </a:r>
            <a:r>
              <a:rPr lang="en-US" sz="1400" dirty="0" err="1"/>
              <a:t>hace</a:t>
            </a:r>
            <a:r>
              <a:rPr lang="en-US" sz="1400" dirty="0"/>
              <a:t> el </a:t>
            </a:r>
            <a:r>
              <a:rPr lang="en-US" sz="1400" b="1" dirty="0" err="1"/>
              <a:t>upcast</a:t>
            </a:r>
            <a:r>
              <a:rPr lang="en-US" sz="1400" dirty="0"/>
              <a:t> de un </a:t>
            </a:r>
            <a:r>
              <a:rPr lang="en-US" sz="1400" b="1" dirty="0" err="1"/>
              <a:t>Cuadrado</a:t>
            </a:r>
            <a:r>
              <a:rPr lang="en-US" sz="1400" dirty="0"/>
              <a:t> a un </a:t>
            </a:r>
            <a:r>
              <a:rPr lang="en-US" sz="1400" b="1" dirty="0" err="1"/>
              <a:t>Rectangulo</a:t>
            </a:r>
            <a:r>
              <a:rPr lang="en-US" sz="1400" dirty="0"/>
              <a:t>. </a:t>
            </a:r>
          </a:p>
          <a:p>
            <a:pPr marL="0" indent="0">
              <a:buNone/>
            </a:pPr>
            <a:endParaRPr lang="en-US" sz="900" dirty="0"/>
          </a:p>
          <a:p>
            <a:pPr marL="0" indent="0">
              <a:buNone/>
            </a:pPr>
            <a:r>
              <a:rPr lang="en-US" sz="1400" dirty="0"/>
              <a:t>Si el </a:t>
            </a:r>
            <a:r>
              <a:rPr lang="en-US" sz="1400" dirty="0" err="1"/>
              <a:t>método</a:t>
            </a:r>
            <a:r>
              <a:rPr lang="en-US" sz="1400" dirty="0"/>
              <a:t> es </a:t>
            </a:r>
            <a:r>
              <a:rPr lang="en-US" sz="1400" dirty="0" err="1"/>
              <a:t>redefinido</a:t>
            </a:r>
            <a:r>
              <a:rPr lang="en-US" sz="1400" dirty="0"/>
              <a:t> con el </a:t>
            </a:r>
            <a:r>
              <a:rPr lang="en-US" sz="1400" dirty="0" err="1"/>
              <a:t>modificador</a:t>
            </a:r>
            <a:r>
              <a:rPr lang="en-US" sz="1400" dirty="0"/>
              <a:t> </a:t>
            </a:r>
            <a:r>
              <a:rPr lang="en-US" sz="1400" b="1" dirty="0"/>
              <a:t>new </a:t>
            </a:r>
            <a:r>
              <a:rPr lang="en-US" sz="1400" dirty="0"/>
              <a:t>(hiding), </a:t>
            </a:r>
            <a:r>
              <a:rPr lang="en-US" sz="1400" dirty="0" err="1"/>
              <a:t>entonces</a:t>
            </a:r>
            <a:r>
              <a:rPr lang="en-US" sz="1400" dirty="0"/>
              <a:t> </a:t>
            </a:r>
            <a:r>
              <a:rPr lang="en-US" sz="1400" dirty="0" err="1"/>
              <a:t>esto</a:t>
            </a:r>
            <a:endParaRPr lang="en-US" sz="1400" dirty="0"/>
          </a:p>
          <a:p>
            <a:pPr marL="0" indent="0">
              <a:buNone/>
            </a:pPr>
            <a:r>
              <a:rPr lang="en-US" sz="1400" dirty="0" err="1"/>
              <a:t>permite</a:t>
            </a:r>
            <a:r>
              <a:rPr lang="en-US" sz="1400" dirty="0"/>
              <a:t> </a:t>
            </a:r>
            <a:r>
              <a:rPr lang="en-US" sz="1400" dirty="0" err="1"/>
              <a:t>invocar</a:t>
            </a:r>
            <a:r>
              <a:rPr lang="en-US" sz="1400" dirty="0"/>
              <a:t> al </a:t>
            </a:r>
            <a:r>
              <a:rPr lang="en-US" sz="1400" dirty="0" err="1"/>
              <a:t>método</a:t>
            </a:r>
            <a:r>
              <a:rPr lang="en-US" sz="1400" dirty="0"/>
              <a:t> </a:t>
            </a:r>
            <a:r>
              <a:rPr lang="en-US" sz="1400" dirty="0" err="1"/>
              <a:t>escondido</a:t>
            </a:r>
            <a:r>
              <a:rPr lang="en-US" sz="1400" dirty="0"/>
              <a:t> </a:t>
            </a:r>
            <a:r>
              <a:rPr lang="en-US" sz="1400" dirty="0" err="1"/>
              <a:t>en</a:t>
            </a:r>
            <a:r>
              <a:rPr lang="en-US" sz="1400" dirty="0"/>
              <a:t> la </a:t>
            </a:r>
            <a:r>
              <a:rPr lang="en-US" sz="1400" dirty="0" err="1"/>
              <a:t>clase</a:t>
            </a:r>
            <a:r>
              <a:rPr lang="en-US" sz="1400" dirty="0"/>
              <a:t> base </a:t>
            </a:r>
            <a:r>
              <a:rPr lang="en-US" sz="1400" b="1" dirty="0" err="1"/>
              <a:t>Rectangulo</a:t>
            </a:r>
            <a:r>
              <a:rPr lang="en-US" sz="1400" dirty="0"/>
              <a:t>.</a:t>
            </a:r>
          </a:p>
          <a:p>
            <a:pPr marL="0" indent="0">
              <a:buNone/>
            </a:pPr>
            <a:r>
              <a:rPr lang="en-US" sz="1400" dirty="0"/>
              <a:t> </a:t>
            </a:r>
            <a:endParaRPr lang="en-US" sz="900" dirty="0"/>
          </a:p>
          <a:p>
            <a:pPr marL="0" indent="0">
              <a:buNone/>
            </a:pPr>
            <a:r>
              <a:rPr lang="en-US" sz="1400" dirty="0"/>
              <a:t>Por el </a:t>
            </a:r>
            <a:r>
              <a:rPr lang="en-US" sz="1400" dirty="0" err="1"/>
              <a:t>contrario</a:t>
            </a:r>
            <a:r>
              <a:rPr lang="en-US" sz="1400" dirty="0"/>
              <a:t> , </a:t>
            </a:r>
            <a:r>
              <a:rPr lang="en-US" sz="1400" dirty="0" err="1"/>
              <a:t>si</a:t>
            </a:r>
            <a:r>
              <a:rPr lang="en-US" sz="1400" dirty="0"/>
              <a:t> el </a:t>
            </a:r>
            <a:r>
              <a:rPr lang="en-US" sz="1400" dirty="0" err="1"/>
              <a:t>método</a:t>
            </a:r>
            <a:r>
              <a:rPr lang="en-US" sz="1400" dirty="0"/>
              <a:t> se redefine </a:t>
            </a:r>
            <a:r>
              <a:rPr lang="en-US" sz="1400" dirty="0" err="1"/>
              <a:t>utilizando</a:t>
            </a:r>
            <a:r>
              <a:rPr lang="en-US" sz="1400" dirty="0"/>
              <a:t> el </a:t>
            </a:r>
            <a:r>
              <a:rPr lang="en-US" sz="1400" dirty="0" err="1"/>
              <a:t>modificador</a:t>
            </a:r>
            <a:r>
              <a:rPr lang="en-US" sz="1400" dirty="0"/>
              <a:t> </a:t>
            </a:r>
            <a:r>
              <a:rPr lang="en-US" sz="1400" b="1" dirty="0"/>
              <a:t>override </a:t>
            </a:r>
            <a:r>
              <a:rPr lang="en-US" sz="1400" dirty="0"/>
              <a:t>(overriding), </a:t>
            </a:r>
            <a:r>
              <a:rPr lang="en-US" sz="1400" dirty="0" err="1"/>
              <a:t>entonces</a:t>
            </a:r>
            <a:r>
              <a:rPr lang="en-US" sz="1400" dirty="0"/>
              <a:t> el </a:t>
            </a:r>
            <a:r>
              <a:rPr lang="en-US" sz="1400" dirty="0" err="1"/>
              <a:t>upcast</a:t>
            </a:r>
            <a:r>
              <a:rPr lang="en-US" sz="1400" dirty="0"/>
              <a:t> </a:t>
            </a:r>
            <a:r>
              <a:rPr lang="en-US" sz="1400" dirty="0" err="1"/>
              <a:t>invocará</a:t>
            </a:r>
            <a:r>
              <a:rPr lang="en-US" sz="1400" dirty="0"/>
              <a:t> a la </a:t>
            </a:r>
            <a:r>
              <a:rPr lang="en-US" sz="1400" dirty="0" err="1"/>
              <a:t>versión</a:t>
            </a:r>
            <a:r>
              <a:rPr lang="en-US" sz="1400" dirty="0"/>
              <a:t> del </a:t>
            </a:r>
            <a:r>
              <a:rPr lang="en-US" sz="1400" dirty="0" err="1"/>
              <a:t>método</a:t>
            </a:r>
            <a:r>
              <a:rPr lang="en-US" sz="1400" dirty="0"/>
              <a:t> de la </a:t>
            </a:r>
            <a:r>
              <a:rPr lang="en-US" sz="1400" dirty="0" err="1"/>
              <a:t>clase</a:t>
            </a:r>
            <a:r>
              <a:rPr lang="en-US" sz="1400" dirty="0"/>
              <a:t> </a:t>
            </a:r>
            <a:r>
              <a:rPr lang="en-US" sz="1400" dirty="0" err="1"/>
              <a:t>derivada</a:t>
            </a:r>
            <a:r>
              <a:rPr lang="en-US" sz="1400" dirty="0"/>
              <a:t> </a:t>
            </a:r>
            <a:r>
              <a:rPr lang="en-US" sz="1400" b="1" dirty="0" err="1"/>
              <a:t>Cuadrado</a:t>
            </a:r>
            <a:r>
              <a:rPr lang="en-US" sz="1400" dirty="0"/>
              <a:t>. </a:t>
            </a:r>
          </a:p>
          <a:p>
            <a:pPr marL="0" indent="0">
              <a:buNone/>
            </a:pPr>
            <a:endParaRPr lang="en-US" sz="900" dirty="0"/>
          </a:p>
          <a:p>
            <a:pPr marL="0" indent="0">
              <a:buNone/>
            </a:pPr>
            <a:r>
              <a:rPr lang="en-US" sz="1400" dirty="0" err="1"/>
              <a:t>En</a:t>
            </a:r>
            <a:r>
              <a:rPr lang="en-US" sz="1400" dirty="0"/>
              <a:t> </a:t>
            </a:r>
            <a:r>
              <a:rPr lang="en-US" sz="1400" dirty="0" err="1"/>
              <a:t>resumen</a:t>
            </a:r>
            <a:r>
              <a:rPr lang="en-US" sz="1400" dirty="0"/>
              <a:t>, el </a:t>
            </a:r>
            <a:r>
              <a:rPr lang="en-US" sz="1400" dirty="0" err="1"/>
              <a:t>modificador</a:t>
            </a:r>
            <a:r>
              <a:rPr lang="en-US" sz="1400" dirty="0"/>
              <a:t> </a:t>
            </a:r>
            <a:r>
              <a:rPr lang="en-US" sz="1400" b="1" dirty="0"/>
              <a:t>new </a:t>
            </a:r>
            <a:r>
              <a:rPr lang="en-US" sz="1400" dirty="0"/>
              <a:t>redefine el </a:t>
            </a:r>
            <a:r>
              <a:rPr lang="en-US" sz="1400" dirty="0" err="1"/>
              <a:t>método</a:t>
            </a:r>
            <a:r>
              <a:rPr lang="en-US" sz="1400" dirty="0"/>
              <a:t> solo </a:t>
            </a:r>
            <a:r>
              <a:rPr lang="en-US" sz="1400" dirty="0" err="1"/>
              <a:t>desde</a:t>
            </a:r>
            <a:r>
              <a:rPr lang="en-US" sz="1400" dirty="0"/>
              <a:t> la </a:t>
            </a:r>
            <a:r>
              <a:rPr lang="en-US" sz="1400" dirty="0" err="1"/>
              <a:t>clase</a:t>
            </a:r>
            <a:r>
              <a:rPr lang="en-US" sz="1400" dirty="0"/>
              <a:t> </a:t>
            </a:r>
            <a:r>
              <a:rPr lang="en-US" sz="1400" dirty="0" err="1"/>
              <a:t>donde</a:t>
            </a:r>
            <a:r>
              <a:rPr lang="en-US" sz="1400" dirty="0"/>
              <a:t> se redefine y </a:t>
            </a:r>
            <a:r>
              <a:rPr lang="en-US" sz="1400" dirty="0" err="1"/>
              <a:t>hacía</a:t>
            </a:r>
            <a:r>
              <a:rPr lang="en-US" sz="1400" dirty="0"/>
              <a:t> </a:t>
            </a:r>
            <a:r>
              <a:rPr lang="en-US" sz="1400" dirty="0" err="1"/>
              <a:t>abajo</a:t>
            </a:r>
            <a:r>
              <a:rPr lang="en-US" sz="1400" dirty="0"/>
              <a:t>, </a:t>
            </a:r>
            <a:r>
              <a:rPr lang="en-US" sz="1400" dirty="0" err="1"/>
              <a:t>mientras</a:t>
            </a:r>
            <a:r>
              <a:rPr lang="en-US" sz="1400" dirty="0"/>
              <a:t> que </a:t>
            </a:r>
            <a:r>
              <a:rPr lang="en-US" sz="1400" b="1" dirty="0"/>
              <a:t>override</a:t>
            </a:r>
            <a:r>
              <a:rPr lang="en-US" sz="1400" dirty="0"/>
              <a:t> redefine el </a:t>
            </a:r>
            <a:r>
              <a:rPr lang="en-US" sz="1400" dirty="0" err="1"/>
              <a:t>método</a:t>
            </a:r>
            <a:r>
              <a:rPr lang="en-US" sz="1400" dirty="0"/>
              <a:t> tanto </a:t>
            </a:r>
            <a:r>
              <a:rPr lang="en-US" sz="1400" dirty="0" err="1"/>
              <a:t>hacia</a:t>
            </a:r>
            <a:r>
              <a:rPr lang="en-US" sz="1400" dirty="0"/>
              <a:t> </a:t>
            </a:r>
            <a:r>
              <a:rPr lang="en-US" sz="1400" dirty="0" err="1"/>
              <a:t>arriba</a:t>
            </a:r>
            <a:r>
              <a:rPr lang="en-US" sz="1400" dirty="0"/>
              <a:t> </a:t>
            </a:r>
            <a:r>
              <a:rPr lang="en-US" sz="1400" dirty="0" err="1"/>
              <a:t>como</a:t>
            </a:r>
            <a:r>
              <a:rPr lang="en-US" sz="1400" dirty="0"/>
              <a:t> </a:t>
            </a:r>
            <a:r>
              <a:rPr lang="en-US" sz="1400" dirty="0" err="1"/>
              <a:t>hacia</a:t>
            </a:r>
            <a:r>
              <a:rPr lang="en-US" sz="1400" dirty="0"/>
              <a:t> </a:t>
            </a:r>
            <a:r>
              <a:rPr lang="en-US" sz="1400" dirty="0" err="1"/>
              <a:t>abajo</a:t>
            </a:r>
            <a:r>
              <a:rPr lang="en-US" sz="1400" dirty="0"/>
              <a:t> </a:t>
            </a:r>
            <a:r>
              <a:rPr lang="en-US" sz="1400" dirty="0" err="1"/>
              <a:t>en</a:t>
            </a:r>
            <a:r>
              <a:rPr lang="en-US" sz="1400" dirty="0"/>
              <a:t> la </a:t>
            </a:r>
            <a:r>
              <a:rPr lang="en-US" sz="1400" dirty="0" err="1"/>
              <a:t>jerarquía</a:t>
            </a:r>
            <a:r>
              <a:rPr lang="en-US" sz="1400" dirty="0"/>
              <a:t>.</a:t>
            </a:r>
          </a:p>
          <a:p>
            <a:pPr marL="0" indent="0">
              <a:buNone/>
            </a:pPr>
            <a:r>
              <a:rPr lang="en-US" sz="1400" dirty="0"/>
              <a:t> </a:t>
            </a:r>
            <a:endParaRPr lang="en-BO" sz="1400" dirty="0"/>
          </a:p>
        </p:txBody>
      </p:sp>
      <p:sp>
        <p:nvSpPr>
          <p:cNvPr id="4" name="TextBox 3">
            <a:extLst>
              <a:ext uri="{FF2B5EF4-FFF2-40B4-BE49-F238E27FC236}">
                <a16:creationId xmlns:a16="http://schemas.microsoft.com/office/drawing/2014/main" id="{CD5DE1E9-FEE8-044D-9297-160BAB82CE5A}"/>
              </a:ext>
            </a:extLst>
          </p:cNvPr>
          <p:cNvSpPr txBox="1"/>
          <p:nvPr/>
        </p:nvSpPr>
        <p:spPr>
          <a:xfrm>
            <a:off x="838200" y="1433997"/>
            <a:ext cx="6729550"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a:t>
            </a:r>
            <a:r>
              <a:rPr lang="en-US" sz="1400" b="1" dirty="0">
                <a:solidFill>
                  <a:schemeClr val="accent2">
                    <a:lumMod val="40000"/>
                    <a:lumOff val="60000"/>
                  </a:schemeClr>
                </a:solidFill>
              </a:rPr>
              <a:t>virtual</a:t>
            </a:r>
            <a:r>
              <a:rPr lang="en-US" sz="1400" b="1" dirty="0">
                <a:solidFill>
                  <a:schemeClr val="bg1"/>
                </a:solidFill>
              </a:rPr>
              <a:t>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a:t>
            </a:r>
            <a:r>
              <a:rPr lang="en-US" sz="1400" b="1" dirty="0">
                <a:solidFill>
                  <a:schemeClr val="accent2">
                    <a:lumMod val="40000"/>
                    <a:lumOff val="60000"/>
                  </a:schemeClr>
                </a:solidFill>
              </a:rPr>
              <a:t>override</a:t>
            </a:r>
            <a:r>
              <a:rPr lang="en-US" sz="1400" b="1" dirty="0">
                <a:solidFill>
                  <a:schemeClr val="bg1"/>
                </a:solidFill>
              </a:rPr>
              <a:t> double Area() {  return X * X;  } </a:t>
            </a:r>
          </a:p>
          <a:p>
            <a:r>
              <a:rPr lang="en-US" sz="1400" b="1" dirty="0">
                <a:solidFill>
                  <a:schemeClr val="bg1"/>
                </a:solidFill>
              </a:rPr>
              <a:t>      public </a:t>
            </a:r>
            <a:r>
              <a:rPr lang="en-US" sz="1400" b="1" dirty="0">
                <a:solidFill>
                  <a:schemeClr val="accent2">
                    <a:lumMod val="40000"/>
                    <a:lumOff val="60000"/>
                  </a:schemeClr>
                </a:solidFill>
              </a:rPr>
              <a:t>new</a:t>
            </a:r>
            <a:r>
              <a:rPr lang="en-US" sz="1400" b="1" dirty="0">
                <a:solidFill>
                  <a:schemeClr val="bg1"/>
                </a:solidFill>
              </a:rPr>
              <a:t> double </a:t>
            </a:r>
            <a:r>
              <a:rPr lang="en-US" sz="1400" b="1" dirty="0" err="1">
                <a:solidFill>
                  <a:schemeClr val="bg1"/>
                </a:solidFill>
              </a:rPr>
              <a:t>GetArea</a:t>
            </a:r>
            <a:r>
              <a:rPr lang="en-US" sz="1400" b="1" dirty="0">
                <a:solidFill>
                  <a:schemeClr val="bg1"/>
                </a:solidFill>
              </a:rPr>
              <a:t>() { return X * X;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(10);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 </a:t>
            </a:r>
            <a:r>
              <a:rPr lang="en-US" sz="1400" b="1" dirty="0" err="1">
                <a:solidFill>
                  <a:schemeClr val="bg1"/>
                </a:solidFill>
              </a:rPr>
              <a:t>upcast</a:t>
            </a:r>
            <a:endParaRPr lang="en-US" sz="1400" b="1" dirty="0">
              <a:solidFill>
                <a:schemeClr val="bg1"/>
              </a:solidFill>
            </a:endParaRP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a:solidFill>
                  <a:schemeClr val="bg1"/>
                </a:solidFill>
              </a:rPr>
              <a:t>Area (override)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ov</a:t>
            </a:r>
            <a:r>
              <a:rPr lang="en-US" sz="1400" b="1" dirty="0">
                <a:solidFill>
                  <a:schemeClr val="bg1"/>
                </a:solidFill>
              </a:rPr>
              <a:t>) rec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(new) rec = {</a:t>
            </a:r>
            <a:r>
              <a:rPr lang="en-US" sz="1400" b="1" dirty="0" err="1">
                <a:solidFill>
                  <a:schemeClr val="bg1"/>
                </a:solidFill>
              </a:rPr>
              <a:t>rec.GetArea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(new)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42638362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66FD-08A3-E54E-9C21-347E5687B567}"/>
              </a:ext>
            </a:extLst>
          </p:cNvPr>
          <p:cNvSpPr>
            <a:spLocks noGrp="1"/>
          </p:cNvSpPr>
          <p:nvPr>
            <p:ph type="title"/>
          </p:nvPr>
        </p:nvSpPr>
        <p:spPr/>
        <p:txBody>
          <a:bodyPr/>
          <a:lstStyle/>
          <a:p>
            <a:r>
              <a:rPr lang="en-BO" dirty="0"/>
              <a:t>sealed</a:t>
            </a:r>
          </a:p>
        </p:txBody>
      </p:sp>
      <p:sp>
        <p:nvSpPr>
          <p:cNvPr id="3" name="Content Placeholder 2">
            <a:extLst>
              <a:ext uri="{FF2B5EF4-FFF2-40B4-BE49-F238E27FC236}">
                <a16:creationId xmlns:a16="http://schemas.microsoft.com/office/drawing/2014/main" id="{E7E1DC01-AF0E-134B-BA24-35501C1FF2D1}"/>
              </a:ext>
            </a:extLst>
          </p:cNvPr>
          <p:cNvSpPr>
            <a:spLocks noGrp="1"/>
          </p:cNvSpPr>
          <p:nvPr>
            <p:ph idx="1"/>
          </p:nvPr>
        </p:nvSpPr>
        <p:spPr>
          <a:xfrm>
            <a:off x="7236823" y="2557147"/>
            <a:ext cx="4116977" cy="2578870"/>
          </a:xfrm>
          <a:solidFill>
            <a:schemeClr val="accent1">
              <a:lumMod val="20000"/>
              <a:lumOff val="80000"/>
            </a:schemeClr>
          </a:solidFill>
          <a:ln>
            <a:solidFill>
              <a:schemeClr val="accent1"/>
            </a:solidFill>
          </a:ln>
        </p:spPr>
        <p:txBody>
          <a:bodyPr>
            <a:normAutofit/>
          </a:bodyPr>
          <a:lstStyle/>
          <a:p>
            <a:pPr marL="0" indent="0">
              <a:buNone/>
            </a:pPr>
            <a:endParaRPr lang="en-US" sz="2000" dirty="0"/>
          </a:p>
          <a:p>
            <a:pPr marL="0" indent="0">
              <a:buNone/>
            </a:pPr>
            <a:r>
              <a:rPr lang="en-US" sz="2000" dirty="0"/>
              <a:t>Para </a:t>
            </a:r>
            <a:r>
              <a:rPr lang="en-US" sz="2000" dirty="0" err="1"/>
              <a:t>evitar</a:t>
            </a:r>
            <a:r>
              <a:rPr lang="en-US" sz="2000" dirty="0"/>
              <a:t> que a un </a:t>
            </a:r>
            <a:r>
              <a:rPr lang="en-US" sz="2000" dirty="0" err="1"/>
              <a:t>método</a:t>
            </a:r>
            <a:r>
              <a:rPr lang="en-US" sz="2000" dirty="0"/>
              <a:t> se le </a:t>
            </a:r>
            <a:r>
              <a:rPr lang="en-US" sz="2000" dirty="0" err="1"/>
              <a:t>pueda</a:t>
            </a:r>
            <a:r>
              <a:rPr lang="en-US" sz="2000" dirty="0"/>
              <a:t> </a:t>
            </a:r>
            <a:r>
              <a:rPr lang="en-US" sz="2000" dirty="0" err="1"/>
              <a:t>hacer</a:t>
            </a:r>
            <a:r>
              <a:rPr lang="en-US" sz="2000" dirty="0"/>
              <a:t> overriding </a:t>
            </a:r>
            <a:r>
              <a:rPr lang="en-US" sz="2000" dirty="0" err="1"/>
              <a:t>en</a:t>
            </a:r>
            <a:r>
              <a:rPr lang="en-US" sz="2000" dirty="0"/>
              <a:t> una </a:t>
            </a:r>
            <a:r>
              <a:rPr lang="en-US" sz="2000" dirty="0" err="1"/>
              <a:t>clase</a:t>
            </a:r>
            <a:r>
              <a:rPr lang="en-US" sz="2000" dirty="0"/>
              <a:t> </a:t>
            </a:r>
            <a:r>
              <a:rPr lang="en-US" sz="2000" dirty="0" err="1"/>
              <a:t>derivada</a:t>
            </a:r>
            <a:r>
              <a:rPr lang="en-US" sz="2000" dirty="0"/>
              <a:t>, </a:t>
            </a:r>
            <a:r>
              <a:rPr lang="en-US" sz="2000" dirty="0" err="1"/>
              <a:t>puede</a:t>
            </a:r>
            <a:r>
              <a:rPr lang="en-US" sz="2000" dirty="0"/>
              <a:t> ser </a:t>
            </a:r>
            <a:r>
              <a:rPr lang="en-US" sz="2000" dirty="0" err="1"/>
              <a:t>declarado</a:t>
            </a:r>
            <a:r>
              <a:rPr lang="en-US" sz="2000" dirty="0"/>
              <a:t> con el </a:t>
            </a:r>
            <a:r>
              <a:rPr lang="en-US" sz="2000" dirty="0" err="1"/>
              <a:t>modificador</a:t>
            </a:r>
            <a:r>
              <a:rPr lang="en-US" sz="2000" dirty="0"/>
              <a:t> </a:t>
            </a:r>
            <a:r>
              <a:rPr lang="en-US" sz="2000" b="1" dirty="0"/>
              <a:t>sealed</a:t>
            </a:r>
            <a:r>
              <a:rPr lang="en-US" sz="2000" dirty="0"/>
              <a:t>. De </a:t>
            </a:r>
            <a:r>
              <a:rPr lang="en-US" sz="2000" dirty="0" err="1"/>
              <a:t>este</a:t>
            </a:r>
            <a:r>
              <a:rPr lang="en-US" sz="2000" dirty="0"/>
              <a:t> modo no es </a:t>
            </a:r>
            <a:r>
              <a:rPr lang="en-US" sz="2000" dirty="0" err="1"/>
              <a:t>posible</a:t>
            </a:r>
            <a:r>
              <a:rPr lang="en-US" sz="2000" dirty="0"/>
              <a:t> </a:t>
            </a:r>
            <a:r>
              <a:rPr lang="en-US" sz="2000" dirty="0" err="1"/>
              <a:t>redefinir</a:t>
            </a:r>
            <a:r>
              <a:rPr lang="en-US" sz="2000" dirty="0"/>
              <a:t> un </a:t>
            </a:r>
            <a:r>
              <a:rPr lang="en-US" sz="2000" dirty="0" err="1"/>
              <a:t>método</a:t>
            </a:r>
            <a:r>
              <a:rPr lang="en-US" sz="2000" dirty="0"/>
              <a:t> </a:t>
            </a:r>
            <a:r>
              <a:rPr lang="en-US" sz="2000" dirty="0" err="1"/>
              <a:t>sellado</a:t>
            </a:r>
            <a:r>
              <a:rPr lang="en-US" sz="2000" dirty="0"/>
              <a:t> (sealed). </a:t>
            </a:r>
            <a:endParaRPr lang="en-BO" sz="2000" dirty="0"/>
          </a:p>
        </p:txBody>
      </p:sp>
      <p:sp>
        <p:nvSpPr>
          <p:cNvPr id="4" name="TextBox 3">
            <a:extLst>
              <a:ext uri="{FF2B5EF4-FFF2-40B4-BE49-F238E27FC236}">
                <a16:creationId xmlns:a16="http://schemas.microsoft.com/office/drawing/2014/main" id="{5366A4CD-1C0D-524D-9002-4BAECB9AA9E7}"/>
              </a:ext>
            </a:extLst>
          </p:cNvPr>
          <p:cNvSpPr txBox="1"/>
          <p:nvPr/>
        </p:nvSpPr>
        <p:spPr>
          <a:xfrm>
            <a:off x="838199" y="1433997"/>
            <a:ext cx="6137367"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a:t>
            </a:r>
            <a:r>
              <a:rPr lang="en-US" sz="1400" b="1" dirty="0">
                <a:solidFill>
                  <a:schemeClr val="accent2">
                    <a:lumMod val="40000"/>
                    <a:lumOff val="60000"/>
                  </a:schemeClr>
                </a:solidFill>
              </a:rPr>
              <a:t>virtual</a:t>
            </a:r>
            <a:r>
              <a:rPr lang="en-US" sz="1400" b="1" dirty="0">
                <a:solidFill>
                  <a:schemeClr val="bg1"/>
                </a:solidFill>
              </a:rPr>
              <a:t> double Area() {  return X * Y;  }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 {}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a:t>
            </a:r>
            <a:r>
              <a:rPr lang="en-US" sz="1400" b="1" dirty="0">
                <a:solidFill>
                  <a:schemeClr val="accent2">
                    <a:lumMod val="40000"/>
                    <a:lumOff val="60000"/>
                  </a:schemeClr>
                </a:solidFill>
              </a:rPr>
              <a:t>sealed</a:t>
            </a:r>
            <a:r>
              <a:rPr lang="en-US" sz="1400" b="1" dirty="0">
                <a:solidFill>
                  <a:schemeClr val="bg1"/>
                </a:solidFill>
              </a:rPr>
              <a:t> </a:t>
            </a:r>
            <a:r>
              <a:rPr lang="en-US" sz="1400" b="1" dirty="0">
                <a:solidFill>
                  <a:schemeClr val="accent2">
                    <a:lumMod val="40000"/>
                    <a:lumOff val="60000"/>
                  </a:schemeClr>
                </a:solidFill>
              </a:rPr>
              <a:t>override</a:t>
            </a:r>
            <a:r>
              <a:rPr lang="en-US" sz="1400" b="1" dirty="0">
                <a:solidFill>
                  <a:schemeClr val="bg1"/>
                </a:solidFill>
              </a:rPr>
              <a:t> double Area() {  return X * X;  }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CuadradoColor</a:t>
            </a:r>
            <a:r>
              <a:rPr lang="en-US" sz="1400" b="1" dirty="0">
                <a:solidFill>
                  <a:schemeClr val="bg1"/>
                </a:solidFill>
              </a:rPr>
              <a:t> :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CuadradoColor</a:t>
            </a:r>
            <a:r>
              <a:rPr lang="en-US" sz="1400" b="1" dirty="0">
                <a:solidFill>
                  <a:schemeClr val="bg1"/>
                </a:solidFill>
              </a:rPr>
              <a:t>(double x) { X = x; }</a:t>
            </a:r>
          </a:p>
          <a:p>
            <a:r>
              <a:rPr lang="en-US" sz="1400" b="1" dirty="0">
                <a:solidFill>
                  <a:schemeClr val="bg1"/>
                </a:solidFill>
              </a:rPr>
              <a:t>      // public </a:t>
            </a:r>
            <a:r>
              <a:rPr lang="en-US" sz="1400" b="1" dirty="0">
                <a:solidFill>
                  <a:srgbClr val="FF0000"/>
                </a:solidFill>
              </a:rPr>
              <a:t>override</a:t>
            </a:r>
            <a:r>
              <a:rPr lang="en-US" sz="1400" b="1" dirty="0">
                <a:solidFill>
                  <a:schemeClr val="bg1"/>
                </a:solidFill>
              </a:rPr>
              <a:t> double Area() { return X * X * 2; }.  // Error de </a:t>
            </a:r>
            <a:r>
              <a:rPr lang="en-US" sz="1400" b="1" dirty="0" err="1">
                <a:solidFill>
                  <a:schemeClr val="bg1"/>
                </a:solidFill>
              </a:rPr>
              <a:t>compilación</a:t>
            </a:r>
            <a:endParaRPr lang="en-US" sz="1400" b="1" dirty="0">
              <a:solidFill>
                <a:schemeClr val="bg1"/>
              </a:solidFill>
            </a:endParaRP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CuadradoColor</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CuadradoColor</a:t>
            </a:r>
            <a:r>
              <a:rPr lang="en-US" sz="1400" b="1" dirty="0">
                <a:solidFill>
                  <a:schemeClr val="bg1"/>
                </a:solidFill>
              </a:rPr>
              <a:t>(10);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61338150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D3F4A-7CD3-4341-9547-4AAE0FB5CA9C}"/>
              </a:ext>
            </a:extLst>
          </p:cNvPr>
          <p:cNvSpPr>
            <a:spLocks noGrp="1"/>
          </p:cNvSpPr>
          <p:nvPr>
            <p:ph type="title"/>
          </p:nvPr>
        </p:nvSpPr>
        <p:spPr/>
        <p:txBody>
          <a:bodyPr/>
          <a:lstStyle/>
          <a:p>
            <a:r>
              <a:rPr lang="en-BO" dirty="0"/>
              <a:t>sealed class</a:t>
            </a:r>
          </a:p>
        </p:txBody>
      </p:sp>
      <p:sp>
        <p:nvSpPr>
          <p:cNvPr id="3" name="Content Placeholder 2">
            <a:extLst>
              <a:ext uri="{FF2B5EF4-FFF2-40B4-BE49-F238E27FC236}">
                <a16:creationId xmlns:a16="http://schemas.microsoft.com/office/drawing/2014/main" id="{88975F1C-4880-6348-B4DF-6EDD127D3B6C}"/>
              </a:ext>
            </a:extLst>
          </p:cNvPr>
          <p:cNvSpPr>
            <a:spLocks noGrp="1"/>
          </p:cNvSpPr>
          <p:nvPr>
            <p:ph idx="1"/>
          </p:nvPr>
        </p:nvSpPr>
        <p:spPr>
          <a:xfrm>
            <a:off x="838200" y="1825625"/>
            <a:ext cx="10515600" cy="586649"/>
          </a:xfrm>
          <a:solidFill>
            <a:schemeClr val="accent1">
              <a:lumMod val="20000"/>
              <a:lumOff val="80000"/>
            </a:schemeClr>
          </a:solidFill>
          <a:ln>
            <a:solidFill>
              <a:schemeClr val="accent1"/>
            </a:solidFill>
          </a:ln>
        </p:spPr>
        <p:txBody>
          <a:bodyPr/>
          <a:lstStyle/>
          <a:p>
            <a:pPr marL="0" indent="0">
              <a:buNone/>
            </a:pPr>
            <a:r>
              <a:rPr lang="en-BO" dirty="0"/>
              <a:t>Una clase sellada no puede ser ya derivada.</a:t>
            </a:r>
          </a:p>
        </p:txBody>
      </p:sp>
      <p:sp>
        <p:nvSpPr>
          <p:cNvPr id="4" name="TextBox 3">
            <a:extLst>
              <a:ext uri="{FF2B5EF4-FFF2-40B4-BE49-F238E27FC236}">
                <a16:creationId xmlns:a16="http://schemas.microsoft.com/office/drawing/2014/main" id="{5339F63A-6E0D-C544-AB1D-4A372B6E8CAE}"/>
              </a:ext>
            </a:extLst>
          </p:cNvPr>
          <p:cNvSpPr txBox="1"/>
          <p:nvPr/>
        </p:nvSpPr>
        <p:spPr>
          <a:xfrm>
            <a:off x="3419203" y="2583679"/>
            <a:ext cx="5353595"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a:t>
            </a:r>
          </a:p>
          <a:p>
            <a:endParaRPr lang="en-US" sz="1400" b="1" dirty="0">
              <a:solidFill>
                <a:schemeClr val="bg1"/>
              </a:solidFill>
            </a:endParaRPr>
          </a:p>
          <a:p>
            <a:r>
              <a:rPr lang="en-US" sz="1400" b="1" dirty="0">
                <a:solidFill>
                  <a:schemeClr val="accent2">
                    <a:lumMod val="40000"/>
                    <a:lumOff val="60000"/>
                  </a:schemeClr>
                </a:solidFill>
              </a:rPr>
              <a:t>sealed</a:t>
            </a:r>
            <a:r>
              <a:rPr lang="en-US" sz="1400" b="1" dirty="0">
                <a:solidFill>
                  <a:schemeClr val="bg1"/>
                </a:solidFill>
              </a:rPr>
              <a:t> 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 {}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sealed override double Area() {  return X * X;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CuadradoColor</a:t>
            </a:r>
            <a:r>
              <a:rPr lang="en-US" sz="1400" b="1" dirty="0">
                <a:solidFill>
                  <a:schemeClr val="bg1"/>
                </a:solidFill>
              </a:rPr>
              <a:t> : </a:t>
            </a:r>
            <a:r>
              <a:rPr lang="en-US" sz="1400" b="1" dirty="0" err="1">
                <a:solidFill>
                  <a:schemeClr val="bg1"/>
                </a:solidFill>
              </a:rPr>
              <a:t>Cuadrado</a:t>
            </a:r>
            <a:r>
              <a:rPr lang="en-US" sz="1400" b="1" dirty="0">
                <a:solidFill>
                  <a:schemeClr val="bg1"/>
                </a:solidFill>
              </a:rPr>
              <a:t> { 	             // Error de </a:t>
            </a:r>
            <a:r>
              <a:rPr lang="en-US" sz="1400" b="1" dirty="0" err="1">
                <a:solidFill>
                  <a:schemeClr val="bg1"/>
                </a:solidFill>
              </a:rPr>
              <a:t>compilación</a:t>
            </a:r>
            <a:endParaRPr lang="en-US" sz="1400" b="1" dirty="0">
              <a:solidFill>
                <a:schemeClr val="bg1"/>
              </a:solidFill>
            </a:endParaRPr>
          </a:p>
          <a:p>
            <a:r>
              <a:rPr lang="en-US" sz="1400" b="1" dirty="0">
                <a:solidFill>
                  <a:schemeClr val="bg1"/>
                </a:solidFill>
              </a:rPr>
              <a:t>} </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581213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6EC99-E08B-7D45-80BB-7D8E1AB67565}"/>
              </a:ext>
            </a:extLst>
          </p:cNvPr>
          <p:cNvSpPr>
            <a:spLocks noGrp="1"/>
          </p:cNvSpPr>
          <p:nvPr>
            <p:ph type="title"/>
          </p:nvPr>
        </p:nvSpPr>
        <p:spPr/>
        <p:txBody>
          <a:bodyPr/>
          <a:lstStyle/>
          <a:p>
            <a:r>
              <a:rPr lang="en-BO" dirty="0"/>
              <a:t>Keyword base</a:t>
            </a:r>
          </a:p>
        </p:txBody>
      </p:sp>
      <p:sp>
        <p:nvSpPr>
          <p:cNvPr id="3" name="Content Placeholder 2">
            <a:extLst>
              <a:ext uri="{FF2B5EF4-FFF2-40B4-BE49-F238E27FC236}">
                <a16:creationId xmlns:a16="http://schemas.microsoft.com/office/drawing/2014/main" id="{2FAAB1DE-70B9-EA45-B5CE-6D19EA7B1DDB}"/>
              </a:ext>
            </a:extLst>
          </p:cNvPr>
          <p:cNvSpPr>
            <a:spLocks noGrp="1"/>
          </p:cNvSpPr>
          <p:nvPr>
            <p:ph idx="1"/>
          </p:nvPr>
        </p:nvSpPr>
        <p:spPr>
          <a:xfrm>
            <a:off x="7889966" y="1825624"/>
            <a:ext cx="3463834" cy="3382101"/>
          </a:xfrm>
          <a:solidFill>
            <a:schemeClr val="accent1">
              <a:lumMod val="20000"/>
              <a:lumOff val="80000"/>
            </a:schemeClr>
          </a:solidFill>
          <a:ln>
            <a:solidFill>
              <a:schemeClr val="accent1"/>
            </a:solidFill>
          </a:ln>
        </p:spPr>
        <p:txBody>
          <a:bodyPr>
            <a:normAutofit/>
          </a:bodyPr>
          <a:lstStyle/>
          <a:p>
            <a:pPr marL="0" indent="0">
              <a:buNone/>
            </a:pPr>
            <a:endParaRPr lang="en-US" sz="1800" dirty="0"/>
          </a:p>
          <a:p>
            <a:pPr marL="0" indent="0">
              <a:buNone/>
            </a:pPr>
            <a:r>
              <a:rPr lang="en-US" sz="1800" dirty="0"/>
              <a:t>Hay una forma de acceder al </a:t>
            </a:r>
            <a:r>
              <a:rPr lang="en-US" sz="1800" dirty="0" err="1"/>
              <a:t>método</a:t>
            </a:r>
            <a:r>
              <a:rPr lang="en-US" sz="1800" dirty="0"/>
              <a:t> de una </a:t>
            </a:r>
            <a:r>
              <a:rPr lang="en-US" sz="1800" dirty="0" err="1"/>
              <a:t>clase</a:t>
            </a:r>
            <a:r>
              <a:rPr lang="en-US" sz="1800" dirty="0"/>
              <a:t> base, </a:t>
            </a:r>
            <a:r>
              <a:rPr lang="en-US" sz="1800" dirty="0" err="1"/>
              <a:t>incluso</a:t>
            </a:r>
            <a:r>
              <a:rPr lang="en-US" sz="1800" dirty="0"/>
              <a:t> </a:t>
            </a:r>
            <a:r>
              <a:rPr lang="en-US" sz="1800" dirty="0" err="1"/>
              <a:t>si</a:t>
            </a:r>
            <a:r>
              <a:rPr lang="en-US" sz="1800" dirty="0"/>
              <a:t> se lo ha </a:t>
            </a:r>
            <a:r>
              <a:rPr lang="en-US" sz="1800" dirty="0" err="1"/>
              <a:t>redefinido</a:t>
            </a:r>
            <a:r>
              <a:rPr lang="en-US" sz="1800" dirty="0"/>
              <a:t>. </a:t>
            </a:r>
            <a:r>
              <a:rPr lang="en-US" sz="1800" dirty="0" err="1"/>
              <a:t>Esto</a:t>
            </a:r>
            <a:r>
              <a:rPr lang="en-US" sz="1800" dirty="0"/>
              <a:t> se </a:t>
            </a:r>
            <a:r>
              <a:rPr lang="en-US" sz="1800" dirty="0" err="1"/>
              <a:t>hace</a:t>
            </a:r>
            <a:r>
              <a:rPr lang="en-US" sz="1800" dirty="0"/>
              <a:t> </a:t>
            </a:r>
            <a:r>
              <a:rPr lang="en-US" sz="1800" dirty="0" err="1"/>
              <a:t>utilizando</a:t>
            </a:r>
            <a:r>
              <a:rPr lang="en-US" sz="1800" dirty="0"/>
              <a:t> el keyword base para </a:t>
            </a:r>
            <a:r>
              <a:rPr lang="en-US" sz="1800" dirty="0" err="1"/>
              <a:t>hacer</a:t>
            </a:r>
            <a:r>
              <a:rPr lang="en-US" sz="1800" dirty="0"/>
              <a:t> </a:t>
            </a:r>
            <a:r>
              <a:rPr lang="en-US" sz="1800" dirty="0" err="1"/>
              <a:t>referencia</a:t>
            </a:r>
            <a:r>
              <a:rPr lang="en-US" sz="1800" dirty="0"/>
              <a:t> a la </a:t>
            </a:r>
            <a:r>
              <a:rPr lang="en-US" sz="1800" dirty="0" err="1"/>
              <a:t>instancia</a:t>
            </a:r>
            <a:r>
              <a:rPr lang="en-US" sz="1800" dirty="0"/>
              <a:t>  de </a:t>
            </a:r>
            <a:r>
              <a:rPr lang="en-US" sz="1800" dirty="0" err="1"/>
              <a:t>clase</a:t>
            </a:r>
            <a:r>
              <a:rPr lang="en-US" sz="1800" dirty="0"/>
              <a:t> base. </a:t>
            </a:r>
            <a:r>
              <a:rPr lang="en-US" sz="1800" dirty="0" err="1"/>
              <a:t>Aún</a:t>
            </a:r>
            <a:r>
              <a:rPr lang="en-US" sz="1800" dirty="0"/>
              <a:t> </a:t>
            </a:r>
            <a:r>
              <a:rPr lang="en-US" sz="1800" dirty="0" err="1"/>
              <a:t>cuando</a:t>
            </a:r>
            <a:r>
              <a:rPr lang="en-US" sz="1800" dirty="0"/>
              <a:t> el </a:t>
            </a:r>
            <a:r>
              <a:rPr lang="en-US" sz="1800" dirty="0" err="1"/>
              <a:t>método</a:t>
            </a:r>
            <a:r>
              <a:rPr lang="en-US" sz="1800" dirty="0"/>
              <a:t> </a:t>
            </a:r>
            <a:r>
              <a:rPr lang="en-US" sz="1800" dirty="0" err="1"/>
              <a:t>esté</a:t>
            </a:r>
            <a:r>
              <a:rPr lang="en-US" sz="1800" dirty="0"/>
              <a:t> hiding o override, se </a:t>
            </a:r>
            <a:r>
              <a:rPr lang="en-US" sz="1800" dirty="0" err="1"/>
              <a:t>puede</a:t>
            </a:r>
            <a:r>
              <a:rPr lang="en-US" sz="1800" dirty="0"/>
              <a:t> </a:t>
            </a:r>
            <a:r>
              <a:rPr lang="en-US" sz="1800" dirty="0" err="1"/>
              <a:t>llegar</a:t>
            </a:r>
            <a:r>
              <a:rPr lang="en-US" sz="1800" dirty="0"/>
              <a:t> al </a:t>
            </a:r>
            <a:r>
              <a:rPr lang="en-US" sz="1800" dirty="0" err="1"/>
              <a:t>miembro</a:t>
            </a:r>
            <a:r>
              <a:rPr lang="en-US" sz="1800" dirty="0"/>
              <a:t> de la </a:t>
            </a:r>
            <a:r>
              <a:rPr lang="en-US" sz="1800" dirty="0" err="1"/>
              <a:t>clase</a:t>
            </a:r>
            <a:r>
              <a:rPr lang="en-US" sz="1800" dirty="0"/>
              <a:t> base con </a:t>
            </a:r>
            <a:r>
              <a:rPr lang="en-US" sz="1800" dirty="0" err="1"/>
              <a:t>este</a:t>
            </a:r>
            <a:r>
              <a:rPr lang="en-US" sz="1800" dirty="0"/>
              <a:t> keyword.</a:t>
            </a:r>
            <a:endParaRPr lang="en-BO" sz="1800" dirty="0"/>
          </a:p>
        </p:txBody>
      </p:sp>
      <p:sp>
        <p:nvSpPr>
          <p:cNvPr id="4" name="TextBox 3">
            <a:extLst>
              <a:ext uri="{FF2B5EF4-FFF2-40B4-BE49-F238E27FC236}">
                <a16:creationId xmlns:a16="http://schemas.microsoft.com/office/drawing/2014/main" id="{28334A5E-D166-8542-AC04-EB16BB44108E}"/>
              </a:ext>
            </a:extLst>
          </p:cNvPr>
          <p:cNvSpPr txBox="1"/>
          <p:nvPr/>
        </p:nvSpPr>
        <p:spPr>
          <a:xfrm>
            <a:off x="838199" y="1433997"/>
            <a:ext cx="688630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override double Area() {  Y = X; return </a:t>
            </a:r>
            <a:r>
              <a:rPr lang="en-US" sz="1400" b="1" dirty="0" err="1">
                <a:solidFill>
                  <a:schemeClr val="accent2">
                    <a:lumMod val="40000"/>
                    <a:lumOff val="60000"/>
                  </a:schemeClr>
                </a:solidFill>
              </a:rPr>
              <a:t>base</a:t>
            </a:r>
            <a:r>
              <a:rPr lang="en-US" sz="1400" b="1" dirty="0" err="1">
                <a:solidFill>
                  <a:schemeClr val="bg1"/>
                </a:solidFill>
              </a:rPr>
              <a:t>.Area</a:t>
            </a:r>
            <a:r>
              <a:rPr lang="en-US" sz="1400" b="1" dirty="0">
                <a:solidFill>
                  <a:schemeClr val="bg1"/>
                </a:solidFill>
              </a:rPr>
              <a:t>();  } </a:t>
            </a:r>
          </a:p>
          <a:p>
            <a:r>
              <a:rPr lang="en-US" sz="1400" b="1" dirty="0">
                <a:solidFill>
                  <a:schemeClr val="bg1"/>
                </a:solidFill>
              </a:rPr>
              <a:t>      public new double </a:t>
            </a:r>
            <a:r>
              <a:rPr lang="en-US" sz="1400" b="1" dirty="0" err="1">
                <a:solidFill>
                  <a:schemeClr val="bg1"/>
                </a:solidFill>
              </a:rPr>
              <a:t>GetArea</a:t>
            </a:r>
            <a:r>
              <a:rPr lang="en-US" sz="1400" b="1" dirty="0">
                <a:solidFill>
                  <a:schemeClr val="bg1"/>
                </a:solidFill>
              </a:rPr>
              <a:t>() {Y = 0; return </a:t>
            </a:r>
            <a:r>
              <a:rPr lang="en-US" sz="1400" b="1" dirty="0" err="1">
                <a:solidFill>
                  <a:schemeClr val="accent2">
                    <a:lumMod val="40000"/>
                    <a:lumOff val="60000"/>
                  </a:schemeClr>
                </a:solidFill>
              </a:rPr>
              <a:t>base</a:t>
            </a:r>
            <a:r>
              <a:rPr lang="en-US" sz="1400" b="1" dirty="0" err="1">
                <a:solidFill>
                  <a:schemeClr val="bg1"/>
                </a:solidFill>
              </a:rPr>
              <a:t>.Area</a:t>
            </a:r>
            <a:r>
              <a:rPr lang="en-US" sz="1400" b="1" dirty="0">
                <a:solidFill>
                  <a:schemeClr val="bg1"/>
                </a:solidFill>
              </a:rPr>
              <a:t>();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(10);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 </a:t>
            </a:r>
            <a:r>
              <a:rPr lang="en-US" sz="1400" b="1" dirty="0" err="1">
                <a:solidFill>
                  <a:schemeClr val="bg1"/>
                </a:solidFill>
              </a:rPr>
              <a:t>upcast</a:t>
            </a:r>
            <a:endParaRPr lang="en-US" sz="1400" b="1" dirty="0">
              <a:solidFill>
                <a:schemeClr val="bg1"/>
              </a:solidFill>
            </a:endParaRP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a:solidFill>
                  <a:schemeClr val="bg1"/>
                </a:solidFill>
              </a:rPr>
              <a:t>Area (override)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ov</a:t>
            </a:r>
            <a:r>
              <a:rPr lang="en-US" sz="1400" b="1" dirty="0">
                <a:solidFill>
                  <a:schemeClr val="bg1"/>
                </a:solidFill>
              </a:rPr>
              <a:t>) rec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a:t>
            </a:r>
            <a:r>
              <a:rPr lang="en-US" sz="1400" b="1" dirty="0" err="1">
                <a:solidFill>
                  <a:schemeClr val="bg1"/>
                </a:solidFill>
              </a:rPr>
              <a:t>cuad</a:t>
            </a:r>
            <a:r>
              <a:rPr lang="en-US" sz="1400" b="1" dirty="0">
                <a:solidFill>
                  <a:schemeClr val="bg1"/>
                </a:solidFill>
              </a:rPr>
              <a:t> = 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(new) rec = {</a:t>
            </a:r>
            <a:r>
              <a:rPr lang="en-US" sz="1400" b="1" dirty="0" err="1">
                <a:solidFill>
                  <a:schemeClr val="bg1"/>
                </a:solidFill>
              </a:rPr>
              <a:t>rec.GetArea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(new)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5208174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639EC-8E94-3F45-BA4A-66F6B4AC7B7B}"/>
              </a:ext>
            </a:extLst>
          </p:cNvPr>
          <p:cNvSpPr>
            <a:spLocks noGrp="1"/>
          </p:cNvSpPr>
          <p:nvPr>
            <p:ph type="title"/>
          </p:nvPr>
        </p:nvSpPr>
        <p:spPr/>
        <p:txBody>
          <a:bodyPr/>
          <a:lstStyle/>
          <a:p>
            <a:r>
              <a:rPr lang="en-BO" dirty="0"/>
              <a:t>Constructores de la clase base</a:t>
            </a:r>
          </a:p>
        </p:txBody>
      </p:sp>
      <p:sp>
        <p:nvSpPr>
          <p:cNvPr id="3" name="Content Placeholder 2">
            <a:extLst>
              <a:ext uri="{FF2B5EF4-FFF2-40B4-BE49-F238E27FC236}">
                <a16:creationId xmlns:a16="http://schemas.microsoft.com/office/drawing/2014/main" id="{8B2C20D5-CB5F-D64D-A3BF-EE0737C37404}"/>
              </a:ext>
            </a:extLst>
          </p:cNvPr>
          <p:cNvSpPr>
            <a:spLocks noGrp="1"/>
          </p:cNvSpPr>
          <p:nvPr>
            <p:ph idx="1"/>
          </p:nvPr>
        </p:nvSpPr>
        <p:spPr>
          <a:xfrm>
            <a:off x="7689669" y="1433997"/>
            <a:ext cx="3664130" cy="5232202"/>
          </a:xfrm>
          <a:solidFill>
            <a:schemeClr val="accent1">
              <a:lumMod val="20000"/>
              <a:lumOff val="80000"/>
            </a:schemeClr>
          </a:solidFill>
          <a:ln>
            <a:solidFill>
              <a:schemeClr val="accent1"/>
            </a:solidFill>
          </a:ln>
        </p:spPr>
        <p:txBody>
          <a:bodyPr>
            <a:normAutofit fontScale="92500" lnSpcReduction="10000"/>
          </a:bodyPr>
          <a:lstStyle/>
          <a:p>
            <a:pPr marL="0" indent="0">
              <a:buNone/>
            </a:pPr>
            <a:endParaRPr lang="en-US" sz="1600" dirty="0"/>
          </a:p>
          <a:p>
            <a:pPr marL="0" indent="0">
              <a:buNone/>
            </a:pPr>
            <a:r>
              <a:rPr lang="en-US" sz="1600" dirty="0"/>
              <a:t>El keyword </a:t>
            </a:r>
            <a:r>
              <a:rPr lang="en-US" sz="1600" b="1" dirty="0"/>
              <a:t>base</a:t>
            </a:r>
            <a:r>
              <a:rPr lang="en-US" sz="1600" dirty="0"/>
              <a:t> </a:t>
            </a:r>
            <a:r>
              <a:rPr lang="en-US" sz="1600" dirty="0" err="1"/>
              <a:t>también</a:t>
            </a:r>
            <a:r>
              <a:rPr lang="en-US" sz="1600" dirty="0"/>
              <a:t> se </a:t>
            </a:r>
            <a:r>
              <a:rPr lang="en-US" sz="1600" dirty="0" err="1"/>
              <a:t>puede</a:t>
            </a:r>
            <a:r>
              <a:rPr lang="en-US" sz="1600" dirty="0"/>
              <a:t> </a:t>
            </a:r>
            <a:r>
              <a:rPr lang="en-US" sz="1600" dirty="0" err="1"/>
              <a:t>usar</a:t>
            </a:r>
            <a:r>
              <a:rPr lang="en-US" sz="1600" dirty="0"/>
              <a:t> para </a:t>
            </a:r>
            <a:r>
              <a:rPr lang="en-US" sz="1600" dirty="0" err="1"/>
              <a:t>invocar</a:t>
            </a:r>
            <a:r>
              <a:rPr lang="en-US" sz="1600" dirty="0"/>
              <a:t> a un constructor de </a:t>
            </a:r>
            <a:r>
              <a:rPr lang="en-US" sz="1600" dirty="0" err="1"/>
              <a:t>clase</a:t>
            </a:r>
            <a:r>
              <a:rPr lang="en-US" sz="1600" dirty="0"/>
              <a:t> base </a:t>
            </a:r>
            <a:r>
              <a:rPr lang="en-US" sz="1600" dirty="0" err="1"/>
              <a:t>desde</a:t>
            </a:r>
            <a:r>
              <a:rPr lang="en-US" sz="1600" dirty="0"/>
              <a:t> un constructor de la </a:t>
            </a:r>
            <a:r>
              <a:rPr lang="en-US" sz="1600" dirty="0" err="1"/>
              <a:t>clase</a:t>
            </a:r>
            <a:r>
              <a:rPr lang="en-US" sz="1600" dirty="0"/>
              <a:t> </a:t>
            </a:r>
            <a:r>
              <a:rPr lang="en-US" sz="1600" dirty="0" err="1"/>
              <a:t>derivada</a:t>
            </a:r>
            <a:r>
              <a:rPr lang="en-US" sz="1600" dirty="0"/>
              <a:t>. Este keyword, </a:t>
            </a:r>
            <a:r>
              <a:rPr lang="en-US" sz="1600" b="1" dirty="0"/>
              <a:t>base</a:t>
            </a:r>
            <a:r>
              <a:rPr lang="en-US" sz="1600" dirty="0"/>
              <a:t>, se </a:t>
            </a:r>
            <a:r>
              <a:rPr lang="en-US" sz="1600" dirty="0" err="1"/>
              <a:t>usa</a:t>
            </a:r>
            <a:r>
              <a:rPr lang="en-US" sz="1600" dirty="0"/>
              <a:t> </a:t>
            </a:r>
            <a:r>
              <a:rPr lang="en-US" sz="1600" dirty="0" err="1"/>
              <a:t>luego</a:t>
            </a:r>
            <a:r>
              <a:rPr lang="en-US" sz="1600" dirty="0"/>
              <a:t> </a:t>
            </a:r>
            <a:r>
              <a:rPr lang="en-US" sz="1600" dirty="0" err="1"/>
              <a:t>como</a:t>
            </a:r>
            <a:r>
              <a:rPr lang="en-US" sz="1600" dirty="0"/>
              <a:t> una </a:t>
            </a:r>
            <a:r>
              <a:rPr lang="en-US" sz="1600" dirty="0" err="1"/>
              <a:t>llamada</a:t>
            </a:r>
            <a:r>
              <a:rPr lang="en-US" sz="1600" dirty="0"/>
              <a:t> al </a:t>
            </a:r>
            <a:r>
              <a:rPr lang="en-US" sz="1600" dirty="0" err="1"/>
              <a:t>método</a:t>
            </a:r>
            <a:r>
              <a:rPr lang="en-US" sz="1600" dirty="0"/>
              <a:t> antes del </a:t>
            </a:r>
            <a:r>
              <a:rPr lang="en-US" sz="1600" dirty="0" err="1"/>
              <a:t>cuerpo</a:t>
            </a:r>
            <a:r>
              <a:rPr lang="en-US" sz="1600" dirty="0"/>
              <a:t> del constructor, </a:t>
            </a:r>
            <a:r>
              <a:rPr lang="en-US" sz="1600" dirty="0" err="1"/>
              <a:t>precedida</a:t>
            </a:r>
            <a:r>
              <a:rPr lang="en-US" sz="1600" dirty="0"/>
              <a:t> por dos puntos. </a:t>
            </a:r>
          </a:p>
          <a:p>
            <a:pPr marL="0" indent="0">
              <a:buNone/>
            </a:pPr>
            <a:endParaRPr lang="en-US" sz="1600" dirty="0"/>
          </a:p>
          <a:p>
            <a:pPr marL="0" indent="0">
              <a:buNone/>
            </a:pPr>
            <a:r>
              <a:rPr lang="en-US" sz="1600" dirty="0" err="1"/>
              <a:t>Cuando</a:t>
            </a:r>
            <a:r>
              <a:rPr lang="en-US" sz="1600" dirty="0"/>
              <a:t> un constructor de </a:t>
            </a:r>
            <a:r>
              <a:rPr lang="en-US" sz="1600" dirty="0" err="1"/>
              <a:t>clase</a:t>
            </a:r>
            <a:r>
              <a:rPr lang="en-US" sz="1600" dirty="0"/>
              <a:t> </a:t>
            </a:r>
            <a:r>
              <a:rPr lang="en-US" sz="1600" dirty="0" err="1"/>
              <a:t>derivada</a:t>
            </a:r>
            <a:r>
              <a:rPr lang="en-US" sz="1600" dirty="0"/>
              <a:t> no </a:t>
            </a:r>
            <a:r>
              <a:rPr lang="en-US" sz="1600" dirty="0" err="1"/>
              <a:t>tiene</a:t>
            </a:r>
            <a:r>
              <a:rPr lang="en-US" sz="1600" dirty="0"/>
              <a:t> una </a:t>
            </a:r>
            <a:r>
              <a:rPr lang="en-US" sz="1600" dirty="0" err="1"/>
              <a:t>invocación</a:t>
            </a:r>
            <a:r>
              <a:rPr lang="en-US" sz="1600" dirty="0"/>
              <a:t> </a:t>
            </a:r>
            <a:r>
              <a:rPr lang="en-US" sz="1600" dirty="0" err="1"/>
              <a:t>explícita</a:t>
            </a:r>
            <a:r>
              <a:rPr lang="en-US" sz="1600" dirty="0"/>
              <a:t> al constructor de la </a:t>
            </a:r>
            <a:r>
              <a:rPr lang="en-US" sz="1600" dirty="0" err="1"/>
              <a:t>clase</a:t>
            </a:r>
            <a:r>
              <a:rPr lang="en-US" sz="1600" dirty="0"/>
              <a:t> base, el </a:t>
            </a:r>
            <a:r>
              <a:rPr lang="en-US" sz="1600" dirty="0" err="1"/>
              <a:t>compilador</a:t>
            </a:r>
            <a:r>
              <a:rPr lang="en-US" sz="1600" dirty="0"/>
              <a:t> </a:t>
            </a:r>
            <a:r>
              <a:rPr lang="en-US" sz="1600" dirty="0" err="1"/>
              <a:t>insertará</a:t>
            </a:r>
            <a:r>
              <a:rPr lang="en-US" sz="1600" dirty="0"/>
              <a:t> </a:t>
            </a:r>
            <a:r>
              <a:rPr lang="en-US" sz="1600" dirty="0" err="1"/>
              <a:t>automáticamente</a:t>
            </a:r>
            <a:r>
              <a:rPr lang="en-US" sz="1600" dirty="0"/>
              <a:t> una </a:t>
            </a:r>
            <a:r>
              <a:rPr lang="en-US" sz="1600" dirty="0" err="1"/>
              <a:t>llamada</a:t>
            </a:r>
            <a:r>
              <a:rPr lang="en-US" sz="1600" dirty="0"/>
              <a:t> al constructor de la </a:t>
            </a:r>
            <a:r>
              <a:rPr lang="en-US" sz="1600" dirty="0" err="1"/>
              <a:t>clase</a:t>
            </a:r>
            <a:r>
              <a:rPr lang="en-US" sz="1600" dirty="0"/>
              <a:t> base sin </a:t>
            </a:r>
            <a:r>
              <a:rPr lang="en-US" sz="1600" dirty="0" err="1"/>
              <a:t>parámetros</a:t>
            </a:r>
            <a:r>
              <a:rPr lang="en-US" sz="1600" dirty="0"/>
              <a:t>, para </a:t>
            </a:r>
            <a:r>
              <a:rPr lang="en-US" sz="1600" dirty="0" err="1"/>
              <a:t>garantizar</a:t>
            </a:r>
            <a:r>
              <a:rPr lang="en-US" sz="1600" dirty="0"/>
              <a:t> que la </a:t>
            </a:r>
            <a:r>
              <a:rPr lang="en-US" sz="1600" dirty="0" err="1"/>
              <a:t>clase</a:t>
            </a:r>
            <a:r>
              <a:rPr lang="en-US" sz="1600" dirty="0"/>
              <a:t> base se </a:t>
            </a:r>
            <a:r>
              <a:rPr lang="en-US" sz="1600" dirty="0" err="1"/>
              <a:t>construya</a:t>
            </a:r>
            <a:r>
              <a:rPr lang="en-US" sz="1600" dirty="0"/>
              <a:t> </a:t>
            </a:r>
            <a:r>
              <a:rPr lang="en-US" sz="1600" dirty="0" err="1"/>
              <a:t>correctamente</a:t>
            </a:r>
            <a:r>
              <a:rPr lang="en-US" sz="1600" dirty="0"/>
              <a:t>.</a:t>
            </a:r>
          </a:p>
          <a:p>
            <a:pPr marL="0" indent="0">
              <a:buNone/>
            </a:pPr>
            <a:endParaRPr lang="en-US" sz="1600" dirty="0"/>
          </a:p>
          <a:p>
            <a:pPr marL="0" indent="0">
              <a:buNone/>
            </a:pPr>
            <a:r>
              <a:rPr lang="en-US" sz="1600" dirty="0"/>
              <a:t>Si la </a:t>
            </a:r>
            <a:r>
              <a:rPr lang="en-US" sz="1600" dirty="0" err="1"/>
              <a:t>clase</a:t>
            </a:r>
            <a:r>
              <a:rPr lang="en-US" sz="1600" dirty="0"/>
              <a:t> base no define un constructor default (sin </a:t>
            </a:r>
            <a:r>
              <a:rPr lang="en-US" sz="1600" dirty="0" err="1"/>
              <a:t>parámetros</a:t>
            </a:r>
            <a:r>
              <a:rPr lang="en-US" sz="1600" dirty="0"/>
              <a:t>) y se define un constructor </a:t>
            </a:r>
            <a:r>
              <a:rPr lang="en-US" sz="1600" dirty="0" err="1"/>
              <a:t>en</a:t>
            </a:r>
            <a:r>
              <a:rPr lang="en-US" sz="1600" dirty="0"/>
              <a:t> la </a:t>
            </a:r>
            <a:r>
              <a:rPr lang="en-US" sz="1600" dirty="0" err="1"/>
              <a:t>clase</a:t>
            </a:r>
            <a:r>
              <a:rPr lang="en-US" sz="1600" dirty="0"/>
              <a:t> </a:t>
            </a:r>
            <a:r>
              <a:rPr lang="en-US" sz="1600" dirty="0" err="1"/>
              <a:t>derivada</a:t>
            </a:r>
            <a:r>
              <a:rPr lang="en-US" sz="1600" dirty="0"/>
              <a:t>, sin una </a:t>
            </a:r>
            <a:r>
              <a:rPr lang="en-US" sz="1600" dirty="0" err="1"/>
              <a:t>llamada</a:t>
            </a:r>
            <a:r>
              <a:rPr lang="en-US" sz="1600" dirty="0"/>
              <a:t> </a:t>
            </a:r>
            <a:r>
              <a:rPr lang="en-US" sz="1600" dirty="0" err="1"/>
              <a:t>explícita</a:t>
            </a:r>
            <a:r>
              <a:rPr lang="en-US" sz="1600" dirty="0"/>
              <a:t> a un constructor de la </a:t>
            </a:r>
            <a:r>
              <a:rPr lang="en-US" sz="1600" dirty="0" err="1"/>
              <a:t>clase</a:t>
            </a:r>
            <a:r>
              <a:rPr lang="en-US" sz="1600" dirty="0"/>
              <a:t> base </a:t>
            </a:r>
            <a:r>
              <a:rPr lang="en-US" sz="1600" dirty="0" err="1"/>
              <a:t>definido</a:t>
            </a:r>
            <a:r>
              <a:rPr lang="en-US" sz="1600" dirty="0"/>
              <a:t>, </a:t>
            </a:r>
            <a:r>
              <a:rPr lang="en-US" sz="1600" dirty="0" err="1"/>
              <a:t>causará</a:t>
            </a:r>
            <a:r>
              <a:rPr lang="en-US" sz="1600" dirty="0"/>
              <a:t> un error de </a:t>
            </a:r>
            <a:r>
              <a:rPr lang="en-US" sz="1600" dirty="0" err="1"/>
              <a:t>compilación</a:t>
            </a:r>
            <a:r>
              <a:rPr lang="en-US" sz="1600" dirty="0"/>
              <a:t>.</a:t>
            </a:r>
          </a:p>
          <a:p>
            <a:pPr marL="0" indent="0">
              <a:buNone/>
            </a:pPr>
            <a:r>
              <a:rPr lang="en-US" sz="1600" dirty="0"/>
              <a:t> </a:t>
            </a:r>
            <a:endParaRPr lang="en-BO" sz="1600" dirty="0"/>
          </a:p>
        </p:txBody>
      </p:sp>
      <p:sp>
        <p:nvSpPr>
          <p:cNvPr id="4" name="TextBox 3">
            <a:extLst>
              <a:ext uri="{FF2B5EF4-FFF2-40B4-BE49-F238E27FC236}">
                <a16:creationId xmlns:a16="http://schemas.microsoft.com/office/drawing/2014/main" id="{C32E8198-B01D-2F44-84F3-04A8A1C2D2EB}"/>
              </a:ext>
            </a:extLst>
          </p:cNvPr>
          <p:cNvSpPr txBox="1"/>
          <p:nvPr/>
        </p:nvSpPr>
        <p:spPr>
          <a:xfrm>
            <a:off x="838200" y="1326275"/>
            <a:ext cx="6720841" cy="5447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a:t>
            </a:r>
            <a:r>
              <a:rPr lang="en-US" sz="1400" b="1" dirty="0">
                <a:solidFill>
                  <a:schemeClr val="accent2">
                    <a:lumMod val="40000"/>
                    <a:lumOff val="60000"/>
                  </a:schemeClr>
                </a:solidFill>
              </a:rPr>
              <a:t>base</a:t>
            </a:r>
            <a:r>
              <a:rPr lang="en-US" sz="1400" b="1" dirty="0">
                <a:solidFill>
                  <a:schemeClr val="bg1"/>
                </a:solidFill>
              </a:rPr>
              <a:t>(x, x) {}</a:t>
            </a:r>
          </a:p>
          <a:p>
            <a:r>
              <a:rPr lang="en-US" sz="1400" b="1" dirty="0">
                <a:solidFill>
                  <a:schemeClr val="bg1"/>
                </a:solidFill>
              </a:rPr>
              <a:t>      // public </a:t>
            </a:r>
            <a:r>
              <a:rPr lang="en-US" sz="1400" b="1" dirty="0" err="1">
                <a:solidFill>
                  <a:schemeClr val="bg1"/>
                </a:solidFill>
              </a:rPr>
              <a:t>Cuadrado</a:t>
            </a:r>
            <a:r>
              <a:rPr lang="en-US" sz="1400" b="1" dirty="0">
                <a:solidFill>
                  <a:schemeClr val="bg1"/>
                </a:solidFill>
              </a:rPr>
              <a:t>(double x, double y = 0) { X = x; Y = x; }	// Error de </a:t>
            </a:r>
            <a:r>
              <a:rPr lang="en-US" sz="1400" b="1" dirty="0" err="1">
                <a:solidFill>
                  <a:schemeClr val="bg1"/>
                </a:solidFill>
              </a:rPr>
              <a:t>compilación</a:t>
            </a:r>
            <a:endParaRPr lang="en-US" sz="1400" b="1" dirty="0">
              <a:solidFill>
                <a:schemeClr val="bg1"/>
              </a:solidFill>
            </a:endParaRPr>
          </a:p>
          <a:p>
            <a:r>
              <a:rPr lang="en-US" sz="1400" b="1" dirty="0">
                <a:solidFill>
                  <a:schemeClr val="bg1"/>
                </a:solidFill>
              </a:rPr>
              <a:t>      public override double Area() {  Y = X; return </a:t>
            </a:r>
            <a:r>
              <a:rPr lang="en-US" sz="1400" b="1" dirty="0" err="1">
                <a:solidFill>
                  <a:schemeClr val="bg1"/>
                </a:solidFill>
              </a:rPr>
              <a:t>base.Area</a:t>
            </a:r>
            <a:r>
              <a:rPr lang="en-US" sz="1400" b="1" dirty="0">
                <a:solidFill>
                  <a:schemeClr val="bg1"/>
                </a:solidFill>
              </a:rPr>
              <a:t>();  } </a:t>
            </a:r>
          </a:p>
          <a:p>
            <a:r>
              <a:rPr lang="en-US" sz="1400" b="1" dirty="0">
                <a:solidFill>
                  <a:schemeClr val="bg1"/>
                </a:solidFill>
              </a:rPr>
              <a:t>      public new double </a:t>
            </a:r>
            <a:r>
              <a:rPr lang="en-US" sz="1400" b="1" dirty="0" err="1">
                <a:solidFill>
                  <a:schemeClr val="bg1"/>
                </a:solidFill>
              </a:rPr>
              <a:t>GetArea</a:t>
            </a:r>
            <a:r>
              <a:rPr lang="en-US" sz="1400" b="1" dirty="0">
                <a:solidFill>
                  <a:schemeClr val="bg1"/>
                </a:solidFill>
              </a:rPr>
              <a:t>() {Y = 0; return </a:t>
            </a:r>
            <a:r>
              <a:rPr lang="en-US" sz="1400" b="1" dirty="0" err="1">
                <a:solidFill>
                  <a:schemeClr val="bg1"/>
                </a:solidFill>
              </a:rPr>
              <a:t>base.Area</a:t>
            </a:r>
            <a:r>
              <a:rPr lang="en-US" sz="1400" b="1" dirty="0">
                <a:solidFill>
                  <a:schemeClr val="bg1"/>
                </a:solidFill>
              </a:rPr>
              <a:t>();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(10);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 </a:t>
            </a:r>
            <a:r>
              <a:rPr lang="en-US" sz="1400" b="1" dirty="0" err="1">
                <a:solidFill>
                  <a:schemeClr val="bg1"/>
                </a:solidFill>
              </a:rPr>
              <a:t>upcast</a:t>
            </a:r>
            <a:endParaRPr lang="en-US" sz="1400" b="1" dirty="0">
              <a:solidFill>
                <a:schemeClr val="bg1"/>
              </a:solidFill>
            </a:endParaRP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a:solidFill>
                  <a:schemeClr val="bg1"/>
                </a:solidFill>
              </a:rPr>
              <a:t>Area (override)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ov</a:t>
            </a:r>
            <a:r>
              <a:rPr lang="en-US" sz="1400" b="1" dirty="0">
                <a:solidFill>
                  <a:schemeClr val="bg1"/>
                </a:solidFill>
              </a:rPr>
              <a:t>) rec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a:t>
            </a:r>
            <a:r>
              <a:rPr lang="en-US" sz="1400" b="1" dirty="0" err="1">
                <a:solidFill>
                  <a:schemeClr val="bg1"/>
                </a:solidFill>
              </a:rPr>
              <a:t>cuad</a:t>
            </a:r>
            <a:r>
              <a:rPr lang="en-US" sz="1400" b="1" dirty="0">
                <a:solidFill>
                  <a:schemeClr val="bg1"/>
                </a:solidFill>
              </a:rPr>
              <a:t> = 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(new) rec = {</a:t>
            </a:r>
            <a:r>
              <a:rPr lang="en-US" sz="1400" b="1" dirty="0" err="1">
                <a:solidFill>
                  <a:schemeClr val="bg1"/>
                </a:solidFill>
              </a:rPr>
              <a:t>rec.GetArea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(new)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81177905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3AE8F-6A71-0047-9BF8-D4CBA71D5F10}"/>
              </a:ext>
            </a:extLst>
          </p:cNvPr>
          <p:cNvSpPr>
            <a:spLocks noGrp="1"/>
          </p:cNvSpPr>
          <p:nvPr>
            <p:ph type="title"/>
          </p:nvPr>
        </p:nvSpPr>
        <p:spPr/>
        <p:txBody>
          <a:bodyPr/>
          <a:lstStyle/>
          <a:p>
            <a:r>
              <a:rPr lang="en-BO" dirty="0"/>
              <a:t>Capítulo 9</a:t>
            </a:r>
          </a:p>
        </p:txBody>
      </p:sp>
      <p:sp>
        <p:nvSpPr>
          <p:cNvPr id="3" name="Content Placeholder 2">
            <a:extLst>
              <a:ext uri="{FF2B5EF4-FFF2-40B4-BE49-F238E27FC236}">
                <a16:creationId xmlns:a16="http://schemas.microsoft.com/office/drawing/2014/main" id="{DE673D91-C679-994B-B985-50DFF2F75A90}"/>
              </a:ext>
            </a:extLst>
          </p:cNvPr>
          <p:cNvSpPr>
            <a:spLocks noGrp="1"/>
          </p:cNvSpPr>
          <p:nvPr>
            <p:ph idx="1"/>
          </p:nvPr>
        </p:nvSpPr>
        <p:spPr/>
        <p:txBody>
          <a:bodyPr>
            <a:normAutofit/>
          </a:bodyPr>
          <a:lstStyle/>
          <a:p>
            <a:pPr marL="0" indent="0">
              <a:buNone/>
            </a:pPr>
            <a:r>
              <a:rPr lang="en-BO" sz="3600" b="1" dirty="0"/>
              <a:t>Niveles de acceso</a:t>
            </a:r>
          </a:p>
          <a:p>
            <a:pPr marL="0" indent="0">
              <a:buNone/>
            </a:pPr>
            <a:endParaRPr lang="en-BO" sz="3600" b="1" dirty="0"/>
          </a:p>
          <a:p>
            <a:pPr marL="0" indent="0">
              <a:buNone/>
            </a:pPr>
            <a:r>
              <a:rPr lang="en-US" sz="2400" dirty="0" err="1"/>
              <a:t>Cada</a:t>
            </a:r>
            <a:r>
              <a:rPr lang="en-US" sz="2400" dirty="0"/>
              <a:t> </a:t>
            </a:r>
            <a:r>
              <a:rPr lang="en-US" sz="2400" dirty="0" err="1"/>
              <a:t>miembro</a:t>
            </a:r>
            <a:r>
              <a:rPr lang="en-US" sz="2400" dirty="0"/>
              <a:t> de una </a:t>
            </a:r>
            <a:r>
              <a:rPr lang="en-US" sz="2400" dirty="0" err="1"/>
              <a:t>clase</a:t>
            </a:r>
            <a:r>
              <a:rPr lang="en-US" sz="2400" dirty="0"/>
              <a:t> </a:t>
            </a:r>
            <a:r>
              <a:rPr lang="en-US" sz="2400" dirty="0" err="1"/>
              <a:t>tiene</a:t>
            </a:r>
            <a:r>
              <a:rPr lang="en-US" sz="2400" dirty="0"/>
              <a:t> un </a:t>
            </a:r>
            <a:r>
              <a:rPr lang="en-US" sz="2400" dirty="0" err="1"/>
              <a:t>nivel</a:t>
            </a:r>
            <a:r>
              <a:rPr lang="en-US" sz="2400" dirty="0"/>
              <a:t> de </a:t>
            </a:r>
            <a:r>
              <a:rPr lang="en-US" sz="2400" dirty="0" err="1"/>
              <a:t>accesibilidad</a:t>
            </a:r>
            <a:r>
              <a:rPr lang="en-US" sz="2400" dirty="0"/>
              <a:t> que </a:t>
            </a:r>
            <a:r>
              <a:rPr lang="en-US" sz="2400" dirty="0" err="1"/>
              <a:t>determina</a:t>
            </a:r>
            <a:r>
              <a:rPr lang="en-US" sz="2400" dirty="0"/>
              <a:t> </a:t>
            </a:r>
            <a:r>
              <a:rPr lang="en-US" sz="2400" dirty="0" err="1"/>
              <a:t>dónde</a:t>
            </a:r>
            <a:r>
              <a:rPr lang="en-US" sz="2400" dirty="0"/>
              <a:t> </a:t>
            </a:r>
            <a:r>
              <a:rPr lang="en-US" sz="2400" dirty="0" err="1"/>
              <a:t>estará</a:t>
            </a:r>
            <a:r>
              <a:rPr lang="en-US" sz="2400" dirty="0"/>
              <a:t> visible.</a:t>
            </a:r>
            <a:endParaRPr lang="en-BO" sz="2400" dirty="0"/>
          </a:p>
        </p:txBody>
      </p:sp>
    </p:spTree>
    <p:extLst>
      <p:ext uri="{BB962C8B-B14F-4D97-AF65-F5344CB8AC3E}">
        <p14:creationId xmlns:p14="http://schemas.microsoft.com/office/powerpoint/2010/main" val="3217009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DD28-D96A-D943-AB45-545E169345AE}"/>
              </a:ext>
            </a:extLst>
          </p:cNvPr>
          <p:cNvSpPr>
            <a:spLocks noGrp="1"/>
          </p:cNvSpPr>
          <p:nvPr>
            <p:ph type="title"/>
          </p:nvPr>
        </p:nvSpPr>
        <p:spPr/>
        <p:txBody>
          <a:bodyPr/>
          <a:lstStyle/>
          <a:p>
            <a:r>
              <a:rPr lang="en-BO" dirty="0"/>
              <a:t>Variables</a:t>
            </a:r>
          </a:p>
        </p:txBody>
      </p:sp>
      <p:sp>
        <p:nvSpPr>
          <p:cNvPr id="3" name="Content Placeholder 2">
            <a:extLst>
              <a:ext uri="{FF2B5EF4-FFF2-40B4-BE49-F238E27FC236}">
                <a16:creationId xmlns:a16="http://schemas.microsoft.com/office/drawing/2014/main" id="{9DB9C282-3F17-0C4D-BB2D-B0F1CE6D1758}"/>
              </a:ext>
            </a:extLst>
          </p:cNvPr>
          <p:cNvSpPr>
            <a:spLocks noGrp="1"/>
          </p:cNvSpPr>
          <p:nvPr>
            <p:ph idx="1"/>
          </p:nvPr>
        </p:nvSpPr>
        <p:spPr/>
        <p:txBody>
          <a:bodyPr/>
          <a:lstStyle/>
          <a:p>
            <a:pPr marL="0" indent="0">
              <a:buNone/>
            </a:pPr>
            <a:r>
              <a:rPr lang="en-US" dirty="0"/>
              <a:t>Las variables se </a:t>
            </a:r>
            <a:r>
              <a:rPr lang="en-US" dirty="0" err="1"/>
              <a:t>utilizan</a:t>
            </a:r>
            <a:r>
              <a:rPr lang="en-US" dirty="0"/>
              <a:t> para </a:t>
            </a:r>
            <a:r>
              <a:rPr lang="en-US" dirty="0" err="1"/>
              <a:t>almacenar</a:t>
            </a:r>
            <a:r>
              <a:rPr lang="en-US" dirty="0"/>
              <a:t> </a:t>
            </a:r>
            <a:r>
              <a:rPr lang="en-US" dirty="0" err="1"/>
              <a:t>datos</a:t>
            </a:r>
            <a:r>
              <a:rPr lang="en-US" dirty="0"/>
              <a:t> </a:t>
            </a:r>
            <a:r>
              <a:rPr lang="en-US" dirty="0" err="1"/>
              <a:t>en</a:t>
            </a:r>
            <a:r>
              <a:rPr lang="en-US" dirty="0"/>
              <a:t> la </a:t>
            </a:r>
            <a:r>
              <a:rPr lang="en-US" dirty="0" err="1"/>
              <a:t>memoria</a:t>
            </a:r>
            <a:r>
              <a:rPr lang="en-US" dirty="0"/>
              <a:t> </a:t>
            </a:r>
            <a:r>
              <a:rPr lang="en-US" dirty="0" err="1"/>
              <a:t>durante</a:t>
            </a:r>
            <a:r>
              <a:rPr lang="en-US" dirty="0"/>
              <a:t> la </a:t>
            </a:r>
            <a:r>
              <a:rPr lang="en-US" dirty="0" err="1"/>
              <a:t>ejecución</a:t>
            </a:r>
            <a:r>
              <a:rPr lang="en-US" dirty="0"/>
              <a:t> del </a:t>
            </a:r>
            <a:r>
              <a:rPr lang="en-US" dirty="0" err="1"/>
              <a:t>programa</a:t>
            </a:r>
            <a:r>
              <a:rPr lang="en-US" dirty="0"/>
              <a:t>.</a:t>
            </a:r>
            <a:endParaRPr lang="en-BO" dirty="0"/>
          </a:p>
        </p:txBody>
      </p:sp>
    </p:spTree>
    <p:extLst>
      <p:ext uri="{BB962C8B-B14F-4D97-AF65-F5344CB8AC3E}">
        <p14:creationId xmlns:p14="http://schemas.microsoft.com/office/powerpoint/2010/main" val="59628467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AA984-A094-FC4C-981E-050F0C4F40D6}"/>
              </a:ext>
            </a:extLst>
          </p:cNvPr>
          <p:cNvSpPr>
            <a:spLocks noGrp="1"/>
          </p:cNvSpPr>
          <p:nvPr>
            <p:ph type="title"/>
          </p:nvPr>
        </p:nvSpPr>
        <p:spPr/>
        <p:txBody>
          <a:bodyPr/>
          <a:lstStyle/>
          <a:p>
            <a:r>
              <a:rPr lang="en-BO" dirty="0"/>
              <a:t>Modificadores de niveles de acceso</a:t>
            </a:r>
          </a:p>
        </p:txBody>
      </p:sp>
      <p:sp>
        <p:nvSpPr>
          <p:cNvPr id="3" name="Content Placeholder 2">
            <a:extLst>
              <a:ext uri="{FF2B5EF4-FFF2-40B4-BE49-F238E27FC236}">
                <a16:creationId xmlns:a16="http://schemas.microsoft.com/office/drawing/2014/main" id="{B1777F88-33CC-F141-939A-0E63881246E0}"/>
              </a:ext>
            </a:extLst>
          </p:cNvPr>
          <p:cNvSpPr>
            <a:spLocks noGrp="1"/>
          </p:cNvSpPr>
          <p:nvPr>
            <p:ph idx="1"/>
          </p:nvPr>
        </p:nvSpPr>
        <p:spPr/>
        <p:txBody>
          <a:bodyPr>
            <a:normAutofit fontScale="77500" lnSpcReduction="20000"/>
          </a:bodyPr>
          <a:lstStyle/>
          <a:p>
            <a:pPr marL="0" indent="0">
              <a:buNone/>
            </a:pPr>
            <a:endParaRPr lang="en-BO" dirty="0"/>
          </a:p>
          <a:p>
            <a:pPr marL="0" indent="0">
              <a:buNone/>
            </a:pPr>
            <a:r>
              <a:rPr lang="en-BO" dirty="0"/>
              <a:t>Hay seis modificadores de acceso en C#</a:t>
            </a:r>
          </a:p>
          <a:p>
            <a:pPr marL="0" indent="0">
              <a:buNone/>
            </a:pPr>
            <a:endParaRPr lang="en-BO" dirty="0"/>
          </a:p>
          <a:p>
            <a:r>
              <a:rPr lang="en-US" b="1" dirty="0"/>
              <a:t>public </a:t>
            </a:r>
          </a:p>
          <a:p>
            <a:r>
              <a:rPr lang="en-US" b="1" dirty="0"/>
              <a:t>protected </a:t>
            </a:r>
          </a:p>
          <a:p>
            <a:r>
              <a:rPr lang="en-US" b="1" dirty="0"/>
              <a:t>internal </a:t>
            </a:r>
          </a:p>
          <a:p>
            <a:r>
              <a:rPr lang="en-US" b="1" dirty="0"/>
              <a:t>protected internal </a:t>
            </a:r>
          </a:p>
          <a:p>
            <a:r>
              <a:rPr lang="en-US" b="1" dirty="0"/>
              <a:t>private </a:t>
            </a:r>
          </a:p>
          <a:p>
            <a:r>
              <a:rPr lang="en-US" b="1" dirty="0"/>
              <a:t>private protected </a:t>
            </a:r>
          </a:p>
          <a:p>
            <a:pPr marL="0" indent="0">
              <a:buNone/>
            </a:pPr>
            <a:endParaRPr lang="en-BO" dirty="0"/>
          </a:p>
          <a:p>
            <a:pPr marL="0" indent="0">
              <a:buNone/>
            </a:pPr>
            <a:r>
              <a:rPr lang="en-BO" dirty="0"/>
              <a:t>El nivel de acceso por omisión (default) para miembros de cualquier type (incluida las clases) es </a:t>
            </a:r>
            <a:r>
              <a:rPr lang="en-BO" b="1" dirty="0"/>
              <a:t>private</a:t>
            </a:r>
            <a:r>
              <a:rPr lang="en-BO" dirty="0"/>
              <a:t>.</a:t>
            </a:r>
          </a:p>
        </p:txBody>
      </p:sp>
    </p:spTree>
    <p:extLst>
      <p:ext uri="{BB962C8B-B14F-4D97-AF65-F5344CB8AC3E}">
        <p14:creationId xmlns:p14="http://schemas.microsoft.com/office/powerpoint/2010/main" val="174335698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B611-3CF8-3F47-8FB9-B9FBD1CD0A31}"/>
              </a:ext>
            </a:extLst>
          </p:cNvPr>
          <p:cNvSpPr>
            <a:spLocks noGrp="1"/>
          </p:cNvSpPr>
          <p:nvPr>
            <p:ph type="title"/>
          </p:nvPr>
        </p:nvSpPr>
        <p:spPr/>
        <p:txBody>
          <a:bodyPr/>
          <a:lstStyle/>
          <a:p>
            <a:r>
              <a:rPr lang="en-BO" dirty="0"/>
              <a:t>Niveles de acceso para types no-contenidos</a:t>
            </a:r>
          </a:p>
        </p:txBody>
      </p:sp>
      <p:sp>
        <p:nvSpPr>
          <p:cNvPr id="3" name="Content Placeholder 2">
            <a:extLst>
              <a:ext uri="{FF2B5EF4-FFF2-40B4-BE49-F238E27FC236}">
                <a16:creationId xmlns:a16="http://schemas.microsoft.com/office/drawing/2014/main" id="{24E5DE9A-7427-CC41-AF3B-DC1CDCB8C51F}"/>
              </a:ext>
            </a:extLst>
          </p:cNvPr>
          <p:cNvSpPr>
            <a:spLocks noGrp="1"/>
          </p:cNvSpPr>
          <p:nvPr>
            <p:ph idx="1"/>
          </p:nvPr>
        </p:nvSpPr>
        <p:spPr>
          <a:xfrm>
            <a:off x="5294811" y="1825625"/>
            <a:ext cx="6058989" cy="4810306"/>
          </a:xfrm>
          <a:solidFill>
            <a:schemeClr val="accent1">
              <a:lumMod val="40000"/>
              <a:lumOff val="60000"/>
            </a:schemeClr>
          </a:solidFill>
          <a:ln>
            <a:solidFill>
              <a:schemeClr val="accent1"/>
            </a:solidFill>
          </a:ln>
        </p:spPr>
        <p:txBody>
          <a:bodyPr>
            <a:noAutofit/>
          </a:bodyPr>
          <a:lstStyle/>
          <a:p>
            <a:endParaRPr lang="en-US" sz="1600" dirty="0"/>
          </a:p>
          <a:p>
            <a:pPr marL="0" indent="0">
              <a:buNone/>
            </a:pPr>
            <a:r>
              <a:rPr lang="en-US" sz="1600" dirty="0"/>
              <a:t>Un </a:t>
            </a:r>
            <a:r>
              <a:rPr lang="en-US" sz="1600" b="1" dirty="0"/>
              <a:t>type no-</a:t>
            </a:r>
            <a:r>
              <a:rPr lang="en-US" sz="1600" b="1" dirty="0" err="1"/>
              <a:t>contenido</a:t>
            </a:r>
            <a:r>
              <a:rPr lang="en-US" sz="1600" dirty="0"/>
              <a:t> es un type que se </a:t>
            </a:r>
            <a:r>
              <a:rPr lang="en-US" sz="1600" dirty="0" err="1"/>
              <a:t>declara</a:t>
            </a:r>
            <a:r>
              <a:rPr lang="en-US" sz="1600" dirty="0"/>
              <a:t> </a:t>
            </a:r>
            <a:r>
              <a:rPr lang="en-US" sz="1600" dirty="0" err="1"/>
              <a:t>fuera</a:t>
            </a:r>
            <a:r>
              <a:rPr lang="en-US" sz="1600" dirty="0"/>
              <a:t> de </a:t>
            </a:r>
            <a:r>
              <a:rPr lang="en-US" sz="1600" dirty="0" err="1"/>
              <a:t>cualquier</a:t>
            </a:r>
            <a:r>
              <a:rPr lang="en-US" sz="1600" dirty="0"/>
              <a:t> </a:t>
            </a:r>
            <a:r>
              <a:rPr lang="en-US" sz="1600" dirty="0" err="1"/>
              <a:t>otro</a:t>
            </a:r>
            <a:r>
              <a:rPr lang="en-US" sz="1600" dirty="0"/>
              <a:t> type y solo </a:t>
            </a:r>
            <a:r>
              <a:rPr lang="en-US" sz="1600" dirty="0" err="1"/>
              <a:t>pueden</a:t>
            </a:r>
            <a:r>
              <a:rPr lang="en-US" sz="1600" dirty="0"/>
              <a:t> </a:t>
            </a:r>
            <a:r>
              <a:rPr lang="en-US" sz="1600" dirty="0" err="1"/>
              <a:t>declarase</a:t>
            </a:r>
            <a:r>
              <a:rPr lang="en-US" sz="1600" dirty="0"/>
              <a:t> con los </a:t>
            </a:r>
            <a:r>
              <a:rPr lang="en-US" sz="1600" dirty="0" err="1"/>
              <a:t>modificadores</a:t>
            </a:r>
            <a:r>
              <a:rPr lang="en-US" sz="1600" dirty="0"/>
              <a:t>:</a:t>
            </a:r>
          </a:p>
          <a:p>
            <a:r>
              <a:rPr lang="en-US" sz="1600" b="1" dirty="0"/>
              <a:t>internal</a:t>
            </a:r>
            <a:r>
              <a:rPr lang="en-US" sz="1600" dirty="0"/>
              <a:t> (De </a:t>
            </a:r>
            <a:r>
              <a:rPr lang="en-US" sz="1600" dirty="0" err="1"/>
              <a:t>uso</a:t>
            </a:r>
            <a:r>
              <a:rPr lang="en-US" sz="1600" dirty="0"/>
              <a:t> exclusive </a:t>
            </a:r>
            <a:r>
              <a:rPr lang="en-US" sz="1600" dirty="0" err="1"/>
              <a:t>en</a:t>
            </a:r>
            <a:r>
              <a:rPr lang="en-US" sz="1600" dirty="0"/>
              <a:t> el </a:t>
            </a:r>
            <a:r>
              <a:rPr lang="en-US" sz="1600" dirty="0" err="1"/>
              <a:t>componente</a:t>
            </a:r>
            <a:r>
              <a:rPr lang="en-US" sz="1600" dirty="0"/>
              <a:t> </a:t>
            </a:r>
            <a:r>
              <a:rPr lang="en-US" sz="1600" dirty="0" err="1"/>
              <a:t>donde</a:t>
            </a:r>
            <a:r>
              <a:rPr lang="en-US" sz="1600" dirty="0"/>
              <a:t> </a:t>
            </a:r>
            <a:r>
              <a:rPr lang="en-US" sz="1600" dirty="0" err="1"/>
              <a:t>vive</a:t>
            </a:r>
            <a:r>
              <a:rPr lang="en-US" sz="1600" dirty="0"/>
              <a:t>)</a:t>
            </a:r>
          </a:p>
          <a:p>
            <a:r>
              <a:rPr lang="en-US" sz="1600" b="1" dirty="0"/>
              <a:t>public</a:t>
            </a:r>
            <a:r>
              <a:rPr lang="en-US" sz="1600" dirty="0"/>
              <a:t> (Para </a:t>
            </a:r>
            <a:r>
              <a:rPr lang="en-US" sz="1600" dirty="0" err="1"/>
              <a:t>uso</a:t>
            </a:r>
            <a:r>
              <a:rPr lang="en-US" sz="1600" dirty="0"/>
              <a:t> por el </a:t>
            </a:r>
            <a:r>
              <a:rPr lang="en-US" sz="1600" dirty="0" err="1"/>
              <a:t>mismo</a:t>
            </a:r>
            <a:r>
              <a:rPr lang="en-US" sz="1600" dirty="0"/>
              <a:t> </a:t>
            </a:r>
            <a:r>
              <a:rPr lang="en-US" sz="1600" dirty="0" err="1"/>
              <a:t>componente</a:t>
            </a:r>
            <a:r>
              <a:rPr lang="en-US" sz="1600" dirty="0"/>
              <a:t> y </a:t>
            </a:r>
            <a:r>
              <a:rPr lang="en-US" sz="1600" dirty="0" err="1"/>
              <a:t>cualquier</a:t>
            </a:r>
            <a:r>
              <a:rPr lang="en-US" sz="1600" dirty="0"/>
              <a:t> </a:t>
            </a:r>
            <a:r>
              <a:rPr lang="en-US" sz="1600" dirty="0" err="1"/>
              <a:t>otro</a:t>
            </a:r>
            <a:r>
              <a:rPr lang="en-US" sz="1600" dirty="0"/>
              <a:t> </a:t>
            </a:r>
            <a:r>
              <a:rPr lang="en-US" sz="1600" dirty="0" err="1"/>
              <a:t>componente</a:t>
            </a:r>
            <a:r>
              <a:rPr lang="en-US" sz="1600" dirty="0"/>
              <a:t>)</a:t>
            </a:r>
          </a:p>
          <a:p>
            <a:pPr marL="0" indent="0">
              <a:buNone/>
            </a:pPr>
            <a:endParaRPr lang="en-US" sz="1600" dirty="0"/>
          </a:p>
          <a:p>
            <a:pPr marL="0" indent="0">
              <a:buNone/>
            </a:pPr>
            <a:r>
              <a:rPr lang="en-US" sz="1600" dirty="0" err="1"/>
              <a:t>En</a:t>
            </a:r>
            <a:r>
              <a:rPr lang="en-US" sz="1600" dirty="0"/>
              <a:t> C # los </a:t>
            </a:r>
            <a:r>
              <a:rPr lang="en-US" sz="1600" dirty="0" err="1"/>
              <a:t>siguientes</a:t>
            </a:r>
            <a:r>
              <a:rPr lang="en-US" sz="1600" dirty="0"/>
              <a:t> types se </a:t>
            </a:r>
            <a:r>
              <a:rPr lang="en-US" sz="1600" dirty="0" err="1"/>
              <a:t>pueden</a:t>
            </a:r>
            <a:r>
              <a:rPr lang="en-US" sz="1600" dirty="0"/>
              <a:t> </a:t>
            </a:r>
            <a:r>
              <a:rPr lang="en-US" sz="1600" dirty="0" err="1"/>
              <a:t>declarar</a:t>
            </a:r>
            <a:r>
              <a:rPr lang="en-US" sz="1600" dirty="0"/>
              <a:t> </a:t>
            </a:r>
            <a:r>
              <a:rPr lang="en-US" sz="1600" dirty="0" err="1"/>
              <a:t>en</a:t>
            </a:r>
            <a:r>
              <a:rPr lang="en-US" sz="1600" dirty="0"/>
              <a:t> el </a:t>
            </a:r>
            <a:r>
              <a:rPr lang="en-US" sz="1600" dirty="0" err="1"/>
              <a:t>nivel</a:t>
            </a:r>
            <a:r>
              <a:rPr lang="en-US" sz="1600" dirty="0"/>
              <a:t> superior: </a:t>
            </a:r>
          </a:p>
          <a:p>
            <a:pPr marL="0" indent="0">
              <a:buNone/>
            </a:pPr>
            <a:r>
              <a:rPr lang="en-US" sz="1600" b="1" dirty="0"/>
              <a:t>class, interface, struct, </a:t>
            </a:r>
            <a:r>
              <a:rPr lang="en-US" sz="1600" b="1" dirty="0" err="1"/>
              <a:t>enum</a:t>
            </a:r>
            <a:r>
              <a:rPr lang="en-US" sz="1600" b="1" dirty="0"/>
              <a:t> y delegate</a:t>
            </a:r>
            <a:r>
              <a:rPr lang="en-US" sz="1600" dirty="0"/>
              <a:t>. </a:t>
            </a:r>
          </a:p>
          <a:p>
            <a:pPr marL="0" indent="0">
              <a:buNone/>
            </a:pPr>
            <a:endParaRPr lang="en-US" sz="1600" dirty="0"/>
          </a:p>
          <a:p>
            <a:pPr marL="0" indent="0">
              <a:buNone/>
            </a:pPr>
            <a:r>
              <a:rPr lang="en-US" sz="1600" dirty="0"/>
              <a:t>Por </a:t>
            </a:r>
            <a:r>
              <a:rPr lang="en-US" sz="1600" dirty="0" err="1"/>
              <a:t>omisión</a:t>
            </a:r>
            <a:r>
              <a:rPr lang="en-US" sz="1600" dirty="0"/>
              <a:t> (default), </a:t>
            </a:r>
            <a:r>
              <a:rPr lang="en-US" sz="1600" dirty="0" err="1"/>
              <a:t>estos</a:t>
            </a:r>
            <a:r>
              <a:rPr lang="en-US" sz="1600" dirty="0"/>
              <a:t> types no-</a:t>
            </a:r>
            <a:r>
              <a:rPr lang="en-US" sz="1600" dirty="0" err="1"/>
              <a:t>contenidos</a:t>
            </a:r>
            <a:r>
              <a:rPr lang="en-US" sz="1600" dirty="0"/>
              <a:t> </a:t>
            </a:r>
            <a:r>
              <a:rPr lang="en-US" sz="1600" dirty="0" err="1"/>
              <a:t>tienen</a:t>
            </a:r>
            <a:r>
              <a:rPr lang="en-US" sz="1600" dirty="0"/>
              <a:t> el </a:t>
            </a:r>
            <a:r>
              <a:rPr lang="en-US" sz="1600" dirty="0" err="1"/>
              <a:t>nivel</a:t>
            </a:r>
            <a:r>
              <a:rPr lang="en-US" sz="1600" dirty="0"/>
              <a:t> de </a:t>
            </a:r>
            <a:r>
              <a:rPr lang="en-US" sz="1600" dirty="0" err="1"/>
              <a:t>acceso</a:t>
            </a:r>
            <a:r>
              <a:rPr lang="en-US" sz="1600" dirty="0"/>
              <a:t>: </a:t>
            </a:r>
            <a:r>
              <a:rPr lang="en-US" sz="1600" b="1" dirty="0"/>
              <a:t>internal</a:t>
            </a:r>
            <a:r>
              <a:rPr lang="en-US" sz="1600" dirty="0"/>
              <a:t>.</a:t>
            </a:r>
          </a:p>
          <a:p>
            <a:pPr marL="0" indent="0">
              <a:buNone/>
            </a:pPr>
            <a:r>
              <a:rPr lang="en-US" sz="1600" dirty="0"/>
              <a:t> Para </a:t>
            </a:r>
            <a:r>
              <a:rPr lang="en-US" sz="1600" dirty="0" err="1"/>
              <a:t>poder</a:t>
            </a:r>
            <a:r>
              <a:rPr lang="en-US" sz="1600" dirty="0"/>
              <a:t> </a:t>
            </a:r>
            <a:r>
              <a:rPr lang="en-US" sz="1600" dirty="0" err="1"/>
              <a:t>utilizar</a:t>
            </a:r>
            <a:r>
              <a:rPr lang="en-US" sz="1600" dirty="0"/>
              <a:t> un type </a:t>
            </a:r>
            <a:r>
              <a:rPr lang="en-US" sz="1600" dirty="0" err="1"/>
              <a:t>desde</a:t>
            </a:r>
            <a:r>
              <a:rPr lang="en-US" sz="1600" dirty="0"/>
              <a:t> </a:t>
            </a:r>
            <a:r>
              <a:rPr lang="en-US" sz="1600" dirty="0" err="1"/>
              <a:t>otro</a:t>
            </a:r>
            <a:r>
              <a:rPr lang="en-US" sz="1600" dirty="0"/>
              <a:t> </a:t>
            </a:r>
            <a:r>
              <a:rPr lang="en-US" sz="1600" dirty="0" err="1"/>
              <a:t>componente</a:t>
            </a:r>
            <a:r>
              <a:rPr lang="en-US" sz="1600" dirty="0"/>
              <a:t> (assembly), </a:t>
            </a:r>
            <a:r>
              <a:rPr lang="en-US" sz="1600" dirty="0" err="1"/>
              <a:t>este</a:t>
            </a:r>
            <a:r>
              <a:rPr lang="en-US" sz="1600" dirty="0"/>
              <a:t> debe ser </a:t>
            </a:r>
            <a:r>
              <a:rPr lang="en-US" sz="1600" dirty="0" err="1"/>
              <a:t>marcado</a:t>
            </a:r>
            <a:r>
              <a:rPr lang="en-US" sz="1600" dirty="0"/>
              <a:t> con el </a:t>
            </a:r>
            <a:r>
              <a:rPr lang="en-US" sz="1600" dirty="0" err="1"/>
              <a:t>modificador</a:t>
            </a:r>
            <a:r>
              <a:rPr lang="en-US" sz="1600" dirty="0"/>
              <a:t> </a:t>
            </a:r>
            <a:r>
              <a:rPr lang="en-US" sz="1600" b="1" dirty="0"/>
              <a:t>public</a:t>
            </a:r>
            <a:r>
              <a:rPr lang="en-US" sz="1600" dirty="0"/>
              <a:t>. </a:t>
            </a:r>
          </a:p>
          <a:p>
            <a:pPr marL="0" indent="0">
              <a:buNone/>
            </a:pPr>
            <a:r>
              <a:rPr lang="en-BO" sz="1600" dirty="0"/>
              <a:t> </a:t>
            </a:r>
          </a:p>
        </p:txBody>
      </p:sp>
      <p:sp>
        <p:nvSpPr>
          <p:cNvPr id="4" name="TextBox 3">
            <a:extLst>
              <a:ext uri="{FF2B5EF4-FFF2-40B4-BE49-F238E27FC236}">
                <a16:creationId xmlns:a16="http://schemas.microsoft.com/office/drawing/2014/main" id="{24292579-729C-D944-A06B-006E7D78B3B7}"/>
              </a:ext>
            </a:extLst>
          </p:cNvPr>
          <p:cNvSpPr txBox="1"/>
          <p:nvPr/>
        </p:nvSpPr>
        <p:spPr>
          <a:xfrm>
            <a:off x="546747" y="2044005"/>
            <a:ext cx="4530350" cy="1938992"/>
          </a:xfrm>
          <a:prstGeom prst="rect">
            <a:avLst/>
          </a:prstGeom>
          <a:solidFill>
            <a:schemeClr val="accent1"/>
          </a:solidFill>
        </p:spPr>
        <p:txBody>
          <a:bodyPr wrap="square" rtlCol="0">
            <a:spAutoFit/>
          </a:bodyPr>
          <a:lstStyle/>
          <a:p>
            <a:r>
              <a:rPr lang="en-US" sz="2400" dirty="0">
                <a:solidFill>
                  <a:schemeClr val="bg1"/>
                </a:solidFill>
              </a:rPr>
              <a:t>class </a:t>
            </a:r>
            <a:r>
              <a:rPr lang="en-US" sz="2400" dirty="0" err="1">
                <a:solidFill>
                  <a:schemeClr val="bg1"/>
                </a:solidFill>
              </a:rPr>
              <a:t>MiClase</a:t>
            </a:r>
            <a:r>
              <a:rPr lang="en-US" sz="2400" dirty="0">
                <a:solidFill>
                  <a:schemeClr val="bg1"/>
                </a:solidFill>
              </a:rPr>
              <a:t> {}     // internal</a:t>
            </a:r>
          </a:p>
          <a:p>
            <a:r>
              <a:rPr lang="en-US" sz="2400" dirty="0">
                <a:solidFill>
                  <a:schemeClr val="bg1"/>
                </a:solidFill>
              </a:rPr>
              <a:t>internal class </a:t>
            </a:r>
            <a:r>
              <a:rPr lang="en-US" sz="2400" dirty="0" err="1">
                <a:solidFill>
                  <a:schemeClr val="bg1"/>
                </a:solidFill>
              </a:rPr>
              <a:t>MiClaseInterna</a:t>
            </a:r>
            <a:r>
              <a:rPr lang="en-US" sz="2400" dirty="0">
                <a:solidFill>
                  <a:schemeClr val="bg1"/>
                </a:solidFill>
              </a:rPr>
              <a:t> {}</a:t>
            </a:r>
          </a:p>
          <a:p>
            <a:r>
              <a:rPr lang="en-US" sz="2400" dirty="0">
                <a:solidFill>
                  <a:schemeClr val="bg1"/>
                </a:solidFill>
              </a:rPr>
              <a:t>public class </a:t>
            </a:r>
            <a:r>
              <a:rPr lang="en-US" sz="2400" dirty="0" err="1">
                <a:solidFill>
                  <a:schemeClr val="bg1"/>
                </a:solidFill>
              </a:rPr>
              <a:t>MiClasePublica</a:t>
            </a:r>
            <a:r>
              <a:rPr lang="en-US" sz="2400" dirty="0">
                <a:solidFill>
                  <a:schemeClr val="bg1"/>
                </a:solidFill>
              </a:rPr>
              <a:t> {}</a:t>
            </a:r>
          </a:p>
          <a:p>
            <a:endParaRPr lang="en-US" sz="2400" dirty="0">
              <a:solidFill>
                <a:schemeClr val="bg1"/>
              </a:solidFill>
            </a:endParaRPr>
          </a:p>
          <a:p>
            <a:r>
              <a:rPr lang="en-US" sz="2400" dirty="0">
                <a:solidFill>
                  <a:schemeClr val="bg1"/>
                </a:solidFill>
              </a:rPr>
              <a:t>		      </a:t>
            </a:r>
            <a:r>
              <a:rPr lang="en-US" sz="2400" dirty="0" err="1">
                <a:solidFill>
                  <a:schemeClr val="accent2">
                    <a:lumMod val="40000"/>
                    <a:lumOff val="60000"/>
                  </a:schemeClr>
                </a:solidFill>
              </a:rPr>
              <a:t>mi_assembly.dll</a:t>
            </a:r>
            <a:endParaRPr lang="en-US" sz="24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1AC3A96E-97AE-E84C-B36E-4D34561D2960}"/>
              </a:ext>
            </a:extLst>
          </p:cNvPr>
          <p:cNvSpPr txBox="1"/>
          <p:nvPr/>
        </p:nvSpPr>
        <p:spPr>
          <a:xfrm>
            <a:off x="546746" y="4436626"/>
            <a:ext cx="4530351" cy="1938992"/>
          </a:xfrm>
          <a:prstGeom prst="rect">
            <a:avLst/>
          </a:prstGeom>
          <a:solidFill>
            <a:schemeClr val="accent6">
              <a:lumMod val="75000"/>
            </a:schemeClr>
          </a:solidFill>
        </p:spPr>
        <p:txBody>
          <a:bodyPr wrap="square" rtlCol="0">
            <a:spAutoFit/>
          </a:bodyPr>
          <a:lstStyle/>
          <a:p>
            <a:r>
              <a:rPr lang="en-BO" sz="2400" dirty="0">
                <a:solidFill>
                  <a:schemeClr val="bg1"/>
                </a:solidFill>
              </a:rPr>
              <a:t>MiClase c; 	        // no permitido</a:t>
            </a:r>
          </a:p>
          <a:p>
            <a:r>
              <a:rPr lang="en-BO" sz="2400" dirty="0">
                <a:solidFill>
                  <a:schemeClr val="bg1"/>
                </a:solidFill>
              </a:rPr>
              <a:t>MiClaseInterna ci;  // no permitido</a:t>
            </a:r>
          </a:p>
          <a:p>
            <a:r>
              <a:rPr lang="en-BO" sz="2400" dirty="0">
                <a:solidFill>
                  <a:schemeClr val="bg1"/>
                </a:solidFill>
              </a:rPr>
              <a:t>MiClasePublica cp; // permitido</a:t>
            </a:r>
          </a:p>
          <a:p>
            <a:endParaRPr lang="en-BO" sz="2400" dirty="0">
              <a:solidFill>
                <a:schemeClr val="bg1"/>
              </a:solidFill>
            </a:endParaRPr>
          </a:p>
          <a:p>
            <a:r>
              <a:rPr lang="en-BO" sz="2400" dirty="0">
                <a:solidFill>
                  <a:schemeClr val="bg1"/>
                </a:solidFill>
              </a:rPr>
              <a:t>		   </a:t>
            </a:r>
            <a:r>
              <a:rPr lang="en-BO" sz="2400" dirty="0">
                <a:solidFill>
                  <a:schemeClr val="accent2">
                    <a:lumMod val="40000"/>
                    <a:lumOff val="60000"/>
                  </a:schemeClr>
                </a:solidFill>
              </a:rPr>
              <a:t>otro_assembly.dll</a:t>
            </a:r>
            <a:r>
              <a:rPr lang="en-BO" dirty="0">
                <a:solidFill>
                  <a:schemeClr val="accent2">
                    <a:lumMod val="40000"/>
                    <a:lumOff val="60000"/>
                  </a:schemeClr>
                </a:solidFill>
              </a:rPr>
              <a:t> </a:t>
            </a:r>
          </a:p>
        </p:txBody>
      </p:sp>
    </p:spTree>
    <p:extLst>
      <p:ext uri="{BB962C8B-B14F-4D97-AF65-F5344CB8AC3E}">
        <p14:creationId xmlns:p14="http://schemas.microsoft.com/office/powerpoint/2010/main" val="365529275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1A9D3-57AC-424F-92DE-B7D0DCFFD1BB}"/>
              </a:ext>
            </a:extLst>
          </p:cNvPr>
          <p:cNvSpPr>
            <a:spLocks noGrp="1"/>
          </p:cNvSpPr>
          <p:nvPr>
            <p:ph type="title"/>
          </p:nvPr>
        </p:nvSpPr>
        <p:spPr/>
        <p:txBody>
          <a:bodyPr/>
          <a:lstStyle/>
          <a:p>
            <a:r>
              <a:rPr lang="en-US" dirty="0"/>
              <a:t>private</a:t>
            </a:r>
            <a:endParaRPr lang="en-BO" dirty="0"/>
          </a:p>
        </p:txBody>
      </p:sp>
      <p:sp>
        <p:nvSpPr>
          <p:cNvPr id="3" name="Content Placeholder 2">
            <a:extLst>
              <a:ext uri="{FF2B5EF4-FFF2-40B4-BE49-F238E27FC236}">
                <a16:creationId xmlns:a16="http://schemas.microsoft.com/office/drawing/2014/main" id="{093C1F8E-28CC-4D43-A062-3F5DF6B55431}"/>
              </a:ext>
            </a:extLst>
          </p:cNvPr>
          <p:cNvSpPr>
            <a:spLocks noGrp="1"/>
          </p:cNvSpPr>
          <p:nvPr>
            <p:ph idx="1"/>
          </p:nvPr>
        </p:nvSpPr>
        <p:spPr>
          <a:xfrm>
            <a:off x="838200" y="1690688"/>
            <a:ext cx="10515600" cy="4927826"/>
          </a:xfrm>
          <a:solidFill>
            <a:schemeClr val="accent1">
              <a:lumMod val="20000"/>
              <a:lumOff val="80000"/>
            </a:schemeClr>
          </a:solidFill>
          <a:ln>
            <a:solidFill>
              <a:schemeClr val="accent1"/>
            </a:solidFill>
          </a:ln>
        </p:spPr>
        <p:txBody>
          <a:bodyPr>
            <a:noAutofit/>
          </a:bodyPr>
          <a:lstStyle/>
          <a:p>
            <a:pPr marL="0" indent="0">
              <a:buNone/>
            </a:pPr>
            <a:endParaRPr lang="en-US" sz="2400" dirty="0"/>
          </a:p>
          <a:p>
            <a:pPr marL="0" indent="0">
              <a:buNone/>
            </a:pPr>
            <a:r>
              <a:rPr lang="en-US" sz="2400" dirty="0" err="1"/>
              <a:t>Todos</a:t>
            </a:r>
            <a:r>
              <a:rPr lang="en-US" sz="2400" dirty="0"/>
              <a:t> los </a:t>
            </a:r>
            <a:r>
              <a:rPr lang="en-US" sz="2400" dirty="0" err="1"/>
              <a:t>miembros</a:t>
            </a:r>
            <a:r>
              <a:rPr lang="en-US" sz="2400" dirty="0"/>
              <a:t>, </a:t>
            </a:r>
            <a:r>
              <a:rPr lang="en-US" sz="2400" dirty="0" err="1"/>
              <a:t>independientemente</a:t>
            </a:r>
            <a:r>
              <a:rPr lang="en-US" sz="2400" dirty="0"/>
              <a:t> del </a:t>
            </a:r>
            <a:r>
              <a:rPr lang="en-US" sz="2400" dirty="0" err="1"/>
              <a:t>nivel</a:t>
            </a:r>
            <a:r>
              <a:rPr lang="en-US" sz="2400" dirty="0"/>
              <a:t> de </a:t>
            </a:r>
            <a:r>
              <a:rPr lang="en-US" sz="2400" dirty="0" err="1"/>
              <a:t>acceso</a:t>
            </a:r>
            <a:r>
              <a:rPr lang="en-US" sz="2400" dirty="0"/>
              <a:t>, son </a:t>
            </a:r>
            <a:r>
              <a:rPr lang="en-US" sz="2400" dirty="0" err="1"/>
              <a:t>accesibles</a:t>
            </a:r>
            <a:r>
              <a:rPr lang="en-US" sz="2400" dirty="0"/>
              <a:t> </a:t>
            </a:r>
            <a:r>
              <a:rPr lang="en-US" sz="2400" dirty="0" err="1"/>
              <a:t>en</a:t>
            </a:r>
            <a:r>
              <a:rPr lang="en-US" sz="2400" dirty="0"/>
              <a:t> la </a:t>
            </a:r>
            <a:r>
              <a:rPr lang="en-US" sz="2400" dirty="0" err="1"/>
              <a:t>clase</a:t>
            </a:r>
            <a:r>
              <a:rPr lang="en-US" sz="2400" dirty="0"/>
              <a:t> </a:t>
            </a:r>
            <a:r>
              <a:rPr lang="en-US" sz="2400" dirty="0" err="1"/>
              <a:t>en</a:t>
            </a:r>
            <a:r>
              <a:rPr lang="en-US" sz="2400" dirty="0"/>
              <a:t> la que se </a:t>
            </a:r>
            <a:r>
              <a:rPr lang="en-US" sz="2400" dirty="0" err="1"/>
              <a:t>declaran</a:t>
            </a:r>
            <a:r>
              <a:rPr lang="en-US" sz="2400" dirty="0"/>
              <a:t>.</a:t>
            </a:r>
          </a:p>
          <a:p>
            <a:pPr marL="0" indent="0">
              <a:buNone/>
            </a:pPr>
            <a:endParaRPr lang="en-US" sz="2400" dirty="0"/>
          </a:p>
          <a:p>
            <a:pPr marL="0" indent="0">
              <a:buNone/>
            </a:pPr>
            <a:r>
              <a:rPr lang="en-US" sz="2400" dirty="0"/>
              <a:t>El </a:t>
            </a:r>
            <a:r>
              <a:rPr lang="en-US" sz="2400" dirty="0" err="1"/>
              <a:t>modificador</a:t>
            </a:r>
            <a:r>
              <a:rPr lang="en-US" sz="2400" dirty="0"/>
              <a:t> de </a:t>
            </a:r>
            <a:r>
              <a:rPr lang="en-US" sz="2400" dirty="0" err="1"/>
              <a:t>acceso</a:t>
            </a:r>
            <a:r>
              <a:rPr lang="en-US" sz="2400" dirty="0"/>
              <a:t> </a:t>
            </a:r>
            <a:r>
              <a:rPr lang="en-US" sz="2400" b="1" dirty="0"/>
              <a:t>private </a:t>
            </a:r>
            <a:r>
              <a:rPr lang="en-US" sz="2400" dirty="0" err="1"/>
              <a:t>aplicado</a:t>
            </a:r>
            <a:r>
              <a:rPr lang="en-US" sz="2400" dirty="0"/>
              <a:t> a </a:t>
            </a:r>
            <a:r>
              <a:rPr lang="en-US" sz="2400" dirty="0" err="1"/>
              <a:t>cualquier</a:t>
            </a:r>
            <a:r>
              <a:rPr lang="en-US" sz="2400" dirty="0"/>
              <a:t> </a:t>
            </a:r>
            <a:r>
              <a:rPr lang="en-US" sz="2400" dirty="0" err="1"/>
              <a:t>miembro</a:t>
            </a:r>
            <a:r>
              <a:rPr lang="en-US" sz="2400" dirty="0"/>
              <a:t> de una </a:t>
            </a:r>
            <a:r>
              <a:rPr lang="en-US" sz="2400" dirty="0" err="1"/>
              <a:t>clase</a:t>
            </a:r>
            <a:r>
              <a:rPr lang="en-US" sz="2400" dirty="0"/>
              <a:t>,  </a:t>
            </a:r>
            <a:r>
              <a:rPr lang="en-US" sz="2400" dirty="0" err="1"/>
              <a:t>hace</a:t>
            </a:r>
            <a:r>
              <a:rPr lang="en-US" sz="2400" dirty="0"/>
              <a:t> que el </a:t>
            </a:r>
            <a:r>
              <a:rPr lang="en-US" sz="2400" dirty="0" err="1"/>
              <a:t>único</a:t>
            </a:r>
            <a:r>
              <a:rPr lang="en-US" sz="2400" dirty="0"/>
              <a:t> </a:t>
            </a:r>
            <a:r>
              <a:rPr lang="en-US" sz="2400" dirty="0" err="1"/>
              <a:t>lugar</a:t>
            </a:r>
            <a:r>
              <a:rPr lang="en-US" sz="2400" dirty="0"/>
              <a:t> </a:t>
            </a:r>
            <a:r>
              <a:rPr lang="en-US" sz="2400" dirty="0" err="1"/>
              <a:t>donde</a:t>
            </a:r>
            <a:r>
              <a:rPr lang="en-US" sz="2400" dirty="0"/>
              <a:t> sea </a:t>
            </a:r>
            <a:r>
              <a:rPr lang="en-US" sz="2400" dirty="0" err="1"/>
              <a:t>accesible</a:t>
            </a:r>
            <a:r>
              <a:rPr lang="en-US" sz="2400" dirty="0"/>
              <a:t> sea dentro de </a:t>
            </a:r>
            <a:r>
              <a:rPr lang="en-US" sz="2400" dirty="0" err="1"/>
              <a:t>su</a:t>
            </a:r>
            <a:r>
              <a:rPr lang="en-US" sz="2400" dirty="0"/>
              <a:t> </a:t>
            </a:r>
            <a:r>
              <a:rPr lang="en-US" sz="2400" dirty="0" err="1"/>
              <a:t>clase</a:t>
            </a:r>
            <a:r>
              <a:rPr lang="en-US" sz="2400" dirty="0"/>
              <a:t>.</a:t>
            </a:r>
          </a:p>
          <a:p>
            <a:pPr marL="0" indent="0">
              <a:buNone/>
            </a:pPr>
            <a:endParaRPr lang="en-US" sz="2400" dirty="0"/>
          </a:p>
          <a:p>
            <a:pPr marL="0" indent="0">
              <a:buNone/>
            </a:pPr>
            <a:r>
              <a:rPr lang="en-BO" sz="2400" dirty="0"/>
              <a:t>Por defecto u omisión, todos los miembros de una clase son privados (</a:t>
            </a:r>
            <a:r>
              <a:rPr lang="en-BO" sz="2400" b="1" dirty="0"/>
              <a:t>private</a:t>
            </a:r>
            <a:r>
              <a:rPr lang="en-BO" sz="2400" dirty="0"/>
              <a:t>).</a:t>
            </a:r>
          </a:p>
          <a:p>
            <a:pPr marL="0" indent="0">
              <a:buNone/>
            </a:pPr>
            <a:endParaRPr lang="en-BO" sz="2400" dirty="0"/>
          </a:p>
          <a:p>
            <a:pPr marL="0" indent="0">
              <a:buNone/>
            </a:pPr>
            <a:r>
              <a:rPr lang="en-BO" sz="2400" dirty="0"/>
              <a:t>Generalmente se declaran los campos privado (se encapsulan los datos) y los métodos públicos</a:t>
            </a:r>
          </a:p>
          <a:p>
            <a:pPr marL="0" indent="0">
              <a:buNone/>
            </a:pPr>
            <a:r>
              <a:rPr lang="en-BO" sz="2400" dirty="0"/>
              <a:t> </a:t>
            </a:r>
          </a:p>
          <a:p>
            <a:pPr marL="0" indent="0">
              <a:buNone/>
            </a:pPr>
            <a:r>
              <a:rPr lang="en-BO" sz="2400" dirty="0"/>
              <a:t> </a:t>
            </a:r>
          </a:p>
          <a:p>
            <a:pPr marL="0" indent="0">
              <a:buNone/>
            </a:pPr>
            <a:endParaRPr lang="en-US" sz="2400" dirty="0"/>
          </a:p>
          <a:p>
            <a:pPr marL="0" indent="0">
              <a:buNone/>
            </a:pPr>
            <a:endParaRPr lang="en-BO" sz="2400" dirty="0"/>
          </a:p>
        </p:txBody>
      </p:sp>
    </p:spTree>
    <p:extLst>
      <p:ext uri="{BB962C8B-B14F-4D97-AF65-F5344CB8AC3E}">
        <p14:creationId xmlns:p14="http://schemas.microsoft.com/office/powerpoint/2010/main" val="165481256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577A-B5D8-1343-BFBF-734763463E3F}"/>
              </a:ext>
            </a:extLst>
          </p:cNvPr>
          <p:cNvSpPr>
            <a:spLocks noGrp="1"/>
          </p:cNvSpPr>
          <p:nvPr>
            <p:ph type="title"/>
          </p:nvPr>
        </p:nvSpPr>
        <p:spPr/>
        <p:txBody>
          <a:bodyPr/>
          <a:lstStyle/>
          <a:p>
            <a:r>
              <a:rPr lang="en-US" dirty="0">
                <a:solidFill>
                  <a:schemeClr val="bg1"/>
                </a:solidFill>
              </a:rPr>
              <a:t> </a:t>
            </a:r>
            <a:r>
              <a:rPr lang="en-US" dirty="0"/>
              <a:t>A</a:t>
            </a:r>
            <a:r>
              <a:rPr lang="en-BO" dirty="0"/>
              <a:t>cceso privado por default</a:t>
            </a:r>
            <a:r>
              <a:rPr lang="en-US" dirty="0">
                <a:solidFill>
                  <a:schemeClr val="bg1"/>
                </a:solidFill>
              </a:rPr>
              <a:t>ate int Suma()</a:t>
            </a:r>
            <a:endParaRPr lang="en-BO" dirty="0"/>
          </a:p>
        </p:txBody>
      </p:sp>
      <p:sp>
        <p:nvSpPr>
          <p:cNvPr id="4" name="TextBox 3">
            <a:extLst>
              <a:ext uri="{FF2B5EF4-FFF2-40B4-BE49-F238E27FC236}">
                <a16:creationId xmlns:a16="http://schemas.microsoft.com/office/drawing/2014/main" id="{E8870AE3-041E-914E-A1CC-36D87DAD5DB0}"/>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int x; private int y;                             		// </a:t>
            </a:r>
            <a:r>
              <a:rPr lang="en-US" sz="1400" dirty="0" err="1">
                <a:solidFill>
                  <a:schemeClr val="bg1"/>
                </a:solidFill>
              </a:rPr>
              <a:t>campos</a:t>
            </a:r>
            <a:r>
              <a:rPr lang="en-US" sz="1400" dirty="0">
                <a:solidFill>
                  <a:schemeClr val="bg1"/>
                </a:solidFill>
              </a:rPr>
              <a:t> privados</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private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no </a:t>
            </a:r>
            <a:r>
              <a:rPr lang="en-US" sz="1400" dirty="0" err="1">
                <a:solidFill>
                  <a:schemeClr val="bg1"/>
                </a:solidFill>
              </a:rPr>
              <a:t>permitido</a:t>
            </a:r>
            <a:r>
              <a:rPr lang="en-US" sz="1400" dirty="0">
                <a:solidFill>
                  <a:schemeClr val="bg1"/>
                </a:solidFill>
              </a:rPr>
              <a:t> </a:t>
            </a:r>
          </a:p>
          <a:p>
            <a:r>
              <a:rPr lang="en-US" sz="1400" dirty="0">
                <a:solidFill>
                  <a:schemeClr val="bg1"/>
                </a:solidFill>
              </a:rPr>
              <a:t>}</a:t>
            </a: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a:t>
            </a: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7D0D5EFB-E974-B14B-8648-B6878E32E5AE}"/>
              </a:ext>
            </a:extLst>
          </p:cNvPr>
          <p:cNvSpPr txBox="1"/>
          <p:nvPr/>
        </p:nvSpPr>
        <p:spPr>
          <a:xfrm>
            <a:off x="6481354" y="2299185"/>
            <a:ext cx="4872446" cy="3754874"/>
          </a:xfrm>
          <a:prstGeom prst="rect">
            <a:avLst/>
          </a:prstGeom>
          <a:solidFill>
            <a:schemeClr val="accent6">
              <a:lumMod val="75000"/>
            </a:schemeClr>
          </a:solidFill>
        </p:spPr>
        <p:txBody>
          <a:bodyPr wrap="square" rtlCol="0">
            <a:spAutoFit/>
          </a:bodyPr>
          <a:lstStyle/>
          <a:p>
            <a:r>
              <a:rPr lang="en-US" sz="1400" dirty="0">
                <a:solidFill>
                  <a:schemeClr val="bg1"/>
                </a:solidFill>
              </a:rPr>
              <a:t>public c</a:t>
            </a:r>
            <a:r>
              <a:rPr lang="en-BO" sz="1400" dirty="0">
                <a:solidFill>
                  <a:schemeClr val="bg1"/>
                </a:solidFill>
              </a:rPr>
              <a:t>lass AlgunaClase {</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x, y no </a:t>
            </a:r>
            <a:r>
              <a:rPr lang="en-US" sz="1400" dirty="0" err="1">
                <a:solidFill>
                  <a:schemeClr val="bg1"/>
                </a:solidFill>
              </a:rPr>
              <a:t>permitidos</a:t>
            </a:r>
            <a:endParaRPr lang="en-US" sz="1400" dirty="0">
              <a:solidFill>
                <a:schemeClr val="bg1"/>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152271226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12D1-264A-9746-9BCC-9C6F50304753}"/>
              </a:ext>
            </a:extLst>
          </p:cNvPr>
          <p:cNvSpPr>
            <a:spLocks noGrp="1"/>
          </p:cNvSpPr>
          <p:nvPr>
            <p:ph type="title"/>
          </p:nvPr>
        </p:nvSpPr>
        <p:spPr/>
        <p:txBody>
          <a:bodyPr/>
          <a:lstStyle/>
          <a:p>
            <a:r>
              <a:rPr lang="en-BO" dirty="0"/>
              <a:t>Acceso protected</a:t>
            </a:r>
          </a:p>
        </p:txBody>
      </p:sp>
      <p:sp>
        <p:nvSpPr>
          <p:cNvPr id="3" name="Content Placeholder 2">
            <a:extLst>
              <a:ext uri="{FF2B5EF4-FFF2-40B4-BE49-F238E27FC236}">
                <a16:creationId xmlns:a16="http://schemas.microsoft.com/office/drawing/2014/main" id="{A949B4FE-A837-0446-B64A-1EB5AF92F3CC}"/>
              </a:ext>
            </a:extLst>
          </p:cNvPr>
          <p:cNvSpPr>
            <a:spLocks noGrp="1"/>
          </p:cNvSpPr>
          <p:nvPr>
            <p:ph idx="1"/>
          </p:nvPr>
        </p:nvSpPr>
        <p:spPr>
          <a:xfrm>
            <a:off x="838200" y="2295298"/>
            <a:ext cx="10515600" cy="2267404"/>
          </a:xfrm>
          <a:solidFill>
            <a:schemeClr val="accent1">
              <a:lumMod val="20000"/>
              <a:lumOff val="80000"/>
            </a:schemeClr>
          </a:solidFill>
          <a:ln>
            <a:solidFill>
              <a:schemeClr val="accent1"/>
            </a:solidFill>
          </a:ln>
        </p:spPr>
        <p:txBody>
          <a:bodyPr/>
          <a:lstStyle/>
          <a:p>
            <a:pPr marL="0" indent="0">
              <a:buNone/>
            </a:pPr>
            <a:endParaRPr lang="en-US" dirty="0"/>
          </a:p>
          <a:p>
            <a:pPr marL="0" indent="0">
              <a:buNone/>
            </a:pPr>
            <a:r>
              <a:rPr lang="en-US" dirty="0"/>
              <a:t>El </a:t>
            </a:r>
            <a:r>
              <a:rPr lang="en-US" dirty="0" err="1"/>
              <a:t>modificador</a:t>
            </a:r>
            <a:r>
              <a:rPr lang="en-US" dirty="0"/>
              <a:t> protected </a:t>
            </a:r>
            <a:r>
              <a:rPr lang="en-US" dirty="0" err="1"/>
              <a:t>amplía</a:t>
            </a:r>
            <a:r>
              <a:rPr lang="en-US" dirty="0"/>
              <a:t> el </a:t>
            </a:r>
            <a:r>
              <a:rPr lang="en-US" dirty="0" err="1"/>
              <a:t>nivel</a:t>
            </a:r>
            <a:r>
              <a:rPr lang="en-US" dirty="0"/>
              <a:t> de </a:t>
            </a:r>
            <a:r>
              <a:rPr lang="en-US" dirty="0" err="1"/>
              <a:t>acceso</a:t>
            </a:r>
            <a:r>
              <a:rPr lang="en-US" dirty="0"/>
              <a:t> de private para </a:t>
            </a:r>
            <a:r>
              <a:rPr lang="en-US" dirty="0" err="1"/>
              <a:t>permitir</a:t>
            </a:r>
            <a:r>
              <a:rPr lang="en-US" dirty="0"/>
              <a:t> el </a:t>
            </a:r>
            <a:r>
              <a:rPr lang="en-US" dirty="0" err="1"/>
              <a:t>acceso</a:t>
            </a:r>
            <a:r>
              <a:rPr lang="en-US" dirty="0"/>
              <a:t> </a:t>
            </a:r>
            <a:r>
              <a:rPr lang="en-US" dirty="0" err="1"/>
              <a:t>también</a:t>
            </a:r>
            <a:r>
              <a:rPr lang="en-US" dirty="0"/>
              <a:t> </a:t>
            </a:r>
            <a:r>
              <a:rPr lang="en-US" dirty="0" err="1"/>
              <a:t>desde</a:t>
            </a:r>
            <a:r>
              <a:rPr lang="en-US" dirty="0"/>
              <a:t> sus </a:t>
            </a:r>
            <a:r>
              <a:rPr lang="en-US" dirty="0" err="1"/>
              <a:t>clases</a:t>
            </a:r>
            <a:r>
              <a:rPr lang="en-US" dirty="0"/>
              <a:t> </a:t>
            </a:r>
            <a:r>
              <a:rPr lang="en-US" dirty="0" err="1"/>
              <a:t>derivadas</a:t>
            </a:r>
            <a:r>
              <a:rPr lang="en-US" dirty="0"/>
              <a:t>, </a:t>
            </a:r>
            <a:r>
              <a:rPr lang="en-US" dirty="0" err="1"/>
              <a:t>en</a:t>
            </a:r>
            <a:r>
              <a:rPr lang="en-US" dirty="0"/>
              <a:t> el </a:t>
            </a:r>
            <a:r>
              <a:rPr lang="en-US" dirty="0" err="1"/>
              <a:t>mismo</a:t>
            </a:r>
            <a:r>
              <a:rPr lang="en-US" dirty="0"/>
              <a:t> u </a:t>
            </a:r>
            <a:r>
              <a:rPr lang="en-US" dirty="0" err="1"/>
              <a:t>otro</a:t>
            </a:r>
            <a:r>
              <a:rPr lang="en-US" dirty="0"/>
              <a:t> </a:t>
            </a:r>
            <a:r>
              <a:rPr lang="en-US" dirty="0" err="1"/>
              <a:t>componentes</a:t>
            </a:r>
            <a:r>
              <a:rPr lang="en-US" dirty="0"/>
              <a:t>.</a:t>
            </a:r>
          </a:p>
          <a:p>
            <a:pPr marL="0" indent="0">
              <a:buNone/>
            </a:pPr>
            <a:r>
              <a:rPr lang="en-US" dirty="0"/>
              <a:t>  </a:t>
            </a:r>
          </a:p>
        </p:txBody>
      </p:sp>
    </p:spTree>
    <p:extLst>
      <p:ext uri="{BB962C8B-B14F-4D97-AF65-F5344CB8AC3E}">
        <p14:creationId xmlns:p14="http://schemas.microsoft.com/office/powerpoint/2010/main" val="368885073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FDC6-AB29-854D-AF49-133FEA95065F}"/>
              </a:ext>
            </a:extLst>
          </p:cNvPr>
          <p:cNvSpPr>
            <a:spLocks noGrp="1"/>
          </p:cNvSpPr>
          <p:nvPr>
            <p:ph type="title"/>
          </p:nvPr>
        </p:nvSpPr>
        <p:spPr/>
        <p:txBody>
          <a:bodyPr/>
          <a:lstStyle/>
          <a:p>
            <a:r>
              <a:rPr lang="en-BO" dirty="0"/>
              <a:t>Acceso protected: amplía a las derivadas</a:t>
            </a:r>
          </a:p>
        </p:txBody>
      </p:sp>
      <p:sp>
        <p:nvSpPr>
          <p:cNvPr id="4" name="TextBox 3">
            <a:extLst>
              <a:ext uri="{FF2B5EF4-FFF2-40B4-BE49-F238E27FC236}">
                <a16:creationId xmlns:a16="http://schemas.microsoft.com/office/drawing/2014/main" id="{097AF760-F316-B845-B55D-FE88EAE03583}"/>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protected</a:t>
            </a:r>
            <a:r>
              <a:rPr lang="en-US" sz="1400" dirty="0">
                <a:solidFill>
                  <a:schemeClr val="bg1"/>
                </a:solidFill>
              </a:rPr>
              <a:t> int x; </a:t>
            </a:r>
            <a:r>
              <a:rPr lang="en-US" sz="1400" dirty="0">
                <a:solidFill>
                  <a:schemeClr val="accent2">
                    <a:lumMod val="40000"/>
                    <a:lumOff val="60000"/>
                  </a:schemeClr>
                </a:solidFill>
              </a:rPr>
              <a:t>protected</a:t>
            </a:r>
            <a:r>
              <a:rPr lang="en-US" sz="1400" dirty="0">
                <a:solidFill>
                  <a:schemeClr val="bg1"/>
                </a:solidFill>
              </a:rPr>
              <a:t> int y;                           // </a:t>
            </a:r>
            <a:r>
              <a:rPr lang="en-US" sz="1400" dirty="0" err="1">
                <a:solidFill>
                  <a:schemeClr val="bg1"/>
                </a:solidFill>
              </a:rPr>
              <a:t>campos</a:t>
            </a:r>
            <a:r>
              <a:rPr lang="en-US" sz="1400" dirty="0">
                <a:solidFill>
                  <a:schemeClr val="bg1"/>
                </a:solidFill>
              </a:rPr>
              <a:t> </a:t>
            </a:r>
            <a:r>
              <a:rPr lang="en-US" sz="1400" dirty="0" err="1">
                <a:solidFill>
                  <a:schemeClr val="bg1"/>
                </a:solidFill>
              </a:rPr>
              <a:t>protegidos</a:t>
            </a:r>
            <a:endParaRPr lang="en-US" sz="1400" dirty="0">
              <a:solidFill>
                <a:schemeClr val="bg1"/>
              </a:solidFill>
            </a:endParaRP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private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no </a:t>
            </a:r>
            <a:r>
              <a:rPr lang="en-US" sz="1400" dirty="0" err="1">
                <a:solidFill>
                  <a:schemeClr val="bg1"/>
                </a:solidFill>
              </a:rPr>
              <a:t>permitido</a:t>
            </a:r>
            <a:r>
              <a:rPr lang="en-US" sz="1400" dirty="0">
                <a:solidFill>
                  <a:schemeClr val="bg1"/>
                </a:solidFill>
              </a:rPr>
              <a:t> </a:t>
            </a:r>
          </a:p>
          <a:p>
            <a:r>
              <a:rPr lang="en-US" sz="1400" dirty="0">
                <a:solidFill>
                  <a:schemeClr val="bg1"/>
                </a:solidFill>
              </a:rPr>
              <a:t>}</a:t>
            </a: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01FA9D3D-5A52-834A-B7DC-F234AE84DA88}"/>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x, y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9547615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43BB3-5B04-0942-AF90-468903A7EC79}"/>
              </a:ext>
            </a:extLst>
          </p:cNvPr>
          <p:cNvSpPr>
            <a:spLocks noGrp="1"/>
          </p:cNvSpPr>
          <p:nvPr>
            <p:ph type="title"/>
          </p:nvPr>
        </p:nvSpPr>
        <p:spPr/>
        <p:txBody>
          <a:bodyPr/>
          <a:lstStyle/>
          <a:p>
            <a:r>
              <a:rPr lang="en-BO" dirty="0"/>
              <a:t>internal</a:t>
            </a:r>
          </a:p>
        </p:txBody>
      </p:sp>
      <p:sp>
        <p:nvSpPr>
          <p:cNvPr id="3" name="Content Placeholder 2">
            <a:extLst>
              <a:ext uri="{FF2B5EF4-FFF2-40B4-BE49-F238E27FC236}">
                <a16:creationId xmlns:a16="http://schemas.microsoft.com/office/drawing/2014/main" id="{D7A0B519-9748-1A45-8E42-72A970A1F89B}"/>
              </a:ext>
            </a:extLst>
          </p:cNvPr>
          <p:cNvSpPr>
            <a:spLocks noGrp="1"/>
          </p:cNvSpPr>
          <p:nvPr>
            <p:ph idx="1"/>
          </p:nvPr>
        </p:nvSpPr>
        <p:spPr>
          <a:xfrm>
            <a:off x="838200" y="2186441"/>
            <a:ext cx="10515600" cy="2485118"/>
          </a:xfrm>
          <a:solidFill>
            <a:schemeClr val="accent1">
              <a:lumMod val="20000"/>
              <a:lumOff val="80000"/>
            </a:schemeClr>
          </a:solidFill>
          <a:ln>
            <a:solidFill>
              <a:schemeClr val="accent1"/>
            </a:solidFill>
          </a:ln>
        </p:spPr>
        <p:txBody>
          <a:bodyPr>
            <a:normAutofit lnSpcReduction="10000"/>
          </a:bodyPr>
          <a:lstStyle/>
          <a:p>
            <a:pPr marL="0" indent="0">
              <a:buNone/>
            </a:pPr>
            <a:endParaRPr lang="en-US" dirty="0"/>
          </a:p>
          <a:p>
            <a:pPr marL="0" indent="0">
              <a:buNone/>
            </a:pPr>
            <a:r>
              <a:rPr lang="en-US" dirty="0"/>
              <a:t>Se </a:t>
            </a:r>
            <a:r>
              <a:rPr lang="en-US" dirty="0" err="1"/>
              <a:t>puede</a:t>
            </a:r>
            <a:r>
              <a:rPr lang="en-US" dirty="0"/>
              <a:t> acceder a un </a:t>
            </a:r>
            <a:r>
              <a:rPr lang="en-US" dirty="0" err="1"/>
              <a:t>miembro</a:t>
            </a:r>
            <a:r>
              <a:rPr lang="en-US" dirty="0"/>
              <a:t> </a:t>
            </a:r>
            <a:r>
              <a:rPr lang="en-US" b="1" dirty="0"/>
              <a:t>internal</a:t>
            </a:r>
            <a:r>
              <a:rPr lang="en-US" dirty="0"/>
              <a:t> </a:t>
            </a:r>
            <a:r>
              <a:rPr lang="en-US" dirty="0" err="1"/>
              <a:t>desde</a:t>
            </a:r>
            <a:r>
              <a:rPr lang="en-US" dirty="0"/>
              <a:t> </a:t>
            </a:r>
            <a:r>
              <a:rPr lang="en-US" dirty="0" err="1"/>
              <a:t>cualquier</a:t>
            </a:r>
            <a:r>
              <a:rPr lang="en-US" dirty="0"/>
              <a:t> </a:t>
            </a:r>
            <a:r>
              <a:rPr lang="en-US" dirty="0" err="1"/>
              <a:t>lugar</a:t>
            </a:r>
            <a:r>
              <a:rPr lang="en-US" dirty="0"/>
              <a:t> dentro del assembly local, </a:t>
            </a:r>
            <a:r>
              <a:rPr lang="en-US" dirty="0" err="1"/>
              <a:t>pero</a:t>
            </a:r>
            <a:r>
              <a:rPr lang="en-US" dirty="0"/>
              <a:t> no </a:t>
            </a:r>
            <a:r>
              <a:rPr lang="en-US" dirty="0" err="1"/>
              <a:t>desde</a:t>
            </a:r>
            <a:r>
              <a:rPr lang="en-US" dirty="0"/>
              <a:t> </a:t>
            </a:r>
            <a:r>
              <a:rPr lang="en-US" dirty="0" err="1"/>
              <a:t>otro</a:t>
            </a:r>
            <a:r>
              <a:rPr lang="en-US" dirty="0"/>
              <a:t> assembly. (Un assembly es la </a:t>
            </a:r>
            <a:r>
              <a:rPr lang="en-US" dirty="0" err="1"/>
              <a:t>unidad</a:t>
            </a:r>
            <a:r>
              <a:rPr lang="en-US" dirty="0"/>
              <a:t> de </a:t>
            </a:r>
            <a:r>
              <a:rPr lang="en-US" dirty="0" err="1"/>
              <a:t>compilación</a:t>
            </a:r>
            <a:r>
              <a:rPr lang="en-US" dirty="0"/>
              <a:t> de C#, </a:t>
            </a:r>
            <a:r>
              <a:rPr lang="en-US" dirty="0" err="1"/>
              <a:t>ya</a:t>
            </a:r>
            <a:r>
              <a:rPr lang="en-US" dirty="0"/>
              <a:t> sea un </a:t>
            </a:r>
            <a:r>
              <a:rPr lang="en-US" dirty="0" err="1"/>
              <a:t>componente</a:t>
            </a:r>
            <a:r>
              <a:rPr lang="en-US" dirty="0"/>
              <a:t> </a:t>
            </a:r>
            <a:r>
              <a:rPr lang="en-US" dirty="0" err="1"/>
              <a:t>ejecutable</a:t>
            </a:r>
            <a:r>
              <a:rPr lang="en-US" dirty="0"/>
              <a:t> (.exe) o un </a:t>
            </a:r>
            <a:r>
              <a:rPr lang="en-US" dirty="0" err="1"/>
              <a:t>componente</a:t>
            </a:r>
            <a:r>
              <a:rPr lang="en-US" dirty="0"/>
              <a:t> </a:t>
            </a:r>
            <a:r>
              <a:rPr lang="en-US" dirty="0" err="1"/>
              <a:t>biblioteca</a:t>
            </a:r>
            <a:r>
              <a:rPr lang="en-US" dirty="0"/>
              <a:t> (.</a:t>
            </a:r>
            <a:r>
              <a:rPr lang="en-US" dirty="0" err="1"/>
              <a:t>dll</a:t>
            </a:r>
            <a:r>
              <a:rPr lang="en-US" dirty="0"/>
              <a:t>).</a:t>
            </a:r>
          </a:p>
          <a:p>
            <a:pPr marL="0" indent="0">
              <a:buNone/>
            </a:pPr>
            <a:r>
              <a:rPr lang="en-US" dirty="0"/>
              <a:t> </a:t>
            </a:r>
          </a:p>
        </p:txBody>
      </p:sp>
    </p:spTree>
    <p:extLst>
      <p:ext uri="{BB962C8B-B14F-4D97-AF65-F5344CB8AC3E}">
        <p14:creationId xmlns:p14="http://schemas.microsoft.com/office/powerpoint/2010/main" val="109467556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EA809-C67A-4041-824B-3767DDD3ED60}"/>
              </a:ext>
            </a:extLst>
          </p:cNvPr>
          <p:cNvSpPr>
            <a:spLocks noGrp="1"/>
          </p:cNvSpPr>
          <p:nvPr>
            <p:ph type="title"/>
          </p:nvPr>
        </p:nvSpPr>
        <p:spPr/>
        <p:txBody>
          <a:bodyPr>
            <a:normAutofit/>
          </a:bodyPr>
          <a:lstStyle/>
          <a:p>
            <a:r>
              <a:rPr lang="en-US" dirty="0" err="1"/>
              <a:t>i</a:t>
            </a:r>
            <a:r>
              <a:rPr lang="en-BO" dirty="0"/>
              <a:t>nternal: público para el mismo componente</a:t>
            </a:r>
          </a:p>
        </p:txBody>
      </p:sp>
      <p:sp>
        <p:nvSpPr>
          <p:cNvPr id="5" name="TextBox 4">
            <a:extLst>
              <a:ext uri="{FF2B5EF4-FFF2-40B4-BE49-F238E27FC236}">
                <a16:creationId xmlns:a16="http://schemas.microsoft.com/office/drawing/2014/main" id="{2B89FBD9-9C4B-0D4D-8C32-589F5381182B}"/>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internal</a:t>
            </a:r>
            <a:r>
              <a:rPr lang="en-US" sz="1400" dirty="0">
                <a:solidFill>
                  <a:schemeClr val="bg1"/>
                </a:solidFill>
              </a:rPr>
              <a:t> int x; </a:t>
            </a:r>
            <a:r>
              <a:rPr lang="en-US" sz="1400" dirty="0">
                <a:solidFill>
                  <a:schemeClr val="accent2">
                    <a:lumMod val="40000"/>
                    <a:lumOff val="60000"/>
                  </a:schemeClr>
                </a:solidFill>
              </a:rPr>
              <a:t>internal</a:t>
            </a:r>
            <a:r>
              <a:rPr lang="en-US" sz="1400" dirty="0">
                <a:solidFill>
                  <a:schemeClr val="bg1"/>
                </a:solidFill>
              </a:rPr>
              <a:t> int y;                           </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a:t>
            </a:r>
            <a:r>
              <a:rPr lang="en-US" sz="1400" dirty="0">
                <a:solidFill>
                  <a:schemeClr val="accent2">
                    <a:lumMod val="40000"/>
                    <a:lumOff val="60000"/>
                  </a:schemeClr>
                </a:solidFill>
              </a:rPr>
              <a:t>internal</a:t>
            </a:r>
            <a:r>
              <a:rPr lang="en-US" sz="1400" dirty="0">
                <a:solidFill>
                  <a:schemeClr val="bg1"/>
                </a:solidFill>
              </a:rPr>
              <a:t>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a:t>
            </a:r>
            <a:r>
              <a:rPr lang="en-US" sz="1400" dirty="0" err="1">
                <a:solidFill>
                  <a:schemeClr val="accent2">
                    <a:lumMod val="40000"/>
                    <a:lumOff val="60000"/>
                  </a:schemeClr>
                </a:solidFill>
              </a:rPr>
              <a:t>permitido</a:t>
            </a:r>
            <a:r>
              <a:rPr lang="en-US" sz="1400" dirty="0">
                <a:solidFill>
                  <a:schemeClr val="bg1"/>
                </a:solidFill>
              </a:rPr>
              <a:t> </a:t>
            </a:r>
          </a:p>
          <a:p>
            <a:r>
              <a:rPr lang="en-US" sz="1400" dirty="0">
                <a:solidFill>
                  <a:schemeClr val="bg1"/>
                </a:solidFill>
              </a:rPr>
              <a:t>}</a:t>
            </a: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6" name="TextBox 5">
            <a:extLst>
              <a:ext uri="{FF2B5EF4-FFF2-40B4-BE49-F238E27FC236}">
                <a16:creationId xmlns:a16="http://schemas.microsoft.com/office/drawing/2014/main" id="{5130197D-413F-204D-B90B-DEDB96CAE13F}"/>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x, y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191508556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171CD-404B-9C4E-8002-33FBB1235143}"/>
              </a:ext>
            </a:extLst>
          </p:cNvPr>
          <p:cNvSpPr>
            <a:spLocks noGrp="1"/>
          </p:cNvSpPr>
          <p:nvPr>
            <p:ph type="title"/>
          </p:nvPr>
        </p:nvSpPr>
        <p:spPr/>
        <p:txBody>
          <a:bodyPr/>
          <a:lstStyle/>
          <a:p>
            <a:r>
              <a:rPr lang="en-BO" dirty="0"/>
              <a:t>Acceso protected internal</a:t>
            </a:r>
          </a:p>
        </p:txBody>
      </p:sp>
      <p:sp>
        <p:nvSpPr>
          <p:cNvPr id="3" name="Content Placeholder 2">
            <a:extLst>
              <a:ext uri="{FF2B5EF4-FFF2-40B4-BE49-F238E27FC236}">
                <a16:creationId xmlns:a16="http://schemas.microsoft.com/office/drawing/2014/main" id="{EC3C12FD-5349-2F4B-A241-70746882C3AF}"/>
              </a:ext>
            </a:extLst>
          </p:cNvPr>
          <p:cNvSpPr>
            <a:spLocks noGrp="1"/>
          </p:cNvSpPr>
          <p:nvPr>
            <p:ph idx="1"/>
          </p:nvPr>
        </p:nvSpPr>
        <p:spPr>
          <a:solidFill>
            <a:schemeClr val="accent1">
              <a:lumMod val="20000"/>
              <a:lumOff val="80000"/>
            </a:schemeClr>
          </a:solidFill>
          <a:ln>
            <a:solidFill>
              <a:schemeClr val="accent1"/>
            </a:solidFill>
          </a:ln>
        </p:spPr>
        <p:txBody>
          <a:bodyPr/>
          <a:lstStyle/>
          <a:p>
            <a:pPr marL="0" indent="0">
              <a:buNone/>
            </a:pPr>
            <a:endParaRPr lang="en-US" dirty="0"/>
          </a:p>
          <a:p>
            <a:pPr marL="0" indent="0">
              <a:buNone/>
            </a:pPr>
            <a:r>
              <a:rPr lang="en-US" dirty="0"/>
              <a:t>El </a:t>
            </a:r>
            <a:r>
              <a:rPr lang="en-US" dirty="0" err="1"/>
              <a:t>nivel</a:t>
            </a:r>
            <a:r>
              <a:rPr lang="en-US" dirty="0"/>
              <a:t> de </a:t>
            </a:r>
            <a:r>
              <a:rPr lang="en-US" dirty="0" err="1"/>
              <a:t>acceso</a:t>
            </a:r>
            <a:r>
              <a:rPr lang="en-US" dirty="0"/>
              <a:t> </a:t>
            </a:r>
            <a:r>
              <a:rPr lang="en-US" b="1" dirty="0"/>
              <a:t>protected internal</a:t>
            </a:r>
            <a:r>
              <a:rPr lang="en-US" dirty="0"/>
              <a:t> </a:t>
            </a:r>
            <a:r>
              <a:rPr lang="en-US" dirty="0" err="1"/>
              <a:t>significa</a:t>
            </a:r>
            <a:r>
              <a:rPr lang="en-US" dirty="0"/>
              <a:t>: </a:t>
            </a:r>
            <a:r>
              <a:rPr lang="en-US" dirty="0" err="1"/>
              <a:t>ó</a:t>
            </a:r>
            <a:r>
              <a:rPr lang="en-US" dirty="0"/>
              <a:t> protected </a:t>
            </a:r>
            <a:r>
              <a:rPr lang="en-US" dirty="0" err="1"/>
              <a:t>ó</a:t>
            </a:r>
            <a:r>
              <a:rPr lang="en-US" dirty="0"/>
              <a:t> internal. Por lo tanto, se </a:t>
            </a:r>
            <a:r>
              <a:rPr lang="en-US" dirty="0" err="1"/>
              <a:t>puede</a:t>
            </a:r>
            <a:r>
              <a:rPr lang="en-US" dirty="0"/>
              <a:t> acceder a un </a:t>
            </a:r>
            <a:r>
              <a:rPr lang="en-US" dirty="0" err="1"/>
              <a:t>miembro</a:t>
            </a:r>
            <a:r>
              <a:rPr lang="en-US" dirty="0"/>
              <a:t> </a:t>
            </a:r>
            <a:r>
              <a:rPr lang="en-US" b="1" dirty="0"/>
              <a:t>protected internal</a:t>
            </a:r>
            <a:r>
              <a:rPr lang="en-US" dirty="0"/>
              <a:t> </a:t>
            </a:r>
            <a:r>
              <a:rPr lang="en-US" dirty="0" err="1"/>
              <a:t>en</a:t>
            </a:r>
            <a:r>
              <a:rPr lang="en-US" dirty="0"/>
              <a:t> </a:t>
            </a:r>
            <a:r>
              <a:rPr lang="en-US" dirty="0" err="1"/>
              <a:t>cualquier</a:t>
            </a:r>
            <a:r>
              <a:rPr lang="en-US" dirty="0"/>
              <a:t> </a:t>
            </a:r>
            <a:r>
              <a:rPr lang="en-US" dirty="0" err="1"/>
              <a:t>lugar</a:t>
            </a:r>
            <a:r>
              <a:rPr lang="en-US" dirty="0"/>
              <a:t> dentro del assembly local, </a:t>
            </a:r>
            <a:r>
              <a:rPr lang="en-US" dirty="0" err="1"/>
              <a:t>ó</a:t>
            </a:r>
            <a:r>
              <a:rPr lang="en-US" dirty="0"/>
              <a:t> </a:t>
            </a:r>
            <a:r>
              <a:rPr lang="en-US" dirty="0" err="1"/>
              <a:t>en</a:t>
            </a:r>
            <a:r>
              <a:rPr lang="en-US" dirty="0"/>
              <a:t> </a:t>
            </a:r>
            <a:r>
              <a:rPr lang="en-US" dirty="0" err="1"/>
              <a:t>clases</a:t>
            </a:r>
            <a:r>
              <a:rPr lang="en-US" dirty="0"/>
              <a:t> </a:t>
            </a:r>
            <a:r>
              <a:rPr lang="en-US" dirty="0" err="1"/>
              <a:t>fuera</a:t>
            </a:r>
            <a:r>
              <a:rPr lang="en-US" dirty="0"/>
              <a:t> del assembly que </a:t>
            </a:r>
            <a:r>
              <a:rPr lang="en-US" dirty="0" err="1"/>
              <a:t>sean</a:t>
            </a:r>
            <a:r>
              <a:rPr lang="en-US" dirty="0"/>
              <a:t> </a:t>
            </a:r>
            <a:r>
              <a:rPr lang="en-US" dirty="0" err="1"/>
              <a:t>derivadas</a:t>
            </a:r>
            <a:r>
              <a:rPr lang="en-US" dirty="0"/>
              <a:t> de la </a:t>
            </a:r>
            <a:r>
              <a:rPr lang="en-US" dirty="0" err="1"/>
              <a:t>clase</a:t>
            </a:r>
            <a:r>
              <a:rPr lang="en-US" dirty="0"/>
              <a:t> que lo </a:t>
            </a:r>
            <a:r>
              <a:rPr lang="en-US" dirty="0" err="1"/>
              <a:t>contiene</a:t>
            </a:r>
            <a:r>
              <a:rPr lang="en-US" dirty="0"/>
              <a:t>.</a:t>
            </a:r>
          </a:p>
          <a:p>
            <a:pPr marL="0" indent="0">
              <a:buNone/>
            </a:pPr>
            <a:endParaRPr lang="en-US" dirty="0"/>
          </a:p>
          <a:p>
            <a:pPr marL="0" indent="0">
              <a:buNone/>
            </a:pPr>
            <a:r>
              <a:rPr lang="en-US" dirty="0"/>
              <a:t>Se </a:t>
            </a:r>
            <a:r>
              <a:rPr lang="en-US" dirty="0" err="1"/>
              <a:t>puede</a:t>
            </a:r>
            <a:r>
              <a:rPr lang="en-US" dirty="0"/>
              <a:t> </a:t>
            </a:r>
            <a:r>
              <a:rPr lang="en-US" dirty="0" err="1"/>
              <a:t>pensar</a:t>
            </a:r>
            <a:r>
              <a:rPr lang="en-US" dirty="0"/>
              <a:t> </a:t>
            </a:r>
            <a:r>
              <a:rPr lang="en-US" dirty="0" err="1"/>
              <a:t>este</a:t>
            </a:r>
            <a:r>
              <a:rPr lang="en-US" dirty="0"/>
              <a:t> </a:t>
            </a:r>
            <a:r>
              <a:rPr lang="en-US" dirty="0" err="1"/>
              <a:t>nivel</a:t>
            </a:r>
            <a:r>
              <a:rPr lang="en-US" dirty="0"/>
              <a:t> de </a:t>
            </a:r>
            <a:r>
              <a:rPr lang="en-US" dirty="0" err="1"/>
              <a:t>acceso</a:t>
            </a:r>
            <a:r>
              <a:rPr lang="en-US" dirty="0"/>
              <a:t>, </a:t>
            </a:r>
            <a:r>
              <a:rPr lang="en-US" dirty="0" err="1"/>
              <a:t>como</a:t>
            </a:r>
            <a:r>
              <a:rPr lang="en-US" dirty="0"/>
              <a:t> la </a:t>
            </a:r>
            <a:r>
              <a:rPr lang="en-US" b="1" dirty="0" err="1"/>
              <a:t>unión</a:t>
            </a:r>
            <a:r>
              <a:rPr lang="en-US" dirty="0"/>
              <a:t> </a:t>
            </a:r>
            <a:r>
              <a:rPr lang="en-US" dirty="0" err="1"/>
              <a:t>matemática</a:t>
            </a:r>
            <a:r>
              <a:rPr lang="en-US" dirty="0"/>
              <a:t> de los </a:t>
            </a:r>
            <a:r>
              <a:rPr lang="en-US" dirty="0" err="1"/>
              <a:t>casos</a:t>
            </a:r>
            <a:r>
              <a:rPr lang="en-US" dirty="0"/>
              <a:t> </a:t>
            </a:r>
            <a:r>
              <a:rPr lang="en-US" b="1" dirty="0"/>
              <a:t>protected e internal</a:t>
            </a:r>
            <a:r>
              <a:rPr lang="en-US" dirty="0"/>
              <a:t>.</a:t>
            </a:r>
            <a:endParaRPr lang="en-BO" dirty="0"/>
          </a:p>
        </p:txBody>
      </p:sp>
    </p:spTree>
    <p:extLst>
      <p:ext uri="{BB962C8B-B14F-4D97-AF65-F5344CB8AC3E}">
        <p14:creationId xmlns:p14="http://schemas.microsoft.com/office/powerpoint/2010/main" val="208493542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C7E8-E70F-5045-943E-F64D6E5E99E6}"/>
              </a:ext>
            </a:extLst>
          </p:cNvPr>
          <p:cNvSpPr>
            <a:spLocks noGrp="1"/>
          </p:cNvSpPr>
          <p:nvPr>
            <p:ph type="title"/>
          </p:nvPr>
        </p:nvSpPr>
        <p:spPr/>
        <p:txBody>
          <a:bodyPr/>
          <a:lstStyle/>
          <a:p>
            <a:r>
              <a:rPr lang="en-US" dirty="0"/>
              <a:t>p</a:t>
            </a:r>
            <a:r>
              <a:rPr lang="en-BO" dirty="0"/>
              <a:t>rotected internal: la unión de ambos casos</a:t>
            </a:r>
          </a:p>
        </p:txBody>
      </p:sp>
      <p:sp>
        <p:nvSpPr>
          <p:cNvPr id="4" name="TextBox 3">
            <a:extLst>
              <a:ext uri="{FF2B5EF4-FFF2-40B4-BE49-F238E27FC236}">
                <a16:creationId xmlns:a16="http://schemas.microsoft.com/office/drawing/2014/main" id="{81F3442E-9B9C-384B-8749-D927D3082628}"/>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protected internal</a:t>
            </a:r>
            <a:r>
              <a:rPr lang="en-US" sz="1400" dirty="0">
                <a:solidFill>
                  <a:schemeClr val="bg1"/>
                </a:solidFill>
              </a:rPr>
              <a:t> int x; </a:t>
            </a:r>
            <a:r>
              <a:rPr lang="en-US" sz="1400" dirty="0">
                <a:solidFill>
                  <a:schemeClr val="accent2">
                    <a:lumMod val="40000"/>
                    <a:lumOff val="60000"/>
                  </a:schemeClr>
                </a:solidFill>
              </a:rPr>
              <a:t>protected internal</a:t>
            </a:r>
            <a:r>
              <a:rPr lang="en-US" sz="1400" dirty="0">
                <a:solidFill>
                  <a:schemeClr val="bg1"/>
                </a:solidFill>
              </a:rPr>
              <a:t> int y; </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a:t>
            </a:r>
            <a:r>
              <a:rPr lang="en-US" sz="1400" dirty="0">
                <a:solidFill>
                  <a:schemeClr val="accent2">
                    <a:lumMod val="40000"/>
                    <a:lumOff val="60000"/>
                  </a:schemeClr>
                </a:solidFill>
              </a:rPr>
              <a:t>protected internal</a:t>
            </a:r>
            <a:r>
              <a:rPr lang="en-US" sz="1400" dirty="0">
                <a:solidFill>
                  <a:schemeClr val="bg1"/>
                </a:solidFill>
              </a:rPr>
              <a:t>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a:t>
            </a:r>
            <a:r>
              <a:rPr lang="en-US" sz="1400" dirty="0" err="1">
                <a:solidFill>
                  <a:schemeClr val="accent2">
                    <a:lumMod val="40000"/>
                    <a:lumOff val="60000"/>
                  </a:schemeClr>
                </a:solidFill>
              </a:rPr>
              <a:t>permitido</a:t>
            </a:r>
            <a:r>
              <a:rPr lang="en-US" sz="1400" dirty="0">
                <a:solidFill>
                  <a:schemeClr val="accent2">
                    <a:lumMod val="40000"/>
                    <a:lumOff val="60000"/>
                  </a:schemeClr>
                </a:solidFill>
              </a:rPr>
              <a:t> por internal</a:t>
            </a: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a:t>
            </a:r>
            <a:r>
              <a:rPr lang="en-US" sz="1400" dirty="0" err="1">
                <a:solidFill>
                  <a:schemeClr val="accent2">
                    <a:lumMod val="40000"/>
                    <a:lumOff val="60000"/>
                  </a:schemeClr>
                </a:solidFill>
              </a:rPr>
              <a:t>permitido</a:t>
            </a:r>
            <a:r>
              <a:rPr lang="en-US" sz="1400" dirty="0">
                <a:solidFill>
                  <a:schemeClr val="accent2">
                    <a:lumMod val="40000"/>
                    <a:lumOff val="60000"/>
                  </a:schemeClr>
                </a:solidFill>
              </a:rPr>
              <a:t> por internal</a:t>
            </a:r>
          </a:p>
          <a:p>
            <a:r>
              <a:rPr lang="en-US" sz="1400" dirty="0">
                <a:solidFill>
                  <a:schemeClr val="bg1"/>
                </a:solidFill>
              </a:rPr>
              <a:t>}</a:t>
            </a: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a:t>
            </a:r>
            <a:r>
              <a:rPr lang="en-US" sz="1400" dirty="0" err="1">
                <a:solidFill>
                  <a:schemeClr val="accent2">
                    <a:lumMod val="40000"/>
                    <a:lumOff val="60000"/>
                  </a:schemeClr>
                </a:solidFill>
              </a:rPr>
              <a:t>permitidos</a:t>
            </a:r>
            <a:r>
              <a:rPr lang="en-US" sz="1400" dirty="0">
                <a:solidFill>
                  <a:schemeClr val="accent2">
                    <a:lumMod val="40000"/>
                    <a:lumOff val="60000"/>
                  </a:schemeClr>
                </a:solidFill>
              </a:rPr>
              <a:t> por internal y 			    </a:t>
            </a:r>
            <a:r>
              <a:rPr lang="en-US" sz="1400" dirty="0">
                <a:solidFill>
                  <a:schemeClr val="bg1"/>
                </a:solidFill>
              </a:rPr>
              <a:t>//</a:t>
            </a:r>
            <a:r>
              <a:rPr lang="en-US" sz="1400" dirty="0">
                <a:solidFill>
                  <a:schemeClr val="accent2">
                    <a:lumMod val="40000"/>
                    <a:lumOff val="60000"/>
                  </a:schemeClr>
                </a:solidFill>
              </a:rPr>
              <a:t> por </a:t>
            </a:r>
            <a:r>
              <a:rPr lang="en-US" sz="1400" dirty="0" err="1">
                <a:solidFill>
                  <a:schemeClr val="accent2">
                    <a:lumMod val="40000"/>
                    <a:lumOff val="60000"/>
                  </a:schemeClr>
                </a:solidFill>
              </a:rPr>
              <a:t>derivación</a:t>
            </a:r>
            <a:endParaRPr lang="en-US" sz="1400" dirty="0">
              <a:solidFill>
                <a:schemeClr val="accent2">
                  <a:lumMod val="40000"/>
                  <a:lumOff val="60000"/>
                </a:schemeClr>
              </a:solidFill>
            </a:endParaRP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D28C1BEB-F030-ED47-8C41-56B80DF355C6}"/>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a:t>
            </a:r>
            <a:r>
              <a:rPr lang="en-BO" sz="1400" dirty="0">
                <a:solidFill>
                  <a:schemeClr val="accent2">
                    <a:lumMod val="40000"/>
                    <a:lumOff val="60000"/>
                  </a:schemeClr>
                </a:solidFill>
              </a:rPr>
              <a:t>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82276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33D2-1C63-944B-AC10-A371B941C787}"/>
              </a:ext>
            </a:extLst>
          </p:cNvPr>
          <p:cNvSpPr>
            <a:spLocks noGrp="1"/>
          </p:cNvSpPr>
          <p:nvPr>
            <p:ph type="title"/>
          </p:nvPr>
        </p:nvSpPr>
        <p:spPr/>
        <p:txBody>
          <a:bodyPr/>
          <a:lstStyle/>
          <a:p>
            <a:r>
              <a:rPr lang="en-BO" dirty="0"/>
              <a:t>Tipos de datos</a:t>
            </a:r>
          </a:p>
        </p:txBody>
      </p:sp>
      <p:sp>
        <p:nvSpPr>
          <p:cNvPr id="3" name="Content Placeholder 2">
            <a:extLst>
              <a:ext uri="{FF2B5EF4-FFF2-40B4-BE49-F238E27FC236}">
                <a16:creationId xmlns:a16="http://schemas.microsoft.com/office/drawing/2014/main" id="{760C8460-7224-534B-8C60-69FFA8CC37F9}"/>
              </a:ext>
            </a:extLst>
          </p:cNvPr>
          <p:cNvSpPr>
            <a:spLocks noGrp="1"/>
          </p:cNvSpPr>
          <p:nvPr>
            <p:ph idx="1"/>
          </p:nvPr>
        </p:nvSpPr>
        <p:spPr>
          <a:xfrm>
            <a:off x="6992984" y="2147842"/>
            <a:ext cx="3847010" cy="3251472"/>
          </a:xfrm>
        </p:spPr>
        <p:style>
          <a:lnRef idx="1">
            <a:schemeClr val="accent2"/>
          </a:lnRef>
          <a:fillRef idx="2">
            <a:schemeClr val="accent2"/>
          </a:fillRef>
          <a:effectRef idx="1">
            <a:schemeClr val="accent2"/>
          </a:effectRef>
          <a:fontRef idx="minor">
            <a:schemeClr val="dk1"/>
          </a:fontRef>
        </p:style>
        <p:txBody>
          <a:bodyPr>
            <a:normAutofit lnSpcReduction="10000"/>
          </a:bodyPr>
          <a:lstStyle/>
          <a:p>
            <a:pPr marL="0" indent="0">
              <a:buNone/>
            </a:pPr>
            <a:r>
              <a:rPr lang="en-US" sz="2400" dirty="0" err="1"/>
              <a:t>Dependiendo</a:t>
            </a:r>
            <a:r>
              <a:rPr lang="en-US" sz="2400" dirty="0"/>
              <a:t> de </a:t>
            </a:r>
            <a:r>
              <a:rPr lang="en-US" sz="2400" dirty="0" err="1"/>
              <a:t>qué</a:t>
            </a:r>
            <a:r>
              <a:rPr lang="en-US" sz="2400" dirty="0"/>
              <a:t> </a:t>
            </a:r>
            <a:r>
              <a:rPr lang="en-US" sz="2400" dirty="0" err="1"/>
              <a:t>datos</a:t>
            </a:r>
            <a:r>
              <a:rPr lang="en-US" sz="2400" dirty="0"/>
              <a:t> se </a:t>
            </a:r>
            <a:r>
              <a:rPr lang="en-US" sz="2400" dirty="0" err="1"/>
              <a:t>necesita</a:t>
            </a:r>
            <a:r>
              <a:rPr lang="en-US" sz="2400" dirty="0"/>
              <a:t> </a:t>
            </a:r>
            <a:r>
              <a:rPr lang="en-US" sz="2400" dirty="0" err="1"/>
              <a:t>almacenar</a:t>
            </a:r>
            <a:r>
              <a:rPr lang="en-US" sz="2400" dirty="0"/>
              <a:t>, hay </a:t>
            </a:r>
            <a:r>
              <a:rPr lang="en-US" sz="2400" dirty="0" err="1"/>
              <a:t>varios</a:t>
            </a:r>
            <a:r>
              <a:rPr lang="en-US" sz="2400" dirty="0"/>
              <a:t> </a:t>
            </a:r>
            <a:r>
              <a:rPr lang="en-US" sz="2400" dirty="0" err="1"/>
              <a:t>tipos</a:t>
            </a:r>
            <a:r>
              <a:rPr lang="en-US" sz="2400" dirty="0"/>
              <a:t> </a:t>
            </a:r>
            <a:r>
              <a:rPr lang="en-US" sz="2400" dirty="0" err="1"/>
              <a:t>diferentes</a:t>
            </a:r>
            <a:r>
              <a:rPr lang="en-US" sz="2400" dirty="0"/>
              <a:t> de </a:t>
            </a:r>
            <a:r>
              <a:rPr lang="en-US" sz="2400" dirty="0" err="1"/>
              <a:t>datos</a:t>
            </a:r>
            <a:r>
              <a:rPr lang="en-US" sz="2400" dirty="0"/>
              <a:t>. </a:t>
            </a:r>
          </a:p>
          <a:p>
            <a:pPr marL="0" indent="0">
              <a:buNone/>
            </a:pPr>
            <a:r>
              <a:rPr lang="en-US" sz="2400" dirty="0"/>
              <a:t>Los </a:t>
            </a:r>
            <a:r>
              <a:rPr lang="en-US" sz="2400" dirty="0" err="1"/>
              <a:t>tipos</a:t>
            </a:r>
            <a:r>
              <a:rPr lang="en-US" sz="2400" dirty="0"/>
              <a:t> simples </a:t>
            </a:r>
            <a:r>
              <a:rPr lang="en-US" sz="2400" dirty="0" err="1"/>
              <a:t>en</a:t>
            </a:r>
            <a:r>
              <a:rPr lang="en-US" sz="2400" dirty="0"/>
              <a:t> C# </a:t>
            </a:r>
            <a:r>
              <a:rPr lang="en-US" sz="2400" dirty="0" err="1"/>
              <a:t>consisten</a:t>
            </a:r>
            <a:r>
              <a:rPr lang="en-US" sz="2400" dirty="0"/>
              <a:t> </a:t>
            </a:r>
            <a:r>
              <a:rPr lang="en-US" sz="2400" dirty="0" err="1"/>
              <a:t>básicamente</a:t>
            </a:r>
            <a:r>
              <a:rPr lang="en-US" sz="2400" dirty="0"/>
              <a:t> </a:t>
            </a:r>
            <a:r>
              <a:rPr lang="en-US" sz="2400" dirty="0" err="1"/>
              <a:t>en</a:t>
            </a:r>
            <a:r>
              <a:rPr lang="en-US" sz="2400" dirty="0"/>
              <a:t> 4 </a:t>
            </a:r>
            <a:r>
              <a:rPr lang="en-US" sz="2400" dirty="0" err="1"/>
              <a:t>tipos</a:t>
            </a:r>
            <a:r>
              <a:rPr lang="en-US" sz="2400" dirty="0"/>
              <a:t> </a:t>
            </a:r>
            <a:r>
              <a:rPr lang="en-US" sz="2400" dirty="0" err="1"/>
              <a:t>enteros</a:t>
            </a:r>
            <a:r>
              <a:rPr lang="en-US" sz="2400" dirty="0"/>
              <a:t> con </a:t>
            </a:r>
            <a:r>
              <a:rPr lang="en-US" sz="2400" dirty="0" err="1"/>
              <a:t>signo</a:t>
            </a:r>
            <a:r>
              <a:rPr lang="en-US" sz="2400" dirty="0"/>
              <a:t> y 4 sin </a:t>
            </a:r>
            <a:r>
              <a:rPr lang="en-US" sz="2400" dirty="0" err="1"/>
              <a:t>signo</a:t>
            </a:r>
            <a:r>
              <a:rPr lang="en-US" sz="2400" dirty="0"/>
              <a:t>, 3 </a:t>
            </a:r>
            <a:r>
              <a:rPr lang="en-US" sz="2400" dirty="0" err="1"/>
              <a:t>tipos</a:t>
            </a:r>
            <a:r>
              <a:rPr lang="en-US" sz="2400" dirty="0"/>
              <a:t> de coma </a:t>
            </a:r>
            <a:r>
              <a:rPr lang="en-US" sz="2400" dirty="0" err="1"/>
              <a:t>flotante</a:t>
            </a:r>
            <a:r>
              <a:rPr lang="en-US" sz="2400" dirty="0"/>
              <a:t>, </a:t>
            </a:r>
            <a:r>
              <a:rPr lang="en-US" sz="2400" dirty="0" err="1"/>
              <a:t>así</a:t>
            </a:r>
            <a:r>
              <a:rPr lang="en-US" sz="2400" dirty="0"/>
              <a:t> </a:t>
            </a:r>
            <a:r>
              <a:rPr lang="en-US" sz="2400" dirty="0" err="1"/>
              <a:t>como</a:t>
            </a:r>
            <a:r>
              <a:rPr lang="en-US" sz="2400" dirty="0"/>
              <a:t> char y bool.</a:t>
            </a:r>
            <a:endParaRPr lang="en-BO" sz="2400" dirty="0"/>
          </a:p>
        </p:txBody>
      </p:sp>
      <p:pic>
        <p:nvPicPr>
          <p:cNvPr id="4" name="Content Placeholder 5" descr="A screenshot of a cell phone&#10;&#10;Description automatically generated">
            <a:extLst>
              <a:ext uri="{FF2B5EF4-FFF2-40B4-BE49-F238E27FC236}">
                <a16:creationId xmlns:a16="http://schemas.microsoft.com/office/drawing/2014/main" id="{26F4265B-802B-0641-9501-4FC847E3CE21}"/>
              </a:ext>
            </a:extLst>
          </p:cNvPr>
          <p:cNvPicPr>
            <a:picLocks noChangeAspect="1"/>
          </p:cNvPicPr>
          <p:nvPr/>
        </p:nvPicPr>
        <p:blipFill>
          <a:blip r:embed="rId2"/>
          <a:stretch>
            <a:fillRect/>
          </a:stretch>
        </p:blipFill>
        <p:spPr>
          <a:xfrm>
            <a:off x="1140822" y="1515690"/>
            <a:ext cx="4529464" cy="4977185"/>
          </a:xfrm>
          <a:prstGeom prst="rect">
            <a:avLst/>
          </a:prstGeom>
        </p:spPr>
      </p:pic>
    </p:spTree>
    <p:extLst>
      <p:ext uri="{BB962C8B-B14F-4D97-AF65-F5344CB8AC3E}">
        <p14:creationId xmlns:p14="http://schemas.microsoft.com/office/powerpoint/2010/main" val="66809802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C3553-A886-3045-A896-F3F9B49D247E}"/>
              </a:ext>
            </a:extLst>
          </p:cNvPr>
          <p:cNvSpPr>
            <a:spLocks noGrp="1"/>
          </p:cNvSpPr>
          <p:nvPr>
            <p:ph type="title"/>
          </p:nvPr>
        </p:nvSpPr>
        <p:spPr/>
        <p:txBody>
          <a:bodyPr/>
          <a:lstStyle/>
          <a:p>
            <a:r>
              <a:rPr lang="en-BO" dirty="0"/>
              <a:t>Acceso private protected</a:t>
            </a:r>
          </a:p>
        </p:txBody>
      </p:sp>
      <p:sp>
        <p:nvSpPr>
          <p:cNvPr id="3" name="Content Placeholder 2">
            <a:extLst>
              <a:ext uri="{FF2B5EF4-FFF2-40B4-BE49-F238E27FC236}">
                <a16:creationId xmlns:a16="http://schemas.microsoft.com/office/drawing/2014/main" id="{05510FBE-D7E0-5F48-8AD9-8A2F04642FAD}"/>
              </a:ext>
            </a:extLst>
          </p:cNvPr>
          <p:cNvSpPr>
            <a:spLocks noGrp="1"/>
          </p:cNvSpPr>
          <p:nvPr>
            <p:ph idx="1"/>
          </p:nvPr>
        </p:nvSpPr>
        <p:spPr>
          <a:xfrm>
            <a:off x="838200" y="1907767"/>
            <a:ext cx="10515600" cy="3042466"/>
          </a:xfrm>
          <a:solidFill>
            <a:schemeClr val="accent1">
              <a:lumMod val="20000"/>
              <a:lumOff val="80000"/>
            </a:schemeClr>
          </a:solidFill>
          <a:ln>
            <a:solidFill>
              <a:schemeClr val="accent1"/>
            </a:solidFill>
          </a:ln>
        </p:spPr>
        <p:txBody>
          <a:bodyPr>
            <a:normAutofit fontScale="92500" lnSpcReduction="10000"/>
          </a:bodyPr>
          <a:lstStyle/>
          <a:p>
            <a:pPr marL="0" indent="0">
              <a:buNone/>
            </a:pPr>
            <a:endParaRPr lang="en-US" dirty="0"/>
          </a:p>
          <a:p>
            <a:pPr marL="0" indent="0">
              <a:buNone/>
            </a:pPr>
            <a:r>
              <a:rPr lang="en-US" dirty="0"/>
              <a:t>El </a:t>
            </a:r>
            <a:r>
              <a:rPr lang="en-US" dirty="0" err="1"/>
              <a:t>nivel</a:t>
            </a:r>
            <a:r>
              <a:rPr lang="en-US" dirty="0"/>
              <a:t> de </a:t>
            </a:r>
            <a:r>
              <a:rPr lang="en-US" dirty="0" err="1"/>
              <a:t>acceso</a:t>
            </a:r>
            <a:r>
              <a:rPr lang="en-US" dirty="0"/>
              <a:t> </a:t>
            </a:r>
            <a:r>
              <a:rPr lang="en-US" b="1" dirty="0"/>
              <a:t>private protected</a:t>
            </a:r>
            <a:r>
              <a:rPr lang="en-US" dirty="0"/>
              <a:t> </a:t>
            </a:r>
            <a:r>
              <a:rPr lang="en-US" dirty="0" err="1"/>
              <a:t>hace</a:t>
            </a:r>
            <a:r>
              <a:rPr lang="en-US" dirty="0"/>
              <a:t> que un </a:t>
            </a:r>
            <a:r>
              <a:rPr lang="en-US" dirty="0" err="1"/>
              <a:t>miembro</a:t>
            </a:r>
            <a:r>
              <a:rPr lang="en-US" dirty="0"/>
              <a:t> sea </a:t>
            </a:r>
            <a:r>
              <a:rPr lang="en-US" dirty="0" err="1"/>
              <a:t>accesible</a:t>
            </a:r>
            <a:r>
              <a:rPr lang="en-US" dirty="0"/>
              <a:t> solo </a:t>
            </a:r>
            <a:r>
              <a:rPr lang="en-US" dirty="0" err="1"/>
              <a:t>desde</a:t>
            </a:r>
            <a:r>
              <a:rPr lang="en-US" dirty="0"/>
              <a:t> el </a:t>
            </a:r>
            <a:r>
              <a:rPr lang="en-US" dirty="0" err="1"/>
              <a:t>mismo</a:t>
            </a:r>
            <a:r>
              <a:rPr lang="en-US" dirty="0"/>
              <a:t> assembly, </a:t>
            </a:r>
            <a:r>
              <a:rPr lang="en-US" dirty="0" err="1"/>
              <a:t>en</a:t>
            </a:r>
            <a:r>
              <a:rPr lang="en-US" dirty="0"/>
              <a:t> la </a:t>
            </a:r>
            <a:r>
              <a:rPr lang="en-US" dirty="0" err="1"/>
              <a:t>misma</a:t>
            </a:r>
            <a:r>
              <a:rPr lang="en-US" dirty="0"/>
              <a:t> </a:t>
            </a:r>
            <a:r>
              <a:rPr lang="en-US" dirty="0" err="1"/>
              <a:t>clase</a:t>
            </a:r>
            <a:r>
              <a:rPr lang="en-US" dirty="0"/>
              <a:t> o </a:t>
            </a:r>
            <a:r>
              <a:rPr lang="en-US" dirty="0" err="1"/>
              <a:t>en</a:t>
            </a:r>
            <a:r>
              <a:rPr lang="en-US" dirty="0"/>
              <a:t> </a:t>
            </a:r>
            <a:r>
              <a:rPr lang="en-US" dirty="0" err="1"/>
              <a:t>clases</a:t>
            </a:r>
            <a:r>
              <a:rPr lang="en-US" dirty="0"/>
              <a:t> </a:t>
            </a:r>
            <a:r>
              <a:rPr lang="en-US" dirty="0" err="1"/>
              <a:t>derivadas</a:t>
            </a:r>
            <a:r>
              <a:rPr lang="en-US" dirty="0"/>
              <a:t>. </a:t>
            </a:r>
          </a:p>
          <a:p>
            <a:pPr marL="0" indent="0">
              <a:buNone/>
            </a:pPr>
            <a:endParaRPr lang="en-US" dirty="0"/>
          </a:p>
          <a:p>
            <a:pPr marL="0" indent="0">
              <a:buNone/>
            </a:pPr>
            <a:r>
              <a:rPr lang="en-US" dirty="0"/>
              <a:t>Se </a:t>
            </a:r>
            <a:r>
              <a:rPr lang="en-US" dirty="0" err="1"/>
              <a:t>puede</a:t>
            </a:r>
            <a:r>
              <a:rPr lang="en-US" dirty="0"/>
              <a:t> </a:t>
            </a:r>
            <a:r>
              <a:rPr lang="en-US" dirty="0" err="1"/>
              <a:t>pensar</a:t>
            </a:r>
            <a:r>
              <a:rPr lang="en-US" dirty="0"/>
              <a:t> </a:t>
            </a:r>
            <a:r>
              <a:rPr lang="en-US" dirty="0" err="1"/>
              <a:t>este</a:t>
            </a:r>
            <a:r>
              <a:rPr lang="en-US" dirty="0"/>
              <a:t> </a:t>
            </a:r>
            <a:r>
              <a:rPr lang="en-US" dirty="0" err="1"/>
              <a:t>nivel</a:t>
            </a:r>
            <a:r>
              <a:rPr lang="en-US" dirty="0"/>
              <a:t> de </a:t>
            </a:r>
            <a:r>
              <a:rPr lang="en-US" dirty="0" err="1"/>
              <a:t>acceso</a:t>
            </a:r>
            <a:r>
              <a:rPr lang="en-US" dirty="0"/>
              <a:t>, </a:t>
            </a:r>
            <a:r>
              <a:rPr lang="en-US" dirty="0" err="1"/>
              <a:t>como</a:t>
            </a:r>
            <a:r>
              <a:rPr lang="en-US" dirty="0"/>
              <a:t> la </a:t>
            </a:r>
            <a:r>
              <a:rPr lang="en-US" b="1" dirty="0" err="1"/>
              <a:t>intersección</a:t>
            </a:r>
            <a:r>
              <a:rPr lang="en-US" dirty="0"/>
              <a:t> </a:t>
            </a:r>
            <a:r>
              <a:rPr lang="en-US" dirty="0" err="1"/>
              <a:t>matemática</a:t>
            </a:r>
            <a:r>
              <a:rPr lang="en-US" dirty="0"/>
              <a:t> de los </a:t>
            </a:r>
            <a:r>
              <a:rPr lang="en-US" dirty="0" err="1"/>
              <a:t>casos</a:t>
            </a:r>
            <a:r>
              <a:rPr lang="en-US" dirty="0"/>
              <a:t> </a:t>
            </a:r>
            <a:r>
              <a:rPr lang="en-US" b="1" dirty="0"/>
              <a:t>protected e internal</a:t>
            </a:r>
            <a:r>
              <a:rPr lang="en-US" dirty="0"/>
              <a:t>.</a:t>
            </a:r>
            <a:endParaRPr lang="en-BO" dirty="0"/>
          </a:p>
          <a:p>
            <a:pPr marL="0" indent="0">
              <a:buNone/>
            </a:pPr>
            <a:r>
              <a:rPr lang="en-BO" dirty="0"/>
              <a:t> </a:t>
            </a:r>
          </a:p>
        </p:txBody>
      </p:sp>
    </p:spTree>
    <p:extLst>
      <p:ext uri="{BB962C8B-B14F-4D97-AF65-F5344CB8AC3E}">
        <p14:creationId xmlns:p14="http://schemas.microsoft.com/office/powerpoint/2010/main" val="27413525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D9EAB-F40C-7047-9EBF-341B36A16EA0}"/>
              </a:ext>
            </a:extLst>
          </p:cNvPr>
          <p:cNvSpPr>
            <a:spLocks noGrp="1"/>
          </p:cNvSpPr>
          <p:nvPr>
            <p:ph type="title"/>
          </p:nvPr>
        </p:nvSpPr>
        <p:spPr/>
        <p:txBody>
          <a:bodyPr>
            <a:normAutofit/>
          </a:bodyPr>
          <a:lstStyle/>
          <a:p>
            <a:r>
              <a:rPr lang="en-US" sz="3600" dirty="0"/>
              <a:t>private p</a:t>
            </a:r>
            <a:r>
              <a:rPr lang="en-BO" sz="3600" dirty="0"/>
              <a:t>rotected</a:t>
            </a:r>
            <a:r>
              <a:rPr lang="en-BO" sz="3200" dirty="0"/>
              <a:t>: la intersección de protected e internal</a:t>
            </a:r>
          </a:p>
        </p:txBody>
      </p:sp>
      <p:sp>
        <p:nvSpPr>
          <p:cNvPr id="4" name="TextBox 3">
            <a:extLst>
              <a:ext uri="{FF2B5EF4-FFF2-40B4-BE49-F238E27FC236}">
                <a16:creationId xmlns:a16="http://schemas.microsoft.com/office/drawing/2014/main" id="{D1E273F7-21A8-D646-A896-C13E44D0CCBE}"/>
              </a:ext>
            </a:extLst>
          </p:cNvPr>
          <p:cNvSpPr txBox="1"/>
          <p:nvPr/>
        </p:nvSpPr>
        <p:spPr>
          <a:xfrm>
            <a:off x="838200" y="1968149"/>
            <a:ext cx="5414554" cy="4462760"/>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private protected </a:t>
            </a:r>
            <a:r>
              <a:rPr lang="en-US" sz="1400" dirty="0">
                <a:solidFill>
                  <a:schemeClr val="bg1"/>
                </a:solidFill>
              </a:rPr>
              <a:t>int x; </a:t>
            </a:r>
            <a:r>
              <a:rPr lang="en-US" sz="1400" dirty="0">
                <a:solidFill>
                  <a:schemeClr val="accent2">
                    <a:lumMod val="40000"/>
                    <a:lumOff val="60000"/>
                  </a:schemeClr>
                </a:solidFill>
              </a:rPr>
              <a:t>private protected</a:t>
            </a:r>
            <a:r>
              <a:rPr lang="en-US" sz="1400" dirty="0">
                <a:solidFill>
                  <a:schemeClr val="bg1"/>
                </a:solidFill>
              </a:rPr>
              <a:t> int y; </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a:t>
            </a:r>
            <a:r>
              <a:rPr lang="en-US" sz="1400" dirty="0">
                <a:solidFill>
                  <a:schemeClr val="accent2">
                    <a:lumMod val="40000"/>
                    <a:lumOff val="60000"/>
                  </a:schemeClr>
                </a:solidFill>
              </a:rPr>
              <a:t>private protected</a:t>
            </a:r>
            <a:r>
              <a:rPr lang="en-US" sz="1400" dirty="0">
                <a:solidFill>
                  <a:schemeClr val="bg1"/>
                </a:solidFill>
              </a:rPr>
              <a:t>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a:t>
            </a:r>
            <a:r>
              <a:rPr lang="en-US" sz="1400" dirty="0" err="1">
                <a:solidFill>
                  <a:schemeClr val="accent2">
                    <a:lumMod val="40000"/>
                    <a:lumOff val="60000"/>
                  </a:schemeClr>
                </a:solidFill>
              </a:rPr>
              <a:t>permitidos</a:t>
            </a:r>
            <a:r>
              <a:rPr lang="en-US" sz="1400" dirty="0">
                <a:solidFill>
                  <a:schemeClr val="accent2">
                    <a:lumMod val="40000"/>
                    <a:lumOff val="60000"/>
                  </a:schemeClr>
                </a:solidFill>
              </a:rPr>
              <a:t> por </a:t>
            </a:r>
            <a:r>
              <a:rPr lang="en-US" sz="1400" dirty="0" err="1">
                <a:solidFill>
                  <a:schemeClr val="accent2">
                    <a:lumMod val="40000"/>
                    <a:lumOff val="60000"/>
                  </a:schemeClr>
                </a:solidFill>
              </a:rPr>
              <a:t>derivación</a:t>
            </a:r>
            <a:endParaRPr lang="en-US" sz="1400" dirty="0">
              <a:solidFill>
                <a:schemeClr val="accent2">
                  <a:lumMod val="40000"/>
                  <a:lumOff val="60000"/>
                </a:schemeClr>
              </a:solidFill>
            </a:endParaRP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33C284F8-7CB0-5245-9826-554661B2A1A9}"/>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a:t>
            </a:r>
            <a:r>
              <a:rPr lang="en-BO" sz="1400" dirty="0">
                <a:solidFill>
                  <a:schemeClr val="accent2">
                    <a:lumMod val="40000"/>
                    <a:lumOff val="60000"/>
                  </a:schemeClr>
                </a:solidFill>
              </a:rPr>
              <a:t>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no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417634437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E5DFB-CF4E-1A40-8E71-CF67EB2975D4}"/>
              </a:ext>
            </a:extLst>
          </p:cNvPr>
          <p:cNvSpPr>
            <a:spLocks noGrp="1"/>
          </p:cNvSpPr>
          <p:nvPr>
            <p:ph type="title"/>
          </p:nvPr>
        </p:nvSpPr>
        <p:spPr/>
        <p:txBody>
          <a:bodyPr/>
          <a:lstStyle/>
          <a:p>
            <a:r>
              <a:rPr lang="en-BO" dirty="0"/>
              <a:t>Clases anidadas</a:t>
            </a:r>
          </a:p>
        </p:txBody>
      </p:sp>
      <p:sp>
        <p:nvSpPr>
          <p:cNvPr id="3" name="Content Placeholder 2">
            <a:extLst>
              <a:ext uri="{FF2B5EF4-FFF2-40B4-BE49-F238E27FC236}">
                <a16:creationId xmlns:a16="http://schemas.microsoft.com/office/drawing/2014/main" id="{E269F1CC-0F2F-904C-8E72-1A65336B3B88}"/>
              </a:ext>
            </a:extLst>
          </p:cNvPr>
          <p:cNvSpPr>
            <a:spLocks noGrp="1"/>
          </p:cNvSpPr>
          <p:nvPr>
            <p:ph idx="1"/>
          </p:nvPr>
        </p:nvSpPr>
        <p:spPr>
          <a:xfrm>
            <a:off x="7219406" y="1825625"/>
            <a:ext cx="4134394" cy="4351338"/>
          </a:xfrm>
          <a:solidFill>
            <a:schemeClr val="accent1">
              <a:lumMod val="20000"/>
              <a:lumOff val="80000"/>
            </a:schemeClr>
          </a:solidFill>
          <a:ln>
            <a:solidFill>
              <a:schemeClr val="accent1"/>
            </a:solidFill>
          </a:ln>
        </p:spPr>
        <p:txBody>
          <a:bodyPr>
            <a:normAutofit fontScale="85000" lnSpcReduction="20000"/>
          </a:bodyPr>
          <a:lstStyle/>
          <a:p>
            <a:pPr marL="0" indent="0">
              <a:buNone/>
            </a:pPr>
            <a:endParaRPr lang="en-US" dirty="0"/>
          </a:p>
          <a:p>
            <a:pPr marL="0" indent="0">
              <a:buNone/>
            </a:pPr>
            <a:r>
              <a:rPr lang="en-US" dirty="0"/>
              <a:t>Las </a:t>
            </a:r>
            <a:r>
              <a:rPr lang="en-US" dirty="0" err="1"/>
              <a:t>clases</a:t>
            </a:r>
            <a:r>
              <a:rPr lang="en-US" dirty="0"/>
              <a:t> </a:t>
            </a:r>
            <a:r>
              <a:rPr lang="en-US" dirty="0" err="1"/>
              <a:t>pueden</a:t>
            </a:r>
            <a:r>
              <a:rPr lang="en-US" dirty="0"/>
              <a:t> </a:t>
            </a:r>
            <a:r>
              <a:rPr lang="en-US" dirty="0" err="1"/>
              <a:t>contener</a:t>
            </a:r>
            <a:r>
              <a:rPr lang="en-US" dirty="0"/>
              <a:t> </a:t>
            </a:r>
            <a:r>
              <a:rPr lang="en-US" dirty="0" err="1"/>
              <a:t>en</a:t>
            </a:r>
            <a:r>
              <a:rPr lang="en-US" dirty="0"/>
              <a:t> </a:t>
            </a:r>
            <a:r>
              <a:rPr lang="en-US" dirty="0" err="1"/>
              <a:t>su</a:t>
            </a:r>
            <a:r>
              <a:rPr lang="en-US" dirty="0"/>
              <a:t> interior </a:t>
            </a:r>
            <a:r>
              <a:rPr lang="en-US" dirty="0" err="1"/>
              <a:t>definiciones</a:t>
            </a:r>
            <a:r>
              <a:rPr lang="en-US" dirty="0"/>
              <a:t> de </a:t>
            </a:r>
            <a:r>
              <a:rPr lang="en-US" b="1" dirty="0" err="1"/>
              <a:t>clases</a:t>
            </a:r>
            <a:r>
              <a:rPr lang="en-US" b="1" dirty="0"/>
              <a:t> </a:t>
            </a:r>
            <a:r>
              <a:rPr lang="en-US" b="1" dirty="0" err="1"/>
              <a:t>anidadas</a:t>
            </a:r>
            <a:r>
              <a:rPr lang="en-US" dirty="0"/>
              <a:t> o </a:t>
            </a:r>
            <a:r>
              <a:rPr lang="en-US" dirty="0" err="1"/>
              <a:t>internas</a:t>
            </a:r>
            <a:r>
              <a:rPr lang="en-US" dirty="0"/>
              <a:t>. </a:t>
            </a:r>
            <a:r>
              <a:rPr lang="en-US" dirty="0" err="1"/>
              <a:t>Estas</a:t>
            </a:r>
            <a:r>
              <a:rPr lang="en-US" dirty="0"/>
              <a:t> </a:t>
            </a:r>
            <a:r>
              <a:rPr lang="en-US" dirty="0" err="1"/>
              <a:t>clases</a:t>
            </a:r>
            <a:r>
              <a:rPr lang="en-US" dirty="0"/>
              <a:t> </a:t>
            </a:r>
            <a:r>
              <a:rPr lang="en-US" dirty="0" err="1"/>
              <a:t>anidadas</a:t>
            </a:r>
            <a:r>
              <a:rPr lang="en-US" dirty="0"/>
              <a:t> </a:t>
            </a:r>
            <a:r>
              <a:rPr lang="en-US" dirty="0" err="1"/>
              <a:t>pueden</a:t>
            </a:r>
            <a:r>
              <a:rPr lang="en-US" dirty="0"/>
              <a:t> </a:t>
            </a:r>
            <a:r>
              <a:rPr lang="en-US" dirty="0" err="1"/>
              <a:t>tener</a:t>
            </a:r>
            <a:r>
              <a:rPr lang="en-US" dirty="0"/>
              <a:t> </a:t>
            </a:r>
            <a:r>
              <a:rPr lang="en-US" dirty="0" err="1"/>
              <a:t>cualquiera</a:t>
            </a:r>
            <a:r>
              <a:rPr lang="en-US" dirty="0"/>
              <a:t> de los seis </a:t>
            </a:r>
            <a:r>
              <a:rPr lang="en-US" dirty="0" err="1"/>
              <a:t>niveles</a:t>
            </a:r>
            <a:r>
              <a:rPr lang="en-US" dirty="0"/>
              <a:t> de </a:t>
            </a:r>
            <a:r>
              <a:rPr lang="en-US" dirty="0" err="1"/>
              <a:t>acceso</a:t>
            </a:r>
            <a:r>
              <a:rPr lang="en-US" dirty="0"/>
              <a:t> de </a:t>
            </a:r>
            <a:r>
              <a:rPr lang="en-US" dirty="0" err="1"/>
              <a:t>miembros</a:t>
            </a:r>
            <a:r>
              <a:rPr lang="en-US" dirty="0"/>
              <a:t>. Los </a:t>
            </a:r>
            <a:r>
              <a:rPr lang="en-US" dirty="0" err="1"/>
              <a:t>niveles</a:t>
            </a:r>
            <a:r>
              <a:rPr lang="en-US" dirty="0"/>
              <a:t> de </a:t>
            </a:r>
            <a:r>
              <a:rPr lang="en-US" dirty="0" err="1"/>
              <a:t>acceso</a:t>
            </a:r>
            <a:r>
              <a:rPr lang="en-US" dirty="0"/>
              <a:t> </a:t>
            </a:r>
            <a:r>
              <a:rPr lang="en-US" dirty="0" err="1"/>
              <a:t>tienen</a:t>
            </a:r>
            <a:r>
              <a:rPr lang="en-US" dirty="0"/>
              <a:t> el </a:t>
            </a:r>
            <a:r>
              <a:rPr lang="en-US" dirty="0" err="1"/>
              <a:t>mismo</a:t>
            </a:r>
            <a:r>
              <a:rPr lang="en-US" dirty="0"/>
              <a:t> </a:t>
            </a:r>
            <a:r>
              <a:rPr lang="en-US" dirty="0" err="1"/>
              <a:t>efecto</a:t>
            </a:r>
            <a:r>
              <a:rPr lang="en-US" dirty="0"/>
              <a:t> que </a:t>
            </a:r>
            <a:r>
              <a:rPr lang="en-US" dirty="0" err="1"/>
              <a:t>en</a:t>
            </a:r>
            <a:r>
              <a:rPr lang="en-US" dirty="0"/>
              <a:t> </a:t>
            </a:r>
            <a:r>
              <a:rPr lang="en-US" dirty="0" err="1"/>
              <a:t>otros</a:t>
            </a:r>
            <a:r>
              <a:rPr lang="en-US" dirty="0"/>
              <a:t> </a:t>
            </a:r>
            <a:r>
              <a:rPr lang="en-US" dirty="0" err="1"/>
              <a:t>miembros</a:t>
            </a:r>
            <a:r>
              <a:rPr lang="en-US" dirty="0"/>
              <a:t>. </a:t>
            </a:r>
          </a:p>
          <a:p>
            <a:pPr marL="0" indent="0">
              <a:buNone/>
            </a:pPr>
            <a:endParaRPr lang="en-US" dirty="0"/>
          </a:p>
          <a:p>
            <a:pPr marL="0" indent="0">
              <a:buNone/>
            </a:pPr>
            <a:r>
              <a:rPr lang="en-US" dirty="0"/>
              <a:t>Por </a:t>
            </a:r>
            <a:r>
              <a:rPr lang="en-US" dirty="0" err="1"/>
              <a:t>defecto</a:t>
            </a:r>
            <a:r>
              <a:rPr lang="en-US" dirty="0"/>
              <a:t>, las </a:t>
            </a:r>
            <a:r>
              <a:rPr lang="en-US" dirty="0" err="1"/>
              <a:t>clases</a:t>
            </a:r>
            <a:r>
              <a:rPr lang="en-US" dirty="0"/>
              <a:t> </a:t>
            </a:r>
            <a:r>
              <a:rPr lang="en-US" dirty="0" err="1"/>
              <a:t>anidadas</a:t>
            </a:r>
            <a:r>
              <a:rPr lang="en-US" dirty="0"/>
              <a:t> son </a:t>
            </a:r>
            <a:r>
              <a:rPr lang="en-US" b="1" dirty="0"/>
              <a:t>private</a:t>
            </a:r>
            <a:r>
              <a:rPr lang="en-US" dirty="0"/>
              <a:t>, lo que </a:t>
            </a:r>
            <a:r>
              <a:rPr lang="en-US" dirty="0" err="1"/>
              <a:t>significa</a:t>
            </a:r>
            <a:r>
              <a:rPr lang="en-US" dirty="0"/>
              <a:t> que solo </a:t>
            </a:r>
            <a:r>
              <a:rPr lang="en-US" dirty="0" err="1"/>
              <a:t>pueden</a:t>
            </a:r>
            <a:r>
              <a:rPr lang="en-US" dirty="0"/>
              <a:t> </a:t>
            </a:r>
            <a:r>
              <a:rPr lang="en-US" dirty="0" err="1"/>
              <a:t>usarse</a:t>
            </a:r>
            <a:r>
              <a:rPr lang="en-US" dirty="0"/>
              <a:t> dentro de la </a:t>
            </a:r>
            <a:r>
              <a:rPr lang="en-US" dirty="0" err="1"/>
              <a:t>clase</a:t>
            </a:r>
            <a:r>
              <a:rPr lang="en-US" dirty="0"/>
              <a:t> </a:t>
            </a:r>
            <a:r>
              <a:rPr lang="en-US" dirty="0" err="1"/>
              <a:t>donde</a:t>
            </a:r>
            <a:r>
              <a:rPr lang="en-US" dirty="0"/>
              <a:t> </a:t>
            </a:r>
            <a:r>
              <a:rPr lang="en-US" dirty="0" err="1"/>
              <a:t>están</a:t>
            </a:r>
            <a:r>
              <a:rPr lang="en-US" dirty="0"/>
              <a:t> </a:t>
            </a:r>
            <a:r>
              <a:rPr lang="en-US" dirty="0" err="1"/>
              <a:t>definidas</a:t>
            </a:r>
            <a:r>
              <a:rPr lang="en-US" dirty="0"/>
              <a:t>.</a:t>
            </a:r>
            <a:endParaRPr lang="en-BO" dirty="0"/>
          </a:p>
        </p:txBody>
      </p:sp>
      <p:sp>
        <p:nvSpPr>
          <p:cNvPr id="4" name="TextBox 3">
            <a:extLst>
              <a:ext uri="{FF2B5EF4-FFF2-40B4-BE49-F238E27FC236}">
                <a16:creationId xmlns:a16="http://schemas.microsoft.com/office/drawing/2014/main" id="{B1EE4BA1-253E-AF44-84DF-58EE4800F635}"/>
              </a:ext>
            </a:extLst>
          </p:cNvPr>
          <p:cNvSpPr txBox="1"/>
          <p:nvPr/>
        </p:nvSpPr>
        <p:spPr>
          <a:xfrm>
            <a:off x="716281" y="1385193"/>
            <a:ext cx="6320246"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      public double </a:t>
            </a:r>
            <a:r>
              <a:rPr lang="en-US" sz="1400" b="1" dirty="0" err="1">
                <a:solidFill>
                  <a:schemeClr val="bg1"/>
                </a:solidFill>
              </a:rPr>
              <a:t>AreaMagnificada</a:t>
            </a:r>
            <a:r>
              <a:rPr lang="en-US" sz="1400" b="1" dirty="0">
                <a:solidFill>
                  <a:schemeClr val="bg1"/>
                </a:solidFill>
              </a:rPr>
              <a:t>() {</a:t>
            </a:r>
          </a:p>
          <a:p>
            <a:r>
              <a:rPr lang="en-US" sz="1400" b="1" dirty="0">
                <a:solidFill>
                  <a:schemeClr val="bg1"/>
                </a:solidFill>
              </a:rPr>
              <a:t>             return ( (new </a:t>
            </a:r>
            <a:r>
              <a:rPr lang="en-US" sz="1400" b="1" dirty="0" err="1">
                <a:solidFill>
                  <a:schemeClr val="bg1"/>
                </a:solidFill>
              </a:rPr>
              <a:t>Generador</a:t>
            </a:r>
            <a:r>
              <a:rPr lang="en-US" sz="1400" b="1" dirty="0">
                <a:solidFill>
                  <a:schemeClr val="bg1"/>
                </a:solidFill>
              </a:rPr>
              <a:t>()).</a:t>
            </a:r>
            <a:r>
              <a:rPr lang="en-US" sz="1400" b="1" dirty="0" err="1">
                <a:solidFill>
                  <a:schemeClr val="bg1"/>
                </a:solidFill>
              </a:rPr>
              <a:t>GetNumero</a:t>
            </a:r>
            <a:r>
              <a:rPr lang="en-US" sz="1400" b="1" dirty="0">
                <a:solidFill>
                  <a:schemeClr val="bg1"/>
                </a:solidFill>
              </a:rPr>
              <a:t>() * Area() );</a:t>
            </a:r>
          </a:p>
          <a:p>
            <a:r>
              <a:rPr lang="en-US" sz="1400" b="1" dirty="0">
                <a:solidFill>
                  <a:schemeClr val="bg1"/>
                </a:solidFill>
              </a:rPr>
              <a:t>      }  	</a:t>
            </a:r>
          </a:p>
          <a:p>
            <a:r>
              <a:rPr lang="en-US" sz="1400" b="1" dirty="0">
                <a:solidFill>
                  <a:schemeClr val="bg1"/>
                </a:solidFill>
              </a:rPr>
              <a:t>      class </a:t>
            </a:r>
            <a:r>
              <a:rPr lang="en-US" sz="1400" b="1" dirty="0" err="1">
                <a:solidFill>
                  <a:schemeClr val="bg1"/>
                </a:solidFill>
              </a:rPr>
              <a:t>Generador</a:t>
            </a:r>
            <a:r>
              <a:rPr lang="en-US" sz="1400" b="1" dirty="0">
                <a:solidFill>
                  <a:schemeClr val="bg1"/>
                </a:solidFill>
              </a:rPr>
              <a:t>       {</a:t>
            </a:r>
          </a:p>
          <a:p>
            <a:r>
              <a:rPr lang="en-US" sz="1400" b="1" dirty="0">
                <a:solidFill>
                  <a:schemeClr val="bg1"/>
                </a:solidFill>
              </a:rPr>
              <a:t>          public int </a:t>
            </a:r>
            <a:r>
              <a:rPr lang="en-US" sz="1400" b="1" dirty="0" err="1">
                <a:solidFill>
                  <a:schemeClr val="bg1"/>
                </a:solidFill>
              </a:rPr>
              <a:t>GetNumero</a:t>
            </a:r>
            <a:r>
              <a:rPr lang="en-US" sz="1400" b="1" dirty="0">
                <a:solidFill>
                  <a:schemeClr val="bg1"/>
                </a:solidFill>
              </a:rPr>
              <a:t>() { return 77;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(10, 40);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magnificada</a:t>
            </a:r>
            <a:r>
              <a:rPr lang="en-US" sz="1400" b="1" dirty="0">
                <a:solidFill>
                  <a:schemeClr val="bg1"/>
                </a:solidFill>
              </a:rPr>
              <a:t> rec = {</a:t>
            </a:r>
            <a:r>
              <a:rPr lang="en-US" sz="1400" b="1" dirty="0" err="1">
                <a:solidFill>
                  <a:schemeClr val="bg1"/>
                </a:solidFill>
              </a:rPr>
              <a:t>rec.AreaMagnificada</a:t>
            </a:r>
            <a:r>
              <a:rPr lang="en-US" sz="1400" b="1" dirty="0">
                <a:solidFill>
                  <a:schemeClr val="bg1"/>
                </a:solidFill>
              </a:rPr>
              <a:t>()}</a:t>
            </a:r>
            <a:r>
              <a:rPr lang="en-US" sz="1400" b="1" dirty="0"/>
              <a:t>"</a:t>
            </a:r>
            <a:r>
              <a:rPr lang="en-US" sz="1400" b="1" dirty="0">
                <a:solidFill>
                  <a:schemeClr val="bg1"/>
                </a:solidFill>
              </a:rPr>
              <a:t> );</a:t>
            </a:r>
          </a:p>
          <a:p>
            <a:r>
              <a:rPr lang="en-US" sz="1400" b="1" dirty="0">
                <a:solidFill>
                  <a:schemeClr val="bg1"/>
                </a:solidFill>
              </a:rPr>
              <a:t>                   // Area </a:t>
            </a:r>
            <a:r>
              <a:rPr lang="en-US" sz="1400" b="1" dirty="0" err="1">
                <a:solidFill>
                  <a:schemeClr val="bg1"/>
                </a:solidFill>
              </a:rPr>
              <a:t>magnificada</a:t>
            </a:r>
            <a:r>
              <a:rPr lang="en-US" sz="1400" b="1" dirty="0">
                <a:solidFill>
                  <a:schemeClr val="bg1"/>
                </a:solidFill>
              </a:rPr>
              <a:t> rec = 30800;</a:t>
            </a:r>
          </a:p>
          <a:p>
            <a:r>
              <a:rPr lang="en-US" sz="1400" b="1" dirty="0">
                <a:solidFill>
                  <a:schemeClr val="bg1"/>
                </a:solidFill>
              </a:rPr>
              <a:t>                   // var gen = new </a:t>
            </a:r>
            <a:r>
              <a:rPr lang="en-US" sz="1400" b="1" dirty="0" err="1">
                <a:solidFill>
                  <a:schemeClr val="bg1"/>
                </a:solidFill>
              </a:rPr>
              <a:t>Rectangulo.Generador</a:t>
            </a:r>
            <a:r>
              <a:rPr lang="en-US" sz="1400" b="1" dirty="0">
                <a:solidFill>
                  <a:schemeClr val="bg1"/>
                </a:solidFill>
              </a:rPr>
              <a:t>();      // error de </a:t>
            </a:r>
            <a:r>
              <a:rPr lang="en-US" sz="1400" b="1" dirty="0" err="1">
                <a:solidFill>
                  <a:schemeClr val="bg1"/>
                </a:solidFill>
              </a:rPr>
              <a:t>nivel</a:t>
            </a:r>
            <a:r>
              <a:rPr lang="en-US" sz="1400" b="1" dirty="0">
                <a:solidFill>
                  <a:schemeClr val="bg1"/>
                </a:solidFill>
              </a:rPr>
              <a:t> de </a:t>
            </a:r>
            <a:r>
              <a:rPr lang="en-US" sz="1400" b="1" dirty="0" err="1">
                <a:solidFill>
                  <a:schemeClr val="bg1"/>
                </a:solidFill>
              </a:rPr>
              <a:t>acceso</a:t>
            </a:r>
            <a:endParaRPr lang="en-US" sz="1400" b="1" dirty="0">
              <a:solidFill>
                <a:schemeClr val="bg1"/>
              </a:solidFill>
            </a:endParaRP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58260905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9EC33-A769-FC41-9125-38150EBEB30E}"/>
              </a:ext>
            </a:extLst>
          </p:cNvPr>
          <p:cNvSpPr>
            <a:spLocks noGrp="1"/>
          </p:cNvSpPr>
          <p:nvPr>
            <p:ph type="title"/>
          </p:nvPr>
        </p:nvSpPr>
        <p:spPr/>
        <p:txBody>
          <a:bodyPr/>
          <a:lstStyle/>
          <a:p>
            <a:r>
              <a:rPr lang="en-BO" dirty="0"/>
              <a:t>Pautas para el manejo de niveles de acceso</a:t>
            </a:r>
          </a:p>
        </p:txBody>
      </p:sp>
      <p:sp>
        <p:nvSpPr>
          <p:cNvPr id="3" name="Content Placeholder 2">
            <a:extLst>
              <a:ext uri="{FF2B5EF4-FFF2-40B4-BE49-F238E27FC236}">
                <a16:creationId xmlns:a16="http://schemas.microsoft.com/office/drawing/2014/main" id="{E9EE2FBA-E3FA-244A-A46E-FF1E178DCDBA}"/>
              </a:ext>
            </a:extLst>
          </p:cNvPr>
          <p:cNvSpPr>
            <a:spLocks noGrp="1"/>
          </p:cNvSpPr>
          <p:nvPr>
            <p:ph idx="1"/>
          </p:nvPr>
        </p:nvSpPr>
        <p:spPr>
          <a:solidFill>
            <a:schemeClr val="accent5">
              <a:lumMod val="20000"/>
              <a:lumOff val="80000"/>
            </a:schemeClr>
          </a:solidFill>
          <a:ln>
            <a:solidFill>
              <a:schemeClr val="accent1"/>
            </a:solidFill>
          </a:ln>
        </p:spPr>
        <p:txBody>
          <a:bodyPr>
            <a:normAutofit fontScale="92500" lnSpcReduction="20000"/>
          </a:bodyPr>
          <a:lstStyle/>
          <a:p>
            <a:pPr marL="0" indent="0">
              <a:buNone/>
            </a:pPr>
            <a:endParaRPr lang="en-US" dirty="0"/>
          </a:p>
          <a:p>
            <a:pPr marL="0" indent="0">
              <a:buNone/>
            </a:pPr>
            <a:r>
              <a:rPr lang="en-US" dirty="0"/>
              <a:t>Como </a:t>
            </a:r>
            <a:r>
              <a:rPr lang="en-US" dirty="0" err="1"/>
              <a:t>pauta</a:t>
            </a:r>
            <a:r>
              <a:rPr lang="en-US" dirty="0"/>
              <a:t> </a:t>
            </a:r>
            <a:r>
              <a:rPr lang="en-US" dirty="0" err="1"/>
              <a:t>inicial</a:t>
            </a:r>
            <a:r>
              <a:rPr lang="en-US" dirty="0"/>
              <a:t>, al </a:t>
            </a:r>
            <a:r>
              <a:rPr lang="en-US" dirty="0" err="1"/>
              <a:t>elegir</a:t>
            </a:r>
            <a:r>
              <a:rPr lang="en-US" dirty="0"/>
              <a:t> los </a:t>
            </a:r>
            <a:r>
              <a:rPr lang="en-US" dirty="0" err="1"/>
              <a:t>nivele</a:t>
            </a:r>
            <a:r>
              <a:rPr lang="en-US" dirty="0"/>
              <a:t> de </a:t>
            </a:r>
            <a:r>
              <a:rPr lang="en-US" dirty="0" err="1"/>
              <a:t>accesos</a:t>
            </a:r>
            <a:r>
              <a:rPr lang="en-US" dirty="0"/>
              <a:t>, </a:t>
            </a:r>
            <a:r>
              <a:rPr lang="en-US" dirty="0" err="1"/>
              <a:t>generalmente</a:t>
            </a:r>
            <a:r>
              <a:rPr lang="en-US" dirty="0"/>
              <a:t> </a:t>
            </a:r>
            <a:r>
              <a:rPr lang="en-US" dirty="0" err="1"/>
              <a:t>aconsejo</a:t>
            </a:r>
            <a:r>
              <a:rPr lang="en-US" dirty="0"/>
              <a:t> </a:t>
            </a:r>
            <a:r>
              <a:rPr lang="en-US" dirty="0" err="1"/>
              <a:t>usar</a:t>
            </a:r>
            <a:r>
              <a:rPr lang="en-US" dirty="0"/>
              <a:t> </a:t>
            </a:r>
            <a:r>
              <a:rPr lang="en-US" b="1" dirty="0"/>
              <a:t>public </a:t>
            </a:r>
            <a:r>
              <a:rPr lang="en-US" dirty="0"/>
              <a:t>para </a:t>
            </a:r>
            <a:r>
              <a:rPr lang="en-US" dirty="0" err="1"/>
              <a:t>todos</a:t>
            </a:r>
            <a:r>
              <a:rPr lang="en-US" dirty="0"/>
              <a:t> los </a:t>
            </a:r>
            <a:r>
              <a:rPr lang="en-US" b="1" dirty="0"/>
              <a:t>types y </a:t>
            </a:r>
            <a:r>
              <a:rPr lang="en-US" b="1" dirty="0" err="1"/>
              <a:t>métodos</a:t>
            </a:r>
            <a:r>
              <a:rPr lang="en-US" dirty="0"/>
              <a:t>, y </a:t>
            </a:r>
            <a:r>
              <a:rPr lang="en-US" b="1" dirty="0"/>
              <a:t>protected</a:t>
            </a:r>
            <a:r>
              <a:rPr lang="en-US" dirty="0"/>
              <a:t> para los </a:t>
            </a:r>
            <a:r>
              <a:rPr lang="en-US" b="1" dirty="0" err="1"/>
              <a:t>campos</a:t>
            </a:r>
            <a:r>
              <a:rPr lang="en-US" dirty="0"/>
              <a:t>.</a:t>
            </a:r>
          </a:p>
          <a:p>
            <a:pPr marL="0" indent="0">
              <a:buNone/>
            </a:pPr>
            <a:endParaRPr lang="en-US" dirty="0"/>
          </a:p>
          <a:p>
            <a:pPr marL="0" indent="0">
              <a:buNone/>
            </a:pPr>
            <a:r>
              <a:rPr lang="en-US" dirty="0"/>
              <a:t>Con </a:t>
            </a:r>
            <a:r>
              <a:rPr lang="en-US" dirty="0" err="1"/>
              <a:t>esto</a:t>
            </a:r>
            <a:r>
              <a:rPr lang="en-US" dirty="0"/>
              <a:t> </a:t>
            </a:r>
            <a:r>
              <a:rPr lang="en-US" dirty="0" err="1"/>
              <a:t>en</a:t>
            </a:r>
            <a:r>
              <a:rPr lang="en-US" dirty="0"/>
              <a:t> </a:t>
            </a:r>
            <a:r>
              <a:rPr lang="en-US" dirty="0" err="1"/>
              <a:t>mente</a:t>
            </a:r>
            <a:r>
              <a:rPr lang="en-US" dirty="0"/>
              <a:t> se </a:t>
            </a:r>
            <a:r>
              <a:rPr lang="en-US" dirty="0" err="1"/>
              <a:t>puede</a:t>
            </a:r>
            <a:r>
              <a:rPr lang="en-US" dirty="0"/>
              <a:t> </a:t>
            </a:r>
            <a:r>
              <a:rPr lang="en-US" dirty="0" err="1"/>
              <a:t>considerar</a:t>
            </a:r>
            <a:r>
              <a:rPr lang="en-US" dirty="0"/>
              <a:t> </a:t>
            </a:r>
            <a:r>
              <a:rPr lang="en-US" dirty="0" err="1"/>
              <a:t>luego</a:t>
            </a:r>
            <a:r>
              <a:rPr lang="en-US" dirty="0"/>
              <a:t> </a:t>
            </a:r>
            <a:r>
              <a:rPr lang="en-US" dirty="0" err="1"/>
              <a:t>casos</a:t>
            </a:r>
            <a:r>
              <a:rPr lang="en-US" dirty="0"/>
              <a:t> </a:t>
            </a:r>
            <a:r>
              <a:rPr lang="en-US" dirty="0" err="1"/>
              <a:t>especiales</a:t>
            </a:r>
            <a:r>
              <a:rPr lang="en-US" dirty="0"/>
              <a:t> de </a:t>
            </a:r>
            <a:r>
              <a:rPr lang="en-US" dirty="0" err="1"/>
              <a:t>métodos</a:t>
            </a:r>
            <a:r>
              <a:rPr lang="en-US" dirty="0"/>
              <a:t> que </a:t>
            </a:r>
            <a:r>
              <a:rPr lang="en-US" dirty="0" err="1"/>
              <a:t>deberían</a:t>
            </a:r>
            <a:r>
              <a:rPr lang="en-US" dirty="0"/>
              <a:t> ser private, protected </a:t>
            </a:r>
            <a:r>
              <a:rPr lang="en-US" dirty="0" err="1"/>
              <a:t>ó</a:t>
            </a:r>
            <a:r>
              <a:rPr lang="en-US" dirty="0"/>
              <a:t> internal, para </a:t>
            </a:r>
            <a:r>
              <a:rPr lang="en-US" dirty="0" err="1"/>
              <a:t>proteger</a:t>
            </a:r>
            <a:r>
              <a:rPr lang="en-US" dirty="0"/>
              <a:t> o </a:t>
            </a:r>
            <a:r>
              <a:rPr lang="en-US" b="1" dirty="0" err="1"/>
              <a:t>encapsular</a:t>
            </a:r>
            <a:r>
              <a:rPr lang="en-US" dirty="0"/>
              <a:t> el </a:t>
            </a:r>
            <a:r>
              <a:rPr lang="en-US" dirty="0" err="1"/>
              <a:t>diseño</a:t>
            </a:r>
            <a:r>
              <a:rPr lang="en-US" dirty="0"/>
              <a:t>.</a:t>
            </a:r>
          </a:p>
          <a:p>
            <a:pPr marL="0" indent="0">
              <a:buNone/>
            </a:pPr>
            <a:endParaRPr lang="en-US" dirty="0"/>
          </a:p>
          <a:p>
            <a:pPr marL="0" indent="0">
              <a:buNone/>
            </a:pPr>
            <a:r>
              <a:rPr lang="en-US" dirty="0" err="1"/>
              <a:t>Finalmente</a:t>
            </a:r>
            <a:r>
              <a:rPr lang="en-US" dirty="0"/>
              <a:t> debe </a:t>
            </a:r>
            <a:r>
              <a:rPr lang="en-US" dirty="0" err="1"/>
              <a:t>tenerse</a:t>
            </a:r>
            <a:r>
              <a:rPr lang="en-US" dirty="0"/>
              <a:t> </a:t>
            </a:r>
            <a:r>
              <a:rPr lang="en-US" dirty="0" err="1"/>
              <a:t>en</a:t>
            </a:r>
            <a:r>
              <a:rPr lang="en-US" dirty="0"/>
              <a:t> </a:t>
            </a:r>
            <a:r>
              <a:rPr lang="en-US" dirty="0" err="1"/>
              <a:t>cuenta</a:t>
            </a:r>
            <a:r>
              <a:rPr lang="en-US" dirty="0"/>
              <a:t> que el </a:t>
            </a:r>
            <a:r>
              <a:rPr lang="en-US" dirty="0" err="1"/>
              <a:t>uso</a:t>
            </a:r>
            <a:r>
              <a:rPr lang="en-US" dirty="0"/>
              <a:t> de </a:t>
            </a:r>
            <a:r>
              <a:rPr lang="en-US" dirty="0" err="1"/>
              <a:t>niveles</a:t>
            </a:r>
            <a:r>
              <a:rPr lang="en-US" dirty="0"/>
              <a:t> de </a:t>
            </a:r>
            <a:r>
              <a:rPr lang="en-US" dirty="0" err="1"/>
              <a:t>acceso</a:t>
            </a:r>
            <a:r>
              <a:rPr lang="en-US" dirty="0"/>
              <a:t> </a:t>
            </a:r>
            <a:r>
              <a:rPr lang="en-US" dirty="0" err="1"/>
              <a:t>más</a:t>
            </a:r>
            <a:r>
              <a:rPr lang="en-US" dirty="0"/>
              <a:t> </a:t>
            </a:r>
            <a:r>
              <a:rPr lang="en-US" dirty="0" err="1"/>
              <a:t>restrictivos</a:t>
            </a:r>
            <a:r>
              <a:rPr lang="en-US" dirty="0"/>
              <a:t>, </a:t>
            </a:r>
            <a:r>
              <a:rPr lang="en-US" dirty="0" err="1"/>
              <a:t>facilita</a:t>
            </a:r>
            <a:r>
              <a:rPr lang="en-US" dirty="0"/>
              <a:t> la </a:t>
            </a:r>
            <a:r>
              <a:rPr lang="en-US" dirty="0" err="1"/>
              <a:t>modificación</a:t>
            </a:r>
            <a:r>
              <a:rPr lang="en-US" dirty="0"/>
              <a:t> de una </a:t>
            </a:r>
            <a:r>
              <a:rPr lang="en-US" dirty="0" err="1"/>
              <a:t>clase</a:t>
            </a:r>
            <a:r>
              <a:rPr lang="en-US" dirty="0"/>
              <a:t> sin </a:t>
            </a:r>
            <a:r>
              <a:rPr lang="en-US" dirty="0" err="1"/>
              <a:t>afectar</a:t>
            </a:r>
            <a:r>
              <a:rPr lang="en-US" dirty="0"/>
              <a:t> el </a:t>
            </a:r>
            <a:r>
              <a:rPr lang="en-US" dirty="0" err="1"/>
              <a:t>código</a:t>
            </a:r>
            <a:r>
              <a:rPr lang="en-US" dirty="0"/>
              <a:t> para los </a:t>
            </a:r>
            <a:r>
              <a:rPr lang="en-US" dirty="0" err="1"/>
              <a:t>programadores</a:t>
            </a:r>
            <a:r>
              <a:rPr lang="en-US" dirty="0"/>
              <a:t> que </a:t>
            </a:r>
            <a:r>
              <a:rPr lang="en-US" dirty="0" err="1"/>
              <a:t>usan</a:t>
            </a:r>
            <a:r>
              <a:rPr lang="en-US" dirty="0"/>
              <a:t> </a:t>
            </a:r>
            <a:r>
              <a:rPr lang="en-US" dirty="0" err="1"/>
              <a:t>nuestras</a:t>
            </a:r>
            <a:r>
              <a:rPr lang="en-US" dirty="0"/>
              <a:t> </a:t>
            </a:r>
            <a:r>
              <a:rPr lang="en-US" dirty="0" err="1"/>
              <a:t>clase</a:t>
            </a:r>
            <a:r>
              <a:rPr lang="en-US" dirty="0"/>
              <a:t>.</a:t>
            </a:r>
          </a:p>
          <a:p>
            <a:pPr marL="0" indent="0">
              <a:buNone/>
            </a:pPr>
            <a:r>
              <a:rPr lang="en-US" dirty="0"/>
              <a:t> </a:t>
            </a:r>
            <a:endParaRPr lang="en-BO" dirty="0"/>
          </a:p>
        </p:txBody>
      </p:sp>
    </p:spTree>
    <p:extLst>
      <p:ext uri="{BB962C8B-B14F-4D97-AF65-F5344CB8AC3E}">
        <p14:creationId xmlns:p14="http://schemas.microsoft.com/office/powerpoint/2010/main" val="242578657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1F3BF-4BD7-E949-A9DB-4BF9F5D059D9}"/>
              </a:ext>
            </a:extLst>
          </p:cNvPr>
          <p:cNvSpPr>
            <a:spLocks noGrp="1"/>
          </p:cNvSpPr>
          <p:nvPr>
            <p:ph type="title"/>
          </p:nvPr>
        </p:nvSpPr>
        <p:spPr/>
        <p:txBody>
          <a:bodyPr/>
          <a:lstStyle/>
          <a:p>
            <a:r>
              <a:rPr lang="en-BO" dirty="0"/>
              <a:t>Capítulo 10</a:t>
            </a:r>
          </a:p>
        </p:txBody>
      </p:sp>
      <p:sp>
        <p:nvSpPr>
          <p:cNvPr id="3" name="Content Placeholder 2">
            <a:extLst>
              <a:ext uri="{FF2B5EF4-FFF2-40B4-BE49-F238E27FC236}">
                <a16:creationId xmlns:a16="http://schemas.microsoft.com/office/drawing/2014/main" id="{A0B0CB0B-1490-9C43-B223-5186BACFB4EA}"/>
              </a:ext>
            </a:extLst>
          </p:cNvPr>
          <p:cNvSpPr>
            <a:spLocks noGrp="1"/>
          </p:cNvSpPr>
          <p:nvPr>
            <p:ph idx="1"/>
          </p:nvPr>
        </p:nvSpPr>
        <p:spPr/>
        <p:txBody>
          <a:bodyPr>
            <a:normAutofit/>
          </a:bodyPr>
          <a:lstStyle/>
          <a:p>
            <a:pPr marL="0" indent="0">
              <a:buNone/>
            </a:pPr>
            <a:r>
              <a:rPr lang="en-BO" sz="4000" b="1" dirty="0"/>
              <a:t>Static</a:t>
            </a:r>
          </a:p>
          <a:p>
            <a:pPr marL="0" indent="0">
              <a:buNone/>
            </a:pPr>
            <a:endParaRPr lang="en-BO" sz="4000" b="1" dirty="0"/>
          </a:p>
          <a:p>
            <a:pPr marL="0" indent="0">
              <a:buNone/>
            </a:pPr>
            <a:r>
              <a:rPr lang="en-US" sz="2400" dirty="0"/>
              <a:t>Este </a:t>
            </a:r>
            <a:r>
              <a:rPr lang="en-US" sz="2400" dirty="0" err="1"/>
              <a:t>modificador</a:t>
            </a:r>
            <a:r>
              <a:rPr lang="en-US" sz="2400" dirty="0"/>
              <a:t> se </a:t>
            </a:r>
            <a:r>
              <a:rPr lang="en-US" sz="2400" dirty="0" err="1"/>
              <a:t>puede</a:t>
            </a:r>
            <a:r>
              <a:rPr lang="en-US" sz="2400" dirty="0"/>
              <a:t> </a:t>
            </a:r>
            <a:r>
              <a:rPr lang="en-US" sz="2400" dirty="0" err="1"/>
              <a:t>usar</a:t>
            </a:r>
            <a:r>
              <a:rPr lang="en-US" sz="2400" dirty="0"/>
              <a:t> para </a:t>
            </a:r>
            <a:r>
              <a:rPr lang="en-US" sz="2400" dirty="0" err="1"/>
              <a:t>declarar</a:t>
            </a:r>
            <a:r>
              <a:rPr lang="en-US" sz="2400" dirty="0"/>
              <a:t> </a:t>
            </a:r>
            <a:r>
              <a:rPr lang="en-US" sz="2400" dirty="0" err="1"/>
              <a:t>miembros</a:t>
            </a:r>
            <a:r>
              <a:rPr lang="en-US" sz="2400" dirty="0"/>
              <a:t> que </a:t>
            </a:r>
            <a:r>
              <a:rPr lang="en-US" sz="2400" dirty="0" err="1"/>
              <a:t>pueden</a:t>
            </a:r>
            <a:r>
              <a:rPr lang="en-US" sz="2400" dirty="0"/>
              <a:t> </a:t>
            </a:r>
            <a:r>
              <a:rPr lang="en-US" sz="2400" dirty="0" err="1"/>
              <a:t>estar</a:t>
            </a:r>
            <a:r>
              <a:rPr lang="en-US" sz="2400" dirty="0"/>
              <a:t> </a:t>
            </a:r>
            <a:r>
              <a:rPr lang="en-US" sz="2400" dirty="0" err="1"/>
              <a:t>disponibles</a:t>
            </a:r>
            <a:r>
              <a:rPr lang="en-US" sz="2400" dirty="0"/>
              <a:t> sin </a:t>
            </a:r>
            <a:r>
              <a:rPr lang="en-US" sz="2400" dirty="0" err="1"/>
              <a:t>tener</a:t>
            </a:r>
            <a:r>
              <a:rPr lang="en-US" sz="2400" dirty="0"/>
              <a:t> que </a:t>
            </a:r>
            <a:r>
              <a:rPr lang="en-US" sz="2400" dirty="0" err="1"/>
              <a:t>crear</a:t>
            </a:r>
            <a:r>
              <a:rPr lang="en-US" sz="2400" dirty="0"/>
              <a:t> una </a:t>
            </a:r>
            <a:r>
              <a:rPr lang="en-US" sz="2400" dirty="0" err="1"/>
              <a:t>instancia</a:t>
            </a:r>
            <a:r>
              <a:rPr lang="en-US" sz="2400" dirty="0"/>
              <a:t> de la </a:t>
            </a:r>
            <a:r>
              <a:rPr lang="en-US" sz="2400" dirty="0" err="1"/>
              <a:t>clase</a:t>
            </a:r>
            <a:r>
              <a:rPr lang="en-US" sz="2400" dirty="0"/>
              <a:t>.</a:t>
            </a:r>
            <a:endParaRPr lang="en-BO" sz="2400" dirty="0"/>
          </a:p>
        </p:txBody>
      </p:sp>
    </p:spTree>
    <p:extLst>
      <p:ext uri="{BB962C8B-B14F-4D97-AF65-F5344CB8AC3E}">
        <p14:creationId xmlns:p14="http://schemas.microsoft.com/office/powerpoint/2010/main" val="199948401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90EA-A5E3-904E-8C91-FFE8E6B48B04}"/>
              </a:ext>
            </a:extLst>
          </p:cNvPr>
          <p:cNvSpPr>
            <a:spLocks noGrp="1"/>
          </p:cNvSpPr>
          <p:nvPr>
            <p:ph type="title"/>
          </p:nvPr>
        </p:nvSpPr>
        <p:spPr/>
        <p:txBody>
          <a:bodyPr/>
          <a:lstStyle/>
          <a:p>
            <a:r>
              <a:rPr lang="en-BO" dirty="0"/>
              <a:t>Miembros static</a:t>
            </a:r>
          </a:p>
        </p:txBody>
      </p:sp>
      <p:sp>
        <p:nvSpPr>
          <p:cNvPr id="3" name="Content Placeholder 2">
            <a:extLst>
              <a:ext uri="{FF2B5EF4-FFF2-40B4-BE49-F238E27FC236}">
                <a16:creationId xmlns:a16="http://schemas.microsoft.com/office/drawing/2014/main" id="{1163A492-DFCF-0A4A-B778-5248A87C8EC7}"/>
              </a:ext>
            </a:extLst>
          </p:cNvPr>
          <p:cNvSpPr>
            <a:spLocks noGrp="1"/>
          </p:cNvSpPr>
          <p:nvPr>
            <p:ph idx="1"/>
          </p:nvPr>
        </p:nvSpPr>
        <p:spPr>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US" dirty="0"/>
          </a:p>
          <a:p>
            <a:pPr marL="0" indent="0">
              <a:buNone/>
            </a:pPr>
            <a:r>
              <a:rPr lang="en-US" dirty="0"/>
              <a:t>Los </a:t>
            </a:r>
            <a:r>
              <a:rPr lang="en-US" b="1" dirty="0" err="1"/>
              <a:t>miembros</a:t>
            </a:r>
            <a:r>
              <a:rPr lang="en-US" b="1" dirty="0"/>
              <a:t> static </a:t>
            </a:r>
            <a:r>
              <a:rPr lang="en-US" dirty="0"/>
              <a:t>(de </a:t>
            </a:r>
            <a:r>
              <a:rPr lang="en-US" dirty="0" err="1"/>
              <a:t>clase</a:t>
            </a:r>
            <a:r>
              <a:rPr lang="en-US" dirty="0"/>
              <a:t>) solo </a:t>
            </a:r>
            <a:r>
              <a:rPr lang="en-US" dirty="0" err="1"/>
              <a:t>existen</a:t>
            </a:r>
            <a:r>
              <a:rPr lang="en-US" dirty="0"/>
              <a:t> </a:t>
            </a:r>
            <a:r>
              <a:rPr lang="en-US" dirty="0" err="1"/>
              <a:t>en</a:t>
            </a:r>
            <a:r>
              <a:rPr lang="en-US" dirty="0"/>
              <a:t> una </a:t>
            </a:r>
            <a:r>
              <a:rPr lang="en-US" dirty="0" err="1"/>
              <a:t>copia</a:t>
            </a:r>
            <a:r>
              <a:rPr lang="en-US" dirty="0"/>
              <a:t>, que </a:t>
            </a:r>
            <a:r>
              <a:rPr lang="en-US" dirty="0" err="1"/>
              <a:t>pertenece</a:t>
            </a:r>
            <a:r>
              <a:rPr lang="en-US" dirty="0"/>
              <a:t> a la </a:t>
            </a:r>
            <a:r>
              <a:rPr lang="en-US" dirty="0" err="1"/>
              <a:t>clase</a:t>
            </a:r>
            <a:r>
              <a:rPr lang="en-US" dirty="0"/>
              <a:t> </a:t>
            </a:r>
            <a:r>
              <a:rPr lang="en-US" dirty="0" err="1"/>
              <a:t>misma</a:t>
            </a:r>
            <a:r>
              <a:rPr lang="en-US" dirty="0"/>
              <a:t>, </a:t>
            </a:r>
            <a:r>
              <a:rPr lang="en-US" dirty="0" err="1"/>
              <a:t>mientras</a:t>
            </a:r>
            <a:r>
              <a:rPr lang="en-US" dirty="0"/>
              <a:t> que los </a:t>
            </a:r>
            <a:r>
              <a:rPr lang="en-US" b="1" dirty="0" err="1"/>
              <a:t>miembros</a:t>
            </a:r>
            <a:r>
              <a:rPr lang="en-US" b="1" dirty="0"/>
              <a:t> de </a:t>
            </a:r>
            <a:r>
              <a:rPr lang="en-US" b="1" dirty="0" err="1"/>
              <a:t>instancia</a:t>
            </a:r>
            <a:r>
              <a:rPr lang="en-US" b="1" dirty="0"/>
              <a:t> </a:t>
            </a:r>
            <a:r>
              <a:rPr lang="en-US" dirty="0"/>
              <a:t>(no static </a:t>
            </a:r>
            <a:r>
              <a:rPr lang="en-US" dirty="0" err="1"/>
              <a:t>ó</a:t>
            </a:r>
            <a:r>
              <a:rPr lang="en-US" dirty="0"/>
              <a:t> </a:t>
            </a:r>
            <a:r>
              <a:rPr lang="en-US" dirty="0" err="1"/>
              <a:t>regulares</a:t>
            </a:r>
            <a:r>
              <a:rPr lang="en-US" dirty="0"/>
              <a:t>) se </a:t>
            </a:r>
            <a:r>
              <a:rPr lang="en-US" dirty="0" err="1"/>
              <a:t>crean</a:t>
            </a:r>
            <a:r>
              <a:rPr lang="en-US" dirty="0"/>
              <a:t> </a:t>
            </a:r>
            <a:r>
              <a:rPr lang="en-US" dirty="0" err="1"/>
              <a:t>como</a:t>
            </a:r>
            <a:r>
              <a:rPr lang="en-US" dirty="0"/>
              <a:t> </a:t>
            </a:r>
            <a:r>
              <a:rPr lang="en-US" dirty="0" err="1"/>
              <a:t>nuevas</a:t>
            </a:r>
            <a:r>
              <a:rPr lang="en-US" dirty="0"/>
              <a:t> </a:t>
            </a:r>
            <a:r>
              <a:rPr lang="en-US" dirty="0" err="1"/>
              <a:t>copias</a:t>
            </a:r>
            <a:r>
              <a:rPr lang="en-US" dirty="0"/>
              <a:t> para </a:t>
            </a:r>
            <a:r>
              <a:rPr lang="en-US" dirty="0" err="1"/>
              <a:t>cada</a:t>
            </a:r>
            <a:r>
              <a:rPr lang="en-US" dirty="0"/>
              <a:t> nuevo </a:t>
            </a:r>
            <a:r>
              <a:rPr lang="en-US" dirty="0" err="1"/>
              <a:t>objeto</a:t>
            </a:r>
            <a:r>
              <a:rPr lang="en-US" dirty="0"/>
              <a:t>. </a:t>
            </a:r>
          </a:p>
          <a:p>
            <a:pPr marL="0" indent="0">
              <a:buNone/>
            </a:pPr>
            <a:endParaRPr lang="en-US" dirty="0"/>
          </a:p>
          <a:p>
            <a:pPr marL="0" indent="0">
              <a:buNone/>
            </a:pPr>
            <a:r>
              <a:rPr lang="en-US" dirty="0" err="1"/>
              <a:t>Esto</a:t>
            </a:r>
            <a:r>
              <a:rPr lang="en-US" dirty="0"/>
              <a:t> </a:t>
            </a:r>
            <a:r>
              <a:rPr lang="en-US" dirty="0" err="1"/>
              <a:t>significa</a:t>
            </a:r>
            <a:r>
              <a:rPr lang="en-US" dirty="0"/>
              <a:t> que los </a:t>
            </a:r>
            <a:r>
              <a:rPr lang="en-US" b="1" dirty="0" err="1"/>
              <a:t>métodos</a:t>
            </a:r>
            <a:r>
              <a:rPr lang="en-US" b="1" dirty="0"/>
              <a:t> static </a:t>
            </a:r>
            <a:r>
              <a:rPr lang="en-US" dirty="0"/>
              <a:t>no </a:t>
            </a:r>
            <a:r>
              <a:rPr lang="en-US" dirty="0" err="1"/>
              <a:t>pueden</a:t>
            </a:r>
            <a:r>
              <a:rPr lang="en-US" dirty="0"/>
              <a:t> </a:t>
            </a:r>
            <a:r>
              <a:rPr lang="en-US" dirty="0" err="1"/>
              <a:t>usar</a:t>
            </a:r>
            <a:r>
              <a:rPr lang="en-US" dirty="0"/>
              <a:t> </a:t>
            </a:r>
            <a:r>
              <a:rPr lang="en-US" dirty="0" err="1"/>
              <a:t>miembros</a:t>
            </a:r>
            <a:r>
              <a:rPr lang="en-US" dirty="0"/>
              <a:t> de </a:t>
            </a:r>
            <a:r>
              <a:rPr lang="en-US" dirty="0" err="1"/>
              <a:t>instancia</a:t>
            </a:r>
            <a:r>
              <a:rPr lang="en-US" dirty="0"/>
              <a:t> </a:t>
            </a:r>
            <a:r>
              <a:rPr lang="en-US" dirty="0" err="1"/>
              <a:t>ya</a:t>
            </a:r>
            <a:r>
              <a:rPr lang="en-US" dirty="0"/>
              <a:t> que </a:t>
            </a:r>
            <a:r>
              <a:rPr lang="en-US" dirty="0" err="1"/>
              <a:t>estos</a:t>
            </a:r>
            <a:r>
              <a:rPr lang="en-US" dirty="0"/>
              <a:t> </a:t>
            </a:r>
            <a:r>
              <a:rPr lang="en-US" dirty="0" err="1"/>
              <a:t>métodos</a:t>
            </a:r>
            <a:r>
              <a:rPr lang="en-US" dirty="0"/>
              <a:t> no son </a:t>
            </a:r>
            <a:r>
              <a:rPr lang="en-US" dirty="0" err="1"/>
              <a:t>parte</a:t>
            </a:r>
            <a:r>
              <a:rPr lang="en-US" dirty="0"/>
              <a:t> de una </a:t>
            </a:r>
            <a:r>
              <a:rPr lang="en-US" dirty="0" err="1"/>
              <a:t>instancia</a:t>
            </a:r>
            <a:r>
              <a:rPr lang="en-US" dirty="0"/>
              <a:t>. </a:t>
            </a:r>
          </a:p>
          <a:p>
            <a:pPr marL="0" indent="0">
              <a:buNone/>
            </a:pPr>
            <a:endParaRPr lang="en-US" dirty="0"/>
          </a:p>
          <a:p>
            <a:pPr marL="0" indent="0">
              <a:buNone/>
            </a:pPr>
            <a:r>
              <a:rPr lang="en-US" dirty="0"/>
              <a:t>Por </a:t>
            </a:r>
            <a:r>
              <a:rPr lang="en-US" dirty="0" err="1"/>
              <a:t>otro</a:t>
            </a:r>
            <a:r>
              <a:rPr lang="en-US" dirty="0"/>
              <a:t> </a:t>
            </a:r>
            <a:r>
              <a:rPr lang="en-US" dirty="0" err="1"/>
              <a:t>lado</a:t>
            </a:r>
            <a:r>
              <a:rPr lang="en-US" dirty="0"/>
              <a:t>, los </a:t>
            </a:r>
            <a:r>
              <a:rPr lang="en-US" b="1" dirty="0" err="1"/>
              <a:t>métodos</a:t>
            </a:r>
            <a:r>
              <a:rPr lang="en-US" b="1" dirty="0"/>
              <a:t> de </a:t>
            </a:r>
            <a:r>
              <a:rPr lang="en-US" b="1" dirty="0" err="1"/>
              <a:t>instancia</a:t>
            </a:r>
            <a:r>
              <a:rPr lang="en-US" dirty="0"/>
              <a:t> </a:t>
            </a:r>
            <a:r>
              <a:rPr lang="en-US" dirty="0" err="1"/>
              <a:t>pueden</a:t>
            </a:r>
            <a:r>
              <a:rPr lang="en-US" dirty="0"/>
              <a:t> </a:t>
            </a:r>
            <a:r>
              <a:rPr lang="en-US" dirty="0" err="1"/>
              <a:t>usar</a:t>
            </a:r>
            <a:r>
              <a:rPr lang="en-US" dirty="0"/>
              <a:t> </a:t>
            </a:r>
            <a:r>
              <a:rPr lang="en-US" dirty="0" err="1"/>
              <a:t>miembros</a:t>
            </a:r>
            <a:r>
              <a:rPr lang="en-US" dirty="0"/>
              <a:t> static y de </a:t>
            </a:r>
            <a:r>
              <a:rPr lang="en-US" dirty="0" err="1"/>
              <a:t>instancia</a:t>
            </a:r>
            <a:r>
              <a:rPr lang="en-US" dirty="0"/>
              <a:t>.</a:t>
            </a:r>
          </a:p>
          <a:p>
            <a:pPr marL="0" indent="0">
              <a:buNone/>
            </a:pPr>
            <a:r>
              <a:rPr lang="en-US" dirty="0"/>
              <a:t> </a:t>
            </a:r>
            <a:endParaRPr lang="en-BO" dirty="0"/>
          </a:p>
        </p:txBody>
      </p:sp>
    </p:spTree>
    <p:extLst>
      <p:ext uri="{BB962C8B-B14F-4D97-AF65-F5344CB8AC3E}">
        <p14:creationId xmlns:p14="http://schemas.microsoft.com/office/powerpoint/2010/main" val="187812750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D369-FF51-C24E-A9D1-E968575F5AFC}"/>
              </a:ext>
            </a:extLst>
          </p:cNvPr>
          <p:cNvSpPr>
            <a:spLocks noGrp="1"/>
          </p:cNvSpPr>
          <p:nvPr>
            <p:ph type="title"/>
          </p:nvPr>
        </p:nvSpPr>
        <p:spPr/>
        <p:txBody>
          <a:bodyPr/>
          <a:lstStyle/>
          <a:p>
            <a:r>
              <a:rPr lang="en-BO" dirty="0"/>
              <a:t>Accediendo a los miembros static</a:t>
            </a:r>
          </a:p>
        </p:txBody>
      </p:sp>
      <p:sp>
        <p:nvSpPr>
          <p:cNvPr id="3" name="Content Placeholder 2">
            <a:extLst>
              <a:ext uri="{FF2B5EF4-FFF2-40B4-BE49-F238E27FC236}">
                <a16:creationId xmlns:a16="http://schemas.microsoft.com/office/drawing/2014/main" id="{6886B70E-E8AB-0843-BBC3-28EFF5EAEA38}"/>
              </a:ext>
            </a:extLst>
          </p:cNvPr>
          <p:cNvSpPr>
            <a:spLocks noGrp="1"/>
          </p:cNvSpPr>
          <p:nvPr>
            <p:ph idx="1"/>
          </p:nvPr>
        </p:nvSpPr>
        <p:spPr>
          <a:xfrm>
            <a:off x="8116390" y="1825624"/>
            <a:ext cx="3237410" cy="4351338"/>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dirty="0"/>
          </a:p>
          <a:p>
            <a:pPr marL="0" indent="0">
              <a:buNone/>
            </a:pPr>
            <a:r>
              <a:rPr lang="en-US" dirty="0"/>
              <a:t>Para acceder a un </a:t>
            </a:r>
            <a:r>
              <a:rPr lang="en-US" dirty="0" err="1"/>
              <a:t>miembro</a:t>
            </a:r>
            <a:r>
              <a:rPr lang="en-US" dirty="0"/>
              <a:t> static </a:t>
            </a:r>
            <a:r>
              <a:rPr lang="en-US" dirty="0" err="1"/>
              <a:t>desde</a:t>
            </a:r>
            <a:r>
              <a:rPr lang="en-US" dirty="0"/>
              <a:t> </a:t>
            </a:r>
            <a:r>
              <a:rPr lang="en-US" dirty="0" err="1"/>
              <a:t>fuera</a:t>
            </a:r>
            <a:r>
              <a:rPr lang="en-US" dirty="0"/>
              <a:t> de la </a:t>
            </a:r>
            <a:r>
              <a:rPr lang="en-US" dirty="0" err="1"/>
              <a:t>clase</a:t>
            </a:r>
            <a:r>
              <a:rPr lang="en-US" dirty="0"/>
              <a:t>, se </a:t>
            </a:r>
            <a:r>
              <a:rPr lang="en-US" dirty="0" err="1"/>
              <a:t>utiliza</a:t>
            </a:r>
            <a:r>
              <a:rPr lang="en-US" dirty="0"/>
              <a:t> el </a:t>
            </a:r>
            <a:r>
              <a:rPr lang="en-US" dirty="0" err="1"/>
              <a:t>nombre</a:t>
            </a:r>
            <a:r>
              <a:rPr lang="en-US" dirty="0"/>
              <a:t> de la </a:t>
            </a:r>
            <a:r>
              <a:rPr lang="en-US" dirty="0" err="1"/>
              <a:t>clase</a:t>
            </a:r>
            <a:r>
              <a:rPr lang="en-US" dirty="0"/>
              <a:t> </a:t>
            </a:r>
            <a:r>
              <a:rPr lang="en-US" dirty="0" err="1"/>
              <a:t>seguido</a:t>
            </a:r>
            <a:r>
              <a:rPr lang="en-US" dirty="0"/>
              <a:t> del </a:t>
            </a:r>
            <a:r>
              <a:rPr lang="en-US" dirty="0" err="1"/>
              <a:t>operador</a:t>
            </a:r>
            <a:r>
              <a:rPr lang="en-US" dirty="0"/>
              <a:t> punto (.). Este </a:t>
            </a:r>
            <a:r>
              <a:rPr lang="en-US" dirty="0" err="1"/>
              <a:t>operador</a:t>
            </a:r>
            <a:r>
              <a:rPr lang="en-US" dirty="0"/>
              <a:t> es el </a:t>
            </a:r>
            <a:r>
              <a:rPr lang="en-US" dirty="0" err="1"/>
              <a:t>mismo</a:t>
            </a:r>
            <a:r>
              <a:rPr lang="en-US" dirty="0"/>
              <a:t> que el </a:t>
            </a:r>
            <a:r>
              <a:rPr lang="en-US" dirty="0" err="1"/>
              <a:t>utilizado</a:t>
            </a:r>
            <a:r>
              <a:rPr lang="en-US" dirty="0"/>
              <a:t> para acceder a los </a:t>
            </a:r>
            <a:r>
              <a:rPr lang="en-US" dirty="0" err="1"/>
              <a:t>miembros</a:t>
            </a:r>
            <a:r>
              <a:rPr lang="en-US" dirty="0"/>
              <a:t> de la </a:t>
            </a:r>
            <a:r>
              <a:rPr lang="en-US" dirty="0" err="1"/>
              <a:t>instancia</a:t>
            </a:r>
            <a:r>
              <a:rPr lang="en-US" dirty="0"/>
              <a:t>, </a:t>
            </a:r>
            <a:r>
              <a:rPr lang="en-US" dirty="0" err="1"/>
              <a:t>pero</a:t>
            </a:r>
            <a:r>
              <a:rPr lang="en-US" dirty="0"/>
              <a:t> </a:t>
            </a:r>
            <a:r>
              <a:rPr lang="en-US" dirty="0" err="1"/>
              <a:t>en</a:t>
            </a:r>
            <a:r>
              <a:rPr lang="en-US" dirty="0"/>
              <a:t> </a:t>
            </a:r>
            <a:r>
              <a:rPr lang="en-US" dirty="0" err="1"/>
              <a:t>este</a:t>
            </a:r>
            <a:r>
              <a:rPr lang="en-US" dirty="0"/>
              <a:t> </a:t>
            </a:r>
            <a:r>
              <a:rPr lang="en-US" dirty="0" err="1"/>
              <a:t>caso</a:t>
            </a:r>
            <a:r>
              <a:rPr lang="en-US" dirty="0"/>
              <a:t> para </a:t>
            </a:r>
            <a:r>
              <a:rPr lang="en-US" dirty="0" err="1"/>
              <a:t>alcanzarlos</a:t>
            </a:r>
            <a:r>
              <a:rPr lang="en-US" dirty="0"/>
              <a:t> se </a:t>
            </a:r>
            <a:r>
              <a:rPr lang="en-US" dirty="0" err="1"/>
              <a:t>requiere</a:t>
            </a:r>
            <a:r>
              <a:rPr lang="en-US" dirty="0"/>
              <a:t> una </a:t>
            </a:r>
            <a:r>
              <a:rPr lang="en-US" dirty="0" err="1"/>
              <a:t>referencia</a:t>
            </a:r>
            <a:r>
              <a:rPr lang="en-US" dirty="0"/>
              <a:t> de </a:t>
            </a:r>
            <a:r>
              <a:rPr lang="en-US" dirty="0" err="1"/>
              <a:t>objeto</a:t>
            </a:r>
            <a:r>
              <a:rPr lang="en-US" dirty="0"/>
              <a:t>. </a:t>
            </a:r>
          </a:p>
          <a:p>
            <a:pPr marL="0" indent="0">
              <a:buNone/>
            </a:pPr>
            <a:endParaRPr lang="en-US" dirty="0"/>
          </a:p>
          <a:p>
            <a:pPr marL="0" indent="0">
              <a:buNone/>
            </a:pPr>
            <a:r>
              <a:rPr lang="en-US" dirty="0"/>
              <a:t>No se </a:t>
            </a:r>
            <a:r>
              <a:rPr lang="en-US" dirty="0" err="1"/>
              <a:t>puede</a:t>
            </a:r>
            <a:r>
              <a:rPr lang="en-US" dirty="0"/>
              <a:t> </a:t>
            </a:r>
            <a:r>
              <a:rPr lang="en-US" dirty="0" err="1"/>
              <a:t>usar</a:t>
            </a:r>
            <a:r>
              <a:rPr lang="en-US" dirty="0"/>
              <a:t> una </a:t>
            </a:r>
            <a:r>
              <a:rPr lang="en-US" dirty="0" err="1"/>
              <a:t>referencia</a:t>
            </a:r>
            <a:r>
              <a:rPr lang="en-US" dirty="0"/>
              <a:t> de </a:t>
            </a:r>
            <a:r>
              <a:rPr lang="en-US" dirty="0" err="1"/>
              <a:t>objeto</a:t>
            </a:r>
            <a:r>
              <a:rPr lang="en-US" dirty="0"/>
              <a:t> para acceder a un </a:t>
            </a:r>
            <a:r>
              <a:rPr lang="en-US" dirty="0" err="1"/>
              <a:t>miembro</a:t>
            </a:r>
            <a:r>
              <a:rPr lang="en-US" dirty="0"/>
              <a:t> </a:t>
            </a:r>
            <a:r>
              <a:rPr lang="en-US" dirty="0" err="1"/>
              <a:t>estático</a:t>
            </a:r>
            <a:r>
              <a:rPr lang="en-US" dirty="0"/>
              <a:t>.</a:t>
            </a:r>
          </a:p>
          <a:p>
            <a:pPr marL="0" indent="0">
              <a:buNone/>
            </a:pPr>
            <a:r>
              <a:rPr lang="en-US" dirty="0"/>
              <a:t> </a:t>
            </a:r>
            <a:endParaRPr lang="en-BO" dirty="0"/>
          </a:p>
        </p:txBody>
      </p:sp>
      <p:sp>
        <p:nvSpPr>
          <p:cNvPr id="5" name="TextBox 4">
            <a:extLst>
              <a:ext uri="{FF2B5EF4-FFF2-40B4-BE49-F238E27FC236}">
                <a16:creationId xmlns:a16="http://schemas.microsoft.com/office/drawing/2014/main" id="{873D91D2-B2A6-CF4F-BE08-E860F59D0CD3}"/>
              </a:ext>
            </a:extLst>
          </p:cNvPr>
          <p:cNvSpPr txBox="1"/>
          <p:nvPr/>
        </p:nvSpPr>
        <p:spPr>
          <a:xfrm>
            <a:off x="838200" y="1708358"/>
            <a:ext cx="7112725"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public 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a:t>
            </a:r>
            <a:r>
              <a:rPr lang="en-US" sz="1400" b="1" dirty="0" err="1">
                <a:solidFill>
                  <a:schemeClr val="accent2">
                    <a:lumMod val="40000"/>
                    <a:lumOff val="60000"/>
                  </a:schemeClr>
                </a:solidFill>
              </a:rPr>
              <a:t>NroInstancias</a:t>
            </a:r>
            <a:r>
              <a:rPr lang="en-US" sz="1400" b="1" dirty="0">
                <a:solidFill>
                  <a:schemeClr val="bg1"/>
                </a:solidFill>
              </a:rPr>
              <a:t>++; }       </a:t>
            </a:r>
          </a:p>
          <a:p>
            <a:r>
              <a:rPr lang="en-US" sz="1400" b="1" dirty="0">
                <a:solidFill>
                  <a:schemeClr val="bg1"/>
                </a:solidFill>
              </a:rPr>
              <a:t>      public virtual double Area() {  return X * Y;  }</a:t>
            </a:r>
          </a:p>
          <a:p>
            <a:endParaRPr lang="en-US" sz="1400" b="1" dirty="0">
              <a:solidFill>
                <a:schemeClr val="bg1"/>
              </a:solidFill>
            </a:endParaRP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int </a:t>
            </a:r>
            <a:r>
              <a:rPr lang="en-US" sz="1400" b="1" dirty="0" err="1">
                <a:solidFill>
                  <a:schemeClr val="bg1"/>
                </a:solidFill>
              </a:rPr>
              <a:t>NroInstancias</a:t>
            </a:r>
            <a:r>
              <a:rPr lang="en-US" sz="1400" b="1" dirty="0">
                <a:solidFill>
                  <a:schemeClr val="bg1"/>
                </a:solidFill>
              </a:rPr>
              <a:t> = 0; </a:t>
            </a: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double </a:t>
            </a:r>
            <a:r>
              <a:rPr lang="en-US" sz="1400" b="1" dirty="0" err="1">
                <a:solidFill>
                  <a:schemeClr val="bg1"/>
                </a:solidFill>
              </a:rPr>
              <a:t>Perimetro</a:t>
            </a:r>
            <a:r>
              <a:rPr lang="en-US" sz="1400" b="1" dirty="0">
                <a:solidFill>
                  <a:schemeClr val="bg1"/>
                </a:solidFill>
              </a:rPr>
              <a:t>(double x, double y) { return 2 * (x + y);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internal 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(10, 40);</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a:t>
            </a:r>
          </a:p>
          <a:p>
            <a:r>
              <a:rPr lang="en-US" sz="1400" b="1" dirty="0">
                <a:solidFill>
                  <a:schemeClr val="bg1"/>
                </a:solidFill>
              </a:rPr>
              <a:t>                   WriteLine( $</a:t>
            </a:r>
            <a:r>
              <a:rPr lang="en-US" sz="1400" b="1" dirty="0"/>
              <a:t>"</a:t>
            </a:r>
            <a:r>
              <a:rPr lang="en-US" sz="1400" b="1" dirty="0" err="1">
                <a:solidFill>
                  <a:schemeClr val="bg1"/>
                </a:solidFill>
              </a:rPr>
              <a:t>Perímetro</a:t>
            </a:r>
            <a:r>
              <a:rPr lang="en-US" sz="1400" b="1" dirty="0">
                <a:solidFill>
                  <a:schemeClr val="bg1"/>
                </a:solidFill>
              </a:rPr>
              <a:t> </a:t>
            </a:r>
            <a:r>
              <a:rPr lang="en-US" sz="1400" b="1" dirty="0" err="1">
                <a:solidFill>
                  <a:schemeClr val="bg1"/>
                </a:solidFill>
              </a:rPr>
              <a:t>rectangulo</a:t>
            </a:r>
            <a:r>
              <a:rPr lang="en-US" sz="1400" b="1" dirty="0">
                <a:solidFill>
                  <a:schemeClr val="bg1"/>
                </a:solidFill>
              </a:rPr>
              <a:t> (30x10) = {</a:t>
            </a:r>
            <a:r>
              <a:rPr lang="en-US" sz="1400" b="1" dirty="0" err="1">
                <a:solidFill>
                  <a:schemeClr val="accent2">
                    <a:lumMod val="40000"/>
                    <a:lumOff val="60000"/>
                  </a:schemeClr>
                </a:solidFill>
              </a:rPr>
              <a:t>Rectangulo.Perimetro</a:t>
            </a:r>
            <a:r>
              <a:rPr lang="en-US" sz="1400" b="1" dirty="0">
                <a:solidFill>
                  <a:schemeClr val="bg1"/>
                </a:solidFill>
              </a:rPr>
              <a:t>( 30, 10 )}</a:t>
            </a:r>
            <a:r>
              <a:rPr lang="en-US" sz="1400" b="1" dirty="0"/>
              <a:t>"</a:t>
            </a:r>
            <a:r>
              <a:rPr lang="en-US" sz="1400" b="1" dirty="0">
                <a:solidFill>
                  <a:schemeClr val="bg1"/>
                </a:solidFill>
              </a:rPr>
              <a:t> );</a:t>
            </a:r>
          </a:p>
          <a:p>
            <a:r>
              <a:rPr lang="en-US" sz="1400" b="1" dirty="0">
                <a:solidFill>
                  <a:schemeClr val="bg1"/>
                </a:solidFill>
              </a:rPr>
              <a:t>                   WriteLine($</a:t>
            </a:r>
            <a:r>
              <a:rPr lang="en-US" sz="1400" b="1" dirty="0"/>
              <a:t>"</a:t>
            </a:r>
            <a:r>
              <a:rPr lang="en-US" sz="1400" b="1" dirty="0" err="1">
                <a:solidFill>
                  <a:schemeClr val="bg1"/>
                </a:solidFill>
              </a:rPr>
              <a:t>Nro</a:t>
            </a:r>
            <a:r>
              <a:rPr lang="en-US" sz="1400" b="1" dirty="0">
                <a:solidFill>
                  <a:schemeClr val="bg1"/>
                </a:solidFill>
              </a:rPr>
              <a:t> de </a:t>
            </a:r>
            <a:r>
              <a:rPr lang="en-US" sz="1400" b="1" dirty="0" err="1">
                <a:solidFill>
                  <a:schemeClr val="bg1"/>
                </a:solidFill>
              </a:rPr>
              <a:t>Instancias</a:t>
            </a:r>
            <a:r>
              <a:rPr lang="en-US" sz="1400" b="1" dirty="0">
                <a:solidFill>
                  <a:schemeClr val="bg1"/>
                </a:solidFill>
              </a:rPr>
              <a:t> </a:t>
            </a:r>
            <a:r>
              <a:rPr lang="en-US" sz="1400" b="1" dirty="0" err="1">
                <a:solidFill>
                  <a:schemeClr val="bg1"/>
                </a:solidFill>
              </a:rPr>
              <a:t>creadas</a:t>
            </a:r>
            <a:r>
              <a:rPr lang="en-US" sz="1400" b="1" dirty="0">
                <a:solidFill>
                  <a:schemeClr val="bg1"/>
                </a:solidFill>
              </a:rPr>
              <a:t> = {</a:t>
            </a:r>
            <a:r>
              <a:rPr lang="en-US" sz="1400" b="1" dirty="0" err="1">
                <a:solidFill>
                  <a:schemeClr val="accent2">
                    <a:lumMod val="40000"/>
                    <a:lumOff val="60000"/>
                  </a:schemeClr>
                </a:solidFill>
              </a:rPr>
              <a:t>Rectangulo.NroInstancias</a:t>
            </a:r>
            <a:r>
              <a:rPr lang="en-US" sz="1400" b="1" dirty="0">
                <a:solidFill>
                  <a:schemeClr val="bg1"/>
                </a:solidFill>
              </a:rPr>
              <a:t>}</a:t>
            </a:r>
            <a:r>
              <a:rPr lang="en-US" sz="1400" b="1" dirty="0"/>
              <a:t> "</a:t>
            </a:r>
            <a:r>
              <a:rPr lang="en-US" sz="1400" b="1" dirty="0">
                <a:solidFill>
                  <a:schemeClr val="bg1"/>
                </a:solidFill>
              </a:rPr>
              <a:t>);</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59431189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7D942-09E6-734B-8D53-C386351180A0}"/>
              </a:ext>
            </a:extLst>
          </p:cNvPr>
          <p:cNvSpPr>
            <a:spLocks noGrp="1"/>
          </p:cNvSpPr>
          <p:nvPr>
            <p:ph type="title"/>
          </p:nvPr>
        </p:nvSpPr>
        <p:spPr/>
        <p:txBody>
          <a:bodyPr/>
          <a:lstStyle/>
          <a:p>
            <a:r>
              <a:rPr lang="en-BO" dirty="0"/>
              <a:t>Clases static</a:t>
            </a:r>
          </a:p>
        </p:txBody>
      </p:sp>
      <p:sp>
        <p:nvSpPr>
          <p:cNvPr id="3" name="Content Placeholder 2">
            <a:extLst>
              <a:ext uri="{FF2B5EF4-FFF2-40B4-BE49-F238E27FC236}">
                <a16:creationId xmlns:a16="http://schemas.microsoft.com/office/drawing/2014/main" id="{9F3342E5-461F-BE4F-ABCA-3F15FBD9982B}"/>
              </a:ext>
            </a:extLst>
          </p:cNvPr>
          <p:cNvSpPr>
            <a:spLocks noGrp="1"/>
          </p:cNvSpPr>
          <p:nvPr>
            <p:ph idx="1"/>
          </p:nvPr>
        </p:nvSpPr>
        <p:spPr>
          <a:xfrm>
            <a:off x="8090263" y="2287180"/>
            <a:ext cx="3263537" cy="3225346"/>
          </a:xfrm>
          <a:solidFill>
            <a:schemeClr val="accent5">
              <a:lumMod val="20000"/>
              <a:lumOff val="80000"/>
            </a:schemeClr>
          </a:solidFill>
          <a:ln>
            <a:solidFill>
              <a:schemeClr val="accent1"/>
            </a:solidFill>
          </a:ln>
        </p:spPr>
        <p:txBody>
          <a:bodyPr>
            <a:normAutofit fontScale="85000" lnSpcReduction="20000"/>
          </a:bodyPr>
          <a:lstStyle/>
          <a:p>
            <a:pPr marL="0" indent="0">
              <a:buNone/>
            </a:pPr>
            <a:endParaRPr lang="en-US" dirty="0"/>
          </a:p>
          <a:p>
            <a:pPr marL="0" indent="0">
              <a:buNone/>
            </a:pPr>
            <a:r>
              <a:rPr lang="en-US" dirty="0"/>
              <a:t>Una </a:t>
            </a:r>
            <a:r>
              <a:rPr lang="en-US" dirty="0" err="1"/>
              <a:t>clase</a:t>
            </a:r>
            <a:r>
              <a:rPr lang="en-US" dirty="0"/>
              <a:t> </a:t>
            </a:r>
            <a:r>
              <a:rPr lang="en-US" dirty="0" err="1"/>
              <a:t>también</a:t>
            </a:r>
            <a:r>
              <a:rPr lang="en-US" dirty="0"/>
              <a:t> se </a:t>
            </a:r>
            <a:r>
              <a:rPr lang="en-US" dirty="0" err="1"/>
              <a:t>puede</a:t>
            </a:r>
            <a:r>
              <a:rPr lang="en-US" dirty="0"/>
              <a:t> </a:t>
            </a:r>
            <a:r>
              <a:rPr lang="en-US" dirty="0" err="1"/>
              <a:t>marcar</a:t>
            </a:r>
            <a:r>
              <a:rPr lang="en-US" dirty="0"/>
              <a:t> </a:t>
            </a:r>
            <a:r>
              <a:rPr lang="en-US" dirty="0" err="1"/>
              <a:t>como</a:t>
            </a:r>
            <a:r>
              <a:rPr lang="en-US" dirty="0"/>
              <a:t> </a:t>
            </a:r>
            <a:r>
              <a:rPr lang="en-US" b="1" dirty="0"/>
              <a:t>static</a:t>
            </a:r>
            <a:r>
              <a:rPr lang="en-US" dirty="0"/>
              <a:t> </a:t>
            </a:r>
            <a:r>
              <a:rPr lang="en-US" dirty="0" err="1"/>
              <a:t>si</a:t>
            </a:r>
            <a:r>
              <a:rPr lang="en-US" dirty="0"/>
              <a:t> solo </a:t>
            </a:r>
            <a:r>
              <a:rPr lang="en-US" dirty="0" err="1"/>
              <a:t>contiene</a:t>
            </a:r>
            <a:r>
              <a:rPr lang="en-US" dirty="0"/>
              <a:t> </a:t>
            </a:r>
            <a:r>
              <a:rPr lang="en-US" dirty="0" err="1"/>
              <a:t>miembros</a:t>
            </a:r>
            <a:r>
              <a:rPr lang="en-US" dirty="0"/>
              <a:t> static. Una </a:t>
            </a:r>
            <a:r>
              <a:rPr lang="en-US" dirty="0" err="1"/>
              <a:t>clase</a:t>
            </a:r>
            <a:r>
              <a:rPr lang="en-US" dirty="0"/>
              <a:t> static no </a:t>
            </a:r>
            <a:r>
              <a:rPr lang="en-US" dirty="0" err="1"/>
              <a:t>puede</a:t>
            </a:r>
            <a:r>
              <a:rPr lang="en-US" dirty="0"/>
              <a:t> ser </a:t>
            </a:r>
            <a:r>
              <a:rPr lang="en-US" dirty="0" err="1"/>
              <a:t>heredada</a:t>
            </a:r>
            <a:r>
              <a:rPr lang="en-US" dirty="0"/>
              <a:t> o </a:t>
            </a:r>
            <a:r>
              <a:rPr lang="en-US" dirty="0" err="1"/>
              <a:t>instanciada</a:t>
            </a:r>
            <a:r>
              <a:rPr lang="en-US" dirty="0"/>
              <a:t> </a:t>
            </a:r>
            <a:r>
              <a:rPr lang="en-US" dirty="0" err="1"/>
              <a:t>en</a:t>
            </a:r>
            <a:r>
              <a:rPr lang="en-US" dirty="0"/>
              <a:t> un </a:t>
            </a:r>
            <a:r>
              <a:rPr lang="en-US" dirty="0" err="1"/>
              <a:t>objeto</a:t>
            </a:r>
            <a:r>
              <a:rPr lang="en-US" dirty="0"/>
              <a:t>. </a:t>
            </a:r>
            <a:r>
              <a:rPr lang="en-US" dirty="0" err="1"/>
              <a:t>Intentar</a:t>
            </a:r>
            <a:r>
              <a:rPr lang="en-US" dirty="0"/>
              <a:t> </a:t>
            </a:r>
            <a:r>
              <a:rPr lang="en-US" dirty="0" err="1"/>
              <a:t>hacerlo</a:t>
            </a:r>
            <a:r>
              <a:rPr lang="en-US" dirty="0"/>
              <a:t> </a:t>
            </a:r>
            <a:r>
              <a:rPr lang="en-US" dirty="0" err="1"/>
              <a:t>provoca</a:t>
            </a:r>
            <a:r>
              <a:rPr lang="en-US" dirty="0"/>
              <a:t> un de </a:t>
            </a:r>
            <a:r>
              <a:rPr lang="en-US" dirty="0" err="1"/>
              <a:t>compilación</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2A55BC38-E50D-5147-8A43-3E0A88BA3331}"/>
              </a:ext>
            </a:extLst>
          </p:cNvPr>
          <p:cNvSpPr txBox="1"/>
          <p:nvPr/>
        </p:nvSpPr>
        <p:spPr>
          <a:xfrm>
            <a:off x="838200" y="1541107"/>
            <a:ext cx="6947263"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public </a:t>
            </a:r>
            <a:r>
              <a:rPr lang="en-US" sz="1400" b="1" dirty="0">
                <a:solidFill>
                  <a:schemeClr val="accent2">
                    <a:lumMod val="40000"/>
                    <a:lumOff val="60000"/>
                  </a:schemeClr>
                </a:solidFill>
              </a:rPr>
              <a:t>static</a:t>
            </a:r>
            <a:r>
              <a:rPr lang="en-US" sz="1400" b="1" dirty="0">
                <a:solidFill>
                  <a:schemeClr val="bg1"/>
                </a:solidFill>
              </a:rPr>
              <a:t> 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 public double X = 0; public double Y = 0;			     // Error </a:t>
            </a:r>
          </a:p>
          <a:p>
            <a:r>
              <a:rPr lang="en-US" sz="1400" b="1" dirty="0">
                <a:solidFill>
                  <a:schemeClr val="bg1"/>
                </a:solidFill>
              </a:rPr>
              <a:t>      //  public </a:t>
            </a:r>
            <a:r>
              <a:rPr lang="en-US" sz="1400" b="1" dirty="0" err="1">
                <a:solidFill>
                  <a:schemeClr val="bg1"/>
                </a:solidFill>
              </a:rPr>
              <a:t>Rectangulo</a:t>
            </a:r>
            <a:r>
              <a:rPr lang="en-US" sz="1400" b="1" dirty="0">
                <a:solidFill>
                  <a:schemeClr val="bg1"/>
                </a:solidFill>
              </a:rPr>
              <a:t>(double x, double y) { X = x; Y = y; </a:t>
            </a:r>
            <a:r>
              <a:rPr lang="en-US" sz="1400" b="1" dirty="0" err="1">
                <a:solidFill>
                  <a:schemeClr val="accent2">
                    <a:lumMod val="40000"/>
                    <a:lumOff val="60000"/>
                  </a:schemeClr>
                </a:solidFill>
              </a:rPr>
              <a:t>NroInstancias</a:t>
            </a:r>
            <a:r>
              <a:rPr lang="en-US" sz="1400" b="1" dirty="0">
                <a:solidFill>
                  <a:schemeClr val="bg1"/>
                </a:solidFill>
              </a:rPr>
              <a:t>++; }  // Error       </a:t>
            </a:r>
          </a:p>
          <a:p>
            <a:r>
              <a:rPr lang="en-US" sz="1400" b="1" dirty="0">
                <a:solidFill>
                  <a:schemeClr val="bg1"/>
                </a:solidFill>
              </a:rPr>
              <a:t>      // public virtual double Area() {  return X * Y;  }		     // Error</a:t>
            </a:r>
          </a:p>
          <a:p>
            <a:endParaRPr lang="en-US" sz="1400" b="1" dirty="0">
              <a:solidFill>
                <a:schemeClr val="bg1"/>
              </a:solidFill>
            </a:endParaRP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int </a:t>
            </a:r>
            <a:r>
              <a:rPr lang="en-US" sz="1400" b="1" dirty="0" err="1">
                <a:solidFill>
                  <a:schemeClr val="bg1"/>
                </a:solidFill>
              </a:rPr>
              <a:t>NroInstancias</a:t>
            </a:r>
            <a:r>
              <a:rPr lang="en-US" sz="1400" b="1" dirty="0">
                <a:solidFill>
                  <a:schemeClr val="bg1"/>
                </a:solidFill>
              </a:rPr>
              <a:t> = 0; </a:t>
            </a: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double Area(double x, double y) { return x * y; }       </a:t>
            </a: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double </a:t>
            </a:r>
            <a:r>
              <a:rPr lang="en-US" sz="1400" b="1" dirty="0" err="1">
                <a:solidFill>
                  <a:schemeClr val="bg1"/>
                </a:solidFill>
              </a:rPr>
              <a:t>Perimetro</a:t>
            </a:r>
            <a:r>
              <a:rPr lang="en-US" sz="1400" b="1" dirty="0">
                <a:solidFill>
                  <a:schemeClr val="bg1"/>
                </a:solidFill>
              </a:rPr>
              <a:t>(double x, double y) { return 2 * (x + y);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internal 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 var rec = new </a:t>
            </a:r>
            <a:r>
              <a:rPr lang="en-US" sz="1400" b="1" dirty="0" err="1">
                <a:solidFill>
                  <a:schemeClr val="bg1"/>
                </a:solidFill>
              </a:rPr>
              <a:t>Rectangulo</a:t>
            </a:r>
            <a:r>
              <a:rPr lang="en-US" sz="1400" b="1" dirty="0">
                <a:solidFill>
                  <a:schemeClr val="bg1"/>
                </a:solidFill>
              </a:rPr>
              <a:t>(10, 40);			// Error</a:t>
            </a:r>
          </a:p>
          <a:p>
            <a:r>
              <a:rPr lang="en-US" sz="1400" b="1" dirty="0">
                <a:solidFill>
                  <a:schemeClr val="bg1"/>
                </a:solidFill>
              </a:rPr>
              <a:t>                   //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Error</a:t>
            </a:r>
          </a:p>
          <a:p>
            <a:r>
              <a:rPr lang="en-US" sz="1400" b="1" dirty="0">
                <a:solidFill>
                  <a:schemeClr val="bg1"/>
                </a:solidFill>
              </a:rPr>
              <a:t>                   WriteLine( $</a:t>
            </a:r>
            <a:r>
              <a:rPr lang="en-US" sz="1400" b="1" dirty="0"/>
              <a:t>"</a:t>
            </a:r>
            <a:r>
              <a:rPr lang="en-US" sz="1400" b="1" dirty="0" err="1">
                <a:solidFill>
                  <a:schemeClr val="bg1"/>
                </a:solidFill>
              </a:rPr>
              <a:t>Perímetro</a:t>
            </a:r>
            <a:r>
              <a:rPr lang="en-US" sz="1400" b="1" dirty="0">
                <a:solidFill>
                  <a:schemeClr val="bg1"/>
                </a:solidFill>
              </a:rPr>
              <a:t> </a:t>
            </a:r>
            <a:r>
              <a:rPr lang="en-US" sz="1400" b="1" dirty="0" err="1">
                <a:solidFill>
                  <a:schemeClr val="bg1"/>
                </a:solidFill>
              </a:rPr>
              <a:t>rectangulo</a:t>
            </a:r>
            <a:r>
              <a:rPr lang="en-US" sz="1400" b="1" dirty="0">
                <a:solidFill>
                  <a:schemeClr val="bg1"/>
                </a:solidFill>
              </a:rPr>
              <a:t> (30x10) = {</a:t>
            </a:r>
            <a:r>
              <a:rPr lang="en-US" sz="1400" b="1" dirty="0" err="1">
                <a:solidFill>
                  <a:schemeClr val="accent2">
                    <a:lumMod val="40000"/>
                    <a:lumOff val="60000"/>
                  </a:schemeClr>
                </a:solidFill>
              </a:rPr>
              <a:t>Rectangulo.Perimetro</a:t>
            </a:r>
            <a:r>
              <a:rPr lang="en-US" sz="1400" b="1" dirty="0">
                <a:solidFill>
                  <a:schemeClr val="bg1"/>
                </a:solidFill>
              </a:rPr>
              <a:t>( 30, 10 )}</a:t>
            </a:r>
            <a:r>
              <a:rPr lang="en-US" sz="1400" b="1" dirty="0"/>
              <a:t>"</a:t>
            </a:r>
            <a:r>
              <a:rPr lang="en-US" sz="1400" b="1" dirty="0">
                <a:solidFill>
                  <a:schemeClr val="bg1"/>
                </a:solidFill>
              </a:rPr>
              <a:t> );</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rectangulo</a:t>
            </a:r>
            <a:r>
              <a:rPr lang="en-US" sz="1400" b="1" dirty="0">
                <a:solidFill>
                  <a:schemeClr val="bg1"/>
                </a:solidFill>
              </a:rPr>
              <a:t> (30x10) = {</a:t>
            </a:r>
            <a:r>
              <a:rPr lang="en-US" sz="1400" b="1" dirty="0" err="1">
                <a:solidFill>
                  <a:schemeClr val="accent2">
                    <a:lumMod val="40000"/>
                    <a:lumOff val="60000"/>
                  </a:schemeClr>
                </a:solidFill>
              </a:rPr>
              <a:t>Rectangulo.Area</a:t>
            </a:r>
            <a:r>
              <a:rPr lang="en-US" sz="1400" b="1" dirty="0">
                <a:solidFill>
                  <a:schemeClr val="bg1"/>
                </a:solidFill>
              </a:rPr>
              <a:t>( 30, 10 )}</a:t>
            </a:r>
            <a:r>
              <a:rPr lang="en-US" sz="1400" b="1" dirty="0"/>
              <a:t>"</a:t>
            </a:r>
            <a:r>
              <a:rPr lang="en-US" sz="1400" b="1" dirty="0">
                <a:solidFill>
                  <a:schemeClr val="bg1"/>
                </a:solidFill>
              </a:rPr>
              <a:t> );</a:t>
            </a:r>
          </a:p>
          <a:p>
            <a:r>
              <a:rPr lang="en-US" sz="1400" b="1" dirty="0">
                <a:solidFill>
                  <a:schemeClr val="bg1"/>
                </a:solidFill>
              </a:rPr>
              <a:t>                   WriteLine($</a:t>
            </a:r>
            <a:r>
              <a:rPr lang="en-US" sz="1400" b="1" dirty="0"/>
              <a:t>"</a:t>
            </a:r>
            <a:r>
              <a:rPr lang="en-US" sz="1400" b="1" dirty="0" err="1">
                <a:solidFill>
                  <a:schemeClr val="bg1"/>
                </a:solidFill>
              </a:rPr>
              <a:t>Nro</a:t>
            </a:r>
            <a:r>
              <a:rPr lang="en-US" sz="1400" b="1" dirty="0">
                <a:solidFill>
                  <a:schemeClr val="bg1"/>
                </a:solidFill>
              </a:rPr>
              <a:t> de </a:t>
            </a:r>
            <a:r>
              <a:rPr lang="en-US" sz="1400" b="1" dirty="0" err="1">
                <a:solidFill>
                  <a:schemeClr val="bg1"/>
                </a:solidFill>
              </a:rPr>
              <a:t>Instancias</a:t>
            </a:r>
            <a:r>
              <a:rPr lang="en-US" sz="1400" b="1" dirty="0">
                <a:solidFill>
                  <a:schemeClr val="bg1"/>
                </a:solidFill>
              </a:rPr>
              <a:t> </a:t>
            </a:r>
            <a:r>
              <a:rPr lang="en-US" sz="1400" b="1" dirty="0" err="1">
                <a:solidFill>
                  <a:schemeClr val="bg1"/>
                </a:solidFill>
              </a:rPr>
              <a:t>creadas</a:t>
            </a:r>
            <a:r>
              <a:rPr lang="en-US" sz="1400" b="1" dirty="0">
                <a:solidFill>
                  <a:schemeClr val="bg1"/>
                </a:solidFill>
              </a:rPr>
              <a:t> = {</a:t>
            </a:r>
            <a:r>
              <a:rPr lang="en-US" sz="1400" b="1" dirty="0" err="1">
                <a:solidFill>
                  <a:schemeClr val="accent2">
                    <a:lumMod val="40000"/>
                    <a:lumOff val="60000"/>
                  </a:schemeClr>
                </a:solidFill>
              </a:rPr>
              <a:t>Rectangulo.NroInstancias</a:t>
            </a:r>
            <a:r>
              <a:rPr lang="en-US" sz="1400" b="1" dirty="0">
                <a:solidFill>
                  <a:schemeClr val="bg1"/>
                </a:solidFill>
              </a:rPr>
              <a:t>}</a:t>
            </a:r>
            <a:r>
              <a:rPr lang="en-US" sz="1400" b="1" dirty="0"/>
              <a:t> "</a:t>
            </a:r>
            <a:r>
              <a:rPr lang="en-US" sz="1400" b="1" dirty="0">
                <a:solidFill>
                  <a:schemeClr val="bg1"/>
                </a:solidFill>
              </a:rPr>
              <a:t>);</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11794587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B519-BE70-924C-BFD4-184DBA33BC5F}"/>
              </a:ext>
            </a:extLst>
          </p:cNvPr>
          <p:cNvSpPr>
            <a:spLocks noGrp="1"/>
          </p:cNvSpPr>
          <p:nvPr>
            <p:ph type="title"/>
          </p:nvPr>
        </p:nvSpPr>
        <p:spPr/>
        <p:txBody>
          <a:bodyPr/>
          <a:lstStyle/>
          <a:p>
            <a:r>
              <a:rPr lang="en-BO" dirty="0"/>
              <a:t>Métodos de extensión </a:t>
            </a:r>
          </a:p>
        </p:txBody>
      </p:sp>
      <p:sp>
        <p:nvSpPr>
          <p:cNvPr id="3" name="Content Placeholder 2">
            <a:extLst>
              <a:ext uri="{FF2B5EF4-FFF2-40B4-BE49-F238E27FC236}">
                <a16:creationId xmlns:a16="http://schemas.microsoft.com/office/drawing/2014/main" id="{3A2BB4DB-BA1F-1C44-A9ED-943CE68ECE19}"/>
              </a:ext>
            </a:extLst>
          </p:cNvPr>
          <p:cNvSpPr>
            <a:spLocks noGrp="1"/>
          </p:cNvSpPr>
          <p:nvPr>
            <p:ph idx="1"/>
          </p:nvPr>
        </p:nvSpPr>
        <p:spPr>
          <a:xfrm>
            <a:off x="8064136" y="1541107"/>
            <a:ext cx="3289663" cy="5016758"/>
          </a:xfrm>
          <a:solidFill>
            <a:schemeClr val="accent5">
              <a:lumMod val="20000"/>
              <a:lumOff val="80000"/>
            </a:schemeClr>
          </a:solidFill>
          <a:ln>
            <a:solidFill>
              <a:schemeClr val="accent1"/>
            </a:solidFill>
          </a:ln>
        </p:spPr>
        <p:txBody>
          <a:bodyPr>
            <a:normAutofit fontScale="92500" lnSpcReduction="20000"/>
          </a:bodyPr>
          <a:lstStyle/>
          <a:p>
            <a:pPr marL="0" indent="0">
              <a:buNone/>
            </a:pPr>
            <a:endParaRPr lang="en-US" sz="1600" dirty="0"/>
          </a:p>
          <a:p>
            <a:pPr marL="0" indent="0">
              <a:buNone/>
            </a:pPr>
            <a:r>
              <a:rPr lang="en-US" sz="1600" dirty="0"/>
              <a:t>Los </a:t>
            </a:r>
            <a:r>
              <a:rPr lang="en-US" sz="1600" b="1" dirty="0" err="1"/>
              <a:t>métodos</a:t>
            </a:r>
            <a:r>
              <a:rPr lang="en-US" sz="1600" b="1" dirty="0"/>
              <a:t> de extension </a:t>
            </a:r>
            <a:r>
              <a:rPr lang="en-US" sz="1600" dirty="0" err="1"/>
              <a:t>proporcionan</a:t>
            </a:r>
            <a:r>
              <a:rPr lang="en-US" sz="1600" dirty="0"/>
              <a:t> una forma de </a:t>
            </a:r>
            <a:r>
              <a:rPr lang="en-US" sz="1600" dirty="0" err="1"/>
              <a:t>agregar</a:t>
            </a:r>
            <a:r>
              <a:rPr lang="en-US" sz="1600" dirty="0"/>
              <a:t> </a:t>
            </a:r>
            <a:r>
              <a:rPr lang="en-US" sz="1600" dirty="0" err="1"/>
              <a:t>nuevos</a:t>
            </a:r>
            <a:r>
              <a:rPr lang="en-US" sz="1600" dirty="0"/>
              <a:t> </a:t>
            </a:r>
            <a:r>
              <a:rPr lang="en-US" sz="1600" dirty="0" err="1"/>
              <a:t>métodos</a:t>
            </a:r>
            <a:r>
              <a:rPr lang="en-US" sz="1600" dirty="0"/>
              <a:t> de </a:t>
            </a:r>
            <a:r>
              <a:rPr lang="en-US" sz="1600" dirty="0" err="1"/>
              <a:t>instancia</a:t>
            </a:r>
            <a:r>
              <a:rPr lang="en-US" sz="1600" dirty="0"/>
              <a:t> a una </a:t>
            </a:r>
            <a:r>
              <a:rPr lang="en-US" sz="1600" dirty="0" err="1"/>
              <a:t>clase</a:t>
            </a:r>
            <a:r>
              <a:rPr lang="en-US" sz="1600" dirty="0"/>
              <a:t> </a:t>
            </a:r>
            <a:r>
              <a:rPr lang="en-US" sz="1600" dirty="0" err="1"/>
              <a:t>existente</a:t>
            </a:r>
            <a:r>
              <a:rPr lang="en-US" sz="1600" dirty="0"/>
              <a:t>, </a:t>
            </a:r>
            <a:r>
              <a:rPr lang="en-US" sz="1600" dirty="0" err="1"/>
              <a:t>fuera</a:t>
            </a:r>
            <a:r>
              <a:rPr lang="en-US" sz="1600" dirty="0"/>
              <a:t> de </a:t>
            </a:r>
            <a:r>
              <a:rPr lang="en-US" sz="1600" dirty="0" err="1"/>
              <a:t>su</a:t>
            </a:r>
            <a:r>
              <a:rPr lang="en-US" sz="1600" dirty="0"/>
              <a:t> </a:t>
            </a:r>
            <a:r>
              <a:rPr lang="en-US" sz="1600" dirty="0" err="1"/>
              <a:t>definición</a:t>
            </a:r>
            <a:r>
              <a:rPr lang="en-US" sz="1600" dirty="0"/>
              <a:t> y hasta </a:t>
            </a:r>
            <a:r>
              <a:rPr lang="en-US" sz="1600" dirty="0" err="1"/>
              <a:t>en</a:t>
            </a:r>
            <a:r>
              <a:rPr lang="en-US" sz="1600" dirty="0"/>
              <a:t> </a:t>
            </a:r>
            <a:r>
              <a:rPr lang="en-US" sz="1600" dirty="0" err="1"/>
              <a:t>otro</a:t>
            </a:r>
            <a:r>
              <a:rPr lang="en-US" sz="1600" dirty="0"/>
              <a:t> </a:t>
            </a:r>
            <a:r>
              <a:rPr lang="en-US" sz="1600" dirty="0" err="1"/>
              <a:t>componente</a:t>
            </a:r>
            <a:r>
              <a:rPr lang="en-US" sz="1600" dirty="0"/>
              <a:t> (assembly). </a:t>
            </a:r>
          </a:p>
          <a:p>
            <a:pPr marL="0" indent="0">
              <a:buNone/>
            </a:pPr>
            <a:endParaRPr lang="en-US" sz="1600" dirty="0"/>
          </a:p>
          <a:p>
            <a:pPr marL="0" indent="0">
              <a:buNone/>
            </a:pPr>
            <a:r>
              <a:rPr lang="en-US" sz="1600" dirty="0"/>
              <a:t>Un </a:t>
            </a:r>
            <a:r>
              <a:rPr lang="en-US" sz="1600" dirty="0" err="1"/>
              <a:t>método</a:t>
            </a:r>
            <a:r>
              <a:rPr lang="en-US" sz="1600" dirty="0"/>
              <a:t> de </a:t>
            </a:r>
            <a:r>
              <a:rPr lang="en-US" sz="1600" dirty="0" err="1"/>
              <a:t>extensión</a:t>
            </a:r>
            <a:r>
              <a:rPr lang="en-US" sz="1600" dirty="0"/>
              <a:t> debe </a:t>
            </a:r>
            <a:r>
              <a:rPr lang="en-US" sz="1600" dirty="0" err="1"/>
              <a:t>definirse</a:t>
            </a:r>
            <a:r>
              <a:rPr lang="en-US" sz="1600" dirty="0"/>
              <a:t> </a:t>
            </a:r>
            <a:r>
              <a:rPr lang="en-US" sz="1600" dirty="0" err="1"/>
              <a:t>como</a:t>
            </a:r>
            <a:r>
              <a:rPr lang="en-US" sz="1600" dirty="0"/>
              <a:t> static </a:t>
            </a:r>
            <a:r>
              <a:rPr lang="en-US" sz="1600" dirty="0" err="1"/>
              <a:t>en</a:t>
            </a:r>
            <a:r>
              <a:rPr lang="en-US" sz="1600" dirty="0"/>
              <a:t> una </a:t>
            </a:r>
            <a:r>
              <a:rPr lang="en-US" sz="1600" dirty="0" err="1"/>
              <a:t>clase</a:t>
            </a:r>
            <a:r>
              <a:rPr lang="en-US" sz="1600" dirty="0"/>
              <a:t> static y el keyword this se debe </a:t>
            </a:r>
            <a:r>
              <a:rPr lang="en-US" sz="1600" dirty="0" err="1"/>
              <a:t>usar</a:t>
            </a:r>
            <a:r>
              <a:rPr lang="en-US" sz="1600" dirty="0"/>
              <a:t> </a:t>
            </a:r>
            <a:r>
              <a:rPr lang="en-US" sz="1600" dirty="0" err="1"/>
              <a:t>como</a:t>
            </a:r>
            <a:r>
              <a:rPr lang="en-US" sz="1600" dirty="0"/>
              <a:t> el primer </a:t>
            </a:r>
            <a:r>
              <a:rPr lang="en-US" sz="1600" dirty="0" err="1"/>
              <a:t>parámetro</a:t>
            </a:r>
            <a:r>
              <a:rPr lang="en-US" sz="1600" dirty="0"/>
              <a:t> para </a:t>
            </a:r>
            <a:r>
              <a:rPr lang="en-US" sz="1600" dirty="0" err="1"/>
              <a:t>designar</a:t>
            </a:r>
            <a:r>
              <a:rPr lang="en-US" sz="1600" dirty="0"/>
              <a:t> la </a:t>
            </a:r>
            <a:r>
              <a:rPr lang="en-US" sz="1600" dirty="0" err="1"/>
              <a:t>clase</a:t>
            </a:r>
            <a:r>
              <a:rPr lang="en-US" sz="1600" dirty="0"/>
              <a:t> a extender.</a:t>
            </a:r>
          </a:p>
          <a:p>
            <a:pPr marL="0" indent="0">
              <a:buNone/>
            </a:pPr>
            <a:endParaRPr lang="en-US" sz="1600" dirty="0"/>
          </a:p>
          <a:p>
            <a:pPr marL="0" indent="0">
              <a:buNone/>
            </a:pPr>
            <a:r>
              <a:rPr lang="en-US" sz="1600" dirty="0"/>
              <a:t>El </a:t>
            </a:r>
            <a:r>
              <a:rPr lang="en-US" sz="1600" dirty="0" err="1"/>
              <a:t>método</a:t>
            </a:r>
            <a:r>
              <a:rPr lang="en-US" sz="1600" dirty="0"/>
              <a:t> de </a:t>
            </a:r>
            <a:r>
              <a:rPr lang="en-US" sz="1600" dirty="0" err="1"/>
              <a:t>extensión</a:t>
            </a:r>
            <a:r>
              <a:rPr lang="en-US" sz="1600" dirty="0"/>
              <a:t> es invocable para </a:t>
            </a:r>
            <a:r>
              <a:rPr lang="en-US" sz="1600" dirty="0" err="1"/>
              <a:t>objetos</a:t>
            </a:r>
            <a:r>
              <a:rPr lang="en-US" sz="1600" dirty="0"/>
              <a:t> de </a:t>
            </a:r>
            <a:r>
              <a:rPr lang="en-US" sz="1600" dirty="0" err="1"/>
              <a:t>su</a:t>
            </a:r>
            <a:r>
              <a:rPr lang="en-US" sz="1600" dirty="0"/>
              <a:t> primer type de </a:t>
            </a:r>
            <a:r>
              <a:rPr lang="en-US" sz="1600" dirty="0" err="1"/>
              <a:t>parámetro</a:t>
            </a:r>
            <a:r>
              <a:rPr lang="en-US" sz="1600" dirty="0"/>
              <a:t>, </a:t>
            </a:r>
            <a:r>
              <a:rPr lang="en-US" sz="1600" dirty="0" err="1"/>
              <a:t>como</a:t>
            </a:r>
            <a:r>
              <a:rPr lang="en-US" sz="1600" dirty="0"/>
              <a:t> </a:t>
            </a:r>
            <a:r>
              <a:rPr lang="en-US" sz="1600" dirty="0" err="1"/>
              <a:t>si</a:t>
            </a:r>
            <a:r>
              <a:rPr lang="en-US" sz="1600" dirty="0"/>
              <a:t> </a:t>
            </a:r>
            <a:r>
              <a:rPr lang="en-US" sz="1600" dirty="0" err="1"/>
              <a:t>fuera</a:t>
            </a:r>
            <a:r>
              <a:rPr lang="en-US" sz="1600" dirty="0"/>
              <a:t> un </a:t>
            </a:r>
            <a:r>
              <a:rPr lang="en-US" sz="1600" dirty="0" err="1"/>
              <a:t>método</a:t>
            </a:r>
            <a:r>
              <a:rPr lang="en-US" sz="1600" dirty="0"/>
              <a:t> de </a:t>
            </a:r>
            <a:r>
              <a:rPr lang="en-US" sz="1600" dirty="0" err="1"/>
              <a:t>instancia</a:t>
            </a:r>
            <a:r>
              <a:rPr lang="en-US" sz="1600" dirty="0"/>
              <a:t> de </a:t>
            </a:r>
            <a:r>
              <a:rPr lang="en-US" sz="1600" dirty="0" err="1"/>
              <a:t>dicha</a:t>
            </a:r>
            <a:r>
              <a:rPr lang="en-US" sz="1600" dirty="0"/>
              <a:t> </a:t>
            </a:r>
            <a:r>
              <a:rPr lang="en-US" sz="1600" dirty="0" err="1"/>
              <a:t>clase</a:t>
            </a:r>
            <a:r>
              <a:rPr lang="en-US" sz="1600" dirty="0"/>
              <a:t>. No se </a:t>
            </a:r>
            <a:r>
              <a:rPr lang="en-US" sz="1600" dirty="0" err="1"/>
              <a:t>necesita</a:t>
            </a:r>
            <a:r>
              <a:rPr lang="en-US" sz="1600" dirty="0"/>
              <a:t> </a:t>
            </a:r>
            <a:r>
              <a:rPr lang="en-US" sz="1600" dirty="0" err="1"/>
              <a:t>referencia</a:t>
            </a:r>
            <a:r>
              <a:rPr lang="en-US" sz="1600" dirty="0"/>
              <a:t> a la </a:t>
            </a:r>
            <a:r>
              <a:rPr lang="en-US" sz="1600" dirty="0" err="1"/>
              <a:t>clase</a:t>
            </a:r>
            <a:r>
              <a:rPr lang="en-US" sz="1600" dirty="0"/>
              <a:t> static.</a:t>
            </a:r>
          </a:p>
          <a:p>
            <a:pPr marL="0" indent="0">
              <a:buNone/>
            </a:pPr>
            <a:r>
              <a:rPr lang="en-US" sz="1600" dirty="0"/>
              <a:t> </a:t>
            </a:r>
          </a:p>
          <a:p>
            <a:pPr marL="0" indent="0">
              <a:buNone/>
            </a:pPr>
            <a:r>
              <a:rPr lang="en-US" sz="1600" dirty="0"/>
              <a:t>El </a:t>
            </a:r>
            <a:r>
              <a:rPr lang="en-US" sz="1600" dirty="0" err="1"/>
              <a:t>beneficio</a:t>
            </a:r>
            <a:r>
              <a:rPr lang="en-US" sz="1600" dirty="0"/>
              <a:t> de los </a:t>
            </a:r>
            <a:r>
              <a:rPr lang="en-US" sz="1600" dirty="0" err="1"/>
              <a:t>métodos</a:t>
            </a:r>
            <a:r>
              <a:rPr lang="en-US" sz="1600" dirty="0"/>
              <a:t> de </a:t>
            </a:r>
            <a:r>
              <a:rPr lang="en-US" sz="1600" dirty="0" err="1"/>
              <a:t>extensión</a:t>
            </a:r>
            <a:r>
              <a:rPr lang="en-US" sz="1600" dirty="0"/>
              <a:t> es que le </a:t>
            </a:r>
            <a:r>
              <a:rPr lang="en-US" sz="1600" dirty="0" err="1"/>
              <a:t>permiten</a:t>
            </a:r>
            <a:r>
              <a:rPr lang="en-US" sz="1600" dirty="0"/>
              <a:t> "</a:t>
            </a:r>
            <a:r>
              <a:rPr lang="en-US" sz="1600" dirty="0" err="1"/>
              <a:t>agregar</a:t>
            </a:r>
            <a:r>
              <a:rPr lang="en-US" sz="1600" dirty="0"/>
              <a:t>" </a:t>
            </a:r>
            <a:r>
              <a:rPr lang="en-US" sz="1600" dirty="0" err="1"/>
              <a:t>métodos</a:t>
            </a:r>
            <a:r>
              <a:rPr lang="en-US" sz="1600" dirty="0"/>
              <a:t> a una </a:t>
            </a:r>
            <a:r>
              <a:rPr lang="en-US" sz="1600" dirty="0" err="1"/>
              <a:t>clase</a:t>
            </a:r>
            <a:r>
              <a:rPr lang="en-US" sz="1600" dirty="0"/>
              <a:t> sin </a:t>
            </a:r>
            <a:r>
              <a:rPr lang="en-US" sz="1600" dirty="0" err="1"/>
              <a:t>tener</a:t>
            </a:r>
            <a:r>
              <a:rPr lang="en-US" sz="1600" dirty="0"/>
              <a:t> que </a:t>
            </a:r>
            <a:r>
              <a:rPr lang="en-US" sz="1600" dirty="0" err="1"/>
              <a:t>modificar</a:t>
            </a:r>
            <a:r>
              <a:rPr lang="en-US" sz="1600" dirty="0"/>
              <a:t> o </a:t>
            </a:r>
            <a:r>
              <a:rPr lang="en-US" sz="1600" dirty="0" err="1"/>
              <a:t>derivar</a:t>
            </a:r>
            <a:r>
              <a:rPr lang="en-US" sz="1600" dirty="0"/>
              <a:t> la </a:t>
            </a:r>
            <a:r>
              <a:rPr lang="en-US" sz="1600" dirty="0" err="1"/>
              <a:t>clase</a:t>
            </a:r>
            <a:r>
              <a:rPr lang="en-US" sz="1600" dirty="0"/>
              <a:t> original.</a:t>
            </a:r>
            <a:endParaRPr lang="en-BO" sz="1600" dirty="0"/>
          </a:p>
        </p:txBody>
      </p:sp>
      <p:sp>
        <p:nvSpPr>
          <p:cNvPr id="4" name="TextBox 3">
            <a:extLst>
              <a:ext uri="{FF2B5EF4-FFF2-40B4-BE49-F238E27FC236}">
                <a16:creationId xmlns:a16="http://schemas.microsoft.com/office/drawing/2014/main" id="{8BA10699-2CD6-4E48-BF7B-02A626D654EE}"/>
              </a:ext>
            </a:extLst>
          </p:cNvPr>
          <p:cNvSpPr txBox="1"/>
          <p:nvPr/>
        </p:nvSpPr>
        <p:spPr>
          <a:xfrm>
            <a:off x="838199" y="1648829"/>
            <a:ext cx="6851468"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static class </a:t>
            </a:r>
            <a:r>
              <a:rPr lang="en-US" sz="1400" b="1" dirty="0" err="1"/>
              <a:t>Extensiones</a:t>
            </a:r>
            <a:r>
              <a:rPr lang="en-US" sz="1400" b="1" dirty="0"/>
              <a:t> {</a:t>
            </a:r>
          </a:p>
          <a:p>
            <a:pPr lvl="1"/>
            <a:r>
              <a:rPr lang="en-US" sz="1400" b="1" dirty="0"/>
              <a:t>public static string </a:t>
            </a:r>
            <a:r>
              <a:rPr lang="en-US" sz="1400" b="1" dirty="0" err="1"/>
              <a:t>ToMayusculasMinusculas</a:t>
            </a:r>
            <a:r>
              <a:rPr lang="en-US" sz="1400" b="1" dirty="0"/>
              <a:t>(this string s) {</a:t>
            </a:r>
          </a:p>
          <a:p>
            <a:pPr lvl="2"/>
            <a:r>
              <a:rPr lang="en-US" sz="1400" b="1" dirty="0"/>
              <a:t>string result = "";</a:t>
            </a:r>
          </a:p>
          <a:p>
            <a:pPr lvl="2"/>
            <a:r>
              <a:rPr lang="en-US" sz="1400" b="1" dirty="0"/>
              <a:t>string </a:t>
            </a:r>
            <a:r>
              <a:rPr lang="en-US" sz="1400" b="1" dirty="0" err="1"/>
              <a:t>minusculas</a:t>
            </a:r>
            <a:r>
              <a:rPr lang="en-US" sz="1400" b="1" dirty="0"/>
              <a:t> = s?.</a:t>
            </a:r>
            <a:r>
              <a:rPr lang="en-US" sz="1400" b="1" dirty="0" err="1"/>
              <a:t>ToLower</a:t>
            </a:r>
            <a:r>
              <a:rPr lang="en-US" sz="1400" b="1" dirty="0"/>
              <a:t>() ?? "";</a:t>
            </a:r>
          </a:p>
          <a:p>
            <a:pPr lvl="2"/>
            <a:r>
              <a:rPr lang="en-US" sz="1400" b="1" dirty="0"/>
              <a:t>string[] </a:t>
            </a:r>
            <a:r>
              <a:rPr lang="en-US" sz="1400" b="1" dirty="0" err="1"/>
              <a:t>partes</a:t>
            </a:r>
            <a:r>
              <a:rPr lang="en-US" sz="1400" b="1" dirty="0"/>
              <a:t> = </a:t>
            </a:r>
            <a:r>
              <a:rPr lang="en-US" sz="1400" b="1" dirty="0" err="1"/>
              <a:t>minusculas.Split</a:t>
            </a:r>
            <a:r>
              <a:rPr lang="en-US" sz="1400" b="1" dirty="0"/>
              <a:t>(' ');</a:t>
            </a:r>
          </a:p>
          <a:p>
            <a:pPr lvl="2"/>
            <a:r>
              <a:rPr lang="en-US" sz="1400" b="1" dirty="0"/>
              <a:t>foreach(var palabra in </a:t>
            </a:r>
            <a:r>
              <a:rPr lang="en-US" sz="1400" b="1" dirty="0" err="1"/>
              <a:t>partes</a:t>
            </a:r>
            <a:r>
              <a:rPr lang="en-US" sz="1400" b="1" dirty="0"/>
              <a:t>) {</a:t>
            </a:r>
          </a:p>
          <a:p>
            <a:pPr lvl="3"/>
            <a:r>
              <a:rPr lang="en-US" sz="1400" b="1" dirty="0"/>
              <a:t>var </a:t>
            </a:r>
            <a:r>
              <a:rPr lang="en-US" sz="1400" b="1" dirty="0" err="1"/>
              <a:t>palabraFinal</a:t>
            </a:r>
            <a:r>
              <a:rPr lang="en-US" sz="1400" b="1" dirty="0"/>
              <a:t> = </a:t>
            </a:r>
            <a:r>
              <a:rPr lang="en-US" sz="1400" b="1" dirty="0" err="1"/>
              <a:t>palabra.Replace</a:t>
            </a:r>
            <a:r>
              <a:rPr lang="en-US" sz="1400" b="1" dirty="0"/>
              <a:t>( palabra[0], </a:t>
            </a:r>
            <a:r>
              <a:rPr lang="en-US" sz="1400" b="1" dirty="0" err="1"/>
              <a:t>palabra.ToUpper</a:t>
            </a:r>
            <a:r>
              <a:rPr lang="en-US" sz="1400" b="1" dirty="0"/>
              <a:t>()[0] );</a:t>
            </a:r>
          </a:p>
          <a:p>
            <a:pPr lvl="2"/>
            <a:r>
              <a:rPr lang="en-US" sz="1400" b="1" dirty="0"/>
              <a:t>            result += (</a:t>
            </a:r>
            <a:r>
              <a:rPr lang="en-US" sz="1400" b="1" dirty="0" err="1"/>
              <a:t>palabraFinal</a:t>
            </a:r>
            <a:r>
              <a:rPr lang="en-US" sz="1400" b="1" dirty="0"/>
              <a:t> + " ");</a:t>
            </a:r>
          </a:p>
          <a:p>
            <a:pPr lvl="1"/>
            <a:r>
              <a:rPr lang="en-US" sz="1400" b="1" dirty="0"/>
              <a:t>           }</a:t>
            </a:r>
          </a:p>
          <a:p>
            <a:pPr lvl="1"/>
            <a:r>
              <a:rPr lang="en-US" sz="1400" b="1" dirty="0"/>
              <a:t>           return result;</a:t>
            </a:r>
          </a:p>
          <a:p>
            <a:r>
              <a:rPr lang="en-US" sz="1400" b="1" dirty="0"/>
              <a:t>            } </a:t>
            </a:r>
          </a:p>
          <a:p>
            <a:r>
              <a:rPr lang="en-US" sz="1400" b="1" dirty="0"/>
              <a:t>}</a:t>
            </a:r>
            <a:br>
              <a:rPr lang="en-US" sz="1400" b="1" dirty="0"/>
            </a:br>
            <a:r>
              <a:rPr lang="en-US" sz="1400" b="1" dirty="0"/>
              <a:t>internal static class Principal { </a:t>
            </a:r>
          </a:p>
          <a:p>
            <a:r>
              <a:rPr lang="en-US" sz="1400" b="1" dirty="0"/>
              <a:t>            static void Main() {</a:t>
            </a:r>
          </a:p>
          <a:p>
            <a:pPr lvl="2"/>
            <a:r>
              <a:rPr lang="en-US" sz="1400" b="1" dirty="0"/>
              <a:t>WriteLine(" </a:t>
            </a:r>
            <a:r>
              <a:rPr lang="en-US" sz="1400" b="1" dirty="0" err="1"/>
              <a:t>Ingrese</a:t>
            </a:r>
            <a:r>
              <a:rPr lang="en-US" sz="1400" b="1" dirty="0"/>
              <a:t> </a:t>
            </a:r>
            <a:r>
              <a:rPr lang="en-US" sz="1400" b="1" dirty="0" err="1"/>
              <a:t>frase</a:t>
            </a:r>
            <a:r>
              <a:rPr lang="en-US" sz="1400" b="1" dirty="0"/>
              <a:t>: ");</a:t>
            </a:r>
          </a:p>
          <a:p>
            <a:pPr lvl="2"/>
            <a:r>
              <a:rPr lang="en-US" sz="1400" b="1" dirty="0"/>
              <a:t>var </a:t>
            </a:r>
            <a:r>
              <a:rPr lang="en-US" sz="1400" b="1" dirty="0" err="1"/>
              <a:t>frase</a:t>
            </a:r>
            <a:r>
              <a:rPr lang="en-US" sz="1400" b="1" dirty="0"/>
              <a:t> = </a:t>
            </a:r>
            <a:r>
              <a:rPr lang="en-US" sz="1400" b="1" dirty="0" err="1"/>
              <a:t>ReadLine</a:t>
            </a:r>
            <a:r>
              <a:rPr lang="en-US" sz="1400" b="1" dirty="0"/>
              <a:t>();</a:t>
            </a:r>
          </a:p>
          <a:p>
            <a:pPr lvl="2"/>
            <a:r>
              <a:rPr lang="en-US" sz="1400" b="1" dirty="0"/>
              <a:t>WriteLine(</a:t>
            </a:r>
            <a:r>
              <a:rPr lang="en-US" sz="1400" b="1" dirty="0" err="1"/>
              <a:t>frase.ToMayusculasMinusculas</a:t>
            </a:r>
            <a:r>
              <a:rPr lang="en-US" sz="1400" b="1" dirty="0"/>
              <a:t>());</a:t>
            </a:r>
          </a:p>
          <a:p>
            <a:pPr lvl="1"/>
            <a:r>
              <a:rPr lang="en-US" sz="1400" b="1" dirty="0"/>
              <a:t>}</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80605590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6AE97-12C0-D640-AAE9-24F4F8E24A00}"/>
              </a:ext>
            </a:extLst>
          </p:cNvPr>
          <p:cNvSpPr>
            <a:spLocks noGrp="1"/>
          </p:cNvSpPr>
          <p:nvPr>
            <p:ph type="title"/>
          </p:nvPr>
        </p:nvSpPr>
        <p:spPr/>
        <p:txBody>
          <a:bodyPr/>
          <a:lstStyle/>
          <a:p>
            <a:r>
              <a:rPr lang="en-BO" dirty="0"/>
              <a:t>Capítulo 11</a:t>
            </a:r>
          </a:p>
        </p:txBody>
      </p:sp>
      <p:sp>
        <p:nvSpPr>
          <p:cNvPr id="3" name="Content Placeholder 2">
            <a:extLst>
              <a:ext uri="{FF2B5EF4-FFF2-40B4-BE49-F238E27FC236}">
                <a16:creationId xmlns:a16="http://schemas.microsoft.com/office/drawing/2014/main" id="{9B6D642D-BDFA-7840-BC84-11D8CE51A85F}"/>
              </a:ext>
            </a:extLst>
          </p:cNvPr>
          <p:cNvSpPr>
            <a:spLocks noGrp="1"/>
          </p:cNvSpPr>
          <p:nvPr>
            <p:ph idx="1"/>
          </p:nvPr>
        </p:nvSpPr>
        <p:spPr/>
        <p:txBody>
          <a:bodyPr>
            <a:normAutofit/>
          </a:bodyPr>
          <a:lstStyle/>
          <a:p>
            <a:pPr marL="0" indent="0">
              <a:buNone/>
            </a:pPr>
            <a:r>
              <a:rPr lang="en-BO" sz="4000" b="1" dirty="0"/>
              <a:t>Propiedades</a:t>
            </a:r>
          </a:p>
          <a:p>
            <a:pPr marL="0" indent="0">
              <a:buNone/>
            </a:pPr>
            <a:endParaRPr lang="en-BO" sz="4000" b="1" dirty="0"/>
          </a:p>
          <a:p>
            <a:pPr marL="0" indent="0">
              <a:buNone/>
            </a:pPr>
            <a:r>
              <a:rPr lang="en-BO" dirty="0"/>
              <a:t>Escondiendo los campos con propiedades</a:t>
            </a:r>
          </a:p>
        </p:txBody>
      </p:sp>
    </p:spTree>
    <p:extLst>
      <p:ext uri="{BB962C8B-B14F-4D97-AF65-F5344CB8AC3E}">
        <p14:creationId xmlns:p14="http://schemas.microsoft.com/office/powerpoint/2010/main" val="4215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E97CB-75BC-664A-AB5C-84086524952E}"/>
              </a:ext>
            </a:extLst>
          </p:cNvPr>
          <p:cNvSpPr>
            <a:spLocks noGrp="1"/>
          </p:cNvSpPr>
          <p:nvPr>
            <p:ph type="title"/>
          </p:nvPr>
        </p:nvSpPr>
        <p:spPr/>
        <p:txBody>
          <a:bodyPr/>
          <a:lstStyle/>
          <a:p>
            <a:r>
              <a:rPr lang="en-BO" dirty="0"/>
              <a:t>Declaración e inicialización</a:t>
            </a:r>
          </a:p>
        </p:txBody>
      </p:sp>
      <p:sp>
        <p:nvSpPr>
          <p:cNvPr id="3" name="Content Placeholder 2">
            <a:extLst>
              <a:ext uri="{FF2B5EF4-FFF2-40B4-BE49-F238E27FC236}">
                <a16:creationId xmlns:a16="http://schemas.microsoft.com/office/drawing/2014/main" id="{95A45378-27FA-8B48-ADFC-6328AE1DD35B}"/>
              </a:ext>
            </a:extLst>
          </p:cNvPr>
          <p:cNvSpPr>
            <a:spLocks noGrp="1"/>
          </p:cNvSpPr>
          <p:nvPr>
            <p:ph idx="1"/>
          </p:nvPr>
        </p:nvSpPr>
        <p:spPr>
          <a:xfrm>
            <a:off x="838200" y="1825626"/>
            <a:ext cx="10515600" cy="1325563"/>
          </a:xfrm>
        </p:spPr>
        <p:txBody>
          <a:bodyPr>
            <a:normAutofit fontScale="70000" lnSpcReduction="20000"/>
          </a:bodyPr>
          <a:lstStyle/>
          <a:p>
            <a:pPr marL="0" indent="0">
              <a:buNone/>
            </a:pPr>
            <a:r>
              <a:rPr lang="en-US" dirty="0" err="1"/>
              <a:t>En</a:t>
            </a:r>
            <a:r>
              <a:rPr lang="en-US" dirty="0"/>
              <a:t> C#, una variable debe </a:t>
            </a:r>
            <a:r>
              <a:rPr lang="en-US" dirty="0" err="1"/>
              <a:t>declararse</a:t>
            </a:r>
            <a:r>
              <a:rPr lang="en-US" dirty="0"/>
              <a:t> (</a:t>
            </a:r>
            <a:r>
              <a:rPr lang="en-US" dirty="0" err="1"/>
              <a:t>crearse</a:t>
            </a:r>
            <a:r>
              <a:rPr lang="en-US" dirty="0"/>
              <a:t>) e </a:t>
            </a:r>
            <a:r>
              <a:rPr lang="en-US" dirty="0" err="1"/>
              <a:t>inicializarse</a:t>
            </a:r>
            <a:r>
              <a:rPr lang="en-US" dirty="0"/>
              <a:t> (</a:t>
            </a:r>
            <a:r>
              <a:rPr lang="en-US" dirty="0" err="1"/>
              <a:t>almacenar</a:t>
            </a:r>
            <a:r>
              <a:rPr lang="en-US" dirty="0"/>
              <a:t> un valor </a:t>
            </a:r>
            <a:r>
              <a:rPr lang="en-US" dirty="0" err="1"/>
              <a:t>inicial</a:t>
            </a:r>
            <a:r>
              <a:rPr lang="en-US" dirty="0"/>
              <a:t>) antes de </a:t>
            </a:r>
            <a:r>
              <a:rPr lang="en-US" dirty="0" err="1"/>
              <a:t>poder</a:t>
            </a:r>
            <a:r>
              <a:rPr lang="en-US" dirty="0"/>
              <a:t> </a:t>
            </a:r>
            <a:r>
              <a:rPr lang="en-US" dirty="0" err="1"/>
              <a:t>usarse</a:t>
            </a:r>
            <a:r>
              <a:rPr lang="en-US" dirty="0"/>
              <a:t>. Para </a:t>
            </a:r>
            <a:r>
              <a:rPr lang="en-US" dirty="0" err="1"/>
              <a:t>declarar</a:t>
            </a:r>
            <a:r>
              <a:rPr lang="en-US" dirty="0"/>
              <a:t> una variable, se </a:t>
            </a:r>
            <a:r>
              <a:rPr lang="en-US" dirty="0" err="1"/>
              <a:t>comienza</a:t>
            </a:r>
            <a:r>
              <a:rPr lang="en-US" dirty="0"/>
              <a:t> con el </a:t>
            </a:r>
            <a:r>
              <a:rPr lang="en-US" dirty="0" err="1"/>
              <a:t>tipo</a:t>
            </a:r>
            <a:r>
              <a:rPr lang="en-US" dirty="0"/>
              <a:t> de </a:t>
            </a:r>
            <a:r>
              <a:rPr lang="en-US" dirty="0" err="1"/>
              <a:t>dato</a:t>
            </a:r>
            <a:r>
              <a:rPr lang="en-US" dirty="0"/>
              <a:t> que la variable </a:t>
            </a:r>
            <a:r>
              <a:rPr lang="en-US" dirty="0" err="1"/>
              <a:t>almacenará</a:t>
            </a:r>
            <a:r>
              <a:rPr lang="en-US" dirty="0"/>
              <a:t>, </a:t>
            </a:r>
            <a:r>
              <a:rPr lang="en-US" dirty="0" err="1"/>
              <a:t>seguido</a:t>
            </a:r>
            <a:r>
              <a:rPr lang="en-US" dirty="0"/>
              <a:t> del </a:t>
            </a:r>
            <a:r>
              <a:rPr lang="en-US" dirty="0" err="1"/>
              <a:t>nombre</a:t>
            </a:r>
            <a:r>
              <a:rPr lang="en-US" dirty="0"/>
              <a:t> </a:t>
            </a:r>
            <a:r>
              <a:rPr lang="en-US" dirty="0" err="1"/>
              <a:t>elegido</a:t>
            </a:r>
            <a:r>
              <a:rPr lang="en-US" dirty="0"/>
              <a:t> para la </a:t>
            </a:r>
            <a:r>
              <a:rPr lang="en-US" dirty="0" err="1"/>
              <a:t>misma</a:t>
            </a:r>
            <a:r>
              <a:rPr lang="en-US" dirty="0"/>
              <a:t>. </a:t>
            </a:r>
          </a:p>
          <a:p>
            <a:pPr marL="0" indent="0">
              <a:buNone/>
            </a:pPr>
            <a:r>
              <a:rPr lang="en-US" dirty="0"/>
              <a:t>El </a:t>
            </a:r>
            <a:r>
              <a:rPr lang="en-US" dirty="0" err="1"/>
              <a:t>nombre</a:t>
            </a:r>
            <a:r>
              <a:rPr lang="en-US" dirty="0"/>
              <a:t> </a:t>
            </a:r>
            <a:r>
              <a:rPr lang="en-US" dirty="0" err="1"/>
              <a:t>puede</a:t>
            </a:r>
            <a:r>
              <a:rPr lang="en-US" dirty="0"/>
              <a:t> ser </a:t>
            </a:r>
            <a:r>
              <a:rPr lang="en-US" dirty="0" err="1"/>
              <a:t>casi</a:t>
            </a:r>
            <a:r>
              <a:rPr lang="en-US" dirty="0"/>
              <a:t> </a:t>
            </a:r>
            <a:r>
              <a:rPr lang="en-US" dirty="0" err="1"/>
              <a:t>cualquier</a:t>
            </a:r>
            <a:r>
              <a:rPr lang="en-US" dirty="0"/>
              <a:t> </a:t>
            </a:r>
            <a:r>
              <a:rPr lang="en-US" dirty="0" err="1"/>
              <a:t>cosa</a:t>
            </a:r>
            <a:r>
              <a:rPr lang="en-US" dirty="0"/>
              <a:t> que se </a:t>
            </a:r>
            <a:r>
              <a:rPr lang="en-US" dirty="0" err="1"/>
              <a:t>desee</a:t>
            </a:r>
            <a:r>
              <a:rPr lang="en-US" dirty="0"/>
              <a:t>, </a:t>
            </a:r>
            <a:r>
              <a:rPr lang="en-US" dirty="0" err="1"/>
              <a:t>pero</a:t>
            </a:r>
            <a:r>
              <a:rPr lang="en-US" dirty="0"/>
              <a:t> es una </a:t>
            </a:r>
            <a:r>
              <a:rPr lang="en-US" dirty="0" err="1"/>
              <a:t>buena</a:t>
            </a:r>
            <a:r>
              <a:rPr lang="en-US" dirty="0"/>
              <a:t> </a:t>
            </a:r>
            <a:r>
              <a:rPr lang="en-US" dirty="0" err="1"/>
              <a:t>práctica</a:t>
            </a:r>
            <a:r>
              <a:rPr lang="en-US" dirty="0"/>
              <a:t> </a:t>
            </a:r>
            <a:r>
              <a:rPr lang="en-US" dirty="0" err="1"/>
              <a:t>dar</a:t>
            </a:r>
            <a:r>
              <a:rPr lang="en-US" dirty="0"/>
              <a:t> </a:t>
            </a:r>
            <a:r>
              <a:rPr lang="en-US" dirty="0" err="1"/>
              <a:t>nombres</a:t>
            </a:r>
            <a:r>
              <a:rPr lang="en-US" dirty="0"/>
              <a:t> a las variables que </a:t>
            </a:r>
            <a:r>
              <a:rPr lang="en-US" dirty="0" err="1"/>
              <a:t>expliquen</a:t>
            </a:r>
            <a:r>
              <a:rPr lang="en-US" dirty="0"/>
              <a:t>, lo </a:t>
            </a:r>
            <a:r>
              <a:rPr lang="en-US" dirty="0" err="1"/>
              <a:t>más</a:t>
            </a:r>
            <a:r>
              <a:rPr lang="en-US" dirty="0"/>
              <a:t> </a:t>
            </a:r>
            <a:r>
              <a:rPr lang="en-US" dirty="0" err="1"/>
              <a:t>claramente</a:t>
            </a:r>
            <a:r>
              <a:rPr lang="en-US" dirty="0"/>
              <a:t> possible, el valor que </a:t>
            </a:r>
            <a:r>
              <a:rPr lang="en-US" dirty="0" err="1"/>
              <a:t>almacenarán</a:t>
            </a:r>
            <a:r>
              <a:rPr lang="en-US" dirty="0"/>
              <a:t>.</a:t>
            </a:r>
            <a:endParaRPr lang="en-BO" dirty="0"/>
          </a:p>
        </p:txBody>
      </p:sp>
      <p:sp>
        <p:nvSpPr>
          <p:cNvPr id="4" name="Content Placeholder 2">
            <a:extLst>
              <a:ext uri="{FF2B5EF4-FFF2-40B4-BE49-F238E27FC236}">
                <a16:creationId xmlns:a16="http://schemas.microsoft.com/office/drawing/2014/main" id="{E6B589FE-CF78-CD44-8210-8BC5637ECD61}"/>
              </a:ext>
            </a:extLst>
          </p:cNvPr>
          <p:cNvSpPr txBox="1">
            <a:spLocks/>
          </p:cNvSpPr>
          <p:nvPr/>
        </p:nvSpPr>
        <p:spPr>
          <a:xfrm>
            <a:off x="2883627" y="3591962"/>
            <a:ext cx="6424747" cy="2025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600" dirty="0">
                <a:solidFill>
                  <a:schemeClr val="bg1">
                    <a:lumMod val="85000"/>
                  </a:schemeClr>
                </a:solidFill>
              </a:rPr>
              <a:t>using System; using static </a:t>
            </a:r>
            <a:r>
              <a:rPr lang="en-US" sz="1600" dirty="0" err="1">
                <a:solidFill>
                  <a:schemeClr val="bg1">
                    <a:lumMod val="85000"/>
                  </a:schemeClr>
                </a:solidFill>
              </a:rPr>
              <a:t>System.Console</a:t>
            </a:r>
            <a:r>
              <a:rPr lang="en-US" sz="1600" dirty="0">
                <a:solidFill>
                  <a:schemeClr val="bg1">
                    <a:lumMod val="85000"/>
                  </a:schemeClr>
                </a:solidFill>
              </a:rPr>
              <a:t>; class </a:t>
            </a:r>
            <a:r>
              <a:rPr lang="en-US" sz="1600" dirty="0" err="1">
                <a:solidFill>
                  <a:schemeClr val="bg1">
                    <a:lumMod val="85000"/>
                  </a:schemeClr>
                </a:solidFill>
              </a:rPr>
              <a:t>Programa</a:t>
            </a:r>
            <a:r>
              <a:rPr lang="en-US" sz="1600" dirty="0">
                <a:solidFill>
                  <a:schemeClr val="bg1">
                    <a:lumMod val="85000"/>
                  </a:schemeClr>
                </a:solidFill>
              </a:rPr>
              <a:t> { static void Main() {</a:t>
            </a:r>
          </a:p>
          <a:p>
            <a:pPr marL="457200" lvl="1" indent="0">
              <a:buFont typeface="Arial" panose="020B0604020202020204" pitchFamily="34" charset="0"/>
              <a:buNone/>
            </a:pPr>
            <a:endParaRPr lang="en-US" sz="1800" dirty="0">
              <a:solidFill>
                <a:schemeClr val="bg1">
                  <a:lumMod val="85000"/>
                </a:schemeClr>
              </a:solidFill>
            </a:endParaRPr>
          </a:p>
          <a:p>
            <a:pPr marL="457200" lvl="1" indent="0">
              <a:buFont typeface="Arial" panose="020B0604020202020204" pitchFamily="34" charset="0"/>
              <a:buNone/>
            </a:pPr>
            <a:r>
              <a:rPr lang="en-US" b="1" dirty="0">
                <a:solidFill>
                  <a:schemeClr val="bg1"/>
                </a:solidFill>
              </a:rPr>
              <a:t>int </a:t>
            </a:r>
            <a:r>
              <a:rPr lang="en-US" b="1" dirty="0" err="1">
                <a:solidFill>
                  <a:schemeClr val="bg1"/>
                </a:solidFill>
              </a:rPr>
              <a:t>numero</a:t>
            </a:r>
            <a:r>
              <a:rPr lang="en-US" b="1" dirty="0">
                <a:solidFill>
                  <a:schemeClr val="bg1"/>
                </a:solidFill>
              </a:rPr>
              <a:t>;</a:t>
            </a:r>
            <a:r>
              <a:rPr lang="en-US" sz="1800" dirty="0">
                <a:solidFill>
                  <a:schemeClr val="bg1">
                    <a:lumMod val="85000"/>
                  </a:schemeClr>
                </a:solidFill>
              </a:rPr>
              <a:t>	</a:t>
            </a:r>
          </a:p>
          <a:p>
            <a:pPr marL="457200" lvl="1" indent="0">
              <a:buFont typeface="Arial" panose="020B0604020202020204" pitchFamily="34" charset="0"/>
              <a:buNone/>
            </a:pPr>
            <a:r>
              <a:rPr lang="en-US" sz="2600" b="1" dirty="0" err="1">
                <a:solidFill>
                  <a:schemeClr val="bg1"/>
                </a:solidFill>
              </a:rPr>
              <a:t>numero</a:t>
            </a:r>
            <a:r>
              <a:rPr lang="en-US" sz="2600" b="1" dirty="0">
                <a:solidFill>
                  <a:schemeClr val="bg1"/>
                </a:solidFill>
              </a:rPr>
              <a:t> = 100;</a:t>
            </a:r>
          </a:p>
          <a:p>
            <a:pPr marL="457200" lvl="1" indent="0">
              <a:buFont typeface="Arial" panose="020B0604020202020204" pitchFamily="34" charset="0"/>
              <a:buNone/>
            </a:pPr>
            <a:r>
              <a:rPr lang="en-US" b="1" dirty="0">
                <a:solidFill>
                  <a:schemeClr val="bg1"/>
                </a:solidFill>
              </a:rPr>
              <a:t>WriteLine(</a:t>
            </a:r>
            <a:r>
              <a:rPr lang="en-US" b="1" dirty="0" err="1">
                <a:solidFill>
                  <a:schemeClr val="bg1"/>
                </a:solidFill>
              </a:rPr>
              <a:t>numero</a:t>
            </a:r>
            <a:r>
              <a:rPr lang="en-US" b="1" dirty="0">
                <a:solidFill>
                  <a:schemeClr val="bg1"/>
                </a:solidFill>
              </a:rPr>
              <a:t>);	// 100</a:t>
            </a:r>
            <a:r>
              <a:rPr lang="en-US" sz="3200" b="1" dirty="0">
                <a:solidFill>
                  <a:schemeClr val="bg1"/>
                </a:solidFill>
              </a:rPr>
              <a:t> </a:t>
            </a:r>
          </a:p>
          <a:p>
            <a:pPr marL="7938" lvl="1" indent="0">
              <a:buFont typeface="Arial" panose="020B0604020202020204" pitchFamily="34" charset="0"/>
              <a:buNone/>
            </a:pPr>
            <a:r>
              <a:rPr lang="en-US" sz="1800" dirty="0">
                <a:solidFill>
                  <a:schemeClr val="bg1">
                    <a:lumMod val="85000"/>
                  </a:schemeClr>
                </a:solidFill>
              </a:rPr>
              <a:t>      </a:t>
            </a:r>
          </a:p>
          <a:p>
            <a:pPr marL="7938" lvl="1" indent="0">
              <a:buFont typeface="Arial" panose="020B0604020202020204" pitchFamily="34" charset="0"/>
              <a:buNone/>
            </a:pPr>
            <a:r>
              <a:rPr lang="en-US" dirty="0">
                <a:solidFill>
                  <a:schemeClr val="bg1">
                    <a:lumMod val="85000"/>
                  </a:schemeClr>
                </a:solidFill>
              </a:rPr>
              <a:t>} }</a:t>
            </a:r>
            <a:endParaRPr lang="en-BO" sz="1800" dirty="0"/>
          </a:p>
        </p:txBody>
      </p:sp>
    </p:spTree>
    <p:extLst>
      <p:ext uri="{BB962C8B-B14F-4D97-AF65-F5344CB8AC3E}">
        <p14:creationId xmlns:p14="http://schemas.microsoft.com/office/powerpoint/2010/main" val="233508704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4366-E2A0-054B-BBF2-6926B2139922}"/>
              </a:ext>
            </a:extLst>
          </p:cNvPr>
          <p:cNvSpPr>
            <a:spLocks noGrp="1"/>
          </p:cNvSpPr>
          <p:nvPr>
            <p:ph type="title"/>
          </p:nvPr>
        </p:nvSpPr>
        <p:spPr/>
        <p:txBody>
          <a:bodyPr/>
          <a:lstStyle/>
          <a:p>
            <a:r>
              <a:rPr lang="en-BO" dirty="0"/>
              <a:t>Propiedades</a:t>
            </a:r>
          </a:p>
        </p:txBody>
      </p:sp>
      <p:sp>
        <p:nvSpPr>
          <p:cNvPr id="3" name="Content Placeholder 2">
            <a:extLst>
              <a:ext uri="{FF2B5EF4-FFF2-40B4-BE49-F238E27FC236}">
                <a16:creationId xmlns:a16="http://schemas.microsoft.com/office/drawing/2014/main" id="{9BF680F1-08EF-BC45-8295-F99CAD0CEFBE}"/>
              </a:ext>
            </a:extLst>
          </p:cNvPr>
          <p:cNvSpPr>
            <a:spLocks noGrp="1"/>
          </p:cNvSpPr>
          <p:nvPr>
            <p:ph idx="1"/>
          </p:nvPr>
        </p:nvSpPr>
        <p:spPr>
          <a:xfrm>
            <a:off x="6235336" y="1825625"/>
            <a:ext cx="5118463" cy="4351338"/>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dirty="0"/>
          </a:p>
          <a:p>
            <a:pPr marL="0" indent="0">
              <a:buNone/>
            </a:pPr>
            <a:r>
              <a:rPr lang="en-US" dirty="0"/>
              <a:t>Las </a:t>
            </a:r>
            <a:r>
              <a:rPr lang="en-US" b="1" dirty="0" err="1"/>
              <a:t>propiedades</a:t>
            </a:r>
            <a:r>
              <a:rPr lang="en-US" dirty="0"/>
              <a:t> </a:t>
            </a:r>
            <a:r>
              <a:rPr lang="en-US" dirty="0" err="1"/>
              <a:t>en</a:t>
            </a:r>
            <a:r>
              <a:rPr lang="en-US" dirty="0"/>
              <a:t> C # </a:t>
            </a:r>
            <a:r>
              <a:rPr lang="en-US" dirty="0" err="1"/>
              <a:t>permiten</a:t>
            </a:r>
            <a:r>
              <a:rPr lang="en-US" dirty="0"/>
              <a:t> </a:t>
            </a:r>
            <a:r>
              <a:rPr lang="en-US" dirty="0" err="1"/>
              <a:t>proteger</a:t>
            </a:r>
            <a:r>
              <a:rPr lang="en-US" dirty="0"/>
              <a:t> la </a:t>
            </a:r>
            <a:r>
              <a:rPr lang="en-US" dirty="0" err="1"/>
              <a:t>información</a:t>
            </a:r>
            <a:r>
              <a:rPr lang="en-US" dirty="0"/>
              <a:t> de los </a:t>
            </a:r>
            <a:r>
              <a:rPr lang="en-US" dirty="0" err="1"/>
              <a:t>campos</a:t>
            </a:r>
            <a:r>
              <a:rPr lang="en-US" dirty="0"/>
              <a:t>.</a:t>
            </a:r>
          </a:p>
          <a:p>
            <a:pPr marL="0" indent="0">
              <a:buNone/>
            </a:pPr>
            <a:r>
              <a:rPr lang="en-US" dirty="0"/>
              <a:t>Se </a:t>
            </a:r>
            <a:r>
              <a:rPr lang="en-US" dirty="0" err="1"/>
              <a:t>implementan</a:t>
            </a:r>
            <a:r>
              <a:rPr lang="en-US" dirty="0"/>
              <a:t> </a:t>
            </a:r>
            <a:r>
              <a:rPr lang="en-US" dirty="0" err="1"/>
              <a:t>como</a:t>
            </a:r>
            <a:r>
              <a:rPr lang="en-US" dirty="0"/>
              <a:t> </a:t>
            </a:r>
            <a:r>
              <a:rPr lang="en-US" dirty="0" err="1"/>
              <a:t>métodos</a:t>
            </a:r>
            <a:r>
              <a:rPr lang="en-US" dirty="0"/>
              <a:t>, </a:t>
            </a:r>
            <a:r>
              <a:rPr lang="en-US" dirty="0" err="1"/>
              <a:t>pero</a:t>
            </a:r>
            <a:r>
              <a:rPr lang="en-US" dirty="0"/>
              <a:t> se </a:t>
            </a:r>
            <a:r>
              <a:rPr lang="en-US" dirty="0" err="1"/>
              <a:t>usan</a:t>
            </a:r>
            <a:r>
              <a:rPr lang="en-US" dirty="0"/>
              <a:t> </a:t>
            </a:r>
            <a:r>
              <a:rPr lang="en-US" dirty="0" err="1"/>
              <a:t>como</a:t>
            </a:r>
            <a:r>
              <a:rPr lang="en-US" dirty="0"/>
              <a:t> </a:t>
            </a:r>
            <a:r>
              <a:rPr lang="en-US" dirty="0" err="1"/>
              <a:t>si</a:t>
            </a:r>
            <a:r>
              <a:rPr lang="en-US" dirty="0"/>
              <a:t> </a:t>
            </a:r>
            <a:r>
              <a:rPr lang="en-US" dirty="0" err="1"/>
              <a:t>fueran</a:t>
            </a:r>
            <a:r>
              <a:rPr lang="en-US" dirty="0"/>
              <a:t> </a:t>
            </a:r>
            <a:r>
              <a:rPr lang="en-US" dirty="0" err="1"/>
              <a:t>campos</a:t>
            </a:r>
            <a:r>
              <a:rPr lang="en-US" dirty="0"/>
              <a:t>.</a:t>
            </a:r>
            <a:endParaRPr lang="en-BO" dirty="0"/>
          </a:p>
          <a:p>
            <a:pPr marL="0" indent="0">
              <a:buNone/>
            </a:pPr>
            <a:endParaRPr lang="en-US" dirty="0"/>
          </a:p>
          <a:p>
            <a:pPr marL="0" indent="0">
              <a:buNone/>
            </a:pPr>
            <a:r>
              <a:rPr lang="en-US" dirty="0"/>
              <a:t>Lo </a:t>
            </a:r>
            <a:r>
              <a:rPr lang="en-US" dirty="0" err="1"/>
              <a:t>hacen</a:t>
            </a:r>
            <a:r>
              <a:rPr lang="en-US" dirty="0"/>
              <a:t> a </a:t>
            </a:r>
            <a:r>
              <a:rPr lang="en-US" dirty="0" err="1"/>
              <a:t>través</a:t>
            </a:r>
            <a:r>
              <a:rPr lang="en-US" dirty="0"/>
              <a:t> de una </a:t>
            </a:r>
            <a:r>
              <a:rPr lang="en-US" dirty="0" err="1"/>
              <a:t>sintaxis</a:t>
            </a:r>
            <a:r>
              <a:rPr lang="en-US" dirty="0"/>
              <a:t> de </a:t>
            </a:r>
            <a:r>
              <a:rPr lang="en-US" dirty="0" err="1"/>
              <a:t>método</a:t>
            </a:r>
            <a:r>
              <a:rPr lang="en-US" dirty="0"/>
              <a:t> </a:t>
            </a:r>
            <a:r>
              <a:rPr lang="en-US" dirty="0" err="1"/>
              <a:t>especiales</a:t>
            </a:r>
            <a:r>
              <a:rPr lang="en-US" dirty="0"/>
              <a:t> con </a:t>
            </a:r>
            <a:r>
              <a:rPr lang="en-US" dirty="0" err="1"/>
              <a:t>bloques</a:t>
            </a:r>
            <a:r>
              <a:rPr lang="en-US" dirty="0"/>
              <a:t> de </a:t>
            </a:r>
            <a:r>
              <a:rPr lang="en-US" dirty="0" err="1"/>
              <a:t>código</a:t>
            </a:r>
            <a:r>
              <a:rPr lang="en-US" dirty="0"/>
              <a:t> (accessors) para </a:t>
            </a:r>
            <a:r>
              <a:rPr lang="en-US" dirty="0" err="1"/>
              <a:t>recuperar</a:t>
            </a:r>
            <a:r>
              <a:rPr lang="en-US" dirty="0"/>
              <a:t> (get) y </a:t>
            </a:r>
            <a:r>
              <a:rPr lang="en-US" dirty="0" err="1"/>
              <a:t>almacenar</a:t>
            </a:r>
            <a:r>
              <a:rPr lang="en-US" dirty="0"/>
              <a:t> </a:t>
            </a:r>
            <a:r>
              <a:rPr lang="en-US" dirty="0" err="1"/>
              <a:t>valores</a:t>
            </a:r>
            <a:r>
              <a:rPr lang="en-US" dirty="0"/>
              <a:t> (set). </a:t>
            </a:r>
          </a:p>
          <a:p>
            <a:pPr marL="0" indent="0">
              <a:buNone/>
            </a:pPr>
            <a:endParaRPr lang="en-US" dirty="0"/>
          </a:p>
          <a:p>
            <a:pPr marL="0" indent="0">
              <a:buNone/>
            </a:pPr>
            <a:r>
              <a:rPr lang="en-US" dirty="0"/>
              <a:t>Por lo general, se </a:t>
            </a:r>
            <a:r>
              <a:rPr lang="en-US" dirty="0" err="1"/>
              <a:t>declaran</a:t>
            </a:r>
            <a:r>
              <a:rPr lang="en-US" dirty="0"/>
              <a:t> </a:t>
            </a:r>
            <a:r>
              <a:rPr lang="en-US" b="1" dirty="0"/>
              <a:t>public</a:t>
            </a:r>
            <a:r>
              <a:rPr lang="en-US" dirty="0"/>
              <a:t> con el </a:t>
            </a:r>
            <a:r>
              <a:rPr lang="en-US" dirty="0" err="1"/>
              <a:t>mismo</a:t>
            </a:r>
            <a:r>
              <a:rPr lang="en-US" dirty="0"/>
              <a:t> </a:t>
            </a:r>
            <a:r>
              <a:rPr lang="en-US" dirty="0" err="1"/>
              <a:t>tipo</a:t>
            </a:r>
            <a:r>
              <a:rPr lang="en-US" dirty="0"/>
              <a:t> de </a:t>
            </a:r>
            <a:r>
              <a:rPr lang="en-US" dirty="0" err="1"/>
              <a:t>datos</a:t>
            </a:r>
            <a:r>
              <a:rPr lang="en-US" dirty="0"/>
              <a:t> que el campo que van a </a:t>
            </a:r>
            <a:r>
              <a:rPr lang="en-US" dirty="0" err="1"/>
              <a:t>proteger</a:t>
            </a:r>
            <a:r>
              <a:rPr lang="en-US" dirty="0"/>
              <a:t>, </a:t>
            </a:r>
            <a:r>
              <a:rPr lang="en-US" dirty="0" err="1"/>
              <a:t>seguidos</a:t>
            </a:r>
            <a:r>
              <a:rPr lang="en-US" dirty="0"/>
              <a:t> del </a:t>
            </a:r>
            <a:r>
              <a:rPr lang="en-US" dirty="0" err="1"/>
              <a:t>nombre</a:t>
            </a:r>
            <a:r>
              <a:rPr lang="en-US" dirty="0"/>
              <a:t> de la </a:t>
            </a:r>
            <a:r>
              <a:rPr lang="en-US" dirty="0" err="1"/>
              <a:t>propiedad</a:t>
            </a:r>
            <a:r>
              <a:rPr lang="en-US" dirty="0"/>
              <a:t> y el </a:t>
            </a:r>
            <a:r>
              <a:rPr lang="en-US" dirty="0" err="1"/>
              <a:t>bloque</a:t>
            </a:r>
            <a:r>
              <a:rPr lang="en-US" dirty="0"/>
              <a:t> de accessors.</a:t>
            </a:r>
          </a:p>
          <a:p>
            <a:pPr marL="0" indent="0">
              <a:buNone/>
            </a:pPr>
            <a:endParaRPr lang="en-US" dirty="0"/>
          </a:p>
          <a:p>
            <a:pPr marL="0" indent="0">
              <a:buNone/>
            </a:pPr>
            <a:r>
              <a:rPr lang="en-US" dirty="0"/>
              <a:t>El keyword </a:t>
            </a:r>
            <a:r>
              <a:rPr lang="en-US" b="1" dirty="0"/>
              <a:t>value</a:t>
            </a:r>
            <a:r>
              <a:rPr lang="en-US" dirty="0"/>
              <a:t> </a:t>
            </a:r>
            <a:r>
              <a:rPr lang="en-US" dirty="0" err="1"/>
              <a:t>usado</a:t>
            </a:r>
            <a:r>
              <a:rPr lang="en-US" dirty="0"/>
              <a:t> </a:t>
            </a:r>
            <a:r>
              <a:rPr lang="en-US" dirty="0" err="1"/>
              <a:t>en</a:t>
            </a:r>
            <a:r>
              <a:rPr lang="en-US" dirty="0"/>
              <a:t> el context del accessor set </a:t>
            </a:r>
            <a:r>
              <a:rPr lang="en-US" dirty="0" err="1"/>
              <a:t>corresponde</a:t>
            </a:r>
            <a:r>
              <a:rPr lang="en-US" dirty="0"/>
              <a:t> al valor </a:t>
            </a:r>
            <a:r>
              <a:rPr lang="en-US" dirty="0" err="1"/>
              <a:t>asignado</a:t>
            </a:r>
            <a:r>
              <a:rPr lang="en-US" dirty="0"/>
              <a:t> a la </a:t>
            </a:r>
            <a:r>
              <a:rPr lang="en-US" dirty="0" err="1"/>
              <a:t>propiedad</a:t>
            </a:r>
            <a:r>
              <a:rPr lang="en-US" dirty="0"/>
              <a:t>. </a:t>
            </a:r>
          </a:p>
        </p:txBody>
      </p:sp>
      <p:sp>
        <p:nvSpPr>
          <p:cNvPr id="5" name="TextBox 4">
            <a:extLst>
              <a:ext uri="{FF2B5EF4-FFF2-40B4-BE49-F238E27FC236}">
                <a16:creationId xmlns:a16="http://schemas.microsoft.com/office/drawing/2014/main" id="{5E6D3FCC-BE2D-974B-AF09-29717EEA4C8B}"/>
              </a:ext>
            </a:extLst>
          </p:cNvPr>
          <p:cNvSpPr txBox="1"/>
          <p:nvPr/>
        </p:nvSpPr>
        <p:spPr>
          <a:xfrm>
            <a:off x="838200" y="1385193"/>
            <a:ext cx="5257800"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 Campo y </a:t>
            </a:r>
            <a:r>
              <a:rPr lang="en-US" sz="1400" b="1" dirty="0" err="1">
                <a:solidFill>
                  <a:schemeClr val="bg1"/>
                </a:solidFill>
              </a:rPr>
              <a:t>su</a:t>
            </a:r>
            <a:r>
              <a:rPr lang="en-US" sz="1400" b="1" dirty="0">
                <a:solidFill>
                  <a:schemeClr val="bg1"/>
                </a:solidFill>
              </a:rPr>
              <a:t> </a:t>
            </a:r>
            <a:r>
              <a:rPr lang="en-US" sz="1400" b="1" dirty="0" err="1">
                <a:solidFill>
                  <a:schemeClr val="bg1"/>
                </a:solidFill>
              </a:rPr>
              <a:t>propiedad</a:t>
            </a:r>
            <a:endParaRPr lang="en-US" sz="1400" b="1" dirty="0">
              <a:solidFill>
                <a:schemeClr val="bg1"/>
              </a:solidFill>
            </a:endParaRPr>
          </a:p>
          <a:p>
            <a:r>
              <a:rPr lang="en-US" sz="1400" b="1" dirty="0">
                <a:solidFill>
                  <a:schemeClr val="bg1"/>
                </a:solidFill>
              </a:rPr>
              <a:t>      protected double x = 0;</a:t>
            </a:r>
          </a:p>
          <a:p>
            <a:r>
              <a:rPr lang="en-US" sz="1400" b="1" dirty="0">
                <a:solidFill>
                  <a:schemeClr val="bg1"/>
                </a:solidFill>
              </a:rPr>
              <a:t>      </a:t>
            </a:r>
            <a:r>
              <a:rPr lang="en-US" sz="1400" b="1" dirty="0">
                <a:solidFill>
                  <a:schemeClr val="accent2">
                    <a:lumMod val="40000"/>
                    <a:lumOff val="60000"/>
                  </a:schemeClr>
                </a:solidFill>
              </a:rPr>
              <a:t>public double X { get {return x;} set { x = value; } }  </a:t>
            </a:r>
          </a:p>
          <a:p>
            <a:r>
              <a:rPr lang="en-US" sz="1400" b="1" dirty="0">
                <a:solidFill>
                  <a:schemeClr val="bg1"/>
                </a:solidFill>
              </a:rPr>
              <a:t>      // Campo y </a:t>
            </a:r>
            <a:r>
              <a:rPr lang="en-US" sz="1400" b="1" dirty="0" err="1">
                <a:solidFill>
                  <a:schemeClr val="bg1"/>
                </a:solidFill>
              </a:rPr>
              <a:t>su</a:t>
            </a:r>
            <a:r>
              <a:rPr lang="en-US" sz="1400" b="1" dirty="0">
                <a:solidFill>
                  <a:schemeClr val="bg1"/>
                </a:solidFill>
              </a:rPr>
              <a:t> </a:t>
            </a:r>
            <a:r>
              <a:rPr lang="en-US" sz="1400" b="1" dirty="0" err="1">
                <a:solidFill>
                  <a:schemeClr val="bg1"/>
                </a:solidFill>
              </a:rPr>
              <a:t>propiedad</a:t>
            </a:r>
            <a:endParaRPr lang="en-US" sz="1400" b="1" dirty="0">
              <a:solidFill>
                <a:schemeClr val="bg1"/>
              </a:solidFill>
            </a:endParaRPr>
          </a:p>
          <a:p>
            <a:r>
              <a:rPr lang="en-US" sz="1400" b="1" dirty="0">
                <a:solidFill>
                  <a:schemeClr val="bg1"/>
                </a:solidFill>
              </a:rPr>
              <a:t>      protected double y = 0;</a:t>
            </a:r>
          </a:p>
          <a:p>
            <a:r>
              <a:rPr lang="en-US" sz="1400" b="1" dirty="0">
                <a:solidFill>
                  <a:schemeClr val="accent2">
                    <a:lumMod val="40000"/>
                    <a:lumOff val="60000"/>
                  </a:schemeClr>
                </a:solidFill>
              </a:rPr>
              <a:t>      public double Y { get {return y;} set { y = value; } }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rec.X</a:t>
            </a:r>
            <a:r>
              <a:rPr lang="en-US" sz="1400" b="1" dirty="0">
                <a:solidFill>
                  <a:schemeClr val="bg1"/>
                </a:solidFill>
              </a:rPr>
              <a:t> = 10;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rec = 250</a:t>
            </a:r>
          </a:p>
          <a:p>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 { X = 22, Y = 39}; 	// Area rec = 858</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8388569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7F9CC-E651-264F-9DDA-49E11856201D}"/>
              </a:ext>
            </a:extLst>
          </p:cNvPr>
          <p:cNvSpPr>
            <a:spLocks noGrp="1"/>
          </p:cNvSpPr>
          <p:nvPr>
            <p:ph type="title"/>
          </p:nvPr>
        </p:nvSpPr>
        <p:spPr/>
        <p:txBody>
          <a:bodyPr/>
          <a:lstStyle/>
          <a:p>
            <a:r>
              <a:rPr lang="en-BO" dirty="0"/>
              <a:t>Validando con propiedades</a:t>
            </a:r>
          </a:p>
        </p:txBody>
      </p:sp>
      <p:sp>
        <p:nvSpPr>
          <p:cNvPr id="3" name="Content Placeholder 2">
            <a:extLst>
              <a:ext uri="{FF2B5EF4-FFF2-40B4-BE49-F238E27FC236}">
                <a16:creationId xmlns:a16="http://schemas.microsoft.com/office/drawing/2014/main" id="{9D562C04-C379-7C42-BB3E-7DEB8DCBDFFA}"/>
              </a:ext>
            </a:extLst>
          </p:cNvPr>
          <p:cNvSpPr>
            <a:spLocks noGrp="1"/>
          </p:cNvSpPr>
          <p:nvPr>
            <p:ph idx="1"/>
          </p:nvPr>
        </p:nvSpPr>
        <p:spPr>
          <a:xfrm>
            <a:off x="6574972" y="2078173"/>
            <a:ext cx="4778828" cy="3216638"/>
          </a:xfrm>
          <a:solidFill>
            <a:schemeClr val="accent5">
              <a:lumMod val="20000"/>
              <a:lumOff val="80000"/>
            </a:schemeClr>
          </a:solidFill>
          <a:ln>
            <a:solidFill>
              <a:schemeClr val="accent1"/>
            </a:solidFill>
          </a:ln>
        </p:spPr>
        <p:txBody>
          <a:bodyPr>
            <a:normAutofit/>
          </a:bodyPr>
          <a:lstStyle/>
          <a:p>
            <a:pPr marL="0" indent="0">
              <a:buNone/>
            </a:pPr>
            <a:endParaRPr lang="en-US" dirty="0"/>
          </a:p>
          <a:p>
            <a:pPr marL="0" indent="0">
              <a:buNone/>
            </a:pPr>
            <a:r>
              <a:rPr lang="en-US" dirty="0"/>
              <a:t>Una </a:t>
            </a:r>
            <a:r>
              <a:rPr lang="en-US" dirty="0" err="1"/>
              <a:t>segunda</a:t>
            </a:r>
            <a:r>
              <a:rPr lang="en-US" dirty="0"/>
              <a:t> </a:t>
            </a:r>
            <a:r>
              <a:rPr lang="en-US" dirty="0" err="1"/>
              <a:t>ventaja</a:t>
            </a:r>
            <a:r>
              <a:rPr lang="en-US" dirty="0"/>
              <a:t> de las </a:t>
            </a:r>
            <a:r>
              <a:rPr lang="en-US" dirty="0" err="1"/>
              <a:t>propiedades</a:t>
            </a:r>
            <a:r>
              <a:rPr lang="en-US" dirty="0"/>
              <a:t> es que </a:t>
            </a:r>
            <a:r>
              <a:rPr lang="en-US" dirty="0" err="1"/>
              <a:t>permiten</a:t>
            </a:r>
            <a:r>
              <a:rPr lang="en-US" dirty="0"/>
              <a:t> </a:t>
            </a:r>
            <a:r>
              <a:rPr lang="en-US" dirty="0" err="1"/>
              <a:t>validar</a:t>
            </a:r>
            <a:r>
              <a:rPr lang="en-US" dirty="0"/>
              <a:t> los </a:t>
            </a:r>
            <a:r>
              <a:rPr lang="en-US" dirty="0" err="1"/>
              <a:t>datos</a:t>
            </a:r>
            <a:r>
              <a:rPr lang="en-US" dirty="0"/>
              <a:t> antes de </a:t>
            </a:r>
            <a:r>
              <a:rPr lang="en-US" dirty="0" err="1"/>
              <a:t>permitir</a:t>
            </a:r>
            <a:r>
              <a:rPr lang="en-US" dirty="0"/>
              <a:t> un </a:t>
            </a:r>
            <a:r>
              <a:rPr lang="en-US" dirty="0" err="1"/>
              <a:t>cambio</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22AFE5A0-0E4E-FA4B-99B9-845881DC596F}"/>
              </a:ext>
            </a:extLst>
          </p:cNvPr>
          <p:cNvSpPr txBox="1"/>
          <p:nvPr/>
        </p:nvSpPr>
        <p:spPr>
          <a:xfrm>
            <a:off x="838200" y="1476117"/>
            <a:ext cx="525780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a:t>
            </a:r>
          </a:p>
          <a:p>
            <a:r>
              <a:rPr lang="en-US" sz="1400" b="1" dirty="0">
                <a:solidFill>
                  <a:schemeClr val="bg1"/>
                </a:solidFill>
              </a:rPr>
              <a:t>      public double X { 	get {return x;} set { </a:t>
            </a:r>
            <a:r>
              <a:rPr lang="en-US" sz="1400" b="1" dirty="0">
                <a:solidFill>
                  <a:schemeClr val="accent2">
                    <a:lumMod val="40000"/>
                    <a:lumOff val="60000"/>
                  </a:schemeClr>
                </a:solidFill>
              </a:rPr>
              <a:t>if(value &gt; 0) x = value;</a:t>
            </a:r>
            <a:r>
              <a:rPr lang="en-US" sz="1400" b="1" dirty="0">
                <a:solidFill>
                  <a:schemeClr val="bg1"/>
                </a:solidFill>
              </a:rPr>
              <a:t> }  </a:t>
            </a:r>
          </a:p>
          <a:p>
            <a:r>
              <a:rPr lang="en-US" sz="1400" b="1" dirty="0">
                <a:solidFill>
                  <a:schemeClr val="bg1"/>
                </a:solidFill>
              </a:rPr>
              <a:t>	             }  </a:t>
            </a:r>
          </a:p>
          <a:p>
            <a:r>
              <a:rPr lang="en-US" sz="1400" b="1" dirty="0">
                <a:solidFill>
                  <a:schemeClr val="bg1"/>
                </a:solidFill>
              </a:rPr>
              <a:t>      protected double y = 0;</a:t>
            </a:r>
          </a:p>
          <a:p>
            <a:r>
              <a:rPr lang="en-US" sz="1400" b="1" dirty="0">
                <a:solidFill>
                  <a:schemeClr val="bg1"/>
                </a:solidFill>
              </a:rPr>
              <a:t>      public double Y { get {return y;} set { </a:t>
            </a:r>
            <a:r>
              <a:rPr lang="en-US" sz="1400" b="1" dirty="0">
                <a:solidFill>
                  <a:schemeClr val="accent2">
                    <a:lumMod val="40000"/>
                    <a:lumOff val="60000"/>
                  </a:schemeClr>
                </a:solidFill>
              </a:rPr>
              <a:t>if(value &gt; 0) y = value; </a:t>
            </a:r>
            <a:r>
              <a:rPr lang="en-US" sz="1400" b="1" dirty="0">
                <a:solidFill>
                  <a:schemeClr val="bg1"/>
                </a:solidFill>
              </a:rPr>
              <a:t>} }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rec.X</a:t>
            </a:r>
            <a:r>
              <a:rPr lang="en-US" sz="1400" b="1" dirty="0">
                <a:solidFill>
                  <a:schemeClr val="bg1"/>
                </a:solidFill>
              </a:rPr>
              <a:t> = 10;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250</a:t>
            </a:r>
          </a:p>
          <a:p>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 { X = 22, Y = -39}; 	</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89334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55CD5-AF8D-E146-ABF3-1964B1D828BF}"/>
              </a:ext>
            </a:extLst>
          </p:cNvPr>
          <p:cNvSpPr>
            <a:spLocks noGrp="1"/>
          </p:cNvSpPr>
          <p:nvPr>
            <p:ph type="title"/>
          </p:nvPr>
        </p:nvSpPr>
        <p:spPr/>
        <p:txBody>
          <a:bodyPr/>
          <a:lstStyle/>
          <a:p>
            <a:r>
              <a:rPr lang="en-BO" dirty="0"/>
              <a:t>Propiedades read-only y write-only</a:t>
            </a:r>
          </a:p>
        </p:txBody>
      </p:sp>
      <p:sp>
        <p:nvSpPr>
          <p:cNvPr id="3" name="Content Placeholder 2">
            <a:extLst>
              <a:ext uri="{FF2B5EF4-FFF2-40B4-BE49-F238E27FC236}">
                <a16:creationId xmlns:a16="http://schemas.microsoft.com/office/drawing/2014/main" id="{71E5F7C0-A0B5-D44F-A0E8-E8FA80D38A84}"/>
              </a:ext>
            </a:extLst>
          </p:cNvPr>
          <p:cNvSpPr>
            <a:spLocks noGrp="1"/>
          </p:cNvSpPr>
          <p:nvPr>
            <p:ph idx="1"/>
          </p:nvPr>
        </p:nvSpPr>
        <p:spPr>
          <a:xfrm>
            <a:off x="6844937" y="1825625"/>
            <a:ext cx="4508863" cy="4351338"/>
          </a:xfrm>
          <a:solidFill>
            <a:schemeClr val="accent5">
              <a:lumMod val="20000"/>
              <a:lumOff val="80000"/>
            </a:schemeClr>
          </a:solidFill>
          <a:ln>
            <a:solidFill>
              <a:schemeClr val="accent1"/>
            </a:solidFill>
          </a:ln>
        </p:spPr>
        <p:txBody>
          <a:bodyPr/>
          <a:lstStyle/>
          <a:p>
            <a:pPr marL="0" indent="0">
              <a:buNone/>
            </a:pPr>
            <a:endParaRPr lang="en-US" dirty="0"/>
          </a:p>
          <a:p>
            <a:pPr marL="0" indent="0">
              <a:buNone/>
            </a:pPr>
            <a:r>
              <a:rPr lang="en-US" dirty="0" err="1"/>
              <a:t>Cualquiera</a:t>
            </a:r>
            <a:r>
              <a:rPr lang="en-US" dirty="0"/>
              <a:t> de los </a:t>
            </a:r>
            <a:r>
              <a:rPr lang="en-US" dirty="0" err="1"/>
              <a:t>accesos</a:t>
            </a:r>
            <a:r>
              <a:rPr lang="en-US" dirty="0"/>
              <a:t> </a:t>
            </a:r>
            <a:r>
              <a:rPr lang="en-US" dirty="0" err="1"/>
              <a:t>puede</a:t>
            </a:r>
            <a:r>
              <a:rPr lang="en-US" dirty="0"/>
              <a:t> </a:t>
            </a:r>
            <a:r>
              <a:rPr lang="en-US" dirty="0" err="1"/>
              <a:t>omitirse</a:t>
            </a:r>
            <a:r>
              <a:rPr lang="en-US" dirty="0"/>
              <a:t>. Sin el accessor </a:t>
            </a:r>
            <a:r>
              <a:rPr lang="en-US" b="1" dirty="0"/>
              <a:t>set</a:t>
            </a:r>
            <a:r>
              <a:rPr lang="en-US" dirty="0"/>
              <a:t>, la </a:t>
            </a:r>
            <a:r>
              <a:rPr lang="en-US" dirty="0" err="1"/>
              <a:t>propiedad</a:t>
            </a:r>
            <a:r>
              <a:rPr lang="en-US" dirty="0"/>
              <a:t> </a:t>
            </a:r>
            <a:r>
              <a:rPr lang="en-US" dirty="0" err="1"/>
              <a:t>pasa</a:t>
            </a:r>
            <a:r>
              <a:rPr lang="en-US" dirty="0"/>
              <a:t> a ser de solo de </a:t>
            </a:r>
            <a:r>
              <a:rPr lang="en-US" dirty="0" err="1"/>
              <a:t>lectura</a:t>
            </a:r>
            <a:r>
              <a:rPr lang="en-US" dirty="0"/>
              <a:t> (</a:t>
            </a:r>
            <a:r>
              <a:rPr lang="en-US" b="1" dirty="0"/>
              <a:t>read-only</a:t>
            </a:r>
            <a:r>
              <a:rPr lang="en-US" dirty="0"/>
              <a:t>), y al </a:t>
            </a:r>
            <a:r>
              <a:rPr lang="en-US" dirty="0" err="1"/>
              <a:t>dejar</a:t>
            </a:r>
            <a:r>
              <a:rPr lang="en-US" dirty="0"/>
              <a:t> de </a:t>
            </a:r>
            <a:r>
              <a:rPr lang="en-US" dirty="0" err="1"/>
              <a:t>lado</a:t>
            </a:r>
            <a:r>
              <a:rPr lang="en-US" dirty="0"/>
              <a:t> el </a:t>
            </a:r>
            <a:r>
              <a:rPr lang="en-US" dirty="0" err="1"/>
              <a:t>accesor</a:t>
            </a:r>
            <a:r>
              <a:rPr lang="en-US" dirty="0"/>
              <a:t> </a:t>
            </a:r>
            <a:r>
              <a:rPr lang="en-US" b="1" dirty="0"/>
              <a:t>get</a:t>
            </a:r>
            <a:r>
              <a:rPr lang="en-US" dirty="0"/>
              <a:t>, la </a:t>
            </a:r>
            <a:r>
              <a:rPr lang="en-US" dirty="0" err="1"/>
              <a:t>propiedad</a:t>
            </a:r>
            <a:r>
              <a:rPr lang="en-US" dirty="0"/>
              <a:t> se </a:t>
            </a:r>
            <a:r>
              <a:rPr lang="en-US" dirty="0" err="1"/>
              <a:t>convierte</a:t>
            </a:r>
            <a:r>
              <a:rPr lang="en-US" dirty="0"/>
              <a:t> </a:t>
            </a:r>
            <a:r>
              <a:rPr lang="en-US" dirty="0" err="1"/>
              <a:t>en</a:t>
            </a:r>
            <a:r>
              <a:rPr lang="en-US" dirty="0"/>
              <a:t> solo de </a:t>
            </a:r>
            <a:r>
              <a:rPr lang="en-US" dirty="0" err="1"/>
              <a:t>escritura</a:t>
            </a:r>
            <a:r>
              <a:rPr lang="en-US" dirty="0"/>
              <a:t> (</a:t>
            </a:r>
            <a:r>
              <a:rPr lang="en-US" b="1" dirty="0"/>
              <a:t>write-only</a:t>
            </a:r>
            <a:r>
              <a:rPr lang="en-US" dirty="0"/>
              <a:t>).</a:t>
            </a:r>
            <a:endParaRPr lang="en-BO" dirty="0"/>
          </a:p>
        </p:txBody>
      </p:sp>
      <p:sp>
        <p:nvSpPr>
          <p:cNvPr id="4" name="TextBox 3">
            <a:extLst>
              <a:ext uri="{FF2B5EF4-FFF2-40B4-BE49-F238E27FC236}">
                <a16:creationId xmlns:a16="http://schemas.microsoft.com/office/drawing/2014/main" id="{5EBE27E8-DAFE-D743-AE4B-A05A39A83B32}"/>
              </a:ext>
            </a:extLst>
          </p:cNvPr>
          <p:cNvSpPr txBox="1"/>
          <p:nvPr/>
        </p:nvSpPr>
        <p:spPr>
          <a:xfrm>
            <a:off x="838200" y="1476117"/>
            <a:ext cx="525780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a:t>
            </a:r>
          </a:p>
          <a:p>
            <a:r>
              <a:rPr lang="en-US" sz="1400" b="1" dirty="0">
                <a:solidFill>
                  <a:schemeClr val="bg1"/>
                </a:solidFill>
              </a:rPr>
              <a:t>      public double X { get {return x;} set { if(value &gt; 0) x = value; } }  </a:t>
            </a:r>
          </a:p>
          <a:p>
            <a:r>
              <a:rPr lang="en-US" sz="1400" b="1" dirty="0">
                <a:solidFill>
                  <a:schemeClr val="bg1"/>
                </a:solidFill>
              </a:rPr>
              <a:t>      protected double y = 0;</a:t>
            </a:r>
          </a:p>
          <a:p>
            <a:r>
              <a:rPr lang="en-US" sz="1400" b="1" dirty="0">
                <a:solidFill>
                  <a:schemeClr val="bg1"/>
                </a:solidFill>
              </a:rPr>
              <a:t>      public double Y { get {return y;} set { if(value &gt; 0) y = value; } }  </a:t>
            </a:r>
          </a:p>
          <a:p>
            <a:r>
              <a:rPr lang="en-US" sz="1400" b="1" dirty="0">
                <a:solidFill>
                  <a:schemeClr val="bg1"/>
                </a:solidFill>
              </a:rPr>
              <a:t>      protected bool </a:t>
            </a:r>
            <a:r>
              <a:rPr lang="en-US" sz="1400" b="1" dirty="0" err="1">
                <a:solidFill>
                  <a:schemeClr val="bg1"/>
                </a:solidFill>
              </a:rPr>
              <a:t>activo</a:t>
            </a:r>
            <a:r>
              <a:rPr lang="en-US" sz="1400" b="1" dirty="0">
                <a:solidFill>
                  <a:schemeClr val="bg1"/>
                </a:solidFill>
              </a:rPr>
              <a:t> = true; </a:t>
            </a:r>
          </a:p>
          <a:p>
            <a:r>
              <a:rPr lang="en-US" sz="1400" b="1" dirty="0">
                <a:solidFill>
                  <a:schemeClr val="bg1"/>
                </a:solidFill>
              </a:rPr>
              <a:t>      public bool </a:t>
            </a:r>
            <a:r>
              <a:rPr lang="en-US" sz="1400" b="1" dirty="0" err="1">
                <a:solidFill>
                  <a:schemeClr val="bg1"/>
                </a:solidFill>
              </a:rPr>
              <a:t>Activo</a:t>
            </a:r>
            <a:r>
              <a:rPr lang="en-US" sz="1400" b="1" dirty="0">
                <a:solidFill>
                  <a:schemeClr val="bg1"/>
                </a:solidFill>
              </a:rPr>
              <a:t> {  </a:t>
            </a:r>
            <a:r>
              <a:rPr lang="en-US" sz="1400" b="1" dirty="0">
                <a:solidFill>
                  <a:schemeClr val="accent2">
                    <a:lumMod val="40000"/>
                    <a:lumOff val="60000"/>
                  </a:schemeClr>
                </a:solidFill>
              </a:rPr>
              <a:t>set { </a:t>
            </a:r>
            <a:r>
              <a:rPr lang="en-US" sz="1400" b="1" dirty="0" err="1">
                <a:solidFill>
                  <a:schemeClr val="accent2">
                    <a:lumMod val="40000"/>
                    <a:lumOff val="60000"/>
                  </a:schemeClr>
                </a:solidFill>
              </a:rPr>
              <a:t>activo</a:t>
            </a:r>
            <a:r>
              <a:rPr lang="en-US" sz="1400" b="1" dirty="0">
                <a:solidFill>
                  <a:schemeClr val="accent2">
                    <a:lumMod val="40000"/>
                    <a:lumOff val="60000"/>
                  </a:schemeClr>
                </a:solidFill>
              </a:rPr>
              <a:t>  = value;}</a:t>
            </a:r>
            <a:r>
              <a:rPr lang="en-US" sz="1400" b="1" dirty="0">
                <a:solidFill>
                  <a:schemeClr val="bg1"/>
                </a:solidFill>
              </a:rPr>
              <a:t>  }</a:t>
            </a:r>
          </a:p>
          <a:p>
            <a:r>
              <a:rPr lang="en-US" sz="1400" b="1" dirty="0">
                <a:solidFill>
                  <a:schemeClr val="bg1"/>
                </a:solidFill>
              </a:rPr>
              <a:t>      public double Area {  </a:t>
            </a:r>
            <a:r>
              <a:rPr lang="en-US" sz="1400" b="1" dirty="0">
                <a:solidFill>
                  <a:schemeClr val="accent2">
                    <a:lumMod val="40000"/>
                    <a:lumOff val="60000"/>
                  </a:schemeClr>
                </a:solidFill>
              </a:rPr>
              <a:t>get { return </a:t>
            </a:r>
            <a:r>
              <a:rPr lang="en-US" sz="1400" b="1" dirty="0" err="1">
                <a:solidFill>
                  <a:schemeClr val="accent2">
                    <a:lumMod val="40000"/>
                    <a:lumOff val="60000"/>
                  </a:schemeClr>
                </a:solidFill>
              </a:rPr>
              <a:t>activo</a:t>
            </a:r>
            <a:r>
              <a:rPr lang="en-US" sz="1400" b="1" dirty="0">
                <a:solidFill>
                  <a:schemeClr val="accent2">
                    <a:lumMod val="40000"/>
                    <a:lumOff val="60000"/>
                  </a:schemeClr>
                </a:solidFill>
              </a:rPr>
              <a:t> ? X * Y : -1;}</a:t>
            </a:r>
            <a:r>
              <a:rPr lang="en-US" sz="1400" b="1" dirty="0">
                <a:solidFill>
                  <a:schemeClr val="bg1"/>
                </a:solidFill>
              </a:rPr>
              <a:t>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rec.X</a:t>
            </a:r>
            <a:r>
              <a:rPr lang="en-US" sz="1400" b="1" dirty="0">
                <a:solidFill>
                  <a:schemeClr val="bg1"/>
                </a:solidFill>
              </a:rPr>
              <a:t> = 10;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250</a:t>
            </a:r>
          </a:p>
          <a:p>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 { X = 22, Y = 39}; 	</a:t>
            </a:r>
            <a:r>
              <a:rPr lang="en-US" sz="1400" b="1" dirty="0" err="1">
                <a:solidFill>
                  <a:schemeClr val="bg1"/>
                </a:solidFill>
              </a:rPr>
              <a:t>rec.Activo</a:t>
            </a:r>
            <a:r>
              <a:rPr lang="en-US" sz="1400" b="1" dirty="0">
                <a:solidFill>
                  <a:schemeClr val="bg1"/>
                </a:solidFill>
              </a:rPr>
              <a:t> = false;</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-1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39497661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4A16-E3D7-704A-ADAE-E9EA7CAA1B9D}"/>
              </a:ext>
            </a:extLst>
          </p:cNvPr>
          <p:cNvSpPr>
            <a:spLocks noGrp="1"/>
          </p:cNvSpPr>
          <p:nvPr>
            <p:ph type="title"/>
          </p:nvPr>
        </p:nvSpPr>
        <p:spPr/>
        <p:txBody>
          <a:bodyPr/>
          <a:lstStyle/>
          <a:p>
            <a:r>
              <a:rPr lang="en-BO" dirty="0"/>
              <a:t>Niveles de acceso de las propiedades</a:t>
            </a:r>
          </a:p>
        </p:txBody>
      </p:sp>
      <p:sp>
        <p:nvSpPr>
          <p:cNvPr id="3" name="Content Placeholder 2">
            <a:extLst>
              <a:ext uri="{FF2B5EF4-FFF2-40B4-BE49-F238E27FC236}">
                <a16:creationId xmlns:a16="http://schemas.microsoft.com/office/drawing/2014/main" id="{A567B03A-8175-1D4F-A60F-261B488E8B0F}"/>
              </a:ext>
            </a:extLst>
          </p:cNvPr>
          <p:cNvSpPr>
            <a:spLocks noGrp="1"/>
          </p:cNvSpPr>
          <p:nvPr>
            <p:ph idx="1"/>
          </p:nvPr>
        </p:nvSpPr>
        <p:spPr>
          <a:xfrm>
            <a:off x="7393577" y="1916549"/>
            <a:ext cx="3960223" cy="4351338"/>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sz="2000" dirty="0"/>
          </a:p>
          <a:p>
            <a:pPr marL="0" indent="0">
              <a:buNone/>
            </a:pPr>
            <a:r>
              <a:rPr lang="en-US" sz="2000" dirty="0"/>
              <a:t>Los </a:t>
            </a:r>
            <a:r>
              <a:rPr lang="en-US" sz="2000" dirty="0" err="1"/>
              <a:t>niveles</a:t>
            </a:r>
            <a:r>
              <a:rPr lang="en-US" sz="2000" dirty="0"/>
              <a:t> de </a:t>
            </a:r>
            <a:r>
              <a:rPr lang="en-US" sz="2000" dirty="0" err="1"/>
              <a:t>acceso</a:t>
            </a:r>
            <a:r>
              <a:rPr lang="en-US" sz="2000" dirty="0"/>
              <a:t> de las </a:t>
            </a:r>
            <a:r>
              <a:rPr lang="en-US" sz="2000" dirty="0" err="1"/>
              <a:t>propiedades</a:t>
            </a:r>
            <a:r>
              <a:rPr lang="en-US" sz="2000" dirty="0"/>
              <a:t> </a:t>
            </a:r>
            <a:r>
              <a:rPr lang="en-US" sz="2000" dirty="0" err="1"/>
              <a:t>pueden</a:t>
            </a:r>
            <a:r>
              <a:rPr lang="en-US" sz="2000" dirty="0"/>
              <a:t> ser las </a:t>
            </a:r>
            <a:r>
              <a:rPr lang="en-US" sz="2000" dirty="0" err="1"/>
              <a:t>permitidas</a:t>
            </a:r>
            <a:r>
              <a:rPr lang="en-US" sz="2000" dirty="0"/>
              <a:t> para </a:t>
            </a:r>
            <a:r>
              <a:rPr lang="en-US" sz="2000" dirty="0" err="1"/>
              <a:t>cualquier</a:t>
            </a:r>
            <a:r>
              <a:rPr lang="en-US" sz="2000" dirty="0"/>
              <a:t> </a:t>
            </a:r>
            <a:r>
              <a:rPr lang="en-US" sz="2000" dirty="0" err="1"/>
              <a:t>miembro</a:t>
            </a:r>
            <a:r>
              <a:rPr lang="en-US" sz="2000" dirty="0"/>
              <a:t> o </a:t>
            </a:r>
            <a:r>
              <a:rPr lang="en-US" sz="2000" dirty="0" err="1"/>
              <a:t>método</a:t>
            </a:r>
            <a:r>
              <a:rPr lang="en-US" sz="2000" dirty="0"/>
              <a:t> (</a:t>
            </a:r>
            <a:r>
              <a:rPr lang="en-US" sz="2000" dirty="0" err="1"/>
              <a:t>puede</a:t>
            </a:r>
            <a:r>
              <a:rPr lang="en-US" sz="2000" dirty="0"/>
              <a:t> verse a las </a:t>
            </a:r>
            <a:r>
              <a:rPr lang="en-US" sz="2000" dirty="0" err="1"/>
              <a:t>propiedades</a:t>
            </a:r>
            <a:r>
              <a:rPr lang="en-US" sz="2000" dirty="0"/>
              <a:t> </a:t>
            </a:r>
            <a:r>
              <a:rPr lang="en-US" sz="2000" dirty="0" err="1"/>
              <a:t>como</a:t>
            </a:r>
            <a:r>
              <a:rPr lang="en-US" sz="2000" dirty="0"/>
              <a:t> </a:t>
            </a:r>
            <a:r>
              <a:rPr lang="en-US" sz="2000" dirty="0" err="1"/>
              <a:t>métodos</a:t>
            </a:r>
            <a:r>
              <a:rPr lang="en-US" sz="2000" dirty="0"/>
              <a:t> </a:t>
            </a:r>
            <a:r>
              <a:rPr lang="en-US" sz="2000" dirty="0" err="1"/>
              <a:t>especiales</a:t>
            </a:r>
            <a:r>
              <a:rPr lang="en-US" sz="2000" dirty="0"/>
              <a:t>), </a:t>
            </a:r>
            <a:r>
              <a:rPr lang="en-US" sz="2000" dirty="0" err="1"/>
              <a:t>pero</a:t>
            </a:r>
            <a:r>
              <a:rPr lang="en-US" sz="2000" dirty="0"/>
              <a:t> </a:t>
            </a:r>
            <a:r>
              <a:rPr lang="en-US" sz="2000" dirty="0" err="1"/>
              <a:t>debido</a:t>
            </a:r>
            <a:r>
              <a:rPr lang="en-US" sz="2000" dirty="0"/>
              <a:t> a </a:t>
            </a:r>
            <a:r>
              <a:rPr lang="en-US" sz="2000" dirty="0" err="1"/>
              <a:t>su</a:t>
            </a:r>
            <a:r>
              <a:rPr lang="en-US" sz="2000" dirty="0"/>
              <a:t> </a:t>
            </a:r>
            <a:r>
              <a:rPr lang="en-US" sz="2000" dirty="0" err="1"/>
              <a:t>finalidad</a:t>
            </a:r>
            <a:r>
              <a:rPr lang="en-US" sz="2000" dirty="0"/>
              <a:t> principal de </a:t>
            </a:r>
            <a:r>
              <a:rPr lang="en-US" sz="2000" dirty="0" err="1"/>
              <a:t>permitir</a:t>
            </a:r>
            <a:r>
              <a:rPr lang="en-US" sz="2000" dirty="0"/>
              <a:t> </a:t>
            </a:r>
            <a:r>
              <a:rPr lang="en-US" sz="2000" dirty="0" err="1"/>
              <a:t>acceso</a:t>
            </a:r>
            <a:r>
              <a:rPr lang="en-US" sz="2000" dirty="0"/>
              <a:t> </a:t>
            </a:r>
            <a:r>
              <a:rPr lang="en-US" sz="2000" dirty="0" err="1"/>
              <a:t>controlado</a:t>
            </a:r>
            <a:r>
              <a:rPr lang="en-US" sz="2000" dirty="0"/>
              <a:t> a los </a:t>
            </a:r>
            <a:r>
              <a:rPr lang="en-US" sz="2000" dirty="0" err="1"/>
              <a:t>campos</a:t>
            </a:r>
            <a:r>
              <a:rPr lang="en-US" sz="2000" dirty="0"/>
              <a:t>, </a:t>
            </a:r>
            <a:r>
              <a:rPr lang="en-US" sz="2000" dirty="0" err="1"/>
              <a:t>suelen</a:t>
            </a:r>
            <a:r>
              <a:rPr lang="en-US" sz="2000" dirty="0"/>
              <a:t> ser </a:t>
            </a:r>
            <a:r>
              <a:rPr lang="en-US" sz="2000" b="1" dirty="0"/>
              <a:t>public</a:t>
            </a:r>
            <a:r>
              <a:rPr lang="en-US" sz="2000" dirty="0"/>
              <a:t> (por </a:t>
            </a:r>
            <a:r>
              <a:rPr lang="en-US" sz="2000" dirty="0" err="1"/>
              <a:t>defecto</a:t>
            </a:r>
            <a:r>
              <a:rPr lang="en-US" sz="2000" dirty="0"/>
              <a:t> es </a:t>
            </a:r>
            <a:r>
              <a:rPr lang="en-US" sz="2000" b="1" dirty="0"/>
              <a:t>private</a:t>
            </a:r>
            <a:r>
              <a:rPr lang="en-US" sz="2000" dirty="0"/>
              <a:t>).</a:t>
            </a:r>
          </a:p>
          <a:p>
            <a:pPr marL="0" indent="0">
              <a:buNone/>
            </a:pPr>
            <a:endParaRPr lang="en-US" sz="2000" dirty="0"/>
          </a:p>
          <a:p>
            <a:pPr marL="0" indent="0">
              <a:buNone/>
            </a:pPr>
            <a:r>
              <a:rPr lang="en-US" sz="2000" dirty="0"/>
              <a:t>Los accessors son por </a:t>
            </a:r>
            <a:r>
              <a:rPr lang="en-US" sz="2000" dirty="0" err="1"/>
              <a:t>defecto</a:t>
            </a:r>
            <a:r>
              <a:rPr lang="en-US" sz="2000" dirty="0"/>
              <a:t> </a:t>
            </a:r>
            <a:r>
              <a:rPr lang="en-US" sz="2000" b="1" dirty="0"/>
              <a:t>public</a:t>
            </a:r>
            <a:r>
              <a:rPr lang="en-US" sz="2000" dirty="0"/>
              <a:t>, </a:t>
            </a:r>
            <a:r>
              <a:rPr lang="en-US" sz="2000" dirty="0" err="1"/>
              <a:t>pero</a:t>
            </a:r>
            <a:r>
              <a:rPr lang="en-US" sz="2000" dirty="0"/>
              <a:t> </a:t>
            </a:r>
            <a:r>
              <a:rPr lang="en-US" sz="2000" dirty="0" err="1"/>
              <a:t>si</a:t>
            </a:r>
            <a:r>
              <a:rPr lang="en-US" sz="2000" dirty="0"/>
              <a:t> se </a:t>
            </a:r>
            <a:r>
              <a:rPr lang="en-US" sz="2000" dirty="0" err="1"/>
              <a:t>quiere</a:t>
            </a:r>
            <a:r>
              <a:rPr lang="en-US" sz="2000" dirty="0"/>
              <a:t> un control </a:t>
            </a:r>
            <a:r>
              <a:rPr lang="en-US" sz="2000" dirty="0" err="1"/>
              <a:t>más</a:t>
            </a:r>
            <a:r>
              <a:rPr lang="en-US" sz="2000" dirty="0"/>
              <a:t> </a:t>
            </a:r>
            <a:r>
              <a:rPr lang="en-US" sz="2000" dirty="0" err="1"/>
              <a:t>fino</a:t>
            </a:r>
            <a:r>
              <a:rPr lang="en-US" sz="2000" dirty="0"/>
              <a:t> se </a:t>
            </a:r>
            <a:r>
              <a:rPr lang="en-US" sz="2000" dirty="0" err="1"/>
              <a:t>puede</a:t>
            </a:r>
            <a:r>
              <a:rPr lang="en-US" sz="2000" dirty="0"/>
              <a:t> </a:t>
            </a:r>
            <a:r>
              <a:rPr lang="en-US" sz="2000" dirty="0" err="1"/>
              <a:t>usar</a:t>
            </a:r>
            <a:r>
              <a:rPr lang="en-US" sz="2000" dirty="0"/>
              <a:t> </a:t>
            </a:r>
            <a:r>
              <a:rPr lang="en-US" sz="2000" b="1" dirty="0"/>
              <a:t>private con el accessor set</a:t>
            </a:r>
            <a:r>
              <a:rPr lang="en-US" sz="2000" dirty="0"/>
              <a:t>, para </a:t>
            </a:r>
            <a:r>
              <a:rPr lang="en-US" sz="2000" dirty="0" err="1"/>
              <a:t>evitar</a:t>
            </a:r>
            <a:r>
              <a:rPr lang="en-US" sz="2000" dirty="0"/>
              <a:t> que una </a:t>
            </a:r>
            <a:r>
              <a:rPr lang="en-US" sz="2000" dirty="0" err="1"/>
              <a:t>propiedad</a:t>
            </a:r>
            <a:r>
              <a:rPr lang="en-US" sz="2000" dirty="0"/>
              <a:t> se use para </a:t>
            </a:r>
            <a:r>
              <a:rPr lang="en-US" sz="2000" dirty="0" err="1"/>
              <a:t>modificar</a:t>
            </a:r>
            <a:r>
              <a:rPr lang="en-US" sz="2000" dirty="0"/>
              <a:t> el campo que protégé </a:t>
            </a:r>
            <a:r>
              <a:rPr lang="en-US" sz="2000" dirty="0" err="1"/>
              <a:t>desde</a:t>
            </a:r>
            <a:r>
              <a:rPr lang="en-US" sz="2000" dirty="0"/>
              <a:t> </a:t>
            </a:r>
            <a:r>
              <a:rPr lang="en-US" sz="2000" dirty="0" err="1"/>
              <a:t>afuera</a:t>
            </a:r>
            <a:r>
              <a:rPr lang="en-US" sz="2000" dirty="0"/>
              <a:t> de la </a:t>
            </a:r>
            <a:r>
              <a:rPr lang="en-US" sz="2000" dirty="0" err="1"/>
              <a:t>clase</a:t>
            </a:r>
            <a:r>
              <a:rPr lang="en-US" sz="2000" dirty="0"/>
              <a:t>.</a:t>
            </a:r>
          </a:p>
        </p:txBody>
      </p:sp>
      <p:sp>
        <p:nvSpPr>
          <p:cNvPr id="4" name="TextBox 3">
            <a:extLst>
              <a:ext uri="{FF2B5EF4-FFF2-40B4-BE49-F238E27FC236}">
                <a16:creationId xmlns:a16="http://schemas.microsoft.com/office/drawing/2014/main" id="{01D09630-4492-0244-AE3E-CDE96C60D245}"/>
              </a:ext>
            </a:extLst>
          </p:cNvPr>
          <p:cNvSpPr txBox="1"/>
          <p:nvPr/>
        </p:nvSpPr>
        <p:spPr>
          <a:xfrm>
            <a:off x="838200" y="1476117"/>
            <a:ext cx="6337664"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double X { get {return x;} </a:t>
            </a:r>
            <a:r>
              <a:rPr lang="en-US" sz="1400" b="1" dirty="0">
                <a:solidFill>
                  <a:schemeClr val="accent2">
                    <a:lumMod val="40000"/>
                    <a:lumOff val="60000"/>
                  </a:schemeClr>
                </a:solidFill>
              </a:rPr>
              <a:t>protected set</a:t>
            </a:r>
            <a:r>
              <a:rPr lang="en-US" sz="1400" b="1" dirty="0">
                <a:solidFill>
                  <a:schemeClr val="bg1"/>
                </a:solidFill>
              </a:rPr>
              <a:t> { x = value; } }  </a:t>
            </a:r>
          </a:p>
          <a:p>
            <a:r>
              <a:rPr lang="en-US" sz="1400" b="1" dirty="0">
                <a:solidFill>
                  <a:schemeClr val="bg1"/>
                </a:solidFill>
              </a:rPr>
              <a:t>      protected double y = 0;</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double Y {</a:t>
            </a:r>
            <a:r>
              <a:rPr lang="en-US" sz="1400" b="1" dirty="0">
                <a:solidFill>
                  <a:schemeClr val="accent2">
                    <a:lumMod val="40000"/>
                    <a:lumOff val="60000"/>
                  </a:schemeClr>
                </a:solidFill>
              </a:rPr>
              <a:t>protected get</a:t>
            </a:r>
            <a:r>
              <a:rPr lang="en-US" sz="1400" b="1" dirty="0">
                <a:solidFill>
                  <a:schemeClr val="bg1"/>
                </a:solidFill>
              </a:rPr>
              <a:t> { return y; } set { y = value;  } }  </a:t>
            </a:r>
          </a:p>
          <a:p>
            <a:r>
              <a:rPr lang="en-US" sz="1400" b="1" dirty="0">
                <a:solidFill>
                  <a:schemeClr val="bg1"/>
                </a:solidFill>
              </a:rPr>
              <a:t>      public double Area {  get { return X * Y; }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a:t>
            </a: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 var rec1 = new </a:t>
            </a:r>
            <a:r>
              <a:rPr lang="en-US" sz="1400" b="1" dirty="0" err="1">
                <a:solidFill>
                  <a:schemeClr val="bg1"/>
                </a:solidFill>
              </a:rPr>
              <a:t>Rectangulo</a:t>
            </a:r>
            <a:r>
              <a:rPr lang="en-US" sz="1400" b="1" dirty="0">
                <a:solidFill>
                  <a:schemeClr val="bg1"/>
                </a:solidFill>
              </a:rPr>
              <a:t> { X = 15, Y = 20 };     // </a:t>
            </a:r>
            <a:r>
              <a:rPr lang="en-US" sz="1400" b="1" dirty="0">
                <a:solidFill>
                  <a:schemeClr val="accent2">
                    <a:lumMod val="40000"/>
                    <a:lumOff val="60000"/>
                  </a:schemeClr>
                </a:solidFill>
              </a:rPr>
              <a:t>Error X set protected</a:t>
            </a:r>
          </a:p>
          <a:p>
            <a:r>
              <a:rPr lang="en-US" sz="1400" b="1" dirty="0">
                <a:solidFill>
                  <a:schemeClr val="accent2">
                    <a:lumMod val="40000"/>
                    <a:lumOff val="60000"/>
                  </a:schemeClr>
                </a:solidFill>
              </a:rPr>
              <a:t>                   var rec1 = new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(15, 20);</a:t>
            </a:r>
          </a:p>
          <a:p>
            <a:r>
              <a:rPr lang="en-US" sz="1400" b="1" dirty="0">
                <a:solidFill>
                  <a:schemeClr val="bg1"/>
                </a:solidFill>
              </a:rPr>
              <a:t>                   rec1.Y = 25; </a:t>
            </a:r>
          </a:p>
          <a:p>
            <a:r>
              <a:rPr lang="en-US" sz="1400" b="1" dirty="0">
                <a:solidFill>
                  <a:schemeClr val="bg1"/>
                </a:solidFill>
              </a:rPr>
              <a:t>                   WriteLine( $"Area rec1 = { rec1.Area }" );               // Area rec1 = 375</a:t>
            </a:r>
          </a:p>
          <a:p>
            <a:r>
              <a:rPr lang="en-US" sz="1400" b="1" dirty="0">
                <a:solidFill>
                  <a:schemeClr val="bg1"/>
                </a:solidFill>
              </a:rPr>
              <a:t>                   var rec2 = new </a:t>
            </a:r>
            <a:r>
              <a:rPr lang="en-US" sz="1400" b="1" dirty="0" err="1">
                <a:solidFill>
                  <a:schemeClr val="bg1"/>
                </a:solidFill>
              </a:rPr>
              <a:t>Rectangulo</a:t>
            </a:r>
            <a:r>
              <a:rPr lang="en-US" sz="1400" b="1" dirty="0">
                <a:solidFill>
                  <a:schemeClr val="bg1"/>
                </a:solidFill>
              </a:rPr>
              <a:t>( 22, 0)  { Y = 39 }; </a:t>
            </a:r>
          </a:p>
          <a:p>
            <a:r>
              <a:rPr lang="en-US" sz="1400" b="1" dirty="0">
                <a:solidFill>
                  <a:schemeClr val="bg1"/>
                </a:solidFill>
              </a:rPr>
              <a:t>                   WriteLine( $"Area rec2 = { rec2.Area }" );              // Area rec2 = 858</a:t>
            </a:r>
          </a:p>
          <a:p>
            <a:r>
              <a:rPr lang="en-US" sz="1400" b="1" dirty="0">
                <a:solidFill>
                  <a:schemeClr val="bg1"/>
                </a:solidFill>
              </a:rPr>
              <a:t>                   // WriteLine($"rec2.Y = {rec2.Y} ");	                // </a:t>
            </a:r>
            <a:r>
              <a:rPr lang="en-US" sz="1400" b="1" dirty="0">
                <a:solidFill>
                  <a:schemeClr val="accent2">
                    <a:lumMod val="40000"/>
                    <a:lumOff val="60000"/>
                  </a:schemeClr>
                </a:solidFill>
              </a:rPr>
              <a:t>Error Y get protected</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24958237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66116-E22C-074A-94B6-83F27E47AEDA}"/>
              </a:ext>
            </a:extLst>
          </p:cNvPr>
          <p:cNvSpPr>
            <a:spLocks noGrp="1"/>
          </p:cNvSpPr>
          <p:nvPr>
            <p:ph type="title"/>
          </p:nvPr>
        </p:nvSpPr>
        <p:spPr/>
        <p:txBody>
          <a:bodyPr/>
          <a:lstStyle/>
          <a:p>
            <a:r>
              <a:rPr lang="en-BO" dirty="0"/>
              <a:t>Propiedades autoimplementadas</a:t>
            </a:r>
          </a:p>
        </p:txBody>
      </p:sp>
      <p:sp>
        <p:nvSpPr>
          <p:cNvPr id="3" name="Content Placeholder 2">
            <a:extLst>
              <a:ext uri="{FF2B5EF4-FFF2-40B4-BE49-F238E27FC236}">
                <a16:creationId xmlns:a16="http://schemas.microsoft.com/office/drawing/2014/main" id="{A6A072E3-8954-D643-88EB-4BF7BA1E4794}"/>
              </a:ext>
            </a:extLst>
          </p:cNvPr>
          <p:cNvSpPr>
            <a:spLocks noGrp="1"/>
          </p:cNvSpPr>
          <p:nvPr>
            <p:ph idx="1"/>
          </p:nvPr>
        </p:nvSpPr>
        <p:spPr>
          <a:xfrm>
            <a:off x="7358742" y="1825625"/>
            <a:ext cx="3995057" cy="4351338"/>
          </a:xfrm>
          <a:solidFill>
            <a:schemeClr val="accent1">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a:t>El </a:t>
            </a:r>
            <a:r>
              <a:rPr lang="en-US" dirty="0" err="1"/>
              <a:t>tipo</a:t>
            </a:r>
            <a:r>
              <a:rPr lang="en-US" dirty="0"/>
              <a:t> de </a:t>
            </a:r>
            <a:r>
              <a:rPr lang="en-US" dirty="0" err="1"/>
              <a:t>propiedad</a:t>
            </a:r>
            <a:r>
              <a:rPr lang="en-US" dirty="0"/>
              <a:t> </a:t>
            </a:r>
            <a:r>
              <a:rPr lang="en-US" dirty="0" err="1"/>
              <a:t>donde</a:t>
            </a:r>
            <a:r>
              <a:rPr lang="en-US" dirty="0"/>
              <a:t> los accessors get y set se </a:t>
            </a:r>
            <a:r>
              <a:rPr lang="en-US" dirty="0" err="1"/>
              <a:t>corresponden</a:t>
            </a:r>
            <a:r>
              <a:rPr lang="en-US" dirty="0"/>
              <a:t> </a:t>
            </a:r>
            <a:r>
              <a:rPr lang="en-US" dirty="0" err="1"/>
              <a:t>directamente</a:t>
            </a:r>
            <a:r>
              <a:rPr lang="en-US" dirty="0"/>
              <a:t> a un campo es </a:t>
            </a:r>
            <a:r>
              <a:rPr lang="en-US" dirty="0" err="1"/>
              <a:t>muy</a:t>
            </a:r>
            <a:r>
              <a:rPr lang="en-US" dirty="0"/>
              <a:t> </a:t>
            </a:r>
            <a:r>
              <a:rPr lang="en-US" dirty="0" err="1"/>
              <a:t>común</a:t>
            </a:r>
            <a:r>
              <a:rPr lang="en-US" dirty="0"/>
              <a:t>. </a:t>
            </a:r>
            <a:r>
              <a:rPr lang="en-US" dirty="0" err="1"/>
              <a:t>Debido</a:t>
            </a:r>
            <a:r>
              <a:rPr lang="en-US" dirty="0"/>
              <a:t> a </a:t>
            </a:r>
            <a:r>
              <a:rPr lang="en-US" dirty="0" err="1"/>
              <a:t>esto</a:t>
            </a:r>
            <a:r>
              <a:rPr lang="en-US" dirty="0"/>
              <a:t>, </a:t>
            </a:r>
            <a:r>
              <a:rPr lang="en-US" dirty="0" err="1"/>
              <a:t>existe</a:t>
            </a:r>
            <a:r>
              <a:rPr lang="en-US" dirty="0"/>
              <a:t> una forma </a:t>
            </a:r>
            <a:r>
              <a:rPr lang="en-US" dirty="0" err="1"/>
              <a:t>abreviada</a:t>
            </a:r>
            <a:r>
              <a:rPr lang="en-US" dirty="0"/>
              <a:t> de </a:t>
            </a:r>
            <a:r>
              <a:rPr lang="en-US" dirty="0" err="1"/>
              <a:t>escribir</a:t>
            </a:r>
            <a:r>
              <a:rPr lang="en-US" dirty="0"/>
              <a:t> </a:t>
            </a:r>
            <a:r>
              <a:rPr lang="en-US" dirty="0" err="1"/>
              <a:t>dicha</a:t>
            </a:r>
            <a:r>
              <a:rPr lang="en-US" dirty="0"/>
              <a:t> </a:t>
            </a:r>
            <a:r>
              <a:rPr lang="en-US" dirty="0" err="1"/>
              <a:t>propiedad</a:t>
            </a:r>
            <a:r>
              <a:rPr lang="en-US" dirty="0"/>
              <a:t> que </a:t>
            </a:r>
            <a:r>
              <a:rPr lang="en-US" dirty="0" err="1"/>
              <a:t>consiste</a:t>
            </a:r>
            <a:r>
              <a:rPr lang="en-US" dirty="0"/>
              <a:t> </a:t>
            </a:r>
            <a:r>
              <a:rPr lang="en-US" dirty="0" err="1"/>
              <a:t>en</a:t>
            </a:r>
            <a:r>
              <a:rPr lang="en-US" dirty="0"/>
              <a:t> </a:t>
            </a:r>
            <a:r>
              <a:rPr lang="en-US" dirty="0" err="1"/>
              <a:t>dejar</a:t>
            </a:r>
            <a:r>
              <a:rPr lang="en-US" dirty="0"/>
              <a:t> los accessors con una </a:t>
            </a:r>
            <a:r>
              <a:rPr lang="en-US" dirty="0" err="1"/>
              <a:t>sintaxis</a:t>
            </a:r>
            <a:r>
              <a:rPr lang="en-US" dirty="0"/>
              <a:t> especial y </a:t>
            </a:r>
            <a:r>
              <a:rPr lang="en-US" dirty="0" err="1"/>
              <a:t>omitir</a:t>
            </a:r>
            <a:r>
              <a:rPr lang="en-US" dirty="0"/>
              <a:t> el campo private </a:t>
            </a:r>
            <a:r>
              <a:rPr lang="en-US" dirty="0" err="1"/>
              <a:t>asociado</a:t>
            </a:r>
            <a:r>
              <a:rPr lang="en-US" dirty="0"/>
              <a:t>, que es </a:t>
            </a:r>
            <a:r>
              <a:rPr lang="en-US" dirty="0" err="1"/>
              <a:t>generado</a:t>
            </a:r>
            <a:r>
              <a:rPr lang="en-US" dirty="0"/>
              <a:t> </a:t>
            </a:r>
            <a:r>
              <a:rPr lang="en-US" dirty="0" err="1"/>
              <a:t>automáticamente</a:t>
            </a:r>
            <a:r>
              <a:rPr lang="en-US" dirty="0"/>
              <a:t> por el </a:t>
            </a:r>
            <a:r>
              <a:rPr lang="en-US" dirty="0" err="1"/>
              <a:t>compilador</a:t>
            </a:r>
            <a:r>
              <a:rPr lang="en-US" dirty="0"/>
              <a:t>. </a:t>
            </a:r>
          </a:p>
          <a:p>
            <a:pPr marL="0" indent="0">
              <a:buNone/>
            </a:pPr>
            <a:endParaRPr lang="en-US" dirty="0"/>
          </a:p>
          <a:p>
            <a:pPr marL="0" indent="0">
              <a:buNone/>
            </a:pPr>
            <a:r>
              <a:rPr lang="en-US" dirty="0" err="1"/>
              <a:t>Esta</a:t>
            </a:r>
            <a:r>
              <a:rPr lang="en-US" dirty="0"/>
              <a:t> </a:t>
            </a:r>
            <a:r>
              <a:rPr lang="en-US" dirty="0" err="1"/>
              <a:t>sintaxis</a:t>
            </a:r>
            <a:r>
              <a:rPr lang="en-US" dirty="0"/>
              <a:t> se </a:t>
            </a:r>
            <a:r>
              <a:rPr lang="en-US" dirty="0" err="1"/>
              <a:t>denomina</a:t>
            </a:r>
            <a:r>
              <a:rPr lang="en-US" b="1" dirty="0"/>
              <a:t> </a:t>
            </a:r>
            <a:r>
              <a:rPr lang="en-US" b="1" dirty="0" err="1"/>
              <a:t>propiedad</a:t>
            </a:r>
            <a:r>
              <a:rPr lang="en-US" b="1" dirty="0"/>
              <a:t> </a:t>
            </a:r>
            <a:r>
              <a:rPr lang="en-US" b="1" dirty="0" err="1"/>
              <a:t>autoimplementada</a:t>
            </a:r>
            <a:r>
              <a:rPr lang="en-US" dirty="0"/>
              <a:t>.</a:t>
            </a:r>
          </a:p>
          <a:p>
            <a:pPr marL="0" indent="0">
              <a:buNone/>
            </a:pPr>
            <a:endParaRPr lang="en-US" dirty="0"/>
          </a:p>
          <a:p>
            <a:pPr marL="0" indent="0">
              <a:buNone/>
            </a:pPr>
            <a:r>
              <a:rPr lang="en-US" dirty="0"/>
              <a:t>Las </a:t>
            </a:r>
            <a:r>
              <a:rPr lang="en-US" dirty="0" err="1"/>
              <a:t>propiedades</a:t>
            </a:r>
            <a:r>
              <a:rPr lang="en-US" dirty="0"/>
              <a:t> </a:t>
            </a:r>
            <a:r>
              <a:rPr lang="en-US" dirty="0" err="1"/>
              <a:t>autoimplementadas</a:t>
            </a:r>
            <a:r>
              <a:rPr lang="en-US" dirty="0"/>
              <a:t> </a:t>
            </a:r>
            <a:r>
              <a:rPr lang="en-US" dirty="0" err="1"/>
              <a:t>deben</a:t>
            </a:r>
            <a:r>
              <a:rPr lang="en-US" dirty="0"/>
              <a:t> </a:t>
            </a:r>
            <a:r>
              <a:rPr lang="en-US" dirty="0" err="1"/>
              <a:t>tener</a:t>
            </a:r>
            <a:r>
              <a:rPr lang="en-US" dirty="0"/>
              <a:t> </a:t>
            </a:r>
            <a:r>
              <a:rPr lang="en-US" b="1" dirty="0" err="1"/>
              <a:t>obligatoriamente</a:t>
            </a:r>
            <a:r>
              <a:rPr lang="en-US" b="1" dirty="0"/>
              <a:t> un accessor public get</a:t>
            </a:r>
            <a:r>
              <a:rPr lang="en-US" dirty="0"/>
              <a:t>. (public por </a:t>
            </a:r>
            <a:r>
              <a:rPr lang="en-US" dirty="0" err="1"/>
              <a:t>defecto</a:t>
            </a:r>
            <a:r>
              <a:rPr lang="en-US" dirty="0"/>
              <a:t>).</a:t>
            </a:r>
            <a:endParaRPr lang="en-BO" dirty="0"/>
          </a:p>
        </p:txBody>
      </p:sp>
      <p:sp>
        <p:nvSpPr>
          <p:cNvPr id="4" name="TextBox 3">
            <a:extLst>
              <a:ext uri="{FF2B5EF4-FFF2-40B4-BE49-F238E27FC236}">
                <a16:creationId xmlns:a16="http://schemas.microsoft.com/office/drawing/2014/main" id="{C422B3E9-16FA-4844-BF6A-8E38174F7815}"/>
              </a:ext>
            </a:extLst>
          </p:cNvPr>
          <p:cNvSpPr txBox="1"/>
          <p:nvPr/>
        </p:nvSpPr>
        <p:spPr>
          <a:xfrm>
            <a:off x="838200" y="2139246"/>
            <a:ext cx="6085114"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get; set; }  </a:t>
            </a:r>
          </a:p>
          <a:p>
            <a:r>
              <a:rPr lang="en-US" sz="1400" b="1" dirty="0">
                <a:solidFill>
                  <a:schemeClr val="bg1"/>
                </a:solidFill>
              </a:rPr>
              <a:t>      public double Y { get; set; }  </a:t>
            </a:r>
          </a:p>
          <a:p>
            <a:r>
              <a:rPr lang="en-US" sz="1400" b="1" dirty="0">
                <a:solidFill>
                  <a:schemeClr val="bg1"/>
                </a:solidFill>
              </a:rPr>
              <a:t>      public double Area {  get { return X * Y;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 X = 28, Y = 91 };</a:t>
            </a:r>
          </a:p>
          <a:p>
            <a:r>
              <a:rPr lang="en-US" sz="1400" b="1" dirty="0">
                <a:solidFill>
                  <a:schemeClr val="bg1"/>
                </a:solidFill>
              </a:rPr>
              <a:t>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rec.Y</a:t>
            </a:r>
            <a:r>
              <a:rPr lang="en-US" sz="1400" b="1" dirty="0">
                <a:solidFill>
                  <a:schemeClr val="bg1"/>
                </a:solidFill>
              </a:rPr>
              <a:t>} ");                  		//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$"Area rec = { </a:t>
            </a:r>
            <a:r>
              <a:rPr lang="en-US" sz="1400" b="1" dirty="0" err="1">
                <a:solidFill>
                  <a:schemeClr val="bg1"/>
                </a:solidFill>
              </a:rPr>
              <a:t>rec.Area</a:t>
            </a:r>
            <a:r>
              <a:rPr lang="en-US" sz="1400" b="1" dirty="0">
                <a:solidFill>
                  <a:schemeClr val="bg1"/>
                </a:solidFill>
              </a:rPr>
              <a:t> }" );               	// Area rec = 700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721102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5E12-7AD4-3949-AC88-24F819FC43EC}"/>
              </a:ext>
            </a:extLst>
          </p:cNvPr>
          <p:cNvSpPr>
            <a:spLocks noGrp="1"/>
          </p:cNvSpPr>
          <p:nvPr>
            <p:ph type="title"/>
          </p:nvPr>
        </p:nvSpPr>
        <p:spPr/>
        <p:txBody>
          <a:bodyPr>
            <a:normAutofit/>
          </a:bodyPr>
          <a:lstStyle/>
          <a:p>
            <a:r>
              <a:rPr lang="en-BO" sz="4000" dirty="0"/>
              <a:t>Protección e inicialización de autopropiedades</a:t>
            </a:r>
          </a:p>
        </p:txBody>
      </p:sp>
      <p:sp>
        <p:nvSpPr>
          <p:cNvPr id="3" name="Content Placeholder 2">
            <a:extLst>
              <a:ext uri="{FF2B5EF4-FFF2-40B4-BE49-F238E27FC236}">
                <a16:creationId xmlns:a16="http://schemas.microsoft.com/office/drawing/2014/main" id="{5C6D64E5-8B82-B343-8E11-05D8A99E12C5}"/>
              </a:ext>
            </a:extLst>
          </p:cNvPr>
          <p:cNvSpPr>
            <a:spLocks noGrp="1"/>
          </p:cNvSpPr>
          <p:nvPr>
            <p:ph idx="1"/>
          </p:nvPr>
        </p:nvSpPr>
        <p:spPr>
          <a:xfrm>
            <a:off x="7820297" y="2339430"/>
            <a:ext cx="3533503" cy="3582398"/>
          </a:xfrm>
          <a:solidFill>
            <a:schemeClr val="accent1">
              <a:lumMod val="20000"/>
              <a:lumOff val="80000"/>
            </a:schemeClr>
          </a:solidFill>
          <a:ln>
            <a:solidFill>
              <a:schemeClr val="accent1"/>
            </a:solidFill>
          </a:ln>
        </p:spPr>
        <p:txBody>
          <a:bodyPr>
            <a:normAutofit fontScale="77500" lnSpcReduction="20000"/>
          </a:bodyPr>
          <a:lstStyle/>
          <a:p>
            <a:pPr marL="0" indent="0">
              <a:buNone/>
            </a:pPr>
            <a:endParaRPr lang="en-US" dirty="0"/>
          </a:p>
          <a:p>
            <a:pPr marL="0" indent="0">
              <a:buNone/>
            </a:pPr>
            <a:r>
              <a:rPr lang="en-US" dirty="0"/>
              <a:t>Es </a:t>
            </a:r>
            <a:r>
              <a:rPr lang="en-US" dirty="0" err="1"/>
              <a:t>posible</a:t>
            </a:r>
            <a:r>
              <a:rPr lang="en-US" dirty="0"/>
              <a:t> </a:t>
            </a:r>
            <a:r>
              <a:rPr lang="en-US" dirty="0" err="1"/>
              <a:t>establecer</a:t>
            </a:r>
            <a:r>
              <a:rPr lang="en-US" dirty="0"/>
              <a:t> un valor </a:t>
            </a:r>
            <a:r>
              <a:rPr lang="en-US" dirty="0" err="1"/>
              <a:t>inicial</a:t>
            </a:r>
            <a:r>
              <a:rPr lang="en-US" dirty="0"/>
              <a:t> </a:t>
            </a:r>
            <a:r>
              <a:rPr lang="en-US" dirty="0" err="1"/>
              <a:t>como</a:t>
            </a:r>
            <a:r>
              <a:rPr lang="en-US" dirty="0"/>
              <a:t> </a:t>
            </a:r>
            <a:r>
              <a:rPr lang="en-US" dirty="0" err="1"/>
              <a:t>parte</a:t>
            </a:r>
            <a:r>
              <a:rPr lang="en-US" dirty="0"/>
              <a:t> de la </a:t>
            </a:r>
            <a:r>
              <a:rPr lang="en-US" dirty="0" err="1"/>
              <a:t>declaración</a:t>
            </a:r>
            <a:r>
              <a:rPr lang="en-US" dirty="0"/>
              <a:t> de una </a:t>
            </a:r>
            <a:r>
              <a:rPr lang="en-US" dirty="0" err="1"/>
              <a:t>propiedad</a:t>
            </a:r>
            <a:r>
              <a:rPr lang="en-US" dirty="0"/>
              <a:t> </a:t>
            </a:r>
            <a:r>
              <a:rPr lang="en-US" dirty="0" err="1"/>
              <a:t>autoimplementada</a:t>
            </a:r>
            <a:r>
              <a:rPr lang="en-US" dirty="0"/>
              <a:t>.</a:t>
            </a:r>
          </a:p>
          <a:p>
            <a:pPr marL="0" indent="0">
              <a:buNone/>
            </a:pPr>
            <a:endParaRPr lang="en-US" dirty="0"/>
          </a:p>
          <a:p>
            <a:pPr marL="0" indent="0">
              <a:buNone/>
            </a:pPr>
            <a:r>
              <a:rPr lang="en-US" dirty="0"/>
              <a:t>La </a:t>
            </a:r>
            <a:r>
              <a:rPr lang="en-US" dirty="0" err="1"/>
              <a:t>protección</a:t>
            </a:r>
            <a:r>
              <a:rPr lang="en-US" dirty="0"/>
              <a:t> de los accessors </a:t>
            </a:r>
            <a:r>
              <a:rPr lang="en-US" dirty="0" err="1"/>
              <a:t>funcionan</a:t>
            </a:r>
            <a:r>
              <a:rPr lang="en-US" dirty="0"/>
              <a:t> del </a:t>
            </a:r>
            <a:r>
              <a:rPr lang="en-US" dirty="0" err="1"/>
              <a:t>mismo</a:t>
            </a:r>
            <a:r>
              <a:rPr lang="en-US" dirty="0"/>
              <a:t> modo que las </a:t>
            </a:r>
            <a:r>
              <a:rPr lang="en-US" dirty="0" err="1"/>
              <a:t>propiedades</a:t>
            </a:r>
            <a:r>
              <a:rPr lang="en-US" dirty="0"/>
              <a:t> </a:t>
            </a:r>
            <a:r>
              <a:rPr lang="en-US" dirty="0" err="1"/>
              <a:t>regulares</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0DBA6B41-4735-5F4E-9345-E4694E5F5D59}"/>
              </a:ext>
            </a:extLst>
          </p:cNvPr>
          <p:cNvSpPr txBox="1"/>
          <p:nvPr/>
        </p:nvSpPr>
        <p:spPr>
          <a:xfrm>
            <a:off x="838200" y="1360373"/>
            <a:ext cx="6755674"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class </a:t>
            </a:r>
            <a:r>
              <a:rPr lang="en-US" sz="1400" b="1" dirty="0" err="1"/>
              <a:t>Rectangulo</a:t>
            </a:r>
            <a:r>
              <a:rPr lang="en-US" sz="1400" b="1" dirty="0"/>
              <a:t> { </a:t>
            </a:r>
          </a:p>
          <a:p>
            <a:r>
              <a:rPr lang="en-US" sz="1400" b="1" dirty="0"/>
              <a:t>      public double X { get; } = 10; </a:t>
            </a:r>
          </a:p>
          <a:p>
            <a:r>
              <a:rPr lang="en-US" sz="1400" b="1" dirty="0"/>
              <a:t>      public double Y { get; protected set; } = 10;</a:t>
            </a:r>
          </a:p>
          <a:p>
            <a:r>
              <a:rPr lang="en-US" sz="1400" b="1" dirty="0"/>
              <a:t>      public bool </a:t>
            </a:r>
            <a:r>
              <a:rPr lang="en-US" sz="1400" b="1" dirty="0" err="1"/>
              <a:t>Cuadrable</a:t>
            </a:r>
            <a:r>
              <a:rPr lang="en-US" sz="1400" b="1" dirty="0"/>
              <a:t> { protected get; set; }</a:t>
            </a:r>
          </a:p>
          <a:p>
            <a:r>
              <a:rPr lang="en-US" sz="1400" b="1" dirty="0"/>
              <a:t>      public double Area { get { return X * Y; } }</a:t>
            </a:r>
          </a:p>
          <a:p>
            <a:r>
              <a:rPr lang="en-US" sz="1400" b="1" dirty="0"/>
              <a:t>      public </a:t>
            </a:r>
            <a:r>
              <a:rPr lang="en-US" sz="1400" b="1" dirty="0" err="1"/>
              <a:t>Rectangulo</a:t>
            </a:r>
            <a:r>
              <a:rPr lang="en-US" sz="1400" b="1" dirty="0"/>
              <a:t>(double x = 0, double y = 0) { X = x; Y = y; } </a:t>
            </a:r>
          </a:p>
          <a:p>
            <a:r>
              <a:rPr lang="en-US" sz="1400" b="1" dirty="0"/>
              <a:t>      // public void </a:t>
            </a:r>
            <a:r>
              <a:rPr lang="en-US" sz="1400" b="1" dirty="0" err="1"/>
              <a:t>IntercambiaVars</a:t>
            </a:r>
            <a:r>
              <a:rPr lang="en-US" sz="1400" b="1" dirty="0"/>
              <a:t>() { var t = X; X = Y; Y = t; } // error X es Read only</a:t>
            </a:r>
          </a:p>
          <a:p>
            <a:r>
              <a:rPr lang="en-US" sz="1400" b="1" dirty="0"/>
              <a:t>      public void </a:t>
            </a:r>
            <a:r>
              <a:rPr lang="en-US" sz="1400" b="1" dirty="0" err="1"/>
              <a:t>ToCuadrado</a:t>
            </a:r>
            <a:r>
              <a:rPr lang="en-US" sz="1400" b="1" dirty="0"/>
              <a:t>() { if(</a:t>
            </a:r>
            <a:r>
              <a:rPr lang="en-US" sz="1400" b="1" dirty="0" err="1"/>
              <a:t>Cuadrable</a:t>
            </a:r>
            <a:r>
              <a:rPr lang="en-US" sz="1400" b="1" dirty="0"/>
              <a:t>) Y = X; </a:t>
            </a:r>
            <a:r>
              <a:rPr lang="en-US" sz="1400" b="1" dirty="0" err="1"/>
              <a:t>Cuadrable</a:t>
            </a:r>
            <a:r>
              <a:rPr lang="en-US" sz="1400" b="1" dirty="0"/>
              <a:t> = false; } </a:t>
            </a:r>
          </a:p>
          <a:p>
            <a:r>
              <a:rPr lang="en-US" sz="1400" b="1" dirty="0"/>
              <a:t>}</a:t>
            </a:r>
          </a:p>
          <a:p>
            <a:r>
              <a:rPr lang="en-US" sz="1400" b="1" dirty="0"/>
              <a:t>static class Principal { </a:t>
            </a:r>
          </a:p>
          <a:p>
            <a:r>
              <a:rPr lang="en-US" sz="1400" b="1" dirty="0"/>
              <a:t>      static void Main() {</a:t>
            </a:r>
          </a:p>
          <a:p>
            <a:r>
              <a:rPr lang="en-US" sz="1400" b="1" dirty="0"/>
              <a:t>            // var rec = new </a:t>
            </a:r>
            <a:r>
              <a:rPr lang="en-US" sz="1400" b="1" dirty="0" err="1"/>
              <a:t>Rectangulo</a:t>
            </a:r>
            <a:r>
              <a:rPr lang="en-US" sz="1400" b="1" dirty="0"/>
              <a:t> { X = 28, Y = 91 }; // Error X read only e Y </a:t>
            </a:r>
            <a:r>
              <a:rPr lang="en-US" sz="1400" b="1" dirty="0" err="1"/>
              <a:t>inaccesible</a:t>
            </a:r>
            <a:endParaRPr lang="en-US" sz="1400" b="1" dirty="0"/>
          </a:p>
          <a:p>
            <a:r>
              <a:rPr lang="en-US" sz="1400" b="1" dirty="0"/>
              <a:t>            var rec = new </a:t>
            </a:r>
            <a:r>
              <a:rPr lang="en-US" sz="1400" b="1" dirty="0" err="1"/>
              <a:t>Rectangulo</a:t>
            </a:r>
            <a:r>
              <a:rPr lang="en-US" sz="1400" b="1" dirty="0"/>
              <a:t>( 28, 91); </a:t>
            </a:r>
          </a:p>
          <a:p>
            <a:r>
              <a:rPr lang="en-US" sz="1400" b="1" dirty="0"/>
              <a:t>            WriteLine( $"Area rec = { </a:t>
            </a:r>
            <a:r>
              <a:rPr lang="en-US" sz="1400" b="1" dirty="0" err="1"/>
              <a:t>rec.Area</a:t>
            </a:r>
            <a:r>
              <a:rPr lang="en-US" sz="1400" b="1" dirty="0"/>
              <a:t> }" ); // Area rec = 2548</a:t>
            </a:r>
          </a:p>
          <a:p>
            <a:r>
              <a:rPr lang="en-US" sz="1400" b="1" dirty="0"/>
              <a:t>            WriteLine($"</a:t>
            </a:r>
            <a:r>
              <a:rPr lang="en-US" sz="1400" b="1" dirty="0" err="1"/>
              <a:t>rec.X</a:t>
            </a:r>
            <a:r>
              <a:rPr lang="en-US" sz="1400" b="1" dirty="0"/>
              <a:t> = {</a:t>
            </a:r>
            <a:r>
              <a:rPr lang="en-US" sz="1400" b="1" dirty="0" err="1"/>
              <a:t>rec.X</a:t>
            </a:r>
            <a:r>
              <a:rPr lang="en-US" sz="1400" b="1" dirty="0"/>
              <a:t>} - </a:t>
            </a:r>
            <a:r>
              <a:rPr lang="en-US" sz="1400" b="1" dirty="0" err="1"/>
              <a:t>rec.Y</a:t>
            </a:r>
            <a:r>
              <a:rPr lang="en-US" sz="1400" b="1" dirty="0"/>
              <a:t> = {</a:t>
            </a:r>
            <a:r>
              <a:rPr lang="en-US" sz="1400" b="1" dirty="0" err="1"/>
              <a:t>rec.Y</a:t>
            </a:r>
            <a:r>
              <a:rPr lang="en-US" sz="1400" b="1" dirty="0"/>
              <a:t>} ");</a:t>
            </a:r>
          </a:p>
          <a:p>
            <a:r>
              <a:rPr lang="en-US" sz="1400" b="1" dirty="0"/>
              <a:t>            </a:t>
            </a:r>
            <a:r>
              <a:rPr lang="en-US" sz="1400" b="1" dirty="0" err="1"/>
              <a:t>rec.Cuadrable</a:t>
            </a:r>
            <a:r>
              <a:rPr lang="en-US" sz="1400" b="1" dirty="0"/>
              <a:t> = true; </a:t>
            </a:r>
            <a:r>
              <a:rPr lang="en-US" sz="1400" b="1" dirty="0" err="1"/>
              <a:t>rec.ToCuadrado</a:t>
            </a:r>
            <a:r>
              <a:rPr lang="en-US" sz="1400" b="1" dirty="0"/>
              <a:t>(); </a:t>
            </a:r>
          </a:p>
          <a:p>
            <a:r>
              <a:rPr lang="en-US" sz="1400" b="1" dirty="0"/>
              <a:t>            WriteLine($"</a:t>
            </a:r>
            <a:r>
              <a:rPr lang="en-US" sz="1400" b="1" dirty="0" err="1"/>
              <a:t>rec.X</a:t>
            </a:r>
            <a:r>
              <a:rPr lang="en-US" sz="1400" b="1" dirty="0"/>
              <a:t> = {</a:t>
            </a:r>
            <a:r>
              <a:rPr lang="en-US" sz="1400" b="1" dirty="0" err="1"/>
              <a:t>rec.X</a:t>
            </a:r>
            <a:r>
              <a:rPr lang="en-US" sz="1400" b="1" dirty="0"/>
              <a:t>} - </a:t>
            </a:r>
            <a:r>
              <a:rPr lang="en-US" sz="1400" b="1" dirty="0" err="1"/>
              <a:t>rec.Y</a:t>
            </a:r>
            <a:r>
              <a:rPr lang="en-US" sz="1400" b="1" dirty="0"/>
              <a:t> = {</a:t>
            </a:r>
            <a:r>
              <a:rPr lang="en-US" sz="1400" b="1" dirty="0" err="1"/>
              <a:t>rec.Y</a:t>
            </a:r>
            <a:r>
              <a:rPr lang="en-US" sz="1400" b="1" dirty="0"/>
              <a:t>} ");</a:t>
            </a:r>
          </a:p>
          <a:p>
            <a:r>
              <a:rPr lang="en-US" sz="1400" b="1" dirty="0"/>
              <a:t>            // WriteLine($"</a:t>
            </a:r>
            <a:r>
              <a:rPr lang="en-US" sz="1400" b="1" dirty="0" err="1"/>
              <a:t>rec.Cuadrable</a:t>
            </a:r>
            <a:r>
              <a:rPr lang="en-US" sz="1400" b="1" dirty="0"/>
              <a:t> = {</a:t>
            </a:r>
            <a:r>
              <a:rPr lang="en-US" sz="1400" b="1" dirty="0" err="1"/>
              <a:t>rec.Cuadrable</a:t>
            </a:r>
            <a:r>
              <a:rPr lang="en-US" sz="1400" b="1" dirty="0"/>
              <a:t> } "); // Error </a:t>
            </a:r>
            <a:r>
              <a:rPr lang="en-US" sz="1400" b="1" dirty="0" err="1"/>
              <a:t>Cuadrable</a:t>
            </a:r>
            <a:r>
              <a:rPr lang="en-US" sz="1400" b="1" dirty="0"/>
              <a:t> </a:t>
            </a:r>
            <a:r>
              <a:rPr lang="en-US" sz="1400" b="1" dirty="0" err="1"/>
              <a:t>inaccesible</a:t>
            </a:r>
            <a:endParaRPr lang="en-US" sz="1400" b="1" dirty="0"/>
          </a:p>
          <a:p>
            <a:r>
              <a:rPr lang="en-US" sz="1400" b="1" dirty="0"/>
              <a:t>            WriteLine( $"Area rec = { </a:t>
            </a:r>
            <a:r>
              <a:rPr lang="en-US" sz="1400" b="1" dirty="0" err="1"/>
              <a:t>rec.Area</a:t>
            </a:r>
            <a:r>
              <a:rPr lang="en-US" sz="1400" b="1" dirty="0"/>
              <a:t> }" ); // Area rec = 784</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4134670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55F12-09B2-044F-BEF3-78435D3BFBA4}"/>
              </a:ext>
            </a:extLst>
          </p:cNvPr>
          <p:cNvSpPr>
            <a:spLocks noGrp="1"/>
          </p:cNvSpPr>
          <p:nvPr>
            <p:ph type="title"/>
          </p:nvPr>
        </p:nvSpPr>
        <p:spPr/>
        <p:txBody>
          <a:bodyPr/>
          <a:lstStyle/>
          <a:p>
            <a:r>
              <a:rPr lang="en-BO" dirty="0"/>
              <a:t>Indexadores</a:t>
            </a:r>
          </a:p>
        </p:txBody>
      </p:sp>
      <p:sp>
        <p:nvSpPr>
          <p:cNvPr id="3" name="Content Placeholder 2">
            <a:extLst>
              <a:ext uri="{FF2B5EF4-FFF2-40B4-BE49-F238E27FC236}">
                <a16:creationId xmlns:a16="http://schemas.microsoft.com/office/drawing/2014/main" id="{769A9CB7-E36E-564E-BC16-12EDEDBF682F}"/>
              </a:ext>
            </a:extLst>
          </p:cNvPr>
          <p:cNvSpPr>
            <a:spLocks noGrp="1"/>
          </p:cNvSpPr>
          <p:nvPr>
            <p:ph idx="1"/>
          </p:nvPr>
        </p:nvSpPr>
        <p:spPr>
          <a:xfrm>
            <a:off x="7114903" y="1762349"/>
            <a:ext cx="4238897" cy="4351338"/>
          </a:xfrm>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US" dirty="0"/>
          </a:p>
          <a:p>
            <a:pPr marL="0" indent="0">
              <a:buNone/>
            </a:pPr>
            <a:r>
              <a:rPr lang="en-US" dirty="0"/>
              <a:t>Se </a:t>
            </a:r>
            <a:r>
              <a:rPr lang="en-US" dirty="0" err="1"/>
              <a:t>usan</a:t>
            </a:r>
            <a:r>
              <a:rPr lang="en-US" dirty="0"/>
              <a:t> </a:t>
            </a:r>
            <a:r>
              <a:rPr lang="en-US" dirty="0" err="1"/>
              <a:t>en</a:t>
            </a:r>
            <a:r>
              <a:rPr lang="en-US" dirty="0"/>
              <a:t> </a:t>
            </a:r>
            <a:r>
              <a:rPr lang="en-US" dirty="0" err="1"/>
              <a:t>clases</a:t>
            </a:r>
            <a:r>
              <a:rPr lang="en-US" dirty="0"/>
              <a:t> que </a:t>
            </a:r>
            <a:r>
              <a:rPr lang="en-US" dirty="0" err="1"/>
              <a:t>manejan</a:t>
            </a:r>
            <a:r>
              <a:rPr lang="en-US" dirty="0"/>
              <a:t> </a:t>
            </a:r>
            <a:r>
              <a:rPr lang="en-US" dirty="0" err="1"/>
              <a:t>colecciones</a:t>
            </a:r>
            <a:r>
              <a:rPr lang="en-US" dirty="0"/>
              <a:t> de </a:t>
            </a:r>
            <a:r>
              <a:rPr lang="en-US" dirty="0" err="1"/>
              <a:t>datos</a:t>
            </a:r>
            <a:r>
              <a:rPr lang="en-US" dirty="0"/>
              <a:t> </a:t>
            </a:r>
            <a:r>
              <a:rPr lang="en-US" dirty="0" err="1"/>
              <a:t>en</a:t>
            </a:r>
            <a:r>
              <a:rPr lang="en-US" dirty="0"/>
              <a:t> </a:t>
            </a:r>
            <a:r>
              <a:rPr lang="en-US" dirty="0" err="1"/>
              <a:t>su</a:t>
            </a:r>
            <a:r>
              <a:rPr lang="en-US" dirty="0"/>
              <a:t> interior.</a:t>
            </a:r>
          </a:p>
          <a:p>
            <a:pPr marL="0" indent="0">
              <a:buNone/>
            </a:pPr>
            <a:endParaRPr lang="en-US" dirty="0"/>
          </a:p>
          <a:p>
            <a:pPr marL="0" indent="0">
              <a:buNone/>
            </a:pPr>
            <a:r>
              <a:rPr lang="en-US" dirty="0"/>
              <a:t>Se </a:t>
            </a:r>
            <a:r>
              <a:rPr lang="en-US" dirty="0" err="1"/>
              <a:t>declaran</a:t>
            </a:r>
            <a:r>
              <a:rPr lang="en-US" dirty="0"/>
              <a:t> de la </a:t>
            </a:r>
            <a:r>
              <a:rPr lang="en-US" dirty="0" err="1"/>
              <a:t>misma</a:t>
            </a:r>
            <a:r>
              <a:rPr lang="en-US" dirty="0"/>
              <a:t> </a:t>
            </a:r>
            <a:r>
              <a:rPr lang="en-US" dirty="0" err="1"/>
              <a:t>manera</a:t>
            </a:r>
            <a:r>
              <a:rPr lang="en-US" dirty="0"/>
              <a:t> que las </a:t>
            </a:r>
            <a:r>
              <a:rPr lang="en-US" dirty="0" err="1"/>
              <a:t>propiedades</a:t>
            </a:r>
            <a:r>
              <a:rPr lang="en-US" dirty="0"/>
              <a:t>, </a:t>
            </a:r>
            <a:r>
              <a:rPr lang="en-US" dirty="0" err="1"/>
              <a:t>excepto</a:t>
            </a:r>
            <a:r>
              <a:rPr lang="en-US" dirty="0"/>
              <a:t> que el keyword </a:t>
            </a:r>
            <a:r>
              <a:rPr lang="en-US" b="1" dirty="0"/>
              <a:t>this</a:t>
            </a:r>
            <a:r>
              <a:rPr lang="en-US" dirty="0"/>
              <a:t> se </a:t>
            </a:r>
            <a:r>
              <a:rPr lang="en-US" dirty="0" err="1"/>
              <a:t>usa</a:t>
            </a:r>
            <a:r>
              <a:rPr lang="en-US" dirty="0"/>
              <a:t> </a:t>
            </a:r>
            <a:r>
              <a:rPr lang="en-US" dirty="0" err="1"/>
              <a:t>en</a:t>
            </a:r>
            <a:r>
              <a:rPr lang="en-US" dirty="0"/>
              <a:t> </a:t>
            </a:r>
            <a:r>
              <a:rPr lang="en-US" dirty="0" err="1"/>
              <a:t>lugar</a:t>
            </a:r>
            <a:r>
              <a:rPr lang="en-US" dirty="0"/>
              <a:t> del </a:t>
            </a:r>
            <a:r>
              <a:rPr lang="en-US" dirty="0" err="1"/>
              <a:t>nombre</a:t>
            </a:r>
            <a:r>
              <a:rPr lang="en-US" dirty="0"/>
              <a:t> del </a:t>
            </a:r>
            <a:r>
              <a:rPr lang="en-US" dirty="0" err="1"/>
              <a:t>indexador</a:t>
            </a:r>
            <a:r>
              <a:rPr lang="en-US" dirty="0"/>
              <a:t> y sus accessors </a:t>
            </a:r>
            <a:r>
              <a:rPr lang="en-US" dirty="0" err="1"/>
              <a:t>toman</a:t>
            </a:r>
            <a:r>
              <a:rPr lang="en-US" dirty="0"/>
              <a:t> </a:t>
            </a:r>
            <a:r>
              <a:rPr lang="en-US" dirty="0" err="1"/>
              <a:t>parámetros</a:t>
            </a:r>
            <a:r>
              <a:rPr lang="en-US" dirty="0"/>
              <a:t>.</a:t>
            </a:r>
            <a:endParaRPr lang="en-BO" dirty="0"/>
          </a:p>
        </p:txBody>
      </p:sp>
      <p:sp>
        <p:nvSpPr>
          <p:cNvPr id="4" name="TextBox 3">
            <a:extLst>
              <a:ext uri="{FF2B5EF4-FFF2-40B4-BE49-F238E27FC236}">
                <a16:creationId xmlns:a16="http://schemas.microsoft.com/office/drawing/2014/main" id="{478A1142-BF3D-9F44-8E6A-99B1C2686A05}"/>
              </a:ext>
            </a:extLst>
          </p:cNvPr>
          <p:cNvSpPr txBox="1"/>
          <p:nvPr/>
        </p:nvSpPr>
        <p:spPr>
          <a:xfrm>
            <a:off x="803364" y="1506583"/>
            <a:ext cx="5693230" cy="4862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class </a:t>
            </a:r>
            <a:r>
              <a:rPr lang="en-US" sz="1400" b="1" dirty="0" err="1"/>
              <a:t>StringArray</a:t>
            </a:r>
            <a:endParaRPr lang="en-US" sz="1400" b="1" dirty="0"/>
          </a:p>
          <a:p>
            <a:r>
              <a:rPr lang="en-US" sz="1400" b="1" dirty="0"/>
              <a:t>{</a:t>
            </a:r>
          </a:p>
          <a:p>
            <a:pPr lvl="1"/>
            <a:r>
              <a:rPr lang="en-US" sz="1400" b="1" dirty="0"/>
              <a:t>private string[] data = new string[100];</a:t>
            </a:r>
          </a:p>
          <a:p>
            <a:pPr lvl="1"/>
            <a:r>
              <a:rPr lang="en-US" sz="1400" b="1" dirty="0"/>
              <a:t>public </a:t>
            </a:r>
            <a:r>
              <a:rPr lang="en-US" sz="1400" b="1" dirty="0">
                <a:solidFill>
                  <a:schemeClr val="accent2">
                    <a:lumMod val="40000"/>
                    <a:lumOff val="60000"/>
                  </a:schemeClr>
                </a:solidFill>
              </a:rPr>
              <a:t>string this[int </a:t>
            </a:r>
            <a:r>
              <a:rPr lang="en-US" sz="1400" b="1" dirty="0" err="1">
                <a:solidFill>
                  <a:schemeClr val="accent2">
                    <a:lumMod val="40000"/>
                    <a:lumOff val="60000"/>
                  </a:schemeClr>
                </a:solidFill>
              </a:rPr>
              <a:t>i</a:t>
            </a:r>
            <a:r>
              <a:rPr lang="en-US" sz="1400" b="1" dirty="0">
                <a:solidFill>
                  <a:schemeClr val="accent2">
                    <a:lumMod val="40000"/>
                    <a:lumOff val="60000"/>
                  </a:schemeClr>
                </a:solidFill>
              </a:rPr>
              <a:t>]</a:t>
            </a:r>
          </a:p>
          <a:p>
            <a:pPr lvl="1"/>
            <a:r>
              <a:rPr lang="en-US" sz="1400" b="1" dirty="0"/>
              <a:t>{</a:t>
            </a:r>
          </a:p>
          <a:p>
            <a:pPr lvl="2"/>
            <a:r>
              <a:rPr lang="en-US" sz="1400" b="1" dirty="0"/>
              <a:t>get { return data[</a:t>
            </a:r>
            <a:r>
              <a:rPr lang="en-US" sz="1400" b="1" dirty="0" err="1"/>
              <a:t>i</a:t>
            </a:r>
            <a:r>
              <a:rPr lang="en-US" sz="1400" b="1" dirty="0"/>
              <a:t>]; }</a:t>
            </a:r>
          </a:p>
          <a:p>
            <a:pPr lvl="2"/>
            <a:r>
              <a:rPr lang="en-US" sz="1400" b="1" dirty="0"/>
              <a:t>set { data[</a:t>
            </a:r>
            <a:r>
              <a:rPr lang="en-US" sz="1400" b="1" dirty="0" err="1"/>
              <a:t>i</a:t>
            </a:r>
            <a:r>
              <a:rPr lang="en-US" sz="1400" b="1" dirty="0"/>
              <a:t>] = value; }</a:t>
            </a:r>
          </a:p>
          <a:p>
            <a:pPr lvl="1"/>
            <a:r>
              <a:rPr lang="en-US" sz="1400" b="1" dirty="0"/>
              <a:t>}</a:t>
            </a:r>
          </a:p>
          <a:p>
            <a:r>
              <a:rPr lang="en-US" sz="1400" b="1" dirty="0"/>
              <a:t>}</a:t>
            </a:r>
            <a:r>
              <a:rPr lang="en-US" sz="1400" b="1" dirty="0">
                <a:solidFill>
                  <a:schemeClr val="bg1"/>
                </a:solidFill>
              </a:rPr>
              <a:t> </a:t>
            </a:r>
          </a:p>
          <a:p>
            <a:endParaRPr lang="en-US" sz="1400" b="1" dirty="0">
              <a:solidFill>
                <a:schemeClr val="bg1"/>
              </a:solidFill>
            </a:endParaRPr>
          </a:p>
          <a:p>
            <a:r>
              <a:rPr lang="en-US" sz="1400" b="1" dirty="0"/>
              <a:t>c</a:t>
            </a:r>
            <a:r>
              <a:rPr lang="en-BO" sz="1400" b="1" dirty="0"/>
              <a:t>lass Principal</a:t>
            </a:r>
          </a:p>
          <a:p>
            <a:r>
              <a:rPr lang="en-BO" sz="1400" b="1" dirty="0"/>
              <a:t>{</a:t>
            </a:r>
          </a:p>
          <a:p>
            <a:pPr lvl="1"/>
            <a:r>
              <a:rPr lang="en-US" sz="1400" b="1" dirty="0"/>
              <a:t>static void Main()</a:t>
            </a:r>
          </a:p>
          <a:p>
            <a:pPr lvl="1"/>
            <a:r>
              <a:rPr lang="en-US" sz="1400" b="1" dirty="0"/>
              <a:t>{</a:t>
            </a:r>
          </a:p>
          <a:p>
            <a:pPr lvl="2"/>
            <a:r>
              <a:rPr lang="en-US" sz="1400" b="1" dirty="0" err="1"/>
              <a:t>StringArray</a:t>
            </a:r>
            <a:r>
              <a:rPr lang="en-US" sz="1400" b="1" dirty="0"/>
              <a:t> </a:t>
            </a:r>
            <a:r>
              <a:rPr lang="en-US" sz="1400" b="1" dirty="0" err="1"/>
              <a:t>frases</a:t>
            </a:r>
            <a:r>
              <a:rPr lang="en-US" sz="1400" b="1" dirty="0"/>
              <a:t> = new </a:t>
            </a:r>
            <a:r>
              <a:rPr lang="en-US" sz="1400" b="1" dirty="0" err="1"/>
              <a:t>StringArray</a:t>
            </a:r>
            <a:r>
              <a:rPr lang="en-US" sz="1400" b="1" dirty="0"/>
              <a:t>();</a:t>
            </a:r>
          </a:p>
          <a:p>
            <a:pPr lvl="2"/>
            <a:r>
              <a:rPr lang="en-US" sz="1400" b="1" dirty="0" err="1"/>
              <a:t>frases</a:t>
            </a:r>
            <a:r>
              <a:rPr lang="en-US" sz="1400" b="1" dirty="0"/>
              <a:t>[5] = "Hola C#";</a:t>
            </a:r>
          </a:p>
          <a:p>
            <a:pPr lvl="2"/>
            <a:r>
              <a:rPr lang="en-US" sz="1400" b="1" dirty="0"/>
              <a:t>WriteLine($"</a:t>
            </a:r>
            <a:r>
              <a:rPr lang="en-US" sz="1400" b="1" dirty="0" err="1"/>
              <a:t>frases</a:t>
            </a:r>
            <a:r>
              <a:rPr lang="en-US" sz="1400" b="1" dirty="0"/>
              <a:t>[5] = {</a:t>
            </a:r>
            <a:r>
              <a:rPr lang="en-US" sz="1400" b="1" dirty="0" err="1"/>
              <a:t>frases</a:t>
            </a:r>
            <a:r>
              <a:rPr lang="en-US" sz="1400" b="1" dirty="0"/>
              <a:t>[5]} "); // </a:t>
            </a:r>
            <a:r>
              <a:rPr lang="en-US" sz="1400" b="1" dirty="0" err="1"/>
              <a:t>frases</a:t>
            </a:r>
            <a:r>
              <a:rPr lang="en-US" sz="1400" b="1" dirty="0"/>
              <a:t>[5] = "Hola C#"</a:t>
            </a:r>
          </a:p>
          <a:p>
            <a:pPr lvl="1"/>
            <a:r>
              <a:rPr lang="en-US" sz="1400" b="1" dirty="0"/>
              <a:t>}</a:t>
            </a:r>
          </a:p>
          <a:p>
            <a:r>
              <a:rPr lang="en-BO" sz="1400" b="1" dirty="0"/>
              <a:t>}</a:t>
            </a:r>
            <a:endParaRPr lang="en-US" sz="1400" b="1" dirty="0">
              <a:solidFill>
                <a:schemeClr val="bg1"/>
              </a:solidFill>
            </a:endParaRP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83984690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3BE4-0DDD-4C4B-96D2-453C06713952}"/>
              </a:ext>
            </a:extLst>
          </p:cNvPr>
          <p:cNvSpPr>
            <a:spLocks noGrp="1"/>
          </p:cNvSpPr>
          <p:nvPr>
            <p:ph type="title"/>
          </p:nvPr>
        </p:nvSpPr>
        <p:spPr/>
        <p:txBody>
          <a:bodyPr/>
          <a:lstStyle/>
          <a:p>
            <a:r>
              <a:rPr lang="en-BO" dirty="0"/>
              <a:t>Overloading indexadores</a:t>
            </a:r>
          </a:p>
        </p:txBody>
      </p:sp>
      <p:sp>
        <p:nvSpPr>
          <p:cNvPr id="3" name="Content Placeholder 2">
            <a:extLst>
              <a:ext uri="{FF2B5EF4-FFF2-40B4-BE49-F238E27FC236}">
                <a16:creationId xmlns:a16="http://schemas.microsoft.com/office/drawing/2014/main" id="{60F7811D-178E-6241-8696-8152FE8D8742}"/>
              </a:ext>
            </a:extLst>
          </p:cNvPr>
          <p:cNvSpPr>
            <a:spLocks noGrp="1"/>
          </p:cNvSpPr>
          <p:nvPr>
            <p:ph idx="1"/>
          </p:nvPr>
        </p:nvSpPr>
        <p:spPr>
          <a:xfrm>
            <a:off x="7350034" y="1762349"/>
            <a:ext cx="4003766" cy="4351338"/>
          </a:xfrm>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BO" dirty="0"/>
          </a:p>
          <a:p>
            <a:pPr marL="0" indent="0">
              <a:buNone/>
            </a:pPr>
            <a:r>
              <a:rPr lang="en-BO" dirty="0"/>
              <a:t>Las mismas reglas para el overloading que se aplican a los métodos se aplican a los índices (parámetros de los indexadores).</a:t>
            </a:r>
          </a:p>
          <a:p>
            <a:pPr marL="0" indent="0">
              <a:buNone/>
            </a:pPr>
            <a:endParaRPr lang="en-BO" dirty="0"/>
          </a:p>
          <a:p>
            <a:pPr marL="0" indent="0">
              <a:buNone/>
            </a:pPr>
            <a:r>
              <a:rPr lang="en-BO" dirty="0"/>
              <a:t>Es posible definir indexadores con más de un índice.</a:t>
            </a:r>
          </a:p>
          <a:p>
            <a:pPr marL="0" indent="0">
              <a:buNone/>
            </a:pPr>
            <a:r>
              <a:rPr lang="en-BO" dirty="0"/>
              <a:t> </a:t>
            </a:r>
          </a:p>
        </p:txBody>
      </p:sp>
      <p:sp>
        <p:nvSpPr>
          <p:cNvPr id="4" name="TextBox 3">
            <a:extLst>
              <a:ext uri="{FF2B5EF4-FFF2-40B4-BE49-F238E27FC236}">
                <a16:creationId xmlns:a16="http://schemas.microsoft.com/office/drawing/2014/main" id="{29633A08-4138-1E42-9005-3238BE3893E2}"/>
              </a:ext>
            </a:extLst>
          </p:cNvPr>
          <p:cNvSpPr txBox="1"/>
          <p:nvPr/>
        </p:nvSpPr>
        <p:spPr>
          <a:xfrm>
            <a:off x="803363" y="1506583"/>
            <a:ext cx="6328957" cy="4862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class </a:t>
            </a:r>
            <a:r>
              <a:rPr lang="en-US" sz="1400" b="1" dirty="0" err="1"/>
              <a:t>StringArray</a:t>
            </a:r>
            <a:endParaRPr lang="en-US" sz="1400" b="1" dirty="0"/>
          </a:p>
          <a:p>
            <a:r>
              <a:rPr lang="en-US" sz="1400" b="1" dirty="0"/>
              <a:t>{</a:t>
            </a:r>
          </a:p>
          <a:p>
            <a:pPr lvl="1"/>
            <a:r>
              <a:rPr lang="en-US" sz="1400" b="1" dirty="0"/>
              <a:t>private string[] data = new string[100];</a:t>
            </a:r>
          </a:p>
          <a:p>
            <a:pPr lvl="1"/>
            <a:r>
              <a:rPr lang="en-US" sz="1400" b="1" dirty="0"/>
              <a:t>public string </a:t>
            </a:r>
            <a:r>
              <a:rPr lang="en-US" sz="1400" b="1" dirty="0">
                <a:solidFill>
                  <a:schemeClr val="accent2">
                    <a:lumMod val="40000"/>
                    <a:lumOff val="60000"/>
                  </a:schemeClr>
                </a:solidFill>
              </a:rPr>
              <a:t>this[int </a:t>
            </a:r>
            <a:r>
              <a:rPr lang="en-US" sz="1400" b="1" dirty="0" err="1">
                <a:solidFill>
                  <a:schemeClr val="accent2">
                    <a:lumMod val="40000"/>
                    <a:lumOff val="60000"/>
                  </a:schemeClr>
                </a:solidFill>
              </a:rPr>
              <a:t>i</a:t>
            </a:r>
            <a:r>
              <a:rPr lang="en-US" sz="1400" b="1" dirty="0">
                <a:solidFill>
                  <a:schemeClr val="accent2">
                    <a:lumMod val="40000"/>
                    <a:lumOff val="60000"/>
                  </a:schemeClr>
                </a:solidFill>
              </a:rPr>
              <a:t>]</a:t>
            </a:r>
            <a:r>
              <a:rPr lang="en-US" sz="1400" b="1" dirty="0"/>
              <a:t> {  get { return data[</a:t>
            </a:r>
            <a:r>
              <a:rPr lang="en-US" sz="1400" b="1" dirty="0" err="1"/>
              <a:t>i</a:t>
            </a:r>
            <a:r>
              <a:rPr lang="en-US" sz="1400" b="1" dirty="0"/>
              <a:t>];  }  set {  data[</a:t>
            </a:r>
            <a:r>
              <a:rPr lang="en-US" sz="1400" b="1" dirty="0" err="1"/>
              <a:t>i</a:t>
            </a:r>
            <a:r>
              <a:rPr lang="en-US" sz="1400" b="1" dirty="0"/>
              <a:t>] = value;  }  }</a:t>
            </a:r>
          </a:p>
          <a:p>
            <a:pPr lvl="1"/>
            <a:r>
              <a:rPr lang="en-US" sz="1400" b="1" dirty="0"/>
              <a:t>public int </a:t>
            </a:r>
            <a:r>
              <a:rPr lang="en-US" sz="1400" b="1" dirty="0">
                <a:solidFill>
                  <a:schemeClr val="accent2">
                    <a:lumMod val="40000"/>
                    <a:lumOff val="60000"/>
                  </a:schemeClr>
                </a:solidFill>
              </a:rPr>
              <a:t>this[string s]</a:t>
            </a:r>
            <a:r>
              <a:rPr lang="en-US" sz="1400" b="1" dirty="0"/>
              <a:t> {  get { return </a:t>
            </a:r>
            <a:r>
              <a:rPr lang="en-US" sz="1400" b="1" dirty="0" err="1"/>
              <a:t>Array.IndexOf</a:t>
            </a:r>
            <a:r>
              <a:rPr lang="en-US" sz="1400" b="1" dirty="0"/>
              <a:t>(data, s);  }   }</a:t>
            </a:r>
          </a:p>
          <a:p>
            <a:pPr lvl="1"/>
            <a:r>
              <a:rPr lang="en-US" sz="1400" b="1" dirty="0"/>
              <a:t>public bool </a:t>
            </a:r>
            <a:r>
              <a:rPr lang="en-US" sz="1400" b="1" dirty="0">
                <a:solidFill>
                  <a:schemeClr val="accent2">
                    <a:lumMod val="40000"/>
                    <a:lumOff val="60000"/>
                  </a:schemeClr>
                </a:solidFill>
              </a:rPr>
              <a:t>this[int </a:t>
            </a:r>
            <a:r>
              <a:rPr lang="en-US" sz="1400" b="1" dirty="0" err="1">
                <a:solidFill>
                  <a:schemeClr val="accent2">
                    <a:lumMod val="40000"/>
                    <a:lumOff val="60000"/>
                  </a:schemeClr>
                </a:solidFill>
              </a:rPr>
              <a:t>i</a:t>
            </a:r>
            <a:r>
              <a:rPr lang="en-US" sz="1400" b="1" dirty="0">
                <a:solidFill>
                  <a:schemeClr val="accent2">
                    <a:lumMod val="40000"/>
                    <a:lumOff val="60000"/>
                  </a:schemeClr>
                </a:solidFill>
              </a:rPr>
              <a:t>, string s]</a:t>
            </a:r>
            <a:r>
              <a:rPr lang="en-US" sz="1400" b="1" dirty="0"/>
              <a:t> { get { return data[</a:t>
            </a:r>
            <a:r>
              <a:rPr lang="en-US" sz="1400" b="1" dirty="0" err="1"/>
              <a:t>i</a:t>
            </a:r>
            <a:r>
              <a:rPr lang="en-US" sz="1400" b="1" dirty="0"/>
              <a:t>] == s; } }</a:t>
            </a:r>
          </a:p>
          <a:p>
            <a:r>
              <a:rPr lang="en-US" sz="1400" b="1" dirty="0"/>
              <a:t>}</a:t>
            </a:r>
            <a:r>
              <a:rPr lang="en-US" sz="1400" b="1" dirty="0">
                <a:solidFill>
                  <a:schemeClr val="bg1"/>
                </a:solidFill>
              </a:rPr>
              <a:t> </a:t>
            </a:r>
          </a:p>
          <a:p>
            <a:endParaRPr lang="en-US" sz="1400" b="1" dirty="0">
              <a:solidFill>
                <a:schemeClr val="bg1"/>
              </a:solidFill>
            </a:endParaRPr>
          </a:p>
          <a:p>
            <a:r>
              <a:rPr lang="en-US" sz="1400" b="1" dirty="0"/>
              <a:t>c</a:t>
            </a:r>
            <a:r>
              <a:rPr lang="en-BO" sz="1400" b="1" dirty="0"/>
              <a:t>lass Principal</a:t>
            </a:r>
          </a:p>
          <a:p>
            <a:r>
              <a:rPr lang="en-BO" sz="1400" b="1" dirty="0"/>
              <a:t>{</a:t>
            </a:r>
          </a:p>
          <a:p>
            <a:pPr lvl="1"/>
            <a:r>
              <a:rPr lang="en-US" sz="1400" b="1" dirty="0"/>
              <a:t>static void Main()</a:t>
            </a:r>
          </a:p>
          <a:p>
            <a:pPr lvl="1"/>
            <a:r>
              <a:rPr lang="en-US" sz="1400" b="1" dirty="0"/>
              <a:t>{</a:t>
            </a:r>
          </a:p>
          <a:p>
            <a:pPr lvl="2"/>
            <a:r>
              <a:rPr lang="en-US" sz="1400" b="1" dirty="0"/>
              <a:t>var </a:t>
            </a:r>
            <a:r>
              <a:rPr lang="en-US" sz="1400" b="1" dirty="0" err="1"/>
              <a:t>frases</a:t>
            </a:r>
            <a:r>
              <a:rPr lang="en-US" sz="1400" b="1" dirty="0"/>
              <a:t> = new </a:t>
            </a:r>
            <a:r>
              <a:rPr lang="en-US" sz="1400" b="1" dirty="0" err="1"/>
              <a:t>StringArray</a:t>
            </a:r>
            <a:r>
              <a:rPr lang="en-US" sz="1400" b="1" dirty="0"/>
              <a:t>(); </a:t>
            </a:r>
          </a:p>
          <a:p>
            <a:pPr lvl="2"/>
            <a:r>
              <a:rPr lang="en-US" sz="1400" b="1" dirty="0"/>
              <a:t>var s = "Hola C#";  </a:t>
            </a:r>
            <a:r>
              <a:rPr lang="en-US" sz="1400" b="1" dirty="0" err="1"/>
              <a:t>frases</a:t>
            </a:r>
            <a:r>
              <a:rPr lang="en-US" sz="1400" b="1" dirty="0"/>
              <a:t>[5] = s;</a:t>
            </a:r>
          </a:p>
          <a:p>
            <a:pPr lvl="2"/>
            <a:r>
              <a:rPr lang="en-US" sz="1400" b="1" dirty="0"/>
              <a:t>WriteLine($"</a:t>
            </a:r>
            <a:r>
              <a:rPr lang="en-US" sz="1400" b="1" dirty="0" err="1"/>
              <a:t>frases</a:t>
            </a:r>
            <a:r>
              <a:rPr lang="en-US" sz="1400" b="1" dirty="0"/>
              <a:t>[5] = {</a:t>
            </a:r>
            <a:r>
              <a:rPr lang="en-US" sz="1400" b="1" dirty="0" err="1"/>
              <a:t>frases</a:t>
            </a:r>
            <a:r>
              <a:rPr lang="en-US" sz="1400" b="1" dirty="0"/>
              <a:t>[5]} "); 	              // Hola C#</a:t>
            </a:r>
          </a:p>
          <a:p>
            <a:pPr lvl="1"/>
            <a:r>
              <a:rPr lang="en-US" sz="1400" b="1" dirty="0"/>
              <a:t>            WriteLine($"</a:t>
            </a:r>
            <a:r>
              <a:rPr lang="en-US" sz="1400" b="1" dirty="0" err="1"/>
              <a:t>índice</a:t>
            </a:r>
            <a:r>
              <a:rPr lang="en-US" sz="1400" b="1" dirty="0"/>
              <a:t> de </a:t>
            </a:r>
            <a:r>
              <a:rPr lang="en-US" sz="1400" b="1" dirty="0" err="1"/>
              <a:t>frases</a:t>
            </a:r>
            <a:r>
              <a:rPr lang="en-US" sz="1400" b="1" dirty="0"/>
              <a:t>[“Hola C#”] = {</a:t>
            </a:r>
            <a:r>
              <a:rPr lang="en-US" sz="1400" b="1" dirty="0" err="1"/>
              <a:t>frases</a:t>
            </a:r>
            <a:r>
              <a:rPr lang="en-US" sz="1400" b="1" dirty="0"/>
              <a:t>[s]} ");    // 5         	 WriteLine($"</a:t>
            </a:r>
            <a:r>
              <a:rPr lang="en-US" sz="1400" b="1" dirty="0" err="1"/>
              <a:t>frases</a:t>
            </a:r>
            <a:r>
              <a:rPr lang="en-US" sz="1400" b="1" dirty="0"/>
              <a:t>[5] : “Hello C#” = {</a:t>
            </a:r>
            <a:r>
              <a:rPr lang="en-US" sz="1400" b="1" dirty="0" err="1"/>
              <a:t>frases</a:t>
            </a:r>
            <a:r>
              <a:rPr lang="en-US" sz="1400" b="1" dirty="0"/>
              <a:t>[5, s]} ");          // true</a:t>
            </a:r>
          </a:p>
          <a:p>
            <a:pPr lvl="1"/>
            <a:r>
              <a:rPr lang="en-US" sz="1400" b="1" dirty="0"/>
              <a:t>}</a:t>
            </a:r>
          </a:p>
          <a:p>
            <a:r>
              <a:rPr lang="en-BO" sz="1400" b="1" dirty="0"/>
              <a:t>}</a:t>
            </a:r>
            <a:endParaRPr lang="en-US" sz="1400" b="1" dirty="0">
              <a:solidFill>
                <a:schemeClr val="bg1"/>
              </a:solidFill>
            </a:endParaRP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28386128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8B11A-379A-CC43-AA9F-F8B7A6EF7F66}"/>
              </a:ext>
            </a:extLst>
          </p:cNvPr>
          <p:cNvSpPr>
            <a:spLocks noGrp="1"/>
          </p:cNvSpPr>
          <p:nvPr>
            <p:ph type="title"/>
          </p:nvPr>
        </p:nvSpPr>
        <p:spPr/>
        <p:txBody>
          <a:bodyPr/>
          <a:lstStyle/>
          <a:p>
            <a:r>
              <a:rPr lang="en-BO" dirty="0"/>
              <a:t>Capítulo 12</a:t>
            </a:r>
          </a:p>
        </p:txBody>
      </p:sp>
      <p:sp>
        <p:nvSpPr>
          <p:cNvPr id="3" name="Content Placeholder 2">
            <a:extLst>
              <a:ext uri="{FF2B5EF4-FFF2-40B4-BE49-F238E27FC236}">
                <a16:creationId xmlns:a16="http://schemas.microsoft.com/office/drawing/2014/main" id="{1692F80F-160D-134B-AFB5-0A0B9C8F7D00}"/>
              </a:ext>
            </a:extLst>
          </p:cNvPr>
          <p:cNvSpPr>
            <a:spLocks noGrp="1"/>
          </p:cNvSpPr>
          <p:nvPr>
            <p:ph idx="1"/>
          </p:nvPr>
        </p:nvSpPr>
        <p:spPr/>
        <p:txBody>
          <a:bodyPr>
            <a:normAutofit/>
          </a:bodyPr>
          <a:lstStyle/>
          <a:p>
            <a:pPr marL="0" indent="0">
              <a:buNone/>
            </a:pPr>
            <a:r>
              <a:rPr lang="en-BO" sz="4000" b="1" dirty="0"/>
              <a:t>Interfaces y Clases abstractas</a:t>
            </a:r>
          </a:p>
        </p:txBody>
      </p:sp>
    </p:spTree>
    <p:extLst>
      <p:ext uri="{BB962C8B-B14F-4D97-AF65-F5344CB8AC3E}">
        <p14:creationId xmlns:p14="http://schemas.microsoft.com/office/powerpoint/2010/main" val="300434696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D3046-F7AB-0A4C-9200-AA6F26D1E029}"/>
              </a:ext>
            </a:extLst>
          </p:cNvPr>
          <p:cNvSpPr>
            <a:spLocks noGrp="1"/>
          </p:cNvSpPr>
          <p:nvPr>
            <p:ph type="title"/>
          </p:nvPr>
        </p:nvSpPr>
        <p:spPr/>
        <p:txBody>
          <a:bodyPr/>
          <a:lstStyle/>
          <a:p>
            <a:r>
              <a:rPr lang="en-BO" dirty="0"/>
              <a:t>i</a:t>
            </a:r>
            <a:r>
              <a:rPr lang="en-US" dirty="0"/>
              <a:t>n</a:t>
            </a:r>
            <a:r>
              <a:rPr lang="en-BO" dirty="0"/>
              <a:t>terface </a:t>
            </a:r>
          </a:p>
        </p:txBody>
      </p:sp>
      <p:sp>
        <p:nvSpPr>
          <p:cNvPr id="3" name="Content Placeholder 2">
            <a:extLst>
              <a:ext uri="{FF2B5EF4-FFF2-40B4-BE49-F238E27FC236}">
                <a16:creationId xmlns:a16="http://schemas.microsoft.com/office/drawing/2014/main" id="{8D503692-AB77-A84C-A600-798B9641B365}"/>
              </a:ext>
            </a:extLst>
          </p:cNvPr>
          <p:cNvSpPr>
            <a:spLocks noGrp="1"/>
          </p:cNvSpPr>
          <p:nvPr>
            <p:ph idx="1"/>
          </p:nvPr>
        </p:nvSpPr>
        <p:spPr>
          <a:xfrm>
            <a:off x="838200" y="1825625"/>
            <a:ext cx="10515600" cy="4531632"/>
          </a:xfrm>
          <a:solidFill>
            <a:schemeClr val="accent1">
              <a:lumMod val="20000"/>
              <a:lumOff val="80000"/>
            </a:schemeClr>
          </a:solidFill>
          <a:ln>
            <a:solidFill>
              <a:schemeClr val="accent1"/>
            </a:solidFill>
          </a:ln>
        </p:spPr>
        <p:txBody>
          <a:bodyPr>
            <a:normAutofit fontScale="85000" lnSpcReduction="20000"/>
          </a:bodyPr>
          <a:lstStyle/>
          <a:p>
            <a:pPr marL="0" indent="0">
              <a:buNone/>
            </a:pPr>
            <a:endParaRPr lang="en-US" sz="2400" dirty="0"/>
          </a:p>
          <a:p>
            <a:pPr marL="0" indent="0">
              <a:buNone/>
            </a:pPr>
            <a:r>
              <a:rPr lang="en-US" sz="2000" dirty="0"/>
              <a:t>Una </a:t>
            </a:r>
            <a:r>
              <a:rPr lang="en-US" sz="2000" b="1" dirty="0"/>
              <a:t>interface</a:t>
            </a:r>
            <a:r>
              <a:rPr lang="en-US" sz="2000" dirty="0"/>
              <a:t> es </a:t>
            </a:r>
            <a:r>
              <a:rPr lang="en-US" sz="2000" dirty="0" err="1"/>
              <a:t>otro</a:t>
            </a:r>
            <a:r>
              <a:rPr lang="en-US" sz="2000" dirty="0"/>
              <a:t> de los types </a:t>
            </a:r>
            <a:r>
              <a:rPr lang="en-US" sz="2000" dirty="0" err="1"/>
              <a:t>referencia</a:t>
            </a:r>
            <a:r>
              <a:rPr lang="en-US" sz="2000" dirty="0"/>
              <a:t> de C# y se </a:t>
            </a:r>
            <a:r>
              <a:rPr lang="en-US" sz="2000" dirty="0" err="1"/>
              <a:t>usa</a:t>
            </a:r>
            <a:r>
              <a:rPr lang="en-US" sz="2000" dirty="0"/>
              <a:t> </a:t>
            </a:r>
            <a:r>
              <a:rPr lang="en-US" sz="2000" dirty="0" err="1"/>
              <a:t>principalmente</a:t>
            </a:r>
            <a:r>
              <a:rPr lang="en-US" sz="2000" dirty="0"/>
              <a:t> para </a:t>
            </a:r>
            <a:r>
              <a:rPr lang="en-US" sz="2000" dirty="0" err="1"/>
              <a:t>compartir</a:t>
            </a:r>
            <a:r>
              <a:rPr lang="en-US" sz="2000" dirty="0"/>
              <a:t> una </a:t>
            </a:r>
            <a:r>
              <a:rPr lang="en-US" sz="2000" dirty="0" err="1"/>
              <a:t>cierta</a:t>
            </a:r>
            <a:r>
              <a:rPr lang="en-US" sz="2000" dirty="0"/>
              <a:t> </a:t>
            </a:r>
            <a:r>
              <a:rPr lang="en-US" sz="2000" dirty="0" err="1"/>
              <a:t>funcionalidad</a:t>
            </a:r>
            <a:r>
              <a:rPr lang="en-US" sz="2000" dirty="0"/>
              <a:t> entre </a:t>
            </a:r>
            <a:r>
              <a:rPr lang="en-US" sz="2000" dirty="0" err="1"/>
              <a:t>varias</a:t>
            </a:r>
            <a:r>
              <a:rPr lang="en-US" sz="2000" dirty="0"/>
              <a:t> </a:t>
            </a:r>
            <a:r>
              <a:rPr lang="en-US" sz="2000" dirty="0" err="1"/>
              <a:t>clases</a:t>
            </a:r>
            <a:r>
              <a:rPr lang="en-US" sz="2000" dirty="0"/>
              <a:t>, </a:t>
            </a:r>
            <a:r>
              <a:rPr lang="en-US" sz="2000" dirty="0" err="1"/>
              <a:t>declarando</a:t>
            </a:r>
            <a:r>
              <a:rPr lang="en-US" sz="2000" dirty="0"/>
              <a:t> </a:t>
            </a:r>
            <a:r>
              <a:rPr lang="en-US" sz="2000" dirty="0" err="1"/>
              <a:t>principalmente</a:t>
            </a:r>
            <a:r>
              <a:rPr lang="en-US" sz="2000" dirty="0"/>
              <a:t> </a:t>
            </a:r>
            <a:r>
              <a:rPr lang="en-US" sz="2000" dirty="0" err="1"/>
              <a:t>miembros</a:t>
            </a:r>
            <a:r>
              <a:rPr lang="en-US" sz="2000" dirty="0"/>
              <a:t> (</a:t>
            </a:r>
            <a:r>
              <a:rPr lang="en-US" sz="2000" dirty="0" err="1"/>
              <a:t>métodos</a:t>
            </a:r>
            <a:r>
              <a:rPr lang="en-US" sz="2000" dirty="0"/>
              <a:t>, </a:t>
            </a:r>
            <a:r>
              <a:rPr lang="en-US" sz="2000" dirty="0" err="1"/>
              <a:t>eventos</a:t>
            </a:r>
            <a:r>
              <a:rPr lang="en-US" sz="2000" dirty="0"/>
              <a:t>, </a:t>
            </a:r>
            <a:r>
              <a:rPr lang="en-US" sz="2000" dirty="0" err="1"/>
              <a:t>indexadores</a:t>
            </a:r>
            <a:r>
              <a:rPr lang="en-US" sz="2000" dirty="0"/>
              <a:t> y </a:t>
            </a:r>
            <a:r>
              <a:rPr lang="en-US" sz="2000" dirty="0" err="1"/>
              <a:t>propiedades</a:t>
            </a:r>
            <a:r>
              <a:rPr lang="en-US" sz="2000" dirty="0"/>
              <a:t>) que </a:t>
            </a:r>
            <a:r>
              <a:rPr lang="en-US" sz="2000" dirty="0" err="1"/>
              <a:t>varias</a:t>
            </a:r>
            <a:r>
              <a:rPr lang="en-US" sz="2000" dirty="0"/>
              <a:t> </a:t>
            </a:r>
            <a:r>
              <a:rPr lang="en-US" sz="2000" dirty="0" err="1"/>
              <a:t>clases</a:t>
            </a:r>
            <a:r>
              <a:rPr lang="en-US" sz="2000" dirty="0"/>
              <a:t> </a:t>
            </a:r>
            <a:r>
              <a:rPr lang="en-US" sz="2000" dirty="0" err="1"/>
              <a:t>pueden</a:t>
            </a:r>
            <a:r>
              <a:rPr lang="en-US" sz="2000" dirty="0"/>
              <a:t> </a:t>
            </a:r>
            <a:r>
              <a:rPr lang="en-US" sz="2000" dirty="0" err="1"/>
              <a:t>decidir</a:t>
            </a:r>
            <a:r>
              <a:rPr lang="en-US" sz="2000" dirty="0"/>
              <a:t> </a:t>
            </a:r>
            <a:r>
              <a:rPr lang="en-US" sz="2000" dirty="0" err="1"/>
              <a:t>implementar</a:t>
            </a:r>
            <a:r>
              <a:rPr lang="en-US" sz="2000" dirty="0"/>
              <a:t>.</a:t>
            </a:r>
          </a:p>
          <a:p>
            <a:pPr marL="0" indent="0">
              <a:buNone/>
            </a:pPr>
            <a:endParaRPr lang="en-US" sz="2000" dirty="0"/>
          </a:p>
          <a:p>
            <a:pPr marL="0" indent="0">
              <a:buNone/>
            </a:pPr>
            <a:r>
              <a:rPr lang="en-US" sz="2000" dirty="0"/>
              <a:t>Por </a:t>
            </a:r>
            <a:r>
              <a:rPr lang="en-US" sz="2000" dirty="0" err="1"/>
              <a:t>ejemplo</a:t>
            </a:r>
            <a:r>
              <a:rPr lang="en-US" sz="2000" dirty="0"/>
              <a:t> </a:t>
            </a:r>
            <a:r>
              <a:rPr lang="en-US" sz="2000" dirty="0" err="1"/>
              <a:t>todas</a:t>
            </a:r>
            <a:r>
              <a:rPr lang="en-US" sz="2000" dirty="0"/>
              <a:t> las </a:t>
            </a:r>
            <a:r>
              <a:rPr lang="en-US" sz="2000" dirty="0" err="1"/>
              <a:t>clases</a:t>
            </a:r>
            <a:r>
              <a:rPr lang="en-US" sz="2000" dirty="0"/>
              <a:t> que </a:t>
            </a:r>
            <a:r>
              <a:rPr lang="en-US" sz="2000" dirty="0" err="1"/>
              <a:t>manejan</a:t>
            </a:r>
            <a:r>
              <a:rPr lang="en-US" sz="2000" dirty="0"/>
              <a:t> </a:t>
            </a:r>
            <a:r>
              <a:rPr lang="en-US" sz="2000" dirty="0" err="1"/>
              <a:t>colecciones</a:t>
            </a:r>
            <a:r>
              <a:rPr lang="en-US" sz="2000" dirty="0"/>
              <a:t> e </a:t>
            </a:r>
            <a:r>
              <a:rPr lang="en-US" sz="2000" dirty="0" err="1"/>
              <a:t>implementan</a:t>
            </a:r>
            <a:r>
              <a:rPr lang="en-US" sz="2000" dirty="0"/>
              <a:t> la interface </a:t>
            </a:r>
            <a:r>
              <a:rPr lang="en-US" sz="2000" b="1" dirty="0" err="1"/>
              <a:t>System.IEnumerable</a:t>
            </a:r>
            <a:r>
              <a:rPr lang="en-US" sz="2000" dirty="0"/>
              <a:t>, </a:t>
            </a:r>
            <a:r>
              <a:rPr lang="en-US" sz="2000" dirty="0" err="1"/>
              <a:t>pueden</a:t>
            </a:r>
            <a:r>
              <a:rPr lang="en-US" sz="2000" dirty="0"/>
              <a:t> </a:t>
            </a:r>
            <a:r>
              <a:rPr lang="en-US" sz="2000" dirty="0" err="1"/>
              <a:t>barrerse</a:t>
            </a:r>
            <a:r>
              <a:rPr lang="en-US" sz="2000" dirty="0"/>
              <a:t> con el loop </a:t>
            </a:r>
            <a:r>
              <a:rPr lang="en-US" sz="2000" b="1" dirty="0"/>
              <a:t>foreach</a:t>
            </a:r>
            <a:r>
              <a:rPr lang="en-US" sz="2000" dirty="0"/>
              <a:t>, sin </a:t>
            </a:r>
            <a:r>
              <a:rPr lang="en-US" sz="2000" dirty="0" err="1"/>
              <a:t>conocer</a:t>
            </a:r>
            <a:r>
              <a:rPr lang="en-US" sz="2000" dirty="0"/>
              <a:t> el </a:t>
            </a:r>
            <a:r>
              <a:rPr lang="en-US" sz="2000" dirty="0" err="1"/>
              <a:t>nombre</a:t>
            </a:r>
            <a:r>
              <a:rPr lang="en-US" sz="2000" dirty="0"/>
              <a:t> de la </a:t>
            </a:r>
            <a:r>
              <a:rPr lang="en-US" sz="2000" dirty="0" err="1"/>
              <a:t>clase</a:t>
            </a:r>
            <a:r>
              <a:rPr lang="en-US" sz="2000" dirty="0"/>
              <a:t> </a:t>
            </a:r>
            <a:r>
              <a:rPr lang="en-US" sz="2000" dirty="0" err="1"/>
              <a:t>en</a:t>
            </a:r>
            <a:r>
              <a:rPr lang="en-US" sz="2000" dirty="0"/>
              <a:t> </a:t>
            </a:r>
            <a:r>
              <a:rPr lang="en-US" sz="2000" dirty="0" err="1"/>
              <a:t>cuestión</a:t>
            </a:r>
            <a:r>
              <a:rPr lang="en-US" sz="2000" dirty="0"/>
              <a:t>.  </a:t>
            </a:r>
          </a:p>
          <a:p>
            <a:pPr marL="0" indent="0">
              <a:buNone/>
            </a:pPr>
            <a:endParaRPr lang="en-US" sz="2000" dirty="0"/>
          </a:p>
          <a:p>
            <a:pPr marL="0" indent="0">
              <a:buNone/>
            </a:pPr>
            <a:r>
              <a:rPr lang="en-US" sz="2000" dirty="0"/>
              <a:t>Se </a:t>
            </a:r>
            <a:r>
              <a:rPr lang="en-US" sz="2000" dirty="0" err="1"/>
              <a:t>definen</a:t>
            </a:r>
            <a:r>
              <a:rPr lang="en-US" sz="2000" dirty="0"/>
              <a:t> con el </a:t>
            </a:r>
            <a:r>
              <a:rPr lang="en-US" sz="2000" b="1" dirty="0"/>
              <a:t>keyword interface</a:t>
            </a:r>
            <a:r>
              <a:rPr lang="en-US" sz="2000" dirty="0"/>
              <a:t> </a:t>
            </a:r>
            <a:r>
              <a:rPr lang="en-US" sz="2000" dirty="0" err="1"/>
              <a:t>seguida</a:t>
            </a:r>
            <a:r>
              <a:rPr lang="en-US" sz="2000" dirty="0"/>
              <a:t> de un </a:t>
            </a:r>
            <a:r>
              <a:rPr lang="en-US" sz="2000" dirty="0" err="1"/>
              <a:t>nombre</a:t>
            </a:r>
            <a:r>
              <a:rPr lang="en-US" sz="2000" dirty="0"/>
              <a:t> y un </a:t>
            </a:r>
            <a:r>
              <a:rPr lang="en-US" sz="2000" dirty="0" err="1"/>
              <a:t>bloque</a:t>
            </a:r>
            <a:r>
              <a:rPr lang="en-US" sz="2000" dirty="0"/>
              <a:t> de </a:t>
            </a:r>
            <a:r>
              <a:rPr lang="en-US" sz="2000" dirty="0" err="1"/>
              <a:t>código</a:t>
            </a:r>
            <a:r>
              <a:rPr lang="en-US" sz="2000" dirty="0"/>
              <a:t>. Por </a:t>
            </a:r>
            <a:r>
              <a:rPr lang="en-US" sz="2000" dirty="0" err="1"/>
              <a:t>convención</a:t>
            </a:r>
            <a:r>
              <a:rPr lang="en-US" sz="2000" dirty="0"/>
              <a:t> los </a:t>
            </a:r>
            <a:r>
              <a:rPr lang="en-US" sz="2000" dirty="0" err="1"/>
              <a:t>nombres</a:t>
            </a:r>
            <a:r>
              <a:rPr lang="en-US" sz="2000" dirty="0"/>
              <a:t> de </a:t>
            </a:r>
            <a:r>
              <a:rPr lang="en-US" sz="2000" b="1" dirty="0"/>
              <a:t>interface</a:t>
            </a:r>
            <a:r>
              <a:rPr lang="en-US" sz="2000" dirty="0"/>
              <a:t> </a:t>
            </a:r>
            <a:r>
              <a:rPr lang="en-US" sz="2000" dirty="0" err="1"/>
              <a:t>comienzan</a:t>
            </a:r>
            <a:r>
              <a:rPr lang="en-US" sz="2000" dirty="0"/>
              <a:t> con una I </a:t>
            </a:r>
            <a:r>
              <a:rPr lang="en-US" sz="2000" dirty="0" err="1"/>
              <a:t>mayúscula</a:t>
            </a:r>
            <a:r>
              <a:rPr lang="en-US" sz="2000" dirty="0"/>
              <a:t>.</a:t>
            </a:r>
          </a:p>
          <a:p>
            <a:pPr marL="0" indent="0">
              <a:buNone/>
            </a:pPr>
            <a:endParaRPr lang="en-US" sz="2000" dirty="0"/>
          </a:p>
          <a:p>
            <a:pPr marL="0" indent="0">
              <a:buNone/>
            </a:pPr>
            <a:r>
              <a:rPr lang="en-US" sz="2000" b="1" dirty="0"/>
              <a:t>interface </a:t>
            </a:r>
            <a:r>
              <a:rPr lang="en-US" sz="2000" b="1" dirty="0" err="1"/>
              <a:t>IPato_able</a:t>
            </a:r>
            <a:r>
              <a:rPr lang="en-US" sz="2000" b="1" dirty="0"/>
              <a:t> </a:t>
            </a:r>
          </a:p>
          <a:p>
            <a:pPr marL="0" indent="0">
              <a:buNone/>
            </a:pPr>
            <a:r>
              <a:rPr lang="en-US" sz="2000" b="1" dirty="0"/>
              <a:t>{ </a:t>
            </a:r>
          </a:p>
          <a:p>
            <a:pPr marL="457200" lvl="1" indent="0">
              <a:buNone/>
            </a:pPr>
            <a:r>
              <a:rPr lang="en-US" sz="2000" b="1" dirty="0"/>
              <a:t>// </a:t>
            </a:r>
            <a:r>
              <a:rPr lang="en-US" sz="2000" b="1" dirty="0" err="1"/>
              <a:t>bloque</a:t>
            </a:r>
            <a:r>
              <a:rPr lang="en-US" sz="2000" b="1" dirty="0"/>
              <a:t> de Código que describe lo que </a:t>
            </a:r>
            <a:r>
              <a:rPr lang="en-US" sz="2000" b="1" dirty="0" err="1"/>
              <a:t>hace</a:t>
            </a:r>
            <a:r>
              <a:rPr lang="en-US" sz="2000" b="1" dirty="0"/>
              <a:t> un </a:t>
            </a:r>
            <a:r>
              <a:rPr lang="en-US" sz="2000" b="1" dirty="0" err="1"/>
              <a:t>pato</a:t>
            </a:r>
            <a:r>
              <a:rPr lang="en-US" sz="2000" b="1" dirty="0"/>
              <a:t> (sin </a:t>
            </a:r>
            <a:r>
              <a:rPr lang="en-US" sz="2000" b="1" dirty="0" err="1"/>
              <a:t>implementación</a:t>
            </a:r>
            <a:r>
              <a:rPr lang="en-US" sz="2000" b="1" dirty="0"/>
              <a:t>)</a:t>
            </a:r>
          </a:p>
          <a:p>
            <a:pPr marL="457200" lvl="1" indent="0">
              <a:buNone/>
            </a:pPr>
            <a:r>
              <a:rPr lang="en-US" sz="2000" b="1" dirty="0"/>
              <a:t>// Si </a:t>
            </a:r>
            <a:r>
              <a:rPr lang="en-US" sz="2000" b="1" dirty="0" err="1"/>
              <a:t>camina</a:t>
            </a:r>
            <a:r>
              <a:rPr lang="en-US" sz="2000" b="1" dirty="0"/>
              <a:t> </a:t>
            </a:r>
            <a:r>
              <a:rPr lang="en-US" sz="2000" b="1" dirty="0" err="1"/>
              <a:t>como</a:t>
            </a:r>
            <a:r>
              <a:rPr lang="en-US" sz="2000" b="1" dirty="0"/>
              <a:t> </a:t>
            </a:r>
            <a:r>
              <a:rPr lang="en-US" sz="2000" b="1" dirty="0" err="1"/>
              <a:t>pato</a:t>
            </a:r>
            <a:r>
              <a:rPr lang="en-US" sz="2000" b="1" dirty="0"/>
              <a:t> y </a:t>
            </a:r>
            <a:r>
              <a:rPr lang="en-US" sz="2000" b="1" dirty="0" err="1"/>
              <a:t>hace</a:t>
            </a:r>
            <a:r>
              <a:rPr lang="en-US" sz="2000" b="1" dirty="0"/>
              <a:t> </a:t>
            </a:r>
            <a:r>
              <a:rPr lang="en-US" sz="2000" b="1" dirty="0" err="1"/>
              <a:t>cuacua</a:t>
            </a:r>
            <a:r>
              <a:rPr lang="en-US" sz="2000" b="1" dirty="0"/>
              <a:t>… es un </a:t>
            </a:r>
            <a:r>
              <a:rPr lang="en-US" sz="2000" b="1" dirty="0" err="1"/>
              <a:t>Pato</a:t>
            </a:r>
            <a:endParaRPr lang="en-US" sz="2000" b="1" dirty="0"/>
          </a:p>
          <a:p>
            <a:pPr marL="0" indent="0">
              <a:buNone/>
            </a:pPr>
            <a:r>
              <a:rPr lang="en-US" sz="2000" b="1" dirty="0"/>
              <a:t>}</a:t>
            </a:r>
          </a:p>
          <a:p>
            <a:pPr marL="0" indent="0">
              <a:buNone/>
            </a:pPr>
            <a:endParaRPr lang="en-BO" sz="2400" b="1" dirty="0"/>
          </a:p>
        </p:txBody>
      </p:sp>
    </p:spTree>
    <p:extLst>
      <p:ext uri="{BB962C8B-B14F-4D97-AF65-F5344CB8AC3E}">
        <p14:creationId xmlns:p14="http://schemas.microsoft.com/office/powerpoint/2010/main" val="3110370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E87AC-99D7-2249-9CB6-723572E2BE22}"/>
              </a:ext>
            </a:extLst>
          </p:cNvPr>
          <p:cNvSpPr>
            <a:spLocks noGrp="1"/>
          </p:cNvSpPr>
          <p:nvPr>
            <p:ph type="title"/>
          </p:nvPr>
        </p:nvSpPr>
        <p:spPr/>
        <p:txBody>
          <a:bodyPr/>
          <a:lstStyle/>
          <a:p>
            <a:r>
              <a:rPr lang="en-BO" dirty="0"/>
              <a:t>Asignación</a:t>
            </a:r>
          </a:p>
        </p:txBody>
      </p:sp>
      <p:sp>
        <p:nvSpPr>
          <p:cNvPr id="3" name="Content Placeholder 2">
            <a:extLst>
              <a:ext uri="{FF2B5EF4-FFF2-40B4-BE49-F238E27FC236}">
                <a16:creationId xmlns:a16="http://schemas.microsoft.com/office/drawing/2014/main" id="{B94397EB-D019-614C-A17D-6E35E0443942}"/>
              </a:ext>
            </a:extLst>
          </p:cNvPr>
          <p:cNvSpPr>
            <a:spLocks noGrp="1"/>
          </p:cNvSpPr>
          <p:nvPr>
            <p:ph idx="1"/>
          </p:nvPr>
        </p:nvSpPr>
        <p:spPr>
          <a:xfrm>
            <a:off x="6810103" y="2299063"/>
            <a:ext cx="4676504" cy="3779520"/>
          </a:xfrm>
        </p:spPr>
        <p:style>
          <a:lnRef idx="1">
            <a:schemeClr val="accent2"/>
          </a:lnRef>
          <a:fillRef idx="2">
            <a:schemeClr val="accent2"/>
          </a:fillRef>
          <a:effectRef idx="1">
            <a:schemeClr val="accent2"/>
          </a:effectRef>
          <a:fontRef idx="minor">
            <a:schemeClr val="dk1"/>
          </a:fontRef>
        </p:style>
        <p:txBody>
          <a:bodyPr>
            <a:normAutofit fontScale="62500" lnSpcReduction="20000"/>
          </a:bodyPr>
          <a:lstStyle/>
          <a:p>
            <a:pPr marL="0" indent="0">
              <a:buNone/>
            </a:pPr>
            <a:r>
              <a:rPr lang="en-US" sz="2900" dirty="0"/>
              <a:t>Se </a:t>
            </a:r>
            <a:r>
              <a:rPr lang="en-US" sz="2900" dirty="0" err="1"/>
              <a:t>asigna</a:t>
            </a:r>
            <a:r>
              <a:rPr lang="en-US" sz="2900" dirty="0"/>
              <a:t> un valor </a:t>
            </a:r>
            <a:r>
              <a:rPr lang="en-US" sz="2900" dirty="0" err="1"/>
              <a:t>inicial</a:t>
            </a:r>
            <a:r>
              <a:rPr lang="en-US" sz="2900" dirty="0"/>
              <a:t> a la variable, </a:t>
            </a:r>
            <a:r>
              <a:rPr lang="en-US" sz="2900" dirty="0" err="1"/>
              <a:t>después</a:t>
            </a:r>
            <a:r>
              <a:rPr lang="en-US" sz="2900" dirty="0"/>
              <a:t> de </a:t>
            </a:r>
            <a:r>
              <a:rPr lang="en-US" sz="2900" dirty="0" err="1"/>
              <a:t>declararla</a:t>
            </a:r>
            <a:r>
              <a:rPr lang="en-US" sz="2900" dirty="0"/>
              <a:t>, </a:t>
            </a:r>
            <a:r>
              <a:rPr lang="en-US" sz="2900" dirty="0" err="1"/>
              <a:t>utilizando</a:t>
            </a:r>
            <a:r>
              <a:rPr lang="en-US" sz="2900" dirty="0"/>
              <a:t> el </a:t>
            </a:r>
            <a:r>
              <a:rPr lang="en-US" sz="2900" dirty="0" err="1"/>
              <a:t>signo</a:t>
            </a:r>
            <a:r>
              <a:rPr lang="en-US" sz="2900" dirty="0"/>
              <a:t> </a:t>
            </a:r>
            <a:r>
              <a:rPr lang="en-US" sz="2900" dirty="0" err="1"/>
              <a:t>igual</a:t>
            </a:r>
            <a:r>
              <a:rPr lang="en-US" sz="2900" dirty="0"/>
              <a:t>, que es el </a:t>
            </a:r>
            <a:r>
              <a:rPr lang="en-US" sz="2900" b="1" dirty="0" err="1"/>
              <a:t>operador</a:t>
            </a:r>
            <a:r>
              <a:rPr lang="en-US" sz="2900" b="1" dirty="0"/>
              <a:t> de </a:t>
            </a:r>
            <a:r>
              <a:rPr lang="en-US" sz="2900" b="1" dirty="0" err="1"/>
              <a:t>asignación</a:t>
            </a:r>
            <a:r>
              <a:rPr lang="en-US" sz="2900" b="1" dirty="0"/>
              <a:t> (=)</a:t>
            </a:r>
            <a:r>
              <a:rPr lang="en-US" sz="2900" dirty="0"/>
              <a:t>. La variable se </a:t>
            </a:r>
            <a:r>
              <a:rPr lang="en-US" sz="2900" dirty="0" err="1"/>
              <a:t>considera</a:t>
            </a:r>
            <a:r>
              <a:rPr lang="en-US" sz="2900" dirty="0"/>
              <a:t> </a:t>
            </a:r>
            <a:r>
              <a:rPr lang="en-US" sz="2900" dirty="0" err="1"/>
              <a:t>entonces</a:t>
            </a:r>
            <a:r>
              <a:rPr lang="en-US" sz="2900" dirty="0"/>
              <a:t> </a:t>
            </a:r>
            <a:r>
              <a:rPr lang="en-US" sz="2900" dirty="0" err="1"/>
              <a:t>como</a:t>
            </a:r>
            <a:r>
              <a:rPr lang="en-US" sz="2900" dirty="0"/>
              <a:t> </a:t>
            </a:r>
            <a:r>
              <a:rPr lang="en-US" sz="2900" dirty="0" err="1"/>
              <a:t>inicializada</a:t>
            </a:r>
            <a:r>
              <a:rPr lang="en-US" sz="2900" dirty="0"/>
              <a:t> y </a:t>
            </a:r>
            <a:r>
              <a:rPr lang="en-US" sz="2900" dirty="0" err="1"/>
              <a:t>pude</a:t>
            </a:r>
            <a:r>
              <a:rPr lang="en-US" sz="2900" dirty="0"/>
              <a:t> ser </a:t>
            </a:r>
            <a:r>
              <a:rPr lang="en-US" sz="2900" dirty="0" err="1"/>
              <a:t>asignada</a:t>
            </a:r>
            <a:r>
              <a:rPr lang="en-US" sz="2900" dirty="0"/>
              <a:t> </a:t>
            </a:r>
            <a:r>
              <a:rPr lang="en-US" sz="2900" dirty="0" err="1"/>
              <a:t>nuevamente</a:t>
            </a:r>
            <a:r>
              <a:rPr lang="en-US" sz="2900" dirty="0"/>
              <a:t> con </a:t>
            </a:r>
            <a:r>
              <a:rPr lang="en-US" sz="2900" dirty="0" err="1"/>
              <a:t>otro</a:t>
            </a:r>
            <a:r>
              <a:rPr lang="en-US" sz="2900" dirty="0"/>
              <a:t> valor del </a:t>
            </a:r>
            <a:r>
              <a:rPr lang="en-US" sz="2900" dirty="0" err="1"/>
              <a:t>tipo</a:t>
            </a:r>
            <a:r>
              <a:rPr lang="en-US" sz="2900" dirty="0"/>
              <a:t> </a:t>
            </a:r>
            <a:r>
              <a:rPr lang="en-US" sz="2900" dirty="0" err="1"/>
              <a:t>declarado</a:t>
            </a:r>
            <a:r>
              <a:rPr lang="en-US" sz="2900" dirty="0"/>
              <a:t> y </a:t>
            </a:r>
            <a:r>
              <a:rPr lang="en-US" sz="2900" dirty="0" err="1"/>
              <a:t>utilizada</a:t>
            </a:r>
            <a:r>
              <a:rPr lang="en-US" sz="2900" dirty="0"/>
              <a:t> </a:t>
            </a:r>
            <a:r>
              <a:rPr lang="en-US" sz="2900" dirty="0" err="1"/>
              <a:t>en</a:t>
            </a:r>
            <a:r>
              <a:rPr lang="en-US" sz="2900" dirty="0"/>
              <a:t> </a:t>
            </a:r>
            <a:r>
              <a:rPr lang="en-US" sz="2900" dirty="0" err="1"/>
              <a:t>cualquier</a:t>
            </a:r>
            <a:r>
              <a:rPr lang="en-US" sz="2900" dirty="0"/>
              <a:t> </a:t>
            </a:r>
            <a:r>
              <a:rPr lang="en-US" sz="2900" dirty="0" err="1"/>
              <a:t>otra</a:t>
            </a:r>
            <a:r>
              <a:rPr lang="en-US" sz="2900" dirty="0"/>
              <a:t> </a:t>
            </a:r>
            <a:r>
              <a:rPr lang="en-US" sz="2900" dirty="0" err="1"/>
              <a:t>sentencia</a:t>
            </a:r>
            <a:r>
              <a:rPr lang="en-US" sz="2900" dirty="0"/>
              <a:t>.</a:t>
            </a:r>
          </a:p>
          <a:p>
            <a:pPr marL="0" indent="0">
              <a:buNone/>
            </a:pPr>
            <a:r>
              <a:rPr lang="en-US" sz="2900" dirty="0"/>
              <a:t>La </a:t>
            </a:r>
            <a:r>
              <a:rPr lang="en-US" sz="2900" dirty="0" err="1"/>
              <a:t>declaración</a:t>
            </a:r>
            <a:r>
              <a:rPr lang="en-US" sz="2900" dirty="0"/>
              <a:t> y la </a:t>
            </a:r>
            <a:r>
              <a:rPr lang="en-US" sz="2900" dirty="0" err="1"/>
              <a:t>asignación</a:t>
            </a:r>
            <a:r>
              <a:rPr lang="en-US" sz="2900" dirty="0"/>
              <a:t> </a:t>
            </a:r>
            <a:r>
              <a:rPr lang="en-US" sz="2900" dirty="0" err="1"/>
              <a:t>inicial</a:t>
            </a:r>
            <a:r>
              <a:rPr lang="en-US" sz="2900" dirty="0"/>
              <a:t> (</a:t>
            </a:r>
            <a:r>
              <a:rPr lang="en-US" sz="2900" dirty="0" err="1"/>
              <a:t>inicialización</a:t>
            </a:r>
            <a:r>
              <a:rPr lang="en-US" sz="2900" dirty="0"/>
              <a:t>) se </a:t>
            </a:r>
            <a:r>
              <a:rPr lang="en-US" sz="2900" dirty="0" err="1"/>
              <a:t>pueden</a:t>
            </a:r>
            <a:r>
              <a:rPr lang="en-US" sz="2900" dirty="0"/>
              <a:t> </a:t>
            </a:r>
            <a:r>
              <a:rPr lang="en-US" sz="2900" dirty="0" err="1"/>
              <a:t>combinar</a:t>
            </a:r>
            <a:r>
              <a:rPr lang="en-US" sz="2900" dirty="0"/>
              <a:t> </a:t>
            </a:r>
            <a:r>
              <a:rPr lang="en-US" sz="2900" dirty="0" err="1"/>
              <a:t>en</a:t>
            </a:r>
            <a:r>
              <a:rPr lang="en-US" sz="2900" dirty="0"/>
              <a:t> una sola </a:t>
            </a:r>
            <a:r>
              <a:rPr lang="en-US" sz="2900" dirty="0" err="1"/>
              <a:t>declaración</a:t>
            </a:r>
            <a:r>
              <a:rPr lang="en-US" sz="2900" dirty="0"/>
              <a:t>.</a:t>
            </a:r>
          </a:p>
          <a:p>
            <a:pPr marL="0" indent="0">
              <a:buNone/>
            </a:pPr>
            <a:r>
              <a:rPr lang="en-US" sz="2900" dirty="0"/>
              <a:t>Si se </a:t>
            </a:r>
            <a:r>
              <a:rPr lang="en-US" sz="2900" dirty="0" err="1"/>
              <a:t>necesitan</a:t>
            </a:r>
            <a:r>
              <a:rPr lang="en-US" sz="2900" dirty="0"/>
              <a:t> </a:t>
            </a:r>
            <a:r>
              <a:rPr lang="en-US" sz="2900" dirty="0" err="1"/>
              <a:t>múltiples</a:t>
            </a:r>
            <a:r>
              <a:rPr lang="en-US" sz="2900" dirty="0"/>
              <a:t> variables del </a:t>
            </a:r>
            <a:r>
              <a:rPr lang="en-US" sz="2900" dirty="0" err="1"/>
              <a:t>mismo</a:t>
            </a:r>
            <a:r>
              <a:rPr lang="en-US" sz="2900" dirty="0"/>
              <a:t> </a:t>
            </a:r>
            <a:r>
              <a:rPr lang="en-US" sz="2900" dirty="0" err="1"/>
              <a:t>tipo</a:t>
            </a:r>
            <a:r>
              <a:rPr lang="en-US" sz="2900" dirty="0"/>
              <a:t>, hay una forma </a:t>
            </a:r>
            <a:r>
              <a:rPr lang="en-US" sz="2900" dirty="0" err="1"/>
              <a:t>abreviada</a:t>
            </a:r>
            <a:r>
              <a:rPr lang="en-US" sz="2900" dirty="0"/>
              <a:t> de </a:t>
            </a:r>
            <a:r>
              <a:rPr lang="en-US" sz="2900" dirty="0" err="1"/>
              <a:t>declararlos</a:t>
            </a:r>
            <a:r>
              <a:rPr lang="en-US" sz="2900" dirty="0"/>
              <a:t> </a:t>
            </a:r>
            <a:r>
              <a:rPr lang="en-US" sz="2900" dirty="0" err="1"/>
              <a:t>utilizando</a:t>
            </a:r>
            <a:r>
              <a:rPr lang="en-US" sz="2900" dirty="0"/>
              <a:t> el </a:t>
            </a:r>
            <a:r>
              <a:rPr lang="en-US" sz="2900" dirty="0" err="1"/>
              <a:t>operador</a:t>
            </a:r>
            <a:r>
              <a:rPr lang="en-US" sz="2900" dirty="0"/>
              <a:t> de coma (,).</a:t>
            </a:r>
          </a:p>
          <a:p>
            <a:pPr marL="0" indent="0">
              <a:buNone/>
            </a:pPr>
            <a:r>
              <a:rPr lang="en-US" sz="2900" dirty="0"/>
              <a:t>Una </a:t>
            </a:r>
            <a:r>
              <a:rPr lang="en-US" sz="2900" dirty="0" err="1"/>
              <a:t>vez</a:t>
            </a:r>
            <a:r>
              <a:rPr lang="en-US" sz="2900" dirty="0"/>
              <a:t> que una variable ha </a:t>
            </a:r>
            <a:r>
              <a:rPr lang="en-US" sz="2900" dirty="0" err="1"/>
              <a:t>sido</a:t>
            </a:r>
            <a:r>
              <a:rPr lang="en-US" sz="2900" dirty="0"/>
              <a:t> </a:t>
            </a:r>
            <a:r>
              <a:rPr lang="en-US" sz="2900" dirty="0" err="1"/>
              <a:t>definida</a:t>
            </a:r>
            <a:r>
              <a:rPr lang="en-US" sz="2900" dirty="0"/>
              <a:t> (</a:t>
            </a:r>
            <a:r>
              <a:rPr lang="en-US" sz="2900" dirty="0" err="1"/>
              <a:t>declarada</a:t>
            </a:r>
            <a:r>
              <a:rPr lang="en-US" sz="2900" dirty="0"/>
              <a:t> e </a:t>
            </a:r>
            <a:r>
              <a:rPr lang="en-US" sz="2900" dirty="0" err="1"/>
              <a:t>inicializada</a:t>
            </a:r>
            <a:r>
              <a:rPr lang="en-US" sz="2900" dirty="0"/>
              <a:t>), </a:t>
            </a:r>
            <a:r>
              <a:rPr lang="en-US" sz="2900" dirty="0" err="1"/>
              <a:t>puede</a:t>
            </a:r>
            <a:r>
              <a:rPr lang="en-US" sz="2900" dirty="0"/>
              <a:t> ser </a:t>
            </a:r>
            <a:r>
              <a:rPr lang="en-US" sz="2900" dirty="0" err="1"/>
              <a:t>utilizada</a:t>
            </a:r>
            <a:r>
              <a:rPr lang="en-US" sz="2900" dirty="0"/>
              <a:t> con el simple </a:t>
            </a:r>
            <a:r>
              <a:rPr lang="en-US" sz="2900" dirty="0" err="1"/>
              <a:t>nombre</a:t>
            </a:r>
            <a:r>
              <a:rPr lang="en-US" sz="2900" dirty="0"/>
              <a:t> de la variable.</a:t>
            </a:r>
          </a:p>
          <a:p>
            <a:pPr marL="0" indent="0">
              <a:buNone/>
            </a:pPr>
            <a:endParaRPr lang="en-US" dirty="0"/>
          </a:p>
        </p:txBody>
      </p:sp>
      <p:sp>
        <p:nvSpPr>
          <p:cNvPr id="5" name="Content Placeholder 2">
            <a:extLst>
              <a:ext uri="{FF2B5EF4-FFF2-40B4-BE49-F238E27FC236}">
                <a16:creationId xmlns:a16="http://schemas.microsoft.com/office/drawing/2014/main" id="{69898496-5EB2-9348-A39C-00FF71DD0659}"/>
              </a:ext>
            </a:extLst>
          </p:cNvPr>
          <p:cNvSpPr txBox="1">
            <a:spLocks/>
          </p:cNvSpPr>
          <p:nvPr/>
        </p:nvSpPr>
        <p:spPr>
          <a:xfrm>
            <a:off x="967742" y="1846217"/>
            <a:ext cx="5250178" cy="4929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pPr marL="457200" lvl="1" indent="0">
              <a:buFont typeface="Arial" panose="020B0604020202020204" pitchFamily="34" charset="0"/>
              <a:buNone/>
            </a:pPr>
            <a:endParaRPr lang="en-US" sz="1000" dirty="0">
              <a:solidFill>
                <a:schemeClr val="bg1">
                  <a:lumMod val="85000"/>
                </a:schemeClr>
              </a:solidFill>
            </a:endParaRPr>
          </a:p>
          <a:p>
            <a:pPr marL="0" indent="0">
              <a:buNone/>
            </a:pPr>
            <a:r>
              <a:rPr lang="en-US" sz="1400" b="1" dirty="0">
                <a:solidFill>
                  <a:schemeClr val="bg1"/>
                </a:solidFill>
              </a:rPr>
              <a:t>WriteLine(</a:t>
            </a:r>
            <a:r>
              <a:rPr lang="en-US" sz="1400" b="1" dirty="0" err="1">
                <a:solidFill>
                  <a:schemeClr val="bg1"/>
                </a:solidFill>
              </a:rPr>
              <a:t>numero</a:t>
            </a:r>
            <a:r>
              <a:rPr lang="en-US" sz="1400" b="1" dirty="0">
                <a:solidFill>
                  <a:schemeClr val="bg1"/>
                </a:solidFill>
              </a:rPr>
              <a:t>)			// NO COMPILA</a:t>
            </a:r>
          </a:p>
          <a:p>
            <a:pPr marL="0" indent="0">
              <a:buNone/>
            </a:pPr>
            <a:r>
              <a:rPr lang="en-US" sz="1400" b="1" dirty="0">
                <a:solidFill>
                  <a:schemeClr val="bg1"/>
                </a:solidFill>
              </a:rPr>
              <a:t>int </a:t>
            </a:r>
            <a:r>
              <a:rPr lang="en-US" sz="1400" b="1" dirty="0" err="1">
                <a:solidFill>
                  <a:schemeClr val="bg1"/>
                </a:solidFill>
              </a:rPr>
              <a:t>numero</a:t>
            </a:r>
            <a:r>
              <a:rPr lang="en-US" sz="1400" b="1" dirty="0">
                <a:solidFill>
                  <a:schemeClr val="bg1"/>
                </a:solidFill>
              </a:rPr>
              <a:t>;</a:t>
            </a:r>
          </a:p>
          <a:p>
            <a:pPr marL="0" indent="0">
              <a:buNone/>
            </a:pPr>
            <a:r>
              <a:rPr lang="en-US" sz="1400" b="1" dirty="0">
                <a:solidFill>
                  <a:schemeClr val="bg1"/>
                </a:solidFill>
              </a:rPr>
              <a:t>WriteLine(</a:t>
            </a:r>
            <a:r>
              <a:rPr lang="en-US" sz="1400" b="1" dirty="0" err="1">
                <a:solidFill>
                  <a:schemeClr val="bg1"/>
                </a:solidFill>
              </a:rPr>
              <a:t>numero</a:t>
            </a:r>
            <a:r>
              <a:rPr lang="en-US" sz="1400" b="1" dirty="0">
                <a:solidFill>
                  <a:schemeClr val="bg1"/>
                </a:solidFill>
              </a:rPr>
              <a:t>);			// NO COMPILA </a:t>
            </a:r>
          </a:p>
          <a:p>
            <a:pPr marL="0" indent="0">
              <a:buNone/>
            </a:pPr>
            <a:r>
              <a:rPr lang="en-US" sz="1400" b="1" dirty="0" err="1">
                <a:solidFill>
                  <a:schemeClr val="bg1"/>
                </a:solidFill>
              </a:rPr>
              <a:t>numero</a:t>
            </a:r>
            <a:r>
              <a:rPr lang="en-US" sz="1400" b="1" dirty="0">
                <a:solidFill>
                  <a:schemeClr val="bg1"/>
                </a:solidFill>
              </a:rPr>
              <a:t> = 10; WriteLine(</a:t>
            </a:r>
            <a:r>
              <a:rPr lang="en-US" sz="1400" b="1" dirty="0" err="1">
                <a:solidFill>
                  <a:schemeClr val="bg1"/>
                </a:solidFill>
              </a:rPr>
              <a:t>numero</a:t>
            </a:r>
            <a:r>
              <a:rPr lang="en-US" sz="1400" b="1" dirty="0">
                <a:solidFill>
                  <a:schemeClr val="bg1"/>
                </a:solidFill>
              </a:rPr>
              <a:t>);	// 10</a:t>
            </a:r>
          </a:p>
          <a:p>
            <a:pPr marL="0" indent="0">
              <a:buNone/>
            </a:pPr>
            <a:r>
              <a:rPr lang="en-US" sz="1400" b="1" dirty="0" err="1">
                <a:solidFill>
                  <a:schemeClr val="bg1"/>
                </a:solidFill>
              </a:rPr>
              <a:t>numero</a:t>
            </a:r>
            <a:r>
              <a:rPr lang="en-US" sz="1400" b="1" dirty="0">
                <a:solidFill>
                  <a:schemeClr val="bg1"/>
                </a:solidFill>
              </a:rPr>
              <a:t> = 20;  WriteLine(</a:t>
            </a:r>
            <a:r>
              <a:rPr lang="en-US" sz="1400" b="1" dirty="0" err="1">
                <a:solidFill>
                  <a:schemeClr val="bg1"/>
                </a:solidFill>
              </a:rPr>
              <a:t>numero</a:t>
            </a:r>
            <a:r>
              <a:rPr lang="en-US" sz="1400" b="1" dirty="0">
                <a:solidFill>
                  <a:schemeClr val="bg1"/>
                </a:solidFill>
              </a:rPr>
              <a:t>);	// 20</a:t>
            </a:r>
          </a:p>
          <a:p>
            <a:pPr marL="0" indent="0">
              <a:buNone/>
            </a:pPr>
            <a:endParaRPr lang="en-US" sz="1400" b="1" dirty="0">
              <a:solidFill>
                <a:schemeClr val="bg1"/>
              </a:solidFill>
            </a:endParaRPr>
          </a:p>
          <a:p>
            <a:pPr marL="0" indent="0">
              <a:buNone/>
            </a:pPr>
            <a:r>
              <a:rPr lang="en-US" sz="1400" b="1" dirty="0">
                <a:solidFill>
                  <a:schemeClr val="bg1"/>
                </a:solidFill>
              </a:rPr>
              <a:t>int </a:t>
            </a:r>
            <a:r>
              <a:rPr lang="en-US" sz="1400" b="1" dirty="0" err="1">
                <a:solidFill>
                  <a:schemeClr val="bg1"/>
                </a:solidFill>
              </a:rPr>
              <a:t>cantidad</a:t>
            </a:r>
            <a:r>
              <a:rPr lang="en-US" sz="1400" b="1" dirty="0">
                <a:solidFill>
                  <a:schemeClr val="bg1"/>
                </a:solidFill>
              </a:rPr>
              <a:t> = 10;</a:t>
            </a:r>
          </a:p>
          <a:p>
            <a:pPr marL="0" indent="0">
              <a:buNone/>
            </a:pPr>
            <a:r>
              <a:rPr lang="en-US" sz="1400" b="1" dirty="0">
                <a:solidFill>
                  <a:schemeClr val="bg1"/>
                </a:solidFill>
              </a:rPr>
              <a:t>var </a:t>
            </a:r>
            <a:r>
              <a:rPr lang="en-US" sz="1400" b="1" dirty="0" err="1">
                <a:solidFill>
                  <a:schemeClr val="bg1"/>
                </a:solidFill>
              </a:rPr>
              <a:t>edad</a:t>
            </a:r>
            <a:r>
              <a:rPr lang="en-US" sz="1400" b="1" dirty="0">
                <a:solidFill>
                  <a:schemeClr val="bg1"/>
                </a:solidFill>
              </a:rPr>
              <a:t> = 10;       	// 10 es un </a:t>
            </a:r>
            <a:r>
              <a:rPr lang="en-US" sz="1400" b="1" dirty="0" err="1">
                <a:solidFill>
                  <a:schemeClr val="bg1"/>
                </a:solidFill>
              </a:rPr>
              <a:t>entero</a:t>
            </a:r>
            <a:r>
              <a:rPr lang="en-US" sz="1400" b="1" dirty="0">
                <a:solidFill>
                  <a:schemeClr val="bg1"/>
                </a:solidFill>
              </a:rPr>
              <a:t>, </a:t>
            </a:r>
          </a:p>
          <a:p>
            <a:pPr marL="0" indent="0">
              <a:buNone/>
            </a:pPr>
            <a:r>
              <a:rPr lang="en-US" sz="1400" b="1" dirty="0">
                <a:solidFill>
                  <a:schemeClr val="bg1"/>
                </a:solidFill>
              </a:rPr>
              <a:t>		// por lo que el </a:t>
            </a:r>
            <a:r>
              <a:rPr lang="en-US" sz="1400" b="1" dirty="0" err="1">
                <a:solidFill>
                  <a:schemeClr val="bg1"/>
                </a:solidFill>
              </a:rPr>
              <a:t>compilador</a:t>
            </a:r>
            <a:r>
              <a:rPr lang="en-US" sz="1400" b="1" dirty="0">
                <a:solidFill>
                  <a:schemeClr val="bg1"/>
                </a:solidFill>
              </a:rPr>
              <a:t> “</a:t>
            </a:r>
            <a:r>
              <a:rPr lang="en-US" sz="1400" b="1" dirty="0" err="1">
                <a:solidFill>
                  <a:schemeClr val="bg1"/>
                </a:solidFill>
              </a:rPr>
              <a:t>infiere</a:t>
            </a:r>
            <a:r>
              <a:rPr lang="en-US" sz="1400" b="1" dirty="0">
                <a:solidFill>
                  <a:schemeClr val="bg1"/>
                </a:solidFill>
              </a:rPr>
              <a:t>” </a:t>
            </a:r>
          </a:p>
          <a:p>
            <a:pPr marL="0" indent="0">
              <a:buNone/>
            </a:pPr>
            <a:r>
              <a:rPr lang="en-US" sz="1400" b="1" dirty="0">
                <a:solidFill>
                  <a:schemeClr val="bg1"/>
                </a:solidFill>
              </a:rPr>
              <a:t>		// que </a:t>
            </a:r>
            <a:r>
              <a:rPr lang="en-US" sz="1400" b="1" dirty="0" err="1">
                <a:solidFill>
                  <a:schemeClr val="bg1"/>
                </a:solidFill>
              </a:rPr>
              <a:t>edad</a:t>
            </a:r>
            <a:r>
              <a:rPr lang="en-US" sz="1400" b="1" dirty="0">
                <a:solidFill>
                  <a:schemeClr val="bg1"/>
                </a:solidFill>
              </a:rPr>
              <a:t>  es de </a:t>
            </a:r>
            <a:r>
              <a:rPr lang="en-US" sz="1400" b="1" dirty="0" err="1">
                <a:solidFill>
                  <a:schemeClr val="bg1"/>
                </a:solidFill>
              </a:rPr>
              <a:t>tipo</a:t>
            </a:r>
            <a:r>
              <a:rPr lang="en-US" sz="1400" b="1" dirty="0">
                <a:solidFill>
                  <a:schemeClr val="bg1"/>
                </a:solidFill>
              </a:rPr>
              <a:t> int</a:t>
            </a:r>
          </a:p>
          <a:p>
            <a:pPr marL="0" indent="0">
              <a:buNone/>
            </a:pPr>
            <a:endParaRPr lang="en-US" sz="1400" b="1" dirty="0">
              <a:solidFill>
                <a:schemeClr val="bg1"/>
              </a:solidFill>
            </a:endParaRPr>
          </a:p>
          <a:p>
            <a:pPr marL="0" indent="0">
              <a:buNone/>
            </a:pPr>
            <a:r>
              <a:rPr lang="en-US" sz="1400" b="1" dirty="0">
                <a:solidFill>
                  <a:schemeClr val="bg1"/>
                </a:solidFill>
              </a:rPr>
              <a:t>int </a:t>
            </a:r>
            <a:r>
              <a:rPr lang="en-US" sz="1400" b="1" dirty="0" err="1">
                <a:solidFill>
                  <a:schemeClr val="bg1"/>
                </a:solidFill>
              </a:rPr>
              <a:t>clientes</a:t>
            </a:r>
            <a:r>
              <a:rPr lang="en-US" sz="1400" b="1" dirty="0">
                <a:solidFill>
                  <a:schemeClr val="bg1"/>
                </a:solidFill>
              </a:rPr>
              <a:t> = 10, </a:t>
            </a:r>
            <a:r>
              <a:rPr lang="en-US" sz="1400" b="1" dirty="0" err="1">
                <a:solidFill>
                  <a:schemeClr val="bg1"/>
                </a:solidFill>
              </a:rPr>
              <a:t>productos</a:t>
            </a:r>
            <a:r>
              <a:rPr lang="en-US" sz="1400" b="1" dirty="0">
                <a:solidFill>
                  <a:schemeClr val="bg1"/>
                </a:solidFill>
              </a:rPr>
              <a:t> = 20,  </a:t>
            </a:r>
            <a:r>
              <a:rPr lang="en-US" sz="1400" b="1" dirty="0" err="1">
                <a:solidFill>
                  <a:schemeClr val="bg1"/>
                </a:solidFill>
              </a:rPr>
              <a:t>veces</a:t>
            </a:r>
            <a:r>
              <a:rPr lang="en-US" sz="1400" b="1" dirty="0">
                <a:solidFill>
                  <a:schemeClr val="bg1"/>
                </a:solidFill>
              </a:rPr>
              <a:t>;</a:t>
            </a:r>
          </a:p>
          <a:p>
            <a:pPr marL="0" indent="0">
              <a:buNone/>
            </a:pPr>
            <a:r>
              <a:rPr lang="en-US" sz="1400" b="1" dirty="0">
                <a:solidFill>
                  <a:schemeClr val="bg1"/>
                </a:solidFill>
              </a:rPr>
              <a:t>WriteLine(</a:t>
            </a:r>
            <a:r>
              <a:rPr lang="en-US" sz="1400" b="1" dirty="0" err="1">
                <a:solidFill>
                  <a:schemeClr val="bg1"/>
                </a:solidFill>
              </a:rPr>
              <a:t>clientes</a:t>
            </a:r>
            <a:r>
              <a:rPr lang="en-US" sz="1400" b="1" dirty="0">
                <a:solidFill>
                  <a:schemeClr val="bg1"/>
                </a:solidFill>
              </a:rPr>
              <a:t>);      // 10</a:t>
            </a:r>
            <a:endParaRPr lang="en-BO" sz="1600" b="1" dirty="0">
              <a:solidFill>
                <a:schemeClr val="bg1"/>
              </a:solidFill>
            </a:endParaRPr>
          </a:p>
          <a:p>
            <a:pPr marL="7938" lvl="1" indent="0">
              <a:buFont typeface="Arial" panose="020B0604020202020204" pitchFamily="34" charset="0"/>
              <a:buNone/>
            </a:pPr>
            <a:r>
              <a:rPr lang="en-US" sz="1000" dirty="0">
                <a:solidFill>
                  <a:schemeClr val="bg1">
                    <a:lumMod val="85000"/>
                  </a:schemeClr>
                </a:solidFill>
              </a:rPr>
              <a:t>      </a:t>
            </a:r>
          </a:p>
          <a:p>
            <a:pPr marL="7938" lvl="1" indent="0">
              <a:buFont typeface="Arial" panose="020B0604020202020204" pitchFamily="34" charset="0"/>
              <a:buNone/>
            </a:pPr>
            <a:r>
              <a:rPr lang="en-US" sz="1000" dirty="0">
                <a:solidFill>
                  <a:schemeClr val="bg1">
                    <a:lumMod val="85000"/>
                  </a:schemeClr>
                </a:solidFill>
              </a:rPr>
              <a:t>} }</a:t>
            </a:r>
            <a:endParaRPr lang="en-BO" sz="1000" dirty="0"/>
          </a:p>
        </p:txBody>
      </p:sp>
    </p:spTree>
    <p:extLst>
      <p:ext uri="{BB962C8B-B14F-4D97-AF65-F5344CB8AC3E}">
        <p14:creationId xmlns:p14="http://schemas.microsoft.com/office/powerpoint/2010/main" val="119752860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E11CB-E92E-6143-8AAC-687F849A01A4}"/>
              </a:ext>
            </a:extLst>
          </p:cNvPr>
          <p:cNvSpPr>
            <a:spLocks noGrp="1"/>
          </p:cNvSpPr>
          <p:nvPr>
            <p:ph type="title"/>
          </p:nvPr>
        </p:nvSpPr>
        <p:spPr/>
        <p:txBody>
          <a:bodyPr/>
          <a:lstStyle/>
          <a:p>
            <a:r>
              <a:rPr lang="en-BO" dirty="0"/>
              <a:t>Interface: una colección de signatures</a:t>
            </a:r>
          </a:p>
        </p:txBody>
      </p:sp>
      <p:sp>
        <p:nvSpPr>
          <p:cNvPr id="3" name="Content Placeholder 2">
            <a:extLst>
              <a:ext uri="{FF2B5EF4-FFF2-40B4-BE49-F238E27FC236}">
                <a16:creationId xmlns:a16="http://schemas.microsoft.com/office/drawing/2014/main" id="{AC608687-B1D7-1D4F-84E8-F8DC9BDEE56D}"/>
              </a:ext>
            </a:extLst>
          </p:cNvPr>
          <p:cNvSpPr>
            <a:spLocks noGrp="1"/>
          </p:cNvSpPr>
          <p:nvPr>
            <p:ph idx="1"/>
          </p:nvPr>
        </p:nvSpPr>
        <p:spPr>
          <a:xfrm>
            <a:off x="5808617" y="1762909"/>
            <a:ext cx="5545183" cy="4629182"/>
          </a:xfrm>
          <a:solidFill>
            <a:schemeClr val="accent1">
              <a:lumMod val="20000"/>
              <a:lumOff val="80000"/>
            </a:schemeClr>
          </a:solidFill>
          <a:ln>
            <a:solidFill>
              <a:schemeClr val="accent1"/>
            </a:solidFill>
          </a:ln>
        </p:spPr>
        <p:txBody>
          <a:bodyPr>
            <a:normAutofit fontScale="55000" lnSpcReduction="20000"/>
          </a:bodyPr>
          <a:lstStyle/>
          <a:p>
            <a:pPr marL="0" indent="0">
              <a:buNone/>
            </a:pPr>
            <a:endParaRPr lang="en-US" dirty="0"/>
          </a:p>
          <a:p>
            <a:pPr marL="0" indent="0">
              <a:buNone/>
            </a:pPr>
            <a:r>
              <a:rPr lang="en-US" dirty="0"/>
              <a:t>El </a:t>
            </a:r>
            <a:r>
              <a:rPr lang="en-US" dirty="0" err="1"/>
              <a:t>bloque</a:t>
            </a:r>
            <a:r>
              <a:rPr lang="en-US" dirty="0"/>
              <a:t> de </a:t>
            </a:r>
            <a:r>
              <a:rPr lang="en-US" dirty="0" err="1"/>
              <a:t>código</a:t>
            </a:r>
            <a:r>
              <a:rPr lang="en-US" dirty="0"/>
              <a:t> de una </a:t>
            </a:r>
            <a:r>
              <a:rPr lang="en-US" b="1" dirty="0"/>
              <a:t>interface solo </a:t>
            </a:r>
            <a:r>
              <a:rPr lang="en-US" b="1" dirty="0" err="1"/>
              <a:t>puede</a:t>
            </a:r>
            <a:r>
              <a:rPr lang="en-US" b="1" dirty="0"/>
              <a:t> </a:t>
            </a:r>
            <a:r>
              <a:rPr lang="en-US" b="1" dirty="0" err="1"/>
              <a:t>contener</a:t>
            </a:r>
            <a:r>
              <a:rPr lang="en-US" b="1" dirty="0"/>
              <a:t> signatures</a:t>
            </a:r>
            <a:r>
              <a:rPr lang="en-US" dirty="0"/>
              <a:t> (</a:t>
            </a:r>
            <a:r>
              <a:rPr lang="en-US" dirty="0" err="1"/>
              <a:t>firmas</a:t>
            </a:r>
            <a:r>
              <a:rPr lang="en-US" dirty="0"/>
              <a:t>) de </a:t>
            </a:r>
            <a:r>
              <a:rPr lang="en-US" dirty="0" err="1"/>
              <a:t>miembros</a:t>
            </a:r>
            <a:r>
              <a:rPr lang="en-US" dirty="0"/>
              <a:t> (</a:t>
            </a:r>
            <a:r>
              <a:rPr lang="en-US" dirty="0" err="1"/>
              <a:t>métodos</a:t>
            </a:r>
            <a:r>
              <a:rPr lang="en-US" dirty="0"/>
              <a:t>, </a:t>
            </a:r>
            <a:r>
              <a:rPr lang="en-US" dirty="0" err="1"/>
              <a:t>propiedades</a:t>
            </a:r>
            <a:r>
              <a:rPr lang="en-US" dirty="0"/>
              <a:t>, </a:t>
            </a:r>
            <a:r>
              <a:rPr lang="en-US" dirty="0" err="1"/>
              <a:t>indexadores</a:t>
            </a:r>
            <a:r>
              <a:rPr lang="en-US" dirty="0"/>
              <a:t> y </a:t>
            </a:r>
            <a:r>
              <a:rPr lang="en-US" dirty="0" err="1"/>
              <a:t>eventos</a:t>
            </a:r>
            <a:r>
              <a:rPr lang="en-US" dirty="0"/>
              <a:t>). </a:t>
            </a:r>
          </a:p>
          <a:p>
            <a:pPr marL="0" indent="0">
              <a:buNone/>
            </a:pPr>
            <a:endParaRPr lang="en-US" dirty="0"/>
          </a:p>
          <a:p>
            <a:pPr marL="0" indent="0">
              <a:buNone/>
            </a:pPr>
            <a:r>
              <a:rPr lang="en-US" dirty="0"/>
              <a:t>Las interfaces </a:t>
            </a:r>
            <a:r>
              <a:rPr lang="en-US" dirty="0" err="1"/>
              <a:t>pueden</a:t>
            </a:r>
            <a:r>
              <a:rPr lang="en-US" dirty="0"/>
              <a:t> </a:t>
            </a:r>
            <a:r>
              <a:rPr lang="en-US" dirty="0" err="1"/>
              <a:t>tener</a:t>
            </a:r>
            <a:r>
              <a:rPr lang="en-US" dirty="0"/>
              <a:t> </a:t>
            </a:r>
            <a:r>
              <a:rPr lang="en-US" dirty="0" err="1"/>
              <a:t>implementaciones</a:t>
            </a:r>
            <a:r>
              <a:rPr lang="en-US" dirty="0"/>
              <a:t> de </a:t>
            </a:r>
            <a:r>
              <a:rPr lang="en-US" dirty="0" err="1"/>
              <a:t>alguno</a:t>
            </a:r>
            <a:r>
              <a:rPr lang="en-US" dirty="0"/>
              <a:t> o </a:t>
            </a:r>
            <a:r>
              <a:rPr lang="en-US" dirty="0" err="1"/>
              <a:t>todos</a:t>
            </a:r>
            <a:r>
              <a:rPr lang="en-US" dirty="0"/>
              <a:t> los </a:t>
            </a:r>
            <a:r>
              <a:rPr lang="en-US" dirty="0" err="1"/>
              <a:t>métodos</a:t>
            </a:r>
            <a:r>
              <a:rPr lang="en-US" dirty="0"/>
              <a:t>. Los </a:t>
            </a:r>
            <a:r>
              <a:rPr lang="en-US" dirty="0" err="1"/>
              <a:t>métodos</a:t>
            </a:r>
            <a:r>
              <a:rPr lang="en-US" dirty="0"/>
              <a:t> que no </a:t>
            </a:r>
            <a:r>
              <a:rPr lang="en-US" dirty="0" err="1"/>
              <a:t>tienen</a:t>
            </a:r>
            <a:r>
              <a:rPr lang="en-US" dirty="0"/>
              <a:t> </a:t>
            </a:r>
            <a:r>
              <a:rPr lang="en-US" dirty="0" err="1"/>
              <a:t>implementación</a:t>
            </a:r>
            <a:r>
              <a:rPr lang="en-US" dirty="0"/>
              <a:t> </a:t>
            </a:r>
            <a:r>
              <a:rPr lang="en-US" dirty="0" err="1"/>
              <a:t>simplemente</a:t>
            </a:r>
            <a:r>
              <a:rPr lang="en-US" dirty="0"/>
              <a:t> se los </a:t>
            </a:r>
            <a:r>
              <a:rPr lang="en-US" dirty="0" err="1"/>
              <a:t>termina</a:t>
            </a:r>
            <a:r>
              <a:rPr lang="en-US" dirty="0"/>
              <a:t> </a:t>
            </a:r>
            <a:r>
              <a:rPr lang="en-US" dirty="0" err="1"/>
              <a:t>en</a:t>
            </a:r>
            <a:r>
              <a:rPr lang="en-US" dirty="0"/>
              <a:t> “;” (el </a:t>
            </a:r>
            <a:r>
              <a:rPr lang="en-US" dirty="0" err="1"/>
              <a:t>caso</a:t>
            </a:r>
            <a:r>
              <a:rPr lang="en-US" dirty="0"/>
              <a:t> </a:t>
            </a:r>
            <a:r>
              <a:rPr lang="en-US" dirty="0" err="1"/>
              <a:t>más</a:t>
            </a:r>
            <a:r>
              <a:rPr lang="en-US" dirty="0"/>
              <a:t> </a:t>
            </a:r>
            <a:r>
              <a:rPr lang="en-US" dirty="0" err="1"/>
              <a:t>común</a:t>
            </a:r>
            <a:r>
              <a:rPr lang="en-US" dirty="0"/>
              <a:t>).</a:t>
            </a:r>
          </a:p>
          <a:p>
            <a:pPr marL="0" indent="0">
              <a:buNone/>
            </a:pPr>
            <a:endParaRPr lang="en-US" dirty="0"/>
          </a:p>
          <a:p>
            <a:pPr marL="0" indent="0">
              <a:buNone/>
            </a:pPr>
            <a:r>
              <a:rPr lang="en-US" dirty="0"/>
              <a:t>No </a:t>
            </a:r>
            <a:r>
              <a:rPr lang="en-US" dirty="0" err="1"/>
              <a:t>pueden</a:t>
            </a:r>
            <a:r>
              <a:rPr lang="en-US" dirty="0"/>
              <a:t> </a:t>
            </a:r>
            <a:r>
              <a:rPr lang="en-US" dirty="0" err="1"/>
              <a:t>tener</a:t>
            </a:r>
            <a:r>
              <a:rPr lang="en-US" dirty="0"/>
              <a:t> </a:t>
            </a:r>
            <a:r>
              <a:rPr lang="en-US" dirty="0" err="1"/>
              <a:t>modificadores</a:t>
            </a:r>
            <a:r>
              <a:rPr lang="en-US" dirty="0"/>
              <a:t> de </a:t>
            </a:r>
            <a:r>
              <a:rPr lang="en-US" dirty="0" err="1"/>
              <a:t>acceso</a:t>
            </a:r>
            <a:r>
              <a:rPr lang="en-US" dirty="0"/>
              <a:t> </a:t>
            </a:r>
            <a:r>
              <a:rPr lang="en-US" dirty="0" err="1"/>
              <a:t>ya</a:t>
            </a:r>
            <a:r>
              <a:rPr lang="en-US" dirty="0"/>
              <a:t> que </a:t>
            </a:r>
            <a:r>
              <a:rPr lang="en-US" dirty="0" err="1"/>
              <a:t>todos</a:t>
            </a:r>
            <a:r>
              <a:rPr lang="en-US" dirty="0"/>
              <a:t> sus </a:t>
            </a:r>
            <a:r>
              <a:rPr lang="en-US" dirty="0" err="1"/>
              <a:t>miembros</a:t>
            </a:r>
            <a:r>
              <a:rPr lang="en-US" dirty="0"/>
              <a:t> son </a:t>
            </a:r>
            <a:r>
              <a:rPr lang="en-US" dirty="0" err="1"/>
              <a:t>siempre</a:t>
            </a:r>
            <a:r>
              <a:rPr lang="en-US" dirty="0"/>
              <a:t> </a:t>
            </a:r>
            <a:r>
              <a:rPr lang="en-US" dirty="0" err="1"/>
              <a:t>públicos</a:t>
            </a:r>
            <a:r>
              <a:rPr lang="en-US" dirty="0"/>
              <a:t>.</a:t>
            </a:r>
          </a:p>
          <a:p>
            <a:pPr marL="0" indent="0">
              <a:buNone/>
            </a:pPr>
            <a:endParaRPr lang="en-US" dirty="0"/>
          </a:p>
          <a:p>
            <a:pPr marL="0" indent="0">
              <a:buNone/>
            </a:pPr>
            <a:r>
              <a:rPr lang="en-US" dirty="0" err="1"/>
              <a:t>En</a:t>
            </a:r>
            <a:r>
              <a:rPr lang="en-US" dirty="0"/>
              <a:t> la </a:t>
            </a:r>
            <a:r>
              <a:rPr lang="en-US" dirty="0" err="1"/>
              <a:t>librería</a:t>
            </a:r>
            <a:r>
              <a:rPr lang="en-US" dirty="0"/>
              <a:t> </a:t>
            </a:r>
            <a:r>
              <a:rPr lang="en-US" dirty="0" err="1"/>
              <a:t>.Net</a:t>
            </a:r>
            <a:r>
              <a:rPr lang="en-US" dirty="0"/>
              <a:t> (FCL) hay </a:t>
            </a:r>
            <a:r>
              <a:rPr lang="en-US" dirty="0" err="1"/>
              <a:t>muchas</a:t>
            </a:r>
            <a:r>
              <a:rPr lang="en-US" dirty="0"/>
              <a:t> Interfaces </a:t>
            </a:r>
            <a:r>
              <a:rPr lang="en-US" dirty="0" err="1"/>
              <a:t>definidas</a:t>
            </a:r>
            <a:r>
              <a:rPr lang="en-US" dirty="0"/>
              <a:t> con signatures de </a:t>
            </a:r>
            <a:r>
              <a:rPr lang="en-US" dirty="0" err="1"/>
              <a:t>métodos</a:t>
            </a:r>
            <a:r>
              <a:rPr lang="en-US" dirty="0"/>
              <a:t> que </a:t>
            </a:r>
            <a:r>
              <a:rPr lang="en-US" dirty="0" err="1"/>
              <a:t>nos</a:t>
            </a:r>
            <a:r>
              <a:rPr lang="en-US" dirty="0"/>
              <a:t> </a:t>
            </a:r>
            <a:r>
              <a:rPr lang="en-US" dirty="0" err="1"/>
              <a:t>permite</a:t>
            </a:r>
            <a:r>
              <a:rPr lang="en-US" dirty="0"/>
              <a:t> </a:t>
            </a:r>
            <a:r>
              <a:rPr lang="en-US" dirty="0" err="1"/>
              <a:t>diseñar</a:t>
            </a:r>
            <a:r>
              <a:rPr lang="en-US" dirty="0"/>
              <a:t> </a:t>
            </a:r>
            <a:r>
              <a:rPr lang="en-US" dirty="0" err="1"/>
              <a:t>clases</a:t>
            </a:r>
            <a:r>
              <a:rPr lang="en-US" dirty="0"/>
              <a:t> que </a:t>
            </a:r>
            <a:r>
              <a:rPr lang="en-US" dirty="0" err="1"/>
              <a:t>tienen</a:t>
            </a:r>
            <a:r>
              <a:rPr lang="en-US" dirty="0"/>
              <a:t> </a:t>
            </a:r>
            <a:r>
              <a:rPr lang="en-US" dirty="0" err="1"/>
              <a:t>ciertos</a:t>
            </a:r>
            <a:r>
              <a:rPr lang="en-US" dirty="0"/>
              <a:t> </a:t>
            </a:r>
            <a:r>
              <a:rPr lang="en-US" dirty="0" err="1"/>
              <a:t>comportamientos</a:t>
            </a:r>
            <a:r>
              <a:rPr lang="en-US" dirty="0"/>
              <a:t> que le </a:t>
            </a:r>
            <a:r>
              <a:rPr lang="en-US" dirty="0" err="1"/>
              <a:t>permiten</a:t>
            </a:r>
            <a:r>
              <a:rPr lang="en-US" dirty="0"/>
              <a:t> al runtime </a:t>
            </a:r>
            <a:r>
              <a:rPr lang="en-US" dirty="0" err="1"/>
              <a:t>llamar</a:t>
            </a:r>
            <a:r>
              <a:rPr lang="en-US" dirty="0"/>
              <a:t> </a:t>
            </a:r>
            <a:r>
              <a:rPr lang="en-US" dirty="0" err="1"/>
              <a:t>automáticamente</a:t>
            </a:r>
            <a:r>
              <a:rPr lang="en-US" dirty="0"/>
              <a:t> a </a:t>
            </a:r>
            <a:r>
              <a:rPr lang="en-US" dirty="0" err="1"/>
              <a:t>nuestros</a:t>
            </a:r>
            <a:r>
              <a:rPr lang="en-US" dirty="0"/>
              <a:t> </a:t>
            </a:r>
            <a:r>
              <a:rPr lang="en-US" dirty="0" err="1"/>
              <a:t>métodos</a:t>
            </a:r>
            <a:r>
              <a:rPr lang="en-US" dirty="0"/>
              <a:t> </a:t>
            </a:r>
            <a:r>
              <a:rPr lang="en-US" dirty="0" err="1"/>
              <a:t>en</a:t>
            </a:r>
            <a:r>
              <a:rPr lang="en-US" dirty="0"/>
              <a:t> un dado </a:t>
            </a:r>
            <a:r>
              <a:rPr lang="en-US" dirty="0" err="1"/>
              <a:t>contexto</a:t>
            </a:r>
            <a:r>
              <a:rPr lang="en-US" dirty="0"/>
              <a:t>, </a:t>
            </a:r>
            <a:r>
              <a:rPr lang="en-US" dirty="0" err="1"/>
              <a:t>como</a:t>
            </a:r>
            <a:r>
              <a:rPr lang="en-US" dirty="0"/>
              <a:t> ser:</a:t>
            </a:r>
          </a:p>
          <a:p>
            <a:pPr marL="0" indent="0">
              <a:buNone/>
            </a:pPr>
            <a:r>
              <a:rPr lang="en-US" dirty="0"/>
              <a:t> </a:t>
            </a:r>
            <a:r>
              <a:rPr lang="en-US" dirty="0" err="1"/>
              <a:t>IComparable</a:t>
            </a:r>
            <a:r>
              <a:rPr lang="en-US" dirty="0"/>
              <a:t>, </a:t>
            </a:r>
            <a:r>
              <a:rPr lang="en-US" dirty="0" err="1"/>
              <a:t>IDisposable</a:t>
            </a:r>
            <a:r>
              <a:rPr lang="en-US" dirty="0"/>
              <a:t>, </a:t>
            </a:r>
            <a:r>
              <a:rPr lang="en-US" dirty="0" err="1"/>
              <a:t>IEnumerable</a:t>
            </a:r>
            <a:r>
              <a:rPr lang="en-US" dirty="0"/>
              <a:t>, </a:t>
            </a:r>
            <a:r>
              <a:rPr lang="en-US" dirty="0" err="1"/>
              <a:t>etc</a:t>
            </a:r>
            <a:r>
              <a:rPr lang="en-US" dirty="0"/>
              <a:t>…</a:t>
            </a:r>
            <a:endParaRPr lang="en-BO" dirty="0"/>
          </a:p>
        </p:txBody>
      </p:sp>
      <p:sp>
        <p:nvSpPr>
          <p:cNvPr id="4" name="TextBox 3">
            <a:extLst>
              <a:ext uri="{FF2B5EF4-FFF2-40B4-BE49-F238E27FC236}">
                <a16:creationId xmlns:a16="http://schemas.microsoft.com/office/drawing/2014/main" id="{4B7A55FB-9E56-D944-9C3B-7A20CB6266C2}"/>
              </a:ext>
            </a:extLst>
          </p:cNvPr>
          <p:cNvSpPr txBox="1"/>
          <p:nvPr/>
        </p:nvSpPr>
        <p:spPr>
          <a:xfrm>
            <a:off x="838200" y="1762909"/>
            <a:ext cx="4421778"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interface </a:t>
            </a:r>
            <a:r>
              <a:rPr lang="en-US" sz="1400" b="1" dirty="0" err="1"/>
              <a:t>IRectangulo</a:t>
            </a:r>
            <a:r>
              <a:rPr lang="en-US" sz="1400" b="1" dirty="0"/>
              <a:t> {</a:t>
            </a:r>
          </a:p>
          <a:p>
            <a:r>
              <a:rPr lang="en-US" sz="1400" b="1" dirty="0"/>
              <a:t>       double X { get; set; }</a:t>
            </a:r>
          </a:p>
          <a:p>
            <a:r>
              <a:rPr lang="en-US" sz="1400" b="1" dirty="0"/>
              <a:t>       double Y { get; set; }</a:t>
            </a:r>
          </a:p>
          <a:p>
            <a:r>
              <a:rPr lang="en-US" sz="1400" b="1" dirty="0"/>
              <a:t>       bool </a:t>
            </a:r>
            <a:r>
              <a:rPr lang="en-US" sz="1400" b="1" dirty="0" err="1"/>
              <a:t>Cuadrable</a:t>
            </a:r>
            <a:r>
              <a:rPr lang="en-US" sz="1400" b="1" dirty="0"/>
              <a:t> { get; set; }</a:t>
            </a:r>
          </a:p>
          <a:p>
            <a:r>
              <a:rPr lang="en-US" sz="1400" b="1" dirty="0"/>
              <a:t>       double Area();</a:t>
            </a:r>
          </a:p>
          <a:p>
            <a:r>
              <a:rPr lang="en-US" sz="1400" b="1" dirty="0"/>
              <a:t>        void </a:t>
            </a:r>
            <a:r>
              <a:rPr lang="en-US" sz="1400" b="1" dirty="0" err="1"/>
              <a:t>NuevosValores</a:t>
            </a:r>
            <a:r>
              <a:rPr lang="en-US" sz="1400" b="1" dirty="0"/>
              <a:t>(double x, double y);</a:t>
            </a:r>
          </a:p>
          <a:p>
            <a:r>
              <a:rPr lang="en-US" sz="1400" b="1" dirty="0"/>
              <a:t>        void </a:t>
            </a:r>
            <a:r>
              <a:rPr lang="en-US" sz="1400" b="1" dirty="0" err="1"/>
              <a:t>ToCuadrado</a:t>
            </a:r>
            <a:r>
              <a:rPr lang="en-US" sz="1400" b="1" dirty="0"/>
              <a:t>();</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1D5274A1-E510-2443-92D8-D85FA825E4BE}"/>
              </a:ext>
            </a:extLst>
          </p:cNvPr>
          <p:cNvSpPr txBox="1"/>
          <p:nvPr/>
        </p:nvSpPr>
        <p:spPr>
          <a:xfrm>
            <a:off x="838200" y="5037874"/>
            <a:ext cx="4421778" cy="1354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namespace System {</a:t>
            </a:r>
          </a:p>
          <a:p>
            <a:endParaRPr lang="en-US" sz="1000" dirty="0">
              <a:solidFill>
                <a:schemeClr val="bg1">
                  <a:lumMod val="85000"/>
                </a:schemeClr>
              </a:solidFill>
            </a:endParaRPr>
          </a:p>
          <a:p>
            <a:r>
              <a:rPr lang="en-US" sz="1400" b="1" dirty="0"/>
              <a:t>public interface </a:t>
            </a:r>
            <a:r>
              <a:rPr lang="en-US" sz="1400" b="1" dirty="0" err="1"/>
              <a:t>IComparable</a:t>
            </a:r>
            <a:r>
              <a:rPr lang="en-US" sz="1400" b="1" dirty="0"/>
              <a:t> {</a:t>
            </a:r>
          </a:p>
          <a:p>
            <a:r>
              <a:rPr lang="en-US" sz="1400" b="1" dirty="0"/>
              <a:t>      int Compare(object 0);</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1070033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27604-25AB-324E-90A2-7066A919714D}"/>
              </a:ext>
            </a:extLst>
          </p:cNvPr>
          <p:cNvSpPr>
            <a:spLocks noGrp="1"/>
          </p:cNvSpPr>
          <p:nvPr>
            <p:ph type="title"/>
          </p:nvPr>
        </p:nvSpPr>
        <p:spPr/>
        <p:txBody>
          <a:bodyPr/>
          <a:lstStyle/>
          <a:p>
            <a:r>
              <a:rPr lang="en-BO" dirty="0"/>
              <a:t>I</a:t>
            </a:r>
            <a:r>
              <a:rPr lang="en-US" dirty="0"/>
              <a:t>m</a:t>
            </a:r>
            <a:r>
              <a:rPr lang="en-BO" dirty="0"/>
              <a:t>plementación de interfaces</a:t>
            </a:r>
          </a:p>
        </p:txBody>
      </p:sp>
      <p:sp>
        <p:nvSpPr>
          <p:cNvPr id="3" name="Content Placeholder 2">
            <a:extLst>
              <a:ext uri="{FF2B5EF4-FFF2-40B4-BE49-F238E27FC236}">
                <a16:creationId xmlns:a16="http://schemas.microsoft.com/office/drawing/2014/main" id="{2BC498F6-0A8A-5542-A5DB-A61150908950}"/>
              </a:ext>
            </a:extLst>
          </p:cNvPr>
          <p:cNvSpPr>
            <a:spLocks noGrp="1"/>
          </p:cNvSpPr>
          <p:nvPr>
            <p:ph idx="1"/>
          </p:nvPr>
        </p:nvSpPr>
        <p:spPr>
          <a:xfrm>
            <a:off x="8081554" y="1478237"/>
            <a:ext cx="3272246" cy="5232202"/>
          </a:xfrm>
          <a:solidFill>
            <a:schemeClr val="accent5">
              <a:lumMod val="20000"/>
              <a:lumOff val="80000"/>
            </a:schemeClr>
          </a:solidFill>
          <a:ln>
            <a:solidFill>
              <a:schemeClr val="accent1"/>
            </a:solidFill>
          </a:ln>
        </p:spPr>
        <p:txBody>
          <a:bodyPr>
            <a:normAutofit fontScale="85000" lnSpcReduction="10000"/>
          </a:bodyPr>
          <a:lstStyle/>
          <a:p>
            <a:pPr marL="0" indent="0">
              <a:buNone/>
            </a:pPr>
            <a:endParaRPr lang="en-US" sz="2000" dirty="0"/>
          </a:p>
          <a:p>
            <a:pPr marL="0" indent="0">
              <a:buNone/>
            </a:pPr>
            <a:r>
              <a:rPr lang="en-US" sz="2000" dirty="0"/>
              <a:t>Para </a:t>
            </a:r>
            <a:r>
              <a:rPr lang="en-US" sz="2000" dirty="0" err="1"/>
              <a:t>declarar</a:t>
            </a:r>
            <a:r>
              <a:rPr lang="en-US" sz="2000" dirty="0"/>
              <a:t> una </a:t>
            </a:r>
            <a:r>
              <a:rPr lang="en-US" sz="2000" dirty="0" err="1"/>
              <a:t>clase</a:t>
            </a:r>
            <a:r>
              <a:rPr lang="en-US" sz="2000" dirty="0"/>
              <a:t> que </a:t>
            </a:r>
            <a:r>
              <a:rPr lang="en-US" sz="2000" dirty="0" err="1"/>
              <a:t>implementa</a:t>
            </a:r>
            <a:r>
              <a:rPr lang="en-US" sz="2000" dirty="0"/>
              <a:t> una </a:t>
            </a:r>
            <a:r>
              <a:rPr lang="en-US" sz="2000" b="1" dirty="0"/>
              <a:t>interface</a:t>
            </a:r>
            <a:r>
              <a:rPr lang="en-US" sz="2000" dirty="0"/>
              <a:t>, se </a:t>
            </a:r>
            <a:r>
              <a:rPr lang="en-US" sz="2000" dirty="0" err="1"/>
              <a:t>usa</a:t>
            </a:r>
            <a:r>
              <a:rPr lang="en-US" sz="2000" dirty="0"/>
              <a:t> la </a:t>
            </a:r>
            <a:r>
              <a:rPr lang="en-US" sz="2000" dirty="0" err="1"/>
              <a:t>misma</a:t>
            </a:r>
            <a:r>
              <a:rPr lang="en-US" sz="2000" dirty="0"/>
              <a:t> </a:t>
            </a:r>
            <a:r>
              <a:rPr lang="en-US" sz="2000" dirty="0" err="1"/>
              <a:t>notación</a:t>
            </a:r>
            <a:r>
              <a:rPr lang="en-US" sz="2000" dirty="0"/>
              <a:t> que se </a:t>
            </a:r>
            <a:r>
              <a:rPr lang="en-US" sz="2000" dirty="0" err="1"/>
              <a:t>usa</a:t>
            </a:r>
            <a:r>
              <a:rPr lang="en-US" sz="2000" dirty="0"/>
              <a:t> para </a:t>
            </a:r>
            <a:r>
              <a:rPr lang="en-US" sz="2000" dirty="0" err="1"/>
              <a:t>derivar</a:t>
            </a:r>
            <a:r>
              <a:rPr lang="en-US" sz="2000" dirty="0"/>
              <a:t> de una </a:t>
            </a:r>
            <a:r>
              <a:rPr lang="en-US" sz="2000" dirty="0" err="1"/>
              <a:t>clase</a:t>
            </a:r>
            <a:r>
              <a:rPr lang="en-US" sz="2000" dirty="0"/>
              <a:t> base.</a:t>
            </a:r>
          </a:p>
          <a:p>
            <a:pPr marL="0" indent="0">
              <a:buNone/>
            </a:pPr>
            <a:r>
              <a:rPr lang="en-US" sz="2000" dirty="0"/>
              <a:t> </a:t>
            </a:r>
          </a:p>
          <a:p>
            <a:pPr marL="0" indent="0">
              <a:buNone/>
            </a:pPr>
            <a:r>
              <a:rPr lang="en-US" sz="2000" dirty="0"/>
              <a:t>La </a:t>
            </a:r>
            <a:r>
              <a:rPr lang="en-US" sz="2000" dirty="0" err="1"/>
              <a:t>clase</a:t>
            </a:r>
            <a:r>
              <a:rPr lang="en-US" sz="2000" dirty="0"/>
              <a:t> </a:t>
            </a:r>
            <a:r>
              <a:rPr lang="en-US" sz="2000" dirty="0" err="1"/>
              <a:t>implementadora</a:t>
            </a:r>
            <a:r>
              <a:rPr lang="en-US" sz="2000" dirty="0"/>
              <a:t> de la </a:t>
            </a:r>
            <a:r>
              <a:rPr lang="en-US" sz="2000" b="1" dirty="0"/>
              <a:t>interface</a:t>
            </a:r>
            <a:r>
              <a:rPr lang="en-US" sz="2000" dirty="0"/>
              <a:t> debe </a:t>
            </a:r>
            <a:r>
              <a:rPr lang="en-US" sz="2000" dirty="0" err="1"/>
              <a:t>definir</a:t>
            </a:r>
            <a:r>
              <a:rPr lang="en-US" sz="2000" dirty="0"/>
              <a:t> </a:t>
            </a:r>
            <a:r>
              <a:rPr lang="en-US" sz="2000" dirty="0" err="1"/>
              <a:t>todos</a:t>
            </a:r>
            <a:r>
              <a:rPr lang="en-US" sz="2000" dirty="0"/>
              <a:t> los </a:t>
            </a:r>
            <a:r>
              <a:rPr lang="en-US" sz="2000" dirty="0" err="1"/>
              <a:t>miembros</a:t>
            </a:r>
            <a:r>
              <a:rPr lang="en-US" sz="2000" dirty="0"/>
              <a:t> de la interface con la </a:t>
            </a:r>
            <a:r>
              <a:rPr lang="en-US" sz="2000" dirty="0" err="1"/>
              <a:t>misma</a:t>
            </a:r>
            <a:r>
              <a:rPr lang="en-US" sz="2000" dirty="0"/>
              <a:t> </a:t>
            </a:r>
            <a:r>
              <a:rPr lang="en-US" sz="2000" b="1" dirty="0"/>
              <a:t>signature</a:t>
            </a:r>
            <a:r>
              <a:rPr lang="en-US" sz="2000" dirty="0"/>
              <a:t> (</a:t>
            </a:r>
            <a:r>
              <a:rPr lang="en-US" sz="2000" dirty="0" err="1"/>
              <a:t>firma</a:t>
            </a:r>
            <a:r>
              <a:rPr lang="en-US" sz="2000" dirty="0"/>
              <a:t>) y </a:t>
            </a:r>
            <a:r>
              <a:rPr lang="en-US" sz="2000" dirty="0" err="1"/>
              <a:t>estos</a:t>
            </a:r>
            <a:r>
              <a:rPr lang="en-US" sz="2000" dirty="0"/>
              <a:t> </a:t>
            </a:r>
            <a:r>
              <a:rPr lang="en-US" sz="2000" dirty="0" err="1"/>
              <a:t>deben</a:t>
            </a:r>
            <a:r>
              <a:rPr lang="en-US" sz="2000" dirty="0"/>
              <a:t> ser </a:t>
            </a:r>
            <a:r>
              <a:rPr lang="en-US" sz="2000" b="1" dirty="0"/>
              <a:t>public</a:t>
            </a:r>
            <a:r>
              <a:rPr lang="en-US" sz="2000" dirty="0"/>
              <a:t>.</a:t>
            </a:r>
          </a:p>
          <a:p>
            <a:pPr marL="0" indent="0">
              <a:buNone/>
            </a:pPr>
            <a:endParaRPr lang="en-US" sz="2000" dirty="0"/>
          </a:p>
          <a:p>
            <a:pPr marL="0" indent="0">
              <a:buNone/>
            </a:pPr>
            <a:r>
              <a:rPr lang="en-US" sz="2000" dirty="0" err="1"/>
              <a:t>Aunque</a:t>
            </a:r>
            <a:r>
              <a:rPr lang="en-US" sz="2000" dirty="0"/>
              <a:t> una </a:t>
            </a:r>
            <a:r>
              <a:rPr lang="en-US" sz="2000" dirty="0" err="1"/>
              <a:t>clase</a:t>
            </a:r>
            <a:r>
              <a:rPr lang="en-US" sz="2000" dirty="0"/>
              <a:t> solo </a:t>
            </a:r>
            <a:r>
              <a:rPr lang="en-US" sz="2000" dirty="0" err="1"/>
              <a:t>puede</a:t>
            </a:r>
            <a:r>
              <a:rPr lang="en-US" sz="2000" dirty="0"/>
              <a:t> </a:t>
            </a:r>
            <a:r>
              <a:rPr lang="en-US" sz="2000" dirty="0" err="1"/>
              <a:t>heredar</a:t>
            </a:r>
            <a:r>
              <a:rPr lang="en-US" sz="2000" dirty="0"/>
              <a:t> de una </a:t>
            </a:r>
            <a:r>
              <a:rPr lang="en-US" sz="2000" dirty="0" err="1"/>
              <a:t>clase</a:t>
            </a:r>
            <a:r>
              <a:rPr lang="en-US" sz="2000" dirty="0"/>
              <a:t> base, </a:t>
            </a:r>
            <a:r>
              <a:rPr lang="en-US" sz="2000" dirty="0" err="1"/>
              <a:t>puede</a:t>
            </a:r>
            <a:r>
              <a:rPr lang="en-US" sz="2000" dirty="0"/>
              <a:t> </a:t>
            </a:r>
            <a:r>
              <a:rPr lang="en-US" sz="2000" dirty="0" err="1"/>
              <a:t>implementar</a:t>
            </a:r>
            <a:r>
              <a:rPr lang="en-US" sz="2000" dirty="0"/>
              <a:t> </a:t>
            </a:r>
            <a:r>
              <a:rPr lang="en-US" sz="2000" dirty="0" err="1"/>
              <a:t>cualquier</a:t>
            </a:r>
            <a:r>
              <a:rPr lang="en-US" sz="2000" dirty="0"/>
              <a:t> </a:t>
            </a:r>
            <a:r>
              <a:rPr lang="en-US" sz="2000" dirty="0" err="1"/>
              <a:t>número</a:t>
            </a:r>
            <a:r>
              <a:rPr lang="en-US" sz="2000" dirty="0"/>
              <a:t> de interfaces. </a:t>
            </a:r>
            <a:r>
              <a:rPr lang="en-US" sz="2000" dirty="0" err="1"/>
              <a:t>Esto</a:t>
            </a:r>
            <a:r>
              <a:rPr lang="en-US" sz="2000" dirty="0"/>
              <a:t> se </a:t>
            </a:r>
            <a:r>
              <a:rPr lang="en-US" sz="2000" dirty="0" err="1"/>
              <a:t>hace</a:t>
            </a:r>
            <a:r>
              <a:rPr lang="en-US" sz="2000" dirty="0"/>
              <a:t> </a:t>
            </a:r>
            <a:r>
              <a:rPr lang="en-US" sz="2000" dirty="0" err="1"/>
              <a:t>enumerando</a:t>
            </a:r>
            <a:r>
              <a:rPr lang="en-US" sz="2000" dirty="0"/>
              <a:t> las interfaces </a:t>
            </a:r>
            <a:r>
              <a:rPr lang="en-US" sz="2000" dirty="0" err="1"/>
              <a:t>en</a:t>
            </a:r>
            <a:r>
              <a:rPr lang="en-US" sz="2000" dirty="0"/>
              <a:t> una </a:t>
            </a:r>
            <a:r>
              <a:rPr lang="en-US" sz="2000" dirty="0" err="1"/>
              <a:t>lista</a:t>
            </a:r>
            <a:r>
              <a:rPr lang="en-US" sz="2000" dirty="0"/>
              <a:t> </a:t>
            </a:r>
            <a:r>
              <a:rPr lang="en-US" sz="2000" dirty="0" err="1"/>
              <a:t>separada</a:t>
            </a:r>
            <a:r>
              <a:rPr lang="en-US" sz="2000" dirty="0"/>
              <a:t> por comas </a:t>
            </a:r>
            <a:r>
              <a:rPr lang="en-US" sz="2000" dirty="0" err="1"/>
              <a:t>después</a:t>
            </a:r>
            <a:r>
              <a:rPr lang="en-US" sz="2000" dirty="0"/>
              <a:t> de la </a:t>
            </a:r>
            <a:r>
              <a:rPr lang="en-US" sz="2000" dirty="0" err="1"/>
              <a:t>clase</a:t>
            </a:r>
            <a:r>
              <a:rPr lang="en-US" sz="2000" dirty="0"/>
              <a:t> base </a:t>
            </a:r>
            <a:r>
              <a:rPr lang="en-US" sz="2000" dirty="0" err="1"/>
              <a:t>en</a:t>
            </a:r>
            <a:r>
              <a:rPr lang="en-US" sz="2000" dirty="0"/>
              <a:t> </a:t>
            </a:r>
            <a:r>
              <a:rPr lang="en-US" sz="2000" dirty="0" err="1"/>
              <a:t>caso</a:t>
            </a:r>
            <a:r>
              <a:rPr lang="en-US" sz="2000" dirty="0"/>
              <a:t> de </a:t>
            </a:r>
            <a:r>
              <a:rPr lang="en-US" sz="2000" dirty="0" err="1"/>
              <a:t>estar</a:t>
            </a:r>
            <a:r>
              <a:rPr lang="en-US" sz="2000" dirty="0"/>
              <a:t> </a:t>
            </a:r>
            <a:r>
              <a:rPr lang="en-US" sz="2000" dirty="0" err="1"/>
              <a:t>usando</a:t>
            </a:r>
            <a:r>
              <a:rPr lang="en-US" sz="2000" dirty="0"/>
              <a:t> </a:t>
            </a:r>
            <a:r>
              <a:rPr lang="en-US" sz="2000" dirty="0" err="1"/>
              <a:t>también</a:t>
            </a:r>
            <a:r>
              <a:rPr lang="en-US" sz="2000" dirty="0"/>
              <a:t> </a:t>
            </a:r>
            <a:r>
              <a:rPr lang="en-US" sz="2000" dirty="0" err="1"/>
              <a:t>herencia</a:t>
            </a:r>
            <a:r>
              <a:rPr lang="en-US" sz="2000" dirty="0"/>
              <a:t>.</a:t>
            </a:r>
          </a:p>
          <a:p>
            <a:pPr marL="0" indent="0">
              <a:buNone/>
            </a:pPr>
            <a:r>
              <a:rPr lang="en-US" sz="2000" dirty="0"/>
              <a:t> </a:t>
            </a:r>
            <a:endParaRPr lang="en-BO" sz="2000" dirty="0"/>
          </a:p>
        </p:txBody>
      </p:sp>
      <p:sp>
        <p:nvSpPr>
          <p:cNvPr id="4" name="TextBox 3">
            <a:extLst>
              <a:ext uri="{FF2B5EF4-FFF2-40B4-BE49-F238E27FC236}">
                <a16:creationId xmlns:a16="http://schemas.microsoft.com/office/drawing/2014/main" id="{21E6A4CA-0540-964F-B4DA-B43A1EDF7D3E}"/>
              </a:ext>
            </a:extLst>
          </p:cNvPr>
          <p:cNvSpPr txBox="1"/>
          <p:nvPr/>
        </p:nvSpPr>
        <p:spPr>
          <a:xfrm>
            <a:off x="838200" y="1478237"/>
            <a:ext cx="7016932"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class </a:t>
            </a:r>
            <a:r>
              <a:rPr lang="en-US" sz="1400" b="1" dirty="0" err="1"/>
              <a:t>Rectangulo</a:t>
            </a:r>
            <a:r>
              <a:rPr lang="en-US" sz="1400" b="1" dirty="0"/>
              <a:t> : Object, </a:t>
            </a:r>
            <a:r>
              <a:rPr lang="en-US" sz="1400" b="1" dirty="0" err="1"/>
              <a:t>IRectangulo</a:t>
            </a:r>
            <a:r>
              <a:rPr lang="en-US" sz="1400" b="1" dirty="0"/>
              <a:t>, </a:t>
            </a:r>
            <a:r>
              <a:rPr lang="en-US" sz="1400" b="1" dirty="0" err="1"/>
              <a:t>IComparable</a:t>
            </a:r>
            <a:r>
              <a:rPr lang="en-US" sz="1400" b="1" dirty="0"/>
              <a:t> {</a:t>
            </a:r>
          </a:p>
          <a:p>
            <a:r>
              <a:rPr lang="en-US" sz="1400" b="1" dirty="0"/>
              <a:t>      // </a:t>
            </a:r>
            <a:r>
              <a:rPr lang="en-US" sz="1400" b="1" dirty="0" err="1"/>
              <a:t>IRectangulo</a:t>
            </a:r>
            <a:endParaRPr lang="en-US" sz="1400" b="1" dirty="0"/>
          </a:p>
          <a:p>
            <a:r>
              <a:rPr lang="en-US" sz="1400" b="1" dirty="0"/>
              <a:t>      public double X { get; set; } = 10;  public double Y { get; set; } = 10;</a:t>
            </a:r>
          </a:p>
          <a:p>
            <a:r>
              <a:rPr lang="en-US" sz="1400" b="1" dirty="0"/>
              <a:t>      public bool </a:t>
            </a:r>
            <a:r>
              <a:rPr lang="en-US" sz="1400" b="1" dirty="0" err="1"/>
              <a:t>Cuadrable</a:t>
            </a:r>
            <a:r>
              <a:rPr lang="en-US" sz="1400" b="1" dirty="0"/>
              <a:t> { get; set; }</a:t>
            </a:r>
          </a:p>
          <a:p>
            <a:r>
              <a:rPr lang="en-US" sz="1400" b="1" dirty="0"/>
              <a:t>      public </a:t>
            </a:r>
            <a:r>
              <a:rPr lang="en-US" sz="1400" b="1" dirty="0" err="1"/>
              <a:t>Rectangulo</a:t>
            </a:r>
            <a:r>
              <a:rPr lang="en-US" sz="1400" b="1" dirty="0"/>
              <a:t>() {}  </a:t>
            </a:r>
          </a:p>
          <a:p>
            <a:r>
              <a:rPr lang="en-US" sz="1400" b="1" dirty="0"/>
              <a:t>      public double Area() { return X * Y;  }</a:t>
            </a:r>
          </a:p>
          <a:p>
            <a:r>
              <a:rPr lang="en-US" sz="1400" b="1" dirty="0"/>
              <a:t>      public void </a:t>
            </a:r>
            <a:r>
              <a:rPr lang="en-US" sz="1400" b="1" dirty="0" err="1"/>
              <a:t>NuevosValores</a:t>
            </a:r>
            <a:r>
              <a:rPr lang="en-US" sz="1400" b="1" dirty="0"/>
              <a:t>(double x, double y) { X = x; Y = y; }</a:t>
            </a:r>
          </a:p>
          <a:p>
            <a:r>
              <a:rPr lang="en-US" sz="1400" b="1" dirty="0"/>
              <a:t>      public void </a:t>
            </a:r>
            <a:r>
              <a:rPr lang="en-US" sz="1400" b="1" dirty="0" err="1"/>
              <a:t>ToCuadrado</a:t>
            </a:r>
            <a:r>
              <a:rPr lang="en-US" sz="1400" b="1" dirty="0"/>
              <a:t>() { if (</a:t>
            </a:r>
            <a:r>
              <a:rPr lang="en-US" sz="1400" b="1" dirty="0" err="1"/>
              <a:t>Cuadrable</a:t>
            </a:r>
            <a:r>
              <a:rPr lang="en-US" sz="1400" b="1" dirty="0"/>
              <a:t>) Y = X; }</a:t>
            </a:r>
          </a:p>
          <a:p>
            <a:r>
              <a:rPr lang="en-US" sz="1400" b="1" dirty="0"/>
              <a:t>      public int </a:t>
            </a:r>
            <a:r>
              <a:rPr lang="en-US" sz="1400" b="1" dirty="0" err="1"/>
              <a:t>CompareTo</a:t>
            </a:r>
            <a:r>
              <a:rPr lang="en-US" sz="1400" b="1" dirty="0"/>
              <a:t>(object o) {                                                       // </a:t>
            </a:r>
            <a:r>
              <a:rPr lang="en-US" sz="1400" b="1" dirty="0" err="1"/>
              <a:t>IComparable</a:t>
            </a:r>
            <a:endParaRPr lang="en-US" sz="1400" b="1" dirty="0"/>
          </a:p>
          <a:p>
            <a:r>
              <a:rPr lang="en-US" sz="1400" b="1" dirty="0"/>
              <a:t>           double </a:t>
            </a:r>
            <a:r>
              <a:rPr lang="en-US" sz="1400" b="1" dirty="0" err="1"/>
              <a:t>dif</a:t>
            </a:r>
            <a:r>
              <a:rPr lang="en-US" sz="1400" b="1" dirty="0"/>
              <a:t> = Area() - (o as </a:t>
            </a:r>
            <a:r>
              <a:rPr lang="en-US" sz="1400" b="1" dirty="0" err="1"/>
              <a:t>Rectangulo</a:t>
            </a:r>
            <a:r>
              <a:rPr lang="en-US" sz="1400" b="1" dirty="0"/>
              <a:t>).Area(); return </a:t>
            </a:r>
            <a:r>
              <a:rPr lang="en-US" sz="1400" b="1" dirty="0" err="1"/>
              <a:t>dif</a:t>
            </a:r>
            <a:r>
              <a:rPr lang="en-US" sz="1400" b="1" dirty="0"/>
              <a:t> == 0 ? 0 : ( </a:t>
            </a:r>
            <a:r>
              <a:rPr lang="en-US" sz="1400" b="1" dirty="0" err="1"/>
              <a:t>dif</a:t>
            </a:r>
            <a:r>
              <a:rPr lang="en-US" sz="1400" b="1" dirty="0"/>
              <a:t> &gt; 0 ? 1 : -1 ) ; </a:t>
            </a:r>
          </a:p>
          <a:p>
            <a:r>
              <a:rPr lang="en-US" sz="1400" b="1" dirty="0"/>
              <a:t>      }</a:t>
            </a:r>
          </a:p>
          <a:p>
            <a:r>
              <a:rPr lang="en-US" sz="1400" b="1" dirty="0"/>
              <a:t>}</a:t>
            </a:r>
          </a:p>
          <a:p>
            <a:r>
              <a:rPr lang="en-US" sz="1400" b="1" dirty="0"/>
              <a:t>static class Principal {</a:t>
            </a:r>
          </a:p>
          <a:p>
            <a:r>
              <a:rPr lang="en-US" sz="1400" b="1" dirty="0"/>
              <a:t>      static void Main() { </a:t>
            </a:r>
          </a:p>
          <a:p>
            <a:r>
              <a:rPr lang="en-US" sz="1400" b="1" dirty="0"/>
              <a:t>           </a:t>
            </a:r>
            <a:r>
              <a:rPr lang="en-US" sz="1400" b="1" dirty="0" err="1"/>
              <a:t>IRectangulo</a:t>
            </a:r>
            <a:r>
              <a:rPr lang="en-US" sz="1400" b="1" dirty="0"/>
              <a:t> rec1 = new </a:t>
            </a:r>
            <a:r>
              <a:rPr lang="en-US" sz="1400" b="1" dirty="0" err="1"/>
              <a:t>Rectangulo</a:t>
            </a:r>
            <a:r>
              <a:rPr lang="en-US" sz="1400" b="1" dirty="0"/>
              <a:t> { X = 24, Y = 19 };</a:t>
            </a:r>
          </a:p>
          <a:p>
            <a:r>
              <a:rPr lang="en-US" sz="1400" b="1" dirty="0"/>
              <a:t>           WriteLine($"Area rec1 = {rec1.Area()} "); 	                         // Area rec1 = 456</a:t>
            </a:r>
          </a:p>
          <a:p>
            <a:r>
              <a:rPr lang="en-US" sz="1400" b="1" dirty="0"/>
              <a:t>           </a:t>
            </a:r>
            <a:r>
              <a:rPr lang="en-US" sz="1400" b="1" dirty="0" err="1"/>
              <a:t>IRectangulo</a:t>
            </a:r>
            <a:r>
              <a:rPr lang="en-US" sz="1400" b="1" dirty="0"/>
              <a:t> rec2 = new </a:t>
            </a:r>
            <a:r>
              <a:rPr lang="en-US" sz="1400" b="1" dirty="0" err="1"/>
              <a:t>Rectangulo</a:t>
            </a:r>
            <a:r>
              <a:rPr lang="en-US" sz="1400" b="1" dirty="0"/>
              <a:t> { X = 19, Y = 25 };</a:t>
            </a:r>
          </a:p>
          <a:p>
            <a:r>
              <a:rPr lang="en-US" sz="1400" b="1" dirty="0"/>
              <a:t>           WriteLine($"Area rec2 = {rec2.Area()} "); 	                         // Area rec2 = 475</a:t>
            </a:r>
          </a:p>
          <a:p>
            <a:r>
              <a:rPr lang="en-US" sz="1400" b="1" dirty="0"/>
              <a:t>           WriteLine($"rec1 </a:t>
            </a:r>
            <a:r>
              <a:rPr lang="en-US" sz="1400" b="1" dirty="0" err="1"/>
              <a:t>CompareTo</a:t>
            </a:r>
            <a:r>
              <a:rPr lang="en-US" sz="1400" b="1" dirty="0"/>
              <a:t> rec2 = {(rec1 as </a:t>
            </a:r>
            <a:r>
              <a:rPr lang="en-US" sz="1400" b="1" dirty="0" err="1"/>
              <a:t>IComparable</a:t>
            </a:r>
            <a:r>
              <a:rPr lang="en-US" sz="1400" b="1" dirty="0"/>
              <a:t>).CompareTo(rec2)} ");  // -1</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70117895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9211-3BD8-4F40-938F-F30E7A466092}"/>
              </a:ext>
            </a:extLst>
          </p:cNvPr>
          <p:cNvSpPr>
            <a:spLocks noGrp="1"/>
          </p:cNvSpPr>
          <p:nvPr>
            <p:ph type="title"/>
          </p:nvPr>
        </p:nvSpPr>
        <p:spPr/>
        <p:txBody>
          <a:bodyPr/>
          <a:lstStyle/>
          <a:p>
            <a:r>
              <a:rPr lang="en-BO" dirty="0"/>
              <a:t>Interface como herramienta de desacople</a:t>
            </a:r>
          </a:p>
        </p:txBody>
      </p:sp>
      <p:sp>
        <p:nvSpPr>
          <p:cNvPr id="3" name="Content Placeholder 2">
            <a:extLst>
              <a:ext uri="{FF2B5EF4-FFF2-40B4-BE49-F238E27FC236}">
                <a16:creationId xmlns:a16="http://schemas.microsoft.com/office/drawing/2014/main" id="{5D6449BC-B6F1-3D48-9123-347FAB7C5B95}"/>
              </a:ext>
            </a:extLst>
          </p:cNvPr>
          <p:cNvSpPr>
            <a:spLocks noGrp="1"/>
          </p:cNvSpPr>
          <p:nvPr>
            <p:ph idx="1"/>
          </p:nvPr>
        </p:nvSpPr>
        <p:spPr>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dirty="0"/>
          </a:p>
          <a:p>
            <a:pPr marL="0" indent="0">
              <a:buNone/>
            </a:pPr>
            <a:r>
              <a:rPr lang="en-US" dirty="0" err="1"/>
              <a:t>Otra</a:t>
            </a:r>
            <a:r>
              <a:rPr lang="en-US" dirty="0"/>
              <a:t> forma de </a:t>
            </a:r>
            <a:r>
              <a:rPr lang="en-US" dirty="0" err="1"/>
              <a:t>usar</a:t>
            </a:r>
            <a:r>
              <a:rPr lang="en-US" dirty="0"/>
              <a:t> una </a:t>
            </a:r>
            <a:r>
              <a:rPr lang="en-US" b="1" dirty="0"/>
              <a:t>interface</a:t>
            </a:r>
            <a:r>
              <a:rPr lang="en-US" dirty="0"/>
              <a:t> es para </a:t>
            </a:r>
            <a:r>
              <a:rPr lang="en-US" dirty="0" err="1"/>
              <a:t>proporcionar</a:t>
            </a:r>
            <a:r>
              <a:rPr lang="en-US" dirty="0"/>
              <a:t> una </a:t>
            </a:r>
            <a:r>
              <a:rPr lang="en-US" b="1" dirty="0" err="1"/>
              <a:t>interfaz</a:t>
            </a:r>
            <a:r>
              <a:rPr lang="en-US" b="1" dirty="0"/>
              <a:t> </a:t>
            </a:r>
            <a:r>
              <a:rPr lang="en-US" b="1" dirty="0" err="1"/>
              <a:t>pública</a:t>
            </a:r>
            <a:r>
              <a:rPr lang="en-US" dirty="0"/>
              <a:t> de una </a:t>
            </a:r>
            <a:r>
              <a:rPr lang="en-US" dirty="0" err="1"/>
              <a:t>clase</a:t>
            </a:r>
            <a:r>
              <a:rPr lang="en-US" dirty="0"/>
              <a:t>, a </a:t>
            </a:r>
            <a:r>
              <a:rPr lang="en-US" dirty="0" err="1"/>
              <a:t>través</a:t>
            </a:r>
            <a:r>
              <a:rPr lang="en-US" dirty="0"/>
              <a:t> de la </a:t>
            </a:r>
            <a:r>
              <a:rPr lang="en-US" dirty="0" err="1"/>
              <a:t>cual</a:t>
            </a:r>
            <a:r>
              <a:rPr lang="en-US" dirty="0"/>
              <a:t> se </a:t>
            </a:r>
            <a:r>
              <a:rPr lang="en-US" dirty="0" err="1"/>
              <a:t>puede</a:t>
            </a:r>
            <a:r>
              <a:rPr lang="en-US" dirty="0"/>
              <a:t> </a:t>
            </a:r>
            <a:r>
              <a:rPr lang="en-US" dirty="0" err="1"/>
              <a:t>usar</a:t>
            </a:r>
            <a:r>
              <a:rPr lang="en-US" dirty="0"/>
              <a:t> la </a:t>
            </a:r>
            <a:r>
              <a:rPr lang="en-US" dirty="0" err="1"/>
              <a:t>clase</a:t>
            </a:r>
            <a:r>
              <a:rPr lang="en-US" dirty="0"/>
              <a:t> </a:t>
            </a:r>
            <a:r>
              <a:rPr lang="en-US" dirty="0" err="1"/>
              <a:t>desde</a:t>
            </a:r>
            <a:r>
              <a:rPr lang="en-US" dirty="0"/>
              <a:t> un punto de vista </a:t>
            </a:r>
            <a:r>
              <a:rPr lang="en-US" dirty="0" err="1"/>
              <a:t>funcional</a:t>
            </a:r>
            <a:r>
              <a:rPr lang="en-US" dirty="0"/>
              <a:t>. </a:t>
            </a:r>
            <a:r>
              <a:rPr lang="en-US" dirty="0" err="1"/>
              <a:t>Entonces</a:t>
            </a:r>
            <a:r>
              <a:rPr lang="en-US" dirty="0"/>
              <a:t> los </a:t>
            </a:r>
            <a:r>
              <a:rPr lang="en-US" dirty="0" err="1"/>
              <a:t>programadores</a:t>
            </a:r>
            <a:r>
              <a:rPr lang="en-US" dirty="0"/>
              <a:t>, </a:t>
            </a:r>
            <a:r>
              <a:rPr lang="en-US" dirty="0" err="1"/>
              <a:t>usuarios</a:t>
            </a:r>
            <a:r>
              <a:rPr lang="en-US" dirty="0"/>
              <a:t> de una dada </a:t>
            </a:r>
            <a:r>
              <a:rPr lang="en-US" dirty="0" err="1"/>
              <a:t>clase</a:t>
            </a:r>
            <a:r>
              <a:rPr lang="en-US" dirty="0"/>
              <a:t>, </a:t>
            </a:r>
            <a:r>
              <a:rPr lang="en-US" dirty="0" err="1"/>
              <a:t>pueden</a:t>
            </a:r>
            <a:r>
              <a:rPr lang="en-US" dirty="0"/>
              <a:t> </a:t>
            </a:r>
            <a:r>
              <a:rPr lang="en-US" dirty="0" err="1"/>
              <a:t>usar</a:t>
            </a:r>
            <a:r>
              <a:rPr lang="en-US" dirty="0"/>
              <a:t> las </a:t>
            </a:r>
            <a:r>
              <a:rPr lang="en-US" dirty="0" err="1"/>
              <a:t>instancias</a:t>
            </a:r>
            <a:r>
              <a:rPr lang="en-US" dirty="0"/>
              <a:t> de la </a:t>
            </a:r>
            <a:r>
              <a:rPr lang="en-US" dirty="0" err="1"/>
              <a:t>clase</a:t>
            </a:r>
            <a:r>
              <a:rPr lang="en-US" dirty="0"/>
              <a:t> a </a:t>
            </a:r>
            <a:r>
              <a:rPr lang="en-US" dirty="0" err="1"/>
              <a:t>través</a:t>
            </a:r>
            <a:r>
              <a:rPr lang="en-US" dirty="0"/>
              <a:t> de </a:t>
            </a:r>
            <a:r>
              <a:rPr lang="en-US" dirty="0" err="1"/>
              <a:t>esta</a:t>
            </a:r>
            <a:r>
              <a:rPr lang="en-US" dirty="0"/>
              <a:t> </a:t>
            </a:r>
            <a:r>
              <a:rPr lang="en-US" b="1" dirty="0"/>
              <a:t>interface</a:t>
            </a:r>
            <a:r>
              <a:rPr lang="en-US" dirty="0"/>
              <a:t>, </a:t>
            </a:r>
            <a:r>
              <a:rPr lang="en-US" dirty="0" err="1"/>
              <a:t>desacoplandose</a:t>
            </a:r>
            <a:r>
              <a:rPr lang="en-US" dirty="0"/>
              <a:t> de la actual </a:t>
            </a:r>
            <a:r>
              <a:rPr lang="en-US" dirty="0" err="1"/>
              <a:t>implementación</a:t>
            </a:r>
            <a:r>
              <a:rPr lang="en-US" dirty="0"/>
              <a:t>.</a:t>
            </a:r>
          </a:p>
          <a:p>
            <a:pPr marL="0" indent="0">
              <a:buNone/>
            </a:pPr>
            <a:endParaRPr lang="en-US" dirty="0"/>
          </a:p>
          <a:p>
            <a:pPr marL="0" indent="0">
              <a:buNone/>
            </a:pPr>
            <a:r>
              <a:rPr lang="en-US" dirty="0" err="1"/>
              <a:t>Esta</a:t>
            </a:r>
            <a:r>
              <a:rPr lang="en-US" dirty="0"/>
              <a:t> </a:t>
            </a:r>
            <a:r>
              <a:rPr lang="en-US" dirty="0" err="1"/>
              <a:t>abstracción</a:t>
            </a:r>
            <a:r>
              <a:rPr lang="en-US" dirty="0"/>
              <a:t> </a:t>
            </a:r>
            <a:r>
              <a:rPr lang="en-US" dirty="0" err="1"/>
              <a:t>proporciona</a:t>
            </a:r>
            <a:r>
              <a:rPr lang="en-US" dirty="0"/>
              <a:t> dos </a:t>
            </a:r>
            <a:r>
              <a:rPr lang="en-US" dirty="0" err="1"/>
              <a:t>beneficios</a:t>
            </a:r>
            <a:r>
              <a:rPr lang="en-US" dirty="0"/>
              <a:t>. </a:t>
            </a:r>
          </a:p>
          <a:p>
            <a:pPr marL="0" indent="0">
              <a:buNone/>
            </a:pPr>
            <a:endParaRPr lang="en-US" dirty="0"/>
          </a:p>
          <a:p>
            <a:pPr marL="0" indent="0">
              <a:buNone/>
            </a:pPr>
            <a:r>
              <a:rPr lang="en-US" dirty="0"/>
              <a:t>Primero, </a:t>
            </a:r>
            <a:r>
              <a:rPr lang="en-US" dirty="0" err="1"/>
              <a:t>facilita</a:t>
            </a:r>
            <a:r>
              <a:rPr lang="en-US" dirty="0"/>
              <a:t> que </a:t>
            </a:r>
            <a:r>
              <a:rPr lang="en-US" dirty="0" err="1"/>
              <a:t>otros</a:t>
            </a:r>
            <a:r>
              <a:rPr lang="en-US" dirty="0"/>
              <a:t> </a:t>
            </a:r>
            <a:r>
              <a:rPr lang="en-US" dirty="0" err="1"/>
              <a:t>programadores</a:t>
            </a:r>
            <a:r>
              <a:rPr lang="en-US" dirty="0"/>
              <a:t> que </a:t>
            </a:r>
            <a:r>
              <a:rPr lang="en-US" dirty="0" err="1"/>
              <a:t>usen</a:t>
            </a:r>
            <a:r>
              <a:rPr lang="en-US" dirty="0"/>
              <a:t> la </a:t>
            </a:r>
            <a:r>
              <a:rPr lang="en-US" dirty="0" err="1"/>
              <a:t>clase</a:t>
            </a:r>
            <a:r>
              <a:rPr lang="en-US" dirty="0"/>
              <a:t> </a:t>
            </a:r>
            <a:r>
              <a:rPr lang="en-US" dirty="0" err="1"/>
              <a:t>ahora</a:t>
            </a:r>
            <a:r>
              <a:rPr lang="en-US" dirty="0"/>
              <a:t> solo </a:t>
            </a:r>
            <a:r>
              <a:rPr lang="en-US" dirty="0" err="1"/>
              <a:t>tienen</a:t>
            </a:r>
            <a:r>
              <a:rPr lang="en-US" dirty="0"/>
              <a:t> </a:t>
            </a:r>
            <a:r>
              <a:rPr lang="en-US" dirty="0" err="1"/>
              <a:t>acceso</a:t>
            </a:r>
            <a:r>
              <a:rPr lang="en-US" dirty="0"/>
              <a:t> a los </a:t>
            </a:r>
            <a:r>
              <a:rPr lang="en-US" dirty="0" err="1"/>
              <a:t>miembros</a:t>
            </a:r>
            <a:r>
              <a:rPr lang="en-US" dirty="0"/>
              <a:t> </a:t>
            </a:r>
            <a:r>
              <a:rPr lang="en-US" dirty="0" err="1"/>
              <a:t>relevantes</a:t>
            </a:r>
            <a:r>
              <a:rPr lang="en-US" dirty="0"/>
              <a:t>.</a:t>
            </a:r>
          </a:p>
          <a:p>
            <a:pPr marL="0" indent="0">
              <a:buNone/>
            </a:pPr>
            <a:r>
              <a:rPr lang="en-US" dirty="0"/>
              <a:t> </a:t>
            </a:r>
          </a:p>
          <a:p>
            <a:pPr marL="0" indent="0">
              <a:buNone/>
            </a:pPr>
            <a:r>
              <a:rPr lang="en-US" dirty="0" err="1"/>
              <a:t>En</a:t>
            </a:r>
            <a:r>
              <a:rPr lang="en-US" dirty="0"/>
              <a:t> </a:t>
            </a:r>
            <a:r>
              <a:rPr lang="en-US" dirty="0" err="1"/>
              <a:t>segundo</a:t>
            </a:r>
            <a:r>
              <a:rPr lang="en-US" dirty="0"/>
              <a:t> </a:t>
            </a:r>
            <a:r>
              <a:rPr lang="en-US" dirty="0" err="1"/>
              <a:t>lugar</a:t>
            </a:r>
            <a:r>
              <a:rPr lang="en-US" dirty="0"/>
              <a:t>, </a:t>
            </a:r>
            <a:r>
              <a:rPr lang="en-US" dirty="0" err="1"/>
              <a:t>hacen</a:t>
            </a:r>
            <a:r>
              <a:rPr lang="en-US" dirty="0"/>
              <a:t> que la </a:t>
            </a:r>
            <a:r>
              <a:rPr lang="en-US" dirty="0" err="1"/>
              <a:t>clase</a:t>
            </a:r>
            <a:r>
              <a:rPr lang="en-US" dirty="0"/>
              <a:t> sea </a:t>
            </a:r>
            <a:r>
              <a:rPr lang="en-US" dirty="0" err="1"/>
              <a:t>más</a:t>
            </a:r>
            <a:r>
              <a:rPr lang="en-US" dirty="0"/>
              <a:t> flexible, </a:t>
            </a:r>
            <a:r>
              <a:rPr lang="en-US" dirty="0" err="1"/>
              <a:t>ya</a:t>
            </a:r>
            <a:r>
              <a:rPr lang="en-US" dirty="0"/>
              <a:t> que </a:t>
            </a:r>
            <a:r>
              <a:rPr lang="en-US" dirty="0" err="1"/>
              <a:t>su</a:t>
            </a:r>
            <a:r>
              <a:rPr lang="en-US" dirty="0"/>
              <a:t> </a:t>
            </a:r>
            <a:r>
              <a:rPr lang="en-US" dirty="0" err="1"/>
              <a:t>implementación</a:t>
            </a:r>
            <a:r>
              <a:rPr lang="en-US" dirty="0"/>
              <a:t> </a:t>
            </a:r>
            <a:r>
              <a:rPr lang="en-US" dirty="0" err="1"/>
              <a:t>podría</a:t>
            </a:r>
            <a:r>
              <a:rPr lang="en-US" dirty="0"/>
              <a:t> </a:t>
            </a:r>
            <a:r>
              <a:rPr lang="en-US" dirty="0" err="1"/>
              <a:t>cambiar</a:t>
            </a:r>
            <a:r>
              <a:rPr lang="en-US" dirty="0"/>
              <a:t>, o que co </a:t>
            </a:r>
            <a:r>
              <a:rPr lang="en-US" dirty="0" err="1"/>
              <a:t>existan</a:t>
            </a:r>
            <a:r>
              <a:rPr lang="en-US" dirty="0"/>
              <a:t> </a:t>
            </a:r>
            <a:r>
              <a:rPr lang="en-US" dirty="0" err="1"/>
              <a:t>varias</a:t>
            </a:r>
            <a:r>
              <a:rPr lang="en-US" dirty="0"/>
              <a:t> </a:t>
            </a:r>
            <a:r>
              <a:rPr lang="en-US" dirty="0" err="1"/>
              <a:t>implementaciones</a:t>
            </a:r>
            <a:r>
              <a:rPr lang="en-US" dirty="0"/>
              <a:t> </a:t>
            </a:r>
            <a:r>
              <a:rPr lang="en-US" dirty="0" err="1"/>
              <a:t>simultáneamente</a:t>
            </a:r>
            <a:r>
              <a:rPr lang="en-US" dirty="0"/>
              <a:t>,  sin que </a:t>
            </a:r>
            <a:r>
              <a:rPr lang="en-US" dirty="0" err="1"/>
              <a:t>otros</a:t>
            </a:r>
            <a:r>
              <a:rPr lang="en-US" dirty="0"/>
              <a:t> </a:t>
            </a:r>
            <a:r>
              <a:rPr lang="en-US" dirty="0" err="1"/>
              <a:t>programadores</a:t>
            </a:r>
            <a:r>
              <a:rPr lang="en-US" dirty="0"/>
              <a:t> lo </a:t>
            </a:r>
            <a:r>
              <a:rPr lang="en-US" dirty="0" err="1"/>
              <a:t>noten</a:t>
            </a:r>
            <a:r>
              <a:rPr lang="en-US" dirty="0"/>
              <a:t>, </a:t>
            </a:r>
            <a:r>
              <a:rPr lang="en-US" dirty="0" err="1"/>
              <a:t>siempre</a:t>
            </a:r>
            <a:r>
              <a:rPr lang="en-US" dirty="0"/>
              <a:t> que se </a:t>
            </a:r>
            <a:r>
              <a:rPr lang="en-US" dirty="0" err="1"/>
              <a:t>usen</a:t>
            </a:r>
            <a:r>
              <a:rPr lang="en-US" dirty="0"/>
              <a:t> la </a:t>
            </a:r>
            <a:r>
              <a:rPr lang="en-US" b="1" dirty="0"/>
              <a:t>interface</a:t>
            </a:r>
            <a:r>
              <a:rPr lang="en-US" dirty="0"/>
              <a:t>.</a:t>
            </a:r>
          </a:p>
          <a:p>
            <a:pPr marL="0" indent="0">
              <a:buNone/>
            </a:pPr>
            <a:r>
              <a:rPr lang="en-US" dirty="0"/>
              <a:t> </a:t>
            </a:r>
            <a:endParaRPr lang="en-BO" dirty="0"/>
          </a:p>
        </p:txBody>
      </p:sp>
    </p:spTree>
    <p:extLst>
      <p:ext uri="{BB962C8B-B14F-4D97-AF65-F5344CB8AC3E}">
        <p14:creationId xmlns:p14="http://schemas.microsoft.com/office/powerpoint/2010/main" val="64589994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E6943-8C66-B145-B6F6-0962CD65719C}"/>
              </a:ext>
            </a:extLst>
          </p:cNvPr>
          <p:cNvSpPr>
            <a:spLocks noGrp="1"/>
          </p:cNvSpPr>
          <p:nvPr>
            <p:ph type="title"/>
          </p:nvPr>
        </p:nvSpPr>
        <p:spPr/>
        <p:txBody>
          <a:bodyPr/>
          <a:lstStyle/>
          <a:p>
            <a:r>
              <a:rPr lang="en-BO" dirty="0"/>
              <a:t>Clases abstractas</a:t>
            </a:r>
          </a:p>
        </p:txBody>
      </p:sp>
      <p:sp>
        <p:nvSpPr>
          <p:cNvPr id="3" name="Content Placeholder 2">
            <a:extLst>
              <a:ext uri="{FF2B5EF4-FFF2-40B4-BE49-F238E27FC236}">
                <a16:creationId xmlns:a16="http://schemas.microsoft.com/office/drawing/2014/main" id="{99FCEDDA-55CE-9342-AA73-E5B6CCF62B5E}"/>
              </a:ext>
            </a:extLst>
          </p:cNvPr>
          <p:cNvSpPr>
            <a:spLocks noGrp="1"/>
          </p:cNvSpPr>
          <p:nvPr>
            <p:ph idx="1"/>
          </p:nvPr>
        </p:nvSpPr>
        <p:spPr>
          <a:xfrm>
            <a:off x="6644640" y="1562910"/>
            <a:ext cx="4709160" cy="5062856"/>
          </a:xfrm>
          <a:solidFill>
            <a:schemeClr val="accent5">
              <a:lumMod val="20000"/>
              <a:lumOff val="80000"/>
            </a:schemeClr>
          </a:solidFill>
          <a:ln>
            <a:solidFill>
              <a:schemeClr val="accent1"/>
            </a:solidFill>
          </a:ln>
        </p:spPr>
        <p:txBody>
          <a:bodyPr>
            <a:noAutofit/>
          </a:bodyPr>
          <a:lstStyle/>
          <a:p>
            <a:pPr marL="0" indent="0">
              <a:buNone/>
            </a:pPr>
            <a:endParaRPr lang="en-US" sz="1600" dirty="0"/>
          </a:p>
          <a:p>
            <a:pPr marL="0" indent="0">
              <a:buNone/>
            </a:pPr>
            <a:r>
              <a:rPr lang="en-US" sz="1600" dirty="0"/>
              <a:t>Una </a:t>
            </a:r>
            <a:r>
              <a:rPr lang="en-US" sz="1600" b="1" dirty="0" err="1"/>
              <a:t>clase</a:t>
            </a:r>
            <a:r>
              <a:rPr lang="en-US" sz="1600" b="1" dirty="0"/>
              <a:t> </a:t>
            </a:r>
            <a:r>
              <a:rPr lang="en-US" sz="1600" b="1" dirty="0" err="1"/>
              <a:t>abstracta</a:t>
            </a:r>
            <a:r>
              <a:rPr lang="en-US" sz="1600" dirty="0"/>
              <a:t> </a:t>
            </a:r>
            <a:r>
              <a:rPr lang="en-US" sz="1600" dirty="0" err="1"/>
              <a:t>proporciona</a:t>
            </a:r>
            <a:r>
              <a:rPr lang="en-US" sz="1600" dirty="0"/>
              <a:t> una </a:t>
            </a:r>
            <a:r>
              <a:rPr lang="en-US" sz="1600" dirty="0" err="1"/>
              <a:t>implementación</a:t>
            </a:r>
            <a:r>
              <a:rPr lang="en-US" sz="1600" dirty="0"/>
              <a:t> </a:t>
            </a:r>
            <a:r>
              <a:rPr lang="en-US" sz="1600" dirty="0" err="1"/>
              <a:t>parcial</a:t>
            </a:r>
            <a:r>
              <a:rPr lang="en-US" sz="1600" dirty="0"/>
              <a:t> que </a:t>
            </a:r>
            <a:r>
              <a:rPr lang="en-US" sz="1600" dirty="0" err="1"/>
              <a:t>puede</a:t>
            </a:r>
            <a:r>
              <a:rPr lang="en-US" sz="1600" dirty="0"/>
              <a:t> </a:t>
            </a:r>
            <a:r>
              <a:rPr lang="en-US" sz="1600" dirty="0" err="1"/>
              <a:t>servir</a:t>
            </a:r>
            <a:r>
              <a:rPr lang="en-US" sz="1600" dirty="0"/>
              <a:t> de base para que </a:t>
            </a:r>
            <a:r>
              <a:rPr lang="en-US" sz="1600" dirty="0" err="1"/>
              <a:t>otras</a:t>
            </a:r>
            <a:r>
              <a:rPr lang="en-US" sz="1600" dirty="0"/>
              <a:t> </a:t>
            </a:r>
            <a:r>
              <a:rPr lang="en-US" sz="1600" dirty="0" err="1"/>
              <a:t>clases</a:t>
            </a:r>
            <a:r>
              <a:rPr lang="en-US" sz="1600" dirty="0"/>
              <a:t> </a:t>
            </a:r>
            <a:r>
              <a:rPr lang="en-US" sz="1600" dirty="0" err="1"/>
              <a:t>derivadas</a:t>
            </a:r>
            <a:r>
              <a:rPr lang="en-US" sz="1600" dirty="0"/>
              <a:t> la </a:t>
            </a:r>
            <a:r>
              <a:rPr lang="en-US" sz="1600" dirty="0" err="1"/>
              <a:t>completen</a:t>
            </a:r>
            <a:r>
              <a:rPr lang="en-US" sz="1600" dirty="0"/>
              <a:t> para </a:t>
            </a:r>
            <a:r>
              <a:rPr lang="en-US" sz="1600" dirty="0" err="1"/>
              <a:t>posibilitar</a:t>
            </a:r>
            <a:r>
              <a:rPr lang="en-US" sz="1600" dirty="0"/>
              <a:t> </a:t>
            </a:r>
            <a:r>
              <a:rPr lang="en-US" sz="1600" dirty="0" err="1"/>
              <a:t>crear</a:t>
            </a:r>
            <a:r>
              <a:rPr lang="en-US" sz="1600" dirty="0"/>
              <a:t> </a:t>
            </a:r>
            <a:r>
              <a:rPr lang="en-US" sz="1600" dirty="0" err="1"/>
              <a:t>instancias</a:t>
            </a:r>
            <a:r>
              <a:rPr lang="en-US" sz="1600" dirty="0"/>
              <a:t>.</a:t>
            </a:r>
          </a:p>
          <a:p>
            <a:pPr marL="0" indent="0">
              <a:buNone/>
            </a:pPr>
            <a:endParaRPr lang="en-US" sz="1600" dirty="0"/>
          </a:p>
          <a:p>
            <a:pPr marL="0" indent="0">
              <a:buNone/>
            </a:pPr>
            <a:r>
              <a:rPr lang="en-US" sz="1600" dirty="0" err="1"/>
              <a:t>Cuando</a:t>
            </a:r>
            <a:r>
              <a:rPr lang="en-US" sz="1600" dirty="0"/>
              <a:t> una </a:t>
            </a:r>
            <a:r>
              <a:rPr lang="en-US" sz="1600" dirty="0" err="1"/>
              <a:t>clase</a:t>
            </a:r>
            <a:r>
              <a:rPr lang="en-US" sz="1600" dirty="0"/>
              <a:t> se </a:t>
            </a:r>
            <a:r>
              <a:rPr lang="en-US" sz="1600" dirty="0" err="1"/>
              <a:t>declara</a:t>
            </a:r>
            <a:r>
              <a:rPr lang="en-US" sz="1600" dirty="0"/>
              <a:t> </a:t>
            </a:r>
            <a:r>
              <a:rPr lang="en-US" sz="1600" dirty="0" err="1"/>
              <a:t>como</a:t>
            </a:r>
            <a:r>
              <a:rPr lang="en-US" sz="1600" dirty="0"/>
              <a:t> </a:t>
            </a:r>
            <a:r>
              <a:rPr lang="en-US" sz="1600" b="1" dirty="0"/>
              <a:t>abstract</a:t>
            </a:r>
            <a:r>
              <a:rPr lang="en-US" sz="1600" dirty="0"/>
              <a:t>, </a:t>
            </a:r>
            <a:r>
              <a:rPr lang="en-US" sz="1600" dirty="0" err="1"/>
              <a:t>significa</a:t>
            </a:r>
            <a:r>
              <a:rPr lang="en-US" sz="1600" dirty="0"/>
              <a:t> que la </a:t>
            </a:r>
            <a:r>
              <a:rPr lang="en-US" sz="1600" dirty="0" err="1"/>
              <a:t>clase</a:t>
            </a:r>
            <a:r>
              <a:rPr lang="en-US" sz="1600" dirty="0"/>
              <a:t> </a:t>
            </a:r>
            <a:r>
              <a:rPr lang="en-US" sz="1600" dirty="0" err="1"/>
              <a:t>puede</a:t>
            </a:r>
            <a:r>
              <a:rPr lang="en-US" sz="1600" dirty="0"/>
              <a:t> </a:t>
            </a:r>
            <a:r>
              <a:rPr lang="en-US" sz="1600" dirty="0" err="1"/>
              <a:t>contener</a:t>
            </a:r>
            <a:r>
              <a:rPr lang="en-US" sz="1600" dirty="0"/>
              <a:t> </a:t>
            </a:r>
            <a:r>
              <a:rPr lang="en-US" sz="1600" dirty="0" err="1"/>
              <a:t>miembros</a:t>
            </a:r>
            <a:r>
              <a:rPr lang="en-US" sz="1600" dirty="0"/>
              <a:t> sin </a:t>
            </a:r>
            <a:r>
              <a:rPr lang="en-US" sz="1600" dirty="0" err="1"/>
              <a:t>implementación</a:t>
            </a:r>
            <a:r>
              <a:rPr lang="en-US" sz="1600" dirty="0"/>
              <a:t>, que </a:t>
            </a:r>
            <a:r>
              <a:rPr lang="en-US" sz="1600" dirty="0" err="1"/>
              <a:t>deben</a:t>
            </a:r>
            <a:r>
              <a:rPr lang="en-US" sz="1600" dirty="0"/>
              <a:t> </a:t>
            </a:r>
            <a:r>
              <a:rPr lang="en-US" sz="1600" dirty="0" err="1"/>
              <a:t>implementarse</a:t>
            </a:r>
            <a:r>
              <a:rPr lang="en-US" sz="1600" dirty="0"/>
              <a:t> </a:t>
            </a:r>
            <a:r>
              <a:rPr lang="en-US" sz="1600" dirty="0" err="1"/>
              <a:t>en</a:t>
            </a:r>
            <a:r>
              <a:rPr lang="en-US" sz="1600" dirty="0"/>
              <a:t> </a:t>
            </a:r>
            <a:r>
              <a:rPr lang="en-US" sz="1600" dirty="0" err="1"/>
              <a:t>clases</a:t>
            </a:r>
            <a:r>
              <a:rPr lang="en-US" sz="1600" dirty="0"/>
              <a:t> </a:t>
            </a:r>
            <a:r>
              <a:rPr lang="en-US" sz="1600" dirty="0" err="1"/>
              <a:t>derivadas</a:t>
            </a:r>
            <a:r>
              <a:rPr lang="en-US" sz="1600" dirty="0"/>
              <a:t>, junto con </a:t>
            </a:r>
            <a:r>
              <a:rPr lang="en-US" sz="1600" dirty="0" err="1"/>
              <a:t>otros</a:t>
            </a:r>
            <a:r>
              <a:rPr lang="en-US" sz="1600" dirty="0"/>
              <a:t> </a:t>
            </a:r>
            <a:r>
              <a:rPr lang="en-US" sz="1600" dirty="0" err="1"/>
              <a:t>miembros</a:t>
            </a:r>
            <a:r>
              <a:rPr lang="en-US" sz="1600" dirty="0"/>
              <a:t> con </a:t>
            </a:r>
            <a:r>
              <a:rPr lang="en-US" sz="1600" dirty="0" err="1"/>
              <a:t>implementación</a:t>
            </a:r>
            <a:r>
              <a:rPr lang="en-US" sz="1600" dirty="0"/>
              <a:t>.</a:t>
            </a:r>
          </a:p>
          <a:p>
            <a:pPr marL="0" indent="0">
              <a:buNone/>
            </a:pPr>
            <a:endParaRPr lang="en-US" sz="1600" dirty="0"/>
          </a:p>
          <a:p>
            <a:pPr marL="0" indent="0">
              <a:buNone/>
            </a:pPr>
            <a:r>
              <a:rPr lang="en-US" sz="1600" dirty="0" err="1"/>
              <a:t>Cuando</a:t>
            </a:r>
            <a:r>
              <a:rPr lang="en-US" sz="1600" dirty="0"/>
              <a:t> un </a:t>
            </a:r>
            <a:r>
              <a:rPr lang="en-US" sz="1600" dirty="0" err="1"/>
              <a:t>miembro</a:t>
            </a:r>
            <a:r>
              <a:rPr lang="en-US" sz="1600" dirty="0"/>
              <a:t> se </a:t>
            </a:r>
            <a:r>
              <a:rPr lang="en-US" sz="1600" dirty="0" err="1"/>
              <a:t>declara</a:t>
            </a:r>
            <a:r>
              <a:rPr lang="en-US" sz="1600" dirty="0"/>
              <a:t> </a:t>
            </a:r>
            <a:r>
              <a:rPr lang="en-US" sz="1600" b="1" dirty="0"/>
              <a:t>abstract</a:t>
            </a:r>
            <a:r>
              <a:rPr lang="en-US" sz="1600" dirty="0"/>
              <a:t>, </a:t>
            </a:r>
            <a:r>
              <a:rPr lang="en-US" sz="1600" dirty="0" err="1"/>
              <a:t>significa</a:t>
            </a:r>
            <a:r>
              <a:rPr lang="en-US" sz="1600" dirty="0"/>
              <a:t> que no </a:t>
            </a:r>
            <a:r>
              <a:rPr lang="en-US" sz="1600" dirty="0" err="1"/>
              <a:t>tiene</a:t>
            </a:r>
            <a:r>
              <a:rPr lang="en-US" sz="1600" dirty="0"/>
              <a:t> </a:t>
            </a:r>
            <a:r>
              <a:rPr lang="en-US" sz="1600" dirty="0" err="1"/>
              <a:t>implementación</a:t>
            </a:r>
            <a:r>
              <a:rPr lang="en-US" sz="1600" dirty="0"/>
              <a:t>.</a:t>
            </a:r>
          </a:p>
          <a:p>
            <a:pPr marL="0" indent="0">
              <a:buNone/>
            </a:pPr>
            <a:endParaRPr lang="en-US" sz="1600" dirty="0"/>
          </a:p>
          <a:p>
            <a:pPr marL="0" indent="0">
              <a:buNone/>
            </a:pPr>
            <a:r>
              <a:rPr lang="en-US" sz="1600" dirty="0"/>
              <a:t>No es </a:t>
            </a:r>
            <a:r>
              <a:rPr lang="en-US" sz="1600" dirty="0" err="1"/>
              <a:t>posible</a:t>
            </a:r>
            <a:r>
              <a:rPr lang="en-US" sz="1600" dirty="0"/>
              <a:t> </a:t>
            </a:r>
            <a:r>
              <a:rPr lang="en-US" sz="1600" dirty="0" err="1"/>
              <a:t>crear</a:t>
            </a:r>
            <a:r>
              <a:rPr lang="en-US" sz="1600" dirty="0"/>
              <a:t> </a:t>
            </a:r>
            <a:r>
              <a:rPr lang="en-US" sz="1600" dirty="0" err="1"/>
              <a:t>instancias</a:t>
            </a:r>
            <a:r>
              <a:rPr lang="en-US" sz="1600" dirty="0"/>
              <a:t> (</a:t>
            </a:r>
            <a:r>
              <a:rPr lang="en-US" sz="1600" dirty="0" err="1"/>
              <a:t>objetos</a:t>
            </a:r>
            <a:r>
              <a:rPr lang="en-US" sz="1600" dirty="0"/>
              <a:t>) a </a:t>
            </a:r>
            <a:r>
              <a:rPr lang="en-US" sz="1600" dirty="0" err="1"/>
              <a:t>partir</a:t>
            </a:r>
            <a:r>
              <a:rPr lang="en-US" sz="1600" dirty="0"/>
              <a:t> de una </a:t>
            </a:r>
            <a:r>
              <a:rPr lang="en-US" sz="1600" b="1" dirty="0" err="1"/>
              <a:t>clase</a:t>
            </a:r>
            <a:r>
              <a:rPr lang="en-US" sz="1600" b="1" dirty="0"/>
              <a:t> </a:t>
            </a:r>
            <a:r>
              <a:rPr lang="en-US" sz="1600" b="1" dirty="0" err="1"/>
              <a:t>abstracta</a:t>
            </a:r>
            <a:r>
              <a:rPr lang="en-US" sz="1600" dirty="0"/>
              <a:t>. </a:t>
            </a:r>
          </a:p>
          <a:p>
            <a:pPr marL="0" indent="0">
              <a:buNone/>
            </a:pPr>
            <a:r>
              <a:rPr lang="en-US" sz="1600" dirty="0"/>
              <a:t> </a:t>
            </a:r>
            <a:endParaRPr lang="en-BO" sz="1600" dirty="0"/>
          </a:p>
        </p:txBody>
      </p:sp>
      <p:sp>
        <p:nvSpPr>
          <p:cNvPr id="4" name="TextBox 3">
            <a:extLst>
              <a:ext uri="{FF2B5EF4-FFF2-40B4-BE49-F238E27FC236}">
                <a16:creationId xmlns:a16="http://schemas.microsoft.com/office/drawing/2014/main" id="{B949F087-8D65-6D48-8E3B-55E699DE5AD5}"/>
              </a:ext>
            </a:extLst>
          </p:cNvPr>
          <p:cNvSpPr txBox="1"/>
          <p:nvPr/>
        </p:nvSpPr>
        <p:spPr>
          <a:xfrm>
            <a:off x="838200" y="1478237"/>
            <a:ext cx="548422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public</a:t>
            </a:r>
            <a:r>
              <a:rPr lang="en-US" sz="1400" b="1" dirty="0">
                <a:solidFill>
                  <a:schemeClr val="accent2">
                    <a:lumMod val="40000"/>
                    <a:lumOff val="60000"/>
                  </a:schemeClr>
                </a:solidFill>
              </a:rPr>
              <a:t> abstract</a:t>
            </a:r>
            <a:r>
              <a:rPr lang="en-US" sz="1400" b="1" dirty="0"/>
              <a:t> class </a:t>
            </a:r>
            <a:r>
              <a:rPr lang="en-US" sz="1400" b="1" dirty="0" err="1"/>
              <a:t>FormaPlana</a:t>
            </a:r>
            <a:r>
              <a:rPr lang="en-US" sz="1400" b="1" dirty="0"/>
              <a:t> {</a:t>
            </a:r>
          </a:p>
          <a:p>
            <a:pPr lvl="1"/>
            <a:r>
              <a:rPr lang="en-US" sz="1400" b="1" dirty="0"/>
              <a:t>public double X { get; set; } </a:t>
            </a:r>
          </a:p>
          <a:p>
            <a:pPr lvl="1"/>
            <a:r>
              <a:rPr lang="en-US" sz="1400" b="1" dirty="0"/>
              <a:t>public double Y { get; set; } </a:t>
            </a:r>
          </a:p>
          <a:p>
            <a:pPr lvl="1"/>
            <a:r>
              <a:rPr lang="en-US" sz="1400" b="1" dirty="0"/>
              <a:t>public </a:t>
            </a:r>
            <a:r>
              <a:rPr lang="en-US" sz="1400" b="1" dirty="0">
                <a:solidFill>
                  <a:schemeClr val="accent2">
                    <a:lumMod val="40000"/>
                    <a:lumOff val="60000"/>
                  </a:schemeClr>
                </a:solidFill>
              </a:rPr>
              <a:t>abstract</a:t>
            </a:r>
            <a:r>
              <a:rPr lang="en-US" sz="1400" b="1" dirty="0"/>
              <a:t> double Area();</a:t>
            </a:r>
          </a:p>
          <a:p>
            <a:r>
              <a:rPr lang="en-US" sz="1400" b="1" dirty="0"/>
              <a:t>}</a:t>
            </a:r>
          </a:p>
          <a:p>
            <a:br>
              <a:rPr lang="en-US" sz="1400" b="1" dirty="0"/>
            </a:br>
            <a:r>
              <a:rPr lang="en-US" sz="1400" b="1" dirty="0"/>
              <a:t>public class </a:t>
            </a:r>
            <a:r>
              <a:rPr lang="en-US" sz="1400" b="1" dirty="0" err="1"/>
              <a:t>Rectangulo</a:t>
            </a:r>
            <a:r>
              <a:rPr lang="en-US" sz="1400" b="1" dirty="0"/>
              <a:t>: </a:t>
            </a:r>
            <a:r>
              <a:rPr lang="en-US" sz="1400" b="1" dirty="0" err="1"/>
              <a:t>FormaPlana</a:t>
            </a:r>
            <a:r>
              <a:rPr lang="en-US" sz="1400" b="1" dirty="0"/>
              <a:t> {</a:t>
            </a:r>
          </a:p>
          <a:p>
            <a:pPr lvl="1"/>
            <a:r>
              <a:rPr lang="en-US" sz="1400" b="1" dirty="0"/>
              <a:t>public </a:t>
            </a:r>
            <a:r>
              <a:rPr lang="en-US" sz="1400" b="1" dirty="0">
                <a:solidFill>
                  <a:schemeClr val="accent2">
                    <a:lumMod val="40000"/>
                    <a:lumOff val="60000"/>
                  </a:schemeClr>
                </a:solidFill>
              </a:rPr>
              <a:t>override</a:t>
            </a:r>
            <a:r>
              <a:rPr lang="en-US" sz="1400" b="1" dirty="0"/>
              <a:t> double Area()</a:t>
            </a:r>
          </a:p>
          <a:p>
            <a:pPr lvl="1"/>
            <a:r>
              <a:rPr lang="en-US" sz="1400" b="1" dirty="0"/>
              <a:t>{</a:t>
            </a:r>
          </a:p>
          <a:p>
            <a:pPr lvl="1"/>
            <a:r>
              <a:rPr lang="en-US" sz="1400" b="1" dirty="0"/>
              <a:t>return X * Y;</a:t>
            </a:r>
          </a:p>
          <a:p>
            <a:pPr lvl="1"/>
            <a:r>
              <a:rPr lang="en-US" sz="1400" b="1" dirty="0"/>
              <a:t>}</a:t>
            </a:r>
          </a:p>
          <a:p>
            <a:r>
              <a:rPr lang="en-US" sz="1400" b="1" dirty="0"/>
              <a:t>}</a:t>
            </a:r>
          </a:p>
          <a:p>
            <a:br>
              <a:rPr lang="en-US" sz="1400" b="1" dirty="0"/>
            </a:br>
            <a:r>
              <a:rPr lang="en-US" sz="1400" b="1" dirty="0"/>
              <a:t>static class Principal {</a:t>
            </a:r>
          </a:p>
          <a:p>
            <a:pPr lvl="1"/>
            <a:r>
              <a:rPr lang="en-US" sz="1400" b="1" dirty="0"/>
              <a:t>static void Main()</a:t>
            </a:r>
          </a:p>
          <a:p>
            <a:pPr lvl="1"/>
            <a:r>
              <a:rPr lang="en-US" sz="1400" b="1" dirty="0"/>
              <a:t>{</a:t>
            </a:r>
          </a:p>
          <a:p>
            <a:pPr lvl="2"/>
            <a:r>
              <a:rPr lang="en-US" sz="1400" b="1" dirty="0">
                <a:solidFill>
                  <a:schemeClr val="accent2">
                    <a:lumMod val="40000"/>
                    <a:lumOff val="60000"/>
                  </a:schemeClr>
                </a:solidFill>
              </a:rPr>
              <a:t>// var rec = new </a:t>
            </a:r>
            <a:r>
              <a:rPr lang="en-US" sz="1400" b="1" dirty="0" err="1">
                <a:solidFill>
                  <a:schemeClr val="accent2">
                    <a:lumMod val="40000"/>
                    <a:lumOff val="60000"/>
                  </a:schemeClr>
                </a:solidFill>
              </a:rPr>
              <a:t>FormaPlana</a:t>
            </a:r>
            <a:r>
              <a:rPr lang="en-US" sz="1400" b="1" dirty="0">
                <a:solidFill>
                  <a:schemeClr val="accent2">
                    <a:lumMod val="40000"/>
                    <a:lumOff val="60000"/>
                  </a:schemeClr>
                </a:solidFill>
              </a:rPr>
              <a:t>(); // Error: </a:t>
            </a:r>
            <a:r>
              <a:rPr lang="en-US" sz="1400" b="1" dirty="0" err="1">
                <a:solidFill>
                  <a:schemeClr val="accent2">
                    <a:lumMod val="40000"/>
                    <a:lumOff val="60000"/>
                  </a:schemeClr>
                </a:solidFill>
              </a:rPr>
              <a:t>clase</a:t>
            </a:r>
            <a:r>
              <a:rPr lang="en-US" sz="1400" b="1" dirty="0">
                <a:solidFill>
                  <a:schemeClr val="accent2">
                    <a:lumMod val="40000"/>
                    <a:lumOff val="60000"/>
                  </a:schemeClr>
                </a:solidFill>
              </a:rPr>
              <a:t> </a:t>
            </a:r>
            <a:r>
              <a:rPr lang="en-US" sz="1400" b="1" dirty="0" err="1">
                <a:solidFill>
                  <a:schemeClr val="accent2">
                    <a:lumMod val="40000"/>
                    <a:lumOff val="60000"/>
                  </a:schemeClr>
                </a:solidFill>
              </a:rPr>
              <a:t>abstracta</a:t>
            </a:r>
            <a:endParaRPr lang="en-US" sz="1400" b="1" dirty="0">
              <a:solidFill>
                <a:schemeClr val="accent2">
                  <a:lumMod val="40000"/>
                  <a:lumOff val="60000"/>
                </a:schemeClr>
              </a:solidFill>
            </a:endParaRPr>
          </a:p>
          <a:p>
            <a:pPr lvl="2"/>
            <a:r>
              <a:rPr lang="en-US" sz="1400" b="1" dirty="0"/>
              <a:t>var rec = new </a:t>
            </a:r>
            <a:r>
              <a:rPr lang="en-US" sz="1400" b="1" dirty="0" err="1"/>
              <a:t>Rectangulo</a:t>
            </a:r>
            <a:r>
              <a:rPr lang="en-US" sz="1400" b="1" dirty="0"/>
              <a:t> { X = 15, Y = 27};</a:t>
            </a:r>
          </a:p>
          <a:p>
            <a:pPr lvl="2"/>
            <a:r>
              <a:rPr lang="en-US" sz="1400" b="1" dirty="0"/>
              <a:t>WriteLine($"Area de rec = {</a:t>
            </a:r>
            <a:r>
              <a:rPr lang="en-US" sz="1400" b="1" dirty="0" err="1"/>
              <a:t>rec.Area</a:t>
            </a:r>
            <a:r>
              <a:rPr lang="en-US" sz="1400" b="1" dirty="0"/>
              <a:t>()}");        </a:t>
            </a:r>
            <a:r>
              <a:rPr lang="en-US" sz="1400" b="1" dirty="0">
                <a:solidFill>
                  <a:schemeClr val="accent6">
                    <a:lumMod val="40000"/>
                    <a:lumOff val="60000"/>
                  </a:schemeClr>
                </a:solidFill>
              </a:rPr>
              <a:t>// 405</a:t>
            </a: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63804003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A2218-7F6E-9044-AD54-FA25FED08C77}"/>
              </a:ext>
            </a:extLst>
          </p:cNvPr>
          <p:cNvSpPr>
            <a:spLocks noGrp="1"/>
          </p:cNvSpPr>
          <p:nvPr>
            <p:ph type="title"/>
          </p:nvPr>
        </p:nvSpPr>
        <p:spPr/>
        <p:txBody>
          <a:bodyPr/>
          <a:lstStyle/>
          <a:p>
            <a:r>
              <a:rPr lang="en-BO" dirty="0"/>
              <a:t>Características de las clases abstractas</a:t>
            </a:r>
          </a:p>
        </p:txBody>
      </p:sp>
      <p:sp>
        <p:nvSpPr>
          <p:cNvPr id="3" name="Content Placeholder 2">
            <a:extLst>
              <a:ext uri="{FF2B5EF4-FFF2-40B4-BE49-F238E27FC236}">
                <a16:creationId xmlns:a16="http://schemas.microsoft.com/office/drawing/2014/main" id="{2F0F1CBE-5AA2-AE47-9396-57F163589EEA}"/>
              </a:ext>
            </a:extLst>
          </p:cNvPr>
          <p:cNvSpPr>
            <a:spLocks noGrp="1"/>
          </p:cNvSpPr>
          <p:nvPr>
            <p:ph idx="1"/>
          </p:nvPr>
        </p:nvSpPr>
        <p:spPr>
          <a:xfrm>
            <a:off x="838200" y="1825624"/>
            <a:ext cx="10515600" cy="4667251"/>
          </a:xfrm>
          <a:solidFill>
            <a:schemeClr val="accent5">
              <a:lumMod val="20000"/>
              <a:lumOff val="80000"/>
            </a:schemeClr>
          </a:solidFill>
          <a:ln>
            <a:solidFill>
              <a:schemeClr val="accent1"/>
            </a:solidFill>
          </a:ln>
        </p:spPr>
        <p:txBody>
          <a:bodyPr>
            <a:noAutofit/>
          </a:bodyPr>
          <a:lstStyle/>
          <a:p>
            <a:pPr>
              <a:lnSpc>
                <a:spcPct val="100000"/>
              </a:lnSpc>
            </a:pPr>
            <a:r>
              <a:rPr lang="en-BO" sz="1400" dirty="0"/>
              <a:t>Una clase abstracta no puede heredar de una clase no-abstracta.</a:t>
            </a:r>
          </a:p>
          <a:p>
            <a:pPr marL="0" indent="0">
              <a:lnSpc>
                <a:spcPct val="100000"/>
              </a:lnSpc>
              <a:buNone/>
            </a:pPr>
            <a:r>
              <a:rPr lang="en-US" sz="1600" b="1" dirty="0"/>
              <a:t>c</a:t>
            </a:r>
            <a:r>
              <a:rPr lang="en-BO" sz="1600" b="1" dirty="0"/>
              <a:t>lass NoAbstracta {}</a:t>
            </a:r>
          </a:p>
          <a:p>
            <a:pPr marL="0" indent="0">
              <a:lnSpc>
                <a:spcPct val="100000"/>
              </a:lnSpc>
              <a:buNone/>
            </a:pPr>
            <a:r>
              <a:rPr lang="en-US" sz="1600" b="1" dirty="0"/>
              <a:t>a</a:t>
            </a:r>
            <a:r>
              <a:rPr lang="en-BO" sz="1600" b="1" dirty="0"/>
              <a:t>bstract class Abstracta : NoAbstracta {}</a:t>
            </a:r>
          </a:p>
          <a:p>
            <a:pPr>
              <a:lnSpc>
                <a:spcPct val="100000"/>
              </a:lnSpc>
            </a:pPr>
            <a:r>
              <a:rPr lang="en-US" sz="1400" dirty="0"/>
              <a:t>Si la </a:t>
            </a:r>
            <a:r>
              <a:rPr lang="en-US" sz="1400" dirty="0" err="1"/>
              <a:t>clase</a:t>
            </a:r>
            <a:r>
              <a:rPr lang="en-US" sz="1400" dirty="0"/>
              <a:t> base </a:t>
            </a:r>
            <a:r>
              <a:rPr lang="en-US" sz="1400" dirty="0" err="1"/>
              <a:t>tiene</a:t>
            </a:r>
            <a:r>
              <a:rPr lang="en-US" sz="1400" dirty="0"/>
              <a:t> </a:t>
            </a:r>
            <a:r>
              <a:rPr lang="en-US" sz="1400" dirty="0" err="1"/>
              <a:t>miembros</a:t>
            </a:r>
            <a:r>
              <a:rPr lang="en-US" sz="1400" dirty="0"/>
              <a:t> </a:t>
            </a:r>
            <a:r>
              <a:rPr lang="en-US" sz="1400" dirty="0" err="1"/>
              <a:t>virtuales</a:t>
            </a:r>
            <a:r>
              <a:rPr lang="en-US" sz="1400" dirty="0"/>
              <a:t>, </a:t>
            </a:r>
            <a:r>
              <a:rPr lang="en-US" sz="1400" dirty="0" err="1"/>
              <a:t>estos</a:t>
            </a:r>
            <a:r>
              <a:rPr lang="en-US" sz="1400" dirty="0"/>
              <a:t> </a:t>
            </a:r>
            <a:r>
              <a:rPr lang="en-US" sz="1400" dirty="0" err="1"/>
              <a:t>pueden</a:t>
            </a:r>
            <a:r>
              <a:rPr lang="en-US" sz="1400" dirty="0"/>
              <a:t> ser </a:t>
            </a:r>
            <a:r>
              <a:rPr lang="en-US" sz="1400" dirty="0" err="1"/>
              <a:t>overrided</a:t>
            </a:r>
            <a:r>
              <a:rPr lang="en-US" sz="1400" dirty="0"/>
              <a:t> </a:t>
            </a:r>
            <a:r>
              <a:rPr lang="en-US" sz="1400" dirty="0" err="1"/>
              <a:t>como</a:t>
            </a:r>
            <a:r>
              <a:rPr lang="en-US" sz="1400" dirty="0"/>
              <a:t> </a:t>
            </a:r>
            <a:r>
              <a:rPr lang="en-US" sz="1400" b="1" dirty="0"/>
              <a:t>abstract </a:t>
            </a:r>
            <a:r>
              <a:rPr lang="en-US" sz="1400" dirty="0"/>
              <a:t>para </a:t>
            </a:r>
            <a:r>
              <a:rPr lang="en-US" sz="1400" dirty="0" err="1"/>
              <a:t>forzar</a:t>
            </a:r>
            <a:r>
              <a:rPr lang="en-US" sz="1400" dirty="0"/>
              <a:t> a sus </a:t>
            </a:r>
            <a:r>
              <a:rPr lang="en-US" sz="1400" dirty="0" err="1"/>
              <a:t>clases</a:t>
            </a:r>
            <a:r>
              <a:rPr lang="en-US" sz="1400" dirty="0"/>
              <a:t> a </a:t>
            </a:r>
            <a:r>
              <a:rPr lang="en-US" sz="1400" dirty="0" err="1"/>
              <a:t>proporcionar</a:t>
            </a:r>
            <a:r>
              <a:rPr lang="en-US" sz="1400" dirty="0"/>
              <a:t> </a:t>
            </a:r>
            <a:r>
              <a:rPr lang="en-US" sz="1400" dirty="0" err="1"/>
              <a:t>nuevas</a:t>
            </a:r>
            <a:r>
              <a:rPr lang="en-US" sz="1400" dirty="0"/>
              <a:t> </a:t>
            </a:r>
            <a:r>
              <a:rPr lang="en-US" sz="1400" dirty="0" err="1"/>
              <a:t>implementaciones</a:t>
            </a:r>
            <a:r>
              <a:rPr lang="en-US" sz="1400" dirty="0"/>
              <a:t> de </a:t>
            </a:r>
            <a:r>
              <a:rPr lang="en-US" sz="1400" dirty="0" err="1"/>
              <a:t>estos</a:t>
            </a:r>
            <a:r>
              <a:rPr lang="en-US" sz="1400" dirty="0"/>
              <a:t> </a:t>
            </a:r>
            <a:r>
              <a:rPr lang="en-US" sz="1400" dirty="0" err="1"/>
              <a:t>miembros</a:t>
            </a:r>
            <a:r>
              <a:rPr lang="en-US" sz="1400" dirty="0"/>
              <a:t>.</a:t>
            </a:r>
          </a:p>
          <a:p>
            <a:pPr marL="0" indent="0">
              <a:lnSpc>
                <a:spcPct val="100000"/>
              </a:lnSpc>
              <a:buNone/>
            </a:pPr>
            <a:r>
              <a:rPr lang="en-US" sz="1600" b="1" dirty="0"/>
              <a:t>class Base { void virtual </a:t>
            </a:r>
            <a:r>
              <a:rPr lang="en-US" sz="1600" b="1" dirty="0" err="1"/>
              <a:t>HaceAlgo</a:t>
            </a:r>
            <a:r>
              <a:rPr lang="en-US" sz="1600" b="1" dirty="0"/>
              <a:t>() {}  }</a:t>
            </a:r>
          </a:p>
          <a:p>
            <a:pPr marL="0" indent="0">
              <a:lnSpc>
                <a:spcPct val="100000"/>
              </a:lnSpc>
              <a:buNone/>
            </a:pPr>
            <a:r>
              <a:rPr lang="en-US" sz="1600" b="1" dirty="0"/>
              <a:t>abstract class </a:t>
            </a:r>
            <a:r>
              <a:rPr lang="en-US" sz="1600" b="1" dirty="0" err="1"/>
              <a:t>Derivada</a:t>
            </a:r>
            <a:r>
              <a:rPr lang="en-US" sz="1600" b="1" dirty="0"/>
              <a:t> : Base {</a:t>
            </a:r>
          </a:p>
          <a:p>
            <a:pPr marL="0" indent="0">
              <a:lnSpc>
                <a:spcPct val="100000"/>
              </a:lnSpc>
              <a:buNone/>
            </a:pPr>
            <a:r>
              <a:rPr lang="en-US" sz="1600" b="1" dirty="0"/>
              <a:t>	void abstract override </a:t>
            </a:r>
            <a:r>
              <a:rPr lang="en-US" sz="1600" b="1" dirty="0" err="1"/>
              <a:t>HaceAlgo</a:t>
            </a:r>
            <a:r>
              <a:rPr lang="en-US" sz="1600" b="1" dirty="0"/>
              <a:t>() {}</a:t>
            </a:r>
          </a:p>
          <a:p>
            <a:pPr marL="0" indent="0">
              <a:lnSpc>
                <a:spcPct val="100000"/>
              </a:lnSpc>
              <a:buNone/>
            </a:pPr>
            <a:r>
              <a:rPr lang="en-US" sz="1600" b="1" dirty="0"/>
              <a:t>}</a:t>
            </a:r>
          </a:p>
          <a:p>
            <a:pPr>
              <a:lnSpc>
                <a:spcPct val="100000"/>
              </a:lnSpc>
            </a:pPr>
            <a:r>
              <a:rPr lang="en-US" sz="1400" dirty="0"/>
              <a:t>Una </a:t>
            </a:r>
            <a:r>
              <a:rPr lang="en-US" sz="1400" dirty="0" err="1"/>
              <a:t>clase</a:t>
            </a:r>
            <a:r>
              <a:rPr lang="en-US" sz="1400" dirty="0"/>
              <a:t> </a:t>
            </a:r>
            <a:r>
              <a:rPr lang="en-US" sz="1400" dirty="0" err="1"/>
              <a:t>abstracta</a:t>
            </a:r>
            <a:r>
              <a:rPr lang="en-US" sz="1400" dirty="0"/>
              <a:t> </a:t>
            </a:r>
            <a:r>
              <a:rPr lang="en-US" sz="1400" dirty="0" err="1"/>
              <a:t>puede</a:t>
            </a:r>
            <a:r>
              <a:rPr lang="en-US" sz="1400" dirty="0"/>
              <a:t> </a:t>
            </a:r>
            <a:r>
              <a:rPr lang="en-US" sz="1400" dirty="0" err="1"/>
              <a:t>usarse</a:t>
            </a:r>
            <a:r>
              <a:rPr lang="en-US" sz="1400" dirty="0"/>
              <a:t> </a:t>
            </a:r>
            <a:r>
              <a:rPr lang="en-US" sz="1400" dirty="0" err="1"/>
              <a:t>como</a:t>
            </a:r>
            <a:r>
              <a:rPr lang="en-US" sz="1400" dirty="0"/>
              <a:t> una </a:t>
            </a:r>
            <a:r>
              <a:rPr lang="en-US" sz="1400" b="1" dirty="0"/>
              <a:t>interface</a:t>
            </a:r>
            <a:r>
              <a:rPr lang="en-US" sz="1400" dirty="0"/>
              <a:t> para </a:t>
            </a:r>
            <a:r>
              <a:rPr lang="en-US" sz="1400" dirty="0" err="1"/>
              <a:t>contener</a:t>
            </a:r>
            <a:r>
              <a:rPr lang="en-US" sz="1400" dirty="0"/>
              <a:t> </a:t>
            </a:r>
            <a:r>
              <a:rPr lang="en-US" sz="1400" dirty="0" err="1"/>
              <a:t>objetos</a:t>
            </a:r>
            <a:r>
              <a:rPr lang="en-US" sz="1400" dirty="0"/>
              <a:t> </a:t>
            </a:r>
            <a:r>
              <a:rPr lang="en-US" sz="1400" dirty="0" err="1"/>
              <a:t>instanciados</a:t>
            </a:r>
            <a:r>
              <a:rPr lang="en-US" sz="1400" dirty="0"/>
              <a:t> de </a:t>
            </a:r>
            <a:r>
              <a:rPr lang="en-US" sz="1400" dirty="0" err="1"/>
              <a:t>clases</a:t>
            </a:r>
            <a:r>
              <a:rPr lang="en-US" sz="1400" dirty="0"/>
              <a:t> </a:t>
            </a:r>
            <a:r>
              <a:rPr lang="en-US" sz="1400" dirty="0" err="1"/>
              <a:t>derivadas</a:t>
            </a:r>
            <a:r>
              <a:rPr lang="en-US" sz="1400" dirty="0"/>
              <a:t>.</a:t>
            </a:r>
          </a:p>
          <a:p>
            <a:pPr marL="0" indent="0">
              <a:lnSpc>
                <a:spcPct val="100000"/>
              </a:lnSpc>
              <a:buNone/>
            </a:pPr>
            <a:r>
              <a:rPr lang="en-US" sz="1600" b="1" dirty="0"/>
              <a:t>Base b = new </a:t>
            </a:r>
            <a:r>
              <a:rPr lang="en-US" sz="1600" b="1" dirty="0" err="1"/>
              <a:t>Derivada</a:t>
            </a:r>
            <a:r>
              <a:rPr lang="en-US" sz="1600" b="1" dirty="0"/>
              <a:t>();</a:t>
            </a:r>
          </a:p>
          <a:p>
            <a:pPr>
              <a:lnSpc>
                <a:spcPct val="100000"/>
              </a:lnSpc>
            </a:pPr>
            <a:r>
              <a:rPr lang="en-US" sz="1600" dirty="0"/>
              <a:t>Una </a:t>
            </a:r>
            <a:r>
              <a:rPr lang="en-US" sz="1600" dirty="0" err="1"/>
              <a:t>clase</a:t>
            </a:r>
            <a:r>
              <a:rPr lang="en-US" sz="1600" dirty="0"/>
              <a:t> </a:t>
            </a:r>
            <a:r>
              <a:rPr lang="en-US" sz="1600" dirty="0" err="1"/>
              <a:t>abstracta</a:t>
            </a:r>
            <a:r>
              <a:rPr lang="en-US" sz="1600" dirty="0"/>
              <a:t> es similar a una interface, la </a:t>
            </a:r>
            <a:r>
              <a:rPr lang="en-US" sz="1600" dirty="0" err="1"/>
              <a:t>diferencia</a:t>
            </a:r>
            <a:r>
              <a:rPr lang="en-US" sz="1600" dirty="0"/>
              <a:t> es que una </a:t>
            </a:r>
            <a:r>
              <a:rPr lang="en-US" sz="1600" dirty="0" err="1"/>
              <a:t>clase</a:t>
            </a:r>
            <a:r>
              <a:rPr lang="en-US" sz="1600" dirty="0"/>
              <a:t> </a:t>
            </a:r>
            <a:r>
              <a:rPr lang="en-US" sz="1600" dirty="0" err="1"/>
              <a:t>puede</a:t>
            </a:r>
            <a:r>
              <a:rPr lang="en-US" sz="1600" dirty="0"/>
              <a:t> solo </a:t>
            </a:r>
            <a:r>
              <a:rPr lang="en-US" sz="1600" dirty="0" err="1"/>
              <a:t>derivar</a:t>
            </a:r>
            <a:r>
              <a:rPr lang="en-US" sz="1600" dirty="0"/>
              <a:t> solo de una </a:t>
            </a:r>
            <a:r>
              <a:rPr lang="en-US" sz="1600" dirty="0" err="1"/>
              <a:t>clase</a:t>
            </a:r>
            <a:r>
              <a:rPr lang="en-US" sz="1600" dirty="0"/>
              <a:t>, </a:t>
            </a:r>
            <a:r>
              <a:rPr lang="en-US" sz="1600" dirty="0" err="1"/>
              <a:t>pero</a:t>
            </a:r>
            <a:r>
              <a:rPr lang="en-US" sz="1600" dirty="0"/>
              <a:t> </a:t>
            </a:r>
            <a:r>
              <a:rPr lang="en-US" sz="1600" dirty="0" err="1"/>
              <a:t>puede</a:t>
            </a:r>
            <a:r>
              <a:rPr lang="en-US" sz="1600" dirty="0"/>
              <a:t> </a:t>
            </a:r>
            <a:r>
              <a:rPr lang="en-US" sz="1600" dirty="0" err="1"/>
              <a:t>implementar</a:t>
            </a:r>
            <a:r>
              <a:rPr lang="en-US" sz="1600" dirty="0"/>
              <a:t> </a:t>
            </a:r>
            <a:r>
              <a:rPr lang="en-US" sz="1600" dirty="0" err="1"/>
              <a:t>varias</a:t>
            </a:r>
            <a:r>
              <a:rPr lang="en-US" sz="1600" dirty="0"/>
              <a:t> interfaces.</a:t>
            </a:r>
            <a:endParaRPr lang="en-US" sz="1400" dirty="0"/>
          </a:p>
          <a:p>
            <a:pPr marL="0" indent="0">
              <a:lnSpc>
                <a:spcPct val="100000"/>
              </a:lnSpc>
              <a:buNone/>
            </a:pPr>
            <a:endParaRPr lang="en-BO" sz="1400" dirty="0"/>
          </a:p>
        </p:txBody>
      </p:sp>
    </p:spTree>
    <p:extLst>
      <p:ext uri="{BB962C8B-B14F-4D97-AF65-F5344CB8AC3E}">
        <p14:creationId xmlns:p14="http://schemas.microsoft.com/office/powerpoint/2010/main" val="15751790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7287-A12A-2A45-B492-253A464931A5}"/>
              </a:ext>
            </a:extLst>
          </p:cNvPr>
          <p:cNvSpPr>
            <a:spLocks noGrp="1"/>
          </p:cNvSpPr>
          <p:nvPr>
            <p:ph type="title"/>
          </p:nvPr>
        </p:nvSpPr>
        <p:spPr/>
        <p:txBody>
          <a:bodyPr/>
          <a:lstStyle/>
          <a:p>
            <a:r>
              <a:rPr lang="en-BO" dirty="0"/>
              <a:t>Capítulo 13</a:t>
            </a:r>
          </a:p>
        </p:txBody>
      </p:sp>
      <p:sp>
        <p:nvSpPr>
          <p:cNvPr id="3" name="Content Placeholder 2">
            <a:extLst>
              <a:ext uri="{FF2B5EF4-FFF2-40B4-BE49-F238E27FC236}">
                <a16:creationId xmlns:a16="http://schemas.microsoft.com/office/drawing/2014/main" id="{8BBD926A-8DE9-8845-AD6E-F2C3BAB29D4C}"/>
              </a:ext>
            </a:extLst>
          </p:cNvPr>
          <p:cNvSpPr>
            <a:spLocks noGrp="1"/>
          </p:cNvSpPr>
          <p:nvPr>
            <p:ph idx="1"/>
          </p:nvPr>
        </p:nvSpPr>
        <p:spPr/>
        <p:txBody>
          <a:bodyPr/>
          <a:lstStyle/>
          <a:p>
            <a:pPr marL="0" indent="0">
              <a:buNone/>
            </a:pPr>
            <a:r>
              <a:rPr lang="en-BO" sz="4000" b="1" dirty="0"/>
              <a:t>Manejo de excepciones</a:t>
            </a:r>
          </a:p>
          <a:p>
            <a:pPr marL="0" indent="0">
              <a:buNone/>
            </a:pPr>
            <a:endParaRPr lang="en-BO" dirty="0"/>
          </a:p>
          <a:p>
            <a:pPr marL="0" indent="0">
              <a:buNone/>
            </a:pPr>
            <a:r>
              <a:rPr lang="en-US" dirty="0"/>
              <a:t>R</a:t>
            </a:r>
            <a:r>
              <a:rPr lang="en-BO" dirty="0"/>
              <a:t>untime errors disparan excepciones</a:t>
            </a:r>
          </a:p>
        </p:txBody>
      </p:sp>
    </p:spTree>
    <p:extLst>
      <p:ext uri="{BB962C8B-B14F-4D97-AF65-F5344CB8AC3E}">
        <p14:creationId xmlns:p14="http://schemas.microsoft.com/office/powerpoint/2010/main" val="1056415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3ECD-AE08-4A43-B2AE-9C49BCD7DF6C}"/>
              </a:ext>
            </a:extLst>
          </p:cNvPr>
          <p:cNvSpPr>
            <a:spLocks noGrp="1"/>
          </p:cNvSpPr>
          <p:nvPr>
            <p:ph type="title"/>
          </p:nvPr>
        </p:nvSpPr>
        <p:spPr/>
        <p:txBody>
          <a:bodyPr/>
          <a:lstStyle/>
          <a:p>
            <a:r>
              <a:rPr lang="en-BO" dirty="0"/>
              <a:t>Tipos enteros</a:t>
            </a:r>
          </a:p>
        </p:txBody>
      </p:sp>
      <p:sp>
        <p:nvSpPr>
          <p:cNvPr id="3" name="Content Placeholder 2">
            <a:extLst>
              <a:ext uri="{FF2B5EF4-FFF2-40B4-BE49-F238E27FC236}">
                <a16:creationId xmlns:a16="http://schemas.microsoft.com/office/drawing/2014/main" id="{2F2D5EBA-FDC8-8846-9271-01B45D11FD1D}"/>
              </a:ext>
            </a:extLst>
          </p:cNvPr>
          <p:cNvSpPr>
            <a:spLocks noGrp="1"/>
          </p:cNvSpPr>
          <p:nvPr>
            <p:ph idx="1"/>
          </p:nvPr>
        </p:nvSpPr>
        <p:spPr>
          <a:xfrm>
            <a:off x="838200" y="1825625"/>
            <a:ext cx="10515600" cy="778238"/>
          </a:xfrm>
        </p:spPr>
        <p:txBody>
          <a:bodyPr>
            <a:normAutofit fontScale="92500" lnSpcReduction="10000"/>
          </a:bodyPr>
          <a:lstStyle/>
          <a:p>
            <a:pPr marL="0" indent="0">
              <a:buNone/>
            </a:pPr>
            <a:r>
              <a:rPr lang="en-US" dirty="0"/>
              <a:t>Hay </a:t>
            </a:r>
            <a:r>
              <a:rPr lang="en-US" dirty="0" err="1"/>
              <a:t>cuatro</a:t>
            </a:r>
            <a:r>
              <a:rPr lang="en-US" dirty="0"/>
              <a:t> </a:t>
            </a:r>
            <a:r>
              <a:rPr lang="en-US" dirty="0" err="1"/>
              <a:t>tipos</a:t>
            </a:r>
            <a:r>
              <a:rPr lang="en-US" dirty="0"/>
              <a:t> de </a:t>
            </a:r>
            <a:r>
              <a:rPr lang="en-US" dirty="0" err="1"/>
              <a:t>enteros</a:t>
            </a:r>
            <a:r>
              <a:rPr lang="en-US" dirty="0"/>
              <a:t> con </a:t>
            </a:r>
            <a:r>
              <a:rPr lang="en-US" dirty="0" err="1"/>
              <a:t>signo</a:t>
            </a:r>
            <a:r>
              <a:rPr lang="en-US" dirty="0"/>
              <a:t> que se </a:t>
            </a:r>
            <a:r>
              <a:rPr lang="en-US" dirty="0" err="1"/>
              <a:t>pueden</a:t>
            </a:r>
            <a:r>
              <a:rPr lang="en-US" dirty="0"/>
              <a:t> </a:t>
            </a:r>
            <a:r>
              <a:rPr lang="en-US" dirty="0" err="1"/>
              <a:t>usar</a:t>
            </a:r>
            <a:r>
              <a:rPr lang="en-US" dirty="0"/>
              <a:t> </a:t>
            </a:r>
            <a:r>
              <a:rPr lang="en-US" dirty="0" err="1"/>
              <a:t>según</a:t>
            </a:r>
            <a:r>
              <a:rPr lang="en-US" dirty="0"/>
              <a:t> el </a:t>
            </a:r>
            <a:r>
              <a:rPr lang="en-US" dirty="0" err="1"/>
              <a:t>tamaño</a:t>
            </a:r>
            <a:r>
              <a:rPr lang="en-US" dirty="0"/>
              <a:t> del </a:t>
            </a:r>
            <a:r>
              <a:rPr lang="en-US" dirty="0" err="1"/>
              <a:t>número</a:t>
            </a:r>
            <a:r>
              <a:rPr lang="en-US" dirty="0"/>
              <a:t> que </a:t>
            </a:r>
            <a:r>
              <a:rPr lang="en-US" dirty="0" err="1"/>
              <a:t>necesita</a:t>
            </a:r>
            <a:r>
              <a:rPr lang="en-US" dirty="0"/>
              <a:t> la variable </a:t>
            </a:r>
            <a:r>
              <a:rPr lang="en-US" dirty="0" err="1"/>
              <a:t>almacenar</a:t>
            </a:r>
            <a:r>
              <a:rPr lang="en-US" dirty="0"/>
              <a:t>.</a:t>
            </a:r>
            <a:endParaRPr lang="en-BO" dirty="0"/>
          </a:p>
        </p:txBody>
      </p:sp>
      <p:sp>
        <p:nvSpPr>
          <p:cNvPr id="5" name="TextBox 4">
            <a:extLst>
              <a:ext uri="{FF2B5EF4-FFF2-40B4-BE49-F238E27FC236}">
                <a16:creationId xmlns:a16="http://schemas.microsoft.com/office/drawing/2014/main" id="{A5069AE0-72DC-7A47-9D98-E9ADB3970CCD}"/>
              </a:ext>
            </a:extLst>
          </p:cNvPr>
          <p:cNvSpPr txBox="1"/>
          <p:nvPr/>
        </p:nvSpPr>
        <p:spPr>
          <a:xfrm>
            <a:off x="3226525" y="2730092"/>
            <a:ext cx="5738950"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dirty="0"/>
              <a:t>// Signed integers</a:t>
            </a:r>
          </a:p>
          <a:p>
            <a:r>
              <a:rPr lang="en-US" dirty="0" err="1"/>
              <a:t>sbyte</a:t>
            </a:r>
            <a:r>
              <a:rPr lang="en-US" dirty="0"/>
              <a:t> myInt8 = 2; 		// -128 to +127</a:t>
            </a:r>
          </a:p>
          <a:p>
            <a:r>
              <a:rPr lang="en-US" dirty="0"/>
              <a:t>short myInt16 = 1; 		// -32768 to +32767</a:t>
            </a:r>
          </a:p>
          <a:p>
            <a:r>
              <a:rPr lang="en-US" dirty="0"/>
              <a:t>int myInt32 = 0; 		// -2^31 to +2^31-1</a:t>
            </a:r>
          </a:p>
          <a:p>
            <a:r>
              <a:rPr lang="en-US" dirty="0"/>
              <a:t>long myInt64 = -1; 		// -2^63 to +2^63-1</a:t>
            </a:r>
          </a:p>
          <a:p>
            <a:endParaRPr lang="en-US" dirty="0"/>
          </a:p>
          <a:p>
            <a:r>
              <a:rPr lang="en-US" dirty="0"/>
              <a:t>WriteLine(myInt8);</a:t>
            </a:r>
          </a:p>
          <a:p>
            <a:r>
              <a:rPr lang="en-US" dirty="0"/>
              <a:t>WriteLine(myInt16);</a:t>
            </a:r>
          </a:p>
          <a:p>
            <a:r>
              <a:rPr lang="en-US" dirty="0"/>
              <a:t>WriteLine(myInt32);</a:t>
            </a:r>
          </a:p>
          <a:p>
            <a:r>
              <a:rPr lang="en-US" dirty="0"/>
              <a:t>WriteLine(myInt64);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158888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CA6FF-E077-D241-BE78-722B5405B217}"/>
              </a:ext>
            </a:extLst>
          </p:cNvPr>
          <p:cNvSpPr>
            <a:spLocks noGrp="1"/>
          </p:cNvSpPr>
          <p:nvPr>
            <p:ph type="title"/>
          </p:nvPr>
        </p:nvSpPr>
        <p:spPr/>
        <p:txBody>
          <a:bodyPr/>
          <a:lstStyle/>
          <a:p>
            <a:r>
              <a:rPr lang="en-US" dirty="0"/>
              <a:t>CAPÍTULO 1</a:t>
            </a:r>
            <a:br>
              <a:rPr lang="en-US" dirty="0"/>
            </a:br>
            <a:endParaRPr lang="en-BO" dirty="0"/>
          </a:p>
        </p:txBody>
      </p:sp>
      <p:sp>
        <p:nvSpPr>
          <p:cNvPr id="3" name="Content Placeholder 2">
            <a:extLst>
              <a:ext uri="{FF2B5EF4-FFF2-40B4-BE49-F238E27FC236}">
                <a16:creationId xmlns:a16="http://schemas.microsoft.com/office/drawing/2014/main" id="{681498F0-4ED0-FA45-AA97-4CAEF6699E76}"/>
              </a:ext>
            </a:extLst>
          </p:cNvPr>
          <p:cNvSpPr>
            <a:spLocks noGrp="1"/>
          </p:cNvSpPr>
          <p:nvPr>
            <p:ph idx="1"/>
          </p:nvPr>
        </p:nvSpPr>
        <p:spPr/>
        <p:txBody>
          <a:bodyPr>
            <a:normAutofit/>
          </a:bodyPr>
          <a:lstStyle/>
          <a:p>
            <a:pPr marL="0" indent="0">
              <a:buNone/>
            </a:pPr>
            <a:r>
              <a:rPr lang="en-BO" sz="4000" b="1" dirty="0"/>
              <a:t>ENTORNO DE DESARROLLO INTEGRADO (IDE)</a:t>
            </a:r>
          </a:p>
        </p:txBody>
      </p:sp>
    </p:spTree>
    <p:extLst>
      <p:ext uri="{BB962C8B-B14F-4D97-AF65-F5344CB8AC3E}">
        <p14:creationId xmlns:p14="http://schemas.microsoft.com/office/powerpoint/2010/main" val="222479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24D79-E4F6-924D-A940-E51AB6C94D27}"/>
              </a:ext>
            </a:extLst>
          </p:cNvPr>
          <p:cNvSpPr>
            <a:spLocks noGrp="1"/>
          </p:cNvSpPr>
          <p:nvPr>
            <p:ph type="title"/>
          </p:nvPr>
        </p:nvSpPr>
        <p:spPr/>
        <p:txBody>
          <a:bodyPr/>
          <a:lstStyle/>
          <a:p>
            <a:r>
              <a:rPr lang="en-US" dirty="0" err="1"/>
              <a:t>Enteros</a:t>
            </a:r>
            <a:r>
              <a:rPr lang="en-US" dirty="0"/>
              <a:t> con </a:t>
            </a:r>
            <a:r>
              <a:rPr lang="en-US" dirty="0" err="1"/>
              <a:t>notación</a:t>
            </a:r>
            <a:r>
              <a:rPr lang="en-US" dirty="0"/>
              <a:t> hexadecimal</a:t>
            </a:r>
            <a:endParaRPr lang="en-BO" dirty="0"/>
          </a:p>
        </p:txBody>
      </p:sp>
      <p:sp>
        <p:nvSpPr>
          <p:cNvPr id="3" name="Content Placeholder 2">
            <a:extLst>
              <a:ext uri="{FF2B5EF4-FFF2-40B4-BE49-F238E27FC236}">
                <a16:creationId xmlns:a16="http://schemas.microsoft.com/office/drawing/2014/main" id="{D7536CDE-19C5-9344-8FD1-02D292B1ED15}"/>
              </a:ext>
            </a:extLst>
          </p:cNvPr>
          <p:cNvSpPr>
            <a:spLocks noGrp="1"/>
          </p:cNvSpPr>
          <p:nvPr>
            <p:ph idx="1"/>
          </p:nvPr>
        </p:nvSpPr>
        <p:spPr>
          <a:xfrm>
            <a:off x="838200" y="1825626"/>
            <a:ext cx="10515600" cy="1056912"/>
          </a:xfrm>
        </p:spPr>
        <p:txBody>
          <a:bodyPr>
            <a:normAutofit fontScale="85000" lnSpcReduction="20000"/>
          </a:bodyPr>
          <a:lstStyle/>
          <a:p>
            <a:pPr marL="0" indent="0">
              <a:buNone/>
            </a:pPr>
            <a:r>
              <a:rPr lang="en-US" dirty="0" err="1"/>
              <a:t>Además</a:t>
            </a:r>
            <a:r>
              <a:rPr lang="en-US" dirty="0"/>
              <a:t> de la </a:t>
            </a:r>
            <a:r>
              <a:rPr lang="en-US" dirty="0" err="1"/>
              <a:t>notación</a:t>
            </a:r>
            <a:r>
              <a:rPr lang="en-US" dirty="0"/>
              <a:t> decimal </a:t>
            </a:r>
            <a:r>
              <a:rPr lang="en-US" dirty="0" err="1"/>
              <a:t>estándar</a:t>
            </a:r>
            <a:r>
              <a:rPr lang="en-US" dirty="0"/>
              <a:t>, los </a:t>
            </a:r>
            <a:r>
              <a:rPr lang="en-US" dirty="0" err="1"/>
              <a:t>enteros</a:t>
            </a:r>
            <a:r>
              <a:rPr lang="en-US" dirty="0"/>
              <a:t> </a:t>
            </a:r>
            <a:r>
              <a:rPr lang="en-US" dirty="0" err="1"/>
              <a:t>también</a:t>
            </a:r>
            <a:r>
              <a:rPr lang="en-US" dirty="0"/>
              <a:t> </a:t>
            </a:r>
            <a:r>
              <a:rPr lang="en-US" dirty="0" err="1"/>
              <a:t>pueden</a:t>
            </a:r>
            <a:r>
              <a:rPr lang="en-US" dirty="0"/>
              <a:t> ser</a:t>
            </a:r>
          </a:p>
          <a:p>
            <a:pPr marL="0" indent="0">
              <a:buNone/>
            </a:pPr>
            <a:r>
              <a:rPr lang="en-US" dirty="0" err="1"/>
              <a:t>asignado</a:t>
            </a:r>
            <a:r>
              <a:rPr lang="en-US" dirty="0"/>
              <a:t> </a:t>
            </a:r>
            <a:r>
              <a:rPr lang="en-US" dirty="0" err="1"/>
              <a:t>mediante</a:t>
            </a:r>
            <a:r>
              <a:rPr lang="en-US" dirty="0"/>
              <a:t> </a:t>
            </a:r>
            <a:r>
              <a:rPr lang="en-US" dirty="0" err="1"/>
              <a:t>notación</a:t>
            </a:r>
            <a:r>
              <a:rPr lang="en-US" dirty="0"/>
              <a:t> hexadecimal. </a:t>
            </a:r>
            <a:r>
              <a:rPr lang="en-US" dirty="0" err="1"/>
              <a:t>También</a:t>
            </a:r>
            <a:r>
              <a:rPr lang="en-US" dirty="0"/>
              <a:t> hay una </a:t>
            </a:r>
            <a:r>
              <a:rPr lang="en-US" dirty="0" err="1"/>
              <a:t>notación</a:t>
            </a:r>
            <a:r>
              <a:rPr lang="en-US" dirty="0"/>
              <a:t> </a:t>
            </a:r>
            <a:r>
              <a:rPr lang="en-US" dirty="0" err="1"/>
              <a:t>binaria</a:t>
            </a:r>
            <a:r>
              <a:rPr lang="en-US" dirty="0"/>
              <a:t>. Los </a:t>
            </a:r>
            <a:r>
              <a:rPr lang="en-US" dirty="0" err="1"/>
              <a:t>números</a:t>
            </a:r>
            <a:r>
              <a:rPr lang="en-US" dirty="0"/>
              <a:t> </a:t>
            </a:r>
            <a:r>
              <a:rPr lang="en-US" dirty="0" err="1"/>
              <a:t>hexadecimales</a:t>
            </a:r>
            <a:r>
              <a:rPr lang="en-US" dirty="0"/>
              <a:t> </a:t>
            </a:r>
            <a:r>
              <a:rPr lang="en-US" dirty="0" err="1"/>
              <a:t>tienen</a:t>
            </a:r>
            <a:r>
              <a:rPr lang="en-US" dirty="0"/>
              <a:t> el </a:t>
            </a:r>
            <a:r>
              <a:rPr lang="en-US" dirty="0" err="1"/>
              <a:t>prefijo</a:t>
            </a:r>
            <a:r>
              <a:rPr lang="en-US" dirty="0"/>
              <a:t> 0x y </a:t>
            </a:r>
            <a:r>
              <a:rPr lang="en-US" dirty="0" err="1"/>
              <a:t>binario</a:t>
            </a:r>
            <a:r>
              <a:rPr lang="en-US" dirty="0"/>
              <a:t> el </a:t>
            </a:r>
            <a:r>
              <a:rPr lang="en-US" dirty="0" err="1"/>
              <a:t>prefijo</a:t>
            </a:r>
            <a:r>
              <a:rPr lang="en-US" dirty="0"/>
              <a:t> 0b.</a:t>
            </a:r>
            <a:endParaRPr lang="en-BO" dirty="0"/>
          </a:p>
        </p:txBody>
      </p:sp>
      <p:sp>
        <p:nvSpPr>
          <p:cNvPr id="6" name="TextBox 5">
            <a:extLst>
              <a:ext uri="{FF2B5EF4-FFF2-40B4-BE49-F238E27FC236}">
                <a16:creationId xmlns:a16="http://schemas.microsoft.com/office/drawing/2014/main" id="{23CB2766-94D5-8447-993F-01304AE7B087}"/>
              </a:ext>
            </a:extLst>
          </p:cNvPr>
          <p:cNvSpPr txBox="1"/>
          <p:nvPr/>
        </p:nvSpPr>
        <p:spPr>
          <a:xfrm>
            <a:off x="2251165" y="3263537"/>
            <a:ext cx="7689669" cy="270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sz="2400" dirty="0"/>
              <a:t>int </a:t>
            </a:r>
            <a:r>
              <a:rPr lang="en-US" sz="2400" dirty="0" err="1"/>
              <a:t>myHex</a:t>
            </a:r>
            <a:r>
              <a:rPr lang="en-US" sz="2400" dirty="0"/>
              <a:t> = 0xF; 		// 15 in hexadecimal (base 16)</a:t>
            </a:r>
          </a:p>
          <a:p>
            <a:r>
              <a:rPr lang="en-US" sz="2400" dirty="0"/>
              <a:t>int </a:t>
            </a:r>
            <a:r>
              <a:rPr lang="en-US" sz="2400" dirty="0" err="1"/>
              <a:t>myBin</a:t>
            </a:r>
            <a:r>
              <a:rPr lang="en-US" sz="2400" dirty="0"/>
              <a:t> = 0b0100; 		// 4 in binary (base 2)</a:t>
            </a:r>
          </a:p>
          <a:p>
            <a:endParaRPr lang="en-US" dirty="0"/>
          </a:p>
          <a:p>
            <a:r>
              <a:rPr lang="en-US" sz="2400" dirty="0"/>
              <a:t>WriteLine(</a:t>
            </a:r>
            <a:r>
              <a:rPr lang="en-US" sz="2400" dirty="0" err="1"/>
              <a:t>myHex</a:t>
            </a:r>
            <a:r>
              <a:rPr lang="en-US" sz="2400" dirty="0"/>
              <a:t>);</a:t>
            </a:r>
          </a:p>
          <a:p>
            <a:r>
              <a:rPr lang="en-US" sz="2400" dirty="0"/>
              <a:t>WriteLine(</a:t>
            </a:r>
            <a:r>
              <a:rPr lang="en-US" sz="2400" dirty="0" err="1"/>
              <a:t>myBin</a:t>
            </a:r>
            <a:r>
              <a:rPr lang="en-US" sz="2400" dirty="0"/>
              <a:t>);</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763975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9F8B0-61BF-1D4E-8F98-B26946C029FB}"/>
              </a:ext>
            </a:extLst>
          </p:cNvPr>
          <p:cNvSpPr>
            <a:spLocks noGrp="1"/>
          </p:cNvSpPr>
          <p:nvPr>
            <p:ph type="title"/>
          </p:nvPr>
        </p:nvSpPr>
        <p:spPr/>
        <p:txBody>
          <a:bodyPr/>
          <a:lstStyle/>
          <a:p>
            <a:r>
              <a:rPr lang="en-BO" dirty="0"/>
              <a:t>Tipos enteros no negativos</a:t>
            </a:r>
          </a:p>
        </p:txBody>
      </p:sp>
      <p:sp>
        <p:nvSpPr>
          <p:cNvPr id="3" name="Content Placeholder 2">
            <a:extLst>
              <a:ext uri="{FF2B5EF4-FFF2-40B4-BE49-F238E27FC236}">
                <a16:creationId xmlns:a16="http://schemas.microsoft.com/office/drawing/2014/main" id="{E716826B-4414-5440-B731-498B47F34077}"/>
              </a:ext>
            </a:extLst>
          </p:cNvPr>
          <p:cNvSpPr>
            <a:spLocks noGrp="1"/>
          </p:cNvSpPr>
          <p:nvPr>
            <p:ph idx="1"/>
          </p:nvPr>
        </p:nvSpPr>
        <p:spPr>
          <a:xfrm>
            <a:off x="838200" y="1825625"/>
            <a:ext cx="10515600" cy="987244"/>
          </a:xfrm>
        </p:spPr>
        <p:txBody>
          <a:bodyPr/>
          <a:lstStyle/>
          <a:p>
            <a:pPr marL="0" indent="0">
              <a:buNone/>
            </a:pPr>
            <a:r>
              <a:rPr lang="en-US" dirty="0"/>
              <a:t>Los </a:t>
            </a:r>
            <a:r>
              <a:rPr lang="en-US" dirty="0" err="1"/>
              <a:t>tipos</a:t>
            </a:r>
            <a:r>
              <a:rPr lang="en-US" dirty="0"/>
              <a:t> </a:t>
            </a:r>
            <a:r>
              <a:rPr lang="en-US" dirty="0" err="1"/>
              <a:t>enteros</a:t>
            </a:r>
            <a:r>
              <a:rPr lang="en-US" dirty="0"/>
              <a:t> no </a:t>
            </a:r>
            <a:r>
              <a:rPr lang="en-US" dirty="0" err="1"/>
              <a:t>negativos</a:t>
            </a:r>
            <a:r>
              <a:rPr lang="en-US" dirty="0"/>
              <a:t> (sin </a:t>
            </a:r>
            <a:r>
              <a:rPr lang="en-US" dirty="0" err="1"/>
              <a:t>signo</a:t>
            </a:r>
            <a:r>
              <a:rPr lang="en-US" dirty="0"/>
              <a:t>) se </a:t>
            </a:r>
            <a:r>
              <a:rPr lang="en-US" dirty="0" err="1"/>
              <a:t>pueden</a:t>
            </a:r>
            <a:r>
              <a:rPr lang="en-US" dirty="0"/>
              <a:t> </a:t>
            </a:r>
            <a:r>
              <a:rPr lang="en-US" dirty="0" err="1"/>
              <a:t>usar</a:t>
            </a:r>
            <a:r>
              <a:rPr lang="en-US" dirty="0"/>
              <a:t> </a:t>
            </a:r>
            <a:r>
              <a:rPr lang="en-US" dirty="0" err="1"/>
              <a:t>si</a:t>
            </a:r>
            <a:r>
              <a:rPr lang="en-US" dirty="0"/>
              <a:t> solo </a:t>
            </a:r>
            <a:r>
              <a:rPr lang="en-US" dirty="0" err="1"/>
              <a:t>necesita</a:t>
            </a:r>
            <a:r>
              <a:rPr lang="en-US" dirty="0"/>
              <a:t> </a:t>
            </a:r>
            <a:r>
              <a:rPr lang="en-US" dirty="0" err="1"/>
              <a:t>almacenar</a:t>
            </a:r>
            <a:r>
              <a:rPr lang="en-US" dirty="0"/>
              <a:t> </a:t>
            </a:r>
            <a:r>
              <a:rPr lang="en-US" dirty="0" err="1"/>
              <a:t>valores</a:t>
            </a:r>
            <a:r>
              <a:rPr lang="en-US" dirty="0"/>
              <a:t> cero y </a:t>
            </a:r>
            <a:r>
              <a:rPr lang="en-US" dirty="0" err="1"/>
              <a:t>positivos</a:t>
            </a:r>
            <a:r>
              <a:rPr lang="en-US" dirty="0"/>
              <a:t>.</a:t>
            </a:r>
            <a:endParaRPr lang="en-BO" dirty="0"/>
          </a:p>
        </p:txBody>
      </p:sp>
      <p:sp>
        <p:nvSpPr>
          <p:cNvPr id="5" name="TextBox 4">
            <a:extLst>
              <a:ext uri="{FF2B5EF4-FFF2-40B4-BE49-F238E27FC236}">
                <a16:creationId xmlns:a16="http://schemas.microsoft.com/office/drawing/2014/main" id="{4A7F036E-B9A3-394B-AF5D-92C53DEBD296}"/>
              </a:ext>
            </a:extLst>
          </p:cNvPr>
          <p:cNvSpPr txBox="1"/>
          <p:nvPr/>
        </p:nvSpPr>
        <p:spPr>
          <a:xfrm>
            <a:off x="3226525" y="2730092"/>
            <a:ext cx="5738950"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dirty="0"/>
              <a:t>// Unsigned integers</a:t>
            </a:r>
          </a:p>
          <a:p>
            <a:r>
              <a:rPr lang="en-US" dirty="0"/>
              <a:t>byte uInt8 = 0; 		// 0 to 255</a:t>
            </a:r>
          </a:p>
          <a:p>
            <a:r>
              <a:rPr lang="en-US" dirty="0" err="1"/>
              <a:t>ushort</a:t>
            </a:r>
            <a:r>
              <a:rPr lang="en-US" dirty="0"/>
              <a:t> uInt16 = 1; 		// 0 to 65535</a:t>
            </a:r>
          </a:p>
          <a:p>
            <a:r>
              <a:rPr lang="en-US" dirty="0" err="1"/>
              <a:t>uint</a:t>
            </a:r>
            <a:r>
              <a:rPr lang="en-US" dirty="0"/>
              <a:t> uInt32 = 2; 		// 0 to 2^32-1</a:t>
            </a:r>
          </a:p>
          <a:p>
            <a:r>
              <a:rPr lang="en-US" dirty="0" err="1"/>
              <a:t>ulong</a:t>
            </a:r>
            <a:r>
              <a:rPr lang="en-US" dirty="0"/>
              <a:t> uInt64 = 3; 		// 0 to 2^64-1</a:t>
            </a:r>
          </a:p>
          <a:p>
            <a:endParaRPr lang="en-US" dirty="0"/>
          </a:p>
          <a:p>
            <a:r>
              <a:rPr lang="en-US" dirty="0"/>
              <a:t>WriteLine(uInt8);</a:t>
            </a:r>
          </a:p>
          <a:p>
            <a:r>
              <a:rPr lang="en-US" dirty="0"/>
              <a:t>WriteLine(uInt16);</a:t>
            </a:r>
          </a:p>
          <a:p>
            <a:r>
              <a:rPr lang="en-US" dirty="0"/>
              <a:t>WriteLine(uInt32);</a:t>
            </a:r>
          </a:p>
          <a:p>
            <a:r>
              <a:rPr lang="en-US" dirty="0"/>
              <a:t>WriteLine(uInt64);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513738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7A13-136F-8145-A228-1D46F98F8294}"/>
              </a:ext>
            </a:extLst>
          </p:cNvPr>
          <p:cNvSpPr>
            <a:spLocks noGrp="1"/>
          </p:cNvSpPr>
          <p:nvPr>
            <p:ph type="title"/>
          </p:nvPr>
        </p:nvSpPr>
        <p:spPr/>
        <p:txBody>
          <a:bodyPr/>
          <a:lstStyle/>
          <a:p>
            <a:r>
              <a:rPr lang="en-BO" dirty="0"/>
              <a:t>Valores numéricos con separador de miles</a:t>
            </a:r>
          </a:p>
        </p:txBody>
      </p:sp>
      <p:sp>
        <p:nvSpPr>
          <p:cNvPr id="3" name="Content Placeholder 2">
            <a:extLst>
              <a:ext uri="{FF2B5EF4-FFF2-40B4-BE49-F238E27FC236}">
                <a16:creationId xmlns:a16="http://schemas.microsoft.com/office/drawing/2014/main" id="{BF1E129A-9400-4740-AB86-8338AC89AAF3}"/>
              </a:ext>
            </a:extLst>
          </p:cNvPr>
          <p:cNvSpPr>
            <a:spLocks noGrp="1"/>
          </p:cNvSpPr>
          <p:nvPr>
            <p:ph idx="1"/>
          </p:nvPr>
        </p:nvSpPr>
        <p:spPr>
          <a:xfrm>
            <a:off x="838200" y="1825625"/>
            <a:ext cx="10515600" cy="1325563"/>
          </a:xfrm>
        </p:spPr>
        <p:txBody>
          <a:bodyPr/>
          <a:lstStyle/>
          <a:p>
            <a:pPr marL="0" indent="0">
              <a:buNone/>
            </a:pPr>
            <a:r>
              <a:rPr lang="en-US" dirty="0"/>
              <a:t>C# also added a digit separator (_) to improve readability of long numbers. This digit separator can appear anywhere within the number, as well as at the beginning of the number</a:t>
            </a:r>
          </a:p>
          <a:p>
            <a:endParaRPr lang="en-BO" dirty="0"/>
          </a:p>
        </p:txBody>
      </p:sp>
      <p:sp>
        <p:nvSpPr>
          <p:cNvPr id="4" name="TextBox 3">
            <a:extLst>
              <a:ext uri="{FF2B5EF4-FFF2-40B4-BE49-F238E27FC236}">
                <a16:creationId xmlns:a16="http://schemas.microsoft.com/office/drawing/2014/main" id="{A5C41DD3-38F5-1C4A-A6F3-2F9FE69BE1EC}"/>
              </a:ext>
            </a:extLst>
          </p:cNvPr>
          <p:cNvSpPr txBox="1"/>
          <p:nvPr/>
        </p:nvSpPr>
        <p:spPr>
          <a:xfrm>
            <a:off x="2505891" y="3358470"/>
            <a:ext cx="7180218"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a:t>
            </a:r>
            <a:r>
              <a:rPr lang="en-US" b="1" dirty="0" err="1"/>
              <a:t>myBin</a:t>
            </a:r>
            <a:r>
              <a:rPr lang="en-US" b="1" dirty="0"/>
              <a:t> = 0b_0010_0010; 		// 34 in binary notation (0b)</a:t>
            </a:r>
          </a:p>
          <a:p>
            <a:r>
              <a:rPr lang="en-US" b="1" dirty="0"/>
              <a:t>i</a:t>
            </a:r>
            <a:r>
              <a:rPr lang="en-BO" b="1" dirty="0"/>
              <a:t>nt million = 1_000_000;		// 1.000.000</a:t>
            </a:r>
          </a:p>
          <a:p>
            <a:r>
              <a:rPr lang="en-US" b="1" dirty="0"/>
              <a:t>d</a:t>
            </a:r>
            <a:r>
              <a:rPr lang="en-BO" b="1" dirty="0"/>
              <a:t>ecimal monto = 1_500M;		// 1.500</a:t>
            </a:r>
          </a:p>
          <a:p>
            <a:endParaRPr lang="en-US" dirty="0"/>
          </a:p>
          <a:p>
            <a:r>
              <a:rPr lang="en-US" b="1" dirty="0"/>
              <a:t>WriteLine(</a:t>
            </a:r>
            <a:r>
              <a:rPr lang="en-US" b="1" dirty="0" err="1"/>
              <a:t>myBin</a:t>
            </a:r>
            <a:r>
              <a:rPr lang="en-US" b="1" dirty="0"/>
              <a:t>);</a:t>
            </a:r>
          </a:p>
          <a:p>
            <a:r>
              <a:rPr lang="en-US" b="1" dirty="0"/>
              <a:t>WriteLine(million);</a:t>
            </a:r>
          </a:p>
          <a:p>
            <a:r>
              <a:rPr lang="en-US" b="1" dirty="0"/>
              <a:t>WriteLine(</a:t>
            </a:r>
            <a:r>
              <a:rPr lang="en-US" b="1" dirty="0" err="1"/>
              <a:t>monto</a:t>
            </a:r>
            <a:r>
              <a:rPr lang="en-US" b="1" dirty="0"/>
              <a:t>);</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332932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52BF7-4F01-644A-ABFB-0D7452BC35E6}"/>
              </a:ext>
            </a:extLst>
          </p:cNvPr>
          <p:cNvSpPr>
            <a:spLocks noGrp="1"/>
          </p:cNvSpPr>
          <p:nvPr>
            <p:ph type="title"/>
          </p:nvPr>
        </p:nvSpPr>
        <p:spPr/>
        <p:txBody>
          <a:bodyPr/>
          <a:lstStyle/>
          <a:p>
            <a:r>
              <a:rPr lang="en-BO" dirty="0"/>
              <a:t>Tipos de coma flotantes</a:t>
            </a:r>
          </a:p>
        </p:txBody>
      </p:sp>
      <p:sp>
        <p:nvSpPr>
          <p:cNvPr id="3" name="Content Placeholder 2">
            <a:extLst>
              <a:ext uri="{FF2B5EF4-FFF2-40B4-BE49-F238E27FC236}">
                <a16:creationId xmlns:a16="http://schemas.microsoft.com/office/drawing/2014/main" id="{DA8A5BF4-03CE-EE4C-93DE-BE9B003B128B}"/>
              </a:ext>
            </a:extLst>
          </p:cNvPr>
          <p:cNvSpPr>
            <a:spLocks noGrp="1"/>
          </p:cNvSpPr>
          <p:nvPr>
            <p:ph idx="1"/>
          </p:nvPr>
        </p:nvSpPr>
        <p:spPr>
          <a:xfrm>
            <a:off x="838200" y="1825626"/>
            <a:ext cx="10515600" cy="1325564"/>
          </a:xfrm>
        </p:spPr>
        <p:txBody>
          <a:bodyPr>
            <a:normAutofit fontScale="70000" lnSpcReduction="20000"/>
          </a:bodyPr>
          <a:lstStyle/>
          <a:p>
            <a:pPr marL="0" indent="0">
              <a:buNone/>
            </a:pPr>
            <a:r>
              <a:rPr lang="en-US" dirty="0"/>
              <a:t>Los </a:t>
            </a:r>
            <a:r>
              <a:rPr lang="en-US" dirty="0" err="1"/>
              <a:t>tipos</a:t>
            </a:r>
            <a:r>
              <a:rPr lang="en-US" dirty="0"/>
              <a:t> de coma </a:t>
            </a:r>
            <a:r>
              <a:rPr lang="en-US" dirty="0" err="1"/>
              <a:t>flotante</a:t>
            </a:r>
            <a:r>
              <a:rPr lang="en-US" dirty="0"/>
              <a:t> </a:t>
            </a:r>
            <a:r>
              <a:rPr lang="en-US" dirty="0" err="1"/>
              <a:t>pueden</a:t>
            </a:r>
            <a:r>
              <a:rPr lang="en-US" dirty="0"/>
              <a:t> </a:t>
            </a:r>
            <a:r>
              <a:rPr lang="en-US" dirty="0" err="1"/>
              <a:t>almacenar</a:t>
            </a:r>
            <a:r>
              <a:rPr lang="en-US" dirty="0"/>
              <a:t> </a:t>
            </a:r>
            <a:r>
              <a:rPr lang="en-US" dirty="0" err="1"/>
              <a:t>números</a:t>
            </a:r>
            <a:r>
              <a:rPr lang="en-US" dirty="0"/>
              <a:t> </a:t>
            </a:r>
            <a:r>
              <a:rPr lang="en-US" dirty="0" err="1"/>
              <a:t>reales</a:t>
            </a:r>
            <a:r>
              <a:rPr lang="en-US" dirty="0"/>
              <a:t> con </a:t>
            </a:r>
            <a:r>
              <a:rPr lang="en-US" dirty="0" err="1"/>
              <a:t>diferentes</a:t>
            </a:r>
            <a:r>
              <a:rPr lang="en-US" dirty="0"/>
              <a:t> </a:t>
            </a:r>
            <a:r>
              <a:rPr lang="en-US" dirty="0" err="1"/>
              <a:t>niveles</a:t>
            </a:r>
            <a:r>
              <a:rPr lang="en-US" dirty="0"/>
              <a:t> de precision. </a:t>
            </a:r>
          </a:p>
          <a:p>
            <a:pPr marL="0" indent="0">
              <a:buNone/>
            </a:pPr>
            <a:r>
              <a:rPr lang="en-US" dirty="0"/>
              <a:t>Los </a:t>
            </a:r>
            <a:r>
              <a:rPr lang="en-US" dirty="0" err="1"/>
              <a:t>valores</a:t>
            </a:r>
            <a:r>
              <a:rPr lang="en-US" dirty="0"/>
              <a:t> de coma </a:t>
            </a:r>
            <a:r>
              <a:rPr lang="en-US" dirty="0" err="1"/>
              <a:t>flotante</a:t>
            </a:r>
            <a:r>
              <a:rPr lang="en-US" dirty="0"/>
              <a:t> </a:t>
            </a:r>
            <a:r>
              <a:rPr lang="en-US" dirty="0" err="1"/>
              <a:t>en</a:t>
            </a:r>
            <a:r>
              <a:rPr lang="en-US" dirty="0"/>
              <a:t> C# son por </a:t>
            </a:r>
            <a:r>
              <a:rPr lang="en-US" dirty="0" err="1"/>
              <a:t>omisión</a:t>
            </a:r>
            <a:r>
              <a:rPr lang="en-US" dirty="0"/>
              <a:t> de </a:t>
            </a:r>
            <a:r>
              <a:rPr lang="en-US" dirty="0" err="1"/>
              <a:t>tipo</a:t>
            </a:r>
            <a:r>
              <a:rPr lang="en-US" dirty="0"/>
              <a:t> </a:t>
            </a:r>
            <a:r>
              <a:rPr lang="en-US" dirty="0" err="1"/>
              <a:t>doble</a:t>
            </a:r>
            <a:r>
              <a:rPr lang="en-US" dirty="0"/>
              <a:t>, por lo que para </a:t>
            </a:r>
            <a:r>
              <a:rPr lang="en-US" dirty="0" err="1"/>
              <a:t>representar</a:t>
            </a:r>
            <a:r>
              <a:rPr lang="en-US" dirty="0"/>
              <a:t> un valor </a:t>
            </a:r>
            <a:r>
              <a:rPr lang="en-US" dirty="0" err="1"/>
              <a:t>flotante</a:t>
            </a:r>
            <a:r>
              <a:rPr lang="en-US" dirty="0"/>
              <a:t> se debe </a:t>
            </a:r>
            <a:r>
              <a:rPr lang="en-US" dirty="0" err="1"/>
              <a:t>agregar</a:t>
            </a:r>
            <a:r>
              <a:rPr lang="en-US" dirty="0"/>
              <a:t> una “F” al final.</a:t>
            </a:r>
          </a:p>
          <a:p>
            <a:pPr marL="0" indent="0">
              <a:buNone/>
            </a:pPr>
            <a:r>
              <a:rPr lang="en-US" dirty="0"/>
              <a:t>Lo </a:t>
            </a:r>
            <a:r>
              <a:rPr lang="en-US" dirty="0" err="1"/>
              <a:t>mismo</a:t>
            </a:r>
            <a:r>
              <a:rPr lang="en-US" dirty="0"/>
              <a:t> se </a:t>
            </a:r>
            <a:r>
              <a:rPr lang="en-US" dirty="0" err="1"/>
              <a:t>aplica</a:t>
            </a:r>
            <a:r>
              <a:rPr lang="en-US" dirty="0"/>
              <a:t> el </a:t>
            </a:r>
            <a:r>
              <a:rPr lang="en-US" dirty="0" err="1"/>
              <a:t>carácter</a:t>
            </a:r>
            <a:r>
              <a:rPr lang="en-US" dirty="0"/>
              <a:t> “M” para los </a:t>
            </a:r>
            <a:r>
              <a:rPr lang="en-US" dirty="0" err="1"/>
              <a:t>valores</a:t>
            </a:r>
            <a:r>
              <a:rPr lang="en-US" dirty="0"/>
              <a:t> </a:t>
            </a:r>
            <a:r>
              <a:rPr lang="en-US" dirty="0" err="1"/>
              <a:t>decimales</a:t>
            </a:r>
            <a:r>
              <a:rPr lang="en-US" dirty="0"/>
              <a:t>.</a:t>
            </a:r>
            <a:endParaRPr lang="en-BO" dirty="0"/>
          </a:p>
        </p:txBody>
      </p:sp>
      <p:sp>
        <p:nvSpPr>
          <p:cNvPr id="4" name="TextBox 3">
            <a:extLst>
              <a:ext uri="{FF2B5EF4-FFF2-40B4-BE49-F238E27FC236}">
                <a16:creationId xmlns:a16="http://schemas.microsoft.com/office/drawing/2014/main" id="{C9526FC0-5DCF-5148-936F-A9C142912F2D}"/>
              </a:ext>
            </a:extLst>
          </p:cNvPr>
          <p:cNvSpPr txBox="1"/>
          <p:nvPr/>
        </p:nvSpPr>
        <p:spPr>
          <a:xfrm>
            <a:off x="2790009" y="3429000"/>
            <a:ext cx="6611982"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float </a:t>
            </a:r>
            <a:r>
              <a:rPr lang="en-US" b="1" dirty="0" err="1"/>
              <a:t>myFloat</a:t>
            </a:r>
            <a:r>
              <a:rPr lang="en-US" b="1" dirty="0"/>
              <a:t> = 3.14F; 		// 7 digits of precision</a:t>
            </a:r>
          </a:p>
          <a:p>
            <a:r>
              <a:rPr lang="en-US" b="1" dirty="0"/>
              <a:t>double </a:t>
            </a:r>
            <a:r>
              <a:rPr lang="en-US" b="1" dirty="0" err="1"/>
              <a:t>myDouble</a:t>
            </a:r>
            <a:r>
              <a:rPr lang="en-US" b="1" dirty="0"/>
              <a:t> = 3.14; 		// 15-16 digits of precision</a:t>
            </a:r>
          </a:p>
          <a:p>
            <a:r>
              <a:rPr lang="en-US" b="1" dirty="0"/>
              <a:t>decimal </a:t>
            </a:r>
            <a:r>
              <a:rPr lang="en-US" b="1" dirty="0" err="1"/>
              <a:t>myDecimal</a:t>
            </a:r>
            <a:r>
              <a:rPr lang="en-US" b="1" dirty="0"/>
              <a:t> = 3.14M; 	// 28-29 digits of precision</a:t>
            </a:r>
          </a:p>
          <a:p>
            <a:endParaRPr lang="en-US" dirty="0"/>
          </a:p>
          <a:p>
            <a:r>
              <a:rPr lang="en-US" b="1" dirty="0"/>
              <a:t>WriteLine(</a:t>
            </a:r>
            <a:r>
              <a:rPr lang="en-US" b="1" dirty="0" err="1"/>
              <a:t>myFloat</a:t>
            </a:r>
            <a:r>
              <a:rPr lang="en-US" b="1" dirty="0"/>
              <a:t>);		// 3.14</a:t>
            </a:r>
          </a:p>
          <a:p>
            <a:r>
              <a:rPr lang="en-US" b="1" dirty="0"/>
              <a:t>WriteLine(</a:t>
            </a:r>
            <a:r>
              <a:rPr lang="en-US" b="1" dirty="0" err="1"/>
              <a:t>myDouble</a:t>
            </a:r>
            <a:r>
              <a:rPr lang="en-US" b="1" dirty="0"/>
              <a:t>);		// 3.14</a:t>
            </a:r>
          </a:p>
          <a:p>
            <a:r>
              <a:rPr lang="en-US" b="1" dirty="0"/>
              <a:t>WriteLine(</a:t>
            </a:r>
            <a:r>
              <a:rPr lang="en-US" b="1" dirty="0" err="1"/>
              <a:t>myDecimal</a:t>
            </a:r>
            <a:r>
              <a:rPr lang="en-US" b="1" dirty="0"/>
              <a:t>);		// 3.14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250994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FA095-E190-FF4F-ACD1-99DB71373027}"/>
              </a:ext>
            </a:extLst>
          </p:cNvPr>
          <p:cNvSpPr>
            <a:spLocks noGrp="1"/>
          </p:cNvSpPr>
          <p:nvPr>
            <p:ph type="title"/>
          </p:nvPr>
        </p:nvSpPr>
        <p:spPr/>
        <p:txBody>
          <a:bodyPr/>
          <a:lstStyle/>
          <a:p>
            <a:r>
              <a:rPr lang="en-BO" dirty="0"/>
              <a:t>Precisión numérica</a:t>
            </a:r>
          </a:p>
        </p:txBody>
      </p:sp>
      <p:sp>
        <p:nvSpPr>
          <p:cNvPr id="3" name="Content Placeholder 2">
            <a:extLst>
              <a:ext uri="{FF2B5EF4-FFF2-40B4-BE49-F238E27FC236}">
                <a16:creationId xmlns:a16="http://schemas.microsoft.com/office/drawing/2014/main" id="{37737066-7ACA-3340-BFB4-4785675B525C}"/>
              </a:ext>
            </a:extLst>
          </p:cNvPr>
          <p:cNvSpPr>
            <a:spLocks noGrp="1"/>
          </p:cNvSpPr>
          <p:nvPr>
            <p:ph idx="1"/>
          </p:nvPr>
        </p:nvSpPr>
        <p:spPr>
          <a:xfrm>
            <a:off x="838200" y="1825625"/>
            <a:ext cx="10515600" cy="1675221"/>
          </a:xfrm>
        </p:spPr>
        <p:txBody>
          <a:bodyPr>
            <a:normAutofit fontScale="70000" lnSpcReduction="20000"/>
          </a:bodyPr>
          <a:lstStyle/>
          <a:p>
            <a:pPr marL="0" indent="0">
              <a:buNone/>
            </a:pPr>
            <a:r>
              <a:rPr lang="en-US" dirty="0"/>
              <a:t>Las </a:t>
            </a:r>
            <a:r>
              <a:rPr lang="en-US" dirty="0" err="1"/>
              <a:t>precisiones</a:t>
            </a:r>
            <a:r>
              <a:rPr lang="en-US" dirty="0"/>
              <a:t> </a:t>
            </a:r>
            <a:r>
              <a:rPr lang="en-US" dirty="0" err="1"/>
              <a:t>mostradas</a:t>
            </a:r>
            <a:r>
              <a:rPr lang="en-US" dirty="0"/>
              <a:t> </a:t>
            </a:r>
            <a:r>
              <a:rPr lang="en-US" dirty="0" err="1"/>
              <a:t>anteriormente</a:t>
            </a:r>
            <a:r>
              <a:rPr lang="en-US" dirty="0"/>
              <a:t> se </a:t>
            </a:r>
            <a:r>
              <a:rPr lang="en-US" dirty="0" err="1"/>
              <a:t>refieren</a:t>
            </a:r>
            <a:r>
              <a:rPr lang="en-US" dirty="0"/>
              <a:t> al </a:t>
            </a:r>
            <a:r>
              <a:rPr lang="en-US" dirty="0" err="1"/>
              <a:t>número</a:t>
            </a:r>
            <a:r>
              <a:rPr lang="en-US" dirty="0"/>
              <a:t> total de </a:t>
            </a:r>
            <a:r>
              <a:rPr lang="en-US" dirty="0" err="1"/>
              <a:t>dígitos</a:t>
            </a:r>
            <a:r>
              <a:rPr lang="en-US" dirty="0"/>
              <a:t> que los </a:t>
            </a:r>
            <a:r>
              <a:rPr lang="en-US" dirty="0" err="1"/>
              <a:t>tipos</a:t>
            </a:r>
            <a:r>
              <a:rPr lang="en-US" dirty="0"/>
              <a:t> </a:t>
            </a:r>
            <a:r>
              <a:rPr lang="en-US" dirty="0" err="1"/>
              <a:t>flotantes</a:t>
            </a:r>
            <a:r>
              <a:rPr lang="en-US" dirty="0"/>
              <a:t> </a:t>
            </a:r>
            <a:r>
              <a:rPr lang="en-US" dirty="0" err="1"/>
              <a:t>pueden</a:t>
            </a:r>
            <a:r>
              <a:rPr lang="en-US" dirty="0"/>
              <a:t> </a:t>
            </a:r>
            <a:r>
              <a:rPr lang="en-US" dirty="0" err="1"/>
              <a:t>soportar</a:t>
            </a:r>
            <a:r>
              <a:rPr lang="en-US" dirty="0"/>
              <a:t>. </a:t>
            </a:r>
          </a:p>
          <a:p>
            <a:pPr marL="0" indent="0">
              <a:buNone/>
            </a:pPr>
            <a:r>
              <a:rPr lang="en-US" dirty="0"/>
              <a:t>Por </a:t>
            </a:r>
            <a:r>
              <a:rPr lang="en-US" dirty="0" err="1"/>
              <a:t>ejemplo</a:t>
            </a:r>
            <a:r>
              <a:rPr lang="en-US" dirty="0"/>
              <a:t>, </a:t>
            </a:r>
            <a:r>
              <a:rPr lang="en-US" dirty="0" err="1"/>
              <a:t>cuando</a:t>
            </a:r>
            <a:r>
              <a:rPr lang="en-US" dirty="0"/>
              <a:t> </a:t>
            </a:r>
            <a:r>
              <a:rPr lang="en-US" dirty="0" err="1"/>
              <a:t>intente</a:t>
            </a:r>
            <a:r>
              <a:rPr lang="en-US" dirty="0"/>
              <a:t> </a:t>
            </a:r>
            <a:r>
              <a:rPr lang="en-US" dirty="0" err="1"/>
              <a:t>asignar</a:t>
            </a:r>
            <a:r>
              <a:rPr lang="en-US" dirty="0"/>
              <a:t> </a:t>
            </a:r>
            <a:r>
              <a:rPr lang="en-US" dirty="0" err="1"/>
              <a:t>más</a:t>
            </a:r>
            <a:r>
              <a:rPr lang="en-US" dirty="0"/>
              <a:t> de </a:t>
            </a:r>
            <a:r>
              <a:rPr lang="en-US" dirty="0" err="1"/>
              <a:t>siete</a:t>
            </a:r>
            <a:r>
              <a:rPr lang="en-US" dirty="0"/>
              <a:t> </a:t>
            </a:r>
            <a:r>
              <a:rPr lang="en-US" dirty="0" err="1"/>
              <a:t>dígitos</a:t>
            </a:r>
            <a:r>
              <a:rPr lang="en-US" dirty="0"/>
              <a:t> a un typo float, los </a:t>
            </a:r>
            <a:r>
              <a:rPr lang="en-US" dirty="0" err="1"/>
              <a:t>dígitos</a:t>
            </a:r>
            <a:r>
              <a:rPr lang="en-US" dirty="0"/>
              <a:t> </a:t>
            </a:r>
            <a:r>
              <a:rPr lang="en-US" dirty="0" err="1"/>
              <a:t>menos</a:t>
            </a:r>
            <a:r>
              <a:rPr lang="en-US" dirty="0"/>
              <a:t> </a:t>
            </a:r>
            <a:r>
              <a:rPr lang="en-US" dirty="0" err="1"/>
              <a:t>significativos</a:t>
            </a:r>
            <a:r>
              <a:rPr lang="en-US" dirty="0"/>
              <a:t> </a:t>
            </a:r>
            <a:r>
              <a:rPr lang="en-US" dirty="0" err="1"/>
              <a:t>serán</a:t>
            </a:r>
            <a:r>
              <a:rPr lang="en-US" dirty="0"/>
              <a:t> </a:t>
            </a:r>
            <a:r>
              <a:rPr lang="en-US" dirty="0" err="1"/>
              <a:t>redondeados</a:t>
            </a:r>
            <a:r>
              <a:rPr lang="en-US" dirty="0"/>
              <a:t> </a:t>
            </a:r>
            <a:r>
              <a:rPr lang="en-US" dirty="0" err="1"/>
              <a:t>en</a:t>
            </a:r>
            <a:r>
              <a:rPr lang="en-US" dirty="0"/>
              <a:t> </a:t>
            </a:r>
            <a:r>
              <a:rPr lang="en-US" dirty="0" err="1"/>
              <a:t>caso</a:t>
            </a:r>
            <a:r>
              <a:rPr lang="en-US" dirty="0"/>
              <a:t> de </a:t>
            </a:r>
            <a:r>
              <a:rPr lang="en-US" dirty="0" err="1"/>
              <a:t>rebalse</a:t>
            </a:r>
            <a:r>
              <a:rPr lang="en-US" dirty="0"/>
              <a:t>.</a:t>
            </a:r>
          </a:p>
          <a:p>
            <a:pPr marL="0" indent="0">
              <a:buNone/>
            </a:pPr>
            <a:r>
              <a:rPr lang="en-US" dirty="0"/>
              <a:t>Los </a:t>
            </a:r>
            <a:r>
              <a:rPr lang="en-US" dirty="0" err="1"/>
              <a:t>números</a:t>
            </a:r>
            <a:r>
              <a:rPr lang="en-US" dirty="0"/>
              <a:t> de coma </a:t>
            </a:r>
            <a:r>
              <a:rPr lang="en-US" dirty="0" err="1"/>
              <a:t>flotante</a:t>
            </a:r>
            <a:r>
              <a:rPr lang="en-US" dirty="0"/>
              <a:t> se </a:t>
            </a:r>
            <a:r>
              <a:rPr lang="en-US" dirty="0" err="1"/>
              <a:t>pueden</a:t>
            </a:r>
            <a:r>
              <a:rPr lang="en-US" dirty="0"/>
              <a:t> </a:t>
            </a:r>
            <a:r>
              <a:rPr lang="en-US" dirty="0" err="1"/>
              <a:t>asignar</a:t>
            </a:r>
            <a:r>
              <a:rPr lang="en-US" dirty="0"/>
              <a:t> </a:t>
            </a:r>
            <a:r>
              <a:rPr lang="en-US" dirty="0" err="1"/>
              <a:t>usando</a:t>
            </a:r>
            <a:r>
              <a:rPr lang="en-US" dirty="0"/>
              <a:t> la </a:t>
            </a:r>
            <a:r>
              <a:rPr lang="en-US" dirty="0" err="1"/>
              <a:t>notación</a:t>
            </a:r>
            <a:r>
              <a:rPr lang="en-US" dirty="0"/>
              <a:t> decimal o la </a:t>
            </a:r>
            <a:r>
              <a:rPr lang="en-US" dirty="0" err="1"/>
              <a:t>notación</a:t>
            </a:r>
            <a:r>
              <a:rPr lang="en-US" dirty="0"/>
              <a:t> </a:t>
            </a:r>
            <a:r>
              <a:rPr lang="en-US" dirty="0" err="1"/>
              <a:t>exponencial</a:t>
            </a:r>
            <a:r>
              <a:rPr lang="en-US" dirty="0"/>
              <a:t>.</a:t>
            </a:r>
            <a:endParaRPr lang="en-BO" dirty="0"/>
          </a:p>
        </p:txBody>
      </p:sp>
      <p:sp>
        <p:nvSpPr>
          <p:cNvPr id="4" name="TextBox 3">
            <a:extLst>
              <a:ext uri="{FF2B5EF4-FFF2-40B4-BE49-F238E27FC236}">
                <a16:creationId xmlns:a16="http://schemas.microsoft.com/office/drawing/2014/main" id="{D711D70E-1E3F-DA4D-BEE9-00F8461527CA}"/>
              </a:ext>
            </a:extLst>
          </p:cNvPr>
          <p:cNvSpPr txBox="1"/>
          <p:nvPr/>
        </p:nvSpPr>
        <p:spPr>
          <a:xfrm>
            <a:off x="2790009" y="3707674"/>
            <a:ext cx="6611982" cy="2339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float </a:t>
            </a:r>
            <a:r>
              <a:rPr lang="en-US" b="1" dirty="0" err="1"/>
              <a:t>myFloat</a:t>
            </a:r>
            <a:r>
              <a:rPr lang="en-US" b="1" dirty="0"/>
              <a:t> = 12345.6789F; 	// rounded to 12345.68</a:t>
            </a:r>
          </a:p>
          <a:p>
            <a:r>
              <a:rPr lang="en-US" b="1" dirty="0"/>
              <a:t>double </a:t>
            </a:r>
            <a:r>
              <a:rPr lang="en-US" b="1" dirty="0" err="1"/>
              <a:t>myDouble</a:t>
            </a:r>
            <a:r>
              <a:rPr lang="en-US" b="1" dirty="0"/>
              <a:t> = 3e2; 		// 3*10^2 = 300</a:t>
            </a:r>
          </a:p>
          <a:p>
            <a:endParaRPr lang="en-US" dirty="0"/>
          </a:p>
          <a:p>
            <a:r>
              <a:rPr lang="en-US" b="1" dirty="0"/>
              <a:t>WriteLine(</a:t>
            </a:r>
            <a:r>
              <a:rPr lang="en-US" b="1" dirty="0" err="1"/>
              <a:t>myFloat</a:t>
            </a:r>
            <a:r>
              <a:rPr lang="en-US" b="1" dirty="0"/>
              <a:t>);		</a:t>
            </a:r>
          </a:p>
          <a:p>
            <a:r>
              <a:rPr lang="en-US" b="1" dirty="0"/>
              <a:t>WriteLine(</a:t>
            </a:r>
            <a:r>
              <a:rPr lang="en-US" b="1" dirty="0" err="1"/>
              <a:t>myDouble</a:t>
            </a:r>
            <a:r>
              <a:rPr lang="en-US" b="1" dirty="0"/>
              <a:t>);		</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2266056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D981C-356B-1E44-A2E9-5E5ECA9F071B}"/>
              </a:ext>
            </a:extLst>
          </p:cNvPr>
          <p:cNvSpPr>
            <a:spLocks noGrp="1"/>
          </p:cNvSpPr>
          <p:nvPr>
            <p:ph type="title"/>
          </p:nvPr>
        </p:nvSpPr>
        <p:spPr/>
        <p:txBody>
          <a:bodyPr/>
          <a:lstStyle/>
          <a:p>
            <a:r>
              <a:rPr lang="en-BO" dirty="0"/>
              <a:t>Conversión entre tipos numéricos</a:t>
            </a:r>
          </a:p>
        </p:txBody>
      </p:sp>
      <p:sp>
        <p:nvSpPr>
          <p:cNvPr id="3" name="Content Placeholder 2">
            <a:extLst>
              <a:ext uri="{FF2B5EF4-FFF2-40B4-BE49-F238E27FC236}">
                <a16:creationId xmlns:a16="http://schemas.microsoft.com/office/drawing/2014/main" id="{07C1EFE6-2561-0544-94F7-64C481F1D846}"/>
              </a:ext>
            </a:extLst>
          </p:cNvPr>
          <p:cNvSpPr>
            <a:spLocks noGrp="1"/>
          </p:cNvSpPr>
          <p:nvPr>
            <p:ph idx="1"/>
          </p:nvPr>
        </p:nvSpPr>
        <p:spPr>
          <a:xfrm>
            <a:off x="838200" y="1825626"/>
            <a:ext cx="10515600" cy="1056912"/>
          </a:xfrm>
        </p:spPr>
        <p:txBody>
          <a:bodyPr>
            <a:normAutofit fontScale="55000" lnSpcReduction="20000"/>
          </a:bodyPr>
          <a:lstStyle/>
          <a:p>
            <a:pPr marL="0" indent="0">
              <a:buNone/>
            </a:pPr>
            <a:r>
              <a:rPr lang="en-US" dirty="0"/>
              <a:t>Una </a:t>
            </a:r>
            <a:r>
              <a:rPr lang="en-US" dirty="0" err="1"/>
              <a:t>conversión</a:t>
            </a:r>
            <a:r>
              <a:rPr lang="en-US" dirty="0"/>
              <a:t> </a:t>
            </a:r>
            <a:r>
              <a:rPr lang="en-US" dirty="0" err="1"/>
              <a:t>explícita</a:t>
            </a:r>
            <a:r>
              <a:rPr lang="en-US" dirty="0"/>
              <a:t> entre </a:t>
            </a:r>
            <a:r>
              <a:rPr lang="en-US" dirty="0" err="1"/>
              <a:t>tipos</a:t>
            </a:r>
            <a:r>
              <a:rPr lang="en-US" dirty="0"/>
              <a:t> </a:t>
            </a:r>
            <a:r>
              <a:rPr lang="en-US" dirty="0" err="1"/>
              <a:t>numéricos</a:t>
            </a:r>
            <a:r>
              <a:rPr lang="en-US" dirty="0"/>
              <a:t> se </a:t>
            </a:r>
            <a:r>
              <a:rPr lang="en-US" dirty="0" err="1"/>
              <a:t>realiza</a:t>
            </a:r>
            <a:r>
              <a:rPr lang="en-US" dirty="0"/>
              <a:t> </a:t>
            </a:r>
            <a:r>
              <a:rPr lang="en-US" dirty="0" err="1"/>
              <a:t>colocando</a:t>
            </a:r>
            <a:r>
              <a:rPr lang="en-US" dirty="0"/>
              <a:t> el </a:t>
            </a:r>
            <a:r>
              <a:rPr lang="en-US" dirty="0" err="1"/>
              <a:t>tipo</a:t>
            </a:r>
            <a:r>
              <a:rPr lang="en-US" dirty="0"/>
              <a:t> de </a:t>
            </a:r>
            <a:r>
              <a:rPr lang="en-US" dirty="0" err="1"/>
              <a:t>destino</a:t>
            </a:r>
            <a:r>
              <a:rPr lang="en-US" dirty="0"/>
              <a:t> entre </a:t>
            </a:r>
            <a:r>
              <a:rPr lang="en-US" dirty="0" err="1"/>
              <a:t>paréntesis</a:t>
            </a:r>
            <a:r>
              <a:rPr lang="en-US" dirty="0"/>
              <a:t> antes de la variable o </a:t>
            </a:r>
            <a:r>
              <a:rPr lang="en-US" dirty="0" err="1"/>
              <a:t>constante</a:t>
            </a:r>
            <a:r>
              <a:rPr lang="en-US" dirty="0"/>
              <a:t> que se </a:t>
            </a:r>
            <a:r>
              <a:rPr lang="en-US" dirty="0" err="1"/>
              <a:t>desea</a:t>
            </a:r>
            <a:r>
              <a:rPr lang="en-US" dirty="0"/>
              <a:t> </a:t>
            </a:r>
            <a:r>
              <a:rPr lang="en-US" dirty="0" err="1"/>
              <a:t>convertir</a:t>
            </a:r>
            <a:r>
              <a:rPr lang="en-US" dirty="0"/>
              <a:t>. A </a:t>
            </a:r>
            <a:r>
              <a:rPr lang="en-US" dirty="0" err="1"/>
              <a:t>esto</a:t>
            </a:r>
            <a:r>
              <a:rPr lang="en-US" dirty="0"/>
              <a:t> se le llama </a:t>
            </a:r>
            <a:r>
              <a:rPr lang="en-US" dirty="0" err="1"/>
              <a:t>hacer</a:t>
            </a:r>
            <a:r>
              <a:rPr lang="en-US" dirty="0"/>
              <a:t> “cast”.</a:t>
            </a:r>
          </a:p>
          <a:p>
            <a:pPr marL="0" indent="0">
              <a:buNone/>
            </a:pPr>
            <a:r>
              <a:rPr lang="en-US" dirty="0"/>
              <a:t>Una conversion </a:t>
            </a:r>
            <a:r>
              <a:rPr lang="en-US" dirty="0" err="1"/>
              <a:t>implícita</a:t>
            </a:r>
            <a:r>
              <a:rPr lang="en-US" dirty="0"/>
              <a:t> entre </a:t>
            </a:r>
            <a:r>
              <a:rPr lang="en-US" dirty="0" err="1"/>
              <a:t>tipos</a:t>
            </a:r>
            <a:r>
              <a:rPr lang="en-US" dirty="0"/>
              <a:t> </a:t>
            </a:r>
            <a:r>
              <a:rPr lang="en-US" dirty="0" err="1"/>
              <a:t>numéricos</a:t>
            </a:r>
            <a:r>
              <a:rPr lang="en-US" dirty="0"/>
              <a:t>, por </a:t>
            </a:r>
            <a:r>
              <a:rPr lang="en-US" dirty="0" err="1"/>
              <a:t>asignacióndirecta</a:t>
            </a:r>
            <a:r>
              <a:rPr lang="en-US" dirty="0"/>
              <a:t>, es </a:t>
            </a:r>
            <a:r>
              <a:rPr lang="en-US" dirty="0" err="1"/>
              <a:t>posible</a:t>
            </a:r>
            <a:r>
              <a:rPr lang="en-US" dirty="0"/>
              <a:t> </a:t>
            </a:r>
            <a:r>
              <a:rPr lang="en-US" dirty="0" err="1"/>
              <a:t>cuando</a:t>
            </a:r>
            <a:r>
              <a:rPr lang="en-US" dirty="0"/>
              <a:t> no hay </a:t>
            </a:r>
            <a:r>
              <a:rPr lang="en-US" dirty="0" err="1"/>
              <a:t>posibilidad</a:t>
            </a:r>
            <a:r>
              <a:rPr lang="en-US" dirty="0"/>
              <a:t> de </a:t>
            </a:r>
            <a:r>
              <a:rPr lang="en-US" dirty="0" err="1"/>
              <a:t>perder</a:t>
            </a:r>
            <a:r>
              <a:rPr lang="en-US" dirty="0"/>
              <a:t> </a:t>
            </a:r>
            <a:r>
              <a:rPr lang="en-US" dirty="0" err="1"/>
              <a:t>información</a:t>
            </a:r>
            <a:r>
              <a:rPr lang="en-US" dirty="0"/>
              <a:t>. </a:t>
            </a:r>
          </a:p>
          <a:p>
            <a:pPr marL="0" indent="0">
              <a:buNone/>
            </a:pPr>
            <a:r>
              <a:rPr lang="en-US" dirty="0" err="1"/>
              <a:t>Esto</a:t>
            </a:r>
            <a:r>
              <a:rPr lang="en-US" dirty="0"/>
              <a:t> </a:t>
            </a:r>
            <a:r>
              <a:rPr lang="en-US" dirty="0" err="1"/>
              <a:t>convertirá</a:t>
            </a:r>
            <a:r>
              <a:rPr lang="en-US" dirty="0"/>
              <a:t> el valor al </a:t>
            </a:r>
            <a:r>
              <a:rPr lang="en-US" dirty="0" err="1"/>
              <a:t>tipo</a:t>
            </a:r>
            <a:r>
              <a:rPr lang="en-US" dirty="0"/>
              <a:t> </a:t>
            </a:r>
            <a:r>
              <a:rPr lang="en-US" dirty="0" err="1"/>
              <a:t>especificado</a:t>
            </a:r>
            <a:r>
              <a:rPr lang="en-US" dirty="0"/>
              <a:t>, antes de que se </a:t>
            </a:r>
            <a:r>
              <a:rPr lang="en-US" dirty="0" err="1"/>
              <a:t>realice</a:t>
            </a:r>
            <a:r>
              <a:rPr lang="en-US" dirty="0"/>
              <a:t> la </a:t>
            </a:r>
            <a:r>
              <a:rPr lang="en-US" dirty="0" err="1"/>
              <a:t>asignación</a:t>
            </a:r>
            <a:r>
              <a:rPr lang="en-US" dirty="0"/>
              <a:t>.</a:t>
            </a:r>
            <a:endParaRPr lang="en-BO" dirty="0"/>
          </a:p>
        </p:txBody>
      </p:sp>
      <p:sp>
        <p:nvSpPr>
          <p:cNvPr id="4" name="TextBox 3">
            <a:extLst>
              <a:ext uri="{FF2B5EF4-FFF2-40B4-BE49-F238E27FC236}">
                <a16:creationId xmlns:a16="http://schemas.microsoft.com/office/drawing/2014/main" id="{E0FCC677-B99B-CA4B-9BC8-5AAEC5DD9DD6}"/>
              </a:ext>
            </a:extLst>
          </p:cNvPr>
          <p:cNvSpPr txBox="1"/>
          <p:nvPr/>
        </p:nvSpPr>
        <p:spPr>
          <a:xfrm>
            <a:off x="2701290" y="3017476"/>
            <a:ext cx="6789420" cy="360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decimal </a:t>
            </a:r>
            <a:r>
              <a:rPr lang="en-US" b="1" dirty="0" err="1"/>
              <a:t>monto</a:t>
            </a:r>
            <a:r>
              <a:rPr lang="en-US" b="1" dirty="0"/>
              <a:t> = 11_478_345.72M;</a:t>
            </a:r>
          </a:p>
          <a:p>
            <a:r>
              <a:rPr lang="en-US" b="1" dirty="0"/>
              <a:t>int </a:t>
            </a:r>
            <a:r>
              <a:rPr lang="en-US" b="1" dirty="0" err="1"/>
              <a:t>iMonto</a:t>
            </a:r>
            <a:r>
              <a:rPr lang="en-US" b="1" dirty="0"/>
              <a:t> = (int) </a:t>
            </a:r>
            <a:r>
              <a:rPr lang="en-US" b="1" dirty="0" err="1"/>
              <a:t>monto</a:t>
            </a:r>
            <a:r>
              <a:rPr lang="en-US" b="1" dirty="0"/>
              <a:t>;      		// explicit conversion (cast)</a:t>
            </a:r>
          </a:p>
          <a:p>
            <a:r>
              <a:rPr lang="en-US" b="1" dirty="0"/>
              <a:t>var </a:t>
            </a:r>
            <a:r>
              <a:rPr lang="en-US" b="1" dirty="0" err="1"/>
              <a:t>uiMonto</a:t>
            </a:r>
            <a:r>
              <a:rPr lang="en-US" b="1" dirty="0"/>
              <a:t> = (</a:t>
            </a:r>
            <a:r>
              <a:rPr lang="en-US" b="1" dirty="0" err="1"/>
              <a:t>uint</a:t>
            </a:r>
            <a:r>
              <a:rPr lang="en-US" b="1" dirty="0"/>
              <a:t>) </a:t>
            </a:r>
            <a:r>
              <a:rPr lang="en-US" b="1" dirty="0" err="1"/>
              <a:t>monto</a:t>
            </a:r>
            <a:r>
              <a:rPr lang="en-US" b="1" dirty="0"/>
              <a:t>;      	// explicit conversion (cast)</a:t>
            </a:r>
          </a:p>
          <a:p>
            <a:r>
              <a:rPr lang="en-US" b="1" dirty="0"/>
              <a:t>byte </a:t>
            </a:r>
            <a:r>
              <a:rPr lang="en-US" b="1" dirty="0" err="1"/>
              <a:t>cantidad</a:t>
            </a:r>
            <a:r>
              <a:rPr lang="en-US" b="1" dirty="0"/>
              <a:t> = 101;</a:t>
            </a:r>
          </a:p>
          <a:p>
            <a:r>
              <a:rPr lang="en-US" b="1" dirty="0"/>
              <a:t>int </a:t>
            </a:r>
            <a:r>
              <a:rPr lang="en-US" b="1" dirty="0" err="1"/>
              <a:t>iCantidad</a:t>
            </a:r>
            <a:r>
              <a:rPr lang="en-US" b="1" dirty="0"/>
              <a:t> = </a:t>
            </a:r>
            <a:r>
              <a:rPr lang="en-US" b="1" dirty="0" err="1"/>
              <a:t>cantidad</a:t>
            </a:r>
            <a:r>
              <a:rPr lang="en-US" b="1" dirty="0"/>
              <a:t>;		// implicit conversion</a:t>
            </a:r>
          </a:p>
          <a:p>
            <a:br>
              <a:rPr lang="en-US" b="1" dirty="0"/>
            </a:br>
            <a:r>
              <a:rPr lang="en-US" b="1" dirty="0"/>
              <a:t>WriteLine(</a:t>
            </a:r>
            <a:r>
              <a:rPr lang="en-US" b="1" dirty="0" err="1"/>
              <a:t>monto</a:t>
            </a:r>
            <a:r>
              <a:rPr lang="en-US" b="1" dirty="0"/>
              <a:t>);    		// 11478345.72</a:t>
            </a:r>
          </a:p>
          <a:p>
            <a:r>
              <a:rPr lang="en-US" b="1" dirty="0"/>
              <a:t>WriteLine(</a:t>
            </a:r>
            <a:r>
              <a:rPr lang="en-US" b="1" dirty="0" err="1"/>
              <a:t>iMonto</a:t>
            </a:r>
            <a:r>
              <a:rPr lang="en-US" b="1" dirty="0"/>
              <a:t>);     		// 11478345</a:t>
            </a:r>
          </a:p>
          <a:p>
            <a:r>
              <a:rPr lang="en-US" b="1" dirty="0"/>
              <a:t>WriteLine(</a:t>
            </a:r>
            <a:r>
              <a:rPr lang="en-US" b="1" dirty="0" err="1"/>
              <a:t>uiMonto</a:t>
            </a:r>
            <a:r>
              <a:rPr lang="en-US" b="1" dirty="0"/>
              <a:t>);		// 11478345</a:t>
            </a:r>
          </a:p>
          <a:p>
            <a:r>
              <a:rPr lang="en-US" b="1" dirty="0"/>
              <a:t>WriteLine(</a:t>
            </a:r>
            <a:r>
              <a:rPr lang="en-US" b="1" dirty="0" err="1"/>
              <a:t>iCantidad</a:t>
            </a:r>
            <a:r>
              <a:rPr lang="en-US" b="1" dirty="0"/>
              <a:t>);		// 101</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285959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432A-F213-ED48-BD35-7008EACD775D}"/>
              </a:ext>
            </a:extLst>
          </p:cNvPr>
          <p:cNvSpPr>
            <a:spLocks noGrp="1"/>
          </p:cNvSpPr>
          <p:nvPr>
            <p:ph type="title"/>
          </p:nvPr>
        </p:nvSpPr>
        <p:spPr/>
        <p:txBody>
          <a:bodyPr/>
          <a:lstStyle/>
          <a:p>
            <a:r>
              <a:rPr lang="en-US" dirty="0"/>
              <a:t>c</a:t>
            </a:r>
            <a:r>
              <a:rPr lang="en-BO" dirty="0"/>
              <a:t>har (caracter o letra) </a:t>
            </a:r>
          </a:p>
        </p:txBody>
      </p:sp>
      <p:sp>
        <p:nvSpPr>
          <p:cNvPr id="3" name="Content Placeholder 2">
            <a:extLst>
              <a:ext uri="{FF2B5EF4-FFF2-40B4-BE49-F238E27FC236}">
                <a16:creationId xmlns:a16="http://schemas.microsoft.com/office/drawing/2014/main" id="{313E8388-8C62-6540-904E-A0238B15FB2F}"/>
              </a:ext>
            </a:extLst>
          </p:cNvPr>
          <p:cNvSpPr>
            <a:spLocks noGrp="1"/>
          </p:cNvSpPr>
          <p:nvPr>
            <p:ph idx="1"/>
          </p:nvPr>
        </p:nvSpPr>
        <p:spPr>
          <a:xfrm>
            <a:off x="838200" y="1825625"/>
            <a:ext cx="10515600" cy="1727472"/>
          </a:xfrm>
        </p:spPr>
        <p:txBody>
          <a:bodyPr>
            <a:normAutofit fontScale="85000" lnSpcReduction="10000"/>
          </a:bodyPr>
          <a:lstStyle/>
          <a:p>
            <a:pPr marL="0" indent="0">
              <a:buNone/>
            </a:pPr>
            <a:r>
              <a:rPr lang="en-US" dirty="0"/>
              <a:t>El </a:t>
            </a:r>
            <a:r>
              <a:rPr lang="en-US" dirty="0" err="1"/>
              <a:t>tipo</a:t>
            </a:r>
            <a:r>
              <a:rPr lang="en-US" dirty="0"/>
              <a:t> char </a:t>
            </a:r>
            <a:r>
              <a:rPr lang="en-US" dirty="0" err="1"/>
              <a:t>puede</a:t>
            </a:r>
            <a:r>
              <a:rPr lang="en-US" dirty="0"/>
              <a:t> </a:t>
            </a:r>
            <a:r>
              <a:rPr lang="en-US" dirty="0" err="1"/>
              <a:t>contener</a:t>
            </a:r>
            <a:r>
              <a:rPr lang="en-US" dirty="0"/>
              <a:t> un </a:t>
            </a:r>
            <a:r>
              <a:rPr lang="en-US" dirty="0" err="1"/>
              <a:t>único</a:t>
            </a:r>
            <a:r>
              <a:rPr lang="en-US" dirty="0"/>
              <a:t> </a:t>
            </a:r>
            <a:r>
              <a:rPr lang="en-US" dirty="0" err="1"/>
              <a:t>carácter</a:t>
            </a:r>
            <a:r>
              <a:rPr lang="en-US" dirty="0"/>
              <a:t> Unicode, </a:t>
            </a:r>
            <a:r>
              <a:rPr lang="en-US" dirty="0" err="1"/>
              <a:t>delimitado</a:t>
            </a:r>
            <a:r>
              <a:rPr lang="en-US" dirty="0"/>
              <a:t> por </a:t>
            </a:r>
            <a:r>
              <a:rPr lang="en-US" dirty="0" err="1"/>
              <a:t>comillas</a:t>
            </a:r>
            <a:r>
              <a:rPr lang="en-US" dirty="0"/>
              <a:t> simples. Es similar al </a:t>
            </a:r>
            <a:r>
              <a:rPr lang="en-US" dirty="0" err="1"/>
              <a:t>tipo</a:t>
            </a:r>
            <a:r>
              <a:rPr lang="en-US" dirty="0"/>
              <a:t> “unsigned short”, </a:t>
            </a:r>
            <a:r>
              <a:rPr lang="en-US" dirty="0" err="1"/>
              <a:t>pero</a:t>
            </a:r>
            <a:r>
              <a:rPr lang="en-US" dirty="0"/>
              <a:t> el </a:t>
            </a:r>
            <a:r>
              <a:rPr lang="en-US" dirty="0" err="1"/>
              <a:t>número</a:t>
            </a:r>
            <a:r>
              <a:rPr lang="en-US" dirty="0"/>
              <a:t> </a:t>
            </a:r>
            <a:r>
              <a:rPr lang="en-US" dirty="0" err="1"/>
              <a:t>almacenado</a:t>
            </a:r>
            <a:r>
              <a:rPr lang="en-US" dirty="0"/>
              <a:t> se </a:t>
            </a:r>
            <a:r>
              <a:rPr lang="en-US" dirty="0" err="1"/>
              <a:t>asigna</a:t>
            </a:r>
            <a:r>
              <a:rPr lang="en-US" dirty="0"/>
              <a:t> </a:t>
            </a:r>
            <a:r>
              <a:rPr lang="en-US" dirty="0" err="1"/>
              <a:t>automáticamente</a:t>
            </a:r>
            <a:r>
              <a:rPr lang="en-US" dirty="0"/>
              <a:t> de </a:t>
            </a:r>
            <a:r>
              <a:rPr lang="en-US" dirty="0" err="1"/>
              <a:t>acuerdo</a:t>
            </a:r>
            <a:r>
              <a:rPr lang="en-US" dirty="0"/>
              <a:t> al Código del </a:t>
            </a:r>
            <a:r>
              <a:rPr lang="en-US" dirty="0" err="1"/>
              <a:t>carácter</a:t>
            </a:r>
            <a:r>
              <a:rPr lang="en-US" dirty="0"/>
              <a:t> </a:t>
            </a:r>
            <a:r>
              <a:rPr lang="en-US" dirty="0" err="1"/>
              <a:t>alfabético</a:t>
            </a:r>
            <a:r>
              <a:rPr lang="en-US" dirty="0"/>
              <a:t> </a:t>
            </a:r>
            <a:r>
              <a:rPr lang="en-US" dirty="0" err="1"/>
              <a:t>correspondiente</a:t>
            </a:r>
            <a:r>
              <a:rPr lang="en-US" dirty="0"/>
              <a:t>.</a:t>
            </a:r>
          </a:p>
          <a:p>
            <a:pPr marL="0" indent="0">
              <a:buNone/>
            </a:pPr>
            <a:r>
              <a:rPr lang="en-US" dirty="0"/>
              <a:t>Este </a:t>
            </a:r>
            <a:r>
              <a:rPr lang="en-US" dirty="0" err="1"/>
              <a:t>tipo</a:t>
            </a:r>
            <a:r>
              <a:rPr lang="en-US" dirty="0"/>
              <a:t> se </a:t>
            </a:r>
            <a:r>
              <a:rPr lang="en-US" dirty="0" err="1"/>
              <a:t>puede</a:t>
            </a:r>
            <a:r>
              <a:rPr lang="en-US" dirty="0"/>
              <a:t> </a:t>
            </a:r>
            <a:r>
              <a:rPr lang="en-US" dirty="0" err="1"/>
              <a:t>asignar</a:t>
            </a:r>
            <a:r>
              <a:rPr lang="en-US" dirty="0"/>
              <a:t> </a:t>
            </a:r>
            <a:r>
              <a:rPr lang="en-US" dirty="0" err="1"/>
              <a:t>como</a:t>
            </a:r>
            <a:r>
              <a:rPr lang="en-US" dirty="0"/>
              <a:t> un valor </a:t>
            </a:r>
            <a:r>
              <a:rPr lang="en-US" dirty="0" err="1"/>
              <a:t>numérico</a:t>
            </a:r>
            <a:r>
              <a:rPr lang="en-US" dirty="0"/>
              <a:t> </a:t>
            </a:r>
            <a:r>
              <a:rPr lang="en-US" dirty="0" err="1"/>
              <a:t>en</a:t>
            </a:r>
            <a:r>
              <a:rPr lang="en-US" dirty="0"/>
              <a:t> el </a:t>
            </a:r>
            <a:r>
              <a:rPr lang="en-US" dirty="0" err="1"/>
              <a:t>contexto</a:t>
            </a:r>
            <a:r>
              <a:rPr lang="en-US" dirty="0"/>
              <a:t> de las conversions de </a:t>
            </a:r>
            <a:r>
              <a:rPr lang="en-US" dirty="0" err="1"/>
              <a:t>tipos</a:t>
            </a:r>
            <a:r>
              <a:rPr lang="en-US" dirty="0"/>
              <a:t>.</a:t>
            </a:r>
            <a:endParaRPr lang="en-BO" dirty="0"/>
          </a:p>
        </p:txBody>
      </p:sp>
      <p:sp>
        <p:nvSpPr>
          <p:cNvPr id="4" name="TextBox 3">
            <a:extLst>
              <a:ext uri="{FF2B5EF4-FFF2-40B4-BE49-F238E27FC236}">
                <a16:creationId xmlns:a16="http://schemas.microsoft.com/office/drawing/2014/main" id="{EABB90B0-EF56-D74E-BA27-82CAC1C9532E}"/>
              </a:ext>
            </a:extLst>
          </p:cNvPr>
          <p:cNvSpPr txBox="1"/>
          <p:nvPr/>
        </p:nvSpPr>
        <p:spPr>
          <a:xfrm>
            <a:off x="2701290" y="3688034"/>
            <a:ext cx="6789420" cy="292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char c = '3'; 		// Unicode char ‘3’ (16 bits)</a:t>
            </a:r>
          </a:p>
          <a:p>
            <a:r>
              <a:rPr lang="en-US" b="1" dirty="0" err="1"/>
              <a:t>ushort</a:t>
            </a:r>
            <a:r>
              <a:rPr lang="en-BO" b="1" dirty="0"/>
              <a:t> s =  c;		// Unicode value</a:t>
            </a:r>
          </a:p>
          <a:p>
            <a:r>
              <a:rPr lang="en-US" b="1" dirty="0"/>
              <a:t>char t = (char) 65;		// Explicit conversion: int a char</a:t>
            </a:r>
          </a:p>
          <a:p>
            <a:br>
              <a:rPr lang="en-US" b="1" dirty="0"/>
            </a:br>
            <a:r>
              <a:rPr lang="en-US" b="1" dirty="0"/>
              <a:t>WriteLine(c);    		// 3</a:t>
            </a:r>
          </a:p>
          <a:p>
            <a:r>
              <a:rPr lang="en-US" b="1" dirty="0"/>
              <a:t>WriteLine(s);    		// 51</a:t>
            </a:r>
          </a:p>
          <a:p>
            <a:r>
              <a:rPr lang="en-US" b="1" dirty="0"/>
              <a:t>WriteLine(t);     		// A</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89223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171BA-2C73-D844-AB30-1BCA5133D9E4}"/>
              </a:ext>
            </a:extLst>
          </p:cNvPr>
          <p:cNvSpPr>
            <a:spLocks noGrp="1"/>
          </p:cNvSpPr>
          <p:nvPr>
            <p:ph type="title"/>
          </p:nvPr>
        </p:nvSpPr>
        <p:spPr/>
        <p:txBody>
          <a:bodyPr/>
          <a:lstStyle/>
          <a:p>
            <a:r>
              <a:rPr lang="en-US" dirty="0"/>
              <a:t>b</a:t>
            </a:r>
            <a:r>
              <a:rPr lang="en-BO" dirty="0"/>
              <a:t>ool type</a:t>
            </a:r>
          </a:p>
        </p:txBody>
      </p:sp>
      <p:sp>
        <p:nvSpPr>
          <p:cNvPr id="3" name="Content Placeholder 2">
            <a:extLst>
              <a:ext uri="{FF2B5EF4-FFF2-40B4-BE49-F238E27FC236}">
                <a16:creationId xmlns:a16="http://schemas.microsoft.com/office/drawing/2014/main" id="{61C56139-FB76-2443-AAB4-864D053DA3C3}"/>
              </a:ext>
            </a:extLst>
          </p:cNvPr>
          <p:cNvSpPr>
            <a:spLocks noGrp="1"/>
          </p:cNvSpPr>
          <p:nvPr>
            <p:ph idx="1"/>
          </p:nvPr>
        </p:nvSpPr>
        <p:spPr>
          <a:xfrm>
            <a:off x="838200" y="1825625"/>
            <a:ext cx="10515600" cy="1603375"/>
          </a:xfrm>
        </p:spPr>
        <p:txBody>
          <a:bodyPr/>
          <a:lstStyle/>
          <a:p>
            <a:r>
              <a:rPr lang="en-US" dirty="0"/>
              <a:t>El </a:t>
            </a:r>
            <a:r>
              <a:rPr lang="en-US" dirty="0" err="1"/>
              <a:t>tipo</a:t>
            </a:r>
            <a:r>
              <a:rPr lang="en-US" dirty="0"/>
              <a:t> bool </a:t>
            </a:r>
            <a:r>
              <a:rPr lang="en-US" dirty="0" err="1"/>
              <a:t>puede</a:t>
            </a:r>
            <a:r>
              <a:rPr lang="en-US" dirty="0"/>
              <a:t> </a:t>
            </a:r>
            <a:r>
              <a:rPr lang="en-US" dirty="0" err="1"/>
              <a:t>almacenar</a:t>
            </a:r>
            <a:r>
              <a:rPr lang="en-US" dirty="0"/>
              <a:t> un valor </a:t>
            </a:r>
            <a:r>
              <a:rPr lang="en-US" dirty="0" err="1"/>
              <a:t>booleano</a:t>
            </a:r>
            <a:r>
              <a:rPr lang="en-US" dirty="0"/>
              <a:t>, que es un valor </a:t>
            </a:r>
            <a:r>
              <a:rPr lang="en-US" dirty="0" err="1"/>
              <a:t>lógico</a:t>
            </a:r>
            <a:r>
              <a:rPr lang="en-US" dirty="0"/>
              <a:t> que </a:t>
            </a:r>
            <a:r>
              <a:rPr lang="en-US" dirty="0" err="1"/>
              <a:t>puede</a:t>
            </a:r>
            <a:r>
              <a:rPr lang="en-US" dirty="0"/>
              <a:t> </a:t>
            </a:r>
            <a:r>
              <a:rPr lang="en-US" dirty="0" err="1"/>
              <a:t>únicamente</a:t>
            </a:r>
            <a:r>
              <a:rPr lang="en-US" dirty="0"/>
              <a:t> </a:t>
            </a:r>
            <a:r>
              <a:rPr lang="en-US" dirty="0" err="1"/>
              <a:t>tener</a:t>
            </a:r>
            <a:r>
              <a:rPr lang="en-US" dirty="0"/>
              <a:t> dos </a:t>
            </a:r>
            <a:r>
              <a:rPr lang="en-US" dirty="0" err="1"/>
              <a:t>valores</a:t>
            </a:r>
            <a:r>
              <a:rPr lang="en-US" dirty="0"/>
              <a:t>: true y false (</a:t>
            </a:r>
            <a:r>
              <a:rPr lang="en-US" dirty="0" err="1"/>
              <a:t>verdadero</a:t>
            </a:r>
            <a:r>
              <a:rPr lang="en-US" dirty="0"/>
              <a:t> o </a:t>
            </a:r>
            <a:r>
              <a:rPr lang="en-US" dirty="0" err="1"/>
              <a:t>falso</a:t>
            </a:r>
            <a:r>
              <a:rPr lang="en-US" dirty="0"/>
              <a:t>). </a:t>
            </a:r>
            <a:endParaRPr lang="en-BO" dirty="0"/>
          </a:p>
        </p:txBody>
      </p:sp>
      <p:sp>
        <p:nvSpPr>
          <p:cNvPr id="6" name="TextBox 5">
            <a:extLst>
              <a:ext uri="{FF2B5EF4-FFF2-40B4-BE49-F238E27FC236}">
                <a16:creationId xmlns:a16="http://schemas.microsoft.com/office/drawing/2014/main" id="{02E4EA9A-B8FB-504C-AE38-1EF1001C3007}"/>
              </a:ext>
            </a:extLst>
          </p:cNvPr>
          <p:cNvSpPr txBox="1"/>
          <p:nvPr/>
        </p:nvSpPr>
        <p:spPr>
          <a:xfrm>
            <a:off x="2603319" y="3429000"/>
            <a:ext cx="6789420" cy="292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b = false;</a:t>
            </a:r>
          </a:p>
          <a:p>
            <a:r>
              <a:rPr lang="en-US" b="1" dirty="0"/>
              <a:t>var v = true;</a:t>
            </a:r>
          </a:p>
          <a:p>
            <a:r>
              <a:rPr lang="en-US" b="1" dirty="0"/>
              <a:t>var n = 5;</a:t>
            </a:r>
          </a:p>
          <a:p>
            <a:r>
              <a:rPr lang="en-US" b="1" dirty="0"/>
              <a:t>b = (n == 10);		// false </a:t>
            </a:r>
          </a:p>
          <a:p>
            <a:br>
              <a:rPr lang="en-US" b="1" dirty="0"/>
            </a:br>
            <a:r>
              <a:rPr lang="en-US" b="1" dirty="0"/>
              <a:t>WriteLine(v);    		// true</a:t>
            </a:r>
          </a:p>
          <a:p>
            <a:r>
              <a:rPr lang="en-US" b="1" dirty="0"/>
              <a:t>WriteLine(b);    		// false</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17283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9D9A1-11FB-0D4C-BF35-2DB0124D3596}"/>
              </a:ext>
            </a:extLst>
          </p:cNvPr>
          <p:cNvSpPr>
            <a:spLocks noGrp="1"/>
          </p:cNvSpPr>
          <p:nvPr>
            <p:ph type="title"/>
          </p:nvPr>
        </p:nvSpPr>
        <p:spPr/>
        <p:txBody>
          <a:bodyPr/>
          <a:lstStyle/>
          <a:p>
            <a:r>
              <a:rPr lang="en-BO" dirty="0"/>
              <a:t>Alcance de una variable</a:t>
            </a:r>
          </a:p>
        </p:txBody>
      </p:sp>
      <p:sp>
        <p:nvSpPr>
          <p:cNvPr id="3" name="Content Placeholder 2">
            <a:extLst>
              <a:ext uri="{FF2B5EF4-FFF2-40B4-BE49-F238E27FC236}">
                <a16:creationId xmlns:a16="http://schemas.microsoft.com/office/drawing/2014/main" id="{BD0285A6-D48C-C54E-8DC2-DE7008BC8004}"/>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El </a:t>
            </a:r>
            <a:r>
              <a:rPr lang="en-US" dirty="0" err="1"/>
              <a:t>alcance</a:t>
            </a:r>
            <a:r>
              <a:rPr lang="en-US" dirty="0"/>
              <a:t> (scope) de una variable se </a:t>
            </a:r>
            <a:r>
              <a:rPr lang="en-US" dirty="0" err="1"/>
              <a:t>refiere</a:t>
            </a:r>
            <a:r>
              <a:rPr lang="en-US" dirty="0"/>
              <a:t> al </a:t>
            </a:r>
            <a:r>
              <a:rPr lang="en-US" dirty="0" err="1"/>
              <a:t>bloque</a:t>
            </a:r>
            <a:r>
              <a:rPr lang="en-US" dirty="0"/>
              <a:t> de </a:t>
            </a:r>
            <a:r>
              <a:rPr lang="en-US" dirty="0" err="1"/>
              <a:t>código</a:t>
            </a:r>
            <a:r>
              <a:rPr lang="en-US" dirty="0"/>
              <a:t> dentro del </a:t>
            </a:r>
            <a:r>
              <a:rPr lang="en-US" dirty="0" err="1"/>
              <a:t>cual</a:t>
            </a:r>
            <a:r>
              <a:rPr lang="en-US" dirty="0"/>
              <a:t> es </a:t>
            </a:r>
            <a:r>
              <a:rPr lang="en-US" dirty="0" err="1"/>
              <a:t>posible</a:t>
            </a:r>
            <a:r>
              <a:rPr lang="en-US" dirty="0"/>
              <a:t> </a:t>
            </a:r>
            <a:r>
              <a:rPr lang="en-US" dirty="0" err="1"/>
              <a:t>usar</a:t>
            </a:r>
            <a:r>
              <a:rPr lang="en-US" dirty="0"/>
              <a:t> </a:t>
            </a:r>
            <a:r>
              <a:rPr lang="en-US" dirty="0" err="1"/>
              <a:t>dicha</a:t>
            </a:r>
            <a:r>
              <a:rPr lang="en-US" dirty="0"/>
              <a:t> variable. Por </a:t>
            </a:r>
            <a:r>
              <a:rPr lang="en-US" dirty="0" err="1"/>
              <a:t>ejemplo</a:t>
            </a:r>
            <a:r>
              <a:rPr lang="en-US" dirty="0"/>
              <a:t>, una variable local se </a:t>
            </a:r>
            <a:r>
              <a:rPr lang="en-US" dirty="0" err="1"/>
              <a:t>declara</a:t>
            </a:r>
            <a:r>
              <a:rPr lang="en-US" dirty="0"/>
              <a:t> dentro de un </a:t>
            </a:r>
            <a:r>
              <a:rPr lang="en-US" dirty="0" err="1"/>
              <a:t>método</a:t>
            </a:r>
            <a:r>
              <a:rPr lang="en-US" dirty="0"/>
              <a:t> y solo </a:t>
            </a:r>
            <a:r>
              <a:rPr lang="en-US" dirty="0" err="1"/>
              <a:t>estará</a:t>
            </a:r>
            <a:r>
              <a:rPr lang="en-US" dirty="0"/>
              <a:t> disponible dentro del </a:t>
            </a:r>
            <a:r>
              <a:rPr lang="en-US" dirty="0" err="1"/>
              <a:t>bloque</a:t>
            </a:r>
            <a:r>
              <a:rPr lang="en-US" dirty="0"/>
              <a:t> de </a:t>
            </a:r>
            <a:r>
              <a:rPr lang="en-US" dirty="0" err="1"/>
              <a:t>código</a:t>
            </a:r>
            <a:r>
              <a:rPr lang="en-US" dirty="0"/>
              <a:t> </a:t>
            </a:r>
            <a:r>
              <a:rPr lang="en-US" dirty="0" err="1"/>
              <a:t>donde</a:t>
            </a:r>
            <a:r>
              <a:rPr lang="en-US" dirty="0"/>
              <a:t> </a:t>
            </a:r>
            <a:r>
              <a:rPr lang="en-US" dirty="0" err="1"/>
              <a:t>fue</a:t>
            </a:r>
            <a:r>
              <a:rPr lang="en-US" dirty="0"/>
              <a:t> </a:t>
            </a:r>
            <a:r>
              <a:rPr lang="en-US" dirty="0" err="1"/>
              <a:t>declarada</a:t>
            </a:r>
            <a:r>
              <a:rPr lang="en-US" dirty="0"/>
              <a:t>. Una </a:t>
            </a:r>
            <a:r>
              <a:rPr lang="en-US" dirty="0" err="1"/>
              <a:t>vez</a:t>
            </a:r>
            <a:r>
              <a:rPr lang="en-US" dirty="0"/>
              <a:t> que una variable sale de </a:t>
            </a:r>
            <a:r>
              <a:rPr lang="en-US" dirty="0" err="1"/>
              <a:t>escope</a:t>
            </a:r>
            <a:r>
              <a:rPr lang="en-US" dirty="0"/>
              <a:t> </a:t>
            </a:r>
            <a:r>
              <a:rPr lang="en-US" dirty="0" err="1"/>
              <a:t>su</a:t>
            </a:r>
            <a:r>
              <a:rPr lang="en-US" dirty="0"/>
              <a:t> </a:t>
            </a:r>
            <a:r>
              <a:rPr lang="en-US" dirty="0" err="1"/>
              <a:t>espacio</a:t>
            </a:r>
            <a:r>
              <a:rPr lang="en-US" dirty="0"/>
              <a:t> de </a:t>
            </a:r>
            <a:r>
              <a:rPr lang="en-US" dirty="0" err="1"/>
              <a:t>almacenamiento</a:t>
            </a:r>
            <a:r>
              <a:rPr lang="en-US" dirty="0"/>
              <a:t> </a:t>
            </a:r>
            <a:r>
              <a:rPr lang="en-US" dirty="0" err="1"/>
              <a:t>será</a:t>
            </a:r>
            <a:r>
              <a:rPr lang="en-US" dirty="0"/>
              <a:t> </a:t>
            </a:r>
            <a:r>
              <a:rPr lang="en-US" dirty="0" err="1"/>
              <a:t>automáticamente</a:t>
            </a:r>
            <a:r>
              <a:rPr lang="en-US" dirty="0"/>
              <a:t> </a:t>
            </a:r>
            <a:r>
              <a:rPr lang="en-US" dirty="0" err="1"/>
              <a:t>reutilizado</a:t>
            </a:r>
            <a:r>
              <a:rPr lang="en-US" dirty="0"/>
              <a:t> y la variable no es </a:t>
            </a:r>
            <a:r>
              <a:rPr lang="en-US" dirty="0" err="1"/>
              <a:t>más</a:t>
            </a:r>
            <a:r>
              <a:rPr lang="en-US" dirty="0"/>
              <a:t> </a:t>
            </a:r>
            <a:r>
              <a:rPr lang="en-US" dirty="0" err="1"/>
              <a:t>válida</a:t>
            </a:r>
            <a:r>
              <a:rPr lang="en-US" dirty="0"/>
              <a:t>. C# no </a:t>
            </a:r>
            <a:r>
              <a:rPr lang="en-US" dirty="0" err="1"/>
              <a:t>tiene</a:t>
            </a:r>
            <a:r>
              <a:rPr lang="en-US" dirty="0"/>
              <a:t> variables </a:t>
            </a:r>
            <a:r>
              <a:rPr lang="en-US" dirty="0" err="1"/>
              <a:t>globales</a:t>
            </a:r>
            <a:r>
              <a:rPr lang="en-US" dirty="0"/>
              <a:t>.</a:t>
            </a:r>
            <a:endParaRPr lang="en-BO" dirty="0"/>
          </a:p>
        </p:txBody>
      </p:sp>
      <p:sp>
        <p:nvSpPr>
          <p:cNvPr id="4" name="TextBox 3">
            <a:extLst>
              <a:ext uri="{FF2B5EF4-FFF2-40B4-BE49-F238E27FC236}">
                <a16:creationId xmlns:a16="http://schemas.microsoft.com/office/drawing/2014/main" id="{D401E9C4-CE3A-1F44-AF4B-1426BF68FFE5}"/>
              </a:ext>
            </a:extLst>
          </p:cNvPr>
          <p:cNvSpPr txBox="1"/>
          <p:nvPr/>
        </p:nvSpPr>
        <p:spPr>
          <a:xfrm>
            <a:off x="3676619" y="3151190"/>
            <a:ext cx="4838762"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double </a:t>
            </a:r>
            <a:r>
              <a:rPr lang="en-US" b="1" dirty="0" err="1"/>
              <a:t>monto</a:t>
            </a:r>
            <a:r>
              <a:rPr lang="en-US" b="1" dirty="0"/>
              <a:t> = 14_735.90;</a:t>
            </a:r>
          </a:p>
          <a:p>
            <a:r>
              <a:rPr lang="en-US" b="1" dirty="0"/>
              <a:t>{</a:t>
            </a:r>
          </a:p>
          <a:p>
            <a:r>
              <a:rPr lang="en-US" b="1" dirty="0"/>
              <a:t>      int </a:t>
            </a:r>
            <a:r>
              <a:rPr lang="en-US" b="1" dirty="0" err="1"/>
              <a:t>numero</a:t>
            </a:r>
            <a:r>
              <a:rPr lang="en-US" b="1" dirty="0"/>
              <a:t> = 305;</a:t>
            </a:r>
          </a:p>
          <a:p>
            <a:r>
              <a:rPr lang="en-US" b="1" dirty="0"/>
              <a:t>      WriteLine(</a:t>
            </a:r>
            <a:r>
              <a:rPr lang="en-US" b="1" dirty="0" err="1"/>
              <a:t>numero</a:t>
            </a:r>
            <a:r>
              <a:rPr lang="en-US" b="1" dirty="0"/>
              <a:t>);  	// 305</a:t>
            </a:r>
          </a:p>
          <a:p>
            <a:r>
              <a:rPr lang="en-US" b="1" dirty="0"/>
              <a:t>      WriteLine(</a:t>
            </a:r>
            <a:r>
              <a:rPr lang="en-US" b="1" dirty="0" err="1"/>
              <a:t>monto</a:t>
            </a:r>
            <a:r>
              <a:rPr lang="en-US" b="1" dirty="0"/>
              <a:t>);  	// 14735.9</a:t>
            </a:r>
          </a:p>
          <a:p>
            <a:r>
              <a:rPr lang="en-US" b="1" dirty="0"/>
              <a:t>}</a:t>
            </a:r>
          </a:p>
          <a:p>
            <a:br>
              <a:rPr lang="en-US" b="1" dirty="0"/>
            </a:br>
            <a:r>
              <a:rPr lang="en-US" b="1" dirty="0"/>
              <a:t>WriteLine(</a:t>
            </a:r>
            <a:r>
              <a:rPr lang="en-US" b="1" dirty="0" err="1"/>
              <a:t>numero</a:t>
            </a:r>
            <a:r>
              <a:rPr lang="en-US" b="1" dirty="0"/>
              <a:t>);	// run time error  </a:t>
            </a:r>
          </a:p>
          <a:p>
            <a:r>
              <a:rPr lang="en-US" b="1" dirty="0"/>
              <a:t>WriteLine(</a:t>
            </a:r>
            <a:r>
              <a:rPr lang="en-US" b="1" dirty="0" err="1"/>
              <a:t>monto</a:t>
            </a:r>
            <a:r>
              <a:rPr lang="en-US" b="1" dirty="0"/>
              <a:t>); 		// 14735.9</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33895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A89D6-FDCE-764B-8E06-FEB0ED63A1B1}"/>
              </a:ext>
            </a:extLst>
          </p:cNvPr>
          <p:cNvSpPr>
            <a:spLocks noGrp="1"/>
          </p:cNvSpPr>
          <p:nvPr>
            <p:ph type="title"/>
          </p:nvPr>
        </p:nvSpPr>
        <p:spPr/>
        <p:txBody>
          <a:bodyPr/>
          <a:lstStyle/>
          <a:p>
            <a:r>
              <a:rPr lang="en-BO" dirty="0"/>
              <a:t>Operadores</a:t>
            </a:r>
          </a:p>
        </p:txBody>
      </p:sp>
      <p:sp>
        <p:nvSpPr>
          <p:cNvPr id="3" name="Content Placeholder 2">
            <a:extLst>
              <a:ext uri="{FF2B5EF4-FFF2-40B4-BE49-F238E27FC236}">
                <a16:creationId xmlns:a16="http://schemas.microsoft.com/office/drawing/2014/main" id="{0E532A92-47A5-8346-AF8E-1BCBB882D442}"/>
              </a:ext>
            </a:extLst>
          </p:cNvPr>
          <p:cNvSpPr>
            <a:spLocks noGrp="1"/>
          </p:cNvSpPr>
          <p:nvPr>
            <p:ph idx="1"/>
          </p:nvPr>
        </p:nvSpPr>
        <p:spPr>
          <a:xfrm>
            <a:off x="838200" y="1765665"/>
            <a:ext cx="10515600" cy="3855646"/>
          </a:xfrm>
        </p:spPr>
        <p:txBody>
          <a:bodyPr>
            <a:normAutofit fontScale="92500" lnSpcReduction="10000"/>
          </a:bodyPr>
          <a:lstStyle/>
          <a:p>
            <a:pPr marL="0" indent="0">
              <a:buNone/>
            </a:pPr>
            <a:r>
              <a:rPr lang="en-US" dirty="0"/>
              <a:t>Los </a:t>
            </a:r>
            <a:r>
              <a:rPr lang="en-US" dirty="0" err="1"/>
              <a:t>operadores</a:t>
            </a:r>
            <a:r>
              <a:rPr lang="en-US" dirty="0"/>
              <a:t> son </a:t>
            </a:r>
            <a:r>
              <a:rPr lang="en-US" dirty="0" err="1"/>
              <a:t>símbolos</a:t>
            </a:r>
            <a:r>
              <a:rPr lang="en-US" dirty="0"/>
              <a:t> </a:t>
            </a:r>
            <a:r>
              <a:rPr lang="en-US" dirty="0" err="1"/>
              <a:t>especiales</a:t>
            </a:r>
            <a:r>
              <a:rPr lang="en-US" dirty="0"/>
              <a:t> que se </a:t>
            </a:r>
            <a:r>
              <a:rPr lang="en-US" dirty="0" err="1"/>
              <a:t>utilizan</a:t>
            </a:r>
            <a:r>
              <a:rPr lang="en-US" dirty="0"/>
              <a:t> para </a:t>
            </a:r>
            <a:r>
              <a:rPr lang="en-US" dirty="0" err="1"/>
              <a:t>realizar</a:t>
            </a:r>
            <a:r>
              <a:rPr lang="en-US" dirty="0"/>
              <a:t> </a:t>
            </a:r>
            <a:r>
              <a:rPr lang="en-US" dirty="0" err="1"/>
              <a:t>ciertas</a:t>
            </a:r>
            <a:r>
              <a:rPr lang="en-US" dirty="0"/>
              <a:t> </a:t>
            </a:r>
            <a:r>
              <a:rPr lang="en-US" dirty="0" err="1"/>
              <a:t>operaciones</a:t>
            </a:r>
            <a:r>
              <a:rPr lang="en-US" dirty="0"/>
              <a:t>  con los </a:t>
            </a:r>
            <a:r>
              <a:rPr lang="en-US" dirty="0" err="1"/>
              <a:t>valores</a:t>
            </a:r>
            <a:r>
              <a:rPr lang="en-US" dirty="0"/>
              <a:t> de las variables. </a:t>
            </a:r>
            <a:r>
              <a:rPr lang="en-US" dirty="0" err="1"/>
              <a:t>Estos</a:t>
            </a:r>
            <a:r>
              <a:rPr lang="en-US" dirty="0"/>
              <a:t> </a:t>
            </a:r>
            <a:r>
              <a:rPr lang="en-US" dirty="0" err="1"/>
              <a:t>pueden</a:t>
            </a:r>
            <a:r>
              <a:rPr lang="en-US" dirty="0"/>
              <a:t> ser </a:t>
            </a:r>
            <a:r>
              <a:rPr lang="en-US" dirty="0" err="1"/>
              <a:t>agrupados</a:t>
            </a:r>
            <a:r>
              <a:rPr lang="en-US" dirty="0"/>
              <a:t> </a:t>
            </a:r>
            <a:r>
              <a:rPr lang="en-US" dirty="0" err="1"/>
              <a:t>en</a:t>
            </a:r>
            <a:r>
              <a:rPr lang="en-US" dirty="0"/>
              <a:t> </a:t>
            </a:r>
            <a:r>
              <a:rPr lang="en-US" dirty="0" err="1"/>
              <a:t>cinco</a:t>
            </a:r>
            <a:r>
              <a:rPr lang="en-US" dirty="0"/>
              <a:t> </a:t>
            </a:r>
            <a:r>
              <a:rPr lang="en-US" dirty="0" err="1"/>
              <a:t>tipos</a:t>
            </a:r>
            <a:r>
              <a:rPr lang="en-US" dirty="0"/>
              <a:t>: </a:t>
            </a:r>
          </a:p>
          <a:p>
            <a:pPr marL="0" indent="0">
              <a:buNone/>
            </a:pPr>
            <a:endParaRPr lang="en-US" dirty="0"/>
          </a:p>
          <a:p>
            <a:r>
              <a:rPr lang="en-US" dirty="0" err="1"/>
              <a:t>aritméticos</a:t>
            </a:r>
            <a:r>
              <a:rPr lang="en-US" dirty="0"/>
              <a:t>,</a:t>
            </a:r>
          </a:p>
          <a:p>
            <a:r>
              <a:rPr lang="en-US" dirty="0"/>
              <a:t>de </a:t>
            </a:r>
            <a:r>
              <a:rPr lang="en-US" dirty="0" err="1"/>
              <a:t>asignación</a:t>
            </a:r>
            <a:r>
              <a:rPr lang="en-US" dirty="0"/>
              <a:t> </a:t>
            </a:r>
          </a:p>
          <a:p>
            <a:r>
              <a:rPr lang="en-US" dirty="0"/>
              <a:t>de </a:t>
            </a:r>
            <a:r>
              <a:rPr lang="en-US" dirty="0" err="1"/>
              <a:t>Comparación</a:t>
            </a:r>
            <a:endParaRPr lang="en-US" dirty="0"/>
          </a:p>
          <a:p>
            <a:r>
              <a:rPr lang="en-US" dirty="0" err="1"/>
              <a:t>lógicos</a:t>
            </a:r>
            <a:endParaRPr lang="en-US" dirty="0"/>
          </a:p>
          <a:p>
            <a:r>
              <a:rPr lang="en-US" dirty="0" err="1"/>
              <a:t>manipuladores</a:t>
            </a:r>
            <a:r>
              <a:rPr lang="en-US" dirty="0"/>
              <a:t> de bits</a:t>
            </a:r>
            <a:endParaRPr lang="en-BO" dirty="0"/>
          </a:p>
        </p:txBody>
      </p:sp>
    </p:spTree>
    <p:extLst>
      <p:ext uri="{BB962C8B-B14F-4D97-AF65-F5344CB8AC3E}">
        <p14:creationId xmlns:p14="http://schemas.microsoft.com/office/powerpoint/2010/main" val="2510328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9151F-E585-5749-BD48-849C60D88050}"/>
              </a:ext>
            </a:extLst>
          </p:cNvPr>
          <p:cNvSpPr>
            <a:spLocks noGrp="1"/>
          </p:cNvSpPr>
          <p:nvPr>
            <p:ph type="title"/>
          </p:nvPr>
        </p:nvSpPr>
        <p:spPr/>
        <p:txBody>
          <a:bodyPr/>
          <a:lstStyle/>
          <a:p>
            <a:r>
              <a:rPr lang="en-US" dirty="0" err="1"/>
              <a:t>Eligiendo</a:t>
            </a:r>
            <a:r>
              <a:rPr lang="en-US" dirty="0"/>
              <a:t> un IDE</a:t>
            </a:r>
            <a:br>
              <a:rPr lang="en-US" dirty="0"/>
            </a:br>
            <a:endParaRPr lang="en-BO" dirty="0"/>
          </a:p>
        </p:txBody>
      </p:sp>
      <p:sp>
        <p:nvSpPr>
          <p:cNvPr id="3" name="Content Placeholder 2">
            <a:extLst>
              <a:ext uri="{FF2B5EF4-FFF2-40B4-BE49-F238E27FC236}">
                <a16:creationId xmlns:a16="http://schemas.microsoft.com/office/drawing/2014/main" id="{910D0A41-7981-AF44-9791-AE5CCA4E4A0F}"/>
              </a:ext>
            </a:extLst>
          </p:cNvPr>
          <p:cNvSpPr>
            <a:spLocks noGrp="1"/>
          </p:cNvSpPr>
          <p:nvPr>
            <p:ph idx="1"/>
          </p:nvPr>
        </p:nvSpPr>
        <p:spPr/>
        <p:txBody>
          <a:bodyPr>
            <a:normAutofit fontScale="92500" lnSpcReduction="20000"/>
          </a:bodyPr>
          <a:lstStyle/>
          <a:p>
            <a:pPr marL="0" indent="0">
              <a:buNone/>
            </a:pPr>
            <a:r>
              <a:rPr lang="es-ES" dirty="0"/>
              <a:t>Para comenzar a codificar en C #, necesita un entorno de desarrollo integrado (IDE) que admite Microsoft .NET Framework. El más popular la opción es Visual Studio de Microsoft.1 Este IDE está disponible de forma gratuita como versión ligera llamada Visual Studio </a:t>
            </a:r>
            <a:r>
              <a:rPr lang="es-ES" dirty="0" err="1"/>
              <a:t>Community</a:t>
            </a:r>
            <a:r>
              <a:rPr lang="es-ES" dirty="0"/>
              <a:t>, que se puede descargar del sitio web de Visual Studio.</a:t>
            </a:r>
            <a:br>
              <a:rPr lang="es-ES" dirty="0"/>
            </a:br>
            <a:r>
              <a:rPr lang="es-ES" dirty="0"/>
              <a:t>El lenguaje C # ha sufrido una serie de actualizaciones desde el inicio</a:t>
            </a:r>
            <a:br>
              <a:rPr lang="es-ES" dirty="0"/>
            </a:br>
            <a:r>
              <a:rPr lang="es-ES" dirty="0"/>
              <a:t>lanzamiento de C # 1.0 en 2002. Al momento de escribir, C # 8 es la versión actual y fue lanzado en 2019. Cada versión del idioma corresponde a un versión de Visual Studio, por lo que para utilizar las funciones de C # 9 necesita Visual Studio 2019.</a:t>
            </a:r>
          </a:p>
          <a:p>
            <a:pPr marL="0" indent="0">
              <a:buNone/>
            </a:pPr>
            <a:endParaRPr lang="es-ES" dirty="0"/>
          </a:p>
          <a:p>
            <a:pPr marL="0" indent="0">
              <a:buNone/>
            </a:pPr>
            <a:r>
              <a:rPr lang="es-ES" dirty="0"/>
              <a:t>Es posible trabajar también directamente con el sitio </a:t>
            </a:r>
            <a:r>
              <a:rPr lang="es-ES" dirty="0" err="1"/>
              <a:t>Try.dot.net</a:t>
            </a:r>
            <a:r>
              <a:rPr lang="es-ES" dirty="0"/>
              <a:t>, que permite probar nuestro código en línea sin necesidad de instalar ningún IDE en nuestro desktop.</a:t>
            </a:r>
          </a:p>
          <a:p>
            <a:endParaRPr lang="en-BO" dirty="0"/>
          </a:p>
        </p:txBody>
      </p:sp>
    </p:spTree>
    <p:extLst>
      <p:ext uri="{BB962C8B-B14F-4D97-AF65-F5344CB8AC3E}">
        <p14:creationId xmlns:p14="http://schemas.microsoft.com/office/powerpoint/2010/main" val="3886007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CDFA-A51E-5E44-8945-8EF99689A834}"/>
              </a:ext>
            </a:extLst>
          </p:cNvPr>
          <p:cNvSpPr>
            <a:spLocks noGrp="1"/>
          </p:cNvSpPr>
          <p:nvPr>
            <p:ph type="title"/>
          </p:nvPr>
        </p:nvSpPr>
        <p:spPr/>
        <p:txBody>
          <a:bodyPr/>
          <a:lstStyle/>
          <a:p>
            <a:r>
              <a:rPr lang="en-BO" dirty="0"/>
              <a:t>Operadores aritméticos</a:t>
            </a:r>
          </a:p>
        </p:txBody>
      </p:sp>
      <p:sp>
        <p:nvSpPr>
          <p:cNvPr id="3" name="Content Placeholder 2">
            <a:extLst>
              <a:ext uri="{FF2B5EF4-FFF2-40B4-BE49-F238E27FC236}">
                <a16:creationId xmlns:a16="http://schemas.microsoft.com/office/drawing/2014/main" id="{EF9BF5AE-47E6-7948-B79C-868C323F65BD}"/>
              </a:ext>
            </a:extLst>
          </p:cNvPr>
          <p:cNvSpPr>
            <a:spLocks noGrp="1"/>
          </p:cNvSpPr>
          <p:nvPr>
            <p:ph idx="1"/>
          </p:nvPr>
        </p:nvSpPr>
        <p:spPr>
          <a:xfrm>
            <a:off x="838200" y="1520826"/>
            <a:ext cx="10515600" cy="874032"/>
          </a:xfrm>
        </p:spPr>
        <p:txBody>
          <a:bodyPr>
            <a:normAutofit fontScale="77500" lnSpcReduction="20000"/>
          </a:bodyPr>
          <a:lstStyle/>
          <a:p>
            <a:r>
              <a:rPr lang="en-US" dirty="0"/>
              <a:t>Los </a:t>
            </a:r>
            <a:r>
              <a:rPr lang="en-US" dirty="0" err="1"/>
              <a:t>operadores</a:t>
            </a:r>
            <a:r>
              <a:rPr lang="en-US" dirty="0"/>
              <a:t> </a:t>
            </a:r>
            <a:r>
              <a:rPr lang="en-US" dirty="0" err="1"/>
              <a:t>aritméticos</a:t>
            </a:r>
            <a:r>
              <a:rPr lang="en-US" dirty="0"/>
              <a:t> </a:t>
            </a:r>
            <a:r>
              <a:rPr lang="en-US" dirty="0" err="1"/>
              <a:t>incluyen</a:t>
            </a:r>
            <a:r>
              <a:rPr lang="en-US" dirty="0"/>
              <a:t> las </a:t>
            </a:r>
            <a:r>
              <a:rPr lang="en-US" dirty="0" err="1"/>
              <a:t>cuatro</a:t>
            </a:r>
            <a:r>
              <a:rPr lang="en-US" dirty="0"/>
              <a:t> </a:t>
            </a:r>
            <a:r>
              <a:rPr lang="en-US" dirty="0" err="1"/>
              <a:t>operaciones</a:t>
            </a:r>
            <a:r>
              <a:rPr lang="en-US" dirty="0"/>
              <a:t> </a:t>
            </a:r>
            <a:r>
              <a:rPr lang="en-US" dirty="0" err="1"/>
              <a:t>aritméticas</a:t>
            </a:r>
            <a:r>
              <a:rPr lang="en-US" dirty="0"/>
              <a:t> </a:t>
            </a:r>
            <a:r>
              <a:rPr lang="en-US" dirty="0" err="1"/>
              <a:t>básicas</a:t>
            </a:r>
            <a:r>
              <a:rPr lang="en-US" dirty="0"/>
              <a:t>, </a:t>
            </a:r>
            <a:r>
              <a:rPr lang="en-US" dirty="0" err="1"/>
              <a:t>así</a:t>
            </a:r>
            <a:r>
              <a:rPr lang="en-US" dirty="0"/>
              <a:t> </a:t>
            </a:r>
            <a:r>
              <a:rPr lang="en-US" dirty="0" err="1"/>
              <a:t>como</a:t>
            </a:r>
            <a:r>
              <a:rPr lang="en-US" dirty="0"/>
              <a:t> el </a:t>
            </a:r>
            <a:r>
              <a:rPr lang="en-US" dirty="0" err="1"/>
              <a:t>operador</a:t>
            </a:r>
            <a:r>
              <a:rPr lang="en-US" dirty="0"/>
              <a:t> de </a:t>
            </a:r>
            <a:r>
              <a:rPr lang="en-US" dirty="0" err="1"/>
              <a:t>módulo</a:t>
            </a:r>
            <a:r>
              <a:rPr lang="en-US" dirty="0"/>
              <a:t> (%) que se </a:t>
            </a:r>
            <a:r>
              <a:rPr lang="en-US" dirty="0" err="1"/>
              <a:t>utiliza</a:t>
            </a:r>
            <a:r>
              <a:rPr lang="en-US" dirty="0"/>
              <a:t> para </a:t>
            </a:r>
            <a:r>
              <a:rPr lang="en-US" dirty="0" err="1"/>
              <a:t>obtener</a:t>
            </a:r>
            <a:r>
              <a:rPr lang="en-US" dirty="0"/>
              <a:t> el resto de la </a:t>
            </a:r>
            <a:r>
              <a:rPr lang="en-US" dirty="0" err="1"/>
              <a:t>división</a:t>
            </a:r>
            <a:r>
              <a:rPr lang="en-US" dirty="0"/>
              <a:t>.</a:t>
            </a:r>
            <a:endParaRPr lang="en-BO" dirty="0"/>
          </a:p>
        </p:txBody>
      </p:sp>
      <p:sp>
        <p:nvSpPr>
          <p:cNvPr id="4" name="TextBox 3">
            <a:extLst>
              <a:ext uri="{FF2B5EF4-FFF2-40B4-BE49-F238E27FC236}">
                <a16:creationId xmlns:a16="http://schemas.microsoft.com/office/drawing/2014/main" id="{5B86EF91-E26A-4F42-B0C5-EE3C65BBBA5E}"/>
              </a:ext>
            </a:extLst>
          </p:cNvPr>
          <p:cNvSpPr txBox="1"/>
          <p:nvPr/>
        </p:nvSpPr>
        <p:spPr>
          <a:xfrm>
            <a:off x="3397160" y="2170207"/>
            <a:ext cx="5397681"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3 + 2; 	// addition</a:t>
            </a:r>
          </a:p>
          <a:p>
            <a:r>
              <a:rPr lang="en-US" b="1" dirty="0"/>
              <a:t>int y = 3 - 2;  	// subtraction</a:t>
            </a:r>
          </a:p>
          <a:p>
            <a:r>
              <a:rPr lang="en-US" b="1" dirty="0"/>
              <a:t>int t  = 3 * 2;  	// multiplication</a:t>
            </a:r>
          </a:p>
          <a:p>
            <a:r>
              <a:rPr lang="en-US" b="1" dirty="0"/>
              <a:t>int z = 3 / 2; 	// division </a:t>
            </a:r>
            <a:r>
              <a:rPr lang="en-US" b="1" dirty="0" err="1"/>
              <a:t>entera</a:t>
            </a:r>
            <a:endParaRPr lang="en-US" b="1" dirty="0"/>
          </a:p>
          <a:p>
            <a:r>
              <a:rPr lang="en-US" b="1" dirty="0"/>
              <a:t>double u = 3.0 / 2;	// division </a:t>
            </a:r>
            <a:r>
              <a:rPr lang="en-US" b="1" dirty="0" err="1"/>
              <a:t>flotante</a:t>
            </a:r>
            <a:endParaRPr lang="en-US" b="1" dirty="0"/>
          </a:p>
          <a:p>
            <a:r>
              <a:rPr lang="en-US" b="1" dirty="0"/>
              <a:t>int w = 3 % 2; 	// modulus (division remainder)</a:t>
            </a:r>
          </a:p>
          <a:p>
            <a:br>
              <a:rPr lang="en-US" b="1" dirty="0"/>
            </a:br>
            <a:r>
              <a:rPr lang="en-US" b="1" dirty="0"/>
              <a:t>WriteLine(x);    	// 5</a:t>
            </a:r>
          </a:p>
          <a:p>
            <a:r>
              <a:rPr lang="en-US" b="1" dirty="0"/>
              <a:t>WriteLine(y);    	// 1</a:t>
            </a:r>
          </a:p>
          <a:p>
            <a:r>
              <a:rPr lang="en-US" b="1" dirty="0"/>
              <a:t>WriteLine(t);    	// 6</a:t>
            </a:r>
          </a:p>
          <a:p>
            <a:r>
              <a:rPr lang="en-US" b="1" dirty="0"/>
              <a:t>WriteLine(z);    	// 1</a:t>
            </a:r>
          </a:p>
          <a:p>
            <a:r>
              <a:rPr lang="en-US" b="1" dirty="0"/>
              <a:t>WriteLine(u);    	// 1.5</a:t>
            </a:r>
          </a:p>
          <a:p>
            <a:r>
              <a:rPr lang="en-US" b="1" dirty="0"/>
              <a:t>WriteLine(w);    	// 1</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285175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E228-8146-2240-9720-AC8308A2CD7F}"/>
              </a:ext>
            </a:extLst>
          </p:cNvPr>
          <p:cNvSpPr>
            <a:spLocks noGrp="1"/>
          </p:cNvSpPr>
          <p:nvPr>
            <p:ph type="title"/>
          </p:nvPr>
        </p:nvSpPr>
        <p:spPr/>
        <p:txBody>
          <a:bodyPr/>
          <a:lstStyle/>
          <a:p>
            <a:r>
              <a:rPr lang="en-BO" dirty="0"/>
              <a:t>Division con fracciones</a:t>
            </a:r>
          </a:p>
        </p:txBody>
      </p:sp>
      <p:sp>
        <p:nvSpPr>
          <p:cNvPr id="3" name="Content Placeholder 2">
            <a:extLst>
              <a:ext uri="{FF2B5EF4-FFF2-40B4-BE49-F238E27FC236}">
                <a16:creationId xmlns:a16="http://schemas.microsoft.com/office/drawing/2014/main" id="{70C281B6-E82C-9A45-B88B-E9A59A8E3FC2}"/>
              </a:ext>
            </a:extLst>
          </p:cNvPr>
          <p:cNvSpPr>
            <a:spLocks noGrp="1"/>
          </p:cNvSpPr>
          <p:nvPr>
            <p:ph idx="1"/>
          </p:nvPr>
        </p:nvSpPr>
        <p:spPr>
          <a:xfrm>
            <a:off x="838200" y="1542595"/>
            <a:ext cx="10515600" cy="1200605"/>
          </a:xfrm>
        </p:spPr>
        <p:txBody>
          <a:bodyPr>
            <a:normAutofit fontScale="85000" lnSpcReduction="20000"/>
          </a:bodyPr>
          <a:lstStyle/>
          <a:p>
            <a:r>
              <a:rPr lang="en-US" dirty="0"/>
              <a:t>Observe que el </a:t>
            </a:r>
            <a:r>
              <a:rPr lang="en-US" dirty="0" err="1"/>
              <a:t>signo</a:t>
            </a:r>
            <a:r>
              <a:rPr lang="en-US" dirty="0"/>
              <a:t> de </a:t>
            </a:r>
            <a:r>
              <a:rPr lang="en-US" dirty="0" err="1"/>
              <a:t>división</a:t>
            </a:r>
            <a:r>
              <a:rPr lang="en-US" dirty="0"/>
              <a:t> con </a:t>
            </a:r>
            <a:r>
              <a:rPr lang="en-US" dirty="0" err="1"/>
              <a:t>valores</a:t>
            </a:r>
            <a:r>
              <a:rPr lang="en-US" dirty="0"/>
              <a:t> </a:t>
            </a:r>
            <a:r>
              <a:rPr lang="en-US" dirty="0" err="1"/>
              <a:t>enteros</a:t>
            </a:r>
            <a:r>
              <a:rPr lang="en-US" dirty="0"/>
              <a:t> da un </a:t>
            </a:r>
            <a:r>
              <a:rPr lang="en-US" dirty="0" err="1"/>
              <a:t>resultado</a:t>
            </a:r>
            <a:r>
              <a:rPr lang="en-US" dirty="0"/>
              <a:t> </a:t>
            </a:r>
            <a:r>
              <a:rPr lang="en-US" dirty="0" err="1"/>
              <a:t>entero</a:t>
            </a:r>
            <a:r>
              <a:rPr lang="en-US" dirty="0"/>
              <a:t>. </a:t>
            </a:r>
            <a:r>
              <a:rPr lang="en-US" dirty="0" err="1"/>
              <a:t>Esto</a:t>
            </a:r>
            <a:r>
              <a:rPr lang="en-US" dirty="0"/>
              <a:t> es </a:t>
            </a:r>
            <a:r>
              <a:rPr lang="en-US" dirty="0" err="1"/>
              <a:t>porque</a:t>
            </a:r>
            <a:r>
              <a:rPr lang="en-US" dirty="0"/>
              <a:t> opera </a:t>
            </a:r>
            <a:r>
              <a:rPr lang="en-US" dirty="0" err="1"/>
              <a:t>en</a:t>
            </a:r>
            <a:r>
              <a:rPr lang="en-US" dirty="0"/>
              <a:t> dos </a:t>
            </a:r>
            <a:r>
              <a:rPr lang="en-US" dirty="0" err="1"/>
              <a:t>valores</a:t>
            </a:r>
            <a:r>
              <a:rPr lang="en-US" dirty="0"/>
              <a:t> </a:t>
            </a:r>
            <a:r>
              <a:rPr lang="en-US" dirty="0" err="1"/>
              <a:t>enteros</a:t>
            </a:r>
            <a:r>
              <a:rPr lang="en-US" dirty="0"/>
              <a:t> y, por lo tanto, </a:t>
            </a:r>
            <a:r>
              <a:rPr lang="en-US" dirty="0" err="1"/>
              <a:t>redondeará</a:t>
            </a:r>
            <a:r>
              <a:rPr lang="en-US" dirty="0"/>
              <a:t> el </a:t>
            </a:r>
            <a:r>
              <a:rPr lang="en-US" dirty="0" err="1"/>
              <a:t>resultado</a:t>
            </a:r>
            <a:r>
              <a:rPr lang="en-US" dirty="0"/>
              <a:t> y </a:t>
            </a:r>
            <a:r>
              <a:rPr lang="en-US" dirty="0" err="1"/>
              <a:t>devolverá</a:t>
            </a:r>
            <a:r>
              <a:rPr lang="en-US" dirty="0"/>
              <a:t> un </a:t>
            </a:r>
            <a:r>
              <a:rPr lang="en-US" dirty="0" err="1"/>
              <a:t>entero</a:t>
            </a:r>
            <a:r>
              <a:rPr lang="en-US" dirty="0"/>
              <a:t>. Para </a:t>
            </a:r>
            <a:r>
              <a:rPr lang="en-US" dirty="0" err="1"/>
              <a:t>obtener</a:t>
            </a:r>
            <a:r>
              <a:rPr lang="en-US" dirty="0"/>
              <a:t> el valor </a:t>
            </a:r>
            <a:r>
              <a:rPr lang="en-US" dirty="0" err="1"/>
              <a:t>correcto</a:t>
            </a:r>
            <a:r>
              <a:rPr lang="en-US" dirty="0"/>
              <a:t>, </a:t>
            </a:r>
            <a:r>
              <a:rPr lang="en-US" dirty="0" err="1"/>
              <a:t>uno</a:t>
            </a:r>
            <a:r>
              <a:rPr lang="en-US" dirty="0"/>
              <a:t> de los </a:t>
            </a:r>
            <a:r>
              <a:rPr lang="en-US" dirty="0" err="1"/>
              <a:t>números</a:t>
            </a:r>
            <a:r>
              <a:rPr lang="en-US" dirty="0"/>
              <a:t> debe ser o </a:t>
            </a:r>
            <a:r>
              <a:rPr lang="en-US" dirty="0" err="1"/>
              <a:t>convertirse</a:t>
            </a:r>
            <a:r>
              <a:rPr lang="en-US" dirty="0"/>
              <a:t> </a:t>
            </a:r>
            <a:r>
              <a:rPr lang="en-US" dirty="0" err="1"/>
              <a:t>en</a:t>
            </a:r>
            <a:r>
              <a:rPr lang="en-US" dirty="0"/>
              <a:t> un </a:t>
            </a:r>
            <a:r>
              <a:rPr lang="en-US" dirty="0" err="1"/>
              <a:t>número</a:t>
            </a:r>
            <a:r>
              <a:rPr lang="en-US" dirty="0"/>
              <a:t> de coma </a:t>
            </a:r>
            <a:r>
              <a:rPr lang="en-US" dirty="0" err="1"/>
              <a:t>flotante</a:t>
            </a:r>
            <a:r>
              <a:rPr lang="en-US" dirty="0"/>
              <a:t>.</a:t>
            </a:r>
            <a:endParaRPr lang="en-BO" dirty="0"/>
          </a:p>
        </p:txBody>
      </p:sp>
      <p:sp>
        <p:nvSpPr>
          <p:cNvPr id="4" name="TextBox 3">
            <a:extLst>
              <a:ext uri="{FF2B5EF4-FFF2-40B4-BE49-F238E27FC236}">
                <a16:creationId xmlns:a16="http://schemas.microsoft.com/office/drawing/2014/main" id="{920A0C30-1B85-124F-88DB-C9A58A5886D1}"/>
              </a:ext>
            </a:extLst>
          </p:cNvPr>
          <p:cNvSpPr txBox="1"/>
          <p:nvPr/>
        </p:nvSpPr>
        <p:spPr>
          <a:xfrm>
            <a:off x="3531038" y="2982686"/>
            <a:ext cx="5129924" cy="3754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a:t>
            </a:r>
            <a:r>
              <a:rPr lang="en-US" b="1" dirty="0" err="1"/>
              <a:t>cantidad</a:t>
            </a:r>
            <a:r>
              <a:rPr lang="en-US" b="1" dirty="0"/>
              <a:t> = 248;</a:t>
            </a:r>
          </a:p>
          <a:p>
            <a:r>
              <a:rPr lang="en-US" b="1" dirty="0"/>
              <a:t>int total = 14_735; </a:t>
            </a:r>
          </a:p>
          <a:p>
            <a:r>
              <a:rPr lang="en-US" b="1" dirty="0"/>
              <a:t>double </a:t>
            </a:r>
            <a:r>
              <a:rPr lang="en-US" b="1" dirty="0" err="1"/>
              <a:t>suma</a:t>
            </a:r>
            <a:r>
              <a:rPr lang="en-US" b="1" dirty="0"/>
              <a:t> = 14_735;</a:t>
            </a:r>
          </a:p>
          <a:p>
            <a:r>
              <a:rPr lang="en-US" b="1" dirty="0"/>
              <a:t>double </a:t>
            </a:r>
            <a:r>
              <a:rPr lang="en-US" b="1" dirty="0" err="1"/>
              <a:t>promedio</a:t>
            </a:r>
            <a:r>
              <a:rPr lang="en-US" b="1" dirty="0"/>
              <a:t> = total / </a:t>
            </a:r>
            <a:r>
              <a:rPr lang="en-US" b="1" dirty="0" err="1"/>
              <a:t>cantidad</a:t>
            </a:r>
            <a:r>
              <a:rPr lang="en-US" b="1" dirty="0"/>
              <a:t>; </a:t>
            </a:r>
          </a:p>
          <a:p>
            <a:r>
              <a:rPr lang="en-US" b="1" dirty="0"/>
              <a:t>double media = (double) total / </a:t>
            </a:r>
            <a:r>
              <a:rPr lang="en-US" b="1" dirty="0" err="1"/>
              <a:t>cantidad</a:t>
            </a:r>
            <a:r>
              <a:rPr lang="en-US" b="1" dirty="0"/>
              <a:t>;</a:t>
            </a:r>
          </a:p>
          <a:p>
            <a:r>
              <a:rPr lang="en-US" b="1" dirty="0"/>
              <a:t>double  prom = </a:t>
            </a:r>
            <a:r>
              <a:rPr lang="en-US" b="1" dirty="0" err="1"/>
              <a:t>suma</a:t>
            </a:r>
            <a:r>
              <a:rPr lang="en-US" b="1" dirty="0"/>
              <a:t> / </a:t>
            </a:r>
            <a:r>
              <a:rPr lang="en-US" b="1" dirty="0" err="1"/>
              <a:t>cantidad</a:t>
            </a:r>
            <a:r>
              <a:rPr lang="en-US" b="1" dirty="0"/>
              <a:t>;</a:t>
            </a:r>
          </a:p>
          <a:p>
            <a:br>
              <a:rPr lang="en-US" b="1" dirty="0"/>
            </a:br>
            <a:r>
              <a:rPr lang="en-US" b="1" dirty="0"/>
              <a:t>WriteLine(</a:t>
            </a:r>
            <a:r>
              <a:rPr lang="en-US" b="1" dirty="0" err="1"/>
              <a:t>promedio</a:t>
            </a:r>
            <a:r>
              <a:rPr lang="en-US" b="1" dirty="0"/>
              <a:t>);	// 59  </a:t>
            </a:r>
          </a:p>
          <a:p>
            <a:r>
              <a:rPr lang="en-US" b="1" dirty="0"/>
              <a:t>WriteLine(media);		// </a:t>
            </a:r>
            <a:r>
              <a:rPr lang="en-BO" dirty="0"/>
              <a:t>59.4153225806452</a:t>
            </a:r>
          </a:p>
          <a:p>
            <a:r>
              <a:rPr lang="en-US" b="1" dirty="0"/>
              <a:t>WriteLine(prom); 		// </a:t>
            </a:r>
            <a:r>
              <a:rPr lang="en-BO" dirty="0"/>
              <a:t>59.4153225806452</a:t>
            </a:r>
            <a:endParaRPr lang="en-US" b="1" dirty="0"/>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74022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D24F-E99D-EB4B-AC6C-0BAD74B5F5B1}"/>
              </a:ext>
            </a:extLst>
          </p:cNvPr>
          <p:cNvSpPr>
            <a:spLocks noGrp="1"/>
          </p:cNvSpPr>
          <p:nvPr>
            <p:ph type="title"/>
          </p:nvPr>
        </p:nvSpPr>
        <p:spPr/>
        <p:txBody>
          <a:bodyPr/>
          <a:lstStyle/>
          <a:p>
            <a:r>
              <a:rPr lang="en-BO" dirty="0"/>
              <a:t>Operadores de asignación</a:t>
            </a:r>
          </a:p>
        </p:txBody>
      </p:sp>
      <p:sp>
        <p:nvSpPr>
          <p:cNvPr id="3" name="Content Placeholder 2">
            <a:extLst>
              <a:ext uri="{FF2B5EF4-FFF2-40B4-BE49-F238E27FC236}">
                <a16:creationId xmlns:a16="http://schemas.microsoft.com/office/drawing/2014/main" id="{CA0C7C5A-49EB-E446-B21C-1C1A4CAEB108}"/>
              </a:ext>
            </a:extLst>
          </p:cNvPr>
          <p:cNvSpPr>
            <a:spLocks noGrp="1"/>
          </p:cNvSpPr>
          <p:nvPr>
            <p:ph idx="1"/>
          </p:nvPr>
        </p:nvSpPr>
        <p:spPr>
          <a:xfrm>
            <a:off x="5823858" y="2294203"/>
            <a:ext cx="5627914" cy="2745884"/>
          </a:xfr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dirty="0"/>
              <a:t>El </a:t>
            </a:r>
            <a:r>
              <a:rPr lang="en-US" dirty="0" err="1"/>
              <a:t>siguiente</a:t>
            </a:r>
            <a:r>
              <a:rPr lang="en-US" dirty="0"/>
              <a:t> </a:t>
            </a:r>
            <a:r>
              <a:rPr lang="en-US" dirty="0" err="1"/>
              <a:t>grupo</a:t>
            </a:r>
            <a:r>
              <a:rPr lang="en-US" dirty="0"/>
              <a:t> son los </a:t>
            </a:r>
            <a:r>
              <a:rPr lang="en-US" dirty="0" err="1"/>
              <a:t>operadores</a:t>
            </a:r>
            <a:r>
              <a:rPr lang="en-US" dirty="0"/>
              <a:t> de </a:t>
            </a:r>
            <a:r>
              <a:rPr lang="en-US" dirty="0" err="1"/>
              <a:t>asignación</a:t>
            </a:r>
            <a:r>
              <a:rPr lang="en-US" dirty="0"/>
              <a:t>, el </a:t>
            </a:r>
            <a:r>
              <a:rPr lang="en-US" dirty="0" err="1"/>
              <a:t>más</a:t>
            </a:r>
            <a:r>
              <a:rPr lang="en-US" dirty="0"/>
              <a:t> </a:t>
            </a:r>
            <a:r>
              <a:rPr lang="en-US" dirty="0" err="1"/>
              <a:t>usado</a:t>
            </a:r>
            <a:r>
              <a:rPr lang="en-US" dirty="0"/>
              <a:t> (e </a:t>
            </a:r>
            <a:r>
              <a:rPr lang="en-US" dirty="0" err="1"/>
              <a:t>imprescindible</a:t>
            </a:r>
            <a:r>
              <a:rPr lang="en-US" dirty="0"/>
              <a:t>) es el </a:t>
            </a:r>
            <a:r>
              <a:rPr lang="en-US" dirty="0" err="1"/>
              <a:t>operador</a:t>
            </a:r>
            <a:r>
              <a:rPr lang="en-US" dirty="0"/>
              <a:t> de </a:t>
            </a:r>
            <a:r>
              <a:rPr lang="en-US" dirty="0" err="1"/>
              <a:t>asignación</a:t>
            </a:r>
            <a:r>
              <a:rPr lang="en-US" dirty="0"/>
              <a:t> (=) </a:t>
            </a:r>
            <a:r>
              <a:rPr lang="en-US" dirty="0" err="1"/>
              <a:t>en</a:t>
            </a:r>
            <a:r>
              <a:rPr lang="en-US" dirty="0"/>
              <a:t> </a:t>
            </a:r>
            <a:r>
              <a:rPr lang="en-US" dirty="0" err="1"/>
              <a:t>sí</a:t>
            </a:r>
            <a:r>
              <a:rPr lang="en-US" dirty="0"/>
              <a:t> </a:t>
            </a:r>
            <a:r>
              <a:rPr lang="en-US" dirty="0" err="1"/>
              <a:t>mismo</a:t>
            </a:r>
            <a:r>
              <a:rPr lang="en-US" dirty="0"/>
              <a:t>, que </a:t>
            </a:r>
            <a:r>
              <a:rPr lang="en-US" dirty="0" err="1"/>
              <a:t>asigna</a:t>
            </a:r>
            <a:r>
              <a:rPr lang="en-US" dirty="0"/>
              <a:t> un valor literal a una variable, o el valor de una variable a </a:t>
            </a:r>
            <a:r>
              <a:rPr lang="en-US" dirty="0" err="1"/>
              <a:t>otra</a:t>
            </a:r>
            <a:r>
              <a:rPr lang="en-US" dirty="0"/>
              <a:t>.</a:t>
            </a:r>
            <a:endParaRPr lang="en-BO" dirty="0"/>
          </a:p>
        </p:txBody>
      </p:sp>
      <p:sp>
        <p:nvSpPr>
          <p:cNvPr id="4" name="TextBox 3">
            <a:extLst>
              <a:ext uri="{FF2B5EF4-FFF2-40B4-BE49-F238E27FC236}">
                <a16:creationId xmlns:a16="http://schemas.microsoft.com/office/drawing/2014/main" id="{FF016ED6-DF88-004F-A8FC-76DE1CF657BE}"/>
              </a:ext>
            </a:extLst>
          </p:cNvPr>
          <p:cNvSpPr txBox="1"/>
          <p:nvPr/>
        </p:nvSpPr>
        <p:spPr>
          <a:xfrm>
            <a:off x="838200" y="1825625"/>
            <a:ext cx="4441371" cy="403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a:t>
            </a:r>
            <a:r>
              <a:rPr lang="en-US" b="1" dirty="0" err="1"/>
              <a:t>numero</a:t>
            </a:r>
            <a:r>
              <a:rPr lang="en-US" b="1" dirty="0"/>
              <a:t> = 10;</a:t>
            </a:r>
          </a:p>
          <a:p>
            <a:r>
              <a:rPr lang="en-US" b="1" dirty="0"/>
              <a:t>var </a:t>
            </a:r>
            <a:r>
              <a:rPr lang="en-US" b="1" dirty="0" err="1"/>
              <a:t>cantidad</a:t>
            </a:r>
            <a:r>
              <a:rPr lang="en-US" b="1" dirty="0"/>
              <a:t> = 0;</a:t>
            </a:r>
          </a:p>
          <a:p>
            <a:r>
              <a:rPr lang="en-US" b="1" dirty="0" err="1"/>
              <a:t>cantidad</a:t>
            </a:r>
            <a:r>
              <a:rPr lang="en-US" b="1" dirty="0"/>
              <a:t> = </a:t>
            </a:r>
            <a:r>
              <a:rPr lang="en-US" b="1" dirty="0" err="1"/>
              <a:t>numero</a:t>
            </a:r>
            <a:r>
              <a:rPr lang="en-US" b="1" dirty="0"/>
              <a:t> + 20;  </a:t>
            </a:r>
          </a:p>
          <a:p>
            <a:r>
              <a:rPr lang="en-US" b="1" dirty="0"/>
              <a:t>var ok = false;</a:t>
            </a:r>
          </a:p>
          <a:p>
            <a:r>
              <a:rPr lang="en-US" b="1" dirty="0"/>
              <a:t>double </a:t>
            </a:r>
            <a:r>
              <a:rPr lang="en-US" b="1" dirty="0" err="1"/>
              <a:t>monto</a:t>
            </a:r>
            <a:r>
              <a:rPr lang="en-US" b="1" dirty="0"/>
              <a:t> = (double) </a:t>
            </a:r>
            <a:r>
              <a:rPr lang="en-US" b="1" dirty="0" err="1"/>
              <a:t>cantidad</a:t>
            </a:r>
            <a:r>
              <a:rPr lang="en-US" b="1" dirty="0"/>
              <a:t> * 7; </a:t>
            </a:r>
          </a:p>
          <a:p>
            <a:r>
              <a:rPr lang="en-US" b="1" dirty="0"/>
              <a:t>ok = (</a:t>
            </a:r>
            <a:r>
              <a:rPr lang="en-US" b="1" dirty="0" err="1"/>
              <a:t>monto</a:t>
            </a:r>
            <a:r>
              <a:rPr lang="en-US" b="1" dirty="0"/>
              <a:t> == 210);</a:t>
            </a:r>
          </a:p>
          <a:p>
            <a:br>
              <a:rPr lang="en-US" b="1" dirty="0"/>
            </a:br>
            <a:r>
              <a:rPr lang="en-US" b="1" dirty="0"/>
              <a:t>WriteLine(</a:t>
            </a:r>
            <a:r>
              <a:rPr lang="en-US" b="1" dirty="0" err="1"/>
              <a:t>numero</a:t>
            </a:r>
            <a:r>
              <a:rPr lang="en-US" b="1" dirty="0"/>
              <a:t>);	// 10  </a:t>
            </a:r>
          </a:p>
          <a:p>
            <a:r>
              <a:rPr lang="en-US" b="1" dirty="0"/>
              <a:t>WriteLine(</a:t>
            </a:r>
            <a:r>
              <a:rPr lang="en-US" b="1" dirty="0" err="1"/>
              <a:t>cantidad</a:t>
            </a:r>
            <a:r>
              <a:rPr lang="en-US" b="1" dirty="0"/>
              <a:t>);	// </a:t>
            </a:r>
            <a:r>
              <a:rPr lang="en-BO" dirty="0"/>
              <a:t>30</a:t>
            </a:r>
          </a:p>
          <a:p>
            <a:r>
              <a:rPr lang="en-US" b="1" dirty="0"/>
              <a:t>WriteLine(</a:t>
            </a:r>
            <a:r>
              <a:rPr lang="en-US" b="1" dirty="0" err="1"/>
              <a:t>monto</a:t>
            </a:r>
            <a:r>
              <a:rPr lang="en-US" b="1" dirty="0"/>
              <a:t>); 		// 210</a:t>
            </a:r>
            <a:endParaRPr lang="en-BO" b="1" dirty="0"/>
          </a:p>
          <a:p>
            <a:r>
              <a:rPr lang="en-BO" b="1" dirty="0"/>
              <a:t>WriteLine(ok);		// true</a:t>
            </a:r>
            <a:endParaRPr lang="en-US" b="1" dirty="0"/>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182162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5C901-698B-C349-AABB-95F0CBB5B819}"/>
              </a:ext>
            </a:extLst>
          </p:cNvPr>
          <p:cNvSpPr>
            <a:spLocks noGrp="1"/>
          </p:cNvSpPr>
          <p:nvPr>
            <p:ph type="title"/>
          </p:nvPr>
        </p:nvSpPr>
        <p:spPr/>
        <p:txBody>
          <a:bodyPr/>
          <a:lstStyle/>
          <a:p>
            <a:r>
              <a:rPr lang="en-BO" dirty="0"/>
              <a:t>Operadores de asignación abreviados</a:t>
            </a:r>
          </a:p>
        </p:txBody>
      </p:sp>
      <p:sp>
        <p:nvSpPr>
          <p:cNvPr id="3" name="Content Placeholder 2">
            <a:extLst>
              <a:ext uri="{FF2B5EF4-FFF2-40B4-BE49-F238E27FC236}">
                <a16:creationId xmlns:a16="http://schemas.microsoft.com/office/drawing/2014/main" id="{D9113DE8-521D-9549-BCEA-AC7AD50C48A7}"/>
              </a:ext>
            </a:extLst>
          </p:cNvPr>
          <p:cNvSpPr>
            <a:spLocks noGrp="1"/>
          </p:cNvSpPr>
          <p:nvPr>
            <p:ph idx="1"/>
          </p:nvPr>
        </p:nvSpPr>
        <p:spPr>
          <a:xfrm>
            <a:off x="947058" y="1825625"/>
            <a:ext cx="10297885" cy="1461861"/>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Un </a:t>
            </a:r>
            <a:r>
              <a:rPr lang="en-US" dirty="0" err="1"/>
              <a:t>uso</a:t>
            </a:r>
            <a:r>
              <a:rPr lang="en-US" dirty="0"/>
              <a:t> </a:t>
            </a:r>
            <a:r>
              <a:rPr lang="en-US" dirty="0" err="1"/>
              <a:t>común</a:t>
            </a:r>
            <a:r>
              <a:rPr lang="en-US" dirty="0"/>
              <a:t> de los </a:t>
            </a:r>
            <a:r>
              <a:rPr lang="en-US" dirty="0" err="1"/>
              <a:t>operadores</a:t>
            </a:r>
            <a:r>
              <a:rPr lang="en-US" dirty="0"/>
              <a:t> </a:t>
            </a:r>
            <a:r>
              <a:rPr lang="en-US" dirty="0" err="1"/>
              <a:t>aritméticos</a:t>
            </a:r>
            <a:r>
              <a:rPr lang="en-US" dirty="0"/>
              <a:t> y de </a:t>
            </a:r>
            <a:r>
              <a:rPr lang="en-US" dirty="0" err="1"/>
              <a:t>asignación</a:t>
            </a:r>
            <a:r>
              <a:rPr lang="en-US" dirty="0"/>
              <a:t> es </a:t>
            </a:r>
            <a:r>
              <a:rPr lang="en-US" dirty="0" err="1"/>
              <a:t>operar</a:t>
            </a:r>
            <a:r>
              <a:rPr lang="en-US" dirty="0"/>
              <a:t> </a:t>
            </a:r>
            <a:r>
              <a:rPr lang="en-US" dirty="0" err="1"/>
              <a:t>sobre</a:t>
            </a:r>
            <a:r>
              <a:rPr lang="en-US" dirty="0"/>
              <a:t> una variable y </a:t>
            </a:r>
            <a:r>
              <a:rPr lang="en-US" dirty="0" err="1"/>
              <a:t>luego</a:t>
            </a:r>
            <a:r>
              <a:rPr lang="en-US" dirty="0"/>
              <a:t> </a:t>
            </a:r>
            <a:r>
              <a:rPr lang="en-US" dirty="0" err="1"/>
              <a:t>guardar</a:t>
            </a:r>
            <a:r>
              <a:rPr lang="en-US" dirty="0"/>
              <a:t> el </a:t>
            </a:r>
            <a:r>
              <a:rPr lang="en-US" dirty="0" err="1"/>
              <a:t>resultado</a:t>
            </a:r>
            <a:r>
              <a:rPr lang="en-US" dirty="0"/>
              <a:t> </a:t>
            </a:r>
            <a:r>
              <a:rPr lang="en-US" dirty="0" err="1"/>
              <a:t>nuevamente</a:t>
            </a:r>
            <a:r>
              <a:rPr lang="en-US" dirty="0"/>
              <a:t> </a:t>
            </a:r>
            <a:r>
              <a:rPr lang="en-US" dirty="0" err="1"/>
              <a:t>en</a:t>
            </a:r>
            <a:r>
              <a:rPr lang="en-US" dirty="0"/>
              <a:t> </a:t>
            </a:r>
            <a:r>
              <a:rPr lang="en-US" dirty="0" err="1"/>
              <a:t>esa</a:t>
            </a:r>
            <a:r>
              <a:rPr lang="en-US" dirty="0"/>
              <a:t> </a:t>
            </a:r>
            <a:r>
              <a:rPr lang="en-US" dirty="0" err="1"/>
              <a:t>misma</a:t>
            </a:r>
            <a:r>
              <a:rPr lang="en-US" dirty="0"/>
              <a:t> variable. </a:t>
            </a:r>
            <a:r>
              <a:rPr lang="en-US" dirty="0" err="1"/>
              <a:t>Estas</a:t>
            </a:r>
            <a:r>
              <a:rPr lang="en-US" dirty="0"/>
              <a:t> </a:t>
            </a:r>
            <a:r>
              <a:rPr lang="en-US" dirty="0" err="1"/>
              <a:t>operaciones</a:t>
            </a:r>
            <a:r>
              <a:rPr lang="en-US" dirty="0"/>
              <a:t> se </a:t>
            </a:r>
            <a:r>
              <a:rPr lang="en-US" dirty="0" err="1"/>
              <a:t>pueden</a:t>
            </a:r>
            <a:r>
              <a:rPr lang="en-US" dirty="0"/>
              <a:t> </a:t>
            </a:r>
            <a:r>
              <a:rPr lang="en-US" dirty="0" err="1"/>
              <a:t>acortar</a:t>
            </a:r>
            <a:r>
              <a:rPr lang="en-US" dirty="0"/>
              <a:t> con los </a:t>
            </a:r>
            <a:r>
              <a:rPr lang="en-US" dirty="0" err="1"/>
              <a:t>operadores</a:t>
            </a:r>
            <a:r>
              <a:rPr lang="en-US" dirty="0"/>
              <a:t> de </a:t>
            </a:r>
            <a:r>
              <a:rPr lang="en-US" dirty="0" err="1"/>
              <a:t>asignación</a:t>
            </a:r>
            <a:r>
              <a:rPr lang="en-US" dirty="0"/>
              <a:t> </a:t>
            </a:r>
            <a:r>
              <a:rPr lang="en-US" dirty="0" err="1"/>
              <a:t>combinados</a:t>
            </a:r>
            <a:r>
              <a:rPr lang="en-US" dirty="0"/>
              <a:t>.</a:t>
            </a:r>
            <a:endParaRPr lang="en-BO" dirty="0"/>
          </a:p>
        </p:txBody>
      </p:sp>
      <p:sp>
        <p:nvSpPr>
          <p:cNvPr id="4" name="TextBox 3">
            <a:extLst>
              <a:ext uri="{FF2B5EF4-FFF2-40B4-BE49-F238E27FC236}">
                <a16:creationId xmlns:a16="http://schemas.microsoft.com/office/drawing/2014/main" id="{87C9A4BE-6CD0-1240-8881-B43C652FC0DA}"/>
              </a:ext>
            </a:extLst>
          </p:cNvPr>
          <p:cNvSpPr txBox="1"/>
          <p:nvPr/>
        </p:nvSpPr>
        <p:spPr>
          <a:xfrm>
            <a:off x="3875315" y="3665022"/>
            <a:ext cx="4637314" cy="2646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x = 0; 	WriteLine(x);	// (0)</a:t>
            </a:r>
          </a:p>
          <a:p>
            <a:r>
              <a:rPr lang="en-US" b="1" dirty="0"/>
              <a:t>x += 50; 	WriteLine(x); 	// x = x +50 (50)</a:t>
            </a:r>
          </a:p>
          <a:p>
            <a:r>
              <a:rPr lang="en-US" b="1" dirty="0"/>
              <a:t>x -= 5; 	WriteLine(x);	// x = x – 5 (45) </a:t>
            </a:r>
          </a:p>
          <a:p>
            <a:r>
              <a:rPr lang="en-US" b="1" dirty="0"/>
              <a:t>x *= 5; 	WriteLine(x); 	// x = x * 5 (225)</a:t>
            </a:r>
          </a:p>
          <a:p>
            <a:r>
              <a:rPr lang="en-US" b="1" dirty="0"/>
              <a:t>x /= 3; 	WriteLine(x); 	// x = x / 3 (75)</a:t>
            </a:r>
          </a:p>
          <a:p>
            <a:r>
              <a:rPr lang="en-US" b="1" dirty="0"/>
              <a:t>x %= 4; 	WriteLine(x); 	// x = x % 4 (3)</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720193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9C81-B873-4B4D-88D0-10DF0BF2D346}"/>
              </a:ext>
            </a:extLst>
          </p:cNvPr>
          <p:cNvSpPr>
            <a:spLocks noGrp="1"/>
          </p:cNvSpPr>
          <p:nvPr>
            <p:ph type="title"/>
          </p:nvPr>
        </p:nvSpPr>
        <p:spPr/>
        <p:txBody>
          <a:bodyPr/>
          <a:lstStyle/>
          <a:p>
            <a:r>
              <a:rPr lang="en-BO" dirty="0"/>
              <a:t>Operadores de incremento y desarrollo</a:t>
            </a:r>
          </a:p>
        </p:txBody>
      </p:sp>
      <p:sp>
        <p:nvSpPr>
          <p:cNvPr id="3" name="Content Placeholder 2">
            <a:extLst>
              <a:ext uri="{FF2B5EF4-FFF2-40B4-BE49-F238E27FC236}">
                <a16:creationId xmlns:a16="http://schemas.microsoft.com/office/drawing/2014/main" id="{1FB58249-57DC-3F45-9055-C1AEC0A19F62}"/>
              </a:ext>
            </a:extLst>
          </p:cNvPr>
          <p:cNvSpPr>
            <a:spLocks noGrp="1"/>
          </p:cNvSpPr>
          <p:nvPr>
            <p:ph idx="1"/>
          </p:nvPr>
        </p:nvSpPr>
        <p:spPr>
          <a:xfrm>
            <a:off x="838201" y="1825625"/>
            <a:ext cx="10515599" cy="1233261"/>
          </a:xfrm>
        </p:spPr>
        <p:txBody>
          <a:bodyPr>
            <a:normAutofit fontScale="62500" lnSpcReduction="20000"/>
          </a:bodyPr>
          <a:lstStyle/>
          <a:p>
            <a:pPr marL="0" indent="0">
              <a:buNone/>
            </a:pPr>
            <a:r>
              <a:rPr lang="en-US" dirty="0" err="1"/>
              <a:t>Otra</a:t>
            </a:r>
            <a:r>
              <a:rPr lang="en-US" dirty="0"/>
              <a:t> </a:t>
            </a:r>
            <a:r>
              <a:rPr lang="en-US" dirty="0" err="1"/>
              <a:t>operación</a:t>
            </a:r>
            <a:r>
              <a:rPr lang="en-US" dirty="0"/>
              <a:t> </a:t>
            </a:r>
            <a:r>
              <a:rPr lang="en-US" dirty="0" err="1"/>
              <a:t>común</a:t>
            </a:r>
            <a:r>
              <a:rPr lang="en-US" dirty="0"/>
              <a:t> es </a:t>
            </a:r>
            <a:r>
              <a:rPr lang="en-US" dirty="0" err="1"/>
              <a:t>aumentar</a:t>
            </a:r>
            <a:r>
              <a:rPr lang="en-US" dirty="0"/>
              <a:t> o </a:t>
            </a:r>
            <a:r>
              <a:rPr lang="en-US" dirty="0" err="1"/>
              <a:t>disminuir</a:t>
            </a:r>
            <a:r>
              <a:rPr lang="en-US" dirty="0"/>
              <a:t> una variable </a:t>
            </a:r>
            <a:r>
              <a:rPr lang="en-US" dirty="0" err="1"/>
              <a:t>en</a:t>
            </a:r>
            <a:r>
              <a:rPr lang="en-US" dirty="0"/>
              <a:t> una </a:t>
            </a:r>
            <a:r>
              <a:rPr lang="en-US" dirty="0" err="1"/>
              <a:t>unidad</a:t>
            </a:r>
            <a:r>
              <a:rPr lang="en-US" dirty="0"/>
              <a:t>. </a:t>
            </a:r>
            <a:r>
              <a:rPr lang="en-US" dirty="0" err="1"/>
              <a:t>Esto</a:t>
            </a:r>
            <a:r>
              <a:rPr lang="en-US" dirty="0"/>
              <a:t> se </a:t>
            </a:r>
            <a:r>
              <a:rPr lang="en-US" dirty="0" err="1"/>
              <a:t>puede</a:t>
            </a:r>
            <a:r>
              <a:rPr lang="en-US" dirty="0"/>
              <a:t> </a:t>
            </a:r>
            <a:r>
              <a:rPr lang="en-US" dirty="0" err="1"/>
              <a:t>simplificar</a:t>
            </a:r>
            <a:r>
              <a:rPr lang="en-US" dirty="0"/>
              <a:t> con el </a:t>
            </a:r>
            <a:r>
              <a:rPr lang="en-US" dirty="0" err="1"/>
              <a:t>operador</a:t>
            </a:r>
            <a:r>
              <a:rPr lang="en-US" dirty="0"/>
              <a:t> de </a:t>
            </a:r>
            <a:r>
              <a:rPr lang="en-US" dirty="0" err="1"/>
              <a:t>incremento</a:t>
            </a:r>
            <a:r>
              <a:rPr lang="en-US" dirty="0"/>
              <a:t> (++) y el </a:t>
            </a:r>
            <a:r>
              <a:rPr lang="en-US" dirty="0" err="1"/>
              <a:t>operador</a:t>
            </a:r>
            <a:r>
              <a:rPr lang="en-US" dirty="0"/>
              <a:t> de </a:t>
            </a:r>
            <a:r>
              <a:rPr lang="en-US" dirty="0" err="1"/>
              <a:t>decremento</a:t>
            </a:r>
            <a:r>
              <a:rPr lang="en-US" dirty="0"/>
              <a:t> (--).</a:t>
            </a:r>
          </a:p>
          <a:p>
            <a:pPr marL="0" indent="0">
              <a:buNone/>
            </a:pPr>
            <a:r>
              <a:rPr lang="en-US" dirty="0"/>
              <a:t>Ambos </a:t>
            </a:r>
            <a:r>
              <a:rPr lang="en-US" dirty="0" err="1"/>
              <a:t>operadores</a:t>
            </a:r>
            <a:r>
              <a:rPr lang="en-US" dirty="0"/>
              <a:t> se </a:t>
            </a:r>
            <a:r>
              <a:rPr lang="en-US" dirty="0" err="1"/>
              <a:t>pueden</a:t>
            </a:r>
            <a:r>
              <a:rPr lang="en-US" dirty="0"/>
              <a:t> </a:t>
            </a:r>
            <a:r>
              <a:rPr lang="en-US" dirty="0" err="1"/>
              <a:t>usar</a:t>
            </a:r>
            <a:r>
              <a:rPr lang="en-US" dirty="0"/>
              <a:t> antes o </a:t>
            </a:r>
            <a:r>
              <a:rPr lang="en-US" dirty="0" err="1"/>
              <a:t>después</a:t>
            </a:r>
            <a:r>
              <a:rPr lang="en-US" dirty="0"/>
              <a:t> de la variable. La </a:t>
            </a:r>
            <a:r>
              <a:rPr lang="en-US" dirty="0" err="1"/>
              <a:t>diferencia</a:t>
            </a:r>
            <a:r>
              <a:rPr lang="en-US" dirty="0"/>
              <a:t> es que el post-</a:t>
            </a:r>
            <a:r>
              <a:rPr lang="en-US" dirty="0" err="1"/>
              <a:t>incremento</a:t>
            </a:r>
            <a:r>
              <a:rPr lang="en-US" dirty="0"/>
              <a:t> primero </a:t>
            </a:r>
            <a:r>
              <a:rPr lang="en-US" dirty="0" err="1"/>
              <a:t>aumenta</a:t>
            </a:r>
            <a:r>
              <a:rPr lang="en-US" dirty="0"/>
              <a:t> </a:t>
            </a:r>
            <a:r>
              <a:rPr lang="en-US" dirty="0" err="1"/>
              <a:t>en</a:t>
            </a:r>
            <a:r>
              <a:rPr lang="en-US" dirty="0"/>
              <a:t> </a:t>
            </a:r>
            <a:r>
              <a:rPr lang="en-US" dirty="0" err="1"/>
              <a:t>uno</a:t>
            </a:r>
            <a:r>
              <a:rPr lang="en-US" dirty="0"/>
              <a:t> la variable y </a:t>
            </a:r>
            <a:r>
              <a:rPr lang="en-US" dirty="0" err="1"/>
              <a:t>luego</a:t>
            </a:r>
            <a:r>
              <a:rPr lang="en-US" dirty="0"/>
              <a:t> </a:t>
            </a:r>
            <a:r>
              <a:rPr lang="en-US" dirty="0" err="1"/>
              <a:t>evalua</a:t>
            </a:r>
            <a:r>
              <a:rPr lang="en-US" dirty="0"/>
              <a:t> la expression, </a:t>
            </a:r>
            <a:r>
              <a:rPr lang="en-US" dirty="0" err="1"/>
              <a:t>mientrás</a:t>
            </a:r>
            <a:r>
              <a:rPr lang="en-US" dirty="0"/>
              <a:t> que el pre-</a:t>
            </a:r>
            <a:r>
              <a:rPr lang="en-US" dirty="0" err="1"/>
              <a:t>incremento</a:t>
            </a:r>
            <a:r>
              <a:rPr lang="en-US" dirty="0"/>
              <a:t> primero </a:t>
            </a:r>
            <a:r>
              <a:rPr lang="en-US" dirty="0" err="1"/>
              <a:t>evalua</a:t>
            </a:r>
            <a:r>
              <a:rPr lang="en-US" dirty="0"/>
              <a:t> la </a:t>
            </a:r>
            <a:r>
              <a:rPr lang="en-US" dirty="0" err="1"/>
              <a:t>expresión</a:t>
            </a:r>
            <a:r>
              <a:rPr lang="en-US" dirty="0"/>
              <a:t> y </a:t>
            </a:r>
            <a:r>
              <a:rPr lang="en-US" dirty="0" err="1"/>
              <a:t>luego</a:t>
            </a:r>
            <a:r>
              <a:rPr lang="en-US" dirty="0"/>
              <a:t> </a:t>
            </a:r>
            <a:r>
              <a:rPr lang="en-US" dirty="0" err="1"/>
              <a:t>incrementa</a:t>
            </a:r>
            <a:r>
              <a:rPr lang="en-US" dirty="0"/>
              <a:t> la variable.</a:t>
            </a:r>
            <a:endParaRPr lang="en-BO" dirty="0"/>
          </a:p>
        </p:txBody>
      </p:sp>
      <p:sp>
        <p:nvSpPr>
          <p:cNvPr id="4" name="TextBox 3">
            <a:extLst>
              <a:ext uri="{FF2B5EF4-FFF2-40B4-BE49-F238E27FC236}">
                <a16:creationId xmlns:a16="http://schemas.microsoft.com/office/drawing/2014/main" id="{118F04B1-8AA3-C04D-9CE0-F3EE930FCB03}"/>
              </a:ext>
            </a:extLst>
          </p:cNvPr>
          <p:cNvSpPr txBox="1"/>
          <p:nvPr/>
        </p:nvSpPr>
        <p:spPr>
          <a:xfrm>
            <a:off x="2588078" y="3193823"/>
            <a:ext cx="7015844" cy="3323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x = 3; 		WriteLine(x);	// (3)</a:t>
            </a:r>
          </a:p>
          <a:p>
            <a:r>
              <a:rPr lang="en-US" b="1" dirty="0"/>
              <a:t>x ++; 		WriteLine(x); 	// x = x + 1 (4)</a:t>
            </a:r>
          </a:p>
          <a:p>
            <a:r>
              <a:rPr lang="en-US" b="1" dirty="0"/>
              <a:t>x --; 		WriteLine(x);	// x = x – 1 (3) </a:t>
            </a:r>
          </a:p>
          <a:p>
            <a:r>
              <a:rPr lang="en-US" b="1" dirty="0"/>
              <a:t>++x; 		WriteLine(x); 	// x = x + 1 (4)</a:t>
            </a:r>
          </a:p>
          <a:p>
            <a:r>
              <a:rPr lang="en-US" b="1" dirty="0"/>
              <a:t>--x; 		WriteLine(x); 	// x = x - 1 (3)</a:t>
            </a:r>
          </a:p>
          <a:p>
            <a:r>
              <a:rPr lang="en-US" b="1" dirty="0"/>
              <a:t>var y = x++ + 20; 	WriteLine(y); 	// y = x + 20; x = x + 1 (23) </a:t>
            </a:r>
          </a:p>
          <a:p>
            <a:r>
              <a:rPr lang="en-US" b="1" dirty="0"/>
              <a:t>y = 15 + 2 * --x; 	WriteLine(y); 	// x = x - 1 ; y = 15 + 2 * x; (21)</a:t>
            </a:r>
            <a:endParaRPr lang="en-US" dirty="0"/>
          </a:p>
          <a:p>
            <a:r>
              <a:rPr lang="en-US" b="1" dirty="0"/>
              <a:t>y = 15 + 2 * x++; 	WriteLine(y); 	// y = x = x + 1; y = 15 + 2 * x (21)</a:t>
            </a:r>
            <a:endParaRPr lang="en-US" dirty="0"/>
          </a:p>
          <a:p>
            <a:r>
              <a:rPr lang="en-US" sz="1000" dirty="0">
                <a:solidFill>
                  <a:schemeClr val="bg1">
                    <a:lumMod val="85000"/>
                  </a:schemeClr>
                </a:solidFill>
              </a:rPr>
              <a:t>		</a:t>
            </a:r>
            <a:r>
              <a:rPr lang="en-US" b="1" dirty="0">
                <a:solidFill>
                  <a:schemeClr val="bg1"/>
                </a:solidFill>
              </a:rPr>
              <a:t>WriteLine(x);	// 4</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02447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E3F6-1D9F-5545-BEE6-175A84B4AD2A}"/>
              </a:ext>
            </a:extLst>
          </p:cNvPr>
          <p:cNvSpPr>
            <a:spLocks noGrp="1"/>
          </p:cNvSpPr>
          <p:nvPr>
            <p:ph type="title"/>
          </p:nvPr>
        </p:nvSpPr>
        <p:spPr/>
        <p:txBody>
          <a:bodyPr/>
          <a:lstStyle/>
          <a:p>
            <a:r>
              <a:rPr lang="en-BO" dirty="0"/>
              <a:t>Operadores de comparación</a:t>
            </a:r>
          </a:p>
        </p:txBody>
      </p:sp>
      <p:sp>
        <p:nvSpPr>
          <p:cNvPr id="3" name="Content Placeholder 2">
            <a:extLst>
              <a:ext uri="{FF2B5EF4-FFF2-40B4-BE49-F238E27FC236}">
                <a16:creationId xmlns:a16="http://schemas.microsoft.com/office/drawing/2014/main" id="{122ECCDB-44BD-8343-BBF5-D582392EB2C8}"/>
              </a:ext>
            </a:extLst>
          </p:cNvPr>
          <p:cNvSpPr>
            <a:spLocks noGrp="1"/>
          </p:cNvSpPr>
          <p:nvPr>
            <p:ph idx="1"/>
          </p:nvPr>
        </p:nvSpPr>
        <p:spPr>
          <a:xfrm>
            <a:off x="838200" y="1825625"/>
            <a:ext cx="10515600" cy="1810204"/>
          </a:xfrm>
        </p:spPr>
        <p:txBody>
          <a:bodyPr/>
          <a:lstStyle/>
          <a:p>
            <a:pPr marL="0" indent="0">
              <a:buNone/>
            </a:pPr>
            <a:r>
              <a:rPr lang="en-US" dirty="0"/>
              <a:t>Los </a:t>
            </a:r>
            <a:r>
              <a:rPr lang="en-US" dirty="0" err="1"/>
              <a:t>operadores</a:t>
            </a:r>
            <a:r>
              <a:rPr lang="en-US" dirty="0"/>
              <a:t> de </a:t>
            </a:r>
            <a:r>
              <a:rPr lang="en-US" dirty="0" err="1"/>
              <a:t>comparación</a:t>
            </a:r>
            <a:r>
              <a:rPr lang="en-US" dirty="0"/>
              <a:t> </a:t>
            </a:r>
            <a:r>
              <a:rPr lang="en-US" dirty="0" err="1"/>
              <a:t>comparan</a:t>
            </a:r>
            <a:r>
              <a:rPr lang="en-US" dirty="0"/>
              <a:t> dos </a:t>
            </a:r>
            <a:r>
              <a:rPr lang="en-US" dirty="0" err="1"/>
              <a:t>valores</a:t>
            </a:r>
            <a:r>
              <a:rPr lang="en-US" dirty="0"/>
              <a:t> y </a:t>
            </a:r>
            <a:r>
              <a:rPr lang="en-US" dirty="0" err="1"/>
              <a:t>devuelven</a:t>
            </a:r>
            <a:r>
              <a:rPr lang="en-US" dirty="0"/>
              <a:t> </a:t>
            </a:r>
            <a:r>
              <a:rPr lang="en-US" dirty="0" err="1"/>
              <a:t>verdadero</a:t>
            </a:r>
            <a:r>
              <a:rPr lang="en-US" dirty="0"/>
              <a:t> o </a:t>
            </a:r>
            <a:r>
              <a:rPr lang="en-US" dirty="0" err="1"/>
              <a:t>falso</a:t>
            </a:r>
            <a:r>
              <a:rPr lang="en-US" dirty="0"/>
              <a:t>, de </a:t>
            </a:r>
            <a:r>
              <a:rPr lang="en-US" dirty="0" err="1"/>
              <a:t>acuerdo</a:t>
            </a:r>
            <a:r>
              <a:rPr lang="en-US" dirty="0"/>
              <a:t> a la </a:t>
            </a:r>
            <a:r>
              <a:rPr lang="en-US" dirty="0" err="1"/>
              <a:t>expresión</a:t>
            </a:r>
            <a:r>
              <a:rPr lang="en-US" dirty="0"/>
              <a:t>.</a:t>
            </a:r>
          </a:p>
          <a:p>
            <a:pPr marL="0" indent="0">
              <a:buNone/>
            </a:pPr>
            <a:r>
              <a:rPr lang="en-US" dirty="0"/>
              <a:t>Se </a:t>
            </a:r>
            <a:r>
              <a:rPr lang="en-US" dirty="0" err="1"/>
              <a:t>utilizan</a:t>
            </a:r>
            <a:r>
              <a:rPr lang="en-US" dirty="0"/>
              <a:t> </a:t>
            </a:r>
            <a:r>
              <a:rPr lang="en-US" dirty="0" err="1"/>
              <a:t>principalmente</a:t>
            </a:r>
            <a:r>
              <a:rPr lang="en-US" dirty="0"/>
              <a:t> para </a:t>
            </a:r>
            <a:r>
              <a:rPr lang="en-US" dirty="0" err="1"/>
              <a:t>especificar</a:t>
            </a:r>
            <a:r>
              <a:rPr lang="en-US" dirty="0"/>
              <a:t> </a:t>
            </a:r>
            <a:r>
              <a:rPr lang="en-US" dirty="0" err="1"/>
              <a:t>condiciones</a:t>
            </a:r>
            <a:r>
              <a:rPr lang="en-US" dirty="0"/>
              <a:t> (</a:t>
            </a:r>
            <a:r>
              <a:rPr lang="en-US" dirty="0" err="1"/>
              <a:t>expresiones</a:t>
            </a:r>
            <a:r>
              <a:rPr lang="en-US" dirty="0"/>
              <a:t> que se </a:t>
            </a:r>
            <a:r>
              <a:rPr lang="en-US" dirty="0" err="1"/>
              <a:t>evalúan</a:t>
            </a:r>
            <a:r>
              <a:rPr lang="en-US" dirty="0"/>
              <a:t> </a:t>
            </a:r>
            <a:r>
              <a:rPr lang="en-US" dirty="0" err="1"/>
              <a:t>como</a:t>
            </a:r>
            <a:r>
              <a:rPr lang="en-US" dirty="0"/>
              <a:t> </a:t>
            </a:r>
            <a:r>
              <a:rPr lang="en-US" dirty="0" err="1"/>
              <a:t>falso</a:t>
            </a:r>
            <a:r>
              <a:rPr lang="en-US" dirty="0"/>
              <a:t> o </a:t>
            </a:r>
            <a:r>
              <a:rPr lang="en-US" dirty="0" err="1"/>
              <a:t>verdadero</a:t>
            </a:r>
            <a:r>
              <a:rPr lang="en-US" dirty="0"/>
              <a:t>).</a:t>
            </a:r>
            <a:endParaRPr lang="en-BO" dirty="0"/>
          </a:p>
        </p:txBody>
      </p:sp>
      <p:sp>
        <p:nvSpPr>
          <p:cNvPr id="4" name="TextBox 3">
            <a:extLst>
              <a:ext uri="{FF2B5EF4-FFF2-40B4-BE49-F238E27FC236}">
                <a16:creationId xmlns:a16="http://schemas.microsoft.com/office/drawing/2014/main" id="{57D4E6A6-88DA-8D49-98F8-190900931329}"/>
              </a:ext>
            </a:extLst>
          </p:cNvPr>
          <p:cNvSpPr txBox="1"/>
          <p:nvPr/>
        </p:nvSpPr>
        <p:spPr>
          <a:xfrm>
            <a:off x="2785382" y="3901394"/>
            <a:ext cx="6621236"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b = (2 == 3); 	WriteLine(b);	// 2 </a:t>
            </a:r>
            <a:r>
              <a:rPr lang="en-US" b="1" dirty="0" err="1"/>
              <a:t>igual</a:t>
            </a:r>
            <a:r>
              <a:rPr lang="en-US" b="1" dirty="0"/>
              <a:t> a 3(false)</a:t>
            </a:r>
          </a:p>
          <a:p>
            <a:r>
              <a:rPr lang="en-US" b="1" dirty="0"/>
              <a:t>b = (2 != 3); 	WriteLine(b); 	// 2 no </a:t>
            </a:r>
            <a:r>
              <a:rPr lang="en-US" b="1" dirty="0" err="1"/>
              <a:t>igual</a:t>
            </a:r>
            <a:r>
              <a:rPr lang="en-US" b="1" dirty="0"/>
              <a:t> a 3 (true)</a:t>
            </a:r>
          </a:p>
          <a:p>
            <a:r>
              <a:rPr lang="en-US" b="1" dirty="0"/>
              <a:t>b = (2 &gt; 3); 	WriteLine(b);	// 2 mayor a 3 (false) </a:t>
            </a:r>
          </a:p>
          <a:p>
            <a:r>
              <a:rPr lang="en-US" b="1" dirty="0"/>
              <a:t>b = (2 &lt; 3); 	WriteLine(b); 	// 2 </a:t>
            </a:r>
            <a:r>
              <a:rPr lang="en-US" b="1" dirty="0" err="1"/>
              <a:t>menor</a:t>
            </a:r>
            <a:r>
              <a:rPr lang="en-US" b="1" dirty="0"/>
              <a:t> a 3 (true)</a:t>
            </a:r>
          </a:p>
          <a:p>
            <a:r>
              <a:rPr lang="en-US" b="1" dirty="0"/>
              <a:t>b = (2 &gt;= 3); 	WriteLine(b); 	// 2 mayor o </a:t>
            </a:r>
            <a:r>
              <a:rPr lang="en-US" b="1" dirty="0" err="1"/>
              <a:t>igual</a:t>
            </a:r>
            <a:r>
              <a:rPr lang="en-US" b="1" dirty="0"/>
              <a:t> a 3 (false)</a:t>
            </a:r>
          </a:p>
          <a:p>
            <a:r>
              <a:rPr lang="en-US" b="1" dirty="0"/>
              <a:t>b = (2 &lt;= 3);  	WriteLine(b); 	// 2 </a:t>
            </a:r>
            <a:r>
              <a:rPr lang="en-US" b="1" dirty="0" err="1"/>
              <a:t>menor</a:t>
            </a:r>
            <a:r>
              <a:rPr lang="en-US" b="1" dirty="0"/>
              <a:t> o </a:t>
            </a:r>
            <a:r>
              <a:rPr lang="en-US" b="1" dirty="0" err="1"/>
              <a:t>igual</a:t>
            </a:r>
            <a:r>
              <a:rPr lang="en-US" b="1" dirty="0"/>
              <a:t> a 3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682301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723E3-AA0B-DB4B-BA5D-AEBB14223184}"/>
              </a:ext>
            </a:extLst>
          </p:cNvPr>
          <p:cNvSpPr>
            <a:spLocks noGrp="1"/>
          </p:cNvSpPr>
          <p:nvPr>
            <p:ph type="title"/>
          </p:nvPr>
        </p:nvSpPr>
        <p:spPr/>
        <p:txBody>
          <a:bodyPr/>
          <a:lstStyle/>
          <a:p>
            <a:r>
              <a:rPr lang="en-BO" dirty="0"/>
              <a:t>Operadores lógicos</a:t>
            </a:r>
          </a:p>
        </p:txBody>
      </p:sp>
      <p:sp>
        <p:nvSpPr>
          <p:cNvPr id="3" name="Content Placeholder 2">
            <a:extLst>
              <a:ext uri="{FF2B5EF4-FFF2-40B4-BE49-F238E27FC236}">
                <a16:creationId xmlns:a16="http://schemas.microsoft.com/office/drawing/2014/main" id="{C19524EE-B353-3947-A2EA-B9D5C270F364}"/>
              </a:ext>
            </a:extLst>
          </p:cNvPr>
          <p:cNvSpPr>
            <a:spLocks noGrp="1"/>
          </p:cNvSpPr>
          <p:nvPr>
            <p:ph idx="1"/>
          </p:nvPr>
        </p:nvSpPr>
        <p:spPr>
          <a:xfrm>
            <a:off x="7350034" y="2235317"/>
            <a:ext cx="4328160" cy="4085950"/>
          </a:xfrm>
        </p:spPr>
        <p:style>
          <a:lnRef idx="1">
            <a:schemeClr val="accent5"/>
          </a:lnRef>
          <a:fillRef idx="2">
            <a:schemeClr val="accent5"/>
          </a:fillRef>
          <a:effectRef idx="1">
            <a:schemeClr val="accent5"/>
          </a:effectRef>
          <a:fontRef idx="minor">
            <a:schemeClr val="dk1"/>
          </a:fontRef>
        </p:style>
        <p:txBody>
          <a:bodyPr>
            <a:noAutofit/>
          </a:bodyPr>
          <a:lstStyle/>
          <a:p>
            <a:pPr marL="0" indent="0">
              <a:buNone/>
            </a:pPr>
            <a:r>
              <a:rPr lang="en-US" sz="1400" dirty="0"/>
              <a:t>Los </a:t>
            </a:r>
            <a:r>
              <a:rPr lang="en-US" sz="1400" dirty="0" err="1"/>
              <a:t>operadores</a:t>
            </a:r>
            <a:r>
              <a:rPr lang="en-US" sz="1400" dirty="0"/>
              <a:t> </a:t>
            </a:r>
            <a:r>
              <a:rPr lang="en-US" sz="1400" dirty="0" err="1"/>
              <a:t>lógicos</a:t>
            </a:r>
            <a:r>
              <a:rPr lang="en-US" sz="1400" dirty="0"/>
              <a:t> </a:t>
            </a:r>
            <a:r>
              <a:rPr lang="en-US" sz="1400" dirty="0" err="1"/>
              <a:t>generalmente</a:t>
            </a:r>
            <a:r>
              <a:rPr lang="en-US" sz="1400" dirty="0"/>
              <a:t> se </a:t>
            </a:r>
            <a:r>
              <a:rPr lang="en-US" sz="1400" dirty="0" err="1"/>
              <a:t>usan</a:t>
            </a:r>
            <a:r>
              <a:rPr lang="en-US" sz="1400" dirty="0"/>
              <a:t> junto con los de </a:t>
            </a:r>
            <a:r>
              <a:rPr lang="en-US" sz="1400" dirty="0" err="1"/>
              <a:t>comparación</a:t>
            </a:r>
            <a:r>
              <a:rPr lang="en-US" sz="1400" dirty="0"/>
              <a:t>. Los </a:t>
            </a:r>
            <a:r>
              <a:rPr lang="en-US" sz="1400" dirty="0" err="1"/>
              <a:t>operadores</a:t>
            </a:r>
            <a:r>
              <a:rPr lang="en-US" sz="1400" dirty="0"/>
              <a:t> </a:t>
            </a:r>
            <a:r>
              <a:rPr lang="en-US" sz="1400" dirty="0" err="1"/>
              <a:t>lógicos</a:t>
            </a:r>
            <a:r>
              <a:rPr lang="en-US" sz="1400" dirty="0"/>
              <a:t> </a:t>
            </a:r>
            <a:r>
              <a:rPr lang="en-US" sz="1400" dirty="0" err="1"/>
              <a:t>más</a:t>
            </a:r>
            <a:r>
              <a:rPr lang="en-US" sz="1400" dirty="0"/>
              <a:t> </a:t>
            </a:r>
            <a:r>
              <a:rPr lang="en-US" sz="1400" dirty="0" err="1"/>
              <a:t>usados</a:t>
            </a:r>
            <a:r>
              <a:rPr lang="en-US" sz="1400" dirty="0"/>
              <a:t> son “y”, “o” y “no”. </a:t>
            </a:r>
            <a:r>
              <a:rPr lang="en-US" sz="1400" dirty="0" err="1"/>
              <a:t>Otro</a:t>
            </a:r>
            <a:r>
              <a:rPr lang="en-US" sz="1400" dirty="0"/>
              <a:t> de </a:t>
            </a:r>
            <a:r>
              <a:rPr lang="en-US" sz="1400" dirty="0" err="1"/>
              <a:t>poco</a:t>
            </a:r>
            <a:r>
              <a:rPr lang="en-US" sz="1400" dirty="0"/>
              <a:t> </a:t>
            </a:r>
            <a:r>
              <a:rPr lang="en-US" sz="1400" dirty="0" err="1"/>
              <a:t>uso</a:t>
            </a:r>
            <a:r>
              <a:rPr lang="en-US" sz="1400" dirty="0"/>
              <a:t> es el “o </a:t>
            </a:r>
            <a:r>
              <a:rPr lang="en-US" sz="1400" dirty="0" err="1"/>
              <a:t>exclusivo</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“y”, </a:t>
            </a:r>
            <a:r>
              <a:rPr lang="en-US" sz="1400" dirty="0" err="1"/>
              <a:t>en</a:t>
            </a:r>
            <a:r>
              <a:rPr lang="en-US" sz="1400" dirty="0"/>
              <a:t> </a:t>
            </a:r>
            <a:r>
              <a:rPr lang="en-US" sz="1400" dirty="0" err="1"/>
              <a:t>inglés</a:t>
            </a:r>
            <a:r>
              <a:rPr lang="en-US" sz="1400" dirty="0"/>
              <a:t> “AND”, (</a:t>
            </a:r>
            <a:r>
              <a:rPr lang="en-US" sz="1400" dirty="0" err="1"/>
              <a:t>en</a:t>
            </a:r>
            <a:r>
              <a:rPr lang="en-US" sz="1400" dirty="0"/>
              <a:t> C# &amp;&amp;) se </a:t>
            </a:r>
            <a:r>
              <a:rPr lang="en-US" sz="1400" dirty="0" err="1"/>
              <a:t>evalúa</a:t>
            </a:r>
            <a:r>
              <a:rPr lang="en-US" sz="1400" dirty="0"/>
              <a:t> </a:t>
            </a:r>
            <a:r>
              <a:rPr lang="en-US" sz="1400" dirty="0" err="1"/>
              <a:t>como</a:t>
            </a:r>
            <a:r>
              <a:rPr lang="en-US" sz="1400" dirty="0"/>
              <a:t> </a:t>
            </a:r>
            <a:r>
              <a:rPr lang="en-US" sz="1400" dirty="0" err="1"/>
              <a:t>verdadero</a:t>
            </a:r>
            <a:r>
              <a:rPr lang="en-US" sz="1400" dirty="0"/>
              <a:t> </a:t>
            </a:r>
            <a:r>
              <a:rPr lang="en-US" sz="1400" dirty="0" err="1"/>
              <a:t>si</a:t>
            </a:r>
            <a:r>
              <a:rPr lang="en-US" sz="1400" dirty="0"/>
              <a:t> tanto el valor </a:t>
            </a:r>
            <a:r>
              <a:rPr lang="en-US" sz="1400" dirty="0" err="1"/>
              <a:t>izquierdo</a:t>
            </a:r>
            <a:r>
              <a:rPr lang="en-US" sz="1400" dirty="0"/>
              <a:t> </a:t>
            </a:r>
            <a:r>
              <a:rPr lang="en-US" sz="1400" dirty="0" err="1"/>
              <a:t>como</a:t>
            </a:r>
            <a:r>
              <a:rPr lang="en-US" sz="1400" dirty="0"/>
              <a:t> la derecho son </a:t>
            </a:r>
            <a:r>
              <a:rPr lang="en-US" sz="1400" dirty="0" err="1"/>
              <a:t>verdaderos</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“o”, </a:t>
            </a:r>
            <a:r>
              <a:rPr lang="en-US" sz="1400" dirty="0" err="1"/>
              <a:t>en</a:t>
            </a:r>
            <a:r>
              <a:rPr lang="en-US" sz="1400" dirty="0"/>
              <a:t> </a:t>
            </a:r>
            <a:r>
              <a:rPr lang="en-US" sz="1400" dirty="0" err="1"/>
              <a:t>inglés</a:t>
            </a:r>
            <a:r>
              <a:rPr lang="en-US" sz="1400" dirty="0"/>
              <a:t> “OR”, (</a:t>
            </a:r>
            <a:r>
              <a:rPr lang="en-US" sz="1400" dirty="0" err="1"/>
              <a:t>en</a:t>
            </a:r>
            <a:r>
              <a:rPr lang="en-US" sz="1400" dirty="0"/>
              <a:t> C# ||) se </a:t>
            </a:r>
            <a:r>
              <a:rPr lang="en-US" sz="1400" dirty="0" err="1"/>
              <a:t>evalúa</a:t>
            </a:r>
            <a:r>
              <a:rPr lang="en-US" sz="1400" dirty="0"/>
              <a:t> </a:t>
            </a:r>
            <a:r>
              <a:rPr lang="en-US" sz="1400" dirty="0" err="1"/>
              <a:t>como</a:t>
            </a:r>
            <a:r>
              <a:rPr lang="en-US" sz="1400" dirty="0"/>
              <a:t> </a:t>
            </a:r>
            <a:r>
              <a:rPr lang="en-US" sz="1400" dirty="0" err="1"/>
              <a:t>verdadero</a:t>
            </a:r>
            <a:r>
              <a:rPr lang="en-US" sz="1400" dirty="0"/>
              <a:t> </a:t>
            </a:r>
            <a:r>
              <a:rPr lang="en-US" sz="1400" dirty="0" err="1"/>
              <a:t>si</a:t>
            </a:r>
            <a:r>
              <a:rPr lang="en-US" sz="1400" dirty="0"/>
              <a:t> el valor </a:t>
            </a:r>
            <a:r>
              <a:rPr lang="en-US" sz="1400" dirty="0" err="1"/>
              <a:t>izquierdo</a:t>
            </a:r>
            <a:r>
              <a:rPr lang="en-US" sz="1400" dirty="0"/>
              <a:t> o el derecho es </a:t>
            </a:r>
            <a:r>
              <a:rPr lang="en-US" sz="1400" dirty="0" err="1"/>
              <a:t>verdadero</a:t>
            </a:r>
            <a:r>
              <a:rPr lang="en-US" sz="1400" dirty="0"/>
              <a:t>. El </a:t>
            </a:r>
            <a:r>
              <a:rPr lang="en-US" sz="1400" dirty="0" err="1"/>
              <a:t>operador</a:t>
            </a:r>
            <a:r>
              <a:rPr lang="en-US" sz="1400" dirty="0"/>
              <a:t> “o exclusive”, </a:t>
            </a:r>
            <a:r>
              <a:rPr lang="en-US" sz="1400" dirty="0" err="1"/>
              <a:t>en</a:t>
            </a:r>
            <a:r>
              <a:rPr lang="en-US" sz="1400" dirty="0"/>
              <a:t> </a:t>
            </a:r>
            <a:r>
              <a:rPr lang="en-US" sz="1400" dirty="0" err="1"/>
              <a:t>inglés</a:t>
            </a:r>
            <a:r>
              <a:rPr lang="en-US" sz="1400" dirty="0"/>
              <a:t> “XOR”, (</a:t>
            </a:r>
            <a:r>
              <a:rPr lang="en-US" sz="1400" dirty="0" err="1"/>
              <a:t>en</a:t>
            </a:r>
            <a:r>
              <a:rPr lang="en-US" sz="1400" dirty="0"/>
              <a:t> C# ^) se </a:t>
            </a:r>
            <a:r>
              <a:rPr lang="en-US" sz="1400" dirty="0" err="1"/>
              <a:t>evalua</a:t>
            </a:r>
            <a:r>
              <a:rPr lang="en-US" sz="1400" dirty="0"/>
              <a:t> </a:t>
            </a:r>
            <a:r>
              <a:rPr lang="en-US" sz="1400" dirty="0" err="1"/>
              <a:t>como</a:t>
            </a:r>
            <a:r>
              <a:rPr lang="en-US" sz="1400" dirty="0"/>
              <a:t> </a:t>
            </a:r>
            <a:r>
              <a:rPr lang="en-US" sz="1400" dirty="0" err="1"/>
              <a:t>verdadero</a:t>
            </a:r>
            <a:r>
              <a:rPr lang="en-US" sz="1400" dirty="0"/>
              <a:t> solo </a:t>
            </a:r>
            <a:r>
              <a:rPr lang="en-US" sz="1400" dirty="0" err="1"/>
              <a:t>si</a:t>
            </a:r>
            <a:r>
              <a:rPr lang="en-US" sz="1400" dirty="0"/>
              <a:t> </a:t>
            </a:r>
            <a:r>
              <a:rPr lang="en-US" sz="1400" dirty="0" err="1"/>
              <a:t>únicamente</a:t>
            </a:r>
            <a:r>
              <a:rPr lang="en-US" sz="1400" dirty="0"/>
              <a:t> </a:t>
            </a:r>
            <a:r>
              <a:rPr lang="en-US" sz="1400" dirty="0" err="1"/>
              <a:t>uno</a:t>
            </a:r>
            <a:r>
              <a:rPr lang="en-US" sz="1400" dirty="0"/>
              <a:t> de los dos </a:t>
            </a:r>
            <a:r>
              <a:rPr lang="en-US" sz="1400" dirty="0" err="1"/>
              <a:t>valores</a:t>
            </a:r>
            <a:r>
              <a:rPr lang="en-US" sz="1400" dirty="0"/>
              <a:t> es </a:t>
            </a:r>
            <a:r>
              <a:rPr lang="en-US" sz="1400" dirty="0" err="1"/>
              <a:t>verdadero</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de </a:t>
            </a:r>
            <a:r>
              <a:rPr lang="en-US" sz="1400" dirty="0" err="1"/>
              <a:t>negación</a:t>
            </a:r>
            <a:r>
              <a:rPr lang="en-US" sz="1400" dirty="0"/>
              <a:t> “no”, </a:t>
            </a:r>
            <a:r>
              <a:rPr lang="en-US" sz="1400" dirty="0" err="1"/>
              <a:t>en</a:t>
            </a:r>
            <a:r>
              <a:rPr lang="en-US" sz="1400" dirty="0"/>
              <a:t> </a:t>
            </a:r>
            <a:r>
              <a:rPr lang="en-US" sz="1400" dirty="0" err="1"/>
              <a:t>inglés</a:t>
            </a:r>
            <a:r>
              <a:rPr lang="en-US" sz="1400" dirty="0"/>
              <a:t> “not”,  (</a:t>
            </a:r>
            <a:r>
              <a:rPr lang="en-US" sz="1400" dirty="0" err="1"/>
              <a:t>en</a:t>
            </a:r>
            <a:r>
              <a:rPr lang="en-US" sz="1400" dirty="0"/>
              <a:t> C# !), se </a:t>
            </a:r>
            <a:r>
              <a:rPr lang="en-US" sz="1400" dirty="0" err="1"/>
              <a:t>utiliza</a:t>
            </a:r>
            <a:r>
              <a:rPr lang="en-US" sz="1400" dirty="0"/>
              <a:t> para </a:t>
            </a:r>
            <a:r>
              <a:rPr lang="en-US" sz="1400" dirty="0" err="1"/>
              <a:t>invertir</a:t>
            </a:r>
            <a:r>
              <a:rPr lang="en-US" sz="1400" dirty="0"/>
              <a:t> el </a:t>
            </a:r>
            <a:r>
              <a:rPr lang="en-US" sz="1400" dirty="0" err="1"/>
              <a:t>resultado</a:t>
            </a:r>
            <a:r>
              <a:rPr lang="en-US" sz="1400" dirty="0"/>
              <a:t> de una expression o valor </a:t>
            </a:r>
            <a:r>
              <a:rPr lang="en-US" sz="1400" dirty="0" err="1"/>
              <a:t>booleano</a:t>
            </a:r>
            <a:r>
              <a:rPr lang="en-US" sz="1400" dirty="0"/>
              <a:t>. </a:t>
            </a:r>
          </a:p>
          <a:p>
            <a:pPr marL="0" indent="0">
              <a:buNone/>
            </a:pPr>
            <a:r>
              <a:rPr lang="en-US" sz="1400" dirty="0" err="1"/>
              <a:t>Tenga</a:t>
            </a:r>
            <a:r>
              <a:rPr lang="en-US" sz="1400" dirty="0"/>
              <a:t> </a:t>
            </a:r>
            <a:r>
              <a:rPr lang="en-US" sz="1400" dirty="0" err="1"/>
              <a:t>en</a:t>
            </a:r>
            <a:r>
              <a:rPr lang="en-US" sz="1400" dirty="0"/>
              <a:t> </a:t>
            </a:r>
            <a:r>
              <a:rPr lang="en-US" sz="1400" dirty="0" err="1"/>
              <a:t>cuenta</a:t>
            </a:r>
            <a:r>
              <a:rPr lang="en-US" sz="1400" dirty="0"/>
              <a:t> que tanto para &amp;&amp;, el valor derecho no se </a:t>
            </a:r>
            <a:r>
              <a:rPr lang="en-US" sz="1400" dirty="0" err="1"/>
              <a:t>evalúa</a:t>
            </a:r>
            <a:r>
              <a:rPr lang="en-US" sz="1400" dirty="0"/>
              <a:t> </a:t>
            </a:r>
            <a:r>
              <a:rPr lang="en-US" sz="1400" dirty="0" err="1"/>
              <a:t>si</a:t>
            </a:r>
            <a:r>
              <a:rPr lang="en-US" sz="1400" dirty="0"/>
              <a:t> el valor </a:t>
            </a:r>
            <a:r>
              <a:rPr lang="en-US" sz="1400" dirty="0" err="1"/>
              <a:t>izquierdo</a:t>
            </a:r>
            <a:r>
              <a:rPr lang="en-US" sz="1400" dirty="0"/>
              <a:t> es </a:t>
            </a:r>
            <a:r>
              <a:rPr lang="en-US" sz="1400" dirty="0" err="1"/>
              <a:t>falso</a:t>
            </a:r>
            <a:r>
              <a:rPr lang="en-US" sz="1400" dirty="0"/>
              <a:t> y lo </a:t>
            </a:r>
            <a:r>
              <a:rPr lang="en-US" sz="1400" dirty="0" err="1"/>
              <a:t>mismo</a:t>
            </a:r>
            <a:r>
              <a:rPr lang="en-US" sz="1400" dirty="0"/>
              <a:t> para ||, el valor derecho no se </a:t>
            </a:r>
            <a:r>
              <a:rPr lang="en-US" sz="1400" dirty="0" err="1"/>
              <a:t>evalúa</a:t>
            </a:r>
            <a:r>
              <a:rPr lang="en-US" sz="1400" dirty="0"/>
              <a:t> </a:t>
            </a:r>
            <a:r>
              <a:rPr lang="en-US" sz="1400" dirty="0" err="1"/>
              <a:t>si</a:t>
            </a:r>
            <a:r>
              <a:rPr lang="en-US" sz="1400" dirty="0"/>
              <a:t> el valor </a:t>
            </a:r>
            <a:r>
              <a:rPr lang="en-US" sz="1400" dirty="0" err="1"/>
              <a:t>izquierdo</a:t>
            </a:r>
            <a:r>
              <a:rPr lang="en-US" sz="1400" dirty="0"/>
              <a:t> es </a:t>
            </a:r>
            <a:r>
              <a:rPr lang="en-US" sz="1400" dirty="0" err="1"/>
              <a:t>verdadero</a:t>
            </a:r>
            <a:r>
              <a:rPr lang="en-US" sz="1400" dirty="0"/>
              <a:t>.</a:t>
            </a:r>
            <a:endParaRPr lang="en-BO" sz="1400" dirty="0"/>
          </a:p>
        </p:txBody>
      </p:sp>
      <p:sp>
        <p:nvSpPr>
          <p:cNvPr id="5" name="TextBox 4">
            <a:extLst>
              <a:ext uri="{FF2B5EF4-FFF2-40B4-BE49-F238E27FC236}">
                <a16:creationId xmlns:a16="http://schemas.microsoft.com/office/drawing/2014/main" id="{72C6605A-ABD9-C543-9BC3-B0A48BAC538A}"/>
              </a:ext>
            </a:extLst>
          </p:cNvPr>
          <p:cNvSpPr txBox="1"/>
          <p:nvPr/>
        </p:nvSpPr>
        <p:spPr>
          <a:xfrm>
            <a:off x="513806" y="2062300"/>
            <a:ext cx="6558916" cy="4431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a:t>
            </a:r>
            <a:r>
              <a:rPr lang="en-US" b="1" dirty="0" err="1"/>
              <a:t>verdad</a:t>
            </a:r>
            <a:r>
              <a:rPr lang="en-US" b="1" dirty="0"/>
              <a:t> = true; var </a:t>
            </a:r>
            <a:r>
              <a:rPr lang="en-US" b="1" dirty="0" err="1"/>
              <a:t>falso</a:t>
            </a:r>
            <a:r>
              <a:rPr lang="en-US" b="1" dirty="0"/>
              <a:t> = false;</a:t>
            </a:r>
          </a:p>
          <a:p>
            <a:r>
              <a:rPr lang="en-US" b="1" dirty="0"/>
              <a:t>var v = false; var f = true; </a:t>
            </a:r>
          </a:p>
          <a:p>
            <a:endParaRPr lang="en-US" b="1" dirty="0"/>
          </a:p>
          <a:p>
            <a:r>
              <a:rPr lang="en-US" b="1" dirty="0"/>
              <a:t>bool </a:t>
            </a:r>
            <a:r>
              <a:rPr lang="en-US" b="1" dirty="0" err="1"/>
              <a:t>bAnd</a:t>
            </a:r>
            <a:r>
              <a:rPr lang="en-US" b="1" dirty="0"/>
              <a:t> = (</a:t>
            </a:r>
            <a:r>
              <a:rPr lang="en-US" b="1" dirty="0" err="1"/>
              <a:t>verdad</a:t>
            </a:r>
            <a:r>
              <a:rPr lang="en-US" b="1" dirty="0"/>
              <a:t> &amp;&amp; </a:t>
            </a:r>
            <a:r>
              <a:rPr lang="en-US" b="1" dirty="0" err="1"/>
              <a:t>verdad</a:t>
            </a:r>
            <a:r>
              <a:rPr lang="en-US" b="1" dirty="0"/>
              <a:t>); 	WriteLine(</a:t>
            </a:r>
            <a:r>
              <a:rPr lang="en-US" b="1" dirty="0" err="1"/>
              <a:t>bAnd</a:t>
            </a:r>
            <a:r>
              <a:rPr lang="en-US" b="1" dirty="0"/>
              <a:t>);	// True</a:t>
            </a:r>
          </a:p>
          <a:p>
            <a:r>
              <a:rPr lang="en-US" b="1" dirty="0" err="1"/>
              <a:t>bAnd</a:t>
            </a:r>
            <a:r>
              <a:rPr lang="en-US" b="1" dirty="0"/>
              <a:t> = (</a:t>
            </a:r>
            <a:r>
              <a:rPr lang="en-US" b="1" dirty="0" err="1"/>
              <a:t>verdad</a:t>
            </a:r>
            <a:r>
              <a:rPr lang="en-US" b="1" dirty="0"/>
              <a:t> &amp;&amp; </a:t>
            </a:r>
            <a:r>
              <a:rPr lang="en-US" b="1" dirty="0" err="1"/>
              <a:t>falso</a:t>
            </a:r>
            <a:r>
              <a:rPr lang="en-US" b="1" dirty="0"/>
              <a:t>); 		WriteLine(</a:t>
            </a:r>
            <a:r>
              <a:rPr lang="en-US" b="1" dirty="0" err="1"/>
              <a:t>bAnd</a:t>
            </a:r>
            <a:r>
              <a:rPr lang="en-US" b="1" dirty="0"/>
              <a:t>);	// False</a:t>
            </a:r>
          </a:p>
          <a:p>
            <a:r>
              <a:rPr lang="en-US" b="1" dirty="0"/>
              <a:t>bool </a:t>
            </a:r>
            <a:r>
              <a:rPr lang="en-US" b="1" dirty="0" err="1"/>
              <a:t>bOr</a:t>
            </a:r>
            <a:r>
              <a:rPr lang="en-US" b="1" dirty="0"/>
              <a:t> = (</a:t>
            </a:r>
            <a:r>
              <a:rPr lang="en-US" b="1" dirty="0" err="1"/>
              <a:t>verdad</a:t>
            </a:r>
            <a:r>
              <a:rPr lang="en-US" b="1" dirty="0"/>
              <a:t> || </a:t>
            </a:r>
            <a:r>
              <a:rPr lang="en-US" b="1" dirty="0" err="1"/>
              <a:t>falso</a:t>
            </a:r>
            <a:r>
              <a:rPr lang="en-US" b="1" dirty="0"/>
              <a:t>); 		WriteLine(</a:t>
            </a:r>
            <a:r>
              <a:rPr lang="en-US" b="1" dirty="0" err="1"/>
              <a:t>bOr</a:t>
            </a:r>
            <a:r>
              <a:rPr lang="en-US" b="1" dirty="0"/>
              <a:t>);	// True</a:t>
            </a:r>
          </a:p>
          <a:p>
            <a:r>
              <a:rPr lang="en-US" b="1" dirty="0" err="1"/>
              <a:t>bOr</a:t>
            </a:r>
            <a:r>
              <a:rPr lang="en-US" b="1" dirty="0"/>
              <a:t> = (</a:t>
            </a:r>
            <a:r>
              <a:rPr lang="en-US" b="1" dirty="0" err="1"/>
              <a:t>falso</a:t>
            </a:r>
            <a:r>
              <a:rPr lang="en-US" b="1" dirty="0"/>
              <a:t> || </a:t>
            </a:r>
            <a:r>
              <a:rPr lang="en-US" b="1" dirty="0" err="1"/>
              <a:t>falso</a:t>
            </a:r>
            <a:r>
              <a:rPr lang="en-US" b="1" dirty="0"/>
              <a:t>); 		WriteLine(</a:t>
            </a:r>
            <a:r>
              <a:rPr lang="en-US" b="1" dirty="0" err="1"/>
              <a:t>bOr</a:t>
            </a:r>
            <a:r>
              <a:rPr lang="en-US" b="1" dirty="0"/>
              <a:t>);	// False</a:t>
            </a:r>
          </a:p>
          <a:p>
            <a:r>
              <a:rPr lang="en-US" b="1" dirty="0"/>
              <a:t>bool </a:t>
            </a:r>
            <a:r>
              <a:rPr lang="en-US" b="1" dirty="0" err="1"/>
              <a:t>exAnd</a:t>
            </a:r>
            <a:r>
              <a:rPr lang="en-US" b="1" dirty="0"/>
              <a:t> = (f = 2 &gt; 3) &amp;&amp; (v = 3 &gt; 2); WriteLine(</a:t>
            </a:r>
            <a:r>
              <a:rPr lang="en-US" b="1" dirty="0" err="1"/>
              <a:t>exAnd</a:t>
            </a:r>
            <a:r>
              <a:rPr lang="en-US" b="1" dirty="0"/>
              <a:t>);	// False</a:t>
            </a:r>
          </a:p>
          <a:p>
            <a:r>
              <a:rPr lang="en-US" b="1" dirty="0"/>
              <a:t>				WriteLine(v);	// False </a:t>
            </a:r>
          </a:p>
          <a:p>
            <a:r>
              <a:rPr lang="en-US" b="1" dirty="0"/>
              <a:t>bool </a:t>
            </a:r>
            <a:r>
              <a:rPr lang="en-US" b="1" dirty="0" err="1"/>
              <a:t>exOr</a:t>
            </a:r>
            <a:r>
              <a:rPr lang="en-US" b="1" dirty="0"/>
              <a:t> = (v = 3 &gt; 2) || (f = 3 &gt; 2); 	WriteLine(</a:t>
            </a:r>
            <a:r>
              <a:rPr lang="en-US" b="1" dirty="0" err="1"/>
              <a:t>exOr</a:t>
            </a:r>
            <a:r>
              <a:rPr lang="en-US" b="1" dirty="0"/>
              <a:t>);	// True</a:t>
            </a:r>
          </a:p>
          <a:p>
            <a:r>
              <a:rPr lang="en-US" b="1" dirty="0"/>
              <a:t>				WriteLine(f);	// False</a:t>
            </a:r>
          </a:p>
          <a:p>
            <a:r>
              <a:rPr lang="en-US" b="1" dirty="0"/>
              <a:t>bool </a:t>
            </a:r>
            <a:r>
              <a:rPr lang="en-US" b="1" dirty="0" err="1"/>
              <a:t>bXor</a:t>
            </a:r>
            <a:r>
              <a:rPr lang="en-US" b="1" dirty="0"/>
              <a:t> = (</a:t>
            </a:r>
            <a:r>
              <a:rPr lang="en-US" b="1" dirty="0" err="1"/>
              <a:t>verdad</a:t>
            </a:r>
            <a:r>
              <a:rPr lang="en-US" b="1" dirty="0"/>
              <a:t> ^ </a:t>
            </a:r>
            <a:r>
              <a:rPr lang="en-US" b="1" dirty="0" err="1"/>
              <a:t>verdad</a:t>
            </a:r>
            <a:r>
              <a:rPr lang="en-US" b="1" dirty="0"/>
              <a:t>);   	WriteLine(</a:t>
            </a:r>
            <a:r>
              <a:rPr lang="en-US" b="1" dirty="0" err="1"/>
              <a:t>bXor</a:t>
            </a:r>
            <a:r>
              <a:rPr lang="en-US" b="1" dirty="0"/>
              <a:t>);	// False</a:t>
            </a:r>
          </a:p>
          <a:p>
            <a:r>
              <a:rPr lang="en-US" b="1" dirty="0" err="1"/>
              <a:t>bXor</a:t>
            </a:r>
            <a:r>
              <a:rPr lang="en-US" b="1" dirty="0"/>
              <a:t> = (</a:t>
            </a:r>
            <a:r>
              <a:rPr lang="en-US" b="1" dirty="0" err="1"/>
              <a:t>verdad</a:t>
            </a:r>
            <a:r>
              <a:rPr lang="en-US" b="1" dirty="0"/>
              <a:t> ^ </a:t>
            </a:r>
            <a:r>
              <a:rPr lang="en-US" b="1" dirty="0" err="1"/>
              <a:t>falso</a:t>
            </a:r>
            <a:r>
              <a:rPr lang="en-US" b="1" dirty="0"/>
              <a:t>);		WriteLine(</a:t>
            </a:r>
            <a:r>
              <a:rPr lang="en-US" b="1" dirty="0" err="1"/>
              <a:t>bXor</a:t>
            </a:r>
            <a:r>
              <a:rPr lang="en-US" b="1" dirty="0"/>
              <a:t>);	//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4491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F3D9-B87A-6B43-8BD8-8807AF352E49}"/>
              </a:ext>
            </a:extLst>
          </p:cNvPr>
          <p:cNvSpPr>
            <a:spLocks noGrp="1"/>
          </p:cNvSpPr>
          <p:nvPr>
            <p:ph type="title"/>
          </p:nvPr>
        </p:nvSpPr>
        <p:spPr/>
        <p:txBody>
          <a:bodyPr/>
          <a:lstStyle/>
          <a:p>
            <a:r>
              <a:rPr lang="en-BO" dirty="0"/>
              <a:t>Operadores de manipulación de bits</a:t>
            </a:r>
          </a:p>
        </p:txBody>
      </p:sp>
      <p:sp>
        <p:nvSpPr>
          <p:cNvPr id="3" name="Content Placeholder 2">
            <a:extLst>
              <a:ext uri="{FF2B5EF4-FFF2-40B4-BE49-F238E27FC236}">
                <a16:creationId xmlns:a16="http://schemas.microsoft.com/office/drawing/2014/main" id="{CEC858D8-25E7-D64E-A4F7-EECD018B5F98}"/>
              </a:ext>
            </a:extLst>
          </p:cNvPr>
          <p:cNvSpPr>
            <a:spLocks noGrp="1"/>
          </p:cNvSpPr>
          <p:nvPr>
            <p:ph idx="1"/>
          </p:nvPr>
        </p:nvSpPr>
        <p:spPr>
          <a:xfrm>
            <a:off x="838200" y="1825625"/>
            <a:ext cx="10515600" cy="1518466"/>
          </a:xfrm>
        </p:spPr>
        <p:txBody>
          <a:bodyPr>
            <a:normAutofit fontScale="85000" lnSpcReduction="20000"/>
          </a:bodyPr>
          <a:lstStyle/>
          <a:p>
            <a:pPr marL="0" indent="0">
              <a:buNone/>
            </a:pPr>
            <a:r>
              <a:rPr lang="en-US" dirty="0"/>
              <a:t>Los </a:t>
            </a:r>
            <a:r>
              <a:rPr lang="en-US" dirty="0" err="1"/>
              <a:t>operadores</a:t>
            </a:r>
            <a:r>
              <a:rPr lang="en-US" dirty="0"/>
              <a:t> de </a:t>
            </a:r>
            <a:r>
              <a:rPr lang="en-US" dirty="0" err="1"/>
              <a:t>manipulación</a:t>
            </a:r>
            <a:r>
              <a:rPr lang="en-US" dirty="0"/>
              <a:t> de bits </a:t>
            </a:r>
            <a:r>
              <a:rPr lang="en-US" dirty="0" err="1"/>
              <a:t>pueden</a:t>
            </a:r>
            <a:r>
              <a:rPr lang="en-US" dirty="0"/>
              <a:t> “</a:t>
            </a:r>
            <a:r>
              <a:rPr lang="en-US" dirty="0" err="1"/>
              <a:t>setear</a:t>
            </a:r>
            <a:r>
              <a:rPr lang="en-US" dirty="0"/>
              <a:t>” los bits </a:t>
            </a:r>
            <a:r>
              <a:rPr lang="en-US" dirty="0" err="1"/>
              <a:t>individuales</a:t>
            </a:r>
            <a:r>
              <a:rPr lang="en-US" dirty="0"/>
              <a:t> dentro de un </a:t>
            </a:r>
            <a:r>
              <a:rPr lang="en-US" dirty="0" err="1"/>
              <a:t>número</a:t>
            </a:r>
            <a:r>
              <a:rPr lang="en-US" dirty="0"/>
              <a:t> </a:t>
            </a:r>
            <a:r>
              <a:rPr lang="en-US" dirty="0" err="1"/>
              <a:t>entero</a:t>
            </a:r>
            <a:r>
              <a:rPr lang="en-US" dirty="0"/>
              <a:t>.</a:t>
            </a:r>
          </a:p>
          <a:p>
            <a:pPr marL="0" indent="0">
              <a:buNone/>
            </a:pPr>
            <a:r>
              <a:rPr lang="en-US" dirty="0"/>
              <a:t>Por </a:t>
            </a:r>
            <a:r>
              <a:rPr lang="en-US" dirty="0" err="1"/>
              <a:t>ejemplo</a:t>
            </a:r>
            <a:r>
              <a:rPr lang="en-US" dirty="0"/>
              <a:t>, el </a:t>
            </a:r>
            <a:r>
              <a:rPr lang="en-US" dirty="0" err="1"/>
              <a:t>operador</a:t>
            </a:r>
            <a:r>
              <a:rPr lang="en-US" dirty="0"/>
              <a:t> “&amp;” </a:t>
            </a:r>
            <a:r>
              <a:rPr lang="en-US" dirty="0" err="1"/>
              <a:t>setea</a:t>
            </a:r>
            <a:r>
              <a:rPr lang="en-US" dirty="0"/>
              <a:t> el bit </a:t>
            </a:r>
            <a:r>
              <a:rPr lang="en-US" dirty="0" err="1"/>
              <a:t>resultante</a:t>
            </a:r>
            <a:r>
              <a:rPr lang="en-US" dirty="0"/>
              <a:t> a 1, </a:t>
            </a:r>
            <a:r>
              <a:rPr lang="en-US" dirty="0" err="1"/>
              <a:t>en</a:t>
            </a:r>
            <a:r>
              <a:rPr lang="en-US" dirty="0"/>
              <a:t> una </a:t>
            </a:r>
            <a:r>
              <a:rPr lang="en-US" dirty="0" err="1"/>
              <a:t>determinada</a:t>
            </a:r>
            <a:r>
              <a:rPr lang="en-US" dirty="0"/>
              <a:t> </a:t>
            </a:r>
            <a:r>
              <a:rPr lang="en-US" dirty="0" err="1"/>
              <a:t>posición</a:t>
            </a:r>
            <a:r>
              <a:rPr lang="en-US" dirty="0"/>
              <a:t>, </a:t>
            </a:r>
            <a:r>
              <a:rPr lang="en-US" dirty="0" err="1"/>
              <a:t>si</a:t>
            </a:r>
            <a:r>
              <a:rPr lang="en-US" dirty="0"/>
              <a:t> </a:t>
            </a:r>
            <a:r>
              <a:rPr lang="en-US" dirty="0" err="1"/>
              <a:t>en</a:t>
            </a:r>
            <a:r>
              <a:rPr lang="en-US" dirty="0"/>
              <a:t> ambos </a:t>
            </a:r>
            <a:r>
              <a:rPr lang="en-US" dirty="0" err="1"/>
              <a:t>enteros</a:t>
            </a:r>
            <a:r>
              <a:rPr lang="en-US" dirty="0"/>
              <a:t> que </a:t>
            </a:r>
            <a:r>
              <a:rPr lang="en-US" dirty="0" err="1"/>
              <a:t>intervienen</a:t>
            </a:r>
            <a:r>
              <a:rPr lang="en-US" dirty="0"/>
              <a:t> </a:t>
            </a:r>
            <a:r>
              <a:rPr lang="en-US" dirty="0" err="1"/>
              <a:t>en</a:t>
            </a:r>
            <a:r>
              <a:rPr lang="en-US" dirty="0"/>
              <a:t> la </a:t>
            </a:r>
            <a:r>
              <a:rPr lang="en-US" dirty="0" err="1"/>
              <a:t>operación</a:t>
            </a:r>
            <a:r>
              <a:rPr lang="en-US" dirty="0"/>
              <a:t> </a:t>
            </a:r>
            <a:r>
              <a:rPr lang="en-US" dirty="0" err="1"/>
              <a:t>tienen</a:t>
            </a:r>
            <a:r>
              <a:rPr lang="en-US" dirty="0"/>
              <a:t> 1 </a:t>
            </a:r>
            <a:r>
              <a:rPr lang="en-US" dirty="0" err="1"/>
              <a:t>en</a:t>
            </a:r>
            <a:r>
              <a:rPr lang="en-US" dirty="0"/>
              <a:t> </a:t>
            </a:r>
            <a:r>
              <a:rPr lang="en-US" dirty="0" err="1"/>
              <a:t>dicha</a:t>
            </a:r>
            <a:r>
              <a:rPr lang="en-US" dirty="0"/>
              <a:t> </a:t>
            </a:r>
            <a:r>
              <a:rPr lang="en-US" dirty="0" err="1"/>
              <a:t>posición</a:t>
            </a:r>
            <a:r>
              <a:rPr lang="en-US" dirty="0"/>
              <a:t>.</a:t>
            </a:r>
            <a:endParaRPr lang="en-BO" dirty="0"/>
          </a:p>
        </p:txBody>
      </p:sp>
      <p:sp>
        <p:nvSpPr>
          <p:cNvPr id="4" name="TextBox 3">
            <a:extLst>
              <a:ext uri="{FF2B5EF4-FFF2-40B4-BE49-F238E27FC236}">
                <a16:creationId xmlns:a16="http://schemas.microsoft.com/office/drawing/2014/main" id="{7B40B5F2-EBC1-6442-AA79-AD5F111234B0}"/>
              </a:ext>
            </a:extLst>
          </p:cNvPr>
          <p:cNvSpPr txBox="1"/>
          <p:nvPr/>
        </p:nvSpPr>
        <p:spPr>
          <a:xfrm>
            <a:off x="2068286" y="3716383"/>
            <a:ext cx="8055428"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5 &amp; 4; 	WriteLine(x); 	// and (0b101 &amp; 0b100 = 0b100 = 4)</a:t>
            </a:r>
          </a:p>
          <a:p>
            <a:r>
              <a:rPr lang="en-US" b="1" dirty="0"/>
              <a:t>x = 5 | 4; 		WriteLine(x);	// or (0b101 | 0b100 = 0b101 = 5)</a:t>
            </a:r>
          </a:p>
          <a:p>
            <a:r>
              <a:rPr lang="en-US" b="1" dirty="0"/>
              <a:t>x = 5 ^ 4; 		WriteLine(x); 	// </a:t>
            </a:r>
            <a:r>
              <a:rPr lang="en-US" b="1" dirty="0" err="1"/>
              <a:t>xor</a:t>
            </a:r>
            <a:r>
              <a:rPr lang="en-US" b="1" dirty="0"/>
              <a:t> (0b101 ^ 0b100 = 0b001 = 1)</a:t>
            </a:r>
          </a:p>
          <a:p>
            <a:r>
              <a:rPr lang="en-US" b="1" dirty="0"/>
              <a:t>x = 4 &lt;&lt; 1; 	WriteLine(x); 	// left shift (0b100 &lt;&lt; 1 = 0b1000 = 8)</a:t>
            </a:r>
          </a:p>
          <a:p>
            <a:r>
              <a:rPr lang="en-US" b="1" dirty="0"/>
              <a:t>x = 4 &gt;&gt; 1; 	WriteLine(x); 	// right shift (0b100 &gt;&gt; 1 = 0b10 = 2)</a:t>
            </a:r>
          </a:p>
          <a:p>
            <a:r>
              <a:rPr lang="en-US" b="1" dirty="0"/>
              <a:t>x = ~4; 		WriteLine(x); 	// invert (~0b00000100 = 0b11111011 = -5)</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704510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F3D9-B87A-6B43-8BD8-8807AF352E49}"/>
              </a:ext>
            </a:extLst>
          </p:cNvPr>
          <p:cNvSpPr>
            <a:spLocks noGrp="1"/>
          </p:cNvSpPr>
          <p:nvPr>
            <p:ph type="title"/>
          </p:nvPr>
        </p:nvSpPr>
        <p:spPr/>
        <p:txBody>
          <a:bodyPr>
            <a:normAutofit/>
          </a:bodyPr>
          <a:lstStyle/>
          <a:p>
            <a:r>
              <a:rPr lang="en-BO" sz="4000" dirty="0"/>
              <a:t>Operadores de manipulación de bits abreviados</a:t>
            </a:r>
          </a:p>
        </p:txBody>
      </p:sp>
      <p:sp>
        <p:nvSpPr>
          <p:cNvPr id="3" name="Content Placeholder 2">
            <a:extLst>
              <a:ext uri="{FF2B5EF4-FFF2-40B4-BE49-F238E27FC236}">
                <a16:creationId xmlns:a16="http://schemas.microsoft.com/office/drawing/2014/main" id="{CEC858D8-25E7-D64E-A4F7-EECD018B5F98}"/>
              </a:ext>
            </a:extLst>
          </p:cNvPr>
          <p:cNvSpPr>
            <a:spLocks noGrp="1"/>
          </p:cNvSpPr>
          <p:nvPr>
            <p:ph idx="1"/>
          </p:nvPr>
        </p:nvSpPr>
        <p:spPr>
          <a:xfrm>
            <a:off x="838200" y="1825625"/>
            <a:ext cx="10515600" cy="1518466"/>
          </a:xfrm>
        </p:spPr>
        <p:txBody>
          <a:bodyPr>
            <a:normAutofit/>
          </a:bodyPr>
          <a:lstStyle/>
          <a:p>
            <a:pPr marL="0" indent="0">
              <a:buNone/>
            </a:pPr>
            <a:r>
              <a:rPr lang="en-US" dirty="0"/>
              <a:t>Los </a:t>
            </a:r>
            <a:r>
              <a:rPr lang="en-US" dirty="0" err="1"/>
              <a:t>operadores</a:t>
            </a:r>
            <a:r>
              <a:rPr lang="en-US" dirty="0"/>
              <a:t> de </a:t>
            </a:r>
            <a:r>
              <a:rPr lang="en-US" dirty="0" err="1"/>
              <a:t>manipulación</a:t>
            </a:r>
            <a:r>
              <a:rPr lang="en-US" dirty="0"/>
              <a:t> de bits </a:t>
            </a:r>
            <a:r>
              <a:rPr lang="en-US" dirty="0" err="1"/>
              <a:t>tienen</a:t>
            </a:r>
            <a:r>
              <a:rPr lang="en-US" dirty="0"/>
              <a:t>, </a:t>
            </a:r>
            <a:r>
              <a:rPr lang="en-US" dirty="0" err="1"/>
              <a:t>como</a:t>
            </a:r>
            <a:r>
              <a:rPr lang="en-US" dirty="0"/>
              <a:t> los </a:t>
            </a:r>
            <a:r>
              <a:rPr lang="en-US" dirty="0" err="1"/>
              <a:t>arítméticos</a:t>
            </a:r>
            <a:r>
              <a:rPr lang="en-US" dirty="0"/>
              <a:t>, una version </a:t>
            </a:r>
            <a:r>
              <a:rPr lang="en-US" dirty="0" err="1"/>
              <a:t>abreviada</a:t>
            </a:r>
            <a:r>
              <a:rPr lang="en-US" dirty="0"/>
              <a:t>, </a:t>
            </a:r>
            <a:r>
              <a:rPr lang="en-US" dirty="0" err="1"/>
              <a:t>cuando</a:t>
            </a:r>
            <a:r>
              <a:rPr lang="en-US" dirty="0"/>
              <a:t> el </a:t>
            </a:r>
            <a:r>
              <a:rPr lang="en-US" dirty="0" err="1"/>
              <a:t>resultado</a:t>
            </a:r>
            <a:r>
              <a:rPr lang="en-US" dirty="0"/>
              <a:t> se </a:t>
            </a:r>
            <a:r>
              <a:rPr lang="en-US" dirty="0" err="1"/>
              <a:t>almacena</a:t>
            </a:r>
            <a:r>
              <a:rPr lang="en-US" dirty="0"/>
              <a:t> </a:t>
            </a:r>
            <a:r>
              <a:rPr lang="en-US" dirty="0" err="1"/>
              <a:t>en</a:t>
            </a:r>
            <a:r>
              <a:rPr lang="en-US" dirty="0"/>
              <a:t> la </a:t>
            </a:r>
            <a:r>
              <a:rPr lang="en-US" dirty="0" err="1"/>
              <a:t>misma</a:t>
            </a:r>
            <a:r>
              <a:rPr lang="en-US" dirty="0"/>
              <a:t> variable. </a:t>
            </a:r>
            <a:endParaRPr lang="en-BO" dirty="0"/>
          </a:p>
        </p:txBody>
      </p:sp>
      <p:sp>
        <p:nvSpPr>
          <p:cNvPr id="4" name="TextBox 3">
            <a:extLst>
              <a:ext uri="{FF2B5EF4-FFF2-40B4-BE49-F238E27FC236}">
                <a16:creationId xmlns:a16="http://schemas.microsoft.com/office/drawing/2014/main" id="{7B40B5F2-EBC1-6442-AA79-AD5F111234B0}"/>
              </a:ext>
            </a:extLst>
          </p:cNvPr>
          <p:cNvSpPr txBox="1"/>
          <p:nvPr/>
        </p:nvSpPr>
        <p:spPr>
          <a:xfrm>
            <a:off x="2353492" y="3513910"/>
            <a:ext cx="7485017" cy="2215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5; x &amp;= 4; 	WriteLine(x); 	// and (0b101 &amp; 0b100 = 0b100 = 4)</a:t>
            </a:r>
          </a:p>
          <a:p>
            <a:r>
              <a:rPr lang="en-US" b="1" dirty="0"/>
              <a:t>x = 5; x |= 4; 	WriteLine(x);	// or (0b101 | 0b100 = 0b101 = 5)</a:t>
            </a:r>
          </a:p>
          <a:p>
            <a:r>
              <a:rPr lang="en-US" b="1" dirty="0"/>
              <a:t>x = 5; x ^= 4; 	WriteLine(x); 	// </a:t>
            </a:r>
            <a:r>
              <a:rPr lang="en-US" b="1" dirty="0" err="1"/>
              <a:t>xor</a:t>
            </a:r>
            <a:r>
              <a:rPr lang="en-US" b="1" dirty="0"/>
              <a:t> (0b101 ^ 0b100 = 0b001 = 1)</a:t>
            </a:r>
          </a:p>
          <a:p>
            <a:r>
              <a:rPr lang="en-US" b="1" dirty="0"/>
              <a:t>x = 4; x &lt;&lt;= 1; 	WriteLine(x); 	// left shift (0b100 &lt;&lt; 1 = 0b1000 = 8)</a:t>
            </a:r>
          </a:p>
          <a:p>
            <a:r>
              <a:rPr lang="en-US" b="1" dirty="0"/>
              <a:t>x = 4; x &gt;&gt;= 1; 	WriteLine(x); 	// right shift (0b100 &gt;&gt; 1 = 0b10 = 2)</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969220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E2C51-83F6-F845-B4D0-332BD314FD7D}"/>
              </a:ext>
            </a:extLst>
          </p:cNvPr>
          <p:cNvSpPr>
            <a:spLocks noGrp="1"/>
          </p:cNvSpPr>
          <p:nvPr>
            <p:ph type="title"/>
          </p:nvPr>
        </p:nvSpPr>
        <p:spPr/>
        <p:txBody>
          <a:bodyPr/>
          <a:lstStyle/>
          <a:p>
            <a:r>
              <a:rPr lang="en-BO" dirty="0"/>
              <a:t>Orden de precedencia de operadores</a:t>
            </a:r>
          </a:p>
        </p:txBody>
      </p:sp>
      <p:sp>
        <p:nvSpPr>
          <p:cNvPr id="3" name="Content Placeholder 2">
            <a:extLst>
              <a:ext uri="{FF2B5EF4-FFF2-40B4-BE49-F238E27FC236}">
                <a16:creationId xmlns:a16="http://schemas.microsoft.com/office/drawing/2014/main" id="{F1A6414C-E00D-814E-811E-E352CBD7E09A}"/>
              </a:ext>
            </a:extLst>
          </p:cNvPr>
          <p:cNvSpPr>
            <a:spLocks noGrp="1"/>
          </p:cNvSpPr>
          <p:nvPr>
            <p:ph idx="1"/>
          </p:nvPr>
        </p:nvSpPr>
        <p:spPr>
          <a:xfrm>
            <a:off x="7686938" y="1781722"/>
            <a:ext cx="3768634" cy="4148456"/>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pPr marL="0" indent="0">
              <a:buNone/>
            </a:pPr>
            <a:r>
              <a:rPr lang="en-US" dirty="0" err="1"/>
              <a:t>En</a:t>
            </a:r>
            <a:r>
              <a:rPr lang="en-US" dirty="0"/>
              <a:t> C #, las </a:t>
            </a:r>
            <a:r>
              <a:rPr lang="en-US" dirty="0" err="1"/>
              <a:t>expresiones</a:t>
            </a:r>
            <a:r>
              <a:rPr lang="en-US" dirty="0"/>
              <a:t> </a:t>
            </a:r>
            <a:r>
              <a:rPr lang="en-US" dirty="0" err="1"/>
              <a:t>normalmente</a:t>
            </a:r>
            <a:r>
              <a:rPr lang="en-US" dirty="0"/>
              <a:t> se </a:t>
            </a:r>
            <a:r>
              <a:rPr lang="en-US" dirty="0" err="1"/>
              <a:t>evalúan</a:t>
            </a:r>
            <a:r>
              <a:rPr lang="en-US" dirty="0"/>
              <a:t> de </a:t>
            </a:r>
            <a:r>
              <a:rPr lang="en-US" dirty="0" err="1"/>
              <a:t>izquierda</a:t>
            </a:r>
            <a:r>
              <a:rPr lang="en-US" dirty="0"/>
              <a:t> a </a:t>
            </a:r>
            <a:r>
              <a:rPr lang="en-US" dirty="0" err="1"/>
              <a:t>derecha</a:t>
            </a:r>
            <a:r>
              <a:rPr lang="en-US" dirty="0"/>
              <a:t>. </a:t>
            </a:r>
          </a:p>
          <a:p>
            <a:pPr marL="0" indent="0">
              <a:buNone/>
            </a:pPr>
            <a:endParaRPr lang="en-US" dirty="0"/>
          </a:p>
          <a:p>
            <a:pPr marL="0" indent="0">
              <a:buNone/>
            </a:pPr>
            <a:r>
              <a:rPr lang="en-US" dirty="0"/>
              <a:t>Sin embargo, </a:t>
            </a:r>
            <a:r>
              <a:rPr lang="en-US" dirty="0" err="1"/>
              <a:t>cuando</a:t>
            </a:r>
            <a:r>
              <a:rPr lang="en-US" dirty="0"/>
              <a:t> una </a:t>
            </a:r>
            <a:r>
              <a:rPr lang="en-US" dirty="0" err="1"/>
              <a:t>expresión</a:t>
            </a:r>
            <a:r>
              <a:rPr lang="en-US" dirty="0"/>
              <a:t> </a:t>
            </a:r>
            <a:r>
              <a:rPr lang="en-US" dirty="0" err="1"/>
              <a:t>contiene</a:t>
            </a:r>
            <a:r>
              <a:rPr lang="en-US" dirty="0"/>
              <a:t> </a:t>
            </a:r>
            <a:r>
              <a:rPr lang="en-US" dirty="0" err="1"/>
              <a:t>múltiples</a:t>
            </a:r>
            <a:r>
              <a:rPr lang="en-US" dirty="0"/>
              <a:t> </a:t>
            </a:r>
            <a:r>
              <a:rPr lang="en-US" dirty="0" err="1"/>
              <a:t>operadores</a:t>
            </a:r>
            <a:r>
              <a:rPr lang="en-US" dirty="0"/>
              <a:t>, la </a:t>
            </a:r>
            <a:r>
              <a:rPr lang="en-US" dirty="0" err="1"/>
              <a:t>precedencia</a:t>
            </a:r>
            <a:r>
              <a:rPr lang="en-US" dirty="0"/>
              <a:t> de </a:t>
            </a:r>
            <a:r>
              <a:rPr lang="en-US" dirty="0" err="1"/>
              <a:t>esos</a:t>
            </a:r>
            <a:r>
              <a:rPr lang="en-US" dirty="0"/>
              <a:t> </a:t>
            </a:r>
            <a:r>
              <a:rPr lang="en-US" dirty="0" err="1"/>
              <a:t>operadores</a:t>
            </a:r>
            <a:r>
              <a:rPr lang="en-US" dirty="0"/>
              <a:t> decide el </a:t>
            </a:r>
            <a:r>
              <a:rPr lang="en-US" dirty="0" err="1"/>
              <a:t>orden</a:t>
            </a:r>
            <a:r>
              <a:rPr lang="en-US" dirty="0"/>
              <a:t> </a:t>
            </a:r>
            <a:r>
              <a:rPr lang="en-US" dirty="0" err="1"/>
              <a:t>en</a:t>
            </a:r>
            <a:r>
              <a:rPr lang="en-US" dirty="0"/>
              <a:t> que se </a:t>
            </a:r>
            <a:r>
              <a:rPr lang="en-US" dirty="0" err="1"/>
              <a:t>evalúan</a:t>
            </a:r>
            <a:r>
              <a:rPr lang="en-US" dirty="0"/>
              <a:t>. El </a:t>
            </a:r>
            <a:r>
              <a:rPr lang="en-US" dirty="0" err="1"/>
              <a:t>orden</a:t>
            </a:r>
            <a:r>
              <a:rPr lang="en-US" dirty="0"/>
              <a:t> de </a:t>
            </a:r>
            <a:r>
              <a:rPr lang="en-US" dirty="0" err="1"/>
              <a:t>precedencia</a:t>
            </a:r>
            <a:r>
              <a:rPr lang="en-US" dirty="0"/>
              <a:t> se </a:t>
            </a:r>
            <a:r>
              <a:rPr lang="en-US" dirty="0" err="1"/>
              <a:t>puede</a:t>
            </a:r>
            <a:r>
              <a:rPr lang="en-US" dirty="0"/>
              <a:t> </a:t>
            </a:r>
            <a:r>
              <a:rPr lang="en-US" dirty="0" err="1"/>
              <a:t>ver</a:t>
            </a:r>
            <a:r>
              <a:rPr lang="en-US" dirty="0"/>
              <a:t> </a:t>
            </a:r>
            <a:r>
              <a:rPr lang="en-US" dirty="0" err="1"/>
              <a:t>en</a:t>
            </a:r>
            <a:r>
              <a:rPr lang="en-US" dirty="0"/>
              <a:t> la table. </a:t>
            </a:r>
            <a:r>
              <a:rPr lang="en-US" dirty="0" err="1"/>
              <a:t>En</a:t>
            </a:r>
            <a:r>
              <a:rPr lang="en-US" dirty="0"/>
              <a:t> una expression se </a:t>
            </a:r>
            <a:r>
              <a:rPr lang="en-US" dirty="0" err="1"/>
              <a:t>evalúa</a:t>
            </a:r>
            <a:r>
              <a:rPr lang="en-US" dirty="0"/>
              <a:t> primero el </a:t>
            </a:r>
            <a:r>
              <a:rPr lang="en-US" dirty="0" err="1"/>
              <a:t>operador</a:t>
            </a:r>
            <a:r>
              <a:rPr lang="en-US" dirty="0"/>
              <a:t> con mayor </a:t>
            </a:r>
            <a:r>
              <a:rPr lang="en-US" dirty="0" err="1"/>
              <a:t>precedencia</a:t>
            </a:r>
            <a:r>
              <a:rPr lang="en-US" dirty="0"/>
              <a:t> (</a:t>
            </a:r>
            <a:r>
              <a:rPr lang="en-US" dirty="0" err="1"/>
              <a:t>más</a:t>
            </a:r>
            <a:r>
              <a:rPr lang="en-US" dirty="0"/>
              <a:t> </a:t>
            </a:r>
            <a:r>
              <a:rPr lang="en-US" dirty="0" err="1"/>
              <a:t>arriba</a:t>
            </a:r>
            <a:r>
              <a:rPr lang="en-US" dirty="0"/>
              <a:t> </a:t>
            </a:r>
            <a:r>
              <a:rPr lang="en-US" dirty="0" err="1"/>
              <a:t>en</a:t>
            </a:r>
            <a:r>
              <a:rPr lang="en-US" dirty="0"/>
              <a:t> la </a:t>
            </a:r>
            <a:r>
              <a:rPr lang="en-US" dirty="0" err="1"/>
              <a:t>tabla</a:t>
            </a:r>
            <a:r>
              <a:rPr lang="en-US" dirty="0"/>
              <a:t>).</a:t>
            </a:r>
            <a:endParaRPr lang="en-BO" dirty="0"/>
          </a:p>
        </p:txBody>
      </p:sp>
      <p:pic>
        <p:nvPicPr>
          <p:cNvPr id="4" name="Picture 3" descr="A screenshot of a cell phone&#10;&#10;Description automatically generated">
            <a:extLst>
              <a:ext uri="{FF2B5EF4-FFF2-40B4-BE49-F238E27FC236}">
                <a16:creationId xmlns:a16="http://schemas.microsoft.com/office/drawing/2014/main" id="{EF009F07-ECFD-E841-A679-5AE4961FBED0}"/>
              </a:ext>
            </a:extLst>
          </p:cNvPr>
          <p:cNvPicPr>
            <a:picLocks noChangeAspect="1"/>
          </p:cNvPicPr>
          <p:nvPr/>
        </p:nvPicPr>
        <p:blipFill>
          <a:blip r:embed="rId2"/>
          <a:stretch>
            <a:fillRect/>
          </a:stretch>
        </p:blipFill>
        <p:spPr>
          <a:xfrm>
            <a:off x="658051" y="1510843"/>
            <a:ext cx="6338456" cy="4690215"/>
          </a:xfrm>
          <a:prstGeom prst="rect">
            <a:avLst/>
          </a:prstGeom>
        </p:spPr>
      </p:pic>
    </p:spTree>
    <p:extLst>
      <p:ext uri="{BB962C8B-B14F-4D97-AF65-F5344CB8AC3E}">
        <p14:creationId xmlns:p14="http://schemas.microsoft.com/office/powerpoint/2010/main" val="2521059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26AD-4592-9648-9D74-779A55B1D008}"/>
              </a:ext>
            </a:extLst>
          </p:cNvPr>
          <p:cNvSpPr>
            <a:spLocks noGrp="1"/>
          </p:cNvSpPr>
          <p:nvPr>
            <p:ph type="title"/>
          </p:nvPr>
        </p:nvSpPr>
        <p:spPr/>
        <p:txBody>
          <a:bodyPr/>
          <a:lstStyle/>
          <a:p>
            <a:r>
              <a:rPr lang="en-BO" dirty="0"/>
              <a:t>Creando un proyecto</a:t>
            </a:r>
          </a:p>
        </p:txBody>
      </p:sp>
      <p:sp>
        <p:nvSpPr>
          <p:cNvPr id="3" name="Content Placeholder 2">
            <a:extLst>
              <a:ext uri="{FF2B5EF4-FFF2-40B4-BE49-F238E27FC236}">
                <a16:creationId xmlns:a16="http://schemas.microsoft.com/office/drawing/2014/main" id="{61729D93-8753-6140-94D7-1D8FDFCD8433}"/>
              </a:ext>
            </a:extLst>
          </p:cNvPr>
          <p:cNvSpPr>
            <a:spLocks noGrp="1"/>
          </p:cNvSpPr>
          <p:nvPr>
            <p:ph idx="1"/>
          </p:nvPr>
        </p:nvSpPr>
        <p:spPr/>
        <p:txBody>
          <a:bodyPr>
            <a:normAutofit fontScale="92500" lnSpcReduction="10000"/>
          </a:bodyPr>
          <a:lstStyle/>
          <a:p>
            <a:pPr marL="0" indent="0">
              <a:buNone/>
            </a:pPr>
            <a:r>
              <a:rPr lang="es-ES" dirty="0"/>
              <a:t>Después de instalar el IDE, adelante y ejecútelo. Entonces necesitas crear un nuevo proyecto, que administrará los archivos fuente de C # y otros recursos. Para mostrar la ventana Nuevo proyecto, vaya a </a:t>
            </a:r>
          </a:p>
          <a:p>
            <a:pPr marL="0" indent="0">
              <a:buNone/>
            </a:pPr>
            <a:endParaRPr lang="es-ES" dirty="0"/>
          </a:p>
          <a:p>
            <a:pPr marL="0" indent="0">
              <a:buNone/>
            </a:pPr>
            <a:r>
              <a:rPr lang="es-ES" dirty="0"/>
              <a:t>Archivo ➤ Nuevo ➤ Proyecto en Visual Studio. </a:t>
            </a:r>
          </a:p>
          <a:p>
            <a:pPr marL="0" indent="0">
              <a:buNone/>
            </a:pPr>
            <a:endParaRPr lang="es-ES" dirty="0"/>
          </a:p>
          <a:p>
            <a:pPr marL="0" indent="0">
              <a:buNone/>
            </a:pPr>
            <a:r>
              <a:rPr lang="es-ES" dirty="0"/>
              <a:t>Desde allí, seleccione el tipo de plantilla Visual C # en el marco izquierdo. Luego seleccione la plantilla de la aplicación Consola en el marco derecho. En el fondo de la ventana puede configurar el nombre y la ubicación del proyecto si querer. Cuando haya terminado, haga clic en Aceptar y el asistente de proyecto creará su proyecto.</a:t>
            </a:r>
            <a:endParaRPr lang="en-BO" dirty="0"/>
          </a:p>
        </p:txBody>
      </p:sp>
    </p:spTree>
    <p:extLst>
      <p:ext uri="{BB962C8B-B14F-4D97-AF65-F5344CB8AC3E}">
        <p14:creationId xmlns:p14="http://schemas.microsoft.com/office/powerpoint/2010/main" val="37261159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5DCA6-9165-BA45-980D-92CCCE687E23}"/>
              </a:ext>
            </a:extLst>
          </p:cNvPr>
          <p:cNvSpPr>
            <a:spLocks noGrp="1"/>
          </p:cNvSpPr>
          <p:nvPr>
            <p:ph type="title"/>
          </p:nvPr>
        </p:nvSpPr>
        <p:spPr/>
        <p:txBody>
          <a:bodyPr/>
          <a:lstStyle/>
          <a:p>
            <a:r>
              <a:rPr lang="en-BO" dirty="0"/>
              <a:t>Usando paréntesis</a:t>
            </a:r>
          </a:p>
        </p:txBody>
      </p:sp>
      <p:sp>
        <p:nvSpPr>
          <p:cNvPr id="3" name="Content Placeholder 2">
            <a:extLst>
              <a:ext uri="{FF2B5EF4-FFF2-40B4-BE49-F238E27FC236}">
                <a16:creationId xmlns:a16="http://schemas.microsoft.com/office/drawing/2014/main" id="{D386D95D-214E-9B4E-B678-4388C1CC0EEE}"/>
              </a:ext>
            </a:extLst>
          </p:cNvPr>
          <p:cNvSpPr>
            <a:spLocks noGrp="1"/>
          </p:cNvSpPr>
          <p:nvPr>
            <p:ph idx="1"/>
          </p:nvPr>
        </p:nvSpPr>
        <p:spPr>
          <a:xfrm>
            <a:off x="838200" y="1825625"/>
            <a:ext cx="10515600" cy="1797141"/>
          </a:xfrm>
        </p:spPr>
        <p:txBody>
          <a:bodyPr/>
          <a:lstStyle/>
          <a:p>
            <a:pPr marL="0" indent="0">
              <a:buNone/>
            </a:pPr>
            <a:r>
              <a:rPr lang="en-BO" dirty="0"/>
              <a:t>Los paréntesis se usan para romper el orden de precedencia de los operadores y se considera una buena práctica usarlos en expresiones complicadas para no depender de nuestra interpretación de las reglas de precedencia.</a:t>
            </a:r>
          </a:p>
        </p:txBody>
      </p:sp>
      <p:sp>
        <p:nvSpPr>
          <p:cNvPr id="4" name="TextBox 3">
            <a:extLst>
              <a:ext uri="{FF2B5EF4-FFF2-40B4-BE49-F238E27FC236}">
                <a16:creationId xmlns:a16="http://schemas.microsoft.com/office/drawing/2014/main" id="{2DB7E38A-B176-5B47-A935-3255B5998D5B}"/>
              </a:ext>
            </a:extLst>
          </p:cNvPr>
          <p:cNvSpPr txBox="1"/>
          <p:nvPr/>
        </p:nvSpPr>
        <p:spPr>
          <a:xfrm>
            <a:off x="3818028" y="3979817"/>
            <a:ext cx="4555944" cy="2215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x = 2+3 &gt; 1*4 &amp;&amp; 5/5 == 1;</a:t>
            </a:r>
          </a:p>
          <a:p>
            <a:r>
              <a:rPr lang="en-US" b="1" dirty="0"/>
              <a:t>var y = ((2+3) &gt; (1*4)) &amp;&amp; ((5/5) == 1);</a:t>
            </a:r>
          </a:p>
          <a:p>
            <a:endParaRPr lang="en-US" b="1" dirty="0"/>
          </a:p>
          <a:p>
            <a:r>
              <a:rPr lang="en-US" b="1" dirty="0"/>
              <a:t>WriteLine(x);	// True</a:t>
            </a:r>
          </a:p>
          <a:p>
            <a:r>
              <a:rPr lang="en-US" b="1" dirty="0"/>
              <a:t>WriteLine(y);	//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73866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E3DFD-6407-C14E-BE15-2661E60F6319}"/>
              </a:ext>
            </a:extLst>
          </p:cNvPr>
          <p:cNvSpPr>
            <a:spLocks noGrp="1"/>
          </p:cNvSpPr>
          <p:nvPr>
            <p:ph type="title"/>
          </p:nvPr>
        </p:nvSpPr>
        <p:spPr/>
        <p:txBody>
          <a:bodyPr/>
          <a:lstStyle/>
          <a:p>
            <a:r>
              <a:rPr lang="en-BO" dirty="0"/>
              <a:t>Capítulo 3</a:t>
            </a:r>
          </a:p>
        </p:txBody>
      </p:sp>
      <p:sp>
        <p:nvSpPr>
          <p:cNvPr id="3" name="Content Placeholder 2">
            <a:extLst>
              <a:ext uri="{FF2B5EF4-FFF2-40B4-BE49-F238E27FC236}">
                <a16:creationId xmlns:a16="http://schemas.microsoft.com/office/drawing/2014/main" id="{2698D120-95DF-8E48-A542-CF4BF18AB025}"/>
              </a:ext>
            </a:extLst>
          </p:cNvPr>
          <p:cNvSpPr>
            <a:spLocks noGrp="1"/>
          </p:cNvSpPr>
          <p:nvPr>
            <p:ph idx="1"/>
          </p:nvPr>
        </p:nvSpPr>
        <p:spPr/>
        <p:txBody>
          <a:bodyPr>
            <a:normAutofit/>
          </a:bodyPr>
          <a:lstStyle/>
          <a:p>
            <a:pPr marL="0" indent="0">
              <a:buNone/>
            </a:pPr>
            <a:r>
              <a:rPr lang="en-BO" sz="4000" b="1" dirty="0"/>
              <a:t>Strings</a:t>
            </a:r>
          </a:p>
        </p:txBody>
      </p:sp>
    </p:spTree>
    <p:extLst>
      <p:ext uri="{BB962C8B-B14F-4D97-AF65-F5344CB8AC3E}">
        <p14:creationId xmlns:p14="http://schemas.microsoft.com/office/powerpoint/2010/main" val="1042911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E70F-6438-B040-A1D0-46B5E7500B4C}"/>
              </a:ext>
            </a:extLst>
          </p:cNvPr>
          <p:cNvSpPr>
            <a:spLocks noGrp="1"/>
          </p:cNvSpPr>
          <p:nvPr>
            <p:ph type="title"/>
          </p:nvPr>
        </p:nvSpPr>
        <p:spPr/>
        <p:txBody>
          <a:bodyPr/>
          <a:lstStyle/>
          <a:p>
            <a:r>
              <a:rPr lang="en-BO" dirty="0"/>
              <a:t>Variables y literales strings</a:t>
            </a:r>
          </a:p>
        </p:txBody>
      </p:sp>
      <p:sp>
        <p:nvSpPr>
          <p:cNvPr id="3" name="Content Placeholder 2">
            <a:extLst>
              <a:ext uri="{FF2B5EF4-FFF2-40B4-BE49-F238E27FC236}">
                <a16:creationId xmlns:a16="http://schemas.microsoft.com/office/drawing/2014/main" id="{5FAFA02C-BB29-4846-B4C2-1C595D3AD3FE}"/>
              </a:ext>
            </a:extLst>
          </p:cNvPr>
          <p:cNvSpPr>
            <a:spLocks noGrp="1"/>
          </p:cNvSpPr>
          <p:nvPr>
            <p:ph idx="1"/>
          </p:nvPr>
        </p:nvSpPr>
        <p:spPr>
          <a:xfrm>
            <a:off x="838200" y="1825625"/>
            <a:ext cx="10515600" cy="1135289"/>
          </a:xfrm>
        </p:spPr>
        <p:txBody>
          <a:bodyPr/>
          <a:lstStyle/>
          <a:p>
            <a:pPr marL="0" indent="0">
              <a:buNone/>
            </a:pPr>
            <a:r>
              <a:rPr lang="en-US" dirty="0"/>
              <a:t>El </a:t>
            </a:r>
            <a:r>
              <a:rPr lang="en-US" dirty="0" err="1"/>
              <a:t>tipo</a:t>
            </a:r>
            <a:r>
              <a:rPr lang="en-US" dirty="0"/>
              <a:t> de </a:t>
            </a:r>
            <a:r>
              <a:rPr lang="en-US" dirty="0" err="1"/>
              <a:t>datos</a:t>
            </a:r>
            <a:r>
              <a:rPr lang="en-US" dirty="0"/>
              <a:t> string se </a:t>
            </a:r>
            <a:r>
              <a:rPr lang="en-US" dirty="0" err="1"/>
              <a:t>utiliza</a:t>
            </a:r>
            <a:r>
              <a:rPr lang="en-US" dirty="0"/>
              <a:t> para </a:t>
            </a:r>
            <a:r>
              <a:rPr lang="en-US" dirty="0" err="1"/>
              <a:t>almacenar</a:t>
            </a:r>
            <a:r>
              <a:rPr lang="en-US" dirty="0"/>
              <a:t> </a:t>
            </a:r>
            <a:r>
              <a:rPr lang="en-US" dirty="0" err="1"/>
              <a:t>textos</a:t>
            </a:r>
            <a:r>
              <a:rPr lang="en-US" dirty="0"/>
              <a:t>. Los </a:t>
            </a:r>
            <a:r>
              <a:rPr lang="en-US" dirty="0" err="1"/>
              <a:t>literales</a:t>
            </a:r>
            <a:r>
              <a:rPr lang="en-US" dirty="0"/>
              <a:t> string se </a:t>
            </a:r>
            <a:r>
              <a:rPr lang="en-US" dirty="0" err="1"/>
              <a:t>codifican</a:t>
            </a:r>
            <a:r>
              <a:rPr lang="en-US" dirty="0"/>
              <a:t> </a:t>
            </a:r>
            <a:r>
              <a:rPr lang="en-US" dirty="0" err="1"/>
              <a:t>colocando</a:t>
            </a:r>
            <a:r>
              <a:rPr lang="en-US" dirty="0"/>
              <a:t> el </a:t>
            </a:r>
            <a:r>
              <a:rPr lang="en-US" dirty="0" err="1"/>
              <a:t>texto</a:t>
            </a:r>
            <a:r>
              <a:rPr lang="en-US" dirty="0"/>
              <a:t> (</a:t>
            </a:r>
            <a:r>
              <a:rPr lang="en-US" dirty="0" err="1"/>
              <a:t>cadena</a:t>
            </a:r>
            <a:r>
              <a:rPr lang="en-US" dirty="0"/>
              <a:t>) entre </a:t>
            </a:r>
            <a:r>
              <a:rPr lang="en-US" dirty="0" err="1"/>
              <a:t>comillas</a:t>
            </a:r>
            <a:r>
              <a:rPr lang="en-US" dirty="0"/>
              <a:t> </a:t>
            </a:r>
            <a:r>
              <a:rPr lang="en-US" dirty="0" err="1"/>
              <a:t>dobles</a:t>
            </a:r>
            <a:r>
              <a:rPr lang="en-US" dirty="0"/>
              <a:t>.</a:t>
            </a:r>
            <a:endParaRPr lang="en-BO" dirty="0"/>
          </a:p>
        </p:txBody>
      </p:sp>
      <p:sp>
        <p:nvSpPr>
          <p:cNvPr id="4" name="TextBox 3">
            <a:extLst>
              <a:ext uri="{FF2B5EF4-FFF2-40B4-BE49-F238E27FC236}">
                <a16:creationId xmlns:a16="http://schemas.microsoft.com/office/drawing/2014/main" id="{9E7F488C-57E2-C24B-A5CB-D93C3A48A4AC}"/>
              </a:ext>
            </a:extLst>
          </p:cNvPr>
          <p:cNvSpPr txBox="1"/>
          <p:nvPr/>
        </p:nvSpPr>
        <p:spPr>
          <a:xfrm>
            <a:off x="3891099" y="3557455"/>
            <a:ext cx="4409803"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String s = "Hello";</a:t>
            </a:r>
          </a:p>
          <a:p>
            <a:r>
              <a:rPr lang="en-US" b="1" dirty="0"/>
              <a:t>var w = "*** "; 		</a:t>
            </a:r>
          </a:p>
          <a:p>
            <a:r>
              <a:rPr lang="en-US" b="1" dirty="0"/>
              <a:t>WriteLine(s);		// Hello</a:t>
            </a:r>
          </a:p>
          <a:p>
            <a:r>
              <a:rPr lang="en-US" b="1" dirty="0"/>
              <a:t>WriteLine("World");	// World</a:t>
            </a:r>
          </a:p>
          <a:p>
            <a:r>
              <a:rPr lang="en-US" b="1" dirty="0"/>
              <a:t>WriteLine(w);		// ***</a:t>
            </a:r>
          </a:p>
          <a:p>
            <a:r>
              <a:rPr lang="en-US" b="1" dirty="0">
                <a:solidFill>
                  <a:schemeClr val="bg1"/>
                </a:solidFill>
              </a:rPr>
              <a:t>WriteLine("Hola Mundo</a:t>
            </a:r>
            <a:r>
              <a:rPr lang="en-US" b="1" dirty="0"/>
              <a:t> "</a:t>
            </a:r>
            <a:r>
              <a:rPr lang="en-US" b="1" dirty="0">
                <a:solidFill>
                  <a:schemeClr val="bg1"/>
                </a:solidFill>
              </a:rPr>
              <a:t>);	// Hola Mundo</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959028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0031E-FE55-AE4C-B720-28C220357C64}"/>
              </a:ext>
            </a:extLst>
          </p:cNvPr>
          <p:cNvSpPr>
            <a:spLocks noGrp="1"/>
          </p:cNvSpPr>
          <p:nvPr>
            <p:ph type="title"/>
          </p:nvPr>
        </p:nvSpPr>
        <p:spPr/>
        <p:txBody>
          <a:bodyPr/>
          <a:lstStyle/>
          <a:p>
            <a:r>
              <a:rPr lang="en-BO" dirty="0"/>
              <a:t>Concatenación de strings</a:t>
            </a:r>
          </a:p>
        </p:txBody>
      </p:sp>
      <p:sp>
        <p:nvSpPr>
          <p:cNvPr id="3" name="Content Placeholder 2">
            <a:extLst>
              <a:ext uri="{FF2B5EF4-FFF2-40B4-BE49-F238E27FC236}">
                <a16:creationId xmlns:a16="http://schemas.microsoft.com/office/drawing/2014/main" id="{4FFD7203-038E-5C42-9647-826C9BA8170A}"/>
              </a:ext>
            </a:extLst>
          </p:cNvPr>
          <p:cNvSpPr>
            <a:spLocks noGrp="1"/>
          </p:cNvSpPr>
          <p:nvPr>
            <p:ph idx="1"/>
          </p:nvPr>
        </p:nvSpPr>
        <p:spPr>
          <a:xfrm>
            <a:off x="838200" y="1825625"/>
            <a:ext cx="10515600" cy="1431381"/>
          </a:xfrm>
        </p:spPr>
        <p:txBody>
          <a:bodyPr/>
          <a:lstStyle/>
          <a:p>
            <a:pPr marL="0" indent="0">
              <a:buNone/>
            </a:pPr>
            <a:r>
              <a:rPr lang="en-US" dirty="0"/>
              <a:t>El </a:t>
            </a:r>
            <a:r>
              <a:rPr lang="en-US" dirty="0" err="1"/>
              <a:t>operador</a:t>
            </a:r>
            <a:r>
              <a:rPr lang="en-US" dirty="0"/>
              <a:t> de </a:t>
            </a:r>
            <a:r>
              <a:rPr lang="en-US" dirty="0" err="1"/>
              <a:t>concatenación</a:t>
            </a:r>
            <a:r>
              <a:rPr lang="en-US" dirty="0"/>
              <a:t> (+) </a:t>
            </a:r>
            <a:r>
              <a:rPr lang="en-US" dirty="0" err="1"/>
              <a:t>puede</a:t>
            </a:r>
            <a:r>
              <a:rPr lang="en-US" dirty="0"/>
              <a:t> </a:t>
            </a:r>
            <a:r>
              <a:rPr lang="en-US" dirty="0" err="1"/>
              <a:t>unir</a:t>
            </a:r>
            <a:r>
              <a:rPr lang="en-US" dirty="0"/>
              <a:t> strings. </a:t>
            </a:r>
            <a:r>
              <a:rPr lang="en-US" dirty="0" err="1"/>
              <a:t>También</a:t>
            </a:r>
            <a:r>
              <a:rPr lang="en-US" dirty="0"/>
              <a:t> es possible </a:t>
            </a:r>
            <a:r>
              <a:rPr lang="en-US" dirty="0" err="1"/>
              <a:t>usar</a:t>
            </a:r>
            <a:r>
              <a:rPr lang="en-US" dirty="0"/>
              <a:t> (+ =) el </a:t>
            </a:r>
            <a:r>
              <a:rPr lang="en-US" dirty="0" err="1"/>
              <a:t>operador</a:t>
            </a:r>
            <a:r>
              <a:rPr lang="en-US" dirty="0"/>
              <a:t> </a:t>
            </a:r>
            <a:r>
              <a:rPr lang="en-US" dirty="0" err="1"/>
              <a:t>abreviado</a:t>
            </a:r>
            <a:r>
              <a:rPr lang="en-US" dirty="0"/>
              <a:t>, para </a:t>
            </a:r>
            <a:r>
              <a:rPr lang="en-US" dirty="0" err="1"/>
              <a:t>hacer</a:t>
            </a:r>
            <a:r>
              <a:rPr lang="en-US" dirty="0"/>
              <a:t> la union y </a:t>
            </a:r>
            <a:r>
              <a:rPr lang="en-US" dirty="0" err="1"/>
              <a:t>almacenamiento</a:t>
            </a:r>
            <a:r>
              <a:rPr lang="en-US" dirty="0"/>
              <a:t> </a:t>
            </a:r>
            <a:r>
              <a:rPr lang="en-US" dirty="0" err="1"/>
              <a:t>en</a:t>
            </a:r>
            <a:r>
              <a:rPr lang="en-US" dirty="0"/>
              <a:t> la </a:t>
            </a:r>
            <a:r>
              <a:rPr lang="en-US" dirty="0" err="1"/>
              <a:t>misma</a:t>
            </a:r>
            <a:r>
              <a:rPr lang="en-US" dirty="0"/>
              <a:t> variable.</a:t>
            </a:r>
            <a:endParaRPr lang="en-BO" dirty="0"/>
          </a:p>
        </p:txBody>
      </p:sp>
      <p:sp>
        <p:nvSpPr>
          <p:cNvPr id="4" name="TextBox 3">
            <a:extLst>
              <a:ext uri="{FF2B5EF4-FFF2-40B4-BE49-F238E27FC236}">
                <a16:creationId xmlns:a16="http://schemas.microsoft.com/office/drawing/2014/main" id="{2E1AF3EA-71FA-4441-BB62-FFC5ACC12B42}"/>
              </a:ext>
            </a:extLst>
          </p:cNvPr>
          <p:cNvSpPr txBox="1"/>
          <p:nvPr/>
        </p:nvSpPr>
        <p:spPr>
          <a:xfrm>
            <a:off x="1487396" y="3278731"/>
            <a:ext cx="5371556" cy="304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char c = '!'; </a:t>
            </a:r>
          </a:p>
          <a:p>
            <a:r>
              <a:rPr lang="en-US" b="1" dirty="0"/>
              <a:t>var h = "Hello";</a:t>
            </a:r>
          </a:p>
          <a:p>
            <a:r>
              <a:rPr lang="en-US" b="1" dirty="0"/>
              <a:t>string w = " " + "World";</a:t>
            </a:r>
          </a:p>
          <a:p>
            <a:r>
              <a:rPr lang="en-US" b="1" dirty="0"/>
              <a:t>WriteLine(h + w); 			// Hello World</a:t>
            </a:r>
          </a:p>
          <a:p>
            <a:r>
              <a:rPr lang="en-US" b="1" dirty="0"/>
              <a:t>WriteLine("Hola" + " World!");	// Hello World!</a:t>
            </a:r>
          </a:p>
          <a:p>
            <a:r>
              <a:rPr lang="en-US" b="1" dirty="0"/>
              <a:t>h += " World"; WriteLine(h);		// Hello World</a:t>
            </a:r>
          </a:p>
          <a:p>
            <a:r>
              <a:rPr lang="en-US" b="1" dirty="0">
                <a:solidFill>
                  <a:schemeClr val="bg1"/>
                </a:solidFill>
              </a:rPr>
              <a:t>WriteLine(h + c);			// Hello World!</a:t>
            </a:r>
          </a:p>
          <a:p>
            <a:r>
              <a:rPr lang="en-US" b="1" dirty="0">
                <a:solidFill>
                  <a:schemeClr val="bg1"/>
                </a:solidFill>
              </a:rPr>
              <a:t>WriteLine(</a:t>
            </a:r>
            <a:r>
              <a:rPr lang="en-US" b="1" dirty="0"/>
              <a:t>"La </a:t>
            </a:r>
            <a:r>
              <a:rPr lang="en-US" b="1" dirty="0" err="1"/>
              <a:t>docena</a:t>
            </a:r>
            <a:r>
              <a:rPr lang="en-US" b="1" dirty="0"/>
              <a:t> </a:t>
            </a:r>
            <a:r>
              <a:rPr lang="en-US" b="1" dirty="0" err="1"/>
              <a:t>tiene</a:t>
            </a:r>
            <a:r>
              <a:rPr lang="en-US" b="1" dirty="0"/>
              <a:t> " + 12 + " </a:t>
            </a:r>
            <a:r>
              <a:rPr lang="en-US" b="1" dirty="0" err="1"/>
              <a:t>unidades</a:t>
            </a:r>
            <a:r>
              <a:rPr lang="en-US" b="1" dirty="0"/>
              <a:t>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947039A0-F2CA-804A-9474-48CA745FB0CF}"/>
              </a:ext>
            </a:extLst>
          </p:cNvPr>
          <p:cNvSpPr txBox="1"/>
          <p:nvPr/>
        </p:nvSpPr>
        <p:spPr>
          <a:xfrm>
            <a:off x="7935278" y="3762103"/>
            <a:ext cx="2769326"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err="1"/>
              <a:t>Cuando</a:t>
            </a:r>
            <a:r>
              <a:rPr lang="en-US" dirty="0"/>
              <a:t> </a:t>
            </a:r>
            <a:r>
              <a:rPr lang="en-US" dirty="0" err="1"/>
              <a:t>uno</a:t>
            </a:r>
            <a:r>
              <a:rPr lang="en-US" dirty="0"/>
              <a:t> de los </a:t>
            </a:r>
            <a:r>
              <a:rPr lang="en-US" dirty="0" err="1"/>
              <a:t>operandos</a:t>
            </a:r>
            <a:r>
              <a:rPr lang="en-US" dirty="0"/>
              <a:t> no es de </a:t>
            </a:r>
            <a:r>
              <a:rPr lang="en-US" dirty="0" err="1"/>
              <a:t>tipo</a:t>
            </a:r>
            <a:r>
              <a:rPr lang="en-US" dirty="0"/>
              <a:t> string, el </a:t>
            </a:r>
            <a:r>
              <a:rPr lang="en-US" dirty="0" err="1"/>
              <a:t>operador</a:t>
            </a:r>
            <a:r>
              <a:rPr lang="en-US" dirty="0"/>
              <a:t> de </a:t>
            </a:r>
            <a:r>
              <a:rPr lang="en-US" dirty="0" err="1"/>
              <a:t>concatenación</a:t>
            </a:r>
            <a:r>
              <a:rPr lang="en-US" dirty="0"/>
              <a:t> </a:t>
            </a:r>
            <a:r>
              <a:rPr lang="en-US" dirty="0" err="1"/>
              <a:t>convertirá</a:t>
            </a:r>
            <a:r>
              <a:rPr lang="en-US" dirty="0"/>
              <a:t> </a:t>
            </a:r>
            <a:r>
              <a:rPr lang="en-US" dirty="0" err="1"/>
              <a:t>implícitamente</a:t>
            </a:r>
            <a:r>
              <a:rPr lang="en-US" dirty="0"/>
              <a:t> el </a:t>
            </a:r>
            <a:r>
              <a:rPr lang="en-US" dirty="0" err="1"/>
              <a:t>tipo</a:t>
            </a:r>
            <a:r>
              <a:rPr lang="en-US" dirty="0"/>
              <a:t> que no es string </a:t>
            </a:r>
            <a:r>
              <a:rPr lang="en-US" dirty="0" err="1"/>
              <a:t>en</a:t>
            </a:r>
            <a:r>
              <a:rPr lang="en-US" dirty="0"/>
              <a:t> una string</a:t>
            </a:r>
            <a:endParaRPr lang="en-BO" dirty="0"/>
          </a:p>
        </p:txBody>
      </p:sp>
    </p:spTree>
    <p:extLst>
      <p:ext uri="{BB962C8B-B14F-4D97-AF65-F5344CB8AC3E}">
        <p14:creationId xmlns:p14="http://schemas.microsoft.com/office/powerpoint/2010/main" val="11876703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81FFE-16BC-DC4E-A3B5-1E97F2DAC0D3}"/>
              </a:ext>
            </a:extLst>
          </p:cNvPr>
          <p:cNvSpPr>
            <a:spLocks noGrp="1"/>
          </p:cNvSpPr>
          <p:nvPr>
            <p:ph type="title"/>
          </p:nvPr>
        </p:nvSpPr>
        <p:spPr/>
        <p:txBody>
          <a:bodyPr>
            <a:normAutofit/>
          </a:bodyPr>
          <a:lstStyle/>
          <a:p>
            <a:r>
              <a:rPr lang="en-BO" sz="4000" dirty="0"/>
              <a:t>Concatenación explicita de con tipos no strings</a:t>
            </a:r>
          </a:p>
        </p:txBody>
      </p:sp>
      <p:sp>
        <p:nvSpPr>
          <p:cNvPr id="3" name="Content Placeholder 2">
            <a:extLst>
              <a:ext uri="{FF2B5EF4-FFF2-40B4-BE49-F238E27FC236}">
                <a16:creationId xmlns:a16="http://schemas.microsoft.com/office/drawing/2014/main" id="{147A4513-B570-D245-9BD5-DA7F820AA12A}"/>
              </a:ext>
            </a:extLst>
          </p:cNvPr>
          <p:cNvSpPr>
            <a:spLocks noGrp="1"/>
          </p:cNvSpPr>
          <p:nvPr>
            <p:ph idx="1"/>
          </p:nvPr>
        </p:nvSpPr>
        <p:spPr>
          <a:xfrm>
            <a:off x="838200" y="1825625"/>
            <a:ext cx="10515600" cy="1396546"/>
          </a:xfrm>
        </p:spPr>
        <p:txBody>
          <a:bodyPr>
            <a:normAutofit fontScale="92500" lnSpcReduction="20000"/>
          </a:bodyPr>
          <a:lstStyle/>
          <a:p>
            <a:pPr marL="0" indent="0">
              <a:buNone/>
            </a:pPr>
            <a:r>
              <a:rPr lang="en-US" dirty="0"/>
              <a:t>La </a:t>
            </a:r>
            <a:r>
              <a:rPr lang="en-US" dirty="0" err="1"/>
              <a:t>conversión</a:t>
            </a:r>
            <a:r>
              <a:rPr lang="en-US" dirty="0"/>
              <a:t> </a:t>
            </a:r>
            <a:r>
              <a:rPr lang="en-US" dirty="0" err="1"/>
              <a:t>numérica</a:t>
            </a:r>
            <a:r>
              <a:rPr lang="en-US" dirty="0"/>
              <a:t> a strings se </a:t>
            </a:r>
            <a:r>
              <a:rPr lang="en-US" dirty="0" err="1"/>
              <a:t>realiza</a:t>
            </a:r>
            <a:r>
              <a:rPr lang="en-US" dirty="0"/>
              <a:t> </a:t>
            </a:r>
            <a:r>
              <a:rPr lang="en-US" dirty="0" err="1"/>
              <a:t>explícitamente</a:t>
            </a:r>
            <a:r>
              <a:rPr lang="en-US" dirty="0"/>
              <a:t> </a:t>
            </a:r>
            <a:r>
              <a:rPr lang="en-US" dirty="0" err="1"/>
              <a:t>utilizando</a:t>
            </a:r>
            <a:r>
              <a:rPr lang="en-US" dirty="0"/>
              <a:t> el </a:t>
            </a:r>
            <a:r>
              <a:rPr lang="en-US" dirty="0" err="1"/>
              <a:t>método</a:t>
            </a:r>
            <a:r>
              <a:rPr lang="en-US" dirty="0"/>
              <a:t> </a:t>
            </a:r>
            <a:r>
              <a:rPr lang="en-US" dirty="0" err="1"/>
              <a:t>ToString</a:t>
            </a:r>
            <a:r>
              <a:rPr lang="en-US" dirty="0"/>
              <a:t>(). </a:t>
            </a:r>
            <a:r>
              <a:rPr lang="en-US" dirty="0" err="1"/>
              <a:t>Todos</a:t>
            </a:r>
            <a:r>
              <a:rPr lang="en-US" dirty="0"/>
              <a:t> los </a:t>
            </a:r>
            <a:r>
              <a:rPr lang="en-US" dirty="0" err="1"/>
              <a:t>tipos</a:t>
            </a:r>
            <a:r>
              <a:rPr lang="en-US" dirty="0"/>
              <a:t> </a:t>
            </a:r>
            <a:r>
              <a:rPr lang="en-US" dirty="0" err="1"/>
              <a:t>en</a:t>
            </a:r>
            <a:r>
              <a:rPr lang="en-US" dirty="0"/>
              <a:t> C # </a:t>
            </a:r>
            <a:r>
              <a:rPr lang="en-US" dirty="0" err="1"/>
              <a:t>tienen</a:t>
            </a:r>
            <a:r>
              <a:rPr lang="en-US" dirty="0"/>
              <a:t> </a:t>
            </a:r>
            <a:r>
              <a:rPr lang="en-US" dirty="0" err="1"/>
              <a:t>este</a:t>
            </a:r>
            <a:r>
              <a:rPr lang="en-US" dirty="0"/>
              <a:t> </a:t>
            </a:r>
            <a:r>
              <a:rPr lang="en-US" dirty="0" err="1"/>
              <a:t>método</a:t>
            </a:r>
            <a:r>
              <a:rPr lang="en-US" dirty="0"/>
              <a:t>. </a:t>
            </a:r>
          </a:p>
          <a:p>
            <a:pPr marL="0" indent="0">
              <a:buNone/>
            </a:pPr>
            <a:r>
              <a:rPr lang="en-US" dirty="0" err="1"/>
              <a:t>En</a:t>
            </a:r>
            <a:r>
              <a:rPr lang="en-US" dirty="0"/>
              <a:t> el </a:t>
            </a:r>
            <a:r>
              <a:rPr lang="en-US" dirty="0" err="1"/>
              <a:t>caso</a:t>
            </a:r>
            <a:r>
              <a:rPr lang="en-US" dirty="0"/>
              <a:t> de los </a:t>
            </a:r>
            <a:r>
              <a:rPr lang="en-US" dirty="0" err="1"/>
              <a:t>tipos</a:t>
            </a:r>
            <a:r>
              <a:rPr lang="en-US" dirty="0"/>
              <a:t> </a:t>
            </a:r>
            <a:r>
              <a:rPr lang="en-US" dirty="0" err="1"/>
              <a:t>numéricos</a:t>
            </a:r>
            <a:r>
              <a:rPr lang="en-US" dirty="0"/>
              <a:t> y el </a:t>
            </a:r>
            <a:r>
              <a:rPr lang="en-US" dirty="0" err="1"/>
              <a:t>tipo</a:t>
            </a:r>
            <a:r>
              <a:rPr lang="en-US" dirty="0"/>
              <a:t> char </a:t>
            </a:r>
            <a:r>
              <a:rPr lang="en-US" dirty="0" err="1"/>
              <a:t>este</a:t>
            </a:r>
            <a:r>
              <a:rPr lang="en-US" dirty="0"/>
              <a:t> </a:t>
            </a:r>
            <a:r>
              <a:rPr lang="en-US" dirty="0" err="1"/>
              <a:t>método</a:t>
            </a:r>
            <a:r>
              <a:rPr lang="en-US" dirty="0"/>
              <a:t> </a:t>
            </a:r>
            <a:r>
              <a:rPr lang="en-US" dirty="0" err="1"/>
              <a:t>regresa</a:t>
            </a:r>
            <a:r>
              <a:rPr lang="en-US" dirty="0"/>
              <a:t> la version string </a:t>
            </a:r>
            <a:r>
              <a:rPr lang="en-US" dirty="0" err="1"/>
              <a:t>correspondiente</a:t>
            </a:r>
            <a:r>
              <a:rPr lang="en-US" dirty="0"/>
              <a:t>.</a:t>
            </a:r>
            <a:endParaRPr lang="en-BO" dirty="0"/>
          </a:p>
        </p:txBody>
      </p:sp>
      <p:sp>
        <p:nvSpPr>
          <p:cNvPr id="4" name="TextBox 3">
            <a:extLst>
              <a:ext uri="{FF2B5EF4-FFF2-40B4-BE49-F238E27FC236}">
                <a16:creationId xmlns:a16="http://schemas.microsoft.com/office/drawing/2014/main" id="{1CCA2F97-A3ED-4B4D-9527-3D9C4106800B}"/>
              </a:ext>
            </a:extLst>
          </p:cNvPr>
          <p:cNvSpPr txBox="1"/>
          <p:nvPr/>
        </p:nvSpPr>
        <p:spPr>
          <a:xfrm>
            <a:off x="3160326" y="3609704"/>
            <a:ext cx="5871347"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c = '!'; </a:t>
            </a:r>
          </a:p>
          <a:p>
            <a:r>
              <a:rPr lang="en-US" b="1" dirty="0"/>
              <a:t>var h = "Hello";</a:t>
            </a:r>
          </a:p>
          <a:p>
            <a:r>
              <a:rPr lang="en-US" b="1" dirty="0"/>
              <a:t>var mil = 1_000;</a:t>
            </a:r>
          </a:p>
          <a:p>
            <a:r>
              <a:rPr lang="en-US" b="1" dirty="0">
                <a:solidFill>
                  <a:schemeClr val="bg1"/>
                </a:solidFill>
              </a:rPr>
              <a:t>WriteLine(h + </a:t>
            </a:r>
            <a:r>
              <a:rPr lang="en-US" b="1" dirty="0" err="1">
                <a:solidFill>
                  <a:schemeClr val="bg1"/>
                </a:solidFill>
              </a:rPr>
              <a:t>c.ToString</a:t>
            </a:r>
            <a:r>
              <a:rPr lang="en-US" b="1" dirty="0">
                <a:solidFill>
                  <a:schemeClr val="bg1"/>
                </a:solidFill>
              </a:rPr>
              <a:t>());		// Hello!</a:t>
            </a:r>
          </a:p>
          <a:p>
            <a:r>
              <a:rPr lang="en-US" b="1" dirty="0">
                <a:solidFill>
                  <a:schemeClr val="bg1"/>
                </a:solidFill>
              </a:rPr>
              <a:t>WriteLine(</a:t>
            </a:r>
            <a:r>
              <a:rPr lang="en-US" b="1" dirty="0"/>
              <a:t>"La </a:t>
            </a:r>
            <a:r>
              <a:rPr lang="en-US" b="1" dirty="0" err="1"/>
              <a:t>docena</a:t>
            </a:r>
            <a:r>
              <a:rPr lang="en-US" b="1" dirty="0"/>
              <a:t> </a:t>
            </a:r>
            <a:r>
              <a:rPr lang="en-US" b="1" dirty="0" err="1"/>
              <a:t>tiene</a:t>
            </a:r>
            <a:r>
              <a:rPr lang="en-US" b="1" dirty="0"/>
              <a:t> " + 12.ToString() + " </a:t>
            </a:r>
            <a:r>
              <a:rPr lang="en-US" b="1" dirty="0" err="1"/>
              <a:t>unidades</a:t>
            </a:r>
            <a:r>
              <a:rPr lang="en-US" b="1" dirty="0"/>
              <a:t> ");</a:t>
            </a:r>
          </a:p>
          <a:p>
            <a:r>
              <a:rPr lang="en-US" b="1" dirty="0"/>
              <a:t>WriteLine</a:t>
            </a:r>
            <a:r>
              <a:rPr lang="en-US" b="1" dirty="0">
                <a:solidFill>
                  <a:schemeClr val="bg1"/>
                </a:solidFill>
              </a:rPr>
              <a:t> (</a:t>
            </a:r>
            <a:r>
              <a:rPr lang="en-US" b="1" dirty="0"/>
              <a:t>"Un Km es </a:t>
            </a:r>
            <a:r>
              <a:rPr lang="en-US" b="1" dirty="0" err="1"/>
              <a:t>igual</a:t>
            </a:r>
            <a:r>
              <a:rPr lang="en-US" b="1" dirty="0"/>
              <a:t> a " + </a:t>
            </a:r>
            <a:r>
              <a:rPr lang="en-US" b="1" dirty="0" err="1"/>
              <a:t>mil.ToString</a:t>
            </a:r>
            <a:r>
              <a:rPr lang="en-US" b="1" dirty="0"/>
              <a:t>() + " metros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7862548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95C87-EE48-7142-B105-019CD950009C}"/>
              </a:ext>
            </a:extLst>
          </p:cNvPr>
          <p:cNvSpPr>
            <a:spLocks noGrp="1"/>
          </p:cNvSpPr>
          <p:nvPr>
            <p:ph type="title"/>
          </p:nvPr>
        </p:nvSpPr>
        <p:spPr/>
        <p:txBody>
          <a:bodyPr/>
          <a:lstStyle/>
          <a:p>
            <a:r>
              <a:rPr lang="en-BO" dirty="0"/>
              <a:t>Formateando strings</a:t>
            </a:r>
          </a:p>
        </p:txBody>
      </p:sp>
      <p:sp>
        <p:nvSpPr>
          <p:cNvPr id="3" name="Content Placeholder 2">
            <a:extLst>
              <a:ext uri="{FF2B5EF4-FFF2-40B4-BE49-F238E27FC236}">
                <a16:creationId xmlns:a16="http://schemas.microsoft.com/office/drawing/2014/main" id="{9BCC4140-29AC-074D-AC3F-09FDFD0E5C24}"/>
              </a:ext>
            </a:extLst>
          </p:cNvPr>
          <p:cNvSpPr>
            <a:spLocks noGrp="1"/>
          </p:cNvSpPr>
          <p:nvPr>
            <p:ph idx="1"/>
          </p:nvPr>
        </p:nvSpPr>
        <p:spPr>
          <a:xfrm>
            <a:off x="838200" y="1825625"/>
            <a:ext cx="10515600" cy="1074329"/>
          </a:xfrm>
        </p:spPr>
        <p:txBody>
          <a:bodyPr/>
          <a:lstStyle/>
          <a:p>
            <a:pPr marL="0" indent="0">
              <a:buNone/>
            </a:pPr>
            <a:r>
              <a:rPr lang="en-BO" dirty="0"/>
              <a:t>Otra forma de introducir otros tipos en un string, es usando el formateo de strings.</a:t>
            </a:r>
          </a:p>
        </p:txBody>
      </p:sp>
      <p:sp>
        <p:nvSpPr>
          <p:cNvPr id="4" name="TextBox 3">
            <a:extLst>
              <a:ext uri="{FF2B5EF4-FFF2-40B4-BE49-F238E27FC236}">
                <a16:creationId xmlns:a16="http://schemas.microsoft.com/office/drawing/2014/main" id="{8195395F-77D2-C647-9D3C-F946A64B2C7F}"/>
              </a:ext>
            </a:extLst>
          </p:cNvPr>
          <p:cNvSpPr txBox="1"/>
          <p:nvPr/>
        </p:nvSpPr>
        <p:spPr>
          <a:xfrm>
            <a:off x="3456860" y="3124200"/>
            <a:ext cx="5278280"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mil = 1_000;</a:t>
            </a:r>
          </a:p>
          <a:p>
            <a:r>
              <a:rPr lang="en-US" b="1" dirty="0"/>
              <a:t>Write("</a:t>
            </a:r>
            <a:r>
              <a:rPr lang="en-US" b="1" dirty="0" err="1"/>
              <a:t>Ingrese</a:t>
            </a:r>
            <a:r>
              <a:rPr lang="en-US" b="1" dirty="0"/>
              <a:t> </a:t>
            </a:r>
            <a:r>
              <a:rPr lang="en-US" b="1" dirty="0" err="1"/>
              <a:t>su</a:t>
            </a:r>
            <a:r>
              <a:rPr lang="en-US" b="1" dirty="0"/>
              <a:t> </a:t>
            </a:r>
            <a:r>
              <a:rPr lang="en-US" b="1" dirty="0" err="1"/>
              <a:t>nombre</a:t>
            </a:r>
            <a:r>
              <a:rPr lang="en-US" b="1" dirty="0"/>
              <a:t>: ");</a:t>
            </a:r>
          </a:p>
          <a:p>
            <a:r>
              <a:rPr lang="en-US" b="1" dirty="0"/>
              <a:t>string  </a:t>
            </a:r>
            <a:r>
              <a:rPr lang="en-US" b="1" dirty="0" err="1"/>
              <a:t>alumno</a:t>
            </a:r>
            <a:r>
              <a:rPr lang="en-US" b="1" dirty="0"/>
              <a:t> = </a:t>
            </a:r>
            <a:r>
              <a:rPr lang="en-US" b="1" dirty="0" err="1"/>
              <a:t>ReadLine</a:t>
            </a:r>
            <a:r>
              <a:rPr lang="en-US" b="1" dirty="0"/>
              <a:t>(); WriteLine(</a:t>
            </a:r>
            <a:r>
              <a:rPr lang="en-US" b="1" dirty="0" err="1"/>
              <a:t>alumno</a:t>
            </a:r>
            <a:r>
              <a:rPr lang="en-US" b="1" dirty="0"/>
              <a:t>);</a:t>
            </a:r>
          </a:p>
          <a:p>
            <a:r>
              <a:rPr lang="en-US" b="1" dirty="0"/>
              <a:t>WriteLine("Hola " + </a:t>
            </a:r>
            <a:r>
              <a:rPr lang="en-US" b="1" dirty="0" err="1"/>
              <a:t>alumno</a:t>
            </a:r>
            <a:r>
              <a:rPr lang="en-US" b="1" dirty="0"/>
              <a:t>);</a:t>
            </a:r>
          </a:p>
          <a:p>
            <a:r>
              <a:rPr lang="en-US" b="1" dirty="0"/>
              <a:t>WriteLine("Hola {0}!, </a:t>
            </a:r>
            <a:r>
              <a:rPr lang="en-US" b="1" dirty="0" err="1"/>
              <a:t>bienvenido</a:t>
            </a:r>
            <a:r>
              <a:rPr lang="en-US" b="1" dirty="0"/>
              <a:t> a C#", </a:t>
            </a:r>
            <a:r>
              <a:rPr lang="en-US" b="1" dirty="0" err="1"/>
              <a:t>alumno</a:t>
            </a:r>
            <a:r>
              <a:rPr lang="en-US" b="1" dirty="0"/>
              <a:t>);</a:t>
            </a:r>
          </a:p>
          <a:p>
            <a:r>
              <a:rPr lang="en-US" b="1" dirty="0"/>
              <a:t>WriteLine</a:t>
            </a:r>
            <a:r>
              <a:rPr lang="en-US" b="1" dirty="0">
                <a:solidFill>
                  <a:schemeClr val="bg1"/>
                </a:solidFill>
              </a:rPr>
              <a:t> (</a:t>
            </a:r>
            <a:r>
              <a:rPr lang="en-US" b="1" dirty="0"/>
              <a:t>"Un Km es </a:t>
            </a:r>
            <a:r>
              <a:rPr lang="en-US" b="1" dirty="0" err="1"/>
              <a:t>igual</a:t>
            </a:r>
            <a:r>
              <a:rPr lang="en-US" b="1" dirty="0"/>
              <a:t> a {0} metros{1} ", mil,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810466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51A0-8FDC-B942-9637-C655F5867947}"/>
              </a:ext>
            </a:extLst>
          </p:cNvPr>
          <p:cNvSpPr>
            <a:spLocks noGrp="1"/>
          </p:cNvSpPr>
          <p:nvPr>
            <p:ph type="title"/>
          </p:nvPr>
        </p:nvSpPr>
        <p:spPr/>
        <p:txBody>
          <a:bodyPr/>
          <a:lstStyle/>
          <a:p>
            <a:r>
              <a:rPr lang="en-BO" dirty="0"/>
              <a:t>Interpolación de strings</a:t>
            </a:r>
          </a:p>
        </p:txBody>
      </p:sp>
      <p:sp>
        <p:nvSpPr>
          <p:cNvPr id="3" name="Content Placeholder 2">
            <a:extLst>
              <a:ext uri="{FF2B5EF4-FFF2-40B4-BE49-F238E27FC236}">
                <a16:creationId xmlns:a16="http://schemas.microsoft.com/office/drawing/2014/main" id="{BA0B8868-F1DA-0741-B5DC-EFD36218CF76}"/>
              </a:ext>
            </a:extLst>
          </p:cNvPr>
          <p:cNvSpPr>
            <a:spLocks noGrp="1"/>
          </p:cNvSpPr>
          <p:nvPr>
            <p:ph idx="1"/>
          </p:nvPr>
        </p:nvSpPr>
        <p:spPr>
          <a:xfrm>
            <a:off x="838200" y="1825625"/>
            <a:ext cx="10515600" cy="1466215"/>
          </a:xfrm>
        </p:spPr>
        <p:txBody>
          <a:bodyPr>
            <a:normAutofit fontScale="92500" lnSpcReduction="10000"/>
          </a:bodyPr>
          <a:lstStyle/>
          <a:p>
            <a:pPr marL="0" indent="0">
              <a:buNone/>
            </a:pPr>
            <a:r>
              <a:rPr lang="en-US" dirty="0" err="1"/>
              <a:t>Otra</a:t>
            </a:r>
            <a:r>
              <a:rPr lang="en-US" dirty="0"/>
              <a:t> forma de introducer </a:t>
            </a:r>
            <a:r>
              <a:rPr lang="en-US" dirty="0" err="1"/>
              <a:t>otros</a:t>
            </a:r>
            <a:r>
              <a:rPr lang="en-US" dirty="0"/>
              <a:t> </a:t>
            </a:r>
            <a:r>
              <a:rPr lang="en-US" dirty="0" err="1"/>
              <a:t>tipos</a:t>
            </a:r>
            <a:r>
              <a:rPr lang="en-US" dirty="0"/>
              <a:t> </a:t>
            </a:r>
            <a:r>
              <a:rPr lang="en-US" dirty="0" err="1"/>
              <a:t>en</a:t>
            </a:r>
            <a:r>
              <a:rPr lang="en-US" dirty="0"/>
              <a:t> los strings es </a:t>
            </a:r>
            <a:r>
              <a:rPr lang="en-US" dirty="0" err="1"/>
              <a:t>usar</a:t>
            </a:r>
            <a:r>
              <a:rPr lang="en-US" dirty="0"/>
              <a:t> la “</a:t>
            </a:r>
            <a:r>
              <a:rPr lang="en-US" dirty="0" err="1"/>
              <a:t>interpolación</a:t>
            </a:r>
            <a:r>
              <a:rPr lang="en-US" dirty="0"/>
              <a:t>”. </a:t>
            </a:r>
            <a:r>
              <a:rPr lang="en-US" dirty="0" err="1"/>
              <a:t>Esta</a:t>
            </a:r>
            <a:r>
              <a:rPr lang="en-US" dirty="0"/>
              <a:t> </a:t>
            </a:r>
            <a:r>
              <a:rPr lang="en-US" dirty="0" err="1"/>
              <a:t>característica</a:t>
            </a:r>
            <a:r>
              <a:rPr lang="en-US" dirty="0"/>
              <a:t> </a:t>
            </a:r>
            <a:r>
              <a:rPr lang="en-US" dirty="0" err="1"/>
              <a:t>permite</a:t>
            </a:r>
            <a:r>
              <a:rPr lang="en-US" dirty="0"/>
              <a:t> </a:t>
            </a:r>
            <a:r>
              <a:rPr lang="en-US" dirty="0" err="1"/>
              <a:t>introducir</a:t>
            </a:r>
            <a:r>
              <a:rPr lang="en-US" dirty="0"/>
              <a:t> </a:t>
            </a:r>
            <a:r>
              <a:rPr lang="en-US" dirty="0" err="1"/>
              <a:t>expresiones</a:t>
            </a:r>
            <a:r>
              <a:rPr lang="en-US" dirty="0"/>
              <a:t> </a:t>
            </a:r>
            <a:r>
              <a:rPr lang="en-US" dirty="0" err="1"/>
              <a:t>encerradas</a:t>
            </a:r>
            <a:r>
              <a:rPr lang="en-US" dirty="0"/>
              <a:t> entre </a:t>
            </a:r>
            <a:r>
              <a:rPr lang="en-US" dirty="0" err="1"/>
              <a:t>llaves</a:t>
            </a:r>
            <a:r>
              <a:rPr lang="en-US" dirty="0"/>
              <a:t> para ser </a:t>
            </a:r>
            <a:r>
              <a:rPr lang="en-US" dirty="0" err="1"/>
              <a:t>evaluadas</a:t>
            </a:r>
            <a:r>
              <a:rPr lang="en-US" dirty="0"/>
              <a:t> </a:t>
            </a:r>
            <a:r>
              <a:rPr lang="en-US" dirty="0" err="1"/>
              <a:t>como</a:t>
            </a:r>
            <a:r>
              <a:rPr lang="en-US" dirty="0"/>
              <a:t> </a:t>
            </a:r>
            <a:r>
              <a:rPr lang="en-US" dirty="0" err="1"/>
              <a:t>parte</a:t>
            </a:r>
            <a:r>
              <a:rPr lang="en-US" dirty="0"/>
              <a:t> de la </a:t>
            </a:r>
            <a:r>
              <a:rPr lang="en-US" dirty="0" err="1"/>
              <a:t>interpretación</a:t>
            </a:r>
            <a:r>
              <a:rPr lang="en-US" dirty="0"/>
              <a:t> de un string. Para </a:t>
            </a:r>
            <a:r>
              <a:rPr lang="en-US" dirty="0" err="1"/>
              <a:t>indicar</a:t>
            </a:r>
            <a:r>
              <a:rPr lang="en-US" dirty="0"/>
              <a:t> la </a:t>
            </a:r>
            <a:r>
              <a:rPr lang="en-US" dirty="0" err="1"/>
              <a:t>interpolación</a:t>
            </a:r>
            <a:r>
              <a:rPr lang="en-US" dirty="0"/>
              <a:t> de strings, se </a:t>
            </a:r>
            <a:r>
              <a:rPr lang="en-US" dirty="0" err="1"/>
              <a:t>coloca</a:t>
            </a:r>
            <a:r>
              <a:rPr lang="en-US" dirty="0"/>
              <a:t> un </a:t>
            </a:r>
            <a:r>
              <a:rPr lang="en-US" dirty="0" err="1"/>
              <a:t>signo</a:t>
            </a:r>
            <a:r>
              <a:rPr lang="en-US" dirty="0"/>
              <a:t> de </a:t>
            </a:r>
            <a:r>
              <a:rPr lang="en-US" dirty="0" err="1"/>
              <a:t>dólar</a:t>
            </a:r>
            <a:r>
              <a:rPr lang="en-US" dirty="0"/>
              <a:t> ($) antes del string.</a:t>
            </a:r>
            <a:endParaRPr lang="en-BO" dirty="0"/>
          </a:p>
        </p:txBody>
      </p:sp>
      <p:sp>
        <p:nvSpPr>
          <p:cNvPr id="4" name="TextBox 3">
            <a:extLst>
              <a:ext uri="{FF2B5EF4-FFF2-40B4-BE49-F238E27FC236}">
                <a16:creationId xmlns:a16="http://schemas.microsoft.com/office/drawing/2014/main" id="{4E9F050D-DF16-6742-A5AE-2B690A9B60D2}"/>
              </a:ext>
            </a:extLst>
          </p:cNvPr>
          <p:cNvSpPr txBox="1"/>
          <p:nvPr/>
        </p:nvSpPr>
        <p:spPr>
          <a:xfrm>
            <a:off x="3639962" y="3629297"/>
            <a:ext cx="4912077"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mil = 1_000;</a:t>
            </a:r>
          </a:p>
          <a:p>
            <a:r>
              <a:rPr lang="en-US" b="1" dirty="0"/>
              <a:t>Write("</a:t>
            </a:r>
            <a:r>
              <a:rPr lang="en-US" b="1" dirty="0" err="1"/>
              <a:t>Ingrese</a:t>
            </a:r>
            <a:r>
              <a:rPr lang="en-US" b="1" dirty="0"/>
              <a:t> </a:t>
            </a:r>
            <a:r>
              <a:rPr lang="en-US" b="1" dirty="0" err="1"/>
              <a:t>su</a:t>
            </a:r>
            <a:r>
              <a:rPr lang="en-US" b="1" dirty="0"/>
              <a:t> </a:t>
            </a:r>
            <a:r>
              <a:rPr lang="en-US" b="1" dirty="0" err="1"/>
              <a:t>nombre</a:t>
            </a:r>
            <a:r>
              <a:rPr lang="en-US" b="1" dirty="0"/>
              <a:t>: ");</a:t>
            </a:r>
          </a:p>
          <a:p>
            <a:r>
              <a:rPr lang="en-US" b="1" dirty="0"/>
              <a:t>string  </a:t>
            </a:r>
            <a:r>
              <a:rPr lang="en-US" b="1" dirty="0" err="1"/>
              <a:t>alumno</a:t>
            </a:r>
            <a:r>
              <a:rPr lang="en-US" b="1" dirty="0"/>
              <a:t> = </a:t>
            </a:r>
            <a:r>
              <a:rPr lang="en-US" b="1" dirty="0" err="1"/>
              <a:t>ReadLine</a:t>
            </a:r>
            <a:r>
              <a:rPr lang="en-US" b="1" dirty="0"/>
              <a:t>(); WriteLine(</a:t>
            </a:r>
            <a:r>
              <a:rPr lang="en-US" b="1" dirty="0" err="1"/>
              <a:t>alumno</a:t>
            </a:r>
            <a:r>
              <a:rPr lang="en-US" b="1" dirty="0"/>
              <a:t>);</a:t>
            </a:r>
          </a:p>
          <a:p>
            <a:r>
              <a:rPr lang="en-US" b="1" dirty="0"/>
              <a:t>WriteLine($"Hola {</a:t>
            </a:r>
            <a:r>
              <a:rPr lang="en-US" b="1" dirty="0" err="1"/>
              <a:t>alumno</a:t>
            </a:r>
            <a:r>
              <a:rPr lang="en-US" b="1" dirty="0"/>
              <a:t>}");</a:t>
            </a:r>
          </a:p>
          <a:p>
            <a:r>
              <a:rPr lang="en-US" b="1" dirty="0"/>
              <a:t>WriteLine($"Hola {</a:t>
            </a:r>
            <a:r>
              <a:rPr lang="en-US" b="1" dirty="0" err="1"/>
              <a:t>alumno</a:t>
            </a:r>
            <a:r>
              <a:rPr lang="en-US" b="1" dirty="0"/>
              <a:t>}!, </a:t>
            </a:r>
            <a:r>
              <a:rPr lang="en-US" b="1" dirty="0" err="1"/>
              <a:t>bienvenid</a:t>
            </a:r>
            <a:r>
              <a:rPr lang="en-US" b="1" dirty="0"/>
              <a:t>@ a C#");</a:t>
            </a:r>
          </a:p>
          <a:p>
            <a:r>
              <a:rPr lang="en-US" b="1" dirty="0"/>
              <a:t>WriteLine</a:t>
            </a:r>
            <a:r>
              <a:rPr lang="en-US" b="1" dirty="0">
                <a:solidFill>
                  <a:schemeClr val="bg1"/>
                </a:solidFill>
              </a:rPr>
              <a:t> ($</a:t>
            </a:r>
            <a:r>
              <a:rPr lang="en-US" b="1" dirty="0"/>
              <a:t>"Un Km es </a:t>
            </a:r>
            <a:r>
              <a:rPr lang="en-US" b="1" dirty="0" err="1"/>
              <a:t>igual</a:t>
            </a:r>
            <a:r>
              <a:rPr lang="en-US" b="1" dirty="0"/>
              <a:t> a {mil} metros{'!'}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484857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1D30-7C31-7340-9065-35A7D7CB021D}"/>
              </a:ext>
            </a:extLst>
          </p:cNvPr>
          <p:cNvSpPr>
            <a:spLocks noGrp="1"/>
          </p:cNvSpPr>
          <p:nvPr>
            <p:ph type="title"/>
          </p:nvPr>
        </p:nvSpPr>
        <p:spPr>
          <a:xfrm>
            <a:off x="838200" y="382543"/>
            <a:ext cx="10515600" cy="1325563"/>
          </a:xfrm>
        </p:spPr>
        <p:txBody>
          <a:bodyPr/>
          <a:lstStyle/>
          <a:p>
            <a:r>
              <a:rPr lang="en-US" dirty="0"/>
              <a:t>s</a:t>
            </a:r>
            <a:r>
              <a:rPr lang="en-BO" dirty="0"/>
              <a:t>trings que ocupan más de una línea</a:t>
            </a:r>
          </a:p>
        </p:txBody>
      </p:sp>
      <p:sp>
        <p:nvSpPr>
          <p:cNvPr id="3" name="Content Placeholder 2">
            <a:extLst>
              <a:ext uri="{FF2B5EF4-FFF2-40B4-BE49-F238E27FC236}">
                <a16:creationId xmlns:a16="http://schemas.microsoft.com/office/drawing/2014/main" id="{A637AC7E-7088-F94E-A1A1-A5D181B38B6E}"/>
              </a:ext>
            </a:extLst>
          </p:cNvPr>
          <p:cNvSpPr>
            <a:spLocks noGrp="1"/>
          </p:cNvSpPr>
          <p:nvPr>
            <p:ph idx="1"/>
          </p:nvPr>
        </p:nvSpPr>
        <p:spPr>
          <a:xfrm>
            <a:off x="838200" y="1825625"/>
            <a:ext cx="10515600" cy="1405255"/>
          </a:xfrm>
        </p:spPr>
        <p:txBody>
          <a:bodyPr/>
          <a:lstStyle/>
          <a:p>
            <a:pPr marL="0" indent="0">
              <a:buNone/>
            </a:pPr>
            <a:r>
              <a:rPr lang="en-US" dirty="0"/>
              <a:t>Una </a:t>
            </a:r>
            <a:r>
              <a:rPr lang="en-US" dirty="0" err="1"/>
              <a:t>declaración</a:t>
            </a:r>
            <a:r>
              <a:rPr lang="en-US" dirty="0"/>
              <a:t> se </a:t>
            </a:r>
            <a:r>
              <a:rPr lang="en-US" dirty="0" err="1"/>
              <a:t>puede</a:t>
            </a:r>
            <a:r>
              <a:rPr lang="en-US" dirty="0"/>
              <a:t> </a:t>
            </a:r>
            <a:r>
              <a:rPr lang="en-US" dirty="0" err="1"/>
              <a:t>dividir</a:t>
            </a:r>
            <a:r>
              <a:rPr lang="en-US" dirty="0"/>
              <a:t> </a:t>
            </a:r>
            <a:r>
              <a:rPr lang="en-US" dirty="0" err="1"/>
              <a:t>en</a:t>
            </a:r>
            <a:r>
              <a:rPr lang="en-US" dirty="0"/>
              <a:t> </a:t>
            </a:r>
            <a:r>
              <a:rPr lang="en-US" dirty="0" err="1"/>
              <a:t>varias</a:t>
            </a:r>
            <a:r>
              <a:rPr lang="en-US" dirty="0"/>
              <a:t> </a:t>
            </a:r>
            <a:r>
              <a:rPr lang="en-US" dirty="0" err="1"/>
              <a:t>líneas</a:t>
            </a:r>
            <a:r>
              <a:rPr lang="en-US" dirty="0"/>
              <a:t>, </a:t>
            </a:r>
            <a:r>
              <a:rPr lang="en-US" dirty="0" err="1"/>
              <a:t>pero</a:t>
            </a:r>
            <a:r>
              <a:rPr lang="en-US" dirty="0"/>
              <a:t> un literal string  </a:t>
            </a:r>
          </a:p>
          <a:p>
            <a:pPr marL="0" indent="0">
              <a:buNone/>
            </a:pPr>
            <a:r>
              <a:rPr lang="en-US" dirty="0"/>
              <a:t>debe </a:t>
            </a:r>
            <a:r>
              <a:rPr lang="en-US" dirty="0" err="1"/>
              <a:t>estar</a:t>
            </a:r>
            <a:r>
              <a:rPr lang="en-US" dirty="0"/>
              <a:t> </a:t>
            </a:r>
            <a:r>
              <a:rPr lang="en-US" dirty="0" err="1"/>
              <a:t>en</a:t>
            </a:r>
            <a:r>
              <a:rPr lang="en-US" dirty="0"/>
              <a:t> una sola </a:t>
            </a:r>
            <a:r>
              <a:rPr lang="en-US" dirty="0" err="1"/>
              <a:t>línea</a:t>
            </a:r>
            <a:r>
              <a:rPr lang="en-US" dirty="0"/>
              <a:t>. Para </a:t>
            </a:r>
            <a:r>
              <a:rPr lang="en-US" dirty="0" err="1"/>
              <a:t>dividir</a:t>
            </a:r>
            <a:r>
              <a:rPr lang="en-US" dirty="0"/>
              <a:t> un string </a:t>
            </a:r>
            <a:r>
              <a:rPr lang="en-US" dirty="0" err="1"/>
              <a:t>en</a:t>
            </a:r>
            <a:r>
              <a:rPr lang="en-US" dirty="0"/>
              <a:t> </a:t>
            </a:r>
            <a:r>
              <a:rPr lang="en-US" dirty="0" err="1"/>
              <a:t>varias</a:t>
            </a:r>
            <a:r>
              <a:rPr lang="en-US" dirty="0"/>
              <a:t> </a:t>
            </a:r>
            <a:r>
              <a:rPr lang="en-US" dirty="0" err="1"/>
              <a:t>líneas</a:t>
            </a:r>
            <a:r>
              <a:rPr lang="en-US" dirty="0"/>
              <a:t> </a:t>
            </a:r>
            <a:r>
              <a:rPr lang="en-US" dirty="0" err="1"/>
              <a:t>en</a:t>
            </a:r>
            <a:r>
              <a:rPr lang="en-US" dirty="0"/>
              <a:t> el </a:t>
            </a:r>
            <a:r>
              <a:rPr lang="en-US" dirty="0" err="1"/>
              <a:t>código</a:t>
            </a:r>
            <a:r>
              <a:rPr lang="en-US" dirty="0"/>
              <a:t>  debe </a:t>
            </a:r>
            <a:r>
              <a:rPr lang="en-US" dirty="0" err="1"/>
              <a:t>separarse</a:t>
            </a:r>
            <a:r>
              <a:rPr lang="en-US" dirty="0"/>
              <a:t> las </a:t>
            </a:r>
            <a:r>
              <a:rPr lang="en-US" dirty="0" err="1"/>
              <a:t>partes</a:t>
            </a:r>
            <a:r>
              <a:rPr lang="en-US" dirty="0"/>
              <a:t> con el </a:t>
            </a:r>
            <a:r>
              <a:rPr lang="en-US" dirty="0" err="1"/>
              <a:t>operador</a:t>
            </a:r>
            <a:r>
              <a:rPr lang="en-US" dirty="0"/>
              <a:t> de </a:t>
            </a:r>
            <a:r>
              <a:rPr lang="en-US" dirty="0" err="1"/>
              <a:t>concatenación</a:t>
            </a:r>
            <a:r>
              <a:rPr lang="en-US" dirty="0"/>
              <a:t>.</a:t>
            </a:r>
          </a:p>
        </p:txBody>
      </p:sp>
      <p:sp>
        <p:nvSpPr>
          <p:cNvPr id="4" name="TextBox 3">
            <a:extLst>
              <a:ext uri="{FF2B5EF4-FFF2-40B4-BE49-F238E27FC236}">
                <a16:creationId xmlns:a16="http://schemas.microsoft.com/office/drawing/2014/main" id="{A45333B7-9A68-D941-B51F-AF9ECDE73B20}"/>
              </a:ext>
            </a:extLst>
          </p:cNvPr>
          <p:cNvSpPr txBox="1"/>
          <p:nvPr/>
        </p:nvSpPr>
        <p:spPr>
          <a:xfrm>
            <a:off x="2142309" y="3629297"/>
            <a:ext cx="7907383"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solidFill>
                  <a:schemeClr val="bg1"/>
                </a:solidFill>
              </a:rPr>
              <a:t>WriteLine("</a:t>
            </a:r>
            <a:r>
              <a:rPr lang="en-US" b="1" dirty="0" err="1">
                <a:solidFill>
                  <a:schemeClr val="bg1"/>
                </a:solidFill>
              </a:rPr>
              <a:t>Neque</a:t>
            </a:r>
            <a:r>
              <a:rPr lang="en-US" b="1" dirty="0">
                <a:solidFill>
                  <a:schemeClr val="bg1"/>
                </a:solidFill>
              </a:rPr>
              <a:t> </a:t>
            </a:r>
            <a:r>
              <a:rPr lang="en-US" b="1" dirty="0" err="1">
                <a:solidFill>
                  <a:schemeClr val="bg1"/>
                </a:solidFill>
              </a:rPr>
              <a:t>porro</a:t>
            </a:r>
            <a:r>
              <a:rPr lang="en-US" b="1" dirty="0">
                <a:solidFill>
                  <a:schemeClr val="bg1"/>
                </a:solidFill>
              </a:rPr>
              <a:t> </a:t>
            </a:r>
            <a:r>
              <a:rPr lang="en-US" b="1" dirty="0" err="1">
                <a:solidFill>
                  <a:schemeClr val="bg1"/>
                </a:solidFill>
              </a:rPr>
              <a:t>quisquam</a:t>
            </a:r>
            <a:r>
              <a:rPr lang="en-US" b="1" dirty="0">
                <a:solidFill>
                  <a:schemeClr val="bg1"/>
                </a:solidFill>
              </a:rPr>
              <a:t> </a:t>
            </a:r>
            <a:r>
              <a:rPr lang="en-US" b="1" dirty="0" err="1">
                <a:solidFill>
                  <a:schemeClr val="bg1"/>
                </a:solidFill>
              </a:rPr>
              <a:t>est</a:t>
            </a:r>
            <a:r>
              <a:rPr lang="en-US" b="1" dirty="0">
                <a:solidFill>
                  <a:schemeClr val="bg1"/>
                </a:solidFill>
              </a:rPr>
              <a:t> qui </a:t>
            </a:r>
            <a:r>
              <a:rPr lang="en-US" b="1" dirty="0" err="1">
                <a:solidFill>
                  <a:schemeClr val="bg1"/>
                </a:solidFill>
              </a:rPr>
              <a:t>dolorem</a:t>
            </a:r>
            <a:r>
              <a:rPr lang="en-US" b="1" dirty="0">
                <a:solidFill>
                  <a:schemeClr val="bg1"/>
                </a:solidFill>
              </a:rPr>
              <a:t> ipsum </a:t>
            </a:r>
            <a:r>
              <a:rPr lang="en-US" b="1" dirty="0" err="1">
                <a:solidFill>
                  <a:schemeClr val="bg1"/>
                </a:solidFill>
              </a:rPr>
              <a:t>quia</a:t>
            </a:r>
            <a:r>
              <a:rPr lang="en-US" b="1" dirty="0">
                <a:solidFill>
                  <a:schemeClr val="bg1"/>
                </a:solidFill>
              </a:rPr>
              <a:t> dolor sit </a:t>
            </a:r>
            <a:r>
              <a:rPr lang="en-US" b="1" dirty="0" err="1">
                <a:solidFill>
                  <a:schemeClr val="bg1"/>
                </a:solidFill>
              </a:rPr>
              <a:t>amet</a:t>
            </a:r>
            <a:r>
              <a:rPr lang="en-US" b="1" dirty="0">
                <a:solidFill>
                  <a:schemeClr val="bg1"/>
                </a:solidFill>
              </a:rPr>
              <a:t>, </a:t>
            </a:r>
            <a:r>
              <a:rPr lang="en-US" b="1" dirty="0" err="1">
                <a:solidFill>
                  <a:schemeClr val="bg1"/>
                </a:solidFill>
              </a:rPr>
              <a:t>consectetur</a:t>
            </a:r>
            <a:r>
              <a:rPr lang="en-US" b="1" dirty="0">
                <a:solidFill>
                  <a:schemeClr val="bg1"/>
                </a:solidFill>
              </a:rPr>
              <a:t>, </a:t>
            </a:r>
            <a:r>
              <a:rPr lang="en-US" b="1" dirty="0" err="1">
                <a:solidFill>
                  <a:schemeClr val="bg1"/>
                </a:solidFill>
              </a:rPr>
              <a:t>adipisci</a:t>
            </a:r>
            <a:r>
              <a:rPr lang="en-US" b="1" dirty="0">
                <a:solidFill>
                  <a:schemeClr val="bg1"/>
                </a:solidFill>
              </a:rPr>
              <a:t> </a:t>
            </a:r>
            <a:r>
              <a:rPr lang="en-US" b="1" dirty="0" err="1">
                <a:solidFill>
                  <a:schemeClr val="bg1"/>
                </a:solidFill>
              </a:rPr>
              <a:t>velit</a:t>
            </a:r>
            <a:r>
              <a:rPr lang="en-US" b="1" dirty="0">
                <a:solidFill>
                  <a:schemeClr val="bg1"/>
                </a:solidFill>
              </a:rPr>
              <a:t>... ");			// Error de </a:t>
            </a:r>
            <a:r>
              <a:rPr lang="en-US" b="1" dirty="0" err="1">
                <a:solidFill>
                  <a:schemeClr val="bg1"/>
                </a:solidFill>
              </a:rPr>
              <a:t>compilación</a:t>
            </a:r>
            <a:endParaRPr lang="en-US" b="1" dirty="0">
              <a:solidFill>
                <a:schemeClr val="bg1"/>
              </a:solidFill>
            </a:endParaRPr>
          </a:p>
          <a:p>
            <a:endParaRPr lang="en-US" b="1" dirty="0">
              <a:solidFill>
                <a:schemeClr val="bg1"/>
              </a:solidFill>
            </a:endParaRPr>
          </a:p>
          <a:p>
            <a:r>
              <a:rPr lang="en-US" b="1" dirty="0">
                <a:solidFill>
                  <a:schemeClr val="bg1"/>
                </a:solidFill>
              </a:rPr>
              <a:t>WriteLine("</a:t>
            </a:r>
            <a:r>
              <a:rPr lang="en-US" b="1" dirty="0" err="1">
                <a:solidFill>
                  <a:schemeClr val="bg1"/>
                </a:solidFill>
              </a:rPr>
              <a:t>Neque</a:t>
            </a:r>
            <a:r>
              <a:rPr lang="en-US" b="1" dirty="0">
                <a:solidFill>
                  <a:schemeClr val="bg1"/>
                </a:solidFill>
              </a:rPr>
              <a:t> </a:t>
            </a:r>
            <a:r>
              <a:rPr lang="en-US" b="1" dirty="0" err="1">
                <a:solidFill>
                  <a:schemeClr val="bg1"/>
                </a:solidFill>
              </a:rPr>
              <a:t>porro</a:t>
            </a:r>
            <a:r>
              <a:rPr lang="en-US" b="1" dirty="0">
                <a:solidFill>
                  <a:schemeClr val="bg1"/>
                </a:solidFill>
              </a:rPr>
              <a:t> </a:t>
            </a:r>
            <a:r>
              <a:rPr lang="en-US" b="1" dirty="0" err="1">
                <a:solidFill>
                  <a:schemeClr val="bg1"/>
                </a:solidFill>
              </a:rPr>
              <a:t>quisquam</a:t>
            </a:r>
            <a:r>
              <a:rPr lang="en-US" b="1" dirty="0">
                <a:solidFill>
                  <a:schemeClr val="bg1"/>
                </a:solidFill>
              </a:rPr>
              <a:t> </a:t>
            </a:r>
            <a:r>
              <a:rPr lang="en-US" b="1" dirty="0" err="1">
                <a:solidFill>
                  <a:schemeClr val="bg1"/>
                </a:solidFill>
              </a:rPr>
              <a:t>est</a:t>
            </a:r>
            <a:r>
              <a:rPr lang="en-US" b="1" dirty="0">
                <a:solidFill>
                  <a:schemeClr val="bg1"/>
                </a:solidFill>
              </a:rPr>
              <a:t> " +</a:t>
            </a:r>
          </a:p>
          <a:p>
            <a:r>
              <a:rPr lang="en-US" b="1" dirty="0">
                <a:solidFill>
                  <a:schemeClr val="bg1"/>
                </a:solidFill>
              </a:rPr>
              <a:t>	"qui </a:t>
            </a:r>
            <a:r>
              <a:rPr lang="en-US" b="1" dirty="0" err="1">
                <a:solidFill>
                  <a:schemeClr val="bg1"/>
                </a:solidFill>
              </a:rPr>
              <a:t>dolorem</a:t>
            </a:r>
            <a:r>
              <a:rPr lang="en-US" b="1" dirty="0">
                <a:solidFill>
                  <a:schemeClr val="bg1"/>
                </a:solidFill>
              </a:rPr>
              <a:t> ipsum </a:t>
            </a:r>
            <a:r>
              <a:rPr lang="en-US" b="1" dirty="0" err="1">
                <a:solidFill>
                  <a:schemeClr val="bg1"/>
                </a:solidFill>
              </a:rPr>
              <a:t>quia</a:t>
            </a:r>
            <a:r>
              <a:rPr lang="en-US" b="1" dirty="0">
                <a:solidFill>
                  <a:schemeClr val="bg1"/>
                </a:solidFill>
              </a:rPr>
              <a:t> dolor sit " +</a:t>
            </a:r>
          </a:p>
          <a:p>
            <a:r>
              <a:rPr lang="en-US" b="1" dirty="0">
                <a:solidFill>
                  <a:schemeClr val="bg1"/>
                </a:solidFill>
              </a:rPr>
              <a:t>	"</a:t>
            </a:r>
            <a:r>
              <a:rPr lang="en-US" b="1" dirty="0" err="1">
                <a:solidFill>
                  <a:schemeClr val="bg1"/>
                </a:solidFill>
              </a:rPr>
              <a:t>amet</a:t>
            </a:r>
            <a:r>
              <a:rPr lang="en-US" b="1" dirty="0">
                <a:solidFill>
                  <a:schemeClr val="bg1"/>
                </a:solidFill>
              </a:rPr>
              <a:t>, </a:t>
            </a:r>
            <a:r>
              <a:rPr lang="en-US" b="1" dirty="0" err="1">
                <a:solidFill>
                  <a:schemeClr val="bg1"/>
                </a:solidFill>
              </a:rPr>
              <a:t>consectetur</a:t>
            </a:r>
            <a:r>
              <a:rPr lang="en-US" b="1" dirty="0">
                <a:solidFill>
                  <a:schemeClr val="bg1"/>
                </a:solidFill>
              </a:rPr>
              <a:t>, </a:t>
            </a:r>
            <a:r>
              <a:rPr lang="en-US" b="1" dirty="0" err="1">
                <a:solidFill>
                  <a:schemeClr val="bg1"/>
                </a:solidFill>
              </a:rPr>
              <a:t>adipisci</a:t>
            </a:r>
            <a:r>
              <a:rPr lang="en-US" b="1" dirty="0">
                <a:solidFill>
                  <a:schemeClr val="bg1"/>
                </a:solidFill>
              </a:rPr>
              <a:t> </a:t>
            </a:r>
            <a:r>
              <a:rPr lang="en-US" b="1" dirty="0" err="1">
                <a:solidFill>
                  <a:schemeClr val="bg1"/>
                </a:solidFill>
              </a:rPr>
              <a:t>velit</a:t>
            </a:r>
            <a:r>
              <a:rPr lang="en-US" b="1" dirty="0">
                <a:solidFill>
                  <a:schemeClr val="bg1"/>
                </a:solidFill>
              </a:rPr>
              <a:t>... "); 		// una sola </a:t>
            </a:r>
            <a:r>
              <a:rPr lang="en-US" b="1" dirty="0" err="1">
                <a:solidFill>
                  <a:schemeClr val="bg1"/>
                </a:solidFill>
              </a:rPr>
              <a:t>línea</a:t>
            </a:r>
            <a:endParaRPr lang="en-US"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9549786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6FD21-E47C-9D4E-A0C7-642AC8BA3456}"/>
              </a:ext>
            </a:extLst>
          </p:cNvPr>
          <p:cNvSpPr>
            <a:spLocks noGrp="1"/>
          </p:cNvSpPr>
          <p:nvPr>
            <p:ph type="title"/>
          </p:nvPr>
        </p:nvSpPr>
        <p:spPr/>
        <p:txBody>
          <a:bodyPr/>
          <a:lstStyle/>
          <a:p>
            <a:r>
              <a:rPr lang="en-BO" dirty="0"/>
              <a:t>Caracteres de escape</a:t>
            </a:r>
          </a:p>
        </p:txBody>
      </p:sp>
      <p:sp>
        <p:nvSpPr>
          <p:cNvPr id="3" name="Content Placeholder 2">
            <a:extLst>
              <a:ext uri="{FF2B5EF4-FFF2-40B4-BE49-F238E27FC236}">
                <a16:creationId xmlns:a16="http://schemas.microsoft.com/office/drawing/2014/main" id="{C8959DC0-72C3-FA4C-9B8E-E0862567F280}"/>
              </a:ext>
            </a:extLst>
          </p:cNvPr>
          <p:cNvSpPr>
            <a:spLocks noGrp="1"/>
          </p:cNvSpPr>
          <p:nvPr>
            <p:ph idx="1"/>
          </p:nvPr>
        </p:nvSpPr>
        <p:spPr>
          <a:xfrm>
            <a:off x="7724503" y="2271560"/>
            <a:ext cx="3629297" cy="2990215"/>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sz="2000" dirty="0" err="1"/>
              <a:t>Esta</a:t>
            </a:r>
            <a:r>
              <a:rPr lang="en-US" sz="2000" dirty="0"/>
              <a:t> </a:t>
            </a:r>
            <a:r>
              <a:rPr lang="en-US" sz="2000" dirty="0" err="1"/>
              <a:t>notación</a:t>
            </a:r>
            <a:r>
              <a:rPr lang="en-US" sz="2000" dirty="0"/>
              <a:t> de </a:t>
            </a:r>
            <a:r>
              <a:rPr lang="en-US" sz="2000" dirty="0" err="1"/>
              <a:t>barra</a:t>
            </a:r>
            <a:r>
              <a:rPr lang="en-US" sz="2000" dirty="0"/>
              <a:t> </a:t>
            </a:r>
            <a:r>
              <a:rPr lang="en-US" sz="2000" dirty="0" err="1"/>
              <a:t>invertida</a:t>
            </a:r>
            <a:r>
              <a:rPr lang="en-US" sz="2000" dirty="0"/>
              <a:t>, </a:t>
            </a:r>
            <a:r>
              <a:rPr lang="en-US" sz="2000" dirty="0" err="1"/>
              <a:t>en</a:t>
            </a:r>
            <a:r>
              <a:rPr lang="en-US" sz="2000" dirty="0"/>
              <a:t> </a:t>
            </a:r>
            <a:r>
              <a:rPr lang="en-US" sz="2000" dirty="0" err="1"/>
              <a:t>inglés</a:t>
            </a:r>
            <a:r>
              <a:rPr lang="en-US" sz="2000" dirty="0"/>
              <a:t> backslash, se </a:t>
            </a:r>
            <a:r>
              <a:rPr lang="en-US" sz="2000" dirty="0" err="1"/>
              <a:t>utiliza</a:t>
            </a:r>
            <a:r>
              <a:rPr lang="en-US" sz="2000" dirty="0"/>
              <a:t> para </a:t>
            </a:r>
            <a:r>
              <a:rPr lang="en-US" sz="2000" dirty="0" err="1"/>
              <a:t>incluir</a:t>
            </a:r>
            <a:r>
              <a:rPr lang="en-US" sz="2000" dirty="0"/>
              <a:t> </a:t>
            </a:r>
            <a:r>
              <a:rPr lang="en-US" sz="2000" dirty="0" err="1"/>
              <a:t>caracteres</a:t>
            </a:r>
            <a:r>
              <a:rPr lang="en-US" sz="2000" dirty="0"/>
              <a:t> </a:t>
            </a:r>
            <a:r>
              <a:rPr lang="en-US" sz="2000" dirty="0" err="1"/>
              <a:t>especiales</a:t>
            </a:r>
            <a:r>
              <a:rPr lang="en-US" sz="2000" dirty="0"/>
              <a:t>. </a:t>
            </a:r>
            <a:r>
              <a:rPr lang="en-US" sz="2000" dirty="0" err="1"/>
              <a:t>También</a:t>
            </a:r>
            <a:r>
              <a:rPr lang="en-US" sz="2000" dirty="0"/>
              <a:t> </a:t>
            </a:r>
            <a:r>
              <a:rPr lang="en-US" sz="2000" dirty="0" err="1"/>
              <a:t>caracteres</a:t>
            </a:r>
            <a:r>
              <a:rPr lang="en-US" sz="2000" dirty="0"/>
              <a:t> que no se </a:t>
            </a:r>
            <a:r>
              <a:rPr lang="en-US" sz="2000" dirty="0" err="1"/>
              <a:t>pueden</a:t>
            </a:r>
            <a:r>
              <a:rPr lang="en-US" sz="2000" dirty="0"/>
              <a:t> </a:t>
            </a:r>
            <a:r>
              <a:rPr lang="en-US" sz="2000" dirty="0" err="1"/>
              <a:t>incluir</a:t>
            </a:r>
            <a:r>
              <a:rPr lang="en-US" sz="2000" dirty="0"/>
              <a:t> </a:t>
            </a:r>
            <a:r>
              <a:rPr lang="en-US" sz="2000" dirty="0" err="1"/>
              <a:t>normalmente</a:t>
            </a:r>
            <a:r>
              <a:rPr lang="en-US" sz="2000" dirty="0"/>
              <a:t> </a:t>
            </a:r>
            <a:r>
              <a:rPr lang="en-US" sz="2000" dirty="0" err="1"/>
              <a:t>en</a:t>
            </a:r>
            <a:r>
              <a:rPr lang="en-US" sz="2000" dirty="0"/>
              <a:t> un literal string (el </a:t>
            </a:r>
            <a:r>
              <a:rPr lang="en-US" sz="2000" dirty="0" err="1"/>
              <a:t>mismo</a:t>
            </a:r>
            <a:r>
              <a:rPr lang="en-US" sz="2000" dirty="0"/>
              <a:t> backslash o una </a:t>
            </a:r>
            <a:r>
              <a:rPr lang="en-US" sz="2000" dirty="0" err="1"/>
              <a:t>comilla</a:t>
            </a:r>
            <a:r>
              <a:rPr lang="en-US" sz="2000" dirty="0"/>
              <a:t> </a:t>
            </a:r>
            <a:r>
              <a:rPr lang="en-US" sz="2000" dirty="0" err="1"/>
              <a:t>doble</a:t>
            </a:r>
            <a:r>
              <a:rPr lang="en-US" sz="2000" dirty="0"/>
              <a:t>). </a:t>
            </a:r>
            <a:r>
              <a:rPr lang="en-US" sz="2000" dirty="0" err="1"/>
              <a:t>También</a:t>
            </a:r>
            <a:r>
              <a:rPr lang="en-US" sz="2000" dirty="0"/>
              <a:t> </a:t>
            </a:r>
            <a:r>
              <a:rPr lang="en-US" sz="2000" dirty="0" err="1"/>
              <a:t>permite</a:t>
            </a:r>
            <a:r>
              <a:rPr lang="en-US" sz="2000" dirty="0"/>
              <a:t> </a:t>
            </a:r>
            <a:r>
              <a:rPr lang="en-US" sz="2000" dirty="0" err="1"/>
              <a:t>incorporar</a:t>
            </a:r>
            <a:r>
              <a:rPr lang="en-US" sz="2000" dirty="0"/>
              <a:t> </a:t>
            </a:r>
            <a:r>
              <a:rPr lang="en-US" sz="2000" dirty="0" err="1"/>
              <a:t>caracteres</a:t>
            </a:r>
            <a:r>
              <a:rPr lang="en-US" sz="2000" dirty="0"/>
              <a:t> Unicode que no </a:t>
            </a:r>
            <a:r>
              <a:rPr lang="en-US" sz="2000" dirty="0" err="1"/>
              <a:t>aparecen</a:t>
            </a:r>
            <a:r>
              <a:rPr lang="en-US" sz="2000" dirty="0"/>
              <a:t> </a:t>
            </a:r>
            <a:r>
              <a:rPr lang="en-US" sz="2000" dirty="0" err="1"/>
              <a:t>en</a:t>
            </a:r>
            <a:r>
              <a:rPr lang="en-US" sz="2000" dirty="0"/>
              <a:t> un </a:t>
            </a:r>
            <a:r>
              <a:rPr lang="en-US" sz="2000" dirty="0" err="1"/>
              <a:t>teclado</a:t>
            </a:r>
            <a:r>
              <a:rPr lang="en-US" sz="2000" dirty="0"/>
              <a:t>.</a:t>
            </a:r>
            <a:endParaRPr lang="en-BO" sz="2000" dirty="0"/>
          </a:p>
        </p:txBody>
      </p:sp>
      <p:pic>
        <p:nvPicPr>
          <p:cNvPr id="5" name="Picture 4" descr="A screenshot of a cell phone&#10;&#10;Description automatically generated">
            <a:extLst>
              <a:ext uri="{FF2B5EF4-FFF2-40B4-BE49-F238E27FC236}">
                <a16:creationId xmlns:a16="http://schemas.microsoft.com/office/drawing/2014/main" id="{2029C299-0632-2C4F-80D2-3C90905F11B8}"/>
              </a:ext>
            </a:extLst>
          </p:cNvPr>
          <p:cNvPicPr>
            <a:picLocks noChangeAspect="1"/>
          </p:cNvPicPr>
          <p:nvPr/>
        </p:nvPicPr>
        <p:blipFill>
          <a:blip r:embed="rId2"/>
          <a:stretch>
            <a:fillRect/>
          </a:stretch>
        </p:blipFill>
        <p:spPr>
          <a:xfrm>
            <a:off x="838200" y="2038229"/>
            <a:ext cx="6000087" cy="3456879"/>
          </a:xfrm>
          <a:prstGeom prst="rect">
            <a:avLst/>
          </a:prstGeom>
        </p:spPr>
      </p:pic>
    </p:spTree>
    <p:extLst>
      <p:ext uri="{BB962C8B-B14F-4D97-AF65-F5344CB8AC3E}">
        <p14:creationId xmlns:p14="http://schemas.microsoft.com/office/powerpoint/2010/main" val="41578103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D0CDA-FB7D-A446-B35C-B0DC518E45FF}"/>
              </a:ext>
            </a:extLst>
          </p:cNvPr>
          <p:cNvSpPr>
            <a:spLocks noGrp="1"/>
          </p:cNvSpPr>
          <p:nvPr>
            <p:ph type="title"/>
          </p:nvPr>
        </p:nvSpPr>
        <p:spPr/>
        <p:txBody>
          <a:bodyPr/>
          <a:lstStyle/>
          <a:p>
            <a:r>
              <a:rPr lang="en-BO" dirty="0"/>
              <a:t>Caracteres de escape (ejemplos)</a:t>
            </a:r>
          </a:p>
        </p:txBody>
      </p:sp>
      <p:sp>
        <p:nvSpPr>
          <p:cNvPr id="4" name="TextBox 3">
            <a:extLst>
              <a:ext uri="{FF2B5EF4-FFF2-40B4-BE49-F238E27FC236}">
                <a16:creationId xmlns:a16="http://schemas.microsoft.com/office/drawing/2014/main" id="{C3C3B7DA-E156-9344-9561-FCF098C06A6F}"/>
              </a:ext>
            </a:extLst>
          </p:cNvPr>
          <p:cNvSpPr txBox="1"/>
          <p:nvPr/>
        </p:nvSpPr>
        <p:spPr>
          <a:xfrm>
            <a:off x="1506362" y="2166257"/>
            <a:ext cx="9179277" cy="360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WriteLine("</a:t>
            </a:r>
            <a:r>
              <a:rPr lang="en-US" b="1" dirty="0" err="1"/>
              <a:t>Varias</a:t>
            </a:r>
            <a:r>
              <a:rPr lang="en-US" b="1" dirty="0"/>
              <a:t> </a:t>
            </a:r>
            <a:r>
              <a:rPr lang="en-US" b="1" dirty="0" err="1"/>
              <a:t>líneas</a:t>
            </a:r>
            <a:r>
              <a:rPr lang="en-US" b="1" dirty="0"/>
              <a:t>: \</a:t>
            </a:r>
            <a:r>
              <a:rPr lang="en-US" b="1" dirty="0" err="1"/>
              <a:t>nPrimera</a:t>
            </a:r>
            <a:r>
              <a:rPr lang="en-US" b="1" dirty="0"/>
              <a:t> </a:t>
            </a:r>
            <a:r>
              <a:rPr lang="en-US" b="1" dirty="0" err="1"/>
              <a:t>línea</a:t>
            </a:r>
            <a:r>
              <a:rPr lang="en-US" b="1" dirty="0"/>
              <a:t>\</a:t>
            </a:r>
            <a:r>
              <a:rPr lang="en-US" b="1" dirty="0" err="1"/>
              <a:t>nSegunda</a:t>
            </a:r>
            <a:r>
              <a:rPr lang="en-US" b="1" dirty="0"/>
              <a:t> </a:t>
            </a:r>
            <a:r>
              <a:rPr lang="en-US" b="1" dirty="0" err="1"/>
              <a:t>línea</a:t>
            </a:r>
            <a:r>
              <a:rPr lang="en-US" b="1" dirty="0"/>
              <a:t>\</a:t>
            </a:r>
            <a:r>
              <a:rPr lang="en-US" b="1" dirty="0" err="1"/>
              <a:t>nTercera</a:t>
            </a:r>
            <a:r>
              <a:rPr lang="en-US" b="1" dirty="0"/>
              <a:t> </a:t>
            </a:r>
            <a:r>
              <a:rPr lang="en-US" b="1" dirty="0" err="1"/>
              <a:t>línea</a:t>
            </a:r>
            <a:r>
              <a:rPr lang="en-US" b="1" dirty="0"/>
              <a:t>");</a:t>
            </a:r>
          </a:p>
          <a:p>
            <a:r>
              <a:rPr lang="en-US" b="1" dirty="0"/>
              <a:t>WriteLine("</a:t>
            </a:r>
            <a:r>
              <a:rPr lang="en-US" b="1" dirty="0" err="1"/>
              <a:t>Varias</a:t>
            </a:r>
            <a:r>
              <a:rPr lang="en-US" b="1" dirty="0"/>
              <a:t> </a:t>
            </a:r>
            <a:r>
              <a:rPr lang="en-US" b="1" dirty="0" err="1"/>
              <a:t>columnas</a:t>
            </a:r>
            <a:r>
              <a:rPr lang="en-US" b="1" dirty="0"/>
              <a:t>: \</a:t>
            </a:r>
            <a:r>
              <a:rPr lang="en-US" b="1" dirty="0" err="1"/>
              <a:t>nPrimera</a:t>
            </a:r>
            <a:r>
              <a:rPr lang="en-US" b="1" dirty="0"/>
              <a:t> </a:t>
            </a:r>
            <a:r>
              <a:rPr lang="en-US" b="1" dirty="0" err="1"/>
              <a:t>columna</a:t>
            </a:r>
            <a:r>
              <a:rPr lang="en-US" b="1" dirty="0"/>
              <a:t>\t\</a:t>
            </a:r>
            <a:r>
              <a:rPr lang="en-US" b="1" dirty="0" err="1"/>
              <a:t>tSegunda</a:t>
            </a:r>
            <a:r>
              <a:rPr lang="en-US" b="1" dirty="0"/>
              <a:t> </a:t>
            </a:r>
            <a:r>
              <a:rPr lang="en-US" b="1" dirty="0" err="1"/>
              <a:t>columna</a:t>
            </a:r>
            <a:r>
              <a:rPr lang="en-US" b="1" dirty="0"/>
              <a:t>\t\</a:t>
            </a:r>
            <a:r>
              <a:rPr lang="en-US" b="1" dirty="0" err="1"/>
              <a:t>tTercera</a:t>
            </a:r>
            <a:r>
              <a:rPr lang="en-US" b="1" dirty="0"/>
              <a:t> </a:t>
            </a:r>
            <a:r>
              <a:rPr lang="en-US" b="1" dirty="0" err="1"/>
              <a:t>columna</a:t>
            </a:r>
            <a:r>
              <a:rPr lang="en-US" b="1" dirty="0"/>
              <a:t>");</a:t>
            </a:r>
          </a:p>
          <a:p>
            <a:r>
              <a:rPr lang="en-US" b="1" dirty="0"/>
              <a:t>WriteLine("Hola Mundo\a\a\a");</a:t>
            </a:r>
          </a:p>
          <a:p>
            <a:r>
              <a:rPr lang="en-US" b="1" dirty="0"/>
              <a:t>WriteLine("\uAD00");</a:t>
            </a:r>
          </a:p>
          <a:p>
            <a:endParaRPr lang="en-US" sz="1000" dirty="0">
              <a:solidFill>
                <a:schemeClr val="bg1">
                  <a:lumMod val="85000"/>
                </a:schemeClr>
              </a:solidFill>
            </a:endParaRPr>
          </a:p>
          <a:p>
            <a:r>
              <a:rPr lang="en-US" b="1" dirty="0">
                <a:solidFill>
                  <a:schemeClr val="bg1"/>
                </a:solidFill>
              </a:rPr>
              <a:t>WriteLine(</a:t>
            </a:r>
            <a:r>
              <a:rPr lang="en-US" b="1" dirty="0"/>
              <a:t>"</a:t>
            </a:r>
            <a:r>
              <a:rPr lang="en-US" b="1" dirty="0">
                <a:solidFill>
                  <a:schemeClr val="bg1"/>
                </a:solidFill>
              </a:rPr>
              <a:t>C:\\Users\\</a:t>
            </a:r>
            <a:r>
              <a:rPr lang="en-US" b="1" dirty="0" err="1">
                <a:solidFill>
                  <a:schemeClr val="bg1"/>
                </a:solidFill>
              </a:rPr>
              <a:t>MiDirectorio</a:t>
            </a:r>
            <a:r>
              <a:rPr lang="en-US" b="1" dirty="0">
                <a:solidFill>
                  <a:schemeClr val="bg1"/>
                </a:solidFill>
              </a:rPr>
              <a:t>\\</a:t>
            </a:r>
            <a:r>
              <a:rPr lang="en-US" b="1" dirty="0" err="1">
                <a:solidFill>
                  <a:schemeClr val="bg1"/>
                </a:solidFill>
              </a:rPr>
              <a:t>MisProgramas</a:t>
            </a:r>
            <a:r>
              <a:rPr lang="en-US" b="1" dirty="0">
                <a:solidFill>
                  <a:schemeClr val="bg1"/>
                </a:solidFill>
              </a:rPr>
              <a:t>");</a:t>
            </a:r>
          </a:p>
          <a:p>
            <a:r>
              <a:rPr lang="en-US" b="1" dirty="0">
                <a:solidFill>
                  <a:schemeClr val="bg1"/>
                </a:solidFill>
              </a:rPr>
              <a:t>WriteLine(</a:t>
            </a:r>
            <a:r>
              <a:rPr lang="en-US" b="1" dirty="0"/>
              <a:t>"</a:t>
            </a:r>
            <a:r>
              <a:rPr lang="en-US" b="1" dirty="0" err="1">
                <a:solidFill>
                  <a:schemeClr val="bg1"/>
                </a:solidFill>
              </a:rPr>
              <a:t>Esto</a:t>
            </a:r>
            <a:r>
              <a:rPr lang="en-US" b="1" dirty="0">
                <a:solidFill>
                  <a:schemeClr val="bg1"/>
                </a:solidFill>
              </a:rPr>
              <a:t> es \</a:t>
            </a:r>
            <a:r>
              <a:rPr lang="en-US" b="1" dirty="0"/>
              <a:t>"</a:t>
            </a:r>
            <a:r>
              <a:rPr lang="en-US" b="1" dirty="0">
                <a:solidFill>
                  <a:schemeClr val="bg1"/>
                </a:solidFill>
              </a:rPr>
              <a:t>IMPORTANTE\</a:t>
            </a:r>
            <a:r>
              <a:rPr lang="en-US" b="1" dirty="0"/>
              <a:t>"</a:t>
            </a:r>
            <a:r>
              <a:rPr lang="en-US" b="1" dirty="0">
                <a:solidFill>
                  <a:schemeClr val="bg1"/>
                </a:solidFill>
              </a:rPr>
              <a:t>");</a:t>
            </a:r>
          </a:p>
          <a:p>
            <a:r>
              <a:rPr lang="en-US" b="1" dirty="0">
                <a:solidFill>
                  <a:schemeClr val="bg1"/>
                </a:solidFill>
              </a:rPr>
              <a:t>WriteLine(); WriteLine(</a:t>
            </a:r>
            <a:r>
              <a:rPr lang="en-US" b="1" dirty="0"/>
              <a:t>""</a:t>
            </a:r>
            <a:r>
              <a:rPr lang="en-US" b="1" dirty="0">
                <a:solidFill>
                  <a:schemeClr val="bg1"/>
                </a:solidFill>
              </a:rPr>
              <a:t>);				// 2 </a:t>
            </a:r>
            <a:r>
              <a:rPr lang="en-US" b="1" dirty="0" err="1">
                <a:solidFill>
                  <a:schemeClr val="bg1"/>
                </a:solidFill>
              </a:rPr>
              <a:t>líneas</a:t>
            </a:r>
            <a:r>
              <a:rPr lang="en-US" b="1" dirty="0">
                <a:solidFill>
                  <a:schemeClr val="bg1"/>
                </a:solidFill>
              </a:rPr>
              <a:t> </a:t>
            </a:r>
            <a:r>
              <a:rPr lang="en-US" b="1" dirty="0" err="1">
                <a:solidFill>
                  <a:schemeClr val="bg1"/>
                </a:solidFill>
              </a:rPr>
              <a:t>en</a:t>
            </a:r>
            <a:r>
              <a:rPr lang="en-US" b="1" dirty="0">
                <a:solidFill>
                  <a:schemeClr val="bg1"/>
                </a:solidFill>
              </a:rPr>
              <a:t> </a:t>
            </a:r>
            <a:r>
              <a:rPr lang="en-US" b="1" dirty="0" err="1">
                <a:solidFill>
                  <a:schemeClr val="bg1"/>
                </a:solidFill>
              </a:rPr>
              <a:t>blanco</a:t>
            </a:r>
            <a:endParaRPr lang="en-US" b="1" dirty="0">
              <a:solidFill>
                <a:schemeClr val="bg1"/>
              </a:solidFill>
            </a:endParaRPr>
          </a:p>
          <a:p>
            <a:r>
              <a:rPr lang="en-US" b="1" dirty="0">
                <a:solidFill>
                  <a:schemeClr val="bg1"/>
                </a:solidFill>
              </a:rPr>
              <a:t>WriteLine(@</a:t>
            </a:r>
            <a:r>
              <a:rPr lang="en-US" b="1" dirty="0"/>
              <a:t>"</a:t>
            </a:r>
            <a:r>
              <a:rPr lang="en-US" b="1" dirty="0">
                <a:solidFill>
                  <a:schemeClr val="bg1"/>
                </a:solidFill>
              </a:rPr>
              <a:t>C:\Users\</a:t>
            </a:r>
            <a:r>
              <a:rPr lang="en-US" b="1" dirty="0" err="1">
                <a:solidFill>
                  <a:schemeClr val="bg1"/>
                </a:solidFill>
              </a:rPr>
              <a:t>MiDirectorio</a:t>
            </a:r>
            <a:r>
              <a:rPr lang="en-US" b="1" dirty="0">
                <a:solidFill>
                  <a:schemeClr val="bg1"/>
                </a:solidFill>
              </a:rPr>
              <a:t>\</a:t>
            </a:r>
            <a:r>
              <a:rPr lang="en-US" b="1" dirty="0" err="1">
                <a:solidFill>
                  <a:schemeClr val="bg1"/>
                </a:solidFill>
              </a:rPr>
              <a:t>MisProgramas</a:t>
            </a:r>
            <a:r>
              <a:rPr lang="en-US" b="1" dirty="0">
                <a:solidFill>
                  <a:schemeClr val="bg1"/>
                </a:solidFill>
              </a:rPr>
              <a:t>");	// </a:t>
            </a:r>
            <a:r>
              <a:rPr lang="en-US" b="1" dirty="0" err="1">
                <a:solidFill>
                  <a:schemeClr val="bg1"/>
                </a:solidFill>
              </a:rPr>
              <a:t>Ignorando</a:t>
            </a:r>
            <a:r>
              <a:rPr lang="en-US" b="1" dirty="0">
                <a:solidFill>
                  <a:schemeClr val="bg1"/>
                </a:solidFill>
              </a:rPr>
              <a:t> </a:t>
            </a:r>
            <a:r>
              <a:rPr lang="en-US" b="1" dirty="0" err="1">
                <a:solidFill>
                  <a:schemeClr val="bg1"/>
                </a:solidFill>
              </a:rPr>
              <a:t>secuencias</a:t>
            </a:r>
            <a:r>
              <a:rPr lang="en-US" b="1" dirty="0">
                <a:solidFill>
                  <a:schemeClr val="bg1"/>
                </a:solidFill>
              </a:rPr>
              <a:t> de escape</a:t>
            </a:r>
          </a:p>
          <a:p>
            <a:r>
              <a:rPr lang="en-US" sz="1000" dirty="0">
                <a:solidFill>
                  <a:schemeClr val="bg1">
                    <a:lumMod val="85000"/>
                  </a:schemeClr>
                </a:solidFill>
              </a:rPr>
              <a:t>						</a:t>
            </a:r>
            <a:r>
              <a:rPr lang="en-US" b="1" dirty="0">
                <a:solidFill>
                  <a:schemeClr val="bg1"/>
                </a:solidFill>
              </a:rPr>
              <a:t>// Con verbatim strings</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08126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F5841-132C-B042-92BD-45793899F5BE}"/>
              </a:ext>
            </a:extLst>
          </p:cNvPr>
          <p:cNvSpPr>
            <a:spLocks noGrp="1"/>
          </p:cNvSpPr>
          <p:nvPr>
            <p:ph type="title"/>
          </p:nvPr>
        </p:nvSpPr>
        <p:spPr/>
        <p:txBody>
          <a:bodyPr/>
          <a:lstStyle/>
          <a:p>
            <a:r>
              <a:rPr lang="en-BO" dirty="0"/>
              <a:t>Programa inicial</a:t>
            </a:r>
          </a:p>
        </p:txBody>
      </p:sp>
      <p:sp>
        <p:nvSpPr>
          <p:cNvPr id="3" name="Content Placeholder 2">
            <a:extLst>
              <a:ext uri="{FF2B5EF4-FFF2-40B4-BE49-F238E27FC236}">
                <a16:creationId xmlns:a16="http://schemas.microsoft.com/office/drawing/2014/main" id="{24832D25-8689-FE41-B548-1D7C7780477E}"/>
              </a:ext>
            </a:extLst>
          </p:cNvPr>
          <p:cNvSpPr>
            <a:spLocks noGrp="1"/>
          </p:cNvSpPr>
          <p:nvPr>
            <p:ph idx="1"/>
          </p:nvPr>
        </p:nvSpPr>
        <p:spPr/>
        <p:txBody>
          <a:bodyPr/>
          <a:lstStyle/>
          <a:p>
            <a:pPr marL="0" indent="0">
              <a:buNone/>
            </a:pPr>
            <a:r>
              <a:rPr lang="es-ES" dirty="0"/>
              <a:t>Ahora ha creado un proyecto de C #. En el panel del Explorador de soluciones (Ver ➤ </a:t>
            </a:r>
            <a:r>
              <a:rPr lang="es-ES" dirty="0" err="1"/>
              <a:t>Solution</a:t>
            </a:r>
            <a:r>
              <a:rPr lang="es-ES" dirty="0"/>
              <a:t> Explorer), puede ver que el proyecto consta de un único archivo fuente C # (.</a:t>
            </a:r>
            <a:r>
              <a:rPr lang="es-ES" dirty="0" err="1"/>
              <a:t>cs</a:t>
            </a:r>
            <a:r>
              <a:rPr lang="es-ES" dirty="0"/>
              <a:t>) que ya debería estar abierto. De lo contrario, puede hacer doble clic en el archivo en el Explorador de soluciones para abrirlo. En el archivo fuente hay un código básico para ayudarlo a comenzar. Sin embargo, para simplificar las cosas en esta etapa, siga adelante y simplifique el código en esto.</a:t>
            </a:r>
            <a:endParaRPr lang="en-BO" dirty="0"/>
          </a:p>
        </p:txBody>
      </p:sp>
    </p:spTree>
    <p:extLst>
      <p:ext uri="{BB962C8B-B14F-4D97-AF65-F5344CB8AC3E}">
        <p14:creationId xmlns:p14="http://schemas.microsoft.com/office/powerpoint/2010/main" val="18761268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825E9-7AF6-7049-968E-DFADD73C47E7}"/>
              </a:ext>
            </a:extLst>
          </p:cNvPr>
          <p:cNvSpPr>
            <a:spLocks noGrp="1"/>
          </p:cNvSpPr>
          <p:nvPr>
            <p:ph type="title"/>
          </p:nvPr>
        </p:nvSpPr>
        <p:spPr/>
        <p:txBody>
          <a:bodyPr/>
          <a:lstStyle/>
          <a:p>
            <a:r>
              <a:rPr lang="en-BO" dirty="0"/>
              <a:t>Operadores para strings</a:t>
            </a:r>
          </a:p>
        </p:txBody>
      </p:sp>
      <p:sp>
        <p:nvSpPr>
          <p:cNvPr id="3" name="Content Placeholder 2">
            <a:extLst>
              <a:ext uri="{FF2B5EF4-FFF2-40B4-BE49-F238E27FC236}">
                <a16:creationId xmlns:a16="http://schemas.microsoft.com/office/drawing/2014/main" id="{5F147E88-3C7D-5445-BABD-3F85269473C6}"/>
              </a:ext>
            </a:extLst>
          </p:cNvPr>
          <p:cNvSpPr>
            <a:spLocks noGrp="1"/>
          </p:cNvSpPr>
          <p:nvPr>
            <p:ph idx="1"/>
          </p:nvPr>
        </p:nvSpPr>
        <p:spPr>
          <a:xfrm>
            <a:off x="838200" y="1825625"/>
            <a:ext cx="10515600" cy="1509758"/>
          </a:xfrm>
        </p:spPr>
        <p:txBody>
          <a:bodyPr>
            <a:normAutofit fontScale="85000" lnSpcReduction="10000"/>
          </a:bodyPr>
          <a:lstStyle/>
          <a:p>
            <a:pPr marL="0" indent="0">
              <a:buNone/>
            </a:pPr>
            <a:r>
              <a:rPr lang="en-BO" dirty="0"/>
              <a:t>En C# hay un concepto que se llama sobrecarga, en inglés </a:t>
            </a:r>
            <a:r>
              <a:rPr lang="en-BO" b="1" dirty="0"/>
              <a:t>overloading</a:t>
            </a:r>
            <a:r>
              <a:rPr lang="en-BO" dirty="0"/>
              <a:t>, de operadores, que se puede aplicar a varios tipos (clases).</a:t>
            </a:r>
          </a:p>
          <a:p>
            <a:pPr marL="0" indent="0">
              <a:buNone/>
            </a:pPr>
            <a:r>
              <a:rPr lang="en-BO" dirty="0"/>
              <a:t>Los strings se benefician de esta característica con algunos operadores de mucha utilidad, como ser lógicos y aritméticos (usados para concatenación) (==, !=, +, +=).</a:t>
            </a:r>
          </a:p>
          <a:p>
            <a:pPr marL="0" indent="0">
              <a:buNone/>
            </a:pPr>
            <a:endParaRPr lang="en-BO" dirty="0"/>
          </a:p>
          <a:p>
            <a:endParaRPr lang="en-BO" dirty="0"/>
          </a:p>
          <a:p>
            <a:endParaRPr lang="en-BO" dirty="0"/>
          </a:p>
          <a:p>
            <a:endParaRPr lang="en-BO" dirty="0"/>
          </a:p>
          <a:p>
            <a:endParaRPr lang="en-BO" dirty="0"/>
          </a:p>
          <a:p>
            <a:endParaRPr lang="en-BO" dirty="0"/>
          </a:p>
          <a:p>
            <a:endParaRPr lang="en-BO" dirty="0"/>
          </a:p>
          <a:p>
            <a:endParaRPr lang="en-BO" dirty="0"/>
          </a:p>
          <a:p>
            <a:endParaRPr lang="en-BO" dirty="0"/>
          </a:p>
        </p:txBody>
      </p:sp>
      <p:sp>
        <p:nvSpPr>
          <p:cNvPr id="4" name="TextBox 3">
            <a:extLst>
              <a:ext uri="{FF2B5EF4-FFF2-40B4-BE49-F238E27FC236}">
                <a16:creationId xmlns:a16="http://schemas.microsoft.com/office/drawing/2014/main" id="{0C3E9CB8-68B3-6A4A-B819-B64BD78841B9}"/>
              </a:ext>
            </a:extLst>
          </p:cNvPr>
          <p:cNvSpPr txBox="1"/>
          <p:nvPr/>
        </p:nvSpPr>
        <p:spPr>
          <a:xfrm>
            <a:off x="3047945" y="3470320"/>
            <a:ext cx="6096110"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string </a:t>
            </a:r>
            <a:r>
              <a:rPr lang="en-US" b="1" dirty="0" err="1"/>
              <a:t>saludo</a:t>
            </a:r>
            <a:r>
              <a:rPr lang="en-US" b="1" dirty="0"/>
              <a:t> = "Hola";	</a:t>
            </a:r>
          </a:p>
          <a:p>
            <a:r>
              <a:rPr lang="en-US" b="1" dirty="0"/>
              <a:t>bool b = (</a:t>
            </a:r>
            <a:r>
              <a:rPr lang="en-US" b="1" dirty="0" err="1"/>
              <a:t>saludo</a:t>
            </a:r>
            <a:r>
              <a:rPr lang="en-US" b="1" dirty="0"/>
              <a:t> == "Hola");	WriteLine($"bool b = {b} ");</a:t>
            </a:r>
          </a:p>
          <a:p>
            <a:r>
              <a:rPr lang="en-US" b="1" dirty="0"/>
              <a:t>bool a =  (</a:t>
            </a:r>
            <a:r>
              <a:rPr lang="en-US" b="1" dirty="0" err="1"/>
              <a:t>saludo</a:t>
            </a:r>
            <a:r>
              <a:rPr lang="en-US" b="1" dirty="0"/>
              <a:t> != "</a:t>
            </a:r>
            <a:r>
              <a:rPr lang="en-US" b="1" dirty="0" err="1"/>
              <a:t>hola</a:t>
            </a:r>
            <a:r>
              <a:rPr lang="en-US" b="1" dirty="0"/>
              <a:t>"); 	WriteLine($"bool a = {a} ");</a:t>
            </a:r>
          </a:p>
          <a:p>
            <a:endParaRPr lang="en-US" b="1" dirty="0"/>
          </a:p>
          <a:p>
            <a:r>
              <a:rPr lang="en-US" b="1" dirty="0" err="1"/>
              <a:t>saludo</a:t>
            </a:r>
            <a:r>
              <a:rPr lang="en-US" b="1" dirty="0"/>
              <a:t> += " Mundo"; 	WriteLine($"</a:t>
            </a:r>
            <a:r>
              <a:rPr lang="en-US" b="1" dirty="0" err="1"/>
              <a:t>saludo</a:t>
            </a:r>
            <a:r>
              <a:rPr lang="en-US" b="1" dirty="0"/>
              <a:t> = {</a:t>
            </a:r>
            <a:r>
              <a:rPr lang="en-US" b="1" dirty="0" err="1"/>
              <a:t>saludo</a:t>
            </a:r>
            <a:r>
              <a:rPr lang="en-US" b="1" dirty="0"/>
              <a:t>} ");</a:t>
            </a:r>
          </a:p>
          <a:p>
            <a:r>
              <a:rPr lang="en-US" b="1" dirty="0"/>
              <a:t>string </a:t>
            </a:r>
            <a:r>
              <a:rPr lang="en-US" b="1" dirty="0" err="1"/>
              <a:t>bv</a:t>
            </a:r>
            <a:r>
              <a:rPr lang="en-US" b="1" dirty="0"/>
              <a:t> = </a:t>
            </a:r>
            <a:r>
              <a:rPr lang="en-US" b="1" dirty="0" err="1"/>
              <a:t>saludo</a:t>
            </a:r>
            <a:r>
              <a:rPr lang="en-US" b="1" dirty="0"/>
              <a:t> + </a:t>
            </a:r>
          </a:p>
          <a:p>
            <a:r>
              <a:rPr lang="en-US" b="1" dirty="0"/>
              <a:t>          ", </a:t>
            </a:r>
            <a:r>
              <a:rPr lang="en-US" b="1" dirty="0" err="1"/>
              <a:t>Bienvenido</a:t>
            </a:r>
            <a:r>
              <a:rPr lang="en-US" b="1" dirty="0"/>
              <a:t> a C#! "; 	WriteLine($"</a:t>
            </a:r>
            <a:r>
              <a:rPr lang="en-US" b="1" dirty="0" err="1"/>
              <a:t>bv</a:t>
            </a:r>
            <a:r>
              <a:rPr lang="en-US" b="1" dirty="0"/>
              <a:t> = {</a:t>
            </a:r>
            <a:r>
              <a:rPr lang="en-US" b="1" dirty="0" err="1"/>
              <a:t>bv</a:t>
            </a:r>
            <a:r>
              <a:rPr lang="en-US" b="1" dirty="0"/>
              <a:t>} ");</a:t>
            </a:r>
          </a:p>
          <a:p>
            <a:r>
              <a:rPr lang="en-US" b="1" dirty="0"/>
              <a:t> </a:t>
            </a:r>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744605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F27C5-8168-ED40-BAAE-C595C4DBF41C}"/>
              </a:ext>
            </a:extLst>
          </p:cNvPr>
          <p:cNvSpPr>
            <a:spLocks noGrp="1"/>
          </p:cNvSpPr>
          <p:nvPr>
            <p:ph type="title"/>
          </p:nvPr>
        </p:nvSpPr>
        <p:spPr/>
        <p:txBody>
          <a:bodyPr/>
          <a:lstStyle/>
          <a:p>
            <a:r>
              <a:rPr lang="en-BO" dirty="0"/>
              <a:t>La clase System.String</a:t>
            </a:r>
          </a:p>
        </p:txBody>
      </p:sp>
      <p:sp>
        <p:nvSpPr>
          <p:cNvPr id="3" name="Content Placeholder 2">
            <a:extLst>
              <a:ext uri="{FF2B5EF4-FFF2-40B4-BE49-F238E27FC236}">
                <a16:creationId xmlns:a16="http://schemas.microsoft.com/office/drawing/2014/main" id="{15A3B5D8-AAD1-8A4A-809C-EF1F72095EA3}"/>
              </a:ext>
            </a:extLst>
          </p:cNvPr>
          <p:cNvSpPr>
            <a:spLocks noGrp="1"/>
          </p:cNvSpPr>
          <p:nvPr>
            <p:ph idx="1"/>
          </p:nvPr>
        </p:nvSpPr>
        <p:spPr/>
        <p:txBody>
          <a:bodyPr>
            <a:normAutofit/>
          </a:bodyPr>
          <a:lstStyle/>
          <a:p>
            <a:pPr marL="0" indent="0">
              <a:buNone/>
            </a:pPr>
            <a:r>
              <a:rPr lang="en-US" dirty="0"/>
              <a:t>El keyword string es </a:t>
            </a:r>
            <a:r>
              <a:rPr lang="en-US" dirty="0" err="1"/>
              <a:t>en</a:t>
            </a:r>
            <a:r>
              <a:rPr lang="en-US" dirty="0"/>
              <a:t> </a:t>
            </a:r>
            <a:r>
              <a:rPr lang="en-US" dirty="0" err="1"/>
              <a:t>realidad</a:t>
            </a:r>
            <a:r>
              <a:rPr lang="en-US" dirty="0"/>
              <a:t> un alias para la </a:t>
            </a:r>
            <a:r>
              <a:rPr lang="en-US" dirty="0" err="1"/>
              <a:t>clase</a:t>
            </a:r>
            <a:r>
              <a:rPr lang="en-US" dirty="0"/>
              <a:t> String de la </a:t>
            </a:r>
            <a:r>
              <a:rPr lang="en-US" dirty="0" err="1"/>
              <a:t>librería</a:t>
            </a:r>
            <a:r>
              <a:rPr lang="en-US" dirty="0"/>
              <a:t> </a:t>
            </a:r>
            <a:r>
              <a:rPr lang="en-US" dirty="0" err="1"/>
              <a:t>nativa</a:t>
            </a:r>
            <a:r>
              <a:rPr lang="en-US" dirty="0"/>
              <a:t> de </a:t>
            </a:r>
            <a:r>
              <a:rPr lang="en-US" dirty="0" err="1"/>
              <a:t>.Net</a:t>
            </a:r>
            <a:r>
              <a:rPr lang="en-US" dirty="0"/>
              <a:t> Core. Como </a:t>
            </a:r>
            <a:r>
              <a:rPr lang="en-US" dirty="0" err="1"/>
              <a:t>tal</a:t>
            </a:r>
            <a:r>
              <a:rPr lang="en-US" dirty="0"/>
              <a:t>, </a:t>
            </a:r>
            <a:r>
              <a:rPr lang="en-US" dirty="0" err="1"/>
              <a:t>proporciona</a:t>
            </a:r>
            <a:r>
              <a:rPr lang="en-US" dirty="0"/>
              <a:t> una </a:t>
            </a:r>
            <a:r>
              <a:rPr lang="en-US" dirty="0" err="1"/>
              <a:t>multitud</a:t>
            </a:r>
            <a:r>
              <a:rPr lang="en-US" dirty="0"/>
              <a:t> de </a:t>
            </a:r>
            <a:r>
              <a:rPr lang="en-US" dirty="0" err="1"/>
              <a:t>métodos</a:t>
            </a:r>
            <a:r>
              <a:rPr lang="en-US" dirty="0"/>
              <a:t> </a:t>
            </a:r>
            <a:r>
              <a:rPr lang="en-US" dirty="0" err="1"/>
              <a:t>relacionados</a:t>
            </a:r>
            <a:r>
              <a:rPr lang="en-US" dirty="0"/>
              <a:t> con el </a:t>
            </a:r>
            <a:r>
              <a:rPr lang="en-US" dirty="0" err="1"/>
              <a:t>manejo</a:t>
            </a:r>
            <a:r>
              <a:rPr lang="en-US" dirty="0"/>
              <a:t> de los strings. Por </a:t>
            </a:r>
            <a:r>
              <a:rPr lang="en-US" dirty="0" err="1"/>
              <a:t>ejemplo</a:t>
            </a:r>
            <a:r>
              <a:rPr lang="en-US" dirty="0"/>
              <a:t>, </a:t>
            </a:r>
            <a:r>
              <a:rPr lang="en-US" b="1" dirty="0"/>
              <a:t>hay </a:t>
            </a:r>
            <a:r>
              <a:rPr lang="en-US" b="1" dirty="0" err="1"/>
              <a:t>métodos</a:t>
            </a:r>
            <a:r>
              <a:rPr lang="en-US" b="1" dirty="0"/>
              <a:t> para </a:t>
            </a:r>
            <a:r>
              <a:rPr lang="en-US" b="1" dirty="0" err="1"/>
              <a:t>reemplazar</a:t>
            </a:r>
            <a:r>
              <a:rPr lang="en-US" b="1" dirty="0"/>
              <a:t>, </a:t>
            </a:r>
            <a:r>
              <a:rPr lang="en-US" b="1" dirty="0" err="1"/>
              <a:t>insertar</a:t>
            </a:r>
            <a:r>
              <a:rPr lang="en-US" b="1" dirty="0"/>
              <a:t> y </a:t>
            </a:r>
            <a:r>
              <a:rPr lang="en-US" b="1" dirty="0" err="1"/>
              <a:t>quitar</a:t>
            </a:r>
            <a:r>
              <a:rPr lang="en-US" b="1" dirty="0"/>
              <a:t> series de </a:t>
            </a:r>
            <a:r>
              <a:rPr lang="en-US" b="1" dirty="0" err="1"/>
              <a:t>caracteres</a:t>
            </a:r>
            <a:r>
              <a:rPr lang="en-US" b="1" dirty="0"/>
              <a:t> a </a:t>
            </a:r>
            <a:r>
              <a:rPr lang="en-US" b="1" dirty="0" err="1"/>
              <a:t>cualquier</a:t>
            </a:r>
            <a:r>
              <a:rPr lang="en-US" b="1" dirty="0"/>
              <a:t> string</a:t>
            </a:r>
            <a:r>
              <a:rPr lang="en-US" dirty="0"/>
              <a:t>.</a:t>
            </a:r>
          </a:p>
          <a:p>
            <a:pPr marL="0" indent="0">
              <a:buNone/>
            </a:pPr>
            <a:endParaRPr lang="en-US" dirty="0"/>
          </a:p>
          <a:p>
            <a:pPr marL="0" indent="0">
              <a:buNone/>
            </a:pPr>
            <a:r>
              <a:rPr lang="en-US" dirty="0"/>
              <a:t>Una </a:t>
            </a:r>
            <a:r>
              <a:rPr lang="en-US" dirty="0" err="1"/>
              <a:t>cosa</a:t>
            </a:r>
            <a:r>
              <a:rPr lang="en-US" dirty="0"/>
              <a:t> </a:t>
            </a:r>
            <a:r>
              <a:rPr lang="en-US" dirty="0" err="1"/>
              <a:t>importante</a:t>
            </a:r>
            <a:r>
              <a:rPr lang="en-US" dirty="0"/>
              <a:t> a </a:t>
            </a:r>
            <a:r>
              <a:rPr lang="en-US" dirty="0" err="1"/>
              <a:t>tener</a:t>
            </a:r>
            <a:r>
              <a:rPr lang="en-US" dirty="0"/>
              <a:t> </a:t>
            </a:r>
            <a:r>
              <a:rPr lang="en-US" dirty="0" err="1"/>
              <a:t>en</a:t>
            </a:r>
            <a:r>
              <a:rPr lang="en-US" dirty="0"/>
              <a:t> </a:t>
            </a:r>
            <a:r>
              <a:rPr lang="en-US" dirty="0" err="1"/>
              <a:t>cuenta</a:t>
            </a:r>
            <a:r>
              <a:rPr lang="en-US" dirty="0"/>
              <a:t> es que no hay </a:t>
            </a:r>
            <a:r>
              <a:rPr lang="en-US" dirty="0" err="1"/>
              <a:t>métodos</a:t>
            </a:r>
            <a:r>
              <a:rPr lang="en-US" dirty="0"/>
              <a:t> para </a:t>
            </a:r>
            <a:r>
              <a:rPr lang="en-US" dirty="0" err="1"/>
              <a:t>cambiar</a:t>
            </a:r>
            <a:r>
              <a:rPr lang="en-US" dirty="0"/>
              <a:t> un string. Los </a:t>
            </a:r>
            <a:r>
              <a:rPr lang="en-US" dirty="0" err="1"/>
              <a:t>métodos</a:t>
            </a:r>
            <a:r>
              <a:rPr lang="en-US" dirty="0"/>
              <a:t> que </a:t>
            </a:r>
            <a:r>
              <a:rPr lang="en-US" dirty="0" err="1"/>
              <a:t>parecen</a:t>
            </a:r>
            <a:r>
              <a:rPr lang="en-US" dirty="0"/>
              <a:t> </a:t>
            </a:r>
            <a:r>
              <a:rPr lang="en-US" dirty="0" err="1"/>
              <a:t>modificar</a:t>
            </a:r>
            <a:r>
              <a:rPr lang="en-US" dirty="0"/>
              <a:t> un string, </a:t>
            </a:r>
            <a:r>
              <a:rPr lang="en-US" dirty="0" err="1"/>
              <a:t>en</a:t>
            </a:r>
            <a:r>
              <a:rPr lang="en-US" dirty="0"/>
              <a:t> </a:t>
            </a:r>
            <a:r>
              <a:rPr lang="en-US" dirty="0" err="1"/>
              <a:t>realidad</a:t>
            </a:r>
            <a:r>
              <a:rPr lang="en-US" dirty="0"/>
              <a:t> </a:t>
            </a:r>
            <a:r>
              <a:rPr lang="en-US" dirty="0" err="1"/>
              <a:t>siempre</a:t>
            </a:r>
            <a:r>
              <a:rPr lang="en-US" dirty="0"/>
              <a:t> </a:t>
            </a:r>
            <a:r>
              <a:rPr lang="en-US" dirty="0" err="1"/>
              <a:t>devuelven</a:t>
            </a:r>
            <a:r>
              <a:rPr lang="en-US" dirty="0"/>
              <a:t> un string </a:t>
            </a:r>
            <a:r>
              <a:rPr lang="en-US" dirty="0" err="1"/>
              <a:t>completamente</a:t>
            </a:r>
            <a:r>
              <a:rPr lang="en-US" dirty="0"/>
              <a:t> nuevo. Es por </a:t>
            </a:r>
            <a:r>
              <a:rPr lang="en-US" dirty="0" err="1"/>
              <a:t>eso</a:t>
            </a:r>
            <a:r>
              <a:rPr lang="en-US" dirty="0"/>
              <a:t> que se dice que </a:t>
            </a:r>
            <a:r>
              <a:rPr lang="en-US" b="1" dirty="0"/>
              <a:t>los strings son </a:t>
            </a:r>
            <a:r>
              <a:rPr lang="en-US" b="1" dirty="0" err="1"/>
              <a:t>inmutables</a:t>
            </a:r>
            <a:r>
              <a:rPr lang="en-US" dirty="0"/>
              <a:t>.</a:t>
            </a:r>
          </a:p>
          <a:p>
            <a:pPr marL="0" indent="0">
              <a:buNone/>
            </a:pPr>
            <a:endParaRPr lang="en-BO" dirty="0"/>
          </a:p>
        </p:txBody>
      </p:sp>
    </p:spTree>
    <p:extLst>
      <p:ext uri="{BB962C8B-B14F-4D97-AF65-F5344CB8AC3E}">
        <p14:creationId xmlns:p14="http://schemas.microsoft.com/office/powerpoint/2010/main" val="28939769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96690-08FC-F14D-BA89-ECA97E6792EE}"/>
              </a:ext>
            </a:extLst>
          </p:cNvPr>
          <p:cNvSpPr>
            <a:spLocks noGrp="1"/>
          </p:cNvSpPr>
          <p:nvPr>
            <p:ph type="title"/>
          </p:nvPr>
        </p:nvSpPr>
        <p:spPr/>
        <p:txBody>
          <a:bodyPr/>
          <a:lstStyle/>
          <a:p>
            <a:r>
              <a:rPr lang="en-BO" dirty="0"/>
              <a:t>Métodos de strings</a:t>
            </a:r>
          </a:p>
        </p:txBody>
      </p:sp>
      <p:sp>
        <p:nvSpPr>
          <p:cNvPr id="4" name="TextBox 3">
            <a:extLst>
              <a:ext uri="{FF2B5EF4-FFF2-40B4-BE49-F238E27FC236}">
                <a16:creationId xmlns:a16="http://schemas.microsoft.com/office/drawing/2014/main" id="{6A44682E-F433-B644-8BB5-110E09F60E10}"/>
              </a:ext>
            </a:extLst>
          </p:cNvPr>
          <p:cNvSpPr txBox="1"/>
          <p:nvPr/>
        </p:nvSpPr>
        <p:spPr>
          <a:xfrm>
            <a:off x="1515070" y="1791789"/>
            <a:ext cx="9179277" cy="4001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s = "</a:t>
            </a:r>
            <a:r>
              <a:rPr lang="en-US" b="1" dirty="0" err="1"/>
              <a:t>inmutables</a:t>
            </a:r>
            <a:r>
              <a:rPr lang="en-US" b="1" dirty="0"/>
              <a:t>";   WriteLine(s);			// </a:t>
            </a:r>
            <a:r>
              <a:rPr lang="en-US" b="1" dirty="0" err="1"/>
              <a:t>inmutables</a:t>
            </a:r>
            <a:endParaRPr lang="en-US" b="1" dirty="0"/>
          </a:p>
          <a:p>
            <a:r>
              <a:rPr lang="en-US" b="1" dirty="0" err="1"/>
              <a:t>s.Replace</a:t>
            </a:r>
            <a:r>
              <a:rPr lang="en-US" b="1" dirty="0"/>
              <a:t>("m", </a:t>
            </a:r>
            <a:r>
              <a:rPr lang="en-US" b="1" dirty="0">
                <a:solidFill>
                  <a:prstClr val="white"/>
                </a:solidFill>
              </a:rPr>
              <a:t>"</a:t>
            </a:r>
            <a:r>
              <a:rPr lang="en-US" b="1" dirty="0"/>
              <a:t>r");    WriteLine(s); 			// </a:t>
            </a:r>
            <a:r>
              <a:rPr lang="en-US" b="1" dirty="0" err="1"/>
              <a:t>inmutables</a:t>
            </a:r>
            <a:endParaRPr lang="en-US" b="1" dirty="0"/>
          </a:p>
          <a:p>
            <a:r>
              <a:rPr lang="en-US" b="1" dirty="0"/>
              <a:t>var r =  </a:t>
            </a:r>
            <a:r>
              <a:rPr lang="en-US" b="1" dirty="0" err="1"/>
              <a:t>s.Replace</a:t>
            </a:r>
            <a:r>
              <a:rPr lang="en-US" b="1" dirty="0"/>
              <a:t>("m", "r"); WriteLine(r);		// </a:t>
            </a:r>
            <a:r>
              <a:rPr lang="en-US" b="1" dirty="0" err="1"/>
              <a:t>inrutables</a:t>
            </a:r>
            <a:endParaRPr lang="en-US" b="1" dirty="0"/>
          </a:p>
          <a:p>
            <a:r>
              <a:rPr lang="en-US" b="1" dirty="0"/>
              <a:t>var </a:t>
            </a:r>
            <a:r>
              <a:rPr lang="en-US" b="1" dirty="0" err="1"/>
              <a:t>ora</a:t>
            </a:r>
            <a:r>
              <a:rPr lang="en-US" b="1" dirty="0"/>
              <a:t> = </a:t>
            </a:r>
            <a:r>
              <a:rPr lang="en-US" b="1" dirty="0" err="1"/>
              <a:t>s.Insert</a:t>
            </a:r>
            <a:r>
              <a:rPr lang="en-US" b="1" dirty="0"/>
              <a:t>(0, "Los strings son ");	   WriteLine(</a:t>
            </a:r>
            <a:r>
              <a:rPr lang="en-US" b="1" dirty="0" err="1"/>
              <a:t>ora</a:t>
            </a:r>
            <a:r>
              <a:rPr lang="en-US" b="1" dirty="0"/>
              <a:t>); 	// Los strings son </a:t>
            </a:r>
            <a:r>
              <a:rPr lang="en-US" b="1" dirty="0" err="1"/>
              <a:t>inmutables</a:t>
            </a:r>
            <a:endParaRPr lang="en-US" b="1" dirty="0"/>
          </a:p>
          <a:p>
            <a:r>
              <a:rPr lang="en-US" b="1" dirty="0" err="1"/>
              <a:t>ora</a:t>
            </a:r>
            <a:r>
              <a:rPr lang="en-US" b="1" dirty="0"/>
              <a:t> = </a:t>
            </a:r>
            <a:r>
              <a:rPr lang="en-US" b="1" dirty="0" err="1"/>
              <a:t>ora.Remove</a:t>
            </a:r>
            <a:r>
              <a:rPr lang="en-US" b="1" dirty="0"/>
              <a:t>(4, 12);   WriteLine(</a:t>
            </a:r>
            <a:r>
              <a:rPr lang="en-US" b="1" dirty="0" err="1"/>
              <a:t>ora</a:t>
            </a:r>
            <a:r>
              <a:rPr lang="en-US" b="1" dirty="0"/>
              <a:t>);		// Los </a:t>
            </a:r>
            <a:r>
              <a:rPr lang="en-US" b="1" dirty="0" err="1"/>
              <a:t>inmutables</a:t>
            </a:r>
            <a:endParaRPr lang="en-US" b="1" dirty="0"/>
          </a:p>
          <a:p>
            <a:r>
              <a:rPr lang="en-US" b="1" dirty="0"/>
              <a:t>var t = </a:t>
            </a:r>
            <a:r>
              <a:rPr lang="en-US" b="1" dirty="0" err="1"/>
              <a:t>ora.Substring</a:t>
            </a:r>
            <a:r>
              <a:rPr lang="en-US" b="1" dirty="0"/>
              <a:t>(4, </a:t>
            </a:r>
            <a:r>
              <a:rPr lang="en-US" b="1" dirty="0" err="1"/>
              <a:t>ora.Length</a:t>
            </a:r>
            <a:r>
              <a:rPr lang="en-US" b="1" dirty="0"/>
              <a:t> - 4);   WriteLine(t); 	// </a:t>
            </a:r>
            <a:r>
              <a:rPr lang="en-US" b="1" dirty="0" err="1"/>
              <a:t>inmutables</a:t>
            </a:r>
            <a:endParaRPr lang="en-US" b="1" dirty="0"/>
          </a:p>
          <a:p>
            <a:r>
              <a:rPr lang="en-US" b="1" dirty="0"/>
              <a:t>bool b = (s == t);   WriteLine($"s == t : {b} ");		// s == t : true</a:t>
            </a:r>
          </a:p>
          <a:p>
            <a:r>
              <a:rPr lang="en-US" b="1" dirty="0"/>
              <a:t>var u = </a:t>
            </a:r>
            <a:r>
              <a:rPr lang="en-US" b="1" dirty="0" err="1"/>
              <a:t>t.ToUpper</a:t>
            </a:r>
            <a:r>
              <a:rPr lang="en-US" b="1" dirty="0"/>
              <a:t>();   WriteLine(u);  			// INMUTABLES</a:t>
            </a:r>
          </a:p>
          <a:p>
            <a:r>
              <a:rPr lang="en-US" b="1" dirty="0"/>
              <a:t>b = (s == u);   WriteLine($"s == u : {b} ");		// s == u : false</a:t>
            </a:r>
          </a:p>
          <a:p>
            <a:r>
              <a:rPr lang="en-US" b="1" dirty="0" err="1"/>
              <a:t>ora</a:t>
            </a:r>
            <a:r>
              <a:rPr lang="en-US" b="1" dirty="0"/>
              <a:t> += " strings!";   WriteLine(</a:t>
            </a:r>
            <a:r>
              <a:rPr lang="en-US" b="1" dirty="0" err="1"/>
              <a:t>ora</a:t>
            </a:r>
            <a:r>
              <a:rPr lang="en-US" b="1" dirty="0"/>
              <a:t>);			// Los </a:t>
            </a:r>
            <a:r>
              <a:rPr lang="en-US" b="1" dirty="0" err="1"/>
              <a:t>inmutables</a:t>
            </a:r>
            <a:r>
              <a:rPr lang="en-US" b="1" dirty="0"/>
              <a:t> strings!  </a:t>
            </a:r>
          </a:p>
          <a:p>
            <a:r>
              <a:rPr lang="en-US" b="1" dirty="0"/>
              <a:t>WriteLine($"La </a:t>
            </a:r>
            <a:r>
              <a:rPr lang="en-US" b="1" dirty="0" err="1"/>
              <a:t>longitud</a:t>
            </a:r>
            <a:r>
              <a:rPr lang="en-US" b="1" dirty="0"/>
              <a:t> de \"{</a:t>
            </a:r>
            <a:r>
              <a:rPr lang="en-US" b="1" dirty="0" err="1"/>
              <a:t>ora</a:t>
            </a:r>
            <a:r>
              <a:rPr lang="en-US" b="1" dirty="0"/>
              <a:t>}\" es {</a:t>
            </a:r>
            <a:r>
              <a:rPr lang="en-US" b="1" dirty="0" err="1"/>
              <a:t>ora.Length</a:t>
            </a:r>
            <a:r>
              <a:rPr lang="en-US" b="1" dirty="0"/>
              <a:t>} "); 	// 23</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5149201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C6F61-E309-DC49-BCA9-CA0D5CF2B558}"/>
              </a:ext>
            </a:extLst>
          </p:cNvPr>
          <p:cNvSpPr>
            <a:spLocks noGrp="1"/>
          </p:cNvSpPr>
          <p:nvPr>
            <p:ph type="title"/>
          </p:nvPr>
        </p:nvSpPr>
        <p:spPr/>
        <p:txBody>
          <a:bodyPr/>
          <a:lstStyle/>
          <a:p>
            <a:r>
              <a:rPr lang="en-BO" dirty="0"/>
              <a:t>Conversión entre números y strings</a:t>
            </a:r>
          </a:p>
        </p:txBody>
      </p:sp>
      <p:sp>
        <p:nvSpPr>
          <p:cNvPr id="3" name="Content Placeholder 2">
            <a:extLst>
              <a:ext uri="{FF2B5EF4-FFF2-40B4-BE49-F238E27FC236}">
                <a16:creationId xmlns:a16="http://schemas.microsoft.com/office/drawing/2014/main" id="{606D0A9F-44B3-DF46-85F5-488270E59559}"/>
              </a:ext>
            </a:extLst>
          </p:cNvPr>
          <p:cNvSpPr>
            <a:spLocks noGrp="1"/>
          </p:cNvSpPr>
          <p:nvPr>
            <p:ph idx="1"/>
          </p:nvPr>
        </p:nvSpPr>
        <p:spPr>
          <a:xfrm>
            <a:off x="6096000" y="1825625"/>
            <a:ext cx="5257800" cy="4351338"/>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BO" dirty="0"/>
              <a:t>Para convertir un valor de tipo numérico a string, simplemente se usa el método ToString(), disponible para cualquier tipo del lenguaje en C#.</a:t>
            </a:r>
          </a:p>
          <a:p>
            <a:pPr marL="0" indent="0">
              <a:buNone/>
            </a:pPr>
            <a:r>
              <a:rPr lang="en-BO" dirty="0"/>
              <a:t>Para convertir un valor de alguno de los tipos numéricos se usa el nombre del tipo (que es un alias par la clase que contiene todo sus miembros), para invocar al método Parse(arg) correspondiente. Donde arg es el valor (literal o variable) que se desea convertir a string.</a:t>
            </a:r>
          </a:p>
        </p:txBody>
      </p:sp>
      <p:sp>
        <p:nvSpPr>
          <p:cNvPr id="4" name="TextBox 3">
            <a:extLst>
              <a:ext uri="{FF2B5EF4-FFF2-40B4-BE49-F238E27FC236}">
                <a16:creationId xmlns:a16="http://schemas.microsoft.com/office/drawing/2014/main" id="{F16D9316-21A6-2344-868E-D08F56BFBCD6}"/>
              </a:ext>
            </a:extLst>
          </p:cNvPr>
          <p:cNvSpPr txBox="1"/>
          <p:nvPr/>
        </p:nvSpPr>
        <p:spPr>
          <a:xfrm>
            <a:off x="1166727" y="1504406"/>
            <a:ext cx="4467719" cy="4832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n = 16;</a:t>
            </a:r>
          </a:p>
          <a:p>
            <a:r>
              <a:rPr lang="en-US" b="1" dirty="0"/>
              <a:t>string </a:t>
            </a:r>
            <a:r>
              <a:rPr lang="en-US" b="1" dirty="0" err="1"/>
              <a:t>s_entero</a:t>
            </a:r>
            <a:r>
              <a:rPr lang="en-US" b="1" dirty="0"/>
              <a:t> = </a:t>
            </a:r>
            <a:r>
              <a:rPr lang="en-US" b="1" dirty="0" err="1"/>
              <a:t>n.ToString</a:t>
            </a:r>
            <a:r>
              <a:rPr lang="en-US" b="1" dirty="0"/>
              <a:t>();</a:t>
            </a:r>
          </a:p>
          <a:p>
            <a:r>
              <a:rPr lang="en-US" b="1" dirty="0"/>
              <a:t>decimal  </a:t>
            </a:r>
            <a:r>
              <a:rPr lang="en-US" b="1" dirty="0" err="1"/>
              <a:t>monto</a:t>
            </a:r>
            <a:r>
              <a:rPr lang="en-US" b="1" dirty="0"/>
              <a:t> = </a:t>
            </a:r>
            <a:r>
              <a:rPr lang="en-US" b="1" dirty="0" err="1"/>
              <a:t>int.Parse</a:t>
            </a:r>
            <a:r>
              <a:rPr lang="en-US" b="1" dirty="0"/>
              <a:t>(</a:t>
            </a:r>
            <a:r>
              <a:rPr lang="en-US" b="1" dirty="0" err="1"/>
              <a:t>s_entero</a:t>
            </a:r>
            <a:r>
              <a:rPr lang="en-US" b="1" dirty="0"/>
              <a:t>);</a:t>
            </a:r>
          </a:p>
          <a:p>
            <a:r>
              <a:rPr lang="en-US" b="1" dirty="0"/>
              <a:t>double real = </a:t>
            </a:r>
            <a:r>
              <a:rPr lang="en-US" b="1" dirty="0" err="1"/>
              <a:t>double.Parse</a:t>
            </a:r>
            <a:r>
              <a:rPr lang="en-US" b="1" dirty="0"/>
              <a:t>(</a:t>
            </a:r>
            <a:r>
              <a:rPr lang="en-US" b="1" dirty="0" err="1"/>
              <a:t>s_entero</a:t>
            </a:r>
            <a:r>
              <a:rPr lang="en-US" b="1" dirty="0"/>
              <a:t>); </a:t>
            </a:r>
          </a:p>
          <a:p>
            <a:r>
              <a:rPr lang="en-US" b="1" dirty="0"/>
              <a:t>byte by = </a:t>
            </a:r>
            <a:r>
              <a:rPr lang="en-US" b="1" dirty="0" err="1"/>
              <a:t>byte.Parse</a:t>
            </a:r>
            <a:r>
              <a:rPr lang="en-US" b="1" dirty="0"/>
              <a:t>("17");</a:t>
            </a:r>
          </a:p>
          <a:p>
            <a:r>
              <a:rPr lang="en-US" b="1" dirty="0"/>
              <a:t>string </a:t>
            </a:r>
            <a:r>
              <a:rPr lang="en-US" b="1" dirty="0" err="1"/>
              <a:t>s_decimal</a:t>
            </a:r>
            <a:r>
              <a:rPr lang="en-US" b="1" dirty="0"/>
              <a:t> = 245.49M.ToString();</a:t>
            </a:r>
          </a:p>
          <a:p>
            <a:r>
              <a:rPr lang="en-US" b="1" dirty="0"/>
              <a:t>byte bite =  (byte) </a:t>
            </a:r>
            <a:r>
              <a:rPr lang="en-US" b="1" dirty="0" err="1"/>
              <a:t>decimal.Parse</a:t>
            </a:r>
            <a:r>
              <a:rPr lang="en-US" b="1" dirty="0"/>
              <a:t>(</a:t>
            </a:r>
            <a:r>
              <a:rPr lang="en-US" b="1" dirty="0" err="1"/>
              <a:t>s_decimal</a:t>
            </a:r>
            <a:r>
              <a:rPr lang="en-US" b="1" dirty="0"/>
              <a:t>);</a:t>
            </a:r>
          </a:p>
          <a:p>
            <a:endParaRPr lang="en-US" b="1" dirty="0"/>
          </a:p>
          <a:p>
            <a:r>
              <a:rPr lang="en-US" b="1" dirty="0"/>
              <a:t>WriteLine($"</a:t>
            </a:r>
            <a:r>
              <a:rPr lang="en-US" b="1" dirty="0" err="1"/>
              <a:t>s_entero</a:t>
            </a:r>
            <a:r>
              <a:rPr lang="en-US" b="1" dirty="0"/>
              <a:t> = {</a:t>
            </a:r>
            <a:r>
              <a:rPr lang="en-US" b="1" dirty="0" err="1"/>
              <a:t>s_entero</a:t>
            </a:r>
            <a:r>
              <a:rPr lang="en-US" b="1" dirty="0"/>
              <a:t>} ");</a:t>
            </a:r>
          </a:p>
          <a:p>
            <a:r>
              <a:rPr lang="en-US" b="1" dirty="0"/>
              <a:t>WriteLine($"</a:t>
            </a:r>
            <a:r>
              <a:rPr lang="en-US" b="1" dirty="0" err="1"/>
              <a:t>monto</a:t>
            </a:r>
            <a:r>
              <a:rPr lang="en-US" b="1" dirty="0"/>
              <a:t> = {</a:t>
            </a:r>
            <a:r>
              <a:rPr lang="en-US" b="1" dirty="0" err="1"/>
              <a:t>monto</a:t>
            </a:r>
            <a:r>
              <a:rPr lang="en-US" b="1" dirty="0"/>
              <a:t>} ");</a:t>
            </a:r>
          </a:p>
          <a:p>
            <a:r>
              <a:rPr lang="en-US" b="1" dirty="0"/>
              <a:t>WriteLine($"real = {real} ");</a:t>
            </a:r>
          </a:p>
          <a:p>
            <a:r>
              <a:rPr lang="en-US" b="1" dirty="0"/>
              <a:t>WriteLine($"by = {by} ");</a:t>
            </a:r>
          </a:p>
          <a:p>
            <a:r>
              <a:rPr lang="en-US" b="1" dirty="0"/>
              <a:t>WriteLine($"</a:t>
            </a:r>
            <a:r>
              <a:rPr lang="en-US" b="1" dirty="0" err="1"/>
              <a:t>s_decimal</a:t>
            </a:r>
            <a:r>
              <a:rPr lang="en-US" b="1" dirty="0"/>
              <a:t> = {</a:t>
            </a:r>
            <a:r>
              <a:rPr lang="en-US" b="1" dirty="0" err="1"/>
              <a:t>s_decimal</a:t>
            </a:r>
            <a:r>
              <a:rPr lang="en-US" b="1" dirty="0"/>
              <a:t>} ");</a:t>
            </a:r>
          </a:p>
          <a:p>
            <a:r>
              <a:rPr lang="en-US" b="1" dirty="0"/>
              <a:t>WriteLine($"bite = {bite} ");</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680983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95A5-1056-C048-869D-D0F7EF7319D7}"/>
              </a:ext>
            </a:extLst>
          </p:cNvPr>
          <p:cNvSpPr>
            <a:spLocks noGrp="1"/>
          </p:cNvSpPr>
          <p:nvPr>
            <p:ph type="title"/>
          </p:nvPr>
        </p:nvSpPr>
        <p:spPr/>
        <p:txBody>
          <a:bodyPr/>
          <a:lstStyle/>
          <a:p>
            <a:r>
              <a:rPr lang="en-BO" dirty="0"/>
              <a:t>Capítulo 4</a:t>
            </a:r>
          </a:p>
        </p:txBody>
      </p:sp>
      <p:sp>
        <p:nvSpPr>
          <p:cNvPr id="3" name="Content Placeholder 2">
            <a:extLst>
              <a:ext uri="{FF2B5EF4-FFF2-40B4-BE49-F238E27FC236}">
                <a16:creationId xmlns:a16="http://schemas.microsoft.com/office/drawing/2014/main" id="{277B562F-749B-C544-B75D-C1AFFDFB115A}"/>
              </a:ext>
            </a:extLst>
          </p:cNvPr>
          <p:cNvSpPr>
            <a:spLocks noGrp="1"/>
          </p:cNvSpPr>
          <p:nvPr>
            <p:ph idx="1"/>
          </p:nvPr>
        </p:nvSpPr>
        <p:spPr/>
        <p:txBody>
          <a:bodyPr>
            <a:normAutofit/>
          </a:bodyPr>
          <a:lstStyle/>
          <a:p>
            <a:pPr marL="0" indent="0">
              <a:buNone/>
            </a:pPr>
            <a:r>
              <a:rPr lang="en-BO" sz="4000" b="1" dirty="0"/>
              <a:t>Arrays</a:t>
            </a:r>
          </a:p>
        </p:txBody>
      </p:sp>
    </p:spTree>
    <p:extLst>
      <p:ext uri="{BB962C8B-B14F-4D97-AF65-F5344CB8AC3E}">
        <p14:creationId xmlns:p14="http://schemas.microsoft.com/office/powerpoint/2010/main" val="19428773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AA4BC-6B74-9247-854B-606A2727EEDA}"/>
              </a:ext>
            </a:extLst>
          </p:cNvPr>
          <p:cNvSpPr>
            <a:spLocks noGrp="1"/>
          </p:cNvSpPr>
          <p:nvPr>
            <p:ph type="title"/>
          </p:nvPr>
        </p:nvSpPr>
        <p:spPr/>
        <p:txBody>
          <a:bodyPr/>
          <a:lstStyle/>
          <a:p>
            <a:r>
              <a:rPr lang="en-BO" dirty="0"/>
              <a:t>Arrays</a:t>
            </a:r>
          </a:p>
        </p:txBody>
      </p:sp>
      <p:sp>
        <p:nvSpPr>
          <p:cNvPr id="3" name="Content Placeholder 2">
            <a:extLst>
              <a:ext uri="{FF2B5EF4-FFF2-40B4-BE49-F238E27FC236}">
                <a16:creationId xmlns:a16="http://schemas.microsoft.com/office/drawing/2014/main" id="{20851882-F32B-3C47-9945-04AD3D3339A3}"/>
              </a:ext>
            </a:extLst>
          </p:cNvPr>
          <p:cNvSpPr>
            <a:spLocks noGrp="1"/>
          </p:cNvSpPr>
          <p:nvPr>
            <p:ph idx="1"/>
          </p:nvPr>
        </p:nvSpPr>
        <p:spPr>
          <a:xfrm>
            <a:off x="838200" y="1825625"/>
            <a:ext cx="10515600" cy="1196249"/>
          </a:xfrm>
        </p:spPr>
        <p:txBody>
          <a:bodyPr>
            <a:normAutofit fontScale="70000" lnSpcReduction="20000"/>
          </a:bodyPr>
          <a:lstStyle/>
          <a:p>
            <a:pPr marL="0" indent="0">
              <a:buNone/>
            </a:pPr>
            <a:r>
              <a:rPr lang="en-US" dirty="0"/>
              <a:t>Una </a:t>
            </a:r>
            <a:r>
              <a:rPr lang="en-US" dirty="0" err="1"/>
              <a:t>matriz</a:t>
            </a:r>
            <a:r>
              <a:rPr lang="en-US" dirty="0"/>
              <a:t> es una </a:t>
            </a:r>
            <a:r>
              <a:rPr lang="en-US" dirty="0" err="1"/>
              <a:t>estructura</a:t>
            </a:r>
            <a:r>
              <a:rPr lang="en-US" dirty="0"/>
              <a:t> de </a:t>
            </a:r>
            <a:r>
              <a:rPr lang="en-US" dirty="0" err="1"/>
              <a:t>datos</a:t>
            </a:r>
            <a:r>
              <a:rPr lang="en-US" dirty="0"/>
              <a:t> </a:t>
            </a:r>
            <a:r>
              <a:rPr lang="en-US" dirty="0" err="1"/>
              <a:t>utilizada</a:t>
            </a:r>
            <a:r>
              <a:rPr lang="en-US" dirty="0"/>
              <a:t> para </a:t>
            </a:r>
            <a:r>
              <a:rPr lang="en-US" dirty="0" err="1"/>
              <a:t>almacenar</a:t>
            </a:r>
            <a:r>
              <a:rPr lang="en-US" dirty="0"/>
              <a:t> una </a:t>
            </a:r>
            <a:r>
              <a:rPr lang="en-US" dirty="0" err="1"/>
              <a:t>colección</a:t>
            </a:r>
            <a:r>
              <a:rPr lang="en-US" dirty="0"/>
              <a:t> de </a:t>
            </a:r>
            <a:r>
              <a:rPr lang="en-US" dirty="0" err="1"/>
              <a:t>valores</a:t>
            </a:r>
            <a:r>
              <a:rPr lang="en-US" dirty="0"/>
              <a:t> del </a:t>
            </a:r>
            <a:r>
              <a:rPr lang="en-US" dirty="0" err="1"/>
              <a:t>mismo</a:t>
            </a:r>
            <a:r>
              <a:rPr lang="en-US" dirty="0"/>
              <a:t> </a:t>
            </a:r>
            <a:r>
              <a:rPr lang="en-US" dirty="0" err="1"/>
              <a:t>tipo</a:t>
            </a:r>
            <a:r>
              <a:rPr lang="en-US" dirty="0"/>
              <a:t>.</a:t>
            </a:r>
          </a:p>
          <a:p>
            <a:pPr marL="0" indent="0">
              <a:buNone/>
            </a:pPr>
            <a:r>
              <a:rPr lang="en-US" dirty="0"/>
              <a:t>Para </a:t>
            </a:r>
            <a:r>
              <a:rPr lang="en-US" dirty="0" err="1"/>
              <a:t>declarar</a:t>
            </a:r>
            <a:r>
              <a:rPr lang="en-US" dirty="0"/>
              <a:t> un array, se </a:t>
            </a:r>
            <a:r>
              <a:rPr lang="en-US" dirty="0" err="1"/>
              <a:t>agrega</a:t>
            </a:r>
            <a:r>
              <a:rPr lang="en-US" dirty="0"/>
              <a:t> un par de </a:t>
            </a:r>
            <a:r>
              <a:rPr lang="en-US" dirty="0" err="1"/>
              <a:t>corchetes</a:t>
            </a:r>
            <a:r>
              <a:rPr lang="en-US" dirty="0"/>
              <a:t> al </a:t>
            </a:r>
            <a:r>
              <a:rPr lang="en-US" dirty="0" err="1"/>
              <a:t>tipo</a:t>
            </a:r>
            <a:r>
              <a:rPr lang="en-US" dirty="0"/>
              <a:t> de </a:t>
            </a:r>
            <a:r>
              <a:rPr lang="en-US" dirty="0" err="1"/>
              <a:t>datos</a:t>
            </a:r>
            <a:r>
              <a:rPr lang="en-US" dirty="0"/>
              <a:t> que </a:t>
            </a:r>
            <a:r>
              <a:rPr lang="en-US" dirty="0" err="1"/>
              <a:t>contendrá</a:t>
            </a:r>
            <a:r>
              <a:rPr lang="en-US" dirty="0"/>
              <a:t> el array, </a:t>
            </a:r>
            <a:r>
              <a:rPr lang="en-US" dirty="0" err="1"/>
              <a:t>seguido</a:t>
            </a:r>
            <a:r>
              <a:rPr lang="en-US" dirty="0"/>
              <a:t> del </a:t>
            </a:r>
            <a:r>
              <a:rPr lang="en-US" dirty="0" err="1"/>
              <a:t>nombre</a:t>
            </a:r>
            <a:r>
              <a:rPr lang="en-US" dirty="0"/>
              <a:t> del array. Se </a:t>
            </a:r>
            <a:r>
              <a:rPr lang="en-US" dirty="0" err="1"/>
              <a:t>puede</a:t>
            </a:r>
            <a:r>
              <a:rPr lang="en-US" dirty="0"/>
              <a:t> </a:t>
            </a:r>
            <a:r>
              <a:rPr lang="en-US" dirty="0" err="1"/>
              <a:t>declarar</a:t>
            </a:r>
            <a:r>
              <a:rPr lang="en-US" dirty="0"/>
              <a:t> un array de </a:t>
            </a:r>
            <a:r>
              <a:rPr lang="en-US" dirty="0" err="1"/>
              <a:t>cualquier</a:t>
            </a:r>
            <a:r>
              <a:rPr lang="en-US" dirty="0"/>
              <a:t> </a:t>
            </a:r>
            <a:r>
              <a:rPr lang="en-US" dirty="0" err="1"/>
              <a:t>otro</a:t>
            </a:r>
            <a:r>
              <a:rPr lang="en-US" dirty="0"/>
              <a:t> </a:t>
            </a:r>
            <a:r>
              <a:rPr lang="en-US" dirty="0" err="1"/>
              <a:t>tipo</a:t>
            </a:r>
            <a:r>
              <a:rPr lang="en-US" dirty="0"/>
              <a:t> de </a:t>
            </a:r>
            <a:r>
              <a:rPr lang="en-US" dirty="0" err="1"/>
              <a:t>datos</a:t>
            </a:r>
            <a:r>
              <a:rPr lang="en-US" dirty="0"/>
              <a:t>.</a:t>
            </a:r>
          </a:p>
          <a:p>
            <a:pPr marL="0" indent="0">
              <a:buNone/>
            </a:pPr>
            <a:endParaRPr lang="en-BO" dirty="0"/>
          </a:p>
        </p:txBody>
      </p:sp>
      <p:sp>
        <p:nvSpPr>
          <p:cNvPr id="4" name="TextBox 3">
            <a:extLst>
              <a:ext uri="{FF2B5EF4-FFF2-40B4-BE49-F238E27FC236}">
                <a16:creationId xmlns:a16="http://schemas.microsoft.com/office/drawing/2014/main" id="{A0E894B7-48E9-F24E-BB6D-CA8D4DBADDF8}"/>
              </a:ext>
            </a:extLst>
          </p:cNvPr>
          <p:cNvSpPr txBox="1"/>
          <p:nvPr/>
        </p:nvSpPr>
        <p:spPr>
          <a:xfrm>
            <a:off x="611776" y="3283483"/>
            <a:ext cx="8384177" cy="3170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a:t>
            </a:r>
            <a:r>
              <a:rPr lang="en-US" b="1" dirty="0" err="1"/>
              <a:t>declaración</a:t>
            </a:r>
            <a:r>
              <a:rPr lang="en-US" b="1" dirty="0"/>
              <a:t> array de </a:t>
            </a:r>
            <a:r>
              <a:rPr lang="en-US" b="1" dirty="0" err="1"/>
              <a:t>enteros</a:t>
            </a:r>
            <a:endParaRPr lang="en-US" b="1" dirty="0"/>
          </a:p>
          <a:p>
            <a:r>
              <a:rPr lang="en-US" b="1" dirty="0"/>
              <a:t>x = new int[10];		// </a:t>
            </a:r>
            <a:r>
              <a:rPr lang="en-US" b="1" dirty="0" err="1"/>
              <a:t>inicialización</a:t>
            </a:r>
            <a:r>
              <a:rPr lang="en-US" b="1" dirty="0"/>
              <a:t> para 10 </a:t>
            </a:r>
            <a:r>
              <a:rPr lang="en-US" b="1" dirty="0" err="1"/>
              <a:t>enteros</a:t>
            </a:r>
            <a:endParaRPr lang="en-US" b="1" dirty="0"/>
          </a:p>
          <a:p>
            <a:r>
              <a:rPr lang="en-US" b="1" dirty="0"/>
              <a:t>s</a:t>
            </a:r>
            <a:r>
              <a:rPr lang="en-BO" b="1" dirty="0"/>
              <a:t>tring[] s;			// </a:t>
            </a:r>
            <a:r>
              <a:rPr lang="en-US" b="1" dirty="0" err="1"/>
              <a:t>declaración</a:t>
            </a:r>
            <a:r>
              <a:rPr lang="en-US" b="1" dirty="0"/>
              <a:t> array de strings</a:t>
            </a:r>
          </a:p>
          <a:p>
            <a:r>
              <a:rPr lang="en-US" b="1" dirty="0"/>
              <a:t>s</a:t>
            </a:r>
            <a:r>
              <a:rPr lang="en-BO" b="1" dirty="0"/>
              <a:t> = new string[20];		// </a:t>
            </a:r>
            <a:r>
              <a:rPr lang="en-US" b="1" dirty="0" err="1"/>
              <a:t>inicialización</a:t>
            </a:r>
            <a:r>
              <a:rPr lang="en-US" b="1" dirty="0"/>
              <a:t> para 20 strings</a:t>
            </a:r>
            <a:endParaRPr lang="en-BO" b="1" dirty="0"/>
          </a:p>
          <a:p>
            <a:r>
              <a:rPr lang="en-US" b="1" dirty="0"/>
              <a:t>var c = new char[15];	// </a:t>
            </a:r>
            <a:r>
              <a:rPr lang="en-US" b="1" dirty="0" err="1"/>
              <a:t>declaración</a:t>
            </a:r>
            <a:r>
              <a:rPr lang="en-US" b="1" dirty="0"/>
              <a:t> e </a:t>
            </a:r>
            <a:r>
              <a:rPr lang="en-US" b="1" dirty="0" err="1"/>
              <a:t>inicialización</a:t>
            </a:r>
            <a:r>
              <a:rPr lang="en-US" b="1" dirty="0"/>
              <a:t> </a:t>
            </a:r>
            <a:r>
              <a:rPr lang="en-US" b="1" dirty="0" err="1"/>
              <a:t>implícita</a:t>
            </a:r>
            <a:endParaRPr lang="en-US" b="1" dirty="0"/>
          </a:p>
          <a:p>
            <a:r>
              <a:rPr lang="en-US" b="1" dirty="0"/>
              <a:t>var m = new decimal[] {12.8M, 45.9M, 34M}; // </a:t>
            </a:r>
            <a:r>
              <a:rPr lang="en-US" b="1" dirty="0" err="1"/>
              <a:t>declaración</a:t>
            </a:r>
            <a:r>
              <a:rPr lang="en-US" b="1" dirty="0"/>
              <a:t> e </a:t>
            </a:r>
            <a:r>
              <a:rPr lang="en-US" b="1" dirty="0" err="1"/>
              <a:t>inicialización</a:t>
            </a:r>
            <a:r>
              <a:rPr lang="en-US" b="1" dirty="0"/>
              <a:t> </a:t>
            </a:r>
            <a:r>
              <a:rPr lang="en-US" b="1" dirty="0" err="1"/>
              <a:t>implícita</a:t>
            </a:r>
            <a:endParaRPr lang="en-US" b="1" dirty="0"/>
          </a:p>
          <a:p>
            <a:r>
              <a:rPr lang="en-US" b="1" dirty="0"/>
              <a:t>				          // </a:t>
            </a:r>
            <a:r>
              <a:rPr lang="en-US" b="1" dirty="0" err="1"/>
              <a:t>asignación</a:t>
            </a:r>
            <a:r>
              <a:rPr lang="en-US" b="1" dirty="0"/>
              <a:t> de los </a:t>
            </a:r>
            <a:r>
              <a:rPr lang="en-US" b="1" dirty="0" err="1"/>
              <a:t>elementos</a:t>
            </a:r>
            <a:endParaRPr lang="en-US" b="1" dirty="0"/>
          </a:p>
          <a:p>
            <a:r>
              <a:rPr lang="en-US" b="1" dirty="0"/>
              <a:t>var</a:t>
            </a:r>
            <a:r>
              <a:rPr lang="en-BO" b="1" dirty="0"/>
              <a:t> estaciones = new[] {"Invierno", "Primavera", "Verano", "Otoño"}; 	// idem</a:t>
            </a:r>
          </a:p>
          <a:p>
            <a:r>
              <a:rPr lang="en-US" b="1" dirty="0"/>
              <a:t> </a:t>
            </a:r>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8D765288-C903-DD47-80B6-E2245D4FB9A7}"/>
              </a:ext>
            </a:extLst>
          </p:cNvPr>
          <p:cNvSpPr txBox="1"/>
          <p:nvPr/>
        </p:nvSpPr>
        <p:spPr>
          <a:xfrm>
            <a:off x="9342121" y="3021874"/>
            <a:ext cx="2238103" cy="369331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El </a:t>
            </a:r>
            <a:r>
              <a:rPr lang="en-US" dirty="0" err="1"/>
              <a:t>objeto</a:t>
            </a:r>
            <a:r>
              <a:rPr lang="en-US" dirty="0"/>
              <a:t> array se </a:t>
            </a:r>
            <a:r>
              <a:rPr lang="en-US" dirty="0" err="1"/>
              <a:t>asigna</a:t>
            </a:r>
            <a:r>
              <a:rPr lang="en-US" dirty="0"/>
              <a:t> con el keyword “new”, </a:t>
            </a:r>
            <a:r>
              <a:rPr lang="en-US" dirty="0" err="1"/>
              <a:t>seguida</a:t>
            </a:r>
            <a:r>
              <a:rPr lang="en-US" dirty="0"/>
              <a:t> </a:t>
            </a:r>
            <a:r>
              <a:rPr lang="en-US" dirty="0" err="1"/>
              <a:t>nuevamente</a:t>
            </a:r>
            <a:r>
              <a:rPr lang="en-US" dirty="0"/>
              <a:t> por el </a:t>
            </a:r>
            <a:r>
              <a:rPr lang="en-US" dirty="0" err="1"/>
              <a:t>nombre</a:t>
            </a:r>
            <a:r>
              <a:rPr lang="en-US" dirty="0"/>
              <a:t> del </a:t>
            </a:r>
            <a:r>
              <a:rPr lang="en-US" dirty="0" err="1"/>
              <a:t>tipo</a:t>
            </a:r>
            <a:r>
              <a:rPr lang="en-US" dirty="0"/>
              <a:t> y la </a:t>
            </a:r>
            <a:r>
              <a:rPr lang="en-US" dirty="0" err="1"/>
              <a:t>longitud</a:t>
            </a:r>
            <a:r>
              <a:rPr lang="en-US" dirty="0"/>
              <a:t> del array entre </a:t>
            </a:r>
            <a:r>
              <a:rPr lang="en-US" dirty="0" err="1"/>
              <a:t>corchetes</a:t>
            </a:r>
            <a:r>
              <a:rPr lang="en-US" dirty="0"/>
              <a:t>. Este es el </a:t>
            </a:r>
            <a:r>
              <a:rPr lang="en-US" dirty="0" err="1"/>
              <a:t>número</a:t>
            </a:r>
            <a:r>
              <a:rPr lang="en-US" dirty="0"/>
              <a:t> </a:t>
            </a:r>
            <a:r>
              <a:rPr lang="en-US" dirty="0" err="1"/>
              <a:t>fijo</a:t>
            </a:r>
            <a:r>
              <a:rPr lang="en-US" dirty="0"/>
              <a:t> de </a:t>
            </a:r>
            <a:r>
              <a:rPr lang="en-US" dirty="0" err="1"/>
              <a:t>elementos</a:t>
            </a:r>
            <a:r>
              <a:rPr lang="en-US" dirty="0"/>
              <a:t> que </a:t>
            </a:r>
            <a:r>
              <a:rPr lang="en-US" dirty="0" err="1"/>
              <a:t>puede</a:t>
            </a:r>
            <a:r>
              <a:rPr lang="en-US" dirty="0"/>
              <a:t> </a:t>
            </a:r>
            <a:r>
              <a:rPr lang="en-US" dirty="0" err="1"/>
              <a:t>contener</a:t>
            </a:r>
            <a:r>
              <a:rPr lang="en-US" dirty="0"/>
              <a:t> el array.</a:t>
            </a:r>
          </a:p>
          <a:p>
            <a:r>
              <a:rPr lang="en-US" dirty="0"/>
              <a:t>Hay </a:t>
            </a:r>
            <a:r>
              <a:rPr lang="en-US" dirty="0" err="1"/>
              <a:t>tambié</a:t>
            </a:r>
            <a:r>
              <a:rPr lang="en-US" dirty="0"/>
              <a:t> </a:t>
            </a:r>
            <a:r>
              <a:rPr lang="en-US" dirty="0" err="1"/>
              <a:t>formas</a:t>
            </a:r>
            <a:r>
              <a:rPr lang="en-US" dirty="0"/>
              <a:t> de </a:t>
            </a:r>
            <a:r>
              <a:rPr lang="en-US" dirty="0" err="1"/>
              <a:t>declaración</a:t>
            </a:r>
            <a:r>
              <a:rPr lang="en-US" dirty="0"/>
              <a:t> </a:t>
            </a:r>
            <a:r>
              <a:rPr lang="en-US" dirty="0" err="1"/>
              <a:t>implícita</a:t>
            </a:r>
            <a:r>
              <a:rPr lang="en-US" dirty="0"/>
              <a:t> con keyword “var”. </a:t>
            </a:r>
            <a:endParaRPr lang="en-BO" dirty="0"/>
          </a:p>
        </p:txBody>
      </p:sp>
    </p:spTree>
    <p:extLst>
      <p:ext uri="{BB962C8B-B14F-4D97-AF65-F5344CB8AC3E}">
        <p14:creationId xmlns:p14="http://schemas.microsoft.com/office/powerpoint/2010/main" val="39747133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59A9E-0217-BC4E-8D70-1CD5B085711C}"/>
              </a:ext>
            </a:extLst>
          </p:cNvPr>
          <p:cNvSpPr>
            <a:spLocks noGrp="1"/>
          </p:cNvSpPr>
          <p:nvPr>
            <p:ph type="title"/>
          </p:nvPr>
        </p:nvSpPr>
        <p:spPr/>
        <p:txBody>
          <a:bodyPr>
            <a:normAutofit/>
          </a:bodyPr>
          <a:lstStyle/>
          <a:p>
            <a:r>
              <a:rPr lang="en-BO" sz="4000" dirty="0"/>
              <a:t>Asignación y acceso a los elementos de un array</a:t>
            </a:r>
          </a:p>
        </p:txBody>
      </p:sp>
      <p:sp>
        <p:nvSpPr>
          <p:cNvPr id="3" name="Content Placeholder 2">
            <a:extLst>
              <a:ext uri="{FF2B5EF4-FFF2-40B4-BE49-F238E27FC236}">
                <a16:creationId xmlns:a16="http://schemas.microsoft.com/office/drawing/2014/main" id="{73AE698A-B3CB-4E4A-80DC-A2342052AB5B}"/>
              </a:ext>
            </a:extLst>
          </p:cNvPr>
          <p:cNvSpPr>
            <a:spLocks noGrp="1"/>
          </p:cNvSpPr>
          <p:nvPr>
            <p:ph idx="1"/>
          </p:nvPr>
        </p:nvSpPr>
        <p:spPr>
          <a:xfrm>
            <a:off x="838200" y="1825626"/>
            <a:ext cx="10515600" cy="1415638"/>
          </a:xfrm>
        </p:spPr>
        <p:txBody>
          <a:bodyPr>
            <a:normAutofit fontScale="62500" lnSpcReduction="20000"/>
          </a:bodyPr>
          <a:lstStyle/>
          <a:p>
            <a:pPr marL="0" indent="0">
              <a:buNone/>
            </a:pPr>
            <a:r>
              <a:rPr lang="en-US" dirty="0"/>
              <a:t>Para </a:t>
            </a:r>
            <a:r>
              <a:rPr lang="en-US" dirty="0" err="1"/>
              <a:t>llenar</a:t>
            </a:r>
            <a:r>
              <a:rPr lang="en-US" dirty="0"/>
              <a:t> los </a:t>
            </a:r>
            <a:r>
              <a:rPr lang="en-US" dirty="0" err="1"/>
              <a:t>elementos</a:t>
            </a:r>
            <a:r>
              <a:rPr lang="en-US" dirty="0"/>
              <a:t> del array, se </a:t>
            </a:r>
            <a:r>
              <a:rPr lang="en-US" dirty="0" err="1"/>
              <a:t>puede</a:t>
            </a:r>
            <a:r>
              <a:rPr lang="en-US" dirty="0"/>
              <a:t> </a:t>
            </a:r>
            <a:r>
              <a:rPr lang="en-US" dirty="0" err="1"/>
              <a:t>hacer</a:t>
            </a:r>
            <a:r>
              <a:rPr lang="en-US" dirty="0"/>
              <a:t> </a:t>
            </a:r>
            <a:r>
              <a:rPr lang="en-US" dirty="0" err="1"/>
              <a:t>referencia</a:t>
            </a:r>
            <a:r>
              <a:rPr lang="en-US" dirty="0"/>
              <a:t> a </a:t>
            </a:r>
            <a:r>
              <a:rPr lang="en-US" dirty="0" err="1"/>
              <a:t>ellos</a:t>
            </a:r>
            <a:r>
              <a:rPr lang="en-US" dirty="0"/>
              <a:t> </a:t>
            </a:r>
            <a:r>
              <a:rPr lang="en-US" dirty="0" err="1"/>
              <a:t>uno</a:t>
            </a:r>
            <a:r>
              <a:rPr lang="en-US" dirty="0"/>
              <a:t> a la </a:t>
            </a:r>
            <a:r>
              <a:rPr lang="en-US" dirty="0" err="1"/>
              <a:t>vez</a:t>
            </a:r>
            <a:r>
              <a:rPr lang="en-US" dirty="0"/>
              <a:t> para </a:t>
            </a:r>
            <a:r>
              <a:rPr lang="en-US" dirty="0" err="1"/>
              <a:t>asignarles</a:t>
            </a:r>
            <a:r>
              <a:rPr lang="en-US" dirty="0"/>
              <a:t> </a:t>
            </a:r>
            <a:r>
              <a:rPr lang="en-US" dirty="0" err="1"/>
              <a:t>valores</a:t>
            </a:r>
            <a:r>
              <a:rPr lang="en-US" dirty="0"/>
              <a:t> del </a:t>
            </a:r>
            <a:r>
              <a:rPr lang="en-US" dirty="0" err="1"/>
              <a:t>tipo</a:t>
            </a:r>
            <a:r>
              <a:rPr lang="en-US" dirty="0"/>
              <a:t> del array. Se </a:t>
            </a:r>
            <a:r>
              <a:rPr lang="en-US" dirty="0" err="1"/>
              <a:t>hace</a:t>
            </a:r>
            <a:r>
              <a:rPr lang="en-US" dirty="0"/>
              <a:t> </a:t>
            </a:r>
            <a:r>
              <a:rPr lang="en-US" dirty="0" err="1"/>
              <a:t>referencia</a:t>
            </a:r>
            <a:r>
              <a:rPr lang="en-US" dirty="0"/>
              <a:t> a un </a:t>
            </a:r>
            <a:r>
              <a:rPr lang="en-US" dirty="0" err="1"/>
              <a:t>elemento</a:t>
            </a:r>
            <a:r>
              <a:rPr lang="en-US" dirty="0"/>
              <a:t> del array </a:t>
            </a:r>
            <a:r>
              <a:rPr lang="en-US" dirty="0" err="1"/>
              <a:t>colocando</a:t>
            </a:r>
            <a:r>
              <a:rPr lang="en-US" dirty="0"/>
              <a:t> un </a:t>
            </a:r>
            <a:r>
              <a:rPr lang="en-US" dirty="0" err="1"/>
              <a:t>índice</a:t>
            </a:r>
            <a:r>
              <a:rPr lang="en-US" dirty="0"/>
              <a:t> que </a:t>
            </a:r>
            <a:r>
              <a:rPr lang="en-US" dirty="0" err="1"/>
              <a:t>indica</a:t>
            </a:r>
            <a:r>
              <a:rPr lang="en-US" dirty="0"/>
              <a:t> el </a:t>
            </a:r>
            <a:r>
              <a:rPr lang="en-US" dirty="0" err="1"/>
              <a:t>orden</a:t>
            </a:r>
            <a:r>
              <a:rPr lang="en-US" dirty="0"/>
              <a:t> del </a:t>
            </a:r>
            <a:r>
              <a:rPr lang="en-US" dirty="0" err="1"/>
              <a:t>elemento</a:t>
            </a:r>
            <a:r>
              <a:rPr lang="en-US" dirty="0"/>
              <a:t> </a:t>
            </a:r>
            <a:r>
              <a:rPr lang="en-US" dirty="0" err="1"/>
              <a:t>en</a:t>
            </a:r>
            <a:r>
              <a:rPr lang="en-US" dirty="0"/>
              <a:t> el array entre </a:t>
            </a:r>
            <a:r>
              <a:rPr lang="en-US" dirty="0" err="1"/>
              <a:t>corchetes</a:t>
            </a:r>
            <a:r>
              <a:rPr lang="en-US" dirty="0"/>
              <a:t>. Observe que el </a:t>
            </a:r>
            <a:r>
              <a:rPr lang="en-US" dirty="0" err="1"/>
              <a:t>índice</a:t>
            </a:r>
            <a:r>
              <a:rPr lang="en-US" dirty="0"/>
              <a:t> para el primer </a:t>
            </a:r>
            <a:r>
              <a:rPr lang="en-US" dirty="0" err="1"/>
              <a:t>elemento</a:t>
            </a:r>
            <a:r>
              <a:rPr lang="en-US" dirty="0"/>
              <a:t> </a:t>
            </a:r>
            <a:r>
              <a:rPr lang="en-US" dirty="0" err="1"/>
              <a:t>comienza</a:t>
            </a:r>
            <a:r>
              <a:rPr lang="en-US" dirty="0"/>
              <a:t> con cero.</a:t>
            </a:r>
          </a:p>
          <a:p>
            <a:pPr marL="0" indent="0">
              <a:buNone/>
            </a:pPr>
            <a:r>
              <a:rPr lang="en-US" dirty="0" err="1"/>
              <a:t>Alternativamente</a:t>
            </a:r>
            <a:r>
              <a:rPr lang="en-US" dirty="0"/>
              <a:t>, los </a:t>
            </a:r>
            <a:r>
              <a:rPr lang="en-US" dirty="0" err="1"/>
              <a:t>valores</a:t>
            </a:r>
            <a:r>
              <a:rPr lang="en-US" dirty="0"/>
              <a:t> se </a:t>
            </a:r>
            <a:r>
              <a:rPr lang="en-US" dirty="0" err="1"/>
              <a:t>pueden</a:t>
            </a:r>
            <a:r>
              <a:rPr lang="en-US" dirty="0"/>
              <a:t> </a:t>
            </a:r>
            <a:r>
              <a:rPr lang="en-US" dirty="0" err="1"/>
              <a:t>asignar</a:t>
            </a:r>
            <a:r>
              <a:rPr lang="en-US" dirty="0"/>
              <a:t> </a:t>
            </a:r>
            <a:r>
              <a:rPr lang="en-US" dirty="0" err="1"/>
              <a:t>en</a:t>
            </a:r>
            <a:r>
              <a:rPr lang="en-US" dirty="0"/>
              <a:t> la </a:t>
            </a:r>
            <a:r>
              <a:rPr lang="en-US" dirty="0" err="1"/>
              <a:t>misma</a:t>
            </a:r>
            <a:r>
              <a:rPr lang="en-US" dirty="0"/>
              <a:t> </a:t>
            </a:r>
            <a:r>
              <a:rPr lang="en-US" dirty="0" err="1"/>
              <a:t>linea</a:t>
            </a:r>
            <a:r>
              <a:rPr lang="en-US" dirty="0"/>
              <a:t> de </a:t>
            </a:r>
            <a:r>
              <a:rPr lang="en-US" dirty="0" err="1"/>
              <a:t>declaración</a:t>
            </a:r>
            <a:r>
              <a:rPr lang="en-US" dirty="0"/>
              <a:t>, </a:t>
            </a:r>
            <a:r>
              <a:rPr lang="en-US" dirty="0" err="1"/>
              <a:t>colocando</a:t>
            </a:r>
            <a:r>
              <a:rPr lang="en-US" dirty="0"/>
              <a:t> los </a:t>
            </a:r>
            <a:r>
              <a:rPr lang="en-US" dirty="0" err="1"/>
              <a:t>elementos</a:t>
            </a:r>
            <a:r>
              <a:rPr lang="en-US" dirty="0"/>
              <a:t> entre </a:t>
            </a:r>
            <a:r>
              <a:rPr lang="en-US" dirty="0" err="1"/>
              <a:t>llaves</a:t>
            </a:r>
            <a:r>
              <a:rPr lang="en-US" dirty="0"/>
              <a:t> y </a:t>
            </a:r>
            <a:r>
              <a:rPr lang="en-US" dirty="0" err="1"/>
              <a:t>separados</a:t>
            </a:r>
            <a:r>
              <a:rPr lang="en-US" dirty="0"/>
              <a:t> por una coma.</a:t>
            </a:r>
            <a:endParaRPr lang="en-BO" dirty="0"/>
          </a:p>
        </p:txBody>
      </p:sp>
      <p:sp>
        <p:nvSpPr>
          <p:cNvPr id="4" name="TextBox 3">
            <a:extLst>
              <a:ext uri="{FF2B5EF4-FFF2-40B4-BE49-F238E27FC236}">
                <a16:creationId xmlns:a16="http://schemas.microsoft.com/office/drawing/2014/main" id="{4BF468F2-50CF-6D4F-AFD3-54170A567E32}"/>
              </a:ext>
            </a:extLst>
          </p:cNvPr>
          <p:cNvSpPr txBox="1"/>
          <p:nvPr/>
        </p:nvSpPr>
        <p:spPr>
          <a:xfrm>
            <a:off x="2021476" y="3243944"/>
            <a:ext cx="8149047" cy="304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new int[10]; x[0] = 112; x[1] = 25; x[9] = 234;</a:t>
            </a:r>
          </a:p>
          <a:p>
            <a:r>
              <a:rPr lang="en-US" b="1" dirty="0"/>
              <a:t>WriteLine( $</a:t>
            </a:r>
            <a:r>
              <a:rPr lang="en-BO" b="1" dirty="0"/>
              <a:t>"</a:t>
            </a:r>
            <a:r>
              <a:rPr lang="en-US" b="1" dirty="0"/>
              <a:t>x[9] = { x[9] }</a:t>
            </a:r>
            <a:r>
              <a:rPr lang="en-BO" b="1" dirty="0"/>
              <a:t> " )</a:t>
            </a:r>
            <a:r>
              <a:rPr lang="en-US" b="1" dirty="0"/>
              <a:t>;			// x[9] = 234 </a:t>
            </a:r>
          </a:p>
          <a:p>
            <a:r>
              <a:rPr lang="en-US" b="1" dirty="0"/>
              <a:t>WriteLine( $</a:t>
            </a:r>
            <a:r>
              <a:rPr lang="en-BO" b="1" dirty="0"/>
              <a:t>"x</a:t>
            </a:r>
            <a:r>
              <a:rPr lang="en-US" b="1" dirty="0"/>
              <a:t>[2] = { x[2] }</a:t>
            </a:r>
            <a:r>
              <a:rPr lang="en-BO" b="1" dirty="0"/>
              <a:t>" )</a:t>
            </a:r>
            <a:r>
              <a:rPr lang="en-US" b="1" dirty="0"/>
              <a:t>;			// x[2] = 0 (default)</a:t>
            </a:r>
          </a:p>
          <a:p>
            <a:r>
              <a:rPr lang="en-US" b="1" dirty="0"/>
              <a:t>var </a:t>
            </a:r>
            <a:r>
              <a:rPr lang="en-US" b="1" dirty="0" err="1"/>
              <a:t>suma</a:t>
            </a:r>
            <a:r>
              <a:rPr lang="en-US" b="1" dirty="0"/>
              <a:t> = x[0] + x[1]; </a:t>
            </a:r>
          </a:p>
          <a:p>
            <a:r>
              <a:rPr lang="en-US" b="1" dirty="0"/>
              <a:t>WriteLine( $</a:t>
            </a:r>
            <a:r>
              <a:rPr lang="en-BO" b="1" dirty="0"/>
              <a:t>"</a:t>
            </a:r>
            <a:r>
              <a:rPr lang="en-US" b="1" dirty="0" err="1"/>
              <a:t>suma</a:t>
            </a:r>
            <a:r>
              <a:rPr lang="en-US" b="1" dirty="0"/>
              <a:t> = { </a:t>
            </a:r>
            <a:r>
              <a:rPr lang="en-US" b="1" dirty="0" err="1"/>
              <a:t>suma</a:t>
            </a:r>
            <a:r>
              <a:rPr lang="en-US" b="1" dirty="0"/>
              <a:t> }</a:t>
            </a:r>
            <a:r>
              <a:rPr lang="en-BO" b="1" dirty="0"/>
              <a:t>" )</a:t>
            </a:r>
            <a:r>
              <a:rPr lang="en-US" b="1" dirty="0"/>
              <a:t>;			// </a:t>
            </a:r>
            <a:r>
              <a:rPr lang="en-US" b="1" dirty="0" err="1"/>
              <a:t>suma</a:t>
            </a:r>
            <a:r>
              <a:rPr lang="en-US" b="1" dirty="0"/>
              <a:t> = 137 </a:t>
            </a:r>
          </a:p>
          <a:p>
            <a:r>
              <a:rPr lang="en-US" b="1" dirty="0"/>
              <a:t>var</a:t>
            </a:r>
            <a:r>
              <a:rPr lang="en-BO" b="1" dirty="0"/>
              <a:t> estaciones = new[] {"Invierno", "Primavera", </a:t>
            </a:r>
          </a:p>
          <a:p>
            <a:r>
              <a:rPr lang="en-BO" b="1" dirty="0"/>
              <a:t>			"Verano", "Otoño"}; </a:t>
            </a:r>
          </a:p>
          <a:p>
            <a:r>
              <a:rPr lang="en-US" b="1" dirty="0"/>
              <a:t> WriteLine( $</a:t>
            </a:r>
            <a:r>
              <a:rPr lang="en-BO" b="1" dirty="0"/>
              <a:t>"</a:t>
            </a:r>
            <a:r>
              <a:rPr lang="en-US" b="1" dirty="0" err="1"/>
              <a:t>estaciones</a:t>
            </a:r>
            <a:r>
              <a:rPr lang="en-US" b="1" dirty="0"/>
              <a:t>[2] = { </a:t>
            </a:r>
            <a:r>
              <a:rPr lang="en-US" b="1" dirty="0" err="1"/>
              <a:t>estaciones</a:t>
            </a:r>
            <a:r>
              <a:rPr lang="en-US" b="1" dirty="0"/>
              <a:t>[2] } </a:t>
            </a:r>
            <a:r>
              <a:rPr lang="en-BO" b="1" dirty="0"/>
              <a:t>" )</a:t>
            </a:r>
            <a:r>
              <a:rPr lang="en-US" b="1" dirty="0"/>
              <a:t>;	// </a:t>
            </a:r>
            <a:r>
              <a:rPr lang="en-US" b="1" dirty="0" err="1"/>
              <a:t>estaciones</a:t>
            </a:r>
            <a:r>
              <a:rPr lang="en-US" b="1" dirty="0"/>
              <a:t>[2] = Verano </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260130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D740-152E-4E42-9EEE-F972744983CE}"/>
              </a:ext>
            </a:extLst>
          </p:cNvPr>
          <p:cNvSpPr>
            <a:spLocks noGrp="1"/>
          </p:cNvSpPr>
          <p:nvPr>
            <p:ph type="title"/>
          </p:nvPr>
        </p:nvSpPr>
        <p:spPr/>
        <p:txBody>
          <a:bodyPr/>
          <a:lstStyle/>
          <a:p>
            <a:r>
              <a:rPr lang="en-BO" dirty="0"/>
              <a:t>Arrays rectangulares</a:t>
            </a:r>
          </a:p>
        </p:txBody>
      </p:sp>
      <p:sp>
        <p:nvSpPr>
          <p:cNvPr id="3" name="Content Placeholder 2">
            <a:extLst>
              <a:ext uri="{FF2B5EF4-FFF2-40B4-BE49-F238E27FC236}">
                <a16:creationId xmlns:a16="http://schemas.microsoft.com/office/drawing/2014/main" id="{88E8F03F-7E53-8941-80BE-728ADB5CA687}"/>
              </a:ext>
            </a:extLst>
          </p:cNvPr>
          <p:cNvSpPr>
            <a:spLocks noGrp="1"/>
          </p:cNvSpPr>
          <p:nvPr>
            <p:ph idx="1"/>
          </p:nvPr>
        </p:nvSpPr>
        <p:spPr>
          <a:xfrm>
            <a:off x="838200" y="1825625"/>
            <a:ext cx="10515600" cy="1065621"/>
          </a:xfrm>
        </p:spPr>
        <p:txBody>
          <a:bodyPr>
            <a:normAutofit fontScale="85000" lnSpcReduction="20000"/>
          </a:bodyPr>
          <a:lstStyle/>
          <a:p>
            <a:pPr marL="0" indent="0">
              <a:buNone/>
            </a:pPr>
            <a:r>
              <a:rPr lang="en-US" dirty="0"/>
              <a:t>Hay dos </a:t>
            </a:r>
            <a:r>
              <a:rPr lang="en-US" dirty="0" err="1"/>
              <a:t>tipos</a:t>
            </a:r>
            <a:r>
              <a:rPr lang="en-US" dirty="0"/>
              <a:t> de arrays </a:t>
            </a:r>
            <a:r>
              <a:rPr lang="en-US" dirty="0" err="1"/>
              <a:t>multidimensionales</a:t>
            </a:r>
            <a:r>
              <a:rPr lang="en-US" dirty="0"/>
              <a:t> </a:t>
            </a:r>
            <a:r>
              <a:rPr lang="en-US" dirty="0" err="1"/>
              <a:t>en</a:t>
            </a:r>
            <a:r>
              <a:rPr lang="en-US" dirty="0"/>
              <a:t> C #: rectangular y Jagged. </a:t>
            </a:r>
          </a:p>
          <a:p>
            <a:pPr marL="0" indent="0">
              <a:buNone/>
            </a:pPr>
            <a:r>
              <a:rPr lang="en-US" dirty="0"/>
              <a:t>Un array </a:t>
            </a:r>
            <a:r>
              <a:rPr lang="en-US" b="1" dirty="0"/>
              <a:t>rectangular</a:t>
            </a:r>
            <a:r>
              <a:rPr lang="en-US" dirty="0"/>
              <a:t> </a:t>
            </a:r>
            <a:r>
              <a:rPr lang="en-US" dirty="0" err="1"/>
              <a:t>tiene</a:t>
            </a:r>
            <a:r>
              <a:rPr lang="en-US" dirty="0"/>
              <a:t> una </a:t>
            </a:r>
            <a:r>
              <a:rPr lang="en-US" dirty="0" err="1"/>
              <a:t>longitud</a:t>
            </a:r>
            <a:r>
              <a:rPr lang="en-US" dirty="0"/>
              <a:t> </a:t>
            </a:r>
            <a:r>
              <a:rPr lang="en-US" dirty="0" err="1"/>
              <a:t>fija</a:t>
            </a:r>
            <a:r>
              <a:rPr lang="en-US" dirty="0"/>
              <a:t> </a:t>
            </a:r>
            <a:r>
              <a:rPr lang="en-US" dirty="0" err="1"/>
              <a:t>en</a:t>
            </a:r>
            <a:r>
              <a:rPr lang="en-US" dirty="0"/>
              <a:t> </a:t>
            </a:r>
            <a:r>
              <a:rPr lang="en-US" dirty="0" err="1"/>
              <a:t>todas</a:t>
            </a:r>
            <a:r>
              <a:rPr lang="en-US" dirty="0"/>
              <a:t> sus </a:t>
            </a:r>
            <a:r>
              <a:rPr lang="en-US" dirty="0" err="1"/>
              <a:t>dimensiones</a:t>
            </a:r>
            <a:r>
              <a:rPr lang="en-US" dirty="0"/>
              <a:t> y </a:t>
            </a:r>
            <a:r>
              <a:rPr lang="en-US" dirty="0" err="1"/>
              <a:t>estas</a:t>
            </a:r>
            <a:r>
              <a:rPr lang="en-US" dirty="0"/>
              <a:t> se </a:t>
            </a:r>
            <a:r>
              <a:rPr lang="en-US" dirty="0" err="1"/>
              <a:t>separan</a:t>
            </a:r>
            <a:r>
              <a:rPr lang="en-US" dirty="0"/>
              <a:t> </a:t>
            </a:r>
            <a:r>
              <a:rPr lang="en-US" dirty="0" err="1"/>
              <a:t>usando</a:t>
            </a:r>
            <a:r>
              <a:rPr lang="en-US" dirty="0"/>
              <a:t> una coma.</a:t>
            </a:r>
            <a:endParaRPr lang="en-BO" dirty="0"/>
          </a:p>
        </p:txBody>
      </p:sp>
      <p:sp>
        <p:nvSpPr>
          <p:cNvPr id="4" name="TextBox 3">
            <a:extLst>
              <a:ext uri="{FF2B5EF4-FFF2-40B4-BE49-F238E27FC236}">
                <a16:creationId xmlns:a16="http://schemas.microsoft.com/office/drawing/2014/main" id="{716DEB40-B901-7E4F-8D70-A73EACD4A70F}"/>
              </a:ext>
            </a:extLst>
          </p:cNvPr>
          <p:cNvSpPr txBox="1"/>
          <p:nvPr/>
        </p:nvSpPr>
        <p:spPr>
          <a:xfrm>
            <a:off x="3459752" y="3006292"/>
            <a:ext cx="5272496"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sz="1000" dirty="0"/>
          </a:p>
          <a:p>
            <a:r>
              <a:rPr lang="en-US" b="1" dirty="0"/>
              <a:t>string[,] x = new string[2, 3];</a:t>
            </a:r>
          </a:p>
          <a:p>
            <a:r>
              <a:rPr lang="en-US" b="1" dirty="0"/>
              <a:t>x[0,0] = </a:t>
            </a:r>
            <a:r>
              <a:rPr lang="en-BO" b="1" dirty="0"/>
              <a:t>"</a:t>
            </a:r>
            <a:r>
              <a:rPr lang="en-US" b="1" dirty="0"/>
              <a:t>Fila 1, Col 1</a:t>
            </a:r>
            <a:r>
              <a:rPr lang="en-BO" b="1" dirty="0"/>
              <a:t>"</a:t>
            </a:r>
            <a:r>
              <a:rPr lang="en-US" b="1" dirty="0"/>
              <a:t>; 	WriteLine(x[0,0]);</a:t>
            </a:r>
          </a:p>
          <a:p>
            <a:r>
              <a:rPr lang="en-US" b="1" dirty="0"/>
              <a:t>x[0,1] = </a:t>
            </a:r>
            <a:r>
              <a:rPr lang="en-BO" b="1" dirty="0"/>
              <a:t>"</a:t>
            </a:r>
            <a:r>
              <a:rPr lang="en-US" b="1" dirty="0"/>
              <a:t>Fila 1, Col 2</a:t>
            </a:r>
            <a:r>
              <a:rPr lang="en-BO" b="1" dirty="0"/>
              <a:t>"</a:t>
            </a:r>
            <a:r>
              <a:rPr lang="en-US" b="1" dirty="0"/>
              <a:t>; 	WriteLine(x[0,1]);</a:t>
            </a:r>
          </a:p>
          <a:p>
            <a:r>
              <a:rPr lang="en-US" b="1" dirty="0"/>
              <a:t>x[0,2] = </a:t>
            </a:r>
            <a:r>
              <a:rPr lang="en-BO" b="1" dirty="0"/>
              <a:t>"</a:t>
            </a:r>
            <a:r>
              <a:rPr lang="en-US" b="1" dirty="0"/>
              <a:t>Fila 1, Col 3</a:t>
            </a:r>
            <a:r>
              <a:rPr lang="en-BO" b="1" dirty="0"/>
              <a:t>"</a:t>
            </a:r>
            <a:r>
              <a:rPr lang="en-US" b="1" dirty="0"/>
              <a:t>; 	WriteLine(x[0,2]);</a:t>
            </a:r>
          </a:p>
          <a:p>
            <a:r>
              <a:rPr lang="en-US" b="1" dirty="0"/>
              <a:t>x[1,0] = </a:t>
            </a:r>
            <a:r>
              <a:rPr lang="en-BO" b="1" dirty="0"/>
              <a:t>"</a:t>
            </a:r>
            <a:r>
              <a:rPr lang="en-US" b="1" dirty="0"/>
              <a:t>Fila 2, Col 1</a:t>
            </a:r>
            <a:r>
              <a:rPr lang="en-BO" b="1" dirty="0"/>
              <a:t>"</a:t>
            </a:r>
            <a:r>
              <a:rPr lang="en-US" b="1" dirty="0"/>
              <a:t>; 	WriteLine(x[1,0]);</a:t>
            </a:r>
          </a:p>
          <a:p>
            <a:r>
              <a:rPr lang="en-US" b="1" dirty="0"/>
              <a:t>x[1,1] = </a:t>
            </a:r>
            <a:r>
              <a:rPr lang="en-BO" b="1" dirty="0"/>
              <a:t>"</a:t>
            </a:r>
            <a:r>
              <a:rPr lang="en-US" b="1" dirty="0"/>
              <a:t>Fila 2, Col 2</a:t>
            </a:r>
            <a:r>
              <a:rPr lang="en-BO" b="1" dirty="0"/>
              <a:t>"</a:t>
            </a:r>
            <a:r>
              <a:rPr lang="en-US" b="1" dirty="0"/>
              <a:t>; 	WriteLine(x[1,1]);</a:t>
            </a:r>
          </a:p>
          <a:p>
            <a:r>
              <a:rPr lang="en-US" b="1" dirty="0"/>
              <a:t>x[1,2] = </a:t>
            </a:r>
            <a:r>
              <a:rPr lang="en-BO" b="1" dirty="0"/>
              <a:t>"</a:t>
            </a:r>
            <a:r>
              <a:rPr lang="en-US" b="1" dirty="0"/>
              <a:t>Fila 2, Col 3</a:t>
            </a:r>
            <a:r>
              <a:rPr lang="en-BO" b="1" dirty="0"/>
              <a:t>"</a:t>
            </a:r>
            <a:r>
              <a:rPr lang="en-US" b="1" dirty="0"/>
              <a:t>; 	WriteLine(x[1,2]);</a:t>
            </a:r>
          </a:p>
          <a:p>
            <a:r>
              <a:rPr lang="en-US" b="1" dirty="0">
                <a:solidFill>
                  <a:schemeClr val="bg1"/>
                </a:solidFill>
              </a:rPr>
              <a:t>var y = new[,] {{11, 12, 13}, {21, 22, 23}};</a:t>
            </a:r>
          </a:p>
          <a:p>
            <a:r>
              <a:rPr lang="en-US" b="1" dirty="0">
                <a:solidFill>
                  <a:schemeClr val="bg1"/>
                </a:solidFill>
              </a:rPr>
              <a:t>WriteLine(y[0,1]);		// 12</a:t>
            </a:r>
          </a:p>
          <a:p>
            <a:r>
              <a:rPr lang="en-US" b="1" dirty="0">
                <a:solidFill>
                  <a:schemeClr val="bg1"/>
                </a:solidFill>
              </a:rPr>
              <a:t>WriteLine(y[1,2]);		// 23</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4900024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65D25-31A7-714D-BF4C-DD8949338072}"/>
              </a:ext>
            </a:extLst>
          </p:cNvPr>
          <p:cNvSpPr>
            <a:spLocks noGrp="1"/>
          </p:cNvSpPr>
          <p:nvPr>
            <p:ph type="title"/>
          </p:nvPr>
        </p:nvSpPr>
        <p:spPr/>
        <p:txBody>
          <a:bodyPr/>
          <a:lstStyle/>
          <a:p>
            <a:r>
              <a:rPr lang="en-BO" dirty="0"/>
              <a:t>Jagged arrays</a:t>
            </a:r>
          </a:p>
        </p:txBody>
      </p:sp>
      <p:sp>
        <p:nvSpPr>
          <p:cNvPr id="4" name="TextBox 3">
            <a:extLst>
              <a:ext uri="{FF2B5EF4-FFF2-40B4-BE49-F238E27FC236}">
                <a16:creationId xmlns:a16="http://schemas.microsoft.com/office/drawing/2014/main" id="{8D1E25B4-8A85-9B4C-B877-1A1F72634C34}"/>
              </a:ext>
            </a:extLst>
          </p:cNvPr>
          <p:cNvSpPr txBox="1"/>
          <p:nvPr/>
        </p:nvSpPr>
        <p:spPr>
          <a:xfrm>
            <a:off x="3188562" y="2487067"/>
            <a:ext cx="5814877" cy="403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sz="1000" dirty="0"/>
          </a:p>
          <a:p>
            <a:r>
              <a:rPr lang="en-US" b="1" dirty="0"/>
              <a:t>string[][] x = new string[2][];</a:t>
            </a:r>
          </a:p>
          <a:p>
            <a:r>
              <a:rPr lang="en-US" b="1" dirty="0"/>
              <a:t>x[0] = new string[1]; x[0][0] = "00";</a:t>
            </a:r>
          </a:p>
          <a:p>
            <a:r>
              <a:rPr lang="en-US" b="1" dirty="0"/>
              <a:t>x[1] = new string[2]; x[1][0] = "10"; x[1][1] = "11";</a:t>
            </a:r>
          </a:p>
          <a:p>
            <a:r>
              <a:rPr lang="en-US" b="1" dirty="0"/>
              <a:t>WriteLine( $"x[0][0] = { x[0][0] } " );		// “00”</a:t>
            </a:r>
          </a:p>
          <a:p>
            <a:r>
              <a:rPr lang="en-US" b="1" dirty="0"/>
              <a:t>WriteLine( $"x[1][0] = { x[1][0] } " );		// “10”</a:t>
            </a:r>
          </a:p>
          <a:p>
            <a:r>
              <a:rPr lang="en-US" b="1" dirty="0"/>
              <a:t>WriteLine( $"x[1][1] = { x[1][1] } " );		// “11”</a:t>
            </a:r>
          </a:p>
          <a:p>
            <a:endParaRPr lang="en-US" b="1" dirty="0"/>
          </a:p>
          <a:p>
            <a:r>
              <a:rPr lang="en-US" b="1" dirty="0"/>
              <a:t>var y = new[] { new string[] { "00" } , </a:t>
            </a:r>
          </a:p>
          <a:p>
            <a:r>
              <a:rPr lang="en-US" b="1" dirty="0"/>
              <a:t>		new string[] { "10", "11" } };</a:t>
            </a:r>
          </a:p>
          <a:p>
            <a:r>
              <a:rPr lang="en-US" b="1" dirty="0"/>
              <a:t>WriteLine( $"y[0][0] = { y[0][0] } " );		// “00”</a:t>
            </a:r>
          </a:p>
          <a:p>
            <a:r>
              <a:rPr lang="en-US" b="1" dirty="0"/>
              <a:t>WriteLine( $"y[1][0] = { y[1][0] } " );		// “10”</a:t>
            </a:r>
          </a:p>
          <a:p>
            <a:r>
              <a:rPr lang="en-US" b="1" dirty="0"/>
              <a:t>WriteLine( $"y[1][1] = { y[1][1] } " );		// “11”</a:t>
            </a: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7E8F328D-D019-0B44-84BF-C2DCF7F1035C}"/>
              </a:ext>
            </a:extLst>
          </p:cNvPr>
          <p:cNvSpPr txBox="1"/>
          <p:nvPr/>
        </p:nvSpPr>
        <p:spPr>
          <a:xfrm>
            <a:off x="1719943" y="1524000"/>
            <a:ext cx="8752114" cy="830997"/>
          </a:xfrm>
          <a:prstGeom prst="rect">
            <a:avLst/>
          </a:prstGeom>
          <a:noFill/>
        </p:spPr>
        <p:txBody>
          <a:bodyPr wrap="square" rtlCol="0">
            <a:spAutoFit/>
          </a:bodyPr>
          <a:lstStyle/>
          <a:p>
            <a:r>
              <a:rPr lang="en-BO" sz="2400" dirty="0"/>
              <a:t>Los jagged arrays (dentados o irregulares) pueden pensarse como un array de arrays</a:t>
            </a:r>
          </a:p>
        </p:txBody>
      </p:sp>
    </p:spTree>
    <p:extLst>
      <p:ext uri="{BB962C8B-B14F-4D97-AF65-F5344CB8AC3E}">
        <p14:creationId xmlns:p14="http://schemas.microsoft.com/office/powerpoint/2010/main" val="35215364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677FA-12B8-4641-BC2F-6371AD831ECE}"/>
              </a:ext>
            </a:extLst>
          </p:cNvPr>
          <p:cNvSpPr>
            <a:spLocks noGrp="1"/>
          </p:cNvSpPr>
          <p:nvPr>
            <p:ph type="title"/>
          </p:nvPr>
        </p:nvSpPr>
        <p:spPr/>
        <p:txBody>
          <a:bodyPr/>
          <a:lstStyle/>
          <a:p>
            <a:r>
              <a:rPr lang="en-BO" dirty="0"/>
              <a:t>Capítulo 5</a:t>
            </a:r>
          </a:p>
        </p:txBody>
      </p:sp>
      <p:sp>
        <p:nvSpPr>
          <p:cNvPr id="3" name="Content Placeholder 2">
            <a:extLst>
              <a:ext uri="{FF2B5EF4-FFF2-40B4-BE49-F238E27FC236}">
                <a16:creationId xmlns:a16="http://schemas.microsoft.com/office/drawing/2014/main" id="{9F08D570-234E-C94B-9EBB-1397151D8CA8}"/>
              </a:ext>
            </a:extLst>
          </p:cNvPr>
          <p:cNvSpPr>
            <a:spLocks noGrp="1"/>
          </p:cNvSpPr>
          <p:nvPr>
            <p:ph idx="1"/>
          </p:nvPr>
        </p:nvSpPr>
        <p:spPr/>
        <p:txBody>
          <a:bodyPr>
            <a:normAutofit/>
          </a:bodyPr>
          <a:lstStyle/>
          <a:p>
            <a:pPr marL="0" indent="0">
              <a:buNone/>
            </a:pPr>
            <a:r>
              <a:rPr lang="en-BO" sz="4000" b="1" dirty="0"/>
              <a:t>Sentencias de control</a:t>
            </a:r>
          </a:p>
        </p:txBody>
      </p:sp>
    </p:spTree>
    <p:extLst>
      <p:ext uri="{BB962C8B-B14F-4D97-AF65-F5344CB8AC3E}">
        <p14:creationId xmlns:p14="http://schemas.microsoft.com/office/powerpoint/2010/main" val="2037777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87A1-DFA6-5342-B87E-7AC9D1FD2D7E}"/>
              </a:ext>
            </a:extLst>
          </p:cNvPr>
          <p:cNvSpPr>
            <a:spLocks noGrp="1"/>
          </p:cNvSpPr>
          <p:nvPr>
            <p:ph type="title"/>
          </p:nvPr>
        </p:nvSpPr>
        <p:spPr/>
        <p:txBody>
          <a:bodyPr/>
          <a:lstStyle/>
          <a:p>
            <a:r>
              <a:rPr lang="en-BO" dirty="0"/>
              <a:t>Mi primera clase (class)</a:t>
            </a:r>
          </a:p>
        </p:txBody>
      </p:sp>
      <p:sp>
        <p:nvSpPr>
          <p:cNvPr id="3" name="Content Placeholder 2">
            <a:extLst>
              <a:ext uri="{FF2B5EF4-FFF2-40B4-BE49-F238E27FC236}">
                <a16:creationId xmlns:a16="http://schemas.microsoft.com/office/drawing/2014/main" id="{172F8551-E13C-0443-B88A-E3E36669AA5C}"/>
              </a:ext>
            </a:extLst>
          </p:cNvPr>
          <p:cNvSpPr>
            <a:spLocks noGrp="1"/>
          </p:cNvSpPr>
          <p:nvPr>
            <p:ph idx="1"/>
          </p:nvPr>
        </p:nvSpPr>
        <p:spPr>
          <a:xfrm>
            <a:off x="838200" y="1825625"/>
            <a:ext cx="3098533" cy="2763792"/>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buNone/>
            </a:pPr>
            <a:r>
              <a:rPr lang="en-US" dirty="0"/>
              <a:t>class </a:t>
            </a:r>
            <a:r>
              <a:rPr lang="en-US" dirty="0" err="1"/>
              <a:t>MiPrograma</a:t>
            </a:r>
            <a:endParaRPr lang="en-US" dirty="0"/>
          </a:p>
          <a:p>
            <a:pPr marL="0" indent="0">
              <a:buNone/>
            </a:pPr>
            <a:r>
              <a:rPr lang="en-US" dirty="0"/>
              <a:t>{</a:t>
            </a:r>
          </a:p>
          <a:p>
            <a:pPr marL="457200" lvl="1" indent="0">
              <a:buNone/>
            </a:pPr>
            <a:r>
              <a:rPr lang="en-US" dirty="0"/>
              <a:t>static void Main()</a:t>
            </a:r>
          </a:p>
          <a:p>
            <a:pPr marL="457200" lvl="1" indent="0">
              <a:buNone/>
            </a:pPr>
            <a:r>
              <a:rPr lang="en-US" dirty="0"/>
              <a:t>{</a:t>
            </a:r>
          </a:p>
          <a:p>
            <a:pPr marL="457200" lvl="1" indent="0">
              <a:buNone/>
            </a:pPr>
            <a:r>
              <a:rPr lang="en-US" dirty="0"/>
              <a:t>}</a:t>
            </a:r>
          </a:p>
          <a:p>
            <a:pPr marL="0" indent="0">
              <a:buNone/>
            </a:pPr>
            <a:r>
              <a:rPr lang="en-US" dirty="0"/>
              <a:t>}</a:t>
            </a:r>
          </a:p>
          <a:p>
            <a:endParaRPr lang="en-BO" dirty="0"/>
          </a:p>
        </p:txBody>
      </p:sp>
      <p:sp>
        <p:nvSpPr>
          <p:cNvPr id="4" name="TextBox 3">
            <a:extLst>
              <a:ext uri="{FF2B5EF4-FFF2-40B4-BE49-F238E27FC236}">
                <a16:creationId xmlns:a16="http://schemas.microsoft.com/office/drawing/2014/main" id="{3EBE5A4E-E0AA-DC43-B75B-3CAC28571CC5}"/>
              </a:ext>
            </a:extLst>
          </p:cNvPr>
          <p:cNvSpPr txBox="1"/>
          <p:nvPr/>
        </p:nvSpPr>
        <p:spPr>
          <a:xfrm>
            <a:off x="4292867" y="1690688"/>
            <a:ext cx="7218947" cy="489364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2400" dirty="0"/>
              <a:t>La aplicación ahora consiste en una clase llamada </a:t>
            </a:r>
            <a:r>
              <a:rPr lang="es-ES" sz="2400" dirty="0" err="1"/>
              <a:t>MiPrograma</a:t>
            </a:r>
            <a:r>
              <a:rPr lang="es-ES" sz="2400" dirty="0"/>
              <a:t> que contiene una función </a:t>
            </a:r>
            <a:r>
              <a:rPr lang="es-ES" sz="2400" dirty="0" err="1"/>
              <a:t>Main</a:t>
            </a:r>
            <a:r>
              <a:rPr lang="es-ES" sz="2400" dirty="0"/>
              <a:t> vacía, ambos delimitados por llaves. La función llamada “</a:t>
            </a:r>
            <a:r>
              <a:rPr lang="es-ES" sz="2400" b="1" dirty="0" err="1"/>
              <a:t>Main</a:t>
            </a:r>
            <a:r>
              <a:rPr lang="es-ES" sz="2400" dirty="0"/>
              <a:t>” es el punto de entrada del programa y debe tener este formato. </a:t>
            </a:r>
          </a:p>
          <a:p>
            <a:r>
              <a:rPr lang="es-ES" sz="2400" dirty="0"/>
              <a:t>El uso de mayúsculas o minúsculas también es importante ya que C # distingue entre ambos tipos de letras. </a:t>
            </a:r>
          </a:p>
          <a:p>
            <a:r>
              <a:rPr lang="es-ES" sz="2400" dirty="0"/>
              <a:t>Las llaves delimitan lo que pertenece a una entidad de datos y/o </a:t>
            </a:r>
            <a:r>
              <a:rPr lang="es-ES" sz="2400" b="1" dirty="0"/>
              <a:t>código</a:t>
            </a:r>
            <a:r>
              <a:rPr lang="es-ES" sz="2400" dirty="0"/>
              <a:t>, como en una clase o </a:t>
            </a:r>
            <a:r>
              <a:rPr lang="es-ES" sz="2400" b="1" dirty="0"/>
              <a:t>función</a:t>
            </a:r>
            <a:r>
              <a:rPr lang="es-ES" sz="2400" dirty="0"/>
              <a:t>, y deben incluirse obligadamente. Las llaves dentro de una </a:t>
            </a:r>
            <a:r>
              <a:rPr lang="es-ES" sz="2400" b="1" dirty="0"/>
              <a:t>función</a:t>
            </a:r>
            <a:r>
              <a:rPr lang="es-ES" sz="2400" dirty="0"/>
              <a:t>, junto con su contenido, se denominan bloques de código o simplemente bloques.</a:t>
            </a:r>
            <a:endParaRPr lang="en-US" sz="2400" dirty="0"/>
          </a:p>
        </p:txBody>
      </p:sp>
    </p:spTree>
    <p:extLst>
      <p:ext uri="{BB962C8B-B14F-4D97-AF65-F5344CB8AC3E}">
        <p14:creationId xmlns:p14="http://schemas.microsoft.com/office/powerpoint/2010/main" val="34459690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8B44-CA62-F248-8D7B-10295FB0D7B2}"/>
              </a:ext>
            </a:extLst>
          </p:cNvPr>
          <p:cNvSpPr>
            <a:spLocks noGrp="1"/>
          </p:cNvSpPr>
          <p:nvPr>
            <p:ph type="title"/>
          </p:nvPr>
        </p:nvSpPr>
        <p:spPr/>
        <p:txBody>
          <a:bodyPr/>
          <a:lstStyle/>
          <a:p>
            <a:r>
              <a:rPr lang="en-BO" dirty="0"/>
              <a:t>La sentencia condicional if</a:t>
            </a:r>
          </a:p>
        </p:txBody>
      </p:sp>
      <p:sp>
        <p:nvSpPr>
          <p:cNvPr id="3" name="Content Placeholder 2">
            <a:extLst>
              <a:ext uri="{FF2B5EF4-FFF2-40B4-BE49-F238E27FC236}">
                <a16:creationId xmlns:a16="http://schemas.microsoft.com/office/drawing/2014/main" id="{928590CE-8CF4-9D4B-94C6-B5DA82591EB1}"/>
              </a:ext>
            </a:extLst>
          </p:cNvPr>
          <p:cNvSpPr>
            <a:spLocks noGrp="1"/>
          </p:cNvSpPr>
          <p:nvPr>
            <p:ph idx="1"/>
          </p:nvPr>
        </p:nvSpPr>
        <p:spPr>
          <a:xfrm>
            <a:off x="838200" y="1825625"/>
            <a:ext cx="10515600" cy="1056912"/>
          </a:xfrm>
        </p:spPr>
        <p:txBody>
          <a:bodyPr>
            <a:normAutofit fontScale="77500" lnSpcReduction="20000"/>
          </a:bodyPr>
          <a:lstStyle/>
          <a:p>
            <a:r>
              <a:rPr lang="en-US" dirty="0"/>
              <a:t>La </a:t>
            </a:r>
            <a:r>
              <a:rPr lang="en-US" dirty="0" err="1"/>
              <a:t>instrucción</a:t>
            </a:r>
            <a:r>
              <a:rPr lang="en-US" dirty="0"/>
              <a:t> o </a:t>
            </a:r>
            <a:r>
              <a:rPr lang="en-US" dirty="0" err="1"/>
              <a:t>sentencia</a:t>
            </a:r>
            <a:r>
              <a:rPr lang="en-US" dirty="0"/>
              <a:t> </a:t>
            </a:r>
            <a:r>
              <a:rPr lang="en-US" dirty="0" err="1"/>
              <a:t>condicional</a:t>
            </a:r>
            <a:r>
              <a:rPr lang="en-US" dirty="0"/>
              <a:t> “if”, del </a:t>
            </a:r>
            <a:r>
              <a:rPr lang="en-US" dirty="0" err="1"/>
              <a:t>inglés</a:t>
            </a:r>
            <a:r>
              <a:rPr lang="en-US" dirty="0"/>
              <a:t> “</a:t>
            </a:r>
            <a:r>
              <a:rPr lang="en-US" dirty="0" err="1"/>
              <a:t>si</a:t>
            </a:r>
            <a:r>
              <a:rPr lang="en-US" dirty="0"/>
              <a:t>”, </a:t>
            </a:r>
            <a:r>
              <a:rPr lang="en-US" dirty="0" err="1"/>
              <a:t>permite</a:t>
            </a:r>
            <a:r>
              <a:rPr lang="en-US" dirty="0"/>
              <a:t> </a:t>
            </a:r>
            <a:r>
              <a:rPr lang="en-US" dirty="0" err="1"/>
              <a:t>ejecutar</a:t>
            </a:r>
            <a:r>
              <a:rPr lang="en-US" dirty="0"/>
              <a:t> un </a:t>
            </a:r>
            <a:r>
              <a:rPr lang="en-US" dirty="0" err="1"/>
              <a:t>bloque</a:t>
            </a:r>
            <a:r>
              <a:rPr lang="en-US" dirty="0"/>
              <a:t> de </a:t>
            </a:r>
            <a:r>
              <a:rPr lang="en-US" dirty="0" err="1"/>
              <a:t>código</a:t>
            </a:r>
            <a:r>
              <a:rPr lang="en-US" dirty="0"/>
              <a:t> solo </a:t>
            </a:r>
            <a:r>
              <a:rPr lang="en-US" dirty="0" err="1"/>
              <a:t>si</a:t>
            </a:r>
            <a:r>
              <a:rPr lang="en-US" dirty="0"/>
              <a:t> la expression </a:t>
            </a:r>
            <a:r>
              <a:rPr lang="en-US" dirty="0" err="1"/>
              <a:t>booleana</a:t>
            </a:r>
            <a:r>
              <a:rPr lang="en-US" dirty="0"/>
              <a:t> dentro de los </a:t>
            </a:r>
            <a:r>
              <a:rPr lang="en-US" dirty="0" err="1"/>
              <a:t>paréntesis</a:t>
            </a:r>
            <a:r>
              <a:rPr lang="en-US" dirty="0"/>
              <a:t> que la </a:t>
            </a:r>
            <a:r>
              <a:rPr lang="en-US" dirty="0" err="1"/>
              <a:t>acompaña</a:t>
            </a:r>
            <a:r>
              <a:rPr lang="en-US" dirty="0"/>
              <a:t> se </a:t>
            </a:r>
            <a:r>
              <a:rPr lang="en-US" dirty="0" err="1"/>
              <a:t>evalúa</a:t>
            </a:r>
            <a:r>
              <a:rPr lang="en-US" dirty="0"/>
              <a:t> </a:t>
            </a:r>
            <a:r>
              <a:rPr lang="en-US" dirty="0" err="1"/>
              <a:t>como</a:t>
            </a:r>
            <a:r>
              <a:rPr lang="en-US" dirty="0"/>
              <a:t> </a:t>
            </a:r>
            <a:r>
              <a:rPr lang="en-US" dirty="0" err="1"/>
              <a:t>verdadera</a:t>
            </a:r>
            <a:r>
              <a:rPr lang="en-US" dirty="0"/>
              <a:t>. La </a:t>
            </a:r>
            <a:r>
              <a:rPr lang="en-US" dirty="0" err="1"/>
              <a:t>condición</a:t>
            </a:r>
            <a:r>
              <a:rPr lang="en-US" dirty="0"/>
              <a:t> </a:t>
            </a:r>
            <a:r>
              <a:rPr lang="en-US" dirty="0" err="1"/>
              <a:t>puede</a:t>
            </a:r>
            <a:r>
              <a:rPr lang="en-US" dirty="0"/>
              <a:t> </a:t>
            </a:r>
            <a:r>
              <a:rPr lang="en-US" dirty="0" err="1"/>
              <a:t>incluir</a:t>
            </a:r>
            <a:r>
              <a:rPr lang="en-US" dirty="0"/>
              <a:t> </a:t>
            </a:r>
            <a:r>
              <a:rPr lang="en-US" dirty="0" err="1"/>
              <a:t>cualquiera</a:t>
            </a:r>
            <a:r>
              <a:rPr lang="en-US" dirty="0"/>
              <a:t> de los </a:t>
            </a:r>
            <a:r>
              <a:rPr lang="en-US" dirty="0" err="1"/>
              <a:t>operadores</a:t>
            </a:r>
            <a:r>
              <a:rPr lang="en-US" dirty="0"/>
              <a:t> </a:t>
            </a:r>
            <a:r>
              <a:rPr lang="en-US" dirty="0" err="1"/>
              <a:t>lógicos</a:t>
            </a:r>
            <a:r>
              <a:rPr lang="en-US" dirty="0"/>
              <a:t> y de </a:t>
            </a:r>
            <a:r>
              <a:rPr lang="en-US" dirty="0" err="1"/>
              <a:t>comparación</a:t>
            </a:r>
            <a:r>
              <a:rPr lang="en-US" dirty="0"/>
              <a:t> </a:t>
            </a:r>
            <a:r>
              <a:rPr lang="en-US" dirty="0" err="1"/>
              <a:t>soportados</a:t>
            </a:r>
            <a:r>
              <a:rPr lang="en-US" dirty="0"/>
              <a:t> por el </a:t>
            </a:r>
            <a:r>
              <a:rPr lang="en-US" dirty="0" err="1"/>
              <a:t>lenguaje</a:t>
            </a:r>
            <a:r>
              <a:rPr lang="en-US" dirty="0"/>
              <a:t>.</a:t>
            </a:r>
            <a:endParaRPr lang="en-BO" dirty="0"/>
          </a:p>
        </p:txBody>
      </p:sp>
      <p:sp>
        <p:nvSpPr>
          <p:cNvPr id="4" name="TextBox 3">
            <a:extLst>
              <a:ext uri="{FF2B5EF4-FFF2-40B4-BE49-F238E27FC236}">
                <a16:creationId xmlns:a16="http://schemas.microsoft.com/office/drawing/2014/main" id="{1718F5BD-D3E2-CB45-891C-34864CA3FEEB}"/>
              </a:ext>
            </a:extLst>
          </p:cNvPr>
          <p:cNvSpPr txBox="1"/>
          <p:nvPr/>
        </p:nvSpPr>
        <p:spPr>
          <a:xfrm>
            <a:off x="2734798" y="2986697"/>
            <a:ext cx="6722405"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5) </a:t>
            </a:r>
          </a:p>
          <a:p>
            <a:pPr lvl="1"/>
            <a:r>
              <a:rPr lang="en-US" b="1" dirty="0"/>
              <a:t>{</a:t>
            </a:r>
          </a:p>
          <a:p>
            <a:pPr lvl="1"/>
            <a:r>
              <a:rPr lang="en-US" b="1" dirty="0"/>
              <a:t>	</a:t>
            </a:r>
            <a:r>
              <a:rPr lang="en-US" b="1" dirty="0" err="1"/>
              <a:t>System.Console.WriteLine</a:t>
            </a:r>
            <a:r>
              <a:rPr lang="en-US" b="1" dirty="0"/>
              <a:t>("x es </a:t>
            </a:r>
            <a:r>
              <a:rPr lang="en-US" b="1" dirty="0" err="1"/>
              <a:t>menor</a:t>
            </a:r>
            <a:r>
              <a:rPr lang="en-US" b="1" dirty="0"/>
              <a:t> que 5");</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1684274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A0AEA-D111-3544-A4E8-076BAB05ADB2}"/>
              </a:ext>
            </a:extLst>
          </p:cNvPr>
          <p:cNvSpPr>
            <a:spLocks noGrp="1"/>
          </p:cNvSpPr>
          <p:nvPr>
            <p:ph type="title"/>
          </p:nvPr>
        </p:nvSpPr>
        <p:spPr/>
        <p:txBody>
          <a:bodyPr/>
          <a:lstStyle/>
          <a:p>
            <a:r>
              <a:rPr lang="en-US" dirty="0"/>
              <a:t>If / e</a:t>
            </a:r>
            <a:r>
              <a:rPr lang="en-BO" dirty="0"/>
              <a:t>lse if</a:t>
            </a:r>
          </a:p>
        </p:txBody>
      </p:sp>
      <p:sp>
        <p:nvSpPr>
          <p:cNvPr id="3" name="Content Placeholder 2">
            <a:extLst>
              <a:ext uri="{FF2B5EF4-FFF2-40B4-BE49-F238E27FC236}">
                <a16:creationId xmlns:a16="http://schemas.microsoft.com/office/drawing/2014/main" id="{09E4DF0E-164D-FF44-997A-D5A96C422642}"/>
              </a:ext>
            </a:extLst>
          </p:cNvPr>
          <p:cNvSpPr>
            <a:spLocks noGrp="1"/>
          </p:cNvSpPr>
          <p:nvPr>
            <p:ph idx="1"/>
          </p:nvPr>
        </p:nvSpPr>
        <p:spPr>
          <a:xfrm>
            <a:off x="7550332" y="2127110"/>
            <a:ext cx="3376748" cy="3573689"/>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Para </a:t>
            </a:r>
            <a:r>
              <a:rPr lang="en-US" dirty="0" err="1"/>
              <a:t>probar</a:t>
            </a:r>
            <a:r>
              <a:rPr lang="en-US" dirty="0"/>
              <a:t> </a:t>
            </a:r>
            <a:r>
              <a:rPr lang="en-US" dirty="0" err="1"/>
              <a:t>otras</a:t>
            </a:r>
            <a:r>
              <a:rPr lang="en-US" dirty="0"/>
              <a:t> </a:t>
            </a:r>
            <a:r>
              <a:rPr lang="en-US" dirty="0" err="1"/>
              <a:t>condiciones</a:t>
            </a:r>
            <a:r>
              <a:rPr lang="en-US" dirty="0"/>
              <a:t>, la </a:t>
            </a:r>
            <a:r>
              <a:rPr lang="en-US" dirty="0" err="1"/>
              <a:t>declaración</a:t>
            </a:r>
            <a:r>
              <a:rPr lang="en-US" dirty="0"/>
              <a:t> if </a:t>
            </a:r>
            <a:r>
              <a:rPr lang="en-US" dirty="0" err="1"/>
              <a:t>puede</a:t>
            </a:r>
            <a:r>
              <a:rPr lang="en-US" dirty="0"/>
              <a:t> ser </a:t>
            </a:r>
            <a:r>
              <a:rPr lang="en-US" dirty="0" err="1"/>
              <a:t>extendida</a:t>
            </a:r>
            <a:r>
              <a:rPr lang="en-US" dirty="0"/>
              <a:t> por </a:t>
            </a:r>
            <a:r>
              <a:rPr lang="en-US" dirty="0" err="1"/>
              <a:t>cualquier</a:t>
            </a:r>
            <a:r>
              <a:rPr lang="en-US" dirty="0"/>
              <a:t> </a:t>
            </a:r>
            <a:r>
              <a:rPr lang="en-US" dirty="0" err="1"/>
              <a:t>número</a:t>
            </a:r>
            <a:r>
              <a:rPr lang="en-US" dirty="0"/>
              <a:t> de </a:t>
            </a:r>
            <a:r>
              <a:rPr lang="en-US" dirty="0" err="1"/>
              <a:t>cláusulas</a:t>
            </a:r>
            <a:r>
              <a:rPr lang="en-US" dirty="0"/>
              <a:t> “</a:t>
            </a:r>
            <a:r>
              <a:rPr lang="en-US" b="1" dirty="0"/>
              <a:t>else if</a:t>
            </a:r>
            <a:r>
              <a:rPr lang="en-US" dirty="0"/>
              <a:t>”. </a:t>
            </a:r>
            <a:r>
              <a:rPr lang="en-US" dirty="0" err="1"/>
              <a:t>Cada</a:t>
            </a:r>
            <a:r>
              <a:rPr lang="en-US" dirty="0"/>
              <a:t> </a:t>
            </a:r>
            <a:r>
              <a:rPr lang="en-US" dirty="0" err="1"/>
              <a:t>condición</a:t>
            </a:r>
            <a:r>
              <a:rPr lang="en-US" dirty="0"/>
              <a:t> </a:t>
            </a:r>
            <a:r>
              <a:rPr lang="en-US" dirty="0" err="1"/>
              <a:t>adicional</a:t>
            </a:r>
            <a:r>
              <a:rPr lang="en-US" dirty="0"/>
              <a:t> se </a:t>
            </a:r>
            <a:r>
              <a:rPr lang="en-US" dirty="0" err="1"/>
              <a:t>ejecuta</a:t>
            </a:r>
            <a:r>
              <a:rPr lang="en-US" dirty="0"/>
              <a:t> solo </a:t>
            </a:r>
            <a:r>
              <a:rPr lang="en-US" dirty="0" err="1"/>
              <a:t>si</a:t>
            </a:r>
            <a:r>
              <a:rPr lang="en-US" dirty="0"/>
              <a:t> </a:t>
            </a:r>
            <a:r>
              <a:rPr lang="en-US" dirty="0" err="1"/>
              <a:t>todas</a:t>
            </a:r>
            <a:r>
              <a:rPr lang="en-US" dirty="0"/>
              <a:t> las </a:t>
            </a:r>
            <a:r>
              <a:rPr lang="en-US" dirty="0" err="1"/>
              <a:t>anteriores</a:t>
            </a:r>
            <a:r>
              <a:rPr lang="en-US" dirty="0"/>
              <a:t> </a:t>
            </a:r>
            <a:r>
              <a:rPr lang="en-US" dirty="0" err="1"/>
              <a:t>condiciones</a:t>
            </a:r>
            <a:r>
              <a:rPr lang="en-US" dirty="0"/>
              <a:t> son falsas.</a:t>
            </a:r>
            <a:endParaRPr lang="en-BO" dirty="0"/>
          </a:p>
        </p:txBody>
      </p:sp>
      <p:sp>
        <p:nvSpPr>
          <p:cNvPr id="4" name="TextBox 3">
            <a:extLst>
              <a:ext uri="{FF2B5EF4-FFF2-40B4-BE49-F238E27FC236}">
                <a16:creationId xmlns:a16="http://schemas.microsoft.com/office/drawing/2014/main" id="{88AF08FC-1135-144B-9110-0C63A43BD731}"/>
              </a:ext>
            </a:extLst>
          </p:cNvPr>
          <p:cNvSpPr txBox="1"/>
          <p:nvPr/>
        </p:nvSpPr>
        <p:spPr>
          <a:xfrm>
            <a:off x="993083" y="1690688"/>
            <a:ext cx="574735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5) </a:t>
            </a:r>
          </a:p>
          <a:p>
            <a:pPr lvl="1"/>
            <a:r>
              <a:rPr lang="en-US" b="1" dirty="0"/>
              <a:t>{</a:t>
            </a:r>
          </a:p>
          <a:p>
            <a:pPr lvl="1"/>
            <a:r>
              <a:rPr lang="en-US" b="1" dirty="0"/>
              <a:t>	WriteLine("x es </a:t>
            </a:r>
            <a:r>
              <a:rPr lang="en-US" b="1" dirty="0" err="1"/>
              <a:t>menor</a:t>
            </a:r>
            <a:r>
              <a:rPr lang="en-US" b="1" dirty="0"/>
              <a:t> que 5");</a:t>
            </a:r>
          </a:p>
          <a:p>
            <a:pPr lvl="1"/>
            <a:r>
              <a:rPr lang="en-US" b="1" dirty="0"/>
              <a:t>}</a:t>
            </a:r>
          </a:p>
          <a:p>
            <a:pPr lvl="1"/>
            <a:r>
              <a:rPr lang="en-US" b="1" dirty="0"/>
              <a:t>else if(x &lt; 7)</a:t>
            </a:r>
          </a:p>
          <a:p>
            <a:pPr lvl="1"/>
            <a:r>
              <a:rPr lang="en-US" b="1" dirty="0"/>
              <a:t>{</a:t>
            </a:r>
          </a:p>
          <a:p>
            <a:pPr lvl="1"/>
            <a:r>
              <a:rPr lang="en-US" b="1" dirty="0"/>
              <a:t>	WriteLine("x es </a:t>
            </a:r>
            <a:r>
              <a:rPr lang="en-US" b="1" dirty="0" err="1"/>
              <a:t>menor</a:t>
            </a:r>
            <a:r>
              <a:rPr lang="en-US" b="1" dirty="0"/>
              <a:t> que 7");</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943421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A33DB-9D15-9943-A62E-0AA8D4651A44}"/>
              </a:ext>
            </a:extLst>
          </p:cNvPr>
          <p:cNvSpPr>
            <a:spLocks noGrp="1"/>
          </p:cNvSpPr>
          <p:nvPr>
            <p:ph type="title"/>
          </p:nvPr>
        </p:nvSpPr>
        <p:spPr/>
        <p:txBody>
          <a:bodyPr/>
          <a:lstStyle/>
          <a:p>
            <a:r>
              <a:rPr lang="en-US" dirty="0"/>
              <a:t>I</a:t>
            </a:r>
            <a:r>
              <a:rPr lang="en-BO" dirty="0"/>
              <a:t>f / else if / else</a:t>
            </a:r>
          </a:p>
        </p:txBody>
      </p:sp>
      <p:sp>
        <p:nvSpPr>
          <p:cNvPr id="4" name="Content Placeholder 2">
            <a:extLst>
              <a:ext uri="{FF2B5EF4-FFF2-40B4-BE49-F238E27FC236}">
                <a16:creationId xmlns:a16="http://schemas.microsoft.com/office/drawing/2014/main" id="{0B98285A-64BB-2944-8FD3-F017BAEFB170}"/>
              </a:ext>
            </a:extLst>
          </p:cNvPr>
          <p:cNvSpPr txBox="1">
            <a:spLocks/>
          </p:cNvSpPr>
          <p:nvPr/>
        </p:nvSpPr>
        <p:spPr>
          <a:xfrm>
            <a:off x="7506789" y="1961647"/>
            <a:ext cx="3376748" cy="357368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dirty="0"/>
              <a:t>La </a:t>
            </a:r>
            <a:r>
              <a:rPr lang="en-US" dirty="0" err="1"/>
              <a:t>sentencia</a:t>
            </a:r>
            <a:r>
              <a:rPr lang="en-US" dirty="0"/>
              <a:t> “if” </a:t>
            </a:r>
            <a:r>
              <a:rPr lang="en-US" dirty="0" err="1"/>
              <a:t>puede</a:t>
            </a:r>
            <a:r>
              <a:rPr lang="en-US" dirty="0"/>
              <a:t> </a:t>
            </a:r>
            <a:r>
              <a:rPr lang="en-US" dirty="0" err="1"/>
              <a:t>tener</a:t>
            </a:r>
            <a:r>
              <a:rPr lang="en-US" dirty="0"/>
              <a:t> una </a:t>
            </a:r>
            <a:r>
              <a:rPr lang="en-US" dirty="0" err="1"/>
              <a:t>cláusula</a:t>
            </a:r>
            <a:r>
              <a:rPr lang="en-US" dirty="0"/>
              <a:t> “</a:t>
            </a:r>
            <a:r>
              <a:rPr lang="en-US" b="1" dirty="0"/>
              <a:t>else</a:t>
            </a:r>
            <a:r>
              <a:rPr lang="en-US" dirty="0"/>
              <a:t>” al final, que se </a:t>
            </a:r>
            <a:r>
              <a:rPr lang="en-US" dirty="0" err="1"/>
              <a:t>ejecuta</a:t>
            </a:r>
            <a:r>
              <a:rPr lang="en-US" dirty="0"/>
              <a:t> </a:t>
            </a:r>
            <a:r>
              <a:rPr lang="en-US" b="1" dirty="0" err="1"/>
              <a:t>en</a:t>
            </a:r>
            <a:r>
              <a:rPr lang="en-US" b="1" dirty="0"/>
              <a:t> </a:t>
            </a:r>
            <a:r>
              <a:rPr lang="en-US" b="1" dirty="0" err="1"/>
              <a:t>cualquier</a:t>
            </a:r>
            <a:r>
              <a:rPr lang="en-US" b="1" dirty="0"/>
              <a:t> </a:t>
            </a:r>
            <a:r>
              <a:rPr lang="en-US" b="1" dirty="0" err="1"/>
              <a:t>otro</a:t>
            </a:r>
            <a:r>
              <a:rPr lang="en-US" b="1" dirty="0"/>
              <a:t> </a:t>
            </a:r>
            <a:r>
              <a:rPr lang="en-US" b="1" dirty="0" err="1"/>
              <a:t>caso</a:t>
            </a:r>
            <a:r>
              <a:rPr lang="en-US" dirty="0"/>
              <a:t> (</a:t>
            </a:r>
            <a:r>
              <a:rPr lang="en-US" dirty="0" err="1"/>
              <a:t>si</a:t>
            </a:r>
            <a:r>
              <a:rPr lang="en-US" dirty="0"/>
              <a:t> </a:t>
            </a:r>
            <a:r>
              <a:rPr lang="en-US" dirty="0" err="1"/>
              <a:t>todas</a:t>
            </a:r>
            <a:r>
              <a:rPr lang="en-US" dirty="0"/>
              <a:t> las </a:t>
            </a:r>
            <a:r>
              <a:rPr lang="en-US" dirty="0" err="1"/>
              <a:t>condiciones</a:t>
            </a:r>
            <a:r>
              <a:rPr lang="en-US" dirty="0"/>
              <a:t> </a:t>
            </a:r>
            <a:r>
              <a:rPr lang="en-US" dirty="0" err="1"/>
              <a:t>anteriores</a:t>
            </a:r>
            <a:r>
              <a:rPr lang="en-US" dirty="0"/>
              <a:t> son falsas). Por lo que </a:t>
            </a:r>
            <a:r>
              <a:rPr lang="en-US" dirty="0" err="1"/>
              <a:t>en</a:t>
            </a:r>
            <a:r>
              <a:rPr lang="en-US" dirty="0"/>
              <a:t> </a:t>
            </a:r>
            <a:r>
              <a:rPr lang="en-US" dirty="0" err="1"/>
              <a:t>este</a:t>
            </a:r>
            <a:r>
              <a:rPr lang="en-US" dirty="0"/>
              <a:t> </a:t>
            </a:r>
            <a:r>
              <a:rPr lang="en-US" dirty="0" err="1"/>
              <a:t>caso</a:t>
            </a:r>
            <a:r>
              <a:rPr lang="en-US" dirty="0"/>
              <a:t> no </a:t>
            </a:r>
            <a:r>
              <a:rPr lang="en-US" dirty="0" err="1"/>
              <a:t>va</a:t>
            </a:r>
            <a:r>
              <a:rPr lang="en-US" dirty="0"/>
              <a:t> </a:t>
            </a:r>
            <a:r>
              <a:rPr lang="en-US" dirty="0" err="1"/>
              <a:t>acompañada</a:t>
            </a:r>
            <a:r>
              <a:rPr lang="en-US" dirty="0"/>
              <a:t> de </a:t>
            </a:r>
            <a:r>
              <a:rPr lang="en-US" dirty="0" err="1"/>
              <a:t>ninguna</a:t>
            </a:r>
            <a:r>
              <a:rPr lang="en-US" dirty="0"/>
              <a:t> </a:t>
            </a:r>
            <a:r>
              <a:rPr lang="en-US" dirty="0" err="1"/>
              <a:t>expresión</a:t>
            </a:r>
            <a:r>
              <a:rPr lang="en-US" dirty="0"/>
              <a:t>.</a:t>
            </a:r>
          </a:p>
        </p:txBody>
      </p:sp>
      <p:sp>
        <p:nvSpPr>
          <p:cNvPr id="5" name="TextBox 4">
            <a:extLst>
              <a:ext uri="{FF2B5EF4-FFF2-40B4-BE49-F238E27FC236}">
                <a16:creationId xmlns:a16="http://schemas.microsoft.com/office/drawing/2014/main" id="{1AE92FD2-F7E7-9F48-85D0-B81B561D207E}"/>
              </a:ext>
            </a:extLst>
          </p:cNvPr>
          <p:cNvSpPr txBox="1"/>
          <p:nvPr/>
        </p:nvSpPr>
        <p:spPr>
          <a:xfrm>
            <a:off x="975666" y="1560060"/>
            <a:ext cx="574735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4) {</a:t>
            </a:r>
          </a:p>
          <a:p>
            <a:pPr lvl="1"/>
            <a:r>
              <a:rPr lang="en-US" b="1" dirty="0"/>
              <a:t>	WriteLine("x es </a:t>
            </a:r>
            <a:r>
              <a:rPr lang="en-US" b="1" dirty="0" err="1"/>
              <a:t>menor</a:t>
            </a:r>
            <a:r>
              <a:rPr lang="en-US" b="1" dirty="0"/>
              <a:t> que 4");</a:t>
            </a:r>
          </a:p>
          <a:p>
            <a:pPr lvl="1"/>
            <a:r>
              <a:rPr lang="en-US" b="1" dirty="0"/>
              <a:t>}</a:t>
            </a:r>
          </a:p>
          <a:p>
            <a:pPr lvl="1"/>
            <a:r>
              <a:rPr lang="en-US" b="1" dirty="0"/>
              <a:t>else if (x &lt; 7) {</a:t>
            </a:r>
          </a:p>
          <a:p>
            <a:pPr lvl="1"/>
            <a:r>
              <a:rPr lang="en-US" b="1" dirty="0"/>
              <a:t>	WriteLine("x es </a:t>
            </a:r>
            <a:r>
              <a:rPr lang="en-US" b="1" dirty="0" err="1"/>
              <a:t>menor</a:t>
            </a:r>
            <a:r>
              <a:rPr lang="en-US" b="1" dirty="0"/>
              <a:t> que 7");</a:t>
            </a:r>
          </a:p>
          <a:p>
            <a:pPr lvl="1"/>
            <a:r>
              <a:rPr lang="en-US" b="1" dirty="0"/>
              <a:t>}</a:t>
            </a:r>
          </a:p>
          <a:p>
            <a:pPr lvl="1"/>
            <a:r>
              <a:rPr lang="en-US" b="1" dirty="0"/>
              <a:t>else {</a:t>
            </a:r>
          </a:p>
          <a:p>
            <a:pPr lvl="1"/>
            <a:r>
              <a:rPr lang="en-US" b="1" dirty="0"/>
              <a:t>	WriteLine("x es mayor que 7");</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0571141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BO" dirty="0"/>
              <a:t>La sentencia switch</a:t>
            </a:r>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625941"/>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600" dirty="0"/>
              <a:t>La </a:t>
            </a:r>
            <a:r>
              <a:rPr lang="en-US" sz="1600" dirty="0" err="1"/>
              <a:t>instrucción</a:t>
            </a:r>
            <a:r>
              <a:rPr lang="en-US" sz="1600" dirty="0"/>
              <a:t> “</a:t>
            </a:r>
            <a:r>
              <a:rPr lang="en-US" sz="1600" b="1" dirty="0"/>
              <a:t>switch</a:t>
            </a:r>
            <a:r>
              <a:rPr lang="en-US" sz="1600" dirty="0"/>
              <a:t>” </a:t>
            </a:r>
            <a:r>
              <a:rPr lang="en-US" sz="1600" dirty="0" err="1"/>
              <a:t>verifica</a:t>
            </a:r>
            <a:r>
              <a:rPr lang="en-US" sz="1600" dirty="0"/>
              <a:t> la </a:t>
            </a:r>
            <a:r>
              <a:rPr lang="en-US" sz="1600" dirty="0" err="1"/>
              <a:t>igualdad</a:t>
            </a:r>
            <a:r>
              <a:rPr lang="en-US" sz="1600" dirty="0"/>
              <a:t> entre una variable y una </a:t>
            </a:r>
            <a:r>
              <a:rPr lang="en-US" sz="1600" dirty="0" err="1"/>
              <a:t>serie</a:t>
            </a:r>
            <a:r>
              <a:rPr lang="en-US" sz="1600" dirty="0"/>
              <a:t> de </a:t>
            </a:r>
            <a:r>
              <a:rPr lang="en-US" sz="1600" dirty="0" err="1"/>
              <a:t>valores</a:t>
            </a:r>
            <a:r>
              <a:rPr lang="en-US" sz="1600" dirty="0"/>
              <a:t>, </a:t>
            </a:r>
            <a:r>
              <a:rPr lang="en-US" sz="1600" dirty="0" err="1"/>
              <a:t>etiquetadas</a:t>
            </a:r>
            <a:r>
              <a:rPr lang="en-US" sz="1600" dirty="0"/>
              <a:t> por la clausula “</a:t>
            </a:r>
            <a:r>
              <a:rPr lang="en-US" sz="1600" b="1" dirty="0"/>
              <a:t>case</a:t>
            </a:r>
            <a:r>
              <a:rPr lang="en-US" sz="1600" dirty="0"/>
              <a:t>”. La </a:t>
            </a:r>
            <a:r>
              <a:rPr lang="en-US" sz="1600" dirty="0" err="1"/>
              <a:t>evaluación</a:t>
            </a:r>
            <a:r>
              <a:rPr lang="en-US" sz="1600" dirty="0"/>
              <a:t> se </a:t>
            </a:r>
            <a:r>
              <a:rPr lang="en-US" sz="1600" dirty="0" err="1"/>
              <a:t>hace</a:t>
            </a:r>
            <a:r>
              <a:rPr lang="en-US" sz="1600" dirty="0"/>
              <a:t> </a:t>
            </a:r>
            <a:r>
              <a:rPr lang="en-US" sz="1600" dirty="0" err="1"/>
              <a:t>en</a:t>
            </a:r>
            <a:r>
              <a:rPr lang="en-US" sz="1600" dirty="0"/>
              <a:t> el </a:t>
            </a:r>
            <a:r>
              <a:rPr lang="en-US" sz="1600" dirty="0" err="1"/>
              <a:t>orden</a:t>
            </a:r>
            <a:r>
              <a:rPr lang="en-US" sz="1600" dirty="0"/>
              <a:t> </a:t>
            </a:r>
            <a:r>
              <a:rPr lang="en-US" sz="1600" dirty="0" err="1"/>
              <a:t>en</a:t>
            </a:r>
            <a:r>
              <a:rPr lang="en-US" sz="1600" dirty="0"/>
              <a:t> el que los “cases” </a:t>
            </a:r>
            <a:r>
              <a:rPr lang="en-US" sz="1600" dirty="0" err="1"/>
              <a:t>aparecen</a:t>
            </a:r>
            <a:r>
              <a:rPr lang="en-US" sz="1600" dirty="0"/>
              <a:t> </a:t>
            </a:r>
            <a:r>
              <a:rPr lang="en-US" sz="1600" dirty="0" err="1"/>
              <a:t>en</a:t>
            </a:r>
            <a:r>
              <a:rPr lang="en-US" sz="1600" dirty="0"/>
              <a:t> el </a:t>
            </a:r>
            <a:r>
              <a:rPr lang="en-US" sz="1600" dirty="0" err="1"/>
              <a:t>código</a:t>
            </a:r>
            <a:r>
              <a:rPr lang="en-US" sz="1600" dirty="0"/>
              <a:t>, se </a:t>
            </a:r>
            <a:r>
              <a:rPr lang="en-US" sz="1600" dirty="0" err="1"/>
              <a:t>ejecutan</a:t>
            </a:r>
            <a:r>
              <a:rPr lang="en-US" sz="1600" dirty="0"/>
              <a:t> las </a:t>
            </a:r>
            <a:r>
              <a:rPr lang="en-US" sz="1600" dirty="0" err="1"/>
              <a:t>sentencias</a:t>
            </a:r>
            <a:r>
              <a:rPr lang="en-US" sz="1600" dirty="0"/>
              <a:t> del primer </a:t>
            </a:r>
            <a:r>
              <a:rPr lang="en-US" sz="1600" dirty="0" err="1"/>
              <a:t>caso</a:t>
            </a:r>
            <a:r>
              <a:rPr lang="en-US" sz="1600" dirty="0"/>
              <a:t> </a:t>
            </a:r>
            <a:r>
              <a:rPr lang="en-US" sz="1600" dirty="0" err="1"/>
              <a:t>verdadero</a:t>
            </a:r>
            <a:r>
              <a:rPr lang="en-US" sz="1600" dirty="0"/>
              <a:t> que se </a:t>
            </a:r>
            <a:r>
              <a:rPr lang="en-US" sz="1600" dirty="0" err="1"/>
              <a:t>encuentra</a:t>
            </a:r>
            <a:r>
              <a:rPr lang="en-US" sz="1600" dirty="0"/>
              <a:t>, hasta </a:t>
            </a:r>
            <a:r>
              <a:rPr lang="en-US" sz="1600" dirty="0" err="1"/>
              <a:t>encontrar</a:t>
            </a:r>
            <a:r>
              <a:rPr lang="en-US" sz="1600" dirty="0"/>
              <a:t> un “</a:t>
            </a:r>
            <a:r>
              <a:rPr lang="en-US" sz="1600" b="1" dirty="0"/>
              <a:t>break</a:t>
            </a:r>
            <a:r>
              <a:rPr lang="en-US" sz="1600" dirty="0"/>
              <a:t>” y </a:t>
            </a:r>
            <a:r>
              <a:rPr lang="en-US" sz="1600" dirty="0" err="1"/>
              <a:t>luego</a:t>
            </a:r>
            <a:r>
              <a:rPr lang="en-US" sz="1600" dirty="0"/>
              <a:t> </a:t>
            </a:r>
            <a:r>
              <a:rPr lang="en-US" sz="1600" dirty="0" err="1"/>
              <a:t>pasa</a:t>
            </a:r>
            <a:r>
              <a:rPr lang="en-US" sz="1600" dirty="0"/>
              <a:t> a la </a:t>
            </a:r>
            <a:r>
              <a:rPr lang="en-US" sz="1600" dirty="0" err="1"/>
              <a:t>ejecución</a:t>
            </a:r>
            <a:r>
              <a:rPr lang="en-US" sz="1600" dirty="0"/>
              <a:t> de la </a:t>
            </a:r>
            <a:r>
              <a:rPr lang="en-US" sz="1600" dirty="0" err="1"/>
              <a:t>siguiente</a:t>
            </a:r>
            <a:r>
              <a:rPr lang="en-US" sz="1600" dirty="0"/>
              <a:t> </a:t>
            </a:r>
            <a:r>
              <a:rPr lang="en-US" sz="1600" dirty="0" err="1"/>
              <a:t>línea</a:t>
            </a:r>
            <a:r>
              <a:rPr lang="en-US" sz="1600" dirty="0"/>
              <a:t> </a:t>
            </a:r>
            <a:r>
              <a:rPr lang="en-US" sz="1600" dirty="0" err="1"/>
              <a:t>después</a:t>
            </a:r>
            <a:r>
              <a:rPr lang="en-US" sz="1600" dirty="0"/>
              <a:t> del switch. La </a:t>
            </a:r>
            <a:r>
              <a:rPr lang="en-US" sz="1600" dirty="0" err="1"/>
              <a:t>última</a:t>
            </a:r>
            <a:r>
              <a:rPr lang="en-US" sz="1600" dirty="0"/>
              <a:t> </a:t>
            </a:r>
            <a:r>
              <a:rPr lang="en-US" sz="1600" dirty="0" err="1"/>
              <a:t>claúsula</a:t>
            </a:r>
            <a:r>
              <a:rPr lang="en-US" sz="1600" dirty="0"/>
              <a:t> debe ser la </a:t>
            </a:r>
            <a:r>
              <a:rPr lang="en-US" sz="1600" dirty="0" err="1"/>
              <a:t>etiqueta</a:t>
            </a:r>
            <a:r>
              <a:rPr lang="en-US" sz="1600" dirty="0"/>
              <a:t> “</a:t>
            </a:r>
            <a:r>
              <a:rPr lang="en-US" sz="1600" b="1" dirty="0"/>
              <a:t>default</a:t>
            </a:r>
            <a:r>
              <a:rPr lang="en-US" sz="1600" dirty="0"/>
              <a:t>” sin valor </a:t>
            </a:r>
            <a:r>
              <a:rPr lang="en-US" sz="1600" dirty="0" err="1"/>
              <a:t>asociado</a:t>
            </a:r>
            <a:r>
              <a:rPr lang="en-US" sz="1600" dirty="0"/>
              <a:t>, </a:t>
            </a:r>
            <a:r>
              <a:rPr lang="en-US" sz="1600" dirty="0" err="1"/>
              <a:t>cuyas</a:t>
            </a:r>
            <a:r>
              <a:rPr lang="en-US" sz="1600" dirty="0"/>
              <a:t> </a:t>
            </a:r>
            <a:r>
              <a:rPr lang="en-US" sz="1600" dirty="0" err="1"/>
              <a:t>sentencias</a:t>
            </a:r>
            <a:r>
              <a:rPr lang="en-US" sz="1600" dirty="0"/>
              <a:t> se </a:t>
            </a:r>
            <a:r>
              <a:rPr lang="en-US" sz="1600" dirty="0" err="1"/>
              <a:t>ejecuta</a:t>
            </a:r>
            <a:r>
              <a:rPr lang="en-US" sz="1600" dirty="0"/>
              <a:t> </a:t>
            </a:r>
            <a:r>
              <a:rPr lang="en-US" sz="1600" dirty="0" err="1"/>
              <a:t>en</a:t>
            </a:r>
            <a:r>
              <a:rPr lang="en-US" sz="1600" dirty="0"/>
              <a:t> </a:t>
            </a:r>
            <a:r>
              <a:rPr lang="en-US" sz="1600" dirty="0" err="1"/>
              <a:t>caso</a:t>
            </a:r>
            <a:r>
              <a:rPr lang="en-US" sz="1600" dirty="0"/>
              <a:t> de no </a:t>
            </a:r>
            <a:r>
              <a:rPr lang="en-US" sz="1600" dirty="0" err="1"/>
              <a:t>haberse</a:t>
            </a:r>
            <a:r>
              <a:rPr lang="en-US" sz="1600" dirty="0"/>
              <a:t> </a:t>
            </a:r>
            <a:r>
              <a:rPr lang="en-US" sz="1600" dirty="0" err="1"/>
              <a:t>encontrado</a:t>
            </a:r>
            <a:r>
              <a:rPr lang="en-US" sz="1600" dirty="0"/>
              <a:t> </a:t>
            </a:r>
            <a:r>
              <a:rPr lang="en-US" sz="1600" dirty="0" err="1"/>
              <a:t>ninguna</a:t>
            </a:r>
            <a:r>
              <a:rPr lang="en-US" sz="1600" dirty="0"/>
              <a:t> </a:t>
            </a:r>
            <a:r>
              <a:rPr lang="en-US" sz="1600" dirty="0" err="1"/>
              <a:t>coincidencia</a:t>
            </a:r>
            <a:r>
              <a:rPr lang="en-US" sz="1600" dirty="0"/>
              <a:t> </a:t>
            </a:r>
            <a:r>
              <a:rPr lang="en-US" sz="1600" dirty="0" err="1"/>
              <a:t>en</a:t>
            </a:r>
            <a:r>
              <a:rPr lang="en-US" sz="1600" dirty="0"/>
              <a:t> los “cases” </a:t>
            </a:r>
            <a:r>
              <a:rPr lang="en-US" sz="1600" dirty="0" err="1"/>
              <a:t>anteriores</a:t>
            </a:r>
            <a:r>
              <a:rPr lang="en-US" sz="1600" dirty="0"/>
              <a:t>.</a:t>
            </a:r>
          </a:p>
          <a:p>
            <a:pPr marL="0" indent="0">
              <a:buNone/>
            </a:pPr>
            <a:r>
              <a:rPr lang="en-US" sz="1600" dirty="0" err="1"/>
              <a:t>Cada</a:t>
            </a:r>
            <a:r>
              <a:rPr lang="en-US" sz="1600" dirty="0"/>
              <a:t> </a:t>
            </a:r>
            <a:r>
              <a:rPr lang="en-US" sz="1600" dirty="0" err="1"/>
              <a:t>etiqueta</a:t>
            </a:r>
            <a:r>
              <a:rPr lang="en-US" sz="1600" dirty="0"/>
              <a:t> “case” debe </a:t>
            </a:r>
            <a:r>
              <a:rPr lang="en-US" sz="1600" dirty="0" err="1"/>
              <a:t>obligatoriamente</a:t>
            </a:r>
            <a:r>
              <a:rPr lang="en-US" sz="1600" dirty="0"/>
              <a:t> </a:t>
            </a:r>
            <a:r>
              <a:rPr lang="en-US" sz="1600" dirty="0" err="1"/>
              <a:t>terminar</a:t>
            </a:r>
            <a:r>
              <a:rPr lang="en-US" sz="1600" dirty="0"/>
              <a:t> </a:t>
            </a:r>
            <a:r>
              <a:rPr lang="en-US" sz="1600" dirty="0" err="1"/>
              <a:t>en</a:t>
            </a:r>
            <a:r>
              <a:rPr lang="en-US" sz="1600" dirty="0"/>
              <a:t> una </a:t>
            </a:r>
            <a:r>
              <a:rPr lang="en-US" sz="1600" dirty="0" err="1"/>
              <a:t>sentencia</a:t>
            </a:r>
            <a:r>
              <a:rPr lang="en-US" sz="1600" dirty="0"/>
              <a:t> “break”;</a:t>
            </a:r>
            <a:endParaRPr lang="en-BO" sz="16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4:</a:t>
            </a:r>
          </a:p>
          <a:p>
            <a:pPr lvl="1"/>
            <a:r>
              <a:rPr lang="en-US" b="1" dirty="0"/>
              <a:t>	     WriteLine("x es 4"); </a:t>
            </a:r>
          </a:p>
          <a:p>
            <a:pPr lvl="1"/>
            <a:r>
              <a:rPr lang="en-US" b="1" dirty="0"/>
              <a:t>	     break;</a:t>
            </a:r>
          </a:p>
          <a:p>
            <a:pPr lvl="1"/>
            <a:r>
              <a:rPr lang="en-US" b="1" dirty="0"/>
              <a:t>	case 7:</a:t>
            </a:r>
          </a:p>
          <a:p>
            <a:pPr lvl="1"/>
            <a:r>
              <a:rPr lang="en-US" b="1" dirty="0"/>
              <a:t>	     WriteLine("x es 7");</a:t>
            </a:r>
          </a:p>
          <a:p>
            <a:pPr lvl="1"/>
            <a:r>
              <a:rPr lang="en-US" b="1" dirty="0"/>
              <a:t>	     break;</a:t>
            </a:r>
          </a:p>
          <a:p>
            <a:pPr lvl="1"/>
            <a:r>
              <a:rPr lang="en-US" b="1" dirty="0"/>
              <a:t>	default:</a:t>
            </a:r>
          </a:p>
          <a:p>
            <a:pPr lvl="1"/>
            <a:r>
              <a:rPr lang="en-US" b="1" dirty="0"/>
              <a:t>	     WriteLine("x no es </a:t>
            </a:r>
            <a:r>
              <a:rPr lang="en-US" b="1" dirty="0" err="1"/>
              <a:t>ni</a:t>
            </a:r>
            <a:r>
              <a:rPr lang="en-US" b="1" dirty="0"/>
              <a:t> 4, </a:t>
            </a:r>
            <a:r>
              <a:rPr lang="en-US" b="1" dirty="0" err="1"/>
              <a:t>ni</a:t>
            </a:r>
            <a:r>
              <a:rPr lang="en-US" b="1" dirty="0"/>
              <a:t>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5609893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0ACD-5089-F043-880B-F4268C3A2DA5}"/>
              </a:ext>
            </a:extLst>
          </p:cNvPr>
          <p:cNvSpPr>
            <a:spLocks noGrp="1"/>
          </p:cNvSpPr>
          <p:nvPr>
            <p:ph type="title"/>
          </p:nvPr>
        </p:nvSpPr>
        <p:spPr/>
        <p:txBody>
          <a:bodyPr/>
          <a:lstStyle/>
          <a:p>
            <a:r>
              <a:rPr lang="en-US" dirty="0"/>
              <a:t>e</a:t>
            </a:r>
            <a:r>
              <a:rPr lang="en-BO" dirty="0"/>
              <a:t>numeraciones</a:t>
            </a:r>
          </a:p>
        </p:txBody>
      </p:sp>
      <p:sp>
        <p:nvSpPr>
          <p:cNvPr id="3" name="Content Placeholder 2">
            <a:extLst>
              <a:ext uri="{FF2B5EF4-FFF2-40B4-BE49-F238E27FC236}">
                <a16:creationId xmlns:a16="http://schemas.microsoft.com/office/drawing/2014/main" id="{A8DF7614-1FE8-DD41-AD21-48F5705CF700}"/>
              </a:ext>
            </a:extLst>
          </p:cNvPr>
          <p:cNvSpPr>
            <a:spLocks noGrp="1"/>
          </p:cNvSpPr>
          <p:nvPr>
            <p:ph idx="1"/>
          </p:nvPr>
        </p:nvSpPr>
        <p:spPr>
          <a:xfrm>
            <a:off x="6705600" y="1825625"/>
            <a:ext cx="4648199" cy="4351338"/>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BO" dirty="0"/>
          </a:p>
          <a:p>
            <a:pPr marL="0" indent="0">
              <a:buNone/>
            </a:pPr>
            <a:r>
              <a:rPr lang="en-BO" dirty="0"/>
              <a:t>Una enumeración (</a:t>
            </a:r>
            <a:r>
              <a:rPr lang="en-BO" b="1" dirty="0"/>
              <a:t>enum</a:t>
            </a:r>
            <a:r>
              <a:rPr lang="en-BO" dirty="0"/>
              <a:t>) es un </a:t>
            </a:r>
            <a:r>
              <a:rPr lang="en-BO" b="1" dirty="0"/>
              <a:t>tipo valor </a:t>
            </a:r>
            <a:r>
              <a:rPr lang="en-BO" dirty="0"/>
              <a:t>especial, consistente de una lista de constantes numéricas con nombres.</a:t>
            </a:r>
          </a:p>
          <a:p>
            <a:pPr marL="0" indent="0">
              <a:buNone/>
            </a:pPr>
            <a:endParaRPr lang="en-US" dirty="0"/>
          </a:p>
          <a:p>
            <a:pPr marL="0" indent="0">
              <a:buNone/>
            </a:pPr>
            <a:r>
              <a:rPr lang="en-US" dirty="0"/>
              <a:t>Para </a:t>
            </a:r>
            <a:r>
              <a:rPr lang="en-US" dirty="0" err="1"/>
              <a:t>declarar</a:t>
            </a:r>
            <a:r>
              <a:rPr lang="en-US" dirty="0"/>
              <a:t> un </a:t>
            </a:r>
            <a:r>
              <a:rPr lang="en-US" b="1" dirty="0" err="1"/>
              <a:t>enum</a:t>
            </a:r>
            <a:r>
              <a:rPr lang="en-US" dirty="0"/>
              <a:t>, se </a:t>
            </a:r>
            <a:r>
              <a:rPr lang="en-US" dirty="0" err="1"/>
              <a:t>usa</a:t>
            </a:r>
            <a:r>
              <a:rPr lang="en-US" dirty="0"/>
              <a:t> el keyword </a:t>
            </a:r>
            <a:r>
              <a:rPr lang="en-US" b="1" dirty="0" err="1"/>
              <a:t>enum</a:t>
            </a:r>
            <a:r>
              <a:rPr lang="en-US" dirty="0"/>
              <a:t> </a:t>
            </a:r>
            <a:r>
              <a:rPr lang="en-US" dirty="0" err="1"/>
              <a:t>seguido</a:t>
            </a:r>
            <a:r>
              <a:rPr lang="en-US" dirty="0"/>
              <a:t> por un </a:t>
            </a:r>
            <a:r>
              <a:rPr lang="en-US" dirty="0" err="1"/>
              <a:t>nombre</a:t>
            </a:r>
            <a:r>
              <a:rPr lang="en-US" dirty="0"/>
              <a:t> y un </a:t>
            </a:r>
            <a:r>
              <a:rPr lang="en-US" dirty="0" err="1"/>
              <a:t>bloque</a:t>
            </a:r>
            <a:r>
              <a:rPr lang="en-US" dirty="0"/>
              <a:t> de </a:t>
            </a:r>
            <a:r>
              <a:rPr lang="en-US" dirty="0" err="1"/>
              <a:t>código</a:t>
            </a:r>
            <a:r>
              <a:rPr lang="en-US" dirty="0"/>
              <a:t> que </a:t>
            </a:r>
            <a:r>
              <a:rPr lang="en-US" dirty="0" err="1"/>
              <a:t>contiene</a:t>
            </a:r>
            <a:r>
              <a:rPr lang="en-US" dirty="0"/>
              <a:t> una </a:t>
            </a:r>
            <a:r>
              <a:rPr lang="en-US" dirty="0" err="1"/>
              <a:t>lista</a:t>
            </a:r>
            <a:r>
              <a:rPr lang="en-US" dirty="0"/>
              <a:t> de </a:t>
            </a:r>
            <a:r>
              <a:rPr lang="en-US" dirty="0" err="1"/>
              <a:t>elementos</a:t>
            </a:r>
            <a:r>
              <a:rPr lang="en-US" dirty="0"/>
              <a:t> </a:t>
            </a:r>
            <a:r>
              <a:rPr lang="en-US" dirty="0" err="1"/>
              <a:t>constantes</a:t>
            </a:r>
            <a:r>
              <a:rPr lang="en-US" dirty="0"/>
              <a:t> </a:t>
            </a:r>
            <a:r>
              <a:rPr lang="en-US" dirty="0" err="1"/>
              <a:t>separados</a:t>
            </a:r>
            <a:r>
              <a:rPr lang="en-US" dirty="0"/>
              <a:t> por comas.</a:t>
            </a:r>
          </a:p>
          <a:p>
            <a:pPr marL="0" indent="0">
              <a:buNone/>
            </a:pPr>
            <a:endParaRPr lang="en-US" dirty="0"/>
          </a:p>
          <a:p>
            <a:pPr marL="0" indent="0">
              <a:buNone/>
            </a:pPr>
            <a:r>
              <a:rPr lang="en-US" dirty="0"/>
              <a:t>Este </a:t>
            </a:r>
            <a:r>
              <a:rPr lang="en-US" dirty="0" err="1"/>
              <a:t>tipo</a:t>
            </a:r>
            <a:r>
              <a:rPr lang="en-US" dirty="0"/>
              <a:t> de </a:t>
            </a:r>
            <a:r>
              <a:rPr lang="en-US" dirty="0" err="1"/>
              <a:t>enumeración</a:t>
            </a:r>
            <a:r>
              <a:rPr lang="en-US" dirty="0"/>
              <a:t> se </a:t>
            </a:r>
            <a:r>
              <a:rPr lang="en-US" dirty="0" err="1"/>
              <a:t>puede</a:t>
            </a:r>
            <a:r>
              <a:rPr lang="en-US" dirty="0"/>
              <a:t> </a:t>
            </a:r>
            <a:r>
              <a:rPr lang="en-US" dirty="0" err="1"/>
              <a:t>usar</a:t>
            </a:r>
            <a:r>
              <a:rPr lang="en-US" dirty="0"/>
              <a:t> para </a:t>
            </a:r>
            <a:r>
              <a:rPr lang="en-US" dirty="0" err="1"/>
              <a:t>crear</a:t>
            </a:r>
            <a:r>
              <a:rPr lang="en-US" dirty="0"/>
              <a:t> variables que </a:t>
            </a:r>
            <a:r>
              <a:rPr lang="en-US" dirty="0" err="1"/>
              <a:t>pueden</a:t>
            </a:r>
            <a:r>
              <a:rPr lang="en-US" dirty="0"/>
              <a:t> </a:t>
            </a:r>
            <a:r>
              <a:rPr lang="en-US" dirty="0" err="1"/>
              <a:t>contener</a:t>
            </a:r>
            <a:r>
              <a:rPr lang="en-US" dirty="0"/>
              <a:t> </a:t>
            </a:r>
            <a:r>
              <a:rPr lang="en-US" dirty="0" err="1"/>
              <a:t>estas</a:t>
            </a:r>
            <a:r>
              <a:rPr lang="en-US" dirty="0"/>
              <a:t> </a:t>
            </a:r>
            <a:r>
              <a:rPr lang="en-US" dirty="0" err="1"/>
              <a:t>constantes</a:t>
            </a:r>
            <a:r>
              <a:rPr lang="en-US" dirty="0"/>
              <a:t>. Para </a:t>
            </a:r>
            <a:r>
              <a:rPr lang="en-US" dirty="0" err="1"/>
              <a:t>asignar</a:t>
            </a:r>
            <a:r>
              <a:rPr lang="en-US" dirty="0"/>
              <a:t> un valor a una variable de </a:t>
            </a:r>
            <a:r>
              <a:rPr lang="en-US" dirty="0" err="1"/>
              <a:t>tipo</a:t>
            </a:r>
            <a:r>
              <a:rPr lang="en-US" dirty="0"/>
              <a:t> </a:t>
            </a:r>
            <a:r>
              <a:rPr lang="en-US" b="1" dirty="0" err="1"/>
              <a:t>enum</a:t>
            </a:r>
            <a:r>
              <a:rPr lang="en-US" dirty="0"/>
              <a:t>, se accede a los </a:t>
            </a:r>
            <a:r>
              <a:rPr lang="en-US" dirty="0" err="1"/>
              <a:t>elementos</a:t>
            </a:r>
            <a:r>
              <a:rPr lang="en-US" dirty="0"/>
              <a:t> </a:t>
            </a:r>
            <a:r>
              <a:rPr lang="en-US" dirty="0" err="1"/>
              <a:t>desde</a:t>
            </a:r>
            <a:r>
              <a:rPr lang="en-US" dirty="0"/>
              <a:t> la </a:t>
            </a:r>
            <a:r>
              <a:rPr lang="en-US" dirty="0" err="1"/>
              <a:t>enumeración</a:t>
            </a:r>
            <a:r>
              <a:rPr lang="en-US" dirty="0"/>
              <a:t>, de la </a:t>
            </a:r>
            <a:r>
              <a:rPr lang="en-US" dirty="0" err="1"/>
              <a:t>misma</a:t>
            </a:r>
            <a:r>
              <a:rPr lang="en-US" dirty="0"/>
              <a:t> </a:t>
            </a:r>
            <a:r>
              <a:rPr lang="en-US" dirty="0" err="1"/>
              <a:t>manera</a:t>
            </a:r>
            <a:r>
              <a:rPr lang="en-US" dirty="0"/>
              <a:t> </a:t>
            </a:r>
            <a:r>
              <a:rPr lang="en-US" dirty="0" err="1"/>
              <a:t>como</a:t>
            </a:r>
            <a:r>
              <a:rPr lang="en-US" dirty="0"/>
              <a:t> los </a:t>
            </a:r>
            <a:r>
              <a:rPr lang="en-US" dirty="0" err="1"/>
              <a:t>miembros</a:t>
            </a:r>
            <a:r>
              <a:rPr lang="en-US" dirty="0"/>
              <a:t> </a:t>
            </a:r>
            <a:r>
              <a:rPr lang="en-US" b="1" dirty="0"/>
              <a:t>static</a:t>
            </a:r>
            <a:r>
              <a:rPr lang="en-US" dirty="0"/>
              <a:t> de una </a:t>
            </a:r>
            <a:r>
              <a:rPr lang="en-US" dirty="0" err="1"/>
              <a:t>clase</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FF128F20-DE9D-9B49-A04F-161C46BE0B81}"/>
              </a:ext>
            </a:extLst>
          </p:cNvPr>
          <p:cNvSpPr txBox="1"/>
          <p:nvPr/>
        </p:nvSpPr>
        <p:spPr>
          <a:xfrm>
            <a:off x="838200" y="1478237"/>
            <a:ext cx="548422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public </a:t>
            </a:r>
            <a:r>
              <a:rPr lang="en-US" sz="1400" b="1" dirty="0" err="1"/>
              <a:t>enum</a:t>
            </a:r>
            <a:r>
              <a:rPr lang="en-US" sz="1400" b="1" dirty="0"/>
              <a:t> Estado { </a:t>
            </a:r>
          </a:p>
          <a:p>
            <a:r>
              <a:rPr lang="en-US" sz="1400" b="1" dirty="0"/>
              <a:t>	Run, 	</a:t>
            </a:r>
            <a:r>
              <a:rPr lang="en-US" sz="1400" b="1" dirty="0">
                <a:solidFill>
                  <a:schemeClr val="accent6">
                    <a:lumMod val="40000"/>
                    <a:lumOff val="60000"/>
                  </a:schemeClr>
                </a:solidFill>
              </a:rPr>
              <a:t>// 0	Run = 1,</a:t>
            </a:r>
          </a:p>
          <a:p>
            <a:r>
              <a:rPr lang="en-US" sz="1400" b="1" dirty="0"/>
              <a:t>	Wait, 	</a:t>
            </a:r>
            <a:r>
              <a:rPr lang="en-US" sz="1400" b="1" dirty="0">
                <a:solidFill>
                  <a:schemeClr val="accent6">
                    <a:lumMod val="40000"/>
                    <a:lumOff val="60000"/>
                  </a:schemeClr>
                </a:solidFill>
              </a:rPr>
              <a:t>// 1	2</a:t>
            </a:r>
          </a:p>
          <a:p>
            <a:r>
              <a:rPr lang="en-US" sz="1400" b="1" dirty="0"/>
              <a:t>	Stop, 	</a:t>
            </a:r>
            <a:r>
              <a:rPr lang="en-US" sz="1400" b="1" dirty="0">
                <a:solidFill>
                  <a:schemeClr val="accent6">
                    <a:lumMod val="40000"/>
                    <a:lumOff val="60000"/>
                  </a:schemeClr>
                </a:solidFill>
              </a:rPr>
              <a:t>// 2	Stop = 10</a:t>
            </a:r>
          </a:p>
          <a:p>
            <a:r>
              <a:rPr lang="en-US" sz="1400" b="1" dirty="0">
                <a:solidFill>
                  <a:schemeClr val="accent6">
                    <a:lumMod val="40000"/>
                    <a:lumOff val="60000"/>
                  </a:schemeClr>
                </a:solidFill>
              </a:rPr>
              <a:t>	</a:t>
            </a:r>
            <a:r>
              <a:rPr lang="en-US" sz="1400" b="1" dirty="0">
                <a:solidFill>
                  <a:schemeClr val="bg1"/>
                </a:solidFill>
              </a:rPr>
              <a:t>Break,</a:t>
            </a:r>
            <a:r>
              <a:rPr lang="en-US" sz="1400" b="1" dirty="0">
                <a:solidFill>
                  <a:schemeClr val="accent6">
                    <a:lumMod val="40000"/>
                    <a:lumOff val="60000"/>
                  </a:schemeClr>
                </a:solidFill>
              </a:rPr>
              <a:t>	// 3	11</a:t>
            </a:r>
          </a:p>
          <a:p>
            <a:r>
              <a:rPr lang="en-US" sz="1400" b="1" dirty="0"/>
              <a:t>}</a:t>
            </a:r>
          </a:p>
          <a:p>
            <a:br>
              <a:rPr lang="en-US" sz="1400" b="1" dirty="0"/>
            </a:br>
            <a:r>
              <a:rPr lang="en-US" sz="1400" b="1" dirty="0"/>
              <a:t>static class Principal {</a:t>
            </a:r>
          </a:p>
          <a:p>
            <a:pPr lvl="1"/>
            <a:r>
              <a:rPr lang="en-US" sz="1400" b="1" dirty="0"/>
              <a:t>static void Main()</a:t>
            </a:r>
          </a:p>
          <a:p>
            <a:pPr lvl="1"/>
            <a:r>
              <a:rPr lang="en-US" sz="1400" b="1" dirty="0"/>
              <a:t>{</a:t>
            </a:r>
          </a:p>
          <a:p>
            <a:pPr lvl="2"/>
            <a:r>
              <a:rPr lang="en-US" sz="1400" b="1" dirty="0"/>
              <a:t>Estado s = </a:t>
            </a:r>
            <a:r>
              <a:rPr lang="en-US" sz="1400" b="1" dirty="0" err="1"/>
              <a:t>Estado.Stop</a:t>
            </a:r>
            <a:r>
              <a:rPr lang="en-US" sz="1400" b="1" dirty="0"/>
              <a:t>; </a:t>
            </a:r>
          </a:p>
          <a:p>
            <a:pPr lvl="2"/>
            <a:r>
              <a:rPr lang="en-US" sz="1400" b="1" dirty="0"/>
              <a:t>Write (s); WriteLine("("  + (int) s + ")");</a:t>
            </a:r>
          </a:p>
          <a:p>
            <a:pPr lvl="2"/>
            <a:r>
              <a:rPr lang="en-US" sz="1400" b="1" dirty="0"/>
              <a:t>switch (s)</a:t>
            </a:r>
          </a:p>
          <a:p>
            <a:pPr lvl="2"/>
            <a:r>
              <a:rPr lang="en-US" sz="1400" b="1" dirty="0"/>
              <a:t>{</a:t>
            </a:r>
          </a:p>
          <a:p>
            <a:pPr lvl="3"/>
            <a:r>
              <a:rPr lang="en-US" sz="1400" b="1" dirty="0"/>
              <a:t>case </a:t>
            </a:r>
            <a:r>
              <a:rPr lang="en-US" sz="1400" b="1" dirty="0" err="1"/>
              <a:t>Estado.Run</a:t>
            </a:r>
            <a:r>
              <a:rPr lang="en-US" sz="1400" b="1" dirty="0"/>
              <a:t>: WriteLine("Estado = Run"); break;</a:t>
            </a:r>
          </a:p>
          <a:p>
            <a:pPr lvl="3"/>
            <a:r>
              <a:rPr lang="en-US" sz="1400" b="1" dirty="0"/>
              <a:t>case </a:t>
            </a:r>
            <a:r>
              <a:rPr lang="en-US" sz="1400" b="1" dirty="0" err="1"/>
              <a:t>Estado.Wait</a:t>
            </a:r>
            <a:r>
              <a:rPr lang="en-US" sz="1400" b="1" dirty="0"/>
              <a:t>: WriteLine("Estado = Wait"); break;</a:t>
            </a:r>
          </a:p>
          <a:p>
            <a:pPr lvl="3"/>
            <a:r>
              <a:rPr lang="en-US" sz="1400" b="1" dirty="0"/>
              <a:t>case </a:t>
            </a:r>
            <a:r>
              <a:rPr lang="en-US" sz="1400" b="1" dirty="0" err="1"/>
              <a:t>Estado.Stop</a:t>
            </a:r>
            <a:r>
              <a:rPr lang="en-US" sz="1400" b="1" dirty="0"/>
              <a:t>: WriteLine("Estado = Stop"); break;</a:t>
            </a:r>
          </a:p>
          <a:p>
            <a:pPr lvl="3"/>
            <a:r>
              <a:rPr lang="en-US" sz="1400" b="1" dirty="0"/>
              <a:t>default: WriteLine("Estado = Break"); break;</a:t>
            </a:r>
          </a:p>
          <a:p>
            <a:pPr lvl="2"/>
            <a:r>
              <a:rPr lang="en-US" sz="1400" b="1" dirty="0"/>
              <a:t>}</a:t>
            </a:r>
          </a:p>
          <a:p>
            <a:pPr lvl="2" indent="-466725"/>
            <a:r>
              <a:rPr lang="en-US" sz="1400" b="1" dirty="0"/>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760260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BO" dirty="0"/>
              <a:t>La sentencia switch con “</a:t>
            </a:r>
            <a:r>
              <a:rPr lang="en-US" dirty="0"/>
              <a:t>Pattern Matching”</a:t>
            </a:r>
            <a:br>
              <a:rPr lang="en-US" b="1" dirty="0"/>
            </a:br>
            <a:endParaRPr lang="en-BO" dirty="0"/>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625941"/>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800" dirty="0"/>
              <a:t>La </a:t>
            </a:r>
            <a:r>
              <a:rPr lang="en-US" sz="1800" dirty="0" err="1"/>
              <a:t>instrucción</a:t>
            </a:r>
            <a:r>
              <a:rPr lang="en-US" sz="1800" dirty="0"/>
              <a:t> “</a:t>
            </a:r>
            <a:r>
              <a:rPr lang="en-US" sz="1800" b="1" dirty="0"/>
              <a:t>switch</a:t>
            </a:r>
            <a:r>
              <a:rPr lang="en-US" sz="1800" dirty="0"/>
              <a:t>” </a:t>
            </a:r>
            <a:r>
              <a:rPr lang="en-US" sz="1800" dirty="0" err="1"/>
              <a:t>puede</a:t>
            </a:r>
            <a:r>
              <a:rPr lang="en-US" sz="1800" dirty="0"/>
              <a:t> </a:t>
            </a:r>
            <a:r>
              <a:rPr lang="en-US" sz="1800" dirty="0" err="1"/>
              <a:t>utilizarse</a:t>
            </a:r>
            <a:r>
              <a:rPr lang="en-US" sz="1800" dirty="0"/>
              <a:t> </a:t>
            </a:r>
            <a:r>
              <a:rPr lang="en-US" sz="1800" dirty="0" err="1"/>
              <a:t>también</a:t>
            </a:r>
            <a:r>
              <a:rPr lang="en-US" sz="1800" dirty="0"/>
              <a:t> con el </a:t>
            </a:r>
            <a:r>
              <a:rPr lang="en-US" sz="1800" dirty="0" err="1"/>
              <a:t>concepto</a:t>
            </a:r>
            <a:r>
              <a:rPr lang="en-US" sz="1800" dirty="0"/>
              <a:t> de ”</a:t>
            </a:r>
            <a:r>
              <a:rPr lang="en-US" sz="1800" dirty="0" err="1"/>
              <a:t>Apareamiento</a:t>
            </a:r>
            <a:r>
              <a:rPr lang="en-US" sz="1800" dirty="0"/>
              <a:t> de </a:t>
            </a:r>
            <a:r>
              <a:rPr lang="en-US" sz="1800" dirty="0" err="1"/>
              <a:t>Patrones</a:t>
            </a:r>
            <a:r>
              <a:rPr lang="en-US" sz="1800" dirty="0"/>
              <a:t>”, </a:t>
            </a:r>
            <a:r>
              <a:rPr lang="en-US" sz="1800" dirty="0" err="1"/>
              <a:t>en</a:t>
            </a:r>
            <a:r>
              <a:rPr lang="en-US" sz="1800" dirty="0"/>
              <a:t> </a:t>
            </a:r>
            <a:r>
              <a:rPr lang="en-US" sz="1800" dirty="0" err="1"/>
              <a:t>inglés</a:t>
            </a:r>
            <a:r>
              <a:rPr lang="en-US" sz="1800" dirty="0"/>
              <a:t> “</a:t>
            </a:r>
            <a:r>
              <a:rPr lang="en-US" sz="1800" b="1" dirty="0"/>
              <a:t>Pattern Matching</a:t>
            </a:r>
            <a:r>
              <a:rPr lang="en-US" sz="1800" dirty="0"/>
              <a:t>”.</a:t>
            </a:r>
          </a:p>
          <a:p>
            <a:pPr marL="0" indent="0">
              <a:buNone/>
            </a:pPr>
            <a:r>
              <a:rPr lang="en-US" sz="1800" dirty="0" err="1"/>
              <a:t>En</a:t>
            </a:r>
            <a:r>
              <a:rPr lang="en-US" sz="1800" dirty="0"/>
              <a:t> </a:t>
            </a:r>
            <a:r>
              <a:rPr lang="en-US" sz="1800" dirty="0" err="1"/>
              <a:t>este</a:t>
            </a:r>
            <a:r>
              <a:rPr lang="en-US" sz="1800" dirty="0"/>
              <a:t> </a:t>
            </a:r>
            <a:r>
              <a:rPr lang="en-US" sz="1800" dirty="0" err="1"/>
              <a:t>caso</a:t>
            </a:r>
            <a:r>
              <a:rPr lang="en-US" sz="1800" dirty="0"/>
              <a:t> la variable del switch se </a:t>
            </a:r>
            <a:r>
              <a:rPr lang="en-US" sz="1800" dirty="0" err="1"/>
              <a:t>evalúa</a:t>
            </a:r>
            <a:r>
              <a:rPr lang="en-US" sz="1800" dirty="0"/>
              <a:t> </a:t>
            </a:r>
            <a:r>
              <a:rPr lang="en-US" sz="1800" dirty="0" err="1"/>
              <a:t>en</a:t>
            </a:r>
            <a:r>
              <a:rPr lang="en-US" sz="1800" dirty="0"/>
              <a:t> </a:t>
            </a:r>
            <a:r>
              <a:rPr lang="en-US" sz="1800" dirty="0" err="1"/>
              <a:t>cada</a:t>
            </a:r>
            <a:r>
              <a:rPr lang="en-US" sz="1800" dirty="0"/>
              <a:t> “case” con un </a:t>
            </a:r>
            <a:r>
              <a:rPr lang="en-US" sz="1800" dirty="0" err="1"/>
              <a:t>apareamiento</a:t>
            </a:r>
            <a:r>
              <a:rPr lang="en-US" sz="1800" dirty="0"/>
              <a:t> de los </a:t>
            </a:r>
            <a:r>
              <a:rPr lang="en-US" sz="1800" dirty="0" err="1"/>
              <a:t>tipos</a:t>
            </a:r>
            <a:r>
              <a:rPr lang="en-US" sz="1800" dirty="0"/>
              <a:t> de la variable con la del switch y una expression </a:t>
            </a:r>
            <a:r>
              <a:rPr lang="en-US" sz="1800" dirty="0" err="1"/>
              <a:t>lógica</a:t>
            </a:r>
            <a:r>
              <a:rPr lang="en-US" sz="1800" dirty="0"/>
              <a:t> </a:t>
            </a:r>
            <a:r>
              <a:rPr lang="en-US" sz="1800" dirty="0" err="1"/>
              <a:t>sobre</a:t>
            </a:r>
            <a:r>
              <a:rPr lang="en-US" sz="1800" dirty="0"/>
              <a:t> la variable </a:t>
            </a:r>
            <a:r>
              <a:rPr lang="en-US" sz="1800" dirty="0" err="1"/>
              <a:t>definida</a:t>
            </a:r>
            <a:r>
              <a:rPr lang="en-US" sz="1800" dirty="0"/>
              <a:t> </a:t>
            </a:r>
            <a:r>
              <a:rPr lang="en-US" sz="1800" dirty="0" err="1"/>
              <a:t>en</a:t>
            </a:r>
            <a:r>
              <a:rPr lang="en-US" sz="1800" dirty="0"/>
              <a:t> el case o el switch. El Código que se </a:t>
            </a:r>
            <a:r>
              <a:rPr lang="en-US" sz="1800" dirty="0" err="1"/>
              <a:t>ejecuta</a:t>
            </a:r>
            <a:r>
              <a:rPr lang="en-US" sz="1800" dirty="0"/>
              <a:t> es la del primer </a:t>
            </a:r>
            <a:r>
              <a:rPr lang="en-US" sz="1800" dirty="0" err="1"/>
              <a:t>apareamiento</a:t>
            </a:r>
            <a:r>
              <a:rPr lang="en-US" sz="1800" dirty="0"/>
              <a:t>, o la de la </a:t>
            </a:r>
            <a:r>
              <a:rPr lang="en-US" sz="1800" dirty="0" err="1"/>
              <a:t>etiqueta</a:t>
            </a:r>
            <a:r>
              <a:rPr lang="en-US" sz="1800" dirty="0"/>
              <a:t> “default” </a:t>
            </a:r>
            <a:r>
              <a:rPr lang="en-US" sz="1800" dirty="0" err="1"/>
              <a:t>como</a:t>
            </a:r>
            <a:r>
              <a:rPr lang="en-US" sz="1800" dirty="0"/>
              <a:t> ultimo </a:t>
            </a:r>
            <a:r>
              <a:rPr lang="en-US" sz="1800" dirty="0" err="1"/>
              <a:t>caso</a:t>
            </a:r>
            <a:r>
              <a:rPr lang="en-US" sz="1800" dirty="0"/>
              <a:t>.</a:t>
            </a:r>
          </a:p>
          <a:p>
            <a:pPr marL="0" indent="0">
              <a:buNone/>
            </a:pPr>
            <a:r>
              <a:rPr lang="en-US" sz="1800" dirty="0"/>
              <a:t>  </a:t>
            </a:r>
            <a:endParaRPr lang="en-BO" sz="18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int n when x &lt; 4:</a:t>
            </a:r>
          </a:p>
          <a:p>
            <a:pPr lvl="1"/>
            <a:r>
              <a:rPr lang="en-US" b="1" dirty="0"/>
              <a:t>	     WriteLine("x es </a:t>
            </a:r>
            <a:r>
              <a:rPr lang="en-US" b="1" dirty="0" err="1"/>
              <a:t>menor</a:t>
            </a:r>
            <a:r>
              <a:rPr lang="en-US" b="1" dirty="0"/>
              <a:t> a 4"); </a:t>
            </a:r>
          </a:p>
          <a:p>
            <a:pPr lvl="1"/>
            <a:r>
              <a:rPr lang="en-US" b="1" dirty="0"/>
              <a:t>	     break;</a:t>
            </a:r>
          </a:p>
          <a:p>
            <a:pPr lvl="1"/>
            <a:r>
              <a:rPr lang="en-US" b="1" dirty="0"/>
              <a:t>	case int n when x &lt; 7:</a:t>
            </a:r>
          </a:p>
          <a:p>
            <a:pPr lvl="1"/>
            <a:r>
              <a:rPr lang="en-US" b="1" dirty="0"/>
              <a:t>	     WriteLine("x es </a:t>
            </a:r>
            <a:r>
              <a:rPr lang="en-US" b="1" dirty="0" err="1"/>
              <a:t>menor</a:t>
            </a:r>
            <a:r>
              <a:rPr lang="en-US" b="1" dirty="0"/>
              <a:t> a 7");</a:t>
            </a:r>
          </a:p>
          <a:p>
            <a:pPr lvl="1"/>
            <a:r>
              <a:rPr lang="en-US" b="1" dirty="0"/>
              <a:t>	     break;</a:t>
            </a:r>
          </a:p>
          <a:p>
            <a:pPr lvl="1"/>
            <a:r>
              <a:rPr lang="en-US" b="1" dirty="0"/>
              <a:t>	default:</a:t>
            </a:r>
          </a:p>
          <a:p>
            <a:pPr lvl="1"/>
            <a:r>
              <a:rPr lang="en-US" b="1" dirty="0"/>
              <a:t>	     WriteLine("x es mayor a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3037049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US" dirty="0" err="1"/>
              <a:t>Parámetro</a:t>
            </a:r>
            <a:r>
              <a:rPr lang="en-US" dirty="0"/>
              <a:t> de </a:t>
            </a:r>
            <a:r>
              <a:rPr lang="en-US" dirty="0" err="1"/>
              <a:t>descarte</a:t>
            </a:r>
            <a:endParaRPr lang="en-BO" dirty="0"/>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042465"/>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sz="2200" dirty="0" err="1"/>
              <a:t>En</a:t>
            </a:r>
            <a:r>
              <a:rPr lang="en-US" sz="2200" dirty="0"/>
              <a:t> el anterior </a:t>
            </a:r>
            <a:r>
              <a:rPr lang="en-US" sz="2200" dirty="0" err="1"/>
              <a:t>caso</a:t>
            </a:r>
            <a:r>
              <a:rPr lang="en-US" sz="2200" dirty="0"/>
              <a:t>, </a:t>
            </a:r>
            <a:r>
              <a:rPr lang="en-US" sz="2200" dirty="0" err="1"/>
              <a:t>en</a:t>
            </a:r>
            <a:r>
              <a:rPr lang="en-US" sz="2200" dirty="0"/>
              <a:t> </a:t>
            </a:r>
            <a:r>
              <a:rPr lang="en-US" sz="2200" dirty="0" err="1"/>
              <a:t>cada</a:t>
            </a:r>
            <a:r>
              <a:rPr lang="en-US" sz="2200" dirty="0"/>
              <a:t> ”case”, para </a:t>
            </a:r>
            <a:r>
              <a:rPr lang="en-US" sz="2200" dirty="0" err="1"/>
              <a:t>usar</a:t>
            </a:r>
            <a:r>
              <a:rPr lang="en-US" sz="2200" dirty="0"/>
              <a:t> el “Pattern Matching”, se </a:t>
            </a:r>
            <a:r>
              <a:rPr lang="en-US" sz="2200" dirty="0" err="1"/>
              <a:t>tuvo</a:t>
            </a:r>
            <a:r>
              <a:rPr lang="en-US" sz="2200" dirty="0"/>
              <a:t> que </a:t>
            </a:r>
            <a:r>
              <a:rPr lang="en-US" sz="2200" dirty="0" err="1"/>
              <a:t>definir</a:t>
            </a:r>
            <a:r>
              <a:rPr lang="en-US" sz="2200" dirty="0"/>
              <a:t> un </a:t>
            </a:r>
            <a:r>
              <a:rPr lang="en-US" sz="2200" dirty="0" err="1"/>
              <a:t>parámetro</a:t>
            </a:r>
            <a:r>
              <a:rPr lang="en-US" sz="2200" dirty="0"/>
              <a:t> </a:t>
            </a:r>
            <a:r>
              <a:rPr lang="en-US" sz="2200" dirty="0" err="1"/>
              <a:t>entero</a:t>
            </a:r>
            <a:r>
              <a:rPr lang="en-US" sz="2200" dirty="0"/>
              <a:t> “n” que no se </a:t>
            </a:r>
            <a:r>
              <a:rPr lang="en-US" sz="2200" dirty="0" err="1"/>
              <a:t>usa</a:t>
            </a:r>
            <a:r>
              <a:rPr lang="en-US" sz="2200" dirty="0"/>
              <a:t>, para </a:t>
            </a:r>
            <a:r>
              <a:rPr lang="en-US" sz="2200" dirty="0" err="1"/>
              <a:t>estos</a:t>
            </a:r>
            <a:r>
              <a:rPr lang="en-US" sz="2200" dirty="0"/>
              <a:t> </a:t>
            </a:r>
            <a:r>
              <a:rPr lang="en-US" sz="2200" dirty="0" err="1"/>
              <a:t>casos</a:t>
            </a:r>
            <a:r>
              <a:rPr lang="en-US" sz="2200" dirty="0"/>
              <a:t> se </a:t>
            </a:r>
            <a:r>
              <a:rPr lang="en-US" sz="2200" dirty="0" err="1"/>
              <a:t>puede</a:t>
            </a:r>
            <a:r>
              <a:rPr lang="en-US" sz="2200" dirty="0"/>
              <a:t> </a:t>
            </a:r>
            <a:r>
              <a:rPr lang="en-US" sz="2200" dirty="0" err="1"/>
              <a:t>usar</a:t>
            </a:r>
            <a:r>
              <a:rPr lang="en-US" sz="2200" dirty="0"/>
              <a:t> un </a:t>
            </a:r>
            <a:r>
              <a:rPr lang="en-US" sz="2200" dirty="0" err="1"/>
              <a:t>parámetro</a:t>
            </a:r>
            <a:r>
              <a:rPr lang="en-US" sz="2200" dirty="0"/>
              <a:t> de </a:t>
            </a:r>
            <a:r>
              <a:rPr lang="en-US" sz="2200" dirty="0" err="1"/>
              <a:t>descarte</a:t>
            </a:r>
            <a:r>
              <a:rPr lang="en-US" sz="2200" dirty="0"/>
              <a:t>, “</a:t>
            </a:r>
            <a:r>
              <a:rPr lang="en-US" sz="2200" b="1" dirty="0"/>
              <a:t>Discard parameter</a:t>
            </a:r>
            <a:r>
              <a:rPr lang="en-US" sz="2200" dirty="0"/>
              <a:t>”, para que el </a:t>
            </a:r>
            <a:r>
              <a:rPr lang="en-US" sz="2200" dirty="0" err="1"/>
              <a:t>compilador</a:t>
            </a:r>
            <a:r>
              <a:rPr lang="en-US" sz="2200" dirty="0"/>
              <a:t> </a:t>
            </a:r>
            <a:r>
              <a:rPr lang="en-US" sz="2200" dirty="0" err="1"/>
              <a:t>entienda</a:t>
            </a:r>
            <a:r>
              <a:rPr lang="en-US" sz="2200" dirty="0"/>
              <a:t> que la </a:t>
            </a:r>
            <a:r>
              <a:rPr lang="en-US" sz="2200" dirty="0" err="1"/>
              <a:t>declaración</a:t>
            </a:r>
            <a:r>
              <a:rPr lang="en-US" sz="2200" dirty="0"/>
              <a:t> se </a:t>
            </a:r>
            <a:r>
              <a:rPr lang="en-US" sz="2200" dirty="0" err="1"/>
              <a:t>hizo</a:t>
            </a:r>
            <a:r>
              <a:rPr lang="en-US" sz="2200" dirty="0"/>
              <a:t> por la </a:t>
            </a:r>
            <a:r>
              <a:rPr lang="en-US" sz="2200" dirty="0" err="1"/>
              <a:t>obligatoriedad</a:t>
            </a:r>
            <a:r>
              <a:rPr lang="en-US" sz="2200" dirty="0"/>
              <a:t> de la </a:t>
            </a:r>
            <a:r>
              <a:rPr lang="en-US" sz="2200" dirty="0" err="1"/>
              <a:t>estructura</a:t>
            </a:r>
            <a:r>
              <a:rPr lang="en-US" sz="2200" dirty="0"/>
              <a:t> de la </a:t>
            </a:r>
            <a:r>
              <a:rPr lang="en-US" sz="2200" dirty="0" err="1"/>
              <a:t>sentencia</a:t>
            </a:r>
            <a:r>
              <a:rPr lang="en-US" sz="2200" dirty="0"/>
              <a:t> switch, </a:t>
            </a:r>
            <a:r>
              <a:rPr lang="en-US" sz="2200" dirty="0" err="1"/>
              <a:t>en</a:t>
            </a:r>
            <a:r>
              <a:rPr lang="en-US" sz="2200" dirty="0"/>
              <a:t> </a:t>
            </a:r>
            <a:r>
              <a:rPr lang="en-US" sz="2200" dirty="0" err="1"/>
              <a:t>este</a:t>
            </a:r>
            <a:r>
              <a:rPr lang="en-US" sz="2200" dirty="0"/>
              <a:t> </a:t>
            </a:r>
            <a:r>
              <a:rPr lang="en-US" sz="2200" dirty="0" err="1"/>
              <a:t>caso</a:t>
            </a:r>
            <a:r>
              <a:rPr lang="en-US" sz="2200" dirty="0"/>
              <a:t>.  </a:t>
            </a:r>
            <a:r>
              <a:rPr lang="en-US" sz="1800" dirty="0"/>
              <a:t>  </a:t>
            </a:r>
            <a:endParaRPr lang="en-BO" sz="18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int _ when x &lt; 4:</a:t>
            </a:r>
          </a:p>
          <a:p>
            <a:pPr lvl="1"/>
            <a:r>
              <a:rPr lang="en-US" b="1" dirty="0"/>
              <a:t>	     WriteLine("x es </a:t>
            </a:r>
            <a:r>
              <a:rPr lang="en-US" b="1" dirty="0" err="1"/>
              <a:t>menor</a:t>
            </a:r>
            <a:r>
              <a:rPr lang="en-US" b="1" dirty="0"/>
              <a:t> a 4"); </a:t>
            </a:r>
          </a:p>
          <a:p>
            <a:pPr lvl="1"/>
            <a:r>
              <a:rPr lang="en-US" b="1" dirty="0"/>
              <a:t>	     break;</a:t>
            </a:r>
          </a:p>
          <a:p>
            <a:pPr lvl="1"/>
            <a:r>
              <a:rPr lang="en-US" b="1" dirty="0"/>
              <a:t>	case int _ when x &lt; 7:</a:t>
            </a:r>
          </a:p>
          <a:p>
            <a:pPr lvl="1"/>
            <a:r>
              <a:rPr lang="en-US" b="1" dirty="0"/>
              <a:t>	     WriteLine("x es </a:t>
            </a:r>
            <a:r>
              <a:rPr lang="en-US" b="1" dirty="0" err="1"/>
              <a:t>menor</a:t>
            </a:r>
            <a:r>
              <a:rPr lang="en-US" b="1" dirty="0"/>
              <a:t> a 7");</a:t>
            </a:r>
          </a:p>
          <a:p>
            <a:pPr lvl="1"/>
            <a:r>
              <a:rPr lang="en-US" b="1" dirty="0"/>
              <a:t>	     break;</a:t>
            </a:r>
          </a:p>
          <a:p>
            <a:pPr lvl="1"/>
            <a:r>
              <a:rPr lang="en-US" b="1" dirty="0"/>
              <a:t>	default:</a:t>
            </a:r>
          </a:p>
          <a:p>
            <a:pPr lvl="1"/>
            <a:r>
              <a:rPr lang="en-US" b="1" dirty="0"/>
              <a:t>	     WriteLine("x es mayor a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17208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ADA6-2DC7-4E44-88CA-4FB670ADFB9D}"/>
              </a:ext>
            </a:extLst>
          </p:cNvPr>
          <p:cNvSpPr>
            <a:spLocks noGrp="1"/>
          </p:cNvSpPr>
          <p:nvPr>
            <p:ph type="title"/>
          </p:nvPr>
        </p:nvSpPr>
        <p:spPr/>
        <p:txBody>
          <a:bodyPr/>
          <a:lstStyle/>
          <a:p>
            <a:r>
              <a:rPr lang="en-BO" dirty="0"/>
              <a:t>La sentencia goto</a:t>
            </a:r>
          </a:p>
        </p:txBody>
      </p:sp>
      <p:sp>
        <p:nvSpPr>
          <p:cNvPr id="3" name="Content Placeholder 2">
            <a:extLst>
              <a:ext uri="{FF2B5EF4-FFF2-40B4-BE49-F238E27FC236}">
                <a16:creationId xmlns:a16="http://schemas.microsoft.com/office/drawing/2014/main" id="{1AF08DA4-85F8-2B46-BD22-9E4FA308EC75}"/>
              </a:ext>
            </a:extLst>
          </p:cNvPr>
          <p:cNvSpPr>
            <a:spLocks noGrp="1"/>
          </p:cNvSpPr>
          <p:nvPr>
            <p:ph idx="1"/>
          </p:nvPr>
        </p:nvSpPr>
        <p:spPr>
          <a:xfrm>
            <a:off x="7576456" y="1825625"/>
            <a:ext cx="3777343" cy="4308872"/>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0" indent="0">
              <a:buNone/>
            </a:pPr>
            <a:r>
              <a:rPr lang="en-US" dirty="0"/>
              <a:t>La </a:t>
            </a:r>
            <a:r>
              <a:rPr lang="en-US" dirty="0" err="1"/>
              <a:t>sentencia</a:t>
            </a:r>
            <a:r>
              <a:rPr lang="en-US" dirty="0"/>
              <a:t> </a:t>
            </a:r>
            <a:r>
              <a:rPr lang="en-US" b="1" dirty="0" err="1"/>
              <a:t>goto</a:t>
            </a:r>
            <a:r>
              <a:rPr lang="en-US" dirty="0"/>
              <a:t> se </a:t>
            </a:r>
            <a:r>
              <a:rPr lang="en-US" dirty="0" err="1"/>
              <a:t>puede</a:t>
            </a:r>
            <a:r>
              <a:rPr lang="en-US" dirty="0"/>
              <a:t> </a:t>
            </a:r>
            <a:r>
              <a:rPr lang="en-US" dirty="0" err="1"/>
              <a:t>usar</a:t>
            </a:r>
            <a:r>
              <a:rPr lang="en-US" dirty="0"/>
              <a:t> para </a:t>
            </a:r>
            <a:r>
              <a:rPr lang="en-US" dirty="0" err="1"/>
              <a:t>saltar</a:t>
            </a:r>
            <a:r>
              <a:rPr lang="en-US" dirty="0"/>
              <a:t> a una dada </a:t>
            </a:r>
            <a:r>
              <a:rPr lang="en-US" dirty="0" err="1"/>
              <a:t>etiqueta</a:t>
            </a:r>
            <a:r>
              <a:rPr lang="en-US" dirty="0"/>
              <a:t> </a:t>
            </a:r>
            <a:r>
              <a:rPr lang="en-US" dirty="0" err="1"/>
              <a:t>en</a:t>
            </a:r>
            <a:r>
              <a:rPr lang="en-US" dirty="0"/>
              <a:t> el </a:t>
            </a:r>
            <a:r>
              <a:rPr lang="en-US" dirty="0" err="1"/>
              <a:t>mismo</a:t>
            </a:r>
            <a:r>
              <a:rPr lang="en-US" dirty="0"/>
              <a:t> scope del </a:t>
            </a:r>
            <a:r>
              <a:rPr lang="en-US" dirty="0" err="1"/>
              <a:t>método</a:t>
            </a:r>
            <a:r>
              <a:rPr lang="en-US" dirty="0"/>
              <a:t>. La </a:t>
            </a:r>
            <a:r>
              <a:rPr lang="en-US" dirty="0" err="1"/>
              <a:t>línea</a:t>
            </a:r>
            <a:r>
              <a:rPr lang="en-US" dirty="0"/>
              <a:t> que se </a:t>
            </a:r>
            <a:r>
              <a:rPr lang="en-US" dirty="0" err="1"/>
              <a:t>ejecuta</a:t>
            </a:r>
            <a:r>
              <a:rPr lang="en-US" dirty="0"/>
              <a:t> </a:t>
            </a:r>
            <a:r>
              <a:rPr lang="en-US" dirty="0" err="1"/>
              <a:t>entonces</a:t>
            </a:r>
            <a:r>
              <a:rPr lang="en-US" dirty="0"/>
              <a:t> es la que </a:t>
            </a:r>
            <a:r>
              <a:rPr lang="en-US" dirty="0" err="1"/>
              <a:t>sigue</a:t>
            </a:r>
            <a:r>
              <a:rPr lang="en-US" dirty="0"/>
              <a:t> a la </a:t>
            </a:r>
            <a:r>
              <a:rPr lang="en-US" dirty="0" err="1"/>
              <a:t>etiqueta</a:t>
            </a:r>
            <a:r>
              <a:rPr lang="en-US" dirty="0"/>
              <a:t>. Sin embargo </a:t>
            </a:r>
            <a:r>
              <a:rPr lang="en-US" dirty="0" err="1"/>
              <a:t>este</a:t>
            </a:r>
            <a:r>
              <a:rPr lang="en-US" dirty="0"/>
              <a:t> </a:t>
            </a:r>
            <a:r>
              <a:rPr lang="en-US" dirty="0" err="1"/>
              <a:t>flujo</a:t>
            </a:r>
            <a:r>
              <a:rPr lang="en-US" dirty="0"/>
              <a:t> de </a:t>
            </a:r>
            <a:r>
              <a:rPr lang="en-US" dirty="0" err="1"/>
              <a:t>ejecución</a:t>
            </a:r>
            <a:r>
              <a:rPr lang="en-US" dirty="0"/>
              <a:t> </a:t>
            </a:r>
            <a:r>
              <a:rPr lang="en-US" dirty="0" err="1"/>
              <a:t>está</a:t>
            </a:r>
            <a:r>
              <a:rPr lang="en-US" dirty="0"/>
              <a:t> </a:t>
            </a:r>
            <a:r>
              <a:rPr lang="en-US" dirty="0" err="1"/>
              <a:t>muy</a:t>
            </a:r>
            <a:r>
              <a:rPr lang="en-US" dirty="0"/>
              <a:t> </a:t>
            </a:r>
            <a:r>
              <a:rPr lang="en-US" dirty="0" err="1"/>
              <a:t>desaconsejado</a:t>
            </a:r>
            <a:r>
              <a:rPr lang="en-US" dirty="0"/>
              <a:t> por la </a:t>
            </a:r>
            <a:r>
              <a:rPr lang="en-US" dirty="0" err="1"/>
              <a:t>dificultad</a:t>
            </a:r>
            <a:r>
              <a:rPr lang="en-US" dirty="0"/>
              <a:t> de </a:t>
            </a:r>
            <a:r>
              <a:rPr lang="en-US" dirty="0" err="1"/>
              <a:t>seguir</a:t>
            </a:r>
            <a:r>
              <a:rPr lang="en-US" dirty="0"/>
              <a:t> por </a:t>
            </a:r>
            <a:r>
              <a:rPr lang="en-US" dirty="0" err="1"/>
              <a:t>parte</a:t>
            </a:r>
            <a:r>
              <a:rPr lang="en-US" dirty="0"/>
              <a:t> de un </a:t>
            </a:r>
            <a:r>
              <a:rPr lang="en-US" dirty="0" err="1"/>
              <a:t>programador</a:t>
            </a:r>
            <a:r>
              <a:rPr lang="en-US" dirty="0"/>
              <a:t> el </a:t>
            </a:r>
            <a:r>
              <a:rPr lang="en-US" dirty="0" err="1"/>
              <a:t>orden</a:t>
            </a:r>
            <a:r>
              <a:rPr lang="en-US" dirty="0"/>
              <a:t> de la </a:t>
            </a:r>
            <a:r>
              <a:rPr lang="en-US" dirty="0" err="1"/>
              <a:t>ejecución</a:t>
            </a:r>
            <a:r>
              <a:rPr lang="en-US" dirty="0"/>
              <a:t> de las </a:t>
            </a:r>
            <a:r>
              <a:rPr lang="en-US" dirty="0" err="1"/>
              <a:t>sentencias</a:t>
            </a:r>
            <a:r>
              <a:rPr lang="en-US" dirty="0"/>
              <a:t> de un </a:t>
            </a:r>
            <a:r>
              <a:rPr lang="en-US" dirty="0" err="1"/>
              <a:t>programa</a:t>
            </a:r>
            <a:r>
              <a:rPr lang="en-US" dirty="0"/>
              <a:t>.</a:t>
            </a:r>
            <a:endParaRPr lang="en-BO" dirty="0"/>
          </a:p>
        </p:txBody>
      </p:sp>
      <p:sp>
        <p:nvSpPr>
          <p:cNvPr id="4" name="TextBox 3">
            <a:extLst>
              <a:ext uri="{FF2B5EF4-FFF2-40B4-BE49-F238E27FC236}">
                <a16:creationId xmlns:a16="http://schemas.microsoft.com/office/drawing/2014/main" id="{3FD7DE8F-6F36-2C4E-AE34-E245F1DEAA81}"/>
              </a:ext>
            </a:extLst>
          </p:cNvPr>
          <p:cNvSpPr txBox="1"/>
          <p:nvPr/>
        </p:nvSpPr>
        <p:spPr>
          <a:xfrm>
            <a:off x="1001793" y="1825625"/>
            <a:ext cx="6243740" cy="430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pPr indent="447675"/>
            <a:r>
              <a:rPr lang="en-US" b="1" dirty="0">
                <a:solidFill>
                  <a:schemeClr val="bg1"/>
                </a:solidFill>
              </a:rPr>
              <a:t>var r = </a:t>
            </a:r>
            <a:r>
              <a:rPr lang="en-US" b="1" dirty="0"/>
              <a:t>new Random();		</a:t>
            </a:r>
            <a:endParaRPr lang="en-US" b="1" dirty="0">
              <a:solidFill>
                <a:schemeClr val="bg1"/>
              </a:solidFill>
            </a:endParaRPr>
          </a:p>
          <a:p>
            <a:pPr lvl="1"/>
            <a:r>
              <a:rPr lang="en-US" b="1" dirty="0"/>
              <a:t>int x = </a:t>
            </a:r>
            <a:r>
              <a:rPr lang="en-US" b="1" dirty="0" err="1"/>
              <a:t>r.Next</a:t>
            </a:r>
            <a:r>
              <a:rPr lang="en-US" b="1" dirty="0"/>
              <a:t>(10);</a:t>
            </a:r>
          </a:p>
          <a:p>
            <a:pPr lvl="1"/>
            <a:endParaRPr lang="en-US" b="1" dirty="0"/>
          </a:p>
          <a:p>
            <a:pPr lvl="1"/>
            <a:r>
              <a:rPr lang="en-US" b="1" dirty="0"/>
              <a:t>if (x == 5)</a:t>
            </a:r>
          </a:p>
          <a:p>
            <a:pPr lvl="1"/>
            <a:r>
              <a:rPr lang="en-US" b="1" dirty="0"/>
              <a:t>{</a:t>
            </a:r>
          </a:p>
          <a:p>
            <a:pPr lvl="1"/>
            <a:r>
              <a:rPr lang="en-US" b="1" dirty="0"/>
              <a:t>	WriteLine("x = 5. El </a:t>
            </a:r>
            <a:r>
              <a:rPr lang="en-US" b="1" dirty="0" err="1"/>
              <a:t>número</a:t>
            </a:r>
            <a:r>
              <a:rPr lang="en-US" b="1" dirty="0"/>
              <a:t> </a:t>
            </a:r>
            <a:r>
              <a:rPr lang="en-US" b="1" dirty="0" err="1"/>
              <a:t>esperado</a:t>
            </a:r>
            <a:r>
              <a:rPr lang="en-US" b="1" dirty="0"/>
              <a:t>!");</a:t>
            </a:r>
          </a:p>
          <a:p>
            <a:pPr lvl="1"/>
            <a:r>
              <a:rPr lang="en-US" b="1" dirty="0"/>
              <a:t>	</a:t>
            </a:r>
            <a:r>
              <a:rPr lang="en-US" b="1" dirty="0" err="1"/>
              <a:t>goto</a:t>
            </a:r>
            <a:r>
              <a:rPr lang="en-US" b="1" dirty="0"/>
              <a:t> Fin;</a:t>
            </a:r>
          </a:p>
          <a:p>
            <a:pPr lvl="1"/>
            <a:r>
              <a:rPr lang="en-US" b="1" dirty="0"/>
              <a:t>}</a:t>
            </a:r>
          </a:p>
          <a:p>
            <a:pPr lvl="1"/>
            <a:r>
              <a:rPr lang="en-US" b="1" dirty="0"/>
              <a:t>WriteLine($"x = {x}");</a:t>
            </a:r>
          </a:p>
          <a:p>
            <a:pPr lvl="1"/>
            <a:r>
              <a:rPr lang="en-US" b="1" dirty="0"/>
              <a:t>Fin:</a:t>
            </a:r>
          </a:p>
          <a:p>
            <a:pPr lvl="1"/>
            <a:r>
              <a:rPr lang="en-US" b="1" dirty="0"/>
              <a:t>WriteLine("Fin del </a:t>
            </a:r>
            <a:r>
              <a:rPr lang="en-US" b="1" dirty="0" err="1"/>
              <a:t>programa</a:t>
            </a:r>
            <a:r>
              <a:rPr lang="en-US" b="1" dirty="0"/>
              <a:t>!");		</a:t>
            </a:r>
          </a:p>
          <a:p>
            <a:pPr lvl="1" indent="-449263"/>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189508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6370-8929-6540-A6C8-26DFA9853842}"/>
              </a:ext>
            </a:extLst>
          </p:cNvPr>
          <p:cNvSpPr>
            <a:spLocks noGrp="1"/>
          </p:cNvSpPr>
          <p:nvPr>
            <p:ph type="title"/>
          </p:nvPr>
        </p:nvSpPr>
        <p:spPr/>
        <p:txBody>
          <a:bodyPr/>
          <a:lstStyle/>
          <a:p>
            <a:r>
              <a:rPr lang="en-BO" dirty="0"/>
              <a:t>El operador condicional ternario</a:t>
            </a:r>
          </a:p>
        </p:txBody>
      </p:sp>
      <p:sp>
        <p:nvSpPr>
          <p:cNvPr id="3" name="Content Placeholder 2">
            <a:extLst>
              <a:ext uri="{FF2B5EF4-FFF2-40B4-BE49-F238E27FC236}">
                <a16:creationId xmlns:a16="http://schemas.microsoft.com/office/drawing/2014/main" id="{111E821A-B620-3D4F-85C1-239787530CBC}"/>
              </a:ext>
            </a:extLst>
          </p:cNvPr>
          <p:cNvSpPr>
            <a:spLocks noGrp="1"/>
          </p:cNvSpPr>
          <p:nvPr>
            <p:ph idx="1"/>
          </p:nvPr>
        </p:nvSpPr>
        <p:spPr>
          <a:xfrm>
            <a:off x="7356870" y="1924594"/>
            <a:ext cx="3816227" cy="4322061"/>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err="1"/>
              <a:t>Además</a:t>
            </a:r>
            <a:r>
              <a:rPr lang="en-US" dirty="0"/>
              <a:t> de las </a:t>
            </a:r>
            <a:r>
              <a:rPr lang="en-US" dirty="0" err="1"/>
              <a:t>sentencias</a:t>
            </a:r>
            <a:r>
              <a:rPr lang="en-US" dirty="0"/>
              <a:t> if y switch, </a:t>
            </a:r>
            <a:r>
              <a:rPr lang="en-US" dirty="0" err="1"/>
              <a:t>existe</a:t>
            </a:r>
            <a:r>
              <a:rPr lang="en-US" dirty="0"/>
              <a:t> el </a:t>
            </a:r>
            <a:r>
              <a:rPr lang="en-US" dirty="0" err="1"/>
              <a:t>operador</a:t>
            </a:r>
            <a:r>
              <a:rPr lang="en-US" dirty="0"/>
              <a:t> </a:t>
            </a:r>
            <a:r>
              <a:rPr lang="en-US" dirty="0" err="1"/>
              <a:t>condicional</a:t>
            </a:r>
            <a:r>
              <a:rPr lang="en-US" dirty="0"/>
              <a:t> </a:t>
            </a:r>
            <a:r>
              <a:rPr lang="en-US" dirty="0" err="1"/>
              <a:t>ternario</a:t>
            </a:r>
            <a:r>
              <a:rPr lang="en-US" dirty="0"/>
              <a:t> (? :). Este </a:t>
            </a:r>
            <a:r>
              <a:rPr lang="en-US" dirty="0" err="1"/>
              <a:t>operador</a:t>
            </a:r>
            <a:r>
              <a:rPr lang="en-US" dirty="0"/>
              <a:t> </a:t>
            </a:r>
            <a:r>
              <a:rPr lang="en-US" dirty="0" err="1"/>
              <a:t>puede</a:t>
            </a:r>
            <a:r>
              <a:rPr lang="en-US" dirty="0"/>
              <a:t> </a:t>
            </a:r>
            <a:r>
              <a:rPr lang="en-US" dirty="0" err="1"/>
              <a:t>reemplazar</a:t>
            </a:r>
            <a:r>
              <a:rPr lang="en-US" dirty="0"/>
              <a:t> a una sola </a:t>
            </a:r>
            <a:r>
              <a:rPr lang="en-US" dirty="0" err="1"/>
              <a:t>cláusula</a:t>
            </a:r>
            <a:r>
              <a:rPr lang="en-US" dirty="0"/>
              <a:t> if-else que </a:t>
            </a:r>
            <a:r>
              <a:rPr lang="en-US" dirty="0" err="1"/>
              <a:t>asigna</a:t>
            </a:r>
            <a:r>
              <a:rPr lang="en-US" dirty="0"/>
              <a:t> un valor a una variable </a:t>
            </a:r>
            <a:r>
              <a:rPr lang="en-US" dirty="0" err="1"/>
              <a:t>específica</a:t>
            </a:r>
            <a:r>
              <a:rPr lang="en-US" dirty="0"/>
              <a:t>. El </a:t>
            </a:r>
            <a:r>
              <a:rPr lang="en-US" dirty="0" err="1"/>
              <a:t>operador</a:t>
            </a:r>
            <a:r>
              <a:rPr lang="en-US" dirty="0"/>
              <a:t> </a:t>
            </a:r>
            <a:r>
              <a:rPr lang="en-US" dirty="0" err="1"/>
              <a:t>toma</a:t>
            </a:r>
            <a:r>
              <a:rPr lang="en-US" dirty="0"/>
              <a:t> una expression </a:t>
            </a:r>
            <a:r>
              <a:rPr lang="en-US" dirty="0" err="1"/>
              <a:t>booleana</a:t>
            </a:r>
            <a:r>
              <a:rPr lang="en-US" dirty="0"/>
              <a:t> </a:t>
            </a:r>
            <a:r>
              <a:rPr lang="en-US" dirty="0" err="1"/>
              <a:t>como</a:t>
            </a:r>
            <a:r>
              <a:rPr lang="en-US" dirty="0"/>
              <a:t> primer </a:t>
            </a:r>
            <a:r>
              <a:rPr lang="en-US" dirty="0" err="1"/>
              <a:t>parámetro</a:t>
            </a:r>
            <a:r>
              <a:rPr lang="en-US" dirty="0"/>
              <a:t>. Si la </a:t>
            </a:r>
            <a:r>
              <a:rPr lang="en-US" dirty="0" err="1"/>
              <a:t>expresión</a:t>
            </a:r>
            <a:r>
              <a:rPr lang="en-US" dirty="0"/>
              <a:t> </a:t>
            </a:r>
            <a:r>
              <a:rPr lang="en-US" dirty="0" err="1"/>
              <a:t>resulta</a:t>
            </a:r>
            <a:r>
              <a:rPr lang="en-US" dirty="0"/>
              <a:t> </a:t>
            </a:r>
            <a:r>
              <a:rPr lang="en-US" dirty="0" err="1"/>
              <a:t>verdadera</a:t>
            </a:r>
            <a:r>
              <a:rPr lang="en-US" dirty="0"/>
              <a:t>, se </a:t>
            </a:r>
            <a:r>
              <a:rPr lang="en-US" dirty="0" err="1"/>
              <a:t>devuelve</a:t>
            </a:r>
            <a:r>
              <a:rPr lang="en-US" dirty="0"/>
              <a:t> el valor que </a:t>
            </a:r>
            <a:r>
              <a:rPr lang="en-US" dirty="0" err="1"/>
              <a:t>sigue</a:t>
            </a:r>
            <a:r>
              <a:rPr lang="en-US" dirty="0"/>
              <a:t> al </a:t>
            </a:r>
            <a:r>
              <a:rPr lang="en-US" dirty="0" err="1"/>
              <a:t>símbolo</a:t>
            </a:r>
            <a:r>
              <a:rPr lang="en-US" dirty="0"/>
              <a:t> de </a:t>
            </a:r>
            <a:r>
              <a:rPr lang="en-US" dirty="0" err="1"/>
              <a:t>interrogación</a:t>
            </a:r>
            <a:r>
              <a:rPr lang="en-US" dirty="0"/>
              <a:t> (?), y </a:t>
            </a:r>
            <a:r>
              <a:rPr lang="en-US" dirty="0" err="1"/>
              <a:t>si</a:t>
            </a:r>
            <a:r>
              <a:rPr lang="en-US" dirty="0"/>
              <a:t> es </a:t>
            </a:r>
            <a:r>
              <a:rPr lang="en-US" dirty="0" err="1"/>
              <a:t>falso</a:t>
            </a:r>
            <a:r>
              <a:rPr lang="en-US" dirty="0"/>
              <a:t> se </a:t>
            </a:r>
            <a:r>
              <a:rPr lang="en-US" dirty="0" err="1"/>
              <a:t>devuelve</a:t>
            </a:r>
            <a:r>
              <a:rPr lang="en-US" dirty="0"/>
              <a:t> el valor que </a:t>
            </a:r>
            <a:r>
              <a:rPr lang="en-US" dirty="0" err="1"/>
              <a:t>sigue</a:t>
            </a:r>
            <a:r>
              <a:rPr lang="en-US" dirty="0"/>
              <a:t> a los dos puntos (</a:t>
            </a:r>
            <a:r>
              <a:rPr lang="en-US" dirty="0">
                <a:sym typeface="Wingdings" pitchFamily="2" charset="2"/>
              </a:rPr>
              <a:t>:)</a:t>
            </a:r>
            <a:r>
              <a:rPr lang="en-US" dirty="0"/>
              <a:t>.</a:t>
            </a:r>
            <a:endParaRPr lang="en-BO" dirty="0"/>
          </a:p>
        </p:txBody>
      </p:sp>
      <p:sp>
        <p:nvSpPr>
          <p:cNvPr id="4" name="TextBox 3">
            <a:extLst>
              <a:ext uri="{FF2B5EF4-FFF2-40B4-BE49-F238E27FC236}">
                <a16:creationId xmlns:a16="http://schemas.microsoft.com/office/drawing/2014/main" id="{FB4925D9-20B6-544A-9E6A-8863031477B4}"/>
              </a:ext>
            </a:extLst>
          </p:cNvPr>
          <p:cNvSpPr txBox="1"/>
          <p:nvPr/>
        </p:nvSpPr>
        <p:spPr>
          <a:xfrm>
            <a:off x="1018903" y="1722338"/>
            <a:ext cx="6035040" cy="4678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var r = </a:t>
            </a:r>
            <a:r>
              <a:rPr lang="en-US" sz="1600" b="1" dirty="0"/>
              <a:t>new Random();		</a:t>
            </a:r>
            <a:endParaRPr lang="en-US" sz="1600" b="1" dirty="0">
              <a:solidFill>
                <a:schemeClr val="bg1"/>
              </a:solidFill>
            </a:endParaRPr>
          </a:p>
          <a:p>
            <a:pPr lvl="1"/>
            <a:r>
              <a:rPr lang="en-US" sz="1600" b="1" dirty="0"/>
              <a:t>double d = </a:t>
            </a:r>
            <a:r>
              <a:rPr lang="en-US" sz="1600" b="1" dirty="0" err="1"/>
              <a:t>r.NextDouble</a:t>
            </a:r>
            <a:r>
              <a:rPr lang="en-US" sz="1600" b="1" dirty="0"/>
              <a:t>();	// entre 0.0 y 1.0 	</a:t>
            </a:r>
          </a:p>
          <a:p>
            <a:pPr lvl="1"/>
            <a:r>
              <a:rPr lang="en-US" sz="1600" b="1" dirty="0"/>
              <a:t>WriteLine($"d = {d:N2}");</a:t>
            </a:r>
          </a:p>
          <a:p>
            <a:pPr lvl="1"/>
            <a:endParaRPr lang="en-US" sz="1600" b="1" dirty="0"/>
          </a:p>
          <a:p>
            <a:pPr lvl="1"/>
            <a:r>
              <a:rPr lang="en-US" sz="1600" b="1" dirty="0"/>
              <a:t>String s = null; </a:t>
            </a:r>
          </a:p>
          <a:p>
            <a:pPr lvl="1"/>
            <a:r>
              <a:rPr lang="en-US" sz="1600" b="1" dirty="0"/>
              <a:t>if (d &lt; 0.5) {</a:t>
            </a:r>
          </a:p>
          <a:p>
            <a:pPr lvl="1"/>
            <a:r>
              <a:rPr lang="en-US" sz="1600" b="1" dirty="0"/>
              <a:t>	WriteLine("x es </a:t>
            </a:r>
            <a:r>
              <a:rPr lang="en-US" sz="1600" b="1" dirty="0" err="1"/>
              <a:t>menor</a:t>
            </a:r>
            <a:r>
              <a:rPr lang="en-US" sz="1600" b="1" dirty="0"/>
              <a:t> que 0.5");</a:t>
            </a:r>
          </a:p>
          <a:p>
            <a:pPr lvl="1"/>
            <a:r>
              <a:rPr lang="en-US" sz="1600" b="1" dirty="0"/>
              <a:t>}</a:t>
            </a:r>
          </a:p>
          <a:p>
            <a:pPr lvl="1"/>
            <a:r>
              <a:rPr lang="en-US" sz="1600" b="1" dirty="0"/>
              <a:t>else {</a:t>
            </a:r>
          </a:p>
          <a:p>
            <a:pPr lvl="1"/>
            <a:r>
              <a:rPr lang="en-US" sz="1600" b="1" dirty="0"/>
              <a:t>	WriteLine("x es mayor que 0.5");</a:t>
            </a:r>
          </a:p>
          <a:p>
            <a:pPr lvl="1"/>
            <a:r>
              <a:rPr lang="en-US" sz="1600" b="1" dirty="0"/>
              <a:t>}</a:t>
            </a:r>
          </a:p>
          <a:p>
            <a:pPr lvl="1"/>
            <a:endParaRPr lang="en-US" sz="1600" b="1" dirty="0"/>
          </a:p>
          <a:p>
            <a:pPr lvl="1"/>
            <a:r>
              <a:rPr lang="en-US" b="1" dirty="0">
                <a:solidFill>
                  <a:schemeClr val="accent2">
                    <a:lumMod val="20000"/>
                    <a:lumOff val="80000"/>
                  </a:schemeClr>
                </a:solidFill>
              </a:rPr>
              <a:t>s = d &lt; 0.5 ? "x es </a:t>
            </a:r>
            <a:r>
              <a:rPr lang="en-US" b="1" dirty="0" err="1">
                <a:solidFill>
                  <a:schemeClr val="accent2">
                    <a:lumMod val="20000"/>
                    <a:lumOff val="80000"/>
                  </a:schemeClr>
                </a:solidFill>
              </a:rPr>
              <a:t>menor</a:t>
            </a:r>
            <a:r>
              <a:rPr lang="en-US" b="1" dirty="0">
                <a:solidFill>
                  <a:schemeClr val="accent2">
                    <a:lumMod val="20000"/>
                    <a:lumOff val="80000"/>
                  </a:schemeClr>
                </a:solidFill>
              </a:rPr>
              <a:t> que 0.5" : "x es mayor que 0.5";</a:t>
            </a:r>
          </a:p>
          <a:p>
            <a:pPr lvl="1"/>
            <a:r>
              <a:rPr lang="en-US" sz="1600" b="1" dirty="0"/>
              <a:t>WriteLine(s);</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6651042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07B5-EB86-324C-9A3F-ABE0C2F484E1}"/>
              </a:ext>
            </a:extLst>
          </p:cNvPr>
          <p:cNvSpPr>
            <a:spLocks noGrp="1"/>
          </p:cNvSpPr>
          <p:nvPr>
            <p:ph type="title"/>
          </p:nvPr>
        </p:nvSpPr>
        <p:spPr/>
        <p:txBody>
          <a:bodyPr/>
          <a:lstStyle/>
          <a:p>
            <a:r>
              <a:rPr lang="en-BO" dirty="0"/>
              <a:t>Sentencias de control de loops</a:t>
            </a:r>
          </a:p>
        </p:txBody>
      </p:sp>
      <p:sp>
        <p:nvSpPr>
          <p:cNvPr id="3" name="Content Placeholder 2">
            <a:extLst>
              <a:ext uri="{FF2B5EF4-FFF2-40B4-BE49-F238E27FC236}">
                <a16:creationId xmlns:a16="http://schemas.microsoft.com/office/drawing/2014/main" id="{E5D89CF7-B5F7-CE45-8E26-23C9EDBA1659}"/>
              </a:ext>
            </a:extLst>
          </p:cNvPr>
          <p:cNvSpPr>
            <a:spLocks noGrp="1"/>
          </p:cNvSpPr>
          <p:nvPr>
            <p:ph idx="1"/>
          </p:nvPr>
        </p:nvSpPr>
        <p:spPr>
          <a:xfrm>
            <a:off x="838200" y="1825625"/>
            <a:ext cx="10515600" cy="3643358"/>
          </a:xfrm>
        </p:spPr>
        <p:txBody>
          <a:bodyPr>
            <a:normAutofit fontScale="85000" lnSpcReduction="20000"/>
          </a:bodyPr>
          <a:lstStyle/>
          <a:p>
            <a:pPr marL="0" indent="0">
              <a:buNone/>
            </a:pPr>
            <a:r>
              <a:rPr lang="en-US" dirty="0"/>
              <a:t>Hay </a:t>
            </a:r>
            <a:r>
              <a:rPr lang="en-US" dirty="0" err="1"/>
              <a:t>cuatro</a:t>
            </a:r>
            <a:r>
              <a:rPr lang="en-US" dirty="0"/>
              <a:t> </a:t>
            </a:r>
            <a:r>
              <a:rPr lang="en-US" dirty="0" err="1"/>
              <a:t>estructuras</a:t>
            </a:r>
            <a:r>
              <a:rPr lang="en-US" dirty="0"/>
              <a:t> de </a:t>
            </a:r>
            <a:r>
              <a:rPr lang="en-US" dirty="0" err="1"/>
              <a:t>bucles</a:t>
            </a:r>
            <a:r>
              <a:rPr lang="en-US" dirty="0"/>
              <a:t>, o </a:t>
            </a:r>
            <a:r>
              <a:rPr lang="en-US" dirty="0" err="1"/>
              <a:t>en</a:t>
            </a:r>
            <a:r>
              <a:rPr lang="en-US" dirty="0"/>
              <a:t> </a:t>
            </a:r>
            <a:r>
              <a:rPr lang="en-US" dirty="0" err="1"/>
              <a:t>inglés</a:t>
            </a:r>
            <a:r>
              <a:rPr lang="en-US" dirty="0"/>
              <a:t> loops, </a:t>
            </a:r>
            <a:r>
              <a:rPr lang="en-US" dirty="0" err="1"/>
              <a:t>en</a:t>
            </a:r>
            <a:r>
              <a:rPr lang="en-US" dirty="0"/>
              <a:t> C #. </a:t>
            </a:r>
            <a:r>
              <a:rPr lang="en-US" dirty="0" err="1"/>
              <a:t>Estos</a:t>
            </a:r>
            <a:r>
              <a:rPr lang="en-US" dirty="0"/>
              <a:t> se </a:t>
            </a:r>
            <a:r>
              <a:rPr lang="en-US" dirty="0" err="1"/>
              <a:t>utilizan</a:t>
            </a:r>
            <a:r>
              <a:rPr lang="en-US" dirty="0"/>
              <a:t> para </a:t>
            </a:r>
            <a:r>
              <a:rPr lang="en-US" dirty="0" err="1"/>
              <a:t>ejecutar</a:t>
            </a:r>
            <a:r>
              <a:rPr lang="en-US" dirty="0"/>
              <a:t> un </a:t>
            </a:r>
            <a:r>
              <a:rPr lang="en-US" dirty="0" err="1"/>
              <a:t>bloque</a:t>
            </a:r>
            <a:r>
              <a:rPr lang="en-US" dirty="0"/>
              <a:t> de </a:t>
            </a:r>
            <a:r>
              <a:rPr lang="en-US" dirty="0" err="1"/>
              <a:t>código</a:t>
            </a:r>
            <a:r>
              <a:rPr lang="en-US" dirty="0"/>
              <a:t> </a:t>
            </a:r>
            <a:r>
              <a:rPr lang="en-US" dirty="0" err="1"/>
              <a:t>varias</a:t>
            </a:r>
            <a:r>
              <a:rPr lang="en-US" dirty="0"/>
              <a:t> </a:t>
            </a:r>
            <a:r>
              <a:rPr lang="en-US" dirty="0" err="1"/>
              <a:t>veces</a:t>
            </a:r>
            <a:r>
              <a:rPr lang="en-US" dirty="0"/>
              <a:t>. Al </a:t>
            </a:r>
            <a:r>
              <a:rPr lang="en-US" dirty="0" err="1"/>
              <a:t>igual</a:t>
            </a:r>
            <a:r>
              <a:rPr lang="en-US" dirty="0"/>
              <a:t> que con la </a:t>
            </a:r>
            <a:r>
              <a:rPr lang="en-US" dirty="0" err="1"/>
              <a:t>instrucción</a:t>
            </a:r>
            <a:r>
              <a:rPr lang="en-US" dirty="0"/>
              <a:t> if </a:t>
            </a:r>
            <a:r>
              <a:rPr lang="en-US" dirty="0" err="1"/>
              <a:t>condicional</a:t>
            </a:r>
            <a:r>
              <a:rPr lang="en-US" dirty="0"/>
              <a:t>, las </a:t>
            </a:r>
            <a:r>
              <a:rPr lang="en-US" dirty="0" err="1"/>
              <a:t>llaves</a:t>
            </a:r>
            <a:r>
              <a:rPr lang="en-US" dirty="0"/>
              <a:t> para los loops se </a:t>
            </a:r>
            <a:r>
              <a:rPr lang="en-US" dirty="0" err="1"/>
              <a:t>pueden</a:t>
            </a:r>
            <a:r>
              <a:rPr lang="en-US" dirty="0"/>
              <a:t> </a:t>
            </a:r>
            <a:r>
              <a:rPr lang="en-US" dirty="0" err="1"/>
              <a:t>omitir</a:t>
            </a:r>
            <a:r>
              <a:rPr lang="en-US" dirty="0"/>
              <a:t> </a:t>
            </a:r>
            <a:r>
              <a:rPr lang="en-US" dirty="0" err="1"/>
              <a:t>si</a:t>
            </a:r>
            <a:r>
              <a:rPr lang="en-US" dirty="0"/>
              <a:t> solo hay una </a:t>
            </a:r>
            <a:r>
              <a:rPr lang="en-US" dirty="0" err="1"/>
              <a:t>instrucción</a:t>
            </a:r>
            <a:r>
              <a:rPr lang="en-US" dirty="0"/>
              <a:t> </a:t>
            </a:r>
            <a:r>
              <a:rPr lang="en-US" dirty="0" err="1"/>
              <a:t>en</a:t>
            </a:r>
            <a:r>
              <a:rPr lang="en-US" dirty="0"/>
              <a:t> el </a:t>
            </a:r>
            <a:r>
              <a:rPr lang="en-US" dirty="0" err="1"/>
              <a:t>bloque</a:t>
            </a:r>
            <a:r>
              <a:rPr lang="en-US" dirty="0"/>
              <a:t> de </a:t>
            </a:r>
            <a:r>
              <a:rPr lang="en-US" dirty="0" err="1"/>
              <a:t>código</a:t>
            </a:r>
            <a:r>
              <a:rPr lang="en-US" dirty="0"/>
              <a:t>.</a:t>
            </a:r>
          </a:p>
          <a:p>
            <a:pPr marL="0" indent="0">
              <a:buNone/>
            </a:pPr>
            <a:r>
              <a:rPr lang="en-US" dirty="0" err="1"/>
              <a:t>Estas</a:t>
            </a:r>
            <a:r>
              <a:rPr lang="en-US" dirty="0"/>
              <a:t> </a:t>
            </a:r>
            <a:r>
              <a:rPr lang="en-US" dirty="0" err="1"/>
              <a:t>sentencias</a:t>
            </a:r>
            <a:r>
              <a:rPr lang="en-US" dirty="0"/>
              <a:t> son:</a:t>
            </a:r>
          </a:p>
          <a:p>
            <a:pPr marL="0" indent="0">
              <a:buNone/>
            </a:pPr>
            <a:endParaRPr lang="en-US" dirty="0"/>
          </a:p>
          <a:p>
            <a:r>
              <a:rPr lang="en-BO" dirty="0"/>
              <a:t>foreach</a:t>
            </a:r>
          </a:p>
          <a:p>
            <a:r>
              <a:rPr lang="en-BO" dirty="0"/>
              <a:t>for</a:t>
            </a:r>
          </a:p>
          <a:p>
            <a:r>
              <a:rPr lang="en-BO" dirty="0"/>
              <a:t>while</a:t>
            </a:r>
          </a:p>
          <a:p>
            <a:r>
              <a:rPr lang="en-BO" dirty="0"/>
              <a:t>do while</a:t>
            </a:r>
          </a:p>
        </p:txBody>
      </p:sp>
    </p:spTree>
    <p:extLst>
      <p:ext uri="{BB962C8B-B14F-4D97-AF65-F5344CB8AC3E}">
        <p14:creationId xmlns:p14="http://schemas.microsoft.com/office/powerpoint/2010/main" val="2872509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D3FC-98D5-F946-8744-97B3B1A76C36}"/>
              </a:ext>
            </a:extLst>
          </p:cNvPr>
          <p:cNvSpPr>
            <a:spLocks noGrp="1"/>
          </p:cNvSpPr>
          <p:nvPr>
            <p:ph type="title"/>
          </p:nvPr>
        </p:nvSpPr>
        <p:spPr/>
        <p:txBody>
          <a:bodyPr/>
          <a:lstStyle/>
          <a:p>
            <a:r>
              <a:rPr lang="es-ES" dirty="0"/>
              <a:t>El clásico programa “</a:t>
            </a:r>
            <a:r>
              <a:rPr lang="es-ES" dirty="0" err="1"/>
              <a:t>Hello</a:t>
            </a:r>
            <a:r>
              <a:rPr lang="es-ES" dirty="0"/>
              <a:t> </a:t>
            </a:r>
            <a:r>
              <a:rPr lang="es-ES" dirty="0" err="1"/>
              <a:t>World</a:t>
            </a:r>
            <a:r>
              <a:rPr lang="es-ES" dirty="0"/>
              <a:t>”</a:t>
            </a:r>
            <a:endParaRPr lang="en-BO" dirty="0"/>
          </a:p>
        </p:txBody>
      </p:sp>
      <p:sp>
        <p:nvSpPr>
          <p:cNvPr id="4" name="Content Placeholder 2">
            <a:extLst>
              <a:ext uri="{FF2B5EF4-FFF2-40B4-BE49-F238E27FC236}">
                <a16:creationId xmlns:a16="http://schemas.microsoft.com/office/drawing/2014/main" id="{6B83C24D-26CD-434D-BDFC-4C087E3252B7}"/>
              </a:ext>
            </a:extLst>
          </p:cNvPr>
          <p:cNvSpPr>
            <a:spLocks noGrp="1"/>
          </p:cNvSpPr>
          <p:nvPr>
            <p:ph idx="1"/>
          </p:nvPr>
        </p:nvSpPr>
        <p:spPr>
          <a:xfrm>
            <a:off x="1198519" y="2852561"/>
            <a:ext cx="6085111" cy="3233818"/>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marL="0" indent="0">
              <a:buNone/>
            </a:pPr>
            <a:r>
              <a:rPr lang="en-US" sz="1600" dirty="0">
                <a:solidFill>
                  <a:schemeClr val="bg1">
                    <a:lumMod val="85000"/>
                  </a:schemeClr>
                </a:solidFill>
              </a:rPr>
              <a:t>using System;</a:t>
            </a:r>
          </a:p>
          <a:p>
            <a:pPr marL="0" indent="0">
              <a:buNone/>
            </a:pPr>
            <a:r>
              <a:rPr lang="en-US" sz="1600" dirty="0">
                <a:solidFill>
                  <a:schemeClr val="bg1">
                    <a:lumMod val="85000"/>
                  </a:schemeClr>
                </a:solidFill>
              </a:rPr>
              <a:t>using static </a:t>
            </a:r>
            <a:r>
              <a:rPr lang="en-US" sz="1600" dirty="0" err="1">
                <a:solidFill>
                  <a:schemeClr val="bg1">
                    <a:lumMod val="85000"/>
                  </a:schemeClr>
                </a:solidFill>
              </a:rPr>
              <a:t>System.Console</a:t>
            </a:r>
            <a:r>
              <a:rPr lang="en-US" sz="1600" dirty="0">
                <a:solidFill>
                  <a:schemeClr val="bg1">
                    <a:lumMod val="85000"/>
                  </a:schemeClr>
                </a:solidFill>
              </a:rPr>
              <a:t>;</a:t>
            </a:r>
          </a:p>
          <a:p>
            <a:pPr marL="0" indent="0">
              <a:buNone/>
            </a:pPr>
            <a:r>
              <a:rPr lang="en-US" sz="1600" dirty="0">
                <a:solidFill>
                  <a:schemeClr val="bg1">
                    <a:lumMod val="85000"/>
                  </a:schemeClr>
                </a:solidFill>
              </a:rPr>
              <a:t>class Prog</a:t>
            </a:r>
          </a:p>
          <a:p>
            <a:pPr marL="0" indent="0">
              <a:buNone/>
            </a:pPr>
            <a:r>
              <a:rPr lang="en-US" sz="1600" dirty="0">
                <a:solidFill>
                  <a:schemeClr val="bg1">
                    <a:lumMod val="85000"/>
                  </a:schemeClr>
                </a:solidFill>
              </a:rPr>
              <a:t>{</a:t>
            </a:r>
          </a:p>
          <a:p>
            <a:pPr marL="457200" lvl="1" indent="0">
              <a:buNone/>
            </a:pPr>
            <a:r>
              <a:rPr lang="en-US" sz="1600" dirty="0">
                <a:solidFill>
                  <a:schemeClr val="bg1">
                    <a:lumMod val="85000"/>
                  </a:schemeClr>
                </a:solidFill>
              </a:rPr>
              <a:t>static void Main() </a:t>
            </a:r>
          </a:p>
          <a:p>
            <a:pPr marL="457200" lvl="1" indent="0">
              <a:buNone/>
            </a:pPr>
            <a:r>
              <a:rPr lang="en-US" sz="1600" dirty="0">
                <a:solidFill>
                  <a:schemeClr val="bg1">
                    <a:lumMod val="85000"/>
                  </a:schemeClr>
                </a:solidFill>
              </a:rPr>
              <a:t>{</a:t>
            </a:r>
          </a:p>
          <a:p>
            <a:pPr marL="914400" lvl="2" indent="0">
              <a:buNone/>
            </a:pPr>
            <a:r>
              <a:rPr lang="en-US" sz="1600" dirty="0">
                <a:solidFill>
                  <a:schemeClr val="bg1">
                    <a:lumMod val="85000"/>
                  </a:schemeClr>
                </a:solidFill>
              </a:rPr>
              <a:t>	</a:t>
            </a:r>
          </a:p>
          <a:p>
            <a:pPr marL="914400" lvl="2" indent="0">
              <a:buNone/>
            </a:pPr>
            <a:r>
              <a:rPr lang="en-US" sz="1800" b="1" dirty="0">
                <a:solidFill>
                  <a:schemeClr val="bg1"/>
                </a:solidFill>
              </a:rPr>
              <a:t>WriteLine("Hello World");</a:t>
            </a:r>
            <a:r>
              <a:rPr lang="en-US" sz="1600" b="1" dirty="0">
                <a:solidFill>
                  <a:schemeClr val="bg1"/>
                </a:solidFill>
              </a:rPr>
              <a:t> </a:t>
            </a:r>
          </a:p>
          <a:p>
            <a:pPr marL="914400" lvl="2" indent="-449263">
              <a:buNone/>
            </a:pPr>
            <a:endParaRPr lang="en-US" sz="1600" dirty="0">
              <a:solidFill>
                <a:schemeClr val="bg1">
                  <a:lumMod val="85000"/>
                </a:schemeClr>
              </a:solidFill>
            </a:endParaRPr>
          </a:p>
          <a:p>
            <a:pPr marL="914400" lvl="2" indent="-449263">
              <a:buNone/>
            </a:pPr>
            <a:r>
              <a:rPr lang="en-US" sz="1600" dirty="0">
                <a:solidFill>
                  <a:schemeClr val="bg1">
                    <a:lumMod val="85000"/>
                  </a:schemeClr>
                </a:solidFill>
              </a:rPr>
              <a:t>}</a:t>
            </a:r>
          </a:p>
          <a:p>
            <a:pPr marL="457200" lvl="1" indent="-449263">
              <a:buNone/>
            </a:pPr>
            <a:r>
              <a:rPr lang="en-US" sz="1600" dirty="0">
                <a:solidFill>
                  <a:schemeClr val="bg1">
                    <a:lumMod val="85000"/>
                  </a:schemeClr>
                </a:solidFill>
              </a:rPr>
              <a:t>}</a:t>
            </a:r>
            <a:endParaRPr lang="en-BO" sz="1600" dirty="0"/>
          </a:p>
        </p:txBody>
      </p:sp>
      <p:sp>
        <p:nvSpPr>
          <p:cNvPr id="5" name="TextBox 4">
            <a:extLst>
              <a:ext uri="{FF2B5EF4-FFF2-40B4-BE49-F238E27FC236}">
                <a16:creationId xmlns:a16="http://schemas.microsoft.com/office/drawing/2014/main" id="{30F326C6-FE0D-1C40-8999-F14066F47768}"/>
              </a:ext>
            </a:extLst>
          </p:cNvPr>
          <p:cNvSpPr txBox="1"/>
          <p:nvPr/>
        </p:nvSpPr>
        <p:spPr>
          <a:xfrm>
            <a:off x="916579" y="1748404"/>
            <a:ext cx="10358842" cy="1046440"/>
          </a:xfrm>
          <a:prstGeom prst="rect">
            <a:avLst/>
          </a:prstGeom>
          <a:noFill/>
        </p:spPr>
        <p:txBody>
          <a:bodyPr wrap="square" rtlCol="0">
            <a:spAutoFit/>
          </a:bodyPr>
          <a:lstStyle/>
          <a:p>
            <a:r>
              <a:rPr lang="es-ES" sz="1600" dirty="0"/>
              <a:t>Como es común cuando se aprende un nuevo lenguaje de programación, el primer programa que suele escribirse es uno que muestra el texto "</a:t>
            </a:r>
            <a:r>
              <a:rPr lang="es-ES" sz="1600" b="1" dirty="0" err="1"/>
              <a:t>Hello</a:t>
            </a:r>
            <a:r>
              <a:rPr lang="es-ES" sz="1600" b="1" dirty="0"/>
              <a:t> </a:t>
            </a:r>
            <a:r>
              <a:rPr lang="es-ES" sz="1600" b="1" dirty="0" err="1"/>
              <a:t>World</a:t>
            </a:r>
            <a:r>
              <a:rPr lang="es-ES" sz="1600" dirty="0"/>
              <a:t>” (Hola Mundo) en la pantalla. </a:t>
            </a:r>
          </a:p>
          <a:p>
            <a:r>
              <a:rPr lang="es-ES" sz="1600" dirty="0"/>
              <a:t>Esto en C# es logrado mediante la adición de la siguiente línea de código dentro del método (función) </a:t>
            </a:r>
            <a:r>
              <a:rPr lang="es-ES" sz="1600" b="1" dirty="0" err="1"/>
              <a:t>Main</a:t>
            </a:r>
            <a:r>
              <a:rPr lang="es-ES" sz="1600" b="1" dirty="0"/>
              <a:t>().</a:t>
            </a:r>
            <a:endParaRPr lang="es-ES" sz="1600" dirty="0"/>
          </a:p>
          <a:p>
            <a:endParaRPr lang="es-ES" sz="1400" dirty="0"/>
          </a:p>
        </p:txBody>
      </p:sp>
      <p:sp>
        <p:nvSpPr>
          <p:cNvPr id="6" name="TextBox 5">
            <a:extLst>
              <a:ext uri="{FF2B5EF4-FFF2-40B4-BE49-F238E27FC236}">
                <a16:creationId xmlns:a16="http://schemas.microsoft.com/office/drawing/2014/main" id="{74622710-B51F-134D-A5E8-53D50CA89D48}"/>
              </a:ext>
            </a:extLst>
          </p:cNvPr>
          <p:cNvSpPr txBox="1"/>
          <p:nvPr/>
        </p:nvSpPr>
        <p:spPr>
          <a:xfrm>
            <a:off x="7907384" y="2911993"/>
            <a:ext cx="3577046" cy="280076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1600" dirty="0"/>
              <a:t>En C# a las </a:t>
            </a:r>
            <a:r>
              <a:rPr lang="es-ES" sz="1600" b="1" dirty="0"/>
              <a:t>funciones se las llama métodos</a:t>
            </a:r>
            <a:r>
              <a:rPr lang="es-ES" sz="1600" dirty="0"/>
              <a:t>, porque siempre son parte de una estructura que las contiene, como las clases (</a:t>
            </a:r>
            <a:r>
              <a:rPr lang="es-ES" sz="1600" dirty="0" err="1"/>
              <a:t>class</a:t>
            </a:r>
            <a:r>
              <a:rPr lang="es-ES" sz="1600" dirty="0"/>
              <a:t>) o la estructuras (</a:t>
            </a:r>
            <a:r>
              <a:rPr lang="es-ES" sz="1600" dirty="0" err="1"/>
              <a:t>struct</a:t>
            </a:r>
            <a:r>
              <a:rPr lang="es-ES" sz="1600" dirty="0"/>
              <a:t>).</a:t>
            </a:r>
          </a:p>
          <a:p>
            <a:endParaRPr lang="es-ES" sz="1600" dirty="0"/>
          </a:p>
          <a:p>
            <a:r>
              <a:rPr lang="es-ES" sz="1600" dirty="0"/>
              <a:t>Las palabras reservadas (</a:t>
            </a:r>
            <a:r>
              <a:rPr lang="es-ES" sz="1600" b="1" dirty="0" err="1"/>
              <a:t>keywords</a:t>
            </a:r>
            <a:r>
              <a:rPr lang="es-ES" sz="1600" dirty="0"/>
              <a:t>) se escriben en minúsculas y los nombres de entidades y métodos, por convención, se escriben en notación Pascal (Iniciando cada palabra en mayúscula), como </a:t>
            </a:r>
            <a:r>
              <a:rPr lang="es-ES" sz="1600" dirty="0" err="1"/>
              <a:t>WriteLine</a:t>
            </a:r>
            <a:r>
              <a:rPr lang="es-ES" sz="1600" dirty="0"/>
              <a:t> (</a:t>
            </a:r>
            <a:r>
              <a:rPr lang="es-ES" sz="1600" dirty="0" err="1"/>
              <a:t>EscribeLinea</a:t>
            </a:r>
            <a:r>
              <a:rPr lang="es-ES" sz="1600" dirty="0"/>
              <a:t>)</a:t>
            </a:r>
            <a:endParaRPr lang="en-BO" sz="1600" dirty="0"/>
          </a:p>
        </p:txBody>
      </p:sp>
    </p:spTree>
    <p:extLst>
      <p:ext uri="{BB962C8B-B14F-4D97-AF65-F5344CB8AC3E}">
        <p14:creationId xmlns:p14="http://schemas.microsoft.com/office/powerpoint/2010/main" val="25659184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F4A0A-C8A6-4346-A3B7-D254FE59AA0C}"/>
              </a:ext>
            </a:extLst>
          </p:cNvPr>
          <p:cNvSpPr>
            <a:spLocks noGrp="1"/>
          </p:cNvSpPr>
          <p:nvPr>
            <p:ph type="title"/>
          </p:nvPr>
        </p:nvSpPr>
        <p:spPr/>
        <p:txBody>
          <a:bodyPr/>
          <a:lstStyle/>
          <a:p>
            <a:r>
              <a:rPr lang="en-US" dirty="0"/>
              <a:t>foreach loop</a:t>
            </a:r>
            <a:endParaRPr lang="en-BO" dirty="0"/>
          </a:p>
        </p:txBody>
      </p:sp>
      <p:sp>
        <p:nvSpPr>
          <p:cNvPr id="3" name="Content Placeholder 2">
            <a:extLst>
              <a:ext uri="{FF2B5EF4-FFF2-40B4-BE49-F238E27FC236}">
                <a16:creationId xmlns:a16="http://schemas.microsoft.com/office/drawing/2014/main" id="{A967CB2F-E112-8247-8A1A-51AAD20BF6E5}"/>
              </a:ext>
            </a:extLst>
          </p:cNvPr>
          <p:cNvSpPr>
            <a:spLocks noGrp="1"/>
          </p:cNvSpPr>
          <p:nvPr>
            <p:ph idx="1"/>
          </p:nvPr>
        </p:nvSpPr>
        <p:spPr>
          <a:xfrm>
            <a:off x="838200" y="1825625"/>
            <a:ext cx="10515600" cy="1831975"/>
          </a:xfrm>
        </p:spPr>
        <p:txBody>
          <a:bodyPr>
            <a:normAutofit fontScale="70000" lnSpcReduction="20000"/>
          </a:bodyPr>
          <a:lstStyle/>
          <a:p>
            <a:pPr marL="0" indent="0">
              <a:buNone/>
            </a:pPr>
            <a:r>
              <a:rPr lang="en-US" dirty="0"/>
              <a:t>El loop foreach </a:t>
            </a:r>
            <a:r>
              <a:rPr lang="en-US" dirty="0" err="1"/>
              <a:t>proporciona</a:t>
            </a:r>
            <a:r>
              <a:rPr lang="en-US" dirty="0"/>
              <a:t> una </a:t>
            </a:r>
            <a:r>
              <a:rPr lang="en-US" dirty="0" err="1"/>
              <a:t>manera</a:t>
            </a:r>
            <a:r>
              <a:rPr lang="en-US" dirty="0"/>
              <a:t> </a:t>
            </a:r>
            <a:r>
              <a:rPr lang="en-US" dirty="0" err="1"/>
              <a:t>fácil</a:t>
            </a:r>
            <a:r>
              <a:rPr lang="en-US" dirty="0"/>
              <a:t> de </a:t>
            </a:r>
            <a:r>
              <a:rPr lang="en-US" dirty="0" err="1"/>
              <a:t>iterar</a:t>
            </a:r>
            <a:r>
              <a:rPr lang="en-US" dirty="0"/>
              <a:t> a </a:t>
            </a:r>
            <a:r>
              <a:rPr lang="en-US" dirty="0" err="1"/>
              <a:t>través</a:t>
            </a:r>
            <a:r>
              <a:rPr lang="en-US" dirty="0"/>
              <a:t> de arrays y </a:t>
            </a:r>
            <a:r>
              <a:rPr lang="en-US" dirty="0" err="1"/>
              <a:t>colecciones</a:t>
            </a:r>
            <a:r>
              <a:rPr lang="en-US" dirty="0"/>
              <a:t>. A </a:t>
            </a:r>
            <a:r>
              <a:rPr lang="en-US" dirty="0" err="1"/>
              <a:t>cada</a:t>
            </a:r>
            <a:r>
              <a:rPr lang="en-US" dirty="0"/>
              <a:t> </a:t>
            </a:r>
            <a:r>
              <a:rPr lang="en-US" dirty="0" err="1"/>
              <a:t>ejecución</a:t>
            </a:r>
            <a:r>
              <a:rPr lang="en-US" dirty="0"/>
              <a:t> de un </a:t>
            </a:r>
            <a:r>
              <a:rPr lang="en-US" dirty="0" err="1"/>
              <a:t>bloque</a:t>
            </a:r>
            <a:r>
              <a:rPr lang="en-US" dirty="0"/>
              <a:t> de </a:t>
            </a:r>
            <a:r>
              <a:rPr lang="en-US" dirty="0" err="1"/>
              <a:t>código</a:t>
            </a:r>
            <a:r>
              <a:rPr lang="en-US" dirty="0"/>
              <a:t> se la </a:t>
            </a:r>
            <a:r>
              <a:rPr lang="en-US" dirty="0" err="1"/>
              <a:t>conoce</a:t>
            </a:r>
            <a:r>
              <a:rPr lang="en-US" dirty="0"/>
              <a:t> </a:t>
            </a:r>
            <a:r>
              <a:rPr lang="en-US" dirty="0" err="1"/>
              <a:t>como</a:t>
            </a:r>
            <a:r>
              <a:rPr lang="en-US" dirty="0"/>
              <a:t> ”</a:t>
            </a:r>
            <a:r>
              <a:rPr lang="en-US" dirty="0" err="1"/>
              <a:t>iteración</a:t>
            </a:r>
            <a:r>
              <a:rPr lang="en-US" dirty="0"/>
              <a:t>”.  </a:t>
            </a:r>
            <a:r>
              <a:rPr lang="en-US" dirty="0" err="1"/>
              <a:t>En</a:t>
            </a:r>
            <a:r>
              <a:rPr lang="en-US" dirty="0"/>
              <a:t> </a:t>
            </a:r>
            <a:r>
              <a:rPr lang="en-US" dirty="0" err="1"/>
              <a:t>cada</a:t>
            </a:r>
            <a:r>
              <a:rPr lang="en-US" dirty="0"/>
              <a:t> </a:t>
            </a:r>
            <a:r>
              <a:rPr lang="en-US" dirty="0" err="1"/>
              <a:t>iteración</a:t>
            </a:r>
            <a:r>
              <a:rPr lang="en-US" dirty="0"/>
              <a:t>, el </a:t>
            </a:r>
            <a:r>
              <a:rPr lang="en-US" dirty="0" err="1"/>
              <a:t>siguiente</a:t>
            </a:r>
            <a:r>
              <a:rPr lang="en-US" dirty="0"/>
              <a:t> </a:t>
            </a:r>
            <a:r>
              <a:rPr lang="en-US" dirty="0" err="1"/>
              <a:t>elemento</a:t>
            </a:r>
            <a:r>
              <a:rPr lang="en-US" dirty="0"/>
              <a:t> de la </a:t>
            </a:r>
            <a:r>
              <a:rPr lang="en-US" dirty="0" err="1"/>
              <a:t>colección</a:t>
            </a:r>
            <a:r>
              <a:rPr lang="en-US" dirty="0"/>
              <a:t> se </a:t>
            </a:r>
            <a:r>
              <a:rPr lang="en-US" dirty="0" err="1"/>
              <a:t>asigna</a:t>
            </a:r>
            <a:r>
              <a:rPr lang="en-US" dirty="0"/>
              <a:t> a la variable </a:t>
            </a:r>
            <a:r>
              <a:rPr lang="en-US" dirty="0" err="1"/>
              <a:t>especificada</a:t>
            </a:r>
            <a:r>
              <a:rPr lang="en-US" dirty="0"/>
              <a:t> (el </a:t>
            </a:r>
            <a:r>
              <a:rPr lang="en-US" dirty="0" err="1"/>
              <a:t>elemento</a:t>
            </a:r>
            <a:r>
              <a:rPr lang="en-US" dirty="0"/>
              <a:t> </a:t>
            </a:r>
            <a:r>
              <a:rPr lang="en-US" dirty="0" err="1"/>
              <a:t>iterador</a:t>
            </a:r>
            <a:r>
              <a:rPr lang="en-US" dirty="0"/>
              <a:t>) y el loop </a:t>
            </a:r>
            <a:r>
              <a:rPr lang="en-US" dirty="0" err="1"/>
              <a:t>continúa</a:t>
            </a:r>
            <a:r>
              <a:rPr lang="en-US" dirty="0"/>
              <a:t> </a:t>
            </a:r>
            <a:r>
              <a:rPr lang="en-US" dirty="0" err="1"/>
              <a:t>ejecutándose</a:t>
            </a:r>
            <a:r>
              <a:rPr lang="en-US" dirty="0"/>
              <a:t> hasta que se </a:t>
            </a:r>
            <a:r>
              <a:rPr lang="en-US" dirty="0" err="1"/>
              <a:t>hayan</a:t>
            </a:r>
            <a:r>
              <a:rPr lang="en-US" dirty="0"/>
              <a:t> </a:t>
            </a:r>
            <a:r>
              <a:rPr lang="en-US" dirty="0" err="1"/>
              <a:t>barrido</a:t>
            </a:r>
            <a:r>
              <a:rPr lang="en-US" dirty="0"/>
              <a:t> </a:t>
            </a:r>
            <a:r>
              <a:rPr lang="en-US" dirty="0" err="1"/>
              <a:t>uno</a:t>
            </a:r>
            <a:r>
              <a:rPr lang="en-US" dirty="0"/>
              <a:t> a </a:t>
            </a:r>
            <a:r>
              <a:rPr lang="en-US" dirty="0" err="1"/>
              <a:t>uno</a:t>
            </a:r>
            <a:r>
              <a:rPr lang="en-US" dirty="0"/>
              <a:t> </a:t>
            </a:r>
            <a:r>
              <a:rPr lang="en-US" dirty="0" err="1"/>
              <a:t>todos</a:t>
            </a:r>
            <a:r>
              <a:rPr lang="en-US" dirty="0"/>
              <a:t> los </a:t>
            </a:r>
            <a:r>
              <a:rPr lang="en-US" dirty="0" err="1"/>
              <a:t>elementos</a:t>
            </a:r>
            <a:r>
              <a:rPr lang="en-US" dirty="0"/>
              <a:t> de la </a:t>
            </a:r>
            <a:r>
              <a:rPr lang="en-US" dirty="0" err="1"/>
              <a:t>colección</a:t>
            </a:r>
            <a:r>
              <a:rPr lang="en-US" dirty="0"/>
              <a:t>.</a:t>
            </a:r>
          </a:p>
          <a:p>
            <a:pPr marL="0" indent="0">
              <a:buNone/>
            </a:pPr>
            <a:r>
              <a:rPr lang="en-US" dirty="0"/>
              <a:t>Se debe </a:t>
            </a:r>
            <a:r>
              <a:rPr lang="en-US" dirty="0" err="1"/>
              <a:t>tener</a:t>
            </a:r>
            <a:r>
              <a:rPr lang="en-US" dirty="0"/>
              <a:t> </a:t>
            </a:r>
            <a:r>
              <a:rPr lang="en-US" dirty="0" err="1"/>
              <a:t>en</a:t>
            </a:r>
            <a:r>
              <a:rPr lang="en-US" dirty="0"/>
              <a:t> </a:t>
            </a:r>
            <a:r>
              <a:rPr lang="en-US" dirty="0" err="1"/>
              <a:t>cuenta</a:t>
            </a:r>
            <a:r>
              <a:rPr lang="en-US" dirty="0"/>
              <a:t> que la variable </a:t>
            </a:r>
            <a:r>
              <a:rPr lang="en-US" dirty="0" err="1"/>
              <a:t>iteradora</a:t>
            </a:r>
            <a:r>
              <a:rPr lang="en-US" dirty="0"/>
              <a:t> es solo de </a:t>
            </a:r>
            <a:r>
              <a:rPr lang="en-US" dirty="0" err="1"/>
              <a:t>lectura</a:t>
            </a:r>
            <a:r>
              <a:rPr lang="en-US" dirty="0"/>
              <a:t> y, por lo tanto, no se </a:t>
            </a:r>
            <a:r>
              <a:rPr lang="en-US" dirty="0" err="1"/>
              <a:t>puede</a:t>
            </a:r>
            <a:r>
              <a:rPr lang="en-US" dirty="0"/>
              <a:t> </a:t>
            </a:r>
            <a:r>
              <a:rPr lang="en-US" dirty="0" err="1"/>
              <a:t>usar</a:t>
            </a:r>
            <a:r>
              <a:rPr lang="en-US" dirty="0"/>
              <a:t> </a:t>
            </a:r>
            <a:r>
              <a:rPr lang="en-US" dirty="0" err="1"/>
              <a:t>este</a:t>
            </a:r>
            <a:r>
              <a:rPr lang="en-US" dirty="0"/>
              <a:t> </a:t>
            </a:r>
            <a:r>
              <a:rPr lang="en-US" dirty="0" err="1"/>
              <a:t>tipo</a:t>
            </a:r>
            <a:r>
              <a:rPr lang="en-US" dirty="0"/>
              <a:t> de loop para </a:t>
            </a:r>
            <a:r>
              <a:rPr lang="en-US" dirty="0" err="1"/>
              <a:t>cambiar</a:t>
            </a:r>
            <a:r>
              <a:rPr lang="en-US" dirty="0"/>
              <a:t> </a:t>
            </a:r>
            <a:r>
              <a:rPr lang="en-US" dirty="0" err="1"/>
              <a:t>elementos</a:t>
            </a:r>
            <a:r>
              <a:rPr lang="en-US" dirty="0"/>
              <a:t> de la </a:t>
            </a:r>
            <a:r>
              <a:rPr lang="en-US" dirty="0" err="1"/>
              <a:t>colección</a:t>
            </a:r>
            <a:r>
              <a:rPr lang="en-US" dirty="0"/>
              <a:t>.</a:t>
            </a:r>
            <a:endParaRPr lang="en-BO" dirty="0"/>
          </a:p>
        </p:txBody>
      </p:sp>
      <p:sp>
        <p:nvSpPr>
          <p:cNvPr id="4" name="TextBox 3">
            <a:extLst>
              <a:ext uri="{FF2B5EF4-FFF2-40B4-BE49-F238E27FC236}">
                <a16:creationId xmlns:a16="http://schemas.microsoft.com/office/drawing/2014/main" id="{25A579D7-86BD-A54D-9329-D33B72C5FBA0}"/>
              </a:ext>
            </a:extLst>
          </p:cNvPr>
          <p:cNvSpPr txBox="1"/>
          <p:nvPr/>
        </p:nvSpPr>
        <p:spPr>
          <a:xfrm>
            <a:off x="2625635" y="3657600"/>
            <a:ext cx="6940731"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foreach (int n in multiplosDe3) </a:t>
            </a:r>
          </a:p>
          <a:p>
            <a:r>
              <a:rPr lang="en-US" sz="1600" b="1" dirty="0"/>
              <a:t>	      Write($"{n}, "); 	// { 3, 6, 9, 12, 15, 18, 21, 24, 27, 30, }</a:t>
            </a:r>
          </a:p>
          <a:p>
            <a:r>
              <a:rPr lang="en-US" sz="1600" b="1" dirty="0"/>
              <a:t>	Write("}");</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0722884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119C4-7752-3E43-BDF4-274C45B2940B}"/>
              </a:ext>
            </a:extLst>
          </p:cNvPr>
          <p:cNvSpPr>
            <a:spLocks noGrp="1"/>
          </p:cNvSpPr>
          <p:nvPr>
            <p:ph type="title"/>
          </p:nvPr>
        </p:nvSpPr>
        <p:spPr/>
        <p:txBody>
          <a:bodyPr/>
          <a:lstStyle/>
          <a:p>
            <a:r>
              <a:rPr lang="en-US" dirty="0"/>
              <a:t>for loop</a:t>
            </a:r>
            <a:endParaRPr lang="en-BO" dirty="0"/>
          </a:p>
        </p:txBody>
      </p:sp>
      <p:sp>
        <p:nvSpPr>
          <p:cNvPr id="3" name="Content Placeholder 2">
            <a:extLst>
              <a:ext uri="{FF2B5EF4-FFF2-40B4-BE49-F238E27FC236}">
                <a16:creationId xmlns:a16="http://schemas.microsoft.com/office/drawing/2014/main" id="{E2B88291-74C4-C345-813A-B6FC798814D3}"/>
              </a:ext>
            </a:extLst>
          </p:cNvPr>
          <p:cNvSpPr>
            <a:spLocks noGrp="1"/>
          </p:cNvSpPr>
          <p:nvPr>
            <p:ph idx="1"/>
          </p:nvPr>
        </p:nvSpPr>
        <p:spPr>
          <a:xfrm>
            <a:off x="838200" y="1825626"/>
            <a:ext cx="10515600" cy="1535884"/>
          </a:xfrm>
        </p:spPr>
        <p:txBody>
          <a:bodyPr>
            <a:normAutofit fontScale="62500" lnSpcReduction="20000"/>
          </a:bodyPr>
          <a:lstStyle/>
          <a:p>
            <a:pPr marL="0" indent="0">
              <a:buNone/>
            </a:pPr>
            <a:r>
              <a:rPr lang="en-US" dirty="0"/>
              <a:t>El loop for se </a:t>
            </a:r>
            <a:r>
              <a:rPr lang="en-US" dirty="0" err="1"/>
              <a:t>usa</a:t>
            </a:r>
            <a:r>
              <a:rPr lang="en-US" dirty="0"/>
              <a:t> para </a:t>
            </a:r>
            <a:r>
              <a:rPr lang="en-US" dirty="0" err="1"/>
              <a:t>repetir</a:t>
            </a:r>
            <a:r>
              <a:rPr lang="en-US" dirty="0"/>
              <a:t> un </a:t>
            </a:r>
            <a:r>
              <a:rPr lang="en-US" dirty="0" err="1"/>
              <a:t>bloque</a:t>
            </a:r>
            <a:r>
              <a:rPr lang="en-US" dirty="0"/>
              <a:t> de </a:t>
            </a:r>
            <a:r>
              <a:rPr lang="en-US" dirty="0" err="1"/>
              <a:t>código</a:t>
            </a:r>
            <a:r>
              <a:rPr lang="en-US" dirty="0"/>
              <a:t> un </a:t>
            </a:r>
            <a:r>
              <a:rPr lang="en-US" dirty="0" err="1"/>
              <a:t>número</a:t>
            </a:r>
            <a:r>
              <a:rPr lang="en-US" dirty="0"/>
              <a:t> </a:t>
            </a:r>
            <a:r>
              <a:rPr lang="en-US" dirty="0" err="1"/>
              <a:t>específico</a:t>
            </a:r>
            <a:r>
              <a:rPr lang="en-US" dirty="0"/>
              <a:t> de </a:t>
            </a:r>
            <a:r>
              <a:rPr lang="en-US" dirty="0" err="1"/>
              <a:t>veces</a:t>
            </a:r>
            <a:r>
              <a:rPr lang="en-US" dirty="0"/>
              <a:t>. </a:t>
            </a:r>
            <a:r>
              <a:rPr lang="en-US" dirty="0" err="1"/>
              <a:t>Utiliza</a:t>
            </a:r>
            <a:r>
              <a:rPr lang="en-US" dirty="0"/>
              <a:t> </a:t>
            </a:r>
            <a:r>
              <a:rPr lang="en-US" dirty="0" err="1"/>
              <a:t>tres</a:t>
            </a:r>
            <a:r>
              <a:rPr lang="en-US" dirty="0"/>
              <a:t> </a:t>
            </a:r>
            <a:r>
              <a:rPr lang="en-US" dirty="0" err="1"/>
              <a:t>parámetros</a:t>
            </a:r>
            <a:r>
              <a:rPr lang="en-US" dirty="0"/>
              <a:t>. El primer </a:t>
            </a:r>
            <a:r>
              <a:rPr lang="en-US" dirty="0" err="1"/>
              <a:t>parámetro</a:t>
            </a:r>
            <a:r>
              <a:rPr lang="en-US" dirty="0"/>
              <a:t> </a:t>
            </a:r>
            <a:r>
              <a:rPr lang="en-US" dirty="0" err="1"/>
              <a:t>inicializa</a:t>
            </a:r>
            <a:r>
              <a:rPr lang="en-US" dirty="0"/>
              <a:t> una variable </a:t>
            </a:r>
            <a:r>
              <a:rPr lang="en-US" dirty="0" err="1"/>
              <a:t>contadora</a:t>
            </a:r>
            <a:r>
              <a:rPr lang="en-US" dirty="0"/>
              <a:t> que </a:t>
            </a:r>
            <a:r>
              <a:rPr lang="en-US" dirty="0" err="1"/>
              <a:t>tiene</a:t>
            </a:r>
            <a:r>
              <a:rPr lang="en-US" dirty="0"/>
              <a:t> la </a:t>
            </a:r>
            <a:r>
              <a:rPr lang="en-US" dirty="0" err="1"/>
              <a:t>función</a:t>
            </a:r>
            <a:r>
              <a:rPr lang="en-US" dirty="0"/>
              <a:t> de </a:t>
            </a:r>
            <a:r>
              <a:rPr lang="en-US" dirty="0" err="1"/>
              <a:t>contar</a:t>
            </a:r>
            <a:r>
              <a:rPr lang="en-US" dirty="0"/>
              <a:t> y </a:t>
            </a:r>
            <a:r>
              <a:rPr lang="en-US" dirty="0" err="1"/>
              <a:t>servir</a:t>
            </a:r>
            <a:r>
              <a:rPr lang="en-US" dirty="0"/>
              <a:t> de </a:t>
            </a:r>
            <a:r>
              <a:rPr lang="en-US" dirty="0" err="1"/>
              <a:t>índice</a:t>
            </a:r>
            <a:r>
              <a:rPr lang="en-US" dirty="0"/>
              <a:t> para </a:t>
            </a:r>
            <a:r>
              <a:rPr lang="en-US" dirty="0" err="1"/>
              <a:t>elegir</a:t>
            </a:r>
            <a:r>
              <a:rPr lang="en-US" dirty="0"/>
              <a:t> el </a:t>
            </a:r>
            <a:r>
              <a:rPr lang="en-US" dirty="0" err="1"/>
              <a:t>elemento</a:t>
            </a:r>
            <a:r>
              <a:rPr lang="en-US" dirty="0"/>
              <a:t> de la </a:t>
            </a:r>
            <a:r>
              <a:rPr lang="en-US" dirty="0" err="1"/>
              <a:t>colección</a:t>
            </a:r>
            <a:r>
              <a:rPr lang="en-US" dirty="0"/>
              <a:t> a </a:t>
            </a:r>
            <a:r>
              <a:rPr lang="en-US" dirty="0" err="1"/>
              <a:t>procesar</a:t>
            </a:r>
            <a:r>
              <a:rPr lang="en-US" dirty="0"/>
              <a:t> </a:t>
            </a:r>
            <a:r>
              <a:rPr lang="en-US" dirty="0" err="1"/>
              <a:t>en</a:t>
            </a:r>
            <a:r>
              <a:rPr lang="en-US" dirty="0"/>
              <a:t> </a:t>
            </a:r>
            <a:r>
              <a:rPr lang="en-US" dirty="0" err="1"/>
              <a:t>cada</a:t>
            </a:r>
            <a:r>
              <a:rPr lang="en-US" dirty="0"/>
              <a:t> </a:t>
            </a:r>
            <a:r>
              <a:rPr lang="en-US" dirty="0" err="1"/>
              <a:t>iteración</a:t>
            </a:r>
            <a:r>
              <a:rPr lang="en-US" dirty="0"/>
              <a:t>. El </a:t>
            </a:r>
            <a:r>
              <a:rPr lang="en-US" dirty="0" err="1"/>
              <a:t>segundo</a:t>
            </a:r>
            <a:r>
              <a:rPr lang="en-US" dirty="0"/>
              <a:t> </a:t>
            </a:r>
            <a:r>
              <a:rPr lang="en-US" dirty="0" err="1"/>
              <a:t>parámetro</a:t>
            </a:r>
            <a:r>
              <a:rPr lang="en-US" dirty="0"/>
              <a:t> define una </a:t>
            </a:r>
            <a:r>
              <a:rPr lang="en-US" dirty="0" err="1"/>
              <a:t>expresión</a:t>
            </a:r>
            <a:r>
              <a:rPr lang="en-US" dirty="0"/>
              <a:t> de control que se debe </a:t>
            </a:r>
            <a:r>
              <a:rPr lang="en-US" dirty="0" err="1"/>
              <a:t>cumplir</a:t>
            </a:r>
            <a:r>
              <a:rPr lang="en-US" dirty="0"/>
              <a:t> para </a:t>
            </a:r>
            <a:r>
              <a:rPr lang="en-US" dirty="0" err="1"/>
              <a:t>continuar</a:t>
            </a:r>
            <a:r>
              <a:rPr lang="en-US" dirty="0"/>
              <a:t> </a:t>
            </a:r>
            <a:r>
              <a:rPr lang="en-US" dirty="0" err="1"/>
              <a:t>en</a:t>
            </a:r>
            <a:r>
              <a:rPr lang="en-US" dirty="0"/>
              <a:t> el loop. El </a:t>
            </a:r>
            <a:r>
              <a:rPr lang="en-US" dirty="0" err="1"/>
              <a:t>tercero</a:t>
            </a:r>
            <a:r>
              <a:rPr lang="en-US" dirty="0"/>
              <a:t> se </a:t>
            </a:r>
            <a:r>
              <a:rPr lang="en-US" dirty="0" err="1"/>
              <a:t>ejecuta</a:t>
            </a:r>
            <a:r>
              <a:rPr lang="en-US" dirty="0"/>
              <a:t> al final de </a:t>
            </a:r>
            <a:r>
              <a:rPr lang="en-US" dirty="0" err="1"/>
              <a:t>cada</a:t>
            </a:r>
            <a:r>
              <a:rPr lang="en-US" dirty="0"/>
              <a:t> </a:t>
            </a:r>
            <a:r>
              <a:rPr lang="en-US" dirty="0" err="1"/>
              <a:t>iteración</a:t>
            </a:r>
            <a:r>
              <a:rPr lang="en-US" dirty="0"/>
              <a:t> y </a:t>
            </a:r>
            <a:r>
              <a:rPr lang="en-US" dirty="0" err="1"/>
              <a:t>está</a:t>
            </a:r>
            <a:r>
              <a:rPr lang="en-US" dirty="0"/>
              <a:t> </a:t>
            </a:r>
            <a:r>
              <a:rPr lang="en-US" dirty="0" err="1"/>
              <a:t>reservada</a:t>
            </a:r>
            <a:r>
              <a:rPr lang="en-US" dirty="0"/>
              <a:t> para </a:t>
            </a:r>
            <a:r>
              <a:rPr lang="en-US" dirty="0" err="1"/>
              <a:t>incrementar</a:t>
            </a:r>
            <a:r>
              <a:rPr lang="en-US" dirty="0"/>
              <a:t> o </a:t>
            </a:r>
            <a:r>
              <a:rPr lang="en-US" dirty="0" err="1"/>
              <a:t>darle</a:t>
            </a:r>
            <a:r>
              <a:rPr lang="en-US" dirty="0"/>
              <a:t> un nuevo valor al </a:t>
            </a:r>
            <a:r>
              <a:rPr lang="en-US" dirty="0" err="1"/>
              <a:t>contador</a:t>
            </a:r>
            <a:r>
              <a:rPr lang="en-US" dirty="0"/>
              <a:t> antes de </a:t>
            </a:r>
            <a:r>
              <a:rPr lang="en-US" dirty="0" err="1"/>
              <a:t>evaluar</a:t>
            </a:r>
            <a:r>
              <a:rPr lang="en-US" dirty="0"/>
              <a:t> la expression de control.</a:t>
            </a:r>
          </a:p>
          <a:p>
            <a:pPr marL="0" indent="0">
              <a:buNone/>
            </a:pPr>
            <a:r>
              <a:rPr lang="en-BO" dirty="0"/>
              <a:t>A diferencia del loop foreach, el loop for si permite modificar los elementos de la colección.</a:t>
            </a:r>
          </a:p>
        </p:txBody>
      </p:sp>
      <p:sp>
        <p:nvSpPr>
          <p:cNvPr id="4" name="TextBox 3">
            <a:extLst>
              <a:ext uri="{FF2B5EF4-FFF2-40B4-BE49-F238E27FC236}">
                <a16:creationId xmlns:a16="http://schemas.microsoft.com/office/drawing/2014/main" id="{733C3F39-20AE-FB4C-AA36-9BF4E403A5AB}"/>
              </a:ext>
            </a:extLst>
          </p:cNvPr>
          <p:cNvSpPr txBox="1"/>
          <p:nvPr/>
        </p:nvSpPr>
        <p:spPr>
          <a:xfrm>
            <a:off x="2562497" y="3322776"/>
            <a:ext cx="7067005" cy="3170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for (int n = 0; n &lt; multiplosDe3.Length; n++)</a:t>
            </a:r>
          </a:p>
          <a:p>
            <a:r>
              <a:rPr lang="en-US" sz="1600" b="1" dirty="0"/>
              <a:t>	{ </a:t>
            </a:r>
          </a:p>
          <a:p>
            <a:r>
              <a:rPr lang="en-US" sz="1600" b="1" dirty="0"/>
              <a:t>	      multiplosDe3[n] += 3;</a:t>
            </a:r>
          </a:p>
          <a:p>
            <a:r>
              <a:rPr lang="en-US" sz="1600" b="1" dirty="0"/>
              <a:t>	      Write($"{multiplosDe3[n]}, "); </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331933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AEB56-17BF-4249-A5C7-4940E24BC39C}"/>
              </a:ext>
            </a:extLst>
          </p:cNvPr>
          <p:cNvSpPr>
            <a:spLocks noGrp="1"/>
          </p:cNvSpPr>
          <p:nvPr>
            <p:ph type="title"/>
          </p:nvPr>
        </p:nvSpPr>
        <p:spPr/>
        <p:txBody>
          <a:bodyPr/>
          <a:lstStyle/>
          <a:p>
            <a:r>
              <a:rPr lang="en-BO" dirty="0"/>
              <a:t>Variaciones del loop for</a:t>
            </a:r>
          </a:p>
        </p:txBody>
      </p:sp>
      <p:sp>
        <p:nvSpPr>
          <p:cNvPr id="3" name="Content Placeholder 2">
            <a:extLst>
              <a:ext uri="{FF2B5EF4-FFF2-40B4-BE49-F238E27FC236}">
                <a16:creationId xmlns:a16="http://schemas.microsoft.com/office/drawing/2014/main" id="{B9A98C55-3F18-3F4F-84FC-6AC395D6426C}"/>
              </a:ext>
            </a:extLst>
          </p:cNvPr>
          <p:cNvSpPr>
            <a:spLocks noGrp="1"/>
          </p:cNvSpPr>
          <p:nvPr>
            <p:ph idx="1"/>
          </p:nvPr>
        </p:nvSpPr>
        <p:spPr>
          <a:xfrm>
            <a:off x="838200" y="1825625"/>
            <a:ext cx="10515600" cy="1387838"/>
          </a:xfrm>
        </p:spPr>
        <p:txBody>
          <a:bodyPr/>
          <a:lstStyle/>
          <a:p>
            <a:pPr marL="0" indent="0">
              <a:buNone/>
            </a:pPr>
            <a:r>
              <a:rPr lang="en-US" dirty="0"/>
              <a:t>El loop for </a:t>
            </a:r>
            <a:r>
              <a:rPr lang="en-US" dirty="0" err="1"/>
              <a:t>tiene</a:t>
            </a:r>
            <a:r>
              <a:rPr lang="en-US" dirty="0"/>
              <a:t> </a:t>
            </a:r>
            <a:r>
              <a:rPr lang="en-US" dirty="0" err="1"/>
              <a:t>algunas</a:t>
            </a:r>
            <a:r>
              <a:rPr lang="en-US" dirty="0"/>
              <a:t> variants </a:t>
            </a:r>
            <a:r>
              <a:rPr lang="en-US" dirty="0" err="1"/>
              <a:t>permitidas</a:t>
            </a:r>
            <a:r>
              <a:rPr lang="en-US" dirty="0"/>
              <a:t> por la </a:t>
            </a:r>
            <a:r>
              <a:rPr lang="en-US" dirty="0" err="1"/>
              <a:t>sintaxis</a:t>
            </a:r>
            <a:r>
              <a:rPr lang="en-US" dirty="0"/>
              <a:t> de C#. Por </a:t>
            </a:r>
            <a:r>
              <a:rPr lang="en-US" dirty="0" err="1"/>
              <a:t>ejemplo</a:t>
            </a:r>
            <a:r>
              <a:rPr lang="en-US" dirty="0"/>
              <a:t>, los </a:t>
            </a:r>
            <a:r>
              <a:rPr lang="en-US" dirty="0" err="1"/>
              <a:t>parámetros</a:t>
            </a:r>
            <a:r>
              <a:rPr lang="en-US" dirty="0"/>
              <a:t> primero y </a:t>
            </a:r>
            <a:r>
              <a:rPr lang="en-US" dirty="0" err="1"/>
              <a:t>tercero</a:t>
            </a:r>
            <a:r>
              <a:rPr lang="en-US" dirty="0"/>
              <a:t> </a:t>
            </a:r>
            <a:r>
              <a:rPr lang="en-US" dirty="0" err="1"/>
              <a:t>pueden</a:t>
            </a:r>
            <a:r>
              <a:rPr lang="en-US" dirty="0"/>
              <a:t> </a:t>
            </a:r>
            <a:r>
              <a:rPr lang="en-US" dirty="0" err="1"/>
              <a:t>tener</a:t>
            </a:r>
            <a:r>
              <a:rPr lang="en-US" dirty="0"/>
              <a:t> </a:t>
            </a:r>
            <a:r>
              <a:rPr lang="en-US" dirty="0" err="1"/>
              <a:t>varias</a:t>
            </a:r>
            <a:r>
              <a:rPr lang="en-US" dirty="0"/>
              <a:t> </a:t>
            </a:r>
            <a:r>
              <a:rPr lang="en-US" dirty="0" err="1"/>
              <a:t>sentencias</a:t>
            </a:r>
            <a:r>
              <a:rPr lang="en-US" dirty="0"/>
              <a:t> </a:t>
            </a:r>
            <a:r>
              <a:rPr lang="en-US" dirty="0" err="1"/>
              <a:t>separadas</a:t>
            </a:r>
            <a:r>
              <a:rPr lang="en-US" dirty="0"/>
              <a:t> por una coma, o </a:t>
            </a:r>
            <a:r>
              <a:rPr lang="en-US" dirty="0" err="1"/>
              <a:t>ninguna</a:t>
            </a:r>
            <a:r>
              <a:rPr lang="en-US" dirty="0"/>
              <a:t>.</a:t>
            </a:r>
            <a:endParaRPr lang="en-BO" dirty="0"/>
          </a:p>
        </p:txBody>
      </p:sp>
      <p:sp>
        <p:nvSpPr>
          <p:cNvPr id="4" name="TextBox 3">
            <a:extLst>
              <a:ext uri="{FF2B5EF4-FFF2-40B4-BE49-F238E27FC236}">
                <a16:creationId xmlns:a16="http://schemas.microsoft.com/office/drawing/2014/main" id="{795CC11C-20D9-7B45-AD42-852D6726F506}"/>
              </a:ext>
            </a:extLst>
          </p:cNvPr>
          <p:cNvSpPr txBox="1"/>
          <p:nvPr/>
        </p:nvSpPr>
        <p:spPr>
          <a:xfrm>
            <a:off x="838200" y="3644538"/>
            <a:ext cx="6468292" cy="2462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a:t>
            </a:r>
            <a:r>
              <a:rPr lang="en-US" sz="1600" b="1" dirty="0"/>
              <a:t>for (int k = 0, m = 3; k &lt; 10; k++, m++) </a:t>
            </a:r>
          </a:p>
          <a:p>
            <a:r>
              <a:rPr lang="en-US" sz="1600" b="1" dirty="0"/>
              <a:t>     {</a:t>
            </a:r>
          </a:p>
          <a:p>
            <a:r>
              <a:rPr lang="en-US" sz="1600" b="1" dirty="0"/>
              <a:t>	Write($"{k * m }; "); 	// </a:t>
            </a:r>
            <a:r>
              <a:rPr lang="en-BO" dirty="0"/>
              <a:t>0; 4; 10; 18; 28; 40; 54; 70; 88; 108;</a:t>
            </a:r>
            <a:endParaRPr lang="en-US" sz="1600" b="1" dirty="0"/>
          </a:p>
          <a:p>
            <a:r>
              <a:rPr lang="en-US" sz="1600" b="1" dirty="0"/>
              <a:t>     }</a:t>
            </a:r>
          </a:p>
          <a:p>
            <a:r>
              <a:rPr lang="en-US" sz="1600" b="1" dirty="0">
                <a:solidFill>
                  <a:schemeClr val="bg1"/>
                </a:solidFill>
              </a:rPr>
              <a:t>}</a:t>
            </a:r>
          </a:p>
          <a:p>
            <a:endParaRPr lang="en-US" sz="1600"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8D92F6EE-CB40-2949-BC66-97D434AA206A}"/>
              </a:ext>
            </a:extLst>
          </p:cNvPr>
          <p:cNvSpPr txBox="1"/>
          <p:nvPr/>
        </p:nvSpPr>
        <p:spPr>
          <a:xfrm>
            <a:off x="7643948" y="3644537"/>
            <a:ext cx="3709852" cy="2369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a:t>
            </a:r>
            <a:r>
              <a:rPr lang="en-US" sz="1600" b="1" dirty="0"/>
              <a:t>for (int n = 0; n &lt; 10;) {</a:t>
            </a:r>
          </a:p>
          <a:p>
            <a:r>
              <a:rPr lang="en-US" sz="1600" b="1" dirty="0"/>
              <a:t>	Write($"{ n++ }; "); 	</a:t>
            </a:r>
          </a:p>
          <a:p>
            <a:r>
              <a:rPr lang="en-US" sz="1600" b="1" dirty="0"/>
              <a:t>	// </a:t>
            </a:r>
            <a:r>
              <a:rPr lang="en-BO" dirty="0"/>
              <a:t>0; 1; 2; 3; 4; 5; 6; 7; 8; 9;</a:t>
            </a:r>
            <a:endParaRPr lang="en-US" sz="1600" b="1" dirty="0"/>
          </a:p>
          <a:p>
            <a:r>
              <a:rPr lang="en-US" sz="1600" b="1" dirty="0"/>
              <a:t>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7023299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FE3F0-B89F-A645-97CF-9931EF7E256C}"/>
              </a:ext>
            </a:extLst>
          </p:cNvPr>
          <p:cNvSpPr>
            <a:spLocks noGrp="1"/>
          </p:cNvSpPr>
          <p:nvPr>
            <p:ph type="title"/>
          </p:nvPr>
        </p:nvSpPr>
        <p:spPr/>
        <p:txBody>
          <a:bodyPr/>
          <a:lstStyle/>
          <a:p>
            <a:r>
              <a:rPr lang="en-US" dirty="0"/>
              <a:t>l</a:t>
            </a:r>
            <a:r>
              <a:rPr lang="en-BO" dirty="0"/>
              <a:t>oop while</a:t>
            </a:r>
          </a:p>
        </p:txBody>
      </p:sp>
      <p:sp>
        <p:nvSpPr>
          <p:cNvPr id="3" name="Content Placeholder 2">
            <a:extLst>
              <a:ext uri="{FF2B5EF4-FFF2-40B4-BE49-F238E27FC236}">
                <a16:creationId xmlns:a16="http://schemas.microsoft.com/office/drawing/2014/main" id="{86CB197E-2411-0F46-99BE-A808B57BDCC4}"/>
              </a:ext>
            </a:extLst>
          </p:cNvPr>
          <p:cNvSpPr>
            <a:spLocks noGrp="1"/>
          </p:cNvSpPr>
          <p:nvPr>
            <p:ph idx="1"/>
          </p:nvPr>
        </p:nvSpPr>
        <p:spPr>
          <a:xfrm>
            <a:off x="838200" y="1825625"/>
            <a:ext cx="10515600" cy="952409"/>
          </a:xfrm>
        </p:spPr>
        <p:txBody>
          <a:bodyPr>
            <a:normAutofit fontScale="77500" lnSpcReduction="20000"/>
          </a:bodyPr>
          <a:lstStyle/>
          <a:p>
            <a:r>
              <a:rPr lang="en-US" dirty="0"/>
              <a:t>El loop while se </a:t>
            </a:r>
            <a:r>
              <a:rPr lang="en-US" dirty="0" err="1"/>
              <a:t>itera</a:t>
            </a:r>
            <a:r>
              <a:rPr lang="en-US" dirty="0"/>
              <a:t> a </a:t>
            </a:r>
            <a:r>
              <a:rPr lang="en-US" dirty="0" err="1"/>
              <a:t>través</a:t>
            </a:r>
            <a:r>
              <a:rPr lang="en-US" dirty="0"/>
              <a:t> del </a:t>
            </a:r>
            <a:r>
              <a:rPr lang="en-US" dirty="0" err="1"/>
              <a:t>bloque</a:t>
            </a:r>
            <a:r>
              <a:rPr lang="en-US" dirty="0"/>
              <a:t> de </a:t>
            </a:r>
            <a:r>
              <a:rPr lang="en-US" dirty="0" err="1"/>
              <a:t>código</a:t>
            </a:r>
            <a:r>
              <a:rPr lang="en-US" dirty="0"/>
              <a:t> solo </a:t>
            </a:r>
            <a:r>
              <a:rPr lang="en-US" dirty="0" err="1"/>
              <a:t>si</a:t>
            </a:r>
            <a:r>
              <a:rPr lang="en-US" dirty="0"/>
              <a:t> </a:t>
            </a:r>
            <a:r>
              <a:rPr lang="en-US" dirty="0" err="1"/>
              <a:t>su</a:t>
            </a:r>
            <a:r>
              <a:rPr lang="en-US" dirty="0"/>
              <a:t> </a:t>
            </a:r>
            <a:r>
              <a:rPr lang="en-US" dirty="0" err="1"/>
              <a:t>condición</a:t>
            </a:r>
            <a:r>
              <a:rPr lang="en-US" dirty="0"/>
              <a:t> es </a:t>
            </a:r>
            <a:r>
              <a:rPr lang="en-US" dirty="0" err="1"/>
              <a:t>verdadera</a:t>
            </a:r>
            <a:r>
              <a:rPr lang="en-US" dirty="0"/>
              <a:t> y </a:t>
            </a:r>
            <a:r>
              <a:rPr lang="en-US" dirty="0" err="1"/>
              <a:t>continuará</a:t>
            </a:r>
            <a:r>
              <a:rPr lang="en-US" dirty="0"/>
              <a:t> </a:t>
            </a:r>
            <a:r>
              <a:rPr lang="en-US" dirty="0" err="1"/>
              <a:t>en</a:t>
            </a:r>
            <a:r>
              <a:rPr lang="en-US" dirty="0"/>
              <a:t> </a:t>
            </a:r>
            <a:r>
              <a:rPr lang="en-US" dirty="0" err="1"/>
              <a:t>ciclo</a:t>
            </a:r>
            <a:r>
              <a:rPr lang="en-US" dirty="0"/>
              <a:t> </a:t>
            </a:r>
            <a:r>
              <a:rPr lang="en-US" dirty="0" err="1"/>
              <a:t>mientras</a:t>
            </a:r>
            <a:r>
              <a:rPr lang="en-US" dirty="0"/>
              <a:t> la </a:t>
            </a:r>
            <a:r>
              <a:rPr lang="en-US" dirty="0" err="1"/>
              <a:t>expresión</a:t>
            </a:r>
            <a:r>
              <a:rPr lang="en-US" dirty="0"/>
              <a:t> </a:t>
            </a:r>
            <a:r>
              <a:rPr lang="en-US" dirty="0" err="1"/>
              <a:t>booleana</a:t>
            </a:r>
            <a:r>
              <a:rPr lang="en-US" dirty="0"/>
              <a:t> entre </a:t>
            </a:r>
            <a:r>
              <a:rPr lang="en-US" dirty="0" err="1"/>
              <a:t>paréntesis</a:t>
            </a:r>
            <a:r>
              <a:rPr lang="en-US" dirty="0"/>
              <a:t> sea </a:t>
            </a:r>
            <a:r>
              <a:rPr lang="en-US" dirty="0" err="1"/>
              <a:t>verdadera</a:t>
            </a:r>
            <a:r>
              <a:rPr lang="en-US" dirty="0"/>
              <a:t>. </a:t>
            </a:r>
            <a:r>
              <a:rPr lang="en-US" dirty="0" err="1"/>
              <a:t>Tenga</a:t>
            </a:r>
            <a:r>
              <a:rPr lang="en-US" dirty="0"/>
              <a:t> </a:t>
            </a:r>
            <a:r>
              <a:rPr lang="en-US" dirty="0" err="1"/>
              <a:t>en</a:t>
            </a:r>
            <a:r>
              <a:rPr lang="en-US" dirty="0"/>
              <a:t> </a:t>
            </a:r>
            <a:r>
              <a:rPr lang="en-US" dirty="0" err="1"/>
              <a:t>cuenta</a:t>
            </a:r>
            <a:r>
              <a:rPr lang="en-US" dirty="0"/>
              <a:t> que la expresión0 solo se </a:t>
            </a:r>
            <a:r>
              <a:rPr lang="en-US" dirty="0" err="1"/>
              <a:t>verifica</a:t>
            </a:r>
            <a:r>
              <a:rPr lang="en-US" dirty="0"/>
              <a:t> al </a:t>
            </a:r>
            <a:r>
              <a:rPr lang="en-US" dirty="0" err="1"/>
              <a:t>comienzo</a:t>
            </a:r>
            <a:r>
              <a:rPr lang="en-US" dirty="0"/>
              <a:t> de </a:t>
            </a:r>
            <a:r>
              <a:rPr lang="en-US" dirty="0" err="1"/>
              <a:t>cada</a:t>
            </a:r>
            <a:r>
              <a:rPr lang="en-US" dirty="0"/>
              <a:t> </a:t>
            </a:r>
            <a:r>
              <a:rPr lang="en-US" dirty="0" err="1"/>
              <a:t>iteración</a:t>
            </a:r>
            <a:r>
              <a:rPr lang="en-US" dirty="0"/>
              <a:t>.</a:t>
            </a:r>
            <a:endParaRPr lang="en-BO" dirty="0"/>
          </a:p>
        </p:txBody>
      </p:sp>
      <p:sp>
        <p:nvSpPr>
          <p:cNvPr id="4" name="TextBox 3">
            <a:extLst>
              <a:ext uri="{FF2B5EF4-FFF2-40B4-BE49-F238E27FC236}">
                <a16:creationId xmlns:a16="http://schemas.microsoft.com/office/drawing/2014/main" id="{A06A625E-8F4E-9E4E-BE1A-605BD397B295}"/>
              </a:ext>
            </a:extLst>
          </p:cNvPr>
          <p:cNvSpPr txBox="1"/>
          <p:nvPr/>
        </p:nvSpPr>
        <p:spPr>
          <a:xfrm>
            <a:off x="2562497" y="2830334"/>
            <a:ext cx="7067005" cy="3662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0;</a:t>
            </a:r>
          </a:p>
          <a:p>
            <a:r>
              <a:rPr lang="en-US" sz="1600" b="1" dirty="0"/>
              <a:t>	while (n &lt; multiplosDe3.Length)</a:t>
            </a:r>
          </a:p>
          <a:p>
            <a:r>
              <a:rPr lang="en-US" sz="1600" b="1" dirty="0"/>
              <a:t>	{ </a:t>
            </a:r>
          </a:p>
          <a:p>
            <a:r>
              <a:rPr lang="en-US" sz="1600" b="1" dirty="0"/>
              <a:t>	      multiplosDe3[n] += 3;</a:t>
            </a:r>
          </a:p>
          <a:p>
            <a:r>
              <a:rPr lang="en-US" sz="1600" b="1" dirty="0"/>
              <a:t>	      Write($"{multiplosDe3[n]}, ");</a:t>
            </a:r>
          </a:p>
          <a:p>
            <a:r>
              <a:rPr lang="en-US" sz="1600" b="1" dirty="0"/>
              <a:t>	      n++; </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1130449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D808-B778-1549-BE00-5F2D0195F7DA}"/>
              </a:ext>
            </a:extLst>
          </p:cNvPr>
          <p:cNvSpPr>
            <a:spLocks noGrp="1"/>
          </p:cNvSpPr>
          <p:nvPr>
            <p:ph type="title"/>
          </p:nvPr>
        </p:nvSpPr>
        <p:spPr/>
        <p:txBody>
          <a:bodyPr/>
          <a:lstStyle/>
          <a:p>
            <a:r>
              <a:rPr lang="en-US" dirty="0"/>
              <a:t>l</a:t>
            </a:r>
            <a:r>
              <a:rPr lang="en-BO" dirty="0"/>
              <a:t>oop do-while</a:t>
            </a:r>
          </a:p>
        </p:txBody>
      </p:sp>
      <p:sp>
        <p:nvSpPr>
          <p:cNvPr id="3" name="Content Placeholder 2">
            <a:extLst>
              <a:ext uri="{FF2B5EF4-FFF2-40B4-BE49-F238E27FC236}">
                <a16:creationId xmlns:a16="http://schemas.microsoft.com/office/drawing/2014/main" id="{32B6D50D-0D9D-284C-987D-762EB99133DD}"/>
              </a:ext>
            </a:extLst>
          </p:cNvPr>
          <p:cNvSpPr>
            <a:spLocks noGrp="1"/>
          </p:cNvSpPr>
          <p:nvPr>
            <p:ph idx="1"/>
          </p:nvPr>
        </p:nvSpPr>
        <p:spPr>
          <a:xfrm>
            <a:off x="838200" y="1825625"/>
            <a:ext cx="10515600" cy="752112"/>
          </a:xfrm>
        </p:spPr>
        <p:txBody>
          <a:bodyPr>
            <a:normAutofit fontScale="70000" lnSpcReduction="20000"/>
          </a:bodyPr>
          <a:lstStyle/>
          <a:p>
            <a:pPr marL="0" indent="0">
              <a:buNone/>
            </a:pPr>
            <a:r>
              <a:rPr lang="en-US" dirty="0"/>
              <a:t>El loop do-while </a:t>
            </a:r>
            <a:r>
              <a:rPr lang="en-US" dirty="0" err="1"/>
              <a:t>funciona</a:t>
            </a:r>
            <a:r>
              <a:rPr lang="en-US" dirty="0"/>
              <a:t> de la </a:t>
            </a:r>
            <a:r>
              <a:rPr lang="en-US" dirty="0" err="1"/>
              <a:t>misma</a:t>
            </a:r>
            <a:r>
              <a:rPr lang="en-US" dirty="0"/>
              <a:t> </a:t>
            </a:r>
            <a:r>
              <a:rPr lang="en-US" dirty="0" err="1"/>
              <a:t>manera</a:t>
            </a:r>
            <a:r>
              <a:rPr lang="en-US" dirty="0"/>
              <a:t> que el loop while, </a:t>
            </a:r>
            <a:r>
              <a:rPr lang="en-US" dirty="0" err="1"/>
              <a:t>excepto</a:t>
            </a:r>
            <a:r>
              <a:rPr lang="en-US" dirty="0"/>
              <a:t> que la </a:t>
            </a:r>
            <a:r>
              <a:rPr lang="en-US" dirty="0" err="1"/>
              <a:t>comprobación</a:t>
            </a:r>
            <a:r>
              <a:rPr lang="en-US" dirty="0"/>
              <a:t> de la </a:t>
            </a:r>
            <a:r>
              <a:rPr lang="en-US" dirty="0" err="1"/>
              <a:t>expresión</a:t>
            </a:r>
            <a:r>
              <a:rPr lang="en-US" dirty="0"/>
              <a:t> de control se </a:t>
            </a:r>
            <a:r>
              <a:rPr lang="en-US" dirty="0" err="1"/>
              <a:t>efectúa</a:t>
            </a:r>
            <a:r>
              <a:rPr lang="en-US" dirty="0"/>
              <a:t> al final. Este loop </a:t>
            </a:r>
            <a:r>
              <a:rPr lang="en-US" dirty="0" err="1"/>
              <a:t>ejecuta</a:t>
            </a:r>
            <a:r>
              <a:rPr lang="en-US" dirty="0"/>
              <a:t> una </a:t>
            </a:r>
            <a:r>
              <a:rPr lang="en-US" dirty="0" err="1"/>
              <a:t>iteración</a:t>
            </a:r>
            <a:r>
              <a:rPr lang="en-US" dirty="0"/>
              <a:t> al </a:t>
            </a:r>
            <a:r>
              <a:rPr lang="en-US" dirty="0" err="1"/>
              <a:t>menos</a:t>
            </a:r>
            <a:r>
              <a:rPr lang="en-US" dirty="0"/>
              <a:t> una </a:t>
            </a:r>
            <a:r>
              <a:rPr lang="en-US" dirty="0" err="1"/>
              <a:t>vez</a:t>
            </a:r>
            <a:r>
              <a:rPr lang="en-US" dirty="0"/>
              <a:t>.</a:t>
            </a:r>
            <a:endParaRPr lang="en-BO" dirty="0"/>
          </a:p>
        </p:txBody>
      </p:sp>
      <p:sp>
        <p:nvSpPr>
          <p:cNvPr id="4" name="TextBox 3">
            <a:extLst>
              <a:ext uri="{FF2B5EF4-FFF2-40B4-BE49-F238E27FC236}">
                <a16:creationId xmlns:a16="http://schemas.microsoft.com/office/drawing/2014/main" id="{9491E396-3A1D-6646-8C20-A0F9A998F272}"/>
              </a:ext>
            </a:extLst>
          </p:cNvPr>
          <p:cNvSpPr txBox="1"/>
          <p:nvPr/>
        </p:nvSpPr>
        <p:spPr>
          <a:xfrm>
            <a:off x="2562497" y="2584113"/>
            <a:ext cx="7067005" cy="3908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0;</a:t>
            </a:r>
          </a:p>
          <a:p>
            <a:r>
              <a:rPr lang="en-US" sz="1600" b="1" dirty="0"/>
              <a:t>	do</a:t>
            </a:r>
          </a:p>
          <a:p>
            <a:r>
              <a:rPr lang="en-US" sz="1600" b="1" dirty="0"/>
              <a:t>	{ </a:t>
            </a:r>
          </a:p>
          <a:p>
            <a:r>
              <a:rPr lang="en-US" sz="1600" b="1" dirty="0"/>
              <a:t>	      multiplosDe3[n] += 3;</a:t>
            </a:r>
          </a:p>
          <a:p>
            <a:r>
              <a:rPr lang="en-US" sz="1600" b="1" dirty="0"/>
              <a:t>	      Write($"{multiplosDe3[n]}, ");</a:t>
            </a:r>
          </a:p>
          <a:p>
            <a:r>
              <a:rPr lang="en-US" sz="1600" b="1" dirty="0"/>
              <a:t>	      n++; </a:t>
            </a:r>
          </a:p>
          <a:p>
            <a:r>
              <a:rPr lang="en-US" sz="1600" b="1" dirty="0"/>
              <a:t>	} while (n &lt; multiplosDe3.Length);</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025133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C018-F838-034F-B503-6EAE4E875CC3}"/>
              </a:ext>
            </a:extLst>
          </p:cNvPr>
          <p:cNvSpPr>
            <a:spLocks noGrp="1"/>
          </p:cNvSpPr>
          <p:nvPr>
            <p:ph type="title"/>
          </p:nvPr>
        </p:nvSpPr>
        <p:spPr/>
        <p:txBody>
          <a:bodyPr/>
          <a:lstStyle/>
          <a:p>
            <a:r>
              <a:rPr lang="en-US" dirty="0"/>
              <a:t>break y continue</a:t>
            </a:r>
            <a:endParaRPr lang="en-BO" dirty="0"/>
          </a:p>
        </p:txBody>
      </p:sp>
      <p:sp>
        <p:nvSpPr>
          <p:cNvPr id="3" name="Content Placeholder 2">
            <a:extLst>
              <a:ext uri="{FF2B5EF4-FFF2-40B4-BE49-F238E27FC236}">
                <a16:creationId xmlns:a16="http://schemas.microsoft.com/office/drawing/2014/main" id="{60E62EA7-B20E-084E-A960-A32DD1E98EEB}"/>
              </a:ext>
            </a:extLst>
          </p:cNvPr>
          <p:cNvSpPr>
            <a:spLocks noGrp="1"/>
          </p:cNvSpPr>
          <p:nvPr>
            <p:ph idx="1"/>
          </p:nvPr>
        </p:nvSpPr>
        <p:spPr>
          <a:xfrm>
            <a:off x="7245532" y="1963872"/>
            <a:ext cx="4108268" cy="3878489"/>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a:t>Hay 2 keywords </a:t>
            </a:r>
            <a:r>
              <a:rPr lang="en-US" dirty="0" err="1"/>
              <a:t>especiales</a:t>
            </a:r>
            <a:r>
              <a:rPr lang="en-US" dirty="0"/>
              <a:t> que se </a:t>
            </a:r>
            <a:r>
              <a:rPr lang="en-US" dirty="0" err="1"/>
              <a:t>pueden</a:t>
            </a:r>
            <a:r>
              <a:rPr lang="en-US" dirty="0"/>
              <a:t> </a:t>
            </a:r>
            <a:r>
              <a:rPr lang="en-US" dirty="0" err="1"/>
              <a:t>usar</a:t>
            </a:r>
            <a:r>
              <a:rPr lang="en-US" dirty="0"/>
              <a:t> dentro de los loops para romper con la </a:t>
            </a:r>
            <a:r>
              <a:rPr lang="en-US" dirty="0" err="1"/>
              <a:t>secuencia</a:t>
            </a:r>
            <a:r>
              <a:rPr lang="en-US" dirty="0"/>
              <a:t> normal de las </a:t>
            </a:r>
            <a:r>
              <a:rPr lang="en-US" dirty="0" err="1"/>
              <a:t>sentencias</a:t>
            </a:r>
            <a:r>
              <a:rPr lang="en-US" dirty="0"/>
              <a:t>: break y continue.</a:t>
            </a:r>
          </a:p>
          <a:p>
            <a:pPr marL="0" indent="0">
              <a:buNone/>
            </a:pPr>
            <a:r>
              <a:rPr lang="en-US" dirty="0"/>
              <a:t> </a:t>
            </a:r>
          </a:p>
          <a:p>
            <a:r>
              <a:rPr lang="en-US" dirty="0"/>
              <a:t>break </a:t>
            </a:r>
            <a:r>
              <a:rPr lang="en-US" dirty="0" err="1"/>
              <a:t>finaliza</a:t>
            </a:r>
            <a:r>
              <a:rPr lang="en-US" dirty="0"/>
              <a:t> la </a:t>
            </a:r>
            <a:r>
              <a:rPr lang="en-US" dirty="0" err="1"/>
              <a:t>ejecución</a:t>
            </a:r>
            <a:r>
              <a:rPr lang="en-US" dirty="0"/>
              <a:t> del loop y continua con la </a:t>
            </a:r>
            <a:r>
              <a:rPr lang="en-US" dirty="0" err="1"/>
              <a:t>siguiente</a:t>
            </a:r>
            <a:r>
              <a:rPr lang="en-US" dirty="0"/>
              <a:t> </a:t>
            </a:r>
            <a:r>
              <a:rPr lang="en-US" dirty="0" err="1"/>
              <a:t>línea</a:t>
            </a:r>
            <a:r>
              <a:rPr lang="en-US" dirty="0"/>
              <a:t> </a:t>
            </a:r>
            <a:r>
              <a:rPr lang="en-US" dirty="0" err="1"/>
              <a:t>después</a:t>
            </a:r>
            <a:r>
              <a:rPr lang="en-US" dirty="0"/>
              <a:t> del </a:t>
            </a:r>
            <a:r>
              <a:rPr lang="en-US" dirty="0" err="1"/>
              <a:t>bloque</a:t>
            </a:r>
            <a:r>
              <a:rPr lang="en-US" dirty="0"/>
              <a:t> de </a:t>
            </a:r>
            <a:r>
              <a:rPr lang="en-US" dirty="0" err="1"/>
              <a:t>código</a:t>
            </a:r>
            <a:r>
              <a:rPr lang="en-US" dirty="0"/>
              <a:t>.</a:t>
            </a:r>
          </a:p>
          <a:p>
            <a:r>
              <a:rPr lang="en-US" dirty="0"/>
              <a:t>continue </a:t>
            </a:r>
            <a:r>
              <a:rPr lang="en-US" dirty="0" err="1"/>
              <a:t>suspende</a:t>
            </a:r>
            <a:r>
              <a:rPr lang="en-US" dirty="0"/>
              <a:t> la </a:t>
            </a:r>
            <a:r>
              <a:rPr lang="en-US" dirty="0" err="1"/>
              <a:t>presente</a:t>
            </a:r>
            <a:r>
              <a:rPr lang="en-US" dirty="0"/>
              <a:t> </a:t>
            </a:r>
            <a:r>
              <a:rPr lang="en-US" dirty="0" err="1"/>
              <a:t>iteración</a:t>
            </a:r>
            <a:r>
              <a:rPr lang="en-US" dirty="0"/>
              <a:t> para </a:t>
            </a:r>
            <a:r>
              <a:rPr lang="en-US" dirty="0" err="1"/>
              <a:t>continuar</a:t>
            </a:r>
            <a:r>
              <a:rPr lang="en-US" dirty="0"/>
              <a:t> con la </a:t>
            </a:r>
            <a:r>
              <a:rPr lang="en-US" dirty="0" err="1"/>
              <a:t>siguiente</a:t>
            </a:r>
            <a:r>
              <a:rPr lang="en-US" dirty="0"/>
              <a:t>.</a:t>
            </a:r>
            <a:endParaRPr lang="en-BO" dirty="0"/>
          </a:p>
        </p:txBody>
      </p:sp>
      <p:sp>
        <p:nvSpPr>
          <p:cNvPr id="5" name="TextBox 4">
            <a:extLst>
              <a:ext uri="{FF2B5EF4-FFF2-40B4-BE49-F238E27FC236}">
                <a16:creationId xmlns:a16="http://schemas.microsoft.com/office/drawing/2014/main" id="{54561F1C-6DB1-1843-B83C-A9B802490542}"/>
              </a:ext>
            </a:extLst>
          </p:cNvPr>
          <p:cNvSpPr txBox="1"/>
          <p:nvPr/>
        </p:nvSpPr>
        <p:spPr>
          <a:xfrm>
            <a:off x="838200" y="1825625"/>
            <a:ext cx="6241869"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-1;</a:t>
            </a:r>
          </a:p>
          <a:p>
            <a:r>
              <a:rPr lang="en-US" sz="1600" b="1" dirty="0"/>
              <a:t>	while (n &lt; multiplosDe3.Length)</a:t>
            </a:r>
          </a:p>
          <a:p>
            <a:r>
              <a:rPr lang="en-US" sz="1600" b="1" dirty="0"/>
              <a:t>	{ </a:t>
            </a:r>
          </a:p>
          <a:p>
            <a:r>
              <a:rPr lang="en-US" sz="1600" b="1" dirty="0"/>
              <a:t>	      n++; </a:t>
            </a:r>
          </a:p>
          <a:p>
            <a:r>
              <a:rPr lang="en-US" sz="1600" b="1" dirty="0"/>
              <a:t>	      if(n == 5) break;		// fin del loop</a:t>
            </a:r>
          </a:p>
          <a:p>
            <a:r>
              <a:rPr lang="en-US" sz="1600" b="1" dirty="0"/>
              <a:t>	      if(n == 3) continue;	// al principio del loop</a:t>
            </a:r>
          </a:p>
          <a:p>
            <a:r>
              <a:rPr lang="en-US" sz="1600" b="1" dirty="0"/>
              <a:t>	      multiplosDe3[n] += 3;</a:t>
            </a:r>
          </a:p>
          <a:p>
            <a:r>
              <a:rPr lang="en-US" sz="1600" b="1" dirty="0"/>
              <a:t>	      Write($"{multiplosDe3[n]}, ");</a:t>
            </a:r>
          </a:p>
          <a:p>
            <a:r>
              <a:rPr lang="en-US" sz="1600" b="1" dirty="0"/>
              <a:t>	} 	</a:t>
            </a:r>
          </a:p>
          <a:p>
            <a:r>
              <a:rPr lang="en-US" sz="1600" b="1" dirty="0"/>
              <a:t>	Write("}"); 		// { 6, 9, 12, 18,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2633957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0946-78BE-D448-8137-99E37CC0074F}"/>
              </a:ext>
            </a:extLst>
          </p:cNvPr>
          <p:cNvSpPr>
            <a:spLocks noGrp="1"/>
          </p:cNvSpPr>
          <p:nvPr>
            <p:ph type="title"/>
          </p:nvPr>
        </p:nvSpPr>
        <p:spPr/>
        <p:txBody>
          <a:bodyPr/>
          <a:lstStyle/>
          <a:p>
            <a:r>
              <a:rPr lang="en-BO" dirty="0"/>
              <a:t>Capítulo 6</a:t>
            </a:r>
          </a:p>
        </p:txBody>
      </p:sp>
      <p:sp>
        <p:nvSpPr>
          <p:cNvPr id="3" name="Content Placeholder 2">
            <a:extLst>
              <a:ext uri="{FF2B5EF4-FFF2-40B4-BE49-F238E27FC236}">
                <a16:creationId xmlns:a16="http://schemas.microsoft.com/office/drawing/2014/main" id="{919B5184-F5C3-DB4D-B4F1-1605FB34CE38}"/>
              </a:ext>
            </a:extLst>
          </p:cNvPr>
          <p:cNvSpPr>
            <a:spLocks noGrp="1"/>
          </p:cNvSpPr>
          <p:nvPr>
            <p:ph idx="1"/>
          </p:nvPr>
        </p:nvSpPr>
        <p:spPr/>
        <p:txBody>
          <a:bodyPr>
            <a:normAutofit/>
          </a:bodyPr>
          <a:lstStyle/>
          <a:p>
            <a:pPr marL="0" indent="0">
              <a:buNone/>
            </a:pPr>
            <a:r>
              <a:rPr lang="en-BO" sz="4000" b="1" dirty="0"/>
              <a:t>Métodos</a:t>
            </a:r>
          </a:p>
          <a:p>
            <a:pPr marL="0" indent="0">
              <a:buNone/>
            </a:pPr>
            <a:endParaRPr lang="en-BO" sz="4000" b="1" dirty="0"/>
          </a:p>
          <a:p>
            <a:pPr marL="0" indent="0">
              <a:buNone/>
            </a:pPr>
            <a:r>
              <a:rPr lang="en-US" dirty="0"/>
              <a:t>L</a:t>
            </a:r>
            <a:r>
              <a:rPr lang="en-BO" dirty="0"/>
              <a:t>as funciones en C# se definen dentro de clase y se llaman Métodos</a:t>
            </a:r>
          </a:p>
        </p:txBody>
      </p:sp>
    </p:spTree>
    <p:extLst>
      <p:ext uri="{BB962C8B-B14F-4D97-AF65-F5344CB8AC3E}">
        <p14:creationId xmlns:p14="http://schemas.microsoft.com/office/powerpoint/2010/main" val="3308402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E4E4-93EE-E845-9799-DF3D692DBB29}"/>
              </a:ext>
            </a:extLst>
          </p:cNvPr>
          <p:cNvSpPr>
            <a:spLocks noGrp="1"/>
          </p:cNvSpPr>
          <p:nvPr>
            <p:ph type="title"/>
          </p:nvPr>
        </p:nvSpPr>
        <p:spPr/>
        <p:txBody>
          <a:bodyPr/>
          <a:lstStyle/>
          <a:p>
            <a:r>
              <a:rPr lang="en-BO" dirty="0"/>
              <a:t>Definición de métodos</a:t>
            </a:r>
          </a:p>
        </p:txBody>
      </p:sp>
      <p:sp>
        <p:nvSpPr>
          <p:cNvPr id="3" name="Content Placeholder 2">
            <a:extLst>
              <a:ext uri="{FF2B5EF4-FFF2-40B4-BE49-F238E27FC236}">
                <a16:creationId xmlns:a16="http://schemas.microsoft.com/office/drawing/2014/main" id="{70A65DA1-8797-8C42-9B92-4620D16BD15C}"/>
              </a:ext>
            </a:extLst>
          </p:cNvPr>
          <p:cNvSpPr>
            <a:spLocks noGrp="1"/>
          </p:cNvSpPr>
          <p:nvPr>
            <p:ph idx="1"/>
          </p:nvPr>
        </p:nvSpPr>
        <p:spPr>
          <a:xfrm>
            <a:off x="4171406" y="1825625"/>
            <a:ext cx="7182393" cy="4496798"/>
          </a:xfrm>
        </p:spPr>
        <p:style>
          <a:lnRef idx="1">
            <a:schemeClr val="accent5"/>
          </a:lnRef>
          <a:fillRef idx="2">
            <a:schemeClr val="accent5"/>
          </a:fillRef>
          <a:effectRef idx="1">
            <a:schemeClr val="accent5"/>
          </a:effectRef>
          <a:fontRef idx="minor">
            <a:schemeClr val="dk1"/>
          </a:fontRef>
        </p:style>
        <p:txBody>
          <a:bodyPr>
            <a:normAutofit fontScale="62500" lnSpcReduction="20000"/>
          </a:bodyPr>
          <a:lstStyle/>
          <a:p>
            <a:pPr marL="0" indent="0">
              <a:buNone/>
            </a:pPr>
            <a:r>
              <a:rPr lang="en-US" dirty="0"/>
              <a:t>Los </a:t>
            </a:r>
            <a:r>
              <a:rPr lang="en-US" dirty="0" err="1"/>
              <a:t>métodos</a:t>
            </a:r>
            <a:r>
              <a:rPr lang="en-US" dirty="0"/>
              <a:t> </a:t>
            </a:r>
            <a:r>
              <a:rPr lang="en-US" dirty="0" err="1"/>
              <a:t>en</a:t>
            </a:r>
            <a:r>
              <a:rPr lang="en-US" dirty="0"/>
              <a:t> C# se </a:t>
            </a:r>
            <a:r>
              <a:rPr lang="en-US" dirty="0" err="1"/>
              <a:t>definen</a:t>
            </a:r>
            <a:r>
              <a:rPr lang="en-US" dirty="0"/>
              <a:t> </a:t>
            </a:r>
            <a:r>
              <a:rPr lang="en-US" dirty="0" err="1"/>
              <a:t>siempre</a:t>
            </a:r>
            <a:r>
              <a:rPr lang="en-US" dirty="0"/>
              <a:t> dentro de una </a:t>
            </a:r>
            <a:r>
              <a:rPr lang="en-US" dirty="0" err="1"/>
              <a:t>clase</a:t>
            </a:r>
            <a:r>
              <a:rPr lang="en-US" dirty="0"/>
              <a:t> (class) o </a:t>
            </a:r>
            <a:r>
              <a:rPr lang="en-US" dirty="0" err="1"/>
              <a:t>estructura</a:t>
            </a:r>
            <a:r>
              <a:rPr lang="en-US" dirty="0"/>
              <a:t> (struct), por lo que </a:t>
            </a:r>
            <a:r>
              <a:rPr lang="en-US" dirty="0" err="1"/>
              <a:t>siempre</a:t>
            </a:r>
            <a:r>
              <a:rPr lang="en-US" dirty="0"/>
              <a:t> </a:t>
            </a:r>
            <a:r>
              <a:rPr lang="en-US" dirty="0" err="1"/>
              <a:t>cada</a:t>
            </a:r>
            <a:r>
              <a:rPr lang="en-US" dirty="0"/>
              <a:t> </a:t>
            </a:r>
            <a:r>
              <a:rPr lang="en-US" dirty="0" err="1"/>
              <a:t>método</a:t>
            </a:r>
            <a:r>
              <a:rPr lang="en-US" dirty="0"/>
              <a:t> se </a:t>
            </a:r>
            <a:r>
              <a:rPr lang="en-US" dirty="0" err="1"/>
              <a:t>asocia</a:t>
            </a:r>
            <a:r>
              <a:rPr lang="en-US" dirty="0"/>
              <a:t> a la </a:t>
            </a:r>
            <a:r>
              <a:rPr lang="en-US" dirty="0" err="1"/>
              <a:t>clase</a:t>
            </a:r>
            <a:r>
              <a:rPr lang="en-US" dirty="0"/>
              <a:t> o </a:t>
            </a:r>
            <a:r>
              <a:rPr lang="en-US" dirty="0" err="1"/>
              <a:t>estructura</a:t>
            </a:r>
            <a:r>
              <a:rPr lang="en-US" dirty="0"/>
              <a:t> </a:t>
            </a:r>
            <a:r>
              <a:rPr lang="en-US" dirty="0" err="1"/>
              <a:t>en</a:t>
            </a:r>
            <a:r>
              <a:rPr lang="en-US" dirty="0"/>
              <a:t> la que se define. </a:t>
            </a:r>
          </a:p>
          <a:p>
            <a:pPr marL="0" indent="0">
              <a:buNone/>
            </a:pPr>
            <a:endParaRPr lang="en-US" sz="1400" dirty="0"/>
          </a:p>
          <a:p>
            <a:pPr marL="0" indent="0">
              <a:buNone/>
            </a:pPr>
            <a:r>
              <a:rPr lang="en-US" dirty="0"/>
              <a:t>Es </a:t>
            </a:r>
            <a:r>
              <a:rPr lang="en-US" dirty="0" err="1"/>
              <a:t>típico</a:t>
            </a:r>
            <a:r>
              <a:rPr lang="en-US" dirty="0"/>
              <a:t> de los </a:t>
            </a:r>
            <a:r>
              <a:rPr lang="en-US" dirty="0" err="1"/>
              <a:t>lenguajes</a:t>
            </a:r>
            <a:r>
              <a:rPr lang="en-US" dirty="0"/>
              <a:t> OOP </a:t>
            </a:r>
            <a:r>
              <a:rPr lang="en-US" dirty="0" err="1"/>
              <a:t>llamar</a:t>
            </a:r>
            <a:r>
              <a:rPr lang="en-US" dirty="0"/>
              <a:t> </a:t>
            </a:r>
            <a:r>
              <a:rPr lang="en-US" dirty="0" err="1"/>
              <a:t>métodos</a:t>
            </a:r>
            <a:r>
              <a:rPr lang="en-US" dirty="0"/>
              <a:t> a las </a:t>
            </a:r>
            <a:r>
              <a:rPr lang="en-US" dirty="0" err="1"/>
              <a:t>funciones</a:t>
            </a:r>
            <a:r>
              <a:rPr lang="en-US" dirty="0"/>
              <a:t> (</a:t>
            </a:r>
            <a:r>
              <a:rPr lang="en-US" dirty="0" err="1"/>
              <a:t>más</a:t>
            </a:r>
            <a:r>
              <a:rPr lang="en-US" dirty="0"/>
              <a:t> </a:t>
            </a:r>
            <a:r>
              <a:rPr lang="en-US" dirty="0" err="1"/>
              <a:t>usado</a:t>
            </a:r>
            <a:r>
              <a:rPr lang="en-US" dirty="0"/>
              <a:t> </a:t>
            </a:r>
            <a:r>
              <a:rPr lang="en-US" dirty="0" err="1"/>
              <a:t>en</a:t>
            </a:r>
            <a:r>
              <a:rPr lang="en-US" dirty="0"/>
              <a:t> </a:t>
            </a:r>
            <a:r>
              <a:rPr lang="en-US" dirty="0" err="1"/>
              <a:t>otros</a:t>
            </a:r>
            <a:r>
              <a:rPr lang="en-US" dirty="0"/>
              <a:t> </a:t>
            </a:r>
            <a:r>
              <a:rPr lang="en-US" dirty="0" err="1"/>
              <a:t>lenguajes</a:t>
            </a:r>
            <a:r>
              <a:rPr lang="en-US" dirty="0"/>
              <a:t>). Y se </a:t>
            </a:r>
            <a:r>
              <a:rPr lang="en-US" dirty="0" err="1"/>
              <a:t>trata</a:t>
            </a:r>
            <a:r>
              <a:rPr lang="en-US" dirty="0"/>
              <a:t> </a:t>
            </a:r>
            <a:r>
              <a:rPr lang="en-US" dirty="0" err="1"/>
              <a:t>simplemente</a:t>
            </a:r>
            <a:r>
              <a:rPr lang="en-US" dirty="0"/>
              <a:t> de una forma de </a:t>
            </a:r>
            <a:r>
              <a:rPr lang="en-US" dirty="0" err="1"/>
              <a:t>agrupación</a:t>
            </a:r>
            <a:r>
              <a:rPr lang="en-US" dirty="0"/>
              <a:t> de </a:t>
            </a:r>
            <a:r>
              <a:rPr lang="en-US" dirty="0" err="1"/>
              <a:t>sentencias</a:t>
            </a:r>
            <a:r>
              <a:rPr lang="en-US" dirty="0"/>
              <a:t> bajo un </a:t>
            </a:r>
            <a:r>
              <a:rPr lang="en-US" dirty="0" err="1"/>
              <a:t>bloque</a:t>
            </a:r>
            <a:r>
              <a:rPr lang="en-US" dirty="0"/>
              <a:t> con un </a:t>
            </a:r>
            <a:r>
              <a:rPr lang="en-US" dirty="0" err="1"/>
              <a:t>nombre</a:t>
            </a:r>
            <a:r>
              <a:rPr lang="en-US" dirty="0"/>
              <a:t>, para </a:t>
            </a:r>
            <a:r>
              <a:rPr lang="en-US" dirty="0" err="1"/>
              <a:t>poder</a:t>
            </a:r>
            <a:r>
              <a:rPr lang="en-US" dirty="0"/>
              <a:t> </a:t>
            </a:r>
            <a:r>
              <a:rPr lang="en-US" dirty="0" err="1"/>
              <a:t>invocarlo</a:t>
            </a:r>
            <a:r>
              <a:rPr lang="en-US" dirty="0"/>
              <a:t> </a:t>
            </a:r>
            <a:r>
              <a:rPr lang="en-US" dirty="0" err="1"/>
              <a:t>luego</a:t>
            </a:r>
            <a:r>
              <a:rPr lang="en-US" dirty="0"/>
              <a:t> </a:t>
            </a:r>
            <a:r>
              <a:rPr lang="en-US" dirty="0" err="1"/>
              <a:t>como</a:t>
            </a:r>
            <a:r>
              <a:rPr lang="en-US" dirty="0"/>
              <a:t> una </a:t>
            </a:r>
            <a:r>
              <a:rPr lang="en-US" dirty="0" err="1"/>
              <a:t>unidad</a:t>
            </a:r>
            <a:r>
              <a:rPr lang="en-US" dirty="0"/>
              <a:t>. Al ser </a:t>
            </a:r>
            <a:r>
              <a:rPr lang="en-US" dirty="0" err="1"/>
              <a:t>invocado</a:t>
            </a:r>
            <a:r>
              <a:rPr lang="en-US" dirty="0"/>
              <a:t> un </a:t>
            </a:r>
            <a:r>
              <a:rPr lang="en-US" dirty="0" err="1"/>
              <a:t>método</a:t>
            </a:r>
            <a:r>
              <a:rPr lang="en-US" dirty="0"/>
              <a:t> (por </a:t>
            </a:r>
            <a:r>
              <a:rPr lang="en-US" dirty="0" err="1"/>
              <a:t>su</a:t>
            </a:r>
            <a:r>
              <a:rPr lang="en-US" dirty="0"/>
              <a:t> </a:t>
            </a:r>
            <a:r>
              <a:rPr lang="en-US" dirty="0" err="1"/>
              <a:t>nombre</a:t>
            </a:r>
            <a:r>
              <a:rPr lang="en-US" dirty="0"/>
              <a:t>), </a:t>
            </a:r>
            <a:r>
              <a:rPr lang="en-US" dirty="0" err="1"/>
              <a:t>en</a:t>
            </a:r>
            <a:r>
              <a:rPr lang="en-US" dirty="0"/>
              <a:t> </a:t>
            </a:r>
            <a:r>
              <a:rPr lang="en-US" dirty="0" err="1"/>
              <a:t>alguna</a:t>
            </a:r>
            <a:r>
              <a:rPr lang="en-US" dirty="0"/>
              <a:t> </a:t>
            </a:r>
            <a:r>
              <a:rPr lang="en-US" dirty="0" err="1"/>
              <a:t>otra</a:t>
            </a:r>
            <a:r>
              <a:rPr lang="en-US" dirty="0"/>
              <a:t> </a:t>
            </a:r>
            <a:r>
              <a:rPr lang="en-US" dirty="0" err="1"/>
              <a:t>parte</a:t>
            </a:r>
            <a:r>
              <a:rPr lang="en-US" dirty="0"/>
              <a:t> de un </a:t>
            </a:r>
            <a:r>
              <a:rPr lang="en-US" dirty="0" err="1"/>
              <a:t>programa</a:t>
            </a:r>
            <a:r>
              <a:rPr lang="en-US" dirty="0"/>
              <a:t>, </a:t>
            </a:r>
            <a:r>
              <a:rPr lang="en-US" dirty="0" err="1"/>
              <a:t>hace</a:t>
            </a:r>
            <a:r>
              <a:rPr lang="en-US" dirty="0"/>
              <a:t> que las </a:t>
            </a:r>
            <a:r>
              <a:rPr lang="en-US" dirty="0" err="1"/>
              <a:t>sentencias</a:t>
            </a:r>
            <a:r>
              <a:rPr lang="en-US" dirty="0"/>
              <a:t> que </a:t>
            </a:r>
            <a:r>
              <a:rPr lang="en-US" dirty="0" err="1"/>
              <a:t>encierra</a:t>
            </a:r>
            <a:r>
              <a:rPr lang="en-US" dirty="0"/>
              <a:t> se </a:t>
            </a:r>
            <a:r>
              <a:rPr lang="en-US" dirty="0" err="1"/>
              <a:t>ejecuten</a:t>
            </a:r>
            <a:r>
              <a:rPr lang="en-US" dirty="0"/>
              <a:t> </a:t>
            </a:r>
            <a:r>
              <a:rPr lang="en-US" dirty="0" err="1"/>
              <a:t>en</a:t>
            </a:r>
            <a:r>
              <a:rPr lang="en-US" dirty="0"/>
              <a:t> ese </a:t>
            </a:r>
            <a:r>
              <a:rPr lang="en-US" dirty="0" err="1"/>
              <a:t>instánte</a:t>
            </a:r>
            <a:r>
              <a:rPr lang="en-US" dirty="0"/>
              <a:t>. </a:t>
            </a:r>
          </a:p>
          <a:p>
            <a:pPr marL="0" indent="0">
              <a:buNone/>
            </a:pPr>
            <a:endParaRPr lang="en-US" sz="1400" dirty="0"/>
          </a:p>
          <a:p>
            <a:pPr marL="0" indent="0">
              <a:buNone/>
            </a:pPr>
            <a:r>
              <a:rPr lang="en-US" dirty="0"/>
              <a:t>Los </a:t>
            </a:r>
            <a:r>
              <a:rPr lang="en-US" dirty="0" err="1"/>
              <a:t>métodos</a:t>
            </a:r>
            <a:r>
              <a:rPr lang="en-US" dirty="0"/>
              <a:t> </a:t>
            </a:r>
            <a:r>
              <a:rPr lang="en-US" dirty="0" err="1"/>
              <a:t>devuelven</a:t>
            </a:r>
            <a:r>
              <a:rPr lang="en-US" dirty="0"/>
              <a:t> un valor al final de </a:t>
            </a:r>
            <a:r>
              <a:rPr lang="en-US" dirty="0" err="1"/>
              <a:t>su</a:t>
            </a:r>
            <a:r>
              <a:rPr lang="en-US" dirty="0"/>
              <a:t> </a:t>
            </a:r>
            <a:r>
              <a:rPr lang="en-US" dirty="0" err="1"/>
              <a:t>ejecución</a:t>
            </a:r>
            <a:r>
              <a:rPr lang="en-US" dirty="0"/>
              <a:t> para que el </a:t>
            </a:r>
            <a:r>
              <a:rPr lang="en-US" dirty="0" err="1"/>
              <a:t>código</a:t>
            </a:r>
            <a:r>
              <a:rPr lang="en-US" dirty="0"/>
              <a:t> que los </a:t>
            </a:r>
            <a:r>
              <a:rPr lang="en-US" dirty="0" err="1"/>
              <a:t>invoca</a:t>
            </a:r>
            <a:r>
              <a:rPr lang="en-US" dirty="0"/>
              <a:t> </a:t>
            </a:r>
            <a:r>
              <a:rPr lang="en-US" dirty="0" err="1"/>
              <a:t>pueda</a:t>
            </a:r>
            <a:r>
              <a:rPr lang="en-US" dirty="0"/>
              <a:t> </a:t>
            </a:r>
            <a:r>
              <a:rPr lang="en-US" dirty="0" err="1"/>
              <a:t>hacer</a:t>
            </a:r>
            <a:r>
              <a:rPr lang="en-US" dirty="0"/>
              <a:t> </a:t>
            </a:r>
            <a:r>
              <a:rPr lang="en-US" dirty="0" err="1"/>
              <a:t>algo</a:t>
            </a:r>
            <a:r>
              <a:rPr lang="en-US" dirty="0"/>
              <a:t> con el valor </a:t>
            </a:r>
            <a:r>
              <a:rPr lang="en-US" dirty="0" err="1"/>
              <a:t>retornado</a:t>
            </a:r>
            <a:r>
              <a:rPr lang="en-US" dirty="0"/>
              <a:t> (por </a:t>
            </a:r>
            <a:r>
              <a:rPr lang="en-US" dirty="0" err="1"/>
              <a:t>ejemplo</a:t>
            </a:r>
            <a:r>
              <a:rPr lang="en-US" dirty="0"/>
              <a:t> un </a:t>
            </a:r>
            <a:r>
              <a:rPr lang="en-US" dirty="0" err="1"/>
              <a:t>cálculo</a:t>
            </a:r>
            <a:r>
              <a:rPr lang="en-US" dirty="0"/>
              <a:t>, de </a:t>
            </a:r>
            <a:r>
              <a:rPr lang="en-US" dirty="0" err="1"/>
              <a:t>ahí</a:t>
            </a:r>
            <a:r>
              <a:rPr lang="en-US" dirty="0"/>
              <a:t> el </a:t>
            </a:r>
            <a:r>
              <a:rPr lang="en-US" dirty="0" err="1"/>
              <a:t>concepto</a:t>
            </a:r>
            <a:r>
              <a:rPr lang="en-US" dirty="0"/>
              <a:t> de </a:t>
            </a:r>
            <a:r>
              <a:rPr lang="en-US" dirty="0" err="1"/>
              <a:t>función</a:t>
            </a:r>
            <a:r>
              <a:rPr lang="en-US" dirty="0"/>
              <a:t>). </a:t>
            </a:r>
            <a:r>
              <a:rPr lang="en-US" dirty="0" err="1"/>
              <a:t>En</a:t>
            </a:r>
            <a:r>
              <a:rPr lang="en-US" dirty="0"/>
              <a:t> la </a:t>
            </a:r>
            <a:r>
              <a:rPr lang="en-US" dirty="0" err="1"/>
              <a:t>definición</a:t>
            </a:r>
            <a:r>
              <a:rPr lang="en-US" dirty="0"/>
              <a:t> del </a:t>
            </a:r>
            <a:r>
              <a:rPr lang="en-US" dirty="0" err="1"/>
              <a:t>método</a:t>
            </a:r>
            <a:r>
              <a:rPr lang="en-US" dirty="0"/>
              <a:t> se </a:t>
            </a:r>
            <a:r>
              <a:rPr lang="en-US" dirty="0" err="1"/>
              <a:t>coloca</a:t>
            </a:r>
            <a:r>
              <a:rPr lang="en-US" dirty="0"/>
              <a:t> </a:t>
            </a:r>
            <a:r>
              <a:rPr lang="en-US" dirty="0" err="1"/>
              <a:t>delante</a:t>
            </a:r>
            <a:r>
              <a:rPr lang="en-US" dirty="0"/>
              <a:t> del </a:t>
            </a:r>
            <a:r>
              <a:rPr lang="en-US" dirty="0" err="1"/>
              <a:t>nombre</a:t>
            </a:r>
            <a:r>
              <a:rPr lang="en-US" dirty="0"/>
              <a:t> el “</a:t>
            </a:r>
            <a:r>
              <a:rPr lang="en-US" dirty="0" err="1"/>
              <a:t>tipo</a:t>
            </a:r>
            <a:r>
              <a:rPr lang="en-US" dirty="0"/>
              <a:t>” del valor que </a:t>
            </a:r>
            <a:r>
              <a:rPr lang="en-US" dirty="0" err="1"/>
              <a:t>devolverá</a:t>
            </a:r>
            <a:r>
              <a:rPr lang="en-US" dirty="0"/>
              <a:t> </a:t>
            </a:r>
            <a:r>
              <a:rPr lang="en-US" dirty="0" err="1"/>
              <a:t>luego</a:t>
            </a:r>
            <a:r>
              <a:rPr lang="en-US" dirty="0"/>
              <a:t> de </a:t>
            </a:r>
            <a:r>
              <a:rPr lang="en-US" dirty="0" err="1"/>
              <a:t>su</a:t>
            </a:r>
            <a:r>
              <a:rPr lang="en-US" dirty="0"/>
              <a:t> </a:t>
            </a:r>
            <a:r>
              <a:rPr lang="en-US" dirty="0" err="1"/>
              <a:t>ejecución</a:t>
            </a:r>
            <a:r>
              <a:rPr lang="en-US" dirty="0"/>
              <a:t>. </a:t>
            </a:r>
          </a:p>
          <a:p>
            <a:pPr marL="0" indent="0">
              <a:buNone/>
            </a:pPr>
            <a:endParaRPr lang="en-US" sz="1400" dirty="0"/>
          </a:p>
          <a:p>
            <a:pPr marL="0" indent="0">
              <a:buNone/>
            </a:pPr>
            <a:r>
              <a:rPr lang="en-US" dirty="0" err="1"/>
              <a:t>Cuando</a:t>
            </a:r>
            <a:r>
              <a:rPr lang="en-US" dirty="0"/>
              <a:t> un </a:t>
            </a:r>
            <a:r>
              <a:rPr lang="en-US" dirty="0" err="1"/>
              <a:t>método</a:t>
            </a:r>
            <a:r>
              <a:rPr lang="en-US" dirty="0"/>
              <a:t> no </a:t>
            </a:r>
            <a:r>
              <a:rPr lang="en-US" dirty="0" err="1"/>
              <a:t>devuelve</a:t>
            </a:r>
            <a:r>
              <a:rPr lang="en-US" dirty="0"/>
              <a:t> un valor, se </a:t>
            </a:r>
            <a:r>
              <a:rPr lang="en-US" dirty="0" err="1"/>
              <a:t>coloca</a:t>
            </a:r>
            <a:r>
              <a:rPr lang="en-US" dirty="0"/>
              <a:t> </a:t>
            </a:r>
            <a:r>
              <a:rPr lang="en-US" dirty="0" err="1"/>
              <a:t>en</a:t>
            </a:r>
            <a:r>
              <a:rPr lang="en-US" dirty="0"/>
              <a:t> </a:t>
            </a:r>
            <a:r>
              <a:rPr lang="en-US" dirty="0" err="1"/>
              <a:t>lugar</a:t>
            </a:r>
            <a:r>
              <a:rPr lang="en-US" dirty="0"/>
              <a:t> del </a:t>
            </a:r>
            <a:r>
              <a:rPr lang="en-US" dirty="0" err="1"/>
              <a:t>nombre</a:t>
            </a:r>
            <a:r>
              <a:rPr lang="en-US" dirty="0"/>
              <a:t> del </a:t>
            </a:r>
            <a:r>
              <a:rPr lang="en-US" dirty="0" err="1"/>
              <a:t>tipo</a:t>
            </a:r>
            <a:r>
              <a:rPr lang="en-US" dirty="0"/>
              <a:t>, el keyword (palabra </a:t>
            </a:r>
            <a:r>
              <a:rPr lang="en-US" dirty="0" err="1"/>
              <a:t>reservada</a:t>
            </a:r>
            <a:r>
              <a:rPr lang="en-US" dirty="0"/>
              <a:t>) “void” (</a:t>
            </a:r>
            <a:r>
              <a:rPr lang="en-US" dirty="0" err="1"/>
              <a:t>vacío</a:t>
            </a:r>
            <a:r>
              <a:rPr lang="en-US" dirty="0"/>
              <a:t>).</a:t>
            </a:r>
          </a:p>
          <a:p>
            <a:pPr marL="0" indent="0">
              <a:buNone/>
            </a:pPr>
            <a:endParaRPr lang="en-US" dirty="0"/>
          </a:p>
        </p:txBody>
      </p:sp>
      <p:sp>
        <p:nvSpPr>
          <p:cNvPr id="4" name="TextBox 3">
            <a:extLst>
              <a:ext uri="{FF2B5EF4-FFF2-40B4-BE49-F238E27FC236}">
                <a16:creationId xmlns:a16="http://schemas.microsoft.com/office/drawing/2014/main" id="{964A60ED-58A5-D84C-9AC7-8554B0FA51EF}"/>
              </a:ext>
            </a:extLst>
          </p:cNvPr>
          <p:cNvSpPr txBox="1"/>
          <p:nvPr/>
        </p:nvSpPr>
        <p:spPr>
          <a:xfrm>
            <a:off x="933994" y="2399212"/>
            <a:ext cx="2566851" cy="2769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void Main()  </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Cuerpo</a:t>
            </a:r>
            <a:r>
              <a:rPr lang="en-US" sz="1400" b="1" dirty="0">
                <a:solidFill>
                  <a:schemeClr val="bg1"/>
                </a:solidFill>
              </a:rPr>
              <a:t> del </a:t>
            </a:r>
            <a:r>
              <a:rPr lang="en-US" sz="1400" b="1" dirty="0" err="1">
                <a:solidFill>
                  <a:schemeClr val="bg1"/>
                </a:solidFill>
              </a:rPr>
              <a:t>método</a:t>
            </a:r>
            <a:endParaRPr lang="en-US" sz="1400" b="1" dirty="0">
              <a:solidFill>
                <a:schemeClr val="bg1"/>
              </a:solidFill>
            </a:endParaRPr>
          </a:p>
          <a:p>
            <a:r>
              <a:rPr lang="en-US" sz="1400" b="1" dirty="0">
                <a:solidFill>
                  <a:schemeClr val="bg1"/>
                </a:solidFill>
              </a:rPr>
              <a:t>      }</a:t>
            </a:r>
          </a:p>
          <a:p>
            <a:r>
              <a:rPr lang="en-US" sz="1400" b="1" dirty="0">
                <a:solidFill>
                  <a:schemeClr val="bg1"/>
                </a:solidFill>
              </a:rPr>
              <a:t>      int Suma()</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Cuerpo</a:t>
            </a:r>
            <a:r>
              <a:rPr lang="en-US" sz="1400" b="1" dirty="0">
                <a:solidFill>
                  <a:schemeClr val="bg1"/>
                </a:solidFill>
              </a:rPr>
              <a:t> del </a:t>
            </a:r>
            <a:r>
              <a:rPr lang="en-US" sz="1400" b="1" dirty="0" err="1">
                <a:solidFill>
                  <a:schemeClr val="bg1"/>
                </a:solidFill>
              </a:rPr>
              <a:t>método</a:t>
            </a:r>
            <a:r>
              <a:rPr lang="en-US" sz="1400" b="1" dirty="0">
                <a:solidFill>
                  <a:schemeClr val="bg1"/>
                </a:solidFill>
              </a:rPr>
              <a:t>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40630736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2224-3C38-C449-9CAA-DEA610C296A0}"/>
              </a:ext>
            </a:extLst>
          </p:cNvPr>
          <p:cNvSpPr>
            <a:spLocks noGrp="1"/>
          </p:cNvSpPr>
          <p:nvPr>
            <p:ph type="title"/>
          </p:nvPr>
        </p:nvSpPr>
        <p:spPr/>
        <p:txBody>
          <a:bodyPr/>
          <a:lstStyle/>
          <a:p>
            <a:r>
              <a:rPr lang="en-US" dirty="0"/>
              <a:t>s</a:t>
            </a:r>
            <a:r>
              <a:rPr lang="en-BO" dirty="0"/>
              <a:t>tatic	</a:t>
            </a:r>
          </a:p>
        </p:txBody>
      </p:sp>
      <p:sp>
        <p:nvSpPr>
          <p:cNvPr id="3" name="Content Placeholder 2">
            <a:extLst>
              <a:ext uri="{FF2B5EF4-FFF2-40B4-BE49-F238E27FC236}">
                <a16:creationId xmlns:a16="http://schemas.microsoft.com/office/drawing/2014/main" id="{59B0C10C-4A90-4E43-8E8B-454561F824F0}"/>
              </a:ext>
            </a:extLst>
          </p:cNvPr>
          <p:cNvSpPr>
            <a:spLocks noGrp="1"/>
          </p:cNvSpPr>
          <p:nvPr>
            <p:ph idx="1"/>
          </p:nvPr>
        </p:nvSpPr>
        <p:spPr>
          <a:xfrm>
            <a:off x="5625736" y="1985554"/>
            <a:ext cx="5334001" cy="3904026"/>
          </a:xfrm>
        </p:spPr>
        <p:style>
          <a:lnRef idx="1">
            <a:schemeClr val="accent5"/>
          </a:lnRef>
          <a:fillRef idx="2">
            <a:schemeClr val="accent5"/>
          </a:fillRef>
          <a:effectRef idx="1">
            <a:schemeClr val="accent5"/>
          </a:effectRef>
          <a:fontRef idx="minor">
            <a:schemeClr val="dk1"/>
          </a:fontRef>
        </p:style>
        <p:txBody>
          <a:bodyPr>
            <a:normAutofit fontScale="55000" lnSpcReduction="20000"/>
          </a:bodyPr>
          <a:lstStyle/>
          <a:p>
            <a:pPr marL="0" indent="0">
              <a:buNone/>
            </a:pPr>
            <a:r>
              <a:rPr lang="en-BO" dirty="0"/>
              <a:t>La palabra “static” tiene varios usos en el lenguaje, y viene del concepto del lenguaje C de hacer una variable durable durante toda la vida del programa. En C#, aplicada a un miembro de una clase, en este caso a un método, significa en parte que el método estará disponible de principio a fin, pero también que ese método está en el scope de la clase y que por lo tanto no necesita crearse objetos para invocar al método.</a:t>
            </a:r>
          </a:p>
          <a:p>
            <a:pPr marL="0" indent="0">
              <a:buNone/>
            </a:pPr>
            <a:r>
              <a:rPr lang="en-BO" dirty="0"/>
              <a:t>Un método static se invoca con el nombre de la clase, en la que se define, delante del nombre del método, separado por un punto, para indicar la pertenencia a dicha clase.</a:t>
            </a:r>
          </a:p>
          <a:p>
            <a:pPr marL="0" indent="0">
              <a:buNone/>
            </a:pPr>
            <a:r>
              <a:rPr lang="en-BO" dirty="0"/>
              <a:t>El método devuelve el resultado con el keyword return. La palabra “return” debe continuarse con una expresión que dé como resultado un valor del tipo del método. Cuando el método es de tipo void, se usa solo la palabra return sin nada más. El keyword return es como break en los loops, se usa para romper la secuencia y devolver el control a la función invocadora.   </a:t>
            </a:r>
          </a:p>
          <a:p>
            <a:pPr marL="0" indent="0">
              <a:buNone/>
            </a:pPr>
            <a:endParaRPr lang="en-BO" dirty="0"/>
          </a:p>
          <a:p>
            <a:pPr marL="0" indent="0">
              <a:buNone/>
            </a:pPr>
            <a:r>
              <a:rPr lang="en-BO" dirty="0"/>
              <a:t>	</a:t>
            </a:r>
            <a:r>
              <a:rPr lang="en-BO" b="1" dirty="0"/>
              <a:t>Programa.Main(); 	Programa.Suma();</a:t>
            </a:r>
          </a:p>
        </p:txBody>
      </p:sp>
      <p:sp>
        <p:nvSpPr>
          <p:cNvPr id="5" name="TextBox 4">
            <a:extLst>
              <a:ext uri="{FF2B5EF4-FFF2-40B4-BE49-F238E27FC236}">
                <a16:creationId xmlns:a16="http://schemas.microsoft.com/office/drawing/2014/main" id="{C5E10AB6-A474-0B43-B281-259672F6D99E}"/>
              </a:ext>
            </a:extLst>
          </p:cNvPr>
          <p:cNvSpPr txBox="1"/>
          <p:nvPr/>
        </p:nvSpPr>
        <p:spPr>
          <a:xfrm>
            <a:off x="1090747" y="2229407"/>
            <a:ext cx="4177937"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int x = Suma();</a:t>
            </a:r>
          </a:p>
          <a:p>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r>
              <a:rPr lang="en-US" sz="1400" b="1" dirty="0">
                <a:solidFill>
                  <a:schemeClr val="bg1"/>
                </a:solidFill>
              </a:rPr>
              <a:t>      }</a:t>
            </a:r>
          </a:p>
          <a:p>
            <a:r>
              <a:rPr lang="en-US" sz="1400" b="1" dirty="0">
                <a:solidFill>
                  <a:schemeClr val="bg1"/>
                </a:solidFill>
              </a:rPr>
              <a:t>      static int Suma()</a:t>
            </a:r>
          </a:p>
          <a:p>
            <a:r>
              <a:rPr lang="en-US" sz="1400" b="1" dirty="0">
                <a:solidFill>
                  <a:schemeClr val="bg1"/>
                </a:solidFill>
              </a:rPr>
              <a:t>      {</a:t>
            </a:r>
          </a:p>
          <a:p>
            <a:r>
              <a:rPr lang="en-US" sz="1400" b="1" dirty="0">
                <a:solidFill>
                  <a:schemeClr val="bg1"/>
                </a:solidFill>
              </a:rPr>
              <a:t>           return 30 + 70;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19503391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2224-3C38-C449-9CAA-DEA610C296A0}"/>
              </a:ext>
            </a:extLst>
          </p:cNvPr>
          <p:cNvSpPr>
            <a:spLocks noGrp="1"/>
          </p:cNvSpPr>
          <p:nvPr>
            <p:ph type="title"/>
          </p:nvPr>
        </p:nvSpPr>
        <p:spPr/>
        <p:txBody>
          <a:bodyPr/>
          <a:lstStyle/>
          <a:p>
            <a:r>
              <a:rPr lang="en-BO" dirty="0"/>
              <a:t>static class	</a:t>
            </a:r>
          </a:p>
        </p:txBody>
      </p:sp>
      <p:sp>
        <p:nvSpPr>
          <p:cNvPr id="3" name="Content Placeholder 2">
            <a:extLst>
              <a:ext uri="{FF2B5EF4-FFF2-40B4-BE49-F238E27FC236}">
                <a16:creationId xmlns:a16="http://schemas.microsoft.com/office/drawing/2014/main" id="{59B0C10C-4A90-4E43-8E8B-454561F824F0}"/>
              </a:ext>
            </a:extLst>
          </p:cNvPr>
          <p:cNvSpPr>
            <a:spLocks noGrp="1"/>
          </p:cNvSpPr>
          <p:nvPr>
            <p:ph idx="1"/>
          </p:nvPr>
        </p:nvSpPr>
        <p:spPr>
          <a:xfrm>
            <a:off x="5625736" y="1985554"/>
            <a:ext cx="5334001" cy="3904026"/>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pPr marL="0" indent="0">
              <a:buNone/>
            </a:pPr>
            <a:r>
              <a:rPr lang="en-BO" b="1" dirty="0"/>
              <a:t>El uso de static para calificar una clase, asegura que esa clase solo contendrá miembros static.</a:t>
            </a:r>
          </a:p>
          <a:p>
            <a:pPr marL="0" indent="0">
              <a:buNone/>
            </a:pPr>
            <a:r>
              <a:rPr lang="en-BO" b="1" dirty="0"/>
              <a:t>De este modo la clase solo permite métodos con el modificador static antes del tipo y evitará codificar miembros de instancia en clases que sean solo de funciones utilitarias y que no necesiten la creación de objetos.</a:t>
            </a:r>
          </a:p>
          <a:p>
            <a:pPr marL="0" indent="0">
              <a:buNone/>
            </a:pPr>
            <a:r>
              <a:rPr lang="en-BO" b="1" dirty="0"/>
              <a:t>Es posible crear solo un programa con clases estáticas cuando no se quiera usar OOP, aunque hacer uso de clases de la mayoría de las librerias de terceros requerirá que tengamos algo de conocimientos de objetos.</a:t>
            </a:r>
          </a:p>
        </p:txBody>
      </p:sp>
      <p:sp>
        <p:nvSpPr>
          <p:cNvPr id="5" name="TextBox 4">
            <a:extLst>
              <a:ext uri="{FF2B5EF4-FFF2-40B4-BE49-F238E27FC236}">
                <a16:creationId xmlns:a16="http://schemas.microsoft.com/office/drawing/2014/main" id="{C5E10AB6-A474-0B43-B281-259672F6D99E}"/>
              </a:ext>
            </a:extLst>
          </p:cNvPr>
          <p:cNvSpPr txBox="1"/>
          <p:nvPr/>
        </p:nvSpPr>
        <p:spPr>
          <a:xfrm>
            <a:off x="1082038" y="2133613"/>
            <a:ext cx="4177937"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int x = Suma();</a:t>
            </a:r>
          </a:p>
          <a:p>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r>
              <a:rPr lang="en-US" sz="1400" b="1" dirty="0">
                <a:solidFill>
                  <a:schemeClr val="bg1"/>
                </a:solidFill>
              </a:rPr>
              <a:t>      }</a:t>
            </a:r>
          </a:p>
          <a:p>
            <a:r>
              <a:rPr lang="en-US" sz="1400" b="1" dirty="0">
                <a:solidFill>
                  <a:schemeClr val="bg1"/>
                </a:solidFill>
              </a:rPr>
              <a:t>      static int Suma()</a:t>
            </a:r>
          </a:p>
          <a:p>
            <a:r>
              <a:rPr lang="en-US" sz="1400" b="1" dirty="0">
                <a:solidFill>
                  <a:schemeClr val="bg1"/>
                </a:solidFill>
              </a:rPr>
              <a:t>      {</a:t>
            </a:r>
          </a:p>
          <a:p>
            <a:r>
              <a:rPr lang="en-US" sz="1400" b="1" dirty="0">
                <a:solidFill>
                  <a:schemeClr val="bg1"/>
                </a:solidFill>
              </a:rPr>
              <a:t>           return 30 + 70;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324768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CBCC5-4064-A443-BC19-AF0B3E898A9B}"/>
              </a:ext>
            </a:extLst>
          </p:cNvPr>
          <p:cNvSpPr>
            <a:spLocks noGrp="1"/>
          </p:cNvSpPr>
          <p:nvPr>
            <p:ph type="title"/>
          </p:nvPr>
        </p:nvSpPr>
        <p:spPr/>
        <p:txBody>
          <a:bodyPr/>
          <a:lstStyle/>
          <a:p>
            <a:r>
              <a:rPr lang="en-BO" dirty="0"/>
              <a:t>Usando solo funciones</a:t>
            </a:r>
          </a:p>
        </p:txBody>
      </p:sp>
      <p:sp>
        <p:nvSpPr>
          <p:cNvPr id="4" name="Content Placeholder 2">
            <a:extLst>
              <a:ext uri="{FF2B5EF4-FFF2-40B4-BE49-F238E27FC236}">
                <a16:creationId xmlns:a16="http://schemas.microsoft.com/office/drawing/2014/main" id="{C7D307F6-B3D1-CA4C-B66D-A2202F9A00BE}"/>
              </a:ext>
            </a:extLst>
          </p:cNvPr>
          <p:cNvSpPr>
            <a:spLocks noGrp="1"/>
          </p:cNvSpPr>
          <p:nvPr>
            <p:ph idx="1"/>
          </p:nvPr>
        </p:nvSpPr>
        <p:spPr>
          <a:xfrm>
            <a:off x="986247" y="2451139"/>
            <a:ext cx="6982097" cy="202506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marL="0" indent="0">
              <a:buNone/>
            </a:pPr>
            <a:r>
              <a:rPr lang="en-US" sz="1600" dirty="0">
                <a:solidFill>
                  <a:schemeClr val="bg1">
                    <a:lumMod val="85000"/>
                  </a:schemeClr>
                </a:solidFill>
              </a:rPr>
              <a:t>using System; using static </a:t>
            </a:r>
            <a:r>
              <a:rPr lang="en-US" sz="1600" dirty="0" err="1">
                <a:solidFill>
                  <a:schemeClr val="bg1">
                    <a:lumMod val="85000"/>
                  </a:schemeClr>
                </a:solidFill>
              </a:rPr>
              <a:t>System.Console</a:t>
            </a:r>
            <a:r>
              <a:rPr lang="en-US" sz="1600" dirty="0">
                <a:solidFill>
                  <a:schemeClr val="bg1">
                    <a:lumMod val="85000"/>
                  </a:schemeClr>
                </a:solidFill>
              </a:rPr>
              <a:t>; class </a:t>
            </a:r>
            <a:r>
              <a:rPr lang="en-US" sz="1600" dirty="0" err="1">
                <a:solidFill>
                  <a:schemeClr val="bg1">
                    <a:lumMod val="85000"/>
                  </a:schemeClr>
                </a:solidFill>
              </a:rPr>
              <a:t>Programa</a:t>
            </a:r>
            <a:r>
              <a:rPr lang="en-US" sz="1600" dirty="0">
                <a:solidFill>
                  <a:schemeClr val="bg1">
                    <a:lumMod val="85000"/>
                  </a:schemeClr>
                </a:solidFill>
              </a:rPr>
              <a:t> { static void Main() {</a:t>
            </a:r>
          </a:p>
          <a:p>
            <a:pPr marL="457200" lvl="1" indent="0">
              <a:buNone/>
            </a:pPr>
            <a:r>
              <a:rPr lang="en-US" sz="1800" dirty="0">
                <a:solidFill>
                  <a:schemeClr val="bg1">
                    <a:lumMod val="85000"/>
                  </a:schemeClr>
                </a:solidFill>
              </a:rPr>
              <a:t>	</a:t>
            </a:r>
          </a:p>
          <a:p>
            <a:pPr marL="457200" lvl="1" indent="0">
              <a:buNone/>
            </a:pPr>
            <a:r>
              <a:rPr lang="en-US" sz="3200" b="1" dirty="0">
                <a:solidFill>
                  <a:schemeClr val="bg1"/>
                </a:solidFill>
              </a:rPr>
              <a:t>WriteLine("Hola Mundo"); </a:t>
            </a:r>
          </a:p>
          <a:p>
            <a:pPr marL="7938" lvl="1" indent="0">
              <a:buNone/>
            </a:pPr>
            <a:r>
              <a:rPr lang="en-US" sz="1800" dirty="0">
                <a:solidFill>
                  <a:schemeClr val="bg1">
                    <a:lumMod val="85000"/>
                  </a:schemeClr>
                </a:solidFill>
              </a:rPr>
              <a:t>      </a:t>
            </a:r>
          </a:p>
          <a:p>
            <a:pPr marL="7938" lvl="1" indent="0">
              <a:buNone/>
            </a:pPr>
            <a:r>
              <a:rPr lang="en-US" dirty="0">
                <a:solidFill>
                  <a:schemeClr val="bg1">
                    <a:lumMod val="85000"/>
                  </a:schemeClr>
                </a:solidFill>
              </a:rPr>
              <a:t>} }</a:t>
            </a:r>
            <a:endParaRPr lang="en-BO" sz="1800" dirty="0"/>
          </a:p>
        </p:txBody>
      </p:sp>
      <p:sp>
        <p:nvSpPr>
          <p:cNvPr id="5" name="TextBox 4">
            <a:extLst>
              <a:ext uri="{FF2B5EF4-FFF2-40B4-BE49-F238E27FC236}">
                <a16:creationId xmlns:a16="http://schemas.microsoft.com/office/drawing/2014/main" id="{81AB4C7F-EFB6-214E-B4DD-CD6EB75AD95F}"/>
              </a:ext>
            </a:extLst>
          </p:cNvPr>
          <p:cNvSpPr txBox="1"/>
          <p:nvPr/>
        </p:nvSpPr>
        <p:spPr>
          <a:xfrm>
            <a:off x="8508274" y="1690688"/>
            <a:ext cx="3091543" cy="480131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BO" dirty="0"/>
              <a:t>C# es un lenguaje de formato libre, que significa que los espacios y finales de línea no son determinantes en la codificación de un programa.</a:t>
            </a:r>
          </a:p>
          <a:p>
            <a:r>
              <a:rPr lang="en-BO" dirty="0"/>
              <a:t>En un comienzo, podemos usar esta estructura fija, sin entender su significado y concentrarnos en las líneas de instrucciones o comandos (órdenes, declaraciones y expresiones).</a:t>
            </a:r>
          </a:p>
          <a:p>
            <a:endParaRPr lang="en-BO" dirty="0"/>
          </a:p>
          <a:p>
            <a:r>
              <a:rPr lang="en-BO" dirty="0"/>
              <a:t>En el programa ejemplo hay una sola órden del programa:</a:t>
            </a:r>
          </a:p>
          <a:p>
            <a:r>
              <a:rPr lang="en-BO" dirty="0"/>
              <a:t>“Escriba una línea con la oración ‘Hola Mundo!’ ”</a:t>
            </a:r>
          </a:p>
        </p:txBody>
      </p:sp>
    </p:spTree>
    <p:extLst>
      <p:ext uri="{BB962C8B-B14F-4D97-AF65-F5344CB8AC3E}">
        <p14:creationId xmlns:p14="http://schemas.microsoft.com/office/powerpoint/2010/main" val="19688446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BO" dirty="0"/>
              <a:t>namespaces</a:t>
            </a:r>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6183088" y="2168789"/>
            <a:ext cx="4926874" cy="3930741"/>
          </a:xfrm>
        </p:spPr>
        <p:style>
          <a:lnRef idx="1">
            <a:schemeClr val="accent5"/>
          </a:lnRef>
          <a:fillRef idx="2">
            <a:schemeClr val="accent5"/>
          </a:fillRef>
          <a:effectRef idx="1">
            <a:schemeClr val="accent5"/>
          </a:effectRef>
          <a:fontRef idx="minor">
            <a:schemeClr val="dk1"/>
          </a:fontRef>
        </p:style>
        <p:txBody>
          <a:bodyPr>
            <a:normAutofit fontScale="55000" lnSpcReduction="20000"/>
          </a:bodyPr>
          <a:lstStyle/>
          <a:p>
            <a:pPr marL="0" indent="0">
              <a:buNone/>
            </a:pPr>
            <a:r>
              <a:rPr lang="en-BO" dirty="0"/>
              <a:t>Los namespaces permiten crear espacios de nombres virtuales para la creación de clases, de manera de permitir trabajar con nombres sencillos en nuestro código y a la vez evitar que las clases sean únicas en un programa largo o aplicación.</a:t>
            </a:r>
          </a:p>
          <a:p>
            <a:pPr marL="0" indent="0">
              <a:buNone/>
            </a:pPr>
            <a:r>
              <a:rPr lang="en-BO" dirty="0"/>
              <a:t>Otra forma de verlo es pensar que los namespaces son como el apellido de una clase, esto evitará colisiones entre nombres de clases de distintos programadores en un proyecto grande y también colisiones de nombres de tipos con las librerias de terceros.</a:t>
            </a:r>
          </a:p>
          <a:p>
            <a:pPr marL="0" indent="0">
              <a:buNone/>
            </a:pPr>
            <a:r>
              <a:rPr lang="en-BO" dirty="0"/>
              <a:t>Cuando no definimos un namespace para nuestras clases se colocan en un namespace “Global” y si bien está permitido se considera una mala práctica para una aplicación que puede interactuar con otras librerias.</a:t>
            </a:r>
          </a:p>
          <a:p>
            <a:pPr marL="0" indent="0">
              <a:buNone/>
            </a:pPr>
            <a:r>
              <a:rPr lang="en-BO" dirty="0"/>
              <a:t>C#, y cualquier lenguaje de .Net, incorpora automáticamente muchas clases dentro de namespaces que comienzan con “System” y “Microsoft”.</a:t>
            </a:r>
          </a:p>
          <a:p>
            <a:pPr marL="0" indent="0">
              <a:buNone/>
            </a:pPr>
            <a:r>
              <a:rPr lang="en-BO" dirty="0"/>
              <a:t>Los namespaces son virtuales en el sentido de que no están obligadamente asociados a un archivo físico, como los “packages” de otros lenguajes. </a:t>
            </a:r>
          </a:p>
        </p:txBody>
      </p:sp>
      <p:sp>
        <p:nvSpPr>
          <p:cNvPr id="4" name="TextBox 3">
            <a:extLst>
              <a:ext uri="{FF2B5EF4-FFF2-40B4-BE49-F238E27FC236}">
                <a16:creationId xmlns:a16="http://schemas.microsoft.com/office/drawing/2014/main" id="{DDEE54A1-23E7-1D49-ACE4-2038CF572361}"/>
              </a:ext>
            </a:extLst>
          </p:cNvPr>
          <p:cNvSpPr txBox="1"/>
          <p:nvPr/>
        </p:nvSpPr>
        <p:spPr>
          <a:xfrm>
            <a:off x="1151707" y="2072056"/>
            <a:ext cx="4177937" cy="4124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namespace </a:t>
            </a:r>
            <a:r>
              <a:rPr lang="en-US" b="1" dirty="0" err="1">
                <a:solidFill>
                  <a:schemeClr val="accent2">
                    <a:lumMod val="40000"/>
                    <a:lumOff val="60000"/>
                  </a:schemeClr>
                </a:solidFill>
              </a:rPr>
              <a:t>Lansoft.CursoCSharp</a:t>
            </a:r>
            <a:endParaRPr lang="en-US" sz="1400" b="1" dirty="0">
              <a:solidFill>
                <a:schemeClr val="accent2">
                  <a:lumMod val="40000"/>
                  <a:lumOff val="60000"/>
                </a:schemeClr>
              </a:solidFill>
            </a:endParaRP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pPr lvl="1"/>
            <a:r>
              <a:rPr lang="en-US" sz="1400" b="1" dirty="0">
                <a:solidFill>
                  <a:schemeClr val="bg1"/>
                </a:solidFill>
              </a:rPr>
              <a:t>{ </a:t>
            </a:r>
          </a:p>
          <a:p>
            <a:pPr lvl="1"/>
            <a:r>
              <a:rPr lang="en-US" sz="1400" b="1" dirty="0">
                <a:solidFill>
                  <a:schemeClr val="bg1"/>
                </a:solidFill>
              </a:rPr>
              <a:t>        static void Main()  </a:t>
            </a:r>
          </a:p>
          <a:p>
            <a:pPr lvl="1"/>
            <a:r>
              <a:rPr lang="en-US" sz="1400" b="1" dirty="0">
                <a:solidFill>
                  <a:schemeClr val="bg1"/>
                </a:solidFill>
              </a:rPr>
              <a:t>       {</a:t>
            </a:r>
          </a:p>
          <a:p>
            <a:pPr lvl="1"/>
            <a:r>
              <a:rPr lang="en-US" sz="1400" b="1" dirty="0">
                <a:solidFill>
                  <a:schemeClr val="bg1"/>
                </a:solidFill>
              </a:rPr>
              <a:t>           int x = Suma();</a:t>
            </a:r>
          </a:p>
          <a:p>
            <a:pPr lvl="1"/>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pPr lvl="1"/>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pPr lvl="1"/>
            <a:r>
              <a:rPr lang="en-US" sz="1400" b="1" dirty="0">
                <a:solidFill>
                  <a:schemeClr val="bg1"/>
                </a:solidFill>
              </a:rPr>
              <a:t>      }</a:t>
            </a:r>
          </a:p>
          <a:p>
            <a:pPr lvl="1"/>
            <a:r>
              <a:rPr lang="en-US" sz="1400" b="1" dirty="0">
                <a:solidFill>
                  <a:schemeClr val="bg1"/>
                </a:solidFill>
              </a:rPr>
              <a:t>      static int Suma()</a:t>
            </a:r>
          </a:p>
          <a:p>
            <a:pPr lvl="1"/>
            <a:r>
              <a:rPr lang="en-US" sz="1400" b="1" dirty="0">
                <a:solidFill>
                  <a:schemeClr val="bg1"/>
                </a:solidFill>
              </a:rPr>
              <a:t>      {</a:t>
            </a:r>
          </a:p>
          <a:p>
            <a:pPr lvl="1"/>
            <a:r>
              <a:rPr lang="en-US" sz="1400" b="1" dirty="0">
                <a:solidFill>
                  <a:schemeClr val="bg1"/>
                </a:solidFill>
              </a:rPr>
              <a:t>           return 30 + 70;      </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38434738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n</a:t>
            </a:r>
            <a:r>
              <a:rPr lang="en-BO" dirty="0"/>
              <a:t>amespaces y nombres de clases </a:t>
            </a:r>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6183088" y="1950050"/>
            <a:ext cx="4926874" cy="4560242"/>
          </a:xfrm>
        </p:spPr>
        <p:style>
          <a:lnRef idx="1">
            <a:schemeClr val="accent5"/>
          </a:lnRef>
          <a:fillRef idx="2">
            <a:schemeClr val="accent5"/>
          </a:fillRef>
          <a:effectRef idx="1">
            <a:schemeClr val="accent5"/>
          </a:effectRef>
          <a:fontRef idx="minor">
            <a:schemeClr val="dk1"/>
          </a:fontRef>
        </p:style>
        <p:txBody>
          <a:bodyPr>
            <a:normAutofit fontScale="47500" lnSpcReduction="20000"/>
          </a:bodyPr>
          <a:lstStyle/>
          <a:p>
            <a:pPr marL="0" indent="0">
              <a:buNone/>
            </a:pPr>
            <a:r>
              <a:rPr lang="en-BO" sz="3300" dirty="0"/>
              <a:t>Una vez que una clase, o cualquier tipo, se define dentro de una clase, es como si fuera parte de una familia y su nombre en el archivo físico ejecutable (assembly en .Net) es completado agregando su “apellido” por delante.</a:t>
            </a:r>
          </a:p>
          <a:p>
            <a:pPr marL="0" indent="0">
              <a:buNone/>
            </a:pPr>
            <a:r>
              <a:rPr lang="en-BO" sz="3300" dirty="0"/>
              <a:t>Por ejemplo el nombre formal de la clase del ejemplo sería:</a:t>
            </a:r>
          </a:p>
          <a:p>
            <a:pPr marL="0" indent="0">
              <a:buNone/>
            </a:pPr>
            <a:r>
              <a:rPr lang="en-BO" sz="3800" b="1" dirty="0"/>
              <a:t>Lansoft.CursoCsharp8.Programa</a:t>
            </a:r>
          </a:p>
          <a:p>
            <a:pPr marL="0" indent="0">
              <a:buNone/>
            </a:pPr>
            <a:r>
              <a:rPr lang="en-BO" sz="3300" dirty="0"/>
              <a:t>Del mismo modo cuando se usa nombres de clases en assemblies (packages en otras plataformas) de librerías de terceros, como las del mismo .Net (BCL o FCL) debería usarse el nombre completo.</a:t>
            </a:r>
          </a:p>
          <a:p>
            <a:pPr marL="0" indent="0">
              <a:buNone/>
            </a:pPr>
            <a:r>
              <a:rPr lang="en-BO" sz="3300" dirty="0"/>
              <a:t>Pero en un ambiente informal se hace referencia a la clase simplemente con su nombre. En este ejemplo basta con referirse a la clase con </a:t>
            </a:r>
            <a:r>
              <a:rPr lang="en-BO" sz="3300" b="1" dirty="0"/>
              <a:t>Programa</a:t>
            </a:r>
            <a:r>
              <a:rPr lang="en-BO" sz="3300" dirty="0"/>
              <a:t>, puesto que dificilmente haya confusión con alguna otra clase.</a:t>
            </a:r>
          </a:p>
          <a:p>
            <a:pPr marL="0" indent="0">
              <a:buNone/>
            </a:pPr>
            <a:r>
              <a:rPr lang="en-BO" sz="3300" dirty="0"/>
              <a:t>Sin embargo el método “WriteLine” pertenece a la clase “System.Console” y ese es el modo en que debiera referirme de manera formal para que el compilador la encuentre dentro de los assemblies que son incluidos en el proyecto.</a:t>
            </a:r>
          </a:p>
          <a:p>
            <a:pPr marL="0" indent="0">
              <a:buNone/>
            </a:pPr>
            <a:r>
              <a:rPr lang="en-BO" sz="3800" b="1" dirty="0"/>
              <a:t>System.Console.WriteLine();</a:t>
            </a:r>
          </a:p>
        </p:txBody>
      </p:sp>
      <p:sp>
        <p:nvSpPr>
          <p:cNvPr id="4" name="TextBox 3">
            <a:extLst>
              <a:ext uri="{FF2B5EF4-FFF2-40B4-BE49-F238E27FC236}">
                <a16:creationId xmlns:a16="http://schemas.microsoft.com/office/drawing/2014/main" id="{DDEE54A1-23E7-1D49-ACE4-2038CF572361}"/>
              </a:ext>
            </a:extLst>
          </p:cNvPr>
          <p:cNvSpPr txBox="1"/>
          <p:nvPr/>
        </p:nvSpPr>
        <p:spPr>
          <a:xfrm>
            <a:off x="1151707" y="2072056"/>
            <a:ext cx="4177937" cy="4247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namespace </a:t>
            </a:r>
            <a:r>
              <a:rPr lang="en-US" b="1" dirty="0">
                <a:solidFill>
                  <a:schemeClr val="accent2">
                    <a:lumMod val="40000"/>
                    <a:lumOff val="60000"/>
                  </a:schemeClr>
                </a:solidFill>
              </a:rPr>
              <a:t>Lansoft.CursoCSharp8</a:t>
            </a:r>
            <a:endParaRPr lang="en-US" sz="1400" b="1" dirty="0">
              <a:solidFill>
                <a:schemeClr val="accent2">
                  <a:lumMod val="40000"/>
                  <a:lumOff val="60000"/>
                </a:schemeClr>
              </a:solidFill>
            </a:endParaRP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pPr lvl="1"/>
            <a:r>
              <a:rPr lang="en-US" sz="1400" b="1" dirty="0">
                <a:solidFill>
                  <a:schemeClr val="bg1"/>
                </a:solidFill>
              </a:rPr>
              <a:t>{ </a:t>
            </a:r>
          </a:p>
          <a:p>
            <a:pPr lvl="1"/>
            <a:r>
              <a:rPr lang="en-US" sz="1400" b="1" dirty="0">
                <a:solidFill>
                  <a:schemeClr val="bg1"/>
                </a:solidFill>
              </a:rPr>
              <a:t>        static void Main()  </a:t>
            </a:r>
          </a:p>
          <a:p>
            <a:pPr lvl="1"/>
            <a:r>
              <a:rPr lang="en-US" sz="1400" b="1" dirty="0">
                <a:solidFill>
                  <a:schemeClr val="bg1"/>
                </a:solidFill>
              </a:rPr>
              <a:t>       {</a:t>
            </a:r>
          </a:p>
          <a:p>
            <a:pPr lvl="1"/>
            <a:r>
              <a:rPr lang="en-US" sz="1400" b="1" dirty="0">
                <a:solidFill>
                  <a:schemeClr val="bg1"/>
                </a:solidFill>
              </a:rPr>
              <a:t>           int x = Suma();</a:t>
            </a:r>
          </a:p>
          <a:p>
            <a:pPr lvl="1"/>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pPr lvl="1"/>
            <a:r>
              <a:rPr lang="en-US" sz="1400" b="1" dirty="0">
                <a:solidFill>
                  <a:schemeClr val="bg1"/>
                </a:solidFill>
              </a:rPr>
              <a:t>           </a:t>
            </a:r>
            <a:r>
              <a:rPr lang="en-US" sz="1400" b="1" dirty="0" err="1">
                <a:solidFill>
                  <a:schemeClr val="accent2">
                    <a:lumMod val="40000"/>
                    <a:lumOff val="60000"/>
                  </a:schemeClr>
                </a:solidFill>
              </a:rPr>
              <a:t>System.Console.WriteLine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400" b="1" dirty="0" err="1">
                <a:solidFill>
                  <a:schemeClr val="accent2">
                    <a:lumMod val="40000"/>
                    <a:lumOff val="60000"/>
                  </a:schemeClr>
                </a:solidFill>
              </a:rPr>
              <a:t>System.Console.WriteLine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pPr lvl="1"/>
            <a:r>
              <a:rPr lang="en-US" sz="1400" b="1" dirty="0">
                <a:solidFill>
                  <a:schemeClr val="bg1"/>
                </a:solidFill>
              </a:rPr>
              <a:t>      }</a:t>
            </a:r>
          </a:p>
          <a:p>
            <a:pPr lvl="1"/>
            <a:r>
              <a:rPr lang="en-US" sz="1400" b="1" dirty="0">
                <a:solidFill>
                  <a:schemeClr val="bg1"/>
                </a:solidFill>
              </a:rPr>
              <a:t>      static int Suma()</a:t>
            </a:r>
          </a:p>
          <a:p>
            <a:pPr lvl="1"/>
            <a:r>
              <a:rPr lang="en-US" sz="1400" b="1" dirty="0">
                <a:solidFill>
                  <a:schemeClr val="bg1"/>
                </a:solidFill>
              </a:rPr>
              <a:t>      {</a:t>
            </a:r>
          </a:p>
          <a:p>
            <a:pPr lvl="1"/>
            <a:r>
              <a:rPr lang="en-US" sz="1400" b="1" dirty="0">
                <a:solidFill>
                  <a:schemeClr val="bg1"/>
                </a:solidFill>
              </a:rPr>
              <a:t>           return 30 + 70;      </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13892069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namespaces</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0" indent="0">
              <a:buNone/>
            </a:pPr>
            <a:r>
              <a:rPr lang="en-BO" sz="1800" dirty="0"/>
              <a:t>Un truco que los compiladores de C# usan para evitar tener que teclear los nombres completos de las clases, es permitor el keyword </a:t>
            </a:r>
            <a:r>
              <a:rPr lang="en-BO" sz="2000" b="1" dirty="0"/>
              <a:t>using</a:t>
            </a:r>
            <a:r>
              <a:rPr lang="en-BO" sz="1800" dirty="0"/>
              <a:t> con el nombre de algún namespace a usarse en un dado programa. Las claúsulas “using” deben ser las primeras al comienzo del archivo. El compliador hace la magia de combinar System con Console, para formar System.Console y buscar en alguno de los assemblies incluidos en el proyecto.</a:t>
            </a:r>
          </a:p>
          <a:p>
            <a:pPr marL="0" indent="0">
              <a:buNone/>
            </a:pPr>
            <a:r>
              <a:rPr lang="en-BO" sz="1800" dirty="0"/>
              <a:t>Es importante entender que “using” no importa o incluye ningún package, módulo o assembly. Solamente instruye a combinar el namespace del using con los nombres de clases que aparecen en el código para ubicarlo en alguno de los assemblies del proyecto.</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2190284"/>
            <a:ext cx="6041572" cy="3447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400" b="1" dirty="0">
                <a:solidFill>
                  <a:schemeClr val="bg1"/>
                </a:solidFill>
              </a:rPr>
              <a:t>using </a:t>
            </a:r>
            <a:r>
              <a:rPr lang="en-US" sz="1400" b="1" dirty="0" err="1">
                <a:solidFill>
                  <a:schemeClr val="bg1"/>
                </a:solidFill>
              </a:rPr>
              <a:t>System.IO</a:t>
            </a:r>
            <a:r>
              <a:rPr lang="en-US" sz="1400" b="1" dirty="0">
                <a:solidFill>
                  <a:schemeClr val="bg1"/>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600" b="1" dirty="0" err="1">
                <a:solidFill>
                  <a:schemeClr val="accent2">
                    <a:lumMod val="40000"/>
                    <a:lumOff val="60000"/>
                  </a:schemeClr>
                </a:solidFill>
              </a:rPr>
              <a:t>Math</a:t>
            </a:r>
            <a:r>
              <a:rPr lang="en-US" sz="1400" b="1" dirty="0" err="1">
                <a:solidFill>
                  <a:schemeClr val="bg1"/>
                </a:solidFill>
              </a:rPr>
              <a:t>.Max</a:t>
            </a:r>
            <a:r>
              <a:rPr lang="en-US" sz="1400" b="1" dirty="0">
                <a:solidFill>
                  <a:schemeClr val="bg1"/>
                </a:solidFill>
              </a:rPr>
              <a:t>(x,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600" b="1" dirty="0" err="1">
                <a:solidFill>
                  <a:schemeClr val="accent2">
                    <a:lumMod val="40000"/>
                    <a:lumOff val="60000"/>
                  </a:schemeClr>
                </a:solidFill>
              </a:rPr>
              <a:t>File</a:t>
            </a:r>
            <a:r>
              <a:rPr lang="en-US" sz="1400" b="1" dirty="0" err="1">
                <a:solidFill>
                  <a:schemeClr val="bg1"/>
                </a:solidFill>
              </a:rPr>
              <a:t>.Exists</a:t>
            </a:r>
            <a:r>
              <a:rPr lang="en-US" sz="1400" b="1" dirty="0">
                <a:solidFill>
                  <a:schemeClr val="bg1"/>
                </a:solidFill>
              </a:rPr>
              <a:t>(</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29448803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static</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BO" sz="2000" dirty="0"/>
              <a:t>Si en un programa se quiere solo trabajar con los nombre de los métodos static directamente, sin teclear el nombre de la clase a la que pertence, se puede usar “using static” y el nombre de la clase.</a:t>
            </a:r>
          </a:p>
          <a:p>
            <a:pPr marL="0" indent="0">
              <a:buNone/>
            </a:pPr>
            <a:r>
              <a:rPr lang="en-BO" sz="2000" dirty="0"/>
              <a:t>Nuevamente es un truco del compilador de C# que hará las deducciones correspondientes para poner el nombre de namespace y clase correspondiente a los métodos que encuentren un solo “matching” en el proyecto.</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2018094"/>
            <a:ext cx="6041572" cy="3847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System.Console</a:t>
            </a:r>
            <a:r>
              <a:rPr lang="en-US" sz="1600" b="1" dirty="0">
                <a:solidFill>
                  <a:schemeClr val="accent2">
                    <a:lumMod val="40000"/>
                    <a:lumOff val="60000"/>
                  </a:schemeClr>
                </a:solidFill>
              </a:rPr>
              <a:t>;</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System.Math</a:t>
            </a:r>
            <a:r>
              <a:rPr lang="en-US" sz="1600" b="1" dirty="0">
                <a:solidFill>
                  <a:schemeClr val="accent2">
                    <a:lumMod val="40000"/>
                    <a:lumOff val="60000"/>
                  </a:schemeClr>
                </a:solidFill>
              </a:rPr>
              <a:t>;</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System.IO.File</a:t>
            </a:r>
            <a:r>
              <a:rPr lang="en-US" sz="1600" b="1" dirty="0">
                <a:solidFill>
                  <a:schemeClr val="accent2">
                    <a:lumMod val="40000"/>
                    <a:lumOff val="60000"/>
                  </a:schemeClr>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WriteLine(Max(x, y));   		// 200</a:t>
            </a:r>
          </a:p>
          <a:p>
            <a:pPr lvl="1"/>
            <a:r>
              <a:rPr lang="en-US" sz="1400" b="1" dirty="0">
                <a:solidFill>
                  <a:schemeClr val="bg1"/>
                </a:solidFill>
              </a:rPr>
              <a:t>	WriteLine(Exists(</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31521944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con alias</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BO" sz="2000" dirty="0"/>
              <a:t>Poco usado, por la funcionalidad que dan los IDE modernos, pero es también posible asignarles alias (sobrenombres) a las clases, usando la siguiente notación:</a:t>
            </a:r>
          </a:p>
          <a:p>
            <a:pPr marL="0" indent="0">
              <a:buNone/>
            </a:pPr>
            <a:r>
              <a:rPr lang="en-US" sz="2000" b="1" dirty="0"/>
              <a:t>u</a:t>
            </a:r>
            <a:r>
              <a:rPr lang="en-BO" sz="2000" b="1" dirty="0"/>
              <a:t>sing out = System.Console;</a:t>
            </a:r>
          </a:p>
          <a:p>
            <a:pPr marL="0" indent="0">
              <a:buNone/>
            </a:pPr>
            <a:r>
              <a:rPr lang="en-BO" sz="2000" dirty="0"/>
              <a:t>Esto permitiría usar “Out” (o cualquier alias que elijamos) para referirnos a System.Console.</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1947454"/>
            <a:ext cx="6041572"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600" b="1" dirty="0">
                <a:solidFill>
                  <a:schemeClr val="accent2">
                    <a:lumMod val="40000"/>
                    <a:lumOff val="60000"/>
                  </a:schemeClr>
                </a:solidFill>
              </a:rPr>
              <a:t>using Out = </a:t>
            </a:r>
            <a:r>
              <a:rPr lang="en-US" sz="1600" b="1" dirty="0" err="1">
                <a:solidFill>
                  <a:schemeClr val="accent2">
                    <a:lumMod val="40000"/>
                    <a:lumOff val="60000"/>
                  </a:schemeClr>
                </a:solidFill>
              </a:rPr>
              <a:t>System.Console</a:t>
            </a:r>
            <a:r>
              <a:rPr lang="en-US" sz="1600" b="1" dirty="0">
                <a:solidFill>
                  <a:schemeClr val="accent2">
                    <a:lumMod val="40000"/>
                    <a:lumOff val="60000"/>
                  </a:schemeClr>
                </a:solidFill>
              </a:rPr>
              <a:t>;</a:t>
            </a:r>
          </a:p>
          <a:p>
            <a:r>
              <a:rPr lang="en-US" sz="1400" b="1" dirty="0">
                <a:solidFill>
                  <a:schemeClr val="bg1"/>
                </a:solidFill>
              </a:rPr>
              <a:t>using static </a:t>
            </a:r>
            <a:r>
              <a:rPr lang="en-US" sz="1400" b="1" dirty="0" err="1">
                <a:solidFill>
                  <a:schemeClr val="bg1"/>
                </a:solidFill>
              </a:rPr>
              <a:t>System.Math</a:t>
            </a:r>
            <a:r>
              <a:rPr lang="en-US" sz="1400" b="1" dirty="0">
                <a:solidFill>
                  <a:schemeClr val="bg1"/>
                </a:solidFill>
              </a:rPr>
              <a:t>;</a:t>
            </a:r>
            <a:endParaRPr lang="en-US" sz="1200" b="1" dirty="0">
              <a:solidFill>
                <a:schemeClr val="bg1"/>
              </a:solidFill>
            </a:endParaRPr>
          </a:p>
          <a:p>
            <a:r>
              <a:rPr lang="en-US" sz="1400" b="1" dirty="0">
                <a:solidFill>
                  <a:schemeClr val="bg1"/>
                </a:solidFill>
              </a:rPr>
              <a:t>using static </a:t>
            </a:r>
            <a:r>
              <a:rPr lang="en-US" sz="1400" b="1" dirty="0" err="1">
                <a:solidFill>
                  <a:schemeClr val="bg1"/>
                </a:solidFill>
              </a:rPr>
              <a:t>System.IO.File</a:t>
            </a:r>
            <a:r>
              <a:rPr lang="en-US" sz="1400" b="1" dirty="0">
                <a:solidFill>
                  <a:schemeClr val="bg1"/>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(Min(x, y));   		// 100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(Exists(</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21257906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B4D1-F81B-1B44-8092-910824115B2B}"/>
              </a:ext>
            </a:extLst>
          </p:cNvPr>
          <p:cNvSpPr>
            <a:spLocks noGrp="1"/>
          </p:cNvSpPr>
          <p:nvPr>
            <p:ph type="title"/>
          </p:nvPr>
        </p:nvSpPr>
        <p:spPr/>
        <p:txBody>
          <a:bodyPr/>
          <a:lstStyle/>
          <a:p>
            <a:r>
              <a:rPr lang="en-BO" dirty="0"/>
              <a:t>Usando el formato libre de C#</a:t>
            </a:r>
          </a:p>
        </p:txBody>
      </p:sp>
      <p:sp>
        <p:nvSpPr>
          <p:cNvPr id="4" name="TextBox 3">
            <a:extLst>
              <a:ext uri="{FF2B5EF4-FFF2-40B4-BE49-F238E27FC236}">
                <a16:creationId xmlns:a16="http://schemas.microsoft.com/office/drawing/2014/main" id="{47BFA78C-5A99-E84C-9AB1-35CFE51F0560}"/>
              </a:ext>
            </a:extLst>
          </p:cNvPr>
          <p:cNvSpPr txBox="1"/>
          <p:nvPr/>
        </p:nvSpPr>
        <p:spPr>
          <a:xfrm>
            <a:off x="3153591" y="2810081"/>
            <a:ext cx="5884818"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200" b="1" dirty="0">
                <a:solidFill>
                  <a:schemeClr val="bg1">
                    <a:lumMod val="85000"/>
                  </a:schemeClr>
                </a:solidFill>
              </a:rPr>
              <a:t>using System; using static </a:t>
            </a:r>
            <a:r>
              <a:rPr lang="en-US" sz="1200" b="1" dirty="0" err="1">
                <a:solidFill>
                  <a:schemeClr val="bg1">
                    <a:lumMod val="85000"/>
                  </a:schemeClr>
                </a:solidFill>
              </a:rPr>
              <a:t>System.Console</a:t>
            </a:r>
            <a:r>
              <a:rPr lang="en-US" sz="1200" b="1" dirty="0">
                <a:solidFill>
                  <a:schemeClr val="bg1">
                    <a:lumMod val="85000"/>
                  </a:schemeClr>
                </a:solidFill>
              </a:rPr>
              <a:t>; using static </a:t>
            </a:r>
            <a:r>
              <a:rPr lang="en-US" sz="1200" b="1" dirty="0" err="1">
                <a:solidFill>
                  <a:schemeClr val="bg1">
                    <a:lumMod val="85000"/>
                  </a:schemeClr>
                </a:solidFill>
              </a:rPr>
              <a:t>System.IO.File</a:t>
            </a:r>
            <a:r>
              <a:rPr lang="en-US" sz="1200" b="1" dirty="0">
                <a:solidFill>
                  <a:schemeClr val="bg1">
                    <a:lumMod val="85000"/>
                  </a:schemeClr>
                </a:solidFill>
              </a:rPr>
              <a:t>; using static </a:t>
            </a:r>
            <a:r>
              <a:rPr lang="en-US" sz="1200" b="1" dirty="0" err="1">
                <a:solidFill>
                  <a:schemeClr val="bg1">
                    <a:lumMod val="85000"/>
                  </a:schemeClr>
                </a:solidFill>
              </a:rPr>
              <a:t>System.Math</a:t>
            </a:r>
            <a:r>
              <a:rPr lang="en-US" sz="1200" b="1" dirty="0">
                <a:solidFill>
                  <a:schemeClr val="bg1">
                    <a:lumMod val="85000"/>
                  </a:schemeClr>
                </a:solidFill>
              </a:rPr>
              <a:t>; namespace </a:t>
            </a:r>
            <a:r>
              <a:rPr lang="en-US" sz="1200" dirty="0">
                <a:solidFill>
                  <a:schemeClr val="bg1">
                    <a:lumMod val="85000"/>
                  </a:schemeClr>
                </a:solidFill>
              </a:rPr>
              <a:t>Lansoft.CursoCSharp8 </a:t>
            </a:r>
            <a:r>
              <a:rPr lang="en-US" sz="1200" b="1" dirty="0">
                <a:solidFill>
                  <a:schemeClr val="bg1">
                    <a:lumMod val="85000"/>
                  </a:schemeClr>
                </a:solidFill>
              </a:rPr>
              <a:t>{ static class </a:t>
            </a:r>
            <a:r>
              <a:rPr lang="en-US" sz="1200" b="1" dirty="0" err="1">
                <a:solidFill>
                  <a:schemeClr val="bg1">
                    <a:lumMod val="85000"/>
                  </a:schemeClr>
                </a:solidFill>
              </a:rPr>
              <a:t>Programa</a:t>
            </a:r>
            <a:r>
              <a:rPr lang="en-US" sz="1200" b="1" dirty="0">
                <a:solidFill>
                  <a:schemeClr val="bg1">
                    <a:lumMod val="85000"/>
                  </a:schemeClr>
                </a:solidFill>
              </a:rPr>
              <a:t>  {</a:t>
            </a:r>
            <a:r>
              <a:rPr lang="en-US" sz="1600" b="1" dirty="0">
                <a:solidFill>
                  <a:schemeClr val="bg1"/>
                </a:solidFill>
              </a:rPr>
              <a:t> </a:t>
            </a:r>
          </a:p>
          <a:p>
            <a:pPr lvl="1"/>
            <a:r>
              <a:rPr lang="en-US" sz="1600" b="1" dirty="0">
                <a:solidFill>
                  <a:schemeClr val="bg1"/>
                </a:solidFill>
              </a:rPr>
              <a:t>        </a:t>
            </a:r>
          </a:p>
          <a:p>
            <a:pPr lvl="1" indent="-449263"/>
            <a:r>
              <a:rPr lang="en-US" b="1" dirty="0">
                <a:solidFill>
                  <a:schemeClr val="bg1"/>
                </a:solidFill>
              </a:rPr>
              <a:t>static void Main() </a:t>
            </a:r>
          </a:p>
          <a:p>
            <a:pPr lvl="1" indent="-449263"/>
            <a:r>
              <a:rPr lang="en-US" b="1" dirty="0">
                <a:solidFill>
                  <a:schemeClr val="bg1"/>
                </a:solidFill>
              </a:rPr>
              <a:t>{</a:t>
            </a:r>
          </a:p>
          <a:p>
            <a:pPr lvl="1" indent="-449263"/>
            <a:r>
              <a:rPr lang="en-US" b="1" dirty="0">
                <a:solidFill>
                  <a:schemeClr val="bg1"/>
                </a:solidFill>
              </a:rPr>
              <a:t>         int x = 100;  var y = 200;</a:t>
            </a:r>
          </a:p>
          <a:p>
            <a:pPr lvl="1" indent="-449263"/>
            <a:r>
              <a:rPr lang="en-US" b="1" dirty="0">
                <a:solidFill>
                  <a:schemeClr val="bg1"/>
                </a:solidFill>
              </a:rPr>
              <a:t>         WriteLine($</a:t>
            </a:r>
            <a:r>
              <a:rPr lang="en-US" b="1" dirty="0"/>
              <a:t>"</a:t>
            </a:r>
            <a:r>
              <a:rPr lang="en-US" b="1" dirty="0">
                <a:solidFill>
                  <a:schemeClr val="bg1"/>
                </a:solidFill>
              </a:rPr>
              <a:t>x = {x}</a:t>
            </a:r>
            <a:r>
              <a:rPr lang="en-US" b="1" dirty="0"/>
              <a:t> "</a:t>
            </a:r>
            <a:r>
              <a:rPr lang="en-US" b="1" dirty="0">
                <a:solidFill>
                  <a:schemeClr val="bg1"/>
                </a:solidFill>
              </a:rPr>
              <a:t>);			// x = 100</a:t>
            </a:r>
          </a:p>
          <a:p>
            <a:pPr lvl="1" indent="-449263"/>
            <a:r>
              <a:rPr lang="en-US" b="1" dirty="0">
                <a:solidFill>
                  <a:schemeClr val="bg1"/>
                </a:solidFill>
              </a:rPr>
              <a:t>         WriteLine($</a:t>
            </a:r>
            <a:r>
              <a:rPr lang="en-US" b="1" dirty="0"/>
              <a:t>"</a:t>
            </a:r>
            <a:r>
              <a:rPr lang="en-US" b="1" dirty="0">
                <a:solidFill>
                  <a:schemeClr val="bg1"/>
                </a:solidFill>
              </a:rPr>
              <a:t>y = {y}</a:t>
            </a:r>
            <a:r>
              <a:rPr lang="en-US" b="1" dirty="0"/>
              <a:t> "</a:t>
            </a:r>
            <a:r>
              <a:rPr lang="en-US" b="1" dirty="0">
                <a:solidFill>
                  <a:schemeClr val="bg1"/>
                </a:solidFill>
              </a:rPr>
              <a:t>);			// y = 200</a:t>
            </a:r>
          </a:p>
          <a:p>
            <a:pPr lvl="1" indent="-449263"/>
            <a:r>
              <a:rPr lang="en-US" b="1" dirty="0">
                <a:solidFill>
                  <a:schemeClr val="bg1"/>
                </a:solidFill>
              </a:rPr>
              <a:t>	WriteLine(Min(x, y));   			// 100</a:t>
            </a:r>
          </a:p>
          <a:p>
            <a:pPr lvl="1" indent="-449263"/>
            <a:r>
              <a:rPr lang="en-US" b="1" dirty="0">
                <a:solidFill>
                  <a:schemeClr val="bg1"/>
                </a:solidFill>
              </a:rPr>
              <a:t>	WriteLine(Exists(</a:t>
            </a:r>
            <a:r>
              <a:rPr lang="en-US" b="1" dirty="0"/>
              <a:t>"</a:t>
            </a:r>
            <a:r>
              <a:rPr lang="en-US" b="1" dirty="0" err="1">
                <a:solidFill>
                  <a:schemeClr val="bg1"/>
                </a:solidFill>
              </a:rPr>
              <a:t>Programa.cs</a:t>
            </a:r>
            <a:r>
              <a:rPr lang="en-US" b="1" dirty="0"/>
              <a:t>"</a:t>
            </a:r>
            <a:r>
              <a:rPr lang="en-US" b="1" dirty="0">
                <a:solidFill>
                  <a:schemeClr val="bg1"/>
                </a:solidFill>
              </a:rPr>
              <a:t>)); 	// false</a:t>
            </a:r>
          </a:p>
          <a:p>
            <a:pPr lvl="1" indent="-449263"/>
            <a:r>
              <a:rPr lang="en-US" b="1" dirty="0">
                <a:solidFill>
                  <a:schemeClr val="bg1"/>
                </a:solidFill>
              </a:rPr>
              <a:t> }</a:t>
            </a:r>
          </a:p>
          <a:p>
            <a:pPr lvl="1" indent="-449263"/>
            <a:endParaRPr lang="en-US" sz="1600" b="1" dirty="0">
              <a:solidFill>
                <a:schemeClr val="bg1"/>
              </a:solidFill>
            </a:endParaRPr>
          </a:p>
          <a:p>
            <a:pPr lvl="1" indent="-449263"/>
            <a:r>
              <a:rPr lang="en-US" sz="1200" b="1" dirty="0">
                <a:solidFill>
                  <a:schemeClr val="bg1">
                    <a:lumMod val="85000"/>
                  </a:schemeClr>
                </a:solidFill>
              </a:rPr>
              <a:t>}}</a:t>
            </a:r>
          </a:p>
        </p:txBody>
      </p:sp>
      <p:sp>
        <p:nvSpPr>
          <p:cNvPr id="5" name="TextBox 4">
            <a:extLst>
              <a:ext uri="{FF2B5EF4-FFF2-40B4-BE49-F238E27FC236}">
                <a16:creationId xmlns:a16="http://schemas.microsoft.com/office/drawing/2014/main" id="{39D024C0-D8BD-0A45-91AD-F854D9147816}"/>
              </a:ext>
            </a:extLst>
          </p:cNvPr>
          <p:cNvSpPr txBox="1"/>
          <p:nvPr/>
        </p:nvSpPr>
        <p:spPr>
          <a:xfrm>
            <a:off x="838200" y="1484518"/>
            <a:ext cx="10515600" cy="923330"/>
          </a:xfrm>
          <a:prstGeom prst="rect">
            <a:avLst/>
          </a:prstGeom>
          <a:noFill/>
        </p:spPr>
        <p:txBody>
          <a:bodyPr wrap="square" rtlCol="0">
            <a:spAutoFit/>
          </a:bodyPr>
          <a:lstStyle/>
          <a:p>
            <a:r>
              <a:rPr lang="en-BO" dirty="0"/>
              <a:t>El formato libre (los espacios, tabuladores y cambios de línea no tienen ningún significado en el lenguaje) que posibilita el que las sentencias terminen en “;”, hace que sea posible esconder los detalles de la estructura de un programa que no son relevantes, para codificar solo los métodos de la clase que estamos programando.</a:t>
            </a:r>
          </a:p>
        </p:txBody>
      </p:sp>
    </p:spTree>
    <p:extLst>
      <p:ext uri="{BB962C8B-B14F-4D97-AF65-F5344CB8AC3E}">
        <p14:creationId xmlns:p14="http://schemas.microsoft.com/office/powerpoint/2010/main" val="27874875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A0ED7-2204-E443-AF3B-C3586EB8A64D}"/>
              </a:ext>
            </a:extLst>
          </p:cNvPr>
          <p:cNvSpPr>
            <a:spLocks noGrp="1"/>
          </p:cNvSpPr>
          <p:nvPr>
            <p:ph type="title"/>
          </p:nvPr>
        </p:nvSpPr>
        <p:spPr/>
        <p:txBody>
          <a:bodyPr/>
          <a:lstStyle/>
          <a:p>
            <a:r>
              <a:rPr lang="en-BO" dirty="0"/>
              <a:t>Parámetros y argumentos</a:t>
            </a:r>
          </a:p>
        </p:txBody>
      </p:sp>
      <p:sp>
        <p:nvSpPr>
          <p:cNvPr id="3" name="Content Placeholder 2">
            <a:extLst>
              <a:ext uri="{FF2B5EF4-FFF2-40B4-BE49-F238E27FC236}">
                <a16:creationId xmlns:a16="http://schemas.microsoft.com/office/drawing/2014/main" id="{1E6C98EA-0488-164C-BB4F-F6F51078356C}"/>
              </a:ext>
            </a:extLst>
          </p:cNvPr>
          <p:cNvSpPr>
            <a:spLocks noGrp="1"/>
          </p:cNvSpPr>
          <p:nvPr>
            <p:ph idx="1"/>
          </p:nvPr>
        </p:nvSpPr>
        <p:spPr>
          <a:xfrm>
            <a:off x="6932023" y="1832676"/>
            <a:ext cx="4421777" cy="4007149"/>
          </a:xfrm>
        </p:spPr>
        <p:style>
          <a:lnRef idx="1">
            <a:schemeClr val="accent1"/>
          </a:lnRef>
          <a:fillRef idx="2">
            <a:schemeClr val="accent1"/>
          </a:fillRef>
          <a:effectRef idx="1">
            <a:schemeClr val="accent1"/>
          </a:effectRef>
          <a:fontRef idx="minor">
            <a:schemeClr val="dk1"/>
          </a:fontRef>
        </p:style>
        <p:txBody>
          <a:bodyPr>
            <a:normAutofit fontScale="85000" lnSpcReduction="20000"/>
          </a:bodyPr>
          <a:lstStyle/>
          <a:p>
            <a:pPr marL="0" indent="0">
              <a:buNone/>
            </a:pPr>
            <a:r>
              <a:rPr lang="en-US" dirty="0"/>
              <a:t>Los </a:t>
            </a:r>
            <a:r>
              <a:rPr lang="en-US" dirty="0" err="1"/>
              <a:t>paréntesis</a:t>
            </a:r>
            <a:r>
              <a:rPr lang="en-US" dirty="0"/>
              <a:t> que </a:t>
            </a:r>
            <a:r>
              <a:rPr lang="en-US" dirty="0" err="1"/>
              <a:t>siguen</a:t>
            </a:r>
            <a:r>
              <a:rPr lang="en-US" dirty="0"/>
              <a:t> al </a:t>
            </a:r>
            <a:r>
              <a:rPr lang="en-US" dirty="0" err="1"/>
              <a:t>nombre</a:t>
            </a:r>
            <a:r>
              <a:rPr lang="en-US" dirty="0"/>
              <a:t> del </a:t>
            </a:r>
            <a:r>
              <a:rPr lang="en-US" dirty="0" err="1"/>
              <a:t>método</a:t>
            </a:r>
            <a:r>
              <a:rPr lang="en-US" dirty="0"/>
              <a:t> se </a:t>
            </a:r>
            <a:r>
              <a:rPr lang="en-US" dirty="0" err="1"/>
              <a:t>usan</a:t>
            </a:r>
            <a:r>
              <a:rPr lang="en-US" dirty="0"/>
              <a:t> para </a:t>
            </a:r>
            <a:r>
              <a:rPr lang="en-US" dirty="0" err="1"/>
              <a:t>definir</a:t>
            </a:r>
            <a:r>
              <a:rPr lang="en-US" dirty="0"/>
              <a:t> </a:t>
            </a:r>
            <a:r>
              <a:rPr lang="en-US" b="1" dirty="0" err="1"/>
              <a:t>parámetros</a:t>
            </a:r>
            <a:r>
              <a:rPr lang="en-US" dirty="0"/>
              <a:t> para el </a:t>
            </a:r>
            <a:r>
              <a:rPr lang="en-US" dirty="0" err="1"/>
              <a:t>método</a:t>
            </a:r>
            <a:r>
              <a:rPr lang="en-US" dirty="0"/>
              <a:t>. Los </a:t>
            </a:r>
            <a:r>
              <a:rPr lang="en-US" dirty="0" err="1"/>
              <a:t>parámetros</a:t>
            </a:r>
            <a:r>
              <a:rPr lang="en-US" dirty="0"/>
              <a:t> </a:t>
            </a:r>
            <a:r>
              <a:rPr lang="en-US" dirty="0" err="1"/>
              <a:t>deben</a:t>
            </a:r>
            <a:r>
              <a:rPr lang="en-US" dirty="0"/>
              <a:t> </a:t>
            </a:r>
            <a:r>
              <a:rPr lang="en-US" dirty="0" err="1"/>
              <a:t>especificarse</a:t>
            </a:r>
            <a:r>
              <a:rPr lang="en-US" dirty="0"/>
              <a:t> </a:t>
            </a:r>
            <a:r>
              <a:rPr lang="en-US" dirty="0" err="1"/>
              <a:t>en</a:t>
            </a:r>
            <a:r>
              <a:rPr lang="en-US" dirty="0"/>
              <a:t> la </a:t>
            </a:r>
            <a:r>
              <a:rPr lang="en-US" dirty="0" err="1"/>
              <a:t>definición</a:t>
            </a:r>
            <a:r>
              <a:rPr lang="en-US" dirty="0"/>
              <a:t> del </a:t>
            </a:r>
            <a:r>
              <a:rPr lang="en-US" dirty="0" err="1"/>
              <a:t>método</a:t>
            </a:r>
            <a:r>
              <a:rPr lang="en-US" dirty="0"/>
              <a:t>, dentro de los </a:t>
            </a:r>
            <a:r>
              <a:rPr lang="en-US" dirty="0" err="1"/>
              <a:t>paréntesis</a:t>
            </a:r>
            <a:r>
              <a:rPr lang="en-US" dirty="0"/>
              <a:t>, </a:t>
            </a:r>
            <a:r>
              <a:rPr lang="en-US" dirty="0" err="1"/>
              <a:t>en</a:t>
            </a:r>
            <a:r>
              <a:rPr lang="en-US" dirty="0"/>
              <a:t> forma de una </a:t>
            </a:r>
            <a:r>
              <a:rPr lang="en-US" dirty="0" err="1"/>
              <a:t>lista</a:t>
            </a:r>
            <a:r>
              <a:rPr lang="en-US" dirty="0"/>
              <a:t> de </a:t>
            </a:r>
            <a:r>
              <a:rPr lang="en-US" dirty="0" err="1"/>
              <a:t>declaraciones</a:t>
            </a:r>
            <a:r>
              <a:rPr lang="en-US" dirty="0"/>
              <a:t> de variables </a:t>
            </a:r>
            <a:r>
              <a:rPr lang="en-US" dirty="0" err="1"/>
              <a:t>separadas</a:t>
            </a:r>
            <a:r>
              <a:rPr lang="en-US" dirty="0"/>
              <a:t> por comas. </a:t>
            </a:r>
            <a:r>
              <a:rPr lang="en-US" dirty="0" err="1"/>
              <a:t>Estos</a:t>
            </a:r>
            <a:r>
              <a:rPr lang="en-US" dirty="0"/>
              <a:t> </a:t>
            </a:r>
            <a:r>
              <a:rPr lang="en-US" dirty="0" err="1"/>
              <a:t>parámetros</a:t>
            </a:r>
            <a:r>
              <a:rPr lang="en-US" dirty="0"/>
              <a:t> no son </a:t>
            </a:r>
            <a:r>
              <a:rPr lang="en-US" dirty="0" err="1"/>
              <a:t>otra</a:t>
            </a:r>
            <a:r>
              <a:rPr lang="en-US" dirty="0"/>
              <a:t> </a:t>
            </a:r>
            <a:r>
              <a:rPr lang="en-US" dirty="0" err="1"/>
              <a:t>cosa</a:t>
            </a:r>
            <a:r>
              <a:rPr lang="en-US" dirty="0"/>
              <a:t> que una </a:t>
            </a:r>
            <a:r>
              <a:rPr lang="en-US" dirty="0" err="1"/>
              <a:t>declaración</a:t>
            </a:r>
            <a:r>
              <a:rPr lang="en-US" dirty="0"/>
              <a:t> de variables, </a:t>
            </a:r>
            <a:r>
              <a:rPr lang="en-US" dirty="0" err="1"/>
              <a:t>cuyos</a:t>
            </a:r>
            <a:r>
              <a:rPr lang="en-US" dirty="0"/>
              <a:t> </a:t>
            </a:r>
            <a:r>
              <a:rPr lang="en-US" dirty="0" err="1"/>
              <a:t>valores</a:t>
            </a:r>
            <a:r>
              <a:rPr lang="en-US" dirty="0"/>
              <a:t> </a:t>
            </a:r>
            <a:r>
              <a:rPr lang="en-US" dirty="0" err="1"/>
              <a:t>serán</a:t>
            </a:r>
            <a:r>
              <a:rPr lang="en-US" dirty="0"/>
              <a:t> </a:t>
            </a:r>
            <a:r>
              <a:rPr lang="en-US" dirty="0" err="1"/>
              <a:t>inicializados</a:t>
            </a:r>
            <a:r>
              <a:rPr lang="en-US" dirty="0"/>
              <a:t> con los </a:t>
            </a:r>
            <a:r>
              <a:rPr lang="en-US" b="1" dirty="0" err="1"/>
              <a:t>argumentos</a:t>
            </a:r>
            <a:r>
              <a:rPr lang="en-US" dirty="0"/>
              <a:t> </a:t>
            </a:r>
            <a:r>
              <a:rPr lang="en-US" dirty="0" err="1"/>
              <a:t>pasados</a:t>
            </a:r>
            <a:r>
              <a:rPr lang="en-US" dirty="0"/>
              <a:t> por el </a:t>
            </a:r>
            <a:r>
              <a:rPr lang="en-US" dirty="0" err="1"/>
              <a:t>método</a:t>
            </a:r>
            <a:r>
              <a:rPr lang="en-US" dirty="0"/>
              <a:t> </a:t>
            </a:r>
            <a:r>
              <a:rPr lang="en-US" dirty="0" err="1"/>
              <a:t>invocador</a:t>
            </a:r>
            <a:r>
              <a:rPr lang="en-US" dirty="0"/>
              <a:t>.</a:t>
            </a:r>
            <a:endParaRPr lang="en-BO" dirty="0"/>
          </a:p>
        </p:txBody>
      </p:sp>
      <p:sp>
        <p:nvSpPr>
          <p:cNvPr id="4" name="TextBox 3">
            <a:extLst>
              <a:ext uri="{FF2B5EF4-FFF2-40B4-BE49-F238E27FC236}">
                <a16:creationId xmlns:a16="http://schemas.microsoft.com/office/drawing/2014/main" id="{F4EC7DD4-AE92-8742-BACA-3B640ECFE272}"/>
              </a:ext>
            </a:extLst>
          </p:cNvPr>
          <p:cNvSpPr txBox="1"/>
          <p:nvPr/>
        </p:nvSpPr>
        <p:spPr>
          <a:xfrm>
            <a:off x="838200" y="1777174"/>
            <a:ext cx="5101047" cy="4062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Lansoft.CursoCsharp8 { </a:t>
            </a:r>
            <a:r>
              <a:rPr lang="en-US" sz="1000" b="1" dirty="0">
                <a:solidFill>
                  <a:schemeClr val="bg1">
                    <a:lumMod val="85000"/>
                  </a:schemeClr>
                </a:solidFill>
              </a:rPr>
              <a:t>class </a:t>
            </a:r>
            <a:r>
              <a:rPr lang="en-US" sz="1000" b="1" dirty="0" err="1">
                <a:solidFill>
                  <a:schemeClr val="bg1">
                    <a:lumMod val="85000"/>
                  </a:schemeClr>
                </a:solidFill>
              </a:rPr>
              <a:t>Programa</a:t>
            </a:r>
            <a:r>
              <a:rPr lang="en-US" sz="1000" b="1" dirty="0">
                <a:solidFill>
                  <a:schemeClr val="bg1">
                    <a:lumMod val="85000"/>
                  </a:schemeClr>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a:t>
            </a:r>
          </a:p>
          <a:p>
            <a:r>
              <a:rPr lang="en-US" sz="1400" b="1" dirty="0">
                <a:solidFill>
                  <a:schemeClr val="bg1"/>
                </a:solidFill>
              </a:rPr>
              <a:t>           int r = </a:t>
            </a:r>
            <a:r>
              <a:rPr lang="en-US" sz="1400" b="1" dirty="0" err="1">
                <a:solidFill>
                  <a:schemeClr val="bg1"/>
                </a:solidFill>
              </a:rPr>
              <a:t>Programa.Suma</a:t>
            </a:r>
            <a:r>
              <a:rPr lang="en-US" sz="1400" b="1" dirty="0">
                <a:solidFill>
                  <a:schemeClr val="bg1"/>
                </a:solidFill>
              </a:rPr>
              <a:t>(39, 74);</a:t>
            </a:r>
          </a:p>
          <a:p>
            <a:r>
              <a:rPr lang="en-US" sz="1400" b="1" dirty="0">
                <a:solidFill>
                  <a:schemeClr val="bg1"/>
                </a:solidFill>
              </a:rPr>
              <a:t>           var s = Suma(15, 47);</a:t>
            </a:r>
          </a:p>
          <a:p>
            <a:r>
              <a:rPr lang="en-US" sz="1400" b="1" dirty="0">
                <a:solidFill>
                  <a:schemeClr val="bg1"/>
                </a:solidFill>
              </a:rPr>
              <a:t>           int </a:t>
            </a:r>
            <a:r>
              <a:rPr lang="en-US" sz="1400" b="1" dirty="0" err="1">
                <a:solidFill>
                  <a:schemeClr val="bg1"/>
                </a:solidFill>
              </a:rPr>
              <a:t>suma</a:t>
            </a:r>
            <a:r>
              <a:rPr lang="en-US" sz="1400" b="1" dirty="0">
                <a:solidFill>
                  <a:schemeClr val="bg1"/>
                </a:solidFill>
              </a:rPr>
              <a:t> = Suma(r, s);	</a:t>
            </a:r>
          </a:p>
          <a:p>
            <a:r>
              <a:rPr lang="en-US" sz="1400" b="1" dirty="0">
                <a:solidFill>
                  <a:schemeClr val="bg1"/>
                </a:solidFill>
              </a:rPr>
              <a:t>           WriteLine($</a:t>
            </a:r>
            <a:r>
              <a:rPr lang="en-US" sz="1400" b="1" dirty="0"/>
              <a:t>"</a:t>
            </a:r>
            <a:r>
              <a:rPr lang="en-US" sz="1400" b="1" dirty="0">
                <a:solidFill>
                  <a:schemeClr val="bg1"/>
                </a:solidFill>
              </a:rPr>
              <a:t>r = {r}</a:t>
            </a:r>
            <a:r>
              <a:rPr lang="en-US" sz="1400" b="1" dirty="0"/>
              <a:t> "</a:t>
            </a:r>
            <a:r>
              <a:rPr lang="en-US" sz="1400" b="1" dirty="0">
                <a:solidFill>
                  <a:schemeClr val="bg1"/>
                </a:solidFill>
              </a:rPr>
              <a:t>);	   // r = 113</a:t>
            </a:r>
          </a:p>
          <a:p>
            <a:r>
              <a:rPr lang="en-US" sz="1400" b="1" dirty="0">
                <a:solidFill>
                  <a:schemeClr val="bg1"/>
                </a:solidFill>
              </a:rPr>
              <a:t>           WriteLine($</a:t>
            </a:r>
            <a:r>
              <a:rPr lang="en-US" sz="1400" b="1" dirty="0"/>
              <a:t>"</a:t>
            </a:r>
            <a:r>
              <a:rPr lang="en-US" sz="1400" b="1" dirty="0">
                <a:solidFill>
                  <a:schemeClr val="bg1"/>
                </a:solidFill>
              </a:rPr>
              <a:t>s = {s}</a:t>
            </a:r>
            <a:r>
              <a:rPr lang="en-US" sz="1400" b="1" dirty="0"/>
              <a:t> "</a:t>
            </a:r>
            <a:r>
              <a:rPr lang="en-US" sz="1400" b="1" dirty="0">
                <a:solidFill>
                  <a:schemeClr val="bg1"/>
                </a:solidFill>
              </a:rPr>
              <a:t>);       	   // s = 62</a:t>
            </a:r>
          </a:p>
          <a:p>
            <a:r>
              <a:rPr lang="en-US" sz="1400" b="1" dirty="0">
                <a:solidFill>
                  <a:schemeClr val="bg1"/>
                </a:solidFill>
              </a:rPr>
              <a:t>           WriteLine($</a:t>
            </a:r>
            <a:r>
              <a:rPr lang="en-US" sz="1400" b="1" dirty="0"/>
              <a:t>"</a:t>
            </a:r>
            <a:r>
              <a:rPr lang="en-US" sz="1400" b="1" dirty="0" err="1">
                <a:solidFill>
                  <a:schemeClr val="bg1"/>
                </a:solidFill>
              </a:rPr>
              <a:t>suma</a:t>
            </a:r>
            <a:r>
              <a:rPr lang="en-US" sz="1400" b="1" dirty="0">
                <a:solidFill>
                  <a:schemeClr val="bg1"/>
                </a:solidFill>
              </a:rPr>
              <a:t> = {</a:t>
            </a:r>
            <a:r>
              <a:rPr lang="en-US" sz="1400" b="1" dirty="0" err="1">
                <a:solidFill>
                  <a:schemeClr val="bg1"/>
                </a:solidFill>
              </a:rPr>
              <a:t>suma</a:t>
            </a:r>
            <a:r>
              <a:rPr lang="en-US" sz="1400" b="1" dirty="0">
                <a:solidFill>
                  <a:schemeClr val="bg1"/>
                </a:solidFill>
              </a:rPr>
              <a:t>}</a:t>
            </a:r>
            <a:r>
              <a:rPr lang="en-US" sz="1400" b="1" dirty="0"/>
              <a:t> "</a:t>
            </a:r>
            <a:r>
              <a:rPr lang="en-US" sz="1400" b="1" dirty="0">
                <a:solidFill>
                  <a:schemeClr val="bg1"/>
                </a:solidFill>
              </a:rPr>
              <a:t>);    // </a:t>
            </a:r>
            <a:r>
              <a:rPr lang="en-US" sz="1400" b="1" dirty="0" err="1">
                <a:solidFill>
                  <a:schemeClr val="bg1"/>
                </a:solidFill>
              </a:rPr>
              <a:t>suma</a:t>
            </a:r>
            <a:r>
              <a:rPr lang="en-US" sz="1400" b="1" dirty="0">
                <a:solidFill>
                  <a:schemeClr val="bg1"/>
                </a:solidFill>
              </a:rPr>
              <a:t> = 75</a:t>
            </a:r>
          </a:p>
          <a:p>
            <a:r>
              <a:rPr lang="en-US" sz="1400" b="1" dirty="0">
                <a:solidFill>
                  <a:schemeClr val="bg1"/>
                </a:solidFill>
              </a:rPr>
              <a:t>           return;		   // no </a:t>
            </a:r>
            <a:r>
              <a:rPr lang="en-US" sz="1400" b="1" dirty="0" err="1">
                <a:solidFill>
                  <a:schemeClr val="bg1"/>
                </a:solidFill>
              </a:rPr>
              <a:t>necesario</a:t>
            </a:r>
            <a:r>
              <a:rPr lang="en-US" sz="1400" b="1" dirty="0">
                <a:solidFill>
                  <a:schemeClr val="bg1"/>
                </a:solidFill>
              </a:rPr>
              <a:t> (void)</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int Suma(int x, int y)</a:t>
            </a:r>
          </a:p>
          <a:p>
            <a:r>
              <a:rPr lang="en-US" sz="1400" b="1" dirty="0">
                <a:solidFill>
                  <a:schemeClr val="bg1"/>
                </a:solidFill>
              </a:rPr>
              <a:t>{</a:t>
            </a:r>
          </a:p>
          <a:p>
            <a:r>
              <a:rPr lang="en-US" sz="1400" b="1" dirty="0">
                <a:solidFill>
                  <a:schemeClr val="bg1"/>
                </a:solidFill>
              </a:rPr>
              <a:t>           return x + y;      </a:t>
            </a:r>
          </a:p>
          <a:p>
            <a:r>
              <a:rPr lang="en-US" sz="1400" b="1" dirty="0">
                <a:solidFill>
                  <a:schemeClr val="bg1"/>
                </a:solidFill>
              </a:rPr>
              <a:t>}</a:t>
            </a:r>
          </a:p>
          <a:p>
            <a:endParaRPr lang="en-US" sz="1400" b="1" dirty="0">
              <a:solidFill>
                <a:schemeClr val="bg1"/>
              </a:solidFill>
            </a:endParaRPr>
          </a:p>
          <a:p>
            <a:r>
              <a:rPr lang="en-US" sz="1000" b="1" dirty="0">
                <a:solidFill>
                  <a:schemeClr val="bg1">
                    <a:lumMod val="85000"/>
                  </a:schemeClr>
                </a:solidFill>
              </a:rPr>
              <a:t>}}</a:t>
            </a:r>
          </a:p>
        </p:txBody>
      </p:sp>
    </p:spTree>
    <p:extLst>
      <p:ext uri="{BB962C8B-B14F-4D97-AF65-F5344CB8AC3E}">
        <p14:creationId xmlns:p14="http://schemas.microsoft.com/office/powerpoint/2010/main" val="38781812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85B51-D9C7-6D45-BF7E-8431222789E0}"/>
              </a:ext>
            </a:extLst>
          </p:cNvPr>
          <p:cNvSpPr>
            <a:spLocks noGrp="1"/>
          </p:cNvSpPr>
          <p:nvPr>
            <p:ph type="title"/>
          </p:nvPr>
        </p:nvSpPr>
        <p:spPr/>
        <p:txBody>
          <a:bodyPr/>
          <a:lstStyle/>
          <a:p>
            <a:r>
              <a:rPr lang="en-BO" dirty="0"/>
              <a:t>Argumento arrays</a:t>
            </a:r>
          </a:p>
        </p:txBody>
      </p:sp>
      <p:sp>
        <p:nvSpPr>
          <p:cNvPr id="3" name="Content Placeholder 2">
            <a:extLst>
              <a:ext uri="{FF2B5EF4-FFF2-40B4-BE49-F238E27FC236}">
                <a16:creationId xmlns:a16="http://schemas.microsoft.com/office/drawing/2014/main" id="{29B557B6-6648-A14B-9DCA-E408E12B1B67}"/>
              </a:ext>
            </a:extLst>
          </p:cNvPr>
          <p:cNvSpPr>
            <a:spLocks noGrp="1"/>
          </p:cNvSpPr>
          <p:nvPr>
            <p:ph idx="1"/>
          </p:nvPr>
        </p:nvSpPr>
        <p:spPr>
          <a:xfrm>
            <a:off x="838200" y="1760095"/>
            <a:ext cx="10515600" cy="351518"/>
          </a:xfrm>
        </p:spPr>
        <p:txBody>
          <a:bodyPr>
            <a:normAutofit fontScale="62500" lnSpcReduction="20000"/>
          </a:bodyPr>
          <a:lstStyle/>
          <a:p>
            <a:pPr marL="0" indent="0">
              <a:buNone/>
            </a:pPr>
            <a:r>
              <a:rPr lang="en-BO" dirty="0"/>
              <a:t>Una forma eficiente de pasar varios argumentos del mismo tipo a un método es mediante el uso de un array.</a:t>
            </a:r>
          </a:p>
        </p:txBody>
      </p:sp>
      <p:sp>
        <p:nvSpPr>
          <p:cNvPr id="4" name="TextBox 3">
            <a:extLst>
              <a:ext uri="{FF2B5EF4-FFF2-40B4-BE49-F238E27FC236}">
                <a16:creationId xmlns:a16="http://schemas.microsoft.com/office/drawing/2014/main" id="{9A6E30AE-50EC-8749-AA79-5DC82EE2BA4A}"/>
              </a:ext>
            </a:extLst>
          </p:cNvPr>
          <p:cNvSpPr txBox="1"/>
          <p:nvPr/>
        </p:nvSpPr>
        <p:spPr>
          <a:xfrm>
            <a:off x="3063784" y="2181020"/>
            <a:ext cx="6064432" cy="4278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400" b="1" dirty="0">
              <a:solidFill>
                <a:schemeClr val="bg1"/>
              </a:solidFill>
            </a:endParaRPr>
          </a:p>
          <a:p>
            <a:r>
              <a:rPr lang="en-US" sz="1400" b="1" dirty="0">
                <a:solidFill>
                  <a:schemeClr val="bg1"/>
                </a:solidFill>
              </a:rPr>
              <a:t>static decimal Suma(decimal[]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default;</a:t>
            </a:r>
          </a:p>
          <a:p>
            <a:r>
              <a:rPr lang="en-US" sz="1400" b="1" dirty="0">
                <a:solidFill>
                  <a:schemeClr val="bg1"/>
                </a:solidFill>
              </a:rPr>
              <a:t>           foreach(var x in d)</a:t>
            </a:r>
          </a:p>
          <a:p>
            <a:r>
              <a:rPr lang="en-US" sz="1400" b="1" dirty="0">
                <a:solidFill>
                  <a:schemeClr val="bg1"/>
                </a:solidFill>
              </a:rPr>
              <a:t>	</a:t>
            </a:r>
            <a:r>
              <a:rPr lang="en-US" sz="1400" b="1" dirty="0" err="1">
                <a:solidFill>
                  <a:schemeClr val="bg1"/>
                </a:solidFill>
              </a:rPr>
              <a:t>suma</a:t>
            </a:r>
            <a:r>
              <a:rPr lang="en-US" sz="1400" b="1" dirty="0">
                <a:solidFill>
                  <a:schemeClr val="bg1"/>
                </a:solidFill>
              </a:rPr>
              <a:t> += x;</a:t>
            </a:r>
          </a:p>
          <a:p>
            <a:r>
              <a:rPr lang="en-US" sz="1400" b="1" dirty="0">
                <a:solidFill>
                  <a:schemeClr val="bg1"/>
                </a:solidFill>
              </a:rPr>
              <a:t>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           Write( "</a:t>
            </a:r>
            <a:r>
              <a:rPr lang="en-US" sz="1400" b="1" dirty="0" err="1">
                <a:solidFill>
                  <a:schemeClr val="bg1"/>
                </a:solidFill>
              </a:rPr>
              <a:t>Ingrese</a:t>
            </a:r>
            <a:r>
              <a:rPr lang="en-US" sz="1400" b="1" dirty="0">
                <a:solidFill>
                  <a:schemeClr val="bg1"/>
                </a:solidFill>
              </a:rPr>
              <a:t>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coma): ");</a:t>
            </a:r>
          </a:p>
          <a:p>
            <a:r>
              <a:rPr lang="en-US" sz="1400" b="1" dirty="0">
                <a:solidFill>
                  <a:schemeClr val="bg1"/>
                </a:solidFill>
              </a:rPr>
              <a:t>           var </a:t>
            </a:r>
            <a:r>
              <a:rPr lang="en-US" sz="1400" b="1" dirty="0" err="1">
                <a:solidFill>
                  <a:schemeClr val="bg1"/>
                </a:solidFill>
              </a:rPr>
              <a:t>str_numeros</a:t>
            </a:r>
            <a:r>
              <a:rPr lang="en-US" sz="1400" b="1" dirty="0">
                <a:solidFill>
                  <a:schemeClr val="bg1"/>
                </a:solidFill>
              </a:rPr>
              <a:t> = </a:t>
            </a:r>
            <a:r>
              <a:rPr lang="en-US" sz="1400" b="1" dirty="0" err="1">
                <a:solidFill>
                  <a:schemeClr val="bg1"/>
                </a:solidFill>
              </a:rPr>
              <a:t>ReadLine</a:t>
            </a:r>
            <a:r>
              <a:rPr lang="en-US" sz="1400" b="1" dirty="0">
                <a:solidFill>
                  <a:schemeClr val="bg1"/>
                </a:solidFill>
              </a:rPr>
              <a:t>(); WriteLine(</a:t>
            </a:r>
            <a:r>
              <a:rPr lang="en-US" sz="1400" b="1" dirty="0" err="1">
                <a:solidFill>
                  <a:schemeClr val="bg1"/>
                </a:solidFill>
              </a:rPr>
              <a:t>str_numeros</a:t>
            </a:r>
            <a:r>
              <a:rPr lang="en-US" sz="1400" b="1" dirty="0">
                <a:solidFill>
                  <a:schemeClr val="bg1"/>
                </a:solidFill>
              </a:rPr>
              <a:t>);</a:t>
            </a:r>
          </a:p>
          <a:p>
            <a:r>
              <a:rPr lang="en-US" sz="1400" b="1" dirty="0">
                <a:solidFill>
                  <a:schemeClr val="bg1"/>
                </a:solidFill>
              </a:rPr>
              <a:t>           var </a:t>
            </a:r>
            <a:r>
              <a:rPr lang="en-US" sz="1400" b="1" dirty="0" err="1">
                <a:solidFill>
                  <a:schemeClr val="bg1"/>
                </a:solidFill>
              </a:rPr>
              <a:t>str_array</a:t>
            </a:r>
            <a:r>
              <a:rPr lang="en-US" sz="1400" b="1" dirty="0">
                <a:solidFill>
                  <a:schemeClr val="bg1"/>
                </a:solidFill>
              </a:rPr>
              <a:t> = </a:t>
            </a:r>
            <a:r>
              <a:rPr lang="en-US" sz="1400" b="1" dirty="0" err="1">
                <a:solidFill>
                  <a:schemeClr val="bg1"/>
                </a:solidFill>
              </a:rPr>
              <a:t>str_numeros.Split</a:t>
            </a:r>
            <a:r>
              <a:rPr lang="en-US" sz="1400" b="1" dirty="0">
                <a:solidFill>
                  <a:schemeClr val="bg1"/>
                </a:solidFill>
              </a:rPr>
              <a:t>( ',' , ';');</a:t>
            </a:r>
          </a:p>
          <a:p>
            <a:r>
              <a:rPr lang="en-US" sz="1400" b="1" dirty="0">
                <a:solidFill>
                  <a:schemeClr val="bg1"/>
                </a:solidFill>
              </a:rPr>
              <a:t>           var </a:t>
            </a:r>
            <a:r>
              <a:rPr lang="en-US" sz="1400" b="1" dirty="0" err="1">
                <a:solidFill>
                  <a:schemeClr val="bg1"/>
                </a:solidFill>
              </a:rPr>
              <a:t>numeros</a:t>
            </a:r>
            <a:r>
              <a:rPr lang="en-US" sz="1400" b="1" dirty="0">
                <a:solidFill>
                  <a:schemeClr val="bg1"/>
                </a:solidFill>
              </a:rPr>
              <a:t> = new decimal[10];</a:t>
            </a:r>
          </a:p>
          <a:p>
            <a:r>
              <a:rPr lang="en-US" sz="1400" b="1" dirty="0">
                <a:solidFill>
                  <a:schemeClr val="bg1"/>
                </a:solidFill>
              </a:rPr>
              <a:t>           for(int </a:t>
            </a:r>
            <a:r>
              <a:rPr lang="en-US" sz="1400" b="1" dirty="0" err="1">
                <a:solidFill>
                  <a:schemeClr val="bg1"/>
                </a:solidFill>
              </a:rPr>
              <a:t>i</a:t>
            </a:r>
            <a:r>
              <a:rPr lang="en-US" sz="1400" b="1" dirty="0">
                <a:solidFill>
                  <a:schemeClr val="bg1"/>
                </a:solidFill>
              </a:rPr>
              <a:t> = 0; </a:t>
            </a:r>
            <a:r>
              <a:rPr lang="en-US" sz="1400" b="1" dirty="0" err="1">
                <a:solidFill>
                  <a:schemeClr val="bg1"/>
                </a:solidFill>
              </a:rPr>
              <a:t>i</a:t>
            </a:r>
            <a:r>
              <a:rPr lang="en-US" sz="1400" b="1" dirty="0">
                <a:solidFill>
                  <a:schemeClr val="bg1"/>
                </a:solidFill>
              </a:rPr>
              <a:t> &lt; </a:t>
            </a:r>
            <a:r>
              <a:rPr lang="en-US" sz="1400" b="1" dirty="0" err="1">
                <a:solidFill>
                  <a:schemeClr val="bg1"/>
                </a:solidFill>
              </a:rPr>
              <a:t>str_array.Length</a:t>
            </a:r>
            <a:r>
              <a:rPr lang="en-US" sz="1400" b="1" dirty="0">
                <a:solidFill>
                  <a:schemeClr val="bg1"/>
                </a:solidFill>
              </a:rPr>
              <a:t>; </a:t>
            </a:r>
            <a:r>
              <a:rPr lang="en-US" sz="1400" b="1" dirty="0" err="1">
                <a:solidFill>
                  <a:schemeClr val="bg1"/>
                </a:solidFill>
              </a:rPr>
              <a:t>i</a:t>
            </a:r>
            <a:r>
              <a:rPr lang="en-US" sz="1400" b="1" dirty="0">
                <a:solidFill>
                  <a:schemeClr val="bg1"/>
                </a:solidFill>
              </a:rPr>
              <a:t>++)</a:t>
            </a:r>
          </a:p>
          <a:p>
            <a:r>
              <a:rPr lang="en-US" sz="1400" b="1" dirty="0">
                <a:solidFill>
                  <a:schemeClr val="bg1"/>
                </a:solidFill>
              </a:rPr>
              <a:t>	</a:t>
            </a:r>
            <a:r>
              <a:rPr lang="en-US" sz="1400" b="1" dirty="0" err="1">
                <a:solidFill>
                  <a:schemeClr val="bg1"/>
                </a:solidFill>
              </a:rPr>
              <a:t>numeros</a:t>
            </a:r>
            <a:r>
              <a:rPr lang="en-US" sz="1400" b="1" dirty="0">
                <a:solidFill>
                  <a:schemeClr val="bg1"/>
                </a:solidFill>
              </a:rPr>
              <a:t>[</a:t>
            </a:r>
            <a:r>
              <a:rPr lang="en-US" sz="1400" b="1" dirty="0" err="1">
                <a:solidFill>
                  <a:schemeClr val="bg1"/>
                </a:solidFill>
              </a:rPr>
              <a:t>i</a:t>
            </a:r>
            <a:r>
              <a:rPr lang="en-US" sz="1400" b="1" dirty="0">
                <a:solidFill>
                  <a:schemeClr val="bg1"/>
                </a:solidFill>
              </a:rPr>
              <a:t>] = </a:t>
            </a:r>
            <a:r>
              <a:rPr lang="en-US" sz="1400" b="1" dirty="0" err="1">
                <a:solidFill>
                  <a:schemeClr val="bg1"/>
                </a:solidFill>
              </a:rPr>
              <a:t>decimal.Parse</a:t>
            </a:r>
            <a:r>
              <a:rPr lang="en-US" sz="1400" b="1" dirty="0">
                <a:solidFill>
                  <a:schemeClr val="bg1"/>
                </a:solidFill>
              </a:rPr>
              <a:t>( </a:t>
            </a:r>
            <a:r>
              <a:rPr lang="en-US" sz="1400" b="1" dirty="0" err="1">
                <a:solidFill>
                  <a:schemeClr val="bg1"/>
                </a:solidFill>
              </a:rPr>
              <a:t>str_array</a:t>
            </a:r>
            <a:r>
              <a:rPr lang="en-US" sz="1400" b="1" dirty="0">
                <a:solidFill>
                  <a:schemeClr val="bg1"/>
                </a:solidFill>
              </a:rPr>
              <a:t>[</a:t>
            </a:r>
            <a:r>
              <a:rPr lang="en-US" sz="1400" b="1" dirty="0" err="1">
                <a:solidFill>
                  <a:schemeClr val="bg1"/>
                </a:solidFill>
              </a:rPr>
              <a:t>i</a:t>
            </a:r>
            <a:r>
              <a:rPr lang="en-US" sz="1400" b="1" dirty="0">
                <a:solidFill>
                  <a:schemeClr val="bg1"/>
                </a:solidFill>
              </a:rPr>
              <a:t>] );</a:t>
            </a:r>
          </a:p>
          <a:p>
            <a:r>
              <a:rPr lang="en-US" sz="1400" b="1" dirty="0">
                <a:solidFill>
                  <a:schemeClr val="bg1"/>
                </a:solidFill>
              </a:rPr>
              <a:t>           WriteLine( $"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 Suma(</a:t>
            </a:r>
            <a:r>
              <a:rPr lang="en-US" sz="1400" b="1" dirty="0" err="1">
                <a:solidFill>
                  <a:schemeClr val="bg1"/>
                </a:solidFill>
              </a:rPr>
              <a:t>numeros</a:t>
            </a:r>
            <a:r>
              <a:rPr lang="en-US" sz="1400" b="1" dirty="0">
                <a:solidFill>
                  <a:schemeClr val="bg1"/>
                </a:solidFill>
              </a:rPr>
              <a:t>) }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722820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B4494-A6BC-D94D-880B-267548690A28}"/>
              </a:ext>
            </a:extLst>
          </p:cNvPr>
          <p:cNvSpPr>
            <a:spLocks noGrp="1"/>
          </p:cNvSpPr>
          <p:nvPr>
            <p:ph type="title"/>
          </p:nvPr>
        </p:nvSpPr>
        <p:spPr/>
        <p:txBody>
          <a:bodyPr/>
          <a:lstStyle/>
          <a:p>
            <a:r>
              <a:rPr lang="en-BO" dirty="0"/>
              <a:t>params</a:t>
            </a:r>
          </a:p>
        </p:txBody>
      </p:sp>
      <p:sp>
        <p:nvSpPr>
          <p:cNvPr id="3" name="Content Placeholder 2">
            <a:extLst>
              <a:ext uri="{FF2B5EF4-FFF2-40B4-BE49-F238E27FC236}">
                <a16:creationId xmlns:a16="http://schemas.microsoft.com/office/drawing/2014/main" id="{489D5284-8F75-314A-B482-86954A245D62}"/>
              </a:ext>
            </a:extLst>
          </p:cNvPr>
          <p:cNvSpPr>
            <a:spLocks noGrp="1"/>
          </p:cNvSpPr>
          <p:nvPr>
            <p:ph idx="1"/>
          </p:nvPr>
        </p:nvSpPr>
        <p:spPr>
          <a:xfrm>
            <a:off x="7663543" y="1836602"/>
            <a:ext cx="3690257" cy="3634649"/>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a:t>Para </a:t>
            </a:r>
            <a:r>
              <a:rPr lang="en-US" dirty="0" err="1"/>
              <a:t>poder</a:t>
            </a:r>
            <a:r>
              <a:rPr lang="en-US" dirty="0"/>
              <a:t> pasar un </a:t>
            </a:r>
            <a:r>
              <a:rPr lang="en-US" dirty="0" err="1"/>
              <a:t>número</a:t>
            </a:r>
            <a:r>
              <a:rPr lang="en-US" dirty="0"/>
              <a:t> variable de </a:t>
            </a:r>
            <a:r>
              <a:rPr lang="en-US" dirty="0" err="1"/>
              <a:t>parámetros</a:t>
            </a:r>
            <a:r>
              <a:rPr lang="en-US" dirty="0"/>
              <a:t> de un </a:t>
            </a:r>
            <a:r>
              <a:rPr lang="en-US" dirty="0" err="1"/>
              <a:t>tipo</a:t>
            </a:r>
            <a:r>
              <a:rPr lang="en-US" dirty="0"/>
              <a:t> </a:t>
            </a:r>
            <a:r>
              <a:rPr lang="en-US" dirty="0" err="1"/>
              <a:t>específico</a:t>
            </a:r>
            <a:r>
              <a:rPr lang="en-US" dirty="0"/>
              <a:t>, se </a:t>
            </a:r>
            <a:r>
              <a:rPr lang="en-US" dirty="0" err="1"/>
              <a:t>puede</a:t>
            </a:r>
            <a:r>
              <a:rPr lang="en-US" dirty="0"/>
              <a:t> </a:t>
            </a:r>
            <a:r>
              <a:rPr lang="en-US" dirty="0" err="1"/>
              <a:t>usar</a:t>
            </a:r>
            <a:r>
              <a:rPr lang="en-US" dirty="0"/>
              <a:t> un array con el </a:t>
            </a:r>
            <a:r>
              <a:rPr lang="en-US" dirty="0" err="1"/>
              <a:t>modificador</a:t>
            </a:r>
            <a:r>
              <a:rPr lang="en-US" dirty="0"/>
              <a:t> “params” </a:t>
            </a:r>
            <a:r>
              <a:rPr lang="en-US" dirty="0" err="1"/>
              <a:t>como</a:t>
            </a:r>
            <a:r>
              <a:rPr lang="en-US" dirty="0"/>
              <a:t> el </a:t>
            </a:r>
            <a:r>
              <a:rPr lang="en-US" dirty="0" err="1"/>
              <a:t>último</a:t>
            </a:r>
            <a:r>
              <a:rPr lang="en-US" dirty="0"/>
              <a:t> </a:t>
            </a:r>
            <a:r>
              <a:rPr lang="en-US" dirty="0" err="1"/>
              <a:t>parámetro</a:t>
            </a:r>
            <a:r>
              <a:rPr lang="en-US" dirty="0"/>
              <a:t> de la </a:t>
            </a:r>
            <a:r>
              <a:rPr lang="en-US" dirty="0" err="1"/>
              <a:t>lista</a:t>
            </a:r>
            <a:r>
              <a:rPr lang="en-US" dirty="0"/>
              <a:t>. </a:t>
            </a:r>
            <a:r>
              <a:rPr lang="en-US" dirty="0" err="1"/>
              <a:t>Cualquier</a:t>
            </a:r>
            <a:r>
              <a:rPr lang="en-US" dirty="0"/>
              <a:t> </a:t>
            </a:r>
            <a:r>
              <a:rPr lang="en-US" dirty="0" err="1"/>
              <a:t>parámetro</a:t>
            </a:r>
            <a:r>
              <a:rPr lang="en-US" dirty="0"/>
              <a:t> </a:t>
            </a:r>
            <a:r>
              <a:rPr lang="en-US" dirty="0" err="1"/>
              <a:t>adicional</a:t>
            </a:r>
            <a:r>
              <a:rPr lang="en-US" dirty="0"/>
              <a:t> del </a:t>
            </a:r>
            <a:r>
              <a:rPr lang="en-US" dirty="0" err="1"/>
              <a:t>tipo</a:t>
            </a:r>
            <a:r>
              <a:rPr lang="en-US" dirty="0"/>
              <a:t> </a:t>
            </a:r>
            <a:r>
              <a:rPr lang="en-US" dirty="0" err="1"/>
              <a:t>especificado</a:t>
            </a:r>
            <a:r>
              <a:rPr lang="en-US" dirty="0"/>
              <a:t> que se </a:t>
            </a:r>
            <a:r>
              <a:rPr lang="en-US" dirty="0" err="1"/>
              <a:t>pasan</a:t>
            </a:r>
            <a:r>
              <a:rPr lang="en-US" dirty="0"/>
              <a:t> al </a:t>
            </a:r>
            <a:r>
              <a:rPr lang="en-US" dirty="0" err="1"/>
              <a:t>método</a:t>
            </a:r>
            <a:r>
              <a:rPr lang="en-US" dirty="0"/>
              <a:t>, se </a:t>
            </a:r>
            <a:r>
              <a:rPr lang="en-US" dirty="0" err="1"/>
              <a:t>agregará</a:t>
            </a:r>
            <a:r>
              <a:rPr lang="en-US" dirty="0"/>
              <a:t> </a:t>
            </a:r>
            <a:r>
              <a:rPr lang="en-US" dirty="0" err="1"/>
              <a:t>automáticamente</a:t>
            </a:r>
            <a:r>
              <a:rPr lang="en-US" dirty="0"/>
              <a:t> a </a:t>
            </a:r>
            <a:r>
              <a:rPr lang="en-US" dirty="0" err="1"/>
              <a:t>este</a:t>
            </a:r>
            <a:r>
              <a:rPr lang="en-US" dirty="0"/>
              <a:t> array.</a:t>
            </a:r>
            <a:endParaRPr lang="en-BO" dirty="0"/>
          </a:p>
        </p:txBody>
      </p:sp>
      <p:sp>
        <p:nvSpPr>
          <p:cNvPr id="4" name="TextBox 3">
            <a:extLst>
              <a:ext uri="{FF2B5EF4-FFF2-40B4-BE49-F238E27FC236}">
                <a16:creationId xmlns:a16="http://schemas.microsoft.com/office/drawing/2014/main" id="{3DC7C76C-6541-9449-9E7C-A013126B81B6}"/>
              </a:ext>
            </a:extLst>
          </p:cNvPr>
          <p:cNvSpPr txBox="1"/>
          <p:nvPr/>
        </p:nvSpPr>
        <p:spPr>
          <a:xfrm>
            <a:off x="838200" y="1499491"/>
            <a:ext cx="5701937" cy="430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400" b="1" dirty="0">
              <a:solidFill>
                <a:schemeClr val="bg1"/>
              </a:solidFill>
            </a:endParaRPr>
          </a:p>
          <a:p>
            <a:r>
              <a:rPr lang="en-US" sz="1400" b="1" dirty="0">
                <a:solidFill>
                  <a:schemeClr val="bg1"/>
                </a:solidFill>
              </a:rPr>
              <a:t>static decimal Suma(</a:t>
            </a:r>
            <a:r>
              <a:rPr lang="en-US" sz="1600" b="1" dirty="0">
                <a:solidFill>
                  <a:schemeClr val="accent2">
                    <a:lumMod val="40000"/>
                    <a:lumOff val="60000"/>
                  </a:schemeClr>
                </a:solidFill>
              </a:rPr>
              <a:t>params</a:t>
            </a:r>
            <a:r>
              <a:rPr lang="en-US" sz="1400" b="1" dirty="0">
                <a:solidFill>
                  <a:schemeClr val="bg1"/>
                </a:solidFill>
              </a:rPr>
              <a:t> 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default;</a:t>
            </a:r>
          </a:p>
          <a:p>
            <a:r>
              <a:rPr lang="en-US" sz="1400" b="1" dirty="0">
                <a:solidFill>
                  <a:schemeClr val="bg1"/>
                </a:solidFill>
              </a:rPr>
              <a:t>           foreach(var x in d)</a:t>
            </a:r>
          </a:p>
          <a:p>
            <a:r>
              <a:rPr lang="en-US" sz="1400" b="1" dirty="0">
                <a:solidFill>
                  <a:schemeClr val="bg1"/>
                </a:solidFill>
              </a:rPr>
              <a:t>	</a:t>
            </a:r>
            <a:r>
              <a:rPr lang="en-US" sz="1400" b="1" dirty="0" err="1">
                <a:solidFill>
                  <a:schemeClr val="bg1"/>
                </a:solidFill>
              </a:rPr>
              <a:t>suma</a:t>
            </a:r>
            <a:r>
              <a:rPr lang="en-US" sz="1400" b="1" dirty="0">
                <a:solidFill>
                  <a:schemeClr val="bg1"/>
                </a:solidFill>
              </a:rPr>
              <a:t> += x;</a:t>
            </a:r>
          </a:p>
          <a:p>
            <a:r>
              <a:rPr lang="en-US" sz="1400" b="1" dirty="0">
                <a:solidFill>
                  <a:schemeClr val="bg1"/>
                </a:solidFill>
              </a:rPr>
              <a:t>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           Write( "</a:t>
            </a:r>
            <a:r>
              <a:rPr lang="en-US" sz="1400" b="1" dirty="0" err="1">
                <a:solidFill>
                  <a:schemeClr val="bg1"/>
                </a:solidFill>
              </a:rPr>
              <a:t>Ingrese</a:t>
            </a:r>
            <a:r>
              <a:rPr lang="en-US" sz="1400" b="1" dirty="0">
                <a:solidFill>
                  <a:schemeClr val="bg1"/>
                </a:solidFill>
              </a:rPr>
              <a:t> 3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coma): ");</a:t>
            </a:r>
          </a:p>
          <a:p>
            <a:r>
              <a:rPr lang="en-US" sz="1400" b="1" dirty="0">
                <a:solidFill>
                  <a:schemeClr val="bg1"/>
                </a:solidFill>
              </a:rPr>
              <a:t>           var </a:t>
            </a:r>
            <a:r>
              <a:rPr lang="en-US" sz="1400" b="1" dirty="0" err="1">
                <a:solidFill>
                  <a:schemeClr val="bg1"/>
                </a:solidFill>
              </a:rPr>
              <a:t>str_numeros</a:t>
            </a:r>
            <a:r>
              <a:rPr lang="en-US" sz="1400" b="1" dirty="0">
                <a:solidFill>
                  <a:schemeClr val="bg1"/>
                </a:solidFill>
              </a:rPr>
              <a:t> = </a:t>
            </a:r>
            <a:r>
              <a:rPr lang="en-US" sz="1400" b="1" dirty="0" err="1">
                <a:solidFill>
                  <a:schemeClr val="bg1"/>
                </a:solidFill>
              </a:rPr>
              <a:t>ReadLine</a:t>
            </a:r>
            <a:r>
              <a:rPr lang="en-US" sz="1400" b="1" dirty="0">
                <a:solidFill>
                  <a:schemeClr val="bg1"/>
                </a:solidFill>
              </a:rPr>
              <a:t>(); WriteLine(</a:t>
            </a:r>
            <a:r>
              <a:rPr lang="en-US" sz="1400" b="1" dirty="0" err="1">
                <a:solidFill>
                  <a:schemeClr val="bg1"/>
                </a:solidFill>
              </a:rPr>
              <a:t>str_numeros</a:t>
            </a:r>
            <a:r>
              <a:rPr lang="en-US" sz="1400" b="1" dirty="0">
                <a:solidFill>
                  <a:schemeClr val="bg1"/>
                </a:solidFill>
              </a:rPr>
              <a:t>);</a:t>
            </a:r>
          </a:p>
          <a:p>
            <a:r>
              <a:rPr lang="en-US" sz="1400" b="1" dirty="0">
                <a:solidFill>
                  <a:schemeClr val="bg1"/>
                </a:solidFill>
              </a:rPr>
              <a:t>           var </a:t>
            </a:r>
            <a:r>
              <a:rPr lang="en-US" sz="1400" b="1" dirty="0" err="1">
                <a:solidFill>
                  <a:schemeClr val="bg1"/>
                </a:solidFill>
              </a:rPr>
              <a:t>str_array</a:t>
            </a:r>
            <a:r>
              <a:rPr lang="en-US" sz="1400" b="1" dirty="0">
                <a:solidFill>
                  <a:schemeClr val="bg1"/>
                </a:solidFill>
              </a:rPr>
              <a:t> = </a:t>
            </a:r>
            <a:r>
              <a:rPr lang="en-US" sz="1400" b="1" dirty="0" err="1">
                <a:solidFill>
                  <a:schemeClr val="bg1"/>
                </a:solidFill>
              </a:rPr>
              <a:t>str_numeros.Split</a:t>
            </a:r>
            <a:r>
              <a:rPr lang="en-US" sz="1400" b="1" dirty="0">
                <a:solidFill>
                  <a:schemeClr val="bg1"/>
                </a:solidFill>
              </a:rPr>
              <a:t>( ',' , ';');</a:t>
            </a:r>
          </a:p>
          <a:p>
            <a:r>
              <a:rPr lang="en-US" sz="1400" b="1" dirty="0">
                <a:solidFill>
                  <a:schemeClr val="bg1"/>
                </a:solidFill>
              </a:rPr>
              <a:t>           var d1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[0]); </a:t>
            </a:r>
          </a:p>
          <a:p>
            <a:r>
              <a:rPr lang="en-US" sz="1400" b="1" dirty="0">
                <a:solidFill>
                  <a:schemeClr val="bg1"/>
                </a:solidFill>
              </a:rPr>
              <a:t>           var d2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[1]); </a:t>
            </a:r>
          </a:p>
          <a:p>
            <a:r>
              <a:rPr lang="en-US" sz="1400" b="1" dirty="0">
                <a:solidFill>
                  <a:schemeClr val="bg1"/>
                </a:solidFill>
              </a:rPr>
              <a:t>           var d3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[2]);</a:t>
            </a:r>
          </a:p>
          <a:p>
            <a:r>
              <a:rPr lang="en-US" sz="1400" b="1" dirty="0">
                <a:solidFill>
                  <a:schemeClr val="bg1"/>
                </a:solidFill>
              </a:rPr>
              <a:t>           WriteLine( $"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 Suma(d1, d2, d3) }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75868775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D8063-6837-9B40-8651-060DF19A298F}"/>
              </a:ext>
            </a:extLst>
          </p:cNvPr>
          <p:cNvSpPr>
            <a:spLocks noGrp="1"/>
          </p:cNvSpPr>
          <p:nvPr>
            <p:ph type="title"/>
          </p:nvPr>
        </p:nvSpPr>
        <p:spPr/>
        <p:txBody>
          <a:bodyPr/>
          <a:lstStyle/>
          <a:p>
            <a:r>
              <a:rPr lang="en-US" dirty="0"/>
              <a:t>M</a:t>
            </a:r>
            <a:r>
              <a:rPr lang="en-BO" dirty="0"/>
              <a:t>ain()</a:t>
            </a:r>
          </a:p>
        </p:txBody>
      </p:sp>
      <p:sp>
        <p:nvSpPr>
          <p:cNvPr id="3" name="Content Placeholder 2">
            <a:extLst>
              <a:ext uri="{FF2B5EF4-FFF2-40B4-BE49-F238E27FC236}">
                <a16:creationId xmlns:a16="http://schemas.microsoft.com/office/drawing/2014/main" id="{84910822-AC75-5249-97E0-13642D94ADE2}"/>
              </a:ext>
            </a:extLst>
          </p:cNvPr>
          <p:cNvSpPr>
            <a:spLocks noGrp="1"/>
          </p:cNvSpPr>
          <p:nvPr>
            <p:ph idx="1"/>
          </p:nvPr>
        </p:nvSpPr>
        <p:spPr>
          <a:xfrm>
            <a:off x="838200" y="1825625"/>
            <a:ext cx="10515600" cy="4667250"/>
          </a:xfrm>
        </p:spPr>
        <p:txBody>
          <a:bodyPr>
            <a:normAutofit fontScale="62500" lnSpcReduction="20000"/>
          </a:bodyPr>
          <a:lstStyle/>
          <a:p>
            <a:pPr marL="0" indent="0">
              <a:buNone/>
            </a:pPr>
            <a:r>
              <a:rPr lang="en-BO" dirty="0"/>
              <a:t>El método Main(), es el único método especial del lenguaje, ya que es el punto de entrada a cualquier programa C# ejecutable. El runtime, en el momento de ejecutar, buscará dentro de los componentes (assemblies) del proyecto un método con este nombre para iniciar la ejecución del programa desde este método.</a:t>
            </a:r>
          </a:p>
          <a:p>
            <a:pPr marL="0" indent="0">
              <a:buNone/>
            </a:pPr>
            <a:r>
              <a:rPr lang="en-BO" dirty="0"/>
              <a:t>El método Main() debe ser </a:t>
            </a:r>
            <a:r>
              <a:rPr lang="en-BO" b="1" dirty="0"/>
              <a:t>static</a:t>
            </a:r>
            <a:r>
              <a:rPr lang="en-BO" dirty="0"/>
              <a:t> y responder a una de las siguientes definiciones:</a:t>
            </a:r>
          </a:p>
          <a:p>
            <a:pPr marL="0" indent="0">
              <a:buNone/>
            </a:pPr>
            <a:endParaRPr lang="en-BO" dirty="0"/>
          </a:p>
          <a:p>
            <a:r>
              <a:rPr lang="en-US" dirty="0"/>
              <a:t>static v</a:t>
            </a:r>
            <a:r>
              <a:rPr lang="en-BO" dirty="0"/>
              <a:t>oid Main() {}</a:t>
            </a:r>
          </a:p>
          <a:p>
            <a:r>
              <a:rPr lang="en-US" dirty="0"/>
              <a:t>static v</a:t>
            </a:r>
            <a:r>
              <a:rPr lang="en-BO" dirty="0"/>
              <a:t>oid Main(string[] args) {}</a:t>
            </a:r>
          </a:p>
          <a:p>
            <a:r>
              <a:rPr lang="en-US" dirty="0"/>
              <a:t>static </a:t>
            </a:r>
            <a:r>
              <a:rPr lang="en-US" dirty="0" err="1"/>
              <a:t>i</a:t>
            </a:r>
            <a:r>
              <a:rPr lang="en-BO" dirty="0"/>
              <a:t>nt Main() {}</a:t>
            </a:r>
          </a:p>
          <a:p>
            <a:r>
              <a:rPr lang="en-US" dirty="0"/>
              <a:t>static </a:t>
            </a:r>
            <a:r>
              <a:rPr lang="en-US" dirty="0" err="1"/>
              <a:t>i</a:t>
            </a:r>
            <a:r>
              <a:rPr lang="en-BO" dirty="0"/>
              <a:t>nt Main(string[] args) {}</a:t>
            </a:r>
          </a:p>
          <a:p>
            <a:r>
              <a:rPr lang="en-US" dirty="0"/>
              <a:t>static </a:t>
            </a:r>
            <a:r>
              <a:rPr lang="en-BO" dirty="0"/>
              <a:t>Task Main() {}</a:t>
            </a:r>
          </a:p>
          <a:p>
            <a:r>
              <a:rPr lang="en-US" dirty="0"/>
              <a:t>static </a:t>
            </a:r>
            <a:r>
              <a:rPr lang="en-BO" dirty="0"/>
              <a:t>Task Main(string[] args) {} </a:t>
            </a:r>
          </a:p>
          <a:p>
            <a:endParaRPr lang="en-BO" dirty="0"/>
          </a:p>
          <a:p>
            <a:pPr marL="0" indent="0">
              <a:buNone/>
            </a:pPr>
            <a:r>
              <a:rPr lang="en-BO" dirty="0"/>
              <a:t>En un programa debe en lo posible codificarse un solo método con este nombre en todas las clases y namespaces del proyecto. De haber más de un método en el momento de compilar habrá que indicar cual es el método Main de arranque.</a:t>
            </a:r>
          </a:p>
        </p:txBody>
      </p:sp>
    </p:spTree>
    <p:extLst>
      <p:ext uri="{BB962C8B-B14F-4D97-AF65-F5344CB8AC3E}">
        <p14:creationId xmlns:p14="http://schemas.microsoft.com/office/powerpoint/2010/main" val="2826981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D80EE-B37A-CA4D-8DAE-4FCADD628E97}"/>
              </a:ext>
            </a:extLst>
          </p:cNvPr>
          <p:cNvSpPr>
            <a:spLocks noGrp="1"/>
          </p:cNvSpPr>
          <p:nvPr>
            <p:ph type="title"/>
          </p:nvPr>
        </p:nvSpPr>
        <p:spPr/>
        <p:txBody>
          <a:bodyPr/>
          <a:lstStyle/>
          <a:p>
            <a:r>
              <a:rPr lang="en-US" dirty="0"/>
              <a:t>IntelliSense</a:t>
            </a:r>
            <a:br>
              <a:rPr lang="en-US" dirty="0"/>
            </a:br>
            <a:endParaRPr lang="en-BO" dirty="0"/>
          </a:p>
        </p:txBody>
      </p:sp>
      <p:sp>
        <p:nvSpPr>
          <p:cNvPr id="3" name="Content Placeholder 2">
            <a:extLst>
              <a:ext uri="{FF2B5EF4-FFF2-40B4-BE49-F238E27FC236}">
                <a16:creationId xmlns:a16="http://schemas.microsoft.com/office/drawing/2014/main" id="{B6A249A0-A534-A04A-B1CD-52012855D15A}"/>
              </a:ext>
            </a:extLst>
          </p:cNvPr>
          <p:cNvSpPr>
            <a:spLocks noGrp="1"/>
          </p:cNvSpPr>
          <p:nvPr>
            <p:ph idx="1"/>
          </p:nvPr>
        </p:nvSpPr>
        <p:spPr/>
        <p:txBody>
          <a:bodyPr>
            <a:normAutofit/>
          </a:bodyPr>
          <a:lstStyle/>
          <a:p>
            <a:pPr marL="0" indent="0">
              <a:buNone/>
            </a:pPr>
            <a:r>
              <a:rPr lang="es-ES" dirty="0"/>
              <a:t>Al escribir código en Visual Studio, aparecerá una ventana llamada </a:t>
            </a:r>
            <a:r>
              <a:rPr lang="es-ES" dirty="0" err="1"/>
              <a:t>IntelliSense</a:t>
            </a:r>
            <a:r>
              <a:rPr lang="es-ES" dirty="0"/>
              <a:t> donde quiera que haya múltiples alternativas predeterminadas de las cuales elegir. </a:t>
            </a:r>
          </a:p>
          <a:p>
            <a:pPr marL="0" indent="0">
              <a:buNone/>
            </a:pPr>
            <a:r>
              <a:rPr lang="es-ES" dirty="0"/>
              <a:t>Esta ventana es muy útil y puede abrirse manualmente</a:t>
            </a:r>
            <a:br>
              <a:rPr lang="es-ES" dirty="0"/>
            </a:br>
            <a:r>
              <a:rPr lang="es-ES" dirty="0"/>
              <a:t>presionando </a:t>
            </a:r>
            <a:r>
              <a:rPr lang="es-ES" dirty="0" err="1"/>
              <a:t>Ctrl</a:t>
            </a:r>
            <a:r>
              <a:rPr lang="es-ES" dirty="0"/>
              <a:t> + Espacio. Esto da acceso rápido a cualquier entidad de código que sea capaz de usar dentro de su programa, incluidas las clases y métodos de .NET Framework junto con sus descripciones. Este es una poderosa característica que se puede usar para no memorizar todas las opciones para codificar.</a:t>
            </a:r>
            <a:endParaRPr lang="en-BO" dirty="0"/>
          </a:p>
        </p:txBody>
      </p:sp>
    </p:spTree>
    <p:extLst>
      <p:ext uri="{BB962C8B-B14F-4D97-AF65-F5344CB8AC3E}">
        <p14:creationId xmlns:p14="http://schemas.microsoft.com/office/powerpoint/2010/main" val="38082827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EAF8C-CC10-BD4A-938D-9BF23EE43A1A}"/>
              </a:ext>
            </a:extLst>
          </p:cNvPr>
          <p:cNvSpPr>
            <a:spLocks noGrp="1"/>
          </p:cNvSpPr>
          <p:nvPr>
            <p:ph type="title"/>
          </p:nvPr>
        </p:nvSpPr>
        <p:spPr/>
        <p:txBody>
          <a:bodyPr/>
          <a:lstStyle/>
          <a:p>
            <a:r>
              <a:rPr lang="en-BO" dirty="0"/>
              <a:t>Argumentos de línea de comando</a:t>
            </a:r>
          </a:p>
        </p:txBody>
      </p:sp>
      <p:sp>
        <p:nvSpPr>
          <p:cNvPr id="3" name="Content Placeholder 2">
            <a:extLst>
              <a:ext uri="{FF2B5EF4-FFF2-40B4-BE49-F238E27FC236}">
                <a16:creationId xmlns:a16="http://schemas.microsoft.com/office/drawing/2014/main" id="{6F6DCBD8-D770-864B-9F7C-CE59B672D1C9}"/>
              </a:ext>
            </a:extLst>
          </p:cNvPr>
          <p:cNvSpPr>
            <a:spLocks noGrp="1"/>
          </p:cNvSpPr>
          <p:nvPr>
            <p:ph idx="1"/>
          </p:nvPr>
        </p:nvSpPr>
        <p:spPr>
          <a:xfrm>
            <a:off x="6287590" y="2034631"/>
            <a:ext cx="5066210" cy="3956867"/>
          </a:xfrm>
        </p:spPr>
        <p:style>
          <a:lnRef idx="1">
            <a:schemeClr val="accent5"/>
          </a:lnRef>
          <a:fillRef idx="2">
            <a:schemeClr val="accent5"/>
          </a:fillRef>
          <a:effectRef idx="1">
            <a:schemeClr val="accent5"/>
          </a:effectRef>
          <a:fontRef idx="minor">
            <a:schemeClr val="dk1"/>
          </a:fontRef>
        </p:style>
        <p:txBody>
          <a:bodyPr>
            <a:normAutofit fontScale="62500" lnSpcReduction="20000"/>
          </a:bodyPr>
          <a:lstStyle/>
          <a:p>
            <a:pPr marL="0" indent="0">
              <a:buNone/>
            </a:pPr>
            <a:r>
              <a:rPr lang="en-US" dirty="0"/>
              <a:t>La version de Main con un array de strings </a:t>
            </a:r>
            <a:r>
              <a:rPr lang="en-US" dirty="0" err="1"/>
              <a:t>posibilita</a:t>
            </a:r>
            <a:r>
              <a:rPr lang="en-US" dirty="0"/>
              <a:t> </a:t>
            </a:r>
            <a:r>
              <a:rPr lang="en-US" dirty="0" err="1"/>
              <a:t>recibir</a:t>
            </a:r>
            <a:r>
              <a:rPr lang="en-US" dirty="0"/>
              <a:t> palabras que </a:t>
            </a:r>
            <a:r>
              <a:rPr lang="en-US" dirty="0" err="1"/>
              <a:t>acompañan</a:t>
            </a:r>
            <a:r>
              <a:rPr lang="en-US" dirty="0"/>
              <a:t> al </a:t>
            </a:r>
            <a:r>
              <a:rPr lang="en-US" dirty="0" err="1"/>
              <a:t>nombre</a:t>
            </a:r>
            <a:r>
              <a:rPr lang="en-US" dirty="0"/>
              <a:t> del </a:t>
            </a:r>
            <a:r>
              <a:rPr lang="en-US" dirty="0" err="1"/>
              <a:t>programa</a:t>
            </a:r>
            <a:r>
              <a:rPr lang="en-US" dirty="0"/>
              <a:t>, </a:t>
            </a:r>
            <a:r>
              <a:rPr lang="en-US" dirty="0" err="1"/>
              <a:t>como</a:t>
            </a:r>
            <a:r>
              <a:rPr lang="en-US" dirty="0"/>
              <a:t> una forma de </a:t>
            </a:r>
            <a:r>
              <a:rPr lang="en-US" dirty="0" err="1"/>
              <a:t>hacer</a:t>
            </a:r>
            <a:r>
              <a:rPr lang="en-US" dirty="0"/>
              <a:t> </a:t>
            </a:r>
            <a:r>
              <a:rPr lang="en-US" dirty="0" err="1"/>
              <a:t>tareas</a:t>
            </a:r>
            <a:r>
              <a:rPr lang="en-US" dirty="0"/>
              <a:t> </a:t>
            </a:r>
            <a:r>
              <a:rPr lang="en-US" dirty="0" err="1"/>
              <a:t>automáticas</a:t>
            </a:r>
            <a:r>
              <a:rPr lang="en-US" dirty="0"/>
              <a:t>, sin la </a:t>
            </a:r>
            <a:r>
              <a:rPr lang="en-US" dirty="0" err="1"/>
              <a:t>intervención</a:t>
            </a:r>
            <a:r>
              <a:rPr lang="en-US" dirty="0"/>
              <a:t> de personas.</a:t>
            </a:r>
          </a:p>
          <a:p>
            <a:pPr marL="0" indent="0">
              <a:buNone/>
            </a:pPr>
            <a:endParaRPr lang="en-US" dirty="0"/>
          </a:p>
          <a:p>
            <a:pPr marL="0" indent="0">
              <a:buNone/>
            </a:pPr>
            <a:r>
              <a:rPr lang="en-US" dirty="0"/>
              <a:t>La forma que </a:t>
            </a:r>
            <a:r>
              <a:rPr lang="en-US" dirty="0" err="1"/>
              <a:t>usamos</a:t>
            </a:r>
            <a:r>
              <a:rPr lang="en-US" dirty="0"/>
              <a:t> es </a:t>
            </a:r>
          </a:p>
          <a:p>
            <a:pPr marL="0" indent="0">
              <a:buNone/>
            </a:pPr>
            <a:r>
              <a:rPr lang="en-US" b="1" dirty="0"/>
              <a:t>void Main(string[] </a:t>
            </a:r>
            <a:r>
              <a:rPr lang="en-US" b="1" dirty="0" err="1"/>
              <a:t>args</a:t>
            </a:r>
            <a:r>
              <a:rPr lang="en-US" b="1" dirty="0"/>
              <a:t>)</a:t>
            </a:r>
          </a:p>
          <a:p>
            <a:pPr marL="0" indent="0">
              <a:buNone/>
            </a:pPr>
            <a:endParaRPr lang="en-BO" dirty="0"/>
          </a:p>
          <a:p>
            <a:pPr marL="0" indent="0">
              <a:buNone/>
            </a:pPr>
            <a:r>
              <a:rPr lang="en-BO" dirty="0"/>
              <a:t>Por ejemplo si se ejecuta el programa desde la terminal con </a:t>
            </a:r>
            <a:r>
              <a:rPr lang="en-US" dirty="0" err="1"/>
              <a:t>esta</a:t>
            </a:r>
            <a:r>
              <a:rPr lang="en-US" dirty="0"/>
              <a:t> </a:t>
            </a:r>
            <a:r>
              <a:rPr lang="en-US" dirty="0" err="1"/>
              <a:t>línea</a:t>
            </a:r>
            <a:r>
              <a:rPr lang="en-US" dirty="0"/>
              <a:t> de </a:t>
            </a:r>
            <a:r>
              <a:rPr lang="en-US" dirty="0" err="1"/>
              <a:t>comando</a:t>
            </a:r>
            <a:r>
              <a:rPr lang="en-US" dirty="0"/>
              <a:t>:</a:t>
            </a:r>
          </a:p>
          <a:p>
            <a:pPr marL="0" indent="0">
              <a:buNone/>
            </a:pPr>
            <a:r>
              <a:rPr lang="en-US" b="1" dirty="0"/>
              <a:t>d</a:t>
            </a:r>
            <a:r>
              <a:rPr lang="en-BO" b="1" dirty="0"/>
              <a:t>otnet run -- 12 13 25 30</a:t>
            </a:r>
          </a:p>
          <a:p>
            <a:pPr marL="0" indent="0">
              <a:buNone/>
            </a:pPr>
            <a:r>
              <a:rPr lang="en-US" dirty="0"/>
              <a:t>t</a:t>
            </a:r>
            <a:r>
              <a:rPr lang="en-BO" dirty="0"/>
              <a:t>endremos  que el método main recibe el siguiente argumento:</a:t>
            </a:r>
          </a:p>
          <a:p>
            <a:pPr marL="0" indent="0">
              <a:buNone/>
            </a:pPr>
            <a:r>
              <a:rPr lang="en-US" b="1" dirty="0"/>
              <a:t>s</a:t>
            </a:r>
            <a:r>
              <a:rPr lang="en-BO" b="1" dirty="0"/>
              <a:t>tring[] args = new string[] {“12”, “13”, “25”, “30” }</a:t>
            </a:r>
            <a:r>
              <a:rPr lang="en-BO" dirty="0"/>
              <a:t> </a:t>
            </a:r>
          </a:p>
        </p:txBody>
      </p:sp>
      <p:sp>
        <p:nvSpPr>
          <p:cNvPr id="4" name="TextBox 3">
            <a:extLst>
              <a:ext uri="{FF2B5EF4-FFF2-40B4-BE49-F238E27FC236}">
                <a16:creationId xmlns:a16="http://schemas.microsoft.com/office/drawing/2014/main" id="{7CE063D9-EAC0-6847-A8DD-408FEC6ACB4C}"/>
              </a:ext>
            </a:extLst>
          </p:cNvPr>
          <p:cNvSpPr txBox="1"/>
          <p:nvPr/>
        </p:nvSpPr>
        <p:spPr>
          <a:xfrm>
            <a:off x="838200" y="1560059"/>
            <a:ext cx="5362303" cy="5170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if(</a:t>
            </a:r>
            <a:r>
              <a:rPr lang="en-US" sz="1400" b="1" dirty="0" err="1">
                <a:solidFill>
                  <a:schemeClr val="bg1"/>
                </a:solidFill>
              </a:rPr>
              <a:t>args.Length</a:t>
            </a:r>
            <a:r>
              <a:rPr lang="en-US" sz="1400" b="1" dirty="0">
                <a:solidFill>
                  <a:schemeClr val="bg1"/>
                </a:solidFill>
              </a:rPr>
              <a:t> == 0) {</a:t>
            </a:r>
          </a:p>
          <a:p>
            <a:r>
              <a:rPr lang="en-US" sz="1400" b="1" dirty="0">
                <a:solidFill>
                  <a:schemeClr val="bg1"/>
                </a:solidFill>
              </a:rPr>
              <a:t>            WriteLine("</a:t>
            </a:r>
            <a:r>
              <a:rPr lang="en-US" sz="1400" b="1" dirty="0" err="1">
                <a:solidFill>
                  <a:schemeClr val="bg1"/>
                </a:solidFill>
              </a:rPr>
              <a:t>Ingrese</a:t>
            </a:r>
            <a:r>
              <a:rPr lang="en-US" sz="1400" b="1" dirty="0">
                <a:solidFill>
                  <a:schemeClr val="bg1"/>
                </a:solidFill>
              </a:rPr>
              <a:t> </a:t>
            </a:r>
            <a:r>
              <a:rPr lang="en-US" sz="1400" b="1" dirty="0" err="1">
                <a:solidFill>
                  <a:schemeClr val="bg1"/>
                </a:solidFill>
              </a:rPr>
              <a:t>en</a:t>
            </a:r>
            <a:r>
              <a:rPr lang="en-US" sz="1400" b="1" dirty="0">
                <a:solidFill>
                  <a:schemeClr val="bg1"/>
                </a:solidFill>
              </a:rPr>
              <a:t> la </a:t>
            </a:r>
            <a:r>
              <a:rPr lang="en-US" sz="1400" b="1" dirty="0" err="1">
                <a:solidFill>
                  <a:schemeClr val="bg1"/>
                </a:solidFill>
              </a:rPr>
              <a:t>línea</a:t>
            </a:r>
            <a:r>
              <a:rPr lang="en-US" sz="1400" b="1" dirty="0">
                <a:solidFill>
                  <a:schemeClr val="bg1"/>
                </a:solidFill>
              </a:rPr>
              <a:t> de </a:t>
            </a:r>
            <a:r>
              <a:rPr lang="en-US" sz="1400" b="1" dirty="0" err="1">
                <a:solidFill>
                  <a:schemeClr val="bg1"/>
                </a:solidFill>
              </a:rPr>
              <a:t>comandos</a:t>
            </a:r>
            <a:r>
              <a:rPr lang="en-US" sz="1400" b="1" dirty="0">
                <a:solidFill>
                  <a:schemeClr val="bg1"/>
                </a:solidFill>
              </a:rPr>
              <a:t> " + </a:t>
            </a:r>
          </a:p>
          <a:p>
            <a:r>
              <a:rPr lang="en-US" sz="1400" b="1" dirty="0">
                <a:solidFill>
                  <a:schemeClr val="bg1"/>
                </a:solidFill>
              </a:rPr>
              <a:t>	"los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un </a:t>
            </a:r>
            <a:r>
              <a:rPr lang="en-US" sz="1400" b="1" dirty="0" err="1">
                <a:solidFill>
                  <a:schemeClr val="bg1"/>
                </a:solidFill>
              </a:rPr>
              <a:t>espacio</a:t>
            </a:r>
            <a:r>
              <a:rPr lang="en-US" sz="1400" b="1" dirty="0">
                <a:solidFill>
                  <a:schemeClr val="bg1"/>
                </a:solidFill>
              </a:rPr>
              <a:t>");</a:t>
            </a:r>
          </a:p>
          <a:p>
            <a:r>
              <a:rPr lang="en-US" sz="1400" b="1" dirty="0">
                <a:solidFill>
                  <a:schemeClr val="bg1"/>
                </a:solidFill>
              </a:rPr>
              <a:t>            return;	</a:t>
            </a:r>
          </a:p>
          <a:p>
            <a:r>
              <a:rPr lang="en-US" sz="1400" b="1" dirty="0">
                <a:solidFill>
                  <a:schemeClr val="bg1"/>
                </a:solidFill>
              </a:rPr>
              <a:t>      }</a:t>
            </a:r>
          </a:p>
          <a:p>
            <a:r>
              <a:rPr lang="en-US" sz="1400" b="1" dirty="0">
                <a:solidFill>
                  <a:schemeClr val="bg1"/>
                </a:solidFill>
              </a:rPr>
              <a:t>      var </a:t>
            </a:r>
            <a:r>
              <a:rPr lang="en-US" sz="1400" b="1" dirty="0" err="1">
                <a:solidFill>
                  <a:schemeClr val="bg1"/>
                </a:solidFill>
              </a:rPr>
              <a:t>numeros</a:t>
            </a:r>
            <a:r>
              <a:rPr lang="en-US" sz="1400" b="1" dirty="0">
                <a:solidFill>
                  <a:schemeClr val="bg1"/>
                </a:solidFill>
              </a:rPr>
              <a:t> = </a:t>
            </a:r>
            <a:r>
              <a:rPr lang="en-US" sz="1400" b="1" dirty="0" err="1">
                <a:solidFill>
                  <a:schemeClr val="bg1"/>
                </a:solidFill>
              </a:rPr>
              <a:t>ConvierteADecimales</a:t>
            </a:r>
            <a:r>
              <a:rPr lang="en-US" sz="1400" b="1" dirty="0">
                <a:solidFill>
                  <a:schemeClr val="bg1"/>
                </a:solidFill>
              </a:rPr>
              <a:t>(</a:t>
            </a:r>
            <a:r>
              <a:rPr lang="en-US" sz="1400" b="1" dirty="0" err="1">
                <a:solidFill>
                  <a:schemeClr val="bg1"/>
                </a:solidFill>
              </a:rPr>
              <a:t>args</a:t>
            </a:r>
            <a:r>
              <a:rPr lang="en-US" sz="1400" b="1" dirty="0">
                <a:solidFill>
                  <a:schemeClr val="bg1"/>
                </a:solidFill>
              </a:rPr>
              <a:t>);</a:t>
            </a:r>
          </a:p>
          <a:p>
            <a:r>
              <a:rPr lang="en-US" sz="1400" b="1" dirty="0">
                <a:solidFill>
                  <a:schemeClr val="bg1"/>
                </a:solidFill>
              </a:rPr>
              <a:t>      var </a:t>
            </a:r>
            <a:r>
              <a:rPr lang="en-US" sz="1400" b="1" dirty="0" err="1">
                <a:solidFill>
                  <a:schemeClr val="bg1"/>
                </a:solidFill>
              </a:rPr>
              <a:t>suma</a:t>
            </a:r>
            <a:r>
              <a:rPr lang="en-US" sz="1400" b="1" dirty="0">
                <a:solidFill>
                  <a:schemeClr val="bg1"/>
                </a:solidFill>
              </a:rPr>
              <a:t> = Suma(</a:t>
            </a:r>
            <a:r>
              <a:rPr lang="en-US" sz="1400" b="1" dirty="0" err="1">
                <a:solidFill>
                  <a:schemeClr val="bg1"/>
                </a:solidFill>
              </a:rPr>
              <a:t>numeros</a:t>
            </a:r>
            <a:r>
              <a:rPr lang="en-US" sz="1400" b="1" dirty="0">
                <a:solidFill>
                  <a:schemeClr val="bg1"/>
                </a:solidFill>
              </a:rPr>
              <a:t>);</a:t>
            </a:r>
          </a:p>
          <a:p>
            <a:r>
              <a:rPr lang="en-US" sz="1400" b="1" dirty="0">
                <a:solidFill>
                  <a:schemeClr val="bg1"/>
                </a:solidFill>
              </a:rPr>
              <a:t>      WriteLine(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a:t>
            </a:r>
            <a:r>
              <a:rPr lang="en-US" sz="1400" b="1" dirty="0" err="1">
                <a:solidFill>
                  <a:schemeClr val="bg1"/>
                </a:solidFill>
              </a:rPr>
              <a:t>suma</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decimal[] </a:t>
            </a:r>
            <a:r>
              <a:rPr lang="en-US" sz="1400" b="1" dirty="0" err="1">
                <a:solidFill>
                  <a:schemeClr val="bg1"/>
                </a:solidFill>
              </a:rPr>
              <a:t>ConvierteADecimales</a:t>
            </a:r>
            <a:r>
              <a:rPr lang="en-US" sz="1400" b="1" dirty="0">
                <a:solidFill>
                  <a:schemeClr val="bg1"/>
                </a:solidFill>
              </a:rPr>
              <a:t>(string[] </a:t>
            </a:r>
            <a:r>
              <a:rPr lang="en-US" sz="1400" b="1" dirty="0" err="1">
                <a:solidFill>
                  <a:schemeClr val="bg1"/>
                </a:solidFill>
              </a:rPr>
              <a:t>sNumeros</a:t>
            </a:r>
            <a:r>
              <a:rPr lang="en-US" sz="1400" b="1" dirty="0">
                <a:solidFill>
                  <a:schemeClr val="bg1"/>
                </a:solidFill>
              </a:rPr>
              <a:t>)</a:t>
            </a:r>
          </a:p>
          <a:p>
            <a:r>
              <a:rPr lang="en-US" sz="1400" b="1" dirty="0">
                <a:solidFill>
                  <a:schemeClr val="bg1"/>
                </a:solidFill>
              </a:rPr>
              <a:t>{</a:t>
            </a:r>
          </a:p>
          <a:p>
            <a:r>
              <a:rPr lang="en-US" sz="1400" b="1" dirty="0">
                <a:solidFill>
                  <a:schemeClr val="bg1"/>
                </a:solidFill>
              </a:rPr>
              <a:t>      var </a:t>
            </a:r>
            <a:r>
              <a:rPr lang="en-US" sz="1400" b="1" dirty="0" err="1">
                <a:solidFill>
                  <a:schemeClr val="bg1"/>
                </a:solidFill>
              </a:rPr>
              <a:t>nums</a:t>
            </a:r>
            <a:r>
              <a:rPr lang="en-US" sz="1400" b="1" dirty="0">
                <a:solidFill>
                  <a:schemeClr val="bg1"/>
                </a:solidFill>
              </a:rPr>
              <a:t> = new decimal[10];  int </a:t>
            </a:r>
            <a:r>
              <a:rPr lang="en-US" sz="1400" b="1" dirty="0" err="1">
                <a:solidFill>
                  <a:schemeClr val="bg1"/>
                </a:solidFill>
              </a:rPr>
              <a:t>i</a:t>
            </a:r>
            <a:r>
              <a:rPr lang="en-US" sz="1400" b="1" dirty="0">
                <a:solidFill>
                  <a:schemeClr val="bg1"/>
                </a:solidFill>
              </a:rPr>
              <a:t> = 0;</a:t>
            </a:r>
          </a:p>
          <a:p>
            <a:r>
              <a:rPr lang="en-US" sz="1400" b="1" dirty="0">
                <a:solidFill>
                  <a:schemeClr val="bg1"/>
                </a:solidFill>
              </a:rPr>
              <a:t>      foreach(var s in </a:t>
            </a:r>
            <a:r>
              <a:rPr lang="en-US" sz="1400" b="1" dirty="0" err="1">
                <a:solidFill>
                  <a:schemeClr val="bg1"/>
                </a:solidFill>
              </a:rPr>
              <a:t>sNumeros</a:t>
            </a:r>
            <a:r>
              <a:rPr lang="en-US" sz="1400" b="1" dirty="0">
                <a:solidFill>
                  <a:schemeClr val="bg1"/>
                </a:solidFill>
              </a:rPr>
              <a:t>) </a:t>
            </a:r>
          </a:p>
          <a:p>
            <a:r>
              <a:rPr lang="en-US" sz="1400" b="1" dirty="0">
                <a:solidFill>
                  <a:schemeClr val="bg1"/>
                </a:solidFill>
              </a:rPr>
              <a:t>           </a:t>
            </a:r>
            <a:r>
              <a:rPr lang="en-US" sz="1400" b="1" dirty="0" err="1">
                <a:solidFill>
                  <a:schemeClr val="bg1"/>
                </a:solidFill>
              </a:rPr>
              <a:t>nums</a:t>
            </a:r>
            <a:r>
              <a:rPr lang="en-US" sz="1400" b="1" dirty="0">
                <a:solidFill>
                  <a:schemeClr val="bg1"/>
                </a:solidFill>
              </a:rPr>
              <a:t>[</a:t>
            </a:r>
            <a:r>
              <a:rPr lang="en-US" sz="1400" b="1" dirty="0" err="1">
                <a:solidFill>
                  <a:schemeClr val="bg1"/>
                </a:solidFill>
              </a:rPr>
              <a:t>i</a:t>
            </a:r>
            <a:r>
              <a:rPr lang="en-US" sz="1400" b="1" dirty="0">
                <a:solidFill>
                  <a:schemeClr val="bg1"/>
                </a:solidFill>
              </a:rPr>
              <a:t>++] = </a:t>
            </a:r>
            <a:r>
              <a:rPr lang="en-US" sz="1400" b="1" dirty="0" err="1">
                <a:solidFill>
                  <a:schemeClr val="bg1"/>
                </a:solidFill>
              </a:rPr>
              <a:t>decimal.Parse</a:t>
            </a:r>
            <a:r>
              <a:rPr lang="en-US" sz="1400" b="1" dirty="0">
                <a:solidFill>
                  <a:schemeClr val="bg1"/>
                </a:solidFill>
              </a:rPr>
              <a:t>(s); </a:t>
            </a:r>
          </a:p>
          <a:p>
            <a:r>
              <a:rPr lang="en-US" sz="1400" b="1" dirty="0">
                <a:solidFill>
                  <a:schemeClr val="bg1"/>
                </a:solidFill>
              </a:rPr>
              <a:t>      return </a:t>
            </a:r>
            <a:r>
              <a:rPr lang="en-US" sz="1400" b="1" dirty="0" err="1">
                <a:solidFill>
                  <a:schemeClr val="bg1"/>
                </a:solidFill>
              </a:rPr>
              <a:t>nums</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params</a:t>
            </a:r>
            <a:r>
              <a:rPr lang="en-US" sz="1400" b="1" dirty="0">
                <a:solidFill>
                  <a:schemeClr val="bg1"/>
                </a:solidFill>
              </a:rPr>
              <a:t> 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0;  foreach(var x in d) </a:t>
            </a:r>
            <a:r>
              <a:rPr lang="en-US" sz="1400" b="1" dirty="0" err="1">
                <a:solidFill>
                  <a:schemeClr val="bg1"/>
                </a:solidFill>
              </a:rPr>
              <a:t>suma</a:t>
            </a:r>
            <a:r>
              <a:rPr lang="en-US" sz="1400" b="1" dirty="0">
                <a:solidFill>
                  <a:schemeClr val="bg1"/>
                </a:solidFill>
              </a:rPr>
              <a:t> += x;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0427224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195E-7F2A-5640-856A-2BBC15B20B57}"/>
              </a:ext>
            </a:extLst>
          </p:cNvPr>
          <p:cNvSpPr>
            <a:spLocks noGrp="1"/>
          </p:cNvSpPr>
          <p:nvPr>
            <p:ph type="title"/>
          </p:nvPr>
        </p:nvSpPr>
        <p:spPr/>
        <p:txBody>
          <a:bodyPr/>
          <a:lstStyle/>
          <a:p>
            <a:r>
              <a:rPr lang="en-BO" dirty="0"/>
              <a:t>Overloading de métodos</a:t>
            </a:r>
          </a:p>
        </p:txBody>
      </p:sp>
      <p:sp>
        <p:nvSpPr>
          <p:cNvPr id="3" name="Content Placeholder 2">
            <a:extLst>
              <a:ext uri="{FF2B5EF4-FFF2-40B4-BE49-F238E27FC236}">
                <a16:creationId xmlns:a16="http://schemas.microsoft.com/office/drawing/2014/main" id="{EAFCBD33-5A94-F64D-8A79-ECCFE699904D}"/>
              </a:ext>
            </a:extLst>
          </p:cNvPr>
          <p:cNvSpPr>
            <a:spLocks noGrp="1"/>
          </p:cNvSpPr>
          <p:nvPr>
            <p:ph idx="1"/>
          </p:nvPr>
        </p:nvSpPr>
        <p:spPr>
          <a:xfrm>
            <a:off x="6618514" y="1825624"/>
            <a:ext cx="4735286" cy="4522924"/>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600" dirty="0" err="1"/>
              <a:t>En</a:t>
            </a:r>
            <a:r>
              <a:rPr lang="en-US" sz="1600" dirty="0"/>
              <a:t> C# es </a:t>
            </a:r>
            <a:r>
              <a:rPr lang="en-US" sz="1600" dirty="0" err="1"/>
              <a:t>posible</a:t>
            </a:r>
            <a:r>
              <a:rPr lang="en-US" sz="1600" dirty="0"/>
              <a:t> </a:t>
            </a:r>
            <a:r>
              <a:rPr lang="en-US" sz="1600" dirty="0" err="1"/>
              <a:t>declarar</a:t>
            </a:r>
            <a:r>
              <a:rPr lang="en-US" sz="1600" dirty="0"/>
              <a:t> </a:t>
            </a:r>
            <a:r>
              <a:rPr lang="en-US" sz="1600" dirty="0" err="1"/>
              <a:t>múltiples</a:t>
            </a:r>
            <a:r>
              <a:rPr lang="en-US" sz="1600" dirty="0"/>
              <a:t> </a:t>
            </a:r>
            <a:r>
              <a:rPr lang="en-US" sz="1600" dirty="0" err="1"/>
              <a:t>métodos</a:t>
            </a:r>
            <a:r>
              <a:rPr lang="en-US" sz="1600" dirty="0"/>
              <a:t> con el </a:t>
            </a:r>
            <a:r>
              <a:rPr lang="en-US" sz="1600" dirty="0" err="1"/>
              <a:t>mismo</a:t>
            </a:r>
            <a:r>
              <a:rPr lang="en-US" sz="1600" dirty="0"/>
              <a:t> </a:t>
            </a:r>
            <a:r>
              <a:rPr lang="en-US" sz="1600" dirty="0" err="1"/>
              <a:t>nombre</a:t>
            </a:r>
            <a:r>
              <a:rPr lang="en-US" sz="1600" dirty="0"/>
              <a:t> </a:t>
            </a:r>
            <a:r>
              <a:rPr lang="en-US" sz="1600" dirty="0" err="1"/>
              <a:t>siempre</a:t>
            </a:r>
            <a:r>
              <a:rPr lang="en-US" sz="1600" dirty="0"/>
              <a:t> que los </a:t>
            </a:r>
            <a:r>
              <a:rPr lang="en-US" sz="1600" dirty="0" err="1"/>
              <a:t>parámetros</a:t>
            </a:r>
            <a:r>
              <a:rPr lang="en-US" sz="1600" dirty="0"/>
              <a:t> </a:t>
            </a:r>
            <a:r>
              <a:rPr lang="en-US" sz="1600" dirty="0" err="1"/>
              <a:t>varíen</a:t>
            </a:r>
            <a:r>
              <a:rPr lang="en-US" sz="1600" dirty="0"/>
              <a:t> </a:t>
            </a:r>
            <a:r>
              <a:rPr lang="en-US" sz="1600" dirty="0" err="1"/>
              <a:t>en</a:t>
            </a:r>
            <a:r>
              <a:rPr lang="en-US" sz="1600" dirty="0"/>
              <a:t> </a:t>
            </a:r>
            <a:r>
              <a:rPr lang="en-US" sz="1600" dirty="0" err="1"/>
              <a:t>número</a:t>
            </a:r>
            <a:r>
              <a:rPr lang="en-US" sz="1600" dirty="0"/>
              <a:t> o </a:t>
            </a:r>
            <a:r>
              <a:rPr lang="en-US" sz="1600" dirty="0" err="1"/>
              <a:t>tipos</a:t>
            </a:r>
            <a:r>
              <a:rPr lang="en-US" sz="1600" dirty="0"/>
              <a:t> de </a:t>
            </a:r>
            <a:r>
              <a:rPr lang="en-US" sz="1600" dirty="0" err="1"/>
              <a:t>parámetros</a:t>
            </a:r>
            <a:r>
              <a:rPr lang="en-US" sz="1600" dirty="0"/>
              <a:t>. </a:t>
            </a:r>
            <a:r>
              <a:rPr lang="en-US" sz="1600" dirty="0" err="1"/>
              <a:t>Esto</a:t>
            </a:r>
            <a:r>
              <a:rPr lang="en-US" sz="1600" dirty="0"/>
              <a:t> se llama </a:t>
            </a:r>
            <a:r>
              <a:rPr lang="en-US" sz="1600" dirty="0" err="1"/>
              <a:t>sobrecarga</a:t>
            </a:r>
            <a:r>
              <a:rPr lang="en-US" sz="1600" dirty="0"/>
              <a:t>, </a:t>
            </a:r>
            <a:r>
              <a:rPr lang="en-US" sz="1600" dirty="0" err="1"/>
              <a:t>en</a:t>
            </a:r>
            <a:r>
              <a:rPr lang="en-US" sz="1600" dirty="0"/>
              <a:t> </a:t>
            </a:r>
            <a:r>
              <a:rPr lang="en-US" sz="1600" dirty="0" err="1"/>
              <a:t>inglés</a:t>
            </a:r>
            <a:r>
              <a:rPr lang="en-US" sz="1600" dirty="0"/>
              <a:t> “overloading”, de </a:t>
            </a:r>
            <a:r>
              <a:rPr lang="en-US" sz="1600" dirty="0" err="1"/>
              <a:t>métodos</a:t>
            </a:r>
            <a:r>
              <a:rPr lang="en-US" sz="1600" dirty="0"/>
              <a:t> y se </a:t>
            </a:r>
            <a:r>
              <a:rPr lang="en-US" sz="1600" dirty="0" err="1"/>
              <a:t>puede</a:t>
            </a:r>
            <a:r>
              <a:rPr lang="en-US" sz="1600" dirty="0"/>
              <a:t> </a:t>
            </a:r>
            <a:r>
              <a:rPr lang="en-US" sz="1600" dirty="0" err="1"/>
              <a:t>ver</a:t>
            </a:r>
            <a:r>
              <a:rPr lang="en-US" sz="1600" dirty="0"/>
              <a:t> un </a:t>
            </a:r>
            <a:r>
              <a:rPr lang="en-US" sz="1600" dirty="0" err="1"/>
              <a:t>ejemplo</a:t>
            </a:r>
            <a:r>
              <a:rPr lang="en-US" sz="1600" dirty="0"/>
              <a:t> </a:t>
            </a:r>
            <a:r>
              <a:rPr lang="en-US" sz="1600" dirty="0" err="1"/>
              <a:t>en</a:t>
            </a:r>
            <a:r>
              <a:rPr lang="en-US" sz="1600" dirty="0"/>
              <a:t> la </a:t>
            </a:r>
            <a:r>
              <a:rPr lang="en-US" sz="1600" dirty="0" err="1"/>
              <a:t>implementación</a:t>
            </a:r>
            <a:r>
              <a:rPr lang="en-US" sz="1600" dirty="0"/>
              <a:t> del </a:t>
            </a:r>
            <a:r>
              <a:rPr lang="en-US" sz="1600" dirty="0" err="1"/>
              <a:t>método</a:t>
            </a:r>
            <a:r>
              <a:rPr lang="en-US" sz="1600" dirty="0"/>
              <a:t> </a:t>
            </a:r>
            <a:r>
              <a:rPr lang="en-US" sz="1600" dirty="0" err="1"/>
              <a:t>System.Console.WriteLine</a:t>
            </a:r>
            <a:r>
              <a:rPr lang="en-US" sz="1600" dirty="0"/>
              <a:t>, que </a:t>
            </a:r>
            <a:r>
              <a:rPr lang="en-US" sz="1600" dirty="0" err="1"/>
              <a:t>tiene</a:t>
            </a:r>
            <a:r>
              <a:rPr lang="en-US" sz="1600" dirty="0"/>
              <a:t> 18 </a:t>
            </a:r>
            <a:r>
              <a:rPr lang="en-US" sz="1600" dirty="0" err="1"/>
              <a:t>definiciones</a:t>
            </a:r>
            <a:r>
              <a:rPr lang="en-US" sz="1600" dirty="0"/>
              <a:t> del </a:t>
            </a:r>
            <a:r>
              <a:rPr lang="en-US" sz="1600" dirty="0" err="1"/>
              <a:t>mismo</a:t>
            </a:r>
            <a:r>
              <a:rPr lang="en-US" sz="1600" dirty="0"/>
              <a:t> </a:t>
            </a:r>
            <a:r>
              <a:rPr lang="en-US" sz="1600" dirty="0" err="1"/>
              <a:t>método</a:t>
            </a:r>
            <a:r>
              <a:rPr lang="en-US" sz="1600" dirty="0"/>
              <a:t>. Es una </a:t>
            </a:r>
            <a:r>
              <a:rPr lang="en-US" sz="1600" dirty="0" err="1"/>
              <a:t>característica</a:t>
            </a:r>
            <a:r>
              <a:rPr lang="en-US" sz="1600" dirty="0"/>
              <a:t> </a:t>
            </a:r>
            <a:r>
              <a:rPr lang="en-US" sz="1600" dirty="0" err="1"/>
              <a:t>poderosa</a:t>
            </a:r>
            <a:r>
              <a:rPr lang="en-US" sz="1600" dirty="0"/>
              <a:t> que </a:t>
            </a:r>
            <a:r>
              <a:rPr lang="en-US" sz="1600" dirty="0" err="1"/>
              <a:t>permite</a:t>
            </a:r>
            <a:r>
              <a:rPr lang="en-US" sz="1600" dirty="0"/>
              <a:t> que un </a:t>
            </a:r>
            <a:r>
              <a:rPr lang="en-US" sz="1600" dirty="0" err="1"/>
              <a:t>método</a:t>
            </a:r>
            <a:r>
              <a:rPr lang="en-US" sz="1600" dirty="0"/>
              <a:t> </a:t>
            </a:r>
            <a:r>
              <a:rPr lang="en-US" sz="1600" dirty="0" err="1"/>
              <a:t>maneje</a:t>
            </a:r>
            <a:r>
              <a:rPr lang="en-US" sz="1600" dirty="0"/>
              <a:t> una </a:t>
            </a:r>
            <a:r>
              <a:rPr lang="en-US" sz="1600" dirty="0" err="1"/>
              <a:t>variedad</a:t>
            </a:r>
            <a:r>
              <a:rPr lang="en-US" sz="1600" dirty="0"/>
              <a:t> de </a:t>
            </a:r>
            <a:r>
              <a:rPr lang="en-US" sz="1600" dirty="0" err="1"/>
              <a:t>parámetros</a:t>
            </a:r>
            <a:r>
              <a:rPr lang="en-US" sz="1600" dirty="0"/>
              <a:t> sin </a:t>
            </a:r>
            <a:r>
              <a:rPr lang="en-US" sz="1600" dirty="0" err="1"/>
              <a:t>necesidad</a:t>
            </a:r>
            <a:r>
              <a:rPr lang="en-US" sz="1600" dirty="0"/>
              <a:t> de </a:t>
            </a:r>
            <a:r>
              <a:rPr lang="en-US" sz="1600" dirty="0" err="1"/>
              <a:t>usar</a:t>
            </a:r>
            <a:r>
              <a:rPr lang="en-US" sz="1600" dirty="0"/>
              <a:t> </a:t>
            </a:r>
            <a:r>
              <a:rPr lang="en-US" sz="1600" dirty="0" err="1"/>
              <a:t>diferentes</a:t>
            </a:r>
            <a:r>
              <a:rPr lang="en-US" sz="1600" dirty="0"/>
              <a:t> </a:t>
            </a:r>
            <a:r>
              <a:rPr lang="en-US" sz="1600" dirty="0" err="1"/>
              <a:t>nombres</a:t>
            </a:r>
            <a:r>
              <a:rPr lang="en-US" sz="1600" dirty="0"/>
              <a:t> para la </a:t>
            </a:r>
            <a:r>
              <a:rPr lang="en-US" sz="1600" dirty="0" err="1"/>
              <a:t>misma</a:t>
            </a:r>
            <a:r>
              <a:rPr lang="en-US" sz="1600" dirty="0"/>
              <a:t> </a:t>
            </a:r>
            <a:r>
              <a:rPr lang="en-US" sz="1600" dirty="0" err="1"/>
              <a:t>tarea</a:t>
            </a:r>
            <a:r>
              <a:rPr lang="en-US" sz="1600" dirty="0"/>
              <a:t> (</a:t>
            </a:r>
            <a:r>
              <a:rPr lang="en-US" sz="1600" dirty="0" err="1"/>
              <a:t>uno</a:t>
            </a:r>
            <a:r>
              <a:rPr lang="en-US" sz="1600" dirty="0"/>
              <a:t> para </a:t>
            </a:r>
            <a:r>
              <a:rPr lang="en-US" sz="1600" dirty="0" err="1"/>
              <a:t>cada</a:t>
            </a:r>
            <a:r>
              <a:rPr lang="en-US" sz="1600" dirty="0"/>
              <a:t> </a:t>
            </a:r>
            <a:r>
              <a:rPr lang="en-US" sz="1600" dirty="0" err="1"/>
              <a:t>combinación</a:t>
            </a:r>
            <a:r>
              <a:rPr lang="en-US" sz="1600" dirty="0"/>
              <a:t> </a:t>
            </a:r>
            <a:r>
              <a:rPr lang="en-US" sz="1600" dirty="0" err="1"/>
              <a:t>diferente</a:t>
            </a:r>
            <a:r>
              <a:rPr lang="en-US" sz="1600" dirty="0"/>
              <a:t> de </a:t>
            </a:r>
            <a:r>
              <a:rPr lang="en-US" sz="1600" dirty="0" err="1"/>
              <a:t>parámetros</a:t>
            </a:r>
            <a:r>
              <a:rPr lang="en-US" sz="1600" dirty="0"/>
              <a:t>).</a:t>
            </a:r>
          </a:p>
          <a:p>
            <a:pPr marL="0" indent="0">
              <a:buNone/>
            </a:pPr>
            <a:endParaRPr lang="en-US" sz="1600" dirty="0"/>
          </a:p>
          <a:p>
            <a:pPr marL="0" indent="0">
              <a:buNone/>
            </a:pPr>
            <a:r>
              <a:rPr lang="en-US" sz="1600" dirty="0"/>
              <a:t>Para </a:t>
            </a:r>
            <a:r>
              <a:rPr lang="en-US" sz="1600" dirty="0" err="1"/>
              <a:t>poder</a:t>
            </a:r>
            <a:r>
              <a:rPr lang="en-US" sz="1600" dirty="0"/>
              <a:t> </a:t>
            </a:r>
            <a:r>
              <a:rPr lang="en-US" sz="1600" dirty="0" err="1"/>
              <a:t>hacer</a:t>
            </a:r>
            <a:r>
              <a:rPr lang="en-US" sz="1600" dirty="0"/>
              <a:t> </a:t>
            </a:r>
            <a:r>
              <a:rPr lang="en-US" sz="1600" dirty="0" err="1"/>
              <a:t>esto</a:t>
            </a:r>
            <a:r>
              <a:rPr lang="en-US" sz="1600" dirty="0"/>
              <a:t>, C# </a:t>
            </a:r>
            <a:r>
              <a:rPr lang="en-US" sz="1600" dirty="0" err="1"/>
              <a:t>diferencia</a:t>
            </a:r>
            <a:r>
              <a:rPr lang="en-US" sz="1600" dirty="0"/>
              <a:t> los </a:t>
            </a:r>
            <a:r>
              <a:rPr lang="en-US" sz="1600" dirty="0" err="1"/>
              <a:t>métodos</a:t>
            </a:r>
            <a:r>
              <a:rPr lang="en-US" sz="1600" dirty="0"/>
              <a:t> no por </a:t>
            </a:r>
            <a:r>
              <a:rPr lang="en-US" sz="1600" dirty="0" err="1"/>
              <a:t>su</a:t>
            </a:r>
            <a:r>
              <a:rPr lang="en-US" sz="1600" dirty="0"/>
              <a:t> </a:t>
            </a:r>
            <a:r>
              <a:rPr lang="en-US" sz="1600" dirty="0" err="1"/>
              <a:t>nombre</a:t>
            </a:r>
            <a:r>
              <a:rPr lang="en-US" sz="1600" dirty="0"/>
              <a:t>, </a:t>
            </a:r>
            <a:r>
              <a:rPr lang="en-US" sz="1600" dirty="0" err="1"/>
              <a:t>sino</a:t>
            </a:r>
            <a:r>
              <a:rPr lang="en-US" sz="1600" dirty="0"/>
              <a:t> por </a:t>
            </a:r>
            <a:r>
              <a:rPr lang="en-US" sz="1600" dirty="0" err="1"/>
              <a:t>su</a:t>
            </a:r>
            <a:r>
              <a:rPr lang="en-US" sz="1600" dirty="0"/>
              <a:t> </a:t>
            </a:r>
            <a:r>
              <a:rPr lang="en-US" sz="1600" dirty="0" err="1"/>
              <a:t>firma</a:t>
            </a:r>
            <a:r>
              <a:rPr lang="en-US" sz="1600" dirty="0"/>
              <a:t> (signature), que </a:t>
            </a:r>
            <a:r>
              <a:rPr lang="en-US" sz="1600" dirty="0" err="1"/>
              <a:t>incluye</a:t>
            </a:r>
            <a:r>
              <a:rPr lang="en-US" sz="1600" dirty="0"/>
              <a:t> los </a:t>
            </a:r>
            <a:r>
              <a:rPr lang="en-US" sz="1600" dirty="0" err="1"/>
              <a:t>tipos</a:t>
            </a:r>
            <a:r>
              <a:rPr lang="en-US" sz="1600" dirty="0"/>
              <a:t> de sus </a:t>
            </a:r>
            <a:r>
              <a:rPr lang="en-US" sz="1600" dirty="0" err="1"/>
              <a:t>parámetros</a:t>
            </a:r>
            <a:r>
              <a:rPr lang="en-US" sz="1600" dirty="0"/>
              <a:t>. Por </a:t>
            </a:r>
            <a:r>
              <a:rPr lang="en-US" sz="1600" dirty="0" err="1"/>
              <a:t>ejemplo</a:t>
            </a:r>
            <a:r>
              <a:rPr lang="en-US" sz="1600" dirty="0"/>
              <a:t>: </a:t>
            </a:r>
          </a:p>
          <a:p>
            <a:r>
              <a:rPr lang="en-US" sz="1800" b="1" dirty="0"/>
              <a:t>decimal Suma(int a, int b)</a:t>
            </a:r>
            <a:r>
              <a:rPr lang="en-US" sz="1600" dirty="0"/>
              <a:t> </a:t>
            </a:r>
            <a:r>
              <a:rPr lang="en-US" sz="1600" dirty="0" err="1"/>
              <a:t>tiene</a:t>
            </a:r>
            <a:r>
              <a:rPr lang="en-US" sz="1600" dirty="0"/>
              <a:t> dentro de </a:t>
            </a:r>
            <a:r>
              <a:rPr lang="en-US" sz="1600" dirty="0" err="1"/>
              <a:t>su</a:t>
            </a:r>
            <a:r>
              <a:rPr lang="en-US" sz="1600" dirty="0"/>
              <a:t> signature </a:t>
            </a:r>
            <a:r>
              <a:rPr lang="en-US" sz="1800" b="1" dirty="0" err="1"/>
              <a:t>Suma_int_int</a:t>
            </a:r>
            <a:r>
              <a:rPr lang="en-US" sz="1600" dirty="0"/>
              <a:t>, </a:t>
            </a:r>
            <a:r>
              <a:rPr lang="en-US" sz="1600" dirty="0" err="1"/>
              <a:t>diferente</a:t>
            </a:r>
            <a:r>
              <a:rPr lang="en-US" sz="1600" dirty="0"/>
              <a:t> a </a:t>
            </a:r>
          </a:p>
          <a:p>
            <a:r>
              <a:rPr lang="en-US" sz="1800" b="1" dirty="0"/>
              <a:t>decimal Suma(decimal a, decimal b) </a:t>
            </a:r>
            <a:r>
              <a:rPr lang="en-US" sz="1600" dirty="0" err="1"/>
              <a:t>cuyo</a:t>
            </a:r>
            <a:r>
              <a:rPr lang="en-US" sz="1600" dirty="0"/>
              <a:t> signature es </a:t>
            </a:r>
            <a:r>
              <a:rPr lang="en-US" sz="1800" b="1" dirty="0" err="1"/>
              <a:t>Suma_decimal_decimal</a:t>
            </a:r>
            <a:r>
              <a:rPr lang="en-US" sz="1600" b="1" dirty="0"/>
              <a:t>.</a:t>
            </a:r>
            <a:endParaRPr lang="en-BO" sz="1600" dirty="0"/>
          </a:p>
        </p:txBody>
      </p:sp>
      <p:sp>
        <p:nvSpPr>
          <p:cNvPr id="4" name="TextBox 3">
            <a:extLst>
              <a:ext uri="{FF2B5EF4-FFF2-40B4-BE49-F238E27FC236}">
                <a16:creationId xmlns:a16="http://schemas.microsoft.com/office/drawing/2014/main" id="{3AB6562D-5A12-D543-ACD8-2263F6B60A41}"/>
              </a:ext>
            </a:extLst>
          </p:cNvPr>
          <p:cNvSpPr txBox="1"/>
          <p:nvPr/>
        </p:nvSpPr>
        <p:spPr>
          <a:xfrm>
            <a:off x="838200" y="2178872"/>
            <a:ext cx="5362303" cy="381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WriteLine( Suma(15.6M, 38.3M) );	// 53.9</a:t>
            </a:r>
          </a:p>
          <a:p>
            <a:r>
              <a:rPr lang="en-US" sz="1400" b="1" dirty="0">
                <a:solidFill>
                  <a:schemeClr val="bg1"/>
                </a:solidFill>
              </a:rPr>
              <a:t>           WriteLine( Suma(15, 38) ); 		// 53</a:t>
            </a:r>
          </a:p>
          <a:p>
            <a:r>
              <a:rPr lang="en-US" sz="1400" b="1" dirty="0">
                <a:solidFill>
                  <a:schemeClr val="bg1"/>
                </a:solidFill>
              </a:rPr>
              <a:t>           WriteLine( Suma(15_034L, 38_000_000L) ); 	// 38015034</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decimal x, decimal y</a:t>
            </a:r>
            <a:r>
              <a:rPr lang="en-US" sz="1400" b="1" dirty="0">
                <a:solidFill>
                  <a:schemeClr val="bg1"/>
                </a:solidFill>
              </a:rPr>
              <a:t>)  {</a:t>
            </a:r>
          </a:p>
          <a:p>
            <a:r>
              <a:rPr lang="en-US" sz="1400" b="1" dirty="0">
                <a:solidFill>
                  <a:schemeClr val="bg1"/>
                </a:solidFill>
              </a:rPr>
              <a:t>           return x + y;              </a:t>
            </a:r>
          </a:p>
          <a:p>
            <a:r>
              <a:rPr lang="en-US" sz="1400" b="1" dirty="0">
                <a:solidFill>
                  <a:schemeClr val="bg1"/>
                </a:solidFill>
              </a:rPr>
              <a:t>}</a:t>
            </a:r>
          </a:p>
          <a:p>
            <a:r>
              <a:rPr lang="en-US" sz="1400" b="1" dirty="0">
                <a:solidFill>
                  <a:schemeClr val="bg1"/>
                </a:solidFill>
              </a:rPr>
              <a:t>static decimal Suma(int x, int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static decimal Suma(long x, long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9932291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46F90-4B6A-2B49-AB79-F8B89401C3C0}"/>
              </a:ext>
            </a:extLst>
          </p:cNvPr>
          <p:cNvSpPr>
            <a:spLocks noGrp="1"/>
          </p:cNvSpPr>
          <p:nvPr>
            <p:ph type="title"/>
          </p:nvPr>
        </p:nvSpPr>
        <p:spPr/>
        <p:txBody>
          <a:bodyPr/>
          <a:lstStyle/>
          <a:p>
            <a:r>
              <a:rPr lang="en-BO" dirty="0"/>
              <a:t>Parámetros opcionales</a:t>
            </a:r>
          </a:p>
        </p:txBody>
      </p:sp>
      <p:sp>
        <p:nvSpPr>
          <p:cNvPr id="3" name="Content Placeholder 2">
            <a:extLst>
              <a:ext uri="{FF2B5EF4-FFF2-40B4-BE49-F238E27FC236}">
                <a16:creationId xmlns:a16="http://schemas.microsoft.com/office/drawing/2014/main" id="{3C57A69D-108D-774B-BF67-CE59C088D37B}"/>
              </a:ext>
            </a:extLst>
          </p:cNvPr>
          <p:cNvSpPr>
            <a:spLocks noGrp="1"/>
          </p:cNvSpPr>
          <p:nvPr>
            <p:ph idx="1"/>
          </p:nvPr>
        </p:nvSpPr>
        <p:spPr>
          <a:xfrm>
            <a:off x="7236823" y="2343732"/>
            <a:ext cx="4029891" cy="3338558"/>
          </a:xfrm>
        </p:spPr>
        <p:style>
          <a:lnRef idx="1">
            <a:schemeClr val="accent5"/>
          </a:lnRef>
          <a:fillRef idx="2">
            <a:schemeClr val="accent5"/>
          </a:fillRef>
          <a:effectRef idx="1">
            <a:schemeClr val="accent5"/>
          </a:effectRef>
          <a:fontRef idx="minor">
            <a:schemeClr val="dk1"/>
          </a:fontRef>
        </p:style>
        <p:txBody>
          <a:bodyPr>
            <a:normAutofit fontScale="70000" lnSpcReduction="20000"/>
          </a:bodyPr>
          <a:lstStyle/>
          <a:p>
            <a:pPr marL="0" indent="0">
              <a:buNone/>
            </a:pPr>
            <a:r>
              <a:rPr lang="en-US" dirty="0"/>
              <a:t>Los </a:t>
            </a:r>
            <a:r>
              <a:rPr lang="en-US" dirty="0" err="1"/>
              <a:t>parámetros</a:t>
            </a:r>
            <a:r>
              <a:rPr lang="en-US" dirty="0"/>
              <a:t> se </a:t>
            </a:r>
            <a:r>
              <a:rPr lang="en-US" dirty="0" err="1"/>
              <a:t>pueden</a:t>
            </a:r>
            <a:r>
              <a:rPr lang="en-US" dirty="0"/>
              <a:t> </a:t>
            </a:r>
            <a:r>
              <a:rPr lang="en-US" dirty="0" err="1"/>
              <a:t>declarar</a:t>
            </a:r>
            <a:r>
              <a:rPr lang="en-US" dirty="0"/>
              <a:t> </a:t>
            </a:r>
            <a:r>
              <a:rPr lang="en-US" dirty="0" err="1"/>
              <a:t>como</a:t>
            </a:r>
            <a:r>
              <a:rPr lang="en-US" dirty="0"/>
              <a:t> </a:t>
            </a:r>
            <a:r>
              <a:rPr lang="en-US" dirty="0" err="1"/>
              <a:t>opcionales</a:t>
            </a:r>
            <a:r>
              <a:rPr lang="en-US" dirty="0"/>
              <a:t> </a:t>
            </a:r>
            <a:r>
              <a:rPr lang="en-US" dirty="0" err="1"/>
              <a:t>proporcionando</a:t>
            </a:r>
            <a:r>
              <a:rPr lang="en-US" dirty="0"/>
              <a:t> un valor </a:t>
            </a:r>
            <a:r>
              <a:rPr lang="en-US" dirty="0" err="1"/>
              <a:t>predeterminado</a:t>
            </a:r>
            <a:r>
              <a:rPr lang="en-US" dirty="0"/>
              <a:t> para </a:t>
            </a:r>
            <a:r>
              <a:rPr lang="en-US" dirty="0" err="1"/>
              <a:t>ellos</a:t>
            </a:r>
            <a:r>
              <a:rPr lang="en-US" dirty="0"/>
              <a:t> </a:t>
            </a:r>
            <a:r>
              <a:rPr lang="en-US" dirty="0" err="1"/>
              <a:t>en</a:t>
            </a:r>
            <a:r>
              <a:rPr lang="en-US" dirty="0"/>
              <a:t> la </a:t>
            </a:r>
            <a:r>
              <a:rPr lang="en-US" dirty="0" err="1"/>
              <a:t>definición</a:t>
            </a:r>
            <a:r>
              <a:rPr lang="en-US" dirty="0"/>
              <a:t> del </a:t>
            </a:r>
            <a:r>
              <a:rPr lang="en-US" dirty="0" err="1"/>
              <a:t>método</a:t>
            </a:r>
            <a:r>
              <a:rPr lang="en-US" dirty="0"/>
              <a:t>. </a:t>
            </a:r>
            <a:r>
              <a:rPr lang="en-US" dirty="0" err="1"/>
              <a:t>Cuando</a:t>
            </a:r>
            <a:r>
              <a:rPr lang="en-US" dirty="0"/>
              <a:t> se </a:t>
            </a:r>
            <a:r>
              <a:rPr lang="en-US" dirty="0" err="1"/>
              <a:t>invoca</a:t>
            </a:r>
            <a:r>
              <a:rPr lang="en-US" dirty="0"/>
              <a:t> el </a:t>
            </a:r>
            <a:r>
              <a:rPr lang="en-US" dirty="0" err="1"/>
              <a:t>método</a:t>
            </a:r>
            <a:r>
              <a:rPr lang="en-US" dirty="0"/>
              <a:t>, los </a:t>
            </a:r>
            <a:r>
              <a:rPr lang="en-US" dirty="0" err="1"/>
              <a:t>argumentos</a:t>
            </a:r>
            <a:r>
              <a:rPr lang="en-US" dirty="0"/>
              <a:t> </a:t>
            </a:r>
            <a:r>
              <a:rPr lang="en-US" dirty="0" err="1"/>
              <a:t>opcionales</a:t>
            </a:r>
            <a:r>
              <a:rPr lang="en-US" dirty="0"/>
              <a:t> </a:t>
            </a:r>
            <a:r>
              <a:rPr lang="en-US" dirty="0" err="1"/>
              <a:t>pueden</a:t>
            </a:r>
            <a:r>
              <a:rPr lang="en-US" dirty="0"/>
              <a:t> </a:t>
            </a:r>
            <a:r>
              <a:rPr lang="en-US" dirty="0" err="1"/>
              <a:t>omitirse</a:t>
            </a:r>
            <a:r>
              <a:rPr lang="en-US" dirty="0"/>
              <a:t>, </a:t>
            </a:r>
            <a:r>
              <a:rPr lang="en-US" dirty="0" err="1"/>
              <a:t>en</a:t>
            </a:r>
            <a:r>
              <a:rPr lang="en-US" dirty="0"/>
              <a:t> </a:t>
            </a:r>
            <a:r>
              <a:rPr lang="en-US" dirty="0" err="1"/>
              <a:t>este</a:t>
            </a:r>
            <a:r>
              <a:rPr lang="en-US" dirty="0"/>
              <a:t> </a:t>
            </a:r>
            <a:r>
              <a:rPr lang="en-US" dirty="0" err="1"/>
              <a:t>caso</a:t>
            </a:r>
            <a:r>
              <a:rPr lang="en-US" dirty="0"/>
              <a:t> los </a:t>
            </a:r>
            <a:r>
              <a:rPr lang="en-US" dirty="0" err="1"/>
              <a:t>parámetros</a:t>
            </a:r>
            <a:r>
              <a:rPr lang="en-US" dirty="0"/>
              <a:t> </a:t>
            </a:r>
            <a:r>
              <a:rPr lang="en-US" dirty="0" err="1"/>
              <a:t>opcionales</a:t>
            </a:r>
            <a:r>
              <a:rPr lang="en-US" dirty="0"/>
              <a:t> </a:t>
            </a:r>
            <a:r>
              <a:rPr lang="en-US" dirty="0" err="1"/>
              <a:t>toman</a:t>
            </a:r>
            <a:r>
              <a:rPr lang="en-US" dirty="0"/>
              <a:t> los </a:t>
            </a:r>
            <a:r>
              <a:rPr lang="en-US" dirty="0" err="1"/>
              <a:t>valores</a:t>
            </a:r>
            <a:r>
              <a:rPr lang="en-US" dirty="0"/>
              <a:t> </a:t>
            </a:r>
            <a:r>
              <a:rPr lang="en-US" dirty="0" err="1"/>
              <a:t>predeterminados</a:t>
            </a:r>
            <a:r>
              <a:rPr lang="en-US" dirty="0"/>
              <a:t> </a:t>
            </a:r>
            <a:r>
              <a:rPr lang="en-US" dirty="0" err="1"/>
              <a:t>definidos</a:t>
            </a:r>
            <a:r>
              <a:rPr lang="en-US" dirty="0"/>
              <a:t> </a:t>
            </a:r>
            <a:r>
              <a:rPr lang="en-US" dirty="0" err="1"/>
              <a:t>en</a:t>
            </a:r>
            <a:r>
              <a:rPr lang="en-US" dirty="0"/>
              <a:t> la </a:t>
            </a:r>
            <a:r>
              <a:rPr lang="en-US" dirty="0" err="1"/>
              <a:t>definición</a:t>
            </a:r>
            <a:r>
              <a:rPr lang="en-US" dirty="0"/>
              <a:t> del </a:t>
            </a:r>
            <a:r>
              <a:rPr lang="en-US" dirty="0" err="1"/>
              <a:t>método</a:t>
            </a:r>
            <a:r>
              <a:rPr lang="en-US" dirty="0"/>
              <a:t>.</a:t>
            </a:r>
          </a:p>
          <a:p>
            <a:pPr marL="0" indent="0">
              <a:buNone/>
            </a:pPr>
            <a:r>
              <a:rPr lang="en-US" dirty="0"/>
              <a:t>Los </a:t>
            </a:r>
            <a:r>
              <a:rPr lang="en-US" dirty="0" err="1"/>
              <a:t>parámetros</a:t>
            </a:r>
            <a:r>
              <a:rPr lang="en-US" dirty="0"/>
              <a:t> </a:t>
            </a:r>
            <a:r>
              <a:rPr lang="en-US" dirty="0" err="1"/>
              <a:t>opcionales</a:t>
            </a:r>
            <a:r>
              <a:rPr lang="en-US" dirty="0"/>
              <a:t> </a:t>
            </a:r>
            <a:r>
              <a:rPr lang="en-US" dirty="0" err="1"/>
              <a:t>deben</a:t>
            </a:r>
            <a:r>
              <a:rPr lang="en-US" dirty="0"/>
              <a:t> </a:t>
            </a:r>
            <a:r>
              <a:rPr lang="en-US" dirty="0" err="1"/>
              <a:t>estar</a:t>
            </a:r>
            <a:r>
              <a:rPr lang="en-US" dirty="0"/>
              <a:t> al final de la </a:t>
            </a:r>
            <a:r>
              <a:rPr lang="en-US" dirty="0" err="1"/>
              <a:t>lista</a:t>
            </a:r>
            <a:r>
              <a:rPr lang="en-US" dirty="0"/>
              <a:t> de </a:t>
            </a:r>
            <a:r>
              <a:rPr lang="en-US" dirty="0" err="1"/>
              <a:t>parámetros</a:t>
            </a:r>
            <a:r>
              <a:rPr lang="en-US" dirty="0"/>
              <a:t>.</a:t>
            </a:r>
            <a:endParaRPr lang="en-BO" dirty="0"/>
          </a:p>
        </p:txBody>
      </p:sp>
      <p:sp>
        <p:nvSpPr>
          <p:cNvPr id="4" name="TextBox 3">
            <a:extLst>
              <a:ext uri="{FF2B5EF4-FFF2-40B4-BE49-F238E27FC236}">
                <a16:creationId xmlns:a16="http://schemas.microsoft.com/office/drawing/2014/main" id="{C57EE563-B748-6847-81C7-82F00F599C2A}"/>
              </a:ext>
            </a:extLst>
          </p:cNvPr>
          <p:cNvSpPr txBox="1"/>
          <p:nvPr/>
        </p:nvSpPr>
        <p:spPr>
          <a:xfrm>
            <a:off x="838200" y="2104797"/>
            <a:ext cx="5362303" cy="381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WriteLine( Suma(15.6M, 38.3M) );	// 53.9</a:t>
            </a:r>
          </a:p>
          <a:p>
            <a:r>
              <a:rPr lang="en-US" sz="1400" b="1" dirty="0">
                <a:solidFill>
                  <a:schemeClr val="bg1"/>
                </a:solidFill>
              </a:rPr>
              <a:t>           WriteLine( Suma(15, 38) ); 		// 73</a:t>
            </a:r>
          </a:p>
          <a:p>
            <a:r>
              <a:rPr lang="en-US" sz="1400" b="1" dirty="0">
                <a:solidFill>
                  <a:schemeClr val="bg1"/>
                </a:solidFill>
              </a:rPr>
              <a:t>           WriteLine( Suma(15_034L, 38_000_000L) ); 	// 38015034</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decimal x, decimal y</a:t>
            </a:r>
            <a:r>
              <a:rPr lang="en-US" sz="1400" b="1" dirty="0">
                <a:solidFill>
                  <a:schemeClr val="bg1"/>
                </a:solidFill>
              </a:rPr>
              <a:t>)  {</a:t>
            </a:r>
          </a:p>
          <a:p>
            <a:r>
              <a:rPr lang="en-US" sz="1400" b="1" dirty="0">
                <a:solidFill>
                  <a:schemeClr val="bg1"/>
                </a:solidFill>
              </a:rPr>
              <a:t>           return x + y;              </a:t>
            </a:r>
          </a:p>
          <a:p>
            <a:r>
              <a:rPr lang="en-US" sz="1400" b="1" dirty="0">
                <a:solidFill>
                  <a:schemeClr val="bg1"/>
                </a:solidFill>
              </a:rPr>
              <a:t>}</a:t>
            </a:r>
          </a:p>
          <a:p>
            <a:r>
              <a:rPr lang="en-US" sz="1400" b="1" dirty="0">
                <a:solidFill>
                  <a:schemeClr val="bg1"/>
                </a:solidFill>
              </a:rPr>
              <a:t>static decimal Suma(int x, int y, int z = 10, int w = 10) {</a:t>
            </a:r>
          </a:p>
          <a:p>
            <a:r>
              <a:rPr lang="en-US" sz="1400" b="1" dirty="0">
                <a:solidFill>
                  <a:schemeClr val="bg1"/>
                </a:solidFill>
              </a:rPr>
              <a:t>           return x + y + z + w;</a:t>
            </a:r>
          </a:p>
          <a:p>
            <a:r>
              <a:rPr lang="en-US" sz="1400" b="1" dirty="0">
                <a:solidFill>
                  <a:schemeClr val="bg1"/>
                </a:solidFill>
              </a:rPr>
              <a:t>} </a:t>
            </a:r>
          </a:p>
          <a:p>
            <a:r>
              <a:rPr lang="en-US" sz="1400" b="1" dirty="0">
                <a:solidFill>
                  <a:schemeClr val="bg1"/>
                </a:solidFill>
              </a:rPr>
              <a:t>static decimal Suma(long x, long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6754426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6DF4-3EE1-6A44-94CB-B8FF7336AF78}"/>
              </a:ext>
            </a:extLst>
          </p:cNvPr>
          <p:cNvSpPr>
            <a:spLocks noGrp="1"/>
          </p:cNvSpPr>
          <p:nvPr>
            <p:ph type="title"/>
          </p:nvPr>
        </p:nvSpPr>
        <p:spPr/>
        <p:txBody>
          <a:bodyPr/>
          <a:lstStyle/>
          <a:p>
            <a:r>
              <a:rPr lang="en-BO" dirty="0"/>
              <a:t>Argumentos con nombres</a:t>
            </a:r>
          </a:p>
        </p:txBody>
      </p:sp>
      <p:sp>
        <p:nvSpPr>
          <p:cNvPr id="3" name="Content Placeholder 2">
            <a:extLst>
              <a:ext uri="{FF2B5EF4-FFF2-40B4-BE49-F238E27FC236}">
                <a16:creationId xmlns:a16="http://schemas.microsoft.com/office/drawing/2014/main" id="{7C3302A4-F616-624B-9343-54B786739C40}"/>
              </a:ext>
            </a:extLst>
          </p:cNvPr>
          <p:cNvSpPr>
            <a:spLocks noGrp="1"/>
          </p:cNvSpPr>
          <p:nvPr>
            <p:ph idx="1"/>
          </p:nvPr>
        </p:nvSpPr>
        <p:spPr>
          <a:xfrm>
            <a:off x="838200" y="1825626"/>
            <a:ext cx="10515600" cy="1325564"/>
          </a:xfrm>
        </p:spPr>
        <p:txBody>
          <a:bodyPr>
            <a:normAutofit fontScale="62500" lnSpcReduction="20000"/>
          </a:bodyPr>
          <a:lstStyle/>
          <a:p>
            <a:pPr marL="0" indent="0">
              <a:buNone/>
            </a:pPr>
            <a:r>
              <a:rPr lang="en-US" dirty="0" err="1"/>
              <a:t>También</a:t>
            </a:r>
            <a:r>
              <a:rPr lang="en-US" dirty="0"/>
              <a:t> se </a:t>
            </a:r>
            <a:r>
              <a:rPr lang="en-US" dirty="0" err="1"/>
              <a:t>permiten</a:t>
            </a:r>
            <a:r>
              <a:rPr lang="en-US" dirty="0"/>
              <a:t> </a:t>
            </a:r>
            <a:r>
              <a:rPr lang="en-US" dirty="0" err="1"/>
              <a:t>argumentos</a:t>
            </a:r>
            <a:r>
              <a:rPr lang="en-US" dirty="0"/>
              <a:t> con </a:t>
            </a:r>
            <a:r>
              <a:rPr lang="en-US" dirty="0" err="1"/>
              <a:t>nombre</a:t>
            </a:r>
            <a:r>
              <a:rPr lang="en-US" dirty="0"/>
              <a:t>, que </a:t>
            </a:r>
            <a:r>
              <a:rPr lang="en-US" dirty="0" err="1"/>
              <a:t>permiten</a:t>
            </a:r>
            <a:r>
              <a:rPr lang="en-US" dirty="0"/>
              <a:t> pasar un </a:t>
            </a:r>
            <a:r>
              <a:rPr lang="en-US" dirty="0" err="1"/>
              <a:t>argumento</a:t>
            </a:r>
            <a:r>
              <a:rPr lang="en-US" dirty="0"/>
              <a:t> </a:t>
            </a:r>
            <a:r>
              <a:rPr lang="en-US" dirty="0" err="1"/>
              <a:t>utilizando</a:t>
            </a:r>
            <a:r>
              <a:rPr lang="en-US" dirty="0"/>
              <a:t> el </a:t>
            </a:r>
            <a:r>
              <a:rPr lang="en-US" dirty="0" err="1"/>
              <a:t>nombre</a:t>
            </a:r>
            <a:r>
              <a:rPr lang="en-US" dirty="0"/>
              <a:t> de </a:t>
            </a:r>
            <a:r>
              <a:rPr lang="en-US" dirty="0" err="1"/>
              <a:t>su</a:t>
            </a:r>
            <a:r>
              <a:rPr lang="en-US" dirty="0"/>
              <a:t> </a:t>
            </a:r>
            <a:r>
              <a:rPr lang="en-US" dirty="0" err="1"/>
              <a:t>parámetro</a:t>
            </a:r>
            <a:r>
              <a:rPr lang="en-US" dirty="0"/>
              <a:t> </a:t>
            </a:r>
            <a:r>
              <a:rPr lang="en-US" dirty="0" err="1"/>
              <a:t>correspondiente</a:t>
            </a:r>
            <a:r>
              <a:rPr lang="en-US" dirty="0"/>
              <a:t>. </a:t>
            </a:r>
            <a:r>
              <a:rPr lang="en-US" dirty="0" err="1"/>
              <a:t>Esta</a:t>
            </a:r>
            <a:r>
              <a:rPr lang="en-US" dirty="0"/>
              <a:t> </a:t>
            </a:r>
            <a:r>
              <a:rPr lang="en-US" dirty="0" err="1"/>
              <a:t>característica</a:t>
            </a:r>
            <a:r>
              <a:rPr lang="en-US" dirty="0"/>
              <a:t> </a:t>
            </a:r>
            <a:r>
              <a:rPr lang="en-US" dirty="0" err="1"/>
              <a:t>complementa</a:t>
            </a:r>
            <a:r>
              <a:rPr lang="en-US" dirty="0"/>
              <a:t> a los </a:t>
            </a:r>
            <a:r>
              <a:rPr lang="en-US" dirty="0" err="1"/>
              <a:t>parámetros</a:t>
            </a:r>
            <a:r>
              <a:rPr lang="en-US" dirty="0"/>
              <a:t> </a:t>
            </a:r>
            <a:r>
              <a:rPr lang="en-US" dirty="0" err="1"/>
              <a:t>opcionales</a:t>
            </a:r>
            <a:r>
              <a:rPr lang="en-US" dirty="0"/>
              <a:t> al </a:t>
            </a:r>
            <a:r>
              <a:rPr lang="en-US" dirty="0" err="1"/>
              <a:t>permitir</a:t>
            </a:r>
            <a:r>
              <a:rPr lang="en-US" dirty="0"/>
              <a:t> que los </a:t>
            </a:r>
            <a:r>
              <a:rPr lang="en-US" dirty="0" err="1"/>
              <a:t>argumentos</a:t>
            </a:r>
            <a:r>
              <a:rPr lang="en-US" dirty="0"/>
              <a:t> se </a:t>
            </a:r>
            <a:r>
              <a:rPr lang="en-US" dirty="0" err="1"/>
              <a:t>pasen</a:t>
            </a:r>
            <a:r>
              <a:rPr lang="en-US" dirty="0"/>
              <a:t> </a:t>
            </a:r>
            <a:r>
              <a:rPr lang="en-US" dirty="0" err="1"/>
              <a:t>fuera</a:t>
            </a:r>
            <a:r>
              <a:rPr lang="en-US" dirty="0"/>
              <a:t> de </a:t>
            </a:r>
            <a:r>
              <a:rPr lang="en-US" dirty="0" err="1"/>
              <a:t>orden</a:t>
            </a:r>
            <a:r>
              <a:rPr lang="en-US" dirty="0"/>
              <a:t>, </a:t>
            </a:r>
            <a:r>
              <a:rPr lang="en-US" dirty="0" err="1"/>
              <a:t>en</a:t>
            </a:r>
            <a:r>
              <a:rPr lang="en-US" dirty="0"/>
              <a:t> </a:t>
            </a:r>
            <a:r>
              <a:rPr lang="en-US" dirty="0" err="1"/>
              <a:t>lugar</a:t>
            </a:r>
            <a:r>
              <a:rPr lang="en-US" dirty="0"/>
              <a:t> de </a:t>
            </a:r>
            <a:r>
              <a:rPr lang="en-US" dirty="0" err="1"/>
              <a:t>depender</a:t>
            </a:r>
            <a:r>
              <a:rPr lang="en-US" dirty="0"/>
              <a:t> de </a:t>
            </a:r>
            <a:r>
              <a:rPr lang="en-US" dirty="0" err="1"/>
              <a:t>su</a:t>
            </a:r>
            <a:r>
              <a:rPr lang="en-US" dirty="0"/>
              <a:t> </a:t>
            </a:r>
            <a:r>
              <a:rPr lang="en-US" dirty="0" err="1"/>
              <a:t>posición</a:t>
            </a:r>
            <a:r>
              <a:rPr lang="en-US" dirty="0"/>
              <a:t> </a:t>
            </a:r>
            <a:r>
              <a:rPr lang="en-US" dirty="0" err="1"/>
              <a:t>en</a:t>
            </a:r>
            <a:r>
              <a:rPr lang="en-US" dirty="0"/>
              <a:t> la </a:t>
            </a:r>
            <a:r>
              <a:rPr lang="en-US" dirty="0" err="1"/>
              <a:t>lista</a:t>
            </a:r>
            <a:r>
              <a:rPr lang="en-US" dirty="0"/>
              <a:t> de </a:t>
            </a:r>
            <a:r>
              <a:rPr lang="en-US" dirty="0" err="1"/>
              <a:t>parámetros</a:t>
            </a:r>
            <a:r>
              <a:rPr lang="en-US" dirty="0"/>
              <a:t>.</a:t>
            </a:r>
          </a:p>
          <a:p>
            <a:pPr marL="0" indent="0">
              <a:buNone/>
            </a:pPr>
            <a:r>
              <a:rPr lang="en-US" dirty="0"/>
              <a:t>Los </a:t>
            </a:r>
            <a:r>
              <a:rPr lang="en-US" dirty="0" err="1"/>
              <a:t>argumentos</a:t>
            </a:r>
            <a:r>
              <a:rPr lang="en-US" dirty="0"/>
              <a:t> con </a:t>
            </a:r>
            <a:r>
              <a:rPr lang="en-US" dirty="0" err="1"/>
              <a:t>nombre</a:t>
            </a:r>
            <a:r>
              <a:rPr lang="en-US" dirty="0"/>
              <a:t> son </a:t>
            </a:r>
            <a:r>
              <a:rPr lang="en-US" dirty="0" err="1"/>
              <a:t>útiles</a:t>
            </a:r>
            <a:r>
              <a:rPr lang="en-US" dirty="0"/>
              <a:t> para </a:t>
            </a:r>
            <a:r>
              <a:rPr lang="en-US" dirty="0" err="1"/>
              <a:t>mejorar</a:t>
            </a:r>
            <a:r>
              <a:rPr lang="en-US" dirty="0"/>
              <a:t> la </a:t>
            </a:r>
            <a:r>
              <a:rPr lang="en-US" dirty="0" err="1"/>
              <a:t>legibilidad</a:t>
            </a:r>
            <a:r>
              <a:rPr lang="en-US" dirty="0"/>
              <a:t> del </a:t>
            </a:r>
            <a:r>
              <a:rPr lang="en-US" dirty="0" err="1"/>
              <a:t>código</a:t>
            </a:r>
            <a:r>
              <a:rPr lang="en-US" dirty="0"/>
              <a:t>, al </a:t>
            </a:r>
            <a:r>
              <a:rPr lang="en-US" dirty="0" err="1"/>
              <a:t>identificar</a:t>
            </a:r>
            <a:r>
              <a:rPr lang="en-US" dirty="0"/>
              <a:t> lo que </a:t>
            </a:r>
            <a:r>
              <a:rPr lang="en-US" dirty="0" err="1"/>
              <a:t>representa</a:t>
            </a:r>
            <a:r>
              <a:rPr lang="en-US" dirty="0"/>
              <a:t> </a:t>
            </a:r>
            <a:r>
              <a:rPr lang="en-US" dirty="0" err="1"/>
              <a:t>cada</a:t>
            </a:r>
            <a:r>
              <a:rPr lang="en-US" dirty="0"/>
              <a:t> </a:t>
            </a:r>
            <a:r>
              <a:rPr lang="en-US" dirty="0" err="1"/>
              <a:t>argumento</a:t>
            </a:r>
            <a:r>
              <a:rPr lang="en-US" dirty="0"/>
              <a:t>.</a:t>
            </a:r>
            <a:endParaRPr lang="en-BO" dirty="0"/>
          </a:p>
        </p:txBody>
      </p:sp>
      <p:sp>
        <p:nvSpPr>
          <p:cNvPr id="4" name="TextBox 3">
            <a:extLst>
              <a:ext uri="{FF2B5EF4-FFF2-40B4-BE49-F238E27FC236}">
                <a16:creationId xmlns:a16="http://schemas.microsoft.com/office/drawing/2014/main" id="{3F0C83FA-41F6-FA41-853E-1803CF883DD9}"/>
              </a:ext>
            </a:extLst>
          </p:cNvPr>
          <p:cNvSpPr txBox="1"/>
          <p:nvPr/>
        </p:nvSpPr>
        <p:spPr>
          <a:xfrm>
            <a:off x="1909353" y="3353554"/>
            <a:ext cx="7722327" cy="313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var </a:t>
            </a:r>
            <a:r>
              <a:rPr lang="en-US" sz="1400" b="1" dirty="0" err="1">
                <a:solidFill>
                  <a:schemeClr val="bg1"/>
                </a:solidFill>
              </a:rPr>
              <a:t>nombre</a:t>
            </a:r>
            <a:r>
              <a:rPr lang="en-US" sz="1400" b="1" dirty="0">
                <a:solidFill>
                  <a:schemeClr val="bg1"/>
                </a:solidFill>
              </a:rPr>
              <a:t> = </a:t>
            </a:r>
            <a:r>
              <a:rPr lang="en-US" sz="1400" b="1" dirty="0" err="1">
                <a:solidFill>
                  <a:schemeClr val="bg1"/>
                </a:solidFill>
              </a:rPr>
              <a:t>args</a:t>
            </a:r>
            <a:r>
              <a:rPr lang="en-US" sz="1400" b="1" dirty="0">
                <a:solidFill>
                  <a:schemeClr val="bg1"/>
                </a:solidFill>
              </a:rPr>
              <a:t> == null || </a:t>
            </a:r>
            <a:r>
              <a:rPr lang="en-US" sz="1400" b="1" dirty="0" err="1">
                <a:solidFill>
                  <a:schemeClr val="bg1"/>
                </a:solidFill>
              </a:rPr>
              <a:t>args.Length</a:t>
            </a:r>
            <a:r>
              <a:rPr lang="en-US" sz="1400" b="1" dirty="0">
                <a:solidFill>
                  <a:schemeClr val="bg1"/>
                </a:solidFill>
              </a:rPr>
              <a:t> == 0 ? </a:t>
            </a:r>
            <a:r>
              <a:rPr lang="en-US" sz="1400" b="1" dirty="0" err="1">
                <a:solidFill>
                  <a:schemeClr val="bg1"/>
                </a:solidFill>
              </a:rPr>
              <a:t>ReadLine</a:t>
            </a:r>
            <a:r>
              <a:rPr lang="en-US" sz="1400" b="1" dirty="0">
                <a:solidFill>
                  <a:schemeClr val="bg1"/>
                </a:solidFill>
              </a:rPr>
              <a:t>() : </a:t>
            </a:r>
            <a:r>
              <a:rPr lang="en-US" sz="1400" b="1" dirty="0" err="1">
                <a:solidFill>
                  <a:schemeClr val="bg1"/>
                </a:solidFill>
              </a:rPr>
              <a:t>args</a:t>
            </a:r>
            <a:r>
              <a:rPr lang="en-US" sz="1400" b="1" dirty="0">
                <a:solidFill>
                  <a:schemeClr val="bg1"/>
                </a:solidFill>
              </a:rPr>
              <a:t>[0];</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 Hola </a:t>
            </a:r>
            <a:r>
              <a:rPr lang="en-US" sz="1400" b="1" dirty="0" err="1">
                <a:solidFill>
                  <a:schemeClr val="bg1"/>
                </a:solidFill>
              </a:rPr>
              <a:t>Perico</a:t>
            </a:r>
            <a:r>
              <a:rPr lang="en-US" sz="1400" b="1" dirty="0">
                <a:solidFill>
                  <a:schemeClr val="bg1"/>
                </a:solidFill>
              </a:rPr>
              <a:t>!</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a:t>
            </a:r>
            <a:r>
              <a:rPr lang="en-US" sz="1400" b="1" dirty="0" err="1">
                <a:solidFill>
                  <a:schemeClr val="bg1"/>
                </a:solidFill>
              </a:rPr>
              <a:t>Bienvenido</a:t>
            </a:r>
            <a:r>
              <a:rPr lang="en-US" sz="1400" b="1" dirty="0">
                <a:solidFill>
                  <a:schemeClr val="bg1"/>
                </a:solidFill>
              </a:rPr>
              <a:t>", "!!!",  true); 			// BIENVENIDO PERICO!!!</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a:t>
            </a:r>
            <a:r>
              <a:rPr lang="en-US" sz="1400" b="1" dirty="0" err="1">
                <a:solidFill>
                  <a:schemeClr val="bg1"/>
                </a:solidFill>
              </a:rPr>
              <a:t>Buen</a:t>
            </a:r>
            <a:r>
              <a:rPr lang="en-US" sz="1400" b="1" dirty="0">
                <a:solidFill>
                  <a:schemeClr val="bg1"/>
                </a:solidFill>
              </a:rPr>
              <a:t> </a:t>
            </a:r>
            <a:r>
              <a:rPr lang="en-US" sz="1400" b="1" dirty="0" err="1">
                <a:solidFill>
                  <a:schemeClr val="bg1"/>
                </a:solidFill>
              </a:rPr>
              <a:t>día</a:t>
            </a:r>
            <a:r>
              <a:rPr lang="en-US" sz="1400" b="1" dirty="0">
                <a:solidFill>
                  <a:schemeClr val="bg1"/>
                </a:solidFill>
              </a:rPr>
              <a:t>", </a:t>
            </a:r>
            <a:r>
              <a:rPr lang="en-US" sz="1400" b="1" dirty="0" err="1">
                <a:solidFill>
                  <a:schemeClr val="bg1"/>
                </a:solidFill>
              </a:rPr>
              <a:t>mayusculas</a:t>
            </a:r>
            <a:r>
              <a:rPr lang="en-US" sz="1400" b="1" dirty="0">
                <a:solidFill>
                  <a:schemeClr val="bg1"/>
                </a:solidFill>
              </a:rPr>
              <a:t>:  true); 		// BUEN DÍA PERICO!</a:t>
            </a:r>
          </a:p>
          <a:p>
            <a:r>
              <a:rPr lang="en-US" sz="1400" b="1" dirty="0">
                <a:solidFill>
                  <a:schemeClr val="bg1"/>
                </a:solidFill>
              </a:rPr>
              <a:t>}</a:t>
            </a:r>
          </a:p>
          <a:p>
            <a:r>
              <a:rPr lang="en-US" sz="1400" b="1" dirty="0">
                <a:solidFill>
                  <a:schemeClr val="bg1"/>
                </a:solidFill>
              </a:rPr>
              <a:t>static void </a:t>
            </a:r>
            <a:r>
              <a:rPr lang="en-US" sz="1400" b="1" dirty="0" err="1">
                <a:solidFill>
                  <a:schemeClr val="bg1"/>
                </a:solidFill>
              </a:rPr>
              <a:t>Saludo</a:t>
            </a:r>
            <a:r>
              <a:rPr lang="en-US" sz="1400" b="1" dirty="0">
                <a:solidFill>
                  <a:schemeClr val="bg1"/>
                </a:solidFill>
              </a:rPr>
              <a:t>(string </a:t>
            </a:r>
            <a:r>
              <a:rPr lang="en-US" sz="1400" b="1" dirty="0" err="1">
                <a:solidFill>
                  <a:schemeClr val="bg1"/>
                </a:solidFill>
              </a:rPr>
              <a:t>nombre</a:t>
            </a:r>
            <a:r>
              <a:rPr lang="en-US" sz="1400" b="1" dirty="0">
                <a:solidFill>
                  <a:schemeClr val="bg1"/>
                </a:solidFill>
              </a:rPr>
              <a:t>, string </a:t>
            </a:r>
            <a:r>
              <a:rPr lang="en-US" sz="1400" b="1" dirty="0" err="1">
                <a:solidFill>
                  <a:schemeClr val="bg1"/>
                </a:solidFill>
              </a:rPr>
              <a:t>hola</a:t>
            </a:r>
            <a:r>
              <a:rPr lang="en-US" sz="1400" b="1" dirty="0">
                <a:solidFill>
                  <a:schemeClr val="bg1"/>
                </a:solidFill>
              </a:rPr>
              <a:t> = "Hola", string final = "! ", bool </a:t>
            </a:r>
            <a:r>
              <a:rPr lang="en-US" sz="1400" b="1" dirty="0" err="1">
                <a:solidFill>
                  <a:schemeClr val="bg1"/>
                </a:solidFill>
              </a:rPr>
              <a:t>mayusculas</a:t>
            </a:r>
            <a:r>
              <a:rPr lang="en-US" sz="1400" b="1" dirty="0">
                <a:solidFill>
                  <a:schemeClr val="bg1"/>
                </a:solidFill>
              </a:rPr>
              <a:t> = false)  {</a:t>
            </a:r>
          </a:p>
          <a:p>
            <a:r>
              <a:rPr lang="en-US" sz="1400" b="1" dirty="0">
                <a:solidFill>
                  <a:schemeClr val="bg1"/>
                </a:solidFill>
              </a:rPr>
              <a:t>           var </a:t>
            </a:r>
            <a:r>
              <a:rPr lang="en-US" sz="1400" b="1" dirty="0" err="1">
                <a:solidFill>
                  <a:schemeClr val="bg1"/>
                </a:solidFill>
              </a:rPr>
              <a:t>v_hola</a:t>
            </a:r>
            <a:r>
              <a:rPr lang="en-US" sz="1400" b="1" dirty="0">
                <a:solidFill>
                  <a:schemeClr val="bg1"/>
                </a:solidFill>
              </a:rPr>
              <a:t> = </a:t>
            </a:r>
            <a:r>
              <a:rPr lang="en-US" sz="1400" b="1" dirty="0" err="1">
                <a:solidFill>
                  <a:schemeClr val="bg1"/>
                </a:solidFill>
              </a:rPr>
              <a:t>mayusculas</a:t>
            </a:r>
            <a:r>
              <a:rPr lang="en-US" sz="1400" b="1" dirty="0">
                <a:solidFill>
                  <a:schemeClr val="bg1"/>
                </a:solidFill>
              </a:rPr>
              <a:t> ? </a:t>
            </a:r>
            <a:r>
              <a:rPr lang="en-US" sz="1400" b="1" dirty="0" err="1">
                <a:solidFill>
                  <a:schemeClr val="bg1"/>
                </a:solidFill>
              </a:rPr>
              <a:t>hola.ToUpper</a:t>
            </a:r>
            <a:r>
              <a:rPr lang="en-US" sz="1400" b="1" dirty="0">
                <a:solidFill>
                  <a:schemeClr val="bg1"/>
                </a:solidFill>
              </a:rPr>
              <a:t>() : </a:t>
            </a:r>
            <a:r>
              <a:rPr lang="en-US" sz="1400" b="1" dirty="0" err="1">
                <a:solidFill>
                  <a:schemeClr val="bg1"/>
                </a:solidFill>
              </a:rPr>
              <a:t>hola</a:t>
            </a:r>
            <a:r>
              <a:rPr lang="en-US" sz="1400" b="1" dirty="0">
                <a:solidFill>
                  <a:schemeClr val="bg1"/>
                </a:solidFill>
              </a:rPr>
              <a:t>;</a:t>
            </a:r>
          </a:p>
          <a:p>
            <a:r>
              <a:rPr lang="en-US" sz="1400" b="1" dirty="0">
                <a:solidFill>
                  <a:schemeClr val="bg1"/>
                </a:solidFill>
              </a:rPr>
              <a:t>           var </a:t>
            </a:r>
            <a:r>
              <a:rPr lang="en-US" sz="1400" b="1" dirty="0" err="1">
                <a:solidFill>
                  <a:schemeClr val="bg1"/>
                </a:solidFill>
              </a:rPr>
              <a:t>v_nombre</a:t>
            </a:r>
            <a:r>
              <a:rPr lang="en-US" sz="1400" b="1" dirty="0">
                <a:solidFill>
                  <a:schemeClr val="bg1"/>
                </a:solidFill>
              </a:rPr>
              <a:t> = </a:t>
            </a:r>
            <a:r>
              <a:rPr lang="en-US" sz="1400" b="1" dirty="0" err="1">
                <a:solidFill>
                  <a:schemeClr val="bg1"/>
                </a:solidFill>
              </a:rPr>
              <a:t>mayusculas</a:t>
            </a:r>
            <a:r>
              <a:rPr lang="en-US" sz="1400" b="1" dirty="0">
                <a:solidFill>
                  <a:schemeClr val="bg1"/>
                </a:solidFill>
              </a:rPr>
              <a:t> ? </a:t>
            </a:r>
            <a:r>
              <a:rPr lang="en-US" sz="1400" b="1" dirty="0" err="1">
                <a:solidFill>
                  <a:schemeClr val="bg1"/>
                </a:solidFill>
              </a:rPr>
              <a:t>nombre.ToUpper</a:t>
            </a:r>
            <a:r>
              <a:rPr lang="en-US" sz="1400" b="1" dirty="0">
                <a:solidFill>
                  <a:schemeClr val="bg1"/>
                </a:solidFill>
              </a:rPr>
              <a:t>() : </a:t>
            </a:r>
            <a:r>
              <a:rPr lang="en-US" sz="1400" b="1" dirty="0" err="1">
                <a:solidFill>
                  <a:schemeClr val="bg1"/>
                </a:solidFill>
              </a:rPr>
              <a:t>nombre</a:t>
            </a:r>
            <a:r>
              <a:rPr lang="en-US" sz="1400" b="1" dirty="0">
                <a:solidFill>
                  <a:schemeClr val="bg1"/>
                </a:solidFill>
              </a:rPr>
              <a:t>;</a:t>
            </a:r>
          </a:p>
          <a:p>
            <a:r>
              <a:rPr lang="en-US" sz="1400" b="1" dirty="0">
                <a:solidFill>
                  <a:schemeClr val="bg1"/>
                </a:solidFill>
              </a:rPr>
              <a:t>           WriteLine( $"{</a:t>
            </a:r>
            <a:r>
              <a:rPr lang="en-US" sz="1400" b="1" dirty="0" err="1">
                <a:solidFill>
                  <a:schemeClr val="bg1"/>
                </a:solidFill>
              </a:rPr>
              <a:t>v_hola</a:t>
            </a:r>
            <a:r>
              <a:rPr lang="en-US" sz="1400" b="1" dirty="0">
                <a:solidFill>
                  <a:schemeClr val="bg1"/>
                </a:solidFill>
              </a:rPr>
              <a:t>} {</a:t>
            </a:r>
            <a:r>
              <a:rPr lang="en-US" sz="1400" b="1" dirty="0" err="1">
                <a:solidFill>
                  <a:schemeClr val="bg1"/>
                </a:solidFill>
              </a:rPr>
              <a:t>v_nombre</a:t>
            </a:r>
            <a:r>
              <a:rPr lang="en-US" sz="1400" b="1" dirty="0">
                <a:solidFill>
                  <a:schemeClr val="bg1"/>
                </a:solidFill>
              </a:rPr>
              <a:t>}{final} " );              </a:t>
            </a:r>
          </a:p>
          <a:p>
            <a:r>
              <a:rPr lang="en-US" sz="1400" b="1" dirty="0">
                <a:solidFill>
                  <a:schemeClr val="bg1"/>
                </a:solidFill>
              </a:rPr>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8407256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57B25-02D5-9546-8930-32163554172C}"/>
              </a:ext>
            </a:extLst>
          </p:cNvPr>
          <p:cNvSpPr>
            <a:spLocks noGrp="1"/>
          </p:cNvSpPr>
          <p:nvPr>
            <p:ph type="title"/>
          </p:nvPr>
        </p:nvSpPr>
        <p:spPr/>
        <p:txBody>
          <a:bodyPr/>
          <a:lstStyle/>
          <a:p>
            <a:r>
              <a:rPr lang="en-BO" dirty="0"/>
              <a:t>Tipos valor y tipos referencia</a:t>
            </a:r>
          </a:p>
        </p:txBody>
      </p:sp>
      <p:sp>
        <p:nvSpPr>
          <p:cNvPr id="3" name="Content Placeholder 2">
            <a:extLst>
              <a:ext uri="{FF2B5EF4-FFF2-40B4-BE49-F238E27FC236}">
                <a16:creationId xmlns:a16="http://schemas.microsoft.com/office/drawing/2014/main" id="{032E5FAD-9BB6-334E-A87A-05AAAB05ACD6}"/>
              </a:ext>
            </a:extLst>
          </p:cNvPr>
          <p:cNvSpPr>
            <a:spLocks noGrp="1"/>
          </p:cNvSpPr>
          <p:nvPr>
            <p:ph idx="1"/>
          </p:nvPr>
        </p:nvSpPr>
        <p:spPr>
          <a:xfrm>
            <a:off x="838200" y="2173968"/>
            <a:ext cx="10515600" cy="4000409"/>
          </a:xfrm>
        </p:spPr>
        <p:txBody>
          <a:bodyPr>
            <a:noAutofit/>
          </a:bodyPr>
          <a:lstStyle/>
          <a:p>
            <a:pPr marL="0" indent="0">
              <a:buNone/>
            </a:pPr>
            <a:r>
              <a:rPr lang="en-US" sz="2000" dirty="0"/>
              <a:t>Hay dos </a:t>
            </a:r>
            <a:r>
              <a:rPr lang="en-US" sz="2000" dirty="0" err="1"/>
              <a:t>tipos</a:t>
            </a:r>
            <a:r>
              <a:rPr lang="en-US" sz="2000" dirty="0"/>
              <a:t> de </a:t>
            </a:r>
            <a:r>
              <a:rPr lang="en-US" sz="2000" dirty="0" err="1"/>
              <a:t>tipos</a:t>
            </a:r>
            <a:r>
              <a:rPr lang="en-US" sz="2000" dirty="0"/>
              <a:t> de </a:t>
            </a:r>
            <a:r>
              <a:rPr lang="en-US" sz="2000" dirty="0" err="1"/>
              <a:t>datos</a:t>
            </a:r>
            <a:r>
              <a:rPr lang="en-US" sz="2000" dirty="0"/>
              <a:t> </a:t>
            </a:r>
            <a:r>
              <a:rPr lang="en-US" sz="2000" dirty="0" err="1"/>
              <a:t>en</a:t>
            </a:r>
            <a:r>
              <a:rPr lang="en-US" sz="2000" dirty="0"/>
              <a:t> C #: </a:t>
            </a:r>
            <a:r>
              <a:rPr lang="en-US" sz="2000" dirty="0" err="1"/>
              <a:t>tipos</a:t>
            </a:r>
            <a:r>
              <a:rPr lang="en-US" sz="2000" dirty="0"/>
              <a:t> valor y </a:t>
            </a:r>
            <a:r>
              <a:rPr lang="en-US" sz="2000" dirty="0" err="1"/>
              <a:t>tipos</a:t>
            </a:r>
            <a:r>
              <a:rPr lang="en-US" sz="2000" dirty="0"/>
              <a:t> </a:t>
            </a:r>
            <a:r>
              <a:rPr lang="en-US" sz="2000" dirty="0" err="1"/>
              <a:t>referencia</a:t>
            </a:r>
            <a:r>
              <a:rPr lang="en-US" sz="2000" dirty="0"/>
              <a:t>.</a:t>
            </a:r>
          </a:p>
          <a:p>
            <a:pPr marL="0" indent="0">
              <a:buNone/>
            </a:pPr>
            <a:r>
              <a:rPr lang="en-US" sz="2000" dirty="0"/>
              <a:t>Las variables de </a:t>
            </a:r>
            <a:r>
              <a:rPr lang="en-US" sz="2000" b="1" dirty="0" err="1"/>
              <a:t>tipo</a:t>
            </a:r>
            <a:r>
              <a:rPr lang="en-US" sz="2000" b="1" dirty="0"/>
              <a:t> valor</a:t>
            </a:r>
            <a:r>
              <a:rPr lang="en-US" sz="2000" dirty="0"/>
              <a:t> </a:t>
            </a:r>
            <a:r>
              <a:rPr lang="en-US" sz="2000" dirty="0" err="1"/>
              <a:t>contienen</a:t>
            </a:r>
            <a:r>
              <a:rPr lang="en-US" sz="2000" dirty="0"/>
              <a:t> </a:t>
            </a:r>
            <a:r>
              <a:rPr lang="en-US" sz="2000" dirty="0" err="1"/>
              <a:t>directamente</a:t>
            </a:r>
            <a:r>
              <a:rPr lang="en-US" sz="2000" dirty="0"/>
              <a:t> sus </a:t>
            </a:r>
            <a:r>
              <a:rPr lang="en-US" sz="2000" dirty="0" err="1"/>
              <a:t>datos</a:t>
            </a:r>
            <a:r>
              <a:rPr lang="en-US" sz="2000" dirty="0"/>
              <a:t>, </a:t>
            </a:r>
            <a:r>
              <a:rPr lang="en-US" sz="2000" dirty="0" err="1"/>
              <a:t>mientras</a:t>
            </a:r>
            <a:r>
              <a:rPr lang="en-US" sz="2000" dirty="0"/>
              <a:t> que las variables de </a:t>
            </a:r>
            <a:r>
              <a:rPr lang="en-US" sz="2000" b="1" dirty="0" err="1"/>
              <a:t>tipo</a:t>
            </a:r>
            <a:r>
              <a:rPr lang="en-US" sz="2000" b="1" dirty="0"/>
              <a:t> </a:t>
            </a:r>
            <a:r>
              <a:rPr lang="en-US" sz="2000" b="1" dirty="0" err="1"/>
              <a:t>referencia</a:t>
            </a:r>
            <a:r>
              <a:rPr lang="en-US" sz="2000" dirty="0"/>
              <a:t> </a:t>
            </a:r>
            <a:r>
              <a:rPr lang="en-US" sz="2000" dirty="0" err="1"/>
              <a:t>contienen</a:t>
            </a:r>
            <a:r>
              <a:rPr lang="en-US" sz="2000" dirty="0"/>
              <a:t> </a:t>
            </a:r>
            <a:r>
              <a:rPr lang="en-US" sz="2000" dirty="0" err="1"/>
              <a:t>referencias</a:t>
            </a:r>
            <a:r>
              <a:rPr lang="en-US" sz="2000" dirty="0"/>
              <a:t> a sus </a:t>
            </a:r>
            <a:r>
              <a:rPr lang="en-US" sz="2000" dirty="0" err="1"/>
              <a:t>datos</a:t>
            </a:r>
            <a:r>
              <a:rPr lang="en-US" sz="2000" dirty="0"/>
              <a:t>.</a:t>
            </a:r>
          </a:p>
          <a:p>
            <a:pPr marL="0" indent="0">
              <a:buNone/>
            </a:pPr>
            <a:endParaRPr lang="en-US" sz="1000" dirty="0"/>
          </a:p>
          <a:p>
            <a:pPr marL="0" indent="0">
              <a:buNone/>
            </a:pPr>
            <a:r>
              <a:rPr lang="en-US" sz="2000" dirty="0"/>
              <a:t>Los </a:t>
            </a:r>
            <a:r>
              <a:rPr lang="en-US" sz="2000" b="1" dirty="0" err="1"/>
              <a:t>tipos</a:t>
            </a:r>
            <a:r>
              <a:rPr lang="en-US" sz="2000" b="1" dirty="0"/>
              <a:t> valor</a:t>
            </a:r>
            <a:r>
              <a:rPr lang="en-US" sz="2000" dirty="0"/>
              <a:t> </a:t>
            </a:r>
            <a:r>
              <a:rPr lang="en-US" sz="2000" dirty="0" err="1"/>
              <a:t>incluyen</a:t>
            </a:r>
            <a:r>
              <a:rPr lang="en-US" sz="2000" dirty="0"/>
              <a:t> los </a:t>
            </a:r>
            <a:r>
              <a:rPr lang="en-US" sz="2000" dirty="0" err="1"/>
              <a:t>tipos</a:t>
            </a:r>
            <a:r>
              <a:rPr lang="en-US" sz="2000" dirty="0"/>
              <a:t> simples y </a:t>
            </a:r>
            <a:r>
              <a:rPr lang="en-US" sz="2000" dirty="0" err="1"/>
              <a:t>pequeños</a:t>
            </a:r>
            <a:r>
              <a:rPr lang="en-US" sz="2000" dirty="0"/>
              <a:t> (</a:t>
            </a:r>
            <a:r>
              <a:rPr lang="en-US" sz="2000" dirty="0" err="1"/>
              <a:t>como</a:t>
            </a:r>
            <a:r>
              <a:rPr lang="en-US" sz="2000" dirty="0"/>
              <a:t> los </a:t>
            </a:r>
            <a:r>
              <a:rPr lang="en-US" sz="2000" dirty="0" err="1"/>
              <a:t>primitivos</a:t>
            </a:r>
            <a:r>
              <a:rPr lang="en-US" sz="2000" dirty="0"/>
              <a:t>), </a:t>
            </a:r>
            <a:r>
              <a:rPr lang="en-US" sz="2000" dirty="0" err="1"/>
              <a:t>además</a:t>
            </a:r>
            <a:r>
              <a:rPr lang="en-US" sz="2000" dirty="0"/>
              <a:t> de los que </a:t>
            </a:r>
            <a:r>
              <a:rPr lang="en-US" sz="2000" dirty="0" err="1"/>
              <a:t>pueden</a:t>
            </a:r>
            <a:r>
              <a:rPr lang="en-US" sz="2000" dirty="0"/>
              <a:t> ser </a:t>
            </a:r>
            <a:r>
              <a:rPr lang="en-US" sz="2000" dirty="0" err="1"/>
              <a:t>creados</a:t>
            </a:r>
            <a:r>
              <a:rPr lang="en-US" sz="2000" dirty="0"/>
              <a:t> </a:t>
            </a:r>
            <a:r>
              <a:rPr lang="en-US" sz="2000" dirty="0" err="1"/>
              <a:t>en</a:t>
            </a:r>
            <a:r>
              <a:rPr lang="en-US" sz="2000" dirty="0"/>
              <a:t> los </a:t>
            </a:r>
            <a:r>
              <a:rPr lang="en-US" sz="2000" dirty="0" err="1"/>
              <a:t>programas</a:t>
            </a:r>
            <a:r>
              <a:rPr lang="en-US" sz="2000" dirty="0"/>
              <a:t>:</a:t>
            </a:r>
          </a:p>
          <a:p>
            <a:pPr marL="0" indent="0">
              <a:buNone/>
            </a:pPr>
            <a:r>
              <a:rPr lang="en-US" sz="2000" b="1" dirty="0"/>
              <a:t>struct y </a:t>
            </a:r>
            <a:r>
              <a:rPr lang="en-US" sz="2000" b="1" dirty="0" err="1"/>
              <a:t>enum</a:t>
            </a:r>
            <a:r>
              <a:rPr lang="en-US" sz="2000" b="1" dirty="0"/>
              <a:t>.</a:t>
            </a:r>
          </a:p>
          <a:p>
            <a:pPr marL="0" indent="0">
              <a:buNone/>
            </a:pPr>
            <a:endParaRPr lang="en-BO" sz="1000" b="1" dirty="0"/>
          </a:p>
          <a:p>
            <a:pPr marL="0" indent="0">
              <a:buNone/>
            </a:pPr>
            <a:r>
              <a:rPr lang="en-US" sz="2000" dirty="0"/>
              <a:t>Los </a:t>
            </a:r>
            <a:r>
              <a:rPr lang="en-US" sz="2000" b="1" dirty="0" err="1"/>
              <a:t>tipos</a:t>
            </a:r>
            <a:r>
              <a:rPr lang="en-US" sz="2000" b="1" dirty="0"/>
              <a:t> </a:t>
            </a:r>
            <a:r>
              <a:rPr lang="en-US" sz="2000" b="1" dirty="0" err="1"/>
              <a:t>referencia</a:t>
            </a:r>
            <a:r>
              <a:rPr lang="en-US" sz="2000" dirty="0"/>
              <a:t> </a:t>
            </a:r>
            <a:r>
              <a:rPr lang="en-US" sz="2000" dirty="0" err="1"/>
              <a:t>incluyen</a:t>
            </a:r>
            <a:r>
              <a:rPr lang="en-US" sz="2000" dirty="0"/>
              <a:t> los </a:t>
            </a:r>
            <a:r>
              <a:rPr lang="en-US" sz="2000" dirty="0" err="1"/>
              <a:t>siguientes</a:t>
            </a:r>
            <a:r>
              <a:rPr lang="en-US" sz="2000" dirty="0"/>
              <a:t> </a:t>
            </a:r>
            <a:r>
              <a:rPr lang="en-US" sz="2000" dirty="0" err="1"/>
              <a:t>tipos</a:t>
            </a:r>
            <a:r>
              <a:rPr lang="en-US" sz="2000" dirty="0"/>
              <a:t>: </a:t>
            </a:r>
            <a:r>
              <a:rPr lang="en-US" sz="2000" b="1" dirty="0"/>
              <a:t> class, interface y delegate.</a:t>
            </a:r>
          </a:p>
          <a:p>
            <a:pPr marL="0" indent="0">
              <a:buNone/>
            </a:pPr>
            <a:r>
              <a:rPr lang="en-US" sz="2000" dirty="0"/>
              <a:t>Las variables de </a:t>
            </a:r>
            <a:r>
              <a:rPr lang="en-US" sz="2000" dirty="0" err="1"/>
              <a:t>tipo</a:t>
            </a:r>
            <a:r>
              <a:rPr lang="en-US" sz="2000" dirty="0"/>
              <a:t> </a:t>
            </a:r>
            <a:r>
              <a:rPr lang="en-US" sz="2000" dirty="0" err="1"/>
              <a:t>referencia</a:t>
            </a:r>
            <a:r>
              <a:rPr lang="en-US" sz="2000" dirty="0"/>
              <a:t> </a:t>
            </a:r>
            <a:r>
              <a:rPr lang="en-US" sz="2000" dirty="0" err="1"/>
              <a:t>generalmente</a:t>
            </a:r>
            <a:r>
              <a:rPr lang="en-US" sz="2000" dirty="0"/>
              <a:t> se </a:t>
            </a:r>
            <a:r>
              <a:rPr lang="en-US" sz="2000" dirty="0" err="1"/>
              <a:t>crean</a:t>
            </a:r>
            <a:r>
              <a:rPr lang="en-US" sz="2000" dirty="0"/>
              <a:t> </a:t>
            </a:r>
            <a:r>
              <a:rPr lang="en-US" sz="2000" dirty="0" err="1"/>
              <a:t>utilizando</a:t>
            </a:r>
            <a:r>
              <a:rPr lang="en-US" sz="2000" dirty="0"/>
              <a:t> el keyword </a:t>
            </a:r>
            <a:r>
              <a:rPr lang="en-US" sz="2000" b="1" dirty="0"/>
              <a:t>new</a:t>
            </a:r>
            <a:r>
              <a:rPr lang="en-US" sz="2000" dirty="0"/>
              <a:t>, </a:t>
            </a:r>
            <a:r>
              <a:rPr lang="en-US" sz="2000" dirty="0" err="1"/>
              <a:t>aunque</a:t>
            </a:r>
            <a:r>
              <a:rPr lang="en-US" sz="2000" dirty="0"/>
              <a:t> hay una </a:t>
            </a:r>
            <a:r>
              <a:rPr lang="en-US" sz="2000" dirty="0" err="1"/>
              <a:t>excepción</a:t>
            </a:r>
            <a:r>
              <a:rPr lang="en-US" sz="2000" dirty="0"/>
              <a:t>: los </a:t>
            </a:r>
            <a:r>
              <a:rPr lang="en-US" sz="2000" dirty="0" err="1"/>
              <a:t>objetos</a:t>
            </a:r>
            <a:r>
              <a:rPr lang="en-US" sz="2000" dirty="0"/>
              <a:t> de </a:t>
            </a:r>
            <a:r>
              <a:rPr lang="en-US" sz="2000" dirty="0" err="1"/>
              <a:t>tipo</a:t>
            </a:r>
            <a:r>
              <a:rPr lang="en-US" sz="2000" dirty="0"/>
              <a:t> string.</a:t>
            </a:r>
          </a:p>
          <a:p>
            <a:pPr marL="0" indent="0">
              <a:buNone/>
            </a:pPr>
            <a:endParaRPr lang="en-US" sz="2000" dirty="0"/>
          </a:p>
        </p:txBody>
      </p:sp>
    </p:spTree>
    <p:extLst>
      <p:ext uri="{BB962C8B-B14F-4D97-AF65-F5344CB8AC3E}">
        <p14:creationId xmlns:p14="http://schemas.microsoft.com/office/powerpoint/2010/main" val="26851448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8B90F-F82F-0A41-ACFC-1FEA9584D840}"/>
              </a:ext>
            </a:extLst>
          </p:cNvPr>
          <p:cNvSpPr>
            <a:spLocks noGrp="1"/>
          </p:cNvSpPr>
          <p:nvPr>
            <p:ph type="title"/>
          </p:nvPr>
        </p:nvSpPr>
        <p:spPr/>
        <p:txBody>
          <a:bodyPr/>
          <a:lstStyle/>
          <a:p>
            <a:r>
              <a:rPr lang="en-BO" dirty="0"/>
              <a:t>Características de los tipos referencia y valor</a:t>
            </a:r>
          </a:p>
        </p:txBody>
      </p:sp>
      <p:sp>
        <p:nvSpPr>
          <p:cNvPr id="3" name="Content Placeholder 2">
            <a:extLst>
              <a:ext uri="{FF2B5EF4-FFF2-40B4-BE49-F238E27FC236}">
                <a16:creationId xmlns:a16="http://schemas.microsoft.com/office/drawing/2014/main" id="{26B00AD6-481E-7C41-BDE2-D8161DDEB1F1}"/>
              </a:ext>
            </a:extLst>
          </p:cNvPr>
          <p:cNvSpPr>
            <a:spLocks noGrp="1"/>
          </p:cNvSpPr>
          <p:nvPr>
            <p:ph idx="1"/>
          </p:nvPr>
        </p:nvSpPr>
        <p:spPr/>
        <p:txBody>
          <a:bodyPr>
            <a:normAutofit fontScale="92500" lnSpcReduction="10000"/>
          </a:bodyPr>
          <a:lstStyle/>
          <a:p>
            <a:pPr marL="0" indent="0">
              <a:buNone/>
            </a:pPr>
            <a:r>
              <a:rPr lang="en-US" dirty="0"/>
              <a:t>Una variable de un </a:t>
            </a:r>
            <a:r>
              <a:rPr lang="en-US" dirty="0" err="1"/>
              <a:t>tipo</a:t>
            </a:r>
            <a:r>
              <a:rPr lang="en-US" dirty="0"/>
              <a:t> de </a:t>
            </a:r>
            <a:r>
              <a:rPr lang="en-US" dirty="0" err="1"/>
              <a:t>referencia</a:t>
            </a:r>
            <a:r>
              <a:rPr lang="en-US" dirty="0"/>
              <a:t> </a:t>
            </a:r>
            <a:r>
              <a:rPr lang="en-US" dirty="0" err="1"/>
              <a:t>generalmente</a:t>
            </a:r>
            <a:r>
              <a:rPr lang="en-US" dirty="0"/>
              <a:t> se </a:t>
            </a:r>
            <a:r>
              <a:rPr lang="en-US" dirty="0" err="1"/>
              <a:t>denomina</a:t>
            </a:r>
            <a:r>
              <a:rPr lang="en-US" dirty="0"/>
              <a:t> </a:t>
            </a:r>
            <a:r>
              <a:rPr lang="en-US" dirty="0" err="1"/>
              <a:t>objeto</a:t>
            </a:r>
            <a:r>
              <a:rPr lang="en-US" dirty="0"/>
              <a:t>, </a:t>
            </a:r>
            <a:r>
              <a:rPr lang="en-US" dirty="0" err="1"/>
              <a:t>aunque</a:t>
            </a:r>
            <a:r>
              <a:rPr lang="en-US" dirty="0"/>
              <a:t> </a:t>
            </a:r>
            <a:r>
              <a:rPr lang="en-US" dirty="0" err="1"/>
              <a:t>estrictamente</a:t>
            </a:r>
            <a:r>
              <a:rPr lang="en-US" dirty="0"/>
              <a:t> </a:t>
            </a:r>
            <a:r>
              <a:rPr lang="en-US" dirty="0" err="1"/>
              <a:t>hablando</a:t>
            </a:r>
            <a:r>
              <a:rPr lang="en-US" dirty="0"/>
              <a:t>, el </a:t>
            </a:r>
            <a:r>
              <a:rPr lang="en-US" dirty="0" err="1"/>
              <a:t>objeto</a:t>
            </a:r>
            <a:r>
              <a:rPr lang="en-US" dirty="0"/>
              <a:t> son los </a:t>
            </a:r>
            <a:r>
              <a:rPr lang="en-US" dirty="0" err="1"/>
              <a:t>datos</a:t>
            </a:r>
            <a:r>
              <a:rPr lang="en-US" dirty="0"/>
              <a:t> a los que se </a:t>
            </a:r>
            <a:r>
              <a:rPr lang="en-US" dirty="0" err="1"/>
              <a:t>refiere</a:t>
            </a:r>
            <a:r>
              <a:rPr lang="en-US" dirty="0"/>
              <a:t> la variable y las </a:t>
            </a:r>
            <a:r>
              <a:rPr lang="en-US" dirty="0" err="1"/>
              <a:t>funciones</a:t>
            </a:r>
            <a:r>
              <a:rPr lang="en-US" dirty="0"/>
              <a:t> que </a:t>
            </a:r>
            <a:r>
              <a:rPr lang="en-US" dirty="0" err="1"/>
              <a:t>pueden</a:t>
            </a:r>
            <a:r>
              <a:rPr lang="en-US" dirty="0"/>
              <a:t> </a:t>
            </a:r>
            <a:r>
              <a:rPr lang="en-US" dirty="0" err="1"/>
              <a:t>ejecutarse</a:t>
            </a:r>
            <a:r>
              <a:rPr lang="en-US" dirty="0"/>
              <a:t>.</a:t>
            </a:r>
          </a:p>
          <a:p>
            <a:pPr marL="0" indent="0">
              <a:buNone/>
            </a:pPr>
            <a:endParaRPr lang="en-US" dirty="0"/>
          </a:p>
          <a:p>
            <a:pPr marL="0" indent="0">
              <a:buNone/>
            </a:pPr>
            <a:r>
              <a:rPr lang="en-US" dirty="0"/>
              <a:t>Con los </a:t>
            </a:r>
            <a:r>
              <a:rPr lang="en-US" dirty="0" err="1"/>
              <a:t>tipos</a:t>
            </a:r>
            <a:r>
              <a:rPr lang="en-US" dirty="0"/>
              <a:t> de </a:t>
            </a:r>
            <a:r>
              <a:rPr lang="en-US" dirty="0" err="1"/>
              <a:t>referencia</a:t>
            </a:r>
            <a:r>
              <a:rPr lang="en-US" dirty="0"/>
              <a:t>, </a:t>
            </a:r>
            <a:r>
              <a:rPr lang="en-US" dirty="0" err="1"/>
              <a:t>varias</a:t>
            </a:r>
            <a:r>
              <a:rPr lang="en-US" dirty="0"/>
              <a:t> variables </a:t>
            </a:r>
            <a:r>
              <a:rPr lang="en-US" dirty="0" err="1"/>
              <a:t>pueden</a:t>
            </a:r>
            <a:r>
              <a:rPr lang="en-US" dirty="0"/>
              <a:t> </a:t>
            </a:r>
            <a:r>
              <a:rPr lang="en-US" dirty="0" err="1"/>
              <a:t>hacer</a:t>
            </a:r>
            <a:r>
              <a:rPr lang="en-US" dirty="0"/>
              <a:t> </a:t>
            </a:r>
            <a:r>
              <a:rPr lang="en-US" dirty="0" err="1"/>
              <a:t>referencia</a:t>
            </a:r>
            <a:r>
              <a:rPr lang="en-US" dirty="0"/>
              <a:t> al </a:t>
            </a:r>
            <a:r>
              <a:rPr lang="en-US" dirty="0" err="1"/>
              <a:t>mismo</a:t>
            </a:r>
            <a:r>
              <a:rPr lang="en-US" dirty="0"/>
              <a:t> </a:t>
            </a:r>
            <a:r>
              <a:rPr lang="en-US" dirty="0" err="1"/>
              <a:t>objeto</a:t>
            </a:r>
            <a:r>
              <a:rPr lang="en-US" dirty="0"/>
              <a:t> y, por lo tanto, las </a:t>
            </a:r>
            <a:r>
              <a:rPr lang="en-US" dirty="0" err="1"/>
              <a:t>operaciones</a:t>
            </a:r>
            <a:r>
              <a:rPr lang="en-US" dirty="0"/>
              <a:t> </a:t>
            </a:r>
            <a:r>
              <a:rPr lang="en-US" dirty="0" err="1"/>
              <a:t>realizadas</a:t>
            </a:r>
            <a:r>
              <a:rPr lang="en-US" dirty="0"/>
              <a:t> a </a:t>
            </a:r>
            <a:r>
              <a:rPr lang="en-US" dirty="0" err="1"/>
              <a:t>través</a:t>
            </a:r>
            <a:r>
              <a:rPr lang="en-US" dirty="0"/>
              <a:t> de una variable </a:t>
            </a:r>
            <a:r>
              <a:rPr lang="en-US" dirty="0" err="1"/>
              <a:t>afectarán</a:t>
            </a:r>
            <a:r>
              <a:rPr lang="en-US" dirty="0"/>
              <a:t> a </a:t>
            </a:r>
            <a:r>
              <a:rPr lang="en-US" dirty="0" err="1"/>
              <a:t>cualquier</a:t>
            </a:r>
            <a:r>
              <a:rPr lang="en-US" dirty="0"/>
              <a:t> </a:t>
            </a:r>
            <a:r>
              <a:rPr lang="en-US" dirty="0" err="1"/>
              <a:t>otra</a:t>
            </a:r>
            <a:r>
              <a:rPr lang="en-US" dirty="0"/>
              <a:t> variable que </a:t>
            </a:r>
            <a:r>
              <a:rPr lang="en-US" dirty="0" err="1"/>
              <a:t>haga</a:t>
            </a:r>
            <a:r>
              <a:rPr lang="en-US" dirty="0"/>
              <a:t> </a:t>
            </a:r>
            <a:r>
              <a:rPr lang="en-US" dirty="0" err="1"/>
              <a:t>referencia</a:t>
            </a:r>
            <a:r>
              <a:rPr lang="en-US" dirty="0"/>
              <a:t> al </a:t>
            </a:r>
            <a:r>
              <a:rPr lang="en-US" dirty="0" err="1"/>
              <a:t>mismo</a:t>
            </a:r>
            <a:r>
              <a:rPr lang="en-US" dirty="0"/>
              <a:t> </a:t>
            </a:r>
            <a:r>
              <a:rPr lang="en-US" dirty="0" err="1"/>
              <a:t>objeto</a:t>
            </a:r>
            <a:r>
              <a:rPr lang="en-US" dirty="0"/>
              <a:t>.</a:t>
            </a:r>
          </a:p>
          <a:p>
            <a:pPr marL="0" indent="0">
              <a:buNone/>
            </a:pPr>
            <a:endParaRPr lang="en-US" dirty="0"/>
          </a:p>
          <a:p>
            <a:pPr marL="0" indent="0">
              <a:buNone/>
            </a:pPr>
            <a:r>
              <a:rPr lang="en-US" dirty="0" err="1"/>
              <a:t>En</a:t>
            </a:r>
            <a:r>
              <a:rPr lang="en-US" dirty="0"/>
              <a:t> </a:t>
            </a:r>
            <a:r>
              <a:rPr lang="en-US" dirty="0" err="1"/>
              <a:t>contraste</a:t>
            </a:r>
            <a:r>
              <a:rPr lang="en-US" dirty="0"/>
              <a:t>, con los </a:t>
            </a:r>
            <a:r>
              <a:rPr lang="en-US" dirty="0" err="1"/>
              <a:t>tipos</a:t>
            </a:r>
            <a:r>
              <a:rPr lang="en-US" dirty="0"/>
              <a:t> de valor, </a:t>
            </a:r>
            <a:r>
              <a:rPr lang="en-US" dirty="0" err="1"/>
              <a:t>cada</a:t>
            </a:r>
            <a:r>
              <a:rPr lang="en-US" dirty="0"/>
              <a:t> variable </a:t>
            </a:r>
            <a:r>
              <a:rPr lang="en-US" dirty="0" err="1"/>
              <a:t>almacena</a:t>
            </a:r>
            <a:r>
              <a:rPr lang="en-US" dirty="0"/>
              <a:t> </a:t>
            </a:r>
            <a:r>
              <a:rPr lang="en-US" dirty="0" err="1"/>
              <a:t>su</a:t>
            </a:r>
            <a:r>
              <a:rPr lang="en-US" dirty="0"/>
              <a:t> </a:t>
            </a:r>
            <a:r>
              <a:rPr lang="en-US" dirty="0" err="1"/>
              <a:t>propio</a:t>
            </a:r>
            <a:r>
              <a:rPr lang="en-US" dirty="0"/>
              <a:t> valor y las </a:t>
            </a:r>
            <a:r>
              <a:rPr lang="en-US" dirty="0" err="1"/>
              <a:t>operaciones</a:t>
            </a:r>
            <a:r>
              <a:rPr lang="en-US" dirty="0"/>
              <a:t> </a:t>
            </a:r>
            <a:r>
              <a:rPr lang="en-US" dirty="0" err="1"/>
              <a:t>en</a:t>
            </a:r>
            <a:r>
              <a:rPr lang="en-US" dirty="0"/>
              <a:t> una no </a:t>
            </a:r>
            <a:r>
              <a:rPr lang="en-US" dirty="0" err="1"/>
              <a:t>afectan</a:t>
            </a:r>
            <a:r>
              <a:rPr lang="en-US" dirty="0"/>
              <a:t> a </a:t>
            </a:r>
            <a:r>
              <a:rPr lang="en-US" dirty="0" err="1"/>
              <a:t>otra</a:t>
            </a:r>
            <a:r>
              <a:rPr lang="en-US" dirty="0"/>
              <a:t>.</a:t>
            </a:r>
            <a:endParaRPr lang="en-BO" dirty="0"/>
          </a:p>
        </p:txBody>
      </p:sp>
    </p:spTree>
    <p:extLst>
      <p:ext uri="{BB962C8B-B14F-4D97-AF65-F5344CB8AC3E}">
        <p14:creationId xmlns:p14="http://schemas.microsoft.com/office/powerpoint/2010/main" val="25787634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ECC2-C134-0C45-8817-1BCE6065BE5C}"/>
              </a:ext>
            </a:extLst>
          </p:cNvPr>
          <p:cNvSpPr>
            <a:spLocks noGrp="1"/>
          </p:cNvSpPr>
          <p:nvPr>
            <p:ph type="title"/>
          </p:nvPr>
        </p:nvSpPr>
        <p:spPr/>
        <p:txBody>
          <a:bodyPr/>
          <a:lstStyle/>
          <a:p>
            <a:r>
              <a:rPr lang="en-BO" dirty="0"/>
              <a:t>Pasando valores</a:t>
            </a:r>
          </a:p>
        </p:txBody>
      </p:sp>
      <p:sp>
        <p:nvSpPr>
          <p:cNvPr id="3" name="Content Placeholder 2">
            <a:extLst>
              <a:ext uri="{FF2B5EF4-FFF2-40B4-BE49-F238E27FC236}">
                <a16:creationId xmlns:a16="http://schemas.microsoft.com/office/drawing/2014/main" id="{A505E6A3-5ED5-0845-96DB-246B1EC8A72D}"/>
              </a:ext>
            </a:extLst>
          </p:cNvPr>
          <p:cNvSpPr>
            <a:spLocks noGrp="1"/>
          </p:cNvSpPr>
          <p:nvPr>
            <p:ph idx="1"/>
          </p:nvPr>
        </p:nvSpPr>
        <p:spPr>
          <a:xfrm>
            <a:off x="838200" y="1825625"/>
            <a:ext cx="10515600" cy="1325563"/>
          </a:xfrm>
        </p:spPr>
        <p:txBody>
          <a:bodyPr/>
          <a:lstStyle/>
          <a:p>
            <a:pPr marL="0" indent="0">
              <a:buNone/>
            </a:pPr>
            <a:r>
              <a:rPr lang="en-US" dirty="0"/>
              <a:t>Al pasar </a:t>
            </a:r>
            <a:r>
              <a:rPr lang="en-US" dirty="0" err="1"/>
              <a:t>argumentos</a:t>
            </a:r>
            <a:r>
              <a:rPr lang="en-US" dirty="0"/>
              <a:t> de </a:t>
            </a:r>
            <a:r>
              <a:rPr lang="en-US" dirty="0" err="1"/>
              <a:t>tipo</a:t>
            </a:r>
            <a:r>
              <a:rPr lang="en-US" dirty="0"/>
              <a:t> de valor, solo se </a:t>
            </a:r>
            <a:r>
              <a:rPr lang="en-US" dirty="0" err="1"/>
              <a:t>pasa</a:t>
            </a:r>
            <a:r>
              <a:rPr lang="en-US" dirty="0"/>
              <a:t> una </a:t>
            </a:r>
            <a:r>
              <a:rPr lang="en-US" dirty="0" err="1"/>
              <a:t>copia</a:t>
            </a:r>
            <a:r>
              <a:rPr lang="en-US" dirty="0"/>
              <a:t> de la variable. </a:t>
            </a:r>
            <a:r>
              <a:rPr lang="en-US" dirty="0" err="1"/>
              <a:t>Esto</a:t>
            </a:r>
            <a:r>
              <a:rPr lang="en-US" dirty="0"/>
              <a:t> </a:t>
            </a:r>
            <a:r>
              <a:rPr lang="en-US" dirty="0" err="1"/>
              <a:t>significa</a:t>
            </a:r>
            <a:r>
              <a:rPr lang="en-US" dirty="0"/>
              <a:t> que </a:t>
            </a:r>
            <a:r>
              <a:rPr lang="en-US" dirty="0" err="1"/>
              <a:t>si</a:t>
            </a:r>
            <a:r>
              <a:rPr lang="en-US" dirty="0"/>
              <a:t> se cambia la </a:t>
            </a:r>
            <a:r>
              <a:rPr lang="en-US" dirty="0" err="1"/>
              <a:t>copia</a:t>
            </a:r>
            <a:r>
              <a:rPr lang="en-US" dirty="0"/>
              <a:t>, no </a:t>
            </a:r>
            <a:r>
              <a:rPr lang="en-US" dirty="0" err="1"/>
              <a:t>afecta</a:t>
            </a:r>
            <a:r>
              <a:rPr lang="en-US" dirty="0"/>
              <a:t> a la variable original.</a:t>
            </a:r>
            <a:endParaRPr lang="en-BO" dirty="0"/>
          </a:p>
        </p:txBody>
      </p:sp>
      <p:sp>
        <p:nvSpPr>
          <p:cNvPr id="4" name="TextBox 3">
            <a:extLst>
              <a:ext uri="{FF2B5EF4-FFF2-40B4-BE49-F238E27FC236}">
                <a16:creationId xmlns:a16="http://schemas.microsoft.com/office/drawing/2014/main" id="{38246EAA-8554-8E4F-8D78-9F5BD2C4459C}"/>
              </a:ext>
            </a:extLst>
          </p:cNvPr>
          <p:cNvSpPr txBox="1"/>
          <p:nvPr/>
        </p:nvSpPr>
        <p:spPr>
          <a:xfrm>
            <a:off x="3349534" y="3201262"/>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10; 		// value type</a:t>
            </a:r>
          </a:p>
          <a:p>
            <a:r>
              <a:rPr lang="en-US" b="1" dirty="0"/>
              <a:t>      Set(x);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10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60867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945B-F595-CA45-85B9-502575DA7E2B}"/>
              </a:ext>
            </a:extLst>
          </p:cNvPr>
          <p:cNvSpPr>
            <a:spLocks noGrp="1"/>
          </p:cNvSpPr>
          <p:nvPr>
            <p:ph type="title"/>
          </p:nvPr>
        </p:nvSpPr>
        <p:spPr/>
        <p:txBody>
          <a:bodyPr/>
          <a:lstStyle/>
          <a:p>
            <a:r>
              <a:rPr lang="en-BO" dirty="0"/>
              <a:t>Pasando referencias</a:t>
            </a:r>
          </a:p>
        </p:txBody>
      </p:sp>
      <p:sp>
        <p:nvSpPr>
          <p:cNvPr id="3" name="Content Placeholder 2">
            <a:extLst>
              <a:ext uri="{FF2B5EF4-FFF2-40B4-BE49-F238E27FC236}">
                <a16:creationId xmlns:a16="http://schemas.microsoft.com/office/drawing/2014/main" id="{A90D46B2-0077-654C-960E-2E6A5DFC69BC}"/>
              </a:ext>
            </a:extLst>
          </p:cNvPr>
          <p:cNvSpPr>
            <a:spLocks noGrp="1"/>
          </p:cNvSpPr>
          <p:nvPr>
            <p:ph idx="1"/>
          </p:nvPr>
        </p:nvSpPr>
        <p:spPr>
          <a:xfrm>
            <a:off x="838200" y="1825625"/>
            <a:ext cx="10515600" cy="1466215"/>
          </a:xfrm>
        </p:spPr>
        <p:txBody>
          <a:bodyPr/>
          <a:lstStyle/>
          <a:p>
            <a:pPr marL="0" indent="0">
              <a:buNone/>
            </a:pPr>
            <a:r>
              <a:rPr lang="en-US" dirty="0"/>
              <a:t>Para los </a:t>
            </a:r>
            <a:r>
              <a:rPr lang="en-US" dirty="0" err="1"/>
              <a:t>tipos</a:t>
            </a:r>
            <a:r>
              <a:rPr lang="en-US" dirty="0"/>
              <a:t> de </a:t>
            </a:r>
            <a:r>
              <a:rPr lang="en-US" dirty="0" err="1"/>
              <a:t>datos</a:t>
            </a:r>
            <a:r>
              <a:rPr lang="en-US" dirty="0"/>
              <a:t> de </a:t>
            </a:r>
            <a:r>
              <a:rPr lang="en-US" dirty="0" err="1"/>
              <a:t>referencia</a:t>
            </a:r>
            <a:r>
              <a:rPr lang="en-US" dirty="0"/>
              <a:t>, C # </a:t>
            </a:r>
            <a:r>
              <a:rPr lang="en-US" dirty="0" err="1"/>
              <a:t>utiliza</a:t>
            </a:r>
            <a:r>
              <a:rPr lang="en-US" dirty="0"/>
              <a:t> el </a:t>
            </a:r>
            <a:r>
              <a:rPr lang="en-US" dirty="0" err="1"/>
              <a:t>pasaje</a:t>
            </a:r>
            <a:r>
              <a:rPr lang="en-US" dirty="0"/>
              <a:t> por </a:t>
            </a:r>
            <a:r>
              <a:rPr lang="en-US" dirty="0" err="1"/>
              <a:t>referencia</a:t>
            </a:r>
            <a:r>
              <a:rPr lang="en-US" dirty="0"/>
              <a:t>. </a:t>
            </a:r>
            <a:r>
              <a:rPr lang="en-US" dirty="0" err="1"/>
              <a:t>Esto</a:t>
            </a:r>
            <a:r>
              <a:rPr lang="en-US" dirty="0"/>
              <a:t> </a:t>
            </a:r>
            <a:r>
              <a:rPr lang="en-US" dirty="0" err="1"/>
              <a:t>significa</a:t>
            </a:r>
            <a:r>
              <a:rPr lang="en-US" dirty="0"/>
              <a:t> que </a:t>
            </a:r>
            <a:r>
              <a:rPr lang="en-US" dirty="0" err="1"/>
              <a:t>cuando</a:t>
            </a:r>
            <a:r>
              <a:rPr lang="en-US" dirty="0"/>
              <a:t> se </a:t>
            </a:r>
            <a:r>
              <a:rPr lang="en-US" dirty="0" err="1"/>
              <a:t>pasa</a:t>
            </a:r>
            <a:r>
              <a:rPr lang="en-US" dirty="0"/>
              <a:t> un </a:t>
            </a:r>
            <a:r>
              <a:rPr lang="en-US" dirty="0" err="1"/>
              <a:t>tipo</a:t>
            </a:r>
            <a:r>
              <a:rPr lang="en-US" dirty="0"/>
              <a:t> de </a:t>
            </a:r>
            <a:r>
              <a:rPr lang="en-US" dirty="0" err="1"/>
              <a:t>referencia</a:t>
            </a:r>
            <a:r>
              <a:rPr lang="en-US" dirty="0"/>
              <a:t>, no solo es </a:t>
            </a:r>
            <a:r>
              <a:rPr lang="en-US" dirty="0" err="1"/>
              <a:t>posible</a:t>
            </a:r>
            <a:r>
              <a:rPr lang="en-US" dirty="0"/>
              <a:t> </a:t>
            </a:r>
            <a:r>
              <a:rPr lang="en-US" dirty="0" err="1"/>
              <a:t>cambiar</a:t>
            </a:r>
            <a:r>
              <a:rPr lang="en-US" dirty="0"/>
              <a:t> </a:t>
            </a:r>
            <a:r>
              <a:rPr lang="en-US" dirty="0" err="1"/>
              <a:t>su</a:t>
            </a:r>
            <a:r>
              <a:rPr lang="en-US" dirty="0"/>
              <a:t> </a:t>
            </a:r>
            <a:r>
              <a:rPr lang="en-US" dirty="0" err="1"/>
              <a:t>estado</a:t>
            </a:r>
            <a:r>
              <a:rPr lang="en-US" dirty="0"/>
              <a:t>, </a:t>
            </a:r>
            <a:r>
              <a:rPr lang="en-US" dirty="0" err="1"/>
              <a:t>sino</a:t>
            </a:r>
            <a:r>
              <a:rPr lang="en-US" dirty="0"/>
              <a:t> </a:t>
            </a:r>
            <a:r>
              <a:rPr lang="en-US" dirty="0" err="1"/>
              <a:t>también</a:t>
            </a:r>
            <a:r>
              <a:rPr lang="en-US" dirty="0"/>
              <a:t> </a:t>
            </a:r>
            <a:r>
              <a:rPr lang="en-US" dirty="0" err="1"/>
              <a:t>reemplazar</a:t>
            </a:r>
            <a:r>
              <a:rPr lang="en-US" dirty="0"/>
              <a:t> </a:t>
            </a:r>
            <a:r>
              <a:rPr lang="en-US" dirty="0" err="1"/>
              <a:t>todos</a:t>
            </a:r>
            <a:r>
              <a:rPr lang="en-US" dirty="0"/>
              <a:t> sus </a:t>
            </a:r>
            <a:r>
              <a:rPr lang="en-US" dirty="0" err="1"/>
              <a:t>datos</a:t>
            </a:r>
            <a:r>
              <a:rPr lang="en-US" dirty="0"/>
              <a:t>.</a:t>
            </a:r>
            <a:endParaRPr lang="en-BO" dirty="0"/>
          </a:p>
        </p:txBody>
      </p:sp>
      <p:sp>
        <p:nvSpPr>
          <p:cNvPr id="5" name="TextBox 4">
            <a:extLst>
              <a:ext uri="{FF2B5EF4-FFF2-40B4-BE49-F238E27FC236}">
                <a16:creationId xmlns:a16="http://schemas.microsoft.com/office/drawing/2014/main" id="{498378AA-892C-0A47-B522-8BC365438B18}"/>
              </a:ext>
            </a:extLst>
          </p:cNvPr>
          <p:cNvSpPr txBox="1"/>
          <p:nvPr/>
        </p:nvSpPr>
        <p:spPr>
          <a:xfrm>
            <a:off x="3349533" y="3426777"/>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Set(int[] </a:t>
            </a:r>
            <a:r>
              <a:rPr lang="en-US" b="1" dirty="0" err="1"/>
              <a:t>i</a:t>
            </a:r>
            <a:r>
              <a:rPr lang="en-US" b="1" dirty="0"/>
              <a:t>) {  </a:t>
            </a:r>
            <a:r>
              <a:rPr lang="en-US" b="1" dirty="0" err="1"/>
              <a:t>i</a:t>
            </a:r>
            <a:r>
              <a:rPr lang="en-US" b="1" dirty="0"/>
              <a:t>[0] = 17; }</a:t>
            </a:r>
          </a:p>
          <a:p>
            <a:endParaRPr lang="en-US" b="1" dirty="0"/>
          </a:p>
          <a:p>
            <a:r>
              <a:rPr lang="en-US" b="1" dirty="0"/>
              <a:t>static void Main()</a:t>
            </a:r>
          </a:p>
          <a:p>
            <a:r>
              <a:rPr lang="en-US" b="1" dirty="0"/>
              <a:t>{</a:t>
            </a:r>
          </a:p>
          <a:p>
            <a:r>
              <a:rPr lang="en-US" b="1" dirty="0"/>
              <a:t>      int[] y = { 0 }; 		// reference type</a:t>
            </a:r>
          </a:p>
          <a:p>
            <a:r>
              <a:rPr lang="en-US" b="1" dirty="0"/>
              <a:t>      Set(y); 		// pass object reference</a:t>
            </a:r>
          </a:p>
          <a:p>
            <a:r>
              <a:rPr lang="en-US" b="1" dirty="0"/>
              <a:t>      Write($</a:t>
            </a:r>
            <a:r>
              <a:rPr lang="en-US" b="1" dirty="0">
                <a:solidFill>
                  <a:schemeClr val="bg1"/>
                </a:solidFill>
              </a:rPr>
              <a:t>"</a:t>
            </a:r>
            <a:r>
              <a:rPr lang="en-US" b="1" dirty="0"/>
              <a:t>y[0] = {y[0]}</a:t>
            </a:r>
            <a:r>
              <a:rPr lang="en-US" b="1" dirty="0">
                <a:solidFill>
                  <a:schemeClr val="bg1"/>
                </a:solidFill>
              </a:rPr>
              <a:t> "</a:t>
            </a:r>
            <a:r>
              <a:rPr lang="en-US" b="1" dirty="0"/>
              <a:t>); 	// y[0] = 17</a:t>
            </a:r>
          </a:p>
          <a:p>
            <a:r>
              <a:rPr lang="en-US" b="1" dirty="0"/>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76943658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9B60-E33C-104B-92A9-931D29DB85A1}"/>
              </a:ext>
            </a:extLst>
          </p:cNvPr>
          <p:cNvSpPr>
            <a:spLocks noGrp="1"/>
          </p:cNvSpPr>
          <p:nvPr>
            <p:ph type="title"/>
          </p:nvPr>
        </p:nvSpPr>
        <p:spPr/>
        <p:txBody>
          <a:bodyPr/>
          <a:lstStyle/>
          <a:p>
            <a:r>
              <a:rPr lang="en-BO" dirty="0"/>
              <a:t>ref</a:t>
            </a:r>
          </a:p>
        </p:txBody>
      </p:sp>
      <p:sp>
        <p:nvSpPr>
          <p:cNvPr id="3" name="Content Placeholder 2">
            <a:extLst>
              <a:ext uri="{FF2B5EF4-FFF2-40B4-BE49-F238E27FC236}">
                <a16:creationId xmlns:a16="http://schemas.microsoft.com/office/drawing/2014/main" id="{B1082E6F-0DC5-0A4F-A928-2F00AEBD90DB}"/>
              </a:ext>
            </a:extLst>
          </p:cNvPr>
          <p:cNvSpPr>
            <a:spLocks noGrp="1"/>
          </p:cNvSpPr>
          <p:nvPr>
            <p:ph idx="1"/>
          </p:nvPr>
        </p:nvSpPr>
        <p:spPr>
          <a:xfrm>
            <a:off x="7210697" y="2069465"/>
            <a:ext cx="4143103" cy="4131037"/>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Una variable de </a:t>
            </a:r>
            <a:r>
              <a:rPr lang="en-US" dirty="0" err="1"/>
              <a:t>tipo</a:t>
            </a:r>
            <a:r>
              <a:rPr lang="en-US" dirty="0"/>
              <a:t> de valor se </a:t>
            </a:r>
            <a:r>
              <a:rPr lang="en-US" dirty="0" err="1"/>
              <a:t>puede</a:t>
            </a:r>
            <a:r>
              <a:rPr lang="en-US" dirty="0"/>
              <a:t> pasar por </a:t>
            </a:r>
            <a:r>
              <a:rPr lang="en-US" dirty="0" err="1"/>
              <a:t>referencia</a:t>
            </a:r>
            <a:r>
              <a:rPr lang="en-US" dirty="0"/>
              <a:t> </a:t>
            </a:r>
            <a:r>
              <a:rPr lang="en-US" dirty="0" err="1"/>
              <a:t>utilizando</a:t>
            </a:r>
            <a:r>
              <a:rPr lang="en-US" dirty="0"/>
              <a:t> el keyword </a:t>
            </a:r>
            <a:r>
              <a:rPr lang="en-US" b="1" dirty="0"/>
              <a:t>ref</a:t>
            </a:r>
            <a:r>
              <a:rPr lang="en-US" dirty="0"/>
              <a:t>, tanto </a:t>
            </a:r>
            <a:r>
              <a:rPr lang="en-US" dirty="0" err="1"/>
              <a:t>en</a:t>
            </a:r>
            <a:r>
              <a:rPr lang="en-US" dirty="0"/>
              <a:t> el </a:t>
            </a:r>
            <a:r>
              <a:rPr lang="en-US" dirty="0" err="1"/>
              <a:t>argumento</a:t>
            </a:r>
            <a:r>
              <a:rPr lang="en-US" dirty="0"/>
              <a:t> </a:t>
            </a:r>
            <a:r>
              <a:rPr lang="en-US" dirty="0" err="1"/>
              <a:t>como</a:t>
            </a:r>
            <a:r>
              <a:rPr lang="en-US" dirty="0"/>
              <a:t> </a:t>
            </a:r>
            <a:r>
              <a:rPr lang="en-US" dirty="0" err="1"/>
              <a:t>en</a:t>
            </a:r>
            <a:r>
              <a:rPr lang="en-US" dirty="0"/>
              <a:t> la </a:t>
            </a:r>
            <a:r>
              <a:rPr lang="en-US" dirty="0" err="1"/>
              <a:t>declaración</a:t>
            </a:r>
            <a:r>
              <a:rPr lang="en-US" dirty="0"/>
              <a:t> del </a:t>
            </a:r>
            <a:r>
              <a:rPr lang="en-US" dirty="0" err="1"/>
              <a:t>parámetro</a:t>
            </a:r>
            <a:r>
              <a:rPr lang="en-US" dirty="0"/>
              <a:t> del </a:t>
            </a:r>
            <a:r>
              <a:rPr lang="en-US" dirty="0" err="1"/>
              <a:t>método</a:t>
            </a:r>
            <a:r>
              <a:rPr lang="en-US" dirty="0"/>
              <a:t>. </a:t>
            </a:r>
          </a:p>
          <a:p>
            <a:pPr marL="0" indent="0">
              <a:buNone/>
            </a:pPr>
            <a:r>
              <a:rPr lang="en-US" dirty="0" err="1"/>
              <a:t>Esto</a:t>
            </a:r>
            <a:r>
              <a:rPr lang="en-US" dirty="0"/>
              <a:t> </a:t>
            </a:r>
            <a:r>
              <a:rPr lang="en-US" dirty="0" err="1"/>
              <a:t>hace</a:t>
            </a:r>
            <a:r>
              <a:rPr lang="en-US" dirty="0"/>
              <a:t> que la variable se </a:t>
            </a:r>
            <a:r>
              <a:rPr lang="en-US" dirty="0" err="1"/>
              <a:t>pase</a:t>
            </a:r>
            <a:r>
              <a:rPr lang="en-US" dirty="0"/>
              <a:t> por </a:t>
            </a:r>
            <a:r>
              <a:rPr lang="en-US" dirty="0" err="1"/>
              <a:t>referencia</a:t>
            </a:r>
            <a:r>
              <a:rPr lang="en-US" dirty="0"/>
              <a:t> y, por lo tanto, el </a:t>
            </a:r>
            <a:r>
              <a:rPr lang="en-US" dirty="0" err="1"/>
              <a:t>método</a:t>
            </a:r>
            <a:r>
              <a:rPr lang="en-US" dirty="0"/>
              <a:t> que la </a:t>
            </a:r>
            <a:r>
              <a:rPr lang="en-US" dirty="0" err="1"/>
              <a:t>recibe</a:t>
            </a:r>
            <a:r>
              <a:rPr lang="en-US" dirty="0"/>
              <a:t>  </a:t>
            </a:r>
            <a:r>
              <a:rPr lang="en-US" dirty="0" err="1"/>
              <a:t>puede</a:t>
            </a:r>
            <a:r>
              <a:rPr lang="en-US" dirty="0"/>
              <a:t> </a:t>
            </a:r>
            <a:r>
              <a:rPr lang="en-US" dirty="0" err="1"/>
              <a:t>cambiar</a:t>
            </a:r>
            <a:r>
              <a:rPr lang="en-US" dirty="0"/>
              <a:t> sus </a:t>
            </a:r>
            <a:r>
              <a:rPr lang="en-US" dirty="0" err="1"/>
              <a:t>valores</a:t>
            </a:r>
            <a:r>
              <a:rPr lang="en-US" dirty="0"/>
              <a:t>.</a:t>
            </a:r>
            <a:endParaRPr lang="en-BO" dirty="0"/>
          </a:p>
        </p:txBody>
      </p:sp>
      <p:sp>
        <p:nvSpPr>
          <p:cNvPr id="5" name="TextBox 4">
            <a:extLst>
              <a:ext uri="{FF2B5EF4-FFF2-40B4-BE49-F238E27FC236}">
                <a16:creationId xmlns:a16="http://schemas.microsoft.com/office/drawing/2014/main" id="{6527EAAE-B956-9644-97B3-CD4F2FF1B17C}"/>
              </a:ext>
            </a:extLst>
          </p:cNvPr>
          <p:cNvSpPr txBox="1"/>
          <p:nvPr/>
        </p:nvSpPr>
        <p:spPr>
          <a:xfrm>
            <a:off x="838200" y="2642266"/>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Set(ref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10; 		// value type</a:t>
            </a:r>
          </a:p>
          <a:p>
            <a:r>
              <a:rPr lang="en-US" b="1" dirty="0"/>
              <a:t>      Set(ref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5494680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BFF8-18D0-5B44-B00E-F38D95CA5071}"/>
              </a:ext>
            </a:extLst>
          </p:cNvPr>
          <p:cNvSpPr>
            <a:spLocks noGrp="1"/>
          </p:cNvSpPr>
          <p:nvPr>
            <p:ph type="title"/>
          </p:nvPr>
        </p:nvSpPr>
        <p:spPr/>
        <p:txBody>
          <a:bodyPr/>
          <a:lstStyle/>
          <a:p>
            <a:r>
              <a:rPr lang="en-BO" dirty="0"/>
              <a:t>out</a:t>
            </a:r>
          </a:p>
        </p:txBody>
      </p:sp>
      <p:sp>
        <p:nvSpPr>
          <p:cNvPr id="3" name="Content Placeholder 2">
            <a:extLst>
              <a:ext uri="{FF2B5EF4-FFF2-40B4-BE49-F238E27FC236}">
                <a16:creationId xmlns:a16="http://schemas.microsoft.com/office/drawing/2014/main" id="{D3FE2BFD-C14E-734C-91DE-EF1630C5A196}"/>
              </a:ext>
            </a:extLst>
          </p:cNvPr>
          <p:cNvSpPr>
            <a:spLocks noGrp="1"/>
          </p:cNvSpPr>
          <p:nvPr>
            <p:ph idx="1"/>
          </p:nvPr>
        </p:nvSpPr>
        <p:spPr>
          <a:xfrm>
            <a:off x="705394" y="1825626"/>
            <a:ext cx="10648406" cy="1213666"/>
          </a:xfrm>
        </p:spPr>
        <p:txBody>
          <a:bodyPr>
            <a:normAutofit fontScale="70000" lnSpcReduction="20000"/>
          </a:bodyPr>
          <a:lstStyle/>
          <a:p>
            <a:pPr marL="0" indent="0">
              <a:buNone/>
            </a:pPr>
            <a:r>
              <a:rPr lang="en-US" dirty="0"/>
              <a:t>A </a:t>
            </a:r>
            <a:r>
              <a:rPr lang="en-US" dirty="0" err="1"/>
              <a:t>veces</a:t>
            </a:r>
            <a:r>
              <a:rPr lang="en-US" dirty="0"/>
              <a:t> es </a:t>
            </a:r>
            <a:r>
              <a:rPr lang="en-US" dirty="0" err="1"/>
              <a:t>posible</a:t>
            </a:r>
            <a:r>
              <a:rPr lang="en-US" dirty="0"/>
              <a:t> que se </a:t>
            </a:r>
            <a:r>
              <a:rPr lang="en-US" dirty="0" err="1"/>
              <a:t>desee</a:t>
            </a:r>
            <a:r>
              <a:rPr lang="en-US" dirty="0"/>
              <a:t> pasar una variable no </a:t>
            </a:r>
            <a:r>
              <a:rPr lang="en-US" dirty="0" err="1"/>
              <a:t>asignada</a:t>
            </a:r>
            <a:r>
              <a:rPr lang="en-US" dirty="0"/>
              <a:t> por </a:t>
            </a:r>
            <a:r>
              <a:rPr lang="en-US" dirty="0" err="1"/>
              <a:t>referencia</a:t>
            </a:r>
            <a:r>
              <a:rPr lang="en-US" dirty="0"/>
              <a:t> y que sea </a:t>
            </a:r>
            <a:r>
              <a:rPr lang="en-US" dirty="0" err="1"/>
              <a:t>asignada</a:t>
            </a:r>
            <a:r>
              <a:rPr lang="en-US" dirty="0"/>
              <a:t> </a:t>
            </a:r>
            <a:r>
              <a:rPr lang="en-US" dirty="0" err="1"/>
              <a:t>en</a:t>
            </a:r>
            <a:r>
              <a:rPr lang="en-US" dirty="0"/>
              <a:t> el </a:t>
            </a:r>
            <a:r>
              <a:rPr lang="en-US" dirty="0" err="1"/>
              <a:t>método</a:t>
            </a:r>
            <a:r>
              <a:rPr lang="en-US" dirty="0"/>
              <a:t> </a:t>
            </a:r>
            <a:r>
              <a:rPr lang="en-US" dirty="0" err="1"/>
              <a:t>invocado</a:t>
            </a:r>
            <a:r>
              <a:rPr lang="en-US" dirty="0"/>
              <a:t>. Sin embargo, el </a:t>
            </a:r>
            <a:r>
              <a:rPr lang="en-US" dirty="0" err="1"/>
              <a:t>uso</a:t>
            </a:r>
            <a:r>
              <a:rPr lang="en-US" dirty="0"/>
              <a:t> de una variable local no </a:t>
            </a:r>
            <a:r>
              <a:rPr lang="en-US" dirty="0" err="1"/>
              <a:t>asignada</a:t>
            </a:r>
            <a:r>
              <a:rPr lang="en-US" dirty="0"/>
              <a:t> </a:t>
            </a:r>
            <a:r>
              <a:rPr lang="en-US" dirty="0" err="1"/>
              <a:t>dará</a:t>
            </a:r>
            <a:r>
              <a:rPr lang="en-US" dirty="0"/>
              <a:t> un error </a:t>
            </a:r>
            <a:r>
              <a:rPr lang="en-US" dirty="0" err="1"/>
              <a:t>en</a:t>
            </a:r>
            <a:r>
              <a:rPr lang="en-US" dirty="0"/>
              <a:t> </a:t>
            </a:r>
            <a:r>
              <a:rPr lang="en-US" dirty="0" err="1"/>
              <a:t>tiempo</a:t>
            </a:r>
            <a:r>
              <a:rPr lang="en-US" dirty="0"/>
              <a:t> de </a:t>
            </a:r>
            <a:r>
              <a:rPr lang="en-US" dirty="0" err="1"/>
              <a:t>compilación</a:t>
            </a:r>
            <a:r>
              <a:rPr lang="en-US" dirty="0"/>
              <a:t>. Para </a:t>
            </a:r>
            <a:r>
              <a:rPr lang="en-US" dirty="0" err="1"/>
              <a:t>esta</a:t>
            </a:r>
            <a:r>
              <a:rPr lang="en-US" dirty="0"/>
              <a:t> </a:t>
            </a:r>
            <a:r>
              <a:rPr lang="en-US" dirty="0" err="1"/>
              <a:t>situación</a:t>
            </a:r>
            <a:r>
              <a:rPr lang="en-US" dirty="0"/>
              <a:t>, se </a:t>
            </a:r>
            <a:r>
              <a:rPr lang="en-US" dirty="0" err="1"/>
              <a:t>puede</a:t>
            </a:r>
            <a:r>
              <a:rPr lang="en-US" dirty="0"/>
              <a:t> </a:t>
            </a:r>
            <a:r>
              <a:rPr lang="en-US" dirty="0" err="1"/>
              <a:t>usar</a:t>
            </a:r>
            <a:r>
              <a:rPr lang="en-US" dirty="0"/>
              <a:t> la palabra clave out. Tiene la </a:t>
            </a:r>
            <a:r>
              <a:rPr lang="en-US" dirty="0" err="1"/>
              <a:t>misma</a:t>
            </a:r>
            <a:r>
              <a:rPr lang="en-US" dirty="0"/>
              <a:t> </a:t>
            </a:r>
            <a:r>
              <a:rPr lang="en-US" dirty="0" err="1"/>
              <a:t>función</a:t>
            </a:r>
            <a:r>
              <a:rPr lang="en-US" dirty="0"/>
              <a:t> que ref, </a:t>
            </a:r>
            <a:r>
              <a:rPr lang="en-US" dirty="0" err="1"/>
              <a:t>excepto</a:t>
            </a:r>
            <a:r>
              <a:rPr lang="en-US" dirty="0"/>
              <a:t> que el </a:t>
            </a:r>
            <a:r>
              <a:rPr lang="en-US" dirty="0" err="1"/>
              <a:t>compilador</a:t>
            </a:r>
            <a:r>
              <a:rPr lang="en-US" dirty="0"/>
              <a:t> </a:t>
            </a:r>
            <a:r>
              <a:rPr lang="en-US" dirty="0" err="1"/>
              <a:t>permitirá</a:t>
            </a:r>
            <a:r>
              <a:rPr lang="en-US" dirty="0"/>
              <a:t> el </a:t>
            </a:r>
            <a:r>
              <a:rPr lang="en-US" dirty="0" err="1"/>
              <a:t>uso</a:t>
            </a:r>
            <a:r>
              <a:rPr lang="en-US" dirty="0"/>
              <a:t> de la variable no </a:t>
            </a:r>
            <a:r>
              <a:rPr lang="en-US" dirty="0" err="1"/>
              <a:t>asignada</a:t>
            </a:r>
            <a:r>
              <a:rPr lang="en-US" dirty="0"/>
              <a:t> y se </a:t>
            </a:r>
            <a:r>
              <a:rPr lang="en-US" dirty="0" err="1"/>
              <a:t>asegurará</a:t>
            </a:r>
            <a:r>
              <a:rPr lang="en-US" dirty="0"/>
              <a:t> de que la variable sea </a:t>
            </a:r>
            <a:r>
              <a:rPr lang="en-US" dirty="0" err="1"/>
              <a:t>asignada</a:t>
            </a:r>
            <a:r>
              <a:rPr lang="en-US" dirty="0"/>
              <a:t> </a:t>
            </a:r>
            <a:r>
              <a:rPr lang="en-US" dirty="0" err="1"/>
              <a:t>en</a:t>
            </a:r>
            <a:r>
              <a:rPr lang="en-US" dirty="0"/>
              <a:t> el </a:t>
            </a:r>
            <a:r>
              <a:rPr lang="en-US" dirty="0" err="1"/>
              <a:t>método</a:t>
            </a:r>
            <a:r>
              <a:rPr lang="en-US" dirty="0"/>
              <a:t> </a:t>
            </a:r>
            <a:r>
              <a:rPr lang="en-US" dirty="0" err="1"/>
              <a:t>invocado</a:t>
            </a:r>
            <a:r>
              <a:rPr lang="en-US" dirty="0"/>
              <a:t>.</a:t>
            </a:r>
            <a:endParaRPr lang="en-BO" dirty="0"/>
          </a:p>
        </p:txBody>
      </p:sp>
      <p:sp>
        <p:nvSpPr>
          <p:cNvPr id="5" name="TextBox 4">
            <a:extLst>
              <a:ext uri="{FF2B5EF4-FFF2-40B4-BE49-F238E27FC236}">
                <a16:creationId xmlns:a16="http://schemas.microsoft.com/office/drawing/2014/main" id="{6A2C397C-3BDB-064D-B780-B9DE9B2271E3}"/>
              </a:ext>
            </a:extLst>
          </p:cNvPr>
          <p:cNvSpPr txBox="1"/>
          <p:nvPr/>
        </p:nvSpPr>
        <p:spPr>
          <a:xfrm>
            <a:off x="3349533" y="3324498"/>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Set(out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value type</a:t>
            </a:r>
          </a:p>
          <a:p>
            <a:r>
              <a:rPr lang="en-US" b="1" dirty="0"/>
              <a:t>      Set(out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60735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9112</TotalTime>
  <Words>32912</Words>
  <Application>Microsoft Macintosh PowerPoint</Application>
  <PresentationFormat>Widescreen</PresentationFormat>
  <Paragraphs>3454</Paragraphs>
  <Slides>185</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185</vt:i4>
      </vt:variant>
    </vt:vector>
  </HeadingPairs>
  <TitlesOfParts>
    <vt:vector size="189" baseType="lpstr">
      <vt:lpstr>Arial</vt:lpstr>
      <vt:lpstr>Calibri</vt:lpstr>
      <vt:lpstr>Calibri Light</vt:lpstr>
      <vt:lpstr>Office Theme</vt:lpstr>
      <vt:lpstr>C# mi primer lenguaje </vt:lpstr>
      <vt:lpstr>CAPÍTULO 1 </vt:lpstr>
      <vt:lpstr>Eligiendo un IDE </vt:lpstr>
      <vt:lpstr>Creando un proyecto</vt:lpstr>
      <vt:lpstr>Programa inicial</vt:lpstr>
      <vt:lpstr>Mi primera clase (class)</vt:lpstr>
      <vt:lpstr>El clásico programa “Hello World”</vt:lpstr>
      <vt:lpstr>Usando solo funciones</vt:lpstr>
      <vt:lpstr>IntelliSense </vt:lpstr>
      <vt:lpstr>Compilación y ejecución en Visual Studio</vt:lpstr>
      <vt:lpstr>Versiones de C#</vt:lpstr>
      <vt:lpstr>Comentarios</vt:lpstr>
      <vt:lpstr>Comentarios para documentación</vt:lpstr>
      <vt:lpstr>Capítulo 2</vt:lpstr>
      <vt:lpstr>Variables</vt:lpstr>
      <vt:lpstr>Tipos de datos</vt:lpstr>
      <vt:lpstr>Declaración e inicialización</vt:lpstr>
      <vt:lpstr>Asignación</vt:lpstr>
      <vt:lpstr>Tipos enteros</vt:lpstr>
      <vt:lpstr>Enteros con notación hexadecimal</vt:lpstr>
      <vt:lpstr>Tipos enteros no negativos</vt:lpstr>
      <vt:lpstr>Valores numéricos con separador de miles</vt:lpstr>
      <vt:lpstr>Tipos de coma flotantes</vt:lpstr>
      <vt:lpstr>Precisión numérica</vt:lpstr>
      <vt:lpstr>Conversión entre tipos numéricos</vt:lpstr>
      <vt:lpstr>char (caracter o letra) </vt:lpstr>
      <vt:lpstr>bool type</vt:lpstr>
      <vt:lpstr>Alcance de una variable</vt:lpstr>
      <vt:lpstr>Operadores</vt:lpstr>
      <vt:lpstr>Operadores aritméticos</vt:lpstr>
      <vt:lpstr>Division con fracciones</vt:lpstr>
      <vt:lpstr>Operadores de asignación</vt:lpstr>
      <vt:lpstr>Operadores de asignación abreviados</vt:lpstr>
      <vt:lpstr>Operadores de incremento y desarrollo</vt:lpstr>
      <vt:lpstr>Operadores de comparación</vt:lpstr>
      <vt:lpstr>Operadores lógicos</vt:lpstr>
      <vt:lpstr>Operadores de manipulación de bits</vt:lpstr>
      <vt:lpstr>Operadores de manipulación de bits abreviados</vt:lpstr>
      <vt:lpstr>Orden de precedencia de operadores</vt:lpstr>
      <vt:lpstr>Usando paréntesis</vt:lpstr>
      <vt:lpstr>Capítulo 3</vt:lpstr>
      <vt:lpstr>Variables y literales strings</vt:lpstr>
      <vt:lpstr>Concatenación de strings</vt:lpstr>
      <vt:lpstr>Concatenación explicita de con tipos no strings</vt:lpstr>
      <vt:lpstr>Formateando strings</vt:lpstr>
      <vt:lpstr>Interpolación de strings</vt:lpstr>
      <vt:lpstr>strings que ocupan más de una línea</vt:lpstr>
      <vt:lpstr>Caracteres de escape</vt:lpstr>
      <vt:lpstr>Caracteres de escape (ejemplos)</vt:lpstr>
      <vt:lpstr>Operadores para strings</vt:lpstr>
      <vt:lpstr>La clase System.String</vt:lpstr>
      <vt:lpstr>Métodos de strings</vt:lpstr>
      <vt:lpstr>Conversión entre números y strings</vt:lpstr>
      <vt:lpstr>Capítulo 4</vt:lpstr>
      <vt:lpstr>Arrays</vt:lpstr>
      <vt:lpstr>Asignación y acceso a los elementos de un array</vt:lpstr>
      <vt:lpstr>Arrays rectangulares</vt:lpstr>
      <vt:lpstr>Jagged arrays</vt:lpstr>
      <vt:lpstr>Capítulo 5</vt:lpstr>
      <vt:lpstr>La sentencia condicional if</vt:lpstr>
      <vt:lpstr>If / else if</vt:lpstr>
      <vt:lpstr>If / else if / else</vt:lpstr>
      <vt:lpstr>La sentencia switch</vt:lpstr>
      <vt:lpstr>enumeraciones</vt:lpstr>
      <vt:lpstr>La sentencia switch con “Pattern Matching” </vt:lpstr>
      <vt:lpstr>Parámetro de descarte</vt:lpstr>
      <vt:lpstr>La sentencia goto</vt:lpstr>
      <vt:lpstr>El operador condicional ternario</vt:lpstr>
      <vt:lpstr>Sentencias de control de loops</vt:lpstr>
      <vt:lpstr>foreach loop</vt:lpstr>
      <vt:lpstr>for loop</vt:lpstr>
      <vt:lpstr>Variaciones del loop for</vt:lpstr>
      <vt:lpstr>loop while</vt:lpstr>
      <vt:lpstr>loop do-while</vt:lpstr>
      <vt:lpstr>break y continue</vt:lpstr>
      <vt:lpstr>Capítulo 6</vt:lpstr>
      <vt:lpstr>Definición de métodos</vt:lpstr>
      <vt:lpstr>static </vt:lpstr>
      <vt:lpstr>static class </vt:lpstr>
      <vt:lpstr>namespaces</vt:lpstr>
      <vt:lpstr>namespaces y nombres de clases </vt:lpstr>
      <vt:lpstr>using namespaces</vt:lpstr>
      <vt:lpstr>using  static</vt:lpstr>
      <vt:lpstr>using  con alias</vt:lpstr>
      <vt:lpstr>Usando el formato libre de C#</vt:lpstr>
      <vt:lpstr>Parámetros y argumentos</vt:lpstr>
      <vt:lpstr>Argumento arrays</vt:lpstr>
      <vt:lpstr>params</vt:lpstr>
      <vt:lpstr>Main()</vt:lpstr>
      <vt:lpstr>Argumentos de línea de comando</vt:lpstr>
      <vt:lpstr>Overloading de métodos</vt:lpstr>
      <vt:lpstr>Parámetros opcionales</vt:lpstr>
      <vt:lpstr>Argumentos con nombres</vt:lpstr>
      <vt:lpstr>Tipos valor y tipos referencia</vt:lpstr>
      <vt:lpstr>Características de los tipos referencia y valor</vt:lpstr>
      <vt:lpstr>Pasando valores</vt:lpstr>
      <vt:lpstr>Pasando referencias</vt:lpstr>
      <vt:lpstr>ref</vt:lpstr>
      <vt:lpstr>out</vt:lpstr>
      <vt:lpstr>Declarando variable out en el argumento</vt:lpstr>
      <vt:lpstr>Métodos locales</vt:lpstr>
      <vt:lpstr>Capítulo 7</vt:lpstr>
      <vt:lpstr>Clase de instancia y objeto</vt:lpstr>
      <vt:lpstr>Creación de objetos (new)</vt:lpstr>
      <vt:lpstr>Clase static</vt:lpstr>
      <vt:lpstr>Clases de instancia con miembros static</vt:lpstr>
      <vt:lpstr>Constructor </vt:lpstr>
      <vt:lpstr>Construyendo con argumentos</vt:lpstr>
      <vt:lpstr>Usando clases y objetos de librerias</vt:lpstr>
      <vt:lpstr>Contando instancias</vt:lpstr>
      <vt:lpstr>this</vt:lpstr>
      <vt:lpstr>Sobrecarga de constructores</vt:lpstr>
      <vt:lpstr>Constructor default</vt:lpstr>
      <vt:lpstr>Agregando un constructor default</vt:lpstr>
      <vt:lpstr>Encadenamiento de constructores</vt:lpstr>
      <vt:lpstr>Constructores con parámetros iniciales</vt:lpstr>
      <vt:lpstr>Inicializadores de campos</vt:lpstr>
      <vt:lpstr>Inicializadores de objetos</vt:lpstr>
      <vt:lpstr>Clases parciales</vt:lpstr>
      <vt:lpstr>Garbage collector</vt:lpstr>
      <vt:lpstr>Destructor</vt:lpstr>
      <vt:lpstr>Keyword null</vt:lpstr>
      <vt:lpstr>Usando referencias con el operador ternario</vt:lpstr>
      <vt:lpstr>Tipos nulables</vt:lpstr>
      <vt:lpstr>Operador Null-Coalescing</vt:lpstr>
      <vt:lpstr>Operador condicional nulo</vt:lpstr>
      <vt:lpstr>Valores default</vt:lpstr>
      <vt:lpstr>Keyword default</vt:lpstr>
      <vt:lpstr>Capítulo 8 </vt:lpstr>
      <vt:lpstr>Herencia</vt:lpstr>
      <vt:lpstr>La clase Object</vt:lpstr>
      <vt:lpstr>Miembros de System.Object</vt:lpstr>
      <vt:lpstr>Upcast</vt:lpstr>
      <vt:lpstr>Downcast</vt:lpstr>
      <vt:lpstr>is y as</vt:lpstr>
      <vt:lpstr>Using is with Pattern Matching </vt:lpstr>
      <vt:lpstr>If con uso de is y pattern matching</vt:lpstr>
      <vt:lpstr>Switch y pattern matching</vt:lpstr>
      <vt:lpstr>Boxing</vt:lpstr>
      <vt:lpstr>Unboxing</vt:lpstr>
      <vt:lpstr>Hiding métodos</vt:lpstr>
      <vt:lpstr>Miembros static en clases derivadas</vt:lpstr>
      <vt:lpstr>Overriding Members</vt:lpstr>
      <vt:lpstr>Hiding y Overriding</vt:lpstr>
      <vt:lpstr>sealed</vt:lpstr>
      <vt:lpstr>sealed class</vt:lpstr>
      <vt:lpstr>Keyword base</vt:lpstr>
      <vt:lpstr>Constructores de la clase base</vt:lpstr>
      <vt:lpstr>Capítulo 9</vt:lpstr>
      <vt:lpstr>Modificadores de niveles de acceso</vt:lpstr>
      <vt:lpstr>Niveles de acceso para types no-contenidos</vt:lpstr>
      <vt:lpstr>private</vt:lpstr>
      <vt:lpstr> Acceso privado por defaultate int Suma()</vt:lpstr>
      <vt:lpstr>Acceso protected</vt:lpstr>
      <vt:lpstr>Acceso protected: amplía a las derivadas</vt:lpstr>
      <vt:lpstr>internal</vt:lpstr>
      <vt:lpstr>internal: público para el mismo componente</vt:lpstr>
      <vt:lpstr>Acceso protected internal</vt:lpstr>
      <vt:lpstr>protected internal: la unión de ambos casos</vt:lpstr>
      <vt:lpstr>Acceso private protected</vt:lpstr>
      <vt:lpstr>private protected: la intersección de protected e internal</vt:lpstr>
      <vt:lpstr>Clases anidadas</vt:lpstr>
      <vt:lpstr>Pautas para el manejo de niveles de acceso</vt:lpstr>
      <vt:lpstr>Capítulo 10</vt:lpstr>
      <vt:lpstr>Miembros static</vt:lpstr>
      <vt:lpstr>Accediendo a los miembros static</vt:lpstr>
      <vt:lpstr>Clases static</vt:lpstr>
      <vt:lpstr>Métodos de extensión </vt:lpstr>
      <vt:lpstr>Capítulo 11</vt:lpstr>
      <vt:lpstr>Propiedades</vt:lpstr>
      <vt:lpstr>Validando con propiedades</vt:lpstr>
      <vt:lpstr>Propiedades read-only y write-only</vt:lpstr>
      <vt:lpstr>Niveles de acceso de las propiedades</vt:lpstr>
      <vt:lpstr>Propiedades autoimplementadas</vt:lpstr>
      <vt:lpstr>Protección e inicialización de autopropiedades</vt:lpstr>
      <vt:lpstr>Indexadores</vt:lpstr>
      <vt:lpstr>Overloading indexadores</vt:lpstr>
      <vt:lpstr>Capítulo 12</vt:lpstr>
      <vt:lpstr>interface </vt:lpstr>
      <vt:lpstr>Interface: una colección de signatures</vt:lpstr>
      <vt:lpstr>Implementación de interfaces</vt:lpstr>
      <vt:lpstr>Interface como herramienta de desacople</vt:lpstr>
      <vt:lpstr>Clases abstractas</vt:lpstr>
      <vt:lpstr>Características de las clases abstractas</vt:lpstr>
      <vt:lpstr>Capítulo 13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Referencia </dc:title>
  <dc:creator>Luis Alberto Osinaga</dc:creator>
  <cp:lastModifiedBy>Luis Alberto Osinaga</cp:lastModifiedBy>
  <cp:revision>630</cp:revision>
  <dcterms:created xsi:type="dcterms:W3CDTF">2020-04-17T15:21:31Z</dcterms:created>
  <dcterms:modified xsi:type="dcterms:W3CDTF">2020-05-05T21:18:04Z</dcterms:modified>
</cp:coreProperties>
</file>