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3"/>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2"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70" r:id="rId111"/>
    <p:sldId id="365" r:id="rId112"/>
    <p:sldId id="366" r:id="rId113"/>
    <p:sldId id="367" r:id="rId114"/>
    <p:sldId id="368" r:id="rId115"/>
    <p:sldId id="369"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p:restoredTop sz="94719"/>
  </p:normalViewPr>
  <p:slideViewPr>
    <p:cSldViewPr snapToGrid="0" snapToObjects="1">
      <p:cViewPr>
        <p:scale>
          <a:sx n="160" d="100"/>
          <a:sy n="160" d="100"/>
        </p:scale>
        <p:origin x="816"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4/12/20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114</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119</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142</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152</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153</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200</a:t>
            </a:fld>
            <a:endParaRPr lang="en-BO"/>
          </a:p>
        </p:txBody>
      </p:sp>
    </p:spTree>
    <p:extLst>
      <p:ext uri="{BB962C8B-B14F-4D97-AF65-F5344CB8AC3E}">
        <p14:creationId xmlns:p14="http://schemas.microsoft.com/office/powerpoint/2010/main" val="41157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4/12/20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4/12/20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Language Version</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2"/>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lstStyle/>
          <a:p>
            <a:endParaRPr lang="en-BO" dirty="0"/>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As of C# 7.0, there is a binary</a:t>
            </a:r>
          </a:p>
          <a:p>
            <a:pPr marL="0" indent="0">
              <a:buNone/>
            </a:pPr>
            <a:r>
              <a:rPr lang="en-US" dirty="0"/>
              <a:t>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Integer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a:t>I</a:t>
            </a:r>
            <a:r>
              <a:rPr lang="en-BO" b="1" dirty="0"/>
              <a:t>nt million = 1_000_000;</a:t>
            </a:r>
          </a:p>
        </p:txBody>
      </p:sp>
    </p:spTree>
    <p:extLst>
      <p:ext uri="{BB962C8B-B14F-4D97-AF65-F5344CB8AC3E}">
        <p14:creationId xmlns:p14="http://schemas.microsoft.com/office/powerpoint/2010/main" val="258989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p:txBody>
          <a:bodyPr>
            <a:normAutofit fontScale="92500" lnSpcReduction="10000"/>
          </a:bodyPr>
          <a:lstStyle/>
          <a:p>
            <a:pPr marL="0" indent="0">
              <a:buNone/>
            </a:pPr>
            <a:r>
              <a:rPr lang="en-US" dirty="0"/>
              <a:t>The precisions shown earlier refer to the total number of digits that the</a:t>
            </a:r>
          </a:p>
          <a:p>
            <a:pPr marL="0" indent="0">
              <a:buNone/>
            </a:pPr>
            <a:r>
              <a:rPr lang="en-US" dirty="0"/>
              <a:t>types can hold. For example, when attempting to assign more than seven digits to a float, the least significant ones will get rounded off.</a:t>
            </a:r>
          </a:p>
          <a:p>
            <a:pPr marL="0" indent="0">
              <a:buNone/>
            </a:pPr>
            <a:endParaRPr lang="en-US" dirty="0"/>
          </a:p>
          <a:p>
            <a:pPr marL="0" indent="0">
              <a:buNone/>
            </a:pPr>
            <a:r>
              <a:rPr lang="en-US" dirty="0" err="1"/>
              <a:t>myFloat</a:t>
            </a:r>
            <a:r>
              <a:rPr lang="en-US" dirty="0"/>
              <a:t> = 12345.6789F; // rounded to 12345.68</a:t>
            </a:r>
          </a:p>
          <a:p>
            <a:endParaRPr lang="en-BO" dirty="0"/>
          </a:p>
          <a:p>
            <a:pPr marL="0" indent="0">
              <a:buNone/>
            </a:pPr>
            <a:r>
              <a:rPr lang="en-US" dirty="0"/>
              <a:t>Floating-point numbers can be assigned using either decimal or</a:t>
            </a:r>
          </a:p>
          <a:p>
            <a:pPr marL="0" indent="0">
              <a:buNone/>
            </a:pPr>
            <a:r>
              <a:rPr lang="en-US" dirty="0"/>
              <a:t>exponential notation, as in the following example.</a:t>
            </a:r>
          </a:p>
          <a:p>
            <a:pPr marL="0" indent="0">
              <a:buNone/>
            </a:pPr>
            <a:endParaRPr lang="en-US" dirty="0"/>
          </a:p>
          <a:p>
            <a:pPr marL="0" indent="0">
              <a:buNone/>
            </a:pPr>
            <a:r>
              <a:rPr lang="en-US" dirty="0" err="1"/>
              <a:t>myDouble</a:t>
            </a:r>
            <a:r>
              <a:rPr lang="en-US" dirty="0"/>
              <a:t> = 3e2; // 3*10^2 = 300</a:t>
            </a:r>
          </a:p>
          <a:p>
            <a:endParaRPr lang="en-BO" dirty="0"/>
          </a:p>
        </p:txBody>
      </p:sp>
    </p:spTree>
    <p:extLst>
      <p:ext uri="{BB962C8B-B14F-4D97-AF65-F5344CB8AC3E}">
        <p14:creationId xmlns:p14="http://schemas.microsoft.com/office/powerpoint/2010/main" val="2381665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Cast</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p:txBody>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pPr marL="0" indent="0">
              <a:buNone/>
            </a:pPr>
            <a:r>
              <a:rPr lang="en-US" dirty="0" err="1"/>
              <a:t>myFloat</a:t>
            </a:r>
            <a:r>
              <a:rPr lang="en-US" dirty="0"/>
              <a:t> = (float) </a:t>
            </a:r>
            <a:r>
              <a:rPr lang="en-US" dirty="0" err="1"/>
              <a:t>myDecimal</a:t>
            </a:r>
            <a:r>
              <a:rPr lang="en-US" dirty="0"/>
              <a:t>; // explicit cast</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lstStyle/>
          <a:p>
            <a:pPr marL="0" indent="0">
              <a:buNone/>
            </a:pPr>
            <a:r>
              <a:rPr lang="en-US" dirty="0"/>
              <a:t>The char type can contain a single Unicode character delimited by single quotes.</a:t>
            </a:r>
          </a:p>
          <a:p>
            <a:pPr marL="0" indent="0">
              <a:buNone/>
            </a:pPr>
            <a:endParaRPr lang="en-US" dirty="0"/>
          </a:p>
          <a:p>
            <a:pPr marL="0" indent="0">
              <a:buNone/>
            </a:pPr>
            <a:r>
              <a:rPr lang="en-US" dirty="0"/>
              <a:t>char c = '3'; // Unicode char</a:t>
            </a:r>
          </a:p>
          <a:p>
            <a:endParaRPr lang="en-BO" dirty="0"/>
          </a:p>
        </p:txBody>
      </p:sp>
    </p:spTree>
    <p:extLst>
      <p:ext uri="{BB962C8B-B14F-4D97-AF65-F5344CB8AC3E}">
        <p14:creationId xmlns:p14="http://schemas.microsoft.com/office/powerpoint/2010/main" val="4081388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true; // bool value</a:t>
            </a:r>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website.2</a:t>
            </a:r>
          </a:p>
          <a:p>
            <a:pPr marL="0" indent="0">
              <a:buNone/>
            </a:pPr>
            <a:r>
              <a:rPr lang="en-US" dirty="0"/>
              <a:t>The C# language has undergone a number of updates since the initial</a:t>
            </a:r>
          </a:p>
          <a:p>
            <a:pPr marL="0" indent="0">
              <a:buNone/>
            </a:pPr>
            <a:r>
              <a:rPr lang="en-US" dirty="0"/>
              <a:t>release of C# 1.0 in 2002. At the time of writing, C# 7.3 is the current version</a:t>
            </a:r>
          </a:p>
          <a:p>
            <a:pPr marL="0" indent="0">
              <a:buNone/>
            </a:pPr>
            <a:r>
              <a:rPr lang="en-US" dirty="0"/>
              <a:t>and was released in 2018. Each version of the language corresponds to a</a:t>
            </a:r>
          </a:p>
          <a:p>
            <a:pPr marL="0" indent="0">
              <a:buNone/>
            </a:pPr>
            <a:r>
              <a:rPr lang="en-US" dirty="0"/>
              <a:t>version of Visual Studio, so in order to use the features of C# 7.3 you need</a:t>
            </a:r>
          </a:p>
          <a:p>
            <a:pPr marL="0" indent="0">
              <a:buNone/>
            </a:pPr>
            <a:r>
              <a:rPr lang="en-US" dirty="0"/>
              <a:t>Visual Studio 2017 (version 15.7 or higher).</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dirty="0"/>
              <a:t>static void Main()</a:t>
            </a:r>
          </a:p>
          <a:p>
            <a:pPr marL="0" indent="0">
              <a:buNone/>
            </a:pPr>
            <a:r>
              <a:rPr lang="en-US" dirty="0"/>
              <a:t>{</a:t>
            </a:r>
          </a:p>
          <a:p>
            <a:pPr marL="0" indent="0">
              <a:buNone/>
            </a:pPr>
            <a:r>
              <a:rPr lang="en-US" dirty="0"/>
              <a:t>	int </a:t>
            </a:r>
            <a:r>
              <a:rPr lang="en-US" dirty="0" err="1"/>
              <a:t>localVar</a:t>
            </a:r>
            <a:r>
              <a:rPr lang="en-US" dirty="0"/>
              <a:t>; // local variable</a:t>
            </a:r>
          </a:p>
          <a:p>
            <a:pPr marL="0" indent="0">
              <a:buNone/>
            </a:pPr>
            <a:r>
              <a:rPr lang="en-US"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dirty="0"/>
              <a:t>x = 3 / (float)2; // 1.5</a:t>
            </a:r>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dirty="0"/>
              <a:t>var x = 0; 	// int x = 0;</a:t>
            </a:r>
          </a:p>
          <a:p>
            <a:pPr marL="0" indent="0">
              <a:buNone/>
            </a:pPr>
            <a:r>
              <a:rPr lang="en-US" dirty="0"/>
              <a:t>x += 5; 	// x = x+5;</a:t>
            </a:r>
          </a:p>
          <a:p>
            <a:pPr marL="0" indent="0">
              <a:buNone/>
            </a:pPr>
            <a:r>
              <a:rPr lang="en-US" dirty="0"/>
              <a:t>x -= 5; 		// x = x-5;</a:t>
            </a:r>
          </a:p>
          <a:p>
            <a:pPr marL="0" indent="0">
              <a:buNone/>
            </a:pPr>
            <a:r>
              <a:rPr lang="en-US" dirty="0"/>
              <a:t>x *= 5; 	// x = x*5;</a:t>
            </a:r>
          </a:p>
          <a:p>
            <a:pPr marL="0" indent="0">
              <a:buNone/>
            </a:pPr>
            <a:r>
              <a:rPr lang="en-US" dirty="0"/>
              <a:t>x /= 5; 	// x = x/5;</a:t>
            </a:r>
          </a:p>
          <a:p>
            <a:pPr marL="0" indent="0">
              <a:buNone/>
            </a:pPr>
            <a:r>
              <a:rPr lang="en-US" dirty="0"/>
              <a:t>x %= 5; 	// x = x%5;</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a:t>
            </a:r>
          </a:p>
          <a:p>
            <a:pPr marL="0" indent="0">
              <a:buNone/>
            </a:pPr>
            <a:endParaRPr lang="en-US" dirty="0"/>
          </a:p>
          <a:p>
            <a:pPr marL="0" indent="0">
              <a:buNone/>
            </a:pPr>
            <a:r>
              <a:rPr lang="en-US" dirty="0"/>
              <a:t>x++; 	// x = x+1;</a:t>
            </a:r>
          </a:p>
          <a:p>
            <a:pPr marL="0" indent="0">
              <a:buNone/>
            </a:pPr>
            <a:r>
              <a:rPr lang="en-US" dirty="0"/>
              <a:t>x--; 	// x = x-1;</a:t>
            </a:r>
          </a:p>
          <a:p>
            <a:pPr marL="0" indent="0">
              <a:buNone/>
            </a:pPr>
            <a:endParaRPr lang="en-US" dirty="0"/>
          </a:p>
          <a:p>
            <a:pPr marL="0" indent="0">
              <a:buNone/>
            </a:pPr>
            <a:r>
              <a:rPr lang="en-US" dirty="0"/>
              <a:t>Both of these operators can be used before or after a variable.</a:t>
            </a:r>
          </a:p>
          <a:p>
            <a:pPr marL="0" indent="0">
              <a:buNone/>
            </a:pPr>
            <a:endParaRPr lang="en-US" dirty="0"/>
          </a:p>
          <a:p>
            <a:pPr marL="0" indent="0">
              <a:buNone/>
            </a:pPr>
            <a:r>
              <a:rPr lang="en-US" dirty="0"/>
              <a:t>x++; 	// post-increment</a:t>
            </a:r>
          </a:p>
          <a:p>
            <a:pPr marL="0" indent="0">
              <a:buNone/>
            </a:pPr>
            <a:r>
              <a:rPr lang="en-US" dirty="0"/>
              <a:t>x--; 	// post-decrement</a:t>
            </a:r>
          </a:p>
          <a:p>
            <a:pPr marL="0" indent="0">
              <a:buNone/>
            </a:pPr>
            <a:r>
              <a:rPr lang="en-US" dirty="0"/>
              <a:t>++x; 	// pre-increment</a:t>
            </a:r>
          </a:p>
          <a:p>
            <a:pPr marL="0" indent="0">
              <a:buNone/>
            </a:pPr>
            <a:r>
              <a:rPr lang="en-US" dirty="0"/>
              <a:t>--x; 	// pre-decrement</a:t>
            </a:r>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a:bodyPr>
          <a:lstStyle/>
          <a:p>
            <a:pPr marL="0" indent="0">
              <a:buNone/>
            </a:pPr>
            <a:r>
              <a:rPr lang="en-US" sz="3600" dirty="0"/>
              <a:t>The string conversion is performed implicitly using the </a:t>
            </a:r>
            <a:r>
              <a:rPr lang="en-US" sz="3600" dirty="0" err="1"/>
              <a:t>ToString</a:t>
            </a:r>
            <a:r>
              <a:rPr lang="en-US" sz="3600" dirty="0"/>
              <a:t> method. All types in .NET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8841-1BA3-9F4D-B020-939FA2065F78}"/>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D974E6F5-CB58-254A-BFFE-E2C25395E312}"/>
              </a:ext>
            </a:extLst>
          </p:cNvPr>
          <p:cNvSpPr>
            <a:spLocks noGrp="1"/>
          </p:cNvSpPr>
          <p:nvPr>
            <p:ph idx="1"/>
          </p:nvPr>
        </p:nvSpPr>
        <p:spPr/>
        <p:txBody>
          <a:bodyPr>
            <a:normAutofit lnSpcReduction="10000"/>
          </a:bodyPr>
          <a:lstStyle/>
          <a:p>
            <a:pPr marL="0" indent="0">
              <a:buNone/>
            </a:pPr>
            <a:r>
              <a:rPr lang="en-US" dirty="0"/>
              <a:t>if (x &lt; 1) {</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 {</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 {</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2890311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FF8-D896-FE43-9083-8D10C4716076}"/>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5AD61183-5435-794F-9483-9D297EB9D3F1}"/>
              </a:ext>
            </a:extLst>
          </p:cNvPr>
          <p:cNvSpPr>
            <a:spLocks noGrp="1"/>
          </p:cNvSpPr>
          <p:nvPr>
            <p:ph idx="1"/>
          </p:nvPr>
        </p:nvSpPr>
        <p:spPr/>
        <p:txBody>
          <a:bodyPr>
            <a:normAutofit fontScale="92500" lnSpcReduction="20000"/>
          </a:bodyPr>
          <a:lstStyle/>
          <a:p>
            <a:pPr marL="0" indent="0">
              <a:buNone/>
            </a:pPr>
            <a:r>
              <a:rPr lang="en-US" dirty="0"/>
              <a:t>As for the curly brackets, they can be left out if only a single statement</a:t>
            </a:r>
          </a:p>
          <a:p>
            <a:pPr marL="0" indent="0">
              <a:buNone/>
            </a:pPr>
            <a:r>
              <a:rPr lang="en-US" dirty="0"/>
              <a:t>needs to be executed conditionally. However, it is considered good</a:t>
            </a:r>
          </a:p>
          <a:p>
            <a:pPr marL="0" indent="0">
              <a:buNone/>
            </a:pPr>
            <a:r>
              <a:rPr lang="en-US" dirty="0"/>
              <a:t>practice to include them since they improve readability.</a:t>
            </a:r>
          </a:p>
          <a:p>
            <a:pPr marL="0" indent="0">
              <a:buNone/>
            </a:pPr>
            <a:endParaRPr lang="en-US" dirty="0"/>
          </a:p>
          <a:p>
            <a:pPr marL="0" indent="0">
              <a:buNone/>
            </a:pPr>
            <a:r>
              <a:rPr lang="en-US" dirty="0"/>
              <a:t>if (x &lt; 1)</a:t>
            </a:r>
          </a:p>
          <a:p>
            <a:pPr marL="0" indent="0">
              <a:buNone/>
            </a:pPr>
            <a:r>
              <a:rPr lang="en-US" dirty="0"/>
              <a:t>	</a:t>
            </a:r>
            <a:r>
              <a:rPr lang="en-US" dirty="0" err="1"/>
              <a:t>System.Console.Write</a:t>
            </a:r>
            <a:r>
              <a:rPr lang="en-US" dirty="0"/>
              <a:t>(x + " &lt; 1");</a:t>
            </a:r>
          </a:p>
          <a:p>
            <a:pPr marL="0" indent="0">
              <a:buNone/>
            </a:pPr>
            <a:r>
              <a:rPr lang="en-US" dirty="0"/>
              <a:t>else if (x &gt; 1)</a:t>
            </a:r>
          </a:p>
          <a:p>
            <a:pPr marL="0" indent="0">
              <a:buNone/>
            </a:pPr>
            <a:r>
              <a:rPr lang="en-US" dirty="0"/>
              <a:t>	</a:t>
            </a:r>
            <a:r>
              <a:rPr lang="en-US" dirty="0" err="1"/>
              <a:t>System.Console.Write</a:t>
            </a:r>
            <a:r>
              <a:rPr lang="en-US" dirty="0"/>
              <a:t>(x + " &gt; 1");</a:t>
            </a:r>
          </a:p>
          <a:p>
            <a:pPr marL="0" indent="0">
              <a:buNone/>
            </a:pPr>
            <a:r>
              <a:rPr lang="en-US" dirty="0"/>
              <a:t>else</a:t>
            </a:r>
          </a:p>
          <a:p>
            <a:pPr marL="0" indent="0">
              <a:buNone/>
            </a:pPr>
            <a:r>
              <a:rPr lang="en-US" dirty="0"/>
              <a:t>	</a:t>
            </a:r>
            <a:r>
              <a:rPr lang="en-US" dirty="0" err="1"/>
              <a:t>System.Console.Write</a:t>
            </a:r>
            <a:r>
              <a:rPr lang="en-US" dirty="0"/>
              <a:t>(x + " == 1");</a:t>
            </a:r>
          </a:p>
          <a:p>
            <a:endParaRPr lang="en-BO" dirty="0"/>
          </a:p>
        </p:txBody>
      </p:sp>
    </p:spTree>
    <p:extLst>
      <p:ext uri="{BB962C8B-B14F-4D97-AF65-F5344CB8AC3E}">
        <p14:creationId xmlns:p14="http://schemas.microsoft.com/office/powerpoint/2010/main" val="156040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Hello World</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4391</TotalTime>
  <Words>19198</Words>
  <Application>Microsoft Macintosh PowerPoint</Application>
  <PresentationFormat>Widescreen</PresentationFormat>
  <Paragraphs>2108</Paragraphs>
  <Slides>201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201</vt:i4>
      </vt:variant>
    </vt:vector>
  </HeadingPairs>
  <TitlesOfParts>
    <vt:vector size="205" baseType="lpstr">
      <vt:lpstr>Arial</vt:lpstr>
      <vt:lpstr>Calibri</vt:lpstr>
      <vt:lpstr>Calibri Light</vt:lpstr>
      <vt:lpstr>Office Theme</vt:lpstr>
      <vt:lpstr>C# Quick Reference</vt:lpstr>
      <vt:lpstr>CHAPTER 1 </vt:lpstr>
      <vt:lpstr>Choosing an IDE </vt:lpstr>
      <vt:lpstr>Creating a Project </vt:lpstr>
      <vt:lpstr>PowerPoint Presentation</vt:lpstr>
      <vt:lpstr>Mi primera clase</vt:lpstr>
      <vt:lpstr>Hello World </vt:lpstr>
      <vt:lpstr>Console.WriteLine</vt:lpstr>
      <vt:lpstr>IntelliSense </vt:lpstr>
      <vt:lpstr>CHAPTER 2 </vt:lpstr>
      <vt:lpstr>Visual Studio Compilation </vt:lpstr>
      <vt:lpstr>Console Compilation </vt:lpstr>
      <vt:lpstr>PowerPoint Presentation</vt:lpstr>
      <vt:lpstr>Language Version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Integer values with digit separator </vt:lpstr>
      <vt:lpstr>Floating-Point Types </vt:lpstr>
      <vt:lpstr>Numeric precision</vt:lpstr>
      <vt:lpstr>Cast</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if / else if /else </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233</cp:revision>
  <dcterms:created xsi:type="dcterms:W3CDTF">2020-04-09T15:46:03Z</dcterms:created>
  <dcterms:modified xsi:type="dcterms:W3CDTF">2020-04-14T20:53:22Z</dcterms:modified>
</cp:coreProperties>
</file>