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1" r:id="rId14"/>
    <p:sldId id="272" r:id="rId15"/>
    <p:sldId id="273" r:id="rId16"/>
    <p:sldId id="269" r:id="rId17"/>
    <p:sldId id="266" r:id="rId18"/>
    <p:sldId id="274" r:id="rId19"/>
    <p:sldId id="275" r:id="rId20"/>
    <p:sldId id="270" r:id="rId21"/>
    <p:sldId id="276" r:id="rId22"/>
    <p:sldId id="277" r:id="rId23"/>
    <p:sldId id="278" r:id="rId24"/>
    <p:sldId id="279" r:id="rId25"/>
    <p:sldId id="280" r:id="rId26"/>
    <p:sldId id="282" r:id="rId27"/>
    <p:sldId id="281" r:id="rId28"/>
    <p:sldId id="283" r:id="rId29"/>
    <p:sldId id="284" r:id="rId3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p:restoredTop sz="94719"/>
  </p:normalViewPr>
  <p:slideViewPr>
    <p:cSldViewPr snapToGrid="0" snapToObjects="1">
      <p:cViewPr varScale="1">
        <p:scale>
          <a:sx n="147" d="100"/>
          <a:sy n="147" d="100"/>
        </p:scale>
        <p:origin x="1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EE1CB-2355-1046-AA71-6C18B20C77DA}" type="datetimeFigureOut">
              <a:t>5/19/20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0BE97-503D-024F-A453-A9DDBAE9931C}" type="slidenum">
              <a:t>‹#›</a:t>
            </a:fld>
            <a:endParaRPr lang="en-BO"/>
          </a:p>
        </p:txBody>
      </p:sp>
    </p:spTree>
    <p:extLst>
      <p:ext uri="{BB962C8B-B14F-4D97-AF65-F5344CB8AC3E}">
        <p14:creationId xmlns:p14="http://schemas.microsoft.com/office/powerpoint/2010/main" val="86933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4</a:t>
            </a:fld>
            <a:endParaRPr lang="en-BO"/>
          </a:p>
        </p:txBody>
      </p:sp>
    </p:spTree>
    <p:extLst>
      <p:ext uri="{BB962C8B-B14F-4D97-AF65-F5344CB8AC3E}">
        <p14:creationId xmlns:p14="http://schemas.microsoft.com/office/powerpoint/2010/main" val="397344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7</a:t>
            </a:fld>
            <a:endParaRPr lang="en-BO"/>
          </a:p>
        </p:txBody>
      </p:sp>
    </p:spTree>
    <p:extLst>
      <p:ext uri="{BB962C8B-B14F-4D97-AF65-F5344CB8AC3E}">
        <p14:creationId xmlns:p14="http://schemas.microsoft.com/office/powerpoint/2010/main" val="27831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10</a:t>
            </a:fld>
            <a:endParaRPr lang="en-BO"/>
          </a:p>
        </p:txBody>
      </p:sp>
    </p:spTree>
    <p:extLst>
      <p:ext uri="{BB962C8B-B14F-4D97-AF65-F5344CB8AC3E}">
        <p14:creationId xmlns:p14="http://schemas.microsoft.com/office/powerpoint/2010/main" val="347162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t>12</a:t>
            </a:fld>
            <a:endParaRPr lang="en-BO"/>
          </a:p>
        </p:txBody>
      </p:sp>
    </p:spTree>
    <p:extLst>
      <p:ext uri="{BB962C8B-B14F-4D97-AF65-F5344CB8AC3E}">
        <p14:creationId xmlns:p14="http://schemas.microsoft.com/office/powerpoint/2010/main" val="213062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16</a:t>
            </a:fld>
            <a:endParaRPr lang="en-BO"/>
          </a:p>
        </p:txBody>
      </p:sp>
    </p:spTree>
    <p:extLst>
      <p:ext uri="{BB962C8B-B14F-4D97-AF65-F5344CB8AC3E}">
        <p14:creationId xmlns:p14="http://schemas.microsoft.com/office/powerpoint/2010/main" val="875367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7A10BE97-503D-024F-A453-A9DDBAE9931C}" type="slidenum">
              <a:rPr lang="en-BO"/>
              <a:t>21</a:t>
            </a:fld>
            <a:endParaRPr lang="en-BO"/>
          </a:p>
        </p:txBody>
      </p:sp>
    </p:spTree>
    <p:extLst>
      <p:ext uri="{BB962C8B-B14F-4D97-AF65-F5344CB8AC3E}">
        <p14:creationId xmlns:p14="http://schemas.microsoft.com/office/powerpoint/2010/main" val="332322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A7CF-9A2C-054E-90DE-7483D0E5D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A1CF3671-C758-B343-A586-0B2523D5C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C655B2C6-6C7F-874B-AE7F-597B28D29121}"/>
              </a:ext>
            </a:extLst>
          </p:cNvPr>
          <p:cNvSpPr>
            <a:spLocks noGrp="1"/>
          </p:cNvSpPr>
          <p:nvPr>
            <p:ph type="dt" sz="half" idx="10"/>
          </p:nvPr>
        </p:nvSpPr>
        <p:spPr/>
        <p:txBody>
          <a:bodyPr/>
          <a:lstStyle/>
          <a:p>
            <a:fld id="{C8FD8A14-2CFB-304C-8B6F-224D06265BFD}" type="datetimeFigureOut">
              <a:t>5/19/20</a:t>
            </a:fld>
            <a:endParaRPr lang="en-BO"/>
          </a:p>
        </p:txBody>
      </p:sp>
      <p:sp>
        <p:nvSpPr>
          <p:cNvPr id="5" name="Footer Placeholder 4">
            <a:extLst>
              <a:ext uri="{FF2B5EF4-FFF2-40B4-BE49-F238E27FC236}">
                <a16:creationId xmlns:a16="http://schemas.microsoft.com/office/drawing/2014/main" id="{223CECCE-2B97-E24F-8C61-DC9D431D9E3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9005BE97-8D57-5E47-8F9D-523A37278F79}"/>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50999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4DC9-A558-9A47-ABD2-9E6257CFDAD4}"/>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7BB53679-3217-D947-A327-8BDDCE7B1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A29CF2A-E684-F546-898D-4B1CBFDDBB2E}"/>
              </a:ext>
            </a:extLst>
          </p:cNvPr>
          <p:cNvSpPr>
            <a:spLocks noGrp="1"/>
          </p:cNvSpPr>
          <p:nvPr>
            <p:ph type="dt" sz="half" idx="10"/>
          </p:nvPr>
        </p:nvSpPr>
        <p:spPr/>
        <p:txBody>
          <a:bodyPr/>
          <a:lstStyle/>
          <a:p>
            <a:fld id="{C8FD8A14-2CFB-304C-8B6F-224D06265BFD}" type="datetimeFigureOut">
              <a:t>5/19/20</a:t>
            </a:fld>
            <a:endParaRPr lang="en-BO"/>
          </a:p>
        </p:txBody>
      </p:sp>
      <p:sp>
        <p:nvSpPr>
          <p:cNvPr id="5" name="Footer Placeholder 4">
            <a:extLst>
              <a:ext uri="{FF2B5EF4-FFF2-40B4-BE49-F238E27FC236}">
                <a16:creationId xmlns:a16="http://schemas.microsoft.com/office/drawing/2014/main" id="{2F3591DF-9F91-D14C-BC7C-1DB10B03233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A01600CD-AD19-5B44-8B75-107365BAFE70}"/>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61290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36C99-9EED-B448-B068-007459797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7C102513-8C0C-3A4F-82E3-23A7DAE19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8450B81-5E7A-9B4B-9D42-840D1B4245F4}"/>
              </a:ext>
            </a:extLst>
          </p:cNvPr>
          <p:cNvSpPr>
            <a:spLocks noGrp="1"/>
          </p:cNvSpPr>
          <p:nvPr>
            <p:ph type="dt" sz="half" idx="10"/>
          </p:nvPr>
        </p:nvSpPr>
        <p:spPr/>
        <p:txBody>
          <a:bodyPr/>
          <a:lstStyle/>
          <a:p>
            <a:fld id="{C8FD8A14-2CFB-304C-8B6F-224D06265BFD}" type="datetimeFigureOut">
              <a:t>5/19/20</a:t>
            </a:fld>
            <a:endParaRPr lang="en-BO"/>
          </a:p>
        </p:txBody>
      </p:sp>
      <p:sp>
        <p:nvSpPr>
          <p:cNvPr id="5" name="Footer Placeholder 4">
            <a:extLst>
              <a:ext uri="{FF2B5EF4-FFF2-40B4-BE49-F238E27FC236}">
                <a16:creationId xmlns:a16="http://schemas.microsoft.com/office/drawing/2014/main" id="{02561E29-9FF6-B342-B010-CA3835741AD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1D29D8B0-A5BE-1148-9B07-DC233C7E10F0}"/>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295738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8BF4-F6C5-D848-9B5F-475276B195F9}"/>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36A7C2EB-A830-AA40-BC48-EB3EF8584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D67F5C-1E6D-DC48-ADBA-0312642F829B}"/>
              </a:ext>
            </a:extLst>
          </p:cNvPr>
          <p:cNvSpPr>
            <a:spLocks noGrp="1"/>
          </p:cNvSpPr>
          <p:nvPr>
            <p:ph type="dt" sz="half" idx="10"/>
          </p:nvPr>
        </p:nvSpPr>
        <p:spPr/>
        <p:txBody>
          <a:bodyPr/>
          <a:lstStyle/>
          <a:p>
            <a:fld id="{C8FD8A14-2CFB-304C-8B6F-224D06265BFD}" type="datetimeFigureOut">
              <a:t>5/19/20</a:t>
            </a:fld>
            <a:endParaRPr lang="en-BO"/>
          </a:p>
        </p:txBody>
      </p:sp>
      <p:sp>
        <p:nvSpPr>
          <p:cNvPr id="5" name="Footer Placeholder 4">
            <a:extLst>
              <a:ext uri="{FF2B5EF4-FFF2-40B4-BE49-F238E27FC236}">
                <a16:creationId xmlns:a16="http://schemas.microsoft.com/office/drawing/2014/main" id="{3D82C541-1B6E-2B4D-94D5-99A7101D09D9}"/>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931F00A9-4906-6141-98B5-810CC3C16F11}"/>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07201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4B95-59D7-E34E-9C40-CB667D0B84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386BA053-7952-374A-BF5A-6F4507A4C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654E96-1111-BA44-888C-2ED48251397C}"/>
              </a:ext>
            </a:extLst>
          </p:cNvPr>
          <p:cNvSpPr>
            <a:spLocks noGrp="1"/>
          </p:cNvSpPr>
          <p:nvPr>
            <p:ph type="dt" sz="half" idx="10"/>
          </p:nvPr>
        </p:nvSpPr>
        <p:spPr/>
        <p:txBody>
          <a:bodyPr/>
          <a:lstStyle/>
          <a:p>
            <a:fld id="{C8FD8A14-2CFB-304C-8B6F-224D06265BFD}" type="datetimeFigureOut">
              <a:t>5/19/20</a:t>
            </a:fld>
            <a:endParaRPr lang="en-BO"/>
          </a:p>
        </p:txBody>
      </p:sp>
      <p:sp>
        <p:nvSpPr>
          <p:cNvPr id="5" name="Footer Placeholder 4">
            <a:extLst>
              <a:ext uri="{FF2B5EF4-FFF2-40B4-BE49-F238E27FC236}">
                <a16:creationId xmlns:a16="http://schemas.microsoft.com/office/drawing/2014/main" id="{41F2C9D5-B6E9-B74B-9AB3-0CA028E2D903}"/>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5ECB2476-23EE-7B45-BEA9-97ADF2EF0243}"/>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130240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C3BD-667D-534F-8F54-16EE38290EC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CF96B72-062E-9F4F-BFC2-521E7411C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4A154C41-5271-6243-B979-F2CB33C54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AD927BC2-7779-9449-ABA2-2FCB073A54B6}"/>
              </a:ext>
            </a:extLst>
          </p:cNvPr>
          <p:cNvSpPr>
            <a:spLocks noGrp="1"/>
          </p:cNvSpPr>
          <p:nvPr>
            <p:ph type="dt" sz="half" idx="10"/>
          </p:nvPr>
        </p:nvSpPr>
        <p:spPr/>
        <p:txBody>
          <a:bodyPr/>
          <a:lstStyle/>
          <a:p>
            <a:fld id="{C8FD8A14-2CFB-304C-8B6F-224D06265BFD}" type="datetimeFigureOut">
              <a:t>5/19/20</a:t>
            </a:fld>
            <a:endParaRPr lang="en-BO"/>
          </a:p>
        </p:txBody>
      </p:sp>
      <p:sp>
        <p:nvSpPr>
          <p:cNvPr id="6" name="Footer Placeholder 5">
            <a:extLst>
              <a:ext uri="{FF2B5EF4-FFF2-40B4-BE49-F238E27FC236}">
                <a16:creationId xmlns:a16="http://schemas.microsoft.com/office/drawing/2014/main" id="{BC6C088F-A2EC-4147-B342-7EF93E9198FA}"/>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703766BC-FA7B-0446-800B-6E2F20434342}"/>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184341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0BAA-5602-D14F-81EA-CD5C469E216C}"/>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6297538-FACE-C14B-8C36-F76926A53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E35DA-5F75-5E41-BAD3-CF7551995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247848C-7FA0-6442-BC8B-1CC0E0B78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35FB3-E0E2-0B46-B712-1CCE8D38C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ED2C1E6-36B3-D44E-97F7-D4A96DDE5D06}"/>
              </a:ext>
            </a:extLst>
          </p:cNvPr>
          <p:cNvSpPr>
            <a:spLocks noGrp="1"/>
          </p:cNvSpPr>
          <p:nvPr>
            <p:ph type="dt" sz="half" idx="10"/>
          </p:nvPr>
        </p:nvSpPr>
        <p:spPr/>
        <p:txBody>
          <a:bodyPr/>
          <a:lstStyle/>
          <a:p>
            <a:fld id="{C8FD8A14-2CFB-304C-8B6F-224D06265BFD}" type="datetimeFigureOut">
              <a:t>5/19/20</a:t>
            </a:fld>
            <a:endParaRPr lang="en-BO"/>
          </a:p>
        </p:txBody>
      </p:sp>
      <p:sp>
        <p:nvSpPr>
          <p:cNvPr id="8" name="Footer Placeholder 7">
            <a:extLst>
              <a:ext uri="{FF2B5EF4-FFF2-40B4-BE49-F238E27FC236}">
                <a16:creationId xmlns:a16="http://schemas.microsoft.com/office/drawing/2014/main" id="{2B34795B-6F20-194C-AE27-6958CC39A053}"/>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24661051-1D55-EE4E-BD54-49901D2D57D8}"/>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8253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45A0-49D4-9943-82A6-983212A72E18}"/>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E4A9FDC0-8B35-554C-9808-A6724823FC41}"/>
              </a:ext>
            </a:extLst>
          </p:cNvPr>
          <p:cNvSpPr>
            <a:spLocks noGrp="1"/>
          </p:cNvSpPr>
          <p:nvPr>
            <p:ph type="dt" sz="half" idx="10"/>
          </p:nvPr>
        </p:nvSpPr>
        <p:spPr/>
        <p:txBody>
          <a:bodyPr/>
          <a:lstStyle/>
          <a:p>
            <a:fld id="{C8FD8A14-2CFB-304C-8B6F-224D06265BFD}" type="datetimeFigureOut">
              <a:t>5/19/20</a:t>
            </a:fld>
            <a:endParaRPr lang="en-BO"/>
          </a:p>
        </p:txBody>
      </p:sp>
      <p:sp>
        <p:nvSpPr>
          <p:cNvPr id="4" name="Footer Placeholder 3">
            <a:extLst>
              <a:ext uri="{FF2B5EF4-FFF2-40B4-BE49-F238E27FC236}">
                <a16:creationId xmlns:a16="http://schemas.microsoft.com/office/drawing/2014/main" id="{46FF95AA-CF64-3B4D-A55F-4A84ECBEA371}"/>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119AA808-1DD8-2546-9639-5D23A269490C}"/>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332118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AD8EF-4DD7-6A49-91DD-58878BFED163}"/>
              </a:ext>
            </a:extLst>
          </p:cNvPr>
          <p:cNvSpPr>
            <a:spLocks noGrp="1"/>
          </p:cNvSpPr>
          <p:nvPr>
            <p:ph type="dt" sz="half" idx="10"/>
          </p:nvPr>
        </p:nvSpPr>
        <p:spPr/>
        <p:txBody>
          <a:bodyPr/>
          <a:lstStyle/>
          <a:p>
            <a:fld id="{C8FD8A14-2CFB-304C-8B6F-224D06265BFD}" type="datetimeFigureOut">
              <a:t>5/19/20</a:t>
            </a:fld>
            <a:endParaRPr lang="en-BO"/>
          </a:p>
        </p:txBody>
      </p:sp>
      <p:sp>
        <p:nvSpPr>
          <p:cNvPr id="3" name="Footer Placeholder 2">
            <a:extLst>
              <a:ext uri="{FF2B5EF4-FFF2-40B4-BE49-F238E27FC236}">
                <a16:creationId xmlns:a16="http://schemas.microsoft.com/office/drawing/2014/main" id="{A45D509D-EAA8-1744-A071-A4FA50E836E6}"/>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01B4061B-5404-6B46-A9C6-823394429F25}"/>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266347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B7A6-C43D-BE4E-92B2-D5C2B9BAF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DB29DC6C-24A7-9D4B-8516-2CAC7530D6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6908CFF8-669B-4E48-B274-0CB6946F0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921CC-3DBB-584E-B3C9-606A6B209613}"/>
              </a:ext>
            </a:extLst>
          </p:cNvPr>
          <p:cNvSpPr>
            <a:spLocks noGrp="1"/>
          </p:cNvSpPr>
          <p:nvPr>
            <p:ph type="dt" sz="half" idx="10"/>
          </p:nvPr>
        </p:nvSpPr>
        <p:spPr/>
        <p:txBody>
          <a:bodyPr/>
          <a:lstStyle/>
          <a:p>
            <a:fld id="{C8FD8A14-2CFB-304C-8B6F-224D06265BFD}" type="datetimeFigureOut">
              <a:t>5/19/20</a:t>
            </a:fld>
            <a:endParaRPr lang="en-BO"/>
          </a:p>
        </p:txBody>
      </p:sp>
      <p:sp>
        <p:nvSpPr>
          <p:cNvPr id="6" name="Footer Placeholder 5">
            <a:extLst>
              <a:ext uri="{FF2B5EF4-FFF2-40B4-BE49-F238E27FC236}">
                <a16:creationId xmlns:a16="http://schemas.microsoft.com/office/drawing/2014/main" id="{3C2D9370-8547-F045-B7A4-A186A0F19CA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E37F42D6-1965-8147-A93D-87C1026C4EFF}"/>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4856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5E84-BD09-3F44-84CD-DBD02C07F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9FD03195-54CF-434D-AAC0-0A79F9B96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57E947DF-A001-3641-98D6-69289CE37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80975-2F49-384C-B77D-781C011687B0}"/>
              </a:ext>
            </a:extLst>
          </p:cNvPr>
          <p:cNvSpPr>
            <a:spLocks noGrp="1"/>
          </p:cNvSpPr>
          <p:nvPr>
            <p:ph type="dt" sz="half" idx="10"/>
          </p:nvPr>
        </p:nvSpPr>
        <p:spPr/>
        <p:txBody>
          <a:bodyPr/>
          <a:lstStyle/>
          <a:p>
            <a:fld id="{C8FD8A14-2CFB-304C-8B6F-224D06265BFD}" type="datetimeFigureOut">
              <a:t>5/19/20</a:t>
            </a:fld>
            <a:endParaRPr lang="en-BO"/>
          </a:p>
        </p:txBody>
      </p:sp>
      <p:sp>
        <p:nvSpPr>
          <p:cNvPr id="6" name="Footer Placeholder 5">
            <a:extLst>
              <a:ext uri="{FF2B5EF4-FFF2-40B4-BE49-F238E27FC236}">
                <a16:creationId xmlns:a16="http://schemas.microsoft.com/office/drawing/2014/main" id="{F19CAD46-0F4C-5D4E-8E2F-C47273EDDB4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D176906-D2BF-294D-B2F5-B65A2ECD3A29}"/>
              </a:ext>
            </a:extLst>
          </p:cNvPr>
          <p:cNvSpPr>
            <a:spLocks noGrp="1"/>
          </p:cNvSpPr>
          <p:nvPr>
            <p:ph type="sldNum" sz="quarter" idx="12"/>
          </p:nvPr>
        </p:nvSpPr>
        <p:spPr/>
        <p:txBody>
          <a:bodyPr/>
          <a:lstStyle/>
          <a:p>
            <a:fld id="{52FC9869-E04D-D545-BB85-60D774080EAD}" type="slidenum">
              <a:t>‹#›</a:t>
            </a:fld>
            <a:endParaRPr lang="en-BO"/>
          </a:p>
        </p:txBody>
      </p:sp>
    </p:spTree>
    <p:extLst>
      <p:ext uri="{BB962C8B-B14F-4D97-AF65-F5344CB8AC3E}">
        <p14:creationId xmlns:p14="http://schemas.microsoft.com/office/powerpoint/2010/main" val="20350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4CD27-BCFF-054E-A2AB-6F56DC400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D751511A-8D62-E545-8785-567537D88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0256C96-2879-524D-9C9C-394C39BD6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D8A14-2CFB-304C-8B6F-224D06265BFD}" type="datetimeFigureOut">
              <a:t>5/19/20</a:t>
            </a:fld>
            <a:endParaRPr lang="en-BO"/>
          </a:p>
        </p:txBody>
      </p:sp>
      <p:sp>
        <p:nvSpPr>
          <p:cNvPr id="5" name="Footer Placeholder 4">
            <a:extLst>
              <a:ext uri="{FF2B5EF4-FFF2-40B4-BE49-F238E27FC236}">
                <a16:creationId xmlns:a16="http://schemas.microsoft.com/office/drawing/2014/main" id="{55C46BA5-6D2A-0148-BA5C-A80F9331D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5A893458-BA65-9341-92ED-EDFE65895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C9869-E04D-D545-BB85-60D774080EAD}" type="slidenum">
              <a:t>‹#›</a:t>
            </a:fld>
            <a:endParaRPr lang="en-BO"/>
          </a:p>
        </p:txBody>
      </p:sp>
    </p:spTree>
    <p:extLst>
      <p:ext uri="{BB962C8B-B14F-4D97-AF65-F5344CB8AC3E}">
        <p14:creationId xmlns:p14="http://schemas.microsoft.com/office/powerpoint/2010/main" val="407579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4.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7.png"/><Relationship Id="rId15" Type="http://schemas.openxmlformats.org/officeDocument/2006/relationships/image" Target="../media/image28.png"/><Relationship Id="rId10" Type="http://schemas.openxmlformats.org/officeDocument/2006/relationships/image" Target="../media/image22.png"/><Relationship Id="rId19" Type="http://schemas.openxmlformats.org/officeDocument/2006/relationships/image" Target="../media/image3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AD2A-4C5B-C946-B05F-D4A7DF91F68F}"/>
              </a:ext>
            </a:extLst>
          </p:cNvPr>
          <p:cNvSpPr>
            <a:spLocks noGrp="1"/>
          </p:cNvSpPr>
          <p:nvPr>
            <p:ph type="ctrTitle"/>
          </p:nvPr>
        </p:nvSpPr>
        <p:spPr/>
        <p:txBody>
          <a:bodyPr/>
          <a:lstStyle/>
          <a:p>
            <a:r>
              <a:rPr lang="en-BO"/>
              <a:t>C# para principiantes</a:t>
            </a:r>
          </a:p>
        </p:txBody>
      </p:sp>
      <p:sp>
        <p:nvSpPr>
          <p:cNvPr id="3" name="Subtitle 2">
            <a:extLst>
              <a:ext uri="{FF2B5EF4-FFF2-40B4-BE49-F238E27FC236}">
                <a16:creationId xmlns:a16="http://schemas.microsoft.com/office/drawing/2014/main" id="{3A1EE587-85C1-C74E-8414-80BE3C510F1A}"/>
              </a:ext>
            </a:extLst>
          </p:cNvPr>
          <p:cNvSpPr>
            <a:spLocks noGrp="1"/>
          </p:cNvSpPr>
          <p:nvPr>
            <p:ph type="subTitle" idx="1"/>
          </p:nvPr>
        </p:nvSpPr>
        <p:spPr/>
        <p:txBody>
          <a:bodyPr/>
          <a:lstStyle/>
          <a:p>
            <a:r>
              <a:rPr lang="en-BO"/>
              <a:t>C# 8 y dotnet core 3.1 para iniciarse en el mundo de la programación </a:t>
            </a:r>
          </a:p>
        </p:txBody>
      </p:sp>
    </p:spTree>
    <p:extLst>
      <p:ext uri="{BB962C8B-B14F-4D97-AF65-F5344CB8AC3E}">
        <p14:creationId xmlns:p14="http://schemas.microsoft.com/office/powerpoint/2010/main" val="275666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F85B-342C-C549-A73A-2547E3991EEC}"/>
              </a:ext>
            </a:extLst>
          </p:cNvPr>
          <p:cNvSpPr>
            <a:spLocks noGrp="1"/>
          </p:cNvSpPr>
          <p:nvPr>
            <p:ph type="title"/>
          </p:nvPr>
        </p:nvSpPr>
        <p:spPr/>
        <p:txBody>
          <a:bodyPr/>
          <a:lstStyle/>
          <a:p>
            <a:r>
              <a:rPr lang="en-BO"/>
              <a:t>Máquina Universal</a:t>
            </a:r>
          </a:p>
        </p:txBody>
      </p:sp>
      <p:sp>
        <p:nvSpPr>
          <p:cNvPr id="3" name="Content Placeholder 2">
            <a:extLst>
              <a:ext uri="{FF2B5EF4-FFF2-40B4-BE49-F238E27FC236}">
                <a16:creationId xmlns:a16="http://schemas.microsoft.com/office/drawing/2014/main" id="{7AD9D991-99ED-0B4D-AC57-40DBC0850CE1}"/>
              </a:ext>
            </a:extLst>
          </p:cNvPr>
          <p:cNvSpPr>
            <a:spLocks noGrp="1"/>
          </p:cNvSpPr>
          <p:nvPr>
            <p:ph idx="1"/>
          </p:nvPr>
        </p:nvSpPr>
        <p:spPr/>
        <p:txBody>
          <a:bodyPr>
            <a:normAutofit fontScale="70000" lnSpcReduction="20000"/>
          </a:bodyPr>
          <a:lstStyle/>
          <a:p>
            <a:pPr marL="0" indent="0">
              <a:buNone/>
            </a:pPr>
            <a:r>
              <a:rPr lang="en-BO"/>
              <a:t>La computadora de escritorio, tiene una caja que llamamos también CPU, porque su función principal es contener a la pequeña “cpu” compuesta de sus pequeños chips microprocesador, memoria y circuiteria soldadados en una “tarjeta madre”.</a:t>
            </a:r>
          </a:p>
          <a:p>
            <a:pPr marL="0" indent="0">
              <a:buNone/>
            </a:pPr>
            <a:endParaRPr lang="en-BO"/>
          </a:p>
          <a:p>
            <a:pPr marL="0" indent="0">
              <a:buNone/>
            </a:pPr>
            <a:r>
              <a:rPr lang="en-BO"/>
              <a:t>Para que esta caja CPU pueda interactuar con su usuario necesita de otros dispositivos periféricos, principalmente un teclado, un ratón y una pantalla.</a:t>
            </a:r>
          </a:p>
          <a:p>
            <a:pPr marL="0" indent="0">
              <a:buNone/>
            </a:pPr>
            <a:endParaRPr lang="en-BO"/>
          </a:p>
          <a:p>
            <a:pPr marL="0" indent="0">
              <a:buNone/>
            </a:pPr>
            <a:r>
              <a:rPr lang="en-BO"/>
              <a:t>Esta computadora concebida como una </a:t>
            </a:r>
            <a:r>
              <a:rPr lang="en-BO" b="1">
                <a:solidFill>
                  <a:schemeClr val="accent6">
                    <a:lumMod val="75000"/>
                  </a:schemeClr>
                </a:solidFill>
              </a:rPr>
              <a:t>máquina universal</a:t>
            </a:r>
            <a:r>
              <a:rPr lang="en-BO"/>
              <a:t> (para todo propósito) pueda funcionar hay que suministrarle energía eléctrica y </a:t>
            </a:r>
            <a:r>
              <a:rPr lang="en-BO" b="1">
                <a:solidFill>
                  <a:schemeClr val="accent6">
                    <a:lumMod val="75000"/>
                  </a:schemeClr>
                </a:solidFill>
              </a:rPr>
              <a:t>cargarle el software </a:t>
            </a:r>
            <a:r>
              <a:rPr lang="en-BO"/>
              <a:t>(aplicaciones) de acuerdo al uso planeado por el usuario. Puede, como sabemos, con el software adecuado, proveernos de hojas de cálculo, calculadoras, procesadores de documentos, navegadores por internet, procesadores de imágenes, programas de arquitectura, programas de contabilidad, juegos, etc...</a:t>
            </a:r>
          </a:p>
          <a:p>
            <a:pPr marL="0" indent="0">
              <a:buNone/>
            </a:pPr>
            <a:endParaRPr lang="en-BO"/>
          </a:p>
          <a:p>
            <a:pPr marL="0" indent="0">
              <a:buNone/>
            </a:pPr>
            <a:r>
              <a:rPr lang="en-BO"/>
              <a:t>Sin la flexibilidad que le proporciona el software, tal vez tendríamos que tener en nuestro escritorio una máquina para cada uso diferente: una para trabajar con hojas de cálculo, otra para procesar documentos y otra más para comunicarnos al internet, etc...</a:t>
            </a:r>
          </a:p>
        </p:txBody>
      </p:sp>
    </p:spTree>
    <p:extLst>
      <p:ext uri="{BB962C8B-B14F-4D97-AF65-F5344CB8AC3E}">
        <p14:creationId xmlns:p14="http://schemas.microsoft.com/office/powerpoint/2010/main" val="20178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A97-74AE-D04A-AABC-5C5CF2F8FBA0}"/>
              </a:ext>
            </a:extLst>
          </p:cNvPr>
          <p:cNvSpPr>
            <a:spLocks noGrp="1"/>
          </p:cNvSpPr>
          <p:nvPr>
            <p:ph type="title"/>
          </p:nvPr>
        </p:nvSpPr>
        <p:spPr/>
        <p:txBody>
          <a:bodyPr/>
          <a:lstStyle/>
          <a:p>
            <a:r>
              <a:rPr lang="en-BO"/>
              <a:t>Los sistemas operativos</a:t>
            </a:r>
          </a:p>
        </p:txBody>
      </p:sp>
      <p:sp>
        <p:nvSpPr>
          <p:cNvPr id="3" name="Content Placeholder 2">
            <a:extLst>
              <a:ext uri="{FF2B5EF4-FFF2-40B4-BE49-F238E27FC236}">
                <a16:creationId xmlns:a16="http://schemas.microsoft.com/office/drawing/2014/main" id="{5394AE2A-E94D-664D-9576-2E382AD04E66}"/>
              </a:ext>
            </a:extLst>
          </p:cNvPr>
          <p:cNvSpPr>
            <a:spLocks noGrp="1"/>
          </p:cNvSpPr>
          <p:nvPr>
            <p:ph idx="1"/>
          </p:nvPr>
        </p:nvSpPr>
        <p:spPr/>
        <p:txBody>
          <a:bodyPr>
            <a:normAutofit fontScale="70000" lnSpcReduction="20000"/>
          </a:bodyPr>
          <a:lstStyle/>
          <a:p>
            <a:pPr marL="0" indent="0">
              <a:buNone/>
            </a:pPr>
            <a:r>
              <a:rPr lang="en-BO"/>
              <a:t>Como los </a:t>
            </a:r>
            <a:r>
              <a:rPr lang="en-BO" b="1">
                <a:solidFill>
                  <a:schemeClr val="accent6">
                    <a:lumMod val="75000"/>
                  </a:schemeClr>
                </a:solidFill>
              </a:rPr>
              <a:t>dispositivos inteligentes </a:t>
            </a:r>
            <a:r>
              <a:rPr lang="en-BO"/>
              <a:t>son fabricados por distintos fabricantes de acuerdo a la funcionalidad de los mismos, hay muchos tipos de hardware y por lo tanto muchos tipos de procesadores.</a:t>
            </a:r>
          </a:p>
          <a:p>
            <a:pPr marL="0" indent="0">
              <a:buNone/>
            </a:pPr>
            <a:endParaRPr lang="en-BO"/>
          </a:p>
          <a:p>
            <a:pPr marL="0" indent="0">
              <a:buNone/>
            </a:pPr>
            <a:r>
              <a:rPr lang="en-BO"/>
              <a:t>El problema que se plantea con la diversidad y complejidad de los distintos dispositivos es que los programas que se necesitan para administrar el hardware asociado (pantallas, ratones, teclados, discos duros, puertos de comunicación, wifi, bluetooth, cámaras, micrófonos, parlantes, impresoras, etc...) son difíciles de programar porque se necesita el conocimiento especializado de los fabricantes.</a:t>
            </a:r>
          </a:p>
          <a:p>
            <a:pPr marL="0" indent="0">
              <a:buNone/>
            </a:pPr>
            <a:endParaRPr lang="en-BO"/>
          </a:p>
          <a:p>
            <a:pPr marL="0" indent="0">
              <a:buNone/>
            </a:pPr>
            <a:r>
              <a:rPr lang="en-BO"/>
              <a:t>Es por eso de cada grupo de dispositivos viene precargado (o instalado) con un </a:t>
            </a:r>
            <a:r>
              <a:rPr lang="en-BO" b="1">
                <a:solidFill>
                  <a:schemeClr val="accent6">
                    <a:lumMod val="75000"/>
                  </a:schemeClr>
                </a:solidFill>
              </a:rPr>
              <a:t>software básico </a:t>
            </a:r>
            <a:r>
              <a:rPr lang="en-BO"/>
              <a:t>conocido como </a:t>
            </a:r>
            <a:r>
              <a:rPr lang="en-BO" b="1">
                <a:solidFill>
                  <a:schemeClr val="accent6">
                    <a:lumMod val="75000"/>
                  </a:schemeClr>
                </a:solidFill>
              </a:rPr>
              <a:t>“Sistema Operativo”</a:t>
            </a:r>
            <a:r>
              <a:rPr lang="en-BO"/>
              <a:t>.</a:t>
            </a:r>
          </a:p>
          <a:p>
            <a:pPr marL="0" indent="0">
              <a:buNone/>
            </a:pPr>
            <a:endParaRPr lang="en-BO"/>
          </a:p>
          <a:p>
            <a:pPr marL="0" indent="0">
              <a:buNone/>
            </a:pPr>
            <a:r>
              <a:rPr lang="en-BO"/>
              <a:t>De ese modo el resto de los programadores, los que no trabajan en la fabricación directa del hardware, pueden codificar sus programas haciendo uso de las facilidades de un determinado </a:t>
            </a:r>
            <a:r>
              <a:rPr lang="en-BO" b="1">
                <a:solidFill>
                  <a:schemeClr val="accent6">
                    <a:lumMod val="75000"/>
                  </a:schemeClr>
                </a:solidFill>
              </a:rPr>
              <a:t>Sistema Operativo </a:t>
            </a:r>
            <a:r>
              <a:rPr lang="en-BO"/>
              <a:t>adecuado a cada producto.</a:t>
            </a:r>
          </a:p>
          <a:p>
            <a:endParaRPr lang="en-BO"/>
          </a:p>
        </p:txBody>
      </p:sp>
    </p:spTree>
    <p:extLst>
      <p:ext uri="{BB962C8B-B14F-4D97-AF65-F5344CB8AC3E}">
        <p14:creationId xmlns:p14="http://schemas.microsoft.com/office/powerpoint/2010/main" val="255012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A865-3ED1-C04F-9574-32AB3C3AAE7E}"/>
              </a:ext>
            </a:extLst>
          </p:cNvPr>
          <p:cNvSpPr>
            <a:spLocks noGrp="1"/>
          </p:cNvSpPr>
          <p:nvPr>
            <p:ph type="title"/>
          </p:nvPr>
        </p:nvSpPr>
        <p:spPr/>
        <p:txBody>
          <a:bodyPr/>
          <a:lstStyle/>
          <a:p>
            <a:r>
              <a:rPr lang="en-BO"/>
              <a:t>Los principales sistemas operativos </a:t>
            </a:r>
          </a:p>
        </p:txBody>
      </p:sp>
      <p:sp>
        <p:nvSpPr>
          <p:cNvPr id="3" name="Content Placeholder 2">
            <a:extLst>
              <a:ext uri="{FF2B5EF4-FFF2-40B4-BE49-F238E27FC236}">
                <a16:creationId xmlns:a16="http://schemas.microsoft.com/office/drawing/2014/main" id="{1B6DBAA9-8D48-BF42-A0A5-3A0CB9D7F1AC}"/>
              </a:ext>
            </a:extLst>
          </p:cNvPr>
          <p:cNvSpPr>
            <a:spLocks noGrp="1"/>
          </p:cNvSpPr>
          <p:nvPr>
            <p:ph idx="1"/>
          </p:nvPr>
        </p:nvSpPr>
        <p:spPr/>
        <p:txBody>
          <a:bodyPr>
            <a:normAutofit fontScale="70000" lnSpcReduction="20000"/>
          </a:bodyPr>
          <a:lstStyle/>
          <a:p>
            <a:pPr marL="0" indent="0">
              <a:buNone/>
            </a:pPr>
            <a:r>
              <a:rPr lang="en-BO"/>
              <a:t>Las </a:t>
            </a:r>
            <a:r>
              <a:rPr lang="en-BO" b="1">
                <a:solidFill>
                  <a:schemeClr val="accent6">
                    <a:lumMod val="75000"/>
                  </a:schemeClr>
                </a:solidFill>
              </a:rPr>
              <a:t>computadoras desktop</a:t>
            </a:r>
            <a:r>
              <a:rPr lang="en-BO"/>
              <a:t> actuales utilizan principalmente uno de estos tres sistemas operativos:</a:t>
            </a:r>
          </a:p>
          <a:p>
            <a:pPr marL="0" indent="0">
              <a:buNone/>
            </a:pPr>
            <a:endParaRPr lang="en-BO"/>
          </a:p>
          <a:p>
            <a:r>
              <a:rPr lang="en-BO" b="1">
                <a:solidFill>
                  <a:schemeClr val="accent6">
                    <a:lumMod val="75000"/>
                  </a:schemeClr>
                </a:solidFill>
              </a:rPr>
              <a:t>Windows</a:t>
            </a:r>
            <a:r>
              <a:rPr lang="en-BO"/>
              <a:t> (De Microsoft. La mayoría de la PCs, computadoras personales)</a:t>
            </a:r>
          </a:p>
          <a:p>
            <a:r>
              <a:rPr lang="en-BO" b="1">
                <a:solidFill>
                  <a:schemeClr val="accent6">
                    <a:lumMod val="75000"/>
                  </a:schemeClr>
                </a:solidFill>
              </a:rPr>
              <a:t>macOs</a:t>
            </a:r>
            <a:r>
              <a:rPr lang="en-BO"/>
              <a:t> (Las computadoras de Apple, hardware propietario)</a:t>
            </a:r>
          </a:p>
          <a:p>
            <a:r>
              <a:rPr lang="en-BO" b="1">
                <a:solidFill>
                  <a:schemeClr val="accent6">
                    <a:lumMod val="75000"/>
                  </a:schemeClr>
                </a:solidFill>
              </a:rPr>
              <a:t>Linux</a:t>
            </a:r>
            <a:r>
              <a:rPr lang="en-BO"/>
              <a:t> (Software libre, Varias versiones para computadoras personales)</a:t>
            </a:r>
          </a:p>
          <a:p>
            <a:endParaRPr lang="en-BO"/>
          </a:p>
          <a:p>
            <a:pPr marL="0" indent="0">
              <a:buNone/>
            </a:pPr>
            <a:r>
              <a:rPr lang="en-BO"/>
              <a:t>Los </a:t>
            </a:r>
            <a:r>
              <a:rPr lang="en-BO" b="1">
                <a:solidFill>
                  <a:schemeClr val="accent6">
                    <a:lumMod val="75000"/>
                  </a:schemeClr>
                </a:solidFill>
              </a:rPr>
              <a:t>teléfonos celulares </a:t>
            </a:r>
            <a:r>
              <a:rPr lang="en-BO"/>
              <a:t>y </a:t>
            </a:r>
            <a:r>
              <a:rPr lang="en-BO" b="1">
                <a:solidFill>
                  <a:schemeClr val="accent6">
                    <a:lumMod val="75000"/>
                  </a:schemeClr>
                </a:solidFill>
              </a:rPr>
              <a:t>tabletas</a:t>
            </a:r>
            <a:r>
              <a:rPr lang="en-BO"/>
              <a:t> usan uno de tres sistemas operativos:</a:t>
            </a:r>
          </a:p>
          <a:p>
            <a:pPr marL="0" indent="0">
              <a:buNone/>
            </a:pPr>
            <a:endParaRPr lang="en-BO"/>
          </a:p>
          <a:p>
            <a:r>
              <a:rPr lang="en-BO" b="1">
                <a:solidFill>
                  <a:schemeClr val="accent6">
                    <a:lumMod val="75000"/>
                  </a:schemeClr>
                </a:solidFill>
              </a:rPr>
              <a:t>Android</a:t>
            </a:r>
            <a:r>
              <a:rPr lang="en-BO"/>
              <a:t> (Software libre por Google, celulares y tabletas Android, Samsung, Huawei, etc...)</a:t>
            </a:r>
          </a:p>
          <a:p>
            <a:r>
              <a:rPr lang="en-BO" b="1">
                <a:solidFill>
                  <a:schemeClr val="accent6">
                    <a:lumMod val="75000"/>
                  </a:schemeClr>
                </a:solidFill>
              </a:rPr>
              <a:t>iOS</a:t>
            </a:r>
            <a:r>
              <a:rPr lang="en-BO"/>
              <a:t> (celulares IPhone de Apple)</a:t>
            </a:r>
          </a:p>
          <a:p>
            <a:r>
              <a:rPr lang="en-BO" b="1">
                <a:solidFill>
                  <a:schemeClr val="accent6">
                    <a:lumMod val="75000"/>
                  </a:schemeClr>
                </a:solidFill>
              </a:rPr>
              <a:t>iPadOS</a:t>
            </a:r>
            <a:r>
              <a:rPr lang="en-BO"/>
              <a:t> (tabletas iPad de Apple)  </a:t>
            </a:r>
          </a:p>
        </p:txBody>
      </p:sp>
    </p:spTree>
    <p:extLst>
      <p:ext uri="{BB962C8B-B14F-4D97-AF65-F5344CB8AC3E}">
        <p14:creationId xmlns:p14="http://schemas.microsoft.com/office/powerpoint/2010/main" val="164409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5022-EEC9-1C4C-B58B-6BC662572C5C}"/>
              </a:ext>
            </a:extLst>
          </p:cNvPr>
          <p:cNvSpPr>
            <a:spLocks noGrp="1"/>
          </p:cNvSpPr>
          <p:nvPr>
            <p:ph type="title"/>
          </p:nvPr>
        </p:nvSpPr>
        <p:spPr/>
        <p:txBody>
          <a:bodyPr/>
          <a:lstStyle/>
          <a:p>
            <a:r>
              <a:rPr lang="en-BO"/>
              <a:t>El almacenamiento permanente</a:t>
            </a:r>
          </a:p>
        </p:txBody>
      </p:sp>
      <p:sp>
        <p:nvSpPr>
          <p:cNvPr id="3" name="Content Placeholder 2">
            <a:extLst>
              <a:ext uri="{FF2B5EF4-FFF2-40B4-BE49-F238E27FC236}">
                <a16:creationId xmlns:a16="http://schemas.microsoft.com/office/drawing/2014/main" id="{9AD8E702-ADBD-634D-B4D5-5185ECCD0FAA}"/>
              </a:ext>
            </a:extLst>
          </p:cNvPr>
          <p:cNvSpPr>
            <a:spLocks noGrp="1"/>
          </p:cNvSpPr>
          <p:nvPr>
            <p:ph idx="1"/>
          </p:nvPr>
        </p:nvSpPr>
        <p:spPr/>
        <p:txBody>
          <a:bodyPr>
            <a:normAutofit fontScale="92500" lnSpcReduction="10000"/>
          </a:bodyPr>
          <a:lstStyle/>
          <a:p>
            <a:pPr marL="0" indent="0">
              <a:buNone/>
            </a:pPr>
            <a:r>
              <a:rPr lang="en-BO"/>
              <a:t>Como vimos en la arquitectura de los </a:t>
            </a:r>
            <a:r>
              <a:rPr lang="en-BO" b="1">
                <a:solidFill>
                  <a:schemeClr val="accent6">
                    <a:lumMod val="75000"/>
                  </a:schemeClr>
                </a:solidFill>
              </a:rPr>
              <a:t>dispositivos inteligentes</a:t>
            </a:r>
            <a:r>
              <a:rPr lang="en-BO"/>
              <a:t>, el procesador carga los diferentes programas desde la memoria RAM.</a:t>
            </a:r>
          </a:p>
          <a:p>
            <a:pPr marL="0" indent="0">
              <a:buNone/>
            </a:pPr>
            <a:r>
              <a:rPr lang="en-BO"/>
              <a:t>Pero esta memoria es un chip alimentado por electricidad que pierde todo su contenido una vez que el dispositivo se desconecta de la energía eléctrica. De ahí surge la necesidad de tener un gran repositorio de almacenamiento permanente (que no dependa de la energía eléctrica) y que es en realidad donde </a:t>
            </a:r>
            <a:r>
              <a:rPr lang="en-BO" b="1">
                <a:solidFill>
                  <a:schemeClr val="accent6">
                    <a:lumMod val="75000"/>
                  </a:schemeClr>
                </a:solidFill>
              </a:rPr>
              <a:t>se almacena todo el software</a:t>
            </a:r>
            <a:r>
              <a:rPr lang="en-BO"/>
              <a:t>, sistema operativo y aplicaciones, para luego poder estos programas ser cargados en la memoria RAM para su ejecución.</a:t>
            </a:r>
          </a:p>
          <a:p>
            <a:pPr marL="0" indent="0">
              <a:buNone/>
            </a:pPr>
            <a:r>
              <a:rPr lang="en-BO"/>
              <a:t>Estos repositorios de almacenamiento permanente son lo que se conoce en las computadoras personales como </a:t>
            </a:r>
            <a:r>
              <a:rPr lang="en-BO" b="1">
                <a:solidFill>
                  <a:schemeClr val="accent6">
                    <a:lumMod val="75000"/>
                  </a:schemeClr>
                </a:solidFill>
              </a:rPr>
              <a:t>“Disco Duro” </a:t>
            </a:r>
            <a:r>
              <a:rPr lang="en-BO"/>
              <a:t>(Hard Disk) y estos tienen mucho más capacidad que las memorias RAM de la CPU. </a:t>
            </a:r>
          </a:p>
        </p:txBody>
      </p:sp>
    </p:spTree>
    <p:extLst>
      <p:ext uri="{BB962C8B-B14F-4D97-AF65-F5344CB8AC3E}">
        <p14:creationId xmlns:p14="http://schemas.microsoft.com/office/powerpoint/2010/main" val="420797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8808-5869-2742-BB8D-36E52B8E54F6}"/>
              </a:ext>
            </a:extLst>
          </p:cNvPr>
          <p:cNvSpPr>
            <a:spLocks noGrp="1"/>
          </p:cNvSpPr>
          <p:nvPr>
            <p:ph type="title"/>
          </p:nvPr>
        </p:nvSpPr>
        <p:spPr/>
        <p:txBody>
          <a:bodyPr/>
          <a:lstStyle/>
          <a:p>
            <a:r>
              <a:rPr lang="en-BO"/>
              <a:t>Discos</a:t>
            </a:r>
          </a:p>
        </p:txBody>
      </p:sp>
      <p:pic>
        <p:nvPicPr>
          <p:cNvPr id="6" name="Content Placeholder 5" descr="A screenshot of a cell phone&#10;&#10;Description automatically generated">
            <a:extLst>
              <a:ext uri="{FF2B5EF4-FFF2-40B4-BE49-F238E27FC236}">
                <a16:creationId xmlns:a16="http://schemas.microsoft.com/office/drawing/2014/main" id="{D5E9C255-E6FB-2644-973C-F00C7D50CE26}"/>
              </a:ext>
            </a:extLst>
          </p:cNvPr>
          <p:cNvPicPr>
            <a:picLocks noGrp="1" noChangeAspect="1"/>
          </p:cNvPicPr>
          <p:nvPr>
            <p:ph idx="1"/>
          </p:nvPr>
        </p:nvPicPr>
        <p:blipFill>
          <a:blip r:embed="rId2"/>
          <a:stretch>
            <a:fillRect/>
          </a:stretch>
        </p:blipFill>
        <p:spPr>
          <a:xfrm>
            <a:off x="6592658" y="2102948"/>
            <a:ext cx="1727200" cy="1511300"/>
          </a:xfrm>
        </p:spPr>
      </p:pic>
      <p:pic>
        <p:nvPicPr>
          <p:cNvPr id="8" name="Picture 7" descr="A screenshot of a cell phone&#10;&#10;Description automatically generated">
            <a:extLst>
              <a:ext uri="{FF2B5EF4-FFF2-40B4-BE49-F238E27FC236}">
                <a16:creationId xmlns:a16="http://schemas.microsoft.com/office/drawing/2014/main" id="{FF82A0D4-E894-2948-8EBB-E6CD2B91A658}"/>
              </a:ext>
            </a:extLst>
          </p:cNvPr>
          <p:cNvPicPr>
            <a:picLocks noChangeAspect="1"/>
          </p:cNvPicPr>
          <p:nvPr/>
        </p:nvPicPr>
        <p:blipFill>
          <a:blip r:embed="rId3"/>
          <a:stretch>
            <a:fillRect/>
          </a:stretch>
        </p:blipFill>
        <p:spPr>
          <a:xfrm>
            <a:off x="9626600" y="1217341"/>
            <a:ext cx="1727200" cy="4423317"/>
          </a:xfrm>
          <a:prstGeom prst="rect">
            <a:avLst/>
          </a:prstGeom>
        </p:spPr>
      </p:pic>
      <p:sp>
        <p:nvSpPr>
          <p:cNvPr id="4" name="TextBox 3">
            <a:extLst>
              <a:ext uri="{FF2B5EF4-FFF2-40B4-BE49-F238E27FC236}">
                <a16:creationId xmlns:a16="http://schemas.microsoft.com/office/drawing/2014/main" id="{88B82200-1B31-5B4D-844B-99585797A24A}"/>
              </a:ext>
            </a:extLst>
          </p:cNvPr>
          <p:cNvSpPr txBox="1"/>
          <p:nvPr/>
        </p:nvSpPr>
        <p:spPr>
          <a:xfrm>
            <a:off x="9626600" y="2178113"/>
            <a:ext cx="1727200" cy="2031325"/>
          </a:xfrm>
          <a:prstGeom prst="rect">
            <a:avLst/>
          </a:prstGeom>
          <a:solidFill>
            <a:schemeClr val="accent4">
              <a:lumMod val="60000"/>
              <a:lumOff val="40000"/>
            </a:schemeClr>
          </a:solidFill>
          <a:ln>
            <a:solidFill>
              <a:schemeClr val="accent1"/>
            </a:solidFill>
          </a:ln>
        </p:spPr>
        <p:txBody>
          <a:bodyPr wrap="square" rtlCol="0">
            <a:spAutoFit/>
          </a:bodyPr>
          <a:lstStyle/>
          <a:p>
            <a:r>
              <a:rPr lang="en-BO" u="sng"/>
              <a:t>Programa X</a:t>
            </a:r>
          </a:p>
          <a:p>
            <a:r>
              <a:rPr lang="en-BO"/>
              <a:t>Read </a:t>
            </a:r>
          </a:p>
          <a:p>
            <a:r>
              <a:rPr lang="en-BO"/>
              <a:t>Print</a:t>
            </a:r>
          </a:p>
          <a:p>
            <a:r>
              <a:rPr lang="en-BO"/>
              <a:t>Erase</a:t>
            </a:r>
          </a:p>
          <a:p>
            <a:endParaRPr lang="en-BO"/>
          </a:p>
          <a:p>
            <a:endParaRPr lang="en-BO"/>
          </a:p>
          <a:p>
            <a:endParaRPr lang="en-BO"/>
          </a:p>
        </p:txBody>
      </p:sp>
      <p:sp>
        <p:nvSpPr>
          <p:cNvPr id="10" name="Left Arrow 9">
            <a:extLst>
              <a:ext uri="{FF2B5EF4-FFF2-40B4-BE49-F238E27FC236}">
                <a16:creationId xmlns:a16="http://schemas.microsoft.com/office/drawing/2014/main" id="{394A0189-128F-C14A-993F-D84D7AFACD4C}"/>
              </a:ext>
            </a:extLst>
          </p:cNvPr>
          <p:cNvSpPr/>
          <p:nvPr/>
        </p:nvSpPr>
        <p:spPr>
          <a:xfrm>
            <a:off x="8197309" y="2442063"/>
            <a:ext cx="1429291" cy="536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12" name="TextBox 11">
            <a:extLst>
              <a:ext uri="{FF2B5EF4-FFF2-40B4-BE49-F238E27FC236}">
                <a16:creationId xmlns:a16="http://schemas.microsoft.com/office/drawing/2014/main" id="{D52BC052-9D86-C040-B924-296B518C2267}"/>
              </a:ext>
            </a:extLst>
          </p:cNvPr>
          <p:cNvSpPr txBox="1"/>
          <p:nvPr/>
        </p:nvSpPr>
        <p:spPr>
          <a:xfrm>
            <a:off x="823354" y="1400963"/>
            <a:ext cx="5383491" cy="5355312"/>
          </a:xfrm>
          <a:prstGeom prst="rect">
            <a:avLst/>
          </a:prstGeom>
          <a:noFill/>
        </p:spPr>
        <p:txBody>
          <a:bodyPr wrap="square" rtlCol="0">
            <a:spAutoFit/>
          </a:bodyPr>
          <a:lstStyle/>
          <a:p>
            <a:pPr algn="just"/>
            <a:r>
              <a:rPr lang="en-BO"/>
              <a:t>Los </a:t>
            </a:r>
            <a:r>
              <a:rPr lang="en-BO" b="1">
                <a:solidFill>
                  <a:schemeClr val="accent6">
                    <a:lumMod val="75000"/>
                  </a:schemeClr>
                </a:solidFill>
              </a:rPr>
              <a:t>discos</a:t>
            </a:r>
            <a:r>
              <a:rPr lang="en-BO"/>
              <a:t> se han consolidado como los repositorios de almacenamiento para el </a:t>
            </a:r>
            <a:r>
              <a:rPr lang="en-BO" b="1">
                <a:solidFill>
                  <a:schemeClr val="accent6">
                    <a:lumMod val="75000"/>
                  </a:schemeClr>
                </a:solidFill>
              </a:rPr>
              <a:t>software y los datos</a:t>
            </a:r>
            <a:r>
              <a:rPr lang="en-BO"/>
              <a:t> que una computadora necesita para realizar sus procesos.</a:t>
            </a:r>
          </a:p>
          <a:p>
            <a:pPr algn="just"/>
            <a:endParaRPr lang="en-BO"/>
          </a:p>
          <a:p>
            <a:pPr algn="just"/>
            <a:r>
              <a:rPr lang="en-BO" b="1">
                <a:solidFill>
                  <a:schemeClr val="accent6">
                    <a:lumMod val="75000"/>
                  </a:schemeClr>
                </a:solidFill>
              </a:rPr>
              <a:t>Los datos son la información del usuario </a:t>
            </a:r>
            <a:r>
              <a:rPr lang="en-BO"/>
              <a:t>del dispositivo: documentos, fotos, hojas excel, imágenes, videos, etc.. </a:t>
            </a:r>
          </a:p>
          <a:p>
            <a:pPr algn="just"/>
            <a:endParaRPr lang="en-BO"/>
          </a:p>
          <a:p>
            <a:pPr algn="just"/>
            <a:r>
              <a:rPr lang="en-BO"/>
              <a:t>Los discos (Hard Disks) han evolucinado desde grandes unidades  electromagnéticas con poca capacidad hasta los discos actuales de estado sólido muchos más rápidos , confiables y de gran capacidad. Hoy es común tener discos de </a:t>
            </a:r>
            <a:r>
              <a:rPr lang="en-BO" b="1">
                <a:solidFill>
                  <a:schemeClr val="accent6">
                    <a:lumMod val="75000"/>
                  </a:schemeClr>
                </a:solidFill>
              </a:rPr>
              <a:t>1 TeraByte =  Milones de millones de bytes</a:t>
            </a:r>
            <a:r>
              <a:rPr lang="en-BO"/>
              <a:t> (podemos pensar un byte como una unidad de almacenamiento igual al de una letra del alfabeto).</a:t>
            </a:r>
          </a:p>
          <a:p>
            <a:pPr algn="just"/>
            <a:endParaRPr lang="en-BO"/>
          </a:p>
          <a:p>
            <a:pPr algn="just"/>
            <a:r>
              <a:rPr lang="en-BO"/>
              <a:t>Las memorias RAM de las computadoras actuales están en el orden de 4 GigaBytes a 64 GigaBytes. </a:t>
            </a:r>
            <a:r>
              <a:rPr lang="en-BO" b="1">
                <a:solidFill>
                  <a:schemeClr val="accent6">
                    <a:lumMod val="75000"/>
                  </a:schemeClr>
                </a:solidFill>
              </a:rPr>
              <a:t>1 GB son mil millones de bytes.</a:t>
            </a:r>
          </a:p>
        </p:txBody>
      </p:sp>
      <p:cxnSp>
        <p:nvCxnSpPr>
          <p:cNvPr id="16" name="Straight Arrow Connector 15">
            <a:extLst>
              <a:ext uri="{FF2B5EF4-FFF2-40B4-BE49-F238E27FC236}">
                <a16:creationId xmlns:a16="http://schemas.microsoft.com/office/drawing/2014/main" id="{4DCBA471-37DF-D540-85EE-ABA60D845348}"/>
              </a:ext>
            </a:extLst>
          </p:cNvPr>
          <p:cNvCxnSpPr>
            <a:cxnSpLocks/>
          </p:cNvCxnSpPr>
          <p:nvPr/>
        </p:nvCxnSpPr>
        <p:spPr>
          <a:xfrm flipV="1">
            <a:off x="8911954" y="3317985"/>
            <a:ext cx="722774" cy="891453"/>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A9ABF546-0025-7440-AC76-E8F38E2BD6EB}"/>
              </a:ext>
            </a:extLst>
          </p:cNvPr>
          <p:cNvGrpSpPr/>
          <p:nvPr/>
        </p:nvGrpSpPr>
        <p:grpSpPr>
          <a:xfrm>
            <a:off x="6646630" y="3953363"/>
            <a:ext cx="2333898" cy="2494176"/>
            <a:chOff x="6962376" y="3953363"/>
            <a:chExt cx="2333898" cy="2494176"/>
          </a:xfrm>
        </p:grpSpPr>
        <p:sp>
          <p:nvSpPr>
            <p:cNvPr id="17" name="Can 16">
              <a:extLst>
                <a:ext uri="{FF2B5EF4-FFF2-40B4-BE49-F238E27FC236}">
                  <a16:creationId xmlns:a16="http://schemas.microsoft.com/office/drawing/2014/main" id="{1A1A6C2E-6742-3D48-BAAA-BAC76E4FBF60}"/>
                </a:ext>
              </a:extLst>
            </p:cNvPr>
            <p:cNvSpPr/>
            <p:nvPr/>
          </p:nvSpPr>
          <p:spPr>
            <a:xfrm>
              <a:off x="6962376" y="3953363"/>
              <a:ext cx="2333898" cy="24941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13" name="TextBox 12">
              <a:extLst>
                <a:ext uri="{FF2B5EF4-FFF2-40B4-BE49-F238E27FC236}">
                  <a16:creationId xmlns:a16="http://schemas.microsoft.com/office/drawing/2014/main" id="{7FAA3F38-EBC9-8A4F-AAFC-F0D8BEF2E012}"/>
                </a:ext>
              </a:extLst>
            </p:cNvPr>
            <p:cNvSpPr txBox="1"/>
            <p:nvPr/>
          </p:nvSpPr>
          <p:spPr>
            <a:xfrm>
              <a:off x="7068992" y="46024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A</a:t>
              </a:r>
            </a:p>
            <a:p>
              <a:r>
                <a:rPr lang="en-BO" sz="1200"/>
                <a:t>Código....</a:t>
              </a:r>
              <a:endParaRPr lang="en-BO"/>
            </a:p>
          </p:txBody>
        </p:sp>
        <p:sp>
          <p:nvSpPr>
            <p:cNvPr id="19" name="TextBox 18">
              <a:extLst>
                <a:ext uri="{FF2B5EF4-FFF2-40B4-BE49-F238E27FC236}">
                  <a16:creationId xmlns:a16="http://schemas.microsoft.com/office/drawing/2014/main" id="{93F7FFA4-6A64-5645-92BA-EA92505CDD5D}"/>
                </a:ext>
              </a:extLst>
            </p:cNvPr>
            <p:cNvSpPr txBox="1"/>
            <p:nvPr/>
          </p:nvSpPr>
          <p:spPr>
            <a:xfrm>
              <a:off x="7221392" y="47548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B</a:t>
              </a:r>
            </a:p>
            <a:p>
              <a:r>
                <a:rPr lang="en-BO" sz="1200"/>
                <a:t>Código....</a:t>
              </a:r>
              <a:endParaRPr lang="en-BO"/>
            </a:p>
          </p:txBody>
        </p:sp>
        <p:sp>
          <p:nvSpPr>
            <p:cNvPr id="20" name="TextBox 19">
              <a:extLst>
                <a:ext uri="{FF2B5EF4-FFF2-40B4-BE49-F238E27FC236}">
                  <a16:creationId xmlns:a16="http://schemas.microsoft.com/office/drawing/2014/main" id="{B3F2C7FB-6B33-FA4E-A01E-61F9EFB649B7}"/>
                </a:ext>
              </a:extLst>
            </p:cNvPr>
            <p:cNvSpPr txBox="1"/>
            <p:nvPr/>
          </p:nvSpPr>
          <p:spPr>
            <a:xfrm>
              <a:off x="7373792" y="49072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C</a:t>
              </a:r>
            </a:p>
            <a:p>
              <a:r>
                <a:rPr lang="en-BO" sz="1200"/>
                <a:t>Código....</a:t>
              </a:r>
              <a:endParaRPr lang="en-BO"/>
            </a:p>
          </p:txBody>
        </p:sp>
        <p:sp>
          <p:nvSpPr>
            <p:cNvPr id="21" name="TextBox 20">
              <a:extLst>
                <a:ext uri="{FF2B5EF4-FFF2-40B4-BE49-F238E27FC236}">
                  <a16:creationId xmlns:a16="http://schemas.microsoft.com/office/drawing/2014/main" id="{F65EA673-748B-4D48-9678-C87304060831}"/>
                </a:ext>
              </a:extLst>
            </p:cNvPr>
            <p:cNvSpPr txBox="1"/>
            <p:nvPr/>
          </p:nvSpPr>
          <p:spPr>
            <a:xfrm>
              <a:off x="7526192" y="50596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D</a:t>
              </a:r>
            </a:p>
            <a:p>
              <a:r>
                <a:rPr lang="en-BO" sz="1200"/>
                <a:t>Código....</a:t>
              </a:r>
              <a:endParaRPr lang="en-BO"/>
            </a:p>
          </p:txBody>
        </p:sp>
        <p:sp>
          <p:nvSpPr>
            <p:cNvPr id="22" name="TextBox 21">
              <a:extLst>
                <a:ext uri="{FF2B5EF4-FFF2-40B4-BE49-F238E27FC236}">
                  <a16:creationId xmlns:a16="http://schemas.microsoft.com/office/drawing/2014/main" id="{4C4741D0-7F6B-D54A-A4C9-5A820EE3589A}"/>
                </a:ext>
              </a:extLst>
            </p:cNvPr>
            <p:cNvSpPr txBox="1"/>
            <p:nvPr/>
          </p:nvSpPr>
          <p:spPr>
            <a:xfrm>
              <a:off x="7678592" y="52120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E</a:t>
              </a:r>
            </a:p>
            <a:p>
              <a:r>
                <a:rPr lang="en-BO" sz="1200"/>
                <a:t>Código....</a:t>
              </a:r>
              <a:endParaRPr lang="en-BO"/>
            </a:p>
          </p:txBody>
        </p:sp>
        <p:sp>
          <p:nvSpPr>
            <p:cNvPr id="23" name="TextBox 22">
              <a:extLst>
                <a:ext uri="{FF2B5EF4-FFF2-40B4-BE49-F238E27FC236}">
                  <a16:creationId xmlns:a16="http://schemas.microsoft.com/office/drawing/2014/main" id="{C9B2C6F8-BD50-9445-9D63-BBC8FE5AFA70}"/>
                </a:ext>
              </a:extLst>
            </p:cNvPr>
            <p:cNvSpPr txBox="1"/>
            <p:nvPr/>
          </p:nvSpPr>
          <p:spPr>
            <a:xfrm>
              <a:off x="7830992" y="53644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F</a:t>
              </a:r>
            </a:p>
            <a:p>
              <a:r>
                <a:rPr lang="en-BO" sz="1200"/>
                <a:t>Código....</a:t>
              </a:r>
              <a:endParaRPr lang="en-BO"/>
            </a:p>
          </p:txBody>
        </p:sp>
        <p:sp>
          <p:nvSpPr>
            <p:cNvPr id="24" name="TextBox 23">
              <a:extLst>
                <a:ext uri="{FF2B5EF4-FFF2-40B4-BE49-F238E27FC236}">
                  <a16:creationId xmlns:a16="http://schemas.microsoft.com/office/drawing/2014/main" id="{F72C752E-8213-384A-8107-4C37B1F8A2B4}"/>
                </a:ext>
              </a:extLst>
            </p:cNvPr>
            <p:cNvSpPr txBox="1"/>
            <p:nvPr/>
          </p:nvSpPr>
          <p:spPr>
            <a:xfrm>
              <a:off x="7983392" y="55168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G</a:t>
              </a:r>
            </a:p>
            <a:p>
              <a:r>
                <a:rPr lang="en-BO" sz="1200"/>
                <a:t>Código....</a:t>
              </a:r>
              <a:endParaRPr lang="en-BO"/>
            </a:p>
          </p:txBody>
        </p:sp>
        <p:sp>
          <p:nvSpPr>
            <p:cNvPr id="25" name="TextBox 24">
              <a:extLst>
                <a:ext uri="{FF2B5EF4-FFF2-40B4-BE49-F238E27FC236}">
                  <a16:creationId xmlns:a16="http://schemas.microsoft.com/office/drawing/2014/main" id="{032CC9EA-9909-0741-B568-86E305AEF7FE}"/>
                </a:ext>
              </a:extLst>
            </p:cNvPr>
            <p:cNvSpPr txBox="1"/>
            <p:nvPr/>
          </p:nvSpPr>
          <p:spPr>
            <a:xfrm>
              <a:off x="8135792" y="5669200"/>
              <a:ext cx="918881" cy="461665"/>
            </a:xfrm>
            <a:prstGeom prst="rect">
              <a:avLst/>
            </a:prstGeom>
            <a:solidFill>
              <a:schemeClr val="accent4">
                <a:lumMod val="60000"/>
                <a:lumOff val="40000"/>
              </a:schemeClr>
            </a:solidFill>
            <a:ln>
              <a:solidFill>
                <a:schemeClr val="accent1"/>
              </a:solidFill>
            </a:ln>
          </p:spPr>
          <p:txBody>
            <a:bodyPr wrap="square" rtlCol="0">
              <a:spAutoFit/>
            </a:bodyPr>
            <a:lstStyle/>
            <a:p>
              <a:r>
                <a:rPr lang="en-BO" sz="1200" u="sng"/>
                <a:t>Programa X</a:t>
              </a:r>
            </a:p>
            <a:p>
              <a:r>
                <a:rPr lang="en-BO" sz="1200"/>
                <a:t>Código....</a:t>
              </a:r>
              <a:endParaRPr lang="en-BO"/>
            </a:p>
          </p:txBody>
        </p:sp>
        <p:sp>
          <p:nvSpPr>
            <p:cNvPr id="27" name="TextBox 26">
              <a:extLst>
                <a:ext uri="{FF2B5EF4-FFF2-40B4-BE49-F238E27FC236}">
                  <a16:creationId xmlns:a16="http://schemas.microsoft.com/office/drawing/2014/main" id="{07A692EE-9105-B84C-B0CA-68804B9273EC}"/>
                </a:ext>
              </a:extLst>
            </p:cNvPr>
            <p:cNvSpPr txBox="1"/>
            <p:nvPr/>
          </p:nvSpPr>
          <p:spPr>
            <a:xfrm>
              <a:off x="7645744" y="4078619"/>
              <a:ext cx="836415" cy="369332"/>
            </a:xfrm>
            <a:prstGeom prst="rect">
              <a:avLst/>
            </a:prstGeom>
            <a:noFill/>
          </p:spPr>
          <p:txBody>
            <a:bodyPr wrap="square" rtlCol="0">
              <a:spAutoFit/>
            </a:bodyPr>
            <a:lstStyle/>
            <a:p>
              <a:r>
                <a:rPr lang="en-BO"/>
                <a:t>DISCO</a:t>
              </a:r>
            </a:p>
          </p:txBody>
        </p:sp>
      </p:grpSp>
      <p:sp>
        <p:nvSpPr>
          <p:cNvPr id="30" name="Oval 29">
            <a:extLst>
              <a:ext uri="{FF2B5EF4-FFF2-40B4-BE49-F238E27FC236}">
                <a16:creationId xmlns:a16="http://schemas.microsoft.com/office/drawing/2014/main" id="{FD34DDEA-7327-E546-A348-4F2ECA57E721}"/>
              </a:ext>
            </a:extLst>
          </p:cNvPr>
          <p:cNvSpPr/>
          <p:nvPr/>
        </p:nvSpPr>
        <p:spPr>
          <a:xfrm>
            <a:off x="6699938" y="5917518"/>
            <a:ext cx="1066800" cy="4177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O"/>
              <a:t>Datos</a:t>
            </a:r>
          </a:p>
        </p:txBody>
      </p:sp>
      <p:sp>
        <p:nvSpPr>
          <p:cNvPr id="31" name="Oval 30">
            <a:extLst>
              <a:ext uri="{FF2B5EF4-FFF2-40B4-BE49-F238E27FC236}">
                <a16:creationId xmlns:a16="http://schemas.microsoft.com/office/drawing/2014/main" id="{F6B7C8AB-4B07-9E4C-930E-AF85E2947346}"/>
              </a:ext>
            </a:extLst>
          </p:cNvPr>
          <p:cNvSpPr/>
          <p:nvPr/>
        </p:nvSpPr>
        <p:spPr>
          <a:xfrm>
            <a:off x="7882129" y="4564612"/>
            <a:ext cx="1066800" cy="4177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O"/>
              <a:t>Datos</a:t>
            </a:r>
          </a:p>
        </p:txBody>
      </p:sp>
    </p:spTree>
    <p:extLst>
      <p:ext uri="{BB962C8B-B14F-4D97-AF65-F5344CB8AC3E}">
        <p14:creationId xmlns:p14="http://schemas.microsoft.com/office/powerpoint/2010/main" val="284235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4177-FB54-9A4F-ADA9-E1D1D4A3508B}"/>
              </a:ext>
            </a:extLst>
          </p:cNvPr>
          <p:cNvSpPr>
            <a:spLocks noGrp="1"/>
          </p:cNvSpPr>
          <p:nvPr>
            <p:ph type="title"/>
          </p:nvPr>
        </p:nvSpPr>
        <p:spPr/>
        <p:txBody>
          <a:bodyPr/>
          <a:lstStyle/>
          <a:p>
            <a:r>
              <a:rPr lang="en-BO"/>
              <a:t>El mundo de las aplicaciones</a:t>
            </a:r>
          </a:p>
        </p:txBody>
      </p:sp>
      <p:sp>
        <p:nvSpPr>
          <p:cNvPr id="3" name="Content Placeholder 2">
            <a:extLst>
              <a:ext uri="{FF2B5EF4-FFF2-40B4-BE49-F238E27FC236}">
                <a16:creationId xmlns:a16="http://schemas.microsoft.com/office/drawing/2014/main" id="{10141EC3-E5DF-C549-9100-4DC39327C144}"/>
              </a:ext>
            </a:extLst>
          </p:cNvPr>
          <p:cNvSpPr>
            <a:spLocks noGrp="1"/>
          </p:cNvSpPr>
          <p:nvPr>
            <p:ph idx="1"/>
          </p:nvPr>
        </p:nvSpPr>
        <p:spPr/>
        <p:txBody>
          <a:bodyPr>
            <a:normAutofit fontScale="77500" lnSpcReduction="20000"/>
          </a:bodyPr>
          <a:lstStyle/>
          <a:p>
            <a:pPr marL="0" indent="0" algn="just">
              <a:buNone/>
            </a:pPr>
            <a:r>
              <a:rPr lang="en-BO" b="1">
                <a:solidFill>
                  <a:schemeClr val="accent6">
                    <a:lumMod val="75000"/>
                  </a:schemeClr>
                </a:solidFill>
              </a:rPr>
              <a:t>Las aplicaciones son la parte del software que da vida a una computadora </a:t>
            </a:r>
            <a:r>
              <a:rPr lang="en-BO"/>
              <a:t>(o cualquier dispositivo inteligente) y la hace diferente de acuerdo a cada persona.</a:t>
            </a:r>
          </a:p>
          <a:p>
            <a:pPr marL="0" indent="0" algn="just">
              <a:buNone/>
            </a:pPr>
            <a:r>
              <a:rPr lang="en-BO"/>
              <a:t>Por ejemplo para una persona que hace </a:t>
            </a:r>
            <a:r>
              <a:rPr lang="en-BO" b="1">
                <a:solidFill>
                  <a:schemeClr val="accent6">
                    <a:lumMod val="75000"/>
                  </a:schemeClr>
                </a:solidFill>
              </a:rPr>
              <a:t>trabajo de oficina </a:t>
            </a:r>
            <a:r>
              <a:rPr lang="en-BO"/>
              <a:t>le bastará con tener una computadora cargada con aplicaciones de oficina: </a:t>
            </a:r>
            <a:r>
              <a:rPr lang="en-BO" b="1">
                <a:solidFill>
                  <a:schemeClr val="accent6">
                    <a:lumMod val="75000"/>
                  </a:schemeClr>
                </a:solidFill>
              </a:rPr>
              <a:t>Word, Excel, Adobe Reader </a:t>
            </a:r>
            <a:r>
              <a:rPr lang="en-BO"/>
              <a:t>y otras apps parecidas.</a:t>
            </a:r>
          </a:p>
          <a:p>
            <a:pPr marL="0" indent="0" algn="just">
              <a:buNone/>
            </a:pPr>
            <a:r>
              <a:rPr lang="en-BO"/>
              <a:t>Una persona que hace </a:t>
            </a:r>
            <a:r>
              <a:rPr lang="en-BO" b="1">
                <a:solidFill>
                  <a:schemeClr val="accent6">
                    <a:lumMod val="75000"/>
                  </a:schemeClr>
                </a:solidFill>
              </a:rPr>
              <a:t>diseño audio visual</a:t>
            </a:r>
            <a:r>
              <a:rPr lang="en-BO"/>
              <a:t>, además de las aplicaciones de oficina, podrá cargar en su disco </a:t>
            </a:r>
            <a:r>
              <a:rPr lang="en-BO" b="1">
                <a:solidFill>
                  <a:schemeClr val="accent6">
                    <a:lumMod val="75000"/>
                  </a:schemeClr>
                </a:solidFill>
              </a:rPr>
              <a:t>Photoshop, Audacity, VideoLap, Autocad</a:t>
            </a:r>
            <a:r>
              <a:rPr lang="en-BO"/>
              <a:t>, etc...</a:t>
            </a:r>
          </a:p>
          <a:p>
            <a:pPr marL="0" indent="0" algn="just">
              <a:buNone/>
            </a:pPr>
            <a:r>
              <a:rPr lang="en-BO"/>
              <a:t>Al que le gusta juegos podrá añadir diversos </a:t>
            </a:r>
            <a:r>
              <a:rPr lang="en-BO" b="1">
                <a:solidFill>
                  <a:schemeClr val="accent6">
                    <a:lumMod val="75000"/>
                  </a:schemeClr>
                </a:solidFill>
              </a:rPr>
              <a:t>juegos</a:t>
            </a:r>
            <a:r>
              <a:rPr lang="en-BO"/>
              <a:t>, como </a:t>
            </a:r>
            <a:r>
              <a:rPr lang="en-BO" b="1">
                <a:solidFill>
                  <a:schemeClr val="accent6">
                    <a:lumMod val="75000"/>
                  </a:schemeClr>
                </a:solidFill>
              </a:rPr>
              <a:t>Fornite, Mario Bross, Pacman</a:t>
            </a:r>
            <a:r>
              <a:rPr lang="en-BO"/>
              <a:t>, etc...</a:t>
            </a:r>
          </a:p>
          <a:p>
            <a:pPr marL="0" indent="0" algn="just">
              <a:buNone/>
            </a:pPr>
            <a:r>
              <a:rPr lang="en-BO"/>
              <a:t>Por eso </a:t>
            </a:r>
            <a:r>
              <a:rPr lang="en-BO" b="1">
                <a:solidFill>
                  <a:schemeClr val="accent6">
                    <a:lumMod val="75000"/>
                  </a:schemeClr>
                </a:solidFill>
              </a:rPr>
              <a:t>la computadora es la máquina universal</a:t>
            </a:r>
            <a:r>
              <a:rPr lang="en-BO"/>
              <a:t>, puede hacer miles de cosas diferentes de acuerdo al software que tiene cargado en su disco.</a:t>
            </a:r>
          </a:p>
          <a:p>
            <a:pPr marL="0" indent="0" algn="just">
              <a:buNone/>
            </a:pPr>
            <a:r>
              <a:rPr lang="en-BO"/>
              <a:t>Los </a:t>
            </a:r>
            <a:r>
              <a:rPr lang="en-BO" b="1">
                <a:solidFill>
                  <a:schemeClr val="accent6">
                    <a:lumMod val="75000"/>
                  </a:schemeClr>
                </a:solidFill>
              </a:rPr>
              <a:t>sistemas operativos </a:t>
            </a:r>
            <a:r>
              <a:rPr lang="en-BO"/>
              <a:t>mismos son los que </a:t>
            </a:r>
            <a:r>
              <a:rPr lang="en-BO" b="1">
                <a:solidFill>
                  <a:schemeClr val="accent6">
                    <a:lumMod val="75000"/>
                  </a:schemeClr>
                </a:solidFill>
              </a:rPr>
              <a:t>les dan su identidad a estas máquinas </a:t>
            </a:r>
            <a:r>
              <a:rPr lang="en-BO"/>
              <a:t>y define que aplicaciones pueden ejecutarse en las mismas. La aplicaciones suelen codificarse para uno o varios sistemas operativos, de acuerdo a las ofertas de los fabricantes de hardware y desarrolladores de software.</a:t>
            </a:r>
          </a:p>
        </p:txBody>
      </p:sp>
    </p:spTree>
    <p:extLst>
      <p:ext uri="{BB962C8B-B14F-4D97-AF65-F5344CB8AC3E}">
        <p14:creationId xmlns:p14="http://schemas.microsoft.com/office/powerpoint/2010/main" val="319385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1D6B-5F69-724E-A4BF-D92A3AB9CC34}"/>
              </a:ext>
            </a:extLst>
          </p:cNvPr>
          <p:cNvSpPr>
            <a:spLocks noGrp="1"/>
          </p:cNvSpPr>
          <p:nvPr>
            <p:ph type="title"/>
          </p:nvPr>
        </p:nvSpPr>
        <p:spPr/>
        <p:txBody>
          <a:bodyPr/>
          <a:lstStyle/>
          <a:p>
            <a:r>
              <a:rPr lang="en-BO"/>
              <a:t>Esquema de aplicaciones actuales</a:t>
            </a:r>
          </a:p>
        </p:txBody>
      </p:sp>
      <p:grpSp>
        <p:nvGrpSpPr>
          <p:cNvPr id="63" name="Group 62">
            <a:extLst>
              <a:ext uri="{FF2B5EF4-FFF2-40B4-BE49-F238E27FC236}">
                <a16:creationId xmlns:a16="http://schemas.microsoft.com/office/drawing/2014/main" id="{ADC7B982-9F10-6142-A98C-97312F924A1B}"/>
              </a:ext>
            </a:extLst>
          </p:cNvPr>
          <p:cNvGrpSpPr/>
          <p:nvPr/>
        </p:nvGrpSpPr>
        <p:grpSpPr>
          <a:xfrm>
            <a:off x="722543" y="1594588"/>
            <a:ext cx="10563765" cy="4925638"/>
            <a:chOff x="626749" y="1790106"/>
            <a:chExt cx="10563765" cy="4925638"/>
          </a:xfrm>
        </p:grpSpPr>
        <p:grpSp>
          <p:nvGrpSpPr>
            <p:cNvPr id="60" name="Group 59">
              <a:extLst>
                <a:ext uri="{FF2B5EF4-FFF2-40B4-BE49-F238E27FC236}">
                  <a16:creationId xmlns:a16="http://schemas.microsoft.com/office/drawing/2014/main" id="{6DA53B3D-8F62-8340-B1E1-74A844E6AF53}"/>
                </a:ext>
              </a:extLst>
            </p:cNvPr>
            <p:cNvGrpSpPr/>
            <p:nvPr/>
          </p:nvGrpSpPr>
          <p:grpSpPr>
            <a:xfrm>
              <a:off x="626749" y="4781762"/>
              <a:ext cx="10563765" cy="1933982"/>
              <a:chOff x="626749" y="4781762"/>
              <a:chExt cx="10563765" cy="1933982"/>
            </a:xfrm>
          </p:grpSpPr>
          <p:sp>
            <p:nvSpPr>
              <p:cNvPr id="5" name="Rectangle 4">
                <a:extLst>
                  <a:ext uri="{FF2B5EF4-FFF2-40B4-BE49-F238E27FC236}">
                    <a16:creationId xmlns:a16="http://schemas.microsoft.com/office/drawing/2014/main" id="{2B55AB37-7C2A-B245-B1CD-F47565C0DB8C}"/>
                  </a:ext>
                </a:extLst>
              </p:cNvPr>
              <p:cNvSpPr/>
              <p:nvPr/>
            </p:nvSpPr>
            <p:spPr>
              <a:xfrm>
                <a:off x="626749" y="5139492"/>
                <a:ext cx="10563765" cy="1576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38" name="Group 37">
                <a:extLst>
                  <a:ext uri="{FF2B5EF4-FFF2-40B4-BE49-F238E27FC236}">
                    <a16:creationId xmlns:a16="http://schemas.microsoft.com/office/drawing/2014/main" id="{4BD1AF6C-C605-A345-8462-DC97C6F698CE}"/>
                  </a:ext>
                </a:extLst>
              </p:cNvPr>
              <p:cNvGrpSpPr/>
              <p:nvPr/>
            </p:nvGrpSpPr>
            <p:grpSpPr>
              <a:xfrm>
                <a:off x="1389155" y="5377834"/>
                <a:ext cx="9152262" cy="1021866"/>
                <a:chOff x="1389155" y="5377834"/>
                <a:chExt cx="9152262" cy="1021866"/>
              </a:xfrm>
            </p:grpSpPr>
            <p:pic>
              <p:nvPicPr>
                <p:cNvPr id="7" name="Picture 6" descr="A desktop computer sitting on top of a table&#10;&#10;Description automatically generated">
                  <a:extLst>
                    <a:ext uri="{FF2B5EF4-FFF2-40B4-BE49-F238E27FC236}">
                      <a16:creationId xmlns:a16="http://schemas.microsoft.com/office/drawing/2014/main" id="{3032ED65-54CE-5C4A-9A91-C72703F7EC63}"/>
                    </a:ext>
                  </a:extLst>
                </p:cNvPr>
                <p:cNvPicPr>
                  <a:picLocks noChangeAspect="1"/>
                </p:cNvPicPr>
                <p:nvPr/>
              </p:nvPicPr>
              <p:blipFill>
                <a:blip r:embed="rId3"/>
                <a:stretch>
                  <a:fillRect/>
                </a:stretch>
              </p:blipFill>
              <p:spPr>
                <a:xfrm>
                  <a:off x="1389155" y="5377834"/>
                  <a:ext cx="1250764" cy="1021866"/>
                </a:xfrm>
                <a:prstGeom prst="rect">
                  <a:avLst/>
                </a:prstGeom>
              </p:spPr>
            </p:pic>
            <p:pic>
              <p:nvPicPr>
                <p:cNvPr id="9" name="Picture 8">
                  <a:extLst>
                    <a:ext uri="{FF2B5EF4-FFF2-40B4-BE49-F238E27FC236}">
                      <a16:creationId xmlns:a16="http://schemas.microsoft.com/office/drawing/2014/main" id="{91B511E2-57C9-EC41-8506-65C67D026489}"/>
                    </a:ext>
                  </a:extLst>
                </p:cNvPr>
                <p:cNvPicPr>
                  <a:picLocks noChangeAspect="1"/>
                </p:cNvPicPr>
                <p:nvPr/>
              </p:nvPicPr>
              <p:blipFill>
                <a:blip r:embed="rId4"/>
                <a:stretch>
                  <a:fillRect/>
                </a:stretch>
              </p:blipFill>
              <p:spPr>
                <a:xfrm>
                  <a:off x="3039975" y="5459338"/>
                  <a:ext cx="1160014" cy="858857"/>
                </a:xfrm>
                <a:prstGeom prst="rect">
                  <a:avLst/>
                </a:prstGeom>
              </p:spPr>
            </p:pic>
            <p:pic>
              <p:nvPicPr>
                <p:cNvPr id="11" name="Picture 10" descr="A desktop computer monitor sitting on top of a desk&#10;&#10;Description automatically generated">
                  <a:extLst>
                    <a:ext uri="{FF2B5EF4-FFF2-40B4-BE49-F238E27FC236}">
                      <a16:creationId xmlns:a16="http://schemas.microsoft.com/office/drawing/2014/main" id="{B7F35C60-8868-0846-BB7D-4A8805C52B85}"/>
                    </a:ext>
                  </a:extLst>
                </p:cNvPr>
                <p:cNvPicPr>
                  <a:picLocks noChangeAspect="1"/>
                </p:cNvPicPr>
                <p:nvPr/>
              </p:nvPicPr>
              <p:blipFill>
                <a:blip r:embed="rId5"/>
                <a:stretch>
                  <a:fillRect/>
                </a:stretch>
              </p:blipFill>
              <p:spPr>
                <a:xfrm>
                  <a:off x="4571292" y="5507063"/>
                  <a:ext cx="1037141" cy="784306"/>
                </a:xfrm>
                <a:prstGeom prst="rect">
                  <a:avLst/>
                </a:prstGeom>
              </p:spPr>
            </p:pic>
            <p:pic>
              <p:nvPicPr>
                <p:cNvPr id="15" name="Picture 14" descr="A close up of electronics&#10;&#10;Description automatically generated">
                  <a:extLst>
                    <a:ext uri="{FF2B5EF4-FFF2-40B4-BE49-F238E27FC236}">
                      <a16:creationId xmlns:a16="http://schemas.microsoft.com/office/drawing/2014/main" id="{A793E08D-061C-6A4C-8F8B-AD1F4092CB7B}"/>
                    </a:ext>
                  </a:extLst>
                </p:cNvPr>
                <p:cNvPicPr>
                  <a:picLocks noChangeAspect="1"/>
                </p:cNvPicPr>
                <p:nvPr/>
              </p:nvPicPr>
              <p:blipFill>
                <a:blip r:embed="rId6"/>
                <a:stretch>
                  <a:fillRect/>
                </a:stretch>
              </p:blipFill>
              <p:spPr>
                <a:xfrm>
                  <a:off x="6163168" y="5565411"/>
                  <a:ext cx="432717" cy="601548"/>
                </a:xfrm>
                <a:prstGeom prst="rect">
                  <a:avLst/>
                </a:prstGeom>
              </p:spPr>
            </p:pic>
            <p:pic>
              <p:nvPicPr>
                <p:cNvPr id="17" name="Picture 16" descr="Screen of a cell phone&#10;&#10;Description automatically generated">
                  <a:extLst>
                    <a:ext uri="{FF2B5EF4-FFF2-40B4-BE49-F238E27FC236}">
                      <a16:creationId xmlns:a16="http://schemas.microsoft.com/office/drawing/2014/main" id="{2C13B509-DDA9-F645-97E0-8131F9E8FA1E}"/>
                    </a:ext>
                  </a:extLst>
                </p:cNvPr>
                <p:cNvPicPr>
                  <a:picLocks noChangeAspect="1"/>
                </p:cNvPicPr>
                <p:nvPr/>
              </p:nvPicPr>
              <p:blipFill>
                <a:blip r:embed="rId7"/>
                <a:stretch>
                  <a:fillRect/>
                </a:stretch>
              </p:blipFill>
              <p:spPr>
                <a:xfrm>
                  <a:off x="7016050" y="5507063"/>
                  <a:ext cx="418129" cy="635083"/>
                </a:xfrm>
                <a:prstGeom prst="rect">
                  <a:avLst/>
                </a:prstGeom>
              </p:spPr>
            </p:pic>
            <p:pic>
              <p:nvPicPr>
                <p:cNvPr id="19" name="Picture 18" descr="A close up of a computer keyboard&#10;&#10;Description automatically generated">
                  <a:extLst>
                    <a:ext uri="{FF2B5EF4-FFF2-40B4-BE49-F238E27FC236}">
                      <a16:creationId xmlns:a16="http://schemas.microsoft.com/office/drawing/2014/main" id="{FE511E9A-E246-0D41-B640-7E90F9404953}"/>
                    </a:ext>
                  </a:extLst>
                </p:cNvPr>
                <p:cNvPicPr>
                  <a:picLocks noChangeAspect="1"/>
                </p:cNvPicPr>
                <p:nvPr/>
              </p:nvPicPr>
              <p:blipFill>
                <a:blip r:embed="rId8"/>
                <a:stretch>
                  <a:fillRect/>
                </a:stretch>
              </p:blipFill>
              <p:spPr>
                <a:xfrm>
                  <a:off x="7863611" y="5488697"/>
                  <a:ext cx="978185" cy="754975"/>
                </a:xfrm>
                <a:prstGeom prst="rect">
                  <a:avLst/>
                </a:prstGeom>
              </p:spPr>
            </p:pic>
            <p:pic>
              <p:nvPicPr>
                <p:cNvPr id="21" name="Picture 20" descr="A close up of a device&#10;&#10;Description automatically generated">
                  <a:extLst>
                    <a:ext uri="{FF2B5EF4-FFF2-40B4-BE49-F238E27FC236}">
                      <a16:creationId xmlns:a16="http://schemas.microsoft.com/office/drawing/2014/main" id="{D81EB63B-241C-8F42-B363-70024385A2B6}"/>
                    </a:ext>
                  </a:extLst>
                </p:cNvPr>
                <p:cNvPicPr>
                  <a:picLocks noChangeAspect="1"/>
                </p:cNvPicPr>
                <p:nvPr/>
              </p:nvPicPr>
              <p:blipFill>
                <a:blip r:embed="rId9"/>
                <a:stretch>
                  <a:fillRect/>
                </a:stretch>
              </p:blipFill>
              <p:spPr>
                <a:xfrm>
                  <a:off x="9269855" y="5536519"/>
                  <a:ext cx="1271562" cy="659329"/>
                </a:xfrm>
                <a:prstGeom prst="rect">
                  <a:avLst/>
                </a:prstGeom>
              </p:spPr>
            </p:pic>
          </p:grpSp>
          <p:sp>
            <p:nvSpPr>
              <p:cNvPr id="22" name="TextBox 21">
                <a:extLst>
                  <a:ext uri="{FF2B5EF4-FFF2-40B4-BE49-F238E27FC236}">
                    <a16:creationId xmlns:a16="http://schemas.microsoft.com/office/drawing/2014/main" id="{BD77C5E9-2E1A-1045-BF1B-F3B931C7549B}"/>
                  </a:ext>
                </a:extLst>
              </p:cNvPr>
              <p:cNvSpPr txBox="1"/>
              <p:nvPr/>
            </p:nvSpPr>
            <p:spPr>
              <a:xfrm>
                <a:off x="626749" y="4781762"/>
                <a:ext cx="10563765" cy="369332"/>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HARDWARE</a:t>
                </a:r>
              </a:p>
            </p:txBody>
          </p:sp>
        </p:grpSp>
        <p:grpSp>
          <p:nvGrpSpPr>
            <p:cNvPr id="61" name="Group 60">
              <a:extLst>
                <a:ext uri="{FF2B5EF4-FFF2-40B4-BE49-F238E27FC236}">
                  <a16:creationId xmlns:a16="http://schemas.microsoft.com/office/drawing/2014/main" id="{C8B2B4D1-737E-4A43-88B5-DC9B1CE43EF2}"/>
                </a:ext>
              </a:extLst>
            </p:cNvPr>
            <p:cNvGrpSpPr/>
            <p:nvPr/>
          </p:nvGrpSpPr>
          <p:grpSpPr>
            <a:xfrm>
              <a:off x="1001486" y="3202879"/>
              <a:ext cx="10189028" cy="1499750"/>
              <a:chOff x="1001486" y="3202879"/>
              <a:chExt cx="10189028" cy="1499750"/>
            </a:xfrm>
          </p:grpSpPr>
          <p:sp>
            <p:nvSpPr>
              <p:cNvPr id="24" name="Rectangle 23">
                <a:extLst>
                  <a:ext uri="{FF2B5EF4-FFF2-40B4-BE49-F238E27FC236}">
                    <a16:creationId xmlns:a16="http://schemas.microsoft.com/office/drawing/2014/main" id="{19039268-CFE1-CC40-A149-B1E9F32ECD55}"/>
                  </a:ext>
                </a:extLst>
              </p:cNvPr>
              <p:cNvSpPr/>
              <p:nvPr/>
            </p:nvSpPr>
            <p:spPr>
              <a:xfrm>
                <a:off x="1001486" y="3561806"/>
                <a:ext cx="10189028" cy="1140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44" name="Group 43">
                <a:extLst>
                  <a:ext uri="{FF2B5EF4-FFF2-40B4-BE49-F238E27FC236}">
                    <a16:creationId xmlns:a16="http://schemas.microsoft.com/office/drawing/2014/main" id="{E626824D-3C72-2A45-86D5-CB90C0C12E65}"/>
                  </a:ext>
                </a:extLst>
              </p:cNvPr>
              <p:cNvGrpSpPr/>
              <p:nvPr/>
            </p:nvGrpSpPr>
            <p:grpSpPr>
              <a:xfrm>
                <a:off x="1384437" y="3710726"/>
                <a:ext cx="9502373" cy="769856"/>
                <a:chOff x="1384437" y="3710726"/>
                <a:chExt cx="9502373" cy="769856"/>
              </a:xfrm>
            </p:grpSpPr>
            <p:pic>
              <p:nvPicPr>
                <p:cNvPr id="26" name="Picture 25">
                  <a:extLst>
                    <a:ext uri="{FF2B5EF4-FFF2-40B4-BE49-F238E27FC236}">
                      <a16:creationId xmlns:a16="http://schemas.microsoft.com/office/drawing/2014/main" id="{44E53195-31CE-3F4D-BAC3-1E56F9BF4542}"/>
                    </a:ext>
                  </a:extLst>
                </p:cNvPr>
                <p:cNvPicPr>
                  <a:picLocks noChangeAspect="1"/>
                </p:cNvPicPr>
                <p:nvPr/>
              </p:nvPicPr>
              <p:blipFill>
                <a:blip r:embed="rId10"/>
                <a:stretch>
                  <a:fillRect/>
                </a:stretch>
              </p:blipFill>
              <p:spPr>
                <a:xfrm>
                  <a:off x="1384437" y="3805064"/>
                  <a:ext cx="1552502" cy="455301"/>
                </a:xfrm>
                <a:prstGeom prst="rect">
                  <a:avLst/>
                </a:prstGeom>
              </p:spPr>
            </p:pic>
            <p:pic>
              <p:nvPicPr>
                <p:cNvPr id="28" name="Picture 27">
                  <a:extLst>
                    <a:ext uri="{FF2B5EF4-FFF2-40B4-BE49-F238E27FC236}">
                      <a16:creationId xmlns:a16="http://schemas.microsoft.com/office/drawing/2014/main" id="{8AD07253-BFFE-BB42-AE71-E8E74D3A3BC7}"/>
                    </a:ext>
                  </a:extLst>
                </p:cNvPr>
                <p:cNvPicPr>
                  <a:picLocks noChangeAspect="1"/>
                </p:cNvPicPr>
                <p:nvPr/>
              </p:nvPicPr>
              <p:blipFill>
                <a:blip r:embed="rId11"/>
                <a:stretch>
                  <a:fillRect/>
                </a:stretch>
              </p:blipFill>
              <p:spPr>
                <a:xfrm>
                  <a:off x="3264891" y="3710726"/>
                  <a:ext cx="844187" cy="769856"/>
                </a:xfrm>
                <a:prstGeom prst="rect">
                  <a:avLst/>
                </a:prstGeom>
              </p:spPr>
            </p:pic>
            <p:pic>
              <p:nvPicPr>
                <p:cNvPr id="30" name="Picture 29">
                  <a:extLst>
                    <a:ext uri="{FF2B5EF4-FFF2-40B4-BE49-F238E27FC236}">
                      <a16:creationId xmlns:a16="http://schemas.microsoft.com/office/drawing/2014/main" id="{F3C4A275-1223-E54F-967D-492E77599DAE}"/>
                    </a:ext>
                  </a:extLst>
                </p:cNvPr>
                <p:cNvPicPr>
                  <a:picLocks noChangeAspect="1"/>
                </p:cNvPicPr>
                <p:nvPr/>
              </p:nvPicPr>
              <p:blipFill>
                <a:blip r:embed="rId12"/>
                <a:stretch>
                  <a:fillRect/>
                </a:stretch>
              </p:blipFill>
              <p:spPr>
                <a:xfrm>
                  <a:off x="4482772" y="3798951"/>
                  <a:ext cx="1247920" cy="561564"/>
                </a:xfrm>
                <a:prstGeom prst="rect">
                  <a:avLst/>
                </a:prstGeom>
              </p:spPr>
            </p:pic>
            <p:pic>
              <p:nvPicPr>
                <p:cNvPr id="32" name="Picture 31" descr="A picture containing clock, drawing&#10;&#10;Description automatically generated">
                  <a:extLst>
                    <a:ext uri="{FF2B5EF4-FFF2-40B4-BE49-F238E27FC236}">
                      <a16:creationId xmlns:a16="http://schemas.microsoft.com/office/drawing/2014/main" id="{BEA4F196-B70B-5E4A-A6B8-DA6B0CB7F63A}"/>
                    </a:ext>
                  </a:extLst>
                </p:cNvPr>
                <p:cNvPicPr>
                  <a:picLocks noChangeAspect="1"/>
                </p:cNvPicPr>
                <p:nvPr/>
              </p:nvPicPr>
              <p:blipFill>
                <a:blip r:embed="rId13"/>
                <a:stretch>
                  <a:fillRect/>
                </a:stretch>
              </p:blipFill>
              <p:spPr>
                <a:xfrm>
                  <a:off x="6086571" y="3733735"/>
                  <a:ext cx="1247920" cy="737764"/>
                </a:xfrm>
                <a:prstGeom prst="rect">
                  <a:avLst/>
                </a:prstGeom>
              </p:spPr>
            </p:pic>
            <p:pic>
              <p:nvPicPr>
                <p:cNvPr id="34" name="Picture 33">
                  <a:extLst>
                    <a:ext uri="{FF2B5EF4-FFF2-40B4-BE49-F238E27FC236}">
                      <a16:creationId xmlns:a16="http://schemas.microsoft.com/office/drawing/2014/main" id="{55630727-335F-0846-BFC1-81B39FBFAA98}"/>
                    </a:ext>
                  </a:extLst>
                </p:cNvPr>
                <p:cNvPicPr>
                  <a:picLocks noChangeAspect="1"/>
                </p:cNvPicPr>
                <p:nvPr/>
              </p:nvPicPr>
              <p:blipFill>
                <a:blip r:embed="rId14"/>
                <a:stretch>
                  <a:fillRect/>
                </a:stretch>
              </p:blipFill>
              <p:spPr>
                <a:xfrm>
                  <a:off x="7690370" y="3754575"/>
                  <a:ext cx="1247920" cy="656514"/>
                </a:xfrm>
                <a:prstGeom prst="rect">
                  <a:avLst/>
                </a:prstGeom>
              </p:spPr>
            </p:pic>
            <p:grpSp>
              <p:nvGrpSpPr>
                <p:cNvPr id="43" name="Group 42">
                  <a:extLst>
                    <a:ext uri="{FF2B5EF4-FFF2-40B4-BE49-F238E27FC236}">
                      <a16:creationId xmlns:a16="http://schemas.microsoft.com/office/drawing/2014/main" id="{9F446466-A00A-474D-8318-B233DDD420E1}"/>
                    </a:ext>
                  </a:extLst>
                </p:cNvPr>
                <p:cNvGrpSpPr/>
                <p:nvPr/>
              </p:nvGrpSpPr>
              <p:grpSpPr>
                <a:xfrm>
                  <a:off x="9239796" y="3738339"/>
                  <a:ext cx="1647014" cy="733160"/>
                  <a:chOff x="9239796" y="3738339"/>
                  <a:chExt cx="1647014" cy="733160"/>
                </a:xfrm>
              </p:grpSpPr>
              <p:pic>
                <p:nvPicPr>
                  <p:cNvPr id="40" name="Picture 39" descr="A screenshot of a cell phone&#10;&#10;Description automatically generated">
                    <a:extLst>
                      <a:ext uri="{FF2B5EF4-FFF2-40B4-BE49-F238E27FC236}">
                        <a16:creationId xmlns:a16="http://schemas.microsoft.com/office/drawing/2014/main" id="{02429AF5-BC12-A841-B4C0-4F4234469A3A}"/>
                      </a:ext>
                    </a:extLst>
                  </p:cNvPr>
                  <p:cNvPicPr>
                    <a:picLocks noChangeAspect="1"/>
                  </p:cNvPicPr>
                  <p:nvPr/>
                </p:nvPicPr>
                <p:blipFill>
                  <a:blip r:embed="rId15"/>
                  <a:stretch>
                    <a:fillRect/>
                  </a:stretch>
                </p:blipFill>
                <p:spPr>
                  <a:xfrm>
                    <a:off x="9239796" y="3759277"/>
                    <a:ext cx="1647014" cy="712222"/>
                  </a:xfrm>
                  <a:prstGeom prst="rect">
                    <a:avLst/>
                  </a:prstGeom>
                </p:spPr>
              </p:pic>
              <p:sp>
                <p:nvSpPr>
                  <p:cNvPr id="41" name="TextBox 40">
                    <a:extLst>
                      <a:ext uri="{FF2B5EF4-FFF2-40B4-BE49-F238E27FC236}">
                        <a16:creationId xmlns:a16="http://schemas.microsoft.com/office/drawing/2014/main" id="{609202D7-3D6B-614D-9375-0FBD0124246A}"/>
                      </a:ext>
                    </a:extLst>
                  </p:cNvPr>
                  <p:cNvSpPr txBox="1"/>
                  <p:nvPr/>
                </p:nvSpPr>
                <p:spPr>
                  <a:xfrm>
                    <a:off x="9239796" y="3738339"/>
                    <a:ext cx="1603799" cy="253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BO" sz="1000"/>
                      <a:t>Navegadores de Internet</a:t>
                    </a:r>
                  </a:p>
                </p:txBody>
              </p:sp>
            </p:grpSp>
          </p:grpSp>
          <p:sp>
            <p:nvSpPr>
              <p:cNvPr id="45" name="TextBox 44">
                <a:extLst>
                  <a:ext uri="{FF2B5EF4-FFF2-40B4-BE49-F238E27FC236}">
                    <a16:creationId xmlns:a16="http://schemas.microsoft.com/office/drawing/2014/main" id="{60EF2D39-6C3C-E343-8CD4-6B7BFE5158C6}"/>
                  </a:ext>
                </a:extLst>
              </p:cNvPr>
              <p:cNvSpPr txBox="1"/>
              <p:nvPr/>
            </p:nvSpPr>
            <p:spPr>
              <a:xfrm>
                <a:off x="1001486" y="3202879"/>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SISTEMAS OPERATIVOS</a:t>
                </a:r>
              </a:p>
            </p:txBody>
          </p:sp>
        </p:grpSp>
        <p:grpSp>
          <p:nvGrpSpPr>
            <p:cNvPr id="62" name="Group 61">
              <a:extLst>
                <a:ext uri="{FF2B5EF4-FFF2-40B4-BE49-F238E27FC236}">
                  <a16:creationId xmlns:a16="http://schemas.microsoft.com/office/drawing/2014/main" id="{E62E936B-30C2-1B49-9975-3D0EF82A6E83}"/>
                </a:ext>
              </a:extLst>
            </p:cNvPr>
            <p:cNvGrpSpPr/>
            <p:nvPr/>
          </p:nvGrpSpPr>
          <p:grpSpPr>
            <a:xfrm>
              <a:off x="1001486" y="1790106"/>
              <a:ext cx="10189028" cy="1323047"/>
              <a:chOff x="1001486" y="1790106"/>
              <a:chExt cx="10189028" cy="1323047"/>
            </a:xfrm>
          </p:grpSpPr>
          <p:sp>
            <p:nvSpPr>
              <p:cNvPr id="46" name="Rectangle 45">
                <a:extLst>
                  <a:ext uri="{FF2B5EF4-FFF2-40B4-BE49-F238E27FC236}">
                    <a16:creationId xmlns:a16="http://schemas.microsoft.com/office/drawing/2014/main" id="{882FE488-C8D9-8047-A287-E4F117C1C134}"/>
                  </a:ext>
                </a:extLst>
              </p:cNvPr>
              <p:cNvSpPr/>
              <p:nvPr/>
            </p:nvSpPr>
            <p:spPr>
              <a:xfrm>
                <a:off x="1001486" y="2146075"/>
                <a:ext cx="10189028" cy="94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56" name="Group 55">
                <a:extLst>
                  <a:ext uri="{FF2B5EF4-FFF2-40B4-BE49-F238E27FC236}">
                    <a16:creationId xmlns:a16="http://schemas.microsoft.com/office/drawing/2014/main" id="{955B7060-D4BF-0F4F-9B84-4C4D213C8248}"/>
                  </a:ext>
                </a:extLst>
              </p:cNvPr>
              <p:cNvGrpSpPr/>
              <p:nvPr/>
            </p:nvGrpSpPr>
            <p:grpSpPr>
              <a:xfrm>
                <a:off x="1162944" y="2250091"/>
                <a:ext cx="9859677" cy="863062"/>
                <a:chOff x="1162944" y="2250091"/>
                <a:chExt cx="9859677" cy="863062"/>
              </a:xfrm>
            </p:grpSpPr>
            <p:pic>
              <p:nvPicPr>
                <p:cNvPr id="48" name="Picture 47" descr="A close up of a sign&#10;&#10;Description automatically generated">
                  <a:extLst>
                    <a:ext uri="{FF2B5EF4-FFF2-40B4-BE49-F238E27FC236}">
                      <a16:creationId xmlns:a16="http://schemas.microsoft.com/office/drawing/2014/main" id="{D23334EF-B0E9-FF4F-9AD0-2AF783792F3E}"/>
                    </a:ext>
                  </a:extLst>
                </p:cNvPr>
                <p:cNvPicPr>
                  <a:picLocks noChangeAspect="1"/>
                </p:cNvPicPr>
                <p:nvPr/>
              </p:nvPicPr>
              <p:blipFill>
                <a:blip r:embed="rId16"/>
                <a:stretch>
                  <a:fillRect/>
                </a:stretch>
              </p:blipFill>
              <p:spPr>
                <a:xfrm>
                  <a:off x="1162944" y="2359122"/>
                  <a:ext cx="2294359" cy="602559"/>
                </a:xfrm>
                <a:prstGeom prst="rect">
                  <a:avLst/>
                </a:prstGeom>
              </p:spPr>
            </p:pic>
            <p:pic>
              <p:nvPicPr>
                <p:cNvPr id="50" name="Picture 49">
                  <a:extLst>
                    <a:ext uri="{FF2B5EF4-FFF2-40B4-BE49-F238E27FC236}">
                      <a16:creationId xmlns:a16="http://schemas.microsoft.com/office/drawing/2014/main" id="{6A658673-E7FF-E144-B14A-D590B73DF460}"/>
                    </a:ext>
                  </a:extLst>
                </p:cNvPr>
                <p:cNvPicPr>
                  <a:picLocks noChangeAspect="1"/>
                </p:cNvPicPr>
                <p:nvPr/>
              </p:nvPicPr>
              <p:blipFill>
                <a:blip r:embed="rId17"/>
                <a:stretch>
                  <a:fillRect/>
                </a:stretch>
              </p:blipFill>
              <p:spPr>
                <a:xfrm>
                  <a:off x="3527003" y="2467682"/>
                  <a:ext cx="6115559" cy="455301"/>
                </a:xfrm>
                <a:prstGeom prst="rect">
                  <a:avLst/>
                </a:prstGeom>
              </p:spPr>
            </p:pic>
            <p:grpSp>
              <p:nvGrpSpPr>
                <p:cNvPr id="55" name="Group 54">
                  <a:extLst>
                    <a:ext uri="{FF2B5EF4-FFF2-40B4-BE49-F238E27FC236}">
                      <a16:creationId xmlns:a16="http://schemas.microsoft.com/office/drawing/2014/main" id="{A292905A-A7EB-2747-98A0-7461418AF0C1}"/>
                    </a:ext>
                  </a:extLst>
                </p:cNvPr>
                <p:cNvGrpSpPr/>
                <p:nvPr/>
              </p:nvGrpSpPr>
              <p:grpSpPr>
                <a:xfrm>
                  <a:off x="9747165" y="2250091"/>
                  <a:ext cx="1275456" cy="863062"/>
                  <a:chOff x="9747165" y="2250091"/>
                  <a:chExt cx="1275456" cy="863062"/>
                </a:xfrm>
              </p:grpSpPr>
              <p:sp>
                <p:nvSpPr>
                  <p:cNvPr id="54" name="Oval 53">
                    <a:extLst>
                      <a:ext uri="{FF2B5EF4-FFF2-40B4-BE49-F238E27FC236}">
                        <a16:creationId xmlns:a16="http://schemas.microsoft.com/office/drawing/2014/main" id="{5A2677F4-6470-3C4C-A914-86ACD229702C}"/>
                      </a:ext>
                    </a:extLst>
                  </p:cNvPr>
                  <p:cNvSpPr/>
                  <p:nvPr/>
                </p:nvSpPr>
                <p:spPr>
                  <a:xfrm>
                    <a:off x="9747165" y="2250091"/>
                    <a:ext cx="1275456" cy="86306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52" name="Picture 51">
                    <a:extLst>
                      <a:ext uri="{FF2B5EF4-FFF2-40B4-BE49-F238E27FC236}">
                        <a16:creationId xmlns:a16="http://schemas.microsoft.com/office/drawing/2014/main" id="{ECFE001E-12B5-824F-AA81-432605369CF1}"/>
                      </a:ext>
                    </a:extLst>
                  </p:cNvPr>
                  <p:cNvPicPr>
                    <a:picLocks noChangeAspect="1"/>
                  </p:cNvPicPr>
                  <p:nvPr/>
                </p:nvPicPr>
                <p:blipFill>
                  <a:blip r:embed="rId18"/>
                  <a:stretch>
                    <a:fillRect/>
                  </a:stretch>
                </p:blipFill>
                <p:spPr>
                  <a:xfrm>
                    <a:off x="10061384" y="2368289"/>
                    <a:ext cx="685909" cy="572523"/>
                  </a:xfrm>
                  <a:prstGeom prst="rect">
                    <a:avLst/>
                  </a:prstGeom>
                </p:spPr>
              </p:pic>
            </p:grpSp>
          </p:grpSp>
          <p:sp>
            <p:nvSpPr>
              <p:cNvPr id="53" name="TextBox 52">
                <a:extLst>
                  <a:ext uri="{FF2B5EF4-FFF2-40B4-BE49-F238E27FC236}">
                    <a16:creationId xmlns:a16="http://schemas.microsoft.com/office/drawing/2014/main" id="{50E08CC7-99CC-9F4F-B877-67FFD78861A6}"/>
                  </a:ext>
                </a:extLst>
              </p:cNvPr>
              <p:cNvSpPr txBox="1"/>
              <p:nvPr/>
            </p:nvSpPr>
            <p:spPr>
              <a:xfrm>
                <a:off x="1001486" y="1790106"/>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APLICACIONES</a:t>
                </a:r>
              </a:p>
            </p:txBody>
          </p:sp>
        </p:grpSp>
        <p:sp>
          <p:nvSpPr>
            <p:cNvPr id="57" name="Rectangle 56">
              <a:extLst>
                <a:ext uri="{FF2B5EF4-FFF2-40B4-BE49-F238E27FC236}">
                  <a16:creationId xmlns:a16="http://schemas.microsoft.com/office/drawing/2014/main" id="{83D1C1CA-7A63-AE40-ACEF-B0B8724A623C}"/>
                </a:ext>
              </a:extLst>
            </p:cNvPr>
            <p:cNvSpPr/>
            <p:nvPr/>
          </p:nvSpPr>
          <p:spPr>
            <a:xfrm>
              <a:off x="626749" y="1790106"/>
              <a:ext cx="374737" cy="2912523"/>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O"/>
            </a:p>
          </p:txBody>
        </p:sp>
      </p:grpSp>
      <p:sp>
        <p:nvSpPr>
          <p:cNvPr id="58" name="TextBox 57">
            <a:extLst>
              <a:ext uri="{FF2B5EF4-FFF2-40B4-BE49-F238E27FC236}">
                <a16:creationId xmlns:a16="http://schemas.microsoft.com/office/drawing/2014/main" id="{EEE4FBCE-20C7-D54A-B21F-6F4481F7D1D7}"/>
              </a:ext>
            </a:extLst>
          </p:cNvPr>
          <p:cNvSpPr txBox="1"/>
          <p:nvPr/>
        </p:nvSpPr>
        <p:spPr>
          <a:xfrm rot="16200000">
            <a:off x="154328" y="2994685"/>
            <a:ext cx="1346394" cy="400110"/>
          </a:xfrm>
          <a:prstGeom prst="rect">
            <a:avLst/>
          </a:prstGeom>
          <a:noFill/>
        </p:spPr>
        <p:txBody>
          <a:bodyPr wrap="none" rtlCol="0">
            <a:spAutoFit/>
          </a:bodyPr>
          <a:lstStyle/>
          <a:p>
            <a:r>
              <a:rPr lang="en-BO" sz="2000">
                <a:solidFill>
                  <a:schemeClr val="bg1"/>
                </a:solidFill>
              </a:rPr>
              <a:t>SOFTWARE</a:t>
            </a:r>
          </a:p>
        </p:txBody>
      </p:sp>
    </p:spTree>
    <p:extLst>
      <p:ext uri="{BB962C8B-B14F-4D97-AF65-F5344CB8AC3E}">
        <p14:creationId xmlns:p14="http://schemas.microsoft.com/office/powerpoint/2010/main" val="403590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D463-76A6-CD4A-96AE-AAABFBFE2C58}"/>
              </a:ext>
            </a:extLst>
          </p:cNvPr>
          <p:cNvSpPr>
            <a:spLocks noGrp="1"/>
          </p:cNvSpPr>
          <p:nvPr>
            <p:ph type="title"/>
          </p:nvPr>
        </p:nvSpPr>
        <p:spPr/>
        <p:txBody>
          <a:bodyPr/>
          <a:lstStyle/>
          <a:p>
            <a:r>
              <a:rPr lang="en-BO"/>
              <a:t>Los programas o aplicaciones</a:t>
            </a:r>
          </a:p>
        </p:txBody>
      </p:sp>
      <p:sp>
        <p:nvSpPr>
          <p:cNvPr id="3" name="Content Placeholder 2">
            <a:extLst>
              <a:ext uri="{FF2B5EF4-FFF2-40B4-BE49-F238E27FC236}">
                <a16:creationId xmlns:a16="http://schemas.microsoft.com/office/drawing/2014/main" id="{63872BE1-2DA1-C344-B40A-0B897F6FB522}"/>
              </a:ext>
            </a:extLst>
          </p:cNvPr>
          <p:cNvSpPr>
            <a:spLocks noGrp="1"/>
          </p:cNvSpPr>
          <p:nvPr>
            <p:ph idx="1"/>
          </p:nvPr>
        </p:nvSpPr>
        <p:spPr>
          <a:xfrm>
            <a:off x="838200" y="1825624"/>
            <a:ext cx="10515600" cy="4462053"/>
          </a:xfrm>
        </p:spPr>
        <p:txBody>
          <a:bodyPr>
            <a:normAutofit fontScale="92500" lnSpcReduction="20000"/>
          </a:bodyPr>
          <a:lstStyle/>
          <a:p>
            <a:pPr marL="0" indent="0" algn="just">
              <a:buNone/>
            </a:pPr>
            <a:r>
              <a:rPr lang="en-BO" sz="2200"/>
              <a:t>Los programas o aplicaciones son, los que ejecutados por un </a:t>
            </a:r>
            <a:r>
              <a:rPr lang="en-BO" sz="2200" b="1">
                <a:solidFill>
                  <a:schemeClr val="accent6">
                    <a:lumMod val="75000"/>
                  </a:schemeClr>
                </a:solidFill>
              </a:rPr>
              <a:t>dispositivo inteligente</a:t>
            </a:r>
            <a:r>
              <a:rPr lang="en-BO" sz="2200"/>
              <a:t>, proporcionan la funcionalidad requerida por diferentes usuarios, y son escritos en diferentes </a:t>
            </a:r>
            <a:r>
              <a:rPr lang="en-BO" sz="2200" b="1">
                <a:solidFill>
                  <a:schemeClr val="accent6">
                    <a:lumMod val="75000"/>
                  </a:schemeClr>
                </a:solidFill>
              </a:rPr>
              <a:t>lenguajes de programación</a:t>
            </a:r>
            <a:r>
              <a:rPr lang="en-BO" sz="2200"/>
              <a:t>. El código de estos programas pueden ser escritos por cualquier persona (programador) o grupo de personas (equipos deprogramadores).</a:t>
            </a:r>
          </a:p>
          <a:p>
            <a:pPr marL="0" indent="0" algn="just">
              <a:buNone/>
            </a:pPr>
            <a:endParaRPr lang="en-BO" sz="2200"/>
          </a:p>
          <a:p>
            <a:pPr marL="0" indent="0" algn="just">
              <a:buNone/>
            </a:pPr>
            <a:r>
              <a:rPr lang="en-BO" sz="2200"/>
              <a:t>Las </a:t>
            </a:r>
            <a:r>
              <a:rPr lang="en-BO" sz="2200" b="1">
                <a:solidFill>
                  <a:schemeClr val="accent6">
                    <a:lumMod val="75000"/>
                  </a:schemeClr>
                </a:solidFill>
              </a:rPr>
              <a:t>Aplicaciones</a:t>
            </a:r>
            <a:r>
              <a:rPr lang="en-BO" sz="2200"/>
              <a:t> grandes como hojas de cálculo, juegos, navegadores de internet, etc son diseñados y programados por grandes empresas especializadas, que generalmente las venden por un cierto precio o por suscripciones.</a:t>
            </a:r>
          </a:p>
          <a:p>
            <a:pPr marL="0" indent="0" algn="just">
              <a:buNone/>
            </a:pPr>
            <a:endParaRPr lang="en-BO" sz="2200"/>
          </a:p>
          <a:p>
            <a:pPr marL="0" indent="0" algn="just">
              <a:buNone/>
            </a:pPr>
            <a:r>
              <a:rPr lang="en-BO" sz="2200"/>
              <a:t>Se suele llamar </a:t>
            </a:r>
            <a:r>
              <a:rPr lang="en-BO" sz="2200" b="1">
                <a:solidFill>
                  <a:schemeClr val="accent6">
                    <a:lumMod val="75000"/>
                  </a:schemeClr>
                </a:solidFill>
              </a:rPr>
              <a:t>Programa</a:t>
            </a:r>
            <a:r>
              <a:rPr lang="en-BO" sz="2200"/>
              <a:t> a un </a:t>
            </a:r>
            <a:r>
              <a:rPr lang="en-BO" sz="2200" b="1">
                <a:solidFill>
                  <a:schemeClr val="accent6">
                    <a:lumMod val="75000"/>
                  </a:schemeClr>
                </a:solidFill>
              </a:rPr>
              <a:t>conjunto de instruciones</a:t>
            </a:r>
            <a:r>
              <a:rPr lang="en-BO" sz="2200"/>
              <a:t> o </a:t>
            </a:r>
            <a:r>
              <a:rPr lang="en-BO" sz="2200" b="1">
                <a:solidFill>
                  <a:schemeClr val="accent6">
                    <a:lumMod val="75000"/>
                  </a:schemeClr>
                </a:solidFill>
              </a:rPr>
              <a:t>código</a:t>
            </a:r>
            <a:r>
              <a:rPr lang="en-BO" sz="2200"/>
              <a:t> que resuelve un problema determinado. </a:t>
            </a:r>
            <a:r>
              <a:rPr lang="en-BO" sz="2200" b="1">
                <a:solidFill>
                  <a:schemeClr val="accent6">
                    <a:lumMod val="75000"/>
                  </a:schemeClr>
                </a:solidFill>
              </a:rPr>
              <a:t>Aplicaciones</a:t>
            </a:r>
            <a:r>
              <a:rPr lang="en-BO" sz="2200"/>
              <a:t> a un conjunto de programas que proporcionan una cierta funcionalidad, como Whatsapp, juegos, apps de celulares, etc... Y </a:t>
            </a:r>
            <a:r>
              <a:rPr lang="en-BO" sz="2200" b="1">
                <a:solidFill>
                  <a:schemeClr val="accent6">
                    <a:lumMod val="75000"/>
                  </a:schemeClr>
                </a:solidFill>
              </a:rPr>
              <a:t>Sistema</a:t>
            </a:r>
            <a:r>
              <a:rPr lang="en-BO" sz="2200"/>
              <a:t> a un conjunto de aplicaciones que proporcionan toda una solución para negocios (como bancos, comercios) o comunidades, etc... Estos suelen ser programas complejos que funcionan en una red de PCs y dispositivos inteligentes y consumen información de una computadora central, conocida como “</a:t>
            </a:r>
            <a:r>
              <a:rPr lang="en-BO" sz="2200" b="1">
                <a:solidFill>
                  <a:schemeClr val="accent6">
                    <a:lumMod val="75000"/>
                  </a:schemeClr>
                </a:solidFill>
              </a:rPr>
              <a:t>Servidor</a:t>
            </a:r>
            <a:r>
              <a:rPr lang="en-BO" sz="2200"/>
              <a:t>”.</a:t>
            </a:r>
          </a:p>
          <a:p>
            <a:pPr marL="0" indent="0" algn="just">
              <a:buNone/>
            </a:pPr>
            <a:endParaRPr lang="en-BO" sz="1400"/>
          </a:p>
          <a:p>
            <a:pPr marL="0" indent="0">
              <a:buNone/>
            </a:pPr>
            <a:r>
              <a:rPr lang="en-BO" sz="1400"/>
              <a:t> </a:t>
            </a:r>
            <a:endParaRPr lang="en-BO" sz="1400" b="1">
              <a:solidFill>
                <a:schemeClr val="accent6">
                  <a:lumMod val="75000"/>
                </a:schemeClr>
              </a:solidFill>
            </a:endParaRPr>
          </a:p>
        </p:txBody>
      </p:sp>
    </p:spTree>
    <p:extLst>
      <p:ext uri="{BB962C8B-B14F-4D97-AF65-F5344CB8AC3E}">
        <p14:creationId xmlns:p14="http://schemas.microsoft.com/office/powerpoint/2010/main" val="220325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D71D-B94B-C545-9290-83B8B4C1CD84}"/>
              </a:ext>
            </a:extLst>
          </p:cNvPr>
          <p:cNvSpPr>
            <a:spLocks noGrp="1"/>
          </p:cNvSpPr>
          <p:nvPr>
            <p:ph type="title"/>
          </p:nvPr>
        </p:nvSpPr>
        <p:spPr/>
        <p:txBody>
          <a:bodyPr/>
          <a:lstStyle/>
          <a:p>
            <a:r>
              <a:rPr lang="en-BO"/>
              <a:t>Qué es un programa?</a:t>
            </a:r>
          </a:p>
        </p:txBody>
      </p:sp>
      <p:sp>
        <p:nvSpPr>
          <p:cNvPr id="3" name="Content Placeholder 2">
            <a:extLst>
              <a:ext uri="{FF2B5EF4-FFF2-40B4-BE49-F238E27FC236}">
                <a16:creationId xmlns:a16="http://schemas.microsoft.com/office/drawing/2014/main" id="{800DBC16-9045-E146-A6AA-3F98AA23DF08}"/>
              </a:ext>
            </a:extLst>
          </p:cNvPr>
          <p:cNvSpPr>
            <a:spLocks noGrp="1"/>
          </p:cNvSpPr>
          <p:nvPr>
            <p:ph idx="1"/>
          </p:nvPr>
        </p:nvSpPr>
        <p:spPr/>
        <p:txBody>
          <a:bodyPr>
            <a:normAutofit fontScale="92500" lnSpcReduction="20000"/>
          </a:bodyPr>
          <a:lstStyle/>
          <a:p>
            <a:pPr marL="0" indent="0">
              <a:buNone/>
            </a:pPr>
            <a:r>
              <a:rPr lang="en-BO"/>
              <a:t>Ya tenemos una idea de que </a:t>
            </a:r>
            <a:r>
              <a:rPr lang="en-BO" b="1">
                <a:solidFill>
                  <a:schemeClr val="accent6">
                    <a:lumMod val="75000"/>
                  </a:schemeClr>
                </a:solidFill>
              </a:rPr>
              <a:t>un programa </a:t>
            </a:r>
            <a:r>
              <a:rPr lang="en-BO"/>
              <a:t>es un </a:t>
            </a:r>
            <a:r>
              <a:rPr lang="en-BO" b="1">
                <a:solidFill>
                  <a:schemeClr val="accent6">
                    <a:lumMod val="75000"/>
                  </a:schemeClr>
                </a:solidFill>
              </a:rPr>
              <a:t>conjunto de instrucciones </a:t>
            </a:r>
            <a:r>
              <a:rPr lang="en-BO"/>
              <a:t>(código) que son escritas por un programador, almacenadas en un disco duro de una computadora y que para ejecutarse necesita cargarse en la memoria RAM, con la ayuda del Sistema Operativo de la máquina.</a:t>
            </a:r>
          </a:p>
          <a:p>
            <a:pPr marL="0" indent="0">
              <a:buNone/>
            </a:pPr>
            <a:r>
              <a:rPr lang="en-BO"/>
              <a:t>Pero cómo son las instrucciones que puede entender la CPU de la computadora? Bueno, es </a:t>
            </a:r>
            <a:r>
              <a:rPr lang="en-BO" b="1">
                <a:solidFill>
                  <a:schemeClr val="accent6">
                    <a:lumMod val="75000"/>
                  </a:schemeClr>
                </a:solidFill>
              </a:rPr>
              <a:t>básicamente código binario </a:t>
            </a:r>
            <a:r>
              <a:rPr lang="en-BO"/>
              <a:t>(combinaciones de 1s y 0s) lo único que pueden entender estos chips electrónicos (voltaje = 1 o ausencia de voltaje = 0). Eso es lo que un programador necesitaría codificar para que una CPU entienda, ejecute o corra (run) un programa.</a:t>
            </a:r>
          </a:p>
          <a:p>
            <a:pPr marL="0" indent="0">
              <a:buNone/>
            </a:pPr>
            <a:r>
              <a:rPr lang="en-BO"/>
              <a:t>Para aislar a los programadores de tener que escribir en código binario, diferente además para cada familia de micro procesadores, se crearon </a:t>
            </a:r>
            <a:r>
              <a:rPr lang="en-BO" b="1">
                <a:solidFill>
                  <a:schemeClr val="accent6">
                    <a:lumMod val="75000"/>
                  </a:schemeClr>
                </a:solidFill>
              </a:rPr>
              <a:t>distintos lenguajes de programación </a:t>
            </a:r>
            <a:r>
              <a:rPr lang="en-BO"/>
              <a:t>que permiten a los programadores codificar con conceptos más cercanos a los de un ser humano y aislados del indescifrable código binario.</a:t>
            </a:r>
          </a:p>
          <a:p>
            <a:pPr marL="0" indent="0">
              <a:buNone/>
            </a:pPr>
            <a:endParaRPr lang="en-BO"/>
          </a:p>
        </p:txBody>
      </p:sp>
    </p:spTree>
    <p:extLst>
      <p:ext uri="{BB962C8B-B14F-4D97-AF65-F5344CB8AC3E}">
        <p14:creationId xmlns:p14="http://schemas.microsoft.com/office/powerpoint/2010/main" val="44708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947F-53BA-C541-AE9F-9893F311A179}"/>
              </a:ext>
            </a:extLst>
          </p:cNvPr>
          <p:cNvSpPr>
            <a:spLocks noGrp="1"/>
          </p:cNvSpPr>
          <p:nvPr>
            <p:ph type="title"/>
          </p:nvPr>
        </p:nvSpPr>
        <p:spPr/>
        <p:txBody>
          <a:bodyPr/>
          <a:lstStyle/>
          <a:p>
            <a:r>
              <a:rPr lang="en-BO"/>
              <a:t>Lenguajes de programación</a:t>
            </a:r>
          </a:p>
        </p:txBody>
      </p:sp>
      <p:sp>
        <p:nvSpPr>
          <p:cNvPr id="3" name="Content Placeholder 2">
            <a:extLst>
              <a:ext uri="{FF2B5EF4-FFF2-40B4-BE49-F238E27FC236}">
                <a16:creationId xmlns:a16="http://schemas.microsoft.com/office/drawing/2014/main" id="{79472A34-F196-8947-BADC-1D82D27CCB78}"/>
              </a:ext>
            </a:extLst>
          </p:cNvPr>
          <p:cNvSpPr>
            <a:spLocks noGrp="1"/>
          </p:cNvSpPr>
          <p:nvPr>
            <p:ph idx="1"/>
          </p:nvPr>
        </p:nvSpPr>
        <p:spPr>
          <a:xfrm>
            <a:off x="838200" y="1825625"/>
            <a:ext cx="5388429" cy="4351338"/>
          </a:xfrm>
        </p:spPr>
        <p:txBody>
          <a:bodyPr>
            <a:normAutofit fontScale="70000" lnSpcReduction="20000"/>
          </a:bodyPr>
          <a:lstStyle/>
          <a:p>
            <a:pPr marL="0" indent="0" algn="just">
              <a:buNone/>
            </a:pPr>
            <a:r>
              <a:rPr lang="en-BO"/>
              <a:t>Al igual que los idiomas que comunica a los distintos múltiples pueblos del mundo, con el tiempo se creo una Babel computacional de </a:t>
            </a:r>
            <a:r>
              <a:rPr lang="en-BO" b="1">
                <a:solidFill>
                  <a:schemeClr val="accent6">
                    <a:lumMod val="75000"/>
                  </a:schemeClr>
                </a:solidFill>
              </a:rPr>
              <a:t>múltiples lenguajes de programación</a:t>
            </a:r>
            <a:r>
              <a:rPr lang="en-BO"/>
              <a:t>.</a:t>
            </a:r>
          </a:p>
          <a:p>
            <a:pPr marL="0" indent="0" algn="just">
              <a:buNone/>
            </a:pPr>
            <a:r>
              <a:rPr lang="en-BO"/>
              <a:t>Los </a:t>
            </a:r>
            <a:r>
              <a:rPr lang="en-BO" b="1">
                <a:solidFill>
                  <a:schemeClr val="accent6">
                    <a:lumMod val="75000"/>
                  </a:schemeClr>
                </a:solidFill>
              </a:rPr>
              <a:t>lenguajes</a:t>
            </a:r>
            <a:r>
              <a:rPr lang="en-BO"/>
              <a:t> tienen en común que se pueden escribir en </a:t>
            </a:r>
            <a:r>
              <a:rPr lang="en-BO" b="1">
                <a:solidFill>
                  <a:schemeClr val="accent6">
                    <a:lumMod val="75000"/>
                  </a:schemeClr>
                </a:solidFill>
              </a:rPr>
              <a:t>conceptos humanos</a:t>
            </a:r>
            <a:r>
              <a:rPr lang="en-BO"/>
              <a:t>, para luego ser interpretados o traducidos al lenguaje binario de las máquinas.</a:t>
            </a:r>
          </a:p>
          <a:p>
            <a:pPr marL="0" indent="0" algn="just">
              <a:buNone/>
            </a:pPr>
            <a:r>
              <a:rPr lang="en-BO"/>
              <a:t>Los </a:t>
            </a:r>
            <a:r>
              <a:rPr lang="en-BO" b="1">
                <a:solidFill>
                  <a:schemeClr val="accent6">
                    <a:lumMod val="75000"/>
                  </a:schemeClr>
                </a:solidFill>
              </a:rPr>
              <a:t>lenguajes</a:t>
            </a:r>
            <a:r>
              <a:rPr lang="en-BO"/>
              <a:t> se crean para resolver </a:t>
            </a:r>
            <a:r>
              <a:rPr lang="en-BO" b="1">
                <a:solidFill>
                  <a:schemeClr val="accent6">
                    <a:lumMod val="75000"/>
                  </a:schemeClr>
                </a:solidFill>
              </a:rPr>
              <a:t>distintas clases de problemas</a:t>
            </a:r>
            <a:r>
              <a:rPr lang="en-BO"/>
              <a:t>, con un cierto enfoque</a:t>
            </a:r>
            <a:r>
              <a:rPr lang="en-BO" b="1">
                <a:solidFill>
                  <a:schemeClr val="accent6">
                    <a:lumMod val="75000"/>
                  </a:schemeClr>
                </a:solidFill>
              </a:rPr>
              <a:t> </a:t>
            </a:r>
            <a:r>
              <a:rPr lang="en-BO"/>
              <a:t>y generalmente adaptados a uno o varios sistemas operativos.</a:t>
            </a:r>
          </a:p>
          <a:p>
            <a:pPr marL="0" indent="0" algn="just">
              <a:buNone/>
            </a:pPr>
            <a:r>
              <a:rPr lang="en-BO"/>
              <a:t>Para poder ejecutar estos programas (código fuente) es necesario contar con </a:t>
            </a:r>
            <a:r>
              <a:rPr lang="en-BO" b="1">
                <a:solidFill>
                  <a:schemeClr val="accent6">
                    <a:lumMod val="75000"/>
                  </a:schemeClr>
                </a:solidFill>
              </a:rPr>
              <a:t>herramientas de desarrollo</a:t>
            </a:r>
            <a:r>
              <a:rPr lang="en-BO"/>
              <a:t> de programas específicos a cada lenguaje, donde mínimante existe un </a:t>
            </a:r>
            <a:r>
              <a:rPr lang="en-BO" b="1">
                <a:solidFill>
                  <a:schemeClr val="accent6">
                    <a:lumMod val="75000"/>
                  </a:schemeClr>
                </a:solidFill>
              </a:rPr>
              <a:t>intérprete o un compilador</a:t>
            </a:r>
            <a:r>
              <a:rPr lang="en-BO"/>
              <a:t>. </a:t>
            </a:r>
          </a:p>
        </p:txBody>
      </p:sp>
      <p:pic>
        <p:nvPicPr>
          <p:cNvPr id="4" name="Content Placeholder 5" descr="A screenshot of a cell phone&#10;&#10;Description automatically generated">
            <a:extLst>
              <a:ext uri="{FF2B5EF4-FFF2-40B4-BE49-F238E27FC236}">
                <a16:creationId xmlns:a16="http://schemas.microsoft.com/office/drawing/2014/main" id="{1BC853FC-DC06-4B4C-884E-F8C7201D5401}"/>
              </a:ext>
            </a:extLst>
          </p:cNvPr>
          <p:cNvPicPr>
            <a:picLocks noChangeAspect="1"/>
          </p:cNvPicPr>
          <p:nvPr/>
        </p:nvPicPr>
        <p:blipFill>
          <a:blip r:embed="rId2"/>
          <a:stretch>
            <a:fillRect/>
          </a:stretch>
        </p:blipFill>
        <p:spPr>
          <a:xfrm>
            <a:off x="6592658" y="2102948"/>
            <a:ext cx="1727200" cy="15113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3CD64C3-5F01-814B-8E51-E32E4A7ACB83}"/>
              </a:ext>
            </a:extLst>
          </p:cNvPr>
          <p:cNvPicPr>
            <a:picLocks noChangeAspect="1"/>
          </p:cNvPicPr>
          <p:nvPr/>
        </p:nvPicPr>
        <p:blipFill>
          <a:blip r:embed="rId3"/>
          <a:stretch>
            <a:fillRect/>
          </a:stretch>
        </p:blipFill>
        <p:spPr>
          <a:xfrm>
            <a:off x="9626600" y="1217341"/>
            <a:ext cx="1727200" cy="4423317"/>
          </a:xfrm>
          <a:prstGeom prst="rect">
            <a:avLst/>
          </a:prstGeom>
        </p:spPr>
      </p:pic>
      <p:sp>
        <p:nvSpPr>
          <p:cNvPr id="6" name="TextBox 5">
            <a:extLst>
              <a:ext uri="{FF2B5EF4-FFF2-40B4-BE49-F238E27FC236}">
                <a16:creationId xmlns:a16="http://schemas.microsoft.com/office/drawing/2014/main" id="{2B0672F5-57E1-FF42-B5BD-D0BCFC3C1219}"/>
              </a:ext>
            </a:extLst>
          </p:cNvPr>
          <p:cNvSpPr txBox="1"/>
          <p:nvPr/>
        </p:nvSpPr>
        <p:spPr>
          <a:xfrm>
            <a:off x="9626600" y="2178113"/>
            <a:ext cx="1727200" cy="2031325"/>
          </a:xfrm>
          <a:prstGeom prst="rect">
            <a:avLst/>
          </a:prstGeom>
          <a:solidFill>
            <a:schemeClr val="accent4">
              <a:lumMod val="60000"/>
              <a:lumOff val="40000"/>
            </a:schemeClr>
          </a:solidFill>
        </p:spPr>
        <p:txBody>
          <a:bodyPr wrap="square" rtlCol="0">
            <a:spAutoFit/>
          </a:bodyPr>
          <a:lstStyle/>
          <a:p>
            <a:r>
              <a:rPr lang="en-BO" u="sng"/>
              <a:t>Instrucciones</a:t>
            </a:r>
          </a:p>
          <a:p>
            <a:r>
              <a:rPr lang="en-BO"/>
              <a:t>Read </a:t>
            </a:r>
          </a:p>
          <a:p>
            <a:r>
              <a:rPr lang="en-BO"/>
              <a:t>Print</a:t>
            </a:r>
          </a:p>
          <a:p>
            <a:r>
              <a:rPr lang="en-BO"/>
              <a:t>Erase</a:t>
            </a:r>
          </a:p>
          <a:p>
            <a:endParaRPr lang="en-BO"/>
          </a:p>
          <a:p>
            <a:endParaRPr lang="en-BO"/>
          </a:p>
          <a:p>
            <a:endParaRPr lang="en-BO"/>
          </a:p>
        </p:txBody>
      </p:sp>
      <p:sp>
        <p:nvSpPr>
          <p:cNvPr id="7" name="Left Arrow 6">
            <a:extLst>
              <a:ext uri="{FF2B5EF4-FFF2-40B4-BE49-F238E27FC236}">
                <a16:creationId xmlns:a16="http://schemas.microsoft.com/office/drawing/2014/main" id="{5DF9EE08-0312-0644-8A8E-F385D2450020}"/>
              </a:ext>
            </a:extLst>
          </p:cNvPr>
          <p:cNvSpPr/>
          <p:nvPr/>
        </p:nvSpPr>
        <p:spPr>
          <a:xfrm>
            <a:off x="8197309" y="2442063"/>
            <a:ext cx="1429291" cy="536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9" name="Picture 8" descr="A picture containing keyboard, black, man, orange&#10;&#10;Description automatically generated">
            <a:extLst>
              <a:ext uri="{FF2B5EF4-FFF2-40B4-BE49-F238E27FC236}">
                <a16:creationId xmlns:a16="http://schemas.microsoft.com/office/drawing/2014/main" id="{87FF10C2-5F71-C74F-B624-19EB483AEC49}"/>
              </a:ext>
            </a:extLst>
          </p:cNvPr>
          <p:cNvPicPr>
            <a:picLocks noChangeAspect="1"/>
          </p:cNvPicPr>
          <p:nvPr/>
        </p:nvPicPr>
        <p:blipFill>
          <a:blip r:embed="rId4"/>
          <a:stretch>
            <a:fillRect/>
          </a:stretch>
        </p:blipFill>
        <p:spPr>
          <a:xfrm>
            <a:off x="9626600" y="2530993"/>
            <a:ext cx="1714754" cy="1588161"/>
          </a:xfrm>
          <a:prstGeom prst="rect">
            <a:avLst/>
          </a:prstGeom>
        </p:spPr>
      </p:pic>
      <p:sp>
        <p:nvSpPr>
          <p:cNvPr id="10" name="TextBox 9">
            <a:extLst>
              <a:ext uri="{FF2B5EF4-FFF2-40B4-BE49-F238E27FC236}">
                <a16:creationId xmlns:a16="http://schemas.microsoft.com/office/drawing/2014/main" id="{C9C197ED-68E6-9349-AB73-51250FE3BC76}"/>
              </a:ext>
            </a:extLst>
          </p:cNvPr>
          <p:cNvSpPr txBox="1"/>
          <p:nvPr/>
        </p:nvSpPr>
        <p:spPr>
          <a:xfrm>
            <a:off x="8028390" y="3249392"/>
            <a:ext cx="131499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BO"/>
              <a:t>Compilador</a:t>
            </a:r>
          </a:p>
          <a:p>
            <a:pPr algn="ctr"/>
            <a:r>
              <a:rPr lang="en-BO"/>
              <a:t>o</a:t>
            </a:r>
          </a:p>
          <a:p>
            <a:pPr algn="ctr"/>
            <a:r>
              <a:rPr lang="en-BO"/>
              <a:t>Intérprete</a:t>
            </a:r>
          </a:p>
        </p:txBody>
      </p:sp>
      <p:sp>
        <p:nvSpPr>
          <p:cNvPr id="15" name="TextBox 14">
            <a:extLst>
              <a:ext uri="{FF2B5EF4-FFF2-40B4-BE49-F238E27FC236}">
                <a16:creationId xmlns:a16="http://schemas.microsoft.com/office/drawing/2014/main" id="{D3139195-B67D-1542-A422-9DCADBEE54E1}"/>
              </a:ext>
            </a:extLst>
          </p:cNvPr>
          <p:cNvSpPr txBox="1"/>
          <p:nvPr/>
        </p:nvSpPr>
        <p:spPr>
          <a:xfrm>
            <a:off x="6717038" y="4346435"/>
            <a:ext cx="1429291" cy="2031325"/>
          </a:xfrm>
          <a:prstGeom prst="rect">
            <a:avLst/>
          </a:prstGeom>
          <a:solidFill>
            <a:schemeClr val="accent4">
              <a:lumMod val="60000"/>
              <a:lumOff val="40000"/>
            </a:schemeClr>
          </a:solidFill>
        </p:spPr>
        <p:txBody>
          <a:bodyPr wrap="square" rtlCol="0">
            <a:spAutoFit/>
          </a:bodyPr>
          <a:lstStyle/>
          <a:p>
            <a:r>
              <a:rPr lang="en-BO" u="sng"/>
              <a:t>Instrucciones</a:t>
            </a:r>
          </a:p>
          <a:p>
            <a:r>
              <a:rPr lang="en-BO"/>
              <a:t>Read A</a:t>
            </a:r>
          </a:p>
          <a:p>
            <a:r>
              <a:rPr lang="en-BO"/>
              <a:t>Read B</a:t>
            </a:r>
          </a:p>
          <a:p>
            <a:r>
              <a:rPr lang="en-BO"/>
              <a:t>Summ</a:t>
            </a:r>
          </a:p>
          <a:p>
            <a:r>
              <a:rPr lang="en-BO"/>
              <a:t>Display</a:t>
            </a:r>
          </a:p>
          <a:p>
            <a:r>
              <a:rPr lang="en-BO"/>
              <a:t>Wait</a:t>
            </a:r>
          </a:p>
          <a:p>
            <a:r>
              <a:rPr lang="en-BO"/>
              <a:t>End</a:t>
            </a:r>
          </a:p>
        </p:txBody>
      </p:sp>
      <p:cxnSp>
        <p:nvCxnSpPr>
          <p:cNvPr id="17" name="Elbow Connector 16">
            <a:extLst>
              <a:ext uri="{FF2B5EF4-FFF2-40B4-BE49-F238E27FC236}">
                <a16:creationId xmlns:a16="http://schemas.microsoft.com/office/drawing/2014/main" id="{A8C44367-955D-E640-890B-9DAB1BDC786E}"/>
              </a:ext>
            </a:extLst>
          </p:cNvPr>
          <p:cNvCxnSpPr>
            <a:stCxn id="15" idx="0"/>
            <a:endCxn id="10" idx="1"/>
          </p:cNvCxnSpPr>
          <p:nvPr/>
        </p:nvCxnSpPr>
        <p:spPr>
          <a:xfrm rot="5400000" flipH="1" flipV="1">
            <a:off x="7412348" y="3730393"/>
            <a:ext cx="635378" cy="596706"/>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553D250-9613-4A4C-A01A-B6C925B9DB17}"/>
              </a:ext>
            </a:extLst>
          </p:cNvPr>
          <p:cNvCxnSpPr>
            <a:stCxn id="10" idx="3"/>
          </p:cNvCxnSpPr>
          <p:nvPr/>
        </p:nvCxnSpPr>
        <p:spPr>
          <a:xfrm>
            <a:off x="9343384" y="3711057"/>
            <a:ext cx="283216"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19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5D1C-4F3A-B542-AEB7-F07274B05943}"/>
              </a:ext>
            </a:extLst>
          </p:cNvPr>
          <p:cNvSpPr>
            <a:spLocks noGrp="1"/>
          </p:cNvSpPr>
          <p:nvPr>
            <p:ph type="title"/>
          </p:nvPr>
        </p:nvSpPr>
        <p:spPr/>
        <p:txBody>
          <a:bodyPr/>
          <a:lstStyle/>
          <a:p>
            <a:r>
              <a:rPr lang="en-BO" b="1"/>
              <a:t>Capítulo 1</a:t>
            </a:r>
          </a:p>
        </p:txBody>
      </p:sp>
      <p:sp>
        <p:nvSpPr>
          <p:cNvPr id="3" name="Content Placeholder 2">
            <a:extLst>
              <a:ext uri="{FF2B5EF4-FFF2-40B4-BE49-F238E27FC236}">
                <a16:creationId xmlns:a16="http://schemas.microsoft.com/office/drawing/2014/main" id="{A23BAC83-C106-8341-99F7-D7C2A877963D}"/>
              </a:ext>
            </a:extLst>
          </p:cNvPr>
          <p:cNvSpPr>
            <a:spLocks noGrp="1"/>
          </p:cNvSpPr>
          <p:nvPr>
            <p:ph idx="1"/>
          </p:nvPr>
        </p:nvSpPr>
        <p:spPr/>
        <p:txBody>
          <a:bodyPr>
            <a:normAutofit/>
          </a:bodyPr>
          <a:lstStyle/>
          <a:p>
            <a:pPr marL="0" indent="0" algn="ctr">
              <a:buNone/>
            </a:pPr>
            <a:endParaRPr lang="en-BO" sz="4000" b="1"/>
          </a:p>
          <a:p>
            <a:pPr marL="0" indent="0" algn="ctr">
              <a:buNone/>
            </a:pPr>
            <a:endParaRPr lang="en-BO" sz="4000" b="1"/>
          </a:p>
          <a:p>
            <a:pPr marL="0" indent="0" algn="ctr">
              <a:buNone/>
            </a:pPr>
            <a:r>
              <a:rPr lang="en-BO" sz="4000" b="1"/>
              <a:t>Introducción a la Programación</a:t>
            </a:r>
          </a:p>
        </p:txBody>
      </p:sp>
    </p:spTree>
    <p:extLst>
      <p:ext uri="{BB962C8B-B14F-4D97-AF65-F5344CB8AC3E}">
        <p14:creationId xmlns:p14="http://schemas.microsoft.com/office/powerpoint/2010/main" val="285296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5397-9B09-634F-B7FD-8E7CA58151BC}"/>
              </a:ext>
            </a:extLst>
          </p:cNvPr>
          <p:cNvSpPr>
            <a:spLocks noGrp="1"/>
          </p:cNvSpPr>
          <p:nvPr>
            <p:ph type="title"/>
          </p:nvPr>
        </p:nvSpPr>
        <p:spPr/>
        <p:txBody>
          <a:bodyPr/>
          <a:lstStyle/>
          <a:p>
            <a:r>
              <a:rPr lang="en-BO"/>
              <a:t>Múltiples lenguajes de programación</a:t>
            </a:r>
          </a:p>
        </p:txBody>
      </p:sp>
      <p:grpSp>
        <p:nvGrpSpPr>
          <p:cNvPr id="6" name="Group 5">
            <a:extLst>
              <a:ext uri="{FF2B5EF4-FFF2-40B4-BE49-F238E27FC236}">
                <a16:creationId xmlns:a16="http://schemas.microsoft.com/office/drawing/2014/main" id="{13D742BB-5478-0C42-B97D-D1E75BAAD446}"/>
              </a:ext>
            </a:extLst>
          </p:cNvPr>
          <p:cNvGrpSpPr/>
          <p:nvPr/>
        </p:nvGrpSpPr>
        <p:grpSpPr>
          <a:xfrm>
            <a:off x="1180011" y="4864476"/>
            <a:ext cx="10189028" cy="1499750"/>
            <a:chOff x="1001486" y="3202879"/>
            <a:chExt cx="10189028" cy="1499750"/>
          </a:xfrm>
        </p:grpSpPr>
        <p:sp>
          <p:nvSpPr>
            <p:cNvPr id="17" name="Rectangle 16">
              <a:extLst>
                <a:ext uri="{FF2B5EF4-FFF2-40B4-BE49-F238E27FC236}">
                  <a16:creationId xmlns:a16="http://schemas.microsoft.com/office/drawing/2014/main" id="{648CD1D9-46BF-6540-85C4-39562352B4D8}"/>
                </a:ext>
              </a:extLst>
            </p:cNvPr>
            <p:cNvSpPr/>
            <p:nvPr/>
          </p:nvSpPr>
          <p:spPr>
            <a:xfrm>
              <a:off x="1001486" y="3561806"/>
              <a:ext cx="10189028" cy="1140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18" name="Group 17">
              <a:extLst>
                <a:ext uri="{FF2B5EF4-FFF2-40B4-BE49-F238E27FC236}">
                  <a16:creationId xmlns:a16="http://schemas.microsoft.com/office/drawing/2014/main" id="{A8AE62BC-2CBC-2B46-AB21-FB306646D244}"/>
                </a:ext>
              </a:extLst>
            </p:cNvPr>
            <p:cNvGrpSpPr/>
            <p:nvPr/>
          </p:nvGrpSpPr>
          <p:grpSpPr>
            <a:xfrm>
              <a:off x="1384437" y="3710726"/>
              <a:ext cx="9502373" cy="769856"/>
              <a:chOff x="1384437" y="3710726"/>
              <a:chExt cx="9502373" cy="769856"/>
            </a:xfrm>
          </p:grpSpPr>
          <p:pic>
            <p:nvPicPr>
              <p:cNvPr id="20" name="Picture 19">
                <a:extLst>
                  <a:ext uri="{FF2B5EF4-FFF2-40B4-BE49-F238E27FC236}">
                    <a16:creationId xmlns:a16="http://schemas.microsoft.com/office/drawing/2014/main" id="{8F266E8E-D513-EA49-B83F-1509B4947CBD}"/>
                  </a:ext>
                </a:extLst>
              </p:cNvPr>
              <p:cNvPicPr>
                <a:picLocks noChangeAspect="1"/>
              </p:cNvPicPr>
              <p:nvPr/>
            </p:nvPicPr>
            <p:blipFill>
              <a:blip r:embed="rId2"/>
              <a:stretch>
                <a:fillRect/>
              </a:stretch>
            </p:blipFill>
            <p:spPr>
              <a:xfrm>
                <a:off x="1384437" y="3805064"/>
                <a:ext cx="1552502" cy="455301"/>
              </a:xfrm>
              <a:prstGeom prst="rect">
                <a:avLst/>
              </a:prstGeom>
            </p:spPr>
          </p:pic>
          <p:pic>
            <p:nvPicPr>
              <p:cNvPr id="21" name="Picture 20">
                <a:extLst>
                  <a:ext uri="{FF2B5EF4-FFF2-40B4-BE49-F238E27FC236}">
                    <a16:creationId xmlns:a16="http://schemas.microsoft.com/office/drawing/2014/main" id="{9F8E9382-4633-A548-ADDB-1264C8329672}"/>
                  </a:ext>
                </a:extLst>
              </p:cNvPr>
              <p:cNvPicPr>
                <a:picLocks noChangeAspect="1"/>
              </p:cNvPicPr>
              <p:nvPr/>
            </p:nvPicPr>
            <p:blipFill>
              <a:blip r:embed="rId3"/>
              <a:stretch>
                <a:fillRect/>
              </a:stretch>
            </p:blipFill>
            <p:spPr>
              <a:xfrm>
                <a:off x="3264891" y="3710726"/>
                <a:ext cx="844187" cy="769856"/>
              </a:xfrm>
              <a:prstGeom prst="rect">
                <a:avLst/>
              </a:prstGeom>
            </p:spPr>
          </p:pic>
          <p:pic>
            <p:nvPicPr>
              <p:cNvPr id="22" name="Picture 21">
                <a:extLst>
                  <a:ext uri="{FF2B5EF4-FFF2-40B4-BE49-F238E27FC236}">
                    <a16:creationId xmlns:a16="http://schemas.microsoft.com/office/drawing/2014/main" id="{8F0CEA7D-3BA0-8B49-9E23-BF28C76A4B75}"/>
                  </a:ext>
                </a:extLst>
              </p:cNvPr>
              <p:cNvPicPr>
                <a:picLocks noChangeAspect="1"/>
              </p:cNvPicPr>
              <p:nvPr/>
            </p:nvPicPr>
            <p:blipFill>
              <a:blip r:embed="rId4"/>
              <a:stretch>
                <a:fillRect/>
              </a:stretch>
            </p:blipFill>
            <p:spPr>
              <a:xfrm>
                <a:off x="4482772" y="3798951"/>
                <a:ext cx="1247920" cy="561564"/>
              </a:xfrm>
              <a:prstGeom prst="rect">
                <a:avLst/>
              </a:prstGeom>
            </p:spPr>
          </p:pic>
          <p:pic>
            <p:nvPicPr>
              <p:cNvPr id="23" name="Picture 22" descr="A picture containing clock, drawing&#10;&#10;Description automatically generated">
                <a:extLst>
                  <a:ext uri="{FF2B5EF4-FFF2-40B4-BE49-F238E27FC236}">
                    <a16:creationId xmlns:a16="http://schemas.microsoft.com/office/drawing/2014/main" id="{0297B527-E9B3-B34A-B5D5-ECF2CBD5F900}"/>
                  </a:ext>
                </a:extLst>
              </p:cNvPr>
              <p:cNvPicPr>
                <a:picLocks noChangeAspect="1"/>
              </p:cNvPicPr>
              <p:nvPr/>
            </p:nvPicPr>
            <p:blipFill>
              <a:blip r:embed="rId5"/>
              <a:stretch>
                <a:fillRect/>
              </a:stretch>
            </p:blipFill>
            <p:spPr>
              <a:xfrm>
                <a:off x="6086571" y="3733735"/>
                <a:ext cx="1247920" cy="737764"/>
              </a:xfrm>
              <a:prstGeom prst="rect">
                <a:avLst/>
              </a:prstGeom>
            </p:spPr>
          </p:pic>
          <p:pic>
            <p:nvPicPr>
              <p:cNvPr id="24" name="Picture 23">
                <a:extLst>
                  <a:ext uri="{FF2B5EF4-FFF2-40B4-BE49-F238E27FC236}">
                    <a16:creationId xmlns:a16="http://schemas.microsoft.com/office/drawing/2014/main" id="{B2423722-3EF9-B142-B9EC-FADD3C4BB3BD}"/>
                  </a:ext>
                </a:extLst>
              </p:cNvPr>
              <p:cNvPicPr>
                <a:picLocks noChangeAspect="1"/>
              </p:cNvPicPr>
              <p:nvPr/>
            </p:nvPicPr>
            <p:blipFill>
              <a:blip r:embed="rId6"/>
              <a:stretch>
                <a:fillRect/>
              </a:stretch>
            </p:blipFill>
            <p:spPr>
              <a:xfrm>
                <a:off x="7690370" y="3754575"/>
                <a:ext cx="1247920" cy="656514"/>
              </a:xfrm>
              <a:prstGeom prst="rect">
                <a:avLst/>
              </a:prstGeom>
            </p:spPr>
          </p:pic>
          <p:grpSp>
            <p:nvGrpSpPr>
              <p:cNvPr id="25" name="Group 24">
                <a:extLst>
                  <a:ext uri="{FF2B5EF4-FFF2-40B4-BE49-F238E27FC236}">
                    <a16:creationId xmlns:a16="http://schemas.microsoft.com/office/drawing/2014/main" id="{8BD3A878-6025-5E48-9962-D1F367BEB617}"/>
                  </a:ext>
                </a:extLst>
              </p:cNvPr>
              <p:cNvGrpSpPr/>
              <p:nvPr/>
            </p:nvGrpSpPr>
            <p:grpSpPr>
              <a:xfrm>
                <a:off x="9239796" y="3738339"/>
                <a:ext cx="1647014" cy="733160"/>
                <a:chOff x="9239796" y="3738339"/>
                <a:chExt cx="1647014" cy="733160"/>
              </a:xfrm>
            </p:grpSpPr>
            <p:pic>
              <p:nvPicPr>
                <p:cNvPr id="26" name="Picture 25" descr="A screenshot of a cell phone&#10;&#10;Description automatically generated">
                  <a:extLst>
                    <a:ext uri="{FF2B5EF4-FFF2-40B4-BE49-F238E27FC236}">
                      <a16:creationId xmlns:a16="http://schemas.microsoft.com/office/drawing/2014/main" id="{402C3D42-9084-B146-AC8B-D8A6AA5E94D1}"/>
                    </a:ext>
                  </a:extLst>
                </p:cNvPr>
                <p:cNvPicPr>
                  <a:picLocks noChangeAspect="1"/>
                </p:cNvPicPr>
                <p:nvPr/>
              </p:nvPicPr>
              <p:blipFill>
                <a:blip r:embed="rId7"/>
                <a:stretch>
                  <a:fillRect/>
                </a:stretch>
              </p:blipFill>
              <p:spPr>
                <a:xfrm>
                  <a:off x="9239796" y="3759277"/>
                  <a:ext cx="1647014" cy="712222"/>
                </a:xfrm>
                <a:prstGeom prst="rect">
                  <a:avLst/>
                </a:prstGeom>
              </p:spPr>
            </p:pic>
            <p:sp>
              <p:nvSpPr>
                <p:cNvPr id="27" name="TextBox 26">
                  <a:extLst>
                    <a:ext uri="{FF2B5EF4-FFF2-40B4-BE49-F238E27FC236}">
                      <a16:creationId xmlns:a16="http://schemas.microsoft.com/office/drawing/2014/main" id="{4E3E70AC-9708-A042-9E4B-550631649054}"/>
                    </a:ext>
                  </a:extLst>
                </p:cNvPr>
                <p:cNvSpPr txBox="1"/>
                <p:nvPr/>
              </p:nvSpPr>
              <p:spPr>
                <a:xfrm>
                  <a:off x="9239796" y="3738339"/>
                  <a:ext cx="1603799" cy="253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BO" sz="1000"/>
                    <a:t>Navegadores de Internet</a:t>
                  </a:r>
                </a:p>
              </p:txBody>
            </p:sp>
          </p:grpSp>
        </p:grpSp>
        <p:sp>
          <p:nvSpPr>
            <p:cNvPr id="19" name="TextBox 18">
              <a:extLst>
                <a:ext uri="{FF2B5EF4-FFF2-40B4-BE49-F238E27FC236}">
                  <a16:creationId xmlns:a16="http://schemas.microsoft.com/office/drawing/2014/main" id="{54E9FD73-3743-5546-A69B-29929783148C}"/>
                </a:ext>
              </a:extLst>
            </p:cNvPr>
            <p:cNvSpPr txBox="1"/>
            <p:nvPr/>
          </p:nvSpPr>
          <p:spPr>
            <a:xfrm>
              <a:off x="1001486" y="3202879"/>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SISTEMAS OPERATIVOS</a:t>
              </a:r>
            </a:p>
          </p:txBody>
        </p:sp>
      </p:grpSp>
      <p:grpSp>
        <p:nvGrpSpPr>
          <p:cNvPr id="7" name="Group 6">
            <a:extLst>
              <a:ext uri="{FF2B5EF4-FFF2-40B4-BE49-F238E27FC236}">
                <a16:creationId xmlns:a16="http://schemas.microsoft.com/office/drawing/2014/main" id="{47374830-B925-2846-B35F-EF281A837272}"/>
              </a:ext>
            </a:extLst>
          </p:cNvPr>
          <p:cNvGrpSpPr/>
          <p:nvPr/>
        </p:nvGrpSpPr>
        <p:grpSpPr>
          <a:xfrm>
            <a:off x="1164772" y="1689761"/>
            <a:ext cx="10189028" cy="1323047"/>
            <a:chOff x="1001486" y="1790106"/>
            <a:chExt cx="10189028" cy="1323047"/>
          </a:xfrm>
        </p:grpSpPr>
        <p:sp>
          <p:nvSpPr>
            <p:cNvPr id="9" name="Rectangle 8">
              <a:extLst>
                <a:ext uri="{FF2B5EF4-FFF2-40B4-BE49-F238E27FC236}">
                  <a16:creationId xmlns:a16="http://schemas.microsoft.com/office/drawing/2014/main" id="{FF38B3EC-BAD7-D94B-B26F-7CC5CF025453}"/>
                </a:ext>
              </a:extLst>
            </p:cNvPr>
            <p:cNvSpPr/>
            <p:nvPr/>
          </p:nvSpPr>
          <p:spPr>
            <a:xfrm>
              <a:off x="1001486" y="2146075"/>
              <a:ext cx="10189028" cy="943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10" name="Group 9">
              <a:extLst>
                <a:ext uri="{FF2B5EF4-FFF2-40B4-BE49-F238E27FC236}">
                  <a16:creationId xmlns:a16="http://schemas.microsoft.com/office/drawing/2014/main" id="{A1D74A05-473D-D545-8752-4673B2F06C92}"/>
                </a:ext>
              </a:extLst>
            </p:cNvPr>
            <p:cNvGrpSpPr/>
            <p:nvPr/>
          </p:nvGrpSpPr>
          <p:grpSpPr>
            <a:xfrm>
              <a:off x="1162944" y="2250091"/>
              <a:ext cx="9859677" cy="863062"/>
              <a:chOff x="1162944" y="2250091"/>
              <a:chExt cx="9859677" cy="863062"/>
            </a:xfrm>
          </p:grpSpPr>
          <p:pic>
            <p:nvPicPr>
              <p:cNvPr id="12" name="Picture 11" descr="A close up of a sign&#10;&#10;Description automatically generated">
                <a:extLst>
                  <a:ext uri="{FF2B5EF4-FFF2-40B4-BE49-F238E27FC236}">
                    <a16:creationId xmlns:a16="http://schemas.microsoft.com/office/drawing/2014/main" id="{21FC69A0-6F8D-294D-BF53-9BFE6CF14621}"/>
                  </a:ext>
                </a:extLst>
              </p:cNvPr>
              <p:cNvPicPr>
                <a:picLocks noChangeAspect="1"/>
              </p:cNvPicPr>
              <p:nvPr/>
            </p:nvPicPr>
            <p:blipFill>
              <a:blip r:embed="rId8"/>
              <a:stretch>
                <a:fillRect/>
              </a:stretch>
            </p:blipFill>
            <p:spPr>
              <a:xfrm>
                <a:off x="1162944" y="2359122"/>
                <a:ext cx="2294359" cy="602559"/>
              </a:xfrm>
              <a:prstGeom prst="rect">
                <a:avLst/>
              </a:prstGeom>
            </p:spPr>
          </p:pic>
          <p:pic>
            <p:nvPicPr>
              <p:cNvPr id="13" name="Picture 12">
                <a:extLst>
                  <a:ext uri="{FF2B5EF4-FFF2-40B4-BE49-F238E27FC236}">
                    <a16:creationId xmlns:a16="http://schemas.microsoft.com/office/drawing/2014/main" id="{36669D46-7619-B840-9F8F-2DFD421B822C}"/>
                  </a:ext>
                </a:extLst>
              </p:cNvPr>
              <p:cNvPicPr>
                <a:picLocks noChangeAspect="1"/>
              </p:cNvPicPr>
              <p:nvPr/>
            </p:nvPicPr>
            <p:blipFill>
              <a:blip r:embed="rId9"/>
              <a:stretch>
                <a:fillRect/>
              </a:stretch>
            </p:blipFill>
            <p:spPr>
              <a:xfrm>
                <a:off x="3527003" y="2467682"/>
                <a:ext cx="6115559" cy="455301"/>
              </a:xfrm>
              <a:prstGeom prst="rect">
                <a:avLst/>
              </a:prstGeom>
            </p:spPr>
          </p:pic>
          <p:grpSp>
            <p:nvGrpSpPr>
              <p:cNvPr id="14" name="Group 13">
                <a:extLst>
                  <a:ext uri="{FF2B5EF4-FFF2-40B4-BE49-F238E27FC236}">
                    <a16:creationId xmlns:a16="http://schemas.microsoft.com/office/drawing/2014/main" id="{CAFE9097-1A3D-B04E-8EC6-4E046B04EC2E}"/>
                  </a:ext>
                </a:extLst>
              </p:cNvPr>
              <p:cNvGrpSpPr/>
              <p:nvPr/>
            </p:nvGrpSpPr>
            <p:grpSpPr>
              <a:xfrm>
                <a:off x="9747165" y="2250091"/>
                <a:ext cx="1275456" cy="863062"/>
                <a:chOff x="9747165" y="2250091"/>
                <a:chExt cx="1275456" cy="863062"/>
              </a:xfrm>
            </p:grpSpPr>
            <p:sp>
              <p:nvSpPr>
                <p:cNvPr id="15" name="Oval 14">
                  <a:extLst>
                    <a:ext uri="{FF2B5EF4-FFF2-40B4-BE49-F238E27FC236}">
                      <a16:creationId xmlns:a16="http://schemas.microsoft.com/office/drawing/2014/main" id="{FB0FF5A7-38C7-BE4E-AE47-35376C65C708}"/>
                    </a:ext>
                  </a:extLst>
                </p:cNvPr>
                <p:cNvSpPr/>
                <p:nvPr/>
              </p:nvSpPr>
              <p:spPr>
                <a:xfrm>
                  <a:off x="9747165" y="2250091"/>
                  <a:ext cx="1275456" cy="86306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16" name="Picture 15">
                  <a:extLst>
                    <a:ext uri="{FF2B5EF4-FFF2-40B4-BE49-F238E27FC236}">
                      <a16:creationId xmlns:a16="http://schemas.microsoft.com/office/drawing/2014/main" id="{EE04298D-BE3C-B149-8CC4-C488B943E759}"/>
                    </a:ext>
                  </a:extLst>
                </p:cNvPr>
                <p:cNvPicPr>
                  <a:picLocks noChangeAspect="1"/>
                </p:cNvPicPr>
                <p:nvPr/>
              </p:nvPicPr>
              <p:blipFill>
                <a:blip r:embed="rId10"/>
                <a:stretch>
                  <a:fillRect/>
                </a:stretch>
              </p:blipFill>
              <p:spPr>
                <a:xfrm>
                  <a:off x="10061384" y="2368289"/>
                  <a:ext cx="685909" cy="572523"/>
                </a:xfrm>
                <a:prstGeom prst="rect">
                  <a:avLst/>
                </a:prstGeom>
              </p:spPr>
            </p:pic>
          </p:grpSp>
        </p:grpSp>
        <p:sp>
          <p:nvSpPr>
            <p:cNvPr id="11" name="TextBox 10">
              <a:extLst>
                <a:ext uri="{FF2B5EF4-FFF2-40B4-BE49-F238E27FC236}">
                  <a16:creationId xmlns:a16="http://schemas.microsoft.com/office/drawing/2014/main" id="{CA97747B-A2E2-A94C-8F1A-6893FE60EA8D}"/>
                </a:ext>
              </a:extLst>
            </p:cNvPr>
            <p:cNvSpPr txBox="1"/>
            <p:nvPr/>
          </p:nvSpPr>
          <p:spPr>
            <a:xfrm>
              <a:off x="1001486" y="1790106"/>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APLICACIONES</a:t>
              </a:r>
            </a:p>
          </p:txBody>
        </p:sp>
      </p:grpSp>
      <p:sp>
        <p:nvSpPr>
          <p:cNvPr id="38" name="Rectangle 37">
            <a:extLst>
              <a:ext uri="{FF2B5EF4-FFF2-40B4-BE49-F238E27FC236}">
                <a16:creationId xmlns:a16="http://schemas.microsoft.com/office/drawing/2014/main" id="{C441AD76-DB18-4543-AA67-66B90EDC6235}"/>
              </a:ext>
            </a:extLst>
          </p:cNvPr>
          <p:cNvSpPr/>
          <p:nvPr/>
        </p:nvSpPr>
        <p:spPr>
          <a:xfrm>
            <a:off x="1164771" y="3523034"/>
            <a:ext cx="10189028" cy="1046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grpSp>
        <p:nvGrpSpPr>
          <p:cNvPr id="46" name="Group 45">
            <a:extLst>
              <a:ext uri="{FF2B5EF4-FFF2-40B4-BE49-F238E27FC236}">
                <a16:creationId xmlns:a16="http://schemas.microsoft.com/office/drawing/2014/main" id="{35E7395E-38B3-BF44-9A29-3159DD849067}"/>
              </a:ext>
            </a:extLst>
          </p:cNvPr>
          <p:cNvGrpSpPr/>
          <p:nvPr/>
        </p:nvGrpSpPr>
        <p:grpSpPr>
          <a:xfrm>
            <a:off x="1509925" y="3564696"/>
            <a:ext cx="9479863" cy="977900"/>
            <a:chOff x="1310632" y="3380452"/>
            <a:chExt cx="9479863" cy="977900"/>
          </a:xfrm>
        </p:grpSpPr>
        <p:pic>
          <p:nvPicPr>
            <p:cNvPr id="4" name="Picture 3">
              <a:extLst>
                <a:ext uri="{FF2B5EF4-FFF2-40B4-BE49-F238E27FC236}">
                  <a16:creationId xmlns:a16="http://schemas.microsoft.com/office/drawing/2014/main" id="{3DEF9055-947A-4B45-9FBB-4DA50C76CFC7}"/>
                </a:ext>
              </a:extLst>
            </p:cNvPr>
            <p:cNvPicPr>
              <a:picLocks noChangeAspect="1"/>
            </p:cNvPicPr>
            <p:nvPr/>
          </p:nvPicPr>
          <p:blipFill>
            <a:blip r:embed="rId11"/>
            <a:stretch>
              <a:fillRect/>
            </a:stretch>
          </p:blipFill>
          <p:spPr>
            <a:xfrm>
              <a:off x="2283855" y="3503123"/>
              <a:ext cx="763572" cy="745392"/>
            </a:xfrm>
            <a:prstGeom prst="rect">
              <a:avLst/>
            </a:prstGeom>
          </p:spPr>
        </p:pic>
        <p:pic>
          <p:nvPicPr>
            <p:cNvPr id="8" name="Picture 7">
              <a:extLst>
                <a:ext uri="{FF2B5EF4-FFF2-40B4-BE49-F238E27FC236}">
                  <a16:creationId xmlns:a16="http://schemas.microsoft.com/office/drawing/2014/main" id="{46B5D9DC-8C5F-684E-88E8-A56CA1A249B2}"/>
                </a:ext>
              </a:extLst>
            </p:cNvPr>
            <p:cNvPicPr>
              <a:picLocks noChangeAspect="1"/>
            </p:cNvPicPr>
            <p:nvPr/>
          </p:nvPicPr>
          <p:blipFill>
            <a:blip r:embed="rId12"/>
            <a:stretch>
              <a:fillRect/>
            </a:stretch>
          </p:blipFill>
          <p:spPr>
            <a:xfrm>
              <a:off x="3220376" y="3466160"/>
              <a:ext cx="679145" cy="806485"/>
            </a:xfrm>
            <a:prstGeom prst="rect">
              <a:avLst/>
            </a:prstGeom>
          </p:spPr>
        </p:pic>
        <p:pic>
          <p:nvPicPr>
            <p:cNvPr id="29" name="Picture 28">
              <a:extLst>
                <a:ext uri="{FF2B5EF4-FFF2-40B4-BE49-F238E27FC236}">
                  <a16:creationId xmlns:a16="http://schemas.microsoft.com/office/drawing/2014/main" id="{3EF45225-7D33-4947-BFD1-AFF74F8F9D3E}"/>
                </a:ext>
              </a:extLst>
            </p:cNvPr>
            <p:cNvPicPr>
              <a:picLocks noChangeAspect="1"/>
            </p:cNvPicPr>
            <p:nvPr/>
          </p:nvPicPr>
          <p:blipFill>
            <a:blip r:embed="rId13"/>
            <a:stretch>
              <a:fillRect/>
            </a:stretch>
          </p:blipFill>
          <p:spPr>
            <a:xfrm>
              <a:off x="9662682" y="3659309"/>
              <a:ext cx="1127813" cy="393700"/>
            </a:xfrm>
            <a:prstGeom prst="rect">
              <a:avLst/>
            </a:prstGeom>
          </p:spPr>
        </p:pic>
        <p:pic>
          <p:nvPicPr>
            <p:cNvPr id="31" name="Picture 30">
              <a:extLst>
                <a:ext uri="{FF2B5EF4-FFF2-40B4-BE49-F238E27FC236}">
                  <a16:creationId xmlns:a16="http://schemas.microsoft.com/office/drawing/2014/main" id="{5582654F-9FB8-DC43-8FC0-0FFDDEE1E234}"/>
                </a:ext>
              </a:extLst>
            </p:cNvPr>
            <p:cNvPicPr>
              <a:picLocks noChangeAspect="1"/>
            </p:cNvPicPr>
            <p:nvPr/>
          </p:nvPicPr>
          <p:blipFill>
            <a:blip r:embed="rId14"/>
            <a:stretch>
              <a:fillRect/>
            </a:stretch>
          </p:blipFill>
          <p:spPr>
            <a:xfrm>
              <a:off x="1310632" y="3469666"/>
              <a:ext cx="800274" cy="781220"/>
            </a:xfrm>
            <a:prstGeom prst="rect">
              <a:avLst/>
            </a:prstGeom>
          </p:spPr>
        </p:pic>
        <p:pic>
          <p:nvPicPr>
            <p:cNvPr id="33" name="Picture 32">
              <a:extLst>
                <a:ext uri="{FF2B5EF4-FFF2-40B4-BE49-F238E27FC236}">
                  <a16:creationId xmlns:a16="http://schemas.microsoft.com/office/drawing/2014/main" id="{A0A3658B-3714-3A4C-8C99-EDEBEC670EE0}"/>
                </a:ext>
              </a:extLst>
            </p:cNvPr>
            <p:cNvPicPr>
              <a:picLocks noChangeAspect="1"/>
            </p:cNvPicPr>
            <p:nvPr/>
          </p:nvPicPr>
          <p:blipFill>
            <a:blip r:embed="rId15"/>
            <a:stretch>
              <a:fillRect/>
            </a:stretch>
          </p:blipFill>
          <p:spPr>
            <a:xfrm>
              <a:off x="6065015" y="3583620"/>
              <a:ext cx="619522" cy="650498"/>
            </a:xfrm>
            <a:prstGeom prst="rect">
              <a:avLst/>
            </a:prstGeom>
          </p:spPr>
        </p:pic>
        <p:pic>
          <p:nvPicPr>
            <p:cNvPr id="35" name="Picture 34">
              <a:extLst>
                <a:ext uri="{FF2B5EF4-FFF2-40B4-BE49-F238E27FC236}">
                  <a16:creationId xmlns:a16="http://schemas.microsoft.com/office/drawing/2014/main" id="{B62B0DC6-4B6C-1C45-A49C-B4BF2C39A491}"/>
                </a:ext>
              </a:extLst>
            </p:cNvPr>
            <p:cNvPicPr>
              <a:picLocks noChangeAspect="1"/>
            </p:cNvPicPr>
            <p:nvPr/>
          </p:nvPicPr>
          <p:blipFill>
            <a:blip r:embed="rId16"/>
            <a:stretch>
              <a:fillRect/>
            </a:stretch>
          </p:blipFill>
          <p:spPr>
            <a:xfrm>
              <a:off x="4060307" y="3576428"/>
              <a:ext cx="673100" cy="533400"/>
            </a:xfrm>
            <a:prstGeom prst="rect">
              <a:avLst/>
            </a:prstGeom>
          </p:spPr>
        </p:pic>
        <p:pic>
          <p:nvPicPr>
            <p:cNvPr id="37" name="Picture 36">
              <a:extLst>
                <a:ext uri="{FF2B5EF4-FFF2-40B4-BE49-F238E27FC236}">
                  <a16:creationId xmlns:a16="http://schemas.microsoft.com/office/drawing/2014/main" id="{E6FFF338-02A9-F74D-AF17-7F0BFFF4DDF2}"/>
                </a:ext>
              </a:extLst>
            </p:cNvPr>
            <p:cNvPicPr>
              <a:picLocks noChangeAspect="1"/>
            </p:cNvPicPr>
            <p:nvPr/>
          </p:nvPicPr>
          <p:blipFill>
            <a:blip r:embed="rId17"/>
            <a:stretch>
              <a:fillRect/>
            </a:stretch>
          </p:blipFill>
          <p:spPr>
            <a:xfrm>
              <a:off x="8704852" y="3666269"/>
              <a:ext cx="812800" cy="419100"/>
            </a:xfrm>
            <a:prstGeom prst="rect">
              <a:avLst/>
            </a:prstGeom>
          </p:spPr>
        </p:pic>
        <p:pic>
          <p:nvPicPr>
            <p:cNvPr id="41" name="Picture 40">
              <a:extLst>
                <a:ext uri="{FF2B5EF4-FFF2-40B4-BE49-F238E27FC236}">
                  <a16:creationId xmlns:a16="http://schemas.microsoft.com/office/drawing/2014/main" id="{F60FD476-54D4-8D40-8DDF-9DD28E9CD916}"/>
                </a:ext>
              </a:extLst>
            </p:cNvPr>
            <p:cNvPicPr>
              <a:picLocks noChangeAspect="1"/>
            </p:cNvPicPr>
            <p:nvPr/>
          </p:nvPicPr>
          <p:blipFill>
            <a:blip r:embed="rId18"/>
            <a:stretch>
              <a:fillRect/>
            </a:stretch>
          </p:blipFill>
          <p:spPr>
            <a:xfrm>
              <a:off x="7870966" y="3380452"/>
              <a:ext cx="774700" cy="977900"/>
            </a:xfrm>
            <a:prstGeom prst="rect">
              <a:avLst/>
            </a:prstGeom>
          </p:spPr>
        </p:pic>
        <p:pic>
          <p:nvPicPr>
            <p:cNvPr id="43" name="Picture 42">
              <a:extLst>
                <a:ext uri="{FF2B5EF4-FFF2-40B4-BE49-F238E27FC236}">
                  <a16:creationId xmlns:a16="http://schemas.microsoft.com/office/drawing/2014/main" id="{7ECA23A6-A3C9-9840-BE73-B370C26DD949}"/>
                </a:ext>
              </a:extLst>
            </p:cNvPr>
            <p:cNvPicPr>
              <a:picLocks noChangeAspect="1"/>
            </p:cNvPicPr>
            <p:nvPr/>
          </p:nvPicPr>
          <p:blipFill>
            <a:blip r:embed="rId19"/>
            <a:stretch>
              <a:fillRect/>
            </a:stretch>
          </p:blipFill>
          <p:spPr>
            <a:xfrm>
              <a:off x="6840264" y="3723352"/>
              <a:ext cx="901700" cy="292100"/>
            </a:xfrm>
            <a:prstGeom prst="rect">
              <a:avLst/>
            </a:prstGeom>
          </p:spPr>
        </p:pic>
        <p:pic>
          <p:nvPicPr>
            <p:cNvPr id="45" name="Picture 44">
              <a:extLst>
                <a:ext uri="{FF2B5EF4-FFF2-40B4-BE49-F238E27FC236}">
                  <a16:creationId xmlns:a16="http://schemas.microsoft.com/office/drawing/2014/main" id="{0AF7A219-6424-414C-84E6-D2CA550AB3D9}"/>
                </a:ext>
              </a:extLst>
            </p:cNvPr>
            <p:cNvPicPr>
              <a:picLocks noChangeAspect="1"/>
            </p:cNvPicPr>
            <p:nvPr/>
          </p:nvPicPr>
          <p:blipFill>
            <a:blip r:embed="rId20"/>
            <a:stretch>
              <a:fillRect/>
            </a:stretch>
          </p:blipFill>
          <p:spPr>
            <a:xfrm>
              <a:off x="4854708" y="3638786"/>
              <a:ext cx="1051186" cy="511388"/>
            </a:xfrm>
            <a:prstGeom prst="rect">
              <a:avLst/>
            </a:prstGeom>
          </p:spPr>
        </p:pic>
      </p:grpSp>
      <p:sp>
        <p:nvSpPr>
          <p:cNvPr id="47" name="TextBox 46">
            <a:extLst>
              <a:ext uri="{FF2B5EF4-FFF2-40B4-BE49-F238E27FC236}">
                <a16:creationId xmlns:a16="http://schemas.microsoft.com/office/drawing/2014/main" id="{7589E411-867D-524B-B044-47B72AE30224}"/>
              </a:ext>
            </a:extLst>
          </p:cNvPr>
          <p:cNvSpPr txBox="1"/>
          <p:nvPr/>
        </p:nvSpPr>
        <p:spPr>
          <a:xfrm>
            <a:off x="1164771" y="3174177"/>
            <a:ext cx="10189028"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BO"/>
              <a:t>LENGUAJES DE PROGRAMACIÓN</a:t>
            </a:r>
          </a:p>
        </p:txBody>
      </p:sp>
      <p:sp>
        <p:nvSpPr>
          <p:cNvPr id="3" name="Down Arrow 2">
            <a:extLst>
              <a:ext uri="{FF2B5EF4-FFF2-40B4-BE49-F238E27FC236}">
                <a16:creationId xmlns:a16="http://schemas.microsoft.com/office/drawing/2014/main" id="{A56BD408-39CD-AA46-8FEC-F93AEE9FB97B}"/>
              </a:ext>
            </a:extLst>
          </p:cNvPr>
          <p:cNvSpPr/>
          <p:nvPr/>
        </p:nvSpPr>
        <p:spPr>
          <a:xfrm>
            <a:off x="6096000" y="2835545"/>
            <a:ext cx="357051" cy="328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39" name="Down Arrow 38">
            <a:extLst>
              <a:ext uri="{FF2B5EF4-FFF2-40B4-BE49-F238E27FC236}">
                <a16:creationId xmlns:a16="http://schemas.microsoft.com/office/drawing/2014/main" id="{8551E356-18EC-BE49-A9FC-11F1FE18AAF0}"/>
              </a:ext>
            </a:extLst>
          </p:cNvPr>
          <p:cNvSpPr/>
          <p:nvPr/>
        </p:nvSpPr>
        <p:spPr>
          <a:xfrm>
            <a:off x="6080760" y="4592434"/>
            <a:ext cx="357051" cy="272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Tree>
    <p:extLst>
      <p:ext uri="{BB962C8B-B14F-4D97-AF65-F5344CB8AC3E}">
        <p14:creationId xmlns:p14="http://schemas.microsoft.com/office/powerpoint/2010/main" val="225477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27F3-B68D-2C49-A6F0-441EB5B9473A}"/>
              </a:ext>
            </a:extLst>
          </p:cNvPr>
          <p:cNvSpPr>
            <a:spLocks noGrp="1"/>
          </p:cNvSpPr>
          <p:nvPr>
            <p:ph type="title"/>
          </p:nvPr>
        </p:nvSpPr>
        <p:spPr/>
        <p:txBody>
          <a:bodyPr/>
          <a:lstStyle/>
          <a:p>
            <a:r>
              <a:rPr lang="en-BO"/>
              <a:t>Soluciones a problemas</a:t>
            </a:r>
          </a:p>
        </p:txBody>
      </p:sp>
      <p:sp>
        <p:nvSpPr>
          <p:cNvPr id="3" name="Content Placeholder 2">
            <a:extLst>
              <a:ext uri="{FF2B5EF4-FFF2-40B4-BE49-F238E27FC236}">
                <a16:creationId xmlns:a16="http://schemas.microsoft.com/office/drawing/2014/main" id="{C9DFFFCF-B3E2-1E47-B33B-C59110130588}"/>
              </a:ext>
            </a:extLst>
          </p:cNvPr>
          <p:cNvSpPr>
            <a:spLocks noGrp="1"/>
          </p:cNvSpPr>
          <p:nvPr>
            <p:ph idx="1"/>
          </p:nvPr>
        </p:nvSpPr>
        <p:spPr/>
        <p:txBody>
          <a:bodyPr>
            <a:normAutofit fontScale="92500"/>
          </a:bodyPr>
          <a:lstStyle/>
          <a:p>
            <a:pPr marL="0" indent="0">
              <a:buNone/>
            </a:pPr>
            <a:r>
              <a:rPr lang="en-BO"/>
              <a:t>El desafío para un </a:t>
            </a:r>
            <a:r>
              <a:rPr lang="en-BO" b="1">
                <a:solidFill>
                  <a:schemeClr val="accent6">
                    <a:lumMod val="75000"/>
                  </a:schemeClr>
                </a:solidFill>
              </a:rPr>
              <a:t>programador</a:t>
            </a:r>
            <a:r>
              <a:rPr lang="en-BO"/>
              <a:t> al escribir (</a:t>
            </a:r>
            <a:r>
              <a:rPr lang="en-BO" b="1">
                <a:solidFill>
                  <a:schemeClr val="accent6">
                    <a:lumMod val="75000"/>
                  </a:schemeClr>
                </a:solidFill>
              </a:rPr>
              <a:t>codificar</a:t>
            </a:r>
            <a:r>
              <a:rPr lang="en-BO"/>
              <a:t>) un determinado programa es </a:t>
            </a:r>
            <a:r>
              <a:rPr lang="en-BO" b="1">
                <a:solidFill>
                  <a:schemeClr val="accent6">
                    <a:lumMod val="75000"/>
                  </a:schemeClr>
                </a:solidFill>
              </a:rPr>
              <a:t>crear una solución </a:t>
            </a:r>
            <a:r>
              <a:rPr lang="en-BO"/>
              <a:t>a un determinado problema de </a:t>
            </a:r>
            <a:r>
              <a:rPr lang="en-BO" b="1">
                <a:solidFill>
                  <a:schemeClr val="accent6">
                    <a:lumMod val="75000"/>
                  </a:schemeClr>
                </a:solidFill>
              </a:rPr>
              <a:t>automatización</a:t>
            </a:r>
            <a:r>
              <a:rPr lang="en-BO"/>
              <a:t> para el usuario de un dispositivo inteligente, con las herramientas disponibles en un cierto entorno de desarrollo.</a:t>
            </a:r>
          </a:p>
          <a:p>
            <a:pPr marL="0" indent="0">
              <a:buNone/>
            </a:pPr>
            <a:endParaRPr lang="en-BO"/>
          </a:p>
          <a:p>
            <a:pPr marL="0" indent="0">
              <a:buNone/>
            </a:pPr>
            <a:r>
              <a:rPr lang="en-BO"/>
              <a:t>Los programas se codifican, en principio, en forma de </a:t>
            </a:r>
            <a:r>
              <a:rPr lang="en-BO" b="1">
                <a:solidFill>
                  <a:schemeClr val="accent6">
                    <a:lumMod val="75000"/>
                  </a:schemeClr>
                </a:solidFill>
              </a:rPr>
              <a:t>secuencias de instrucciones</a:t>
            </a:r>
            <a:r>
              <a:rPr lang="en-BO"/>
              <a:t> o </a:t>
            </a:r>
            <a:r>
              <a:rPr lang="en-BO" b="1">
                <a:solidFill>
                  <a:schemeClr val="accent6">
                    <a:lumMod val="75000"/>
                  </a:schemeClr>
                </a:solidFill>
              </a:rPr>
              <a:t>“líneas de programa” </a:t>
            </a:r>
            <a:r>
              <a:rPr lang="en-BO"/>
              <a:t>que la computadora ejecutará fielmente en el mismo orden, sin aportar nada por cuenta propia. La CPU o </a:t>
            </a:r>
            <a:r>
              <a:rPr lang="en-BO" b="1">
                <a:solidFill>
                  <a:schemeClr val="accent6">
                    <a:lumMod val="75000"/>
                  </a:schemeClr>
                </a:solidFill>
              </a:rPr>
              <a:t>procesador</a:t>
            </a:r>
            <a:r>
              <a:rPr lang="en-BO"/>
              <a:t> es un </a:t>
            </a:r>
            <a:r>
              <a:rPr lang="en-BO" b="1">
                <a:solidFill>
                  <a:schemeClr val="accent6">
                    <a:lumMod val="75000"/>
                  </a:schemeClr>
                </a:solidFill>
              </a:rPr>
              <a:t>“automata” </a:t>
            </a:r>
            <a:r>
              <a:rPr lang="en-BO"/>
              <a:t>que no piensa y hace estrictamente lo que se le indica, en la misma forma que una calculadora ejecuta el cálculo que se le indica, sin entender de que se tratan las cifras y si estas son o no correctas. </a:t>
            </a:r>
          </a:p>
        </p:txBody>
      </p:sp>
    </p:spTree>
    <p:extLst>
      <p:ext uri="{BB962C8B-B14F-4D97-AF65-F5344CB8AC3E}">
        <p14:creationId xmlns:p14="http://schemas.microsoft.com/office/powerpoint/2010/main" val="161753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8862-CDA1-EB4F-94FD-9B9F56669E83}"/>
              </a:ext>
            </a:extLst>
          </p:cNvPr>
          <p:cNvSpPr>
            <a:spLocks noGrp="1"/>
          </p:cNvSpPr>
          <p:nvPr>
            <p:ph type="title"/>
          </p:nvPr>
        </p:nvSpPr>
        <p:spPr/>
        <p:txBody>
          <a:bodyPr/>
          <a:lstStyle/>
          <a:p>
            <a:r>
              <a:rPr lang="en-BO"/>
              <a:t>Entendiendo un programa</a:t>
            </a:r>
          </a:p>
        </p:txBody>
      </p:sp>
      <p:sp>
        <p:nvSpPr>
          <p:cNvPr id="3" name="Content Placeholder 2">
            <a:extLst>
              <a:ext uri="{FF2B5EF4-FFF2-40B4-BE49-F238E27FC236}">
                <a16:creationId xmlns:a16="http://schemas.microsoft.com/office/drawing/2014/main" id="{1CF3400A-F2F6-B14A-B365-15F205CD5E87}"/>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marL="0" indent="0">
              <a:buNone/>
            </a:pPr>
            <a:r>
              <a:rPr lang="en-BO" sz="2000"/>
              <a:t>Nuestra computadora es un pequeño robot que se mueve, gira y se detiene según nuestras instrucciones.</a:t>
            </a:r>
          </a:p>
          <a:p>
            <a:pPr marL="0" indent="0">
              <a:buNone/>
            </a:pPr>
            <a:endParaRPr lang="en-BO" sz="2000"/>
          </a:p>
          <a:p>
            <a:pPr marL="0" indent="0">
              <a:buNone/>
            </a:pPr>
            <a:r>
              <a:rPr lang="en-BO" sz="2000"/>
              <a:t>Debemos hacer el código, en un lenguaje natural, suponiendo que el robot  lo entiende.</a:t>
            </a:r>
          </a:p>
          <a:p>
            <a:pPr marL="0" indent="0">
              <a:buNone/>
            </a:pPr>
            <a:endParaRPr lang="en-BO" sz="2000"/>
          </a:p>
          <a:p>
            <a:pPr marL="0" indent="0">
              <a:buNone/>
            </a:pPr>
            <a:r>
              <a:rPr lang="en-BO" sz="2000"/>
              <a:t>La idea es entender como se puede programar una computadora, sabiendo lo que esta es capaz de hacer, como pasarle las instrucciones para solucionar un pequeño problema de automatización.</a:t>
            </a:r>
          </a:p>
          <a:p>
            <a:pPr marL="0" indent="0">
              <a:buNone/>
            </a:pPr>
            <a:endParaRPr lang="en-BO" sz="2000"/>
          </a:p>
          <a:p>
            <a:pPr marL="0" indent="0" algn="just">
              <a:buNone/>
            </a:pPr>
            <a:endParaRPr lang="en-BO" sz="2000"/>
          </a:p>
        </p:txBody>
      </p:sp>
      <p:pic>
        <p:nvPicPr>
          <p:cNvPr id="5" name="Picture 4">
            <a:extLst>
              <a:ext uri="{FF2B5EF4-FFF2-40B4-BE49-F238E27FC236}">
                <a16:creationId xmlns:a16="http://schemas.microsoft.com/office/drawing/2014/main" id="{A48EDDFA-4C7C-094A-B15F-E2C56310B1EA}"/>
              </a:ext>
            </a:extLst>
          </p:cNvPr>
          <p:cNvPicPr>
            <a:picLocks noChangeAspect="1"/>
          </p:cNvPicPr>
          <p:nvPr/>
        </p:nvPicPr>
        <p:blipFill>
          <a:blip r:embed="rId2"/>
          <a:stretch>
            <a:fillRect/>
          </a:stretch>
        </p:blipFill>
        <p:spPr>
          <a:xfrm>
            <a:off x="3657600" y="1787827"/>
            <a:ext cx="8288846" cy="4843749"/>
          </a:xfrm>
          <a:prstGeom prst="rect">
            <a:avLst/>
          </a:prstGeom>
        </p:spPr>
      </p:pic>
    </p:spTree>
    <p:extLst>
      <p:ext uri="{BB962C8B-B14F-4D97-AF65-F5344CB8AC3E}">
        <p14:creationId xmlns:p14="http://schemas.microsoft.com/office/powerpoint/2010/main" val="31615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E13A-13D0-E84E-8648-EEF7B863C900}"/>
              </a:ext>
            </a:extLst>
          </p:cNvPr>
          <p:cNvSpPr>
            <a:spLocks noGrp="1"/>
          </p:cNvSpPr>
          <p:nvPr>
            <p:ph type="title"/>
          </p:nvPr>
        </p:nvSpPr>
        <p:spPr/>
        <p:txBody>
          <a:bodyPr/>
          <a:lstStyle/>
          <a:p>
            <a:r>
              <a:rPr lang="en-BO"/>
              <a:t>Programa Robot 1</a:t>
            </a:r>
          </a:p>
        </p:txBody>
      </p:sp>
      <p:pic>
        <p:nvPicPr>
          <p:cNvPr id="4" name="Ruta Robot 01.mp4" descr="Ruta Robot 01.mp4">
            <a:hlinkClick r:id="" action="ppaction://media"/>
            <a:extLst>
              <a:ext uri="{FF2B5EF4-FFF2-40B4-BE49-F238E27FC236}">
                <a16:creationId xmlns:a16="http://schemas.microsoft.com/office/drawing/2014/main" id="{11432D2F-445B-4149-ABDB-1A04F59EF5E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31773" y="2043954"/>
            <a:ext cx="7887127" cy="4433046"/>
          </a:xfrm>
          <a:prstGeom prst="rect">
            <a:avLst/>
          </a:prstGeom>
        </p:spPr>
      </p:pic>
      <p:sp>
        <p:nvSpPr>
          <p:cNvPr id="6" name="Content Placeholder 2">
            <a:extLst>
              <a:ext uri="{FF2B5EF4-FFF2-40B4-BE49-F238E27FC236}">
                <a16:creationId xmlns:a16="http://schemas.microsoft.com/office/drawing/2014/main" id="{F46DFABF-870F-8D45-B6F5-7A1565AB1F82}"/>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BO" sz="2000"/>
              <a:t>Nuestro pequeño Robot “Camina de frente” según nuestra única instrucción.</a:t>
            </a:r>
          </a:p>
          <a:p>
            <a:pPr marL="0" indent="0">
              <a:buNone/>
            </a:pPr>
            <a:endParaRPr lang="en-BO" sz="2000"/>
          </a:p>
          <a:p>
            <a:pPr marL="0" indent="0">
              <a:buNone/>
            </a:pPr>
            <a:r>
              <a:rPr lang="en-BO" sz="2000"/>
              <a:t>1. Camina de Frente</a:t>
            </a:r>
          </a:p>
          <a:p>
            <a:pPr marL="0" indent="0">
              <a:buNone/>
            </a:pPr>
            <a:endParaRPr lang="en-BO" sz="2000"/>
          </a:p>
          <a:p>
            <a:pPr marL="0" indent="0" algn="just">
              <a:buNone/>
            </a:pPr>
            <a:endParaRPr lang="en-BO" sz="2000"/>
          </a:p>
        </p:txBody>
      </p:sp>
    </p:spTree>
    <p:extLst>
      <p:ext uri="{BB962C8B-B14F-4D97-AF65-F5344CB8AC3E}">
        <p14:creationId xmlns:p14="http://schemas.microsoft.com/office/powerpoint/2010/main" val="113078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CF69-292C-E84C-ABCC-F38EDEE9D576}"/>
              </a:ext>
            </a:extLst>
          </p:cNvPr>
          <p:cNvSpPr>
            <a:spLocks noGrp="1"/>
          </p:cNvSpPr>
          <p:nvPr>
            <p:ph type="title"/>
          </p:nvPr>
        </p:nvSpPr>
        <p:spPr/>
        <p:txBody>
          <a:bodyPr/>
          <a:lstStyle/>
          <a:p>
            <a:r>
              <a:rPr lang="en-BO"/>
              <a:t>Programa Robot 2</a:t>
            </a:r>
          </a:p>
        </p:txBody>
      </p:sp>
      <p:sp>
        <p:nvSpPr>
          <p:cNvPr id="4" name="Content Placeholder 2">
            <a:extLst>
              <a:ext uri="{FF2B5EF4-FFF2-40B4-BE49-F238E27FC236}">
                <a16:creationId xmlns:a16="http://schemas.microsoft.com/office/drawing/2014/main" id="{046426D2-5E64-4B48-9C5E-7D4E38D95FF1}"/>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BO" sz="2000"/>
              <a:t>Nuestro pequeño Robot</a:t>
            </a:r>
          </a:p>
          <a:p>
            <a:pPr marL="0" indent="0">
              <a:buNone/>
            </a:pPr>
            <a:r>
              <a:rPr lang="en-BO" sz="2000" u="sng"/>
              <a:t>Programa 2</a:t>
            </a:r>
          </a:p>
          <a:p>
            <a:pPr marL="457200" indent="-457200">
              <a:buAutoNum type="arabicPeriod"/>
            </a:pPr>
            <a:r>
              <a:rPr lang="en-BO" sz="2000"/>
              <a:t>Inicio</a:t>
            </a:r>
          </a:p>
          <a:p>
            <a:pPr marL="457200" indent="-457200">
              <a:buAutoNum type="arabicPeriod"/>
            </a:pPr>
            <a:r>
              <a:rPr lang="en-BO" sz="2000"/>
              <a:t>Camina de Frente</a:t>
            </a:r>
          </a:p>
          <a:p>
            <a:pPr marL="457200" indent="-457200">
              <a:buAutoNum type="arabicPeriod"/>
            </a:pPr>
            <a:r>
              <a:rPr lang="en-BO" sz="2000"/>
              <a:t>Para en el cruce</a:t>
            </a:r>
          </a:p>
          <a:p>
            <a:pPr marL="457200" indent="-457200">
              <a:buAutoNum type="arabicPeriod"/>
            </a:pPr>
            <a:r>
              <a:rPr lang="en-BO" sz="2000"/>
              <a:t>Gira Hacia el sur</a:t>
            </a:r>
          </a:p>
          <a:p>
            <a:pPr marL="457200" indent="-457200">
              <a:buAutoNum type="arabicPeriod"/>
            </a:pPr>
            <a:r>
              <a:rPr lang="en-BO" sz="2000"/>
              <a:t>Camina de Frente</a:t>
            </a:r>
          </a:p>
          <a:p>
            <a:pPr marL="457200" indent="-457200">
              <a:buAutoNum type="arabicPeriod"/>
            </a:pPr>
            <a:r>
              <a:rPr lang="en-BO" sz="2000"/>
              <a:t>Fin</a:t>
            </a:r>
          </a:p>
          <a:p>
            <a:pPr marL="0" indent="0" algn="just">
              <a:buNone/>
            </a:pPr>
            <a:endParaRPr lang="en-BO" sz="2000"/>
          </a:p>
        </p:txBody>
      </p:sp>
      <p:pic>
        <p:nvPicPr>
          <p:cNvPr id="5" name="Robot 02 Run" descr="Robot 02 Run">
            <a:hlinkClick r:id="" action="ppaction://media"/>
            <a:extLst>
              <a:ext uri="{FF2B5EF4-FFF2-40B4-BE49-F238E27FC236}">
                <a16:creationId xmlns:a16="http://schemas.microsoft.com/office/drawing/2014/main" id="{AACB70F8-B272-8C48-9B23-D2C372540D3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40598" y="1825625"/>
            <a:ext cx="7613202" cy="4279083"/>
          </a:xfrm>
          <a:prstGeom prst="rect">
            <a:avLst/>
          </a:prstGeom>
        </p:spPr>
      </p:pic>
    </p:spTree>
    <p:extLst>
      <p:ext uri="{BB962C8B-B14F-4D97-AF65-F5344CB8AC3E}">
        <p14:creationId xmlns:p14="http://schemas.microsoft.com/office/powerpoint/2010/main" val="157515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634F-3338-4E49-931F-CD3C733709A0}"/>
              </a:ext>
            </a:extLst>
          </p:cNvPr>
          <p:cNvSpPr>
            <a:spLocks noGrp="1"/>
          </p:cNvSpPr>
          <p:nvPr>
            <p:ph type="title"/>
          </p:nvPr>
        </p:nvSpPr>
        <p:spPr/>
        <p:txBody>
          <a:bodyPr/>
          <a:lstStyle/>
          <a:p>
            <a:r>
              <a:rPr lang="en-BO"/>
              <a:t>Programa Robot 3</a:t>
            </a:r>
          </a:p>
        </p:txBody>
      </p:sp>
      <p:sp>
        <p:nvSpPr>
          <p:cNvPr id="4" name="Content Placeholder 2">
            <a:extLst>
              <a:ext uri="{FF2B5EF4-FFF2-40B4-BE49-F238E27FC236}">
                <a16:creationId xmlns:a16="http://schemas.microsoft.com/office/drawing/2014/main" id="{ED0F992D-1D93-3049-897F-5B050A4A1018}"/>
              </a:ext>
            </a:extLst>
          </p:cNvPr>
          <p:cNvSpPr>
            <a:spLocks noGrp="1"/>
          </p:cNvSpPr>
          <p:nvPr>
            <p:ph idx="1"/>
          </p:nvPr>
        </p:nvSpPr>
        <p:spPr>
          <a:xfrm>
            <a:off x="838200" y="1825625"/>
            <a:ext cx="2723606" cy="4843748"/>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marL="0" indent="0">
              <a:buNone/>
            </a:pPr>
            <a:r>
              <a:rPr lang="en-BO" sz="2000"/>
              <a:t>Nuestro pequeño Robot</a:t>
            </a:r>
          </a:p>
          <a:p>
            <a:pPr marL="0" indent="0">
              <a:buNone/>
            </a:pPr>
            <a:r>
              <a:rPr lang="en-BO" sz="2000" u="sng"/>
              <a:t>Programa 3</a:t>
            </a:r>
          </a:p>
          <a:p>
            <a:pPr marL="457200" indent="-457200">
              <a:buAutoNum type="arabicPeriod"/>
            </a:pPr>
            <a:r>
              <a:rPr lang="en-BO" sz="2000"/>
              <a:t>Inicio</a:t>
            </a:r>
          </a:p>
          <a:p>
            <a:pPr marL="457200" indent="-457200">
              <a:buAutoNum type="arabicPeriod"/>
            </a:pPr>
            <a:r>
              <a:rPr lang="en-BO" sz="2000"/>
              <a:t>Camina de Frente</a:t>
            </a:r>
          </a:p>
          <a:p>
            <a:pPr marL="457200" indent="-457200">
              <a:buAutoNum type="arabicPeriod"/>
            </a:pPr>
            <a:r>
              <a:rPr lang="en-BO" sz="2000"/>
              <a:t>Para en el cruce</a:t>
            </a:r>
          </a:p>
          <a:p>
            <a:pPr marL="457200" indent="-457200">
              <a:buAutoNum type="arabicPeriod"/>
            </a:pPr>
            <a:r>
              <a:rPr lang="en-BO" sz="2000"/>
              <a:t>Gira Hacia el sur</a:t>
            </a:r>
          </a:p>
          <a:p>
            <a:pPr marL="457200" indent="-457200">
              <a:buAutoNum type="arabicPeriod"/>
            </a:pPr>
            <a:r>
              <a:rPr lang="en-BO" sz="2000"/>
              <a:t>Camina de Frente</a:t>
            </a:r>
          </a:p>
          <a:p>
            <a:pPr marL="457200" indent="-457200">
              <a:buAutoNum type="arabicPeriod"/>
            </a:pPr>
            <a:r>
              <a:rPr lang="en-BO" sz="2000"/>
              <a:t>Para en la manzana</a:t>
            </a:r>
          </a:p>
          <a:p>
            <a:pPr marL="457200" indent="-457200">
              <a:buAutoNum type="arabicPeriod"/>
            </a:pPr>
            <a:r>
              <a:rPr lang="en-BO" sz="2000"/>
              <a:t>Gira al Este</a:t>
            </a:r>
          </a:p>
          <a:p>
            <a:pPr marL="457200" indent="-457200">
              <a:buAutoNum type="arabicPeriod"/>
            </a:pPr>
            <a:r>
              <a:rPr lang="en-BO" sz="2000"/>
              <a:t>Camina una cuadra</a:t>
            </a:r>
          </a:p>
          <a:p>
            <a:pPr marL="457200" indent="-457200">
              <a:buAutoNum type="arabicPeriod"/>
            </a:pPr>
            <a:r>
              <a:rPr lang="en-BO" sz="2000"/>
              <a:t>Gira al Note</a:t>
            </a:r>
          </a:p>
          <a:p>
            <a:pPr marL="457200" indent="-457200">
              <a:buAutoNum type="arabicPeriod"/>
            </a:pPr>
            <a:r>
              <a:rPr lang="en-BO" sz="2000"/>
              <a:t>Camina hasta la Ventana</a:t>
            </a:r>
          </a:p>
          <a:p>
            <a:pPr marL="457200" indent="-457200">
              <a:buAutoNum type="arabicPeriod"/>
            </a:pPr>
            <a:r>
              <a:rPr lang="en-BO" sz="2000"/>
              <a:t>Fin</a:t>
            </a:r>
          </a:p>
          <a:p>
            <a:pPr marL="0" indent="0" algn="just">
              <a:buNone/>
            </a:pPr>
            <a:endParaRPr lang="en-BO" sz="2000"/>
          </a:p>
        </p:txBody>
      </p:sp>
      <p:pic>
        <p:nvPicPr>
          <p:cNvPr id="5" name="Ruta Robot 01.mp4" descr="Ruta Robot 01.mp4">
            <a:hlinkClick r:id="" action="ppaction://media"/>
            <a:extLst>
              <a:ext uri="{FF2B5EF4-FFF2-40B4-BE49-F238E27FC236}">
                <a16:creationId xmlns:a16="http://schemas.microsoft.com/office/drawing/2014/main" id="{DEDBDE0B-D9CA-1E43-BF62-2C3C5FF75B5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31773" y="2043954"/>
            <a:ext cx="7887127" cy="4433046"/>
          </a:xfrm>
          <a:prstGeom prst="rect">
            <a:avLst/>
          </a:prstGeom>
        </p:spPr>
      </p:pic>
    </p:spTree>
    <p:extLst>
      <p:ext uri="{BB962C8B-B14F-4D97-AF65-F5344CB8AC3E}">
        <p14:creationId xmlns:p14="http://schemas.microsoft.com/office/powerpoint/2010/main" val="21581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990E-5302-9B49-B5E0-7A62A314B152}"/>
              </a:ext>
            </a:extLst>
          </p:cNvPr>
          <p:cNvSpPr>
            <a:spLocks noGrp="1"/>
          </p:cNvSpPr>
          <p:nvPr>
            <p:ph type="title"/>
          </p:nvPr>
        </p:nvSpPr>
        <p:spPr/>
        <p:txBody>
          <a:bodyPr/>
          <a:lstStyle/>
          <a:p>
            <a:r>
              <a:rPr lang="en-BO"/>
              <a:t>La ruta o flujo de los programas</a:t>
            </a:r>
          </a:p>
        </p:txBody>
      </p:sp>
      <p:sp>
        <p:nvSpPr>
          <p:cNvPr id="3" name="Content Placeholder 2">
            <a:extLst>
              <a:ext uri="{FF2B5EF4-FFF2-40B4-BE49-F238E27FC236}">
                <a16:creationId xmlns:a16="http://schemas.microsoft.com/office/drawing/2014/main" id="{665E6483-38F0-3E46-BFD2-D5CC50798C59}"/>
              </a:ext>
            </a:extLst>
          </p:cNvPr>
          <p:cNvSpPr>
            <a:spLocks noGrp="1"/>
          </p:cNvSpPr>
          <p:nvPr>
            <p:ph idx="1"/>
          </p:nvPr>
        </p:nvSpPr>
        <p:spPr>
          <a:xfrm>
            <a:off x="838200" y="1825624"/>
            <a:ext cx="7443651" cy="4540341"/>
          </a:xfrm>
        </p:spPr>
        <p:txBody>
          <a:bodyPr>
            <a:normAutofit fontScale="85000" lnSpcReduction="20000"/>
          </a:bodyPr>
          <a:lstStyle/>
          <a:p>
            <a:pPr marL="0" indent="0">
              <a:buNone/>
            </a:pPr>
            <a:r>
              <a:rPr lang="en-BO"/>
              <a:t>Los programas que se ejecutan línea a línea, ordenadamente sin hacer bifuracaciones o bucles (loops), tienen poca utilidad, como vimos en el caso del programa anterior.</a:t>
            </a:r>
          </a:p>
          <a:p>
            <a:pPr marL="0" indent="0">
              <a:buNone/>
            </a:pPr>
            <a:endParaRPr lang="en-BO"/>
          </a:p>
          <a:p>
            <a:pPr marL="0" indent="0">
              <a:buNone/>
            </a:pPr>
            <a:r>
              <a:rPr lang="en-BO" b="1">
                <a:solidFill>
                  <a:schemeClr val="accent6">
                    <a:lumMod val="75000"/>
                  </a:schemeClr>
                </a:solidFill>
              </a:rPr>
              <a:t>Lo primero </a:t>
            </a:r>
            <a:r>
              <a:rPr lang="en-BO"/>
              <a:t>que le da la potencia a los programas es la capacidad de tomar decisiones, para seguir uno ú otro camino según ciertas condiciones, como el valor de un cierto dato. A esto se le llaman </a:t>
            </a:r>
            <a:r>
              <a:rPr lang="en-BO" b="1">
                <a:solidFill>
                  <a:schemeClr val="accent6">
                    <a:lumMod val="75000"/>
                  </a:schemeClr>
                </a:solidFill>
              </a:rPr>
              <a:t>bifurcaciones en un flujo </a:t>
            </a:r>
            <a:r>
              <a:rPr lang="en-BO"/>
              <a:t>de programa.</a:t>
            </a:r>
          </a:p>
          <a:p>
            <a:pPr marL="0" indent="0">
              <a:buNone/>
            </a:pPr>
            <a:endParaRPr lang="en-BO"/>
          </a:p>
          <a:p>
            <a:pPr marL="0" indent="0">
              <a:buNone/>
            </a:pPr>
            <a:r>
              <a:rPr lang="en-BO" b="1">
                <a:solidFill>
                  <a:schemeClr val="accent6">
                    <a:lumMod val="75000"/>
                  </a:schemeClr>
                </a:solidFill>
              </a:rPr>
              <a:t>Lo segundo </a:t>
            </a:r>
            <a:r>
              <a:rPr lang="en-BO"/>
              <a:t>es hacer repeticiones de ciertas tareas, para procesar colecciones de datos. Por ejemplo leer todas las líneas de un archivo y contar las palabras. A esto se lo conoce como bucles o </a:t>
            </a:r>
            <a:r>
              <a:rPr lang="en-BO" b="1">
                <a:solidFill>
                  <a:schemeClr val="accent6">
                    <a:lumMod val="75000"/>
                  </a:schemeClr>
                </a:solidFill>
              </a:rPr>
              <a:t>loops</a:t>
            </a:r>
            <a:r>
              <a:rPr lang="en-BO"/>
              <a:t>.</a:t>
            </a:r>
          </a:p>
        </p:txBody>
      </p:sp>
      <p:sp>
        <p:nvSpPr>
          <p:cNvPr id="4" name="Rectangle 3">
            <a:extLst>
              <a:ext uri="{FF2B5EF4-FFF2-40B4-BE49-F238E27FC236}">
                <a16:creationId xmlns:a16="http://schemas.microsoft.com/office/drawing/2014/main" id="{2862D210-C13A-C440-9AC1-AC4124E16AA9}"/>
              </a:ext>
            </a:extLst>
          </p:cNvPr>
          <p:cNvSpPr/>
          <p:nvPr/>
        </p:nvSpPr>
        <p:spPr>
          <a:xfrm>
            <a:off x="8534400" y="714103"/>
            <a:ext cx="3396343" cy="565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6" name="Picture 5" descr="A screenshot of a cell phone&#10;&#10;Description automatically generated">
            <a:extLst>
              <a:ext uri="{FF2B5EF4-FFF2-40B4-BE49-F238E27FC236}">
                <a16:creationId xmlns:a16="http://schemas.microsoft.com/office/drawing/2014/main" id="{AF2442C6-538E-BF47-990A-F1E2147E798D}"/>
              </a:ext>
            </a:extLst>
          </p:cNvPr>
          <p:cNvPicPr>
            <a:picLocks noChangeAspect="1"/>
          </p:cNvPicPr>
          <p:nvPr/>
        </p:nvPicPr>
        <p:blipFill>
          <a:blip r:embed="rId2"/>
          <a:stretch>
            <a:fillRect/>
          </a:stretch>
        </p:blipFill>
        <p:spPr>
          <a:xfrm>
            <a:off x="8600621" y="1377474"/>
            <a:ext cx="3263900" cy="1959134"/>
          </a:xfrm>
          <a:prstGeom prst="rect">
            <a:avLst/>
          </a:prstGeom>
        </p:spPr>
      </p:pic>
      <p:pic>
        <p:nvPicPr>
          <p:cNvPr id="8" name="Picture 7" descr="A close up of a logo&#10;&#10;Description automatically generated">
            <a:extLst>
              <a:ext uri="{FF2B5EF4-FFF2-40B4-BE49-F238E27FC236}">
                <a16:creationId xmlns:a16="http://schemas.microsoft.com/office/drawing/2014/main" id="{352E3737-EDB8-7F48-A698-90B60CB29F5A}"/>
              </a:ext>
            </a:extLst>
          </p:cNvPr>
          <p:cNvPicPr>
            <a:picLocks noChangeAspect="1"/>
          </p:cNvPicPr>
          <p:nvPr/>
        </p:nvPicPr>
        <p:blipFill>
          <a:blip r:embed="rId3"/>
          <a:stretch>
            <a:fillRect/>
          </a:stretch>
        </p:blipFill>
        <p:spPr>
          <a:xfrm>
            <a:off x="8600621" y="3827417"/>
            <a:ext cx="3260452" cy="2316480"/>
          </a:xfrm>
          <a:prstGeom prst="rect">
            <a:avLst/>
          </a:prstGeom>
        </p:spPr>
      </p:pic>
      <p:sp>
        <p:nvSpPr>
          <p:cNvPr id="9" name="TextBox 8">
            <a:extLst>
              <a:ext uri="{FF2B5EF4-FFF2-40B4-BE49-F238E27FC236}">
                <a16:creationId xmlns:a16="http://schemas.microsoft.com/office/drawing/2014/main" id="{2F16A844-8B23-7144-9C40-DC51BC85A7BE}"/>
              </a:ext>
            </a:extLst>
          </p:cNvPr>
          <p:cNvSpPr txBox="1"/>
          <p:nvPr/>
        </p:nvSpPr>
        <p:spPr>
          <a:xfrm>
            <a:off x="8604069" y="1027906"/>
            <a:ext cx="32604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BO"/>
              <a:t>Bifurcaciones</a:t>
            </a:r>
          </a:p>
        </p:txBody>
      </p:sp>
      <p:sp>
        <p:nvSpPr>
          <p:cNvPr id="10" name="TextBox 9">
            <a:extLst>
              <a:ext uri="{FF2B5EF4-FFF2-40B4-BE49-F238E27FC236}">
                <a16:creationId xmlns:a16="http://schemas.microsoft.com/office/drawing/2014/main" id="{E4DABBA3-15BF-6645-9DFA-74D21C1777B5}"/>
              </a:ext>
            </a:extLst>
          </p:cNvPr>
          <p:cNvSpPr txBox="1"/>
          <p:nvPr/>
        </p:nvSpPr>
        <p:spPr>
          <a:xfrm>
            <a:off x="8600621" y="3540034"/>
            <a:ext cx="32604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BO"/>
              <a:t>Bucles (Loops)</a:t>
            </a:r>
          </a:p>
        </p:txBody>
      </p:sp>
    </p:spTree>
    <p:extLst>
      <p:ext uri="{BB962C8B-B14F-4D97-AF65-F5344CB8AC3E}">
        <p14:creationId xmlns:p14="http://schemas.microsoft.com/office/powerpoint/2010/main" val="3872071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CF52-8798-4840-9A77-254BB76DA301}"/>
              </a:ext>
            </a:extLst>
          </p:cNvPr>
          <p:cNvSpPr>
            <a:spLocks noGrp="1"/>
          </p:cNvSpPr>
          <p:nvPr>
            <p:ph type="title"/>
          </p:nvPr>
        </p:nvSpPr>
        <p:spPr/>
        <p:txBody>
          <a:bodyPr/>
          <a:lstStyle/>
          <a:p>
            <a:r>
              <a:rPr lang="en-BO"/>
              <a:t>Automatizando tareas	</a:t>
            </a:r>
          </a:p>
        </p:txBody>
      </p:sp>
      <p:sp>
        <p:nvSpPr>
          <p:cNvPr id="3" name="Content Placeholder 2">
            <a:extLst>
              <a:ext uri="{FF2B5EF4-FFF2-40B4-BE49-F238E27FC236}">
                <a16:creationId xmlns:a16="http://schemas.microsoft.com/office/drawing/2014/main" id="{50917B7C-54D5-FE4A-BA03-5C84A3E3E40C}"/>
              </a:ext>
            </a:extLst>
          </p:cNvPr>
          <p:cNvSpPr>
            <a:spLocks noGrp="1"/>
          </p:cNvSpPr>
          <p:nvPr>
            <p:ph idx="1"/>
          </p:nvPr>
        </p:nvSpPr>
        <p:spPr/>
        <p:txBody>
          <a:bodyPr>
            <a:normAutofit fontScale="85000" lnSpcReduction="10000"/>
          </a:bodyPr>
          <a:lstStyle/>
          <a:p>
            <a:pPr marL="0" indent="0">
              <a:buNone/>
            </a:pPr>
            <a:r>
              <a:rPr lang="en-BO"/>
              <a:t>La principal función de los programas es, sin lugar a dudas, </a:t>
            </a:r>
            <a:r>
              <a:rPr lang="en-BO" b="1">
                <a:solidFill>
                  <a:schemeClr val="accent6">
                    <a:lumMod val="75000"/>
                  </a:schemeClr>
                </a:solidFill>
              </a:rPr>
              <a:t>automatizar tareas</a:t>
            </a:r>
            <a:r>
              <a:rPr lang="en-BO"/>
              <a:t>.</a:t>
            </a:r>
          </a:p>
          <a:p>
            <a:pPr marL="0" indent="0">
              <a:buNone/>
            </a:pPr>
            <a:r>
              <a:rPr lang="en-BO"/>
              <a:t>Las computadoras personales tienen 3 periféricos principales que posibilitan a un programa interactuar con sus usuarios:</a:t>
            </a:r>
          </a:p>
          <a:p>
            <a:endParaRPr lang="en-BO"/>
          </a:p>
          <a:p>
            <a:r>
              <a:rPr lang="en-BO" b="1">
                <a:solidFill>
                  <a:schemeClr val="accent6">
                    <a:lumMod val="75000"/>
                  </a:schemeClr>
                </a:solidFill>
              </a:rPr>
              <a:t>Pantalla o Monitor</a:t>
            </a:r>
            <a:r>
              <a:rPr lang="en-BO"/>
              <a:t>: el usuario puede ver información presentada por el Usuario.</a:t>
            </a:r>
          </a:p>
          <a:p>
            <a:endParaRPr lang="en-BO"/>
          </a:p>
          <a:p>
            <a:r>
              <a:rPr lang="en-BO" b="1">
                <a:solidFill>
                  <a:schemeClr val="accent6">
                    <a:lumMod val="75000"/>
                  </a:schemeClr>
                </a:solidFill>
              </a:rPr>
              <a:t>Teclado</a:t>
            </a:r>
            <a:r>
              <a:rPr lang="en-BO"/>
              <a:t>: el usuario puede teclear o digitar información para ser consumido por nuestros programas</a:t>
            </a:r>
          </a:p>
          <a:p>
            <a:endParaRPr lang="en-BO"/>
          </a:p>
          <a:p>
            <a:r>
              <a:rPr lang="en-BO" b="1">
                <a:solidFill>
                  <a:schemeClr val="accent6">
                    <a:lumMod val="75000"/>
                  </a:schemeClr>
                </a:solidFill>
              </a:rPr>
              <a:t>Ratón</a:t>
            </a:r>
            <a:r>
              <a:rPr lang="en-BO"/>
              <a:t>: el usuario puede señalarnos algo en la pantalla o presionar un botón en la pantalla para indicarnos que desea que el programa realice una acción.</a:t>
            </a:r>
          </a:p>
        </p:txBody>
      </p:sp>
    </p:spTree>
    <p:extLst>
      <p:ext uri="{BB962C8B-B14F-4D97-AF65-F5344CB8AC3E}">
        <p14:creationId xmlns:p14="http://schemas.microsoft.com/office/powerpoint/2010/main" val="3692331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DC7A-7557-C244-B86E-C95EF6470284}"/>
              </a:ext>
            </a:extLst>
          </p:cNvPr>
          <p:cNvSpPr>
            <a:spLocks noGrp="1"/>
          </p:cNvSpPr>
          <p:nvPr>
            <p:ph type="title"/>
          </p:nvPr>
        </p:nvSpPr>
        <p:spPr/>
        <p:txBody>
          <a:bodyPr/>
          <a:lstStyle/>
          <a:p>
            <a:r>
              <a:rPr lang="en-BO"/>
              <a:t>Pseudo código</a:t>
            </a:r>
          </a:p>
        </p:txBody>
      </p:sp>
      <p:sp>
        <p:nvSpPr>
          <p:cNvPr id="3" name="Content Placeholder 2">
            <a:extLst>
              <a:ext uri="{FF2B5EF4-FFF2-40B4-BE49-F238E27FC236}">
                <a16:creationId xmlns:a16="http://schemas.microsoft.com/office/drawing/2014/main" id="{52B940AA-5571-CC44-99A8-27809CEC163B}"/>
              </a:ext>
            </a:extLst>
          </p:cNvPr>
          <p:cNvSpPr>
            <a:spLocks noGrp="1"/>
          </p:cNvSpPr>
          <p:nvPr>
            <p:ph idx="1"/>
          </p:nvPr>
        </p:nvSpPr>
        <p:spPr>
          <a:xfrm>
            <a:off x="838200" y="1825625"/>
            <a:ext cx="4238897" cy="4351338"/>
          </a:xfrm>
        </p:spPr>
        <p:txBody>
          <a:bodyPr>
            <a:normAutofit/>
          </a:bodyPr>
          <a:lstStyle/>
          <a:p>
            <a:pPr marL="0" indent="0" algn="just">
              <a:buNone/>
            </a:pPr>
            <a:r>
              <a:rPr lang="en-BO" sz="2200"/>
              <a:t>Este concepto consiste en </a:t>
            </a:r>
            <a:r>
              <a:rPr lang="en-BO" sz="2200" b="1">
                <a:solidFill>
                  <a:schemeClr val="accent6">
                    <a:lumMod val="75000"/>
                  </a:schemeClr>
                </a:solidFill>
              </a:rPr>
              <a:t>escribir un programa</a:t>
            </a:r>
            <a:r>
              <a:rPr lang="en-BO" sz="2200"/>
              <a:t> en un </a:t>
            </a:r>
            <a:r>
              <a:rPr lang="en-BO" sz="2200" b="1">
                <a:solidFill>
                  <a:schemeClr val="accent6">
                    <a:lumMod val="75000"/>
                  </a:schemeClr>
                </a:solidFill>
              </a:rPr>
              <a:t>pseudo-código </a:t>
            </a:r>
            <a:r>
              <a:rPr lang="en-BO" sz="2200"/>
              <a:t>(palabras entendibles por cualquier persona) que describa lo que intenta resolver, independiente del lenguaje en el que será luego codificado.</a:t>
            </a:r>
          </a:p>
          <a:p>
            <a:pPr marL="0" indent="0" algn="just">
              <a:buNone/>
            </a:pPr>
            <a:r>
              <a:rPr lang="en-BO" sz="2200"/>
              <a:t> </a:t>
            </a:r>
          </a:p>
          <a:p>
            <a:pPr marL="0" indent="0" algn="just">
              <a:buNone/>
            </a:pPr>
            <a:r>
              <a:rPr lang="en-BO" sz="2200"/>
              <a:t>Esto obliga al programador a pensar en </a:t>
            </a:r>
            <a:r>
              <a:rPr lang="en-BO" sz="2200" b="1">
                <a:solidFill>
                  <a:schemeClr val="accent6">
                    <a:lumMod val="75000"/>
                  </a:schemeClr>
                </a:solidFill>
              </a:rPr>
              <a:t>la lógica del problema a resolver</a:t>
            </a:r>
            <a:r>
              <a:rPr lang="en-BO" sz="2200"/>
              <a:t>, antes de meterse en las minucias del lenguaje de programación.</a:t>
            </a:r>
          </a:p>
          <a:p>
            <a:pPr marL="0" indent="0" algn="just">
              <a:buNone/>
            </a:pPr>
            <a:endParaRPr lang="en-BO" sz="2200"/>
          </a:p>
          <a:p>
            <a:pPr marL="0" indent="0">
              <a:buNone/>
            </a:pPr>
            <a:endParaRPr lang="en-BO"/>
          </a:p>
        </p:txBody>
      </p:sp>
      <p:sp>
        <p:nvSpPr>
          <p:cNvPr id="4" name="TextBox 3">
            <a:extLst>
              <a:ext uri="{FF2B5EF4-FFF2-40B4-BE49-F238E27FC236}">
                <a16:creationId xmlns:a16="http://schemas.microsoft.com/office/drawing/2014/main" id="{31EBA812-A1C3-1E43-A330-FAC67F28CE45}"/>
              </a:ext>
            </a:extLst>
          </p:cNvPr>
          <p:cNvSpPr txBox="1"/>
          <p:nvPr/>
        </p:nvSpPr>
        <p:spPr>
          <a:xfrm>
            <a:off x="5643154" y="1342345"/>
            <a:ext cx="5710646" cy="507831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BO"/>
              <a:t>// Programa: Barre Archivo de texto y devuelve número de lineas no blancas y el número de palabras.</a:t>
            </a:r>
          </a:p>
          <a:p>
            <a:endParaRPr lang="en-BO"/>
          </a:p>
          <a:p>
            <a:r>
              <a:rPr lang="en-BO"/>
              <a:t>// Conseguir nombre del archivo</a:t>
            </a:r>
          </a:p>
          <a:p>
            <a:r>
              <a:rPr lang="en-BO"/>
              <a:t>// Abrir el archivo</a:t>
            </a:r>
          </a:p>
          <a:p>
            <a:r>
              <a:rPr lang="en-BO" b="1">
                <a:solidFill>
                  <a:schemeClr val="accent2">
                    <a:lumMod val="75000"/>
                  </a:schemeClr>
                </a:solidFill>
                <a:highlight>
                  <a:srgbClr val="C0C0C0"/>
                </a:highlight>
              </a:rPr>
              <a:t>// Si no existe archivo</a:t>
            </a:r>
          </a:p>
          <a:p>
            <a:r>
              <a:rPr lang="en-BO" b="1">
                <a:solidFill>
                  <a:schemeClr val="accent2">
                    <a:lumMod val="75000"/>
                  </a:schemeClr>
                </a:solidFill>
                <a:highlight>
                  <a:srgbClr val="C0C0C0"/>
                </a:highlight>
              </a:rPr>
              <a:t>	// terminar</a:t>
            </a:r>
          </a:p>
          <a:p>
            <a:r>
              <a:rPr lang="en-BO"/>
              <a:t>// Leer todo el archivo en colección de lineas</a:t>
            </a:r>
          </a:p>
          <a:p>
            <a:r>
              <a:rPr lang="en-BO"/>
              <a:t>// inicializar contadores de lineas y palabras en cero</a:t>
            </a:r>
          </a:p>
          <a:p>
            <a:r>
              <a:rPr lang="en-BO"/>
              <a:t>// tomar primera linea</a:t>
            </a:r>
          </a:p>
          <a:p>
            <a:r>
              <a:rPr lang="en-BO" b="1">
                <a:solidFill>
                  <a:schemeClr val="accent2">
                    <a:lumMod val="75000"/>
                  </a:schemeClr>
                </a:solidFill>
                <a:highlight>
                  <a:srgbClr val="C0C0C0"/>
                </a:highlight>
              </a:rPr>
              <a:t>// Mientras haya lineas en la colección</a:t>
            </a:r>
          </a:p>
          <a:p>
            <a:r>
              <a:rPr lang="en-BO" b="1">
                <a:solidFill>
                  <a:schemeClr val="accent2">
                    <a:lumMod val="75000"/>
                  </a:schemeClr>
                </a:solidFill>
                <a:highlight>
                  <a:srgbClr val="C0C0C0"/>
                </a:highlight>
              </a:rPr>
              <a:t>// 	agregar 1 al contador de líneas</a:t>
            </a:r>
          </a:p>
          <a:p>
            <a:r>
              <a:rPr lang="en-BO" b="1">
                <a:solidFill>
                  <a:schemeClr val="accent2">
                    <a:lumMod val="75000"/>
                  </a:schemeClr>
                </a:solidFill>
                <a:highlight>
                  <a:srgbClr val="C0C0C0"/>
                </a:highlight>
              </a:rPr>
              <a:t>//	buscar nro de palabras de la línea</a:t>
            </a:r>
          </a:p>
          <a:p>
            <a:r>
              <a:rPr lang="en-BO" b="1">
                <a:solidFill>
                  <a:schemeClr val="accent2">
                    <a:lumMod val="75000"/>
                  </a:schemeClr>
                </a:solidFill>
                <a:highlight>
                  <a:srgbClr val="C0C0C0"/>
                </a:highlight>
              </a:rPr>
              <a:t>// 	agregar nro de palabras al contador de palabras</a:t>
            </a:r>
          </a:p>
          <a:p>
            <a:r>
              <a:rPr lang="en-BO" b="1">
                <a:solidFill>
                  <a:schemeClr val="accent2">
                    <a:lumMod val="75000"/>
                  </a:schemeClr>
                </a:solidFill>
                <a:highlight>
                  <a:srgbClr val="C0C0C0"/>
                </a:highlight>
              </a:rPr>
              <a:t>//	tomar la siguiente linea</a:t>
            </a:r>
          </a:p>
          <a:p>
            <a:r>
              <a:rPr lang="en-BO"/>
              <a:t>// Desplegar nro de lineas y nro de palabras encontrados</a:t>
            </a:r>
          </a:p>
          <a:p>
            <a:r>
              <a:rPr lang="en-BO"/>
              <a:t>// Cerrar el archivo</a:t>
            </a:r>
          </a:p>
          <a:p>
            <a:r>
              <a:rPr lang="en-BO"/>
              <a:t>// Terminar </a:t>
            </a:r>
          </a:p>
        </p:txBody>
      </p:sp>
    </p:spTree>
    <p:extLst>
      <p:ext uri="{BB962C8B-B14F-4D97-AF65-F5344CB8AC3E}">
        <p14:creationId xmlns:p14="http://schemas.microsoft.com/office/powerpoint/2010/main" val="3808944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3251-3AD7-D24B-A173-2549279A25C6}"/>
              </a:ext>
            </a:extLst>
          </p:cNvPr>
          <p:cNvSpPr>
            <a:spLocks noGrp="1"/>
          </p:cNvSpPr>
          <p:nvPr>
            <p:ph type="title"/>
          </p:nvPr>
        </p:nvSpPr>
        <p:spPr/>
        <p:txBody>
          <a:bodyPr/>
          <a:lstStyle/>
          <a:p>
            <a:r>
              <a:rPr lang="en-BO"/>
              <a:t>Sumario</a:t>
            </a:r>
          </a:p>
        </p:txBody>
      </p:sp>
      <p:sp>
        <p:nvSpPr>
          <p:cNvPr id="3" name="Content Placeholder 2">
            <a:extLst>
              <a:ext uri="{FF2B5EF4-FFF2-40B4-BE49-F238E27FC236}">
                <a16:creationId xmlns:a16="http://schemas.microsoft.com/office/drawing/2014/main" id="{5824992E-1085-1A47-B0E1-03035880D487}"/>
              </a:ext>
            </a:extLst>
          </p:cNvPr>
          <p:cNvSpPr>
            <a:spLocks noGrp="1"/>
          </p:cNvSpPr>
          <p:nvPr>
            <p:ph idx="1"/>
          </p:nvPr>
        </p:nvSpPr>
        <p:spPr/>
        <p:txBody>
          <a:bodyPr>
            <a:normAutofit lnSpcReduction="10000"/>
          </a:bodyPr>
          <a:lstStyle/>
          <a:p>
            <a:pPr marL="0" indent="0">
              <a:buNone/>
            </a:pPr>
            <a:r>
              <a:rPr lang="en-BO"/>
              <a:t>En este capítulo se ha hecho una breve </a:t>
            </a:r>
            <a:r>
              <a:rPr lang="en-BO" b="1">
                <a:solidFill>
                  <a:schemeClr val="accent6">
                    <a:lumMod val="75000"/>
                  </a:schemeClr>
                </a:solidFill>
              </a:rPr>
              <a:t>introducción a la programación</a:t>
            </a:r>
            <a:r>
              <a:rPr lang="en-BO"/>
              <a:t>, tratando de explicar en que consiste la tarea de hacer un programa.</a:t>
            </a:r>
          </a:p>
          <a:p>
            <a:pPr marL="0" indent="0">
              <a:buNone/>
            </a:pPr>
            <a:r>
              <a:rPr lang="en-BO"/>
              <a:t>Se revisarón conceptos que ayudan a los estudiantes de este curso a entender lo que es una </a:t>
            </a:r>
            <a:r>
              <a:rPr lang="en-BO" b="1">
                <a:solidFill>
                  <a:schemeClr val="accent6">
                    <a:lumMod val="75000"/>
                  </a:schemeClr>
                </a:solidFill>
              </a:rPr>
              <a:t>computadora ó dispositivo inteligente</a:t>
            </a:r>
            <a:r>
              <a:rPr lang="en-BO"/>
              <a:t>.</a:t>
            </a:r>
          </a:p>
          <a:p>
            <a:pPr marL="0" indent="0">
              <a:buNone/>
            </a:pPr>
            <a:r>
              <a:rPr lang="en-BO"/>
              <a:t>Se revisaron los principales componentes de hardware, explicando la importancia de la </a:t>
            </a:r>
            <a:r>
              <a:rPr lang="en-BO" b="1">
                <a:solidFill>
                  <a:schemeClr val="accent6">
                    <a:lumMod val="75000"/>
                  </a:schemeClr>
                </a:solidFill>
              </a:rPr>
              <a:t>CPU y la memoria</a:t>
            </a:r>
            <a:r>
              <a:rPr lang="en-BO"/>
              <a:t>.</a:t>
            </a:r>
            <a:endParaRPr lang="en-BO" b="1">
              <a:solidFill>
                <a:schemeClr val="accent6">
                  <a:lumMod val="75000"/>
                </a:schemeClr>
              </a:solidFill>
            </a:endParaRPr>
          </a:p>
          <a:p>
            <a:pPr marL="0" indent="0">
              <a:buNone/>
            </a:pPr>
            <a:r>
              <a:rPr lang="en-BO"/>
              <a:t>Se revisaron tambien los principales aspectos del software, revisando lo que son los </a:t>
            </a:r>
            <a:r>
              <a:rPr lang="en-BO" b="1">
                <a:solidFill>
                  <a:schemeClr val="accent6">
                    <a:lumMod val="75000"/>
                  </a:schemeClr>
                </a:solidFill>
              </a:rPr>
              <a:t>sistemas operativos </a:t>
            </a:r>
            <a:r>
              <a:rPr lang="en-BO"/>
              <a:t>y como los programas, escritos en diversos </a:t>
            </a:r>
            <a:r>
              <a:rPr lang="en-BO" b="1">
                <a:solidFill>
                  <a:schemeClr val="accent6">
                    <a:lumMod val="75000"/>
                  </a:schemeClr>
                </a:solidFill>
              </a:rPr>
              <a:t>lenguajes de programación</a:t>
            </a:r>
            <a:r>
              <a:rPr lang="en-BO"/>
              <a:t>, son ejecutados por este software de base, después de ser </a:t>
            </a:r>
            <a:r>
              <a:rPr lang="en-BO" b="1">
                <a:solidFill>
                  <a:schemeClr val="accent6">
                    <a:lumMod val="75000"/>
                  </a:schemeClr>
                </a:solidFill>
              </a:rPr>
              <a:t>compilados</a:t>
            </a:r>
            <a:r>
              <a:rPr lang="en-BO"/>
              <a:t> y cargados en la memoria.</a:t>
            </a:r>
          </a:p>
          <a:p>
            <a:endParaRPr lang="en-BO"/>
          </a:p>
        </p:txBody>
      </p:sp>
    </p:spTree>
    <p:extLst>
      <p:ext uri="{BB962C8B-B14F-4D97-AF65-F5344CB8AC3E}">
        <p14:creationId xmlns:p14="http://schemas.microsoft.com/office/powerpoint/2010/main" val="197794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730F-9104-3946-853D-B4FAE7F51121}"/>
              </a:ext>
            </a:extLst>
          </p:cNvPr>
          <p:cNvSpPr>
            <a:spLocks noGrp="1"/>
          </p:cNvSpPr>
          <p:nvPr>
            <p:ph type="title"/>
          </p:nvPr>
        </p:nvSpPr>
        <p:spPr/>
        <p:txBody>
          <a:bodyPr/>
          <a:lstStyle/>
          <a:p>
            <a:r>
              <a:rPr lang="en-BO"/>
              <a:t>Qué es programar?</a:t>
            </a:r>
          </a:p>
        </p:txBody>
      </p:sp>
      <p:sp>
        <p:nvSpPr>
          <p:cNvPr id="3" name="Content Placeholder 2">
            <a:extLst>
              <a:ext uri="{FF2B5EF4-FFF2-40B4-BE49-F238E27FC236}">
                <a16:creationId xmlns:a16="http://schemas.microsoft.com/office/drawing/2014/main" id="{6538F814-BE34-0243-B03B-7333ED8744A1}"/>
              </a:ext>
            </a:extLst>
          </p:cNvPr>
          <p:cNvSpPr>
            <a:spLocks noGrp="1"/>
          </p:cNvSpPr>
          <p:nvPr>
            <p:ph idx="1"/>
          </p:nvPr>
        </p:nvSpPr>
        <p:spPr/>
        <p:txBody>
          <a:bodyPr/>
          <a:lstStyle/>
          <a:p>
            <a:pPr marL="0" indent="0">
              <a:buNone/>
            </a:pPr>
            <a:r>
              <a:rPr lang="en-BO" b="1">
                <a:solidFill>
                  <a:schemeClr val="accent6">
                    <a:lumMod val="75000"/>
                  </a:schemeClr>
                </a:solidFill>
              </a:rPr>
              <a:t>Programar</a:t>
            </a:r>
            <a:r>
              <a:rPr lang="en-BO"/>
              <a:t> es escribir </a:t>
            </a:r>
            <a:r>
              <a:rPr lang="en-BO" b="1">
                <a:solidFill>
                  <a:schemeClr val="accent6">
                    <a:lumMod val="75000"/>
                  </a:schemeClr>
                </a:solidFill>
              </a:rPr>
              <a:t>código</a:t>
            </a:r>
            <a:r>
              <a:rPr lang="en-BO"/>
              <a:t> o instrucciones para ser </a:t>
            </a:r>
            <a:r>
              <a:rPr lang="en-BO" b="1">
                <a:solidFill>
                  <a:schemeClr val="accent6">
                    <a:lumMod val="75000"/>
                  </a:schemeClr>
                </a:solidFill>
              </a:rPr>
              <a:t>ejecutadas por una computadora </a:t>
            </a:r>
            <a:r>
              <a:rPr lang="en-BO"/>
              <a:t>ó</a:t>
            </a:r>
            <a:r>
              <a:rPr lang="en-BO" b="1">
                <a:solidFill>
                  <a:schemeClr val="accent6">
                    <a:lumMod val="75000"/>
                  </a:schemeClr>
                </a:solidFill>
              </a:rPr>
              <a:t> dispositivo inteligente</a:t>
            </a:r>
            <a:r>
              <a:rPr lang="en-BO"/>
              <a:t>.</a:t>
            </a:r>
          </a:p>
          <a:p>
            <a:pPr marL="0" indent="0">
              <a:buNone/>
            </a:pPr>
            <a:endParaRPr lang="en-BO"/>
          </a:p>
        </p:txBody>
      </p:sp>
      <p:pic>
        <p:nvPicPr>
          <p:cNvPr id="4" name="Picture 3" descr="A picture containing table, drawing&#10;&#10;Description automatically generated">
            <a:extLst>
              <a:ext uri="{FF2B5EF4-FFF2-40B4-BE49-F238E27FC236}">
                <a16:creationId xmlns:a16="http://schemas.microsoft.com/office/drawing/2014/main" id="{2081A8E1-3814-E742-B182-EC1E06EA298D}"/>
              </a:ext>
            </a:extLst>
          </p:cNvPr>
          <p:cNvPicPr>
            <a:picLocks noChangeAspect="1"/>
          </p:cNvPicPr>
          <p:nvPr/>
        </p:nvPicPr>
        <p:blipFill>
          <a:blip r:embed="rId2"/>
          <a:stretch>
            <a:fillRect/>
          </a:stretch>
        </p:blipFill>
        <p:spPr>
          <a:xfrm>
            <a:off x="4337050" y="3338055"/>
            <a:ext cx="3517900" cy="3162300"/>
          </a:xfrm>
          <a:prstGeom prst="rect">
            <a:avLst/>
          </a:prstGeom>
        </p:spPr>
      </p:pic>
      <p:sp>
        <p:nvSpPr>
          <p:cNvPr id="5" name="TextBox 4">
            <a:extLst>
              <a:ext uri="{FF2B5EF4-FFF2-40B4-BE49-F238E27FC236}">
                <a16:creationId xmlns:a16="http://schemas.microsoft.com/office/drawing/2014/main" id="{D819175A-27F7-0143-BEC0-593910E22A04}"/>
              </a:ext>
            </a:extLst>
          </p:cNvPr>
          <p:cNvSpPr txBox="1"/>
          <p:nvPr/>
        </p:nvSpPr>
        <p:spPr>
          <a:xfrm>
            <a:off x="6738291" y="3392259"/>
            <a:ext cx="1373777" cy="1200329"/>
          </a:xfrm>
          <a:prstGeom prst="rect">
            <a:avLst/>
          </a:prstGeom>
          <a:solidFill>
            <a:schemeClr val="accent6">
              <a:lumMod val="75000"/>
            </a:schemeClr>
          </a:solidFill>
        </p:spPr>
        <p:txBody>
          <a:bodyPr wrap="square" rtlCol="0">
            <a:spAutoFit/>
          </a:bodyPr>
          <a:lstStyle/>
          <a:p>
            <a:r>
              <a:rPr lang="en-BO" u="sng" dirty="0">
                <a:solidFill>
                  <a:schemeClr val="bg1"/>
                </a:solidFill>
              </a:rPr>
              <a:t>Programa C#</a:t>
            </a:r>
          </a:p>
          <a:p>
            <a:r>
              <a:rPr lang="en-BO" dirty="0">
                <a:solidFill>
                  <a:schemeClr val="bg1"/>
                </a:solidFill>
              </a:rPr>
              <a:t>WriteLine();</a:t>
            </a:r>
          </a:p>
          <a:p>
            <a:r>
              <a:rPr lang="en-BO" dirty="0">
                <a:solidFill>
                  <a:schemeClr val="bg1"/>
                </a:solidFill>
              </a:rPr>
              <a:t>ReadLine();</a:t>
            </a:r>
          </a:p>
          <a:p>
            <a:r>
              <a:rPr lang="en-BO" dirty="0">
                <a:solidFill>
                  <a:schemeClr val="bg1"/>
                </a:solidFill>
              </a:rPr>
              <a:t>WriteLine()</a:t>
            </a:r>
          </a:p>
        </p:txBody>
      </p:sp>
    </p:spTree>
    <p:extLst>
      <p:ext uri="{BB962C8B-B14F-4D97-AF65-F5344CB8AC3E}">
        <p14:creationId xmlns:p14="http://schemas.microsoft.com/office/powerpoint/2010/main" val="169718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6933-A2DE-C945-8845-388E619B4D77}"/>
              </a:ext>
            </a:extLst>
          </p:cNvPr>
          <p:cNvSpPr>
            <a:spLocks noGrp="1"/>
          </p:cNvSpPr>
          <p:nvPr>
            <p:ph type="title"/>
          </p:nvPr>
        </p:nvSpPr>
        <p:spPr/>
        <p:txBody>
          <a:bodyPr/>
          <a:lstStyle/>
          <a:p>
            <a:r>
              <a:rPr lang="en-BO"/>
              <a:t>Qué es una computadora?</a:t>
            </a:r>
          </a:p>
        </p:txBody>
      </p:sp>
      <p:sp>
        <p:nvSpPr>
          <p:cNvPr id="3" name="Content Placeholder 2">
            <a:extLst>
              <a:ext uri="{FF2B5EF4-FFF2-40B4-BE49-F238E27FC236}">
                <a16:creationId xmlns:a16="http://schemas.microsoft.com/office/drawing/2014/main" id="{2C681402-023A-F44F-803B-DAED040E34FC}"/>
              </a:ext>
            </a:extLst>
          </p:cNvPr>
          <p:cNvSpPr>
            <a:spLocks noGrp="1"/>
          </p:cNvSpPr>
          <p:nvPr>
            <p:ph idx="1"/>
          </p:nvPr>
        </p:nvSpPr>
        <p:spPr>
          <a:xfrm>
            <a:off x="838200" y="1825625"/>
            <a:ext cx="10515600" cy="4667250"/>
          </a:xfrm>
        </p:spPr>
        <p:txBody>
          <a:bodyPr>
            <a:normAutofit fontScale="55000" lnSpcReduction="20000"/>
          </a:bodyPr>
          <a:lstStyle/>
          <a:p>
            <a:pPr marL="0" indent="0">
              <a:buNone/>
            </a:pPr>
            <a:r>
              <a:rPr lang="en-BO" sz="3800"/>
              <a:t>Una </a:t>
            </a:r>
            <a:r>
              <a:rPr lang="en-BO" sz="3800" b="1">
                <a:solidFill>
                  <a:schemeClr val="accent6">
                    <a:lumMod val="75000"/>
                  </a:schemeClr>
                </a:solidFill>
              </a:rPr>
              <a:t>computadora</a:t>
            </a:r>
            <a:r>
              <a:rPr lang="en-BO" sz="3800"/>
              <a:t> (ú ordenador) es una máquina ó </a:t>
            </a:r>
            <a:r>
              <a:rPr lang="en-BO" sz="3800" b="1">
                <a:solidFill>
                  <a:schemeClr val="accent6">
                    <a:lumMod val="75000"/>
                  </a:schemeClr>
                </a:solidFill>
              </a:rPr>
              <a:t>dispositivo</a:t>
            </a:r>
            <a:r>
              <a:rPr lang="en-BO" sz="3800"/>
              <a:t> que tiene componentes y circuitos electrónicos que permiten hacer una enorme variedad de cosas de acuerdo al diseño de sus creadores.</a:t>
            </a:r>
          </a:p>
          <a:p>
            <a:pPr marL="0" indent="0">
              <a:buNone/>
            </a:pPr>
            <a:endParaRPr lang="en-BO"/>
          </a:p>
          <a:p>
            <a:pPr marL="0" indent="0">
              <a:buNone/>
            </a:pPr>
            <a:r>
              <a:rPr lang="en-BO" sz="3300"/>
              <a:t>En la actualidad tenemos muchos tipos de </a:t>
            </a:r>
            <a:r>
              <a:rPr lang="en-BO" sz="3300" b="1">
                <a:solidFill>
                  <a:schemeClr val="accent6">
                    <a:lumMod val="75000"/>
                  </a:schemeClr>
                </a:solidFill>
              </a:rPr>
              <a:t>computadoras</a:t>
            </a:r>
            <a:r>
              <a:rPr lang="en-BO" sz="3300"/>
              <a:t> ó </a:t>
            </a:r>
            <a:r>
              <a:rPr lang="en-BO" sz="3300" b="1">
                <a:solidFill>
                  <a:schemeClr val="accent6">
                    <a:lumMod val="75000"/>
                  </a:schemeClr>
                </a:solidFill>
              </a:rPr>
              <a:t>dispositivos inteligentes</a:t>
            </a:r>
            <a:r>
              <a:rPr lang="en-BO" sz="3300"/>
              <a:t>, como ser:</a:t>
            </a:r>
          </a:p>
          <a:p>
            <a:endParaRPr lang="en-BO"/>
          </a:p>
          <a:p>
            <a:r>
              <a:rPr lang="en-BO"/>
              <a:t>Computadoras centrales (Mainframes, Mini computadoras)</a:t>
            </a:r>
          </a:p>
          <a:p>
            <a:r>
              <a:rPr lang="en-BO" b="1">
                <a:solidFill>
                  <a:schemeClr val="accent6">
                    <a:lumMod val="75000"/>
                  </a:schemeClr>
                </a:solidFill>
              </a:rPr>
              <a:t>Computadoras de escritorio</a:t>
            </a:r>
            <a:r>
              <a:rPr lang="en-BO"/>
              <a:t> (Desktop Computers)</a:t>
            </a:r>
          </a:p>
          <a:p>
            <a:r>
              <a:rPr lang="en-BO"/>
              <a:t>Computadoras portátiles (Laptops, Notebooks, Netbooks)</a:t>
            </a:r>
          </a:p>
          <a:p>
            <a:r>
              <a:rPr lang="en-BO" b="1">
                <a:solidFill>
                  <a:schemeClr val="accent6">
                    <a:lumMod val="75000"/>
                  </a:schemeClr>
                </a:solidFill>
              </a:rPr>
              <a:t>Tabletas </a:t>
            </a:r>
            <a:r>
              <a:rPr lang="en-BO"/>
              <a:t>(Samsung Galaxy, IPad)</a:t>
            </a:r>
          </a:p>
          <a:p>
            <a:r>
              <a:rPr lang="en-BO" b="1">
                <a:solidFill>
                  <a:schemeClr val="accent6">
                    <a:lumMod val="75000"/>
                  </a:schemeClr>
                </a:solidFill>
              </a:rPr>
              <a:t>Teléfonos celulares </a:t>
            </a:r>
            <a:r>
              <a:rPr lang="en-BO"/>
              <a:t>(Android, IPhone)</a:t>
            </a:r>
          </a:p>
          <a:p>
            <a:r>
              <a:rPr lang="en-BO"/>
              <a:t>Calculadoras electrónicas</a:t>
            </a:r>
          </a:p>
          <a:p>
            <a:r>
              <a:rPr lang="en-BO"/>
              <a:t>Consolas de juego (PlayStation, Nintendo, XBox)</a:t>
            </a:r>
          </a:p>
          <a:p>
            <a:r>
              <a:rPr lang="en-BO"/>
              <a:t>Televisores inteligentes (Smart TV, Apple TV)</a:t>
            </a:r>
          </a:p>
          <a:p>
            <a:r>
              <a:rPr lang="en-BO"/>
              <a:t>Microcomputadoras para IOT (Raspberry Pi)</a:t>
            </a:r>
          </a:p>
          <a:p>
            <a:r>
              <a:rPr lang="en-BO"/>
              <a:t>Robots (iRobots, robots aspiradora, robots industriales)    </a:t>
            </a:r>
          </a:p>
        </p:txBody>
      </p:sp>
    </p:spTree>
    <p:extLst>
      <p:ext uri="{BB962C8B-B14F-4D97-AF65-F5344CB8AC3E}">
        <p14:creationId xmlns:p14="http://schemas.microsoft.com/office/powerpoint/2010/main" val="116890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E16D-5471-7245-B97F-83FAF356F18A}"/>
              </a:ext>
            </a:extLst>
          </p:cNvPr>
          <p:cNvSpPr>
            <a:spLocks noGrp="1"/>
          </p:cNvSpPr>
          <p:nvPr>
            <p:ph type="title"/>
          </p:nvPr>
        </p:nvSpPr>
        <p:spPr/>
        <p:txBody>
          <a:bodyPr/>
          <a:lstStyle/>
          <a:p>
            <a:r>
              <a:rPr lang="en-BO"/>
              <a:t>Qué tienen en común?</a:t>
            </a:r>
          </a:p>
        </p:txBody>
      </p:sp>
      <p:sp>
        <p:nvSpPr>
          <p:cNvPr id="3" name="Content Placeholder 2">
            <a:extLst>
              <a:ext uri="{FF2B5EF4-FFF2-40B4-BE49-F238E27FC236}">
                <a16:creationId xmlns:a16="http://schemas.microsoft.com/office/drawing/2014/main" id="{755479B6-ACF0-0746-8FCA-E20EC065D55B}"/>
              </a:ext>
            </a:extLst>
          </p:cNvPr>
          <p:cNvSpPr>
            <a:spLocks noGrp="1"/>
          </p:cNvSpPr>
          <p:nvPr>
            <p:ph idx="1"/>
          </p:nvPr>
        </p:nvSpPr>
        <p:spPr/>
        <p:txBody>
          <a:bodyPr/>
          <a:lstStyle/>
          <a:p>
            <a:pPr marL="0" indent="0">
              <a:buNone/>
            </a:pPr>
            <a:r>
              <a:rPr lang="en-BO"/>
              <a:t>Básicamente todas los dispositivos computadoras para su funcionamiento necesitan de dos componentes básicos:</a:t>
            </a:r>
          </a:p>
          <a:p>
            <a:pPr marL="0" indent="0">
              <a:buNone/>
            </a:pPr>
            <a:endParaRPr lang="en-BO"/>
          </a:p>
          <a:p>
            <a:r>
              <a:rPr lang="en-BO" b="1">
                <a:solidFill>
                  <a:schemeClr val="accent6">
                    <a:lumMod val="75000"/>
                  </a:schemeClr>
                </a:solidFill>
              </a:rPr>
              <a:t>Hardware</a:t>
            </a:r>
          </a:p>
          <a:p>
            <a:r>
              <a:rPr lang="en-BO" b="1">
                <a:solidFill>
                  <a:schemeClr val="accent6">
                    <a:lumMod val="75000"/>
                  </a:schemeClr>
                </a:solidFill>
              </a:rPr>
              <a:t>Software</a:t>
            </a:r>
          </a:p>
          <a:p>
            <a:pPr marL="0" indent="0">
              <a:buNone/>
            </a:pPr>
            <a:endParaRPr lang="en-BO"/>
          </a:p>
        </p:txBody>
      </p:sp>
    </p:spTree>
    <p:extLst>
      <p:ext uri="{BB962C8B-B14F-4D97-AF65-F5344CB8AC3E}">
        <p14:creationId xmlns:p14="http://schemas.microsoft.com/office/powerpoint/2010/main" val="318760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1B79-2049-0F4A-A97B-A6A489A597F0}"/>
              </a:ext>
            </a:extLst>
          </p:cNvPr>
          <p:cNvSpPr>
            <a:spLocks noGrp="1"/>
          </p:cNvSpPr>
          <p:nvPr>
            <p:ph type="title"/>
          </p:nvPr>
        </p:nvSpPr>
        <p:spPr/>
        <p:txBody>
          <a:bodyPr/>
          <a:lstStyle/>
          <a:p>
            <a:r>
              <a:rPr lang="en-BO"/>
              <a:t>Hardware</a:t>
            </a:r>
          </a:p>
        </p:txBody>
      </p:sp>
      <p:sp>
        <p:nvSpPr>
          <p:cNvPr id="3" name="Content Placeholder 2">
            <a:extLst>
              <a:ext uri="{FF2B5EF4-FFF2-40B4-BE49-F238E27FC236}">
                <a16:creationId xmlns:a16="http://schemas.microsoft.com/office/drawing/2014/main" id="{6E2368CC-896A-4A44-B808-49032E885B90}"/>
              </a:ext>
            </a:extLst>
          </p:cNvPr>
          <p:cNvSpPr>
            <a:spLocks noGrp="1"/>
          </p:cNvSpPr>
          <p:nvPr>
            <p:ph idx="1"/>
          </p:nvPr>
        </p:nvSpPr>
        <p:spPr/>
        <p:txBody>
          <a:bodyPr/>
          <a:lstStyle/>
          <a:p>
            <a:pPr marL="0" indent="0">
              <a:buNone/>
            </a:pPr>
            <a:r>
              <a:rPr lang="en-BO"/>
              <a:t>El hardware es la ferretería, o electrónica, de los </a:t>
            </a:r>
            <a:r>
              <a:rPr lang="en-BO" b="1">
                <a:solidFill>
                  <a:schemeClr val="accent6">
                    <a:lumMod val="75000"/>
                  </a:schemeClr>
                </a:solidFill>
              </a:rPr>
              <a:t>dispositivos computadoras </a:t>
            </a:r>
            <a:r>
              <a:rPr lang="en-BO"/>
              <a:t>ó</a:t>
            </a:r>
            <a:r>
              <a:rPr lang="en-BO" b="1">
                <a:solidFill>
                  <a:schemeClr val="accent6">
                    <a:lumMod val="75000"/>
                  </a:schemeClr>
                </a:solidFill>
              </a:rPr>
              <a:t> dispositivos inteligentes</a:t>
            </a:r>
            <a:r>
              <a:rPr lang="en-BO"/>
              <a:t>, lo que se ve y se puede tocar, y que consta de variadas partes, como ser: </a:t>
            </a:r>
            <a:r>
              <a:rPr lang="en-BO" b="1">
                <a:solidFill>
                  <a:schemeClr val="accent6">
                    <a:lumMod val="75000"/>
                  </a:schemeClr>
                </a:solidFill>
              </a:rPr>
              <a:t>procesador</a:t>
            </a:r>
            <a:r>
              <a:rPr lang="en-BO"/>
              <a:t>, pantalla, teclado, ratón (mouse), micrófono, parlantes, impresora, cámara, etc... Básicamente es la parte dura que permite a las personas interactuar con estos aparatos.</a:t>
            </a:r>
          </a:p>
          <a:p>
            <a:pPr marL="0" indent="0">
              <a:buNone/>
            </a:pPr>
            <a:endParaRPr lang="en-BO"/>
          </a:p>
          <a:p>
            <a:pPr marL="0" indent="0">
              <a:buNone/>
            </a:pPr>
            <a:r>
              <a:rPr lang="en-BO"/>
              <a:t>Pero lo que tienen en común todos estos tipos de computadoras, es una pieza de hardware ó circuitería conocida como </a:t>
            </a:r>
            <a:r>
              <a:rPr lang="en-BO" b="1">
                <a:solidFill>
                  <a:schemeClr val="accent6">
                    <a:lumMod val="75000"/>
                  </a:schemeClr>
                </a:solidFill>
              </a:rPr>
              <a:t>CPU (Unidad de Proceso Central)</a:t>
            </a:r>
            <a:r>
              <a:rPr lang="en-BO" b="1"/>
              <a:t> </a:t>
            </a:r>
            <a:r>
              <a:rPr lang="en-BO"/>
              <a:t>o en la jerga común </a:t>
            </a:r>
            <a:r>
              <a:rPr lang="en-BO" b="1">
                <a:solidFill>
                  <a:schemeClr val="accent6">
                    <a:lumMod val="75000"/>
                  </a:schemeClr>
                </a:solidFill>
              </a:rPr>
              <a:t>Procesador</a:t>
            </a:r>
            <a:r>
              <a:rPr lang="en-BO"/>
              <a:t>.</a:t>
            </a:r>
          </a:p>
        </p:txBody>
      </p:sp>
    </p:spTree>
    <p:extLst>
      <p:ext uri="{BB962C8B-B14F-4D97-AF65-F5344CB8AC3E}">
        <p14:creationId xmlns:p14="http://schemas.microsoft.com/office/powerpoint/2010/main" val="361124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D569-F2D6-9846-B707-E645BA14FF36}"/>
              </a:ext>
            </a:extLst>
          </p:cNvPr>
          <p:cNvSpPr>
            <a:spLocks noGrp="1"/>
          </p:cNvSpPr>
          <p:nvPr>
            <p:ph type="title"/>
          </p:nvPr>
        </p:nvSpPr>
        <p:spPr/>
        <p:txBody>
          <a:bodyPr/>
          <a:lstStyle/>
          <a:p>
            <a:r>
              <a:rPr lang="en-BO"/>
              <a:t>CPU (Unidad de Proceso Central)</a:t>
            </a:r>
          </a:p>
        </p:txBody>
      </p:sp>
      <p:sp>
        <p:nvSpPr>
          <p:cNvPr id="3" name="Content Placeholder 2">
            <a:extLst>
              <a:ext uri="{FF2B5EF4-FFF2-40B4-BE49-F238E27FC236}">
                <a16:creationId xmlns:a16="http://schemas.microsoft.com/office/drawing/2014/main" id="{4E571230-17E1-7045-AF5F-35178817AA48}"/>
              </a:ext>
            </a:extLst>
          </p:cNvPr>
          <p:cNvSpPr>
            <a:spLocks noGrp="1"/>
          </p:cNvSpPr>
          <p:nvPr>
            <p:ph idx="1"/>
          </p:nvPr>
        </p:nvSpPr>
        <p:spPr/>
        <p:txBody>
          <a:bodyPr>
            <a:noAutofit/>
          </a:bodyPr>
          <a:lstStyle/>
          <a:p>
            <a:pPr marL="0" indent="0">
              <a:buNone/>
            </a:pPr>
            <a:r>
              <a:rPr lang="en-BO" sz="1800"/>
              <a:t>La </a:t>
            </a:r>
            <a:r>
              <a:rPr lang="en-BO" sz="1800" b="1">
                <a:solidFill>
                  <a:schemeClr val="accent6">
                    <a:lumMod val="75000"/>
                  </a:schemeClr>
                </a:solidFill>
              </a:rPr>
              <a:t>CPU</a:t>
            </a:r>
            <a:r>
              <a:rPr lang="en-BO" sz="1800"/>
              <a:t> de las computadoras es la parte esencial de la electrónica de los </a:t>
            </a:r>
            <a:r>
              <a:rPr lang="en-BO" sz="1800" b="1">
                <a:solidFill>
                  <a:schemeClr val="accent6">
                    <a:lumMod val="75000"/>
                  </a:schemeClr>
                </a:solidFill>
              </a:rPr>
              <a:t>dispositivos inteligentes</a:t>
            </a:r>
            <a:r>
              <a:rPr lang="en-BO" sz="1800"/>
              <a:t>.</a:t>
            </a:r>
          </a:p>
          <a:p>
            <a:pPr marL="0" indent="0">
              <a:buNone/>
            </a:pPr>
            <a:endParaRPr lang="en-BO" sz="1800"/>
          </a:p>
          <a:p>
            <a:pPr marL="0" indent="0">
              <a:buNone/>
            </a:pPr>
            <a:r>
              <a:rPr lang="en-BO" sz="1800"/>
              <a:t> Esta compuesta principalmente de 2 elementos:</a:t>
            </a:r>
          </a:p>
          <a:p>
            <a:r>
              <a:rPr lang="en-BO" sz="1800" b="1">
                <a:solidFill>
                  <a:schemeClr val="accent6">
                    <a:lumMod val="75000"/>
                  </a:schemeClr>
                </a:solidFill>
              </a:rPr>
              <a:t>Procesador</a:t>
            </a:r>
            <a:r>
              <a:rPr lang="en-BO" sz="1800"/>
              <a:t> (MicroProcesador en la actualidad)</a:t>
            </a:r>
          </a:p>
          <a:p>
            <a:r>
              <a:rPr lang="en-BO" sz="1800" b="1">
                <a:solidFill>
                  <a:schemeClr val="accent6">
                    <a:lumMod val="75000"/>
                  </a:schemeClr>
                </a:solidFill>
              </a:rPr>
              <a:t>Memoria RAM</a:t>
            </a:r>
            <a:r>
              <a:rPr lang="en-BO" sz="1800"/>
              <a:t> (Memoria de Acceso Aleatorio, o electrónica)</a:t>
            </a:r>
          </a:p>
          <a:p>
            <a:endParaRPr lang="en-BO" sz="1800"/>
          </a:p>
          <a:p>
            <a:pPr marL="0" indent="0">
              <a:buNone/>
            </a:pPr>
            <a:r>
              <a:rPr lang="en-BO" sz="1800"/>
              <a:t>El </a:t>
            </a:r>
            <a:r>
              <a:rPr lang="en-BO" sz="1800" b="1">
                <a:solidFill>
                  <a:schemeClr val="accent6">
                    <a:lumMod val="75000"/>
                  </a:schemeClr>
                </a:solidFill>
              </a:rPr>
              <a:t>Procesador </a:t>
            </a:r>
            <a:r>
              <a:rPr lang="en-BO" sz="1800"/>
              <a:t>se confunde en algunos esquemas como la </a:t>
            </a:r>
            <a:r>
              <a:rPr lang="en-BO" sz="1800" b="1">
                <a:solidFill>
                  <a:schemeClr val="accent6">
                    <a:lumMod val="75000"/>
                  </a:schemeClr>
                </a:solidFill>
              </a:rPr>
              <a:t>CPU</a:t>
            </a:r>
            <a:r>
              <a:rPr lang="en-BO" sz="1800"/>
              <a:t> completa, porque en su interior tiene una pequeña memoria, que sirve como buffer para almacenar fragmentos de la memoria principal externa, antes de su procesamiento por el Procesador. Vienen en la forma que conocemos actualmente como </a:t>
            </a:r>
            <a:r>
              <a:rPr lang="en-BO" sz="1800" b="1">
                <a:solidFill>
                  <a:schemeClr val="accent6">
                    <a:lumMod val="75000"/>
                  </a:schemeClr>
                </a:solidFill>
              </a:rPr>
              <a:t>chips o circuitos integrados</a:t>
            </a:r>
            <a:r>
              <a:rPr lang="en-BO" sz="1800"/>
              <a:t>.</a:t>
            </a:r>
          </a:p>
          <a:p>
            <a:pPr marL="0" indent="0">
              <a:buNone/>
            </a:pPr>
            <a:endParaRPr lang="en-BO" sz="1800" b="1">
              <a:solidFill>
                <a:schemeClr val="accent6">
                  <a:lumMod val="75000"/>
                </a:schemeClr>
              </a:solidFill>
            </a:endParaRPr>
          </a:p>
          <a:p>
            <a:pPr marL="0" indent="0">
              <a:buNone/>
            </a:pPr>
            <a:r>
              <a:rPr lang="en-BO" sz="1800"/>
              <a:t>Por eso en todos los </a:t>
            </a:r>
            <a:r>
              <a:rPr lang="en-BO" sz="1800" b="1">
                <a:solidFill>
                  <a:schemeClr val="accent6">
                    <a:lumMod val="75000"/>
                  </a:schemeClr>
                </a:solidFill>
              </a:rPr>
              <a:t>dispositivos inteligentes</a:t>
            </a:r>
            <a:r>
              <a:rPr lang="en-BO" sz="1800">
                <a:solidFill>
                  <a:schemeClr val="accent6">
                    <a:lumMod val="75000"/>
                  </a:schemeClr>
                </a:solidFill>
              </a:rPr>
              <a:t> </a:t>
            </a:r>
            <a:r>
              <a:rPr lang="en-BO" sz="1800"/>
              <a:t>podemos referirnos a su </a:t>
            </a:r>
            <a:r>
              <a:rPr lang="en-BO" sz="1800" b="1">
                <a:solidFill>
                  <a:schemeClr val="accent6">
                    <a:lumMod val="75000"/>
                  </a:schemeClr>
                </a:solidFill>
              </a:rPr>
              <a:t>potencia de procesamiento</a:t>
            </a:r>
            <a:r>
              <a:rPr lang="en-BO" sz="1800"/>
              <a:t> y a su </a:t>
            </a:r>
            <a:r>
              <a:rPr lang="en-BO" sz="1800" b="1">
                <a:solidFill>
                  <a:schemeClr val="accent6">
                    <a:lumMod val="75000"/>
                  </a:schemeClr>
                </a:solidFill>
              </a:rPr>
              <a:t>capacidad de memoria</a:t>
            </a:r>
            <a:r>
              <a:rPr lang="en-BO" sz="1800"/>
              <a:t>.</a:t>
            </a:r>
          </a:p>
        </p:txBody>
      </p:sp>
    </p:spTree>
    <p:extLst>
      <p:ext uri="{BB962C8B-B14F-4D97-AF65-F5344CB8AC3E}">
        <p14:creationId xmlns:p14="http://schemas.microsoft.com/office/powerpoint/2010/main" val="312733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D7E5-BC77-994E-B231-0B5E2DA83C89}"/>
              </a:ext>
            </a:extLst>
          </p:cNvPr>
          <p:cNvSpPr>
            <a:spLocks noGrp="1"/>
          </p:cNvSpPr>
          <p:nvPr>
            <p:ph type="title"/>
          </p:nvPr>
        </p:nvSpPr>
        <p:spPr/>
        <p:txBody>
          <a:bodyPr/>
          <a:lstStyle/>
          <a:p>
            <a:r>
              <a:rPr lang="en-BO"/>
              <a:t>Cómo funciona una CPU?</a:t>
            </a:r>
          </a:p>
        </p:txBody>
      </p:sp>
      <p:pic>
        <p:nvPicPr>
          <p:cNvPr id="13" name="Picture 12">
            <a:extLst>
              <a:ext uri="{FF2B5EF4-FFF2-40B4-BE49-F238E27FC236}">
                <a16:creationId xmlns:a16="http://schemas.microsoft.com/office/drawing/2014/main" id="{C907A7DC-9762-1B46-8452-8CDF6EC9C19B}"/>
              </a:ext>
            </a:extLst>
          </p:cNvPr>
          <p:cNvPicPr>
            <a:picLocks noChangeAspect="1"/>
          </p:cNvPicPr>
          <p:nvPr/>
        </p:nvPicPr>
        <p:blipFill>
          <a:blip r:embed="rId2"/>
          <a:stretch>
            <a:fillRect/>
          </a:stretch>
        </p:blipFill>
        <p:spPr>
          <a:xfrm>
            <a:off x="1379673" y="1690688"/>
            <a:ext cx="4845705" cy="3117237"/>
          </a:xfrm>
          <a:prstGeom prst="rect">
            <a:avLst/>
          </a:prstGeom>
        </p:spPr>
      </p:pic>
      <p:sp>
        <p:nvSpPr>
          <p:cNvPr id="18" name="TextBox 17">
            <a:extLst>
              <a:ext uri="{FF2B5EF4-FFF2-40B4-BE49-F238E27FC236}">
                <a16:creationId xmlns:a16="http://schemas.microsoft.com/office/drawing/2014/main" id="{155C85BE-0BEC-3946-B8FC-AF94BF8CD763}"/>
              </a:ext>
            </a:extLst>
          </p:cNvPr>
          <p:cNvSpPr txBox="1"/>
          <p:nvPr/>
        </p:nvSpPr>
        <p:spPr>
          <a:xfrm>
            <a:off x="2384981" y="2099949"/>
            <a:ext cx="1168925" cy="369332"/>
          </a:xfrm>
          <a:prstGeom prst="rect">
            <a:avLst/>
          </a:prstGeom>
          <a:noFill/>
        </p:spPr>
        <p:txBody>
          <a:bodyPr wrap="square" rtlCol="0">
            <a:spAutoFit/>
          </a:bodyPr>
          <a:lstStyle/>
          <a:p>
            <a:r>
              <a:rPr lang="en-BO">
                <a:solidFill>
                  <a:schemeClr val="bg1">
                    <a:lumMod val="95000"/>
                  </a:schemeClr>
                </a:solidFill>
              </a:rPr>
              <a:t>Memoria</a:t>
            </a:r>
          </a:p>
        </p:txBody>
      </p:sp>
      <p:grpSp>
        <p:nvGrpSpPr>
          <p:cNvPr id="31" name="Group 30">
            <a:extLst>
              <a:ext uri="{FF2B5EF4-FFF2-40B4-BE49-F238E27FC236}">
                <a16:creationId xmlns:a16="http://schemas.microsoft.com/office/drawing/2014/main" id="{8E3B2900-BA3F-EB4F-A30D-6B208BE9A9F2}"/>
              </a:ext>
            </a:extLst>
          </p:cNvPr>
          <p:cNvGrpSpPr/>
          <p:nvPr/>
        </p:nvGrpSpPr>
        <p:grpSpPr>
          <a:xfrm>
            <a:off x="7020599" y="2099949"/>
            <a:ext cx="3911600" cy="2846895"/>
            <a:chOff x="7048879" y="1732716"/>
            <a:chExt cx="3911600" cy="2846895"/>
          </a:xfrm>
        </p:grpSpPr>
        <p:pic>
          <p:nvPicPr>
            <p:cNvPr id="20" name="Picture 19" descr="A screenshot of a cell phone&#10;&#10;Description automatically generated">
              <a:extLst>
                <a:ext uri="{FF2B5EF4-FFF2-40B4-BE49-F238E27FC236}">
                  <a16:creationId xmlns:a16="http://schemas.microsoft.com/office/drawing/2014/main" id="{EB1E5051-F7B3-2A42-A970-CA128EB4A57B}"/>
                </a:ext>
              </a:extLst>
            </p:cNvPr>
            <p:cNvPicPr>
              <a:picLocks noChangeAspect="1"/>
            </p:cNvPicPr>
            <p:nvPr/>
          </p:nvPicPr>
          <p:blipFill>
            <a:blip r:embed="rId3"/>
            <a:stretch>
              <a:fillRect/>
            </a:stretch>
          </p:blipFill>
          <p:spPr>
            <a:xfrm>
              <a:off x="7048879" y="1813237"/>
              <a:ext cx="3911600" cy="2667000"/>
            </a:xfrm>
            <a:prstGeom prst="rect">
              <a:avLst/>
            </a:prstGeom>
          </p:spPr>
        </p:pic>
        <p:sp>
          <p:nvSpPr>
            <p:cNvPr id="21" name="Rectangle 20">
              <a:extLst>
                <a:ext uri="{FF2B5EF4-FFF2-40B4-BE49-F238E27FC236}">
                  <a16:creationId xmlns:a16="http://schemas.microsoft.com/office/drawing/2014/main" id="{82408157-FD98-2649-8361-A3E25A543B8F}"/>
                </a:ext>
              </a:extLst>
            </p:cNvPr>
            <p:cNvSpPr/>
            <p:nvPr/>
          </p:nvSpPr>
          <p:spPr>
            <a:xfrm>
              <a:off x="7778051" y="1930679"/>
              <a:ext cx="2271860" cy="2648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pic>
          <p:nvPicPr>
            <p:cNvPr id="17" name="Picture 16" descr="A picture containing man, sitting, wearing, standing&#10;&#10;Description automatically generated">
              <a:extLst>
                <a:ext uri="{FF2B5EF4-FFF2-40B4-BE49-F238E27FC236}">
                  <a16:creationId xmlns:a16="http://schemas.microsoft.com/office/drawing/2014/main" id="{DD91327A-6694-E445-995A-CBDC61A26F3C}"/>
                </a:ext>
              </a:extLst>
            </p:cNvPr>
            <p:cNvPicPr>
              <a:picLocks noChangeAspect="1"/>
            </p:cNvPicPr>
            <p:nvPr/>
          </p:nvPicPr>
          <p:blipFill>
            <a:blip r:embed="rId4"/>
            <a:stretch>
              <a:fillRect/>
            </a:stretch>
          </p:blipFill>
          <p:spPr>
            <a:xfrm>
              <a:off x="7778051" y="2474703"/>
              <a:ext cx="493172" cy="566954"/>
            </a:xfrm>
            <a:prstGeom prst="rect">
              <a:avLst/>
            </a:prstGeom>
          </p:spPr>
        </p:pic>
        <p:sp>
          <p:nvSpPr>
            <p:cNvPr id="23" name="TextBox 22">
              <a:extLst>
                <a:ext uri="{FF2B5EF4-FFF2-40B4-BE49-F238E27FC236}">
                  <a16:creationId xmlns:a16="http://schemas.microsoft.com/office/drawing/2014/main" id="{3944DCA7-CF9E-0349-A89B-1466F5279971}"/>
                </a:ext>
              </a:extLst>
            </p:cNvPr>
            <p:cNvSpPr txBox="1"/>
            <p:nvPr/>
          </p:nvSpPr>
          <p:spPr>
            <a:xfrm>
              <a:off x="10101749" y="1732716"/>
              <a:ext cx="782424" cy="369332"/>
            </a:xfrm>
            <a:prstGeom prst="rect">
              <a:avLst/>
            </a:prstGeom>
            <a:solidFill>
              <a:schemeClr val="accent1">
                <a:lumMod val="40000"/>
                <a:lumOff val="60000"/>
              </a:schemeClr>
            </a:solidFill>
          </p:spPr>
          <p:txBody>
            <a:bodyPr wrap="square" rtlCol="0">
              <a:spAutoFit/>
            </a:bodyPr>
            <a:lstStyle/>
            <a:p>
              <a:pPr algn="ctr"/>
              <a:r>
                <a:rPr lang="en-BO"/>
                <a:t>RAM</a:t>
              </a:r>
            </a:p>
          </p:txBody>
        </p:sp>
        <p:cxnSp>
          <p:nvCxnSpPr>
            <p:cNvPr id="27" name="Straight Arrow Connector 26">
              <a:extLst>
                <a:ext uri="{FF2B5EF4-FFF2-40B4-BE49-F238E27FC236}">
                  <a16:creationId xmlns:a16="http://schemas.microsoft.com/office/drawing/2014/main" id="{30C724DB-0DAA-FE41-B1AF-07281A807355}"/>
                </a:ext>
              </a:extLst>
            </p:cNvPr>
            <p:cNvCxnSpPr/>
            <p:nvPr/>
          </p:nvCxnSpPr>
          <p:spPr>
            <a:xfrm>
              <a:off x="8271223" y="2769665"/>
              <a:ext cx="1830526" cy="509047"/>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AC08E84-5D7F-2C44-87A5-BE57E1F272B0}"/>
                </a:ext>
              </a:extLst>
            </p:cNvPr>
            <p:cNvSpPr txBox="1"/>
            <p:nvPr/>
          </p:nvSpPr>
          <p:spPr>
            <a:xfrm>
              <a:off x="8560475" y="1813237"/>
              <a:ext cx="1489436" cy="923330"/>
            </a:xfrm>
            <a:prstGeom prst="rect">
              <a:avLst/>
            </a:prstGeom>
            <a:solidFill>
              <a:schemeClr val="accent4">
                <a:lumMod val="60000"/>
                <a:lumOff val="40000"/>
              </a:schemeClr>
            </a:solidFill>
          </p:spPr>
          <p:txBody>
            <a:bodyPr wrap="square" rtlCol="0">
              <a:spAutoFit/>
            </a:bodyPr>
            <a:lstStyle/>
            <a:p>
              <a:endParaRPr lang="en-BO"/>
            </a:p>
            <a:p>
              <a:r>
                <a:rPr lang="en-BO"/>
                <a:t>Instrucciones</a:t>
              </a:r>
            </a:p>
            <a:p>
              <a:endParaRPr lang="en-BO"/>
            </a:p>
          </p:txBody>
        </p:sp>
        <p:sp>
          <p:nvSpPr>
            <p:cNvPr id="29" name="TextBox 28">
              <a:extLst>
                <a:ext uri="{FF2B5EF4-FFF2-40B4-BE49-F238E27FC236}">
                  <a16:creationId xmlns:a16="http://schemas.microsoft.com/office/drawing/2014/main" id="{55E8F552-FAC0-7247-90FE-51894123890C}"/>
                </a:ext>
              </a:extLst>
            </p:cNvPr>
            <p:cNvSpPr txBox="1"/>
            <p:nvPr/>
          </p:nvSpPr>
          <p:spPr>
            <a:xfrm>
              <a:off x="9004679" y="3041657"/>
              <a:ext cx="719997" cy="369332"/>
            </a:xfrm>
            <a:prstGeom prst="rect">
              <a:avLst/>
            </a:prstGeom>
            <a:noFill/>
          </p:spPr>
          <p:txBody>
            <a:bodyPr wrap="square" rtlCol="0">
              <a:spAutoFit/>
            </a:bodyPr>
            <a:lstStyle/>
            <a:p>
              <a:r>
                <a:rPr lang="en-BO">
                  <a:solidFill>
                    <a:schemeClr val="accent6">
                      <a:lumMod val="75000"/>
                    </a:schemeClr>
                  </a:solidFill>
                </a:rPr>
                <a:t>Datos</a:t>
              </a:r>
            </a:p>
          </p:txBody>
        </p:sp>
        <p:cxnSp>
          <p:nvCxnSpPr>
            <p:cNvPr id="25" name="Straight Arrow Connector 24">
              <a:extLst>
                <a:ext uri="{FF2B5EF4-FFF2-40B4-BE49-F238E27FC236}">
                  <a16:creationId xmlns:a16="http://schemas.microsoft.com/office/drawing/2014/main" id="{4598A1A3-0B5D-8542-9D45-93B4E0669F01}"/>
                </a:ext>
              </a:extLst>
            </p:cNvPr>
            <p:cNvCxnSpPr>
              <a:endCxn id="17" idx="3"/>
            </p:cNvCxnSpPr>
            <p:nvPr/>
          </p:nvCxnSpPr>
          <p:spPr>
            <a:xfrm flipH="1">
              <a:off x="8271223" y="2392593"/>
              <a:ext cx="1830526" cy="3655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D5A6FAA1-6BC8-E84A-A08E-ADD54D68B952}"/>
              </a:ext>
            </a:extLst>
          </p:cNvPr>
          <p:cNvSpPr txBox="1"/>
          <p:nvPr/>
        </p:nvSpPr>
        <p:spPr>
          <a:xfrm>
            <a:off x="1379673" y="5128181"/>
            <a:ext cx="9552526" cy="1200329"/>
          </a:xfrm>
          <a:prstGeom prst="rect">
            <a:avLst/>
          </a:prstGeom>
          <a:noFill/>
        </p:spPr>
        <p:txBody>
          <a:bodyPr wrap="square" rtlCol="0">
            <a:spAutoFit/>
          </a:bodyPr>
          <a:lstStyle/>
          <a:p>
            <a:r>
              <a:rPr lang="en-BO"/>
              <a:t>La </a:t>
            </a:r>
            <a:r>
              <a:rPr lang="en-BO" b="1">
                <a:solidFill>
                  <a:schemeClr val="accent6">
                    <a:lumMod val="75000"/>
                  </a:schemeClr>
                </a:solidFill>
              </a:rPr>
              <a:t>CPU</a:t>
            </a:r>
            <a:r>
              <a:rPr lang="en-BO"/>
              <a:t>, </a:t>
            </a:r>
            <a:r>
              <a:rPr lang="en-BO" b="1">
                <a:solidFill>
                  <a:schemeClr val="accent6">
                    <a:lumMod val="75000"/>
                  </a:schemeClr>
                </a:solidFill>
              </a:rPr>
              <a:t>con su memoria</a:t>
            </a:r>
            <a:r>
              <a:rPr lang="en-BO"/>
              <a:t>, es la que le da a los </a:t>
            </a:r>
            <a:r>
              <a:rPr lang="en-BO" b="1">
                <a:solidFill>
                  <a:schemeClr val="accent6">
                    <a:lumMod val="75000"/>
                  </a:schemeClr>
                </a:solidFill>
              </a:rPr>
              <a:t>dispositivos inteligentes </a:t>
            </a:r>
            <a:r>
              <a:rPr lang="en-BO"/>
              <a:t>su “inteligencia” para realizar varias tareas difrentes. El procesador es el “cerebro” que puede interpretar y </a:t>
            </a:r>
            <a:r>
              <a:rPr lang="en-BO" b="1">
                <a:solidFill>
                  <a:schemeClr val="accent6">
                    <a:lumMod val="75000"/>
                  </a:schemeClr>
                </a:solidFill>
              </a:rPr>
              <a:t>procesar</a:t>
            </a:r>
            <a:r>
              <a:rPr lang="en-BO"/>
              <a:t> las operaciones que el dispositivo en cuestión realiza para su usuario, haciendo uso de los </a:t>
            </a:r>
            <a:r>
              <a:rPr lang="en-BO" b="1">
                <a:solidFill>
                  <a:schemeClr val="accent6">
                    <a:lumMod val="75000"/>
                  </a:schemeClr>
                </a:solidFill>
              </a:rPr>
              <a:t>datos</a:t>
            </a:r>
            <a:r>
              <a:rPr lang="en-BO"/>
              <a:t> ó </a:t>
            </a:r>
            <a:r>
              <a:rPr lang="en-BO" b="1">
                <a:solidFill>
                  <a:schemeClr val="accent6">
                    <a:lumMod val="75000"/>
                  </a:schemeClr>
                </a:solidFill>
              </a:rPr>
              <a:t>información</a:t>
            </a:r>
            <a:r>
              <a:rPr lang="en-BO"/>
              <a:t> almacenada en la misma memoria que las </a:t>
            </a:r>
            <a:r>
              <a:rPr lang="en-BO" b="1">
                <a:solidFill>
                  <a:schemeClr val="accent6">
                    <a:lumMod val="75000"/>
                  </a:schemeClr>
                </a:solidFill>
              </a:rPr>
              <a:t>instrucciones</a:t>
            </a:r>
            <a:r>
              <a:rPr lang="en-BO"/>
              <a:t>. </a:t>
            </a:r>
          </a:p>
        </p:txBody>
      </p:sp>
    </p:spTree>
    <p:extLst>
      <p:ext uri="{BB962C8B-B14F-4D97-AF65-F5344CB8AC3E}">
        <p14:creationId xmlns:p14="http://schemas.microsoft.com/office/powerpoint/2010/main" val="368717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8808-5869-2742-BB8D-36E52B8E54F6}"/>
              </a:ext>
            </a:extLst>
          </p:cNvPr>
          <p:cNvSpPr>
            <a:spLocks noGrp="1"/>
          </p:cNvSpPr>
          <p:nvPr>
            <p:ph type="title"/>
          </p:nvPr>
        </p:nvSpPr>
        <p:spPr/>
        <p:txBody>
          <a:bodyPr/>
          <a:lstStyle/>
          <a:p>
            <a:r>
              <a:rPr lang="en-BO"/>
              <a:t>Software</a:t>
            </a:r>
          </a:p>
        </p:txBody>
      </p:sp>
      <p:pic>
        <p:nvPicPr>
          <p:cNvPr id="6" name="Content Placeholder 5" descr="A screenshot of a cell phone&#10;&#10;Description automatically generated">
            <a:extLst>
              <a:ext uri="{FF2B5EF4-FFF2-40B4-BE49-F238E27FC236}">
                <a16:creationId xmlns:a16="http://schemas.microsoft.com/office/drawing/2014/main" id="{D5E9C255-E6FB-2644-973C-F00C7D50CE26}"/>
              </a:ext>
            </a:extLst>
          </p:cNvPr>
          <p:cNvPicPr>
            <a:picLocks noGrp="1" noChangeAspect="1"/>
          </p:cNvPicPr>
          <p:nvPr>
            <p:ph idx="1"/>
          </p:nvPr>
        </p:nvPicPr>
        <p:blipFill>
          <a:blip r:embed="rId2"/>
          <a:stretch>
            <a:fillRect/>
          </a:stretch>
        </p:blipFill>
        <p:spPr>
          <a:xfrm>
            <a:off x="6592658" y="2102948"/>
            <a:ext cx="1727200" cy="1511300"/>
          </a:xfrm>
        </p:spPr>
      </p:pic>
      <p:pic>
        <p:nvPicPr>
          <p:cNvPr id="8" name="Picture 7" descr="A screenshot of a cell phone&#10;&#10;Description automatically generated">
            <a:extLst>
              <a:ext uri="{FF2B5EF4-FFF2-40B4-BE49-F238E27FC236}">
                <a16:creationId xmlns:a16="http://schemas.microsoft.com/office/drawing/2014/main" id="{FF82A0D4-E894-2948-8EBB-E6CD2B91A658}"/>
              </a:ext>
            </a:extLst>
          </p:cNvPr>
          <p:cNvPicPr>
            <a:picLocks noChangeAspect="1"/>
          </p:cNvPicPr>
          <p:nvPr/>
        </p:nvPicPr>
        <p:blipFill>
          <a:blip r:embed="rId3"/>
          <a:stretch>
            <a:fillRect/>
          </a:stretch>
        </p:blipFill>
        <p:spPr>
          <a:xfrm>
            <a:off x="9626600" y="1217341"/>
            <a:ext cx="1727200" cy="4423317"/>
          </a:xfrm>
          <a:prstGeom prst="rect">
            <a:avLst/>
          </a:prstGeom>
        </p:spPr>
      </p:pic>
      <p:sp>
        <p:nvSpPr>
          <p:cNvPr id="4" name="TextBox 3">
            <a:extLst>
              <a:ext uri="{FF2B5EF4-FFF2-40B4-BE49-F238E27FC236}">
                <a16:creationId xmlns:a16="http://schemas.microsoft.com/office/drawing/2014/main" id="{88B82200-1B31-5B4D-844B-99585797A24A}"/>
              </a:ext>
            </a:extLst>
          </p:cNvPr>
          <p:cNvSpPr txBox="1"/>
          <p:nvPr/>
        </p:nvSpPr>
        <p:spPr>
          <a:xfrm>
            <a:off x="9626600" y="2178113"/>
            <a:ext cx="1727200" cy="2031325"/>
          </a:xfrm>
          <a:prstGeom prst="rect">
            <a:avLst/>
          </a:prstGeom>
          <a:solidFill>
            <a:schemeClr val="accent4">
              <a:lumMod val="60000"/>
              <a:lumOff val="40000"/>
            </a:schemeClr>
          </a:solidFill>
        </p:spPr>
        <p:txBody>
          <a:bodyPr wrap="square" rtlCol="0">
            <a:spAutoFit/>
          </a:bodyPr>
          <a:lstStyle/>
          <a:p>
            <a:r>
              <a:rPr lang="en-BO" u="sng"/>
              <a:t>Instrucciones</a:t>
            </a:r>
          </a:p>
          <a:p>
            <a:r>
              <a:rPr lang="en-BO"/>
              <a:t>Read </a:t>
            </a:r>
          </a:p>
          <a:p>
            <a:r>
              <a:rPr lang="en-BO"/>
              <a:t>Print</a:t>
            </a:r>
          </a:p>
          <a:p>
            <a:r>
              <a:rPr lang="en-BO"/>
              <a:t>Erase</a:t>
            </a:r>
          </a:p>
          <a:p>
            <a:endParaRPr lang="en-BO"/>
          </a:p>
          <a:p>
            <a:endParaRPr lang="en-BO"/>
          </a:p>
          <a:p>
            <a:endParaRPr lang="en-BO"/>
          </a:p>
        </p:txBody>
      </p:sp>
      <p:sp>
        <p:nvSpPr>
          <p:cNvPr id="10" name="Left Arrow 9">
            <a:extLst>
              <a:ext uri="{FF2B5EF4-FFF2-40B4-BE49-F238E27FC236}">
                <a16:creationId xmlns:a16="http://schemas.microsoft.com/office/drawing/2014/main" id="{394A0189-128F-C14A-993F-D84D7AFACD4C}"/>
              </a:ext>
            </a:extLst>
          </p:cNvPr>
          <p:cNvSpPr/>
          <p:nvPr/>
        </p:nvSpPr>
        <p:spPr>
          <a:xfrm>
            <a:off x="8197309" y="2442063"/>
            <a:ext cx="1429291" cy="536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O"/>
          </a:p>
        </p:txBody>
      </p:sp>
      <p:sp>
        <p:nvSpPr>
          <p:cNvPr id="12" name="TextBox 11">
            <a:extLst>
              <a:ext uri="{FF2B5EF4-FFF2-40B4-BE49-F238E27FC236}">
                <a16:creationId xmlns:a16="http://schemas.microsoft.com/office/drawing/2014/main" id="{D52BC052-9D86-C040-B924-296B518C2267}"/>
              </a:ext>
            </a:extLst>
          </p:cNvPr>
          <p:cNvSpPr txBox="1"/>
          <p:nvPr/>
        </p:nvSpPr>
        <p:spPr>
          <a:xfrm>
            <a:off x="838200" y="1549286"/>
            <a:ext cx="5383491" cy="5078313"/>
          </a:xfrm>
          <a:prstGeom prst="rect">
            <a:avLst/>
          </a:prstGeom>
          <a:noFill/>
        </p:spPr>
        <p:txBody>
          <a:bodyPr wrap="square" rtlCol="0">
            <a:spAutoFit/>
          </a:bodyPr>
          <a:lstStyle/>
          <a:p>
            <a:pPr algn="just"/>
            <a:r>
              <a:rPr lang="en-BO"/>
              <a:t>En la </a:t>
            </a:r>
            <a:r>
              <a:rPr lang="en-BO" b="1">
                <a:solidFill>
                  <a:schemeClr val="accent6">
                    <a:lumMod val="75000"/>
                  </a:schemeClr>
                </a:solidFill>
              </a:rPr>
              <a:t>memoria de la CPU </a:t>
            </a:r>
            <a:r>
              <a:rPr lang="en-BO"/>
              <a:t>se almacenan las </a:t>
            </a:r>
            <a:r>
              <a:rPr lang="en-BO" b="1">
                <a:solidFill>
                  <a:schemeClr val="accent6">
                    <a:lumMod val="75000"/>
                  </a:schemeClr>
                </a:solidFill>
              </a:rPr>
              <a:t>instrucciones y los datos</a:t>
            </a:r>
            <a:r>
              <a:rPr lang="en-BO"/>
              <a:t> para que el </a:t>
            </a:r>
            <a:r>
              <a:rPr lang="en-BO" b="1">
                <a:solidFill>
                  <a:schemeClr val="accent6">
                    <a:lumMod val="75000"/>
                  </a:schemeClr>
                </a:solidFill>
              </a:rPr>
              <a:t>Procesador</a:t>
            </a:r>
            <a:r>
              <a:rPr lang="en-BO"/>
              <a:t> los procese.</a:t>
            </a:r>
          </a:p>
          <a:p>
            <a:pPr algn="just"/>
            <a:endParaRPr lang="en-BO"/>
          </a:p>
          <a:p>
            <a:pPr algn="just"/>
            <a:r>
              <a:rPr lang="en-BO"/>
              <a:t>Estas </a:t>
            </a:r>
            <a:r>
              <a:rPr lang="en-BO" b="1">
                <a:solidFill>
                  <a:schemeClr val="accent6">
                    <a:lumMod val="75000"/>
                  </a:schemeClr>
                </a:solidFill>
              </a:rPr>
              <a:t>instrucciones</a:t>
            </a:r>
            <a:r>
              <a:rPr lang="en-BO"/>
              <a:t> pueden ser distintas de acuerdo a la funcionalidad que el programador diseñe para el dispositivo. Esto es lo que se conoce como </a:t>
            </a:r>
            <a:r>
              <a:rPr lang="en-BO" b="1">
                <a:solidFill>
                  <a:schemeClr val="accent6">
                    <a:lumMod val="75000"/>
                  </a:schemeClr>
                </a:solidFill>
              </a:rPr>
              <a:t>Software </a:t>
            </a:r>
            <a:r>
              <a:rPr lang="en-BO"/>
              <a:t>(parte blanda, intangible) o Programas que hacen a la </a:t>
            </a:r>
            <a:r>
              <a:rPr lang="en-BO" b="1">
                <a:solidFill>
                  <a:schemeClr val="accent6">
                    <a:lumMod val="75000"/>
                  </a:schemeClr>
                </a:solidFill>
              </a:rPr>
              <a:t>versatilidad de las computadoras</a:t>
            </a:r>
            <a:r>
              <a:rPr lang="en-BO"/>
              <a:t>.</a:t>
            </a:r>
          </a:p>
          <a:p>
            <a:pPr algn="just"/>
            <a:endParaRPr lang="en-BO"/>
          </a:p>
          <a:p>
            <a:pPr algn="just"/>
            <a:r>
              <a:rPr lang="en-BO"/>
              <a:t>Esta instrucciones o </a:t>
            </a:r>
            <a:r>
              <a:rPr lang="en-BO" b="1">
                <a:solidFill>
                  <a:schemeClr val="accent6">
                    <a:lumMod val="75000"/>
                  </a:schemeClr>
                </a:solidFill>
              </a:rPr>
              <a:t>código</a:t>
            </a:r>
            <a:r>
              <a:rPr lang="en-BO"/>
              <a:t> se agrupan en </a:t>
            </a:r>
            <a:r>
              <a:rPr lang="en-BO" b="1">
                <a:solidFill>
                  <a:schemeClr val="accent6">
                    <a:lumMod val="75000"/>
                  </a:schemeClr>
                </a:solidFill>
              </a:rPr>
              <a:t>programas</a:t>
            </a:r>
            <a:r>
              <a:rPr lang="en-BO"/>
              <a:t> y a su vez los programaas se agrupan en </a:t>
            </a:r>
            <a:r>
              <a:rPr lang="en-BO" b="1">
                <a:solidFill>
                  <a:schemeClr val="accent6">
                    <a:lumMod val="75000"/>
                  </a:schemeClr>
                </a:solidFill>
              </a:rPr>
              <a:t>Aplicaciones</a:t>
            </a:r>
            <a:r>
              <a:rPr lang="en-BO"/>
              <a:t>. </a:t>
            </a:r>
          </a:p>
          <a:p>
            <a:pPr algn="just"/>
            <a:endParaRPr lang="en-BO"/>
          </a:p>
          <a:p>
            <a:pPr algn="just"/>
            <a:r>
              <a:rPr lang="en-BO"/>
              <a:t>El </a:t>
            </a:r>
            <a:r>
              <a:rPr lang="en-BO" b="1">
                <a:solidFill>
                  <a:schemeClr val="accent6">
                    <a:lumMod val="75000"/>
                  </a:schemeClr>
                </a:solidFill>
              </a:rPr>
              <a:t>Software</a:t>
            </a:r>
            <a:r>
              <a:rPr lang="en-BO"/>
              <a:t> de una computadora es el </a:t>
            </a:r>
            <a:r>
              <a:rPr lang="en-BO" b="1">
                <a:solidFill>
                  <a:schemeClr val="accent6">
                    <a:lumMod val="75000"/>
                  </a:schemeClr>
                </a:solidFill>
              </a:rPr>
              <a:t>conjunto de Aplicaciones</a:t>
            </a:r>
            <a:r>
              <a:rPr lang="en-BO"/>
              <a:t> listas para ser cargadas a la memoria RAM de esta </a:t>
            </a:r>
            <a:r>
              <a:rPr lang="en-BO" b="1">
                <a:solidFill>
                  <a:schemeClr val="accent6">
                    <a:lumMod val="75000"/>
                  </a:schemeClr>
                </a:solidFill>
              </a:rPr>
              <a:t>“máquina universal” </a:t>
            </a:r>
            <a:r>
              <a:rPr lang="en-BO"/>
              <a:t>y que automatiza diversas tareas para su </a:t>
            </a:r>
            <a:r>
              <a:rPr lang="en-BO" b="1">
                <a:solidFill>
                  <a:schemeClr val="accent6">
                    <a:lumMod val="75000"/>
                  </a:schemeClr>
                </a:solidFill>
              </a:rPr>
              <a:t>usuario</a:t>
            </a:r>
            <a:r>
              <a:rPr lang="en-BO"/>
              <a:t>, como ser calcular, comunicar, jugar, tocar música, mostrar videos, etc... </a:t>
            </a:r>
          </a:p>
        </p:txBody>
      </p:sp>
      <p:sp>
        <p:nvSpPr>
          <p:cNvPr id="13" name="TextBox 12">
            <a:extLst>
              <a:ext uri="{FF2B5EF4-FFF2-40B4-BE49-F238E27FC236}">
                <a16:creationId xmlns:a16="http://schemas.microsoft.com/office/drawing/2014/main" id="{7FAA3F38-EBC9-8A4F-AAFC-F0D8BEF2E012}"/>
              </a:ext>
            </a:extLst>
          </p:cNvPr>
          <p:cNvSpPr txBox="1"/>
          <p:nvPr/>
        </p:nvSpPr>
        <p:spPr>
          <a:xfrm>
            <a:off x="6928771" y="3878198"/>
            <a:ext cx="1727200" cy="2308324"/>
          </a:xfrm>
          <a:prstGeom prst="rect">
            <a:avLst/>
          </a:prstGeom>
          <a:solidFill>
            <a:schemeClr val="accent4">
              <a:lumMod val="60000"/>
              <a:lumOff val="40000"/>
            </a:schemeClr>
          </a:solidFill>
        </p:spPr>
        <p:txBody>
          <a:bodyPr wrap="square" rtlCol="0">
            <a:spAutoFit/>
          </a:bodyPr>
          <a:lstStyle/>
          <a:p>
            <a:r>
              <a:rPr lang="en-BO" u="sng"/>
              <a:t>Instrucciones</a:t>
            </a:r>
          </a:p>
          <a:p>
            <a:r>
              <a:rPr lang="en-BO"/>
              <a:t>Read A</a:t>
            </a:r>
          </a:p>
          <a:p>
            <a:r>
              <a:rPr lang="en-BO"/>
              <a:t>Read B</a:t>
            </a:r>
          </a:p>
          <a:p>
            <a:r>
              <a:rPr lang="en-BO"/>
              <a:t>Summ</a:t>
            </a:r>
          </a:p>
          <a:p>
            <a:r>
              <a:rPr lang="en-BO"/>
              <a:t>Display</a:t>
            </a:r>
          </a:p>
          <a:p>
            <a:r>
              <a:rPr lang="en-BO"/>
              <a:t>Wait</a:t>
            </a:r>
          </a:p>
          <a:p>
            <a:r>
              <a:rPr lang="en-BO"/>
              <a:t>End</a:t>
            </a:r>
          </a:p>
          <a:p>
            <a:endParaRPr lang="en-BO"/>
          </a:p>
        </p:txBody>
      </p:sp>
      <p:cxnSp>
        <p:nvCxnSpPr>
          <p:cNvPr id="16" name="Straight Arrow Connector 15">
            <a:extLst>
              <a:ext uri="{FF2B5EF4-FFF2-40B4-BE49-F238E27FC236}">
                <a16:creationId xmlns:a16="http://schemas.microsoft.com/office/drawing/2014/main" id="{4DCBA471-37DF-D540-85EE-ABA60D845348}"/>
              </a:ext>
            </a:extLst>
          </p:cNvPr>
          <p:cNvCxnSpPr>
            <a:cxnSpLocks/>
            <a:stCxn id="13" idx="3"/>
          </p:cNvCxnSpPr>
          <p:nvPr/>
        </p:nvCxnSpPr>
        <p:spPr>
          <a:xfrm flipV="1">
            <a:off x="8655971" y="3878198"/>
            <a:ext cx="970629" cy="11541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25C37-A303-1146-87C3-433B00C4E512}"/>
              </a:ext>
            </a:extLst>
          </p:cNvPr>
          <p:cNvSpPr txBox="1"/>
          <p:nvPr/>
        </p:nvSpPr>
        <p:spPr>
          <a:xfrm>
            <a:off x="8981265" y="4455279"/>
            <a:ext cx="763571" cy="369332"/>
          </a:xfrm>
          <a:prstGeom prst="rect">
            <a:avLst/>
          </a:prstGeom>
          <a:noFill/>
        </p:spPr>
        <p:txBody>
          <a:bodyPr wrap="square" rtlCol="0">
            <a:spAutoFit/>
          </a:bodyPr>
          <a:lstStyle/>
          <a:p>
            <a:r>
              <a:rPr lang="en-BO"/>
              <a:t>Apps</a:t>
            </a:r>
          </a:p>
        </p:txBody>
      </p:sp>
    </p:spTree>
    <p:extLst>
      <p:ext uri="{BB962C8B-B14F-4D97-AF65-F5344CB8AC3E}">
        <p14:creationId xmlns:p14="http://schemas.microsoft.com/office/powerpoint/2010/main" val="163431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2954</Words>
  <Application>Microsoft Macintosh PowerPoint</Application>
  <PresentationFormat>Widescreen</PresentationFormat>
  <Paragraphs>274</Paragraphs>
  <Slides>29</Slides>
  <Notes>6</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 para principiantes</vt:lpstr>
      <vt:lpstr>Capítulo 1</vt:lpstr>
      <vt:lpstr>Qué es programar?</vt:lpstr>
      <vt:lpstr>Qué es una computadora?</vt:lpstr>
      <vt:lpstr>Qué tienen en común?</vt:lpstr>
      <vt:lpstr>Hardware</vt:lpstr>
      <vt:lpstr>CPU (Unidad de Proceso Central)</vt:lpstr>
      <vt:lpstr>Cómo funciona una CPU?</vt:lpstr>
      <vt:lpstr>Software</vt:lpstr>
      <vt:lpstr>Máquina Universal</vt:lpstr>
      <vt:lpstr>Los sistemas operativos</vt:lpstr>
      <vt:lpstr>Los principales sistemas operativos </vt:lpstr>
      <vt:lpstr>El almacenamiento permanente</vt:lpstr>
      <vt:lpstr>Discos</vt:lpstr>
      <vt:lpstr>El mundo de las aplicaciones</vt:lpstr>
      <vt:lpstr>Esquema de aplicaciones actuales</vt:lpstr>
      <vt:lpstr>Los programas o aplicaciones</vt:lpstr>
      <vt:lpstr>Qué es un programa?</vt:lpstr>
      <vt:lpstr>Lenguajes de programación</vt:lpstr>
      <vt:lpstr>Múltiples lenguajes de programación</vt:lpstr>
      <vt:lpstr>Soluciones a problemas</vt:lpstr>
      <vt:lpstr>Entendiendo un programa</vt:lpstr>
      <vt:lpstr>Programa Robot 1</vt:lpstr>
      <vt:lpstr>Programa Robot 2</vt:lpstr>
      <vt:lpstr>Programa Robot 3</vt:lpstr>
      <vt:lpstr>La ruta o flujo de los programas</vt:lpstr>
      <vt:lpstr>Automatizando tareas </vt:lpstr>
      <vt:lpstr>Pseudo código</vt:lpstr>
      <vt:lpstr>Sumario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para principiantes</dc:title>
  <dc:creator>Luis Alberto Osinaga</dc:creator>
  <cp:lastModifiedBy>Luis Alberto Osinaga</cp:lastModifiedBy>
  <cp:revision>87</cp:revision>
  <dcterms:created xsi:type="dcterms:W3CDTF">2020-05-17T14:12:15Z</dcterms:created>
  <dcterms:modified xsi:type="dcterms:W3CDTF">2020-05-19T22:27:58Z</dcterms:modified>
</cp:coreProperties>
</file>