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0"/>
    <p:restoredTop sz="94527"/>
  </p:normalViewPr>
  <p:slideViewPr>
    <p:cSldViewPr snapToGrid="0" snapToObjects="1">
      <p:cViewPr varScale="1">
        <p:scale>
          <a:sx n="92" d="100"/>
          <a:sy n="92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E8D4-202C-384A-952C-ED5C2B149F8E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E6D3-B1EF-1C4E-BEF7-C02D7957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E6D3-B1EF-1C4E-BEF7-C02D79579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B9A0-D536-E548-8F26-15D335F3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F0F4-9C38-1C4E-B6EF-B8C804C8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7679-EAFD-F147-B4FE-804E6703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A24D-189F-814F-B8E7-B833BA7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4386-68E0-5A4E-A48A-12A16B9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B9D-C0E1-8641-9D33-E558A02B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3091-8DDB-6D40-849F-81E10BCE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3E48-4103-8E4B-9ACE-922684B3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D4A-40F2-4C4F-8F14-F6F4614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654C-D340-C242-BEAC-99D101C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10117-0EDA-B846-A039-905FE982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D38-1B49-6B4F-9C1A-9D276AC8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8F26-EFCB-DD45-AB90-CAEF07B2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CEF4-54AA-7A47-A589-ECB7FFD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0FE2-F174-5B46-8A56-8F09C1F7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3A9-83AD-A940-966B-6CAB478E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90FE-6107-CC4D-89A7-F53BF01E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FE70-0824-8240-B13C-805AB2B2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4B54-13E2-EA49-B8A3-177A835C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B17B-3329-964D-AA75-1BEF52D5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FE8-8B1C-7844-A4FD-8BEC83C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A924-726B-414B-90CF-C5A41ADF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E74D-7373-7647-BEE0-B02AF430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EC87-D9EF-7648-BA1B-0986F95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1AF7-9AB1-8B46-BBDA-8555FAB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C5F5-5AF6-4E4C-B54A-A9C7B7B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B0FC-33AF-A746-A975-DABFC1C38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70CE-BFA2-DE46-8CCD-14AF6DBF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2757-0252-AA4D-90E6-E425EF3C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1853-F849-1A47-A124-773DE58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0EA-636F-1444-9B01-36EF6517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E50C-8BDF-CC42-A057-9F2422E6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C66E-0AF1-FD4B-BBBD-80A46368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6545-E600-534B-94F4-D7A2B52B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35FDA-38B2-254E-A861-23ED925F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D0D3A-E19A-C344-94F9-1C78D34D7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A57C9-0DB2-1D4D-82DC-526231B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CA702-7EF7-DD46-8FAF-5ED889FE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59610-C8C5-A340-9CC9-C92AC020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A11-264C-F544-8A23-310CAC1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F4E0D-5B46-A949-ACBE-F410C487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E3188-79CE-CF4F-A303-A65DAD9A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9203-F245-4E43-88FA-CDA25D4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C3876-FC9D-2C4F-97D4-FCF6363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0935-AB9F-F449-B5E3-432FF856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CD0A-E442-7B48-87AE-260707B5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177C-1139-A442-BAF6-329CFFFB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FE8F-07D7-854E-98AC-9CC5DEF7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9B1A-5376-7140-951B-4A501341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426D-39BB-E042-B6E2-1F99F85F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0C91-B108-4148-A451-32B010CB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FF2F-1DD9-5640-9D30-069546A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F5C-F5C7-214A-9752-3E5C2D6C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AE7F-8BE9-4242-B63C-60338D24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B47A-76AA-1C42-B1FF-8CD7E610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C3AC-A49A-574C-971F-71141998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BE70F-B9E8-0848-85C3-874B9B16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E155-65C4-B54B-9BAC-759BDCF1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09DE1-3B2C-784B-A1DF-C4C69D4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DCED-89CD-1B42-8A9F-3C53A37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31B0-73A0-1940-9B4F-EB30C934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5586-3F98-CC44-BCFC-F575C7686E1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9DED-EE05-C54E-BB42-2DE19992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9646-F024-8549-A272-A9F42FD8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CF7-B458-BB4F-BA5C-0DE7009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03-58DC-5146-869E-38A1B217B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Tipos</a:t>
            </a:r>
            <a:r>
              <a:rPr lang="en-US" dirty="0"/>
              <a:t> valor </a:t>
            </a:r>
            <a:r>
              <a:rPr lang="en-US" dirty="0" err="1"/>
              <a:t>Nulables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906E-02D2-A744-8108-A509F39F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DE5E-616E-5E40-A25A-97F37B65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con el coalescing </a:t>
            </a:r>
            <a:r>
              <a:rPr lang="en-US" dirty="0" err="1"/>
              <a:t>operador</a:t>
            </a:r>
            <a:r>
              <a:rPr lang="en-US" dirty="0"/>
              <a:t> (??)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FD84-CE69-A34F-921C-A30C9BD6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228" y="1881043"/>
            <a:ext cx="3567545" cy="5296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 = first ?? second;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CEB0F-2E94-F344-9509-C10A2EEA3C38}"/>
              </a:ext>
            </a:extLst>
          </p:cNvPr>
          <p:cNvSpPr txBox="1"/>
          <p:nvPr/>
        </p:nvSpPr>
        <p:spPr>
          <a:xfrm>
            <a:off x="1842655" y="2718666"/>
            <a:ext cx="850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Primero </a:t>
            </a:r>
            <a:r>
              <a:rPr lang="en-US" dirty="0" err="1"/>
              <a:t>evalua</a:t>
            </a:r>
            <a:r>
              <a:rPr lang="en-US" dirty="0"/>
              <a:t>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 </a:t>
            </a:r>
            <a:r>
              <a:rPr lang="en-US" dirty="0" err="1"/>
              <a:t>resulta</a:t>
            </a:r>
            <a:r>
              <a:rPr lang="en-US" dirty="0"/>
              <a:t> no </a:t>
            </a:r>
            <a:r>
              <a:rPr lang="en-US" dirty="0" err="1"/>
              <a:t>nulo</a:t>
            </a:r>
            <a:r>
              <a:rPr lang="en-US" dirty="0"/>
              <a:t>, el valor de la expression (n)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de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Pero </a:t>
            </a:r>
            <a:r>
              <a:rPr lang="en-US" dirty="0" err="1"/>
              <a:t>si</a:t>
            </a:r>
            <a:r>
              <a:rPr lang="en-US" dirty="0"/>
              <a:t> first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nulo</a:t>
            </a:r>
            <a:r>
              <a:rPr lang="en-US" dirty="0"/>
              <a:t>, el valor de la expression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de second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906E6E-DAF8-744D-88B4-58CEF184722E}"/>
              </a:ext>
            </a:extLst>
          </p:cNvPr>
          <p:cNvSpPr txBox="1">
            <a:spLocks/>
          </p:cNvSpPr>
          <p:nvPr/>
        </p:nvSpPr>
        <p:spPr>
          <a:xfrm>
            <a:off x="3964132" y="4139334"/>
            <a:ext cx="4263737" cy="529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 = first ?? second ?? last;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38AC5-96DA-1B4E-89DA-FA0AFB9FB27B}"/>
              </a:ext>
            </a:extLst>
          </p:cNvPr>
          <p:cNvSpPr txBox="1"/>
          <p:nvPr/>
        </p:nvSpPr>
        <p:spPr>
          <a:xfrm>
            <a:off x="1842655" y="4835235"/>
            <a:ext cx="850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 first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nulo</a:t>
            </a:r>
            <a:r>
              <a:rPr lang="en-US" dirty="0"/>
              <a:t> </a:t>
            </a:r>
            <a:r>
              <a:rPr lang="en-US" dirty="0" err="1"/>
              <a:t>evalua</a:t>
            </a:r>
            <a:r>
              <a:rPr lang="en-US" dirty="0"/>
              <a:t>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 second </a:t>
            </a:r>
            <a:r>
              <a:rPr lang="en-US" dirty="0" err="1"/>
              <a:t>resulta</a:t>
            </a:r>
            <a:r>
              <a:rPr lang="en-US" dirty="0"/>
              <a:t> no </a:t>
            </a:r>
            <a:r>
              <a:rPr lang="en-US" dirty="0" err="1"/>
              <a:t>nulo</a:t>
            </a:r>
            <a:r>
              <a:rPr lang="en-US" dirty="0"/>
              <a:t>, el valor de la expression (n)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de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Pero </a:t>
            </a:r>
            <a:r>
              <a:rPr lang="en-US" dirty="0" err="1"/>
              <a:t>si</a:t>
            </a:r>
            <a:r>
              <a:rPr lang="en-US" dirty="0"/>
              <a:t> second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nulo</a:t>
            </a:r>
            <a:r>
              <a:rPr lang="en-US" dirty="0"/>
              <a:t>, el valor de la expression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de last</a:t>
            </a:r>
          </a:p>
        </p:txBody>
      </p:sp>
    </p:spTree>
    <p:extLst>
      <p:ext uri="{BB962C8B-B14F-4D97-AF65-F5344CB8AC3E}">
        <p14:creationId xmlns:p14="http://schemas.microsoft.com/office/powerpoint/2010/main" val="131442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C73-4E31-1444-8962-C65CDC4C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60D6-D82E-544D-937A-201DB918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2285"/>
            <a:ext cx="8835887" cy="27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System.Byte</a:t>
            </a:r>
            <a:r>
              <a:rPr lang="en-US" dirty="0"/>
              <a:t>			byte		0</a:t>
            </a:r>
          </a:p>
          <a:p>
            <a:pPr marL="0" indent="0">
              <a:buNone/>
            </a:pPr>
            <a:r>
              <a:rPr lang="en-US" dirty="0"/>
              <a:t>System.Int32		</a:t>
            </a:r>
            <a:r>
              <a:rPr lang="en-US" dirty="0" err="1"/>
              <a:t>int</a:t>
            </a:r>
            <a:r>
              <a:rPr lang="en-US" dirty="0"/>
              <a:t>		0</a:t>
            </a:r>
          </a:p>
          <a:p>
            <a:pPr marL="0" indent="0">
              <a:buNone/>
            </a:pPr>
            <a:r>
              <a:rPr lang="en-US" dirty="0" err="1"/>
              <a:t>System.Double</a:t>
            </a:r>
            <a:r>
              <a:rPr lang="en-US" dirty="0"/>
              <a:t>		double	0.00	</a:t>
            </a:r>
          </a:p>
          <a:p>
            <a:pPr marL="0" indent="0">
              <a:buNone/>
            </a:pPr>
            <a:r>
              <a:rPr lang="en-US" dirty="0" err="1"/>
              <a:t>System.Decimal</a:t>
            </a:r>
            <a:r>
              <a:rPr lang="en-US" dirty="0"/>
              <a:t>		decimal	0.00</a:t>
            </a:r>
          </a:p>
          <a:p>
            <a:pPr marL="0" indent="0">
              <a:buNone/>
            </a:pPr>
            <a:r>
              <a:rPr lang="en-US" dirty="0" err="1"/>
              <a:t>System.DateTime</a:t>
            </a:r>
            <a:r>
              <a:rPr lang="en-US" dirty="0"/>
              <a:t>		</a:t>
            </a:r>
            <a:r>
              <a:rPr lang="en-US" dirty="0" err="1"/>
              <a:t>DateTime</a:t>
            </a:r>
            <a:r>
              <a:rPr lang="en-US" dirty="0"/>
              <a:t>	01/01/0001 00:00:00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AE6B8-9B64-1742-9151-9160F0346AC8}"/>
              </a:ext>
            </a:extLst>
          </p:cNvPr>
          <p:cNvSpPr txBox="1"/>
          <p:nvPr/>
        </p:nvSpPr>
        <p:spPr>
          <a:xfrm>
            <a:off x="838199" y="1798777"/>
            <a:ext cx="87166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Tipo</a:t>
            </a:r>
            <a:r>
              <a:rPr lang="en-US" sz="2800" dirty="0">
                <a:solidFill>
                  <a:srgbClr val="FF0000"/>
                </a:solidFill>
              </a:rPr>
              <a:t>				Keyword	Default</a:t>
            </a:r>
            <a:r>
              <a:rPr lang="en-US" dirty="0"/>
              <a:t>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4CE0B-11E7-8241-A20F-B4FAF70C04DF}"/>
              </a:ext>
            </a:extLst>
          </p:cNvPr>
          <p:cNvSpPr txBox="1"/>
          <p:nvPr/>
        </p:nvSpPr>
        <p:spPr>
          <a:xfrm>
            <a:off x="954157" y="5464421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TIENEN UN VALOR NULO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F421-FD13-8F44-BCBF-F3FB63BDF370}"/>
              </a:ext>
            </a:extLst>
          </p:cNvPr>
          <p:cNvSpPr txBox="1"/>
          <p:nvPr/>
        </p:nvSpPr>
        <p:spPr>
          <a:xfrm>
            <a:off x="5009322" y="5738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38AA-EC5B-564B-9E6C-33CCAA09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064" y="365125"/>
            <a:ext cx="6393873" cy="1325563"/>
          </a:xfrm>
        </p:spPr>
        <p:txBody>
          <a:bodyPr/>
          <a:lstStyle/>
          <a:p>
            <a:r>
              <a:rPr lang="en-US" dirty="0" err="1"/>
              <a:t>Soluciones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Ausencia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3AA7-32C3-C349-986F-68AE50BD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082" y="2158134"/>
            <a:ext cx="7349836" cy="31620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Usar</a:t>
            </a:r>
            <a:r>
              <a:rPr lang="en-US" dirty="0"/>
              <a:t> un valor </a:t>
            </a:r>
            <a:r>
              <a:rPr lang="en-US" dirty="0" err="1"/>
              <a:t>reservado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err="1"/>
              <a:t>decimal.MaxValue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DateTime.MaxValue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3975" lvl="1" indent="403225"/>
            <a:r>
              <a:rPr lang="en-US" sz="2800" dirty="0" err="1"/>
              <a:t>Mantener</a:t>
            </a:r>
            <a:r>
              <a:rPr lang="en-US" sz="2800" dirty="0"/>
              <a:t> dos </a:t>
            </a:r>
            <a:r>
              <a:rPr lang="en-US" sz="2800" dirty="0" err="1"/>
              <a:t>campos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dirty="0"/>
              <a:t>Un campo para el valor </a:t>
            </a:r>
          </a:p>
          <a:p>
            <a:pPr marL="457200" lvl="1" indent="0">
              <a:buNone/>
            </a:pPr>
            <a:r>
              <a:rPr lang="en-US" dirty="0"/>
              <a:t>Un campo flag (bool)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valor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válido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ED152-A207-C048-B068-4BEC3EC44C16}"/>
              </a:ext>
            </a:extLst>
          </p:cNvPr>
          <p:cNvSpPr txBox="1"/>
          <p:nvPr/>
        </p:nvSpPr>
        <p:spPr>
          <a:xfrm>
            <a:off x="3041606" y="5320145"/>
            <a:ext cx="6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 SEGUNDO ENFOQUE ES ENCAPSULADO POR LA ESTRUCTURA GENÉRICA Nullable&lt;T&gt;</a:t>
            </a:r>
          </a:p>
        </p:txBody>
      </p:sp>
    </p:spTree>
    <p:extLst>
      <p:ext uri="{BB962C8B-B14F-4D97-AF65-F5344CB8AC3E}">
        <p14:creationId xmlns:p14="http://schemas.microsoft.com/office/powerpoint/2010/main" val="36514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45E-AEF4-FC41-8C62-2CD30BFC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60"/>
            <a:ext cx="10515600" cy="1325563"/>
          </a:xfrm>
        </p:spPr>
        <p:txBody>
          <a:bodyPr/>
          <a:lstStyle/>
          <a:p>
            <a:r>
              <a:rPr lang="en-US" dirty="0"/>
              <a:t>La idea de la </a:t>
            </a:r>
            <a:r>
              <a:rPr lang="en-US" dirty="0" err="1"/>
              <a:t>estructura</a:t>
            </a:r>
            <a:r>
              <a:rPr lang="en-US" dirty="0"/>
              <a:t> Nullable&lt;T&gt;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350-136B-1F4C-9993-4A4A15BC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339" y="1494693"/>
            <a:ext cx="7479323" cy="4717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public struct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&lt;T&gt; where T : struct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T value; private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readonly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MiNullable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(T value) {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value;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this.hasValue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= true;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bool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{ get { return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; }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public T Value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get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     	if (!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) { throw new 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	return value;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910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F29-CB19-9948-952F-D5711150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System.Nullable</a:t>
            </a:r>
            <a:r>
              <a:rPr lang="en-US" dirty="0"/>
              <a:t>&lt;T&gt;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75405-8FDC-0B4C-B980-02702C3B9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761" y="2088193"/>
            <a:ext cx="4126091" cy="3982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92572-8AE2-134B-A74A-036BB7343B86}"/>
              </a:ext>
            </a:extLst>
          </p:cNvPr>
          <p:cNvSpPr txBox="1"/>
          <p:nvPr/>
        </p:nvSpPr>
        <p:spPr>
          <a:xfrm>
            <a:off x="4676931" y="1417337"/>
            <a:ext cx="71503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GetValueOrDefault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defaultValue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devuelven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HasValue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True, 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False el default para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correspondiente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o el valor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pasado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argumento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un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del Overloading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operadores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Nullable&lt;T&gt;, para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funcionen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adecuadamente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sobre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Value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T a Nullable&lt;T&gt;,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incluyendo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conversion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Nullable&lt;T&gt; a T,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dispara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InvalidOperationException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caso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haber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 error de casting.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CLR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soporta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aspectos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constraint solo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estructuras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y el boxing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lenguaje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C#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agrega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ayudas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sintáxis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manejar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Nullable&lt;T&gt;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forma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más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compacta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86271-3211-1D49-8C3C-DE1BA729009B}"/>
              </a:ext>
            </a:extLst>
          </p:cNvPr>
          <p:cNvSpPr/>
          <p:nvPr/>
        </p:nvSpPr>
        <p:spPr>
          <a:xfrm>
            <a:off x="974361" y="4304860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A0F1B-D440-2749-BDC4-0F43EEE5DF9E}"/>
              </a:ext>
            </a:extLst>
          </p:cNvPr>
          <p:cNvSpPr/>
          <p:nvPr/>
        </p:nvSpPr>
        <p:spPr>
          <a:xfrm>
            <a:off x="974361" y="3788764"/>
            <a:ext cx="3516491" cy="55838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0618-F2E7-9D42-9882-13410235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Nullable&lt;T&gt; </a:t>
            </a:r>
            <a:r>
              <a:rPr lang="en-US" dirty="0" err="1"/>
              <a:t>ayuda</a:t>
            </a:r>
            <a:r>
              <a:rPr lang="en-US" dirty="0"/>
              <a:t> de </a:t>
            </a:r>
            <a:r>
              <a:rPr lang="en-US" dirty="0" err="1"/>
              <a:t>sintáxis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C#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B5970-0F6A-684F-BF15-E21556B59EAC}"/>
              </a:ext>
            </a:extLst>
          </p:cNvPr>
          <p:cNvSpPr txBox="1"/>
          <p:nvPr/>
        </p:nvSpPr>
        <p:spPr>
          <a:xfrm>
            <a:off x="2533025" y="5407156"/>
            <a:ext cx="71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T? </a:t>
            </a:r>
            <a:r>
              <a:rPr lang="en-US" sz="2800" dirty="0" err="1">
                <a:solidFill>
                  <a:srgbClr val="FF0000"/>
                </a:solidFill>
              </a:rPr>
              <a:t>es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completamente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equivalente</a:t>
            </a:r>
            <a:r>
              <a:rPr lang="en-US" sz="2800" dirty="0">
                <a:solidFill>
                  <a:srgbClr val="FF0000"/>
                </a:solidFill>
              </a:rPr>
              <a:t> a Nullable&lt;T&gt;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4DB81AF-2E89-2448-981D-AC6E7FFB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1" y="2175721"/>
            <a:ext cx="10834799" cy="25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DB1D-DD2D-1F43-BAB2-D81D0062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Nullable&lt;T&gt;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F219-370F-8A49-BD43-A06ACC1D8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240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todos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casos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donde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tenemos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campos</a:t>
            </a:r>
            <a:r>
              <a:rPr lang="en-US" dirty="0">
                <a:solidFill>
                  <a:srgbClr val="0070C0"/>
                </a:solidFill>
              </a:rPr>
              <a:t> o variables de </a:t>
            </a:r>
            <a:r>
              <a:rPr lang="en-US" dirty="0" err="1">
                <a:solidFill>
                  <a:srgbClr val="FF0000"/>
                </a:solidFill>
              </a:rPr>
              <a:t>tipos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primitivos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enums</a:t>
            </a:r>
            <a:r>
              <a:rPr lang="en-US" dirty="0">
                <a:solidFill>
                  <a:srgbClr val="FF0000"/>
                </a:solidFill>
              </a:rPr>
              <a:t> o </a:t>
            </a:r>
            <a:r>
              <a:rPr lang="en-US" dirty="0" err="1">
                <a:solidFill>
                  <a:srgbClr val="FF0000"/>
                </a:solidFill>
              </a:rPr>
              <a:t>estructuras</a:t>
            </a:r>
            <a:r>
              <a:rPr lang="en-US" dirty="0">
                <a:solidFill>
                  <a:srgbClr val="0070C0"/>
                </a:solidFill>
              </a:rPr>
              <a:t>, que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forma de </a:t>
            </a:r>
            <a:r>
              <a:rPr lang="en-US" dirty="0" err="1">
                <a:solidFill>
                  <a:srgbClr val="0070C0"/>
                </a:solidFill>
              </a:rPr>
              <a:t>manejo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el </a:t>
            </a:r>
            <a:r>
              <a:rPr lang="en-US" dirty="0" err="1">
                <a:solidFill>
                  <a:srgbClr val="0070C0"/>
                </a:solidFill>
              </a:rPr>
              <a:t>lenguaje</a:t>
            </a:r>
            <a:r>
              <a:rPr lang="en-US" dirty="0">
                <a:solidFill>
                  <a:srgbClr val="0070C0"/>
                </a:solidFill>
              </a:rPr>
              <a:t> no </a:t>
            </a:r>
            <a:r>
              <a:rPr lang="en-US" dirty="0" err="1">
                <a:solidFill>
                  <a:srgbClr val="0070C0"/>
                </a:solidFill>
              </a:rPr>
              <a:t>admiten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nulos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pero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</a:t>
            </a:r>
            <a:r>
              <a:rPr lang="en-US" dirty="0">
                <a:solidFill>
                  <a:srgbClr val="0070C0"/>
                </a:solidFill>
              </a:rPr>
              <a:t> el </a:t>
            </a:r>
            <a:r>
              <a:rPr lang="en-US" dirty="0" err="1">
                <a:solidFill>
                  <a:srgbClr val="0070C0"/>
                </a:solidFill>
              </a:rPr>
              <a:t>contexto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necesitamos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casos</a:t>
            </a:r>
            <a:r>
              <a:rPr lang="en-US" dirty="0">
                <a:solidFill>
                  <a:srgbClr val="0070C0"/>
                </a:solidFill>
              </a:rPr>
              <a:t> de ”</a:t>
            </a:r>
            <a:r>
              <a:rPr lang="en-US" dirty="0" err="1">
                <a:solidFill>
                  <a:srgbClr val="0070C0"/>
                </a:solidFill>
              </a:rPr>
              <a:t>ausencia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información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Un </a:t>
            </a:r>
            <a:r>
              <a:rPr lang="en-US" dirty="0" err="1">
                <a:solidFill>
                  <a:srgbClr val="0070C0"/>
                </a:solidFill>
              </a:rPr>
              <a:t>ejemplo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cuando</a:t>
            </a:r>
            <a:r>
              <a:rPr lang="en-US" dirty="0">
                <a:solidFill>
                  <a:srgbClr val="0070C0"/>
                </a:solidFill>
              </a:rPr>
              <a:t> se </a:t>
            </a:r>
            <a:r>
              <a:rPr lang="en-US" dirty="0" err="1">
                <a:solidFill>
                  <a:srgbClr val="0070C0"/>
                </a:solidFill>
              </a:rPr>
              <a:t>mapea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campos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numéricos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 bases de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donde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pueden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nulos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Otro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caso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común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el ORM </a:t>
            </a:r>
            <a:r>
              <a:rPr lang="en-US" dirty="0">
                <a:solidFill>
                  <a:srgbClr val="FF0000"/>
                </a:solidFill>
              </a:rPr>
              <a:t>Entity Framework</a:t>
            </a:r>
            <a:r>
              <a:rPr lang="en-US" dirty="0">
                <a:solidFill>
                  <a:srgbClr val="0070C0"/>
                </a:solidFill>
              </a:rPr>
              <a:t>, al </a:t>
            </a:r>
            <a:r>
              <a:rPr lang="en-US" dirty="0" err="1">
                <a:solidFill>
                  <a:srgbClr val="0070C0"/>
                </a:solidFill>
              </a:rPr>
              <a:t>modelar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numéricos</a:t>
            </a:r>
            <a:r>
              <a:rPr lang="en-US" dirty="0">
                <a:solidFill>
                  <a:srgbClr val="0070C0"/>
                </a:solidFill>
              </a:rPr>
              <a:t>, de </a:t>
            </a:r>
            <a:r>
              <a:rPr lang="en-US" dirty="0" err="1">
                <a:solidFill>
                  <a:srgbClr val="0070C0"/>
                </a:solidFill>
              </a:rPr>
              <a:t>fechas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booleanos</a:t>
            </a:r>
            <a:r>
              <a:rPr lang="en-US" dirty="0">
                <a:solidFill>
                  <a:srgbClr val="0070C0"/>
                </a:solidFill>
              </a:rPr>
              <a:t>, al </a:t>
            </a:r>
            <a:r>
              <a:rPr lang="en-US" dirty="0" err="1">
                <a:solidFill>
                  <a:srgbClr val="0070C0"/>
                </a:solidFill>
              </a:rPr>
              <a:t>definirlos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?, </a:t>
            </a:r>
            <a:r>
              <a:rPr lang="en-US" dirty="0" err="1">
                <a:solidFill>
                  <a:srgbClr val="0070C0"/>
                </a:solidFill>
              </a:rPr>
              <a:t>DateTime</a:t>
            </a:r>
            <a:r>
              <a:rPr lang="en-US" dirty="0">
                <a:solidFill>
                  <a:srgbClr val="0070C0"/>
                </a:solidFill>
              </a:rPr>
              <a:t>? </a:t>
            </a:r>
            <a:r>
              <a:rPr lang="en-US" dirty="0" err="1">
                <a:solidFill>
                  <a:srgbClr val="0070C0"/>
                </a:solidFill>
              </a:rPr>
              <a:t>ó</a:t>
            </a:r>
            <a:r>
              <a:rPr lang="en-US" dirty="0">
                <a:solidFill>
                  <a:srgbClr val="0070C0"/>
                </a:solidFill>
              </a:rPr>
              <a:t> bool?, </a:t>
            </a:r>
            <a:r>
              <a:rPr lang="en-US" dirty="0" err="1">
                <a:solidFill>
                  <a:srgbClr val="0070C0"/>
                </a:solidFill>
              </a:rPr>
              <a:t>estamos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modelando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nullables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la base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5483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9355-5E09-A749-BAC3-BA144751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Lifted </a:t>
            </a:r>
            <a:r>
              <a:rPr lang="en-US" dirty="0" err="1"/>
              <a:t>operadores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F12B90-ED1F-D542-9980-D67078F532D6}"/>
              </a:ext>
            </a:extLst>
          </p:cNvPr>
          <p:cNvGrpSpPr/>
          <p:nvPr/>
        </p:nvGrpSpPr>
        <p:grpSpPr>
          <a:xfrm>
            <a:off x="1794923" y="1718831"/>
            <a:ext cx="8602154" cy="4942317"/>
            <a:chOff x="838200" y="1718831"/>
            <a:chExt cx="8602154" cy="4942317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ABB02-8F22-B74A-B32C-052A66FCE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1305" y="2197370"/>
              <a:ext cx="5849391" cy="446377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DE0A3-CFF4-4343-BBA0-480F1F3977A3}"/>
                </a:ext>
              </a:extLst>
            </p:cNvPr>
            <p:cNvSpPr txBox="1"/>
            <p:nvPr/>
          </p:nvSpPr>
          <p:spPr>
            <a:xfrm>
              <a:off x="3290631" y="1718831"/>
              <a:ext cx="115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Expresión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524C2F-CC9F-2F47-8B9C-674B62DF0558}"/>
                </a:ext>
              </a:extLst>
            </p:cNvPr>
            <p:cNvSpPr txBox="1"/>
            <p:nvPr/>
          </p:nvSpPr>
          <p:spPr>
            <a:xfrm>
              <a:off x="5564304" y="171883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Operador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 overloaded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2B1F15-5CD8-194D-A6AF-2BA04815FDAA}"/>
                </a:ext>
              </a:extLst>
            </p:cNvPr>
            <p:cNvSpPr txBox="1"/>
            <p:nvPr/>
          </p:nvSpPr>
          <p:spPr>
            <a:xfrm>
              <a:off x="8326395" y="1718831"/>
              <a:ext cx="111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Resultado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44345-E1FD-F048-A8AD-426DF6726E1D}"/>
                </a:ext>
              </a:extLst>
            </p:cNvPr>
            <p:cNvSpPr txBox="1"/>
            <p:nvPr/>
          </p:nvSpPr>
          <p:spPr>
            <a:xfrm>
              <a:off x="838200" y="1856509"/>
              <a:ext cx="18363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? </a:t>
              </a:r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nullInt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 = null;</a:t>
              </a:r>
            </a:p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? four = 4;</a:t>
              </a:r>
            </a:p>
            <a:p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int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 five = 5;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14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64EB-E8F0-0C45-9AE9-F5186408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Conversiones</a:t>
            </a:r>
            <a:r>
              <a:rPr lang="en-US" dirty="0"/>
              <a:t> a y de Nullable&lt;T&gt;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5731-B346-1E48-BE6A-A160C533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809" y="2471449"/>
            <a:ext cx="8250382" cy="274637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 a Nullable&lt;T&gt;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Nullable&lt;T&gt; a T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Nullable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&lt;S&gt; a 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Nullable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&gt;	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 o 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explíctita</a:t>
            </a:r>
            <a:endParaRPr lang="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 a Nullable&lt;T&gt;			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implícita</a:t>
            </a:r>
            <a:r>
              <a:rPr lang="fr" dirty="0">
                <a:solidFill>
                  <a:schemeClr val="accent1">
                    <a:lumMod val="75000"/>
                  </a:schemeClr>
                </a:solidFill>
              </a:rPr>
              <a:t> o </a:t>
            </a:r>
            <a:r>
              <a:rPr lang="fr" dirty="0" err="1">
                <a:solidFill>
                  <a:schemeClr val="accent1">
                    <a:lumMod val="75000"/>
                  </a:schemeClr>
                </a:solidFill>
              </a:rPr>
              <a:t>explíctita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Nullable&lt;S&gt; a T	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explícita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2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537</Words>
  <Application>Microsoft Macintosh PowerPoint</Application>
  <PresentationFormat>Widescreen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C# Tipos valor Nulables</vt:lpstr>
      <vt:lpstr>Tipos valores más usados </vt:lpstr>
      <vt:lpstr>Soluciones para modelar  “Ausencia de Información”</vt:lpstr>
      <vt:lpstr>La idea de la estructura Nullable&lt;T&gt;</vt:lpstr>
      <vt:lpstr>System.Nullable&lt;T&gt;</vt:lpstr>
      <vt:lpstr>Nullable&lt;T&gt; ayuda de sintáxis en C# </vt:lpstr>
      <vt:lpstr>Uso de Nullable&lt;T&gt; (?)</vt:lpstr>
      <vt:lpstr>Lifted operadores</vt:lpstr>
      <vt:lpstr>Conversiones a y de Nullable&lt;T&gt;</vt:lpstr>
      <vt:lpstr>Nullable con el coalescing operador (??)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Tipos valor Nullable</dc:title>
  <dc:creator>Luis Alberto Osinaga</dc:creator>
  <cp:lastModifiedBy>Luis Alberto Osinaga</cp:lastModifiedBy>
  <cp:revision>41</cp:revision>
  <dcterms:created xsi:type="dcterms:W3CDTF">2019-05-02T19:33:38Z</dcterms:created>
  <dcterms:modified xsi:type="dcterms:W3CDTF">2019-05-08T15:31:43Z</dcterms:modified>
</cp:coreProperties>
</file>