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8" r:id="rId4"/>
    <p:sldId id="299" r:id="rId5"/>
    <p:sldId id="284" r:id="rId6"/>
    <p:sldId id="260" r:id="rId7"/>
    <p:sldId id="306" r:id="rId8"/>
    <p:sldId id="259" r:id="rId9"/>
    <p:sldId id="307" r:id="rId10"/>
    <p:sldId id="309" r:id="rId11"/>
    <p:sldId id="310" r:id="rId12"/>
    <p:sldId id="311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285" r:id="rId21"/>
    <p:sldId id="261" r:id="rId22"/>
    <p:sldId id="287" r:id="rId23"/>
    <p:sldId id="334" r:id="rId24"/>
    <p:sldId id="288" r:id="rId25"/>
    <p:sldId id="303" r:id="rId26"/>
    <p:sldId id="336" r:id="rId27"/>
    <p:sldId id="335" r:id="rId28"/>
    <p:sldId id="296" r:id="rId29"/>
    <p:sldId id="320" r:id="rId30"/>
    <p:sldId id="321" r:id="rId31"/>
    <p:sldId id="322" r:id="rId32"/>
    <p:sldId id="323" r:id="rId33"/>
    <p:sldId id="330" r:id="rId34"/>
    <p:sldId id="325" r:id="rId35"/>
    <p:sldId id="326" r:id="rId36"/>
    <p:sldId id="327" r:id="rId37"/>
    <p:sldId id="266" r:id="rId38"/>
    <p:sldId id="268" r:id="rId39"/>
    <p:sldId id="267" r:id="rId40"/>
    <p:sldId id="269" r:id="rId41"/>
    <p:sldId id="270" r:id="rId42"/>
    <p:sldId id="271" r:id="rId43"/>
    <p:sldId id="331" r:id="rId44"/>
    <p:sldId id="332" r:id="rId45"/>
    <p:sldId id="272" r:id="rId46"/>
    <p:sldId id="300" r:id="rId47"/>
    <p:sldId id="273" r:id="rId48"/>
    <p:sldId id="274" r:id="rId49"/>
    <p:sldId id="275" r:id="rId50"/>
    <p:sldId id="328" r:id="rId51"/>
    <p:sldId id="290" r:id="rId52"/>
    <p:sldId id="291" r:id="rId53"/>
    <p:sldId id="293" r:id="rId54"/>
    <p:sldId id="333" r:id="rId55"/>
    <p:sldId id="298" r:id="rId56"/>
    <p:sldId id="292" r:id="rId57"/>
    <p:sldId id="282" r:id="rId58"/>
    <p:sldId id="283" r:id="rId5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6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0F6AC800-BF99-41BB-8DE5-8FC7E09D6C23}" type="datetimeFigureOut">
              <a:rPr lang="en-US" smtClean="0"/>
              <a:pPr/>
              <a:t>2/24/2018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When sequel is used, you can use it through GUIs in databases or through programs, for example python programs that directly interact with the database. </a:t>
            </a:r>
          </a:p>
          <a:p>
            <a:pPr lvl="0">
              <a:defRPr sz="1800"/>
            </a:pPr>
            <a:r>
              <a:rPr sz="2500"/>
              <a:t>SQL is declerative, in the sense that you just declare what you need , and no how to get it. </a:t>
            </a:r>
          </a:p>
        </p:txBody>
      </p:sp>
    </p:spTree>
    <p:extLst>
      <p:ext uri="{BB962C8B-B14F-4D97-AF65-F5344CB8AC3E}">
        <p14:creationId xmlns:p14="http://schemas.microsoft.com/office/powerpoint/2010/main" val="400057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5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F4C8C79-FAFE-4D56-A4D5-361B65C3B3FA}" type="datetimeFigureOut">
              <a:rPr lang="en-US" smtClean="0"/>
              <a:pPr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58541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A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…		</a:t>
            </a: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 Columns to return</a:t>
            </a:r>
            <a:r>
              <a:rPr lang="en-US" sz="26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endParaRPr sz="2700" i="1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616150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773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first and last names of actors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year and ranking for each movie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Name, Sex, and Birthday of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Sex, and Political Views of all students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Need to use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backticks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 (`) for attribute names with space in them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RelationShip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status column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40797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The AS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581712" y="2551820"/>
            <a:ext cx="8562288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A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…</a:t>
            </a:r>
            <a:r>
              <a:rPr lang="en-US"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Name2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	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27"/>
          <p:cNvSpPr/>
          <p:nvPr/>
        </p:nvSpPr>
        <p:spPr>
          <a:xfrm>
            <a:off x="581712" y="1121605"/>
            <a:ext cx="6926919" cy="139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Sometimes we want to rename a column to have a more descriptive name in the results.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61850984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3490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id,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first, and last names of actors. Rename id to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actor_id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year and ranking for each movie. Rename Ranking to “rating”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Sex and Political Views of all students. Rename “Political Views” into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PoliticalViews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and Sex to Gender</a:t>
            </a:r>
          </a:p>
        </p:txBody>
      </p:sp>
    </p:spTree>
    <p:extLst>
      <p:ext uri="{BB962C8B-B14F-4D97-AF65-F5344CB8AC3E}">
        <p14:creationId xmlns:p14="http://schemas.microsoft.com/office/powerpoint/2010/main" val="180600088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SELECT DISTINCT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0" y="2586989"/>
            <a:ext cx="9041258" cy="1028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</a:t>
            </a:r>
            <a:r>
              <a:rPr lang="en-US" sz="28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DISTINCT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	</a:t>
            </a:r>
            <a:r>
              <a:rPr lang="en-US" sz="27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78527" y="1388364"/>
            <a:ext cx="781661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Used to eliminate duplicates in the results.</a:t>
            </a:r>
            <a:endParaRPr sz="22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604951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773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the movie genres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distinct Political Views from the Profiles table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distinct Sex values from the Profiles table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what students are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InterestedIn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what students are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LookingFor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the possible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RelationshipStatus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the possible Concentrations</a:t>
            </a:r>
          </a:p>
        </p:txBody>
      </p:sp>
    </p:spTree>
    <p:extLst>
      <p:ext uri="{BB962C8B-B14F-4D97-AF65-F5344CB8AC3E}">
        <p14:creationId xmlns:p14="http://schemas.microsoft.com/office/powerpoint/2010/main" val="31265645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ORDER BY and LIMIT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3466220"/>
            <a:ext cx="9041258" cy="2085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	</a:t>
            </a: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	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[ASC|DESC],…</a:t>
            </a: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LIMIT			N   </a:t>
            </a:r>
          </a:p>
        </p:txBody>
      </p:sp>
      <p:sp>
        <p:nvSpPr>
          <p:cNvPr id="37" name="Shape 37"/>
          <p:cNvSpPr/>
          <p:nvPr/>
        </p:nvSpPr>
        <p:spPr>
          <a:xfrm>
            <a:off x="58615" y="920966"/>
            <a:ext cx="8792307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ORDER BY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: Used to sort the result rows based on attribute values</a:t>
            </a:r>
            <a:b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</a:b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Potentially useful tip: the “order by” attributes do not need to appear in the results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LIMIT</a:t>
            </a: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: Limits the number of rows in the results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MySQL Workbench limits all queries to 1000 rows by default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Different databases use different ways to say “LIMIT”</a:t>
            </a:r>
            <a:endParaRPr i="1" dirty="0">
              <a:uFill>
                <a:solidFill/>
              </a:uFill>
              <a:latin typeface="Arial Unicode MS" panose="020B0604020202020204" pitchFamily="34" charset="-128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18650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3490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top-10 ranked movies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all the distinct years of the movies, in descending order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the first 50 students that joined Facebook at NYU (use the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MemberSince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 attribute)</a:t>
            </a:r>
          </a:p>
        </p:txBody>
      </p:sp>
    </p:spTree>
    <p:extLst>
      <p:ext uri="{BB962C8B-B14F-4D97-AF65-F5344CB8AC3E}">
        <p14:creationId xmlns:p14="http://schemas.microsoft.com/office/powerpoint/2010/main" val="296886738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252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endParaRPr lang="en-US"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  <a:endParaRPr lang="en-US"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652259" y="1117010"/>
            <a:ext cx="822797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The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WHERE clause defines which </a:t>
            </a:r>
            <a:r>
              <a:rPr lang="en-US"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rows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will appear in the results.</a:t>
            </a:r>
            <a:b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</a:br>
            <a:endParaRPr sz="22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64672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Conditions for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50353"/>
              </p:ext>
            </p:extLst>
          </p:nvPr>
        </p:nvGraphicFramePr>
        <p:xfrm>
          <a:off x="76201" y="816708"/>
          <a:ext cx="8985738" cy="4658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Equality</a:t>
                      </a:r>
                      <a:r>
                        <a:rPr lang="en-US" sz="1600" baseline="0" dirty="0"/>
                        <a:t> comparison for a numeric attribute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</a:t>
                      </a:r>
                      <a:r>
                        <a:rPr lang="en-US" sz="1600" baseline="0" dirty="0"/>
                        <a:t> = 2006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&lt;&gt; value</a:t>
                      </a:r>
                      <a:br>
                        <a:rPr lang="en-US" sz="1600" dirty="0"/>
                      </a:b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!=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is</a:t>
                      </a:r>
                      <a:r>
                        <a:rPr lang="en-US" sz="1600" baseline="0" dirty="0"/>
                        <a:t> not equal to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&lt;&gt; ‘Drama’</a:t>
                      </a:r>
                      <a:br>
                        <a:rPr lang="en-US" sz="1600" baseline="0" dirty="0"/>
                      </a:br>
                      <a:r>
                        <a:rPr lang="en-US" sz="1600" baseline="0" dirty="0"/>
                        <a:t>genre != ‘Drama’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2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is 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rating &gt; 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</a:t>
                      </a:r>
                      <a:r>
                        <a:rPr lang="en-US" sz="1600" baseline="0" dirty="0"/>
                        <a:t> is smaller than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 &lt;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&gt;=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is equal 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year &gt;=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04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&lt;=</a:t>
                      </a:r>
                      <a:r>
                        <a:rPr lang="en-US" sz="1600" baseline="0" dirty="0"/>
                        <a:t>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is equal 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smaller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year &lt;=1900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5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IN (x1,</a:t>
                      </a:r>
                      <a:r>
                        <a:rPr lang="en-US" sz="1600" baseline="0" dirty="0"/>
                        <a:t> x2, x3, 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value is either x1, or x2 or x3</a:t>
                      </a:r>
                      <a:r>
                        <a:rPr lang="en-US" sz="1600" baseline="0" dirty="0"/>
                        <a:t>, or 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IN (‘Drama’, ‘Comedy’)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60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NOT IN (x1,</a:t>
                      </a:r>
                      <a:r>
                        <a:rPr lang="en-US" sz="1600" baseline="0" dirty="0"/>
                        <a:t> x2, x3, 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value is not x1, nor x2, nor x3</a:t>
                      </a:r>
                      <a:r>
                        <a:rPr lang="en-US" sz="1600" baseline="0" dirty="0"/>
                        <a:t>, 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NOT IN (‘Adult’, ‘War’)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2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cond1</a:t>
                      </a:r>
                      <a:r>
                        <a:rPr lang="en-US" sz="1600" baseline="0" dirty="0"/>
                        <a:t> AND cond2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Both conditions should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46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cond2 OR</a:t>
                      </a:r>
                      <a:r>
                        <a:rPr lang="en-US" sz="1600" baseline="0" dirty="0"/>
                        <a:t> cond2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 least one of the conditions</a:t>
                      </a:r>
                      <a:r>
                        <a:rPr lang="en-US" sz="1600" baseline="0" dirty="0"/>
                        <a:t> should hold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4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1672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Intro</a:t>
            </a:r>
          </a:p>
        </p:txBody>
      </p:sp>
      <p:sp>
        <p:nvSpPr>
          <p:cNvPr id="17" name="Shape 17"/>
          <p:cNvSpPr/>
          <p:nvPr/>
        </p:nvSpPr>
        <p:spPr>
          <a:xfrm>
            <a:off x="469900" y="1282700"/>
            <a:ext cx="8222037" cy="2852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“S.Q.L.” or “sequel”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Supported by all major commercial DBMS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Standardized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Interactive via GUI or command line, or embedded in programs (e.g., in Python programs)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49853873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901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titles with id less than 100.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movies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that were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released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before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1895 (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excl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movies that were released before 1895 and after 2006 (inclusive)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movies released between 1895 and 1898 (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excl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actresses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who are have first name Skyler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director ID of Steven Spielberg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director IDs and the first and last names of directors with the last name Spielberg and Hitchcock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genres of films and the corresponding probabilities for the director ID that corresponds to Steven Spielberg.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Sort the results by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probability.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of the movie Schindler's List.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all the roles for the movie with id 290070. Sort them alphabetically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420361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3003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Get the names and sex of all liberal students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Get the names, sex, and political views of liberal and very liberal students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possible values for the “status” attribute in Profiles 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possible values for the “Residence” attribute in Profiles, eliminating duplicates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living in Palladium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who attended Stuyvesant High School</a:t>
            </a:r>
          </a:p>
        </p:txBody>
      </p:sp>
    </p:spTree>
    <p:extLst>
      <p:ext uri="{BB962C8B-B14F-4D97-AF65-F5344CB8AC3E}">
        <p14:creationId xmlns:p14="http://schemas.microsoft.com/office/powerpoint/2010/main" val="177491274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LIKE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900" y="1324179"/>
            <a:ext cx="8204200" cy="5965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LIKE allows a (limited) regular expression query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“_” to match any single character 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“%” to match an arbitrary number of characters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names that start with B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LIKE ‘B%';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names with exactly 10 characters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LIKE ‘__________';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511327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LIKE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2298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living in Palladium (use LIKE)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who attended Stuyvesant high school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living in the 7th floor of Palladium (use the “_” in LIKE)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with first names starting with P and last names starting with I (e.g.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anos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peirotis)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740888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REGEXP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900" y="1324179"/>
            <a:ext cx="8204200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REGEXP allows a standard regular expression query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names that contain a digit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REGEXP '[0-9]+'</a:t>
            </a:r>
          </a:p>
        </p:txBody>
      </p:sp>
    </p:spTree>
    <p:extLst>
      <p:ext uri="{BB962C8B-B14F-4D97-AF65-F5344CB8AC3E}">
        <p14:creationId xmlns:p14="http://schemas.microsoft.com/office/powerpoint/2010/main" val="412806308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NULL value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4811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When columns do not have a value, they are assigned a “NULL” value, which is a special way that SQL handles the “empty value”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Notice: NULL is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identical to “” (empty string). In practice, you may see both, although NULL is always a superior choice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check if something is NULL you use the expression: “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students that have not listed their birthday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SELECT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ProfileID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FROM Profiles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WHERE Birthday IS NULL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Similarly, you use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NOT NULL” is you want only results that have non-NULL values</a:t>
            </a:r>
          </a:p>
        </p:txBody>
      </p:sp>
    </p:spTree>
    <p:extLst>
      <p:ext uri="{BB962C8B-B14F-4D97-AF65-F5344CB8AC3E}">
        <p14:creationId xmlns:p14="http://schemas.microsoft.com/office/powerpoint/2010/main" val="341499925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NULL value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4811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When columns do not have a value, they are assigned a “NULL” value, which is a special way that SQL handles the “empty value”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Notice: NULL is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identical to “” (empty string). In practice, you may see both, although NULL is always a superior choice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check if something is NULL you use the expression: “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students that have not listed their birthday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SELECT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ProfileID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FROM Profiles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WHERE Birthday IS NULL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Similarly, you use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NOT NULL” is you want only results that have non-NULL values</a:t>
            </a:r>
          </a:p>
        </p:txBody>
      </p:sp>
    </p:spTree>
    <p:extLst>
      <p:ext uri="{BB962C8B-B14F-4D97-AF65-F5344CB8AC3E}">
        <p14:creationId xmlns:p14="http://schemas.microsoft.com/office/powerpoint/2010/main" val="202301736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Incorrect approaches when using NULL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340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NULL is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equal to empty string. The query below will NOT work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Birthday = '';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We do not use = to compare with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query below will NOT work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Birthday = NULL;</a:t>
            </a:r>
          </a:p>
        </p:txBody>
      </p:sp>
    </p:spTree>
    <p:extLst>
      <p:ext uri="{BB962C8B-B14F-4D97-AF65-F5344CB8AC3E}">
        <p14:creationId xmlns:p14="http://schemas.microsoft.com/office/powerpoint/2010/main" val="135743367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b="1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27"/>
          <p:cNvSpPr/>
          <p:nvPr/>
        </p:nvSpPr>
        <p:spPr>
          <a:xfrm>
            <a:off x="31850" y="1524234"/>
            <a:ext cx="9041258" cy="1992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457200" lvl="0" indent="-457200">
              <a:spcBef>
                <a:spcPts val="7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Write down three queries that you would like to answer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(Ensure that the information exists in a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single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table, for now)</a:t>
            </a:r>
            <a:endParaRPr lang="en-US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lvl="0" indent="-457200">
              <a:spcBef>
                <a:spcPts val="7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Let’s answer them in class…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482323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Joins</a:t>
            </a:r>
          </a:p>
        </p:txBody>
      </p:sp>
      <p:sp>
        <p:nvSpPr>
          <p:cNvPr id="148" name="Shape 148"/>
          <p:cNvSpPr/>
          <p:nvPr/>
        </p:nvSpPr>
        <p:spPr>
          <a:xfrm>
            <a:off x="309899" y="2400300"/>
            <a:ext cx="85242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SQL join clause combines records from two or more tables in a database.  (Wikipedia)</a:t>
            </a:r>
          </a:p>
        </p:txBody>
      </p:sp>
    </p:spTree>
    <p:extLst>
      <p:ext uri="{BB962C8B-B14F-4D97-AF65-F5344CB8AC3E}">
        <p14:creationId xmlns:p14="http://schemas.microsoft.com/office/powerpoint/2010/main" val="26250696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421754" y="144938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Terminology</a:t>
            </a:r>
          </a:p>
        </p:txBody>
      </p:sp>
      <p:sp>
        <p:nvSpPr>
          <p:cNvPr id="23" name="Shape 23"/>
          <p:cNvSpPr/>
          <p:nvPr/>
        </p:nvSpPr>
        <p:spPr>
          <a:xfrm>
            <a:off x="505345" y="1236821"/>
            <a:ext cx="7590196" cy="4375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 Definition Language (DDL)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Drop Table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Indexes</a:t>
            </a:r>
          </a:p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 Manipulation language (DML)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Insert 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Delete 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Update</a:t>
            </a:r>
          </a:p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Other Commands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constraints, views, triggers etc.</a:t>
            </a:r>
          </a:p>
        </p:txBody>
      </p:sp>
    </p:spTree>
    <p:extLst>
      <p:ext uri="{BB962C8B-B14F-4D97-AF65-F5344CB8AC3E}">
        <p14:creationId xmlns:p14="http://schemas.microsoft.com/office/powerpoint/2010/main" val="303479969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</a:p>
        </p:txBody>
      </p:sp>
      <p:graphicFrame>
        <p:nvGraphicFramePr>
          <p:cNvPr id="153" name="Table 153"/>
          <p:cNvGraphicFramePr/>
          <p:nvPr>
            <p:extLst/>
          </p:nvPr>
        </p:nvGraphicFramePr>
        <p:xfrm>
          <a:off x="492749" y="1625257"/>
          <a:ext cx="2639541" cy="2634120"/>
        </p:xfrm>
        <a:graphic>
          <a:graphicData uri="http://schemas.openxmlformats.org/drawingml/2006/table">
            <a:tbl>
              <a:tblPr firstRow="1" bandRow="1"/>
              <a:tblGrid>
                <a:gridCol w="111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71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Id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0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" name="Shape 154"/>
          <p:cNvSpPr/>
          <p:nvPr/>
        </p:nvSpPr>
        <p:spPr>
          <a:xfrm>
            <a:off x="556576" y="1077451"/>
            <a:ext cx="221631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Student Has Class</a:t>
            </a:r>
          </a:p>
        </p:txBody>
      </p:sp>
      <p:graphicFrame>
        <p:nvGraphicFramePr>
          <p:cNvPr id="155" name="Table 155"/>
          <p:cNvGraphicFramePr/>
          <p:nvPr>
            <p:extLst/>
          </p:nvPr>
        </p:nvGraphicFramePr>
        <p:xfrm>
          <a:off x="3636510" y="1625257"/>
          <a:ext cx="2207701" cy="1852698"/>
        </p:xfrm>
        <a:graphic>
          <a:graphicData uri="http://schemas.openxmlformats.org/drawingml/2006/table">
            <a:tbl>
              <a:tblPr firstRow="1" bandRow="1"/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Class_id</a:t>
                      </a:r>
                      <a:endParaRPr sz="15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4097163" y="1077451"/>
            <a:ext cx="73513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Class</a:t>
            </a:r>
          </a:p>
        </p:txBody>
      </p:sp>
      <p:sp>
        <p:nvSpPr>
          <p:cNvPr id="157" name="Shape 157"/>
          <p:cNvSpPr/>
          <p:nvPr/>
        </p:nvSpPr>
        <p:spPr>
          <a:xfrm>
            <a:off x="6064423" y="1925842"/>
            <a:ext cx="253214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Find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name for all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classes that each student  is taking.</a:t>
            </a:r>
          </a:p>
        </p:txBody>
      </p:sp>
      <p:sp>
        <p:nvSpPr>
          <p:cNvPr id="158" name="Shape 158"/>
          <p:cNvSpPr/>
          <p:nvPr/>
        </p:nvSpPr>
        <p:spPr>
          <a:xfrm>
            <a:off x="560275" y="4432478"/>
            <a:ext cx="740944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Answer 1: 	select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from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s, Class c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where </a:t>
            </a:r>
            <a:r>
              <a:rPr sz="2000" b="1" dirty="0" err="1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b="1" dirty="0" err="1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b="1" dirty="0">
              <a:solidFill>
                <a:srgbClr val="C00000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560275" y="5558135"/>
            <a:ext cx="740944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Answer 2: 	select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from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s 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inner join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c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on </a:t>
            </a:r>
            <a:r>
              <a:rPr sz="2000" b="1" dirty="0" err="1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b="1" dirty="0" err="1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b="1" dirty="0">
              <a:solidFill>
                <a:srgbClr val="C00000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31356601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 advAuto="0"/>
      <p:bldP spid="159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381171" y="132085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Result</a:t>
            </a:r>
          </a:p>
        </p:txBody>
      </p:sp>
      <p:graphicFrame>
        <p:nvGraphicFramePr>
          <p:cNvPr id="163" name="Table 163"/>
          <p:cNvGraphicFramePr/>
          <p:nvPr>
            <p:extLst/>
          </p:nvPr>
        </p:nvGraphicFramePr>
        <p:xfrm>
          <a:off x="3128832" y="4015677"/>
          <a:ext cx="2335356" cy="2646820"/>
        </p:xfrm>
        <a:graphic>
          <a:graphicData uri="http://schemas.openxmlformats.org/drawingml/2006/table">
            <a:tbl>
              <a:tblPr firstRow="1" bandRow="1"/>
              <a:tblGrid>
                <a:gridCol w="1167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58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65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4" name="Table 164"/>
          <p:cNvGraphicFramePr/>
          <p:nvPr>
            <p:extLst/>
          </p:nvPr>
        </p:nvGraphicFramePr>
        <p:xfrm>
          <a:off x="768358" y="901305"/>
          <a:ext cx="2585187" cy="2479559"/>
        </p:xfrm>
        <a:graphic>
          <a:graphicData uri="http://schemas.openxmlformats.org/drawingml/2006/table">
            <a:tbl>
              <a:tblPr firstRow="1" bandRow="1"/>
              <a:tblGrid>
                <a:gridCol w="1093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95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Id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5" name="Table 165"/>
          <p:cNvGraphicFramePr/>
          <p:nvPr>
            <p:extLst/>
          </p:nvPr>
        </p:nvGraphicFramePr>
        <p:xfrm>
          <a:off x="5543660" y="1264181"/>
          <a:ext cx="2207701" cy="1778000"/>
        </p:xfrm>
        <a:graphic>
          <a:graphicData uri="http://schemas.openxmlformats.org/drawingml/2006/table">
            <a:tbl>
              <a:tblPr firstRow="1" bandRow="1"/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286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Class_id</a:t>
                      </a:r>
                      <a:endParaRPr sz="15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6" name="Shape 166"/>
          <p:cNvSpPr/>
          <p:nvPr/>
        </p:nvSpPr>
        <p:spPr>
          <a:xfrm>
            <a:off x="3652425" y="1596818"/>
            <a:ext cx="1288171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Inner Join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 rot="5423500">
            <a:off x="3930734" y="3300884"/>
            <a:ext cx="731084" cy="447801"/>
          </a:xfrm>
          <a:prstGeom prst="rightArrow">
            <a:avLst>
              <a:gd name="adj1" fmla="val 39976"/>
              <a:gd name="adj2" fmla="val 89316"/>
            </a:avLst>
          </a:prstGeom>
          <a:solidFill>
            <a:srgbClr val="941100"/>
          </a:solidFill>
          <a:ln w="25400">
            <a:solidFill>
              <a:srgbClr val="9411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343348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473" y="1265142"/>
            <a:ext cx="8671214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from 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from year 2000 and their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Drama movies from 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Drama movies from year 2000 with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top-50 Drama movies from year 2000, based on the ratings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where there is an actor with the role ‘James Bond’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actors who played ‘James Bond’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actors who played ‘James Bond’ and the name of the 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directed by Steven Spielberg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where Brad Pitt is playing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Exclude the movies where he plays “himself”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108986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" y="1888597"/>
            <a:ext cx="7242464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 born in 1985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 who live in Palladium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students born in 1985 who have “The Killers” as favorite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 </a:t>
            </a:r>
            <a:r>
              <a:rPr lang="en-US" sz="2300" dirty="0" err="1"/>
              <a:t>LookingFor</a:t>
            </a:r>
            <a:r>
              <a:rPr lang="en-US" sz="2300" dirty="0"/>
              <a:t> “random play”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Finance students who like the book “1984”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711136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Join</a:t>
            </a:r>
          </a:p>
        </p:txBody>
      </p:sp>
      <p:graphicFrame>
        <p:nvGraphicFramePr>
          <p:cNvPr id="171" name="Table 171"/>
          <p:cNvGraphicFramePr/>
          <p:nvPr>
            <p:extLst/>
          </p:nvPr>
        </p:nvGraphicFramePr>
        <p:xfrm>
          <a:off x="437442" y="1234544"/>
          <a:ext cx="2611887" cy="2868666"/>
        </p:xfrm>
        <a:graphic>
          <a:graphicData uri="http://schemas.openxmlformats.org/drawingml/2006/table">
            <a:tbl>
              <a:tblPr firstRow="1" bandRow="1"/>
              <a:tblGrid>
                <a:gridCol w="1104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392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Id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7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2" name="Table 172"/>
          <p:cNvGraphicFramePr/>
          <p:nvPr>
            <p:extLst/>
          </p:nvPr>
        </p:nvGraphicFramePr>
        <p:xfrm>
          <a:off x="3636510" y="1625257"/>
          <a:ext cx="2207701" cy="1852698"/>
        </p:xfrm>
        <a:graphic>
          <a:graphicData uri="http://schemas.openxmlformats.org/drawingml/2006/table">
            <a:tbl>
              <a:tblPr firstRow="1" bandRow="1"/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Class_id</a:t>
                      </a:r>
                      <a:endParaRPr sz="15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3" name="Shape 173"/>
          <p:cNvSpPr/>
          <p:nvPr/>
        </p:nvSpPr>
        <p:spPr>
          <a:xfrm>
            <a:off x="6175036" y="1456870"/>
            <a:ext cx="2532144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Find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name </a:t>
            </a: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for all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classes that each student  is taking.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Note: No class with id=6 exists in the Class table</a:t>
            </a:r>
          </a:p>
        </p:txBody>
      </p:sp>
      <p:sp>
        <p:nvSpPr>
          <p:cNvPr id="174" name="Shape 174"/>
          <p:cNvSpPr/>
          <p:nvPr/>
        </p:nvSpPr>
        <p:spPr>
          <a:xfrm>
            <a:off x="560275" y="4582885"/>
            <a:ext cx="740944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select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from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s left outer join Class c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on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4533010" y="4812726"/>
            <a:ext cx="455617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4807052" y="5310567"/>
            <a:ext cx="1" cy="526416"/>
          </a:xfrm>
          <a:prstGeom prst="line">
            <a:avLst/>
          </a:prstGeom>
          <a:ln w="25400">
            <a:solidFill>
              <a:srgbClr val="011993"/>
            </a:solidFill>
            <a:miter lim="400000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3330857" y="5895283"/>
            <a:ext cx="404957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11993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Refers to the “left” table: </a:t>
            </a:r>
            <a:r>
              <a:rPr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Student_Has_Class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03697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 advAuto="0"/>
      <p:bldP spid="175" grpId="0" animBg="1" advAuto="0"/>
      <p:bldP spid="176" grpId="0" animBg="1" advAuto="0"/>
      <p:bldP spid="177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Join</a:t>
            </a:r>
          </a:p>
        </p:txBody>
      </p:sp>
      <p:graphicFrame>
        <p:nvGraphicFramePr>
          <p:cNvPr id="181" name="Table 181"/>
          <p:cNvGraphicFramePr/>
          <p:nvPr>
            <p:extLst/>
          </p:nvPr>
        </p:nvGraphicFramePr>
        <p:xfrm>
          <a:off x="147083" y="950012"/>
          <a:ext cx="2377083" cy="2585720"/>
        </p:xfrm>
        <a:graphic>
          <a:graphicData uri="http://schemas.openxmlformats.org/drawingml/2006/table">
            <a:tbl>
              <a:tblPr firstRow="1" bandRow="1"/>
              <a:tblGrid>
                <a:gridCol w="1005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96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2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Id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9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2" name="Table 182"/>
          <p:cNvGraphicFramePr/>
          <p:nvPr>
            <p:extLst/>
          </p:nvPr>
        </p:nvGraphicFramePr>
        <p:xfrm>
          <a:off x="4710630" y="1280512"/>
          <a:ext cx="2121178" cy="1786266"/>
        </p:xfrm>
        <a:graphic>
          <a:graphicData uri="http://schemas.openxmlformats.org/drawingml/2006/table">
            <a:tbl>
              <a:tblPr firstRow="1" bandRow="1"/>
              <a:tblGrid>
                <a:gridCol w="950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866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Class_id</a:t>
                      </a:r>
                      <a:endParaRPr sz="15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6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8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8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8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3" name="Shape 183"/>
          <p:cNvSpPr/>
          <p:nvPr/>
        </p:nvSpPr>
        <p:spPr>
          <a:xfrm>
            <a:off x="7101420" y="1172338"/>
            <a:ext cx="1854979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11993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left outer join returns all the values from an inner join plus all values in the left table that do not match to the right table.</a:t>
            </a:r>
          </a:p>
        </p:txBody>
      </p:sp>
      <p:graphicFrame>
        <p:nvGraphicFramePr>
          <p:cNvPr id="184" name="Table 184"/>
          <p:cNvGraphicFramePr/>
          <p:nvPr>
            <p:extLst/>
          </p:nvPr>
        </p:nvGraphicFramePr>
        <p:xfrm>
          <a:off x="2345852" y="3699249"/>
          <a:ext cx="2556244" cy="2860918"/>
        </p:xfrm>
        <a:graphic>
          <a:graphicData uri="http://schemas.openxmlformats.org/drawingml/2006/table">
            <a:tbl>
              <a:tblPr firstRow="1" bandRow="1"/>
              <a:tblGrid>
                <a:gridCol w="1278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498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NULL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5" name="Shape 185"/>
          <p:cNvSpPr/>
          <p:nvPr/>
        </p:nvSpPr>
        <p:spPr>
          <a:xfrm>
            <a:off x="2620980" y="1601790"/>
            <a:ext cx="178510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Left outer Join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 rot="5423500">
            <a:off x="3150496" y="3053437"/>
            <a:ext cx="726090" cy="299750"/>
          </a:xfrm>
          <a:prstGeom prst="rightArrow">
            <a:avLst>
              <a:gd name="adj1" fmla="val 39976"/>
              <a:gd name="adj2" fmla="val 120635"/>
            </a:avLst>
          </a:prstGeom>
          <a:solidFill>
            <a:srgbClr val="941100"/>
          </a:solidFill>
          <a:ln w="25400">
            <a:solidFill>
              <a:srgbClr val="9411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689249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Important: Understand why we need an </a:t>
            </a:r>
            <a:r>
              <a:rPr lang="en-US" sz="2400" b="1" i="1" dirty="0"/>
              <a:t>outer</a:t>
            </a:r>
            <a:r>
              <a:rPr lang="en-US" sz="2400" i="1" dirty="0"/>
              <a:t> joins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all the movies without 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all the movies without an associated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all the Students that have not listed a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590011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Group By</a:t>
            </a: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: Aggregation Queries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647908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</a:t>
            </a:r>
          </a:p>
        </p:txBody>
      </p:sp>
      <p:sp>
        <p:nvSpPr>
          <p:cNvPr id="90" name="Shape 90"/>
          <p:cNvSpPr/>
          <p:nvPr/>
        </p:nvSpPr>
        <p:spPr>
          <a:xfrm>
            <a:off x="1745377" y="2586989"/>
            <a:ext cx="5900695" cy="191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solidFill>
                <a:schemeClr val="bg1">
                  <a:lumMod val="7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Group By   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</a:p>
        </p:txBody>
      </p:sp>
      <p:sp>
        <p:nvSpPr>
          <p:cNvPr id="91" name="Shape 91"/>
          <p:cNvSpPr/>
          <p:nvPr/>
        </p:nvSpPr>
        <p:spPr>
          <a:xfrm>
            <a:off x="4009951" y="2586989"/>
            <a:ext cx="3325917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2" name="Shape 92"/>
          <p:cNvSpPr/>
          <p:nvPr/>
        </p:nvSpPr>
        <p:spPr>
          <a:xfrm flipH="1">
            <a:off x="5619081" y="2205698"/>
            <a:ext cx="324707" cy="324707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4066699" y="1554162"/>
            <a:ext cx="386484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count(*), sum(*),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</a:rPr>
              <a:t>avg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(*), min, max: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Applied to groups!!!!</a:t>
            </a:r>
          </a:p>
        </p:txBody>
      </p:sp>
      <p:sp>
        <p:nvSpPr>
          <p:cNvPr id="94" name="Shape 94"/>
          <p:cNvSpPr/>
          <p:nvPr/>
        </p:nvSpPr>
        <p:spPr>
          <a:xfrm>
            <a:off x="499355" y="5214966"/>
            <a:ext cx="781661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just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Note: Whatever attribute you select (in this case </a:t>
            </a:r>
            <a:r>
              <a:rPr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</a:t>
            </a:r>
            <a:r>
              <a:rPr sz="2200" b="1" baseline="-5999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1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)  </a:t>
            </a:r>
            <a:r>
              <a:rPr sz="2200" b="1" u="sng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must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appear in the group by clause.</a:t>
            </a:r>
          </a:p>
        </p:txBody>
      </p:sp>
    </p:spTree>
    <p:extLst>
      <p:ext uri="{BB962C8B-B14F-4D97-AF65-F5344CB8AC3E}">
        <p14:creationId xmlns:p14="http://schemas.microsoft.com/office/powerpoint/2010/main" val="399263446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dvAuto="0"/>
      <p:bldP spid="92" grpId="0" animBg="1" advAuto="0"/>
      <p:bldP spid="93" grpId="0" animBg="1" advAuto="0"/>
      <p:bldP spid="94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000">
                <a:solidFill>
                  <a:schemeClr val="tx1"/>
                </a:solidFill>
                <a:uFill>
                  <a:solidFill/>
                </a:uFill>
              </a:rPr>
              <a:t>39</a:t>
            </a:fld>
            <a:endParaRPr sz="1000">
              <a:solidFill>
                <a:schemeClr val="tx1"/>
              </a:solidFill>
              <a:uFill>
                <a:solidFill/>
              </a:u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Basic aggregation functions</a:t>
            </a:r>
          </a:p>
        </p:txBody>
      </p:sp>
      <p:graphicFrame>
        <p:nvGraphicFramePr>
          <p:cNvPr id="86" name="Table 86"/>
          <p:cNvGraphicFramePr/>
          <p:nvPr>
            <p:extLst>
              <p:ext uri="{D42A27DB-BD31-4B8C-83A1-F6EECF244321}">
                <p14:modId xmlns:p14="http://schemas.microsoft.com/office/powerpoint/2010/main" val="2861320902"/>
              </p:ext>
            </p:extLst>
          </p:nvPr>
        </p:nvGraphicFramePr>
        <p:xfrm>
          <a:off x="263769" y="1264026"/>
          <a:ext cx="8251581" cy="5012050"/>
        </p:xfrm>
        <a:graphic>
          <a:graphicData uri="http://schemas.openxmlformats.org/drawingml/2006/table">
            <a:tbl>
              <a:tblPr firstRow="1" bandRow="1"/>
              <a:tblGrid>
                <a:gridCol w="2795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5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58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Operator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(*)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rows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the group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558665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rows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the group with non-null values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for the attribute </a:t>
                      </a:r>
                      <a:endParaRPr lang="en-US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114100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(DISTINCT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distinct, non-null values for the attribute in the group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078613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m</a:t>
                      </a: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ax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 with maximum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attribute </a:t>
                      </a: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value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m</a:t>
                      </a: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 with minimum value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</a:p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</a:t>
                      </a: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um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Sums values of selected rows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</a:p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</a:t>
                      </a:r>
                      <a:r>
                        <a:rPr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vg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7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Estimates the average 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the attribute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the group</a:t>
                      </a:r>
                      <a:endParaRPr sz="17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6106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421754" y="144938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Choosing a database in MySQL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505345" y="1236821"/>
            <a:ext cx="7590196" cy="2785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SHOW DATABASES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Lists the available databases in MySQL</a:t>
            </a:r>
          </a:p>
          <a:p>
            <a:pPr marL="27256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&lt;database&gt;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Chooses which database to work with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USE </a:t>
            </a:r>
            <a:r>
              <a:rPr lang="en-US" sz="20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</a:p>
          <a:p>
            <a:pPr marL="27256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SHOW TABLES;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Lists the tables in the database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45930723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98" name="Table 98"/>
          <p:cNvGraphicFramePr/>
          <p:nvPr>
            <p:extLst>
              <p:ext uri="{D42A27DB-BD31-4B8C-83A1-F6EECF244321}">
                <p14:modId xmlns:p14="http://schemas.microsoft.com/office/powerpoint/2010/main" val="3846052817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9" name="Shape 99"/>
          <p:cNvSpPr/>
          <p:nvPr/>
        </p:nvSpPr>
        <p:spPr>
          <a:xfrm>
            <a:off x="4484039" y="1222019"/>
            <a:ext cx="3872855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count(*)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741517" y="1335035"/>
            <a:ext cx="87780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01" name="Table 101"/>
          <p:cNvGraphicFramePr/>
          <p:nvPr>
            <p:extLst>
              <p:ext uri="{D42A27DB-BD31-4B8C-83A1-F6EECF244321}">
                <p14:modId xmlns:p14="http://schemas.microsoft.com/office/powerpoint/2010/main" val="563077462"/>
              </p:ext>
            </p:extLst>
          </p:nvPr>
        </p:nvGraphicFramePr>
        <p:xfrm>
          <a:off x="5313563" y="3698413"/>
          <a:ext cx="2336800" cy="1701440"/>
        </p:xfrm>
        <a:graphic>
          <a:graphicData uri="http://schemas.openxmlformats.org/drawingml/2006/table">
            <a:tbl>
              <a:tblPr firstRow="1" bandRow="1"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6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Shape 102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49442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 advAuto="0"/>
      <p:bldP spid="101" grpId="0" advAuto="0"/>
      <p:bldP spid="102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06" name="Table 106"/>
          <p:cNvGraphicFramePr/>
          <p:nvPr>
            <p:extLst>
              <p:ext uri="{D42A27DB-BD31-4B8C-83A1-F6EECF244321}">
                <p14:modId xmlns:p14="http://schemas.microsoft.com/office/powerpoint/2010/main" val="3459912355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7" name="Shape 107"/>
          <p:cNvSpPr/>
          <p:nvPr/>
        </p:nvSpPr>
        <p:spPr>
          <a:xfrm>
            <a:off x="4484039" y="1222019"/>
            <a:ext cx="4231928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09" name="Table 109"/>
          <p:cNvGraphicFramePr/>
          <p:nvPr>
            <p:extLst>
              <p:ext uri="{D42A27DB-BD31-4B8C-83A1-F6EECF244321}">
                <p14:modId xmlns:p14="http://schemas.microsoft.com/office/powerpoint/2010/main" val="1057609107"/>
              </p:ext>
            </p:extLst>
          </p:nvPr>
        </p:nvGraphicFramePr>
        <p:xfrm>
          <a:off x="4837394" y="4013303"/>
          <a:ext cx="3644873" cy="1701440"/>
        </p:xfrm>
        <a:graphic>
          <a:graphicData uri="http://schemas.openxmlformats.org/drawingml/2006/table">
            <a:tbl>
              <a:tblPr firstRow="1" bandRow="1"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6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(19+17+19+14)/4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(16+18+13)/3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0" name="Shape 110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479873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 advAuto="0"/>
      <p:bldP spid="109" grpId="0" advAuto="0"/>
      <p:bldP spid="110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14" name="Table 114"/>
          <p:cNvGraphicFramePr/>
          <p:nvPr>
            <p:extLst>
              <p:ext uri="{D42A27DB-BD31-4B8C-83A1-F6EECF244321}">
                <p14:modId xmlns:p14="http://schemas.microsoft.com/office/powerpoint/2010/main" val="3123114491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5" name="Shape 115"/>
          <p:cNvSpPr/>
          <p:nvPr/>
        </p:nvSpPr>
        <p:spPr>
          <a:xfrm>
            <a:off x="4484039" y="1222019"/>
            <a:ext cx="3718967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</a:t>
            </a:r>
          </a:p>
        </p:txBody>
      </p:sp>
      <p:sp>
        <p:nvSpPr>
          <p:cNvPr id="116" name="Shape 116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17" name="Table 117"/>
          <p:cNvGraphicFramePr/>
          <p:nvPr>
            <p:extLst>
              <p:ext uri="{D42A27DB-BD31-4B8C-83A1-F6EECF244321}">
                <p14:modId xmlns:p14="http://schemas.microsoft.com/office/powerpoint/2010/main" val="3790241515"/>
              </p:ext>
            </p:extLst>
          </p:nvPr>
        </p:nvGraphicFramePr>
        <p:xfrm>
          <a:off x="4837394" y="4037743"/>
          <a:ext cx="3667044" cy="1985721"/>
        </p:xfrm>
        <a:graphic>
          <a:graphicData uri="http://schemas.openxmlformats.org/drawingml/2006/table">
            <a:tbl>
              <a:tblPr firstRow="1" bandRow="1"/>
              <a:tblGrid>
                <a:gridCol w="1469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35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1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Algrebra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(19+16+20)/3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(18+17)/2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(19+13)/2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8" name="Shape 118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34662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 advAuto="0"/>
      <p:bldP spid="117" grpId="0" advAuto="0"/>
      <p:bldP spid="118" grpId="0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8" y="2400300"/>
            <a:ext cx="8700537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movies for each director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Rank directors by the number of movies they directed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actors in each movie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genres (based on the number of movies)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average rank of the movies in the database, per year of release</a:t>
            </a:r>
          </a:p>
        </p:txBody>
      </p:sp>
    </p:spTree>
    <p:extLst>
      <p:ext uri="{BB962C8B-B14F-4D97-AF65-F5344CB8AC3E}">
        <p14:creationId xmlns:p14="http://schemas.microsoft.com/office/powerpoint/2010/main" val="118331841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317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</a:t>
            </a:r>
            <a:r>
              <a:rPr lang="en-US" sz="200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number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males and females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students for each political view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males and female students for each political view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students per each birth year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the YEAR(date) function to get the year value from a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datetime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column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only years that have at least 10 students </a:t>
            </a: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TV Shows and Books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students in various relationship statuses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majors (concentration)</a:t>
            </a:r>
          </a:p>
        </p:txBody>
      </p:sp>
    </p:spTree>
    <p:extLst>
      <p:ext uri="{BB962C8B-B14F-4D97-AF65-F5344CB8AC3E}">
        <p14:creationId xmlns:p14="http://schemas.microsoft.com/office/powerpoint/2010/main" val="393413995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Having</a:t>
            </a:r>
          </a:p>
        </p:txBody>
      </p:sp>
      <p:sp>
        <p:nvSpPr>
          <p:cNvPr id="122" name="Shape 122"/>
          <p:cNvSpPr/>
          <p:nvPr/>
        </p:nvSpPr>
        <p:spPr>
          <a:xfrm>
            <a:off x="1186114" y="2038350"/>
            <a:ext cx="6771772" cy="191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GROUP BY</a:t>
            </a:r>
            <a:r>
              <a:rPr sz="27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  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</a:p>
        </p:txBody>
      </p:sp>
      <p:sp>
        <p:nvSpPr>
          <p:cNvPr id="123" name="Shape 123"/>
          <p:cNvSpPr/>
          <p:nvPr/>
        </p:nvSpPr>
        <p:spPr>
          <a:xfrm>
            <a:off x="1187408" y="4307409"/>
            <a:ext cx="628793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HAVING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Condition</a:t>
            </a:r>
          </a:p>
        </p:txBody>
      </p:sp>
    </p:spTree>
    <p:extLst>
      <p:ext uri="{BB962C8B-B14F-4D97-AF65-F5344CB8AC3E}">
        <p14:creationId xmlns:p14="http://schemas.microsoft.com/office/powerpoint/2010/main" val="398974818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Differences of WHERE and HAVING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WHERE applies to rows, </a:t>
            </a:r>
            <a:r>
              <a:rPr lang="en-US" sz="24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before</a:t>
            </a: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computing the aggregate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HAVING applies to aggregate value only</a:t>
            </a:r>
            <a:endParaRPr sz="2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9868603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27" name="Table 127"/>
          <p:cNvGraphicFramePr/>
          <p:nvPr>
            <p:extLst>
              <p:ext uri="{D42A27DB-BD31-4B8C-83A1-F6EECF244321}">
                <p14:modId xmlns:p14="http://schemas.microsoft.com/office/powerpoint/2010/main" val="1369739448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8" name="Shape 128"/>
          <p:cNvSpPr/>
          <p:nvPr/>
        </p:nvSpPr>
        <p:spPr>
          <a:xfrm>
            <a:off x="4484039" y="1222019"/>
            <a:ext cx="3718967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HAVING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 &gt; 15</a:t>
            </a:r>
          </a:p>
        </p:txBody>
      </p:sp>
      <p:sp>
        <p:nvSpPr>
          <p:cNvPr id="129" name="Shape 129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30" name="Table 130"/>
          <p:cNvGraphicFramePr/>
          <p:nvPr>
            <p:extLst>
              <p:ext uri="{D42A27DB-BD31-4B8C-83A1-F6EECF244321}">
                <p14:modId xmlns:p14="http://schemas.microsoft.com/office/powerpoint/2010/main" val="4065239951"/>
              </p:ext>
            </p:extLst>
          </p:nvPr>
        </p:nvGraphicFramePr>
        <p:xfrm>
          <a:off x="4726781" y="3626158"/>
          <a:ext cx="3667044" cy="1953443"/>
        </p:xfrm>
        <a:graphic>
          <a:graphicData uri="http://schemas.openxmlformats.org/drawingml/2006/table">
            <a:tbl>
              <a:tblPr firstRow="1" bandRow="1"/>
              <a:tblGrid>
                <a:gridCol w="1469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845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102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Algrebra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(19+16+20)/3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7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(18+17)/2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7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(19+13)/2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1" name="Shape 131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0" y="6220490"/>
            <a:ext cx="9144000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History class is </a:t>
            </a:r>
            <a:r>
              <a:rPr sz="1900" b="1"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included in the result because its average is 14 (less than 15)</a:t>
            </a:r>
          </a:p>
        </p:txBody>
      </p:sp>
    </p:spTree>
    <p:extLst>
      <p:ext uri="{BB962C8B-B14F-4D97-AF65-F5344CB8AC3E}">
        <p14:creationId xmlns:p14="http://schemas.microsoft.com/office/powerpoint/2010/main" val="34832276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3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 advAuto="0"/>
      <p:bldP spid="130" grpId="0" advAuto="0"/>
      <p:bldP spid="131" grpId="0" animBg="1" advAuto="0"/>
      <p:bldP spid="132" grpId="0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36" name="Table 136"/>
          <p:cNvGraphicFramePr/>
          <p:nvPr>
            <p:extLst>
              <p:ext uri="{D42A27DB-BD31-4B8C-83A1-F6EECF244321}">
                <p14:modId xmlns:p14="http://schemas.microsoft.com/office/powerpoint/2010/main" val="1084110963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7" name="Shape 137"/>
          <p:cNvSpPr/>
          <p:nvPr/>
        </p:nvSpPr>
        <p:spPr>
          <a:xfrm>
            <a:off x="4484039" y="1222019"/>
            <a:ext cx="3872855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count(*)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HAVING	count(*) &gt; 2</a:t>
            </a:r>
          </a:p>
        </p:txBody>
      </p:sp>
      <p:sp>
        <p:nvSpPr>
          <p:cNvPr id="138" name="Shape 138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39" name="Table 139"/>
          <p:cNvGraphicFramePr/>
          <p:nvPr>
            <p:extLst>
              <p:ext uri="{D42A27DB-BD31-4B8C-83A1-F6EECF244321}">
                <p14:modId xmlns:p14="http://schemas.microsoft.com/office/powerpoint/2010/main" val="3626478469"/>
              </p:ext>
            </p:extLst>
          </p:nvPr>
        </p:nvGraphicFramePr>
        <p:xfrm>
          <a:off x="4837394" y="4013303"/>
          <a:ext cx="3644873" cy="1701441"/>
        </p:xfrm>
        <a:graphic>
          <a:graphicData uri="http://schemas.openxmlformats.org/drawingml/2006/table">
            <a:tbl>
              <a:tblPr firstRow="1" bandRow="1"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17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8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4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0" name="Shape 140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862275" y="6146112"/>
            <a:ext cx="551191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 with id=3 is not included in the results because he/she is taking only one class</a:t>
            </a:r>
          </a:p>
        </p:txBody>
      </p:sp>
    </p:spTree>
    <p:extLst>
      <p:ext uri="{BB962C8B-B14F-4D97-AF65-F5344CB8AC3E}">
        <p14:creationId xmlns:p14="http://schemas.microsoft.com/office/powerpoint/2010/main" val="31546631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3" dur="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 advAuto="0"/>
      <p:bldP spid="139" grpId="0" advAuto="0"/>
      <p:bldP spid="140" grpId="0" animBg="1" advAuto="0"/>
      <p:bldP spid="141" grpId="0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HAVING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8" y="2400300"/>
            <a:ext cx="8700537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movies with more than 100 actors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Drama movies with more than 100 actors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13775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23" y="789130"/>
            <a:ext cx="8715375" cy="5762625"/>
          </a:xfrm>
          <a:prstGeom prst="rect">
            <a:avLst/>
          </a:prstGeom>
        </p:spPr>
      </p:pic>
      <p:sp>
        <p:nvSpPr>
          <p:cNvPr id="3" name="Shape 4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Example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1: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4793523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+ Group By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all the movies from year 2000 and their average rating broken down by genre. Also list: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maximum and minimum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standard deviation of the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number of </a:t>
            </a:r>
            <a:r>
              <a:rPr lang="en-US" b="1" i="1" dirty="0"/>
              <a:t>rated</a:t>
            </a:r>
            <a:r>
              <a:rPr lang="en-US" dirty="0"/>
              <a:t> movies and the </a:t>
            </a:r>
            <a:r>
              <a:rPr lang="en-US" b="1" i="1" dirty="0"/>
              <a:t>total</a:t>
            </a:r>
            <a:r>
              <a:rPr lang="en-US" dirty="0"/>
              <a:t> number of movies (COUNT(*) vs COUNT(</a:t>
            </a:r>
            <a:r>
              <a:rPr lang="en-US" dirty="0" err="1"/>
              <a:t>attr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the average ratings for the movies broken down by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the average rank for the movies directed by Steven Spielberg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the movies of Brad Pitt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Compute the average rank for his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the genre of the movies where Sean Connery appears, and rank them in descending order by count.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Exclude the movies where Sean Connery he plays himself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the average rank for the movies of each actor and rank the actors in descending order based on that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62594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Subqueries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9448196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/ FROM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759204" y="1461969"/>
            <a:ext cx="4490380" cy="1410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</p:txBody>
      </p:sp>
      <p:sp>
        <p:nvSpPr>
          <p:cNvPr id="53" name="Shape 53"/>
          <p:cNvSpPr/>
          <p:nvPr/>
        </p:nvSpPr>
        <p:spPr>
          <a:xfrm>
            <a:off x="3552444" y="1994544"/>
            <a:ext cx="2108200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6273283" y="2052358"/>
            <a:ext cx="21512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(or queries)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55" name="Shape 55"/>
          <p:cNvSpPr/>
          <p:nvPr/>
        </p:nvSpPr>
        <p:spPr>
          <a:xfrm flipH="1">
            <a:off x="5789198" y="2244129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552444" y="2415312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5951211" y="2731555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58" name="Shape 58"/>
          <p:cNvSpPr/>
          <p:nvPr/>
        </p:nvSpPr>
        <p:spPr>
          <a:xfrm flipH="1">
            <a:off x="5508275" y="2923324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3552444" y="1478035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6458703" y="1503973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61" name="Shape 61"/>
          <p:cNvSpPr/>
          <p:nvPr/>
        </p:nvSpPr>
        <p:spPr>
          <a:xfrm flipH="1">
            <a:off x="5932988" y="1695742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634" y="3521146"/>
            <a:ext cx="771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can be directly replaced by another query, placed within parentheses</a:t>
            </a:r>
          </a:p>
        </p:txBody>
      </p:sp>
      <p:sp>
        <p:nvSpPr>
          <p:cNvPr id="14" name="Shape 52"/>
          <p:cNvSpPr/>
          <p:nvPr/>
        </p:nvSpPr>
        <p:spPr>
          <a:xfrm>
            <a:off x="1474128" y="4569675"/>
            <a:ext cx="4490380" cy="132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r>
              <a:rPr lang="en-US" sz="12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FROM…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),..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WHERE 	condition</a:t>
            </a:r>
          </a:p>
        </p:txBody>
      </p:sp>
      <p:sp>
        <p:nvSpPr>
          <p:cNvPr id="15" name="Shape 53"/>
          <p:cNvSpPr/>
          <p:nvPr/>
        </p:nvSpPr>
        <p:spPr>
          <a:xfrm>
            <a:off x="3267368" y="5102250"/>
            <a:ext cx="2108200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6" name="Shape 54"/>
          <p:cNvSpPr/>
          <p:nvPr/>
        </p:nvSpPr>
        <p:spPr>
          <a:xfrm>
            <a:off x="6424855" y="5160064"/>
            <a:ext cx="21512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(or queries)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17" name="Shape 55"/>
          <p:cNvSpPr/>
          <p:nvPr/>
        </p:nvSpPr>
        <p:spPr>
          <a:xfrm flipH="1">
            <a:off x="5940770" y="5351835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8" name="Shape 56"/>
          <p:cNvSpPr/>
          <p:nvPr/>
        </p:nvSpPr>
        <p:spPr>
          <a:xfrm>
            <a:off x="3267368" y="5523018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9" name="Shape 57"/>
          <p:cNvSpPr/>
          <p:nvPr/>
        </p:nvSpPr>
        <p:spPr>
          <a:xfrm>
            <a:off x="5666135" y="5839261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20" name="Shape 58"/>
          <p:cNvSpPr/>
          <p:nvPr/>
        </p:nvSpPr>
        <p:spPr>
          <a:xfrm flipH="1">
            <a:off x="5223199" y="6031030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1" name="Shape 59"/>
          <p:cNvSpPr/>
          <p:nvPr/>
        </p:nvSpPr>
        <p:spPr>
          <a:xfrm>
            <a:off x="3267368" y="4585741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2" name="Shape 60"/>
          <p:cNvSpPr/>
          <p:nvPr/>
        </p:nvSpPr>
        <p:spPr>
          <a:xfrm>
            <a:off x="6173627" y="4611679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23" name="Shape 61"/>
          <p:cNvSpPr/>
          <p:nvPr/>
        </p:nvSpPr>
        <p:spPr>
          <a:xfrm flipH="1">
            <a:off x="5647912" y="4803448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476826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2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2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7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8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8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9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dvAuto="0"/>
      <p:bldP spid="54" grpId="0" animBg="1" advAuto="0"/>
      <p:bldP spid="55" grpId="0" animBg="1" advAuto="0"/>
      <p:bldP spid="56" grpId="0" animBg="1" advAuto="0"/>
      <p:bldP spid="57" grpId="0" animBg="1" advAuto="0"/>
      <p:bldP spid="58" grpId="0" animBg="1" advAuto="0"/>
      <p:bldP spid="59" grpId="0" animBg="1" advAuto="0"/>
      <p:bldP spid="60" grpId="0" animBg="1" advAuto="0"/>
      <p:bldP spid="61" grpId="0" animBg="1" advAuto="0"/>
      <p:bldP spid="15" grpId="0" animBg="1" advAuto="0"/>
      <p:bldP spid="16" grpId="0" animBg="1" advAuto="0"/>
      <p:bldP spid="17" grpId="0" animBg="1" advAuto="0"/>
      <p:bldP spid="18" grpId="0" animBg="1" advAuto="0"/>
      <p:bldP spid="19" grpId="0" animBg="1" advAuto="0"/>
      <p:bldP spid="20" grpId="0" animBg="1" advAuto="0"/>
      <p:bldP spid="21" grpId="0" animBg="1" advAuto="0"/>
      <p:bldP spid="22" grpId="0" animBg="1" advAuto="0"/>
      <p:bldP spid="23" grpId="0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/ WHERE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759204" y="2586989"/>
            <a:ext cx="7025200" cy="142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8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j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attribute IN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(SELECT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FROM ….)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3552444" y="3119564"/>
            <a:ext cx="2108200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552444" y="3540332"/>
            <a:ext cx="5190864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3552444" y="2603055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546" y="1281380"/>
            <a:ext cx="771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“IN” clause allows us to check if an attribute appears within a list returned by another SQL query</a:t>
            </a:r>
          </a:p>
        </p:txBody>
      </p:sp>
    </p:spTree>
    <p:extLst>
      <p:ext uri="{BB962C8B-B14F-4D97-AF65-F5344CB8AC3E}">
        <p14:creationId xmlns:p14="http://schemas.microsoft.com/office/powerpoint/2010/main" val="232574761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dvAuto="0"/>
      <p:bldP spid="56" grpId="0" animBg="1" advAuto="0"/>
      <p:bldP spid="59" grpId="0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 Practice Queries</a:t>
            </a: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119" y="1376737"/>
            <a:ext cx="8211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average number of movies directed by a director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average number of movies played by an 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maximum number of genres associated with a movie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40849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Saving Queries: CREATE VIEW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9900" y="1590477"/>
            <a:ext cx="80446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save the results of a query in order to reuse the results easier, without having to always rewrite the </a:t>
            </a:r>
            <a:r>
              <a:rPr lang="en-US" dirty="0" err="1"/>
              <a:t>subquery</a:t>
            </a:r>
            <a:r>
              <a:rPr lang="en-US" dirty="0"/>
              <a:t> using the “CREATE VIEW” command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Example: </a:t>
            </a:r>
          </a:p>
          <a:p>
            <a:endParaRPr lang="en-US" b="1" dirty="0"/>
          </a:p>
          <a:p>
            <a:r>
              <a:rPr lang="en-US" b="1" dirty="0"/>
              <a:t>CREATE VIEW </a:t>
            </a:r>
            <a:r>
              <a:rPr lang="en-US" dirty="0" err="1"/>
              <a:t>StuyHS</a:t>
            </a:r>
            <a:r>
              <a:rPr lang="en-US" dirty="0"/>
              <a:t> AS 	</a:t>
            </a:r>
          </a:p>
          <a:p>
            <a:r>
              <a:rPr lang="en-US" dirty="0"/>
              <a:t>	SELECT id, name AS </a:t>
            </a:r>
            <a:r>
              <a:rPr lang="en-US" dirty="0" err="1"/>
              <a:t>StudentName</a:t>
            </a:r>
            <a:r>
              <a:rPr lang="en-US" dirty="0"/>
              <a:t>, `High School` AS HS 	</a:t>
            </a:r>
          </a:p>
          <a:p>
            <a:r>
              <a:rPr lang="en-US" dirty="0"/>
              <a:t>	FROM Profiles 	</a:t>
            </a:r>
          </a:p>
          <a:p>
            <a:r>
              <a:rPr lang="en-US" dirty="0"/>
              <a:t>	WHERE `High School` LIKE '</a:t>
            </a:r>
            <a:r>
              <a:rPr lang="en-US" dirty="0" err="1"/>
              <a:t>Stuy</a:t>
            </a:r>
            <a:r>
              <a:rPr lang="en-US" dirty="0"/>
              <a:t>%'	</a:t>
            </a:r>
          </a:p>
          <a:p>
            <a:r>
              <a:rPr lang="en-US" dirty="0"/>
              <a:t>	ORDER BY </a:t>
            </a:r>
            <a:r>
              <a:rPr lang="en-US" dirty="0" err="1"/>
              <a:t>StudentName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 want to “store” the results</a:t>
            </a:r>
          </a:p>
          <a:p>
            <a:r>
              <a:rPr lang="en-US" b="1" dirty="0"/>
              <a:t>CREATE TABLE </a:t>
            </a:r>
            <a:r>
              <a:rPr lang="en-US" dirty="0" err="1"/>
              <a:t>StuyHS</a:t>
            </a:r>
            <a:r>
              <a:rPr lang="en-US" dirty="0"/>
              <a:t> AS ….</a:t>
            </a:r>
          </a:p>
        </p:txBody>
      </p:sp>
    </p:spTree>
    <p:extLst>
      <p:ext uri="{BB962C8B-B14F-4D97-AF65-F5344CB8AC3E}">
        <p14:creationId xmlns:p14="http://schemas.microsoft.com/office/powerpoint/2010/main" val="3966474531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w/Views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 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Query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119" y="1376737"/>
            <a:ext cx="82112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the favorite books of liberal and conservative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Subquery</a:t>
            </a:r>
            <a:r>
              <a:rPr lang="en-US" dirty="0"/>
              <a:t> 1: Get the list of books (with counts) of all liberal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Subquery</a:t>
            </a:r>
            <a:r>
              <a:rPr lang="en-US" dirty="0"/>
              <a:t> 2: Get the list of books (with counts) of all conservative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Join the two on book name and compare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96142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Comparison Operators</a:t>
            </a:r>
          </a:p>
        </p:txBody>
      </p:sp>
      <p:graphicFrame>
        <p:nvGraphicFramePr>
          <p:cNvPr id="194" name="Table 194"/>
          <p:cNvGraphicFramePr/>
          <p:nvPr>
            <p:extLst>
              <p:ext uri="{D42A27DB-BD31-4B8C-83A1-F6EECF244321}">
                <p14:modId xmlns:p14="http://schemas.microsoft.com/office/powerpoint/2010/main" val="3987800381"/>
              </p:ext>
            </p:extLst>
          </p:nvPr>
        </p:nvGraphicFramePr>
        <p:xfrm>
          <a:off x="1717857" y="2084641"/>
          <a:ext cx="5476691" cy="3672840"/>
        </p:xfrm>
        <a:graphic>
          <a:graphicData uri="http://schemas.openxmlformats.org/drawingml/2006/table">
            <a:tbl>
              <a:tblPr firstRow="1" bandRow="1"/>
              <a:tblGrid>
                <a:gridCol w="1458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8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088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Operator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=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equals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&lt;&gt;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is not equal to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!=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is not equal to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&lt;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less than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&gt;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greater than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logical and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logical 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NOT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logical not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519196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Other operators</a:t>
            </a:r>
          </a:p>
        </p:txBody>
      </p:sp>
      <p:graphicFrame>
        <p:nvGraphicFramePr>
          <p:cNvPr id="198" name="Table 198"/>
          <p:cNvGraphicFramePr/>
          <p:nvPr>
            <p:extLst>
              <p:ext uri="{D42A27DB-BD31-4B8C-83A1-F6EECF244321}">
                <p14:modId xmlns:p14="http://schemas.microsoft.com/office/powerpoint/2010/main" val="2562323481"/>
              </p:ext>
            </p:extLst>
          </p:nvPr>
        </p:nvGraphicFramePr>
        <p:xfrm>
          <a:off x="455985" y="1138237"/>
          <a:ext cx="8049150" cy="5304257"/>
        </p:xfrm>
        <a:graphic>
          <a:graphicData uri="http://schemas.openxmlformats.org/drawingml/2006/table">
            <a:tbl>
              <a:tblPr firstRow="1" bandRow="1"/>
              <a:tblGrid>
                <a:gridCol w="21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516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SQL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49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used to change the name of a column in the result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distinct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no duplicate rows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order by column(s)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sorts by column(s) in ascending order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order by .. </a:t>
                      </a:r>
                      <a:r>
                        <a:rPr sz="16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desc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sorts by column(s) in descending order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*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select all columns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like ‘%pattern_’</a:t>
                      </a:r>
                    </a:p>
                  </a:txBody>
                  <a:tcPr marL="63500" marR="63500" marT="63500" marB="6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$: any sequence of characters
 _: any single character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attribute is null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rows that have null values for the specific attribute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is not null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rows that have not null values for the specific attribute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between this and that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between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this</a:t>
                      </a: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value and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that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value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set membership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limit 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fetches only the top n rows from the database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94943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Example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2: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000517-B716-4FC9-A0DC-3CD5D3266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13" y="701494"/>
            <a:ext cx="7120395" cy="614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635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251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  <a:endParaRPr lang="en-US"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3517900" y="3119564"/>
            <a:ext cx="2108200" cy="464503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6273283" y="3177378"/>
            <a:ext cx="254813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(or “relations”)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30" name="Shape 30"/>
          <p:cNvSpPr/>
          <p:nvPr/>
        </p:nvSpPr>
        <p:spPr>
          <a:xfrm flipH="1">
            <a:off x="5789198" y="3369149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517900" y="3617472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951211" y="3769246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33" name="Shape 33"/>
          <p:cNvSpPr/>
          <p:nvPr/>
        </p:nvSpPr>
        <p:spPr>
          <a:xfrm flipH="1">
            <a:off x="5508275" y="3961015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3517900" y="2595046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458703" y="2628993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36" name="Shape 36"/>
          <p:cNvSpPr/>
          <p:nvPr/>
        </p:nvSpPr>
        <p:spPr>
          <a:xfrm flipH="1">
            <a:off x="5932988" y="2820762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99355" y="5214966"/>
            <a:ext cx="781661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The result of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 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query is a </a:t>
            </a:r>
            <a:r>
              <a:rPr sz="2200" b="1" u="sng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relation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.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Note that a table is always a relation, but not </a:t>
            </a: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vice </a:t>
            </a:r>
            <a:r>
              <a:rPr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versa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.</a:t>
            </a:r>
          </a:p>
        </p:txBody>
      </p:sp>
      <p:sp>
        <p:nvSpPr>
          <p:cNvPr id="15" name="Shape 32"/>
          <p:cNvSpPr/>
          <p:nvPr/>
        </p:nvSpPr>
        <p:spPr>
          <a:xfrm>
            <a:off x="7999193" y="4191491"/>
            <a:ext cx="46968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Sort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16" name="Shape 33"/>
          <p:cNvSpPr/>
          <p:nvPr/>
        </p:nvSpPr>
        <p:spPr>
          <a:xfrm flipH="1">
            <a:off x="7556257" y="4383260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22193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  <p:bldP spid="35" grpId="0" animBg="1" advAuto="0"/>
      <p:bldP spid="36" grpId="0" animBg="1" advAuto="0"/>
      <p:bldP spid="37" grpId="0" animBg="1" advAuto="0"/>
      <p:bldP spid="15" grpId="0" animBg="1" advAuto="0"/>
      <p:bldP spid="16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*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75963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375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all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directors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actors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students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298152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7489</TotalTime>
  <Words>2955</Words>
  <Application>Microsoft Office PowerPoint</Application>
  <PresentationFormat>On-screen Show (4:3)</PresentationFormat>
  <Paragraphs>817</Paragraphs>
  <Slides>58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Arial Bold</vt:lpstr>
      <vt:lpstr>Arial Unicode MS</vt:lpstr>
      <vt:lpstr>Calibri</vt:lpstr>
      <vt:lpstr>Helvetica</vt:lpstr>
      <vt:lpstr>Iowan Old Style Roman</vt:lpstr>
      <vt:lpstr>Symbol</vt:lpstr>
      <vt:lpstr>Wingdings</vt:lpstr>
      <vt:lpstr>Office Theme</vt:lpstr>
      <vt:lpstr>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65</cp:revision>
  <cp:lastPrinted>2014-10-22T17:34:37Z</cp:lastPrinted>
  <dcterms:created xsi:type="dcterms:W3CDTF">2014-10-20T14:52:46Z</dcterms:created>
  <dcterms:modified xsi:type="dcterms:W3CDTF">2018-02-24T14:25:34Z</dcterms:modified>
</cp:coreProperties>
</file>