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4" r:id="rId16"/>
    <p:sldId id="269" r:id="rId17"/>
    <p:sldId id="270" r:id="rId18"/>
    <p:sldId id="271" r:id="rId19"/>
    <p:sldId id="275" r:id="rId20"/>
    <p:sldId id="272" r:id="rId21"/>
    <p:sldId id="276" r:id="rId22"/>
    <p:sldId id="277" r:id="rId23"/>
    <p:sldId id="278" r:id="rId24"/>
    <p:sldId id="279" r:id="rId2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1" autoAdjust="0"/>
    <p:restoredTop sz="87207" autoAdjust="0"/>
  </p:normalViewPr>
  <p:slideViewPr>
    <p:cSldViewPr snapToGrid="0">
      <p:cViewPr varScale="1">
        <p:scale>
          <a:sx n="114" d="100"/>
          <a:sy n="114" d="100"/>
        </p:scale>
        <p:origin x="104" y="92"/>
      </p:cViewPr>
      <p:guideLst>
        <p:guide orient="horz" pos="2160"/>
        <p:guide pos="3840"/>
      </p:guideLst>
    </p:cSldViewPr>
  </p:slideViewPr>
  <p:notesTextViewPr>
    <p:cViewPr>
      <p:scale>
        <a:sx n="1" d="1"/>
        <a:sy n="1" d="1"/>
      </p:scale>
      <p:origin x="0" y="0"/>
    </p:cViewPr>
  </p:notesTextViewPr>
  <p:notesViewPr>
    <p:cSldViewPr snapToGrid="0">
      <p:cViewPr varScale="1">
        <p:scale>
          <a:sx n="102" d="100"/>
          <a:sy n="102" d="100"/>
        </p:scale>
        <p:origin x="3520" y="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7DDE65-757E-FFD5-C3C1-D41C98179E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a:extLst>
              <a:ext uri="{FF2B5EF4-FFF2-40B4-BE49-F238E27FC236}">
                <a16:creationId xmlns:a16="http://schemas.microsoft.com/office/drawing/2014/main" id="{EF7C1040-B01F-C2F2-55D6-05253D5EDF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132037-C2A9-4BB6-A75A-4B6EE728FD63}" type="datetimeFigureOut">
              <a:rPr lang="id-ID" smtClean="0"/>
              <a:t>07/11/2024</a:t>
            </a:fld>
            <a:endParaRPr lang="id-ID"/>
          </a:p>
        </p:txBody>
      </p:sp>
      <p:sp>
        <p:nvSpPr>
          <p:cNvPr id="4" name="Footer Placeholder 3">
            <a:extLst>
              <a:ext uri="{FF2B5EF4-FFF2-40B4-BE49-F238E27FC236}">
                <a16:creationId xmlns:a16="http://schemas.microsoft.com/office/drawing/2014/main" id="{C262B4F0-FB7D-E776-7D1F-3F24C76359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a:extLst>
              <a:ext uri="{FF2B5EF4-FFF2-40B4-BE49-F238E27FC236}">
                <a16:creationId xmlns:a16="http://schemas.microsoft.com/office/drawing/2014/main" id="{9B03706C-3C63-CA95-74EE-826B26CBDF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C4331C-D266-4812-B6D0-27A06F6DE8FD}" type="slidenum">
              <a:rPr lang="id-ID" smtClean="0"/>
              <a:t>‹#›</a:t>
            </a:fld>
            <a:endParaRPr lang="id-ID"/>
          </a:p>
        </p:txBody>
      </p:sp>
    </p:spTree>
    <p:extLst>
      <p:ext uri="{BB962C8B-B14F-4D97-AF65-F5344CB8AC3E}">
        <p14:creationId xmlns:p14="http://schemas.microsoft.com/office/powerpoint/2010/main" val="3743710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BC72C-AD98-4773-B4C2-D84D06A28E31}" type="datetimeFigureOut">
              <a:rPr lang="id-ID" smtClean="0"/>
              <a:t>07/11/2024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A6A8E-6BC4-44DC-9ABF-0E1383DA2042}" type="slidenum">
              <a:rPr lang="id-ID" smtClean="0"/>
              <a:t>‹#›</a:t>
            </a:fld>
            <a:endParaRPr lang="id-ID"/>
          </a:p>
        </p:txBody>
      </p:sp>
    </p:spTree>
    <p:extLst>
      <p:ext uri="{BB962C8B-B14F-4D97-AF65-F5344CB8AC3E}">
        <p14:creationId xmlns:p14="http://schemas.microsoft.com/office/powerpoint/2010/main" val="1374468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Aft>
                <a:spcPts val="800"/>
              </a:spcAft>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Anda adalah asisten otomatis yang bertanggung jawab untuk menyortir permintaan atau keluhan pelanggan ke departemen terkait. Hanya tanggapi dengan nama departemen yang sesuai dari opsi berikut: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Tx/>
              <a:buChar char="-"/>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Layanan Pelanggan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Tx/>
              <a:buChar char="-"/>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Pengembangan Kurikulum</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Tx/>
              <a:buChar char="-"/>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IT Developer</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Tx/>
              <a:buChar char="-"/>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Pemasaran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Tx/>
              <a:buChar char="-"/>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Dukungan Pengajar</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Tidak perlu memberikan penjelasan lebih lanjut.</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id-ID" dirty="0"/>
          </a:p>
        </p:txBody>
      </p:sp>
      <p:sp>
        <p:nvSpPr>
          <p:cNvPr id="4" name="Slide Number Placeholder 3"/>
          <p:cNvSpPr>
            <a:spLocks noGrp="1"/>
          </p:cNvSpPr>
          <p:nvPr>
            <p:ph type="sldNum" sz="quarter" idx="5"/>
          </p:nvPr>
        </p:nvSpPr>
        <p:spPr/>
        <p:txBody>
          <a:bodyPr/>
          <a:lstStyle/>
          <a:p>
            <a:fld id="{28AA6A8E-6BC4-44DC-9ABF-0E1383DA2042}" type="slidenum">
              <a:rPr lang="id-ID" smtClean="0"/>
              <a:t>4</a:t>
            </a:fld>
            <a:endParaRPr lang="id-ID"/>
          </a:p>
        </p:txBody>
      </p:sp>
    </p:spTree>
    <p:extLst>
      <p:ext uri="{BB962C8B-B14F-4D97-AF65-F5344CB8AC3E}">
        <p14:creationId xmlns:p14="http://schemas.microsoft.com/office/powerpoint/2010/main" val="279497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07000"/>
              </a:lnSpc>
              <a:buSzPts val="1200"/>
              <a:buFont typeface="Times New Roman" panose="02020603050405020304" pitchFamily="18" charset="0"/>
              <a:buChar char="-"/>
            </a:pP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Decoding</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Greedy</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buSzPts val="1200"/>
              <a:buFont typeface="Times New Roman" panose="02020603050405020304" pitchFamily="18" charset="0"/>
              <a:buChar char="-"/>
            </a:pP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Repetition</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penalty</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1.2</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buSzPts val="1200"/>
              <a:buFont typeface="Times New Roman" panose="02020603050405020304" pitchFamily="18" charset="0"/>
              <a:buChar char="-"/>
            </a:pP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Stopping</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criteria</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 Not set</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buSzPts val="1200"/>
              <a:buFont typeface="Times New Roman" panose="02020603050405020304" pitchFamily="18" charset="0"/>
              <a:buChar char="-"/>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Min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tokens</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 0</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Aft>
                <a:spcPts val="800"/>
              </a:spcAft>
              <a:buSzPts val="1200"/>
              <a:buFont typeface="Times New Roman" panose="02020603050405020304" pitchFamily="18" charset="0"/>
              <a:buChar char="-"/>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Max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tokens</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 100</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id-ID" dirty="0"/>
          </a:p>
        </p:txBody>
      </p:sp>
      <p:sp>
        <p:nvSpPr>
          <p:cNvPr id="4" name="Slide Number Placeholder 3"/>
          <p:cNvSpPr>
            <a:spLocks noGrp="1"/>
          </p:cNvSpPr>
          <p:nvPr>
            <p:ph type="sldNum" sz="quarter" idx="5"/>
          </p:nvPr>
        </p:nvSpPr>
        <p:spPr/>
        <p:txBody>
          <a:bodyPr/>
          <a:lstStyle/>
          <a:p>
            <a:fld id="{28AA6A8E-6BC4-44DC-9ABF-0E1383DA2042}" type="slidenum">
              <a:rPr lang="id-ID" smtClean="0"/>
              <a:t>5</a:t>
            </a:fld>
            <a:endParaRPr lang="id-ID"/>
          </a:p>
        </p:txBody>
      </p:sp>
    </p:spTree>
    <p:extLst>
      <p:ext uri="{BB962C8B-B14F-4D97-AF65-F5344CB8AC3E}">
        <p14:creationId xmlns:p14="http://schemas.microsoft.com/office/powerpoint/2010/main" val="4034706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Pada data berlabel saya membuat variasi atau kemungkinan pertanyaan-pertanyaan yang mungkin di ajukan oleh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user</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dan memilah/klasifikasi pertanyaan yang di arahkan ke departemen bersangkutan.</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id-ID" dirty="0"/>
          </a:p>
        </p:txBody>
      </p:sp>
      <p:sp>
        <p:nvSpPr>
          <p:cNvPr id="4" name="Slide Number Placeholder 3"/>
          <p:cNvSpPr>
            <a:spLocks noGrp="1"/>
          </p:cNvSpPr>
          <p:nvPr>
            <p:ph type="sldNum" sz="quarter" idx="5"/>
          </p:nvPr>
        </p:nvSpPr>
        <p:spPr/>
        <p:txBody>
          <a:bodyPr/>
          <a:lstStyle/>
          <a:p>
            <a:fld id="{28AA6A8E-6BC4-44DC-9ABF-0E1383DA2042}" type="slidenum">
              <a:rPr lang="id-ID" smtClean="0"/>
              <a:t>7</a:t>
            </a:fld>
            <a:endParaRPr lang="id-ID"/>
          </a:p>
        </p:txBody>
      </p:sp>
    </p:spTree>
    <p:extLst>
      <p:ext uri="{BB962C8B-B14F-4D97-AF65-F5344CB8AC3E}">
        <p14:creationId xmlns:p14="http://schemas.microsoft.com/office/powerpoint/2010/main" val="3817423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28AA6A8E-6BC4-44DC-9ABF-0E1383DA2042}" type="slidenum">
              <a:rPr lang="id-ID" smtClean="0"/>
              <a:t>10</a:t>
            </a:fld>
            <a:endParaRPr lang="id-ID"/>
          </a:p>
        </p:txBody>
      </p:sp>
    </p:spTree>
    <p:extLst>
      <p:ext uri="{BB962C8B-B14F-4D97-AF65-F5344CB8AC3E}">
        <p14:creationId xmlns:p14="http://schemas.microsoft.com/office/powerpoint/2010/main" val="2659353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F84B-377C-6AAA-DA6C-7A4BCC5658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7D6C099B-C585-41B0-3FC2-B1A6323BF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0351C81D-B526-1F6B-CA2E-E711D9D35E6F}"/>
              </a:ext>
            </a:extLst>
          </p:cNvPr>
          <p:cNvSpPr>
            <a:spLocks noGrp="1"/>
          </p:cNvSpPr>
          <p:nvPr>
            <p:ph type="dt" sz="half" idx="10"/>
          </p:nvPr>
        </p:nvSpPr>
        <p:spPr/>
        <p:txBody>
          <a:bodyPr/>
          <a:lstStyle/>
          <a:p>
            <a:fld id="{37C661A4-3918-4F96-93DA-5FE71AE5BAA7}" type="datetimeFigureOut">
              <a:rPr lang="id-ID" smtClean="0"/>
              <a:t>07/11/2024</a:t>
            </a:fld>
            <a:endParaRPr lang="id-ID"/>
          </a:p>
        </p:txBody>
      </p:sp>
      <p:sp>
        <p:nvSpPr>
          <p:cNvPr id="5" name="Footer Placeholder 4">
            <a:extLst>
              <a:ext uri="{FF2B5EF4-FFF2-40B4-BE49-F238E27FC236}">
                <a16:creationId xmlns:a16="http://schemas.microsoft.com/office/drawing/2014/main" id="{191CD032-AC9A-5C6B-893E-D4638BBF8AB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C42D1FC-13DE-8FDA-538A-18CC18AAA83F}"/>
              </a:ext>
            </a:extLst>
          </p:cNvPr>
          <p:cNvSpPr>
            <a:spLocks noGrp="1"/>
          </p:cNvSpPr>
          <p:nvPr>
            <p:ph type="sldNum" sz="quarter" idx="12"/>
          </p:nvPr>
        </p:nvSpPr>
        <p:spPr/>
        <p:txBody>
          <a:bodyPr/>
          <a:lstStyle/>
          <a:p>
            <a:fld id="{9ECDF508-B867-401B-861C-EF5D26039497}" type="slidenum">
              <a:rPr lang="id-ID" smtClean="0"/>
              <a:t>‹#›</a:t>
            </a:fld>
            <a:endParaRPr lang="id-ID"/>
          </a:p>
        </p:txBody>
      </p:sp>
    </p:spTree>
    <p:extLst>
      <p:ext uri="{BB962C8B-B14F-4D97-AF65-F5344CB8AC3E}">
        <p14:creationId xmlns:p14="http://schemas.microsoft.com/office/powerpoint/2010/main" val="2067465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0DCE-5EDC-F637-EF12-AAAEB6312613}"/>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15732B02-8A0B-D4BF-3344-3CF32E7BED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2BC9485-609E-591A-4741-405042C04A30}"/>
              </a:ext>
            </a:extLst>
          </p:cNvPr>
          <p:cNvSpPr>
            <a:spLocks noGrp="1"/>
          </p:cNvSpPr>
          <p:nvPr>
            <p:ph type="dt" sz="half" idx="10"/>
          </p:nvPr>
        </p:nvSpPr>
        <p:spPr/>
        <p:txBody>
          <a:bodyPr/>
          <a:lstStyle/>
          <a:p>
            <a:fld id="{37C661A4-3918-4F96-93DA-5FE71AE5BAA7}" type="datetimeFigureOut">
              <a:rPr lang="id-ID" smtClean="0"/>
              <a:t>07/11/2024</a:t>
            </a:fld>
            <a:endParaRPr lang="id-ID"/>
          </a:p>
        </p:txBody>
      </p:sp>
      <p:sp>
        <p:nvSpPr>
          <p:cNvPr id="5" name="Footer Placeholder 4">
            <a:extLst>
              <a:ext uri="{FF2B5EF4-FFF2-40B4-BE49-F238E27FC236}">
                <a16:creationId xmlns:a16="http://schemas.microsoft.com/office/drawing/2014/main" id="{9D34BEDE-D6A1-CB84-9E4A-9741615C4B2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52351A69-6B91-CF41-69AD-1F424E18D52D}"/>
              </a:ext>
            </a:extLst>
          </p:cNvPr>
          <p:cNvSpPr>
            <a:spLocks noGrp="1"/>
          </p:cNvSpPr>
          <p:nvPr>
            <p:ph type="sldNum" sz="quarter" idx="12"/>
          </p:nvPr>
        </p:nvSpPr>
        <p:spPr/>
        <p:txBody>
          <a:bodyPr/>
          <a:lstStyle/>
          <a:p>
            <a:fld id="{9ECDF508-B867-401B-861C-EF5D26039497}" type="slidenum">
              <a:rPr lang="id-ID" smtClean="0"/>
              <a:t>‹#›</a:t>
            </a:fld>
            <a:endParaRPr lang="id-ID"/>
          </a:p>
        </p:txBody>
      </p:sp>
    </p:spTree>
    <p:extLst>
      <p:ext uri="{BB962C8B-B14F-4D97-AF65-F5344CB8AC3E}">
        <p14:creationId xmlns:p14="http://schemas.microsoft.com/office/powerpoint/2010/main" val="8524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119ECD-E06A-77EF-4F99-05266F0A58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EF2806D4-8FB3-69E8-8C71-2AF9759A98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69985B8-1A77-E14A-0F7D-9ADCFB67CE17}"/>
              </a:ext>
            </a:extLst>
          </p:cNvPr>
          <p:cNvSpPr>
            <a:spLocks noGrp="1"/>
          </p:cNvSpPr>
          <p:nvPr>
            <p:ph type="dt" sz="half" idx="10"/>
          </p:nvPr>
        </p:nvSpPr>
        <p:spPr/>
        <p:txBody>
          <a:bodyPr/>
          <a:lstStyle/>
          <a:p>
            <a:fld id="{37C661A4-3918-4F96-93DA-5FE71AE5BAA7}" type="datetimeFigureOut">
              <a:rPr lang="id-ID" smtClean="0"/>
              <a:t>07/11/2024</a:t>
            </a:fld>
            <a:endParaRPr lang="id-ID"/>
          </a:p>
        </p:txBody>
      </p:sp>
      <p:sp>
        <p:nvSpPr>
          <p:cNvPr id="5" name="Footer Placeholder 4">
            <a:extLst>
              <a:ext uri="{FF2B5EF4-FFF2-40B4-BE49-F238E27FC236}">
                <a16:creationId xmlns:a16="http://schemas.microsoft.com/office/drawing/2014/main" id="{8790CC7B-6F47-145A-7FCB-1753BFEB000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57960EE5-5949-FCD2-565C-96B5ADDFAE10}"/>
              </a:ext>
            </a:extLst>
          </p:cNvPr>
          <p:cNvSpPr>
            <a:spLocks noGrp="1"/>
          </p:cNvSpPr>
          <p:nvPr>
            <p:ph type="sldNum" sz="quarter" idx="12"/>
          </p:nvPr>
        </p:nvSpPr>
        <p:spPr/>
        <p:txBody>
          <a:bodyPr/>
          <a:lstStyle/>
          <a:p>
            <a:fld id="{9ECDF508-B867-401B-861C-EF5D26039497}" type="slidenum">
              <a:rPr lang="id-ID" smtClean="0"/>
              <a:t>‹#›</a:t>
            </a:fld>
            <a:endParaRPr lang="id-ID"/>
          </a:p>
        </p:txBody>
      </p:sp>
    </p:spTree>
    <p:extLst>
      <p:ext uri="{BB962C8B-B14F-4D97-AF65-F5344CB8AC3E}">
        <p14:creationId xmlns:p14="http://schemas.microsoft.com/office/powerpoint/2010/main" val="3836678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1CC7-7C8E-9789-9433-5B9070214BC6}"/>
              </a:ext>
            </a:extLst>
          </p:cNvPr>
          <p:cNvSpPr>
            <a:spLocks noGrp="1"/>
          </p:cNvSpPr>
          <p:nvPr>
            <p:ph type="title"/>
          </p:nvPr>
        </p:nvSpPr>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6E6E6D78-7B54-951B-5CFC-290462C4731D}"/>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9A567FC-1416-62EC-279C-AA0F4255FBCC}"/>
              </a:ext>
            </a:extLst>
          </p:cNvPr>
          <p:cNvSpPr>
            <a:spLocks noGrp="1"/>
          </p:cNvSpPr>
          <p:nvPr>
            <p:ph type="dt" sz="half" idx="10"/>
          </p:nvPr>
        </p:nvSpPr>
        <p:spPr/>
        <p:txBody>
          <a:bodyPr/>
          <a:lstStyle/>
          <a:p>
            <a:fld id="{37C661A4-3918-4F96-93DA-5FE71AE5BAA7}" type="datetimeFigureOut">
              <a:rPr lang="id-ID" smtClean="0"/>
              <a:t>07/11/2024</a:t>
            </a:fld>
            <a:endParaRPr lang="id-ID"/>
          </a:p>
        </p:txBody>
      </p:sp>
      <p:sp>
        <p:nvSpPr>
          <p:cNvPr id="5" name="Footer Placeholder 4">
            <a:extLst>
              <a:ext uri="{FF2B5EF4-FFF2-40B4-BE49-F238E27FC236}">
                <a16:creationId xmlns:a16="http://schemas.microsoft.com/office/drawing/2014/main" id="{FE5563D5-AC13-333A-637E-6F2D05FA408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46137C3-4DA8-5C5D-10B2-AF7948684539}"/>
              </a:ext>
            </a:extLst>
          </p:cNvPr>
          <p:cNvSpPr>
            <a:spLocks noGrp="1"/>
          </p:cNvSpPr>
          <p:nvPr>
            <p:ph type="sldNum" sz="quarter" idx="12"/>
          </p:nvPr>
        </p:nvSpPr>
        <p:spPr/>
        <p:txBody>
          <a:bodyPr/>
          <a:lstStyle/>
          <a:p>
            <a:fld id="{9ECDF508-B867-401B-861C-EF5D26039497}" type="slidenum">
              <a:rPr lang="id-ID" smtClean="0"/>
              <a:t>‹#›</a:t>
            </a:fld>
            <a:endParaRPr lang="id-ID"/>
          </a:p>
        </p:txBody>
      </p:sp>
    </p:spTree>
    <p:extLst>
      <p:ext uri="{BB962C8B-B14F-4D97-AF65-F5344CB8AC3E}">
        <p14:creationId xmlns:p14="http://schemas.microsoft.com/office/powerpoint/2010/main" val="20012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ED23-B37C-9510-EF0C-7EFD1B5E2866}"/>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63EE82D4-3B0B-7FF4-7C17-3F3D5894DE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3C389300-F462-3FD3-30F6-CE29390D7F6F}"/>
              </a:ext>
            </a:extLst>
          </p:cNvPr>
          <p:cNvSpPr>
            <a:spLocks noGrp="1"/>
          </p:cNvSpPr>
          <p:nvPr>
            <p:ph type="dt" sz="half" idx="10"/>
          </p:nvPr>
        </p:nvSpPr>
        <p:spPr/>
        <p:txBody>
          <a:bodyPr/>
          <a:lstStyle/>
          <a:p>
            <a:fld id="{37C661A4-3918-4F96-93DA-5FE71AE5BAA7}" type="datetimeFigureOut">
              <a:rPr lang="id-ID" smtClean="0"/>
              <a:t>07/11/2024</a:t>
            </a:fld>
            <a:endParaRPr lang="id-ID"/>
          </a:p>
        </p:txBody>
      </p:sp>
      <p:sp>
        <p:nvSpPr>
          <p:cNvPr id="5" name="Footer Placeholder 4">
            <a:extLst>
              <a:ext uri="{FF2B5EF4-FFF2-40B4-BE49-F238E27FC236}">
                <a16:creationId xmlns:a16="http://schemas.microsoft.com/office/drawing/2014/main" id="{DFF15934-ED7A-C7A7-D3FA-EDECC62BC018}"/>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CF6243E3-552A-6089-4B5D-E2D4798789AE}"/>
              </a:ext>
            </a:extLst>
          </p:cNvPr>
          <p:cNvSpPr>
            <a:spLocks noGrp="1"/>
          </p:cNvSpPr>
          <p:nvPr>
            <p:ph type="sldNum" sz="quarter" idx="12"/>
          </p:nvPr>
        </p:nvSpPr>
        <p:spPr/>
        <p:txBody>
          <a:bodyPr/>
          <a:lstStyle/>
          <a:p>
            <a:fld id="{9ECDF508-B867-401B-861C-EF5D26039497}" type="slidenum">
              <a:rPr lang="id-ID" smtClean="0"/>
              <a:t>‹#›</a:t>
            </a:fld>
            <a:endParaRPr lang="id-ID"/>
          </a:p>
        </p:txBody>
      </p:sp>
    </p:spTree>
    <p:extLst>
      <p:ext uri="{BB962C8B-B14F-4D97-AF65-F5344CB8AC3E}">
        <p14:creationId xmlns:p14="http://schemas.microsoft.com/office/powerpoint/2010/main" val="225798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00BD-EE21-EE8A-446B-7E77102022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177B3F74-0206-F9DD-8881-9809984104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DA11EF-3095-E8C8-55C1-8E415F4F9C1D}"/>
              </a:ext>
            </a:extLst>
          </p:cNvPr>
          <p:cNvSpPr>
            <a:spLocks noGrp="1"/>
          </p:cNvSpPr>
          <p:nvPr>
            <p:ph type="dt" sz="half" idx="10"/>
          </p:nvPr>
        </p:nvSpPr>
        <p:spPr/>
        <p:txBody>
          <a:bodyPr/>
          <a:lstStyle/>
          <a:p>
            <a:fld id="{37C661A4-3918-4F96-93DA-5FE71AE5BAA7}" type="datetimeFigureOut">
              <a:rPr lang="id-ID" smtClean="0"/>
              <a:t>07/11/2024</a:t>
            </a:fld>
            <a:endParaRPr lang="id-ID"/>
          </a:p>
        </p:txBody>
      </p:sp>
      <p:sp>
        <p:nvSpPr>
          <p:cNvPr id="5" name="Footer Placeholder 4">
            <a:extLst>
              <a:ext uri="{FF2B5EF4-FFF2-40B4-BE49-F238E27FC236}">
                <a16:creationId xmlns:a16="http://schemas.microsoft.com/office/drawing/2014/main" id="{247918B4-6D0E-2BCB-D8AF-474894170561}"/>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091CE53-DB79-B1A7-C8C1-67D623FEC8CB}"/>
              </a:ext>
            </a:extLst>
          </p:cNvPr>
          <p:cNvSpPr>
            <a:spLocks noGrp="1"/>
          </p:cNvSpPr>
          <p:nvPr>
            <p:ph type="sldNum" sz="quarter" idx="12"/>
          </p:nvPr>
        </p:nvSpPr>
        <p:spPr/>
        <p:txBody>
          <a:bodyPr/>
          <a:lstStyle/>
          <a:p>
            <a:fld id="{9ECDF508-B867-401B-861C-EF5D26039497}" type="slidenum">
              <a:rPr lang="id-ID" smtClean="0"/>
              <a:t>‹#›</a:t>
            </a:fld>
            <a:endParaRPr lang="id-ID"/>
          </a:p>
        </p:txBody>
      </p:sp>
    </p:spTree>
    <p:extLst>
      <p:ext uri="{BB962C8B-B14F-4D97-AF65-F5344CB8AC3E}">
        <p14:creationId xmlns:p14="http://schemas.microsoft.com/office/powerpoint/2010/main" val="364426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B21B1-6C6B-9CE1-D9D8-B5180DD583B5}"/>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E329E4F3-CEAB-3FFE-60D9-31CBE42E6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A5821D6D-25CC-64FD-1C16-D3981D2AF6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382E7A11-3CEE-31BE-C287-540AFEB398B5}"/>
              </a:ext>
            </a:extLst>
          </p:cNvPr>
          <p:cNvSpPr>
            <a:spLocks noGrp="1"/>
          </p:cNvSpPr>
          <p:nvPr>
            <p:ph type="dt" sz="half" idx="10"/>
          </p:nvPr>
        </p:nvSpPr>
        <p:spPr/>
        <p:txBody>
          <a:bodyPr/>
          <a:lstStyle/>
          <a:p>
            <a:fld id="{37C661A4-3918-4F96-93DA-5FE71AE5BAA7}" type="datetimeFigureOut">
              <a:rPr lang="id-ID" smtClean="0"/>
              <a:t>07/11/2024</a:t>
            </a:fld>
            <a:endParaRPr lang="id-ID"/>
          </a:p>
        </p:txBody>
      </p:sp>
      <p:sp>
        <p:nvSpPr>
          <p:cNvPr id="6" name="Footer Placeholder 5">
            <a:extLst>
              <a:ext uri="{FF2B5EF4-FFF2-40B4-BE49-F238E27FC236}">
                <a16:creationId xmlns:a16="http://schemas.microsoft.com/office/drawing/2014/main" id="{DD76E92C-DEE3-DD07-2EFE-5DAAC79E97DA}"/>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A4733AC5-C90F-067F-353E-DC50697FB9B4}"/>
              </a:ext>
            </a:extLst>
          </p:cNvPr>
          <p:cNvSpPr>
            <a:spLocks noGrp="1"/>
          </p:cNvSpPr>
          <p:nvPr>
            <p:ph type="sldNum" sz="quarter" idx="12"/>
          </p:nvPr>
        </p:nvSpPr>
        <p:spPr/>
        <p:txBody>
          <a:bodyPr/>
          <a:lstStyle/>
          <a:p>
            <a:fld id="{9ECDF508-B867-401B-861C-EF5D26039497}" type="slidenum">
              <a:rPr lang="id-ID" smtClean="0"/>
              <a:t>‹#›</a:t>
            </a:fld>
            <a:endParaRPr lang="id-ID"/>
          </a:p>
        </p:txBody>
      </p:sp>
    </p:spTree>
    <p:extLst>
      <p:ext uri="{BB962C8B-B14F-4D97-AF65-F5344CB8AC3E}">
        <p14:creationId xmlns:p14="http://schemas.microsoft.com/office/powerpoint/2010/main" val="214717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33BC-B908-94D3-E0C0-5B00759B3B4D}"/>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BE04D590-051F-13F5-DE55-0234A53EE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F22A1-6BEE-8455-5E0E-F0F0F59DAC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72A08E9E-0587-87C7-A4B5-7DDF3354F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CAE7D2-6DAA-48CC-BE24-5C4C4A663C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097F2267-130C-12F8-7797-B1263BF686C2}"/>
              </a:ext>
            </a:extLst>
          </p:cNvPr>
          <p:cNvSpPr>
            <a:spLocks noGrp="1"/>
          </p:cNvSpPr>
          <p:nvPr>
            <p:ph type="dt" sz="half" idx="10"/>
          </p:nvPr>
        </p:nvSpPr>
        <p:spPr/>
        <p:txBody>
          <a:bodyPr/>
          <a:lstStyle/>
          <a:p>
            <a:fld id="{37C661A4-3918-4F96-93DA-5FE71AE5BAA7}" type="datetimeFigureOut">
              <a:rPr lang="id-ID" smtClean="0"/>
              <a:t>07/11/2024</a:t>
            </a:fld>
            <a:endParaRPr lang="id-ID"/>
          </a:p>
        </p:txBody>
      </p:sp>
      <p:sp>
        <p:nvSpPr>
          <p:cNvPr id="8" name="Footer Placeholder 7">
            <a:extLst>
              <a:ext uri="{FF2B5EF4-FFF2-40B4-BE49-F238E27FC236}">
                <a16:creationId xmlns:a16="http://schemas.microsoft.com/office/drawing/2014/main" id="{04BDDEF2-1BF0-0E53-FF3D-C7C738654A9D}"/>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3F3D8086-0DF2-AC44-DB76-C5CDAC50B83B}"/>
              </a:ext>
            </a:extLst>
          </p:cNvPr>
          <p:cNvSpPr>
            <a:spLocks noGrp="1"/>
          </p:cNvSpPr>
          <p:nvPr>
            <p:ph type="sldNum" sz="quarter" idx="12"/>
          </p:nvPr>
        </p:nvSpPr>
        <p:spPr/>
        <p:txBody>
          <a:bodyPr/>
          <a:lstStyle/>
          <a:p>
            <a:fld id="{9ECDF508-B867-401B-861C-EF5D26039497}" type="slidenum">
              <a:rPr lang="id-ID" smtClean="0"/>
              <a:t>‹#›</a:t>
            </a:fld>
            <a:endParaRPr lang="id-ID"/>
          </a:p>
        </p:txBody>
      </p:sp>
    </p:spTree>
    <p:extLst>
      <p:ext uri="{BB962C8B-B14F-4D97-AF65-F5344CB8AC3E}">
        <p14:creationId xmlns:p14="http://schemas.microsoft.com/office/powerpoint/2010/main" val="413947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1D69-D662-24EA-796D-BBE793938E37}"/>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C9123403-EE94-5D02-CD73-2DCCF8840AEF}"/>
              </a:ext>
            </a:extLst>
          </p:cNvPr>
          <p:cNvSpPr>
            <a:spLocks noGrp="1"/>
          </p:cNvSpPr>
          <p:nvPr>
            <p:ph type="dt" sz="half" idx="10"/>
          </p:nvPr>
        </p:nvSpPr>
        <p:spPr/>
        <p:txBody>
          <a:bodyPr/>
          <a:lstStyle/>
          <a:p>
            <a:fld id="{37C661A4-3918-4F96-93DA-5FE71AE5BAA7}" type="datetimeFigureOut">
              <a:rPr lang="id-ID" smtClean="0"/>
              <a:t>07/11/2024</a:t>
            </a:fld>
            <a:endParaRPr lang="id-ID"/>
          </a:p>
        </p:txBody>
      </p:sp>
      <p:sp>
        <p:nvSpPr>
          <p:cNvPr id="4" name="Footer Placeholder 3">
            <a:extLst>
              <a:ext uri="{FF2B5EF4-FFF2-40B4-BE49-F238E27FC236}">
                <a16:creationId xmlns:a16="http://schemas.microsoft.com/office/drawing/2014/main" id="{40F7DEA3-F806-5C01-EBDE-17FF9C6424DE}"/>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9055CEBD-F1E6-758E-9B70-C52558BDA962}"/>
              </a:ext>
            </a:extLst>
          </p:cNvPr>
          <p:cNvSpPr>
            <a:spLocks noGrp="1"/>
          </p:cNvSpPr>
          <p:nvPr>
            <p:ph type="sldNum" sz="quarter" idx="12"/>
          </p:nvPr>
        </p:nvSpPr>
        <p:spPr/>
        <p:txBody>
          <a:bodyPr/>
          <a:lstStyle/>
          <a:p>
            <a:fld id="{9ECDF508-B867-401B-861C-EF5D26039497}" type="slidenum">
              <a:rPr lang="id-ID" smtClean="0"/>
              <a:t>‹#›</a:t>
            </a:fld>
            <a:endParaRPr lang="id-ID"/>
          </a:p>
        </p:txBody>
      </p:sp>
    </p:spTree>
    <p:extLst>
      <p:ext uri="{BB962C8B-B14F-4D97-AF65-F5344CB8AC3E}">
        <p14:creationId xmlns:p14="http://schemas.microsoft.com/office/powerpoint/2010/main" val="5933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1DBEE3-253F-7CAC-5AF5-785147EF3412}"/>
              </a:ext>
            </a:extLst>
          </p:cNvPr>
          <p:cNvSpPr>
            <a:spLocks noGrp="1"/>
          </p:cNvSpPr>
          <p:nvPr>
            <p:ph type="dt" sz="half" idx="10"/>
          </p:nvPr>
        </p:nvSpPr>
        <p:spPr/>
        <p:txBody>
          <a:bodyPr/>
          <a:lstStyle/>
          <a:p>
            <a:fld id="{37C661A4-3918-4F96-93DA-5FE71AE5BAA7}" type="datetimeFigureOut">
              <a:rPr lang="id-ID" smtClean="0"/>
              <a:t>07/11/2024</a:t>
            </a:fld>
            <a:endParaRPr lang="id-ID"/>
          </a:p>
        </p:txBody>
      </p:sp>
      <p:sp>
        <p:nvSpPr>
          <p:cNvPr id="3" name="Footer Placeholder 2">
            <a:extLst>
              <a:ext uri="{FF2B5EF4-FFF2-40B4-BE49-F238E27FC236}">
                <a16:creationId xmlns:a16="http://schemas.microsoft.com/office/drawing/2014/main" id="{30E9C939-5F7D-B83E-8D3F-3BC1E0BABFA2}"/>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EA58C05E-5593-B0F0-01C1-B675E96CEA0E}"/>
              </a:ext>
            </a:extLst>
          </p:cNvPr>
          <p:cNvSpPr>
            <a:spLocks noGrp="1"/>
          </p:cNvSpPr>
          <p:nvPr>
            <p:ph type="sldNum" sz="quarter" idx="12"/>
          </p:nvPr>
        </p:nvSpPr>
        <p:spPr/>
        <p:txBody>
          <a:bodyPr/>
          <a:lstStyle/>
          <a:p>
            <a:fld id="{9ECDF508-B867-401B-861C-EF5D26039497}" type="slidenum">
              <a:rPr lang="id-ID" smtClean="0"/>
              <a:t>‹#›</a:t>
            </a:fld>
            <a:endParaRPr lang="id-ID"/>
          </a:p>
        </p:txBody>
      </p:sp>
    </p:spTree>
    <p:extLst>
      <p:ext uri="{BB962C8B-B14F-4D97-AF65-F5344CB8AC3E}">
        <p14:creationId xmlns:p14="http://schemas.microsoft.com/office/powerpoint/2010/main" val="266160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8121-D5A2-96DF-B719-03F168126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26D6DA07-C995-3AB8-F0B1-9EDCA3E29A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A71D78E9-D295-BFED-D746-283B25C78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2D14A-F86C-52D4-57A2-25B96D8A7D00}"/>
              </a:ext>
            </a:extLst>
          </p:cNvPr>
          <p:cNvSpPr>
            <a:spLocks noGrp="1"/>
          </p:cNvSpPr>
          <p:nvPr>
            <p:ph type="dt" sz="half" idx="10"/>
          </p:nvPr>
        </p:nvSpPr>
        <p:spPr/>
        <p:txBody>
          <a:bodyPr/>
          <a:lstStyle/>
          <a:p>
            <a:fld id="{37C661A4-3918-4F96-93DA-5FE71AE5BAA7}" type="datetimeFigureOut">
              <a:rPr lang="id-ID" smtClean="0"/>
              <a:t>07/11/2024</a:t>
            </a:fld>
            <a:endParaRPr lang="id-ID"/>
          </a:p>
        </p:txBody>
      </p:sp>
      <p:sp>
        <p:nvSpPr>
          <p:cNvPr id="6" name="Footer Placeholder 5">
            <a:extLst>
              <a:ext uri="{FF2B5EF4-FFF2-40B4-BE49-F238E27FC236}">
                <a16:creationId xmlns:a16="http://schemas.microsoft.com/office/drawing/2014/main" id="{BC6C4C0B-AA29-E540-C08C-8BA6FAD2AE0C}"/>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D8D92905-CCE6-3625-4380-AD087061ABCA}"/>
              </a:ext>
            </a:extLst>
          </p:cNvPr>
          <p:cNvSpPr>
            <a:spLocks noGrp="1"/>
          </p:cNvSpPr>
          <p:nvPr>
            <p:ph type="sldNum" sz="quarter" idx="12"/>
          </p:nvPr>
        </p:nvSpPr>
        <p:spPr/>
        <p:txBody>
          <a:bodyPr/>
          <a:lstStyle/>
          <a:p>
            <a:fld id="{9ECDF508-B867-401B-861C-EF5D26039497}" type="slidenum">
              <a:rPr lang="id-ID" smtClean="0"/>
              <a:t>‹#›</a:t>
            </a:fld>
            <a:endParaRPr lang="id-ID"/>
          </a:p>
        </p:txBody>
      </p:sp>
    </p:spTree>
    <p:extLst>
      <p:ext uri="{BB962C8B-B14F-4D97-AF65-F5344CB8AC3E}">
        <p14:creationId xmlns:p14="http://schemas.microsoft.com/office/powerpoint/2010/main" val="420918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B8A7-329E-88E8-4C1D-14AD044D6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24DCA638-6E6A-0605-A396-9A090C3119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4D4C5A77-B193-82CB-17C1-C03987355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CB3B5-569B-19DE-C58E-DB13C178D0F1}"/>
              </a:ext>
            </a:extLst>
          </p:cNvPr>
          <p:cNvSpPr>
            <a:spLocks noGrp="1"/>
          </p:cNvSpPr>
          <p:nvPr>
            <p:ph type="dt" sz="half" idx="10"/>
          </p:nvPr>
        </p:nvSpPr>
        <p:spPr/>
        <p:txBody>
          <a:bodyPr/>
          <a:lstStyle/>
          <a:p>
            <a:fld id="{37C661A4-3918-4F96-93DA-5FE71AE5BAA7}" type="datetimeFigureOut">
              <a:rPr lang="id-ID" smtClean="0"/>
              <a:t>07/11/2024</a:t>
            </a:fld>
            <a:endParaRPr lang="id-ID"/>
          </a:p>
        </p:txBody>
      </p:sp>
      <p:sp>
        <p:nvSpPr>
          <p:cNvPr id="6" name="Footer Placeholder 5">
            <a:extLst>
              <a:ext uri="{FF2B5EF4-FFF2-40B4-BE49-F238E27FC236}">
                <a16:creationId xmlns:a16="http://schemas.microsoft.com/office/drawing/2014/main" id="{EA09A753-4960-36A1-95DB-230754C2C304}"/>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1B5D46B6-744C-1460-1BDA-CAB12E7D3B01}"/>
              </a:ext>
            </a:extLst>
          </p:cNvPr>
          <p:cNvSpPr>
            <a:spLocks noGrp="1"/>
          </p:cNvSpPr>
          <p:nvPr>
            <p:ph type="sldNum" sz="quarter" idx="12"/>
          </p:nvPr>
        </p:nvSpPr>
        <p:spPr/>
        <p:txBody>
          <a:bodyPr/>
          <a:lstStyle/>
          <a:p>
            <a:fld id="{9ECDF508-B867-401B-861C-EF5D26039497}" type="slidenum">
              <a:rPr lang="id-ID" smtClean="0"/>
              <a:t>‹#›</a:t>
            </a:fld>
            <a:endParaRPr lang="id-ID"/>
          </a:p>
        </p:txBody>
      </p:sp>
    </p:spTree>
    <p:extLst>
      <p:ext uri="{BB962C8B-B14F-4D97-AF65-F5344CB8AC3E}">
        <p14:creationId xmlns:p14="http://schemas.microsoft.com/office/powerpoint/2010/main" val="212198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1D212B-6739-D8BF-320C-AF157FA1B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9B6ECC4F-5FC6-516B-49CE-F27F38146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9473E2ED-74B6-2A61-22D2-78D6D36DC3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661A4-3918-4F96-93DA-5FE71AE5BAA7}" type="datetimeFigureOut">
              <a:rPr lang="id-ID" smtClean="0"/>
              <a:t>07/11/2024</a:t>
            </a:fld>
            <a:endParaRPr lang="id-ID"/>
          </a:p>
        </p:txBody>
      </p:sp>
      <p:sp>
        <p:nvSpPr>
          <p:cNvPr id="5" name="Footer Placeholder 4">
            <a:extLst>
              <a:ext uri="{FF2B5EF4-FFF2-40B4-BE49-F238E27FC236}">
                <a16:creationId xmlns:a16="http://schemas.microsoft.com/office/drawing/2014/main" id="{804DE7FB-6973-106D-F5B4-4D61BD6E7B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53AC1269-F3A5-486E-B95C-420075F1B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DF508-B867-401B-861C-EF5D26039497}" type="slidenum">
              <a:rPr lang="id-ID" smtClean="0"/>
              <a:t>‹#›</a:t>
            </a:fld>
            <a:endParaRPr lang="id-ID"/>
          </a:p>
        </p:txBody>
      </p:sp>
    </p:spTree>
    <p:extLst>
      <p:ext uri="{BB962C8B-B14F-4D97-AF65-F5344CB8AC3E}">
        <p14:creationId xmlns:p14="http://schemas.microsoft.com/office/powerpoint/2010/main" val="166785781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92FC-3F67-FFCC-22C6-E73D6314A506}"/>
              </a:ext>
            </a:extLst>
          </p:cNvPr>
          <p:cNvSpPr>
            <a:spLocks noGrp="1"/>
          </p:cNvSpPr>
          <p:nvPr>
            <p:ph type="title"/>
          </p:nvPr>
        </p:nvSpPr>
        <p:spPr/>
        <p:txBody>
          <a:bodyPr/>
          <a:lstStyle/>
          <a:p>
            <a:pPr marR="0" rtl="0"/>
            <a:r>
              <a:rPr lang="fi-FI" b="0" i="0" u="none" strike="noStrike" kern="100" baseline="0" dirty="0">
                <a:solidFill>
                  <a:srgbClr val="2F5496"/>
                </a:solidFill>
                <a:latin typeface="Calibri Light" panose="020F0302020204030204" pitchFamily="34" charset="0"/>
              </a:rPr>
              <a:t>Automasi Klasifikasi Keluhan dan Permintaan untuk EduTech dengan Bantuan LLM</a:t>
            </a:r>
            <a:endParaRPr lang="fi-FI" b="0" i="0" u="none" strike="noStrike" kern="100" baseline="0" dirty="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44A1C313-6009-528E-9C90-EC6F4E5E1E5B}"/>
              </a:ext>
            </a:extLst>
          </p:cNvPr>
          <p:cNvSpPr>
            <a:spLocks noGrp="1"/>
          </p:cNvSpPr>
          <p:nvPr>
            <p:ph type="body" idx="1"/>
          </p:nvPr>
        </p:nvSpPr>
        <p:spPr/>
        <p:txBody>
          <a:bodyPr>
            <a:normAutofit/>
          </a:bodyPr>
          <a:lstStyle/>
          <a:p>
            <a:pPr marL="0" marR="0" indent="0" algn="just">
              <a:lnSpc>
                <a:spcPct val="107000"/>
              </a:lnSpc>
              <a:spcAft>
                <a:spcPts val="800"/>
              </a:spcAft>
              <a:buNone/>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Anda bekerja di perusahaan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EduTech</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dan ditugaskan untuk mengotomatiskan pemilahan keluhan atau permintaan yang masuk (tugas klasifikasi). Buatlah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prompt</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atau instruksi yang tepat untuk kasus tersebut dan lakukan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lah</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prompt</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tuning</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Berikut adalah beberapa ketentuan yang mesti diperhatikan: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Aft>
                <a:spcPts val="800"/>
              </a:spcAft>
              <a:buNone/>
            </a:pPr>
            <a:r>
              <a:rPr lang="id-ID" sz="2400" kern="100" dirty="0">
                <a:effectLst/>
                <a:latin typeface="Times New Roman" panose="02020603050405020304" pitchFamily="18" charset="0"/>
                <a:ea typeface="Calibri" panose="020F0502020204030204" pitchFamily="34" charset="0"/>
                <a:cs typeface="Times New Roman" panose="02020603050405020304" pitchFamily="18" charset="0"/>
              </a:rPr>
              <a:t>Mengarahkan keluhan atau permintaan ke semua departemen yang berlaku di antara yang berikut:</a:t>
            </a:r>
          </a:p>
          <a:p>
            <a:pPr marL="342900" marR="0" lvl="0" indent="-342900" algn="just">
              <a:lnSpc>
                <a:spcPct val="107000"/>
              </a:lnSpc>
              <a:buFont typeface="Times New Roman" panose="02020603050405020304" pitchFamily="18" charset="0"/>
              <a:buChar char="-"/>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Layanan Pelanggan</a:t>
            </a:r>
          </a:p>
          <a:p>
            <a:pPr marL="342900" marR="0" lvl="0" indent="-342900" algn="just">
              <a:lnSpc>
                <a:spcPct val="107000"/>
              </a:lnSpc>
              <a:buFont typeface="Times New Roman" panose="02020603050405020304" pitchFamily="18" charset="0"/>
              <a:buChar char="-"/>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Pengembangan Kurikulum</a:t>
            </a:r>
          </a:p>
          <a:p>
            <a:pPr marL="342900" marR="0" lvl="0" indent="-342900" algn="just">
              <a:lnSpc>
                <a:spcPct val="107000"/>
              </a:lnSpc>
              <a:buFont typeface="Times New Roman" panose="02020603050405020304" pitchFamily="18" charset="0"/>
              <a:buChar char="-"/>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IT Developer</a:t>
            </a:r>
          </a:p>
          <a:p>
            <a:pPr marL="342900" marR="0" lvl="0" indent="-342900" algn="just">
              <a:lnSpc>
                <a:spcPct val="107000"/>
              </a:lnSpc>
              <a:buFont typeface="Times New Roman" panose="02020603050405020304" pitchFamily="18" charset="0"/>
              <a:buChar char="-"/>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Pemasaran</a:t>
            </a:r>
          </a:p>
          <a:p>
            <a:pPr marL="342900" marR="0" lvl="0" indent="-342900" algn="just">
              <a:lnSpc>
                <a:spcPct val="107000"/>
              </a:lnSpc>
              <a:buFont typeface="Times New Roman" panose="02020603050405020304" pitchFamily="18" charset="0"/>
              <a:buChar char="-"/>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Dukungan Pengajar</a:t>
            </a:r>
          </a:p>
        </p:txBody>
      </p:sp>
    </p:spTree>
    <p:extLst>
      <p:ext uri="{BB962C8B-B14F-4D97-AF65-F5344CB8AC3E}">
        <p14:creationId xmlns:p14="http://schemas.microsoft.com/office/powerpoint/2010/main" val="128546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BC6F-FA3F-A3E8-419C-7F090B5C6DFC}"/>
              </a:ext>
            </a:extLst>
          </p:cNvPr>
          <p:cNvSpPr>
            <a:spLocks noGrp="1"/>
          </p:cNvSpPr>
          <p:nvPr>
            <p:ph type="title"/>
          </p:nvPr>
        </p:nvSpPr>
        <p:spPr>
          <a:xfrm>
            <a:off x="609600" y="0"/>
            <a:ext cx="10515600" cy="1325563"/>
          </a:xfrm>
        </p:spPr>
        <p:txBody>
          <a:bodyPr>
            <a:normAutofit fontScale="90000"/>
          </a:bodyPr>
          <a:lstStyle/>
          <a:p>
            <a:pPr marL="0" marR="0">
              <a:lnSpc>
                <a:spcPct val="107000"/>
              </a:lnSpc>
              <a:spcBef>
                <a:spcPts val="1200"/>
              </a:spcBef>
            </a:pPr>
            <a:r>
              <a:rPr lang="id-ID" dirty="0"/>
              <a:t>Jelaskan secara detail langkah-langkah yang </a:t>
            </a:r>
            <a:r>
              <a:rPr lang="id-ID" dirty="0" err="1"/>
              <a:t>anda</a:t>
            </a:r>
            <a:r>
              <a:rPr lang="id-ID" dirty="0"/>
              <a:t> lakukan dalam pengerjaan tugas.</a:t>
            </a:r>
          </a:p>
        </p:txBody>
      </p:sp>
      <p:sp>
        <p:nvSpPr>
          <p:cNvPr id="3" name="Text Placeholder 2">
            <a:extLst>
              <a:ext uri="{FF2B5EF4-FFF2-40B4-BE49-F238E27FC236}">
                <a16:creationId xmlns:a16="http://schemas.microsoft.com/office/drawing/2014/main" id="{A23F1D02-A0CC-9525-9611-46D456A86373}"/>
              </a:ext>
            </a:extLst>
          </p:cNvPr>
          <p:cNvSpPr>
            <a:spLocks noGrp="1"/>
          </p:cNvSpPr>
          <p:nvPr>
            <p:ph type="body" idx="1"/>
          </p:nvPr>
        </p:nvSpPr>
        <p:spPr>
          <a:xfrm>
            <a:off x="838200" y="1633654"/>
            <a:ext cx="10515600" cy="4543309"/>
          </a:xfrm>
        </p:spPr>
        <p:txBody>
          <a:bodyPr/>
          <a:lstStyle/>
          <a:p>
            <a:pPr marL="0" indent="0">
              <a:buNone/>
            </a:pPr>
            <a:r>
              <a:rPr lang="id-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Masuk ke menu </a:t>
            </a:r>
            <a:r>
              <a:rPr lang="id-ID" sz="1800" b="1" kern="10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projects</a:t>
            </a:r>
            <a:endPar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id-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id-ID" dirty="0"/>
          </a:p>
        </p:txBody>
      </p:sp>
      <p:pic>
        <p:nvPicPr>
          <p:cNvPr id="4" name="Picture 3">
            <a:extLst>
              <a:ext uri="{FF2B5EF4-FFF2-40B4-BE49-F238E27FC236}">
                <a16:creationId xmlns:a16="http://schemas.microsoft.com/office/drawing/2014/main" id="{AADF2E3C-A308-C68C-4FFA-ED696997E37A}"/>
              </a:ext>
            </a:extLst>
          </p:cNvPr>
          <p:cNvPicPr>
            <a:picLocks noChangeAspect="1"/>
          </p:cNvPicPr>
          <p:nvPr/>
        </p:nvPicPr>
        <p:blipFill>
          <a:blip r:embed="rId3"/>
          <a:stretch>
            <a:fillRect/>
          </a:stretch>
        </p:blipFill>
        <p:spPr>
          <a:xfrm>
            <a:off x="916367" y="1942897"/>
            <a:ext cx="7463235" cy="4552689"/>
          </a:xfrm>
          <a:prstGeom prst="rect">
            <a:avLst/>
          </a:prstGeom>
        </p:spPr>
      </p:pic>
    </p:spTree>
    <p:extLst>
      <p:ext uri="{BB962C8B-B14F-4D97-AF65-F5344CB8AC3E}">
        <p14:creationId xmlns:p14="http://schemas.microsoft.com/office/powerpoint/2010/main" val="85766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5459-9B06-BC2C-3F02-EFF62A2AD8A9}"/>
              </a:ext>
            </a:extLst>
          </p:cNvPr>
          <p:cNvSpPr>
            <a:spLocks noGrp="1"/>
          </p:cNvSpPr>
          <p:nvPr>
            <p:ph type="title"/>
          </p:nvPr>
        </p:nvSpPr>
        <p:spPr>
          <a:xfrm>
            <a:off x="598449" y="1"/>
            <a:ext cx="10179205" cy="1103970"/>
          </a:xfrm>
        </p:spPr>
        <p:txBody>
          <a:bodyPr>
            <a:normAutofit fontScale="90000"/>
          </a:bodyPr>
          <a:lstStyle/>
          <a:p>
            <a:pPr marR="0" rtl="0"/>
            <a:r>
              <a:rPr lang="id-ID" sz="4000" dirty="0"/>
              <a:t>Jelaskan secara detail langkah-langkah yang </a:t>
            </a:r>
            <a:r>
              <a:rPr lang="id-ID" sz="4000" dirty="0" err="1"/>
              <a:t>anda</a:t>
            </a:r>
            <a:r>
              <a:rPr lang="id-ID" sz="4000" dirty="0"/>
              <a:t> lakukan dalam pengerjaan tugas.</a:t>
            </a:r>
            <a:endParaRPr lang="id-ID" sz="4000" b="0" i="0" u="none" strike="noStrike" kern="100" baseline="0" dirty="0">
              <a:latin typeface="Times New Roman" panose="02020603050405020304" pitchFamily="18" charset="0"/>
            </a:endParaRPr>
          </a:p>
        </p:txBody>
      </p:sp>
      <p:sp>
        <p:nvSpPr>
          <p:cNvPr id="3" name="Text Placeholder 2">
            <a:extLst>
              <a:ext uri="{FF2B5EF4-FFF2-40B4-BE49-F238E27FC236}">
                <a16:creationId xmlns:a16="http://schemas.microsoft.com/office/drawing/2014/main" id="{8F40D563-107B-2FAA-075D-046EB99A20A4}"/>
              </a:ext>
            </a:extLst>
          </p:cNvPr>
          <p:cNvSpPr>
            <a:spLocks noGrp="1"/>
          </p:cNvSpPr>
          <p:nvPr>
            <p:ph type="body" idx="1"/>
          </p:nvPr>
        </p:nvSpPr>
        <p:spPr>
          <a:xfrm>
            <a:off x="838200" y="1585874"/>
            <a:ext cx="10515600" cy="4351338"/>
          </a:xfrm>
        </p:spPr>
        <p:txBody>
          <a:bodyPr/>
          <a:lstStyle/>
          <a:p>
            <a:pPr marL="0" indent="0">
              <a:buNone/>
            </a:pPr>
            <a:r>
              <a:rPr lang="id-ID" sz="1800" b="1" kern="10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Create</a:t>
            </a:r>
            <a:r>
              <a:rPr lang="id-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id-ID" sz="1800" b="1" kern="10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new</a:t>
            </a:r>
            <a:r>
              <a:rPr lang="id-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id-ID" sz="1800" b="1" kern="10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asset</a:t>
            </a:r>
            <a:endParaRPr lang="id-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id-ID" dirty="0"/>
          </a:p>
        </p:txBody>
      </p:sp>
      <p:pic>
        <p:nvPicPr>
          <p:cNvPr id="4" name="Picture 3">
            <a:extLst>
              <a:ext uri="{FF2B5EF4-FFF2-40B4-BE49-F238E27FC236}">
                <a16:creationId xmlns:a16="http://schemas.microsoft.com/office/drawing/2014/main" id="{843FB708-D7C4-21DB-F46C-632B45B99590}"/>
              </a:ext>
            </a:extLst>
          </p:cNvPr>
          <p:cNvPicPr>
            <a:picLocks noChangeAspect="1"/>
          </p:cNvPicPr>
          <p:nvPr/>
        </p:nvPicPr>
        <p:blipFill>
          <a:blip r:embed="rId2"/>
          <a:stretch>
            <a:fillRect/>
          </a:stretch>
        </p:blipFill>
        <p:spPr>
          <a:xfrm>
            <a:off x="894065" y="1960478"/>
            <a:ext cx="8499132" cy="4553712"/>
          </a:xfrm>
          <a:prstGeom prst="rect">
            <a:avLst/>
          </a:prstGeom>
        </p:spPr>
      </p:pic>
    </p:spTree>
    <p:extLst>
      <p:ext uri="{BB962C8B-B14F-4D97-AF65-F5344CB8AC3E}">
        <p14:creationId xmlns:p14="http://schemas.microsoft.com/office/powerpoint/2010/main" val="304534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25FB-8B02-7C08-E744-CD1B1CCAC254}"/>
              </a:ext>
            </a:extLst>
          </p:cNvPr>
          <p:cNvSpPr>
            <a:spLocks noGrp="1"/>
          </p:cNvSpPr>
          <p:nvPr>
            <p:ph type="title"/>
          </p:nvPr>
        </p:nvSpPr>
        <p:spPr>
          <a:xfrm>
            <a:off x="604024" y="1"/>
            <a:ext cx="10515600" cy="1137423"/>
          </a:xfrm>
        </p:spPr>
        <p:txBody>
          <a:bodyPr>
            <a:normAutofit fontScale="90000"/>
          </a:bodyPr>
          <a:lstStyle/>
          <a:p>
            <a:pPr marR="0" rtl="0"/>
            <a:r>
              <a:rPr lang="id-ID" sz="4000" dirty="0"/>
              <a:t>Jelaskan secara detail langkah-langkah yang </a:t>
            </a:r>
            <a:r>
              <a:rPr lang="id-ID" sz="4000" dirty="0" err="1"/>
              <a:t>anda</a:t>
            </a:r>
            <a:r>
              <a:rPr lang="id-ID" sz="4000" dirty="0"/>
              <a:t> lakukan dalam pengerjaan tugas.</a:t>
            </a:r>
            <a:endParaRPr lang="id-ID" sz="4000" b="0" i="0" u="none" strike="noStrike" kern="100" baseline="0" dirty="0">
              <a:latin typeface="Times New Roman" panose="02020603050405020304" pitchFamily="18" charset="0"/>
            </a:endParaRPr>
          </a:p>
        </p:txBody>
      </p:sp>
      <p:sp>
        <p:nvSpPr>
          <p:cNvPr id="3" name="Text Placeholder 2">
            <a:extLst>
              <a:ext uri="{FF2B5EF4-FFF2-40B4-BE49-F238E27FC236}">
                <a16:creationId xmlns:a16="http://schemas.microsoft.com/office/drawing/2014/main" id="{A282357F-A48E-67B1-34DE-AECF880339E3}"/>
              </a:ext>
            </a:extLst>
          </p:cNvPr>
          <p:cNvSpPr>
            <a:spLocks noGrp="1"/>
          </p:cNvSpPr>
          <p:nvPr>
            <p:ph type="body" idx="1"/>
          </p:nvPr>
        </p:nvSpPr>
        <p:spPr>
          <a:xfrm>
            <a:off x="838200" y="1589050"/>
            <a:ext cx="10515600" cy="4587914"/>
          </a:xfrm>
        </p:spPr>
        <p:txBody>
          <a:bodyPr/>
          <a:lstStyle/>
          <a:p>
            <a:pPr marL="0" indent="0">
              <a:buNone/>
            </a:pPr>
            <a:r>
              <a:rPr lang="id-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Pilih fitur </a:t>
            </a:r>
            <a:r>
              <a:rPr lang="id-ID" sz="1800" b="1" kern="10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chat</a:t>
            </a:r>
            <a:r>
              <a:rPr lang="id-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id-ID" sz="1800" b="1" kern="10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and</a:t>
            </a:r>
            <a:r>
              <a:rPr lang="id-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id-ID" sz="1800" b="1" kern="10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build</a:t>
            </a:r>
            <a:r>
              <a:rPr lang="id-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id-ID" sz="1800" b="1" kern="10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prompt</a:t>
            </a:r>
            <a:r>
              <a:rPr lang="id-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id-ID" sz="1800" b="1" kern="10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with</a:t>
            </a:r>
            <a:r>
              <a:rPr lang="id-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id-ID" sz="1800" b="1" kern="10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foundation</a:t>
            </a:r>
            <a:r>
              <a:rPr lang="id-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model</a:t>
            </a:r>
          </a:p>
          <a:p>
            <a:pPr marL="0" indent="0">
              <a:buNone/>
            </a:pPr>
            <a:endParaRPr lang="id-ID" dirty="0"/>
          </a:p>
        </p:txBody>
      </p:sp>
      <p:pic>
        <p:nvPicPr>
          <p:cNvPr id="4" name="Picture 3">
            <a:extLst>
              <a:ext uri="{FF2B5EF4-FFF2-40B4-BE49-F238E27FC236}">
                <a16:creationId xmlns:a16="http://schemas.microsoft.com/office/drawing/2014/main" id="{FC4E2EEB-5615-9272-059D-8BE1A1E0B86D}"/>
              </a:ext>
            </a:extLst>
          </p:cNvPr>
          <p:cNvPicPr>
            <a:picLocks noChangeAspect="1"/>
          </p:cNvPicPr>
          <p:nvPr/>
        </p:nvPicPr>
        <p:blipFill>
          <a:blip r:embed="rId2"/>
          <a:stretch>
            <a:fillRect/>
          </a:stretch>
        </p:blipFill>
        <p:spPr>
          <a:xfrm>
            <a:off x="910792" y="1993317"/>
            <a:ext cx="7562430" cy="4553712"/>
          </a:xfrm>
          <a:prstGeom prst="rect">
            <a:avLst/>
          </a:prstGeom>
        </p:spPr>
      </p:pic>
    </p:spTree>
    <p:extLst>
      <p:ext uri="{BB962C8B-B14F-4D97-AF65-F5344CB8AC3E}">
        <p14:creationId xmlns:p14="http://schemas.microsoft.com/office/powerpoint/2010/main" val="106778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82C5-C7C2-049C-DD38-ABFBA2932D10}"/>
              </a:ext>
            </a:extLst>
          </p:cNvPr>
          <p:cNvSpPr>
            <a:spLocks noGrp="1"/>
          </p:cNvSpPr>
          <p:nvPr>
            <p:ph type="title"/>
          </p:nvPr>
        </p:nvSpPr>
        <p:spPr>
          <a:xfrm>
            <a:off x="631902" y="1"/>
            <a:ext cx="10151327" cy="1143000"/>
          </a:xfrm>
        </p:spPr>
        <p:txBody>
          <a:bodyPr>
            <a:normAutofit fontScale="90000"/>
          </a:bodyPr>
          <a:lstStyle/>
          <a:p>
            <a:pPr marR="0" rtl="0"/>
            <a:r>
              <a:rPr lang="id-ID" sz="4000" dirty="0"/>
              <a:t>Jelaskan secara detail langkah-langkah yang </a:t>
            </a:r>
            <a:r>
              <a:rPr lang="id-ID" sz="4000" dirty="0" err="1"/>
              <a:t>anda</a:t>
            </a:r>
            <a:r>
              <a:rPr lang="id-ID" sz="4000" dirty="0"/>
              <a:t> lakukan dalam pengerjaan tugas.</a:t>
            </a:r>
            <a:endParaRPr lang="id-ID" sz="4000" b="0" i="0" u="none" strike="noStrike" kern="100" baseline="0" dirty="0">
              <a:latin typeface="Times New Roman" panose="02020603050405020304" pitchFamily="18" charset="0"/>
            </a:endParaRPr>
          </a:p>
        </p:txBody>
      </p:sp>
      <p:sp>
        <p:nvSpPr>
          <p:cNvPr id="3" name="Text Placeholder 2">
            <a:extLst>
              <a:ext uri="{FF2B5EF4-FFF2-40B4-BE49-F238E27FC236}">
                <a16:creationId xmlns:a16="http://schemas.microsoft.com/office/drawing/2014/main" id="{B740669E-571E-2B19-BA8F-6C89A3DBD955}"/>
              </a:ext>
            </a:extLst>
          </p:cNvPr>
          <p:cNvSpPr>
            <a:spLocks noGrp="1"/>
          </p:cNvSpPr>
          <p:nvPr>
            <p:ph type="body" idx="1"/>
          </p:nvPr>
        </p:nvSpPr>
        <p:spPr>
          <a:xfrm>
            <a:off x="838200" y="1583473"/>
            <a:ext cx="10515600" cy="4593490"/>
          </a:xfrm>
        </p:spPr>
        <p:txBody>
          <a:bodyPr/>
          <a:lstStyle/>
          <a:p>
            <a:pPr marL="0" indent="0">
              <a:buNone/>
            </a:pPr>
            <a:r>
              <a:rPr lang="id-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Pilih menu </a:t>
            </a:r>
            <a:r>
              <a:rPr lang="id-ID" sz="1800" b="1" kern="10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structured</a:t>
            </a:r>
            <a:endParaRPr lang="id-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id-ID" dirty="0"/>
          </a:p>
        </p:txBody>
      </p:sp>
      <p:pic>
        <p:nvPicPr>
          <p:cNvPr id="4" name="Picture 3">
            <a:extLst>
              <a:ext uri="{FF2B5EF4-FFF2-40B4-BE49-F238E27FC236}">
                <a16:creationId xmlns:a16="http://schemas.microsoft.com/office/drawing/2014/main" id="{6C9EB69E-C9B7-5314-768C-E36FB4C29D99}"/>
              </a:ext>
            </a:extLst>
          </p:cNvPr>
          <p:cNvPicPr>
            <a:picLocks noChangeAspect="1"/>
          </p:cNvPicPr>
          <p:nvPr/>
        </p:nvPicPr>
        <p:blipFill>
          <a:blip r:embed="rId2"/>
          <a:stretch>
            <a:fillRect/>
          </a:stretch>
        </p:blipFill>
        <p:spPr>
          <a:xfrm>
            <a:off x="910792" y="1914153"/>
            <a:ext cx="7757985" cy="4553712"/>
          </a:xfrm>
          <a:prstGeom prst="rect">
            <a:avLst/>
          </a:prstGeom>
        </p:spPr>
      </p:pic>
    </p:spTree>
    <p:extLst>
      <p:ext uri="{BB962C8B-B14F-4D97-AF65-F5344CB8AC3E}">
        <p14:creationId xmlns:p14="http://schemas.microsoft.com/office/powerpoint/2010/main" val="108660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E1C2DD-1351-77E4-68E4-2ED23AC8ABDC}"/>
              </a:ext>
            </a:extLst>
          </p:cNvPr>
          <p:cNvSpPr>
            <a:spLocks noGrp="1"/>
          </p:cNvSpPr>
          <p:nvPr>
            <p:ph type="body" idx="1"/>
          </p:nvPr>
        </p:nvSpPr>
        <p:spPr>
          <a:xfrm>
            <a:off x="838200" y="1566746"/>
            <a:ext cx="10515600" cy="4610217"/>
          </a:xfrm>
        </p:spPr>
        <p:txBody>
          <a:bodyPr/>
          <a:lstStyle/>
          <a:p>
            <a:pPr marL="0" indent="0">
              <a:buNone/>
            </a:pPr>
            <a:r>
              <a:rPr lang="id-ID"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Menyusun </a:t>
            </a:r>
            <a:r>
              <a:rPr lang="id-ID" sz="2400" b="1" kern="10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dataset</a:t>
            </a:r>
            <a:r>
              <a:rPr lang="id-ID"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berlabel (</a:t>
            </a:r>
            <a:r>
              <a:rPr lang="id-ID" sz="2400" b="1" kern="10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data.json</a:t>
            </a:r>
            <a:r>
              <a:rPr lang="id-ID"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dengan variasi contoh keluhan dan permintaan.</a:t>
            </a:r>
            <a:endParaRPr lang="en-US"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US" sz="2000" b="1" u="sng" kern="1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Prompt Tuning:</a:t>
            </a:r>
            <a:endParaRPr lang="id-ID" sz="2000" b="1" u="sng"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28600" marR="0">
              <a:lnSpc>
                <a:spcPts val="1350"/>
              </a:lnSpc>
              <a:spcAft>
                <a:spcPts val="800"/>
              </a:spcAft>
            </a:pP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input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"Saya tidak bisa mengakses kursus yang sudah saya beli."</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output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"Layanan Pelanggan"</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ts val="1350"/>
              </a:lnSpc>
              <a:spcAft>
                <a:spcPts val="800"/>
              </a:spcAft>
            </a:pP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input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"Ada kesalahan pada materi di bagian kursus Matematika dasar."</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output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"Pengembangan Kurikulum"</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ts val="1350"/>
              </a:lnSpc>
              <a:spcAft>
                <a:spcPts val="800"/>
              </a:spcAft>
            </a:pP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input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"Saya ingin tahu apakah ada promo untuk kursus yang tersedia saat ini."</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output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"Pemasaran"</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ts val="1350"/>
              </a:lnSpc>
              <a:spcAft>
                <a:spcPts val="800"/>
              </a:spcAft>
            </a:pP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input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"Platform sering </a:t>
            </a:r>
            <a:r>
              <a:rPr lang="id-ID" sz="1800" kern="0" dirty="0" err="1">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error</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 saat saya mencoba mengakses materi kursus."</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output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"IT Developer"</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ts val="1350"/>
              </a:lnSpc>
              <a:spcAft>
                <a:spcPts val="800"/>
              </a:spcAft>
            </a:pP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input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"Sebagai pengajar, saya kesulitan memahami materi terbaru yang diunggah."</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output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"Dukungan Pengajar"</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40EA2DD2-2D6A-7E80-05C6-39F0D8596B1A}"/>
              </a:ext>
            </a:extLst>
          </p:cNvPr>
          <p:cNvSpPr>
            <a:spLocks noGrp="1"/>
          </p:cNvSpPr>
          <p:nvPr>
            <p:ph type="title"/>
          </p:nvPr>
        </p:nvSpPr>
        <p:spPr>
          <a:xfrm>
            <a:off x="604024" y="1"/>
            <a:ext cx="10515600" cy="1137423"/>
          </a:xfrm>
        </p:spPr>
        <p:txBody>
          <a:bodyPr>
            <a:normAutofit fontScale="90000"/>
          </a:bodyPr>
          <a:lstStyle/>
          <a:p>
            <a:pPr marR="0" rtl="0"/>
            <a:r>
              <a:rPr lang="id-ID" sz="4000" dirty="0"/>
              <a:t>Jelaskan secara detail langkah-langkah yang </a:t>
            </a:r>
            <a:r>
              <a:rPr lang="id-ID" sz="4000" dirty="0" err="1"/>
              <a:t>anda</a:t>
            </a:r>
            <a:r>
              <a:rPr lang="id-ID" sz="4000" dirty="0"/>
              <a:t> lakukan dalam pengerjaan tugas.</a:t>
            </a:r>
            <a:endParaRPr lang="id-ID" sz="4000" b="0" i="0" u="none" strike="noStrike" kern="100" baseline="0" dirty="0">
              <a:latin typeface="Times New Roman" panose="02020603050405020304" pitchFamily="18" charset="0"/>
            </a:endParaRPr>
          </a:p>
        </p:txBody>
      </p:sp>
    </p:spTree>
    <p:extLst>
      <p:ext uri="{BB962C8B-B14F-4D97-AF65-F5344CB8AC3E}">
        <p14:creationId xmlns:p14="http://schemas.microsoft.com/office/powerpoint/2010/main" val="87638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A66C15-89DF-DE57-53A8-AEBD5C0B14D9}"/>
              </a:ext>
            </a:extLst>
          </p:cNvPr>
          <p:cNvSpPr>
            <a:spLocks noGrp="1"/>
          </p:cNvSpPr>
          <p:nvPr>
            <p:ph type="body" idx="1"/>
          </p:nvPr>
        </p:nvSpPr>
        <p:spPr>
          <a:xfrm>
            <a:off x="838200" y="1505415"/>
            <a:ext cx="10515600" cy="4671548"/>
          </a:xfrm>
        </p:spPr>
        <p:txBody>
          <a:bodyPr>
            <a:normAutofit/>
          </a:bodyPr>
          <a:lstStyle/>
          <a:p>
            <a:pPr marL="0" indent="0">
              <a:buNone/>
            </a:pPr>
            <a:r>
              <a:rPr lang="id-ID"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Menyusun </a:t>
            </a:r>
            <a:r>
              <a:rPr lang="id-ID" sz="2400" b="1" kern="10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prompt</a:t>
            </a:r>
            <a:r>
              <a:rPr lang="id-ID"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/instruksi agar model memberikan respons berupa nama departemen.</a:t>
            </a:r>
            <a:endParaRPr lang="en-US"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200"/>
              </a:spcBef>
              <a:buNone/>
            </a:pPr>
            <a:endParaRPr lang="en-US" sz="20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200"/>
              </a:spcBef>
              <a:buNone/>
            </a:pPr>
            <a:r>
              <a:rPr lang="id-ID" sz="2000" b="1" kern="100" dirty="0" err="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Instruction</a:t>
            </a:r>
            <a:r>
              <a:rPr lang="en-US" sz="2000" b="1" kern="1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t>:</a:t>
            </a:r>
          </a:p>
          <a:p>
            <a:pPr marL="0" marR="0" indent="0">
              <a:lnSpc>
                <a:spcPct val="107000"/>
              </a:lnSpc>
              <a:spcBef>
                <a:spcPts val="200"/>
              </a:spcBef>
              <a:buNone/>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Anda adalah asisten otomatis yang bertanggung jawab untuk menyortir permintaan atau keluhan pelanggan ke departemen terkait. Hanya tanggapi dengan nama departemen yang sesuai dari opsi berikut: - Layanan Pelanggan - Pengembangan Kurikulum - IT Developer - Pemasaran - Dukungan Pengajar Tidak perlu memberikan penjelasan lebih lanjut.</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d-ID"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DF054E22-3429-7623-94CD-BC5DDE9F2D66}"/>
              </a:ext>
            </a:extLst>
          </p:cNvPr>
          <p:cNvSpPr>
            <a:spLocks noGrp="1"/>
          </p:cNvSpPr>
          <p:nvPr>
            <p:ph type="title"/>
          </p:nvPr>
        </p:nvSpPr>
        <p:spPr>
          <a:xfrm>
            <a:off x="604024" y="1"/>
            <a:ext cx="10515600" cy="1137423"/>
          </a:xfrm>
        </p:spPr>
        <p:txBody>
          <a:bodyPr>
            <a:normAutofit fontScale="90000"/>
          </a:bodyPr>
          <a:lstStyle/>
          <a:p>
            <a:pPr marR="0" rtl="0"/>
            <a:r>
              <a:rPr lang="id-ID" sz="4000" dirty="0"/>
              <a:t>Jelaskan secara detail langkah-langkah yang </a:t>
            </a:r>
            <a:r>
              <a:rPr lang="id-ID" sz="4000" dirty="0" err="1"/>
              <a:t>anda</a:t>
            </a:r>
            <a:r>
              <a:rPr lang="id-ID" sz="4000" dirty="0"/>
              <a:t> lakukan dalam pengerjaan tugas.</a:t>
            </a:r>
            <a:endParaRPr lang="id-ID" sz="4000" b="0" i="0" u="none" strike="noStrike" kern="100" baseline="0" dirty="0">
              <a:latin typeface="Times New Roman" panose="02020603050405020304" pitchFamily="18" charset="0"/>
            </a:endParaRPr>
          </a:p>
        </p:txBody>
      </p:sp>
    </p:spTree>
    <p:extLst>
      <p:ext uri="{BB962C8B-B14F-4D97-AF65-F5344CB8AC3E}">
        <p14:creationId xmlns:p14="http://schemas.microsoft.com/office/powerpoint/2010/main" val="3734334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31C594-74AC-646C-F232-68B7EFEDC1F9}"/>
              </a:ext>
            </a:extLst>
          </p:cNvPr>
          <p:cNvSpPr>
            <a:spLocks noGrp="1"/>
          </p:cNvSpPr>
          <p:nvPr>
            <p:ph type="body" idx="1"/>
          </p:nvPr>
        </p:nvSpPr>
        <p:spPr>
          <a:xfrm>
            <a:off x="838200" y="1622502"/>
            <a:ext cx="10515600" cy="4554461"/>
          </a:xfrm>
        </p:spPr>
        <p:txBody>
          <a:bodyPr/>
          <a:lstStyle/>
          <a:p>
            <a:pPr marL="0" indent="0">
              <a:buNone/>
            </a:pPr>
            <a:r>
              <a:rPr lang="id-ID" sz="1800" b="1" kern="10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Input</a:t>
            </a:r>
            <a:r>
              <a:rPr lang="id-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id-ID" sz="1800" b="1" kern="10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Instruction</a:t>
            </a:r>
            <a:endParaRPr lang="id-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id-ID" dirty="0"/>
          </a:p>
        </p:txBody>
      </p:sp>
      <p:sp>
        <p:nvSpPr>
          <p:cNvPr id="4" name="Title 1">
            <a:extLst>
              <a:ext uri="{FF2B5EF4-FFF2-40B4-BE49-F238E27FC236}">
                <a16:creationId xmlns:a16="http://schemas.microsoft.com/office/drawing/2014/main" id="{B0F2EFD6-57ED-7D8A-8A08-232A77EDA1C8}"/>
              </a:ext>
            </a:extLst>
          </p:cNvPr>
          <p:cNvSpPr txBox="1">
            <a:spLocks/>
          </p:cNvSpPr>
          <p:nvPr/>
        </p:nvSpPr>
        <p:spPr>
          <a:xfrm>
            <a:off x="604024" y="1"/>
            <a:ext cx="10515600" cy="113742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4000" dirty="0"/>
              <a:t>Jelaskan secara detail langkah-langkah yang </a:t>
            </a:r>
            <a:r>
              <a:rPr lang="id-ID" sz="4000" dirty="0" err="1"/>
              <a:t>anda</a:t>
            </a:r>
            <a:r>
              <a:rPr lang="id-ID" sz="4000" dirty="0"/>
              <a:t> lakukan dalam pengerjaan tugas.</a:t>
            </a:r>
            <a:endParaRPr lang="id-ID" sz="4000" kern="100" dirty="0">
              <a:latin typeface="Times New Roman" panose="02020603050405020304" pitchFamily="18" charset="0"/>
            </a:endParaRPr>
          </a:p>
        </p:txBody>
      </p:sp>
      <p:pic>
        <p:nvPicPr>
          <p:cNvPr id="7" name="Picture 6">
            <a:extLst>
              <a:ext uri="{FF2B5EF4-FFF2-40B4-BE49-F238E27FC236}">
                <a16:creationId xmlns:a16="http://schemas.microsoft.com/office/drawing/2014/main" id="{091AE1E3-D017-5121-208F-18852A08A4E7}"/>
              </a:ext>
            </a:extLst>
          </p:cNvPr>
          <p:cNvPicPr>
            <a:picLocks noChangeAspect="1"/>
          </p:cNvPicPr>
          <p:nvPr/>
        </p:nvPicPr>
        <p:blipFill>
          <a:blip r:embed="rId2"/>
          <a:stretch>
            <a:fillRect/>
          </a:stretch>
        </p:blipFill>
        <p:spPr>
          <a:xfrm>
            <a:off x="916367" y="1931753"/>
            <a:ext cx="7866374" cy="4553712"/>
          </a:xfrm>
          <a:prstGeom prst="rect">
            <a:avLst/>
          </a:prstGeom>
        </p:spPr>
      </p:pic>
    </p:spTree>
    <p:extLst>
      <p:ext uri="{BB962C8B-B14F-4D97-AF65-F5344CB8AC3E}">
        <p14:creationId xmlns:p14="http://schemas.microsoft.com/office/powerpoint/2010/main" val="824504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E8B776-46E0-76F1-16F6-EA2A7B1F0DE6}"/>
              </a:ext>
            </a:extLst>
          </p:cNvPr>
          <p:cNvSpPr>
            <a:spLocks noGrp="1"/>
          </p:cNvSpPr>
          <p:nvPr>
            <p:ph type="body" idx="1"/>
          </p:nvPr>
        </p:nvSpPr>
        <p:spPr>
          <a:xfrm>
            <a:off x="838200" y="1622502"/>
            <a:ext cx="10515600" cy="4560037"/>
          </a:xfrm>
        </p:spPr>
        <p:txBody>
          <a:bodyPr/>
          <a:lstStyle/>
          <a:p>
            <a:pPr marL="0" marR="0" lvl="0" indent="0" rtl="0">
              <a:buNone/>
            </a:pPr>
            <a:r>
              <a:rPr lang="id-ID" sz="18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Lalu </a:t>
            </a:r>
            <a:r>
              <a:rPr lang="id-ID" sz="1800" dirty="0" err="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input</a:t>
            </a:r>
            <a:r>
              <a:rPr lang="id-ID" sz="18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data berlabel yaitu </a:t>
            </a:r>
            <a:r>
              <a:rPr lang="id-ID" sz="1800" dirty="0" err="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prompt</a:t>
            </a:r>
            <a:r>
              <a:rPr lang="id-ID" sz="18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berupa pertanyaan dan </a:t>
            </a:r>
            <a:r>
              <a:rPr lang="id-ID" sz="1800" dirty="0" err="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output</a:t>
            </a:r>
            <a:r>
              <a:rPr lang="id-ID" sz="18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dari pertanyaan tersebut:</a:t>
            </a:r>
            <a:endParaRPr lang="en-US" sz="18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rtl="0">
              <a:buNone/>
            </a:pPr>
            <a:endParaRPr lang="id-ID" b="0" i="0" u="none" strike="noStrike" kern="100" baseline="0" dirty="0">
              <a:solidFill>
                <a:srgbClr val="2F5496"/>
              </a:solidFill>
              <a:latin typeface="Times New Roman" panose="02020603050405020304" pitchFamily="18" charset="0"/>
            </a:endParaRPr>
          </a:p>
        </p:txBody>
      </p:sp>
      <p:sp>
        <p:nvSpPr>
          <p:cNvPr id="6" name="Title 1">
            <a:extLst>
              <a:ext uri="{FF2B5EF4-FFF2-40B4-BE49-F238E27FC236}">
                <a16:creationId xmlns:a16="http://schemas.microsoft.com/office/drawing/2014/main" id="{CD732776-0284-2735-0A7D-AE6DC3B31A95}"/>
              </a:ext>
            </a:extLst>
          </p:cNvPr>
          <p:cNvSpPr txBox="1">
            <a:spLocks/>
          </p:cNvSpPr>
          <p:nvPr/>
        </p:nvSpPr>
        <p:spPr>
          <a:xfrm>
            <a:off x="604024" y="1"/>
            <a:ext cx="10515600" cy="113742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4000" dirty="0"/>
              <a:t>Jelaskan secara detail langkah-langkah yang </a:t>
            </a:r>
            <a:r>
              <a:rPr lang="id-ID" sz="4000" dirty="0" err="1"/>
              <a:t>anda</a:t>
            </a:r>
            <a:r>
              <a:rPr lang="id-ID" sz="4000" dirty="0"/>
              <a:t> lakukan dalam pengerjaan tugas.</a:t>
            </a:r>
            <a:endParaRPr lang="id-ID" sz="4000" kern="100" dirty="0">
              <a:latin typeface="Times New Roman" panose="02020603050405020304" pitchFamily="18" charset="0"/>
            </a:endParaRPr>
          </a:p>
        </p:txBody>
      </p:sp>
      <p:pic>
        <p:nvPicPr>
          <p:cNvPr id="7" name="Picture 6">
            <a:extLst>
              <a:ext uri="{FF2B5EF4-FFF2-40B4-BE49-F238E27FC236}">
                <a16:creationId xmlns:a16="http://schemas.microsoft.com/office/drawing/2014/main" id="{4ACA7022-1EDB-B79D-D053-61645B50F693}"/>
              </a:ext>
            </a:extLst>
          </p:cNvPr>
          <p:cNvPicPr>
            <a:picLocks noChangeAspect="1"/>
          </p:cNvPicPr>
          <p:nvPr/>
        </p:nvPicPr>
        <p:blipFill>
          <a:blip r:embed="rId2"/>
          <a:stretch>
            <a:fillRect/>
          </a:stretch>
        </p:blipFill>
        <p:spPr>
          <a:xfrm>
            <a:off x="888489" y="2148051"/>
            <a:ext cx="10555163" cy="4553712"/>
          </a:xfrm>
          <a:prstGeom prst="rect">
            <a:avLst/>
          </a:prstGeom>
        </p:spPr>
      </p:pic>
    </p:spTree>
    <p:extLst>
      <p:ext uri="{BB962C8B-B14F-4D97-AF65-F5344CB8AC3E}">
        <p14:creationId xmlns:p14="http://schemas.microsoft.com/office/powerpoint/2010/main" val="441098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A9988D-F38A-4034-7920-0CF6873EC77F}"/>
              </a:ext>
            </a:extLst>
          </p:cNvPr>
          <p:cNvSpPr>
            <a:spLocks noGrp="1"/>
          </p:cNvSpPr>
          <p:nvPr>
            <p:ph type="body" idx="1"/>
          </p:nvPr>
        </p:nvSpPr>
        <p:spPr>
          <a:xfrm>
            <a:off x="838200" y="1616927"/>
            <a:ext cx="10515600" cy="4560036"/>
          </a:xfrm>
        </p:spPr>
        <p:txBody>
          <a:bodyPr/>
          <a:lstStyle/>
          <a:p>
            <a:pPr marL="0" marR="0" indent="0">
              <a:lnSpc>
                <a:spcPct val="107000"/>
              </a:lnSpc>
              <a:spcBef>
                <a:spcPts val="200"/>
              </a:spcBef>
              <a:buNone/>
            </a:pPr>
            <a:r>
              <a:rPr lang="id-ID" sz="24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Lakukan parameter </a:t>
            </a:r>
            <a:r>
              <a:rPr lang="id-ID" sz="2400" b="1" kern="100" dirty="0" err="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tuning</a:t>
            </a:r>
            <a:r>
              <a:rPr lang="id-ID" sz="24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seperti berikut:</a:t>
            </a:r>
          </a:p>
          <a:p>
            <a:pPr marL="342900" marR="0" lvl="0" indent="-342900">
              <a:lnSpc>
                <a:spcPct val="107000"/>
              </a:lnSpc>
              <a:buSzPts val="1200"/>
              <a:buFont typeface="Times New Roman" panose="02020603050405020304" pitchFamily="18" charset="0"/>
              <a:buChar char="-"/>
            </a:pPr>
            <a:r>
              <a:rPr lang="id-ID" sz="1200" kern="100" dirty="0" err="1">
                <a:effectLst/>
                <a:latin typeface="Times New Roman" panose="02020603050405020304" pitchFamily="18" charset="0"/>
                <a:ea typeface="Calibri" panose="020F0502020204030204" pitchFamily="34" charset="0"/>
                <a:cs typeface="Times New Roman" panose="02020603050405020304" pitchFamily="18" charset="0"/>
              </a:rPr>
              <a:t>Decoding</a:t>
            </a:r>
            <a:r>
              <a:rPr lang="id-ID" sz="12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id-ID" sz="1200" kern="100" dirty="0" err="1">
                <a:effectLst/>
                <a:latin typeface="Times New Roman" panose="02020603050405020304" pitchFamily="18" charset="0"/>
                <a:ea typeface="Calibri" panose="020F0502020204030204" pitchFamily="34" charset="0"/>
                <a:cs typeface="Times New Roman" panose="02020603050405020304" pitchFamily="18" charset="0"/>
              </a:rPr>
              <a:t>Greedy</a:t>
            </a:r>
            <a:endParaRPr lang="id-ID"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buSzPts val="1200"/>
              <a:buFont typeface="Times New Roman" panose="02020603050405020304" pitchFamily="18" charset="0"/>
              <a:buChar char="-"/>
            </a:pPr>
            <a:r>
              <a:rPr lang="id-ID" sz="1200" kern="100" dirty="0" err="1">
                <a:effectLst/>
                <a:latin typeface="Times New Roman" panose="02020603050405020304" pitchFamily="18" charset="0"/>
                <a:ea typeface="Calibri" panose="020F0502020204030204" pitchFamily="34" charset="0"/>
                <a:cs typeface="Times New Roman" panose="02020603050405020304" pitchFamily="18" charset="0"/>
              </a:rPr>
              <a:t>Repetition</a:t>
            </a:r>
            <a:r>
              <a:rPr lang="id-ID"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200" kern="100" dirty="0" err="1">
                <a:effectLst/>
                <a:latin typeface="Times New Roman" panose="02020603050405020304" pitchFamily="18" charset="0"/>
                <a:ea typeface="Calibri" panose="020F0502020204030204" pitchFamily="34" charset="0"/>
                <a:cs typeface="Times New Roman" panose="02020603050405020304" pitchFamily="18" charset="0"/>
              </a:rPr>
              <a:t>penalty</a:t>
            </a:r>
            <a:r>
              <a:rPr lang="id-ID" sz="1200" kern="100" dirty="0">
                <a:effectLst/>
                <a:latin typeface="Times New Roman" panose="02020603050405020304" pitchFamily="18" charset="0"/>
                <a:ea typeface="Calibri" panose="020F0502020204030204" pitchFamily="34" charset="0"/>
                <a:cs typeface="Times New Roman" panose="02020603050405020304" pitchFamily="18" charset="0"/>
              </a:rPr>
              <a:t>: 1.2</a:t>
            </a:r>
            <a:endParaRPr lang="id-ID"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buSzPts val="1200"/>
              <a:buFont typeface="Times New Roman" panose="02020603050405020304" pitchFamily="18" charset="0"/>
              <a:buChar char="-"/>
            </a:pPr>
            <a:r>
              <a:rPr lang="id-ID" sz="1200" kern="100" dirty="0" err="1">
                <a:effectLst/>
                <a:latin typeface="Times New Roman" panose="02020603050405020304" pitchFamily="18" charset="0"/>
                <a:ea typeface="Calibri" panose="020F0502020204030204" pitchFamily="34" charset="0"/>
                <a:cs typeface="Times New Roman" panose="02020603050405020304" pitchFamily="18" charset="0"/>
              </a:rPr>
              <a:t>Stopping</a:t>
            </a:r>
            <a:r>
              <a:rPr lang="id-ID"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200" kern="100" dirty="0" err="1">
                <a:effectLst/>
                <a:latin typeface="Times New Roman" panose="02020603050405020304" pitchFamily="18" charset="0"/>
                <a:ea typeface="Calibri" panose="020F0502020204030204" pitchFamily="34" charset="0"/>
                <a:cs typeface="Times New Roman" panose="02020603050405020304" pitchFamily="18" charset="0"/>
              </a:rPr>
              <a:t>criteria</a:t>
            </a:r>
            <a:r>
              <a:rPr lang="id-ID" sz="1200" kern="100" dirty="0">
                <a:effectLst/>
                <a:latin typeface="Times New Roman" panose="02020603050405020304" pitchFamily="18" charset="0"/>
                <a:ea typeface="Calibri" panose="020F0502020204030204" pitchFamily="34" charset="0"/>
                <a:cs typeface="Times New Roman" panose="02020603050405020304" pitchFamily="18" charset="0"/>
              </a:rPr>
              <a:t> : Not set</a:t>
            </a:r>
            <a:endParaRPr lang="id-ID"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buSzPts val="1200"/>
              <a:buFont typeface="Times New Roman" panose="02020603050405020304" pitchFamily="18" charset="0"/>
              <a:buChar char="-"/>
            </a:pPr>
            <a:r>
              <a:rPr lang="id-ID" sz="1200" kern="100" dirty="0">
                <a:effectLst/>
                <a:latin typeface="Times New Roman" panose="02020603050405020304" pitchFamily="18" charset="0"/>
                <a:ea typeface="Calibri" panose="020F0502020204030204" pitchFamily="34" charset="0"/>
                <a:cs typeface="Times New Roman" panose="02020603050405020304" pitchFamily="18" charset="0"/>
              </a:rPr>
              <a:t>Min </a:t>
            </a:r>
            <a:r>
              <a:rPr lang="id-ID" sz="1200" kern="100" dirty="0" err="1">
                <a:effectLst/>
                <a:latin typeface="Times New Roman" panose="02020603050405020304" pitchFamily="18" charset="0"/>
                <a:ea typeface="Calibri" panose="020F0502020204030204" pitchFamily="34" charset="0"/>
                <a:cs typeface="Times New Roman" panose="02020603050405020304" pitchFamily="18" charset="0"/>
              </a:rPr>
              <a:t>tokens</a:t>
            </a:r>
            <a:r>
              <a:rPr lang="id-ID" sz="1200" kern="100" dirty="0">
                <a:effectLst/>
                <a:latin typeface="Times New Roman" panose="02020603050405020304" pitchFamily="18" charset="0"/>
                <a:ea typeface="Calibri" panose="020F0502020204030204" pitchFamily="34" charset="0"/>
                <a:cs typeface="Times New Roman" panose="02020603050405020304" pitchFamily="18" charset="0"/>
              </a:rPr>
              <a:t> : 0</a:t>
            </a:r>
            <a:endParaRPr lang="id-ID"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Aft>
                <a:spcPts val="800"/>
              </a:spcAft>
              <a:buSzPts val="1200"/>
              <a:buFont typeface="Times New Roman" panose="02020603050405020304" pitchFamily="18" charset="0"/>
              <a:buChar char="-"/>
            </a:pPr>
            <a:r>
              <a:rPr lang="id-ID" sz="1200" kern="100" dirty="0">
                <a:effectLst/>
                <a:latin typeface="Times New Roman" panose="02020603050405020304" pitchFamily="18" charset="0"/>
                <a:ea typeface="Calibri" panose="020F0502020204030204" pitchFamily="34" charset="0"/>
                <a:cs typeface="Times New Roman" panose="02020603050405020304" pitchFamily="18" charset="0"/>
              </a:rPr>
              <a:t>Max </a:t>
            </a:r>
            <a:r>
              <a:rPr lang="id-ID" sz="1200" kern="100" dirty="0" err="1">
                <a:effectLst/>
                <a:latin typeface="Times New Roman" panose="02020603050405020304" pitchFamily="18" charset="0"/>
                <a:ea typeface="Calibri" panose="020F0502020204030204" pitchFamily="34" charset="0"/>
                <a:cs typeface="Times New Roman" panose="02020603050405020304" pitchFamily="18" charset="0"/>
              </a:rPr>
              <a:t>tokens</a:t>
            </a:r>
            <a:r>
              <a:rPr lang="id-ID" sz="1200" kern="100" dirty="0">
                <a:effectLst/>
                <a:latin typeface="Times New Roman" panose="02020603050405020304" pitchFamily="18" charset="0"/>
                <a:ea typeface="Calibri" panose="020F0502020204030204" pitchFamily="34" charset="0"/>
                <a:cs typeface="Times New Roman" panose="02020603050405020304" pitchFamily="18" charset="0"/>
              </a:rPr>
              <a:t> : 100</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Aft>
                <a:spcPts val="800"/>
              </a:spcAft>
              <a:buSzPts val="1200"/>
              <a:buFont typeface="Times New Roman" panose="02020603050405020304" pitchFamily="18" charset="0"/>
              <a:buChar char="-"/>
            </a:pP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d-ID" dirty="0"/>
          </a:p>
        </p:txBody>
      </p:sp>
      <p:sp>
        <p:nvSpPr>
          <p:cNvPr id="6" name="Title 1">
            <a:extLst>
              <a:ext uri="{FF2B5EF4-FFF2-40B4-BE49-F238E27FC236}">
                <a16:creationId xmlns:a16="http://schemas.microsoft.com/office/drawing/2014/main" id="{3949A0DF-D160-DBC1-7A6F-853FE2D6F16C}"/>
              </a:ext>
            </a:extLst>
          </p:cNvPr>
          <p:cNvSpPr txBox="1">
            <a:spLocks/>
          </p:cNvSpPr>
          <p:nvPr/>
        </p:nvSpPr>
        <p:spPr>
          <a:xfrm>
            <a:off x="604024" y="1"/>
            <a:ext cx="10515600" cy="113742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4000" dirty="0"/>
              <a:t>Jelaskan secara detail langkah-langkah yang </a:t>
            </a:r>
            <a:r>
              <a:rPr lang="id-ID" sz="4000" dirty="0" err="1"/>
              <a:t>anda</a:t>
            </a:r>
            <a:r>
              <a:rPr lang="id-ID" sz="4000" dirty="0"/>
              <a:t> lakukan dalam pengerjaan tugas.</a:t>
            </a:r>
            <a:endParaRPr lang="id-ID" sz="4000" kern="100" dirty="0">
              <a:latin typeface="Times New Roman" panose="02020603050405020304" pitchFamily="18" charset="0"/>
            </a:endParaRPr>
          </a:p>
        </p:txBody>
      </p:sp>
      <p:pic>
        <p:nvPicPr>
          <p:cNvPr id="7" name="Picture 6">
            <a:extLst>
              <a:ext uri="{FF2B5EF4-FFF2-40B4-BE49-F238E27FC236}">
                <a16:creationId xmlns:a16="http://schemas.microsoft.com/office/drawing/2014/main" id="{C69CE504-5D3B-95D0-4229-8E0129100870}"/>
              </a:ext>
            </a:extLst>
          </p:cNvPr>
          <p:cNvPicPr>
            <a:picLocks noChangeAspect="1"/>
          </p:cNvPicPr>
          <p:nvPr/>
        </p:nvPicPr>
        <p:blipFill>
          <a:blip r:embed="rId2"/>
          <a:stretch>
            <a:fillRect/>
          </a:stretch>
        </p:blipFill>
        <p:spPr>
          <a:xfrm>
            <a:off x="3127918" y="2177578"/>
            <a:ext cx="8996632" cy="3788633"/>
          </a:xfrm>
          <a:prstGeom prst="rect">
            <a:avLst/>
          </a:prstGeom>
        </p:spPr>
      </p:pic>
    </p:spTree>
    <p:extLst>
      <p:ext uri="{BB962C8B-B14F-4D97-AF65-F5344CB8AC3E}">
        <p14:creationId xmlns:p14="http://schemas.microsoft.com/office/powerpoint/2010/main" val="4093276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136EA2-BF9B-69B0-182D-F223D866C6FC}"/>
              </a:ext>
            </a:extLst>
          </p:cNvPr>
          <p:cNvSpPr>
            <a:spLocks noGrp="1"/>
          </p:cNvSpPr>
          <p:nvPr>
            <p:ph type="body" idx="1"/>
          </p:nvPr>
        </p:nvSpPr>
        <p:spPr/>
        <p:txBody>
          <a:bodyPr/>
          <a:lstStyle/>
          <a:p>
            <a:pPr marL="0" indent="0">
              <a:buNone/>
            </a:pPr>
            <a:r>
              <a:rPr lang="id-ID" sz="24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Melakukan pengujian dengan berbagai jenis </a:t>
            </a:r>
            <a:r>
              <a:rPr lang="id-ID" sz="2400" b="1" kern="100" dirty="0" err="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input</a:t>
            </a:r>
            <a:r>
              <a:rPr lang="id-ID" sz="24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untuk memastikan akurasi dan konsistensi </a:t>
            </a:r>
            <a:r>
              <a:rPr lang="id-ID" sz="2400" b="1" kern="100" dirty="0" err="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output</a:t>
            </a:r>
            <a:r>
              <a:rPr lang="id-ID" sz="24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US" sz="24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US" sz="2000" b="1" u="sng"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Prompt Test</a:t>
            </a:r>
            <a:endParaRPr lang="id-ID" sz="2000" b="1" u="sng"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28600" marR="0">
              <a:lnSpc>
                <a:spcPts val="1350"/>
              </a:lnSpc>
              <a:spcAft>
                <a:spcPts val="800"/>
              </a:spcAft>
            </a:pP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input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"Saya ingin mengganti metode pembayaran untuk kursus saya."</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output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"Layanan Pelanggan"</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ts val="1350"/>
              </a:lnSpc>
              <a:spcAft>
                <a:spcPts val="800"/>
              </a:spcAft>
            </a:pP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input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"Banyak materi yang kurang relevan pada kursus ini."</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output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"Pengembangan Kurikulum"</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ts val="1350"/>
              </a:lnSpc>
              <a:spcAft>
                <a:spcPts val="800"/>
              </a:spcAft>
            </a:pP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input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"Apakah saya bisa mendapatkan informasi tentang kursus terbaru?"</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output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"Pemasaran"</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ts val="1350"/>
              </a:lnSpc>
              <a:spcAft>
                <a:spcPts val="800"/>
              </a:spcAft>
            </a:pP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input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"Saat saya klik '</a:t>
            </a:r>
            <a:r>
              <a:rPr lang="id-ID" sz="1800" kern="0" dirty="0" err="1">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Download</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 Materi', </a:t>
            </a:r>
            <a:r>
              <a:rPr lang="id-ID" sz="1800" kern="0" dirty="0" err="1">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file</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 tidak bisa diunduh."</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output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"IT Developer"</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ts val="1350"/>
              </a:lnSpc>
              <a:spcAft>
                <a:spcPts val="800"/>
              </a:spcAft>
            </a:pP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input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"Ada bagian materi yang perlu penjelasan lebih lanjut untuk membantu siswa memahami."</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err="1">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output</a:t>
            </a:r>
            <a:r>
              <a:rPr lang="id-ID" sz="1800" kern="0" dirty="0">
                <a:solidFill>
                  <a:srgbClr val="72F1B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800" kern="0" dirty="0">
                <a:solidFill>
                  <a:srgbClr val="FF8B39"/>
                </a:solidFill>
                <a:effectLst/>
                <a:latin typeface="Consolas" panose="020B0609020204030204" pitchFamily="49" charset="0"/>
                <a:ea typeface="Times New Roman" panose="02020603050405020304" pitchFamily="18" charset="0"/>
                <a:cs typeface="Times New Roman" panose="02020603050405020304" pitchFamily="18" charset="0"/>
              </a:rPr>
              <a:t>"Dukungan Pengajar"</a:t>
            </a:r>
            <a:r>
              <a:rPr lang="id-ID" sz="1800" kern="0" dirty="0">
                <a:solidFill>
                  <a:srgbClr val="BBBBBB"/>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d-ID" dirty="0"/>
          </a:p>
        </p:txBody>
      </p:sp>
      <p:sp>
        <p:nvSpPr>
          <p:cNvPr id="6" name="Title 1">
            <a:extLst>
              <a:ext uri="{FF2B5EF4-FFF2-40B4-BE49-F238E27FC236}">
                <a16:creationId xmlns:a16="http://schemas.microsoft.com/office/drawing/2014/main" id="{5DFCD158-8010-8B85-3A83-4C2949DB0EC7}"/>
              </a:ext>
            </a:extLst>
          </p:cNvPr>
          <p:cNvSpPr txBox="1">
            <a:spLocks/>
          </p:cNvSpPr>
          <p:nvPr/>
        </p:nvSpPr>
        <p:spPr>
          <a:xfrm>
            <a:off x="604024" y="1"/>
            <a:ext cx="10515600" cy="113742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4000" dirty="0"/>
              <a:t>Jelaskan secara detail langkah-langkah yang </a:t>
            </a:r>
            <a:r>
              <a:rPr lang="id-ID" sz="4000" dirty="0" err="1"/>
              <a:t>anda</a:t>
            </a:r>
            <a:r>
              <a:rPr lang="id-ID" sz="4000" dirty="0"/>
              <a:t> lakukan dalam pengerjaan tugas.</a:t>
            </a:r>
            <a:endParaRPr lang="id-ID" sz="4000" kern="100" dirty="0">
              <a:latin typeface="Times New Roman" panose="02020603050405020304" pitchFamily="18" charset="0"/>
            </a:endParaRPr>
          </a:p>
        </p:txBody>
      </p:sp>
    </p:spTree>
    <p:extLst>
      <p:ext uri="{BB962C8B-B14F-4D97-AF65-F5344CB8AC3E}">
        <p14:creationId xmlns:p14="http://schemas.microsoft.com/office/powerpoint/2010/main" val="378494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D2DB-9CD1-A2AE-9374-97092A4CC97C}"/>
              </a:ext>
            </a:extLst>
          </p:cNvPr>
          <p:cNvSpPr>
            <a:spLocks noGrp="1"/>
          </p:cNvSpPr>
          <p:nvPr>
            <p:ph type="title"/>
          </p:nvPr>
        </p:nvSpPr>
        <p:spPr/>
        <p:txBody>
          <a:bodyPr>
            <a:normAutofit/>
          </a:bodyPr>
          <a:lstStyle/>
          <a:p>
            <a:pPr marR="0" lvl="0" algn="just">
              <a:lnSpc>
                <a:spcPct val="107000"/>
              </a:lnSpc>
            </a:pPr>
            <a:r>
              <a:rPr lang="id-ID" sz="4400" kern="100" dirty="0">
                <a:effectLst/>
                <a:latin typeface="Times New Roman" panose="02020603050405020304" pitchFamily="18" charset="0"/>
                <a:ea typeface="Calibri" panose="020F0502020204030204" pitchFamily="34" charset="0"/>
                <a:cs typeface="Times New Roman" panose="02020603050405020304" pitchFamily="18" charset="0"/>
              </a:rPr>
              <a:t>Contoh Aturan Bisnis:</a:t>
            </a:r>
            <a:endParaRPr lang="id-ID" sz="4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D8D94E6-A230-A41D-51FA-B1E3E8046BE5}"/>
              </a:ext>
            </a:extLst>
          </p:cNvPr>
          <p:cNvSpPr>
            <a:spLocks noGrp="1"/>
          </p:cNvSpPr>
          <p:nvPr>
            <p:ph type="body" idx="1"/>
          </p:nvPr>
        </p:nvSpPr>
        <p:spPr/>
        <p:txBody>
          <a:bodyPr>
            <a:normAutofit lnSpcReduction="10000"/>
          </a:bodyPr>
          <a:lstStyle/>
          <a:p>
            <a:pPr marL="342900" marR="0" lvl="0" indent="-342900" algn="just">
              <a:lnSpc>
                <a:spcPct val="107000"/>
              </a:lnSpc>
              <a:buFont typeface="Times New Roman" panose="02020603050405020304" pitchFamily="18" charset="0"/>
              <a:buChar char="-"/>
            </a:pPr>
            <a:r>
              <a:rPr lang="id-ID" sz="2800" kern="100" dirty="0">
                <a:effectLst/>
                <a:latin typeface="Times New Roman" panose="02020603050405020304" pitchFamily="18" charset="0"/>
                <a:ea typeface="Calibri" panose="020F0502020204030204" pitchFamily="34" charset="0"/>
                <a:cs typeface="Times New Roman" panose="02020603050405020304" pitchFamily="18" charset="0"/>
              </a:rPr>
              <a:t>Pertanyaan tentang akses kursus diarahkan ke Layanan Pelanggan.</a:t>
            </a:r>
            <a:endParaRPr lang="id-ID"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buFont typeface="Times New Roman" panose="02020603050405020304" pitchFamily="18" charset="0"/>
              <a:buChar char="-"/>
            </a:pPr>
            <a:r>
              <a:rPr lang="id-ID" sz="2800" kern="100" dirty="0">
                <a:effectLst/>
                <a:latin typeface="Times New Roman" panose="02020603050405020304" pitchFamily="18" charset="0"/>
                <a:ea typeface="Calibri" panose="020F0502020204030204" pitchFamily="34" charset="0"/>
                <a:cs typeface="Times New Roman" panose="02020603050405020304" pitchFamily="18" charset="0"/>
              </a:rPr>
              <a:t>Permintaan untuk memperbaiki konten kursus yang tidak akurat masuk ke Pengembangan Kurikulum.</a:t>
            </a:r>
            <a:endParaRPr lang="id-ID"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buFont typeface="Times New Roman" panose="02020603050405020304" pitchFamily="18" charset="0"/>
              <a:buChar char="-"/>
            </a:pPr>
            <a:r>
              <a:rPr lang="id-ID" sz="2800" kern="100" dirty="0">
                <a:effectLst/>
                <a:latin typeface="Times New Roman" panose="02020603050405020304" pitchFamily="18" charset="0"/>
                <a:ea typeface="Calibri" panose="020F0502020204030204" pitchFamily="34" charset="0"/>
                <a:cs typeface="Times New Roman" panose="02020603050405020304" pitchFamily="18" charset="0"/>
              </a:rPr>
              <a:t>Masalah teknis yang berkaitan dengan platform pembelajaran diarahkan ke IT Developer.</a:t>
            </a:r>
            <a:endParaRPr lang="id-ID"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buFont typeface="Times New Roman" panose="02020603050405020304" pitchFamily="18" charset="0"/>
              <a:buChar char="-"/>
            </a:pPr>
            <a:r>
              <a:rPr lang="id-ID" sz="2800" kern="100" dirty="0">
                <a:effectLst/>
                <a:latin typeface="Times New Roman" panose="02020603050405020304" pitchFamily="18" charset="0"/>
                <a:ea typeface="Calibri" panose="020F0502020204030204" pitchFamily="34" charset="0"/>
                <a:cs typeface="Times New Roman" panose="02020603050405020304" pitchFamily="18" charset="0"/>
              </a:rPr>
              <a:t>Permintaan informasi tentang promo kursus masuk ke Pemasaran.</a:t>
            </a:r>
            <a:endParaRPr lang="id-ID"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Aft>
                <a:spcPts val="800"/>
              </a:spcAft>
              <a:buFont typeface="Times New Roman" panose="02020603050405020304" pitchFamily="18" charset="0"/>
              <a:buChar char="-"/>
            </a:pPr>
            <a:r>
              <a:rPr lang="id-ID" sz="2800" kern="100" dirty="0">
                <a:effectLst/>
                <a:latin typeface="Times New Roman" panose="02020603050405020304" pitchFamily="18" charset="0"/>
                <a:ea typeface="Calibri" panose="020F0502020204030204" pitchFamily="34" charset="0"/>
                <a:cs typeface="Times New Roman" panose="02020603050405020304" pitchFamily="18" charset="0"/>
              </a:rPr>
              <a:t>Permintaan dukungan untuk pengajar yang mengalami kesulitan dengan materi masuk ke Dukungan Pengajar.</a:t>
            </a:r>
            <a:endParaRPr lang="id-ID"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id-ID" dirty="0"/>
          </a:p>
        </p:txBody>
      </p:sp>
    </p:spTree>
    <p:extLst>
      <p:ext uri="{BB962C8B-B14F-4D97-AF65-F5344CB8AC3E}">
        <p14:creationId xmlns:p14="http://schemas.microsoft.com/office/powerpoint/2010/main" val="2156604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CBA52E-993A-778C-C546-73C1D528DBFE}"/>
              </a:ext>
            </a:extLst>
          </p:cNvPr>
          <p:cNvSpPr>
            <a:spLocks noGrp="1"/>
          </p:cNvSpPr>
          <p:nvPr>
            <p:ph type="body" idx="1"/>
          </p:nvPr>
        </p:nvSpPr>
        <p:spPr>
          <a:xfrm>
            <a:off x="838200" y="1583473"/>
            <a:ext cx="10515600" cy="4593490"/>
          </a:xfrm>
        </p:spPr>
        <p:txBody>
          <a:bodyPr/>
          <a:lstStyle/>
          <a:p>
            <a:pPr marL="0" indent="0">
              <a:buNone/>
            </a:pPr>
            <a:r>
              <a:rPr lang="id-ID"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Lakukan pengujian untuk memastikan bahwa model memberikan </a:t>
            </a:r>
            <a:r>
              <a:rPr lang="id-ID" sz="1800" b="1" kern="100" dirty="0" err="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output</a:t>
            </a:r>
            <a:r>
              <a:rPr lang="id-ID"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sesuai dengan data uji:</a:t>
            </a:r>
          </a:p>
          <a:p>
            <a:pPr marL="0" indent="0">
              <a:buNone/>
            </a:pPr>
            <a:endParaRPr lang="id-ID" dirty="0"/>
          </a:p>
        </p:txBody>
      </p:sp>
      <p:sp>
        <p:nvSpPr>
          <p:cNvPr id="8" name="Title 1">
            <a:extLst>
              <a:ext uri="{FF2B5EF4-FFF2-40B4-BE49-F238E27FC236}">
                <a16:creationId xmlns:a16="http://schemas.microsoft.com/office/drawing/2014/main" id="{2D2EBE4F-216F-CF6C-D32A-2E2BA7072A4C}"/>
              </a:ext>
            </a:extLst>
          </p:cNvPr>
          <p:cNvSpPr txBox="1">
            <a:spLocks/>
          </p:cNvSpPr>
          <p:nvPr/>
        </p:nvSpPr>
        <p:spPr>
          <a:xfrm>
            <a:off x="604024" y="1"/>
            <a:ext cx="10515600" cy="113742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4000" dirty="0"/>
              <a:t>Jelaskan secara detail langkah-langkah yang </a:t>
            </a:r>
            <a:r>
              <a:rPr lang="id-ID" sz="4000" dirty="0" err="1"/>
              <a:t>anda</a:t>
            </a:r>
            <a:r>
              <a:rPr lang="id-ID" sz="4000" dirty="0"/>
              <a:t> lakukan dalam pengerjaan tugas.</a:t>
            </a:r>
            <a:endParaRPr lang="id-ID" sz="4000" kern="100" dirty="0">
              <a:latin typeface="Times New Roman" panose="02020603050405020304" pitchFamily="18" charset="0"/>
            </a:endParaRPr>
          </a:p>
        </p:txBody>
      </p:sp>
      <p:pic>
        <p:nvPicPr>
          <p:cNvPr id="9" name="Picture 8">
            <a:extLst>
              <a:ext uri="{FF2B5EF4-FFF2-40B4-BE49-F238E27FC236}">
                <a16:creationId xmlns:a16="http://schemas.microsoft.com/office/drawing/2014/main" id="{B60908CF-48F2-4560-9A4E-11126F6CD753}"/>
              </a:ext>
            </a:extLst>
          </p:cNvPr>
          <p:cNvPicPr>
            <a:picLocks noChangeAspect="1"/>
          </p:cNvPicPr>
          <p:nvPr/>
        </p:nvPicPr>
        <p:blipFill>
          <a:blip r:embed="rId2"/>
          <a:stretch>
            <a:fillRect/>
          </a:stretch>
        </p:blipFill>
        <p:spPr>
          <a:xfrm>
            <a:off x="941379" y="1929161"/>
            <a:ext cx="7766609" cy="4553712"/>
          </a:xfrm>
          <a:prstGeom prst="rect">
            <a:avLst/>
          </a:prstGeom>
        </p:spPr>
      </p:pic>
    </p:spTree>
    <p:extLst>
      <p:ext uri="{BB962C8B-B14F-4D97-AF65-F5344CB8AC3E}">
        <p14:creationId xmlns:p14="http://schemas.microsoft.com/office/powerpoint/2010/main" val="4007285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698678-7B97-73AA-A4FA-4B7DE3C7587A}"/>
              </a:ext>
            </a:extLst>
          </p:cNvPr>
          <p:cNvSpPr>
            <a:spLocks noGrp="1"/>
          </p:cNvSpPr>
          <p:nvPr>
            <p:ph type="body" idx="1"/>
          </p:nvPr>
        </p:nvSpPr>
        <p:spPr/>
        <p:txBody>
          <a:bodyPr/>
          <a:lstStyle/>
          <a:p>
            <a:pPr marL="0" marR="0" indent="0">
              <a:lnSpc>
                <a:spcPct val="107000"/>
              </a:lnSpc>
              <a:spcBef>
                <a:spcPts val="200"/>
              </a:spcBef>
              <a:buNone/>
            </a:pPr>
            <a:r>
              <a:rPr lang="id-ID" sz="24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Evaluasi hasil dan melakukan penyesuaian pada </a:t>
            </a:r>
            <a:r>
              <a:rPr lang="id-ID" sz="2400" b="1" kern="100" dirty="0" err="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dataset</a:t>
            </a:r>
            <a:r>
              <a:rPr lang="id-ID" sz="24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atau parameter jika model masih halusinasi.</a:t>
            </a:r>
          </a:p>
          <a:p>
            <a:pPr marL="0" marR="0" indent="0">
              <a:lnSpc>
                <a:spcPct val="107000"/>
              </a:lnSpc>
              <a:spcAft>
                <a:spcPts val="800"/>
              </a:spcAft>
              <a:buNone/>
            </a:pPr>
            <a:r>
              <a:rPr lang="id-ID"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Meskipun sudah menambahkan </a:t>
            </a:r>
            <a:r>
              <a:rPr lang="id-ID" sz="1800" kern="1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instruction</a:t>
            </a:r>
            <a:r>
              <a:rPr lang="id-ID"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untuk tidak perlu memberikan </a:t>
            </a:r>
            <a:r>
              <a:rPr lang="id-ID" sz="1800" kern="1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penjelesan</a:t>
            </a:r>
            <a:r>
              <a:rPr lang="id-ID"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lebih lanjut</a:t>
            </a:r>
            <a:r>
              <a:rPr lang="en-US"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a:t>
            </a:r>
            <a:r>
              <a:rPr lang="id-ID"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model masih tetap memberikan </a:t>
            </a:r>
            <a:r>
              <a:rPr lang="id-ID" sz="1800" kern="1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respon</a:t>
            </a:r>
            <a:r>
              <a:rPr lang="id-ID"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dengan </a:t>
            </a:r>
            <a:r>
              <a:rPr lang="id-ID" sz="1800" kern="1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note</a:t>
            </a:r>
            <a:r>
              <a:rPr lang="id-ID"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tambahan</a:t>
            </a:r>
            <a:endParaRPr lang="en-US"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US" sz="1800" kern="1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Lakukan</a:t>
            </a:r>
            <a:r>
              <a:rPr lang="en-US"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kern="100" spc="75" dirty="0">
                <a:solidFill>
                  <a:srgbClr val="5A5A5A"/>
                </a:solidFill>
                <a:latin typeface="Calibri" panose="020F0502020204030204" pitchFamily="34" charset="0"/>
                <a:ea typeface="Times New Roman" panose="02020603050405020304" pitchFamily="18" charset="0"/>
                <a:cs typeface="Times New Roman" panose="02020603050405020304" pitchFamily="18" charset="0"/>
              </a:rPr>
              <a:t>p</a:t>
            </a:r>
            <a:r>
              <a:rPr lang="id-ID" sz="1800" kern="1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enambahan</a:t>
            </a:r>
            <a:r>
              <a:rPr lang="id-ID"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Stop </a:t>
            </a:r>
            <a:r>
              <a:rPr lang="id-ID" sz="1800" kern="1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sequences</a:t>
            </a:r>
            <a:r>
              <a:rPr lang="id-ID"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[Layanan Pelanggan, Pengembangan Kurikulum, IT Developer, Pemasaran, </a:t>
            </a:r>
            <a:r>
              <a:rPr lang="id-ID" sz="1800" kern="1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Dukunga</a:t>
            </a:r>
            <a:r>
              <a:rPr lang="id-ID"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a:t>
            </a:r>
            <a:r>
              <a:rPr lang="id-ID" sz="1800" kern="1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penagajar</a:t>
            </a:r>
            <a:r>
              <a:rPr lang="id-ID"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untuk membatasi </a:t>
            </a:r>
            <a:r>
              <a:rPr lang="id-ID" sz="1800" kern="1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respon</a:t>
            </a:r>
            <a:r>
              <a:rPr lang="id-ID"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dari model</a:t>
            </a:r>
            <a:endParaRPr lang="en-US"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endParaRPr lang="id-ID"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Aft>
                <a:spcPts val="800"/>
              </a:spcAft>
              <a:buNone/>
            </a:pPr>
            <a:endParaRPr lang="id-ID" sz="18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id-ID" dirty="0"/>
          </a:p>
        </p:txBody>
      </p:sp>
      <p:sp>
        <p:nvSpPr>
          <p:cNvPr id="4" name="Title 1">
            <a:extLst>
              <a:ext uri="{FF2B5EF4-FFF2-40B4-BE49-F238E27FC236}">
                <a16:creationId xmlns:a16="http://schemas.microsoft.com/office/drawing/2014/main" id="{148740F3-3E2C-31E0-34A3-5FA0B7DBEF6D}"/>
              </a:ext>
            </a:extLst>
          </p:cNvPr>
          <p:cNvSpPr txBox="1">
            <a:spLocks/>
          </p:cNvSpPr>
          <p:nvPr/>
        </p:nvSpPr>
        <p:spPr>
          <a:xfrm>
            <a:off x="604024" y="1"/>
            <a:ext cx="10515600" cy="113742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4000" dirty="0"/>
              <a:t>Jelaskan secara detail langkah-langkah yang </a:t>
            </a:r>
            <a:r>
              <a:rPr lang="id-ID" sz="4000" dirty="0" err="1"/>
              <a:t>anda</a:t>
            </a:r>
            <a:r>
              <a:rPr lang="id-ID" sz="4000" dirty="0"/>
              <a:t> lakukan dalam pengerjaan tugas.</a:t>
            </a:r>
            <a:endParaRPr lang="id-ID" sz="4000" kern="100" dirty="0">
              <a:latin typeface="Times New Roman" panose="02020603050405020304" pitchFamily="18" charset="0"/>
            </a:endParaRPr>
          </a:p>
        </p:txBody>
      </p:sp>
    </p:spTree>
    <p:extLst>
      <p:ext uri="{BB962C8B-B14F-4D97-AF65-F5344CB8AC3E}">
        <p14:creationId xmlns:p14="http://schemas.microsoft.com/office/powerpoint/2010/main" val="195543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0E02DC-170B-59DE-EA8B-24F18D11554C}"/>
              </a:ext>
            </a:extLst>
          </p:cNvPr>
          <p:cNvSpPr>
            <a:spLocks noGrp="1"/>
          </p:cNvSpPr>
          <p:nvPr>
            <p:ph type="body" idx="1"/>
          </p:nvPr>
        </p:nvSpPr>
        <p:spPr>
          <a:xfrm>
            <a:off x="838200" y="1600199"/>
            <a:ext cx="10515600" cy="4571187"/>
          </a:xfrm>
        </p:spPr>
        <p:txBody>
          <a:bodyPr/>
          <a:lstStyle/>
          <a:p>
            <a:pPr marL="0" indent="0">
              <a:buNone/>
            </a:pPr>
            <a:r>
              <a:rPr lang="en-US" sz="24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P</a:t>
            </a:r>
            <a:r>
              <a:rPr lang="id-ID" sz="2400" kern="1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enambahan</a:t>
            </a:r>
            <a:r>
              <a:rPr lang="id-ID" sz="24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Stop </a:t>
            </a:r>
            <a:r>
              <a:rPr lang="id-ID" sz="2400" kern="1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sequences</a:t>
            </a:r>
            <a:endParaRPr lang="en-US" sz="24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id-ID" dirty="0"/>
          </a:p>
        </p:txBody>
      </p:sp>
      <p:pic>
        <p:nvPicPr>
          <p:cNvPr id="5" name="Picture 4">
            <a:extLst>
              <a:ext uri="{FF2B5EF4-FFF2-40B4-BE49-F238E27FC236}">
                <a16:creationId xmlns:a16="http://schemas.microsoft.com/office/drawing/2014/main" id="{1B398865-D122-EBFC-10E3-370B27C7F733}"/>
              </a:ext>
            </a:extLst>
          </p:cNvPr>
          <p:cNvPicPr>
            <a:picLocks noChangeAspect="1"/>
          </p:cNvPicPr>
          <p:nvPr/>
        </p:nvPicPr>
        <p:blipFill>
          <a:blip r:embed="rId2"/>
          <a:stretch>
            <a:fillRect/>
          </a:stretch>
        </p:blipFill>
        <p:spPr>
          <a:xfrm>
            <a:off x="929245" y="1998430"/>
            <a:ext cx="10464600" cy="4140316"/>
          </a:xfrm>
          <a:prstGeom prst="rect">
            <a:avLst/>
          </a:prstGeom>
        </p:spPr>
      </p:pic>
      <p:sp>
        <p:nvSpPr>
          <p:cNvPr id="8" name="Title 1">
            <a:extLst>
              <a:ext uri="{FF2B5EF4-FFF2-40B4-BE49-F238E27FC236}">
                <a16:creationId xmlns:a16="http://schemas.microsoft.com/office/drawing/2014/main" id="{0910FCC3-AEE9-4901-96D4-6AE1D4E328BA}"/>
              </a:ext>
            </a:extLst>
          </p:cNvPr>
          <p:cNvSpPr txBox="1">
            <a:spLocks/>
          </p:cNvSpPr>
          <p:nvPr/>
        </p:nvSpPr>
        <p:spPr>
          <a:xfrm>
            <a:off x="604024" y="1"/>
            <a:ext cx="10515600" cy="113742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4000" dirty="0"/>
              <a:t>Jelaskan secara detail langkah-langkah yang </a:t>
            </a:r>
            <a:r>
              <a:rPr lang="id-ID" sz="4000" dirty="0" err="1"/>
              <a:t>anda</a:t>
            </a:r>
            <a:r>
              <a:rPr lang="id-ID" sz="4000" dirty="0"/>
              <a:t> lakukan dalam pengerjaan tugas.</a:t>
            </a:r>
            <a:endParaRPr lang="id-ID" sz="4000" kern="100" dirty="0">
              <a:latin typeface="Times New Roman" panose="02020603050405020304" pitchFamily="18" charset="0"/>
            </a:endParaRPr>
          </a:p>
        </p:txBody>
      </p:sp>
    </p:spTree>
    <p:extLst>
      <p:ext uri="{BB962C8B-B14F-4D97-AF65-F5344CB8AC3E}">
        <p14:creationId xmlns:p14="http://schemas.microsoft.com/office/powerpoint/2010/main" val="655692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F1A894-8B81-FBC8-237D-6D09E5D32C0D}"/>
              </a:ext>
            </a:extLst>
          </p:cNvPr>
          <p:cNvSpPr>
            <a:spLocks noGrp="1"/>
          </p:cNvSpPr>
          <p:nvPr>
            <p:ph type="body" idx="1"/>
          </p:nvPr>
        </p:nvSpPr>
        <p:spPr>
          <a:xfrm>
            <a:off x="838200" y="1605775"/>
            <a:ext cx="10515600" cy="4571187"/>
          </a:xfrm>
        </p:spPr>
        <p:txBody>
          <a:bodyPr>
            <a:normAutofit/>
          </a:bodyPr>
          <a:lstStyle/>
          <a:p>
            <a:pPr marL="0" indent="0">
              <a:buNone/>
            </a:pPr>
            <a:r>
              <a:rPr lang="id-ID" sz="2400" dirty="0" err="1"/>
              <a:t>Response</a:t>
            </a:r>
            <a:r>
              <a:rPr lang="id-ID" sz="2400" dirty="0"/>
              <a:t>/</a:t>
            </a:r>
            <a:r>
              <a:rPr lang="id-ID" sz="2400" dirty="0" err="1"/>
              <a:t>output</a:t>
            </a:r>
            <a:r>
              <a:rPr lang="id-ID" sz="2400" dirty="0"/>
              <a:t> setalah menambahkan parameter Stop </a:t>
            </a:r>
            <a:r>
              <a:rPr lang="id-ID" sz="2400" dirty="0" err="1"/>
              <a:t>sequences</a:t>
            </a:r>
            <a:r>
              <a:rPr lang="id-ID" sz="2400" dirty="0"/>
              <a:t>. </a:t>
            </a:r>
          </a:p>
        </p:txBody>
      </p:sp>
      <p:sp>
        <p:nvSpPr>
          <p:cNvPr id="4" name="Title 1">
            <a:extLst>
              <a:ext uri="{FF2B5EF4-FFF2-40B4-BE49-F238E27FC236}">
                <a16:creationId xmlns:a16="http://schemas.microsoft.com/office/drawing/2014/main" id="{5B41FAB2-47A0-1AAE-DC7F-B7145B096517}"/>
              </a:ext>
            </a:extLst>
          </p:cNvPr>
          <p:cNvSpPr txBox="1">
            <a:spLocks/>
          </p:cNvSpPr>
          <p:nvPr/>
        </p:nvSpPr>
        <p:spPr>
          <a:xfrm>
            <a:off x="604024" y="1"/>
            <a:ext cx="10515600" cy="113742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4000" dirty="0"/>
              <a:t>Jelaskan secara detail langkah-langkah yang </a:t>
            </a:r>
            <a:r>
              <a:rPr lang="id-ID" sz="4000" dirty="0" err="1"/>
              <a:t>anda</a:t>
            </a:r>
            <a:r>
              <a:rPr lang="id-ID" sz="4000" dirty="0"/>
              <a:t> lakukan dalam pengerjaan tugas.</a:t>
            </a:r>
            <a:endParaRPr lang="id-ID" sz="4000" kern="100" dirty="0">
              <a:latin typeface="Times New Roman" panose="02020603050405020304" pitchFamily="18" charset="0"/>
            </a:endParaRPr>
          </a:p>
        </p:txBody>
      </p:sp>
      <p:pic>
        <p:nvPicPr>
          <p:cNvPr id="5" name="Picture 4">
            <a:extLst>
              <a:ext uri="{FF2B5EF4-FFF2-40B4-BE49-F238E27FC236}">
                <a16:creationId xmlns:a16="http://schemas.microsoft.com/office/drawing/2014/main" id="{A65A603D-EDBF-A280-948A-58F15E255527}"/>
              </a:ext>
            </a:extLst>
          </p:cNvPr>
          <p:cNvPicPr>
            <a:picLocks noChangeAspect="1"/>
          </p:cNvPicPr>
          <p:nvPr/>
        </p:nvPicPr>
        <p:blipFill>
          <a:blip r:embed="rId2"/>
          <a:stretch>
            <a:fillRect/>
          </a:stretch>
        </p:blipFill>
        <p:spPr>
          <a:xfrm>
            <a:off x="933094" y="1948418"/>
            <a:ext cx="9712340" cy="2618006"/>
          </a:xfrm>
          <a:prstGeom prst="rect">
            <a:avLst/>
          </a:prstGeom>
        </p:spPr>
      </p:pic>
    </p:spTree>
    <p:extLst>
      <p:ext uri="{BB962C8B-B14F-4D97-AF65-F5344CB8AC3E}">
        <p14:creationId xmlns:p14="http://schemas.microsoft.com/office/powerpoint/2010/main" val="3984705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6EFE-BBA7-0029-F69F-6F2FF356658E}"/>
              </a:ext>
            </a:extLst>
          </p:cNvPr>
          <p:cNvSpPr>
            <a:spLocks noGrp="1"/>
          </p:cNvSpPr>
          <p:nvPr>
            <p:ph type="title"/>
          </p:nvPr>
        </p:nvSpPr>
        <p:spPr/>
        <p:txBody>
          <a:bodyPr>
            <a:normAutofit/>
          </a:bodyPr>
          <a:lstStyle/>
          <a:p>
            <a:pPr marL="0" marR="0">
              <a:lnSpc>
                <a:spcPct val="107000"/>
              </a:lnSpc>
              <a:spcBef>
                <a:spcPts val="1200"/>
              </a:spcBef>
            </a:pPr>
            <a:r>
              <a:rPr lang="id-ID" sz="4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Kesimpulan</a:t>
            </a:r>
          </a:p>
        </p:txBody>
      </p:sp>
      <p:sp>
        <p:nvSpPr>
          <p:cNvPr id="3" name="Text Placeholder 2">
            <a:extLst>
              <a:ext uri="{FF2B5EF4-FFF2-40B4-BE49-F238E27FC236}">
                <a16:creationId xmlns:a16="http://schemas.microsoft.com/office/drawing/2014/main" id="{616E8BBA-CDCF-F888-AAEA-C9E20FD1B7AB}"/>
              </a:ext>
            </a:extLst>
          </p:cNvPr>
          <p:cNvSpPr>
            <a:spLocks noGrp="1"/>
          </p:cNvSpPr>
          <p:nvPr>
            <p:ph type="body" idx="1"/>
          </p:nvPr>
        </p:nvSpPr>
        <p:spPr/>
        <p:txBody>
          <a:bodyPr/>
          <a:lstStyle/>
          <a:p>
            <a:pPr marR="0" algn="just">
              <a:lnSpc>
                <a:spcPct val="107000"/>
              </a:lnSpc>
              <a:spcAft>
                <a:spcPts val="800"/>
              </a:spcAft>
              <a:buFont typeface="Wingdings" panose="05000000000000000000" pitchFamily="2" charset="2"/>
              <a:buChar char="v"/>
            </a:pPr>
            <a:r>
              <a:rPr lang="en-US" sz="20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a:t>
            </a:r>
            <a:r>
              <a:rPr lang="id-ID" sz="20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Dengan konfigurasi </a:t>
            </a:r>
            <a:r>
              <a:rPr lang="id-ID" sz="2000" kern="1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prompt</a:t>
            </a:r>
            <a:r>
              <a:rPr lang="id-ID" sz="20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parameter, dan </a:t>
            </a:r>
            <a:r>
              <a:rPr lang="id-ID" sz="2000" kern="1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dataset</a:t>
            </a:r>
            <a:r>
              <a:rPr lang="id-ID" sz="20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yang tepat, model dapat membantu mengotomatisasi klasifikasi keluhan dengan akurasi yang baik.</a:t>
            </a:r>
          </a:p>
          <a:p>
            <a:pPr marR="0" algn="just">
              <a:lnSpc>
                <a:spcPct val="107000"/>
              </a:lnSpc>
              <a:spcAft>
                <a:spcPts val="800"/>
              </a:spcAft>
              <a:buFont typeface="Wingdings" panose="05000000000000000000" pitchFamily="2" charset="2"/>
              <a:buChar char="v"/>
            </a:pPr>
            <a:r>
              <a:rPr lang="en-US" sz="20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a:t>
            </a:r>
            <a:r>
              <a:rPr lang="id-ID" sz="20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Parameter </a:t>
            </a:r>
            <a:r>
              <a:rPr lang="id-ID" sz="2000" kern="1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Stopping-Criteria</a:t>
            </a:r>
            <a:r>
              <a:rPr lang="id-ID" sz="20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perlu di atur guna membatasi model memberikan informasi/instruksi yang tidak benar.</a:t>
            </a:r>
          </a:p>
          <a:p>
            <a:pPr marR="0" algn="just">
              <a:lnSpc>
                <a:spcPct val="107000"/>
              </a:lnSpc>
              <a:spcAft>
                <a:spcPts val="800"/>
              </a:spcAft>
              <a:buFont typeface="Wingdings" panose="05000000000000000000" pitchFamily="2" charset="2"/>
              <a:buChar char="v"/>
            </a:pPr>
            <a:r>
              <a:rPr lang="en-US" sz="20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a:t>
            </a:r>
            <a:r>
              <a:rPr lang="id-ID" sz="2000" kern="1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Tuning lanjutan mungkin dibutuhkan sesuai dengan variasi data yang lebih kompleks.</a:t>
            </a:r>
          </a:p>
          <a:p>
            <a:pPr marL="0" marR="0" lvl="0" indent="0" rtl="0">
              <a:buNone/>
            </a:pPr>
            <a:endParaRPr lang="id-ID" b="0" i="0" u="none" strike="noStrike" kern="100" baseline="0" dirty="0">
              <a:solidFill>
                <a:srgbClr val="2F5496"/>
              </a:solidFill>
              <a:latin typeface="Times New Roman" panose="02020603050405020304" pitchFamily="18" charset="0"/>
            </a:endParaRPr>
          </a:p>
        </p:txBody>
      </p:sp>
    </p:spTree>
    <p:extLst>
      <p:ext uri="{BB962C8B-B14F-4D97-AF65-F5344CB8AC3E}">
        <p14:creationId xmlns:p14="http://schemas.microsoft.com/office/powerpoint/2010/main" val="336055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AE4D-2BB9-8124-6C18-36125796363D}"/>
              </a:ext>
            </a:extLst>
          </p:cNvPr>
          <p:cNvSpPr>
            <a:spLocks noGrp="1"/>
          </p:cNvSpPr>
          <p:nvPr>
            <p:ph type="title"/>
          </p:nvPr>
        </p:nvSpPr>
        <p:spPr>
          <a:xfrm>
            <a:off x="601745" y="0"/>
            <a:ext cx="9581803" cy="948983"/>
          </a:xfrm>
        </p:spPr>
        <p:txBody>
          <a:bodyPr>
            <a:normAutofit fontScale="90000"/>
          </a:bodyPr>
          <a:lstStyle/>
          <a:p>
            <a:pPr marL="0" marR="0">
              <a:lnSpc>
                <a:spcPct val="107000"/>
              </a:lnSpc>
              <a:spcAft>
                <a:spcPts val="800"/>
              </a:spcAft>
            </a:pPr>
            <a:r>
              <a:rPr lang="id-ID" sz="2800" dirty="0"/>
              <a:t>Model LLM yang digunakan adalah granite-13b-chat-v2, model ini cocok untuk </a:t>
            </a:r>
            <a:r>
              <a:rPr lang="id-ID" sz="2800" dirty="0" err="1"/>
              <a:t>task</a:t>
            </a:r>
            <a:r>
              <a:rPr lang="id-ID" sz="2800" dirty="0"/>
              <a:t> kita yaitu </a:t>
            </a:r>
            <a:r>
              <a:rPr lang="id-ID" sz="2800" dirty="0" err="1"/>
              <a:t>feedback</a:t>
            </a:r>
            <a:r>
              <a:rPr lang="id-ID" sz="2800" dirty="0"/>
              <a:t> </a:t>
            </a:r>
            <a:r>
              <a:rPr lang="id-ID" sz="2800" dirty="0" err="1"/>
              <a:t>classification</a:t>
            </a:r>
            <a:r>
              <a:rPr lang="id-ID" sz="2800" dirty="0"/>
              <a:t>.</a:t>
            </a:r>
          </a:p>
        </p:txBody>
      </p:sp>
      <p:pic>
        <p:nvPicPr>
          <p:cNvPr id="7" name="Picture 6">
            <a:extLst>
              <a:ext uri="{FF2B5EF4-FFF2-40B4-BE49-F238E27FC236}">
                <a16:creationId xmlns:a16="http://schemas.microsoft.com/office/drawing/2014/main" id="{E4C18236-7F54-E4F4-A994-E157FC23DA4D}"/>
              </a:ext>
            </a:extLst>
          </p:cNvPr>
          <p:cNvPicPr>
            <a:picLocks noChangeAspect="1"/>
          </p:cNvPicPr>
          <p:nvPr/>
        </p:nvPicPr>
        <p:blipFill>
          <a:blip r:embed="rId2"/>
          <a:stretch>
            <a:fillRect/>
          </a:stretch>
        </p:blipFill>
        <p:spPr>
          <a:xfrm>
            <a:off x="608198" y="1082716"/>
            <a:ext cx="8257247" cy="5064493"/>
          </a:xfrm>
          <a:prstGeom prst="rect">
            <a:avLst/>
          </a:prstGeom>
        </p:spPr>
      </p:pic>
    </p:spTree>
    <p:extLst>
      <p:ext uri="{BB962C8B-B14F-4D97-AF65-F5344CB8AC3E}">
        <p14:creationId xmlns:p14="http://schemas.microsoft.com/office/powerpoint/2010/main" val="37387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538F-92DA-61E8-1AF2-8916AFF5E448}"/>
              </a:ext>
            </a:extLst>
          </p:cNvPr>
          <p:cNvSpPr>
            <a:spLocks noGrp="1"/>
          </p:cNvSpPr>
          <p:nvPr>
            <p:ph type="title"/>
          </p:nvPr>
        </p:nvSpPr>
        <p:spPr>
          <a:xfrm>
            <a:off x="608086" y="0"/>
            <a:ext cx="10515600" cy="637944"/>
          </a:xfrm>
        </p:spPr>
        <p:txBody>
          <a:bodyPr>
            <a:normAutofit fontScale="90000"/>
          </a:bodyPr>
          <a:lstStyle/>
          <a:p>
            <a:pPr marR="0" rtl="0"/>
            <a:r>
              <a:rPr lang="id-ID" dirty="0"/>
              <a:t>Instruksi atau </a:t>
            </a:r>
            <a:r>
              <a:rPr lang="id-ID" dirty="0" err="1"/>
              <a:t>prompt</a:t>
            </a:r>
            <a:r>
              <a:rPr lang="id-ID" dirty="0"/>
              <a:t> yang digunakan</a:t>
            </a:r>
          </a:p>
        </p:txBody>
      </p:sp>
      <p:pic>
        <p:nvPicPr>
          <p:cNvPr id="4" name="Picture 3">
            <a:extLst>
              <a:ext uri="{FF2B5EF4-FFF2-40B4-BE49-F238E27FC236}">
                <a16:creationId xmlns:a16="http://schemas.microsoft.com/office/drawing/2014/main" id="{907F0E12-C5A9-D5EC-5372-192E66CD9149}"/>
              </a:ext>
            </a:extLst>
          </p:cNvPr>
          <p:cNvPicPr>
            <a:picLocks noChangeAspect="1"/>
          </p:cNvPicPr>
          <p:nvPr/>
        </p:nvPicPr>
        <p:blipFill>
          <a:blip r:embed="rId3"/>
          <a:stretch>
            <a:fillRect/>
          </a:stretch>
        </p:blipFill>
        <p:spPr>
          <a:xfrm>
            <a:off x="642214" y="1053923"/>
            <a:ext cx="8769408" cy="5065776"/>
          </a:xfrm>
          <a:prstGeom prst="rect">
            <a:avLst/>
          </a:prstGeom>
        </p:spPr>
      </p:pic>
    </p:spTree>
    <p:extLst>
      <p:ext uri="{BB962C8B-B14F-4D97-AF65-F5344CB8AC3E}">
        <p14:creationId xmlns:p14="http://schemas.microsoft.com/office/powerpoint/2010/main" val="52884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0D04-101F-6D49-01A3-41F911473D75}"/>
              </a:ext>
            </a:extLst>
          </p:cNvPr>
          <p:cNvSpPr>
            <a:spLocks noGrp="1"/>
          </p:cNvSpPr>
          <p:nvPr>
            <p:ph type="title"/>
          </p:nvPr>
        </p:nvSpPr>
        <p:spPr>
          <a:xfrm>
            <a:off x="608087" y="0"/>
            <a:ext cx="10515600" cy="700665"/>
          </a:xfrm>
        </p:spPr>
        <p:txBody>
          <a:bodyPr>
            <a:normAutofit fontScale="90000"/>
          </a:bodyPr>
          <a:lstStyle/>
          <a:p>
            <a:pPr marL="0" marR="0">
              <a:lnSpc>
                <a:spcPct val="107000"/>
              </a:lnSpc>
              <a:spcBef>
                <a:spcPts val="1200"/>
              </a:spcBef>
            </a:pPr>
            <a:r>
              <a:rPr lang="id-ID" dirty="0"/>
              <a:t>Parameter atau konfigurasi Model</a:t>
            </a:r>
          </a:p>
        </p:txBody>
      </p:sp>
      <p:pic>
        <p:nvPicPr>
          <p:cNvPr id="4" name="Picture 3">
            <a:extLst>
              <a:ext uri="{FF2B5EF4-FFF2-40B4-BE49-F238E27FC236}">
                <a16:creationId xmlns:a16="http://schemas.microsoft.com/office/drawing/2014/main" id="{62845DD9-2253-682D-EA62-7CC972018D4A}"/>
              </a:ext>
            </a:extLst>
          </p:cNvPr>
          <p:cNvPicPr>
            <a:picLocks noChangeAspect="1"/>
          </p:cNvPicPr>
          <p:nvPr/>
        </p:nvPicPr>
        <p:blipFill>
          <a:blip r:embed="rId3"/>
          <a:stretch>
            <a:fillRect/>
          </a:stretch>
        </p:blipFill>
        <p:spPr>
          <a:xfrm>
            <a:off x="635843" y="1026330"/>
            <a:ext cx="8717577" cy="5065776"/>
          </a:xfrm>
          <a:prstGeom prst="rect">
            <a:avLst/>
          </a:prstGeom>
        </p:spPr>
      </p:pic>
    </p:spTree>
    <p:extLst>
      <p:ext uri="{BB962C8B-B14F-4D97-AF65-F5344CB8AC3E}">
        <p14:creationId xmlns:p14="http://schemas.microsoft.com/office/powerpoint/2010/main" val="20616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033E-73F7-370B-8D1B-F902A27FB069}"/>
              </a:ext>
            </a:extLst>
          </p:cNvPr>
          <p:cNvSpPr>
            <a:spLocks noGrp="1"/>
          </p:cNvSpPr>
          <p:nvPr>
            <p:ph type="title"/>
          </p:nvPr>
        </p:nvSpPr>
        <p:spPr>
          <a:xfrm>
            <a:off x="632309" y="395404"/>
            <a:ext cx="10515600" cy="888390"/>
          </a:xfrm>
        </p:spPr>
        <p:txBody>
          <a:bodyPr>
            <a:normAutofit fontScale="90000"/>
          </a:bodyPr>
          <a:lstStyle/>
          <a:p>
            <a:pPr marL="0" marR="0" algn="just">
              <a:lnSpc>
                <a:spcPct val="107000"/>
              </a:lnSpc>
              <a:spcAft>
                <a:spcPts val="800"/>
              </a:spcAft>
            </a:pP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Saya memutuskan untuk menggunakan </a:t>
            </a:r>
            <a:r>
              <a:rPr lang="id-ID"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Greedy</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sebagai parameter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decoding</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untuk memastikan model memberikan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response</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yang lebih akurat kepada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user</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dikarenakan kasus kita mengarahkan setiap keluhan dan permintaan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user</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dapat terjawab dengan tepat, seperti yang di jelaskan pada dokumentasi IBM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watsonx</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berikut.</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CF1DAB7-7678-0C28-46B5-54747C80C2A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215" y="1618083"/>
            <a:ext cx="10931570" cy="4158987"/>
          </a:xfrm>
          <a:prstGeom prst="rect">
            <a:avLst/>
          </a:prstGeom>
          <a:noFill/>
          <a:ln>
            <a:noFill/>
          </a:ln>
        </p:spPr>
      </p:pic>
    </p:spTree>
    <p:extLst>
      <p:ext uri="{BB962C8B-B14F-4D97-AF65-F5344CB8AC3E}">
        <p14:creationId xmlns:p14="http://schemas.microsoft.com/office/powerpoint/2010/main" val="359123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E9A8-A2DF-2E4A-68C1-D06E374FA0D4}"/>
              </a:ext>
            </a:extLst>
          </p:cNvPr>
          <p:cNvSpPr>
            <a:spLocks noGrp="1"/>
          </p:cNvSpPr>
          <p:nvPr>
            <p:ph type="title"/>
          </p:nvPr>
        </p:nvSpPr>
        <p:spPr>
          <a:xfrm>
            <a:off x="632308" y="0"/>
            <a:ext cx="10515600" cy="1325563"/>
          </a:xfrm>
        </p:spPr>
        <p:txBody>
          <a:bodyPr>
            <a:normAutofit fontScale="90000"/>
          </a:bodyPr>
          <a:lstStyle/>
          <a:p>
            <a:pPr marL="0" marR="0">
              <a:lnSpc>
                <a:spcPct val="107000"/>
              </a:lnSpc>
              <a:spcBef>
                <a:spcPts val="1200"/>
              </a:spcBef>
            </a:pPr>
            <a:r>
              <a:rPr lang="id-ID" dirty="0"/>
              <a:t>Buatlah sekumpulan data berlabel untuk </a:t>
            </a:r>
            <a:r>
              <a:rPr lang="id-ID" dirty="0" err="1"/>
              <a:t>anda</a:t>
            </a:r>
            <a:r>
              <a:rPr lang="id-ID" dirty="0"/>
              <a:t> lakukan </a:t>
            </a:r>
            <a:r>
              <a:rPr lang="id-ID" dirty="0" err="1"/>
              <a:t>tuning</a:t>
            </a:r>
            <a:r>
              <a:rPr lang="id-ID" dirty="0"/>
              <a:t>. Simpan dalam </a:t>
            </a:r>
            <a:r>
              <a:rPr lang="id-ID" dirty="0" err="1"/>
              <a:t>file</a:t>
            </a:r>
            <a:r>
              <a:rPr lang="id-ID" dirty="0"/>
              <a:t> “</a:t>
            </a:r>
            <a:r>
              <a:rPr lang="id-ID" dirty="0" err="1"/>
              <a:t>data.json</a:t>
            </a:r>
            <a:r>
              <a:rPr lang="id-ID" dirty="0"/>
              <a:t>”</a:t>
            </a:r>
          </a:p>
        </p:txBody>
      </p:sp>
      <p:sp>
        <p:nvSpPr>
          <p:cNvPr id="3" name="Text Placeholder 2">
            <a:extLst>
              <a:ext uri="{FF2B5EF4-FFF2-40B4-BE49-F238E27FC236}">
                <a16:creationId xmlns:a16="http://schemas.microsoft.com/office/drawing/2014/main" id="{414DE257-E92D-B31B-C0CD-D01CB0A24985}"/>
              </a:ext>
            </a:extLst>
          </p:cNvPr>
          <p:cNvSpPr>
            <a:spLocks noGrp="1"/>
          </p:cNvSpPr>
          <p:nvPr>
            <p:ph type="body" idx="1"/>
          </p:nvPr>
        </p:nvSpPr>
        <p:spPr/>
        <p:txBody>
          <a:bodyPr/>
          <a:lstStyle/>
          <a:p>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Untuk melakukan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tuning</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pada model dengan sekumpulan data berlabel(</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json</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pada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watsonx</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saya tidak tersedia fitur dan perlu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upgrade</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service</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Jadi saya menempatkan data berlabel yang seharusnya di gunakan untuk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tuning</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ke </a:t>
            </a:r>
            <a:r>
              <a:rPr lang="id-ID" sz="1800" kern="100" dirty="0" err="1">
                <a:effectLst/>
                <a:latin typeface="Times New Roman" panose="02020603050405020304" pitchFamily="18" charset="0"/>
                <a:ea typeface="Calibri" panose="020F0502020204030204" pitchFamily="34" charset="0"/>
                <a:cs typeface="Times New Roman" panose="02020603050405020304" pitchFamily="18" charset="0"/>
              </a:rPr>
              <a:t>examples</a:t>
            </a:r>
            <a: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d-ID" dirty="0"/>
          </a:p>
        </p:txBody>
      </p:sp>
      <p:pic>
        <p:nvPicPr>
          <p:cNvPr id="5" name="Picture 4">
            <a:extLst>
              <a:ext uri="{FF2B5EF4-FFF2-40B4-BE49-F238E27FC236}">
                <a16:creationId xmlns:a16="http://schemas.microsoft.com/office/drawing/2014/main" id="{76D3BC09-DD18-1E3B-88C3-5C5E8385118E}"/>
              </a:ext>
            </a:extLst>
          </p:cNvPr>
          <p:cNvPicPr>
            <a:picLocks noChangeAspect="1"/>
          </p:cNvPicPr>
          <p:nvPr/>
        </p:nvPicPr>
        <p:blipFill>
          <a:blip r:embed="rId3"/>
          <a:stretch>
            <a:fillRect/>
          </a:stretch>
        </p:blipFill>
        <p:spPr>
          <a:xfrm>
            <a:off x="1032051" y="2652288"/>
            <a:ext cx="10016620" cy="4069460"/>
          </a:xfrm>
          <a:prstGeom prst="rect">
            <a:avLst/>
          </a:prstGeom>
        </p:spPr>
      </p:pic>
    </p:spTree>
    <p:extLst>
      <p:ext uri="{BB962C8B-B14F-4D97-AF65-F5344CB8AC3E}">
        <p14:creationId xmlns:p14="http://schemas.microsoft.com/office/powerpoint/2010/main" val="3284613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F983-608A-C5F4-D979-E7F8C3A3B7F0}"/>
              </a:ext>
            </a:extLst>
          </p:cNvPr>
          <p:cNvSpPr>
            <a:spLocks noGrp="1"/>
          </p:cNvSpPr>
          <p:nvPr>
            <p:ph type="title"/>
          </p:nvPr>
        </p:nvSpPr>
        <p:spPr>
          <a:xfrm>
            <a:off x="604025" y="0"/>
            <a:ext cx="10515600" cy="1325563"/>
          </a:xfrm>
        </p:spPr>
        <p:txBody>
          <a:bodyPr>
            <a:normAutofit fontScale="90000"/>
          </a:bodyPr>
          <a:lstStyle/>
          <a:p>
            <a:r>
              <a:rPr lang="id-ID" dirty="0"/>
              <a:t>Sebutkan juga contoh beberapa </a:t>
            </a:r>
            <a:r>
              <a:rPr lang="id-ID" dirty="0" err="1"/>
              <a:t>input</a:t>
            </a:r>
            <a:r>
              <a:rPr lang="id-ID" dirty="0"/>
              <a:t> yang </a:t>
            </a:r>
            <a:r>
              <a:rPr lang="id-ID" dirty="0" err="1"/>
              <a:t>anda</a:t>
            </a:r>
            <a:r>
              <a:rPr lang="id-ID" dirty="0"/>
              <a:t> berikan, kemudian tampilkan juga hasil </a:t>
            </a:r>
            <a:r>
              <a:rPr lang="id-ID" dirty="0" err="1"/>
              <a:t>output</a:t>
            </a:r>
            <a:r>
              <a:rPr lang="id-ID" dirty="0"/>
              <a:t>.</a:t>
            </a:r>
          </a:p>
        </p:txBody>
      </p:sp>
      <p:pic>
        <p:nvPicPr>
          <p:cNvPr id="4" name="Picture 3">
            <a:extLst>
              <a:ext uri="{FF2B5EF4-FFF2-40B4-BE49-F238E27FC236}">
                <a16:creationId xmlns:a16="http://schemas.microsoft.com/office/drawing/2014/main" id="{551B4D78-4C64-8680-A360-183C66364EF5}"/>
              </a:ext>
            </a:extLst>
          </p:cNvPr>
          <p:cNvPicPr>
            <a:picLocks noChangeAspect="1"/>
          </p:cNvPicPr>
          <p:nvPr/>
        </p:nvPicPr>
        <p:blipFill>
          <a:blip r:embed="rId2"/>
          <a:stretch>
            <a:fillRect/>
          </a:stretch>
        </p:blipFill>
        <p:spPr>
          <a:xfrm>
            <a:off x="517324" y="1553703"/>
            <a:ext cx="9583466" cy="1978063"/>
          </a:xfrm>
          <a:prstGeom prst="rect">
            <a:avLst/>
          </a:prstGeom>
        </p:spPr>
      </p:pic>
      <p:pic>
        <p:nvPicPr>
          <p:cNvPr id="5" name="Picture 4">
            <a:extLst>
              <a:ext uri="{FF2B5EF4-FFF2-40B4-BE49-F238E27FC236}">
                <a16:creationId xmlns:a16="http://schemas.microsoft.com/office/drawing/2014/main" id="{13CD1732-1330-1892-CA06-B5326071B456}"/>
              </a:ext>
            </a:extLst>
          </p:cNvPr>
          <p:cNvPicPr>
            <a:picLocks noChangeAspect="1"/>
          </p:cNvPicPr>
          <p:nvPr/>
        </p:nvPicPr>
        <p:blipFill>
          <a:blip r:embed="rId3"/>
          <a:stretch>
            <a:fillRect/>
          </a:stretch>
        </p:blipFill>
        <p:spPr>
          <a:xfrm>
            <a:off x="524522" y="3849535"/>
            <a:ext cx="9582912" cy="1978741"/>
          </a:xfrm>
          <a:prstGeom prst="rect">
            <a:avLst/>
          </a:prstGeom>
        </p:spPr>
      </p:pic>
    </p:spTree>
    <p:extLst>
      <p:ext uri="{BB962C8B-B14F-4D97-AF65-F5344CB8AC3E}">
        <p14:creationId xmlns:p14="http://schemas.microsoft.com/office/powerpoint/2010/main" val="31296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EB20D-CCAE-06A6-4199-60E85FDF651F}"/>
              </a:ext>
            </a:extLst>
          </p:cNvPr>
          <p:cNvSpPr>
            <a:spLocks noGrp="1"/>
          </p:cNvSpPr>
          <p:nvPr>
            <p:ph type="title"/>
          </p:nvPr>
        </p:nvSpPr>
        <p:spPr>
          <a:xfrm>
            <a:off x="615175" y="0"/>
            <a:ext cx="10515600" cy="699816"/>
          </a:xfrm>
        </p:spPr>
        <p:txBody>
          <a:bodyPr>
            <a:normAutofit/>
          </a:bodyPr>
          <a:lstStyle/>
          <a:p>
            <a:r>
              <a:rPr lang="en-US" dirty="0"/>
              <a:t>H</a:t>
            </a:r>
            <a:r>
              <a:rPr lang="id-ID" dirty="0"/>
              <a:t>asil </a:t>
            </a:r>
            <a:r>
              <a:rPr lang="id-ID" dirty="0" err="1"/>
              <a:t>output</a:t>
            </a:r>
            <a:r>
              <a:rPr lang="id-ID" dirty="0"/>
              <a:t>.</a:t>
            </a:r>
          </a:p>
        </p:txBody>
      </p:sp>
      <p:pic>
        <p:nvPicPr>
          <p:cNvPr id="6" name="Picture 5">
            <a:extLst>
              <a:ext uri="{FF2B5EF4-FFF2-40B4-BE49-F238E27FC236}">
                <a16:creationId xmlns:a16="http://schemas.microsoft.com/office/drawing/2014/main" id="{73DED500-B42C-E77A-E05B-B45F5930A353}"/>
              </a:ext>
            </a:extLst>
          </p:cNvPr>
          <p:cNvPicPr>
            <a:picLocks noChangeAspect="1"/>
          </p:cNvPicPr>
          <p:nvPr/>
        </p:nvPicPr>
        <p:blipFill>
          <a:blip r:embed="rId2"/>
          <a:stretch>
            <a:fillRect/>
          </a:stretch>
        </p:blipFill>
        <p:spPr>
          <a:xfrm>
            <a:off x="587405" y="698537"/>
            <a:ext cx="7659744" cy="1828800"/>
          </a:xfrm>
          <a:prstGeom prst="rect">
            <a:avLst/>
          </a:prstGeom>
        </p:spPr>
      </p:pic>
      <p:pic>
        <p:nvPicPr>
          <p:cNvPr id="7" name="Picture 6">
            <a:extLst>
              <a:ext uri="{FF2B5EF4-FFF2-40B4-BE49-F238E27FC236}">
                <a16:creationId xmlns:a16="http://schemas.microsoft.com/office/drawing/2014/main" id="{2D186684-6952-EADE-FB21-637C630D5E70}"/>
              </a:ext>
            </a:extLst>
          </p:cNvPr>
          <p:cNvPicPr>
            <a:picLocks noChangeAspect="1"/>
          </p:cNvPicPr>
          <p:nvPr/>
        </p:nvPicPr>
        <p:blipFill>
          <a:blip r:embed="rId3"/>
          <a:stretch>
            <a:fillRect/>
          </a:stretch>
        </p:blipFill>
        <p:spPr>
          <a:xfrm>
            <a:off x="581829" y="4715703"/>
            <a:ext cx="8766197" cy="1828800"/>
          </a:xfrm>
          <a:prstGeom prst="rect">
            <a:avLst/>
          </a:prstGeom>
        </p:spPr>
      </p:pic>
      <p:pic>
        <p:nvPicPr>
          <p:cNvPr id="8" name="Picture 7">
            <a:extLst>
              <a:ext uri="{FF2B5EF4-FFF2-40B4-BE49-F238E27FC236}">
                <a16:creationId xmlns:a16="http://schemas.microsoft.com/office/drawing/2014/main" id="{BBB8F954-BD89-D010-8445-4340805292B0}"/>
              </a:ext>
            </a:extLst>
          </p:cNvPr>
          <p:cNvPicPr>
            <a:picLocks noChangeAspect="1"/>
          </p:cNvPicPr>
          <p:nvPr/>
        </p:nvPicPr>
        <p:blipFill>
          <a:blip r:embed="rId4"/>
          <a:stretch>
            <a:fillRect/>
          </a:stretch>
        </p:blipFill>
        <p:spPr>
          <a:xfrm>
            <a:off x="581831" y="2666597"/>
            <a:ext cx="8724497" cy="1828800"/>
          </a:xfrm>
          <a:prstGeom prst="rect">
            <a:avLst/>
          </a:prstGeom>
        </p:spPr>
      </p:pic>
    </p:spTree>
    <p:extLst>
      <p:ext uri="{BB962C8B-B14F-4D97-AF65-F5344CB8AC3E}">
        <p14:creationId xmlns:p14="http://schemas.microsoft.com/office/powerpoint/2010/main" val="2087356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1036</Words>
  <Application>Microsoft Office PowerPoint</Application>
  <PresentationFormat>Widescreen</PresentationFormat>
  <Paragraphs>94</Paragraphs>
  <Slides>24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Consolas</vt:lpstr>
      <vt:lpstr>Times New Roman</vt:lpstr>
      <vt:lpstr>Wingdings</vt:lpstr>
      <vt:lpstr>Office Theme</vt:lpstr>
      <vt:lpstr>Automasi Klasifikasi Keluhan dan Permintaan untuk EduTech dengan Bantuan LLM</vt:lpstr>
      <vt:lpstr>Contoh Aturan Bisnis:</vt:lpstr>
      <vt:lpstr>Model LLM yang digunakan adalah granite-13b-chat-v2, model ini cocok untuk task kita yaitu feedback classification.</vt:lpstr>
      <vt:lpstr>Instruksi atau prompt yang digunakan</vt:lpstr>
      <vt:lpstr>Parameter atau konfigurasi Model</vt:lpstr>
      <vt:lpstr>Saya memutuskan untuk menggunakan Greedy sebagai parameter decoding untuk memastikan model memberikan response yang lebih akurat kepada user dikarenakan kasus kita mengarahkan setiap keluhan dan permintaan user dapat terjawab dengan tepat, seperti yang di jelaskan pada dokumentasi IBM watsonx berikut.</vt:lpstr>
      <vt:lpstr>Buatlah sekumpulan data berlabel untuk anda lakukan tuning. Simpan dalam file “data.json”</vt:lpstr>
      <vt:lpstr>Sebutkan juga contoh beberapa input yang anda berikan, kemudian tampilkan juga hasil output.</vt:lpstr>
      <vt:lpstr>Hasil output.</vt:lpstr>
      <vt:lpstr>Jelaskan secara detail langkah-langkah yang anda lakukan dalam pengerjaan tugas.</vt:lpstr>
      <vt:lpstr>Jelaskan secara detail langkah-langkah yang anda lakukan dalam pengerjaan tugas.</vt:lpstr>
      <vt:lpstr>Jelaskan secara detail langkah-langkah yang anda lakukan dalam pengerjaan tugas.</vt:lpstr>
      <vt:lpstr>Jelaskan secara detail langkah-langkah yang anda lakukan dalam pengerjaan tugas.</vt:lpstr>
      <vt:lpstr>Jelaskan secara detail langkah-langkah yang anda lakukan dalam pengerjaan tugas.</vt:lpstr>
      <vt:lpstr>Jelaskan secara detail langkah-langkah yang anda lakukan dalam pengerjaan tugas.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Albert Putra Pratama Halawa</dc:creator>
  <cp:lastModifiedBy>Albert Putra Pratama Halawa</cp:lastModifiedBy>
  <cp:revision>1</cp:revision>
  <dcterms:created xsi:type="dcterms:W3CDTF">2024-11-07T04:15:19Z</dcterms:created>
  <dcterms:modified xsi:type="dcterms:W3CDTF">2024-11-07T05:17:40Z</dcterms:modified>
</cp:coreProperties>
</file>