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311" r:id="rId3"/>
    <p:sldId id="257" r:id="rId4"/>
    <p:sldId id="319" r:id="rId5"/>
    <p:sldId id="276" r:id="rId6"/>
    <p:sldId id="277" r:id="rId7"/>
    <p:sldId id="320" r:id="rId8"/>
    <p:sldId id="297" r:id="rId9"/>
    <p:sldId id="321" r:id="rId10"/>
    <p:sldId id="322" r:id="rId11"/>
    <p:sldId id="298" r:id="rId12"/>
    <p:sldId id="323" r:id="rId13"/>
    <p:sldId id="282" r:id="rId14"/>
    <p:sldId id="354" r:id="rId15"/>
    <p:sldId id="353" r:id="rId16"/>
    <p:sldId id="324" r:id="rId17"/>
    <p:sldId id="285" r:id="rId18"/>
    <p:sldId id="287" r:id="rId19"/>
    <p:sldId id="327" r:id="rId20"/>
    <p:sldId id="328" r:id="rId21"/>
    <p:sldId id="329" r:id="rId22"/>
    <p:sldId id="351" r:id="rId23"/>
    <p:sldId id="352" r:id="rId24"/>
    <p:sldId id="258" r:id="rId25"/>
    <p:sldId id="264" r:id="rId26"/>
    <p:sldId id="261" r:id="rId27"/>
    <p:sldId id="260" r:id="rId28"/>
    <p:sldId id="309" r:id="rId29"/>
    <p:sldId id="262" r:id="rId30"/>
    <p:sldId id="318" r:id="rId31"/>
    <p:sldId id="313" r:id="rId32"/>
    <p:sldId id="333" r:id="rId33"/>
    <p:sldId id="315" r:id="rId34"/>
    <p:sldId id="316" r:id="rId35"/>
    <p:sldId id="317" r:id="rId36"/>
    <p:sldId id="334" r:id="rId37"/>
    <p:sldId id="335" r:id="rId38"/>
    <p:sldId id="336" r:id="rId39"/>
    <p:sldId id="355" r:id="rId40"/>
    <p:sldId id="357" r:id="rId41"/>
    <p:sldId id="358" r:id="rId42"/>
    <p:sldId id="359" r:id="rId43"/>
    <p:sldId id="360" r:id="rId44"/>
    <p:sldId id="356" r:id="rId45"/>
    <p:sldId id="337" r:id="rId46"/>
    <p:sldId id="338" r:id="rId47"/>
    <p:sldId id="339" r:id="rId48"/>
    <p:sldId id="340" r:id="rId49"/>
    <p:sldId id="341" r:id="rId50"/>
    <p:sldId id="325" r:id="rId51"/>
    <p:sldId id="343" r:id="rId52"/>
    <p:sldId id="344" r:id="rId53"/>
    <p:sldId id="345" r:id="rId54"/>
    <p:sldId id="308" r:id="rId55"/>
    <p:sldId id="347" r:id="rId56"/>
    <p:sldId id="348" r:id="rId57"/>
    <p:sldId id="349" r:id="rId58"/>
    <p:sldId id="346" r:id="rId59"/>
    <p:sldId id="35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5C812-D746-6D44-A8BE-E3F7BE245E5D}" type="datetimeFigureOut">
              <a:rPr lang="en-US" smtClean="0"/>
              <a:t>9/12/21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A715D-13BD-734A-94D8-CCD319F5E675}" type="slidenum">
              <a:rPr lang="en-US" smtClean="0"/>
              <a:t>‹#›</a:t>
            </a:fld>
            <a:endParaRPr lang="en-US"/>
          </a:p>
        </p:txBody>
      </p:sp>
    </p:spTree>
    <p:extLst>
      <p:ext uri="{BB962C8B-B14F-4D97-AF65-F5344CB8AC3E}">
        <p14:creationId xmlns:p14="http://schemas.microsoft.com/office/powerpoint/2010/main" val="222959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4</a:t>
            </a:fld>
            <a:endParaRPr lang="en-US"/>
          </a:p>
        </p:txBody>
      </p:sp>
    </p:spTree>
    <p:extLst>
      <p:ext uri="{BB962C8B-B14F-4D97-AF65-F5344CB8AC3E}">
        <p14:creationId xmlns:p14="http://schemas.microsoft.com/office/powerpoint/2010/main" val="412807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22</a:t>
            </a:fld>
            <a:endParaRPr lang="en-US"/>
          </a:p>
        </p:txBody>
      </p:sp>
    </p:spTree>
    <p:extLst>
      <p:ext uri="{BB962C8B-B14F-4D97-AF65-F5344CB8AC3E}">
        <p14:creationId xmlns:p14="http://schemas.microsoft.com/office/powerpoint/2010/main" val="21441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32</a:t>
            </a:fld>
            <a:endParaRPr lang="en-US"/>
          </a:p>
        </p:txBody>
      </p:sp>
    </p:spTree>
    <p:extLst>
      <p:ext uri="{BB962C8B-B14F-4D97-AF65-F5344CB8AC3E}">
        <p14:creationId xmlns:p14="http://schemas.microsoft.com/office/powerpoint/2010/main" val="158945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36</a:t>
            </a:fld>
            <a:endParaRPr lang="en-US"/>
          </a:p>
        </p:txBody>
      </p:sp>
    </p:spTree>
    <p:extLst>
      <p:ext uri="{BB962C8B-B14F-4D97-AF65-F5344CB8AC3E}">
        <p14:creationId xmlns:p14="http://schemas.microsoft.com/office/powerpoint/2010/main" val="18774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49</a:t>
            </a:fld>
            <a:endParaRPr lang="en-US"/>
          </a:p>
        </p:txBody>
      </p:sp>
    </p:spTree>
    <p:extLst>
      <p:ext uri="{BB962C8B-B14F-4D97-AF65-F5344CB8AC3E}">
        <p14:creationId xmlns:p14="http://schemas.microsoft.com/office/powerpoint/2010/main" val="1964525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55</a:t>
            </a:fld>
            <a:endParaRPr lang="en-US"/>
          </a:p>
        </p:txBody>
      </p:sp>
    </p:spTree>
    <p:extLst>
      <p:ext uri="{BB962C8B-B14F-4D97-AF65-F5344CB8AC3E}">
        <p14:creationId xmlns:p14="http://schemas.microsoft.com/office/powerpoint/2010/main" val="157469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56</a:t>
            </a:fld>
            <a:endParaRPr lang="en-US"/>
          </a:p>
        </p:txBody>
      </p:sp>
    </p:spTree>
    <p:extLst>
      <p:ext uri="{BB962C8B-B14F-4D97-AF65-F5344CB8AC3E}">
        <p14:creationId xmlns:p14="http://schemas.microsoft.com/office/powerpoint/2010/main" val="65363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7FCE-7AEF-6A40-B0EC-7683E7E89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C06501-EDD0-B542-A3B2-3AB849D01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B793D-DB9B-884E-9DB8-DF60044395D6}"/>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FAC508E1-B28E-204E-AE1A-FA5B67775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1B24-745B-4942-BD62-13AD4EB8F5A9}"/>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64457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615F-03C7-3B47-8650-307F73FB4F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B9697-FC57-8C43-8FF4-47B99294F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8B620-C391-BA4C-9D2F-B5FA267E5E9D}"/>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4ACFCA3E-7DB9-4345-AD1A-E49F6C621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C813-BDAB-AD45-82C5-810669FEF44F}"/>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46847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86FDA-5D0D-AB44-8CA4-C52D3DF09C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FBC1D-43F7-9A4E-AD65-16285BF6F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CF2A4-75E0-1F4A-BB9C-6D33310A09C1}"/>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17E8EE34-F607-4944-A29F-5DE73199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CA0A0-9D12-4B4B-A7BA-5B30377E818A}"/>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238378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69BA-1FE9-9447-8423-ADBEF99A06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3573F-2EC6-D248-983D-5C416EDD7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B9D00-5483-B142-9A75-234E54C774B5}"/>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8A910B8D-D696-3547-AAC5-DAB7A6D42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21792-8836-7243-AB1E-D81E0CBA6758}"/>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79847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CFA4-B548-F74B-B5B2-A6ADA8C69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8A30A9-48D5-DC40-833E-DAC35054CE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FA73F-B42F-544E-BFF6-B7E0A2B997BD}"/>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ABA74F45-AD7F-8B45-9D14-445B57C67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D635D-C259-764C-B128-832BD782912C}"/>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38258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B6EC-8A7F-B44D-94C0-97D4ADE08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C1CB9-E847-CA41-9E9A-471ED502B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A44FC-C0D4-C542-84DA-A3F8B72E6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3957DD-4648-FD45-8DCC-FA6EF74D4129}"/>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6" name="Footer Placeholder 5">
            <a:extLst>
              <a:ext uri="{FF2B5EF4-FFF2-40B4-BE49-F238E27FC236}">
                <a16:creationId xmlns:a16="http://schemas.microsoft.com/office/drawing/2014/main" id="{D87D294D-9EC1-B54F-B60B-6515E1878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D0D2E-FDD9-F84C-8A21-90E49A4F8BFB}"/>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51682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84EB-54B5-9144-B602-2AB0B46291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89F6D7-5423-934A-8116-70B9DF387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89CD8-39CE-844E-8FF4-04839E106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AE2043-B48C-3441-8F6C-7F16C0F2C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BE6FB-82BB-694B-B01B-DE57D18DF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B2400-2812-1540-A37B-CEF95667ED47}"/>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8" name="Footer Placeholder 7">
            <a:extLst>
              <a:ext uri="{FF2B5EF4-FFF2-40B4-BE49-F238E27FC236}">
                <a16:creationId xmlns:a16="http://schemas.microsoft.com/office/drawing/2014/main" id="{AD3F1880-CFE8-1140-89E3-8AC4B390F2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9846E-FC80-1A46-AA6E-EB2BCC97499C}"/>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52627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798B-8832-C640-A4F1-A99C74802E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2795C-1433-514D-937C-3F3D10D8B89C}"/>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4" name="Footer Placeholder 3">
            <a:extLst>
              <a:ext uri="{FF2B5EF4-FFF2-40B4-BE49-F238E27FC236}">
                <a16:creationId xmlns:a16="http://schemas.microsoft.com/office/drawing/2014/main" id="{C6E3CA66-5AF8-CE41-B96C-775F123EB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3AA00C-2D85-954F-AA10-7DBA9842A136}"/>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246682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244B4-206D-2C4C-A7B3-DD4C4D8514CF}"/>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3" name="Footer Placeholder 2">
            <a:extLst>
              <a:ext uri="{FF2B5EF4-FFF2-40B4-BE49-F238E27FC236}">
                <a16:creationId xmlns:a16="http://schemas.microsoft.com/office/drawing/2014/main" id="{9656025A-0188-A249-81A8-583255ED0A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58E89E-3E57-D048-B893-EBEA88B9270E}"/>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90796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1AED-A09A-8E42-B360-7DB4C3941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B4317-8378-3F43-994F-1822A0D66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2ECB8-D726-5347-BE95-E315746B7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405BA-0EE2-1640-96C8-1E012E39E765}"/>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6" name="Footer Placeholder 5">
            <a:extLst>
              <a:ext uri="{FF2B5EF4-FFF2-40B4-BE49-F238E27FC236}">
                <a16:creationId xmlns:a16="http://schemas.microsoft.com/office/drawing/2014/main" id="{937F74EB-8394-6B43-A544-C1FD0DE70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66660-1099-2C43-8FA6-9A6F9CB5C6A9}"/>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1543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824B-75F9-FD4F-9F6B-80389D205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7B32D1-D146-834E-9CEF-51FD24467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FA938F-A4AA-7B4B-9E20-6B01E1F53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B753-B27F-214B-ADDD-55F09FD71A87}"/>
              </a:ext>
            </a:extLst>
          </p:cNvPr>
          <p:cNvSpPr>
            <a:spLocks noGrp="1"/>
          </p:cNvSpPr>
          <p:nvPr>
            <p:ph type="dt" sz="half" idx="10"/>
          </p:nvPr>
        </p:nvSpPr>
        <p:spPr/>
        <p:txBody>
          <a:bodyPr/>
          <a:lstStyle/>
          <a:p>
            <a:fld id="{DE9396C5-E05B-1249-B12F-2FE64102EDB1}" type="datetimeFigureOut">
              <a:rPr lang="en-US" smtClean="0"/>
              <a:t>9/12/21</a:t>
            </a:fld>
            <a:endParaRPr lang="en-US"/>
          </a:p>
        </p:txBody>
      </p:sp>
      <p:sp>
        <p:nvSpPr>
          <p:cNvPr id="6" name="Footer Placeholder 5">
            <a:extLst>
              <a:ext uri="{FF2B5EF4-FFF2-40B4-BE49-F238E27FC236}">
                <a16:creationId xmlns:a16="http://schemas.microsoft.com/office/drawing/2014/main" id="{999C0F3F-59B2-E442-A452-95662CBFF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24089-8881-9B43-B5B6-A8570E2B5A72}"/>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78734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F9D56B-96CD-AD44-A429-70180A8F0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4407A5-511D-654F-B5DB-06F6070F1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ED292-52D0-7C41-9798-D1B305D75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396C5-E05B-1249-B12F-2FE64102EDB1}" type="datetimeFigureOut">
              <a:rPr lang="en-US" smtClean="0"/>
              <a:t>9/12/21</a:t>
            </a:fld>
            <a:endParaRPr lang="en-US"/>
          </a:p>
        </p:txBody>
      </p:sp>
      <p:sp>
        <p:nvSpPr>
          <p:cNvPr id="5" name="Footer Placeholder 4">
            <a:extLst>
              <a:ext uri="{FF2B5EF4-FFF2-40B4-BE49-F238E27FC236}">
                <a16:creationId xmlns:a16="http://schemas.microsoft.com/office/drawing/2014/main" id="{9AA30A78-F3D9-6B4A-B54C-22D28FBD9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2686E-CC92-014C-A3F9-1CA4CBF1F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B0468-DC3A-964C-9587-9166073491BA}" type="slidenum">
              <a:rPr lang="en-US" smtClean="0"/>
              <a:t>‹#›</a:t>
            </a:fld>
            <a:endParaRPr lang="en-US"/>
          </a:p>
        </p:txBody>
      </p:sp>
    </p:spTree>
    <p:extLst>
      <p:ext uri="{BB962C8B-B14F-4D97-AF65-F5344CB8AC3E}">
        <p14:creationId xmlns:p14="http://schemas.microsoft.com/office/powerpoint/2010/main" val="210168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tmos.uw.edu/~dennis/552_Notes_ftp.html" TargetMode="External"/><Relationship Id="rId2" Type="http://schemas.openxmlformats.org/officeDocument/2006/relationships/hyperlink" Target="https://archive.org/download/TaylorJ.R.IntroductionToErrorAnalysis2ed/Taylor%20J.R.%20Introduction%20to%20error%20analysis%202ed_text.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A5F9-068D-B240-B38F-A6212B413A03}"/>
              </a:ext>
            </a:extLst>
          </p:cNvPr>
          <p:cNvSpPr>
            <a:spLocks noGrp="1"/>
          </p:cNvSpPr>
          <p:nvPr>
            <p:ph type="ctrTitle"/>
          </p:nvPr>
        </p:nvSpPr>
        <p:spPr>
          <a:xfrm>
            <a:off x="669471" y="1829933"/>
            <a:ext cx="10853057" cy="2387600"/>
          </a:xfrm>
        </p:spPr>
        <p:txBody>
          <a:bodyPr>
            <a:normAutofit fontScale="90000"/>
          </a:bodyPr>
          <a:lstStyle/>
          <a:p>
            <a:r>
              <a:rPr lang="en-US" dirty="0"/>
              <a:t>A practical review of math and coding</a:t>
            </a:r>
            <a:br>
              <a:rPr lang="en-US" dirty="0"/>
            </a:br>
            <a:br>
              <a:rPr lang="en-US" dirty="0"/>
            </a:br>
            <a:r>
              <a:rPr lang="en-US" dirty="0"/>
              <a:t>Class #6: Statistics</a:t>
            </a:r>
          </a:p>
        </p:txBody>
      </p:sp>
    </p:spTree>
    <p:extLst>
      <p:ext uri="{BB962C8B-B14F-4D97-AF65-F5344CB8AC3E}">
        <p14:creationId xmlns:p14="http://schemas.microsoft.com/office/powerpoint/2010/main" val="2188770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How much does the data vary?</a:t>
            </a:r>
          </a:p>
        </p:txBody>
      </p:sp>
      <p:sp>
        <p:nvSpPr>
          <p:cNvPr id="3" name="Content Placeholder 2">
            <a:extLst>
              <a:ext uri="{FF2B5EF4-FFF2-40B4-BE49-F238E27FC236}">
                <a16:creationId xmlns:a16="http://schemas.microsoft.com/office/drawing/2014/main" id="{66A369CC-D53D-7747-A5D8-6134C6281E3F}"/>
              </a:ext>
            </a:extLst>
          </p:cNvPr>
          <p:cNvSpPr>
            <a:spLocks noGrp="1"/>
          </p:cNvSpPr>
          <p:nvPr>
            <p:ph idx="1"/>
          </p:nvPr>
        </p:nvSpPr>
        <p:spPr/>
        <p:txBody>
          <a:bodyPr/>
          <a:lstStyle/>
          <a:p>
            <a:r>
              <a:rPr lang="en-US" dirty="0"/>
              <a:t>Standard deviation</a:t>
            </a:r>
          </a:p>
          <a:p>
            <a:endParaRPr lang="en-US" dirty="0"/>
          </a:p>
          <a:p>
            <a:endParaRPr lang="en-US" dirty="0"/>
          </a:p>
          <a:p>
            <a:r>
              <a:rPr lang="en-US" dirty="0"/>
              <a:t>IQR (Inter-Quartile Range) = (75 percentile) – (25 percentile)</a:t>
            </a:r>
          </a:p>
        </p:txBody>
      </p:sp>
    </p:spTree>
    <p:extLst>
      <p:ext uri="{BB962C8B-B14F-4D97-AF65-F5344CB8AC3E}">
        <p14:creationId xmlns:p14="http://schemas.microsoft.com/office/powerpoint/2010/main" val="282334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How much does the data vary?</a:t>
            </a:r>
          </a:p>
        </p:txBody>
      </p:sp>
      <p:sp>
        <p:nvSpPr>
          <p:cNvPr id="6" name="Content Placeholder 3">
            <a:extLst>
              <a:ext uri="{FF2B5EF4-FFF2-40B4-BE49-F238E27FC236}">
                <a16:creationId xmlns:a16="http://schemas.microsoft.com/office/drawing/2014/main" id="{0D96FE1C-2F9C-BF4A-BC20-A1219B64C7F8}"/>
              </a:ext>
            </a:extLst>
          </p:cNvPr>
          <p:cNvSpPr txBox="1">
            <a:spLocks noGrp="1"/>
          </p:cNvSpPr>
          <p:nvPr>
            <p:ph idx="1"/>
          </p:nvPr>
        </p:nvSpPr>
        <p:spPr>
          <a:xfrm>
            <a:off x="1484244" y="1825625"/>
            <a:ext cx="9576905" cy="4351339"/>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In MATLAB 												&gt;&gt; </a:t>
            </a:r>
            <a:r>
              <a:rPr lang="en-US" sz="2800" dirty="0" err="1"/>
              <a:t>Tstd</a:t>
            </a:r>
            <a:r>
              <a:rPr lang="en-US" sz="2800" dirty="0"/>
              <a:t> = std(T)										&gt;&gt; </a:t>
            </a:r>
            <a:r>
              <a:rPr lang="en-US" sz="2800" dirty="0" err="1"/>
              <a:t>Tiqr</a:t>
            </a:r>
            <a:r>
              <a:rPr lang="en-US" sz="2800" dirty="0"/>
              <a:t> = </a:t>
            </a:r>
            <a:r>
              <a:rPr lang="en-US" sz="2800" dirty="0" err="1"/>
              <a:t>prctile</a:t>
            </a:r>
            <a:r>
              <a:rPr lang="en-US" sz="2800" dirty="0"/>
              <a:t>(T,75)-</a:t>
            </a:r>
            <a:r>
              <a:rPr lang="en-US" sz="2800" dirty="0" err="1"/>
              <a:t>prctile</a:t>
            </a:r>
            <a:r>
              <a:rPr lang="en-US" sz="2800" dirty="0"/>
              <a:t>(T,25)</a:t>
            </a:r>
          </a:p>
          <a:p>
            <a:endParaRPr lang="en-US" sz="2800" dirty="0"/>
          </a:p>
          <a:p>
            <a:r>
              <a:rPr lang="en-US" sz="2800" dirty="0"/>
              <a:t>In Python (</a:t>
            </a:r>
            <a:r>
              <a:rPr lang="en-US" sz="2800" dirty="0" err="1"/>
              <a:t>numpy</a:t>
            </a:r>
            <a:r>
              <a:rPr lang="en-US" sz="2800" dirty="0"/>
              <a:t>) 										&gt;&gt;&gt; </a:t>
            </a:r>
            <a:r>
              <a:rPr lang="en-US" sz="2800" dirty="0" err="1"/>
              <a:t>Tstd</a:t>
            </a:r>
            <a:r>
              <a:rPr lang="en-US" sz="2800" dirty="0"/>
              <a:t> = </a:t>
            </a:r>
            <a:r>
              <a:rPr lang="en-US" sz="2800" dirty="0" err="1"/>
              <a:t>np.std</a:t>
            </a:r>
            <a:r>
              <a:rPr lang="en-US" sz="2800" dirty="0"/>
              <a:t>(T)									&gt;&gt;&gt; </a:t>
            </a:r>
            <a:r>
              <a:rPr lang="en-US" sz="2800" dirty="0" err="1"/>
              <a:t>Tiqr</a:t>
            </a:r>
            <a:r>
              <a:rPr lang="en-US" sz="2800" dirty="0"/>
              <a:t> = </a:t>
            </a:r>
            <a:r>
              <a:rPr lang="en-US" sz="2800" dirty="0" err="1"/>
              <a:t>np.percentile</a:t>
            </a:r>
            <a:r>
              <a:rPr lang="en-US" sz="2800" dirty="0"/>
              <a:t>(T,75)-</a:t>
            </a:r>
            <a:r>
              <a:rPr lang="en-US" sz="2800" dirty="0" err="1"/>
              <a:t>np.percentile</a:t>
            </a:r>
            <a:r>
              <a:rPr lang="en-US" sz="2800" dirty="0"/>
              <a:t>(T,25)</a:t>
            </a:r>
          </a:p>
        </p:txBody>
      </p:sp>
    </p:spTree>
    <p:extLst>
      <p:ext uri="{BB962C8B-B14F-4D97-AF65-F5344CB8AC3E}">
        <p14:creationId xmlns:p14="http://schemas.microsoft.com/office/powerpoint/2010/main" val="75593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p:txBody>
      </p:sp>
    </p:spTree>
    <p:extLst>
      <p:ext uri="{BB962C8B-B14F-4D97-AF65-F5344CB8AC3E}">
        <p14:creationId xmlns:p14="http://schemas.microsoft.com/office/powerpoint/2010/main" val="233365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a:p>
            <a:r>
              <a:rPr lang="en-US" dirty="0"/>
              <a:t>Atlanta annual mean temperature</a:t>
            </a:r>
          </a:p>
          <a:p>
            <a:r>
              <a:rPr lang="en-US" b="1" dirty="0"/>
              <a:t>Mean = </a:t>
            </a:r>
            <a:r>
              <a:rPr lang="en-US" dirty="0"/>
              <a:t>78.33521126760563</a:t>
            </a:r>
            <a:r>
              <a:rPr lang="en-US" b="1" dirty="0"/>
              <a:t> </a:t>
            </a:r>
            <a:r>
              <a:rPr lang="en-US" dirty="0"/>
              <a:t>°F</a:t>
            </a:r>
          </a:p>
          <a:p>
            <a:r>
              <a:rPr lang="en-US" b="1" dirty="0"/>
              <a:t>Median = 78.2 </a:t>
            </a:r>
            <a:r>
              <a:rPr lang="en-US" dirty="0"/>
              <a:t>°F</a:t>
            </a:r>
          </a:p>
        </p:txBody>
      </p:sp>
    </p:spTree>
    <p:extLst>
      <p:ext uri="{BB962C8B-B14F-4D97-AF65-F5344CB8AC3E}">
        <p14:creationId xmlns:p14="http://schemas.microsoft.com/office/powerpoint/2010/main" val="342995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a:p>
            <a:r>
              <a:rPr lang="en-US" dirty="0"/>
              <a:t>Atlanta annual mean temperature</a:t>
            </a:r>
          </a:p>
          <a:p>
            <a:r>
              <a:rPr lang="en-US" b="1" dirty="0"/>
              <a:t>Mean = </a:t>
            </a:r>
            <a:r>
              <a:rPr lang="en-US" dirty="0"/>
              <a:t>78.33521126760563</a:t>
            </a:r>
            <a:r>
              <a:rPr lang="en-US" b="1" dirty="0"/>
              <a:t> </a:t>
            </a:r>
            <a:r>
              <a:rPr lang="en-US" dirty="0"/>
              <a:t>°F</a:t>
            </a:r>
          </a:p>
          <a:p>
            <a:r>
              <a:rPr lang="en-US" b="1" dirty="0"/>
              <a:t>Median = 78.2 </a:t>
            </a:r>
            <a:r>
              <a:rPr lang="en-US" dirty="0"/>
              <a:t>°F</a:t>
            </a:r>
          </a:p>
        </p:txBody>
      </p:sp>
      <p:cxnSp>
        <p:nvCxnSpPr>
          <p:cNvPr id="5" name="Straight Connector 4">
            <a:extLst>
              <a:ext uri="{FF2B5EF4-FFF2-40B4-BE49-F238E27FC236}">
                <a16:creationId xmlns:a16="http://schemas.microsoft.com/office/drawing/2014/main" id="{2CD683A8-E68B-A74A-A6AA-FB1CA554A0C2}"/>
              </a:ext>
            </a:extLst>
          </p:cNvPr>
          <p:cNvCxnSpPr>
            <a:cxnSpLocks/>
          </p:cNvCxnSpPr>
          <p:nvPr/>
        </p:nvCxnSpPr>
        <p:spPr>
          <a:xfrm flipV="1">
            <a:off x="2311685" y="3287731"/>
            <a:ext cx="3246634" cy="4931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AC87E0-C204-4040-94BD-043FCDB6128F}"/>
              </a:ext>
            </a:extLst>
          </p:cNvPr>
          <p:cNvCxnSpPr>
            <a:cxnSpLocks/>
          </p:cNvCxnSpPr>
          <p:nvPr/>
        </p:nvCxnSpPr>
        <p:spPr>
          <a:xfrm>
            <a:off x="2311685" y="3287731"/>
            <a:ext cx="3246634" cy="585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8B96D25-FBC5-5D42-82A0-D2C6C1778334}"/>
              </a:ext>
            </a:extLst>
          </p:cNvPr>
          <p:cNvPicPr>
            <a:picLocks noChangeAspect="1"/>
          </p:cNvPicPr>
          <p:nvPr/>
        </p:nvPicPr>
        <p:blipFill>
          <a:blip r:embed="rId2"/>
          <a:stretch>
            <a:fillRect/>
          </a:stretch>
        </p:blipFill>
        <p:spPr>
          <a:xfrm>
            <a:off x="4511283" y="4297363"/>
            <a:ext cx="6642100" cy="1879600"/>
          </a:xfrm>
          <a:prstGeom prst="rect">
            <a:avLst/>
          </a:prstGeom>
        </p:spPr>
      </p:pic>
      <p:sp>
        <p:nvSpPr>
          <p:cNvPr id="3" name="TextBox 2">
            <a:extLst>
              <a:ext uri="{FF2B5EF4-FFF2-40B4-BE49-F238E27FC236}">
                <a16:creationId xmlns:a16="http://schemas.microsoft.com/office/drawing/2014/main" id="{F694E22F-A2F4-4145-AF0F-398CA1BAE1DA}"/>
              </a:ext>
            </a:extLst>
          </p:cNvPr>
          <p:cNvSpPr txBox="1"/>
          <p:nvPr/>
        </p:nvSpPr>
        <p:spPr>
          <a:xfrm>
            <a:off x="7428216" y="3429000"/>
            <a:ext cx="3725167" cy="646331"/>
          </a:xfrm>
          <a:prstGeom prst="rect">
            <a:avLst/>
          </a:prstGeom>
          <a:noFill/>
        </p:spPr>
        <p:txBody>
          <a:bodyPr wrap="square" rtlCol="0">
            <a:spAutoFit/>
          </a:bodyPr>
          <a:lstStyle/>
          <a:p>
            <a:r>
              <a:rPr lang="en-US" dirty="0"/>
              <a:t>Significant figure should reflect the precision of the measurements</a:t>
            </a:r>
          </a:p>
        </p:txBody>
      </p:sp>
    </p:spTree>
    <p:extLst>
      <p:ext uri="{BB962C8B-B14F-4D97-AF65-F5344CB8AC3E}">
        <p14:creationId xmlns:p14="http://schemas.microsoft.com/office/powerpoint/2010/main" val="424786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a:p>
            <a:r>
              <a:rPr lang="en-US" dirty="0"/>
              <a:t>Atlanta mean August temperature</a:t>
            </a:r>
          </a:p>
          <a:p>
            <a:r>
              <a:rPr lang="en-US" b="1" dirty="0"/>
              <a:t>Mean = 78.3 </a:t>
            </a:r>
            <a:r>
              <a:rPr lang="en-US" dirty="0"/>
              <a:t>°F</a:t>
            </a:r>
          </a:p>
          <a:p>
            <a:r>
              <a:rPr lang="en-US" b="1" dirty="0"/>
              <a:t>Median = 78.2 </a:t>
            </a:r>
            <a:r>
              <a:rPr lang="en-US" dirty="0"/>
              <a:t>°F</a:t>
            </a:r>
          </a:p>
        </p:txBody>
      </p:sp>
    </p:spTree>
    <p:extLst>
      <p:ext uri="{BB962C8B-B14F-4D97-AF65-F5344CB8AC3E}">
        <p14:creationId xmlns:p14="http://schemas.microsoft.com/office/powerpoint/2010/main" val="357615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6" name="Content Placeholder 3">
            <a:extLst>
              <a:ext uri="{FF2B5EF4-FFF2-40B4-BE49-F238E27FC236}">
                <a16:creationId xmlns:a16="http://schemas.microsoft.com/office/drawing/2014/main" id="{3990EC4D-5515-714F-9F35-7EEBD3E98050}"/>
              </a:ext>
            </a:extLst>
          </p:cNvPr>
          <p:cNvSpPr>
            <a:spLocks noGrp="1"/>
          </p:cNvSpPr>
          <p:nvPr>
            <p:ph idx="1"/>
          </p:nvPr>
        </p:nvSpPr>
        <p:spPr/>
        <p:txBody>
          <a:bodyPr/>
          <a:lstStyle/>
          <a:p>
            <a:r>
              <a:rPr lang="en-US" dirty="0"/>
              <a:t>Mean and Median: which one should you choose?</a:t>
            </a:r>
          </a:p>
          <a:p>
            <a:endParaRPr lang="en-US" dirty="0"/>
          </a:p>
          <a:p>
            <a:r>
              <a:rPr lang="en-US" dirty="0"/>
              <a:t>9 people makes $50K and 1 person make $1M</a:t>
            </a:r>
          </a:p>
          <a:p>
            <a:r>
              <a:rPr lang="en-US" dirty="0"/>
              <a:t>Mean = $145K</a:t>
            </a:r>
          </a:p>
          <a:p>
            <a:r>
              <a:rPr lang="en-US" dirty="0"/>
              <a:t>Median = $50K</a:t>
            </a:r>
          </a:p>
          <a:p>
            <a:endParaRPr lang="en-US" dirty="0"/>
          </a:p>
          <a:p>
            <a:r>
              <a:rPr lang="en-US" dirty="0"/>
              <a:t>The answer depends on the statistical distribution of the data. Mean and variance are impacted by outliers. </a:t>
            </a:r>
          </a:p>
        </p:txBody>
      </p:sp>
    </p:spTree>
    <p:extLst>
      <p:ext uri="{BB962C8B-B14F-4D97-AF65-F5344CB8AC3E}">
        <p14:creationId xmlns:p14="http://schemas.microsoft.com/office/powerpoint/2010/main" val="75500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8" name="Content Placeholder 3">
            <a:extLst>
              <a:ext uri="{FF2B5EF4-FFF2-40B4-BE49-F238E27FC236}">
                <a16:creationId xmlns:a16="http://schemas.microsoft.com/office/drawing/2014/main" id="{30A84643-9A29-CF48-B58F-30CF81C414CE}"/>
              </a:ext>
            </a:extLst>
          </p:cNvPr>
          <p:cNvSpPr>
            <a:spLocks noGrp="1"/>
          </p:cNvSpPr>
          <p:nvPr>
            <p:ph idx="1"/>
          </p:nvPr>
        </p:nvSpPr>
        <p:spPr/>
        <p:txBody>
          <a:bodyPr/>
          <a:lstStyle/>
          <a:p>
            <a:r>
              <a:rPr lang="en-US" dirty="0"/>
              <a:t>Mean and Median: which one should you choose?</a:t>
            </a:r>
          </a:p>
          <a:p>
            <a:endParaRPr lang="en-US" dirty="0"/>
          </a:p>
          <a:p>
            <a:r>
              <a:rPr lang="en-US" dirty="0"/>
              <a:t>9 people makes $50K and 1 person make $1M</a:t>
            </a:r>
          </a:p>
          <a:p>
            <a:r>
              <a:rPr lang="en-US" dirty="0"/>
              <a:t>Remove outlier ($1M) and re-calculate the mean and median</a:t>
            </a:r>
          </a:p>
          <a:p>
            <a:endParaRPr lang="en-US" dirty="0"/>
          </a:p>
          <a:p>
            <a:r>
              <a:rPr lang="en-US" dirty="0"/>
              <a:t>Mean (w/o outlier): $50K</a:t>
            </a:r>
          </a:p>
          <a:p>
            <a:r>
              <a:rPr lang="en-US" dirty="0"/>
              <a:t>Median: $50K</a:t>
            </a:r>
          </a:p>
          <a:p>
            <a:pPr lvl="1"/>
            <a:r>
              <a:rPr lang="en-US" dirty="0">
                <a:solidFill>
                  <a:srgbClr val="0070C0"/>
                </a:solidFill>
              </a:rPr>
              <a:t>Data quality control (flagging outliers) may be necessary before taking the mean and standard deviation</a:t>
            </a:r>
          </a:p>
        </p:txBody>
      </p:sp>
    </p:spTree>
    <p:extLst>
      <p:ext uri="{BB962C8B-B14F-4D97-AF65-F5344CB8AC3E}">
        <p14:creationId xmlns:p14="http://schemas.microsoft.com/office/powerpoint/2010/main" val="353335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E79-3894-194E-A2A6-D54107F82AB7}"/>
              </a:ext>
            </a:extLst>
          </p:cNvPr>
          <p:cNvSpPr>
            <a:spLocks noGrp="1"/>
          </p:cNvSpPr>
          <p:nvPr>
            <p:ph type="title"/>
          </p:nvPr>
        </p:nvSpPr>
        <p:spPr/>
        <p:txBody>
          <a:bodyPr/>
          <a:lstStyle/>
          <a:p>
            <a:r>
              <a:rPr lang="en-US" dirty="0"/>
              <a:t>Statistical distribution</a:t>
            </a:r>
          </a:p>
        </p:txBody>
      </p:sp>
      <p:sp>
        <p:nvSpPr>
          <p:cNvPr id="4" name="Content Placeholder 3">
            <a:extLst>
              <a:ext uri="{FF2B5EF4-FFF2-40B4-BE49-F238E27FC236}">
                <a16:creationId xmlns:a16="http://schemas.microsoft.com/office/drawing/2014/main" id="{7E96DFD3-CD2F-6440-B999-2697268FBB69}"/>
              </a:ext>
            </a:extLst>
          </p:cNvPr>
          <p:cNvSpPr>
            <a:spLocks noGrp="1"/>
          </p:cNvSpPr>
          <p:nvPr>
            <p:ph idx="1"/>
          </p:nvPr>
        </p:nvSpPr>
        <p:spPr>
          <a:xfrm>
            <a:off x="601897" y="1825625"/>
            <a:ext cx="4916837" cy="4351339"/>
          </a:xfrm>
        </p:spPr>
        <p:txBody>
          <a:bodyPr>
            <a:normAutofit/>
          </a:bodyPr>
          <a:lstStyle/>
          <a:p>
            <a:r>
              <a:rPr lang="en-US" dirty="0"/>
              <a:t>Statistical distribution of data: </a:t>
            </a:r>
            <a:r>
              <a:rPr lang="en-US" u="sng" dirty="0"/>
              <a:t>Histogram</a:t>
            </a:r>
          </a:p>
          <a:p>
            <a:pPr marL="0" indent="0">
              <a:buNone/>
            </a:pPr>
            <a:endParaRPr lang="en-US" dirty="0"/>
          </a:p>
          <a:p>
            <a:pPr marL="0" indent="0">
              <a:buNone/>
            </a:pPr>
            <a:r>
              <a:rPr lang="en-US" dirty="0"/>
              <a:t>Orange line is the Gaussian, g(x), multiplied by the sample size</a:t>
            </a:r>
          </a:p>
          <a:p>
            <a:endParaRPr lang="en-US" dirty="0"/>
          </a:p>
          <a:p>
            <a:endParaRPr lang="en-US" dirty="0"/>
          </a:p>
        </p:txBody>
      </p:sp>
      <p:pic>
        <p:nvPicPr>
          <p:cNvPr id="5122" name="Picture 2">
            <a:extLst>
              <a:ext uri="{FF2B5EF4-FFF2-40B4-BE49-F238E27FC236}">
                <a16:creationId xmlns:a16="http://schemas.microsoft.com/office/drawing/2014/main" id="{D80658AA-1982-D047-BD98-4E487E6F6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768" y="1825626"/>
            <a:ext cx="6468533" cy="4436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81B40F4-5906-6C4D-8DC1-669F587854AA}"/>
              </a:ext>
            </a:extLst>
          </p:cNvPr>
          <p:cNvPicPr>
            <a:picLocks noChangeAspect="1"/>
          </p:cNvPicPr>
          <p:nvPr/>
        </p:nvPicPr>
        <p:blipFill>
          <a:blip r:embed="rId3"/>
          <a:stretch>
            <a:fillRect/>
          </a:stretch>
        </p:blipFill>
        <p:spPr>
          <a:xfrm>
            <a:off x="1079229" y="4538610"/>
            <a:ext cx="4279510" cy="845049"/>
          </a:xfrm>
          <a:prstGeom prst="rect">
            <a:avLst/>
          </a:prstGeom>
        </p:spPr>
      </p:pic>
    </p:spTree>
    <p:extLst>
      <p:ext uri="{BB962C8B-B14F-4D97-AF65-F5344CB8AC3E}">
        <p14:creationId xmlns:p14="http://schemas.microsoft.com/office/powerpoint/2010/main" val="365702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E4222B-8CDC-FF47-A1DC-DFCFC431D717}"/>
              </a:ext>
            </a:extLst>
          </p:cNvPr>
          <p:cNvPicPr>
            <a:picLocks noChangeAspect="1"/>
          </p:cNvPicPr>
          <p:nvPr/>
        </p:nvPicPr>
        <p:blipFill>
          <a:blip r:embed="rId2"/>
          <a:stretch>
            <a:fillRect/>
          </a:stretch>
        </p:blipFill>
        <p:spPr>
          <a:xfrm>
            <a:off x="6359192" y="2928251"/>
            <a:ext cx="4741333" cy="3556000"/>
          </a:xfrm>
          <a:prstGeom prst="rect">
            <a:avLst/>
          </a:prstGeom>
        </p:spPr>
      </p:pic>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477506" y="1825625"/>
            <a:ext cx="9402404" cy="4351339"/>
          </a:xfrm>
        </p:spPr>
        <p:txBody>
          <a:bodyPr>
            <a:normAutofit/>
          </a:bodyPr>
          <a:lstStyle/>
          <a:p>
            <a:r>
              <a:rPr lang="en-US" dirty="0"/>
              <a:t>Atlanta’s monthly mean temperature ≃ Gaussian</a:t>
            </a:r>
          </a:p>
          <a:p>
            <a:r>
              <a:rPr lang="en-US" dirty="0"/>
              <a:t>Properties of Gaussian (normal distribution)</a:t>
            </a:r>
          </a:p>
          <a:p>
            <a:r>
              <a:rPr lang="en-US" dirty="0"/>
              <a:t>Symmetric</a:t>
            </a:r>
          </a:p>
          <a:p>
            <a:r>
              <a:rPr lang="en-US" dirty="0">
                <a:solidFill>
                  <a:schemeClr val="accent2">
                    <a:lumMod val="75000"/>
                  </a:schemeClr>
                </a:solidFill>
              </a:rPr>
              <a:t>Mean = Median</a:t>
            </a:r>
          </a:p>
          <a:p>
            <a:r>
              <a:rPr lang="en-US" dirty="0">
                <a:latin typeface="Symbol" pitchFamily="2" charset="2"/>
              </a:rPr>
              <a:t>m </a:t>
            </a:r>
            <a:r>
              <a:rPr lang="en-US" dirty="0"/>
              <a:t>±1</a:t>
            </a:r>
            <a:r>
              <a:rPr lang="en-US" dirty="0">
                <a:latin typeface="Symbol" pitchFamily="2" charset="2"/>
              </a:rPr>
              <a:t>s</a:t>
            </a:r>
            <a:r>
              <a:rPr lang="en-US" dirty="0"/>
              <a:t> contains 68% of data</a:t>
            </a:r>
          </a:p>
          <a:p>
            <a:r>
              <a:rPr lang="en-US" dirty="0">
                <a:latin typeface="Symbol" pitchFamily="2" charset="2"/>
              </a:rPr>
              <a:t>m </a:t>
            </a:r>
            <a:r>
              <a:rPr lang="en-US" dirty="0"/>
              <a:t>±2</a:t>
            </a:r>
            <a:r>
              <a:rPr lang="en-US" dirty="0">
                <a:latin typeface="Symbol" pitchFamily="2" charset="2"/>
              </a:rPr>
              <a:t>s</a:t>
            </a:r>
            <a:r>
              <a:rPr lang="en-US" dirty="0"/>
              <a:t> contains 95% of data</a:t>
            </a:r>
          </a:p>
        </p:txBody>
      </p:sp>
      <p:sp>
        <p:nvSpPr>
          <p:cNvPr id="6" name="TextBox 5">
            <a:extLst>
              <a:ext uri="{FF2B5EF4-FFF2-40B4-BE49-F238E27FC236}">
                <a16:creationId xmlns:a16="http://schemas.microsoft.com/office/drawing/2014/main" id="{F567E590-B2E7-544E-857E-55D9F133D355}"/>
              </a:ext>
            </a:extLst>
          </p:cNvPr>
          <p:cNvSpPr txBox="1"/>
          <p:nvPr/>
        </p:nvSpPr>
        <p:spPr>
          <a:xfrm>
            <a:off x="8817815" y="2793314"/>
            <a:ext cx="2172403" cy="461665"/>
          </a:xfrm>
          <a:prstGeom prst="rect">
            <a:avLst/>
          </a:prstGeom>
          <a:noFill/>
        </p:spPr>
        <p:txBody>
          <a:bodyPr wrap="square" rtlCol="0">
            <a:spAutoFit/>
          </a:bodyPr>
          <a:lstStyle/>
          <a:p>
            <a:r>
              <a:rPr lang="en-US" sz="2400" dirty="0">
                <a:solidFill>
                  <a:schemeClr val="accent2">
                    <a:lumMod val="20000"/>
                    <a:lumOff val="80000"/>
                  </a:schemeClr>
                </a:solidFill>
              </a:rPr>
              <a:t>Median/mean</a:t>
            </a:r>
          </a:p>
        </p:txBody>
      </p:sp>
      <p:cxnSp>
        <p:nvCxnSpPr>
          <p:cNvPr id="8" name="Straight Arrow Connector 7">
            <a:extLst>
              <a:ext uri="{FF2B5EF4-FFF2-40B4-BE49-F238E27FC236}">
                <a16:creationId xmlns:a16="http://schemas.microsoft.com/office/drawing/2014/main" id="{A2B46ADA-3889-F948-B064-A50D8D34C5F1}"/>
              </a:ext>
            </a:extLst>
          </p:cNvPr>
          <p:cNvCxnSpPr/>
          <p:nvPr/>
        </p:nvCxnSpPr>
        <p:spPr>
          <a:xfrm>
            <a:off x="8638905" y="2928251"/>
            <a:ext cx="125791" cy="357784"/>
          </a:xfrm>
          <a:prstGeom prst="straightConnector1">
            <a:avLst/>
          </a:prstGeom>
          <a:ln w="381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5AE652C9-ECAE-E44F-BEE0-3B0CA7407EDB}"/>
              </a:ext>
            </a:extLst>
          </p:cNvPr>
          <p:cNvSpPr>
            <a:spLocks noGrp="1"/>
          </p:cNvSpPr>
          <p:nvPr>
            <p:ph type="title"/>
          </p:nvPr>
        </p:nvSpPr>
        <p:spPr/>
        <p:txBody>
          <a:bodyPr/>
          <a:lstStyle/>
          <a:p>
            <a:r>
              <a:rPr lang="en-US" dirty="0"/>
              <a:t>Gaussian (normal distribution)</a:t>
            </a:r>
          </a:p>
        </p:txBody>
      </p:sp>
    </p:spTree>
    <p:extLst>
      <p:ext uri="{BB962C8B-B14F-4D97-AF65-F5344CB8AC3E}">
        <p14:creationId xmlns:p14="http://schemas.microsoft.com/office/powerpoint/2010/main" val="272139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4D2F-756D-0641-96E0-7E0A8462CFA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E697A38-2B0F-314D-8CEC-5216EBF2DB22}"/>
              </a:ext>
            </a:extLst>
          </p:cNvPr>
          <p:cNvSpPr>
            <a:spLocks noGrp="1"/>
          </p:cNvSpPr>
          <p:nvPr>
            <p:ph idx="1"/>
          </p:nvPr>
        </p:nvSpPr>
        <p:spPr/>
        <p:txBody>
          <a:bodyPr/>
          <a:lstStyle/>
          <a:p>
            <a:r>
              <a:rPr lang="en-US" b="1" dirty="0"/>
              <a:t>Fundamentals</a:t>
            </a:r>
            <a:r>
              <a:rPr lang="en-US" dirty="0"/>
              <a:t>: J. Taylor, (1997), </a:t>
            </a:r>
            <a:r>
              <a:rPr lang="en-US" i="1" dirty="0"/>
              <a:t>Introduction to Error Analysis</a:t>
            </a:r>
            <a:r>
              <a:rPr lang="en-US" dirty="0"/>
              <a:t>, 2</a:t>
            </a:r>
            <a:r>
              <a:rPr lang="en-US" baseline="30000" dirty="0"/>
              <a:t>nd</a:t>
            </a:r>
            <a:r>
              <a:rPr lang="en-US" dirty="0"/>
              <a:t> ed, University Science Books (</a:t>
            </a:r>
            <a:r>
              <a:rPr lang="en-US" dirty="0">
                <a:hlinkClick r:id="rId2"/>
              </a:rPr>
              <a:t>PDF</a:t>
            </a:r>
            <a:r>
              <a:rPr lang="en-US" dirty="0"/>
              <a:t>)</a:t>
            </a:r>
          </a:p>
          <a:p>
            <a:endParaRPr lang="en-US" dirty="0"/>
          </a:p>
          <a:p>
            <a:r>
              <a:rPr lang="en-US" b="1" dirty="0"/>
              <a:t>Advanced texts</a:t>
            </a:r>
            <a:r>
              <a:rPr lang="en-US" dirty="0"/>
              <a:t>: course notes</a:t>
            </a:r>
            <a:r>
              <a:rPr lang="en-US" b="1" dirty="0"/>
              <a:t> </a:t>
            </a:r>
            <a:r>
              <a:rPr lang="en-US" dirty="0"/>
              <a:t>by Dennis Hartmann, University of Washington (</a:t>
            </a:r>
            <a:r>
              <a:rPr lang="en-US" dirty="0">
                <a:hlinkClick r:id="rId3"/>
              </a:rPr>
              <a:t>website</a:t>
            </a:r>
            <a:r>
              <a:rPr lang="en-US" dirty="0"/>
              <a:t>)</a:t>
            </a:r>
          </a:p>
        </p:txBody>
      </p:sp>
    </p:spTree>
    <p:extLst>
      <p:ext uri="{BB962C8B-B14F-4D97-AF65-F5344CB8AC3E}">
        <p14:creationId xmlns:p14="http://schemas.microsoft.com/office/powerpoint/2010/main" val="33348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2E77A5-A81D-A042-BBB8-2C5775645EDB}"/>
              </a:ext>
            </a:extLst>
          </p:cNvPr>
          <p:cNvPicPr>
            <a:picLocks noChangeAspect="1"/>
          </p:cNvPicPr>
          <p:nvPr/>
        </p:nvPicPr>
        <p:blipFill>
          <a:blip r:embed="rId2"/>
          <a:stretch>
            <a:fillRect/>
          </a:stretch>
        </p:blipFill>
        <p:spPr>
          <a:xfrm>
            <a:off x="6338530" y="2886209"/>
            <a:ext cx="4741333" cy="3556000"/>
          </a:xfrm>
          <a:prstGeom prst="rect">
            <a:avLst/>
          </a:prstGeom>
        </p:spPr>
      </p:pic>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208869" y="1825625"/>
            <a:ext cx="9671041" cy="4351339"/>
          </a:xfrm>
        </p:spPr>
        <p:txBody>
          <a:bodyPr>
            <a:normAutofit/>
          </a:bodyPr>
          <a:lstStyle/>
          <a:p>
            <a:r>
              <a:rPr lang="en-US" dirty="0"/>
              <a:t>Atlanta’s annual mean temperature ≃ Gaussian</a:t>
            </a:r>
          </a:p>
          <a:p>
            <a:r>
              <a:rPr lang="en-US" dirty="0"/>
              <a:t>Properties of Gaussian (normal distribution)</a:t>
            </a:r>
          </a:p>
          <a:p>
            <a:r>
              <a:rPr lang="en-US" dirty="0"/>
              <a:t>Symmetric</a:t>
            </a:r>
          </a:p>
          <a:p>
            <a:r>
              <a:rPr lang="en-US" dirty="0"/>
              <a:t>Mean = Median = Mode</a:t>
            </a:r>
          </a:p>
          <a:p>
            <a:r>
              <a:rPr lang="en-US" dirty="0">
                <a:latin typeface="Symbol" pitchFamily="2" charset="2"/>
              </a:rPr>
              <a:t>m </a:t>
            </a:r>
            <a:r>
              <a:rPr lang="en-US" dirty="0">
                <a:solidFill>
                  <a:schemeClr val="accent5">
                    <a:lumMod val="75000"/>
                  </a:schemeClr>
                </a:solidFill>
              </a:rPr>
              <a:t>±1</a:t>
            </a:r>
            <a:r>
              <a:rPr lang="en-US" dirty="0">
                <a:solidFill>
                  <a:schemeClr val="accent5">
                    <a:lumMod val="75000"/>
                  </a:schemeClr>
                </a:solidFill>
                <a:latin typeface="Symbol" pitchFamily="2" charset="2"/>
              </a:rPr>
              <a:t>s</a:t>
            </a:r>
            <a:r>
              <a:rPr lang="en-US" dirty="0">
                <a:solidFill>
                  <a:schemeClr val="accent5">
                    <a:lumMod val="75000"/>
                  </a:schemeClr>
                </a:solidFill>
              </a:rPr>
              <a:t> contains 68% of data</a:t>
            </a:r>
          </a:p>
          <a:p>
            <a:r>
              <a:rPr lang="en-US" dirty="0">
                <a:latin typeface="Symbol" pitchFamily="2" charset="2"/>
              </a:rPr>
              <a:t>m </a:t>
            </a:r>
            <a:r>
              <a:rPr lang="en-US" dirty="0"/>
              <a:t>±2</a:t>
            </a:r>
            <a:r>
              <a:rPr lang="en-US" dirty="0">
                <a:latin typeface="Symbol" pitchFamily="2" charset="2"/>
              </a:rPr>
              <a:t>s</a:t>
            </a:r>
            <a:r>
              <a:rPr lang="en-US" dirty="0"/>
              <a:t> contains 95% of data</a:t>
            </a:r>
          </a:p>
        </p:txBody>
      </p:sp>
      <p:sp>
        <p:nvSpPr>
          <p:cNvPr id="6" name="TextBox 5">
            <a:extLst>
              <a:ext uri="{FF2B5EF4-FFF2-40B4-BE49-F238E27FC236}">
                <a16:creationId xmlns:a16="http://schemas.microsoft.com/office/drawing/2014/main" id="{F567E590-B2E7-544E-857E-55D9F133D355}"/>
              </a:ext>
            </a:extLst>
          </p:cNvPr>
          <p:cNvSpPr txBox="1"/>
          <p:nvPr/>
        </p:nvSpPr>
        <p:spPr>
          <a:xfrm>
            <a:off x="9452672" y="4911789"/>
            <a:ext cx="2172403" cy="461665"/>
          </a:xfrm>
          <a:prstGeom prst="rect">
            <a:avLst/>
          </a:prstGeom>
          <a:noFill/>
        </p:spPr>
        <p:txBody>
          <a:bodyPr wrap="square" rtlCol="0">
            <a:spAutoFit/>
          </a:bodyPr>
          <a:lstStyle/>
          <a:p>
            <a:r>
              <a:rPr lang="en-US" sz="2400" dirty="0">
                <a:solidFill>
                  <a:schemeClr val="accent5">
                    <a:lumMod val="60000"/>
                    <a:lumOff val="40000"/>
                  </a:schemeClr>
                </a:solidFill>
              </a:rPr>
              <a:t>±1</a:t>
            </a:r>
            <a:r>
              <a:rPr lang="en-US" sz="2400" dirty="0">
                <a:solidFill>
                  <a:schemeClr val="accent5">
                    <a:lumMod val="60000"/>
                    <a:lumOff val="40000"/>
                  </a:schemeClr>
                </a:solidFill>
                <a:latin typeface="Symbol" pitchFamily="2" charset="2"/>
              </a:rPr>
              <a:t>s</a:t>
            </a:r>
            <a:endParaRPr lang="en-US" sz="2400" dirty="0">
              <a:solidFill>
                <a:schemeClr val="accent2">
                  <a:lumMod val="20000"/>
                  <a:lumOff val="80000"/>
                </a:schemeClr>
              </a:solidFill>
            </a:endParaRPr>
          </a:p>
        </p:txBody>
      </p:sp>
      <p:cxnSp>
        <p:nvCxnSpPr>
          <p:cNvPr id="8" name="Straight Arrow Connector 7">
            <a:extLst>
              <a:ext uri="{FF2B5EF4-FFF2-40B4-BE49-F238E27FC236}">
                <a16:creationId xmlns:a16="http://schemas.microsoft.com/office/drawing/2014/main" id="{A2B46ADA-3889-F948-B064-A50D8D34C5F1}"/>
              </a:ext>
            </a:extLst>
          </p:cNvPr>
          <p:cNvCxnSpPr/>
          <p:nvPr/>
        </p:nvCxnSpPr>
        <p:spPr>
          <a:xfrm>
            <a:off x="8183309" y="5690713"/>
            <a:ext cx="125791" cy="357784"/>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22529BA-C389-2A4B-BB98-BA7882AE4A21}"/>
              </a:ext>
            </a:extLst>
          </p:cNvPr>
          <p:cNvCxnSpPr>
            <a:cxnSpLocks/>
          </p:cNvCxnSpPr>
          <p:nvPr/>
        </p:nvCxnSpPr>
        <p:spPr>
          <a:xfrm flipH="1">
            <a:off x="9232994" y="5669476"/>
            <a:ext cx="203636" cy="379021"/>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C1E94D5-38E4-3648-AF60-5204A3B228F6}"/>
              </a:ext>
            </a:extLst>
          </p:cNvPr>
          <p:cNvSpPr>
            <a:spLocks noGrp="1"/>
          </p:cNvSpPr>
          <p:nvPr>
            <p:ph type="title"/>
          </p:nvPr>
        </p:nvSpPr>
        <p:spPr/>
        <p:txBody>
          <a:bodyPr/>
          <a:lstStyle/>
          <a:p>
            <a:r>
              <a:rPr lang="en-US" dirty="0"/>
              <a:t>Gaussian (normal distribution)</a:t>
            </a:r>
          </a:p>
        </p:txBody>
      </p:sp>
    </p:spTree>
    <p:extLst>
      <p:ext uri="{BB962C8B-B14F-4D97-AF65-F5344CB8AC3E}">
        <p14:creationId xmlns:p14="http://schemas.microsoft.com/office/powerpoint/2010/main" val="311509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AF3231-011F-6F42-9412-6778281CB5E8}"/>
              </a:ext>
            </a:extLst>
          </p:cNvPr>
          <p:cNvPicPr>
            <a:picLocks noChangeAspect="1"/>
          </p:cNvPicPr>
          <p:nvPr/>
        </p:nvPicPr>
        <p:blipFill>
          <a:blip r:embed="rId2"/>
          <a:stretch>
            <a:fillRect/>
          </a:stretch>
        </p:blipFill>
        <p:spPr>
          <a:xfrm>
            <a:off x="6404042" y="2896272"/>
            <a:ext cx="4741333" cy="3556000"/>
          </a:xfrm>
          <a:prstGeom prst="rect">
            <a:avLst/>
          </a:prstGeom>
        </p:spPr>
      </p:pic>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353519" y="1825625"/>
            <a:ext cx="9526391" cy="4351339"/>
          </a:xfrm>
        </p:spPr>
        <p:txBody>
          <a:bodyPr>
            <a:normAutofit/>
          </a:bodyPr>
          <a:lstStyle/>
          <a:p>
            <a:r>
              <a:rPr lang="en-US" dirty="0"/>
              <a:t>Atlanta’s annual mean temperature ≃ Gaussian</a:t>
            </a:r>
          </a:p>
          <a:p>
            <a:r>
              <a:rPr lang="en-US" dirty="0"/>
              <a:t>Properties of Gaussian (normal distribution)</a:t>
            </a:r>
          </a:p>
          <a:p>
            <a:r>
              <a:rPr lang="en-US" dirty="0"/>
              <a:t>Symmetric</a:t>
            </a:r>
          </a:p>
          <a:p>
            <a:r>
              <a:rPr lang="en-US" dirty="0"/>
              <a:t>Mean = Median = Mode</a:t>
            </a:r>
          </a:p>
          <a:p>
            <a:r>
              <a:rPr lang="en-US" dirty="0">
                <a:latin typeface="Symbol" pitchFamily="2" charset="2"/>
              </a:rPr>
              <a:t>m </a:t>
            </a:r>
            <a:r>
              <a:rPr lang="en-US" dirty="0"/>
              <a:t>±1</a:t>
            </a:r>
            <a:r>
              <a:rPr lang="en-US" dirty="0">
                <a:latin typeface="Symbol" pitchFamily="2" charset="2"/>
              </a:rPr>
              <a:t>s</a:t>
            </a:r>
            <a:r>
              <a:rPr lang="en-US" dirty="0"/>
              <a:t> contains 68% of data</a:t>
            </a:r>
          </a:p>
          <a:p>
            <a:r>
              <a:rPr lang="en-US" dirty="0">
                <a:latin typeface="Symbol" pitchFamily="2" charset="2"/>
              </a:rPr>
              <a:t>m </a:t>
            </a:r>
            <a:r>
              <a:rPr lang="en-US" dirty="0">
                <a:solidFill>
                  <a:srgbClr val="FF0000"/>
                </a:solidFill>
              </a:rPr>
              <a:t>±2</a:t>
            </a:r>
            <a:r>
              <a:rPr lang="en-US" dirty="0">
                <a:solidFill>
                  <a:srgbClr val="FF0000"/>
                </a:solidFill>
                <a:latin typeface="Symbol" pitchFamily="2" charset="2"/>
              </a:rPr>
              <a:t>s</a:t>
            </a:r>
            <a:r>
              <a:rPr lang="en-US" dirty="0">
                <a:solidFill>
                  <a:srgbClr val="FF0000"/>
                </a:solidFill>
              </a:rPr>
              <a:t> contains 95% of data</a:t>
            </a:r>
          </a:p>
        </p:txBody>
      </p:sp>
      <p:sp>
        <p:nvSpPr>
          <p:cNvPr id="6" name="TextBox 5">
            <a:extLst>
              <a:ext uri="{FF2B5EF4-FFF2-40B4-BE49-F238E27FC236}">
                <a16:creationId xmlns:a16="http://schemas.microsoft.com/office/drawing/2014/main" id="{F567E590-B2E7-544E-857E-55D9F133D355}"/>
              </a:ext>
            </a:extLst>
          </p:cNvPr>
          <p:cNvSpPr txBox="1"/>
          <p:nvPr/>
        </p:nvSpPr>
        <p:spPr>
          <a:xfrm>
            <a:off x="10032275" y="4911789"/>
            <a:ext cx="1592800" cy="461665"/>
          </a:xfrm>
          <a:prstGeom prst="rect">
            <a:avLst/>
          </a:prstGeom>
          <a:noFill/>
        </p:spPr>
        <p:txBody>
          <a:bodyPr wrap="square" rtlCol="0">
            <a:spAutoFit/>
          </a:bodyPr>
          <a:lstStyle/>
          <a:p>
            <a:r>
              <a:rPr lang="en-US" sz="2400" dirty="0">
                <a:solidFill>
                  <a:schemeClr val="accent5">
                    <a:lumMod val="60000"/>
                    <a:lumOff val="40000"/>
                  </a:schemeClr>
                </a:solidFill>
              </a:rPr>
              <a:t>±2</a:t>
            </a:r>
            <a:r>
              <a:rPr lang="en-US" sz="2400" dirty="0">
                <a:solidFill>
                  <a:schemeClr val="accent5">
                    <a:lumMod val="60000"/>
                    <a:lumOff val="40000"/>
                  </a:schemeClr>
                </a:solidFill>
                <a:latin typeface="Symbol" pitchFamily="2" charset="2"/>
              </a:rPr>
              <a:t>s</a:t>
            </a:r>
            <a:endParaRPr lang="en-US" sz="2400" dirty="0">
              <a:solidFill>
                <a:schemeClr val="accent2">
                  <a:lumMod val="20000"/>
                  <a:lumOff val="80000"/>
                </a:schemeClr>
              </a:solidFill>
            </a:endParaRPr>
          </a:p>
        </p:txBody>
      </p:sp>
      <p:cxnSp>
        <p:nvCxnSpPr>
          <p:cNvPr id="8" name="Straight Arrow Connector 7">
            <a:extLst>
              <a:ext uri="{FF2B5EF4-FFF2-40B4-BE49-F238E27FC236}">
                <a16:creationId xmlns:a16="http://schemas.microsoft.com/office/drawing/2014/main" id="{A2B46ADA-3889-F948-B064-A50D8D34C5F1}"/>
              </a:ext>
            </a:extLst>
          </p:cNvPr>
          <p:cNvCxnSpPr/>
          <p:nvPr/>
        </p:nvCxnSpPr>
        <p:spPr>
          <a:xfrm>
            <a:off x="7830381" y="5674671"/>
            <a:ext cx="125791" cy="357784"/>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22529BA-C389-2A4B-BB98-BA7882AE4A21}"/>
              </a:ext>
            </a:extLst>
          </p:cNvPr>
          <p:cNvCxnSpPr>
            <a:cxnSpLocks/>
          </p:cNvCxnSpPr>
          <p:nvPr/>
        </p:nvCxnSpPr>
        <p:spPr>
          <a:xfrm flipH="1">
            <a:off x="9714258" y="5669476"/>
            <a:ext cx="203636" cy="379021"/>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8B8BFB2B-74F0-3347-89D1-D581C22D225E}"/>
              </a:ext>
            </a:extLst>
          </p:cNvPr>
          <p:cNvSpPr>
            <a:spLocks noGrp="1"/>
          </p:cNvSpPr>
          <p:nvPr>
            <p:ph type="title"/>
          </p:nvPr>
        </p:nvSpPr>
        <p:spPr/>
        <p:txBody>
          <a:bodyPr/>
          <a:lstStyle/>
          <a:p>
            <a:r>
              <a:rPr lang="en-US" dirty="0"/>
              <a:t>Gaussian (normal distribution)</a:t>
            </a:r>
          </a:p>
        </p:txBody>
      </p:sp>
    </p:spTree>
    <p:extLst>
      <p:ext uri="{BB962C8B-B14F-4D97-AF65-F5344CB8AC3E}">
        <p14:creationId xmlns:p14="http://schemas.microsoft.com/office/powerpoint/2010/main" val="307943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E79-3894-194E-A2A6-D54107F82AB7}"/>
              </a:ext>
            </a:extLst>
          </p:cNvPr>
          <p:cNvSpPr>
            <a:spLocks noGrp="1"/>
          </p:cNvSpPr>
          <p:nvPr>
            <p:ph type="title"/>
          </p:nvPr>
        </p:nvSpPr>
        <p:spPr/>
        <p:txBody>
          <a:bodyPr/>
          <a:lstStyle/>
          <a:p>
            <a:r>
              <a:rPr lang="en-US" dirty="0"/>
              <a:t>Statistical distribution</a:t>
            </a:r>
          </a:p>
        </p:txBody>
      </p:sp>
      <p:sp>
        <p:nvSpPr>
          <p:cNvPr id="4" name="Content Placeholder 3">
            <a:extLst>
              <a:ext uri="{FF2B5EF4-FFF2-40B4-BE49-F238E27FC236}">
                <a16:creationId xmlns:a16="http://schemas.microsoft.com/office/drawing/2014/main" id="{7E96DFD3-CD2F-6440-B999-2697268FBB69}"/>
              </a:ext>
            </a:extLst>
          </p:cNvPr>
          <p:cNvSpPr>
            <a:spLocks noGrp="1"/>
          </p:cNvSpPr>
          <p:nvPr>
            <p:ph idx="1"/>
          </p:nvPr>
        </p:nvSpPr>
        <p:spPr>
          <a:xfrm>
            <a:off x="601897" y="1825625"/>
            <a:ext cx="4916837" cy="4351339"/>
          </a:xfrm>
        </p:spPr>
        <p:txBody>
          <a:bodyPr>
            <a:normAutofit/>
          </a:bodyPr>
          <a:lstStyle/>
          <a:p>
            <a:r>
              <a:rPr lang="en-US" b="1" dirty="0"/>
              <a:t>Uncertainty of single measurement: </a:t>
            </a:r>
          </a:p>
          <a:p>
            <a:r>
              <a:rPr lang="en-US" u="sng" dirty="0"/>
              <a:t>IF the data is normally distributed</a:t>
            </a:r>
            <a:r>
              <a:rPr lang="en-US" dirty="0"/>
              <a:t>, there is 95% probability that a single measurement (x) lies within the range of 2 standard deviation (</a:t>
            </a:r>
            <a:r>
              <a:rPr lang="en-US" b="1" dirty="0">
                <a:latin typeface="Symbol" pitchFamily="2" charset="2"/>
              </a:rPr>
              <a:t>s)</a:t>
            </a:r>
            <a:r>
              <a:rPr lang="en-US" dirty="0"/>
              <a:t> from the population mean (</a:t>
            </a:r>
            <a:r>
              <a:rPr lang="en-US" b="1" dirty="0">
                <a:latin typeface="Symbol" pitchFamily="2" charset="2"/>
              </a:rPr>
              <a:t>m)</a:t>
            </a:r>
            <a:r>
              <a:rPr lang="en-US" dirty="0"/>
              <a:t>.  </a:t>
            </a:r>
          </a:p>
          <a:p>
            <a:r>
              <a:rPr lang="en-US" dirty="0"/>
              <a:t>x = </a:t>
            </a:r>
            <a:r>
              <a:rPr lang="en-US" b="1" dirty="0">
                <a:latin typeface="Symbol" pitchFamily="2" charset="2"/>
              </a:rPr>
              <a:t>m </a:t>
            </a:r>
            <a:r>
              <a:rPr lang="en-US" b="1" dirty="0"/>
              <a:t>±</a:t>
            </a:r>
            <a:r>
              <a:rPr lang="en-US" b="1" dirty="0">
                <a:latin typeface="Symbol" pitchFamily="2" charset="2"/>
              </a:rPr>
              <a:t> 2s</a:t>
            </a:r>
          </a:p>
        </p:txBody>
      </p:sp>
      <p:pic>
        <p:nvPicPr>
          <p:cNvPr id="5122" name="Picture 2">
            <a:extLst>
              <a:ext uri="{FF2B5EF4-FFF2-40B4-BE49-F238E27FC236}">
                <a16:creationId xmlns:a16="http://schemas.microsoft.com/office/drawing/2014/main" id="{D80658AA-1982-D047-BD98-4E487E6F6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768" y="1825626"/>
            <a:ext cx="6468533" cy="443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08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E79-3894-194E-A2A6-D54107F82AB7}"/>
              </a:ext>
            </a:extLst>
          </p:cNvPr>
          <p:cNvSpPr>
            <a:spLocks noGrp="1"/>
          </p:cNvSpPr>
          <p:nvPr>
            <p:ph type="title"/>
          </p:nvPr>
        </p:nvSpPr>
        <p:spPr/>
        <p:txBody>
          <a:bodyPr/>
          <a:lstStyle/>
          <a:p>
            <a:r>
              <a:rPr lang="en-US" dirty="0"/>
              <a:t>Confidence interval</a:t>
            </a:r>
          </a:p>
        </p:txBody>
      </p:sp>
      <p:sp>
        <p:nvSpPr>
          <p:cNvPr id="4" name="Content Placeholder 3">
            <a:extLst>
              <a:ext uri="{FF2B5EF4-FFF2-40B4-BE49-F238E27FC236}">
                <a16:creationId xmlns:a16="http://schemas.microsoft.com/office/drawing/2014/main" id="{7E96DFD3-CD2F-6440-B999-2697268FBB69}"/>
              </a:ext>
            </a:extLst>
          </p:cNvPr>
          <p:cNvSpPr>
            <a:spLocks noGrp="1"/>
          </p:cNvSpPr>
          <p:nvPr>
            <p:ph idx="1"/>
          </p:nvPr>
        </p:nvSpPr>
        <p:spPr>
          <a:xfrm>
            <a:off x="601897" y="1825625"/>
            <a:ext cx="4916837" cy="4351339"/>
          </a:xfrm>
        </p:spPr>
        <p:txBody>
          <a:bodyPr>
            <a:normAutofit/>
          </a:bodyPr>
          <a:lstStyle/>
          <a:p>
            <a:r>
              <a:rPr lang="en-US" dirty="0"/>
              <a:t>We can also write </a:t>
            </a:r>
            <a:r>
              <a:rPr lang="en-US" b="1" dirty="0">
                <a:latin typeface="Symbol" pitchFamily="2" charset="2"/>
              </a:rPr>
              <a:t>m</a:t>
            </a:r>
            <a:r>
              <a:rPr lang="en-US" dirty="0"/>
              <a:t> = </a:t>
            </a:r>
            <a:r>
              <a:rPr lang="en-US" b="1" dirty="0"/>
              <a:t>x</a:t>
            </a:r>
            <a:r>
              <a:rPr lang="en-US" b="1" dirty="0">
                <a:latin typeface="Symbol" pitchFamily="2" charset="2"/>
              </a:rPr>
              <a:t> </a:t>
            </a:r>
            <a:r>
              <a:rPr lang="en-US" b="1" dirty="0"/>
              <a:t>±</a:t>
            </a:r>
            <a:r>
              <a:rPr lang="en-US" b="1" dirty="0">
                <a:latin typeface="Symbol" pitchFamily="2" charset="2"/>
              </a:rPr>
              <a:t> 2s </a:t>
            </a:r>
          </a:p>
          <a:p>
            <a:endParaRPr lang="en-US" b="1" dirty="0">
              <a:latin typeface="Symbol" pitchFamily="2" charset="2"/>
            </a:endParaRPr>
          </a:p>
          <a:p>
            <a:r>
              <a:rPr lang="en-US" dirty="0"/>
              <a:t>This is a statement of estimation: true mean lies within 2</a:t>
            </a:r>
            <a:r>
              <a:rPr lang="en-US" dirty="0">
                <a:latin typeface="Symbol" pitchFamily="2" charset="2"/>
              </a:rPr>
              <a:t>s</a:t>
            </a:r>
            <a:r>
              <a:rPr lang="en-US" dirty="0"/>
              <a:t> of the single measurement</a:t>
            </a:r>
          </a:p>
          <a:p>
            <a:endParaRPr lang="en-US" dirty="0"/>
          </a:p>
          <a:p>
            <a:r>
              <a:rPr lang="en-US" dirty="0"/>
              <a:t>“95% confidence interval”</a:t>
            </a:r>
          </a:p>
        </p:txBody>
      </p:sp>
      <p:pic>
        <p:nvPicPr>
          <p:cNvPr id="5122" name="Picture 2">
            <a:extLst>
              <a:ext uri="{FF2B5EF4-FFF2-40B4-BE49-F238E27FC236}">
                <a16:creationId xmlns:a16="http://schemas.microsoft.com/office/drawing/2014/main" id="{D80658AA-1982-D047-BD98-4E487E6F6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768" y="1825626"/>
            <a:ext cx="6468533" cy="443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3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 and uncertainty</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Population has a distribution</a:t>
            </a:r>
          </a:p>
          <a:p>
            <a:endParaRPr lang="en-US" dirty="0"/>
          </a:p>
          <a:p>
            <a:r>
              <a:rPr lang="en-US" dirty="0"/>
              <a:t>Example. Rolling a dice. You have equal chance of getting 1 through 6. It’s distribution is flat with </a:t>
            </a:r>
            <a:r>
              <a:rPr lang="en-US" b="1" dirty="0"/>
              <a:t>1/6 probability. </a:t>
            </a:r>
          </a:p>
        </p:txBody>
      </p:sp>
      <p:pic>
        <p:nvPicPr>
          <p:cNvPr id="4" name="Picture 3">
            <a:extLst>
              <a:ext uri="{FF2B5EF4-FFF2-40B4-BE49-F238E27FC236}">
                <a16:creationId xmlns:a16="http://schemas.microsoft.com/office/drawing/2014/main" id="{8462A5A4-53E0-A94E-9892-56F40AA2CB42}"/>
              </a:ext>
            </a:extLst>
          </p:cNvPr>
          <p:cNvPicPr>
            <a:picLocks noChangeAspect="1"/>
          </p:cNvPicPr>
          <p:nvPr/>
        </p:nvPicPr>
        <p:blipFill>
          <a:blip r:embed="rId2"/>
          <a:stretch>
            <a:fillRect/>
          </a:stretch>
        </p:blipFill>
        <p:spPr>
          <a:xfrm>
            <a:off x="1633591" y="4365304"/>
            <a:ext cx="4876800" cy="469900"/>
          </a:xfrm>
          <a:prstGeom prst="rect">
            <a:avLst/>
          </a:prstGeom>
        </p:spPr>
      </p:pic>
    </p:spTree>
    <p:extLst>
      <p:ext uri="{BB962C8B-B14F-4D97-AF65-F5344CB8AC3E}">
        <p14:creationId xmlns:p14="http://schemas.microsoft.com/office/powerpoint/2010/main" val="213323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0077-3870-2744-A959-92B6065196A1}"/>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557D3F28-43C3-E249-98B6-CA097151A93D}"/>
              </a:ext>
            </a:extLst>
          </p:cNvPr>
          <p:cNvSpPr>
            <a:spLocks noGrp="1"/>
          </p:cNvSpPr>
          <p:nvPr>
            <p:ph idx="1"/>
          </p:nvPr>
        </p:nvSpPr>
        <p:spPr/>
        <p:txBody>
          <a:bodyPr/>
          <a:lstStyle/>
          <a:p>
            <a:r>
              <a:rPr lang="en-US" dirty="0"/>
              <a:t>Histogram visualizes the distribution</a:t>
            </a:r>
          </a:p>
        </p:txBody>
      </p:sp>
      <p:pic>
        <p:nvPicPr>
          <p:cNvPr id="5" name="Picture 4">
            <a:extLst>
              <a:ext uri="{FF2B5EF4-FFF2-40B4-BE49-F238E27FC236}">
                <a16:creationId xmlns:a16="http://schemas.microsoft.com/office/drawing/2014/main" id="{B924AE52-D2D5-5D41-878A-BC72327981C3}"/>
              </a:ext>
            </a:extLst>
          </p:cNvPr>
          <p:cNvPicPr>
            <a:picLocks noChangeAspect="1"/>
          </p:cNvPicPr>
          <p:nvPr/>
        </p:nvPicPr>
        <p:blipFill>
          <a:blip r:embed="rId2"/>
          <a:stretch>
            <a:fillRect/>
          </a:stretch>
        </p:blipFill>
        <p:spPr>
          <a:xfrm>
            <a:off x="6667500" y="3092236"/>
            <a:ext cx="4686300" cy="2235200"/>
          </a:xfrm>
          <a:prstGeom prst="rect">
            <a:avLst/>
          </a:prstGeom>
        </p:spPr>
      </p:pic>
      <p:pic>
        <p:nvPicPr>
          <p:cNvPr id="8" name="Picture 7">
            <a:extLst>
              <a:ext uri="{FF2B5EF4-FFF2-40B4-BE49-F238E27FC236}">
                <a16:creationId xmlns:a16="http://schemas.microsoft.com/office/drawing/2014/main" id="{2616B420-BD7A-494F-8AED-5E5559DEC632}"/>
              </a:ext>
            </a:extLst>
          </p:cNvPr>
          <p:cNvPicPr>
            <a:picLocks noChangeAspect="1"/>
          </p:cNvPicPr>
          <p:nvPr/>
        </p:nvPicPr>
        <p:blipFill>
          <a:blip r:embed="rId3"/>
          <a:stretch>
            <a:fillRect/>
          </a:stretch>
        </p:blipFill>
        <p:spPr>
          <a:xfrm>
            <a:off x="928384" y="2246420"/>
            <a:ext cx="5349126" cy="4169791"/>
          </a:xfrm>
          <a:prstGeom prst="rect">
            <a:avLst/>
          </a:prstGeom>
        </p:spPr>
      </p:pic>
    </p:spTree>
    <p:extLst>
      <p:ext uri="{BB962C8B-B14F-4D97-AF65-F5344CB8AC3E}">
        <p14:creationId xmlns:p14="http://schemas.microsoft.com/office/powerpoint/2010/main" val="3279692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is the expected value of rolling a dice many times and take an average?</a:t>
            </a:r>
          </a:p>
        </p:txBody>
      </p:sp>
      <p:sp>
        <p:nvSpPr>
          <p:cNvPr id="5" name="TextBox 4">
            <a:extLst>
              <a:ext uri="{FF2B5EF4-FFF2-40B4-BE49-F238E27FC236}">
                <a16:creationId xmlns:a16="http://schemas.microsoft.com/office/drawing/2014/main" id="{D75C8A25-5248-DB4A-8154-1F8C4E616CEC}"/>
              </a:ext>
            </a:extLst>
          </p:cNvPr>
          <p:cNvSpPr txBox="1"/>
          <p:nvPr/>
        </p:nvSpPr>
        <p:spPr>
          <a:xfrm>
            <a:off x="1150706" y="4613097"/>
            <a:ext cx="10109770" cy="1569660"/>
          </a:xfrm>
          <a:prstGeom prst="rect">
            <a:avLst/>
          </a:prstGeom>
          <a:noFill/>
        </p:spPr>
        <p:txBody>
          <a:bodyPr wrap="square" rtlCol="0">
            <a:spAutoFit/>
          </a:bodyPr>
          <a:lstStyle/>
          <a:p>
            <a:r>
              <a:rPr lang="en-US" sz="2400" dirty="0"/>
              <a:t>Let’s say P(x) is the probability of having the value, x. In this case, P(x) is constant, 1/6, for the range from 1 to 6.   If N is very large, you will get roughly equal occurrence from 1 to 6, i.e. with the equal probability of 1/6.   Then you expect to get the mean of 3.5 as the sum of </a:t>
            </a:r>
            <a:r>
              <a:rPr lang="en-US" sz="2400" dirty="0" err="1"/>
              <a:t>xP</a:t>
            </a:r>
            <a:r>
              <a:rPr lang="en-US" sz="2400" dirty="0"/>
              <a:t>(x). </a:t>
            </a:r>
          </a:p>
        </p:txBody>
      </p:sp>
      <p:pic>
        <p:nvPicPr>
          <p:cNvPr id="8" name="Picture 7">
            <a:extLst>
              <a:ext uri="{FF2B5EF4-FFF2-40B4-BE49-F238E27FC236}">
                <a16:creationId xmlns:a16="http://schemas.microsoft.com/office/drawing/2014/main" id="{D21E6C49-80DC-8348-81DE-2624D91C88B7}"/>
              </a:ext>
            </a:extLst>
          </p:cNvPr>
          <p:cNvPicPr>
            <a:picLocks noChangeAspect="1"/>
          </p:cNvPicPr>
          <p:nvPr/>
        </p:nvPicPr>
        <p:blipFill>
          <a:blip r:embed="rId2"/>
          <a:stretch>
            <a:fillRect/>
          </a:stretch>
        </p:blipFill>
        <p:spPr>
          <a:xfrm>
            <a:off x="2946400" y="2959100"/>
            <a:ext cx="6299200" cy="939800"/>
          </a:xfrm>
          <a:prstGeom prst="rect">
            <a:avLst/>
          </a:prstGeom>
        </p:spPr>
      </p:pic>
    </p:spTree>
    <p:extLst>
      <p:ext uri="{BB962C8B-B14F-4D97-AF65-F5344CB8AC3E}">
        <p14:creationId xmlns:p14="http://schemas.microsoft.com/office/powerpoint/2010/main" val="319521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is the expected value of sample mean (i.e. population mean) from rolling a dice for many times?</a:t>
            </a:r>
          </a:p>
        </p:txBody>
      </p:sp>
      <p:pic>
        <p:nvPicPr>
          <p:cNvPr id="6" name="Picture 5">
            <a:extLst>
              <a:ext uri="{FF2B5EF4-FFF2-40B4-BE49-F238E27FC236}">
                <a16:creationId xmlns:a16="http://schemas.microsoft.com/office/drawing/2014/main" id="{8002AE89-3646-8F41-A171-337B1FC65F94}"/>
              </a:ext>
            </a:extLst>
          </p:cNvPr>
          <p:cNvPicPr>
            <a:picLocks noChangeAspect="1"/>
          </p:cNvPicPr>
          <p:nvPr/>
        </p:nvPicPr>
        <p:blipFill>
          <a:blip r:embed="rId2"/>
          <a:stretch>
            <a:fillRect/>
          </a:stretch>
        </p:blipFill>
        <p:spPr>
          <a:xfrm>
            <a:off x="3470454" y="5656263"/>
            <a:ext cx="3213100" cy="520700"/>
          </a:xfrm>
          <a:prstGeom prst="rect">
            <a:avLst/>
          </a:prstGeom>
        </p:spPr>
      </p:pic>
      <p:pic>
        <p:nvPicPr>
          <p:cNvPr id="7" name="Picture 6">
            <a:extLst>
              <a:ext uri="{FF2B5EF4-FFF2-40B4-BE49-F238E27FC236}">
                <a16:creationId xmlns:a16="http://schemas.microsoft.com/office/drawing/2014/main" id="{3DCBC09F-6CCB-4A40-AC5B-CFD34D0E69D3}"/>
              </a:ext>
            </a:extLst>
          </p:cNvPr>
          <p:cNvPicPr>
            <a:picLocks noChangeAspect="1"/>
          </p:cNvPicPr>
          <p:nvPr/>
        </p:nvPicPr>
        <p:blipFill>
          <a:blip r:embed="rId3"/>
          <a:stretch>
            <a:fillRect/>
          </a:stretch>
        </p:blipFill>
        <p:spPr>
          <a:xfrm>
            <a:off x="3470454" y="4222562"/>
            <a:ext cx="3340100" cy="1104900"/>
          </a:xfrm>
          <a:prstGeom prst="rect">
            <a:avLst/>
          </a:prstGeom>
        </p:spPr>
      </p:pic>
      <p:pic>
        <p:nvPicPr>
          <p:cNvPr id="8" name="Picture 7">
            <a:extLst>
              <a:ext uri="{FF2B5EF4-FFF2-40B4-BE49-F238E27FC236}">
                <a16:creationId xmlns:a16="http://schemas.microsoft.com/office/drawing/2014/main" id="{E3D584EA-046A-AB40-84DB-6DD0FA0BEFF9}"/>
              </a:ext>
            </a:extLst>
          </p:cNvPr>
          <p:cNvPicPr>
            <a:picLocks noChangeAspect="1"/>
          </p:cNvPicPr>
          <p:nvPr/>
        </p:nvPicPr>
        <p:blipFill>
          <a:blip r:embed="rId4"/>
          <a:stretch>
            <a:fillRect/>
          </a:stretch>
        </p:blipFill>
        <p:spPr>
          <a:xfrm>
            <a:off x="2946400" y="2959100"/>
            <a:ext cx="6299200" cy="939800"/>
          </a:xfrm>
          <a:prstGeom prst="rect">
            <a:avLst/>
          </a:prstGeom>
        </p:spPr>
      </p:pic>
    </p:spTree>
    <p:extLst>
      <p:ext uri="{BB962C8B-B14F-4D97-AF65-F5344CB8AC3E}">
        <p14:creationId xmlns:p14="http://schemas.microsoft.com/office/powerpoint/2010/main" val="2128516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E00934-4C9E-E94C-BD4C-2D5D9045C3A7}"/>
              </a:ext>
            </a:extLst>
          </p:cNvPr>
          <p:cNvSpPr/>
          <p:nvPr/>
        </p:nvSpPr>
        <p:spPr>
          <a:xfrm>
            <a:off x="7983021" y="4592548"/>
            <a:ext cx="3030876" cy="17877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is the expected value of sample mean (i.e. population mean) from rolling a dice for many times?</a:t>
            </a:r>
          </a:p>
        </p:txBody>
      </p:sp>
      <p:pic>
        <p:nvPicPr>
          <p:cNvPr id="6" name="Picture 5">
            <a:extLst>
              <a:ext uri="{FF2B5EF4-FFF2-40B4-BE49-F238E27FC236}">
                <a16:creationId xmlns:a16="http://schemas.microsoft.com/office/drawing/2014/main" id="{8002AE89-3646-8F41-A171-337B1FC65F94}"/>
              </a:ext>
            </a:extLst>
          </p:cNvPr>
          <p:cNvPicPr>
            <a:picLocks noChangeAspect="1"/>
          </p:cNvPicPr>
          <p:nvPr/>
        </p:nvPicPr>
        <p:blipFill>
          <a:blip r:embed="rId2"/>
          <a:stretch>
            <a:fillRect/>
          </a:stretch>
        </p:blipFill>
        <p:spPr>
          <a:xfrm>
            <a:off x="3470454" y="5656263"/>
            <a:ext cx="3213100" cy="520700"/>
          </a:xfrm>
          <a:prstGeom prst="rect">
            <a:avLst/>
          </a:prstGeom>
        </p:spPr>
      </p:pic>
      <p:pic>
        <p:nvPicPr>
          <p:cNvPr id="7" name="Picture 6">
            <a:extLst>
              <a:ext uri="{FF2B5EF4-FFF2-40B4-BE49-F238E27FC236}">
                <a16:creationId xmlns:a16="http://schemas.microsoft.com/office/drawing/2014/main" id="{3DCBC09F-6CCB-4A40-AC5B-CFD34D0E69D3}"/>
              </a:ext>
            </a:extLst>
          </p:cNvPr>
          <p:cNvPicPr>
            <a:picLocks noChangeAspect="1"/>
          </p:cNvPicPr>
          <p:nvPr/>
        </p:nvPicPr>
        <p:blipFill>
          <a:blip r:embed="rId3"/>
          <a:stretch>
            <a:fillRect/>
          </a:stretch>
        </p:blipFill>
        <p:spPr>
          <a:xfrm>
            <a:off x="3470454" y="4222562"/>
            <a:ext cx="3340100" cy="1104900"/>
          </a:xfrm>
          <a:prstGeom prst="rect">
            <a:avLst/>
          </a:prstGeom>
        </p:spPr>
      </p:pic>
      <p:pic>
        <p:nvPicPr>
          <p:cNvPr id="8" name="Picture 7">
            <a:extLst>
              <a:ext uri="{FF2B5EF4-FFF2-40B4-BE49-F238E27FC236}">
                <a16:creationId xmlns:a16="http://schemas.microsoft.com/office/drawing/2014/main" id="{E3D584EA-046A-AB40-84DB-6DD0FA0BEFF9}"/>
              </a:ext>
            </a:extLst>
          </p:cNvPr>
          <p:cNvPicPr>
            <a:picLocks noChangeAspect="1"/>
          </p:cNvPicPr>
          <p:nvPr/>
        </p:nvPicPr>
        <p:blipFill>
          <a:blip r:embed="rId4"/>
          <a:stretch>
            <a:fillRect/>
          </a:stretch>
        </p:blipFill>
        <p:spPr>
          <a:xfrm>
            <a:off x="2946400" y="2959100"/>
            <a:ext cx="6299200" cy="939800"/>
          </a:xfrm>
          <a:prstGeom prst="rect">
            <a:avLst/>
          </a:prstGeom>
        </p:spPr>
      </p:pic>
      <p:pic>
        <p:nvPicPr>
          <p:cNvPr id="4" name="Picture 3">
            <a:extLst>
              <a:ext uri="{FF2B5EF4-FFF2-40B4-BE49-F238E27FC236}">
                <a16:creationId xmlns:a16="http://schemas.microsoft.com/office/drawing/2014/main" id="{6FC2D733-25D1-744F-99BF-EAACB822F4DC}"/>
              </a:ext>
            </a:extLst>
          </p:cNvPr>
          <p:cNvPicPr>
            <a:picLocks noChangeAspect="1"/>
          </p:cNvPicPr>
          <p:nvPr/>
        </p:nvPicPr>
        <p:blipFill>
          <a:blip r:embed="rId5"/>
          <a:stretch>
            <a:fillRect/>
          </a:stretch>
        </p:blipFill>
        <p:spPr>
          <a:xfrm>
            <a:off x="8233881" y="5257919"/>
            <a:ext cx="2584807" cy="796687"/>
          </a:xfrm>
          <a:prstGeom prst="rect">
            <a:avLst/>
          </a:prstGeom>
        </p:spPr>
      </p:pic>
      <p:sp>
        <p:nvSpPr>
          <p:cNvPr id="5" name="TextBox 4">
            <a:extLst>
              <a:ext uri="{FF2B5EF4-FFF2-40B4-BE49-F238E27FC236}">
                <a16:creationId xmlns:a16="http://schemas.microsoft.com/office/drawing/2014/main" id="{56DCBE2D-2AC3-A246-9A7E-D8871821C784}"/>
              </a:ext>
            </a:extLst>
          </p:cNvPr>
          <p:cNvSpPr txBox="1"/>
          <p:nvPr/>
        </p:nvSpPr>
        <p:spPr>
          <a:xfrm>
            <a:off x="8024117" y="4775012"/>
            <a:ext cx="2794571" cy="369332"/>
          </a:xfrm>
          <a:prstGeom prst="rect">
            <a:avLst/>
          </a:prstGeom>
          <a:noFill/>
        </p:spPr>
        <p:txBody>
          <a:bodyPr wrap="square" rtlCol="0">
            <a:spAutoFit/>
          </a:bodyPr>
          <a:lstStyle/>
          <a:p>
            <a:r>
              <a:rPr lang="en-US" dirty="0"/>
              <a:t>For continuous problem</a:t>
            </a:r>
          </a:p>
        </p:txBody>
      </p:sp>
    </p:spTree>
    <p:extLst>
      <p:ext uri="{BB962C8B-B14F-4D97-AF65-F5344CB8AC3E}">
        <p14:creationId xmlns:p14="http://schemas.microsoft.com/office/powerpoint/2010/main" val="1798675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404F-4B05-234D-AF3B-B854FEDE3EE4}"/>
              </a:ext>
            </a:extLst>
          </p:cNvPr>
          <p:cNvSpPr>
            <a:spLocks noGrp="1"/>
          </p:cNvSpPr>
          <p:nvPr>
            <p:ph type="title"/>
          </p:nvPr>
        </p:nvSpPr>
        <p:spPr/>
        <p:txBody>
          <a:bodyPr/>
          <a:lstStyle/>
          <a:p>
            <a:r>
              <a:rPr lang="en-US" dirty="0"/>
              <a:t>f(x) = PDF = Probability Density Function</a:t>
            </a:r>
          </a:p>
        </p:txBody>
      </p:sp>
      <p:sp>
        <p:nvSpPr>
          <p:cNvPr id="3" name="Content Placeholder 2">
            <a:extLst>
              <a:ext uri="{FF2B5EF4-FFF2-40B4-BE49-F238E27FC236}">
                <a16:creationId xmlns:a16="http://schemas.microsoft.com/office/drawing/2014/main" id="{19AD7850-893D-DE42-AD7D-35D950D1407D}"/>
              </a:ext>
            </a:extLst>
          </p:cNvPr>
          <p:cNvSpPr>
            <a:spLocks noGrp="1"/>
          </p:cNvSpPr>
          <p:nvPr>
            <p:ph idx="1"/>
          </p:nvPr>
        </p:nvSpPr>
        <p:spPr/>
        <p:txBody>
          <a:bodyPr/>
          <a:lstStyle/>
          <a:p>
            <a:r>
              <a:rPr lang="en-US" dirty="0"/>
              <a:t>PDF is a function that describes statistical distribution</a:t>
            </a:r>
          </a:p>
          <a:p>
            <a:r>
              <a:rPr lang="en-US" dirty="0"/>
              <a:t>Its area (integral) measures the probability</a:t>
            </a:r>
          </a:p>
          <a:p>
            <a:endParaRPr lang="en-US" dirty="0"/>
          </a:p>
          <a:p>
            <a:endParaRPr lang="en-US" dirty="0"/>
          </a:p>
          <a:p>
            <a:endParaRPr lang="en-US" dirty="0"/>
          </a:p>
          <a:p>
            <a:endParaRPr lang="en-US" dirty="0"/>
          </a:p>
          <a:p>
            <a:r>
              <a:rPr lang="en-US" dirty="0"/>
              <a:t>Graph of f(x) is different from the histogram that PDF integrates out to </a:t>
            </a:r>
            <a:r>
              <a:rPr lang="en-US" b="1" dirty="0"/>
              <a:t>1</a:t>
            </a:r>
            <a:r>
              <a:rPr lang="en-US" dirty="0"/>
              <a:t>. The area covered by the histogram is equal to </a:t>
            </a:r>
            <a:r>
              <a:rPr lang="en-US" b="1" dirty="0" err="1"/>
              <a:t>N</a:t>
            </a:r>
            <a:r>
              <a:rPr lang="en-US" b="1" dirty="0" err="1">
                <a:latin typeface="Symbol" pitchFamily="2" charset="2"/>
              </a:rPr>
              <a:t>D</a:t>
            </a:r>
            <a:r>
              <a:rPr lang="en-US" b="1" dirty="0" err="1"/>
              <a:t>x</a:t>
            </a:r>
            <a:r>
              <a:rPr lang="en-US" dirty="0"/>
              <a:t> where </a:t>
            </a:r>
            <a:r>
              <a:rPr lang="en-US" b="1" dirty="0"/>
              <a:t>N</a:t>
            </a:r>
            <a:r>
              <a:rPr lang="en-US" dirty="0"/>
              <a:t> is the sample size and </a:t>
            </a:r>
            <a:r>
              <a:rPr lang="en-US" b="1" dirty="0">
                <a:latin typeface="Symbol" pitchFamily="2" charset="2"/>
              </a:rPr>
              <a:t>D</a:t>
            </a:r>
            <a:r>
              <a:rPr lang="en-US" b="1" dirty="0"/>
              <a:t>x</a:t>
            </a:r>
            <a:r>
              <a:rPr lang="en-US" dirty="0"/>
              <a:t> is the bin size. </a:t>
            </a:r>
          </a:p>
        </p:txBody>
      </p:sp>
      <p:pic>
        <p:nvPicPr>
          <p:cNvPr id="4" name="Picture 3">
            <a:extLst>
              <a:ext uri="{FF2B5EF4-FFF2-40B4-BE49-F238E27FC236}">
                <a16:creationId xmlns:a16="http://schemas.microsoft.com/office/drawing/2014/main" id="{6971B123-A5E8-694D-9F4B-68F5B5572FBA}"/>
              </a:ext>
            </a:extLst>
          </p:cNvPr>
          <p:cNvPicPr>
            <a:picLocks noChangeAspect="1"/>
          </p:cNvPicPr>
          <p:nvPr/>
        </p:nvPicPr>
        <p:blipFill>
          <a:blip r:embed="rId2"/>
          <a:stretch>
            <a:fillRect/>
          </a:stretch>
        </p:blipFill>
        <p:spPr>
          <a:xfrm>
            <a:off x="3494143" y="3262115"/>
            <a:ext cx="4813300" cy="1155700"/>
          </a:xfrm>
          <a:prstGeom prst="rect">
            <a:avLst/>
          </a:prstGeom>
        </p:spPr>
      </p:pic>
    </p:spTree>
    <p:extLst>
      <p:ext uri="{BB962C8B-B14F-4D97-AF65-F5344CB8AC3E}">
        <p14:creationId xmlns:p14="http://schemas.microsoft.com/office/powerpoint/2010/main" val="400051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A517-9B32-3C4F-AD4E-6BDC62A00540}"/>
              </a:ext>
            </a:extLst>
          </p:cNvPr>
          <p:cNvSpPr>
            <a:spLocks noGrp="1"/>
          </p:cNvSpPr>
          <p:nvPr>
            <p:ph type="title"/>
          </p:nvPr>
        </p:nvSpPr>
        <p:spPr/>
        <p:txBody>
          <a:bodyPr/>
          <a:lstStyle/>
          <a:p>
            <a:r>
              <a:rPr lang="en-US" dirty="0"/>
              <a:t>population and sample</a:t>
            </a:r>
          </a:p>
        </p:txBody>
      </p:sp>
      <p:sp>
        <p:nvSpPr>
          <p:cNvPr id="3" name="Content Placeholder 2">
            <a:extLst>
              <a:ext uri="{FF2B5EF4-FFF2-40B4-BE49-F238E27FC236}">
                <a16:creationId xmlns:a16="http://schemas.microsoft.com/office/drawing/2014/main" id="{F5D16E1E-A3CF-5C46-A3E5-C386DFC4E8C5}"/>
              </a:ext>
            </a:extLst>
          </p:cNvPr>
          <p:cNvSpPr>
            <a:spLocks noGrp="1"/>
          </p:cNvSpPr>
          <p:nvPr>
            <p:ph idx="1"/>
          </p:nvPr>
        </p:nvSpPr>
        <p:spPr/>
        <p:txBody>
          <a:bodyPr>
            <a:normAutofit/>
          </a:bodyPr>
          <a:lstStyle/>
          <a:p>
            <a:r>
              <a:rPr lang="en-US" dirty="0"/>
              <a:t>Objective: We use statistics is to estimate the characteristics of the population</a:t>
            </a:r>
          </a:p>
          <a:p>
            <a:pPr marL="0" indent="0">
              <a:buNone/>
            </a:pPr>
            <a:endParaRPr lang="en-US" dirty="0"/>
          </a:p>
          <a:p>
            <a:r>
              <a:rPr lang="en-US" dirty="0"/>
              <a:t>Data is often reported as </a:t>
            </a:r>
            <a:r>
              <a:rPr lang="en-US" b="1" dirty="0"/>
              <a:t>X ± ∆X. </a:t>
            </a:r>
            <a:r>
              <a:rPr lang="en-US" dirty="0"/>
              <a:t>How do we determine </a:t>
            </a:r>
            <a:r>
              <a:rPr lang="en-US" b="1" dirty="0"/>
              <a:t>X </a:t>
            </a:r>
            <a:r>
              <a:rPr lang="en-US" dirty="0"/>
              <a:t>and</a:t>
            </a:r>
            <a:r>
              <a:rPr lang="en-US" b="1" dirty="0"/>
              <a:t> ∆X </a:t>
            </a:r>
            <a:r>
              <a:rPr lang="en-US" dirty="0"/>
              <a:t>?</a:t>
            </a:r>
          </a:p>
          <a:p>
            <a:r>
              <a:rPr lang="en-US" dirty="0"/>
              <a:t>What are the meanings of uncertainty?</a:t>
            </a:r>
          </a:p>
          <a:p>
            <a:r>
              <a:rPr lang="en-US" dirty="0"/>
              <a:t>How do they combine through additive and multiplicative operations?</a:t>
            </a:r>
          </a:p>
          <a:p>
            <a:endParaRPr lang="en-US" dirty="0"/>
          </a:p>
        </p:txBody>
      </p:sp>
    </p:spTree>
    <p:extLst>
      <p:ext uri="{BB962C8B-B14F-4D97-AF65-F5344CB8AC3E}">
        <p14:creationId xmlns:p14="http://schemas.microsoft.com/office/powerpoint/2010/main" val="3898967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about the standard deviation?</a:t>
            </a:r>
          </a:p>
        </p:txBody>
      </p:sp>
      <p:pic>
        <p:nvPicPr>
          <p:cNvPr id="11" name="Picture 10">
            <a:extLst>
              <a:ext uri="{FF2B5EF4-FFF2-40B4-BE49-F238E27FC236}">
                <a16:creationId xmlns:a16="http://schemas.microsoft.com/office/drawing/2014/main" id="{20074D21-8D61-6C49-AC50-B8683AC09706}"/>
              </a:ext>
            </a:extLst>
          </p:cNvPr>
          <p:cNvPicPr>
            <a:picLocks noChangeAspect="1"/>
          </p:cNvPicPr>
          <p:nvPr/>
        </p:nvPicPr>
        <p:blipFill>
          <a:blip r:embed="rId2"/>
          <a:stretch>
            <a:fillRect/>
          </a:stretch>
        </p:blipFill>
        <p:spPr>
          <a:xfrm>
            <a:off x="2255678" y="3877818"/>
            <a:ext cx="2562902" cy="396524"/>
          </a:xfrm>
          <a:prstGeom prst="rect">
            <a:avLst/>
          </a:prstGeom>
        </p:spPr>
      </p:pic>
      <p:pic>
        <p:nvPicPr>
          <p:cNvPr id="12" name="Picture 11">
            <a:extLst>
              <a:ext uri="{FF2B5EF4-FFF2-40B4-BE49-F238E27FC236}">
                <a16:creationId xmlns:a16="http://schemas.microsoft.com/office/drawing/2014/main" id="{CCE704F4-3DBB-E046-BD0B-DDA88E96B915}"/>
              </a:ext>
            </a:extLst>
          </p:cNvPr>
          <p:cNvPicPr>
            <a:picLocks noChangeAspect="1"/>
          </p:cNvPicPr>
          <p:nvPr/>
        </p:nvPicPr>
        <p:blipFill>
          <a:blip r:embed="rId3"/>
          <a:stretch>
            <a:fillRect/>
          </a:stretch>
        </p:blipFill>
        <p:spPr>
          <a:xfrm>
            <a:off x="1785491" y="2761751"/>
            <a:ext cx="8278950" cy="813656"/>
          </a:xfrm>
          <a:prstGeom prst="rect">
            <a:avLst/>
          </a:prstGeom>
        </p:spPr>
      </p:pic>
      <p:pic>
        <p:nvPicPr>
          <p:cNvPr id="13" name="Picture 12">
            <a:extLst>
              <a:ext uri="{FF2B5EF4-FFF2-40B4-BE49-F238E27FC236}">
                <a16:creationId xmlns:a16="http://schemas.microsoft.com/office/drawing/2014/main" id="{CDAD4A8B-D2C8-294E-8A33-CD78C42EA2AD}"/>
              </a:ext>
            </a:extLst>
          </p:cNvPr>
          <p:cNvPicPr>
            <a:picLocks noChangeAspect="1"/>
          </p:cNvPicPr>
          <p:nvPr/>
        </p:nvPicPr>
        <p:blipFill>
          <a:blip r:embed="rId4"/>
          <a:stretch>
            <a:fillRect/>
          </a:stretch>
        </p:blipFill>
        <p:spPr>
          <a:xfrm>
            <a:off x="1939603" y="4998907"/>
            <a:ext cx="1122096" cy="255917"/>
          </a:xfrm>
          <a:prstGeom prst="rect">
            <a:avLst/>
          </a:prstGeom>
        </p:spPr>
      </p:pic>
    </p:spTree>
    <p:extLst>
      <p:ext uri="{BB962C8B-B14F-4D97-AF65-F5344CB8AC3E}">
        <p14:creationId xmlns:p14="http://schemas.microsoft.com/office/powerpoint/2010/main" val="2341415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E3F6-627D-7D48-9647-B419FFA60896}"/>
              </a:ext>
            </a:extLst>
          </p:cNvPr>
          <p:cNvSpPr>
            <a:spLocks noGrp="1"/>
          </p:cNvSpPr>
          <p:nvPr>
            <p:ph type="title"/>
          </p:nvPr>
        </p:nvSpPr>
        <p:spPr/>
        <p:txBody>
          <a:bodyPr/>
          <a:lstStyle/>
          <a:p>
            <a:r>
              <a:rPr lang="en-US" dirty="0"/>
              <a:t>PDF and its moments</a:t>
            </a:r>
          </a:p>
        </p:txBody>
      </p:sp>
      <p:pic>
        <p:nvPicPr>
          <p:cNvPr id="4" name="Picture 3">
            <a:extLst>
              <a:ext uri="{FF2B5EF4-FFF2-40B4-BE49-F238E27FC236}">
                <a16:creationId xmlns:a16="http://schemas.microsoft.com/office/drawing/2014/main" id="{223008F7-3277-BE4E-ABED-DFCA910214D6}"/>
              </a:ext>
            </a:extLst>
          </p:cNvPr>
          <p:cNvPicPr>
            <a:picLocks noChangeAspect="1"/>
          </p:cNvPicPr>
          <p:nvPr/>
        </p:nvPicPr>
        <p:blipFill>
          <a:blip r:embed="rId2"/>
          <a:stretch>
            <a:fillRect/>
          </a:stretch>
        </p:blipFill>
        <p:spPr>
          <a:xfrm>
            <a:off x="4343971" y="1690688"/>
            <a:ext cx="5435600" cy="3810000"/>
          </a:xfrm>
          <a:prstGeom prst="rect">
            <a:avLst/>
          </a:prstGeom>
        </p:spPr>
      </p:pic>
      <p:sp>
        <p:nvSpPr>
          <p:cNvPr id="5" name="TextBox 4">
            <a:extLst>
              <a:ext uri="{FF2B5EF4-FFF2-40B4-BE49-F238E27FC236}">
                <a16:creationId xmlns:a16="http://schemas.microsoft.com/office/drawing/2014/main" id="{5D84C348-9D20-3846-A54E-26265827B6A0}"/>
              </a:ext>
            </a:extLst>
          </p:cNvPr>
          <p:cNvSpPr txBox="1"/>
          <p:nvPr/>
        </p:nvSpPr>
        <p:spPr>
          <a:xfrm>
            <a:off x="1068513" y="2075378"/>
            <a:ext cx="3000054" cy="461665"/>
          </a:xfrm>
          <a:prstGeom prst="rect">
            <a:avLst/>
          </a:prstGeom>
          <a:noFill/>
        </p:spPr>
        <p:txBody>
          <a:bodyPr wrap="square" rtlCol="0">
            <a:spAutoFit/>
          </a:bodyPr>
          <a:lstStyle/>
          <a:p>
            <a:r>
              <a:rPr lang="en-US" sz="2400" dirty="0"/>
              <a:t>1</a:t>
            </a:r>
            <a:r>
              <a:rPr lang="en-US" sz="2400" baseline="30000" dirty="0"/>
              <a:t>st</a:t>
            </a:r>
            <a:r>
              <a:rPr lang="en-US" sz="2400" dirty="0"/>
              <a:t> moment  = mean</a:t>
            </a:r>
          </a:p>
        </p:txBody>
      </p:sp>
      <p:sp>
        <p:nvSpPr>
          <p:cNvPr id="6" name="TextBox 5">
            <a:extLst>
              <a:ext uri="{FF2B5EF4-FFF2-40B4-BE49-F238E27FC236}">
                <a16:creationId xmlns:a16="http://schemas.microsoft.com/office/drawing/2014/main" id="{2B71AACB-8E70-984C-89B0-9E5500FC1EEA}"/>
              </a:ext>
            </a:extLst>
          </p:cNvPr>
          <p:cNvSpPr txBox="1"/>
          <p:nvPr/>
        </p:nvSpPr>
        <p:spPr>
          <a:xfrm>
            <a:off x="1068513" y="3429000"/>
            <a:ext cx="3275458" cy="461665"/>
          </a:xfrm>
          <a:prstGeom prst="rect">
            <a:avLst/>
          </a:prstGeom>
          <a:noFill/>
        </p:spPr>
        <p:txBody>
          <a:bodyPr wrap="square" rtlCol="0">
            <a:spAutoFit/>
          </a:bodyPr>
          <a:lstStyle/>
          <a:p>
            <a:r>
              <a:rPr lang="en-US" sz="2400" dirty="0"/>
              <a:t>2</a:t>
            </a:r>
            <a:r>
              <a:rPr lang="en-US" sz="2400" baseline="30000" dirty="0"/>
              <a:t>nd</a:t>
            </a:r>
            <a:r>
              <a:rPr lang="en-US" sz="2400" dirty="0"/>
              <a:t> moment  = variance</a:t>
            </a:r>
          </a:p>
        </p:txBody>
      </p:sp>
      <p:sp>
        <p:nvSpPr>
          <p:cNvPr id="7" name="TextBox 6">
            <a:extLst>
              <a:ext uri="{FF2B5EF4-FFF2-40B4-BE49-F238E27FC236}">
                <a16:creationId xmlns:a16="http://schemas.microsoft.com/office/drawing/2014/main" id="{24650A06-B627-8647-B640-1180832D6738}"/>
              </a:ext>
            </a:extLst>
          </p:cNvPr>
          <p:cNvSpPr txBox="1"/>
          <p:nvPr/>
        </p:nvSpPr>
        <p:spPr>
          <a:xfrm>
            <a:off x="1017143" y="4726447"/>
            <a:ext cx="3275458" cy="461665"/>
          </a:xfrm>
          <a:prstGeom prst="rect">
            <a:avLst/>
          </a:prstGeom>
          <a:noFill/>
        </p:spPr>
        <p:txBody>
          <a:bodyPr wrap="square" rtlCol="0">
            <a:spAutoFit/>
          </a:bodyPr>
          <a:lstStyle/>
          <a:p>
            <a:r>
              <a:rPr lang="en-US" sz="2400" dirty="0"/>
              <a:t>n-</a:t>
            </a:r>
            <a:r>
              <a:rPr lang="en-US" sz="2400" dirty="0" err="1"/>
              <a:t>th</a:t>
            </a:r>
            <a:r>
              <a:rPr lang="en-US" sz="2400" dirty="0"/>
              <a:t> moment</a:t>
            </a:r>
          </a:p>
        </p:txBody>
      </p:sp>
    </p:spTree>
    <p:extLst>
      <p:ext uri="{BB962C8B-B14F-4D97-AF65-F5344CB8AC3E}">
        <p14:creationId xmlns:p14="http://schemas.microsoft.com/office/powerpoint/2010/main" val="523404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C808-2376-654C-BDF5-044CFE128A45}"/>
              </a:ext>
            </a:extLst>
          </p:cNvPr>
          <p:cNvSpPr>
            <a:spLocks noGrp="1"/>
          </p:cNvSpPr>
          <p:nvPr>
            <p:ph type="title"/>
          </p:nvPr>
        </p:nvSpPr>
        <p:spPr>
          <a:xfrm>
            <a:off x="653265" y="681037"/>
            <a:ext cx="10515600" cy="1325563"/>
          </a:xfrm>
        </p:spPr>
        <p:txBody>
          <a:bodyPr/>
          <a:lstStyle/>
          <a:p>
            <a:r>
              <a:rPr lang="en-US" dirty="0"/>
              <a:t>Central Limit Theorem</a:t>
            </a:r>
          </a:p>
        </p:txBody>
      </p:sp>
      <p:sp>
        <p:nvSpPr>
          <p:cNvPr id="3" name="Content Placeholder 2">
            <a:extLst>
              <a:ext uri="{FF2B5EF4-FFF2-40B4-BE49-F238E27FC236}">
                <a16:creationId xmlns:a16="http://schemas.microsoft.com/office/drawing/2014/main" id="{1653D428-74B0-1E41-837C-81E473092B23}"/>
              </a:ext>
            </a:extLst>
          </p:cNvPr>
          <p:cNvSpPr>
            <a:spLocks noGrp="1"/>
          </p:cNvSpPr>
          <p:nvPr>
            <p:ph idx="1"/>
          </p:nvPr>
        </p:nvSpPr>
        <p:spPr/>
        <p:txBody>
          <a:bodyPr/>
          <a:lstStyle/>
          <a:p>
            <a:pPr marL="0" indent="0">
              <a:buNone/>
            </a:pPr>
            <a:endParaRPr lang="en-US" dirty="0"/>
          </a:p>
          <a:p>
            <a:r>
              <a:rPr lang="en-US" dirty="0"/>
              <a:t>1. Mean of sample mean (M) is equal to the population mean (</a:t>
            </a:r>
            <a:r>
              <a:rPr lang="en-US" dirty="0">
                <a:latin typeface="Symbol" pitchFamily="2" charset="2"/>
              </a:rPr>
              <a:t>m</a:t>
            </a:r>
            <a:r>
              <a:rPr lang="en-US" dirty="0"/>
              <a:t>)</a:t>
            </a:r>
          </a:p>
          <a:p>
            <a:endParaRPr lang="en-US" dirty="0"/>
          </a:p>
          <a:p>
            <a:r>
              <a:rPr lang="en-US" dirty="0"/>
              <a:t>2. Standard error                measures the average distance between sample mean (M) and the true mean (</a:t>
            </a:r>
            <a:r>
              <a:rPr lang="en-US" dirty="0">
                <a:latin typeface="Symbol" pitchFamily="2" charset="2"/>
              </a:rPr>
              <a:t>m</a:t>
            </a:r>
            <a:r>
              <a:rPr lang="en-US" dirty="0"/>
              <a:t>)</a:t>
            </a:r>
          </a:p>
          <a:p>
            <a:endParaRPr lang="en-US" dirty="0"/>
          </a:p>
          <a:p>
            <a:r>
              <a:rPr lang="en-US" dirty="0"/>
              <a:t>3. Sample mean (M) follows the normal distribution (Gaussian) regardless of the parent population.</a:t>
            </a:r>
          </a:p>
        </p:txBody>
      </p:sp>
      <p:pic>
        <p:nvPicPr>
          <p:cNvPr id="6" name="Picture 5">
            <a:extLst>
              <a:ext uri="{FF2B5EF4-FFF2-40B4-BE49-F238E27FC236}">
                <a16:creationId xmlns:a16="http://schemas.microsoft.com/office/drawing/2014/main" id="{1A3F4E2A-537A-B248-9E25-2C0D69899320}"/>
              </a:ext>
            </a:extLst>
          </p:cNvPr>
          <p:cNvPicPr>
            <a:picLocks noChangeAspect="1"/>
          </p:cNvPicPr>
          <p:nvPr/>
        </p:nvPicPr>
        <p:blipFill>
          <a:blip r:embed="rId3"/>
          <a:stretch>
            <a:fillRect/>
          </a:stretch>
        </p:blipFill>
        <p:spPr>
          <a:xfrm>
            <a:off x="3796111" y="3384955"/>
            <a:ext cx="925593" cy="390201"/>
          </a:xfrm>
          <a:prstGeom prst="rect">
            <a:avLst/>
          </a:prstGeom>
        </p:spPr>
      </p:pic>
    </p:spTree>
    <p:extLst>
      <p:ext uri="{BB962C8B-B14F-4D97-AF65-F5344CB8AC3E}">
        <p14:creationId xmlns:p14="http://schemas.microsoft.com/office/powerpoint/2010/main" val="2351155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Roll a dice 10 times and take the mean (M). Repeat this many times. </a:t>
            </a:r>
          </a:p>
          <a:p>
            <a:r>
              <a:rPr lang="en-US" dirty="0"/>
              <a:t>What type of distribution will the sample means form? </a:t>
            </a:r>
          </a:p>
        </p:txBody>
      </p:sp>
    </p:spTree>
    <p:extLst>
      <p:ext uri="{BB962C8B-B14F-4D97-AF65-F5344CB8AC3E}">
        <p14:creationId xmlns:p14="http://schemas.microsoft.com/office/powerpoint/2010/main" val="3105878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0077-3870-2744-A959-92B6065196A1}"/>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557D3F28-43C3-E249-98B6-CA097151A93D}"/>
              </a:ext>
            </a:extLst>
          </p:cNvPr>
          <p:cNvSpPr>
            <a:spLocks noGrp="1"/>
          </p:cNvSpPr>
          <p:nvPr>
            <p:ph idx="1"/>
          </p:nvPr>
        </p:nvSpPr>
        <p:spPr/>
        <p:txBody>
          <a:bodyPr/>
          <a:lstStyle/>
          <a:p>
            <a:r>
              <a:rPr lang="en-US" dirty="0"/>
              <a:t>Histogram visualizes the distribution</a:t>
            </a:r>
          </a:p>
        </p:txBody>
      </p:sp>
      <p:pic>
        <p:nvPicPr>
          <p:cNvPr id="6" name="Picture 5">
            <a:extLst>
              <a:ext uri="{FF2B5EF4-FFF2-40B4-BE49-F238E27FC236}">
                <a16:creationId xmlns:a16="http://schemas.microsoft.com/office/drawing/2014/main" id="{D3E68B94-D59F-0942-8251-3FE17C2FD4DE}"/>
              </a:ext>
            </a:extLst>
          </p:cNvPr>
          <p:cNvPicPr>
            <a:picLocks noChangeAspect="1"/>
          </p:cNvPicPr>
          <p:nvPr/>
        </p:nvPicPr>
        <p:blipFill>
          <a:blip r:embed="rId2"/>
          <a:stretch>
            <a:fillRect/>
          </a:stretch>
        </p:blipFill>
        <p:spPr>
          <a:xfrm>
            <a:off x="6876408" y="2331244"/>
            <a:ext cx="4953000" cy="3340100"/>
          </a:xfrm>
          <a:prstGeom prst="rect">
            <a:avLst/>
          </a:prstGeom>
        </p:spPr>
      </p:pic>
      <p:pic>
        <p:nvPicPr>
          <p:cNvPr id="9" name="Picture 8">
            <a:extLst>
              <a:ext uri="{FF2B5EF4-FFF2-40B4-BE49-F238E27FC236}">
                <a16:creationId xmlns:a16="http://schemas.microsoft.com/office/drawing/2014/main" id="{F2E050FB-AE2F-7A48-B592-CD99277D8288}"/>
              </a:ext>
            </a:extLst>
          </p:cNvPr>
          <p:cNvPicPr>
            <a:picLocks noChangeAspect="1"/>
          </p:cNvPicPr>
          <p:nvPr/>
        </p:nvPicPr>
        <p:blipFill>
          <a:blip r:embed="rId3"/>
          <a:stretch>
            <a:fillRect/>
          </a:stretch>
        </p:blipFill>
        <p:spPr>
          <a:xfrm>
            <a:off x="838200" y="2486275"/>
            <a:ext cx="5429036" cy="4126067"/>
          </a:xfrm>
          <a:prstGeom prst="rect">
            <a:avLst/>
          </a:prstGeom>
        </p:spPr>
      </p:pic>
    </p:spTree>
    <p:extLst>
      <p:ext uri="{BB962C8B-B14F-4D97-AF65-F5344CB8AC3E}">
        <p14:creationId xmlns:p14="http://schemas.microsoft.com/office/powerpoint/2010/main" val="3243855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0077-3870-2744-A959-92B6065196A1}"/>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557D3F28-43C3-E249-98B6-CA097151A93D}"/>
              </a:ext>
            </a:extLst>
          </p:cNvPr>
          <p:cNvSpPr>
            <a:spLocks noGrp="1"/>
          </p:cNvSpPr>
          <p:nvPr>
            <p:ph idx="1"/>
          </p:nvPr>
        </p:nvSpPr>
        <p:spPr/>
        <p:txBody>
          <a:bodyPr/>
          <a:lstStyle/>
          <a:p>
            <a:r>
              <a:rPr lang="en-US" dirty="0"/>
              <a:t>Histogram visualizes the distribution</a:t>
            </a:r>
          </a:p>
        </p:txBody>
      </p:sp>
      <p:pic>
        <p:nvPicPr>
          <p:cNvPr id="9" name="Picture 8">
            <a:extLst>
              <a:ext uri="{FF2B5EF4-FFF2-40B4-BE49-F238E27FC236}">
                <a16:creationId xmlns:a16="http://schemas.microsoft.com/office/drawing/2014/main" id="{F2E050FB-AE2F-7A48-B592-CD99277D8288}"/>
              </a:ext>
            </a:extLst>
          </p:cNvPr>
          <p:cNvPicPr>
            <a:picLocks noChangeAspect="1"/>
          </p:cNvPicPr>
          <p:nvPr/>
        </p:nvPicPr>
        <p:blipFill>
          <a:blip r:embed="rId2"/>
          <a:stretch>
            <a:fillRect/>
          </a:stretch>
        </p:blipFill>
        <p:spPr>
          <a:xfrm>
            <a:off x="838200" y="2486275"/>
            <a:ext cx="5429036" cy="4126067"/>
          </a:xfrm>
          <a:prstGeom prst="rect">
            <a:avLst/>
          </a:prstGeom>
        </p:spPr>
      </p:pic>
      <p:pic>
        <p:nvPicPr>
          <p:cNvPr id="5" name="Picture 4">
            <a:extLst>
              <a:ext uri="{FF2B5EF4-FFF2-40B4-BE49-F238E27FC236}">
                <a16:creationId xmlns:a16="http://schemas.microsoft.com/office/drawing/2014/main" id="{BDE5A23F-9324-0648-8D7B-CD8E1F4C46FB}"/>
              </a:ext>
            </a:extLst>
          </p:cNvPr>
          <p:cNvPicPr>
            <a:picLocks noChangeAspect="1"/>
          </p:cNvPicPr>
          <p:nvPr/>
        </p:nvPicPr>
        <p:blipFill>
          <a:blip r:embed="rId3"/>
          <a:stretch>
            <a:fillRect/>
          </a:stretch>
        </p:blipFill>
        <p:spPr>
          <a:xfrm>
            <a:off x="6267236" y="2320458"/>
            <a:ext cx="5854700" cy="4457700"/>
          </a:xfrm>
          <a:prstGeom prst="rect">
            <a:avLst/>
          </a:prstGeom>
        </p:spPr>
      </p:pic>
    </p:spTree>
    <p:extLst>
      <p:ext uri="{BB962C8B-B14F-4D97-AF65-F5344CB8AC3E}">
        <p14:creationId xmlns:p14="http://schemas.microsoft.com/office/powerpoint/2010/main" val="748087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ABC-C523-C64F-B5F0-C7837B5103F5}"/>
              </a:ext>
            </a:extLst>
          </p:cNvPr>
          <p:cNvSpPr>
            <a:spLocks noGrp="1"/>
          </p:cNvSpPr>
          <p:nvPr>
            <p:ph type="title"/>
          </p:nvPr>
        </p:nvSpPr>
        <p:spPr/>
        <p:txBody>
          <a:bodyPr/>
          <a:lstStyle/>
          <a:p>
            <a:r>
              <a:rPr lang="en-US" dirty="0"/>
              <a:t>Uncertainty from multiple (N) measurements</a:t>
            </a:r>
          </a:p>
        </p:txBody>
      </p:sp>
      <p:sp>
        <p:nvSpPr>
          <p:cNvPr id="3" name="Content Placeholder 2">
            <a:extLst>
              <a:ext uri="{FF2B5EF4-FFF2-40B4-BE49-F238E27FC236}">
                <a16:creationId xmlns:a16="http://schemas.microsoft.com/office/drawing/2014/main" id="{C902D06F-B6C7-1A4C-8C31-497A5D843224}"/>
              </a:ext>
            </a:extLst>
          </p:cNvPr>
          <p:cNvSpPr>
            <a:spLocks noGrp="1"/>
          </p:cNvSpPr>
          <p:nvPr>
            <p:ph idx="1"/>
          </p:nvPr>
        </p:nvSpPr>
        <p:spPr/>
        <p:txBody>
          <a:bodyPr>
            <a:normAutofit/>
          </a:bodyPr>
          <a:lstStyle/>
          <a:p>
            <a:r>
              <a:rPr lang="en-US" dirty="0"/>
              <a:t>Consider taking </a:t>
            </a:r>
            <a:r>
              <a:rPr lang="en-US" b="1" dirty="0"/>
              <a:t>N samples randomly from a population  </a:t>
            </a:r>
          </a:p>
          <a:p>
            <a:r>
              <a:rPr lang="en-US" dirty="0"/>
              <a:t>What is the 95% confidence interval on the </a:t>
            </a:r>
            <a:r>
              <a:rPr lang="en-US" b="1" dirty="0"/>
              <a:t>true mean</a:t>
            </a:r>
            <a:r>
              <a:rPr lang="en-US" dirty="0"/>
              <a:t>?</a:t>
            </a:r>
          </a:p>
          <a:p>
            <a:endParaRPr lang="en-US" dirty="0"/>
          </a:p>
          <a:p>
            <a:r>
              <a:rPr lang="en-US" dirty="0"/>
              <a:t>Sample mean (M) is the average of N samples</a:t>
            </a:r>
          </a:p>
          <a:p>
            <a:r>
              <a:rPr lang="en-US" dirty="0"/>
              <a:t>Uncertainty scales with SE.</a:t>
            </a:r>
          </a:p>
          <a:p>
            <a:endParaRPr lang="en-US" dirty="0"/>
          </a:p>
          <a:p>
            <a:r>
              <a:rPr lang="en-US" u="sng" dirty="0"/>
              <a:t>If N &gt; 30</a:t>
            </a:r>
            <a:r>
              <a:rPr lang="en-US" dirty="0"/>
              <a:t>,  95% confidence interval is </a:t>
            </a:r>
          </a:p>
        </p:txBody>
      </p:sp>
      <p:pic>
        <p:nvPicPr>
          <p:cNvPr id="5" name="Picture 4">
            <a:extLst>
              <a:ext uri="{FF2B5EF4-FFF2-40B4-BE49-F238E27FC236}">
                <a16:creationId xmlns:a16="http://schemas.microsoft.com/office/drawing/2014/main" id="{A257C340-C2C1-F64C-873C-E7E97490232C}"/>
              </a:ext>
            </a:extLst>
          </p:cNvPr>
          <p:cNvPicPr>
            <a:picLocks noChangeAspect="1"/>
          </p:cNvPicPr>
          <p:nvPr/>
        </p:nvPicPr>
        <p:blipFill>
          <a:blip r:embed="rId3"/>
          <a:stretch>
            <a:fillRect/>
          </a:stretch>
        </p:blipFill>
        <p:spPr>
          <a:xfrm>
            <a:off x="5570237" y="3912678"/>
            <a:ext cx="2292849" cy="744170"/>
          </a:xfrm>
          <a:prstGeom prst="rect">
            <a:avLst/>
          </a:prstGeom>
        </p:spPr>
      </p:pic>
      <p:pic>
        <p:nvPicPr>
          <p:cNvPr id="6" name="Picture 5">
            <a:extLst>
              <a:ext uri="{FF2B5EF4-FFF2-40B4-BE49-F238E27FC236}">
                <a16:creationId xmlns:a16="http://schemas.microsoft.com/office/drawing/2014/main" id="{39B1178E-E5EF-F84C-A7F8-7673670ED222}"/>
              </a:ext>
            </a:extLst>
          </p:cNvPr>
          <p:cNvPicPr>
            <a:picLocks noChangeAspect="1"/>
          </p:cNvPicPr>
          <p:nvPr/>
        </p:nvPicPr>
        <p:blipFill>
          <a:blip r:embed="rId4"/>
          <a:stretch>
            <a:fillRect/>
          </a:stretch>
        </p:blipFill>
        <p:spPr>
          <a:xfrm>
            <a:off x="6716662" y="4936337"/>
            <a:ext cx="2292849" cy="352746"/>
          </a:xfrm>
          <a:prstGeom prst="rect">
            <a:avLst/>
          </a:prstGeom>
        </p:spPr>
      </p:pic>
    </p:spTree>
    <p:extLst>
      <p:ext uri="{BB962C8B-B14F-4D97-AF65-F5344CB8AC3E}">
        <p14:creationId xmlns:p14="http://schemas.microsoft.com/office/powerpoint/2010/main" val="3426835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ABC-C523-C64F-B5F0-C7837B5103F5}"/>
              </a:ext>
            </a:extLst>
          </p:cNvPr>
          <p:cNvSpPr>
            <a:spLocks noGrp="1"/>
          </p:cNvSpPr>
          <p:nvPr>
            <p:ph type="title"/>
          </p:nvPr>
        </p:nvSpPr>
        <p:spPr/>
        <p:txBody>
          <a:bodyPr/>
          <a:lstStyle/>
          <a:p>
            <a:r>
              <a:rPr lang="en-US" dirty="0"/>
              <a:t>Uncertainty from multiple (N) measurements</a:t>
            </a:r>
          </a:p>
        </p:txBody>
      </p:sp>
      <p:sp>
        <p:nvSpPr>
          <p:cNvPr id="3" name="Content Placeholder 2">
            <a:extLst>
              <a:ext uri="{FF2B5EF4-FFF2-40B4-BE49-F238E27FC236}">
                <a16:creationId xmlns:a16="http://schemas.microsoft.com/office/drawing/2014/main" id="{C902D06F-B6C7-1A4C-8C31-497A5D843224}"/>
              </a:ext>
            </a:extLst>
          </p:cNvPr>
          <p:cNvSpPr>
            <a:spLocks noGrp="1"/>
          </p:cNvSpPr>
          <p:nvPr>
            <p:ph idx="1"/>
          </p:nvPr>
        </p:nvSpPr>
        <p:spPr/>
        <p:txBody>
          <a:bodyPr>
            <a:normAutofit/>
          </a:bodyPr>
          <a:lstStyle/>
          <a:p>
            <a:r>
              <a:rPr lang="en-US" dirty="0"/>
              <a:t>Consider taking </a:t>
            </a:r>
            <a:r>
              <a:rPr lang="en-US" b="1" dirty="0"/>
              <a:t>N samples randomly from a population  </a:t>
            </a:r>
          </a:p>
          <a:p>
            <a:r>
              <a:rPr lang="en-US" dirty="0"/>
              <a:t>What is the 95% confidence interval on the </a:t>
            </a:r>
            <a:r>
              <a:rPr lang="en-US" b="1" dirty="0"/>
              <a:t>true mean</a:t>
            </a:r>
            <a:r>
              <a:rPr lang="en-US" dirty="0"/>
              <a:t>?</a:t>
            </a:r>
          </a:p>
          <a:p>
            <a:endParaRPr lang="en-US" dirty="0"/>
          </a:p>
          <a:p>
            <a:r>
              <a:rPr lang="en-US" dirty="0"/>
              <a:t>Sample mean (M) is the average of N samples</a:t>
            </a:r>
          </a:p>
          <a:p>
            <a:r>
              <a:rPr lang="en-US" dirty="0"/>
              <a:t>Uncertainty scales with SE.</a:t>
            </a:r>
          </a:p>
          <a:p>
            <a:endParaRPr lang="en-US" dirty="0"/>
          </a:p>
          <a:p>
            <a:r>
              <a:rPr lang="en-US" u="sng" dirty="0"/>
              <a:t>If N &lt; 30</a:t>
            </a:r>
            <a:r>
              <a:rPr lang="en-US" dirty="0"/>
              <a:t>, use Student’s t-distribution instead of Gaussian. </a:t>
            </a:r>
          </a:p>
          <a:p>
            <a:r>
              <a:rPr lang="en-US" dirty="0"/>
              <a:t>The 95% confidence interval is </a:t>
            </a:r>
          </a:p>
        </p:txBody>
      </p:sp>
      <p:pic>
        <p:nvPicPr>
          <p:cNvPr id="5" name="Picture 4">
            <a:extLst>
              <a:ext uri="{FF2B5EF4-FFF2-40B4-BE49-F238E27FC236}">
                <a16:creationId xmlns:a16="http://schemas.microsoft.com/office/drawing/2014/main" id="{A257C340-C2C1-F64C-873C-E7E97490232C}"/>
              </a:ext>
            </a:extLst>
          </p:cNvPr>
          <p:cNvPicPr>
            <a:picLocks noChangeAspect="1"/>
          </p:cNvPicPr>
          <p:nvPr/>
        </p:nvPicPr>
        <p:blipFill>
          <a:blip r:embed="rId2"/>
          <a:stretch>
            <a:fillRect/>
          </a:stretch>
        </p:blipFill>
        <p:spPr>
          <a:xfrm>
            <a:off x="5570237" y="3912678"/>
            <a:ext cx="2292849" cy="744170"/>
          </a:xfrm>
          <a:prstGeom prst="rect">
            <a:avLst/>
          </a:prstGeom>
        </p:spPr>
      </p:pic>
      <p:pic>
        <p:nvPicPr>
          <p:cNvPr id="4" name="Picture 3">
            <a:extLst>
              <a:ext uri="{FF2B5EF4-FFF2-40B4-BE49-F238E27FC236}">
                <a16:creationId xmlns:a16="http://schemas.microsoft.com/office/drawing/2014/main" id="{A38F9117-B140-C94E-8052-1130FC7CE026}"/>
              </a:ext>
            </a:extLst>
          </p:cNvPr>
          <p:cNvPicPr>
            <a:picLocks noChangeAspect="1"/>
          </p:cNvPicPr>
          <p:nvPr/>
        </p:nvPicPr>
        <p:blipFill>
          <a:blip r:embed="rId3"/>
          <a:stretch>
            <a:fillRect/>
          </a:stretch>
        </p:blipFill>
        <p:spPr>
          <a:xfrm>
            <a:off x="6173986" y="5596704"/>
            <a:ext cx="3378200" cy="431800"/>
          </a:xfrm>
          <a:prstGeom prst="rect">
            <a:avLst/>
          </a:prstGeom>
        </p:spPr>
      </p:pic>
    </p:spTree>
    <p:extLst>
      <p:ext uri="{BB962C8B-B14F-4D97-AF65-F5344CB8AC3E}">
        <p14:creationId xmlns:p14="http://schemas.microsoft.com/office/powerpoint/2010/main" val="3200135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FFDC-03D4-F843-9A39-16027430BC1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E20FB4DA-CB2B-534E-B673-BD7BA5B9B6B5}"/>
              </a:ext>
            </a:extLst>
          </p:cNvPr>
          <p:cNvSpPr>
            <a:spLocks noGrp="1"/>
          </p:cNvSpPr>
          <p:nvPr>
            <p:ph idx="1"/>
          </p:nvPr>
        </p:nvSpPr>
        <p:spPr/>
        <p:txBody>
          <a:bodyPr>
            <a:normAutofit lnSpcReduction="10000"/>
          </a:bodyPr>
          <a:lstStyle/>
          <a:p>
            <a:r>
              <a:rPr lang="en-US" dirty="0"/>
              <a:t>For the 95% confidence interval, </a:t>
            </a:r>
            <a:r>
              <a:rPr lang="en-US" dirty="0">
                <a:latin typeface="Symbol" pitchFamily="2" charset="2"/>
              </a:rPr>
              <a:t>a</a:t>
            </a:r>
            <a:r>
              <a:rPr lang="en-US" dirty="0"/>
              <a:t> = 1 - 0.95</a:t>
            </a:r>
          </a:p>
          <a:p>
            <a:r>
              <a:rPr lang="en-US" dirty="0">
                <a:latin typeface="Symbol" pitchFamily="2" charset="2"/>
              </a:rPr>
              <a:t>a</a:t>
            </a:r>
            <a:r>
              <a:rPr lang="en-US" dirty="0"/>
              <a:t> value is set equal to the 1 – (confidence level)</a:t>
            </a:r>
          </a:p>
          <a:p>
            <a:endParaRPr lang="en-US" dirty="0"/>
          </a:p>
          <a:p>
            <a:r>
              <a:rPr lang="en-US" dirty="0"/>
              <a:t>In MATLAB, </a:t>
            </a:r>
          </a:p>
          <a:p>
            <a:pPr marL="0" indent="0">
              <a:buNone/>
            </a:pPr>
            <a:r>
              <a:rPr lang="en-US" dirty="0">
                <a:latin typeface="Andale Mono" panose="020B0509000000000004" pitchFamily="49" charset="0"/>
              </a:rPr>
              <a: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tinv</a:t>
            </a:r>
            <a:r>
              <a:rPr lang="en-US" dirty="0">
                <a:latin typeface="Andale Mono" panose="020B0509000000000004" pitchFamily="49" charset="0"/>
              </a:rPr>
              <a:t>(1-a/2,df) </a:t>
            </a:r>
            <a:r>
              <a:rPr lang="en-US" dirty="0"/>
              <a:t>returns the </a:t>
            </a:r>
            <a:r>
              <a:rPr lang="en-US" dirty="0">
                <a:solidFill>
                  <a:srgbClr val="0070C0"/>
                </a:solidFill>
              </a:rPr>
              <a:t>critical t-value </a:t>
            </a:r>
            <a:r>
              <a:rPr lang="en-US" dirty="0"/>
              <a:t>(df = N-1). </a:t>
            </a:r>
          </a:p>
          <a:p>
            <a:pPr marL="0" indent="0">
              <a:buNone/>
            </a:pPr>
            <a:endParaRPr lang="en-US" dirty="0"/>
          </a:p>
          <a:p>
            <a:r>
              <a:rPr lang="en-US" dirty="0"/>
              <a:t>In python, from </a:t>
            </a:r>
            <a:r>
              <a:rPr lang="en-US" dirty="0" err="1"/>
              <a:t>scipy</a:t>
            </a:r>
            <a:r>
              <a:rPr lang="en-US" dirty="0"/>
              <a:t> import stats</a:t>
            </a:r>
          </a:p>
          <a:p>
            <a:pPr marL="0" indent="0">
              <a:buNone/>
            </a:pPr>
            <a:r>
              <a:rPr lang="en-US" dirty="0">
                <a:latin typeface="Andale Mono" panose="020B0509000000000004" pitchFamily="49" charset="0"/>
              </a:rPr>
              <a:t>&gt;&gt;&gt;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stats.t.ppf</a:t>
            </a:r>
            <a:r>
              <a:rPr lang="en-US" dirty="0">
                <a:latin typeface="Andale Mono" panose="020B0509000000000004" pitchFamily="49" charset="0"/>
              </a:rPr>
              <a:t> (1-a/2,df) </a:t>
            </a:r>
            <a:r>
              <a:rPr lang="en-US" dirty="0"/>
              <a:t>does the same. </a:t>
            </a:r>
          </a:p>
          <a:p>
            <a:endParaRPr lang="en-US" dirty="0"/>
          </a:p>
          <a:p>
            <a:endParaRPr lang="en-US" dirty="0"/>
          </a:p>
        </p:txBody>
      </p:sp>
    </p:spTree>
    <p:extLst>
      <p:ext uri="{BB962C8B-B14F-4D97-AF65-F5344CB8AC3E}">
        <p14:creationId xmlns:p14="http://schemas.microsoft.com/office/powerpoint/2010/main" val="3220090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endParaRPr lang="en-US" dirty="0"/>
          </a:p>
        </p:txBody>
      </p:sp>
      <p:cxnSp>
        <p:nvCxnSpPr>
          <p:cNvPr id="6" name="Straight Arrow Connector 5">
            <a:extLst>
              <a:ext uri="{FF2B5EF4-FFF2-40B4-BE49-F238E27FC236}">
                <a16:creationId xmlns:a16="http://schemas.microsoft.com/office/drawing/2014/main" id="{73CB4E7E-813A-C640-977A-91E9ACDFD278}"/>
              </a:ext>
            </a:extLst>
          </p:cNvPr>
          <p:cNvCxnSpPr>
            <a:cxnSpLocks/>
          </p:cNvCxnSpPr>
          <p:nvPr/>
        </p:nvCxnSpPr>
        <p:spPr>
          <a:xfrm>
            <a:off x="3077666" y="5063477"/>
            <a:ext cx="8517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F50562B-D80A-9E44-B215-0EDEE2CB04DA}"/>
              </a:ext>
            </a:extLst>
          </p:cNvPr>
          <p:cNvPicPr>
            <a:picLocks noChangeAspect="1"/>
          </p:cNvPicPr>
          <p:nvPr/>
        </p:nvPicPr>
        <p:blipFill>
          <a:blip r:embed="rId2"/>
          <a:stretch>
            <a:fillRect/>
          </a:stretch>
        </p:blipFill>
        <p:spPr>
          <a:xfrm>
            <a:off x="1440593" y="4220509"/>
            <a:ext cx="1352034" cy="1641755"/>
          </a:xfrm>
          <a:prstGeom prst="rect">
            <a:avLst/>
          </a:prstGeom>
        </p:spPr>
      </p:pic>
      <p:pic>
        <p:nvPicPr>
          <p:cNvPr id="12" name="Picture 11">
            <a:extLst>
              <a:ext uri="{FF2B5EF4-FFF2-40B4-BE49-F238E27FC236}">
                <a16:creationId xmlns:a16="http://schemas.microsoft.com/office/drawing/2014/main" id="{DF7117DB-8325-234E-8CB3-01F5EF726A41}"/>
              </a:ext>
            </a:extLst>
          </p:cNvPr>
          <p:cNvPicPr>
            <a:picLocks noChangeAspect="1"/>
          </p:cNvPicPr>
          <p:nvPr/>
        </p:nvPicPr>
        <p:blipFill>
          <a:blip r:embed="rId3"/>
          <a:stretch>
            <a:fillRect/>
          </a:stretch>
        </p:blipFill>
        <p:spPr>
          <a:xfrm>
            <a:off x="4214489" y="4825486"/>
            <a:ext cx="1536700" cy="431800"/>
          </a:xfrm>
          <a:prstGeom prst="rect">
            <a:avLst/>
          </a:prstGeom>
        </p:spPr>
      </p:pic>
      <p:pic>
        <p:nvPicPr>
          <p:cNvPr id="13" name="Picture 12">
            <a:extLst>
              <a:ext uri="{FF2B5EF4-FFF2-40B4-BE49-F238E27FC236}">
                <a16:creationId xmlns:a16="http://schemas.microsoft.com/office/drawing/2014/main" id="{CC5C744A-70B3-8A4C-83E8-A55C67CC6F14}"/>
              </a:ext>
            </a:extLst>
          </p:cNvPr>
          <p:cNvPicPr>
            <a:picLocks noChangeAspect="1"/>
          </p:cNvPicPr>
          <p:nvPr/>
        </p:nvPicPr>
        <p:blipFill>
          <a:blip r:embed="rId4"/>
          <a:stretch>
            <a:fillRect/>
          </a:stretch>
        </p:blipFill>
        <p:spPr>
          <a:xfrm>
            <a:off x="6886146" y="4001294"/>
            <a:ext cx="3708400" cy="431800"/>
          </a:xfrm>
          <a:prstGeom prst="rect">
            <a:avLst/>
          </a:prstGeom>
        </p:spPr>
      </p:pic>
      <p:pic>
        <p:nvPicPr>
          <p:cNvPr id="14" name="Picture 13">
            <a:extLst>
              <a:ext uri="{FF2B5EF4-FFF2-40B4-BE49-F238E27FC236}">
                <a16:creationId xmlns:a16="http://schemas.microsoft.com/office/drawing/2014/main" id="{020C262B-9B3A-0C42-B2FC-8F6C7E3F31A8}"/>
              </a:ext>
            </a:extLst>
          </p:cNvPr>
          <p:cNvPicPr>
            <a:picLocks noChangeAspect="1"/>
          </p:cNvPicPr>
          <p:nvPr/>
        </p:nvPicPr>
        <p:blipFill>
          <a:blip r:embed="rId5"/>
          <a:stretch>
            <a:fillRect/>
          </a:stretch>
        </p:blipFill>
        <p:spPr>
          <a:xfrm>
            <a:off x="6886146" y="5085836"/>
            <a:ext cx="1270000" cy="342900"/>
          </a:xfrm>
          <a:prstGeom prst="rect">
            <a:avLst/>
          </a:prstGeom>
        </p:spPr>
      </p:pic>
    </p:spTree>
    <p:extLst>
      <p:ext uri="{BB962C8B-B14F-4D97-AF65-F5344CB8AC3E}">
        <p14:creationId xmlns:p14="http://schemas.microsoft.com/office/powerpoint/2010/main" val="404855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C5F2-DC61-FC49-AC28-EC7A860A83FF}"/>
              </a:ext>
            </a:extLst>
          </p:cNvPr>
          <p:cNvSpPr>
            <a:spLocks noGrp="1"/>
          </p:cNvSpPr>
          <p:nvPr>
            <p:ph type="title"/>
          </p:nvPr>
        </p:nvSpPr>
        <p:spPr/>
        <p:txBody>
          <a:bodyPr/>
          <a:lstStyle/>
          <a:p>
            <a:r>
              <a:rPr lang="en-US" dirty="0"/>
              <a:t>Measurements and uncertainty</a:t>
            </a:r>
          </a:p>
        </p:txBody>
      </p:sp>
      <p:sp>
        <p:nvSpPr>
          <p:cNvPr id="3" name="Content Placeholder 2">
            <a:extLst>
              <a:ext uri="{FF2B5EF4-FFF2-40B4-BE49-F238E27FC236}">
                <a16:creationId xmlns:a16="http://schemas.microsoft.com/office/drawing/2014/main" id="{D6367ED1-2D36-9540-B783-33C5185C72FD}"/>
              </a:ext>
            </a:extLst>
          </p:cNvPr>
          <p:cNvSpPr>
            <a:spLocks noGrp="1"/>
          </p:cNvSpPr>
          <p:nvPr>
            <p:ph idx="1"/>
          </p:nvPr>
        </p:nvSpPr>
        <p:spPr/>
        <p:txBody>
          <a:bodyPr>
            <a:normAutofit fontScale="92500"/>
          </a:bodyPr>
          <a:lstStyle/>
          <a:p>
            <a:r>
              <a:rPr lang="en-US" dirty="0"/>
              <a:t>One of the best ways to understand the characteristics of the uncertainty is to measure several times and evaluate the differences in measurements</a:t>
            </a:r>
          </a:p>
          <a:p>
            <a:pPr marL="0" indent="0">
              <a:buNone/>
            </a:pPr>
            <a:endParaRPr lang="en-US" b="1" dirty="0"/>
          </a:p>
          <a:p>
            <a:r>
              <a:rPr lang="en-US" b="1" dirty="0"/>
              <a:t>Systematic error: </a:t>
            </a:r>
            <a:r>
              <a:rPr lang="en-US" dirty="0"/>
              <a:t>this type of error cannot be treated with statistics. Calibration with known standard is required to reduce the level of systematic error to an acceptable level. </a:t>
            </a:r>
          </a:p>
          <a:p>
            <a:endParaRPr lang="en-US" dirty="0"/>
          </a:p>
          <a:p>
            <a:r>
              <a:rPr lang="en-US" b="1" dirty="0"/>
              <a:t>Random error: </a:t>
            </a:r>
            <a:r>
              <a:rPr lang="en-US" dirty="0"/>
              <a:t>random uncertainty is revealed by repeat sampling, and can be treated with statistics. Most of today’s discussion deals with this type of error. </a:t>
            </a:r>
            <a:endParaRPr lang="en-US" b="1" dirty="0"/>
          </a:p>
        </p:txBody>
      </p:sp>
    </p:spTree>
    <p:extLst>
      <p:ext uri="{BB962C8B-B14F-4D97-AF65-F5344CB8AC3E}">
        <p14:creationId xmlns:p14="http://schemas.microsoft.com/office/powerpoint/2010/main" val="165722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r>
              <a:rPr lang="en-US" u="sng" dirty="0"/>
              <a:t>The most conservative uncertainty estimate: </a:t>
            </a:r>
          </a:p>
          <a:p>
            <a:endParaRPr lang="en-US" dirty="0"/>
          </a:p>
        </p:txBody>
      </p:sp>
      <p:pic>
        <p:nvPicPr>
          <p:cNvPr id="5" name="Picture 4">
            <a:extLst>
              <a:ext uri="{FF2B5EF4-FFF2-40B4-BE49-F238E27FC236}">
                <a16:creationId xmlns:a16="http://schemas.microsoft.com/office/drawing/2014/main" id="{D223F74E-C4D2-2347-B7F7-90405B213008}"/>
              </a:ext>
            </a:extLst>
          </p:cNvPr>
          <p:cNvPicPr>
            <a:picLocks noChangeAspect="1"/>
          </p:cNvPicPr>
          <p:nvPr/>
        </p:nvPicPr>
        <p:blipFill>
          <a:blip r:embed="rId2"/>
          <a:stretch>
            <a:fillRect/>
          </a:stretch>
        </p:blipFill>
        <p:spPr>
          <a:xfrm>
            <a:off x="1796191" y="4653520"/>
            <a:ext cx="4546600" cy="368300"/>
          </a:xfrm>
          <a:prstGeom prst="rect">
            <a:avLst/>
          </a:prstGeom>
        </p:spPr>
      </p:pic>
    </p:spTree>
    <p:extLst>
      <p:ext uri="{BB962C8B-B14F-4D97-AF65-F5344CB8AC3E}">
        <p14:creationId xmlns:p14="http://schemas.microsoft.com/office/powerpoint/2010/main" val="1149074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r>
              <a:rPr lang="en-US" u="sng" dirty="0"/>
              <a:t>If the uncertainty is independent and random: </a:t>
            </a:r>
          </a:p>
          <a:p>
            <a:endParaRPr lang="en-US" dirty="0"/>
          </a:p>
        </p:txBody>
      </p:sp>
      <p:pic>
        <p:nvPicPr>
          <p:cNvPr id="4" name="Picture 3">
            <a:extLst>
              <a:ext uri="{FF2B5EF4-FFF2-40B4-BE49-F238E27FC236}">
                <a16:creationId xmlns:a16="http://schemas.microsoft.com/office/drawing/2014/main" id="{0335612A-CEE7-B342-9E9B-746A5CFEA3D5}"/>
              </a:ext>
            </a:extLst>
          </p:cNvPr>
          <p:cNvPicPr>
            <a:picLocks noChangeAspect="1"/>
          </p:cNvPicPr>
          <p:nvPr/>
        </p:nvPicPr>
        <p:blipFill>
          <a:blip r:embed="rId2"/>
          <a:stretch>
            <a:fillRect/>
          </a:stretch>
        </p:blipFill>
        <p:spPr>
          <a:xfrm>
            <a:off x="1723940" y="4576633"/>
            <a:ext cx="6692900" cy="571500"/>
          </a:xfrm>
          <a:prstGeom prst="rect">
            <a:avLst/>
          </a:prstGeom>
        </p:spPr>
      </p:pic>
    </p:spTree>
    <p:extLst>
      <p:ext uri="{BB962C8B-B14F-4D97-AF65-F5344CB8AC3E}">
        <p14:creationId xmlns:p14="http://schemas.microsoft.com/office/powerpoint/2010/main" val="2273750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Multiplicative problem</a:t>
            </a:r>
          </a:p>
          <a:p>
            <a:r>
              <a:rPr lang="en-US" b="1" dirty="0"/>
              <a:t>D = X * Y / Z</a:t>
            </a:r>
          </a:p>
          <a:p>
            <a:r>
              <a:rPr lang="en-US" dirty="0"/>
              <a:t>Given the best estimates and uncertainties in (X, Y, Z), estimate the range of D</a:t>
            </a:r>
          </a:p>
          <a:p>
            <a:r>
              <a:rPr lang="en-US" u="sng" dirty="0"/>
              <a:t>The most conservative uncertainty estimate: </a:t>
            </a:r>
          </a:p>
          <a:p>
            <a:endParaRPr lang="en-US" dirty="0"/>
          </a:p>
        </p:txBody>
      </p:sp>
      <p:pic>
        <p:nvPicPr>
          <p:cNvPr id="7" name="Picture 6">
            <a:extLst>
              <a:ext uri="{FF2B5EF4-FFF2-40B4-BE49-F238E27FC236}">
                <a16:creationId xmlns:a16="http://schemas.microsoft.com/office/drawing/2014/main" id="{03347D05-C043-F54C-AE4E-C5E7F55C06CC}"/>
              </a:ext>
            </a:extLst>
          </p:cNvPr>
          <p:cNvPicPr>
            <a:picLocks noChangeAspect="1"/>
          </p:cNvPicPr>
          <p:nvPr/>
        </p:nvPicPr>
        <p:blipFill>
          <a:blip r:embed="rId2"/>
          <a:stretch>
            <a:fillRect/>
          </a:stretch>
        </p:blipFill>
        <p:spPr>
          <a:xfrm>
            <a:off x="2110774" y="4600832"/>
            <a:ext cx="5080344" cy="1182130"/>
          </a:xfrm>
          <a:prstGeom prst="rect">
            <a:avLst/>
          </a:prstGeom>
        </p:spPr>
      </p:pic>
    </p:spTree>
    <p:extLst>
      <p:ext uri="{BB962C8B-B14F-4D97-AF65-F5344CB8AC3E}">
        <p14:creationId xmlns:p14="http://schemas.microsoft.com/office/powerpoint/2010/main" val="341619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Multiplicative problem</a:t>
            </a:r>
          </a:p>
          <a:p>
            <a:r>
              <a:rPr lang="en-US" b="1" dirty="0"/>
              <a:t>D = X * Y / Z</a:t>
            </a:r>
          </a:p>
          <a:p>
            <a:r>
              <a:rPr lang="en-US" dirty="0"/>
              <a:t>Given the best estimates and uncertainties in (X, Y, Z), estimate the range of D</a:t>
            </a:r>
          </a:p>
          <a:p>
            <a:r>
              <a:rPr lang="en-US" u="sng" dirty="0"/>
              <a:t>If the uncertainty is independent and random: </a:t>
            </a:r>
          </a:p>
          <a:p>
            <a:endParaRPr lang="en-US" dirty="0"/>
          </a:p>
        </p:txBody>
      </p:sp>
      <p:pic>
        <p:nvPicPr>
          <p:cNvPr id="5" name="Picture 4">
            <a:extLst>
              <a:ext uri="{FF2B5EF4-FFF2-40B4-BE49-F238E27FC236}">
                <a16:creationId xmlns:a16="http://schemas.microsoft.com/office/drawing/2014/main" id="{3430EF42-4152-0440-A3ED-861F576AA1F4}"/>
              </a:ext>
            </a:extLst>
          </p:cNvPr>
          <p:cNvPicPr>
            <a:picLocks noChangeAspect="1"/>
          </p:cNvPicPr>
          <p:nvPr/>
        </p:nvPicPr>
        <p:blipFill>
          <a:blip r:embed="rId2"/>
          <a:stretch>
            <a:fillRect/>
          </a:stretch>
        </p:blipFill>
        <p:spPr>
          <a:xfrm>
            <a:off x="1748995" y="4578923"/>
            <a:ext cx="6245826" cy="1129898"/>
          </a:xfrm>
          <a:prstGeom prst="rect">
            <a:avLst/>
          </a:prstGeom>
        </p:spPr>
      </p:pic>
    </p:spTree>
    <p:extLst>
      <p:ext uri="{BB962C8B-B14F-4D97-AF65-F5344CB8AC3E}">
        <p14:creationId xmlns:p14="http://schemas.microsoft.com/office/powerpoint/2010/main" val="1317902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endParaRPr lang="en-US" dirty="0"/>
          </a:p>
        </p:txBody>
      </p:sp>
      <p:cxnSp>
        <p:nvCxnSpPr>
          <p:cNvPr id="6" name="Straight Arrow Connector 5">
            <a:extLst>
              <a:ext uri="{FF2B5EF4-FFF2-40B4-BE49-F238E27FC236}">
                <a16:creationId xmlns:a16="http://schemas.microsoft.com/office/drawing/2014/main" id="{73CB4E7E-813A-C640-977A-91E9ACDFD278}"/>
              </a:ext>
            </a:extLst>
          </p:cNvPr>
          <p:cNvCxnSpPr>
            <a:cxnSpLocks/>
          </p:cNvCxnSpPr>
          <p:nvPr/>
        </p:nvCxnSpPr>
        <p:spPr>
          <a:xfrm>
            <a:off x="3077666" y="5063477"/>
            <a:ext cx="8517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F50562B-D80A-9E44-B215-0EDEE2CB04DA}"/>
              </a:ext>
            </a:extLst>
          </p:cNvPr>
          <p:cNvPicPr>
            <a:picLocks noChangeAspect="1"/>
          </p:cNvPicPr>
          <p:nvPr/>
        </p:nvPicPr>
        <p:blipFill>
          <a:blip r:embed="rId2"/>
          <a:stretch>
            <a:fillRect/>
          </a:stretch>
        </p:blipFill>
        <p:spPr>
          <a:xfrm>
            <a:off x="1440593" y="4220509"/>
            <a:ext cx="1352034" cy="1641755"/>
          </a:xfrm>
          <a:prstGeom prst="rect">
            <a:avLst/>
          </a:prstGeom>
        </p:spPr>
      </p:pic>
      <p:pic>
        <p:nvPicPr>
          <p:cNvPr id="12" name="Picture 11">
            <a:extLst>
              <a:ext uri="{FF2B5EF4-FFF2-40B4-BE49-F238E27FC236}">
                <a16:creationId xmlns:a16="http://schemas.microsoft.com/office/drawing/2014/main" id="{DF7117DB-8325-234E-8CB3-01F5EF726A41}"/>
              </a:ext>
            </a:extLst>
          </p:cNvPr>
          <p:cNvPicPr>
            <a:picLocks noChangeAspect="1"/>
          </p:cNvPicPr>
          <p:nvPr/>
        </p:nvPicPr>
        <p:blipFill>
          <a:blip r:embed="rId3"/>
          <a:stretch>
            <a:fillRect/>
          </a:stretch>
        </p:blipFill>
        <p:spPr>
          <a:xfrm>
            <a:off x="4214489" y="4825486"/>
            <a:ext cx="1536700" cy="431800"/>
          </a:xfrm>
          <a:prstGeom prst="rect">
            <a:avLst/>
          </a:prstGeom>
        </p:spPr>
      </p:pic>
    </p:spTree>
    <p:extLst>
      <p:ext uri="{BB962C8B-B14F-4D97-AF65-F5344CB8AC3E}">
        <p14:creationId xmlns:p14="http://schemas.microsoft.com/office/powerpoint/2010/main" val="1656210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9B40-599D-FA40-9847-A954329D59E9}"/>
              </a:ext>
            </a:extLst>
          </p:cNvPr>
          <p:cNvSpPr>
            <a:spLocks noGrp="1"/>
          </p:cNvSpPr>
          <p:nvPr>
            <p:ph type="title"/>
          </p:nvPr>
        </p:nvSpPr>
        <p:spPr/>
        <p:txBody>
          <a:bodyPr/>
          <a:lstStyle/>
          <a:p>
            <a:r>
              <a:rPr lang="en-US" dirty="0"/>
              <a:t>Hypothesis testing</a:t>
            </a:r>
          </a:p>
        </p:txBody>
      </p:sp>
      <p:sp>
        <p:nvSpPr>
          <p:cNvPr id="4" name="Content Placeholder 2">
            <a:extLst>
              <a:ext uri="{FF2B5EF4-FFF2-40B4-BE49-F238E27FC236}">
                <a16:creationId xmlns:a16="http://schemas.microsoft.com/office/drawing/2014/main" id="{2DFF6FF9-29FC-814B-B243-A12542A0F099}"/>
              </a:ext>
            </a:extLst>
          </p:cNvPr>
          <p:cNvSpPr>
            <a:spLocks noGrp="1"/>
          </p:cNvSpPr>
          <p:nvPr>
            <p:ph idx="1"/>
          </p:nvPr>
        </p:nvSpPr>
        <p:spPr>
          <a:xfrm>
            <a:off x="1497873" y="1921267"/>
            <a:ext cx="10040005" cy="4161034"/>
          </a:xfrm>
        </p:spPr>
        <p:txBody>
          <a:bodyPr>
            <a:normAutofit/>
          </a:bodyPr>
          <a:lstStyle/>
          <a:p>
            <a:pPr marL="0" indent="0">
              <a:buNone/>
            </a:pPr>
            <a:r>
              <a:rPr lang="en-US" u="sng" dirty="0"/>
              <a:t>The 5 steps</a:t>
            </a:r>
          </a:p>
          <a:p>
            <a:pPr marL="457200" indent="-457200">
              <a:buFont typeface="+mj-lt"/>
              <a:buAutoNum type="arabicPeriod"/>
            </a:pPr>
            <a:r>
              <a:rPr lang="en-US" dirty="0"/>
              <a:t>State your confidence level</a:t>
            </a:r>
          </a:p>
          <a:p>
            <a:pPr marL="457200" indent="-457200">
              <a:buFont typeface="+mj-lt"/>
              <a:buAutoNum type="arabicPeriod"/>
            </a:pPr>
            <a:r>
              <a:rPr lang="en-US" dirty="0"/>
              <a:t>State your null hypothesis and its alternative</a:t>
            </a:r>
          </a:p>
          <a:p>
            <a:pPr marL="457200" indent="-457200">
              <a:buFont typeface="+mj-lt"/>
              <a:buAutoNum type="arabicPeriod"/>
            </a:pPr>
            <a:r>
              <a:rPr lang="en-US" dirty="0"/>
              <a:t>State the statistics used</a:t>
            </a:r>
          </a:p>
          <a:p>
            <a:pPr marL="457200" indent="-457200">
              <a:buFont typeface="+mj-lt"/>
              <a:buAutoNum type="arabicPeriod"/>
            </a:pPr>
            <a:r>
              <a:rPr lang="en-US" dirty="0"/>
              <a:t>Determine the critical region</a:t>
            </a:r>
          </a:p>
          <a:p>
            <a:pPr marL="457200" indent="-457200">
              <a:buFont typeface="+mj-lt"/>
              <a:buAutoNum type="arabicPeriod"/>
            </a:pPr>
            <a:r>
              <a:rPr lang="en-US" dirty="0"/>
              <a:t>Evaluate whether the data is within or outside of the critical region</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7305629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1. State your confidence level</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r>
              <a:rPr lang="en-US" dirty="0"/>
              <a:t>It is important to set your confidence level first. This sets how extreme the data should be in order to reject the null hypothesis. </a:t>
            </a:r>
          </a:p>
          <a:p>
            <a:endParaRPr lang="en-US" dirty="0"/>
          </a:p>
          <a:p>
            <a:pPr marL="0" indent="0">
              <a:buNone/>
            </a:pPr>
            <a:r>
              <a:rPr lang="en-US" u="sng" dirty="0"/>
              <a:t>Example</a:t>
            </a:r>
          </a:p>
          <a:p>
            <a:r>
              <a:rPr lang="en-US" dirty="0"/>
              <a:t>95% confidence level means we reject null hypothesis if data is extreme beyond 95% of expected range. </a:t>
            </a:r>
          </a:p>
        </p:txBody>
      </p:sp>
    </p:spTree>
    <p:extLst>
      <p:ext uri="{BB962C8B-B14F-4D97-AF65-F5344CB8AC3E}">
        <p14:creationId xmlns:p14="http://schemas.microsoft.com/office/powerpoint/2010/main" val="3791506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2. State the null hypothesis and its alternative</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462338" y="1825625"/>
            <a:ext cx="10891462" cy="4351339"/>
          </a:xfrm>
        </p:spPr>
        <p:txBody>
          <a:bodyPr>
            <a:normAutofit/>
          </a:bodyPr>
          <a:lstStyle/>
          <a:p>
            <a:pPr marL="0" indent="0">
              <a:buNone/>
            </a:pPr>
            <a:r>
              <a:rPr lang="en-US" u="sng" dirty="0"/>
              <a:t>Example</a:t>
            </a:r>
            <a:endParaRPr lang="en-US" dirty="0"/>
          </a:p>
          <a:p>
            <a:r>
              <a:rPr lang="en-US" dirty="0"/>
              <a:t>H</a:t>
            </a:r>
            <a:r>
              <a:rPr lang="en-US" baseline="-25000" dirty="0"/>
              <a:t>0</a:t>
            </a:r>
            <a:r>
              <a:rPr lang="en-US" dirty="0"/>
              <a:t>: Annual mean temperature from the last 10 years is NOT significantly warmer than the long-term mean. </a:t>
            </a:r>
          </a:p>
          <a:p>
            <a:r>
              <a:rPr lang="en-US" dirty="0"/>
              <a:t>H</a:t>
            </a:r>
            <a:r>
              <a:rPr lang="en-US" baseline="-25000" dirty="0"/>
              <a:t>1</a:t>
            </a:r>
            <a:r>
              <a:rPr lang="en-US" dirty="0"/>
              <a:t>: Annual mean temperature from the last 10 years is significantly warmer than the long-term mean. </a:t>
            </a:r>
          </a:p>
          <a:p>
            <a:pPr marL="0" indent="0">
              <a:buNone/>
            </a:pPr>
            <a:endParaRPr lang="en-US" dirty="0"/>
          </a:p>
        </p:txBody>
      </p:sp>
      <p:pic>
        <p:nvPicPr>
          <p:cNvPr id="4" name="Picture 2">
            <a:extLst>
              <a:ext uri="{FF2B5EF4-FFF2-40B4-BE49-F238E27FC236}">
                <a16:creationId xmlns:a16="http://schemas.microsoft.com/office/drawing/2014/main" id="{EFA70476-AF2C-E447-B14C-71EE38DC8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370" y="4029502"/>
            <a:ext cx="3806902" cy="261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61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3. State the statistics used. </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pPr marL="0" indent="0">
              <a:buNone/>
            </a:pPr>
            <a:r>
              <a:rPr lang="en-US" u="sng" dirty="0"/>
              <a:t>Example</a:t>
            </a:r>
          </a:p>
          <a:p>
            <a:endParaRPr lang="en-US" dirty="0"/>
          </a:p>
          <a:p>
            <a:r>
              <a:rPr lang="en-US" dirty="0"/>
              <a:t>We use Student’s t-distribution with one-tail test. </a:t>
            </a:r>
          </a:p>
          <a:p>
            <a:endParaRPr lang="en-US" dirty="0"/>
          </a:p>
          <a:p>
            <a:r>
              <a:rPr lang="en-US" dirty="0"/>
              <a:t>Student’s t-distribution: In general when the sample number is small (N&lt;30) we use t-distribution. </a:t>
            </a:r>
          </a:p>
          <a:p>
            <a:r>
              <a:rPr lang="en-US" dirty="0"/>
              <a:t>One-tail test: Since we already know that some warming has occurred, we focus on the positive side of the distribution. </a:t>
            </a:r>
          </a:p>
        </p:txBody>
      </p:sp>
    </p:spTree>
    <p:extLst>
      <p:ext uri="{BB962C8B-B14F-4D97-AF65-F5344CB8AC3E}">
        <p14:creationId xmlns:p14="http://schemas.microsoft.com/office/powerpoint/2010/main" val="21206543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a:xfrm>
            <a:off x="838200" y="365126"/>
            <a:ext cx="10515600" cy="902697"/>
          </a:xfrm>
        </p:spPr>
        <p:txBody>
          <a:bodyPr/>
          <a:lstStyle/>
          <a:p>
            <a:pPr algn="ctr"/>
            <a:r>
              <a:rPr lang="en-US" dirty="0"/>
              <a:t>Student’s t-distribution</a:t>
            </a:r>
          </a:p>
        </p:txBody>
      </p:sp>
      <p:pic>
        <p:nvPicPr>
          <p:cNvPr id="7" name="Picture 6">
            <a:extLst>
              <a:ext uri="{FF2B5EF4-FFF2-40B4-BE49-F238E27FC236}">
                <a16:creationId xmlns:a16="http://schemas.microsoft.com/office/drawing/2014/main" id="{B6E5C15B-119E-0643-B9E1-284140499471}"/>
              </a:ext>
            </a:extLst>
          </p:cNvPr>
          <p:cNvPicPr>
            <a:picLocks noChangeAspect="1"/>
          </p:cNvPicPr>
          <p:nvPr/>
        </p:nvPicPr>
        <p:blipFill>
          <a:blip r:embed="rId3"/>
          <a:stretch>
            <a:fillRect/>
          </a:stretch>
        </p:blipFill>
        <p:spPr>
          <a:xfrm>
            <a:off x="2819641" y="1267823"/>
            <a:ext cx="6205340" cy="4654005"/>
          </a:xfrm>
          <a:prstGeom prst="rect">
            <a:avLst/>
          </a:prstGeom>
        </p:spPr>
      </p:pic>
    </p:spTree>
    <p:extLst>
      <p:ext uri="{BB962C8B-B14F-4D97-AF65-F5344CB8AC3E}">
        <p14:creationId xmlns:p14="http://schemas.microsoft.com/office/powerpoint/2010/main" val="199165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A5B7-544F-C342-AFAD-735D57D2A962}"/>
              </a:ext>
            </a:extLst>
          </p:cNvPr>
          <p:cNvSpPr>
            <a:spLocks noGrp="1"/>
          </p:cNvSpPr>
          <p:nvPr>
            <p:ph type="title"/>
          </p:nvPr>
        </p:nvSpPr>
        <p:spPr/>
        <p:txBody>
          <a:bodyPr>
            <a:normAutofit/>
          </a:bodyPr>
          <a:lstStyle/>
          <a:p>
            <a:r>
              <a:rPr lang="en-US" dirty="0"/>
              <a:t>A quick look at the monthly (August) temperature of Atlanta</a:t>
            </a:r>
          </a:p>
        </p:txBody>
      </p:sp>
      <p:pic>
        <p:nvPicPr>
          <p:cNvPr id="1026" name="Picture 2">
            <a:extLst>
              <a:ext uri="{FF2B5EF4-FFF2-40B4-BE49-F238E27FC236}">
                <a16:creationId xmlns:a16="http://schemas.microsoft.com/office/drawing/2014/main" id="{D1777BAD-9E22-D348-849D-A70E6C75F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734" y="1842863"/>
            <a:ext cx="6468533" cy="4453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EFF994-7D3B-3741-AF33-3EDDACEA1FAA}"/>
              </a:ext>
            </a:extLst>
          </p:cNvPr>
          <p:cNvSpPr txBox="1"/>
          <p:nvPr/>
        </p:nvSpPr>
        <p:spPr>
          <a:xfrm>
            <a:off x="464950" y="6174093"/>
            <a:ext cx="9061343" cy="461665"/>
          </a:xfrm>
          <a:prstGeom prst="rect">
            <a:avLst/>
          </a:prstGeom>
          <a:noFill/>
        </p:spPr>
        <p:txBody>
          <a:bodyPr wrap="square" rtlCol="0">
            <a:spAutoFit/>
          </a:bodyPr>
          <a:lstStyle/>
          <a:p>
            <a:r>
              <a:rPr lang="en-US" sz="2400" dirty="0"/>
              <a:t>National weather service, w2.weather.gov</a:t>
            </a:r>
          </a:p>
        </p:txBody>
      </p:sp>
    </p:spTree>
    <p:extLst>
      <p:ext uri="{BB962C8B-B14F-4D97-AF65-F5344CB8AC3E}">
        <p14:creationId xmlns:p14="http://schemas.microsoft.com/office/powerpoint/2010/main" val="2453588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4. Determine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222626" y="1825625"/>
            <a:ext cx="9924836" cy="4351339"/>
          </a:xfrm>
        </p:spPr>
        <p:txBody>
          <a:bodyPr>
            <a:normAutofit/>
          </a:bodyPr>
          <a:lstStyle/>
          <a:p>
            <a:r>
              <a:rPr lang="en-US" dirty="0"/>
              <a:t>Critical region is related to the percentile value. </a:t>
            </a:r>
          </a:p>
          <a:p>
            <a:r>
              <a:rPr lang="en-US" dirty="0"/>
              <a:t>For one-tail test, the critical region with the 95% confidence level is 95% percentile value</a:t>
            </a:r>
          </a:p>
          <a:p>
            <a:r>
              <a:rPr lang="en-US" dirty="0"/>
              <a:t>Look for the t-value at 0.95 = CDF(</a:t>
            </a:r>
            <a:r>
              <a:rPr lang="en-US" dirty="0" err="1"/>
              <a:t>t,d.f</a:t>
            </a:r>
            <a:r>
              <a:rPr lang="en-US" dirty="0"/>
              <a:t>.=9) where CDF is the cumulative distribution function. </a:t>
            </a:r>
          </a:p>
          <a:p>
            <a:r>
              <a:rPr lang="en-US" dirty="0"/>
              <a:t>This can be done using MATLAB/python</a:t>
            </a:r>
          </a:p>
          <a:p>
            <a:pPr marL="0" indent="0">
              <a:buNone/>
            </a:pPr>
            <a:r>
              <a:rPr lang="en-US" dirty="0">
                <a:latin typeface="Andale Mono" panose="020B0509000000000004" pitchFamily="49" charset="0"/>
              </a:rPr>
              <a:t>&gt;&gt; a = 1-.95</a:t>
            </a:r>
            <a:endParaRPr lang="en-US" dirty="0"/>
          </a:p>
          <a:p>
            <a:pPr marL="0" indent="0">
              <a:buNone/>
            </a:pPr>
            <a:r>
              <a:rPr lang="en-US" dirty="0">
                <a:latin typeface="Andale Mono" panose="020B0509000000000004" pitchFamily="49" charset="0"/>
              </a:rPr>
              <a: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tinv</a:t>
            </a:r>
            <a:r>
              <a:rPr lang="en-US" dirty="0">
                <a:latin typeface="Andale Mono" panose="020B0509000000000004" pitchFamily="49" charset="0"/>
              </a:rPr>
              <a:t>(1-a,df) 		</a:t>
            </a:r>
            <a:r>
              <a:rPr lang="en-US" dirty="0"/>
              <a:t>(for one tail)</a:t>
            </a:r>
          </a:p>
          <a:p>
            <a:pPr marL="0" indent="0">
              <a:buNone/>
            </a:pPr>
            <a:r>
              <a:rPr lang="en-US" dirty="0">
                <a:latin typeface="Andale Mono" panose="020B0509000000000004" pitchFamily="49" charset="0"/>
              </a:rPr>
              <a: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tinv</a:t>
            </a:r>
            <a:r>
              <a:rPr lang="en-US" dirty="0">
                <a:latin typeface="Andale Mono" panose="020B0509000000000004" pitchFamily="49" charset="0"/>
              </a:rPr>
              <a:t>(1-a/2,df) 	</a:t>
            </a:r>
            <a:r>
              <a:rPr lang="en-US" dirty="0"/>
              <a:t>(for two tail)</a:t>
            </a:r>
          </a:p>
          <a:p>
            <a:endParaRPr lang="en-US" dirty="0"/>
          </a:p>
        </p:txBody>
      </p:sp>
    </p:spTree>
    <p:extLst>
      <p:ext uri="{BB962C8B-B14F-4D97-AF65-F5344CB8AC3E}">
        <p14:creationId xmlns:p14="http://schemas.microsoft.com/office/powerpoint/2010/main" val="2600461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131F4F-B433-1A48-BB97-B8755D055CBC}"/>
              </a:ext>
            </a:extLst>
          </p:cNvPr>
          <p:cNvSpPr/>
          <p:nvPr/>
        </p:nvSpPr>
        <p:spPr>
          <a:xfrm>
            <a:off x="1394847" y="4238120"/>
            <a:ext cx="9113003"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normAutofit/>
          </a:bodyPr>
          <a:lstStyle/>
          <a:p>
            <a:pPr algn="ctr"/>
            <a:r>
              <a:rPr lang="en-US" dirty="0"/>
              <a:t>5. Evaluate whether data is within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r>
              <a:rPr lang="en-US" dirty="0"/>
              <a:t>Calculate the t-value of the data: </a:t>
            </a:r>
          </a:p>
          <a:p>
            <a:r>
              <a:rPr lang="en-US" dirty="0"/>
              <a:t>x: Mean temperature from the last 10 years</a:t>
            </a:r>
          </a:p>
          <a:p>
            <a:r>
              <a:rPr lang="en-US" dirty="0">
                <a:latin typeface="Symbol" pitchFamily="2" charset="2"/>
              </a:rPr>
              <a:t>m</a:t>
            </a:r>
            <a:r>
              <a:rPr lang="en-US" dirty="0"/>
              <a:t>: Long term mean temperature</a:t>
            </a:r>
          </a:p>
          <a:p>
            <a:r>
              <a:rPr lang="en-US" dirty="0"/>
              <a:t>t-value is (signal)/(standard error)</a:t>
            </a:r>
          </a:p>
        </p:txBody>
      </p:sp>
      <p:pic>
        <p:nvPicPr>
          <p:cNvPr id="5" name="Picture 4">
            <a:extLst>
              <a:ext uri="{FF2B5EF4-FFF2-40B4-BE49-F238E27FC236}">
                <a16:creationId xmlns:a16="http://schemas.microsoft.com/office/drawing/2014/main" id="{4822820C-BD3E-4D45-ACDE-55D9A1CA8040}"/>
              </a:ext>
            </a:extLst>
          </p:cNvPr>
          <p:cNvPicPr>
            <a:picLocks noChangeAspect="1"/>
          </p:cNvPicPr>
          <p:nvPr/>
        </p:nvPicPr>
        <p:blipFill>
          <a:blip r:embed="rId2"/>
          <a:stretch>
            <a:fillRect/>
          </a:stretch>
        </p:blipFill>
        <p:spPr>
          <a:xfrm>
            <a:off x="2939143" y="4500587"/>
            <a:ext cx="5384800" cy="1303867"/>
          </a:xfrm>
          <a:prstGeom prst="rect">
            <a:avLst/>
          </a:prstGeom>
        </p:spPr>
      </p:pic>
    </p:spTree>
    <p:extLst>
      <p:ext uri="{BB962C8B-B14F-4D97-AF65-F5344CB8AC3E}">
        <p14:creationId xmlns:p14="http://schemas.microsoft.com/office/powerpoint/2010/main" val="919572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6A6690-259F-B94D-A6B1-6A30A1B37C11}"/>
              </a:ext>
            </a:extLst>
          </p:cNvPr>
          <p:cNvSpPr/>
          <p:nvPr/>
        </p:nvSpPr>
        <p:spPr>
          <a:xfrm>
            <a:off x="1081832" y="1572511"/>
            <a:ext cx="4817856" cy="114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a:xfrm>
            <a:off x="361627" y="365125"/>
            <a:ext cx="10992173" cy="1207384"/>
          </a:xfrm>
        </p:spPr>
        <p:txBody>
          <a:bodyPr>
            <a:normAutofit fontScale="90000"/>
          </a:bodyPr>
          <a:lstStyle/>
          <a:p>
            <a:pPr algn="ctr"/>
            <a:r>
              <a:rPr lang="en-US" dirty="0"/>
              <a:t>5. Evaluate whether data is within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3347633"/>
            <a:ext cx="8197669" cy="2829331"/>
          </a:xfrm>
        </p:spPr>
        <p:txBody>
          <a:bodyPr>
            <a:normAutofit/>
          </a:bodyPr>
          <a:lstStyle/>
          <a:p>
            <a:r>
              <a:rPr lang="en-US" dirty="0"/>
              <a:t>x = 64.2°F (from last 10 years)</a:t>
            </a:r>
          </a:p>
          <a:p>
            <a:r>
              <a:rPr lang="en-US" dirty="0">
                <a:latin typeface="Symbol" pitchFamily="2" charset="2"/>
              </a:rPr>
              <a:t>m</a:t>
            </a:r>
            <a:r>
              <a:rPr lang="en-US" dirty="0"/>
              <a:t> = 61.9°F (long-term mean)</a:t>
            </a:r>
          </a:p>
          <a:p>
            <a:r>
              <a:rPr lang="en-US" dirty="0"/>
              <a:t>s = 1.5 °F (std from last 10 years)</a:t>
            </a:r>
          </a:p>
          <a:p>
            <a:r>
              <a:rPr lang="en-US" dirty="0"/>
              <a:t>t-value is 4.8, which is much larger than the critical value of 1.8. </a:t>
            </a:r>
          </a:p>
        </p:txBody>
      </p:sp>
      <p:pic>
        <p:nvPicPr>
          <p:cNvPr id="5" name="Picture 4">
            <a:extLst>
              <a:ext uri="{FF2B5EF4-FFF2-40B4-BE49-F238E27FC236}">
                <a16:creationId xmlns:a16="http://schemas.microsoft.com/office/drawing/2014/main" id="{4822820C-BD3E-4D45-ACDE-55D9A1CA8040}"/>
              </a:ext>
            </a:extLst>
          </p:cNvPr>
          <p:cNvPicPr>
            <a:picLocks noChangeAspect="1"/>
          </p:cNvPicPr>
          <p:nvPr/>
        </p:nvPicPr>
        <p:blipFill>
          <a:blip r:embed="rId2"/>
          <a:stretch>
            <a:fillRect/>
          </a:stretch>
        </p:blipFill>
        <p:spPr>
          <a:xfrm>
            <a:off x="1614714" y="1690688"/>
            <a:ext cx="3759305" cy="910272"/>
          </a:xfrm>
          <a:prstGeom prst="rect">
            <a:avLst/>
          </a:prstGeom>
        </p:spPr>
      </p:pic>
    </p:spTree>
    <p:extLst>
      <p:ext uri="{BB962C8B-B14F-4D97-AF65-F5344CB8AC3E}">
        <p14:creationId xmlns:p14="http://schemas.microsoft.com/office/powerpoint/2010/main" val="609666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normAutofit/>
          </a:bodyPr>
          <a:lstStyle/>
          <a:p>
            <a:pPr algn="ctr"/>
            <a:r>
              <a:rPr lang="en-US" dirty="0"/>
              <a:t>5. Evaluate whether data is within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387012" y="2055223"/>
            <a:ext cx="8807824" cy="4121741"/>
          </a:xfrm>
        </p:spPr>
        <p:txBody>
          <a:bodyPr>
            <a:normAutofit/>
          </a:bodyPr>
          <a:lstStyle/>
          <a:p>
            <a:r>
              <a:rPr lang="en-US" dirty="0"/>
              <a:t>If the null hypothesis is correct, the t-value will be t&lt;</a:t>
            </a:r>
            <a:r>
              <a:rPr lang="en-US" dirty="0" err="1"/>
              <a:t>t</a:t>
            </a:r>
            <a:r>
              <a:rPr lang="en-US" baseline="-25000" dirty="0" err="1"/>
              <a:t>crit</a:t>
            </a:r>
            <a:r>
              <a:rPr lang="en-US" dirty="0"/>
              <a:t> for the confidence level (95%) </a:t>
            </a:r>
          </a:p>
          <a:p>
            <a:r>
              <a:rPr lang="en-US" dirty="0"/>
              <a:t>t&gt;</a:t>
            </a:r>
            <a:r>
              <a:rPr lang="en-US" dirty="0" err="1"/>
              <a:t>t</a:t>
            </a:r>
            <a:r>
              <a:rPr lang="en-US" baseline="-25000" dirty="0" err="1"/>
              <a:t>crit</a:t>
            </a:r>
            <a:r>
              <a:rPr lang="en-US" dirty="0"/>
              <a:t>: we reject the null hypothesis</a:t>
            </a:r>
          </a:p>
          <a:p>
            <a:r>
              <a:rPr lang="en-US" dirty="0"/>
              <a:t>Random sampling cannot explain the warm temperature from the last 10 years! </a:t>
            </a:r>
          </a:p>
          <a:p>
            <a:r>
              <a:rPr lang="en-US" dirty="0"/>
              <a:t>(p-value) What’s the probability of getting the observed signal by random sampling: p=1-CDF(</a:t>
            </a:r>
            <a:r>
              <a:rPr lang="en-US" dirty="0" err="1"/>
              <a:t>tvalue,df</a:t>
            </a:r>
            <a:r>
              <a:rPr lang="en-US" dirty="0"/>
              <a:t>)			p=0.0005 (0.05%). </a:t>
            </a:r>
          </a:p>
        </p:txBody>
      </p:sp>
    </p:spTree>
    <p:extLst>
      <p:ext uri="{BB962C8B-B14F-4D97-AF65-F5344CB8AC3E}">
        <p14:creationId xmlns:p14="http://schemas.microsoft.com/office/powerpoint/2010/main" val="2693912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FDE4-866A-DD44-B98A-E0A5DAEFAF9E}"/>
              </a:ext>
            </a:extLst>
          </p:cNvPr>
          <p:cNvSpPr>
            <a:spLocks noGrp="1"/>
          </p:cNvSpPr>
          <p:nvPr>
            <p:ph type="title"/>
          </p:nvPr>
        </p:nvSpPr>
        <p:spPr/>
        <p:txBody>
          <a:bodyPr/>
          <a:lstStyle/>
          <a:p>
            <a:r>
              <a:rPr lang="en-US" dirty="0"/>
              <a:t>Type I vs II errors</a:t>
            </a:r>
          </a:p>
        </p:txBody>
      </p:sp>
      <p:sp>
        <p:nvSpPr>
          <p:cNvPr id="3" name="Content Placeholder 2">
            <a:extLst>
              <a:ext uri="{FF2B5EF4-FFF2-40B4-BE49-F238E27FC236}">
                <a16:creationId xmlns:a16="http://schemas.microsoft.com/office/drawing/2014/main" id="{2B455043-AF6F-9543-95C8-3CBF8252C699}"/>
              </a:ext>
            </a:extLst>
          </p:cNvPr>
          <p:cNvSpPr>
            <a:spLocks noGrp="1"/>
          </p:cNvSpPr>
          <p:nvPr>
            <p:ph idx="1"/>
          </p:nvPr>
        </p:nvSpPr>
        <p:spPr/>
        <p:txBody>
          <a:bodyPr>
            <a:normAutofit/>
          </a:bodyPr>
          <a:lstStyle/>
          <a:p>
            <a:r>
              <a:rPr lang="en-US" dirty="0"/>
              <a:t>There are 4 possible outcomes of the hypothesis testing</a:t>
            </a:r>
          </a:p>
          <a:p>
            <a:r>
              <a:rPr lang="en-US" dirty="0"/>
              <a:t>1. Null hypothesis is NOT true, and the t-test rejects the null hypothesis (true positive)</a:t>
            </a:r>
          </a:p>
          <a:p>
            <a:r>
              <a:rPr lang="en-US" dirty="0"/>
              <a:t>2. Null hypothesis is true, and the t-test does not reject the null hypothesis (true negative)</a:t>
            </a:r>
          </a:p>
          <a:p>
            <a:r>
              <a:rPr lang="en-US" dirty="0"/>
              <a:t>3. Null hypothesis is true, and the the t-test rejects the null hypothesis (false positive = Type I error)</a:t>
            </a:r>
          </a:p>
          <a:p>
            <a:r>
              <a:rPr lang="en-US" dirty="0"/>
              <a:t>4. Null hypothesis is NOT true, and the t-test does not reject the null hypothesis (false negative = Type II error) </a:t>
            </a:r>
          </a:p>
        </p:txBody>
      </p:sp>
    </p:spTree>
    <p:extLst>
      <p:ext uri="{BB962C8B-B14F-4D97-AF65-F5344CB8AC3E}">
        <p14:creationId xmlns:p14="http://schemas.microsoft.com/office/powerpoint/2010/main" val="518168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703C-171B-7648-979F-3406BDA51AE2}"/>
              </a:ext>
            </a:extLst>
          </p:cNvPr>
          <p:cNvSpPr>
            <a:spLocks noGrp="1"/>
          </p:cNvSpPr>
          <p:nvPr>
            <p:ph type="title"/>
          </p:nvPr>
        </p:nvSpPr>
        <p:spPr/>
        <p:txBody>
          <a:bodyPr/>
          <a:lstStyle/>
          <a:p>
            <a:r>
              <a:rPr lang="en-US" dirty="0"/>
              <a:t>Type I error</a:t>
            </a:r>
          </a:p>
        </p:txBody>
      </p:sp>
      <p:sp>
        <p:nvSpPr>
          <p:cNvPr id="3" name="Content Placeholder 2">
            <a:extLst>
              <a:ext uri="{FF2B5EF4-FFF2-40B4-BE49-F238E27FC236}">
                <a16:creationId xmlns:a16="http://schemas.microsoft.com/office/drawing/2014/main" id="{DF5AE369-66A5-DA46-85D9-D4410FD41FD9}"/>
              </a:ext>
            </a:extLst>
          </p:cNvPr>
          <p:cNvSpPr>
            <a:spLocks noGrp="1"/>
          </p:cNvSpPr>
          <p:nvPr>
            <p:ph idx="1"/>
          </p:nvPr>
        </p:nvSpPr>
        <p:spPr/>
        <p:txBody>
          <a:bodyPr>
            <a:normAutofit fontScale="92500" lnSpcReduction="10000"/>
          </a:bodyPr>
          <a:lstStyle/>
          <a:p>
            <a:r>
              <a:rPr lang="en-US" dirty="0"/>
              <a:t>False positive</a:t>
            </a:r>
          </a:p>
          <a:p>
            <a:endParaRPr lang="en-US" dirty="0"/>
          </a:p>
          <a:p>
            <a:r>
              <a:rPr lang="en-US" dirty="0"/>
              <a:t>Random sampling can sometimes create a strong signal. </a:t>
            </a:r>
          </a:p>
          <a:p>
            <a:r>
              <a:rPr lang="en-US" dirty="0"/>
              <a:t>If confidence level is 95%, this happens at 5% probability (the “</a:t>
            </a:r>
            <a:r>
              <a:rPr lang="en-US" dirty="0">
                <a:latin typeface="Symbol" pitchFamily="2" charset="2"/>
              </a:rPr>
              <a:t>a”</a:t>
            </a:r>
            <a:r>
              <a:rPr lang="en-US" dirty="0"/>
              <a:t> value is the probability of committing Type I error)</a:t>
            </a:r>
          </a:p>
          <a:p>
            <a:endParaRPr lang="en-US" dirty="0"/>
          </a:p>
          <a:p>
            <a:r>
              <a:rPr lang="en-US" dirty="0"/>
              <a:t>To reduce the Type I error, increase the confidence level (i.e. lower the </a:t>
            </a:r>
            <a:r>
              <a:rPr lang="en-US" dirty="0">
                <a:latin typeface="Symbol" pitchFamily="2" charset="2"/>
              </a:rPr>
              <a:t>a</a:t>
            </a:r>
            <a:r>
              <a:rPr lang="en-US" dirty="0"/>
              <a:t> value). Higher level of confidence requires a stronger t-value in order to reject H</a:t>
            </a:r>
            <a:r>
              <a:rPr lang="en-US" baseline="-25000" dirty="0"/>
              <a:t>0</a:t>
            </a:r>
            <a:r>
              <a:rPr lang="en-US" dirty="0"/>
              <a:t>.</a:t>
            </a:r>
          </a:p>
          <a:p>
            <a:pPr marL="0" indent="0">
              <a:buNone/>
            </a:pPr>
            <a:r>
              <a:rPr lang="en-US" dirty="0"/>
              <a:t>  </a:t>
            </a:r>
          </a:p>
        </p:txBody>
      </p:sp>
    </p:spTree>
    <p:extLst>
      <p:ext uri="{BB962C8B-B14F-4D97-AF65-F5344CB8AC3E}">
        <p14:creationId xmlns:p14="http://schemas.microsoft.com/office/powerpoint/2010/main" val="402642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703C-171B-7648-979F-3406BDA51AE2}"/>
              </a:ext>
            </a:extLst>
          </p:cNvPr>
          <p:cNvSpPr>
            <a:spLocks noGrp="1"/>
          </p:cNvSpPr>
          <p:nvPr>
            <p:ph type="title"/>
          </p:nvPr>
        </p:nvSpPr>
        <p:spPr/>
        <p:txBody>
          <a:bodyPr/>
          <a:lstStyle/>
          <a:p>
            <a:r>
              <a:rPr lang="en-US" dirty="0"/>
              <a:t>Type II error</a:t>
            </a:r>
          </a:p>
        </p:txBody>
      </p:sp>
      <p:sp>
        <p:nvSpPr>
          <p:cNvPr id="3" name="Content Placeholder 2">
            <a:extLst>
              <a:ext uri="{FF2B5EF4-FFF2-40B4-BE49-F238E27FC236}">
                <a16:creationId xmlns:a16="http://schemas.microsoft.com/office/drawing/2014/main" id="{DF5AE369-66A5-DA46-85D9-D4410FD41FD9}"/>
              </a:ext>
            </a:extLst>
          </p:cNvPr>
          <p:cNvSpPr>
            <a:spLocks noGrp="1"/>
          </p:cNvSpPr>
          <p:nvPr>
            <p:ph idx="1"/>
          </p:nvPr>
        </p:nvSpPr>
        <p:spPr/>
        <p:txBody>
          <a:bodyPr>
            <a:normAutofit/>
          </a:bodyPr>
          <a:lstStyle/>
          <a:p>
            <a:r>
              <a:rPr lang="en-US" dirty="0"/>
              <a:t>False negative</a:t>
            </a:r>
          </a:p>
          <a:p>
            <a:endParaRPr lang="en-US" dirty="0"/>
          </a:p>
          <a:p>
            <a:r>
              <a:rPr lang="en-US" dirty="0"/>
              <a:t>The signal is not very strong and/or sample size is small. </a:t>
            </a:r>
          </a:p>
          <a:p>
            <a:r>
              <a:rPr lang="en-US" dirty="0"/>
              <a:t>If the confidence level is very high, type II error can occur. </a:t>
            </a:r>
          </a:p>
          <a:p>
            <a:endParaRPr lang="en-US" dirty="0"/>
          </a:p>
          <a:p>
            <a:r>
              <a:rPr lang="en-US" dirty="0"/>
              <a:t>To reduce the Type II error while keeping certain confidence level,  it is necessary to collect more data. You should not just lower the confidence level to get the result you want. </a:t>
            </a:r>
          </a:p>
        </p:txBody>
      </p:sp>
    </p:spTree>
    <p:extLst>
      <p:ext uri="{BB962C8B-B14F-4D97-AF65-F5344CB8AC3E}">
        <p14:creationId xmlns:p14="http://schemas.microsoft.com/office/powerpoint/2010/main" val="4019259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75E02A-0F1C-414A-A017-AE6956F6D0BB}"/>
              </a:ext>
            </a:extLst>
          </p:cNvPr>
          <p:cNvSpPr/>
          <p:nvPr/>
        </p:nvSpPr>
        <p:spPr>
          <a:xfrm>
            <a:off x="1622157" y="4339527"/>
            <a:ext cx="9619281" cy="197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59E11DF-4CF3-4643-A67A-56721380A565}"/>
              </a:ext>
            </a:extLst>
          </p:cNvPr>
          <p:cNvSpPr>
            <a:spLocks noGrp="1"/>
          </p:cNvSpPr>
          <p:nvPr>
            <p:ph type="title"/>
          </p:nvPr>
        </p:nvSpPr>
        <p:spPr/>
        <p:txBody>
          <a:bodyPr/>
          <a:lstStyle/>
          <a:p>
            <a:r>
              <a:rPr lang="en-US" dirty="0"/>
              <a:t>Comparing two sample statistics</a:t>
            </a:r>
          </a:p>
        </p:txBody>
      </p:sp>
      <p:sp>
        <p:nvSpPr>
          <p:cNvPr id="3" name="Content Placeholder 2">
            <a:extLst>
              <a:ext uri="{FF2B5EF4-FFF2-40B4-BE49-F238E27FC236}">
                <a16:creationId xmlns:a16="http://schemas.microsoft.com/office/drawing/2014/main" id="{909A5E38-4387-254D-990A-9A3AE780F21D}"/>
              </a:ext>
            </a:extLst>
          </p:cNvPr>
          <p:cNvSpPr>
            <a:spLocks noGrp="1"/>
          </p:cNvSpPr>
          <p:nvPr>
            <p:ph idx="1"/>
          </p:nvPr>
        </p:nvSpPr>
        <p:spPr/>
        <p:txBody>
          <a:bodyPr/>
          <a:lstStyle/>
          <a:p>
            <a:r>
              <a:rPr lang="en-US" dirty="0"/>
              <a:t>Assume you want to compare 2 groups of samples</a:t>
            </a:r>
          </a:p>
          <a:p>
            <a:endParaRPr lang="en-US" dirty="0"/>
          </a:p>
          <a:p>
            <a:r>
              <a:rPr lang="en-US" dirty="0"/>
              <a:t>Sample size N</a:t>
            </a:r>
            <a:r>
              <a:rPr lang="en-US" baseline="-25000" dirty="0"/>
              <a:t>1</a:t>
            </a:r>
            <a:r>
              <a:rPr lang="en-US" dirty="0"/>
              <a:t> and N</a:t>
            </a:r>
            <a:r>
              <a:rPr lang="en-US" baseline="-25000" dirty="0"/>
              <a:t>2</a:t>
            </a:r>
            <a:r>
              <a:rPr lang="en-US" dirty="0"/>
              <a:t>, means x</a:t>
            </a:r>
            <a:r>
              <a:rPr lang="en-US" baseline="-25000" dirty="0"/>
              <a:t>1</a:t>
            </a:r>
            <a:r>
              <a:rPr lang="en-US" dirty="0"/>
              <a:t> and x</a:t>
            </a:r>
            <a:r>
              <a:rPr lang="en-US" baseline="-25000" dirty="0"/>
              <a:t>2</a:t>
            </a:r>
            <a:r>
              <a:rPr lang="en-US" dirty="0"/>
              <a:t>, standard deviation s</a:t>
            </a:r>
            <a:r>
              <a:rPr lang="en-US" baseline="-25000" dirty="0"/>
              <a:t>1</a:t>
            </a:r>
            <a:r>
              <a:rPr lang="en-US" dirty="0"/>
              <a:t> and s</a:t>
            </a:r>
            <a:r>
              <a:rPr lang="en-US" baseline="-25000" dirty="0"/>
              <a:t>2</a:t>
            </a:r>
            <a:endParaRPr lang="en-US" dirty="0"/>
          </a:p>
          <a:p>
            <a:r>
              <a:rPr lang="en-US" dirty="0"/>
              <a:t>Null hypothesis: the two samples are coming from the same population (x</a:t>
            </a:r>
            <a:r>
              <a:rPr lang="en-US" baseline="-25000" dirty="0"/>
              <a:t>1</a:t>
            </a:r>
            <a:r>
              <a:rPr lang="en-US" dirty="0"/>
              <a:t> = x</a:t>
            </a:r>
            <a:r>
              <a:rPr lang="en-US" baseline="-25000" dirty="0"/>
              <a:t>2</a:t>
            </a:r>
            <a:r>
              <a:rPr lang="en-US" dirty="0"/>
              <a:t>)</a:t>
            </a:r>
          </a:p>
          <a:p>
            <a:pPr marL="0" indent="0">
              <a:buNone/>
            </a:pPr>
            <a:endParaRPr lang="en-US" dirty="0"/>
          </a:p>
        </p:txBody>
      </p:sp>
      <p:pic>
        <p:nvPicPr>
          <p:cNvPr id="4" name="Picture 3">
            <a:extLst>
              <a:ext uri="{FF2B5EF4-FFF2-40B4-BE49-F238E27FC236}">
                <a16:creationId xmlns:a16="http://schemas.microsoft.com/office/drawing/2014/main" id="{1BDD80E1-EBBB-3844-BDBB-B9E8FF809B55}"/>
              </a:ext>
            </a:extLst>
          </p:cNvPr>
          <p:cNvPicPr>
            <a:picLocks noChangeAspect="1"/>
          </p:cNvPicPr>
          <p:nvPr/>
        </p:nvPicPr>
        <p:blipFill>
          <a:blip r:embed="rId2"/>
          <a:stretch>
            <a:fillRect/>
          </a:stretch>
        </p:blipFill>
        <p:spPr>
          <a:xfrm>
            <a:off x="2007326" y="4567769"/>
            <a:ext cx="3705497" cy="1479327"/>
          </a:xfrm>
          <a:prstGeom prst="rect">
            <a:avLst/>
          </a:prstGeom>
        </p:spPr>
      </p:pic>
      <p:pic>
        <p:nvPicPr>
          <p:cNvPr id="5" name="Picture 4">
            <a:extLst>
              <a:ext uri="{FF2B5EF4-FFF2-40B4-BE49-F238E27FC236}">
                <a16:creationId xmlns:a16="http://schemas.microsoft.com/office/drawing/2014/main" id="{9DCA814E-EBED-0448-8CFF-755068E46E64}"/>
              </a:ext>
            </a:extLst>
          </p:cNvPr>
          <p:cNvPicPr>
            <a:picLocks noChangeAspect="1"/>
          </p:cNvPicPr>
          <p:nvPr/>
        </p:nvPicPr>
        <p:blipFill>
          <a:blip r:embed="rId3"/>
          <a:stretch>
            <a:fillRect/>
          </a:stretch>
        </p:blipFill>
        <p:spPr>
          <a:xfrm>
            <a:off x="6831632" y="4567768"/>
            <a:ext cx="3856961" cy="1330837"/>
          </a:xfrm>
          <a:prstGeom prst="rect">
            <a:avLst/>
          </a:prstGeom>
        </p:spPr>
      </p:pic>
    </p:spTree>
    <p:extLst>
      <p:ext uri="{BB962C8B-B14F-4D97-AF65-F5344CB8AC3E}">
        <p14:creationId xmlns:p14="http://schemas.microsoft.com/office/powerpoint/2010/main" val="2717149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9BC8-5ECA-4149-AFFD-2C07D1F56DD1}"/>
              </a:ext>
            </a:extLst>
          </p:cNvPr>
          <p:cNvSpPr>
            <a:spLocks noGrp="1"/>
          </p:cNvSpPr>
          <p:nvPr>
            <p:ph type="title"/>
          </p:nvPr>
        </p:nvSpPr>
        <p:spPr/>
        <p:txBody>
          <a:bodyPr/>
          <a:lstStyle/>
          <a:p>
            <a:r>
              <a:rPr lang="en-US" dirty="0"/>
              <a:t>Significance of correlation</a:t>
            </a:r>
          </a:p>
        </p:txBody>
      </p:sp>
      <p:sp>
        <p:nvSpPr>
          <p:cNvPr id="3" name="Content Placeholder 2">
            <a:extLst>
              <a:ext uri="{FF2B5EF4-FFF2-40B4-BE49-F238E27FC236}">
                <a16:creationId xmlns:a16="http://schemas.microsoft.com/office/drawing/2014/main" id="{8D4C04D2-385D-514C-B98F-3D84042390BD}"/>
              </a:ext>
            </a:extLst>
          </p:cNvPr>
          <p:cNvSpPr>
            <a:spLocks noGrp="1"/>
          </p:cNvSpPr>
          <p:nvPr>
            <p:ph idx="1"/>
          </p:nvPr>
        </p:nvSpPr>
        <p:spPr/>
        <p:txBody>
          <a:bodyPr/>
          <a:lstStyle/>
          <a:p>
            <a:r>
              <a:rPr lang="en-US" dirty="0"/>
              <a:t>You have a pair of N observations, </a:t>
            </a:r>
            <a:r>
              <a:rPr lang="en-US" b="1" dirty="0"/>
              <a:t>x</a:t>
            </a:r>
            <a:r>
              <a:rPr lang="en-US" dirty="0"/>
              <a:t> and </a:t>
            </a:r>
            <a:r>
              <a:rPr lang="en-US" b="1" dirty="0"/>
              <a:t>y</a:t>
            </a:r>
            <a:r>
              <a:rPr lang="en-US" dirty="0"/>
              <a:t>, with a correlation coefficient of r. </a:t>
            </a:r>
          </a:p>
          <a:p>
            <a:endParaRPr lang="en-US" dirty="0"/>
          </a:p>
          <a:p>
            <a:r>
              <a:rPr lang="en-US" dirty="0"/>
              <a:t>Temperature of Atlanta and Boston</a:t>
            </a:r>
          </a:p>
          <a:p>
            <a:r>
              <a:rPr lang="en-US" dirty="0"/>
              <a:t>r=0.6</a:t>
            </a:r>
          </a:p>
          <a:p>
            <a:r>
              <a:rPr lang="en-US" dirty="0"/>
              <a:t>Is this statistically significant?</a:t>
            </a:r>
          </a:p>
          <a:p>
            <a:pPr marL="0" indent="0">
              <a:buNone/>
            </a:pPr>
            <a:endParaRPr lang="en-US" dirty="0"/>
          </a:p>
        </p:txBody>
      </p:sp>
      <p:pic>
        <p:nvPicPr>
          <p:cNvPr id="4" name="Picture 2">
            <a:extLst>
              <a:ext uri="{FF2B5EF4-FFF2-40B4-BE49-F238E27FC236}">
                <a16:creationId xmlns:a16="http://schemas.microsoft.com/office/drawing/2014/main" id="{E9E9850D-7AFB-2B43-A852-F7CE9BDFF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570" y="3002185"/>
            <a:ext cx="4346632" cy="298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95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9BC8-5ECA-4149-AFFD-2C07D1F56DD1}"/>
              </a:ext>
            </a:extLst>
          </p:cNvPr>
          <p:cNvSpPr>
            <a:spLocks noGrp="1"/>
          </p:cNvSpPr>
          <p:nvPr>
            <p:ph type="title"/>
          </p:nvPr>
        </p:nvSpPr>
        <p:spPr/>
        <p:txBody>
          <a:bodyPr/>
          <a:lstStyle/>
          <a:p>
            <a:r>
              <a:rPr lang="en-US" dirty="0"/>
              <a:t>Significance of correlation</a:t>
            </a:r>
          </a:p>
        </p:txBody>
      </p:sp>
      <p:sp>
        <p:nvSpPr>
          <p:cNvPr id="3" name="Content Placeholder 2">
            <a:extLst>
              <a:ext uri="{FF2B5EF4-FFF2-40B4-BE49-F238E27FC236}">
                <a16:creationId xmlns:a16="http://schemas.microsoft.com/office/drawing/2014/main" id="{8D4C04D2-385D-514C-B98F-3D84042390BD}"/>
              </a:ext>
            </a:extLst>
          </p:cNvPr>
          <p:cNvSpPr>
            <a:spLocks noGrp="1"/>
          </p:cNvSpPr>
          <p:nvPr>
            <p:ph idx="1"/>
          </p:nvPr>
        </p:nvSpPr>
        <p:spPr>
          <a:xfrm>
            <a:off x="838200" y="1825624"/>
            <a:ext cx="10515600" cy="4811481"/>
          </a:xfrm>
        </p:spPr>
        <p:txBody>
          <a:bodyPr>
            <a:normAutofit lnSpcReduction="10000"/>
          </a:bodyPr>
          <a:lstStyle/>
          <a:p>
            <a:r>
              <a:rPr lang="en-US" dirty="0"/>
              <a:t>You have a pair of N observations, </a:t>
            </a:r>
            <a:r>
              <a:rPr lang="en-US" b="1" dirty="0"/>
              <a:t>x</a:t>
            </a:r>
            <a:r>
              <a:rPr lang="en-US" dirty="0"/>
              <a:t> and </a:t>
            </a:r>
            <a:r>
              <a:rPr lang="en-US" b="1" dirty="0"/>
              <a:t>y</a:t>
            </a:r>
            <a:r>
              <a:rPr lang="en-US" dirty="0"/>
              <a:t>, with a correlation coefficient of r. </a:t>
            </a:r>
          </a:p>
          <a:p>
            <a:endParaRPr lang="en-US" dirty="0"/>
          </a:p>
          <a:p>
            <a:endParaRPr lang="en-US" dirty="0"/>
          </a:p>
          <a:p>
            <a:endParaRPr lang="en-US" dirty="0"/>
          </a:p>
          <a:p>
            <a:endParaRPr lang="en-US" dirty="0"/>
          </a:p>
          <a:p>
            <a:r>
              <a:rPr lang="en-US" dirty="0"/>
              <a:t>N=140, r=0.6</a:t>
            </a:r>
          </a:p>
          <a:p>
            <a:r>
              <a:rPr lang="en-US" dirty="0"/>
              <a:t>t=8.8 &gt;&gt; 2</a:t>
            </a:r>
          </a:p>
          <a:p>
            <a:r>
              <a:rPr lang="en-US" dirty="0"/>
              <a:t>Atlanta and Boston are significantly correlated at 95% confidence interval</a:t>
            </a:r>
          </a:p>
        </p:txBody>
      </p:sp>
      <p:pic>
        <p:nvPicPr>
          <p:cNvPr id="4" name="Picture 2">
            <a:extLst>
              <a:ext uri="{FF2B5EF4-FFF2-40B4-BE49-F238E27FC236}">
                <a16:creationId xmlns:a16="http://schemas.microsoft.com/office/drawing/2014/main" id="{E9E9850D-7AFB-2B43-A852-F7CE9BDFF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571" y="2329799"/>
            <a:ext cx="4346632" cy="29811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1D68DF1-DB86-6E44-919A-AEBD4F1492C0}"/>
              </a:ext>
            </a:extLst>
          </p:cNvPr>
          <p:cNvPicPr>
            <a:picLocks noChangeAspect="1"/>
          </p:cNvPicPr>
          <p:nvPr/>
        </p:nvPicPr>
        <p:blipFill>
          <a:blip r:embed="rId3"/>
          <a:stretch>
            <a:fillRect/>
          </a:stretch>
        </p:blipFill>
        <p:spPr>
          <a:xfrm>
            <a:off x="1402231" y="3002185"/>
            <a:ext cx="3886200" cy="1104900"/>
          </a:xfrm>
          <a:prstGeom prst="rect">
            <a:avLst/>
          </a:prstGeom>
        </p:spPr>
      </p:pic>
    </p:spTree>
    <p:extLst>
      <p:ext uri="{BB962C8B-B14F-4D97-AF65-F5344CB8AC3E}">
        <p14:creationId xmlns:p14="http://schemas.microsoft.com/office/powerpoint/2010/main" val="302530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What is the representative value?</a:t>
            </a:r>
          </a:p>
        </p:txBody>
      </p:sp>
    </p:spTree>
    <p:extLst>
      <p:ext uri="{BB962C8B-B14F-4D97-AF65-F5344CB8AC3E}">
        <p14:creationId xmlns:p14="http://schemas.microsoft.com/office/powerpoint/2010/main" val="405773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What is the representative value?</a:t>
            </a:r>
          </a:p>
        </p:txBody>
      </p:sp>
      <p:sp>
        <p:nvSpPr>
          <p:cNvPr id="3" name="Content Placeholder 2">
            <a:extLst>
              <a:ext uri="{FF2B5EF4-FFF2-40B4-BE49-F238E27FC236}">
                <a16:creationId xmlns:a16="http://schemas.microsoft.com/office/drawing/2014/main" id="{66A369CC-D53D-7747-A5D8-6134C6281E3F}"/>
              </a:ext>
            </a:extLst>
          </p:cNvPr>
          <p:cNvSpPr>
            <a:spLocks noGrp="1"/>
          </p:cNvSpPr>
          <p:nvPr>
            <p:ph idx="1"/>
          </p:nvPr>
        </p:nvSpPr>
        <p:spPr/>
        <p:txBody>
          <a:bodyPr/>
          <a:lstStyle/>
          <a:p>
            <a:r>
              <a:rPr lang="en-US" dirty="0"/>
              <a:t>Mean</a:t>
            </a:r>
          </a:p>
          <a:p>
            <a:endParaRPr lang="en-US" dirty="0"/>
          </a:p>
          <a:p>
            <a:endParaRPr lang="en-US" dirty="0"/>
          </a:p>
          <a:p>
            <a:r>
              <a:rPr lang="en-US" dirty="0"/>
              <a:t>Median (50 percentile)</a:t>
            </a:r>
          </a:p>
        </p:txBody>
      </p:sp>
    </p:spTree>
    <p:extLst>
      <p:ext uri="{BB962C8B-B14F-4D97-AF65-F5344CB8AC3E}">
        <p14:creationId xmlns:p14="http://schemas.microsoft.com/office/powerpoint/2010/main" val="228173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What is the representative value?</a:t>
            </a:r>
          </a:p>
        </p:txBody>
      </p:sp>
      <p:sp>
        <p:nvSpPr>
          <p:cNvPr id="4" name="Content Placeholder 3">
            <a:extLst>
              <a:ext uri="{FF2B5EF4-FFF2-40B4-BE49-F238E27FC236}">
                <a16:creationId xmlns:a16="http://schemas.microsoft.com/office/drawing/2014/main" id="{77AD39FC-A681-1C46-918D-2DC1B22BD486}"/>
              </a:ext>
            </a:extLst>
          </p:cNvPr>
          <p:cNvSpPr txBox="1">
            <a:spLocks/>
          </p:cNvSpPr>
          <p:nvPr/>
        </p:nvSpPr>
        <p:spPr>
          <a:xfrm>
            <a:off x="1479622" y="1858134"/>
            <a:ext cx="9316481" cy="4326215"/>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t>In MATLAB 											&gt;&gt; </a:t>
            </a:r>
            <a:r>
              <a:rPr lang="en-US" sz="2800" dirty="0" err="1"/>
              <a:t>Tmean</a:t>
            </a:r>
            <a:r>
              <a:rPr lang="en-US" sz="2800" dirty="0"/>
              <a:t> = mean(T)									&gt;&gt; </a:t>
            </a:r>
            <a:r>
              <a:rPr lang="en-US" sz="2800" dirty="0" err="1"/>
              <a:t>Tmedian</a:t>
            </a:r>
            <a:r>
              <a:rPr lang="en-US" sz="2800" dirty="0"/>
              <a:t> = </a:t>
            </a:r>
            <a:r>
              <a:rPr lang="en-US" sz="2800" dirty="0" err="1"/>
              <a:t>prctile</a:t>
            </a:r>
            <a:r>
              <a:rPr lang="en-US" sz="2800" dirty="0"/>
              <a:t>(T,50)</a:t>
            </a:r>
          </a:p>
          <a:p>
            <a:endParaRPr lang="en-US" sz="2800" dirty="0"/>
          </a:p>
          <a:p>
            <a:r>
              <a:rPr lang="en-US" sz="2800" dirty="0"/>
              <a:t>In Python (</a:t>
            </a:r>
            <a:r>
              <a:rPr lang="en-US" sz="2800" dirty="0" err="1"/>
              <a:t>numpy</a:t>
            </a:r>
            <a:r>
              <a:rPr lang="en-US" sz="2800" dirty="0"/>
              <a:t>) 										&gt;&gt;&gt; </a:t>
            </a:r>
            <a:r>
              <a:rPr lang="en-US" sz="2800" dirty="0" err="1"/>
              <a:t>Tmean</a:t>
            </a:r>
            <a:r>
              <a:rPr lang="en-US" sz="2800" dirty="0"/>
              <a:t> = </a:t>
            </a:r>
            <a:r>
              <a:rPr lang="en-US" sz="2800" dirty="0" err="1"/>
              <a:t>np.mean</a:t>
            </a:r>
            <a:r>
              <a:rPr lang="en-US" sz="2800" dirty="0"/>
              <a:t>(T)								&gt;&gt;&gt; </a:t>
            </a:r>
            <a:r>
              <a:rPr lang="en-US" sz="2800" dirty="0" err="1"/>
              <a:t>Tmedian</a:t>
            </a:r>
            <a:r>
              <a:rPr lang="en-US" sz="2800" dirty="0"/>
              <a:t> = </a:t>
            </a:r>
            <a:r>
              <a:rPr lang="en-US" sz="2800" dirty="0" err="1"/>
              <a:t>np.percentile</a:t>
            </a:r>
            <a:r>
              <a:rPr lang="en-US" sz="2800" dirty="0"/>
              <a:t>(T,50)</a:t>
            </a:r>
          </a:p>
        </p:txBody>
      </p:sp>
    </p:spTree>
    <p:extLst>
      <p:ext uri="{BB962C8B-B14F-4D97-AF65-F5344CB8AC3E}">
        <p14:creationId xmlns:p14="http://schemas.microsoft.com/office/powerpoint/2010/main" val="182939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How much does the data vary?</a:t>
            </a:r>
          </a:p>
        </p:txBody>
      </p:sp>
    </p:spTree>
    <p:extLst>
      <p:ext uri="{BB962C8B-B14F-4D97-AF65-F5344CB8AC3E}">
        <p14:creationId xmlns:p14="http://schemas.microsoft.com/office/powerpoint/2010/main" val="251284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2554</Words>
  <Application>Microsoft Macintosh PowerPoint</Application>
  <PresentationFormat>Widescreen</PresentationFormat>
  <Paragraphs>306</Paragraphs>
  <Slides>59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Andale Mono</vt:lpstr>
      <vt:lpstr>Arial</vt:lpstr>
      <vt:lpstr>Calibri</vt:lpstr>
      <vt:lpstr>Calibri Light</vt:lpstr>
      <vt:lpstr>Symbol</vt:lpstr>
      <vt:lpstr>Office Theme</vt:lpstr>
      <vt:lpstr>A practical review of math and coding  Class #6: Statistics</vt:lpstr>
      <vt:lpstr>References</vt:lpstr>
      <vt:lpstr>population and sample</vt:lpstr>
      <vt:lpstr>Measurements and uncertainty</vt:lpstr>
      <vt:lpstr>A quick look at the monthly (August) temperature of Atlanta</vt:lpstr>
      <vt:lpstr>What is the representative value?</vt:lpstr>
      <vt:lpstr>What is the representative value?</vt:lpstr>
      <vt:lpstr>What is the representative value?</vt:lpstr>
      <vt:lpstr>How much does the data vary?</vt:lpstr>
      <vt:lpstr>How much does the data vary?</vt:lpstr>
      <vt:lpstr>How much does the data vary?</vt:lpstr>
      <vt:lpstr>Mean vs median</vt:lpstr>
      <vt:lpstr>Mean vs median</vt:lpstr>
      <vt:lpstr>Mean vs median</vt:lpstr>
      <vt:lpstr>Mean vs median</vt:lpstr>
      <vt:lpstr>Mean vs median</vt:lpstr>
      <vt:lpstr>Mean vs median</vt:lpstr>
      <vt:lpstr>Statistical distribution</vt:lpstr>
      <vt:lpstr>Gaussian (normal distribution)</vt:lpstr>
      <vt:lpstr>Gaussian (normal distribution)</vt:lpstr>
      <vt:lpstr>Gaussian (normal distribution)</vt:lpstr>
      <vt:lpstr>Statistical distribution</vt:lpstr>
      <vt:lpstr>Confidence interval</vt:lpstr>
      <vt:lpstr>Statistical distribution and uncertainty</vt:lpstr>
      <vt:lpstr>Statistical distribution</vt:lpstr>
      <vt:lpstr>Statistical distribution</vt:lpstr>
      <vt:lpstr>Statistical distribution</vt:lpstr>
      <vt:lpstr>Statistical distribution</vt:lpstr>
      <vt:lpstr>f(x) = PDF = Probability Density Function</vt:lpstr>
      <vt:lpstr>Statistical distribution</vt:lpstr>
      <vt:lpstr>PDF and its moments</vt:lpstr>
      <vt:lpstr>Central Limit Theorem</vt:lpstr>
      <vt:lpstr>Statistical distribution</vt:lpstr>
      <vt:lpstr>Statistical distribution</vt:lpstr>
      <vt:lpstr>Statistical distribution</vt:lpstr>
      <vt:lpstr>Uncertainty from multiple (N) measurements</vt:lpstr>
      <vt:lpstr>Uncertainty from multiple (N) measurements</vt:lpstr>
      <vt:lpstr>Useful functions</vt:lpstr>
      <vt:lpstr>Propagation of uncertainty</vt:lpstr>
      <vt:lpstr>Propagation of uncertainty</vt:lpstr>
      <vt:lpstr>Propagation of uncertainty</vt:lpstr>
      <vt:lpstr>Propagation of uncertainty</vt:lpstr>
      <vt:lpstr>Propagation of uncertainty</vt:lpstr>
      <vt:lpstr>Propagation of uncertainty</vt:lpstr>
      <vt:lpstr>Hypothesis testing</vt:lpstr>
      <vt:lpstr>1. State your confidence level</vt:lpstr>
      <vt:lpstr>2. State the null hypothesis and its alternative</vt:lpstr>
      <vt:lpstr>3. State the statistics used. </vt:lpstr>
      <vt:lpstr>Student’s t-distribution</vt:lpstr>
      <vt:lpstr>4. Determine the critical region</vt:lpstr>
      <vt:lpstr>5. Evaluate whether data is within the critical region</vt:lpstr>
      <vt:lpstr>5. Evaluate whether data is within the critical region</vt:lpstr>
      <vt:lpstr>5. Evaluate whether data is within the critical region</vt:lpstr>
      <vt:lpstr>Type I vs II errors</vt:lpstr>
      <vt:lpstr>Type I error</vt:lpstr>
      <vt:lpstr>Type II error</vt:lpstr>
      <vt:lpstr>Comparing two sample statistics</vt:lpstr>
      <vt:lpstr>Significance of correlation</vt:lpstr>
      <vt:lpstr>Significance of 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practical review of math and coding  Class #3: Data I/O and plotting</dc:title>
  <dc:creator>Ito, Takamitsu</dc:creator>
  <cp:lastModifiedBy>Microsoft Office User</cp:lastModifiedBy>
  <cp:revision>13</cp:revision>
  <dcterms:created xsi:type="dcterms:W3CDTF">2021-08-09T13:57:59Z</dcterms:created>
  <dcterms:modified xsi:type="dcterms:W3CDTF">2021-09-12T15:41:35Z</dcterms:modified>
</cp:coreProperties>
</file>