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b9b0a6ff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75b9b0a6ff_2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b9b0a6ff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75b9b0a6ff_2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b9b0a6ff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b9b0a6ff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919717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919717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1919717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1919717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19197179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1919717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b9b0a6ff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5b9b0a6ff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62288" cy="51503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442754" y="1458948"/>
            <a:ext cx="7726680" cy="248976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DB5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-7146" y="1453756"/>
            <a:ext cx="1371600" cy="2489767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1626590" y="1597819"/>
            <a:ext cx="6831609" cy="2212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4400"/>
              <a:buFont typeface="Arial"/>
              <a:buNone/>
              <a:defRPr b="0" sz="4400">
                <a:solidFill>
                  <a:srgbClr val="FDB51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312389" y="4035293"/>
            <a:ext cx="6145810" cy="451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Clr>
                <a:srgbClr val="545454"/>
              </a:buClr>
              <a:buSzPts val="3000"/>
              <a:buNone/>
              <a:defRPr sz="3000">
                <a:solidFill>
                  <a:srgbClr val="545454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C98"/>
              </a:buClr>
              <a:buSzPts val="2400"/>
              <a:buNone/>
              <a:defRPr>
                <a:solidFill>
                  <a:srgbClr val="888C9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>
                <a:solidFill>
                  <a:srgbClr val="888C9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>
                <a:solidFill>
                  <a:srgbClr val="888C9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9pPr>
          </a:lstStyle>
          <a:p/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2429" y="757430"/>
            <a:ext cx="2267712" cy="496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" y="1127916"/>
            <a:ext cx="8229600" cy="3268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Char char="•"/>
              <a:defRPr>
                <a:solidFill>
                  <a:srgbClr val="545454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Char char="–"/>
              <a:defRPr>
                <a:solidFill>
                  <a:srgbClr val="545454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•"/>
              <a:defRPr>
                <a:solidFill>
                  <a:srgbClr val="545454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–"/>
              <a:defRPr>
                <a:solidFill>
                  <a:srgbClr val="545454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»"/>
              <a:defRPr>
                <a:solidFill>
                  <a:srgbClr val="54545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0"/>
            <a:ext cx="9162288" cy="51503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1011274" y="998485"/>
            <a:ext cx="6631472" cy="1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4572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000"/>
              <a:buFont typeface="Arial"/>
              <a:buNone/>
              <a:defRPr b="0" sz="4000" cap="none">
                <a:solidFill>
                  <a:srgbClr val="0027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11274" y="2481413"/>
            <a:ext cx="6631472" cy="1018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20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None/>
              <a:defRPr sz="28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 sz="1800">
                <a:solidFill>
                  <a:srgbClr val="888C9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C98"/>
              </a:buClr>
              <a:buSzPts val="1600"/>
              <a:buNone/>
              <a:defRPr sz="1600">
                <a:solidFill>
                  <a:srgbClr val="888C9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9pPr>
          </a:lstStyle>
          <a:p/>
        </p:txBody>
      </p:sp>
      <p:sp>
        <p:nvSpPr>
          <p:cNvPr id="76" name="Google Shape;76;p16"/>
          <p:cNvSpPr/>
          <p:nvPr/>
        </p:nvSpPr>
        <p:spPr>
          <a:xfrm>
            <a:off x="-2" y="2128655"/>
            <a:ext cx="932688" cy="246236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977741" y="2128655"/>
            <a:ext cx="6720840" cy="24623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23121" y="4503545"/>
            <a:ext cx="1379437" cy="30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-by-Side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" y="1124956"/>
            <a:ext cx="4038600" cy="323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Char char="•"/>
              <a:defRPr sz="2400">
                <a:solidFill>
                  <a:srgbClr val="545454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–"/>
              <a:defRPr sz="2000">
                <a:solidFill>
                  <a:srgbClr val="545454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•"/>
              <a:defRPr sz="1800">
                <a:solidFill>
                  <a:srgbClr val="545454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–"/>
              <a:defRPr sz="1600">
                <a:solidFill>
                  <a:srgbClr val="545454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»"/>
              <a:defRPr sz="1600">
                <a:solidFill>
                  <a:srgbClr val="54545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648200" y="1124956"/>
            <a:ext cx="4038600" cy="323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Char char="•"/>
              <a:defRPr sz="2400">
                <a:solidFill>
                  <a:srgbClr val="545454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–"/>
              <a:defRPr sz="2000">
                <a:solidFill>
                  <a:srgbClr val="545454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•"/>
              <a:defRPr sz="1800">
                <a:solidFill>
                  <a:srgbClr val="545454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–"/>
              <a:defRPr sz="1600">
                <a:solidFill>
                  <a:srgbClr val="545454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»"/>
              <a:defRPr sz="1600">
                <a:solidFill>
                  <a:srgbClr val="54545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57200" y="1631156"/>
            <a:ext cx="4040188" cy="2735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•"/>
              <a:defRPr sz="2000">
                <a:solidFill>
                  <a:srgbClr val="545454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–"/>
              <a:defRPr sz="1800">
                <a:solidFill>
                  <a:srgbClr val="545454"/>
                </a:solidFill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•"/>
              <a:defRPr sz="1600">
                <a:solidFill>
                  <a:srgbClr val="545454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–"/>
              <a:defRPr sz="1400">
                <a:solidFill>
                  <a:srgbClr val="545454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»"/>
              <a:defRPr sz="1400">
                <a:solidFill>
                  <a:srgbClr val="545454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0" name="Google Shape;90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18"/>
          <p:cNvSpPr txBox="1"/>
          <p:nvPr>
            <p:ph idx="4" type="body"/>
          </p:nvPr>
        </p:nvSpPr>
        <p:spPr>
          <a:xfrm>
            <a:off x="4645025" y="1631156"/>
            <a:ext cx="4041775" cy="2735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•"/>
              <a:defRPr sz="2000">
                <a:solidFill>
                  <a:srgbClr val="545454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–"/>
              <a:defRPr sz="1800">
                <a:solidFill>
                  <a:srgbClr val="545454"/>
                </a:solidFill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•"/>
              <a:defRPr sz="1600">
                <a:solidFill>
                  <a:srgbClr val="545454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–"/>
              <a:defRPr sz="1400">
                <a:solidFill>
                  <a:srgbClr val="545454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»"/>
              <a:defRPr sz="1400">
                <a:solidFill>
                  <a:srgbClr val="545454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988935" y="3500190"/>
            <a:ext cx="7190154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/>
          <p:nvPr>
            <p:ph idx="2" type="pic"/>
          </p:nvPr>
        </p:nvSpPr>
        <p:spPr>
          <a:xfrm>
            <a:off x="988935" y="410610"/>
            <a:ext cx="7190154" cy="3033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545454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988935" y="3925243"/>
            <a:ext cx="7190154" cy="348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520"/>
              </a:spcBef>
              <a:spcAft>
                <a:spcPts val="0"/>
              </a:spcAft>
              <a:buClr>
                <a:srgbClr val="545454"/>
              </a:buClr>
              <a:buSzPts val="2600"/>
              <a:buNone/>
              <a:defRPr sz="26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545454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545454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0" y="0"/>
            <a:ext cx="9162288" cy="51503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1011276" y="1551026"/>
            <a:ext cx="6631472" cy="1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4572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000"/>
              <a:buFont typeface="Arial"/>
              <a:buNone/>
              <a:defRPr b="0" sz="4000" cap="none">
                <a:solidFill>
                  <a:srgbClr val="0027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011276" y="3032838"/>
            <a:ext cx="6631472" cy="1018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20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None/>
              <a:defRPr sz="28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 sz="1800">
                <a:solidFill>
                  <a:srgbClr val="888C9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C98"/>
              </a:buClr>
              <a:buSzPts val="1600"/>
              <a:buNone/>
              <a:defRPr sz="1600">
                <a:solidFill>
                  <a:srgbClr val="888C9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9pPr>
          </a:lstStyle>
          <a:p/>
        </p:txBody>
      </p:sp>
      <p:sp>
        <p:nvSpPr>
          <p:cNvPr id="115" name="Google Shape;115;p22"/>
          <p:cNvSpPr/>
          <p:nvPr/>
        </p:nvSpPr>
        <p:spPr>
          <a:xfrm>
            <a:off x="0" y="2679592"/>
            <a:ext cx="932688" cy="246236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977743" y="2679592"/>
            <a:ext cx="6720840" cy="24623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23121" y="4503545"/>
            <a:ext cx="1379437" cy="30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7789" y="4461530"/>
            <a:ext cx="969263" cy="576489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1005840" y="4461530"/>
            <a:ext cx="8138160" cy="576489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800"/>
              <a:buFont typeface="Arial"/>
              <a:buNone/>
              <a:defRPr b="0" i="0" sz="38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127916"/>
            <a:ext cx="8229600" cy="3268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46849" y="4603368"/>
            <a:ext cx="1379963" cy="30186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gyani95/380000-lyrics-from-metrolyric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ctrTitle"/>
          </p:nvPr>
        </p:nvSpPr>
        <p:spPr>
          <a:xfrm>
            <a:off x="1626590" y="1597819"/>
            <a:ext cx="6831609" cy="2212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4400"/>
              <a:buFont typeface="Arial"/>
              <a:buNone/>
            </a:pPr>
            <a:r>
              <a:rPr lang="en"/>
              <a:t>Drugs of Abuse</a:t>
            </a:r>
            <a:endParaRPr/>
          </a:p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312389" y="4035293"/>
            <a:ext cx="6145810" cy="451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800"/>
              <a:buFont typeface="Arial"/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457200" y="1203108"/>
            <a:ext cx="8229600" cy="3193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How do we know which recreational drug is going to be popular in the future?</a:t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Use word embeddings to correlate past drug popularity with public sentiments about the drugs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Corpus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Song Database, songs influence culture?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Size: 250,473 songs, 50,094,600 words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Genre: Rock(36%), Pop(14%), Other(50%)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Dates: 1960-2000(18,070) 2000-(344,161)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https://www.kaggle.com/gyani95/380000-lyrics-from-metrolyrics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Cocaine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6234"/>
            <a:ext cx="9144000" cy="1831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1088725" y="1261411"/>
            <a:ext cx="7053600" cy="55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Crack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725" y="1127921"/>
            <a:ext cx="7053724" cy="34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Crack Cocaine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Marijuana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550" y="1256998"/>
            <a:ext cx="7385300" cy="292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533400" y="10517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❖"/>
            </a:pPr>
            <a:r>
              <a:rPr lang="en"/>
              <a:t>Expand size of corpus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/>
              <a:t>PCA on different words that describe experiences/associations of drugs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erkeley-Haas Color Palette">
      <a:dk1>
        <a:srgbClr val="003057"/>
      </a:dk1>
      <a:lt1>
        <a:srgbClr val="FFFFFF"/>
      </a:lt1>
      <a:dk2>
        <a:srgbClr val="75777B"/>
      </a:dk2>
      <a:lt2>
        <a:srgbClr val="C3BDAD"/>
      </a:lt2>
      <a:accent1>
        <a:srgbClr val="0072CE"/>
      </a:accent1>
      <a:accent2>
        <a:srgbClr val="D8623F"/>
      </a:accent2>
      <a:accent3>
        <a:srgbClr val="6AA603"/>
      </a:accent3>
      <a:accent4>
        <a:srgbClr val="EFB82B"/>
      </a:accent4>
      <a:accent5>
        <a:srgbClr val="EA4D6C"/>
      </a:accent5>
      <a:accent6>
        <a:srgbClr val="9BBFAD"/>
      </a:accent6>
      <a:hlink>
        <a:srgbClr val="B2B3B2"/>
      </a:hlink>
      <a:folHlink>
        <a:srgbClr val="7778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