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.lib.umn.edu/mediaandculture/chapter/6-2-the-evolution-of-popular-music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nline.ucpress.edu/jpms/article/30/4/161/106385/Quantitative-Sentiment-Analysis-of-Lyrics-in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usical-u.com/learn/introduction-to-chord-progressions/" TargetMode="External"/><Relationship Id="rId3" Type="http://schemas.openxmlformats.org/officeDocument/2006/relationships/hyperlink" Target="https://royalsocietypublishing.org/doi/10.1098/rsos.150081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657b2e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657b2e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657b2e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c657b2e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657b2e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657b2e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657b2e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c657b2e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</a:t>
            </a:r>
            <a:r>
              <a:rPr lang="en"/>
              <a:t>oligopoly</a:t>
            </a:r>
            <a:r>
              <a:rPr lang="en"/>
              <a:t> on music industry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not a research focus for the lab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657b2e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657b2e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657b2e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657b2e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657b2e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657b2e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1960s vietnam war, environmentalism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1980s - similar to british youths and punk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https://open.lib.umn.edu/mediaandculture/chapter/6-2-the-evolution-of-popular-music/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657b2e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657b2e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Watson Tone Analyzer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657b2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657b2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657b2e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657b2e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657b2e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657b2e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https://online.ucpress.edu/jpms/article/30/4/161/106385/Quantitative-Sentiment-Analysis-of-Lyrics-in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657b2e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657b2e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https://www.musical-u.com/learn/introduction-to-chord-progressions/</a:t>
            </a:r>
            <a:r>
              <a:rPr lang="en"/>
              <a:t> and play the three chord progessions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https://royalsocietypublishing.org/doi/10.1098/rsos.150081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657b2e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657b2e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usical-u.com/learn/introduction-to-chord-progressions/" TargetMode="External"/><Relationship Id="rId4" Type="http://schemas.openxmlformats.org/officeDocument/2006/relationships/hyperlink" Target="http://www.youtube.com/watch?v=5tGEDgkZlC8" TargetMode="External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Drugs of Abuse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rPr lang="en"/>
              <a:t>Trends in Pop Culture and Music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from Audio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50" y="1127925"/>
            <a:ext cx="7456826" cy="21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1412250" y="3528300"/>
            <a:ext cx="63195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 chords used in Jazz, Blues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 chords used in Funk, Disco, Soul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 chords used in Hip Hop, 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came from percussive technology: ie drum machine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from Audio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39250"/>
            <a:ext cx="47625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1510225" y="3888625"/>
            <a:ext cx="2721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Dn- Number of unique songs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Ds- Number of styles </a:t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4392050" y="3881325"/>
            <a:ext cx="4260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 - Number of different timbral and harmonic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 - Total standard deviation?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from Audio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1088325"/>
            <a:ext cx="2476750" cy="33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459625" y="1408075"/>
            <a:ext cx="47715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stylistic changes occurred 1964, 1983, 1991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1964: soul, rock and roll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1983: Disco, hard rock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1991: Rap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Feature Extraction from Audio Conclusions</a:t>
            </a:r>
            <a:endParaRPr sz="3100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Music diversity has not declined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Genre popularity can be capture from timbre and harmonic changes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Major Genre changes happened in 1964, 1983, 1991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Predict: Next Genre, then run Sentiment Analysis to see positivity vs negativity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Industry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072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-Correlation between negative music trend and mental health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How did music change between 1950s to present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Trends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-1950s: Rock and Roll, civil rights movement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-1960s: British Invasion, R&amp;B, Folk Music - Social activism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-1970s: Punk, Disco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-1980s: Hip Hop - disenfranchised African American Youth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-1990s: Grunge → Pop music - Mainstream marketing, commercialization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-2000s: Pop, Hip Hop - continuation of commercialization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Sentiment Analysis by Napier, Shamir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	-Dataset 6150 songs from 1951-2016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	-Calculated from the choice of words used: psycholinguistics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	-Scores range from 0-1, with .5 indicating </a:t>
            </a:r>
            <a:r>
              <a:rPr lang="en" sz="2200"/>
              <a:t>presence</a:t>
            </a:r>
            <a:r>
              <a:rPr lang="en" sz="2200"/>
              <a:t> of tone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200"/>
              <a:t>	-</a:t>
            </a:r>
            <a:r>
              <a:rPr lang="en" sz="1200">
                <a:solidFill>
                  <a:srgbClr val="50505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solidFill>
                  <a:srgbClr val="50505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“Young man, there’s no need to feel down” Y.M.C.A by Village People</a:t>
            </a:r>
            <a:endParaRPr sz="1400">
              <a:solidFill>
                <a:srgbClr val="50505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56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Montserrat"/>
              <a:buChar char="•"/>
            </a:pPr>
            <a:r>
              <a:rPr lang="en" sz="1400">
                <a:solidFill>
                  <a:srgbClr val="50505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Joy: 0.65</a:t>
            </a:r>
            <a:endParaRPr sz="1400">
              <a:solidFill>
                <a:srgbClr val="50505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Montserrat"/>
              <a:buChar char="•"/>
            </a:pPr>
            <a:r>
              <a:rPr lang="en" sz="1400">
                <a:solidFill>
                  <a:srgbClr val="50505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Anger: 0.11</a:t>
            </a:r>
            <a:endParaRPr sz="1400">
              <a:solidFill>
                <a:srgbClr val="50505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Montserrat"/>
              <a:buChar char="•"/>
            </a:pPr>
            <a:r>
              <a:rPr lang="en" sz="1400">
                <a:solidFill>
                  <a:srgbClr val="50505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Fear: 0.09</a:t>
            </a:r>
            <a:endParaRPr sz="1400">
              <a:solidFill>
                <a:srgbClr val="50505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Montserrat"/>
              <a:buChar char="•"/>
            </a:pPr>
            <a:r>
              <a:rPr lang="en" sz="1400">
                <a:solidFill>
                  <a:srgbClr val="50505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Disgust: 0.07</a:t>
            </a:r>
            <a:endParaRPr sz="1400">
              <a:solidFill>
                <a:srgbClr val="50505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0505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Sentiment Analysis - Results</a:t>
            </a:r>
            <a:endParaRPr sz="29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88320"/>
            <a:ext cx="2858300" cy="12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38" y="2631861"/>
            <a:ext cx="3298474" cy="13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692150"/>
            <a:ext cx="3182214" cy="13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275" y="1034100"/>
            <a:ext cx="3316609" cy="13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232025" y="4136675"/>
            <a:ext cx="22032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 p-values less than 0.0001</a:t>
            </a:r>
            <a:endParaRPr sz="1100"/>
          </a:p>
        </p:txBody>
      </p:sp>
      <p:sp>
        <p:nvSpPr>
          <p:cNvPr id="152" name="Google Shape;152;p27"/>
          <p:cNvSpPr txBox="1"/>
          <p:nvPr/>
        </p:nvSpPr>
        <p:spPr>
          <a:xfrm>
            <a:off x="766263" y="2290875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.8897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5349513" y="2290863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-.7293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5465438" y="4020988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.7817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766263" y="4001663"/>
            <a:ext cx="25641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coefficient: .7790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Analysis-By Genre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25" y="1027650"/>
            <a:ext cx="5880374" cy="33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Conclusions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Music became more negative between 1950-2020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Rap is more negative than Pop or Country, which are about equal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from Audio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Dataset: 17094 songs, US Billboard Hot 100, 1960-2010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Model built using timbre(T-lexicon) and harmony(H-lexicon)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Harmony: 12 Chord changes, Chord progessions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Timbre: 14 Timbre clusters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https://www.musical-u.com/learn/introduction-to-chord-progressions/</a:t>
            </a:r>
            <a:endParaRPr sz="2200"/>
          </a:p>
        </p:txBody>
      </p:sp>
      <p:pic>
        <p:nvPicPr>
          <p:cNvPr descr="This video explains what timbre (tone color) is.-- Created using PowToon -- Free sign up at http://www.powtoon.com" id="174" name="Google Shape;174;p30" title="What is Tone Color? (Timbre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800" y="2668450"/>
            <a:ext cx="2346800" cy="17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from Audio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56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H-lexicon and T-lexicon combined into </a:t>
            </a:r>
            <a:endParaRPr sz="19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900"/>
              <a:t>Topics using latent dirichlet allocation(LDA)</a:t>
            </a:r>
            <a:endParaRPr sz="1900"/>
          </a:p>
          <a:p>
            <a:pPr indent="-349250" lvl="0" marL="457200" rtl="0" algn="l">
              <a:spcBef>
                <a:spcPts val="56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Each song is then given a distribution of topics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lang="en" sz="1900"/>
              <a:t>See last section of graphic</a:t>
            </a:r>
            <a:endParaRPr sz="19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125" y="1127925"/>
            <a:ext cx="2698675" cy="3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