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b9b0a6f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5b9b0a6ff_2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293747a2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293747a2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293747a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293747a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293747a2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293747a2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293747a2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293747a2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293747a2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293747a2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3868350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3868350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b9b0a6ff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5b9b0a6ff_2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293747a2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293747a2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293747a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293747a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e166e048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e166e048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166e04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166e04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293747a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293747a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293747a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293747a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e166e0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e166e0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442754" y="1458948"/>
            <a:ext cx="7726680" cy="248976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DB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-7146" y="1453756"/>
            <a:ext cx="1371600" cy="2489767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1626590" y="1597819"/>
            <a:ext cx="6831609" cy="2212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400"/>
              <a:buFont typeface="Arial"/>
              <a:buNone/>
              <a:defRPr b="0" sz="4400">
                <a:solidFill>
                  <a:srgbClr val="FDB51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312389" y="4035293"/>
            <a:ext cx="6145810" cy="4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Clr>
                <a:srgbClr val="545454"/>
              </a:buClr>
              <a:buSzPts val="3000"/>
              <a:buNone/>
              <a:defRPr sz="3000">
                <a:solidFill>
                  <a:srgbClr val="545454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C98"/>
              </a:buClr>
              <a:buSzPts val="2400"/>
              <a:buNone/>
              <a:defRPr>
                <a:solidFill>
                  <a:srgbClr val="888C9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>
                <a:solidFill>
                  <a:srgbClr val="888C9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>
                <a:solidFill>
                  <a:srgbClr val="888C9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9pPr>
          </a:lstStyle>
          <a:p/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2429" y="757430"/>
            <a:ext cx="2267712" cy="49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1127916"/>
            <a:ext cx="8229600" cy="3268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Char char="•"/>
              <a:defRPr>
                <a:solidFill>
                  <a:srgbClr val="545454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–"/>
              <a:defRPr>
                <a:solidFill>
                  <a:srgbClr val="545454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>
                <a:solidFill>
                  <a:srgbClr val="545454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>
                <a:solidFill>
                  <a:srgbClr val="545454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»"/>
              <a:defRPr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1011274" y="998485"/>
            <a:ext cx="6631472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4572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000"/>
              <a:buFont typeface="Arial"/>
              <a:buNone/>
              <a:defRPr b="0" sz="4000" cap="none"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11274" y="2481413"/>
            <a:ext cx="6631472" cy="101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20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  <a:defRPr sz="28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 sz="1800">
                <a:solidFill>
                  <a:srgbClr val="888C9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C98"/>
              </a:buClr>
              <a:buSzPts val="1600"/>
              <a:buNone/>
              <a:defRPr sz="1600">
                <a:solidFill>
                  <a:srgbClr val="888C9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9pPr>
          </a:lstStyle>
          <a:p/>
        </p:txBody>
      </p:sp>
      <p:sp>
        <p:nvSpPr>
          <p:cNvPr id="76" name="Google Shape;76;p16"/>
          <p:cNvSpPr/>
          <p:nvPr/>
        </p:nvSpPr>
        <p:spPr>
          <a:xfrm>
            <a:off x="-2" y="2128655"/>
            <a:ext cx="932688" cy="246236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977741" y="2128655"/>
            <a:ext cx="6720840" cy="24623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23121" y="4503545"/>
            <a:ext cx="1379437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-by-Side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124956"/>
            <a:ext cx="4038600" cy="323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•"/>
              <a:defRPr sz="2400">
                <a:solidFill>
                  <a:srgbClr val="545454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–"/>
              <a:defRPr sz="2000">
                <a:solidFill>
                  <a:srgbClr val="54545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•"/>
              <a:defRPr sz="1800">
                <a:solidFill>
                  <a:srgbClr val="54545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–"/>
              <a:defRPr sz="1600">
                <a:solidFill>
                  <a:srgbClr val="54545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»"/>
              <a:defRPr sz="1600"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648200" y="1124956"/>
            <a:ext cx="4038600" cy="323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•"/>
              <a:defRPr sz="2400">
                <a:solidFill>
                  <a:srgbClr val="545454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–"/>
              <a:defRPr sz="2000">
                <a:solidFill>
                  <a:srgbClr val="54545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•"/>
              <a:defRPr sz="1800">
                <a:solidFill>
                  <a:srgbClr val="54545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–"/>
              <a:defRPr sz="1600">
                <a:solidFill>
                  <a:srgbClr val="54545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»"/>
              <a:defRPr sz="1600"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57200" y="1631156"/>
            <a:ext cx="4040188" cy="2735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 sz="2000">
                <a:solidFill>
                  <a:srgbClr val="54545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 sz="1800">
                <a:solidFill>
                  <a:srgbClr val="545454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•"/>
              <a:defRPr sz="1600">
                <a:solidFill>
                  <a:srgbClr val="545454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–"/>
              <a:defRPr sz="1400">
                <a:solidFill>
                  <a:srgbClr val="545454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»"/>
              <a:defRPr sz="1400">
                <a:solidFill>
                  <a:srgbClr val="54545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645025" y="1631156"/>
            <a:ext cx="4041775" cy="2735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 sz="2000">
                <a:solidFill>
                  <a:srgbClr val="54545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 sz="1800">
                <a:solidFill>
                  <a:srgbClr val="545454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•"/>
              <a:defRPr sz="1600">
                <a:solidFill>
                  <a:srgbClr val="545454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–"/>
              <a:defRPr sz="1400">
                <a:solidFill>
                  <a:srgbClr val="545454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»"/>
              <a:defRPr sz="1400">
                <a:solidFill>
                  <a:srgbClr val="54545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988935" y="3500190"/>
            <a:ext cx="7190154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/>
          <p:nvPr>
            <p:ph idx="2" type="pic"/>
          </p:nvPr>
        </p:nvSpPr>
        <p:spPr>
          <a:xfrm>
            <a:off x="988935" y="410610"/>
            <a:ext cx="7190154" cy="3033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545454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988935" y="3925243"/>
            <a:ext cx="7190154" cy="348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20"/>
              </a:spcBef>
              <a:spcAft>
                <a:spcPts val="0"/>
              </a:spcAft>
              <a:buClr>
                <a:srgbClr val="545454"/>
              </a:buClr>
              <a:buSzPts val="2600"/>
              <a:buNone/>
              <a:defRPr sz="26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545454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45454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1011276" y="1551026"/>
            <a:ext cx="6631472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4572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000"/>
              <a:buFont typeface="Arial"/>
              <a:buNone/>
              <a:defRPr b="0" sz="4000" cap="none"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011276" y="3032838"/>
            <a:ext cx="6631472" cy="101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20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  <a:defRPr sz="28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 sz="1800">
                <a:solidFill>
                  <a:srgbClr val="888C9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C98"/>
              </a:buClr>
              <a:buSzPts val="1600"/>
              <a:buNone/>
              <a:defRPr sz="1600">
                <a:solidFill>
                  <a:srgbClr val="888C9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9pPr>
          </a:lstStyle>
          <a:p/>
        </p:txBody>
      </p:sp>
      <p:sp>
        <p:nvSpPr>
          <p:cNvPr id="115" name="Google Shape;115;p22"/>
          <p:cNvSpPr/>
          <p:nvPr/>
        </p:nvSpPr>
        <p:spPr>
          <a:xfrm>
            <a:off x="0" y="2679592"/>
            <a:ext cx="932688" cy="246236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977743" y="2679592"/>
            <a:ext cx="6720840" cy="24623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23121" y="4503545"/>
            <a:ext cx="1379437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7789" y="4461530"/>
            <a:ext cx="969263" cy="576489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005840" y="4461530"/>
            <a:ext cx="8138160" cy="576489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127916"/>
            <a:ext cx="8229600" cy="3268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46849" y="4603368"/>
            <a:ext cx="1379963" cy="30186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ctrTitle"/>
          </p:nvPr>
        </p:nvSpPr>
        <p:spPr>
          <a:xfrm>
            <a:off x="1626590" y="1597819"/>
            <a:ext cx="6831609" cy="2212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400"/>
              <a:buFont typeface="Arial"/>
              <a:buNone/>
            </a:pPr>
            <a:r>
              <a:rPr lang="en"/>
              <a:t>Songs Word Embeddings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312389" y="4035293"/>
            <a:ext cx="6145810" cy="4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000"/>
              <a:buNone/>
            </a:pPr>
            <a:r>
              <a:rPr lang="en"/>
              <a:t>Billboard Top 100, 1958-2019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 emotions do billboard songs have?</a:t>
            </a:r>
            <a:endParaRPr sz="3300"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Angry words: 52,240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Fear: 77,900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Sadness: 658,500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Joy: 610,350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Anger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200" y="1147488"/>
            <a:ext cx="5043350" cy="32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Fear</a:t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425" y="1031350"/>
            <a:ext cx="5689000" cy="34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Sadness</a:t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450" y="1217276"/>
            <a:ext cx="4698124" cy="29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950" y="1123025"/>
            <a:ext cx="5363250" cy="32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for Song Emotions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568850" y="10883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All emotions besides fear are incresing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57200" y="1203108"/>
            <a:ext cx="8229600" cy="3193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4. What are the targets of specific emotions?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2. What emotions do billboard songs in general have? Angry, Happy, Sad? Are they stronger emotions or weaker emotions?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6. How has the love song changed over time? What is the object of love?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Corpus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457200" y="1127925"/>
            <a:ext cx="50703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Billboard Charts Top 100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Lyrics Genius API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Start Date: August 1958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100 songs per week, 5200 per year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Size: 320,496 songs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Realistic Size: 288,446 songs-90%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Total words: 57,689,200 - 115,378,560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Unique words: 14,422,300 - 43,266,900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Metadata: Song Name, Date, Author</a:t>
            </a:r>
            <a:endParaRPr sz="20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700" y="736275"/>
            <a:ext cx="3756300" cy="36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Glove Vector Specifications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Used cleaned song files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Split by decade from 1960 to 2010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Vocab min count = 5 (songs have fewer words)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Vector size = 50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Window size = 15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Iterations = 15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Min corpus size = 1,331,973 lines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of [emotion] methods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Used best word analogy to find other objects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Ie somebody : love | ____ : anger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Somebody is the closest noun to love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Use Euclidean distance to find the closest words</a:t>
            </a:r>
            <a:endParaRPr sz="2300"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440" y="3020162"/>
            <a:ext cx="3528475" cy="10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Objects of Love</a:t>
            </a:r>
            <a:endParaRPr sz="2900"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457200" y="1127925"/>
            <a:ext cx="30603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6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1960s: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somebody(3.85)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found(3.95)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his(4.09)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Barbara(4.09)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belonged(4.10)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1970s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bone(3.99)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love(3.99)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vehicle(4.05)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last(4.07)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fur(4.11)</a:t>
            </a:r>
            <a:endParaRPr sz="1500"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49925" y="1175675"/>
            <a:ext cx="30603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6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1980s: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Japanese(4.67)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picture(4.90)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sun(5.023)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time(5.06)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Jay(5.07)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1990s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precious(3.98)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lasts(4.28)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around(4.30)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Chance(4.34)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sky-rocket(4.39)</a:t>
            </a:r>
            <a:endParaRPr sz="1500"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6149750" y="1265275"/>
            <a:ext cx="30603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6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2000</a:t>
            </a:r>
            <a:r>
              <a:rPr lang="en" sz="1500"/>
              <a:t>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Janis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inspires(4.59)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unconditional(4.67)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replace(4.67)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rust(4.76)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2010s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nightlife(4.60)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spunk(4.85)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spark(4.88)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amazin(4.92)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near(4.96)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Objects of Anger</a:t>
            </a:r>
            <a:endParaRPr sz="2900"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457200" y="1127925"/>
            <a:ext cx="30603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6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1960s: </a:t>
            </a:r>
            <a:r>
              <a:rPr lang="en" sz="1100"/>
              <a:t>somebody:love | _:angry</a:t>
            </a:r>
            <a:endParaRPr sz="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family(6.76)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vixen(6.83)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runway(6.86)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1979(6.86)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dolores(6.88)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1970s </a:t>
            </a:r>
            <a:r>
              <a:rPr lang="en" sz="1100"/>
              <a:t>bone:love | _:angry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student(8.24)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undaground(8.61)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windmill(8.61)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Gutenberg(8.65)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literary(8.67)</a:t>
            </a:r>
            <a:endParaRPr sz="1500"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49925" y="1175675"/>
            <a:ext cx="30603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6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1980s: </a:t>
            </a:r>
            <a:r>
              <a:rPr lang="en" sz="1100"/>
              <a:t>picture:love | _:angry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portfolio(7.84)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gorgon(7.94)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ousel(7.96): bird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old(7.96)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AI(7.97)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1990s: </a:t>
            </a:r>
            <a:r>
              <a:rPr lang="en" sz="1100"/>
              <a:t>precious:love | _:angry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afternoon(6.26)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do(6.31)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ward(6.34)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lyrical(6.35)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what(6.36)</a:t>
            </a:r>
            <a:endParaRPr sz="1500"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6149750" y="1265275"/>
            <a:ext cx="30603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6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2000s: </a:t>
            </a:r>
            <a:r>
              <a:rPr lang="en" sz="1100"/>
              <a:t>Janis:love | _:angry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shop(6.01)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Luther(6.11)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sea(6.14)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fields(6.15)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races(6.16)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2010s: </a:t>
            </a:r>
            <a:r>
              <a:rPr lang="en" sz="1100"/>
              <a:t>nightlife:love | _:angry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lessons(7.39)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shots(7.52)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selling(7.59)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I(7.62)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adolescent(7.66)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Objects of Sadness</a:t>
            </a:r>
            <a:endParaRPr sz="2900"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57200" y="1127925"/>
            <a:ext cx="30603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6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1960s: </a:t>
            </a:r>
            <a:r>
              <a:rPr lang="en" sz="1100"/>
              <a:t>somebody:love | _:sad</a:t>
            </a:r>
            <a:endParaRPr sz="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Astrid(6.86)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S(6.87)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family(6.91)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pristine(6.95)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Kiyoko(7.023)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1970s </a:t>
            </a:r>
            <a:r>
              <a:rPr lang="en" sz="1100"/>
              <a:t>bone:love | _:sad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admire(8.26)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dad(8.66)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lawyer(8.66)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resurrection(8.68)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vicious(8.70)</a:t>
            </a:r>
            <a:endParaRPr sz="1500"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49925" y="1175675"/>
            <a:ext cx="30603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6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1980s: </a:t>
            </a:r>
            <a:r>
              <a:rPr lang="en" sz="1100"/>
              <a:t>picture:love | _:sad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scared(8.41)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possibly(8.45)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decomposing(8.46)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male(8.46)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he(8.48)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1990s: </a:t>
            </a:r>
            <a:r>
              <a:rPr lang="en" sz="1100"/>
              <a:t>precious:love | _:sad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sister(6.73)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mirror(6.75)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Jesus(6.76)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Dum(6.79)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lifts(6.85)</a:t>
            </a:r>
            <a:endParaRPr sz="1500"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6149750" y="1265275"/>
            <a:ext cx="30603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6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2000s: </a:t>
            </a:r>
            <a:r>
              <a:rPr lang="en" sz="1100"/>
              <a:t>Janis:love | _:sad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Dr. (7.66)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rock(7.92)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fields(8.04)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often(8.15)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dropping(8.18)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2010s: </a:t>
            </a:r>
            <a:r>
              <a:rPr lang="en" sz="1100"/>
              <a:t>nightlife:love | _:sad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road(7.32)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counting(7.36)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like(7.38)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drop(7.40)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 sz="1500"/>
              <a:t>outside(7.40)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for Object Finding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429275" y="9674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56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Need more data for better answers: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" sz="1700"/>
              <a:t>Ie Janis(Love 2000), Chance(1990s), Barbara(1960s)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" sz="1700"/>
              <a:t>Technique has promise: Student:anger(1970)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" sz="1700"/>
              <a:t>Get rid of non-noun words?</a:t>
            </a:r>
            <a:endParaRPr sz="1700"/>
          </a:p>
        </p:txBody>
      </p:sp>
      <p:pic>
        <p:nvPicPr>
          <p:cNvPr id="180" name="Google Shape;180;p3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799" y="2234450"/>
            <a:ext cx="3587676" cy="22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erkeley-Haas Color Palette">
      <a:dk1>
        <a:srgbClr val="003057"/>
      </a:dk1>
      <a:lt1>
        <a:srgbClr val="FFFFFF"/>
      </a:lt1>
      <a:dk2>
        <a:srgbClr val="75777B"/>
      </a:dk2>
      <a:lt2>
        <a:srgbClr val="C3BDAD"/>
      </a:lt2>
      <a:accent1>
        <a:srgbClr val="0072CE"/>
      </a:accent1>
      <a:accent2>
        <a:srgbClr val="D8623F"/>
      </a:accent2>
      <a:accent3>
        <a:srgbClr val="6AA603"/>
      </a:accent3>
      <a:accent4>
        <a:srgbClr val="EFB82B"/>
      </a:accent4>
      <a:accent5>
        <a:srgbClr val="EA4D6C"/>
      </a:accent5>
      <a:accent6>
        <a:srgbClr val="9BBFAD"/>
      </a:accent6>
      <a:hlink>
        <a:srgbClr val="B2B3B2"/>
      </a:hlink>
      <a:folHlink>
        <a:srgbClr val="7778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