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82" r:id="rId4"/>
    <p:sldId id="276" r:id="rId5"/>
    <p:sldId id="278" r:id="rId6"/>
    <p:sldId id="285" r:id="rId7"/>
    <p:sldId id="279" r:id="rId8"/>
    <p:sldId id="281" r:id="rId9"/>
    <p:sldId id="284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AF5112-DCCC-F442-B9BB-91E91E5BE225}">
          <p14:sldIdLst>
            <p14:sldId id="256"/>
            <p14:sldId id="270"/>
            <p14:sldId id="282"/>
            <p14:sldId id="276"/>
            <p14:sldId id="278"/>
            <p14:sldId id="285"/>
            <p14:sldId id="279"/>
            <p14:sldId id="281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00274C"/>
    <a:srgbClr val="FDB515"/>
    <a:srgbClr val="1C5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3586" autoAdjust="0"/>
  </p:normalViewPr>
  <p:slideViewPr>
    <p:cSldViewPr snapToGrid="0" snapToObject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6756-95B1-9E4B-B4F0-13B47C763CAF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FC82-C81D-9041-A08B-05D60FC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8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62887-402F-6941-80C6-F161CAE43A2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7C42-AA86-B746-B3A7-2D938835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62288" cy="686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442754" y="1945264"/>
            <a:ext cx="7726680" cy="331969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B515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7146" y="1938342"/>
            <a:ext cx="1371600" cy="331969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6590" y="2130425"/>
            <a:ext cx="6831609" cy="2949369"/>
          </a:xfrm>
        </p:spPr>
        <p:txBody>
          <a:bodyPr tIns="91440" bIns="91440" anchor="ctr" anchorCtr="0">
            <a:normAutofit/>
          </a:bodyPr>
          <a:lstStyle>
            <a:lvl1pPr>
              <a:defRPr sz="4400" b="0">
                <a:solidFill>
                  <a:srgbClr val="FDB515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2389" y="5380391"/>
            <a:ext cx="6145810" cy="601555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rgbClr val="5454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9" y="1009907"/>
            <a:ext cx="3023616" cy="6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9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62288" cy="686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274" y="1331313"/>
            <a:ext cx="6631472" cy="1362075"/>
          </a:xfrm>
        </p:spPr>
        <p:txBody>
          <a:bodyPr lIns="0" rIns="457200" anchor="b" anchorCtr="0"/>
          <a:lstStyle>
            <a:lvl1pPr algn="l">
              <a:defRPr sz="4000" b="0" cap="all" spc="100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74" y="3308550"/>
            <a:ext cx="6631472" cy="1358157"/>
          </a:xfrm>
        </p:spPr>
        <p:txBody>
          <a:bodyPr lIns="0" rIns="457200" anchor="t" anchorCtr="0">
            <a:normAutofit/>
          </a:bodyPr>
          <a:lstStyle>
            <a:lvl1pPr marL="0" indent="0">
              <a:buNone/>
              <a:defRPr sz="2800" baseline="0">
                <a:solidFill>
                  <a:srgbClr val="5454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2" y="2838206"/>
            <a:ext cx="932688" cy="328314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77741" y="2838206"/>
            <a:ext cx="6720840" cy="32831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21" y="6004726"/>
            <a:ext cx="1839249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5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9941"/>
            <a:ext cx="4038600" cy="431995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454"/>
                </a:solidFill>
              </a:defRPr>
            </a:lvl1pPr>
            <a:lvl2pPr>
              <a:defRPr sz="2000">
                <a:solidFill>
                  <a:srgbClr val="545454"/>
                </a:solidFill>
              </a:defRPr>
            </a:lvl2pPr>
            <a:lvl3pPr>
              <a:defRPr sz="1800">
                <a:solidFill>
                  <a:srgbClr val="545454"/>
                </a:solidFill>
              </a:defRPr>
            </a:lvl3pPr>
            <a:lvl4pPr>
              <a:defRPr sz="1600">
                <a:solidFill>
                  <a:srgbClr val="545454"/>
                </a:solidFill>
              </a:defRPr>
            </a:lvl4pPr>
            <a:lvl5pPr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9941"/>
            <a:ext cx="4038600" cy="431995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454"/>
                </a:solidFill>
              </a:defRPr>
            </a:lvl1pPr>
            <a:lvl2pPr>
              <a:defRPr sz="2000">
                <a:solidFill>
                  <a:srgbClr val="545454"/>
                </a:solidFill>
              </a:defRPr>
            </a:lvl2pPr>
            <a:lvl3pPr>
              <a:defRPr sz="1800">
                <a:solidFill>
                  <a:srgbClr val="545454"/>
                </a:solidFill>
              </a:defRPr>
            </a:lvl3pPr>
            <a:lvl4pPr>
              <a:defRPr sz="1600">
                <a:solidFill>
                  <a:srgbClr val="545454"/>
                </a:solidFill>
              </a:defRPr>
            </a:lvl4pPr>
            <a:lvl5pPr>
              <a:defRPr sz="1600">
                <a:solidFill>
                  <a:srgbClr val="54545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solidFill>
                  <a:srgbClr val="54545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475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454"/>
                </a:solidFill>
              </a:defRPr>
            </a:lvl1pPr>
            <a:lvl2pPr>
              <a:defRPr sz="1800">
                <a:solidFill>
                  <a:srgbClr val="545454"/>
                </a:solidFill>
              </a:defRPr>
            </a:lvl2pPr>
            <a:lvl3pPr>
              <a:defRPr sz="1600">
                <a:solidFill>
                  <a:srgbClr val="545454"/>
                </a:solidFill>
              </a:defRPr>
            </a:lvl3pPr>
            <a:lvl4pPr>
              <a:defRPr sz="1400">
                <a:solidFill>
                  <a:srgbClr val="545454"/>
                </a:solidFill>
              </a:defRPr>
            </a:lvl4pPr>
            <a:lvl5pPr>
              <a:defRPr sz="1400">
                <a:solidFill>
                  <a:srgbClr val="54545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solidFill>
                  <a:srgbClr val="54545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475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454"/>
                </a:solidFill>
              </a:defRPr>
            </a:lvl1pPr>
            <a:lvl2pPr>
              <a:defRPr sz="1800">
                <a:solidFill>
                  <a:srgbClr val="545454"/>
                </a:solidFill>
              </a:defRPr>
            </a:lvl2pPr>
            <a:lvl3pPr>
              <a:defRPr sz="1600">
                <a:solidFill>
                  <a:srgbClr val="545454"/>
                </a:solidFill>
              </a:defRPr>
            </a:lvl3pPr>
            <a:lvl4pPr>
              <a:defRPr sz="1400">
                <a:solidFill>
                  <a:srgbClr val="545454"/>
                </a:solidFill>
              </a:defRPr>
            </a:lvl4pPr>
            <a:lvl5pPr>
              <a:defRPr sz="1400">
                <a:solidFill>
                  <a:srgbClr val="54545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935" y="4666920"/>
            <a:ext cx="7190154" cy="566738"/>
          </a:xfrm>
        </p:spPr>
        <p:txBody>
          <a:bodyPr anchor="b">
            <a:noAutofit/>
          </a:bodyPr>
          <a:lstStyle>
            <a:lvl1pPr algn="ctr">
              <a:defRPr sz="3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935" y="547480"/>
            <a:ext cx="7190154" cy="4044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935" y="5233658"/>
            <a:ext cx="7190154" cy="464893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rgbClr val="54545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62288" cy="686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11276" y="2068035"/>
            <a:ext cx="6631472" cy="1362075"/>
          </a:xfrm>
        </p:spPr>
        <p:txBody>
          <a:bodyPr lIns="0" rIns="457200" anchor="b" anchorCtr="0"/>
          <a:lstStyle>
            <a:lvl1pPr algn="l">
              <a:defRPr sz="4000" b="0" cap="all" spc="100" baseline="0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Click to edit Thank you Title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011276" y="4043784"/>
            <a:ext cx="6631472" cy="1358157"/>
          </a:xfrm>
        </p:spPr>
        <p:txBody>
          <a:bodyPr lIns="0" rIns="457200" anchor="t" anchorCtr="0">
            <a:normAutofit/>
          </a:bodyPr>
          <a:lstStyle>
            <a:lvl1pPr marL="0" indent="0">
              <a:buNone/>
              <a:defRPr sz="2800" baseline="0">
                <a:solidFill>
                  <a:srgbClr val="5454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572790"/>
            <a:ext cx="932688" cy="328314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77743" y="3572790"/>
            <a:ext cx="6720840" cy="32831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21" y="6004726"/>
            <a:ext cx="1839249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789" y="5948707"/>
            <a:ext cx="969263" cy="768652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005840" y="5948707"/>
            <a:ext cx="8138160" cy="768652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0293"/>
            <a:ext cx="8229600" cy="1060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Header Style is Arial 38pt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3888"/>
            <a:ext cx="8229600" cy="43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08" y="6137824"/>
            <a:ext cx="3275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467554" y="6137824"/>
            <a:ext cx="1270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35792" y="6138686"/>
            <a:ext cx="6428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74C"/>
                </a:solidFill>
              </a:defRPr>
            </a:lvl1pPr>
          </a:lstStyle>
          <a:p>
            <a:fld id="{EE9F94DA-C57B-8647-A4B1-94866CBB0A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9" y="6137824"/>
            <a:ext cx="1839951" cy="4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kern="1200">
          <a:solidFill>
            <a:srgbClr val="00274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54545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545454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54545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45454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54545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Qualtrics Spell Checker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Albert </a:t>
            </a:r>
            <a:r>
              <a:rPr lang="en-US" dirty="0" err="1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9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144"/>
            <a:ext cx="8229600" cy="4257395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b="1" dirty="0"/>
              <a:t>Test what value to use when deciding whether to replace a word or not</a:t>
            </a:r>
          </a:p>
          <a:p>
            <a:pPr lvl="1"/>
            <a:r>
              <a:rPr lang="en-US" dirty="0"/>
              <a:t>Currently using 0.5</a:t>
            </a:r>
          </a:p>
        </p:txBody>
      </p:sp>
    </p:spTree>
    <p:extLst>
      <p:ext uri="{BB962C8B-B14F-4D97-AF65-F5344CB8AC3E}">
        <p14:creationId xmlns:p14="http://schemas.microsoft.com/office/powerpoint/2010/main" val="393712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144"/>
            <a:ext cx="8229600" cy="4257395"/>
          </a:xfrm>
        </p:spPr>
        <p:txBody>
          <a:bodyPr>
            <a:normAutofit/>
          </a:bodyPr>
          <a:lstStyle/>
          <a:p>
            <a:r>
              <a:rPr lang="en-US" dirty="0"/>
              <a:t>People forget how to spell</a:t>
            </a:r>
          </a:p>
          <a:p>
            <a:r>
              <a:rPr lang="en-US" dirty="0"/>
              <a:t>How do we know if it is a misspelling or a new word?</a:t>
            </a:r>
          </a:p>
          <a:p>
            <a:r>
              <a:rPr lang="en-US" dirty="0"/>
              <a:t>The Stimulus Based Choice Menu should not contain duplicates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 err="1"/>
              <a:t>Rebock</a:t>
            </a:r>
            <a:r>
              <a:rPr lang="en-US" dirty="0"/>
              <a:t> Expected Output: Reebok</a:t>
            </a:r>
          </a:p>
          <a:p>
            <a:pPr marL="0" indent="0">
              <a:buNone/>
            </a:pPr>
            <a:r>
              <a:rPr lang="en-US" sz="2800" dirty="0"/>
              <a:t>Input: </a:t>
            </a:r>
            <a:r>
              <a:rPr lang="en-US" dirty="0" err="1"/>
              <a:t>ChikfilA</a:t>
            </a:r>
            <a:r>
              <a:rPr lang="en-US" dirty="0"/>
              <a:t> Expected Output: Chick-fil-A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3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07A19-1863-4CC2-A819-487747D1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104582"/>
            <a:ext cx="6845165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5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144"/>
            <a:ext cx="8229600" cy="4257395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b="1" dirty="0"/>
              <a:t>Find which words are closest related</a:t>
            </a:r>
            <a:endParaRPr lang="en-US" dirty="0"/>
          </a:p>
          <a:p>
            <a:r>
              <a:rPr lang="en-US" dirty="0"/>
              <a:t>Step 2: </a:t>
            </a:r>
            <a:r>
              <a:rPr lang="en-US" b="1" dirty="0"/>
              <a:t>Determine whether the word to correct is a misspelling or a new entry to the list</a:t>
            </a:r>
            <a:endParaRPr lang="en-US" dirty="0"/>
          </a:p>
          <a:p>
            <a:r>
              <a:rPr lang="en-US" dirty="0"/>
              <a:t>Step 3: </a:t>
            </a:r>
            <a:r>
              <a:rPr lang="en-US" b="1" dirty="0"/>
              <a:t>Decide to correct the word or not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Closely related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538"/>
            <a:ext cx="8229600" cy="45140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Gestalt Pattern Matching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Longest Common Substring: WIKIM</a:t>
            </a:r>
          </a:p>
          <a:p>
            <a:r>
              <a:rPr lang="en-US" dirty="0"/>
              <a:t>Other common substring: 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Km = </a:t>
            </a:r>
            <a:r>
              <a:rPr lang="en-US" dirty="0" err="1"/>
              <a:t>len</a:t>
            </a:r>
            <a:r>
              <a:rPr lang="en-US" dirty="0"/>
              <a:t> of all substrings S1= </a:t>
            </a:r>
            <a:r>
              <a:rPr lang="en-US" dirty="0" err="1"/>
              <a:t>len</a:t>
            </a:r>
            <a:r>
              <a:rPr lang="en-US" dirty="0"/>
              <a:t> of S1(WIKIMEDIA) </a:t>
            </a:r>
          </a:p>
          <a:p>
            <a:r>
              <a:rPr lang="en-US" dirty="0"/>
              <a:t>How do we generate all possibilities for S2?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E389A-9176-436E-A25F-75A0775A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30" y="1484428"/>
            <a:ext cx="3434463" cy="948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0DB4-0CFE-4C34-A84C-749E0AD5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53129"/>
            <a:ext cx="132397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C92C3-3C3A-40A1-AA06-42181230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7" y="3879347"/>
            <a:ext cx="307657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ADF1B-8586-4781-BF3B-1AD88CF6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412" y="3803559"/>
            <a:ext cx="1504950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4AF46-D1E8-4E53-BBB0-87A33FC9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362" y="3836896"/>
            <a:ext cx="13144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FD72-164C-431F-A9AF-D09A39A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SBC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505D1D-72C2-4738-87E7-D08EADC9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93" y="1503363"/>
            <a:ext cx="8120413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Check if it is a misspelling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144"/>
            <a:ext cx="8229600" cy="4257395"/>
          </a:xfrm>
        </p:spPr>
        <p:txBody>
          <a:bodyPr>
            <a:normAutofit/>
          </a:bodyPr>
          <a:lstStyle/>
          <a:p>
            <a:r>
              <a:rPr lang="en-US" dirty="0"/>
              <a:t>The input may be a different brand or it could be a misspelling of a current brand</a:t>
            </a:r>
          </a:p>
          <a:p>
            <a:r>
              <a:rPr lang="en-US" dirty="0"/>
              <a:t>Category: Pizza</a:t>
            </a:r>
          </a:p>
          <a:p>
            <a:r>
              <a:rPr lang="en-US" dirty="0"/>
              <a:t>Word 1: </a:t>
            </a:r>
            <a:r>
              <a:rPr lang="en-US" dirty="0" err="1"/>
              <a:t>Domminoes</a:t>
            </a:r>
            <a:endParaRPr lang="en-US" dirty="0"/>
          </a:p>
          <a:p>
            <a:r>
              <a:rPr lang="en-US" dirty="0"/>
              <a:t>Word 2:  Little Caesars</a:t>
            </a:r>
          </a:p>
          <a:p>
            <a:r>
              <a:rPr lang="en-US" dirty="0"/>
              <a:t>List of brands: Dominos, Pizza hut, Papa Johns</a:t>
            </a:r>
          </a:p>
          <a:p>
            <a:r>
              <a:rPr lang="en-US" b="1" dirty="0"/>
              <a:t>Choose whether to spellcheck or not</a:t>
            </a:r>
          </a:p>
          <a:p>
            <a:pPr lvl="1"/>
            <a:r>
              <a:rPr lang="en-US" b="1" dirty="0"/>
              <a:t>Parameter for % closeness is set to be 50%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3(Optional): Correct the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144"/>
            <a:ext cx="8229600" cy="4257395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b="1" dirty="0"/>
              <a:t>Select the current response using Qualtrics API</a:t>
            </a:r>
            <a:endParaRPr lang="en-US" dirty="0"/>
          </a:p>
          <a:p>
            <a:r>
              <a:rPr lang="en-US" dirty="0"/>
              <a:t>Step 2: </a:t>
            </a:r>
            <a:r>
              <a:rPr lang="en-US" b="1" dirty="0"/>
              <a:t>Modify it with the word from </a:t>
            </a:r>
            <a:r>
              <a:rPr lang="en-US" b="1" dirty="0" err="1"/>
              <a:t>getCloseMatches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							Or</a:t>
            </a:r>
          </a:p>
          <a:p>
            <a:r>
              <a:rPr lang="en-US" dirty="0"/>
              <a:t>Step 1: </a:t>
            </a:r>
            <a:r>
              <a:rPr lang="en-US" b="1" dirty="0"/>
              <a:t>Keep the current response unmodified</a:t>
            </a:r>
          </a:p>
        </p:txBody>
      </p:sp>
    </p:spTree>
    <p:extLst>
      <p:ext uri="{BB962C8B-B14F-4D97-AF65-F5344CB8AC3E}">
        <p14:creationId xmlns:p14="http://schemas.microsoft.com/office/powerpoint/2010/main" val="36132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3(Optional): Correct the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B61D0-12D3-490B-8D1F-687CEB4A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99" y="1451091"/>
            <a:ext cx="6772801" cy="44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rkeley-Haas Color Palette">
      <a:dk1>
        <a:srgbClr val="003057"/>
      </a:dk1>
      <a:lt1>
        <a:sysClr val="window" lastClr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257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Qualtrics Spell Checker</vt:lpstr>
      <vt:lpstr>The Problem</vt:lpstr>
      <vt:lpstr>The Problem</vt:lpstr>
      <vt:lpstr>The Solution</vt:lpstr>
      <vt:lpstr>Find Closely related words</vt:lpstr>
      <vt:lpstr>SBC Menu</vt:lpstr>
      <vt:lpstr>Step 2: Check if it is a misspelling</vt:lpstr>
      <vt:lpstr>Step 3(Optional): Correct the word</vt:lpstr>
      <vt:lpstr>Step 3(Optional): Correct the word</vt:lpstr>
      <vt:lpstr>Room for improvement</vt:lpstr>
    </vt:vector>
  </TitlesOfParts>
  <Company>Haas School of Business, 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Pham Le</dc:creator>
  <cp:lastModifiedBy>albert yitao</cp:lastModifiedBy>
  <cp:revision>72</cp:revision>
  <dcterms:created xsi:type="dcterms:W3CDTF">2014-11-25T20:43:26Z</dcterms:created>
  <dcterms:modified xsi:type="dcterms:W3CDTF">2019-10-14T01:48:34Z</dcterms:modified>
</cp:coreProperties>
</file>