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95" r:id="rId5"/>
    <p:sldId id="297" r:id="rId6"/>
    <p:sldId id="282" r:id="rId7"/>
    <p:sldId id="287" r:id="rId8"/>
    <p:sldId id="260" r:id="rId9"/>
    <p:sldId id="275" r:id="rId10"/>
    <p:sldId id="270" r:id="rId11"/>
    <p:sldId id="283" r:id="rId12"/>
    <p:sldId id="268" r:id="rId13"/>
    <p:sldId id="269" r:id="rId14"/>
    <p:sldId id="271" r:id="rId15"/>
    <p:sldId id="278" r:id="rId16"/>
    <p:sldId id="284" r:id="rId17"/>
    <p:sldId id="288" r:id="rId18"/>
    <p:sldId id="272" r:id="rId19"/>
    <p:sldId id="279" r:id="rId20"/>
    <p:sldId id="293" r:id="rId21"/>
    <p:sldId id="294" r:id="rId22"/>
    <p:sldId id="277" r:id="rId23"/>
    <p:sldId id="281" r:id="rId24"/>
    <p:sldId id="285" r:id="rId25"/>
    <p:sldId id="289" r:id="rId26"/>
    <p:sldId id="290" r:id="rId27"/>
    <p:sldId id="291" r:id="rId28"/>
    <p:sldId id="292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rdo Sanchez, Margarita" initials="SSM" lastIdx="1" clrIdx="0">
    <p:extLst>
      <p:ext uri="{19B8F6BF-5375-455C-9EA6-DF929625EA0E}">
        <p15:presenceInfo xmlns:p15="http://schemas.microsoft.com/office/powerpoint/2012/main" userId="S::msordo@rics.bwh.harvard.edu::18f9e3b0-030f-4b73-b53a-e2b4f43c33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EFF"/>
    <a:srgbClr val="F8FFEA"/>
    <a:srgbClr val="2444FC"/>
    <a:srgbClr val="549AFC"/>
    <a:srgbClr val="0242FC"/>
    <a:srgbClr val="0A2300"/>
    <a:srgbClr val="82AAFF"/>
    <a:srgbClr val="CBE9F9"/>
    <a:srgbClr val="008FFC"/>
    <a:srgbClr val="356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40"/>
  </p:normalViewPr>
  <p:slideViewPr>
    <p:cSldViewPr snapToGrid="0" snapToObjects="1">
      <p:cViewPr varScale="1">
        <p:scale>
          <a:sx n="91" d="100"/>
          <a:sy n="91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forla/311-data/blob/dev/dataAnalysis/LAHealthcareProject/2.%20Healthcare_DataMiningResearch.ipynb" TargetMode="External"/><Relationship Id="rId2" Type="http://schemas.openxmlformats.org/officeDocument/2006/relationships/hyperlink" Target="https://github.com/hackforla/311-data/blob/dev/dataAnalysis/LAHealthcareProject/1.%20Introduction_LACountyHealthcare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forla/311-data/tree/dev/dataAnalysis/LAHealthcareProject/DLmodels_CNN_OLC" TargetMode="External"/><Relationship Id="rId2" Type="http://schemas.openxmlformats.org/officeDocument/2006/relationships/hyperlink" Target="https://github.com/hackforla/311-data/tree/dev/dataAnalysis/LAHealthcareProject/LAHealthcare_UnderservedAreas_Data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forla/lucky-parking/blob/master/notebooks/Binary_Classification_LGBM_bymina.ipynb" TargetMode="External"/><Relationship Id="rId2" Type="http://schemas.openxmlformats.org/officeDocument/2006/relationships/hyperlink" Target="https://github.com/hackforla/311-data/blob/dev/dataAnalysis/mina_MultiClass_LGBM_MachineLearning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ckforla/lucky-parking/blob/master/notebooks/CNN%2BNN_GeodataTimeseries_bymina.ipyn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3918-481F-F646-A928-2FCE7D6B6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90800"/>
            <a:ext cx="12192000" cy="180323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Impacts of Healthcare Shortages on</a:t>
            </a:r>
            <a:br>
              <a:rPr lang="en-US" sz="4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Angeles Community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3686C-72C4-3B45-9F19-83723D97C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0285" y="4384890"/>
            <a:ext cx="9031715" cy="188207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for America [Hack for LA]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Mina Moe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D1D5-A128-3F47-A21D-DCCC8402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21895"/>
            <a:ext cx="12192000" cy="788461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Primary Care Shortage Scores by Services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239E-6549-A64F-97F1-E7005D905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114" y="944718"/>
            <a:ext cx="4101886" cy="5913282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3 Highest Shortages: 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(Descending Order)</a:t>
            </a:r>
          </a:p>
          <a:p>
            <a:pPr marL="0" indent="0">
              <a:buNone/>
            </a:pP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Intermediate Care Facility</a:t>
            </a:r>
          </a:p>
          <a:p>
            <a:pPr marL="457200" indent="-457200">
              <a:buAutoNum type="arabicPeriod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Acute Psychiatric Hospital</a:t>
            </a:r>
          </a:p>
          <a:p>
            <a:pPr marL="457200" indent="-457200">
              <a:buAutoNum type="arabicPeriod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Surgical Clinic</a:t>
            </a:r>
          </a:p>
          <a:p>
            <a:pPr marL="457200" indent="-457200">
              <a:buAutoNum type="arabicPeriod"/>
            </a:pP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BFCA36-C663-F842-8060-E7B96B49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1810"/>
            <a:ext cx="8090115" cy="59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3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4CBE-15D4-F84E-9DE4-B7065434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0415"/>
          </a:xfrm>
          <a:solidFill>
            <a:srgbClr val="7030A0"/>
          </a:solidFill>
          <a:ln>
            <a:solidFill>
              <a:srgbClr val="7030A0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Huge Impacts of Poverty Level on Healthcare Shortages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07F7-B800-8F4A-9C2E-92A84A22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5953"/>
            <a:ext cx="12192000" cy="1852047"/>
          </a:xfrm>
          <a:solidFill>
            <a:srgbClr val="002060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3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Poverty Rises, Shortage goes Up</a:t>
            </a:r>
            <a:endParaRPr lang="en-US" sz="4200" b="1" dirty="0"/>
          </a:p>
          <a:p>
            <a:pPr marL="457200" indent="-457200">
              <a:buAutoNum type="arabicPeriod"/>
            </a:pPr>
            <a:r>
              <a:rPr lang="en-US" sz="3600" dirty="0"/>
              <a:t>Poverty Range: 0.0-41.2</a:t>
            </a:r>
          </a:p>
          <a:p>
            <a:pPr marL="457200" indent="-457200">
              <a:buAutoNum type="arabicPeriod"/>
            </a:pPr>
            <a:r>
              <a:rPr lang="en-US" sz="3600" dirty="0"/>
              <a:t>Spikes: 22.4, 28.0, 29.0, 35.5, 38.0, 41,2</a:t>
            </a:r>
          </a:p>
          <a:p>
            <a:pPr marL="457200" indent="-457200">
              <a:buAutoNum type="arabicPeriod"/>
            </a:pPr>
            <a:r>
              <a:rPr lang="en-US" sz="3600" dirty="0"/>
              <a:t>Most Spikes fall in Right tail (at higher poverty zones)</a:t>
            </a:r>
          </a:p>
        </p:txBody>
      </p:sp>
      <p:pic>
        <p:nvPicPr>
          <p:cNvPr id="6" name="Picture 5" descr="A pencil and paper&#10;&#10;Description automatically generated">
            <a:extLst>
              <a:ext uri="{FF2B5EF4-FFF2-40B4-BE49-F238E27FC236}">
                <a16:creationId xmlns:a16="http://schemas.microsoft.com/office/drawing/2014/main" id="{F89F716D-4F40-9E4B-8DA5-FA19D3C1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431"/>
            <a:ext cx="12192000" cy="43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4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D7EC-94C0-3847-92DE-24C24A60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827600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Further Proof of Poverty Impacts (100% Level)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AE09D-ED72-CF4B-9DB1-CB53F8CDB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" y="827600"/>
            <a:ext cx="12192001" cy="4441824"/>
          </a:xfrm>
          <a:solidFill>
            <a:srgbClr val="002060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781B7C-5624-DC4C-B54A-D62A08AE883D}"/>
              </a:ext>
            </a:extLst>
          </p:cNvPr>
          <p:cNvSpPr/>
          <p:nvPr/>
        </p:nvSpPr>
        <p:spPr>
          <a:xfrm>
            <a:off x="0" y="5429005"/>
            <a:ext cx="1207318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Poverty Rises, Shortage goes Up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Poverty Range: 11.633699 – 42.002689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Spikes: 26.0 &lt; Poverty (100% level) &lt; 43.0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Most Spikes fall in Right tail (at higher poverty zones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436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46BE-3AC9-204B-A180-5D4AF82E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620"/>
            <a:ext cx="12192000" cy="948963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Further Proof of Poverty Impacts (at 200% 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37C5-5E64-5C4A-A071-9999520F8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10386"/>
            <a:ext cx="12192000" cy="1247614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Poverty Range: 33.458599 – 73.144224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Spikes: 52.0 &lt; Poverty (200% level) &lt; 74.0 (Poverty Rises, Shortage goes Up)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Most Spikes fall in Right tail (at higher poverty zones</a:t>
            </a:r>
            <a:r>
              <a:rPr lang="en-US" sz="22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15F9B-53A0-4144-933F-33EA69FA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583"/>
            <a:ext cx="12192000" cy="45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7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DC7D-78FF-0C4F-936F-645D4548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784"/>
            <a:ext cx="12192000" cy="874094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Comparison of Average MUA Scores (by City)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1B9A-2330-2A43-AB90-CCCFF15A0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5878"/>
            <a:ext cx="12192000" cy="2995117"/>
          </a:xfrm>
          <a:solidFill>
            <a:srgbClr val="0A23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Average Medically Underserved Area Scores (MUA) by 5 Most Frequent Cities: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(in Ascending Order)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lower average MUA score, the higher severity of shortage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LA has  the lowest average -&gt; LA has highest shortage severity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Van Nuys has the highest average -&gt; Van Nuys has lowest shortage severity)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94FBB9-A75A-AB43-96A4-08055972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27722"/>
              </p:ext>
            </p:extLst>
          </p:nvPr>
        </p:nvGraphicFramePr>
        <p:xfrm>
          <a:off x="0" y="4110995"/>
          <a:ext cx="12192000" cy="2747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786066129"/>
                    </a:ext>
                  </a:extLst>
                </a:gridCol>
                <a:gridCol w="4494508">
                  <a:extLst>
                    <a:ext uri="{9D8B030D-6E8A-4147-A177-3AD203B41FA5}">
                      <a16:colId xmlns:a16="http://schemas.microsoft.com/office/drawing/2014/main" val="4033008862"/>
                    </a:ext>
                  </a:extLst>
                </a:gridCol>
                <a:gridCol w="4954292">
                  <a:extLst>
                    <a:ext uri="{9D8B030D-6E8A-4147-A177-3AD203B41FA5}">
                      <a16:colId xmlns:a16="http://schemas.microsoft.com/office/drawing/2014/main" val="2662735640"/>
                    </a:ext>
                  </a:extLst>
                </a:gridCol>
              </a:tblGrid>
              <a:tr h="436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(round up)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MUA Score Mean (by City)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MUA Score Min (by City)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34077"/>
                  </a:ext>
                </a:extLst>
              </a:tr>
              <a:tr h="462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1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Angeles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55.24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47.90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20415"/>
                  </a:ext>
                </a:extLst>
              </a:tr>
              <a:tr h="462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1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Pomona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57.02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57.00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33196"/>
                  </a:ext>
                </a:extLst>
              </a:tr>
              <a:tr h="462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1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Hollywood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57.21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55.90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16954"/>
                  </a:ext>
                </a:extLst>
              </a:tr>
              <a:tr h="462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1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 Beach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59.83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48.80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717948"/>
                  </a:ext>
                </a:extLst>
              </a:tr>
              <a:tr h="462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1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 Nuys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61.10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61.10</a:t>
                      </a:r>
                    </a:p>
                  </a:txBody>
                  <a:tcPr marL="38100" marR="38100" marT="38100" marB="38100" anchor="ctr"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7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41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596-5D8F-D84A-900A-52800455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214"/>
            <a:ext cx="12192000" cy="918617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Comparison of Average MUA Scores (by Zip Codes)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0685F-631E-D04B-941E-B10FEB40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3403"/>
            <a:ext cx="12192000" cy="1577470"/>
          </a:xfrm>
          <a:solidFill>
            <a:srgbClr val="00206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Medically Underserved Area Scores (MUA) by 10 Most Frequent Zip Codes: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 Ascending Order)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Lower Average MUA score, the Higher Severity of Overall Healthcare Shortage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Severity Areas: 90015, 90010, 90057, 90033, 91606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90EBFF-B2CB-6747-9D13-757A925E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29426"/>
              </p:ext>
            </p:extLst>
          </p:nvPr>
        </p:nvGraphicFramePr>
        <p:xfrm>
          <a:off x="0" y="2411021"/>
          <a:ext cx="121920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692">
                  <a:extLst>
                    <a:ext uri="{9D8B030D-6E8A-4147-A177-3AD203B41FA5}">
                      <a16:colId xmlns:a16="http://schemas.microsoft.com/office/drawing/2014/main" val="2663091690"/>
                    </a:ext>
                  </a:extLst>
                </a:gridCol>
                <a:gridCol w="4726983">
                  <a:extLst>
                    <a:ext uri="{9D8B030D-6E8A-4147-A177-3AD203B41FA5}">
                      <a16:colId xmlns:a16="http://schemas.microsoft.com/office/drawing/2014/main" val="837240726"/>
                    </a:ext>
                  </a:extLst>
                </a:gridCol>
                <a:gridCol w="4644325">
                  <a:extLst>
                    <a:ext uri="{9D8B030D-6E8A-4147-A177-3AD203B41FA5}">
                      <a16:colId xmlns:a16="http://schemas.microsoft.com/office/drawing/2014/main" val="1242030429"/>
                    </a:ext>
                  </a:extLst>
                </a:gridCol>
              </a:tblGrid>
              <a:tr h="37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 Code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MUA Score Mean (by Zip Code)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MUA Score Count (by Zip Code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09944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90015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53.833333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64183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90010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53.873684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34914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90057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56.352941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408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47887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90033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57.241176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646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488867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91606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57.200000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660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336815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91205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58.500000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641853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90813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59.792308 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507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22656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90806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59.900000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396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076694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91401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61.100000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1127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469752"/>
                  </a:ext>
                </a:extLst>
              </a:tr>
              <a:tr h="409896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91405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61.100000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510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73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384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86B2-2D69-C644-9F57-DD29E9A3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55"/>
            <a:ext cx="12192002" cy="781104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Comparison Primary Care Shortage (7 Major Cities)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7358-E0DC-664F-A362-FAA294510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359"/>
            <a:ext cx="12192000" cy="2403498"/>
          </a:xfrm>
          <a:solidFill>
            <a:srgbClr val="002060"/>
          </a:solidFill>
        </p:spPr>
        <p:txBody>
          <a:bodyPr>
            <a:normAutofit fontScale="85000" lnSpcReduction="20000"/>
          </a:bodyPr>
          <a:lstStyle/>
          <a:p>
            <a:endParaRPr lang="en-US" sz="2600" b="1" dirty="0"/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Long Beach, Los Angeles -&gt; Top 2 Highest Primary Care Shortage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Santa Monica, Pomona -&gt; 2 Lowest Primary Care Shortage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Hollywood, Glendale, Pasadena -&gt; Same Shortage Level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Los Angeles : 2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Highest PC Shortage</a:t>
            </a: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: Highest Overall Healthcare Shortage (slide #14)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C903FD-6D3B-6D4A-B592-36C563B75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93753"/>
              </p:ext>
            </p:extLst>
          </p:nvPr>
        </p:nvGraphicFramePr>
        <p:xfrm>
          <a:off x="-2" y="3193856"/>
          <a:ext cx="12192002" cy="366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466">
                  <a:extLst>
                    <a:ext uri="{9D8B030D-6E8A-4147-A177-3AD203B41FA5}">
                      <a16:colId xmlns:a16="http://schemas.microsoft.com/office/drawing/2014/main" val="1324371778"/>
                    </a:ext>
                  </a:extLst>
                </a:gridCol>
                <a:gridCol w="7294536">
                  <a:extLst>
                    <a:ext uri="{9D8B030D-6E8A-4147-A177-3AD203B41FA5}">
                      <a16:colId xmlns:a16="http://schemas.microsoft.com/office/drawing/2014/main" val="1271569647"/>
                    </a:ext>
                  </a:extLst>
                </a:gridCol>
              </a:tblGrid>
              <a:tr h="458018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(round up)</a:t>
                      </a:r>
                    </a:p>
                  </a:txBody>
                  <a:tcPr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Primary Care Shortage (Descending Order)</a:t>
                      </a:r>
                    </a:p>
                  </a:txBody>
                  <a:tcPr>
                    <a:solidFill>
                      <a:srgbClr val="BB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62282"/>
                  </a:ext>
                </a:extLst>
              </a:tr>
              <a:tr h="458018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 Beach</a:t>
                      </a:r>
                      <a:endParaRPr lang="en-US" sz="22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14.283495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50530"/>
                  </a:ext>
                </a:extLst>
              </a:tr>
              <a:tr h="458018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Angeles</a:t>
                      </a:r>
                      <a:endParaRPr lang="en-US" sz="22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14.064622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879004"/>
                  </a:ext>
                </a:extLst>
              </a:tr>
              <a:tr h="458018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Hollywood</a:t>
                      </a:r>
                      <a:endParaRPr lang="en-US" sz="22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13.000000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786863"/>
                  </a:ext>
                </a:extLst>
              </a:tr>
              <a:tr h="458018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Glendale</a:t>
                      </a:r>
                      <a:endParaRPr lang="en-US" sz="22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13.000000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170774"/>
                  </a:ext>
                </a:extLst>
              </a:tr>
              <a:tr h="458018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Pasadena</a:t>
                      </a:r>
                      <a:endParaRPr lang="en-US" sz="22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13.000000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09653"/>
                  </a:ext>
                </a:extLst>
              </a:tr>
              <a:tr h="458018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Santa Monica</a:t>
                      </a:r>
                      <a:endParaRPr lang="en-US" sz="22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11.833333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95315"/>
                  </a:ext>
                </a:extLst>
              </a:tr>
              <a:tr h="458018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Pomona</a:t>
                      </a:r>
                      <a:endParaRPr lang="en-US" sz="22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10.016854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0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03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31DD-ACC1-B540-BA84-BAEB3C61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3296"/>
            <a:ext cx="12191999" cy="960895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5 Services Shortage in 2 Highest Risk Cities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274B10E-064E-2C4C-B981-15F1FFD7B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601994"/>
              </p:ext>
            </p:extLst>
          </p:nvPr>
        </p:nvGraphicFramePr>
        <p:xfrm>
          <a:off x="0" y="1094191"/>
          <a:ext cx="12192000" cy="577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119">
                  <a:extLst>
                    <a:ext uri="{9D8B030D-6E8A-4147-A177-3AD203B41FA5}">
                      <a16:colId xmlns:a16="http://schemas.microsoft.com/office/drawing/2014/main" val="2626603011"/>
                    </a:ext>
                  </a:extLst>
                </a:gridCol>
                <a:gridCol w="2169762">
                  <a:extLst>
                    <a:ext uri="{9D8B030D-6E8A-4147-A177-3AD203B41FA5}">
                      <a16:colId xmlns:a16="http://schemas.microsoft.com/office/drawing/2014/main" val="844453982"/>
                    </a:ext>
                  </a:extLst>
                </a:gridCol>
                <a:gridCol w="4091553">
                  <a:extLst>
                    <a:ext uri="{9D8B030D-6E8A-4147-A177-3AD203B41FA5}">
                      <a16:colId xmlns:a16="http://schemas.microsoft.com/office/drawing/2014/main" val="454837490"/>
                    </a:ext>
                  </a:extLst>
                </a:gridCol>
                <a:gridCol w="2443566">
                  <a:extLst>
                    <a:ext uri="{9D8B030D-6E8A-4147-A177-3AD203B41FA5}">
                      <a16:colId xmlns:a16="http://schemas.microsoft.com/office/drawing/2014/main" val="3592771675"/>
                    </a:ext>
                  </a:extLst>
                </a:gridCol>
              </a:tblGrid>
              <a:tr h="114811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ANGELES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5 Services Shortage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(round up)</a:t>
                      </a:r>
                    </a:p>
                  </a:txBody>
                  <a:tcPr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Shortage (in Descending)</a:t>
                      </a:r>
                    </a:p>
                  </a:txBody>
                  <a:tcPr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 BEACH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5 Services Shortage</a:t>
                      </a:r>
                    </a:p>
                  </a:txBody>
                  <a:tcPr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Shortage 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 Descending)</a:t>
                      </a:r>
                    </a:p>
                  </a:txBody>
                  <a:tcPr>
                    <a:solidFill>
                      <a:srgbClr val="BB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07562"/>
                  </a:ext>
                </a:extLst>
              </a:tr>
              <a:tr h="926238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Surgical Clinic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18.00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Community Clinic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14.5468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069660"/>
                  </a:ext>
                </a:extLst>
              </a:tr>
              <a:tr h="926238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Intermediate Care Facility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17.00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General Acute Care Hospital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7831"/>
                  </a:ext>
                </a:extLst>
              </a:tr>
              <a:tr h="926238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Acute Psychiatric Hospital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17.00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Psychology Clinic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14.00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776262"/>
                  </a:ext>
                </a:extLst>
              </a:tr>
              <a:tr h="926238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Skilled Nursing Facility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14.6125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Skilled Nursing Facility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14.00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03167"/>
                  </a:ext>
                </a:extLst>
              </a:tr>
              <a:tr h="926238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Chronic Dialysis Clinic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14.6011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Chronic Dialysis Clinic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14.00</a:t>
                      </a:r>
                      <a:endParaRPr lang="en-US" dirty="0"/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8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473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B55B-27A4-DD47-9E06-942D2F12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79791"/>
            <a:ext cx="12191999" cy="742020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Avg. Poverty (by10 Most Frequent Zip Codes)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5C28-FED0-094D-85E6-A22973444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953" y="921810"/>
            <a:ext cx="7186047" cy="5936186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Poverty by 10 Most Frequent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ZipCodes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 Ascending Order)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Lower the Score, the Higher the PovertyLevel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Poverty: 90706,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: 90640,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: 90262,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: 91331,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: 91606</a:t>
            </a:r>
          </a:p>
          <a:p>
            <a:r>
              <a:rPr lang="en-US" dirty="0"/>
              <a:t>in BOTH MUA and Poverty Severity: 91606, 90813</a:t>
            </a:r>
          </a:p>
          <a:p>
            <a:r>
              <a:rPr lang="en-US" dirty="0"/>
              <a:t>91606 and 90813 need better improvement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200C70-DA65-3040-86AE-4D8513F65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4245"/>
              </p:ext>
            </p:extLst>
          </p:nvPr>
        </p:nvGraphicFramePr>
        <p:xfrm>
          <a:off x="0" y="921810"/>
          <a:ext cx="5005953" cy="5936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312">
                  <a:extLst>
                    <a:ext uri="{9D8B030D-6E8A-4147-A177-3AD203B41FA5}">
                      <a16:colId xmlns:a16="http://schemas.microsoft.com/office/drawing/2014/main" val="1708251724"/>
                    </a:ext>
                  </a:extLst>
                </a:gridCol>
                <a:gridCol w="3285641">
                  <a:extLst>
                    <a:ext uri="{9D8B030D-6E8A-4147-A177-3AD203B41FA5}">
                      <a16:colId xmlns:a16="http://schemas.microsoft.com/office/drawing/2014/main" val="1998205445"/>
                    </a:ext>
                  </a:extLst>
                </a:gridCol>
              </a:tblGrid>
              <a:tr h="9413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 Code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Poverty Level </a:t>
                      </a:r>
                    </a:p>
                    <a:p>
                      <a:pPr algn="l" font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(Ascending Order)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3242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90706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999019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90640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16.981818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9053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90262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19.000000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806354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91331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22.212500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55512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91606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23.900000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782061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93550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24.620000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94639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90022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26.423077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54955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93534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30.500000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205646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90813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34.811111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3698"/>
                  </a:ext>
                </a:extLst>
              </a:tr>
              <a:tr h="49948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90011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37.510000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0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807E-5DEB-B24E-B318-C8DBF3FD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735"/>
            <a:ext cx="12192000" cy="875655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Avg. Poverty 100% Level (by10 Most Frequent Zip Codes)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0584-740F-EB45-AE33-96ABDB94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742" y="1007390"/>
            <a:ext cx="5264258" cy="5850610"/>
          </a:xfrm>
          <a:solidFill>
            <a:srgbClr val="00206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Poverty at 100% Level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 Ascending Order)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Lower the Score, the Higher the PovertyLevel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Poverty: 90640,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: 90706,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: 90262,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: 91331,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: 91606</a:t>
            </a:r>
          </a:p>
          <a:p>
            <a:r>
              <a:rPr lang="en-US" dirty="0"/>
              <a:t>in BOTH MUA + Poverty Severity 100%: 91606, 90813</a:t>
            </a:r>
          </a:p>
          <a:p>
            <a:r>
              <a:rPr lang="en-US" dirty="0"/>
              <a:t>91606 and 90813 need better improvement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C0D76C-A272-8C49-9CFA-5BE7B2D5D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0391"/>
              </p:ext>
            </p:extLst>
          </p:nvPr>
        </p:nvGraphicFramePr>
        <p:xfrm>
          <a:off x="0" y="1007390"/>
          <a:ext cx="6927742" cy="5890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806">
                  <a:extLst>
                    <a:ext uri="{9D8B030D-6E8A-4147-A177-3AD203B41FA5}">
                      <a16:colId xmlns:a16="http://schemas.microsoft.com/office/drawing/2014/main" val="3093920074"/>
                    </a:ext>
                  </a:extLst>
                </a:gridCol>
                <a:gridCol w="4734936">
                  <a:extLst>
                    <a:ext uri="{9D8B030D-6E8A-4147-A177-3AD203B41FA5}">
                      <a16:colId xmlns:a16="http://schemas.microsoft.com/office/drawing/2014/main" val="3826799479"/>
                    </a:ext>
                  </a:extLst>
                </a:gridCol>
              </a:tblGrid>
              <a:tr h="759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 Code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Poverty 100% Level </a:t>
                      </a:r>
                    </a:p>
                    <a:p>
                      <a:pPr algn="l" font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(Ascending Order)</a:t>
                      </a:r>
                    </a:p>
                  </a:txBody>
                  <a:tcPr marL="38100" marR="38100" marT="38100" marB="38100" anchor="ctr">
                    <a:solidFill>
                      <a:srgbClr val="BB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39359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90640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16.040570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1701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90706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18.938449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172665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90262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19.298602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180359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91331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21.880433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42382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91606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23.030476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17576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93550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23.991426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56202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90022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26.747578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0345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93534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28.820426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567775"/>
                  </a:ext>
                </a:extLst>
              </a:tr>
              <a:tr h="52435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90813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33.901961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64181"/>
                  </a:ext>
                </a:extLst>
              </a:tr>
              <a:tr h="371971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90011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36.759326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6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86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ACC1-E66B-2B45-80BB-2DF86C9C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6319"/>
            <a:ext cx="12191999" cy="1080938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EA6D-844C-AE40-BE05-753E9815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67257"/>
            <a:ext cx="12191999" cy="4259410"/>
          </a:xfrm>
          <a:solidFill>
            <a:srgbClr val="002060"/>
          </a:solidFill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This project explores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Quality and Quantity of Healthcare Services in LA County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Impacts of Healthcare Shortages in different cities, zip codes, services 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Poverty Level vs Severity of Healthcare Shortages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+ Statistical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 Learning + Machine Learning Models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1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65E1-609C-C94A-903E-1927CA57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041058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Part2: Descriptive Statistics (Continuous Variables)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E71538-4A7C-8440-AE9E-0C8B47B99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28686"/>
              </p:ext>
            </p:extLst>
          </p:nvPr>
        </p:nvGraphicFramePr>
        <p:xfrm>
          <a:off x="-2" y="1742471"/>
          <a:ext cx="12192000" cy="365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8">
                  <a:extLst>
                    <a:ext uri="{9D8B030D-6E8A-4147-A177-3AD203B41FA5}">
                      <a16:colId xmlns:a16="http://schemas.microsoft.com/office/drawing/2014/main" val="14367999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5115451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91908831"/>
                    </a:ext>
                  </a:extLst>
                </a:gridCol>
                <a:gridCol w="1405466">
                  <a:extLst>
                    <a:ext uri="{9D8B030D-6E8A-4147-A177-3AD203B41FA5}">
                      <a16:colId xmlns:a16="http://schemas.microsoft.com/office/drawing/2014/main" val="157376069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402863623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459431195"/>
                    </a:ext>
                  </a:extLst>
                </a:gridCol>
                <a:gridCol w="1811866">
                  <a:extLst>
                    <a:ext uri="{9D8B030D-6E8A-4147-A177-3AD203B41FA5}">
                      <a16:colId xmlns:a16="http://schemas.microsoft.com/office/drawing/2014/main" val="1741035852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1527767757"/>
                    </a:ext>
                  </a:extLst>
                </a:gridCol>
              </a:tblGrid>
              <a:tr h="760787"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(round up)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STDEV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 ERROR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95%</a:t>
                      </a:r>
                    </a:p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 for Mean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95%</a:t>
                      </a:r>
                    </a:p>
                    <a:p>
                      <a:r>
                        <a:rPr lang="en-US" sz="20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 for Mean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997844"/>
                  </a:ext>
                </a:extLst>
              </a:tr>
              <a:tr h="9151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MUA</a:t>
                      </a:r>
                      <a:r>
                        <a:rPr lang="en-US" sz="22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Poverty </a:t>
                      </a:r>
                      <a:endParaRPr lang="en-US" sz="2200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b="1" noProof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0.5675 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0.0055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0.2093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2.00 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0.1985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0.2202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549901"/>
                  </a:ext>
                </a:extLst>
              </a:tr>
              <a:tr h="910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MUA</a:t>
                      </a:r>
                      <a:r>
                        <a:rPr lang="en-US" sz="22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Score </a:t>
                      </a:r>
                      <a:endParaRPr lang="en-US" sz="2200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b="1" noProof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3.9308 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0.0384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57.4685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61.30 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47.90 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57.3934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57.5437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695770"/>
                  </a:ext>
                </a:extLst>
              </a:tr>
              <a:tr h="9729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 Difference </a:t>
                      </a:r>
                      <a:endParaRPr lang="en-US" sz="2100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b="1" noProof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1686.850 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16.4580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677.5655 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7820.00 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645.3047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709.8264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8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34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F23F56-05AF-FA49-B4D2-B30656BA53F5}"/>
              </a:ext>
            </a:extLst>
          </p:cNvPr>
          <p:cNvSpPr txBox="1"/>
          <p:nvPr/>
        </p:nvSpPr>
        <p:spPr>
          <a:xfrm>
            <a:off x="0" y="1026067"/>
            <a:ext cx="12192002" cy="724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9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AD4C-4340-6A4B-8EEC-09B9BD4E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80938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Proc Univariate, Normality, P-Value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(Avg </a:t>
            </a:r>
            <a:r>
              <a:rPr lang="en-US" sz="3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 </a:t>
            </a:r>
            <a:r>
              <a:rPr lang="en-US" sz="31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by Category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C106-D45B-D14E-BBAE-62953F280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623" y="2772152"/>
            <a:ext cx="5073364" cy="1981909"/>
          </a:xfrm>
          <a:solidFill>
            <a:srgbClr val="002060"/>
          </a:solidFill>
        </p:spPr>
        <p:txBody>
          <a:bodyPr/>
          <a:lstStyle/>
          <a:p>
            <a:r>
              <a:rPr lang="en-US" dirty="0" err="1"/>
              <a:t>Hkhnl;m</a:t>
            </a:r>
            <a:r>
              <a:rPr lang="en-US" dirty="0"/>
              <a:t>,’</a:t>
            </a:r>
            <a:r>
              <a:rPr lang="en-US" dirty="0" err="1"/>
              <a:t>l;lkbj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5887F0-4FDE-F64E-9D22-6DD6F562C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770760"/>
              </p:ext>
            </p:extLst>
          </p:nvPr>
        </p:nvGraphicFramePr>
        <p:xfrm>
          <a:off x="0" y="1080938"/>
          <a:ext cx="1219200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8788">
                  <a:extLst>
                    <a:ext uri="{9D8B030D-6E8A-4147-A177-3AD203B41FA5}">
                      <a16:colId xmlns:a16="http://schemas.microsoft.com/office/drawing/2014/main" val="370989121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463314799"/>
                    </a:ext>
                  </a:extLst>
                </a:gridCol>
                <a:gridCol w="1223889">
                  <a:extLst>
                    <a:ext uri="{9D8B030D-6E8A-4147-A177-3AD203B41FA5}">
                      <a16:colId xmlns:a16="http://schemas.microsoft.com/office/drawing/2014/main" val="29742995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181521979"/>
                    </a:ext>
                  </a:extLst>
                </a:gridCol>
                <a:gridCol w="1478150">
                  <a:extLst>
                    <a:ext uri="{9D8B030D-6E8A-4147-A177-3AD203B41FA5}">
                      <a16:colId xmlns:a16="http://schemas.microsoft.com/office/drawing/2014/main" val="1614349598"/>
                    </a:ext>
                  </a:extLst>
                </a:gridCol>
                <a:gridCol w="1250982">
                  <a:extLst>
                    <a:ext uri="{9D8B030D-6E8A-4147-A177-3AD203B41FA5}">
                      <a16:colId xmlns:a16="http://schemas.microsoft.com/office/drawing/2014/main" val="2203839174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1087542314"/>
                    </a:ext>
                  </a:extLst>
                </a:gridCol>
                <a:gridCol w="1134794">
                  <a:extLst>
                    <a:ext uri="{9D8B030D-6E8A-4147-A177-3AD203B41FA5}">
                      <a16:colId xmlns:a16="http://schemas.microsoft.com/office/drawing/2014/main" val="468517739"/>
                    </a:ext>
                  </a:extLst>
                </a:gridCol>
              </a:tblGrid>
              <a:tr h="54347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 Services 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(round up)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Stdev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Variance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Skewness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Kurtosis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 Error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>
                    <a:solidFill>
                      <a:srgbClr val="CBE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69820"/>
                  </a:ext>
                </a:extLst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Children + Family Services 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57.0698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3.9753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15.8031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-0.7972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-0.6165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0.0732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&lt;.0001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58477"/>
                  </a:ext>
                </a:extLst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Crime Prevention + Support 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57.9316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4.0389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16.3130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-1.1365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0.0034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0.1363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&lt;.0001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866457"/>
                  </a:ext>
                </a:extLst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Crime Report’ + Investigate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58.2649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3.6918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13.6293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-1.3067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0.7035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0.1762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&lt;.0001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29173"/>
                  </a:ext>
                </a:extLst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Disability Support Services 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57.0718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3.9231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15.3909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-0.6268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-1.0693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0.1615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&lt;.0001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424891"/>
                  </a:ext>
                </a:extLst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Domestic Violence Services 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58.0256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3.5612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12.6821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-1.2046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0.3848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0.1269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&lt;.0001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4671"/>
                  </a:ext>
                </a:extLst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Health Screening + Testing 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57.4741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3.8606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14.9042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-0.8677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-0.5116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0.1108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&lt;.0001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863891"/>
                  </a:ext>
                </a:extLst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Mental Health Counseling 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57.6814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3.9640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15.7132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-0.9919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-0.2871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0.0907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&lt;.0001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88495"/>
                  </a:ext>
                </a:extLst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Substance Abuse Programs 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57.3680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3.9375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15.5036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-0.9834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-0.3413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0.0945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&lt;.0001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12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363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A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D8E4-09BB-B744-AD03-B21CA2EC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41815"/>
            <a:ext cx="12191999" cy="941397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Part3: Predictive Modeling (Multi-Class Classification)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CD69-7521-D94D-AB80-845F689A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1083212"/>
            <a:ext cx="12191999" cy="5774788"/>
          </a:xfrm>
          <a:solidFill>
            <a:srgbClr val="002060"/>
          </a:solidFill>
        </p:spPr>
        <p:txBody>
          <a:bodyPr>
            <a:normAutofit lnSpcReduction="1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Healthcare Shortage Classification based on: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1. Location (Zip Code area)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2. Services Category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Location Multi-Class Classification Models: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1.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n-US" dirty="0"/>
              <a:t>(Neural Networks: Convolutional Neural Networks, DL)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2.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CatBoost (simple split </a:t>
            </a:r>
            <a:r>
              <a:rPr lang="en-US" dirty="0"/>
              <a:t>vs 6-Kfold, ML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3.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LGBM (simple split </a:t>
            </a:r>
            <a:r>
              <a:rPr lang="en-US" dirty="0"/>
              <a:t> vs 6-Kfold, ML)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Services Category Multi-Class Classification Models: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1.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n-US" dirty="0"/>
              <a:t>(Neural Networks: Convolutional Neural Networks, DL)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2.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LGBM (simple split </a:t>
            </a:r>
            <a:r>
              <a:rPr lang="en-US" dirty="0"/>
              <a:t> vs 6-Kfold, ML)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127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0B61-C202-6945-8405-9FE15A4D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453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Model: Zip Code Multi-Class (CNN)</a:t>
            </a:r>
            <a:endParaRPr lang="en-US" sz="34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8ED4-6A70-984B-9E36-210CE031F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196"/>
            <a:ext cx="12192000" cy="1420837"/>
          </a:xfrm>
          <a:solidFill>
            <a:srgbClr val="F8FFEA"/>
          </a:solidFill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Iteration-&gt; Train Loss: 0.0799 – Train Accuracy: 0.9719,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-&gt; Test Loss: 0.047 – Test Accuracy: 0.989</a:t>
            </a:r>
          </a:p>
          <a:p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Overfitting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both graphs, the curves go smooth &amp; stable (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sudden spikes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A4ABE4-6F71-904D-819F-1AE877FA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3711"/>
            <a:ext cx="12192000" cy="44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24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7250-33E3-B549-88D2-86AC43B7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723"/>
            <a:ext cx="12192000" cy="778659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ML Model: Zip Code Multi-Class CatBoost + LGBM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D163-DF06-0F45-9C76-4582271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1382"/>
            <a:ext cx="12192000" cy="5403486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CatBoost: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1. simple split: Test Accuracy = 0.9889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2. 6-Kfold: Test Accuracy = 0.992</a:t>
            </a:r>
          </a:p>
          <a:p>
            <a:endParaRPr lang="en-US" dirty="0"/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LGBMClassifier: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1. simple split: Test Multi Log-loss = 0.012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2. 6-StratifiedKfold: Test Multi Log-loss = 0.009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Both DL &amp; ML models product similar results ~ 0.99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75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E6E0-D199-5745-8174-0E8B86ED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859"/>
            <a:ext cx="12192000" cy="892692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Service Shortage Multi-Class: CNN + LGBM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AD5E-5504-8845-B722-57C729904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3552"/>
            <a:ext cx="12192000" cy="5108704"/>
          </a:xfrm>
          <a:solidFill>
            <a:srgbClr val="002060"/>
          </a:solidFill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CNN (DL):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Train L</a:t>
            </a:r>
            <a:r>
              <a:rPr lang="en-US" dirty="0"/>
              <a:t>oss: 0.060 – Train Accuracy: 0.976,</a:t>
            </a:r>
          </a:p>
          <a:p>
            <a:pPr marL="0" indent="0">
              <a:buNone/>
            </a:pPr>
            <a:r>
              <a:rPr lang="en-US" dirty="0"/>
              <a:t>	Test Loss: 0.019 – Test Accuracy: 0.997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LGBMClassifier (ML):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1. simple split: Test Multi Log-loss = </a:t>
            </a:r>
            <a:r>
              <a:rPr lang="en-US" dirty="0"/>
              <a:t>0.001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2. 6-StratifiedKfold: Test Multi Log-loss = </a:t>
            </a:r>
            <a:r>
              <a:rPr lang="en-US" dirty="0"/>
              <a:t>0.0009</a:t>
            </a:r>
          </a:p>
        </p:txBody>
      </p:sp>
    </p:spTree>
    <p:extLst>
      <p:ext uri="{BB962C8B-B14F-4D97-AF65-F5344CB8AC3E}">
        <p14:creationId xmlns:p14="http://schemas.microsoft.com/office/powerpoint/2010/main" val="4229379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95EA-3386-4E4C-9514-09DE0309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867"/>
            <a:ext cx="12192000" cy="792788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Model: Services Shortage Multi-Class (CNN)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4A61-5219-0141-89BA-1F9928500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0655"/>
            <a:ext cx="12192000" cy="1544012"/>
          </a:xfrm>
          <a:solidFill>
            <a:srgbClr val="F8FFEA"/>
          </a:solidFill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Iteration-&gt; Train Loss: 0.060 – Train Accuracy: 0.976,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-&gt; Test Loss: 0.019 – Test Accuracy: 0.997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Overfitting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both graphs, the curves go smooth &amp; stable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sudden spikes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B94F861-78F2-BF41-98D9-40E978EA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0133"/>
            <a:ext cx="12192000" cy="40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6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3735-6312-AB46-B142-F0961BA5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928"/>
            <a:ext cx="12192000" cy="879422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Modeling (DL+ML):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F6AA-310B-CD47-84DA-6F9EFC7E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7350"/>
            <a:ext cx="12191999" cy="5202722"/>
          </a:xfrm>
          <a:solidFill>
            <a:srgbClr val="002060"/>
          </a:solidFill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Zip Codes Multi-Class Shortage Classification: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Overfitting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 (DL) | CatBoost (ML) : ~0.989 scored on Test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 (DL) | LGBM (ML) : &lt; 0.05 multi log-loss on Test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 curves have NO sudden spikes</a:t>
            </a:r>
          </a:p>
          <a:p>
            <a:endParaRPr lang="en-US" dirty="0"/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Services Category Multi-Class Shortage Classification: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Overfitting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 (DL) | LGBM (ML) : &lt; 0.02 multi log-loss on Test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 curves have NO sudden spikes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1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E379-B420-0F49-A99B-3B0298EF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82174"/>
            <a:ext cx="12191999" cy="895462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Modeling (DL+ML): Conclusions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B757-3FA5-0F43-B0FA-6551BF07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7636"/>
            <a:ext cx="12191999" cy="4758553"/>
          </a:xfrm>
          <a:solidFill>
            <a:srgbClr val="002060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Both Zip Codes + Services Shortage Classification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All individual models perform very well 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Can try out Ensembling | Stacking for more robustness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Can also experiment with different algorithms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(XGBoost, random forest, decision trees, DNN, …)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73353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A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ED37B0-C541-1947-8F9C-EAB4E9A2377C}"/>
              </a:ext>
            </a:extLst>
          </p:cNvPr>
          <p:cNvSpPr txBox="1"/>
          <p:nvPr/>
        </p:nvSpPr>
        <p:spPr>
          <a:xfrm>
            <a:off x="3318934" y="2709335"/>
            <a:ext cx="4496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Thank you!!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E2F71-1CDE-5040-B2E2-707954CB3252}"/>
              </a:ext>
            </a:extLst>
          </p:cNvPr>
          <p:cNvSpPr txBox="1"/>
          <p:nvPr/>
        </p:nvSpPr>
        <p:spPr>
          <a:xfrm>
            <a:off x="10255348" y="0"/>
            <a:ext cx="1936652" cy="685800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8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96E1-1750-8F42-BB7C-5B2E9FFD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3642"/>
            <a:ext cx="12192000" cy="878624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D5EA-0284-9941-8374-791432F5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2266"/>
            <a:ext cx="12191999" cy="5712093"/>
          </a:xfrm>
          <a:solidFill>
            <a:srgbClr val="00206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obtain DATA QUALITY for both LA and California: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Merging,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Extraction,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refer to the links for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Project Introduction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https://github.com/hackforla/311-data/blob/dev/dataAnalysis/LAHealthcareProject/1.%20Introduction_LACountyHealthcare.ipynb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https://github.com/hackforla/311-data/blob/dev/dataAnalysis/LAHealthcareProject/2.%20Healthcare_DataMiningResearch.ipynb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EE3B-1535-EA42-BED9-616BB72B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56602"/>
          </a:xfrm>
          <a:solidFill>
            <a:srgbClr val="7030A0"/>
          </a:solidFill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0962-ABA0-344C-94E0-473317AC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4061"/>
            <a:ext cx="12191999" cy="6049108"/>
          </a:xfrm>
          <a:solidFill>
            <a:srgbClr val="002060"/>
          </a:solidFill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Part1: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+ Visualization (slide 6-19)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Part2: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Analysis (slide 20-21)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Library: Python (Numpy, Pandas, Scipy)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: Visualization (Python: Matplotlib, Seaborn)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https://github.com/hackforla/311-data/tree/dev/dataAnalysis/LAHealthcareProject/LAHealthcare_UnderservedAreas_DataAnalysis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Part3: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Modeling (Deep Learning + ML, slide 22-end) 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Library: Keras (CNN), sklearn, LGBM, CatBoost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https://github.com/hackforla/311-data/tree/dev/dataAnalysis/LAHealthcareProject/DLmodels_CNN_OLC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50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4241-E926-D04E-A383-411BF208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452"/>
            <a:ext cx="12191999" cy="1080938"/>
          </a:xfrm>
          <a:solidFill>
            <a:srgbClr val="7030A0"/>
          </a:solidFill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ML Works for Code for America (Los Angeles)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59A7-373F-2342-957A-1FEA36C2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7390"/>
            <a:ext cx="12191999" cy="5424158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Works: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https://github.com/hackforla/311-data/blob/dev/dataAnalysis/mina_MultiClass_LGBM_MachineLearning.ipynb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Geospatial Timeseries Project (Deep Learning + ML Works)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https://github.com/hackforla/lucky-parking/blob/master/notebooks/Binary_Classification_LGBM_bymina.ipynb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https://github.com/hackforla/lucky-parking/blob/master/notebooks/CNN%2BNN_GeodataTimeseries_bymina.ipynb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2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E3AF-809D-2D44-9AD7-4C93AA28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10"/>
            <a:ext cx="12192000" cy="954331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Part1: Counts of Medically Underserved Scores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018EACC6-1C25-8543-A091-F12AE5526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54641"/>
            <a:ext cx="7036343" cy="5803359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F2C29C-A9C0-F943-B943-5F9AF2CF7B12}"/>
              </a:ext>
            </a:extLst>
          </p:cNvPr>
          <p:cNvSpPr/>
          <p:nvPr/>
        </p:nvSpPr>
        <p:spPr>
          <a:xfrm>
            <a:off x="7036343" y="1054641"/>
            <a:ext cx="5155657" cy="5709255"/>
          </a:xfrm>
          <a:prstGeom prst="rect">
            <a:avLst/>
          </a:prstGeom>
          <a:solidFill>
            <a:srgbClr val="0A2300"/>
          </a:solidFill>
        </p:spPr>
        <p:txBody>
          <a:bodyPr wrap="square">
            <a:spAutoFit/>
          </a:bodyPr>
          <a:lstStyle/>
          <a:p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Medically Underserved Scores (0-100)</a:t>
            </a:r>
          </a:p>
          <a:p>
            <a:pPr marL="342900" indent="-342900" algn="just">
              <a:buAutoNum type="alphaLcParenR"/>
            </a:pPr>
            <a:endParaRPr lang="en-US" sz="2200" dirty="0">
              <a:latin typeface="Helvetica Neue" panose="02000503000000020004" pitchFamily="2" charset="0"/>
            </a:endParaRPr>
          </a:p>
          <a:p>
            <a:pPr marL="342900" indent="-342900" algn="just">
              <a:buAutoNum type="alphaLcParenR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lower the score, the higher the severity of shortages</a:t>
            </a:r>
          </a:p>
          <a:p>
            <a:pPr algn="just"/>
            <a:r>
              <a:rPr lang="en-US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b) Minimum Score: 47.9</a:t>
            </a: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c) Maximum Score: 61.3</a:t>
            </a:r>
          </a:p>
          <a:p>
            <a:pPr algn="just"/>
            <a:r>
              <a:rPr lang="en-US" sz="2200" b="0" i="0" u="none" strike="noStrike" dirty="0">
                <a:effectLst/>
                <a:latin typeface="Helvetica Neue" panose="02000503000000020004" pitchFamily="2" charset="0"/>
              </a:rPr>
              <a:t>d) </a:t>
            </a:r>
            <a:r>
              <a:rPr lang="en-US" sz="21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Score with Highest Counts: 61.1 (over 2000)</a:t>
            </a:r>
          </a:p>
          <a:p>
            <a:pPr algn="just"/>
            <a:endParaRPr lang="en-US" sz="2200" dirty="0">
              <a:latin typeface="Helvetica Neue" panose="02000503000000020004" pitchFamily="2" charset="0"/>
            </a:endParaRP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marL="342900" indent="-342900" algn="just">
              <a:buAutoNum type="arabicPeriod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Most areas fall between 51.0 and 61.1</a:t>
            </a:r>
          </a:p>
          <a:p>
            <a:pPr marL="342900" indent="-342900" algn="just">
              <a:buAutoNum type="arabicPeriod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Medium Healthcare Shortage Risk </a:t>
            </a:r>
          </a:p>
          <a:p>
            <a:pPr marL="342900" indent="-342900" algn="just">
              <a:buAutoNum type="arabicPeriod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Do not reach upper percentile (&lt; 75.0)</a:t>
            </a:r>
          </a:p>
          <a:p>
            <a:pPr marL="342900" indent="-342900" algn="just">
              <a:buAutoNum type="arabicPeriod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Significant Healthcare Improvement needed</a:t>
            </a:r>
            <a:endParaRPr lang="en-US" sz="21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6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3386-B9F0-524D-B1C4-6D5F2EA2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052"/>
            <a:ext cx="12192000" cy="985925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Medically Underserved Scores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451CDB-411F-744A-9BD8-F3C23F31C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6991"/>
            <a:ext cx="12192000" cy="5751522"/>
          </a:xfrm>
        </p:spPr>
      </p:pic>
    </p:spTree>
    <p:extLst>
      <p:ext uri="{BB962C8B-B14F-4D97-AF65-F5344CB8AC3E}">
        <p14:creationId xmlns:p14="http://schemas.microsoft.com/office/powerpoint/2010/main" val="376867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0D48-31E7-4BBD-9801-A29CE1A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587"/>
            <a:ext cx="12192000" cy="789822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Demand for Healthcare + Community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AF66-A533-4C0F-8BBF-C02ABCAD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3341" y="918408"/>
            <a:ext cx="3388659" cy="593959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Top Services Demand</a:t>
            </a:r>
            <a:r>
              <a:rPr lang="en-US" sz="2300" dirty="0"/>
              <a:t>:</a:t>
            </a: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 Descending Order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Children + Family Service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Substance Abuse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Mental Health + Counseling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+ Testing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Domestic Violence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64447B-7A47-3445-9BBB-9E51E253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8803341" cy="59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1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5D99-96A9-904A-A556-AD5BAA70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712"/>
            <a:ext cx="12192000" cy="766688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Average Primary Care Shortage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F4B9-8A3E-8140-A3CE-27FDD6983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914400"/>
            <a:ext cx="4038600" cy="588645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Primary Care Shortage </a:t>
            </a:r>
          </a:p>
          <a:p>
            <a:pPr marL="0" indent="0">
              <a:buNone/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(descending order):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Geographic (High Needs)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Geographic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Population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D7E225-B5C7-2246-920F-8C5A2D96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550"/>
            <a:ext cx="81534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829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2510</TotalTime>
  <Words>1897</Words>
  <Application>Microsoft Macintosh PowerPoint</Application>
  <PresentationFormat>Widescreen</PresentationFormat>
  <Paragraphs>482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Helvetica Neue</vt:lpstr>
      <vt:lpstr>Trebuchet MS</vt:lpstr>
      <vt:lpstr>Wingdings</vt:lpstr>
      <vt:lpstr>Berlin</vt:lpstr>
      <vt:lpstr>Impacts of Healthcare Shortages on  Los Angeles Community Development</vt:lpstr>
      <vt:lpstr>Intro &amp; Problem Statement</vt:lpstr>
      <vt:lpstr>Data Sources </vt:lpstr>
      <vt:lpstr>Workflow</vt:lpstr>
      <vt:lpstr>Other ML Works for Code for America (Los Angeles)</vt:lpstr>
      <vt:lpstr>Part1: Counts of Medically Underserved Scores</vt:lpstr>
      <vt:lpstr>Distribution of Medically Underserved Scores</vt:lpstr>
      <vt:lpstr>Demand for Healthcare + Community Services</vt:lpstr>
      <vt:lpstr>Average Primary Care Shortage Score</vt:lpstr>
      <vt:lpstr>Primary Care Shortage Scores by Services Category</vt:lpstr>
      <vt:lpstr> Huge Impacts of Poverty Level on Healthcare Shortages </vt:lpstr>
      <vt:lpstr>Further Proof of Poverty Impacts (100% Level)</vt:lpstr>
      <vt:lpstr>Further Proof of Poverty Impacts (at 200% Level)</vt:lpstr>
      <vt:lpstr>Comparison of Average MUA Scores (by City)</vt:lpstr>
      <vt:lpstr>Comparison of Average MUA Scores (by Zip Codes)</vt:lpstr>
      <vt:lpstr>Comparison Primary Care Shortage (7 Major Cities)</vt:lpstr>
      <vt:lpstr>Top 5 Services Shortage in 2 Highest Risk Cities</vt:lpstr>
      <vt:lpstr>Avg. Poverty (by10 Most Frequent Zip Codes)</vt:lpstr>
      <vt:lpstr>Avg. Poverty 100% Level (by10 Most Frequent Zip Codes)</vt:lpstr>
      <vt:lpstr>Part2: Descriptive Statistics (Continuous Variables)</vt:lpstr>
      <vt:lpstr>Proc Univariate, Normality, P-Value (Avg MUA Score by Category Services)</vt:lpstr>
      <vt:lpstr>Part3: Predictive Modeling (Multi-Class Classification)</vt:lpstr>
      <vt:lpstr>DL Model: Zip Code Multi-Class (CNN)</vt:lpstr>
      <vt:lpstr>ML Model: Zip Code Multi-Class CatBoost + LGBM</vt:lpstr>
      <vt:lpstr>Service Shortage Multi-Class: CNN + LGBM</vt:lpstr>
      <vt:lpstr>DL Model: Services Shortage Multi-Class (CNN)</vt:lpstr>
      <vt:lpstr>Predictive Modeling (DL+ML): Conclusions</vt:lpstr>
      <vt:lpstr>Predictive Modeling (DL+ML):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COVID-19 DATATHON MAY 10-16, 2020</dc:title>
  <dc:creator>mina</dc:creator>
  <cp:lastModifiedBy>mina</cp:lastModifiedBy>
  <cp:revision>143</cp:revision>
  <dcterms:created xsi:type="dcterms:W3CDTF">2020-05-13T04:00:07Z</dcterms:created>
  <dcterms:modified xsi:type="dcterms:W3CDTF">2020-07-29T03:36:34Z</dcterms:modified>
</cp:coreProperties>
</file>