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 Italics" charset="1" panose="00000500000000000000"/>
      <p:regular r:id="rId14"/>
    </p:embeddedFont>
    <p:embeddedFont>
      <p:font typeface="Open Sauce Bold Italics" charset="1" panose="00000800000000000000"/>
      <p:regular r:id="rId15"/>
    </p:embeddedFont>
    <p:embeddedFont>
      <p:font typeface="Open Sauce Light" charset="1" panose="00000400000000000000"/>
      <p:regular r:id="rId16"/>
    </p:embeddedFont>
    <p:embeddedFont>
      <p:font typeface="Open Sauce Light Italics" charset="1" panose="00000400000000000000"/>
      <p:regular r:id="rId17"/>
    </p:embeddedFont>
    <p:embeddedFont>
      <p:font typeface="Open Sauce Medium" charset="1" panose="00000600000000000000"/>
      <p:regular r:id="rId18"/>
    </p:embeddedFont>
    <p:embeddedFont>
      <p:font typeface="Open Sauce Medium Italics" charset="1" panose="00000600000000000000"/>
      <p:regular r:id="rId19"/>
    </p:embeddedFont>
    <p:embeddedFont>
      <p:font typeface="Open Sauce Semi-Bold" charset="1" panose="00000700000000000000"/>
      <p:regular r:id="rId20"/>
    </p:embeddedFont>
    <p:embeddedFont>
      <p:font typeface="Open Sauce Semi-Bold Italics" charset="1" panose="000007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9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1.microchip.com/downloads/en/DeviceDoc/40001906A.pdf" TargetMode="External" Type="http://schemas.openxmlformats.org/officeDocument/2006/relationships/hyperlink"/><Relationship Id="rId3" Target="https://www.arduino.cc/en/uploads/Main/arduino-uno-schematic.pdf" TargetMode="External" Type="http://schemas.openxmlformats.org/officeDocument/2006/relationships/hyperlink"/><Relationship Id="rId4" Target="https://www.learningaboutelectronics.com/images/Atmega328-pinout.png" TargetMode="External" Type="http://schemas.openxmlformats.org/officeDocument/2006/relationships/hyperlink"/><Relationship Id="rId5" Target="https://talent.nextlab.tech#/dashboard/primary-dashboard" TargetMode="External" Type="http://schemas.openxmlformats.org/officeDocument/2006/relationships/hyperlink"/><Relationship Id="rId6" Target="https://www.mouser.com/datasheet/2/758/DHT11-Technical-Data-Sheet-Translated-Version-1143054.pdf" TargetMode="External" Type="http://schemas.openxmlformats.org/officeDocument/2006/relationships/hyperlink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717" y="5819531"/>
            <a:ext cx="18829198" cy="4682925"/>
            <a:chOff x="0" y="0"/>
            <a:chExt cx="6256259" cy="1555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6259" cy="1555966"/>
            </a:xfrm>
            <a:custGeom>
              <a:avLst/>
              <a:gdLst/>
              <a:ahLst/>
              <a:cxnLst/>
              <a:rect r="r" b="b" t="t" l="l"/>
              <a:pathLst>
                <a:path h="1555966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23833" y="7036929"/>
            <a:ext cx="11440334" cy="1714087"/>
            <a:chOff x="0" y="0"/>
            <a:chExt cx="3801208" cy="5695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1208" cy="569529"/>
            </a:xfrm>
            <a:custGeom>
              <a:avLst/>
              <a:gdLst/>
              <a:ahLst/>
              <a:cxnLst/>
              <a:rect r="r" b="b" t="t" l="l"/>
              <a:pathLst>
                <a:path h="569529" w="3801208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DDEBD3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39086" y="0"/>
            <a:ext cx="2248914" cy="880407"/>
          </a:xfrm>
          <a:custGeom>
            <a:avLst/>
            <a:gdLst/>
            <a:ahLst/>
            <a:cxnLst/>
            <a:rect r="r" b="b" t="t" l="l"/>
            <a:pathLst>
              <a:path h="880407" w="2248914">
                <a:moveTo>
                  <a:pt x="0" y="0"/>
                </a:moveTo>
                <a:lnTo>
                  <a:pt x="2248914" y="0"/>
                </a:lnTo>
                <a:lnTo>
                  <a:pt x="2248914" y="880407"/>
                </a:lnTo>
                <a:lnTo>
                  <a:pt x="0" y="88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6" t="-1704" r="0" b="-170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183720">
            <a:off x="4527011" y="4048750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721537">
            <a:off x="10720124" y="5487202"/>
            <a:ext cx="2490636" cy="2490636"/>
          </a:xfrm>
          <a:custGeom>
            <a:avLst/>
            <a:gdLst/>
            <a:ahLst/>
            <a:cxnLst/>
            <a:rect r="r" b="b" t="t" l="l"/>
            <a:pathLst>
              <a:path h="2490636" w="2490636">
                <a:moveTo>
                  <a:pt x="0" y="0"/>
                </a:moveTo>
                <a:lnTo>
                  <a:pt x="2490635" y="0"/>
                </a:lnTo>
                <a:lnTo>
                  <a:pt x="2490635" y="2490635"/>
                </a:lnTo>
                <a:lnTo>
                  <a:pt x="0" y="2490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501693">
            <a:off x="10105351" y="5894144"/>
            <a:ext cx="2759756" cy="1761243"/>
          </a:xfrm>
          <a:custGeom>
            <a:avLst/>
            <a:gdLst/>
            <a:ahLst/>
            <a:cxnLst/>
            <a:rect r="r" b="b" t="t" l="l"/>
            <a:pathLst>
              <a:path h="1761243" w="2759756">
                <a:moveTo>
                  <a:pt x="0" y="0"/>
                </a:moveTo>
                <a:lnTo>
                  <a:pt x="2759756" y="0"/>
                </a:lnTo>
                <a:lnTo>
                  <a:pt x="2759756" y="1761244"/>
                </a:lnTo>
                <a:lnTo>
                  <a:pt x="0" y="176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758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311197">
            <a:off x="1300201" y="5753230"/>
            <a:ext cx="3989207" cy="3989207"/>
          </a:xfrm>
          <a:custGeom>
            <a:avLst/>
            <a:gdLst/>
            <a:ahLst/>
            <a:cxnLst/>
            <a:rect r="r" b="b" t="t" l="l"/>
            <a:pathLst>
              <a:path h="3989207" w="3989207">
                <a:moveTo>
                  <a:pt x="0" y="0"/>
                </a:moveTo>
                <a:lnTo>
                  <a:pt x="3989207" y="0"/>
                </a:lnTo>
                <a:lnTo>
                  <a:pt x="3989207" y="3989207"/>
                </a:lnTo>
                <a:lnTo>
                  <a:pt x="0" y="39892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27041" y="6967873"/>
            <a:ext cx="3984423" cy="2983890"/>
          </a:xfrm>
          <a:custGeom>
            <a:avLst/>
            <a:gdLst/>
            <a:ahLst/>
            <a:cxnLst/>
            <a:rect r="r" b="b" t="t" l="l"/>
            <a:pathLst>
              <a:path h="2983890" w="3984423">
                <a:moveTo>
                  <a:pt x="0" y="0"/>
                </a:moveTo>
                <a:lnTo>
                  <a:pt x="3984424" y="0"/>
                </a:lnTo>
                <a:lnTo>
                  <a:pt x="3984424" y="2983890"/>
                </a:lnTo>
                <a:lnTo>
                  <a:pt x="0" y="2983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783704">
            <a:off x="7917242" y="7463694"/>
            <a:ext cx="2651046" cy="2635171"/>
          </a:xfrm>
          <a:custGeom>
            <a:avLst/>
            <a:gdLst/>
            <a:ahLst/>
            <a:cxnLst/>
            <a:rect r="r" b="b" t="t" l="l"/>
            <a:pathLst>
              <a:path h="2635171" w="2651046">
                <a:moveTo>
                  <a:pt x="0" y="0"/>
                </a:moveTo>
                <a:lnTo>
                  <a:pt x="2651045" y="0"/>
                </a:lnTo>
                <a:lnTo>
                  <a:pt x="2651045" y="2635171"/>
                </a:lnTo>
                <a:lnTo>
                  <a:pt x="0" y="26351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86528" y="7860838"/>
            <a:ext cx="1891094" cy="1721473"/>
          </a:xfrm>
          <a:custGeom>
            <a:avLst/>
            <a:gdLst/>
            <a:ahLst/>
            <a:cxnLst/>
            <a:rect r="r" b="b" t="t" l="l"/>
            <a:pathLst>
              <a:path h="1721473" w="1891094">
                <a:moveTo>
                  <a:pt x="0" y="0"/>
                </a:moveTo>
                <a:lnTo>
                  <a:pt x="1891094" y="0"/>
                </a:lnTo>
                <a:lnTo>
                  <a:pt x="1891094" y="1721473"/>
                </a:lnTo>
                <a:lnTo>
                  <a:pt x="0" y="17214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01592">
            <a:off x="10967865" y="7902192"/>
            <a:ext cx="2320635" cy="1544277"/>
          </a:xfrm>
          <a:custGeom>
            <a:avLst/>
            <a:gdLst/>
            <a:ahLst/>
            <a:cxnLst/>
            <a:rect r="r" b="b" t="t" l="l"/>
            <a:pathLst>
              <a:path h="1544277" w="2320635">
                <a:moveTo>
                  <a:pt x="0" y="0"/>
                </a:moveTo>
                <a:lnTo>
                  <a:pt x="2320635" y="0"/>
                </a:lnTo>
                <a:lnTo>
                  <a:pt x="2320635" y="1544277"/>
                </a:lnTo>
                <a:lnTo>
                  <a:pt x="0" y="15442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7116" y="1788972"/>
            <a:ext cx="14925533" cy="151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4"/>
              </a:lnSpc>
            </a:pPr>
            <a:r>
              <a:rPr lang="en-US" sz="6099" spc="182">
                <a:solidFill>
                  <a:srgbClr val="3A3A66"/>
                </a:solidFill>
                <a:latin typeface="Open Sauce Heavy"/>
              </a:rPr>
              <a:t>SISTEM DE MONITORIZARE PENTRU INTERIORUL UNUI AUTOVEHICUL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75217" y="4770194"/>
            <a:ext cx="7471185" cy="1049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4"/>
              </a:lnSpc>
            </a:pPr>
            <a:r>
              <a:rPr lang="en-US" sz="3499" spc="104">
                <a:solidFill>
                  <a:srgbClr val="3A3A66"/>
                </a:solidFill>
                <a:latin typeface="Open Sauce Heavy"/>
              </a:rPr>
              <a:t>UNGUREANU ALBERT-GABRIEL</a:t>
            </a:r>
          </a:p>
          <a:p>
            <a:pPr algn="r">
              <a:lnSpc>
                <a:spcPts val="2469"/>
              </a:lnSpc>
            </a:pPr>
            <a:r>
              <a:rPr lang="en-US" sz="2599" spc="77">
                <a:solidFill>
                  <a:srgbClr val="3A3A66"/>
                </a:solidFill>
                <a:latin typeface="Open Sauce Heavy"/>
              </a:rPr>
              <a:t>AUTOMATICĂ ȘI CALCULATOARE</a:t>
            </a:r>
          </a:p>
          <a:p>
            <a:pPr algn="r">
              <a:lnSpc>
                <a:spcPts val="2469"/>
              </a:lnSpc>
            </a:pPr>
            <a:r>
              <a:rPr lang="en-US" sz="2599" spc="77">
                <a:solidFill>
                  <a:srgbClr val="3A3A66"/>
                </a:solidFill>
                <a:latin typeface="Open Sauce Heavy"/>
              </a:rPr>
              <a:t>UNSTPB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00357">
            <a:off x="13828585" y="-1510699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7" y="0"/>
                </a:lnTo>
                <a:lnTo>
                  <a:pt x="5750607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57570" y="4033135"/>
            <a:ext cx="11972859" cy="6253865"/>
          </a:xfrm>
          <a:custGeom>
            <a:avLst/>
            <a:gdLst/>
            <a:ahLst/>
            <a:cxnLst/>
            <a:rect r="r" b="b" t="t" l="l"/>
            <a:pathLst>
              <a:path h="6253865" w="11972859">
                <a:moveTo>
                  <a:pt x="0" y="0"/>
                </a:moveTo>
                <a:lnTo>
                  <a:pt x="11972860" y="0"/>
                </a:lnTo>
                <a:lnTo>
                  <a:pt x="11972860" y="6253865"/>
                </a:lnTo>
                <a:lnTo>
                  <a:pt x="0" y="625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Senzor 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82" y="2107581"/>
            <a:ext cx="4746546" cy="145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Senzor digital</a:t>
            </a:r>
          </a:p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PIN 3 - PCINT19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SW-520D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794618">
            <a:off x="14367038" y="22016"/>
            <a:ext cx="3909245" cy="3688283"/>
          </a:xfrm>
          <a:custGeom>
            <a:avLst/>
            <a:gdLst/>
            <a:ahLst/>
            <a:cxnLst/>
            <a:rect r="r" b="b" t="t" l="l"/>
            <a:pathLst>
              <a:path h="3688283" w="3909245">
                <a:moveTo>
                  <a:pt x="0" y="0"/>
                </a:moveTo>
                <a:lnTo>
                  <a:pt x="3909245" y="0"/>
                </a:lnTo>
                <a:lnTo>
                  <a:pt x="3909245" y="3688284"/>
                </a:lnTo>
                <a:lnTo>
                  <a:pt x="0" y="3688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78" r="0" b="-267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38915" y="4309314"/>
            <a:ext cx="12610171" cy="5977686"/>
          </a:xfrm>
          <a:custGeom>
            <a:avLst/>
            <a:gdLst/>
            <a:ahLst/>
            <a:cxnLst/>
            <a:rect r="r" b="b" t="t" l="l"/>
            <a:pathLst>
              <a:path h="5977686" w="12610171">
                <a:moveTo>
                  <a:pt x="0" y="0"/>
                </a:moveTo>
                <a:lnTo>
                  <a:pt x="12610170" y="0"/>
                </a:lnTo>
                <a:lnTo>
                  <a:pt x="12610170" y="5977686"/>
                </a:lnTo>
                <a:lnTo>
                  <a:pt x="0" y="5977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107581"/>
            <a:ext cx="4440793" cy="145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Senzor digital</a:t>
            </a:r>
          </a:p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PIN 9 - PCINT1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333864"/>
            <a:ext cx="1003852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Display 7 segmente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362284">
            <a:off x="267946" y="264305"/>
            <a:ext cx="3154010" cy="3154010"/>
          </a:xfrm>
          <a:custGeom>
            <a:avLst/>
            <a:gdLst/>
            <a:ahLst/>
            <a:cxnLst/>
            <a:rect r="r" b="b" t="t" l="l"/>
            <a:pathLst>
              <a:path h="3154010" w="3154010">
                <a:moveTo>
                  <a:pt x="0" y="0"/>
                </a:moveTo>
                <a:lnTo>
                  <a:pt x="3154010" y="0"/>
                </a:lnTo>
                <a:lnTo>
                  <a:pt x="3154010" y="3154010"/>
                </a:lnTo>
                <a:lnTo>
                  <a:pt x="0" y="315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11701" y="571563"/>
            <a:ext cx="3657531" cy="2433921"/>
          </a:xfrm>
          <a:custGeom>
            <a:avLst/>
            <a:gdLst/>
            <a:ahLst/>
            <a:cxnLst/>
            <a:rect r="r" b="b" t="t" l="l"/>
            <a:pathLst>
              <a:path h="2433921" w="3657531">
                <a:moveTo>
                  <a:pt x="0" y="0"/>
                </a:moveTo>
                <a:lnTo>
                  <a:pt x="3657532" y="0"/>
                </a:lnTo>
                <a:lnTo>
                  <a:pt x="3657532" y="2433921"/>
                </a:lnTo>
                <a:lnTo>
                  <a:pt x="0" y="2433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6020" y="3813250"/>
            <a:ext cx="6870102" cy="6473750"/>
          </a:xfrm>
          <a:custGeom>
            <a:avLst/>
            <a:gdLst/>
            <a:ahLst/>
            <a:cxnLst/>
            <a:rect r="r" b="b" t="t" l="l"/>
            <a:pathLst>
              <a:path h="6473750" w="6870102">
                <a:moveTo>
                  <a:pt x="0" y="0"/>
                </a:moveTo>
                <a:lnTo>
                  <a:pt x="6870102" y="0"/>
                </a:lnTo>
                <a:lnTo>
                  <a:pt x="6870102" y="6473750"/>
                </a:lnTo>
                <a:lnTo>
                  <a:pt x="0" y="647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97499" y="4610680"/>
            <a:ext cx="8371734" cy="4878891"/>
          </a:xfrm>
          <a:custGeom>
            <a:avLst/>
            <a:gdLst/>
            <a:ahLst/>
            <a:cxnLst/>
            <a:rect r="r" b="b" t="t" l="l"/>
            <a:pathLst>
              <a:path h="4878891" w="8371734">
                <a:moveTo>
                  <a:pt x="0" y="0"/>
                </a:moveTo>
                <a:lnTo>
                  <a:pt x="8371734" y="0"/>
                </a:lnTo>
                <a:lnTo>
                  <a:pt x="8371734" y="4878891"/>
                </a:lnTo>
                <a:lnTo>
                  <a:pt x="0" y="48788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333864"/>
            <a:ext cx="1003852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A1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534" y="585628"/>
            <a:ext cx="16205766" cy="9115743"/>
          </a:xfrm>
          <a:custGeom>
            <a:avLst/>
            <a:gdLst/>
            <a:ahLst/>
            <a:cxnLst/>
            <a:rect r="r" b="b" t="t" l="l"/>
            <a:pathLst>
              <a:path h="9115743" w="16205766">
                <a:moveTo>
                  <a:pt x="0" y="0"/>
                </a:moveTo>
                <a:lnTo>
                  <a:pt x="16205766" y="0"/>
                </a:lnTo>
                <a:lnTo>
                  <a:pt x="16205766" y="9115744"/>
                </a:lnTo>
                <a:lnTo>
                  <a:pt x="0" y="911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333864"/>
            <a:ext cx="1003852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A1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7968" y="1363389"/>
            <a:ext cx="14172063" cy="7560223"/>
            <a:chOff x="0" y="0"/>
            <a:chExt cx="5063964" cy="2701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63964" cy="2701420"/>
            </a:xfrm>
            <a:custGeom>
              <a:avLst/>
              <a:gdLst/>
              <a:ahLst/>
              <a:cxnLst/>
              <a:rect r="r" b="b" t="t" l="l"/>
              <a:pathLst>
                <a:path h="2701420" w="5063964">
                  <a:moveTo>
                    <a:pt x="10926" y="0"/>
                  </a:moveTo>
                  <a:lnTo>
                    <a:pt x="5053038" y="0"/>
                  </a:lnTo>
                  <a:cubicBezTo>
                    <a:pt x="5055936" y="0"/>
                    <a:pt x="5058715" y="1151"/>
                    <a:pt x="5060764" y="3200"/>
                  </a:cubicBezTo>
                  <a:cubicBezTo>
                    <a:pt x="5062813" y="5249"/>
                    <a:pt x="5063964" y="8028"/>
                    <a:pt x="5063964" y="10926"/>
                  </a:cubicBezTo>
                  <a:lnTo>
                    <a:pt x="5063964" y="2690494"/>
                  </a:lnTo>
                  <a:cubicBezTo>
                    <a:pt x="5063964" y="2693392"/>
                    <a:pt x="5062813" y="2696171"/>
                    <a:pt x="5060764" y="2698220"/>
                  </a:cubicBezTo>
                  <a:cubicBezTo>
                    <a:pt x="5058715" y="2700269"/>
                    <a:pt x="5055936" y="2701420"/>
                    <a:pt x="5053038" y="2701420"/>
                  </a:cubicBezTo>
                  <a:lnTo>
                    <a:pt x="10926" y="2701420"/>
                  </a:lnTo>
                  <a:cubicBezTo>
                    <a:pt x="8028" y="2701420"/>
                    <a:pt x="5249" y="2700269"/>
                    <a:pt x="3200" y="2698220"/>
                  </a:cubicBezTo>
                  <a:cubicBezTo>
                    <a:pt x="1151" y="2696171"/>
                    <a:pt x="0" y="2693392"/>
                    <a:pt x="0" y="2690494"/>
                  </a:cubicBezTo>
                  <a:lnTo>
                    <a:pt x="0" y="10926"/>
                  </a:lnTo>
                  <a:cubicBezTo>
                    <a:pt x="0" y="8028"/>
                    <a:pt x="1151" y="5249"/>
                    <a:pt x="3200" y="3200"/>
                  </a:cubicBezTo>
                  <a:cubicBezTo>
                    <a:pt x="5249" y="1151"/>
                    <a:pt x="8028" y="0"/>
                    <a:pt x="10926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063964" cy="272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24742" y="3479524"/>
            <a:ext cx="96385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6" indent="-367033" lvl="1">
              <a:lnSpc>
                <a:spcPts val="4080"/>
              </a:lnSpc>
              <a:buFont typeface="Arial"/>
              <a:buChar char="•"/>
            </a:pPr>
            <a:r>
              <a:rPr lang="en-US" sz="3400" u="sng">
                <a:solidFill>
                  <a:srgbClr val="3A3A66"/>
                </a:solidFill>
                <a:latin typeface="Open Sauce"/>
                <a:hlinkClick r:id="rId2" tooltip="https://ww1.microchip.com/downloads/en/DeviceDoc/40001906A.pdf"/>
              </a:rPr>
              <a:t>ATMEGA328PB - Datasheet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79239" y="1701863"/>
            <a:ext cx="832952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3A3A66"/>
                </a:solidFill>
                <a:latin typeface="Open Sauce Heavy"/>
              </a:rPr>
              <a:t>Resurse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4742" y="4565374"/>
            <a:ext cx="96385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6" indent="-367033" lvl="1">
              <a:lnSpc>
                <a:spcPts val="4080"/>
              </a:lnSpc>
              <a:buFont typeface="Arial"/>
              <a:buChar char="•"/>
            </a:pPr>
            <a:r>
              <a:rPr lang="en-US" sz="3400" u="sng">
                <a:solidFill>
                  <a:srgbClr val="3A3A66"/>
                </a:solidFill>
                <a:latin typeface="Open Sauce"/>
                <a:hlinkClick r:id="rId3" tooltip="https://www.arduino.cc/en/uploads/Main/arduino-uno-schematic.pdf"/>
              </a:rPr>
              <a:t>Arduino UNO - Reference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24742" y="5651224"/>
            <a:ext cx="96385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6" indent="-367033" lvl="1">
              <a:lnSpc>
                <a:spcPts val="4080"/>
              </a:lnSpc>
              <a:buFont typeface="Arial"/>
              <a:buChar char="•"/>
            </a:pPr>
            <a:r>
              <a:rPr lang="en-US" sz="3400" u="sng">
                <a:solidFill>
                  <a:srgbClr val="3A3A66"/>
                </a:solidFill>
                <a:latin typeface="Open Sauce"/>
                <a:hlinkClick r:id="rId4" tooltip="https://www.learningaboutelectronics.com/images/Atmega328-pinout.png"/>
              </a:rPr>
              <a:t>ATMEGA328 PinOut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4742" y="7822924"/>
            <a:ext cx="96385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6" indent="-367033" lvl="1">
              <a:lnSpc>
                <a:spcPts val="4080"/>
              </a:lnSpc>
              <a:buFont typeface="Arial"/>
              <a:buChar char="•"/>
            </a:pPr>
            <a:r>
              <a:rPr lang="en-US" sz="3400" u="sng">
                <a:solidFill>
                  <a:srgbClr val="3A3A66"/>
                </a:solidFill>
                <a:latin typeface="Open Sauce"/>
                <a:hlinkClick r:id="rId5" tooltip="https://talent.nextlab.tech#/dashboard/primary-dashboard"/>
              </a:rPr>
              <a:t>Curs NextLab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24742" y="6737074"/>
            <a:ext cx="96385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6" indent="-367033" lvl="1">
              <a:lnSpc>
                <a:spcPts val="4080"/>
              </a:lnSpc>
              <a:buFont typeface="Arial"/>
              <a:buChar char="•"/>
            </a:pPr>
            <a:r>
              <a:rPr lang="en-US" sz="3400" u="sng">
                <a:solidFill>
                  <a:srgbClr val="3A3A66"/>
                </a:solidFill>
                <a:latin typeface="Open Sauce"/>
                <a:hlinkClick r:id="rId6" tooltip="https://www.mouser.com/datasheet/2/758/DHT11-Technical-Data-Sheet-Translated-Version-1143054.pdf"/>
              </a:rPr>
              <a:t>DHT11 - Datasheet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333864"/>
            <a:ext cx="1003852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A1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7968" y="1363389"/>
            <a:ext cx="14172063" cy="7560223"/>
            <a:chOff x="0" y="0"/>
            <a:chExt cx="5063964" cy="2701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63964" cy="2701420"/>
            </a:xfrm>
            <a:custGeom>
              <a:avLst/>
              <a:gdLst/>
              <a:ahLst/>
              <a:cxnLst/>
              <a:rect r="r" b="b" t="t" l="l"/>
              <a:pathLst>
                <a:path h="2701420" w="5063964">
                  <a:moveTo>
                    <a:pt x="10926" y="0"/>
                  </a:moveTo>
                  <a:lnTo>
                    <a:pt x="5053038" y="0"/>
                  </a:lnTo>
                  <a:cubicBezTo>
                    <a:pt x="5055936" y="0"/>
                    <a:pt x="5058715" y="1151"/>
                    <a:pt x="5060764" y="3200"/>
                  </a:cubicBezTo>
                  <a:cubicBezTo>
                    <a:pt x="5062813" y="5249"/>
                    <a:pt x="5063964" y="8028"/>
                    <a:pt x="5063964" y="10926"/>
                  </a:cubicBezTo>
                  <a:lnTo>
                    <a:pt x="5063964" y="2690494"/>
                  </a:lnTo>
                  <a:cubicBezTo>
                    <a:pt x="5063964" y="2693392"/>
                    <a:pt x="5062813" y="2696171"/>
                    <a:pt x="5060764" y="2698220"/>
                  </a:cubicBezTo>
                  <a:cubicBezTo>
                    <a:pt x="5058715" y="2700269"/>
                    <a:pt x="5055936" y="2701420"/>
                    <a:pt x="5053038" y="2701420"/>
                  </a:cubicBezTo>
                  <a:lnTo>
                    <a:pt x="10926" y="2701420"/>
                  </a:lnTo>
                  <a:cubicBezTo>
                    <a:pt x="8028" y="2701420"/>
                    <a:pt x="5249" y="2700269"/>
                    <a:pt x="3200" y="2698220"/>
                  </a:cubicBezTo>
                  <a:cubicBezTo>
                    <a:pt x="1151" y="2696171"/>
                    <a:pt x="0" y="2693392"/>
                    <a:pt x="0" y="2690494"/>
                  </a:cubicBezTo>
                  <a:lnTo>
                    <a:pt x="0" y="10926"/>
                  </a:lnTo>
                  <a:cubicBezTo>
                    <a:pt x="0" y="8028"/>
                    <a:pt x="1151" y="5249"/>
                    <a:pt x="3200" y="3200"/>
                  </a:cubicBezTo>
                  <a:cubicBezTo>
                    <a:pt x="5249" y="1151"/>
                    <a:pt x="8028" y="0"/>
                    <a:pt x="10926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063964" cy="272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70294" y="3292538"/>
            <a:ext cx="4147413" cy="5539115"/>
          </a:xfrm>
          <a:custGeom>
            <a:avLst/>
            <a:gdLst/>
            <a:ahLst/>
            <a:cxnLst/>
            <a:rect r="r" b="b" t="t" l="l"/>
            <a:pathLst>
              <a:path h="5539115" w="4147413">
                <a:moveTo>
                  <a:pt x="0" y="0"/>
                </a:moveTo>
                <a:lnTo>
                  <a:pt x="4147412" y="0"/>
                </a:lnTo>
                <a:lnTo>
                  <a:pt x="4147412" y="5539115"/>
                </a:lnTo>
                <a:lnTo>
                  <a:pt x="0" y="5539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79239" y="1701863"/>
            <a:ext cx="832952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10499">
                <a:solidFill>
                  <a:srgbClr val="3A3A66"/>
                </a:solidFill>
                <a:latin typeface="Open Sauce Heavy"/>
              </a:rPr>
              <a:t>Întrebări?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333864"/>
            <a:ext cx="1003852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5447" y="5670444"/>
            <a:ext cx="18829198" cy="4682925"/>
            <a:chOff x="0" y="0"/>
            <a:chExt cx="6256259" cy="1555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6259" cy="1555966"/>
            </a:xfrm>
            <a:custGeom>
              <a:avLst/>
              <a:gdLst/>
              <a:ahLst/>
              <a:cxnLst/>
              <a:rect r="r" b="b" t="t" l="l"/>
              <a:pathLst>
                <a:path h="1555966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5444" y="0"/>
            <a:ext cx="8149586" cy="6103134"/>
          </a:xfrm>
          <a:custGeom>
            <a:avLst/>
            <a:gdLst/>
            <a:ahLst/>
            <a:cxnLst/>
            <a:rect r="r" b="b" t="t" l="l"/>
            <a:pathLst>
              <a:path h="6103134" w="8149586">
                <a:moveTo>
                  <a:pt x="0" y="0"/>
                </a:moveTo>
                <a:lnTo>
                  <a:pt x="8149586" y="0"/>
                </a:lnTo>
                <a:lnTo>
                  <a:pt x="8149586" y="6103134"/>
                </a:lnTo>
                <a:lnTo>
                  <a:pt x="0" y="610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35621" y="1381740"/>
            <a:ext cx="10852379" cy="360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047"/>
              </a:lnSpc>
            </a:pPr>
            <a:r>
              <a:rPr lang="en-US" sz="13006">
                <a:solidFill>
                  <a:srgbClr val="3A3A66"/>
                </a:solidFill>
                <a:latin typeface="Open Sauce Heavy"/>
              </a:rPr>
              <a:t>Plăcuța NextLab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56" y="6158023"/>
            <a:ext cx="18263908" cy="351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bril Fatface"/>
              </a:rPr>
              <a:t>CH340 &amp; AtMega328PB</a:t>
            </a:r>
          </a:p>
          <a:p>
            <a:pPr algn="just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bril Fatface"/>
              </a:rPr>
              <a:t>12 Digital I/O pins</a:t>
            </a:r>
          </a:p>
          <a:p>
            <a:pPr algn="just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bril Fatface"/>
              </a:rPr>
              <a:t>6 Analog I/O pins</a:t>
            </a:r>
          </a:p>
          <a:p>
            <a:pPr algn="just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bril Fatface"/>
              </a:rPr>
              <a:t>16 MHz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15533" y="893643"/>
            <a:ext cx="11343767" cy="2643152"/>
            <a:chOff x="0" y="0"/>
            <a:chExt cx="3112051" cy="7251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2062" cy="716625"/>
            </a:xfrm>
            <a:custGeom>
              <a:avLst/>
              <a:gdLst/>
              <a:ahLst/>
              <a:cxnLst/>
              <a:rect r="r" b="b" t="t" l="l"/>
              <a:pathLst>
                <a:path h="716625" w="3112062">
                  <a:moveTo>
                    <a:pt x="2790453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83451"/>
                  </a:cubicBezTo>
                  <a:cubicBezTo>
                    <a:pt x="0" y="400092"/>
                    <a:pt x="66279" y="495233"/>
                    <a:pt x="162037" y="539374"/>
                  </a:cubicBezTo>
                  <a:lnTo>
                    <a:pt x="162037" y="708061"/>
                  </a:lnTo>
                  <a:cubicBezTo>
                    <a:pt x="162037" y="711165"/>
                    <a:pt x="163831" y="713988"/>
                    <a:pt x="166641" y="715307"/>
                  </a:cubicBezTo>
                  <a:cubicBezTo>
                    <a:pt x="169451" y="716625"/>
                    <a:pt x="172770" y="716199"/>
                    <a:pt x="175157" y="714215"/>
                  </a:cubicBezTo>
                  <a:lnTo>
                    <a:pt x="340724" y="576563"/>
                  </a:lnTo>
                  <a:cubicBezTo>
                    <a:pt x="349202" y="569514"/>
                    <a:pt x="359880" y="565655"/>
                    <a:pt x="370906" y="565655"/>
                  </a:cubicBezTo>
                  <a:lnTo>
                    <a:pt x="2790453" y="565655"/>
                  </a:lnTo>
                  <a:cubicBezTo>
                    <a:pt x="2985613" y="565655"/>
                    <a:pt x="3112051" y="442143"/>
                    <a:pt x="3112051" y="283438"/>
                  </a:cubicBezTo>
                  <a:cubicBezTo>
                    <a:pt x="3112062" y="123512"/>
                    <a:pt x="2985613" y="0"/>
                    <a:pt x="2790453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3112051" cy="496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34"/>
                </a:lnSpc>
                <a:spcBef>
                  <a:spcPct val="0"/>
                </a:spcBef>
              </a:pPr>
              <a:r>
                <a:rPr lang="en-US" sz="8600">
                  <a:solidFill>
                    <a:srgbClr val="FFFFFF"/>
                  </a:solidFill>
                  <a:latin typeface="Open Sauce Heavy"/>
                </a:rPr>
                <a:t>ATMEGA328PB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98899" y="3308641"/>
            <a:ext cx="10340013" cy="1213647"/>
            <a:chOff x="0" y="0"/>
            <a:chExt cx="3435611" cy="4032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35611" cy="403251"/>
            </a:xfrm>
            <a:custGeom>
              <a:avLst/>
              <a:gdLst/>
              <a:ahLst/>
              <a:cxnLst/>
              <a:rect r="r" b="b" t="t" l="l"/>
              <a:pathLst>
                <a:path h="403251" w="3435611">
                  <a:moveTo>
                    <a:pt x="22462" y="0"/>
                  </a:moveTo>
                  <a:lnTo>
                    <a:pt x="3413149" y="0"/>
                  </a:lnTo>
                  <a:cubicBezTo>
                    <a:pt x="3425554" y="0"/>
                    <a:pt x="3435611" y="10057"/>
                    <a:pt x="3435611" y="22462"/>
                  </a:cubicBezTo>
                  <a:lnTo>
                    <a:pt x="3435611" y="380789"/>
                  </a:lnTo>
                  <a:cubicBezTo>
                    <a:pt x="3435611" y="386746"/>
                    <a:pt x="3433244" y="392459"/>
                    <a:pt x="3429032" y="396672"/>
                  </a:cubicBezTo>
                  <a:cubicBezTo>
                    <a:pt x="3424819" y="400884"/>
                    <a:pt x="3419106" y="403251"/>
                    <a:pt x="3413149" y="403251"/>
                  </a:cubicBezTo>
                  <a:lnTo>
                    <a:pt x="22462" y="403251"/>
                  </a:lnTo>
                  <a:cubicBezTo>
                    <a:pt x="10057" y="403251"/>
                    <a:pt x="0" y="393194"/>
                    <a:pt x="0" y="380789"/>
                  </a:cubicBezTo>
                  <a:lnTo>
                    <a:pt x="0" y="22462"/>
                  </a:lnTo>
                  <a:cubicBezTo>
                    <a:pt x="0" y="10057"/>
                    <a:pt x="10057" y="0"/>
                    <a:pt x="22462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435611" cy="40325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marL="906782" indent="-453391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32KBytes Flash program memory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48595" y="4684650"/>
            <a:ext cx="10315165" cy="1161593"/>
            <a:chOff x="0" y="0"/>
            <a:chExt cx="3427355" cy="3859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27355" cy="385955"/>
            </a:xfrm>
            <a:custGeom>
              <a:avLst/>
              <a:gdLst/>
              <a:ahLst/>
              <a:cxnLst/>
              <a:rect r="r" b="b" t="t" l="l"/>
              <a:pathLst>
                <a:path h="385955" w="3427355">
                  <a:moveTo>
                    <a:pt x="22516" y="0"/>
                  </a:moveTo>
                  <a:lnTo>
                    <a:pt x="3404839" y="0"/>
                  </a:lnTo>
                  <a:cubicBezTo>
                    <a:pt x="3417274" y="0"/>
                    <a:pt x="3427355" y="10081"/>
                    <a:pt x="3427355" y="22516"/>
                  </a:cubicBezTo>
                  <a:lnTo>
                    <a:pt x="3427355" y="363439"/>
                  </a:lnTo>
                  <a:cubicBezTo>
                    <a:pt x="3427355" y="375874"/>
                    <a:pt x="3417274" y="385955"/>
                    <a:pt x="3404839" y="385955"/>
                  </a:cubicBezTo>
                  <a:lnTo>
                    <a:pt x="22516" y="385955"/>
                  </a:lnTo>
                  <a:cubicBezTo>
                    <a:pt x="10081" y="385955"/>
                    <a:pt x="0" y="375874"/>
                    <a:pt x="0" y="363439"/>
                  </a:cubicBezTo>
                  <a:lnTo>
                    <a:pt x="0" y="22516"/>
                  </a:lnTo>
                  <a:cubicBezTo>
                    <a:pt x="0" y="10081"/>
                    <a:pt x="10081" y="0"/>
                    <a:pt x="22516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427355" cy="3859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marL="906782" indent="-453391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2KBytes Internal SRAM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842" y="2238275"/>
            <a:ext cx="8218577" cy="7481414"/>
          </a:xfrm>
          <a:custGeom>
            <a:avLst/>
            <a:gdLst/>
            <a:ahLst/>
            <a:cxnLst/>
            <a:rect r="r" b="b" t="t" l="l"/>
            <a:pathLst>
              <a:path h="7481414" w="8218577">
                <a:moveTo>
                  <a:pt x="0" y="0"/>
                </a:moveTo>
                <a:lnTo>
                  <a:pt x="8218577" y="0"/>
                </a:lnTo>
                <a:lnTo>
                  <a:pt x="8218577" y="7481415"/>
                </a:lnTo>
                <a:lnTo>
                  <a:pt x="0" y="7481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451908" y="6129137"/>
            <a:ext cx="10315165" cy="1161593"/>
            <a:chOff x="0" y="0"/>
            <a:chExt cx="3427355" cy="3859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27355" cy="385955"/>
            </a:xfrm>
            <a:custGeom>
              <a:avLst/>
              <a:gdLst/>
              <a:ahLst/>
              <a:cxnLst/>
              <a:rect r="r" b="b" t="t" l="l"/>
              <a:pathLst>
                <a:path h="385955" w="3427355">
                  <a:moveTo>
                    <a:pt x="22516" y="0"/>
                  </a:moveTo>
                  <a:lnTo>
                    <a:pt x="3404839" y="0"/>
                  </a:lnTo>
                  <a:cubicBezTo>
                    <a:pt x="3417274" y="0"/>
                    <a:pt x="3427355" y="10081"/>
                    <a:pt x="3427355" y="22516"/>
                  </a:cubicBezTo>
                  <a:lnTo>
                    <a:pt x="3427355" y="363439"/>
                  </a:lnTo>
                  <a:cubicBezTo>
                    <a:pt x="3427355" y="375874"/>
                    <a:pt x="3417274" y="385955"/>
                    <a:pt x="3404839" y="385955"/>
                  </a:cubicBezTo>
                  <a:lnTo>
                    <a:pt x="22516" y="385955"/>
                  </a:lnTo>
                  <a:cubicBezTo>
                    <a:pt x="10081" y="385955"/>
                    <a:pt x="0" y="375874"/>
                    <a:pt x="0" y="363439"/>
                  </a:cubicBezTo>
                  <a:lnTo>
                    <a:pt x="0" y="22516"/>
                  </a:lnTo>
                  <a:cubicBezTo>
                    <a:pt x="0" y="10081"/>
                    <a:pt x="10081" y="0"/>
                    <a:pt x="22516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3427355" cy="3859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marL="906782" indent="-453391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5 Timers/Counters (8/16bits)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23747" y="7612553"/>
            <a:ext cx="10315165" cy="1161593"/>
            <a:chOff x="0" y="0"/>
            <a:chExt cx="3427355" cy="3859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27355" cy="385955"/>
            </a:xfrm>
            <a:custGeom>
              <a:avLst/>
              <a:gdLst/>
              <a:ahLst/>
              <a:cxnLst/>
              <a:rect r="r" b="b" t="t" l="l"/>
              <a:pathLst>
                <a:path h="385955" w="3427355">
                  <a:moveTo>
                    <a:pt x="22516" y="0"/>
                  </a:moveTo>
                  <a:lnTo>
                    <a:pt x="3404839" y="0"/>
                  </a:lnTo>
                  <a:cubicBezTo>
                    <a:pt x="3417274" y="0"/>
                    <a:pt x="3427355" y="10081"/>
                    <a:pt x="3427355" y="22516"/>
                  </a:cubicBezTo>
                  <a:lnTo>
                    <a:pt x="3427355" y="363439"/>
                  </a:lnTo>
                  <a:cubicBezTo>
                    <a:pt x="3427355" y="375874"/>
                    <a:pt x="3417274" y="385955"/>
                    <a:pt x="3404839" y="385955"/>
                  </a:cubicBezTo>
                  <a:lnTo>
                    <a:pt x="22516" y="385955"/>
                  </a:lnTo>
                  <a:cubicBezTo>
                    <a:pt x="10081" y="385955"/>
                    <a:pt x="0" y="375874"/>
                    <a:pt x="0" y="363439"/>
                  </a:cubicBezTo>
                  <a:lnTo>
                    <a:pt x="0" y="22516"/>
                  </a:lnTo>
                  <a:cubicBezTo>
                    <a:pt x="0" y="10081"/>
                    <a:pt x="10081" y="0"/>
                    <a:pt x="22516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3427355" cy="3859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marL="906782" indent="-453391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24PCINT pins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47" y="-163868"/>
            <a:ext cx="9149147" cy="6566193"/>
          </a:xfrm>
          <a:custGeom>
            <a:avLst/>
            <a:gdLst/>
            <a:ahLst/>
            <a:cxnLst/>
            <a:rect r="r" b="b" t="t" l="l"/>
            <a:pathLst>
              <a:path h="6566193" w="9149147">
                <a:moveTo>
                  <a:pt x="0" y="0"/>
                </a:moveTo>
                <a:lnTo>
                  <a:pt x="9149147" y="0"/>
                </a:lnTo>
                <a:lnTo>
                  <a:pt x="9149147" y="6566193"/>
                </a:lnTo>
                <a:lnTo>
                  <a:pt x="0" y="6566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2632" y="3739721"/>
            <a:ext cx="9155368" cy="6547279"/>
          </a:xfrm>
          <a:custGeom>
            <a:avLst/>
            <a:gdLst/>
            <a:ahLst/>
            <a:cxnLst/>
            <a:rect r="r" b="b" t="t" l="l"/>
            <a:pathLst>
              <a:path h="6547279" w="9155368">
                <a:moveTo>
                  <a:pt x="0" y="0"/>
                </a:moveTo>
                <a:lnTo>
                  <a:pt x="9155368" y="0"/>
                </a:lnTo>
                <a:lnTo>
                  <a:pt x="9155368" y="6547279"/>
                </a:lnTo>
                <a:lnTo>
                  <a:pt x="0" y="6547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87970" y="0"/>
            <a:ext cx="4044693" cy="3681905"/>
          </a:xfrm>
          <a:custGeom>
            <a:avLst/>
            <a:gdLst/>
            <a:ahLst/>
            <a:cxnLst/>
            <a:rect r="r" b="b" t="t" l="l"/>
            <a:pathLst>
              <a:path h="3681905" w="4044693">
                <a:moveTo>
                  <a:pt x="0" y="0"/>
                </a:moveTo>
                <a:lnTo>
                  <a:pt x="4044692" y="0"/>
                </a:lnTo>
                <a:lnTo>
                  <a:pt x="4044692" y="3681905"/>
                </a:lnTo>
                <a:lnTo>
                  <a:pt x="0" y="3681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51601" y="6402325"/>
            <a:ext cx="4291896" cy="3906936"/>
          </a:xfrm>
          <a:custGeom>
            <a:avLst/>
            <a:gdLst/>
            <a:ahLst/>
            <a:cxnLst/>
            <a:rect r="r" b="b" t="t" l="l"/>
            <a:pathLst>
              <a:path h="3906936" w="4291896">
                <a:moveTo>
                  <a:pt x="0" y="0"/>
                </a:moveTo>
                <a:lnTo>
                  <a:pt x="4291896" y="0"/>
                </a:lnTo>
                <a:lnTo>
                  <a:pt x="4291896" y="3906936"/>
                </a:lnTo>
                <a:lnTo>
                  <a:pt x="0" y="390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87526" y="-104775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5039" y="2662668"/>
            <a:ext cx="3960647" cy="6686604"/>
            <a:chOff x="0" y="0"/>
            <a:chExt cx="1315979" cy="2221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30217" y="2662668"/>
            <a:ext cx="3960647" cy="6686604"/>
            <a:chOff x="0" y="0"/>
            <a:chExt cx="1315979" cy="2221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98119" y="2662668"/>
            <a:ext cx="3960647" cy="6686604"/>
            <a:chOff x="0" y="0"/>
            <a:chExt cx="1315979" cy="22217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62314" y="2662668"/>
            <a:ext cx="3960647" cy="6686604"/>
            <a:chOff x="0" y="0"/>
            <a:chExt cx="1315979" cy="22217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965039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9230217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5098119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3362314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800799" y="2277197"/>
            <a:ext cx="4523435" cy="4523435"/>
          </a:xfrm>
          <a:custGeom>
            <a:avLst/>
            <a:gdLst/>
            <a:ahLst/>
            <a:cxnLst/>
            <a:rect r="r" b="b" t="t" l="l"/>
            <a:pathLst>
              <a:path h="4523435" w="4523435">
                <a:moveTo>
                  <a:pt x="0" y="0"/>
                </a:moveTo>
                <a:lnTo>
                  <a:pt x="4523436" y="0"/>
                </a:lnTo>
                <a:lnTo>
                  <a:pt x="4523436" y="4523436"/>
                </a:lnTo>
                <a:lnTo>
                  <a:pt x="0" y="452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4900357">
            <a:off x="4237324" y="1446193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7" y="0"/>
                </a:lnTo>
                <a:lnTo>
                  <a:pt x="5750607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794618">
            <a:off x="9347777" y="2506799"/>
            <a:ext cx="3909245" cy="3688283"/>
          </a:xfrm>
          <a:custGeom>
            <a:avLst/>
            <a:gdLst/>
            <a:ahLst/>
            <a:cxnLst/>
            <a:rect r="r" b="b" t="t" l="l"/>
            <a:pathLst>
              <a:path h="3688283" w="3909245">
                <a:moveTo>
                  <a:pt x="0" y="0"/>
                </a:moveTo>
                <a:lnTo>
                  <a:pt x="3909246" y="0"/>
                </a:lnTo>
                <a:lnTo>
                  <a:pt x="3909246" y="3688283"/>
                </a:lnTo>
                <a:lnTo>
                  <a:pt x="0" y="3688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78" r="0" b="-2678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517180" y="3140330"/>
            <a:ext cx="3657531" cy="2433921"/>
          </a:xfrm>
          <a:custGeom>
            <a:avLst/>
            <a:gdLst/>
            <a:ahLst/>
            <a:cxnLst/>
            <a:rect r="r" b="b" t="t" l="l"/>
            <a:pathLst>
              <a:path h="2433921" w="3657531">
                <a:moveTo>
                  <a:pt x="0" y="0"/>
                </a:moveTo>
                <a:lnTo>
                  <a:pt x="3657531" y="0"/>
                </a:lnTo>
                <a:lnTo>
                  <a:pt x="3657531" y="2433921"/>
                </a:lnTo>
                <a:lnTo>
                  <a:pt x="0" y="2433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180182" y="937727"/>
            <a:ext cx="1192763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Open Sauce Heavy"/>
              </a:rPr>
              <a:t>Componente utilizate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2753" y="6486066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DHT11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82692" y="6395503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SW-520D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51549" y="6395503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Senzor IR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53893" y="6395503"/>
            <a:ext cx="261563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7SEG-DISPLAY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0993" y="7408730"/>
            <a:ext cx="2988739" cy="127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357"/>
              </a:lnSpc>
              <a:spcBef>
                <a:spcPct val="0"/>
              </a:spcBef>
            </a:pPr>
            <a:r>
              <a:rPr lang="en-US" sz="2797">
                <a:solidFill>
                  <a:srgbClr val="3A3A66"/>
                </a:solidFill>
                <a:latin typeface="Open Sauce"/>
              </a:rPr>
              <a:t>măsurarea temperaturii și a umidității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09134" y="7487150"/>
            <a:ext cx="340281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detecția unui posibil impact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89699" y="7472334"/>
            <a:ext cx="277748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detecția prezenței utilizatorului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953893" y="7472334"/>
            <a:ext cx="277748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afișarea informațiilor utile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DHT11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565" y="-704542"/>
            <a:ext cx="4523435" cy="4523435"/>
          </a:xfrm>
          <a:custGeom>
            <a:avLst/>
            <a:gdLst/>
            <a:ahLst/>
            <a:cxnLst/>
            <a:rect r="r" b="b" t="t" l="l"/>
            <a:pathLst>
              <a:path h="4523435" w="4523435">
                <a:moveTo>
                  <a:pt x="0" y="0"/>
                </a:moveTo>
                <a:lnTo>
                  <a:pt x="4523435" y="0"/>
                </a:lnTo>
                <a:lnTo>
                  <a:pt x="4523435" y="4523436"/>
                </a:lnTo>
                <a:lnTo>
                  <a:pt x="0" y="452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207" y="3965540"/>
            <a:ext cx="16788278" cy="5649996"/>
          </a:xfrm>
          <a:custGeom>
            <a:avLst/>
            <a:gdLst/>
            <a:ahLst/>
            <a:cxnLst/>
            <a:rect r="r" b="b" t="t" l="l"/>
            <a:pathLst>
              <a:path h="5649996" w="16788278">
                <a:moveTo>
                  <a:pt x="0" y="0"/>
                </a:moveTo>
                <a:lnTo>
                  <a:pt x="16788278" y="0"/>
                </a:lnTo>
                <a:lnTo>
                  <a:pt x="16788278" y="5649995"/>
                </a:lnTo>
                <a:lnTo>
                  <a:pt x="0" y="5649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3" r="0" b="-52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82" y="2107581"/>
            <a:ext cx="5649635" cy="145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Senzor digital</a:t>
            </a:r>
          </a:p>
          <a:p>
            <a:pPr algn="just" marL="907037" indent="-453519" lvl="1">
              <a:lnSpc>
                <a:spcPts val="5881"/>
              </a:lnSpc>
              <a:buFont typeface="Arial"/>
              <a:buChar char="•"/>
            </a:pPr>
            <a:r>
              <a:rPr lang="en-US" sz="4201">
                <a:solidFill>
                  <a:srgbClr val="FFFFFF"/>
                </a:solidFill>
                <a:latin typeface="Abril Fatface"/>
              </a:rPr>
              <a:t>One Wire 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DHT11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565" y="-704542"/>
            <a:ext cx="4523435" cy="4523435"/>
          </a:xfrm>
          <a:custGeom>
            <a:avLst/>
            <a:gdLst/>
            <a:ahLst/>
            <a:cxnLst/>
            <a:rect r="r" b="b" t="t" l="l"/>
            <a:pathLst>
              <a:path h="4523435" w="4523435">
                <a:moveTo>
                  <a:pt x="0" y="0"/>
                </a:moveTo>
                <a:lnTo>
                  <a:pt x="4523435" y="0"/>
                </a:lnTo>
                <a:lnTo>
                  <a:pt x="4523435" y="4523436"/>
                </a:lnTo>
                <a:lnTo>
                  <a:pt x="0" y="452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91528" y="2653177"/>
            <a:ext cx="12104945" cy="7633823"/>
          </a:xfrm>
          <a:custGeom>
            <a:avLst/>
            <a:gdLst/>
            <a:ahLst/>
            <a:cxnLst/>
            <a:rect r="r" b="b" t="t" l="l"/>
            <a:pathLst>
              <a:path h="7633823" w="12104945">
                <a:moveTo>
                  <a:pt x="0" y="0"/>
                </a:moveTo>
                <a:lnTo>
                  <a:pt x="12104944" y="0"/>
                </a:lnTo>
                <a:lnTo>
                  <a:pt x="12104944" y="7633823"/>
                </a:lnTo>
                <a:lnTo>
                  <a:pt x="0" y="7633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34" r="0" b="-83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DHT11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565" y="-704542"/>
            <a:ext cx="4523435" cy="4523435"/>
          </a:xfrm>
          <a:custGeom>
            <a:avLst/>
            <a:gdLst/>
            <a:ahLst/>
            <a:cxnLst/>
            <a:rect r="r" b="b" t="t" l="l"/>
            <a:pathLst>
              <a:path h="4523435" w="4523435">
                <a:moveTo>
                  <a:pt x="0" y="0"/>
                </a:moveTo>
                <a:lnTo>
                  <a:pt x="4523435" y="0"/>
                </a:lnTo>
                <a:lnTo>
                  <a:pt x="4523435" y="4523436"/>
                </a:lnTo>
                <a:lnTo>
                  <a:pt x="0" y="452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6047" y="2764086"/>
            <a:ext cx="12355905" cy="7522914"/>
          </a:xfrm>
          <a:custGeom>
            <a:avLst/>
            <a:gdLst/>
            <a:ahLst/>
            <a:cxnLst/>
            <a:rect r="r" b="b" t="t" l="l"/>
            <a:pathLst>
              <a:path h="7522914" w="12355905">
                <a:moveTo>
                  <a:pt x="0" y="0"/>
                </a:moveTo>
                <a:lnTo>
                  <a:pt x="12355906" y="0"/>
                </a:lnTo>
                <a:lnTo>
                  <a:pt x="12355906" y="7522914"/>
                </a:lnTo>
                <a:lnTo>
                  <a:pt x="0" y="7522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607423"/>
            <a:ext cx="1098585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59"/>
              </a:lnSpc>
              <a:spcBef>
                <a:spcPct val="0"/>
              </a:spcBef>
            </a:pPr>
            <a:r>
              <a:rPr lang="en-US" sz="7799">
                <a:solidFill>
                  <a:srgbClr val="FFFFFF"/>
                </a:solidFill>
                <a:latin typeface="Open Sauce Heavy"/>
              </a:rPr>
              <a:t>DHT11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565" y="-704542"/>
            <a:ext cx="4523435" cy="4523435"/>
          </a:xfrm>
          <a:custGeom>
            <a:avLst/>
            <a:gdLst/>
            <a:ahLst/>
            <a:cxnLst/>
            <a:rect r="r" b="b" t="t" l="l"/>
            <a:pathLst>
              <a:path h="4523435" w="4523435">
                <a:moveTo>
                  <a:pt x="0" y="0"/>
                </a:moveTo>
                <a:lnTo>
                  <a:pt x="4523435" y="0"/>
                </a:lnTo>
                <a:lnTo>
                  <a:pt x="4523435" y="4523436"/>
                </a:lnTo>
                <a:lnTo>
                  <a:pt x="0" y="452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27688" y="2592288"/>
            <a:ext cx="11432624" cy="7694712"/>
          </a:xfrm>
          <a:custGeom>
            <a:avLst/>
            <a:gdLst/>
            <a:ahLst/>
            <a:cxnLst/>
            <a:rect r="r" b="b" t="t" l="l"/>
            <a:pathLst>
              <a:path h="7694712" w="11432624">
                <a:moveTo>
                  <a:pt x="0" y="0"/>
                </a:moveTo>
                <a:lnTo>
                  <a:pt x="11432624" y="0"/>
                </a:lnTo>
                <a:lnTo>
                  <a:pt x="11432624" y="7694712"/>
                </a:lnTo>
                <a:lnTo>
                  <a:pt x="0" y="7694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62679" y="9333864"/>
            <a:ext cx="60047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DAF5R5S5UDE</dc:identifier>
  <dcterms:modified xsi:type="dcterms:W3CDTF">2011-08-01T06:04:30Z</dcterms:modified>
  <cp:revision>1</cp:revision>
  <dc:title>NXP TECH CHALLENGE</dc:title>
</cp:coreProperties>
</file>