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6"/>
    <p:restoredTop sz="96327"/>
  </p:normalViewPr>
  <p:slideViewPr>
    <p:cSldViewPr snapToGrid="0">
      <p:cViewPr>
        <p:scale>
          <a:sx n="126" d="100"/>
          <a:sy n="126" d="100"/>
        </p:scale>
        <p:origin x="9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3" name="Picture 2" descr="NWU PPT Wide Opt 3_Separat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25494" y="35898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424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>
                <a:latin typeface="Arial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5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1597" y="-40607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20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8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1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4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400"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8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4267" b="1" cap="all"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7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4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>
                <a:latin typeface="Arial"/>
              </a:defRPr>
            </a:lvl1pPr>
            <a:lvl2pPr>
              <a:defRPr sz="3733">
                <a:latin typeface="Arial"/>
              </a:defRPr>
            </a:lvl2pPr>
            <a:lvl3pPr>
              <a:defRPr sz="3200">
                <a:latin typeface="Arial"/>
              </a:defRPr>
            </a:lvl3pPr>
            <a:lvl4pPr>
              <a:defRPr sz="2667">
                <a:latin typeface="Arial"/>
              </a:defRPr>
            </a:lvl4pPr>
            <a:lvl5pPr>
              <a:defRPr sz="2667">
                <a:latin typeface="Arial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5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WU PPT Wide Opt 3_Master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71307" y="45381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339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Arial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Arial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FCD3-EFF3-137D-2D93-F7417967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Generalizing the Goldschmidt tolerance factor beyond perovskites using symbolic learning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2400" dirty="0"/>
              <a:t>Final Presentation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Andrew Lee, Albert </a:t>
            </a:r>
            <a:r>
              <a:rPr lang="en-US" sz="2400" dirty="0" err="1"/>
              <a:t>Vong</a:t>
            </a:r>
            <a:r>
              <a:rPr lang="en-US" sz="2400" dirty="0"/>
              <a:t>, Kyle Miller</a:t>
            </a:r>
          </a:p>
        </p:txBody>
      </p:sp>
    </p:spTree>
    <p:extLst>
      <p:ext uri="{BB962C8B-B14F-4D97-AF65-F5344CB8AC3E}">
        <p14:creationId xmlns:p14="http://schemas.microsoft.com/office/powerpoint/2010/main" val="79664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D346-95D7-5033-17DA-66AFABEE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D02CF-A62C-5229-0800-D5281038E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 to address the units-consistency problem</a:t>
            </a:r>
          </a:p>
          <a:p>
            <a:r>
              <a:rPr lang="en-US" dirty="0"/>
              <a:t>Apply workflow on stoichiometries beyond AB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Investigate other classes in AB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Identify common important features between various expressions</a:t>
            </a:r>
          </a:p>
          <a:p>
            <a:pPr lvl="1"/>
            <a:r>
              <a:rPr lang="en-US" dirty="0"/>
              <a:t>Expression similarity metrics (tree representation)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4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3F20-96FC-D2F4-DC1C-2C8F1E3A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C0BF-D231-1375-493B-BB91DE87D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5802592" cy="4970436"/>
          </a:xfrm>
        </p:spPr>
        <p:txBody>
          <a:bodyPr>
            <a:normAutofit/>
          </a:bodyPr>
          <a:lstStyle/>
          <a:p>
            <a:r>
              <a:rPr lang="en-US" dirty="0"/>
              <a:t>Develop “</a:t>
            </a:r>
            <a:r>
              <a:rPr lang="en-US" u="sng" dirty="0"/>
              <a:t>tolerance factor</a:t>
            </a:r>
            <a:r>
              <a:rPr lang="en-US" dirty="0"/>
              <a:t>” that predicts whether an AB</a:t>
            </a:r>
            <a:r>
              <a:rPr lang="en-US" baseline="-25000" dirty="0"/>
              <a:t>2 </a:t>
            </a:r>
            <a:r>
              <a:rPr lang="en-US" dirty="0"/>
              <a:t>material is synthesized as a specific </a:t>
            </a:r>
            <a:r>
              <a:rPr lang="en-US" u="sng" dirty="0"/>
              <a:t>structural prototype</a:t>
            </a:r>
          </a:p>
          <a:p>
            <a:pPr lvl="1"/>
            <a:r>
              <a:rPr lang="en-US" dirty="0"/>
              <a:t>Expression is simple, with room for physical intuition</a:t>
            </a:r>
          </a:p>
          <a:p>
            <a:r>
              <a:rPr lang="en-US" dirty="0"/>
              <a:t>Low experimental barrier for high-throughput screening</a:t>
            </a:r>
          </a:p>
          <a:p>
            <a:pPr lvl="1"/>
            <a:r>
              <a:rPr lang="en-US" dirty="0"/>
              <a:t>Does not need modelling experience (i.e. this is simply a formula!)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DA6E3F-E600-634A-76BB-F248E4304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186" y="2805098"/>
            <a:ext cx="3170214" cy="338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A771136-BAFF-5382-741C-CCDB253FB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9" y="1243017"/>
            <a:ext cx="5170208" cy="153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0F98DF5-E11E-6BFF-A2C1-B1DFE7820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74" y="3748075"/>
            <a:ext cx="1941512" cy="98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94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ACED-6E67-E0F0-07E8-C6E28A48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Data-intensive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908B7-1139-B427-EAC3-B314BCC79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906" y="1945959"/>
            <a:ext cx="3101576" cy="1465580"/>
          </a:xfrm>
          <a:prstGeom prst="rect">
            <a:avLst/>
          </a:prstGeom>
        </p:spPr>
      </p:pic>
      <p:pic>
        <p:nvPicPr>
          <p:cNvPr id="2050" name="Picture 2" descr="matminer (Materials Data Mining) — matminer 0.8.0 documentation">
            <a:extLst>
              <a:ext uri="{FF2B5EF4-FFF2-40B4-BE49-F238E27FC236}">
                <a16:creationId xmlns:a16="http://schemas.microsoft.com/office/drawing/2014/main" id="{06D00412-7C93-70A4-8366-0E40C8BB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606" y="3328177"/>
            <a:ext cx="4508500" cy="106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EC3491-3C5F-B377-D9DD-F3227BE5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16" y="1417639"/>
            <a:ext cx="7086600" cy="4525963"/>
          </a:xfrm>
        </p:spPr>
        <p:txBody>
          <a:bodyPr>
            <a:normAutofit/>
          </a:bodyPr>
          <a:lstStyle/>
          <a:p>
            <a:r>
              <a:rPr lang="en-US" b="1" dirty="0"/>
              <a:t>Extracted</a:t>
            </a:r>
            <a:r>
              <a:rPr lang="en-US" dirty="0"/>
              <a:t> </a:t>
            </a:r>
            <a:r>
              <a:rPr lang="en-US" b="1" dirty="0"/>
              <a:t>AB</a:t>
            </a:r>
            <a:r>
              <a:rPr lang="en-US" b="1" baseline="-25000" dirty="0"/>
              <a:t>2</a:t>
            </a:r>
            <a:r>
              <a:rPr lang="en-US" dirty="0"/>
              <a:t> .</a:t>
            </a:r>
            <a:r>
              <a:rPr lang="en-US" dirty="0" err="1"/>
              <a:t>cif</a:t>
            </a:r>
            <a:r>
              <a:rPr lang="en-US" dirty="0"/>
              <a:t> files from the ICSD – 17171 total</a:t>
            </a:r>
          </a:p>
          <a:p>
            <a:r>
              <a:rPr lang="en-US" b="1" dirty="0"/>
              <a:t>Filtered out</a:t>
            </a:r>
            <a:r>
              <a:rPr lang="en-US" dirty="0"/>
              <a:t> unwanted CIFs– 8758 remaining</a:t>
            </a:r>
          </a:p>
          <a:p>
            <a:pPr lvl="1"/>
            <a:r>
              <a:rPr lang="en-US" dirty="0"/>
              <a:t>3 elements, partial occupancies, theoretical files</a:t>
            </a:r>
          </a:p>
          <a:p>
            <a:r>
              <a:rPr lang="en-US" b="1" dirty="0"/>
              <a:t>Extracted prototype information</a:t>
            </a:r>
            <a:r>
              <a:rPr lang="en-US" dirty="0"/>
              <a:t> from .</a:t>
            </a:r>
            <a:r>
              <a:rPr lang="en-US" dirty="0" err="1"/>
              <a:t>cif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Total of 418 unique prototypes</a:t>
            </a:r>
          </a:p>
          <a:p>
            <a:r>
              <a:rPr lang="en-US" b="1" dirty="0" err="1"/>
              <a:t>Featurized</a:t>
            </a:r>
            <a:r>
              <a:rPr lang="en-US" dirty="0"/>
              <a:t> the A and B elements using </a:t>
            </a:r>
            <a:r>
              <a:rPr lang="en-US" dirty="0" err="1"/>
              <a:t>Matminer</a:t>
            </a:r>
            <a:r>
              <a:rPr lang="en-US" dirty="0"/>
              <a:t> w/ Magpie preset </a:t>
            </a:r>
          </a:p>
          <a:p>
            <a:pPr lvl="1"/>
            <a:r>
              <a:rPr lang="en-US" dirty="0"/>
              <a:t>22 types of features * 2 elements = 44 base features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2" name="Picture 4" descr="GitHub - materialsproject/pymatgen: Python Materials Genomics (pymatgen) is  a robust materials analysis code that defines classes for structures and  molecules with support for many electronic structure codes. It powers the  Materials Project.">
            <a:extLst>
              <a:ext uri="{FF2B5EF4-FFF2-40B4-BE49-F238E27FC236}">
                <a16:creationId xmlns:a16="http://schemas.microsoft.com/office/drawing/2014/main" id="{C9C67BBD-735D-C1B3-90D9-9843C5F43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156" y="3522407"/>
            <a:ext cx="5085400" cy="25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58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E0A2-9068-0586-63B3-C3F07E50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- Featurization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9F11-F844-28D6-4A2B-CF4B44F18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730240" cy="4525963"/>
          </a:xfrm>
        </p:spPr>
        <p:txBody>
          <a:bodyPr/>
          <a:lstStyle/>
          <a:p>
            <a:r>
              <a:rPr lang="en-US" b="1" dirty="0"/>
              <a:t>Enforced</a:t>
            </a:r>
            <a:r>
              <a:rPr lang="en-US" dirty="0"/>
              <a:t> dimensionless expressions via feature engineering</a:t>
            </a:r>
          </a:p>
          <a:p>
            <a:pPr lvl="1"/>
            <a:r>
              <a:rPr lang="en-US" dirty="0"/>
              <a:t>Convert all features to feature ratios (e.g. A/B instead of A and/or B)</a:t>
            </a:r>
          </a:p>
          <a:p>
            <a:pPr lvl="1"/>
            <a:r>
              <a:rPr lang="en-US" dirty="0"/>
              <a:t>44 features -&gt; 1200 ratio features</a:t>
            </a:r>
          </a:p>
          <a:p>
            <a:r>
              <a:rPr lang="en-US" b="1" dirty="0"/>
              <a:t>Pruned </a:t>
            </a:r>
            <a:r>
              <a:rPr lang="en-US" dirty="0"/>
              <a:t>features via Random Forest feature importance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1506B-F901-BC62-921A-8B8E4911D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0" y="1854201"/>
            <a:ext cx="5563956" cy="582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B96A1-9D00-19DA-D8FF-CEB19C623782}"/>
              </a:ext>
            </a:extLst>
          </p:cNvPr>
          <p:cNvSpPr txBox="1"/>
          <p:nvPr/>
        </p:nvSpPr>
        <p:spPr>
          <a:xfrm>
            <a:off x="7366000" y="2437091"/>
            <a:ext cx="3931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Example expression with non-physical units</a:t>
            </a:r>
          </a:p>
        </p:txBody>
      </p:sp>
    </p:spTree>
    <p:extLst>
      <p:ext uri="{BB962C8B-B14F-4D97-AF65-F5344CB8AC3E}">
        <p14:creationId xmlns:p14="http://schemas.microsoft.com/office/powerpoint/2010/main" val="240502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1C8B-4D83-6A05-7144-2CE63C21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- Subsampling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E790-AD8F-D792-FC32-A201736F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7318016" cy="4525963"/>
          </a:xfrm>
        </p:spPr>
        <p:txBody>
          <a:bodyPr/>
          <a:lstStyle/>
          <a:p>
            <a:r>
              <a:rPr lang="en-US" b="1" dirty="0"/>
              <a:t>Labelled </a:t>
            </a:r>
            <a:r>
              <a:rPr lang="en-US" dirty="0"/>
              <a:t>8758 materials for “one-vs-all” classification</a:t>
            </a:r>
          </a:p>
          <a:p>
            <a:pPr lvl="1"/>
            <a:r>
              <a:rPr lang="en-US" dirty="0"/>
              <a:t>Positive: Laves (MgCu</a:t>
            </a:r>
            <a:r>
              <a:rPr lang="en-US" baseline="-25000" dirty="0"/>
              <a:t>2</a:t>
            </a:r>
            <a:r>
              <a:rPr lang="en-US" dirty="0"/>
              <a:t>) ~1532 examples</a:t>
            </a:r>
          </a:p>
          <a:p>
            <a:pPr lvl="1"/>
            <a:r>
              <a:rPr lang="en-US" dirty="0"/>
              <a:t>Negative: Rest ~ 7226 examples</a:t>
            </a:r>
          </a:p>
          <a:p>
            <a:r>
              <a:rPr lang="en-US" b="1" dirty="0"/>
              <a:t>Balanced</a:t>
            </a:r>
            <a:r>
              <a:rPr lang="en-US" dirty="0"/>
              <a:t> train/test datasets to have 50/50 representation</a:t>
            </a:r>
          </a:p>
          <a:p>
            <a:pPr lvl="1"/>
            <a:r>
              <a:rPr lang="en-US" dirty="0"/>
              <a:t>Subsample 1532 negative examples</a:t>
            </a:r>
          </a:p>
          <a:p>
            <a:pPr lvl="1"/>
            <a:r>
              <a:rPr lang="en-US" dirty="0"/>
              <a:t>80:20 train/test split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96B05CCD-11AF-CFA2-A67E-1AFB42873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216" y="1600201"/>
            <a:ext cx="3911097" cy="31546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D105E8-DBEA-F543-54D8-71FA4B948C63}"/>
              </a:ext>
            </a:extLst>
          </p:cNvPr>
          <p:cNvSpPr/>
          <p:nvPr/>
        </p:nvSpPr>
        <p:spPr>
          <a:xfrm>
            <a:off x="4406789" y="4407485"/>
            <a:ext cx="2431912" cy="5384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7226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193F6E-CEE2-9470-2F3E-29F2C896B3F7}"/>
              </a:ext>
            </a:extLst>
          </p:cNvPr>
          <p:cNvSpPr/>
          <p:nvPr/>
        </p:nvSpPr>
        <p:spPr>
          <a:xfrm>
            <a:off x="991621" y="4407485"/>
            <a:ext cx="897752" cy="5384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1532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D0346-B844-4AD2-4765-F103E53C4D8A}"/>
              </a:ext>
            </a:extLst>
          </p:cNvPr>
          <p:cNvSpPr/>
          <p:nvPr/>
        </p:nvSpPr>
        <p:spPr>
          <a:xfrm>
            <a:off x="4406789" y="4407485"/>
            <a:ext cx="775832" cy="53848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CBD74D-1097-D2C1-C44B-5AEC179F3095}"/>
              </a:ext>
            </a:extLst>
          </p:cNvPr>
          <p:cNvCxnSpPr>
            <a:cxnSpLocks/>
          </p:cNvCxnSpPr>
          <p:nvPr/>
        </p:nvCxnSpPr>
        <p:spPr>
          <a:xfrm flipH="1">
            <a:off x="2960166" y="4666565"/>
            <a:ext cx="12829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B77AD-4D2D-3C52-538F-5B6171074CE2}"/>
              </a:ext>
            </a:extLst>
          </p:cNvPr>
          <p:cNvSpPr/>
          <p:nvPr/>
        </p:nvSpPr>
        <p:spPr>
          <a:xfrm>
            <a:off x="1889373" y="4407485"/>
            <a:ext cx="897752" cy="5384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1532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DFC542-7295-97D9-BA87-BF7255F4D46D}"/>
              </a:ext>
            </a:extLst>
          </p:cNvPr>
          <p:cNvSpPr/>
          <p:nvPr/>
        </p:nvSpPr>
        <p:spPr>
          <a:xfrm>
            <a:off x="238496" y="5397617"/>
            <a:ext cx="753124" cy="5384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1225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7811CE-A0FF-A8DF-70C0-A6DCF077FC85}"/>
              </a:ext>
            </a:extLst>
          </p:cNvPr>
          <p:cNvSpPr/>
          <p:nvPr/>
        </p:nvSpPr>
        <p:spPr>
          <a:xfrm>
            <a:off x="991620" y="5397617"/>
            <a:ext cx="753124" cy="5384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1225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ED507D-D356-20BE-B902-1D9436589D18}"/>
              </a:ext>
            </a:extLst>
          </p:cNvPr>
          <p:cNvSpPr/>
          <p:nvPr/>
        </p:nvSpPr>
        <p:spPr>
          <a:xfrm>
            <a:off x="2268673" y="5397617"/>
            <a:ext cx="508000" cy="5384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307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52B285-370B-EB1C-3299-B780C5E47416}"/>
              </a:ext>
            </a:extLst>
          </p:cNvPr>
          <p:cNvSpPr/>
          <p:nvPr/>
        </p:nvSpPr>
        <p:spPr>
          <a:xfrm>
            <a:off x="2784997" y="5397617"/>
            <a:ext cx="508000" cy="5384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307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658FDA-8900-7066-044D-1E150B523AF8}"/>
              </a:ext>
            </a:extLst>
          </p:cNvPr>
          <p:cNvSpPr txBox="1"/>
          <p:nvPr/>
        </p:nvSpPr>
        <p:spPr>
          <a:xfrm>
            <a:off x="2775540" y="4722902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Subsampling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6E5AA-8C41-D06B-9706-CA4657BF4B79}"/>
              </a:ext>
            </a:extLst>
          </p:cNvPr>
          <p:cNvSpPr txBox="1"/>
          <p:nvPr/>
        </p:nvSpPr>
        <p:spPr>
          <a:xfrm>
            <a:off x="4553540" y="5031433"/>
            <a:ext cx="2183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Negative Examples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847C1BAD-AB22-38E4-83B6-C3C0B48EAC43}"/>
              </a:ext>
            </a:extLst>
          </p:cNvPr>
          <p:cNvSpPr/>
          <p:nvPr/>
        </p:nvSpPr>
        <p:spPr>
          <a:xfrm rot="5400000">
            <a:off x="1775125" y="4277952"/>
            <a:ext cx="226367" cy="1793376"/>
          </a:xfrm>
          <a:prstGeom prst="leftBrace">
            <a:avLst>
              <a:gd name="adj1" fmla="val 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C56EC3-1D08-E9A3-CEBE-99F023202C41}"/>
              </a:ext>
            </a:extLst>
          </p:cNvPr>
          <p:cNvSpPr txBox="1"/>
          <p:nvPr/>
        </p:nvSpPr>
        <p:spPr>
          <a:xfrm>
            <a:off x="107058" y="5986608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5015B6-CF23-CC9D-C722-221BA93DEA85}"/>
              </a:ext>
            </a:extLst>
          </p:cNvPr>
          <p:cNvSpPr txBox="1"/>
          <p:nvPr/>
        </p:nvSpPr>
        <p:spPr>
          <a:xfrm>
            <a:off x="1946797" y="5966261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213C62-2529-0990-3691-F807C0246713}"/>
              </a:ext>
            </a:extLst>
          </p:cNvPr>
          <p:cNvSpPr txBox="1"/>
          <p:nvPr/>
        </p:nvSpPr>
        <p:spPr>
          <a:xfrm>
            <a:off x="7826016" y="4792076"/>
            <a:ext cx="3931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Extracted prototype class distribution</a:t>
            </a:r>
          </a:p>
        </p:txBody>
      </p:sp>
    </p:spTree>
    <p:extLst>
      <p:ext uri="{BB962C8B-B14F-4D97-AF65-F5344CB8AC3E}">
        <p14:creationId xmlns:p14="http://schemas.microsoft.com/office/powerpoint/2010/main" val="242276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E4B8-8E91-269A-529E-C48B070D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– Modelling /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32E0A-C692-DEED-EB0E-F98D9A2FF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902960" cy="4525963"/>
          </a:xfrm>
        </p:spPr>
        <p:txBody>
          <a:bodyPr/>
          <a:lstStyle/>
          <a:p>
            <a:r>
              <a:rPr lang="en-US" b="1" dirty="0"/>
              <a:t>Implemented </a:t>
            </a:r>
            <a:r>
              <a:rPr lang="en-US" dirty="0"/>
              <a:t>symbolic classifier using </a:t>
            </a:r>
            <a:r>
              <a:rPr lang="en-US" dirty="0" err="1"/>
              <a:t>gplearn</a:t>
            </a:r>
            <a:r>
              <a:rPr lang="en-US" dirty="0"/>
              <a:t> to produce expression</a:t>
            </a:r>
          </a:p>
          <a:p>
            <a:pPr lvl="1"/>
            <a:r>
              <a:rPr lang="en-US" dirty="0"/>
              <a:t>“Evolves” randomized expressions to better classify training data</a:t>
            </a:r>
          </a:p>
          <a:p>
            <a:pPr lvl="1"/>
            <a:r>
              <a:rPr lang="en-US" dirty="0"/>
              <a:t>Penalized expression length by tuning ”parsimony coefficient” (i.e. regularization)</a:t>
            </a:r>
          </a:p>
          <a:p>
            <a:r>
              <a:rPr lang="en-US" b="1" dirty="0"/>
              <a:t>Evaluated</a:t>
            </a:r>
            <a:r>
              <a:rPr lang="en-US" dirty="0"/>
              <a:t> precision, recall on subsampled “50/50” set</a:t>
            </a:r>
          </a:p>
          <a:p>
            <a:pPr lvl="1"/>
            <a:r>
              <a:rPr lang="en-US" dirty="0"/>
              <a:t>Also tested predictive accuracy on negative-only set (i.e. unused for train/test)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5F905E0-41A8-9552-C8CE-ACCB75E4C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1704340"/>
            <a:ext cx="2337406" cy="249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1A00BB-BD2D-5957-89F5-AE72C1A17685}"/>
              </a:ext>
            </a:extLst>
          </p:cNvPr>
          <p:cNvSpPr txBox="1"/>
          <p:nvPr/>
        </p:nvSpPr>
        <p:spPr>
          <a:xfrm>
            <a:off x="7013243" y="4331431"/>
            <a:ext cx="3931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Example expression tree (randomly generated)</a:t>
            </a:r>
          </a:p>
        </p:txBody>
      </p:sp>
    </p:spTree>
    <p:extLst>
      <p:ext uri="{BB962C8B-B14F-4D97-AF65-F5344CB8AC3E}">
        <p14:creationId xmlns:p14="http://schemas.microsoft.com/office/powerpoint/2010/main" val="151129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21D6-AC01-F3DB-3606-41B94101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Data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3814F-4875-C407-A62B-4357EEB31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075680" cy="4525963"/>
          </a:xfrm>
        </p:spPr>
        <p:txBody>
          <a:bodyPr/>
          <a:lstStyle/>
          <a:p>
            <a:r>
              <a:rPr lang="en-US" dirty="0"/>
              <a:t>Subsampling has minimal impact on data bias</a:t>
            </a:r>
          </a:p>
          <a:p>
            <a:pPr lvl="1"/>
            <a:r>
              <a:rPr lang="en-US" dirty="0"/>
              <a:t>Fit RF over many trials on different subsamples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827F60B-0979-1E10-E908-B1F45C46F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340" y="1737360"/>
            <a:ext cx="4823460" cy="32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6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CF5F-273A-2D63-4EBC-DE8553EF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Symbolic Expression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C19D-AFA1-371D-F1E7-79A335D51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471920" cy="4525963"/>
          </a:xfrm>
        </p:spPr>
        <p:txBody>
          <a:bodyPr/>
          <a:lstStyle/>
          <a:p>
            <a:r>
              <a:rPr lang="en-US" dirty="0"/>
              <a:t>Final expression is fairly simple</a:t>
            </a:r>
          </a:p>
          <a:p>
            <a:pPr lvl="1"/>
            <a:r>
              <a:rPr lang="en-US" dirty="0"/>
              <a:t>Precision ~</a:t>
            </a:r>
          </a:p>
          <a:p>
            <a:pPr lvl="1"/>
            <a:r>
              <a:rPr lang="en-US" dirty="0"/>
              <a:t>Recall ~</a:t>
            </a:r>
          </a:p>
        </p:txBody>
      </p:sp>
    </p:spTree>
    <p:extLst>
      <p:ext uri="{BB962C8B-B14F-4D97-AF65-F5344CB8AC3E}">
        <p14:creationId xmlns:p14="http://schemas.microsoft.com/office/powerpoint/2010/main" val="339686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8E93-4E50-B558-E405-9BADC7C6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(upon project completion)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1676F-9E12-3A3F-B564-269D72D58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Data-driven tolerance factor:</a:t>
            </a:r>
          </a:p>
          <a:p>
            <a:pPr lvl="1"/>
            <a:r>
              <a:rPr lang="en-US" sz="2800" dirty="0"/>
              <a:t>Replicable workflow</a:t>
            </a:r>
          </a:p>
          <a:p>
            <a:pPr lvl="1"/>
            <a:r>
              <a:rPr lang="en-US" sz="2800" dirty="0"/>
              <a:t>Simple to use and interpretable (plug and play)</a:t>
            </a:r>
          </a:p>
          <a:p>
            <a:r>
              <a:rPr lang="en-US" sz="2800" dirty="0"/>
              <a:t>Identify features important for prototype classification</a:t>
            </a:r>
          </a:p>
          <a:p>
            <a:pPr lvl="1"/>
            <a:r>
              <a:rPr lang="en-US" sz="2600" dirty="0"/>
              <a:t>Small list due to symbolic regression simplicity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71263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5F58EF8F-F9C1-C44B-AEC2-0FC06BF926D9}" vid="{090365BB-2412-C847-9E35-0B7AA9C56D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428</TotalTime>
  <Words>424</Words>
  <Application>Microsoft Macintosh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Default Theme</vt:lpstr>
      <vt:lpstr>Generalizing the Goldschmidt tolerance factor beyond perovskites using symbolic learning    Final Presentation  Andrew Lee, Albert Vong, Kyle Miller</vt:lpstr>
      <vt:lpstr>Problem Statement</vt:lpstr>
      <vt:lpstr>Data-intensive resources</vt:lpstr>
      <vt:lpstr>Approach - Featurization</vt:lpstr>
      <vt:lpstr>Approach - Subsampling</vt:lpstr>
      <vt:lpstr>Approach – Modelling / Evaluation</vt:lpstr>
      <vt:lpstr>Results – Data Bias</vt:lpstr>
      <vt:lpstr>Results – Symbolic Expression </vt:lpstr>
      <vt:lpstr>Impact (upon project completion)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Generalizing the Goldschmidt tolerance factor beyond perovskites using symbolic learning    Update #1  Andrew Lee, Albert Vong, Kyle Miller</dc:title>
  <dc:creator>Lee, Andrew</dc:creator>
  <cp:lastModifiedBy>Albert Fai Vong</cp:lastModifiedBy>
  <cp:revision>14</cp:revision>
  <dcterms:created xsi:type="dcterms:W3CDTF">2023-01-20T14:50:12Z</dcterms:created>
  <dcterms:modified xsi:type="dcterms:W3CDTF">2023-01-21T17:57:12Z</dcterms:modified>
</cp:coreProperties>
</file>