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72" r:id="rId9"/>
    <p:sldId id="269" r:id="rId10"/>
    <p:sldId id="27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636E8-ACA1-4F0B-A0E4-D0605FFA13B8}">
          <p14:sldIdLst>
            <p14:sldId id="256"/>
            <p14:sldId id="257"/>
            <p14:sldId id="264"/>
            <p14:sldId id="265"/>
            <p14:sldId id="266"/>
            <p14:sldId id="268"/>
            <p14:sldId id="267"/>
            <p14:sldId id="272"/>
            <p14:sldId id="269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8"/>
    <p:restoredTop sz="94896" autoAdjust="0"/>
  </p:normalViewPr>
  <p:slideViewPr>
    <p:cSldViewPr snapToGrid="0">
      <p:cViewPr varScale="1">
        <p:scale>
          <a:sx n="104" d="100"/>
          <a:sy n="104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F06B6-AFA0-4198-92D0-F58F5FE834A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C1B94-0051-4F7B-830F-EFD93B890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1B94-0051-4F7B-830F-EFD93B890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1B94-0051-4F7B-830F-EFD93B890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Final Presentation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8E93-4E50-B558-E405-9BADC7C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(if successful)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676F-9E12-3A3F-B564-269D72D5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Formulate a data-driven tolerance factor:</a:t>
            </a:r>
          </a:p>
          <a:p>
            <a:pPr lvl="1"/>
            <a:r>
              <a:rPr lang="en-US" sz="2800" dirty="0"/>
              <a:t>using a repeatable workflow</a:t>
            </a:r>
          </a:p>
          <a:p>
            <a:pPr lvl="1"/>
            <a:r>
              <a:rPr lang="en-US" sz="2800" dirty="0"/>
              <a:t>that is simple to use and interpretable</a:t>
            </a:r>
          </a:p>
          <a:p>
            <a:r>
              <a:rPr lang="en-US" sz="2800" dirty="0"/>
              <a:t>Identify new features important for prototype classification</a:t>
            </a:r>
          </a:p>
          <a:p>
            <a:r>
              <a:rPr lang="en-US" sz="2800" dirty="0"/>
              <a:t>Create design rules for novel materials discovery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D346-95D7-5033-17DA-66AFABE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02CF-A62C-5229-0800-D5281038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engineering to address the units-consistency problem</a:t>
            </a:r>
          </a:p>
          <a:p>
            <a:r>
              <a:rPr lang="en-US" sz="2800" dirty="0"/>
              <a:t>Identify common important features between various expressions</a:t>
            </a:r>
          </a:p>
          <a:p>
            <a:r>
              <a:rPr lang="en-US" sz="2800" dirty="0"/>
              <a:t>Tune symbolic learner</a:t>
            </a:r>
          </a:p>
          <a:p>
            <a:pPr lvl="1"/>
            <a:r>
              <a:rPr lang="en-US" sz="2600" dirty="0"/>
              <a:t>Output confidence metric (customize </a:t>
            </a:r>
            <a:r>
              <a:rPr lang="en-US" sz="2600" dirty="0" err="1"/>
              <a:t>prec</a:t>
            </a:r>
            <a:r>
              <a:rPr lang="en-US" sz="2600" dirty="0"/>
              <a:t>/recall balance)</a:t>
            </a:r>
          </a:p>
          <a:p>
            <a:pPr lvl="1"/>
            <a:r>
              <a:rPr lang="en-US" sz="2600" dirty="0"/>
              <a:t>Strike balance between accuracy &amp; generality/simplicity</a:t>
            </a:r>
          </a:p>
          <a:p>
            <a:r>
              <a:rPr lang="en-US" sz="2800" dirty="0"/>
              <a:t>Apply workflow on stoichiometries beyond AB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Unify symbolic learners </a:t>
            </a:r>
            <a:r>
              <a:rPr lang="en-US" sz="2800" dirty="0">
                <a:sym typeface="Wingdings" panose="05000000000000000000" pitchFamily="2" charset="2"/>
              </a:rPr>
              <a:t> beyond binary classification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Tradeoff between generality and interpretability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>
              <a:sym typeface="Wingdings" panose="05000000000000000000" pitchFamily="2" charset="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94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6" y="1612925"/>
            <a:ext cx="5802592" cy="4970436"/>
          </a:xfrm>
        </p:spPr>
        <p:txBody>
          <a:bodyPr>
            <a:normAutofit/>
          </a:bodyPr>
          <a:lstStyle/>
          <a:p>
            <a:r>
              <a:rPr lang="en-US" dirty="0"/>
              <a:t>Develop a “</a:t>
            </a:r>
            <a:r>
              <a:rPr lang="en-US" u="sng" dirty="0"/>
              <a:t>tolerance factor</a:t>
            </a:r>
            <a:r>
              <a:rPr lang="en-US" dirty="0"/>
              <a:t>” to predict an AB</a:t>
            </a:r>
            <a:r>
              <a:rPr lang="en-US" baseline="-25000" dirty="0"/>
              <a:t>2 </a:t>
            </a:r>
            <a:r>
              <a:rPr lang="en-US" dirty="0"/>
              <a:t>material’s stable </a:t>
            </a:r>
            <a:r>
              <a:rPr lang="en-US" u="sng" dirty="0"/>
              <a:t>structural prototype</a:t>
            </a:r>
          </a:p>
          <a:p>
            <a:pPr lvl="1"/>
            <a:r>
              <a:rPr lang="en-US" dirty="0"/>
              <a:t>Simple mathematical expression</a:t>
            </a:r>
          </a:p>
          <a:p>
            <a:pPr lvl="1"/>
            <a:r>
              <a:rPr lang="en-US" dirty="0"/>
              <a:t>Contains physical intuition</a:t>
            </a:r>
          </a:p>
          <a:p>
            <a:pPr lvl="1"/>
            <a:endParaRPr lang="en-US" dirty="0"/>
          </a:p>
          <a:p>
            <a:r>
              <a:rPr lang="en-US" dirty="0"/>
              <a:t>Easy to apply to high-throughput screening workflows</a:t>
            </a:r>
          </a:p>
          <a:p>
            <a:endParaRPr lang="en-US" dirty="0"/>
          </a:p>
          <a:p>
            <a:r>
              <a:rPr lang="en-US" dirty="0"/>
              <a:t>Low barrier to entry for experimentalists</a:t>
            </a:r>
          </a:p>
          <a:p>
            <a:pPr lvl="1"/>
            <a:r>
              <a:rPr lang="en-US" dirty="0"/>
              <a:t>Nothing to install/configure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A6E3F-E600-634A-76BB-F248E430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83" y="2831215"/>
            <a:ext cx="3170214" cy="33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771136-BAFF-5382-741C-CCDB253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1243017"/>
            <a:ext cx="5170208" cy="15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F98DF5-E11E-6BFF-A2C1-B1DFE782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75" y="2896054"/>
            <a:ext cx="2454665" cy="12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ACED-6E67-E0F0-07E8-C6E28A48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Data-intensive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908B7-1139-B427-EAC3-B314BCC7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06" y="1945959"/>
            <a:ext cx="3101576" cy="1465580"/>
          </a:xfrm>
          <a:prstGeom prst="rect">
            <a:avLst/>
          </a:prstGeom>
        </p:spPr>
      </p:pic>
      <p:pic>
        <p:nvPicPr>
          <p:cNvPr id="2050" name="Picture 2" descr="matminer (Materials Data Mining) — matminer 0.8.0 documentation">
            <a:extLst>
              <a:ext uri="{FF2B5EF4-FFF2-40B4-BE49-F238E27FC236}">
                <a16:creationId xmlns:a16="http://schemas.microsoft.com/office/drawing/2014/main" id="{06D00412-7C93-70A4-8366-0E40C8B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06" y="3328177"/>
            <a:ext cx="4508500" cy="10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C3491-3C5F-B377-D9DD-F3227BE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6" y="1417639"/>
            <a:ext cx="7086600" cy="4525963"/>
          </a:xfrm>
        </p:spPr>
        <p:txBody>
          <a:bodyPr>
            <a:normAutofit/>
          </a:bodyPr>
          <a:lstStyle/>
          <a:p>
            <a:r>
              <a:rPr lang="en-US" b="1" dirty="0"/>
              <a:t>Extracted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b="1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17171 total</a:t>
            </a:r>
          </a:p>
          <a:p>
            <a:r>
              <a:rPr lang="en-US" b="1" dirty="0"/>
              <a:t>Filtered out</a:t>
            </a:r>
            <a:r>
              <a:rPr lang="en-US" dirty="0"/>
              <a:t> unwanted CIFs– 8758 remaining</a:t>
            </a:r>
          </a:p>
          <a:p>
            <a:pPr lvl="1"/>
            <a:r>
              <a:rPr lang="en-US" dirty="0"/>
              <a:t>3 elements, partial occupancies, theoretical files</a:t>
            </a:r>
          </a:p>
          <a:p>
            <a:r>
              <a:rPr lang="en-US" b="1" dirty="0"/>
              <a:t>Extracted prototype information</a:t>
            </a:r>
            <a:r>
              <a:rPr lang="en-US" dirty="0"/>
              <a:t> from .</a:t>
            </a:r>
            <a:r>
              <a:rPr lang="en-US" dirty="0" err="1"/>
              <a:t>cif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Total of 418 unique prototypes</a:t>
            </a:r>
          </a:p>
          <a:p>
            <a:r>
              <a:rPr lang="en-US" b="1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base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GitHub - materialsproject/pymatgen: Python Materials Genomics (pymatgen) is  a robust materials analysis code that defines classes for structures and  molecules with support for many electronic structure codes. It powers the  Materials Project.">
            <a:extLst>
              <a:ext uri="{FF2B5EF4-FFF2-40B4-BE49-F238E27FC236}">
                <a16:creationId xmlns:a16="http://schemas.microsoft.com/office/drawing/2014/main" id="{C9C67BBD-735D-C1B3-90D9-9843C5F4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6" y="3522407"/>
            <a:ext cx="5085400" cy="2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0A2-9068-0586-63B3-C3F07E5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9F11-F844-28D6-4A2B-CF4B44F1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6226630" cy="4525963"/>
          </a:xfrm>
        </p:spPr>
        <p:txBody>
          <a:bodyPr/>
          <a:lstStyle/>
          <a:p>
            <a:r>
              <a:rPr lang="en-US" b="1" dirty="0"/>
              <a:t>Enforced</a:t>
            </a:r>
            <a:r>
              <a:rPr lang="en-US" dirty="0"/>
              <a:t> dimensionless expressions via feature engineering</a:t>
            </a:r>
          </a:p>
          <a:p>
            <a:pPr lvl="1"/>
            <a:r>
              <a:rPr lang="en-US" dirty="0"/>
              <a:t>Convert all features to feature ratios (e.g. A/B, (A-B)/A)</a:t>
            </a:r>
          </a:p>
          <a:p>
            <a:pPr lvl="1"/>
            <a:r>
              <a:rPr lang="en-US" dirty="0"/>
              <a:t>44 absolute features </a:t>
            </a:r>
          </a:p>
          <a:p>
            <a:pPr marL="121917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~1200 dimensionless features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Pruned </a:t>
            </a:r>
            <a:r>
              <a:rPr lang="en-US" dirty="0"/>
              <a:t>features </a:t>
            </a:r>
          </a:p>
          <a:p>
            <a:pPr lvl="1"/>
            <a:r>
              <a:rPr lang="en-US" dirty="0"/>
              <a:t>Remove correlated features </a:t>
            </a:r>
            <a:r>
              <a:rPr lang="en-US" dirty="0">
                <a:sym typeface="Wingdings" panose="05000000000000000000" pitchFamily="2" charset="2"/>
              </a:rPr>
              <a:t> 509</a:t>
            </a:r>
            <a:endParaRPr lang="en-US" dirty="0"/>
          </a:p>
          <a:p>
            <a:pPr lvl="1"/>
            <a:r>
              <a:rPr lang="en-US" dirty="0"/>
              <a:t>Remove unimportant features </a:t>
            </a:r>
            <a:r>
              <a:rPr lang="en-US" dirty="0">
                <a:sym typeface="Wingdings" panose="05000000000000000000" pitchFamily="2" charset="2"/>
              </a:rPr>
              <a:t> 5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506B-F901-BC62-921A-8B8E4911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1854201"/>
            <a:ext cx="5563956" cy="582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B96A1-9D00-19DA-D8FF-CEB19C623782}"/>
              </a:ext>
            </a:extLst>
          </p:cNvPr>
          <p:cNvSpPr txBox="1"/>
          <p:nvPr/>
        </p:nvSpPr>
        <p:spPr>
          <a:xfrm>
            <a:off x="7366000" y="243709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with non-physical units</a:t>
            </a:r>
          </a:p>
        </p:txBody>
      </p:sp>
    </p:spTree>
    <p:extLst>
      <p:ext uri="{BB962C8B-B14F-4D97-AF65-F5344CB8AC3E}">
        <p14:creationId xmlns:p14="http://schemas.microsoft.com/office/powerpoint/2010/main" val="240502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6B05CCD-11AF-CFA2-A67E-1AFB4287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82" y="1315350"/>
            <a:ext cx="4578204" cy="3692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191C8B-4D83-6A05-7144-2CE63C2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E790-AD8F-D792-FC32-A201736F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7318016" cy="2691792"/>
          </a:xfrm>
        </p:spPr>
        <p:txBody>
          <a:bodyPr>
            <a:normAutofit/>
          </a:bodyPr>
          <a:lstStyle/>
          <a:p>
            <a:r>
              <a:rPr lang="en-US" b="1" dirty="0"/>
              <a:t>Labelled </a:t>
            </a:r>
            <a:r>
              <a:rPr lang="en-US" dirty="0"/>
              <a:t>8758 materials for “one-vs-all” classification</a:t>
            </a:r>
          </a:p>
          <a:p>
            <a:pPr lvl="1"/>
            <a:r>
              <a:rPr lang="en-US" i="1" dirty="0"/>
              <a:t>Positive</a:t>
            </a:r>
            <a:r>
              <a:rPr lang="en-US" dirty="0"/>
              <a:t>: Cubic Laves phase (MgCu</a:t>
            </a:r>
            <a:r>
              <a:rPr lang="en-US" baseline="-25000" dirty="0"/>
              <a:t>2</a:t>
            </a:r>
            <a:r>
              <a:rPr lang="en-US" dirty="0"/>
              <a:t>) ~1532 examples</a:t>
            </a:r>
          </a:p>
          <a:p>
            <a:pPr lvl="1"/>
            <a:r>
              <a:rPr lang="en-US" i="1" dirty="0"/>
              <a:t>Negative</a:t>
            </a:r>
            <a:r>
              <a:rPr lang="en-US" dirty="0"/>
              <a:t>: Rest ~ 7226 examples</a:t>
            </a:r>
          </a:p>
          <a:p>
            <a:pPr marL="609585" lvl="1" indent="0">
              <a:buNone/>
            </a:pPr>
            <a:endParaRPr lang="en-US" dirty="0"/>
          </a:p>
          <a:p>
            <a:r>
              <a:rPr lang="en-US" b="1" dirty="0"/>
              <a:t>Balanced</a:t>
            </a:r>
            <a:r>
              <a:rPr lang="en-US" dirty="0"/>
              <a:t> class representation</a:t>
            </a:r>
          </a:p>
          <a:p>
            <a:pPr lvl="1"/>
            <a:r>
              <a:rPr lang="en-US" dirty="0"/>
              <a:t>Bootstrap positive examples </a:t>
            </a:r>
            <a:r>
              <a:rPr lang="en-US" dirty="0">
                <a:sym typeface="Wingdings" panose="05000000000000000000" pitchFamily="2" charset="2"/>
              </a:rPr>
              <a:t> ~50/50</a:t>
            </a:r>
            <a:endParaRPr lang="en-US" dirty="0"/>
          </a:p>
          <a:p>
            <a:pPr lvl="1"/>
            <a:r>
              <a:rPr lang="en-US" dirty="0"/>
              <a:t>80:20 train/test split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105E8-DBEA-F543-54D8-71FA4B948C63}"/>
              </a:ext>
            </a:extLst>
          </p:cNvPr>
          <p:cNvSpPr/>
          <p:nvPr/>
        </p:nvSpPr>
        <p:spPr>
          <a:xfrm>
            <a:off x="4409093" y="4454591"/>
            <a:ext cx="2431912" cy="5384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7226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93F6E-CEE2-9470-2F3E-29F2C896B3F7}"/>
              </a:ext>
            </a:extLst>
          </p:cNvPr>
          <p:cNvSpPr/>
          <p:nvPr/>
        </p:nvSpPr>
        <p:spPr>
          <a:xfrm>
            <a:off x="546983" y="4462758"/>
            <a:ext cx="716552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E5AA-8C41-D06B-9706-CA4657BF4B79}"/>
              </a:ext>
            </a:extLst>
          </p:cNvPr>
          <p:cNvSpPr txBox="1"/>
          <p:nvPr/>
        </p:nvSpPr>
        <p:spPr>
          <a:xfrm>
            <a:off x="4553540" y="5031433"/>
            <a:ext cx="218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Negative Examples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6A81D4-B774-6A8E-EDA2-E4161553C182}"/>
              </a:ext>
            </a:extLst>
          </p:cNvPr>
          <p:cNvGrpSpPr/>
          <p:nvPr/>
        </p:nvGrpSpPr>
        <p:grpSpPr>
          <a:xfrm>
            <a:off x="1474121" y="5257798"/>
            <a:ext cx="4957077" cy="874641"/>
            <a:chOff x="-929359" y="5061456"/>
            <a:chExt cx="4957077" cy="8746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DFC542-7295-97D9-BA87-BF7255F4D46D}"/>
                </a:ext>
              </a:extLst>
            </p:cNvPr>
            <p:cNvSpPr/>
            <p:nvPr/>
          </p:nvSpPr>
          <p:spPr>
            <a:xfrm>
              <a:off x="238496" y="5397617"/>
              <a:ext cx="753124" cy="538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6128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7811CE-A0FF-A8DF-70C0-A6DCF077FC85}"/>
                </a:ext>
              </a:extLst>
            </p:cNvPr>
            <p:cNvSpPr/>
            <p:nvPr/>
          </p:nvSpPr>
          <p:spPr>
            <a:xfrm>
              <a:off x="991620" y="5397617"/>
              <a:ext cx="753124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6128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ED507D-D356-20BE-B902-1D9436589D18}"/>
                </a:ext>
              </a:extLst>
            </p:cNvPr>
            <p:cNvSpPr/>
            <p:nvPr/>
          </p:nvSpPr>
          <p:spPr>
            <a:xfrm>
              <a:off x="2159475" y="5397617"/>
              <a:ext cx="617198" cy="538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1532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52B285-370B-EB1C-3299-B780C5E47416}"/>
                </a:ext>
              </a:extLst>
            </p:cNvPr>
            <p:cNvSpPr/>
            <p:nvPr/>
          </p:nvSpPr>
          <p:spPr>
            <a:xfrm>
              <a:off x="2784997" y="5397617"/>
              <a:ext cx="617198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1532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847C1BAD-AB22-38E4-83B6-C3C0B48EAC43}"/>
                </a:ext>
              </a:extLst>
            </p:cNvPr>
            <p:cNvSpPr/>
            <p:nvPr/>
          </p:nvSpPr>
          <p:spPr>
            <a:xfrm rot="5400000">
              <a:off x="1775125" y="4277952"/>
              <a:ext cx="226367" cy="179337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C56EC3-1D08-E9A3-CEBE-99F023202C41}"/>
                </a:ext>
              </a:extLst>
            </p:cNvPr>
            <p:cNvSpPr txBox="1"/>
            <p:nvPr/>
          </p:nvSpPr>
          <p:spPr>
            <a:xfrm>
              <a:off x="-929359" y="5497580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5015B6-CF23-CC9D-C722-221BA93DEA85}"/>
                </a:ext>
              </a:extLst>
            </p:cNvPr>
            <p:cNvSpPr txBox="1"/>
            <p:nvPr/>
          </p:nvSpPr>
          <p:spPr>
            <a:xfrm>
              <a:off x="3410519" y="5480658"/>
              <a:ext cx="61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E213C62-2529-0990-3691-F807C0246713}"/>
              </a:ext>
            </a:extLst>
          </p:cNvPr>
          <p:cNvSpPr txBox="1"/>
          <p:nvPr/>
        </p:nvSpPr>
        <p:spPr>
          <a:xfrm>
            <a:off x="7826016" y="4792076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Extracted prototype class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35A80-8A44-4462-FB22-AA2B0625BEEE}"/>
              </a:ext>
            </a:extLst>
          </p:cNvPr>
          <p:cNvSpPr txBox="1"/>
          <p:nvPr/>
        </p:nvSpPr>
        <p:spPr>
          <a:xfrm>
            <a:off x="546982" y="5031433"/>
            <a:ext cx="3724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Bootstrapped Positive 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E5263-59E2-C83E-347F-EFDB986EA176}"/>
              </a:ext>
            </a:extLst>
          </p:cNvPr>
          <p:cNvSpPr/>
          <p:nvPr/>
        </p:nvSpPr>
        <p:spPr>
          <a:xfrm>
            <a:off x="1281161" y="4463263"/>
            <a:ext cx="716552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19625-B97A-6B1B-50FA-C70841A4C6E3}"/>
              </a:ext>
            </a:extLst>
          </p:cNvPr>
          <p:cNvSpPr/>
          <p:nvPr/>
        </p:nvSpPr>
        <p:spPr>
          <a:xfrm>
            <a:off x="2015339" y="4466136"/>
            <a:ext cx="716552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D6C73-A381-8A42-35E1-4D93B95AE9D9}"/>
              </a:ext>
            </a:extLst>
          </p:cNvPr>
          <p:cNvSpPr/>
          <p:nvPr/>
        </p:nvSpPr>
        <p:spPr>
          <a:xfrm>
            <a:off x="2747950" y="4466762"/>
            <a:ext cx="716552" cy="538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CB07F-BEB5-6B84-75F7-0864A420ACAC}"/>
              </a:ext>
            </a:extLst>
          </p:cNvPr>
          <p:cNvSpPr/>
          <p:nvPr/>
        </p:nvSpPr>
        <p:spPr>
          <a:xfrm>
            <a:off x="3482128" y="4462758"/>
            <a:ext cx="716552" cy="5453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1532</a:t>
            </a:r>
          </a:p>
        </p:txBody>
      </p:sp>
    </p:spTree>
    <p:extLst>
      <p:ext uri="{BB962C8B-B14F-4D97-AF65-F5344CB8AC3E}">
        <p14:creationId xmlns:p14="http://schemas.microsoft.com/office/powerpoint/2010/main" val="24227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1D6-AC01-F3DB-3606-41B9410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2031E6-3FF3-E73B-3BF5-FF1512F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6" y="1260946"/>
            <a:ext cx="7235688" cy="482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1A965-FB63-F2AD-AC9D-1D40A90CAE9B}"/>
              </a:ext>
            </a:extLst>
          </p:cNvPr>
          <p:cNvSpPr txBox="1"/>
          <p:nvPr/>
        </p:nvSpPr>
        <p:spPr>
          <a:xfrm>
            <a:off x="4514992" y="1415851"/>
            <a:ext cx="316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2011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E4B8-8E91-269A-529E-C48B070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Modelling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E0A-C692-DEED-EB0E-F98D9A2F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02960" cy="4525963"/>
          </a:xfrm>
        </p:spPr>
        <p:txBody>
          <a:bodyPr/>
          <a:lstStyle/>
          <a:p>
            <a:r>
              <a:rPr lang="en-US" b="1" dirty="0"/>
              <a:t>Implemented </a:t>
            </a:r>
            <a:r>
              <a:rPr lang="en-US" dirty="0"/>
              <a:t>symbolic classifier using </a:t>
            </a:r>
            <a:r>
              <a:rPr lang="en-US" dirty="0" err="1"/>
              <a:t>gplearn</a:t>
            </a:r>
            <a:r>
              <a:rPr lang="en-US" dirty="0"/>
              <a:t> to produce expression</a:t>
            </a:r>
          </a:p>
          <a:p>
            <a:pPr lvl="1"/>
            <a:r>
              <a:rPr lang="en-US" dirty="0" err="1"/>
              <a:t>HalvingRandomGridSearch</a:t>
            </a:r>
            <a:r>
              <a:rPr lang="en-US" dirty="0"/>
              <a:t> </a:t>
            </a:r>
            <a:r>
              <a:rPr lang="en-US" dirty="0" err="1"/>
              <a:t>hyperparam</a:t>
            </a:r>
            <a:r>
              <a:rPr lang="en-US" dirty="0"/>
              <a:t> tuning</a:t>
            </a:r>
          </a:p>
          <a:p>
            <a:pPr lvl="1"/>
            <a:r>
              <a:rPr lang="en-US" dirty="0"/>
              <a:t>Penalized expression length by tuning ”parsimony coefficient” (i.e. regularization)</a:t>
            </a:r>
          </a:p>
          <a:p>
            <a:endParaRPr lang="en-US" b="1" dirty="0"/>
          </a:p>
          <a:p>
            <a:r>
              <a:rPr lang="en-US" b="1" dirty="0"/>
              <a:t>Evaluated</a:t>
            </a:r>
            <a:r>
              <a:rPr lang="en-US" dirty="0"/>
              <a:t> precision, recall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F905E0-41A8-9552-C8CE-ACCB75E4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704340"/>
            <a:ext cx="2337406" cy="24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A00BB-BD2D-5957-89F5-AE72C1A17685}"/>
              </a:ext>
            </a:extLst>
          </p:cNvPr>
          <p:cNvSpPr txBox="1"/>
          <p:nvPr/>
        </p:nvSpPr>
        <p:spPr>
          <a:xfrm>
            <a:off x="7013243" y="433143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tree (randomly generated)</a:t>
            </a:r>
          </a:p>
        </p:txBody>
      </p:sp>
    </p:spTree>
    <p:extLst>
      <p:ext uri="{BB962C8B-B14F-4D97-AF65-F5344CB8AC3E}">
        <p14:creationId xmlns:p14="http://schemas.microsoft.com/office/powerpoint/2010/main" val="15112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Baseline from </a:t>
            </a:r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19D-AFA1-371D-F1E7-79A335D5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9074331" cy="4525963"/>
          </a:xfrm>
        </p:spPr>
        <p:txBody>
          <a:bodyPr>
            <a:normAutofit/>
          </a:bodyPr>
          <a:lstStyle/>
          <a:p>
            <a:r>
              <a:rPr lang="en-US" i="1" dirty="0"/>
              <a:t>Laves phase</a:t>
            </a:r>
          </a:p>
          <a:p>
            <a:pPr lvl="1"/>
            <a:r>
              <a:rPr lang="en-US" dirty="0"/>
              <a:t>Most important feature: (# p electrons/# unfilled valence states) </a:t>
            </a:r>
          </a:p>
          <a:p>
            <a:pPr lvl="1"/>
            <a:r>
              <a:rPr lang="en-US" dirty="0"/>
              <a:t>Precision | Recall:	  0.82 | 0.93</a:t>
            </a:r>
          </a:p>
          <a:p>
            <a:r>
              <a:rPr lang="en-US" i="1" dirty="0"/>
              <a:t>Fluorite</a:t>
            </a:r>
          </a:p>
          <a:p>
            <a:pPr lvl="1"/>
            <a:r>
              <a:rPr lang="en-US" dirty="0"/>
              <a:t>Most important feature: Radius ratio</a:t>
            </a:r>
          </a:p>
          <a:p>
            <a:pPr lvl="1"/>
            <a:r>
              <a:rPr lang="en-US" dirty="0"/>
              <a:t>Precision | Recall:	  0.90 | 0.96</a:t>
            </a:r>
          </a:p>
          <a:p>
            <a:endParaRPr lang="en-US" dirty="0"/>
          </a:p>
          <a:p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 err="1"/>
              <a:t>feature_importances</a:t>
            </a:r>
            <a:r>
              <a:rPr lang="en-US" dirty="0"/>
              <a:t> confirm chemical intuition</a:t>
            </a:r>
          </a:p>
          <a:p>
            <a:pPr marL="609585" lvl="1" indent="0">
              <a:buNone/>
            </a:pPr>
            <a:endParaRPr lang="en-US" dirty="0"/>
          </a:p>
          <a:p>
            <a:r>
              <a:rPr lang="en-US" dirty="0"/>
              <a:t>We expect a well-tuned symbolic learner to achieve these accuracies</a:t>
            </a:r>
          </a:p>
        </p:txBody>
      </p:sp>
    </p:spTree>
    <p:extLst>
      <p:ext uri="{BB962C8B-B14F-4D97-AF65-F5344CB8AC3E}">
        <p14:creationId xmlns:p14="http://schemas.microsoft.com/office/powerpoint/2010/main" val="24483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Symbolic Expression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592455-9898-DB48-89E4-7E7A3C87A981}"/>
              </a:ext>
            </a:extLst>
          </p:cNvPr>
          <p:cNvGrpSpPr/>
          <p:nvPr/>
        </p:nvGrpSpPr>
        <p:grpSpPr>
          <a:xfrm>
            <a:off x="609600" y="1413890"/>
            <a:ext cx="10558247" cy="1646660"/>
            <a:chOff x="609600" y="1413890"/>
            <a:chExt cx="10558247" cy="16466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BA5653-A951-E96E-1513-5B85AE55B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53" y="2133322"/>
              <a:ext cx="10448494" cy="9272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574E3E-88E3-4558-DD39-E61CFEE25DDA}"/>
                </a:ext>
              </a:extLst>
            </p:cNvPr>
            <p:cNvSpPr txBox="1"/>
            <p:nvPr/>
          </p:nvSpPr>
          <p:spPr>
            <a:xfrm>
              <a:off x="609600" y="1413890"/>
              <a:ext cx="67839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Predicting the Cubic Laves phase: </a:t>
              </a:r>
            </a:p>
            <a:p>
              <a:pPr algn="l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Precision | Recall:   0.82 | 0.96</a:t>
              </a:r>
            </a:p>
          </p:txBody>
        </p:sp>
      </p:grpSp>
      <p:sp>
        <p:nvSpPr>
          <p:cNvPr id="13" name="AutoShape 2">
            <a:extLst>
              <a:ext uri="{FF2B5EF4-FFF2-40B4-BE49-F238E27FC236}">
                <a16:creationId xmlns:a16="http://schemas.microsoft.com/office/drawing/2014/main" id="{6FEC9D9C-DDE1-A308-6DFC-22BF853B28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B48545-5924-8CE7-A3CC-7F4ACD16B5D6}"/>
              </a:ext>
            </a:extLst>
          </p:cNvPr>
          <p:cNvGrpSpPr/>
          <p:nvPr/>
        </p:nvGrpSpPr>
        <p:grpSpPr>
          <a:xfrm>
            <a:off x="-152400" y="3387000"/>
            <a:ext cx="12192000" cy="1523399"/>
            <a:chOff x="-152400" y="3387000"/>
            <a:chExt cx="12192000" cy="15233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5DC839-7FED-D3E1-B301-250C0F0894E0}"/>
                </a:ext>
              </a:extLst>
            </p:cNvPr>
            <p:cNvSpPr txBox="1"/>
            <p:nvPr/>
          </p:nvSpPr>
          <p:spPr>
            <a:xfrm>
              <a:off x="609600" y="3387000"/>
              <a:ext cx="53731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Predicting Fluorite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Precision | Recall:   0.88 | 0.77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C4046A-F2FE-5053-E5A8-3DCDED6F2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400" y="4094886"/>
              <a:ext cx="12192000" cy="81551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2A9D51-72BD-28DB-9764-10C52C3D68F6}"/>
              </a:ext>
            </a:extLst>
          </p:cNvPr>
          <p:cNvSpPr txBox="1"/>
          <p:nvPr/>
        </p:nvSpPr>
        <p:spPr>
          <a:xfrm>
            <a:off x="1602377" y="5151722"/>
            <a:ext cx="820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Symbolic learner is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well-tuned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F4D16-3A70-5F39-B32F-CD65FA3DB608}"/>
              </a:ext>
            </a:extLst>
          </p:cNvPr>
          <p:cNvSpPr txBox="1"/>
          <p:nvPr/>
        </p:nvSpPr>
        <p:spPr>
          <a:xfrm>
            <a:off x="1598023" y="5678599"/>
            <a:ext cx="820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but it’s looking in the right place</a:t>
            </a:r>
          </a:p>
        </p:txBody>
      </p:sp>
    </p:spTree>
    <p:extLst>
      <p:ext uri="{BB962C8B-B14F-4D97-AF65-F5344CB8AC3E}">
        <p14:creationId xmlns:p14="http://schemas.microsoft.com/office/powerpoint/2010/main" val="33968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24196</TotalTime>
  <Words>486</Words>
  <Application>Microsoft Office PowerPoint</Application>
  <PresentationFormat>Widescreen</PresentationFormat>
  <Paragraphs>97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Theme</vt:lpstr>
      <vt:lpstr>Generalizing the Goldschmidt tolerance factor beyond perovskites using symbolic learning    Final Presentation  Andrew Lee, Albert Vong, Kyle Miller</vt:lpstr>
      <vt:lpstr>Problem Statement</vt:lpstr>
      <vt:lpstr>Data-intensive resources</vt:lpstr>
      <vt:lpstr>Approach - Featurization</vt:lpstr>
      <vt:lpstr>Approach - Subsampling</vt:lpstr>
      <vt:lpstr>Random Forest</vt:lpstr>
      <vt:lpstr>Approach – Modelling / Evaluation</vt:lpstr>
      <vt:lpstr>Results – Baseline from RandomForest</vt:lpstr>
      <vt:lpstr>Results – Symbolic Expression </vt:lpstr>
      <vt:lpstr>Impact (if successful)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Kyle Daniel Miller</cp:lastModifiedBy>
  <cp:revision>30</cp:revision>
  <dcterms:created xsi:type="dcterms:W3CDTF">2023-01-20T14:50:12Z</dcterms:created>
  <dcterms:modified xsi:type="dcterms:W3CDTF">2023-02-11T16:18:23Z</dcterms:modified>
</cp:coreProperties>
</file>