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59" r:id="rId7"/>
    <p:sldId id="267" r:id="rId8"/>
    <p:sldId id="268" r:id="rId9"/>
    <p:sldId id="269" r:id="rId10"/>
    <p:sldId id="262" r:id="rId11"/>
    <p:sldId id="271" r:id="rId12"/>
    <p:sldId id="263" r:id="rId13"/>
    <p:sldId id="272" r:id="rId14"/>
    <p:sldId id="273" r:id="rId15"/>
    <p:sldId id="257" r:id="rId16"/>
    <p:sldId id="265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291" autoAdjust="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15.12.2019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15.12.2019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altLang="zh-CN" smtClean="0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altLang="zh-CN" smtClean="0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 altLang="zh-CN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 altLang="zh-CN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altLang="zh-CN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smtClean="0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altLang="zh-CN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altLang="zh-CN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smtClean="0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smtClean="0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altLang="zh-CN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smtClean="0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Building glass walls and sky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 smtClean="0"/>
              <a:t>APLIKASI SISTEM PERANCANGAN MASA MAHASISWA</a:t>
            </a:r>
            <a:endParaRPr lang="ru-RU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Prepared by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EE JIA LE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0021" y="5105536"/>
            <a:ext cx="4367531" cy="324417"/>
          </a:xfrm>
        </p:spPr>
        <p:txBody>
          <a:bodyPr/>
          <a:lstStyle/>
          <a:p>
            <a:r>
              <a:rPr lang="en-GB" dirty="0" smtClean="0"/>
              <a:t>December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White Building Under Clear Blue Sky in Worms Eye View">
            <a:extLst>
              <a:ext uri="{FF2B5EF4-FFF2-40B4-BE49-F238E27FC236}">
                <a16:creationId xmlns:a16="http://schemas.microsoft.com/office/drawing/2014/main" id="{CEE1712F-10B7-44A0-8ED1-5933874A30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7642" b="7642"/>
          <a:stretch>
            <a:fillRect/>
          </a:stretch>
        </p:blipFill>
        <p:spPr>
          <a:xfrm>
            <a:off x="30481" y="0"/>
            <a:ext cx="12161519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E4FFE8E-5987-44EA-AF65-5CFA15DD765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10514998" cy="782638"/>
          </a:xfrm>
        </p:spPr>
        <p:txBody>
          <a:bodyPr/>
          <a:lstStyle/>
          <a:p>
            <a:r>
              <a:rPr lang="en-MY" dirty="0" smtClean="0"/>
              <a:t>RAJAH URUTAN	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53D04A-7D1E-45D0-9B0B-7BDFC553B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7805"/>
            <a:ext cx="6982094" cy="55501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807" y="0"/>
            <a:ext cx="6220193" cy="79696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481" y="938473"/>
            <a:ext cx="20056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MY" altLang="zh-CN" dirty="0" err="1" smtClean="0"/>
              <a:t>Mendaftar</a:t>
            </a:r>
            <a:r>
              <a:rPr lang="en-MY" altLang="zh-CN" dirty="0" smtClean="0"/>
              <a:t> </a:t>
            </a:r>
            <a:r>
              <a:rPr lang="en-MY" altLang="zh-CN" dirty="0" err="1" smtClean="0"/>
              <a:t>Kursus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14306" y="760268"/>
            <a:ext cx="25869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MY" altLang="zh-CN" dirty="0" err="1" smtClean="0"/>
              <a:t>Membina</a:t>
            </a:r>
            <a:r>
              <a:rPr lang="en-MY" altLang="zh-CN" dirty="0" smtClean="0"/>
              <a:t> </a:t>
            </a:r>
            <a:r>
              <a:rPr lang="en-MY" altLang="zh-CN" dirty="0" err="1" smtClean="0"/>
              <a:t>Jadual</a:t>
            </a:r>
            <a:r>
              <a:rPr lang="en-MY" altLang="zh-CN" dirty="0" smtClean="0"/>
              <a:t> </a:t>
            </a:r>
            <a:r>
              <a:rPr lang="en-MY" altLang="zh-CN" dirty="0" err="1" smtClean="0"/>
              <a:t>Waktu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97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White Building Under Clear Blue Sky in Worms Eye View">
            <a:extLst>
              <a:ext uri="{FF2B5EF4-FFF2-40B4-BE49-F238E27FC236}">
                <a16:creationId xmlns:a16="http://schemas.microsoft.com/office/drawing/2014/main" id="{CEE1712F-10B7-44A0-8ED1-5933874A30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7642" b="7642"/>
          <a:stretch>
            <a:fillRect/>
          </a:stretch>
        </p:blipFill>
        <p:spPr>
          <a:xfrm>
            <a:off x="30481" y="0"/>
            <a:ext cx="12161519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E4FFE8E-5987-44EA-AF65-5CFA15DD765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64606" y="345295"/>
            <a:ext cx="10514998" cy="782638"/>
          </a:xfrm>
        </p:spPr>
        <p:txBody>
          <a:bodyPr/>
          <a:lstStyle/>
          <a:p>
            <a:r>
              <a:rPr lang="en-MY" dirty="0" smtClean="0"/>
              <a:t>REKA BENTUK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4E4515-E409-46A3-BF8E-A723CC4A90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257581" y="1127933"/>
            <a:ext cx="4661891" cy="874603"/>
          </a:xfrm>
          <a:solidFill>
            <a:schemeClr val="accent2">
              <a:alpha val="45000"/>
            </a:schemeClr>
          </a:solidFill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400" b="1" dirty="0" smtClean="0"/>
              <a:t>Rajah Carta </a:t>
            </a:r>
            <a:r>
              <a:rPr lang="en-MY" sz="2400" b="1" dirty="0" err="1" smtClean="0"/>
              <a:t>Alir</a:t>
            </a:r>
            <a:r>
              <a:rPr lang="en-MY" sz="2400" b="1" dirty="0" smtClean="0"/>
              <a:t> </a:t>
            </a:r>
            <a:r>
              <a:rPr lang="en-MY" sz="2400" b="1" dirty="0" err="1" smtClean="0"/>
              <a:t>Mahasiswa</a:t>
            </a:r>
            <a:endParaRPr lang="ru-RU" sz="2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53D04A-7D1E-45D0-9B0B-7BDFC553B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345" y="374904"/>
            <a:ext cx="5754316" cy="610819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46170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w Angle View of Office Building Against Clear Sky">
            <a:extLst>
              <a:ext uri="{FF2B5EF4-FFF2-40B4-BE49-F238E27FC236}">
                <a16:creationId xmlns:a16="http://schemas.microsoft.com/office/drawing/2014/main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13926" b="13926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Kesimpulan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1" y="2225392"/>
            <a:ext cx="8831523" cy="1963431"/>
          </a:xfrm>
          <a:solidFill>
            <a:schemeClr val="bg1">
              <a:alpha val="6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MY" sz="1800" dirty="0" err="1" smtClean="0">
                <a:solidFill>
                  <a:schemeClr val="tx1"/>
                </a:solidFill>
              </a:rPr>
              <a:t>Kesimpulannya</a:t>
            </a:r>
            <a:r>
              <a:rPr lang="en-MY" sz="1800" dirty="0" smtClean="0">
                <a:solidFill>
                  <a:schemeClr val="tx1"/>
                </a:solidFill>
              </a:rPr>
              <a:t>, </a:t>
            </a:r>
            <a:r>
              <a:rPr lang="en-MY" sz="1800" dirty="0" err="1" smtClean="0">
                <a:solidFill>
                  <a:schemeClr val="tx1"/>
                </a:solidFill>
              </a:rPr>
              <a:t>kelebihan</a:t>
            </a:r>
            <a:r>
              <a:rPr lang="en-MY" sz="1800" dirty="0" smtClean="0">
                <a:solidFill>
                  <a:schemeClr val="tx1"/>
                </a:solidFill>
              </a:rPr>
              <a:t> system, had system </a:t>
            </a:r>
            <a:r>
              <a:rPr lang="en-MY" sz="1800" dirty="0" err="1" smtClean="0">
                <a:solidFill>
                  <a:schemeClr val="tx1"/>
                </a:solidFill>
              </a:rPr>
              <a:t>serta</a:t>
            </a:r>
            <a:r>
              <a:rPr lang="en-MY" sz="1800" dirty="0" smtClean="0">
                <a:solidFill>
                  <a:schemeClr val="tx1"/>
                </a:solidFill>
              </a:rPr>
              <a:t> </a:t>
            </a:r>
            <a:r>
              <a:rPr lang="en-MY" sz="1800" dirty="0" err="1" smtClean="0">
                <a:solidFill>
                  <a:schemeClr val="tx1"/>
                </a:solidFill>
              </a:rPr>
              <a:t>cadangan</a:t>
            </a:r>
            <a:r>
              <a:rPr lang="en-MY" sz="1800" dirty="0" smtClean="0">
                <a:solidFill>
                  <a:schemeClr val="tx1"/>
                </a:solidFill>
              </a:rPr>
              <a:t> </a:t>
            </a:r>
            <a:r>
              <a:rPr lang="en-MY" sz="1800" dirty="0" err="1" smtClean="0">
                <a:solidFill>
                  <a:schemeClr val="tx1"/>
                </a:solidFill>
              </a:rPr>
              <a:t>penambahbaikkan</a:t>
            </a:r>
            <a:r>
              <a:rPr lang="en-MY" sz="1800" dirty="0" smtClean="0">
                <a:solidFill>
                  <a:schemeClr val="tx1"/>
                </a:solidFill>
              </a:rPr>
              <a:t> </a:t>
            </a:r>
            <a:r>
              <a:rPr lang="en-MY" sz="1800" dirty="0" err="1" smtClean="0">
                <a:solidFill>
                  <a:schemeClr val="tx1"/>
                </a:solidFill>
              </a:rPr>
              <a:t>bagi</a:t>
            </a:r>
            <a:r>
              <a:rPr lang="en-MY" sz="1800" dirty="0" smtClean="0">
                <a:solidFill>
                  <a:schemeClr val="tx1"/>
                </a:solidFill>
              </a:rPr>
              <a:t> system </a:t>
            </a:r>
            <a:r>
              <a:rPr lang="en-MY" sz="1800" dirty="0" err="1" smtClean="0">
                <a:solidFill>
                  <a:schemeClr val="tx1"/>
                </a:solidFill>
              </a:rPr>
              <a:t>ini</a:t>
            </a:r>
            <a:r>
              <a:rPr lang="en-MY" sz="1800" dirty="0" smtClean="0">
                <a:solidFill>
                  <a:schemeClr val="tx1"/>
                </a:solidFill>
              </a:rPr>
              <a:t> </a:t>
            </a:r>
            <a:r>
              <a:rPr lang="en-MY" sz="1800" dirty="0" err="1" smtClean="0">
                <a:solidFill>
                  <a:schemeClr val="tx1"/>
                </a:solidFill>
              </a:rPr>
              <a:t>telah</a:t>
            </a:r>
            <a:r>
              <a:rPr lang="en-MY" sz="1800" dirty="0" smtClean="0">
                <a:solidFill>
                  <a:schemeClr val="tx1"/>
                </a:solidFill>
              </a:rPr>
              <a:t> </a:t>
            </a:r>
            <a:r>
              <a:rPr lang="en-MY" sz="1800" dirty="0" err="1" smtClean="0">
                <a:solidFill>
                  <a:schemeClr val="tx1"/>
                </a:solidFill>
              </a:rPr>
              <a:t>diterangkan</a:t>
            </a:r>
            <a:r>
              <a:rPr lang="en-MY" sz="1800" dirty="0" smtClean="0">
                <a:solidFill>
                  <a:schemeClr val="tx1"/>
                </a:solidFill>
              </a:rPr>
              <a:t> </a:t>
            </a:r>
            <a:r>
              <a:rPr lang="en-MY" sz="1800" dirty="0" err="1" smtClean="0">
                <a:solidFill>
                  <a:schemeClr val="tx1"/>
                </a:solidFill>
              </a:rPr>
              <a:t>dalam</a:t>
            </a:r>
            <a:r>
              <a:rPr lang="en-MY" sz="1800" dirty="0" smtClean="0">
                <a:solidFill>
                  <a:schemeClr val="tx1"/>
                </a:solidFill>
              </a:rPr>
              <a:t> </a:t>
            </a:r>
            <a:r>
              <a:rPr lang="en-MY" sz="1800" dirty="0" err="1" smtClean="0">
                <a:solidFill>
                  <a:schemeClr val="tx1"/>
                </a:solidFill>
              </a:rPr>
              <a:t>usulan</a:t>
            </a:r>
            <a:r>
              <a:rPr lang="en-MY" sz="1800" dirty="0" smtClean="0">
                <a:solidFill>
                  <a:schemeClr val="tx1"/>
                </a:solidFill>
              </a:rPr>
              <a:t> </a:t>
            </a:r>
            <a:r>
              <a:rPr lang="en-MY" sz="1800" dirty="0" err="1" smtClean="0">
                <a:solidFill>
                  <a:schemeClr val="tx1"/>
                </a:solidFill>
              </a:rPr>
              <a:t>projek</a:t>
            </a:r>
            <a:r>
              <a:rPr lang="en-MY" sz="1800" dirty="0" smtClean="0">
                <a:solidFill>
                  <a:schemeClr val="tx1"/>
                </a:solidFill>
              </a:rPr>
              <a:t>. </a:t>
            </a:r>
            <a:r>
              <a:rPr lang="en-MY" sz="1800" dirty="0" err="1" smtClean="0">
                <a:solidFill>
                  <a:schemeClr val="tx1"/>
                </a:solidFill>
              </a:rPr>
              <a:t>Perkara</a:t>
            </a:r>
            <a:r>
              <a:rPr lang="en-MY" sz="1800" dirty="0" smtClean="0">
                <a:solidFill>
                  <a:schemeClr val="tx1"/>
                </a:solidFill>
              </a:rPr>
              <a:t> </a:t>
            </a:r>
            <a:r>
              <a:rPr lang="en-MY" sz="1800" dirty="0" err="1" smtClean="0">
                <a:solidFill>
                  <a:schemeClr val="tx1"/>
                </a:solidFill>
              </a:rPr>
              <a:t>ini</a:t>
            </a:r>
            <a:r>
              <a:rPr lang="en-MY" sz="1800" dirty="0" smtClean="0">
                <a:solidFill>
                  <a:schemeClr val="tx1"/>
                </a:solidFill>
              </a:rPr>
              <a:t> </a:t>
            </a:r>
            <a:r>
              <a:rPr lang="en-MY" sz="1800" dirty="0" err="1" smtClean="0">
                <a:solidFill>
                  <a:schemeClr val="tx1"/>
                </a:solidFill>
              </a:rPr>
              <a:t>dapa</a:t>
            </a:r>
            <a:r>
              <a:rPr lang="en-MY" sz="1800" dirty="0" smtClean="0">
                <a:solidFill>
                  <a:schemeClr val="tx1"/>
                </a:solidFill>
              </a:rPr>
              <a:t> </a:t>
            </a:r>
            <a:r>
              <a:rPr lang="en-MY" sz="1800" dirty="0" err="1" smtClean="0">
                <a:solidFill>
                  <a:schemeClr val="tx1"/>
                </a:solidFill>
              </a:rPr>
              <a:t>digunakan</a:t>
            </a:r>
            <a:r>
              <a:rPr lang="en-MY" sz="1800" dirty="0" smtClean="0">
                <a:solidFill>
                  <a:schemeClr val="tx1"/>
                </a:solidFill>
              </a:rPr>
              <a:t> </a:t>
            </a:r>
            <a:r>
              <a:rPr lang="en-MY" sz="1800" dirty="0" err="1" smtClean="0">
                <a:solidFill>
                  <a:schemeClr val="tx1"/>
                </a:solidFill>
              </a:rPr>
              <a:t>untuk</a:t>
            </a:r>
            <a:r>
              <a:rPr lang="en-MY" sz="1800" dirty="0" smtClean="0">
                <a:solidFill>
                  <a:schemeClr val="tx1"/>
                </a:solidFill>
              </a:rPr>
              <a:t> </a:t>
            </a:r>
            <a:r>
              <a:rPr lang="en-MY" sz="1800" dirty="0" err="1" smtClean="0">
                <a:solidFill>
                  <a:schemeClr val="tx1"/>
                </a:solidFill>
              </a:rPr>
              <a:t>memperbaiki</a:t>
            </a:r>
            <a:r>
              <a:rPr lang="en-MY" sz="1800" dirty="0" smtClean="0">
                <a:solidFill>
                  <a:schemeClr val="tx1"/>
                </a:solidFill>
              </a:rPr>
              <a:t> system yang </a:t>
            </a:r>
            <a:r>
              <a:rPr lang="en-MY" sz="1800" dirty="0" err="1" smtClean="0">
                <a:solidFill>
                  <a:schemeClr val="tx1"/>
                </a:solidFill>
              </a:rPr>
              <a:t>telah</a:t>
            </a:r>
            <a:r>
              <a:rPr lang="en-MY" sz="1800" dirty="0" smtClean="0">
                <a:solidFill>
                  <a:schemeClr val="tx1"/>
                </a:solidFill>
              </a:rPr>
              <a:t> </a:t>
            </a:r>
            <a:r>
              <a:rPr lang="en-MY" sz="1800" dirty="0" err="1" smtClean="0">
                <a:solidFill>
                  <a:schemeClr val="tx1"/>
                </a:solidFill>
              </a:rPr>
              <a:t>dibangunkan</a:t>
            </a:r>
            <a:r>
              <a:rPr lang="en-MY" sz="1800" dirty="0" smtClean="0">
                <a:solidFill>
                  <a:schemeClr val="tx1"/>
                </a:solidFill>
              </a:rPr>
              <a:t> </a:t>
            </a:r>
            <a:r>
              <a:rPr lang="en-MY" sz="1800" dirty="0" err="1" smtClean="0">
                <a:solidFill>
                  <a:schemeClr val="tx1"/>
                </a:solidFill>
              </a:rPr>
              <a:t>ini</a:t>
            </a:r>
            <a:r>
              <a:rPr lang="en-MY" sz="1800" dirty="0" smtClean="0">
                <a:solidFill>
                  <a:schemeClr val="tx1"/>
                </a:solidFill>
              </a:rPr>
              <a:t> </a:t>
            </a:r>
            <a:r>
              <a:rPr lang="en-MY" sz="1800" dirty="0" err="1" smtClean="0">
                <a:solidFill>
                  <a:schemeClr val="tx1"/>
                </a:solidFill>
              </a:rPr>
              <a:t>untuk</a:t>
            </a:r>
            <a:r>
              <a:rPr lang="en-MY" sz="1800" dirty="0" smtClean="0">
                <a:solidFill>
                  <a:schemeClr val="tx1"/>
                </a:solidFill>
              </a:rPr>
              <a:t> </a:t>
            </a:r>
            <a:r>
              <a:rPr lang="en-MY" sz="1800" dirty="0" err="1" smtClean="0">
                <a:solidFill>
                  <a:schemeClr val="tx1"/>
                </a:solidFill>
              </a:rPr>
              <a:t>menjadi</a:t>
            </a:r>
            <a:r>
              <a:rPr lang="en-MY" sz="1800" dirty="0" smtClean="0">
                <a:solidFill>
                  <a:schemeClr val="tx1"/>
                </a:solidFill>
              </a:rPr>
              <a:t> </a:t>
            </a:r>
            <a:r>
              <a:rPr lang="en-MY" sz="1800" dirty="0" err="1" smtClean="0">
                <a:solidFill>
                  <a:schemeClr val="tx1"/>
                </a:solidFill>
              </a:rPr>
              <a:t>lebih</a:t>
            </a:r>
            <a:r>
              <a:rPr lang="en-MY" sz="1800" dirty="0" smtClean="0">
                <a:solidFill>
                  <a:schemeClr val="tx1"/>
                </a:solidFill>
              </a:rPr>
              <a:t> </a:t>
            </a:r>
            <a:r>
              <a:rPr lang="en-MY" sz="1800" dirty="0" err="1" smtClean="0">
                <a:solidFill>
                  <a:schemeClr val="tx1"/>
                </a:solidFill>
              </a:rPr>
              <a:t>baik</a:t>
            </a:r>
            <a:r>
              <a:rPr lang="en-MY" sz="1800" dirty="0" smtClean="0">
                <a:solidFill>
                  <a:schemeClr val="tx1"/>
                </a:solidFill>
              </a:rPr>
              <a:t> </a:t>
            </a:r>
            <a:r>
              <a:rPr lang="en-MY" sz="1800" dirty="0" err="1" smtClean="0">
                <a:solidFill>
                  <a:schemeClr val="tx1"/>
                </a:solidFill>
              </a:rPr>
              <a:t>dan</a:t>
            </a:r>
            <a:r>
              <a:rPr lang="en-MY" sz="1800" dirty="0" smtClean="0">
                <a:solidFill>
                  <a:schemeClr val="tx1"/>
                </a:solidFill>
              </a:rPr>
              <a:t> </a:t>
            </a:r>
            <a:r>
              <a:rPr lang="en-MY" sz="1800" dirty="0" err="1" smtClean="0">
                <a:solidFill>
                  <a:schemeClr val="tx1"/>
                </a:solidFill>
              </a:rPr>
              <a:t>mudah</a:t>
            </a:r>
            <a:r>
              <a:rPr lang="en-MY" sz="1800" dirty="0" smtClean="0">
                <a:solidFill>
                  <a:schemeClr val="tx1"/>
                </a:solidFill>
              </a:rPr>
              <a:t> </a:t>
            </a:r>
            <a:r>
              <a:rPr lang="en-MY" sz="1800" dirty="0" err="1" smtClean="0">
                <a:solidFill>
                  <a:schemeClr val="tx1"/>
                </a:solidFill>
              </a:rPr>
              <a:t>digunakan</a:t>
            </a:r>
            <a:r>
              <a:rPr lang="en-MY" sz="1800" dirty="0" smtClean="0">
                <a:solidFill>
                  <a:schemeClr val="tx1"/>
                </a:solidFill>
              </a:rPr>
              <a:t>, 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Low Angle View of Office Building Against Blue Sky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/>
          <a:srcRect l="2749" r="2749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32" y="1032746"/>
            <a:ext cx="5546557" cy="782638"/>
          </a:xfrm>
        </p:spPr>
        <p:txBody>
          <a:bodyPr>
            <a:normAutofit fontScale="90000"/>
          </a:bodyPr>
          <a:lstStyle/>
          <a:p>
            <a:r>
              <a:rPr lang="en-MY" dirty="0" err="1" smtClean="0"/>
              <a:t>Penyataan</a:t>
            </a:r>
            <a:r>
              <a:rPr lang="en-MY" dirty="0" smtClean="0"/>
              <a:t> </a:t>
            </a:r>
            <a:r>
              <a:rPr lang="en-MY" dirty="0" err="1" smtClean="0"/>
              <a:t>Masalah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dihadapi</a:t>
            </a:r>
            <a:r>
              <a:rPr lang="en-US" dirty="0" smtClean="0"/>
              <a:t>??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terbaru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universiti</a:t>
            </a:r>
            <a:endParaRPr lang="en-US" dirty="0"/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platform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menyebar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mengemasi</a:t>
            </a:r>
            <a:r>
              <a:rPr lang="en-US" dirty="0" smtClean="0"/>
              <a:t> </a:t>
            </a:r>
            <a:r>
              <a:rPr lang="en-US" dirty="0" err="1" smtClean="0"/>
              <a:t>kini</a:t>
            </a:r>
            <a:r>
              <a:rPr lang="en-US" dirty="0" smtClean="0"/>
              <a:t> status </a:t>
            </a:r>
            <a:r>
              <a:rPr lang="en-US" dirty="0" err="1" smtClean="0"/>
              <a:t>kelas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OBJEKTIF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kena</a:t>
            </a:r>
            <a:r>
              <a:rPr lang="en-US" dirty="0" smtClean="0"/>
              <a:t> </a:t>
            </a:r>
            <a:r>
              <a:rPr lang="en-US" dirty="0" err="1" smtClean="0"/>
              <a:t>dicapai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 smtClean="0"/>
              <a:t>Membangunkan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telefon</a:t>
            </a:r>
            <a:r>
              <a:rPr lang="en-US" dirty="0" smtClean="0"/>
              <a:t> </a:t>
            </a:r>
            <a:r>
              <a:rPr lang="en-US" dirty="0" err="1" smtClean="0"/>
              <a:t>bimbit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mengurus</a:t>
            </a:r>
            <a:r>
              <a:rPr lang="en-US" dirty="0" smtClean="0"/>
              <a:t> </a:t>
            </a:r>
            <a:r>
              <a:rPr lang="en-US" dirty="0" err="1" smtClean="0"/>
              <a:t>kalendar</a:t>
            </a:r>
            <a:r>
              <a:rPr lang="en-US" dirty="0" smtClean="0"/>
              <a:t> </a:t>
            </a:r>
            <a:r>
              <a:rPr lang="en-US" dirty="0" err="1" smtClean="0"/>
              <a:t>akademik</a:t>
            </a:r>
            <a:r>
              <a:rPr lang="en-US" dirty="0" smtClean="0"/>
              <a:t> </a:t>
            </a:r>
            <a:r>
              <a:rPr lang="en-US" dirty="0" err="1" smtClean="0"/>
              <a:t>pelajaran</a:t>
            </a:r>
            <a:r>
              <a:rPr lang="en-US" dirty="0" smtClean="0"/>
              <a:t>.</a:t>
            </a:r>
          </a:p>
          <a:p>
            <a:r>
              <a:rPr lang="en-MY" dirty="0" err="1" smtClean="0"/>
              <a:t>Mengaji</a:t>
            </a:r>
            <a:r>
              <a:rPr lang="en-MY" dirty="0" smtClean="0"/>
              <a:t> </a:t>
            </a:r>
            <a:r>
              <a:rPr lang="en-MY" dirty="0" err="1" smtClean="0"/>
              <a:t>kekerapan</a:t>
            </a:r>
            <a:r>
              <a:rPr lang="en-MY" dirty="0" smtClean="0"/>
              <a:t> </a:t>
            </a:r>
            <a:r>
              <a:rPr lang="en-MY" dirty="0" err="1" smtClean="0"/>
              <a:t>aplikasi</a:t>
            </a:r>
            <a:r>
              <a:rPr lang="en-MY" dirty="0" smtClean="0"/>
              <a:t> </a:t>
            </a:r>
            <a:r>
              <a:rPr lang="en-MY" dirty="0" err="1" smtClean="0"/>
              <a:t>telefon</a:t>
            </a:r>
            <a:r>
              <a:rPr lang="en-MY" dirty="0" smtClean="0"/>
              <a:t> </a:t>
            </a:r>
            <a:r>
              <a:rPr lang="en-MY" dirty="0" err="1" smtClean="0"/>
              <a:t>bimbit</a:t>
            </a:r>
            <a:r>
              <a:rPr lang="en-MY" dirty="0" smtClean="0"/>
              <a:t> </a:t>
            </a:r>
            <a:r>
              <a:rPr lang="en-MY" dirty="0" err="1" smtClean="0"/>
              <a:t>digunakan</a:t>
            </a:r>
            <a:r>
              <a:rPr lang="en-MY" dirty="0" smtClean="0"/>
              <a:t> </a:t>
            </a:r>
            <a:r>
              <a:rPr lang="en-MY" dirty="0" err="1" smtClean="0"/>
              <a:t>oleh</a:t>
            </a:r>
            <a:r>
              <a:rPr lang="en-MY" dirty="0" smtClean="0"/>
              <a:t> </a:t>
            </a:r>
            <a:r>
              <a:rPr lang="en-MY" dirty="0" err="1" smtClean="0"/>
              <a:t>pengguna</a:t>
            </a:r>
            <a:r>
              <a:rPr lang="en-MY" dirty="0" smtClean="0"/>
              <a:t>.</a:t>
            </a:r>
            <a:endParaRPr lang="en-US" dirty="0"/>
          </a:p>
          <a:p>
            <a:r>
              <a:rPr lang="en-MY" dirty="0" err="1" smtClean="0"/>
              <a:t>Menyeragamkan</a:t>
            </a:r>
            <a:r>
              <a:rPr lang="en-MY" dirty="0" smtClean="0"/>
              <a:t> </a:t>
            </a:r>
            <a:r>
              <a:rPr lang="en-MY" dirty="0" err="1" smtClean="0"/>
              <a:t>informasi</a:t>
            </a:r>
            <a:r>
              <a:rPr lang="en-MY" dirty="0" smtClean="0"/>
              <a:t> </a:t>
            </a:r>
            <a:r>
              <a:rPr lang="en-MY" dirty="0" err="1" smtClean="0"/>
              <a:t>kalendar</a:t>
            </a:r>
            <a:r>
              <a:rPr lang="en-MY" dirty="0" smtClean="0"/>
              <a:t> </a:t>
            </a:r>
            <a:r>
              <a:rPr lang="en-MY" dirty="0" err="1" smtClean="0"/>
              <a:t>akademik</a:t>
            </a:r>
            <a:r>
              <a:rPr lang="en-MY" dirty="0" smtClean="0"/>
              <a:t> </a:t>
            </a:r>
            <a:r>
              <a:rPr lang="en-MY" dirty="0" err="1" smtClean="0"/>
              <a:t>dalam</a:t>
            </a:r>
            <a:r>
              <a:rPr lang="en-MY" dirty="0" smtClean="0"/>
              <a:t> </a:t>
            </a:r>
            <a:r>
              <a:rPr lang="en-MY" dirty="0" err="1" smtClean="0"/>
              <a:t>satu</a:t>
            </a:r>
            <a:r>
              <a:rPr lang="en-MY" dirty="0" smtClean="0"/>
              <a:t> platform.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32" y="1032746"/>
            <a:ext cx="5546557" cy="782638"/>
          </a:xfrm>
        </p:spPr>
        <p:txBody>
          <a:bodyPr>
            <a:normAutofit/>
          </a:bodyPr>
          <a:lstStyle/>
          <a:p>
            <a:r>
              <a:rPr lang="en-MY" dirty="0" smtClean="0"/>
              <a:t>SKOP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1" y="2225392"/>
            <a:ext cx="5546557" cy="749047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6">
                    <a:lumMod val="25000"/>
                    <a:lumOff val="75000"/>
                  </a:schemeClr>
                </a:solidFill>
              </a:rPr>
              <a:t>Sistem</a:t>
            </a:r>
            <a:r>
              <a:rPr lang="en-US" dirty="0" smtClean="0">
                <a:solidFill>
                  <a:schemeClr val="accent6">
                    <a:lumMod val="25000"/>
                    <a:lumOff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5000"/>
                    <a:lumOff val="75000"/>
                  </a:schemeClr>
                </a:solidFill>
              </a:rPr>
              <a:t>ini</a:t>
            </a:r>
            <a:r>
              <a:rPr lang="en-US" dirty="0" smtClean="0">
                <a:solidFill>
                  <a:schemeClr val="accent6">
                    <a:lumMod val="25000"/>
                    <a:lumOff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5000"/>
                    <a:lumOff val="75000"/>
                  </a:schemeClr>
                </a:solidFill>
              </a:rPr>
              <a:t>bertujuan</a:t>
            </a:r>
            <a:r>
              <a:rPr lang="en-US" dirty="0" smtClean="0">
                <a:solidFill>
                  <a:schemeClr val="accent6">
                    <a:lumMod val="25000"/>
                    <a:lumOff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5000"/>
                    <a:lumOff val="75000"/>
                  </a:schemeClr>
                </a:solidFill>
              </a:rPr>
              <a:t>untuk</a:t>
            </a:r>
            <a:r>
              <a:rPr lang="en-US" dirty="0" smtClean="0">
                <a:solidFill>
                  <a:schemeClr val="accent6">
                    <a:lumMod val="25000"/>
                    <a:lumOff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5000"/>
                    <a:lumOff val="75000"/>
                  </a:schemeClr>
                </a:solidFill>
              </a:rPr>
              <a:t>menyenangkan</a:t>
            </a:r>
            <a:r>
              <a:rPr lang="en-US" dirty="0" smtClean="0">
                <a:solidFill>
                  <a:schemeClr val="accent6">
                    <a:lumMod val="25000"/>
                    <a:lumOff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5000"/>
                    <a:lumOff val="75000"/>
                  </a:schemeClr>
                </a:solidFill>
              </a:rPr>
              <a:t>mahasiswa</a:t>
            </a:r>
            <a:r>
              <a:rPr lang="en-US" dirty="0" smtClean="0">
                <a:solidFill>
                  <a:schemeClr val="accent6">
                    <a:lumMod val="25000"/>
                    <a:lumOff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25000"/>
                    <a:lumOff val="75000"/>
                  </a:schemeClr>
                </a:solidFill>
              </a:rPr>
              <a:t>pensyarah</a:t>
            </a:r>
            <a:r>
              <a:rPr lang="en-US" dirty="0" smtClean="0">
                <a:solidFill>
                  <a:schemeClr val="accent6">
                    <a:lumMod val="25000"/>
                    <a:lumOff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5000"/>
                    <a:lumOff val="75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accent6">
                    <a:lumMod val="25000"/>
                    <a:lumOff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5000"/>
                    <a:lumOff val="75000"/>
                  </a:schemeClr>
                </a:solidFill>
              </a:rPr>
              <a:t>pihak</a:t>
            </a:r>
            <a:r>
              <a:rPr lang="en-US" dirty="0" smtClean="0">
                <a:solidFill>
                  <a:schemeClr val="accent6">
                    <a:lumMod val="25000"/>
                    <a:lumOff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5000"/>
                    <a:lumOff val="75000"/>
                  </a:schemeClr>
                </a:solidFill>
              </a:rPr>
              <a:t>fakulti</a:t>
            </a:r>
            <a:endParaRPr lang="ru-RU" dirty="0">
              <a:solidFill>
                <a:schemeClr val="accent6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1" y="3074529"/>
            <a:ext cx="5983819" cy="3292968"/>
          </a:xfrm>
        </p:spPr>
        <p:txBody>
          <a:bodyPr>
            <a:noAutofit/>
          </a:bodyPr>
          <a:lstStyle/>
          <a:p>
            <a:r>
              <a:rPr lang="en-US" sz="1800" dirty="0" err="1" smtClean="0">
                <a:solidFill>
                  <a:schemeClr val="tx2"/>
                </a:solidFill>
              </a:rPr>
              <a:t>Mahasiswa</a:t>
            </a:r>
            <a:endParaRPr lang="en-US" sz="1800" dirty="0" smtClean="0">
              <a:solidFill>
                <a:schemeClr val="tx2"/>
              </a:solidFill>
            </a:endParaRPr>
          </a:p>
          <a:p>
            <a:pPr lvl="1"/>
            <a:r>
              <a:rPr lang="en-MY" sz="1800" dirty="0" err="1" smtClean="0">
                <a:solidFill>
                  <a:schemeClr val="bg1"/>
                </a:solidFill>
              </a:rPr>
              <a:t>Mendapatkan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maklumat</a:t>
            </a:r>
            <a:r>
              <a:rPr lang="en-MY" sz="1800" dirty="0" smtClean="0">
                <a:solidFill>
                  <a:schemeClr val="bg1"/>
                </a:solidFill>
              </a:rPr>
              <a:t> acara/</a:t>
            </a:r>
            <a:r>
              <a:rPr lang="en-MY" sz="1800" dirty="0" err="1" smtClean="0">
                <a:solidFill>
                  <a:schemeClr val="bg1"/>
                </a:solidFill>
              </a:rPr>
              <a:t>kelas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terbaru</a:t>
            </a:r>
            <a:r>
              <a:rPr lang="en-MY" sz="1800" dirty="0" smtClean="0">
                <a:solidFill>
                  <a:schemeClr val="bg1"/>
                </a:solidFill>
              </a:rPr>
              <a:t> yang </a:t>
            </a:r>
            <a:r>
              <a:rPr lang="en-MY" sz="1800" dirty="0" err="1" smtClean="0">
                <a:solidFill>
                  <a:schemeClr val="bg1"/>
                </a:solidFill>
              </a:rPr>
              <a:t>dipaparkan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dalam</a:t>
            </a:r>
            <a:r>
              <a:rPr lang="en-MY" sz="1800" dirty="0">
                <a:solidFill>
                  <a:schemeClr val="bg1"/>
                </a:solidFill>
              </a:rPr>
              <a:t> </a:t>
            </a:r>
            <a:r>
              <a:rPr lang="en-MY" sz="1800" dirty="0" err="1">
                <a:solidFill>
                  <a:schemeClr val="bg1"/>
                </a:solidFill>
              </a:rPr>
              <a:t>k</a:t>
            </a:r>
            <a:r>
              <a:rPr lang="en-MY" sz="1800" dirty="0" err="1" smtClean="0">
                <a:solidFill>
                  <a:schemeClr val="bg1"/>
                </a:solidFill>
              </a:rPr>
              <a:t>alendar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akademik</a:t>
            </a:r>
            <a:endParaRPr lang="en-MY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err="1" smtClean="0">
                <a:solidFill>
                  <a:schemeClr val="tx2"/>
                </a:solidFill>
              </a:rPr>
              <a:t>Pensyarah</a:t>
            </a:r>
            <a:endParaRPr lang="en-US" sz="1800" dirty="0" smtClean="0">
              <a:solidFill>
                <a:schemeClr val="tx2"/>
              </a:solidFill>
            </a:endParaRPr>
          </a:p>
          <a:p>
            <a:pPr lvl="1"/>
            <a:r>
              <a:rPr lang="en-MY" sz="1800" dirty="0" err="1" smtClean="0">
                <a:solidFill>
                  <a:schemeClr val="bg1"/>
                </a:solidFill>
              </a:rPr>
              <a:t>Memaparkan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informasi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terbaru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ke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atas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kalendar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akademik</a:t>
            </a:r>
            <a:r>
              <a:rPr lang="en-MY" sz="1800" dirty="0" smtClean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sz="1800" dirty="0"/>
          </a:p>
          <a:p>
            <a:r>
              <a:rPr lang="en-MY" sz="1800" dirty="0" err="1" smtClean="0">
                <a:solidFill>
                  <a:schemeClr val="tx2"/>
                </a:solidFill>
              </a:rPr>
              <a:t>Pihak</a:t>
            </a:r>
            <a:r>
              <a:rPr lang="en-MY" sz="1800" dirty="0" smtClean="0">
                <a:solidFill>
                  <a:schemeClr val="tx2"/>
                </a:solidFill>
              </a:rPr>
              <a:t> </a:t>
            </a:r>
            <a:r>
              <a:rPr lang="en-MY" sz="1800" dirty="0" err="1" smtClean="0">
                <a:solidFill>
                  <a:schemeClr val="tx2"/>
                </a:solidFill>
              </a:rPr>
              <a:t>Fakulti</a:t>
            </a:r>
            <a:endParaRPr lang="en-MY" sz="1800" dirty="0" smtClean="0">
              <a:solidFill>
                <a:schemeClr val="tx2"/>
              </a:solidFill>
            </a:endParaRPr>
          </a:p>
          <a:p>
            <a:pPr lvl="1"/>
            <a:r>
              <a:rPr lang="en-MY" sz="1800" dirty="0" err="1" smtClean="0">
                <a:solidFill>
                  <a:schemeClr val="bg1"/>
                </a:solidFill>
              </a:rPr>
              <a:t>Mengemas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kini</a:t>
            </a:r>
            <a:r>
              <a:rPr lang="en-MY" sz="1800" dirty="0" smtClean="0">
                <a:solidFill>
                  <a:schemeClr val="bg1"/>
                </a:solidFill>
              </a:rPr>
              <a:t> data </a:t>
            </a:r>
            <a:r>
              <a:rPr lang="en-MY" sz="1800" dirty="0" err="1" smtClean="0">
                <a:solidFill>
                  <a:schemeClr val="bg1"/>
                </a:solidFill>
              </a:rPr>
              <a:t>maklumat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dalam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sistem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44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1009026" y="3131759"/>
            <a:ext cx="2404072" cy="12915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zh-CN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995" y="1039805"/>
            <a:ext cx="5056083" cy="782638"/>
          </a:xfrm>
        </p:spPr>
        <p:txBody>
          <a:bodyPr/>
          <a:lstStyle/>
          <a:p>
            <a:r>
              <a:rPr lang="en-MY" dirty="0" smtClean="0"/>
              <a:t>METODOLOGI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2055" y="2218430"/>
            <a:ext cx="5046014" cy="749047"/>
          </a:xfrm>
        </p:spPr>
        <p:txBody>
          <a:bodyPr/>
          <a:lstStyle/>
          <a:p>
            <a:r>
              <a:rPr lang="en-MY" dirty="0" err="1" smtClean="0"/>
              <a:t>Modul</a:t>
            </a:r>
            <a:r>
              <a:rPr lang="en-MY" dirty="0" smtClean="0"/>
              <a:t> Air </a:t>
            </a:r>
            <a:r>
              <a:rPr lang="en-MY" dirty="0" err="1" smtClean="0"/>
              <a:t>Terjun</a:t>
            </a:r>
            <a:r>
              <a:rPr lang="en-MY" dirty="0" smtClean="0"/>
              <a:t> </a:t>
            </a:r>
            <a:r>
              <a:rPr lang="en-MY" dirty="0" err="1" smtClean="0"/>
              <a:t>dan</a:t>
            </a:r>
            <a:r>
              <a:rPr lang="en-MY" dirty="0" smtClean="0"/>
              <a:t> </a:t>
            </a:r>
            <a:r>
              <a:rPr lang="en-MY" dirty="0" err="1" smtClean="0"/>
              <a:t>Kaedah</a:t>
            </a:r>
            <a:r>
              <a:rPr lang="en-MY" dirty="0" smtClean="0"/>
              <a:t> “</a:t>
            </a:r>
            <a:r>
              <a:rPr lang="en-MY" i="1" dirty="0" smtClean="0"/>
              <a:t>Agile</a:t>
            </a:r>
            <a:r>
              <a:rPr lang="en-MY" dirty="0" smtClean="0"/>
              <a:t>”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55125" y="2889645"/>
            <a:ext cx="6775037" cy="2588637"/>
          </a:xfrm>
        </p:spPr>
        <p:txBody>
          <a:bodyPr>
            <a:normAutofit/>
          </a:bodyPr>
          <a:lstStyle/>
          <a:p>
            <a:r>
              <a:rPr lang="en-MY" altLang="zh-CN" dirty="0" err="1"/>
              <a:t>Modul</a:t>
            </a:r>
            <a:r>
              <a:rPr lang="en-MY" altLang="zh-CN" dirty="0"/>
              <a:t> Air </a:t>
            </a:r>
            <a:r>
              <a:rPr lang="en-MY" altLang="zh-CN" dirty="0" err="1"/>
              <a:t>Terjun</a:t>
            </a:r>
            <a:r>
              <a:rPr lang="en-MY" altLang="zh-CN" dirty="0"/>
              <a:t> </a:t>
            </a:r>
            <a:r>
              <a:rPr lang="en-MY" altLang="zh-CN" dirty="0" err="1"/>
              <a:t>digunakan</a:t>
            </a:r>
            <a:r>
              <a:rPr lang="en-MY" altLang="zh-CN" dirty="0"/>
              <a:t> </a:t>
            </a:r>
            <a:r>
              <a:rPr lang="en-MY" altLang="zh-CN" dirty="0" err="1"/>
              <a:t>pada</a:t>
            </a:r>
            <a:r>
              <a:rPr lang="en-MY" altLang="zh-CN" dirty="0"/>
              <a:t> </a:t>
            </a:r>
            <a:r>
              <a:rPr lang="en-MY" altLang="zh-CN" dirty="0" err="1"/>
              <a:t>tiga</a:t>
            </a:r>
            <a:r>
              <a:rPr lang="en-MY" altLang="zh-CN" dirty="0"/>
              <a:t> </a:t>
            </a:r>
            <a:r>
              <a:rPr lang="en-MY" altLang="zh-CN" dirty="0" err="1"/>
              <a:t>fasa</a:t>
            </a:r>
            <a:r>
              <a:rPr lang="en-MY" altLang="zh-CN" dirty="0"/>
              <a:t> </a:t>
            </a:r>
            <a:r>
              <a:rPr lang="en-MY" altLang="zh-CN" dirty="0" err="1"/>
              <a:t>iaitu</a:t>
            </a:r>
            <a:r>
              <a:rPr lang="en-MY" altLang="zh-CN" dirty="0"/>
              <a:t> </a:t>
            </a:r>
            <a:r>
              <a:rPr lang="en-MY" altLang="zh-CN" dirty="0" err="1"/>
              <a:t>fasa</a:t>
            </a:r>
            <a:r>
              <a:rPr lang="en-MY" altLang="zh-CN" dirty="0"/>
              <a:t> </a:t>
            </a:r>
            <a:r>
              <a:rPr lang="en-MY" altLang="zh-CN" dirty="0" err="1"/>
              <a:t>keperluan</a:t>
            </a:r>
            <a:r>
              <a:rPr lang="en-MY" altLang="zh-CN" dirty="0"/>
              <a:t>, </a:t>
            </a:r>
            <a:r>
              <a:rPr lang="en-MY" altLang="zh-CN" dirty="0" err="1"/>
              <a:t>fasa</a:t>
            </a:r>
            <a:r>
              <a:rPr lang="en-MY" altLang="zh-CN" dirty="0"/>
              <a:t> </a:t>
            </a:r>
            <a:r>
              <a:rPr lang="en-MY" altLang="zh-CN" dirty="0" err="1"/>
              <a:t>reka</a:t>
            </a:r>
            <a:r>
              <a:rPr lang="en-MY" altLang="zh-CN" dirty="0"/>
              <a:t> </a:t>
            </a:r>
            <a:r>
              <a:rPr lang="en-MY" altLang="zh-CN" dirty="0" err="1"/>
              <a:t>bentuk</a:t>
            </a:r>
            <a:r>
              <a:rPr lang="en-MY" altLang="zh-CN" dirty="0"/>
              <a:t> </a:t>
            </a:r>
            <a:r>
              <a:rPr lang="en-MY" altLang="zh-CN" dirty="0" err="1"/>
              <a:t>dan</a:t>
            </a:r>
            <a:r>
              <a:rPr lang="en-MY" altLang="zh-CN" dirty="0"/>
              <a:t> </a:t>
            </a:r>
            <a:r>
              <a:rPr lang="en-MY" altLang="zh-CN" dirty="0" err="1"/>
              <a:t>fasa</a:t>
            </a:r>
            <a:r>
              <a:rPr lang="en-MY" altLang="zh-CN" dirty="0"/>
              <a:t> </a:t>
            </a:r>
            <a:r>
              <a:rPr lang="en-MY" altLang="zh-CN" dirty="0" err="1"/>
              <a:t>pengujian</a:t>
            </a:r>
            <a:r>
              <a:rPr lang="en-MY" altLang="zh-CN" dirty="0" smtClean="0"/>
              <a:t>.</a:t>
            </a:r>
          </a:p>
          <a:p>
            <a:pPr lvl="1"/>
            <a:r>
              <a:rPr lang="en-MY" altLang="zh-CN" sz="1400" dirty="0" err="1"/>
              <a:t>Menunjuk</a:t>
            </a:r>
            <a:r>
              <a:rPr lang="en-MY" altLang="zh-CN" sz="1400" dirty="0"/>
              <a:t> </a:t>
            </a:r>
            <a:r>
              <a:rPr lang="en-MY" altLang="zh-CN" sz="1400" dirty="0" err="1"/>
              <a:t>dan</a:t>
            </a:r>
            <a:r>
              <a:rPr lang="en-MY" altLang="zh-CN" sz="1400" dirty="0"/>
              <a:t> </a:t>
            </a:r>
            <a:r>
              <a:rPr lang="en-MY" altLang="zh-CN" sz="1400" dirty="0" err="1"/>
              <a:t>mengasingkan</a:t>
            </a:r>
            <a:r>
              <a:rPr lang="en-MY" altLang="zh-CN" sz="1400" dirty="0"/>
              <a:t> </a:t>
            </a:r>
            <a:r>
              <a:rPr lang="en-MY" altLang="zh-CN" sz="1400" dirty="0" err="1"/>
              <a:t>fasa-fasa</a:t>
            </a:r>
            <a:r>
              <a:rPr lang="en-MY" altLang="zh-CN" sz="1400" dirty="0"/>
              <a:t> </a:t>
            </a:r>
            <a:r>
              <a:rPr lang="en-MY" altLang="zh-CN" sz="1400" dirty="0" err="1"/>
              <a:t>dengan</a:t>
            </a:r>
            <a:r>
              <a:rPr lang="en-MY" altLang="zh-CN" sz="1400" dirty="0"/>
              <a:t> </a:t>
            </a:r>
            <a:r>
              <a:rPr lang="en-MY" altLang="zh-CN" sz="1400" dirty="0" err="1"/>
              <a:t>jelas</a:t>
            </a:r>
            <a:endParaRPr lang="en-MY" altLang="zh-CN" sz="1400" dirty="0"/>
          </a:p>
          <a:p>
            <a:pPr lvl="1"/>
            <a:r>
              <a:rPr lang="en-MY" altLang="zh-CN" sz="1400" dirty="0" err="1"/>
              <a:t>Fasa</a:t>
            </a:r>
            <a:r>
              <a:rPr lang="en-MY" altLang="zh-CN" sz="1400" dirty="0"/>
              <a:t> </a:t>
            </a:r>
            <a:r>
              <a:rPr lang="en-MY" altLang="zh-CN" sz="1400" dirty="0" err="1"/>
              <a:t>perlu</a:t>
            </a:r>
            <a:r>
              <a:rPr lang="en-MY" altLang="zh-CN" sz="1400" dirty="0"/>
              <a:t> </a:t>
            </a:r>
            <a:r>
              <a:rPr lang="en-MY" altLang="zh-CN" sz="1400" dirty="0" err="1"/>
              <a:t>disempurnakan</a:t>
            </a:r>
            <a:r>
              <a:rPr lang="en-MY" altLang="zh-CN" sz="1400" dirty="0"/>
              <a:t> </a:t>
            </a:r>
            <a:r>
              <a:rPr lang="en-MY" altLang="zh-CN" sz="1400" dirty="0" err="1"/>
              <a:t>sebelum</a:t>
            </a:r>
            <a:r>
              <a:rPr lang="en-MY" altLang="zh-CN" sz="1400" dirty="0"/>
              <a:t> </a:t>
            </a:r>
            <a:r>
              <a:rPr lang="en-MY" altLang="zh-CN" sz="1400" dirty="0" err="1"/>
              <a:t>bergerak</a:t>
            </a:r>
            <a:r>
              <a:rPr lang="en-MY" altLang="zh-CN" sz="1400" dirty="0"/>
              <a:t> </a:t>
            </a:r>
            <a:r>
              <a:rPr lang="en-MY" altLang="zh-CN" sz="1400" dirty="0" err="1"/>
              <a:t>ke</a:t>
            </a:r>
            <a:r>
              <a:rPr lang="en-MY" altLang="zh-CN" sz="1400" dirty="0"/>
              <a:t> </a:t>
            </a:r>
            <a:r>
              <a:rPr lang="en-MY" altLang="zh-CN" sz="1400" dirty="0" err="1"/>
              <a:t>fasa</a:t>
            </a:r>
            <a:r>
              <a:rPr lang="en-MY" altLang="zh-CN" sz="1400" dirty="0"/>
              <a:t> </a:t>
            </a:r>
            <a:r>
              <a:rPr lang="en-MY" altLang="zh-CN" sz="1400" dirty="0" err="1"/>
              <a:t>seterusnya</a:t>
            </a:r>
            <a:endParaRPr lang="en-MY" altLang="zh-CN" sz="1400" dirty="0"/>
          </a:p>
          <a:p>
            <a:pPr marL="0" indent="0">
              <a:buNone/>
            </a:pPr>
            <a:endParaRPr lang="en-MY" dirty="0" smtClean="0"/>
          </a:p>
          <a:p>
            <a:r>
              <a:rPr lang="en-MY" dirty="0" err="1" smtClean="0"/>
              <a:t>Kaedah</a:t>
            </a:r>
            <a:r>
              <a:rPr lang="en-MY" dirty="0" smtClean="0"/>
              <a:t> “</a:t>
            </a:r>
            <a:r>
              <a:rPr lang="en-MY" i="1" dirty="0" smtClean="0"/>
              <a:t>Agile</a:t>
            </a:r>
            <a:r>
              <a:rPr lang="en-MY" dirty="0" smtClean="0"/>
              <a:t>” </a:t>
            </a:r>
            <a:r>
              <a:rPr lang="en-MY" dirty="0" err="1" smtClean="0"/>
              <a:t>akan</a:t>
            </a:r>
            <a:r>
              <a:rPr lang="en-MY" dirty="0" smtClean="0"/>
              <a:t> </a:t>
            </a:r>
            <a:r>
              <a:rPr lang="en-MY" dirty="0" err="1" smtClean="0"/>
              <a:t>digunakan</a:t>
            </a:r>
            <a:r>
              <a:rPr lang="en-MY" dirty="0" smtClean="0"/>
              <a:t> </a:t>
            </a:r>
            <a:r>
              <a:rPr lang="en-MY" dirty="0" err="1" smtClean="0"/>
              <a:t>ketika</a:t>
            </a:r>
            <a:r>
              <a:rPr lang="en-MY" dirty="0" smtClean="0"/>
              <a:t> </a:t>
            </a:r>
            <a:r>
              <a:rPr lang="en-MY" dirty="0" err="1" smtClean="0"/>
              <a:t>fasa</a:t>
            </a:r>
            <a:r>
              <a:rPr lang="en-MY" dirty="0" smtClean="0"/>
              <a:t> </a:t>
            </a:r>
            <a:r>
              <a:rPr lang="en-MY" dirty="0" err="1" smtClean="0"/>
              <a:t>pembangunan</a:t>
            </a:r>
            <a:endParaRPr lang="en-MY" dirty="0" smtClean="0"/>
          </a:p>
          <a:p>
            <a:pPr lvl="1"/>
            <a:r>
              <a:rPr lang="en-MY" sz="1400" dirty="0" err="1" smtClean="0"/>
              <a:t>Keperluan</a:t>
            </a:r>
            <a:r>
              <a:rPr lang="en-MY" sz="1400" dirty="0" smtClean="0"/>
              <a:t> </a:t>
            </a:r>
            <a:r>
              <a:rPr lang="en-MY" sz="1400" dirty="0" err="1" smtClean="0"/>
              <a:t>stackholder</a:t>
            </a:r>
            <a:r>
              <a:rPr lang="en-MY" sz="1400" dirty="0" smtClean="0"/>
              <a:t> </a:t>
            </a:r>
            <a:r>
              <a:rPr lang="en-MY" sz="1400" dirty="0" err="1" smtClean="0"/>
              <a:t>berubah</a:t>
            </a:r>
            <a:r>
              <a:rPr lang="en-MY" sz="1400" dirty="0" smtClean="0"/>
              <a:t> </a:t>
            </a:r>
            <a:r>
              <a:rPr lang="en-MY" sz="1400" dirty="0" err="1" smtClean="0"/>
              <a:t>mengikut</a:t>
            </a:r>
            <a:r>
              <a:rPr lang="en-MY" sz="1400" dirty="0" smtClean="0"/>
              <a:t> </a:t>
            </a:r>
            <a:r>
              <a:rPr lang="en-MY" sz="1400" dirty="0" err="1" smtClean="0"/>
              <a:t>kekuatan</a:t>
            </a:r>
            <a:r>
              <a:rPr lang="en-MY" sz="1400" dirty="0" smtClean="0"/>
              <a:t> system </a:t>
            </a:r>
            <a:r>
              <a:rPr lang="en-MY" sz="1400" dirty="0" err="1" smtClean="0"/>
              <a:t>tersebut</a:t>
            </a:r>
            <a:r>
              <a:rPr lang="en-MY" sz="1400" dirty="0" smtClean="0"/>
              <a:t>.</a:t>
            </a:r>
          </a:p>
          <a:p>
            <a:pPr lvl="1"/>
            <a:r>
              <a:rPr lang="en-MY" sz="1400" dirty="0" err="1" smtClean="0"/>
              <a:t>Mendapat</a:t>
            </a:r>
            <a:r>
              <a:rPr lang="en-MY" sz="1400" dirty="0" smtClean="0"/>
              <a:t> </a:t>
            </a:r>
            <a:r>
              <a:rPr lang="en-MY" sz="1400" dirty="0" err="1" smtClean="0"/>
              <a:t>komen</a:t>
            </a:r>
            <a:r>
              <a:rPr lang="en-MY" sz="1400" dirty="0" smtClean="0"/>
              <a:t> </a:t>
            </a:r>
            <a:r>
              <a:rPr lang="en-MY" sz="1400" dirty="0" err="1" smtClean="0"/>
              <a:t>daripada</a:t>
            </a:r>
            <a:r>
              <a:rPr lang="en-MY" sz="1400" dirty="0" smtClean="0"/>
              <a:t> </a:t>
            </a:r>
            <a:r>
              <a:rPr lang="en-MY" sz="1400" dirty="0" err="1" smtClean="0"/>
              <a:t>pengguna</a:t>
            </a:r>
            <a:r>
              <a:rPr lang="en-MY" sz="1400" dirty="0" smtClean="0"/>
              <a:t> </a:t>
            </a:r>
            <a:r>
              <a:rPr lang="en-MY" sz="1400" dirty="0" err="1" smtClean="0"/>
              <a:t>untuk</a:t>
            </a:r>
            <a:r>
              <a:rPr lang="en-MY" sz="1400" dirty="0" smtClean="0"/>
              <a:t> </a:t>
            </a:r>
            <a:r>
              <a:rPr lang="en-MY" sz="1400" dirty="0" err="1" smtClean="0"/>
              <a:t>megetahui</a:t>
            </a:r>
            <a:r>
              <a:rPr lang="en-MY" sz="1400" dirty="0" smtClean="0"/>
              <a:t> </a:t>
            </a:r>
            <a:r>
              <a:rPr lang="en-MY" sz="1400" dirty="0" err="1" smtClean="0"/>
              <a:t>kelemahan</a:t>
            </a:r>
            <a:r>
              <a:rPr lang="en-MY" sz="1400" dirty="0" smtClean="0"/>
              <a:t> system</a:t>
            </a:r>
          </a:p>
          <a:p>
            <a:pPr lvl="1"/>
            <a:endParaRPr lang="en-MY" sz="1400" dirty="0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89811" y="16344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689811" y="2091616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s-MY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Fasa Pembangunan</a:t>
            </a:r>
            <a:br>
              <a:rPr kumimoji="0" lang="ms-MY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ms-MY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Kaedah “AGILE”</a:t>
            </a:r>
            <a:endParaRPr kumimoji="0" lang="ms-MY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ms-MY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689811" y="33108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115449" y="574324"/>
            <a:ext cx="2195195" cy="5011929"/>
            <a:chOff x="1115449" y="1220108"/>
            <a:chExt cx="2195195" cy="5011929"/>
          </a:xfrm>
        </p:grpSpPr>
        <p:pic>
          <p:nvPicPr>
            <p:cNvPr id="8" name="Picture 7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449" y="3817391"/>
              <a:ext cx="2195195" cy="1219835"/>
            </a:xfrm>
            <a:prstGeom prst="rect">
              <a:avLst/>
            </a:prstGeom>
            <a:effectLst>
              <a:softEdge rad="31750"/>
            </a:effectLst>
          </p:spPr>
        </p:pic>
        <p:grpSp>
          <p:nvGrpSpPr>
            <p:cNvPr id="7" name="Group 2"/>
            <p:cNvGrpSpPr>
              <a:grpSpLocks/>
            </p:cNvGrpSpPr>
            <p:nvPr/>
          </p:nvGrpSpPr>
          <p:grpSpPr bwMode="auto">
            <a:xfrm>
              <a:off x="1597797" y="1220108"/>
              <a:ext cx="1230399" cy="5011929"/>
              <a:chOff x="8857" y="-11268"/>
              <a:chExt cx="12002" cy="69729"/>
            </a:xfrm>
          </p:grpSpPr>
          <p:sp>
            <p:nvSpPr>
              <p:cNvPr id="9" name="Rectangle: Rounded Corners 3"/>
              <p:cNvSpPr>
                <a:spLocks noChangeArrowheads="1"/>
              </p:cNvSpPr>
              <p:nvPr/>
            </p:nvSpPr>
            <p:spPr bwMode="auto">
              <a:xfrm>
                <a:off x="8858" y="-11268"/>
                <a:ext cx="12001" cy="6858"/>
              </a:xfrm>
              <a:prstGeom prst="roundRect">
                <a:avLst>
                  <a:gd name="adj" fmla="val 16667"/>
                </a:avLst>
              </a:prstGeom>
              <a:solidFill>
                <a:srgbClr val="D8D8D8"/>
              </a:solidFill>
              <a:ln>
                <a:noFill/>
              </a:ln>
              <a:effectLst>
                <a:outerShdw dist="27940" dir="5400000" algn="ctr" rotWithShape="0">
                  <a:srgbClr val="000000">
                    <a:alpha val="31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ms-MY" altLang="zh-CN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Fasa Analisis Keperluan</a:t>
                </a:r>
                <a:endParaRPr kumimoji="0" lang="ms-MY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ectangle: Rounded Corners 4"/>
              <p:cNvSpPr>
                <a:spLocks noChangeArrowheads="1"/>
              </p:cNvSpPr>
              <p:nvPr/>
            </p:nvSpPr>
            <p:spPr bwMode="auto">
              <a:xfrm>
                <a:off x="8858" y="5774"/>
                <a:ext cx="12001" cy="6858"/>
              </a:xfrm>
              <a:prstGeom prst="roundRect">
                <a:avLst>
                  <a:gd name="adj" fmla="val 16667"/>
                </a:avLst>
              </a:prstGeom>
              <a:solidFill>
                <a:srgbClr val="D8D8D8"/>
              </a:solidFill>
              <a:ln>
                <a:noFill/>
              </a:ln>
              <a:effectLst>
                <a:outerShdw dist="27940" dir="5400000" algn="ctr" rotWithShape="0">
                  <a:srgbClr val="000000">
                    <a:alpha val="31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ms-MY" altLang="zh-CN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Fasa Reka Bentuk</a:t>
                </a:r>
                <a:endParaRPr kumimoji="0" lang="ms-MY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: Rounded Corners 5"/>
              <p:cNvSpPr>
                <a:spLocks noChangeArrowheads="1"/>
              </p:cNvSpPr>
              <p:nvPr/>
            </p:nvSpPr>
            <p:spPr bwMode="auto">
              <a:xfrm>
                <a:off x="8857" y="51603"/>
                <a:ext cx="12002" cy="6858"/>
              </a:xfrm>
              <a:prstGeom prst="roundRect">
                <a:avLst>
                  <a:gd name="adj" fmla="val 16667"/>
                </a:avLst>
              </a:prstGeom>
              <a:solidFill>
                <a:srgbClr val="D8D8D8"/>
              </a:solidFill>
              <a:ln>
                <a:noFill/>
              </a:ln>
              <a:effectLst>
                <a:outerShdw dist="27940" dir="5400000" algn="ctr" rotWithShape="0">
                  <a:srgbClr val="000000">
                    <a:alpha val="31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ms-MY" altLang="zh-CN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Fasa Pengujian</a:t>
                </a:r>
                <a:endParaRPr kumimoji="0" lang="ms-MY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8" name="Down Arrow 17"/>
          <p:cNvSpPr/>
          <p:nvPr/>
        </p:nvSpPr>
        <p:spPr>
          <a:xfrm>
            <a:off x="2116181" y="1160342"/>
            <a:ext cx="296091" cy="585189"/>
          </a:xfrm>
          <a:prstGeom prst="downArrow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zh-CN" altLang="en-US" dirty="0"/>
          </a:p>
        </p:txBody>
      </p:sp>
      <p:sp>
        <p:nvSpPr>
          <p:cNvPr id="19" name="Down Arrow 18"/>
          <p:cNvSpPr/>
          <p:nvPr/>
        </p:nvSpPr>
        <p:spPr>
          <a:xfrm>
            <a:off x="2116181" y="2386465"/>
            <a:ext cx="296091" cy="585189"/>
          </a:xfrm>
          <a:prstGeom prst="downArrow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zh-CN" altLang="en-US" dirty="0"/>
          </a:p>
        </p:txBody>
      </p:sp>
      <p:sp>
        <p:nvSpPr>
          <p:cNvPr id="20" name="Down Arrow 19"/>
          <p:cNvSpPr/>
          <p:nvPr/>
        </p:nvSpPr>
        <p:spPr>
          <a:xfrm>
            <a:off x="2116182" y="4455102"/>
            <a:ext cx="296091" cy="585189"/>
          </a:xfrm>
          <a:prstGeom prst="downArrow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74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32" y="1032746"/>
            <a:ext cx="8474471" cy="782638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KAEDAH PENGUMPULAN DATA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2225392"/>
            <a:ext cx="5522266" cy="749047"/>
          </a:xfrm>
        </p:spPr>
        <p:txBody>
          <a:bodyPr>
            <a:normAutofit/>
          </a:bodyPr>
          <a:lstStyle/>
          <a:p>
            <a:r>
              <a:rPr lang="en-MY" dirty="0" smtClean="0">
                <a:solidFill>
                  <a:schemeClr val="accent6">
                    <a:lumMod val="25000"/>
                    <a:lumOff val="75000"/>
                  </a:schemeClr>
                </a:solidFill>
              </a:rPr>
              <a:t>KAJIAN SISTEM SEDIA ADA</a:t>
            </a:r>
            <a:endParaRPr lang="ru-RU" dirty="0">
              <a:solidFill>
                <a:schemeClr val="accent6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2892" y="3463176"/>
            <a:ext cx="4421856" cy="2333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MY" sz="1800" dirty="0" err="1" smtClean="0">
                <a:solidFill>
                  <a:schemeClr val="bg1"/>
                </a:solidFill>
              </a:rPr>
              <a:t>Menurut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kajian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tersebut</a:t>
            </a:r>
            <a:r>
              <a:rPr lang="en-MY" sz="1800" dirty="0" smtClean="0">
                <a:solidFill>
                  <a:schemeClr val="bg1"/>
                </a:solidFill>
              </a:rPr>
              <a:t>, </a:t>
            </a:r>
            <a:r>
              <a:rPr lang="en-MY" sz="1800" dirty="0" err="1" smtClean="0">
                <a:solidFill>
                  <a:schemeClr val="bg1"/>
                </a:solidFill>
              </a:rPr>
              <a:t>kita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dapat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megenali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ciri-ciri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dan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fungsi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aplikasi</a:t>
            </a:r>
            <a:r>
              <a:rPr lang="en-MY" sz="1800" dirty="0" smtClean="0">
                <a:solidFill>
                  <a:schemeClr val="bg1"/>
                </a:solidFill>
              </a:rPr>
              <a:t> di </a:t>
            </a:r>
            <a:r>
              <a:rPr lang="en-MY" sz="1800" dirty="0" err="1" smtClean="0">
                <a:solidFill>
                  <a:schemeClr val="bg1"/>
                </a:solidFill>
              </a:rPr>
              <a:t>pasaran</a:t>
            </a:r>
            <a:r>
              <a:rPr lang="en-MY" sz="1800" dirty="0" smtClean="0">
                <a:solidFill>
                  <a:schemeClr val="bg1"/>
                </a:solidFill>
              </a:rPr>
              <a:t> yang </a:t>
            </a:r>
            <a:r>
              <a:rPr lang="en-MY" sz="1800" dirty="0" err="1" smtClean="0">
                <a:solidFill>
                  <a:schemeClr val="bg1"/>
                </a:solidFill>
              </a:rPr>
              <a:t>sedia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ada</a:t>
            </a:r>
            <a:r>
              <a:rPr lang="en-MY" sz="1800" dirty="0" smtClean="0">
                <a:solidFill>
                  <a:schemeClr val="bg1"/>
                </a:solidFill>
              </a:rPr>
              <a:t> agar </a:t>
            </a:r>
            <a:r>
              <a:rPr lang="en-MY" sz="1800" dirty="0" err="1" smtClean="0">
                <a:solidFill>
                  <a:schemeClr val="bg1"/>
                </a:solidFill>
              </a:rPr>
              <a:t>aplikasi</a:t>
            </a:r>
            <a:r>
              <a:rPr lang="en-MY" sz="1800" dirty="0" smtClean="0">
                <a:solidFill>
                  <a:schemeClr val="bg1"/>
                </a:solidFill>
              </a:rPr>
              <a:t> yang </a:t>
            </a:r>
            <a:r>
              <a:rPr lang="en-MY" sz="1800" dirty="0" err="1" smtClean="0">
                <a:solidFill>
                  <a:schemeClr val="bg1"/>
                </a:solidFill>
              </a:rPr>
              <a:t>hendak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dibangunkan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dapar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memberi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manfaat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kepada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pengguna</a:t>
            </a:r>
            <a:r>
              <a:rPr lang="en-MY" sz="18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 txBox="1">
            <a:spLocks/>
          </p:cNvSpPr>
          <p:nvPr/>
        </p:nvSpPr>
        <p:spPr>
          <a:xfrm>
            <a:off x="747902" y="2848130"/>
            <a:ext cx="5522266" cy="749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 smtClean="0">
                <a:solidFill>
                  <a:schemeClr val="accent6">
                    <a:lumMod val="25000"/>
                    <a:lumOff val="75000"/>
                  </a:schemeClr>
                </a:solidFill>
              </a:rPr>
              <a:t>TEMU BUAL</a:t>
            </a:r>
            <a:endParaRPr lang="ru-RU" dirty="0">
              <a:solidFill>
                <a:schemeClr val="accent6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62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42E07B-C167-48F8-AB6F-45BD78322261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104503" y="1212670"/>
            <a:ext cx="3268602" cy="15241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KAJIAN SISTEM SEDIA ADA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478EB-C91D-4F65-ABE7-97357B17A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104503" y="3172102"/>
            <a:ext cx="2825496" cy="2154741"/>
          </a:xfrm>
        </p:spPr>
        <p:txBody>
          <a:bodyPr>
            <a:normAutofit/>
          </a:bodyPr>
          <a:lstStyle/>
          <a:p>
            <a:r>
              <a:rPr lang="en-MY" dirty="0" err="1" smtClean="0"/>
              <a:t>Perbandingan</a:t>
            </a:r>
            <a:r>
              <a:rPr lang="en-MY" dirty="0" smtClean="0"/>
              <a:t> </a:t>
            </a:r>
            <a:r>
              <a:rPr lang="en-MY" dirty="0" err="1" smtClean="0"/>
              <a:t>antara</a:t>
            </a:r>
            <a:r>
              <a:rPr lang="en-MY" dirty="0" smtClean="0"/>
              <a:t> system </a:t>
            </a:r>
            <a:r>
              <a:rPr lang="en-MY" dirty="0" err="1" smtClean="0"/>
              <a:t>sedia</a:t>
            </a:r>
            <a:r>
              <a:rPr lang="en-MY" dirty="0" smtClean="0"/>
              <a:t> </a:t>
            </a:r>
            <a:r>
              <a:rPr lang="en-MY" dirty="0" err="1" smtClean="0"/>
              <a:t>ada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9A1308-AD4D-492C-B931-EA94BBCF4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graphicFrame>
        <p:nvGraphicFramePr>
          <p:cNvPr id="8" name="Table Placeholder 7"/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3799677604"/>
              </p:ext>
            </p:extLst>
          </p:nvPr>
        </p:nvGraphicFramePr>
        <p:xfrm>
          <a:off x="3699781" y="571422"/>
          <a:ext cx="7508149" cy="543095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{9DCAF9ED-07DC-4A11-8D7F-57B35C25682E}</a:tableStyleId>
              </a:tblPr>
              <a:tblGrid>
                <a:gridCol w="1516471">
                  <a:extLst>
                    <a:ext uri="{9D8B030D-6E8A-4147-A177-3AD203B41FA5}">
                      <a16:colId xmlns:a16="http://schemas.microsoft.com/office/drawing/2014/main" val="606715820"/>
                    </a:ext>
                  </a:extLst>
                </a:gridCol>
                <a:gridCol w="1503840">
                  <a:extLst>
                    <a:ext uri="{9D8B030D-6E8A-4147-A177-3AD203B41FA5}">
                      <a16:colId xmlns:a16="http://schemas.microsoft.com/office/drawing/2014/main" val="3500767951"/>
                    </a:ext>
                  </a:extLst>
                </a:gridCol>
                <a:gridCol w="1499104">
                  <a:extLst>
                    <a:ext uri="{9D8B030D-6E8A-4147-A177-3AD203B41FA5}">
                      <a16:colId xmlns:a16="http://schemas.microsoft.com/office/drawing/2014/main" val="2957442585"/>
                    </a:ext>
                  </a:extLst>
                </a:gridCol>
                <a:gridCol w="1494367">
                  <a:extLst>
                    <a:ext uri="{9D8B030D-6E8A-4147-A177-3AD203B41FA5}">
                      <a16:colId xmlns:a16="http://schemas.microsoft.com/office/drawing/2014/main" val="1360135735"/>
                    </a:ext>
                  </a:extLst>
                </a:gridCol>
                <a:gridCol w="1494367">
                  <a:extLst>
                    <a:ext uri="{9D8B030D-6E8A-4147-A177-3AD203B41FA5}">
                      <a16:colId xmlns:a16="http://schemas.microsoft.com/office/drawing/2014/main" val="1594887282"/>
                    </a:ext>
                  </a:extLst>
                </a:gridCol>
              </a:tblGrid>
              <a:tr h="502373"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ms-MY" sz="1200" dirty="0">
                          <a:effectLst/>
                        </a:rPr>
                        <a:t>Sistem/</a:t>
                      </a:r>
                      <a:endParaRPr lang="zh-CN" sz="1100" dirty="0">
                        <a:effectLst/>
                      </a:endParaRPr>
                    </a:p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ms-MY" sz="1200" dirty="0">
                          <a:effectLst/>
                        </a:rPr>
                        <a:t>Ciri-ciri sistem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ms-MY" sz="1200" dirty="0">
                          <a:effectLst/>
                        </a:rPr>
                        <a:t>My Study Life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ms-MY" sz="1200">
                          <a:effectLst/>
                        </a:rPr>
                        <a:t>Timetable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ms-MY" sz="1200">
                          <a:effectLst/>
                        </a:rPr>
                        <a:t>Student Planner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ms-MY" sz="1200">
                          <a:effectLst/>
                        </a:rPr>
                        <a:t>Google Calendar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99501397"/>
                  </a:ext>
                </a:extLst>
              </a:tr>
              <a:tr h="534419"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ms-MY" sz="1200" dirty="0">
                          <a:effectLst/>
                        </a:rPr>
                        <a:t>Mengemas kini maklumat akademik terkini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ms-MY" sz="1200">
                          <a:effectLst/>
                        </a:rPr>
                        <a:t>Tidak </a:t>
                      </a:r>
                      <a:endParaRPr lang="zh-CN" sz="1100">
                        <a:effectLst/>
                      </a:endParaRPr>
                    </a:p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ms-MY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ms-MY" sz="1200">
                          <a:effectLst/>
                        </a:rPr>
                        <a:t>Tidak</a:t>
                      </a:r>
                      <a:endParaRPr lang="zh-CN" sz="1100">
                        <a:effectLst/>
                      </a:endParaRPr>
                    </a:p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ms-MY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ms-MY" sz="1200">
                          <a:effectLst/>
                        </a:rPr>
                        <a:t>Ya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ms-MY" sz="1200">
                          <a:effectLst/>
                        </a:rPr>
                        <a:t>Tidak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39298031"/>
                  </a:ext>
                </a:extLst>
              </a:tr>
              <a:tr h="334915"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ms-MY" sz="1200">
                          <a:effectLst/>
                        </a:rPr>
                        <a:t>Daftar akaun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ms-MY" sz="1200">
                          <a:effectLst/>
                        </a:rPr>
                        <a:t>Ya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ms-MY" sz="1200">
                          <a:effectLst/>
                        </a:rPr>
                        <a:t>Tidak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ms-MY" sz="1200">
                          <a:effectLst/>
                        </a:rPr>
                        <a:t>Ya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ms-MY" sz="1200">
                          <a:effectLst/>
                        </a:rPr>
                        <a:t>Ya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36648012"/>
                  </a:ext>
                </a:extLst>
              </a:tr>
              <a:tr h="1339663"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ms-MY" sz="1200">
                          <a:effectLst/>
                        </a:rPr>
                        <a:t>Memberi kegunaan kepada mahasiswa, pensyarah dan pihak fakulti.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ms-MY" sz="1200">
                          <a:effectLst/>
                        </a:rPr>
                        <a:t>Tidak</a:t>
                      </a:r>
                      <a:endParaRPr lang="zh-CN" sz="1100">
                        <a:effectLst/>
                      </a:endParaRPr>
                    </a:p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ms-MY" sz="1200">
                          <a:effectLst/>
                        </a:rPr>
                        <a:t>Sistem ini adalah untuk kegunaan mahasiswa.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ms-MY" sz="1200" dirty="0">
                          <a:effectLst/>
                        </a:rPr>
                        <a:t>Tidak</a:t>
                      </a:r>
                      <a:endParaRPr lang="zh-CN" sz="1100" dirty="0">
                        <a:effectLst/>
                      </a:endParaRPr>
                    </a:p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ms-MY" sz="1200" dirty="0">
                          <a:effectLst/>
                        </a:rPr>
                        <a:t>Sistem ini adalah untuk kegunaan mahasiswa dan pensyarah sahaja.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ms-MY" sz="1200">
                          <a:effectLst/>
                        </a:rPr>
                        <a:t>Ya.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ms-MY" sz="1200">
                          <a:effectLst/>
                        </a:rPr>
                        <a:t>Tidak</a:t>
                      </a:r>
                      <a:br>
                        <a:rPr lang="ms-MY" sz="1200">
                          <a:effectLst/>
                        </a:rPr>
                      </a:br>
                      <a:r>
                        <a:rPr lang="ms-MY" sz="1200">
                          <a:effectLst/>
                        </a:rPr>
                        <a:t>Sistem ini untuk kegunaan mahasiswa sahaja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37772337"/>
                  </a:ext>
                </a:extLst>
              </a:tr>
              <a:tr h="1162090"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ms-MY" sz="1200">
                          <a:effectLst/>
                        </a:rPr>
                        <a:t>Berkongsi Jadual Waktu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ms-MY" sz="1200">
                          <a:effectLst/>
                        </a:rPr>
                        <a:t>Tidak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ms-MY" sz="1200">
                          <a:effectLst/>
                        </a:rPr>
                        <a:t>Tidak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ms-MY" sz="1200">
                          <a:effectLst/>
                        </a:rPr>
                        <a:t>Tidak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ms-MY" sz="1200">
                          <a:effectLst/>
                        </a:rPr>
                        <a:t>Ya, sistem ini menggunakan cloud computing system untuk bahagikan maklumat.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7307279"/>
                  </a:ext>
                </a:extLst>
              </a:tr>
              <a:tr h="705980"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ms-MY" sz="1200">
                          <a:effectLst/>
                        </a:rPr>
                        <a:t>Boleh merancang</a:t>
                      </a:r>
                      <a:endParaRPr lang="zh-CN" sz="1100">
                        <a:effectLst/>
                      </a:endParaRPr>
                    </a:p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ms-MY" sz="1200">
                          <a:effectLst/>
                        </a:rPr>
                        <a:t>jadual akademik.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ms-MY" sz="1200">
                          <a:effectLst/>
                        </a:rPr>
                        <a:t>Ya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ms-MY" sz="1200">
                          <a:effectLst/>
                        </a:rPr>
                        <a:t>Ya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ms-MY" sz="1200">
                          <a:effectLst/>
                        </a:rPr>
                        <a:t>Ya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ms-MY" sz="1200">
                          <a:effectLst/>
                        </a:rPr>
                        <a:t>Ya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74695524"/>
                  </a:ext>
                </a:extLst>
              </a:tr>
              <a:tr h="837289"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ms-MY" sz="1200">
                          <a:effectLst/>
                        </a:rPr>
                        <a:t>Mempunyai fungi merancang peperiksaan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ms-MY" sz="1200">
                          <a:effectLst/>
                        </a:rPr>
                        <a:t>Tidak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ms-MY" sz="1200" dirty="0">
                          <a:effectLst/>
                        </a:rPr>
                        <a:t>Ya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ms-MY" sz="1200">
                          <a:effectLst/>
                        </a:rPr>
                        <a:t>Ya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Aft>
                          <a:spcPts val="0"/>
                        </a:spcAft>
                      </a:pPr>
                      <a:r>
                        <a:rPr lang="ms-MY" sz="1200" dirty="0">
                          <a:effectLst/>
                        </a:rPr>
                        <a:t>Ya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5843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51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32" y="330058"/>
            <a:ext cx="8474471" cy="782638"/>
          </a:xfrm>
        </p:spPr>
        <p:txBody>
          <a:bodyPr>
            <a:normAutofit/>
          </a:bodyPr>
          <a:lstStyle/>
          <a:p>
            <a:r>
              <a:rPr lang="en-MY" dirty="0" smtClean="0"/>
              <a:t>TEMU BUAL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2225392"/>
            <a:ext cx="10505572" cy="749047"/>
          </a:xfrm>
        </p:spPr>
        <p:txBody>
          <a:bodyPr>
            <a:normAutofit/>
          </a:bodyPr>
          <a:lstStyle/>
          <a:p>
            <a:r>
              <a:rPr lang="en-MY" dirty="0" err="1" smtClean="0">
                <a:solidFill>
                  <a:schemeClr val="accent6">
                    <a:lumMod val="25000"/>
                    <a:lumOff val="75000"/>
                  </a:schemeClr>
                </a:solidFill>
              </a:rPr>
              <a:t>Beberapa</a:t>
            </a:r>
            <a:r>
              <a:rPr lang="en-MY" dirty="0" smtClean="0">
                <a:solidFill>
                  <a:schemeClr val="accent6">
                    <a:lumMod val="25000"/>
                    <a:lumOff val="75000"/>
                  </a:schemeClr>
                </a:solidFill>
              </a:rPr>
              <a:t> </a:t>
            </a:r>
            <a:r>
              <a:rPr lang="en-MY" dirty="0" err="1" smtClean="0">
                <a:solidFill>
                  <a:schemeClr val="accent6">
                    <a:lumMod val="25000"/>
                    <a:lumOff val="75000"/>
                  </a:schemeClr>
                </a:solidFill>
              </a:rPr>
              <a:t>soalan</a:t>
            </a:r>
            <a:r>
              <a:rPr lang="en-MY" dirty="0" smtClean="0">
                <a:solidFill>
                  <a:schemeClr val="accent6">
                    <a:lumMod val="25000"/>
                    <a:lumOff val="75000"/>
                  </a:schemeClr>
                </a:solidFill>
              </a:rPr>
              <a:t> </a:t>
            </a:r>
            <a:r>
              <a:rPr lang="en-MY" dirty="0" err="1" smtClean="0">
                <a:solidFill>
                  <a:schemeClr val="accent6">
                    <a:lumMod val="25000"/>
                    <a:lumOff val="75000"/>
                  </a:schemeClr>
                </a:solidFill>
              </a:rPr>
              <a:t>telah</a:t>
            </a:r>
            <a:r>
              <a:rPr lang="en-MY" dirty="0" smtClean="0">
                <a:solidFill>
                  <a:schemeClr val="accent6">
                    <a:lumMod val="25000"/>
                    <a:lumOff val="75000"/>
                  </a:schemeClr>
                </a:solidFill>
              </a:rPr>
              <a:t> </a:t>
            </a:r>
            <a:r>
              <a:rPr lang="en-MY" dirty="0" err="1" smtClean="0">
                <a:solidFill>
                  <a:schemeClr val="accent6">
                    <a:lumMod val="25000"/>
                    <a:lumOff val="75000"/>
                  </a:schemeClr>
                </a:solidFill>
              </a:rPr>
              <a:t>ditanya</a:t>
            </a:r>
            <a:r>
              <a:rPr lang="en-MY" dirty="0" smtClean="0">
                <a:solidFill>
                  <a:schemeClr val="accent6">
                    <a:lumMod val="25000"/>
                    <a:lumOff val="75000"/>
                  </a:schemeClr>
                </a:solidFill>
              </a:rPr>
              <a:t> </a:t>
            </a:r>
            <a:r>
              <a:rPr lang="en-MY" dirty="0" err="1" smtClean="0">
                <a:solidFill>
                  <a:schemeClr val="accent6">
                    <a:lumMod val="25000"/>
                    <a:lumOff val="75000"/>
                  </a:schemeClr>
                </a:solidFill>
              </a:rPr>
              <a:t>semasa</a:t>
            </a:r>
            <a:r>
              <a:rPr lang="en-MY" dirty="0" smtClean="0">
                <a:solidFill>
                  <a:schemeClr val="accent6">
                    <a:lumMod val="25000"/>
                    <a:lumOff val="75000"/>
                  </a:schemeClr>
                </a:solidFill>
              </a:rPr>
              <a:t> </a:t>
            </a:r>
            <a:r>
              <a:rPr lang="en-MY" dirty="0" err="1" smtClean="0">
                <a:solidFill>
                  <a:schemeClr val="accent6">
                    <a:lumMod val="25000"/>
                    <a:lumOff val="75000"/>
                  </a:schemeClr>
                </a:solidFill>
              </a:rPr>
              <a:t>menjalankan</a:t>
            </a:r>
            <a:r>
              <a:rPr lang="en-MY" dirty="0" smtClean="0">
                <a:solidFill>
                  <a:schemeClr val="accent6">
                    <a:lumMod val="25000"/>
                    <a:lumOff val="75000"/>
                  </a:schemeClr>
                </a:solidFill>
              </a:rPr>
              <a:t> </a:t>
            </a:r>
            <a:r>
              <a:rPr lang="en-MY" dirty="0" err="1" smtClean="0">
                <a:solidFill>
                  <a:schemeClr val="accent6">
                    <a:lumMod val="25000"/>
                    <a:lumOff val="75000"/>
                  </a:schemeClr>
                </a:solidFill>
              </a:rPr>
              <a:t>sesi</a:t>
            </a:r>
            <a:r>
              <a:rPr lang="en-MY" dirty="0" smtClean="0">
                <a:solidFill>
                  <a:schemeClr val="accent6">
                    <a:lumMod val="25000"/>
                    <a:lumOff val="75000"/>
                  </a:schemeClr>
                </a:solidFill>
              </a:rPr>
              <a:t> </a:t>
            </a:r>
            <a:r>
              <a:rPr lang="en-MY" dirty="0" err="1" smtClean="0">
                <a:solidFill>
                  <a:schemeClr val="accent6">
                    <a:lumMod val="25000"/>
                    <a:lumOff val="75000"/>
                  </a:schemeClr>
                </a:solidFill>
              </a:rPr>
              <a:t>temu</a:t>
            </a:r>
            <a:r>
              <a:rPr lang="en-MY" dirty="0" smtClean="0">
                <a:solidFill>
                  <a:schemeClr val="accent6">
                    <a:lumMod val="25000"/>
                    <a:lumOff val="75000"/>
                  </a:schemeClr>
                </a:solidFill>
              </a:rPr>
              <a:t> </a:t>
            </a:r>
            <a:r>
              <a:rPr lang="en-MY" dirty="0" err="1" smtClean="0">
                <a:solidFill>
                  <a:schemeClr val="accent6">
                    <a:lumMod val="25000"/>
                    <a:lumOff val="75000"/>
                  </a:schemeClr>
                </a:solidFill>
              </a:rPr>
              <a:t>bual</a:t>
            </a:r>
            <a:endParaRPr lang="ru-RU" dirty="0">
              <a:solidFill>
                <a:schemeClr val="accent6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2920388"/>
            <a:ext cx="10093451" cy="2333494"/>
          </a:xfrm>
        </p:spPr>
        <p:txBody>
          <a:bodyPr>
            <a:noAutofit/>
          </a:bodyPr>
          <a:lstStyle/>
          <a:p>
            <a:r>
              <a:rPr lang="en-MY" sz="1800" dirty="0" err="1" smtClean="0">
                <a:solidFill>
                  <a:schemeClr val="bg1"/>
                </a:solidFill>
              </a:rPr>
              <a:t>Menurut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padangan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anda</a:t>
            </a:r>
            <a:r>
              <a:rPr lang="en-MY" sz="1800" dirty="0" smtClean="0">
                <a:solidFill>
                  <a:schemeClr val="bg1"/>
                </a:solidFill>
              </a:rPr>
              <a:t>, </a:t>
            </a:r>
            <a:r>
              <a:rPr lang="en-MY" sz="1800" dirty="0" err="1" smtClean="0">
                <a:solidFill>
                  <a:schemeClr val="bg1"/>
                </a:solidFill>
              </a:rPr>
              <a:t>apakah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cara</a:t>
            </a:r>
            <a:r>
              <a:rPr lang="en-MY" sz="1800" dirty="0" smtClean="0">
                <a:solidFill>
                  <a:schemeClr val="bg1"/>
                </a:solidFill>
              </a:rPr>
              <a:t> yang </a:t>
            </a:r>
            <a:r>
              <a:rPr lang="en-MY" sz="1800" dirty="0" err="1" smtClean="0">
                <a:solidFill>
                  <a:schemeClr val="bg1"/>
                </a:solidFill>
              </a:rPr>
              <a:t>digunakan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oleh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fakulti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dalam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penyebaran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informasi</a:t>
            </a:r>
            <a:r>
              <a:rPr lang="en-MY" sz="1800" dirty="0" smtClean="0">
                <a:solidFill>
                  <a:schemeClr val="bg1"/>
                </a:solidFill>
              </a:rPr>
              <a:t>?</a:t>
            </a:r>
          </a:p>
          <a:p>
            <a:pPr lvl="1"/>
            <a:r>
              <a:rPr lang="en-MY" sz="1400" dirty="0" err="1" smtClean="0">
                <a:solidFill>
                  <a:schemeClr val="bg1"/>
                </a:solidFill>
              </a:rPr>
              <a:t>Sosial</a:t>
            </a:r>
            <a:r>
              <a:rPr lang="en-MY" sz="1400" dirty="0" smtClean="0">
                <a:solidFill>
                  <a:schemeClr val="bg1"/>
                </a:solidFill>
              </a:rPr>
              <a:t> media WhatsApp </a:t>
            </a:r>
            <a:r>
              <a:rPr lang="en-MY" sz="1400" dirty="0" err="1" smtClean="0">
                <a:solidFill>
                  <a:schemeClr val="bg1"/>
                </a:solidFill>
              </a:rPr>
              <a:t>dan</a:t>
            </a:r>
            <a:r>
              <a:rPr lang="en-MY" sz="1400" dirty="0" smtClean="0">
                <a:solidFill>
                  <a:schemeClr val="bg1"/>
                </a:solidFill>
              </a:rPr>
              <a:t> </a:t>
            </a:r>
            <a:r>
              <a:rPr lang="en-MY" sz="1400" dirty="0" err="1" smtClean="0">
                <a:solidFill>
                  <a:schemeClr val="bg1"/>
                </a:solidFill>
              </a:rPr>
              <a:t>sebagainya</a:t>
            </a:r>
            <a:endParaRPr lang="en-MY" sz="2800" dirty="0" smtClean="0">
              <a:solidFill>
                <a:schemeClr val="bg1"/>
              </a:solidFill>
            </a:endParaRPr>
          </a:p>
          <a:p>
            <a:r>
              <a:rPr lang="en-MY" sz="1800" dirty="0" err="1" smtClean="0">
                <a:solidFill>
                  <a:schemeClr val="bg1"/>
                </a:solidFill>
              </a:rPr>
              <a:t>Adakah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cara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ini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sesuai</a:t>
            </a:r>
            <a:r>
              <a:rPr lang="en-MY" sz="1800" dirty="0" smtClean="0">
                <a:solidFill>
                  <a:schemeClr val="bg1"/>
                </a:solidFill>
              </a:rPr>
              <a:t>?</a:t>
            </a:r>
          </a:p>
          <a:p>
            <a:pPr lvl="1"/>
            <a:r>
              <a:rPr lang="en-MY" sz="1400" dirty="0" smtClean="0">
                <a:solidFill>
                  <a:schemeClr val="bg1"/>
                </a:solidFill>
              </a:rPr>
              <a:t>Cara </a:t>
            </a:r>
            <a:r>
              <a:rPr lang="en-MY" sz="1400" dirty="0" err="1" smtClean="0">
                <a:solidFill>
                  <a:schemeClr val="bg1"/>
                </a:solidFill>
              </a:rPr>
              <a:t>ini</a:t>
            </a:r>
            <a:r>
              <a:rPr lang="en-MY" sz="1400" dirty="0" smtClean="0">
                <a:solidFill>
                  <a:schemeClr val="bg1"/>
                </a:solidFill>
              </a:rPr>
              <a:t> </a:t>
            </a:r>
            <a:r>
              <a:rPr lang="en-MY" sz="1400" dirty="0" err="1" smtClean="0">
                <a:solidFill>
                  <a:schemeClr val="bg1"/>
                </a:solidFill>
              </a:rPr>
              <a:t>kurang</a:t>
            </a:r>
            <a:r>
              <a:rPr lang="en-MY" sz="1400" dirty="0" smtClean="0">
                <a:solidFill>
                  <a:schemeClr val="bg1"/>
                </a:solidFill>
              </a:rPr>
              <a:t> </a:t>
            </a:r>
            <a:r>
              <a:rPr lang="en-MY" sz="1400" dirty="0" err="1" smtClean="0">
                <a:solidFill>
                  <a:schemeClr val="bg1"/>
                </a:solidFill>
              </a:rPr>
              <a:t>sesuai</a:t>
            </a:r>
            <a:r>
              <a:rPr lang="en-MY" sz="1400" dirty="0" smtClean="0">
                <a:solidFill>
                  <a:schemeClr val="bg1"/>
                </a:solidFill>
              </a:rPr>
              <a:t> </a:t>
            </a:r>
            <a:r>
              <a:rPr lang="en-MY" sz="1400" dirty="0" err="1" smtClean="0">
                <a:solidFill>
                  <a:schemeClr val="bg1"/>
                </a:solidFill>
              </a:rPr>
              <a:t>disebabkan</a:t>
            </a:r>
            <a:r>
              <a:rPr lang="en-MY" sz="1400" dirty="0" smtClean="0">
                <a:solidFill>
                  <a:schemeClr val="bg1"/>
                </a:solidFill>
              </a:rPr>
              <a:t> </a:t>
            </a:r>
            <a:r>
              <a:rPr lang="en-MY" sz="1400" dirty="0" err="1" smtClean="0">
                <a:solidFill>
                  <a:schemeClr val="bg1"/>
                </a:solidFill>
              </a:rPr>
              <a:t>bukan</a:t>
            </a:r>
            <a:r>
              <a:rPr lang="en-MY" sz="1400" dirty="0" smtClean="0">
                <a:solidFill>
                  <a:schemeClr val="bg1"/>
                </a:solidFill>
              </a:rPr>
              <a:t> </a:t>
            </a:r>
            <a:r>
              <a:rPr lang="en-MY" sz="1400" dirty="0" err="1" smtClean="0">
                <a:solidFill>
                  <a:schemeClr val="bg1"/>
                </a:solidFill>
              </a:rPr>
              <a:t>semua</a:t>
            </a:r>
            <a:r>
              <a:rPr lang="en-MY" sz="1400" dirty="0" smtClean="0">
                <a:solidFill>
                  <a:schemeClr val="bg1"/>
                </a:solidFill>
              </a:rPr>
              <a:t> </a:t>
            </a:r>
            <a:r>
              <a:rPr lang="en-MY" sz="1400" dirty="0" err="1" smtClean="0">
                <a:solidFill>
                  <a:schemeClr val="bg1"/>
                </a:solidFill>
              </a:rPr>
              <a:t>pelajar</a:t>
            </a:r>
            <a:r>
              <a:rPr lang="en-MY" sz="1400" dirty="0" smtClean="0">
                <a:solidFill>
                  <a:schemeClr val="bg1"/>
                </a:solidFill>
              </a:rPr>
              <a:t> </a:t>
            </a:r>
            <a:r>
              <a:rPr lang="en-MY" sz="1400" dirty="0" err="1" smtClean="0">
                <a:solidFill>
                  <a:schemeClr val="bg1"/>
                </a:solidFill>
              </a:rPr>
              <a:t>akan</a:t>
            </a:r>
            <a:r>
              <a:rPr lang="en-MY" sz="1400" dirty="0" smtClean="0">
                <a:solidFill>
                  <a:schemeClr val="bg1"/>
                </a:solidFill>
              </a:rPr>
              <a:t> </a:t>
            </a:r>
            <a:r>
              <a:rPr lang="en-MY" sz="1400" dirty="0" err="1" smtClean="0">
                <a:solidFill>
                  <a:schemeClr val="bg1"/>
                </a:solidFill>
              </a:rPr>
              <a:t>melihat</a:t>
            </a:r>
            <a:r>
              <a:rPr lang="en-MY" sz="1400" dirty="0" smtClean="0">
                <a:solidFill>
                  <a:schemeClr val="bg1"/>
                </a:solidFill>
              </a:rPr>
              <a:t> </a:t>
            </a:r>
            <a:r>
              <a:rPr lang="en-MY" sz="1400" dirty="0" err="1" smtClean="0">
                <a:solidFill>
                  <a:schemeClr val="bg1"/>
                </a:solidFill>
              </a:rPr>
              <a:t>whatsapp</a:t>
            </a:r>
            <a:r>
              <a:rPr lang="en-MY" sz="1400" dirty="0" smtClean="0">
                <a:solidFill>
                  <a:schemeClr val="bg1"/>
                </a:solidFill>
              </a:rPr>
              <a:t> group yang </a:t>
            </a:r>
            <a:r>
              <a:rPr lang="en-MY" sz="1400" dirty="0" err="1" smtClean="0">
                <a:solidFill>
                  <a:schemeClr val="bg1"/>
                </a:solidFill>
              </a:rPr>
              <a:t>mempunyai</a:t>
            </a:r>
            <a:r>
              <a:rPr lang="en-MY" sz="1400" dirty="0" smtClean="0">
                <a:solidFill>
                  <a:schemeClr val="bg1"/>
                </a:solidFill>
              </a:rPr>
              <a:t> </a:t>
            </a:r>
            <a:r>
              <a:rPr lang="en-MY" sz="1400" dirty="0" err="1" smtClean="0">
                <a:solidFill>
                  <a:schemeClr val="bg1"/>
                </a:solidFill>
              </a:rPr>
              <a:t>benda</a:t>
            </a:r>
            <a:r>
              <a:rPr lang="en-MY" sz="1400" dirty="0" smtClean="0">
                <a:solidFill>
                  <a:schemeClr val="bg1"/>
                </a:solidFill>
              </a:rPr>
              <a:t> yang </a:t>
            </a:r>
            <a:r>
              <a:rPr lang="en-MY" sz="1400" dirty="0" err="1" smtClean="0">
                <a:solidFill>
                  <a:schemeClr val="bg1"/>
                </a:solidFill>
              </a:rPr>
              <a:t>lebih</a:t>
            </a:r>
            <a:r>
              <a:rPr lang="en-MY" sz="1400" dirty="0" smtClean="0">
                <a:solidFill>
                  <a:schemeClr val="bg1"/>
                </a:solidFill>
              </a:rPr>
              <a:t> </a:t>
            </a:r>
            <a:r>
              <a:rPr lang="en-MY" sz="1400" dirty="0" err="1" smtClean="0">
                <a:solidFill>
                  <a:schemeClr val="bg1"/>
                </a:solidFill>
              </a:rPr>
              <a:t>daripada</a:t>
            </a:r>
            <a:r>
              <a:rPr lang="en-MY" sz="1400" dirty="0" smtClean="0">
                <a:solidFill>
                  <a:schemeClr val="bg1"/>
                </a:solidFill>
              </a:rPr>
              <a:t> </a:t>
            </a:r>
            <a:r>
              <a:rPr lang="en-MY" sz="1400" dirty="0" err="1" smtClean="0">
                <a:solidFill>
                  <a:schemeClr val="bg1"/>
                </a:solidFill>
              </a:rPr>
              <a:t>informasi</a:t>
            </a:r>
            <a:r>
              <a:rPr lang="en-MY" sz="1400" dirty="0" smtClean="0">
                <a:solidFill>
                  <a:schemeClr val="bg1"/>
                </a:solidFill>
              </a:rPr>
              <a:t> </a:t>
            </a:r>
            <a:r>
              <a:rPr lang="en-MY" sz="1400" dirty="0" err="1" smtClean="0">
                <a:solidFill>
                  <a:schemeClr val="bg1"/>
                </a:solidFill>
              </a:rPr>
              <a:t>akademik</a:t>
            </a:r>
            <a:r>
              <a:rPr lang="en-MY" sz="1400" dirty="0" smtClean="0">
                <a:solidFill>
                  <a:schemeClr val="bg1"/>
                </a:solidFill>
              </a:rPr>
              <a:t>, </a:t>
            </a:r>
            <a:endParaRPr lang="en-MY" sz="1400" dirty="0">
              <a:solidFill>
                <a:schemeClr val="bg1"/>
              </a:solidFill>
            </a:endParaRPr>
          </a:p>
          <a:p>
            <a:r>
              <a:rPr lang="en-MY" sz="1800" dirty="0" err="1" smtClean="0">
                <a:solidFill>
                  <a:schemeClr val="bg1"/>
                </a:solidFill>
              </a:rPr>
              <a:t>Pada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pandangan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anda</a:t>
            </a:r>
            <a:r>
              <a:rPr lang="en-MY" sz="1800" dirty="0" smtClean="0">
                <a:solidFill>
                  <a:schemeClr val="bg1"/>
                </a:solidFill>
              </a:rPr>
              <a:t>, </a:t>
            </a:r>
            <a:r>
              <a:rPr lang="en-MY" sz="1800" dirty="0" err="1" smtClean="0">
                <a:solidFill>
                  <a:schemeClr val="bg1"/>
                </a:solidFill>
              </a:rPr>
              <a:t>apakah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cara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untuk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mengurangkan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masalah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kelewatan</a:t>
            </a:r>
            <a:r>
              <a:rPr lang="en-MY" sz="1800" dirty="0" smtClean="0">
                <a:solidFill>
                  <a:schemeClr val="bg1"/>
                </a:solidFill>
              </a:rPr>
              <a:t> </a:t>
            </a:r>
            <a:r>
              <a:rPr lang="en-MY" sz="1800" dirty="0" err="1" smtClean="0">
                <a:solidFill>
                  <a:schemeClr val="bg1"/>
                </a:solidFill>
              </a:rPr>
              <a:t>mahasiswa</a:t>
            </a:r>
            <a:r>
              <a:rPr lang="en-MY" sz="1800" dirty="0" smtClean="0">
                <a:solidFill>
                  <a:schemeClr val="bg1"/>
                </a:solidFill>
              </a:rPr>
              <a:t>?</a:t>
            </a:r>
          </a:p>
          <a:p>
            <a:pPr lvl="1"/>
            <a:endParaRPr lang="en-MY" sz="1400" dirty="0" smtClean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449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White Building Under Clear Blue Sky in Worms Eye View">
            <a:extLst>
              <a:ext uri="{FF2B5EF4-FFF2-40B4-BE49-F238E27FC236}">
                <a16:creationId xmlns:a16="http://schemas.microsoft.com/office/drawing/2014/main" id="{CEE1712F-10B7-44A0-8ED1-5933874A30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7642" b="7642"/>
          <a:stretch>
            <a:fillRect/>
          </a:stretch>
        </p:blipFill>
        <p:spPr>
          <a:xfrm>
            <a:off x="30481" y="0"/>
            <a:ext cx="12161519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E4FFE8E-5987-44EA-AF65-5CFA15DD765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64606" y="345295"/>
            <a:ext cx="10514998" cy="782638"/>
          </a:xfrm>
        </p:spPr>
        <p:txBody>
          <a:bodyPr/>
          <a:lstStyle/>
          <a:p>
            <a:r>
              <a:rPr lang="en-MY" dirty="0" smtClean="0"/>
              <a:t>REKA BENTUK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4E4515-E409-46A3-BF8E-A723CC4A90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851941" y="1127933"/>
            <a:ext cx="3328173" cy="1423881"/>
          </a:xfrm>
          <a:solidFill>
            <a:schemeClr val="accent2">
              <a:alpha val="45000"/>
            </a:schemeClr>
          </a:solidFill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400" b="1" dirty="0" smtClean="0"/>
              <a:t>Rajah </a:t>
            </a:r>
            <a:r>
              <a:rPr lang="en-MY" sz="2400" b="1" dirty="0" err="1" smtClean="0"/>
              <a:t>Kelas</a:t>
            </a:r>
            <a:endParaRPr lang="en-MY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400" b="1" dirty="0" smtClean="0"/>
              <a:t>Rajah </a:t>
            </a:r>
            <a:r>
              <a:rPr lang="en-MY" sz="2400" b="1" dirty="0" err="1" smtClean="0"/>
              <a:t>Urutan</a:t>
            </a:r>
            <a:endParaRPr lang="en-MY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400" b="1" dirty="0" smtClean="0"/>
              <a:t>Rajah Carta </a:t>
            </a:r>
            <a:r>
              <a:rPr lang="en-MY" sz="2400" b="1" dirty="0" err="1" smtClean="0"/>
              <a:t>Alir</a:t>
            </a:r>
            <a:endParaRPr lang="ru-RU" sz="2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53D04A-7D1E-45D0-9B0B-7BDFC553B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158" y="0"/>
            <a:ext cx="6165781" cy="604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0</TotalTime>
  <Words>470</Words>
  <Application>Microsoft Office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Lucida Grande</vt:lpstr>
      <vt:lpstr>Arial</vt:lpstr>
      <vt:lpstr>Calibri</vt:lpstr>
      <vt:lpstr>Times New Roman</vt:lpstr>
      <vt:lpstr>Verdana</vt:lpstr>
      <vt:lpstr>Wingdings</vt:lpstr>
      <vt:lpstr>Office Theme</vt:lpstr>
      <vt:lpstr>APLIKASI SISTEM PERANCANGAN MASA MAHASISWA</vt:lpstr>
      <vt:lpstr>Penyataan Masalah</vt:lpstr>
      <vt:lpstr>OBJEKTIF</vt:lpstr>
      <vt:lpstr>SKOP</vt:lpstr>
      <vt:lpstr>METODOLOGI</vt:lpstr>
      <vt:lpstr>KAEDAH PENGUMPULAN DATA</vt:lpstr>
      <vt:lpstr>KAJIAN SISTEM SEDIA ADA</vt:lpstr>
      <vt:lpstr>TEMU BUAL</vt:lpstr>
      <vt:lpstr>REKA BENTUK</vt:lpstr>
      <vt:lpstr>RAJAH URUTAN </vt:lpstr>
      <vt:lpstr>REKA BENTUK</vt:lpstr>
      <vt:lpstr>Kesimpulan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2019-12-13T15:48:43Z</dcterms:created>
  <dcterms:modified xsi:type="dcterms:W3CDTF">2019-12-15T15:09:59Z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