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9" r:id="rId4"/>
  </p:sldIdLst>
  <p:sldSz cx="12192000" cy="6858000"/>
  <p:notesSz cx="6858000" cy="9144000"/>
  <p:custDataLst>
    <p:tags r:id="rId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78" autoAdjust="0"/>
    <p:restoredTop sz="94660"/>
  </p:normalViewPr>
  <p:slideViewPr>
    <p:cSldViewPr snapToGrid="0">
      <p:cViewPr varScale="1">
        <p:scale>
          <a:sx n="60" d="100"/>
          <a:sy n="60" d="100"/>
        </p:scale>
        <p:origin x="-84" y="-64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Master" Target="../slideMasters/slideMaster1.xml"/><Relationship Id="rId5" Type="http://schemas.openxmlformats.org/officeDocument/2006/relationships/tags" Target="../tags/tag12.xml"/><Relationship Id="rId4" Type="http://schemas.openxmlformats.org/officeDocument/2006/relationships/tags" Target="../tags/tag1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slideMaster" Target="../slideMasters/slideMaster1.xml"/><Relationship Id="rId4" Type="http://schemas.openxmlformats.org/officeDocument/2006/relationships/tags" Target="../tags/tag58.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slideMaster" Target="../slideMasters/slideMaster1.xml"/><Relationship Id="rId5" Type="http://schemas.openxmlformats.org/officeDocument/2006/relationships/tags" Target="../tags/tag63.xml"/><Relationship Id="rId4" Type="http://schemas.openxmlformats.org/officeDocument/2006/relationships/tags" Target="../tags/tag6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Master" Target="../slideMasters/slideMaster1.xml"/><Relationship Id="rId5" Type="http://schemas.openxmlformats.org/officeDocument/2006/relationships/tags" Target="../tags/tag17.xml"/><Relationship Id="rId4" Type="http://schemas.openxmlformats.org/officeDocument/2006/relationships/tags" Target="../tags/tag16.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slideMaster" Target="../slideMasters/slideMaster1.xml"/><Relationship Id="rId4" Type="http://schemas.openxmlformats.org/officeDocument/2006/relationships/tags" Target="../tags/tag40.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slideMaster" Target="../slideMasters/slideMaster1.xml"/><Relationship Id="rId5" Type="http://schemas.openxmlformats.org/officeDocument/2006/relationships/tags" Target="../tags/tag54.xml"/><Relationship Id="rId4" Type="http://schemas.openxmlformats.org/officeDocument/2006/relationships/tags" Target="../tags/tag5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2023/6/12</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2023/6/12</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2023/6/12</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2023/6/12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2023/6/12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2023/6/12</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2023/6/12</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2023/6/12</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2023/6/12</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2023/6/12</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2023/6/12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t>2023/6/12</a:t>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t>‹#›</a:t>
            </a:fld>
            <a:endParaRPr lang="zh-CN" altLang="en-US" dirty="0"/>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 Id="rId5" Type="http://schemas.openxmlformats.org/officeDocument/2006/relationships/image" Target="../media/image1.png"/><Relationship Id="rId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6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63000"/>
          </a:schemeClr>
        </a:solidFill>
        <a:effectLst/>
      </p:bgPr>
    </p:bg>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923290" y="2127885"/>
            <a:ext cx="6496050" cy="1160780"/>
          </a:xfrm>
        </p:spPr>
        <p:txBody>
          <a:bodyPr>
            <a:normAutofit/>
          </a:bodyPr>
          <a:lstStyle/>
          <a:p>
            <a:r>
              <a:rPr sz="3200">
                <a:latin typeface="Times New Roman" panose="02020603050405020304" charset="0"/>
                <a:cs typeface="Times New Roman" panose="02020603050405020304" charset="0"/>
              </a:rPr>
              <a:t>Content exposure and </a:t>
            </a:r>
            <a:r>
              <a:rPr lang="en-US" sz="3200">
                <a:latin typeface="Times New Roman" panose="02020603050405020304" charset="0"/>
                <a:cs typeface="Times New Roman" panose="02020603050405020304" charset="0"/>
              </a:rPr>
              <a:t>C</a:t>
            </a:r>
            <a:r>
              <a:rPr sz="3200">
                <a:latin typeface="Times New Roman" panose="02020603050405020304" charset="0"/>
                <a:cs typeface="Times New Roman" panose="02020603050405020304" charset="0"/>
              </a:rPr>
              <a:t>ontent recommendation</a:t>
            </a:r>
          </a:p>
        </p:txBody>
      </p:sp>
      <p:sp>
        <p:nvSpPr>
          <p:cNvPr id="3" name="副标题 2"/>
          <p:cNvSpPr>
            <a:spLocks noGrp="1"/>
          </p:cNvSpPr>
          <p:nvPr>
            <p:ph type="subTitle" idx="1"/>
            <p:custDataLst>
              <p:tags r:id="rId3"/>
            </p:custDataLst>
          </p:nvPr>
        </p:nvSpPr>
        <p:spPr>
          <a:xfrm>
            <a:off x="1196260" y="3843610"/>
            <a:ext cx="9799200" cy="1472400"/>
          </a:xfrm>
        </p:spPr>
        <p:txBody>
          <a:bodyPr/>
          <a:lstStyle/>
          <a:p>
            <a:r>
              <a:rPr lang="en-US" altLang="zh-CN" b="1">
                <a:solidFill>
                  <a:schemeClr val="tx2">
                    <a:lumMod val="90000"/>
                    <a:lumOff val="10000"/>
                  </a:schemeClr>
                </a:solidFill>
                <a:latin typeface="Times New Roman" panose="02020603050405020304" charset="0"/>
                <a:cs typeface="Times New Roman" panose="02020603050405020304" charset="0"/>
              </a:rPr>
              <a:t>Data Analysis Project</a:t>
            </a:r>
          </a:p>
        </p:txBody>
      </p:sp>
      <p:pic>
        <p:nvPicPr>
          <p:cNvPr id="6" name="图片 5"/>
          <p:cNvPicPr>
            <a:picLocks noChangeAspect="1"/>
          </p:cNvPicPr>
          <p:nvPr/>
        </p:nvPicPr>
        <p:blipFill>
          <a:blip r:embed="rId5">
            <a:alphaModFix amt="71000"/>
          </a:blip>
          <a:srcRect r="492" b="7200"/>
          <a:stretch>
            <a:fillRect/>
          </a:stretch>
        </p:blipFill>
        <p:spPr>
          <a:xfrm>
            <a:off x="6271260" y="0"/>
            <a:ext cx="5991225" cy="3468370"/>
          </a:xfrm>
          <a:prstGeom prst="rect">
            <a:avLst/>
          </a:prstGeom>
          <a:ln>
            <a:noFill/>
          </a:ln>
          <a:effectLst>
            <a:softEdge rad="635000"/>
          </a:effectLst>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sz="2000">
                <a:solidFill>
                  <a:schemeClr val="dk2"/>
                </a:solidFill>
                <a:latin typeface="Times New Roman" panose="02020603050405020304" charset="0"/>
                <a:cs typeface="Times New Roman" panose="02020603050405020304" charset="0"/>
                <a:sym typeface="+mn-ea"/>
              </a:rPr>
              <a:t>背景和任务介绍</a:t>
            </a:r>
            <a:endParaRPr lang="zh-CN" altLang="en-US" sz="2000"/>
          </a:p>
        </p:txBody>
      </p:sp>
      <p:sp>
        <p:nvSpPr>
          <p:cNvPr id="3" name="内容占位符 2"/>
          <p:cNvSpPr>
            <a:spLocks noGrp="1"/>
          </p:cNvSpPr>
          <p:nvPr>
            <p:ph idx="1"/>
          </p:nvPr>
        </p:nvSpPr>
        <p:spPr>
          <a:xfrm>
            <a:off x="608330" y="3001010"/>
            <a:ext cx="10968990" cy="3248660"/>
          </a:xfrm>
        </p:spPr>
        <p:txBody>
          <a:bodyPr>
            <a:normAutofit/>
          </a:bodyPr>
          <a:lstStyle/>
          <a:p>
            <a:r>
              <a:rPr lang="zh-CN" altLang="en-US">
                <a:latin typeface="Times New Roman" panose="02020603050405020304" charset="0"/>
                <a:cs typeface="Times New Roman" panose="02020603050405020304" charset="0"/>
              </a:rPr>
              <a:t>短视频</a:t>
            </a:r>
            <a:r>
              <a:rPr lang="en-US" altLang="zh-CN">
                <a:latin typeface="Times New Roman" panose="02020603050405020304" charset="0"/>
                <a:cs typeface="Times New Roman" panose="02020603050405020304" charset="0"/>
              </a:rPr>
              <a:t>:</a:t>
            </a:r>
          </a:p>
          <a:p>
            <a:pPr marL="0" indent="0" algn="l">
              <a:buNone/>
            </a:pPr>
            <a:r>
              <a:rPr lang="zh-CN" altLang="en-US" sz="1600">
                <a:latin typeface="Times New Roman" panose="02020603050405020304" charset="0"/>
                <a:cs typeface="Times New Roman" panose="02020603050405020304" charset="0"/>
              </a:rPr>
              <a:t>短视频社交软件带来了巨大的数据量需要数据分析师进行处理与分析，最终将获得的信息用于产品服务的提升上，这是现在社交平台数据分析工作的核心职责，而其工作都是围绕这些展开的。</a:t>
            </a:r>
            <a:endParaRPr lang="en-US" altLang="zh-CN" sz="1600">
              <a:latin typeface="Times New Roman" panose="02020603050405020304" charset="0"/>
              <a:cs typeface="Times New Roman" panose="02020603050405020304" charset="0"/>
            </a:endParaRPr>
          </a:p>
          <a:p>
            <a:pPr marL="228600" lvl="0" indent="-228600" algn="l">
              <a:buFont typeface="Arial" panose="020B0604020202020204" pitchFamily="34" charset="0"/>
              <a:buChar char="●"/>
            </a:pPr>
            <a:r>
              <a:rPr lang="en-US" altLang="zh-CN">
                <a:solidFill>
                  <a:schemeClr val="tx1">
                    <a:lumMod val="65000"/>
                    <a:lumOff val="35000"/>
                  </a:schemeClr>
                </a:solidFill>
                <a:latin typeface="Times New Roman" panose="02020603050405020304" charset="0"/>
                <a:cs typeface="Times New Roman" panose="02020603050405020304" charset="0"/>
              </a:rPr>
              <a:t>The Task</a:t>
            </a:r>
          </a:p>
          <a:p>
            <a:pPr marL="0" lvl="0" algn="l">
              <a:buClrTx/>
              <a:buSzTx/>
              <a:buFont typeface="Arial" panose="020B0604020202020204" pitchFamily="34" charset="0"/>
              <a:buNone/>
            </a:pPr>
            <a:r>
              <a:rPr lang="zh-CN" altLang="en-US" sz="1600">
                <a:solidFill>
                  <a:schemeClr val="tx1">
                    <a:lumMod val="65000"/>
                    <a:lumOff val="35000"/>
                  </a:schemeClr>
                </a:solidFill>
                <a:latin typeface="Times New Roman" panose="02020603050405020304" charset="0"/>
                <a:cs typeface="Times New Roman" panose="02020603050405020304" charset="0"/>
              </a:rPr>
              <a:t>本项目通过对企业短视频内容平台的部分推荐算法编写，提升自己的编程能力，对算法的学习理解能力。</a:t>
            </a:r>
          </a:p>
          <a:p>
            <a:pPr marL="0" lvl="0" algn="l">
              <a:buClrTx/>
              <a:buSzTx/>
              <a:buFont typeface="Arial" panose="020B0604020202020204" pitchFamily="34" charset="0"/>
              <a:buNone/>
            </a:pPr>
            <a:r>
              <a:rPr lang="zh-CN" altLang="en-US" sz="1600">
                <a:solidFill>
                  <a:schemeClr val="tx1">
                    <a:lumMod val="65000"/>
                    <a:lumOff val="35000"/>
                  </a:schemeClr>
                </a:solidFill>
                <a:latin typeface="Times New Roman" panose="02020603050405020304" charset="0"/>
                <a:cs typeface="Times New Roman" panose="02020603050405020304" charset="0"/>
              </a:rPr>
              <a:t>企业希望对平台的付费曝光提升功能效果进行提升，对不同的目标群体选择不同的付费报告要求及效果，以此提高平台推广资源利用率，促进平台生态更好地发展，通过对往期付费及平台主动推广对象的推广效果进行量化，对推广最终结果进行预测。</a:t>
            </a:r>
          </a:p>
        </p:txBody>
      </p:sp>
      <p:pic>
        <p:nvPicPr>
          <p:cNvPr id="5" name="图片 4"/>
          <p:cNvPicPr>
            <a:picLocks noChangeAspect="1"/>
          </p:cNvPicPr>
          <p:nvPr/>
        </p:nvPicPr>
        <p:blipFill>
          <a:blip r:embed="rId3">
            <a:alphaModFix amt="72000"/>
          </a:blip>
          <a:srcRect r="492" b="7200"/>
          <a:stretch>
            <a:fillRect/>
          </a:stretch>
        </p:blipFill>
        <p:spPr>
          <a:xfrm>
            <a:off x="6373495" y="0"/>
            <a:ext cx="5818505" cy="3391535"/>
          </a:xfrm>
          <a:prstGeom prst="rect">
            <a:avLst/>
          </a:prstGeom>
          <a:effectLst>
            <a:softEdge rad="635000"/>
          </a:effectLst>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000">
                <a:solidFill>
                  <a:schemeClr val="dk2"/>
                </a:solidFill>
                <a:latin typeface="Times New Roman" panose="02020603050405020304" charset="0"/>
                <a:cs typeface="Times New Roman" panose="02020603050405020304" charset="0"/>
                <a:sym typeface="+mn-ea"/>
              </a:rPr>
              <a:t>数据集介绍</a:t>
            </a:r>
            <a:endParaRPr lang="zh-CN" altLang="en-US" sz="2000"/>
          </a:p>
        </p:txBody>
      </p:sp>
      <p:sp>
        <p:nvSpPr>
          <p:cNvPr id="3" name="内容占位符 2"/>
          <p:cNvSpPr>
            <a:spLocks noGrp="1"/>
          </p:cNvSpPr>
          <p:nvPr>
            <p:ph idx="1"/>
          </p:nvPr>
        </p:nvSpPr>
        <p:spPr>
          <a:xfrm>
            <a:off x="608330" y="2766695"/>
            <a:ext cx="10968990" cy="3482975"/>
          </a:xfrm>
        </p:spPr>
        <p:txBody>
          <a:bodyPr>
            <a:normAutofit/>
          </a:bodyPr>
          <a:lstStyle/>
          <a:p>
            <a:r>
              <a:rPr lang="en-US" altLang="zh-CN">
                <a:latin typeface="Times New Roman" panose="02020603050405020304" charset="0"/>
                <a:cs typeface="Times New Roman" panose="02020603050405020304" charset="0"/>
              </a:rPr>
              <a:t>关于数据集:</a:t>
            </a:r>
          </a:p>
          <a:p>
            <a:pPr marL="0" indent="0" algn="l">
              <a:buNone/>
            </a:pPr>
            <a:r>
              <a:rPr lang="zh-CN" altLang="en-US" sz="1600">
                <a:latin typeface="Times New Roman" panose="02020603050405020304" charset="0"/>
                <a:cs typeface="Times New Roman" panose="02020603050405020304" charset="0"/>
              </a:rPr>
              <a:t>共有两个数据集，分别有</a:t>
            </a:r>
            <a:r>
              <a:rPr lang="en-US" altLang="zh-CN" sz="1600">
                <a:latin typeface="Times New Roman" panose="02020603050405020304" charset="0"/>
                <a:cs typeface="Times New Roman" panose="02020603050405020304" charset="0"/>
              </a:rPr>
              <a:t>6100</a:t>
            </a:r>
            <a:r>
              <a:rPr lang="zh-CN" altLang="en-US" sz="1600">
                <a:latin typeface="Times New Roman" panose="02020603050405020304" charset="0"/>
                <a:cs typeface="Times New Roman" panose="02020603050405020304" charset="0"/>
              </a:rPr>
              <a:t>条包含</a:t>
            </a:r>
            <a:r>
              <a:rPr lang="en-US" altLang="zh-CN" sz="1600">
                <a:latin typeface="Times New Roman" panose="02020603050405020304" charset="0"/>
                <a:cs typeface="Times New Roman" panose="02020603050405020304" charset="0"/>
              </a:rPr>
              <a:t>y</a:t>
            </a:r>
            <a:r>
              <a:rPr lang="zh-CN" altLang="en-US" sz="1600">
                <a:latin typeface="Times New Roman" panose="02020603050405020304" charset="0"/>
                <a:cs typeface="Times New Roman" panose="02020603050405020304" charset="0"/>
              </a:rPr>
              <a:t>的数据集与</a:t>
            </a:r>
            <a:r>
              <a:rPr lang="en-US" altLang="zh-CN" sz="1600">
                <a:latin typeface="Times New Roman" panose="02020603050405020304" charset="0"/>
                <a:cs typeface="Times New Roman" panose="02020603050405020304" charset="0"/>
              </a:rPr>
              <a:t>10000+</a:t>
            </a:r>
            <a:r>
              <a:rPr lang="zh-CN" altLang="en-US" sz="1600">
                <a:latin typeface="Times New Roman" panose="02020603050405020304" charset="0"/>
                <a:cs typeface="Times New Roman" panose="02020603050405020304" charset="0"/>
              </a:rPr>
              <a:t>条须进行预测的数据集。</a:t>
            </a:r>
            <a:endParaRPr lang="en-US" altLang="zh-CN" sz="1600">
              <a:latin typeface="Times New Roman" panose="02020603050405020304" charset="0"/>
              <a:cs typeface="Times New Roman" panose="02020603050405020304" charset="0"/>
            </a:endParaRPr>
          </a:p>
          <a:p>
            <a:pPr marL="228600" lvl="0" indent="-228600" algn="l">
              <a:buFont typeface="Arial" panose="020B0604020202020204" pitchFamily="34" charset="0"/>
              <a:buChar char="●"/>
            </a:pPr>
            <a:r>
              <a:rPr lang="en-US" altLang="zh-CN">
                <a:solidFill>
                  <a:schemeClr val="tx1">
                    <a:lumMod val="65000"/>
                    <a:lumOff val="35000"/>
                  </a:schemeClr>
                </a:solidFill>
                <a:latin typeface="Times New Roman" panose="02020603050405020304" charset="0"/>
                <a:cs typeface="Times New Roman" panose="02020603050405020304" charset="0"/>
              </a:rPr>
              <a:t>关于标签:</a:t>
            </a:r>
          </a:p>
          <a:p>
            <a:pPr marL="0" lvl="0" algn="l">
              <a:buClrTx/>
              <a:buSzTx/>
              <a:buFont typeface="Arial" panose="020B0604020202020204" pitchFamily="34" charset="0"/>
              <a:buNone/>
            </a:pPr>
            <a:r>
              <a:rPr>
                <a:solidFill>
                  <a:schemeClr val="tx1">
                    <a:lumMod val="65000"/>
                    <a:lumOff val="35000"/>
                  </a:schemeClr>
                </a:solidFill>
                <a:latin typeface="Times New Roman" panose="02020603050405020304" charset="0"/>
                <a:cs typeface="Times New Roman" panose="02020603050405020304" charset="0"/>
              </a:rPr>
              <a:t>Lt_hol：长期持有账户</a:t>
            </a:r>
            <a:r>
              <a:rPr lang="en-US">
                <a:solidFill>
                  <a:schemeClr val="tx1">
                    <a:lumMod val="65000"/>
                    <a:lumOff val="35000"/>
                  </a:schemeClr>
                </a:solidFill>
                <a:latin typeface="Times New Roman" panose="02020603050405020304" charset="0"/>
                <a:cs typeface="Times New Roman" panose="02020603050405020304" charset="0"/>
              </a:rPr>
              <a:t>    </a:t>
            </a:r>
            <a:r>
              <a:rPr>
                <a:solidFill>
                  <a:schemeClr val="tx1">
                    <a:lumMod val="65000"/>
                    <a:lumOff val="35000"/>
                  </a:schemeClr>
                </a:solidFill>
                <a:latin typeface="Times New Roman" panose="02020603050405020304" charset="0"/>
                <a:cs typeface="Times New Roman" panose="02020603050405020304" charset="0"/>
              </a:rPr>
              <a:t>Vio： 违规操作</a:t>
            </a:r>
            <a:r>
              <a:rPr lang="en-US">
                <a:solidFill>
                  <a:schemeClr val="tx1">
                    <a:lumMod val="65000"/>
                    <a:lumOff val="35000"/>
                  </a:schemeClr>
                </a:solidFill>
                <a:latin typeface="Times New Roman" panose="02020603050405020304" charset="0"/>
                <a:cs typeface="Times New Roman" panose="02020603050405020304" charset="0"/>
              </a:rPr>
              <a:t>  </a:t>
            </a:r>
            <a:r>
              <a:rPr>
                <a:solidFill>
                  <a:schemeClr val="tx1">
                    <a:lumMod val="65000"/>
                    <a:lumOff val="35000"/>
                  </a:schemeClr>
                </a:solidFill>
                <a:latin typeface="Times New Roman" panose="02020603050405020304" charset="0"/>
                <a:cs typeface="Times New Roman" panose="02020603050405020304" charset="0"/>
              </a:rPr>
              <a:t>Fi：粉丝互动</a:t>
            </a:r>
            <a:r>
              <a:rPr lang="en-US">
                <a:solidFill>
                  <a:schemeClr val="tx1">
                    <a:lumMod val="65000"/>
                    <a:lumOff val="35000"/>
                  </a:schemeClr>
                </a:solidFill>
                <a:latin typeface="Times New Roman" panose="02020603050405020304" charset="0"/>
                <a:cs typeface="Times New Roman" panose="02020603050405020304" charset="0"/>
              </a:rPr>
              <a:t>  </a:t>
            </a:r>
            <a:r>
              <a:rPr>
                <a:solidFill>
                  <a:schemeClr val="tx1">
                    <a:lumMod val="65000"/>
                    <a:lumOff val="35000"/>
                  </a:schemeClr>
                </a:solidFill>
                <a:latin typeface="Times New Roman" panose="02020603050405020304" charset="0"/>
                <a:cs typeface="Times New Roman" panose="02020603050405020304" charset="0"/>
              </a:rPr>
              <a:t>Ao：账户所属</a:t>
            </a:r>
            <a:r>
              <a:rPr lang="en-US">
                <a:solidFill>
                  <a:schemeClr val="tx1">
                    <a:lumMod val="65000"/>
                    <a:lumOff val="35000"/>
                  </a:schemeClr>
                </a:solidFill>
                <a:latin typeface="Times New Roman" panose="02020603050405020304" charset="0"/>
                <a:cs typeface="Times New Roman" panose="02020603050405020304" charset="0"/>
              </a:rPr>
              <a:t>  </a:t>
            </a:r>
            <a:r>
              <a:rPr>
                <a:solidFill>
                  <a:schemeClr val="tx1">
                    <a:lumMod val="65000"/>
                    <a:lumOff val="35000"/>
                  </a:schemeClr>
                </a:solidFill>
                <a:latin typeface="Times New Roman" panose="02020603050405020304" charset="0"/>
                <a:cs typeface="Times New Roman" panose="02020603050405020304" charset="0"/>
              </a:rPr>
              <a:t>fan_cre</a:t>
            </a:r>
            <a:r>
              <a:rPr lang="zh-CN">
                <a:solidFill>
                  <a:schemeClr val="tx1">
                    <a:lumMod val="65000"/>
                    <a:lumOff val="35000"/>
                  </a:schemeClr>
                </a:solidFill>
                <a:latin typeface="Times New Roman" panose="02020603050405020304" charset="0"/>
                <a:cs typeface="Times New Roman" panose="02020603050405020304" charset="0"/>
              </a:rPr>
              <a:t>：粉丝转化率提升</a:t>
            </a:r>
          </a:p>
          <a:p>
            <a:pPr marL="0" lvl="0" algn="l">
              <a:buClrTx/>
              <a:buSzTx/>
              <a:buFont typeface="Arial" panose="020B0604020202020204" pitchFamily="34" charset="0"/>
              <a:buNone/>
            </a:pPr>
            <a:r>
              <a:rPr lang="zh-CN">
                <a:solidFill>
                  <a:schemeClr val="tx1">
                    <a:lumMod val="65000"/>
                    <a:lumOff val="35000"/>
                  </a:schemeClr>
                </a:solidFill>
                <a:latin typeface="Times New Roman" panose="02020603050405020304" charset="0"/>
                <a:cs typeface="Times New Roman" panose="02020603050405020304" charset="0"/>
              </a:rPr>
              <a:t>plt_con：内容转化提升</a:t>
            </a:r>
            <a:r>
              <a:rPr lang="en-US" altLang="zh-CN">
                <a:solidFill>
                  <a:schemeClr val="tx1">
                    <a:lumMod val="65000"/>
                    <a:lumOff val="35000"/>
                  </a:schemeClr>
                </a:solidFill>
                <a:latin typeface="Times New Roman" panose="02020603050405020304" charset="0"/>
                <a:cs typeface="Times New Roman" panose="02020603050405020304" charset="0"/>
              </a:rPr>
              <a:t>    </a:t>
            </a:r>
            <a:r>
              <a:rPr lang="zh-CN">
                <a:solidFill>
                  <a:schemeClr val="tx1">
                    <a:lumMod val="65000"/>
                    <a:lumOff val="35000"/>
                  </a:schemeClr>
                </a:solidFill>
                <a:latin typeface="Times New Roman" panose="02020603050405020304" charset="0"/>
                <a:cs typeface="Times New Roman" panose="02020603050405020304" charset="0"/>
              </a:rPr>
              <a:t>mul_plt：是否为多平台</a:t>
            </a:r>
            <a:r>
              <a:rPr lang="en-US" altLang="zh-CN">
                <a:solidFill>
                  <a:schemeClr val="tx1">
                    <a:lumMod val="65000"/>
                    <a:lumOff val="35000"/>
                  </a:schemeClr>
                </a:solidFill>
                <a:latin typeface="Times New Roman" panose="02020603050405020304" charset="0"/>
                <a:cs typeface="Times New Roman" panose="02020603050405020304" charset="0"/>
              </a:rPr>
              <a:t> plt_spo</a:t>
            </a:r>
            <a:r>
              <a:rPr lang="zh-CN" altLang="en-US">
                <a:solidFill>
                  <a:schemeClr val="tx1">
                    <a:lumMod val="65000"/>
                    <a:lumOff val="35000"/>
                  </a:schemeClr>
                </a:solidFill>
                <a:latin typeface="Times New Roman" panose="02020603050405020304" charset="0"/>
                <a:cs typeface="Times New Roman" panose="02020603050405020304" charset="0"/>
              </a:rPr>
              <a:t>：运营类型</a:t>
            </a:r>
            <a:r>
              <a:rPr lang="en-US" altLang="zh-CN">
                <a:solidFill>
                  <a:schemeClr val="tx1">
                    <a:lumMod val="65000"/>
                    <a:lumOff val="35000"/>
                  </a:schemeClr>
                </a:solidFill>
                <a:latin typeface="Times New Roman" panose="02020603050405020304" charset="0"/>
                <a:cs typeface="Times New Roman" panose="02020603050405020304" charset="0"/>
              </a:rPr>
              <a:t> pk_sco</a:t>
            </a:r>
            <a:r>
              <a:rPr lang="zh-CN" altLang="en-US">
                <a:solidFill>
                  <a:schemeClr val="tx1">
                    <a:lumMod val="65000"/>
                    <a:lumOff val="35000"/>
                  </a:schemeClr>
                </a:solidFill>
                <a:latin typeface="Times New Roman" panose="02020603050405020304" charset="0"/>
                <a:cs typeface="Times New Roman" panose="02020603050405020304" charset="0"/>
              </a:rPr>
              <a:t>：平台活动参与分</a:t>
            </a:r>
          </a:p>
          <a:p>
            <a:pPr marL="0" lvl="0" algn="l">
              <a:buClrTx/>
              <a:buSzTx/>
              <a:buFont typeface="Arial" panose="020B0604020202020204" pitchFamily="34" charset="0"/>
              <a:buNone/>
            </a:pPr>
            <a:r>
              <a:rPr lang="zh-CN" altLang="en-US">
                <a:solidFill>
                  <a:schemeClr val="tx1">
                    <a:lumMod val="65000"/>
                    <a:lumOff val="35000"/>
                  </a:schemeClr>
                </a:solidFill>
                <a:latin typeface="Times New Roman" panose="02020603050405020304" charset="0"/>
                <a:cs typeface="Times New Roman" panose="02020603050405020304" charset="0"/>
              </a:rPr>
              <a:t>maj_gen：浏览者性别较高类</a:t>
            </a:r>
            <a:r>
              <a:rPr lang="en-US" altLang="zh-CN">
                <a:solidFill>
                  <a:schemeClr val="tx1">
                    <a:lumMod val="65000"/>
                    <a:lumOff val="35000"/>
                  </a:schemeClr>
                </a:solidFill>
                <a:latin typeface="Times New Roman" panose="02020603050405020304" charset="0"/>
                <a:cs typeface="Times New Roman" panose="02020603050405020304" charset="0"/>
              </a:rPr>
              <a:t> multi</a:t>
            </a:r>
            <a:r>
              <a:rPr lang="zh-CN" altLang="en-US">
                <a:solidFill>
                  <a:schemeClr val="tx1">
                    <a:lumMod val="65000"/>
                    <a:lumOff val="35000"/>
                  </a:schemeClr>
                </a:solidFill>
                <a:latin typeface="Times New Roman" panose="02020603050405020304" charset="0"/>
                <a:cs typeface="Times New Roman" panose="02020603050405020304" charset="0"/>
              </a:rPr>
              <a:t>：是否跨类型内容</a:t>
            </a:r>
            <a:r>
              <a:rPr lang="en-US" altLang="zh-CN">
                <a:solidFill>
                  <a:schemeClr val="tx1">
                    <a:lumMod val="65000"/>
                    <a:lumOff val="35000"/>
                  </a:schemeClr>
                </a:solidFill>
                <a:latin typeface="Times New Roman" panose="02020603050405020304" charset="0"/>
                <a:cs typeface="Times New Roman" panose="02020603050405020304" charset="0"/>
              </a:rPr>
              <a:t> cre_lev</a:t>
            </a:r>
            <a:r>
              <a:rPr lang="zh-CN" altLang="en-US">
                <a:solidFill>
                  <a:schemeClr val="tx1">
                    <a:lumMod val="65000"/>
                    <a:lumOff val="35000"/>
                  </a:schemeClr>
                </a:solidFill>
                <a:latin typeface="Times New Roman" panose="02020603050405020304" charset="0"/>
                <a:cs typeface="Times New Roman" panose="02020603050405020304" charset="0"/>
              </a:rPr>
              <a:t>：账号创作级别</a:t>
            </a:r>
            <a:r>
              <a:rPr lang="en-US" altLang="zh-CN">
                <a:solidFill>
                  <a:schemeClr val="tx1">
                    <a:lumMod val="65000"/>
                    <a:lumOff val="35000"/>
                  </a:schemeClr>
                </a:solidFill>
                <a:latin typeface="Times New Roman" panose="02020603050405020304" charset="0"/>
                <a:cs typeface="Times New Roman" panose="02020603050405020304" charset="0"/>
              </a:rPr>
              <a:t>  tra_rate</a:t>
            </a:r>
            <a:r>
              <a:rPr lang="zh-CN" altLang="en-US">
                <a:solidFill>
                  <a:schemeClr val="tx1">
                    <a:lumMod val="65000"/>
                    <a:lumOff val="35000"/>
                  </a:schemeClr>
                </a:solidFill>
                <a:latin typeface="Times New Roman" panose="02020603050405020304" charset="0"/>
                <a:cs typeface="Times New Roman" panose="02020603050405020304" charset="0"/>
              </a:rPr>
              <a:t>：收益转化</a:t>
            </a:r>
          </a:p>
          <a:p>
            <a:pPr marL="0" lvl="0" algn="l">
              <a:buClrTx/>
              <a:buSzTx/>
              <a:buFont typeface="Arial" panose="020B0604020202020204" pitchFamily="34" charset="0"/>
              <a:buNone/>
            </a:pPr>
            <a:r>
              <a:rPr lang="zh-CN" altLang="en-US">
                <a:solidFill>
                  <a:schemeClr val="tx1">
                    <a:lumMod val="65000"/>
                    <a:lumOff val="35000"/>
                  </a:schemeClr>
                </a:solidFill>
                <a:latin typeface="Times New Roman" panose="02020603050405020304" charset="0"/>
                <a:cs typeface="Times New Roman" panose="02020603050405020304" charset="0"/>
              </a:rPr>
              <a:t>maj_inc：主要收益来源类型</a:t>
            </a:r>
            <a:r>
              <a:rPr lang="en-US" altLang="zh-CN">
                <a:solidFill>
                  <a:schemeClr val="tx1">
                    <a:lumMod val="65000"/>
                    <a:lumOff val="35000"/>
                  </a:schemeClr>
                </a:solidFill>
                <a:latin typeface="Times New Roman" panose="02020603050405020304" charset="0"/>
                <a:cs typeface="Times New Roman" panose="02020603050405020304" charset="0"/>
              </a:rPr>
              <a:t>  avg_pv</a:t>
            </a:r>
            <a:r>
              <a:rPr lang="zh-CN" altLang="en-US">
                <a:solidFill>
                  <a:schemeClr val="tx1">
                    <a:lumMod val="65000"/>
                    <a:lumOff val="35000"/>
                  </a:schemeClr>
                </a:solidFill>
                <a:latin typeface="Times New Roman" panose="02020603050405020304" charset="0"/>
                <a:cs typeface="Times New Roman" panose="02020603050405020304" charset="0"/>
              </a:rPr>
              <a:t>：平均浏览量</a:t>
            </a:r>
            <a:r>
              <a:rPr lang="en-US" altLang="zh-CN">
                <a:solidFill>
                  <a:schemeClr val="tx1">
                    <a:lumMod val="65000"/>
                    <a:lumOff val="35000"/>
                  </a:schemeClr>
                </a:solidFill>
                <a:latin typeface="Times New Roman" panose="02020603050405020304" charset="0"/>
                <a:cs typeface="Times New Roman" panose="02020603050405020304" charset="0"/>
              </a:rPr>
              <a:t> core_inf</a:t>
            </a:r>
            <a:r>
              <a:rPr lang="zh-CN" altLang="en-US">
                <a:solidFill>
                  <a:schemeClr val="tx1">
                    <a:lumMod val="65000"/>
                    <a:lumOff val="35000"/>
                  </a:schemeClr>
                </a:solidFill>
                <a:latin typeface="Times New Roman" panose="02020603050405020304" charset="0"/>
                <a:cs typeface="Times New Roman" panose="02020603050405020304" charset="0"/>
              </a:rPr>
              <a:t>：核心影响量化</a:t>
            </a:r>
          </a:p>
        </p:txBody>
      </p:sp>
      <p:pic>
        <p:nvPicPr>
          <p:cNvPr id="5" name="图片 4"/>
          <p:cNvPicPr>
            <a:picLocks noChangeAspect="1"/>
          </p:cNvPicPr>
          <p:nvPr/>
        </p:nvPicPr>
        <p:blipFill>
          <a:blip r:embed="rId3">
            <a:alphaModFix amt="70000"/>
          </a:blip>
          <a:srcRect r="492" b="7200"/>
          <a:stretch>
            <a:fillRect/>
          </a:stretch>
        </p:blipFill>
        <p:spPr>
          <a:xfrm>
            <a:off x="6373495" y="0"/>
            <a:ext cx="5818505" cy="3391535"/>
          </a:xfrm>
          <a:prstGeom prst="rect">
            <a:avLst/>
          </a:prstGeom>
          <a:effectLst>
            <a:softEdge rad="635000"/>
          </a:effectLst>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TYxYjZjNTJkODgzNDM5ODQ3NGFmNDkyODgwYWE2YzgifQ=="/>
  <p:tag name="KSO_WPP_MARK_KEY" val="7b3acc12-8dad-4d31-996b-6d5d44650b77"/>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409</Words>
  <Application>Microsoft Office PowerPoint</Application>
  <PresentationFormat>自定义</PresentationFormat>
  <Paragraphs>16</Paragraphs>
  <Slides>3</Slides>
  <Notes>0</Notes>
  <HiddenSlides>0</HiddenSlides>
  <MMClips>0</MMClips>
  <ScaleCrop>false</ScaleCrop>
  <HeadingPairs>
    <vt:vector size="4" baseType="variant">
      <vt:variant>
        <vt:lpstr>主题</vt:lpstr>
      </vt:variant>
      <vt:variant>
        <vt:i4>1</vt:i4>
      </vt:variant>
      <vt:variant>
        <vt:lpstr>幻灯片标题</vt:lpstr>
      </vt:variant>
      <vt:variant>
        <vt:i4>3</vt:i4>
      </vt:variant>
    </vt:vector>
  </HeadingPairs>
  <TitlesOfParts>
    <vt:vector size="4" baseType="lpstr">
      <vt:lpstr>Office 主题​​</vt:lpstr>
      <vt:lpstr>Content exposure and Content recommendation</vt:lpstr>
      <vt:lpstr>背景和任务介绍</vt:lpstr>
      <vt:lpstr>数据集介绍</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xb21cn</cp:lastModifiedBy>
  <cp:revision>167</cp:revision>
  <dcterms:created xsi:type="dcterms:W3CDTF">2019-06-19T02:08:00Z</dcterms:created>
  <dcterms:modified xsi:type="dcterms:W3CDTF">2023-06-12T08:12:05Z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2052-11.1.0.12598</vt:lpwstr>
  </property>
  <property fmtid="{D5CDD505-2E9C-101B-9397-08002B2CF9AE}" pid="3" name="ICV">
    <vt:lpwstr>A5770B8C4B644DCD931EF697AF47FECC</vt:lpwstr>
  </property>
</Properties>
</file>