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89" r:id="rId3"/>
    <p:sldId id="484" r:id="rId4"/>
    <p:sldId id="480" r:id="rId5"/>
    <p:sldId id="483" r:id="rId6"/>
    <p:sldId id="486" r:id="rId7"/>
    <p:sldId id="487" r:id="rId8"/>
    <p:sldId id="488" r:id="rId9"/>
    <p:sldId id="472" r:id="rId10"/>
    <p:sldId id="471" r:id="rId11"/>
    <p:sldId id="475" r:id="rId12"/>
    <p:sldId id="474" r:id="rId13"/>
    <p:sldId id="473" r:id="rId14"/>
    <p:sldId id="485" r:id="rId15"/>
    <p:sldId id="478" r:id="rId16"/>
    <p:sldId id="477" r:id="rId17"/>
    <p:sldId id="476" r:id="rId18"/>
    <p:sldId id="479" r:id="rId19"/>
  </p:sldIdLst>
  <p:sldSz cx="9144000" cy="6858000" type="screen4x3"/>
  <p:notesSz cx="7102475" cy="10233025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tian.Wang2102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7C1"/>
    <a:srgbClr val="7A348E"/>
    <a:srgbClr val="632A80"/>
    <a:srgbClr val="F6CCF1"/>
    <a:srgbClr val="C755BB"/>
    <a:srgbClr val="240F5A"/>
    <a:srgbClr val="000044"/>
    <a:srgbClr val="491F70"/>
    <a:srgbClr val="000544"/>
    <a:srgbClr val="00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7" autoAdjust="0"/>
    <p:restoredTop sz="88272" autoAdjust="0"/>
  </p:normalViewPr>
  <p:slideViewPr>
    <p:cSldViewPr snapToGrid="0" snapToObjects="1">
      <p:cViewPr varScale="1">
        <p:scale>
          <a:sx n="91" d="100"/>
          <a:sy n="91" d="100"/>
        </p:scale>
        <p:origin x="846" y="36"/>
      </p:cViewPr>
      <p:guideLst>
        <p:guide orient="horz" pos="21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9T17:01:31.464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EFFDB1-C6BD-4190-8F0D-1B63EF7DCA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FD0EE388-18D0-478D-AF9A-DA658C4AD3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5C0BADF8-166D-464F-9CD6-EB1A92ACA0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65163"/>
            <a:ext cx="6858000" cy="215484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96708"/>
            <a:ext cx="6858000" cy="69276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2060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0013" y="6273101"/>
            <a:ext cx="163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5B5F92-075B-4129-B685-2F4B8F62A5A3}" type="datetime4">
              <a:rPr lang="en-GB" sz="1400" smtClean="0">
                <a:solidFill>
                  <a:schemeClr val="accent5">
                    <a:lumMod val="50000"/>
                  </a:schemeClr>
                </a:solidFill>
              </a:rPr>
            </a:fld>
            <a:endParaRPr lang="en-GB" sz="101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8650" y="3978278"/>
            <a:ext cx="2826544" cy="121126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5767690"/>
            <a:ext cx="3793145" cy="80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67" y="6095748"/>
            <a:ext cx="413401" cy="521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67" y="6095748"/>
            <a:ext cx="413401" cy="521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11" name="Picture 10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67" y="6095748"/>
            <a:ext cx="413401" cy="521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67" y="6095748"/>
            <a:ext cx="413401" cy="521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68580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10" name="Picture 9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67" y="6095748"/>
            <a:ext cx="413401" cy="521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67" y="6095748"/>
            <a:ext cx="413401" cy="521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68580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67" y="6095748"/>
            <a:ext cx="413401" cy="521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6858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7" name="Picture 6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67" y="6095748"/>
            <a:ext cx="413401" cy="521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68580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10" name="Picture 9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67" y="6095748"/>
            <a:ext cx="413401" cy="521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68580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10" name="Picture 9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767" y="6095748"/>
            <a:ext cx="413401" cy="52120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-38100" y="6672415"/>
            <a:ext cx="9182099" cy="283957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060"/>
          </a:solidFill>
          <a:latin typeface="+mn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415" y="-114935"/>
            <a:ext cx="7988935" cy="6303010"/>
          </a:xfrm>
        </p:spPr>
        <p:txBody>
          <a:bodyPr/>
          <a:p>
            <a:pPr algn="l"/>
            <a:r>
              <a:rPr lang="en-US" altLang="zh-CN" sz="4400">
                <a:solidFill>
                  <a:schemeClr val="tx1"/>
                </a:solidFill>
              </a:rPr>
              <a:t>           CPT105 Coursework 3</a:t>
            </a:r>
            <a:br>
              <a:rPr lang="en-US" altLang="zh-CN" sz="4400">
                <a:solidFill>
                  <a:schemeClr val="tx1"/>
                </a:solidFill>
              </a:rPr>
            </a:br>
            <a:br>
              <a:rPr lang="en-US" altLang="zh-CN" sz="4400">
                <a:solidFill>
                  <a:schemeClr val="tx1"/>
                </a:solidFill>
              </a:rPr>
            </a:br>
            <a:br>
              <a:rPr lang="en-US" altLang="zh-CN" sz="4400">
                <a:solidFill>
                  <a:schemeClr val="tx1"/>
                </a:solidFill>
              </a:rPr>
            </a:br>
            <a:r>
              <a:rPr lang="en-US" altLang="zh-CN" sz="4400">
                <a:solidFill>
                  <a:schemeClr val="tx1"/>
                </a:solidFill>
              </a:rPr>
              <a:t>        </a:t>
            </a:r>
            <a:r>
              <a:rPr lang="en-US" altLang="zh-CN" b="0">
                <a:solidFill>
                  <a:schemeClr val="tx1"/>
                </a:solidFill>
              </a:rPr>
              <a:t>Haotian Wang</a:t>
            </a:r>
            <a:br>
              <a:rPr lang="en-US" altLang="zh-CN" b="0">
                <a:solidFill>
                  <a:schemeClr val="tx1"/>
                </a:solidFill>
              </a:rPr>
            </a:br>
            <a:br>
              <a:rPr lang="en-US" altLang="zh-CN" b="0">
                <a:solidFill>
                  <a:schemeClr val="tx1"/>
                </a:solidFill>
              </a:rPr>
            </a:br>
            <a:r>
              <a:rPr lang="en-US" altLang="zh-CN" b="0">
                <a:solidFill>
                  <a:schemeClr val="tx1"/>
                </a:solidFill>
              </a:rPr>
              <a:t>               </a:t>
            </a:r>
            <a:r>
              <a:rPr lang="en-US" altLang="zh-CN" b="0">
                <a:solidFill>
                  <a:schemeClr val="tx1"/>
                </a:solidFill>
              </a:rPr>
              <a:t>2141826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1950" y="2266315"/>
            <a:ext cx="2541905" cy="3947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68"/>
            <a:ext cx="78867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" y="514985"/>
            <a:ext cx="4507865" cy="566166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sz="2000" dirty="0"/>
              <a:t>public static String </a:t>
            </a:r>
            <a:r>
              <a:rPr lang="en-US" sz="2000" dirty="0" err="1"/>
              <a:t>printSecond</a:t>
            </a:r>
            <a:r>
              <a:rPr lang="en-US" sz="2000" dirty="0"/>
              <a:t>(NodeListTree root)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String </a:t>
            </a:r>
            <a:r>
              <a:rPr lang="en-US" sz="2000" dirty="0" err="1"/>
              <a:t>ans</a:t>
            </a:r>
            <a:r>
              <a:rPr lang="en-US" sz="2000" dirty="0"/>
              <a:t>="";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if(root!=null)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en-US" sz="1555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//If the left node is not null, the </a:t>
            </a:r>
            <a:r>
              <a:rPr lang="en-US" sz="1555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printSecond</a:t>
            </a:r>
            <a:r>
              <a:rPr lang="en-US" sz="1555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method is recursively called to traverse the left node</a:t>
            </a:r>
            <a:endParaRPr lang="zh-CN" altLang="en-US" sz="1555" dirty="0"/>
          </a:p>
          <a:p>
            <a:pPr marL="0" indent="0">
              <a:buNone/>
            </a:pPr>
            <a:r>
              <a:rPr lang="zh-CN" altLang="en-US" sz="2000" dirty="0"/>
              <a:t>            </a:t>
            </a:r>
            <a:r>
              <a:rPr lang="en-US" sz="2000" dirty="0"/>
              <a:t>if (</a:t>
            </a:r>
            <a:r>
              <a:rPr lang="en-US" sz="2000" dirty="0" err="1"/>
              <a:t>root.left</a:t>
            </a:r>
            <a:r>
              <a:rPr lang="en-US" sz="2000" dirty="0"/>
              <a:t>!=null)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ans</a:t>
            </a:r>
            <a:r>
              <a:rPr lang="en-US" sz="2000" dirty="0"/>
              <a:t>+=</a:t>
            </a:r>
            <a:r>
              <a:rPr lang="en-US" sz="2000" dirty="0" err="1"/>
              <a:t>printSecond</a:t>
            </a:r>
            <a:r>
              <a:rPr lang="en-US" sz="2000" dirty="0"/>
              <a:t>(</a:t>
            </a:r>
            <a:r>
              <a:rPr lang="en-US" sz="2000" dirty="0" err="1"/>
              <a:t>root.left</a:t>
            </a:r>
            <a:r>
              <a:rPr lang="en-US" sz="2000" dirty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1555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sz="1555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output the second string of the root node</a:t>
            </a:r>
            <a:endParaRPr lang="zh-CN" altLang="en-US" sz="1555" dirty="0"/>
          </a:p>
          <a:p>
            <a:pPr marL="0" indent="0">
              <a:buNone/>
            </a:pPr>
            <a:r>
              <a:rPr lang="zh-CN" altLang="en-US" sz="2000" dirty="0"/>
              <a:t>            </a:t>
            </a:r>
            <a:r>
              <a:rPr lang="en-US" sz="2000" dirty="0" err="1"/>
              <a:t>ans</a:t>
            </a:r>
            <a:r>
              <a:rPr lang="en-US" sz="2000" dirty="0"/>
              <a:t>+=</a:t>
            </a:r>
            <a:r>
              <a:rPr lang="en-US" sz="2000" dirty="0" err="1"/>
              <a:t>root.val.next.value</a:t>
            </a:r>
            <a:r>
              <a:rPr lang="en-US" sz="2000" dirty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1555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//If the right node is not null, the </a:t>
            </a:r>
            <a:r>
              <a:rPr lang="en-US" sz="1555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printSecond</a:t>
            </a:r>
            <a:r>
              <a:rPr lang="en-US" sz="1555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method is recursively called to traverse the right node</a:t>
            </a:r>
            <a:endParaRPr lang="en-US" sz="1555" dirty="0"/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(</a:t>
            </a:r>
            <a:r>
              <a:rPr lang="en-US" sz="2000" dirty="0" err="1"/>
              <a:t>root.right</a:t>
            </a:r>
            <a:r>
              <a:rPr lang="en-US" sz="2000" dirty="0"/>
              <a:t>!=null)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ans</a:t>
            </a:r>
            <a:r>
              <a:rPr lang="en-US" sz="2000" dirty="0"/>
              <a:t>+=</a:t>
            </a:r>
            <a:r>
              <a:rPr lang="en-US" sz="2000" dirty="0" err="1"/>
              <a:t>printSecond</a:t>
            </a:r>
            <a:r>
              <a:rPr lang="en-US" sz="2000" dirty="0"/>
              <a:t>(</a:t>
            </a:r>
            <a:r>
              <a:rPr lang="en-US" sz="2000" dirty="0" err="1"/>
              <a:t>root.right</a:t>
            </a:r>
            <a:r>
              <a:rPr lang="en-US" sz="2000" dirty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return </a:t>
            </a:r>
            <a:r>
              <a:rPr lang="en-US" sz="2000" dirty="0" err="1"/>
              <a:t>ans</a:t>
            </a:r>
            <a:r>
              <a:rPr lang="en-US" sz="2000" dirty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85970" y="666750"/>
            <a:ext cx="4500245" cy="6006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Problem 4: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If the left node is not null, the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printSecond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method is recursively called to traverse the left node. Then I output the second string of the root node. Then, if the right node is not null, the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printSecond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method is recursively called to traverse the right node.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The medium-order traversal starts from left node and then root and right.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572"/>
            <a:ext cx="78867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30" y="320675"/>
            <a:ext cx="4109085" cy="6132830"/>
          </a:xfrm>
        </p:spPr>
        <p:txBody>
          <a:bodyPr>
            <a:normAutofit fontScale="45000" lnSpcReduction="20000"/>
          </a:bodyPr>
          <a:lstStyle/>
          <a:p>
            <a:pPr marL="0" indent="0">
              <a:buNone/>
            </a:pPr>
            <a:r>
              <a:rPr lang="en-US" sz="3110" dirty="0"/>
              <a:t>public static </a:t>
            </a:r>
            <a:r>
              <a:rPr lang="en-US" sz="3110" dirty="0" err="1"/>
              <a:t>int</a:t>
            </a:r>
            <a:r>
              <a:rPr lang="en-US" sz="3110" dirty="0"/>
              <a:t> </a:t>
            </a:r>
            <a:r>
              <a:rPr lang="en-US" sz="3110" dirty="0" err="1"/>
              <a:t>returnAns</a:t>
            </a:r>
            <a:r>
              <a:rPr lang="en-US" sz="3110" dirty="0"/>
              <a:t>(NodeListTree </a:t>
            </a:r>
            <a:r>
              <a:rPr lang="en-US" sz="3110" dirty="0" err="1"/>
              <a:t>root,char</a:t>
            </a:r>
            <a:r>
              <a:rPr lang="en-US" sz="3110" dirty="0"/>
              <a:t> aim) {</a:t>
            </a:r>
            <a:endParaRPr lang="en-US" sz="3110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//Define a variable to record the number of occurrences of the aim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sz="3110" dirty="0"/>
              <a:t> </a:t>
            </a:r>
            <a:r>
              <a:rPr lang="en-US" sz="3110" dirty="0" err="1"/>
              <a:t>int</a:t>
            </a:r>
            <a:r>
              <a:rPr lang="en-US" sz="3110" dirty="0"/>
              <a:t> count=0;</a:t>
            </a:r>
            <a:endParaRPr lang="en-US" sz="3110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//Use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printFirst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method to get the first and second string merge value for all nodes</a:t>
            </a:r>
            <a:endParaRPr lang="en-US" dirty="0"/>
          </a:p>
          <a:p>
            <a:pPr marL="0" indent="0">
              <a:buNone/>
            </a:pPr>
            <a:r>
              <a:rPr lang="en-US" sz="3110" dirty="0" smtClean="0"/>
              <a:t>String </a:t>
            </a:r>
            <a:r>
              <a:rPr lang="en-US" sz="3110" dirty="0"/>
              <a:t>str1=</a:t>
            </a:r>
            <a:r>
              <a:rPr lang="en-US" sz="3110" dirty="0" err="1"/>
              <a:t>printFirst</a:t>
            </a:r>
            <a:r>
              <a:rPr lang="en-US" sz="3110" dirty="0"/>
              <a:t>(root);</a:t>
            </a:r>
            <a:endParaRPr lang="en-US" sz="3110" dirty="0"/>
          </a:p>
          <a:p>
            <a:pPr marL="0" indent="0">
              <a:buNone/>
            </a:pPr>
            <a:r>
              <a:rPr lang="en-US" sz="3110" dirty="0" smtClean="0"/>
              <a:t>String </a:t>
            </a:r>
            <a:r>
              <a:rPr lang="en-US" sz="3110" dirty="0"/>
              <a:t>str2=</a:t>
            </a:r>
            <a:r>
              <a:rPr lang="en-US" sz="3110" dirty="0" err="1"/>
              <a:t>printSecond</a:t>
            </a:r>
            <a:r>
              <a:rPr lang="en-US" sz="3110" dirty="0"/>
              <a:t>(root);</a:t>
            </a:r>
            <a:endParaRPr lang="en-US" sz="3110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//Combine these two strings to count the number of the character  </a:t>
            </a:r>
            <a:endParaRPr lang="en-US" dirty="0"/>
          </a:p>
          <a:p>
            <a:pPr marL="0" indent="0">
              <a:buNone/>
            </a:pPr>
            <a:r>
              <a:rPr lang="en-US" sz="3110" dirty="0" smtClean="0">
                <a:sym typeface="+mn-ea"/>
              </a:rPr>
              <a:t>String </a:t>
            </a:r>
            <a:r>
              <a:rPr lang="en-US" sz="3110" dirty="0" err="1">
                <a:sym typeface="+mn-ea"/>
              </a:rPr>
              <a:t>s</a:t>
            </a:r>
            <a:r>
              <a:rPr lang="en-US" sz="3110" dirty="0" err="1"/>
              <a:t>tr</a:t>
            </a:r>
            <a:r>
              <a:rPr lang="en-US" sz="3110" dirty="0"/>
              <a:t>=str1+str2;</a:t>
            </a:r>
            <a:endParaRPr lang="en-US" sz="3110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//Define traversal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len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to be the length of the string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sz="3110" dirty="0" err="1" smtClean="0"/>
              <a:t>int</a:t>
            </a:r>
            <a:r>
              <a:rPr lang="en-US" sz="3110" dirty="0" smtClean="0"/>
              <a:t> </a:t>
            </a:r>
            <a:r>
              <a:rPr lang="en-US" sz="3110" dirty="0" err="1"/>
              <a:t>len</a:t>
            </a:r>
            <a:r>
              <a:rPr lang="en-US" sz="3110" dirty="0"/>
              <a:t>=</a:t>
            </a:r>
            <a:r>
              <a:rPr lang="en-US" sz="3110" dirty="0" err="1"/>
              <a:t>str.length</a:t>
            </a:r>
            <a:r>
              <a:rPr lang="en-US" sz="3110" dirty="0"/>
              <a:t>();</a:t>
            </a:r>
            <a:endParaRPr lang="en-US" sz="3110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//If the aim character is lowercase, use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toLowercase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to convert all characters 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str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to lowercase</a:t>
            </a:r>
            <a:endParaRPr lang="en-US" dirty="0"/>
          </a:p>
          <a:p>
            <a:pPr marL="0" indent="0">
              <a:buNone/>
            </a:pPr>
            <a:r>
              <a:rPr lang="en-US" sz="3110" dirty="0" smtClean="0"/>
              <a:t>if </a:t>
            </a:r>
            <a:r>
              <a:rPr lang="en-US" sz="3110" dirty="0"/>
              <a:t>(aim&gt;='a'&amp;&amp; aim&lt;='z') {</a:t>
            </a:r>
            <a:endParaRPr lang="en-US" sz="3110" dirty="0"/>
          </a:p>
          <a:p>
            <a:pPr marL="0" indent="0">
              <a:buNone/>
            </a:pPr>
            <a:r>
              <a:rPr lang="en-US" sz="3110" dirty="0"/>
              <a:t>            </a:t>
            </a:r>
            <a:r>
              <a:rPr lang="en-US" sz="3110" dirty="0" err="1"/>
              <a:t>str</a:t>
            </a:r>
            <a:r>
              <a:rPr lang="en-US" sz="3110" dirty="0"/>
              <a:t>=</a:t>
            </a:r>
            <a:r>
              <a:rPr lang="en-US" sz="3110" dirty="0" err="1"/>
              <a:t>str.toLowerCase</a:t>
            </a:r>
            <a:r>
              <a:rPr lang="en-US" sz="3110" dirty="0"/>
              <a:t>();</a:t>
            </a:r>
            <a:endParaRPr lang="en-US" sz="3110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//If the aim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character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uppercase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, use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toUppercase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to convert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all characters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str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uppercase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3110" dirty="0"/>
              <a:t> } else if (aim&gt;='A'&amp;&amp; aim&lt;='Z') {</a:t>
            </a:r>
            <a:endParaRPr lang="en-US" sz="3110" dirty="0"/>
          </a:p>
          <a:p>
            <a:pPr marL="0" indent="0">
              <a:buNone/>
            </a:pPr>
            <a:r>
              <a:rPr lang="en-US" sz="3110" dirty="0"/>
              <a:t>            </a:t>
            </a:r>
            <a:r>
              <a:rPr lang="en-US" sz="3110" dirty="0" err="1"/>
              <a:t>str</a:t>
            </a:r>
            <a:r>
              <a:rPr lang="en-US" sz="3110" dirty="0"/>
              <a:t>=</a:t>
            </a:r>
            <a:r>
              <a:rPr lang="en-US" sz="3110" dirty="0" err="1"/>
              <a:t>str.toUpperCase</a:t>
            </a:r>
            <a:r>
              <a:rPr lang="en-US" sz="3110" dirty="0"/>
              <a:t>();</a:t>
            </a:r>
            <a:endParaRPr lang="en-US" sz="3110" dirty="0"/>
          </a:p>
          <a:p>
            <a:pPr marL="0" indent="0">
              <a:buNone/>
            </a:pPr>
            <a:r>
              <a:rPr lang="en-US" sz="3110" dirty="0"/>
              <a:t>        }</a:t>
            </a:r>
            <a:endParaRPr lang="en-US" sz="3110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//Traverse each character of the string, for character which is the same as aim, count +1</a:t>
            </a:r>
            <a:endParaRPr lang="en-US" dirty="0"/>
          </a:p>
          <a:p>
            <a:pPr marL="0" indent="0">
              <a:buNone/>
            </a:pPr>
            <a:r>
              <a:rPr lang="en-US" sz="3110" dirty="0" smtClean="0"/>
              <a:t>for </a:t>
            </a:r>
            <a:r>
              <a:rPr lang="en-US" sz="3110" dirty="0"/>
              <a:t>(</a:t>
            </a:r>
            <a:r>
              <a:rPr lang="en-US" sz="3110" dirty="0" err="1"/>
              <a:t>int</a:t>
            </a:r>
            <a:r>
              <a:rPr lang="en-US" sz="3110" dirty="0"/>
              <a:t> </a:t>
            </a:r>
            <a:r>
              <a:rPr lang="en-US" sz="3110" dirty="0" err="1"/>
              <a:t>i</a:t>
            </a:r>
            <a:r>
              <a:rPr lang="en-US" sz="3110" dirty="0"/>
              <a:t> = 0; </a:t>
            </a:r>
            <a:r>
              <a:rPr lang="en-US" sz="3110" dirty="0" err="1"/>
              <a:t>i</a:t>
            </a:r>
            <a:r>
              <a:rPr lang="en-US" sz="3110" dirty="0"/>
              <a:t> &lt; </a:t>
            </a:r>
            <a:r>
              <a:rPr lang="en-US" sz="3110" dirty="0" err="1"/>
              <a:t>len</a:t>
            </a:r>
            <a:r>
              <a:rPr lang="en-US" sz="3110" dirty="0"/>
              <a:t>; </a:t>
            </a:r>
            <a:r>
              <a:rPr lang="en-US" sz="3110" dirty="0" err="1"/>
              <a:t>i</a:t>
            </a:r>
            <a:r>
              <a:rPr lang="en-US" sz="3110" dirty="0"/>
              <a:t>++) {</a:t>
            </a:r>
            <a:endParaRPr lang="en-US" sz="3110" dirty="0"/>
          </a:p>
          <a:p>
            <a:pPr marL="0" indent="0">
              <a:buNone/>
            </a:pPr>
            <a:r>
              <a:rPr lang="en-US" sz="3110" dirty="0"/>
              <a:t>            if (</a:t>
            </a:r>
            <a:r>
              <a:rPr lang="en-US" sz="3110" dirty="0" err="1"/>
              <a:t>str.charAt</a:t>
            </a:r>
            <a:r>
              <a:rPr lang="en-US" sz="3110" dirty="0"/>
              <a:t>(</a:t>
            </a:r>
            <a:r>
              <a:rPr lang="en-US" sz="3110" dirty="0" err="1"/>
              <a:t>i</a:t>
            </a:r>
            <a:r>
              <a:rPr lang="en-US" sz="3110" dirty="0"/>
              <a:t>)==aim) {</a:t>
            </a:r>
            <a:endParaRPr lang="en-US" sz="3110" dirty="0"/>
          </a:p>
          <a:p>
            <a:pPr marL="0" indent="0">
              <a:buNone/>
            </a:pPr>
            <a:r>
              <a:rPr lang="en-US" sz="3110" dirty="0"/>
              <a:t>                count++;</a:t>
            </a:r>
            <a:endParaRPr lang="en-US" sz="3110" dirty="0"/>
          </a:p>
          <a:p>
            <a:pPr marL="0" indent="0">
              <a:buNone/>
            </a:pPr>
            <a:r>
              <a:rPr lang="en-US" sz="3110" dirty="0"/>
              <a:t>            }</a:t>
            </a:r>
            <a:endParaRPr lang="en-US" sz="3110" dirty="0"/>
          </a:p>
          <a:p>
            <a:pPr marL="0" indent="0">
              <a:buNone/>
            </a:pPr>
            <a:r>
              <a:rPr lang="en-US" sz="3110" dirty="0"/>
              <a:t>        }</a:t>
            </a:r>
            <a:endParaRPr lang="en-US" sz="3110" dirty="0"/>
          </a:p>
          <a:p>
            <a:pPr marL="0" indent="0">
              <a:buNone/>
            </a:pPr>
            <a:r>
              <a:rPr lang="en-US" sz="3110" dirty="0"/>
              <a:t>        return count;</a:t>
            </a:r>
            <a:endParaRPr lang="en-US" sz="3110" dirty="0"/>
          </a:p>
          <a:p>
            <a:pPr marL="0" indent="0">
              <a:buNone/>
            </a:pPr>
            <a:r>
              <a:rPr lang="en-US" sz="3110" dirty="0"/>
              <a:t>    }</a:t>
            </a:r>
            <a:endParaRPr lang="en-US" sz="3110" dirty="0"/>
          </a:p>
        </p:txBody>
      </p:sp>
      <p:sp>
        <p:nvSpPr>
          <p:cNvPr id="4" name="TextBox 3"/>
          <p:cNvSpPr txBox="1"/>
          <p:nvPr/>
        </p:nvSpPr>
        <p:spPr>
          <a:xfrm>
            <a:off x="4140835" y="525145"/>
            <a:ext cx="5076190" cy="5554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Problem 5: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This method is to return the number of occurrences of a particular character in the string at all nodes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 define a variable to record the number of occurrences of the aim. Then 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printFirst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method to get the first and second string merge value for all nodes. Then combine these two strings to count the number of the character and define traversal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to be the length of the string. If the aim character is lowercase, we can 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toLowercase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to convert all characters in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str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to lowercase. If the aim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character is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uppercase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we can 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toUppercase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to convert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all characters in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uppercase. Then traverse each character of the string, for character which is the same as aim, count +1.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985" y="7620"/>
            <a:ext cx="3900170" cy="6560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public static class </a:t>
            </a:r>
            <a:r>
              <a:rPr lang="en-US" sz="1200" dirty="0" err="1"/>
              <a:t>NodeList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public </a:t>
            </a:r>
            <a:r>
              <a:rPr lang="en-US" sz="1200" dirty="0"/>
              <a:t>String value;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public </a:t>
            </a:r>
            <a:r>
              <a:rPr lang="en-US" sz="1200" dirty="0" err="1"/>
              <a:t>NodeList</a:t>
            </a:r>
            <a:r>
              <a:rPr lang="en-US" sz="1200" dirty="0"/>
              <a:t> next;</a:t>
            </a:r>
            <a:endParaRPr lang="en-US" sz="1200" dirty="0"/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//The first constructor is the first value of a node corresponds to a string, and the second value corresponds to a node of this type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sz="1200" dirty="0" smtClean="0"/>
              <a:t>public </a:t>
            </a:r>
            <a:r>
              <a:rPr lang="en-US" sz="1200" dirty="0" err="1"/>
              <a:t>NodeList</a:t>
            </a:r>
            <a:r>
              <a:rPr lang="en-US" sz="1200" dirty="0"/>
              <a:t>(String _</a:t>
            </a:r>
            <a:r>
              <a:rPr lang="en-US" sz="1200" dirty="0" err="1"/>
              <a:t>value,NodeList</a:t>
            </a:r>
            <a:r>
              <a:rPr lang="en-US" sz="1200" dirty="0"/>
              <a:t> _next) 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value= _value;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next= _next;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}</a:t>
            </a:r>
            <a:endParaRPr lang="en-US" sz="1200" dirty="0"/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//The second constructor is, the first value of the node is a string and the next value of the string is null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sz="1200" dirty="0" smtClean="0"/>
              <a:t>public </a:t>
            </a:r>
            <a:r>
              <a:rPr lang="en-US" sz="1200" dirty="0" err="1"/>
              <a:t>NodeList</a:t>
            </a:r>
            <a:r>
              <a:rPr lang="en-US" sz="1200" dirty="0"/>
              <a:t>(String _value) 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value=_value;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next=null;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}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public </a:t>
            </a:r>
            <a:r>
              <a:rPr lang="en-US" sz="1200" dirty="0"/>
              <a:t>static class NodeListTree {</a:t>
            </a:r>
            <a:endParaRPr lang="en-US" sz="1200" dirty="0"/>
          </a:p>
          <a:p>
            <a:pPr marL="0" indent="0">
              <a:buNone/>
            </a:pPr>
            <a:r>
              <a:rPr lang="zh-CN" altLang="en-US" sz="1200" dirty="0" smtClean="0"/>
              <a:t>        </a:t>
            </a:r>
            <a:r>
              <a:rPr lang="en-US" sz="1200" dirty="0"/>
              <a:t>public </a:t>
            </a:r>
            <a:r>
              <a:rPr lang="en-US" sz="1200" dirty="0" err="1"/>
              <a:t>NodeList</a:t>
            </a:r>
            <a:r>
              <a:rPr lang="en-US" sz="1200" dirty="0"/>
              <a:t> </a:t>
            </a:r>
            <a:r>
              <a:rPr lang="en-US" sz="1200" dirty="0" err="1"/>
              <a:t>val</a:t>
            </a:r>
            <a:r>
              <a:rPr lang="en-US" sz="1200" dirty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public NodeListTree right;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public NodeListTree left;</a:t>
            </a:r>
            <a:endParaRPr lang="en-US" sz="12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>
                <a:solidFill>
                  <a:srgbClr val="CE57C1"/>
                </a:solidFill>
              </a:rPr>
              <a:t>NodeListTree(String </a:t>
            </a:r>
            <a:r>
              <a:rPr lang="en-US" sz="1000" dirty="0" err="1">
                <a:solidFill>
                  <a:srgbClr val="CE57C1"/>
                </a:solidFill>
              </a:rPr>
              <a:t>l,String</a:t>
            </a:r>
            <a:r>
              <a:rPr lang="en-US" sz="1000" dirty="0">
                <a:solidFill>
                  <a:srgbClr val="CE57C1"/>
                </a:solidFill>
              </a:rPr>
              <a:t> r)</a:t>
            </a:r>
            <a:r>
              <a:rPr lang="en-US" sz="1000" dirty="0">
                <a:solidFill>
                  <a:srgbClr val="7A348E"/>
                </a:solidFill>
              </a:rPr>
              <a:t> </a:t>
            </a:r>
            <a:r>
              <a:rPr lang="en-US" sz="1200" dirty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000" dirty="0" err="1" smtClean="0"/>
              <a:t>this.val</a:t>
            </a:r>
            <a:r>
              <a:rPr lang="en-US" sz="1000" dirty="0" smtClean="0"/>
              <a:t>=new </a:t>
            </a:r>
            <a:r>
              <a:rPr lang="en-US" sz="1000" dirty="0" err="1"/>
              <a:t>NodeList</a:t>
            </a:r>
            <a:r>
              <a:rPr lang="en-US" sz="1000" dirty="0"/>
              <a:t>(</a:t>
            </a:r>
            <a:r>
              <a:rPr lang="en-US" sz="1000" dirty="0" err="1"/>
              <a:t>l,new</a:t>
            </a:r>
            <a:r>
              <a:rPr lang="en-US" sz="1000" dirty="0"/>
              <a:t> </a:t>
            </a:r>
            <a:r>
              <a:rPr lang="en-US" sz="1000" dirty="0" err="1"/>
              <a:t>NodeList</a:t>
            </a:r>
            <a:r>
              <a:rPr lang="en-US" sz="1000" dirty="0"/>
              <a:t>(r));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}</a:t>
            </a: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NodeListTree(</a:t>
            </a:r>
            <a:r>
              <a:rPr lang="en-US" sz="1000" dirty="0" err="1" smtClean="0"/>
              <a:t>NodeList</a:t>
            </a:r>
            <a:r>
              <a:rPr lang="en-US" sz="1000" dirty="0" smtClean="0"/>
              <a:t> </a:t>
            </a:r>
            <a:r>
              <a:rPr lang="en-US" sz="1000" dirty="0" err="1"/>
              <a:t>val</a:t>
            </a:r>
            <a:r>
              <a:rPr lang="en-US" sz="1000" dirty="0"/>
              <a:t>, NodeListTree left, NodeListTree right) {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</a:t>
            </a:r>
            <a:r>
              <a:rPr lang="en-US" sz="1000" dirty="0" err="1"/>
              <a:t>this.val</a:t>
            </a:r>
            <a:r>
              <a:rPr lang="en-US" sz="1000" dirty="0"/>
              <a:t> = </a:t>
            </a:r>
            <a:r>
              <a:rPr lang="en-US" sz="1000" dirty="0" err="1"/>
              <a:t>val</a:t>
            </a:r>
            <a:r>
              <a:rPr lang="en-US" sz="1000" dirty="0"/>
              <a:t>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</a:t>
            </a:r>
            <a:r>
              <a:rPr lang="en-US" sz="1000" dirty="0" err="1"/>
              <a:t>this.left</a:t>
            </a:r>
            <a:r>
              <a:rPr lang="en-US" sz="1000" dirty="0"/>
              <a:t> = left;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</a:t>
            </a:r>
            <a:r>
              <a:rPr lang="en-US" sz="1000" dirty="0" err="1"/>
              <a:t>this.right</a:t>
            </a:r>
            <a:r>
              <a:rPr lang="en-US" sz="1000" dirty="0"/>
              <a:t> = right;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}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}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161790" y="320675"/>
            <a:ext cx="4876800" cy="6028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Problem 1: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first constructor is the first value of a node corresponds to a string, and the second value corresponds to a node of this type. The second constructor is, the first value of the node is a string and the next value of the string is null.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step I marked: This constructor passes in two strings, to construct the six nodes of this binary tree.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At the end this constructor is just as what the section has mentioned.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(end of section 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348865"/>
            <a:ext cx="9145270" cy="1295400"/>
          </a:xfrm>
        </p:spPr>
        <p:txBody>
          <a:bodyPr>
            <a:normAutofit/>
          </a:bodyPr>
          <a:p>
            <a:pPr algn="ctr"/>
            <a:r>
              <a:rPr lang="en-US" altLang="zh-CN" sz="4800"/>
              <a:t>Section C</a:t>
            </a:r>
            <a:endParaRPr lang="en-US" altLang="zh-CN"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5720"/>
            <a:ext cx="4309240" cy="6523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package </a:t>
            </a:r>
            <a:r>
              <a:rPr lang="en-US" sz="900" dirty="0" smtClean="0"/>
              <a:t>PracticePack2;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public </a:t>
            </a:r>
            <a:r>
              <a:rPr lang="en-US" sz="900" dirty="0"/>
              <a:t>class HeroAttribute1 implements </a:t>
            </a:r>
            <a:r>
              <a:rPr lang="en-US" sz="900" dirty="0" smtClean="0"/>
              <a:t>Monk{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//Develop the life, movement speed and attack power attribute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private </a:t>
            </a:r>
            <a:r>
              <a:rPr lang="en-US" sz="900" dirty="0" err="1"/>
              <a:t>int</a:t>
            </a:r>
            <a:r>
              <a:rPr lang="en-US" sz="900" dirty="0"/>
              <a:t> life;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private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movementSpeed</a:t>
            </a:r>
            <a:r>
              <a:rPr lang="en-US" sz="900" dirty="0"/>
              <a:t>;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private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attackPower</a:t>
            </a:r>
            <a:r>
              <a:rPr lang="en-US" sz="900" dirty="0"/>
              <a:t>;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 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public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getLife</a:t>
            </a:r>
            <a:r>
              <a:rPr lang="en-US" sz="900" dirty="0"/>
              <a:t>() {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return life;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}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    public void </a:t>
            </a:r>
            <a:r>
              <a:rPr lang="en-US" sz="900" dirty="0" err="1"/>
              <a:t>setLife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 life) {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this.life</a:t>
            </a:r>
            <a:r>
              <a:rPr lang="en-US" sz="900" dirty="0"/>
              <a:t> = life;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}</a:t>
            </a:r>
            <a:endParaRPr lang="en-US" sz="900" dirty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    </a:t>
            </a:r>
            <a:r>
              <a:rPr lang="en-US" sz="900" dirty="0"/>
              <a:t>public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getMovementSpeed</a:t>
            </a:r>
            <a:r>
              <a:rPr lang="en-US" sz="900" dirty="0"/>
              <a:t>() {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return </a:t>
            </a:r>
            <a:r>
              <a:rPr lang="en-US" sz="900" dirty="0" err="1"/>
              <a:t>movementSpeed</a:t>
            </a:r>
            <a:r>
              <a:rPr lang="en-US" sz="900" dirty="0"/>
              <a:t>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}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    public void </a:t>
            </a:r>
            <a:r>
              <a:rPr lang="en-US" sz="900" dirty="0" err="1"/>
              <a:t>setMovementSpeed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movementSpeed</a:t>
            </a:r>
            <a:r>
              <a:rPr lang="en-US" sz="900" dirty="0"/>
              <a:t>) {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this.movementSpeed</a:t>
            </a:r>
            <a:r>
              <a:rPr lang="en-US" sz="900" dirty="0"/>
              <a:t> = </a:t>
            </a:r>
            <a:r>
              <a:rPr lang="en-US" sz="900" dirty="0" err="1"/>
              <a:t>movementSpeed</a:t>
            </a:r>
            <a:r>
              <a:rPr lang="en-US" sz="900" dirty="0"/>
              <a:t>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}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    public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getAttackPower</a:t>
            </a:r>
            <a:r>
              <a:rPr lang="en-US" sz="900" dirty="0"/>
              <a:t>() {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return </a:t>
            </a:r>
            <a:r>
              <a:rPr lang="en-US" sz="900" dirty="0" err="1"/>
              <a:t>attackPower</a:t>
            </a:r>
            <a:r>
              <a:rPr lang="en-US" sz="900" dirty="0"/>
              <a:t>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}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    public void </a:t>
            </a:r>
            <a:r>
              <a:rPr lang="en-US" sz="900" dirty="0" err="1"/>
              <a:t>setAttackPower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attackPower</a:t>
            </a:r>
            <a:r>
              <a:rPr lang="en-US" sz="900" dirty="0"/>
              <a:t>) </a:t>
            </a:r>
            <a:r>
              <a:rPr lang="en-US" sz="900" dirty="0" smtClean="0"/>
              <a:t>{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 </a:t>
            </a:r>
            <a:r>
              <a:rPr lang="en-US" sz="900" dirty="0" err="1"/>
              <a:t>this.attackPower</a:t>
            </a:r>
            <a:r>
              <a:rPr lang="en-US" sz="900" dirty="0"/>
              <a:t> = </a:t>
            </a:r>
            <a:r>
              <a:rPr lang="en-US" sz="900" dirty="0" err="1"/>
              <a:t>attackPower</a:t>
            </a:r>
            <a:r>
              <a:rPr lang="en-US" sz="900" dirty="0" smtClean="0"/>
              <a:t>;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/>
              <a:t>}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}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498429" y="45720"/>
            <a:ext cx="4729654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package </a:t>
            </a:r>
            <a:r>
              <a:rPr lang="en-US" sz="1050" dirty="0" smtClean="0"/>
              <a:t>PracticePack2;</a:t>
            </a:r>
            <a:endParaRPr lang="en-US" sz="1050" dirty="0"/>
          </a:p>
          <a:p>
            <a:endParaRPr lang="en-US" sz="1050" dirty="0" smtClean="0"/>
          </a:p>
          <a:p>
            <a:r>
              <a:rPr lang="en-US" sz="1050" dirty="0" smtClean="0"/>
              <a:t>public </a:t>
            </a:r>
            <a:r>
              <a:rPr lang="en-US" sz="1050" dirty="0"/>
              <a:t>class HeroAttribute2 implements </a:t>
            </a:r>
            <a:r>
              <a:rPr lang="en-US" sz="1050" dirty="0" smtClean="0"/>
              <a:t>Priest{</a:t>
            </a:r>
            <a:endParaRPr lang="en-US" sz="1050" dirty="0"/>
          </a:p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//Develop the life, movement speed and attack power attribute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private </a:t>
            </a:r>
            <a:r>
              <a:rPr lang="en-US" sz="1050" dirty="0" err="1"/>
              <a:t>int</a:t>
            </a:r>
            <a:r>
              <a:rPr lang="en-US" sz="1050" dirty="0"/>
              <a:t> life;</a:t>
            </a:r>
            <a:endParaRPr lang="en-US" sz="1050" dirty="0"/>
          </a:p>
          <a:p>
            <a:r>
              <a:rPr lang="zh-CN" altLang="en-US" sz="1050" dirty="0" smtClean="0"/>
              <a:t>    </a:t>
            </a:r>
            <a:r>
              <a:rPr lang="en-US" sz="1050" dirty="0"/>
              <a:t>private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movementSpeed</a:t>
            </a:r>
            <a:r>
              <a:rPr lang="en-US" sz="1050" dirty="0" smtClean="0"/>
              <a:t>;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private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attackPower</a:t>
            </a:r>
            <a:r>
              <a:rPr lang="en-US" sz="1050" dirty="0"/>
              <a:t>;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public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getLife</a:t>
            </a:r>
            <a:r>
              <a:rPr lang="en-US" sz="1050" dirty="0"/>
              <a:t>() {</a:t>
            </a:r>
            <a:endParaRPr lang="en-US" sz="1050" dirty="0"/>
          </a:p>
          <a:p>
            <a:r>
              <a:rPr lang="en-US" sz="1050" dirty="0"/>
              <a:t>        return life;</a:t>
            </a:r>
            <a:endParaRPr lang="en-US" sz="1050" dirty="0"/>
          </a:p>
          <a:p>
            <a:r>
              <a:rPr lang="en-US" sz="1050" dirty="0"/>
              <a:t>    }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public void </a:t>
            </a:r>
            <a:r>
              <a:rPr lang="en-US" sz="1050" dirty="0" err="1"/>
              <a:t>setLife</a:t>
            </a:r>
            <a:r>
              <a:rPr lang="en-US" sz="1050" dirty="0"/>
              <a:t>(</a:t>
            </a:r>
            <a:r>
              <a:rPr lang="en-US" sz="1050" dirty="0" err="1"/>
              <a:t>int</a:t>
            </a:r>
            <a:r>
              <a:rPr lang="en-US" sz="1050" dirty="0"/>
              <a:t> life) {</a:t>
            </a:r>
            <a:endParaRPr lang="en-US" sz="1050" dirty="0"/>
          </a:p>
          <a:p>
            <a:r>
              <a:rPr lang="en-US" sz="1050" dirty="0"/>
              <a:t>        </a:t>
            </a:r>
            <a:r>
              <a:rPr lang="en-US" sz="1050" dirty="0" err="1"/>
              <a:t>this.life</a:t>
            </a:r>
            <a:r>
              <a:rPr lang="en-US" sz="1050" dirty="0"/>
              <a:t> = life;</a:t>
            </a:r>
            <a:endParaRPr lang="en-US" sz="1050" dirty="0"/>
          </a:p>
          <a:p>
            <a:r>
              <a:rPr lang="en-US" sz="1050" dirty="0"/>
              <a:t>    }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public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getMovementSpeed</a:t>
            </a:r>
            <a:r>
              <a:rPr lang="en-US" sz="1050" dirty="0"/>
              <a:t>() {</a:t>
            </a:r>
            <a:endParaRPr lang="en-US" sz="1050" dirty="0"/>
          </a:p>
          <a:p>
            <a:r>
              <a:rPr lang="en-US" sz="1050" dirty="0"/>
              <a:t>        return </a:t>
            </a:r>
            <a:r>
              <a:rPr lang="en-US" sz="1050" dirty="0" err="1"/>
              <a:t>movementSpeed</a:t>
            </a:r>
            <a:r>
              <a:rPr lang="en-US" sz="1050" dirty="0"/>
              <a:t>;</a:t>
            </a:r>
            <a:endParaRPr lang="en-US" sz="1050" dirty="0"/>
          </a:p>
          <a:p>
            <a:r>
              <a:rPr lang="en-US" sz="1050" dirty="0"/>
              <a:t>    }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public void </a:t>
            </a:r>
            <a:r>
              <a:rPr lang="en-US" sz="1050" dirty="0" err="1"/>
              <a:t>setMovementSpeed</a:t>
            </a:r>
            <a:r>
              <a:rPr lang="en-US" sz="1050" dirty="0"/>
              <a:t>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movementSpeed</a:t>
            </a:r>
            <a:r>
              <a:rPr lang="en-US" sz="1050" dirty="0"/>
              <a:t>) {</a:t>
            </a:r>
            <a:endParaRPr lang="en-US" sz="1050" dirty="0"/>
          </a:p>
          <a:p>
            <a:r>
              <a:rPr lang="en-US" sz="1050" dirty="0"/>
              <a:t>        </a:t>
            </a:r>
            <a:r>
              <a:rPr lang="en-US" sz="1050" dirty="0" err="1"/>
              <a:t>this.movementSpeed</a:t>
            </a:r>
            <a:r>
              <a:rPr lang="en-US" sz="1050" dirty="0"/>
              <a:t> = </a:t>
            </a:r>
            <a:r>
              <a:rPr lang="en-US" sz="1050" dirty="0" err="1"/>
              <a:t>movementSpeed</a:t>
            </a:r>
            <a:r>
              <a:rPr lang="en-US" sz="1050" dirty="0"/>
              <a:t>;</a:t>
            </a:r>
            <a:endParaRPr lang="en-US" sz="1050" dirty="0"/>
          </a:p>
          <a:p>
            <a:r>
              <a:rPr lang="en-US" sz="1050" dirty="0"/>
              <a:t>    }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public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getAttackPower</a:t>
            </a:r>
            <a:r>
              <a:rPr lang="en-US" sz="1050" dirty="0"/>
              <a:t>() {</a:t>
            </a:r>
            <a:endParaRPr lang="en-US" sz="1050" dirty="0"/>
          </a:p>
          <a:p>
            <a:r>
              <a:rPr lang="en-US" sz="1050" dirty="0"/>
              <a:t>        return </a:t>
            </a:r>
            <a:r>
              <a:rPr lang="en-US" sz="1050" dirty="0" err="1"/>
              <a:t>attackPower</a:t>
            </a:r>
            <a:r>
              <a:rPr lang="en-US" sz="1050" dirty="0"/>
              <a:t>;</a:t>
            </a:r>
            <a:endParaRPr lang="en-US" sz="1050" dirty="0"/>
          </a:p>
          <a:p>
            <a:r>
              <a:rPr lang="en-US" sz="1050" dirty="0"/>
              <a:t>    }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public void </a:t>
            </a:r>
            <a:r>
              <a:rPr lang="en-US" sz="1050" dirty="0" err="1"/>
              <a:t>setAttackPower</a:t>
            </a:r>
            <a:r>
              <a:rPr lang="en-US" sz="1050" dirty="0"/>
              <a:t>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attackPower</a:t>
            </a:r>
            <a:r>
              <a:rPr lang="en-US" sz="1050" dirty="0"/>
              <a:t>) </a:t>
            </a:r>
            <a:r>
              <a:rPr lang="en-US" sz="1050" dirty="0" smtClean="0"/>
              <a:t>{ </a:t>
            </a:r>
            <a:endParaRPr lang="en-US" sz="1050" dirty="0" smtClean="0"/>
          </a:p>
          <a:p>
            <a:r>
              <a:rPr lang="en-US" sz="1050" dirty="0" err="1" smtClean="0"/>
              <a:t>this.attackPower</a:t>
            </a:r>
            <a:r>
              <a:rPr lang="en-US" sz="1050" dirty="0" smtClean="0"/>
              <a:t> </a:t>
            </a:r>
            <a:r>
              <a:rPr lang="en-US" sz="1050" dirty="0"/>
              <a:t>= </a:t>
            </a:r>
            <a:r>
              <a:rPr lang="en-US" sz="1050" dirty="0" err="1" smtClean="0"/>
              <a:t>attackPower</a:t>
            </a:r>
            <a:r>
              <a:rPr lang="en-US" sz="1050" dirty="0"/>
              <a:t>;</a:t>
            </a:r>
            <a:r>
              <a:rPr lang="en-US" sz="1050" dirty="0" smtClean="0"/>
              <a:t> 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</a:t>
            </a:r>
            <a:r>
              <a:rPr lang="en-US" sz="1050" dirty="0"/>
              <a:t>}</a:t>
            </a:r>
            <a:endParaRPr lang="en-US" sz="1050" dirty="0"/>
          </a:p>
          <a:p>
            <a:r>
              <a:rPr lang="en-US" sz="1050" dirty="0"/>
              <a:t>}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2533015" y="5326380"/>
            <a:ext cx="5812155" cy="1079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This is a class of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attributes of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Monk(hero1) and Priest(hero2). It calls the </a:t>
            </a:r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of the hero(indirectly called the interface of shared skills). I implement its get/set method at the same time, so that I can set its attributes when create and call its objects. 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66953"/>
            <a:ext cx="4792717" cy="39308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smtClean="0"/>
              <a:t>PracticePack2;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interface </a:t>
            </a:r>
            <a:r>
              <a:rPr lang="en-US" dirty="0" smtClean="0"/>
              <a:t>Monk </a:t>
            </a:r>
            <a:r>
              <a:rPr lang="en-US" dirty="0"/>
              <a:t>extends </a:t>
            </a:r>
            <a:r>
              <a:rPr lang="en-US" dirty="0" err="1"/>
              <a:t>SharedSkillPool</a:t>
            </a:r>
            <a:r>
              <a:rPr lang="en-US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default void </a:t>
            </a:r>
            <a:r>
              <a:rPr lang="en-US" dirty="0" err="1"/>
              <a:t>AddHealth</a:t>
            </a:r>
            <a:r>
              <a:rPr lang="en-US" dirty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 smtClean="0"/>
              <a:t>(“</a:t>
            </a:r>
            <a:r>
              <a:rPr lang="en-US" altLang="zh-CN" dirty="0" smtClean="0"/>
              <a:t>Add Health’’);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dirty="0"/>
              <a:t>default void </a:t>
            </a:r>
            <a:r>
              <a:rPr lang="en-US" dirty="0" err="1"/>
              <a:t>Escape</a:t>
            </a:r>
            <a:r>
              <a:rPr lang="en-US" dirty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System.out.println</a:t>
            </a:r>
            <a:r>
              <a:rPr lang="en-US" dirty="0"/>
              <a:t>(“</a:t>
            </a:r>
            <a:r>
              <a:rPr lang="en-US" altLang="zh-CN" dirty="0" smtClean="0"/>
              <a:t>Escape’’);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dirty="0"/>
              <a:t>default void </a:t>
            </a:r>
            <a:r>
              <a:rPr lang="en-US" dirty="0" err="1"/>
              <a:t>Buddha</a:t>
            </a:r>
            <a:r>
              <a:rPr lang="en-US" dirty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 smtClean="0"/>
              <a:t>(“</a:t>
            </a:r>
            <a:r>
              <a:rPr lang="en-US" altLang="zh-CN" dirty="0" smtClean="0"/>
              <a:t>Buddha’’);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2070" y="966953"/>
            <a:ext cx="47191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package PracticePack2;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public </a:t>
            </a:r>
            <a:r>
              <a:rPr lang="en-US" sz="1600" dirty="0"/>
              <a:t>interface </a:t>
            </a:r>
            <a:r>
              <a:rPr lang="en-US" sz="1600" dirty="0" smtClean="0"/>
              <a:t>Priest </a:t>
            </a:r>
            <a:r>
              <a:rPr lang="en-US" sz="1600" dirty="0"/>
              <a:t>extends </a:t>
            </a:r>
            <a:r>
              <a:rPr lang="en-US" sz="1600" dirty="0" err="1"/>
              <a:t>SharedSkillPool</a:t>
            </a:r>
            <a:r>
              <a:rPr lang="en-US" sz="1600" dirty="0"/>
              <a:t>{</a:t>
            </a:r>
            <a:endParaRPr lang="en-US" sz="1600" dirty="0"/>
          </a:p>
          <a:p>
            <a:r>
              <a:rPr lang="en-US" sz="1600" dirty="0"/>
              <a:t>    default void </a:t>
            </a:r>
            <a:r>
              <a:rPr lang="en-US" sz="1600" dirty="0" err="1"/>
              <a:t>Pray</a:t>
            </a:r>
            <a:r>
              <a:rPr lang="en-US" sz="1600" dirty="0"/>
              <a:t>() 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 smtClean="0"/>
              <a:t>(“</a:t>
            </a:r>
            <a:r>
              <a:rPr lang="en-US" altLang="zh-CN" sz="1600" dirty="0" smtClean="0"/>
              <a:t>Pray");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sz="1600" dirty="0"/>
              <a:t>default void </a:t>
            </a:r>
            <a:r>
              <a:rPr lang="en-US" sz="1600" dirty="0" err="1"/>
              <a:t>TaiChi</a:t>
            </a:r>
            <a:r>
              <a:rPr lang="en-US" sz="1600" dirty="0"/>
              <a:t>() 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 smtClean="0"/>
              <a:t>(“</a:t>
            </a:r>
            <a:r>
              <a:rPr lang="en-US" altLang="zh-CN" sz="1600" dirty="0" smtClean="0"/>
              <a:t>Tai Chi");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sz="1600" dirty="0"/>
              <a:t>default void </a:t>
            </a:r>
            <a:r>
              <a:rPr lang="en-US" sz="1600" dirty="0" err="1"/>
              <a:t>Swordsmanship</a:t>
            </a:r>
            <a:r>
              <a:rPr lang="en-US" sz="1600" dirty="0"/>
              <a:t>() 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 smtClean="0"/>
              <a:t>(“</a:t>
            </a:r>
            <a:r>
              <a:rPr lang="en-US" altLang="zh-CN" sz="1600" dirty="0" smtClean="0"/>
              <a:t>Swordsmanship");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5223641"/>
            <a:ext cx="870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Here is the 3 unique skills of the two heroes I developed.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786" y="346842"/>
            <a:ext cx="7716564" cy="59142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smtClean="0"/>
              <a:t>PracticePack2;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interface </a:t>
            </a:r>
            <a:r>
              <a:rPr lang="en-US" dirty="0" err="1"/>
              <a:t>SharedSkillPool</a:t>
            </a:r>
            <a:r>
              <a:rPr lang="en-US" dirty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default void </a:t>
            </a:r>
            <a:r>
              <a:rPr lang="en-US" dirty="0" err="1"/>
              <a:t>AddStrength</a:t>
            </a:r>
            <a:r>
              <a:rPr lang="en-US" dirty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 smtClean="0"/>
              <a:t>(“Add Strength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dirty="0"/>
              <a:t>default void </a:t>
            </a:r>
            <a:r>
              <a:rPr lang="en-US" dirty="0" err="1"/>
              <a:t>AddSpeed</a:t>
            </a:r>
            <a:r>
              <a:rPr lang="en-US" dirty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 smtClean="0"/>
              <a:t>(“</a:t>
            </a:r>
            <a:r>
              <a:rPr lang="en-US" altLang="zh-CN" dirty="0" smtClean="0"/>
              <a:t>Add Speed");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This is the shared skills of the two heroes required in the problem.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705" y="184150"/>
            <a:ext cx="6938645" cy="6332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package </a:t>
            </a:r>
            <a:r>
              <a:rPr lang="en-US" sz="900" dirty="0" smtClean="0"/>
              <a:t>PracticePack2;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public </a:t>
            </a:r>
            <a:r>
              <a:rPr lang="en-US" sz="900" dirty="0"/>
              <a:t>class test {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public static void main(String[] args) {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zh-CN" sz="900" dirty="0" smtClean="0">
                <a:solidFill>
                  <a:schemeClr val="accent1">
                    <a:lumMod val="75000"/>
                  </a:schemeClr>
                </a:solidFill>
              </a:rPr>
              <a:t>reate Monk as the first hero</a:t>
            </a:r>
            <a:endParaRPr lang="zh-CN" alt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900" dirty="0"/>
              <a:t>        </a:t>
            </a:r>
            <a:r>
              <a:rPr lang="en-US" sz="900" dirty="0"/>
              <a:t>HeroAttribute1 </a:t>
            </a:r>
            <a:r>
              <a:rPr lang="en-US" sz="900" dirty="0" smtClean="0"/>
              <a:t>Monk=new </a:t>
            </a:r>
            <a:r>
              <a:rPr lang="en-US" sz="900" dirty="0"/>
              <a:t>HeroAttribute1();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altLang="zh-CN" sz="900" dirty="0" smtClean="0">
                <a:solidFill>
                  <a:schemeClr val="accent1">
                    <a:lumMod val="75000"/>
                  </a:schemeClr>
                </a:solidFill>
              </a:rPr>
              <a:t>Call 3 unique skills of Monk</a:t>
            </a:r>
            <a:endParaRPr lang="zh-CN" alt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900" dirty="0"/>
              <a:t>        </a:t>
            </a:r>
            <a:r>
              <a:rPr lang="en-US" sz="900" dirty="0" err="1"/>
              <a:t>Monk</a:t>
            </a:r>
            <a:r>
              <a:rPr lang="en-US" sz="900" dirty="0" err="1" smtClean="0"/>
              <a:t>.AddHealth</a:t>
            </a:r>
            <a:r>
              <a:rPr lang="en-US" sz="900" dirty="0"/>
              <a:t>();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Monk</a:t>
            </a:r>
            <a:r>
              <a:rPr lang="en-US" sz="900" dirty="0" err="1" smtClean="0"/>
              <a:t>.Escape</a:t>
            </a:r>
            <a:r>
              <a:rPr lang="en-US" sz="900" dirty="0"/>
              <a:t>();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Monk</a:t>
            </a:r>
            <a:r>
              <a:rPr lang="en-US" sz="900" dirty="0" err="1" smtClean="0"/>
              <a:t>.Buddha</a:t>
            </a:r>
            <a:r>
              <a:rPr lang="en-US" sz="900" dirty="0"/>
              <a:t>();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       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// Call 2 skills of the shared skill pool </a:t>
            </a:r>
            <a:endParaRPr lang="zh-CN" alt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900" dirty="0"/>
              <a:t>        </a:t>
            </a:r>
            <a:r>
              <a:rPr lang="en-US" sz="900" dirty="0" err="1"/>
              <a:t>Monk</a:t>
            </a:r>
            <a:r>
              <a:rPr lang="en-US" sz="900" dirty="0" err="1" smtClean="0"/>
              <a:t>.AddStrength</a:t>
            </a:r>
            <a:r>
              <a:rPr lang="en-US" sz="900" dirty="0"/>
              <a:t>();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Monk</a:t>
            </a:r>
            <a:r>
              <a:rPr lang="en-US" sz="900" dirty="0" err="1" smtClean="0"/>
              <a:t>.AddSpeed</a:t>
            </a:r>
            <a:r>
              <a:rPr lang="en-US" sz="900" dirty="0"/>
              <a:t>();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</a:rPr>
              <a:t>Set Monk’s 3 essential attributes</a:t>
            </a:r>
            <a:endParaRPr lang="zh-CN" alt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900" dirty="0"/>
              <a:t>        </a:t>
            </a:r>
            <a:r>
              <a:rPr lang="en-US" sz="900" dirty="0" err="1"/>
              <a:t>Monk</a:t>
            </a:r>
            <a:r>
              <a:rPr lang="en-US" sz="900" dirty="0" err="1" smtClean="0"/>
              <a:t>.setLife</a:t>
            </a:r>
            <a:r>
              <a:rPr lang="en-US" sz="900" dirty="0" smtClean="0"/>
              <a:t>(100</a:t>
            </a:r>
            <a:r>
              <a:rPr lang="en-US" sz="900" dirty="0"/>
              <a:t>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Monk</a:t>
            </a:r>
            <a:r>
              <a:rPr lang="en-US" sz="900" dirty="0" err="1" smtClean="0"/>
              <a:t>.setMovementSpeed</a:t>
            </a:r>
            <a:r>
              <a:rPr lang="en-US" sz="900" dirty="0" smtClean="0"/>
              <a:t>(100</a:t>
            </a:r>
            <a:r>
              <a:rPr lang="en-US" sz="900" dirty="0"/>
              <a:t>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Monk</a:t>
            </a:r>
            <a:r>
              <a:rPr lang="en-US" sz="900" dirty="0" err="1" smtClean="0"/>
              <a:t>.setAttackPower</a:t>
            </a:r>
            <a:r>
              <a:rPr lang="en-US" sz="900" dirty="0" smtClean="0"/>
              <a:t>(100</a:t>
            </a:r>
            <a:r>
              <a:rPr lang="en-US" sz="900" dirty="0"/>
              <a:t>);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//C</a:t>
            </a: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</a:rPr>
              <a:t>reate </a:t>
            </a:r>
            <a:r>
              <a:rPr lang="en-US" altLang="zh-CN" sz="900" dirty="0" smtClean="0">
                <a:solidFill>
                  <a:schemeClr val="accent1">
                    <a:lumMod val="75000"/>
                  </a:schemeClr>
                </a:solidFill>
              </a:rPr>
              <a:t>Priest </a:t>
            </a: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</a:rPr>
              <a:t>as the </a:t>
            </a:r>
            <a:r>
              <a:rPr lang="en-US" altLang="zh-CN" sz="900" dirty="0" smtClean="0">
                <a:solidFill>
                  <a:schemeClr val="accent1">
                    <a:lumMod val="75000"/>
                  </a:schemeClr>
                </a:solidFill>
              </a:rPr>
              <a:t>second </a:t>
            </a: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</a:rPr>
              <a:t>hero</a:t>
            </a:r>
            <a:endParaRPr lang="zh-CN" altLang="en-US" sz="900" dirty="0"/>
          </a:p>
          <a:p>
            <a:pPr marL="0" indent="0">
              <a:buNone/>
            </a:pPr>
            <a:r>
              <a:rPr lang="zh-CN" altLang="en-US" sz="900" dirty="0"/>
              <a:t>        </a:t>
            </a:r>
            <a:r>
              <a:rPr lang="en-US" sz="900" dirty="0"/>
              <a:t>HeroAttribute2 </a:t>
            </a:r>
            <a:r>
              <a:rPr lang="en-US" altLang="zh-CN" sz="900" dirty="0"/>
              <a:t>Priest</a:t>
            </a: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00" dirty="0" smtClean="0"/>
              <a:t>=</a:t>
            </a:r>
            <a:r>
              <a:rPr lang="en-US" sz="900" dirty="0"/>
              <a:t>new HeroAttribute2();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//</a:t>
            </a: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</a:rPr>
              <a:t>Call 3 </a:t>
            </a:r>
            <a:r>
              <a:rPr lang="en-US" altLang="zh-CN" sz="900" dirty="0" smtClean="0">
                <a:solidFill>
                  <a:schemeClr val="accent1">
                    <a:lumMod val="75000"/>
                  </a:schemeClr>
                </a:solidFill>
              </a:rPr>
              <a:t>unique skills </a:t>
            </a: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altLang="zh-CN" sz="900" dirty="0" smtClean="0">
                <a:solidFill>
                  <a:schemeClr val="accent1">
                    <a:lumMod val="75000"/>
                  </a:schemeClr>
                </a:solidFill>
              </a:rPr>
              <a:t>Priest</a:t>
            </a:r>
            <a:endParaRPr lang="zh-CN" altLang="en-US" sz="900" dirty="0"/>
          </a:p>
          <a:p>
            <a:pPr marL="0" indent="0">
              <a:buNone/>
            </a:pPr>
            <a:r>
              <a:rPr lang="zh-CN" altLang="en-US" sz="900" dirty="0"/>
              <a:t> </a:t>
            </a:r>
            <a:r>
              <a:rPr lang="zh-CN" altLang="en-US" sz="900" dirty="0" smtClean="0"/>
              <a:t>       </a:t>
            </a:r>
            <a:r>
              <a:rPr lang="en-US" altLang="zh-CN" sz="900" dirty="0" err="1" smtClean="0"/>
              <a:t>Priest</a:t>
            </a:r>
            <a:r>
              <a:rPr lang="en-US" sz="900" dirty="0" err="1" smtClean="0"/>
              <a:t>.Pray</a:t>
            </a:r>
            <a:r>
              <a:rPr lang="en-US" sz="900" dirty="0"/>
              <a:t>();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Priest.TaiChi</a:t>
            </a:r>
            <a:r>
              <a:rPr lang="en-US" sz="900" dirty="0"/>
              <a:t>();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Priest.Swordsmanship</a:t>
            </a:r>
            <a:r>
              <a:rPr lang="en-US" sz="900" dirty="0"/>
              <a:t>();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     //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Call 2 skills of the shared skill pool </a:t>
            </a:r>
            <a:endParaRPr lang="zh-CN" alt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900" dirty="0" smtClean="0"/>
              <a:t>        </a:t>
            </a:r>
            <a:r>
              <a:rPr lang="en-US" sz="900" dirty="0" err="1"/>
              <a:t>Priest.AddStrength</a:t>
            </a:r>
            <a:r>
              <a:rPr lang="en-US" sz="900" dirty="0"/>
              <a:t>();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Priest.AddSpeed</a:t>
            </a:r>
            <a:r>
              <a:rPr lang="en-US" sz="900" dirty="0"/>
              <a:t>();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r>
              <a:rPr lang="en-US" altLang="zh-CN" sz="900" dirty="0" smtClean="0">
                <a:solidFill>
                  <a:schemeClr val="accent1">
                    <a:lumMod val="75000"/>
                  </a:schemeClr>
                </a:solidFill>
              </a:rPr>
              <a:t>Priest’s </a:t>
            </a: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</a:rPr>
              <a:t>3 essential attributes</a:t>
            </a:r>
            <a:endParaRPr lang="zh-CN" altLang="en-US" sz="900" dirty="0"/>
          </a:p>
          <a:p>
            <a:pPr marL="0" indent="0">
              <a:buNone/>
            </a:pPr>
            <a:r>
              <a:rPr lang="zh-CN" altLang="en-US" sz="900" dirty="0"/>
              <a:t>        </a:t>
            </a:r>
            <a:r>
              <a:rPr lang="en-US" sz="900" dirty="0" err="1"/>
              <a:t>Priest.setLife</a:t>
            </a:r>
            <a:r>
              <a:rPr lang="en-US" sz="900" dirty="0"/>
              <a:t>(200);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Priest.setMovementSpeed</a:t>
            </a:r>
            <a:r>
              <a:rPr lang="en-US" sz="900" dirty="0"/>
              <a:t>(200);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Priest.setAttackPower</a:t>
            </a:r>
            <a:r>
              <a:rPr lang="en-US" sz="900" dirty="0"/>
              <a:t>(200);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}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}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4813738" y="2957901"/>
            <a:ext cx="342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 the end this is the test.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(end of section C)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74725"/>
          </a:xfrm>
        </p:spPr>
        <p:txBody>
          <a:bodyPr>
            <a:normAutofit fontScale="90000"/>
          </a:bodyPr>
          <a:p>
            <a:r>
              <a:rPr lang="en-US" altLang="zh-CN"/>
              <a:t>Section A</a:t>
            </a:r>
            <a:br>
              <a:rPr lang="en-US" altLang="zh-CN"/>
            </a:br>
            <a:br>
              <a:rPr lang="en-US" altLang="zh-CN" sz="2200"/>
            </a:br>
            <a:r>
              <a:rPr lang="en-US" altLang="zh-CN" sz="2200"/>
              <a:t>Problem 1</a:t>
            </a:r>
            <a:endParaRPr lang="en-US" altLang="zh-CN" sz="2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4725"/>
            <a:ext cx="5104765" cy="5600065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1100"/>
          </a:p>
          <a:p>
            <a:pPr marL="0" indent="0">
              <a:buNone/>
            </a:pPr>
            <a:r>
              <a:rPr lang="zh-CN" altLang="en-US" sz="1200"/>
              <a:t>import java.util.HashMap;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import java.util.Map;</a:t>
            </a: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//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Define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len1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to represent the length of the whole state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public static int len1=state.length;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//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Define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len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2 to represent the length of a row of the state</a:t>
            </a:r>
            <a:endParaRPr lang="zh-CN" altLang="en-US" sz="12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public static int len2=state[0].length;</a:t>
            </a: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public static int returnAlive(int x, int y){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// Check the surrounding cells of (x, y) and return the number of alive cells</a:t>
            </a:r>
            <a:endParaRPr lang="zh-CN" altLang="en-US" sz="12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200"/>
              <a:t>        int count = 0;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for(int i = x-1; i &lt;= x+1; i++){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   for(int j = y-1; j &lt;= y+1; j++){</a:t>
            </a:r>
            <a:endParaRPr lang="zh-CN" altLang="en-US" sz="1200"/>
          </a:p>
          <a:p>
            <a:pPr marL="0" indent="0">
              <a:buNone/>
            </a:pP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        //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(i + 5) % len1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and (j+5) % len2 is about the boundary issues. They can achieve 0→4 and 4→0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200"/>
              <a:t>                </a:t>
            </a:r>
            <a:r>
              <a:rPr lang="zh-CN" altLang="en-US" sz="1200">
                <a:solidFill>
                  <a:schemeClr val="tx1"/>
                </a:solidFill>
              </a:rPr>
              <a:t>if(state[((i + 5) % len1)][(j+5) % len2] == 1 &amp;&amp;  !(i == x &amp;&amp; j == y)){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            count++;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return count;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1570" y="1061085"/>
            <a:ext cx="4179570" cy="4241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 used for loop to solve problem 1.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First I c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heck the surrounding cells of (x, y) and return the number of alive cells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.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endParaRPr lang="en-US" altLang="zh-CN" sz="20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endParaRPr lang="en-US" altLang="zh-CN" sz="20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endParaRPr lang="en-US" altLang="zh-CN" sz="20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Then: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Boundary issues: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                                           0→4    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                                           4→0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380"/>
            <a:ext cx="7886700" cy="440055"/>
          </a:xfrm>
        </p:spPr>
        <p:txBody>
          <a:bodyPr>
            <a:normAutofit fontScale="90000"/>
          </a:bodyPr>
          <a:lstStyle/>
          <a:p>
            <a:r>
              <a:rPr lang="en-US" sz="2400"/>
              <a:t>Problem 2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95" y="575945"/>
            <a:ext cx="4103370" cy="6222365"/>
          </a:xfrm>
        </p:spPr>
        <p:txBody>
          <a:bodyPr>
            <a:normAutofit fontScale="35000"/>
          </a:bodyPr>
          <a:lstStyle/>
          <a:p>
            <a:pPr marL="0" indent="0">
              <a:buNone/>
            </a:pPr>
            <a:r>
              <a:rPr lang="en-US" sz="4570"/>
              <a:t>public static void goNextState(){</a:t>
            </a:r>
            <a:endParaRPr lang="en-US" sz="4570"/>
          </a:p>
          <a:p>
            <a:pPr marL="0" indent="0">
              <a:buNone/>
            </a:pPr>
            <a:r>
              <a:rPr lang="en-US" sz="4570"/>
              <a:t>       </a:t>
            </a:r>
            <a:r>
              <a:rPr lang="en-US" sz="4570">
                <a:solidFill>
                  <a:schemeClr val="accent1">
                    <a:lumMod val="75000"/>
                  </a:schemeClr>
                </a:solidFill>
              </a:rPr>
              <a:t> // Create a new matrix for the next state</a:t>
            </a:r>
            <a:endParaRPr lang="en-US" sz="457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570"/>
              <a:t>        int[][] nextCellState = new int[len1][len2];</a:t>
            </a:r>
            <a:endParaRPr lang="en-US" sz="4570"/>
          </a:p>
          <a:p>
            <a:pPr marL="0" indent="0">
              <a:buNone/>
            </a:pPr>
            <a:r>
              <a:rPr lang="en-US" sz="4570"/>
              <a:t>        for(int i = 0; i &lt; len1; i++){</a:t>
            </a:r>
            <a:endParaRPr lang="en-US" sz="4570"/>
          </a:p>
          <a:p>
            <a:pPr marL="0" indent="0">
              <a:buNone/>
            </a:pPr>
            <a:r>
              <a:rPr lang="en-US" sz="4570"/>
              <a:t>            for(int j = 0; j &lt; len2; j++){</a:t>
            </a:r>
            <a:endParaRPr lang="en-US" sz="4570"/>
          </a:p>
          <a:p>
            <a:pPr marL="0" indent="0">
              <a:buNone/>
            </a:pPr>
            <a:r>
              <a:rPr lang="en-US" sz="4570"/>
              <a:t>              </a:t>
            </a:r>
            <a:r>
              <a:rPr lang="en-US" sz="4570">
                <a:solidFill>
                  <a:schemeClr val="accent1">
                    <a:lumMod val="75000"/>
                  </a:schemeClr>
                </a:solidFill>
              </a:rPr>
              <a:t>  // Get the number of alive cells around (i, j)</a:t>
            </a:r>
            <a:endParaRPr lang="en-US" sz="457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570"/>
              <a:t>                int num = returnAlive(i, j);</a:t>
            </a:r>
            <a:endParaRPr lang="en-US" sz="4570"/>
          </a:p>
          <a:p>
            <a:pPr marL="0" indent="0">
              <a:buNone/>
            </a:pPr>
            <a:r>
              <a:rPr lang="en-US" sz="4570"/>
              <a:t>                </a:t>
            </a:r>
            <a:r>
              <a:rPr lang="en-US" sz="4570">
                <a:solidFill>
                  <a:schemeClr val="accent1">
                    <a:lumMod val="75000"/>
                  </a:schemeClr>
                </a:solidFill>
              </a:rPr>
              <a:t>// Determine if (i, j) should be alive or dormant in the next state</a:t>
            </a:r>
            <a:endParaRPr lang="en-US" sz="457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570"/>
              <a:t>                if(state[i][j] == 1){</a:t>
            </a:r>
            <a:endParaRPr lang="en-US" sz="4570"/>
          </a:p>
          <a:p>
            <a:pPr marL="0" indent="0">
              <a:buNone/>
            </a:pPr>
            <a:r>
              <a:rPr lang="en-US" sz="4570"/>
              <a:t>                    if(num &lt; 2 || num &gt; 3){</a:t>
            </a:r>
            <a:endParaRPr lang="en-US" sz="4570"/>
          </a:p>
          <a:p>
            <a:pPr marL="0" indent="0">
              <a:buNone/>
            </a:pPr>
            <a:r>
              <a:rPr lang="en-US" sz="4570"/>
              <a:t>                       </a:t>
            </a:r>
            <a:r>
              <a:rPr lang="en-US" sz="4570">
                <a:solidFill>
                  <a:schemeClr val="accent1">
                    <a:lumMod val="75000"/>
                  </a:schemeClr>
                </a:solidFill>
              </a:rPr>
              <a:t> // Dormant because of underpopulation or overcrowding</a:t>
            </a:r>
            <a:endParaRPr lang="en-US" sz="457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570"/>
              <a:t>                        nextCellState[i][j] = 0;</a:t>
            </a:r>
            <a:endParaRPr lang="en-US" sz="4570"/>
          </a:p>
          <a:p>
            <a:pPr marL="0" indent="0">
              <a:buNone/>
            </a:pPr>
            <a:r>
              <a:rPr lang="en-US" sz="4000"/>
              <a:t>                   </a:t>
            </a:r>
            <a:endParaRPr 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4592955" y="168275"/>
            <a:ext cx="3721735" cy="4902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en-US">
                <a:sym typeface="+mn-ea"/>
              </a:rPr>
              <a:t> </a:t>
            </a:r>
            <a:r>
              <a:rPr lang="en-US" sz="1600">
                <a:sym typeface="+mn-ea"/>
              </a:rPr>
              <a:t>} else{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// Surviving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        nextCellState[i][j] = 1;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    }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} else{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    if(num == 3){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 // New cell is born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        nextCellState[i][j] = 1;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    } else{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     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// Remains dormant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        nextCellState[i][j] = 0;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    }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    }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}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}</a:t>
            </a:r>
            <a:endParaRPr lang="en-US" sz="1600"/>
          </a:p>
          <a:p>
            <a:pPr marL="0" indent="0">
              <a:buNone/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// Update the state with the next state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      state = nextCellState;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  }</a:t>
            </a:r>
            <a:endParaRPr lang="zh-CN" altLang="en-US" sz="16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615950" y="5531485"/>
            <a:ext cx="8366125" cy="822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 created a new matrix and got the number of alive cells around (i,j). Then determine if (i,j) is alive or dormant in next state.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21335"/>
          </a:xfrm>
        </p:spPr>
        <p:txBody>
          <a:bodyPr/>
          <a:p>
            <a:r>
              <a:rPr lang="en-US" altLang="zh-CN" sz="2200"/>
              <a:t>Problem 3</a:t>
            </a:r>
            <a:endParaRPr lang="en-US" altLang="zh-CN" sz="2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205" y="505460"/>
            <a:ext cx="4726305" cy="612648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3000"/>
              <a:t>  </a:t>
            </a:r>
            <a:r>
              <a:rPr lang="zh-CN" altLang="en-US" sz="3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3000"/>
              <a:t>   </a:t>
            </a:r>
            <a:r>
              <a:rPr lang="zh-CN" altLang="en-US" sz="3335"/>
              <a:t> </a:t>
            </a:r>
            <a:r>
              <a:rPr lang="zh-CN" altLang="en-US" sz="4000"/>
              <a:t>public static String getStateStr(){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A new str StringBuffer is created to concatenate the string.</a:t>
            </a:r>
            <a:endParaRPr lang="en-US" altLang="zh-CN" sz="4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4000"/>
              <a:t>        StringBu</a:t>
            </a:r>
            <a:r>
              <a:rPr lang="en-US" altLang="zh-CN" sz="4000"/>
              <a:t>ff</a:t>
            </a:r>
            <a:r>
              <a:rPr lang="zh-CN" altLang="en-US" sz="4000"/>
              <a:t>er str= new StringBu</a:t>
            </a:r>
            <a:r>
              <a:rPr lang="en-US" altLang="zh-CN" sz="4000"/>
              <a:t>ff</a:t>
            </a:r>
            <a:r>
              <a:rPr lang="zh-CN" altLang="en-US" sz="4000"/>
              <a:t>er();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for (int i=0;i&lt;5;i++){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    for (int j=0;j&lt;5;j++){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Traverse the matrix to get 25 characters (0 or 1) and a StringBuffer variable</a:t>
            </a:r>
            <a:endParaRPr lang="en-US" altLang="zh-CN" sz="4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4000"/>
              <a:t>                str.append(state[i][j]);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    }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}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 //</a:t>
            </a: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Convert 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StringBu</a:t>
            </a: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ff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er</a:t>
            </a:r>
            <a:r>
              <a:rPr lang="en-US" altLang="zh-CN" sz="400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4000"/>
              <a:t>        return str.toString();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}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public static void countRepeatedStates(){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// Convert the state matrix into a string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4000"/>
              <a:t>        StringBu</a:t>
            </a:r>
            <a:r>
              <a:rPr lang="en-US" altLang="zh-CN" sz="4000"/>
              <a:t>ff</a:t>
            </a:r>
            <a:r>
              <a:rPr lang="zh-CN" altLang="en-US" sz="4000"/>
              <a:t>er sb = new StringBu</a:t>
            </a:r>
            <a:r>
              <a:rPr lang="en-US" altLang="zh-CN" sz="4000"/>
              <a:t>ff</a:t>
            </a:r>
            <a:r>
              <a:rPr lang="zh-CN" altLang="en-US" sz="4000"/>
              <a:t>er();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for (int[] arr : state) {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    for (int j = 0; j &lt; len2; j++) {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        sb.append(arr[j]);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    }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}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String stateStr = sb.toString();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</a:t>
            </a:r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// Update the count for the current state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4000"/>
              <a:t>        if(count.containsKey(stateStr)){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    count.put(stateStr, count.get(stateStr) + 1);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}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else{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    count.put(stateStr, 1);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   }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}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4895850" y="2193290"/>
            <a:ext cx="4248150" cy="2461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This method is to convert the 5*5 matrix into a line of string with 25 characters.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Create a StringBuffer variable to get the matrix into a line of string.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35"/>
            <a:ext cx="7886700" cy="662305"/>
          </a:xfrm>
        </p:spPr>
        <p:txBody>
          <a:bodyPr>
            <a:normAutofit/>
          </a:bodyPr>
          <a:p>
            <a:r>
              <a:rPr lang="en-US" altLang="zh-CN" sz="2200"/>
              <a:t>Problem 4</a:t>
            </a:r>
            <a:endParaRPr lang="en-US" altLang="zh-CN" sz="2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719455"/>
            <a:ext cx="5014595" cy="545782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        public static boolean checkStateStr(String str)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Define a variable to save the length of the string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/>
              <a:t>        int len=str.length();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 (int i = 0; i &lt; len; i++)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Traverse each character in the string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//If one of the characters is 1, return true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/>
              <a:t>            if (str.charAt(i)=='1')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return true;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If not, return false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/>
              <a:t>        return false;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32755" y="2221865"/>
            <a:ext cx="3611245" cy="1610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This part is to check if the 25-length String represents a valid state.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7495"/>
            <a:ext cx="7886700" cy="412115"/>
          </a:xfrm>
        </p:spPr>
        <p:txBody>
          <a:bodyPr>
            <a:normAutofit fontScale="90000"/>
          </a:bodyPr>
          <a:p>
            <a:r>
              <a:rPr lang="en-US" altLang="zh-CN" sz="2445">
                <a:sym typeface="+mn-ea"/>
              </a:rPr>
              <a:t>P</a:t>
            </a:r>
            <a:r>
              <a:rPr lang="zh-CN" altLang="en-US" sz="2445">
                <a:sym typeface="+mn-ea"/>
              </a:rPr>
              <a:t>roblem </a:t>
            </a:r>
            <a:r>
              <a:rPr lang="en-US" altLang="zh-CN" sz="2445">
                <a:sym typeface="+mn-ea"/>
              </a:rPr>
              <a:t>5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635" y="497840"/>
            <a:ext cx="6092825" cy="6257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public static void printState(){</a:t>
            </a:r>
            <a:endParaRPr lang="zh-CN" altLang="en-US" sz="1600"/>
          </a:p>
          <a:p>
            <a:r>
              <a:rPr lang="zh-CN" altLang="en-US" sz="1600"/>
              <a:t>        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// Find the maximum value in the count HashMap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600"/>
              <a:t>        int maxValue = 0;</a:t>
            </a:r>
            <a:endParaRPr lang="zh-CN" altLang="en-US" sz="1600"/>
          </a:p>
          <a:p>
            <a:r>
              <a:rPr lang="zh-CN" altLang="en-US" sz="1600"/>
              <a:t>        int </a:t>
            </a:r>
            <a:r>
              <a:rPr lang="zh-CN" altLang="en-US" sz="1600">
                <a:solidFill>
                  <a:srgbClr val="7030A0"/>
                </a:solidFill>
              </a:rPr>
              <a:t>flag</a:t>
            </a:r>
            <a:r>
              <a:rPr lang="zh-CN" altLang="en-US" sz="1600"/>
              <a:t> = 0;</a:t>
            </a:r>
            <a:endParaRPr lang="zh-CN" altLang="en-US" sz="1600"/>
          </a:p>
          <a:p>
            <a:r>
              <a:rPr lang="zh-CN" altLang="en-US" sz="1600"/>
              <a:t>        for(int number : count.values()){</a:t>
            </a:r>
            <a:endParaRPr lang="zh-CN" altLang="en-US" sz="1600"/>
          </a:p>
          <a:p>
            <a:r>
              <a:rPr lang="zh-CN" altLang="en-US" sz="1600"/>
              <a:t>            maxValue = Math.max(maxValue, number);</a:t>
            </a:r>
            <a:endParaRPr lang="zh-CN" altLang="en-US" sz="1600"/>
          </a:p>
          <a:p>
            <a:r>
              <a:rPr lang="zh-CN" altLang="en-US" sz="1600"/>
              <a:t>        }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en-US" altLang="zh-CN" sz="1600"/>
              <a:t> </a:t>
            </a:r>
            <a:r>
              <a:rPr lang="zh-CN" altLang="en-US" sz="1600"/>
              <a:t>   System.out.println(maxValue);</a:t>
            </a:r>
            <a:endParaRPr lang="zh-CN" altLang="en-US" sz="1600"/>
          </a:p>
          <a:p>
            <a:r>
              <a:rPr lang="zh-CN" altLang="en-US" sz="1600"/>
              <a:t>        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// Find the state matrix with the maximum value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600"/>
              <a:t>        for(Map.Entry&lt;String, Integer&gt; map : count.entrySet()){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 if(map.getValue() == maxValue){</a:t>
            </a:r>
            <a:endParaRPr lang="zh-CN" altLang="en-US" sz="1600"/>
          </a:p>
          <a:p>
            <a:r>
              <a:rPr lang="zh-CN" altLang="en-US" sz="1600"/>
              <a:t>               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1600"/>
              <a:t> flag++;</a:t>
            </a:r>
            <a:endParaRPr lang="zh-CN" altLang="en-US" sz="1600"/>
          </a:p>
          <a:p>
            <a:r>
              <a:rPr lang="zh-CN" altLang="en-US" sz="1600"/>
              <a:t>                for(int i = 0; i &lt; len1; i++){</a:t>
            </a:r>
            <a:endParaRPr lang="zh-CN" altLang="en-US" sz="1600"/>
          </a:p>
          <a:p>
            <a:r>
              <a:rPr lang="zh-CN" altLang="en-US" sz="1600"/>
              <a:t>                    for(int j = 0; j &lt; len2; j++){</a:t>
            </a:r>
            <a:endParaRPr lang="zh-CN" altLang="en-US" sz="1600"/>
          </a:p>
          <a:p>
            <a:r>
              <a:rPr lang="zh-CN" altLang="en-US" sz="1600"/>
              <a:t>                        if(flag == 3) {</a:t>
            </a:r>
            <a:endParaRPr lang="zh-CN" altLang="en-US" sz="1600"/>
          </a:p>
          <a:p>
            <a:r>
              <a:rPr lang="zh-CN" altLang="en-US" sz="1600"/>
              <a:t>                            System.out.print(map.getKey().charAt(i * len1 + j));</a:t>
            </a:r>
            <a:endParaRPr lang="zh-CN" altLang="en-US" sz="1600"/>
          </a:p>
          <a:p>
            <a:r>
              <a:rPr lang="zh-CN" altLang="en-US" sz="1600"/>
              <a:t>                        }</a:t>
            </a:r>
            <a:endParaRPr lang="zh-CN" altLang="en-US" sz="1600"/>
          </a:p>
          <a:p>
            <a:r>
              <a:rPr lang="zh-CN" altLang="en-US" sz="1600"/>
              <a:t>                    }</a:t>
            </a:r>
            <a:endParaRPr lang="zh-CN" altLang="en-US" sz="1600"/>
          </a:p>
          <a:p>
            <a:r>
              <a:rPr lang="zh-CN" altLang="en-US" sz="1600"/>
              <a:t>                    if(flag == 3) {</a:t>
            </a:r>
            <a:endParaRPr lang="zh-CN" altLang="en-US" sz="1600"/>
          </a:p>
          <a:p>
            <a:r>
              <a:rPr lang="zh-CN" altLang="en-US" sz="1600"/>
              <a:t>                        System.out.println();</a:t>
            </a:r>
            <a:endParaRPr lang="zh-CN" altLang="en-US" sz="1600"/>
          </a:p>
          <a:p>
            <a:r>
              <a:rPr lang="zh-CN" altLang="en-US" sz="1600"/>
              <a:t>                    }</a:t>
            </a:r>
            <a:endParaRPr lang="zh-CN" altLang="en-US" sz="1600"/>
          </a:p>
          <a:p>
            <a:r>
              <a:rPr lang="zh-CN" altLang="en-US" sz="1600"/>
              <a:t>                }</a:t>
            </a:r>
            <a:endParaRPr lang="zh-CN" altLang="en-US" sz="1600"/>
          </a:p>
          <a:p>
            <a:r>
              <a:rPr lang="zh-CN" altLang="en-US" sz="1600"/>
              <a:t>            }</a:t>
            </a:r>
            <a:endParaRPr lang="zh-CN" altLang="en-US" sz="1600"/>
          </a:p>
          <a:p>
            <a:r>
              <a:rPr lang="zh-CN" altLang="en-US" sz="1600"/>
              <a:t>        }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028565" y="62865"/>
            <a:ext cx="4115435" cy="65855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This step is to print a 5*5 matrix based on a 25-length String input.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 used </a:t>
            </a:r>
            <a:r>
              <a:rPr lang="en-US" altLang="zh-CN" sz="2000" u="sng">
                <a:solidFill>
                  <a:schemeClr val="accent1">
                    <a:lumMod val="75000"/>
                  </a:schemeClr>
                </a:solidFill>
              </a:rPr>
              <a:t>for each recursion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 to find the state matrix with the maximum value.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Explanation about </a:t>
            </a:r>
            <a:r>
              <a:rPr lang="en-US" altLang="zh-CN" sz="2000">
                <a:solidFill>
                  <a:srgbClr val="7030A0"/>
                </a:solidFill>
              </a:rPr>
              <a:t>flag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 debug and find there are three value=6. I can print a random matrix of these three, then I print the third one.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 descr="微信图片_202212132148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5620" y="1897380"/>
            <a:ext cx="3289935" cy="331089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946775" y="4207510"/>
            <a:ext cx="2938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635"/>
            <a:ext cx="7886700" cy="543560"/>
          </a:xfrm>
        </p:spPr>
        <p:txBody>
          <a:bodyPr/>
          <a:p>
            <a:r>
              <a:rPr lang="en-US" altLang="zh-CN" sz="2200"/>
              <a:t>Problem 6</a:t>
            </a:r>
            <a:endParaRPr lang="en-US" altLang="zh-CN" sz="2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68325"/>
            <a:ext cx="4347210" cy="596138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600"/>
              <a:t>public class GameOfLife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public static void main(String[] args){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// Run the game for n steps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600"/>
              <a:t>        for(int i = 0; i &lt; n; i++){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    goNextState();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    countRepeatedStates();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printState();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}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public static int[][] state =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    {0, 1, 0, 0, 0},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    {0, 0, 1, 0, 0},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    {1, 1, 1, 0, 0},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    {0, 0, 0, 0, 0},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    {0, 0, 0, 0, 0}};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public static int n = 103;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public static HashMap&lt;String, Integer&gt; count = new HashMap&lt;&gt;();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300"/>
              <a:t>    </a:t>
            </a:r>
            <a:endParaRPr lang="zh-CN" altLang="en-US" sz="1300"/>
          </a:p>
        </p:txBody>
      </p:sp>
      <p:sp>
        <p:nvSpPr>
          <p:cNvPr id="4" name="文本框 3"/>
          <p:cNvSpPr txBox="1"/>
          <p:nvPr/>
        </p:nvSpPr>
        <p:spPr>
          <a:xfrm>
            <a:off x="4700270" y="1610360"/>
            <a:ext cx="4443730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In the end, r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un the game for n steps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, output the maximum number of repetitions and the 5*5 matrix representing the states that have been repeated.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The result is: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6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sym typeface="+mn-ea"/>
              </a:rPr>
              <a:t>              00000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sym typeface="+mn-ea"/>
              </a:rPr>
              <a:t>              10100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sym typeface="+mn-ea"/>
              </a:rPr>
              <a:t>              01100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sym typeface="+mn-ea"/>
              </a:rPr>
              <a:t>              01000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sym typeface="+mn-ea"/>
              </a:rPr>
              <a:t>              00000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144"/>
            <a:ext cx="7905750" cy="945931"/>
          </a:xfrm>
        </p:spPr>
        <p:txBody>
          <a:bodyPr>
            <a:normAutofit/>
          </a:bodyPr>
          <a:lstStyle/>
          <a:p>
            <a:r>
              <a:rPr lang="en-US" dirty="0" smtClean="0"/>
              <a:t>Section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03" y="1177159"/>
            <a:ext cx="4918841" cy="54023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package PracticePack;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Practice1 </a:t>
            </a:r>
            <a:r>
              <a:rPr lang="en-US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args) </a:t>
            </a:r>
            <a:r>
              <a:rPr lang="en-US" dirty="0" smtClean="0"/>
              <a:t>{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NodeListTree </a:t>
            </a:r>
            <a:r>
              <a:rPr lang="en-US" dirty="0"/>
              <a:t>root=new NodeListTree("A","hello</a:t>
            </a:r>
            <a:r>
              <a:rPr lang="en-US" dirty="0" smtClean="0"/>
              <a:t>");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root.left</a:t>
            </a:r>
            <a:r>
              <a:rPr lang="en-US" dirty="0" smtClean="0"/>
              <a:t>=new </a:t>
            </a:r>
            <a:r>
              <a:rPr lang="en-US" dirty="0"/>
              <a:t>NodeListTree("</a:t>
            </a:r>
            <a:r>
              <a:rPr lang="en-US" dirty="0" err="1"/>
              <a:t>B","Everyone</a:t>
            </a:r>
            <a:r>
              <a:rPr lang="en-US" dirty="0"/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root.left.left</a:t>
            </a:r>
            <a:r>
              <a:rPr lang="en-US" dirty="0" smtClean="0"/>
              <a:t>=new </a:t>
            </a:r>
            <a:r>
              <a:rPr lang="en-US" dirty="0"/>
              <a:t>NodeListTree("</a:t>
            </a:r>
            <a:r>
              <a:rPr lang="en-US" dirty="0" err="1"/>
              <a:t>D","To</a:t>
            </a:r>
            <a:r>
              <a:rPr lang="en-US" dirty="0"/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root.left.right</a:t>
            </a:r>
            <a:r>
              <a:rPr lang="en-US" dirty="0" smtClean="0"/>
              <a:t>=new </a:t>
            </a:r>
            <a:r>
              <a:rPr lang="en-US" dirty="0"/>
              <a:t>NodeListTree("</a:t>
            </a:r>
            <a:r>
              <a:rPr lang="en-US" dirty="0" err="1"/>
              <a:t>E","This</a:t>
            </a:r>
            <a:r>
              <a:rPr lang="en-US" dirty="0"/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dirty="0" err="1"/>
              <a:t>root.right</a:t>
            </a:r>
            <a:r>
              <a:rPr lang="en-US" dirty="0"/>
              <a:t>=new NodeListTree("</a:t>
            </a:r>
            <a:r>
              <a:rPr lang="en-US" dirty="0" err="1"/>
              <a:t>C","Welcome</a:t>
            </a:r>
            <a:r>
              <a:rPr lang="en-US" dirty="0"/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dirty="0" err="1"/>
              <a:t>root.right.right</a:t>
            </a:r>
            <a:r>
              <a:rPr lang="en-US" dirty="0"/>
              <a:t>=new NodeListTree("</a:t>
            </a:r>
            <a:r>
              <a:rPr lang="en-US" dirty="0" err="1"/>
              <a:t>F","Course</a:t>
            </a:r>
            <a:r>
              <a:rPr lang="en-US" dirty="0"/>
              <a:t>");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printFirst</a:t>
            </a:r>
            <a:r>
              <a:rPr lang="en-US" dirty="0"/>
              <a:t>(root));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printSecond</a:t>
            </a:r>
            <a:r>
              <a:rPr lang="en-US" dirty="0"/>
              <a:t>(root));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returnAns</a:t>
            </a:r>
            <a:r>
              <a:rPr lang="en-US" dirty="0"/>
              <a:t>(</a:t>
            </a:r>
            <a:r>
              <a:rPr lang="en-US" dirty="0" err="1"/>
              <a:t>root,'c</a:t>
            </a:r>
            <a:r>
              <a:rPr lang="en-US" dirty="0"/>
              <a:t>'));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4120" y="2075815"/>
            <a:ext cx="4119880" cy="2301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I created the root node, and the left and right node of the root node, and also their left or right nodes.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4595" y="1365250"/>
            <a:ext cx="3596005" cy="710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Problem 2:</a:t>
            </a:r>
            <a:endParaRPr lang="en-US" altLang="zh-CN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084"/>
            <a:ext cx="78867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" y="452120"/>
            <a:ext cx="5159375" cy="572516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static String </a:t>
            </a:r>
            <a:r>
              <a:rPr lang="en-US" sz="2000" dirty="0" err="1"/>
              <a:t>printFirst</a:t>
            </a:r>
            <a:r>
              <a:rPr lang="en-US" sz="2000" dirty="0"/>
              <a:t>(NodeListTree root)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sz="2000" dirty="0"/>
              <a:t>String </a:t>
            </a:r>
            <a:r>
              <a:rPr lang="en-US" sz="2000" dirty="0" err="1"/>
              <a:t>ans</a:t>
            </a:r>
            <a:r>
              <a:rPr lang="en-US" sz="2000" dirty="0"/>
              <a:t>="";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if(root!=null)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1555" dirty="0">
                <a:solidFill>
                  <a:schemeClr val="accent1">
                    <a:lumMod val="75000"/>
                  </a:schemeClr>
                </a:solidFill>
              </a:rPr>
              <a:t>//O</a:t>
            </a:r>
            <a:r>
              <a:rPr lang="en-US" sz="1555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utput the first string of root node</a:t>
            </a:r>
            <a:endParaRPr lang="zh-CN" altLang="en-US" sz="1555" dirty="0"/>
          </a:p>
          <a:p>
            <a:pPr marL="0" indent="0">
              <a:buNone/>
            </a:pPr>
            <a:r>
              <a:rPr lang="zh-CN" altLang="en-US" sz="2000" dirty="0"/>
              <a:t>            </a:t>
            </a:r>
            <a:r>
              <a:rPr lang="en-US" sz="2000" dirty="0" err="1"/>
              <a:t>ans</a:t>
            </a:r>
            <a:r>
              <a:rPr lang="en-US" sz="2000" dirty="0"/>
              <a:t>+=</a:t>
            </a:r>
            <a:r>
              <a:rPr lang="en-US" sz="2000" dirty="0" err="1"/>
              <a:t>root.val.value</a:t>
            </a:r>
            <a:r>
              <a:rPr lang="en-US" sz="2000" dirty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1555" dirty="0"/>
              <a:t> </a:t>
            </a:r>
            <a:r>
              <a:rPr lang="en-US" sz="1555" dirty="0">
                <a:solidFill>
                  <a:schemeClr val="accent1">
                    <a:lumMod val="75000"/>
                  </a:schemeClr>
                </a:solidFill>
              </a:rPr>
              <a:t>//I</a:t>
            </a:r>
            <a:r>
              <a:rPr lang="en-US" sz="1555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f the left node is not null, the </a:t>
            </a:r>
            <a:r>
              <a:rPr lang="en-US" sz="1555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printFirst</a:t>
            </a:r>
            <a:r>
              <a:rPr lang="en-US" sz="1555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method is recursively called to traverse the left node</a:t>
            </a:r>
            <a:endParaRPr lang="zh-CN" altLang="en-US" sz="1555" dirty="0"/>
          </a:p>
          <a:p>
            <a:pPr marL="0" indent="0">
              <a:buNone/>
            </a:pPr>
            <a:r>
              <a:rPr lang="zh-CN" altLang="en-US" sz="2000" dirty="0"/>
              <a:t>            </a:t>
            </a:r>
            <a:r>
              <a:rPr lang="en-US" sz="2000" dirty="0"/>
              <a:t>if (</a:t>
            </a:r>
            <a:r>
              <a:rPr lang="en-US" sz="2000" dirty="0" err="1"/>
              <a:t>root.left</a:t>
            </a:r>
            <a:r>
              <a:rPr lang="en-US" sz="2000" dirty="0"/>
              <a:t>!=null)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ans</a:t>
            </a:r>
            <a:r>
              <a:rPr lang="en-US" sz="2000" dirty="0"/>
              <a:t>+=</a:t>
            </a:r>
            <a:r>
              <a:rPr lang="en-US" sz="2000" dirty="0" err="1"/>
              <a:t>printFirst</a:t>
            </a:r>
            <a:r>
              <a:rPr lang="en-US" sz="2000" dirty="0"/>
              <a:t>(</a:t>
            </a:r>
            <a:r>
              <a:rPr lang="en-US" sz="2000" dirty="0" err="1"/>
              <a:t>root.left</a:t>
            </a:r>
            <a:r>
              <a:rPr lang="en-US" sz="2000" dirty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}</a:t>
            </a:r>
            <a:endParaRPr lang="en-US" sz="2000" dirty="0"/>
          </a:p>
          <a:p>
            <a:pPr marL="0" indent="0">
              <a:buNone/>
            </a:pPr>
            <a:r>
              <a:rPr lang="en-US" sz="1555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//If the right node is not null, the </a:t>
            </a:r>
            <a:r>
              <a:rPr lang="en-US" sz="1555" dirty="0" err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printFirst</a:t>
            </a:r>
            <a:r>
              <a:rPr lang="en-US" sz="1555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method is recursively called to traverse the right node</a:t>
            </a:r>
            <a:endParaRPr lang="en-US" sz="1555" dirty="0"/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(</a:t>
            </a:r>
            <a:r>
              <a:rPr lang="en-US" sz="2000" dirty="0" err="1"/>
              <a:t>root.right</a:t>
            </a:r>
            <a:r>
              <a:rPr lang="en-US" sz="2000" dirty="0"/>
              <a:t>!=null)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ans</a:t>
            </a:r>
            <a:r>
              <a:rPr lang="en-US" sz="2000" dirty="0"/>
              <a:t>+=</a:t>
            </a:r>
            <a:r>
              <a:rPr lang="en-US" sz="2000" dirty="0" err="1"/>
              <a:t>printFirst</a:t>
            </a:r>
            <a:r>
              <a:rPr lang="en-US" sz="2000" dirty="0"/>
              <a:t>(</a:t>
            </a:r>
            <a:r>
              <a:rPr lang="en-US" sz="2000" dirty="0" err="1"/>
              <a:t>root.right</a:t>
            </a:r>
            <a:r>
              <a:rPr lang="en-US" sz="2000" dirty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return </a:t>
            </a:r>
            <a:r>
              <a:rPr lang="en-US" sz="2000" dirty="0" err="1"/>
              <a:t>ans</a:t>
            </a:r>
            <a:r>
              <a:rPr lang="en-US" sz="2000" dirty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75275" y="1162685"/>
            <a:ext cx="3768725" cy="5043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Problem 3: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 used 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recursion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to solve it. Firstly define an empty string to make it easier about the stacking of strings.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pre-order traversal starts from root node and then left and right.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jdiMGZhZjJlNTQ1ZmNlYjUyNGZlNGNmNzNiYjA2MzIifQ=="/>
  <p:tag name="KSO_WPP_MARK_KEY" val="ae5d6e73-7bda-423e-b5e7-919b41345faa"/>
</p:tagLst>
</file>

<file path=ppt/theme/theme1.xml><?xml version="1.0" encoding="utf-8"?>
<a:theme xmlns:a="http://schemas.openxmlformats.org/drawingml/2006/main" name="XJTLU Theme 4-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XJTLU Theme 4-3</Template>
  <TotalTime>0</TotalTime>
  <Words>14896</Words>
  <Application>WPS 演示</Application>
  <PresentationFormat>On-screen Show (4:3)</PresentationFormat>
  <Paragraphs>514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等线 Light</vt:lpstr>
      <vt:lpstr>Calibri Light</vt:lpstr>
      <vt:lpstr>XJTLU Theme 4-3</vt:lpstr>
      <vt:lpstr>CPT105 Coursework 3   Haotian Wang  2141826</vt:lpstr>
      <vt:lpstr>Section A  Problem 1</vt:lpstr>
      <vt:lpstr>Problem 2</vt:lpstr>
      <vt:lpstr>Problem 3</vt:lpstr>
      <vt:lpstr>Problem 4</vt:lpstr>
      <vt:lpstr>Problem 5 </vt:lpstr>
      <vt:lpstr>Problem 6</vt:lpstr>
      <vt:lpstr>Section B</vt:lpstr>
      <vt:lpstr>PowerPoint 演示文稿</vt:lpstr>
      <vt:lpstr>PowerPoint 演示文稿</vt:lpstr>
      <vt:lpstr>PowerPoint 演示文稿</vt:lpstr>
      <vt:lpstr>PowerPoint 演示文稿</vt:lpstr>
      <vt:lpstr>Section C</vt:lpstr>
      <vt:lpstr>PowerPoint 演示文稿</vt:lpstr>
      <vt:lpstr>PowerPoint 演示文稿</vt:lpstr>
      <vt:lpstr>PowerPoint 演示文稿</vt:lpstr>
      <vt:lpstr>PowerPoint 演示文稿</vt:lpstr>
    </vt:vector>
  </TitlesOfParts>
  <Company>Xi'an Jiaotong-Liverpool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XJTLU Language Centre</dc:creator>
  <cp:lastModifiedBy>LFC</cp:lastModifiedBy>
  <cp:revision>538</cp:revision>
  <cp:lastPrinted>2021-02-26T00:15:00Z</cp:lastPrinted>
  <dcterms:created xsi:type="dcterms:W3CDTF">2016-01-19T04:00:00Z</dcterms:created>
  <dcterms:modified xsi:type="dcterms:W3CDTF">2022-12-13T17:11:21Z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0x010100AF1CCA2823884D4BBC53F7EEBAD5D3DA</vt:lpwstr>
  </property>
  <property fmtid="{D5CDD505-2E9C-101B-9397-08002B2CF9AE}" pid="3" name="Category">
    <vt:lpwstr/>
  </property>
  <property fmtid="{D5CDD505-2E9C-101B-9397-08002B2CF9AE}" pid="4" name="_dlc_policyId">
    <vt:lpwstr/>
  </property>
  <property fmtid="{D5CDD505-2E9C-101B-9397-08002B2CF9AE}" pid="5" name="ItemRetentionFormula">
    <vt:lpwstr/>
  </property>
  <property fmtid="{D5CDD505-2E9C-101B-9397-08002B2CF9AE}" pid="6" name="TaxKeyword">
    <vt:lpwstr/>
  </property>
  <property fmtid="{D5CDD505-2E9C-101B-9397-08002B2CF9AE}" pid="7" name="ICV">
    <vt:lpwstr>97CF643A56FA4809894019A97D3B6DF8</vt:lpwstr>
  </property>
  <property fmtid="{D5CDD505-2E9C-101B-9397-08002B2CF9AE}" pid="8" name="KSOProductBuildVer">
    <vt:lpwstr>2052-11.1.0.12763</vt:lpwstr>
  </property>
</Properties>
</file>