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heme/theme2.xml" ContentType="application/vnd.openxmlformats-officedocument.them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heme/themeOverride1.xml" ContentType="application/vnd.openxmlformats-officedocument.themeOverr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6" r:id="rId9"/>
    <p:sldId id="267" r:id="rId10"/>
    <p:sldId id="268" r:id="rId11"/>
    <p:sldId id="264" r:id="rId12"/>
    <p:sldId id="265" r:id="rId13"/>
    <p:sldId id="26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8" autoAdjust="0"/>
  </p:normalViewPr>
  <p:slideViewPr>
    <p:cSldViewPr snapToGrid="0">
      <p:cViewPr varScale="1">
        <p:scale>
          <a:sx n="57" d="100"/>
          <a:sy n="57" d="100"/>
        </p:scale>
        <p:origin x="2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15" Type="http://schemas.openxmlformats.org/officeDocument/2006/relationships/image" Target="../media/image4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6.png"/><Relationship Id="rId5" Type="http://schemas.openxmlformats.org/officeDocument/2006/relationships/tags" Target="../tags/tag86.xml"/><Relationship Id="rId10" Type="http://schemas.openxmlformats.org/officeDocument/2006/relationships/image" Target="../media/image5.png"/><Relationship Id="rId4" Type="http://schemas.openxmlformats.org/officeDocument/2006/relationships/tags" Target="../tags/tag85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8.png"/><Relationship Id="rId5" Type="http://schemas.openxmlformats.org/officeDocument/2006/relationships/tags" Target="../tags/tag94.xml"/><Relationship Id="rId10" Type="http://schemas.openxmlformats.org/officeDocument/2006/relationships/image" Target="../media/image7.png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9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6.png"/><Relationship Id="rId5" Type="http://schemas.openxmlformats.org/officeDocument/2006/relationships/tags" Target="../tags/tag107.xml"/><Relationship Id="rId10" Type="http://schemas.openxmlformats.org/officeDocument/2006/relationships/image" Target="../media/image5.png"/><Relationship Id="rId4" Type="http://schemas.openxmlformats.org/officeDocument/2006/relationships/tags" Target="../tags/tag106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10" Type="http://schemas.openxmlformats.org/officeDocument/2006/relationships/image" Target="../media/image9.png"/><Relationship Id="rId4" Type="http://schemas.openxmlformats.org/officeDocument/2006/relationships/tags" Target="../tags/tag114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6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../media/image5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3.xm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image" Target="../media/image6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5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image" Target="../media/image6.png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9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14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3.png"/><Relationship Id="rId5" Type="http://schemas.openxmlformats.org/officeDocument/2006/relationships/tags" Target="../tags/tag15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6.png"/><Relationship Id="rId5" Type="http://schemas.openxmlformats.org/officeDocument/2006/relationships/tags" Target="../tags/tag22.xml"/><Relationship Id="rId10" Type="http://schemas.openxmlformats.org/officeDocument/2006/relationships/image" Target="../media/image5.png"/><Relationship Id="rId4" Type="http://schemas.openxmlformats.org/officeDocument/2006/relationships/tags" Target="../tags/tag21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7.png"/><Relationship Id="rId5" Type="http://schemas.openxmlformats.org/officeDocument/2006/relationships/tags" Target="../tags/tag3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5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12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1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10.png"/><Relationship Id="rId5" Type="http://schemas.openxmlformats.org/officeDocument/2006/relationships/tags" Target="../tags/tag5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5.png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2418193" y="3241173"/>
            <a:ext cx="7355616" cy="2308324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7200" spc="600" baseline="0"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</a:t>
            </a:r>
            <a:br>
              <a:rPr lang="en-US" altLang="zh-CN" dirty="0"/>
            </a:br>
            <a:r>
              <a:rPr lang="zh-CN" altLang="en-US" dirty="0"/>
              <a:t>标题</a:t>
            </a:r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429292" y="0"/>
            <a:ext cx="9632412" cy="3073138"/>
            <a:chOff x="1448702" y="0"/>
            <a:chExt cx="9632412" cy="3073138"/>
          </a:xfrm>
        </p:grpSpPr>
        <p:pic>
          <p:nvPicPr>
            <p:cNvPr id="8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7952875" y="0"/>
              <a:ext cx="1078400" cy="2404533"/>
            </a:xfrm>
            <a:prstGeom prst="rect">
              <a:avLst/>
            </a:prstGeom>
          </p:spPr>
        </p:pic>
        <p:pic>
          <p:nvPicPr>
            <p:cNvPr id="9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9702854" y="0"/>
              <a:ext cx="1378260" cy="3073138"/>
            </a:xfrm>
            <a:prstGeom prst="rect">
              <a:avLst/>
            </a:prstGeom>
          </p:spPr>
        </p:pic>
        <p:pic>
          <p:nvPicPr>
            <p:cNvPr id="10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1448702" y="0"/>
              <a:ext cx="1376445" cy="3069090"/>
            </a:xfrm>
            <a:prstGeom prst="rect">
              <a:avLst/>
            </a:prstGeom>
          </p:spPr>
        </p:pic>
        <p:pic>
          <p:nvPicPr>
            <p:cNvPr id="11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5599835" y="0"/>
              <a:ext cx="992331" cy="2212622"/>
            </a:xfrm>
            <a:prstGeom prst="rect">
              <a:avLst/>
            </a:prstGeom>
          </p:spPr>
        </p:pic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3435622" y="0"/>
              <a:ext cx="1078400" cy="240453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292800" y="1270"/>
            <a:ext cx="11606400" cy="6552530"/>
            <a:chOff x="292800" y="1270"/>
            <a:chExt cx="11606400" cy="6552530"/>
          </a:xfrm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6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324949" y="0"/>
            <a:ext cx="3506694" cy="4093634"/>
            <a:chOff x="1324949" y="0"/>
            <a:chExt cx="3506694" cy="4093634"/>
          </a:xfrm>
        </p:grpSpPr>
        <p:pic>
          <p:nvPicPr>
            <p:cNvPr id="6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1324949" y="0"/>
              <a:ext cx="1835939" cy="4093634"/>
            </a:xfrm>
            <a:prstGeom prst="rect">
              <a:avLst/>
            </a:prstGeom>
          </p:spPr>
        </p:pic>
        <p:pic>
          <p:nvPicPr>
            <p:cNvPr id="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3548934" y="0"/>
              <a:ext cx="1282709" cy="286008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5669257" y="3963793"/>
            <a:ext cx="5305743" cy="637235"/>
          </a:xfrm>
        </p:spPr>
        <p:txBody>
          <a:bodyPr>
            <a:normAutofit/>
          </a:bodyPr>
          <a:lstStyle>
            <a:lvl1pPr marL="0" indent="0">
              <a:buNone/>
              <a:defRPr sz="140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61308" y="2534854"/>
            <a:ext cx="5305743" cy="132344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pic>
        <p:nvPicPr>
          <p:cNvPr id="9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11292840" y="1270"/>
            <a:ext cx="563880" cy="1256665"/>
          </a:xfrm>
          <a:prstGeom prst="rect">
            <a:avLst/>
          </a:prstGeom>
        </p:spPr>
      </p:pic>
      <p:pic>
        <p:nvPicPr>
          <p:cNvPr id="10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10781665" y="1270"/>
            <a:ext cx="393700" cy="8782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3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1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8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2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10248900" y="0"/>
            <a:ext cx="700405" cy="1562100"/>
          </a:xfrm>
          <a:prstGeom prst="rect">
            <a:avLst/>
          </a:prstGeom>
        </p:spPr>
      </p:pic>
      <p:pic>
        <p:nvPicPr>
          <p:cNvPr id="13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10949305" y="0"/>
            <a:ext cx="974725" cy="2173605"/>
          </a:xfrm>
          <a:prstGeom prst="rect">
            <a:avLst/>
          </a:prstGeom>
        </p:spPr>
      </p:pic>
      <p:pic>
        <p:nvPicPr>
          <p:cNvPr id="14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1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2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7854633" y="1509"/>
            <a:ext cx="3506694" cy="4093634"/>
            <a:chOff x="7854633" y="1509"/>
            <a:chExt cx="3506694" cy="4093634"/>
          </a:xfrm>
        </p:grpSpPr>
        <p:pic>
          <p:nvPicPr>
            <p:cNvPr id="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7854633" y="1509"/>
              <a:ext cx="1835939" cy="4093634"/>
            </a:xfrm>
            <a:prstGeom prst="rect">
              <a:avLst/>
            </a:prstGeom>
          </p:spPr>
        </p:pic>
        <p:pic>
          <p:nvPicPr>
            <p:cNvPr id="8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10078618" y="1509"/>
              <a:ext cx="1282709" cy="2860085"/>
            </a:xfrm>
            <a:prstGeom prst="rect">
              <a:avLst/>
            </a:prstGeom>
          </p:spPr>
        </p:pic>
      </p:grp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635330" y="3052563"/>
            <a:ext cx="1012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472027" y="3157819"/>
            <a:ext cx="5430423" cy="92280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472027" y="4159011"/>
            <a:ext cx="5426119" cy="922804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10781363" y="1270"/>
            <a:ext cx="1075625" cy="1256665"/>
            <a:chOff x="10781363" y="1270"/>
            <a:chExt cx="1075625" cy="1256665"/>
          </a:xfrm>
        </p:grpSpPr>
        <p:pic>
          <p:nvPicPr>
            <p:cNvPr id="16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1534584" cy="2803983"/>
            <a:chOff x="0" y="0"/>
            <a:chExt cx="11534584" cy="2803983"/>
          </a:xfrm>
        </p:grpSpPr>
        <p:pic>
          <p:nvPicPr>
            <p:cNvPr id="6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8959069" y="1"/>
              <a:ext cx="903822" cy="2015272"/>
            </a:xfrm>
            <a:prstGeom prst="rect">
              <a:avLst/>
            </a:prstGeom>
          </p:spPr>
        </p:pic>
        <p:pic>
          <p:nvPicPr>
            <p:cNvPr id="7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10277036" y="0"/>
              <a:ext cx="1257548" cy="2803983"/>
            </a:xfrm>
            <a:prstGeom prst="rect">
              <a:avLst/>
            </a:prstGeom>
          </p:spPr>
        </p:pic>
        <p:pic>
          <p:nvPicPr>
            <p:cNvPr id="8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0" y="0"/>
              <a:ext cx="600075" cy="1337310"/>
            </a:xfrm>
            <a:prstGeom prst="rect">
              <a:avLst/>
            </a:prstGeom>
          </p:spPr>
        </p:pic>
        <p:pic>
          <p:nvPicPr>
            <p:cNvPr id="9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726440" y="0"/>
              <a:ext cx="419100" cy="93472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稻壳儿春秋广告/盗版必究        原创来源：http://chn.docer.com/works?userid=199329941#!/work_time" descr="图片包含 物体&#10;&#10;已生成极高可信度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307340" y="0"/>
            <a:ext cx="419100" cy="934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9EFD9D74-47D9-4702-A33C-335B63B48DBF}" type="datetimeFigureOut">
              <a:rPr lang="zh-CN" altLang="en-US" smtClean="0"/>
              <a:t>2023/5/29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92800" y="1270"/>
            <a:ext cx="11606400" cy="6552530"/>
            <a:chOff x="292800" y="1270"/>
            <a:chExt cx="11606400" cy="6552530"/>
          </a:xfrm>
        </p:grpSpPr>
        <p:sp>
          <p:nvSpPr>
            <p:cNvPr id="13" name="矩形 12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1293108" y="1270"/>
              <a:ext cx="563880" cy="1256665"/>
            </a:xfrm>
            <a:prstGeom prst="rect">
              <a:avLst/>
            </a:prstGeom>
          </p:spPr>
        </p:pic>
        <p:pic>
          <p:nvPicPr>
            <p:cNvPr id="15" name="稻壳儿春秋广告/盗版必究        原创来源：http://chn.docer.com/works?userid=199329941#!/work_time" descr="图片包含 物体&#10;&#10;已生成极高可信度的说明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10781363" y="1270"/>
              <a:ext cx="393700" cy="878205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Relationship Id="rId5" Type="http://schemas.openxmlformats.org/officeDocument/2006/relationships/image" Target="../media/image20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hemeOverride" Target="../theme/themeOverr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8368" y="1936883"/>
            <a:ext cx="7355616" cy="2308324"/>
          </a:xfrm>
        </p:spPr>
        <p:txBody>
          <a:bodyPr/>
          <a:lstStyle/>
          <a:p>
            <a:r>
              <a:rPr lang="en-US" altLang="zh-CN" sz="8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Final Project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341370" y="4074160"/>
            <a:ext cx="9144000" cy="165544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3600" i="1">
                <a:ln/>
                <a:solidFill>
                  <a:schemeClr val="accent4"/>
                </a:solidFill>
                <a:effectLst/>
              </a:rPr>
              <a:t>a student life system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64410" y="5289550"/>
            <a:ext cx="73837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Zhao Qinjian</a:t>
            </a:r>
          </a:p>
          <a:p>
            <a:r>
              <a:rPr lang="en-US" altLang="zh-CN" sz="2400"/>
              <a:t>Chen Chengxuan 1234763</a:t>
            </a:r>
          </a:p>
          <a:p>
            <a:r>
              <a:rPr lang="en-US" altLang="zh-CN" sz="2400"/>
              <a:t>Shen Yiming 1235416</a:t>
            </a:r>
          </a:p>
          <a:p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7D5E91-B74E-E4EE-37A1-871BCA59EB2F}"/>
              </a:ext>
            </a:extLst>
          </p:cNvPr>
          <p:cNvSpPr txBox="1"/>
          <p:nvPr/>
        </p:nvSpPr>
        <p:spPr>
          <a:xfrm>
            <a:off x="8286308" y="3492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Bob wants to eat noodles</a:t>
            </a:r>
            <a:endParaRPr lang="zh-CN" altLang="en-US" dirty="0"/>
          </a:p>
        </p:txBody>
      </p:sp>
      <p:pic>
        <p:nvPicPr>
          <p:cNvPr id="3" name="内容占位符 10" descr="92c1309c01cf4e6920f185991e27390d">
            <a:extLst>
              <a:ext uri="{FF2B5EF4-FFF2-40B4-BE49-F238E27FC236}">
                <a16:creationId xmlns:a16="http://schemas.microsoft.com/office/drawing/2014/main" id="{A5E16B4F-76EA-637C-660A-60E2C730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419" y="4097138"/>
            <a:ext cx="2611755" cy="2611755"/>
          </a:xfrm>
          <a:prstGeom prst="rect">
            <a:avLst/>
          </a:prstGeom>
          <a:solidFill>
            <a:schemeClr val="bg1">
              <a:alpha val="96000"/>
            </a:schemeClr>
          </a:solidFill>
          <a:ln w="28575" cmpd="sng">
            <a:noFill/>
            <a:prstDash val="solid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A17B60-FA70-C327-693A-FE7C4167B9B4}"/>
              </a:ext>
            </a:extLst>
          </p:cNvPr>
          <p:cNvSpPr txBox="1"/>
          <p:nvPr/>
        </p:nvSpPr>
        <p:spPr>
          <a:xfrm>
            <a:off x="262271" y="2394625"/>
            <a:ext cx="6928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C525B6-00A9-B02C-D783-711C04395F22}"/>
              </a:ext>
            </a:extLst>
          </p:cNvPr>
          <p:cNvSpPr txBox="1"/>
          <p:nvPr/>
        </p:nvSpPr>
        <p:spPr>
          <a:xfrm>
            <a:off x="521026" y="933710"/>
            <a:ext cx="719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E42636-062D-98D5-9F5C-490478D60017}"/>
              </a:ext>
            </a:extLst>
          </p:cNvPr>
          <p:cNvSpPr txBox="1"/>
          <p:nvPr/>
        </p:nvSpPr>
        <p:spPr>
          <a:xfrm>
            <a:off x="4132491" y="1950401"/>
            <a:ext cx="738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A803E8-C9B6-B9B3-A6B1-147D508A2BE7}"/>
              </a:ext>
            </a:extLst>
          </p:cNvPr>
          <p:cNvSpPr txBox="1"/>
          <p:nvPr/>
        </p:nvSpPr>
        <p:spPr>
          <a:xfrm>
            <a:off x="4224870" y="2728406"/>
            <a:ext cx="738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1E3F31-7DED-2267-22EF-C1F7F477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</a:rPr>
              <a:t>At now, Bob only has 3.0, But DO NOT worry, he is working at the store,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</a:rPr>
              <a:t> Congrats! Bob has 15060.0Yuan The store will pay his salary of this semester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6,591,640 Store Images, Stock Photos &amp; Vectors | Shutterstock">
            <a:extLst>
              <a:ext uri="{FF2B5EF4-FFF2-40B4-BE49-F238E27FC236}">
                <a16:creationId xmlns:a16="http://schemas.microsoft.com/office/drawing/2014/main" id="{DD8E6CAE-7615-7E97-7FBC-1D9327BE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95" y="3646961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30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59744"/>
            <a:ext cx="10852237" cy="44196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690a592ccaba10eaa0b0e025329ceb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2170" y="4189095"/>
            <a:ext cx="2217420" cy="2564130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>
          <a:xfrm>
            <a:off x="6420485" y="901700"/>
            <a:ext cx="4025900" cy="2950210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 </a:t>
            </a:r>
            <a:r>
              <a:rPr lang="zh-CN" altLang="en-US" sz="1400"/>
              <a:t>Bob decided to go to the apartment to rest and relax with his friends Alen properly</a:t>
            </a:r>
          </a:p>
          <a:p>
            <a:pPr algn="ctr"/>
            <a:r>
              <a:rPr lang="zh-CN" altLang="en-US" sz="1400"/>
              <a:t>Alen is not a member of bamboo///</a:t>
            </a:r>
          </a:p>
          <a:p>
            <a:pPr algn="ctr"/>
            <a:r>
              <a:rPr lang="zh-CN" altLang="en-US" sz="1400"/>
              <a:t>However, since Alen does not belong to bamboo, he needs to register as a temporary visitor to enter the dormitory///</a:t>
            </a:r>
          </a:p>
          <a:p>
            <a:pPr algn="ctr"/>
            <a:r>
              <a:rPr lang="zh-CN" altLang="en-US" sz="1400"/>
              <a:t>Alen glanced at the temporary registration formthere were other students on it</a:t>
            </a:r>
          </a:p>
        </p:txBody>
      </p:sp>
      <p:pic>
        <p:nvPicPr>
          <p:cNvPr id="5" name="图片 4" descr="4de0a693d168fe91df4ba3df6aec425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6095"/>
            <a:ext cx="3561080" cy="508190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561080" y="4316730"/>
            <a:ext cx="3406140" cy="0"/>
          </a:xfrm>
          <a:prstGeom prst="straightConnector1">
            <a:avLst/>
          </a:prstGeom>
          <a:ln w="984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内容占位符 6" descr="2c6a9ed11cc49cc18d828d756e6126e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830" y="3851910"/>
            <a:ext cx="2042160" cy="290131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椭圆形标注 7"/>
          <p:cNvSpPr/>
          <p:nvPr/>
        </p:nvSpPr>
        <p:spPr>
          <a:xfrm>
            <a:off x="10474325" y="2298700"/>
            <a:ext cx="1510665" cy="1354455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Chucky 10</a:t>
            </a:r>
          </a:p>
          <a:p>
            <a:pPr algn="ctr"/>
            <a:r>
              <a:rPr lang="zh-CN" altLang="en-US"/>
              <a:t>Alex 12</a:t>
            </a:r>
          </a:p>
          <a:p>
            <a:pPr algn="ctr"/>
            <a:r>
              <a:rPr lang="zh-CN" altLang="en-US"/>
              <a:t>Alen 13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690a592ccaba10eaa0b0e025329ceb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6440" y="3604260"/>
            <a:ext cx="2553335" cy="3253740"/>
          </a:xfrm>
          <a:prstGeom prst="rect">
            <a:avLst/>
          </a:prstGeom>
        </p:spPr>
      </p:pic>
      <p:pic>
        <p:nvPicPr>
          <p:cNvPr id="11" name="内容占位符 10" descr="92c1309c01cf4e6920f185991e27390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604260"/>
            <a:ext cx="2814320" cy="3253740"/>
          </a:xfrm>
          <a:prstGeom prst="rect">
            <a:avLst/>
          </a:prstGeom>
          <a:solidFill>
            <a:schemeClr val="bg1">
              <a:alpha val="96000"/>
            </a:schemeClr>
          </a:solidFill>
          <a:ln w="28575" cmpd="sng">
            <a:noFill/>
            <a:prstDash val="solid"/>
          </a:ln>
        </p:spPr>
      </p:pic>
      <p:sp>
        <p:nvSpPr>
          <p:cNvPr id="5" name="椭圆形标注 4"/>
          <p:cNvSpPr/>
          <p:nvPr/>
        </p:nvSpPr>
        <p:spPr>
          <a:xfrm>
            <a:off x="3750945" y="443230"/>
            <a:ext cx="4123690" cy="2852420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After registering, Alen went to Bob's bedroom to play games together,  however, there was a sudden power outage</a:t>
            </a:r>
          </a:p>
          <a:p>
            <a:pPr algn="ctr"/>
            <a:r>
              <a:rPr lang="zh-CN" altLang="en-US" sz="1000"/>
              <a:t>Reminder: Bob, please charge water and electricity. the water and electricity is only -0.9///</a:t>
            </a:r>
          </a:p>
          <a:p>
            <a:pPr algn="ctr"/>
            <a:r>
              <a:rPr lang="zh-CN" altLang="en-US" sz="1000"/>
              <a:t>Then Bob started picking up his phone to pay the bill</a:t>
            </a:r>
          </a:p>
          <a:p>
            <a:pPr algn="ctr"/>
            <a:r>
              <a:rPr lang="zh-CN" altLang="en-US" sz="1000"/>
              <a:t>Charging water and electricity for the apartment.</a:t>
            </a:r>
          </a:p>
          <a:p>
            <a:pPr algn="ctr"/>
            <a:r>
              <a:rPr lang="zh-CN" altLang="en-US" sz="1000"/>
              <a:t>Then the dormitory had electricity again, and the two began to study CPS2231</a:t>
            </a:r>
          </a:p>
          <a:p>
            <a:pPr algn="ctr"/>
            <a:r>
              <a:rPr lang="zh-CN" altLang="en-US" sz="1000"/>
              <a:t>Unknowingly, after a busy day, the time came to 22:00, and Alen's visitor time as a student also arrived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7874635" y="638810"/>
            <a:ext cx="4123690" cy="2852420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No name on visitor list, After a busy day, Bob and Alen are going to wash up and get ready for bed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307943" y="2573589"/>
            <a:ext cx="5305743" cy="1323440"/>
          </a:xfrm>
        </p:spPr>
        <p:txBody>
          <a:bodyPr bIns="0" anchor="b" anchorCtr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  <a:alpha val="30000"/>
                    </a:srgbClr>
                  </a:outerShdw>
                </a:effectLst>
                <a:uFillTx/>
                <a:latin typeface="Arial" panose="020B0604020202020204" pitchFamily="34" charset="0"/>
              </a:rPr>
              <a:t>感谢观看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4688205" y="4516755"/>
            <a:ext cx="5533390" cy="74549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FillTx/>
              </a:rPr>
              <a:t>Thanks for watching.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lstStyle/>
          <a:p>
            <a:r>
              <a:rPr lang="en-US" altLang="zh-CN" sz="4400"/>
              <a:t>UML</a:t>
            </a:r>
          </a:p>
        </p:txBody>
      </p:sp>
      <p:pic>
        <p:nvPicPr>
          <p:cNvPr id="4" name="内容占位符 3" descr="1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7255" y="1340485"/>
            <a:ext cx="10624820" cy="53060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UML</a:t>
            </a:r>
          </a:p>
        </p:txBody>
      </p:sp>
      <p:pic>
        <p:nvPicPr>
          <p:cNvPr id="6" name="内容占位符 5" descr="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645" y="1391920"/>
            <a:ext cx="10965815" cy="4996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63E93-E6F5-100F-F0C4-C5AF93E15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CD2E22-F15A-6861-C821-23671AA2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18" y="735979"/>
            <a:ext cx="6491606" cy="56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UML</a:t>
            </a:r>
          </a:p>
        </p:txBody>
      </p:sp>
      <p:pic>
        <p:nvPicPr>
          <p:cNvPr id="4" name="内容占位符 3" descr="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825" y="1365885"/>
            <a:ext cx="9930765" cy="50971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92c1309c01cf4e6920f185991e27390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9253" y="3734768"/>
            <a:ext cx="3341370" cy="3341370"/>
          </a:xfrm>
          <a:prstGeom prst="rect">
            <a:avLst/>
          </a:prstGeom>
          <a:ln w="28575" cmpd="sng">
            <a:noFill/>
            <a:prstDash val="solid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It is 5/29 2023 at 0:00 AM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Everyone is sleeping, but our school server restarts and begins its work</a:t>
            </a:r>
            <a:br>
              <a:rPr lang="en-US" altLang="zh-CN" sz="2400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6815595" y="1629726"/>
            <a:ext cx="5215890" cy="2543175"/>
          </a:xfrm>
          <a:prstGeom prst="wedgeEllipseCallout">
            <a:avLst>
              <a:gd name="adj1" fmla="val -20834"/>
              <a:gd name="adj2" fmla="val 6250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I am Bob, a cps student, and I live in the Bamboo very close to the canteen</a:t>
            </a:r>
          </a:p>
          <a:p>
            <a:pPr algn="ctr"/>
            <a:r>
              <a:rPr lang="en-US" altLang="zh-CN" dirty="0"/>
              <a:t>it is the end of this semester, so I only has 5 yuan left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It seems that I did not connect to the server that is t use the school service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  (Bob are trying to connect to the server)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1949645" y="1629727"/>
            <a:ext cx="3732530" cy="2543175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You are not allowed to use this </a:t>
            </a:r>
            <a:r>
              <a:rPr lang="en-US" altLang="zh-CN" dirty="0"/>
              <a:t>service</a:t>
            </a:r>
            <a:endParaRPr lang="zh-CN" altLang="en-US" dirty="0"/>
          </a:p>
          <a:p>
            <a:pPr algn="ctr"/>
            <a:r>
              <a:rPr lang="zh-CN" altLang="en-US" dirty="0"/>
              <a:t>Please find IT support for more information</a:t>
            </a:r>
          </a:p>
        </p:txBody>
      </p:sp>
      <p:pic>
        <p:nvPicPr>
          <p:cNvPr id="8" name="内容占位符 6" descr="2c6a9ed11cc49cc18d828d756e6126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5" y="3956685"/>
            <a:ext cx="2042160" cy="2901315"/>
          </a:xfrm>
          <a:prstGeom prst="rect">
            <a:avLst/>
          </a:prstGeom>
          <a:solidFill>
            <a:schemeClr val="tx1"/>
          </a:solidFill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>
            <a:off x="1482725" y="827405"/>
            <a:ext cx="4940935" cy="2901950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Please REMEMBER your new code user Bob123</a:t>
            </a:r>
          </a:p>
          <a:p>
            <a:pPr algn="ctr"/>
            <a:r>
              <a:rPr lang="zh-CN" altLang="en-US" dirty="0"/>
              <a:t>CODE:1592574</a:t>
            </a:r>
          </a:p>
          <a:p>
            <a:pPr algn="ctr"/>
            <a:r>
              <a:rPr lang="zh-CN" altLang="en-US" dirty="0"/>
              <a:t>Please remember your key index 0</a:t>
            </a:r>
          </a:p>
          <a:p>
            <a:pPr algn="ctr"/>
            <a:r>
              <a:rPr lang="zh-CN" altLang="en-US" dirty="0"/>
              <a:t>when you are using other Terminal, you can use this index to find the necessary information</a:t>
            </a:r>
          </a:p>
        </p:txBody>
      </p:sp>
      <p:pic>
        <p:nvPicPr>
          <p:cNvPr id="10" name="内容占位符 6" descr="2c6a9ed11cc49cc18d828d756e6126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3843020"/>
            <a:ext cx="2042160" cy="290131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内容占位符 10" descr="92c1309c01cf4e6920f185991e27390d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33540" y="4132580"/>
            <a:ext cx="2611755" cy="2611755"/>
          </a:xfrm>
          <a:prstGeom prst="rect">
            <a:avLst/>
          </a:prstGeom>
          <a:solidFill>
            <a:schemeClr val="bg1">
              <a:alpha val="96000"/>
            </a:schemeClr>
          </a:solidFill>
          <a:ln w="28575" cmpd="sng">
            <a:noFill/>
            <a:prstDash val="solid"/>
          </a:ln>
        </p:spPr>
      </p:pic>
      <p:sp>
        <p:nvSpPr>
          <p:cNvPr id="12" name="椭圆形标注 11"/>
          <p:cNvSpPr/>
          <p:nvPr/>
        </p:nvSpPr>
        <p:spPr>
          <a:xfrm>
            <a:off x="7627620" y="675005"/>
            <a:ext cx="4025900" cy="2950210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Like his steam, Bob forgot his code. What a poor guy.</a:t>
            </a:r>
          </a:p>
          <a:p>
            <a:pPr algn="ctr"/>
            <a:r>
              <a:rPr lang="en-US" altLang="zh-CN" dirty="0"/>
              <a:t>  (Bob is trying to change his code)</a:t>
            </a:r>
          </a:p>
          <a:p>
            <a:pPr algn="ctr"/>
            <a:r>
              <a:rPr lang="en-US" altLang="zh-CN" dirty="0"/>
              <a:t>Thank</a:t>
            </a:r>
            <a:r>
              <a:rPr lang="zh-CN" altLang="en-US" dirty="0"/>
              <a:t> God, just </a:t>
            </a:r>
            <a:r>
              <a:rPr lang="en-US" altLang="zh-CN" dirty="0"/>
              <a:t>8:00 AM</a:t>
            </a:r>
            <a:r>
              <a:rPr lang="zh-CN" altLang="en-US" dirty="0"/>
              <a:t>. Bob needs to get to Canteen for something to eat early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 descr="39bad5cfb9c94d1741545b7d4f0b126a">
            <a:extLst>
              <a:ext uri="{FF2B5EF4-FFF2-40B4-BE49-F238E27FC236}">
                <a16:creationId xmlns:a16="http://schemas.microsoft.com/office/drawing/2014/main" id="{3317F48A-5F04-E2DF-800E-5B172413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882" y="1988657"/>
            <a:ext cx="4899509" cy="3911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DAA72A-A928-1409-E101-CE5F13E66154}"/>
              </a:ext>
            </a:extLst>
          </p:cNvPr>
          <p:cNvSpPr txBox="1"/>
          <p:nvPr/>
        </p:nvSpPr>
        <p:spPr>
          <a:xfrm>
            <a:off x="4118344" y="1148316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Canteen is connected to the local server </a:t>
            </a:r>
            <a:r>
              <a:rPr lang="en-US" altLang="zh-CN" dirty="0" err="1"/>
              <a:t>sucessfully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7D5E91-B74E-E4EE-37A1-871BCA59EB2F}"/>
              </a:ext>
            </a:extLst>
          </p:cNvPr>
          <p:cNvSpPr txBox="1"/>
          <p:nvPr/>
        </p:nvSpPr>
        <p:spPr>
          <a:xfrm>
            <a:off x="5287926" y="26746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Courier New" panose="02070309020205020404" pitchFamily="49" charset="0"/>
              </a:rPr>
              <a:t>Please remember your key index 1</a:t>
            </a:r>
          </a:p>
          <a:p>
            <a:pPr algn="l"/>
            <a:r>
              <a:rPr lang="en-US" altLang="zh-CN" sz="1800" dirty="0">
                <a:latin typeface="Courier New" panose="02070309020205020404" pitchFamily="49" charset="0"/>
              </a:rPr>
              <a:t>when you are using another Terminal, you can use this index to find the necessary information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12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39bad5cfb9c94d1741545b7d4f0b126a">
            <a:extLst>
              <a:ext uri="{FF2B5EF4-FFF2-40B4-BE49-F238E27FC236}">
                <a16:creationId xmlns:a16="http://schemas.microsoft.com/office/drawing/2014/main" id="{3317F48A-5F04-E2DF-800E-5B172413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226" y="3329133"/>
            <a:ext cx="4899509" cy="3911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11" name="椭圆形标注 8">
            <a:extLst>
              <a:ext uri="{FF2B5EF4-FFF2-40B4-BE49-F238E27FC236}">
                <a16:creationId xmlns:a16="http://schemas.microsoft.com/office/drawing/2014/main" id="{CECAEE88-105D-7500-2FA1-6FF670432ED2}"/>
              </a:ext>
            </a:extLst>
          </p:cNvPr>
          <p:cNvSpPr/>
          <p:nvPr/>
        </p:nvSpPr>
        <p:spPr>
          <a:xfrm>
            <a:off x="-235603" y="2051244"/>
            <a:ext cx="4193402" cy="2882365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</a:rPr>
              <a:t>Open at Mon May 29 00:38:34 CST 2023Canteen  Canteen No.2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7D5E91-B74E-E4EE-37A1-871BCA59EB2F}"/>
              </a:ext>
            </a:extLst>
          </p:cNvPr>
          <p:cNvSpPr txBox="1"/>
          <p:nvPr/>
        </p:nvSpPr>
        <p:spPr>
          <a:xfrm>
            <a:off x="8286308" y="3492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Bob wants to eat noodles</a:t>
            </a:r>
            <a:endParaRPr lang="zh-CN" altLang="en-US" dirty="0"/>
          </a:p>
        </p:txBody>
      </p:sp>
      <p:pic>
        <p:nvPicPr>
          <p:cNvPr id="3" name="内容占位符 10" descr="92c1309c01cf4e6920f185991e27390d">
            <a:extLst>
              <a:ext uri="{FF2B5EF4-FFF2-40B4-BE49-F238E27FC236}">
                <a16:creationId xmlns:a16="http://schemas.microsoft.com/office/drawing/2014/main" id="{A5E16B4F-76EA-637C-660A-60E2C7304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419" y="4097138"/>
            <a:ext cx="2611755" cy="2611755"/>
          </a:xfrm>
          <a:prstGeom prst="rect">
            <a:avLst/>
          </a:prstGeom>
          <a:solidFill>
            <a:schemeClr val="bg1">
              <a:alpha val="96000"/>
            </a:schemeClr>
          </a:solidFill>
          <a:ln w="28575" cmpd="sng">
            <a:noFill/>
            <a:prstDash val="solid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A17B60-FA70-C327-693A-FE7C4167B9B4}"/>
              </a:ext>
            </a:extLst>
          </p:cNvPr>
          <p:cNvSpPr txBox="1"/>
          <p:nvPr/>
        </p:nvSpPr>
        <p:spPr>
          <a:xfrm>
            <a:off x="262271" y="2394625"/>
            <a:ext cx="692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</a:rPr>
              <a:t>Sorry, we do not offer 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</a:rPr>
              <a:t>that food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C525B6-00A9-B02C-D783-711C04395F22}"/>
              </a:ext>
            </a:extLst>
          </p:cNvPr>
          <p:cNvSpPr txBox="1"/>
          <p:nvPr/>
        </p:nvSpPr>
        <p:spPr>
          <a:xfrm>
            <a:off x="521026" y="933710"/>
            <a:ext cx="719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ourier New" panose="02070309020205020404" pitchFamily="49" charset="0"/>
              </a:rPr>
              <a:t>What a PITY!!! There are no more noodles, so Bob chooses to drink a cup of orange juice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E42636-062D-98D5-9F5C-490478D60017}"/>
              </a:ext>
            </a:extLst>
          </p:cNvPr>
          <p:cNvSpPr txBox="1"/>
          <p:nvPr/>
        </p:nvSpPr>
        <p:spPr>
          <a:xfrm>
            <a:off x="4132491" y="1950401"/>
            <a:ext cx="7389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ourier New" panose="02070309020205020404" pitchFamily="49" charset="0"/>
              </a:rPr>
              <a:t>OH~~NO!!,Bob only has 5.0Yuan, his only choice is an egg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A803E8-C9B6-B9B3-A6B1-147D508A2BE7}"/>
              </a:ext>
            </a:extLst>
          </p:cNvPr>
          <p:cNvSpPr txBox="1"/>
          <p:nvPr/>
        </p:nvSpPr>
        <p:spPr>
          <a:xfrm>
            <a:off x="4224870" y="2728406"/>
            <a:ext cx="7389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ourier New" panose="02070309020205020404" pitchFamily="49" charset="0"/>
              </a:rPr>
              <a:t>So, Bob got an egg and the following is a record </a:t>
            </a:r>
            <a:r>
              <a:rPr lang="en-US" altLang="zh-CN" dirty="0">
                <a:latin typeface="Courier New" panose="02070309020205020404" pitchFamily="49" charset="0"/>
              </a:rPr>
              <a:t>from the canteen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6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NkODRkM2UwNzI1YTJmNzgxZjQ5YjE1YzYzNmUyZW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92,&quot;width&quot;:7632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09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97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97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75_15"/>
  <p:tag name="KSO_WM_TEMPLATE_SUBCATEGORY" val="0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975"/>
  <p:tag name="KSO_WM_SLIDE_TYPE" val="endPage"/>
  <p:tag name="KSO_WM_SLIDE_SUBTYPE" val="pureTxt"/>
  <p:tag name="KSO_WM_SLIDE_LAYOUT" val="a_b_j"/>
  <p:tag name="KSO_WM_SLIDE_LAYOUT_CNT" val="1_1_1"/>
  <p:tag name="KSO_WM_TEMPLATE_MASTER_TYPE" val="1"/>
  <p:tag name="KSO_WM_TEMPLATE_COLOR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5_15*a*1"/>
  <p:tag name="KSO_WM_TEMPLATE_CATEGORY" val="custom"/>
  <p:tag name="KSO_WM_TEMPLATE_INDEX" val="20200975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感谢观看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5_15*b*1"/>
  <p:tag name="KSO_WM_TEMPLATE_CATEGORY" val="custom"/>
  <p:tag name="KSO_WM_TEMPLATE_INDEX" val="20200975"/>
  <p:tag name="KSO_WM_UNIT_LAYERLEVEL" val="1"/>
  <p:tag name="KSO_WM_TAG_VERSION" val="1.0"/>
  <p:tag name="KSO_WM_BEAUTIFY_FLAG" val="#wm#"/>
  <p:tag name="KSO_WM_UNIT_ISCONTENTSTITLE" val="0"/>
  <p:tag name="KSO_WM_UNIT_PRESET_TEXT" val="Thanks for watching."/>
  <p:tag name="KSO_WM_UNIT_NOCLEAR" val="0"/>
  <p:tag name="KSO_WM_UNIT_VALUE" val="28"/>
  <p:tag name="KSO_WM_UNIT_TYPE" val="b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09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09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75"/>
  <p:tag name="KSO_WM_TEMPLATE_THUMBS_INDEX" val="1、6、7、8、10、15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E3DECE"/>
      </a:dk2>
      <a:lt2>
        <a:srgbClr val="F2F2F2"/>
      </a:lt2>
      <a:accent1>
        <a:srgbClr val="D3884C"/>
      </a:accent1>
      <a:accent2>
        <a:srgbClr val="C2944A"/>
      </a:accent2>
      <a:accent3>
        <a:srgbClr val="B2A64C"/>
      </a:accent3>
      <a:accent4>
        <a:srgbClr val="9EB757"/>
      </a:accent4>
      <a:accent5>
        <a:srgbClr val="83C76D"/>
      </a:accent5>
      <a:accent6>
        <a:srgbClr val="5FD48B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E3DECE"/>
    </a:dk2>
    <a:lt2>
      <a:srgbClr val="F2F2F2"/>
    </a:lt2>
    <a:accent1>
      <a:srgbClr val="D3884C"/>
    </a:accent1>
    <a:accent2>
      <a:srgbClr val="C2944A"/>
    </a:accent2>
    <a:accent3>
      <a:srgbClr val="B2A64C"/>
    </a:accent3>
    <a:accent4>
      <a:srgbClr val="9EB757"/>
    </a:accent4>
    <a:accent5>
      <a:srgbClr val="83C76D"/>
    </a:accent5>
    <a:accent6>
      <a:srgbClr val="5FD48B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538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主题​​</vt:lpstr>
      <vt:lpstr>Final Project</vt:lpstr>
      <vt:lpstr>UML</vt:lpstr>
      <vt:lpstr>UML</vt:lpstr>
      <vt:lpstr>PowerPoint 演示文稿</vt:lpstr>
      <vt:lpstr>UML</vt:lpstr>
      <vt:lpstr>It is 5/29 2023 at 0:00 AM Everyone is sleeping, but our school server restarts and begins its work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陈成轩</dc:creator>
  <cp:lastModifiedBy>Qinjian Zhao</cp:lastModifiedBy>
  <cp:revision>7</cp:revision>
  <dcterms:created xsi:type="dcterms:W3CDTF">2023-05-28T16:38:14Z</dcterms:created>
  <dcterms:modified xsi:type="dcterms:W3CDTF">2023-05-29T00:44:10Z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F824836B9694EB470B7973645770EFE3</vt:lpwstr>
  </property>
  <property fmtid="{D5CDD505-2E9C-101B-9397-08002B2CF9AE}" pid="3" name="KSOProductBuildVer">
    <vt:lpwstr>2052-4.5.0.7415</vt:lpwstr>
  </property>
</Properties>
</file>