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3" r:id="rId7"/>
    <p:sldId id="261" r:id="rId8"/>
    <p:sldId id="265" r:id="rId9"/>
    <p:sldId id="262" r:id="rId10"/>
    <p:sldId id="264" r:id="rId11"/>
    <p:sldId id="270" r:id="rId12"/>
    <p:sldId id="267" r:id="rId13"/>
    <p:sldId id="266"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5" d="100"/>
          <a:sy n="105" d="100"/>
        </p:scale>
        <p:origin x="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D893F5-95D5-419A-AA94-098D071DD09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3237041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893F5-95D5-419A-AA94-098D071DD093}"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47788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893F5-95D5-419A-AA94-098D071DD09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170999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4D893F5-95D5-419A-AA94-098D071DD09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190514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4D893F5-95D5-419A-AA94-098D071DD09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754011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893F5-95D5-419A-AA94-098D071DD09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1501160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893F5-95D5-419A-AA94-098D071DD09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311101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893F5-95D5-419A-AA94-098D071DD09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1747156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893F5-95D5-419A-AA94-098D071DD09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293579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893F5-95D5-419A-AA94-098D071DD09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260547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893F5-95D5-419A-AA94-098D071DD09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282944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D893F5-95D5-419A-AA94-098D071DD093}"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19079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893F5-95D5-419A-AA94-098D071DD093}" type="datetimeFigureOut">
              <a:rPr lang="en-US" smtClean="0"/>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272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D893F5-95D5-419A-AA94-098D071DD093}" type="datetimeFigureOut">
              <a:rPr lang="en-US" smtClean="0"/>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341996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893F5-95D5-419A-AA94-098D071DD093}" type="datetimeFigureOut">
              <a:rPr lang="en-US" smtClean="0"/>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275342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893F5-95D5-419A-AA94-098D071DD093}"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322729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4D893F5-95D5-419A-AA94-098D071DD093}" type="datetimeFigureOut">
              <a:rPr lang="en-US" smtClean="0"/>
              <a:t>11/17/2023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A33D7D1B-0C5E-4E1E-A36B-F34ADF07820A}" type="slidenum">
              <a:rPr lang="en-US" smtClean="0"/>
              <a:t>‹#›</a:t>
            </a:fld>
            <a:endParaRPr lang="en-US"/>
          </a:p>
        </p:txBody>
      </p:sp>
    </p:spTree>
    <p:extLst>
      <p:ext uri="{BB962C8B-B14F-4D97-AF65-F5344CB8AC3E}">
        <p14:creationId xmlns:p14="http://schemas.microsoft.com/office/powerpoint/2010/main" val="334236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4D893F5-95D5-419A-AA94-098D071DD093}" type="datetimeFigureOut">
              <a:rPr lang="en-US" smtClean="0"/>
              <a:t>11/17/2023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33D7D1B-0C5E-4E1E-A36B-F34ADF07820A}" type="slidenum">
              <a:rPr lang="en-US" smtClean="0"/>
              <a:t>‹#›</a:t>
            </a:fld>
            <a:endParaRPr lang="en-US"/>
          </a:p>
        </p:txBody>
      </p:sp>
    </p:spTree>
    <p:extLst>
      <p:ext uri="{BB962C8B-B14F-4D97-AF65-F5344CB8AC3E}">
        <p14:creationId xmlns:p14="http://schemas.microsoft.com/office/powerpoint/2010/main" val="120662424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kaggle.com/datasets/anwarsan/credit-card-bank-churn"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2294-26DA-F0D9-20A9-BF6901662A9D}"/>
              </a:ext>
            </a:extLst>
          </p:cNvPr>
          <p:cNvSpPr>
            <a:spLocks noGrp="1"/>
          </p:cNvSpPr>
          <p:nvPr>
            <p:ph type="ctrTitle"/>
          </p:nvPr>
        </p:nvSpPr>
        <p:spPr/>
        <p:txBody>
          <a:bodyPr/>
          <a:lstStyle/>
          <a:p>
            <a:r>
              <a:rPr lang="en-US" altLang="zh-CN" b="1">
                <a:gradFill flip="none" rotWithShape="1">
                  <a:gsLst>
                    <a:gs pos="0">
                      <a:schemeClr val="accent4">
                        <a:lumMod val="60000"/>
                        <a:lumOff val="40000"/>
                      </a:schemeClr>
                    </a:gs>
                    <a:gs pos="100000">
                      <a:schemeClr val="tx1">
                        <a:lumMod val="65000"/>
                      </a:schemeClr>
                    </a:gs>
                  </a:gsLst>
                  <a:lin ang="5580000" scaled="0"/>
                  <a:tileRect/>
                </a:gradFill>
              </a:rPr>
              <a:t>Credit card churn prediction</a:t>
            </a:r>
            <a:endParaRPr lang="en-US" b="1">
              <a:gradFill flip="none" rotWithShape="1">
                <a:gsLst>
                  <a:gs pos="0">
                    <a:schemeClr val="accent4">
                      <a:lumMod val="60000"/>
                      <a:lumOff val="40000"/>
                    </a:schemeClr>
                  </a:gs>
                  <a:gs pos="100000">
                    <a:schemeClr val="tx1">
                      <a:lumMod val="65000"/>
                    </a:schemeClr>
                  </a:gs>
                </a:gsLst>
                <a:lin ang="5580000" scaled="0"/>
                <a:tileRect/>
              </a:gradFill>
            </a:endParaRPr>
          </a:p>
        </p:txBody>
      </p:sp>
      <p:sp>
        <p:nvSpPr>
          <p:cNvPr id="3" name="Subtitle 2">
            <a:extLst>
              <a:ext uri="{FF2B5EF4-FFF2-40B4-BE49-F238E27FC236}">
                <a16:creationId xmlns:a16="http://schemas.microsoft.com/office/drawing/2014/main" id="{EDBEEA3B-A561-BF48-E23F-7F9540D05E80}"/>
              </a:ext>
            </a:extLst>
          </p:cNvPr>
          <p:cNvSpPr>
            <a:spLocks noGrp="1"/>
          </p:cNvSpPr>
          <p:nvPr>
            <p:ph type="subTitle" idx="1"/>
          </p:nvPr>
        </p:nvSpPr>
        <p:spPr/>
        <p:txBody>
          <a:bodyPr/>
          <a:lstStyle/>
          <a:p>
            <a:r>
              <a:rPr lang="en-US"/>
              <a:t>Azure ML Project</a:t>
            </a:r>
          </a:p>
          <a:p>
            <a:r>
              <a:rPr lang="en-US"/>
              <a:t>By Albert Zihan Zeng</a:t>
            </a:r>
          </a:p>
          <a:p>
            <a:r>
              <a:rPr lang="en-US"/>
              <a:t>2023-11-17</a:t>
            </a:r>
          </a:p>
        </p:txBody>
      </p:sp>
    </p:spTree>
    <p:extLst>
      <p:ext uri="{BB962C8B-B14F-4D97-AF65-F5344CB8AC3E}">
        <p14:creationId xmlns:p14="http://schemas.microsoft.com/office/powerpoint/2010/main" val="394775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Model Training</a:t>
            </a:r>
          </a:p>
        </p:txBody>
      </p:sp>
      <p:sp>
        <p:nvSpPr>
          <p:cNvPr id="3" name="Content Placeholder 2">
            <a:extLst>
              <a:ext uri="{FF2B5EF4-FFF2-40B4-BE49-F238E27FC236}">
                <a16:creationId xmlns:a16="http://schemas.microsoft.com/office/drawing/2014/main" id="{25106882-04F7-D19F-31CA-608B431CDE82}"/>
              </a:ext>
            </a:extLst>
          </p:cNvPr>
          <p:cNvSpPr>
            <a:spLocks noGrp="1"/>
          </p:cNvSpPr>
          <p:nvPr>
            <p:ph idx="1"/>
          </p:nvPr>
        </p:nvSpPr>
        <p:spPr>
          <a:xfrm>
            <a:off x="976025" y="1327815"/>
            <a:ext cx="10906964" cy="1481997"/>
          </a:xfrm>
        </p:spPr>
        <p:txBody>
          <a:bodyPr>
            <a:normAutofit/>
          </a:bodyPr>
          <a:lstStyle/>
          <a:p>
            <a:r>
              <a:rPr lang="en-US" sz="17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SMOTE on training set (boost minor class by 300%)</a:t>
            </a:r>
          </a:p>
          <a:p>
            <a:r>
              <a:rPr lang="en-US" sz="17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Models: Boosted Decision Tree</a:t>
            </a:r>
          </a:p>
          <a:p>
            <a:r>
              <a:rPr lang="en-US" sz="17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Model with SMOTE shows a slight higher accuracy score on attrited class</a:t>
            </a:r>
          </a:p>
        </p:txBody>
      </p:sp>
      <p:pic>
        <p:nvPicPr>
          <p:cNvPr id="4" name="Picture 3">
            <a:extLst>
              <a:ext uri="{FF2B5EF4-FFF2-40B4-BE49-F238E27FC236}">
                <a16:creationId xmlns:a16="http://schemas.microsoft.com/office/drawing/2014/main" id="{E669BDD2-71F9-FD4E-E916-8D00DE7C844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28824" y="3274326"/>
            <a:ext cx="2525800" cy="2873555"/>
          </a:xfrm>
          <a:prstGeom prst="rect">
            <a:avLst/>
          </a:prstGeom>
          <a:ln>
            <a:noFill/>
          </a:ln>
          <a:effectLst>
            <a:softEdge rad="112500"/>
          </a:effectLst>
        </p:spPr>
      </p:pic>
      <p:pic>
        <p:nvPicPr>
          <p:cNvPr id="5" name="Picture 4">
            <a:extLst>
              <a:ext uri="{FF2B5EF4-FFF2-40B4-BE49-F238E27FC236}">
                <a16:creationId xmlns:a16="http://schemas.microsoft.com/office/drawing/2014/main" id="{D8316E21-9ECF-35D6-9EB4-8A5E63D60B56}"/>
              </a:ext>
            </a:extLst>
          </p:cNvPr>
          <p:cNvPicPr>
            <a:picLocks noChangeAspect="1"/>
          </p:cNvPicPr>
          <p:nvPr/>
        </p:nvPicPr>
        <p:blipFill rotWithShape="1">
          <a:blip r:embed="rId5">
            <a:extLst>
              <a:ext uri="{28A0092B-C50C-407E-A947-70E740481C1C}">
                <a14:useLocalDpi xmlns:a14="http://schemas.microsoft.com/office/drawing/2010/main" val="0"/>
              </a:ext>
            </a:extLst>
          </a:blip>
          <a:srcRect t="3239" b="3239"/>
          <a:stretch/>
        </p:blipFill>
        <p:spPr>
          <a:xfrm>
            <a:off x="6299343" y="3274326"/>
            <a:ext cx="2478313" cy="2873555"/>
          </a:xfrm>
          <a:prstGeom prst="rect">
            <a:avLst/>
          </a:prstGeom>
          <a:ln>
            <a:noFill/>
          </a:ln>
          <a:effectLst>
            <a:softEdge rad="112500"/>
          </a:effectLst>
        </p:spPr>
      </p:pic>
      <p:sp>
        <p:nvSpPr>
          <p:cNvPr id="6" name="TextBox 5">
            <a:extLst>
              <a:ext uri="{FF2B5EF4-FFF2-40B4-BE49-F238E27FC236}">
                <a16:creationId xmlns:a16="http://schemas.microsoft.com/office/drawing/2014/main" id="{E547660C-7173-00E3-E6FD-C05544952BDA}"/>
              </a:ext>
            </a:extLst>
          </p:cNvPr>
          <p:cNvSpPr txBox="1"/>
          <p:nvPr/>
        </p:nvSpPr>
        <p:spPr>
          <a:xfrm>
            <a:off x="2164096" y="2968855"/>
            <a:ext cx="2567635" cy="353943"/>
          </a:xfrm>
          <a:prstGeom prst="rect">
            <a:avLst/>
          </a:prstGeom>
          <a:noFill/>
        </p:spPr>
        <p:txBody>
          <a:bodyPr wrap="square" rtlCol="0">
            <a:spAutoFit/>
          </a:bodyPr>
          <a:lstStyle/>
          <a:p>
            <a:pPr algn="ctr"/>
            <a:r>
              <a:rPr lang="en-US" sz="1700">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Before SMOTE</a:t>
            </a:r>
          </a:p>
        </p:txBody>
      </p:sp>
      <p:sp>
        <p:nvSpPr>
          <p:cNvPr id="7" name="TextBox 6">
            <a:extLst>
              <a:ext uri="{FF2B5EF4-FFF2-40B4-BE49-F238E27FC236}">
                <a16:creationId xmlns:a16="http://schemas.microsoft.com/office/drawing/2014/main" id="{A61A587E-1809-630C-0EB8-78F65AA675CC}"/>
              </a:ext>
            </a:extLst>
          </p:cNvPr>
          <p:cNvSpPr txBox="1"/>
          <p:nvPr/>
        </p:nvSpPr>
        <p:spPr>
          <a:xfrm>
            <a:off x="7555709" y="2951546"/>
            <a:ext cx="2567635" cy="353943"/>
          </a:xfrm>
          <a:prstGeom prst="rect">
            <a:avLst/>
          </a:prstGeom>
          <a:noFill/>
        </p:spPr>
        <p:txBody>
          <a:bodyPr wrap="square" rtlCol="0">
            <a:spAutoFit/>
          </a:bodyPr>
          <a:lstStyle/>
          <a:p>
            <a:pPr algn="ctr"/>
            <a:r>
              <a:rPr lang="en-US" sz="1700">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With SMOTE</a:t>
            </a:r>
          </a:p>
        </p:txBody>
      </p:sp>
      <p:pic>
        <p:nvPicPr>
          <p:cNvPr id="9" name="Picture 8">
            <a:extLst>
              <a:ext uri="{FF2B5EF4-FFF2-40B4-BE49-F238E27FC236}">
                <a16:creationId xmlns:a16="http://schemas.microsoft.com/office/drawing/2014/main" id="{EE7500C3-5B7F-E5CF-3093-7A31DC3C110A}"/>
              </a:ext>
            </a:extLst>
          </p:cNvPr>
          <p:cNvPicPr>
            <a:picLocks noChangeAspect="1"/>
          </p:cNvPicPr>
          <p:nvPr/>
        </p:nvPicPr>
        <p:blipFill>
          <a:blip r:embed="rId6"/>
          <a:stretch>
            <a:fillRect/>
          </a:stretch>
        </p:blipFill>
        <p:spPr>
          <a:xfrm>
            <a:off x="3447914" y="3631547"/>
            <a:ext cx="2648086" cy="2159111"/>
          </a:xfrm>
          <a:prstGeom prst="rect">
            <a:avLst/>
          </a:prstGeom>
          <a:ln>
            <a:noFill/>
          </a:ln>
          <a:effectLst>
            <a:softEdge rad="112500"/>
          </a:effectLst>
        </p:spPr>
      </p:pic>
      <p:pic>
        <p:nvPicPr>
          <p:cNvPr id="11" name="Picture 10">
            <a:extLst>
              <a:ext uri="{FF2B5EF4-FFF2-40B4-BE49-F238E27FC236}">
                <a16:creationId xmlns:a16="http://schemas.microsoft.com/office/drawing/2014/main" id="{92BC9CA6-8B5D-7FE2-0128-619F5EB2A34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935540" y="3631546"/>
            <a:ext cx="2579798" cy="2159111"/>
          </a:xfrm>
          <a:prstGeom prst="rect">
            <a:avLst/>
          </a:prstGeom>
          <a:ln>
            <a:noFill/>
          </a:ln>
          <a:effectLst>
            <a:softEdge rad="112500"/>
          </a:effectLst>
        </p:spPr>
      </p:pic>
    </p:spTree>
    <p:extLst>
      <p:ext uri="{BB962C8B-B14F-4D97-AF65-F5344CB8AC3E}">
        <p14:creationId xmlns:p14="http://schemas.microsoft.com/office/powerpoint/2010/main" val="205829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Model Evaluation</a:t>
            </a:r>
          </a:p>
        </p:txBody>
      </p:sp>
      <p:sp>
        <p:nvSpPr>
          <p:cNvPr id="3" name="Content Placeholder 2">
            <a:extLst>
              <a:ext uri="{FF2B5EF4-FFF2-40B4-BE49-F238E27FC236}">
                <a16:creationId xmlns:a16="http://schemas.microsoft.com/office/drawing/2014/main" id="{25106882-04F7-D19F-31CA-608B431CDE82}"/>
              </a:ext>
            </a:extLst>
          </p:cNvPr>
          <p:cNvSpPr>
            <a:spLocks noGrp="1"/>
          </p:cNvSpPr>
          <p:nvPr>
            <p:ph idx="1"/>
          </p:nvPr>
        </p:nvSpPr>
        <p:spPr>
          <a:xfrm>
            <a:off x="976026" y="1327816"/>
            <a:ext cx="5467164" cy="2101184"/>
          </a:xfrm>
        </p:spPr>
        <p:txBody>
          <a:bodyPr>
            <a:normAutofit/>
          </a:bodyPr>
          <a:lstStyle/>
          <a:p>
            <a:r>
              <a:rPr lang="en-US" sz="17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Best Model: Boosted Decision Tree with SMOTE</a:t>
            </a:r>
          </a:p>
          <a:p>
            <a:r>
              <a:rPr lang="en-US" sz="17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Precision: 0.981</a:t>
            </a:r>
          </a:p>
          <a:p>
            <a:r>
              <a:rPr lang="en-US" sz="17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F1 Score: 0.984</a:t>
            </a:r>
          </a:p>
        </p:txBody>
      </p:sp>
      <p:pic>
        <p:nvPicPr>
          <p:cNvPr id="5" name="Picture 4">
            <a:extLst>
              <a:ext uri="{FF2B5EF4-FFF2-40B4-BE49-F238E27FC236}">
                <a16:creationId xmlns:a16="http://schemas.microsoft.com/office/drawing/2014/main" id="{D8316E21-9ECF-35D6-9EB4-8A5E63D60B56}"/>
              </a:ext>
            </a:extLst>
          </p:cNvPr>
          <p:cNvPicPr>
            <a:picLocks noChangeAspect="1"/>
          </p:cNvPicPr>
          <p:nvPr/>
        </p:nvPicPr>
        <p:blipFill rotWithShape="1">
          <a:blip r:embed="rId4">
            <a:extLst>
              <a:ext uri="{28A0092B-C50C-407E-A947-70E740481C1C}">
                <a14:useLocalDpi xmlns:a14="http://schemas.microsoft.com/office/drawing/2010/main" val="0"/>
              </a:ext>
            </a:extLst>
          </a:blip>
          <a:srcRect t="3239" b="3239"/>
          <a:stretch/>
        </p:blipFill>
        <p:spPr>
          <a:xfrm>
            <a:off x="6816593" y="1323261"/>
            <a:ext cx="1862137" cy="2159111"/>
          </a:xfrm>
          <a:prstGeom prst="rect">
            <a:avLst/>
          </a:prstGeom>
          <a:ln>
            <a:noFill/>
          </a:ln>
          <a:effectLst>
            <a:softEdge rad="112500"/>
          </a:effectLst>
        </p:spPr>
      </p:pic>
      <p:pic>
        <p:nvPicPr>
          <p:cNvPr id="11" name="Picture 10">
            <a:extLst>
              <a:ext uri="{FF2B5EF4-FFF2-40B4-BE49-F238E27FC236}">
                <a16:creationId xmlns:a16="http://schemas.microsoft.com/office/drawing/2014/main" id="{92BC9CA6-8B5D-7FE2-0128-619F5EB2A34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917373" y="1359927"/>
            <a:ext cx="2579798" cy="2159111"/>
          </a:xfrm>
          <a:prstGeom prst="rect">
            <a:avLst/>
          </a:prstGeom>
          <a:ln>
            <a:noFill/>
          </a:ln>
          <a:effectLst>
            <a:softEdge rad="112500"/>
          </a:effectLst>
        </p:spPr>
      </p:pic>
      <p:pic>
        <p:nvPicPr>
          <p:cNvPr id="10" name="Picture 9">
            <a:extLst>
              <a:ext uri="{FF2B5EF4-FFF2-40B4-BE49-F238E27FC236}">
                <a16:creationId xmlns:a16="http://schemas.microsoft.com/office/drawing/2014/main" id="{017EA583-F8F4-B773-819D-44AD015CDDD0}"/>
              </a:ext>
            </a:extLst>
          </p:cNvPr>
          <p:cNvPicPr>
            <a:picLocks noChangeAspect="1"/>
          </p:cNvPicPr>
          <p:nvPr/>
        </p:nvPicPr>
        <p:blipFill>
          <a:blip r:embed="rId6"/>
          <a:stretch>
            <a:fillRect/>
          </a:stretch>
        </p:blipFill>
        <p:spPr>
          <a:xfrm>
            <a:off x="1739035" y="3551149"/>
            <a:ext cx="8586523" cy="2873555"/>
          </a:xfrm>
          <a:prstGeom prst="rect">
            <a:avLst/>
          </a:prstGeom>
          <a:ln>
            <a:noFill/>
          </a:ln>
          <a:effectLst>
            <a:softEdge rad="112500"/>
          </a:effectLst>
        </p:spPr>
      </p:pic>
    </p:spTree>
    <p:extLst>
      <p:ext uri="{BB962C8B-B14F-4D97-AF65-F5344CB8AC3E}">
        <p14:creationId xmlns:p14="http://schemas.microsoft.com/office/powerpoint/2010/main" val="404405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Pipelines</a:t>
            </a:r>
          </a:p>
        </p:txBody>
      </p:sp>
      <p:pic>
        <p:nvPicPr>
          <p:cNvPr id="8" name="Content Placeholder 7">
            <a:extLst>
              <a:ext uri="{FF2B5EF4-FFF2-40B4-BE49-F238E27FC236}">
                <a16:creationId xmlns:a16="http://schemas.microsoft.com/office/drawing/2014/main" id="{C72A6804-666D-8FEB-D82B-9CC21FD3CB14}"/>
              </a:ext>
            </a:extLst>
          </p:cNvPr>
          <p:cNvPicPr>
            <a:picLocks noGrp="1" noChangeAspect="1"/>
          </p:cNvPicPr>
          <p:nvPr>
            <p:ph idx="1"/>
          </p:nvPr>
        </p:nvPicPr>
        <p:blipFill>
          <a:blip r:embed="rId4"/>
          <a:stretch>
            <a:fillRect/>
          </a:stretch>
        </p:blipFill>
        <p:spPr>
          <a:xfrm>
            <a:off x="139336" y="1885242"/>
            <a:ext cx="5786562" cy="48749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B52A9061-981A-8FC8-D03C-503FAFF77F1D}"/>
              </a:ext>
            </a:extLst>
          </p:cNvPr>
          <p:cNvPicPr>
            <a:picLocks noChangeAspect="1"/>
          </p:cNvPicPr>
          <p:nvPr/>
        </p:nvPicPr>
        <p:blipFill>
          <a:blip r:embed="rId5"/>
          <a:stretch>
            <a:fillRect/>
          </a:stretch>
        </p:blipFill>
        <p:spPr>
          <a:xfrm>
            <a:off x="6096000" y="1885241"/>
            <a:ext cx="5959840" cy="48749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a:extLst>
              <a:ext uri="{FF2B5EF4-FFF2-40B4-BE49-F238E27FC236}">
                <a16:creationId xmlns:a16="http://schemas.microsoft.com/office/drawing/2014/main" id="{98DACEB6-FA95-E3D9-D3DC-463325FA95AE}"/>
              </a:ext>
            </a:extLst>
          </p:cNvPr>
          <p:cNvSpPr txBox="1"/>
          <p:nvPr/>
        </p:nvSpPr>
        <p:spPr>
          <a:xfrm>
            <a:off x="1415764" y="1515909"/>
            <a:ext cx="3233706" cy="353943"/>
          </a:xfrm>
          <a:prstGeom prst="rect">
            <a:avLst/>
          </a:prstGeom>
          <a:noFill/>
        </p:spPr>
        <p:txBody>
          <a:bodyPr wrap="square" rtlCol="0">
            <a:spAutoFit/>
          </a:bodyPr>
          <a:lstStyle/>
          <a:p>
            <a:pPr algn="ctr"/>
            <a:r>
              <a:rPr lang="en-US" sz="1700">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CreditCard Churn Model</a:t>
            </a:r>
          </a:p>
        </p:txBody>
      </p:sp>
      <p:sp>
        <p:nvSpPr>
          <p:cNvPr id="4" name="TextBox 3">
            <a:extLst>
              <a:ext uri="{FF2B5EF4-FFF2-40B4-BE49-F238E27FC236}">
                <a16:creationId xmlns:a16="http://schemas.microsoft.com/office/drawing/2014/main" id="{12918E55-DE45-5A0D-3F71-9460FBE2A6C1}"/>
              </a:ext>
            </a:extLst>
          </p:cNvPr>
          <p:cNvSpPr txBox="1"/>
          <p:nvPr/>
        </p:nvSpPr>
        <p:spPr>
          <a:xfrm>
            <a:off x="7281748" y="1515909"/>
            <a:ext cx="3588344" cy="353943"/>
          </a:xfrm>
          <a:prstGeom prst="rect">
            <a:avLst/>
          </a:prstGeom>
          <a:noFill/>
        </p:spPr>
        <p:txBody>
          <a:bodyPr wrap="square" rtlCol="0">
            <a:spAutoFit/>
          </a:bodyPr>
          <a:lstStyle/>
          <a:p>
            <a:pPr algn="ctr"/>
            <a:r>
              <a:rPr lang="en-US" sz="1700">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CreditCard Churn Prediction</a:t>
            </a:r>
          </a:p>
        </p:txBody>
      </p:sp>
    </p:spTree>
    <p:extLst>
      <p:ext uri="{BB962C8B-B14F-4D97-AF65-F5344CB8AC3E}">
        <p14:creationId xmlns:p14="http://schemas.microsoft.com/office/powerpoint/2010/main" val="245937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Prediction by Endpoint</a:t>
            </a:r>
          </a:p>
        </p:txBody>
      </p:sp>
      <p:sp>
        <p:nvSpPr>
          <p:cNvPr id="3" name="Content Placeholder 2">
            <a:extLst>
              <a:ext uri="{FF2B5EF4-FFF2-40B4-BE49-F238E27FC236}">
                <a16:creationId xmlns:a16="http://schemas.microsoft.com/office/drawing/2014/main" id="{25106882-04F7-D19F-31CA-608B431CDE82}"/>
              </a:ext>
            </a:extLst>
          </p:cNvPr>
          <p:cNvSpPr>
            <a:spLocks noGrp="1"/>
          </p:cNvSpPr>
          <p:nvPr>
            <p:ph idx="1"/>
          </p:nvPr>
        </p:nvSpPr>
        <p:spPr>
          <a:xfrm>
            <a:off x="976025" y="1327815"/>
            <a:ext cx="10906964" cy="928815"/>
          </a:xfrm>
        </p:spPr>
        <p:txBody>
          <a:bodyPr>
            <a:normAutofit/>
          </a:bodyPr>
          <a:lstStyle/>
          <a:p>
            <a:r>
              <a:rPr lang="en-US" sz="17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REST Endpoint: http://63f3a132-4959-4085-b60b-d1dd5dc81117.eastus.azurecontainer.io/score</a:t>
            </a:r>
          </a:p>
          <a:p>
            <a:r>
              <a:rPr lang="en-US" sz="17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Primary key: 6tGRelfokNpFHY00D2OLgetPDAqlP6ry</a:t>
            </a:r>
          </a:p>
        </p:txBody>
      </p:sp>
      <p:pic>
        <p:nvPicPr>
          <p:cNvPr id="13" name="Picture 12">
            <a:extLst>
              <a:ext uri="{FF2B5EF4-FFF2-40B4-BE49-F238E27FC236}">
                <a16:creationId xmlns:a16="http://schemas.microsoft.com/office/drawing/2014/main" id="{BD177B46-F673-AAC6-94A6-D30861370292}"/>
              </a:ext>
            </a:extLst>
          </p:cNvPr>
          <p:cNvPicPr>
            <a:picLocks noChangeAspect="1"/>
          </p:cNvPicPr>
          <p:nvPr/>
        </p:nvPicPr>
        <p:blipFill>
          <a:blip r:embed="rId4"/>
          <a:stretch>
            <a:fillRect/>
          </a:stretch>
        </p:blipFill>
        <p:spPr>
          <a:xfrm>
            <a:off x="4922305" y="2414293"/>
            <a:ext cx="2858319" cy="4215822"/>
          </a:xfrm>
          <a:prstGeom prst="rect">
            <a:avLst/>
          </a:prstGeom>
          <a:ln>
            <a:noFill/>
          </a:ln>
          <a:effectLst>
            <a:softEdge rad="112500"/>
          </a:effectLst>
        </p:spPr>
      </p:pic>
      <p:pic>
        <p:nvPicPr>
          <p:cNvPr id="15" name="Picture 14">
            <a:extLst>
              <a:ext uri="{FF2B5EF4-FFF2-40B4-BE49-F238E27FC236}">
                <a16:creationId xmlns:a16="http://schemas.microsoft.com/office/drawing/2014/main" id="{039FEC17-EAD6-7816-D503-4CCED65EA932}"/>
              </a:ext>
            </a:extLst>
          </p:cNvPr>
          <p:cNvPicPr>
            <a:picLocks noChangeAspect="1"/>
          </p:cNvPicPr>
          <p:nvPr/>
        </p:nvPicPr>
        <p:blipFill>
          <a:blip r:embed="rId5"/>
          <a:stretch>
            <a:fillRect/>
          </a:stretch>
        </p:blipFill>
        <p:spPr>
          <a:xfrm>
            <a:off x="7924304" y="2414293"/>
            <a:ext cx="3305363" cy="4174445"/>
          </a:xfrm>
          <a:prstGeom prst="rect">
            <a:avLst/>
          </a:prstGeom>
          <a:ln>
            <a:noFill/>
          </a:ln>
          <a:effectLst>
            <a:softEdge rad="112500"/>
          </a:effectLst>
        </p:spPr>
      </p:pic>
      <p:pic>
        <p:nvPicPr>
          <p:cNvPr id="5" name="Picture 4">
            <a:extLst>
              <a:ext uri="{FF2B5EF4-FFF2-40B4-BE49-F238E27FC236}">
                <a16:creationId xmlns:a16="http://schemas.microsoft.com/office/drawing/2014/main" id="{4EA18226-6C3D-C668-3EE9-BD41E18FEE70}"/>
              </a:ext>
            </a:extLst>
          </p:cNvPr>
          <p:cNvPicPr>
            <a:picLocks noChangeAspect="1"/>
          </p:cNvPicPr>
          <p:nvPr/>
        </p:nvPicPr>
        <p:blipFill>
          <a:blip r:embed="rId6"/>
          <a:stretch>
            <a:fillRect/>
          </a:stretch>
        </p:blipFill>
        <p:spPr>
          <a:xfrm>
            <a:off x="976025" y="2488006"/>
            <a:ext cx="3784887" cy="4027018"/>
          </a:xfrm>
          <a:prstGeom prst="rect">
            <a:avLst/>
          </a:prstGeom>
          <a:ln>
            <a:noFill/>
          </a:ln>
          <a:effectLst>
            <a:softEdge rad="112500"/>
          </a:effectLst>
        </p:spPr>
      </p:pic>
    </p:spTree>
    <p:extLst>
      <p:ext uri="{BB962C8B-B14F-4D97-AF65-F5344CB8AC3E}">
        <p14:creationId xmlns:p14="http://schemas.microsoft.com/office/powerpoint/2010/main" val="3210705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Prediction by Python</a:t>
            </a:r>
          </a:p>
        </p:txBody>
      </p:sp>
      <p:sp>
        <p:nvSpPr>
          <p:cNvPr id="6" name="Content Placeholder 2">
            <a:extLst>
              <a:ext uri="{FF2B5EF4-FFF2-40B4-BE49-F238E27FC236}">
                <a16:creationId xmlns:a16="http://schemas.microsoft.com/office/drawing/2014/main" id="{19937B39-390C-71C5-71B2-C2E820DACA67}"/>
              </a:ext>
            </a:extLst>
          </p:cNvPr>
          <p:cNvSpPr>
            <a:spLocks noGrp="1"/>
          </p:cNvSpPr>
          <p:nvPr>
            <p:ph idx="1"/>
          </p:nvPr>
        </p:nvSpPr>
        <p:spPr>
          <a:xfrm>
            <a:off x="976025" y="1327815"/>
            <a:ext cx="10360113" cy="5089944"/>
          </a:xfrm>
          <a:solidFill>
            <a:schemeClr val="tx2"/>
          </a:solidFill>
        </p:spPr>
        <p:txBody>
          <a:bodyPr numCol="2">
            <a:noAutofit/>
          </a:bodyPr>
          <a:lstStyle/>
          <a:p>
            <a:pPr marL="0" indent="0">
              <a:spcBef>
                <a:spcPts val="0"/>
              </a:spcBef>
              <a:spcAft>
                <a:spcPts val="0"/>
              </a:spcAft>
              <a:buNone/>
            </a:pPr>
            <a:r>
              <a:rPr lang="en-US" sz="1000" b="0" cap="none">
                <a:solidFill>
                  <a:srgbClr val="001080"/>
                </a:solidFill>
                <a:effectLst/>
                <a:latin typeface="Consolas" panose="020B0609020204030204" pitchFamily="49" charset="0"/>
              </a:rPr>
              <a:t>endpoint</a:t>
            </a:r>
            <a:r>
              <a:rPr lang="en-US" sz="1000" b="0" cap="none">
                <a:solidFill>
                  <a:srgbClr val="000000"/>
                </a:solidFill>
                <a:effectLst/>
                <a:latin typeface="Consolas" panose="020B0609020204030204" pitchFamily="49" charset="0"/>
              </a:rPr>
              <a:t> = </a:t>
            </a:r>
            <a:r>
              <a:rPr lang="en-US" sz="1000" b="0" cap="none">
                <a:solidFill>
                  <a:srgbClr val="A31515"/>
                </a:solidFill>
                <a:effectLst/>
                <a:latin typeface="Consolas" panose="020B0609020204030204" pitchFamily="49" charset="0"/>
              </a:rPr>
              <a:t>'http://63f3a132-4959-4085-b60b-d1dd5dc81117.eastus.azurecontainer.io/score'</a:t>
            </a:r>
            <a:r>
              <a:rPr lang="en-US" sz="1000" b="0" cap="none">
                <a:solidFill>
                  <a:srgbClr val="000000"/>
                </a:solidFill>
                <a:effectLst/>
                <a:latin typeface="Consolas" panose="020B0609020204030204" pitchFamily="49" charset="0"/>
              </a:rPr>
              <a:t> </a:t>
            </a:r>
            <a:r>
              <a:rPr lang="en-US" sz="1000" b="0" cap="none">
                <a:solidFill>
                  <a:srgbClr val="008000"/>
                </a:solidFill>
                <a:effectLst/>
                <a:latin typeface="Consolas" panose="020B0609020204030204" pitchFamily="49" charset="0"/>
              </a:rPr>
              <a:t>#Replace with your endpoint</a:t>
            </a:r>
            <a:endParaRPr lang="en-US" sz="1000" b="0" cap="none">
              <a:solidFill>
                <a:srgbClr val="000000"/>
              </a:solidFill>
              <a:effectLst/>
              <a:latin typeface="Consolas" panose="020B0609020204030204" pitchFamily="49" charset="0"/>
            </a:endParaRPr>
          </a:p>
          <a:p>
            <a:pPr marL="0" indent="0">
              <a:spcBef>
                <a:spcPts val="0"/>
              </a:spcBef>
              <a:spcAft>
                <a:spcPts val="0"/>
              </a:spcAft>
              <a:buNone/>
            </a:pPr>
            <a:r>
              <a:rPr lang="en-US" sz="1000" b="0" cap="none">
                <a:solidFill>
                  <a:srgbClr val="001080"/>
                </a:solidFill>
                <a:effectLst/>
                <a:latin typeface="Consolas" panose="020B0609020204030204" pitchFamily="49" charset="0"/>
              </a:rPr>
              <a:t>key</a:t>
            </a:r>
            <a:r>
              <a:rPr lang="en-US" sz="1000" b="0" cap="none">
                <a:solidFill>
                  <a:srgbClr val="000000"/>
                </a:solidFill>
                <a:effectLst/>
                <a:latin typeface="Consolas" panose="020B0609020204030204" pitchFamily="49" charset="0"/>
              </a:rPr>
              <a:t> = </a:t>
            </a:r>
            <a:r>
              <a:rPr lang="en-US" sz="1000" b="0" cap="none">
                <a:solidFill>
                  <a:srgbClr val="A31515"/>
                </a:solidFill>
                <a:effectLst/>
                <a:latin typeface="Consolas" panose="020B0609020204030204" pitchFamily="49" charset="0"/>
              </a:rPr>
              <a:t>'6tGRelfokNpFHY00D2OLgetPDAqlP6ry'</a:t>
            </a:r>
            <a:r>
              <a:rPr lang="en-US" sz="1000" b="0" cap="none">
                <a:solidFill>
                  <a:srgbClr val="000000"/>
                </a:solidFill>
                <a:effectLst/>
                <a:latin typeface="Consolas" panose="020B0609020204030204" pitchFamily="49" charset="0"/>
              </a:rPr>
              <a:t> </a:t>
            </a:r>
            <a:r>
              <a:rPr lang="en-US" sz="1000" b="0" cap="none">
                <a:solidFill>
                  <a:srgbClr val="008000"/>
                </a:solidFill>
                <a:effectLst/>
                <a:latin typeface="Consolas" panose="020B0609020204030204" pitchFamily="49" charset="0"/>
              </a:rPr>
              <a:t>#Replace with your key</a:t>
            </a:r>
            <a:endParaRPr lang="en-US" sz="1000" b="0" cap="none">
              <a:solidFill>
                <a:srgbClr val="000000"/>
              </a:solidFill>
              <a:effectLst/>
              <a:latin typeface="Consolas" panose="020B0609020204030204" pitchFamily="49" charset="0"/>
            </a:endParaRPr>
          </a:p>
          <a:p>
            <a:pPr marL="0" indent="0">
              <a:spcBef>
                <a:spcPts val="0"/>
              </a:spcBef>
              <a:spcAft>
                <a:spcPts val="0"/>
              </a:spcAft>
              <a:buNone/>
            </a:pPr>
            <a:br>
              <a:rPr lang="en-US" sz="1000" b="0" cap="none">
                <a:solidFill>
                  <a:srgbClr val="000000"/>
                </a:solidFill>
                <a:effectLst/>
                <a:latin typeface="Consolas" panose="020B0609020204030204" pitchFamily="49" charset="0"/>
              </a:rPr>
            </a:br>
            <a:r>
              <a:rPr lang="en-US" sz="1000" b="0" cap="none">
                <a:solidFill>
                  <a:srgbClr val="AF00DB"/>
                </a:solidFill>
                <a:effectLst/>
                <a:latin typeface="Consolas" panose="020B0609020204030204" pitchFamily="49" charset="0"/>
              </a:rPr>
              <a:t>import</a:t>
            </a:r>
            <a:r>
              <a:rPr lang="en-US" sz="1000" b="0" cap="none">
                <a:solidFill>
                  <a:srgbClr val="000000"/>
                </a:solidFill>
                <a:effectLst/>
                <a:latin typeface="Consolas" panose="020B0609020204030204" pitchFamily="49" charset="0"/>
              </a:rPr>
              <a:t> </a:t>
            </a:r>
            <a:r>
              <a:rPr lang="en-US" sz="1000" b="0" cap="none">
                <a:solidFill>
                  <a:srgbClr val="267F99"/>
                </a:solidFill>
                <a:effectLst/>
                <a:latin typeface="Consolas" panose="020B0609020204030204" pitchFamily="49" charset="0"/>
              </a:rPr>
              <a:t>urllib</a:t>
            </a:r>
            <a:r>
              <a:rPr lang="en-US" sz="1000" b="0" cap="none">
                <a:solidFill>
                  <a:srgbClr val="000000"/>
                </a:solidFill>
                <a:effectLst/>
                <a:latin typeface="Consolas" panose="020B0609020204030204" pitchFamily="49" charset="0"/>
              </a:rPr>
              <a:t>.</a:t>
            </a:r>
            <a:r>
              <a:rPr lang="en-US" sz="1000" b="0" cap="none">
                <a:solidFill>
                  <a:srgbClr val="267F99"/>
                </a:solidFill>
                <a:effectLst/>
                <a:latin typeface="Consolas" panose="020B0609020204030204" pitchFamily="49" charset="0"/>
              </a:rPr>
              <a:t>request</a:t>
            </a:r>
            <a:endParaRPr lang="en-US" sz="1000" b="0" cap="none">
              <a:solidFill>
                <a:srgbClr val="000000"/>
              </a:solidFill>
              <a:effectLst/>
              <a:latin typeface="Consolas" panose="020B0609020204030204" pitchFamily="49" charset="0"/>
            </a:endParaRPr>
          </a:p>
          <a:p>
            <a:pPr marL="0" indent="0">
              <a:spcBef>
                <a:spcPts val="0"/>
              </a:spcBef>
              <a:spcAft>
                <a:spcPts val="0"/>
              </a:spcAft>
              <a:buNone/>
            </a:pPr>
            <a:r>
              <a:rPr lang="en-US" sz="1000" b="0" cap="none">
                <a:solidFill>
                  <a:srgbClr val="AF00DB"/>
                </a:solidFill>
                <a:effectLst/>
                <a:latin typeface="Consolas" panose="020B0609020204030204" pitchFamily="49" charset="0"/>
              </a:rPr>
              <a:t>import</a:t>
            </a:r>
            <a:r>
              <a:rPr lang="en-US" sz="1000" b="0" cap="none">
                <a:solidFill>
                  <a:srgbClr val="000000"/>
                </a:solidFill>
                <a:effectLst/>
                <a:latin typeface="Consolas" panose="020B0609020204030204" pitchFamily="49" charset="0"/>
              </a:rPr>
              <a:t> </a:t>
            </a:r>
            <a:r>
              <a:rPr lang="en-US" sz="1000" b="0" cap="none">
                <a:solidFill>
                  <a:srgbClr val="267F99"/>
                </a:solidFill>
                <a:effectLst/>
                <a:latin typeface="Consolas" panose="020B0609020204030204" pitchFamily="49" charset="0"/>
              </a:rPr>
              <a:t>json</a:t>
            </a:r>
            <a:endParaRPr lang="en-US" sz="1000" b="0" cap="none">
              <a:solidFill>
                <a:srgbClr val="000000"/>
              </a:solidFill>
              <a:effectLst/>
              <a:latin typeface="Consolas" panose="020B0609020204030204" pitchFamily="49" charset="0"/>
            </a:endParaRPr>
          </a:p>
          <a:p>
            <a:pPr marL="0" indent="0">
              <a:spcBef>
                <a:spcPts val="0"/>
              </a:spcBef>
              <a:spcAft>
                <a:spcPts val="0"/>
              </a:spcAft>
              <a:buNone/>
            </a:pPr>
            <a:r>
              <a:rPr lang="en-US" sz="1000" b="0" cap="none">
                <a:solidFill>
                  <a:srgbClr val="AF00DB"/>
                </a:solidFill>
                <a:effectLst/>
                <a:latin typeface="Consolas" panose="020B0609020204030204" pitchFamily="49" charset="0"/>
              </a:rPr>
              <a:t>import</a:t>
            </a:r>
            <a:r>
              <a:rPr lang="en-US" sz="1000" b="0" cap="none">
                <a:solidFill>
                  <a:srgbClr val="000000"/>
                </a:solidFill>
                <a:effectLst/>
                <a:latin typeface="Consolas" panose="020B0609020204030204" pitchFamily="49" charset="0"/>
              </a:rPr>
              <a:t> </a:t>
            </a:r>
            <a:r>
              <a:rPr lang="en-US" sz="1000" b="0" cap="none">
                <a:solidFill>
                  <a:srgbClr val="267F99"/>
                </a:solidFill>
                <a:effectLst/>
                <a:latin typeface="Consolas" panose="020B0609020204030204" pitchFamily="49" charset="0"/>
              </a:rPr>
              <a:t>os</a:t>
            </a:r>
            <a:endParaRPr lang="en-US" sz="1000" b="0" cap="none">
              <a:solidFill>
                <a:srgbClr val="000000"/>
              </a:solidFill>
              <a:effectLst/>
              <a:latin typeface="Consolas" panose="020B0609020204030204" pitchFamily="49" charset="0"/>
            </a:endParaRPr>
          </a:p>
          <a:p>
            <a:pPr marL="0" indent="0">
              <a:spcBef>
                <a:spcPts val="0"/>
              </a:spcBef>
              <a:spcAft>
                <a:spcPts val="0"/>
              </a:spcAft>
              <a:buNone/>
            </a:pPr>
            <a:br>
              <a:rPr lang="en-US" sz="1000" b="0" cap="none">
                <a:solidFill>
                  <a:srgbClr val="000000"/>
                </a:solidFill>
                <a:effectLst/>
                <a:latin typeface="Consolas" panose="020B0609020204030204" pitchFamily="49" charset="0"/>
              </a:rPr>
            </a:br>
            <a:r>
              <a:rPr lang="en-US" sz="1000" b="0" cap="none">
                <a:solidFill>
                  <a:srgbClr val="008000"/>
                </a:solidFill>
                <a:effectLst/>
                <a:latin typeface="Consolas" panose="020B0609020204030204" pitchFamily="49" charset="0"/>
              </a:rPr>
              <a:t># Prepare the input data</a:t>
            </a:r>
            <a:endParaRPr lang="en-US" sz="1000" b="0" cap="none">
              <a:solidFill>
                <a:srgbClr val="000000"/>
              </a:solidFill>
              <a:effectLst/>
              <a:latin typeface="Consolas" panose="020B0609020204030204" pitchFamily="49" charset="0"/>
            </a:endParaRPr>
          </a:p>
          <a:p>
            <a:pPr marL="0" indent="0">
              <a:spcBef>
                <a:spcPts val="0"/>
              </a:spcBef>
              <a:spcAft>
                <a:spcPts val="0"/>
              </a:spcAft>
              <a:buNone/>
            </a:pPr>
            <a:r>
              <a:rPr lang="en-US" sz="1000" b="0" cap="none">
                <a:solidFill>
                  <a:srgbClr val="001080"/>
                </a:solidFill>
                <a:effectLst/>
                <a:latin typeface="Consolas" panose="020B0609020204030204" pitchFamily="49" charset="0"/>
              </a:rPr>
              <a:t>data</a:t>
            </a:r>
            <a:r>
              <a:rPr lang="en-US" sz="1000" b="0" cap="none">
                <a:solidFill>
                  <a:srgbClr val="000000"/>
                </a:solidFill>
                <a:effectLst/>
                <a:latin typeface="Consolas" panose="020B0609020204030204" pitchFamily="49" charset="0"/>
              </a:rPr>
              <a:t> = {</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"Inputs"</a:t>
            </a:r>
            <a:r>
              <a:rPr lang="en-US" sz="1000" b="0" cap="none">
                <a:solidFill>
                  <a:srgbClr val="000000"/>
                </a:solidFill>
                <a:effectLst/>
                <a:latin typeface="Consolas" panose="020B0609020204030204" pitchFamily="49" charset="0"/>
              </a:rPr>
              <a:t>: {</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"input1"</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p>
          <a:p>
            <a:pPr marL="0" indent="0">
              <a:spcBef>
                <a:spcPts val="0"/>
              </a:spcBef>
              <a:spcAft>
                <a:spcPts val="0"/>
              </a:spcAft>
              <a:buNone/>
            </a:pPr>
            <a:r>
              <a:rPr lang="en-US" sz="1000" b="0" cap="none">
                <a:solidFill>
                  <a:srgbClr val="000000"/>
                </a:solidFill>
                <a:effectLst/>
                <a:latin typeface="Consolas" panose="020B0609020204030204" pitchFamily="49" charset="0"/>
              </a:rPr>
              <a:t>            {</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"CLIENTNUM"</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3</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"Customer_Age"</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62</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"Gender"</a:t>
            </a: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"F"</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"Dependent_count"</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0</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"Education_Level"</a:t>
            </a: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"High School"</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"Marital_Status"</a:t>
            </a: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"Married"</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"Income_Category"</a:t>
            </a: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"Less than $40K"</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"Card_Category"</a:t>
            </a: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"Blue"</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"Months_on_book"</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46</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"Total_Relationship_Count"</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12</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"Months_Inactive_12_mon"</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8</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"Contacts_Count_12_mon"</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6</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"Credit_Limit"</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2000</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"Total_Revolving_Bal"</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1000</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"Avg_Open_To_Buy"</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1000</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"Total_Amt_Chng_Q4_Q1"</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0.1</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"Total_Trans_Amt"</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1300</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"Total_Trans_Ct"</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2</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"Total_Ct_Chng_Q4_Q1"</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0.1</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"Avg_Utilization_Ratio"</a:t>
            </a:r>
            <a:r>
              <a:rPr lang="en-US" sz="1000" b="0" cap="none">
                <a:solidFill>
                  <a:srgbClr val="000000"/>
                </a:solidFill>
                <a:effectLst/>
                <a:latin typeface="Consolas" panose="020B0609020204030204" pitchFamily="49" charset="0"/>
              </a:rPr>
              <a:t>: </a:t>
            </a:r>
            <a:r>
              <a:rPr lang="en-US" sz="1000" b="0" cap="none">
                <a:solidFill>
                  <a:srgbClr val="098658"/>
                </a:solidFill>
                <a:effectLst/>
                <a:latin typeface="Consolas" panose="020B0609020204030204" pitchFamily="49" charset="0"/>
              </a:rPr>
              <a:t>0.08</a:t>
            </a:r>
            <a:endParaRPr lang="en-US" sz="1000" b="0" cap="none">
              <a:solidFill>
                <a:srgbClr val="000000"/>
              </a:solidFill>
              <a:effectLst/>
              <a:latin typeface="Consolas" panose="020B0609020204030204" pitchFamily="49" charset="0"/>
            </a:endParaRPr>
          </a:p>
          <a:p>
            <a:pPr marL="0" indent="0">
              <a:spcBef>
                <a:spcPts val="0"/>
              </a:spcBef>
              <a:spcAft>
                <a:spcPts val="0"/>
              </a:spcAft>
              <a:buNone/>
            </a:pPr>
            <a:r>
              <a:rPr lang="en-US" sz="1000" b="0" cap="none">
                <a:solidFill>
                  <a:srgbClr val="000000"/>
                </a:solidFill>
                <a:effectLst/>
                <a:latin typeface="Consolas" panose="020B0609020204030204" pitchFamily="49" charset="0"/>
              </a:rPr>
              <a:t>            }</a:t>
            </a:r>
          </a:p>
          <a:p>
            <a:pPr marL="0" indent="0">
              <a:spcBef>
                <a:spcPts val="0"/>
              </a:spcBef>
              <a:spcAft>
                <a:spcPts val="0"/>
              </a:spcAft>
              <a:buNone/>
            </a:pPr>
            <a:r>
              <a:rPr lang="en-US" sz="1000" b="0" cap="none">
                <a:solidFill>
                  <a:srgbClr val="000000"/>
                </a:solidFill>
                <a:effectLst/>
                <a:latin typeface="Consolas" panose="020B0609020204030204" pitchFamily="49" charset="0"/>
              </a:rPr>
              <a:t>        ],</a:t>
            </a:r>
          </a:p>
          <a:p>
            <a:pPr marL="0" indent="0">
              <a:spcBef>
                <a:spcPts val="0"/>
              </a:spcBef>
              <a:spcAft>
                <a:spcPts val="0"/>
              </a:spcAft>
              <a:buNone/>
            </a:pPr>
            <a:r>
              <a:rPr lang="en-US" sz="1000" b="0" cap="none">
                <a:solidFill>
                  <a:srgbClr val="000000"/>
                </a:solidFill>
                <a:effectLst/>
                <a:latin typeface="Consolas" panose="020B0609020204030204" pitchFamily="49" charset="0"/>
              </a:rPr>
              <a:t>    },</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"GlobalParameters"</a:t>
            </a:r>
            <a:r>
              <a:rPr lang="en-US" sz="1000" b="0" cap="none">
                <a:solidFill>
                  <a:srgbClr val="000000"/>
                </a:solidFill>
                <a:effectLst/>
                <a:latin typeface="Consolas" panose="020B0609020204030204" pitchFamily="49" charset="0"/>
              </a:rPr>
              <a:t>:  {</a:t>
            </a:r>
          </a:p>
          <a:p>
            <a:pPr marL="0" indent="0">
              <a:spcBef>
                <a:spcPts val="0"/>
              </a:spcBef>
              <a:spcAft>
                <a:spcPts val="0"/>
              </a:spcAft>
              <a:buNone/>
            </a:pPr>
            <a:r>
              <a:rPr lang="en-US" sz="1000" b="0" cap="none">
                <a:solidFill>
                  <a:srgbClr val="000000"/>
                </a:solidFill>
                <a:effectLst/>
                <a:latin typeface="Consolas" panose="020B0609020204030204" pitchFamily="49" charset="0"/>
              </a:rPr>
              <a:t>    }</a:t>
            </a:r>
          </a:p>
          <a:p>
            <a:pPr marL="0" indent="0">
              <a:spcBef>
                <a:spcPts val="0"/>
              </a:spcBef>
              <a:spcAft>
                <a:spcPts val="0"/>
              </a:spcAft>
              <a:buNone/>
            </a:pP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1080"/>
                </a:solidFill>
                <a:effectLst/>
                <a:latin typeface="Consolas" panose="020B0609020204030204" pitchFamily="49" charset="0"/>
              </a:rPr>
              <a:t>body</a:t>
            </a:r>
            <a:r>
              <a:rPr lang="en-US" sz="1000" b="0" cap="none">
                <a:solidFill>
                  <a:srgbClr val="000000"/>
                </a:solidFill>
                <a:effectLst/>
                <a:latin typeface="Consolas" panose="020B0609020204030204" pitchFamily="49" charset="0"/>
              </a:rPr>
              <a:t> = </a:t>
            </a:r>
            <a:r>
              <a:rPr lang="en-US" sz="1000" b="0" cap="none">
                <a:solidFill>
                  <a:srgbClr val="267F99"/>
                </a:solidFill>
                <a:effectLst/>
                <a:latin typeface="Consolas" panose="020B0609020204030204" pitchFamily="49" charset="0"/>
              </a:rPr>
              <a:t>str</a:t>
            </a:r>
            <a:r>
              <a:rPr lang="en-US" sz="1000" b="0" cap="none">
                <a:solidFill>
                  <a:srgbClr val="000000"/>
                </a:solidFill>
                <a:effectLst/>
                <a:latin typeface="Consolas" panose="020B0609020204030204" pitchFamily="49" charset="0"/>
              </a:rPr>
              <a:t>.</a:t>
            </a:r>
            <a:r>
              <a:rPr lang="en-US" sz="1000" b="0" cap="none">
                <a:solidFill>
                  <a:srgbClr val="795E26"/>
                </a:solidFill>
                <a:effectLst/>
                <a:latin typeface="Consolas" panose="020B0609020204030204" pitchFamily="49" charset="0"/>
              </a:rPr>
              <a:t>encode</a:t>
            </a:r>
            <a:r>
              <a:rPr lang="en-US" sz="1000" b="0" cap="none">
                <a:solidFill>
                  <a:srgbClr val="000000"/>
                </a:solidFill>
                <a:effectLst/>
                <a:latin typeface="Consolas" panose="020B0609020204030204" pitchFamily="49" charset="0"/>
              </a:rPr>
              <a:t>(</a:t>
            </a:r>
            <a:r>
              <a:rPr lang="en-US" sz="1000" b="0" cap="none">
                <a:solidFill>
                  <a:srgbClr val="267F99"/>
                </a:solidFill>
                <a:effectLst/>
                <a:latin typeface="Consolas" panose="020B0609020204030204" pitchFamily="49" charset="0"/>
              </a:rPr>
              <a:t>json</a:t>
            </a:r>
            <a:r>
              <a:rPr lang="en-US" sz="1000" b="0" cap="none">
                <a:solidFill>
                  <a:srgbClr val="000000"/>
                </a:solidFill>
                <a:effectLst/>
                <a:latin typeface="Consolas" panose="020B0609020204030204" pitchFamily="49" charset="0"/>
              </a:rPr>
              <a:t>.</a:t>
            </a:r>
            <a:r>
              <a:rPr lang="en-US" sz="1000" b="0" cap="none">
                <a:solidFill>
                  <a:srgbClr val="795E26"/>
                </a:solidFill>
                <a:effectLst/>
                <a:latin typeface="Consolas" panose="020B0609020204030204" pitchFamily="49" charset="0"/>
              </a:rPr>
              <a:t>dumps</a:t>
            </a:r>
            <a:r>
              <a:rPr lang="en-US" sz="1000" b="0" cap="none">
                <a:solidFill>
                  <a:srgbClr val="000000"/>
                </a:solidFill>
                <a:effectLst/>
                <a:latin typeface="Consolas" panose="020B0609020204030204" pitchFamily="49" charset="0"/>
              </a:rPr>
              <a:t>(</a:t>
            </a:r>
            <a:r>
              <a:rPr lang="en-US" sz="1000" b="0" cap="none">
                <a:solidFill>
                  <a:srgbClr val="001080"/>
                </a:solidFill>
                <a:effectLst/>
                <a:latin typeface="Consolas" panose="020B0609020204030204" pitchFamily="49" charset="0"/>
              </a:rPr>
              <a:t>data</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1080"/>
                </a:solidFill>
                <a:effectLst/>
                <a:latin typeface="Consolas" panose="020B0609020204030204" pitchFamily="49" charset="0"/>
              </a:rPr>
              <a:t>headers</a:t>
            </a:r>
            <a:r>
              <a:rPr lang="en-US" sz="1000" b="0" cap="none">
                <a:solidFill>
                  <a:srgbClr val="000000"/>
                </a:solidFill>
                <a:effectLst/>
                <a:latin typeface="Consolas" panose="020B0609020204030204" pitchFamily="49" charset="0"/>
              </a:rPr>
              <a:t> = {</a:t>
            </a:r>
            <a:r>
              <a:rPr lang="en-US" sz="1000" b="0" cap="none">
                <a:solidFill>
                  <a:srgbClr val="A31515"/>
                </a:solidFill>
                <a:effectLst/>
                <a:latin typeface="Consolas" panose="020B0609020204030204" pitchFamily="49" charset="0"/>
              </a:rPr>
              <a:t>'Content-Type'</a:t>
            </a:r>
            <a:r>
              <a:rPr lang="en-US" sz="1000" b="0" cap="none">
                <a:solidFill>
                  <a:srgbClr val="000000"/>
                </a:solidFill>
                <a:effectLst/>
                <a:latin typeface="Consolas" panose="020B0609020204030204" pitchFamily="49" charset="0"/>
              </a:rPr>
              <a:t>:</a:t>
            </a:r>
            <a:r>
              <a:rPr lang="en-US" sz="1000" b="0" cap="none">
                <a:solidFill>
                  <a:srgbClr val="A31515"/>
                </a:solidFill>
                <a:effectLst/>
                <a:latin typeface="Consolas" panose="020B0609020204030204" pitchFamily="49" charset="0"/>
              </a:rPr>
              <a:t>'application/json'</a:t>
            </a: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'Authorization'</a:t>
            </a:r>
            <a:r>
              <a:rPr lang="en-US" sz="1000" b="0" cap="none">
                <a:solidFill>
                  <a:srgbClr val="000000"/>
                </a:solidFill>
                <a:effectLst/>
                <a:latin typeface="Consolas" panose="020B0609020204030204" pitchFamily="49" charset="0"/>
              </a:rPr>
              <a:t>:(</a:t>
            </a:r>
            <a:r>
              <a:rPr lang="en-US" sz="1000" b="0" cap="none">
                <a:solidFill>
                  <a:srgbClr val="A31515"/>
                </a:solidFill>
                <a:effectLst/>
                <a:latin typeface="Consolas" panose="020B0609020204030204" pitchFamily="49" charset="0"/>
              </a:rPr>
              <a:t>'Bearer '</a:t>
            </a:r>
            <a:r>
              <a:rPr lang="en-US" sz="1000" b="0" cap="none">
                <a:solidFill>
                  <a:srgbClr val="000000"/>
                </a:solidFill>
                <a:effectLst/>
                <a:latin typeface="Consolas" panose="020B0609020204030204" pitchFamily="49" charset="0"/>
              </a:rPr>
              <a:t>+ </a:t>
            </a:r>
            <a:r>
              <a:rPr lang="en-US" sz="1000" b="0" cap="none">
                <a:solidFill>
                  <a:srgbClr val="001080"/>
                </a:solidFill>
                <a:effectLst/>
                <a:latin typeface="Consolas" panose="020B0609020204030204" pitchFamily="49" charset="0"/>
              </a:rPr>
              <a:t>key</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1080"/>
                </a:solidFill>
                <a:effectLst/>
                <a:latin typeface="Consolas" panose="020B0609020204030204" pitchFamily="49" charset="0"/>
              </a:rPr>
              <a:t>req</a:t>
            </a:r>
            <a:r>
              <a:rPr lang="en-US" sz="1000" b="0" cap="none">
                <a:solidFill>
                  <a:srgbClr val="000000"/>
                </a:solidFill>
                <a:effectLst/>
                <a:latin typeface="Consolas" panose="020B0609020204030204" pitchFamily="49" charset="0"/>
              </a:rPr>
              <a:t> = </a:t>
            </a:r>
            <a:r>
              <a:rPr lang="en-US" sz="1000" b="0" cap="none">
                <a:solidFill>
                  <a:srgbClr val="267F99"/>
                </a:solidFill>
                <a:effectLst/>
                <a:latin typeface="Consolas" panose="020B0609020204030204" pitchFamily="49" charset="0"/>
              </a:rPr>
              <a:t>urllib</a:t>
            </a:r>
            <a:r>
              <a:rPr lang="en-US" sz="1000" b="0" cap="none">
                <a:solidFill>
                  <a:srgbClr val="000000"/>
                </a:solidFill>
                <a:effectLst/>
                <a:latin typeface="Consolas" panose="020B0609020204030204" pitchFamily="49" charset="0"/>
              </a:rPr>
              <a:t>.</a:t>
            </a:r>
            <a:r>
              <a:rPr lang="en-US" sz="1000" b="0" cap="none">
                <a:solidFill>
                  <a:srgbClr val="267F99"/>
                </a:solidFill>
                <a:effectLst/>
                <a:latin typeface="Consolas" panose="020B0609020204030204" pitchFamily="49" charset="0"/>
              </a:rPr>
              <a:t>request</a:t>
            </a:r>
            <a:r>
              <a:rPr lang="en-US" sz="1000" b="0" cap="none">
                <a:solidFill>
                  <a:srgbClr val="000000"/>
                </a:solidFill>
                <a:effectLst/>
                <a:latin typeface="Consolas" panose="020B0609020204030204" pitchFamily="49" charset="0"/>
              </a:rPr>
              <a:t>.</a:t>
            </a:r>
            <a:r>
              <a:rPr lang="en-US" sz="1000" b="0" cap="none">
                <a:solidFill>
                  <a:srgbClr val="267F99"/>
                </a:solidFill>
                <a:effectLst/>
                <a:latin typeface="Consolas" panose="020B0609020204030204" pitchFamily="49" charset="0"/>
              </a:rPr>
              <a:t>Request</a:t>
            </a:r>
            <a:r>
              <a:rPr lang="en-US" sz="1000" b="0" cap="none">
                <a:solidFill>
                  <a:srgbClr val="000000"/>
                </a:solidFill>
                <a:effectLst/>
                <a:latin typeface="Consolas" panose="020B0609020204030204" pitchFamily="49" charset="0"/>
              </a:rPr>
              <a:t>(</a:t>
            </a:r>
            <a:r>
              <a:rPr lang="en-US" sz="1000" b="0" cap="none">
                <a:solidFill>
                  <a:srgbClr val="001080"/>
                </a:solidFill>
                <a:effectLst/>
                <a:latin typeface="Consolas" panose="020B0609020204030204" pitchFamily="49" charset="0"/>
              </a:rPr>
              <a:t>endpoint</a:t>
            </a:r>
            <a:r>
              <a:rPr lang="en-US" sz="1000" b="0" cap="none">
                <a:solidFill>
                  <a:srgbClr val="000000"/>
                </a:solidFill>
                <a:effectLst/>
                <a:latin typeface="Consolas" panose="020B0609020204030204" pitchFamily="49" charset="0"/>
              </a:rPr>
              <a:t>, </a:t>
            </a:r>
            <a:r>
              <a:rPr lang="en-US" sz="1000" b="0" cap="none">
                <a:solidFill>
                  <a:srgbClr val="001080"/>
                </a:solidFill>
                <a:effectLst/>
                <a:latin typeface="Consolas" panose="020B0609020204030204" pitchFamily="49" charset="0"/>
              </a:rPr>
              <a:t>body</a:t>
            </a:r>
            <a:r>
              <a:rPr lang="en-US" sz="1000" b="0" cap="none">
                <a:solidFill>
                  <a:srgbClr val="000000"/>
                </a:solidFill>
                <a:effectLst/>
                <a:latin typeface="Consolas" panose="020B0609020204030204" pitchFamily="49" charset="0"/>
              </a:rPr>
              <a:t>, </a:t>
            </a:r>
            <a:r>
              <a:rPr lang="en-US" sz="1000" b="0" cap="none">
                <a:solidFill>
                  <a:srgbClr val="001080"/>
                </a:solidFill>
                <a:effectLst/>
                <a:latin typeface="Consolas" panose="020B0609020204030204" pitchFamily="49" charset="0"/>
              </a:rPr>
              <a:t>headers</a:t>
            </a:r>
            <a:r>
              <a:rPr lang="en-US" sz="1000" b="0" cap="none">
                <a:solidFill>
                  <a:srgbClr val="000000"/>
                </a:solidFill>
                <a:effectLst/>
                <a:latin typeface="Consolas" panose="020B0609020204030204" pitchFamily="49" charset="0"/>
              </a:rPr>
              <a:t>)</a:t>
            </a:r>
          </a:p>
          <a:p>
            <a:pPr marL="0" indent="0">
              <a:spcBef>
                <a:spcPts val="0"/>
              </a:spcBef>
              <a:spcAft>
                <a:spcPts val="0"/>
              </a:spcAft>
              <a:buNone/>
            </a:pPr>
            <a:br>
              <a:rPr lang="en-US" sz="1000" b="0" cap="none">
                <a:solidFill>
                  <a:srgbClr val="000000"/>
                </a:solidFill>
                <a:effectLst/>
                <a:latin typeface="Consolas" panose="020B0609020204030204" pitchFamily="49" charset="0"/>
              </a:rPr>
            </a:br>
            <a:r>
              <a:rPr lang="en-US" sz="1000" b="0" cap="none">
                <a:solidFill>
                  <a:srgbClr val="AF00DB"/>
                </a:solidFill>
                <a:effectLst/>
                <a:latin typeface="Consolas" panose="020B0609020204030204" pitchFamily="49" charset="0"/>
              </a:rPr>
              <a:t>try</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001080"/>
                </a:solidFill>
                <a:effectLst/>
                <a:latin typeface="Consolas" panose="020B0609020204030204" pitchFamily="49" charset="0"/>
              </a:rPr>
              <a:t>response</a:t>
            </a:r>
            <a:r>
              <a:rPr lang="en-US" sz="1000" b="0" cap="none">
                <a:solidFill>
                  <a:srgbClr val="000000"/>
                </a:solidFill>
                <a:effectLst/>
                <a:latin typeface="Consolas" panose="020B0609020204030204" pitchFamily="49" charset="0"/>
              </a:rPr>
              <a:t> = </a:t>
            </a:r>
            <a:r>
              <a:rPr lang="en-US" sz="1000" b="0" cap="none">
                <a:solidFill>
                  <a:srgbClr val="267F99"/>
                </a:solidFill>
                <a:effectLst/>
                <a:latin typeface="Consolas" panose="020B0609020204030204" pitchFamily="49" charset="0"/>
              </a:rPr>
              <a:t>urllib</a:t>
            </a:r>
            <a:r>
              <a:rPr lang="en-US" sz="1000" b="0" cap="none">
                <a:solidFill>
                  <a:srgbClr val="000000"/>
                </a:solidFill>
                <a:effectLst/>
                <a:latin typeface="Consolas" panose="020B0609020204030204" pitchFamily="49" charset="0"/>
              </a:rPr>
              <a:t>.</a:t>
            </a:r>
            <a:r>
              <a:rPr lang="en-US" sz="1000" b="0" cap="none">
                <a:solidFill>
                  <a:srgbClr val="267F99"/>
                </a:solidFill>
                <a:effectLst/>
                <a:latin typeface="Consolas" panose="020B0609020204030204" pitchFamily="49" charset="0"/>
              </a:rPr>
              <a:t>request</a:t>
            </a:r>
            <a:r>
              <a:rPr lang="en-US" sz="1000" b="0" cap="none">
                <a:solidFill>
                  <a:srgbClr val="000000"/>
                </a:solidFill>
                <a:effectLst/>
                <a:latin typeface="Consolas" panose="020B0609020204030204" pitchFamily="49" charset="0"/>
              </a:rPr>
              <a:t>.</a:t>
            </a:r>
            <a:r>
              <a:rPr lang="en-US" sz="1000" b="0" cap="none">
                <a:solidFill>
                  <a:srgbClr val="795E26"/>
                </a:solidFill>
                <a:effectLst/>
                <a:latin typeface="Consolas" panose="020B0609020204030204" pitchFamily="49" charset="0"/>
              </a:rPr>
              <a:t>urlopen</a:t>
            </a:r>
            <a:r>
              <a:rPr lang="en-US" sz="1000" b="0" cap="none">
                <a:solidFill>
                  <a:srgbClr val="000000"/>
                </a:solidFill>
                <a:effectLst/>
                <a:latin typeface="Consolas" panose="020B0609020204030204" pitchFamily="49" charset="0"/>
              </a:rPr>
              <a:t>(</a:t>
            </a:r>
            <a:r>
              <a:rPr lang="en-US" sz="1000" b="0" cap="none">
                <a:solidFill>
                  <a:srgbClr val="001080"/>
                </a:solidFill>
                <a:effectLst/>
                <a:latin typeface="Consolas" panose="020B0609020204030204" pitchFamily="49" charset="0"/>
              </a:rPr>
              <a:t>req</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001080"/>
                </a:solidFill>
                <a:effectLst/>
                <a:latin typeface="Consolas" panose="020B0609020204030204" pitchFamily="49" charset="0"/>
              </a:rPr>
              <a:t>result</a:t>
            </a:r>
            <a:r>
              <a:rPr lang="en-US" sz="1000" b="0" cap="none">
                <a:solidFill>
                  <a:srgbClr val="000000"/>
                </a:solidFill>
                <a:effectLst/>
                <a:latin typeface="Consolas" panose="020B0609020204030204" pitchFamily="49" charset="0"/>
              </a:rPr>
              <a:t> = </a:t>
            </a:r>
            <a:r>
              <a:rPr lang="en-US" sz="1000" b="0" cap="none">
                <a:solidFill>
                  <a:srgbClr val="001080"/>
                </a:solidFill>
                <a:effectLst/>
                <a:latin typeface="Consolas" panose="020B0609020204030204" pitchFamily="49" charset="0"/>
              </a:rPr>
              <a:t>response</a:t>
            </a:r>
            <a:r>
              <a:rPr lang="en-US" sz="1000" b="0" cap="none">
                <a:solidFill>
                  <a:srgbClr val="000000"/>
                </a:solidFill>
                <a:effectLst/>
                <a:latin typeface="Consolas" panose="020B0609020204030204" pitchFamily="49" charset="0"/>
              </a:rPr>
              <a:t>.read()</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001080"/>
                </a:solidFill>
                <a:effectLst/>
                <a:latin typeface="Consolas" panose="020B0609020204030204" pitchFamily="49" charset="0"/>
              </a:rPr>
              <a:t>json_result</a:t>
            </a:r>
            <a:r>
              <a:rPr lang="en-US" sz="1000" b="0" cap="none">
                <a:solidFill>
                  <a:srgbClr val="000000"/>
                </a:solidFill>
                <a:effectLst/>
                <a:latin typeface="Consolas" panose="020B0609020204030204" pitchFamily="49" charset="0"/>
              </a:rPr>
              <a:t> = </a:t>
            </a:r>
            <a:r>
              <a:rPr lang="en-US" sz="1000" b="0" cap="none">
                <a:solidFill>
                  <a:srgbClr val="267F99"/>
                </a:solidFill>
                <a:effectLst/>
                <a:latin typeface="Consolas" panose="020B0609020204030204" pitchFamily="49" charset="0"/>
              </a:rPr>
              <a:t>json</a:t>
            </a:r>
            <a:r>
              <a:rPr lang="en-US" sz="1000" b="0" cap="none">
                <a:solidFill>
                  <a:srgbClr val="000000"/>
                </a:solidFill>
                <a:effectLst/>
                <a:latin typeface="Consolas" panose="020B0609020204030204" pitchFamily="49" charset="0"/>
              </a:rPr>
              <a:t>.</a:t>
            </a:r>
            <a:r>
              <a:rPr lang="en-US" sz="1000" b="0" cap="none">
                <a:solidFill>
                  <a:srgbClr val="795E26"/>
                </a:solidFill>
                <a:effectLst/>
                <a:latin typeface="Consolas" panose="020B0609020204030204" pitchFamily="49" charset="0"/>
              </a:rPr>
              <a:t>loads</a:t>
            </a:r>
            <a:r>
              <a:rPr lang="en-US" sz="1000" b="0" cap="none">
                <a:solidFill>
                  <a:srgbClr val="000000"/>
                </a:solidFill>
                <a:effectLst/>
                <a:latin typeface="Consolas" panose="020B0609020204030204" pitchFamily="49" charset="0"/>
              </a:rPr>
              <a:t>(</a:t>
            </a:r>
            <a:r>
              <a:rPr lang="en-US" sz="1000" b="0" cap="none">
                <a:solidFill>
                  <a:srgbClr val="001080"/>
                </a:solidFill>
                <a:effectLst/>
                <a:latin typeface="Consolas" panose="020B0609020204030204" pitchFamily="49" charset="0"/>
              </a:rPr>
              <a:t>result</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001080"/>
                </a:solidFill>
                <a:effectLst/>
                <a:latin typeface="Consolas" panose="020B0609020204030204" pitchFamily="49" charset="0"/>
              </a:rPr>
              <a:t>y</a:t>
            </a:r>
            <a:r>
              <a:rPr lang="en-US" sz="1000" b="0" cap="none">
                <a:solidFill>
                  <a:srgbClr val="000000"/>
                </a:solidFill>
                <a:effectLst/>
                <a:latin typeface="Consolas" panose="020B0609020204030204" pitchFamily="49" charset="0"/>
              </a:rPr>
              <a:t> = </a:t>
            </a:r>
            <a:r>
              <a:rPr lang="en-US" sz="1000" b="0" cap="none">
                <a:solidFill>
                  <a:srgbClr val="001080"/>
                </a:solidFill>
                <a:effectLst/>
                <a:latin typeface="Consolas" panose="020B0609020204030204" pitchFamily="49" charset="0"/>
              </a:rPr>
              <a:t>json_result</a:t>
            </a:r>
            <a:r>
              <a:rPr lang="en-US" sz="1000" b="0" cap="none">
                <a:solidFill>
                  <a:srgbClr val="000000"/>
                </a:solidFill>
                <a:effectLst/>
                <a:latin typeface="Consolas" panose="020B0609020204030204" pitchFamily="49" charset="0"/>
              </a:rPr>
              <a:t>[</a:t>
            </a:r>
            <a:r>
              <a:rPr lang="en-US" sz="1000" b="0" cap="none">
                <a:solidFill>
                  <a:srgbClr val="A31515"/>
                </a:solidFill>
                <a:effectLst/>
                <a:latin typeface="Consolas" panose="020B0609020204030204" pitchFamily="49" charset="0"/>
              </a:rPr>
              <a:t>"Results"</a:t>
            </a:r>
            <a:r>
              <a:rPr lang="en-US" sz="1000" b="0" cap="none">
                <a:solidFill>
                  <a:srgbClr val="000000"/>
                </a:solidFill>
                <a:effectLst/>
                <a:latin typeface="Consolas" panose="020B0609020204030204" pitchFamily="49" charset="0"/>
              </a:rPr>
              <a:t>][</a:t>
            </a:r>
            <a:r>
              <a:rPr lang="en-US" sz="1000" b="0" cap="none">
                <a:solidFill>
                  <a:srgbClr val="A31515"/>
                </a:solidFill>
                <a:effectLst/>
                <a:latin typeface="Consolas" panose="020B0609020204030204" pitchFamily="49" charset="0"/>
              </a:rPr>
              <a:t>"WebServiceOutput0"</a:t>
            </a:r>
            <a:r>
              <a:rPr lang="en-US" sz="1000" b="0" cap="none">
                <a:solidFill>
                  <a:srgbClr val="000000"/>
                </a:solidFill>
                <a:effectLst/>
                <a:latin typeface="Consolas" panose="020B0609020204030204" pitchFamily="49" charset="0"/>
              </a:rPr>
              <a:t>][</a:t>
            </a:r>
            <a:r>
              <a:rPr lang="en-US" sz="1000" b="0" cap="none">
                <a:solidFill>
                  <a:srgbClr val="098658"/>
                </a:solidFill>
                <a:effectLst/>
                <a:latin typeface="Consolas" panose="020B0609020204030204" pitchFamily="49" charset="0"/>
              </a:rPr>
              <a:t>0</a:t>
            </a:r>
            <a:r>
              <a:rPr lang="en-US" sz="1000" b="0" cap="none">
                <a:solidFill>
                  <a:srgbClr val="000000"/>
                </a:solidFill>
                <a:effectLst/>
                <a:latin typeface="Consolas" panose="020B0609020204030204" pitchFamily="49" charset="0"/>
              </a:rPr>
              <a:t>][</a:t>
            </a:r>
            <a:r>
              <a:rPr lang="en-US" sz="1000" b="0" cap="none">
                <a:solidFill>
                  <a:srgbClr val="A31515"/>
                </a:solidFill>
                <a:effectLst/>
                <a:latin typeface="Consolas" panose="020B0609020204030204" pitchFamily="49" charset="0"/>
              </a:rPr>
              <a:t>"Prediction"</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795E26"/>
                </a:solidFill>
                <a:effectLst/>
                <a:latin typeface="Consolas" panose="020B0609020204030204" pitchFamily="49" charset="0"/>
              </a:rPr>
              <a:t>print</a:t>
            </a:r>
            <a:r>
              <a:rPr lang="en-US" sz="1000" b="0" cap="none">
                <a:solidFill>
                  <a:srgbClr val="000000"/>
                </a:solidFill>
                <a:effectLst/>
                <a:latin typeface="Consolas" panose="020B0609020204030204" pitchFamily="49" charset="0"/>
              </a:rPr>
              <a:t>(</a:t>
            </a:r>
            <a:r>
              <a:rPr lang="en-US" sz="1000" b="0" cap="none">
                <a:solidFill>
                  <a:srgbClr val="0000FF"/>
                </a:solidFill>
                <a:effectLst/>
                <a:latin typeface="Consolas" panose="020B0609020204030204" pitchFamily="49" charset="0"/>
              </a:rPr>
              <a:t>f</a:t>
            </a:r>
            <a:r>
              <a:rPr lang="en-US" sz="1000" b="0" cap="none">
                <a:solidFill>
                  <a:srgbClr val="A31515"/>
                </a:solidFill>
                <a:effectLst/>
                <a:latin typeface="Consolas" panose="020B0609020204030204" pitchFamily="49" charset="0"/>
              </a:rPr>
              <a:t>'Prediction: </a:t>
            </a:r>
            <a:r>
              <a:rPr lang="en-US" sz="1000" b="0" cap="none">
                <a:solidFill>
                  <a:srgbClr val="0000FF"/>
                </a:solidFill>
                <a:effectLst/>
                <a:latin typeface="Consolas" panose="020B0609020204030204" pitchFamily="49" charset="0"/>
              </a:rPr>
              <a:t>{</a:t>
            </a:r>
            <a:r>
              <a:rPr lang="en-US" sz="1000" b="0" cap="none">
                <a:solidFill>
                  <a:srgbClr val="001080"/>
                </a:solidFill>
                <a:effectLst/>
                <a:latin typeface="Consolas" panose="020B0609020204030204" pitchFamily="49" charset="0"/>
              </a:rPr>
              <a:t>y</a:t>
            </a:r>
            <a:r>
              <a:rPr lang="en-US" sz="1000" b="0" cap="none">
                <a:solidFill>
                  <a:srgbClr val="0000FF"/>
                </a:solidFill>
                <a:effectLst/>
                <a:latin typeface="Consolas" panose="020B0609020204030204" pitchFamily="49" charset="0"/>
              </a:rPr>
              <a:t>}</a:t>
            </a:r>
            <a:r>
              <a:rPr lang="en-US" sz="1000" b="0" cap="none">
                <a:solidFill>
                  <a:srgbClr val="A31515"/>
                </a:solidFill>
                <a:effectLst/>
                <a:latin typeface="Consolas" panose="020B0609020204030204" pitchFamily="49" charset="0"/>
              </a:rPr>
              <a:t>'</a:t>
            </a:r>
            <a:r>
              <a:rPr lang="en-US" sz="1000" b="0" cap="none">
                <a:solidFill>
                  <a:srgbClr val="000000"/>
                </a:solidFill>
                <a:effectLst/>
                <a:latin typeface="Consolas" panose="020B0609020204030204" pitchFamily="49" charset="0"/>
              </a:rPr>
              <a:t>)</a:t>
            </a:r>
          </a:p>
          <a:p>
            <a:pPr marL="0" indent="0">
              <a:spcBef>
                <a:spcPts val="0"/>
              </a:spcBef>
              <a:spcAft>
                <a:spcPts val="0"/>
              </a:spcAft>
              <a:buNone/>
            </a:pPr>
            <a:br>
              <a:rPr lang="en-US" sz="1000" b="0" cap="none">
                <a:solidFill>
                  <a:srgbClr val="000000"/>
                </a:solidFill>
                <a:effectLst/>
                <a:latin typeface="Consolas" panose="020B0609020204030204" pitchFamily="49" charset="0"/>
              </a:rPr>
            </a:br>
            <a:r>
              <a:rPr lang="en-US" sz="1000" b="0" cap="none">
                <a:solidFill>
                  <a:srgbClr val="AF00DB"/>
                </a:solidFill>
                <a:effectLst/>
                <a:latin typeface="Consolas" panose="020B0609020204030204" pitchFamily="49" charset="0"/>
              </a:rPr>
              <a:t>except</a:t>
            </a:r>
            <a:r>
              <a:rPr lang="en-US" sz="1000" b="0" cap="none">
                <a:solidFill>
                  <a:srgbClr val="000000"/>
                </a:solidFill>
                <a:effectLst/>
                <a:latin typeface="Consolas" panose="020B0609020204030204" pitchFamily="49" charset="0"/>
              </a:rPr>
              <a:t> </a:t>
            </a:r>
            <a:r>
              <a:rPr lang="en-US" sz="1000" b="0" cap="none">
                <a:solidFill>
                  <a:srgbClr val="267F99"/>
                </a:solidFill>
                <a:effectLst/>
                <a:latin typeface="Consolas" panose="020B0609020204030204" pitchFamily="49" charset="0"/>
              </a:rPr>
              <a:t>urllib</a:t>
            </a:r>
            <a:r>
              <a:rPr lang="en-US" sz="1000" b="0" cap="none">
                <a:solidFill>
                  <a:srgbClr val="000000"/>
                </a:solidFill>
                <a:effectLst/>
                <a:latin typeface="Consolas" panose="020B0609020204030204" pitchFamily="49" charset="0"/>
              </a:rPr>
              <a:t>.error.HTTPError </a:t>
            </a:r>
            <a:r>
              <a:rPr lang="en-US" sz="1000" b="0" cap="none">
                <a:solidFill>
                  <a:srgbClr val="AF00DB"/>
                </a:solidFill>
                <a:effectLst/>
                <a:latin typeface="Consolas" panose="020B0609020204030204" pitchFamily="49" charset="0"/>
              </a:rPr>
              <a:t>as</a:t>
            </a:r>
            <a:r>
              <a:rPr lang="en-US" sz="1000" b="0" cap="none">
                <a:solidFill>
                  <a:srgbClr val="000000"/>
                </a:solidFill>
                <a:effectLst/>
                <a:latin typeface="Consolas" panose="020B0609020204030204" pitchFamily="49" charset="0"/>
              </a:rPr>
              <a:t> </a:t>
            </a:r>
            <a:r>
              <a:rPr lang="en-US" sz="1000" b="0" cap="none">
                <a:solidFill>
                  <a:srgbClr val="001080"/>
                </a:solidFill>
                <a:effectLst/>
                <a:latin typeface="Consolas" panose="020B0609020204030204" pitchFamily="49" charset="0"/>
              </a:rPr>
              <a:t>error</a:t>
            </a:r>
            <a:r>
              <a:rPr lang="en-US" sz="1000" b="0" cap="none">
                <a:solidFill>
                  <a:srgbClr val="000000"/>
                </a:solidFill>
                <a:effectLst/>
                <a:latin typeface="Consolas" panose="020B0609020204030204" pitchFamily="49" charset="0"/>
              </a:rPr>
              <a:t>:</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795E26"/>
                </a:solidFill>
                <a:effectLst/>
                <a:latin typeface="Consolas" panose="020B0609020204030204" pitchFamily="49" charset="0"/>
              </a:rPr>
              <a:t>print</a:t>
            </a:r>
            <a:r>
              <a:rPr lang="en-US" sz="1000" b="0" cap="none">
                <a:solidFill>
                  <a:srgbClr val="000000"/>
                </a:solidFill>
                <a:effectLst/>
                <a:latin typeface="Consolas" panose="020B0609020204030204" pitchFamily="49" charset="0"/>
              </a:rPr>
              <a:t>(</a:t>
            </a:r>
            <a:r>
              <a:rPr lang="en-US" sz="1000" b="0" cap="none">
                <a:solidFill>
                  <a:srgbClr val="A31515"/>
                </a:solidFill>
                <a:effectLst/>
                <a:latin typeface="Consolas" panose="020B0609020204030204" pitchFamily="49" charset="0"/>
              </a:rPr>
              <a:t>"The request failed with status code: "</a:t>
            </a:r>
            <a:r>
              <a:rPr lang="en-US" sz="1000" b="0" cap="none">
                <a:solidFill>
                  <a:srgbClr val="000000"/>
                </a:solidFill>
                <a:effectLst/>
                <a:latin typeface="Consolas" panose="020B0609020204030204" pitchFamily="49" charset="0"/>
              </a:rPr>
              <a:t> + </a:t>
            </a:r>
            <a:r>
              <a:rPr lang="en-US" sz="1000" b="0" cap="none">
                <a:solidFill>
                  <a:srgbClr val="267F99"/>
                </a:solidFill>
                <a:effectLst/>
                <a:latin typeface="Consolas" panose="020B0609020204030204" pitchFamily="49" charset="0"/>
              </a:rPr>
              <a:t>str</a:t>
            </a:r>
            <a:r>
              <a:rPr lang="en-US" sz="1000" b="0" cap="none">
                <a:solidFill>
                  <a:srgbClr val="000000"/>
                </a:solidFill>
                <a:effectLst/>
                <a:latin typeface="Consolas" panose="020B0609020204030204" pitchFamily="49" charset="0"/>
              </a:rPr>
              <a:t>(</a:t>
            </a:r>
            <a:r>
              <a:rPr lang="en-US" sz="1000" b="0" cap="none">
                <a:solidFill>
                  <a:srgbClr val="001080"/>
                </a:solidFill>
                <a:effectLst/>
                <a:latin typeface="Consolas" panose="020B0609020204030204" pitchFamily="49" charset="0"/>
              </a:rPr>
              <a:t>error</a:t>
            </a:r>
            <a:r>
              <a:rPr lang="en-US" sz="1000" b="0" cap="none">
                <a:solidFill>
                  <a:srgbClr val="000000"/>
                </a:solidFill>
                <a:effectLst/>
                <a:latin typeface="Consolas" panose="020B0609020204030204" pitchFamily="49" charset="0"/>
              </a:rPr>
              <a:t>.code))</a:t>
            </a:r>
          </a:p>
          <a:p>
            <a:pPr marL="0" indent="0">
              <a:spcBef>
                <a:spcPts val="0"/>
              </a:spcBef>
              <a:spcAft>
                <a:spcPts val="0"/>
              </a:spcAft>
              <a:buNone/>
            </a:pPr>
            <a:br>
              <a:rPr lang="en-US" sz="1000" b="0" cap="none">
                <a:solidFill>
                  <a:srgbClr val="000000"/>
                </a:solidFill>
                <a:effectLst/>
                <a:latin typeface="Consolas" panose="020B0609020204030204" pitchFamily="49" charset="0"/>
              </a:rPr>
            </a:br>
            <a:r>
              <a:rPr lang="en-US" sz="1000" b="0" cap="none">
                <a:solidFill>
                  <a:srgbClr val="000000"/>
                </a:solidFill>
                <a:effectLst/>
                <a:latin typeface="Consolas" panose="020B0609020204030204" pitchFamily="49" charset="0"/>
              </a:rPr>
              <a:t>    </a:t>
            </a:r>
            <a:r>
              <a:rPr lang="en-US" sz="1000" b="0" cap="none">
                <a:solidFill>
                  <a:srgbClr val="008000"/>
                </a:solidFill>
                <a:effectLst/>
                <a:latin typeface="Consolas" panose="020B0609020204030204" pitchFamily="49" charset="0"/>
              </a:rPr>
              <a:t># Print the headers to help debug the error</a:t>
            </a:r>
            <a:endParaRPr lang="en-US" sz="1000" b="0" cap="none">
              <a:solidFill>
                <a:srgbClr val="000000"/>
              </a:solidFill>
              <a:effectLst/>
              <a:latin typeface="Consolas" panose="020B0609020204030204" pitchFamily="49" charset="0"/>
            </a:endParaRP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795E26"/>
                </a:solidFill>
                <a:effectLst/>
                <a:latin typeface="Consolas" panose="020B0609020204030204" pitchFamily="49" charset="0"/>
              </a:rPr>
              <a:t>print</a:t>
            </a:r>
            <a:r>
              <a:rPr lang="en-US" sz="1000" b="0" cap="none">
                <a:solidFill>
                  <a:srgbClr val="000000"/>
                </a:solidFill>
                <a:effectLst/>
                <a:latin typeface="Consolas" panose="020B0609020204030204" pitchFamily="49" charset="0"/>
              </a:rPr>
              <a:t>(</a:t>
            </a:r>
            <a:r>
              <a:rPr lang="en-US" sz="1000" b="0" cap="none">
                <a:solidFill>
                  <a:srgbClr val="001080"/>
                </a:solidFill>
                <a:effectLst/>
                <a:latin typeface="Consolas" panose="020B0609020204030204" pitchFamily="49" charset="0"/>
              </a:rPr>
              <a:t>error</a:t>
            </a:r>
            <a:r>
              <a:rPr lang="en-US" sz="1000" b="0" cap="none">
                <a:solidFill>
                  <a:srgbClr val="000000"/>
                </a:solidFill>
                <a:effectLst/>
                <a:latin typeface="Consolas" panose="020B0609020204030204" pitchFamily="49" charset="0"/>
              </a:rPr>
              <a:t>.info())</a:t>
            </a:r>
          </a:p>
          <a:p>
            <a:pPr marL="0" indent="0">
              <a:spcBef>
                <a:spcPts val="0"/>
              </a:spcBef>
              <a:spcAft>
                <a:spcPts val="0"/>
              </a:spcAft>
              <a:buNone/>
            </a:pPr>
            <a:r>
              <a:rPr lang="en-US" sz="1000" b="0" cap="none">
                <a:solidFill>
                  <a:srgbClr val="000000"/>
                </a:solidFill>
                <a:effectLst/>
                <a:latin typeface="Consolas" panose="020B0609020204030204" pitchFamily="49" charset="0"/>
              </a:rPr>
              <a:t>    </a:t>
            </a:r>
            <a:r>
              <a:rPr lang="en-US" sz="1000" b="0" cap="none">
                <a:solidFill>
                  <a:srgbClr val="795E26"/>
                </a:solidFill>
                <a:effectLst/>
                <a:latin typeface="Consolas" panose="020B0609020204030204" pitchFamily="49" charset="0"/>
              </a:rPr>
              <a:t>print</a:t>
            </a:r>
            <a:r>
              <a:rPr lang="en-US" sz="1000" b="0" cap="none">
                <a:solidFill>
                  <a:srgbClr val="000000"/>
                </a:solidFill>
                <a:effectLst/>
                <a:latin typeface="Consolas" panose="020B0609020204030204" pitchFamily="49" charset="0"/>
              </a:rPr>
              <a:t>(</a:t>
            </a:r>
            <a:r>
              <a:rPr lang="en-US" sz="1000" b="0" cap="none">
                <a:solidFill>
                  <a:srgbClr val="267F99"/>
                </a:solidFill>
                <a:effectLst/>
                <a:latin typeface="Consolas" panose="020B0609020204030204" pitchFamily="49" charset="0"/>
              </a:rPr>
              <a:t>json</a:t>
            </a:r>
            <a:r>
              <a:rPr lang="en-US" sz="1000" b="0" cap="none">
                <a:solidFill>
                  <a:srgbClr val="000000"/>
                </a:solidFill>
                <a:effectLst/>
                <a:latin typeface="Consolas" panose="020B0609020204030204" pitchFamily="49" charset="0"/>
              </a:rPr>
              <a:t>.</a:t>
            </a:r>
            <a:r>
              <a:rPr lang="en-US" sz="1000" b="0" cap="none">
                <a:solidFill>
                  <a:srgbClr val="795E26"/>
                </a:solidFill>
                <a:effectLst/>
                <a:latin typeface="Consolas" panose="020B0609020204030204" pitchFamily="49" charset="0"/>
              </a:rPr>
              <a:t>loads</a:t>
            </a:r>
            <a:r>
              <a:rPr lang="en-US" sz="1000" b="0" cap="none">
                <a:solidFill>
                  <a:srgbClr val="000000"/>
                </a:solidFill>
                <a:effectLst/>
                <a:latin typeface="Consolas" panose="020B0609020204030204" pitchFamily="49" charset="0"/>
              </a:rPr>
              <a:t>(</a:t>
            </a:r>
            <a:r>
              <a:rPr lang="en-US" sz="1000" b="0" cap="none">
                <a:solidFill>
                  <a:srgbClr val="001080"/>
                </a:solidFill>
                <a:effectLst/>
                <a:latin typeface="Consolas" panose="020B0609020204030204" pitchFamily="49" charset="0"/>
              </a:rPr>
              <a:t>error</a:t>
            </a:r>
            <a:r>
              <a:rPr lang="en-US" sz="1000" b="0" cap="none">
                <a:solidFill>
                  <a:srgbClr val="000000"/>
                </a:solidFill>
                <a:effectLst/>
                <a:latin typeface="Consolas" panose="020B0609020204030204" pitchFamily="49" charset="0"/>
              </a:rPr>
              <a:t>.read().decode(</a:t>
            </a:r>
            <a:r>
              <a:rPr lang="en-US" sz="1000" b="0" cap="none">
                <a:solidFill>
                  <a:srgbClr val="A31515"/>
                </a:solidFill>
                <a:effectLst/>
                <a:latin typeface="Consolas" panose="020B0609020204030204" pitchFamily="49" charset="0"/>
              </a:rPr>
              <a:t>"utf8"</a:t>
            </a:r>
            <a:r>
              <a:rPr lang="en-US" sz="1000" b="0" cap="none">
                <a:solidFill>
                  <a:srgbClr val="000000"/>
                </a:solidFill>
                <a:effectLst/>
                <a:latin typeface="Consolas" panose="020B0609020204030204" pitchFamily="49" charset="0"/>
              </a:rPr>
              <a:t>, </a:t>
            </a:r>
            <a:r>
              <a:rPr lang="en-US" sz="1000" b="0" cap="none">
                <a:solidFill>
                  <a:srgbClr val="A31515"/>
                </a:solidFill>
                <a:effectLst/>
                <a:latin typeface="Consolas" panose="020B0609020204030204" pitchFamily="49" charset="0"/>
              </a:rPr>
              <a:t>'ignore'</a:t>
            </a:r>
            <a:r>
              <a:rPr lang="en-US" sz="1000" b="0" cap="none">
                <a:solidFill>
                  <a:srgbClr val="000000"/>
                </a:solidFill>
                <a:effectLst/>
                <a:latin typeface="Consolas" panose="020B0609020204030204" pitchFamily="49" charset="0"/>
              </a:rPr>
              <a:t>)))</a:t>
            </a:r>
          </a:p>
          <a:p>
            <a:pPr marL="0" indent="0">
              <a:spcBef>
                <a:spcPts val="0"/>
              </a:spcBef>
              <a:spcAft>
                <a:spcPts val="0"/>
              </a:spcAft>
              <a:buNone/>
            </a:pPr>
            <a:endParaRPr lang="en-US" sz="10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p:txBody>
      </p:sp>
      <p:pic>
        <p:nvPicPr>
          <p:cNvPr id="5" name="Picture 4">
            <a:extLst>
              <a:ext uri="{FF2B5EF4-FFF2-40B4-BE49-F238E27FC236}">
                <a16:creationId xmlns:a16="http://schemas.microsoft.com/office/drawing/2014/main" id="{42BFD2AA-7257-0F9F-67DE-AB95A19674A8}"/>
              </a:ext>
            </a:extLst>
          </p:cNvPr>
          <p:cNvPicPr>
            <a:picLocks noChangeAspect="1"/>
          </p:cNvPicPr>
          <p:nvPr/>
        </p:nvPicPr>
        <p:blipFill>
          <a:blip r:embed="rId4"/>
          <a:stretch>
            <a:fillRect/>
          </a:stretch>
        </p:blipFill>
        <p:spPr>
          <a:xfrm>
            <a:off x="6645474" y="5691478"/>
            <a:ext cx="4140885" cy="726281"/>
          </a:xfrm>
          <a:prstGeom prst="rect">
            <a:avLst/>
          </a:prstGeom>
          <a:ln>
            <a:noFill/>
          </a:ln>
          <a:effectLst>
            <a:softEdge rad="112500"/>
          </a:effectLst>
        </p:spPr>
      </p:pic>
    </p:spTree>
    <p:extLst>
      <p:ext uri="{BB962C8B-B14F-4D97-AF65-F5344CB8AC3E}">
        <p14:creationId xmlns:p14="http://schemas.microsoft.com/office/powerpoint/2010/main" val="238185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2294-26DA-F0D9-20A9-BF6901662A9D}"/>
              </a:ext>
            </a:extLst>
          </p:cNvPr>
          <p:cNvSpPr>
            <a:spLocks noGrp="1"/>
          </p:cNvSpPr>
          <p:nvPr>
            <p:ph type="ctrTitle"/>
          </p:nvPr>
        </p:nvSpPr>
        <p:spPr>
          <a:xfrm>
            <a:off x="1757889" y="609601"/>
            <a:ext cx="8676222" cy="3200400"/>
          </a:xfrm>
        </p:spPr>
        <p:txBody>
          <a:bodyPr/>
          <a:lstStyle/>
          <a:p>
            <a:r>
              <a:rPr lang="en-US" altLang="zh-CN" b="1">
                <a:gradFill flip="none" rotWithShape="1">
                  <a:gsLst>
                    <a:gs pos="0">
                      <a:schemeClr val="accent4">
                        <a:lumMod val="60000"/>
                        <a:lumOff val="40000"/>
                      </a:schemeClr>
                    </a:gs>
                    <a:gs pos="100000">
                      <a:schemeClr val="tx1">
                        <a:lumMod val="65000"/>
                      </a:schemeClr>
                    </a:gs>
                  </a:gsLst>
                  <a:lin ang="5580000" scaled="0"/>
                  <a:tileRect/>
                </a:gradFill>
              </a:rPr>
              <a:t>Thank you</a:t>
            </a:r>
            <a:endParaRPr lang="en-US" b="1">
              <a:gradFill flip="none" rotWithShape="1">
                <a:gsLst>
                  <a:gs pos="0">
                    <a:schemeClr val="accent4">
                      <a:lumMod val="60000"/>
                      <a:lumOff val="40000"/>
                    </a:schemeClr>
                  </a:gs>
                  <a:gs pos="100000">
                    <a:schemeClr val="tx1">
                      <a:lumMod val="65000"/>
                    </a:schemeClr>
                  </a:gs>
                </a:gsLst>
                <a:lin ang="5580000" scaled="0"/>
                <a:tileRect/>
              </a:gradFill>
            </a:endParaRPr>
          </a:p>
        </p:txBody>
      </p:sp>
    </p:spTree>
    <p:extLst>
      <p:ext uri="{BB962C8B-B14F-4D97-AF65-F5344CB8AC3E}">
        <p14:creationId xmlns:p14="http://schemas.microsoft.com/office/powerpoint/2010/main" val="3756322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Introduction</a:t>
            </a:r>
          </a:p>
        </p:txBody>
      </p:sp>
      <p:sp>
        <p:nvSpPr>
          <p:cNvPr id="3" name="Content Placeholder 2">
            <a:extLst>
              <a:ext uri="{FF2B5EF4-FFF2-40B4-BE49-F238E27FC236}">
                <a16:creationId xmlns:a16="http://schemas.microsoft.com/office/drawing/2014/main" id="{25106882-04F7-D19F-31CA-608B431CDE82}"/>
              </a:ext>
            </a:extLst>
          </p:cNvPr>
          <p:cNvSpPr>
            <a:spLocks noGrp="1"/>
          </p:cNvSpPr>
          <p:nvPr>
            <p:ph idx="1"/>
          </p:nvPr>
        </p:nvSpPr>
        <p:spPr>
          <a:xfrm>
            <a:off x="1141413" y="1335881"/>
            <a:ext cx="9905998" cy="4455319"/>
          </a:xfrm>
        </p:spPr>
        <p:txBody>
          <a:bodyPr>
            <a:normAutofit/>
          </a:bodyPr>
          <a:lstStyle/>
          <a:p>
            <a:r>
              <a:rPr lang="en-US" b="1"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Business Problem:</a:t>
            </a:r>
            <a:br>
              <a:rPr lang="en-US" b="1"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br>
            <a:r>
              <a:rPr lang="en-US"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A business manager of a consumer credit card bank is facing the problem of customer attrition. They want to analyze the data to find out the reason behind this and leverage the same to predict customers who are likely to drop off.</a:t>
            </a:r>
          </a:p>
          <a:p>
            <a:endParaRPr lang="en-US"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r>
              <a:rPr lang="en-US" b="1"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Objective:</a:t>
            </a:r>
            <a:br>
              <a:rPr lang="en-US"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br>
            <a:r>
              <a:rPr lang="en-US"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Develop a machine learning model that correctly predicts customers churn on Azure Machine Learning platform.</a:t>
            </a:r>
          </a:p>
        </p:txBody>
      </p:sp>
    </p:spTree>
    <p:extLst>
      <p:ext uri="{BB962C8B-B14F-4D97-AF65-F5344CB8AC3E}">
        <p14:creationId xmlns:p14="http://schemas.microsoft.com/office/powerpoint/2010/main" val="2175233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normAutofit/>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Data Source</a:t>
            </a:r>
          </a:p>
        </p:txBody>
      </p:sp>
      <p:sp>
        <p:nvSpPr>
          <p:cNvPr id="3" name="Content Placeholder 2">
            <a:extLst>
              <a:ext uri="{FF2B5EF4-FFF2-40B4-BE49-F238E27FC236}">
                <a16:creationId xmlns:a16="http://schemas.microsoft.com/office/drawing/2014/main" id="{25106882-04F7-D19F-31CA-608B431CDE82}"/>
              </a:ext>
            </a:extLst>
          </p:cNvPr>
          <p:cNvSpPr>
            <a:spLocks noGrp="1"/>
          </p:cNvSpPr>
          <p:nvPr>
            <p:ph idx="1"/>
          </p:nvPr>
        </p:nvSpPr>
        <p:spPr>
          <a:xfrm>
            <a:off x="891114" y="1335880"/>
            <a:ext cx="4835493" cy="4780304"/>
          </a:xfrm>
        </p:spPr>
        <p:txBody>
          <a:bodyPr>
            <a:normAutofit/>
          </a:bodyPr>
          <a:lstStyle/>
          <a:p>
            <a:r>
              <a:rPr lang="en-US" sz="18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The dataset used in this project consists 10,127 customer data, with 21 features on customer profile and credit card characteristics.</a:t>
            </a:r>
          </a:p>
          <a:p>
            <a:endParaRPr lang="en-US" sz="18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r>
              <a:rPr lang="en-US" sz="18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The original dataset was downloaded from:</a:t>
            </a:r>
          </a:p>
          <a:p>
            <a:pPr marL="266700" indent="0">
              <a:buNone/>
            </a:pPr>
            <a:r>
              <a:rPr lang="en-US" sz="18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hlinkClick r:id="rId4"/>
              </a:rPr>
              <a:t>https://www.kaggle.com/datasets/anwarsan/credit-card-bank-churn</a:t>
            </a:r>
            <a:endParaRPr lang="en-US" sz="18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p:txBody>
      </p:sp>
      <p:graphicFrame>
        <p:nvGraphicFramePr>
          <p:cNvPr id="4" name="Table 3">
            <a:extLst>
              <a:ext uri="{FF2B5EF4-FFF2-40B4-BE49-F238E27FC236}">
                <a16:creationId xmlns:a16="http://schemas.microsoft.com/office/drawing/2014/main" id="{6F4ABCCA-4C18-E1F6-3AF8-9B862659CD6A}"/>
              </a:ext>
            </a:extLst>
          </p:cNvPr>
          <p:cNvGraphicFramePr>
            <a:graphicFrameLocks noGrp="1"/>
          </p:cNvGraphicFramePr>
          <p:nvPr>
            <p:extLst>
              <p:ext uri="{D42A27DB-BD31-4B8C-83A1-F6EECF244321}">
                <p14:modId xmlns:p14="http://schemas.microsoft.com/office/powerpoint/2010/main" val="681907519"/>
              </p:ext>
            </p:extLst>
          </p:nvPr>
        </p:nvGraphicFramePr>
        <p:xfrm>
          <a:off x="6096000" y="1335881"/>
          <a:ext cx="5401623" cy="4721289"/>
        </p:xfrm>
        <a:graphic>
          <a:graphicData uri="http://schemas.openxmlformats.org/drawingml/2006/table">
            <a:tbl>
              <a:tblPr firstRow="1" bandRow="1">
                <a:tableStyleId>{5940675A-B579-460E-94D1-54222C63F5DA}</a:tableStyleId>
              </a:tblPr>
              <a:tblGrid>
                <a:gridCol w="1578501">
                  <a:extLst>
                    <a:ext uri="{9D8B030D-6E8A-4147-A177-3AD203B41FA5}">
                      <a16:colId xmlns:a16="http://schemas.microsoft.com/office/drawing/2014/main" val="861940696"/>
                    </a:ext>
                  </a:extLst>
                </a:gridCol>
                <a:gridCol w="3823122">
                  <a:extLst>
                    <a:ext uri="{9D8B030D-6E8A-4147-A177-3AD203B41FA5}">
                      <a16:colId xmlns:a16="http://schemas.microsoft.com/office/drawing/2014/main" val="1362768954"/>
                    </a:ext>
                  </a:extLst>
                </a:gridCol>
              </a:tblGrid>
              <a:tr h="412185">
                <a:tc>
                  <a:txBody>
                    <a:bodyPr/>
                    <a:lstStyle/>
                    <a:p>
                      <a:r>
                        <a:rPr lang="en-US" sz="1600" b="1" kern="12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COLUMN</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kern="12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DESCRIPTION</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9265615"/>
                  </a:ext>
                </a:extLst>
              </a:tr>
              <a:tr h="359092">
                <a:tc>
                  <a:txBody>
                    <a:bodyPr/>
                    <a:lstStyle/>
                    <a:p>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CLIENTNUM</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Client number</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2776573"/>
                  </a:ext>
                </a:extLst>
              </a:tr>
              <a:tr h="359092">
                <a:tc>
                  <a:txBody>
                    <a:bodyPr/>
                    <a:lstStyle/>
                    <a:p>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Attrition_Flag</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Target variable (Existing / Attrited)</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2936294"/>
                  </a:ext>
                </a:extLst>
              </a:tr>
              <a:tr h="359092">
                <a:tc>
                  <a:txBody>
                    <a:bodyPr/>
                    <a:lstStyle/>
                    <a:p>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Customer_Age</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Customer age in years</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522461"/>
                  </a:ext>
                </a:extLst>
              </a:tr>
              <a:tr h="359092">
                <a:tc>
                  <a:txBody>
                    <a:bodyPr/>
                    <a:lstStyle/>
                    <a:p>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Gender</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M=Male / F=Female</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8692034"/>
                  </a:ext>
                </a:extLst>
              </a:tr>
              <a:tr h="359092">
                <a:tc>
                  <a:txBody>
                    <a:bodyPr/>
                    <a:lstStyle/>
                    <a:p>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Dependent_count</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Number of dependents</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4271001"/>
                  </a:ext>
                </a:extLst>
              </a:tr>
              <a:tr h="359092">
                <a:tc>
                  <a:txBody>
                    <a:bodyPr/>
                    <a:lstStyle/>
                    <a:p>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Education_Level</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Graduate / College / High School / ...</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5197418"/>
                  </a:ext>
                </a:extLst>
              </a:tr>
              <a:tr h="359092">
                <a:tc>
                  <a:txBody>
                    <a:bodyPr/>
                    <a:lstStyle/>
                    <a:p>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Marital_Status</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Married / Single / Divorced / Unknown</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4795168"/>
                  </a:ext>
                </a:extLst>
              </a:tr>
              <a:tr h="359092">
                <a:tc>
                  <a:txBody>
                    <a:bodyPr/>
                    <a:lstStyle/>
                    <a:p>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Income_Category</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Less than $40K / $40K - $60K / $60K - $80K / ...</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2419734"/>
                  </a:ext>
                </a:extLst>
              </a:tr>
              <a:tr h="359092">
                <a:tc>
                  <a:txBody>
                    <a:bodyPr/>
                    <a:lstStyle/>
                    <a:p>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Card_Category</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Credit card type (Blue / Silver / Gold / Platinum)</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5313182"/>
                  </a:ext>
                </a:extLst>
              </a:tr>
              <a:tr h="359092">
                <a:tc>
                  <a:txBody>
                    <a:bodyPr/>
                    <a:lstStyle/>
                    <a:p>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Months_on_book</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Period of relationship with bank</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7319059"/>
                  </a:ext>
                </a:extLst>
              </a:tr>
              <a:tr h="359092">
                <a:tc>
                  <a:txBody>
                    <a:bodyPr/>
                    <a:lstStyle/>
                    <a:p>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Credit_Limit</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Credit limit on the credit card</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293516"/>
                  </a:ext>
                </a:extLst>
              </a:tr>
              <a:tr h="359092">
                <a:tc>
                  <a:txBody>
                    <a:bodyPr/>
                    <a:lstStyle/>
                    <a:p>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a:t>
                      </a: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r>
                        <a:rPr lang="en-US" sz="1200" kern="12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j-ea"/>
                          <a:cs typeface="+mj-cs"/>
                        </a:rPr>
                        <a:t>...</a:t>
                      </a:r>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886160"/>
                  </a:ext>
                </a:extLst>
              </a:tr>
            </a:tbl>
          </a:graphicData>
        </a:graphic>
      </p:graphicFrame>
    </p:spTree>
    <p:extLst>
      <p:ext uri="{BB962C8B-B14F-4D97-AF65-F5344CB8AC3E}">
        <p14:creationId xmlns:p14="http://schemas.microsoft.com/office/powerpoint/2010/main" val="294770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Data Preprocessing</a:t>
            </a:r>
          </a:p>
        </p:txBody>
      </p:sp>
      <p:sp>
        <p:nvSpPr>
          <p:cNvPr id="3" name="Content Placeholder 2">
            <a:extLst>
              <a:ext uri="{FF2B5EF4-FFF2-40B4-BE49-F238E27FC236}">
                <a16:creationId xmlns:a16="http://schemas.microsoft.com/office/drawing/2014/main" id="{25106882-04F7-D19F-31CA-608B431CDE82}"/>
              </a:ext>
            </a:extLst>
          </p:cNvPr>
          <p:cNvSpPr>
            <a:spLocks noGrp="1"/>
          </p:cNvSpPr>
          <p:nvPr>
            <p:ph idx="1"/>
          </p:nvPr>
        </p:nvSpPr>
        <p:spPr>
          <a:xfrm>
            <a:off x="4674655" y="1335881"/>
            <a:ext cx="6876046" cy="5130756"/>
          </a:xfrm>
        </p:spPr>
        <p:txBody>
          <a:bodyPr>
            <a:normAutofit/>
          </a:bodyPr>
          <a:lstStyle/>
          <a:p>
            <a:r>
              <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Data Input</a:t>
            </a:r>
          </a:p>
          <a:p>
            <a:endPar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r>
              <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Dropping 3 unwanted columns</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Exclude column names: CLIENTNUM, </a:t>
            </a:r>
            <a:r>
              <a:rPr lang="fr-FR"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Naive_Bayes_Classifier_Attrition_Flag_..._1, Naive_Bayes_Classifier_Attrition_Flag_..._2</a:t>
            </a:r>
            <a:endPar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endPar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r>
              <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Labeling target variable as Label</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Column Name: Attrition_Flag</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Fields: Labels</a:t>
            </a:r>
          </a:p>
          <a:p>
            <a:endPar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r>
              <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Clean Missing Data</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Columns to be cleaned: All features</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Cleaning mode: Remove entire row</a:t>
            </a:r>
          </a:p>
        </p:txBody>
      </p:sp>
      <p:pic>
        <p:nvPicPr>
          <p:cNvPr id="10" name="Picture 9">
            <a:extLst>
              <a:ext uri="{FF2B5EF4-FFF2-40B4-BE49-F238E27FC236}">
                <a16:creationId xmlns:a16="http://schemas.microsoft.com/office/drawing/2014/main" id="{C584DAD1-79B8-04FF-DE3E-3985470BCBCA}"/>
              </a:ext>
            </a:extLst>
          </p:cNvPr>
          <p:cNvPicPr>
            <a:picLocks noChangeAspect="1"/>
          </p:cNvPicPr>
          <p:nvPr/>
        </p:nvPicPr>
        <p:blipFill>
          <a:blip r:embed="rId4"/>
          <a:stretch>
            <a:fillRect/>
          </a:stretch>
        </p:blipFill>
        <p:spPr>
          <a:xfrm>
            <a:off x="1332292" y="1335881"/>
            <a:ext cx="3151485" cy="5248656"/>
          </a:xfrm>
          <a:prstGeom prst="rect">
            <a:avLst/>
          </a:prstGeom>
          <a:ln>
            <a:noFill/>
          </a:ln>
          <a:effectLst>
            <a:softEdge rad="112500"/>
          </a:effectLst>
        </p:spPr>
      </p:pic>
    </p:spTree>
    <p:extLst>
      <p:ext uri="{BB962C8B-B14F-4D97-AF65-F5344CB8AC3E}">
        <p14:creationId xmlns:p14="http://schemas.microsoft.com/office/powerpoint/2010/main" val="284151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Data Preprocessing</a:t>
            </a:r>
          </a:p>
        </p:txBody>
      </p:sp>
      <p:sp>
        <p:nvSpPr>
          <p:cNvPr id="3" name="Content Placeholder 2">
            <a:extLst>
              <a:ext uri="{FF2B5EF4-FFF2-40B4-BE49-F238E27FC236}">
                <a16:creationId xmlns:a16="http://schemas.microsoft.com/office/drawing/2014/main" id="{25106882-04F7-D19F-31CA-608B431CDE82}"/>
              </a:ext>
            </a:extLst>
          </p:cNvPr>
          <p:cNvSpPr>
            <a:spLocks noGrp="1"/>
          </p:cNvSpPr>
          <p:nvPr>
            <p:ph idx="1"/>
          </p:nvPr>
        </p:nvSpPr>
        <p:spPr>
          <a:xfrm>
            <a:off x="4908742" y="1335881"/>
            <a:ext cx="6876046" cy="5232203"/>
          </a:xfrm>
        </p:spPr>
        <p:txBody>
          <a:bodyPr>
            <a:normAutofit fontScale="92500" lnSpcReduction="10000"/>
          </a:bodyPr>
          <a:lstStyle/>
          <a:p>
            <a:r>
              <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Converting string columns to categorical</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Column types: string</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Exclude all labels</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Categorical: Categorical</a:t>
            </a:r>
          </a:p>
          <a:p>
            <a:endPar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r>
              <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One-hot Encoding on categorical variables</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Column types: Categorical</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Overwrite: True</a:t>
            </a:r>
          </a:p>
          <a:p>
            <a:endPar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r>
              <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Scaling for near normally distributed variables</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Transformation method: zscore</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Column names: Customer_Age, Months_on_bank, Total_Trans_Ct</a:t>
            </a:r>
          </a:p>
          <a:p>
            <a:endPar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r>
              <a:rPr lang="en-US" sz="1800" cap="none">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Scaling for other variables</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Transformation method: MinMax</a:t>
            </a:r>
          </a:p>
          <a:p>
            <a:pPr lvl="1"/>
            <a:r>
              <a:rPr lang="en-US" sz="14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Exclude column names: Customer_Age, Months_on_bank, Total_Trans_Ct</a:t>
            </a:r>
          </a:p>
        </p:txBody>
      </p:sp>
      <p:pic>
        <p:nvPicPr>
          <p:cNvPr id="8" name="Picture 7">
            <a:extLst>
              <a:ext uri="{FF2B5EF4-FFF2-40B4-BE49-F238E27FC236}">
                <a16:creationId xmlns:a16="http://schemas.microsoft.com/office/drawing/2014/main" id="{F70FCA2A-7F11-78E2-9FF4-5DDB59FC9165}"/>
              </a:ext>
            </a:extLst>
          </p:cNvPr>
          <p:cNvPicPr>
            <a:picLocks noChangeAspect="1"/>
          </p:cNvPicPr>
          <p:nvPr/>
        </p:nvPicPr>
        <p:blipFill>
          <a:blip r:embed="rId4"/>
          <a:stretch>
            <a:fillRect/>
          </a:stretch>
        </p:blipFill>
        <p:spPr>
          <a:xfrm>
            <a:off x="926886" y="1389888"/>
            <a:ext cx="3680732" cy="5232203"/>
          </a:xfrm>
          <a:prstGeom prst="rect">
            <a:avLst/>
          </a:prstGeom>
          <a:ln>
            <a:noFill/>
          </a:ln>
          <a:effectLst>
            <a:softEdge rad="112500"/>
          </a:effectLst>
        </p:spPr>
      </p:pic>
    </p:spTree>
    <p:extLst>
      <p:ext uri="{BB962C8B-B14F-4D97-AF65-F5344CB8AC3E}">
        <p14:creationId xmlns:p14="http://schemas.microsoft.com/office/powerpoint/2010/main" val="364235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processed Data</a:t>
            </a:r>
          </a:p>
        </p:txBody>
      </p:sp>
      <p:pic>
        <p:nvPicPr>
          <p:cNvPr id="5" name="Picture 4">
            <a:extLst>
              <a:ext uri="{FF2B5EF4-FFF2-40B4-BE49-F238E27FC236}">
                <a16:creationId xmlns:a16="http://schemas.microsoft.com/office/drawing/2014/main" id="{5527514B-16E4-BDC3-46C3-6B3DA148AAC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652752" y="1756045"/>
            <a:ext cx="2534211" cy="4823640"/>
          </a:xfrm>
          <a:prstGeom prst="rect">
            <a:avLst/>
          </a:prstGeom>
          <a:ln>
            <a:noFill/>
          </a:ln>
          <a:effectLst>
            <a:softEdge rad="112500"/>
          </a:effectLst>
        </p:spPr>
      </p:pic>
      <p:pic>
        <p:nvPicPr>
          <p:cNvPr id="6" name="Picture 5">
            <a:extLst>
              <a:ext uri="{FF2B5EF4-FFF2-40B4-BE49-F238E27FC236}">
                <a16:creationId xmlns:a16="http://schemas.microsoft.com/office/drawing/2014/main" id="{179337E0-D1C1-F8F9-0B1E-B32F596166D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26062" y="1756045"/>
            <a:ext cx="2300876" cy="4823640"/>
          </a:xfrm>
          <a:prstGeom prst="rect">
            <a:avLst/>
          </a:prstGeom>
          <a:ln>
            <a:noFill/>
          </a:ln>
          <a:effectLst>
            <a:softEdge rad="112500"/>
          </a:effectLst>
        </p:spPr>
      </p:pic>
      <p:pic>
        <p:nvPicPr>
          <p:cNvPr id="9" name="Picture 8">
            <a:extLst>
              <a:ext uri="{FF2B5EF4-FFF2-40B4-BE49-F238E27FC236}">
                <a16:creationId xmlns:a16="http://schemas.microsoft.com/office/drawing/2014/main" id="{25E763AA-2D6C-B703-4C14-C96A0F138AD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24125" y="1808051"/>
            <a:ext cx="2534211" cy="4729572"/>
          </a:xfrm>
          <a:prstGeom prst="rect">
            <a:avLst/>
          </a:prstGeom>
          <a:ln>
            <a:noFill/>
          </a:ln>
          <a:effectLst>
            <a:softEdge rad="112500"/>
          </a:effectLst>
        </p:spPr>
      </p:pic>
      <p:pic>
        <p:nvPicPr>
          <p:cNvPr id="10" name="Picture 9">
            <a:extLst>
              <a:ext uri="{FF2B5EF4-FFF2-40B4-BE49-F238E27FC236}">
                <a16:creationId xmlns:a16="http://schemas.microsoft.com/office/drawing/2014/main" id="{2AADC145-E0F5-F0BF-41D3-B62629BEC6B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995498" y="1808051"/>
            <a:ext cx="2385837" cy="4729572"/>
          </a:xfrm>
          <a:prstGeom prst="rect">
            <a:avLst/>
          </a:prstGeom>
          <a:ln>
            <a:noFill/>
          </a:ln>
          <a:effectLst>
            <a:softEdge rad="112500"/>
          </a:effectLst>
        </p:spPr>
      </p:pic>
      <p:sp>
        <p:nvSpPr>
          <p:cNvPr id="11" name="TextBox 10">
            <a:extLst>
              <a:ext uri="{FF2B5EF4-FFF2-40B4-BE49-F238E27FC236}">
                <a16:creationId xmlns:a16="http://schemas.microsoft.com/office/drawing/2014/main" id="{898D95BC-FF59-BBF0-A1E7-39C856527E3E}"/>
              </a:ext>
            </a:extLst>
          </p:cNvPr>
          <p:cNvSpPr txBox="1"/>
          <p:nvPr/>
        </p:nvSpPr>
        <p:spPr>
          <a:xfrm>
            <a:off x="1141413" y="1335881"/>
            <a:ext cx="3081293" cy="353943"/>
          </a:xfrm>
          <a:prstGeom prst="rect">
            <a:avLst/>
          </a:prstGeom>
          <a:noFill/>
        </p:spPr>
        <p:txBody>
          <a:bodyPr wrap="none" rtlCol="0">
            <a:spAutoFit/>
          </a:bodyPr>
          <a:lstStyle/>
          <a:p>
            <a:pPr marL="285750" indent="-285750">
              <a:buFont typeface="Arial" panose="020B0604020202020204" pitchFamily="34" charset="0"/>
              <a:buChar char="•"/>
            </a:pPr>
            <a:r>
              <a:rPr lang="en-US" sz="17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10,127 rows x 36 columns</a:t>
            </a:r>
          </a:p>
        </p:txBody>
      </p:sp>
    </p:spTree>
    <p:extLst>
      <p:ext uri="{BB962C8B-B14F-4D97-AF65-F5344CB8AC3E}">
        <p14:creationId xmlns:p14="http://schemas.microsoft.com/office/powerpoint/2010/main" val="191411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E44F0E-E1DD-51BC-DA7B-A90872D5F74D}"/>
              </a:ext>
            </a:extLst>
          </p:cNvPr>
          <p:cNvPicPr>
            <a:picLocks noChangeAspect="1"/>
          </p:cNvPicPr>
          <p:nvPr/>
        </p:nvPicPr>
        <p:blipFill>
          <a:blip r:embed="rId4"/>
          <a:stretch>
            <a:fillRect/>
          </a:stretch>
        </p:blipFill>
        <p:spPr>
          <a:xfrm>
            <a:off x="979202" y="2256630"/>
            <a:ext cx="10236773" cy="4303387"/>
          </a:xfrm>
          <a:prstGeom prst="rect">
            <a:avLst/>
          </a:prstGeom>
          <a:ln>
            <a:noFill/>
          </a:ln>
          <a:effectLst>
            <a:softEdge rad="112500"/>
          </a:effectLst>
        </p:spPr>
      </p:pic>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Model Training</a:t>
            </a:r>
          </a:p>
        </p:txBody>
      </p:sp>
      <p:sp>
        <p:nvSpPr>
          <p:cNvPr id="3" name="Content Placeholder 2">
            <a:extLst>
              <a:ext uri="{FF2B5EF4-FFF2-40B4-BE49-F238E27FC236}">
                <a16:creationId xmlns:a16="http://schemas.microsoft.com/office/drawing/2014/main" id="{25106882-04F7-D19F-31CA-608B431CDE82}"/>
              </a:ext>
            </a:extLst>
          </p:cNvPr>
          <p:cNvSpPr>
            <a:spLocks noGrp="1"/>
          </p:cNvSpPr>
          <p:nvPr>
            <p:ph idx="1"/>
          </p:nvPr>
        </p:nvSpPr>
        <p:spPr>
          <a:xfrm>
            <a:off x="976025" y="1327815"/>
            <a:ext cx="10906964" cy="928815"/>
          </a:xfrm>
        </p:spPr>
        <p:txBody>
          <a:bodyPr>
            <a:normAutofit/>
          </a:bodyPr>
          <a:lstStyle/>
          <a:p>
            <a:r>
              <a:rPr lang="en-US" sz="17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Split Data (80% training, Stratified)</a:t>
            </a:r>
          </a:p>
          <a:p>
            <a:r>
              <a:rPr lang="en-US" sz="17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Models: Logistic Regression, Neural Network, Boosted Decision Tree</a:t>
            </a:r>
          </a:p>
        </p:txBody>
      </p:sp>
    </p:spTree>
    <p:extLst>
      <p:ext uri="{BB962C8B-B14F-4D97-AF65-F5344CB8AC3E}">
        <p14:creationId xmlns:p14="http://schemas.microsoft.com/office/powerpoint/2010/main" val="283988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Model Training</a:t>
            </a:r>
          </a:p>
        </p:txBody>
      </p:sp>
      <p:pic>
        <p:nvPicPr>
          <p:cNvPr id="12" name="Picture 11">
            <a:extLst>
              <a:ext uri="{FF2B5EF4-FFF2-40B4-BE49-F238E27FC236}">
                <a16:creationId xmlns:a16="http://schemas.microsoft.com/office/drawing/2014/main" id="{D49B7739-E9D0-1F47-9046-DE1859B5D8CC}"/>
              </a:ext>
            </a:extLst>
          </p:cNvPr>
          <p:cNvPicPr>
            <a:picLocks noChangeAspect="1"/>
          </p:cNvPicPr>
          <p:nvPr/>
        </p:nvPicPr>
        <p:blipFill>
          <a:blip r:embed="rId4"/>
          <a:stretch>
            <a:fillRect/>
          </a:stretch>
        </p:blipFill>
        <p:spPr>
          <a:xfrm>
            <a:off x="1277002" y="3351844"/>
            <a:ext cx="2718549" cy="2873555"/>
          </a:xfrm>
          <a:prstGeom prst="rect">
            <a:avLst/>
          </a:prstGeom>
          <a:ln>
            <a:noFill/>
          </a:ln>
          <a:effectLst>
            <a:softEdge rad="112500"/>
          </a:effectLst>
        </p:spPr>
      </p:pic>
      <p:pic>
        <p:nvPicPr>
          <p:cNvPr id="13" name="Picture 12">
            <a:extLst>
              <a:ext uri="{FF2B5EF4-FFF2-40B4-BE49-F238E27FC236}">
                <a16:creationId xmlns:a16="http://schemas.microsoft.com/office/drawing/2014/main" id="{C54ED319-C9DC-8052-B97B-82ECC7B08498}"/>
              </a:ext>
            </a:extLst>
          </p:cNvPr>
          <p:cNvPicPr>
            <a:picLocks noChangeAspect="1"/>
          </p:cNvPicPr>
          <p:nvPr/>
        </p:nvPicPr>
        <p:blipFill rotWithShape="1">
          <a:blip r:embed="rId5">
            <a:extLst>
              <a:ext uri="{28A0092B-C50C-407E-A947-70E740481C1C}">
                <a14:useLocalDpi xmlns:a14="http://schemas.microsoft.com/office/drawing/2010/main" val="0"/>
              </a:ext>
            </a:extLst>
          </a:blip>
          <a:srcRect l="3304" r="5015"/>
          <a:stretch/>
        </p:blipFill>
        <p:spPr>
          <a:xfrm>
            <a:off x="4717719" y="3344177"/>
            <a:ext cx="2478313" cy="2873555"/>
          </a:xfrm>
          <a:prstGeom prst="rect">
            <a:avLst/>
          </a:prstGeom>
          <a:ln>
            <a:noFill/>
          </a:ln>
          <a:effectLst>
            <a:softEdge rad="112500"/>
          </a:effectLst>
        </p:spPr>
      </p:pic>
      <p:sp>
        <p:nvSpPr>
          <p:cNvPr id="14" name="TextBox 13">
            <a:extLst>
              <a:ext uri="{FF2B5EF4-FFF2-40B4-BE49-F238E27FC236}">
                <a16:creationId xmlns:a16="http://schemas.microsoft.com/office/drawing/2014/main" id="{B3397BE0-3464-146E-4533-6468B4BA91B9}"/>
              </a:ext>
            </a:extLst>
          </p:cNvPr>
          <p:cNvSpPr txBox="1"/>
          <p:nvPr/>
        </p:nvSpPr>
        <p:spPr>
          <a:xfrm>
            <a:off x="1205070" y="1363062"/>
            <a:ext cx="2882480" cy="1692771"/>
          </a:xfrm>
          <a:prstGeom prst="rect">
            <a:avLst/>
          </a:prstGeom>
          <a:noFill/>
        </p:spPr>
        <p:txBody>
          <a:bodyPr wrap="square" rtlCol="0">
            <a:spAutoFit/>
          </a:bodyPr>
          <a:lstStyle/>
          <a:p>
            <a:pPr algn="ctr"/>
            <a:r>
              <a:rPr lang="en-US" sz="1700">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Logistic Regression</a:t>
            </a:r>
          </a:p>
          <a:p>
            <a:endPar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pPr marL="285750" indent="-285750">
              <a:buFont typeface="Arial" panose="020B0604020202020204" pitchFamily="34" charset="0"/>
              <a:buChar char="•"/>
            </a:pPr>
            <a:r>
              <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ParameterRange</a:t>
            </a:r>
          </a:p>
          <a:p>
            <a:pPr marL="285750" indent="-285750">
              <a:buFont typeface="Arial" panose="020B0604020202020204" pitchFamily="34" charset="0"/>
              <a:buChar char="•"/>
            </a:pPr>
            <a:r>
              <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Optimization tolerance: 0.00001; 0.00000001</a:t>
            </a:r>
          </a:p>
          <a:p>
            <a:pPr marL="285750" indent="-285750">
              <a:buFont typeface="Arial" panose="020B0604020202020204" pitchFamily="34" charset="0"/>
              <a:buChar char="•"/>
            </a:pPr>
            <a:r>
              <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L2 regularization weight: 0.2; 1.0; 5</a:t>
            </a:r>
          </a:p>
        </p:txBody>
      </p:sp>
      <p:sp>
        <p:nvSpPr>
          <p:cNvPr id="15" name="TextBox 14">
            <a:extLst>
              <a:ext uri="{FF2B5EF4-FFF2-40B4-BE49-F238E27FC236}">
                <a16:creationId xmlns:a16="http://schemas.microsoft.com/office/drawing/2014/main" id="{164EE160-92EB-230A-9557-E56C0E95D1CC}"/>
              </a:ext>
            </a:extLst>
          </p:cNvPr>
          <p:cNvSpPr txBox="1"/>
          <p:nvPr/>
        </p:nvSpPr>
        <p:spPr>
          <a:xfrm>
            <a:off x="4572265" y="1337128"/>
            <a:ext cx="2774687" cy="1862048"/>
          </a:xfrm>
          <a:prstGeom prst="rect">
            <a:avLst/>
          </a:prstGeom>
          <a:noFill/>
        </p:spPr>
        <p:txBody>
          <a:bodyPr wrap="square" rtlCol="0">
            <a:spAutoFit/>
          </a:bodyPr>
          <a:lstStyle/>
          <a:p>
            <a:pPr algn="ctr"/>
            <a:r>
              <a:rPr lang="en-US" sz="1700">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Neural Network</a:t>
            </a:r>
          </a:p>
          <a:p>
            <a:endPar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pPr marL="285750" indent="-285750">
              <a:buFont typeface="Arial" panose="020B0604020202020204" pitchFamily="34" charset="0"/>
              <a:buChar char="•"/>
            </a:pPr>
            <a:r>
              <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ParameterRange</a:t>
            </a:r>
          </a:p>
          <a:p>
            <a:pPr marL="285750" indent="-285750">
              <a:buFont typeface="Arial" panose="020B0604020202020204" pitchFamily="34" charset="0"/>
              <a:buChar char="•"/>
            </a:pPr>
            <a:r>
              <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Number of hidden nodes: 40, 10</a:t>
            </a:r>
          </a:p>
          <a:p>
            <a:pPr marL="285750" indent="-285750">
              <a:buFont typeface="Arial" panose="020B0604020202020204" pitchFamily="34" charset="0"/>
              <a:buChar char="•"/>
            </a:pPr>
            <a:r>
              <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Learning rate: 0.1; 0.2; 0.4</a:t>
            </a:r>
          </a:p>
          <a:p>
            <a:pPr marL="285750" indent="-285750">
              <a:buFont typeface="Arial" panose="020B0604020202020204" pitchFamily="34" charset="0"/>
              <a:buChar char="•"/>
            </a:pPr>
            <a:r>
              <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Number of learning iterations: 20; 40; 80; 160</a:t>
            </a:r>
          </a:p>
        </p:txBody>
      </p:sp>
      <p:pic>
        <p:nvPicPr>
          <p:cNvPr id="16" name="Picture 15">
            <a:extLst>
              <a:ext uri="{FF2B5EF4-FFF2-40B4-BE49-F238E27FC236}">
                <a16:creationId xmlns:a16="http://schemas.microsoft.com/office/drawing/2014/main" id="{D509D343-065A-8455-F9FC-A256BC473AF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985976" y="3310792"/>
            <a:ext cx="2524540" cy="2873555"/>
          </a:xfrm>
          <a:prstGeom prst="rect">
            <a:avLst/>
          </a:prstGeom>
          <a:ln>
            <a:noFill/>
          </a:ln>
          <a:effectLst>
            <a:softEdge rad="112500"/>
          </a:effectLst>
        </p:spPr>
      </p:pic>
      <p:sp>
        <p:nvSpPr>
          <p:cNvPr id="17" name="TextBox 16">
            <a:extLst>
              <a:ext uri="{FF2B5EF4-FFF2-40B4-BE49-F238E27FC236}">
                <a16:creationId xmlns:a16="http://schemas.microsoft.com/office/drawing/2014/main" id="{7C75E8EC-EC9F-6AE2-56A1-CEEB6A496DAA}"/>
              </a:ext>
            </a:extLst>
          </p:cNvPr>
          <p:cNvSpPr txBox="1"/>
          <p:nvPr/>
        </p:nvSpPr>
        <p:spPr>
          <a:xfrm>
            <a:off x="7765060" y="1335881"/>
            <a:ext cx="2874680" cy="1862048"/>
          </a:xfrm>
          <a:prstGeom prst="rect">
            <a:avLst/>
          </a:prstGeom>
          <a:noFill/>
        </p:spPr>
        <p:txBody>
          <a:bodyPr wrap="square" rtlCol="0">
            <a:spAutoFit/>
          </a:bodyPr>
          <a:lstStyle/>
          <a:p>
            <a:pPr algn="ctr"/>
            <a:r>
              <a:rPr lang="en-US" sz="1700">
                <a:ln w="3175" cmpd="sng">
                  <a:noFill/>
                </a:ln>
                <a:gradFill flip="none" rotWithShape="1">
                  <a:gsLst>
                    <a:gs pos="0">
                      <a:schemeClr val="accent4">
                        <a:lumMod val="60000"/>
                        <a:lumOff val="40000"/>
                      </a:schemeClr>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Boosted Decision Tree</a:t>
            </a:r>
          </a:p>
          <a:p>
            <a:endPar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pPr marL="285750" indent="-285750">
              <a:buFont typeface="Arial" panose="020B0604020202020204" pitchFamily="34" charset="0"/>
              <a:buChar char="•"/>
            </a:pPr>
            <a:r>
              <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ParameterRange</a:t>
            </a:r>
          </a:p>
          <a:p>
            <a:pPr marL="285750" indent="-285750">
              <a:buFont typeface="Arial" panose="020B0604020202020204" pitchFamily="34" charset="0"/>
              <a:buChar char="•"/>
            </a:pPr>
            <a:r>
              <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Maximum leaves: 2; 5; 8;</a:t>
            </a:r>
          </a:p>
          <a:p>
            <a:pPr marL="285750" indent="-285750">
              <a:buFont typeface="Arial" panose="020B0604020202020204" pitchFamily="34" charset="0"/>
              <a:buChar char="•"/>
            </a:pPr>
            <a:r>
              <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Minimum samples: 1; 5; 10;</a:t>
            </a:r>
          </a:p>
          <a:p>
            <a:pPr marL="285750" indent="-285750">
              <a:buFont typeface="Arial" panose="020B0604020202020204" pitchFamily="34" charset="0"/>
              <a:buChar char="•"/>
            </a:pPr>
            <a:r>
              <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Learning rate: 0.025; 0.05; 0.1; 0.2; 0.4</a:t>
            </a:r>
          </a:p>
          <a:p>
            <a:pPr marL="285750" indent="-285750">
              <a:buFont typeface="Arial" panose="020B0604020202020204" pitchFamily="34" charset="0"/>
              <a:buChar char="•"/>
            </a:pPr>
            <a:r>
              <a:rPr lang="en-US" sz="140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Number of trees: 10; 20;</a:t>
            </a:r>
          </a:p>
        </p:txBody>
      </p:sp>
    </p:spTree>
    <p:extLst>
      <p:ext uri="{BB962C8B-B14F-4D97-AF65-F5344CB8AC3E}">
        <p14:creationId xmlns:p14="http://schemas.microsoft.com/office/powerpoint/2010/main" val="350061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BEBA8EAE-BF5A-486C-A8C5-ECC9F3942E4B}">
                <a14:imgProps xmlns:a14="http://schemas.microsoft.com/office/drawing/2010/main">
                  <a14:imgLayer r:embed="rId3">
                    <a14:imgEffect>
                      <a14:artisticGlass/>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83CF-067A-E0D7-B8B9-6A8E1978BA06}"/>
              </a:ext>
            </a:extLst>
          </p:cNvPr>
          <p:cNvSpPr>
            <a:spLocks noGrp="1"/>
          </p:cNvSpPr>
          <p:nvPr>
            <p:ph type="title"/>
          </p:nvPr>
        </p:nvSpPr>
        <p:spPr>
          <a:xfrm>
            <a:off x="1141413" y="609600"/>
            <a:ext cx="9905998" cy="726281"/>
          </a:xfrm>
        </p:spPr>
        <p:txBody>
          <a:bodyPr/>
          <a:lstStyle/>
          <a:p>
            <a:r>
              <a:rPr lang="en-US" b="1">
                <a:gradFill flip="none" rotWithShape="1">
                  <a:gsLst>
                    <a:gs pos="0">
                      <a:schemeClr val="accent4">
                        <a:lumMod val="60000"/>
                        <a:lumOff val="40000"/>
                      </a:schemeClr>
                    </a:gs>
                    <a:gs pos="100000">
                      <a:schemeClr val="tx1">
                        <a:lumMod val="65000"/>
                      </a:schemeClr>
                    </a:gs>
                  </a:gsLst>
                  <a:lin ang="5580000" scaled="0"/>
                  <a:tileRect/>
                </a:gradFill>
              </a:rPr>
              <a:t>Model Training</a:t>
            </a:r>
          </a:p>
        </p:txBody>
      </p:sp>
      <p:sp>
        <p:nvSpPr>
          <p:cNvPr id="3" name="Content Placeholder 2">
            <a:extLst>
              <a:ext uri="{FF2B5EF4-FFF2-40B4-BE49-F238E27FC236}">
                <a16:creationId xmlns:a16="http://schemas.microsoft.com/office/drawing/2014/main" id="{25106882-04F7-D19F-31CA-608B431CDE82}"/>
              </a:ext>
            </a:extLst>
          </p:cNvPr>
          <p:cNvSpPr>
            <a:spLocks noGrp="1"/>
          </p:cNvSpPr>
          <p:nvPr>
            <p:ph idx="1"/>
          </p:nvPr>
        </p:nvSpPr>
        <p:spPr>
          <a:xfrm>
            <a:off x="976025" y="1327815"/>
            <a:ext cx="10906964" cy="928815"/>
          </a:xfrm>
        </p:spPr>
        <p:txBody>
          <a:bodyPr>
            <a:normAutofit/>
          </a:bodyPr>
          <a:lstStyle/>
          <a:p>
            <a:r>
              <a:rPr lang="en-US" sz="17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SMOTE on training set (boost minor class by 300%)</a:t>
            </a:r>
          </a:p>
          <a:p>
            <a:r>
              <a:rPr lang="en-US" sz="1700" cap="none">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Models: Boosted Decision Tree</a:t>
            </a:r>
          </a:p>
        </p:txBody>
      </p:sp>
      <p:pic>
        <p:nvPicPr>
          <p:cNvPr id="10" name="Picture 9">
            <a:extLst>
              <a:ext uri="{FF2B5EF4-FFF2-40B4-BE49-F238E27FC236}">
                <a16:creationId xmlns:a16="http://schemas.microsoft.com/office/drawing/2014/main" id="{53E44F0E-E1DD-51BC-DA7B-A90872D5F74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65310" y="2256630"/>
            <a:ext cx="8264556" cy="4303387"/>
          </a:xfrm>
          <a:prstGeom prst="rect">
            <a:avLst/>
          </a:prstGeom>
          <a:ln>
            <a:noFill/>
          </a:ln>
          <a:effectLst>
            <a:softEdge rad="112500"/>
          </a:effectLst>
        </p:spPr>
      </p:pic>
    </p:spTree>
    <p:extLst>
      <p:ext uri="{BB962C8B-B14F-4D97-AF65-F5344CB8AC3E}">
        <p14:creationId xmlns:p14="http://schemas.microsoft.com/office/powerpoint/2010/main" val="1439035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798</TotalTime>
  <Words>1045</Words>
  <Application>Microsoft Office PowerPoint</Application>
  <PresentationFormat>Widescreen</PresentationFormat>
  <Paragraphs>165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Consolas</vt:lpstr>
      <vt:lpstr>Mesh</vt:lpstr>
      <vt:lpstr>Credit card churn prediction</vt:lpstr>
      <vt:lpstr>Introduction</vt:lpstr>
      <vt:lpstr>Data Source</vt:lpstr>
      <vt:lpstr>Data Preprocessing</vt:lpstr>
      <vt:lpstr>Data Preprocessing</vt:lpstr>
      <vt:lpstr>processed Data</vt:lpstr>
      <vt:lpstr>Model Training</vt:lpstr>
      <vt:lpstr>Model Training</vt:lpstr>
      <vt:lpstr>Model Training</vt:lpstr>
      <vt:lpstr>Model Training</vt:lpstr>
      <vt:lpstr>Model Evaluation</vt:lpstr>
      <vt:lpstr>Pipelines</vt:lpstr>
      <vt:lpstr>Prediction by Endpoint</vt:lpstr>
      <vt:lpstr>Prediction by Python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Zeng</dc:creator>
  <cp:lastModifiedBy>Albert Zeng</cp:lastModifiedBy>
  <cp:revision>11</cp:revision>
  <dcterms:created xsi:type="dcterms:W3CDTF">2023-11-16T17:36:56Z</dcterms:created>
  <dcterms:modified xsi:type="dcterms:W3CDTF">2023-11-17T16:55:57Z</dcterms:modified>
</cp:coreProperties>
</file>