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8" r:id="rId6"/>
    <p:sldId id="260" r:id="rId7"/>
    <p:sldId id="265" r:id="rId8"/>
    <p:sldId id="259" r:id="rId9"/>
    <p:sldId id="264" r:id="rId10"/>
    <p:sldId id="269" r:id="rId11"/>
    <p:sldId id="261" r:id="rId12"/>
    <p:sldId id="266" r:id="rId13"/>
    <p:sldId id="262" r:id="rId14"/>
    <p:sldId id="26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8399-7D19-61ED-59AA-79E6D2B93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7FCE9-FFB5-FA27-61A3-B71708227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86EC6-D051-F573-AA86-1FAFDCD9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64FD-0821-4E5E-8AD7-5FE2FF964F0F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1B604-EF1C-0E34-878B-78161FDB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4252C-C993-AD41-7BD1-D8743693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86A3-F134-43BA-AB30-0C6F36B7D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75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1664-5BE9-8A26-3D89-21A2289D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2B7BB-C447-C140-D4FF-44FC9FD5C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E2B45-C80B-7199-F968-0EE0FB9A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64FD-0821-4E5E-8AD7-5FE2FF964F0F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F426E-C223-EA82-AF21-0D7AD3F5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11E91-758C-D56D-64FB-FE3138A8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86A3-F134-43BA-AB30-0C6F36B7D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32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71C96-3232-8B8E-E62D-E25F27F61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58F0C-4DB4-AB89-A068-2774B72AB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0830-7319-793A-8E1E-51D45908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64FD-0821-4E5E-8AD7-5FE2FF964F0F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F011E-B4E8-0FB8-BD02-E5E0038E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B86A-95F1-4187-2F68-BB4C8268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86A3-F134-43BA-AB30-0C6F36B7D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28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F09E-6A7E-BBC6-695B-2A5DC8E1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5EF4-5BF3-80E5-F2C1-7AFD6FDE9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45CF8-0C8E-7DCA-337B-AF487165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64FD-0821-4E5E-8AD7-5FE2FF964F0F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63599-B5D7-9177-D3CE-4CF313A1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74825-A317-715E-92D8-92A62143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86A3-F134-43BA-AB30-0C6F36B7D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38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0D60-9BD0-DF9B-CA5E-5F36D327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77B1C-E223-B1FF-1AE2-F9C58F7C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9DD97-35F5-AD36-68F5-625B2B0F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64FD-0821-4E5E-8AD7-5FE2FF964F0F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B5C98-629A-2522-E852-687FC7C4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EA636-077D-6EF1-2EB4-2EA498FE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86A3-F134-43BA-AB30-0C6F36B7D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51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7FF5-1395-DDF7-3E91-A6628A13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F558-E891-A7E0-EF07-5A482E27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F0076-68AE-E96A-C297-661E2893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F97EA-17FD-CB1D-1015-855B8C01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64FD-0821-4E5E-8AD7-5FE2FF964F0F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A5D34-1060-021B-DD73-27379282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61A69-EF34-74C3-4578-C3F87A58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86A3-F134-43BA-AB30-0C6F36B7D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06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960A-88FD-CEFC-2BC4-32F000A5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33D93-2B36-5711-D35F-C2FD92DC7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870D1-74E3-04B3-B40D-2218E083F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7124C-4CBF-CA9D-E12D-428D80E45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800C4-C031-4ACD-8EAF-E007512CA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E946C-6F7B-9282-86D2-DE16C093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64FD-0821-4E5E-8AD7-5FE2FF964F0F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0B0E2-A33E-F442-BDDA-6EA489FA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F0DDB-B03C-F7D4-2D91-DF5400B2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86A3-F134-43BA-AB30-0C6F36B7D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5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7450-0744-4A27-9E45-2A1B9E55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68F43-A798-95A4-E550-E7D9F4BC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64FD-0821-4E5E-8AD7-5FE2FF964F0F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865E2-0FC9-B2B3-65C8-0116A185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777A3-5CBE-2DB1-F830-26BE9348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86A3-F134-43BA-AB30-0C6F36B7D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986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8A811-977F-5761-69E7-6D561822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64FD-0821-4E5E-8AD7-5FE2FF964F0F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7E1F3-F665-72CA-AA22-66C0C285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069C4-0775-3D25-14E1-9BF1FFB0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86A3-F134-43BA-AB30-0C6F36B7D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93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C7CA-A555-5551-83C2-3F5E2CE6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B249-3A61-3151-5534-EDE68FBF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53745-4A8B-4806-7322-E137FF528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6520C-15E6-C49A-FBE2-4FF7A67A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64FD-0821-4E5E-8AD7-5FE2FF964F0F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78E53-607B-5575-0687-6EF39D2D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3B983-FED1-9D13-7C48-EF7E416C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86A3-F134-43BA-AB30-0C6F36B7D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62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E8D8-13F3-8B65-33B9-5C8EC5F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8EDC4-A916-C16F-BF11-F78BA7752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D0C7C-616E-114C-7CD9-58674443D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8B51F-3766-C34B-18FC-6EA29DE0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64FD-0821-4E5E-8AD7-5FE2FF964F0F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2B290-4DF0-414B-90C3-45475FC4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04375-973B-02DD-CB3E-F043B9C5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86A3-F134-43BA-AB30-0C6F36B7D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39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6167E-3A6D-0110-26E4-A64EC218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AD0A9-F2F4-4D7A-258C-7E96DDBF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F4607-762D-610F-D5F9-685928339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D64FD-0821-4E5E-8AD7-5FE2FF964F0F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25265-8F8D-CE81-F132-C6C6E6E5A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33512-4C60-F2FC-95E3-1A5B4B565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B86A3-F134-43BA-AB30-0C6F36B7D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39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olar panels and wind turbines&#10;&#10;Description automatically generated">
            <a:extLst>
              <a:ext uri="{FF2B5EF4-FFF2-40B4-BE49-F238E27FC236}">
                <a16:creationId xmlns:a16="http://schemas.microsoft.com/office/drawing/2014/main" id="{588C0461-C87A-26C9-B276-E48304741A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3" t="9091" r="200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F5B65-4EF8-1169-9496-94A9AA067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881" y="895448"/>
            <a:ext cx="8339449" cy="3617588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effectLst/>
                <a:latin typeface="Bodoni MT" panose="02070603080606020203" pitchFamily="18" charset="0"/>
                <a:cs typeface="Angsana New" panose="02020603050405020304" pitchFamily="18" charset="-34"/>
              </a:rPr>
              <a:t>Energy Study on 15 Selected Countries</a:t>
            </a:r>
            <a:br>
              <a:rPr lang="en-US" sz="3600" dirty="0">
                <a:solidFill>
                  <a:schemeClr val="bg1"/>
                </a:solidFill>
                <a:effectLst/>
                <a:latin typeface="Bodoni MT" panose="02070603080606020203" pitchFamily="18" charset="0"/>
                <a:cs typeface="Angsana New" panose="02020603050405020304" pitchFamily="18" charset="-34"/>
              </a:rPr>
            </a:br>
            <a:r>
              <a:rPr lang="en-US" sz="3600" dirty="0">
                <a:solidFill>
                  <a:schemeClr val="bg1"/>
                </a:solidFill>
                <a:effectLst/>
                <a:latin typeface="Bodoni MT" panose="02070603080606020203" pitchFamily="18" charset="0"/>
                <a:cs typeface="Angsana New" panose="02020603050405020304" pitchFamily="18" charset="-34"/>
              </a:rPr>
              <a:t>Python Class Project</a:t>
            </a:r>
            <a:br>
              <a:rPr lang="en-US" sz="3600" dirty="0">
                <a:solidFill>
                  <a:schemeClr val="bg1"/>
                </a:solidFill>
                <a:latin typeface="Bodoni MT" panose="02070603080606020203" pitchFamily="18" charset="0"/>
                <a:cs typeface="Angsana New" panose="02020603050405020304" pitchFamily="18" charset="-34"/>
              </a:rPr>
            </a:br>
            <a:r>
              <a:rPr lang="en-US" sz="3600" i="1" dirty="0">
                <a:solidFill>
                  <a:schemeClr val="bg1"/>
                </a:solidFill>
                <a:effectLst/>
                <a:latin typeface="Bodoni MT" panose="02070603080606020203" pitchFamily="18" charset="0"/>
                <a:cs typeface="Angsana New" panose="02020603050405020304" pitchFamily="18" charset="-34"/>
              </a:rPr>
              <a:t>by</a:t>
            </a:r>
            <a:br>
              <a:rPr lang="en-US" sz="3600" i="1" dirty="0">
                <a:solidFill>
                  <a:schemeClr val="bg1"/>
                </a:solidFill>
                <a:effectLst/>
                <a:latin typeface="Bodoni MT" panose="02070603080606020203" pitchFamily="18" charset="0"/>
                <a:cs typeface="Angsana New" panose="02020603050405020304" pitchFamily="18" charset="-34"/>
              </a:rPr>
            </a:br>
            <a:r>
              <a:rPr lang="en-US" sz="3600" i="1" dirty="0">
                <a:solidFill>
                  <a:schemeClr val="bg1"/>
                </a:solidFill>
                <a:effectLst/>
                <a:latin typeface="Bodoni MT" panose="02070603080606020203" pitchFamily="18" charset="0"/>
                <a:cs typeface="Angsana New" panose="02020603050405020304" pitchFamily="18" charset="-34"/>
              </a:rPr>
              <a:t> Archana Narasimhan and Zihan Zeng</a:t>
            </a:r>
            <a:br>
              <a:rPr lang="en-US" sz="3600" dirty="0">
                <a:solidFill>
                  <a:schemeClr val="bg1"/>
                </a:solidFill>
                <a:effectLst/>
                <a:latin typeface="Bodoni MT" panose="02070603080606020203" pitchFamily="18" charset="0"/>
                <a:cs typeface="Angsana New" panose="02020603050405020304" pitchFamily="18" charset="-34"/>
              </a:rPr>
            </a:br>
            <a:endParaRPr lang="en-CA" sz="3600" dirty="0">
              <a:solidFill>
                <a:schemeClr val="bg1"/>
              </a:solidFill>
              <a:latin typeface="Bodoni MT" panose="02070603080606020203" pitchFamily="18" charset="0"/>
              <a:cs typeface="Angsana New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0AF1F-5540-45D0-5636-600287A0F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A" sz="2800" dirty="0">
                <a:solidFill>
                  <a:schemeClr val="bg1"/>
                </a:solidFill>
              </a:rPr>
              <a:t>Guided by</a:t>
            </a:r>
          </a:p>
          <a:p>
            <a:pPr algn="l"/>
            <a:r>
              <a:rPr lang="en-CA" sz="2800" dirty="0">
                <a:solidFill>
                  <a:schemeClr val="bg1"/>
                </a:solidFill>
              </a:rPr>
              <a:t>Amit </a:t>
            </a:r>
            <a:r>
              <a:rPr lang="en-CA" sz="2800" dirty="0" err="1">
                <a:solidFill>
                  <a:schemeClr val="bg1"/>
                </a:solidFill>
              </a:rPr>
              <a:t>Kukreja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5516A-FC03-6494-7C10-B2558B4C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01" y="247885"/>
            <a:ext cx="11517688" cy="1033669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CA" sz="4000" dirty="0">
                <a:solidFill>
                  <a:srgbClr val="FFFFFF"/>
                </a:solidFill>
                <a:latin typeface="Algerian" panose="04020705040A02060702" pitchFamily="82" charset="0"/>
              </a:rPr>
              <a:t> Population and % Renewable by continent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973D23-D830-A2C9-6009-5A9F4323B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18" y="2883434"/>
            <a:ext cx="5614603" cy="25335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8ABB1E-9F0F-0045-58CF-BA6FE7083276}"/>
              </a:ext>
            </a:extLst>
          </p:cNvPr>
          <p:cNvSpPr txBox="1"/>
          <p:nvPr/>
        </p:nvSpPr>
        <p:spPr>
          <a:xfrm>
            <a:off x="626058" y="2313441"/>
            <a:ext cx="453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Population by Continent Summary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B9962A-DF07-483E-F1F3-CB95DE801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329" y="2883434"/>
            <a:ext cx="3683028" cy="24756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9981DCE-519D-6B91-43EB-41C9E344812D}"/>
              </a:ext>
            </a:extLst>
          </p:cNvPr>
          <p:cNvSpPr txBox="1"/>
          <p:nvPr/>
        </p:nvSpPr>
        <p:spPr>
          <a:xfrm>
            <a:off x="7177329" y="2313441"/>
            <a:ext cx="3522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% Renewable by Continent</a:t>
            </a:r>
          </a:p>
        </p:txBody>
      </p:sp>
    </p:spTree>
    <p:extLst>
      <p:ext uri="{BB962C8B-B14F-4D97-AF65-F5344CB8AC3E}">
        <p14:creationId xmlns:p14="http://schemas.microsoft.com/office/powerpoint/2010/main" val="117586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5516A-FC03-6494-7C10-B2558B4C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535" y="278535"/>
            <a:ext cx="9895951" cy="103366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CA" sz="4000" dirty="0">
                <a:solidFill>
                  <a:srgbClr val="FFFFFF"/>
                </a:solidFill>
                <a:latin typeface="Algerian" panose="04020705040A02060702" pitchFamily="82" charset="0"/>
              </a:rPr>
              <a:t>Research in Energy field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5CAB1-67E1-4975-F813-88F1592718B5}"/>
              </a:ext>
            </a:extLst>
          </p:cNvPr>
          <p:cNvSpPr txBox="1"/>
          <p:nvPr/>
        </p:nvSpPr>
        <p:spPr>
          <a:xfrm>
            <a:off x="528656" y="2004544"/>
            <a:ext cx="421117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dirty="0"/>
              <a:t>China is the country with the highest self-citation to total citation ratio, with a ratio of </a:t>
            </a:r>
            <a:r>
              <a:rPr lang="en-US" sz="1600" dirty="0"/>
              <a:t>0.689</a:t>
            </a:r>
            <a:endParaRPr lang="en-CA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dirty="0"/>
              <a:t>Shows these leading countries on Citable documents or Citation have a strong focus on research and innovation.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dirty="0"/>
              <a:t>For other countries, the government and institutions can encourage more research activities by the researchers and scientists.</a:t>
            </a:r>
          </a:p>
        </p:txBody>
      </p:sp>
      <p:pic>
        <p:nvPicPr>
          <p:cNvPr id="4" name="Picture 3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39C8856D-4707-E97B-A4C4-676AE189D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25" y="2158817"/>
            <a:ext cx="7213183" cy="393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7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081CB-16DA-29EA-52EC-F90DCD1A381E}"/>
              </a:ext>
            </a:extLst>
          </p:cNvPr>
          <p:cNvSpPr txBox="1"/>
          <p:nvPr/>
        </p:nvSpPr>
        <p:spPr>
          <a:xfrm>
            <a:off x="467248" y="1987419"/>
            <a:ext cx="6290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dirty="0"/>
              <a:t>Countries with higher populations tend to have </a:t>
            </a:r>
            <a:r>
              <a:rPr lang="en-CA" b="1" dirty="0"/>
              <a:t>higher</a:t>
            </a:r>
            <a:r>
              <a:rPr lang="en-CA" dirty="0"/>
              <a:t> energy supplies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dirty="0"/>
              <a:t>Countries with higher energy supply tend to produce </a:t>
            </a:r>
            <a:r>
              <a:rPr lang="en-CA" b="1" dirty="0"/>
              <a:t>more</a:t>
            </a:r>
            <a:r>
              <a:rPr lang="en-CA" dirty="0"/>
              <a:t> research output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dirty="0"/>
              <a:t>Countries with higher GDPs tend to have </a:t>
            </a:r>
            <a:r>
              <a:rPr lang="en-CA" b="1" dirty="0"/>
              <a:t>higher</a:t>
            </a:r>
            <a:r>
              <a:rPr lang="en-CA" dirty="0"/>
              <a:t> research productivity, leading to more citations, could be due to increased research funding and better infrastructure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dirty="0"/>
              <a:t>Research citations do </a:t>
            </a:r>
            <a:r>
              <a:rPr lang="en-CA" b="1" dirty="0"/>
              <a:t>not</a:t>
            </a:r>
            <a:r>
              <a:rPr lang="en-CA" dirty="0"/>
              <a:t> have a significant direct impact on the percentage of renewable energy supplied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dirty="0"/>
              <a:t>Countries with varying levels of energy supply have different proportions of renewable energy which shows other factors may influence the choice of energy sources.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D5463F-CA20-3A90-D0CF-88DDCCE2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813" y="282609"/>
            <a:ext cx="10562776" cy="103366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CA" sz="4000" dirty="0">
                <a:solidFill>
                  <a:srgbClr val="FFFFFF"/>
                </a:solidFill>
                <a:latin typeface="Algerian" panose="04020705040A02060702" pitchFamily="82" charset="0"/>
              </a:rPr>
              <a:t>Correlations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585D86-EF69-8639-351F-B641AA0FB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2" y="1987419"/>
            <a:ext cx="4775678" cy="4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33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5516A-FC03-6494-7C10-B2558B4C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97" y="278535"/>
            <a:ext cx="10068448" cy="103366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CA" sz="4000" dirty="0">
                <a:solidFill>
                  <a:srgbClr val="FFFFFF"/>
                </a:solidFill>
                <a:latin typeface="Algerian" panose="04020705040A02060702" pitchFamily="82" charset="0"/>
              </a:rPr>
              <a:t>energy supply vs research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1401E-F1FF-D2D2-7B85-C816206A1C2A}"/>
              </a:ext>
            </a:extLst>
          </p:cNvPr>
          <p:cNvSpPr txBox="1"/>
          <p:nvPr/>
        </p:nvSpPr>
        <p:spPr>
          <a:xfrm>
            <a:off x="6111432" y="2013114"/>
            <a:ext cx="54458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Correlation of 0.794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Energy availability can positively impact research output and economic growth</a:t>
            </a:r>
          </a:p>
          <a:p>
            <a:endParaRPr lang="en-CA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The Countries with higher energy availability tend to produce more research activities including the number of citations.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000" dirty="0"/>
          </a:p>
        </p:txBody>
      </p:sp>
      <p:pic>
        <p:nvPicPr>
          <p:cNvPr id="7" name="Picture 6" descr="A diagram of energy supply&#10;&#10;Description automatically generated">
            <a:extLst>
              <a:ext uri="{FF2B5EF4-FFF2-40B4-BE49-F238E27FC236}">
                <a16:creationId xmlns:a16="http://schemas.microsoft.com/office/drawing/2014/main" id="{63E09C35-2394-6A13-7CF1-CE4B307D58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43"/>
          <a:stretch/>
        </p:blipFill>
        <p:spPr>
          <a:xfrm>
            <a:off x="333791" y="2019341"/>
            <a:ext cx="5360954" cy="410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4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5516A-FC03-6494-7C10-B2558B4C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25" y="278535"/>
            <a:ext cx="9958362" cy="103366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CA" sz="4000" dirty="0">
                <a:solidFill>
                  <a:srgbClr val="FFFFFF"/>
                </a:solidFill>
                <a:latin typeface="Algerian" panose="04020705040A02060702" pitchFamily="82" charset="0"/>
              </a:rPr>
              <a:t>energy supply vs GDP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1401E-F1FF-D2D2-7B85-C816206A1C2A}"/>
              </a:ext>
            </a:extLst>
          </p:cNvPr>
          <p:cNvSpPr txBox="1"/>
          <p:nvPr/>
        </p:nvSpPr>
        <p:spPr>
          <a:xfrm>
            <a:off x="6095998" y="2061378"/>
            <a:ext cx="53744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>
                <a:latin typeface="HP Simplified" panose="020B0604020204020204" pitchFamily="34" charset="0"/>
              </a:rPr>
              <a:t>Correlation of 0.762 – highly positive correlation between GDP and Energy supply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000" dirty="0">
              <a:latin typeface="HP Simplified" panose="020B06040202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>
                <a:latin typeface="HP Simplified" panose="020B0604020204020204" pitchFamily="34" charset="0"/>
              </a:rPr>
              <a:t>Shows here the Countries like Australia, United States, Canada with higher economic development tend to have higher energy availability per person</a:t>
            </a:r>
          </a:p>
          <a:p>
            <a:endParaRPr lang="en-CA" sz="2000" dirty="0">
              <a:latin typeface="HP Simplified" panose="020B06040202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>
                <a:latin typeface="HP Simplified" panose="020B0604020204020204" pitchFamily="34" charset="0"/>
              </a:rPr>
              <a:t>Can assume that economic growth and energy availability are inter-related</a:t>
            </a:r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B5F53740-2551-D785-6152-F9AE0BBB8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4" y="2032297"/>
            <a:ext cx="5825164" cy="421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7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5516A-FC03-6494-7C10-B2558B4C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96" y="248856"/>
            <a:ext cx="10196923" cy="101669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CA" sz="4000" dirty="0">
                <a:solidFill>
                  <a:srgbClr val="FFFFFF"/>
                </a:solidFill>
                <a:latin typeface="Algerian" panose="04020705040A02060702" pitchFamily="82" charset="0"/>
              </a:rPr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BDDC2-E324-48D3-321B-A434ECEC73F8}"/>
              </a:ext>
            </a:extLst>
          </p:cNvPr>
          <p:cNvSpPr txBox="1"/>
          <p:nvPr/>
        </p:nvSpPr>
        <p:spPr>
          <a:xfrm>
            <a:off x="1134533" y="1896532"/>
            <a:ext cx="92709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Countries using higher percentage of renewable energy in their energy supply should continue to </a:t>
            </a:r>
            <a:r>
              <a:rPr lang="en-CA" sz="2000" b="1" dirty="0"/>
              <a:t>invest in renewable energy</a:t>
            </a:r>
            <a:r>
              <a:rPr lang="en-CA" sz="2000" dirty="0"/>
              <a:t> sources for sustainability.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Promoting </a:t>
            </a:r>
            <a:r>
              <a:rPr lang="en-CA" sz="2000" b="1" dirty="0"/>
              <a:t>research and innovation</a:t>
            </a:r>
            <a:r>
              <a:rPr lang="en-CA" sz="2000" dirty="0"/>
              <a:t> in energy–efficient technologies can lead to reduced energy consumption and associated costs.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Countries with higher levels of energy consumption and renewable energy production tend to have </a:t>
            </a:r>
            <a:r>
              <a:rPr lang="en-CA" sz="2000" b="1" dirty="0"/>
              <a:t>more</a:t>
            </a:r>
            <a:r>
              <a:rPr lang="en-CA" sz="2000" dirty="0"/>
              <a:t> research output and citations.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Policies aimed at </a:t>
            </a:r>
            <a:r>
              <a:rPr lang="en-CA" sz="2000" b="1" dirty="0"/>
              <a:t>increasing energy availability</a:t>
            </a:r>
            <a:r>
              <a:rPr lang="en-CA" sz="2000" dirty="0"/>
              <a:t> can potentially stimulate economic development.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Renewable energy sources plays a significant role in meeting energy demands while still minimizing environmental impact.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51846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5516A-FC03-6494-7C10-B2558B4C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CA" sz="4000" dirty="0">
                <a:solidFill>
                  <a:srgbClr val="FFFFFF"/>
                </a:solidFill>
                <a:latin typeface="Algerian" panose="04020705040A02060702" pitchFamily="82" charset="0"/>
              </a:rPr>
              <a:t>Key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3BA4F-E43E-A719-4A25-5763F4BF34FB}"/>
              </a:ext>
            </a:extLst>
          </p:cNvPr>
          <p:cNvSpPr txBox="1"/>
          <p:nvPr/>
        </p:nvSpPr>
        <p:spPr>
          <a:xfrm>
            <a:off x="1371599" y="1805861"/>
            <a:ext cx="95708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>
                <a:latin typeface="HP Simplified" panose="020B0604020204020204" pitchFamily="34" charset="0"/>
              </a:rPr>
              <a:t>The objective of this project </a:t>
            </a:r>
            <a:r>
              <a:rPr lang="en-US" b="0" dirty="0">
                <a:effectLst/>
                <a:latin typeface="HP Simplified" panose="020B0604020204020204" pitchFamily="34" charset="0"/>
              </a:rPr>
              <a:t>is to gather, clean and analyze data</a:t>
            </a:r>
            <a:r>
              <a:rPr lang="en-US" b="0" dirty="0">
                <a:solidFill>
                  <a:srgbClr val="6688CC"/>
                </a:solidFill>
                <a:effectLst/>
                <a:latin typeface="HP Simplified" panose="020B0604020204020204" pitchFamily="34" charset="0"/>
              </a:rPr>
              <a:t> </a:t>
            </a:r>
            <a:r>
              <a:rPr lang="en-US" b="0" dirty="0">
                <a:solidFill>
                  <a:schemeClr val="accent5">
                    <a:lumMod val="75000"/>
                  </a:schemeClr>
                </a:solidFill>
                <a:effectLst/>
                <a:latin typeface="HP Simplified" panose="020B0604020204020204" pitchFamily="34" charset="0"/>
              </a:rPr>
              <a:t>related to Energy Indicators, GDP (Gross Domestic Product), and journal contributions in the field of Energy Engineering and Power Technology.</a:t>
            </a:r>
          </a:p>
          <a:p>
            <a:endParaRPr lang="en-US" b="0" dirty="0">
              <a:solidFill>
                <a:srgbClr val="6688CC"/>
              </a:solidFill>
              <a:effectLst/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HP Simplified" panose="020B0604020204020204" pitchFamily="34" charset="0"/>
              </a:rPr>
              <a:t> </a:t>
            </a:r>
            <a:r>
              <a:rPr lang="en-US" b="0" dirty="0">
                <a:effectLst/>
                <a:latin typeface="HP Simplified" panose="020B0604020204020204" pitchFamily="34" charset="0"/>
              </a:rPr>
              <a:t>The primary tasks include reading and processing data</a:t>
            </a:r>
            <a:r>
              <a:rPr lang="en-US" b="0" dirty="0">
                <a:solidFill>
                  <a:srgbClr val="6688CC"/>
                </a:solidFill>
                <a:effectLst/>
                <a:latin typeface="HP Simplified" panose="020B0604020204020204" pitchFamily="34" charset="0"/>
              </a:rPr>
              <a:t> </a:t>
            </a:r>
            <a:r>
              <a:rPr lang="en-US" b="0" dirty="0">
                <a:solidFill>
                  <a:schemeClr val="accent5">
                    <a:lumMod val="75000"/>
                  </a:schemeClr>
                </a:solidFill>
                <a:effectLst/>
                <a:latin typeface="HP Simplified" panose="020B0604020204020204" pitchFamily="34" charset="0"/>
              </a:rPr>
              <a:t>from various sources.</a:t>
            </a:r>
          </a:p>
          <a:p>
            <a:endParaRPr lang="en-US" dirty="0">
              <a:effectLst/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HP Simplified" panose="020B0604020204020204" pitchFamily="34" charset="0"/>
              </a:rPr>
              <a:t> </a:t>
            </a:r>
            <a:r>
              <a:rPr lang="en-US" dirty="0">
                <a:latin typeface="HP Simplified" panose="020B0604020204020204" pitchFamily="34" charset="0"/>
              </a:rPr>
              <a:t>P</a:t>
            </a:r>
            <a:r>
              <a:rPr lang="en-US" b="0" dirty="0">
                <a:effectLst/>
                <a:latin typeface="HP Simplified" panose="020B0604020204020204" pitchFamily="34" charset="0"/>
              </a:rPr>
              <a:t>erforming data transformations and calculations</a:t>
            </a:r>
            <a:r>
              <a:rPr lang="en-US" b="0" dirty="0">
                <a:solidFill>
                  <a:srgbClr val="6688CC"/>
                </a:solidFill>
                <a:effectLst/>
                <a:latin typeface="HP Simplified" panose="020B0604020204020204" pitchFamily="34" charset="0"/>
              </a:rPr>
              <a:t> </a:t>
            </a:r>
            <a:r>
              <a:rPr lang="en-US" b="0" dirty="0">
                <a:solidFill>
                  <a:schemeClr val="accent5">
                    <a:lumMod val="75000"/>
                  </a:schemeClr>
                </a:solidFill>
                <a:effectLst/>
                <a:latin typeface="HP Simplified" panose="020B0604020204020204" pitchFamily="34" charset="0"/>
              </a:rPr>
              <a:t>to remove unnecessary columns, rename countries, convert units, and handle missing values</a:t>
            </a:r>
            <a:r>
              <a:rPr lang="en-US" b="0" dirty="0">
                <a:solidFill>
                  <a:srgbClr val="6688CC"/>
                </a:solidFill>
                <a:effectLst/>
                <a:latin typeface="HP Simplified" panose="020B0604020204020204" pitchFamily="34" charset="0"/>
              </a:rPr>
              <a:t>.</a:t>
            </a:r>
          </a:p>
          <a:p>
            <a:endParaRPr lang="en-US" b="0" dirty="0">
              <a:solidFill>
                <a:srgbClr val="6688CC"/>
              </a:solidFill>
              <a:effectLst/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HP Simplified" panose="020B0604020204020204" pitchFamily="34" charset="0"/>
              </a:rPr>
              <a:t> </a:t>
            </a:r>
            <a:r>
              <a:rPr lang="en-US" dirty="0">
                <a:latin typeface="HP Simplified" panose="020B0604020204020204" pitchFamily="34" charset="0"/>
              </a:rPr>
              <a:t>E</a:t>
            </a:r>
            <a:r>
              <a:rPr lang="en-US" b="0" dirty="0">
                <a:effectLst/>
                <a:latin typeface="HP Simplified" panose="020B0604020204020204" pitchFamily="34" charset="0"/>
              </a:rPr>
              <a:t>nsuring a comprehensive dataset</a:t>
            </a:r>
            <a:r>
              <a:rPr lang="en-US" b="0" dirty="0">
                <a:solidFill>
                  <a:srgbClr val="6688CC"/>
                </a:solidFill>
                <a:effectLst/>
                <a:latin typeface="HP Simplified" panose="020B0604020204020204" pitchFamily="34" charset="0"/>
              </a:rPr>
              <a:t> </a:t>
            </a:r>
            <a:r>
              <a:rPr lang="en-US" b="0" dirty="0">
                <a:solidFill>
                  <a:schemeClr val="accent5">
                    <a:lumMod val="75000"/>
                  </a:schemeClr>
                </a:solidFill>
                <a:effectLst/>
                <a:latin typeface="HP Simplified" panose="020B0604020204020204" pitchFamily="34" charset="0"/>
              </a:rPr>
              <a:t>is created suitable for further analysis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HP Simplified" panose="020B0604020204020204" pitchFamily="34" charset="0"/>
              </a:rPr>
              <a:t> </a:t>
            </a:r>
            <a:r>
              <a:rPr lang="en-US" dirty="0">
                <a:latin typeface="HP Simplified" panose="020B0604020204020204" pitchFamily="34" charset="0"/>
              </a:rPr>
              <a:t>From answering the given questions, we gain insights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accent1"/>
                </a:solidFill>
                <a:effectLst/>
                <a:latin typeface="HP Simplified" panose="020B0604020204020204" pitchFamily="34" charset="0"/>
              </a:rPr>
              <a:t>i</a:t>
            </a:r>
            <a:r>
              <a:rPr lang="en-US" b="0" dirty="0">
                <a:solidFill>
                  <a:schemeClr val="accent1"/>
                </a:solidFill>
                <a:effectLst/>
                <a:latin typeface="HP Simplified" panose="020B0604020204020204" pitchFamily="34" charset="0"/>
              </a:rPr>
              <a:t>nto the economic and energy landscape of different countries</a:t>
            </a:r>
          </a:p>
          <a:p>
            <a:pPr marL="342900" indent="-342900">
              <a:buFontTx/>
              <a:buAutoNum type="alphaLcParenR"/>
            </a:pPr>
            <a:r>
              <a:rPr lang="en-CA" b="0" dirty="0">
                <a:solidFill>
                  <a:schemeClr val="accent1"/>
                </a:solidFill>
                <a:effectLst/>
                <a:latin typeface="HP Simplified" panose="020B0604020204020204" pitchFamily="34" charset="0"/>
              </a:rPr>
              <a:t>identify the trends</a:t>
            </a:r>
          </a:p>
          <a:p>
            <a:pPr marL="342900" indent="-342900">
              <a:buFontTx/>
              <a:buAutoNum type="alphaLcParenR"/>
            </a:pPr>
            <a:r>
              <a:rPr lang="en-US" b="0" dirty="0">
                <a:solidFill>
                  <a:schemeClr val="accent1"/>
                </a:solidFill>
                <a:effectLst/>
                <a:latin typeface="HP Simplified" panose="020B0604020204020204" pitchFamily="34" charset="0"/>
              </a:rPr>
              <a:t>compare statistics and understand the correlation</a:t>
            </a:r>
          </a:p>
          <a:p>
            <a:pPr marL="342900" indent="-342900">
              <a:buFontTx/>
              <a:buAutoNum type="alphaLcParenR"/>
            </a:pPr>
            <a:endParaRPr lang="en-US" b="0" dirty="0">
              <a:solidFill>
                <a:srgbClr val="6688CC"/>
              </a:solidFill>
              <a:effectLst/>
              <a:latin typeface="HP Simplified" panose="020B0604020204020204" pitchFamily="34" charset="0"/>
            </a:endParaRPr>
          </a:p>
          <a:p>
            <a:pPr marL="342900" indent="-342900">
              <a:buFontTx/>
              <a:buAutoNum type="alphaLcParenR"/>
            </a:pPr>
            <a:endParaRPr lang="en-US" b="0" dirty="0">
              <a:solidFill>
                <a:srgbClr val="6688CC"/>
              </a:solidFill>
              <a:effectLst/>
              <a:latin typeface="HP Simplified" panose="020B0604020204020204" pitchFamily="34" charset="0"/>
            </a:endParaRPr>
          </a:p>
          <a:p>
            <a:endParaRPr lang="en-US" b="1" dirty="0">
              <a:effectLst/>
              <a:latin typeface="HP Simplified" panose="020B0604020204020204" pitchFamily="34" charset="0"/>
            </a:endParaRPr>
          </a:p>
          <a:p>
            <a:br>
              <a:rPr lang="en-US" b="0" dirty="0">
                <a:solidFill>
                  <a:srgbClr val="6688CC"/>
                </a:solidFill>
                <a:effectLst/>
                <a:latin typeface="HP Simplified" panose="020B0604020204020204" pitchFamily="34" charset="0"/>
              </a:rPr>
            </a:br>
            <a:endParaRPr lang="en-US" b="0" dirty="0">
              <a:solidFill>
                <a:srgbClr val="6688CC"/>
              </a:solidFill>
              <a:effectLst/>
              <a:latin typeface="HP Simplified" panose="020B0604020204020204" pitchFamily="34" charset="0"/>
            </a:endParaRPr>
          </a:p>
          <a:p>
            <a:endParaRPr lang="en-US" b="0" dirty="0">
              <a:solidFill>
                <a:srgbClr val="6688CC"/>
              </a:solidFill>
              <a:effectLst/>
              <a:latin typeface="HP Simplified" panose="020B0604020204020204" pitchFamily="34" charset="0"/>
            </a:endParaRPr>
          </a:p>
          <a:p>
            <a:endParaRPr lang="en-CA" b="1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7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5516A-FC03-6494-7C10-B2558B4C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813" y="282609"/>
            <a:ext cx="10562776" cy="103366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CA" sz="4000" dirty="0">
                <a:solidFill>
                  <a:srgbClr val="FFFFFF"/>
                </a:solidFill>
                <a:latin typeface="Algerian" panose="04020705040A02060702" pitchFamily="82" charset="0"/>
              </a:rPr>
              <a:t>Data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E5DC5-9C8D-057F-4E87-FFB07AA6CC35}"/>
              </a:ext>
            </a:extLst>
          </p:cNvPr>
          <p:cNvSpPr txBox="1"/>
          <p:nvPr/>
        </p:nvSpPr>
        <p:spPr>
          <a:xfrm>
            <a:off x="755780" y="1880041"/>
            <a:ext cx="107955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HP Simplified" panose="020B0604020204020204" pitchFamily="34" charset="0"/>
              </a:rPr>
              <a:t>       Obtained data </a:t>
            </a:r>
            <a:r>
              <a:rPr lang="en-US" sz="2000" dirty="0">
                <a:latin typeface="HP Simplified" panose="020B0604020204020204" pitchFamily="34" charset="0"/>
              </a:rPr>
              <a:t>from three sources : </a:t>
            </a:r>
          </a:p>
          <a:p>
            <a:endParaRPr lang="en-US" sz="2000" dirty="0">
              <a:latin typeface="HP Simplified" panose="020B0604020204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HP Simplified" panose="020B0604020204020204" pitchFamily="34" charset="0"/>
              </a:rPr>
              <a:t>United Nation energy supply and renewable electricity production for year </a:t>
            </a:r>
            <a:r>
              <a:rPr lang="en-US" sz="2000" b="1" dirty="0">
                <a:latin typeface="HP Simplified" panose="020B0604020204020204" pitchFamily="34" charset="0"/>
              </a:rPr>
              <a:t>2013</a:t>
            </a:r>
            <a:r>
              <a:rPr lang="en-US" sz="2000" dirty="0">
                <a:latin typeface="HP Simplified" panose="020B0604020204020204" pitchFamily="34" charset="0"/>
              </a:rPr>
              <a:t> (http://unstats.un.org/unsd/environment/excel_file_tables/2013/Energy%20Indicators.xls)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latin typeface="HP Simplified" panose="020B0604020204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HP Simplified" panose="020B0604020204020204" pitchFamily="34" charset="0"/>
              </a:rPr>
              <a:t>World Bank country GDP from year 1960 to 2015 (http://data.worldbank.org/indicator/NY.GDP.MKTP.CD)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latin typeface="HP Simplified" panose="020B0604020204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HP Simplified" panose="020B0604020204020204" pitchFamily="34" charset="0"/>
              </a:rPr>
              <a:t>Sciamgo</a:t>
            </a:r>
            <a:r>
              <a:rPr lang="en-US" sz="2000" dirty="0">
                <a:latin typeface="HP Simplified" panose="020B0604020204020204" pitchFamily="34" charset="0"/>
              </a:rPr>
              <a:t> Journal and Country Rank data for Energy Engineering and Power Technology (http://www.scimagojr.com/countryrank.php?category=2102) from year 1996 to 2015.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P Simplified" panose="020B0604020204020204" pitchFamily="34" charset="0"/>
              </a:rPr>
              <a:t>Top 15 countries from this ranking were selected for this study.</a:t>
            </a:r>
          </a:p>
        </p:txBody>
      </p:sp>
    </p:spTree>
    <p:extLst>
      <p:ext uri="{BB962C8B-B14F-4D97-AF65-F5344CB8AC3E}">
        <p14:creationId xmlns:p14="http://schemas.microsoft.com/office/powerpoint/2010/main" val="26663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5516A-FC03-6494-7C10-B2558B4C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CA" sz="4000" dirty="0">
                <a:solidFill>
                  <a:srgbClr val="FFFFFF"/>
                </a:solidFill>
                <a:latin typeface="Algerian" panose="04020705040A02060702" pitchFamily="82" charset="0"/>
              </a:rPr>
              <a:t>Key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B99DE-41D2-C2EC-BC91-E171D9164E98}"/>
              </a:ext>
            </a:extLst>
          </p:cNvPr>
          <p:cNvSpPr txBox="1"/>
          <p:nvPr/>
        </p:nvSpPr>
        <p:spPr>
          <a:xfrm>
            <a:off x="778930" y="1965558"/>
            <a:ext cx="104195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HP Simplified" panose="020B0604020204020204" pitchFamily="34" charset="0"/>
              </a:rPr>
              <a:t>High positive correlation between country GDP and energy research citation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HP Simplified" panose="020B06040202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HP Simplified" panose="020B0604020204020204" pitchFamily="34" charset="0"/>
              </a:rPr>
              <a:t>High positive correlation between country GDP and energy supply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HP Simplified" panose="020B06040202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/>
              <a:t>Research citations do not have a significant direct impact on the percentage of renewable energy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HP Simplified" panose="020B06040202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HP Simplified" panose="020B0604020204020204" pitchFamily="34" charset="0"/>
              </a:rPr>
              <a:t>Insights on: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HP Simplified" panose="020B0604020204020204" pitchFamily="34" charset="0"/>
              </a:rPr>
              <a:t>GDP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HP Simplified" panose="020B0604020204020204" pitchFamily="34" charset="0"/>
              </a:rPr>
              <a:t>Population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HP Simplified" panose="020B0604020204020204" pitchFamily="34" charset="0"/>
              </a:rPr>
              <a:t>Energy Supply, Renewable Energy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HP Simplified" panose="020B0604020204020204" pitchFamily="34" charset="0"/>
              </a:rPr>
              <a:t>Scientific Research in Energy Field</a:t>
            </a:r>
          </a:p>
        </p:txBody>
      </p:sp>
    </p:spTree>
    <p:extLst>
      <p:ext uri="{BB962C8B-B14F-4D97-AF65-F5344CB8AC3E}">
        <p14:creationId xmlns:p14="http://schemas.microsoft.com/office/powerpoint/2010/main" val="208613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0B9461-358E-3739-0661-5E04A4FD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813" y="282609"/>
            <a:ext cx="10562776" cy="103366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CA" sz="4000" dirty="0">
                <a:solidFill>
                  <a:srgbClr val="FFFFFF"/>
                </a:solidFill>
                <a:latin typeface="Algerian" panose="04020705040A02060702" pitchFamily="82" charset="0"/>
              </a:rPr>
              <a:t>GDP by Country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EA41A-370C-57E4-047C-CFD295ABDC2C}"/>
              </a:ext>
            </a:extLst>
          </p:cNvPr>
          <p:cNvSpPr txBox="1"/>
          <p:nvPr/>
        </p:nvSpPr>
        <p:spPr>
          <a:xfrm>
            <a:off x="807112" y="1873350"/>
            <a:ext cx="9390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GDP for years 2006 to 2015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Rank 15 countries by average GDP over ten years period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3CAE8C-0B15-1C44-DBB1-423B10400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74" y="3246708"/>
            <a:ext cx="2444876" cy="2806844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465401F-72A2-149B-FF02-24C5E8BC9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879" y="2977768"/>
            <a:ext cx="5781192" cy="379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2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5CAB1-67E1-4975-F813-88F1592718B5}"/>
              </a:ext>
            </a:extLst>
          </p:cNvPr>
          <p:cNvSpPr txBox="1"/>
          <p:nvPr/>
        </p:nvSpPr>
        <p:spPr>
          <a:xfrm>
            <a:off x="297826" y="1953905"/>
            <a:ext cx="54547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GDP growth from 2006 to 2015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China shows the leading GDP growth over the ten years period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Followed by India, which serves as the model of economic growth strategies.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United Kingdom had a GDP growth of 246.7 billion dollars, 10.2%, over 10 years.</a:t>
            </a:r>
          </a:p>
          <a:p>
            <a:endParaRPr lang="en-CA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Other Countries can analyze these models to increase their economic growth.</a:t>
            </a:r>
          </a:p>
          <a:p>
            <a:endParaRPr lang="en-CA" sz="2000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E7A1B02B-21C4-2E98-4C29-CA5306616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30" y="1953905"/>
            <a:ext cx="6214158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94B6B5-F1BB-2873-A5C7-EE4CF836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813" y="282609"/>
            <a:ext cx="10562776" cy="103366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CA" sz="4000" dirty="0">
                <a:solidFill>
                  <a:srgbClr val="FFFFFF"/>
                </a:solidFill>
                <a:latin typeface="Algerian" panose="04020705040A02060702" pitchFamily="82" charset="0"/>
              </a:rPr>
              <a:t>GDP Growth</a:t>
            </a:r>
          </a:p>
        </p:txBody>
      </p:sp>
    </p:spTree>
    <p:extLst>
      <p:ext uri="{BB962C8B-B14F-4D97-AF65-F5344CB8AC3E}">
        <p14:creationId xmlns:p14="http://schemas.microsoft.com/office/powerpoint/2010/main" val="334489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41E17-9C99-7853-6D59-B0F74412A307}"/>
              </a:ext>
            </a:extLst>
          </p:cNvPr>
          <p:cNvSpPr txBox="1"/>
          <p:nvPr/>
        </p:nvSpPr>
        <p:spPr>
          <a:xfrm>
            <a:off x="701231" y="2276246"/>
            <a:ext cx="47764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/>
              <a:t>Population estimated by data of Energy Supply and Energy Supply per capita by country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/>
              <a:t>China is the most populous country among the 15 countries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/>
              <a:t>High population countries are expected to have less energy consumption per capita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DF1E0-C115-50DA-805E-D842778AA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44" y="2060778"/>
            <a:ext cx="618754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BA67D93-CF80-0E31-14DE-B4A48DF9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813" y="282609"/>
            <a:ext cx="10562776" cy="103366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CA" sz="4000" dirty="0">
                <a:solidFill>
                  <a:srgbClr val="FFFFFF"/>
                </a:solidFill>
                <a:latin typeface="Algerian" panose="04020705040A02060702" pitchFamily="82" charset="0"/>
              </a:rPr>
              <a:t>Population Estimate</a:t>
            </a:r>
          </a:p>
        </p:txBody>
      </p:sp>
    </p:spTree>
    <p:extLst>
      <p:ext uri="{BB962C8B-B14F-4D97-AF65-F5344CB8AC3E}">
        <p14:creationId xmlns:p14="http://schemas.microsoft.com/office/powerpoint/2010/main" val="119764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E29B0-B01D-2F3D-132F-C05719A9E448}"/>
              </a:ext>
            </a:extLst>
          </p:cNvPr>
          <p:cNvSpPr txBox="1"/>
          <p:nvPr/>
        </p:nvSpPr>
        <p:spPr>
          <a:xfrm>
            <a:off x="401895" y="1880041"/>
            <a:ext cx="54481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CA" sz="2000" dirty="0"/>
              <a:t>Avg energy supply per capita is 99.6 GJ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CA" sz="2000" dirty="0"/>
              <a:t>Avg renewable energy supply per capita is 18.6 GJ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CA" sz="2000" dirty="0"/>
              <a:t>Avg % renewable is 18.68%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CA" sz="2000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CA" sz="2000" dirty="0"/>
              <a:t>Brazil has the highest percentage renewable energy, 69.65%.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CA" sz="2000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CA" sz="2000" dirty="0"/>
              <a:t>Other Countries should consider investing in renewable energy sources 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CA" sz="2000" dirty="0"/>
              <a:t>a)To contribute on the  environmental sustainability and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CA" sz="2000" dirty="0"/>
              <a:t>b)To reduce the dependence on non-renewable resources.</a:t>
            </a:r>
          </a:p>
          <a:p>
            <a:r>
              <a:rPr lang="en-CA" sz="2000" dirty="0"/>
              <a:t> </a:t>
            </a:r>
          </a:p>
        </p:txBody>
      </p:sp>
      <p:pic>
        <p:nvPicPr>
          <p:cNvPr id="7" name="Picture 6" descr="A graph of energy supply by country&#10;&#10;Description automatically generated">
            <a:extLst>
              <a:ext uri="{FF2B5EF4-FFF2-40B4-BE49-F238E27FC236}">
                <a16:creationId xmlns:a16="http://schemas.microsoft.com/office/drawing/2014/main" id="{9E3E0471-D0FC-F5D4-5743-A559579538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6"/>
          <a:stretch/>
        </p:blipFill>
        <p:spPr>
          <a:xfrm>
            <a:off x="5959510" y="2229095"/>
            <a:ext cx="6123007" cy="40147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4D8DC96-B3FE-D05B-1675-A7DE0E2B2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813" y="282609"/>
            <a:ext cx="10562776" cy="103366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CA" sz="4000" dirty="0">
                <a:solidFill>
                  <a:srgbClr val="FFFFFF"/>
                </a:solidFill>
                <a:latin typeface="Algerian" panose="04020705040A02060702" pitchFamily="82" charset="0"/>
              </a:rPr>
              <a:t>Renewable Energy</a:t>
            </a:r>
          </a:p>
        </p:txBody>
      </p:sp>
    </p:spTree>
    <p:extLst>
      <p:ext uri="{BB962C8B-B14F-4D97-AF65-F5344CB8AC3E}">
        <p14:creationId xmlns:p14="http://schemas.microsoft.com/office/powerpoint/2010/main" val="274757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5516A-FC03-6494-7C10-B2558B4C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535" y="278535"/>
            <a:ext cx="9895951" cy="1033669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CA" sz="4000" dirty="0">
                <a:solidFill>
                  <a:srgbClr val="FFFFFF"/>
                </a:solidFill>
                <a:latin typeface="Algerian" panose="04020705040A02060702" pitchFamily="82" charset="0"/>
              </a:rPr>
              <a:t>COUNTRIES WITH HIGH &amp; LOW RENEWABLE ENERGY PRODUCTION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1401E-F1FF-D2D2-7B85-C816206A1C2A}"/>
              </a:ext>
            </a:extLst>
          </p:cNvPr>
          <p:cNvSpPr txBox="1"/>
          <p:nvPr/>
        </p:nvSpPr>
        <p:spPr>
          <a:xfrm>
            <a:off x="1245156" y="1912701"/>
            <a:ext cx="9701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>
                <a:latin typeface="HP Simplified" panose="020B0604020204020204" pitchFamily="34" charset="0"/>
              </a:rPr>
              <a:t>Grouped countries by % Renewable energy median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000" dirty="0">
              <a:latin typeface="HP Simplified" panose="020B06040202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>
                <a:latin typeface="HP Simplified" panose="020B0604020204020204" pitchFamily="34" charset="0"/>
              </a:rPr>
              <a:t>8 countries in high % renewable, 7 countries in low % renewable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000" dirty="0">
              <a:latin typeface="HP Simplified" panose="020B06040202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>
                <a:latin typeface="HP Simplified" panose="020B0604020204020204" pitchFamily="34" charset="0"/>
              </a:rPr>
              <a:t>These 7 Countries below the median  should consider investing in renewable energy sources .</a:t>
            </a:r>
          </a:p>
        </p:txBody>
      </p:sp>
      <p:pic>
        <p:nvPicPr>
          <p:cNvPr id="6" name="Picture 5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2F39BF1B-F23E-CB90-7C05-854E461FE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81" y="3981691"/>
            <a:ext cx="10893543" cy="287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</TotalTime>
  <Words>874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HP Simplified</vt:lpstr>
      <vt:lpstr>Algerian</vt:lpstr>
      <vt:lpstr>Arial</vt:lpstr>
      <vt:lpstr>Bodoni MT</vt:lpstr>
      <vt:lpstr>Calibri</vt:lpstr>
      <vt:lpstr>Calibri Light</vt:lpstr>
      <vt:lpstr>Wingdings</vt:lpstr>
      <vt:lpstr>Office Theme</vt:lpstr>
      <vt:lpstr>Energy Study on 15 Selected Countries Python Class Project by  Archana Narasimhan and Zihan Zeng </vt:lpstr>
      <vt:lpstr>Key Objectives</vt:lpstr>
      <vt:lpstr>Data Scope</vt:lpstr>
      <vt:lpstr>Key Findings</vt:lpstr>
      <vt:lpstr>GDP by Country</vt:lpstr>
      <vt:lpstr>GDP Growth</vt:lpstr>
      <vt:lpstr>Population Estimate</vt:lpstr>
      <vt:lpstr>Renewable Energy</vt:lpstr>
      <vt:lpstr>COUNTRIES WITH HIGH &amp; LOW RENEWABLE ENERGY PRODUCTION </vt:lpstr>
      <vt:lpstr> Population and % Renewable by continent</vt:lpstr>
      <vt:lpstr>Research in Energy field</vt:lpstr>
      <vt:lpstr>Correlations</vt:lpstr>
      <vt:lpstr>energy supply vs research </vt:lpstr>
      <vt:lpstr>energy supply vs GDP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Study on Top 15 Countries by GDP Python Class Project by  Archana Narasimhan and Zihan Zeng </dc:title>
  <dc:creator>RAMANATHAN GANESAN</dc:creator>
  <cp:lastModifiedBy>Albert Zeng</cp:lastModifiedBy>
  <cp:revision>14</cp:revision>
  <dcterms:created xsi:type="dcterms:W3CDTF">2023-08-15T01:30:20Z</dcterms:created>
  <dcterms:modified xsi:type="dcterms:W3CDTF">2023-08-17T20:58:11Z</dcterms:modified>
</cp:coreProperties>
</file>