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4" r:id="rId2"/>
  </p:sldMasterIdLst>
  <p:sldIdLst>
    <p:sldId id="262" r:id="rId3"/>
    <p:sldId id="258" r:id="rId4"/>
    <p:sldId id="263" r:id="rId5"/>
    <p:sldId id="265" r:id="rId6"/>
    <p:sldId id="267" r:id="rId7"/>
    <p:sldId id="280" r:id="rId8"/>
    <p:sldId id="268" r:id="rId9"/>
    <p:sldId id="269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6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358"/>
    <a:srgbClr val="BFDAE6"/>
    <a:srgbClr val="CDDAF2"/>
    <a:srgbClr val="AFC5C4"/>
    <a:srgbClr val="FF6600"/>
    <a:srgbClr val="EAEAEA"/>
    <a:srgbClr val="FF9900"/>
    <a:srgbClr val="F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2900" y="1290433"/>
            <a:ext cx="7866400" cy="3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63200" y="4628967"/>
            <a:ext cx="64656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96434" y="-86600"/>
            <a:ext cx="9499267" cy="891867"/>
            <a:chOff x="-372325" y="-64950"/>
            <a:chExt cx="7124450" cy="668900"/>
          </a:xfrm>
        </p:grpSpPr>
        <p:sp>
          <p:nvSpPr>
            <p:cNvPr id="12" name="Google Shape;12;p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1806767" y="1977117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>
            <a:off x="11539167" y="4187333"/>
            <a:ext cx="652800" cy="7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>
            <a:off x="11806767" y="1582000"/>
            <a:ext cx="395200" cy="3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>
            <a:off x="-900" y="5070667"/>
            <a:ext cx="1836000" cy="1787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>
            <a:off x="350933" y="5460300"/>
            <a:ext cx="1132400" cy="11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" name="Google Shape;57;p2"/>
          <p:cNvGrpSpPr/>
          <p:nvPr/>
        </p:nvGrpSpPr>
        <p:grpSpPr>
          <a:xfrm>
            <a:off x="7128433" y="6144367"/>
            <a:ext cx="2701600" cy="104000"/>
            <a:chOff x="6727425" y="4608275"/>
            <a:chExt cx="2026200" cy="78000"/>
          </a:xfrm>
        </p:grpSpPr>
        <p:sp>
          <p:nvSpPr>
            <p:cNvPr id="58" name="Google Shape;58;p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16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only 1">
  <p:cSld name="Tilte only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14"/>
          <p:cNvSpPr/>
          <p:nvPr/>
        </p:nvSpPr>
        <p:spPr>
          <a:xfrm>
            <a:off x="-900" y="5138300"/>
            <a:ext cx="1766400" cy="171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4"/>
          <p:cNvSpPr/>
          <p:nvPr/>
        </p:nvSpPr>
        <p:spPr>
          <a:xfrm>
            <a:off x="-900" y="5583039"/>
            <a:ext cx="1309600" cy="127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4"/>
          <p:cNvSpPr/>
          <p:nvPr/>
        </p:nvSpPr>
        <p:spPr>
          <a:xfrm rot="-5400000">
            <a:off x="10464233" y="4834700"/>
            <a:ext cx="430000" cy="335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3" name="Google Shape;493;p14"/>
          <p:cNvGrpSpPr/>
          <p:nvPr/>
        </p:nvGrpSpPr>
        <p:grpSpPr>
          <a:xfrm>
            <a:off x="7382433" y="6459100"/>
            <a:ext cx="2701600" cy="104000"/>
            <a:chOff x="6727425" y="4608275"/>
            <a:chExt cx="2026200" cy="78000"/>
          </a:xfrm>
        </p:grpSpPr>
        <p:sp>
          <p:nvSpPr>
            <p:cNvPr id="494" name="Google Shape;494;p14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1" name="Google Shape;501;p14"/>
          <p:cNvSpPr/>
          <p:nvPr/>
        </p:nvSpPr>
        <p:spPr>
          <a:xfrm>
            <a:off x="11379667" y="-16"/>
            <a:ext cx="387600" cy="27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14"/>
          <p:cNvSpPr/>
          <p:nvPr/>
        </p:nvSpPr>
        <p:spPr>
          <a:xfrm>
            <a:off x="11796800" y="2722000"/>
            <a:ext cx="395200" cy="3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94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only 2">
  <p:cSld name="Tilte only 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15"/>
          <p:cNvSpPr/>
          <p:nvPr/>
        </p:nvSpPr>
        <p:spPr>
          <a:xfrm rot="5400000">
            <a:off x="-1517533" y="4721667"/>
            <a:ext cx="38700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6" name="Google Shape;506;p15"/>
          <p:cNvGrpSpPr/>
          <p:nvPr/>
        </p:nvGrpSpPr>
        <p:grpSpPr>
          <a:xfrm rot="5400000">
            <a:off x="-933333" y="4460600"/>
            <a:ext cx="2701600" cy="104000"/>
            <a:chOff x="6727425" y="4608275"/>
            <a:chExt cx="2026200" cy="78000"/>
          </a:xfrm>
        </p:grpSpPr>
        <p:sp>
          <p:nvSpPr>
            <p:cNvPr id="507" name="Google Shape;507;p1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4" name="Google Shape;514;p15"/>
          <p:cNvSpPr/>
          <p:nvPr/>
        </p:nvSpPr>
        <p:spPr>
          <a:xfrm rot="-5400000">
            <a:off x="8820300" y="4484033"/>
            <a:ext cx="430000" cy="40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15"/>
          <p:cNvSpPr/>
          <p:nvPr/>
        </p:nvSpPr>
        <p:spPr>
          <a:xfrm flipH="1">
            <a:off x="10223167" y="4931733"/>
            <a:ext cx="1978800" cy="1926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5"/>
          <p:cNvSpPr/>
          <p:nvPr/>
        </p:nvSpPr>
        <p:spPr>
          <a:xfrm flipH="1">
            <a:off x="10735167" y="5429893"/>
            <a:ext cx="1466800" cy="1428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7" name="Google Shape;517;p15"/>
          <p:cNvGrpSpPr/>
          <p:nvPr/>
        </p:nvGrpSpPr>
        <p:grpSpPr>
          <a:xfrm>
            <a:off x="5492867" y="6445633"/>
            <a:ext cx="2701600" cy="104000"/>
            <a:chOff x="6727425" y="4608275"/>
            <a:chExt cx="2026200" cy="78000"/>
          </a:xfrm>
        </p:grpSpPr>
        <p:sp>
          <p:nvSpPr>
            <p:cNvPr id="518" name="Google Shape;518;p1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179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"/>
          <p:cNvSpPr txBox="1">
            <a:spLocks noGrp="1"/>
          </p:cNvSpPr>
          <p:nvPr>
            <p:ph type="title"/>
          </p:nvPr>
        </p:nvSpPr>
        <p:spPr>
          <a:xfrm>
            <a:off x="4739760" y="4880837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9" name="Google Shape;589;p17"/>
          <p:cNvSpPr txBox="1">
            <a:spLocks noGrp="1"/>
          </p:cNvSpPr>
          <p:nvPr>
            <p:ph type="title" idx="2"/>
          </p:nvPr>
        </p:nvSpPr>
        <p:spPr>
          <a:xfrm>
            <a:off x="4733196" y="3336677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0" name="Google Shape;590;p17"/>
          <p:cNvSpPr txBox="1">
            <a:spLocks noGrp="1"/>
          </p:cNvSpPr>
          <p:nvPr>
            <p:ph type="subTitle" idx="1"/>
          </p:nvPr>
        </p:nvSpPr>
        <p:spPr>
          <a:xfrm>
            <a:off x="4729888" y="2227833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17"/>
          <p:cNvSpPr txBox="1">
            <a:spLocks noGrp="1"/>
          </p:cNvSpPr>
          <p:nvPr>
            <p:ph type="subTitle" idx="3"/>
          </p:nvPr>
        </p:nvSpPr>
        <p:spPr>
          <a:xfrm>
            <a:off x="4726600" y="3772003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17"/>
          <p:cNvSpPr txBox="1">
            <a:spLocks noGrp="1"/>
          </p:cNvSpPr>
          <p:nvPr>
            <p:ph type="title" idx="4"/>
          </p:nvPr>
        </p:nvSpPr>
        <p:spPr>
          <a:xfrm>
            <a:off x="4736469" y="1792500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3" name="Google Shape;593;p17"/>
          <p:cNvSpPr txBox="1">
            <a:spLocks noGrp="1"/>
          </p:cNvSpPr>
          <p:nvPr>
            <p:ph type="subTitle" idx="5"/>
          </p:nvPr>
        </p:nvSpPr>
        <p:spPr>
          <a:xfrm>
            <a:off x="4733176" y="5316167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 rot="5400000">
            <a:off x="9204634" y="2983051"/>
            <a:ext cx="5321833" cy="891867"/>
            <a:chOff x="2760750" y="-64950"/>
            <a:chExt cx="3991375" cy="668900"/>
          </a:xfrm>
        </p:grpSpPr>
        <p:sp>
          <p:nvSpPr>
            <p:cNvPr id="596" name="Google Shape;596;p1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7" name="Google Shape;617;p17"/>
          <p:cNvSpPr/>
          <p:nvPr/>
        </p:nvSpPr>
        <p:spPr>
          <a:xfrm flipH="1">
            <a:off x="9725567" y="4447200"/>
            <a:ext cx="2476400" cy="241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6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8"/>
          <p:cNvSpPr txBox="1">
            <a:spLocks noGrp="1"/>
          </p:cNvSpPr>
          <p:nvPr>
            <p:ph type="title"/>
          </p:nvPr>
        </p:nvSpPr>
        <p:spPr>
          <a:xfrm>
            <a:off x="8104000" y="4634800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title" idx="2"/>
          </p:nvPr>
        </p:nvSpPr>
        <p:spPr>
          <a:xfrm>
            <a:off x="4571008" y="4634800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1"/>
          </p:nvPr>
        </p:nvSpPr>
        <p:spPr>
          <a:xfrm>
            <a:off x="1038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subTitle" idx="3"/>
          </p:nvPr>
        </p:nvSpPr>
        <p:spPr>
          <a:xfrm>
            <a:off x="4571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title" idx="4"/>
          </p:nvPr>
        </p:nvSpPr>
        <p:spPr>
          <a:xfrm>
            <a:off x="1038001" y="4634800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4" name="Google Shape;624;p18"/>
          <p:cNvSpPr txBox="1">
            <a:spLocks noGrp="1"/>
          </p:cNvSpPr>
          <p:nvPr>
            <p:ph type="subTitle" idx="5"/>
          </p:nvPr>
        </p:nvSpPr>
        <p:spPr>
          <a:xfrm>
            <a:off x="8104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6" name="Google Shape;626;p18"/>
          <p:cNvSpPr/>
          <p:nvPr/>
        </p:nvSpPr>
        <p:spPr>
          <a:xfrm rot="-5400000">
            <a:off x="10637200" y="5081151"/>
            <a:ext cx="387600" cy="272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18"/>
          <p:cNvSpPr/>
          <p:nvPr/>
        </p:nvSpPr>
        <p:spPr>
          <a:xfrm>
            <a:off x="11762000" y="4361333"/>
            <a:ext cx="430000" cy="43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18"/>
          <p:cNvSpPr/>
          <p:nvPr/>
        </p:nvSpPr>
        <p:spPr>
          <a:xfrm>
            <a:off x="11762000" y="4791333"/>
            <a:ext cx="430000" cy="1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9" name="Google Shape;629;p18"/>
          <p:cNvGrpSpPr/>
          <p:nvPr/>
        </p:nvGrpSpPr>
        <p:grpSpPr>
          <a:xfrm>
            <a:off x="7843833" y="6390167"/>
            <a:ext cx="2701600" cy="104000"/>
            <a:chOff x="6727425" y="4608275"/>
            <a:chExt cx="2026200" cy="78000"/>
          </a:xfrm>
        </p:grpSpPr>
        <p:sp>
          <p:nvSpPr>
            <p:cNvPr id="630" name="Google Shape;630;p18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7" name="Google Shape;637;p18"/>
          <p:cNvSpPr/>
          <p:nvPr/>
        </p:nvSpPr>
        <p:spPr>
          <a:xfrm>
            <a:off x="0" y="3378100"/>
            <a:ext cx="430000" cy="34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18"/>
          <p:cNvSpPr/>
          <p:nvPr/>
        </p:nvSpPr>
        <p:spPr>
          <a:xfrm>
            <a:off x="0" y="2108100"/>
            <a:ext cx="7860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108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>
            <a:spLocks noGrp="1"/>
          </p:cNvSpPr>
          <p:nvPr>
            <p:ph type="subTitle" idx="1"/>
          </p:nvPr>
        </p:nvSpPr>
        <p:spPr>
          <a:xfrm>
            <a:off x="1403251" y="3106033"/>
            <a:ext cx="33060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19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19"/>
          <p:cNvSpPr/>
          <p:nvPr/>
        </p:nvSpPr>
        <p:spPr>
          <a:xfrm rot="-5400000">
            <a:off x="7597800" y="2831733"/>
            <a:ext cx="387600" cy="689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19"/>
          <p:cNvSpPr/>
          <p:nvPr/>
        </p:nvSpPr>
        <p:spPr>
          <a:xfrm>
            <a:off x="3913133" y="6087533"/>
            <a:ext cx="430000" cy="7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19"/>
          <p:cNvSpPr/>
          <p:nvPr/>
        </p:nvSpPr>
        <p:spPr>
          <a:xfrm>
            <a:off x="-900" y="5070667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19"/>
          <p:cNvSpPr/>
          <p:nvPr/>
        </p:nvSpPr>
        <p:spPr>
          <a:xfrm>
            <a:off x="511733" y="5557500"/>
            <a:ext cx="531200" cy="5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7" name="Google Shape;647;p19"/>
          <p:cNvGrpSpPr/>
          <p:nvPr/>
        </p:nvGrpSpPr>
        <p:grpSpPr>
          <a:xfrm rot="5400000">
            <a:off x="10105233" y="4507533"/>
            <a:ext cx="2701600" cy="104000"/>
            <a:chOff x="6727425" y="4608275"/>
            <a:chExt cx="2026200" cy="78000"/>
          </a:xfrm>
        </p:grpSpPr>
        <p:sp>
          <p:nvSpPr>
            <p:cNvPr id="648" name="Google Shape;648;p1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5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0"/>
          <p:cNvSpPr txBox="1">
            <a:spLocks noGrp="1"/>
          </p:cNvSpPr>
          <p:nvPr>
            <p:ph type="ctrTitle"/>
          </p:nvPr>
        </p:nvSpPr>
        <p:spPr>
          <a:xfrm>
            <a:off x="3874900" y="964700"/>
            <a:ext cx="4442400" cy="1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1"/>
          </p:nvPr>
        </p:nvSpPr>
        <p:spPr>
          <a:xfrm>
            <a:off x="3874767" y="2509600"/>
            <a:ext cx="44424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subTitle" idx="2"/>
          </p:nvPr>
        </p:nvSpPr>
        <p:spPr>
          <a:xfrm>
            <a:off x="3874900" y="3048969"/>
            <a:ext cx="44424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20"/>
          <p:cNvSpPr txBox="1">
            <a:spLocks noGrp="1"/>
          </p:cNvSpPr>
          <p:nvPr>
            <p:ph type="subTitle" idx="3"/>
          </p:nvPr>
        </p:nvSpPr>
        <p:spPr>
          <a:xfrm>
            <a:off x="3955500" y="5554100"/>
            <a:ext cx="4281200" cy="38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20"/>
          <p:cNvSpPr txBox="1"/>
          <p:nvPr/>
        </p:nvSpPr>
        <p:spPr>
          <a:xfrm>
            <a:off x="2756000" y="4816967"/>
            <a:ext cx="66800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includes icons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and infographics &amp; images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61" name="Google Shape;661;p20"/>
          <p:cNvGrpSpPr/>
          <p:nvPr/>
        </p:nvGrpSpPr>
        <p:grpSpPr>
          <a:xfrm rot="-5400000">
            <a:off x="-4347900" y="3864900"/>
            <a:ext cx="9499267" cy="891867"/>
            <a:chOff x="-372325" y="-64950"/>
            <a:chExt cx="7124450" cy="668900"/>
          </a:xfrm>
        </p:grpSpPr>
        <p:sp>
          <p:nvSpPr>
            <p:cNvPr id="662" name="Google Shape;662;p20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20"/>
          <p:cNvSpPr/>
          <p:nvPr/>
        </p:nvSpPr>
        <p:spPr>
          <a:xfrm rot="5400000">
            <a:off x="8977833" y="4935600"/>
            <a:ext cx="3449600" cy="3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20"/>
          <p:cNvSpPr/>
          <p:nvPr/>
        </p:nvSpPr>
        <p:spPr>
          <a:xfrm rot="10800000" flipH="1">
            <a:off x="0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20"/>
          <p:cNvSpPr/>
          <p:nvPr/>
        </p:nvSpPr>
        <p:spPr>
          <a:xfrm>
            <a:off x="11315467" y="0"/>
            <a:ext cx="666800" cy="6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20"/>
          <p:cNvGrpSpPr/>
          <p:nvPr/>
        </p:nvGrpSpPr>
        <p:grpSpPr>
          <a:xfrm>
            <a:off x="7803417" y="281600"/>
            <a:ext cx="2701600" cy="104000"/>
            <a:chOff x="6727425" y="4608275"/>
            <a:chExt cx="2026200" cy="78000"/>
          </a:xfrm>
        </p:grpSpPr>
        <p:sp>
          <p:nvSpPr>
            <p:cNvPr id="705" name="Google Shape;705;p2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2" name="Google Shape;712;p20"/>
          <p:cNvSpPr/>
          <p:nvPr/>
        </p:nvSpPr>
        <p:spPr>
          <a:xfrm>
            <a:off x="11315467" y="2330800"/>
            <a:ext cx="333600" cy="33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20"/>
          <p:cNvSpPr/>
          <p:nvPr/>
        </p:nvSpPr>
        <p:spPr>
          <a:xfrm rot="10800000" flipH="1">
            <a:off x="0" y="133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397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-496434" y="-86600"/>
            <a:ext cx="9499267" cy="891867"/>
            <a:chOff x="-372325" y="-64950"/>
            <a:chExt cx="7124450" cy="668900"/>
          </a:xfrm>
        </p:grpSpPr>
        <p:sp>
          <p:nvSpPr>
            <p:cNvPr id="716" name="Google Shape;716;p21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5" name="Google Shape;755;p21"/>
          <p:cNvSpPr/>
          <p:nvPr/>
        </p:nvSpPr>
        <p:spPr>
          <a:xfrm>
            <a:off x="11350600" y="12"/>
            <a:ext cx="387600" cy="4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6" name="Google Shape;756;p21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7" name="Google Shape;757;p21"/>
          <p:cNvSpPr/>
          <p:nvPr/>
        </p:nvSpPr>
        <p:spPr>
          <a:xfrm>
            <a:off x="-900" y="5070667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8" name="Google Shape;758;p21"/>
          <p:cNvSpPr/>
          <p:nvPr/>
        </p:nvSpPr>
        <p:spPr>
          <a:xfrm>
            <a:off x="758067" y="5821033"/>
            <a:ext cx="500400" cy="5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9" name="Google Shape;759;p21"/>
          <p:cNvGrpSpPr/>
          <p:nvPr/>
        </p:nvGrpSpPr>
        <p:grpSpPr>
          <a:xfrm rot="5400000">
            <a:off x="10193600" y="4791967"/>
            <a:ext cx="2701600" cy="104000"/>
            <a:chOff x="6727425" y="4608275"/>
            <a:chExt cx="2026200" cy="78000"/>
          </a:xfrm>
        </p:grpSpPr>
        <p:sp>
          <p:nvSpPr>
            <p:cNvPr id="760" name="Google Shape;760;p2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387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/>
          <p:nvPr/>
        </p:nvSpPr>
        <p:spPr>
          <a:xfrm>
            <a:off x="11464300" y="0"/>
            <a:ext cx="430000" cy="37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2"/>
          <p:cNvSpPr/>
          <p:nvPr/>
        </p:nvSpPr>
        <p:spPr>
          <a:xfrm rot="-5400000">
            <a:off x="9909500" y="-1167216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-35667" y="0"/>
            <a:ext cx="2476400" cy="2410800"/>
            <a:chOff x="-675" y="51150"/>
            <a:chExt cx="1857300" cy="1808100"/>
          </a:xfrm>
        </p:grpSpPr>
        <p:sp>
          <p:nvSpPr>
            <p:cNvPr id="771" name="Google Shape;771;p22"/>
            <p:cNvSpPr/>
            <p:nvPr/>
          </p:nvSpPr>
          <p:spPr>
            <a:xfrm rot="10800000" flipH="1">
              <a:off x="-675" y="51150"/>
              <a:ext cx="1857300" cy="1808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2"/>
            <p:cNvSpPr/>
            <p:nvPr/>
          </p:nvSpPr>
          <p:spPr>
            <a:xfrm rot="10800000" flipH="1">
              <a:off x="-675" y="51250"/>
              <a:ext cx="1377000" cy="13404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54650" y="488400"/>
              <a:ext cx="466200" cy="46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22"/>
          <p:cNvGrpSpPr/>
          <p:nvPr/>
        </p:nvGrpSpPr>
        <p:grpSpPr>
          <a:xfrm>
            <a:off x="7128433" y="141800"/>
            <a:ext cx="2701600" cy="104000"/>
            <a:chOff x="6727425" y="4608275"/>
            <a:chExt cx="2026200" cy="78000"/>
          </a:xfrm>
        </p:grpSpPr>
        <p:sp>
          <p:nvSpPr>
            <p:cNvPr id="775" name="Google Shape;775;p2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-496434" y="6002567"/>
            <a:ext cx="9499267" cy="891867"/>
            <a:chOff x="-372325" y="-64950"/>
            <a:chExt cx="7124450" cy="668900"/>
          </a:xfrm>
        </p:grpSpPr>
        <p:sp>
          <p:nvSpPr>
            <p:cNvPr id="783" name="Google Shape;783;p2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5858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AF508F3-B1B7-E5E1-B77B-42BBD8E9E2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778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B9C58D-3F35-4CF0-B329-0E649039C750}"/>
              </a:ext>
            </a:extLst>
          </p:cNvPr>
          <p:cNvSpPr/>
          <p:nvPr userDrawn="1"/>
        </p:nvSpPr>
        <p:spPr>
          <a:xfrm>
            <a:off x="0" y="5369974"/>
            <a:ext cx="12192000" cy="1236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9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Subtitle 9800"/>
          <p:cNvSpPr>
            <a:spLocks noGrp="1"/>
          </p:cNvSpPr>
          <p:nvPr userDrawn="1">
            <p:ph type="subTitle" idx="1"/>
          </p:nvPr>
        </p:nvSpPr>
        <p:spPr>
          <a:xfrm>
            <a:off x="5521235" y="3302808"/>
            <a:ext cx="5587744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Title 9801"/>
          <p:cNvSpPr>
            <a:spLocks noGrp="1"/>
          </p:cNvSpPr>
          <p:nvPr userDrawn="1">
            <p:ph type="ctrTitle"/>
          </p:nvPr>
        </p:nvSpPr>
        <p:spPr>
          <a:xfrm>
            <a:off x="5521235" y="1799772"/>
            <a:ext cx="5587744" cy="1340216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21235" y="5573396"/>
            <a:ext cx="566612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235" y="5869667"/>
            <a:ext cx="566612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98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4017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7079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34117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7" name="Picture 6" descr="图片包含 户外艺术系列&#10;&#10;已生成极高可信度的说明">
            <a:extLst>
              <a:ext uri="{FF2B5EF4-FFF2-40B4-BE49-F238E27FC236}">
                <a16:creationId xmlns:a16="http://schemas.microsoft.com/office/drawing/2014/main" id="{66A49C53-CD4F-436E-B735-19DF7A4B99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1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3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11073133" y="1019233"/>
            <a:ext cx="430000" cy="48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5130933" y="3145467"/>
            <a:ext cx="59348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5130933" y="1019233"/>
            <a:ext cx="1630800" cy="163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5130933" y="5295139"/>
            <a:ext cx="5934800" cy="5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 rot="-5400000">
            <a:off x="-4347900" y="3864900"/>
            <a:ext cx="9499267" cy="891867"/>
            <a:chOff x="-372325" y="-64950"/>
            <a:chExt cx="7124450" cy="668900"/>
          </a:xfrm>
        </p:grpSpPr>
        <p:sp>
          <p:nvSpPr>
            <p:cNvPr id="71" name="Google Shape;71;p3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6453267" y="6120000"/>
            <a:ext cx="57488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3"/>
          <p:cNvSpPr/>
          <p:nvPr/>
        </p:nvSpPr>
        <p:spPr>
          <a:xfrm rot="10800000">
            <a:off x="9725567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3"/>
          <p:cNvSpPr/>
          <p:nvPr/>
        </p:nvSpPr>
        <p:spPr>
          <a:xfrm rot="10800000">
            <a:off x="10365967" y="133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>
            <a:off x="11110500" y="385733"/>
            <a:ext cx="666800" cy="6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>
            <a:off x="-44200" y="4447200"/>
            <a:ext cx="2476400" cy="241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3"/>
          <p:cNvSpPr/>
          <p:nvPr/>
        </p:nvSpPr>
        <p:spPr>
          <a:xfrm>
            <a:off x="-44200" y="5070667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3"/>
          <p:cNvSpPr/>
          <p:nvPr/>
        </p:nvSpPr>
        <p:spPr>
          <a:xfrm>
            <a:off x="0" y="696133"/>
            <a:ext cx="21120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3"/>
          <p:cNvGrpSpPr/>
          <p:nvPr/>
        </p:nvGrpSpPr>
        <p:grpSpPr>
          <a:xfrm>
            <a:off x="6630800" y="6265600"/>
            <a:ext cx="2701600" cy="104000"/>
            <a:chOff x="6727425" y="4608275"/>
            <a:chExt cx="2026200" cy="78000"/>
          </a:xfrm>
        </p:grpSpPr>
        <p:sp>
          <p:nvSpPr>
            <p:cNvPr id="118" name="Google Shape;118;p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934367" y="1019233"/>
            <a:ext cx="3954800" cy="4819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916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199736-CD3C-4F5F-AC20-C107E879C58F}"/>
              </a:ext>
            </a:extLst>
          </p:cNvPr>
          <p:cNvSpPr/>
          <p:nvPr userDrawn="1"/>
        </p:nvSpPr>
        <p:spPr>
          <a:xfrm>
            <a:off x="3263900" y="0"/>
            <a:ext cx="8928100" cy="6858000"/>
          </a:xfrm>
          <a:prstGeom prst="rect">
            <a:avLst/>
          </a:prstGeom>
          <a:pattFill prst="lt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9"/>
          <p:cNvSpPr>
            <a:spLocks noGrp="1"/>
          </p:cNvSpPr>
          <p:nvPr userDrawn="1">
            <p:ph type="title"/>
          </p:nvPr>
        </p:nvSpPr>
        <p:spPr>
          <a:xfrm>
            <a:off x="3645684" y="228346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idx="1"/>
          </p:nvPr>
        </p:nvSpPr>
        <p:spPr>
          <a:xfrm>
            <a:off x="3646800" y="317881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6" name="Picture 115" descr="图片包含 户外艺术系列&#10;&#10;已生成极高可信度的说明">
            <a:extLst>
              <a:ext uri="{FF2B5EF4-FFF2-40B4-BE49-F238E27FC236}">
                <a16:creationId xmlns:a16="http://schemas.microsoft.com/office/drawing/2014/main" id="{8ADB037D-45E4-4FAF-AE3F-FB9F9A6BC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1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B2F0A348-9E2C-A231-8B1F-9B2FB6EA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14017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CFD10DB3-BB1C-6DC8-0423-84DC15F63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37079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390FF6B-D7CB-0F46-C3BF-4CC1A5AA5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34117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Picture 5" descr="图片包含 户外艺术系列&#10;&#10;已生成极高可信度的说明">
            <a:extLst>
              <a:ext uri="{FF2B5EF4-FFF2-40B4-BE49-F238E27FC236}">
                <a16:creationId xmlns:a16="http://schemas.microsoft.com/office/drawing/2014/main" id="{9BCAA490-FCA5-B148-6282-40C7043F8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1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61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2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2"/>
          </p:nvPr>
        </p:nvSpPr>
        <p:spPr>
          <a:xfrm>
            <a:off x="960000" y="3242800"/>
            <a:ext cx="46964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3"/>
          </p:nvPr>
        </p:nvSpPr>
        <p:spPr>
          <a:xfrm>
            <a:off x="6535592" y="3242800"/>
            <a:ext cx="46964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960000" y="4109600"/>
            <a:ext cx="4696400" cy="19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4"/>
          </p:nvPr>
        </p:nvSpPr>
        <p:spPr>
          <a:xfrm>
            <a:off x="6535600" y="4109600"/>
            <a:ext cx="4696400" cy="19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8" name="Google Shape;178;p5"/>
          <p:cNvGrpSpPr/>
          <p:nvPr/>
        </p:nvGrpSpPr>
        <p:grpSpPr>
          <a:xfrm>
            <a:off x="-496434" y="6090800"/>
            <a:ext cx="9499267" cy="891867"/>
            <a:chOff x="-372325" y="-64950"/>
            <a:chExt cx="7124450" cy="668900"/>
          </a:xfrm>
        </p:grpSpPr>
        <p:sp>
          <p:nvSpPr>
            <p:cNvPr id="179" name="Google Shape;179;p5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1612467" y="0"/>
            <a:ext cx="430000" cy="34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" name="Google Shape;219;p5"/>
          <p:cNvGrpSpPr/>
          <p:nvPr/>
        </p:nvGrpSpPr>
        <p:grpSpPr>
          <a:xfrm>
            <a:off x="9173133" y="283300"/>
            <a:ext cx="2701600" cy="104000"/>
            <a:chOff x="6727425" y="4608275"/>
            <a:chExt cx="2026200" cy="78000"/>
          </a:xfrm>
        </p:grpSpPr>
        <p:sp>
          <p:nvSpPr>
            <p:cNvPr id="220" name="Google Shape;220;p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236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3229933" y="1778467"/>
            <a:ext cx="5732800" cy="1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subTitle" idx="1"/>
          </p:nvPr>
        </p:nvSpPr>
        <p:spPr>
          <a:xfrm>
            <a:off x="2902800" y="3541967"/>
            <a:ext cx="6387200" cy="1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7"/>
          <p:cNvSpPr/>
          <p:nvPr/>
        </p:nvSpPr>
        <p:spPr>
          <a:xfrm rot="-5400000">
            <a:off x="10221867" y="4424967"/>
            <a:ext cx="430000" cy="35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7"/>
          <p:cNvSpPr/>
          <p:nvPr/>
        </p:nvSpPr>
        <p:spPr>
          <a:xfrm>
            <a:off x="11806767" y="3259351"/>
            <a:ext cx="387600" cy="27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7"/>
          <p:cNvGrpSpPr/>
          <p:nvPr/>
        </p:nvGrpSpPr>
        <p:grpSpPr>
          <a:xfrm>
            <a:off x="-496434" y="-86600"/>
            <a:ext cx="9499267" cy="891867"/>
            <a:chOff x="-372325" y="-64950"/>
            <a:chExt cx="7124450" cy="668900"/>
          </a:xfrm>
        </p:grpSpPr>
        <p:sp>
          <p:nvSpPr>
            <p:cNvPr id="271" name="Google Shape;271;p7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0" name="Google Shape;310;p7"/>
          <p:cNvSpPr/>
          <p:nvPr/>
        </p:nvSpPr>
        <p:spPr>
          <a:xfrm rot="10800000" flipH="1">
            <a:off x="-900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7"/>
          <p:cNvSpPr/>
          <p:nvPr/>
        </p:nvSpPr>
        <p:spPr>
          <a:xfrm>
            <a:off x="723300" y="1326507"/>
            <a:ext cx="387600" cy="38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7"/>
          <p:cNvSpPr/>
          <p:nvPr/>
        </p:nvSpPr>
        <p:spPr>
          <a:xfrm rot="10800000" flipH="1">
            <a:off x="-900" y="133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3" name="Google Shape;313;p7"/>
          <p:cNvGrpSpPr/>
          <p:nvPr/>
        </p:nvGrpSpPr>
        <p:grpSpPr>
          <a:xfrm rot="5400000">
            <a:off x="-433700" y="4910967"/>
            <a:ext cx="2701600" cy="104000"/>
            <a:chOff x="6727425" y="4608275"/>
            <a:chExt cx="2026200" cy="78000"/>
          </a:xfrm>
        </p:grpSpPr>
        <p:sp>
          <p:nvSpPr>
            <p:cNvPr id="314" name="Google Shape;314;p7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rot="10800000" flipH="1">
            <a:off x="679367" y="641800"/>
            <a:ext cx="491600" cy="4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72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-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SzPts val="6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9" name="Google Shape;379;p9"/>
          <p:cNvGrpSpPr/>
          <p:nvPr/>
        </p:nvGrpSpPr>
        <p:grpSpPr>
          <a:xfrm rot="5400000">
            <a:off x="9204634" y="4005417"/>
            <a:ext cx="5321833" cy="891867"/>
            <a:chOff x="2760750" y="-64950"/>
            <a:chExt cx="3991375" cy="668900"/>
          </a:xfrm>
        </p:grpSpPr>
        <p:sp>
          <p:nvSpPr>
            <p:cNvPr id="380" name="Google Shape;380;p9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1" name="Google Shape;401;p9"/>
          <p:cNvSpPr/>
          <p:nvPr/>
        </p:nvSpPr>
        <p:spPr>
          <a:xfrm>
            <a:off x="0" y="6242267"/>
            <a:ext cx="35492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2" name="Google Shape;402;p9"/>
          <p:cNvGrpSpPr/>
          <p:nvPr/>
        </p:nvGrpSpPr>
        <p:grpSpPr>
          <a:xfrm>
            <a:off x="2014700" y="6351867"/>
            <a:ext cx="2701600" cy="104000"/>
            <a:chOff x="6727425" y="4608275"/>
            <a:chExt cx="2026200" cy="78000"/>
          </a:xfrm>
        </p:grpSpPr>
        <p:sp>
          <p:nvSpPr>
            <p:cNvPr id="403" name="Google Shape;403;p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237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>
            <a:spLocks noGrp="1"/>
          </p:cNvSpPr>
          <p:nvPr>
            <p:ph type="pic" idx="2"/>
          </p:nvPr>
        </p:nvSpPr>
        <p:spPr>
          <a:xfrm>
            <a:off x="-9000" y="4433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10"/>
          <p:cNvSpPr txBox="1">
            <a:spLocks noGrp="1"/>
          </p:cNvSpPr>
          <p:nvPr>
            <p:ph type="body" idx="1"/>
          </p:nvPr>
        </p:nvSpPr>
        <p:spPr>
          <a:xfrm>
            <a:off x="960000" y="5337967"/>
            <a:ext cx="10272000" cy="8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jdhani"/>
              <a:buNone/>
              <a:defRPr sz="5333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5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>
            <a:spLocks noGrp="1"/>
          </p:cNvSpPr>
          <p:nvPr>
            <p:ph type="title" hasCustomPrompt="1"/>
          </p:nvPr>
        </p:nvSpPr>
        <p:spPr>
          <a:xfrm>
            <a:off x="1924000" y="2078933"/>
            <a:ext cx="8344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15" name="Google Shape;415;p11"/>
          <p:cNvSpPr txBox="1">
            <a:spLocks noGrp="1"/>
          </p:cNvSpPr>
          <p:nvPr>
            <p:ph type="subTitle" idx="1"/>
          </p:nvPr>
        </p:nvSpPr>
        <p:spPr>
          <a:xfrm>
            <a:off x="1924000" y="4208300"/>
            <a:ext cx="8344000" cy="56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16" name="Google Shape;416;p11"/>
          <p:cNvGrpSpPr/>
          <p:nvPr/>
        </p:nvGrpSpPr>
        <p:grpSpPr>
          <a:xfrm>
            <a:off x="11310100" y="-438800"/>
            <a:ext cx="891867" cy="7632600"/>
            <a:chOff x="8482575" y="-329100"/>
            <a:chExt cx="668900" cy="5724450"/>
          </a:xfrm>
        </p:grpSpPr>
        <p:sp>
          <p:nvSpPr>
            <p:cNvPr id="417" name="Google Shape;417;p11"/>
            <p:cNvSpPr/>
            <p:nvPr/>
          </p:nvSpPr>
          <p:spPr>
            <a:xfrm rot="-5400000">
              <a:off x="8562875" y="48067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 rot="-5400000">
              <a:off x="8562875" y="463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 rot="-5400000">
              <a:off x="8562863" y="44567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 rot="-5400000">
              <a:off x="8562875" y="428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 rot="-5400000">
              <a:off x="8562638" y="41069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 rot="-5400000">
              <a:off x="8562875" y="39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 rot="-5400000">
              <a:off x="8562638" y="37734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 rot="-5400000">
              <a:off x="8562875" y="359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 rot="-5400000">
              <a:off x="8562863" y="34236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 rot="-5400000">
              <a:off x="8562875" y="32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 rot="-5400000">
              <a:off x="8562875" y="30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 rot="-5400000">
              <a:off x="8562638" y="289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 rot="-5400000">
              <a:off x="8562875" y="27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 rot="-5400000">
              <a:off x="8562638" y="254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 rot="-5400000">
              <a:off x="8562875" y="23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 rot="-5400000">
              <a:off x="8562625" y="2198675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 rot="-5400000">
              <a:off x="8562875" y="20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 rot="-5400000">
              <a:off x="8562875" y="18489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 rot="-5400000">
              <a:off x="8562875" y="16901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 rot="-5400000">
              <a:off x="8562863" y="151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 rot="-5400000">
              <a:off x="8562638" y="134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 rot="-5400000">
              <a:off x="8562863" y="116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 rot="-5400000">
              <a:off x="8562638" y="99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 rot="-5400000">
              <a:off x="8562875" y="8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 rot="-5400000">
              <a:off x="8562875" y="64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 rot="-5400000">
              <a:off x="8562875" y="46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 rot="-5400000">
              <a:off x="8562863" y="290613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 rot="-5400000">
              <a:off x="8562875" y="1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 rot="-5400000">
              <a:off x="8562875" y="-5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 rot="-5400000">
              <a:off x="8562638" y="-234387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 rot="-5400000">
              <a:off x="8562875" y="-40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11"/>
          <p:cNvSpPr/>
          <p:nvPr/>
        </p:nvSpPr>
        <p:spPr>
          <a:xfrm>
            <a:off x="0" y="696133"/>
            <a:ext cx="35492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11"/>
          <p:cNvSpPr/>
          <p:nvPr/>
        </p:nvSpPr>
        <p:spPr>
          <a:xfrm>
            <a:off x="3549200" y="266133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11"/>
          <p:cNvGrpSpPr/>
          <p:nvPr/>
        </p:nvGrpSpPr>
        <p:grpSpPr>
          <a:xfrm>
            <a:off x="621400" y="805733"/>
            <a:ext cx="2701600" cy="104000"/>
            <a:chOff x="6727425" y="4608275"/>
            <a:chExt cx="2026200" cy="78000"/>
          </a:xfrm>
        </p:grpSpPr>
        <p:sp>
          <p:nvSpPr>
            <p:cNvPr id="451" name="Google Shape;451;p1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580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"/>
          </p:nvPr>
        </p:nvSpPr>
        <p:spPr>
          <a:xfrm>
            <a:off x="2636001" y="20740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3"/>
          </p:nvPr>
        </p:nvSpPr>
        <p:spPr>
          <a:xfrm>
            <a:off x="7627633" y="20740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2636000" y="30048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4"/>
          </p:nvPr>
        </p:nvSpPr>
        <p:spPr>
          <a:xfrm>
            <a:off x="7627633" y="30048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5"/>
          </p:nvPr>
        </p:nvSpPr>
        <p:spPr>
          <a:xfrm>
            <a:off x="2636001" y="42606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/>
          </p:nvPr>
        </p:nvSpPr>
        <p:spPr>
          <a:xfrm>
            <a:off x="7627633" y="42606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2636033" y="51914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7627635" y="51914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9" hasCustomPrompt="1"/>
          </p:nvPr>
        </p:nvSpPr>
        <p:spPr>
          <a:xfrm>
            <a:off x="1345580" y="23600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45580" y="45466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4" hasCustomPrompt="1"/>
          </p:nvPr>
        </p:nvSpPr>
        <p:spPr>
          <a:xfrm>
            <a:off x="6337380" y="23600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7380" y="45466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/>
          <p:nvPr/>
        </p:nvSpPr>
        <p:spPr>
          <a:xfrm rot="-5400000">
            <a:off x="10162905" y="4819000"/>
            <a:ext cx="2066400" cy="2011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3"/>
          <p:cNvSpPr/>
          <p:nvPr/>
        </p:nvSpPr>
        <p:spPr>
          <a:xfrm>
            <a:off x="11762000" y="744400"/>
            <a:ext cx="430000" cy="30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3"/>
          <p:cNvSpPr/>
          <p:nvPr/>
        </p:nvSpPr>
        <p:spPr>
          <a:xfrm>
            <a:off x="0" y="2067984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3"/>
          <p:cNvSpPr/>
          <p:nvPr/>
        </p:nvSpPr>
        <p:spPr>
          <a:xfrm>
            <a:off x="-3800" y="4791333"/>
            <a:ext cx="8168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7" name="Google Shape;477;p13"/>
          <p:cNvGrpSpPr/>
          <p:nvPr/>
        </p:nvGrpSpPr>
        <p:grpSpPr>
          <a:xfrm>
            <a:off x="813000" y="6298233"/>
            <a:ext cx="2701600" cy="104000"/>
            <a:chOff x="6727425" y="4608275"/>
            <a:chExt cx="2026200" cy="78000"/>
          </a:xfrm>
        </p:grpSpPr>
        <p:sp>
          <p:nvSpPr>
            <p:cNvPr id="478" name="Google Shape;478;p1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5" name="Google Shape;485;p13"/>
          <p:cNvSpPr/>
          <p:nvPr/>
        </p:nvSpPr>
        <p:spPr>
          <a:xfrm rot="-5400000">
            <a:off x="10662219" y="5318200"/>
            <a:ext cx="1560400" cy="1519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3"/>
          <p:cNvSpPr/>
          <p:nvPr/>
        </p:nvSpPr>
        <p:spPr>
          <a:xfrm>
            <a:off x="11319000" y="5964633"/>
            <a:ext cx="498800" cy="4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3"/>
          <p:cNvSpPr/>
          <p:nvPr/>
        </p:nvSpPr>
        <p:spPr>
          <a:xfrm>
            <a:off x="11159600" y="0"/>
            <a:ext cx="1032400" cy="7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35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895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2748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3" r:id="rId19"/>
    <p:sldLayoutId id="2147483707" r:id="rId20"/>
    <p:sldLayoutId id="214748370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24" name="Google Shape;824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703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molchopra2012/basics-of-ml?select=1.+Regression+-+Module+-+%28Housing+Prices%29.csv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ea typeface="等线" panose="02010600030101010101" pitchFamily="2" charset="-122"/>
              </a:rPr>
              <a:t>Data Mining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92600" y="1776806"/>
            <a:ext cx="7654579" cy="1340216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effectLst/>
                <a:latin typeface="Helvetica Neue"/>
              </a:rPr>
              <a:t>Housing Price Prediction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By Group1 – Albert Zeng &amp; Eleanor Ma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521235" y="5869667"/>
            <a:ext cx="5666120" cy="362457"/>
          </a:xfrm>
        </p:spPr>
        <p:txBody>
          <a:bodyPr/>
          <a:lstStyle/>
          <a:p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2023-09-12</a:t>
            </a:r>
          </a:p>
        </p:txBody>
      </p:sp>
    </p:spTree>
    <p:extLst>
      <p:ext uri="{BB962C8B-B14F-4D97-AF65-F5344CB8AC3E}">
        <p14:creationId xmlns:p14="http://schemas.microsoft.com/office/powerpoint/2010/main" val="300591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Model Performance</a:t>
            </a:r>
          </a:p>
          <a:p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BAF4D3-893D-A898-5D22-9D3F2EE33AC9}"/>
              </a:ext>
            </a:extLst>
          </p:cNvPr>
          <p:cNvSpPr txBox="1">
            <a:spLocks/>
          </p:cNvSpPr>
          <p:nvPr/>
        </p:nvSpPr>
        <p:spPr>
          <a:xfrm>
            <a:off x="950792" y="1464987"/>
            <a:ext cx="10809408" cy="13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 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 VIF filtering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on base model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feature removed by high VIF value (&gt; 10)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286A6D-5C83-AD1C-7855-D19483608884}"/>
              </a:ext>
            </a:extLst>
          </p:cNvPr>
          <p:cNvSpPr txBox="1">
            <a:spLocks/>
          </p:cNvSpPr>
          <p:nvPr/>
        </p:nvSpPr>
        <p:spPr>
          <a:xfrm>
            <a:off x="950792" y="4256351"/>
            <a:ext cx="9350392" cy="22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Index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is 0.752, Adj_R2 is 0.752,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is 0.247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much difference from base model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E92E2-31A0-BC6D-880D-24F5954E46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43" y="3150963"/>
            <a:ext cx="12101513" cy="1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Model Performance</a:t>
            </a:r>
          </a:p>
          <a:p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BAF4D3-893D-A898-5D22-9D3F2EE33AC9}"/>
              </a:ext>
            </a:extLst>
          </p:cNvPr>
          <p:cNvSpPr txBox="1">
            <a:spLocks/>
          </p:cNvSpPr>
          <p:nvPr/>
        </p:nvSpPr>
        <p:spPr>
          <a:xfrm>
            <a:off x="950791" y="1464987"/>
            <a:ext cx="10877141" cy="146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4 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 backward P-value elimination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on base model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feature removed by high p-value in OLS model (&gt; 0.05)</a:t>
            </a:r>
          </a:p>
          <a:p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286A6D-5C83-AD1C-7855-D19483608884}"/>
              </a:ext>
            </a:extLst>
          </p:cNvPr>
          <p:cNvSpPr txBox="1">
            <a:spLocks/>
          </p:cNvSpPr>
          <p:nvPr/>
        </p:nvSpPr>
        <p:spPr>
          <a:xfrm>
            <a:off x="950791" y="4256351"/>
            <a:ext cx="9350392" cy="22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Index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is 0.752, Adj_R2 is 0.752,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is 0.247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much difference from base model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EF289-1338-4B53-4BEC-8A9A44D79F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3" y="3122508"/>
            <a:ext cx="12056593" cy="10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7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Model Performance</a:t>
            </a:r>
          </a:p>
          <a:p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BAF4D3-893D-A898-5D22-9D3F2EE33AC9}"/>
              </a:ext>
            </a:extLst>
          </p:cNvPr>
          <p:cNvSpPr txBox="1">
            <a:spLocks/>
          </p:cNvSpPr>
          <p:nvPr/>
        </p:nvSpPr>
        <p:spPr>
          <a:xfrm>
            <a:off x="950792" y="1464986"/>
            <a:ext cx="10733208" cy="138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5 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 RFE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on base model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Picked 5 best features by recursive feature elimination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EED2D-BEBC-B1DC-6F0B-58525D88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6424" y="3167963"/>
            <a:ext cx="6349369" cy="30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F61F2-62D9-3A4E-4D79-A15335B6E2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517" y="3378839"/>
            <a:ext cx="5355212" cy="24861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286A6D-5C83-AD1C-7855-D19483608884}"/>
              </a:ext>
            </a:extLst>
          </p:cNvPr>
          <p:cNvSpPr txBox="1">
            <a:spLocks/>
          </p:cNvSpPr>
          <p:nvPr/>
        </p:nvSpPr>
        <p:spPr>
          <a:xfrm>
            <a:off x="950792" y="4245428"/>
            <a:ext cx="9350392" cy="206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Index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is 0.721, Adj_R2 is 0.721,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is 0.262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multicollinearity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BEE75-2914-845A-E13A-8FAF24A1B1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2" y="3268446"/>
            <a:ext cx="12060113" cy="6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Model Selection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BAF4D3-893D-A898-5D22-9D3F2EE33AC9}"/>
              </a:ext>
            </a:extLst>
          </p:cNvPr>
          <p:cNvSpPr txBox="1">
            <a:spLocks/>
          </p:cNvSpPr>
          <p:nvPr/>
        </p:nvSpPr>
        <p:spPr>
          <a:xfrm>
            <a:off x="950792" y="3436832"/>
            <a:ext cx="10290175" cy="320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5 models we can see the training metrics are similar to the testing metrics, and all cross validations are roughly the same values, indicating there is no overfitting in all 4 models.</a:t>
            </a: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1, 3, 4 all have the best performing R2 scores and RMSE, while model 5 is slightly lower in R2 score and slightly higher in RMSE. </a:t>
            </a: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5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only 5 features compared to 18 and 19 in the other 3 models, it is the best model among all considering the complexity and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9C985-BA63-59C5-C03D-EB49FA98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87" y="1385889"/>
            <a:ext cx="10306580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8C84B-308F-67A5-E5A3-95821DDD983A}"/>
              </a:ext>
            </a:extLst>
          </p:cNvPr>
          <p:cNvSpPr txBox="1">
            <a:spLocks/>
          </p:cNvSpPr>
          <p:nvPr/>
        </p:nvSpPr>
        <p:spPr>
          <a:xfrm>
            <a:off x="603659" y="1357313"/>
            <a:ext cx="10733208" cy="64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5 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 The assumptions for linear re</a:t>
            </a:r>
            <a:r>
              <a:rPr lang="en-US" altLang="zh-CN" sz="2400" b="1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ssion will be checked for Model 5.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964DCF-B6E9-3DF7-60A7-2D3492C38F24}"/>
              </a:ext>
            </a:extLst>
          </p:cNvPr>
          <p:cNvSpPr txBox="1"/>
          <p:nvPr/>
        </p:nvSpPr>
        <p:spPr>
          <a:xfrm>
            <a:off x="1099233" y="5741007"/>
            <a:ext cx="4737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data points are closely distributed around the diagonal line, so the linearity assumption is valid.</a:t>
            </a:r>
            <a:endParaRPr lang="zh-CN" altLang="en-US" dirty="0">
              <a:solidFill>
                <a:srgbClr val="2C43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7622C0-BDCC-042E-CF5B-F4457F85C40E}"/>
              </a:ext>
            </a:extLst>
          </p:cNvPr>
          <p:cNvSpPr txBox="1"/>
          <p:nvPr/>
        </p:nvSpPr>
        <p:spPr>
          <a:xfrm>
            <a:off x="6148441" y="5310120"/>
            <a:ext cx="5043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checking the VIF values for all features used in this model, we can see there is no VIF &gt; 5, indicating that there is no multicollinearity occurring in the selected features of this model.</a:t>
            </a:r>
            <a:br>
              <a:rPr lang="en-US" altLang="zh-CN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0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assumption of independency is valid.</a:t>
            </a:r>
            <a:endParaRPr lang="zh-CN" altLang="en-US" dirty="0">
              <a:solidFill>
                <a:srgbClr val="2C43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8EA148-F205-F518-393D-9CD3379C9749}"/>
              </a:ext>
            </a:extLst>
          </p:cNvPr>
          <p:cNvSpPr txBox="1"/>
          <p:nvPr/>
        </p:nvSpPr>
        <p:spPr>
          <a:xfrm>
            <a:off x="6095879" y="2104020"/>
            <a:ext cx="3242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</a:t>
            </a:r>
          </a:p>
        </p:txBody>
      </p:sp>
      <p:sp>
        <p:nvSpPr>
          <p:cNvPr id="2" name="文本框 16">
            <a:extLst>
              <a:ext uri="{FF2B5EF4-FFF2-40B4-BE49-F238E27FC236}">
                <a16:creationId xmlns:a16="http://schemas.microsoft.com/office/drawing/2014/main" id="{9A0A08A1-D2EE-152A-1DD1-C6BD4D26AFA2}"/>
              </a:ext>
            </a:extLst>
          </p:cNvPr>
          <p:cNvSpPr txBox="1"/>
          <p:nvPr/>
        </p:nvSpPr>
        <p:spPr>
          <a:xfrm>
            <a:off x="1099234" y="2096927"/>
            <a:ext cx="3242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C77F2C-83FA-FCBA-88DF-A5BBEA97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2612281"/>
            <a:ext cx="3907659" cy="3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20660-CB56-CF29-F6A0-C27EF14F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41" y="3148990"/>
            <a:ext cx="5188426" cy="14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8C84B-308F-67A5-E5A3-95821DDD983A}"/>
              </a:ext>
            </a:extLst>
          </p:cNvPr>
          <p:cNvSpPr txBox="1">
            <a:spLocks/>
          </p:cNvSpPr>
          <p:nvPr/>
        </p:nvSpPr>
        <p:spPr>
          <a:xfrm>
            <a:off x="603659" y="1357313"/>
            <a:ext cx="10733208" cy="64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5 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 The assumptions for linear regression will be checked for Model 5.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8EA148-F205-F518-393D-9CD3379C9749}"/>
              </a:ext>
            </a:extLst>
          </p:cNvPr>
          <p:cNvSpPr txBox="1"/>
          <p:nvPr/>
        </p:nvSpPr>
        <p:spPr>
          <a:xfrm>
            <a:off x="1100668" y="2103477"/>
            <a:ext cx="2523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effectLst/>
                <a:latin typeface="Helvetica Neue"/>
              </a:defRPr>
            </a:lvl1pPr>
          </a:lstStyle>
          <a:p>
            <a:r>
              <a:rPr lang="en-US" altLang="zh-CN" sz="200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DD20C-0543-5F9E-C439-7451B8701DA9}"/>
              </a:ext>
            </a:extLst>
          </p:cNvPr>
          <p:cNvSpPr txBox="1"/>
          <p:nvPr/>
        </p:nvSpPr>
        <p:spPr>
          <a:xfrm>
            <a:off x="950792" y="5500687"/>
            <a:ext cx="4874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test p-value &lt; 0.05 indicating non-normal distribution.</a:t>
            </a:r>
          </a:p>
          <a:p>
            <a:r>
              <a:rPr lang="en-US" altLang="zh-CN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violation of normality assumption.</a:t>
            </a:r>
            <a:endParaRPr lang="zh-CN" altLang="en-US" dirty="0">
              <a:solidFill>
                <a:srgbClr val="2C43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CCAC41-6BDE-0528-AB04-BF907081F6A6}"/>
              </a:ext>
            </a:extLst>
          </p:cNvPr>
          <p:cNvSpPr txBox="1"/>
          <p:nvPr/>
        </p:nvSpPr>
        <p:spPr>
          <a:xfrm>
            <a:off x="5970263" y="20761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effectLst/>
                <a:latin typeface="Helvetica Neue"/>
              </a:defRPr>
            </a:lvl1pPr>
          </a:lstStyle>
          <a:p>
            <a:r>
              <a:rPr lang="en-US" altLang="zh-CN" sz="200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 Variances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0FA4E2-93D7-6173-41DB-B2700DBFD53D}"/>
              </a:ext>
            </a:extLst>
          </p:cNvPr>
          <p:cNvSpPr txBox="1"/>
          <p:nvPr/>
        </p:nvSpPr>
        <p:spPr>
          <a:xfrm>
            <a:off x="5970263" y="55269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Autocorrelation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E7ABED-1CD7-DCFC-5B57-830B229C8D5F}"/>
              </a:ext>
            </a:extLst>
          </p:cNvPr>
          <p:cNvSpPr txBox="1"/>
          <p:nvPr/>
        </p:nvSpPr>
        <p:spPr>
          <a:xfrm>
            <a:off x="5970263" y="60026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Durbin-Watson test value is 2.0067, values of 1.5&lt;d&lt;2.5 generally show that there is no autocorrelation in the data.</a:t>
            </a:r>
            <a:endParaRPr lang="zh-CN" altLang="en-US" dirty="0">
              <a:solidFill>
                <a:srgbClr val="2C43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EDF89FAF-BCAC-0912-5ED3-E5CD6E86C46F}"/>
              </a:ext>
            </a:extLst>
          </p:cNvPr>
          <p:cNvSpPr txBox="1"/>
          <p:nvPr/>
        </p:nvSpPr>
        <p:spPr>
          <a:xfrm>
            <a:off x="5970263" y="49413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C435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visual correlation between the residuals and the predictors. Homoscedasticity is satisfied.</a:t>
            </a:r>
            <a:endParaRPr lang="zh-CN" altLang="en-US" dirty="0">
              <a:solidFill>
                <a:srgbClr val="2C43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EA1767-7024-C273-0466-34D9BA07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5" y="2764115"/>
            <a:ext cx="5126010" cy="23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97F471-955D-4C42-5533-AA228087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84" y="2579885"/>
            <a:ext cx="5218703" cy="22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6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2B31F-A930-B4B7-CF35-BFEB72B88E62}"/>
              </a:ext>
            </a:extLst>
          </p:cNvPr>
          <p:cNvSpPr txBox="1">
            <a:spLocks/>
          </p:cNvSpPr>
          <p:nvPr/>
        </p:nvSpPr>
        <p:spPr>
          <a:xfrm>
            <a:off x="807034" y="1504901"/>
            <a:ext cx="6656608" cy="49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5: R2 score 0.72</a:t>
            </a:r>
          </a:p>
          <a:p>
            <a:pPr marL="1524000" lvl="3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No overfitting</a:t>
            </a:r>
          </a:p>
          <a:p>
            <a:pPr marL="1524000" lvl="3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No multicollinearity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related features: Flat Area</a:t>
            </a:r>
          </a:p>
          <a:p>
            <a:pPr marL="2895600" lvl="6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Latitude</a:t>
            </a:r>
          </a:p>
          <a:p>
            <a:pPr marL="2895600" lvl="6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Overall Grade</a:t>
            </a:r>
          </a:p>
          <a:p>
            <a:pPr marL="2895600" lvl="6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Age of the House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violation in normality may cause small inaccuracy in prediction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AACC4751-5E30-5251-168B-D1987B21C17E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Conclusion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31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5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34891E-BACC-81EF-D2AB-6137A4133DD0}"/>
              </a:ext>
            </a:extLst>
          </p:cNvPr>
          <p:cNvSpPr txBox="1">
            <a:spLocks/>
          </p:cNvSpPr>
          <p:nvPr/>
        </p:nvSpPr>
        <p:spPr>
          <a:xfrm>
            <a:off x="1708848" y="996893"/>
            <a:ext cx="8414640" cy="57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80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for Model Training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Model Performance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787F1FB-27F6-BAB9-A83B-198BD6884E41}"/>
              </a:ext>
            </a:extLst>
          </p:cNvPr>
          <p:cNvSpPr txBox="1">
            <a:spLocks/>
          </p:cNvSpPr>
          <p:nvPr/>
        </p:nvSpPr>
        <p:spPr>
          <a:xfrm>
            <a:off x="950913" y="348182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AGENDA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6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2B31F-A930-B4B7-CF35-BFEB72B88E62}"/>
              </a:ext>
            </a:extLst>
          </p:cNvPr>
          <p:cNvSpPr txBox="1">
            <a:spLocks/>
          </p:cNvSpPr>
          <p:nvPr/>
        </p:nvSpPr>
        <p:spPr>
          <a:xfrm>
            <a:off x="807034" y="1504901"/>
            <a:ext cx="6656608" cy="49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Problem:  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predict the sale price of houses based on various features and understand the factors that influence house prices in the real-estate market.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Problem: 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multiple linear regression model and evaluate the performance of this model using metrics such as root mean square error (RMSE), adjusted R-squared, R-squared, and Cross Validation to measure how well it predicts sales prices.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AACC4751-5E30-5251-168B-D1987B21C17E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Objectives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59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Data Source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96A6CC9-D9D5-6CDC-7862-3989194F3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79564"/>
              </p:ext>
            </p:extLst>
          </p:nvPr>
        </p:nvGraphicFramePr>
        <p:xfrm>
          <a:off x="5733582" y="1357313"/>
          <a:ext cx="5939862" cy="48654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407">
                <a:tc>
                  <a:txBody>
                    <a:bodyPr/>
                    <a:lstStyle/>
                    <a:p>
                      <a:r>
                        <a:rPr lang="en-CA" sz="2000" b="1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Columns</a:t>
                      </a:r>
                    </a:p>
                  </a:txBody>
                  <a:tcPr marL="58379" marR="83398" marT="16680" marB="125097" anchor="b"/>
                </a:tc>
                <a:tc>
                  <a:txBody>
                    <a:bodyPr/>
                    <a:lstStyle/>
                    <a:p>
                      <a:r>
                        <a:rPr lang="en-CA" sz="2000" b="1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8379" marR="83398" marT="16680" marB="1250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Sale Price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sale price of each house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Date House was Sold</a:t>
                      </a: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date house was sold on</a:t>
                      </a: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424985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 of Bedrooms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number of bedrooms in each house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Flat Area (in </a:t>
                      </a:r>
                      <a:r>
                        <a:rPr lang="en-US" altLang="zh-CN" sz="1400" b="1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Sqft</a:t>
                      </a:r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he flat portion of the house in square feet.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 of Floors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number of floors or stories in each house.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Waterfront View</a:t>
                      </a:r>
                      <a:endParaRPr lang="en-CA" altLang="zh-CN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house has a waterfront view ("Yes" or "No")</a:t>
                      </a:r>
                      <a:endParaRPr lang="en-CA" altLang="zh-CN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 of Times Visited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How many times the property was visited by potential buyers or agents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Overall Grade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overall grade or quality of the house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3327010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Basement Area (in </a:t>
                      </a:r>
                      <a:r>
                        <a:rPr lang="en-US" altLang="zh-CN" sz="1400" b="1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Sqft</a:t>
                      </a:r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area of the basement in square feet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317843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4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Age of House (in Years)</a:t>
                      </a:r>
                      <a:endParaRPr lang="en-CA" sz="14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age of the house in years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Latitude</a:t>
                      </a: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Latitude of the house address</a:t>
                      </a: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131710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…</a:t>
                      </a:r>
                    </a:p>
                  </a:txBody>
                  <a:tcPr marL="58379" marR="83398" marT="16680" marB="125097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…</a:t>
                      </a:r>
                    </a:p>
                  </a:txBody>
                  <a:tcPr marL="58379" marR="83398" marT="16680" marB="125097"/>
                </a:tc>
                <a:extLst>
                  <a:ext uri="{0D108BD9-81ED-4DB2-BD59-A6C34878D82A}">
                    <a16:rowId xmlns:a16="http://schemas.microsoft.com/office/drawing/2014/main" val="7303856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6F3054C-69FF-2388-7204-880C705D1D95}"/>
              </a:ext>
            </a:extLst>
          </p:cNvPr>
          <p:cNvSpPr txBox="1"/>
          <p:nvPr/>
        </p:nvSpPr>
        <p:spPr>
          <a:xfrm>
            <a:off x="475457" y="1675825"/>
            <a:ext cx="49753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dk1"/>
                </a:solidFill>
                <a:latin typeface="Calibri" panose="020F0502020204030204" pitchFamily="34" charset="0"/>
                <a:ea typeface="等线" panose="02010600030101010101" pitchFamily="2" charset="-122"/>
                <a:sym typeface="Rajdhani"/>
              </a:rPr>
              <a:t>Data download from Kaggle:</a:t>
            </a:r>
          </a:p>
          <a:p>
            <a:br>
              <a:rPr lang="en-US" altLang="zh-CN" sz="16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jdhani"/>
              </a:rPr>
            </a:br>
            <a:r>
              <a:rPr lang="en-US" altLang="zh-CN" sz="1600" i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jdhan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https://www.kaggle.com/datasets/anmolchopra2012/basics-of-ml?select=1.+Regression+-+Module+-+%28Housing+Prices%29.csv</a:t>
            </a:r>
            <a:br>
              <a:rPr lang="en-US" altLang="zh-CN" sz="16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jdhani"/>
              </a:rPr>
            </a:br>
            <a:endParaRPr lang="en-US" altLang="zh-CN" sz="16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ajdhani"/>
            </a:endParaRPr>
          </a:p>
          <a:p>
            <a:endParaRPr lang="en-US" altLang="zh-CN" sz="1600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ajdhan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ajdhani"/>
              </a:rPr>
              <a:t>21613 </a:t>
            </a:r>
            <a:r>
              <a:rPr lang="en-US" altLang="zh-CN" sz="2000" dirty="0">
                <a:solidFill>
                  <a:schemeClr val="dk1"/>
                </a:solidFill>
                <a:latin typeface="Calibri" panose="020F0502020204030204" pitchFamily="34" charset="0"/>
                <a:ea typeface="等线" panose="02010600030101010101" pitchFamily="2" charset="-122"/>
                <a:sym typeface="Rajdhani"/>
              </a:rPr>
              <a:t>rows and 21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dk1"/>
              </a:solidFill>
              <a:latin typeface="Calibri" panose="020F0502020204030204" pitchFamily="34" charset="0"/>
              <a:ea typeface="等线" panose="02010600030101010101" pitchFamily="2" charset="-122"/>
              <a:sym typeface="Rajdhan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Calibri" panose="020F0502020204030204" pitchFamily="34" charset="0"/>
                <a:ea typeface="等线" panose="02010600030101010101" pitchFamily="2" charset="-122"/>
                <a:sym typeface="Rajdhani"/>
              </a:rPr>
              <a:t>Various features related to house characteristics, prices, and other relevant information.</a:t>
            </a:r>
            <a:endParaRPr lang="zh-CN" altLang="en-US" sz="2000" dirty="0">
              <a:solidFill>
                <a:schemeClr val="dk1"/>
              </a:solidFill>
              <a:latin typeface="Calibri" panose="020F0502020204030204" pitchFamily="34" charset="0"/>
              <a:ea typeface="等线" panose="02010600030101010101" pitchFamily="2" charset="-122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8712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5E013A-D766-A361-CA31-F9A454241185}"/>
              </a:ext>
            </a:extLst>
          </p:cNvPr>
          <p:cNvSpPr txBox="1">
            <a:spLocks/>
          </p:cNvSpPr>
          <p:nvPr/>
        </p:nvSpPr>
        <p:spPr>
          <a:xfrm>
            <a:off x="1273276" y="4852725"/>
            <a:ext cx="10224457" cy="179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basic</a:t>
            </a:r>
            <a:r>
              <a:rPr lang="zh-CN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lang="en-US" altLang="zh-CN" sz="32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 and Transformation, including “0 duplicated” “</a:t>
            </a:r>
            <a:r>
              <a:rPr lang="en-US" altLang="zh-C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dropna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”(</a:t>
            </a:r>
            <a:r>
              <a:rPr lang="en-US" altLang="zh-C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 are less than 10)” Extracting Sold Year and Month” ” Transforming Renovated Year”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Price has some outliers, which need to be judged and processed later.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9202DB-706E-C809-A753-796631CC6B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92" y="1410064"/>
            <a:ext cx="10820072" cy="33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9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B49F05-D297-12FC-6BFB-452F69B391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293" y="1357313"/>
            <a:ext cx="8496737" cy="26290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0249D-B90A-D8AF-CEC4-9B8CE7F727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684" y="2177110"/>
            <a:ext cx="8515788" cy="2584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B5199B-04DC-B42B-A2F9-16BBDED56E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477" y="3281975"/>
            <a:ext cx="8509437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</a:t>
            </a: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Training</a:t>
            </a:r>
          </a:p>
        </p:txBody>
      </p:sp>
      <p:sp>
        <p:nvSpPr>
          <p:cNvPr id="6" name="圆角矩形 108">
            <a:extLst>
              <a:ext uri="{FF2B5EF4-FFF2-40B4-BE49-F238E27FC236}">
                <a16:creationId xmlns:a16="http://schemas.microsoft.com/office/drawing/2014/main" id="{B070B2DD-AEB9-DF31-8C44-2C94DC8FCFCE}"/>
              </a:ext>
            </a:extLst>
          </p:cNvPr>
          <p:cNvSpPr/>
          <p:nvPr/>
        </p:nvSpPr>
        <p:spPr>
          <a:xfrm>
            <a:off x="810277" y="1517786"/>
            <a:ext cx="2160000" cy="702551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</a:t>
            </a:r>
          </a:p>
        </p:txBody>
      </p:sp>
      <p:sp>
        <p:nvSpPr>
          <p:cNvPr id="11" name="圆角矩形 108">
            <a:extLst>
              <a:ext uri="{FF2B5EF4-FFF2-40B4-BE49-F238E27FC236}">
                <a16:creationId xmlns:a16="http://schemas.microsoft.com/office/drawing/2014/main" id="{DE441BA9-E27A-B388-C441-EE621DF6DE61}"/>
              </a:ext>
            </a:extLst>
          </p:cNvPr>
          <p:cNvSpPr/>
          <p:nvPr/>
        </p:nvSpPr>
        <p:spPr>
          <a:xfrm>
            <a:off x="3531861" y="1517782"/>
            <a:ext cx="2160000" cy="702551"/>
          </a:xfrm>
          <a:prstGeom prst="roundRect">
            <a:avLst>
              <a:gd name="adj" fmla="val 50000"/>
            </a:avLst>
          </a:prstGeom>
          <a:solidFill>
            <a:srgbClr val="BFD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</a:t>
            </a:r>
          </a:p>
        </p:txBody>
      </p:sp>
      <p:sp>
        <p:nvSpPr>
          <p:cNvPr id="12" name="圆角矩形 108">
            <a:extLst>
              <a:ext uri="{FF2B5EF4-FFF2-40B4-BE49-F238E27FC236}">
                <a16:creationId xmlns:a16="http://schemas.microsoft.com/office/drawing/2014/main" id="{6A066672-E805-84E5-87DA-3A0D927D5C62}"/>
              </a:ext>
            </a:extLst>
          </p:cNvPr>
          <p:cNvSpPr/>
          <p:nvPr/>
        </p:nvSpPr>
        <p:spPr>
          <a:xfrm>
            <a:off x="9505391" y="1517782"/>
            <a:ext cx="2160000" cy="702551"/>
          </a:xfrm>
          <a:prstGeom prst="roundRect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</p:txBody>
      </p:sp>
      <p:sp>
        <p:nvSpPr>
          <p:cNvPr id="13" name="圆角矩形 108">
            <a:extLst>
              <a:ext uri="{FF2B5EF4-FFF2-40B4-BE49-F238E27FC236}">
                <a16:creationId xmlns:a16="http://schemas.microsoft.com/office/drawing/2014/main" id="{0A00CFBF-FDBB-16BF-E043-D06E5E5C5734}"/>
              </a:ext>
            </a:extLst>
          </p:cNvPr>
          <p:cNvSpPr/>
          <p:nvPr/>
        </p:nvSpPr>
        <p:spPr>
          <a:xfrm>
            <a:off x="6251530" y="1517782"/>
            <a:ext cx="2734734" cy="702551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Training and Testing Set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529790-E614-527A-2D73-62FE4DED56B2}"/>
              </a:ext>
            </a:extLst>
          </p:cNvPr>
          <p:cNvSpPr txBox="1">
            <a:spLocks/>
          </p:cNvSpPr>
          <p:nvPr/>
        </p:nvSpPr>
        <p:spPr>
          <a:xfrm>
            <a:off x="435077" y="2356049"/>
            <a:ext cx="2637973" cy="33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Encode columns 'Waterfront View', 'No of Times Visited', 'Condition of the House'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2D6C8E-D91E-871C-9810-B0E15B8157B1}"/>
              </a:ext>
            </a:extLst>
          </p:cNvPr>
          <p:cNvSpPr txBox="1">
            <a:spLocks/>
          </p:cNvSpPr>
          <p:nvPr/>
        </p:nvSpPr>
        <p:spPr>
          <a:xfrm>
            <a:off x="3073050" y="2350713"/>
            <a:ext cx="3031066" cy="431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zh-CN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LocalOutlierFactor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first round cleaning</a:t>
            </a:r>
          </a:p>
          <a:p>
            <a:endParaRPr lang="en-US" altLang="zh-C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'Overall Grade' outliers</a:t>
            </a:r>
          </a:p>
          <a:p>
            <a:endParaRPr lang="en-US" altLang="zh-C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'Sale Price' outliers over 99% quantile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E2FD3D-294A-7CA9-83C7-AEA6DCD3EF24}"/>
              </a:ext>
            </a:extLst>
          </p:cNvPr>
          <p:cNvSpPr txBox="1">
            <a:spLocks/>
          </p:cNvSpPr>
          <p:nvPr/>
        </p:nvSpPr>
        <p:spPr>
          <a:xfrm>
            <a:off x="9344918" y="2350714"/>
            <a:ext cx="2449345" cy="33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 on x</a:t>
            </a: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transformation on 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C03441-803C-2A34-8F4A-8C148B694314}"/>
              </a:ext>
            </a:extLst>
          </p:cNvPr>
          <p:cNvSpPr txBox="1">
            <a:spLocks/>
          </p:cNvSpPr>
          <p:nvPr/>
        </p:nvSpPr>
        <p:spPr>
          <a:xfrm>
            <a:off x="6163402" y="2350711"/>
            <a:ext cx="2811925" cy="33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0.2 test set proportion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BB3F978-681F-DFB5-91E8-BE5BC9979581}"/>
              </a:ext>
            </a:extLst>
          </p:cNvPr>
          <p:cNvSpPr/>
          <p:nvPr/>
        </p:nvSpPr>
        <p:spPr>
          <a:xfrm>
            <a:off x="2985709" y="1752598"/>
            <a:ext cx="517267" cy="20503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1E2A6F5-FB69-FBD8-F6CD-A33F0E6DCB02}"/>
              </a:ext>
            </a:extLst>
          </p:cNvPr>
          <p:cNvSpPr/>
          <p:nvPr/>
        </p:nvSpPr>
        <p:spPr>
          <a:xfrm>
            <a:off x="5720745" y="1780483"/>
            <a:ext cx="514960" cy="18833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6D0F4B3-C381-3752-366F-7607F9EF1509}"/>
              </a:ext>
            </a:extLst>
          </p:cNvPr>
          <p:cNvSpPr/>
          <p:nvPr/>
        </p:nvSpPr>
        <p:spPr>
          <a:xfrm>
            <a:off x="8994391" y="1780480"/>
            <a:ext cx="502873" cy="1771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Model Performance</a:t>
            </a:r>
          </a:p>
          <a:p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BAF4D3-893D-A898-5D22-9D3F2EE33AC9}"/>
              </a:ext>
            </a:extLst>
          </p:cNvPr>
          <p:cNvSpPr txBox="1">
            <a:spLocks/>
          </p:cNvSpPr>
          <p:nvPr/>
        </p:nvSpPr>
        <p:spPr>
          <a:xfrm>
            <a:off x="950792" y="1464987"/>
            <a:ext cx="9818808" cy="95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algn="l"/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 – base model, without feature selection</a:t>
            </a:r>
          </a:p>
          <a:p>
            <a:pPr algn="l"/>
            <a:r>
              <a:rPr lang="en-US" altLang="zh-CN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19 features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D95D8C-CE5E-492E-CAD7-799432B696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58546"/>
            <a:ext cx="12190213" cy="10412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286A6D-5C83-AD1C-7855-D19483608884}"/>
              </a:ext>
            </a:extLst>
          </p:cNvPr>
          <p:cNvSpPr txBox="1">
            <a:spLocks/>
          </p:cNvSpPr>
          <p:nvPr/>
        </p:nvSpPr>
        <p:spPr>
          <a:xfrm>
            <a:off x="950792" y="3990951"/>
            <a:ext cx="9350392" cy="22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Index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is 0.752, Adj_R2 is 0.752,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is 0.247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multicollinearity: close R2 and Adj_R2 scores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overfitting: stable cross validation scores, close training and test R2 scores</a:t>
            </a:r>
          </a:p>
        </p:txBody>
      </p:sp>
    </p:spTree>
    <p:extLst>
      <p:ext uri="{BB962C8B-B14F-4D97-AF65-F5344CB8AC3E}">
        <p14:creationId xmlns:p14="http://schemas.microsoft.com/office/powerpoint/2010/main" val="119950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Model Performance</a:t>
            </a:r>
          </a:p>
          <a:p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BAF4D3-893D-A898-5D22-9D3F2EE33AC9}"/>
              </a:ext>
            </a:extLst>
          </p:cNvPr>
          <p:cNvSpPr txBox="1">
            <a:spLocks/>
          </p:cNvSpPr>
          <p:nvPr/>
        </p:nvSpPr>
        <p:spPr>
          <a:xfrm>
            <a:off x="950791" y="1464987"/>
            <a:ext cx="9759541" cy="132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altLang="zh-CN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 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pairwise correlation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on base model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features removed by high pairwise Pearson’s correlation (&gt; 0.6)</a:t>
            </a:r>
          </a:p>
          <a:p>
            <a:pPr algn="l"/>
            <a:endParaRPr lang="en-US" altLang="zh-CN" sz="24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3A09D9-35E1-EC2A-53C6-98382472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46" y="2770209"/>
            <a:ext cx="5333908" cy="408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286A6D-5C83-AD1C-7855-D19483608884}"/>
              </a:ext>
            </a:extLst>
          </p:cNvPr>
          <p:cNvSpPr txBox="1">
            <a:spLocks/>
          </p:cNvSpPr>
          <p:nvPr/>
        </p:nvSpPr>
        <p:spPr>
          <a:xfrm>
            <a:off x="950792" y="4256351"/>
            <a:ext cx="9873566" cy="22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Index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is 0.572, Adj_R2 is 0.572,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is 0.32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is much lower than base model</a:t>
            </a:r>
          </a:p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multicollinearity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overfitting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451D7-0EC2-00BB-D295-AEDFCAAB47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58" y="3141754"/>
            <a:ext cx="12035642" cy="10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Accessibility">
  <a:themeElements>
    <a:clrScheme name="Simple Light">
      <a:dk1>
        <a:srgbClr val="2C4358"/>
      </a:dk1>
      <a:lt1>
        <a:srgbClr val="FFFDFA"/>
      </a:lt1>
      <a:dk2>
        <a:srgbClr val="ECE8D4"/>
      </a:dk2>
      <a:lt2>
        <a:srgbClr val="C7D6D1"/>
      </a:lt2>
      <a:accent1>
        <a:srgbClr val="A89C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358"/>
      </a:hlink>
      <a:folHlink>
        <a:srgbClr val="0097A7"/>
      </a:folHlink>
    </a:clrScheme>
    <a:fontScheme name="fon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" id="{808B4B51-1C66-44FA-B49C-30B460516CC6}" vid="{3A2B6479-8F9E-42D2-AB53-5BD686C84C3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</Template>
  <TotalTime>3225</TotalTime>
  <Words>950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Helvetica Neue</vt:lpstr>
      <vt:lpstr>Proxima Nova</vt:lpstr>
      <vt:lpstr>Proxima Nova Semibold</vt:lpstr>
      <vt:lpstr>Rajdhani</vt:lpstr>
      <vt:lpstr>Rajdhani Medium</vt:lpstr>
      <vt:lpstr>Albert Sans</vt:lpstr>
      <vt:lpstr>Albert Sans Medium</vt:lpstr>
      <vt:lpstr>Arial</vt:lpstr>
      <vt:lpstr>Calibri</vt:lpstr>
      <vt:lpstr>Open Sans</vt:lpstr>
      <vt:lpstr>Accessibility</vt:lpstr>
      <vt:lpstr>Slidesgo Final Pages</vt:lpstr>
      <vt:lpstr>Housing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 Albert</dc:creator>
  <cp:lastModifiedBy>Albert Zeng</cp:lastModifiedBy>
  <cp:revision>33</cp:revision>
  <dcterms:created xsi:type="dcterms:W3CDTF">2023-08-28T05:06:28Z</dcterms:created>
  <dcterms:modified xsi:type="dcterms:W3CDTF">2023-09-14T15:58:53Z</dcterms:modified>
</cp:coreProperties>
</file>