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11/3/2020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11/3/2020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11/3/2020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8122-40F3-4EA6-A74A-7D2C9A6431B1}"/>
              </a:ext>
            </a:extLst>
          </p:cNvPr>
          <p:cNvSpPr>
            <a:spLocks noGrp="1"/>
          </p:cNvSpPr>
          <p:nvPr>
            <p:ph type="ctrTitle"/>
          </p:nvPr>
        </p:nvSpPr>
        <p:spPr/>
        <p:txBody>
          <a:bodyPr/>
          <a:lstStyle/>
          <a:p>
            <a:r>
              <a:rPr lang="en-US" dirty="0" err="1"/>
              <a:t>Github</a:t>
            </a:r>
            <a:r>
              <a:rPr lang="en-US" dirty="0"/>
              <a:t> Basics</a:t>
            </a:r>
          </a:p>
        </p:txBody>
      </p:sp>
      <p:sp>
        <p:nvSpPr>
          <p:cNvPr id="3" name="Subtitle 2">
            <a:extLst>
              <a:ext uri="{FF2B5EF4-FFF2-40B4-BE49-F238E27FC236}">
                <a16:creationId xmlns:a16="http://schemas.microsoft.com/office/drawing/2014/main" id="{42DC86D9-A064-420E-BBD3-CA6A6CA23E7D}"/>
              </a:ext>
            </a:extLst>
          </p:cNvPr>
          <p:cNvSpPr>
            <a:spLocks noGrp="1"/>
          </p:cNvSpPr>
          <p:nvPr>
            <p:ph type="subTitle" idx="1"/>
          </p:nvPr>
        </p:nvSpPr>
        <p:spPr/>
        <p:txBody>
          <a:bodyPr/>
          <a:lstStyle/>
          <a:p>
            <a:r>
              <a:rPr lang="en-US" dirty="0"/>
              <a:t>Introduction to </a:t>
            </a:r>
            <a:r>
              <a:rPr lang="en-US" dirty="0" err="1"/>
              <a:t>github</a:t>
            </a:r>
            <a:endParaRPr lang="en-US" dirty="0"/>
          </a:p>
        </p:txBody>
      </p:sp>
    </p:spTree>
    <p:extLst>
      <p:ext uri="{BB962C8B-B14F-4D97-AF65-F5344CB8AC3E}">
        <p14:creationId xmlns:p14="http://schemas.microsoft.com/office/powerpoint/2010/main" val="267975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68F0-4F36-403C-B4B5-8E7B57D400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995F5E-E247-492B-8D3E-40B292A04A69}"/>
              </a:ext>
            </a:extLst>
          </p:cNvPr>
          <p:cNvSpPr>
            <a:spLocks noGrp="1"/>
          </p:cNvSpPr>
          <p:nvPr>
            <p:ph idx="1"/>
          </p:nvPr>
        </p:nvSpPr>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0" i="0" u="none" strike="noStrike" cap="none" normalizeH="0" baseline="0" dirty="0">
                <a:ln>
                  <a:noFill/>
                </a:ln>
                <a:solidFill>
                  <a:schemeClr val="tx1"/>
                </a:solidFill>
                <a:effectLst/>
                <a:latin typeface="Arial" panose="020B0604020202020204" pitchFamily="34" charset="0"/>
              </a:rPr>
              <a:t>An add pull request page displays. Click the green </a:t>
            </a:r>
            <a:r>
              <a:rPr kumimoji="0" lang="en-US" altLang="en-US" sz="2000" b="0" i="0" u="none" strike="noStrike" cap="none" normalizeH="0" baseline="0" dirty="0">
                <a:ln>
                  <a:noFill/>
                </a:ln>
                <a:solidFill>
                  <a:schemeClr val="tx1"/>
                </a:solidFill>
                <a:effectLst/>
                <a:latin typeface="Arial Unicode MS"/>
              </a:rPr>
              <a:t>Send pull request</a:t>
            </a:r>
            <a:r>
              <a:rPr kumimoji="0" lang="en-US" altLang="en-US" sz="2000" b="0" i="0" u="none" strike="noStrike" cap="none" normalizeH="0" baseline="0" dirty="0">
                <a:ln>
                  <a:noFill/>
                </a:ln>
                <a:solidFill>
                  <a:schemeClr val="tx1"/>
                </a:solidFill>
                <a:effectLst/>
              </a:rPr>
              <a:t> button.</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000" b="0" i="0" u="none" strike="noStrike" cap="none" normalizeH="0" baseline="0" dirty="0">
                <a:ln>
                  <a:noFill/>
                </a:ln>
                <a:solidFill>
                  <a:schemeClr val="tx1"/>
                </a:solidFill>
                <a:effectLst/>
                <a:latin typeface="Arial" panose="020B0604020202020204" pitchFamily="34" charset="0"/>
              </a:rPr>
              <a:t>The pull request page displays. Click the green </a:t>
            </a:r>
            <a:r>
              <a:rPr kumimoji="0" lang="en-US" altLang="en-US" sz="2000" b="0" i="0" u="none" strike="noStrike" cap="none" normalizeH="0" baseline="0" dirty="0">
                <a:ln>
                  <a:noFill/>
                </a:ln>
                <a:solidFill>
                  <a:schemeClr val="tx1"/>
                </a:solidFill>
                <a:effectLst/>
                <a:latin typeface="Arial Unicode MS"/>
              </a:rPr>
              <a:t>Merge pull request</a:t>
            </a:r>
            <a:r>
              <a:rPr kumimoji="0" lang="en-US" altLang="en-US" sz="2000" b="0" i="0" u="none" strike="noStrike" cap="none" normalizeH="0" baseline="0" dirty="0">
                <a:ln>
                  <a:noFill/>
                </a:ln>
                <a:solidFill>
                  <a:schemeClr val="tx1"/>
                </a:solidFill>
                <a:effectLst/>
              </a:rPr>
              <a:t> button. Click the green </a:t>
            </a:r>
            <a:r>
              <a:rPr kumimoji="0" lang="en-US" altLang="en-US" sz="2000" b="0" i="0" u="none" strike="noStrike" cap="none" normalizeH="0" baseline="0" dirty="0">
                <a:ln>
                  <a:noFill/>
                </a:ln>
                <a:solidFill>
                  <a:schemeClr val="tx1"/>
                </a:solidFill>
                <a:effectLst/>
                <a:latin typeface="Arial Unicode MS"/>
              </a:rPr>
              <a:t>Confirm merge</a:t>
            </a:r>
            <a:r>
              <a:rPr kumimoji="0" lang="en-US" altLang="en-US" sz="2000" b="0" i="0" u="none" strike="noStrike" cap="none" normalizeH="0" baseline="0" dirty="0">
                <a:ln>
                  <a:noFill/>
                </a:ln>
                <a:solidFill>
                  <a:schemeClr val="tx1"/>
                </a:solidFill>
                <a:effectLst/>
              </a:rPr>
              <a:t> button. Your new pull request to add a readme file is now part of the master repository. If needed, you can delete the branch you created.</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2000" b="0" i="0" u="none" strike="noStrike" cap="none" normalizeH="0" baseline="0" dirty="0">
                <a:ln>
                  <a:noFill/>
                </a:ln>
                <a:solidFill>
                  <a:schemeClr val="tx1"/>
                </a:solidFill>
                <a:effectLst/>
                <a:latin typeface="Arial" panose="020B0604020202020204" pitchFamily="34" charset="0"/>
              </a:rPr>
              <a:t>Click the </a:t>
            </a:r>
            <a:r>
              <a:rPr kumimoji="0" lang="en-US" altLang="en-US" sz="2000" b="0" i="0" u="none" strike="noStrike" cap="none" normalizeH="0" baseline="0" dirty="0">
                <a:ln>
                  <a:noFill/>
                </a:ln>
                <a:solidFill>
                  <a:schemeClr val="tx1"/>
                </a:solidFill>
                <a:effectLst/>
                <a:latin typeface="Arial Unicode MS"/>
              </a:rPr>
              <a:t>Sync Branch</a:t>
            </a:r>
            <a:r>
              <a:rPr kumimoji="0" lang="en-US" altLang="en-US" sz="2000" b="0" i="0" u="none" strike="noStrike" cap="none" normalizeH="0" baseline="0" dirty="0">
                <a:ln>
                  <a:noFill/>
                </a:ln>
                <a:solidFill>
                  <a:schemeClr val="tx1"/>
                </a:solidFill>
                <a:effectLst/>
              </a:rPr>
              <a:t> button at top right of the </a:t>
            </a:r>
            <a:r>
              <a:rPr kumimoji="0" lang="en-US" altLang="en-US" sz="2000" b="0" i="0" u="none" strike="noStrike" cap="none" normalizeH="0" baseline="0" dirty="0" err="1">
                <a:ln>
                  <a:noFill/>
                </a:ln>
                <a:solidFill>
                  <a:schemeClr val="tx1"/>
                </a:solidFill>
                <a:effectLst/>
              </a:rPr>
              <a:t>Github</a:t>
            </a:r>
            <a:r>
              <a:rPr kumimoji="0" lang="en-US" altLang="en-US" sz="2000" b="0" i="0" u="none" strike="noStrike" cap="none" normalizeH="0" baseline="0" dirty="0">
                <a:ln>
                  <a:noFill/>
                </a:ln>
                <a:solidFill>
                  <a:schemeClr val="tx1"/>
                </a:solidFill>
                <a:effectLst/>
              </a:rPr>
              <a:t> software to pull your changes from </a:t>
            </a:r>
            <a:r>
              <a:rPr kumimoji="0" lang="en-US" altLang="en-US" sz="2000" b="0" i="0" u="none" strike="noStrike" cap="none" normalizeH="0" baseline="0" dirty="0" err="1">
                <a:ln>
                  <a:noFill/>
                </a:ln>
                <a:solidFill>
                  <a:schemeClr val="tx1"/>
                </a:solidFill>
                <a:effectLst/>
              </a:rPr>
              <a:t>Github</a:t>
            </a:r>
            <a:r>
              <a:rPr kumimoji="0" lang="en-US" altLang="en-US" sz="2000" b="0" i="0" u="none" strike="noStrike" cap="none" normalizeH="0" baseline="0" dirty="0">
                <a:ln>
                  <a:noFill/>
                </a:ln>
                <a:solidFill>
                  <a:schemeClr val="tx1"/>
                </a:solidFill>
                <a:effectLst/>
              </a:rPr>
              <a:t>. Your second file will now be part of the master repository on your local machine.</a:t>
            </a:r>
            <a:r>
              <a:rPr kumimoji="0" lang="en-US" altLang="en-US" sz="2000" b="0" i="0" u="none" strike="noStrike" cap="none" normalizeH="0" baseline="0" dirty="0">
                <a:ln>
                  <a:noFill/>
                </a:ln>
                <a:solidFill>
                  <a:schemeClr val="tx1"/>
                </a:solidFill>
                <a:effectLst/>
                <a:latin typeface="Arial" panose="020B0604020202020204" pitchFamily="34" charset="0"/>
              </a:rPr>
              <a:t> </a:t>
            </a:r>
          </a:p>
          <a:p>
            <a:endParaRPr lang="en-US" dirty="0"/>
          </a:p>
        </p:txBody>
      </p:sp>
    </p:spTree>
    <p:extLst>
      <p:ext uri="{BB962C8B-B14F-4D97-AF65-F5344CB8AC3E}">
        <p14:creationId xmlns:p14="http://schemas.microsoft.com/office/powerpoint/2010/main" val="152675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D30A-CC02-49C1-90C8-08928DD046E2}"/>
              </a:ext>
            </a:extLst>
          </p:cNvPr>
          <p:cNvSpPr>
            <a:spLocks noGrp="1"/>
          </p:cNvSpPr>
          <p:nvPr>
            <p:ph type="title"/>
          </p:nvPr>
        </p:nvSpPr>
        <p:spPr>
          <a:xfrm>
            <a:off x="1715293" y="1555562"/>
            <a:ext cx="8761413" cy="706964"/>
          </a:xfrm>
        </p:spPr>
        <p:txBody>
          <a:bodyPr/>
          <a:lstStyle/>
          <a:p>
            <a:r>
              <a:rPr lang="en-US" b="1" dirty="0"/>
              <a:t>Create a Second Branch and Merge with Repository</a:t>
            </a:r>
            <a:br>
              <a:rPr lang="en-US" b="1" dirty="0"/>
            </a:br>
            <a:br>
              <a:rPr lang="en-US" b="1" dirty="0"/>
            </a:br>
            <a:endParaRPr lang="en-US" dirty="0"/>
          </a:p>
        </p:txBody>
      </p:sp>
      <p:sp>
        <p:nvSpPr>
          <p:cNvPr id="4" name="Rectangle 1">
            <a:extLst>
              <a:ext uri="{FF2B5EF4-FFF2-40B4-BE49-F238E27FC236}">
                <a16:creationId xmlns:a16="http://schemas.microsoft.com/office/drawing/2014/main" id="{0DC8683A-FF39-483B-B248-44D333CCD68C}"/>
              </a:ext>
            </a:extLst>
          </p:cNvPr>
          <p:cNvSpPr>
            <a:spLocks noGrp="1" noChangeArrowheads="1"/>
          </p:cNvSpPr>
          <p:nvPr>
            <p:ph idx="1"/>
          </p:nvPr>
        </p:nvSpPr>
        <p:spPr bwMode="auto">
          <a:xfrm>
            <a:off x="448368" y="2519983"/>
            <a:ext cx="1141112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Click the </a:t>
            </a:r>
            <a:r>
              <a:rPr kumimoji="0" lang="en-US" altLang="en-US" sz="2000" b="0" i="0" u="none" strike="noStrike" cap="none" normalizeH="0" baseline="0" dirty="0">
                <a:ln>
                  <a:noFill/>
                </a:ln>
                <a:solidFill>
                  <a:schemeClr val="tx1"/>
                </a:solidFill>
                <a:effectLst/>
                <a:latin typeface="Arial Unicode MS"/>
              </a:rPr>
              <a:t>Branches</a:t>
            </a:r>
            <a:r>
              <a:rPr kumimoji="0" lang="en-US" altLang="en-US" sz="2000" b="0" i="0" u="none" strike="noStrike" cap="none" normalizeH="0" baseline="0" dirty="0">
                <a:ln>
                  <a:noFill/>
                </a:ln>
                <a:solidFill>
                  <a:schemeClr val="tx1"/>
                </a:solidFill>
                <a:effectLst/>
              </a:rPr>
              <a:t> icon on the left side of the </a:t>
            </a:r>
            <a:r>
              <a:rPr kumimoji="0" lang="en-US" altLang="en-US" sz="2000" b="0" i="0" u="none" strike="noStrike" cap="none" normalizeH="0" baseline="0" dirty="0" err="1">
                <a:ln>
                  <a:noFill/>
                </a:ln>
                <a:solidFill>
                  <a:schemeClr val="tx1"/>
                </a:solidFill>
                <a:effectLst/>
              </a:rPr>
              <a:t>Github</a:t>
            </a:r>
            <a:r>
              <a:rPr kumimoji="0" lang="en-US" altLang="en-US" sz="2000" b="0" i="0" u="none" strike="noStrike" cap="none" normalizeH="0" baseline="0" dirty="0">
                <a:ln>
                  <a:noFill/>
                </a:ln>
                <a:solidFill>
                  <a:schemeClr val="tx1"/>
                </a:solidFill>
                <a:effectLst/>
              </a:rPr>
              <a:t> software. The master repository should be displayed.</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Click the down arrow, directly below the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button, at far right of the master repository name. Select </a:t>
            </a:r>
            <a:r>
              <a:rPr kumimoji="0" lang="en-US" altLang="en-US" sz="2000" b="0" i="0" u="none" strike="noStrike" cap="none" normalizeH="0" baseline="0" dirty="0">
                <a:ln>
                  <a:noFill/>
                </a:ln>
                <a:solidFill>
                  <a:schemeClr val="tx1"/>
                </a:solidFill>
                <a:effectLst/>
                <a:latin typeface="Arial Unicode MS"/>
              </a:rPr>
              <a:t>Switch to This Branch</a:t>
            </a:r>
            <a:r>
              <a:rPr kumimoji="0" lang="en-US" altLang="en-US" sz="2000" b="0" i="0" u="none" strike="noStrike" cap="none" normalizeH="0" baseline="0" dirty="0">
                <a:ln>
                  <a:noFill/>
                </a:ln>
                <a:solidFill>
                  <a:schemeClr val="tx1"/>
                </a:solidFill>
                <a:effectLst/>
              </a:rPr>
              <a:t>. This selects your master repository as the start point to create a new branch where you will add files or make changes.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Click the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button at far right of the repository name. Type in the </a:t>
            </a:r>
            <a:r>
              <a:rPr kumimoji="0" lang="en-US" altLang="en-US" sz="2000" b="0" i="0" u="none" strike="noStrike" cap="none" normalizeH="0" baseline="0" dirty="0">
                <a:ln>
                  <a:noFill/>
                </a:ln>
                <a:solidFill>
                  <a:schemeClr val="tx1"/>
                </a:solidFill>
                <a:effectLst/>
                <a:latin typeface="Arial Unicode MS"/>
              </a:rPr>
              <a:t>name</a:t>
            </a:r>
            <a:r>
              <a:rPr kumimoji="0" lang="en-US" altLang="en-US" sz="2000" b="0" i="0" u="none" strike="noStrike" cap="none" normalizeH="0" baseline="0" dirty="0">
                <a:ln>
                  <a:noFill/>
                </a:ln>
                <a:solidFill>
                  <a:schemeClr val="tx1"/>
                </a:solidFill>
                <a:effectLst/>
              </a:rPr>
              <a:t> of a new branch. Click the </a:t>
            </a:r>
            <a:r>
              <a:rPr kumimoji="0" lang="en-US" altLang="en-US" sz="2000" b="0" i="0" u="none" strike="noStrike" cap="none" normalizeH="0" baseline="0" dirty="0">
                <a:ln>
                  <a:noFill/>
                </a:ln>
                <a:solidFill>
                  <a:schemeClr val="tx1"/>
                </a:solidFill>
                <a:effectLst/>
                <a:latin typeface="Arial Unicode MS"/>
              </a:rPr>
              <a:t>Branch button</a:t>
            </a:r>
            <a:r>
              <a:rPr kumimoji="0" lang="en-US" altLang="en-US" sz="2000" b="0" i="0" u="none" strike="noStrike" cap="none" normalizeH="0" baseline="0" dirty="0">
                <a:ln>
                  <a:noFill/>
                </a:ln>
                <a:solidFill>
                  <a:schemeClr val="tx1"/>
                </a:solidFill>
                <a:effectLst/>
              </a:rPr>
              <a:t> to save new branch. Your new branch should be selected with a check mark to the left of the branch name.</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786268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D98F-A9DD-4007-87AD-56B34CE7E18F}"/>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7922F967-6825-498F-BC8F-FACA22277CBD}"/>
              </a:ext>
            </a:extLst>
          </p:cNvPr>
          <p:cNvSpPr>
            <a:spLocks noGrp="1" noChangeArrowheads="1"/>
          </p:cNvSpPr>
          <p:nvPr>
            <p:ph idx="1"/>
          </p:nvPr>
        </p:nvSpPr>
        <p:spPr bwMode="auto">
          <a:xfrm>
            <a:off x="1030263" y="2407565"/>
            <a:ext cx="104135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 a text editor to create a text file in your test project folder.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Return to the </a:t>
            </a:r>
            <a:r>
              <a:rPr kumimoji="0" lang="en-US" altLang="en-US" sz="2000" b="0" i="0" u="none" strike="noStrike" cap="none" normalizeH="0" baseline="0" dirty="0" err="1">
                <a:ln>
                  <a:noFill/>
                </a:ln>
                <a:solidFill>
                  <a:schemeClr val="tx1"/>
                </a:solidFill>
                <a:effectLst/>
                <a:latin typeface="Arial" panose="020B0604020202020204" pitchFamily="34" charset="0"/>
              </a:rPr>
              <a:t>Github</a:t>
            </a:r>
            <a:r>
              <a:rPr kumimoji="0" lang="en-US" altLang="en-US" sz="2000" b="0" i="0" u="none" strike="noStrike" cap="none" normalizeH="0" baseline="0" dirty="0">
                <a:ln>
                  <a:noFill/>
                </a:ln>
                <a:solidFill>
                  <a:schemeClr val="tx1"/>
                </a:solidFill>
                <a:effectLst/>
                <a:latin typeface="Arial" panose="020B0604020202020204" pitchFamily="34" charset="0"/>
              </a:rPr>
              <a:t> software and select the Changes icon on left side. The new file should be listed and pre-selected as NEW.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Click the square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button to immediate left of Commit button. The Commit button changes to Commit &amp; Sync. Click the </a:t>
            </a:r>
            <a:r>
              <a:rPr kumimoji="0" lang="en-US" altLang="en-US" sz="2000" b="0" i="0" u="none" strike="noStrike" cap="none" normalizeH="0" baseline="0" dirty="0">
                <a:ln>
                  <a:noFill/>
                </a:ln>
                <a:solidFill>
                  <a:schemeClr val="tx1"/>
                </a:solidFill>
                <a:effectLst/>
                <a:latin typeface="Arial Unicode MS"/>
              </a:rPr>
              <a:t>Commit &amp; Sync</a:t>
            </a:r>
            <a:r>
              <a:rPr kumimoji="0" lang="en-US" altLang="en-US" sz="2000" b="0" i="0" u="none" strike="noStrike" cap="none" normalizeH="0" baseline="0" dirty="0">
                <a:ln>
                  <a:noFill/>
                </a:ln>
                <a:solidFill>
                  <a:schemeClr val="tx1"/>
                </a:solidFill>
                <a:effectLst/>
              </a:rPr>
              <a:t> button.</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 the </a:t>
            </a:r>
            <a:r>
              <a:rPr kumimoji="0" lang="en-US" altLang="en-US" sz="2000" b="0" i="0" u="none" strike="noStrike" cap="none" normalizeH="0" baseline="0" dirty="0" err="1">
                <a:ln>
                  <a:noFill/>
                </a:ln>
                <a:solidFill>
                  <a:schemeClr val="tx1"/>
                </a:solidFill>
                <a:effectLst/>
                <a:latin typeface="Arial" panose="020B0604020202020204" pitchFamily="34" charset="0"/>
              </a:rPr>
              <a:t>Uncommited</a:t>
            </a:r>
            <a:r>
              <a:rPr kumimoji="0" lang="en-US" altLang="en-US" sz="2000" b="0" i="0" u="none" strike="noStrike" cap="none" normalizeH="0" baseline="0" dirty="0">
                <a:ln>
                  <a:noFill/>
                </a:ln>
                <a:solidFill>
                  <a:schemeClr val="tx1"/>
                </a:solidFill>
                <a:effectLst/>
                <a:latin typeface="Arial" panose="020B0604020202020204" pitchFamily="34" charset="0"/>
              </a:rPr>
              <a:t> Changes box between the left side icons and the text file on the right, enter a </a:t>
            </a:r>
            <a:r>
              <a:rPr kumimoji="0" lang="en-US" altLang="en-US" sz="2000" b="0" i="0" u="none" strike="noStrike" cap="none" normalizeH="0" baseline="0" dirty="0">
                <a:ln>
                  <a:noFill/>
                </a:ln>
                <a:solidFill>
                  <a:schemeClr val="tx1"/>
                </a:solidFill>
                <a:effectLst/>
                <a:latin typeface="Arial Unicode MS"/>
              </a:rPr>
              <a:t>summary</a:t>
            </a:r>
            <a:r>
              <a:rPr kumimoji="0" lang="en-US" altLang="en-US" sz="2000" b="0" i="0" u="none" strike="noStrike" cap="none" normalizeH="0" baseline="0" dirty="0">
                <a:ln>
                  <a:noFill/>
                </a:ln>
                <a:solidFill>
                  <a:schemeClr val="tx1"/>
                </a:solidFill>
                <a:effectLst/>
              </a:rPr>
              <a:t> of this change and a </a:t>
            </a:r>
            <a:r>
              <a:rPr kumimoji="0" lang="en-US" altLang="en-US" sz="2000" b="0" i="0" u="none" strike="noStrike" cap="none" normalizeH="0" baseline="0" dirty="0">
                <a:ln>
                  <a:noFill/>
                </a:ln>
                <a:solidFill>
                  <a:schemeClr val="tx1"/>
                </a:solidFill>
                <a:effectLst/>
                <a:latin typeface="Arial Unicode MS"/>
              </a:rPr>
              <a:t>short description</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01786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4877-5857-4022-85FC-6F12F91DDE63}"/>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4641F41D-F2CB-4CC1-8A9F-FCA046758C4F}"/>
              </a:ext>
            </a:extLst>
          </p:cNvPr>
          <p:cNvSpPr>
            <a:spLocks noGrp="1" noChangeArrowheads="1"/>
          </p:cNvSpPr>
          <p:nvPr>
            <p:ph idx="1"/>
          </p:nvPr>
        </p:nvSpPr>
        <p:spPr bwMode="auto">
          <a:xfrm>
            <a:off x="434518" y="1987847"/>
            <a:ext cx="1128642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On your </a:t>
            </a:r>
            <a:r>
              <a:rPr kumimoji="0" lang="en-US" altLang="en-US" sz="2000" b="0" i="0" u="none" strike="noStrike" cap="none" normalizeH="0" baseline="0" dirty="0" err="1">
                <a:ln>
                  <a:noFill/>
                </a:ln>
                <a:solidFill>
                  <a:schemeClr val="tx1"/>
                </a:solidFill>
                <a:effectLst/>
                <a:latin typeface="Arial" panose="020B0604020202020204" pitchFamily="34" charset="0"/>
              </a:rPr>
              <a:t>Github</a:t>
            </a:r>
            <a:r>
              <a:rPr kumimoji="0" lang="en-US" altLang="en-US" sz="2000" b="0" i="0" u="none" strike="noStrike" cap="none" normalizeH="0" baseline="0" dirty="0">
                <a:ln>
                  <a:noFill/>
                </a:ln>
                <a:solidFill>
                  <a:schemeClr val="tx1"/>
                </a:solidFill>
                <a:effectLst/>
                <a:latin typeface="Arial" panose="020B0604020202020204" pitchFamily="34" charset="0"/>
              </a:rPr>
              <a:t> home page, click your test project repository link to display the repository home page. You should see your branch name with a green rectangular Compare and Pull Request button. Click the button.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An add pull request page displays. Click the green </a:t>
            </a:r>
            <a:r>
              <a:rPr kumimoji="0" lang="en-US" altLang="en-US" sz="2000" b="0" i="0" u="none" strike="noStrike" cap="none" normalizeH="0" baseline="0" dirty="0">
                <a:ln>
                  <a:noFill/>
                </a:ln>
                <a:solidFill>
                  <a:schemeClr val="tx1"/>
                </a:solidFill>
                <a:effectLst/>
                <a:latin typeface="Arial Unicode MS"/>
              </a:rPr>
              <a:t>Send pull request</a:t>
            </a:r>
            <a:r>
              <a:rPr kumimoji="0" lang="en-US" altLang="en-US" sz="2000" b="0" i="0" u="none" strike="noStrike" cap="none" normalizeH="0" baseline="0" dirty="0">
                <a:ln>
                  <a:noFill/>
                </a:ln>
                <a:solidFill>
                  <a:schemeClr val="tx1"/>
                </a:solidFill>
                <a:effectLst/>
              </a:rPr>
              <a:t> button.</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pull request page displays. Click the green </a:t>
            </a:r>
            <a:r>
              <a:rPr kumimoji="0" lang="en-US" altLang="en-US" sz="2000" b="0" i="0" u="none" strike="noStrike" cap="none" normalizeH="0" baseline="0" dirty="0">
                <a:ln>
                  <a:noFill/>
                </a:ln>
                <a:solidFill>
                  <a:schemeClr val="tx1"/>
                </a:solidFill>
                <a:effectLst/>
                <a:latin typeface="Arial Unicode MS"/>
              </a:rPr>
              <a:t>Merge pull request</a:t>
            </a:r>
            <a:r>
              <a:rPr kumimoji="0" lang="en-US" altLang="en-US" sz="2000" b="0" i="0" u="none" strike="noStrike" cap="none" normalizeH="0" baseline="0" dirty="0">
                <a:ln>
                  <a:noFill/>
                </a:ln>
                <a:solidFill>
                  <a:schemeClr val="tx1"/>
                </a:solidFill>
                <a:effectLst/>
              </a:rPr>
              <a:t> button. Click the green </a:t>
            </a:r>
            <a:r>
              <a:rPr kumimoji="0" lang="en-US" altLang="en-US" sz="2000" b="0" i="0" u="none" strike="noStrike" cap="none" normalizeH="0" baseline="0" dirty="0">
                <a:ln>
                  <a:noFill/>
                </a:ln>
                <a:solidFill>
                  <a:schemeClr val="tx1"/>
                </a:solidFill>
                <a:effectLst/>
                <a:latin typeface="Arial Unicode MS"/>
              </a:rPr>
              <a:t>Confirm merge</a:t>
            </a:r>
            <a:r>
              <a:rPr kumimoji="0" lang="en-US" altLang="en-US" sz="2000" b="0" i="0" u="none" strike="noStrike" cap="none" normalizeH="0" baseline="0" dirty="0">
                <a:ln>
                  <a:noFill/>
                </a:ln>
                <a:solidFill>
                  <a:schemeClr val="tx1"/>
                </a:solidFill>
                <a:effectLst/>
              </a:rPr>
              <a:t> button. Your new pull request to add a readme file is now part of the master repository. If needed, you can delete the branch you created.</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Click the </a:t>
            </a:r>
            <a:r>
              <a:rPr kumimoji="0" lang="en-US" altLang="en-US" sz="2000" b="0" i="0" u="none" strike="noStrike" cap="none" normalizeH="0" baseline="0" dirty="0">
                <a:ln>
                  <a:noFill/>
                </a:ln>
                <a:solidFill>
                  <a:schemeClr val="tx1"/>
                </a:solidFill>
                <a:effectLst/>
                <a:latin typeface="Arial Unicode MS"/>
              </a:rPr>
              <a:t>Sync Branch</a:t>
            </a:r>
            <a:r>
              <a:rPr kumimoji="0" lang="en-US" altLang="en-US" sz="2000" b="0" i="0" u="none" strike="noStrike" cap="none" normalizeH="0" baseline="0" dirty="0">
                <a:ln>
                  <a:noFill/>
                </a:ln>
                <a:solidFill>
                  <a:schemeClr val="tx1"/>
                </a:solidFill>
                <a:effectLst/>
              </a:rPr>
              <a:t> button at top right of the </a:t>
            </a:r>
            <a:r>
              <a:rPr kumimoji="0" lang="en-US" altLang="en-US" sz="2000" b="0" i="0" u="none" strike="noStrike" cap="none" normalizeH="0" baseline="0" dirty="0" err="1">
                <a:ln>
                  <a:noFill/>
                </a:ln>
                <a:solidFill>
                  <a:schemeClr val="tx1"/>
                </a:solidFill>
                <a:effectLst/>
              </a:rPr>
              <a:t>Github</a:t>
            </a:r>
            <a:r>
              <a:rPr kumimoji="0" lang="en-US" altLang="en-US" sz="2000" b="0" i="0" u="none" strike="noStrike" cap="none" normalizeH="0" baseline="0" dirty="0">
                <a:ln>
                  <a:noFill/>
                </a:ln>
                <a:solidFill>
                  <a:schemeClr val="tx1"/>
                </a:solidFill>
                <a:effectLst/>
              </a:rPr>
              <a:t> software to pull your changes from </a:t>
            </a:r>
            <a:r>
              <a:rPr kumimoji="0" lang="en-US" altLang="en-US" sz="2000" b="0" i="0" u="none" strike="noStrike" cap="none" normalizeH="0" baseline="0" dirty="0" err="1">
                <a:ln>
                  <a:noFill/>
                </a:ln>
                <a:solidFill>
                  <a:schemeClr val="tx1"/>
                </a:solidFill>
                <a:effectLst/>
              </a:rPr>
              <a:t>Github</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39555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BC74-08B2-45E6-8F30-CC135F44D324}"/>
              </a:ext>
            </a:extLst>
          </p:cNvPr>
          <p:cNvSpPr>
            <a:spLocks noGrp="1"/>
          </p:cNvSpPr>
          <p:nvPr>
            <p:ph type="title"/>
          </p:nvPr>
        </p:nvSpPr>
        <p:spPr>
          <a:xfrm>
            <a:off x="1612154" y="1126068"/>
            <a:ext cx="8761413" cy="706964"/>
          </a:xfrm>
        </p:spPr>
        <p:txBody>
          <a:bodyPr/>
          <a:lstStyle/>
          <a:p>
            <a:r>
              <a:rPr lang="en-US" b="1" dirty="0"/>
              <a:t>Clone a Remote Project to Your Local Machine</a:t>
            </a:r>
            <a:br>
              <a:rPr lang="en-US" b="1" dirty="0"/>
            </a:br>
            <a:endParaRPr lang="en-US" dirty="0"/>
          </a:p>
        </p:txBody>
      </p:sp>
      <p:sp>
        <p:nvSpPr>
          <p:cNvPr id="4" name="Rectangle 1">
            <a:extLst>
              <a:ext uri="{FF2B5EF4-FFF2-40B4-BE49-F238E27FC236}">
                <a16:creationId xmlns:a16="http://schemas.microsoft.com/office/drawing/2014/main" id="{CD9025EF-382D-445A-BF20-EDA4BFD28F31}"/>
              </a:ext>
            </a:extLst>
          </p:cNvPr>
          <p:cNvSpPr>
            <a:spLocks noGrp="1" noChangeArrowheads="1"/>
          </p:cNvSpPr>
          <p:nvPr>
            <p:ph idx="1"/>
          </p:nvPr>
        </p:nvSpPr>
        <p:spPr bwMode="auto">
          <a:xfrm>
            <a:off x="400447" y="1977151"/>
            <a:ext cx="11240246"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On your </a:t>
            </a:r>
            <a:r>
              <a:rPr kumimoji="0" lang="en-US" altLang="en-US" sz="2000" b="0" i="0" u="none" strike="noStrike" cap="none" normalizeH="0" baseline="0" dirty="0" err="1">
                <a:ln>
                  <a:noFill/>
                </a:ln>
                <a:solidFill>
                  <a:schemeClr val="tx1"/>
                </a:solidFill>
                <a:effectLst/>
                <a:latin typeface="Arial" panose="020B0604020202020204" pitchFamily="34" charset="0"/>
              </a:rPr>
              <a:t>Github</a:t>
            </a:r>
            <a:r>
              <a:rPr kumimoji="0" lang="en-US" altLang="en-US" sz="2000" b="0" i="0" u="none" strike="noStrike" cap="none" normalizeH="0" baseline="0" dirty="0">
                <a:ln>
                  <a:noFill/>
                </a:ln>
                <a:solidFill>
                  <a:schemeClr val="tx1"/>
                </a:solidFill>
                <a:effectLst/>
                <a:latin typeface="Arial" panose="020B0604020202020204" pitchFamily="34" charset="0"/>
              </a:rPr>
              <a:t> home page, click the Repositories tab in the top center. You should see your repositories listed.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Click the green </a:t>
            </a:r>
            <a:r>
              <a:rPr kumimoji="0" lang="en-US" altLang="en-US" sz="2000" b="0" i="0" u="none" strike="noStrike" cap="none" normalizeH="0" baseline="0" dirty="0">
                <a:ln>
                  <a:noFill/>
                </a:ln>
                <a:solidFill>
                  <a:schemeClr val="tx1"/>
                </a:solidFill>
                <a:effectLst/>
                <a:latin typeface="Arial Unicode MS"/>
              </a:rPr>
              <a:t>New</a:t>
            </a:r>
            <a:r>
              <a:rPr kumimoji="0" lang="en-US" altLang="en-US" sz="2000" b="0" i="0" u="none" strike="noStrike" cap="none" normalizeH="0" baseline="0" dirty="0">
                <a:ln>
                  <a:noFill/>
                </a:ln>
                <a:solidFill>
                  <a:schemeClr val="tx1"/>
                </a:solidFill>
                <a:effectLst/>
              </a:rPr>
              <a:t> button to create a new repository.</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Type in your </a:t>
            </a:r>
            <a:r>
              <a:rPr kumimoji="0" lang="en-US" altLang="en-US" sz="2000" b="0" i="0" u="none" strike="noStrike" cap="none" normalizeH="0" baseline="0" dirty="0">
                <a:ln>
                  <a:noFill/>
                </a:ln>
                <a:solidFill>
                  <a:schemeClr val="tx1"/>
                </a:solidFill>
                <a:effectLst/>
                <a:latin typeface="Arial Unicode MS"/>
              </a:rPr>
              <a:t>Repository name</a:t>
            </a:r>
            <a:r>
              <a:rPr kumimoji="0" lang="en-US" altLang="en-US" sz="2000" b="0" i="0" u="none" strike="noStrike" cap="none" normalizeH="0" baseline="0" dirty="0">
                <a:ln>
                  <a:noFill/>
                </a:ln>
                <a:solidFill>
                  <a:schemeClr val="tx1"/>
                </a:solidFill>
                <a:effectLst/>
              </a:rPr>
              <a:t> and a </a:t>
            </a:r>
            <a:r>
              <a:rPr kumimoji="0" lang="en-US" altLang="en-US" sz="2000" b="0" i="0" u="none" strike="noStrike" cap="none" normalizeH="0" baseline="0" dirty="0">
                <a:ln>
                  <a:noFill/>
                </a:ln>
                <a:solidFill>
                  <a:schemeClr val="tx1"/>
                </a:solidFill>
                <a:effectLst/>
                <a:latin typeface="Arial Unicode MS"/>
              </a:rPr>
              <a:t>Description</a:t>
            </a:r>
            <a:r>
              <a:rPr kumimoji="0" lang="en-US" altLang="en-US" sz="2000" b="0" i="0" u="none" strike="noStrike" cap="none" normalizeH="0" baseline="0" dirty="0">
                <a:ln>
                  <a:noFill/>
                </a:ln>
                <a:solidFill>
                  <a:schemeClr val="tx1"/>
                </a:solidFill>
                <a:effectLst/>
              </a:rPr>
              <a:t>. Select whether the project is public or private. Click the green </a:t>
            </a:r>
            <a:r>
              <a:rPr kumimoji="0" lang="en-US" altLang="en-US" sz="2000" b="0" i="0" u="none" strike="noStrike" cap="none" normalizeH="0" baseline="0" dirty="0">
                <a:ln>
                  <a:noFill/>
                </a:ln>
                <a:solidFill>
                  <a:schemeClr val="tx1"/>
                </a:solidFill>
                <a:effectLst/>
                <a:latin typeface="Arial Unicode MS"/>
              </a:rPr>
              <a:t>Create repository</a:t>
            </a:r>
            <a:r>
              <a:rPr kumimoji="0" lang="en-US" altLang="en-US" sz="2000" b="0" i="0" u="none" strike="noStrike" cap="none" normalizeH="0" baseline="0" dirty="0">
                <a:ln>
                  <a:noFill/>
                </a:ln>
                <a:solidFill>
                  <a:schemeClr val="tx1"/>
                </a:solidFill>
                <a:effectLst/>
              </a:rPr>
              <a:t> button.</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 the </a:t>
            </a:r>
            <a:r>
              <a:rPr kumimoji="0" lang="en-US" altLang="en-US" sz="2000" b="0" i="0" u="none" strike="noStrike" cap="none" normalizeH="0" baseline="0" dirty="0" err="1">
                <a:ln>
                  <a:noFill/>
                </a:ln>
                <a:solidFill>
                  <a:schemeClr val="tx1"/>
                </a:solidFill>
                <a:effectLst/>
                <a:latin typeface="Arial" panose="020B0604020202020204" pitchFamily="34" charset="0"/>
              </a:rPr>
              <a:t>Github</a:t>
            </a:r>
            <a:r>
              <a:rPr kumimoji="0" lang="en-US" altLang="en-US" sz="2000" b="0" i="0" u="none" strike="noStrike" cap="none" normalizeH="0" baseline="0" dirty="0">
                <a:ln>
                  <a:noFill/>
                </a:ln>
                <a:solidFill>
                  <a:schemeClr val="tx1"/>
                </a:solidFill>
                <a:effectLst/>
                <a:latin typeface="Arial" panose="020B0604020202020204" pitchFamily="34" charset="0"/>
              </a:rPr>
              <a:t> software on your computer, click the Repositories name at the top of the screen. Select your Github.com username to display your repositories.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Click the round arrow icon at the bottom of the interface to refresh the repository list from </a:t>
            </a:r>
            <a:r>
              <a:rPr kumimoji="0" lang="en-US" altLang="en-US" sz="2000" b="0" i="0" u="none" strike="noStrike" cap="none" normalizeH="0" baseline="0" dirty="0" err="1">
                <a:ln>
                  <a:noFill/>
                </a:ln>
                <a:solidFill>
                  <a:schemeClr val="tx1"/>
                </a:solidFill>
                <a:effectLst/>
                <a:latin typeface="Arial" panose="020B0604020202020204" pitchFamily="34" charset="0"/>
              </a:rPr>
              <a:t>Github</a:t>
            </a:r>
            <a:r>
              <a:rPr kumimoji="0" lang="en-US" altLang="en-US" sz="2000" b="0" i="0" u="none" strike="noStrike" cap="none" normalizeH="0" baseline="0" dirty="0">
                <a:ln>
                  <a:noFill/>
                </a:ln>
                <a:solidFill>
                  <a:schemeClr val="tx1"/>
                </a:solidFill>
                <a:effectLst/>
                <a:latin typeface="Arial" panose="020B0604020202020204" pitchFamily="34" charset="0"/>
              </a:rPr>
              <a:t>. You should see your new project created on the </a:t>
            </a:r>
            <a:r>
              <a:rPr kumimoji="0" lang="en-US" altLang="en-US" sz="2000" b="0" i="0" u="none" strike="noStrike" cap="none" normalizeH="0" baseline="0" dirty="0" err="1">
                <a:ln>
                  <a:noFill/>
                </a:ln>
                <a:solidFill>
                  <a:schemeClr val="tx1"/>
                </a:solidFill>
                <a:effectLst/>
                <a:latin typeface="Arial" panose="020B0604020202020204" pitchFamily="34" charset="0"/>
              </a:rPr>
              <a:t>Github</a:t>
            </a:r>
            <a:r>
              <a:rPr kumimoji="0" lang="en-US" altLang="en-US" sz="2000" b="0" i="0" u="none" strike="noStrike" cap="none" normalizeH="0" baseline="0" dirty="0">
                <a:ln>
                  <a:noFill/>
                </a:ln>
                <a:solidFill>
                  <a:schemeClr val="tx1"/>
                </a:solidFill>
                <a:effectLst/>
                <a:latin typeface="Arial" panose="020B0604020202020204" pitchFamily="34" charset="0"/>
              </a:rPr>
              <a:t> website.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1673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8019-05F2-4E72-A032-68DFD7F08A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E41DA9-1CF9-488B-A2C0-65E042F17EB3}"/>
              </a:ext>
            </a:extLst>
          </p:cNvPr>
          <p:cNvSpPr>
            <a:spLocks noGrp="1"/>
          </p:cNvSpPr>
          <p:nvPr>
            <p:ph idx="1"/>
          </p:nvPr>
        </p:nvSpPr>
        <p:spPr>
          <a:xfrm>
            <a:off x="484909" y="2423391"/>
            <a:ext cx="11402291" cy="381115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Arial" panose="020B0604020202020204" pitchFamily="34" charset="0"/>
              </a:rPr>
              <a:t>Click the </a:t>
            </a:r>
            <a:r>
              <a:rPr kumimoji="0" lang="en-US" altLang="en-US" sz="2000" b="0" i="0" u="none" strike="noStrike" cap="none" normalizeH="0" baseline="0" dirty="0">
                <a:ln>
                  <a:noFill/>
                </a:ln>
                <a:solidFill>
                  <a:schemeClr val="tx1"/>
                </a:solidFill>
                <a:effectLst/>
                <a:latin typeface="Arial Unicode MS"/>
              </a:rPr>
              <a:t>Clone to Computer</a:t>
            </a:r>
            <a:r>
              <a:rPr kumimoji="0" lang="en-US" altLang="en-US" sz="2000" b="0" i="0" u="none" strike="noStrike" cap="none" normalizeH="0" baseline="0" dirty="0">
                <a:ln>
                  <a:noFill/>
                </a:ln>
                <a:solidFill>
                  <a:schemeClr val="tx1"/>
                </a:solidFill>
                <a:effectLst/>
              </a:rPr>
              <a:t> button to the right of your new repository.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chemeClr val="tx1"/>
                </a:solidFill>
                <a:effectLst/>
                <a:latin typeface="Arial" panose="020B0604020202020204" pitchFamily="34" charset="0"/>
              </a:rPr>
              <a:t>Right mouse click over the new repository name and select </a:t>
            </a:r>
            <a:r>
              <a:rPr kumimoji="0" lang="en-US" altLang="en-US" sz="2000" b="0" i="0" u="none" strike="noStrike" cap="none" normalizeH="0" baseline="0" dirty="0">
                <a:ln>
                  <a:noFill/>
                </a:ln>
                <a:solidFill>
                  <a:schemeClr val="tx1"/>
                </a:solidFill>
                <a:effectLst/>
                <a:latin typeface="Arial Unicode MS"/>
              </a:rPr>
              <a:t>Show in Finder</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0" i="0" u="none" strike="noStrike" cap="none" normalizeH="0" baseline="0" dirty="0">
                <a:ln>
                  <a:noFill/>
                </a:ln>
                <a:solidFill>
                  <a:schemeClr val="tx1"/>
                </a:solidFill>
                <a:effectLst/>
                <a:latin typeface="Arial" panose="020B0604020202020204" pitchFamily="34" charset="0"/>
              </a:rPr>
              <a:t>Use a text editor to create a new text file in the new repository folder on your local machine.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000" b="0" i="0" u="none" strike="noStrike" cap="none" normalizeH="0" baseline="0" dirty="0">
                <a:ln>
                  <a:noFill/>
                </a:ln>
                <a:solidFill>
                  <a:schemeClr val="tx1"/>
                </a:solidFill>
                <a:effectLst/>
                <a:latin typeface="Arial" panose="020B0604020202020204" pitchFamily="34" charset="0"/>
              </a:rPr>
              <a:t>Return to the </a:t>
            </a:r>
            <a:r>
              <a:rPr kumimoji="0" lang="en-US" altLang="en-US" sz="2000" b="0" i="0" u="none" strike="noStrike" cap="none" normalizeH="0" baseline="0" dirty="0" err="1">
                <a:ln>
                  <a:noFill/>
                </a:ln>
                <a:solidFill>
                  <a:schemeClr val="tx1"/>
                </a:solidFill>
                <a:effectLst/>
                <a:latin typeface="Arial" panose="020B0604020202020204" pitchFamily="34" charset="0"/>
              </a:rPr>
              <a:t>Github</a:t>
            </a:r>
            <a:r>
              <a:rPr kumimoji="0" lang="en-US" altLang="en-US" sz="2000" b="0" i="0" u="none" strike="noStrike" cap="none" normalizeH="0" baseline="0" dirty="0">
                <a:ln>
                  <a:noFill/>
                </a:ln>
                <a:solidFill>
                  <a:schemeClr val="tx1"/>
                </a:solidFill>
                <a:effectLst/>
                <a:latin typeface="Arial" panose="020B0604020202020204" pitchFamily="34" charset="0"/>
              </a:rPr>
              <a:t> software and select the Changes icon on left side. The new file should be listed and pre-selected as NEW.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2000" b="0" i="0" u="none" strike="noStrike" cap="none" normalizeH="0" baseline="0" dirty="0">
                <a:ln>
                  <a:noFill/>
                </a:ln>
                <a:solidFill>
                  <a:schemeClr val="tx1"/>
                </a:solidFill>
                <a:effectLst/>
                <a:latin typeface="Arial" panose="020B0604020202020204" pitchFamily="34" charset="0"/>
              </a:rPr>
              <a:t>Click the square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button to immediate left of Commit button. The Commit button changes to Commit &amp; Sync. Click the </a:t>
            </a:r>
            <a:r>
              <a:rPr kumimoji="0" lang="en-US" altLang="en-US" sz="2000" b="0" i="0" u="none" strike="noStrike" cap="none" normalizeH="0" baseline="0" dirty="0">
                <a:ln>
                  <a:noFill/>
                </a:ln>
                <a:solidFill>
                  <a:schemeClr val="tx1"/>
                </a:solidFill>
                <a:effectLst/>
                <a:latin typeface="Arial Unicode MS"/>
              </a:rPr>
              <a:t>Commit &amp; Sync</a:t>
            </a:r>
            <a:r>
              <a:rPr kumimoji="0" lang="en-US" altLang="en-US" sz="2000" b="0" i="0" u="none" strike="noStrike" cap="none" normalizeH="0" baseline="0" dirty="0">
                <a:ln>
                  <a:noFill/>
                </a:ln>
                <a:solidFill>
                  <a:schemeClr val="tx1"/>
                </a:solidFill>
                <a:effectLst/>
              </a:rPr>
              <a:t> button.</a:t>
            </a:r>
            <a:r>
              <a:rPr kumimoji="0" lang="en-US" altLang="en-US" sz="2000" b="0" i="0" u="none" strike="noStrike" cap="none" normalizeH="0" baseline="0" dirty="0">
                <a:ln>
                  <a:noFill/>
                </a:ln>
                <a:solidFill>
                  <a:schemeClr val="tx1"/>
                </a:solidFill>
                <a:effectLst/>
                <a:latin typeface="Arial" panose="020B0604020202020204" pitchFamily="34" charset="0"/>
              </a:rPr>
              <a:t> </a:t>
            </a:r>
          </a:p>
          <a:p>
            <a:endParaRPr lang="en-US" dirty="0"/>
          </a:p>
        </p:txBody>
      </p:sp>
    </p:spTree>
    <p:extLst>
      <p:ext uri="{BB962C8B-B14F-4D97-AF65-F5344CB8AC3E}">
        <p14:creationId xmlns:p14="http://schemas.microsoft.com/office/powerpoint/2010/main" val="1269739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A834-DABF-49E7-86BB-97352F8C6C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B4A6FF-E84E-441E-B495-EB3F45300134}"/>
              </a:ext>
            </a:extLst>
          </p:cNvPr>
          <p:cNvSpPr>
            <a:spLocks noGrp="1"/>
          </p:cNvSpPr>
          <p:nvPr>
            <p:ph idx="1"/>
          </p:nvPr>
        </p:nvSpPr>
        <p:spPr>
          <a:xfrm>
            <a:off x="415636" y="2298691"/>
            <a:ext cx="11319164" cy="4129818"/>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altLang="en-US" sz="2200" b="0" i="0" u="none" strike="noStrike" cap="none" normalizeH="0" baseline="0" dirty="0">
                <a:ln>
                  <a:noFill/>
                </a:ln>
                <a:solidFill>
                  <a:schemeClr val="tx1"/>
                </a:solidFill>
                <a:effectLst/>
                <a:latin typeface="Arial" panose="020B0604020202020204" pitchFamily="34" charset="0"/>
              </a:rPr>
              <a:t>In the </a:t>
            </a:r>
            <a:r>
              <a:rPr kumimoji="0" lang="en-US" altLang="en-US" sz="2200" b="0" i="0" u="none" strike="noStrike" cap="none" normalizeH="0" baseline="0" dirty="0" err="1">
                <a:ln>
                  <a:noFill/>
                </a:ln>
                <a:solidFill>
                  <a:schemeClr val="tx1"/>
                </a:solidFill>
                <a:effectLst/>
                <a:latin typeface="Arial" panose="020B0604020202020204" pitchFamily="34" charset="0"/>
              </a:rPr>
              <a:t>Uncommited</a:t>
            </a:r>
            <a:r>
              <a:rPr kumimoji="0" lang="en-US" altLang="en-US" sz="2200" b="0" i="0" u="none" strike="noStrike" cap="none" normalizeH="0" baseline="0" dirty="0">
                <a:ln>
                  <a:noFill/>
                </a:ln>
                <a:solidFill>
                  <a:schemeClr val="tx1"/>
                </a:solidFill>
                <a:effectLst/>
                <a:latin typeface="Arial" panose="020B0604020202020204" pitchFamily="34" charset="0"/>
              </a:rPr>
              <a:t> Changes box between the left side icons and the text file on the right, enter a </a:t>
            </a:r>
            <a:r>
              <a:rPr kumimoji="0" lang="en-US" altLang="en-US" sz="2200" b="0" i="0" u="none" strike="noStrike" cap="none" normalizeH="0" baseline="0" dirty="0">
                <a:ln>
                  <a:noFill/>
                </a:ln>
                <a:solidFill>
                  <a:schemeClr val="tx1"/>
                </a:solidFill>
                <a:effectLst/>
                <a:latin typeface="Arial Unicode MS"/>
              </a:rPr>
              <a:t>summary</a:t>
            </a:r>
            <a:r>
              <a:rPr kumimoji="0" lang="en-US" altLang="en-US" sz="2200" b="0" i="0" u="none" strike="noStrike" cap="none" normalizeH="0" baseline="0" dirty="0">
                <a:ln>
                  <a:noFill/>
                </a:ln>
                <a:solidFill>
                  <a:schemeClr val="tx1"/>
                </a:solidFill>
                <a:effectLst/>
              </a:rPr>
              <a:t> of this change and a </a:t>
            </a:r>
            <a:r>
              <a:rPr kumimoji="0" lang="en-US" altLang="en-US" sz="2200" b="0" i="0" u="none" strike="noStrike" cap="none" normalizeH="0" baseline="0" dirty="0">
                <a:ln>
                  <a:noFill/>
                </a:ln>
                <a:solidFill>
                  <a:schemeClr val="tx1"/>
                </a:solidFill>
                <a:effectLst/>
                <a:latin typeface="Arial Unicode MS"/>
              </a:rPr>
              <a:t>short description</a:t>
            </a:r>
            <a:r>
              <a:rPr kumimoji="0" lang="en-US" altLang="en-US" sz="2200" b="0" i="0" u="none" strike="noStrike" cap="none" normalizeH="0" baseline="0" dirty="0">
                <a:ln>
                  <a:noFill/>
                </a:ln>
                <a:solidFill>
                  <a:schemeClr val="tx1"/>
                </a:solidFill>
                <a:effectLst/>
              </a:rPr>
              <a:t>.</a:t>
            </a:r>
            <a:r>
              <a:rPr kumimoji="0" lang="en-US" altLang="en-US" sz="2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2"/>
              <a:tabLst/>
            </a:pPr>
            <a:r>
              <a:rPr kumimoji="0" lang="en-US" altLang="en-US" sz="2200" b="0" i="0" u="none" strike="noStrike" cap="none" normalizeH="0" baseline="0" dirty="0">
                <a:ln>
                  <a:noFill/>
                </a:ln>
                <a:solidFill>
                  <a:schemeClr val="tx1"/>
                </a:solidFill>
                <a:effectLst/>
                <a:latin typeface="Arial" panose="020B0604020202020204" pitchFamily="34" charset="0"/>
              </a:rPr>
              <a:t>On your </a:t>
            </a:r>
            <a:r>
              <a:rPr kumimoji="0" lang="en-US" altLang="en-US" sz="2200" b="0" i="0" u="none" strike="noStrike" cap="none" normalizeH="0" baseline="0" dirty="0" err="1">
                <a:ln>
                  <a:noFill/>
                </a:ln>
                <a:solidFill>
                  <a:schemeClr val="tx1"/>
                </a:solidFill>
                <a:effectLst/>
                <a:latin typeface="Arial" panose="020B0604020202020204" pitchFamily="34" charset="0"/>
              </a:rPr>
              <a:t>Github</a:t>
            </a:r>
            <a:r>
              <a:rPr kumimoji="0" lang="en-US" altLang="en-US" sz="2200" b="0" i="0" u="none" strike="noStrike" cap="none" normalizeH="0" baseline="0" dirty="0">
                <a:ln>
                  <a:noFill/>
                </a:ln>
                <a:solidFill>
                  <a:schemeClr val="tx1"/>
                </a:solidFill>
                <a:effectLst/>
                <a:latin typeface="Arial" panose="020B0604020202020204" pitchFamily="34" charset="0"/>
              </a:rPr>
              <a:t> home page, click your test project repository link to display the repository home page. You should see your branch name with a green rectangular Compare and Pull Request button. Click the button.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3"/>
              <a:tabLst/>
            </a:pPr>
            <a:r>
              <a:rPr kumimoji="0" lang="en-US" altLang="en-US" sz="2200" b="0" i="0" u="none" strike="noStrike" cap="none" normalizeH="0" baseline="0" dirty="0">
                <a:ln>
                  <a:noFill/>
                </a:ln>
                <a:solidFill>
                  <a:schemeClr val="tx1"/>
                </a:solidFill>
                <a:effectLst/>
                <a:latin typeface="Arial" panose="020B0604020202020204" pitchFamily="34" charset="0"/>
              </a:rPr>
              <a:t>An add pull request page displays. Click the green </a:t>
            </a:r>
            <a:r>
              <a:rPr kumimoji="0" lang="en-US" altLang="en-US" sz="2200" b="0" i="0" u="none" strike="noStrike" cap="none" normalizeH="0" baseline="0" dirty="0">
                <a:ln>
                  <a:noFill/>
                </a:ln>
                <a:solidFill>
                  <a:schemeClr val="tx1"/>
                </a:solidFill>
                <a:effectLst/>
                <a:latin typeface="Arial Unicode MS"/>
              </a:rPr>
              <a:t>Send pull request</a:t>
            </a:r>
            <a:r>
              <a:rPr kumimoji="0" lang="en-US" altLang="en-US" sz="2200" b="0" i="0" u="none" strike="noStrike" cap="none" normalizeH="0" baseline="0" dirty="0">
                <a:ln>
                  <a:noFill/>
                </a:ln>
                <a:solidFill>
                  <a:schemeClr val="tx1"/>
                </a:solidFill>
                <a:effectLst/>
              </a:rPr>
              <a:t> button.</a:t>
            </a:r>
            <a:r>
              <a:rPr kumimoji="0" lang="en-US" altLang="en-US" sz="2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4"/>
              <a:tabLst/>
            </a:pPr>
            <a:r>
              <a:rPr kumimoji="0" lang="en-US" altLang="en-US" sz="2200" b="0" i="0" u="none" strike="noStrike" cap="none" normalizeH="0" baseline="0" dirty="0">
                <a:ln>
                  <a:noFill/>
                </a:ln>
                <a:solidFill>
                  <a:schemeClr val="tx1"/>
                </a:solidFill>
                <a:effectLst/>
                <a:latin typeface="Arial" panose="020B0604020202020204" pitchFamily="34" charset="0"/>
              </a:rPr>
              <a:t>The pull request page displays. Click the green </a:t>
            </a:r>
            <a:r>
              <a:rPr kumimoji="0" lang="en-US" altLang="en-US" sz="2200" b="0" i="0" u="none" strike="noStrike" cap="none" normalizeH="0" baseline="0" dirty="0">
                <a:ln>
                  <a:noFill/>
                </a:ln>
                <a:solidFill>
                  <a:schemeClr val="tx1"/>
                </a:solidFill>
                <a:effectLst/>
                <a:latin typeface="Arial Unicode MS"/>
              </a:rPr>
              <a:t>Merge pull request</a:t>
            </a:r>
            <a:r>
              <a:rPr kumimoji="0" lang="en-US" altLang="en-US" sz="2200" b="0" i="0" u="none" strike="noStrike" cap="none" normalizeH="0" baseline="0" dirty="0">
                <a:ln>
                  <a:noFill/>
                </a:ln>
                <a:solidFill>
                  <a:schemeClr val="tx1"/>
                </a:solidFill>
                <a:effectLst/>
              </a:rPr>
              <a:t> button. Click the green </a:t>
            </a:r>
            <a:r>
              <a:rPr kumimoji="0" lang="en-US" altLang="en-US" sz="2200" b="0" i="0" u="none" strike="noStrike" cap="none" normalizeH="0" baseline="0" dirty="0">
                <a:ln>
                  <a:noFill/>
                </a:ln>
                <a:solidFill>
                  <a:schemeClr val="tx1"/>
                </a:solidFill>
                <a:effectLst/>
                <a:latin typeface="Arial Unicode MS"/>
              </a:rPr>
              <a:t>Confirm merge</a:t>
            </a:r>
            <a:r>
              <a:rPr kumimoji="0" lang="en-US" altLang="en-US" sz="2200" b="0" i="0" u="none" strike="noStrike" cap="none" normalizeH="0" baseline="0" dirty="0">
                <a:ln>
                  <a:noFill/>
                </a:ln>
                <a:solidFill>
                  <a:schemeClr val="tx1"/>
                </a:solidFill>
                <a:effectLst/>
              </a:rPr>
              <a:t> button. Your new pull request to add a readme file is now part of the master repository. If needed, you can delete the branch you created.</a:t>
            </a:r>
            <a:r>
              <a:rPr kumimoji="0" lang="en-US" altLang="en-US" sz="2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5"/>
              <a:tabLst/>
            </a:pPr>
            <a:r>
              <a:rPr kumimoji="0" lang="en-US" altLang="en-US" sz="2200" b="0" i="0" u="none" strike="noStrike" cap="none" normalizeH="0" baseline="0" dirty="0">
                <a:ln>
                  <a:noFill/>
                </a:ln>
                <a:solidFill>
                  <a:schemeClr val="tx1"/>
                </a:solidFill>
                <a:effectLst/>
                <a:latin typeface="Arial" panose="020B0604020202020204" pitchFamily="34" charset="0"/>
              </a:rPr>
              <a:t>Click the </a:t>
            </a:r>
            <a:r>
              <a:rPr kumimoji="0" lang="en-US" altLang="en-US" sz="2200" b="0" i="0" u="none" strike="noStrike" cap="none" normalizeH="0" baseline="0" dirty="0">
                <a:ln>
                  <a:noFill/>
                </a:ln>
                <a:solidFill>
                  <a:schemeClr val="tx1"/>
                </a:solidFill>
                <a:effectLst/>
                <a:latin typeface="Arial Unicode MS"/>
              </a:rPr>
              <a:t>Sync Branch</a:t>
            </a:r>
            <a:r>
              <a:rPr kumimoji="0" lang="en-US" altLang="en-US" sz="2200" b="0" i="0" u="none" strike="noStrike" cap="none" normalizeH="0" baseline="0" dirty="0">
                <a:ln>
                  <a:noFill/>
                </a:ln>
                <a:solidFill>
                  <a:schemeClr val="tx1"/>
                </a:solidFill>
                <a:effectLst/>
              </a:rPr>
              <a:t> button at top right of the </a:t>
            </a:r>
            <a:r>
              <a:rPr kumimoji="0" lang="en-US" altLang="en-US" sz="2200" b="0" i="0" u="none" strike="noStrike" cap="none" normalizeH="0" baseline="0" dirty="0" err="1">
                <a:ln>
                  <a:noFill/>
                </a:ln>
                <a:solidFill>
                  <a:schemeClr val="tx1"/>
                </a:solidFill>
                <a:effectLst/>
              </a:rPr>
              <a:t>Github</a:t>
            </a:r>
            <a:r>
              <a:rPr kumimoji="0" lang="en-US" altLang="en-US" sz="2200" b="0" i="0" u="none" strike="noStrike" cap="none" normalizeH="0" baseline="0" dirty="0">
                <a:ln>
                  <a:noFill/>
                </a:ln>
                <a:solidFill>
                  <a:schemeClr val="tx1"/>
                </a:solidFill>
                <a:effectLst/>
              </a:rPr>
              <a:t> software to pull your changes from </a:t>
            </a:r>
            <a:r>
              <a:rPr kumimoji="0" lang="en-US" altLang="en-US" sz="2200" b="0" i="0" u="none" strike="noStrike" cap="none" normalizeH="0" baseline="0" dirty="0" err="1">
                <a:ln>
                  <a:noFill/>
                </a:ln>
                <a:solidFill>
                  <a:schemeClr val="tx1"/>
                </a:solidFill>
                <a:effectLst/>
              </a:rPr>
              <a:t>Github</a:t>
            </a:r>
            <a:r>
              <a:rPr kumimoji="0" lang="en-US" altLang="en-US" sz="2200" b="0" i="0" u="none" strike="noStrike" cap="none" normalizeH="0" baseline="0" dirty="0">
                <a:ln>
                  <a:noFill/>
                </a:ln>
                <a:solidFill>
                  <a:schemeClr val="tx1"/>
                </a:solidFill>
                <a:effectLst/>
              </a:rPr>
              <a:t>.</a:t>
            </a:r>
            <a:r>
              <a:rPr kumimoji="0" lang="en-US" altLang="en-US" sz="2200" b="0" i="0" u="none" strike="noStrike" cap="none" normalizeH="0" baseline="0" dirty="0">
                <a:ln>
                  <a:noFill/>
                </a:ln>
                <a:solidFill>
                  <a:schemeClr val="tx1"/>
                </a:solidFill>
                <a:effectLst/>
                <a:latin typeface="Arial" panose="020B0604020202020204" pitchFamily="34" charset="0"/>
              </a:rPr>
              <a:t> </a:t>
            </a:r>
          </a:p>
          <a:p>
            <a:endParaRPr lang="en-US" dirty="0"/>
          </a:p>
        </p:txBody>
      </p:sp>
    </p:spTree>
    <p:extLst>
      <p:ext uri="{BB962C8B-B14F-4D97-AF65-F5344CB8AC3E}">
        <p14:creationId xmlns:p14="http://schemas.microsoft.com/office/powerpoint/2010/main" val="155603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F463-1D98-4850-AE16-D8B1CB77E157}"/>
              </a:ext>
            </a:extLst>
          </p:cNvPr>
          <p:cNvSpPr>
            <a:spLocks noGrp="1"/>
          </p:cNvSpPr>
          <p:nvPr>
            <p:ph type="title"/>
          </p:nvPr>
        </p:nvSpPr>
        <p:spPr/>
        <p:txBody>
          <a:bodyPr/>
          <a:lstStyle/>
          <a:p>
            <a:r>
              <a:rPr lang="en-US" b="1" dirty="0"/>
              <a:t>What is </a:t>
            </a:r>
            <a:r>
              <a:rPr lang="en-US" b="1" dirty="0" err="1"/>
              <a:t>Github</a:t>
            </a:r>
            <a:r>
              <a:rPr lang="en-US" b="1" dirty="0"/>
              <a:t>?</a:t>
            </a:r>
          </a:p>
        </p:txBody>
      </p:sp>
      <p:sp>
        <p:nvSpPr>
          <p:cNvPr id="3" name="Content Placeholder 2">
            <a:extLst>
              <a:ext uri="{FF2B5EF4-FFF2-40B4-BE49-F238E27FC236}">
                <a16:creationId xmlns:a16="http://schemas.microsoft.com/office/drawing/2014/main" id="{0842DC1A-4E75-439F-BAB4-0F7D0F2521A8}"/>
              </a:ext>
            </a:extLst>
          </p:cNvPr>
          <p:cNvSpPr>
            <a:spLocks noGrp="1"/>
          </p:cNvSpPr>
          <p:nvPr>
            <p:ph idx="1"/>
          </p:nvPr>
        </p:nvSpPr>
        <p:spPr/>
        <p:txBody>
          <a:bodyPr>
            <a:normAutofit/>
          </a:bodyPr>
          <a:lstStyle/>
          <a:p>
            <a:r>
              <a:rPr lang="en-US" sz="2400" dirty="0" err="1"/>
              <a:t>Github</a:t>
            </a:r>
            <a:r>
              <a:rPr lang="en-US" sz="2400" dirty="0"/>
              <a:t> is an online service designed to help coders work by themselves and with others to complete projects as well as make it easy to track, store, and modify code. </a:t>
            </a:r>
          </a:p>
        </p:txBody>
      </p:sp>
    </p:spTree>
    <p:extLst>
      <p:ext uri="{BB962C8B-B14F-4D97-AF65-F5344CB8AC3E}">
        <p14:creationId xmlns:p14="http://schemas.microsoft.com/office/powerpoint/2010/main" val="77074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FE07-9015-472F-B142-7E478FC29D9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12C8077-1B92-4847-95A4-E45C71B1A521}"/>
              </a:ext>
            </a:extLst>
          </p:cNvPr>
          <p:cNvSpPr>
            <a:spLocks noGrp="1"/>
          </p:cNvSpPr>
          <p:nvPr>
            <p:ph idx="1"/>
          </p:nvPr>
        </p:nvSpPr>
        <p:spPr>
          <a:xfrm>
            <a:off x="1154954" y="2603499"/>
            <a:ext cx="10524428" cy="3866573"/>
          </a:xfrm>
        </p:spPr>
        <p:txBody>
          <a:bodyPr>
            <a:normAutofit/>
          </a:bodyPr>
          <a:lstStyle/>
          <a:p>
            <a:r>
              <a:rPr lang="en-US" sz="2000" dirty="0"/>
              <a:t>Once you sign up for </a:t>
            </a:r>
            <a:r>
              <a:rPr lang="en-US" sz="2000" dirty="0" err="1"/>
              <a:t>Github</a:t>
            </a:r>
            <a:r>
              <a:rPr lang="en-US" sz="2000" dirty="0"/>
              <a:t>, you can do several things:</a:t>
            </a:r>
          </a:p>
          <a:p>
            <a:pPr>
              <a:buFont typeface="Arial" panose="020B0604020202020204" pitchFamily="34" charset="0"/>
              <a:buChar char="•"/>
            </a:pPr>
            <a:r>
              <a:rPr lang="en-US" sz="2000" b="1" dirty="0"/>
              <a:t>Create repositories </a:t>
            </a:r>
            <a:r>
              <a:rPr lang="en-US" sz="2000" dirty="0"/>
              <a:t>to store your code. These are either private, spaces you invite people to share with you, or public and easily found by others.</a:t>
            </a:r>
          </a:p>
          <a:p>
            <a:pPr>
              <a:buFont typeface="Arial" panose="020B0604020202020204" pitchFamily="34" charset="0"/>
              <a:buChar char="•"/>
            </a:pPr>
            <a:r>
              <a:rPr lang="en-US" sz="2000" b="1" dirty="0"/>
              <a:t>Fork (copy) </a:t>
            </a:r>
            <a:r>
              <a:rPr lang="en-US" sz="2000" dirty="0"/>
              <a:t>other code repositories. You can update code in your fork then upload your changes to the master repository. This is how people contribute code to open source software projects. Forking sometimes is called cloning.</a:t>
            </a:r>
          </a:p>
          <a:p>
            <a:pPr>
              <a:buFont typeface="Arial" panose="020B0604020202020204" pitchFamily="34" charset="0"/>
              <a:buChar char="•"/>
            </a:pPr>
            <a:r>
              <a:rPr lang="en-US" sz="2000" b="1" dirty="0"/>
              <a:t>Send pull requests</a:t>
            </a:r>
            <a:r>
              <a:rPr lang="en-US" sz="2000" dirty="0"/>
              <a:t> to ask the owner of a code repository to include your changes in the master repository. Not all changes are accepted, of course.</a:t>
            </a:r>
          </a:p>
          <a:p>
            <a:pPr>
              <a:buFont typeface="Arial" panose="020B0604020202020204" pitchFamily="34" charset="0"/>
              <a:buChar char="•"/>
            </a:pPr>
            <a:r>
              <a:rPr lang="en-US" sz="2000" b="1" dirty="0"/>
              <a:t>Subscribe</a:t>
            </a:r>
            <a:r>
              <a:rPr lang="en-US" sz="2000" dirty="0"/>
              <a:t> to watch projects and be notified of changes.</a:t>
            </a:r>
          </a:p>
          <a:p>
            <a:pPr marL="0" indent="0">
              <a:buNone/>
            </a:pPr>
            <a:endParaRPr lang="en-US" dirty="0"/>
          </a:p>
        </p:txBody>
      </p:sp>
    </p:spTree>
    <p:extLst>
      <p:ext uri="{BB962C8B-B14F-4D97-AF65-F5344CB8AC3E}">
        <p14:creationId xmlns:p14="http://schemas.microsoft.com/office/powerpoint/2010/main" val="59948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DF6F-0C8D-4E5C-BFE0-3C4ED2790DA1}"/>
              </a:ext>
            </a:extLst>
          </p:cNvPr>
          <p:cNvSpPr>
            <a:spLocks noGrp="1"/>
          </p:cNvSpPr>
          <p:nvPr>
            <p:ph type="title"/>
          </p:nvPr>
        </p:nvSpPr>
        <p:spPr/>
        <p:txBody>
          <a:bodyPr/>
          <a:lstStyle/>
          <a:p>
            <a:r>
              <a:rPr lang="en-US" b="1" dirty="0"/>
              <a:t>How to Use </a:t>
            </a:r>
            <a:r>
              <a:rPr lang="en-US" b="1" dirty="0" err="1"/>
              <a:t>Github</a:t>
            </a:r>
            <a:br>
              <a:rPr lang="en-US" b="1" dirty="0"/>
            </a:br>
            <a:endParaRPr lang="en-US" dirty="0"/>
          </a:p>
        </p:txBody>
      </p:sp>
      <p:sp>
        <p:nvSpPr>
          <p:cNvPr id="4" name="Rectangle 1">
            <a:extLst>
              <a:ext uri="{FF2B5EF4-FFF2-40B4-BE49-F238E27FC236}">
                <a16:creationId xmlns:a16="http://schemas.microsoft.com/office/drawing/2014/main" id="{6989E4CC-A56C-4CD0-A721-7E1F7F9D521F}"/>
              </a:ext>
            </a:extLst>
          </p:cNvPr>
          <p:cNvSpPr>
            <a:spLocks noGrp="1" noChangeArrowheads="1"/>
          </p:cNvSpPr>
          <p:nvPr>
            <p:ph idx="1"/>
          </p:nvPr>
        </p:nvSpPr>
        <p:spPr bwMode="auto">
          <a:xfrm>
            <a:off x="549764" y="2284877"/>
            <a:ext cx="1109247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Create Your First Repository on </a:t>
            </a:r>
            <a:r>
              <a:rPr kumimoji="0" lang="en-US" altLang="en-US" sz="2400" b="1" i="0" u="none" strike="noStrike" cap="none" normalizeH="0" baseline="0" dirty="0" err="1">
                <a:ln>
                  <a:noFill/>
                </a:ln>
                <a:solidFill>
                  <a:schemeClr val="tx1"/>
                </a:solidFill>
                <a:effectLst/>
                <a:latin typeface="Arial" panose="020B0604020202020204" pitchFamily="34" charset="0"/>
              </a:rPr>
              <a:t>Github</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First we’ll connect your </a:t>
            </a:r>
            <a:r>
              <a:rPr kumimoji="0" lang="en-US" altLang="en-US" sz="2400" b="0" i="0" u="none" strike="noStrike" cap="none" normalizeH="0" baseline="0" dirty="0" err="1">
                <a:ln>
                  <a:noFill/>
                </a:ln>
                <a:solidFill>
                  <a:schemeClr val="tx1"/>
                </a:solidFill>
                <a:effectLst/>
                <a:latin typeface="Arial" panose="020B0604020202020204" pitchFamily="34" charset="0"/>
              </a:rPr>
              <a:t>Github</a:t>
            </a:r>
            <a:r>
              <a:rPr kumimoji="0" lang="en-US" altLang="en-US" sz="2400" b="0" i="0" u="none" strike="noStrike" cap="none" normalizeH="0" baseline="0" dirty="0">
                <a:ln>
                  <a:noFill/>
                </a:ln>
                <a:solidFill>
                  <a:schemeClr val="tx1"/>
                </a:solidFill>
                <a:effectLst/>
                <a:latin typeface="Arial" panose="020B0604020202020204" pitchFamily="34" charset="0"/>
              </a:rPr>
              <a:t> account to </a:t>
            </a:r>
            <a:r>
              <a:rPr kumimoji="0" lang="en-US" altLang="en-US" sz="2400" b="0" i="0" u="none" strike="noStrike" cap="none" normalizeH="0" baseline="0" dirty="0" err="1">
                <a:ln>
                  <a:noFill/>
                </a:ln>
                <a:solidFill>
                  <a:schemeClr val="tx1"/>
                </a:solidFill>
                <a:effectLst/>
                <a:latin typeface="Arial" panose="020B0604020202020204" pitchFamily="34" charset="0"/>
              </a:rPr>
              <a:t>Github</a:t>
            </a:r>
            <a:r>
              <a:rPr kumimoji="0" lang="en-US" altLang="en-US" sz="2400" b="0" i="0" u="none" strike="noStrike" cap="none" normalizeH="0" baseline="0" dirty="0">
                <a:ln>
                  <a:noFill/>
                </a:ln>
                <a:solidFill>
                  <a:schemeClr val="tx1"/>
                </a:solidFill>
                <a:effectLst/>
                <a:latin typeface="Arial" panose="020B0604020202020204" pitchFamily="34" charset="0"/>
              </a:rPr>
              <a:t> software on your local machine.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Sign up for a </a:t>
            </a:r>
            <a:r>
              <a:rPr kumimoji="0" lang="en-US" altLang="en-US" sz="2400" b="0" i="0" u="none" strike="noStrike" cap="none" normalizeH="0" baseline="0" dirty="0" err="1">
                <a:ln>
                  <a:noFill/>
                </a:ln>
                <a:solidFill>
                  <a:schemeClr val="tx1"/>
                </a:solidFill>
                <a:effectLst/>
                <a:latin typeface="Arial" panose="020B0604020202020204" pitchFamily="34" charset="0"/>
              </a:rPr>
              <a:t>Github</a:t>
            </a:r>
            <a:r>
              <a:rPr kumimoji="0" lang="en-US" altLang="en-US" sz="2400" b="0" i="0" u="none" strike="noStrike" cap="none" normalizeH="0" baseline="0" dirty="0">
                <a:ln>
                  <a:noFill/>
                </a:ln>
                <a:solidFill>
                  <a:schemeClr val="tx1"/>
                </a:solidFill>
                <a:effectLst/>
                <a:latin typeface="Arial" panose="020B0604020202020204" pitchFamily="34" charset="0"/>
              </a:rPr>
              <a:t> account.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Arial" panose="020B0604020202020204" pitchFamily="34" charset="0"/>
              </a:rPr>
              <a:t>Download then install the </a:t>
            </a:r>
            <a:r>
              <a:rPr kumimoji="0" lang="en-US" altLang="en-US" sz="2400" b="0" i="0" u="none" strike="noStrike" cap="none" normalizeH="0" baseline="0" dirty="0" err="1">
                <a:ln>
                  <a:noFill/>
                </a:ln>
                <a:solidFill>
                  <a:schemeClr val="tx1"/>
                </a:solidFill>
                <a:effectLst/>
                <a:latin typeface="Arial" panose="020B0604020202020204" pitchFamily="34" charset="0"/>
              </a:rPr>
              <a:t>Github</a:t>
            </a:r>
            <a:r>
              <a:rPr kumimoji="0" lang="en-US" altLang="en-US" sz="2400" b="0" i="0" u="none" strike="noStrike" cap="none" normalizeH="0" baseline="0" dirty="0">
                <a:ln>
                  <a:noFill/>
                </a:ln>
                <a:solidFill>
                  <a:schemeClr val="tx1"/>
                </a:solidFill>
                <a:effectLst/>
                <a:latin typeface="Arial" panose="020B0604020202020204" pitchFamily="34" charset="0"/>
              </a:rPr>
              <a:t> software. You will be prompted to use your </a:t>
            </a:r>
            <a:r>
              <a:rPr kumimoji="0" lang="en-US" altLang="en-US" sz="2400" b="0" i="0" u="none" strike="noStrike" cap="none" normalizeH="0" baseline="0" dirty="0" err="1">
                <a:ln>
                  <a:noFill/>
                </a:ln>
                <a:solidFill>
                  <a:schemeClr val="tx1"/>
                </a:solidFill>
                <a:effectLst/>
                <a:latin typeface="Arial" panose="020B0604020202020204" pitchFamily="34" charset="0"/>
              </a:rPr>
              <a:t>Github</a:t>
            </a:r>
            <a:r>
              <a:rPr kumimoji="0" lang="en-US" altLang="en-US" sz="2400" b="0" i="0" u="none" strike="noStrike" cap="none" normalizeH="0" baseline="0" dirty="0">
                <a:ln>
                  <a:noFill/>
                </a:ln>
                <a:solidFill>
                  <a:schemeClr val="tx1"/>
                </a:solidFill>
                <a:effectLst/>
                <a:latin typeface="Arial" panose="020B0604020202020204" pitchFamily="34" charset="0"/>
              </a:rPr>
              <a:t> account username and password.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92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8167-B1F6-41AD-832E-A2AB112A95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E7D6BB-DEDA-4B12-89B4-B6FF87AE46A2}"/>
              </a:ext>
            </a:extLst>
          </p:cNvPr>
          <p:cNvSpPr>
            <a:spLocks noGrp="1"/>
          </p:cNvSpPr>
          <p:nvPr>
            <p:ph idx="1"/>
          </p:nvPr>
        </p:nvSpPr>
        <p:spPr>
          <a:xfrm>
            <a:off x="471056" y="2468031"/>
            <a:ext cx="11130540" cy="4057459"/>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Select the </a:t>
            </a:r>
            <a:r>
              <a:rPr kumimoji="0" lang="en-US" altLang="en-US" sz="2000" b="0" i="0" u="none" strike="noStrike" cap="none" normalizeH="0" baseline="0" dirty="0">
                <a:ln>
                  <a:noFill/>
                </a:ln>
                <a:solidFill>
                  <a:schemeClr val="tx1"/>
                </a:solidFill>
                <a:effectLst/>
                <a:latin typeface="Arial Unicode MS"/>
              </a:rPr>
              <a:t>My Repositories</a:t>
            </a:r>
            <a:r>
              <a:rPr kumimoji="0" lang="en-US" altLang="en-US" sz="2000" b="0" i="0" u="none" strike="noStrike" cap="none" normalizeH="0" baseline="0" dirty="0">
                <a:ln>
                  <a:noFill/>
                </a:ln>
                <a:solidFill>
                  <a:schemeClr val="tx1"/>
                </a:solidFill>
                <a:effectLst/>
              </a:rPr>
              <a:t> folder on the top left side of the </a:t>
            </a:r>
            <a:r>
              <a:rPr kumimoji="0" lang="en-US" altLang="en-US" sz="2000" b="0" i="0" u="none" strike="noStrike" cap="none" normalizeH="0" baseline="0" dirty="0" err="1">
                <a:ln>
                  <a:noFill/>
                </a:ln>
                <a:solidFill>
                  <a:schemeClr val="tx1"/>
                </a:solidFill>
                <a:effectLst/>
              </a:rPr>
              <a:t>Github</a:t>
            </a:r>
            <a:r>
              <a:rPr kumimoji="0" lang="en-US" altLang="en-US" sz="2000" b="0" i="0" u="none" strike="noStrike" cap="none" normalizeH="0" baseline="0" dirty="0">
                <a:ln>
                  <a:noFill/>
                </a:ln>
                <a:solidFill>
                  <a:schemeClr val="tx1"/>
                </a:solidFill>
                <a:effectLst/>
              </a:rPr>
              <a:t> software.</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Click the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button at the bottom of the </a:t>
            </a:r>
            <a:r>
              <a:rPr kumimoji="0" lang="en-US" altLang="en-US" sz="2000" b="0" i="0" u="none" strike="noStrike" cap="none" normalizeH="0" baseline="0" dirty="0" err="1">
                <a:ln>
                  <a:noFill/>
                </a:ln>
                <a:solidFill>
                  <a:schemeClr val="tx1"/>
                </a:solidFill>
                <a:effectLst/>
              </a:rPr>
              <a:t>Github</a:t>
            </a:r>
            <a:r>
              <a:rPr kumimoji="0" lang="en-US" altLang="en-US" sz="2000" b="0" i="0" u="none" strike="noStrike" cap="none" normalizeH="0" baseline="0" dirty="0">
                <a:ln>
                  <a:noFill/>
                </a:ln>
                <a:solidFill>
                  <a:schemeClr val="tx1"/>
                </a:solidFill>
                <a:effectLst/>
              </a:rPr>
              <a:t> software then select </a:t>
            </a:r>
            <a:r>
              <a:rPr kumimoji="0" lang="en-US" altLang="en-US" sz="2000" b="0" i="0" u="none" strike="noStrike" cap="none" normalizeH="0" baseline="0" dirty="0">
                <a:ln>
                  <a:noFill/>
                </a:ln>
                <a:solidFill>
                  <a:schemeClr val="tx1"/>
                </a:solidFill>
                <a:effectLst/>
                <a:latin typeface="Arial Unicode MS"/>
              </a:rPr>
              <a:t>Create New Repository</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Type a </a:t>
            </a:r>
            <a:r>
              <a:rPr kumimoji="0" lang="en-US" altLang="en-US" sz="2000" b="1" i="0" u="none" strike="noStrike" cap="none" normalizeH="0" baseline="0" dirty="0">
                <a:ln>
                  <a:noFill/>
                </a:ln>
                <a:solidFill>
                  <a:schemeClr val="tx1"/>
                </a:solidFill>
                <a:effectLst/>
                <a:latin typeface="Arial Unicode MS"/>
              </a:rPr>
              <a:t>Name</a:t>
            </a:r>
            <a:r>
              <a:rPr kumimoji="0" lang="en-US" altLang="en-US" sz="2000" b="0" i="0" u="none" strike="noStrike" cap="none" normalizeH="0" baseline="0" dirty="0">
                <a:ln>
                  <a:noFill/>
                </a:ln>
                <a:solidFill>
                  <a:schemeClr val="tx1"/>
                </a:solidFill>
                <a:effectLst/>
              </a:rPr>
              <a:t>, </a:t>
            </a:r>
            <a:r>
              <a:rPr kumimoji="0" lang="en-US" altLang="en-US" sz="2000" b="1" i="0" u="none" strike="noStrike" cap="none" normalizeH="0" baseline="0" dirty="0">
                <a:ln>
                  <a:noFill/>
                </a:ln>
                <a:solidFill>
                  <a:schemeClr val="tx1"/>
                </a:solidFill>
                <a:effectLst/>
                <a:latin typeface="Arial Unicode MS"/>
              </a:rPr>
              <a:t>Description</a:t>
            </a:r>
            <a:r>
              <a:rPr kumimoji="0" lang="en-US" altLang="en-US" sz="2000" b="0" i="0" u="none" strike="noStrike" cap="none" normalizeH="0" baseline="0" dirty="0">
                <a:ln>
                  <a:noFill/>
                </a:ln>
                <a:solidFill>
                  <a:schemeClr val="tx1"/>
                </a:solidFill>
                <a:effectLst/>
              </a:rPr>
              <a:t>, and </a:t>
            </a:r>
            <a:r>
              <a:rPr kumimoji="0" lang="en-US" altLang="en-US" sz="2000" b="1" i="0" u="none" strike="noStrike" cap="none" normalizeH="0" baseline="0" dirty="0">
                <a:ln>
                  <a:noFill/>
                </a:ln>
                <a:solidFill>
                  <a:schemeClr val="tx1"/>
                </a:solidFill>
                <a:effectLst/>
                <a:latin typeface="Arial Unicode MS"/>
              </a:rPr>
              <a:t>local path</a:t>
            </a:r>
            <a:r>
              <a:rPr kumimoji="0" lang="en-US" altLang="en-US" sz="2000" b="1"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rPr>
              <a:t>to your new </a:t>
            </a:r>
            <a:r>
              <a:rPr kumimoji="0" lang="en-US" altLang="en-US" sz="2000" b="0" i="0" u="none" strike="noStrike" cap="none" normalizeH="0" baseline="0" dirty="0" err="1">
                <a:ln>
                  <a:noFill/>
                </a:ln>
                <a:solidFill>
                  <a:schemeClr val="tx1"/>
                </a:solidFill>
                <a:effectLst/>
              </a:rPr>
              <a:t>Github</a:t>
            </a:r>
            <a:r>
              <a:rPr kumimoji="0" lang="en-US" altLang="en-US" sz="2000" b="0" i="0" u="none" strike="noStrike" cap="none" normalizeH="0" baseline="0" dirty="0">
                <a:ln>
                  <a:noFill/>
                </a:ln>
                <a:solidFill>
                  <a:schemeClr val="tx1"/>
                </a:solidFill>
                <a:effectLst/>
              </a:rPr>
              <a:t> project. Use </a:t>
            </a:r>
            <a:r>
              <a:rPr kumimoji="0" lang="en-US" altLang="en-US" sz="2000" b="1" i="0" u="none" strike="noStrike" cap="none" normalizeH="0" baseline="0" dirty="0">
                <a:ln>
                  <a:noFill/>
                </a:ln>
                <a:solidFill>
                  <a:schemeClr val="tx1"/>
                </a:solidFill>
                <a:effectLst/>
              </a:rPr>
              <a:t>dash</a:t>
            </a:r>
            <a:r>
              <a:rPr kumimoji="0" lang="en-US" altLang="en-US" sz="2000" b="0" i="0" u="none" strike="noStrike" cap="none" normalizeH="0" baseline="0" dirty="0">
                <a:ln>
                  <a:noFill/>
                </a:ln>
                <a:solidFill>
                  <a:schemeClr val="tx1"/>
                </a:solidFill>
                <a:effectLst/>
              </a:rPr>
              <a:t> or </a:t>
            </a:r>
            <a:r>
              <a:rPr kumimoji="0" lang="en-US" altLang="en-US" sz="2000" b="1" i="0" u="none" strike="noStrike" cap="none" normalizeH="0" baseline="0" dirty="0">
                <a:ln>
                  <a:noFill/>
                </a:ln>
                <a:solidFill>
                  <a:schemeClr val="tx1"/>
                </a:solidFill>
                <a:effectLst/>
              </a:rPr>
              <a:t>underscore</a:t>
            </a:r>
            <a:r>
              <a:rPr kumimoji="0" lang="en-US" altLang="en-US" sz="2000" b="0" i="0" u="none" strike="noStrike" cap="none" normalizeH="0" baseline="0" dirty="0">
                <a:ln>
                  <a:noFill/>
                </a:ln>
                <a:solidFill>
                  <a:schemeClr val="tx1"/>
                </a:solidFill>
                <a:effectLst/>
              </a:rPr>
              <a:t> instead of spaces for repository name. Check the box next to </a:t>
            </a:r>
            <a:r>
              <a:rPr kumimoji="0" lang="en-US" altLang="en-US" sz="2000" b="0" i="0" u="none" strike="noStrike" cap="none" normalizeH="0" baseline="0" dirty="0">
                <a:ln>
                  <a:noFill/>
                </a:ln>
                <a:solidFill>
                  <a:schemeClr val="tx1"/>
                </a:solidFill>
                <a:effectLst/>
                <a:latin typeface="Arial Unicode MS"/>
              </a:rPr>
              <a:t>Push to </a:t>
            </a:r>
            <a:r>
              <a:rPr kumimoji="0" lang="en-US" altLang="en-US" sz="2000" b="0" i="0" u="none" strike="noStrike" cap="none" normalizeH="0" baseline="0" dirty="0" err="1">
                <a:ln>
                  <a:noFill/>
                </a:ln>
                <a:solidFill>
                  <a:schemeClr val="tx1"/>
                </a:solidFill>
                <a:effectLst/>
                <a:latin typeface="Arial Unicode MS"/>
              </a:rPr>
              <a:t>Github</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I named my project Test-Project.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Arial" panose="020B0604020202020204" pitchFamily="34" charset="0"/>
              </a:rPr>
              <a:t>Click the </a:t>
            </a:r>
            <a:r>
              <a:rPr kumimoji="0" lang="en-US" altLang="en-US" sz="2000" b="0" i="0" u="none" strike="noStrike" cap="none" normalizeH="0" baseline="0" dirty="0">
                <a:ln>
                  <a:noFill/>
                </a:ln>
                <a:solidFill>
                  <a:schemeClr val="tx1"/>
                </a:solidFill>
                <a:effectLst/>
                <a:latin typeface="Arial Unicode MS"/>
              </a:rPr>
              <a:t>Create Repository</a:t>
            </a:r>
            <a:r>
              <a:rPr kumimoji="0" lang="en-US" altLang="en-US" sz="2000" b="0" i="0" u="none" strike="noStrike" cap="none" normalizeH="0" baseline="0" dirty="0">
                <a:ln>
                  <a:noFill/>
                </a:ln>
                <a:solidFill>
                  <a:schemeClr val="tx1"/>
                </a:solidFill>
                <a:effectLst/>
              </a:rPr>
              <a:t> button.</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chemeClr val="tx1"/>
                </a:solidFill>
                <a:effectLst/>
                <a:latin typeface="Arial" panose="020B0604020202020204" pitchFamily="34" charset="0"/>
              </a:rPr>
              <a:t>Refresh your </a:t>
            </a:r>
            <a:r>
              <a:rPr kumimoji="0" lang="en-US" altLang="en-US" sz="2000" b="0" i="0" u="none" strike="noStrike" cap="none" normalizeH="0" baseline="0" dirty="0" err="1">
                <a:ln>
                  <a:noFill/>
                </a:ln>
                <a:solidFill>
                  <a:schemeClr val="tx1"/>
                </a:solidFill>
                <a:effectLst/>
                <a:latin typeface="Arial" panose="020B0604020202020204" pitchFamily="34" charset="0"/>
              </a:rPr>
              <a:t>Github</a:t>
            </a:r>
            <a:r>
              <a:rPr kumimoji="0" lang="en-US" altLang="en-US" sz="2000" b="0" i="0" u="none" strike="noStrike" cap="none" normalizeH="0" baseline="0" dirty="0">
                <a:ln>
                  <a:noFill/>
                </a:ln>
                <a:solidFill>
                  <a:schemeClr val="tx1"/>
                </a:solidFill>
                <a:effectLst/>
                <a:latin typeface="Arial" panose="020B0604020202020204" pitchFamily="34" charset="0"/>
              </a:rPr>
              <a:t> home page to see your new test project repository. Note there are no files in your repository.</a:t>
            </a:r>
            <a:endParaRPr lang="en-US" sz="2000" dirty="0"/>
          </a:p>
        </p:txBody>
      </p:sp>
    </p:spTree>
    <p:extLst>
      <p:ext uri="{BB962C8B-B14F-4D97-AF65-F5344CB8AC3E}">
        <p14:creationId xmlns:p14="http://schemas.microsoft.com/office/powerpoint/2010/main" val="93425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4579-D140-4227-BE5D-09888C6D39BD}"/>
              </a:ext>
            </a:extLst>
          </p:cNvPr>
          <p:cNvSpPr>
            <a:spLocks noGrp="1"/>
          </p:cNvSpPr>
          <p:nvPr>
            <p:ph type="title"/>
          </p:nvPr>
        </p:nvSpPr>
        <p:spPr>
          <a:xfrm>
            <a:off x="1265790" y="1167632"/>
            <a:ext cx="8761413" cy="706964"/>
          </a:xfrm>
        </p:spPr>
        <p:txBody>
          <a:bodyPr/>
          <a:lstStyle/>
          <a:p>
            <a:r>
              <a:rPr kumimoji="0" lang="en-US" altLang="en-US" sz="3600" b="1" i="0" u="none" strike="noStrike" cap="none" normalizeH="0" baseline="0" dirty="0">
                <a:ln>
                  <a:noFill/>
                </a:ln>
                <a:solidFill>
                  <a:schemeClr val="bg1"/>
                </a:solidFill>
                <a:effectLst/>
                <a:latin typeface="Arial" panose="020B0604020202020204" pitchFamily="34" charset="0"/>
              </a:rPr>
              <a:t>Add a File to Your Repository</a:t>
            </a:r>
            <a:br>
              <a:rPr kumimoji="0" lang="en-US" altLang="en-US" sz="3600" b="1"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9D03B732-F796-4D6F-860D-3C55F2FE699A}"/>
              </a:ext>
            </a:extLst>
          </p:cNvPr>
          <p:cNvSpPr>
            <a:spLocks noGrp="1" noChangeArrowheads="1"/>
          </p:cNvSpPr>
          <p:nvPr>
            <p:ph idx="1"/>
          </p:nvPr>
        </p:nvSpPr>
        <p:spPr bwMode="auto">
          <a:xfrm>
            <a:off x="420663" y="2519146"/>
            <a:ext cx="1203457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Next we add a file to the master repository. Do not create a branch for this change.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Select the </a:t>
            </a:r>
            <a:r>
              <a:rPr kumimoji="0" lang="en-US" altLang="en-US" sz="2400" b="0" i="0" u="none" strike="noStrike" cap="none" normalizeH="0" baseline="0" dirty="0">
                <a:ln>
                  <a:noFill/>
                </a:ln>
                <a:solidFill>
                  <a:schemeClr val="tx1"/>
                </a:solidFill>
                <a:effectLst/>
                <a:latin typeface="Arial Unicode MS"/>
              </a:rPr>
              <a:t>My Repositories</a:t>
            </a:r>
            <a:r>
              <a:rPr kumimoji="0" lang="en-US" altLang="en-US" sz="2400" b="0" i="0" u="none" strike="noStrike" cap="none" normalizeH="0" baseline="0" dirty="0">
                <a:ln>
                  <a:noFill/>
                </a:ln>
                <a:solidFill>
                  <a:schemeClr val="tx1"/>
                </a:solidFill>
                <a:effectLst/>
              </a:rPr>
              <a:t> folder on the top left side of the </a:t>
            </a:r>
            <a:r>
              <a:rPr kumimoji="0" lang="en-US" altLang="en-US" sz="2400" b="0" i="0" u="none" strike="noStrike" cap="none" normalizeH="0" baseline="0" dirty="0" err="1">
                <a:ln>
                  <a:noFill/>
                </a:ln>
                <a:solidFill>
                  <a:schemeClr val="tx1"/>
                </a:solidFill>
                <a:effectLst/>
              </a:rPr>
              <a:t>Github</a:t>
            </a:r>
            <a:r>
              <a:rPr kumimoji="0" lang="en-US" altLang="en-US" sz="2400" b="0" i="0" u="none" strike="noStrike" cap="none" normalizeH="0" baseline="0" dirty="0">
                <a:ln>
                  <a:noFill/>
                </a:ln>
                <a:solidFill>
                  <a:schemeClr val="tx1"/>
                </a:solidFill>
                <a:effectLst/>
              </a:rPr>
              <a:t> software.</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Arial" panose="020B0604020202020204" pitchFamily="34" charset="0"/>
              </a:rPr>
              <a:t>Right mouse-click over your test project and select </a:t>
            </a:r>
            <a:r>
              <a:rPr kumimoji="0" lang="en-US" altLang="en-US" sz="2400" b="0" i="0" u="none" strike="noStrike" cap="none" normalizeH="0" baseline="0" dirty="0">
                <a:ln>
                  <a:noFill/>
                </a:ln>
                <a:solidFill>
                  <a:schemeClr val="tx1"/>
                </a:solidFill>
                <a:effectLst/>
                <a:latin typeface="Arial Unicode MS"/>
              </a:rPr>
              <a:t>Open in Finder</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Arial" panose="020B0604020202020204" pitchFamily="34" charset="0"/>
              </a:rPr>
              <a:t>Use a text editor to create a text file in your test project folder.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Arial" panose="020B0604020202020204" pitchFamily="34" charset="0"/>
              </a:rPr>
              <a:t>Return to the </a:t>
            </a:r>
            <a:r>
              <a:rPr kumimoji="0" lang="en-US" altLang="en-US" sz="2400" b="0" i="0" u="none" strike="noStrike" cap="none" normalizeH="0" baseline="0" dirty="0" err="1">
                <a:ln>
                  <a:noFill/>
                </a:ln>
                <a:solidFill>
                  <a:schemeClr val="tx1"/>
                </a:solidFill>
                <a:effectLst/>
                <a:latin typeface="Arial" panose="020B0604020202020204" pitchFamily="34" charset="0"/>
              </a:rPr>
              <a:t>Github</a:t>
            </a:r>
            <a:r>
              <a:rPr kumimoji="0" lang="en-US" altLang="en-US" sz="2400" b="0" i="0" u="none" strike="noStrike" cap="none" normalizeH="0" baseline="0" dirty="0">
                <a:ln>
                  <a:noFill/>
                </a:ln>
                <a:solidFill>
                  <a:schemeClr val="tx1"/>
                </a:solidFill>
                <a:effectLst/>
                <a:latin typeface="Arial" panose="020B0604020202020204" pitchFamily="34" charset="0"/>
              </a:rPr>
              <a:t> software and select the </a:t>
            </a:r>
            <a:r>
              <a:rPr kumimoji="0" lang="en-US" altLang="en-US" sz="2400" b="0" i="0" u="none" strike="noStrike" cap="none" normalizeH="0" baseline="0" dirty="0">
                <a:ln>
                  <a:noFill/>
                </a:ln>
                <a:solidFill>
                  <a:schemeClr val="tx1"/>
                </a:solidFill>
                <a:effectLst/>
                <a:latin typeface="Arial Unicode MS"/>
              </a:rPr>
              <a:t>My Repositories</a:t>
            </a:r>
            <a:r>
              <a:rPr kumimoji="0" lang="en-US" altLang="en-US" sz="2400" b="0" i="0" u="none" strike="noStrike" cap="none" normalizeH="0" baseline="0" dirty="0">
                <a:ln>
                  <a:noFill/>
                </a:ln>
                <a:solidFill>
                  <a:schemeClr val="tx1"/>
                </a:solidFill>
                <a:effectLst/>
              </a:rPr>
              <a:t> folder on left side.</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95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1573-F683-411E-9486-24D18F9F5F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6C2EF2-BBB3-4BB1-930F-BD29EC075139}"/>
              </a:ext>
            </a:extLst>
          </p:cNvPr>
          <p:cNvSpPr>
            <a:spLocks noGrp="1"/>
          </p:cNvSpPr>
          <p:nvPr>
            <p:ph idx="1"/>
          </p:nvPr>
        </p:nvSpPr>
        <p:spPr>
          <a:xfrm>
            <a:off x="1154954" y="2257127"/>
            <a:ext cx="9097410" cy="414366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Double-click the test project repository name. Your new text file should be listed and pre-selected as NEW.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Arial" panose="020B0604020202020204" pitchFamily="34" charset="0"/>
              </a:rPr>
              <a:t>In the </a:t>
            </a:r>
            <a:r>
              <a:rPr kumimoji="0" lang="en-US" altLang="en-US" sz="2000" b="0" i="0" u="none" strike="noStrike" cap="none" normalizeH="0" baseline="0" dirty="0" err="1">
                <a:ln>
                  <a:noFill/>
                </a:ln>
                <a:solidFill>
                  <a:schemeClr val="tx1"/>
                </a:solidFill>
                <a:effectLst/>
                <a:latin typeface="Arial" panose="020B0604020202020204" pitchFamily="34" charset="0"/>
              </a:rPr>
              <a:t>Uncommited</a:t>
            </a:r>
            <a:r>
              <a:rPr kumimoji="0" lang="en-US" altLang="en-US" sz="2000" b="0" i="0" u="none" strike="noStrike" cap="none" normalizeH="0" baseline="0" dirty="0">
                <a:ln>
                  <a:noFill/>
                </a:ln>
                <a:solidFill>
                  <a:schemeClr val="tx1"/>
                </a:solidFill>
                <a:effectLst/>
                <a:latin typeface="Arial" panose="020B0604020202020204" pitchFamily="34" charset="0"/>
              </a:rPr>
              <a:t> Changes box between the left side icons and the text file on the right, enter a </a:t>
            </a:r>
            <a:r>
              <a:rPr kumimoji="0" lang="en-US" altLang="en-US" sz="2000" b="0" i="0" u="none" strike="noStrike" cap="none" normalizeH="0" baseline="0" dirty="0">
                <a:ln>
                  <a:noFill/>
                </a:ln>
                <a:solidFill>
                  <a:schemeClr val="tx1"/>
                </a:solidFill>
                <a:effectLst/>
                <a:latin typeface="Arial Unicode MS"/>
              </a:rPr>
              <a:t>summary</a:t>
            </a:r>
            <a:r>
              <a:rPr kumimoji="0" lang="en-US" altLang="en-US" sz="2000" b="0" i="0" u="none" strike="noStrike" cap="none" normalizeH="0" baseline="0" dirty="0">
                <a:ln>
                  <a:noFill/>
                </a:ln>
                <a:solidFill>
                  <a:schemeClr val="tx1"/>
                </a:solidFill>
                <a:effectLst/>
              </a:rPr>
              <a:t> of this change and a </a:t>
            </a:r>
            <a:r>
              <a:rPr kumimoji="0" lang="en-US" altLang="en-US" sz="2000" b="0" i="0" u="none" strike="noStrike" cap="none" normalizeH="0" baseline="0" dirty="0">
                <a:ln>
                  <a:noFill/>
                </a:ln>
                <a:solidFill>
                  <a:schemeClr val="tx1"/>
                </a:solidFill>
                <a:effectLst/>
                <a:latin typeface="Arial Unicode MS"/>
              </a:rPr>
              <a:t>short description</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chemeClr val="tx1"/>
                </a:solidFill>
                <a:effectLst/>
                <a:latin typeface="Arial" panose="020B0604020202020204" pitchFamily="34" charset="0"/>
              </a:rPr>
              <a:t>Click the </a:t>
            </a:r>
            <a:r>
              <a:rPr kumimoji="0" lang="en-US" altLang="en-US" sz="2000" b="0" i="0" u="none" strike="noStrike" cap="none" normalizeH="0" baseline="0" dirty="0">
                <a:ln>
                  <a:noFill/>
                </a:ln>
                <a:solidFill>
                  <a:schemeClr val="tx1"/>
                </a:solidFill>
                <a:effectLst/>
                <a:latin typeface="Arial Unicode MS"/>
              </a:rPr>
              <a:t>Commit</a:t>
            </a:r>
            <a:r>
              <a:rPr kumimoji="0" lang="en-US" altLang="en-US" sz="2000" b="0" i="0" u="none" strike="noStrike" cap="none" normalizeH="0" baseline="0" dirty="0">
                <a:ln>
                  <a:noFill/>
                </a:ln>
                <a:solidFill>
                  <a:schemeClr val="tx1"/>
                </a:solidFill>
                <a:effectLst/>
              </a:rPr>
              <a:t> button. Your commit will appear as an </a:t>
            </a:r>
            <a:r>
              <a:rPr kumimoji="0" lang="en-US" altLang="en-US" sz="2000" b="0" i="0" u="none" strike="noStrike" cap="none" normalizeH="0" baseline="0" dirty="0" err="1">
                <a:ln>
                  <a:noFill/>
                </a:ln>
                <a:solidFill>
                  <a:schemeClr val="tx1"/>
                </a:solidFill>
                <a:effectLst/>
              </a:rPr>
              <a:t>Unsynced</a:t>
            </a:r>
            <a:r>
              <a:rPr kumimoji="0" lang="en-US" altLang="en-US" sz="2000" b="0" i="0" u="none" strike="noStrike" cap="none" normalizeH="0" baseline="0" dirty="0">
                <a:ln>
                  <a:noFill/>
                </a:ln>
                <a:solidFill>
                  <a:schemeClr val="tx1"/>
                </a:solidFill>
                <a:effectLst/>
              </a:rPr>
              <a:t> Commit in the center column.</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0" i="0" u="none" strike="noStrike" cap="none" normalizeH="0" baseline="0" dirty="0">
                <a:ln>
                  <a:noFill/>
                </a:ln>
                <a:solidFill>
                  <a:schemeClr val="tx1"/>
                </a:solidFill>
                <a:effectLst/>
                <a:latin typeface="Arial" panose="020B0604020202020204" pitchFamily="34" charset="0"/>
              </a:rPr>
              <a:t>Click the </a:t>
            </a:r>
            <a:r>
              <a:rPr kumimoji="0" lang="en-US" altLang="en-US" sz="2000" b="0" i="0" u="none" strike="noStrike" cap="none" normalizeH="0" baseline="0" dirty="0">
                <a:ln>
                  <a:noFill/>
                </a:ln>
                <a:solidFill>
                  <a:schemeClr val="tx1"/>
                </a:solidFill>
                <a:effectLst/>
                <a:latin typeface="Arial Unicode MS"/>
              </a:rPr>
              <a:t>Sync Branch</a:t>
            </a:r>
            <a:r>
              <a:rPr kumimoji="0" lang="en-US" altLang="en-US" sz="2000" b="0" i="0" u="none" strike="noStrike" cap="none" normalizeH="0" baseline="0" dirty="0">
                <a:ln>
                  <a:noFill/>
                </a:ln>
                <a:solidFill>
                  <a:schemeClr val="tx1"/>
                </a:solidFill>
                <a:effectLst/>
              </a:rPr>
              <a:t> button at top right of the </a:t>
            </a:r>
            <a:r>
              <a:rPr kumimoji="0" lang="en-US" altLang="en-US" sz="2000" b="0" i="0" u="none" strike="noStrike" cap="none" normalizeH="0" baseline="0" dirty="0" err="1">
                <a:ln>
                  <a:noFill/>
                </a:ln>
                <a:solidFill>
                  <a:schemeClr val="tx1"/>
                </a:solidFill>
                <a:effectLst/>
              </a:rPr>
              <a:t>Github</a:t>
            </a:r>
            <a:r>
              <a:rPr kumimoji="0" lang="en-US" altLang="en-US" sz="2000" b="0" i="0" u="none" strike="noStrike" cap="none" normalizeH="0" baseline="0" dirty="0">
                <a:ln>
                  <a:noFill/>
                </a:ln>
                <a:solidFill>
                  <a:schemeClr val="tx1"/>
                </a:solidFill>
                <a:effectLst/>
              </a:rPr>
              <a:t> software to push your changes to </a:t>
            </a:r>
            <a:r>
              <a:rPr kumimoji="0" lang="en-US" altLang="en-US" sz="2000" b="0" i="0" u="none" strike="noStrike" cap="none" normalizeH="0" baseline="0" dirty="0" err="1">
                <a:ln>
                  <a:noFill/>
                </a:ln>
                <a:solidFill>
                  <a:schemeClr val="tx1"/>
                </a:solidFill>
                <a:effectLst/>
              </a:rPr>
              <a:t>Github</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000" b="0" i="0" u="none" strike="noStrike" cap="none" normalizeH="0" baseline="0" dirty="0">
                <a:ln>
                  <a:noFill/>
                </a:ln>
                <a:solidFill>
                  <a:schemeClr val="tx1"/>
                </a:solidFill>
                <a:effectLst/>
                <a:latin typeface="Arial" panose="020B0604020202020204" pitchFamily="34" charset="0"/>
              </a:rPr>
              <a:t>On your </a:t>
            </a:r>
            <a:r>
              <a:rPr kumimoji="0" lang="en-US" altLang="en-US" sz="2000" b="0" i="0" u="none" strike="noStrike" cap="none" normalizeH="0" baseline="0" dirty="0" err="1">
                <a:ln>
                  <a:noFill/>
                </a:ln>
                <a:solidFill>
                  <a:schemeClr val="tx1"/>
                </a:solidFill>
                <a:effectLst/>
                <a:latin typeface="Arial" panose="020B0604020202020204" pitchFamily="34" charset="0"/>
              </a:rPr>
              <a:t>Github</a:t>
            </a:r>
            <a:r>
              <a:rPr kumimoji="0" lang="en-US" altLang="en-US" sz="2000" b="0" i="0" u="none" strike="noStrike" cap="none" normalizeH="0" baseline="0" dirty="0">
                <a:ln>
                  <a:noFill/>
                </a:ln>
                <a:solidFill>
                  <a:schemeClr val="tx1"/>
                </a:solidFill>
                <a:effectLst/>
                <a:latin typeface="Arial" panose="020B0604020202020204" pitchFamily="34" charset="0"/>
              </a:rPr>
              <a:t> home page, click your test project repository link to display the repository home page. You should see your test file. </a:t>
            </a:r>
          </a:p>
          <a:p>
            <a:endParaRPr lang="en-US" sz="2000" dirty="0"/>
          </a:p>
        </p:txBody>
      </p:sp>
    </p:spTree>
    <p:extLst>
      <p:ext uri="{BB962C8B-B14F-4D97-AF65-F5344CB8AC3E}">
        <p14:creationId xmlns:p14="http://schemas.microsoft.com/office/powerpoint/2010/main" val="429126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44D4-E230-4086-9F82-81890D478CA1}"/>
              </a:ext>
            </a:extLst>
          </p:cNvPr>
          <p:cNvSpPr>
            <a:spLocks noGrp="1"/>
          </p:cNvSpPr>
          <p:nvPr>
            <p:ph type="title"/>
          </p:nvPr>
        </p:nvSpPr>
        <p:spPr>
          <a:xfrm>
            <a:off x="1154954" y="1181486"/>
            <a:ext cx="8761413" cy="706964"/>
          </a:xfrm>
        </p:spPr>
        <p:txBody>
          <a:bodyPr/>
          <a:lstStyle/>
          <a:p>
            <a:r>
              <a:rPr kumimoji="0" lang="en-US" altLang="en-US" sz="3600" b="1" i="0" u="none" strike="noStrike" cap="none" normalizeH="0" baseline="0" dirty="0">
                <a:ln>
                  <a:noFill/>
                </a:ln>
                <a:solidFill>
                  <a:schemeClr val="bg1"/>
                </a:solidFill>
                <a:effectLst/>
                <a:latin typeface="Arial" panose="020B0604020202020204" pitchFamily="34" charset="0"/>
              </a:rPr>
              <a:t>Add a File to a New Branch then Merge File into Your Repository</a:t>
            </a:r>
            <a:br>
              <a:rPr kumimoji="0" lang="en-US" altLang="en-US" sz="3600" b="1"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65E014C3-5490-4E75-91E9-F7753F127B53}"/>
              </a:ext>
            </a:extLst>
          </p:cNvPr>
          <p:cNvSpPr>
            <a:spLocks noGrp="1" noChangeArrowheads="1"/>
          </p:cNvSpPr>
          <p:nvPr>
            <p:ph idx="1"/>
          </p:nvPr>
        </p:nvSpPr>
        <p:spPr bwMode="auto">
          <a:xfrm>
            <a:off x="304802" y="2249648"/>
            <a:ext cx="11540836"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this example, we create a branch, make changes, then work with the </a:t>
            </a:r>
            <a:r>
              <a:rPr kumimoji="0" lang="en-US" altLang="en-US" sz="2000" b="0" i="0" u="none" strike="noStrike" cap="none" normalizeH="0" baseline="0" dirty="0" err="1">
                <a:ln>
                  <a:noFill/>
                </a:ln>
                <a:solidFill>
                  <a:schemeClr val="tx1"/>
                </a:solidFill>
                <a:effectLst/>
                <a:latin typeface="Arial" panose="020B0604020202020204" pitchFamily="34" charset="0"/>
              </a:rPr>
              <a:t>Github</a:t>
            </a:r>
            <a:r>
              <a:rPr kumimoji="0" lang="en-US" altLang="en-US" sz="2000" b="0" i="0" u="none" strike="noStrike" cap="none" normalizeH="0" baseline="0" dirty="0">
                <a:ln>
                  <a:noFill/>
                </a:ln>
                <a:solidFill>
                  <a:schemeClr val="tx1"/>
                </a:solidFill>
                <a:effectLst/>
                <a:latin typeface="Arial" panose="020B0604020202020204" pitchFamily="34" charset="0"/>
              </a:rPr>
              <a:t> site to merge our changes into the master repository. This is the normal workflow process most developers follow.</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Click the </a:t>
            </a:r>
            <a:r>
              <a:rPr kumimoji="0" lang="en-US" altLang="en-US" sz="2000" b="0" i="0" u="none" strike="noStrike" cap="none" normalizeH="0" baseline="0" dirty="0">
                <a:ln>
                  <a:noFill/>
                </a:ln>
                <a:solidFill>
                  <a:schemeClr val="tx1"/>
                </a:solidFill>
                <a:effectLst/>
                <a:latin typeface="Arial Unicode MS"/>
              </a:rPr>
              <a:t>Branches</a:t>
            </a:r>
            <a:r>
              <a:rPr kumimoji="0" lang="en-US" altLang="en-US" sz="2000" b="0" i="0" u="none" strike="noStrike" cap="none" normalizeH="0" baseline="0" dirty="0">
                <a:ln>
                  <a:noFill/>
                </a:ln>
                <a:solidFill>
                  <a:schemeClr val="tx1"/>
                </a:solidFill>
                <a:effectLst/>
              </a:rPr>
              <a:t> icon on the left side of the </a:t>
            </a:r>
            <a:r>
              <a:rPr kumimoji="0" lang="en-US" altLang="en-US" sz="2000" b="0" i="0" u="none" strike="noStrike" cap="none" normalizeH="0" baseline="0" dirty="0" err="1">
                <a:ln>
                  <a:noFill/>
                </a:ln>
                <a:solidFill>
                  <a:schemeClr val="tx1"/>
                </a:solidFill>
                <a:effectLst/>
              </a:rPr>
              <a:t>Github</a:t>
            </a:r>
            <a:r>
              <a:rPr kumimoji="0" lang="en-US" altLang="en-US" sz="2000" b="0" i="0" u="none" strike="noStrike" cap="none" normalizeH="0" baseline="0" dirty="0">
                <a:ln>
                  <a:noFill/>
                </a:ln>
                <a:solidFill>
                  <a:schemeClr val="tx1"/>
                </a:solidFill>
                <a:effectLst/>
              </a:rPr>
              <a:t> software. The master repository should be displayed.</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Click the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button at far right of the repository name. Type in the </a:t>
            </a:r>
            <a:r>
              <a:rPr kumimoji="0" lang="en-US" altLang="en-US" sz="2000" b="0" i="0" u="none" strike="noStrike" cap="none" normalizeH="0" baseline="0" dirty="0">
                <a:ln>
                  <a:noFill/>
                </a:ln>
                <a:solidFill>
                  <a:schemeClr val="tx1"/>
                </a:solidFill>
                <a:effectLst/>
                <a:latin typeface="Arial Unicode MS"/>
              </a:rPr>
              <a:t>name</a:t>
            </a:r>
            <a:r>
              <a:rPr kumimoji="0" lang="en-US" altLang="en-US" sz="2000" b="0" i="0" u="none" strike="noStrike" cap="none" normalizeH="0" baseline="0" dirty="0">
                <a:ln>
                  <a:noFill/>
                </a:ln>
                <a:solidFill>
                  <a:schemeClr val="tx1"/>
                </a:solidFill>
                <a:effectLst/>
              </a:rPr>
              <a:t> of a new branch. Click the </a:t>
            </a:r>
            <a:r>
              <a:rPr kumimoji="0" lang="en-US" altLang="en-US" sz="2000" b="0" i="0" u="none" strike="noStrike" cap="none" normalizeH="0" baseline="0" dirty="0">
                <a:ln>
                  <a:noFill/>
                </a:ln>
                <a:solidFill>
                  <a:schemeClr val="tx1"/>
                </a:solidFill>
                <a:effectLst/>
                <a:latin typeface="Arial Unicode MS"/>
              </a:rPr>
              <a:t>Branch button</a:t>
            </a:r>
            <a:r>
              <a:rPr kumimoji="0" lang="en-US" altLang="en-US" sz="2000" b="0" i="0" u="none" strike="noStrike" cap="none" normalizeH="0" baseline="0" dirty="0">
                <a:ln>
                  <a:noFill/>
                </a:ln>
                <a:solidFill>
                  <a:schemeClr val="tx1"/>
                </a:solidFill>
                <a:effectLst/>
              </a:rPr>
              <a:t> to save new branch. Your new branch should be selected with a check mark to the left of the branch name.</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Use a text editor to create a text file in your test project folder. This time I created a file with the name readme with no file extension.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Return to the </a:t>
            </a:r>
            <a:r>
              <a:rPr kumimoji="0" lang="en-US" altLang="en-US" sz="2000" b="0" i="0" u="none" strike="noStrike" cap="none" normalizeH="0" baseline="0" dirty="0" err="1">
                <a:ln>
                  <a:noFill/>
                </a:ln>
                <a:solidFill>
                  <a:schemeClr val="tx1"/>
                </a:solidFill>
                <a:effectLst/>
                <a:latin typeface="Arial" panose="020B0604020202020204" pitchFamily="34" charset="0"/>
              </a:rPr>
              <a:t>Github</a:t>
            </a:r>
            <a:r>
              <a:rPr kumimoji="0" lang="en-US" altLang="en-US" sz="2000" b="0" i="0" u="none" strike="noStrike" cap="none" normalizeH="0" baseline="0" dirty="0">
                <a:ln>
                  <a:noFill/>
                </a:ln>
                <a:solidFill>
                  <a:schemeClr val="tx1"/>
                </a:solidFill>
                <a:effectLst/>
                <a:latin typeface="Arial" panose="020B0604020202020204" pitchFamily="34" charset="0"/>
              </a:rPr>
              <a:t> software and select the </a:t>
            </a:r>
            <a:r>
              <a:rPr kumimoji="0" lang="en-US" altLang="en-US" sz="2000" b="0" i="0" u="none" strike="noStrike" cap="none" normalizeH="0" baseline="0" dirty="0">
                <a:ln>
                  <a:noFill/>
                </a:ln>
                <a:solidFill>
                  <a:schemeClr val="tx1"/>
                </a:solidFill>
                <a:effectLst/>
                <a:latin typeface="Arial Unicode MS"/>
              </a:rPr>
              <a:t>Changes</a:t>
            </a:r>
            <a:r>
              <a:rPr kumimoji="0" lang="en-US" altLang="en-US" sz="2000" b="0" i="0" u="none" strike="noStrike" cap="none" normalizeH="0" baseline="0" dirty="0">
                <a:ln>
                  <a:noFill/>
                </a:ln>
                <a:solidFill>
                  <a:schemeClr val="tx1"/>
                </a:solidFill>
                <a:effectLst/>
              </a:rPr>
              <a:t> icon on left side. The new file should be listed and pre-selected as NEW.</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383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5498-215A-423A-AB39-E1C97A7067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C5D653-8918-48CD-9D64-CA47D7DFB57A}"/>
              </a:ext>
            </a:extLst>
          </p:cNvPr>
          <p:cNvSpPr>
            <a:spLocks noGrp="1"/>
          </p:cNvSpPr>
          <p:nvPr>
            <p:ph idx="1"/>
          </p:nvPr>
        </p:nvSpPr>
        <p:spPr>
          <a:xfrm>
            <a:off x="503789" y="2354118"/>
            <a:ext cx="11161737" cy="44069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Click the square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button to immediate left of Commit button. The Commit button changes to Commit &amp; Sync. Click the </a:t>
            </a:r>
            <a:r>
              <a:rPr kumimoji="0" lang="en-US" altLang="en-US" sz="2000" b="0" i="0" u="none" strike="noStrike" cap="none" normalizeH="0" baseline="0" dirty="0">
                <a:ln>
                  <a:noFill/>
                </a:ln>
                <a:solidFill>
                  <a:schemeClr val="tx1"/>
                </a:solidFill>
                <a:effectLst/>
                <a:latin typeface="Arial Unicode MS"/>
              </a:rPr>
              <a:t>Commit &amp; Sync</a:t>
            </a:r>
            <a:r>
              <a:rPr kumimoji="0" lang="en-US" altLang="en-US" sz="2000" b="0" i="0" u="none" strike="noStrike" cap="none" normalizeH="0" baseline="0" dirty="0">
                <a:ln>
                  <a:noFill/>
                </a:ln>
                <a:solidFill>
                  <a:schemeClr val="tx1"/>
                </a:solidFill>
                <a:effectLst/>
              </a:rPr>
              <a:t> button.</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Arial" panose="020B0604020202020204" pitchFamily="34" charset="0"/>
              </a:rPr>
              <a:t>In the </a:t>
            </a:r>
            <a:r>
              <a:rPr kumimoji="0" lang="en-US" altLang="en-US" sz="2000" b="0" i="0" u="none" strike="noStrike" cap="none" normalizeH="0" baseline="0" dirty="0" err="1">
                <a:ln>
                  <a:noFill/>
                </a:ln>
                <a:solidFill>
                  <a:schemeClr val="tx1"/>
                </a:solidFill>
                <a:effectLst/>
                <a:latin typeface="Arial" panose="020B0604020202020204" pitchFamily="34" charset="0"/>
              </a:rPr>
              <a:t>Uncommited</a:t>
            </a:r>
            <a:r>
              <a:rPr kumimoji="0" lang="en-US" altLang="en-US" sz="2000" b="0" i="0" u="none" strike="noStrike" cap="none" normalizeH="0" baseline="0" dirty="0">
                <a:ln>
                  <a:noFill/>
                </a:ln>
                <a:solidFill>
                  <a:schemeClr val="tx1"/>
                </a:solidFill>
                <a:effectLst/>
                <a:latin typeface="Arial" panose="020B0604020202020204" pitchFamily="34" charset="0"/>
              </a:rPr>
              <a:t> Changes box between the left side icons and the text file on the right, enter a </a:t>
            </a:r>
            <a:r>
              <a:rPr kumimoji="0" lang="en-US" altLang="en-US" sz="2000" b="0" i="0" u="none" strike="noStrike" cap="none" normalizeH="0" baseline="0" dirty="0">
                <a:ln>
                  <a:noFill/>
                </a:ln>
                <a:solidFill>
                  <a:schemeClr val="tx1"/>
                </a:solidFill>
                <a:effectLst/>
                <a:latin typeface="Arial Unicode MS"/>
              </a:rPr>
              <a:t>summary</a:t>
            </a:r>
            <a:r>
              <a:rPr kumimoji="0" lang="en-US" altLang="en-US" sz="2000" b="0" i="0" u="none" strike="noStrike" cap="none" normalizeH="0" baseline="0" dirty="0">
                <a:ln>
                  <a:noFill/>
                </a:ln>
                <a:solidFill>
                  <a:schemeClr val="tx1"/>
                </a:solidFill>
                <a:effectLst/>
              </a:rPr>
              <a:t> of this change and a </a:t>
            </a:r>
            <a:r>
              <a:rPr kumimoji="0" lang="en-US" altLang="en-US" sz="2000" b="0" i="0" u="none" strike="noStrike" cap="none" normalizeH="0" baseline="0" dirty="0">
                <a:ln>
                  <a:noFill/>
                </a:ln>
                <a:solidFill>
                  <a:schemeClr val="tx1"/>
                </a:solidFill>
                <a:effectLst/>
                <a:latin typeface="Arial Unicode MS"/>
              </a:rPr>
              <a:t>short description</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chemeClr val="tx1"/>
                </a:solidFill>
                <a:effectLst/>
                <a:latin typeface="Arial" panose="020B0604020202020204" pitchFamily="34" charset="0"/>
              </a:rPr>
              <a:t>On your </a:t>
            </a:r>
            <a:r>
              <a:rPr kumimoji="0" lang="en-US" altLang="en-US" sz="2000" b="0" i="0" u="none" strike="noStrike" cap="none" normalizeH="0" baseline="0" dirty="0" err="1">
                <a:ln>
                  <a:noFill/>
                </a:ln>
                <a:solidFill>
                  <a:schemeClr val="tx1"/>
                </a:solidFill>
                <a:effectLst/>
                <a:latin typeface="Arial" panose="020B0604020202020204" pitchFamily="34" charset="0"/>
              </a:rPr>
              <a:t>Github</a:t>
            </a:r>
            <a:r>
              <a:rPr kumimoji="0" lang="en-US" altLang="en-US" sz="2000" b="0" i="0" u="none" strike="noStrike" cap="none" normalizeH="0" baseline="0" dirty="0">
                <a:ln>
                  <a:noFill/>
                </a:ln>
                <a:solidFill>
                  <a:schemeClr val="tx1"/>
                </a:solidFill>
                <a:effectLst/>
                <a:latin typeface="Arial" panose="020B0604020202020204" pitchFamily="34" charset="0"/>
              </a:rPr>
              <a:t> home page, click your test project repository link to display the repository home page. You should see your branch name with a green rectangular </a:t>
            </a:r>
            <a:r>
              <a:rPr kumimoji="0" lang="en-US" altLang="en-US" sz="2000" b="0" i="0" u="none" strike="noStrike" cap="none" normalizeH="0" baseline="0" dirty="0">
                <a:ln>
                  <a:noFill/>
                </a:ln>
                <a:solidFill>
                  <a:schemeClr val="tx1"/>
                </a:solidFill>
                <a:effectLst/>
                <a:latin typeface="Arial Unicode MS"/>
              </a:rPr>
              <a:t>Compare and Pull Request</a:t>
            </a:r>
            <a:r>
              <a:rPr kumimoji="0" lang="en-US" altLang="en-US" sz="2000" b="0" i="0" u="none" strike="noStrike" cap="none" normalizeH="0" baseline="0" dirty="0">
                <a:ln>
                  <a:noFill/>
                </a:ln>
                <a:solidFill>
                  <a:schemeClr val="tx1"/>
                </a:solidFill>
                <a:effectLst/>
              </a:rPr>
              <a:t> button. Click the button.</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indent="0">
              <a:buNone/>
            </a:pPr>
            <a:endParaRPr lang="en-US" sz="2000" dirty="0"/>
          </a:p>
        </p:txBody>
      </p:sp>
    </p:spTree>
    <p:extLst>
      <p:ext uri="{BB962C8B-B14F-4D97-AF65-F5344CB8AC3E}">
        <p14:creationId xmlns:p14="http://schemas.microsoft.com/office/powerpoint/2010/main" val="3385772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{F105DCC7-CA06-4F99-9756-FDFED7A303FE}tf02900722</Template>
  <TotalTime>254</TotalTime>
  <Words>1610</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Unicode MS</vt:lpstr>
      <vt:lpstr>Century Gothic</vt:lpstr>
      <vt:lpstr>Wingdings 3</vt:lpstr>
      <vt:lpstr>Ion Boardroom</vt:lpstr>
      <vt:lpstr>Github Basics</vt:lpstr>
      <vt:lpstr>What is Github?</vt:lpstr>
      <vt:lpstr>PowerPoint Presentation</vt:lpstr>
      <vt:lpstr>How to Use Github </vt:lpstr>
      <vt:lpstr>PowerPoint Presentation</vt:lpstr>
      <vt:lpstr>Add a File to Your Repository </vt:lpstr>
      <vt:lpstr>PowerPoint Presentation</vt:lpstr>
      <vt:lpstr>Add a File to a New Branch then Merge File into Your Repository </vt:lpstr>
      <vt:lpstr>PowerPoint Presentation</vt:lpstr>
      <vt:lpstr>PowerPoint Presentation</vt:lpstr>
      <vt:lpstr>Create a Second Branch and Merge with Repository  </vt:lpstr>
      <vt:lpstr>PowerPoint Presentation</vt:lpstr>
      <vt:lpstr>PowerPoint Presentation</vt:lpstr>
      <vt:lpstr>Clone a Remote Project to Your Local Machine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Basics</dc:title>
  <dc:creator>Alberta Carsamer</dc:creator>
  <cp:lastModifiedBy>Alberta Carsamer</cp:lastModifiedBy>
  <cp:revision>14</cp:revision>
  <dcterms:created xsi:type="dcterms:W3CDTF">2020-11-03T08:08:55Z</dcterms:created>
  <dcterms:modified xsi:type="dcterms:W3CDTF">2020-11-03T12:23:35Z</dcterms:modified>
</cp:coreProperties>
</file>