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E46"/>
    <a:srgbClr val="D0783D"/>
    <a:srgbClr val="B50A03"/>
    <a:srgbClr val="F2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2"/>
    <p:restoredTop sz="94737"/>
  </p:normalViewPr>
  <p:slideViewPr>
    <p:cSldViewPr snapToGrid="0" snapToObjects="1">
      <p:cViewPr>
        <p:scale>
          <a:sx n="163" d="100"/>
          <a:sy n="163" d="100"/>
        </p:scale>
        <p:origin x="504" y="-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05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3839C-7069-744F-95C5-31578CF4F046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67D5B-D165-B34C-95EA-9C4355D90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0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7D5B-D165-B34C-95EA-9C4355D90C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5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7D5B-D165-B34C-95EA-9C4355D90C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31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7D5B-D165-B34C-95EA-9C4355D90C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31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667D5B-D165-B34C-95EA-9C4355D90C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1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C873-B4B5-153B-989A-252968444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EA26F-4073-7306-747E-08899B211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D2E19-34E4-C0EB-2C18-E8C12402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76630-8B2C-3E29-C3FB-273A1D9E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C4823-A1BE-C2BA-6DB2-4DFD3E59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0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5418-000B-5982-D8A1-0680C6B32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1F31B-3F02-C7BD-2EE8-E04D1E90C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C450-EC33-A15C-B46D-DCFC331A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815F5-9EFB-EA56-BBD1-9AFCEE9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111BC-680A-E2AA-8C55-43DA6223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3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9A531-5A4E-311B-08F4-D6C195A09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FFE41-7DEF-760C-712C-44B2BC13E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092C9-C857-D9CF-8670-CDA1AB09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CC9B-2205-CB81-F2DF-09615A02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527E7-6E52-23AC-C0EE-384F5DCD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C9C6-574D-7EFB-9C78-011C1B59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0489B-D75C-0506-1233-812A97808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8B69-B2C7-F8A3-5DEE-D8E2EF9A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461EE-956A-1422-BC87-37391DD3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6F51D-7CA8-AC51-3568-D75A7B72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2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11DD-D796-B492-4293-0D8204C5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1A959-6C09-A873-A91A-CCFF8E732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933B9-D18C-29A1-76B7-6C115B52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E879D-294B-A22D-A7F6-D6104DE0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1D01B-A2F3-CE4D-B0E6-2E6E13FA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2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7DAA-5EE6-BAB1-F58A-8BBA0EC5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6854-8994-FE6F-AC8B-9A500CB48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71C8E-58BC-2896-2BCB-2AAA89C51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EE083-7905-5F8E-20D1-EC22370E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38DAC-C0F7-FB59-7326-C4F43FD3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E8E53-6427-4718-998C-255C8302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1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1E22-5582-3F47-FD37-8821DEBA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07E5D-3FAF-7D7B-ECB8-6C815C7B7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1087F-868E-865B-0709-A2495E33B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6CA1C-89BC-EEB0-B082-E32899326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6141-A35C-D71E-A293-7474EA993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9451A-C71A-A5E4-03C2-A03752D9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B5E90-C2F4-EA1F-70B5-6157AC91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2BF85-BF84-5F9F-4276-1675B754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C45D-4AB8-0717-BEA9-0242B728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67C08-2502-B1DB-3F59-A2CA9E20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8E7E3-C7DC-A3C4-0252-51946A7A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EFEB9-1148-ECEA-FA4D-E1FE255C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92F2B-DCA0-1FF3-F9CB-E7E666CF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D9B29-6427-DD89-8684-8D1288A0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2456C-46CA-F41F-0BCC-CCBF771B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3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544A-6A94-035A-04D6-1575F4D3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704F-4D17-1FB7-491E-2379E3262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6BB5-0FC8-0801-8BD4-F199E95A3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BA0D0-5EF1-B900-D57F-64A17A51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4E354-9146-CADB-A9C7-204718B2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08FE7-31D0-4A86-F690-442EBA06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8271-A515-A92D-EF06-7D8A8467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2DD26-80C9-60F0-214C-C971A0ADB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815A-79F1-94D6-DFC7-3EA663FD8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D3C0F-014C-0BA9-DFD6-9C0889AC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BF7DA-1FD9-AA9B-FD65-86452CF4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91B83-8B09-62E5-8307-5FD61F8E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9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75304-38A6-2E18-7E12-E717545A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91BF4-C4C0-5D40-2E2A-897B1974E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FEFA-42B1-6E85-69D6-15332F943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6ED7-8035-6B4C-BFDD-57073E112624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C520D-B323-23D3-168E-CD088DCDF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60A33-2F70-79B5-3132-CA5C42069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188D5-E96C-3043-B749-99BEEA2BD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6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04173B-0D79-DC60-31F6-CE7C212207FC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 flipV="1">
            <a:off x="1136056" y="3313409"/>
            <a:ext cx="382588" cy="249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847DFB-664C-B576-91DA-DA1A721DFAA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732644" y="3311943"/>
            <a:ext cx="317747" cy="146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gnetic Disk 5">
            <a:extLst>
              <a:ext uri="{FF2B5EF4-FFF2-40B4-BE49-F238E27FC236}">
                <a16:creationId xmlns:a16="http://schemas.microsoft.com/office/drawing/2014/main" id="{167D8791-35E2-BB69-D517-973349242EC8}"/>
              </a:ext>
            </a:extLst>
          </p:cNvPr>
          <p:cNvSpPr/>
          <p:nvPr/>
        </p:nvSpPr>
        <p:spPr>
          <a:xfrm>
            <a:off x="466981" y="2813785"/>
            <a:ext cx="669075" cy="1004242"/>
          </a:xfrm>
          <a:prstGeom prst="flowChartMagneticDisk">
            <a:avLst/>
          </a:prstGeom>
          <a:solidFill>
            <a:srgbClr val="F2F2F4"/>
          </a:solidFill>
          <a:ln w="28575">
            <a:solidFill>
              <a:srgbClr val="D0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A62F-2952-57FF-FEB2-F927B9AAD469}"/>
              </a:ext>
            </a:extLst>
          </p:cNvPr>
          <p:cNvSpPr txBox="1"/>
          <p:nvPr/>
        </p:nvSpPr>
        <p:spPr>
          <a:xfrm>
            <a:off x="343733" y="3862269"/>
            <a:ext cx="91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D5D82EA-9B00-B0AB-7DD3-5B3BB03C9515}"/>
              </a:ext>
            </a:extLst>
          </p:cNvPr>
          <p:cNvSpPr/>
          <p:nvPr/>
        </p:nvSpPr>
        <p:spPr>
          <a:xfrm>
            <a:off x="1518644" y="2604674"/>
            <a:ext cx="2214000" cy="1417470"/>
          </a:xfrm>
          <a:prstGeom prst="roundRect">
            <a:avLst/>
          </a:prstGeom>
          <a:solidFill>
            <a:srgbClr val="F2F2F4"/>
          </a:solidFill>
          <a:ln w="38100">
            <a:solidFill>
              <a:srgbClr val="B50A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b="1" dirty="0">
                <a:ln w="0"/>
                <a:solidFill>
                  <a:schemeClr val="accent5">
                    <a:lumMod val="50000"/>
                  </a:schemeClr>
                </a:solidFill>
              </a:rPr>
              <a:t>Learning Algorithm</a:t>
            </a:r>
            <a:endParaRPr lang="en-US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SGD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Decision Trees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18A9F09-6C9F-BC7F-5516-60A36BAAF6DA}"/>
              </a:ext>
            </a:extLst>
          </p:cNvPr>
          <p:cNvSpPr/>
          <p:nvPr/>
        </p:nvSpPr>
        <p:spPr>
          <a:xfrm>
            <a:off x="9328196" y="2189631"/>
            <a:ext cx="2214000" cy="2252549"/>
          </a:xfrm>
          <a:prstGeom prst="roundRect">
            <a:avLst/>
          </a:prstGeom>
          <a:solidFill>
            <a:srgbClr val="F2F2F4"/>
          </a:solidFill>
          <a:ln w="38100">
            <a:solidFill>
              <a:srgbClr val="B50A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b="1" dirty="0">
                <a:ln w="0"/>
                <a:solidFill>
                  <a:schemeClr val="accent5">
                    <a:lumMod val="50000"/>
                  </a:schemeClr>
                </a:solidFill>
              </a:rPr>
              <a:t>Verification</a:t>
            </a:r>
            <a:endParaRPr lang="en-US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Feature Injection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Membership Inference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Forgetting Measuring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272492-7666-6011-77E4-E20B487AEC1B}"/>
              </a:ext>
            </a:extLst>
          </p:cNvPr>
          <p:cNvSpPr/>
          <p:nvPr/>
        </p:nvSpPr>
        <p:spPr>
          <a:xfrm>
            <a:off x="5923472" y="1305131"/>
            <a:ext cx="960103" cy="800438"/>
          </a:xfrm>
          <a:prstGeom prst="rect">
            <a:avLst/>
          </a:prstGeom>
          <a:solidFill>
            <a:srgbClr val="F2F2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✓ ⎯⎯⎯⎯</a:t>
            </a:r>
          </a:p>
          <a:p>
            <a:r>
              <a:rPr lang="en-US" dirty="0">
                <a:solidFill>
                  <a:schemeClr val="tx1"/>
                </a:solidFill>
              </a:rPr>
              <a:t>✓ ⎯⎯⎯⎯</a:t>
            </a:r>
          </a:p>
          <a:p>
            <a:r>
              <a:rPr lang="en-US" dirty="0">
                <a:solidFill>
                  <a:schemeClr val="tx1"/>
                </a:solidFill>
              </a:rPr>
              <a:t>✓ ⎯⎯⎯⎯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B08875-F64E-4170-DD4A-94B1052B0632}"/>
              </a:ext>
            </a:extLst>
          </p:cNvPr>
          <p:cNvSpPr txBox="1"/>
          <p:nvPr/>
        </p:nvSpPr>
        <p:spPr>
          <a:xfrm>
            <a:off x="5821823" y="935333"/>
            <a:ext cx="150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Requirements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73B4AB-1CFE-6F91-E005-C7F75B95A8EC}"/>
              </a:ext>
            </a:extLst>
          </p:cNvPr>
          <p:cNvSpPr txBox="1"/>
          <p:nvPr/>
        </p:nvSpPr>
        <p:spPr>
          <a:xfrm>
            <a:off x="6853307" y="1262522"/>
            <a:ext cx="1787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Completeness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Timeliness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Guarantee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E19BF1-E662-9179-2CA2-68C1E7343C96}"/>
              </a:ext>
            </a:extLst>
          </p:cNvPr>
          <p:cNvSpPr txBox="1"/>
          <p:nvPr/>
        </p:nvSpPr>
        <p:spPr>
          <a:xfrm>
            <a:off x="9274382" y="1273280"/>
            <a:ext cx="2057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ZRF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Anamnesis Index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323AD8-A18E-F161-5D7C-2608CAC4C99E}"/>
              </a:ext>
            </a:extLst>
          </p:cNvPr>
          <p:cNvSpPr txBox="1"/>
          <p:nvPr/>
        </p:nvSpPr>
        <p:spPr>
          <a:xfrm>
            <a:off x="9257307" y="941007"/>
            <a:ext cx="195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Evaluation Metrics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8BC319-11E9-C063-BF99-91D29D1E5585}"/>
              </a:ext>
            </a:extLst>
          </p:cNvPr>
          <p:cNvSpPr/>
          <p:nvPr/>
        </p:nvSpPr>
        <p:spPr>
          <a:xfrm>
            <a:off x="5638804" y="867269"/>
            <a:ext cx="6086215" cy="377164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171675-35E4-F77F-8C6E-7939C087A37E}"/>
              </a:ext>
            </a:extLst>
          </p:cNvPr>
          <p:cNvSpPr/>
          <p:nvPr/>
        </p:nvSpPr>
        <p:spPr>
          <a:xfrm>
            <a:off x="268203" y="2280213"/>
            <a:ext cx="4445311" cy="235869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11379F6-87E0-7BC0-40CD-CDE2003C6CF0}"/>
              </a:ext>
            </a:extLst>
          </p:cNvPr>
          <p:cNvCxnSpPr>
            <a:cxnSpLocks/>
          </p:cNvCxnSpPr>
          <p:nvPr/>
        </p:nvCxnSpPr>
        <p:spPr>
          <a:xfrm>
            <a:off x="4719892" y="3314874"/>
            <a:ext cx="92529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553E5F8-B03F-5A34-66AE-4FE5D718942A}"/>
              </a:ext>
            </a:extLst>
          </p:cNvPr>
          <p:cNvSpPr txBox="1"/>
          <p:nvPr/>
        </p:nvSpPr>
        <p:spPr>
          <a:xfrm>
            <a:off x="4632409" y="3423179"/>
            <a:ext cx="1100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Removal request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C0C38BB-45A7-A69C-265F-9E02B191012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8099323" y="3320177"/>
            <a:ext cx="320062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D387AE-8F7B-C7F2-2411-4E74F34DACF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9076765" y="3315906"/>
            <a:ext cx="251431" cy="21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AB8895C-5637-38A0-29E2-CA91EBD0AAD7}"/>
              </a:ext>
            </a:extLst>
          </p:cNvPr>
          <p:cNvCxnSpPr>
            <a:cxnSpLocks/>
          </p:cNvCxnSpPr>
          <p:nvPr/>
        </p:nvCxnSpPr>
        <p:spPr>
          <a:xfrm flipV="1">
            <a:off x="8748075" y="2148993"/>
            <a:ext cx="11960" cy="83254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749268-74D8-B08C-6B0A-54CFC53B761A}"/>
              </a:ext>
            </a:extLst>
          </p:cNvPr>
          <p:cNvCxnSpPr>
            <a:cxnSpLocks/>
          </p:cNvCxnSpPr>
          <p:nvPr/>
        </p:nvCxnSpPr>
        <p:spPr>
          <a:xfrm>
            <a:off x="6992317" y="2148993"/>
            <a:ext cx="0" cy="32270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5A4E442-B9ED-E011-565D-EEB60D5A21FA}"/>
              </a:ext>
            </a:extLst>
          </p:cNvPr>
          <p:cNvCxnSpPr>
            <a:stCxn id="22" idx="2"/>
            <a:endCxn id="8" idx="2"/>
          </p:cNvCxnSpPr>
          <p:nvPr/>
        </p:nvCxnSpPr>
        <p:spPr>
          <a:xfrm rot="5400000" flipH="1">
            <a:off x="6320402" y="327386"/>
            <a:ext cx="420036" cy="7809552"/>
          </a:xfrm>
          <a:prstGeom prst="bentConnector3">
            <a:avLst>
              <a:gd name="adj1" fmla="val -176765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6A98788-5D0C-36E9-0EAA-CFB65B41789D}"/>
              </a:ext>
            </a:extLst>
          </p:cNvPr>
          <p:cNvSpPr txBox="1"/>
          <p:nvPr/>
        </p:nvSpPr>
        <p:spPr>
          <a:xfrm>
            <a:off x="5998291" y="4773678"/>
            <a:ext cx="994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Retrain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40085A-4672-49BF-C071-E20415086C33}"/>
              </a:ext>
            </a:extLst>
          </p:cNvPr>
          <p:cNvSpPr txBox="1"/>
          <p:nvPr/>
        </p:nvSpPr>
        <p:spPr>
          <a:xfrm>
            <a:off x="10435196" y="4717568"/>
            <a:ext cx="1161314" cy="564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i="1" dirty="0"/>
              <a:t>Not satisfied?</a:t>
            </a:r>
          </a:p>
        </p:txBody>
      </p:sp>
      <p:pic>
        <p:nvPicPr>
          <p:cNvPr id="81" name="Picture 80" descr="Shape&#10;&#10;Description automatically generated with low confidence">
            <a:extLst>
              <a:ext uri="{FF2B5EF4-FFF2-40B4-BE49-F238E27FC236}">
                <a16:creationId xmlns:a16="http://schemas.microsoft.com/office/drawing/2014/main" id="{F033DB74-0EF8-5863-7769-AC4108103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90" y="3031670"/>
            <a:ext cx="579551" cy="579551"/>
          </a:xfrm>
          <a:prstGeom prst="rect">
            <a:avLst/>
          </a:prstGeom>
        </p:spPr>
      </p:pic>
      <p:pic>
        <p:nvPicPr>
          <p:cNvPr id="85" name="Picture 84" descr="Shape&#10;&#10;Description automatically generated with low confidence">
            <a:extLst>
              <a:ext uri="{FF2B5EF4-FFF2-40B4-BE49-F238E27FC236}">
                <a16:creationId xmlns:a16="http://schemas.microsoft.com/office/drawing/2014/main" id="{5B5D0709-991B-3B2A-B153-7BAFCE6B6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300" y="3018401"/>
            <a:ext cx="603550" cy="603550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78197A6-5E36-6EA7-0615-211B0BCE5FB8}"/>
              </a:ext>
            </a:extLst>
          </p:cNvPr>
          <p:cNvSpPr>
            <a:spLocks/>
          </p:cNvSpPr>
          <p:nvPr/>
        </p:nvSpPr>
        <p:spPr>
          <a:xfrm>
            <a:off x="5885323" y="2506769"/>
            <a:ext cx="2214000" cy="1626815"/>
          </a:xfrm>
          <a:prstGeom prst="roundRect">
            <a:avLst/>
          </a:prstGeom>
          <a:solidFill>
            <a:srgbClr val="F2F2F4"/>
          </a:solidFill>
          <a:ln w="38100">
            <a:solidFill>
              <a:srgbClr val="B50A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b="1" dirty="0">
                <a:ln w="0"/>
                <a:solidFill>
                  <a:schemeClr val="accent5">
                    <a:lumMod val="50000"/>
                  </a:schemeClr>
                </a:solidFill>
              </a:rPr>
              <a:t>Unlearning Algorithm</a:t>
            </a:r>
            <a:endParaRPr lang="en-US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Model-agnostic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Model-intrinsic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Data-driven</a:t>
            </a:r>
          </a:p>
        </p:txBody>
      </p:sp>
      <p:pic>
        <p:nvPicPr>
          <p:cNvPr id="96" name="Picture 95" descr="Shape&#10;&#10;Description automatically generated with low confidence">
            <a:extLst>
              <a:ext uri="{FF2B5EF4-FFF2-40B4-BE49-F238E27FC236}">
                <a16:creationId xmlns:a16="http://schemas.microsoft.com/office/drawing/2014/main" id="{0A0E30A6-EEE2-45E8-1CEF-3200CE82F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517" y="1475628"/>
            <a:ext cx="629941" cy="62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9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04173B-0D79-DC60-31F6-CE7C212207FC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>
            <a:off x="1136056" y="3315906"/>
            <a:ext cx="382588" cy="384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847DFB-664C-B576-91DA-DA1A721DFAA8}"/>
              </a:ext>
            </a:extLst>
          </p:cNvPr>
          <p:cNvCxnSpPr>
            <a:cxnSpLocks/>
            <a:stCxn id="8" idx="3"/>
            <a:endCxn id="81" idx="1"/>
          </p:cNvCxnSpPr>
          <p:nvPr/>
        </p:nvCxnSpPr>
        <p:spPr>
          <a:xfrm>
            <a:off x="3732644" y="3319751"/>
            <a:ext cx="341546" cy="16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gnetic Disk 5">
            <a:extLst>
              <a:ext uri="{FF2B5EF4-FFF2-40B4-BE49-F238E27FC236}">
                <a16:creationId xmlns:a16="http://schemas.microsoft.com/office/drawing/2014/main" id="{167D8791-35E2-BB69-D517-973349242EC8}"/>
              </a:ext>
            </a:extLst>
          </p:cNvPr>
          <p:cNvSpPr/>
          <p:nvPr/>
        </p:nvSpPr>
        <p:spPr>
          <a:xfrm>
            <a:off x="466981" y="2813785"/>
            <a:ext cx="669075" cy="1004242"/>
          </a:xfrm>
          <a:prstGeom prst="flowChartMagneticDisk">
            <a:avLst/>
          </a:prstGeom>
          <a:solidFill>
            <a:srgbClr val="F2F2F4"/>
          </a:solidFill>
          <a:ln w="28575">
            <a:solidFill>
              <a:srgbClr val="D0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A62F-2952-57FF-FEB2-F927B9AAD469}"/>
              </a:ext>
            </a:extLst>
          </p:cNvPr>
          <p:cNvSpPr txBox="1"/>
          <p:nvPr/>
        </p:nvSpPr>
        <p:spPr>
          <a:xfrm>
            <a:off x="343733" y="3862269"/>
            <a:ext cx="91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D5D82EA-9B00-B0AB-7DD3-5B3BB03C9515}"/>
              </a:ext>
            </a:extLst>
          </p:cNvPr>
          <p:cNvSpPr/>
          <p:nvPr/>
        </p:nvSpPr>
        <p:spPr>
          <a:xfrm>
            <a:off x="1518644" y="2544529"/>
            <a:ext cx="2214000" cy="1550443"/>
          </a:xfrm>
          <a:prstGeom prst="roundRect">
            <a:avLst/>
          </a:prstGeom>
          <a:solidFill>
            <a:srgbClr val="F2F2F4"/>
          </a:solidFill>
          <a:ln w="38100">
            <a:solidFill>
              <a:srgbClr val="B50A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b="1" dirty="0">
                <a:ln w="0"/>
                <a:solidFill>
                  <a:schemeClr val="accent5">
                    <a:lumMod val="50000"/>
                  </a:schemeClr>
                </a:solidFill>
              </a:rPr>
              <a:t>Learning Algorithm</a:t>
            </a:r>
            <a:endParaRPr lang="en-US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SGD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18A9F09-6C9F-BC7F-5516-60A36BAAF6DA}"/>
              </a:ext>
            </a:extLst>
          </p:cNvPr>
          <p:cNvSpPr/>
          <p:nvPr/>
        </p:nvSpPr>
        <p:spPr>
          <a:xfrm>
            <a:off x="9328195" y="2189631"/>
            <a:ext cx="2708886" cy="2252549"/>
          </a:xfrm>
          <a:prstGeom prst="roundRect">
            <a:avLst/>
          </a:prstGeom>
          <a:solidFill>
            <a:srgbClr val="F2F2F4"/>
          </a:solidFill>
          <a:ln w="38100">
            <a:solidFill>
              <a:srgbClr val="B50A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b="1" dirty="0">
                <a:ln w="0"/>
                <a:solidFill>
                  <a:schemeClr val="accent5">
                    <a:lumMod val="50000"/>
                  </a:schemeClr>
                </a:solidFill>
              </a:rPr>
              <a:t>Verification</a:t>
            </a:r>
            <a:endParaRPr lang="en-US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Feature Injection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Membership Inference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Forgetting Measuring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B08875-F64E-4170-DD4A-94B1052B0632}"/>
              </a:ext>
            </a:extLst>
          </p:cNvPr>
          <p:cNvSpPr txBox="1"/>
          <p:nvPr/>
        </p:nvSpPr>
        <p:spPr>
          <a:xfrm>
            <a:off x="5800795" y="860603"/>
            <a:ext cx="150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accent5">
                    <a:lumMod val="50000"/>
                  </a:schemeClr>
                </a:solidFill>
              </a:rPr>
              <a:t>Requirements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73B4AB-1CFE-6F91-E005-C7F75B95A8EC}"/>
              </a:ext>
            </a:extLst>
          </p:cNvPr>
          <p:cNvSpPr txBox="1"/>
          <p:nvPr/>
        </p:nvSpPr>
        <p:spPr>
          <a:xfrm>
            <a:off x="6412255" y="1095349"/>
            <a:ext cx="1787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" indent="-102870">
              <a:buFont typeface="Arial" panose="020B0604020202020204" pitchFamily="34" charset="0"/>
              <a:buChar char="•"/>
            </a:pPr>
            <a:r>
              <a:rPr lang="en-US" dirty="0"/>
              <a:t>Completeness</a:t>
            </a:r>
          </a:p>
          <a:p>
            <a:pPr marL="102870" indent="-102870">
              <a:buFont typeface="Arial" panose="020B0604020202020204" pitchFamily="34" charset="0"/>
              <a:buChar char="•"/>
            </a:pPr>
            <a:r>
              <a:rPr lang="en-US" dirty="0"/>
              <a:t>Timeliness</a:t>
            </a:r>
          </a:p>
          <a:p>
            <a:pPr marL="102870" indent="-102870">
              <a:buFont typeface="Arial" panose="020B0604020202020204" pitchFamily="34" charset="0"/>
              <a:buChar char="•"/>
            </a:pPr>
            <a:r>
              <a:rPr lang="en-US" dirty="0"/>
              <a:t>Guarantee</a:t>
            </a:r>
          </a:p>
          <a:p>
            <a:pPr marL="102870" indent="-10287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E19BF1-E662-9179-2CA2-68C1E7343C96}"/>
              </a:ext>
            </a:extLst>
          </p:cNvPr>
          <p:cNvSpPr txBox="1"/>
          <p:nvPr/>
        </p:nvSpPr>
        <p:spPr>
          <a:xfrm>
            <a:off x="8848918" y="1126492"/>
            <a:ext cx="205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" indent="-102870"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 marL="102870" indent="-102870">
              <a:buFont typeface="Arial" panose="020B0604020202020204" pitchFamily="34" charset="0"/>
              <a:buChar char="•"/>
            </a:pPr>
            <a:r>
              <a:rPr lang="en-US" dirty="0"/>
              <a:t>ZRF score</a:t>
            </a:r>
          </a:p>
          <a:p>
            <a:pPr marL="102870" indent="-102870">
              <a:buFont typeface="Arial" panose="020B0604020202020204" pitchFamily="34" charset="0"/>
              <a:buChar char="•"/>
            </a:pPr>
            <a:r>
              <a:rPr lang="en-US" dirty="0"/>
              <a:t>Anamnesis Index</a:t>
            </a:r>
          </a:p>
          <a:p>
            <a:pPr marL="102870" indent="-10287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323AD8-A18E-F161-5D7C-2608CAC4C99E}"/>
              </a:ext>
            </a:extLst>
          </p:cNvPr>
          <p:cNvSpPr txBox="1"/>
          <p:nvPr/>
        </p:nvSpPr>
        <p:spPr>
          <a:xfrm>
            <a:off x="8289049" y="867486"/>
            <a:ext cx="195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solidFill>
                  <a:schemeClr val="accent5">
                    <a:lumMod val="50000"/>
                  </a:schemeClr>
                </a:solidFill>
              </a:rPr>
              <a:t>Evaluation</a:t>
            </a:r>
            <a:r>
              <a:rPr lang="en-US" b="1" dirty="0"/>
              <a:t> </a:t>
            </a:r>
            <a:r>
              <a:rPr lang="en-US" b="1" dirty="0">
                <a:ln w="0"/>
                <a:solidFill>
                  <a:schemeClr val="accent5">
                    <a:lumMod val="50000"/>
                  </a:schemeClr>
                </a:solidFill>
              </a:rPr>
              <a:t>Metrics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8BC319-11E9-C063-BF99-91D29D1E5585}"/>
              </a:ext>
            </a:extLst>
          </p:cNvPr>
          <p:cNvSpPr/>
          <p:nvPr/>
        </p:nvSpPr>
        <p:spPr>
          <a:xfrm>
            <a:off x="5638804" y="867269"/>
            <a:ext cx="6491157" cy="377164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171675-35E4-F77F-8C6E-7939C087A37E}"/>
              </a:ext>
            </a:extLst>
          </p:cNvPr>
          <p:cNvSpPr/>
          <p:nvPr/>
        </p:nvSpPr>
        <p:spPr>
          <a:xfrm>
            <a:off x="268203" y="2280213"/>
            <a:ext cx="4445311" cy="235869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11379F6-87E0-7BC0-40CD-CDE2003C6CF0}"/>
              </a:ext>
            </a:extLst>
          </p:cNvPr>
          <p:cNvCxnSpPr>
            <a:cxnSpLocks/>
          </p:cNvCxnSpPr>
          <p:nvPr/>
        </p:nvCxnSpPr>
        <p:spPr>
          <a:xfrm>
            <a:off x="4719892" y="3314874"/>
            <a:ext cx="92529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553E5F8-B03F-5A34-66AE-4FE5D718942A}"/>
              </a:ext>
            </a:extLst>
          </p:cNvPr>
          <p:cNvSpPr txBox="1"/>
          <p:nvPr/>
        </p:nvSpPr>
        <p:spPr>
          <a:xfrm>
            <a:off x="4632409" y="2684630"/>
            <a:ext cx="1100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solidFill>
                  <a:schemeClr val="accent5">
                    <a:lumMod val="50000"/>
                  </a:schemeClr>
                </a:solidFill>
              </a:rPr>
              <a:t>Removal</a:t>
            </a:r>
            <a:r>
              <a:rPr lang="en-US" dirty="0"/>
              <a:t> </a:t>
            </a:r>
            <a:r>
              <a:rPr lang="en-US" b="1" dirty="0">
                <a:ln w="0"/>
                <a:solidFill>
                  <a:schemeClr val="accent5">
                    <a:lumMod val="50000"/>
                  </a:schemeClr>
                </a:solidFill>
              </a:rPr>
              <a:t>request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C0C38BB-45A7-A69C-265F-9E02B191012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8179915" y="3320177"/>
            <a:ext cx="23947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D387AE-8F7B-C7F2-2411-4E74F34DACF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9076765" y="3315906"/>
            <a:ext cx="251430" cy="213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AB8895C-5637-38A0-29E2-CA91EBD0AAD7}"/>
              </a:ext>
            </a:extLst>
          </p:cNvPr>
          <p:cNvCxnSpPr>
            <a:cxnSpLocks/>
          </p:cNvCxnSpPr>
          <p:nvPr/>
        </p:nvCxnSpPr>
        <p:spPr>
          <a:xfrm flipV="1">
            <a:off x="8748075" y="2148993"/>
            <a:ext cx="11960" cy="832549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749268-74D8-B08C-6B0A-54CFC53B761A}"/>
              </a:ext>
            </a:extLst>
          </p:cNvPr>
          <p:cNvCxnSpPr>
            <a:cxnSpLocks/>
          </p:cNvCxnSpPr>
          <p:nvPr/>
        </p:nvCxnSpPr>
        <p:spPr>
          <a:xfrm>
            <a:off x="6992317" y="2148993"/>
            <a:ext cx="0" cy="32270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5A4E442-B9ED-E011-565D-EEB60D5A21FA}"/>
              </a:ext>
            </a:extLst>
          </p:cNvPr>
          <p:cNvCxnSpPr>
            <a:cxnSpLocks/>
            <a:stCxn id="22" idx="2"/>
            <a:endCxn id="8" idx="2"/>
          </p:cNvCxnSpPr>
          <p:nvPr/>
        </p:nvCxnSpPr>
        <p:spPr>
          <a:xfrm rot="5400000" flipH="1">
            <a:off x="6480537" y="240079"/>
            <a:ext cx="347208" cy="8056994"/>
          </a:xfrm>
          <a:prstGeom prst="bentConnector3">
            <a:avLst>
              <a:gd name="adj1" fmla="val -261609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6A98788-5D0C-36E9-0EAA-CFB65B41789D}"/>
              </a:ext>
            </a:extLst>
          </p:cNvPr>
          <p:cNvSpPr txBox="1"/>
          <p:nvPr/>
        </p:nvSpPr>
        <p:spPr>
          <a:xfrm>
            <a:off x="5942444" y="4909655"/>
            <a:ext cx="994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Retrain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40085A-4672-49BF-C071-E20415086C33}"/>
              </a:ext>
            </a:extLst>
          </p:cNvPr>
          <p:cNvSpPr txBox="1"/>
          <p:nvPr/>
        </p:nvSpPr>
        <p:spPr>
          <a:xfrm>
            <a:off x="10682638" y="4680897"/>
            <a:ext cx="1161314" cy="564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i="1" dirty="0"/>
              <a:t>Not satisfied?</a:t>
            </a:r>
          </a:p>
        </p:txBody>
      </p:sp>
      <p:pic>
        <p:nvPicPr>
          <p:cNvPr id="81" name="Picture 80" descr="Shape&#10;&#10;Description automatically generated with low confidence">
            <a:extLst>
              <a:ext uri="{FF2B5EF4-FFF2-40B4-BE49-F238E27FC236}">
                <a16:creationId xmlns:a16="http://schemas.microsoft.com/office/drawing/2014/main" id="{F033DB74-0EF8-5863-7769-AC4108103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90" y="3031670"/>
            <a:ext cx="579551" cy="579551"/>
          </a:xfrm>
          <a:prstGeom prst="rect">
            <a:avLst/>
          </a:prstGeom>
        </p:spPr>
      </p:pic>
      <p:pic>
        <p:nvPicPr>
          <p:cNvPr id="85" name="Picture 84" descr="Shape&#10;&#10;Description automatically generated with low confidence">
            <a:extLst>
              <a:ext uri="{FF2B5EF4-FFF2-40B4-BE49-F238E27FC236}">
                <a16:creationId xmlns:a16="http://schemas.microsoft.com/office/drawing/2014/main" id="{5B5D0709-991B-3B2A-B153-7BAFCE6B6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300" y="3018401"/>
            <a:ext cx="603550" cy="603550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78197A6-5E36-6EA7-0615-211B0BCE5FB8}"/>
              </a:ext>
            </a:extLst>
          </p:cNvPr>
          <p:cNvSpPr>
            <a:spLocks/>
          </p:cNvSpPr>
          <p:nvPr/>
        </p:nvSpPr>
        <p:spPr>
          <a:xfrm>
            <a:off x="5759581" y="2506769"/>
            <a:ext cx="2420334" cy="1626815"/>
          </a:xfrm>
          <a:prstGeom prst="roundRect">
            <a:avLst/>
          </a:prstGeom>
          <a:solidFill>
            <a:srgbClr val="F2F2F4"/>
          </a:solidFill>
          <a:ln w="38100">
            <a:solidFill>
              <a:srgbClr val="B50A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b="1" dirty="0">
                <a:ln w="0"/>
                <a:solidFill>
                  <a:schemeClr val="accent5">
                    <a:lumMod val="50000"/>
                  </a:schemeClr>
                </a:solidFill>
              </a:rPr>
              <a:t>Unlearning Algorithm</a:t>
            </a:r>
            <a:endParaRPr lang="en-US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Model-agnostic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Model-intrinsic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Data-driven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96" name="Picture 95" descr="Shape&#10;&#10;Description automatically generated with low confidence">
            <a:extLst>
              <a:ext uri="{FF2B5EF4-FFF2-40B4-BE49-F238E27FC236}">
                <a16:creationId xmlns:a16="http://schemas.microsoft.com/office/drawing/2014/main" id="{0A0E30A6-EEE2-45E8-1CEF-3200CE82F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248" y="1488218"/>
            <a:ext cx="456424" cy="4564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02BB35-8870-2942-BBBE-B2CACA420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4927" y="1445112"/>
            <a:ext cx="502389" cy="51479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FFFBAC1-EB75-1147-A935-DF37E4FE6289}"/>
              </a:ext>
            </a:extLst>
          </p:cNvPr>
          <p:cNvSpPr txBox="1"/>
          <p:nvPr/>
        </p:nvSpPr>
        <p:spPr>
          <a:xfrm>
            <a:off x="7737601" y="3585831"/>
            <a:ext cx="195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Unlearned </a:t>
            </a:r>
          </a:p>
          <a:p>
            <a:pPr algn="ctr"/>
            <a:r>
              <a:rPr lang="en-US" b="1" dirty="0"/>
              <a:t>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186866-15EE-A145-879C-62740CDC448C}"/>
              </a:ext>
            </a:extLst>
          </p:cNvPr>
          <p:cNvSpPr txBox="1"/>
          <p:nvPr/>
        </p:nvSpPr>
        <p:spPr>
          <a:xfrm>
            <a:off x="3284254" y="3566945"/>
            <a:ext cx="195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</a:t>
            </a:r>
          </a:p>
          <a:p>
            <a:pPr algn="ctr"/>
            <a:r>
              <a:rPr lang="en-US" b="1" dirty="0"/>
              <a:t>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53BCA5-E505-FB43-A100-8FDCAF8EFF50}"/>
              </a:ext>
            </a:extLst>
          </p:cNvPr>
          <p:cNvSpPr txBox="1"/>
          <p:nvPr/>
        </p:nvSpPr>
        <p:spPr>
          <a:xfrm>
            <a:off x="4733415" y="3368580"/>
            <a:ext cx="1191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dirty="0"/>
              <a:t>Item	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dirty="0"/>
              <a:t>Feature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dirty="0"/>
              <a:t>Class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6677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04173B-0D79-DC60-31F6-CE7C212207FC}"/>
              </a:ext>
            </a:extLst>
          </p:cNvPr>
          <p:cNvCxnSpPr>
            <a:cxnSpLocks/>
          </p:cNvCxnSpPr>
          <p:nvPr/>
        </p:nvCxnSpPr>
        <p:spPr>
          <a:xfrm flipV="1">
            <a:off x="1200231" y="3319751"/>
            <a:ext cx="293111" cy="152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847DFB-664C-B576-91DA-DA1A721DFAA8}"/>
              </a:ext>
            </a:extLst>
          </p:cNvPr>
          <p:cNvCxnSpPr>
            <a:cxnSpLocks/>
          </p:cNvCxnSpPr>
          <p:nvPr/>
        </p:nvCxnSpPr>
        <p:spPr>
          <a:xfrm>
            <a:off x="3765099" y="3321272"/>
            <a:ext cx="252597" cy="17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gnetic Disk 5">
            <a:extLst>
              <a:ext uri="{FF2B5EF4-FFF2-40B4-BE49-F238E27FC236}">
                <a16:creationId xmlns:a16="http://schemas.microsoft.com/office/drawing/2014/main" id="{167D8791-35E2-BB69-D517-973349242EC8}"/>
              </a:ext>
            </a:extLst>
          </p:cNvPr>
          <p:cNvSpPr/>
          <p:nvPr/>
        </p:nvSpPr>
        <p:spPr>
          <a:xfrm>
            <a:off x="466981" y="2813785"/>
            <a:ext cx="669075" cy="1004242"/>
          </a:xfrm>
          <a:prstGeom prst="flowChartMagneticDisk">
            <a:avLst/>
          </a:prstGeom>
          <a:solidFill>
            <a:srgbClr val="F2F2F4"/>
          </a:solidFill>
          <a:ln w="28575">
            <a:solidFill>
              <a:srgbClr val="D0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A62F-2952-57FF-FEB2-F927B9AAD469}"/>
              </a:ext>
            </a:extLst>
          </p:cNvPr>
          <p:cNvSpPr txBox="1"/>
          <p:nvPr/>
        </p:nvSpPr>
        <p:spPr>
          <a:xfrm>
            <a:off x="343733" y="3862269"/>
            <a:ext cx="91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D5D82EA-9B00-B0AB-7DD3-5B3BB03C9515}"/>
              </a:ext>
            </a:extLst>
          </p:cNvPr>
          <p:cNvSpPr/>
          <p:nvPr/>
        </p:nvSpPr>
        <p:spPr>
          <a:xfrm>
            <a:off x="1518644" y="2544529"/>
            <a:ext cx="2214000" cy="1550443"/>
          </a:xfrm>
          <a:prstGeom prst="roundRect">
            <a:avLst/>
          </a:prstGeom>
          <a:solidFill>
            <a:srgbClr val="F2F2F4"/>
          </a:solidFill>
          <a:ln w="38100">
            <a:solidFill>
              <a:srgbClr val="B50A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b="1" dirty="0">
                <a:ln w="0"/>
                <a:solidFill>
                  <a:schemeClr val="accent5">
                    <a:lumMod val="50000"/>
                  </a:schemeClr>
                </a:solidFill>
              </a:rPr>
              <a:t>Learning Algorithm</a:t>
            </a:r>
            <a:endParaRPr lang="en-US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SGD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18A9F09-6C9F-BC7F-5516-60A36BAAF6DA}"/>
              </a:ext>
            </a:extLst>
          </p:cNvPr>
          <p:cNvSpPr/>
          <p:nvPr/>
        </p:nvSpPr>
        <p:spPr>
          <a:xfrm>
            <a:off x="9346882" y="2448608"/>
            <a:ext cx="2671512" cy="1841023"/>
          </a:xfrm>
          <a:prstGeom prst="roundRect">
            <a:avLst/>
          </a:prstGeom>
          <a:solidFill>
            <a:srgbClr val="F2F2F4"/>
          </a:solidFill>
          <a:ln w="38100">
            <a:solidFill>
              <a:srgbClr val="B50A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b="1" dirty="0">
                <a:ln w="0"/>
                <a:solidFill>
                  <a:schemeClr val="accent5">
                    <a:lumMod val="50000"/>
                  </a:schemeClr>
                </a:solidFill>
              </a:rPr>
              <a:t>Verification</a:t>
            </a:r>
            <a:endParaRPr lang="en-US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Feature Injection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Membership Inference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Forgetting Measuring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B08875-F64E-4170-DD4A-94B1052B0632}"/>
              </a:ext>
            </a:extLst>
          </p:cNvPr>
          <p:cNvSpPr txBox="1"/>
          <p:nvPr/>
        </p:nvSpPr>
        <p:spPr>
          <a:xfrm>
            <a:off x="5800795" y="926325"/>
            <a:ext cx="150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Requirements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73B4AB-1CFE-6F91-E005-C7F75B95A8EC}"/>
              </a:ext>
            </a:extLst>
          </p:cNvPr>
          <p:cNvSpPr txBox="1"/>
          <p:nvPr/>
        </p:nvSpPr>
        <p:spPr>
          <a:xfrm>
            <a:off x="6403957" y="1162971"/>
            <a:ext cx="1787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41750">
              <a:buFont typeface="Arial" panose="020B0604020202020204" pitchFamily="34" charset="0"/>
              <a:buChar char="•"/>
            </a:pPr>
            <a:r>
              <a:rPr lang="en-US" dirty="0"/>
              <a:t>Completeness</a:t>
            </a:r>
          </a:p>
          <a:p>
            <a:pPr indent="-141750">
              <a:buFont typeface="Arial" panose="020B0604020202020204" pitchFamily="34" charset="0"/>
              <a:buChar char="•"/>
            </a:pPr>
            <a:r>
              <a:rPr lang="en-US" dirty="0"/>
              <a:t>Timeliness</a:t>
            </a:r>
          </a:p>
          <a:p>
            <a:pPr indent="-141750">
              <a:buFont typeface="Arial" panose="020B0604020202020204" pitchFamily="34" charset="0"/>
              <a:buChar char="•"/>
            </a:pPr>
            <a:r>
              <a:rPr lang="en-US" dirty="0"/>
              <a:t>Guarantee</a:t>
            </a:r>
          </a:p>
          <a:p>
            <a:pPr indent="-141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E19BF1-E662-9179-2CA2-68C1E7343C96}"/>
              </a:ext>
            </a:extLst>
          </p:cNvPr>
          <p:cNvSpPr txBox="1"/>
          <p:nvPr/>
        </p:nvSpPr>
        <p:spPr>
          <a:xfrm>
            <a:off x="9880172" y="1179706"/>
            <a:ext cx="205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41750"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 indent="-141750">
              <a:buFont typeface="Arial" panose="020B0604020202020204" pitchFamily="34" charset="0"/>
              <a:buChar char="•"/>
            </a:pPr>
            <a:r>
              <a:rPr lang="en-US" dirty="0"/>
              <a:t>ZRF score</a:t>
            </a:r>
          </a:p>
          <a:p>
            <a:pPr indent="-141750">
              <a:buFont typeface="Arial" panose="020B0604020202020204" pitchFamily="34" charset="0"/>
              <a:buChar char="•"/>
            </a:pPr>
            <a:r>
              <a:rPr lang="en-US" dirty="0"/>
              <a:t>Anamnesis Index</a:t>
            </a:r>
          </a:p>
          <a:p>
            <a:pPr indent="-141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323AD8-A18E-F161-5D7C-2608CAC4C99E}"/>
              </a:ext>
            </a:extLst>
          </p:cNvPr>
          <p:cNvSpPr txBox="1"/>
          <p:nvPr/>
        </p:nvSpPr>
        <p:spPr>
          <a:xfrm>
            <a:off x="9291635" y="936096"/>
            <a:ext cx="195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Evaluation Metrics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8BC319-11E9-C063-BF99-91D29D1E5585}"/>
              </a:ext>
            </a:extLst>
          </p:cNvPr>
          <p:cNvSpPr/>
          <p:nvPr/>
        </p:nvSpPr>
        <p:spPr>
          <a:xfrm>
            <a:off x="5638804" y="867269"/>
            <a:ext cx="6491157" cy="377164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171675-35E4-F77F-8C6E-7939C087A37E}"/>
              </a:ext>
            </a:extLst>
          </p:cNvPr>
          <p:cNvSpPr/>
          <p:nvPr/>
        </p:nvSpPr>
        <p:spPr>
          <a:xfrm>
            <a:off x="268203" y="2280213"/>
            <a:ext cx="4445311" cy="235869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11379F6-87E0-7BC0-40CD-CDE2003C6CF0}"/>
              </a:ext>
            </a:extLst>
          </p:cNvPr>
          <p:cNvCxnSpPr>
            <a:cxnSpLocks/>
          </p:cNvCxnSpPr>
          <p:nvPr/>
        </p:nvCxnSpPr>
        <p:spPr>
          <a:xfrm>
            <a:off x="4719892" y="3314874"/>
            <a:ext cx="92529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553E5F8-B03F-5A34-66AE-4FE5D718942A}"/>
              </a:ext>
            </a:extLst>
          </p:cNvPr>
          <p:cNvSpPr txBox="1"/>
          <p:nvPr/>
        </p:nvSpPr>
        <p:spPr>
          <a:xfrm>
            <a:off x="4632410" y="2637108"/>
            <a:ext cx="1100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Removal request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C0C38BB-45A7-A69C-265F-9E02B1910126}"/>
              </a:ext>
            </a:extLst>
          </p:cNvPr>
          <p:cNvCxnSpPr>
            <a:cxnSpLocks/>
          </p:cNvCxnSpPr>
          <p:nvPr/>
        </p:nvCxnSpPr>
        <p:spPr>
          <a:xfrm>
            <a:off x="8219732" y="3321272"/>
            <a:ext cx="24836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D387AE-8F7B-C7F2-2411-4E74F34DACF6}"/>
              </a:ext>
            </a:extLst>
          </p:cNvPr>
          <p:cNvCxnSpPr>
            <a:cxnSpLocks/>
          </p:cNvCxnSpPr>
          <p:nvPr/>
        </p:nvCxnSpPr>
        <p:spPr>
          <a:xfrm flipV="1">
            <a:off x="9093000" y="3319750"/>
            <a:ext cx="232462" cy="152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749268-74D8-B08C-6B0A-54CFC53B761A}"/>
              </a:ext>
            </a:extLst>
          </p:cNvPr>
          <p:cNvCxnSpPr>
            <a:cxnSpLocks/>
          </p:cNvCxnSpPr>
          <p:nvPr/>
        </p:nvCxnSpPr>
        <p:spPr>
          <a:xfrm>
            <a:off x="6992317" y="2216989"/>
            <a:ext cx="0" cy="25471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5A4E442-B9ED-E011-565D-EEB60D5A21FA}"/>
              </a:ext>
            </a:extLst>
          </p:cNvPr>
          <p:cNvCxnSpPr>
            <a:cxnSpLocks/>
            <a:stCxn id="22" idx="2"/>
            <a:endCxn id="8" idx="2"/>
          </p:cNvCxnSpPr>
          <p:nvPr/>
        </p:nvCxnSpPr>
        <p:spPr>
          <a:xfrm rot="5400000" flipH="1">
            <a:off x="6556811" y="163805"/>
            <a:ext cx="194659" cy="8056994"/>
          </a:xfrm>
          <a:prstGeom prst="bentConnector3">
            <a:avLst>
              <a:gd name="adj1" fmla="val -516389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6A98788-5D0C-36E9-0EAA-CFB65B41789D}"/>
              </a:ext>
            </a:extLst>
          </p:cNvPr>
          <p:cNvSpPr txBox="1"/>
          <p:nvPr/>
        </p:nvSpPr>
        <p:spPr>
          <a:xfrm>
            <a:off x="5998291" y="4802862"/>
            <a:ext cx="994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Retrain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40085A-4672-49BF-C071-E20415086C33}"/>
              </a:ext>
            </a:extLst>
          </p:cNvPr>
          <p:cNvSpPr txBox="1"/>
          <p:nvPr/>
        </p:nvSpPr>
        <p:spPr>
          <a:xfrm>
            <a:off x="10682638" y="4653187"/>
            <a:ext cx="1161314" cy="564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i="1" dirty="0"/>
              <a:t>Not satisfied?</a:t>
            </a:r>
          </a:p>
        </p:txBody>
      </p:sp>
      <p:pic>
        <p:nvPicPr>
          <p:cNvPr id="81" name="Picture 80" descr="Shape&#10;&#10;Description automatically generated with low confidence">
            <a:extLst>
              <a:ext uri="{FF2B5EF4-FFF2-40B4-BE49-F238E27FC236}">
                <a16:creationId xmlns:a16="http://schemas.microsoft.com/office/drawing/2014/main" id="{F033DB74-0EF8-5863-7769-AC4108103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434" y="3031670"/>
            <a:ext cx="579551" cy="579551"/>
          </a:xfrm>
          <a:prstGeom prst="rect">
            <a:avLst/>
          </a:prstGeom>
        </p:spPr>
      </p:pic>
      <p:pic>
        <p:nvPicPr>
          <p:cNvPr id="85" name="Picture 84" descr="Shape&#10;&#10;Description automatically generated with low confidence">
            <a:extLst>
              <a:ext uri="{FF2B5EF4-FFF2-40B4-BE49-F238E27FC236}">
                <a16:creationId xmlns:a16="http://schemas.microsoft.com/office/drawing/2014/main" id="{5B5D0709-991B-3B2A-B153-7BAFCE6B6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484" y="3018401"/>
            <a:ext cx="603550" cy="603550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78197A6-5E36-6EA7-0615-211B0BCE5FB8}"/>
              </a:ext>
            </a:extLst>
          </p:cNvPr>
          <p:cNvSpPr>
            <a:spLocks/>
          </p:cNvSpPr>
          <p:nvPr/>
        </p:nvSpPr>
        <p:spPr>
          <a:xfrm>
            <a:off x="5762205" y="2513508"/>
            <a:ext cx="2420334" cy="1626815"/>
          </a:xfrm>
          <a:prstGeom prst="roundRect">
            <a:avLst/>
          </a:prstGeom>
          <a:solidFill>
            <a:srgbClr val="F2F2F4"/>
          </a:solidFill>
          <a:ln w="38100">
            <a:solidFill>
              <a:srgbClr val="B50A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b="1" dirty="0">
                <a:ln w="0"/>
                <a:solidFill>
                  <a:schemeClr val="accent5">
                    <a:lumMod val="50000"/>
                  </a:schemeClr>
                </a:solidFill>
              </a:rPr>
              <a:t>Unlearning Algorithm</a:t>
            </a:r>
            <a:endParaRPr lang="en-US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Model-agnostic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Model-intrinsic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Data-driven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96" name="Picture 95" descr="Shape&#10;&#10;Description automatically generated with low confidence">
            <a:extLst>
              <a:ext uri="{FF2B5EF4-FFF2-40B4-BE49-F238E27FC236}">
                <a16:creationId xmlns:a16="http://schemas.microsoft.com/office/drawing/2014/main" id="{0A0E30A6-EEE2-45E8-1CEF-3200CE82F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0306" y="1540795"/>
            <a:ext cx="504000" cy="504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02BB35-8870-2942-BBBE-B2CACA420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7024" y="1504912"/>
            <a:ext cx="504000" cy="51644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FFFBAC1-EB75-1147-A935-DF37E4FE6289}"/>
              </a:ext>
            </a:extLst>
          </p:cNvPr>
          <p:cNvSpPr txBox="1"/>
          <p:nvPr/>
        </p:nvSpPr>
        <p:spPr>
          <a:xfrm>
            <a:off x="8155391" y="3621951"/>
            <a:ext cx="12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Unlearned </a:t>
            </a:r>
          </a:p>
          <a:p>
            <a:pPr algn="ctr"/>
            <a:r>
              <a:rPr lang="en-US" b="1" dirty="0"/>
              <a:t>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186866-15EE-A145-879C-62740CDC448C}"/>
              </a:ext>
            </a:extLst>
          </p:cNvPr>
          <p:cNvSpPr txBox="1"/>
          <p:nvPr/>
        </p:nvSpPr>
        <p:spPr>
          <a:xfrm>
            <a:off x="3844325" y="3585830"/>
            <a:ext cx="93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</a:t>
            </a:r>
          </a:p>
          <a:p>
            <a:pPr algn="ctr"/>
            <a:r>
              <a:rPr lang="en-US" b="1" dirty="0"/>
              <a:t>model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D2F1023-4BA6-73B5-E31C-78A9AD4F06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5106" y="2042677"/>
            <a:ext cx="1174810" cy="675046"/>
          </a:xfrm>
          <a:prstGeom prst="bent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23D4668-836A-DD69-53A4-F03F31BA695F}"/>
              </a:ext>
            </a:extLst>
          </p:cNvPr>
          <p:cNvSpPr txBox="1"/>
          <p:nvPr/>
        </p:nvSpPr>
        <p:spPr>
          <a:xfrm>
            <a:off x="4701180" y="3369120"/>
            <a:ext cx="1191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dirty="0"/>
              <a:t>Item	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dirty="0"/>
              <a:t>Feature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dirty="0"/>
              <a:t>Class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3290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04173B-0D79-DC60-31F6-CE7C212207FC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>
            <a:off x="1136056" y="3315906"/>
            <a:ext cx="382588" cy="384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847DFB-664C-B576-91DA-DA1A721DFAA8}"/>
              </a:ext>
            </a:extLst>
          </p:cNvPr>
          <p:cNvCxnSpPr>
            <a:cxnSpLocks/>
            <a:stCxn id="8" idx="3"/>
            <a:endCxn id="81" idx="1"/>
          </p:cNvCxnSpPr>
          <p:nvPr/>
        </p:nvCxnSpPr>
        <p:spPr>
          <a:xfrm>
            <a:off x="3732644" y="3319751"/>
            <a:ext cx="289790" cy="16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gnetic Disk 5">
            <a:extLst>
              <a:ext uri="{FF2B5EF4-FFF2-40B4-BE49-F238E27FC236}">
                <a16:creationId xmlns:a16="http://schemas.microsoft.com/office/drawing/2014/main" id="{167D8791-35E2-BB69-D517-973349242EC8}"/>
              </a:ext>
            </a:extLst>
          </p:cNvPr>
          <p:cNvSpPr/>
          <p:nvPr/>
        </p:nvSpPr>
        <p:spPr>
          <a:xfrm>
            <a:off x="466981" y="2813785"/>
            <a:ext cx="669075" cy="1004242"/>
          </a:xfrm>
          <a:prstGeom prst="flowChartMagneticDisk">
            <a:avLst/>
          </a:prstGeom>
          <a:solidFill>
            <a:srgbClr val="F2F2F4"/>
          </a:solidFill>
          <a:ln w="28575">
            <a:solidFill>
              <a:srgbClr val="D07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A62F-2952-57FF-FEB2-F927B9AAD469}"/>
              </a:ext>
            </a:extLst>
          </p:cNvPr>
          <p:cNvSpPr txBox="1"/>
          <p:nvPr/>
        </p:nvSpPr>
        <p:spPr>
          <a:xfrm>
            <a:off x="343733" y="3862269"/>
            <a:ext cx="91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Current </a:t>
            </a:r>
          </a:p>
          <a:p>
            <a:pPr algn="ctr"/>
            <a:r>
              <a:rPr lang="en-US" dirty="0"/>
              <a:t>Data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D5D82EA-9B00-B0AB-7DD3-5B3BB03C9515}"/>
              </a:ext>
            </a:extLst>
          </p:cNvPr>
          <p:cNvSpPr/>
          <p:nvPr/>
        </p:nvSpPr>
        <p:spPr>
          <a:xfrm>
            <a:off x="1518644" y="2544529"/>
            <a:ext cx="2214000" cy="1550443"/>
          </a:xfrm>
          <a:prstGeom prst="roundRect">
            <a:avLst/>
          </a:prstGeom>
          <a:solidFill>
            <a:srgbClr val="F2F2F4"/>
          </a:solidFill>
          <a:ln w="38100">
            <a:solidFill>
              <a:srgbClr val="B50A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b="1" dirty="0">
                <a:ln w="0"/>
                <a:solidFill>
                  <a:schemeClr val="accent5">
                    <a:lumMod val="50000"/>
                  </a:schemeClr>
                </a:solidFill>
              </a:rPr>
              <a:t>Learning Algorithm</a:t>
            </a:r>
            <a:endParaRPr lang="en-US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SGD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18A9F09-6C9F-BC7F-5516-60A36BAAF6DA}"/>
              </a:ext>
            </a:extLst>
          </p:cNvPr>
          <p:cNvSpPr/>
          <p:nvPr/>
        </p:nvSpPr>
        <p:spPr>
          <a:xfrm>
            <a:off x="9359003" y="2417090"/>
            <a:ext cx="2671512" cy="1841023"/>
          </a:xfrm>
          <a:prstGeom prst="roundRect">
            <a:avLst/>
          </a:prstGeom>
          <a:solidFill>
            <a:srgbClr val="F2F2F4"/>
          </a:solidFill>
          <a:ln w="38100">
            <a:solidFill>
              <a:srgbClr val="B50A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b="1" dirty="0">
                <a:ln w="0"/>
                <a:solidFill>
                  <a:schemeClr val="accent5">
                    <a:lumMod val="50000"/>
                  </a:schemeClr>
                </a:solidFill>
              </a:rPr>
              <a:t>Verification</a:t>
            </a:r>
            <a:endParaRPr lang="en-US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Feature Injection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Membership Inference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Forgetting Measuring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B08875-F64E-4170-DD4A-94B1052B0632}"/>
              </a:ext>
            </a:extLst>
          </p:cNvPr>
          <p:cNvSpPr txBox="1"/>
          <p:nvPr/>
        </p:nvSpPr>
        <p:spPr>
          <a:xfrm>
            <a:off x="5800795" y="926325"/>
            <a:ext cx="150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Requirements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73B4AB-1CFE-6F91-E005-C7F75B95A8EC}"/>
              </a:ext>
            </a:extLst>
          </p:cNvPr>
          <p:cNvSpPr txBox="1"/>
          <p:nvPr/>
        </p:nvSpPr>
        <p:spPr>
          <a:xfrm>
            <a:off x="5804983" y="1181909"/>
            <a:ext cx="1787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41750">
              <a:buFont typeface="Arial" panose="020B0604020202020204" pitchFamily="34" charset="0"/>
              <a:buChar char="•"/>
            </a:pPr>
            <a:r>
              <a:rPr lang="en-US" dirty="0"/>
              <a:t>Completeness</a:t>
            </a:r>
          </a:p>
          <a:p>
            <a:pPr indent="-141750">
              <a:buFont typeface="Arial" panose="020B0604020202020204" pitchFamily="34" charset="0"/>
              <a:buChar char="•"/>
            </a:pPr>
            <a:r>
              <a:rPr lang="en-US" dirty="0"/>
              <a:t>Timeliness</a:t>
            </a:r>
          </a:p>
          <a:p>
            <a:pPr indent="-141750">
              <a:buFont typeface="Arial" panose="020B0604020202020204" pitchFamily="34" charset="0"/>
              <a:buChar char="•"/>
            </a:pPr>
            <a:r>
              <a:rPr lang="en-US" dirty="0"/>
              <a:t>Guarantee</a:t>
            </a:r>
          </a:p>
          <a:p>
            <a:pPr indent="-141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E19BF1-E662-9179-2CA2-68C1E7343C96}"/>
              </a:ext>
            </a:extLst>
          </p:cNvPr>
          <p:cNvSpPr txBox="1"/>
          <p:nvPr/>
        </p:nvSpPr>
        <p:spPr>
          <a:xfrm>
            <a:off x="9363212" y="1204029"/>
            <a:ext cx="205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41750"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 indent="-141750">
              <a:buFont typeface="Arial" panose="020B0604020202020204" pitchFamily="34" charset="0"/>
              <a:buChar char="•"/>
            </a:pPr>
            <a:r>
              <a:rPr lang="en-US" dirty="0"/>
              <a:t>ZRF score</a:t>
            </a:r>
          </a:p>
          <a:p>
            <a:pPr indent="-141750">
              <a:buFont typeface="Arial" panose="020B0604020202020204" pitchFamily="34" charset="0"/>
              <a:buChar char="•"/>
            </a:pPr>
            <a:r>
              <a:rPr lang="en-US" dirty="0"/>
              <a:t>Anamnesis Index</a:t>
            </a:r>
          </a:p>
          <a:p>
            <a:pPr indent="-141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323AD8-A18E-F161-5D7C-2608CAC4C99E}"/>
              </a:ext>
            </a:extLst>
          </p:cNvPr>
          <p:cNvSpPr txBox="1"/>
          <p:nvPr/>
        </p:nvSpPr>
        <p:spPr>
          <a:xfrm>
            <a:off x="9291635" y="936096"/>
            <a:ext cx="195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Evaluation Metrics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8BC319-11E9-C063-BF99-91D29D1E5585}"/>
              </a:ext>
            </a:extLst>
          </p:cNvPr>
          <p:cNvSpPr/>
          <p:nvPr/>
        </p:nvSpPr>
        <p:spPr>
          <a:xfrm>
            <a:off x="5638804" y="867269"/>
            <a:ext cx="6491157" cy="377164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171675-35E4-F77F-8C6E-7939C087A37E}"/>
              </a:ext>
            </a:extLst>
          </p:cNvPr>
          <p:cNvSpPr/>
          <p:nvPr/>
        </p:nvSpPr>
        <p:spPr>
          <a:xfrm>
            <a:off x="268203" y="2280213"/>
            <a:ext cx="4445311" cy="235869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11379F6-87E0-7BC0-40CD-CDE2003C6CF0}"/>
              </a:ext>
            </a:extLst>
          </p:cNvPr>
          <p:cNvCxnSpPr>
            <a:cxnSpLocks/>
          </p:cNvCxnSpPr>
          <p:nvPr/>
        </p:nvCxnSpPr>
        <p:spPr>
          <a:xfrm>
            <a:off x="4719892" y="3314874"/>
            <a:ext cx="92529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553E5F8-B03F-5A34-66AE-4FE5D718942A}"/>
              </a:ext>
            </a:extLst>
          </p:cNvPr>
          <p:cNvSpPr txBox="1"/>
          <p:nvPr/>
        </p:nvSpPr>
        <p:spPr>
          <a:xfrm>
            <a:off x="4632409" y="2642513"/>
            <a:ext cx="1100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Removal request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C0C38BB-45A7-A69C-265F-9E02B1910126}"/>
              </a:ext>
            </a:extLst>
          </p:cNvPr>
          <p:cNvCxnSpPr>
            <a:cxnSpLocks/>
          </p:cNvCxnSpPr>
          <p:nvPr/>
        </p:nvCxnSpPr>
        <p:spPr>
          <a:xfrm>
            <a:off x="8193665" y="3320177"/>
            <a:ext cx="23947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D387AE-8F7B-C7F2-2411-4E74F34DACF6}"/>
              </a:ext>
            </a:extLst>
          </p:cNvPr>
          <p:cNvCxnSpPr>
            <a:cxnSpLocks/>
          </p:cNvCxnSpPr>
          <p:nvPr/>
        </p:nvCxnSpPr>
        <p:spPr>
          <a:xfrm>
            <a:off x="9076765" y="3314590"/>
            <a:ext cx="253798" cy="516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749268-74D8-B08C-6B0A-54CFC53B761A}"/>
              </a:ext>
            </a:extLst>
          </p:cNvPr>
          <p:cNvCxnSpPr>
            <a:cxnSpLocks/>
          </p:cNvCxnSpPr>
          <p:nvPr/>
        </p:nvCxnSpPr>
        <p:spPr>
          <a:xfrm>
            <a:off x="6992317" y="2160104"/>
            <a:ext cx="0" cy="31159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5A4E442-B9ED-E011-565D-EEB60D5A21FA}"/>
              </a:ext>
            </a:extLst>
          </p:cNvPr>
          <p:cNvCxnSpPr>
            <a:cxnSpLocks/>
            <a:stCxn id="22" idx="2"/>
          </p:cNvCxnSpPr>
          <p:nvPr/>
        </p:nvCxnSpPr>
        <p:spPr>
          <a:xfrm rot="5400000" flipH="1">
            <a:off x="6602953" y="166308"/>
            <a:ext cx="114497" cy="8069115"/>
          </a:xfrm>
          <a:prstGeom prst="bentConnector4">
            <a:avLst>
              <a:gd name="adj1" fmla="val -912935"/>
              <a:gd name="adj2" fmla="val 100060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6A98788-5D0C-36E9-0EAA-CFB65B41789D}"/>
              </a:ext>
            </a:extLst>
          </p:cNvPr>
          <p:cNvSpPr txBox="1"/>
          <p:nvPr/>
        </p:nvSpPr>
        <p:spPr>
          <a:xfrm>
            <a:off x="5998291" y="4783406"/>
            <a:ext cx="994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Retrain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40085A-4672-49BF-C071-E20415086C33}"/>
              </a:ext>
            </a:extLst>
          </p:cNvPr>
          <p:cNvSpPr txBox="1"/>
          <p:nvPr/>
        </p:nvSpPr>
        <p:spPr>
          <a:xfrm>
            <a:off x="10682638" y="4653187"/>
            <a:ext cx="1161314" cy="564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2000" i="1" dirty="0"/>
              <a:t>Not satisfied?</a:t>
            </a:r>
          </a:p>
        </p:txBody>
      </p:sp>
      <p:pic>
        <p:nvPicPr>
          <p:cNvPr id="81" name="Picture 80" descr="Shape&#10;&#10;Description automatically generated with low confidence">
            <a:extLst>
              <a:ext uri="{FF2B5EF4-FFF2-40B4-BE49-F238E27FC236}">
                <a16:creationId xmlns:a16="http://schemas.microsoft.com/office/drawing/2014/main" id="{F033DB74-0EF8-5863-7769-AC4108103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434" y="3031670"/>
            <a:ext cx="579551" cy="579551"/>
          </a:xfrm>
          <a:prstGeom prst="rect">
            <a:avLst/>
          </a:prstGeom>
        </p:spPr>
      </p:pic>
      <p:pic>
        <p:nvPicPr>
          <p:cNvPr id="85" name="Picture 84" descr="Shape&#10;&#10;Description automatically generated with low confidence">
            <a:extLst>
              <a:ext uri="{FF2B5EF4-FFF2-40B4-BE49-F238E27FC236}">
                <a16:creationId xmlns:a16="http://schemas.microsoft.com/office/drawing/2014/main" id="{5B5D0709-991B-3B2A-B153-7BAFCE6B6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132" y="3018401"/>
            <a:ext cx="603550" cy="603550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78197A6-5E36-6EA7-0615-211B0BCE5FB8}"/>
              </a:ext>
            </a:extLst>
          </p:cNvPr>
          <p:cNvSpPr>
            <a:spLocks/>
          </p:cNvSpPr>
          <p:nvPr/>
        </p:nvSpPr>
        <p:spPr>
          <a:xfrm>
            <a:off x="5759581" y="2506769"/>
            <a:ext cx="2420334" cy="1626815"/>
          </a:xfrm>
          <a:prstGeom prst="roundRect">
            <a:avLst/>
          </a:prstGeom>
          <a:solidFill>
            <a:srgbClr val="F2F2F4"/>
          </a:solidFill>
          <a:ln w="38100">
            <a:solidFill>
              <a:srgbClr val="B50A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b="1" dirty="0">
                <a:ln w="0"/>
                <a:solidFill>
                  <a:schemeClr val="accent5">
                    <a:lumMod val="50000"/>
                  </a:schemeClr>
                </a:solidFill>
              </a:rPr>
              <a:t>Unlearning Algorithm</a:t>
            </a:r>
            <a:endParaRPr lang="en-US" dirty="0">
              <a:ln w="0"/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Model-agnostic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Model-intrinsic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Data-driven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n w="0"/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96" name="Picture 95" descr="Shape&#10;&#10;Description automatically generated with low confidence">
            <a:extLst>
              <a:ext uri="{FF2B5EF4-FFF2-40B4-BE49-F238E27FC236}">
                <a16:creationId xmlns:a16="http://schemas.microsoft.com/office/drawing/2014/main" id="{0A0E30A6-EEE2-45E8-1CEF-3200CE82F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9952" y="1390180"/>
            <a:ext cx="504000" cy="504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02BB35-8870-2942-BBBE-B2CACA420F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810" y="1429655"/>
            <a:ext cx="565321" cy="57928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FFFBAC1-EB75-1147-A935-DF37E4FE6289}"/>
              </a:ext>
            </a:extLst>
          </p:cNvPr>
          <p:cNvSpPr txBox="1"/>
          <p:nvPr/>
        </p:nvSpPr>
        <p:spPr>
          <a:xfrm>
            <a:off x="8147650" y="3621951"/>
            <a:ext cx="124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Unlearned </a:t>
            </a:r>
          </a:p>
          <a:p>
            <a:pPr algn="ctr"/>
            <a:r>
              <a:rPr lang="en-US" b="1" dirty="0"/>
              <a:t>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186866-15EE-A145-879C-62740CDC448C}"/>
              </a:ext>
            </a:extLst>
          </p:cNvPr>
          <p:cNvSpPr txBox="1"/>
          <p:nvPr/>
        </p:nvSpPr>
        <p:spPr>
          <a:xfrm>
            <a:off x="3844325" y="3585830"/>
            <a:ext cx="935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</a:t>
            </a:r>
          </a:p>
          <a:p>
            <a:pPr algn="ctr"/>
            <a:r>
              <a:rPr lang="en-US" b="1" dirty="0"/>
              <a:t>model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D2F1023-4BA6-73B5-E31C-78A9AD4F06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34528" y="2022040"/>
            <a:ext cx="1242232" cy="615138"/>
          </a:xfrm>
          <a:prstGeom prst="bentConnector3">
            <a:avLst>
              <a:gd name="adj1" fmla="val 99736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985450-CD6D-7B1F-12AE-07E89F759F1B}"/>
              </a:ext>
            </a:extLst>
          </p:cNvPr>
          <p:cNvSpPr txBox="1"/>
          <p:nvPr/>
        </p:nvSpPr>
        <p:spPr>
          <a:xfrm>
            <a:off x="4701180" y="3369120"/>
            <a:ext cx="1191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dirty="0"/>
              <a:t>Item	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dirty="0"/>
              <a:t>Feature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dirty="0"/>
              <a:t>Class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1287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068B98B-E2C4-CDAD-76BE-AEAD47E4251F}"/>
              </a:ext>
            </a:extLst>
          </p:cNvPr>
          <p:cNvSpPr/>
          <p:nvPr/>
        </p:nvSpPr>
        <p:spPr>
          <a:xfrm>
            <a:off x="1020017" y="1402237"/>
            <a:ext cx="9898144" cy="3949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58AE46C-27BA-9EDA-B1CA-A0EAFD52C18F}"/>
              </a:ext>
            </a:extLst>
          </p:cNvPr>
          <p:cNvSpPr/>
          <p:nvPr/>
        </p:nvSpPr>
        <p:spPr>
          <a:xfrm>
            <a:off x="2968759" y="2746869"/>
            <a:ext cx="2595150" cy="1219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2BC690E-92FD-88F7-07A6-05F25FF01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89" y="2830181"/>
            <a:ext cx="1064323" cy="1064323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E1C9AAA8-C884-390C-D89E-10E661582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611" y="1429895"/>
            <a:ext cx="1064324" cy="106432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16CFD954-9B28-BE6A-051C-888E48FBB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279" y="2830181"/>
            <a:ext cx="1064323" cy="1064323"/>
          </a:xfrm>
          <a:prstGeom prst="rect">
            <a:avLst/>
          </a:prstGeom>
        </p:spPr>
      </p:pic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C6DBB43B-A0BF-C086-CE01-BA49AE3EA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611" y="4230466"/>
            <a:ext cx="1064324" cy="106432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00814D9-99B0-FD1A-FFA7-B7540F3A8EC2}"/>
              </a:ext>
            </a:extLst>
          </p:cNvPr>
          <p:cNvSpPr/>
          <p:nvPr/>
        </p:nvSpPr>
        <p:spPr>
          <a:xfrm>
            <a:off x="7767421" y="39409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BA0179-06DE-D166-006B-72A51437B2B3}"/>
              </a:ext>
            </a:extLst>
          </p:cNvPr>
          <p:cNvSpPr/>
          <p:nvPr/>
        </p:nvSpPr>
        <p:spPr>
          <a:xfrm>
            <a:off x="7767421" y="4041779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41ACCC-25DE-26D3-709E-6A504F80694F}"/>
              </a:ext>
            </a:extLst>
          </p:cNvPr>
          <p:cNvSpPr/>
          <p:nvPr/>
        </p:nvSpPr>
        <p:spPr>
          <a:xfrm>
            <a:off x="7767419" y="4138291"/>
            <a:ext cx="45721" cy="457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8C1D7D-92FE-56CB-92B1-61927E97D26A}"/>
              </a:ext>
            </a:extLst>
          </p:cNvPr>
          <p:cNvSpPr txBox="1"/>
          <p:nvPr/>
        </p:nvSpPr>
        <p:spPr>
          <a:xfrm>
            <a:off x="8396882" y="1777391"/>
            <a:ext cx="110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A23A4-BD51-0AE6-0C0F-563A9E248F8E}"/>
              </a:ext>
            </a:extLst>
          </p:cNvPr>
          <p:cNvSpPr txBox="1"/>
          <p:nvPr/>
        </p:nvSpPr>
        <p:spPr>
          <a:xfrm>
            <a:off x="8398549" y="3177676"/>
            <a:ext cx="11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5E6768-CFA9-3A7E-83D7-44800B69957A}"/>
              </a:ext>
            </a:extLst>
          </p:cNvPr>
          <p:cNvSpPr txBox="1"/>
          <p:nvPr/>
        </p:nvSpPr>
        <p:spPr>
          <a:xfrm>
            <a:off x="8396882" y="4577962"/>
            <a:ext cx="11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6D7CD8-E0F8-F6B1-0E0A-6BF103C71905}"/>
              </a:ext>
            </a:extLst>
          </p:cNvPr>
          <p:cNvSpPr txBox="1"/>
          <p:nvPr/>
        </p:nvSpPr>
        <p:spPr>
          <a:xfrm>
            <a:off x="2563578" y="4087499"/>
            <a:ext cx="340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Unlearning Processes/Frameworks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09CB1A-17E1-4E9F-BBA8-3EE7C43BD031}"/>
              </a:ext>
            </a:extLst>
          </p:cNvPr>
          <p:cNvCxnSpPr>
            <a:stCxn id="24" idx="3"/>
            <a:endCxn id="7" idx="1"/>
          </p:cNvCxnSpPr>
          <p:nvPr/>
        </p:nvCxnSpPr>
        <p:spPr>
          <a:xfrm flipV="1">
            <a:off x="5563909" y="1962057"/>
            <a:ext cx="1690702" cy="1394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4B1B16-F5E7-3AC8-15AE-F0F3F1600586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5563909" y="3356469"/>
            <a:ext cx="1692370" cy="58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2D6A00-354D-854B-55FB-E9FB33D3A6D4}"/>
              </a:ext>
            </a:extLst>
          </p:cNvPr>
          <p:cNvCxnSpPr>
            <a:cxnSpLocks/>
            <a:stCxn id="24" idx="3"/>
            <a:endCxn id="11" idx="1"/>
          </p:cNvCxnSpPr>
          <p:nvPr/>
        </p:nvCxnSpPr>
        <p:spPr>
          <a:xfrm>
            <a:off x="5563909" y="3356469"/>
            <a:ext cx="1690702" cy="14061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Shape&#10;&#10;Description automatically generated with low confidence">
            <a:extLst>
              <a:ext uri="{FF2B5EF4-FFF2-40B4-BE49-F238E27FC236}">
                <a16:creationId xmlns:a16="http://schemas.microsoft.com/office/drawing/2014/main" id="{5C21514C-2D8A-9549-D6D2-15BF4CE56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3154476" y="2859734"/>
            <a:ext cx="993469" cy="99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4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98A34A-F3AD-F601-9E46-407A1668AB6B}"/>
              </a:ext>
            </a:extLst>
          </p:cNvPr>
          <p:cNvSpPr/>
          <p:nvPr/>
        </p:nvSpPr>
        <p:spPr>
          <a:xfrm>
            <a:off x="508610" y="1151009"/>
            <a:ext cx="9898144" cy="405477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0227F8-4245-14C9-7679-E1A2E7387268}"/>
              </a:ext>
            </a:extLst>
          </p:cNvPr>
          <p:cNvSpPr/>
          <p:nvPr/>
        </p:nvSpPr>
        <p:spPr>
          <a:xfrm>
            <a:off x="4561490" y="1254024"/>
            <a:ext cx="2165131" cy="10643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BD01816-87D1-C038-6BC3-930EA049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411" y="1247429"/>
            <a:ext cx="1064324" cy="1064324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9C0AAB96-25FF-87DB-54BB-A5F28D92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079" y="2647715"/>
            <a:ext cx="1064323" cy="1064323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1BAB2963-77DD-4E27-8E8D-94D1A36D9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411" y="4048000"/>
            <a:ext cx="1064324" cy="106432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E31D6F2-0611-0D33-0B0E-230E3356A9DD}"/>
              </a:ext>
            </a:extLst>
          </p:cNvPr>
          <p:cNvSpPr/>
          <p:nvPr/>
        </p:nvSpPr>
        <p:spPr>
          <a:xfrm>
            <a:off x="3500221" y="375849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2E245C-CEF4-865B-5AB6-D6C587562C7C}"/>
              </a:ext>
            </a:extLst>
          </p:cNvPr>
          <p:cNvSpPr/>
          <p:nvPr/>
        </p:nvSpPr>
        <p:spPr>
          <a:xfrm>
            <a:off x="3500221" y="3859313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463D81-E2D0-4E29-3D19-732E209EE86A}"/>
              </a:ext>
            </a:extLst>
          </p:cNvPr>
          <p:cNvSpPr/>
          <p:nvPr/>
        </p:nvSpPr>
        <p:spPr>
          <a:xfrm>
            <a:off x="3500219" y="3955825"/>
            <a:ext cx="45721" cy="457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B77BB3-5792-7979-E108-C2368E42301D}"/>
              </a:ext>
            </a:extLst>
          </p:cNvPr>
          <p:cNvSpPr txBox="1"/>
          <p:nvPr/>
        </p:nvSpPr>
        <p:spPr>
          <a:xfrm>
            <a:off x="1883742" y="1594925"/>
            <a:ext cx="110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4DC71-DB46-7AA9-CE4D-D6EFC4E315C3}"/>
              </a:ext>
            </a:extLst>
          </p:cNvPr>
          <p:cNvSpPr txBox="1"/>
          <p:nvPr/>
        </p:nvSpPr>
        <p:spPr>
          <a:xfrm>
            <a:off x="1885409" y="2995210"/>
            <a:ext cx="11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5A4EB-725E-31C8-5180-9C3AC91B457A}"/>
              </a:ext>
            </a:extLst>
          </p:cNvPr>
          <p:cNvSpPr txBox="1"/>
          <p:nvPr/>
        </p:nvSpPr>
        <p:spPr>
          <a:xfrm>
            <a:off x="1883742" y="4395496"/>
            <a:ext cx="11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#n</a:t>
            </a:r>
          </a:p>
        </p:txBody>
      </p:sp>
      <p:pic>
        <p:nvPicPr>
          <p:cNvPr id="26" name="Picture 25" descr="Shape&#10;&#10;Description automatically generated with low confidence">
            <a:extLst>
              <a:ext uri="{FF2B5EF4-FFF2-40B4-BE49-F238E27FC236}">
                <a16:creationId xmlns:a16="http://schemas.microsoft.com/office/drawing/2014/main" id="{9585FADC-C425-86BD-BE59-53CB60A91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419" y="1321605"/>
            <a:ext cx="915969" cy="915969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31227C2-E89B-100E-F8CC-47FE9F05A409}"/>
              </a:ext>
            </a:extLst>
          </p:cNvPr>
          <p:cNvSpPr/>
          <p:nvPr/>
        </p:nvSpPr>
        <p:spPr>
          <a:xfrm>
            <a:off x="4561490" y="2646235"/>
            <a:ext cx="2165131" cy="10643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hape&#10;&#10;Description automatically generated with low confidence">
            <a:extLst>
              <a:ext uri="{FF2B5EF4-FFF2-40B4-BE49-F238E27FC236}">
                <a16:creationId xmlns:a16="http://schemas.microsoft.com/office/drawing/2014/main" id="{3A4C261B-6E9C-2F06-9005-F344C6344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9776" y="2732769"/>
            <a:ext cx="891253" cy="891253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FC8EB61-C72F-5A0B-1D7A-3DAE4A4ED81E}"/>
              </a:ext>
            </a:extLst>
          </p:cNvPr>
          <p:cNvSpPr/>
          <p:nvPr/>
        </p:nvSpPr>
        <p:spPr>
          <a:xfrm>
            <a:off x="4561490" y="4048001"/>
            <a:ext cx="2165131" cy="106432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Shape&#10;&#10;Description automatically generated with low confidence">
            <a:extLst>
              <a:ext uri="{FF2B5EF4-FFF2-40B4-BE49-F238E27FC236}">
                <a16:creationId xmlns:a16="http://schemas.microsoft.com/office/drawing/2014/main" id="{004DD0A0-2986-1115-3EFE-2CDB108E66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1226" y="1321605"/>
            <a:ext cx="915969" cy="915969"/>
          </a:xfrm>
          <a:prstGeom prst="rect">
            <a:avLst/>
          </a:prstGeom>
        </p:spPr>
      </p:pic>
      <p:pic>
        <p:nvPicPr>
          <p:cNvPr id="43" name="Picture 42" descr="Shape&#10;&#10;Description automatically generated with low confidence">
            <a:extLst>
              <a:ext uri="{FF2B5EF4-FFF2-40B4-BE49-F238E27FC236}">
                <a16:creationId xmlns:a16="http://schemas.microsoft.com/office/drawing/2014/main" id="{E18E4501-274C-C040-C055-147ABC9B3E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8198" y="2734249"/>
            <a:ext cx="891253" cy="891253"/>
          </a:xfrm>
          <a:prstGeom prst="rect">
            <a:avLst/>
          </a:prstGeom>
        </p:spPr>
      </p:pic>
      <p:pic>
        <p:nvPicPr>
          <p:cNvPr id="45" name="Picture 44" descr="Shape&#10;&#10;Description automatically generated with low confidence">
            <a:extLst>
              <a:ext uri="{FF2B5EF4-FFF2-40B4-BE49-F238E27FC236}">
                <a16:creationId xmlns:a16="http://schemas.microsoft.com/office/drawing/2014/main" id="{406063A0-DBB9-0105-B9F7-C8DC21465D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3730" y="4150414"/>
            <a:ext cx="891253" cy="891253"/>
          </a:xfrm>
          <a:prstGeom prst="rect">
            <a:avLst/>
          </a:prstGeom>
        </p:spPr>
      </p:pic>
      <p:pic>
        <p:nvPicPr>
          <p:cNvPr id="53" name="Picture 52" descr="Shape&#10;&#10;Description automatically generated with low confidence">
            <a:extLst>
              <a:ext uri="{FF2B5EF4-FFF2-40B4-BE49-F238E27FC236}">
                <a16:creationId xmlns:a16="http://schemas.microsoft.com/office/drawing/2014/main" id="{F264B0E0-179C-E73B-5695-B2816D23F1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5766" y="4136576"/>
            <a:ext cx="891253" cy="89125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EF475D1-AF60-5D9D-2E0A-597C717CBAC3}"/>
              </a:ext>
            </a:extLst>
          </p:cNvPr>
          <p:cNvSpPr txBox="1"/>
          <p:nvPr/>
        </p:nvSpPr>
        <p:spPr>
          <a:xfrm>
            <a:off x="6783737" y="1597884"/>
            <a:ext cx="23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Unlearning Method #1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304126-56B3-CCF2-92FE-EEE368522DF2}"/>
              </a:ext>
            </a:extLst>
          </p:cNvPr>
          <p:cNvSpPr txBox="1"/>
          <p:nvPr/>
        </p:nvSpPr>
        <p:spPr>
          <a:xfrm>
            <a:off x="6783737" y="2996690"/>
            <a:ext cx="23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Unlearning Method #2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C2A31D-0E17-A32F-F83A-AE6B2A47CC34}"/>
              </a:ext>
            </a:extLst>
          </p:cNvPr>
          <p:cNvSpPr txBox="1"/>
          <p:nvPr/>
        </p:nvSpPr>
        <p:spPr>
          <a:xfrm>
            <a:off x="6783737" y="4395496"/>
            <a:ext cx="23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Unlearning Method #n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52F2C15-B851-8F85-E929-7AD81E0EA2BE}"/>
              </a:ext>
            </a:extLst>
          </p:cNvPr>
          <p:cNvSpPr/>
          <p:nvPr/>
        </p:nvSpPr>
        <p:spPr>
          <a:xfrm>
            <a:off x="7898606" y="370716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7110AEB-001C-7A15-5B29-6FD0268F3D3D}"/>
              </a:ext>
            </a:extLst>
          </p:cNvPr>
          <p:cNvSpPr/>
          <p:nvPr/>
        </p:nvSpPr>
        <p:spPr>
          <a:xfrm>
            <a:off x="7898606" y="3807987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BB91021-66A8-877E-7530-6CFC6D8D620C}"/>
              </a:ext>
            </a:extLst>
          </p:cNvPr>
          <p:cNvSpPr/>
          <p:nvPr/>
        </p:nvSpPr>
        <p:spPr>
          <a:xfrm>
            <a:off x="7898604" y="3904499"/>
            <a:ext cx="45721" cy="457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3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C76637E-DCDC-E27F-CCB9-86A39FCBD95B}"/>
              </a:ext>
            </a:extLst>
          </p:cNvPr>
          <p:cNvSpPr/>
          <p:nvPr/>
        </p:nvSpPr>
        <p:spPr>
          <a:xfrm>
            <a:off x="1852544" y="2203938"/>
            <a:ext cx="8620071" cy="238718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6554F3C-5BD0-EDB6-E58C-DFD431DB86F6}"/>
              </a:ext>
            </a:extLst>
          </p:cNvPr>
          <p:cNvSpPr/>
          <p:nvPr/>
        </p:nvSpPr>
        <p:spPr>
          <a:xfrm>
            <a:off x="3948055" y="2345875"/>
            <a:ext cx="3704218" cy="1782000"/>
          </a:xfrm>
          <a:prstGeom prst="roundRect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2F57F272-BCC8-3416-EA07-266A0F0DD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165"/>
          <a:stretch/>
        </p:blipFill>
        <p:spPr>
          <a:xfrm>
            <a:off x="2103020" y="2297615"/>
            <a:ext cx="1184601" cy="1885263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E0B2674C-2D0D-A411-94CA-007A60D45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929" y="2480283"/>
            <a:ext cx="1507741" cy="15077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64F8635-D363-9ED7-E4EE-02FF209767F1}"/>
              </a:ext>
            </a:extLst>
          </p:cNvPr>
          <p:cNvSpPr txBox="1"/>
          <p:nvPr/>
        </p:nvSpPr>
        <p:spPr>
          <a:xfrm>
            <a:off x="5642670" y="2345875"/>
            <a:ext cx="147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Partition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EB44F0-320A-28DD-52BA-16C56C0CE9AC}"/>
              </a:ext>
            </a:extLst>
          </p:cNvPr>
          <p:cNvSpPr txBox="1"/>
          <p:nvPr/>
        </p:nvSpPr>
        <p:spPr>
          <a:xfrm>
            <a:off x="5642670" y="3049487"/>
            <a:ext cx="200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Augmentation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F791C9-A894-4E26-2DE5-ED921C7454B0}"/>
              </a:ext>
            </a:extLst>
          </p:cNvPr>
          <p:cNvSpPr txBox="1"/>
          <p:nvPr/>
        </p:nvSpPr>
        <p:spPr>
          <a:xfrm>
            <a:off x="5642670" y="3742899"/>
            <a:ext cx="161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Influence</a:t>
            </a:r>
          </a:p>
        </p:txBody>
      </p:sp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276A2CF9-4468-BBDB-2E68-7919FFF3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382" y="2291521"/>
            <a:ext cx="1885263" cy="188526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96DB51A-D4A5-75B7-F9E2-4A50057EBF72}"/>
              </a:ext>
            </a:extLst>
          </p:cNvPr>
          <p:cNvSpPr txBox="1"/>
          <p:nvPr/>
        </p:nvSpPr>
        <p:spPr>
          <a:xfrm>
            <a:off x="4386957" y="4221790"/>
            <a:ext cx="282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Manipulation Methods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EA93471-F1C7-8122-A41B-145640A40FF9}"/>
              </a:ext>
            </a:extLst>
          </p:cNvPr>
          <p:cNvSpPr/>
          <p:nvPr/>
        </p:nvSpPr>
        <p:spPr>
          <a:xfrm>
            <a:off x="3421118" y="3096130"/>
            <a:ext cx="417443" cy="28823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0202585D-5FE8-C0D5-3DC3-4EFB05B87137}"/>
              </a:ext>
            </a:extLst>
          </p:cNvPr>
          <p:cNvSpPr/>
          <p:nvPr/>
        </p:nvSpPr>
        <p:spPr>
          <a:xfrm>
            <a:off x="7763190" y="3096130"/>
            <a:ext cx="417443" cy="288235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81D2FF-1ECF-BEA6-7069-D996C646C6F2}"/>
              </a:ext>
            </a:extLst>
          </p:cNvPr>
          <p:cNvSpPr txBox="1"/>
          <p:nvPr/>
        </p:nvSpPr>
        <p:spPr>
          <a:xfrm>
            <a:off x="1960663" y="4211632"/>
            <a:ext cx="146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D66377-E2F0-2FDA-1A86-98345F9C30C7}"/>
              </a:ext>
            </a:extLst>
          </p:cNvPr>
          <p:cNvSpPr txBox="1"/>
          <p:nvPr/>
        </p:nvSpPr>
        <p:spPr>
          <a:xfrm>
            <a:off x="8454193" y="4221790"/>
            <a:ext cx="188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Manipulated Data</a:t>
            </a:r>
          </a:p>
        </p:txBody>
      </p:sp>
    </p:spTree>
    <p:extLst>
      <p:ext uri="{BB962C8B-B14F-4D97-AF65-F5344CB8AC3E}">
        <p14:creationId xmlns:p14="http://schemas.microsoft.com/office/powerpoint/2010/main" val="292834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3940</TotalTime>
  <Words>255</Words>
  <Application>Microsoft Macintosh PowerPoint</Application>
  <PresentationFormat>Widescreen</PresentationFormat>
  <Paragraphs>162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Quach</dc:creator>
  <cp:lastModifiedBy>Ken Quach</cp:lastModifiedBy>
  <cp:revision>19</cp:revision>
  <dcterms:created xsi:type="dcterms:W3CDTF">2022-08-22T10:55:52Z</dcterms:created>
  <dcterms:modified xsi:type="dcterms:W3CDTF">2022-09-23T08:27:15Z</dcterms:modified>
</cp:coreProperties>
</file>