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0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320F0A-47C2-2295-69A5-2E5599ED32DF}" v="1" dt="2025-09-13T06:41:35.6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126" y="10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jikeng, Albert" userId="8fc46755-afdd-4d45-8241-6d46fa59423f" providerId="ADAL" clId="{477BC50F-82BA-4557-A80A-84E7C51CBF4F}"/>
    <pc:docChg chg="addSld modSld">
      <pc:chgData name="Djikeng, Albert" userId="8fc46755-afdd-4d45-8241-6d46fa59423f" providerId="ADAL" clId="{477BC50F-82BA-4557-A80A-84E7C51CBF4F}" dt="2025-09-01T03:57:43.508" v="8" actId="14100"/>
      <pc:docMkLst>
        <pc:docMk/>
      </pc:docMkLst>
      <pc:sldChg chg="addSp modSp new mod">
        <pc:chgData name="Djikeng, Albert" userId="8fc46755-afdd-4d45-8241-6d46fa59423f" providerId="ADAL" clId="{477BC50F-82BA-4557-A80A-84E7C51CBF4F}" dt="2025-09-01T03:57:43.508" v="8" actId="14100"/>
        <pc:sldMkLst>
          <pc:docMk/>
          <pc:sldMk cId="468773091" sldId="270"/>
        </pc:sldMkLst>
        <pc:spChg chg="add mod">
          <ac:chgData name="Djikeng, Albert" userId="8fc46755-afdd-4d45-8241-6d46fa59423f" providerId="ADAL" clId="{477BC50F-82BA-4557-A80A-84E7C51CBF4F}" dt="2025-09-01T03:57:43.508" v="8" actId="14100"/>
          <ac:spMkLst>
            <pc:docMk/>
            <pc:sldMk cId="468773091" sldId="270"/>
            <ac:spMk id="2" creationId="{D60AB4CF-C4BB-B8C6-6D75-18B4671BB941}"/>
          </ac:spMkLst>
        </pc:spChg>
      </pc:sldChg>
    </pc:docChg>
  </pc:docChgLst>
  <pc:docChgLst>
    <pc:chgData name="Djikeng, Albert" userId="S::adjiken@emory.edu::8fc46755-afdd-4d45-8241-6d46fa59423f" providerId="AD" clId="Web-{53320F0A-47C2-2295-69A5-2E5599ED32DF}"/>
    <pc:docChg chg="sldOrd">
      <pc:chgData name="Djikeng, Albert" userId="S::adjiken@emory.edu::8fc46755-afdd-4d45-8241-6d46fa59423f" providerId="AD" clId="Web-{53320F0A-47C2-2295-69A5-2E5599ED32DF}" dt="2025-09-13T06:41:35.646" v="0"/>
      <pc:docMkLst>
        <pc:docMk/>
      </pc:docMkLst>
      <pc:sldChg chg="ord">
        <pc:chgData name="Djikeng, Albert" userId="S::adjiken@emory.edu::8fc46755-afdd-4d45-8241-6d46fa59423f" providerId="AD" clId="Web-{53320F0A-47C2-2295-69A5-2E5599ED32DF}" dt="2025-09-13T06:41:35.646" v="0"/>
        <pc:sldMkLst>
          <pc:docMk/>
          <pc:sldMk cId="468773091" sldId="2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12850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Open with the problem, solution, vision.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Data advantage + iteration velocity.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Founder–market fit + advisors.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Tie spend to milestones.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Paint the future.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End with clear ask + next step.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Hook with data + story; tie to outcomes.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Keep it crisp; emphasize transparency.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Be ready to walk through bottom-up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a GIF/video if possible.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Show early unit economics if asked.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Logos help; momentum matters.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Highlight channels and speed to learn.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Respect competitors; state edge.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60AB4CF-C4BB-B8C6-6D75-18B4671BB941}"/>
              </a:ext>
            </a:extLst>
          </p:cNvPr>
          <p:cNvSpPr/>
          <p:nvPr/>
        </p:nvSpPr>
        <p:spPr>
          <a:xfrm>
            <a:off x="2873619" y="2423014"/>
            <a:ext cx="4432789" cy="1551110"/>
          </a:xfrm>
          <a:custGeom>
            <a:avLst/>
            <a:gdLst/>
            <a:ahLst/>
            <a:cxnLst/>
            <a:rect l="l" t="t" r="r" b="b"/>
            <a:pathLst>
              <a:path w="4032268" h="1454955">
                <a:moveTo>
                  <a:pt x="0" y="0"/>
                </a:moveTo>
                <a:lnTo>
                  <a:pt x="4032268" y="0"/>
                </a:lnTo>
                <a:lnTo>
                  <a:pt x="4032268" y="1454954"/>
                </a:lnTo>
                <a:lnTo>
                  <a:pt x="0" y="14549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971" t="-153614" r="-23968" b="-150846"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730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822960"/>
          </a:xfrm>
          <a:prstGeom prst="rect">
            <a:avLst/>
          </a:prstGeom>
          <a:solidFill>
            <a:srgbClr val="2F85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713232"/>
            <a:ext cx="12191695" cy="109728"/>
          </a:xfrm>
          <a:prstGeom prst="rect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 rot="20760000">
            <a:off x="8991295" y="-457200"/>
            <a:ext cx="4572000" cy="8229600"/>
          </a:xfrm>
          <a:prstGeom prst="rect">
            <a:avLst/>
          </a:prstGeom>
          <a:solidFill>
            <a:srgbClr val="C6F6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48640" y="137160"/>
            <a:ext cx="11094415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Montserrat"/>
              </a:rPr>
              <a:t>Competitive Landscape</a:t>
            </a:r>
          </a:p>
        </p:txBody>
      </p:sp>
      <p:sp>
        <p:nvSpPr>
          <p:cNvPr id="6" name="Oval 5"/>
          <p:cNvSpPr/>
          <p:nvPr/>
        </p:nvSpPr>
        <p:spPr>
          <a:xfrm>
            <a:off x="548640" y="91440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48640" y="91440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48640" y="146304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548640" y="146304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48640" y="201168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548640" y="201168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" y="1097280"/>
            <a:ext cx="6705295" cy="5029200"/>
          </a:xfrm>
          <a:prstGeom prst="roundRect">
            <a:avLst/>
          </a:prstGeom>
          <a:solidFill>
            <a:srgbClr val="EDF2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822960" y="1280160"/>
            <a:ext cx="6156655" cy="4663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1A202C"/>
                </a:solidFill>
                <a:latin typeface="Open Sans"/>
              </a:rPr>
              <a:t>• Yuka, MyFitnessPal, scanners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Edge: Instant, explainable, API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Position: fast + accurate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802575" y="1097280"/>
            <a:ext cx="3657600" cy="5029200"/>
          </a:xfrm>
          <a:prstGeom prst="roundRect">
            <a:avLst/>
          </a:prstGeom>
          <a:solidFill>
            <a:srgbClr val="FFFFFF"/>
          </a:solidFill>
          <a:ln>
            <a:solidFill>
              <a:srgbClr val="68D39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7985455" y="12344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F855A"/>
                </a:solidFill>
                <a:latin typeface="Montserrat"/>
              </a:rPr>
              <a:t>Highlights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" y="63093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1A202C"/>
                </a:solidFill>
                <a:latin typeface="Open Sans"/>
              </a:rPr>
              <a:t>CleanScore™ • The Health Score for Every Grocery Item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77295" y="6309360"/>
            <a:ext cx="7315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rgbClr val="1A202C"/>
                </a:solidFill>
                <a:latin typeface="Open Sans"/>
              </a:rPr>
              <a:t>9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822960"/>
          </a:xfrm>
          <a:prstGeom prst="rect">
            <a:avLst/>
          </a:prstGeom>
          <a:solidFill>
            <a:srgbClr val="2F85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713232"/>
            <a:ext cx="12191695" cy="109728"/>
          </a:xfrm>
          <a:prstGeom prst="rect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 rot="20760000">
            <a:off x="8991295" y="-457200"/>
            <a:ext cx="4572000" cy="8229600"/>
          </a:xfrm>
          <a:prstGeom prst="rect">
            <a:avLst/>
          </a:prstGeom>
          <a:solidFill>
            <a:srgbClr val="C6F6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48640" y="137160"/>
            <a:ext cx="11094415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Montserrat"/>
              </a:rPr>
              <a:t>Technology &amp; Defensibility</a:t>
            </a:r>
          </a:p>
        </p:txBody>
      </p:sp>
      <p:sp>
        <p:nvSpPr>
          <p:cNvPr id="6" name="Oval 5"/>
          <p:cNvSpPr/>
          <p:nvPr/>
        </p:nvSpPr>
        <p:spPr>
          <a:xfrm>
            <a:off x="548640" y="91440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48640" y="91440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48640" y="146304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548640" y="146304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48640" y="201168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548640" y="201168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" y="1097280"/>
            <a:ext cx="6705295" cy="5029200"/>
          </a:xfrm>
          <a:prstGeom prst="roundRect">
            <a:avLst/>
          </a:prstGeom>
          <a:solidFill>
            <a:srgbClr val="EDF2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822960" y="1280160"/>
            <a:ext cx="6156655" cy="4663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1A202C"/>
                </a:solidFill>
                <a:latin typeface="Open Sans"/>
              </a:rPr>
              <a:t>• FastAPI microservices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Proprietary scoring + ingredient DB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Continuous improvement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802575" y="1097280"/>
            <a:ext cx="3657600" cy="5029200"/>
          </a:xfrm>
          <a:prstGeom prst="roundRect">
            <a:avLst/>
          </a:prstGeom>
          <a:solidFill>
            <a:srgbClr val="FFFFFF"/>
          </a:solidFill>
          <a:ln>
            <a:solidFill>
              <a:srgbClr val="68D39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7985455" y="12344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F855A"/>
                </a:solidFill>
                <a:latin typeface="Montserrat"/>
              </a:rPr>
              <a:t>Highlights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" y="63093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1A202C"/>
                </a:solidFill>
                <a:latin typeface="Open Sans"/>
              </a:rPr>
              <a:t>CleanScore™ • The Health Score for Every Grocery Item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77295" y="6309360"/>
            <a:ext cx="7315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rgbClr val="1A202C"/>
                </a:solidFill>
                <a:latin typeface="Open Sans"/>
              </a:rPr>
              <a:t>10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822960"/>
          </a:xfrm>
          <a:prstGeom prst="rect">
            <a:avLst/>
          </a:prstGeom>
          <a:solidFill>
            <a:srgbClr val="2F85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713232"/>
            <a:ext cx="12191695" cy="109728"/>
          </a:xfrm>
          <a:prstGeom prst="rect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 rot="20760000">
            <a:off x="8991295" y="-457200"/>
            <a:ext cx="4572000" cy="8229600"/>
          </a:xfrm>
          <a:prstGeom prst="rect">
            <a:avLst/>
          </a:prstGeom>
          <a:solidFill>
            <a:srgbClr val="C6F6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48640" y="137160"/>
            <a:ext cx="11094415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Montserrat"/>
              </a:rPr>
              <a:t>Team</a:t>
            </a:r>
          </a:p>
        </p:txBody>
      </p:sp>
      <p:sp>
        <p:nvSpPr>
          <p:cNvPr id="6" name="Oval 5"/>
          <p:cNvSpPr/>
          <p:nvPr/>
        </p:nvSpPr>
        <p:spPr>
          <a:xfrm>
            <a:off x="548640" y="91440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48640" y="91440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48640" y="146304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548640" y="146304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48640" y="201168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548640" y="201168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" y="1097280"/>
            <a:ext cx="6705295" cy="5029200"/>
          </a:xfrm>
          <a:prstGeom prst="roundRect">
            <a:avLst/>
          </a:prstGeom>
          <a:solidFill>
            <a:srgbClr val="EDF2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822960" y="1280160"/>
            <a:ext cx="6156655" cy="4663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1A202C"/>
                </a:solidFill>
                <a:latin typeface="Open Sans"/>
              </a:rPr>
              <a:t>• [You] — product/health tech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Advisor: [Name], nutrition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Advisor: [Name], retail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802575" y="1097280"/>
            <a:ext cx="3657600" cy="5029200"/>
          </a:xfrm>
          <a:prstGeom prst="roundRect">
            <a:avLst/>
          </a:prstGeom>
          <a:solidFill>
            <a:srgbClr val="FFFFFF"/>
          </a:solidFill>
          <a:ln>
            <a:solidFill>
              <a:srgbClr val="68D39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7985455" y="12344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F855A"/>
                </a:solidFill>
                <a:latin typeface="Montserrat"/>
              </a:rPr>
              <a:t>Highlights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" y="63093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1A202C"/>
                </a:solidFill>
                <a:latin typeface="Open Sans"/>
              </a:rPr>
              <a:t>CleanScore™ • The Health Score for Every Grocery Item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77295" y="6309360"/>
            <a:ext cx="7315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rgbClr val="1A202C"/>
                </a:solidFill>
                <a:latin typeface="Open Sans"/>
              </a:rPr>
              <a:t>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822960"/>
          </a:xfrm>
          <a:prstGeom prst="rect">
            <a:avLst/>
          </a:prstGeom>
          <a:solidFill>
            <a:srgbClr val="2F85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713232"/>
            <a:ext cx="12191695" cy="109728"/>
          </a:xfrm>
          <a:prstGeom prst="rect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 rot="20760000">
            <a:off x="8991295" y="-457200"/>
            <a:ext cx="4572000" cy="8229600"/>
          </a:xfrm>
          <a:prstGeom prst="rect">
            <a:avLst/>
          </a:prstGeom>
          <a:solidFill>
            <a:srgbClr val="C6F6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48640" y="137160"/>
            <a:ext cx="11094415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Montserrat"/>
              </a:rPr>
              <a:t>Financials &amp; Use of Funds</a:t>
            </a:r>
          </a:p>
        </p:txBody>
      </p:sp>
      <p:sp>
        <p:nvSpPr>
          <p:cNvPr id="6" name="Oval 5"/>
          <p:cNvSpPr/>
          <p:nvPr/>
        </p:nvSpPr>
        <p:spPr>
          <a:xfrm>
            <a:off x="548640" y="91440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48640" y="91440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48640" y="146304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548640" y="146304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48640" y="201168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548640" y="201168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" y="1097280"/>
            <a:ext cx="6705295" cy="5029200"/>
          </a:xfrm>
          <a:prstGeom prst="roundRect">
            <a:avLst/>
          </a:prstGeom>
          <a:solidFill>
            <a:srgbClr val="EDF2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822960" y="1280160"/>
            <a:ext cx="6156655" cy="4663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1A202C"/>
                </a:solidFill>
                <a:latin typeface="Open Sans"/>
              </a:rPr>
              <a:t>• Raise: $1.2M pre-seed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50% dev, 30% GTM, 20% ops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To: $5M ARR, 60% GM by Y3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802575" y="1097280"/>
            <a:ext cx="3657600" cy="5029200"/>
          </a:xfrm>
          <a:prstGeom prst="roundRect">
            <a:avLst/>
          </a:prstGeom>
          <a:solidFill>
            <a:srgbClr val="FFFFFF"/>
          </a:solidFill>
          <a:ln>
            <a:solidFill>
              <a:srgbClr val="68D39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7985455" y="12344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F855A"/>
                </a:solidFill>
                <a:latin typeface="Montserrat"/>
              </a:rPr>
              <a:t>Highlights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" y="63093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1A202C"/>
                </a:solidFill>
                <a:latin typeface="Open Sans"/>
              </a:rPr>
              <a:t>CleanScore™ • The Health Score for Every Grocery Item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77295" y="6309360"/>
            <a:ext cx="7315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rgbClr val="1A202C"/>
                </a:solidFill>
                <a:latin typeface="Open Sans"/>
              </a:rPr>
              <a:t>12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822960"/>
          </a:xfrm>
          <a:prstGeom prst="rect">
            <a:avLst/>
          </a:prstGeom>
          <a:solidFill>
            <a:srgbClr val="2F85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713232"/>
            <a:ext cx="12191695" cy="109728"/>
          </a:xfrm>
          <a:prstGeom prst="rect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 rot="20760000">
            <a:off x="8991295" y="-457200"/>
            <a:ext cx="4572000" cy="8229600"/>
          </a:xfrm>
          <a:prstGeom prst="rect">
            <a:avLst/>
          </a:prstGeom>
          <a:solidFill>
            <a:srgbClr val="C6F6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48640" y="137160"/>
            <a:ext cx="11094415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Montserrat"/>
              </a:rPr>
              <a:t>Vision</a:t>
            </a:r>
          </a:p>
        </p:txBody>
      </p:sp>
      <p:sp>
        <p:nvSpPr>
          <p:cNvPr id="6" name="Oval 5"/>
          <p:cNvSpPr/>
          <p:nvPr/>
        </p:nvSpPr>
        <p:spPr>
          <a:xfrm>
            <a:off x="548640" y="91440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48640" y="91440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48640" y="146304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548640" y="146304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48640" y="201168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548640" y="201168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" y="1097280"/>
            <a:ext cx="6705295" cy="5029200"/>
          </a:xfrm>
          <a:prstGeom prst="roundRect">
            <a:avLst/>
          </a:prstGeom>
          <a:solidFill>
            <a:srgbClr val="EDF2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822960" y="1280160"/>
            <a:ext cx="6156655" cy="4663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1A202C"/>
                </a:solidFill>
                <a:latin typeface="Open Sans"/>
              </a:rPr>
              <a:t>• Global standard for food scoring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Grocery → restaurants → delivery → policy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Healthier choices at scale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802575" y="1097280"/>
            <a:ext cx="3657600" cy="5029200"/>
          </a:xfrm>
          <a:prstGeom prst="roundRect">
            <a:avLst/>
          </a:prstGeom>
          <a:solidFill>
            <a:srgbClr val="FFFFFF"/>
          </a:solidFill>
          <a:ln>
            <a:solidFill>
              <a:srgbClr val="68D39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7985455" y="12344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F855A"/>
                </a:solidFill>
                <a:latin typeface="Montserrat"/>
              </a:rPr>
              <a:t>Highlights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" y="63093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1A202C"/>
                </a:solidFill>
                <a:latin typeface="Open Sans"/>
              </a:rPr>
              <a:t>CleanScore™ • The Health Score for Every Grocery Item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77295" y="6309360"/>
            <a:ext cx="7315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rgbClr val="1A202C"/>
                </a:solidFill>
                <a:latin typeface="Open Sans"/>
              </a:rPr>
              <a:t>13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822960"/>
          </a:xfrm>
          <a:prstGeom prst="rect">
            <a:avLst/>
          </a:prstGeom>
          <a:solidFill>
            <a:srgbClr val="2F85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713232"/>
            <a:ext cx="12191695" cy="109728"/>
          </a:xfrm>
          <a:prstGeom prst="rect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 rot="20760000">
            <a:off x="8991295" y="-457200"/>
            <a:ext cx="4572000" cy="8229600"/>
          </a:xfrm>
          <a:prstGeom prst="rect">
            <a:avLst/>
          </a:prstGeom>
          <a:solidFill>
            <a:srgbClr val="C6F6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48640" y="137160"/>
            <a:ext cx="11094415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Montserrat"/>
              </a:rPr>
              <a:t>Closing / Call to Action</a:t>
            </a:r>
          </a:p>
        </p:txBody>
      </p:sp>
      <p:sp>
        <p:nvSpPr>
          <p:cNvPr id="6" name="Oval 5"/>
          <p:cNvSpPr/>
          <p:nvPr/>
        </p:nvSpPr>
        <p:spPr>
          <a:xfrm>
            <a:off x="548640" y="91440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48640" y="91440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48640" y="146304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548640" y="146304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48640" y="201168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548640" y="201168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" y="1097280"/>
            <a:ext cx="6705295" cy="5029200"/>
          </a:xfrm>
          <a:prstGeom prst="roundRect">
            <a:avLst/>
          </a:prstGeom>
          <a:solidFill>
            <a:srgbClr val="EDF2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822960" y="1280160"/>
            <a:ext cx="6156655" cy="4663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1A202C"/>
                </a:solidFill>
                <a:latin typeface="Open Sans"/>
              </a:rPr>
              <a:t>• Raising $1.2M pre-seed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Pilots launching with retailers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Contact: [email] | [phone]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cleanscore.app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802575" y="1097280"/>
            <a:ext cx="3657600" cy="5029200"/>
          </a:xfrm>
          <a:prstGeom prst="roundRect">
            <a:avLst/>
          </a:prstGeom>
          <a:solidFill>
            <a:srgbClr val="FFFFFF"/>
          </a:solidFill>
          <a:ln>
            <a:solidFill>
              <a:srgbClr val="68D39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7985455" y="12344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F855A"/>
                </a:solidFill>
                <a:latin typeface="Montserrat"/>
              </a:rPr>
              <a:t>Highlights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" y="63093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1A202C"/>
                </a:solidFill>
                <a:latin typeface="Open Sans"/>
              </a:rPr>
              <a:t>CleanScore™ • The Health Score for Every Grocery Item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77295" y="6309360"/>
            <a:ext cx="7315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rgbClr val="1A202C"/>
                </a:solidFill>
                <a:latin typeface="Open Sans"/>
              </a:rPr>
              <a:t>14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822960"/>
          </a:xfrm>
          <a:prstGeom prst="rect">
            <a:avLst/>
          </a:prstGeom>
          <a:solidFill>
            <a:srgbClr val="2F85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713232"/>
            <a:ext cx="12191695" cy="109728"/>
          </a:xfrm>
          <a:prstGeom prst="rect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 rot="20760000">
            <a:off x="8991295" y="-457200"/>
            <a:ext cx="4572000" cy="8229600"/>
          </a:xfrm>
          <a:prstGeom prst="rect">
            <a:avLst/>
          </a:prstGeom>
          <a:solidFill>
            <a:srgbClr val="C6F6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48640" y="137160"/>
            <a:ext cx="11094415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Montserrat"/>
              </a:rPr>
              <a:t>CleanScore™</a:t>
            </a:r>
          </a:p>
        </p:txBody>
      </p:sp>
      <p:sp>
        <p:nvSpPr>
          <p:cNvPr id="6" name="Oval 5"/>
          <p:cNvSpPr/>
          <p:nvPr/>
        </p:nvSpPr>
        <p:spPr>
          <a:xfrm>
            <a:off x="548640" y="91440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48640" y="91440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48640" y="146304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548640" y="146304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48640" y="201168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548640" y="201168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" y="1097280"/>
            <a:ext cx="6705295" cy="5029200"/>
          </a:xfrm>
          <a:prstGeom prst="roundRect">
            <a:avLst/>
          </a:prstGeom>
          <a:solidFill>
            <a:srgbClr val="EDF2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822960" y="1280160"/>
            <a:ext cx="6156655" cy="4663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1A202C"/>
                </a:solidFill>
                <a:latin typeface="Open Sans"/>
              </a:rPr>
              <a:t>The Health Score for Every Grocery Item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Instant ingredient-level scoring for smarter food choices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Presented by [Your Name], Founder &amp; CEO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[email] | [phone]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802575" y="1097280"/>
            <a:ext cx="3657600" cy="5029200"/>
          </a:xfrm>
          <a:prstGeom prst="roundRect">
            <a:avLst/>
          </a:prstGeom>
          <a:solidFill>
            <a:srgbClr val="FFFFFF"/>
          </a:solidFill>
          <a:ln>
            <a:solidFill>
              <a:srgbClr val="68D39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7985455" y="12344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F855A"/>
                </a:solidFill>
                <a:latin typeface="Montserrat"/>
              </a:rPr>
              <a:t>Highlights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" y="63093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1A202C"/>
                </a:solidFill>
                <a:latin typeface="Open Sans"/>
              </a:rPr>
              <a:t>CleanScore™ • The Health Score for Every Grocery Item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77295" y="6309360"/>
            <a:ext cx="7315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rgbClr val="1A202C"/>
                </a:solidFill>
                <a:latin typeface="Open Sans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822960"/>
          </a:xfrm>
          <a:prstGeom prst="rect">
            <a:avLst/>
          </a:prstGeom>
          <a:solidFill>
            <a:srgbClr val="2F85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713232"/>
            <a:ext cx="12191695" cy="109728"/>
          </a:xfrm>
          <a:prstGeom prst="rect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 rot="20760000">
            <a:off x="8991295" y="-457200"/>
            <a:ext cx="4572000" cy="8229600"/>
          </a:xfrm>
          <a:prstGeom prst="rect">
            <a:avLst/>
          </a:prstGeom>
          <a:solidFill>
            <a:srgbClr val="C6F6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48640" y="137160"/>
            <a:ext cx="11094415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Montserrat"/>
              </a:rPr>
              <a:t>Problem</a:t>
            </a:r>
          </a:p>
        </p:txBody>
      </p:sp>
      <p:sp>
        <p:nvSpPr>
          <p:cNvPr id="6" name="Oval 5"/>
          <p:cNvSpPr/>
          <p:nvPr/>
        </p:nvSpPr>
        <p:spPr>
          <a:xfrm>
            <a:off x="548640" y="91440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48640" y="91440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48640" y="146304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548640" y="146304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48640" y="201168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548640" y="201168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" y="1097280"/>
            <a:ext cx="6705295" cy="5029200"/>
          </a:xfrm>
          <a:prstGeom prst="roundRect">
            <a:avLst/>
          </a:prstGeom>
          <a:solidFill>
            <a:srgbClr val="EDF2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822960" y="1280160"/>
            <a:ext cx="6156655" cy="4663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1A202C"/>
                </a:solidFill>
                <a:latin typeface="Open Sans"/>
              </a:rPr>
              <a:t>• 80% of consumers confused by ingredient labels — https://www.npd.com/insights/articles/2023/80-percent-of-consumers-struggle-to-understand-labels/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Misleading 'healthy' marketing hides harmful additives — https://www.hsph.harvard.edu/news/2022/processed-food-labels-misleading-health/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Rising health costs from poor nutrition — https://www.who.int/news-room/fact-sheets/detail/noncommunicable-diseases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802575" y="1097280"/>
            <a:ext cx="3657600" cy="5029200"/>
          </a:xfrm>
          <a:prstGeom prst="roundRect">
            <a:avLst/>
          </a:prstGeom>
          <a:solidFill>
            <a:srgbClr val="FFFFFF"/>
          </a:solidFill>
          <a:ln>
            <a:solidFill>
              <a:srgbClr val="68D39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7985455" y="12344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F855A"/>
                </a:solidFill>
                <a:latin typeface="Montserrat"/>
              </a:rPr>
              <a:t>Highlights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" y="63093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1A202C"/>
                </a:solidFill>
                <a:latin typeface="Open Sans"/>
              </a:rPr>
              <a:t>CleanScore™ • The Health Score for Every Grocery Item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77295" y="6309360"/>
            <a:ext cx="7315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rgbClr val="1A202C"/>
                </a:solidFill>
                <a:latin typeface="Open Sans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822960"/>
          </a:xfrm>
          <a:prstGeom prst="rect">
            <a:avLst/>
          </a:prstGeom>
          <a:solidFill>
            <a:srgbClr val="2F85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713232"/>
            <a:ext cx="12191695" cy="109728"/>
          </a:xfrm>
          <a:prstGeom prst="rect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 rot="20760000">
            <a:off x="8991295" y="-457200"/>
            <a:ext cx="4572000" cy="8229600"/>
          </a:xfrm>
          <a:prstGeom prst="rect">
            <a:avLst/>
          </a:prstGeom>
          <a:solidFill>
            <a:srgbClr val="C6F6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48640" y="137160"/>
            <a:ext cx="11094415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Montserrat"/>
              </a:rPr>
              <a:t>Solution</a:t>
            </a:r>
          </a:p>
        </p:txBody>
      </p:sp>
      <p:sp>
        <p:nvSpPr>
          <p:cNvPr id="6" name="Oval 5"/>
          <p:cNvSpPr/>
          <p:nvPr/>
        </p:nvSpPr>
        <p:spPr>
          <a:xfrm>
            <a:off x="548640" y="91440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48640" y="91440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48640" y="146304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548640" y="146304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48640" y="201168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548640" y="201168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" y="1097280"/>
            <a:ext cx="6705295" cy="5029200"/>
          </a:xfrm>
          <a:prstGeom prst="roundRect">
            <a:avLst/>
          </a:prstGeom>
          <a:solidFill>
            <a:srgbClr val="EDF2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822960" y="1280160"/>
            <a:ext cx="6156655" cy="4663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1A202C"/>
                </a:solidFill>
                <a:latin typeface="Open Sans"/>
              </a:rPr>
              <a:t>• Instant, ingredient-level health scores (0–100)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Tiered recommendations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Consumer + B2B use cases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802575" y="1097280"/>
            <a:ext cx="3657600" cy="5029200"/>
          </a:xfrm>
          <a:prstGeom prst="roundRect">
            <a:avLst/>
          </a:prstGeom>
          <a:solidFill>
            <a:srgbClr val="FFFFFF"/>
          </a:solidFill>
          <a:ln>
            <a:solidFill>
              <a:srgbClr val="68D39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7985455" y="12344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F855A"/>
                </a:solidFill>
                <a:latin typeface="Montserrat"/>
              </a:rPr>
              <a:t>Highlights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" y="63093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1A202C"/>
                </a:solidFill>
                <a:latin typeface="Open Sans"/>
              </a:rPr>
              <a:t>CleanScore™ • The Health Score for Every Grocery Item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77295" y="6309360"/>
            <a:ext cx="7315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rgbClr val="1A202C"/>
                </a:solidFill>
                <a:latin typeface="Open Sans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822960"/>
          </a:xfrm>
          <a:prstGeom prst="rect">
            <a:avLst/>
          </a:prstGeom>
          <a:solidFill>
            <a:srgbClr val="2F85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713232"/>
            <a:ext cx="12191695" cy="109728"/>
          </a:xfrm>
          <a:prstGeom prst="rect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 rot="20760000">
            <a:off x="8991295" y="-457200"/>
            <a:ext cx="4572000" cy="8229600"/>
          </a:xfrm>
          <a:prstGeom prst="rect">
            <a:avLst/>
          </a:prstGeom>
          <a:solidFill>
            <a:srgbClr val="C6F6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48640" y="137160"/>
            <a:ext cx="11094415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Montserrat"/>
              </a:rPr>
              <a:t>Market Opportunity</a:t>
            </a:r>
          </a:p>
        </p:txBody>
      </p:sp>
      <p:sp>
        <p:nvSpPr>
          <p:cNvPr id="6" name="Oval 5"/>
          <p:cNvSpPr/>
          <p:nvPr/>
        </p:nvSpPr>
        <p:spPr>
          <a:xfrm>
            <a:off x="548640" y="91440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48640" y="91440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48640" y="146304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548640" y="146304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48640" y="201168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548640" y="201168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" y="1097280"/>
            <a:ext cx="6705295" cy="5029200"/>
          </a:xfrm>
          <a:prstGeom prst="roundRect">
            <a:avLst/>
          </a:prstGeom>
          <a:solidFill>
            <a:srgbClr val="EDF2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822960" y="1280160"/>
            <a:ext cx="6156655" cy="4663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1A202C"/>
                </a:solidFill>
                <a:latin typeface="Open Sans"/>
              </a:rPr>
              <a:t>• TAM: $1.2T grocery — https://www.statista.com/statistics/254814/global-food-retail-sales/ + $1B nutrition apps — https://www.grandviewresearch.com/industry-analysis/nutrition-and-supplements-market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SAM: $50B US health-conscious grocery — https://nielseniq.com/global/en/insights/analysis/2022/us-health-conscious-consumer-spending/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SOM: $200M initial via B2C + B2B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802575" y="1097280"/>
            <a:ext cx="3657600" cy="5029200"/>
          </a:xfrm>
          <a:prstGeom prst="roundRect">
            <a:avLst/>
          </a:prstGeom>
          <a:solidFill>
            <a:srgbClr val="FFFFFF"/>
          </a:solidFill>
          <a:ln>
            <a:solidFill>
              <a:srgbClr val="68D39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7985455" y="12344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F855A"/>
                </a:solidFill>
                <a:latin typeface="Montserrat"/>
              </a:rPr>
              <a:t>Highlights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" y="63093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1A202C"/>
                </a:solidFill>
                <a:latin typeface="Open Sans"/>
              </a:rPr>
              <a:t>CleanScore™ • The Health Score for Every Grocery Item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77295" y="6309360"/>
            <a:ext cx="7315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rgbClr val="1A202C"/>
                </a:solidFill>
                <a:latin typeface="Open Sans"/>
              </a:rP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822960"/>
          </a:xfrm>
          <a:prstGeom prst="rect">
            <a:avLst/>
          </a:prstGeom>
          <a:solidFill>
            <a:srgbClr val="2F85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713232"/>
            <a:ext cx="12191695" cy="109728"/>
          </a:xfrm>
          <a:prstGeom prst="rect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 rot="20760000">
            <a:off x="8991295" y="-457200"/>
            <a:ext cx="4572000" cy="8229600"/>
          </a:xfrm>
          <a:prstGeom prst="rect">
            <a:avLst/>
          </a:prstGeom>
          <a:solidFill>
            <a:srgbClr val="C6F6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48640" y="137160"/>
            <a:ext cx="11094415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Montserrat"/>
              </a:rPr>
              <a:t>Product Demo</a:t>
            </a:r>
          </a:p>
        </p:txBody>
      </p:sp>
      <p:sp>
        <p:nvSpPr>
          <p:cNvPr id="6" name="Oval 5"/>
          <p:cNvSpPr/>
          <p:nvPr/>
        </p:nvSpPr>
        <p:spPr>
          <a:xfrm>
            <a:off x="548640" y="91440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48640" y="91440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48640" y="146304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548640" y="146304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48640" y="201168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548640" y="201168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" y="1097280"/>
            <a:ext cx="6705295" cy="5029200"/>
          </a:xfrm>
          <a:prstGeom prst="roundRect">
            <a:avLst/>
          </a:prstGeom>
          <a:solidFill>
            <a:srgbClr val="EDF2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822960" y="1280160"/>
            <a:ext cx="6156655" cy="4663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1A202C"/>
                </a:solidFill>
                <a:latin typeface="Open Sans"/>
              </a:rPr>
              <a:t>• Upload list or type items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Instant CleanScore + tiers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Ingredient transparency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802575" y="1097280"/>
            <a:ext cx="3657600" cy="5029200"/>
          </a:xfrm>
          <a:prstGeom prst="roundRect">
            <a:avLst/>
          </a:prstGeom>
          <a:solidFill>
            <a:srgbClr val="FFFFFF"/>
          </a:solidFill>
          <a:ln>
            <a:solidFill>
              <a:srgbClr val="68D39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7985455" y="12344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F855A"/>
                </a:solidFill>
                <a:latin typeface="Montserrat"/>
              </a:rPr>
              <a:t>Highlights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" y="63093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1A202C"/>
                </a:solidFill>
                <a:latin typeface="Open Sans"/>
              </a:rPr>
              <a:t>CleanScore™ • The Health Score for Every Grocery Item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77295" y="6309360"/>
            <a:ext cx="7315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rgbClr val="1A202C"/>
                </a:solidFill>
                <a:latin typeface="Open Sans"/>
              </a:rP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822960"/>
          </a:xfrm>
          <a:prstGeom prst="rect">
            <a:avLst/>
          </a:prstGeom>
          <a:solidFill>
            <a:srgbClr val="2F85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713232"/>
            <a:ext cx="12191695" cy="109728"/>
          </a:xfrm>
          <a:prstGeom prst="rect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 rot="20760000">
            <a:off x="8991295" y="-457200"/>
            <a:ext cx="4572000" cy="8229600"/>
          </a:xfrm>
          <a:prstGeom prst="rect">
            <a:avLst/>
          </a:prstGeom>
          <a:solidFill>
            <a:srgbClr val="C6F6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48640" y="137160"/>
            <a:ext cx="11094415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Montserrat"/>
              </a:rPr>
              <a:t>Business Model</a:t>
            </a:r>
          </a:p>
        </p:txBody>
      </p:sp>
      <p:sp>
        <p:nvSpPr>
          <p:cNvPr id="6" name="Oval 5"/>
          <p:cNvSpPr/>
          <p:nvPr/>
        </p:nvSpPr>
        <p:spPr>
          <a:xfrm>
            <a:off x="548640" y="91440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48640" y="91440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48640" y="146304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548640" y="146304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48640" y="201168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548640" y="201168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" y="1097280"/>
            <a:ext cx="6705295" cy="5029200"/>
          </a:xfrm>
          <a:prstGeom prst="roundRect">
            <a:avLst/>
          </a:prstGeom>
          <a:solidFill>
            <a:srgbClr val="EDF2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822960" y="1280160"/>
            <a:ext cx="6156655" cy="4663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1A202C"/>
                </a:solidFill>
                <a:latin typeface="Open Sans"/>
              </a:rPr>
              <a:t>• B2C: Freemium + $5/mo premium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B2B: API licensing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Affiliate revenue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802575" y="1097280"/>
            <a:ext cx="3657600" cy="5029200"/>
          </a:xfrm>
          <a:prstGeom prst="roundRect">
            <a:avLst/>
          </a:prstGeom>
          <a:solidFill>
            <a:srgbClr val="FFFFFF"/>
          </a:solidFill>
          <a:ln>
            <a:solidFill>
              <a:srgbClr val="68D39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7985455" y="12344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F855A"/>
                </a:solidFill>
                <a:latin typeface="Montserrat"/>
              </a:rPr>
              <a:t>Highlights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" y="63093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1A202C"/>
                </a:solidFill>
                <a:latin typeface="Open Sans"/>
              </a:rPr>
              <a:t>CleanScore™ • The Health Score for Every Grocery Item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77295" y="6309360"/>
            <a:ext cx="7315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rgbClr val="1A202C"/>
                </a:solidFill>
                <a:latin typeface="Open Sans"/>
              </a:rPr>
              <a:t>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822960"/>
          </a:xfrm>
          <a:prstGeom prst="rect">
            <a:avLst/>
          </a:prstGeom>
          <a:solidFill>
            <a:srgbClr val="2F85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713232"/>
            <a:ext cx="12191695" cy="109728"/>
          </a:xfrm>
          <a:prstGeom prst="rect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 rot="20760000">
            <a:off x="8991295" y="-457200"/>
            <a:ext cx="4572000" cy="8229600"/>
          </a:xfrm>
          <a:prstGeom prst="rect">
            <a:avLst/>
          </a:prstGeom>
          <a:solidFill>
            <a:srgbClr val="C6F6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48640" y="137160"/>
            <a:ext cx="11094415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Montserrat"/>
              </a:rPr>
              <a:t>Traction</a:t>
            </a:r>
          </a:p>
        </p:txBody>
      </p:sp>
      <p:sp>
        <p:nvSpPr>
          <p:cNvPr id="6" name="Oval 5"/>
          <p:cNvSpPr/>
          <p:nvPr/>
        </p:nvSpPr>
        <p:spPr>
          <a:xfrm>
            <a:off x="548640" y="91440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48640" y="91440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48640" y="146304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548640" y="146304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48640" y="201168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548640" y="201168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" y="1097280"/>
            <a:ext cx="6705295" cy="5029200"/>
          </a:xfrm>
          <a:prstGeom prst="roundRect">
            <a:avLst/>
          </a:prstGeom>
          <a:solidFill>
            <a:srgbClr val="EDF2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822960" y="1280160"/>
            <a:ext cx="6156655" cy="4663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1A202C"/>
                </a:solidFill>
                <a:latin typeface="Open Sans"/>
              </a:rPr>
              <a:t>• 500+ beta users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72% weekly engagement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2 LOIs from grocers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802575" y="1097280"/>
            <a:ext cx="3657600" cy="5029200"/>
          </a:xfrm>
          <a:prstGeom prst="roundRect">
            <a:avLst/>
          </a:prstGeom>
          <a:solidFill>
            <a:srgbClr val="FFFFFF"/>
          </a:solidFill>
          <a:ln>
            <a:solidFill>
              <a:srgbClr val="68D39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7985455" y="12344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F855A"/>
                </a:solidFill>
                <a:latin typeface="Montserrat"/>
              </a:rPr>
              <a:t>Highlights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" y="63093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1A202C"/>
                </a:solidFill>
                <a:latin typeface="Open Sans"/>
              </a:rPr>
              <a:t>CleanScore™ • The Health Score for Every Grocery Item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77295" y="6309360"/>
            <a:ext cx="7315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rgbClr val="1A202C"/>
                </a:solidFill>
                <a:latin typeface="Open Sans"/>
              </a:rPr>
              <a:t>7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822960"/>
          </a:xfrm>
          <a:prstGeom prst="rect">
            <a:avLst/>
          </a:prstGeom>
          <a:solidFill>
            <a:srgbClr val="2F855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Rectangle 2"/>
          <p:cNvSpPr/>
          <p:nvPr/>
        </p:nvSpPr>
        <p:spPr>
          <a:xfrm>
            <a:off x="0" y="713232"/>
            <a:ext cx="12191695" cy="109728"/>
          </a:xfrm>
          <a:prstGeom prst="rect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Rectangle 3"/>
          <p:cNvSpPr/>
          <p:nvPr/>
        </p:nvSpPr>
        <p:spPr>
          <a:xfrm rot="20760000">
            <a:off x="8991295" y="-457200"/>
            <a:ext cx="4572000" cy="8229600"/>
          </a:xfrm>
          <a:prstGeom prst="rect">
            <a:avLst/>
          </a:prstGeom>
          <a:solidFill>
            <a:srgbClr val="C6F6D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548640" y="137160"/>
            <a:ext cx="11094415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3200" b="1">
                <a:solidFill>
                  <a:srgbClr val="FFFFFF"/>
                </a:solidFill>
                <a:latin typeface="Montserrat"/>
              </a:rPr>
              <a:t>Go-to-Market Strategy</a:t>
            </a:r>
          </a:p>
        </p:txBody>
      </p:sp>
      <p:sp>
        <p:nvSpPr>
          <p:cNvPr id="6" name="Oval 5"/>
          <p:cNvSpPr/>
          <p:nvPr/>
        </p:nvSpPr>
        <p:spPr>
          <a:xfrm>
            <a:off x="548640" y="91440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548640" y="91440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1</a:t>
            </a:r>
          </a:p>
        </p:txBody>
      </p:sp>
      <p:sp>
        <p:nvSpPr>
          <p:cNvPr id="8" name="Oval 7"/>
          <p:cNvSpPr/>
          <p:nvPr/>
        </p:nvSpPr>
        <p:spPr>
          <a:xfrm>
            <a:off x="548640" y="146304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548640" y="146304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2</a:t>
            </a:r>
          </a:p>
        </p:txBody>
      </p:sp>
      <p:sp>
        <p:nvSpPr>
          <p:cNvPr id="10" name="Oval 9"/>
          <p:cNvSpPr/>
          <p:nvPr/>
        </p:nvSpPr>
        <p:spPr>
          <a:xfrm>
            <a:off x="548640" y="2011680"/>
            <a:ext cx="384048" cy="384048"/>
          </a:xfrm>
          <a:prstGeom prst="ellipse">
            <a:avLst/>
          </a:prstGeom>
          <a:solidFill>
            <a:srgbClr val="68D3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TextBox 10"/>
          <p:cNvSpPr txBox="1"/>
          <p:nvPr/>
        </p:nvSpPr>
        <p:spPr>
          <a:xfrm>
            <a:off x="548640" y="2011680"/>
            <a:ext cx="384048" cy="38404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 b="1">
                <a:solidFill>
                  <a:srgbClr val="FFFFFF"/>
                </a:solidFill>
                <a:latin typeface="Montserrat"/>
              </a:rPr>
              <a:t>3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8640" y="1097280"/>
            <a:ext cx="6705295" cy="5029200"/>
          </a:xfrm>
          <a:prstGeom prst="roundRect">
            <a:avLst/>
          </a:prstGeom>
          <a:solidFill>
            <a:srgbClr val="EDF2F7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TextBox 12"/>
          <p:cNvSpPr txBox="1"/>
          <p:nvPr/>
        </p:nvSpPr>
        <p:spPr>
          <a:xfrm>
            <a:off x="822960" y="1280160"/>
            <a:ext cx="6156655" cy="46634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1A202C"/>
                </a:solidFill>
                <a:latin typeface="Open Sans"/>
              </a:rPr>
              <a:t>• Phase 1: Influencers + wellness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Phase 2: Retail pilots</a:t>
            </a:r>
          </a:p>
          <a:p>
            <a:r>
              <a:rPr sz="2000">
                <a:solidFill>
                  <a:srgbClr val="1A202C"/>
                </a:solidFill>
                <a:latin typeface="Open Sans"/>
              </a:rPr>
              <a:t>• Phase 3: National + API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7802575" y="1097280"/>
            <a:ext cx="3657600" cy="5029200"/>
          </a:xfrm>
          <a:prstGeom prst="roundRect">
            <a:avLst/>
          </a:prstGeom>
          <a:solidFill>
            <a:srgbClr val="FFFFFF"/>
          </a:solidFill>
          <a:ln>
            <a:solidFill>
              <a:srgbClr val="68D39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TextBox 14"/>
          <p:cNvSpPr txBox="1"/>
          <p:nvPr/>
        </p:nvSpPr>
        <p:spPr>
          <a:xfrm>
            <a:off x="7985455" y="1234440"/>
            <a:ext cx="329184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 b="1">
                <a:solidFill>
                  <a:srgbClr val="2F855A"/>
                </a:solidFill>
                <a:latin typeface="Montserrat"/>
              </a:rPr>
              <a:t>Highlights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48640" y="6309360"/>
            <a:ext cx="5486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200">
                <a:solidFill>
                  <a:srgbClr val="1A202C"/>
                </a:solidFill>
                <a:latin typeface="Open Sans"/>
              </a:rPr>
              <a:t>CleanScore™ • The Health Score for Every Grocery Item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277295" y="6309360"/>
            <a:ext cx="73152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200">
                <a:solidFill>
                  <a:srgbClr val="1A202C"/>
                </a:solidFill>
                <a:latin typeface="Open Sans"/>
              </a:rPr>
              <a:t>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728</Words>
  <Application>Microsoft Office PowerPoint</Application>
  <PresentationFormat>Widescreen</PresentationFormat>
  <Paragraphs>156</Paragraphs>
  <Slides>15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Djikeng, Albert</cp:lastModifiedBy>
  <cp:revision>2</cp:revision>
  <dcterms:created xsi:type="dcterms:W3CDTF">2013-01-27T09:14:16Z</dcterms:created>
  <dcterms:modified xsi:type="dcterms:W3CDTF">2025-09-13T06:41:36Z</dcterms:modified>
  <cp:category/>
</cp:coreProperties>
</file>