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80" r:id="rId11"/>
    <p:sldId id="28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16x9"/>
  <p:notesSz cx="6858000" cy="9144000"/>
  <p:embeddedFontLst>
    <p:embeddedFont>
      <p:font typeface="Amatic SC" panose="020B0604020202020204" charset="-79"/>
      <p:regular r:id="rId32"/>
      <p:bold r:id="rId33"/>
    </p:embeddedFont>
    <p:embeddedFont>
      <p:font typeface="Source Code Pro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74E34-FB65-45A1-8AE9-307386A0F7D2}" v="2" dt="2021-04-05T22:39:40.236"/>
    <p1510:client id="{AA533CAC-794C-401E-8E09-94B8E28862F7}" v="116" dt="2021-02-25T18:01:27.649"/>
    <p1510:client id="{D867533C-02F8-41C5-8B68-3F86372C8E8A}" v="118" dt="2021-03-15T17:46:49.248"/>
    <p1510:client id="{EC2B1994-153E-49C0-B4DC-5F56B8362B01}" v="91" dt="2021-03-22T14:49:09.751"/>
  </p1510:revLst>
</p1510:revInfo>
</file>

<file path=ppt/tableStyles.xml><?xml version="1.0" encoding="utf-8"?>
<a:tblStyleLst xmlns:a="http://schemas.openxmlformats.org/drawingml/2006/main" def="{E85854BD-77D4-4985-B3D5-21F53605FDC6}">
  <a:tblStyle styleId="{E85854BD-77D4-4985-B3D5-21F53605FD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D867533C-02F8-41C5-8B68-3F86372C8E8A}"/>
    <pc:docChg chg="modSld">
      <pc:chgData name="GEORGE PACHECO PINTO" userId="S::georgepacheco@ifba.edu.br::a81c1a1c-a6f1-4c23-bfd3-ad85dbceb90a" providerId="AD" clId="Web-{D867533C-02F8-41C5-8B68-3F86372C8E8A}" dt="2021-03-15T17:46:49.248" v="114" actId="1076"/>
      <pc:docMkLst>
        <pc:docMk/>
      </pc:docMkLst>
      <pc:sldChg chg="addSp delSp modSp">
        <pc:chgData name="GEORGE PACHECO PINTO" userId="S::georgepacheco@ifba.edu.br::a81c1a1c-a6f1-4c23-bfd3-ad85dbceb90a" providerId="AD" clId="Web-{D867533C-02F8-41C5-8B68-3F86372C8E8A}" dt="2021-03-15T17:46:49.248" v="114" actId="1076"/>
        <pc:sldMkLst>
          <pc:docMk/>
          <pc:sldMk cId="0" sldId="268"/>
        </pc:sldMkLst>
        <pc:graphicFrameChg chg="add del mod modGraphic">
          <ac:chgData name="GEORGE PACHECO PINTO" userId="S::georgepacheco@ifba.edu.br::a81c1a1c-a6f1-4c23-bfd3-ad85dbceb90a" providerId="AD" clId="Web-{D867533C-02F8-41C5-8B68-3F86372C8E8A}" dt="2021-03-15T17:46:46.639" v="113"/>
          <ac:graphicFrameMkLst>
            <pc:docMk/>
            <pc:sldMk cId="0" sldId="268"/>
            <ac:graphicFrameMk id="2" creationId="{D629855A-031D-4DA9-96F9-D6F84A2940DF}"/>
          </ac:graphicFrameMkLst>
        </pc:graphicFrameChg>
        <pc:picChg chg="mod">
          <ac:chgData name="GEORGE PACHECO PINTO" userId="S::georgepacheco@ifba.edu.br::a81c1a1c-a6f1-4c23-bfd3-ad85dbceb90a" providerId="AD" clId="Web-{D867533C-02F8-41C5-8B68-3F86372C8E8A}" dt="2021-03-15T17:46:49.248" v="114" actId="1076"/>
          <ac:picMkLst>
            <pc:docMk/>
            <pc:sldMk cId="0" sldId="268"/>
            <ac:picMk id="135" creationId="{00000000-0000-0000-0000-000000000000}"/>
          </ac:picMkLst>
        </pc:picChg>
      </pc:sldChg>
    </pc:docChg>
  </pc:docChgLst>
  <pc:docChgLst>
    <pc:chgData name="GEORGE PACHECO PINTO" userId="S::georgepacheco@ifba.edu.br::a81c1a1c-a6f1-4c23-bfd3-ad85dbceb90a" providerId="AD" clId="Web-{AA533CAC-794C-401E-8E09-94B8E28862F7}"/>
    <pc:docChg chg="addSld modSld">
      <pc:chgData name="GEORGE PACHECO PINTO" userId="S::georgepacheco@ifba.edu.br::a81c1a1c-a6f1-4c23-bfd3-ad85dbceb90a" providerId="AD" clId="Web-{AA533CAC-794C-401E-8E09-94B8E28862F7}" dt="2021-02-25T18:01:27.649" v="117" actId="20577"/>
      <pc:docMkLst>
        <pc:docMk/>
      </pc:docMkLst>
      <pc:sldChg chg="modSp">
        <pc:chgData name="GEORGE PACHECO PINTO" userId="S::georgepacheco@ifba.edu.br::a81c1a1c-a6f1-4c23-bfd3-ad85dbceb90a" providerId="AD" clId="Web-{AA533CAC-794C-401E-8E09-94B8E28862F7}" dt="2021-02-25T17:49:58.741" v="17" actId="20577"/>
        <pc:sldMkLst>
          <pc:docMk/>
          <pc:sldMk cId="0" sldId="260"/>
        </pc:sldMkLst>
        <pc:spChg chg="mod">
          <ac:chgData name="GEORGE PACHECO PINTO" userId="S::georgepacheco@ifba.edu.br::a81c1a1c-a6f1-4c23-bfd3-ad85dbceb90a" providerId="AD" clId="Web-{AA533CAC-794C-401E-8E09-94B8E28862F7}" dt="2021-02-25T17:49:58.741" v="17" actId="20577"/>
          <ac:spMkLst>
            <pc:docMk/>
            <pc:sldMk cId="0" sldId="260"/>
            <ac:spMk id="83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AA533CAC-794C-401E-8E09-94B8E28862F7}" dt="2021-02-25T18:00:04.882" v="111" actId="20577"/>
        <pc:sldMkLst>
          <pc:docMk/>
          <pc:sldMk cId="0" sldId="270"/>
        </pc:sldMkLst>
        <pc:spChg chg="mod">
          <ac:chgData name="GEORGE PACHECO PINTO" userId="S::georgepacheco@ifba.edu.br::a81c1a1c-a6f1-4c23-bfd3-ad85dbceb90a" providerId="AD" clId="Web-{AA533CAC-794C-401E-8E09-94B8E28862F7}" dt="2021-02-25T18:00:04.882" v="111" actId="20577"/>
          <ac:spMkLst>
            <pc:docMk/>
            <pc:sldMk cId="0" sldId="270"/>
            <ac:spMk id="147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AA533CAC-794C-401E-8E09-94B8E28862F7}" dt="2021-02-25T18:01:27.649" v="117" actId="20577"/>
        <pc:sldMkLst>
          <pc:docMk/>
          <pc:sldMk cId="0" sldId="278"/>
        </pc:sldMkLst>
        <pc:spChg chg="mod">
          <ac:chgData name="GEORGE PACHECO PINTO" userId="S::georgepacheco@ifba.edu.br::a81c1a1c-a6f1-4c23-bfd3-ad85dbceb90a" providerId="AD" clId="Web-{AA533CAC-794C-401E-8E09-94B8E28862F7}" dt="2021-02-25T18:01:27.649" v="117" actId="20577"/>
          <ac:spMkLst>
            <pc:docMk/>
            <pc:sldMk cId="0" sldId="278"/>
            <ac:spMk id="206" creationId="{00000000-0000-0000-0000-000000000000}"/>
          </ac:spMkLst>
        </pc:spChg>
      </pc:sldChg>
      <pc:sldChg chg="modSp new">
        <pc:chgData name="GEORGE PACHECO PINTO" userId="S::georgepacheco@ifba.edu.br::a81c1a1c-a6f1-4c23-bfd3-ad85dbceb90a" providerId="AD" clId="Web-{AA533CAC-794C-401E-8E09-94B8E28862F7}" dt="2021-02-25T17:51:29.337" v="57" actId="20577"/>
        <pc:sldMkLst>
          <pc:docMk/>
          <pc:sldMk cId="807610707" sldId="280"/>
        </pc:sldMkLst>
        <pc:spChg chg="mod">
          <ac:chgData name="GEORGE PACHECO PINTO" userId="S::georgepacheco@ifba.edu.br::a81c1a1c-a6f1-4c23-bfd3-ad85dbceb90a" providerId="AD" clId="Web-{AA533CAC-794C-401E-8E09-94B8E28862F7}" dt="2021-02-25T17:50:31.539" v="19" actId="20577"/>
          <ac:spMkLst>
            <pc:docMk/>
            <pc:sldMk cId="807610707" sldId="280"/>
            <ac:spMk id="2" creationId="{1FDA774D-1418-49EE-A631-36BEA70BC533}"/>
          </ac:spMkLst>
        </pc:spChg>
        <pc:spChg chg="mod">
          <ac:chgData name="GEORGE PACHECO PINTO" userId="S::georgepacheco@ifba.edu.br::a81c1a1c-a6f1-4c23-bfd3-ad85dbceb90a" providerId="AD" clId="Web-{AA533CAC-794C-401E-8E09-94B8E28862F7}" dt="2021-02-25T17:51:29.337" v="57" actId="20577"/>
          <ac:spMkLst>
            <pc:docMk/>
            <pc:sldMk cId="807610707" sldId="280"/>
            <ac:spMk id="3" creationId="{3F4616B3-22EE-44E2-86B7-741CC7432B23}"/>
          </ac:spMkLst>
        </pc:spChg>
      </pc:sldChg>
      <pc:sldChg chg="modSp new">
        <pc:chgData name="GEORGE PACHECO PINTO" userId="S::georgepacheco@ifba.edu.br::a81c1a1c-a6f1-4c23-bfd3-ad85dbceb90a" providerId="AD" clId="Web-{AA533CAC-794C-401E-8E09-94B8E28862F7}" dt="2021-02-25T17:53:01.527" v="104" actId="20577"/>
        <pc:sldMkLst>
          <pc:docMk/>
          <pc:sldMk cId="2910051051" sldId="281"/>
        </pc:sldMkLst>
        <pc:spChg chg="mod">
          <ac:chgData name="GEORGE PACHECO PINTO" userId="S::georgepacheco@ifba.edu.br::a81c1a1c-a6f1-4c23-bfd3-ad85dbceb90a" providerId="AD" clId="Web-{AA533CAC-794C-401E-8E09-94B8E28862F7}" dt="2021-02-25T17:52:05.275" v="69" actId="20577"/>
          <ac:spMkLst>
            <pc:docMk/>
            <pc:sldMk cId="2910051051" sldId="281"/>
            <ac:spMk id="2" creationId="{1C6659E2-13DB-4259-8904-35577DE47B55}"/>
          </ac:spMkLst>
        </pc:spChg>
        <pc:spChg chg="mod">
          <ac:chgData name="GEORGE PACHECO PINTO" userId="S::georgepacheco@ifba.edu.br::a81c1a1c-a6f1-4c23-bfd3-ad85dbceb90a" providerId="AD" clId="Web-{AA533CAC-794C-401E-8E09-94B8E28862F7}" dt="2021-02-25T17:53:01.527" v="104" actId="20577"/>
          <ac:spMkLst>
            <pc:docMk/>
            <pc:sldMk cId="2910051051" sldId="281"/>
            <ac:spMk id="3" creationId="{0E405136-C1AD-49BA-80CF-92BAB0640151}"/>
          </ac:spMkLst>
        </pc:spChg>
      </pc:sldChg>
    </pc:docChg>
  </pc:docChgLst>
  <pc:docChgLst>
    <pc:chgData name="GEORGE PACHECO PINTO" userId="S::georgepacheco@ifba.edu.br::a81c1a1c-a6f1-4c23-bfd3-ad85dbceb90a" providerId="AD" clId="Web-{9BD74E34-FB65-45A1-8AE9-307386A0F7D2}"/>
    <pc:docChg chg="modSld">
      <pc:chgData name="GEORGE PACHECO PINTO" userId="S::georgepacheco@ifba.edu.br::a81c1a1c-a6f1-4c23-bfd3-ad85dbceb90a" providerId="AD" clId="Web-{9BD74E34-FB65-45A1-8AE9-307386A0F7D2}" dt="2021-04-05T22:39:40.236" v="1"/>
      <pc:docMkLst>
        <pc:docMk/>
      </pc:docMkLst>
      <pc:sldChg chg="addSp">
        <pc:chgData name="GEORGE PACHECO PINTO" userId="S::georgepacheco@ifba.edu.br::a81c1a1c-a6f1-4c23-bfd3-ad85dbceb90a" providerId="AD" clId="Web-{9BD74E34-FB65-45A1-8AE9-307386A0F7D2}" dt="2021-04-05T22:39:40.236" v="1"/>
        <pc:sldMkLst>
          <pc:docMk/>
          <pc:sldMk cId="0" sldId="276"/>
        </pc:sldMkLst>
        <pc:inkChg chg="add">
          <ac:chgData name="GEORGE PACHECO PINTO" userId="S::georgepacheco@ifba.edu.br::a81c1a1c-a6f1-4c23-bfd3-ad85dbceb90a" providerId="AD" clId="Web-{9BD74E34-FB65-45A1-8AE9-307386A0F7D2}" dt="2021-04-05T22:39:38.033" v="0"/>
          <ac:inkMkLst>
            <pc:docMk/>
            <pc:sldMk cId="0" sldId="276"/>
            <ac:inkMk id="2" creationId="{E6665300-3D39-4554-99AB-8997F8CE73B4}"/>
          </ac:inkMkLst>
        </pc:inkChg>
        <pc:inkChg chg="add">
          <ac:chgData name="GEORGE PACHECO PINTO" userId="S::georgepacheco@ifba.edu.br::a81c1a1c-a6f1-4c23-bfd3-ad85dbceb90a" providerId="AD" clId="Web-{9BD74E34-FB65-45A1-8AE9-307386A0F7D2}" dt="2021-04-05T22:39:40.236" v="1"/>
          <ac:inkMkLst>
            <pc:docMk/>
            <pc:sldMk cId="0" sldId="276"/>
            <ac:inkMk id="3" creationId="{F29BC87E-12AC-4A5A-9F78-72CB0578AB9E}"/>
          </ac:inkMkLst>
        </pc:inkChg>
      </pc:sldChg>
    </pc:docChg>
  </pc:docChgLst>
  <pc:docChgLst>
    <pc:chgData name="GEORGE PACHECO PINTO" userId="S::georgepacheco@ifba.edu.br::a81c1a1c-a6f1-4c23-bfd3-ad85dbceb90a" providerId="AD" clId="Web-{EC2B1994-153E-49C0-B4DC-5F56B8362B01}"/>
    <pc:docChg chg="modSld">
      <pc:chgData name="GEORGE PACHECO PINTO" userId="S::georgepacheco@ifba.edu.br::a81c1a1c-a6f1-4c23-bfd3-ad85dbceb90a" providerId="AD" clId="Web-{EC2B1994-153E-49C0-B4DC-5F56B8362B01}" dt="2021-03-22T14:49:09.751" v="82" actId="20577"/>
      <pc:docMkLst>
        <pc:docMk/>
      </pc:docMkLst>
      <pc:sldChg chg="modSp">
        <pc:chgData name="GEORGE PACHECO PINTO" userId="S::georgepacheco@ifba.edu.br::a81c1a1c-a6f1-4c23-bfd3-ad85dbceb90a" providerId="AD" clId="Web-{EC2B1994-153E-49C0-B4DC-5F56B8362B01}" dt="2021-03-22T14:48:46.032" v="74" actId="20577"/>
        <pc:sldMkLst>
          <pc:docMk/>
          <pc:sldMk cId="0" sldId="275"/>
        </pc:sldMkLst>
        <pc:spChg chg="mod">
          <ac:chgData name="GEORGE PACHECO PINTO" userId="S::georgepacheco@ifba.edu.br::a81c1a1c-a6f1-4c23-bfd3-ad85dbceb90a" providerId="AD" clId="Web-{EC2B1994-153E-49C0-B4DC-5F56B8362B01}" dt="2021-03-22T14:48:46.032" v="74" actId="20577"/>
          <ac:spMkLst>
            <pc:docMk/>
            <pc:sldMk cId="0" sldId="275"/>
            <ac:spMk id="188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EC2B1994-153E-49C0-B4DC-5F56B8362B01}" dt="2021-03-22T14:49:09.751" v="82" actId="20577"/>
        <pc:sldMkLst>
          <pc:docMk/>
          <pc:sldMk cId="0" sldId="276"/>
        </pc:sldMkLst>
        <pc:spChg chg="mod">
          <ac:chgData name="GEORGE PACHECO PINTO" userId="S::georgepacheco@ifba.edu.br::a81c1a1c-a6f1-4c23-bfd3-ad85dbceb90a" providerId="AD" clId="Web-{EC2B1994-153E-49C0-B4DC-5F56B8362B01}" dt="2021-03-22T14:49:09.751" v="82" actId="20577"/>
          <ac:spMkLst>
            <pc:docMk/>
            <pc:sldMk cId="0" sldId="276"/>
            <ac:spMk id="194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EC2B1994-153E-49C0-B4DC-5F56B8362B01}" dt="2021-03-22T14:35:00.861" v="63" actId="20577"/>
        <pc:sldMkLst>
          <pc:docMk/>
          <pc:sldMk cId="0" sldId="277"/>
        </pc:sldMkLst>
        <pc:spChg chg="mod">
          <ac:chgData name="GEORGE PACHECO PINTO" userId="S::georgepacheco@ifba.edu.br::a81c1a1c-a6f1-4c23-bfd3-ad85dbceb90a" providerId="AD" clId="Web-{EC2B1994-153E-49C0-B4DC-5F56B8362B01}" dt="2021-03-22T14:35:00.861" v="63" actId="20577"/>
          <ac:spMkLst>
            <pc:docMk/>
            <pc:sldMk cId="0" sldId="277"/>
            <ac:spMk id="200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18150 7382 1311 0 0,'24'0'1280'0'0,"9"0"-1280"0"0,7 0 0 0 0,-2 0-288 0 0,-4 0-288 0 0,-8 0-1151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17960 13811 63 0 0,'-18'18'1120'0'0,"-8"8"-1280"0"0,0 5-128 0 0,5 2-128 0 0,5-7 97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dbef1a51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dbef1a51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dbef1a51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dbef1a51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dbef1a5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dbef1a5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dbef1a51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dbef1a51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bef1a51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bef1a51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69ad83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69ad83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21f1d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21f1d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dbef1a51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dbef1a51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fbfa9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fbfa9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efbfa988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efbfa988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e69ad83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e69ad83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69ad83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69ad83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e69ad83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e69ad83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69ad830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e69ad830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bef1a5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bef1a5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bef1a51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bef1a51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dbef1a51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dbef1a51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dbef1a5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dbef1a5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bef1a5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bef1a5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dbef1a5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dbef1a5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bef1a51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bef1a51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 - operações usuais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Iniciar/Criar uma lista linear vazia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Inserir um novo elemento após o i-ésimo elemento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Retirar i-ésimo elemento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Buscar o i-ésimo elemento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Combinar duas ou mais listas em uma lista única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Dividir uma lista em duas ou mais listas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Fazer uma cópia da lista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Ordenar os itens da lista em ordem crescente ou decrescente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tad lista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Tipos de Implementação: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Através de vetores – listas estáticas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Através de apontadores ou ponteiros – listas dinâmicas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Em qualquer uma das implementações, deve-se: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Definir os Dados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Definir as Operações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lista - operações básicas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Inicia_Lista (L)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parâmetros: TipoLista 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pós-condição: Lista L vazia;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funcionalidade: cria uma lista vazia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resultado: retorno de uma lista vazia criada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Lista_Vazia (L)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parâmetros: TipoLista 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funcionalidade: Testa se a lista está vazia ou não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resultado: retorna </a:t>
            </a:r>
            <a:r>
              <a:rPr lang="pt-BR" i="1"/>
              <a:t>true</a:t>
            </a:r>
            <a:r>
              <a:rPr lang="pt-BR"/>
              <a:t> se a lista está vazia; senão </a:t>
            </a:r>
            <a:r>
              <a:rPr lang="pt-BR" i="1"/>
              <a:t>false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lista - operações básicas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Retira_Lista (L, x, pos)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parâmetros: TipoLista L, TipoItem x, int pos;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pré-condição: Lista L tem n&gt;1 elementos e pos &lt;= posição do último;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pós-condição: Lista L tem n – 1 elementos;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funcionalidade: Retorna o item x que está na posição p da lista mantendo a ordenação dos demais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resultado: x contém o item removido da lista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lista - operações básicas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Insere_Lista (x, L)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parâmetros: TipoItem x, TipoLista 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pré-condição: Lista L tem n&gt;= 0 elementos e n &lt;TamMax;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pós-condição: Lista L tem n+1 elementos;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funcionalidade: Insere o elemento x após o último elemento da lista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resultado: x foi inserido na lista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Imprime_Lista (L)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parâmetros: TipoLista 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funcionalidade: Imprime os itens da lista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resultado: impressão dos itens da lista na ordem de ocorrência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Lista sequencial: conjunto de registros de mesmo tipo na qual o sucessor de um elemento ocupa a posição física subsequente a este elemento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Implementação desta estrutura em C feita usando vetores e estruturas</a:t>
            </a:r>
            <a:endParaRPr sz="2000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36" y="3323274"/>
            <a:ext cx="55911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 - Vetores</a:t>
            </a:r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Características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Os itens são armazenados em posições contíguas de memória;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A lista pode ser percorrida em qualquer direção;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A inserção de um novo item pode ser realizada após o último item com custo constante.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A inserção de um novo item no meio da lista requer um deslocamento de todos os itens localizados após o ponto de inserção.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Retirar um item do início da lista requer um deslocamento de itens para preencher o espaço deixado vazio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 - Vetores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>
                <a:solidFill>
                  <a:schemeClr val="accent1"/>
                </a:solidFill>
              </a:rPr>
              <a:t>Vantagens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>
                <a:solidFill>
                  <a:schemeClr val="accent1"/>
                </a:solidFill>
              </a:rPr>
              <a:t>Acesso direto indexado a qualquer elemento (facilita modificações dos conteúdos);</a:t>
            </a:r>
            <a:endParaRPr sz="1600" dirty="0">
              <a:solidFill>
                <a:schemeClr val="accent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>
                <a:solidFill>
                  <a:schemeClr val="accent1"/>
                </a:solidFill>
              </a:rPr>
              <a:t>Tempo constante para acessar os elementos (depende só do índice).</a:t>
            </a:r>
            <a:endParaRPr sz="1600" dirty="0">
              <a:solidFill>
                <a:schemeClr val="accent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accent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>
                <a:solidFill>
                  <a:schemeClr val="accent1"/>
                </a:solidFill>
              </a:rPr>
              <a:t>Desvantagens</a:t>
            </a:r>
            <a:endParaRPr sz="1600" dirty="0">
              <a:solidFill>
                <a:schemeClr val="accent1"/>
              </a:solidFill>
            </a:endParaRPr>
          </a:p>
          <a:p>
            <a:pPr lvl="1" indent="-342900">
              <a:buSzPts val="1800"/>
            </a:pPr>
            <a:r>
              <a:rPr lang="pt-BR" sz="1600">
                <a:solidFill>
                  <a:schemeClr val="accent1"/>
                </a:solidFill>
              </a:rPr>
              <a:t>Movimentação para a inserção e remoção de elementos;</a:t>
            </a:r>
          </a:p>
          <a:p>
            <a:pPr lvl="1" indent="-342900">
              <a:buSzPts val="1800"/>
            </a:pPr>
            <a:r>
              <a:rPr lang="pt-BR" sz="1600">
                <a:solidFill>
                  <a:schemeClr val="accent1"/>
                </a:solidFill>
              </a:rPr>
              <a:t>Conhecimento a priori do tamanho do número máximo da lista. Depois da alocação, não mais do que essa quantidade poderá ser solicitada;</a:t>
            </a:r>
          </a:p>
          <a:p>
            <a:pPr marL="914400" marR="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600">
                <a:solidFill>
                  <a:schemeClr val="accent1"/>
                </a:solidFill>
              </a:rPr>
              <a:t>Quantidade fixa de memória permanece alocada, mesmo quando a estrutura estiver vazia.</a:t>
            </a:r>
            <a:endParaRPr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 - Vetores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 geral, usamos esse tipo de lista nas seguintes situações: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Listas pequenas;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Inserção e remoção apenas no final da lista;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Tamanho máximo da lista bem definido;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busca é a operação mais frequente.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 - tad</a:t>
            </a:r>
            <a:endParaRPr/>
          </a:p>
        </p:txBody>
      </p:sp>
      <p:sp>
        <p:nvSpPr>
          <p:cNvPr id="159" name="Google Shape;159;p29"/>
          <p:cNvSpPr/>
          <p:nvPr/>
        </p:nvSpPr>
        <p:spPr>
          <a:xfrm>
            <a:off x="1793700" y="1109075"/>
            <a:ext cx="4755900" cy="382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5977050" y="1109075"/>
            <a:ext cx="1554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TipoLista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2257225" y="1454375"/>
            <a:ext cx="456300" cy="3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2257225" y="2399100"/>
            <a:ext cx="456300" cy="345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868275" y="1799675"/>
            <a:ext cx="12342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Primeiro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868275" y="2744400"/>
            <a:ext cx="12342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Último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65" name="Google Shape;165;p29"/>
          <p:cNvGraphicFramePr/>
          <p:nvPr/>
        </p:nvGraphicFramePr>
        <p:xfrm>
          <a:off x="3377713" y="1701450"/>
          <a:ext cx="1762450" cy="2986830"/>
        </p:xfrm>
        <a:graphic>
          <a:graphicData uri="http://schemas.openxmlformats.org/drawingml/2006/table">
            <a:tbl>
              <a:tblPr>
                <a:noFill/>
                <a:tableStyleId>{E85854BD-77D4-4985-B3D5-21F53605FDC6}</a:tableStyleId>
              </a:tblPr>
              <a:tblGrid>
                <a:gridCol w="176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X1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X2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Xn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...</a:t>
                      </a: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6" name="Google Shape;166;p29"/>
          <p:cNvSpPr txBox="1"/>
          <p:nvPr/>
        </p:nvSpPr>
        <p:spPr>
          <a:xfrm>
            <a:off x="5206100" y="1735875"/>
            <a:ext cx="771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5140475" y="4315461"/>
            <a:ext cx="1554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MaxTam - 1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3492088" y="1261475"/>
            <a:ext cx="15540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Source Code Pro"/>
                <a:ea typeface="Source Code Pro"/>
                <a:cs typeface="Source Code Pro"/>
                <a:sym typeface="Source Code Pro"/>
              </a:rPr>
              <a:t>Itens</a:t>
            </a:r>
            <a:endParaRPr sz="1600"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9"/>
          <p:cNvSpPr txBox="1"/>
          <p:nvPr/>
        </p:nvSpPr>
        <p:spPr>
          <a:xfrm>
            <a:off x="5711275" y="2840100"/>
            <a:ext cx="3396000" cy="6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Último: corresponde à 1</a:t>
            </a:r>
            <a:r>
              <a:rPr lang="pt-BR" sz="1600" baseline="30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pt-BR" sz="16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posição vaga para inserção. Representa, também a quantidade de itens na lista.</a:t>
            </a:r>
            <a:endParaRPr sz="16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Listas Lineares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Listas sequenciais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estáticas sequenciais - tad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6915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#define MaxTam 100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#define InicioVetor 0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typedef int TipoChave;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typedef int Apontador;</a:t>
            </a:r>
            <a:endParaRPr sz="2000"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2"/>
          </p:nvPr>
        </p:nvSpPr>
        <p:spPr>
          <a:xfrm>
            <a:off x="4412250" y="1228675"/>
            <a:ext cx="4647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typedef struct 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TipoChave Chave;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/* outros componentes */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 TipoItem;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typedef struct 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TipoItem item[MaxTam];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Apontador Primeiro, Ultimo;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 TipoLista;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void Inicia_Lista(TipoLista *Lista)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Lista-&gt;Primeiro = InicioVetor;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Lista-&gt;Ultimo = Lista-&gt;Primeiro;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int Lista_Vazia(TipoLista Lista)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{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return Lista.Primeiro == Lista.Ultimo;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Insere_Lista</a:t>
            </a:r>
            <a:r>
              <a:rPr lang="pt-BR" sz="2000" dirty="0"/>
              <a:t>(</a:t>
            </a:r>
            <a:r>
              <a:rPr lang="pt-BR" sz="2000" dirty="0" err="1"/>
              <a:t>TipoItem</a:t>
            </a:r>
            <a:r>
              <a:rPr lang="pt-BR" sz="2000" dirty="0"/>
              <a:t> x, </a:t>
            </a:r>
            <a:r>
              <a:rPr lang="pt-BR" sz="2000" dirty="0" err="1"/>
              <a:t>TipoLista</a:t>
            </a:r>
            <a:r>
              <a:rPr lang="pt-BR" sz="2000" dirty="0"/>
              <a:t> *Lista) {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</a:t>
            </a:r>
            <a:r>
              <a:rPr lang="pt-BR" sz="2000" dirty="0" err="1"/>
              <a:t>if</a:t>
            </a:r>
            <a:r>
              <a:rPr lang="pt-BR" sz="2000" dirty="0"/>
              <a:t> (Lista-&gt;Ultimo &gt; </a:t>
            </a:r>
            <a:r>
              <a:rPr lang="pt-BR" sz="2000" dirty="0" err="1"/>
              <a:t>MaxTam</a:t>
            </a:r>
            <a:r>
              <a:rPr lang="pt-BR" sz="2000" dirty="0"/>
              <a:t> - 1) {</a:t>
            </a:r>
            <a:endParaRPr sz="2000" dirty="0"/>
          </a:p>
          <a:p>
            <a:pPr marL="0" indent="0">
              <a:buNone/>
            </a:pPr>
            <a:r>
              <a:rPr lang="pt-BR" sz="2000" dirty="0"/>
              <a:t>          </a:t>
            </a:r>
            <a:r>
              <a:rPr lang="pt-BR" sz="2000" dirty="0" err="1"/>
              <a:t>return</a:t>
            </a:r>
            <a:r>
              <a:rPr lang="pt-BR" sz="2000" dirty="0"/>
              <a:t> (0);</a:t>
            </a:r>
            <a:endParaRPr sz="2000" dirty="0"/>
          </a:p>
          <a:p>
            <a:pPr marL="0" indent="0">
              <a:buNone/>
            </a:pPr>
            <a:r>
              <a:rPr lang="pt-BR" sz="2000" dirty="0"/>
              <a:t>	} </a:t>
            </a:r>
            <a:r>
              <a:rPr lang="pt-BR" sz="2000" dirty="0" err="1"/>
              <a:t>else</a:t>
            </a:r>
            <a:r>
              <a:rPr lang="pt-BR" sz="2000" dirty="0"/>
              <a:t>  {</a:t>
            </a:r>
            <a:endParaRPr sz="2000" dirty="0"/>
          </a:p>
          <a:p>
            <a:pPr marL="0" indent="0">
              <a:buNone/>
            </a:pPr>
            <a:r>
              <a:rPr lang="pt-BR" sz="2000" dirty="0"/>
              <a:t>          Lista-&gt;itens[Lista-&gt;Ultimo] = x;</a:t>
            </a:r>
            <a:endParaRPr sz="2000" dirty="0"/>
          </a:p>
          <a:p>
            <a:pPr marL="0" indent="0">
              <a:buNone/>
            </a:pPr>
            <a:r>
              <a:rPr lang="pt-BR" sz="2000" dirty="0"/>
              <a:t>          Lista-&gt;Ultimo++;</a:t>
            </a:r>
            <a:endParaRPr sz="2000" dirty="0"/>
          </a:p>
          <a:p>
            <a:pPr marL="0" indent="0">
              <a:buNone/>
            </a:pPr>
            <a:r>
              <a:rPr lang="pt-BR" sz="2000" dirty="0"/>
              <a:t>          </a:t>
            </a:r>
            <a:r>
              <a:rPr lang="pt-BR" sz="2000" dirty="0" err="1"/>
              <a:t>return</a:t>
            </a:r>
            <a:r>
              <a:rPr lang="pt-BR" sz="2000" dirty="0"/>
              <a:t> (1);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}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}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6988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/>
              <a:t>void</a:t>
            </a:r>
            <a:r>
              <a:rPr lang="pt-BR" sz="1700" dirty="0"/>
              <a:t> </a:t>
            </a:r>
            <a:r>
              <a:rPr lang="pt-BR" sz="1700" dirty="0" err="1"/>
              <a:t>Retira_Lista</a:t>
            </a:r>
            <a:r>
              <a:rPr lang="pt-BR" sz="1700" dirty="0"/>
              <a:t>(Apontador p, </a:t>
            </a:r>
            <a:r>
              <a:rPr lang="pt-BR" sz="1700" dirty="0" err="1"/>
              <a:t>TipoLista</a:t>
            </a:r>
            <a:r>
              <a:rPr lang="pt-BR" sz="1700" dirty="0"/>
              <a:t> *Lista, </a:t>
            </a:r>
            <a:r>
              <a:rPr lang="pt-BR" sz="1700" dirty="0" err="1"/>
              <a:t>TipoItem</a:t>
            </a:r>
            <a:r>
              <a:rPr lang="pt-BR" sz="1700" dirty="0"/>
              <a:t> *Item)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{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	</a:t>
            </a:r>
            <a:r>
              <a:rPr lang="pt-BR" sz="1700" dirty="0" err="1"/>
              <a:t>int</a:t>
            </a:r>
            <a:r>
              <a:rPr lang="pt-BR" sz="1700" dirty="0"/>
              <a:t> </a:t>
            </a:r>
            <a:r>
              <a:rPr lang="pt-BR" sz="1700" dirty="0" err="1"/>
              <a:t>Aux</a:t>
            </a:r>
            <a:r>
              <a:rPr lang="pt-BR" sz="1700" dirty="0"/>
              <a:t>;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	</a:t>
            </a:r>
            <a:r>
              <a:rPr lang="pt-BR" sz="1700" dirty="0" err="1"/>
              <a:t>if</a:t>
            </a:r>
            <a:r>
              <a:rPr lang="pt-BR" sz="1700" dirty="0"/>
              <a:t> (</a:t>
            </a:r>
            <a:r>
              <a:rPr lang="pt-BR" sz="1700" dirty="0" err="1"/>
              <a:t>Lista_Vazia</a:t>
            </a:r>
            <a:r>
              <a:rPr lang="pt-BR" sz="1700" dirty="0"/>
              <a:t>(*Lista) || p-1 &gt;= Lista-&gt;Ultimo)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	{</a:t>
            </a:r>
            <a:endParaRPr sz="1700"/>
          </a:p>
          <a:p>
            <a:pPr marL="0" indent="0">
              <a:buNone/>
            </a:pPr>
            <a:r>
              <a:rPr lang="pt-BR" sz="1700" dirty="0"/>
              <a:t>           </a:t>
            </a:r>
            <a:r>
              <a:rPr lang="pt-BR" sz="1700" dirty="0" err="1"/>
              <a:t>return</a:t>
            </a:r>
            <a:r>
              <a:rPr lang="pt-BR" sz="1700" dirty="0"/>
              <a:t> (0);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	}</a:t>
            </a:r>
            <a:endParaRPr sz="1700" dirty="0"/>
          </a:p>
          <a:p>
            <a:pPr marL="0" indent="0">
              <a:buNone/>
            </a:pPr>
            <a:r>
              <a:rPr lang="pt-BR" sz="1700" dirty="0"/>
              <a:t>       *Item = Lista-&gt;itens[p - 1];</a:t>
            </a:r>
            <a:endParaRPr sz="1700" dirty="0"/>
          </a:p>
          <a:p>
            <a:pPr marL="0" indent="0">
              <a:buNone/>
            </a:pPr>
            <a:r>
              <a:rPr lang="pt-BR" sz="1700" dirty="0"/>
              <a:t>       for (</a:t>
            </a:r>
            <a:r>
              <a:rPr lang="pt-BR" sz="1700" dirty="0" err="1"/>
              <a:t>Aux</a:t>
            </a:r>
            <a:r>
              <a:rPr lang="pt-BR" sz="1700" dirty="0"/>
              <a:t> = p; </a:t>
            </a:r>
            <a:r>
              <a:rPr lang="pt-BR" sz="1700" dirty="0" err="1"/>
              <a:t>Aux</a:t>
            </a:r>
            <a:r>
              <a:rPr lang="pt-BR" sz="1700" dirty="0"/>
              <a:t> &lt; Lista-&gt;Ultimo; </a:t>
            </a:r>
            <a:r>
              <a:rPr lang="pt-BR" sz="1700" dirty="0" err="1"/>
              <a:t>Aux</a:t>
            </a:r>
            <a:r>
              <a:rPr lang="pt-BR" sz="1700" dirty="0"/>
              <a:t>++)</a:t>
            </a:r>
            <a:endParaRPr sz="1700" dirty="0"/>
          </a:p>
          <a:p>
            <a:pPr marL="0" indent="0">
              <a:buNone/>
            </a:pPr>
            <a:r>
              <a:rPr lang="pt-BR" sz="1700" dirty="0"/>
              <a:t>           Lista-&gt;itens[</a:t>
            </a:r>
            <a:r>
              <a:rPr lang="pt-BR" sz="1700" dirty="0" err="1"/>
              <a:t>Aux</a:t>
            </a:r>
            <a:r>
              <a:rPr lang="pt-BR" sz="1700" dirty="0"/>
              <a:t> - 1] = Lista-&gt;itens[</a:t>
            </a:r>
            <a:r>
              <a:rPr lang="pt-BR" sz="1700" dirty="0" err="1"/>
              <a:t>Aux</a:t>
            </a:r>
            <a:r>
              <a:rPr lang="pt-BR" sz="1700" dirty="0"/>
              <a:t>];</a:t>
            </a:r>
            <a:endParaRPr sz="1700" dirty="0"/>
          </a:p>
          <a:p>
            <a:pPr marL="0" indent="0">
              <a:buNone/>
            </a:pPr>
            <a:r>
              <a:rPr lang="pt-BR" sz="1700" dirty="0"/>
              <a:t>       Lista-&gt;Ultimo--;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/>
              <a:t>}</a:t>
            </a:r>
            <a:endParaRPr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6665300-3D39-4554-99AB-8997F8CE73B4}"/>
                  </a:ext>
                </a:extLst>
              </p14:cNvPr>
              <p14:cNvContentPartPr/>
              <p14:nvPr/>
            </p14:nvContentPartPr>
            <p14:xfrm>
              <a:off x="3896031" y="1659193"/>
              <a:ext cx="66675" cy="9525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6665300-3D39-4554-99AB-8997F8CE73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935" y="1192468"/>
                <a:ext cx="100525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29BC87E-12AC-4A5A-9F78-72CB0578AB9E}"/>
                  </a:ext>
                </a:extLst>
              </p14:cNvPr>
              <p14:cNvContentPartPr/>
              <p14:nvPr/>
            </p14:nvContentPartPr>
            <p14:xfrm>
              <a:off x="3826961" y="3152467"/>
              <a:ext cx="38100" cy="47625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29BC87E-12AC-4A5A-9F78-72CB0578AB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09322" y="3134828"/>
                <a:ext cx="73025" cy="825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Operações Básicas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223100" y="1228675"/>
            <a:ext cx="88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ImprimeLista</a:t>
            </a:r>
            <a:r>
              <a:rPr lang="pt-BR" dirty="0"/>
              <a:t>(</a:t>
            </a:r>
            <a:r>
              <a:rPr lang="pt-BR" dirty="0" err="1"/>
              <a:t>TipoLista</a:t>
            </a:r>
            <a:r>
              <a:rPr lang="pt-BR" dirty="0"/>
              <a:t> Lista)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Aux</a:t>
            </a:r>
            <a:r>
              <a:rPr lang="pt-BR" dirty="0"/>
              <a:t>;</a:t>
            </a:r>
            <a:endParaRPr dirty="0"/>
          </a:p>
          <a:p>
            <a:pPr marL="0" indent="0">
              <a:buNone/>
            </a:pPr>
            <a:r>
              <a:rPr lang="pt-BR" dirty="0"/>
              <a:t>    for (</a:t>
            </a:r>
            <a:r>
              <a:rPr lang="pt-BR" dirty="0" err="1"/>
              <a:t>Aux</a:t>
            </a:r>
            <a:r>
              <a:rPr lang="pt-BR" dirty="0"/>
              <a:t> = </a:t>
            </a:r>
            <a:r>
              <a:rPr lang="pt-BR" dirty="0" err="1"/>
              <a:t>Lista.Primeiro</a:t>
            </a:r>
            <a:r>
              <a:rPr lang="pt-BR" dirty="0"/>
              <a:t>; </a:t>
            </a:r>
            <a:r>
              <a:rPr lang="pt-BR" dirty="0" err="1"/>
              <a:t>Aux</a:t>
            </a:r>
            <a:r>
              <a:rPr lang="pt-BR" dirty="0"/>
              <a:t>&lt;=(</a:t>
            </a:r>
            <a:r>
              <a:rPr lang="pt-BR" dirty="0" err="1"/>
              <a:t>Lista.Ultimo</a:t>
            </a:r>
            <a:r>
              <a:rPr lang="pt-BR" dirty="0"/>
              <a:t> - 1); </a:t>
            </a:r>
            <a:r>
              <a:rPr lang="pt-BR" dirty="0" err="1"/>
              <a:t>Aux</a:t>
            </a:r>
            <a:r>
              <a:rPr lang="pt-BR" dirty="0"/>
              <a:t>++)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</a:t>
            </a:r>
            <a:r>
              <a:rPr lang="pt-BR" dirty="0" err="1"/>
              <a:t>printf</a:t>
            </a:r>
            <a:r>
              <a:rPr lang="pt-BR" dirty="0"/>
              <a:t>("%d\n", </a:t>
            </a:r>
            <a:r>
              <a:rPr lang="pt-BR" dirty="0" err="1"/>
              <a:t>Lista.itens</a:t>
            </a:r>
            <a:r>
              <a:rPr lang="pt-BR" dirty="0"/>
              <a:t>[</a:t>
            </a:r>
            <a:r>
              <a:rPr lang="pt-BR" dirty="0" err="1"/>
              <a:t>Aux</a:t>
            </a:r>
            <a:r>
              <a:rPr lang="pt-BR" dirty="0"/>
              <a:t>].chave);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Escreva uma função para exibir todos os alunos cadastrados numa lista.</a:t>
            </a:r>
            <a:endParaRPr lang="pt-BR"/>
          </a:p>
          <a:p>
            <a:pPr marL="558800" indent="-457200">
              <a:buSzPts val="2000"/>
              <a:buAutoNum type="arabicPeriod"/>
            </a:pPr>
            <a:endParaRPr lang="pt-BR" sz="2000" dirty="0"/>
          </a:p>
          <a:p>
            <a:pPr marL="558800" lvl="0" indent="-45720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pt-BR" sz="2000"/>
              <a:t>Escreva uma função que recebe como parâmetros uma lista de alunos L e um valor z e que modifique o conteúdo de L, retirando todos os alunos com nota maior que z. Após a execução da função, o conteúdo de L deverá estar alterado.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É um conjunto de dados dispostos e/ou acessíveis em uma sequência determinada.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Pode possuir uma ordem intrínseca (Lista Ordenada) ou não.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Pode ocupar espaços de memória fisicamente consecutivos, espelhando a sua ordem, ou não.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 os dados estiverem dispersos fisicamente, para que este conjunto seja uma lista, ele deve possuir operações e informações adicionais que permitam que seja tratado como tal (Lista Encadeada).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Definição: sequência de zero ou mais elementos a1,a2, ...,an sendo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ai elementos de um mesmo tipo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n o tamanho da lista linear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Sua propriedade fundamental refere-se a posição relativa dos itens, então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n=0 dizemos que a lista está vazia, senão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a1 é o primeiro elemento da lista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 é o último elemento da lista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 precede ai+1 (e ai sucede ai-1)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ai é dito estar na i-ésima posição da lista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SzPts val="2000"/>
            </a:pPr>
            <a:r>
              <a:rPr lang="pt-BR" sz="2000"/>
              <a:t>Classificação quanto a forma de inserção</a:t>
            </a:r>
            <a:endParaRPr sz="20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50" y="1701838"/>
            <a:ext cx="806767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Listas lineares gerais: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A inclusão e remoção de elementos pode ser realizada em qualquer posição da lista. Essas listas não apresentam nenhuma restrição de acesso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Casos particulares de listas: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Pilha: Inserções e remoções são realizadas em apenas um extremo (topo);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Fila: inserções realizadas em um extremo (fim) e remoções em outro (início).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44" y="3286450"/>
            <a:ext cx="2715606" cy="5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800" y="4465100"/>
            <a:ext cx="2867625" cy="5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A774D-1418-49EE-A631-36BEA70B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lineares</a:t>
            </a:r>
            <a:endParaRPr lang="pt-BR" b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616B3-22EE-44E2-86B7-741CC7432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Classificação quanto à alocação de memória</a:t>
            </a:r>
          </a:p>
          <a:p>
            <a:endParaRPr lang="pt-BR" dirty="0"/>
          </a:p>
          <a:p>
            <a:pPr lvl="1">
              <a:buSzPts val="1800"/>
            </a:pPr>
            <a:r>
              <a:rPr lang="pt-BR" b="1"/>
              <a:t>Alocação estática</a:t>
            </a:r>
            <a:r>
              <a:rPr lang="pt-BR"/>
              <a:t>: o espaço de memória é alocado no momento da compilação do programa. É necessário definir o número máximo de elementos que a lista irá possuir.</a:t>
            </a:r>
          </a:p>
          <a:p>
            <a:pPr lvl="1">
              <a:buSzPts val="1800"/>
            </a:pPr>
            <a:endParaRPr lang="pt-BR" dirty="0"/>
          </a:p>
          <a:p>
            <a:pPr lvl="1"/>
            <a:r>
              <a:rPr lang="pt-BR" b="1"/>
              <a:t>Alocação dinâmica</a:t>
            </a:r>
            <a:r>
              <a:rPr lang="pt-BR"/>
              <a:t>: o espaço de memória é alocado em tempo de execução. A lista cresce à medida que novos elementos são armazenados, e diminui à medida que elementos são removidos.</a:t>
            </a:r>
          </a:p>
        </p:txBody>
      </p:sp>
    </p:spTree>
    <p:extLst>
      <p:ext uri="{BB962C8B-B14F-4D97-AF65-F5344CB8AC3E}">
        <p14:creationId xmlns:p14="http://schemas.microsoft.com/office/powerpoint/2010/main" val="80761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659E2-13DB-4259-8904-35577DE4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lineares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405136-C1AD-49BA-80CF-92BAB0640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Classificação quanto a forma de acesso aos elementos:</a:t>
            </a:r>
          </a:p>
          <a:p>
            <a:endParaRPr lang="pt-BR" dirty="0"/>
          </a:p>
          <a:p>
            <a:pPr lvl="1"/>
            <a:r>
              <a:rPr lang="pt-BR" b="1"/>
              <a:t>Acesso sequencial</a:t>
            </a:r>
            <a:r>
              <a:rPr lang="pt-BR"/>
              <a:t>: os elementos são armazenados de forma consecutiva na memória (como em um array ou vetor). A posição de um elemento pode ser facilmente obtida a partir do início da lista.</a:t>
            </a:r>
          </a:p>
          <a:p>
            <a:pPr lvl="1"/>
            <a:endParaRPr lang="pt-BR"/>
          </a:p>
          <a:p>
            <a:pPr lvl="1"/>
            <a:r>
              <a:rPr lang="pt-BR" b="1"/>
              <a:t>Acesso encadeado</a:t>
            </a:r>
            <a:r>
              <a:rPr lang="pt-BR"/>
              <a:t>: cada elemento pode estar em uma área distinta da memória, não necessariamente consecutivas. É necessário que cada elemento da lista armazene, além da sua informação, o endereço de memória onde se encontra o próximo elemento. Para acessar um elemento, é preciso percorrer todos os seus antecessores na lista.</a:t>
            </a:r>
          </a:p>
        </p:txBody>
      </p:sp>
    </p:spTree>
    <p:extLst>
      <p:ext uri="{BB962C8B-B14F-4D97-AF65-F5344CB8AC3E}">
        <p14:creationId xmlns:p14="http://schemas.microsoft.com/office/powerpoint/2010/main" val="291005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listas lineares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Para criar um TAD Lista, é necessário definir um conjunto de operações sobre os objetos do tipo Lista.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O conjunto de operações a ser definido depende de cada aplicação, não existindo um conjunto de operações que seja adequado a todas as aplicações.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43E353-923B-4C21-8839-56BBEEF9C3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8A47B-E946-4B4D-9083-324334DE58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13AD71-D0C6-4DEE-AB39-68B80D07B41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26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Beach Day</vt:lpstr>
      <vt:lpstr>estrutura de dados</vt:lpstr>
      <vt:lpstr>Agenda</vt:lpstr>
      <vt:lpstr>listas lineares</vt:lpstr>
      <vt:lpstr>listas lineares</vt:lpstr>
      <vt:lpstr>listas lineares</vt:lpstr>
      <vt:lpstr>listas lineares</vt:lpstr>
      <vt:lpstr>listas lineares </vt:lpstr>
      <vt:lpstr>Listas lineares</vt:lpstr>
      <vt:lpstr>listas lineares</vt:lpstr>
      <vt:lpstr>listas lineares - operações usuais</vt:lpstr>
      <vt:lpstr>implementação do tad lista</vt:lpstr>
      <vt:lpstr>tad lista - operações básicas</vt:lpstr>
      <vt:lpstr>tad lista - operações básicas</vt:lpstr>
      <vt:lpstr>tad lista - operações básicas</vt:lpstr>
      <vt:lpstr>listas estáticas sequenciais</vt:lpstr>
      <vt:lpstr>Listas Estáticas Sequenciais - Vetores</vt:lpstr>
      <vt:lpstr>Listas Estáticas Sequenciais - Vetores</vt:lpstr>
      <vt:lpstr>Listas Estáticas Sequenciais - Vetores </vt:lpstr>
      <vt:lpstr>listas estáticas sequenciais - tad</vt:lpstr>
      <vt:lpstr>listas estáticas sequenciais - tad</vt:lpstr>
      <vt:lpstr>Implementação Operações Básicas</vt:lpstr>
      <vt:lpstr>Implementação Operações Básicas</vt:lpstr>
      <vt:lpstr>Implementação Operações Básicas</vt:lpstr>
      <vt:lpstr>Implementação Operações Básicas</vt:lpstr>
      <vt:lpstr>exercícios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63</cp:revision>
  <dcterms:modified xsi:type="dcterms:W3CDTF">2021-04-05T22:39:48Z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