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2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x="9144000" cy="5143500" type="screen16x9"/>
  <p:notesSz cx="6858000" cy="9144000"/>
  <p:embeddedFontLst>
    <p:embeddedFont>
      <p:font typeface="Amatic SC" panose="020B0604020202020204" charset="-79"/>
      <p:regular r:id="rId25"/>
      <p:bold r:id="rId26"/>
    </p:embeddedFont>
    <p:embeddedFont>
      <p:font typeface="Source Code Pro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A42317-9253-47AC-A243-AC5EFD2C1E0E}" v="6" dt="2021-04-12T12:46:06.7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2.fntdata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1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4.fntdata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E PACHECO PINTO" userId="S::georgepacheco@ifba.edu.br::a81c1a1c-a6f1-4c23-bfd3-ad85dbceb90a" providerId="AD" clId="Web-{5FA42317-9253-47AC-A243-AC5EFD2C1E0E}"/>
    <pc:docChg chg="modSld">
      <pc:chgData name="GEORGE PACHECO PINTO" userId="S::georgepacheco@ifba.edu.br::a81c1a1c-a6f1-4c23-bfd3-ad85dbceb90a" providerId="AD" clId="Web-{5FA42317-9253-47AC-A243-AC5EFD2C1E0E}" dt="2021-04-12T12:46:06.771" v="5" actId="20577"/>
      <pc:docMkLst>
        <pc:docMk/>
      </pc:docMkLst>
      <pc:sldChg chg="modSp">
        <pc:chgData name="GEORGE PACHECO PINTO" userId="S::georgepacheco@ifba.edu.br::a81c1a1c-a6f1-4c23-bfd3-ad85dbceb90a" providerId="AD" clId="Web-{5FA42317-9253-47AC-A243-AC5EFD2C1E0E}" dt="2021-04-12T12:41:54.531" v="3" actId="20577"/>
        <pc:sldMkLst>
          <pc:docMk/>
          <pc:sldMk cId="0" sldId="258"/>
        </pc:sldMkLst>
        <pc:spChg chg="mod">
          <ac:chgData name="GEORGE PACHECO PINTO" userId="S::georgepacheco@ifba.edu.br::a81c1a1c-a6f1-4c23-bfd3-ad85dbceb90a" providerId="AD" clId="Web-{5FA42317-9253-47AC-A243-AC5EFD2C1E0E}" dt="2021-04-12T12:41:54.531" v="3" actId="20577"/>
          <ac:spMkLst>
            <pc:docMk/>
            <pc:sldMk cId="0" sldId="258"/>
            <ac:spMk id="71" creationId="{00000000-0000-0000-0000-000000000000}"/>
          </ac:spMkLst>
        </pc:spChg>
      </pc:sldChg>
      <pc:sldChg chg="modSp">
        <pc:chgData name="GEORGE PACHECO PINTO" userId="S::georgepacheco@ifba.edu.br::a81c1a1c-a6f1-4c23-bfd3-ad85dbceb90a" providerId="AD" clId="Web-{5FA42317-9253-47AC-A243-AC5EFD2C1E0E}" dt="2021-04-12T12:46:06.771" v="5" actId="20577"/>
        <pc:sldMkLst>
          <pc:docMk/>
          <pc:sldMk cId="0" sldId="267"/>
        </pc:sldMkLst>
        <pc:spChg chg="mod">
          <ac:chgData name="GEORGE PACHECO PINTO" userId="S::georgepacheco@ifba.edu.br::a81c1a1c-a6f1-4c23-bfd3-ad85dbceb90a" providerId="AD" clId="Web-{5FA42317-9253-47AC-A243-AC5EFD2C1E0E}" dt="2021-04-12T12:46:06.771" v="5" actId="20577"/>
          <ac:spMkLst>
            <pc:docMk/>
            <pc:sldMk cId="0" sldId="267"/>
            <ac:spMk id="12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17235bfb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17235bfb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617235bfb0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617235bfb0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617235bfb0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617235bfb0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617235bfb0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617235bfb0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17235bfb0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17235bfb0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17235bfb0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17235bfb0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617235bfb0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617235bfb0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617235bfb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617235bfb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617235bfb0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617235bfb0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a64d44606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a64d44606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a5ba04ec5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a5ba04ec5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17235bf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17235bf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17235bfb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17235bfb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617235bfb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617235bfb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17235bfb0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17235bfb0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617235bfb0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617235bfb0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617235bfb0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617235bfb0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617235bf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617235bf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31A04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31A042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Char char="❏"/>
              <a:defRPr>
                <a:solidFill>
                  <a:srgbClr val="434343"/>
                </a:solidFill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❏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434343"/>
                </a:solidFill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 sz="1200">
                <a:solidFill>
                  <a:srgbClr val="434343"/>
                </a:solidFill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 sz="1200"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rgbClr val="31A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A04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729450" y="21606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estrutura de dados</a:t>
            </a: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1"/>
          </p:nvPr>
        </p:nvSpPr>
        <p:spPr>
          <a:xfrm>
            <a:off x="729627" y="40111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Prof. George Pacheco Pinto</a:t>
            </a:r>
            <a:endParaRPr/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60" y="477032"/>
            <a:ext cx="3419424" cy="11353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subTitle" idx="1"/>
          </p:nvPr>
        </p:nvSpPr>
        <p:spPr>
          <a:xfrm>
            <a:off x="831277" y="1496925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/>
              <a:t>http://www.portal.ifba.edu.br/santoantonio</a:t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binária</a:t>
            </a:r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Se a lista sequencial é ordenada, existe ainda uma forma mais eficiente: a busca binária;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Esse método utiliza a abordagem dividir para conquistar: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Primeiro verifica o elemento central;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esse elemento é maior que a chave, ele testa o elemento central da primeira metade;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Caso contrário, ele testa o elemento central da segunda metade;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Esse procedimento é repetido até que o elemento seja encontrado ou que não haja mais elementos.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binária</a:t>
            </a:r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225" y="1228675"/>
            <a:ext cx="6755549" cy="350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a Busca Binária</a:t>
            </a:r>
            <a:endParaRPr/>
          </a:p>
        </p:txBody>
      </p:sp>
      <p:sp>
        <p:nvSpPr>
          <p:cNvPr id="126" name="Google Shape;126;p2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</a:pPr>
            <a:r>
              <a:rPr lang="pt-BR" dirty="0"/>
              <a:t>A complexidade da busca é reduzida: menos passos são realizados no pior caso (lembre-se que a cada passo o número máximo de elementos cai a metade)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EM LISTAS ENCADEADAS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Listas Encadeadas</a:t>
            </a:r>
            <a:endParaRPr/>
          </a:p>
        </p:txBody>
      </p:sp>
      <p:sp>
        <p:nvSpPr>
          <p:cNvPr id="137" name="Google Shape;137;p2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Similar ao caso de listas sequenciais: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Cada nó da lista é formado por registros que contêm um campo chave; todas as chaves da lista são distintas;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Ordenada ou não;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Ligeiramente diferente da busca realizada em listas sequenciais.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Listas Encadeadas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resultado da busca fornece dois ponteiros pont e ant que “apontam”, respectivamente, para: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O elemento procurado (se ele existir) ou para nulo (caso contrário);</a:t>
            </a:r>
            <a:endParaRPr sz="1600"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O último nó pesquisado antes do retorno da função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Mas, por que o ponteiro ant?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Ele é de extrema importância para a remoção e inserção numa lista encadeada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Listas Ordenadas</a:t>
            </a:r>
            <a:endParaRPr/>
          </a:p>
        </p:txBody>
      </p:sp>
      <p:sp>
        <p:nvSpPr>
          <p:cNvPr id="149" name="Google Shape;149;p2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Novamente, pode-se tirar proveito da ordenação das chaves para agilizar o processo de busca.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Uma lista ordenada crescentemente</a:t>
            </a:r>
            <a:endParaRPr/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Se a chave de valor x1 é buscada, o algoritmo deve pesquisar na lista até que uma chave x2 de valor maior ou igual a x1 seja encontrada</a:t>
            </a:r>
            <a:endParaRPr sz="160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Se x1 = x2 então o elemento está na lista, </a:t>
            </a:r>
            <a:r>
              <a:rPr lang="pt-BR" b="1" i="1"/>
              <a:t>pont </a:t>
            </a:r>
            <a:r>
              <a:rPr lang="pt-BR"/>
              <a:t>aponta para ele e </a:t>
            </a:r>
            <a:r>
              <a:rPr lang="pt-BR" b="1" i="1"/>
              <a:t>ant </a:t>
            </a:r>
            <a:r>
              <a:rPr lang="pt-BR"/>
              <a:t>para seu antecessor</a:t>
            </a:r>
            <a:endParaRPr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Se x1 &lt; x2 então o elemento não está na lista, </a:t>
            </a:r>
            <a:r>
              <a:rPr lang="pt-BR" b="1" i="1"/>
              <a:t>pont </a:t>
            </a:r>
            <a:r>
              <a:rPr lang="pt-BR"/>
              <a:t>aponta para nulo e </a:t>
            </a:r>
            <a:r>
              <a:rPr lang="pt-BR" b="1" i="1"/>
              <a:t>ant </a:t>
            </a:r>
            <a:r>
              <a:rPr lang="pt-BR"/>
              <a:t>para seu antecessor (exatamente o ponteiro necessário para sua inserção de maneira ordenada na lista!!!)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a Busca</a:t>
            </a:r>
            <a:endParaRPr/>
          </a:p>
        </p:txBody>
      </p:sp>
      <p:sp>
        <p:nvSpPr>
          <p:cNvPr id="155" name="Google Shape;155;p2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A complexidade “de pior caso” permanece inalterada (é O(n)) em relação à busca em listas sequenciais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O algoritmo de busca binária não pode ser aplicado diretamente em listas encadeadas (por que?)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❏"/>
            </a:pPr>
            <a:r>
              <a:rPr lang="pt-BR" sz="1600"/>
              <a:t>Como dito anteriormente, o resultado da busca facilita a inserção e a remoção de itens na lista:</a:t>
            </a: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725" y="2800349"/>
            <a:ext cx="6838551" cy="225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Analisando a Busca</a:t>
            </a:r>
            <a:endParaRPr/>
          </a:p>
        </p:txBody>
      </p:sp>
      <p:sp>
        <p:nvSpPr>
          <p:cNvPr id="162" name="Google Shape;162;p3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Para dados armazenados em listas encadeadas, só tem-se a alternativa de implementar um algoritmo de busca linear, mesmo se os elementos estiverem ordenados;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Listas encadeadas não são uma boa opção para estruturar os dados, quando se precisará realizar muitas operações de busca.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estrutura dinâmica apropriada para realização de busca é a </a:t>
            </a:r>
            <a:r>
              <a:rPr lang="pt-BR" b="1" i="1"/>
              <a:t>árvore binária de busca</a:t>
            </a:r>
            <a:r>
              <a:rPr lang="pt-BR"/>
              <a:t>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Consultar ementário.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Busca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Busca Sequencial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Busca Binária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</a:t>
            </a: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 dirty="0"/>
              <a:t>A operação de busca é uma das três mais frequentes encontradas numa aplicação computacional, junto com a inserção e a remoção de um elemento;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 dirty="0"/>
              <a:t>Cada nó da lista é formado por registros que contêm um campo chave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 dirty="0"/>
              <a:t>Considera-se que todas as chaves da lista são distintas: por </a:t>
            </a:r>
            <a:r>
              <a:rPr lang="pt-BR" sz="1500" dirty="0" err="1"/>
              <a:t>ex</a:t>
            </a:r>
            <a:r>
              <a:rPr lang="pt-BR" sz="1500" dirty="0"/>
              <a:t>, numa lista de alunos, a chave é o n°. de matrícula</a:t>
            </a:r>
            <a:endParaRPr sz="1500"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500" dirty="0"/>
              <a:t>Os registros da lista podem estar ordenados ou não de acordo com o valor desta chave:</a:t>
            </a:r>
            <a:endParaRPr sz="1500" dirty="0"/>
          </a:p>
          <a:p>
            <a:pPr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❏"/>
            </a:pPr>
            <a:r>
              <a:rPr lang="pt-BR" sz="1200" dirty="0"/>
              <a:t>Isto dá origem a listas ordenadas e não-ordenadas, sendo que essa organização é fundamental para a definição do algoritmo de busca</a:t>
            </a:r>
            <a:endParaRPr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</a:t>
            </a: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❏"/>
            </a:pPr>
            <a:r>
              <a:rPr lang="pt-BR" sz="2000"/>
              <a:t>Tanto a inserção quanto remoção usam a busca e por isso deve-se pensar na eficiência da implementação: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Inserção: busca para evitar chaves repetidas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Remoção: encontrar a chave a ser removida</a:t>
            </a:r>
            <a:endParaRPr sz="18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ALGORITMOS DE BUSCA EM LISTAS SEQUENCIAIS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listas sequenciais</a:t>
            </a: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É o método mais simples de busca, contudo bastante ineficiente para um número grande de elementos;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algoritmo de busca retorna a posição do elemento cuja chave é igual à fornecida como parâmetro ou 0 se o elemento não for encontrado na lista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Algoritmo de busca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O algoritmo trivial de busca tem complexidade O(n), onde n é o número de elementos da lista: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 sz="1800"/>
              <a:t>Partindo-se do 1° elemento da lista, a lista é varrida até que o elemento seja encontrado ou seja atingido o final da lista, caso o elemento não exista.</a:t>
            </a:r>
            <a:endParaRPr sz="1800"/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8250" y="3010596"/>
            <a:ext cx="5647501" cy="196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 Ordenada</a:t>
            </a:r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Normalmente necessitamos de algoritmos mais eficientes, contudo numa lista desordenada não seria possível;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Considerando uma lista ordenada crescentemente, pode-se concluir que um elemento não está presente no vetor se encontrarmos um maior que ele.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busca em lista ordenada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Usa-se o fato da lista está ordenada para evitar que toda a lista seja varrida em boa parte dos casos: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pt-BR"/>
              <a:t>Seja uma lista L={1,3,4,5,7,8,10} e chave_buscada = 6; se até ser feita a comparação com um valor de chave maior que o buscado (no caso, 7) a chave não for encontrada, com certeza o elemento não existe na lista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❏"/>
            </a:pPr>
            <a:r>
              <a:rPr lang="pt-BR"/>
              <a:t>A complexidade “de pior caso” permanece inalterada (é O(n)) em relação à busca simples, mas a complexidade média resultante é menor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FD8A38BDC488A45ABE0C864518374E3" ma:contentTypeVersion="2" ma:contentTypeDescription="Crie um novo documento." ma:contentTypeScope="" ma:versionID="272135f4e66eec246d563c0cdb6126e3">
  <xsd:schema xmlns:xsd="http://www.w3.org/2001/XMLSchema" xmlns:xs="http://www.w3.org/2001/XMLSchema" xmlns:p="http://schemas.microsoft.com/office/2006/metadata/properties" xmlns:ns2="fd0f6600-a17c-4ef4-adcb-20a3cd64ae82" targetNamespace="http://schemas.microsoft.com/office/2006/metadata/properties" ma:root="true" ma:fieldsID="a6fb9363773e4bd89a25b61538118b1a" ns2:_="">
    <xsd:import namespace="fd0f6600-a17c-4ef4-adcb-20a3cd64ae8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f6600-a17c-4ef4-adcb-20a3cd64ae8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4E03C0-C22C-48AD-B2AF-E483DB23835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EB0F8C-AA2A-4288-B592-C486792D92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BB3A3B-DCD3-4B39-A688-08C4BB0AF5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f6600-a17c-4ef4-adcb-20a3cd64ae8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Apresentação na tela (16:9)</PresentationFormat>
  <Slides>19</Slides>
  <Notes>19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0" baseType="lpstr">
      <vt:lpstr>Beach Day</vt:lpstr>
      <vt:lpstr>estrutura de dados</vt:lpstr>
      <vt:lpstr>Agenda</vt:lpstr>
      <vt:lpstr>Busca</vt:lpstr>
      <vt:lpstr>busca</vt:lpstr>
      <vt:lpstr>ALGORITMOS DE BUSCA EM LISTAS SEQUENCIAIS</vt:lpstr>
      <vt:lpstr>busca em listas sequenciais</vt:lpstr>
      <vt:lpstr>Algoritmo de busca</vt:lpstr>
      <vt:lpstr>Busca em Lista Ordenada</vt:lpstr>
      <vt:lpstr>busca em lista ordenada</vt:lpstr>
      <vt:lpstr>busca binária</vt:lpstr>
      <vt:lpstr>busca binária</vt:lpstr>
      <vt:lpstr>Analisando a Busca Binária</vt:lpstr>
      <vt:lpstr>ALGORITMOS DE BUSCA EM LISTAS ENCADEADAS</vt:lpstr>
      <vt:lpstr>Busca em Listas Encadeadas</vt:lpstr>
      <vt:lpstr>Busca em Listas Encadeadas</vt:lpstr>
      <vt:lpstr>Busca em Listas Ordenadas</vt:lpstr>
      <vt:lpstr>Analisando a Busca</vt:lpstr>
      <vt:lpstr>Analisando a Busca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de dados</dc:title>
  <cp:revision>5</cp:revision>
  <dcterms:modified xsi:type="dcterms:W3CDTF">2021-04-12T12:46:14Z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0x0101007FD8A38BDC488A45ABE0C864518374E3</vt:lpwstr>
  </property>
</Properties>
</file>