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9"/>
      <p:bold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w3iPDArT0RgnE9dBB48QL0XBI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A6049-EFAC-47BE-93C2-9FA67567C87D}" v="74" dt="2021-04-26T00:28:1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5F9A6049-EFAC-47BE-93C2-9FA67567C87D}"/>
    <pc:docChg chg="modSld">
      <pc:chgData name="GEORGE PACHECO PINTO" userId="S::georgepacheco@ifba.edu.br::a81c1a1c-a6f1-4c23-bfd3-ad85dbceb90a" providerId="AD" clId="Web-{5F9A6049-EFAC-47BE-93C2-9FA67567C87D}" dt="2021-04-26T00:28:13.159" v="72" actId="20577"/>
      <pc:docMkLst>
        <pc:docMk/>
      </pc:docMkLst>
      <pc:sldChg chg="modSp">
        <pc:chgData name="GEORGE PACHECO PINTO" userId="S::georgepacheco@ifba.edu.br::a81c1a1c-a6f1-4c23-bfd3-ad85dbceb90a" providerId="AD" clId="Web-{5F9A6049-EFAC-47BE-93C2-9FA67567C87D}" dt="2021-04-26T00:26:12.797" v="3" actId="20577"/>
        <pc:sldMkLst>
          <pc:docMk/>
          <pc:sldMk cId="0" sldId="278"/>
        </pc:sldMkLst>
        <pc:spChg chg="mod">
          <ac:chgData name="GEORGE PACHECO PINTO" userId="S::georgepacheco@ifba.edu.br::a81c1a1c-a6f1-4c23-bfd3-ad85dbceb90a" providerId="AD" clId="Web-{5F9A6049-EFAC-47BE-93C2-9FA67567C87D}" dt="2021-04-26T00:26:12.797" v="3" actId="20577"/>
          <ac:spMkLst>
            <pc:docMk/>
            <pc:sldMk cId="0" sldId="278"/>
            <ac:spMk id="196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5F9A6049-EFAC-47BE-93C2-9FA67567C87D}" dt="2021-04-26T00:27:54.236" v="55" actId="20577"/>
        <pc:sldMkLst>
          <pc:docMk/>
          <pc:sldMk cId="0" sldId="285"/>
        </pc:sldMkLst>
        <pc:spChg chg="mod">
          <ac:chgData name="GEORGE PACHECO PINTO" userId="S::georgepacheco@ifba.edu.br::a81c1a1c-a6f1-4c23-bfd3-ad85dbceb90a" providerId="AD" clId="Web-{5F9A6049-EFAC-47BE-93C2-9FA67567C87D}" dt="2021-04-26T00:27:54.236" v="55" actId="20577"/>
          <ac:spMkLst>
            <pc:docMk/>
            <pc:sldMk cId="0" sldId="285"/>
            <ac:spMk id="241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5F9A6049-EFAC-47BE-93C2-9FA67567C87D}" dt="2021-04-26T00:28:13.159" v="72" actId="20577"/>
        <pc:sldMkLst>
          <pc:docMk/>
          <pc:sldMk cId="0" sldId="286"/>
        </pc:sldMkLst>
        <pc:spChg chg="mod">
          <ac:chgData name="GEORGE PACHECO PINTO" userId="S::georgepacheco@ifba.edu.br::a81c1a1c-a6f1-4c23-bfd3-ad85dbceb90a" providerId="AD" clId="Web-{5F9A6049-EFAC-47BE-93C2-9FA67567C87D}" dt="2021-04-26T00:28:13.159" v="72" actId="20577"/>
          <ac:spMkLst>
            <pc:docMk/>
            <pc:sldMk cId="0" sldId="286"/>
            <ac:spMk id="2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Existe uma ordem linear para filas, que é a “ordem de chegada”. Filas são utilizadas quando desejamos processar itens de acordo com a ordem de chegada. Sistemas operacionais usam filas para regular a ordem na qual tarefas devem receber processamento, e recursos devem ser alocados a processos.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Numa fila: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Quando um elemento é enfileirado, a parte final da fila é esticada...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Quando um elemento é retirado da fila, a parte frontal da fila é contraída…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Consequência: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 fila “anda” pelo espaço de memória alocado para ela, ocupando a parte final e liberando a parte frontal;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após algumas inserções e remoções, a fila chega ao limite final do espaço de memória, dando a falsa impressão de que não existe mais espaço disponível…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Inserir os elementos 9, 6, 1, 10, 5, 8, e em seguida, excluí-los, na ordem informada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Na sequência anterior, a fila chega ao limite final do espaço de memória. Se tentarmos inserir um novo elemento, será retornado um erro, dando a falsa impressão de que não existe mais espaço disponível...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Tentativa de Solução: No algoritmo de inserção, após a atualização de Frente, verificar se a fila ficou vazia, i.e, Frente = Tras; se este for o caso, reinicializar (Frente = Tras:= InicioVetor;)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5200" y="3410913"/>
            <a:ext cx="36861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Mesmo assim ainda não resolve completamente o problema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 exemplo dado, realize as seguintes operações: I9, I6, R, I1, R, I10, R, I5, R, I8, R, I7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Solução: Forçar Tras a usar o espaço liberado no começo, formando uma Fila Circular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4547" y="2333325"/>
            <a:ext cx="5036075" cy="1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 circular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Mesma estrutura, inclusive com os ponteiros de controle frente e trás;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Inicialmente Frente = Tras =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475" y="1228675"/>
            <a:ext cx="4431425" cy="19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 Circular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Na fila circular, uma posição do vetor é utilizada  para marcar o fim da fila no círculo: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Perde-se uma posição, mas ganha-se em agilidade;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teste de fila vazia continua como antes: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Se TRAS = FRENTE então FilaVazia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Enfileirar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void Enfileira(TipoItem x, TipoFila *Fila){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if (Fila-&gt;frente == (Fila-&gt;tras % MaxTam) + 1){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printf ("Erro fila cheia\n");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} else{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Fila-&gt;item[Fila-&gt;tras-1] = 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Fila-&gt;tras = (Fila-&gt;tras % MaxTam) + 1;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Desenfileirar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void Desenfileira(TipoFila *Fila, TipoItem *item){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if (Vazia(Fila))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printf(" Erro fila esta vazia\n");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} else{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*item = Fila-&gt;item[Fila-&gt;frente-1];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	Fila-&gt;frente = (Fila-&gt;frente % MaxTam) + 1;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Considerando a implementação de filas circulares, escreva uma função em C para impressão dos elementos contidos na fila.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pt-BR"/>
              <a:t>Implemente um TAD que seja capaz de manter uma fila de processos esperando para ser executado pelo processador. Cada processo tem uma identificação, o tempo necessário para sua finalização em segundos. Em seguida implemente: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função que retorne a quantidade de processos na fila de espera;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função que retorne o processo que precisa de maior tempo para sua finalização.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Filas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Estáticas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Encadeadas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fila encadeada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Encadeadas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Novamente, usa-se do artifício da adição de um nó chamado nó-cabeça no início da fila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nó-cabeça é mantido no início da fila para evitar alguns testes desnecessários nas operações com a fila quando ela está vazia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Encadeadas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TipoFila consiste de dois ponteiros, FRENTE e TRÁS, que apontam para a mesma posição caso a fila esteja vazia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Quando a fila está vazia, os apontadores Frente e Trás apontam para a célula cabeça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Encadeadas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Para enfileirar um novo item, basta criar uma célula nova, ligá-la após a célula que contém </a:t>
            </a:r>
            <a:r>
              <a:rPr lang="pt-BR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 e colocar nela o novo item.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Para </a:t>
            </a:r>
            <a:r>
              <a:rPr lang="pt-BR" dirty="0" err="1"/>
              <a:t>desenfileirar</a:t>
            </a:r>
            <a:r>
              <a:rPr lang="pt-BR" dirty="0"/>
              <a:t> o item x</a:t>
            </a:r>
            <a:r>
              <a:rPr lang="pt-BR" baseline="-25000" dirty="0"/>
              <a:t>1</a:t>
            </a:r>
            <a:r>
              <a:rPr lang="pt-BR" dirty="0"/>
              <a:t>, basta desligar a célula cabeça da lista e a célula que contém x</a:t>
            </a:r>
            <a:r>
              <a:rPr lang="pt-BR" baseline="-25000" dirty="0"/>
              <a:t>1</a:t>
            </a:r>
            <a:r>
              <a:rPr lang="pt-BR" dirty="0"/>
              <a:t> passa a ser a célula cabeça.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encadeadas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fila é implementada por meio de células.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Cada célula contém um item da fila e um apontador para outra célula.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estrutura TipoFila contém um apontador para a frente da fila (célula cabeça) e um apontador para a parte de trás da fila.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TAD - Filas Encadeadas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150" y="1196875"/>
            <a:ext cx="5668001" cy="36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TAD - Filas Encadeadas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7224" y="1143875"/>
            <a:ext cx="4010699" cy="39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TAD - Filas Encadeadas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int TipoChave;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TipoChave chave;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 TipoItem;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 TipoCelula *Apontador;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struct TipoCelula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TipoItem item;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Apontador prox;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 celula;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typedef 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Apontador frente, tras;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int tamanho;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} TipoFila;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void Inicia(TipoFila *Fila)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Fila-&gt;frente = (Apontador)malloc (sizeof(celula));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Fila-&gt;tras = Fila-&gt;frente;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Fila-&gt;frente-&gt;prox = NULL;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Fila-&gt;tamanho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Vazia(TipoFila *Fila)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return (Fila-&gt;frente == Fila-&gt;tras);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void Enfileira(TipoItem x, TipoFila *Fila)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Fila-&gt;tras-&gt;prox = (Apontador)malloc (sizeof(celula));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Fila-&gt;tras = Fila-&gt;tras-&gt;prox;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Fila-&gt;tras-&gt;item = 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Fila-&gt;tras-&gt;prox = NULL;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Fila-&gt;tamanho = Fila-&gt;tamanho + 1;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Lista linear em que: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Inserções realizadas em um extremo (final da fila)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Remoções realizadas em outro extremo (início da fila)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Por tais características são conhecidas por listas fifo – “first in”, “first out”.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Modelo intuitivo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Fila de espera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Desenfileira</a:t>
            </a:r>
            <a:r>
              <a:rPr lang="pt-BR" dirty="0"/>
              <a:t>(</a:t>
            </a:r>
            <a:r>
              <a:rPr lang="pt-BR" dirty="0" err="1"/>
              <a:t>TipoFila</a:t>
            </a:r>
            <a:r>
              <a:rPr lang="pt-BR" dirty="0"/>
              <a:t> *Fila, </a:t>
            </a:r>
            <a:r>
              <a:rPr lang="pt-BR" dirty="0" err="1"/>
              <a:t>TipoItem</a:t>
            </a:r>
            <a:r>
              <a:rPr lang="pt-BR" dirty="0"/>
              <a:t> *item)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Apontador </a:t>
            </a:r>
            <a:r>
              <a:rPr lang="pt-BR" dirty="0" err="1"/>
              <a:t>aux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(Vazia(Fila)) {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printf</a:t>
            </a:r>
            <a:r>
              <a:rPr lang="pt-BR" dirty="0"/>
              <a:t>(" Erro fila vazia\n");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return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aux</a:t>
            </a:r>
            <a:r>
              <a:rPr lang="pt-BR" dirty="0"/>
              <a:t> = Fila-&gt;frente;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Fila-&gt;frente = Fila-&gt;frente-&gt;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/>
          </a:p>
          <a:p>
            <a:pPr marL="0" indent="0">
              <a:buNone/>
            </a:pPr>
            <a:r>
              <a:rPr lang="pt-BR"/>
              <a:t>          *item = Fila-&gt;frente-&gt;item;</a:t>
            </a:r>
            <a:endParaRPr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free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);</a:t>
            </a:r>
            <a:endParaRPr dirty="0"/>
          </a:p>
          <a:p>
            <a:pPr marL="0" indent="0">
              <a:buNone/>
            </a:pPr>
            <a:r>
              <a:rPr lang="pt-BR"/>
              <a:t>          Fila-&gt;tamanho = Fila-&gt;tamanho - 1;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 Operações Básicas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void</a:t>
            </a:r>
            <a:r>
              <a:rPr lang="pt-BR" dirty="0"/>
              <a:t> Imprime(</a:t>
            </a:r>
            <a:r>
              <a:rPr lang="pt-BR" dirty="0" err="1"/>
              <a:t>TipoFila</a:t>
            </a:r>
            <a:r>
              <a:rPr lang="pt-BR" dirty="0"/>
              <a:t> Fila)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Apontador </a:t>
            </a:r>
            <a:r>
              <a:rPr lang="pt-BR" dirty="0" err="1"/>
              <a:t>aux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Fila.frente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aux</a:t>
            </a:r>
            <a:r>
              <a:rPr lang="pt-BR" dirty="0"/>
              <a:t> != NULL)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{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printf</a:t>
            </a:r>
            <a:r>
              <a:rPr lang="pt-BR" dirty="0"/>
              <a:t>("%d\n",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item.chave</a:t>
            </a:r>
            <a:r>
              <a:rPr lang="pt-BR" dirty="0"/>
              <a:t>);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	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Implemente um TAD que seja capaz de manter uma fila encadeada de processos esperando para ser executado pelo processador. Cada processo tem uma identificação, o tempo necessário para sua finalização em segundos. Em seguida implemente: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função que retorne a quantidade de processos na fila de espera;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função que retorne o processo que precisa de maior tempo para sua finalização.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Filas são usadas tipicamente quando deseja-se processar itens de acordo com sua ordem de chegada (FIFO):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Ex: filas do SO, simuladores, etc...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As operações básicas definidas sobre um TAD Fila são semelhantes às operações definidas anteriormente para as listas lineares: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Criar Fila Vazia, testar se a fila está vazia, testar se a fila está cheia, inserir e retirar elementos da fila, imprimir os elementos da fila,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- exemplo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988" y="1295750"/>
            <a:ext cx="7450018" cy="3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Filas Estáticas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Uso de vetores para armazenar os elementos.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847" y="2302325"/>
            <a:ext cx="3004300" cy="22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TAD Fila</a:t>
            </a: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typedef int Apontador;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typedef int Tipochave;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typedef struct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	Tipochave chave;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	/* outros componentes */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} TipoItem;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typedef struct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	TipoItem item[MaxTam];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	Apontador frente, tras;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} TipoFila;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Operações TAD Fila</a:t>
            </a: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Inicia(Fila): faz a inicialização da fila;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Vazia(Fila): Função que retorna TRUE se a fila está vazia e FALSE do contrário;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Enfileirar(x,Fila): Insere o elemento x no fim da Fila;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Desenfileirar(Fila, x): Retorna elemento x no início da Fila, eliminando-o da mesma;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Imprimir(Fila): imprime todos os elementos da fila.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Codeblocks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636FF5-BA73-497D-96EB-34E88FCF7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0D7792-2060-498F-9CDF-8654B7300E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DB7E85-2392-4C6E-A573-15A246D53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Beach Day</vt:lpstr>
      <vt:lpstr>estrutura de dados</vt:lpstr>
      <vt:lpstr>Agenda</vt:lpstr>
      <vt:lpstr>Filas</vt:lpstr>
      <vt:lpstr>filas</vt:lpstr>
      <vt:lpstr>filas - exemplo</vt:lpstr>
      <vt:lpstr>Filas Estáticas</vt:lpstr>
      <vt:lpstr>TAD Fila</vt:lpstr>
      <vt:lpstr>Operações TAD Fila</vt:lpstr>
      <vt:lpstr>Implementação</vt:lpstr>
      <vt:lpstr>Problema</vt:lpstr>
      <vt:lpstr>Problema</vt:lpstr>
      <vt:lpstr>Problema</vt:lpstr>
      <vt:lpstr>Problema</vt:lpstr>
      <vt:lpstr>fila circular</vt:lpstr>
      <vt:lpstr>Fila Circular</vt:lpstr>
      <vt:lpstr>Enfileirar</vt:lpstr>
      <vt:lpstr>Desenfileirar</vt:lpstr>
      <vt:lpstr>Exercício</vt:lpstr>
      <vt:lpstr>Exercício</vt:lpstr>
      <vt:lpstr>fila encadeada</vt:lpstr>
      <vt:lpstr>Filas Encadeadas</vt:lpstr>
      <vt:lpstr>Filas Encadeadas</vt:lpstr>
      <vt:lpstr>Filas Encadeadas</vt:lpstr>
      <vt:lpstr>filas encadeadas</vt:lpstr>
      <vt:lpstr>TAD - Filas Encadeadas</vt:lpstr>
      <vt:lpstr>TAD - Filas Encadeadas</vt:lpstr>
      <vt:lpstr>TAD - Filas Encadeadas</vt:lpstr>
      <vt:lpstr>Implementação Operações Básicas</vt:lpstr>
      <vt:lpstr>Implementação Operações Básicas</vt:lpstr>
      <vt:lpstr>Implementação Operações Básicas</vt:lpstr>
      <vt:lpstr>Implementação Operações Básicas 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13</cp:revision>
  <dcterms:modified xsi:type="dcterms:W3CDTF">2021-04-26T00:28:20Z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