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5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311" r:id="rId24"/>
    <p:sldId id="310" r:id="rId25"/>
    <p:sldId id="309" r:id="rId26"/>
    <p:sldId id="308" r:id="rId27"/>
    <p:sldId id="307" r:id="rId28"/>
    <p:sldId id="306" r:id="rId29"/>
    <p:sldId id="305" r:id="rId30"/>
    <p:sldId id="304" r:id="rId31"/>
    <p:sldId id="303" r:id="rId32"/>
    <p:sldId id="302" r:id="rId33"/>
    <p:sldId id="301" r:id="rId34"/>
    <p:sldId id="300" r:id="rId35"/>
    <p:sldId id="299" r:id="rId36"/>
    <p:sldId id="298" r:id="rId37"/>
    <p:sldId id="297" r:id="rId38"/>
    <p:sldId id="295" r:id="rId39"/>
    <p:sldId id="294" r:id="rId40"/>
    <p:sldId id="293" r:id="rId41"/>
    <p:sldId id="292" r:id="rId42"/>
    <p:sldId id="291" r:id="rId43"/>
    <p:sldId id="290" r:id="rId44"/>
    <p:sldId id="289" r:id="rId45"/>
    <p:sldId id="288" r:id="rId46"/>
    <p:sldId id="287" r:id="rId47"/>
    <p:sldId id="286" r:id="rId48"/>
    <p:sldId id="285" r:id="rId49"/>
    <p:sldId id="284" r:id="rId50"/>
    <p:sldId id="283" r:id="rId51"/>
    <p:sldId id="282" r:id="rId52"/>
    <p:sldId id="281" r:id="rId53"/>
    <p:sldId id="280" r:id="rId54"/>
    <p:sldId id="279" r:id="rId55"/>
    <p:sldId id="278" r:id="rId56"/>
    <p:sldId id="277" r:id="rId57"/>
    <p:sldId id="274" r:id="rId58"/>
  </p:sldIdLst>
  <p:sldSz cx="9144000" cy="5143500" type="screen16x9"/>
  <p:notesSz cx="6858000" cy="9144000"/>
  <p:embeddedFontLst>
    <p:embeddedFont>
      <p:font typeface="Amatic SC" pitchFamily="2" charset="-79"/>
      <p:regular r:id="rId60"/>
      <p:bold r:id="rId61"/>
    </p:embeddedFont>
    <p:embeddedFont>
      <p:font typeface="Source Code Pro" panose="020B0509030403020204" pitchFamily="49"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4.fntdata"/><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font" Target="fonts/font2.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5.fntdata"/><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3.fntdata"/><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PACHECO PINTO" userId="S::georgepacheco@ifba.edu.br::a81c1a1c-a6f1-4c23-bfd3-ad85dbceb90a" providerId="AD" clId="Web-{E6F8C39F-B026-0000-A556-2B062806C0EB}"/>
    <pc:docChg chg="addSld modSld">
      <pc:chgData name="GEORGE PACHECO PINTO" userId="S::georgepacheco@ifba.edu.br::a81c1a1c-a6f1-4c23-bfd3-ad85dbceb90a" providerId="AD" clId="Web-{E6F8C39F-B026-0000-A556-2B062806C0EB}" dt="2021-05-02T14:02:18.856" v="54" actId="20577"/>
      <pc:docMkLst>
        <pc:docMk/>
      </pc:docMkLst>
      <pc:sldChg chg="modSp">
        <pc:chgData name="GEORGE PACHECO PINTO" userId="S::georgepacheco@ifba.edu.br::a81c1a1c-a6f1-4c23-bfd3-ad85dbceb90a" providerId="AD" clId="Web-{E6F8C39F-B026-0000-A556-2B062806C0EB}" dt="2021-05-02T14:01:20.871" v="14" actId="20577"/>
        <pc:sldMkLst>
          <pc:docMk/>
          <pc:sldMk cId="0" sldId="257"/>
        </pc:sldMkLst>
        <pc:spChg chg="mod">
          <ac:chgData name="GEORGE PACHECO PINTO" userId="S::georgepacheco@ifba.edu.br::a81c1a1c-a6f1-4c23-bfd3-ad85dbceb90a" providerId="AD" clId="Web-{E6F8C39F-B026-0000-A556-2B062806C0EB}" dt="2021-05-02T14:01:20.871" v="14" actId="20577"/>
          <ac:spMkLst>
            <pc:docMk/>
            <pc:sldMk cId="0" sldId="257"/>
            <ac:spMk id="65" creationId="{00000000-0000-0000-0000-000000000000}"/>
          </ac:spMkLst>
        </pc:spChg>
      </pc:sldChg>
      <pc:sldChg chg="delSp modSp new mod modClrScheme chgLayout">
        <pc:chgData name="GEORGE PACHECO PINTO" userId="S::georgepacheco@ifba.edu.br::a81c1a1c-a6f1-4c23-bfd3-ad85dbceb90a" providerId="AD" clId="Web-{E6F8C39F-B026-0000-A556-2B062806C0EB}" dt="2021-05-02T14:02:18.856" v="54" actId="20577"/>
        <pc:sldMkLst>
          <pc:docMk/>
          <pc:sldMk cId="397412382" sldId="275"/>
        </pc:sldMkLst>
        <pc:spChg chg="mod ord">
          <ac:chgData name="GEORGE PACHECO PINTO" userId="S::georgepacheco@ifba.edu.br::a81c1a1c-a6f1-4c23-bfd3-ad85dbceb90a" providerId="AD" clId="Web-{E6F8C39F-B026-0000-A556-2B062806C0EB}" dt="2021-05-02T14:02:18.856" v="54" actId="20577"/>
          <ac:spMkLst>
            <pc:docMk/>
            <pc:sldMk cId="397412382" sldId="275"/>
            <ac:spMk id="2" creationId="{943B5DB6-5966-4211-8DCA-E3C07F4F25F9}"/>
          </ac:spMkLst>
        </pc:spChg>
        <pc:spChg chg="del">
          <ac:chgData name="GEORGE PACHECO PINTO" userId="S::georgepacheco@ifba.edu.br::a81c1a1c-a6f1-4c23-bfd3-ad85dbceb90a" providerId="AD" clId="Web-{E6F8C39F-B026-0000-A556-2B062806C0EB}" dt="2021-05-02T14:02:14.809" v="52"/>
          <ac:spMkLst>
            <pc:docMk/>
            <pc:sldMk cId="397412382" sldId="275"/>
            <ac:spMk id="3" creationId="{A8B7410A-7FB2-452A-8F32-6FB4EDB6B366}"/>
          </ac:spMkLst>
        </pc:spChg>
      </pc:sldChg>
      <pc:sldChg chg="add">
        <pc:chgData name="GEORGE PACHECO PINTO" userId="S::georgepacheco@ifba.edu.br::a81c1a1c-a6f1-4c23-bfd3-ad85dbceb90a" providerId="AD" clId="Web-{E6F8C39F-B026-0000-A556-2B062806C0EB}" dt="2021-05-02T14:01:44.621" v="16"/>
        <pc:sldMkLst>
          <pc:docMk/>
          <pc:sldMk cId="1316087567" sldId="276"/>
        </pc:sldMkLst>
      </pc:sldChg>
      <pc:sldChg chg="add">
        <pc:chgData name="GEORGE PACHECO PINTO" userId="S::georgepacheco@ifba.edu.br::a81c1a1c-a6f1-4c23-bfd3-ad85dbceb90a" providerId="AD" clId="Web-{E6F8C39F-B026-0000-A556-2B062806C0EB}" dt="2021-05-02T14:01:44.699" v="17"/>
        <pc:sldMkLst>
          <pc:docMk/>
          <pc:sldMk cId="2545883787" sldId="277"/>
        </pc:sldMkLst>
      </pc:sldChg>
      <pc:sldChg chg="add">
        <pc:chgData name="GEORGE PACHECO PINTO" userId="S::georgepacheco@ifba.edu.br::a81c1a1c-a6f1-4c23-bfd3-ad85dbceb90a" providerId="AD" clId="Web-{E6F8C39F-B026-0000-A556-2B062806C0EB}" dt="2021-05-02T14:01:44.731" v="18"/>
        <pc:sldMkLst>
          <pc:docMk/>
          <pc:sldMk cId="4129788640" sldId="278"/>
        </pc:sldMkLst>
      </pc:sldChg>
      <pc:sldChg chg="add">
        <pc:chgData name="GEORGE PACHECO PINTO" userId="S::georgepacheco@ifba.edu.br::a81c1a1c-a6f1-4c23-bfd3-ad85dbceb90a" providerId="AD" clId="Web-{E6F8C39F-B026-0000-A556-2B062806C0EB}" dt="2021-05-02T14:01:44.793" v="19"/>
        <pc:sldMkLst>
          <pc:docMk/>
          <pc:sldMk cId="1563111092" sldId="279"/>
        </pc:sldMkLst>
      </pc:sldChg>
      <pc:sldChg chg="add">
        <pc:chgData name="GEORGE PACHECO PINTO" userId="S::georgepacheco@ifba.edu.br::a81c1a1c-a6f1-4c23-bfd3-ad85dbceb90a" providerId="AD" clId="Web-{E6F8C39F-B026-0000-A556-2B062806C0EB}" dt="2021-05-02T14:01:44.856" v="20"/>
        <pc:sldMkLst>
          <pc:docMk/>
          <pc:sldMk cId="2718365197" sldId="280"/>
        </pc:sldMkLst>
      </pc:sldChg>
      <pc:sldChg chg="add">
        <pc:chgData name="GEORGE PACHECO PINTO" userId="S::georgepacheco@ifba.edu.br::a81c1a1c-a6f1-4c23-bfd3-ad85dbceb90a" providerId="AD" clId="Web-{E6F8C39F-B026-0000-A556-2B062806C0EB}" dt="2021-05-02T14:01:44.887" v="21"/>
        <pc:sldMkLst>
          <pc:docMk/>
          <pc:sldMk cId="2267747650" sldId="281"/>
        </pc:sldMkLst>
      </pc:sldChg>
      <pc:sldChg chg="add">
        <pc:chgData name="GEORGE PACHECO PINTO" userId="S::georgepacheco@ifba.edu.br::a81c1a1c-a6f1-4c23-bfd3-ad85dbceb90a" providerId="AD" clId="Web-{E6F8C39F-B026-0000-A556-2B062806C0EB}" dt="2021-05-02T14:01:44.949" v="22"/>
        <pc:sldMkLst>
          <pc:docMk/>
          <pc:sldMk cId="3778648252" sldId="282"/>
        </pc:sldMkLst>
      </pc:sldChg>
      <pc:sldChg chg="add">
        <pc:chgData name="GEORGE PACHECO PINTO" userId="S::georgepacheco@ifba.edu.br::a81c1a1c-a6f1-4c23-bfd3-ad85dbceb90a" providerId="AD" clId="Web-{E6F8C39F-B026-0000-A556-2B062806C0EB}" dt="2021-05-02T14:01:44.996" v="23"/>
        <pc:sldMkLst>
          <pc:docMk/>
          <pc:sldMk cId="3335779058" sldId="283"/>
        </pc:sldMkLst>
      </pc:sldChg>
      <pc:sldChg chg="add">
        <pc:chgData name="GEORGE PACHECO PINTO" userId="S::georgepacheco@ifba.edu.br::a81c1a1c-a6f1-4c23-bfd3-ad85dbceb90a" providerId="AD" clId="Web-{E6F8C39F-B026-0000-A556-2B062806C0EB}" dt="2021-05-02T14:01:45.043" v="24"/>
        <pc:sldMkLst>
          <pc:docMk/>
          <pc:sldMk cId="1207845725" sldId="284"/>
        </pc:sldMkLst>
      </pc:sldChg>
      <pc:sldChg chg="add">
        <pc:chgData name="GEORGE PACHECO PINTO" userId="S::georgepacheco@ifba.edu.br::a81c1a1c-a6f1-4c23-bfd3-ad85dbceb90a" providerId="AD" clId="Web-{E6F8C39F-B026-0000-A556-2B062806C0EB}" dt="2021-05-02T14:01:45.090" v="25"/>
        <pc:sldMkLst>
          <pc:docMk/>
          <pc:sldMk cId="3929085823" sldId="285"/>
        </pc:sldMkLst>
      </pc:sldChg>
      <pc:sldChg chg="add">
        <pc:chgData name="GEORGE PACHECO PINTO" userId="S::georgepacheco@ifba.edu.br::a81c1a1c-a6f1-4c23-bfd3-ad85dbceb90a" providerId="AD" clId="Web-{E6F8C39F-B026-0000-A556-2B062806C0EB}" dt="2021-05-02T14:01:45.137" v="26"/>
        <pc:sldMkLst>
          <pc:docMk/>
          <pc:sldMk cId="3345627616" sldId="286"/>
        </pc:sldMkLst>
      </pc:sldChg>
      <pc:sldChg chg="add">
        <pc:chgData name="GEORGE PACHECO PINTO" userId="S::georgepacheco@ifba.edu.br::a81c1a1c-a6f1-4c23-bfd3-ad85dbceb90a" providerId="AD" clId="Web-{E6F8C39F-B026-0000-A556-2B062806C0EB}" dt="2021-05-02T14:01:45.184" v="27"/>
        <pc:sldMkLst>
          <pc:docMk/>
          <pc:sldMk cId="1891438296" sldId="287"/>
        </pc:sldMkLst>
      </pc:sldChg>
      <pc:sldChg chg="add">
        <pc:chgData name="GEORGE PACHECO PINTO" userId="S::georgepacheco@ifba.edu.br::a81c1a1c-a6f1-4c23-bfd3-ad85dbceb90a" providerId="AD" clId="Web-{E6F8C39F-B026-0000-A556-2B062806C0EB}" dt="2021-05-02T14:01:45.231" v="28"/>
        <pc:sldMkLst>
          <pc:docMk/>
          <pc:sldMk cId="876274592" sldId="288"/>
        </pc:sldMkLst>
      </pc:sldChg>
      <pc:sldChg chg="add">
        <pc:chgData name="GEORGE PACHECO PINTO" userId="S::georgepacheco@ifba.edu.br::a81c1a1c-a6f1-4c23-bfd3-ad85dbceb90a" providerId="AD" clId="Web-{E6F8C39F-B026-0000-A556-2B062806C0EB}" dt="2021-05-02T14:01:45.293" v="29"/>
        <pc:sldMkLst>
          <pc:docMk/>
          <pc:sldMk cId="707318592" sldId="289"/>
        </pc:sldMkLst>
      </pc:sldChg>
      <pc:sldChg chg="add">
        <pc:chgData name="GEORGE PACHECO PINTO" userId="S::georgepacheco@ifba.edu.br::a81c1a1c-a6f1-4c23-bfd3-ad85dbceb90a" providerId="AD" clId="Web-{E6F8C39F-B026-0000-A556-2B062806C0EB}" dt="2021-05-02T14:01:45.356" v="30"/>
        <pc:sldMkLst>
          <pc:docMk/>
          <pc:sldMk cId="2010859154" sldId="290"/>
        </pc:sldMkLst>
      </pc:sldChg>
      <pc:sldChg chg="add">
        <pc:chgData name="GEORGE PACHECO PINTO" userId="S::georgepacheco@ifba.edu.br::a81c1a1c-a6f1-4c23-bfd3-ad85dbceb90a" providerId="AD" clId="Web-{E6F8C39F-B026-0000-A556-2B062806C0EB}" dt="2021-05-02T14:01:45.403" v="31"/>
        <pc:sldMkLst>
          <pc:docMk/>
          <pc:sldMk cId="1486983929" sldId="291"/>
        </pc:sldMkLst>
      </pc:sldChg>
      <pc:sldChg chg="add">
        <pc:chgData name="GEORGE PACHECO PINTO" userId="S::georgepacheco@ifba.edu.br::a81c1a1c-a6f1-4c23-bfd3-ad85dbceb90a" providerId="AD" clId="Web-{E6F8C39F-B026-0000-A556-2B062806C0EB}" dt="2021-05-02T14:01:45.449" v="32"/>
        <pc:sldMkLst>
          <pc:docMk/>
          <pc:sldMk cId="4041951671" sldId="292"/>
        </pc:sldMkLst>
      </pc:sldChg>
      <pc:sldChg chg="add">
        <pc:chgData name="GEORGE PACHECO PINTO" userId="S::georgepacheco@ifba.edu.br::a81c1a1c-a6f1-4c23-bfd3-ad85dbceb90a" providerId="AD" clId="Web-{E6F8C39F-B026-0000-A556-2B062806C0EB}" dt="2021-05-02T14:01:45.512" v="33"/>
        <pc:sldMkLst>
          <pc:docMk/>
          <pc:sldMk cId="3307811589" sldId="293"/>
        </pc:sldMkLst>
      </pc:sldChg>
      <pc:sldChg chg="add">
        <pc:chgData name="GEORGE PACHECO PINTO" userId="S::georgepacheco@ifba.edu.br::a81c1a1c-a6f1-4c23-bfd3-ad85dbceb90a" providerId="AD" clId="Web-{E6F8C39F-B026-0000-A556-2B062806C0EB}" dt="2021-05-02T14:01:45.574" v="34"/>
        <pc:sldMkLst>
          <pc:docMk/>
          <pc:sldMk cId="3931334547" sldId="294"/>
        </pc:sldMkLst>
      </pc:sldChg>
      <pc:sldChg chg="add">
        <pc:chgData name="GEORGE PACHECO PINTO" userId="S::georgepacheco@ifba.edu.br::a81c1a1c-a6f1-4c23-bfd3-ad85dbceb90a" providerId="AD" clId="Web-{E6F8C39F-B026-0000-A556-2B062806C0EB}" dt="2021-05-02T14:01:45.606" v="35"/>
        <pc:sldMkLst>
          <pc:docMk/>
          <pc:sldMk cId="4115674748" sldId="295"/>
        </pc:sldMkLst>
      </pc:sldChg>
      <pc:sldChg chg="add">
        <pc:chgData name="GEORGE PACHECO PINTO" userId="S::georgepacheco@ifba.edu.br::a81c1a1c-a6f1-4c23-bfd3-ad85dbceb90a" providerId="AD" clId="Web-{E6F8C39F-B026-0000-A556-2B062806C0EB}" dt="2021-05-02T14:01:45.637" v="36"/>
        <pc:sldMkLst>
          <pc:docMk/>
          <pc:sldMk cId="24762156" sldId="296"/>
        </pc:sldMkLst>
      </pc:sldChg>
      <pc:sldChg chg="add">
        <pc:chgData name="GEORGE PACHECO PINTO" userId="S::georgepacheco@ifba.edu.br::a81c1a1c-a6f1-4c23-bfd3-ad85dbceb90a" providerId="AD" clId="Web-{E6F8C39F-B026-0000-A556-2B062806C0EB}" dt="2021-05-02T14:01:45.699" v="37"/>
        <pc:sldMkLst>
          <pc:docMk/>
          <pc:sldMk cId="3939480553" sldId="297"/>
        </pc:sldMkLst>
      </pc:sldChg>
      <pc:sldChg chg="add">
        <pc:chgData name="GEORGE PACHECO PINTO" userId="S::georgepacheco@ifba.edu.br::a81c1a1c-a6f1-4c23-bfd3-ad85dbceb90a" providerId="AD" clId="Web-{E6F8C39F-B026-0000-A556-2B062806C0EB}" dt="2021-05-02T14:01:45.778" v="38"/>
        <pc:sldMkLst>
          <pc:docMk/>
          <pc:sldMk cId="3032849418" sldId="298"/>
        </pc:sldMkLst>
      </pc:sldChg>
      <pc:sldChg chg="add">
        <pc:chgData name="GEORGE PACHECO PINTO" userId="S::georgepacheco@ifba.edu.br::a81c1a1c-a6f1-4c23-bfd3-ad85dbceb90a" providerId="AD" clId="Web-{E6F8C39F-B026-0000-A556-2B062806C0EB}" dt="2021-05-02T14:01:45.903" v="39"/>
        <pc:sldMkLst>
          <pc:docMk/>
          <pc:sldMk cId="3809032922" sldId="299"/>
        </pc:sldMkLst>
      </pc:sldChg>
      <pc:sldChg chg="add">
        <pc:chgData name="GEORGE PACHECO PINTO" userId="S::georgepacheco@ifba.edu.br::a81c1a1c-a6f1-4c23-bfd3-ad85dbceb90a" providerId="AD" clId="Web-{E6F8C39F-B026-0000-A556-2B062806C0EB}" dt="2021-05-02T14:01:45.949" v="40"/>
        <pc:sldMkLst>
          <pc:docMk/>
          <pc:sldMk cId="2634340892" sldId="300"/>
        </pc:sldMkLst>
      </pc:sldChg>
      <pc:sldChg chg="add">
        <pc:chgData name="GEORGE PACHECO PINTO" userId="S::georgepacheco@ifba.edu.br::a81c1a1c-a6f1-4c23-bfd3-ad85dbceb90a" providerId="AD" clId="Web-{E6F8C39F-B026-0000-A556-2B062806C0EB}" dt="2021-05-02T14:01:46.012" v="41"/>
        <pc:sldMkLst>
          <pc:docMk/>
          <pc:sldMk cId="3339100428" sldId="301"/>
        </pc:sldMkLst>
      </pc:sldChg>
      <pc:sldChg chg="add">
        <pc:chgData name="GEORGE PACHECO PINTO" userId="S::georgepacheco@ifba.edu.br::a81c1a1c-a6f1-4c23-bfd3-ad85dbceb90a" providerId="AD" clId="Web-{E6F8C39F-B026-0000-A556-2B062806C0EB}" dt="2021-05-02T14:01:46.059" v="42"/>
        <pc:sldMkLst>
          <pc:docMk/>
          <pc:sldMk cId="1248283933" sldId="302"/>
        </pc:sldMkLst>
      </pc:sldChg>
      <pc:sldChg chg="add">
        <pc:chgData name="GEORGE PACHECO PINTO" userId="S::georgepacheco@ifba.edu.br::a81c1a1c-a6f1-4c23-bfd3-ad85dbceb90a" providerId="AD" clId="Web-{E6F8C39F-B026-0000-A556-2B062806C0EB}" dt="2021-05-02T14:01:46.137" v="43"/>
        <pc:sldMkLst>
          <pc:docMk/>
          <pc:sldMk cId="4064589667" sldId="303"/>
        </pc:sldMkLst>
      </pc:sldChg>
      <pc:sldChg chg="add">
        <pc:chgData name="GEORGE PACHECO PINTO" userId="S::georgepacheco@ifba.edu.br::a81c1a1c-a6f1-4c23-bfd3-ad85dbceb90a" providerId="AD" clId="Web-{E6F8C39F-B026-0000-A556-2B062806C0EB}" dt="2021-05-02T14:01:46.168" v="44"/>
        <pc:sldMkLst>
          <pc:docMk/>
          <pc:sldMk cId="2334598936" sldId="304"/>
        </pc:sldMkLst>
      </pc:sldChg>
      <pc:sldChg chg="add">
        <pc:chgData name="GEORGE PACHECO PINTO" userId="S::georgepacheco@ifba.edu.br::a81c1a1c-a6f1-4c23-bfd3-ad85dbceb90a" providerId="AD" clId="Web-{E6F8C39F-B026-0000-A556-2B062806C0EB}" dt="2021-05-02T14:01:46.246" v="45"/>
        <pc:sldMkLst>
          <pc:docMk/>
          <pc:sldMk cId="3718572742" sldId="305"/>
        </pc:sldMkLst>
      </pc:sldChg>
      <pc:sldChg chg="add">
        <pc:chgData name="GEORGE PACHECO PINTO" userId="S::georgepacheco@ifba.edu.br::a81c1a1c-a6f1-4c23-bfd3-ad85dbceb90a" providerId="AD" clId="Web-{E6F8C39F-B026-0000-A556-2B062806C0EB}" dt="2021-05-02T14:01:46.293" v="46"/>
        <pc:sldMkLst>
          <pc:docMk/>
          <pc:sldMk cId="1163886597" sldId="306"/>
        </pc:sldMkLst>
      </pc:sldChg>
      <pc:sldChg chg="add">
        <pc:chgData name="GEORGE PACHECO PINTO" userId="S::georgepacheco@ifba.edu.br::a81c1a1c-a6f1-4c23-bfd3-ad85dbceb90a" providerId="AD" clId="Web-{E6F8C39F-B026-0000-A556-2B062806C0EB}" dt="2021-05-02T14:01:46.371" v="47"/>
        <pc:sldMkLst>
          <pc:docMk/>
          <pc:sldMk cId="2768401989" sldId="307"/>
        </pc:sldMkLst>
      </pc:sldChg>
      <pc:sldChg chg="add">
        <pc:chgData name="GEORGE PACHECO PINTO" userId="S::georgepacheco@ifba.edu.br::a81c1a1c-a6f1-4c23-bfd3-ad85dbceb90a" providerId="AD" clId="Web-{E6F8C39F-B026-0000-A556-2B062806C0EB}" dt="2021-05-02T14:01:46.403" v="48"/>
        <pc:sldMkLst>
          <pc:docMk/>
          <pc:sldMk cId="429850474" sldId="308"/>
        </pc:sldMkLst>
      </pc:sldChg>
      <pc:sldChg chg="add">
        <pc:chgData name="GEORGE PACHECO PINTO" userId="S::georgepacheco@ifba.edu.br::a81c1a1c-a6f1-4c23-bfd3-ad85dbceb90a" providerId="AD" clId="Web-{E6F8C39F-B026-0000-A556-2B062806C0EB}" dt="2021-05-02T14:01:46.481" v="49"/>
        <pc:sldMkLst>
          <pc:docMk/>
          <pc:sldMk cId="409527057" sldId="309"/>
        </pc:sldMkLst>
      </pc:sldChg>
      <pc:sldChg chg="add">
        <pc:chgData name="GEORGE PACHECO PINTO" userId="S::georgepacheco@ifba.edu.br::a81c1a1c-a6f1-4c23-bfd3-ad85dbceb90a" providerId="AD" clId="Web-{E6F8C39F-B026-0000-A556-2B062806C0EB}" dt="2021-05-02T14:01:46.528" v="50"/>
        <pc:sldMkLst>
          <pc:docMk/>
          <pc:sldMk cId="2422628036" sldId="310"/>
        </pc:sldMkLst>
      </pc:sldChg>
      <pc:sldChg chg="add">
        <pc:chgData name="GEORGE PACHECO PINTO" userId="S::georgepacheco@ifba.edu.br::a81c1a1c-a6f1-4c23-bfd3-ad85dbceb90a" providerId="AD" clId="Web-{E6F8C39F-B026-0000-A556-2B062806C0EB}" dt="2021-05-02T14:01:46.574" v="51"/>
        <pc:sldMkLst>
          <pc:docMk/>
          <pc:sldMk cId="2773662400" sldId="311"/>
        </pc:sldMkLst>
      </pc:sldChg>
    </pc:docChg>
  </pc:docChgLst>
  <pc:docChgLst>
    <pc:chgData name="GEORGE PACHECO PINTO" userId="S::georgepacheco@ifba.edu.br::a81c1a1c-a6f1-4c23-bfd3-ad85dbceb90a" providerId="AD" clId="Web-{8241ABD0-7E83-4AC5-AA32-833FF6D16366}"/>
    <pc:docChg chg="delSld">
      <pc:chgData name="GEORGE PACHECO PINTO" userId="S::georgepacheco@ifba.edu.br::a81c1a1c-a6f1-4c23-bfd3-ad85dbceb90a" providerId="AD" clId="Web-{8241ABD0-7E83-4AC5-AA32-833FF6D16366}" dt="2021-05-02T14:42:20.877" v="0"/>
      <pc:docMkLst>
        <pc:docMk/>
      </pc:docMkLst>
      <pc:sldChg chg="del">
        <pc:chgData name="GEORGE PACHECO PINTO" userId="S::georgepacheco@ifba.edu.br::a81c1a1c-a6f1-4c23-bfd3-ad85dbceb90a" providerId="AD" clId="Web-{8241ABD0-7E83-4AC5-AA32-833FF6D16366}" dt="2021-05-02T14:42:20.877" v="0"/>
        <pc:sldMkLst>
          <pc:docMk/>
          <pc:sldMk cId="1316087567" sldId="276"/>
        </pc:sldMkLst>
      </pc:sldChg>
    </pc:docChg>
  </pc:docChgLst>
  <pc:docChgLst>
    <pc:chgData name="GEORGE PACHECO PINTO" userId="S::georgepacheco@ifba.edu.br::a81c1a1c-a6f1-4c23-bfd3-ad85dbceb90a" providerId="AD" clId="Web-{C14DB3B6-C2F3-4C52-8967-F749BD937B8C}"/>
    <pc:docChg chg="modSld">
      <pc:chgData name="GEORGE PACHECO PINTO" userId="S::georgepacheco@ifba.edu.br::a81c1a1c-a6f1-4c23-bfd3-ad85dbceb90a" providerId="AD" clId="Web-{C14DB3B6-C2F3-4C52-8967-F749BD937B8C}" dt="2021-05-02T14:38:53.637" v="5" actId="1076"/>
      <pc:docMkLst>
        <pc:docMk/>
      </pc:docMkLst>
      <pc:sldChg chg="modSp">
        <pc:chgData name="GEORGE PACHECO PINTO" userId="S::georgepacheco@ifba.edu.br::a81c1a1c-a6f1-4c23-bfd3-ad85dbceb90a" providerId="AD" clId="Web-{C14DB3B6-C2F3-4C52-8967-F749BD937B8C}" dt="2021-05-02T14:38:15.621" v="4" actId="20577"/>
        <pc:sldMkLst>
          <pc:docMk/>
          <pc:sldMk cId="0" sldId="273"/>
        </pc:sldMkLst>
        <pc:spChg chg="mod">
          <ac:chgData name="GEORGE PACHECO PINTO" userId="S::georgepacheco@ifba.edu.br::a81c1a1c-a6f1-4c23-bfd3-ad85dbceb90a" providerId="AD" clId="Web-{C14DB3B6-C2F3-4C52-8967-F749BD937B8C}" dt="2021-05-02T14:38:15.621" v="4" actId="20577"/>
          <ac:spMkLst>
            <pc:docMk/>
            <pc:sldMk cId="0" sldId="273"/>
            <ac:spMk id="168" creationId="{00000000-0000-0000-0000-000000000000}"/>
          </ac:spMkLst>
        </pc:spChg>
      </pc:sldChg>
      <pc:sldChg chg="modSp">
        <pc:chgData name="GEORGE PACHECO PINTO" userId="S::georgepacheco@ifba.edu.br::a81c1a1c-a6f1-4c23-bfd3-ad85dbceb90a" providerId="AD" clId="Web-{C14DB3B6-C2F3-4C52-8967-F749BD937B8C}" dt="2021-05-02T14:38:53.637" v="5" actId="1076"/>
        <pc:sldMkLst>
          <pc:docMk/>
          <pc:sldMk cId="1316087567" sldId="276"/>
        </pc:sldMkLst>
        <pc:picChg chg="mod">
          <ac:chgData name="GEORGE PACHECO PINTO" userId="S::georgepacheco@ifba.edu.br::a81c1a1c-a6f1-4c23-bfd3-ad85dbceb90a" providerId="AD" clId="Web-{C14DB3B6-C2F3-4C52-8967-F749BD937B8C}" dt="2021-05-02T14:38:53.637" v="5" actId="1076"/>
          <ac:picMkLst>
            <pc:docMk/>
            <pc:sldMk cId="1316087567" sldId="276"/>
            <ac:picMk id="305" creationId="{00000000-0000-0000-0000-000000000000}"/>
          </ac:picMkLst>
        </pc:picChg>
      </pc:sldChg>
    </pc:docChg>
  </pc:docChgLst>
  <pc:docChgLst>
    <pc:chgData name="GEORGE PACHECO PINTO" userId="S::georgepacheco@ifba.edu.br::a81c1a1c-a6f1-4c23-bfd3-ad85dbceb90a" providerId="AD" clId="Web-{FD8BDA4D-3FF6-4D5D-BF2B-00BE2FCE1509}"/>
    <pc:docChg chg="modSld">
      <pc:chgData name="GEORGE PACHECO PINTO" userId="S::georgepacheco@ifba.edu.br::a81c1a1c-a6f1-4c23-bfd3-ad85dbceb90a" providerId="AD" clId="Web-{FD8BDA4D-3FF6-4D5D-BF2B-00BE2FCE1509}" dt="2021-05-01T20:55:13.271" v="2" actId="20577"/>
      <pc:docMkLst>
        <pc:docMk/>
      </pc:docMkLst>
      <pc:sldChg chg="modSp">
        <pc:chgData name="GEORGE PACHECO PINTO" userId="S::georgepacheco@ifba.edu.br::a81c1a1c-a6f1-4c23-bfd3-ad85dbceb90a" providerId="AD" clId="Web-{FD8BDA4D-3FF6-4D5D-BF2B-00BE2FCE1509}" dt="2021-05-01T20:55:13.271" v="2" actId="20577"/>
        <pc:sldMkLst>
          <pc:docMk/>
          <pc:sldMk cId="0" sldId="273"/>
        </pc:sldMkLst>
        <pc:spChg chg="mod">
          <ac:chgData name="GEORGE PACHECO PINTO" userId="S::georgepacheco@ifba.edu.br::a81c1a1c-a6f1-4c23-bfd3-ad85dbceb90a" providerId="AD" clId="Web-{FD8BDA4D-3FF6-4D5D-BF2B-00BE2FCE1509}" dt="2021-05-01T20:55:13.271" v="2" actId="20577"/>
          <ac:spMkLst>
            <pc:docMk/>
            <pc:sldMk cId="0" sldId="273"/>
            <ac:spMk id="168" creationId="{00000000-0000-0000-0000-000000000000}"/>
          </ac:spMkLst>
        </pc:spChg>
      </pc:sldChg>
    </pc:docChg>
  </pc:docChgLst>
  <pc:docChgLst>
    <pc:chgData name="GEORGE PACHECO PINTO" userId="a81c1a1c-a6f1-4c23-bfd3-ad85dbceb90a" providerId="ADAL" clId="{F8646854-7EDD-414A-93BB-3283EB9C54E8}"/>
    <pc:docChg chg="modSld">
      <pc:chgData name="GEORGE PACHECO PINTO" userId="a81c1a1c-a6f1-4c23-bfd3-ad85dbceb90a" providerId="ADAL" clId="{F8646854-7EDD-414A-93BB-3283EB9C54E8}" dt="2021-05-03T18:24:27.015" v="5" actId="20577"/>
      <pc:docMkLst>
        <pc:docMk/>
      </pc:docMkLst>
      <pc:sldChg chg="modSp">
        <pc:chgData name="GEORGE PACHECO PINTO" userId="a81c1a1c-a6f1-4c23-bfd3-ad85dbceb90a" providerId="ADAL" clId="{F8646854-7EDD-414A-93BB-3283EB9C54E8}" dt="2021-05-03T18:24:27.015" v="5" actId="20577"/>
        <pc:sldMkLst>
          <pc:docMk/>
          <pc:sldMk cId="0" sldId="271"/>
        </pc:sldMkLst>
        <pc:spChg chg="mod">
          <ac:chgData name="GEORGE PACHECO PINTO" userId="a81c1a1c-a6f1-4c23-bfd3-ad85dbceb90a" providerId="ADAL" clId="{F8646854-7EDD-414A-93BB-3283EB9C54E8}" dt="2021-05-03T18:24:27.015" v="5" actId="20577"/>
          <ac:spMkLst>
            <pc:docMk/>
            <pc:sldMk cId="0" sldId="271"/>
            <ac:spMk id="156" creationId="{00000000-0000-0000-0000-000000000000}"/>
          </ac:spMkLst>
        </pc:spChg>
      </pc:sldChg>
    </pc:docChg>
  </pc:docChgLst>
  <pc:docChgLst>
    <pc:chgData name="GEORGE PACHECO PINTO" userId="S::georgepacheco@ifba.edu.br::a81c1a1c-a6f1-4c23-bfd3-ad85dbceb90a" providerId="AD" clId="Web-{DCF8A530-CB0B-47C2-9E69-991CC07060AA}"/>
    <pc:docChg chg="modSld">
      <pc:chgData name="GEORGE PACHECO PINTO" userId="S::georgepacheco@ifba.edu.br::a81c1a1c-a6f1-4c23-bfd3-ad85dbceb90a" providerId="AD" clId="Web-{DCF8A530-CB0B-47C2-9E69-991CC07060AA}" dt="2021-05-02T14:35:45.241" v="0" actId="20577"/>
      <pc:docMkLst>
        <pc:docMk/>
      </pc:docMkLst>
      <pc:sldChg chg="modSp">
        <pc:chgData name="GEORGE PACHECO PINTO" userId="S::georgepacheco@ifba.edu.br::a81c1a1c-a6f1-4c23-bfd3-ad85dbceb90a" providerId="AD" clId="Web-{DCF8A530-CB0B-47C2-9E69-991CC07060AA}" dt="2021-05-02T14:35:45.241" v="0" actId="20577"/>
        <pc:sldMkLst>
          <pc:docMk/>
          <pc:sldMk cId="0" sldId="273"/>
        </pc:sldMkLst>
        <pc:spChg chg="mod">
          <ac:chgData name="GEORGE PACHECO PINTO" userId="S::georgepacheco@ifba.edu.br::a81c1a1c-a6f1-4c23-bfd3-ad85dbceb90a" providerId="AD" clId="Web-{DCF8A530-CB0B-47C2-9E69-991CC07060AA}" dt="2021-05-02T14:35:45.241" v="0" actId="20577"/>
          <ac:spMkLst>
            <pc:docMk/>
            <pc:sldMk cId="0" sldId="273"/>
            <ac:spMk id="168" creationId="{00000000-0000-0000-0000-000000000000}"/>
          </ac:spMkLst>
        </pc:spChg>
      </pc:sldChg>
    </pc:docChg>
  </pc:docChgLst>
  <pc:docChgLst>
    <pc:chgData name="GEORGE PACHECO PINTO" userId="S::georgepacheco@ifba.edu.br::a81c1a1c-a6f1-4c23-bfd3-ad85dbceb90a" providerId="AD" clId="Web-{87584440-C515-4A20-9C82-CB7F484C2CFA}"/>
    <pc:docChg chg="delSld modSld">
      <pc:chgData name="GEORGE PACHECO PINTO" userId="S::georgepacheco@ifba.edu.br::a81c1a1c-a6f1-4c23-bfd3-ad85dbceb90a" providerId="AD" clId="Web-{87584440-C515-4A20-9C82-CB7F484C2CFA}" dt="2021-05-02T14:23:18.751" v="47"/>
      <pc:docMkLst>
        <pc:docMk/>
      </pc:docMkLst>
      <pc:sldChg chg="del">
        <pc:chgData name="GEORGE PACHECO PINTO" userId="S::georgepacheco@ifba.edu.br::a81c1a1c-a6f1-4c23-bfd3-ad85dbceb90a" providerId="AD" clId="Web-{87584440-C515-4A20-9C82-CB7F484C2CFA}" dt="2021-05-02T14:23:18.751" v="47"/>
        <pc:sldMkLst>
          <pc:docMk/>
          <pc:sldMk cId="24762156" sldId="296"/>
        </pc:sldMkLst>
      </pc:sldChg>
      <pc:sldChg chg="addSp delSp modSp">
        <pc:chgData name="GEORGE PACHECO PINTO" userId="S::georgepacheco@ifba.edu.br::a81c1a1c-a6f1-4c23-bfd3-ad85dbceb90a" providerId="AD" clId="Web-{87584440-C515-4A20-9C82-CB7F484C2CFA}" dt="2021-05-02T14:20:52.236" v="46"/>
        <pc:sldMkLst>
          <pc:docMk/>
          <pc:sldMk cId="3809032922" sldId="299"/>
        </pc:sldMkLst>
        <pc:spChg chg="add del mod">
          <ac:chgData name="GEORGE PACHECO PINTO" userId="S::georgepacheco@ifba.edu.br::a81c1a1c-a6f1-4c23-bfd3-ad85dbceb90a" providerId="AD" clId="Web-{87584440-C515-4A20-9C82-CB7F484C2CFA}" dt="2021-05-02T14:20:52.236" v="46"/>
          <ac:spMkLst>
            <pc:docMk/>
            <pc:sldMk cId="3809032922" sldId="299"/>
            <ac:spMk id="2" creationId="{FAE5E9A9-B4D9-4E29-B3ED-B21C0D48E971}"/>
          </ac:spMkLst>
        </pc:spChg>
        <pc:spChg chg="del">
          <ac:chgData name="GEORGE PACHECO PINTO" userId="S::georgepacheco@ifba.edu.br::a81c1a1c-a6f1-4c23-bfd3-ad85dbceb90a" providerId="AD" clId="Web-{87584440-C515-4A20-9C82-CB7F484C2CFA}" dt="2021-05-02T14:20:06.486" v="39"/>
          <ac:spMkLst>
            <pc:docMk/>
            <pc:sldMk cId="3809032922" sldId="299"/>
            <ac:spMk id="148" creationId="{00000000-0000-0000-0000-000000000000}"/>
          </ac:spMkLst>
        </pc:spChg>
        <pc:spChg chg="del">
          <ac:chgData name="GEORGE PACHECO PINTO" userId="S::georgepacheco@ifba.edu.br::a81c1a1c-a6f1-4c23-bfd3-ad85dbceb90a" providerId="AD" clId="Web-{87584440-C515-4A20-9C82-CB7F484C2CFA}" dt="2021-05-02T14:20:04.626" v="38"/>
          <ac:spMkLst>
            <pc:docMk/>
            <pc:sldMk cId="3809032922" sldId="299"/>
            <ac:spMk id="149" creationId="{00000000-0000-0000-0000-000000000000}"/>
          </ac:spMkLst>
        </pc:spChg>
      </pc:sldChg>
      <pc:sldChg chg="modSp">
        <pc:chgData name="GEORGE PACHECO PINTO" userId="S::georgepacheco@ifba.edu.br::a81c1a1c-a6f1-4c23-bfd3-ad85dbceb90a" providerId="AD" clId="Web-{87584440-C515-4A20-9C82-CB7F484C2CFA}" dt="2021-05-02T14:11:48.894" v="36" actId="20577"/>
        <pc:sldMkLst>
          <pc:docMk/>
          <pc:sldMk cId="2634340892" sldId="300"/>
        </pc:sldMkLst>
        <pc:spChg chg="mod">
          <ac:chgData name="GEORGE PACHECO PINTO" userId="S::georgepacheco@ifba.edu.br::a81c1a1c-a6f1-4c23-bfd3-ad85dbceb90a" providerId="AD" clId="Web-{87584440-C515-4A20-9C82-CB7F484C2CFA}" dt="2021-05-02T14:11:48.894" v="36" actId="20577"/>
          <ac:spMkLst>
            <pc:docMk/>
            <pc:sldMk cId="2634340892" sldId="300"/>
            <ac:spMk id="142" creationId="{00000000-0000-0000-0000-000000000000}"/>
          </ac:spMkLst>
        </pc:spChg>
      </pc:sldChg>
      <pc:sldChg chg="modSp">
        <pc:chgData name="GEORGE PACHECO PINTO" userId="S::georgepacheco@ifba.edu.br::a81c1a1c-a6f1-4c23-bfd3-ad85dbceb90a" providerId="AD" clId="Web-{87584440-C515-4A20-9C82-CB7F484C2CFA}" dt="2021-05-02T14:10:36.096" v="29" actId="20577"/>
        <pc:sldMkLst>
          <pc:docMk/>
          <pc:sldMk cId="3339100428" sldId="301"/>
        </pc:sldMkLst>
        <pc:spChg chg="mod">
          <ac:chgData name="GEORGE PACHECO PINTO" userId="S::georgepacheco@ifba.edu.br::a81c1a1c-a6f1-4c23-bfd3-ad85dbceb90a" providerId="AD" clId="Web-{87584440-C515-4A20-9C82-CB7F484C2CFA}" dt="2021-05-02T14:10:36.096" v="29" actId="20577"/>
          <ac:spMkLst>
            <pc:docMk/>
            <pc:sldMk cId="3339100428" sldId="301"/>
            <ac:spMk id="137" creationId="{00000000-0000-0000-0000-000000000000}"/>
          </ac:spMkLst>
        </pc:spChg>
      </pc:sldChg>
      <pc:sldChg chg="modSp">
        <pc:chgData name="GEORGE PACHECO PINTO" userId="S::georgepacheco@ifba.edu.br::a81c1a1c-a6f1-4c23-bfd3-ad85dbceb90a" providerId="AD" clId="Web-{87584440-C515-4A20-9C82-CB7F484C2CFA}" dt="2021-05-02T14:11:59.550" v="37" actId="20577"/>
        <pc:sldMkLst>
          <pc:docMk/>
          <pc:sldMk cId="1248283933" sldId="302"/>
        </pc:sldMkLst>
        <pc:spChg chg="mod">
          <ac:chgData name="GEORGE PACHECO PINTO" userId="S::georgepacheco@ifba.edu.br::a81c1a1c-a6f1-4c23-bfd3-ad85dbceb90a" providerId="AD" clId="Web-{87584440-C515-4A20-9C82-CB7F484C2CFA}" dt="2021-05-02T14:11:59.550" v="37" actId="20577"/>
          <ac:spMkLst>
            <pc:docMk/>
            <pc:sldMk cId="1248283933" sldId="302"/>
            <ac:spMk id="131" creationId="{00000000-0000-0000-0000-000000000000}"/>
          </ac:spMkLst>
        </pc:spChg>
      </pc:sldChg>
      <pc:sldChg chg="modSp">
        <pc:chgData name="GEORGE PACHECO PINTO" userId="S::georgepacheco@ifba.edu.br::a81c1a1c-a6f1-4c23-bfd3-ad85dbceb90a" providerId="AD" clId="Web-{87584440-C515-4A20-9C82-CB7F484C2CFA}" dt="2021-05-02T14:06:46.987" v="3" actId="20577"/>
        <pc:sldMkLst>
          <pc:docMk/>
          <pc:sldMk cId="4064589667" sldId="303"/>
        </pc:sldMkLst>
        <pc:spChg chg="mod">
          <ac:chgData name="GEORGE PACHECO PINTO" userId="S::georgepacheco@ifba.edu.br::a81c1a1c-a6f1-4c23-bfd3-ad85dbceb90a" providerId="AD" clId="Web-{87584440-C515-4A20-9C82-CB7F484C2CFA}" dt="2021-05-02T14:06:46.987" v="3" actId="20577"/>
          <ac:spMkLst>
            <pc:docMk/>
            <pc:sldMk cId="4064589667" sldId="303"/>
            <ac:spMk id="124" creationId="{00000000-0000-0000-0000-000000000000}"/>
          </ac:spMkLst>
        </pc:spChg>
      </pc:sldChg>
      <pc:sldChg chg="modSp">
        <pc:chgData name="GEORGE PACHECO PINTO" userId="S::georgepacheco@ifba.edu.br::a81c1a1c-a6f1-4c23-bfd3-ad85dbceb90a" providerId="AD" clId="Web-{87584440-C515-4A20-9C82-CB7F484C2CFA}" dt="2021-05-02T14:05:54.784" v="0" actId="1076"/>
        <pc:sldMkLst>
          <pc:docMk/>
          <pc:sldMk cId="409527057" sldId="309"/>
        </pc:sldMkLst>
        <pc:picChg chg="mod">
          <ac:chgData name="GEORGE PACHECO PINTO" userId="S::georgepacheco@ifba.edu.br::a81c1a1c-a6f1-4c23-bfd3-ad85dbceb90a" providerId="AD" clId="Web-{87584440-C515-4A20-9C82-CB7F484C2CFA}" dt="2021-05-02T14:05:54.784" v="0" actId="1076"/>
          <ac:picMkLst>
            <pc:docMk/>
            <pc:sldMk cId="409527057" sldId="309"/>
            <ac:picMk id="8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0afc40e7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0afc40e7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pt-BR" sz="1200"/>
              <a:t>Examinemos como a definição recursiva da função fatorial pode ser</a:t>
            </a:r>
            <a:endParaRPr sz="1200"/>
          </a:p>
          <a:p>
            <a:pPr marL="0" lvl="0" indent="0" algn="l" rtl="0">
              <a:lnSpc>
                <a:spcPct val="115000"/>
              </a:lnSpc>
              <a:spcBef>
                <a:spcPts val="400"/>
              </a:spcBef>
              <a:spcAft>
                <a:spcPts val="0"/>
              </a:spcAft>
              <a:buNone/>
            </a:pPr>
            <a:r>
              <a:rPr lang="pt-BR" sz="1200"/>
              <a:t>usada para avaliar 5!. A definição declara que 5! equivale a 5 * 4!. Sendo</a:t>
            </a:r>
            <a:endParaRPr sz="1200"/>
          </a:p>
          <a:p>
            <a:pPr marL="0" lvl="0" indent="0" algn="l" rtl="0">
              <a:lnSpc>
                <a:spcPct val="115000"/>
              </a:lnSpc>
              <a:spcBef>
                <a:spcPts val="400"/>
              </a:spcBef>
              <a:spcAft>
                <a:spcPts val="0"/>
              </a:spcAft>
              <a:buNone/>
            </a:pPr>
            <a:r>
              <a:rPr lang="pt-BR" sz="1200"/>
              <a:t>assim, antes de avaliarmos 5!, precisamos primeiro avaliar 4!. Usando a</a:t>
            </a:r>
            <a:endParaRPr sz="1200"/>
          </a:p>
          <a:p>
            <a:pPr marL="0" lvl="0" indent="0" algn="l" rtl="0">
              <a:lnSpc>
                <a:spcPct val="115000"/>
              </a:lnSpc>
              <a:spcBef>
                <a:spcPts val="400"/>
              </a:spcBef>
              <a:spcAft>
                <a:spcPts val="0"/>
              </a:spcAft>
              <a:buNone/>
            </a:pPr>
            <a:r>
              <a:rPr lang="pt-BR" sz="1200"/>
              <a:t>definição mais uma vez, descobrimos que 4! = 4 * 3!. Portanto, precisamos</a:t>
            </a:r>
            <a:endParaRPr sz="1200"/>
          </a:p>
          <a:p>
            <a:pPr marL="0" lvl="0" indent="0" algn="l" rtl="0">
              <a:lnSpc>
                <a:spcPct val="115000"/>
              </a:lnSpc>
              <a:spcBef>
                <a:spcPts val="400"/>
              </a:spcBef>
              <a:spcAft>
                <a:spcPts val="0"/>
              </a:spcAft>
              <a:buNone/>
            </a:pPr>
            <a:r>
              <a:rPr lang="pt-BR" sz="1200"/>
              <a:t>avaliar 3!. Repetindo esse processo, temos o seguinte:</a:t>
            </a:r>
            <a:endParaRPr sz="1200"/>
          </a:p>
          <a:p>
            <a:pPr marL="0" lvl="0" indent="0" algn="l" rtl="0">
              <a:lnSpc>
                <a:spcPct val="115000"/>
              </a:lnSpc>
              <a:spcBef>
                <a:spcPts val="400"/>
              </a:spcBef>
              <a:spcAft>
                <a:spcPts val="0"/>
              </a:spcAft>
              <a:buNone/>
            </a:pPr>
            <a:r>
              <a:rPr lang="pt-BR" sz="1200"/>
              <a:t>Cada caso é reduzido a um caso mais simples até chegarmos ao caso</a:t>
            </a:r>
            <a:endParaRPr sz="1200"/>
          </a:p>
          <a:p>
            <a:pPr marL="0" lvl="0" indent="0" algn="l" rtl="0">
              <a:lnSpc>
                <a:spcPct val="115000"/>
              </a:lnSpc>
              <a:spcBef>
                <a:spcPts val="400"/>
              </a:spcBef>
              <a:spcAft>
                <a:spcPts val="0"/>
              </a:spcAft>
              <a:buNone/>
            </a:pPr>
            <a:r>
              <a:rPr lang="pt-BR" sz="1200"/>
              <a:t>de 0!, que é definido imediatamente como 1. Na linha 6, temos um valor que</a:t>
            </a:r>
            <a:endParaRPr sz="1200"/>
          </a:p>
          <a:p>
            <a:pPr marL="0" lvl="0" indent="0" algn="l" rtl="0">
              <a:lnSpc>
                <a:spcPct val="115000"/>
              </a:lnSpc>
              <a:spcBef>
                <a:spcPts val="400"/>
              </a:spcBef>
              <a:spcAft>
                <a:spcPts val="0"/>
              </a:spcAft>
              <a:buNone/>
            </a:pPr>
            <a:r>
              <a:rPr lang="pt-BR" sz="1200"/>
              <a:t>é definido diretamente e não como o fatorial de outro número. Podemos,</a:t>
            </a:r>
            <a:endParaRPr sz="1200"/>
          </a:p>
          <a:p>
            <a:pPr marL="0" lvl="0" indent="0" algn="l" rtl="0">
              <a:lnSpc>
                <a:spcPct val="115000"/>
              </a:lnSpc>
              <a:spcBef>
                <a:spcPts val="400"/>
              </a:spcBef>
              <a:spcAft>
                <a:spcPts val="0"/>
              </a:spcAft>
              <a:buNone/>
            </a:pPr>
            <a:r>
              <a:rPr lang="pt-BR" sz="1200"/>
              <a:t>portanto, voltar da linha 6 até a linha 1, retornando o valor calculado em</a:t>
            </a:r>
            <a:endParaRPr sz="1200"/>
          </a:p>
          <a:p>
            <a:pPr marL="0" lvl="0" indent="0" algn="l" rtl="0">
              <a:lnSpc>
                <a:spcPct val="115000"/>
              </a:lnSpc>
              <a:spcBef>
                <a:spcPts val="400"/>
              </a:spcBef>
              <a:spcAft>
                <a:spcPts val="0"/>
              </a:spcAft>
              <a:buNone/>
            </a:pPr>
            <a:r>
              <a:rPr lang="pt-BR" sz="1200"/>
              <a:t>uma linha para avaliar o resultado da linha anterior. Isto produz:</a:t>
            </a:r>
            <a:endParaRPr sz="1200"/>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0afc40e7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0afc40e7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0afc40e7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0afc40e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pt-BR" sz="1200"/>
              <a:t>Examinemos a execução dessa função quando chamada por outro programa.</a:t>
            </a:r>
            <a:endParaRPr sz="1200"/>
          </a:p>
          <a:p>
            <a:pPr marL="0" lvl="0" indent="0" algn="l" rtl="0">
              <a:lnSpc>
                <a:spcPct val="115000"/>
              </a:lnSpc>
              <a:spcBef>
                <a:spcPts val="400"/>
              </a:spcBef>
              <a:spcAft>
                <a:spcPts val="0"/>
              </a:spcAft>
              <a:buNone/>
            </a:pPr>
            <a:r>
              <a:rPr lang="pt-BR" sz="1200"/>
              <a:t>Por exemplo, suponha que o programa de chamada contenha o comando:</a:t>
            </a:r>
            <a:endParaRPr sz="1200"/>
          </a:p>
          <a:p>
            <a:pPr marL="0" lvl="0" indent="0" algn="l" rtl="0">
              <a:lnSpc>
                <a:spcPct val="115000"/>
              </a:lnSpc>
              <a:spcBef>
                <a:spcPts val="400"/>
              </a:spcBef>
              <a:spcAft>
                <a:spcPts val="0"/>
              </a:spcAft>
              <a:buNone/>
            </a:pPr>
            <a:r>
              <a:rPr lang="pt-BR" sz="1200" b="1"/>
              <a:t>printf("%d", fact(4));</a:t>
            </a:r>
            <a:endParaRPr sz="1200" b="1"/>
          </a:p>
          <a:p>
            <a:pPr marL="0" lvl="0" indent="0" algn="l" rtl="0">
              <a:lnSpc>
                <a:spcPct val="115000"/>
              </a:lnSpc>
              <a:spcBef>
                <a:spcPts val="400"/>
              </a:spcBef>
              <a:spcAft>
                <a:spcPts val="0"/>
              </a:spcAft>
              <a:buNone/>
            </a:pPr>
            <a:r>
              <a:rPr lang="pt-BR" sz="1200"/>
              <a:t>Quando a rotina de chamada chamar </a:t>
            </a:r>
            <a:r>
              <a:rPr lang="pt-BR" sz="1200" i="1"/>
              <a:t>fact, o parâmetro n será definido com 4.</a:t>
            </a:r>
            <a:endParaRPr sz="1200" i="1"/>
          </a:p>
          <a:p>
            <a:pPr marL="0" lvl="0" indent="0" algn="l" rtl="0">
              <a:lnSpc>
                <a:spcPct val="115000"/>
              </a:lnSpc>
              <a:spcBef>
                <a:spcPts val="400"/>
              </a:spcBef>
              <a:spcAft>
                <a:spcPts val="0"/>
              </a:spcAft>
              <a:buNone/>
            </a:pPr>
            <a:r>
              <a:rPr lang="pt-BR" sz="1200"/>
              <a:t>Como </a:t>
            </a:r>
            <a:r>
              <a:rPr lang="pt-BR" sz="1200" i="1"/>
              <a:t>n não é 0, x é definido com 3. Nesse ponto, fact é chamada pela segunda</a:t>
            </a:r>
            <a:endParaRPr sz="1200" i="1"/>
          </a:p>
          <a:p>
            <a:pPr marL="0" lvl="0" indent="0" algn="l" rtl="0">
              <a:lnSpc>
                <a:spcPct val="115000"/>
              </a:lnSpc>
              <a:spcBef>
                <a:spcPts val="400"/>
              </a:spcBef>
              <a:spcAft>
                <a:spcPts val="0"/>
              </a:spcAft>
              <a:buNone/>
            </a:pPr>
            <a:r>
              <a:rPr lang="pt-BR" sz="1200"/>
              <a:t>vez com um argumento igual a 3. Sendo assim, a função </a:t>
            </a:r>
            <a:r>
              <a:rPr lang="pt-BR" sz="1200" i="1"/>
              <a:t>fact é reiniciada e as</a:t>
            </a:r>
            <a:endParaRPr sz="1200" i="1"/>
          </a:p>
          <a:p>
            <a:pPr marL="0" lvl="0" indent="0" algn="l" rtl="0">
              <a:lnSpc>
                <a:spcPct val="115000"/>
              </a:lnSpc>
              <a:spcBef>
                <a:spcPts val="400"/>
              </a:spcBef>
              <a:spcAft>
                <a:spcPts val="0"/>
              </a:spcAft>
              <a:buNone/>
            </a:pPr>
            <a:r>
              <a:rPr lang="pt-BR" sz="1200"/>
              <a:t>variáveis locais </a:t>
            </a:r>
            <a:r>
              <a:rPr lang="pt-BR" sz="1200" i="1"/>
              <a:t>(x ey) e o parâmetro (n) do bloco são realocados. Como a execução</a:t>
            </a:r>
            <a:endParaRPr sz="1200" i="1"/>
          </a:p>
          <a:p>
            <a:pPr marL="0" lvl="0" indent="0" algn="l" rtl="0">
              <a:lnSpc>
                <a:spcPct val="115000"/>
              </a:lnSpc>
              <a:spcBef>
                <a:spcPts val="400"/>
              </a:spcBef>
              <a:spcAft>
                <a:spcPts val="0"/>
              </a:spcAft>
              <a:buNone/>
            </a:pPr>
            <a:r>
              <a:rPr lang="pt-BR" sz="1200"/>
              <a:t>ainda não saiu da primeira chamada a </a:t>
            </a:r>
            <a:r>
              <a:rPr lang="pt-BR" sz="1200" i="1"/>
              <a:t>fact, a primeira alocação dessas variáveis</a:t>
            </a:r>
            <a:endParaRPr sz="1200" i="1"/>
          </a:p>
          <a:p>
            <a:pPr marL="0" lvl="0" indent="0" algn="l" rtl="0">
              <a:lnSpc>
                <a:spcPct val="115000"/>
              </a:lnSpc>
              <a:spcBef>
                <a:spcPts val="400"/>
              </a:spcBef>
              <a:spcAft>
                <a:spcPts val="0"/>
              </a:spcAft>
              <a:buNone/>
            </a:pPr>
            <a:r>
              <a:rPr lang="pt-BR" sz="1200"/>
              <a:t>continua. Conseqüentemente, existem duas gerações simultâneas dessas variáveis.</a:t>
            </a:r>
            <a:endParaRPr sz="1200"/>
          </a:p>
          <a:p>
            <a:pPr marL="0" lvl="0" indent="0" algn="l" rtl="0">
              <a:lnSpc>
                <a:spcPct val="115000"/>
              </a:lnSpc>
              <a:spcBef>
                <a:spcPts val="400"/>
              </a:spcBef>
              <a:spcAft>
                <a:spcPts val="0"/>
              </a:spcAft>
              <a:buNone/>
            </a:pPr>
            <a:r>
              <a:rPr lang="pt-BR" sz="1200"/>
              <a:t>A partir de qualquer ponto dentro da segunda execução de </a:t>
            </a:r>
            <a:r>
              <a:rPr lang="pt-BR" sz="1200" i="1"/>
              <a:t>fact, somente a</a:t>
            </a:r>
            <a:endParaRPr sz="1200" i="1"/>
          </a:p>
          <a:p>
            <a:pPr marL="0" lvl="0" indent="0" algn="l" rtl="0">
              <a:lnSpc>
                <a:spcPct val="115000"/>
              </a:lnSpc>
              <a:spcBef>
                <a:spcPts val="400"/>
              </a:spcBef>
              <a:spcAft>
                <a:spcPts val="0"/>
              </a:spcAft>
              <a:buNone/>
            </a:pPr>
            <a:r>
              <a:rPr lang="pt-BR" sz="1200"/>
              <a:t>cópia mais recente destas variáveis poderá ser referenciada.</a:t>
            </a:r>
            <a:endParaRPr sz="1200"/>
          </a:p>
          <a:p>
            <a:pPr marL="0" lvl="0" indent="0" algn="l" rtl="0">
              <a:lnSpc>
                <a:spcPct val="115000"/>
              </a:lnSpc>
              <a:spcBef>
                <a:spcPts val="400"/>
              </a:spcBef>
              <a:spcAft>
                <a:spcPts val="0"/>
              </a:spcAft>
              <a:buNone/>
            </a:pPr>
            <a:r>
              <a:rPr lang="pt-BR" sz="1200"/>
              <a:t>Em termos gerais, toda vez que a função </a:t>
            </a:r>
            <a:r>
              <a:rPr lang="pt-BR" sz="1200" i="1"/>
              <a:t>fact é iniciada recursivamente,</a:t>
            </a:r>
            <a:endParaRPr sz="1200" i="1"/>
          </a:p>
          <a:p>
            <a:pPr marL="0" lvl="0" indent="0" algn="l" rtl="0">
              <a:lnSpc>
                <a:spcPct val="115000"/>
              </a:lnSpc>
              <a:spcBef>
                <a:spcPts val="400"/>
              </a:spcBef>
              <a:spcAft>
                <a:spcPts val="0"/>
              </a:spcAft>
              <a:buNone/>
            </a:pPr>
            <a:r>
              <a:rPr lang="pt-BR" sz="1200"/>
              <a:t>um novo conjunto de variáveis locais e de parâmetros é alocado, e</a:t>
            </a:r>
            <a:endParaRPr sz="1200"/>
          </a:p>
          <a:p>
            <a:pPr marL="0" lvl="0" indent="0" algn="l" rtl="0">
              <a:lnSpc>
                <a:spcPct val="115000"/>
              </a:lnSpc>
              <a:spcBef>
                <a:spcPts val="400"/>
              </a:spcBef>
              <a:spcAft>
                <a:spcPts val="0"/>
              </a:spcAft>
              <a:buNone/>
            </a:pPr>
            <a:r>
              <a:rPr lang="pt-BR" sz="1200"/>
              <a:t>somente esse novo conjunto pode ser referenciado dentro dessa chamada a</a:t>
            </a:r>
            <a:endParaRPr sz="1200"/>
          </a:p>
          <a:p>
            <a:pPr marL="0" lvl="0" indent="0" algn="l" rtl="0">
              <a:lnSpc>
                <a:spcPct val="115000"/>
              </a:lnSpc>
              <a:spcBef>
                <a:spcPts val="400"/>
              </a:spcBef>
              <a:spcAft>
                <a:spcPts val="0"/>
              </a:spcAft>
              <a:buNone/>
            </a:pPr>
            <a:r>
              <a:rPr lang="pt-BR" sz="1200" i="1"/>
              <a:t>fact. Quando ocorre um retorno de fact para um ponto numa chamada</a:t>
            </a:r>
            <a:endParaRPr sz="1200" i="1"/>
          </a:p>
          <a:p>
            <a:pPr marL="0" lvl="0" indent="0" algn="l" rtl="0">
              <a:lnSpc>
                <a:spcPct val="115000"/>
              </a:lnSpc>
              <a:spcBef>
                <a:spcPts val="400"/>
              </a:spcBef>
              <a:spcAft>
                <a:spcPts val="0"/>
              </a:spcAft>
              <a:buNone/>
            </a:pPr>
            <a:r>
              <a:rPr lang="pt-BR" sz="1200"/>
              <a:t>anterior, a alocação mais recente dessas variáveis é liberada, e a cópia</a:t>
            </a:r>
            <a:endParaRPr sz="1200"/>
          </a:p>
          <a:p>
            <a:pPr marL="0" lvl="0" indent="0" algn="l" rtl="0">
              <a:lnSpc>
                <a:spcPct val="115000"/>
              </a:lnSpc>
              <a:spcBef>
                <a:spcPts val="400"/>
              </a:spcBef>
              <a:spcAft>
                <a:spcPts val="0"/>
              </a:spcAft>
              <a:buNone/>
            </a:pPr>
            <a:r>
              <a:rPr lang="pt-BR" sz="1200"/>
              <a:t>anterior é reativada. Essa cópia anterior é a alocada durante a entrada inicial</a:t>
            </a:r>
            <a:endParaRPr sz="1200"/>
          </a:p>
          <a:p>
            <a:pPr marL="0" lvl="0" indent="0" algn="l" rtl="0">
              <a:lnSpc>
                <a:spcPct val="115000"/>
              </a:lnSpc>
              <a:spcBef>
                <a:spcPts val="400"/>
              </a:spcBef>
              <a:spcAft>
                <a:spcPts val="0"/>
              </a:spcAft>
              <a:buNone/>
            </a:pPr>
            <a:r>
              <a:rPr lang="pt-BR" sz="1200"/>
              <a:t>para a chamada anterior, e é local para essa chamada.</a:t>
            </a:r>
            <a:endParaRPr sz="1200"/>
          </a:p>
          <a:p>
            <a:pPr marL="0" lvl="0" indent="0" algn="l" rtl="0">
              <a:lnSpc>
                <a:spcPct val="115000"/>
              </a:lnSpc>
              <a:spcBef>
                <a:spcPts val="400"/>
              </a:spcBef>
              <a:spcAft>
                <a:spcPts val="0"/>
              </a:spcAft>
              <a:buNone/>
            </a:pPr>
            <a:r>
              <a:rPr lang="pt-BR" sz="1200"/>
              <a:t>Essa descrição sugere o uso de uma pilha para manter as sucessivas</a:t>
            </a:r>
            <a:endParaRPr sz="1200"/>
          </a:p>
          <a:p>
            <a:pPr marL="0" lvl="0" indent="0" algn="l" rtl="0">
              <a:lnSpc>
                <a:spcPct val="115000"/>
              </a:lnSpc>
              <a:spcBef>
                <a:spcPts val="400"/>
              </a:spcBef>
              <a:spcAft>
                <a:spcPts val="0"/>
              </a:spcAft>
              <a:buNone/>
            </a:pPr>
            <a:r>
              <a:rPr lang="pt-BR" sz="1200"/>
              <a:t>gerações de variáveis locais e parâmetros. Essa pilha é mantida pelo sistema</a:t>
            </a:r>
            <a:endParaRPr sz="1200"/>
          </a:p>
          <a:p>
            <a:pPr marL="0" lvl="0" indent="0" algn="l" rtl="0">
              <a:lnSpc>
                <a:spcPct val="115000"/>
              </a:lnSpc>
              <a:spcBef>
                <a:spcPts val="400"/>
              </a:spcBef>
              <a:spcAft>
                <a:spcPts val="0"/>
              </a:spcAft>
              <a:buNone/>
            </a:pPr>
            <a:r>
              <a:rPr lang="pt-BR" sz="1200"/>
              <a:t>de C e é invisível para o usuário. Toda vez que uma função recursiva é</a:t>
            </a:r>
            <a:endParaRPr sz="1200"/>
          </a:p>
          <a:p>
            <a:pPr marL="0" lvl="0" indent="0" algn="l" rtl="0">
              <a:lnSpc>
                <a:spcPct val="115000"/>
              </a:lnSpc>
              <a:spcBef>
                <a:spcPts val="400"/>
              </a:spcBef>
              <a:spcAft>
                <a:spcPts val="0"/>
              </a:spcAft>
              <a:buNone/>
            </a:pPr>
            <a:r>
              <a:rPr lang="pt-BR" sz="1200"/>
              <a:t>iniciada, uma nova alocação de suas variáveis é introduzida no topo da pilha.</a:t>
            </a:r>
            <a:endParaRPr sz="1200"/>
          </a:p>
          <a:p>
            <a:pPr marL="0" lvl="0" indent="0" algn="l" rtl="0">
              <a:lnSpc>
                <a:spcPct val="115000"/>
              </a:lnSpc>
              <a:spcBef>
                <a:spcPts val="400"/>
              </a:spcBef>
              <a:spcAft>
                <a:spcPts val="0"/>
              </a:spcAft>
              <a:buNone/>
            </a:pPr>
            <a:r>
              <a:rPr lang="pt-BR" sz="1200"/>
              <a:t>Qualquer referência a uma variável local ou a um parâmetro é feita por meio</a:t>
            </a:r>
            <a:endParaRPr sz="1200"/>
          </a:p>
          <a:p>
            <a:pPr marL="0" lvl="0" indent="0" algn="l" rtl="0">
              <a:lnSpc>
                <a:spcPct val="115000"/>
              </a:lnSpc>
              <a:spcBef>
                <a:spcPts val="400"/>
              </a:spcBef>
              <a:spcAft>
                <a:spcPts val="0"/>
              </a:spcAft>
              <a:buNone/>
            </a:pPr>
            <a:r>
              <a:rPr lang="pt-BR" sz="1200"/>
              <a:t>do topo da pilha atual. Quando a função retorna, a pilha é esvaziada, a</a:t>
            </a:r>
            <a:endParaRPr sz="1200"/>
          </a:p>
          <a:p>
            <a:pPr marL="0" lvl="0" indent="0" algn="l" rtl="0">
              <a:lnSpc>
                <a:spcPct val="115000"/>
              </a:lnSpc>
              <a:spcBef>
                <a:spcPts val="400"/>
              </a:spcBef>
              <a:spcAft>
                <a:spcPts val="0"/>
              </a:spcAft>
              <a:buNone/>
            </a:pPr>
            <a:r>
              <a:rPr lang="pt-BR" sz="1200"/>
              <a:t>alocação do topo é liberada e a alocação anterior torna-se o atual topo da</a:t>
            </a:r>
            <a:endParaRPr sz="1200"/>
          </a:p>
          <a:p>
            <a:pPr marL="0" lvl="0" indent="0" algn="l" rtl="0">
              <a:lnSpc>
                <a:spcPct val="115000"/>
              </a:lnSpc>
              <a:spcBef>
                <a:spcPts val="400"/>
              </a:spcBef>
              <a:spcAft>
                <a:spcPts val="0"/>
              </a:spcAft>
              <a:buNone/>
            </a:pPr>
            <a:r>
              <a:rPr lang="pt-BR" sz="1200"/>
              <a:t>pilha a ser usado para referenciar variáveis locais. Esse mecanismo será</a:t>
            </a:r>
            <a:endParaRPr sz="1200"/>
          </a:p>
          <a:p>
            <a:pPr marL="0" lvl="0" indent="0" algn="l" rtl="0">
              <a:lnSpc>
                <a:spcPct val="115000"/>
              </a:lnSpc>
              <a:spcBef>
                <a:spcPts val="400"/>
              </a:spcBef>
              <a:spcAft>
                <a:spcPts val="0"/>
              </a:spcAft>
              <a:buNone/>
            </a:pPr>
            <a:r>
              <a:rPr lang="pt-BR" sz="1200"/>
              <a:t>examinado com mais detalhes na Seção 4; por enquanto, vejamos como ele é</a:t>
            </a:r>
            <a:endParaRPr sz="1200"/>
          </a:p>
          <a:p>
            <a:pPr marL="0" lvl="0" indent="0" algn="l" rtl="0">
              <a:lnSpc>
                <a:spcPct val="115000"/>
              </a:lnSpc>
              <a:spcBef>
                <a:spcPts val="400"/>
              </a:spcBef>
              <a:spcAft>
                <a:spcPts val="0"/>
              </a:spcAft>
              <a:buNone/>
            </a:pPr>
            <a:r>
              <a:rPr lang="pt-BR" sz="1200"/>
              <a:t>aplicado ao calcular a função fatorial.</a:t>
            </a:r>
            <a:endParaRPr sz="1200"/>
          </a:p>
          <a:p>
            <a:pPr marL="0" lvl="0" indent="0" algn="l" rtl="0">
              <a:lnSpc>
                <a:spcPct val="115000"/>
              </a:lnSpc>
              <a:spcBef>
                <a:spcPts val="400"/>
              </a:spcBef>
              <a:spcAft>
                <a:spcPts val="0"/>
              </a:spcAft>
              <a:buNone/>
            </a:pPr>
            <a:r>
              <a:rPr lang="pt-BR" sz="1200"/>
              <a:t>A Figura 3.2.1 apresenta uma seqüência de instantâneos das pilhas</a:t>
            </a:r>
            <a:endParaRPr sz="1200"/>
          </a:p>
          <a:p>
            <a:pPr marL="0" lvl="0" indent="0" algn="l" rtl="0">
              <a:lnSpc>
                <a:spcPct val="115000"/>
              </a:lnSpc>
              <a:spcBef>
                <a:spcPts val="400"/>
              </a:spcBef>
              <a:spcAft>
                <a:spcPts val="0"/>
              </a:spcAft>
              <a:buNone/>
            </a:pPr>
            <a:r>
              <a:rPr lang="pt-BR" sz="1200"/>
              <a:t>para as variáveis </a:t>
            </a:r>
            <a:r>
              <a:rPr lang="pt-BR" sz="1200" i="1"/>
              <a:t>n, x e y, no decorrer da execução da função fact. Inicialmente,</a:t>
            </a:r>
            <a:endParaRPr sz="1200" i="1"/>
          </a:p>
          <a:p>
            <a:pPr marL="0" lvl="0" indent="0" algn="l" rtl="0">
              <a:lnSpc>
                <a:spcPct val="115000"/>
              </a:lnSpc>
              <a:spcBef>
                <a:spcPts val="400"/>
              </a:spcBef>
              <a:spcAft>
                <a:spcPts val="0"/>
              </a:spcAft>
              <a:buNone/>
            </a:pPr>
            <a:r>
              <a:rPr lang="pt-BR" sz="1200"/>
              <a:t>as pilhas estão vazias, conforme ilustrado pela Figura 3.2.1a. Depois</a:t>
            </a:r>
            <a:endParaRPr sz="1200"/>
          </a:p>
          <a:p>
            <a:pPr marL="0" lvl="0" indent="0" algn="l" rtl="0">
              <a:lnSpc>
                <a:spcPct val="115000"/>
              </a:lnSpc>
              <a:spcBef>
                <a:spcPts val="400"/>
              </a:spcBef>
              <a:spcAft>
                <a:spcPts val="0"/>
              </a:spcAft>
              <a:buNone/>
            </a:pPr>
            <a:r>
              <a:rPr lang="pt-BR" sz="1200"/>
              <a:t>da primeira chamada a </a:t>
            </a:r>
            <a:r>
              <a:rPr lang="pt-BR" sz="1200" i="1"/>
              <a:t>fact pelo procedimento de chamada, a situação é</a:t>
            </a:r>
            <a:endParaRPr sz="1200" i="1"/>
          </a:p>
          <a:p>
            <a:pPr marL="0" lvl="0" indent="0" algn="l" rtl="0">
              <a:lnSpc>
                <a:spcPct val="115000"/>
              </a:lnSpc>
              <a:spcBef>
                <a:spcPts val="400"/>
              </a:spcBef>
              <a:spcAft>
                <a:spcPts val="0"/>
              </a:spcAft>
              <a:buNone/>
            </a:pPr>
            <a:r>
              <a:rPr lang="pt-BR" sz="1200"/>
              <a:t>mostrada na Figura 3.2.1b, com </a:t>
            </a:r>
            <a:r>
              <a:rPr lang="pt-BR" sz="1200" i="1"/>
              <a:t>n igual a 4. As variáveis x e y estão alocadas,</a:t>
            </a:r>
            <a:endParaRPr sz="1200" i="1"/>
          </a:p>
          <a:p>
            <a:pPr marL="0" lvl="0" indent="0" algn="l" rtl="0">
              <a:lnSpc>
                <a:spcPct val="115000"/>
              </a:lnSpc>
              <a:spcBef>
                <a:spcPts val="400"/>
              </a:spcBef>
              <a:spcAft>
                <a:spcPts val="0"/>
              </a:spcAft>
              <a:buNone/>
            </a:pPr>
            <a:r>
              <a:rPr lang="pt-BR" sz="1200"/>
              <a:t>mas não inicializadas. Como </a:t>
            </a:r>
            <a:r>
              <a:rPr lang="pt-BR" sz="1200" i="1"/>
              <a:t>n não é igual a 0, x é definida com 3 e fact(3) é</a:t>
            </a:r>
            <a:endParaRPr sz="1200" i="1"/>
          </a:p>
          <a:p>
            <a:pPr marL="0" lvl="0" indent="0" algn="l" rtl="0">
              <a:lnSpc>
                <a:spcPct val="115000"/>
              </a:lnSpc>
              <a:spcBef>
                <a:spcPts val="400"/>
              </a:spcBef>
              <a:spcAft>
                <a:spcPts val="0"/>
              </a:spcAft>
              <a:buNone/>
            </a:pPr>
            <a:r>
              <a:rPr lang="pt-BR" sz="1200"/>
              <a:t>chamada (Figura 3.2.1c). O novo valor de </a:t>
            </a:r>
            <a:r>
              <a:rPr lang="pt-BR" sz="1200" i="1"/>
              <a:t>n não é igual a 0; portanto, x é</a:t>
            </a:r>
            <a:endParaRPr sz="1200" i="1"/>
          </a:p>
          <a:p>
            <a:pPr marL="0" lvl="0" indent="0" algn="l" rtl="0">
              <a:lnSpc>
                <a:spcPct val="115000"/>
              </a:lnSpc>
              <a:spcBef>
                <a:spcPts val="400"/>
              </a:spcBef>
              <a:spcAft>
                <a:spcPts val="0"/>
              </a:spcAft>
              <a:buNone/>
            </a:pPr>
            <a:r>
              <a:rPr lang="pt-BR" sz="1200"/>
              <a:t>definida com 2 e </a:t>
            </a:r>
            <a:r>
              <a:rPr lang="pt-BR" sz="1200" i="1"/>
              <a:t>fact(2) é chamada (Figura 3.2. ld).</a:t>
            </a:r>
            <a:endParaRPr sz="1200" i="1"/>
          </a:p>
          <a:p>
            <a:pPr marL="0" lvl="0" indent="0" algn="l" rtl="0">
              <a:lnSpc>
                <a:spcPct val="115000"/>
              </a:lnSpc>
              <a:spcBef>
                <a:spcPts val="400"/>
              </a:spcBef>
              <a:spcAft>
                <a:spcPts val="0"/>
              </a:spcAft>
              <a:buNone/>
            </a:pPr>
            <a:r>
              <a:rPr lang="pt-BR" sz="1200"/>
              <a:t>Este processo continua até que </a:t>
            </a:r>
            <a:r>
              <a:rPr lang="pt-BR" sz="1200" i="1"/>
              <a:t>n seja igual a 0 (Figura 3.2.lf). Nesse</a:t>
            </a:r>
            <a:endParaRPr sz="1200" i="1"/>
          </a:p>
          <a:p>
            <a:pPr marL="0" lvl="0" indent="0" algn="l" rtl="0">
              <a:lnSpc>
                <a:spcPct val="115000"/>
              </a:lnSpc>
              <a:spcBef>
                <a:spcPts val="400"/>
              </a:spcBef>
              <a:spcAft>
                <a:spcPts val="0"/>
              </a:spcAft>
              <a:buNone/>
            </a:pPr>
            <a:r>
              <a:rPr lang="pt-BR" sz="1200"/>
              <a:t>ponto, o valor 1 é retornado a partir da chamada a </a:t>
            </a:r>
            <a:r>
              <a:rPr lang="pt-BR" sz="1200" i="1"/>
              <a:t>fact(0). A execução</a:t>
            </a:r>
            <a:endParaRPr sz="1200" i="1"/>
          </a:p>
          <a:p>
            <a:pPr marL="0" lvl="0" indent="0" algn="l" rtl="0">
              <a:lnSpc>
                <a:spcPct val="115000"/>
              </a:lnSpc>
              <a:spcBef>
                <a:spcPts val="400"/>
              </a:spcBef>
              <a:spcAft>
                <a:spcPts val="0"/>
              </a:spcAft>
              <a:buNone/>
            </a:pPr>
            <a:r>
              <a:rPr lang="pt-BR" sz="1200" i="1"/>
              <a:t>Cap. 3 Recursividade 147</a:t>
            </a:r>
            <a:endParaRPr sz="1200" i="1"/>
          </a:p>
          <a:p>
            <a:pPr marL="0" lvl="0" indent="0" algn="l" rtl="0">
              <a:lnSpc>
                <a:spcPct val="115000"/>
              </a:lnSpc>
              <a:spcBef>
                <a:spcPts val="400"/>
              </a:spcBef>
              <a:spcAft>
                <a:spcPts val="0"/>
              </a:spcAft>
              <a:buNone/>
            </a:pPr>
            <a:r>
              <a:rPr lang="pt-BR" sz="1200"/>
              <a:t>prossegue a partir do ponto no qual </a:t>
            </a:r>
            <a:r>
              <a:rPr lang="pt-BR" sz="1200" i="1"/>
              <a:t>fact(0) foi chamada, que e a atribuição</a:t>
            </a:r>
            <a:endParaRPr sz="1200" i="1"/>
          </a:p>
          <a:p>
            <a:pPr marL="0" lvl="0" indent="0" algn="l" rtl="0">
              <a:lnSpc>
                <a:spcPct val="115000"/>
              </a:lnSpc>
              <a:spcBef>
                <a:spcPts val="400"/>
              </a:spcBef>
              <a:spcAft>
                <a:spcPts val="0"/>
              </a:spcAft>
              <a:buNone/>
            </a:pPr>
            <a:r>
              <a:rPr lang="pt-BR" sz="1200"/>
              <a:t>do valor retornado para a cópia de </a:t>
            </a:r>
            <a:r>
              <a:rPr lang="pt-BR" sz="1200" i="1"/>
              <a:t>y declarada em fact(l). Isso é ilustrado</a:t>
            </a:r>
            <a:endParaRPr sz="1200" i="1"/>
          </a:p>
          <a:p>
            <a:pPr marL="0" lvl="0" indent="0" algn="l" rtl="0">
              <a:lnSpc>
                <a:spcPct val="115000"/>
              </a:lnSpc>
              <a:spcBef>
                <a:spcPts val="400"/>
              </a:spcBef>
              <a:spcAft>
                <a:spcPts val="0"/>
              </a:spcAft>
              <a:buNone/>
            </a:pPr>
            <a:r>
              <a:rPr lang="pt-BR" sz="1200"/>
              <a:t>pelo status da pilha apresentada na Figura 3.2.lg, onde as variáveis alocadas</a:t>
            </a:r>
            <a:endParaRPr sz="1200"/>
          </a:p>
          <a:p>
            <a:pPr marL="0" lvl="0" indent="0" algn="l" rtl="0">
              <a:lnSpc>
                <a:spcPct val="115000"/>
              </a:lnSpc>
              <a:spcBef>
                <a:spcPts val="400"/>
              </a:spcBef>
              <a:spcAft>
                <a:spcPts val="0"/>
              </a:spcAft>
              <a:buNone/>
            </a:pPr>
            <a:r>
              <a:rPr lang="pt-BR" sz="1200"/>
              <a:t>para </a:t>
            </a:r>
            <a:r>
              <a:rPr lang="pt-BR" sz="1200" i="1"/>
              <a:t>fact(0) foram liberadas e y está definida com 1.</a:t>
            </a:r>
            <a:endParaRPr sz="1200" i="1"/>
          </a:p>
          <a:p>
            <a:pPr marL="0" lvl="0" indent="0" algn="l" rtl="0">
              <a:lnSpc>
                <a:spcPct val="115000"/>
              </a:lnSpc>
              <a:spcBef>
                <a:spcPts val="400"/>
              </a:spcBef>
              <a:spcAft>
                <a:spcPts val="0"/>
              </a:spcAft>
              <a:buNone/>
            </a:pPr>
            <a:r>
              <a:rPr lang="pt-BR" sz="1200"/>
              <a:t>O comando </a:t>
            </a:r>
            <a:r>
              <a:rPr lang="pt-BR" sz="1200" i="1"/>
              <a:t>return(n *y) é, então, executado, multiplicando os valores</a:t>
            </a:r>
            <a:endParaRPr sz="1200" i="1"/>
          </a:p>
          <a:p>
            <a:pPr marL="0" lvl="0" indent="0" algn="l" rtl="0">
              <a:lnSpc>
                <a:spcPct val="115000"/>
              </a:lnSpc>
              <a:spcBef>
                <a:spcPts val="400"/>
              </a:spcBef>
              <a:spcAft>
                <a:spcPts val="0"/>
              </a:spcAft>
              <a:buNone/>
            </a:pPr>
            <a:r>
              <a:rPr lang="pt-BR" sz="1200"/>
              <a:t>do topo d</a:t>
            </a:r>
            <a:r>
              <a:rPr lang="pt-BR" sz="1200" i="1"/>
              <a:t>e n e y para obter 1 e retornando esse valor para fact(2) (Figura</a:t>
            </a:r>
            <a:endParaRPr sz="1200" i="1"/>
          </a:p>
          <a:p>
            <a:pPr marL="0" lvl="0" indent="0" algn="l" rtl="0">
              <a:lnSpc>
                <a:spcPct val="115000"/>
              </a:lnSpc>
              <a:spcBef>
                <a:spcPts val="400"/>
              </a:spcBef>
              <a:spcAft>
                <a:spcPts val="0"/>
              </a:spcAft>
              <a:buNone/>
            </a:pPr>
            <a:r>
              <a:rPr lang="pt-BR" sz="1200"/>
              <a:t>3.2. lh). Esse processo é repetido duas vezes, até que finalmente o valor de</a:t>
            </a:r>
            <a:endParaRPr sz="1200"/>
          </a:p>
          <a:p>
            <a:pPr marL="0" lvl="0" indent="0" algn="l" rtl="0">
              <a:lnSpc>
                <a:spcPct val="115000"/>
              </a:lnSpc>
              <a:spcBef>
                <a:spcPts val="400"/>
              </a:spcBef>
              <a:spcAft>
                <a:spcPts val="0"/>
              </a:spcAft>
              <a:buNone/>
            </a:pPr>
            <a:r>
              <a:rPr lang="pt-BR" sz="1200" i="1"/>
              <a:t>y em fact(4) seja igual a 6 (Figura 3.2.lj). O comando return(n * y) é</a:t>
            </a:r>
            <a:endParaRPr sz="1200" i="1"/>
          </a:p>
          <a:p>
            <a:pPr marL="0" lvl="0" indent="0" algn="l" rtl="0">
              <a:lnSpc>
                <a:spcPct val="115000"/>
              </a:lnSpc>
              <a:spcBef>
                <a:spcPts val="400"/>
              </a:spcBef>
              <a:spcAft>
                <a:spcPts val="0"/>
              </a:spcAft>
              <a:buNone/>
            </a:pPr>
            <a:r>
              <a:rPr lang="pt-BR" sz="1200"/>
              <a:t>executado mais uma vez. O produto 24 é retornado para o procedimento de</a:t>
            </a:r>
            <a:endParaRPr sz="1200"/>
          </a:p>
          <a:p>
            <a:pPr marL="0" lvl="0" indent="0" algn="l" rtl="0">
              <a:lnSpc>
                <a:spcPct val="115000"/>
              </a:lnSpc>
              <a:spcBef>
                <a:spcPts val="400"/>
              </a:spcBef>
              <a:spcAft>
                <a:spcPts val="0"/>
              </a:spcAft>
              <a:buNone/>
            </a:pPr>
            <a:r>
              <a:rPr lang="pt-BR" sz="1200"/>
              <a:t>chamada, onde é impresso pelo comando:</a:t>
            </a:r>
            <a:endParaRPr sz="1200"/>
          </a:p>
          <a:p>
            <a:pPr marL="0" lvl="0" indent="0" algn="l" rtl="0">
              <a:lnSpc>
                <a:spcPct val="115000"/>
              </a:lnSpc>
              <a:spcBef>
                <a:spcPts val="400"/>
              </a:spcBef>
              <a:spcAft>
                <a:spcPts val="0"/>
              </a:spcAft>
              <a:buNone/>
            </a:pPr>
            <a:r>
              <a:rPr lang="pt-BR" sz="1200"/>
              <a:t>p r i n t f ( " % d " , f a c t ( 4 ) ) ;</a:t>
            </a:r>
            <a:endParaRPr sz="1200"/>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afc40e7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afc40e7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afc40e70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afc40e7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0afc40e7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0afc40e7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0afc40e7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0afc40e7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0afc40e7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0afc40e7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0afc40e7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0afc40e7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0afc410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0afc410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a5ba04ec5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a5ba04ec5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0afc4104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0afc4104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afc4104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afc4104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0afc4104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0afc4104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0afc4104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0afc4104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afc4104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afc4104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afc4104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afc4104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0afc4104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0afc4104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0afc410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0afc4104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0afc4104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0afc4104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0afc4104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0afc4104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0afc40e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0afc40e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afc41046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afc41046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0afc41046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0afc41046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0afc4104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0afc41046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0afc41046_3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0afc41046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0afc41046_3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0afc41046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1fcf05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6b1fcf05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0afc41046_3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0afc41046_3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0afc41046_3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0afc41046_3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0afc41046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0afc41046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0afc41046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0afc41046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0afc40e7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0afc40e7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0afc41046_3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0afc41046_3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0afc41046_3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0afc41046_3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0afc41046_3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0afc41046_3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0afc41046_3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0afc41046_3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0afc41046_3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0afc41046_3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0afc41046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0afc41046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0afc41046_3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0afc41046_3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0afc41046_3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70afc41046_3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70afc41046_3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70afc41046_3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0afc41046_3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70afc41046_3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0afc40e7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0afc40e7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0afc41046_3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70afc41046_3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70afc41046_3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70afc41046_3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0afc41046_3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0afc41046_3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a64d44606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a64d44606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0afc40e7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0afc40e7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0afc40e7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0afc40e7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0afc40e7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0afc40e7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0afc40e7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0afc40e7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1A04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31A042"/>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434343"/>
              </a:buClr>
              <a:buSzPts val="1800"/>
              <a:buChar char="❏"/>
              <a:defRPr>
                <a:solidFill>
                  <a:srgbClr val="434343"/>
                </a:solidFill>
              </a:defRPr>
            </a:lvl1pPr>
            <a:lvl2pPr marL="914400" lvl="1" indent="-317500">
              <a:lnSpc>
                <a:spcPct val="100000"/>
              </a:lnSpc>
              <a:spcBef>
                <a:spcPts val="0"/>
              </a:spcBef>
              <a:spcAft>
                <a:spcPts val="0"/>
              </a:spcAft>
              <a:buClr>
                <a:srgbClr val="434343"/>
              </a:buClr>
              <a:buSzPts val="1400"/>
              <a:buChar char="❏"/>
              <a:defRPr>
                <a:solidFill>
                  <a:srgbClr val="434343"/>
                </a:solidFill>
              </a:defRPr>
            </a:lvl2pPr>
            <a:lvl3pPr marL="1371600" lvl="2" indent="-317500">
              <a:lnSpc>
                <a:spcPct val="100000"/>
              </a:lnSpc>
              <a:spcBef>
                <a:spcPts val="0"/>
              </a:spcBef>
              <a:spcAft>
                <a:spcPts val="0"/>
              </a:spcAft>
              <a:buClr>
                <a:srgbClr val="434343"/>
              </a:buClr>
              <a:buSzPts val="1400"/>
              <a:buChar char="❏"/>
              <a:defRPr>
                <a:solidFill>
                  <a:srgbClr val="434343"/>
                </a:solidFill>
              </a:defRPr>
            </a:lvl3pPr>
            <a:lvl4pPr marL="1828800" lvl="3" indent="-317500">
              <a:lnSpc>
                <a:spcPct val="100000"/>
              </a:lnSpc>
              <a:spcBef>
                <a:spcPts val="0"/>
              </a:spcBef>
              <a:spcAft>
                <a:spcPts val="0"/>
              </a:spcAft>
              <a:buClr>
                <a:srgbClr val="434343"/>
              </a:buClr>
              <a:buSzPts val="1400"/>
              <a:buChar char="❏"/>
              <a:defRPr>
                <a:solidFill>
                  <a:srgbClr val="434343"/>
                </a:solidFill>
              </a:defRPr>
            </a:lvl4pPr>
            <a:lvl5pPr marL="2286000" lvl="4" indent="-317500">
              <a:lnSpc>
                <a:spcPct val="100000"/>
              </a:lnSpc>
              <a:spcBef>
                <a:spcPts val="0"/>
              </a:spcBef>
              <a:spcAft>
                <a:spcPts val="0"/>
              </a:spcAft>
              <a:buClr>
                <a:srgbClr val="434343"/>
              </a:buClr>
              <a:buSzPts val="1400"/>
              <a:buChar char="❏"/>
              <a:defRPr>
                <a:solidFill>
                  <a:srgbClr val="434343"/>
                </a:solidFill>
              </a:defRPr>
            </a:lvl5pPr>
            <a:lvl6pPr marL="2743200" lvl="5" indent="-317500">
              <a:lnSpc>
                <a:spcPct val="100000"/>
              </a:lnSpc>
              <a:spcBef>
                <a:spcPts val="0"/>
              </a:spcBef>
              <a:spcAft>
                <a:spcPts val="0"/>
              </a:spcAft>
              <a:buClr>
                <a:srgbClr val="434343"/>
              </a:buClr>
              <a:buSzPts val="1400"/>
              <a:buChar char="❏"/>
              <a:defRPr>
                <a:solidFill>
                  <a:srgbClr val="434343"/>
                </a:solidFill>
              </a:defRPr>
            </a:lvl6pPr>
            <a:lvl7pPr marL="3200400" lvl="6" indent="-317500">
              <a:lnSpc>
                <a:spcPct val="100000"/>
              </a:lnSpc>
              <a:spcBef>
                <a:spcPts val="0"/>
              </a:spcBef>
              <a:spcAft>
                <a:spcPts val="0"/>
              </a:spcAft>
              <a:buClr>
                <a:srgbClr val="434343"/>
              </a:buClr>
              <a:buSzPts val="1400"/>
              <a:buChar char="❏"/>
              <a:defRPr>
                <a:solidFill>
                  <a:srgbClr val="434343"/>
                </a:solidFill>
              </a:defRPr>
            </a:lvl7pPr>
            <a:lvl8pPr marL="3657600" lvl="7" indent="-317500">
              <a:lnSpc>
                <a:spcPct val="100000"/>
              </a:lnSpc>
              <a:spcBef>
                <a:spcPts val="0"/>
              </a:spcBef>
              <a:spcAft>
                <a:spcPts val="0"/>
              </a:spcAft>
              <a:buClr>
                <a:srgbClr val="434343"/>
              </a:buClr>
              <a:buSzPts val="1400"/>
              <a:buChar char="❏"/>
              <a:defRPr>
                <a:solidFill>
                  <a:srgbClr val="434343"/>
                </a:solidFill>
              </a:defRPr>
            </a:lvl8pPr>
            <a:lvl9pPr marL="4114800" lvl="8" indent="-317500">
              <a:lnSpc>
                <a:spcPct val="100000"/>
              </a:lnSpc>
              <a:spcBef>
                <a:spcPts val="0"/>
              </a:spcBef>
              <a:spcAft>
                <a:spcPts val="0"/>
              </a:spcAft>
              <a:buClr>
                <a:srgbClr val="434343"/>
              </a:buClr>
              <a:buSzPts val="1400"/>
              <a:buChar char="❏"/>
              <a:defRPr>
                <a:solidFill>
                  <a:srgbClr val="434343"/>
                </a:solidFill>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434343"/>
              </a:buClr>
              <a:buSzPts val="1400"/>
              <a:buChar char="❏"/>
              <a:defRPr sz="1400">
                <a:solidFill>
                  <a:srgbClr val="434343"/>
                </a:solidFill>
              </a:defRPr>
            </a:lvl1pPr>
            <a:lvl2pPr marL="914400" lvl="1" indent="-304800">
              <a:lnSpc>
                <a:spcPct val="100000"/>
              </a:lnSpc>
              <a:spcBef>
                <a:spcPts val="0"/>
              </a:spcBef>
              <a:spcAft>
                <a:spcPts val="0"/>
              </a:spcAft>
              <a:buClr>
                <a:srgbClr val="434343"/>
              </a:buClr>
              <a:buSzPts val="1200"/>
              <a:buChar char="❏"/>
              <a:defRPr sz="1200">
                <a:solidFill>
                  <a:srgbClr val="434343"/>
                </a:solidFill>
              </a:defRPr>
            </a:lvl2pPr>
            <a:lvl3pPr marL="1371600" lvl="2" indent="-304800">
              <a:lnSpc>
                <a:spcPct val="100000"/>
              </a:lnSpc>
              <a:spcBef>
                <a:spcPts val="0"/>
              </a:spcBef>
              <a:spcAft>
                <a:spcPts val="0"/>
              </a:spcAft>
              <a:buClr>
                <a:srgbClr val="434343"/>
              </a:buClr>
              <a:buSzPts val="1200"/>
              <a:buChar char="❏"/>
              <a:defRPr sz="1200">
                <a:solidFill>
                  <a:srgbClr val="434343"/>
                </a:solidFill>
              </a:defRPr>
            </a:lvl3pPr>
            <a:lvl4pPr marL="1828800" lvl="3" indent="-304800">
              <a:lnSpc>
                <a:spcPct val="100000"/>
              </a:lnSpc>
              <a:spcBef>
                <a:spcPts val="0"/>
              </a:spcBef>
              <a:spcAft>
                <a:spcPts val="0"/>
              </a:spcAft>
              <a:buClr>
                <a:srgbClr val="434343"/>
              </a:buClr>
              <a:buSzPts val="1200"/>
              <a:buChar char="❏"/>
              <a:defRPr sz="1200">
                <a:solidFill>
                  <a:srgbClr val="434343"/>
                </a:solidFill>
              </a:defRPr>
            </a:lvl4pPr>
            <a:lvl5pPr marL="2286000" lvl="4" indent="-304800">
              <a:lnSpc>
                <a:spcPct val="100000"/>
              </a:lnSpc>
              <a:spcBef>
                <a:spcPts val="0"/>
              </a:spcBef>
              <a:spcAft>
                <a:spcPts val="0"/>
              </a:spcAft>
              <a:buClr>
                <a:srgbClr val="434343"/>
              </a:buClr>
              <a:buSzPts val="1200"/>
              <a:buChar char="❏"/>
              <a:defRPr sz="1200">
                <a:solidFill>
                  <a:srgbClr val="434343"/>
                </a:solidFill>
              </a:defRPr>
            </a:lvl5pPr>
            <a:lvl6pPr marL="2743200" lvl="5" indent="-304800">
              <a:lnSpc>
                <a:spcPct val="100000"/>
              </a:lnSpc>
              <a:spcBef>
                <a:spcPts val="0"/>
              </a:spcBef>
              <a:spcAft>
                <a:spcPts val="0"/>
              </a:spcAft>
              <a:buClr>
                <a:srgbClr val="434343"/>
              </a:buClr>
              <a:buSzPts val="1200"/>
              <a:buChar char="❏"/>
              <a:defRPr sz="1200">
                <a:solidFill>
                  <a:srgbClr val="434343"/>
                </a:solidFill>
              </a:defRPr>
            </a:lvl6pPr>
            <a:lvl7pPr marL="3200400" lvl="6" indent="-304800">
              <a:lnSpc>
                <a:spcPct val="100000"/>
              </a:lnSpc>
              <a:spcBef>
                <a:spcPts val="0"/>
              </a:spcBef>
              <a:spcAft>
                <a:spcPts val="0"/>
              </a:spcAft>
              <a:buClr>
                <a:srgbClr val="434343"/>
              </a:buClr>
              <a:buSzPts val="1200"/>
              <a:buChar char="❏"/>
              <a:defRPr sz="1200">
                <a:solidFill>
                  <a:srgbClr val="434343"/>
                </a:solidFill>
              </a:defRPr>
            </a:lvl7pPr>
            <a:lvl8pPr marL="3657600" lvl="7" indent="-304800">
              <a:lnSpc>
                <a:spcPct val="100000"/>
              </a:lnSpc>
              <a:spcBef>
                <a:spcPts val="0"/>
              </a:spcBef>
              <a:spcAft>
                <a:spcPts val="0"/>
              </a:spcAft>
              <a:buClr>
                <a:srgbClr val="434343"/>
              </a:buClr>
              <a:buSzPts val="1200"/>
              <a:buChar char="❏"/>
              <a:defRPr sz="1200">
                <a:solidFill>
                  <a:srgbClr val="434343"/>
                </a:solidFill>
              </a:defRPr>
            </a:lvl8pPr>
            <a:lvl9pPr marL="4114800" lvl="8" indent="-304800">
              <a:lnSpc>
                <a:spcPct val="100000"/>
              </a:lnSpc>
              <a:spcBef>
                <a:spcPts val="0"/>
              </a:spcBef>
              <a:spcAft>
                <a:spcPts val="0"/>
              </a:spcAft>
              <a:buClr>
                <a:srgbClr val="434343"/>
              </a:buClr>
              <a:buSzPts val="1200"/>
              <a:buChar char="❏"/>
              <a:defRPr sz="1200">
                <a:solidFill>
                  <a:srgbClr val="434343"/>
                </a:solidFill>
              </a:defRPr>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434343"/>
              </a:buClr>
              <a:buSzPts val="1400"/>
              <a:buChar char="●"/>
              <a:defRPr sz="1400">
                <a:solidFill>
                  <a:srgbClr val="434343"/>
                </a:solidFill>
              </a:defRPr>
            </a:lvl1pPr>
            <a:lvl2pPr marL="914400" lvl="1" indent="-304800">
              <a:lnSpc>
                <a:spcPct val="100000"/>
              </a:lnSpc>
              <a:spcBef>
                <a:spcPts val="0"/>
              </a:spcBef>
              <a:spcAft>
                <a:spcPts val="0"/>
              </a:spcAft>
              <a:buClr>
                <a:srgbClr val="434343"/>
              </a:buClr>
              <a:buSzPts val="1200"/>
              <a:buChar char="○"/>
              <a:defRPr sz="1200">
                <a:solidFill>
                  <a:srgbClr val="434343"/>
                </a:solidFill>
              </a:defRPr>
            </a:lvl2pPr>
            <a:lvl3pPr marL="1371600" lvl="2" indent="-304800">
              <a:lnSpc>
                <a:spcPct val="100000"/>
              </a:lnSpc>
              <a:spcBef>
                <a:spcPts val="0"/>
              </a:spcBef>
              <a:spcAft>
                <a:spcPts val="0"/>
              </a:spcAft>
              <a:buClr>
                <a:srgbClr val="434343"/>
              </a:buClr>
              <a:buSzPts val="1200"/>
              <a:buChar char="■"/>
              <a:defRPr sz="1200">
                <a:solidFill>
                  <a:srgbClr val="434343"/>
                </a:solidFill>
              </a:defRPr>
            </a:lvl3pPr>
            <a:lvl4pPr marL="1828800" lvl="3" indent="-304800">
              <a:lnSpc>
                <a:spcPct val="100000"/>
              </a:lnSpc>
              <a:spcBef>
                <a:spcPts val="0"/>
              </a:spcBef>
              <a:spcAft>
                <a:spcPts val="0"/>
              </a:spcAft>
              <a:buClr>
                <a:srgbClr val="434343"/>
              </a:buClr>
              <a:buSzPts val="1200"/>
              <a:buChar char="●"/>
              <a:defRPr sz="1200">
                <a:solidFill>
                  <a:srgbClr val="434343"/>
                </a:solidFill>
              </a:defRPr>
            </a:lvl4pPr>
            <a:lvl5pPr marL="2286000" lvl="4" indent="-304800">
              <a:lnSpc>
                <a:spcPct val="100000"/>
              </a:lnSpc>
              <a:spcBef>
                <a:spcPts val="0"/>
              </a:spcBef>
              <a:spcAft>
                <a:spcPts val="0"/>
              </a:spcAft>
              <a:buClr>
                <a:srgbClr val="434343"/>
              </a:buClr>
              <a:buSzPts val="1200"/>
              <a:buChar char="○"/>
              <a:defRPr sz="1200">
                <a:solidFill>
                  <a:srgbClr val="434343"/>
                </a:solidFill>
              </a:defRPr>
            </a:lvl5pPr>
            <a:lvl6pPr marL="2743200" lvl="5" indent="-304800">
              <a:lnSpc>
                <a:spcPct val="100000"/>
              </a:lnSpc>
              <a:spcBef>
                <a:spcPts val="0"/>
              </a:spcBef>
              <a:spcAft>
                <a:spcPts val="0"/>
              </a:spcAft>
              <a:buClr>
                <a:srgbClr val="434343"/>
              </a:buClr>
              <a:buSzPts val="1200"/>
              <a:buChar char="■"/>
              <a:defRPr sz="1200">
                <a:solidFill>
                  <a:srgbClr val="434343"/>
                </a:solidFill>
              </a:defRPr>
            </a:lvl6pPr>
            <a:lvl7pPr marL="3200400" lvl="6" indent="-304800">
              <a:lnSpc>
                <a:spcPct val="100000"/>
              </a:lnSpc>
              <a:spcBef>
                <a:spcPts val="0"/>
              </a:spcBef>
              <a:spcAft>
                <a:spcPts val="0"/>
              </a:spcAft>
              <a:buClr>
                <a:srgbClr val="434343"/>
              </a:buClr>
              <a:buSzPts val="1200"/>
              <a:buChar char="●"/>
              <a:defRPr sz="1200">
                <a:solidFill>
                  <a:srgbClr val="434343"/>
                </a:solidFill>
              </a:defRPr>
            </a:lvl7pPr>
            <a:lvl8pPr marL="3657600" lvl="7" indent="-304800">
              <a:lnSpc>
                <a:spcPct val="100000"/>
              </a:lnSpc>
              <a:spcBef>
                <a:spcPts val="0"/>
              </a:spcBef>
              <a:spcAft>
                <a:spcPts val="0"/>
              </a:spcAft>
              <a:buClr>
                <a:srgbClr val="434343"/>
              </a:buClr>
              <a:buSzPts val="1200"/>
              <a:buChar char="○"/>
              <a:defRPr sz="1200">
                <a:solidFill>
                  <a:srgbClr val="434343"/>
                </a:solidFill>
              </a:defRPr>
            </a:lvl8pPr>
            <a:lvl9pPr marL="4114800" lvl="8" indent="-304800">
              <a:lnSpc>
                <a:spcPct val="100000"/>
              </a:lnSpc>
              <a:spcBef>
                <a:spcPts val="0"/>
              </a:spcBef>
              <a:spcAft>
                <a:spcPts val="0"/>
              </a:spcAft>
              <a:buClr>
                <a:srgbClr val="434343"/>
              </a:buClr>
              <a:buSzPts val="1200"/>
              <a:buChar char="■"/>
              <a:defRPr sz="1200">
                <a:solidFill>
                  <a:srgbClr val="434343"/>
                </a:solidFill>
              </a:defRPr>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rgbClr val="31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A042"/>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729450" y="2160650"/>
            <a:ext cx="7688100" cy="166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a:t>estrutura de dados</a:t>
            </a:r>
            <a:endParaRPr/>
          </a:p>
        </p:txBody>
      </p:sp>
      <p:sp>
        <p:nvSpPr>
          <p:cNvPr id="57" name="Google Shape;57;p13"/>
          <p:cNvSpPr txBox="1">
            <a:spLocks noGrp="1"/>
          </p:cNvSpPr>
          <p:nvPr>
            <p:ph type="subTitle" idx="1"/>
          </p:nvPr>
        </p:nvSpPr>
        <p:spPr>
          <a:xfrm>
            <a:off x="729627" y="4011100"/>
            <a:ext cx="7688100" cy="5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a:t>Prof. George Pacheco Pinto</a:t>
            </a:r>
            <a:endParaRPr/>
          </a:p>
        </p:txBody>
      </p:sp>
      <p:pic>
        <p:nvPicPr>
          <p:cNvPr id="58" name="Google Shape;58;p13"/>
          <p:cNvPicPr preferRelativeResize="0"/>
          <p:nvPr/>
        </p:nvPicPr>
        <p:blipFill>
          <a:blip r:embed="rId3">
            <a:alphaModFix/>
          </a:blip>
          <a:stretch>
            <a:fillRect/>
          </a:stretch>
        </p:blipFill>
        <p:spPr>
          <a:xfrm>
            <a:off x="729460" y="477032"/>
            <a:ext cx="3419424" cy="1135350"/>
          </a:xfrm>
          <a:prstGeom prst="rect">
            <a:avLst/>
          </a:prstGeom>
          <a:noFill/>
          <a:ln>
            <a:noFill/>
          </a:ln>
        </p:spPr>
      </p:pic>
      <p:sp>
        <p:nvSpPr>
          <p:cNvPr id="59" name="Google Shape;59;p13"/>
          <p:cNvSpPr txBox="1">
            <a:spLocks noGrp="1"/>
          </p:cNvSpPr>
          <p:nvPr>
            <p:ph type="subTitle" idx="1"/>
          </p:nvPr>
        </p:nvSpPr>
        <p:spPr>
          <a:xfrm>
            <a:off x="831277" y="1496925"/>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400"/>
              <a:t>http://www.portal.ifba.edu.br/santoantonio</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exemplo</a:t>
            </a:r>
            <a:endParaRPr/>
          </a:p>
        </p:txBody>
      </p:sp>
      <p:sp>
        <p:nvSpPr>
          <p:cNvPr id="115" name="Google Shape;115;p22"/>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16" name="Google Shape;116;p22"/>
          <p:cNvPicPr preferRelativeResize="0"/>
          <p:nvPr/>
        </p:nvPicPr>
        <p:blipFill>
          <a:blip r:embed="rId3">
            <a:alphaModFix/>
          </a:blip>
          <a:stretch>
            <a:fillRect/>
          </a:stretch>
        </p:blipFill>
        <p:spPr>
          <a:xfrm>
            <a:off x="1248850" y="1282512"/>
            <a:ext cx="6253299" cy="323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exemplo</a:t>
            </a:r>
            <a:endParaRPr/>
          </a:p>
        </p:txBody>
      </p:sp>
      <p:sp>
        <p:nvSpPr>
          <p:cNvPr id="122" name="Google Shape;122;p2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3" name="Google Shape;123;p23"/>
          <p:cNvPicPr preferRelativeResize="0"/>
          <p:nvPr/>
        </p:nvPicPr>
        <p:blipFill>
          <a:blip r:embed="rId3">
            <a:alphaModFix/>
          </a:blip>
          <a:stretch>
            <a:fillRect/>
          </a:stretch>
        </p:blipFill>
        <p:spPr>
          <a:xfrm>
            <a:off x="3052750" y="1272275"/>
            <a:ext cx="3038475" cy="333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Exemplo</a:t>
            </a:r>
            <a:endParaRPr/>
          </a:p>
        </p:txBody>
      </p:sp>
      <p:sp>
        <p:nvSpPr>
          <p:cNvPr id="129" name="Google Shape;129;p2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600" b="1"/>
              <a:t>printf (“%d”, fact(4));</a:t>
            </a:r>
            <a:endParaRPr sz="1600" b="1"/>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30" name="Google Shape;130;p24"/>
          <p:cNvPicPr preferRelativeResize="0"/>
          <p:nvPr/>
        </p:nvPicPr>
        <p:blipFill>
          <a:blip r:embed="rId3">
            <a:alphaModFix/>
          </a:blip>
          <a:stretch>
            <a:fillRect/>
          </a:stretch>
        </p:blipFill>
        <p:spPr>
          <a:xfrm>
            <a:off x="1526625" y="1669475"/>
            <a:ext cx="6450900" cy="339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exemplo</a:t>
            </a:r>
            <a:endParaRPr/>
          </a:p>
        </p:txBody>
      </p:sp>
      <p:sp>
        <p:nvSpPr>
          <p:cNvPr id="136" name="Google Shape;136;p2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7" name="Google Shape;137;p25"/>
          <p:cNvPicPr preferRelativeResize="0"/>
          <p:nvPr/>
        </p:nvPicPr>
        <p:blipFill>
          <a:blip r:embed="rId3">
            <a:alphaModFix/>
          </a:blip>
          <a:stretch>
            <a:fillRect/>
          </a:stretch>
        </p:blipFill>
        <p:spPr>
          <a:xfrm>
            <a:off x="651938" y="1411273"/>
            <a:ext cx="7840131" cy="315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exemplo</a:t>
            </a:r>
            <a:endParaRPr/>
          </a:p>
        </p:txBody>
      </p:sp>
      <p:sp>
        <p:nvSpPr>
          <p:cNvPr id="143" name="Google Shape;143;p2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if(N==0) return 1; </a:t>
            </a:r>
            <a:endParaRPr/>
          </a:p>
          <a:p>
            <a:pPr marL="0" lvl="0" indent="0" algn="l" rtl="0">
              <a:spcBef>
                <a:spcPts val="0"/>
              </a:spcBef>
              <a:spcAft>
                <a:spcPts val="0"/>
              </a:spcAft>
              <a:buNone/>
            </a:pPr>
            <a:r>
              <a:rPr lang="pt-BR"/>
              <a:t>return N * fatorial (N-1);</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44" name="Google Shape;144;p26"/>
          <p:cNvPicPr preferRelativeResize="0"/>
          <p:nvPr/>
        </p:nvPicPr>
        <p:blipFill>
          <a:blip r:embed="rId3">
            <a:alphaModFix/>
          </a:blip>
          <a:stretch>
            <a:fillRect/>
          </a:stretch>
        </p:blipFill>
        <p:spPr>
          <a:xfrm>
            <a:off x="2133325" y="2035750"/>
            <a:ext cx="6407876" cy="2976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Considerações da Implementação</a:t>
            </a:r>
            <a:endParaRPr/>
          </a:p>
        </p:txBody>
      </p:sp>
      <p:sp>
        <p:nvSpPr>
          <p:cNvPr id="150" name="Google Shape;150;p2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Usa-se uma pilha para armazenar os dados usados em cada chamada de um procedimento/função que ainda não terminou de processar;</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pt-BR"/>
              <a:t>Todos os dados não globais são armazenados na pilha, informando o resultado corrente;</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pt-BR"/>
              <a:t>Quando uma ativação anterior prossegue, os dados da pilha são recuperados.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problema de terminação</a:t>
            </a:r>
            <a:endParaRPr/>
          </a:p>
        </p:txBody>
      </p:sp>
      <p:sp>
        <p:nvSpPr>
          <p:cNvPr id="156" name="Google Shape;156;p2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dirty="0"/>
              <a:t>Procedimentos recursivos introduzem a possibilidade de iterações que podem não terminar: existe a necessidade de considerar o problema de terminação;</a:t>
            </a:r>
            <a:endParaRPr dirty="0"/>
          </a:p>
          <a:p>
            <a:pPr marL="457200" lvl="0" indent="0" algn="l" rtl="0">
              <a:spcBef>
                <a:spcPts val="0"/>
              </a:spcBef>
              <a:spcAft>
                <a:spcPts val="0"/>
              </a:spcAft>
              <a:buNone/>
            </a:pPr>
            <a:endParaRPr dirty="0"/>
          </a:p>
          <a:p>
            <a:pPr marL="457200" lvl="0" indent="-342900" algn="l" rtl="0">
              <a:spcBef>
                <a:spcPts val="0"/>
              </a:spcBef>
              <a:spcAft>
                <a:spcPts val="0"/>
              </a:spcAft>
              <a:buSzPts val="1800"/>
              <a:buChar char="❏"/>
            </a:pPr>
            <a:r>
              <a:rPr lang="pt-BR" dirty="0"/>
              <a:t>É fundamental que a chamada recursiva a um procedimento P esteja sujeita a uma </a:t>
            </a:r>
            <a:r>
              <a:rPr lang="pt-BR"/>
              <a:t>condição X, </a:t>
            </a:r>
            <a:r>
              <a:rPr lang="pt-BR" dirty="0"/>
              <a:t>a qual se torna não satisfeita em algum momento da computação. Ex.: Se não existisse a condição n=0, quando o procedimento terminaria?</a:t>
            </a:r>
            <a:endParaRPr dirty="0"/>
          </a:p>
          <a:p>
            <a:pPr marL="457200" lvl="0" indent="0" algn="l" rtl="0">
              <a:spcBef>
                <a:spcPts val="0"/>
              </a:spcBef>
              <a:spcAft>
                <a:spcPts val="0"/>
              </a:spcAft>
              <a:buNone/>
            </a:pPr>
            <a:endParaRPr dirty="0"/>
          </a:p>
          <a:p>
            <a:pPr marL="457200" lvl="0" indent="-342900" algn="l" rtl="0">
              <a:spcBef>
                <a:spcPts val="0"/>
              </a:spcBef>
              <a:spcAft>
                <a:spcPts val="0"/>
              </a:spcAft>
              <a:buSzPts val="1800"/>
              <a:buChar char="❏"/>
            </a:pPr>
            <a:r>
              <a:rPr lang="pt-BR" dirty="0"/>
              <a:t>Condição de terminação</a:t>
            </a:r>
            <a:endParaRPr dirty="0"/>
          </a:p>
          <a:p>
            <a:pPr marL="914400" lvl="1" indent="-317500" algn="l" rtl="0">
              <a:spcBef>
                <a:spcPts val="0"/>
              </a:spcBef>
              <a:spcAft>
                <a:spcPts val="0"/>
              </a:spcAft>
              <a:buSzPts val="1400"/>
              <a:buChar char="❏"/>
            </a:pPr>
            <a:r>
              <a:rPr lang="pt-BR" dirty="0"/>
              <a:t>Permite que o procedimento deixe de ser executado</a:t>
            </a:r>
            <a:endParaRPr dirty="0"/>
          </a:p>
          <a:p>
            <a:pPr marL="914400" lvl="1" indent="-317500" algn="l" rtl="0">
              <a:spcBef>
                <a:spcPts val="0"/>
              </a:spcBef>
              <a:spcAft>
                <a:spcPts val="0"/>
              </a:spcAft>
              <a:buSzPts val="1400"/>
              <a:buChar char="❏"/>
            </a:pPr>
            <a:r>
              <a:rPr lang="pt-BR" dirty="0"/>
              <a:t>O procedimento deve ter pelo menos um caso básico para a finalização do procedimento</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Vantagens x Desvantagens</a:t>
            </a:r>
            <a:endParaRPr/>
          </a:p>
        </p:txBody>
      </p:sp>
      <p:sp>
        <p:nvSpPr>
          <p:cNvPr id="162" name="Google Shape;162;p2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pt-BR" sz="1700"/>
              <a:t>Vantagens</a:t>
            </a:r>
            <a:endParaRPr sz="1700"/>
          </a:p>
          <a:p>
            <a:pPr marL="914400" lvl="1" indent="-336550" algn="l" rtl="0">
              <a:spcBef>
                <a:spcPts val="0"/>
              </a:spcBef>
              <a:spcAft>
                <a:spcPts val="0"/>
              </a:spcAft>
              <a:buSzPts val="1700"/>
              <a:buChar char="❏"/>
            </a:pPr>
            <a:r>
              <a:rPr lang="pt-BR" sz="1700"/>
              <a:t>Simplifica a solução de alguns problemas;</a:t>
            </a:r>
            <a:endParaRPr sz="1700"/>
          </a:p>
          <a:p>
            <a:pPr marL="914400" lvl="1" indent="-336550" algn="l" rtl="0">
              <a:spcBef>
                <a:spcPts val="0"/>
              </a:spcBef>
              <a:spcAft>
                <a:spcPts val="0"/>
              </a:spcAft>
              <a:buSzPts val="1700"/>
              <a:buChar char="❏"/>
            </a:pPr>
            <a:r>
              <a:rPr lang="pt-BR" sz="1700"/>
              <a:t>São mais compactos para alguns tipos de algoritmo.</a:t>
            </a:r>
            <a:endParaRPr sz="1700"/>
          </a:p>
          <a:p>
            <a:pPr marL="457200" lvl="0" indent="0" algn="l" rtl="0">
              <a:spcBef>
                <a:spcPts val="0"/>
              </a:spcBef>
              <a:spcAft>
                <a:spcPts val="0"/>
              </a:spcAft>
              <a:buNone/>
            </a:pPr>
            <a:endParaRPr sz="1700"/>
          </a:p>
          <a:p>
            <a:pPr marL="457200" lvl="0" indent="-336550" algn="l" rtl="0">
              <a:spcBef>
                <a:spcPts val="0"/>
              </a:spcBef>
              <a:spcAft>
                <a:spcPts val="0"/>
              </a:spcAft>
              <a:buSzPts val="1700"/>
              <a:buChar char="❏"/>
            </a:pPr>
            <a:r>
              <a:rPr lang="pt-BR" sz="1700"/>
              <a:t>Desvantagens</a:t>
            </a:r>
            <a:endParaRPr sz="1700"/>
          </a:p>
          <a:p>
            <a:pPr marL="914400" lvl="1" indent="-336550" algn="l" rtl="0">
              <a:spcBef>
                <a:spcPts val="0"/>
              </a:spcBef>
              <a:spcAft>
                <a:spcPts val="0"/>
              </a:spcAft>
              <a:buSzPts val="1700"/>
              <a:buChar char="❏"/>
            </a:pPr>
            <a:r>
              <a:rPr lang="pt-BR" sz="1700"/>
              <a:t>Por usarem intensamente a pilha de execução, os algoritmos recursivos tendem a ser mais lentos e a consumir mais memória que os iterativos</a:t>
            </a:r>
            <a:endParaRPr sz="1700"/>
          </a:p>
          <a:p>
            <a:pPr marL="914400" lvl="1" indent="-336550" algn="l" rtl="0">
              <a:spcBef>
                <a:spcPts val="0"/>
              </a:spcBef>
              <a:spcAft>
                <a:spcPts val="0"/>
              </a:spcAft>
              <a:buSzPts val="1700"/>
              <a:buChar char="❏"/>
            </a:pPr>
            <a:r>
              <a:rPr lang="pt-BR" sz="1700"/>
              <a:t>Erros de implementação podem levar a estouro de pilha, por exemplo: não indicação de condição de parada, condição nunca satisfeita, etc.</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exercícios</a:t>
            </a:r>
            <a:endParaRPr/>
          </a:p>
        </p:txBody>
      </p:sp>
      <p:sp>
        <p:nvSpPr>
          <p:cNvPr id="168" name="Google Shape;168;p3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63550" lvl="0" algn="l" rtl="0">
              <a:spcBef>
                <a:spcPts val="0"/>
              </a:spcBef>
              <a:spcAft>
                <a:spcPts val="0"/>
              </a:spcAft>
              <a:buSzPts val="1700"/>
              <a:buAutoNum type="arabicPeriod"/>
            </a:pPr>
            <a:r>
              <a:rPr lang="pt-BR" sz="1700" dirty="0"/>
              <a:t>Escreva uma função recursiva para computar o produto de dois números inteiros positivos em termos da adição.</a:t>
            </a:r>
          </a:p>
          <a:p>
            <a:pPr marL="463550" lvl="0" algn="l">
              <a:spcBef>
                <a:spcPts val="0"/>
              </a:spcBef>
              <a:spcAft>
                <a:spcPts val="0"/>
              </a:spcAft>
              <a:buSzPts val="1700"/>
              <a:buAutoNum type="arabicPeriod"/>
            </a:pPr>
            <a:endParaRPr lang="pt-BR" sz="1700" dirty="0"/>
          </a:p>
          <a:p>
            <a:pPr marL="463550">
              <a:buSzPts val="1700"/>
              <a:buAutoNum type="arabicPeriod"/>
            </a:pPr>
            <a:r>
              <a:rPr lang="pt-BR" sz="1700" dirty="0"/>
              <a:t>Escreva uma função recursiva para calcular o valor de uma base x elevada a um expoente y. </a:t>
            </a:r>
          </a:p>
          <a:p>
            <a:pPr marL="463550" lvl="0" algn="l" rtl="0">
              <a:spcBef>
                <a:spcPts val="0"/>
              </a:spcBef>
              <a:spcAft>
                <a:spcPts val="0"/>
              </a:spcAft>
              <a:buSzPts val="1700"/>
              <a:buAutoNum type="arabicPeriod"/>
            </a:pPr>
            <a:endParaRPr lang="pt-BR" sz="1700" dirty="0"/>
          </a:p>
          <a:p>
            <a:pPr marL="800100">
              <a:buAutoNum type="arabicPeriod"/>
            </a:pPr>
            <a:endParaRPr lang="pt-BR" sz="1700"/>
          </a:p>
          <a:p>
            <a:pPr marL="0" indent="0">
              <a:buNone/>
            </a:pPr>
            <a:endParaRPr lang="pt-BR"/>
          </a:p>
          <a:p>
            <a:pPr marL="0" indent="0">
              <a:buNone/>
            </a:pPr>
            <a:endParaRPr lang="pt-B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B5DB6-5966-4211-8DCA-E3C07F4F25F9}"/>
              </a:ext>
            </a:extLst>
          </p:cNvPr>
          <p:cNvSpPr>
            <a:spLocks noGrp="1"/>
          </p:cNvSpPr>
          <p:nvPr>
            <p:ph type="title"/>
          </p:nvPr>
        </p:nvSpPr>
        <p:spPr/>
        <p:txBody>
          <a:bodyPr/>
          <a:lstStyle/>
          <a:p>
            <a:r>
              <a:rPr lang="pt-BR" dirty="0"/>
              <a:t>Árvores</a:t>
            </a:r>
          </a:p>
        </p:txBody>
      </p:sp>
    </p:spTree>
    <p:extLst>
      <p:ext uri="{BB962C8B-B14F-4D97-AF65-F5344CB8AC3E}">
        <p14:creationId xmlns:p14="http://schemas.microsoft.com/office/powerpoint/2010/main" val="39741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Agenda</a:t>
            </a:r>
            <a:endParaRPr/>
          </a:p>
        </p:txBody>
      </p:sp>
      <p:sp>
        <p:nvSpPr>
          <p:cNvPr id="65" name="Google Shape;65;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dirty="0"/>
              <a:t>Recursividade</a:t>
            </a:r>
            <a:endParaRPr dirty="0"/>
          </a:p>
          <a:p>
            <a:pPr marL="457200" lvl="0" algn="l">
              <a:spcBef>
                <a:spcPts val="0"/>
              </a:spcBef>
              <a:spcAft>
                <a:spcPts val="0"/>
              </a:spcAft>
            </a:pPr>
            <a:r>
              <a:rPr lang="pt-BR" dirty="0"/>
              <a:t>Árvores</a:t>
            </a:r>
          </a:p>
          <a:p>
            <a:pPr lvl="1">
              <a:buSzPts val="1800"/>
            </a:pPr>
            <a:r>
              <a:rPr lang="pt-BR" dirty="0"/>
              <a:t>Árvores Binárias</a:t>
            </a:r>
          </a:p>
          <a:p>
            <a:pPr indent="0">
              <a:buNone/>
            </a:pPr>
            <a:endParaRPr lang="pt-B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introdução</a:t>
            </a:r>
            <a:endParaRPr/>
          </a:p>
        </p:txBody>
      </p:sp>
      <p:sp>
        <p:nvSpPr>
          <p:cNvPr id="71" name="Google Shape;71;p1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pt-BR" sz="1700"/>
              <a:t>As estruturas estudadas até agora (Lista, filas, pilhas), apesar de possuírem vantagens quanto ao uso, manipulação e alocação, ainda apresentam problemas.</a:t>
            </a:r>
            <a:endParaRPr sz="1700"/>
          </a:p>
          <a:p>
            <a:pPr marL="457200" lvl="0" indent="0" algn="l" rtl="0">
              <a:spcBef>
                <a:spcPts val="0"/>
              </a:spcBef>
              <a:spcAft>
                <a:spcPts val="0"/>
              </a:spcAft>
              <a:buNone/>
            </a:pPr>
            <a:endParaRPr sz="1700"/>
          </a:p>
          <a:p>
            <a:pPr marL="457200" lvl="0" indent="-336550" algn="l" rtl="0">
              <a:spcBef>
                <a:spcPts val="0"/>
              </a:spcBef>
              <a:spcAft>
                <a:spcPts val="0"/>
              </a:spcAft>
              <a:buSzPts val="1700"/>
              <a:buChar char="❏"/>
            </a:pPr>
            <a:r>
              <a:rPr lang="pt-BR" sz="1700"/>
              <a:t>Ex:</a:t>
            </a:r>
            <a:endParaRPr sz="1700"/>
          </a:p>
          <a:p>
            <a:pPr marL="914400" lvl="1" indent="-336550" algn="l" rtl="0">
              <a:spcBef>
                <a:spcPts val="0"/>
              </a:spcBef>
              <a:spcAft>
                <a:spcPts val="0"/>
              </a:spcAft>
              <a:buSzPts val="1700"/>
              <a:buChar char="❏"/>
            </a:pPr>
            <a:r>
              <a:rPr lang="pt-BR" sz="1700"/>
              <a:t>Lista encadeada - Eficiente para inserção e remoção dinâmica de elementos, mas ineficiente para busca;</a:t>
            </a:r>
            <a:endParaRPr sz="1700"/>
          </a:p>
          <a:p>
            <a:pPr marL="914400" lvl="1" indent="-336550" algn="l" rtl="0">
              <a:spcBef>
                <a:spcPts val="0"/>
              </a:spcBef>
              <a:spcAft>
                <a:spcPts val="0"/>
              </a:spcAft>
              <a:buSzPts val="1700"/>
              <a:buChar char="❏"/>
            </a:pPr>
            <a:r>
              <a:rPr lang="pt-BR" sz="1700"/>
              <a:t>Lista sequencial - Eficiente para busca, mas ineficiente para inserção e remoção de elementos.</a:t>
            </a:r>
            <a:endParaRPr sz="1700"/>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773662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introdução</a:t>
            </a:r>
            <a:endParaRPr/>
          </a:p>
        </p:txBody>
      </p:sp>
      <p:sp>
        <p:nvSpPr>
          <p:cNvPr id="77" name="Google Shape;77;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Diversas aplicações necessitam de estruturas mais complexas que as estudadas até agora. Ex.: como visualizar o conjunto de diretórios apenas com listas, pilhas e filas?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pt-BR"/>
              <a:t>Árvores solucionam esse problema, e podem ser usados para modelar diversos outros;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pt-BR"/>
              <a:t>Também existem algoritmos eficientes para o tratamento de árvores. Algumas árvores podem definir uma ordenação implícita, o que facilita a execução de algoritmos.</a:t>
            </a:r>
            <a:endParaRPr/>
          </a:p>
        </p:txBody>
      </p:sp>
    </p:spTree>
    <p:extLst>
      <p:ext uri="{BB962C8B-B14F-4D97-AF65-F5344CB8AC3E}">
        <p14:creationId xmlns:p14="http://schemas.microsoft.com/office/powerpoint/2010/main" val="2422628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definição</a:t>
            </a:r>
            <a:endParaRPr/>
          </a:p>
        </p:txBody>
      </p:sp>
      <p:sp>
        <p:nvSpPr>
          <p:cNvPr id="83" name="Google Shape;83;p1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pt-BR" sz="1700"/>
              <a:t>Uma árvore é uma estrutura de dados que se caracteriza por uma relação de hierarquia entre os elementos que a compõem. Exemplos de estruturas em forma de árvores são:</a:t>
            </a:r>
            <a:endParaRPr sz="1700"/>
          </a:p>
          <a:p>
            <a:pPr marL="914400" lvl="1" indent="-336550" algn="l" rtl="0">
              <a:spcBef>
                <a:spcPts val="0"/>
              </a:spcBef>
              <a:spcAft>
                <a:spcPts val="0"/>
              </a:spcAft>
              <a:buSzPts val="1700"/>
              <a:buChar char="❏"/>
            </a:pPr>
            <a:r>
              <a:rPr lang="pt-BR" sz="1700"/>
              <a:t>O organograma de uma empresa;</a:t>
            </a:r>
            <a:endParaRPr sz="1700"/>
          </a:p>
          <a:p>
            <a:pPr marL="914400" lvl="1" indent="-336550" algn="l" rtl="0">
              <a:spcBef>
                <a:spcPts val="0"/>
              </a:spcBef>
              <a:spcAft>
                <a:spcPts val="0"/>
              </a:spcAft>
              <a:buSzPts val="1700"/>
              <a:buChar char="❏"/>
            </a:pPr>
            <a:r>
              <a:rPr lang="pt-BR" sz="1700"/>
              <a:t>A divisão de um livro em capítulos, seções, tópicos, etc;</a:t>
            </a:r>
            <a:endParaRPr sz="1700"/>
          </a:p>
          <a:p>
            <a:pPr marL="914400" lvl="1" indent="-336550" algn="l" rtl="0">
              <a:spcBef>
                <a:spcPts val="0"/>
              </a:spcBef>
              <a:spcAft>
                <a:spcPts val="0"/>
              </a:spcAft>
              <a:buSzPts val="1700"/>
              <a:buChar char="❏"/>
            </a:pPr>
            <a:r>
              <a:rPr lang="pt-BR" sz="1700"/>
              <a:t>A estrutura de diretórios do sistema operacional;</a:t>
            </a:r>
            <a:endParaRPr sz="1700"/>
          </a:p>
          <a:p>
            <a:pPr marL="914400" lvl="1" indent="-336550" algn="l" rtl="0">
              <a:spcBef>
                <a:spcPts val="0"/>
              </a:spcBef>
              <a:spcAft>
                <a:spcPts val="0"/>
              </a:spcAft>
              <a:buSzPts val="1700"/>
              <a:buChar char="❏"/>
            </a:pPr>
            <a:r>
              <a:rPr lang="pt-BR" sz="1700"/>
              <a:t>Uma universidade e seus centros.</a:t>
            </a:r>
            <a:endParaRPr sz="1700"/>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84" name="Google Shape;84;p17"/>
          <p:cNvPicPr preferRelativeResize="0"/>
          <p:nvPr/>
        </p:nvPicPr>
        <p:blipFill>
          <a:blip r:embed="rId3">
            <a:alphaModFix/>
          </a:blip>
          <a:stretch>
            <a:fillRect/>
          </a:stretch>
        </p:blipFill>
        <p:spPr>
          <a:xfrm>
            <a:off x="309354" y="3509992"/>
            <a:ext cx="8562975" cy="1247775"/>
          </a:xfrm>
          <a:prstGeom prst="rect">
            <a:avLst/>
          </a:prstGeom>
          <a:noFill/>
          <a:ln>
            <a:noFill/>
          </a:ln>
        </p:spPr>
      </p:pic>
    </p:spTree>
    <p:extLst>
      <p:ext uri="{BB962C8B-B14F-4D97-AF65-F5344CB8AC3E}">
        <p14:creationId xmlns:p14="http://schemas.microsoft.com/office/powerpoint/2010/main" val="409527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definição</a:t>
            </a:r>
            <a:endParaRPr/>
          </a:p>
        </p:txBody>
      </p:sp>
      <p:sp>
        <p:nvSpPr>
          <p:cNvPr id="90" name="Google Shape;90;p1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pt-BR" sz="1700"/>
              <a:t>Exemplo</a:t>
            </a:r>
            <a:endParaRPr sz="1700"/>
          </a:p>
          <a:p>
            <a:pPr marL="914400" lvl="1" indent="-336550" algn="l" rtl="0">
              <a:spcBef>
                <a:spcPts val="0"/>
              </a:spcBef>
              <a:spcAft>
                <a:spcPts val="0"/>
              </a:spcAft>
              <a:buSzPts val="1700"/>
              <a:buChar char="❏"/>
            </a:pPr>
            <a:r>
              <a:rPr lang="pt-BR" sz="1700"/>
              <a:t>Uma universidade é composta de vários centros;</a:t>
            </a:r>
            <a:endParaRPr sz="1700"/>
          </a:p>
          <a:p>
            <a:pPr marL="914400" lvl="0" indent="0" algn="l" rtl="0">
              <a:spcBef>
                <a:spcPts val="0"/>
              </a:spcBef>
              <a:spcAft>
                <a:spcPts val="0"/>
              </a:spcAft>
              <a:buNone/>
            </a:pPr>
            <a:endParaRPr sz="1700"/>
          </a:p>
          <a:p>
            <a:pPr marL="914400" lvl="1" indent="-336550" algn="l" rtl="0">
              <a:spcBef>
                <a:spcPts val="0"/>
              </a:spcBef>
              <a:spcAft>
                <a:spcPts val="0"/>
              </a:spcAft>
              <a:buSzPts val="1700"/>
              <a:buChar char="❏"/>
            </a:pPr>
            <a:r>
              <a:rPr lang="pt-BR" sz="1700"/>
              <a:t>Cada centro é composto por vários cursos;</a:t>
            </a:r>
            <a:endParaRPr sz="1700"/>
          </a:p>
          <a:p>
            <a:pPr marL="914400" lvl="0" indent="0" algn="l" rtl="0">
              <a:spcBef>
                <a:spcPts val="0"/>
              </a:spcBef>
              <a:spcAft>
                <a:spcPts val="0"/>
              </a:spcAft>
              <a:buNone/>
            </a:pPr>
            <a:endParaRPr sz="1700"/>
          </a:p>
          <a:p>
            <a:pPr marL="914400" lvl="1" indent="-336550" algn="l" rtl="0">
              <a:spcBef>
                <a:spcPts val="0"/>
              </a:spcBef>
              <a:spcAft>
                <a:spcPts val="0"/>
              </a:spcAft>
              <a:buSzPts val="1700"/>
              <a:buChar char="❏"/>
            </a:pPr>
            <a:r>
              <a:rPr lang="pt-BR" sz="1700"/>
              <a:t>Cada curso oferece um conjunto de disciplinas;</a:t>
            </a:r>
            <a:endParaRPr sz="1700"/>
          </a:p>
          <a:p>
            <a:pPr marL="914400" lvl="0" indent="0" algn="l" rtl="0">
              <a:spcBef>
                <a:spcPts val="0"/>
              </a:spcBef>
              <a:spcAft>
                <a:spcPts val="0"/>
              </a:spcAft>
              <a:buNone/>
            </a:pPr>
            <a:endParaRPr sz="1700"/>
          </a:p>
          <a:p>
            <a:pPr marL="914400" lvl="1" indent="-336550" algn="l" rtl="0">
              <a:spcBef>
                <a:spcPts val="0"/>
              </a:spcBef>
              <a:spcAft>
                <a:spcPts val="0"/>
              </a:spcAft>
              <a:buSzPts val="1700"/>
              <a:buChar char="❏"/>
            </a:pPr>
            <a:r>
              <a:rPr lang="pt-BR" sz="1700"/>
              <a:t>Cada disciplina possui alunos matriculados;</a:t>
            </a:r>
            <a:endParaRPr sz="1700"/>
          </a:p>
        </p:txBody>
      </p:sp>
    </p:spTree>
    <p:extLst>
      <p:ext uri="{BB962C8B-B14F-4D97-AF65-F5344CB8AC3E}">
        <p14:creationId xmlns:p14="http://schemas.microsoft.com/office/powerpoint/2010/main" val="429850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753650" y="4088575"/>
            <a:ext cx="7245250" cy="1063525"/>
          </a:xfrm>
          <a:prstGeom prst="rect">
            <a:avLst/>
          </a:prstGeom>
          <a:noFill/>
          <a:ln>
            <a:noFill/>
          </a:ln>
        </p:spPr>
      </p:pic>
      <p:sp>
        <p:nvSpPr>
          <p:cNvPr id="96" name="Google Shape;96;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definição</a:t>
            </a:r>
            <a:endParaRPr/>
          </a:p>
        </p:txBody>
      </p:sp>
      <p:sp>
        <p:nvSpPr>
          <p:cNvPr id="97" name="Google Shape;97;p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Uma árvore T é um conjunto finito de elementos denominados nós ou vértices tais que:</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pt-BR"/>
              <a:t>T = 0, a árvore é dita vazia ou</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pt-BR"/>
              <a:t>Existe um nó r, chamado raiz de T; os nós restantes constituem um único conjunto vazio ou são divididos em m ≥1 conjuntos disjuntos (distintos) não vazios que são as subárvores de r, cada subárvore é, por sua vez, uma árvore.</a:t>
            </a:r>
            <a:endParaRPr/>
          </a:p>
        </p:txBody>
      </p:sp>
    </p:spTree>
    <p:extLst>
      <p:ext uri="{BB962C8B-B14F-4D97-AF65-F5344CB8AC3E}">
        <p14:creationId xmlns:p14="http://schemas.microsoft.com/office/powerpoint/2010/main" val="2768401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Representações Básicas</a:t>
            </a:r>
            <a:endParaRPr/>
          </a:p>
        </p:txBody>
      </p:sp>
      <p:sp>
        <p:nvSpPr>
          <p:cNvPr id="103" name="Google Shape;103;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Pode-se utilizar de diferentes representações gráficas, como por exemplo:</a:t>
            </a:r>
            <a:endParaRPr/>
          </a:p>
          <a:p>
            <a:pPr marL="457200" lvl="0" indent="-342900" algn="l" rtl="0">
              <a:spcBef>
                <a:spcPts val="0"/>
              </a:spcBef>
              <a:spcAft>
                <a:spcPts val="0"/>
              </a:spcAft>
              <a:buSzPts val="1800"/>
              <a:buChar char="❏"/>
            </a:pPr>
            <a:r>
              <a:rPr lang="pt-BR"/>
              <a:t>Representação Hierárquica</a:t>
            </a:r>
            <a:endParaRPr/>
          </a:p>
        </p:txBody>
      </p:sp>
      <p:pic>
        <p:nvPicPr>
          <p:cNvPr id="104" name="Google Shape;104;p20"/>
          <p:cNvPicPr preferRelativeResize="0"/>
          <p:nvPr/>
        </p:nvPicPr>
        <p:blipFill>
          <a:blip r:embed="rId3">
            <a:alphaModFix/>
          </a:blip>
          <a:stretch>
            <a:fillRect/>
          </a:stretch>
        </p:blipFill>
        <p:spPr>
          <a:xfrm>
            <a:off x="4572000" y="1872463"/>
            <a:ext cx="3943350" cy="2886075"/>
          </a:xfrm>
          <a:prstGeom prst="rect">
            <a:avLst/>
          </a:prstGeom>
          <a:noFill/>
          <a:ln>
            <a:noFill/>
          </a:ln>
        </p:spPr>
      </p:pic>
    </p:spTree>
    <p:extLst>
      <p:ext uri="{BB962C8B-B14F-4D97-AF65-F5344CB8AC3E}">
        <p14:creationId xmlns:p14="http://schemas.microsoft.com/office/powerpoint/2010/main" val="1163886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Representações Básicas</a:t>
            </a:r>
            <a:endParaRPr/>
          </a:p>
          <a:p>
            <a:pPr marL="0" lvl="0" indent="0" algn="l" rtl="0">
              <a:spcBef>
                <a:spcPts val="0"/>
              </a:spcBef>
              <a:spcAft>
                <a:spcPts val="0"/>
              </a:spcAft>
              <a:buNone/>
            </a:pPr>
            <a:endParaRPr/>
          </a:p>
        </p:txBody>
      </p:sp>
      <p:sp>
        <p:nvSpPr>
          <p:cNvPr id="110" name="Google Shape;110;p2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Representação por conjuntos (diagrama de inclusão)</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11" name="Google Shape;111;p21"/>
          <p:cNvPicPr preferRelativeResize="0"/>
          <p:nvPr/>
        </p:nvPicPr>
        <p:blipFill>
          <a:blip r:embed="rId3">
            <a:alphaModFix/>
          </a:blip>
          <a:stretch>
            <a:fillRect/>
          </a:stretch>
        </p:blipFill>
        <p:spPr>
          <a:xfrm>
            <a:off x="1517725" y="1839750"/>
            <a:ext cx="5534225" cy="3062475"/>
          </a:xfrm>
          <a:prstGeom prst="rect">
            <a:avLst/>
          </a:prstGeom>
          <a:noFill/>
          <a:ln>
            <a:noFill/>
          </a:ln>
        </p:spPr>
      </p:pic>
    </p:spTree>
    <p:extLst>
      <p:ext uri="{BB962C8B-B14F-4D97-AF65-F5344CB8AC3E}">
        <p14:creationId xmlns:p14="http://schemas.microsoft.com/office/powerpoint/2010/main" val="3718572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Representações Básicas</a:t>
            </a:r>
            <a:endParaRPr/>
          </a:p>
          <a:p>
            <a:pPr marL="0" lvl="0" indent="0" algn="l" rtl="0">
              <a:spcBef>
                <a:spcPts val="0"/>
              </a:spcBef>
              <a:spcAft>
                <a:spcPts val="0"/>
              </a:spcAft>
              <a:buNone/>
            </a:pPr>
            <a:endParaRPr/>
          </a:p>
        </p:txBody>
      </p:sp>
      <p:sp>
        <p:nvSpPr>
          <p:cNvPr id="117" name="Google Shape;117;p22"/>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Representação por expressão parentetizada (ou parênteses aninhados)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pt-BR"/>
              <a:t>Cada conjunto de parênteses correspondentes contém um nó e seus filhos.</a:t>
            </a:r>
            <a:endParaRPr/>
          </a:p>
        </p:txBody>
      </p:sp>
      <p:sp>
        <p:nvSpPr>
          <p:cNvPr id="118" name="Google Shape;118;p22"/>
          <p:cNvSpPr txBox="1"/>
          <p:nvPr/>
        </p:nvSpPr>
        <p:spPr>
          <a:xfrm>
            <a:off x="1327050" y="3405525"/>
            <a:ext cx="6489900" cy="10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3200" b="1">
                <a:solidFill>
                  <a:srgbClr val="74C658"/>
                </a:solidFill>
              </a:rPr>
              <a:t>( </a:t>
            </a:r>
            <a:r>
              <a:rPr lang="pt-BR" sz="3200" b="1"/>
              <a:t>A  </a:t>
            </a:r>
            <a:r>
              <a:rPr lang="pt-BR" sz="3200" b="1">
                <a:solidFill>
                  <a:srgbClr val="FF3300"/>
                </a:solidFill>
              </a:rPr>
              <a:t>( </a:t>
            </a:r>
            <a:r>
              <a:rPr lang="pt-BR" sz="3200" b="1"/>
              <a:t>B  </a:t>
            </a:r>
            <a:r>
              <a:rPr lang="pt-BR" sz="3200" b="1">
                <a:solidFill>
                  <a:srgbClr val="00B050"/>
                </a:solidFill>
              </a:rPr>
              <a:t>( </a:t>
            </a:r>
            <a:r>
              <a:rPr lang="pt-BR" sz="3200" b="1"/>
              <a:t>D </a:t>
            </a:r>
            <a:r>
              <a:rPr lang="pt-BR" sz="3200" b="1">
                <a:solidFill>
                  <a:srgbClr val="00B050"/>
                </a:solidFill>
              </a:rPr>
              <a:t>)</a:t>
            </a:r>
            <a:r>
              <a:rPr lang="pt-BR" sz="3200" b="1"/>
              <a:t> </a:t>
            </a:r>
            <a:r>
              <a:rPr lang="pt-BR" sz="3200" b="1">
                <a:solidFill>
                  <a:srgbClr val="00B050"/>
                </a:solidFill>
              </a:rPr>
              <a:t>(</a:t>
            </a:r>
            <a:r>
              <a:rPr lang="pt-BR" sz="3200" b="1"/>
              <a:t> E </a:t>
            </a:r>
            <a:r>
              <a:rPr lang="pt-BR" sz="3200" b="1">
                <a:solidFill>
                  <a:srgbClr val="00B050"/>
                </a:solidFill>
              </a:rPr>
              <a:t>) </a:t>
            </a:r>
            <a:r>
              <a:rPr lang="pt-BR" sz="3200" b="1">
                <a:solidFill>
                  <a:srgbClr val="FF3300"/>
                </a:solidFill>
              </a:rPr>
              <a:t>)</a:t>
            </a:r>
            <a:r>
              <a:rPr lang="pt-BR" sz="3200" b="1"/>
              <a:t>  </a:t>
            </a:r>
            <a:r>
              <a:rPr lang="pt-BR" sz="3200" b="1">
                <a:solidFill>
                  <a:srgbClr val="FF3300"/>
                </a:solidFill>
              </a:rPr>
              <a:t>( </a:t>
            </a:r>
            <a:r>
              <a:rPr lang="pt-BR" sz="3200" b="1"/>
              <a:t>C </a:t>
            </a:r>
            <a:r>
              <a:rPr lang="pt-BR" sz="3200" b="1">
                <a:solidFill>
                  <a:srgbClr val="00B050"/>
                </a:solidFill>
              </a:rPr>
              <a:t>( </a:t>
            </a:r>
            <a:r>
              <a:rPr lang="pt-BR" sz="3200" b="1"/>
              <a:t>F </a:t>
            </a:r>
            <a:r>
              <a:rPr lang="pt-BR" sz="3200" b="1">
                <a:solidFill>
                  <a:srgbClr val="00B050"/>
                </a:solidFill>
              </a:rPr>
              <a:t>)</a:t>
            </a:r>
            <a:r>
              <a:rPr lang="pt-BR" sz="3200" b="1"/>
              <a:t> </a:t>
            </a:r>
            <a:r>
              <a:rPr lang="pt-BR" sz="3200" b="1">
                <a:solidFill>
                  <a:srgbClr val="FF3300"/>
                </a:solidFill>
              </a:rPr>
              <a:t>)</a:t>
            </a:r>
            <a:r>
              <a:rPr lang="pt-BR" sz="3200" b="1"/>
              <a:t> </a:t>
            </a:r>
            <a:r>
              <a:rPr lang="pt-BR" sz="3200" b="1">
                <a:solidFill>
                  <a:srgbClr val="74C658"/>
                </a:solidFill>
              </a:rPr>
              <a:t>)</a:t>
            </a:r>
            <a:endParaRPr/>
          </a:p>
        </p:txBody>
      </p:sp>
    </p:spTree>
    <p:extLst>
      <p:ext uri="{BB962C8B-B14F-4D97-AF65-F5344CB8AC3E}">
        <p14:creationId xmlns:p14="http://schemas.microsoft.com/office/powerpoint/2010/main" val="2334598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Aplicando a Definição</a:t>
            </a:r>
            <a:endParaRPr/>
          </a:p>
        </p:txBody>
      </p:sp>
      <p:sp>
        <p:nvSpPr>
          <p:cNvPr id="124" name="Google Shape;124;p2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dirty="0"/>
              <a:t>Como, por definição, os subconjuntos m</a:t>
            </a:r>
            <a:r>
              <a:rPr lang="pt-BR" baseline="-25000" dirty="0"/>
              <a:t>1</a:t>
            </a:r>
            <a:r>
              <a:rPr lang="pt-BR" dirty="0"/>
              <a:t>, m</a:t>
            </a:r>
            <a:r>
              <a:rPr lang="pt-BR" baseline="-25000" dirty="0"/>
              <a:t>2</a:t>
            </a:r>
            <a:r>
              <a:rPr lang="pt-BR" dirty="0"/>
              <a:t>,...,</a:t>
            </a:r>
            <a:r>
              <a:rPr lang="pt-BR" dirty="0" err="1"/>
              <a:t>m</a:t>
            </a:r>
            <a:r>
              <a:rPr lang="pt-BR" baseline="-25000" dirty="0" err="1"/>
              <a:t>n</a:t>
            </a:r>
            <a:r>
              <a:rPr lang="pt-BR" dirty="0"/>
              <a:t> são disjuntos, cada nó só pode ter um pai.</a:t>
            </a:r>
            <a:endParaRPr dirty="0"/>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25" name="Google Shape;125;p23"/>
          <p:cNvPicPr preferRelativeResize="0"/>
          <p:nvPr/>
        </p:nvPicPr>
        <p:blipFill>
          <a:blip r:embed="rId3">
            <a:alphaModFix/>
          </a:blip>
          <a:stretch>
            <a:fillRect/>
          </a:stretch>
        </p:blipFill>
        <p:spPr>
          <a:xfrm>
            <a:off x="1009650" y="2147425"/>
            <a:ext cx="7124700" cy="2743200"/>
          </a:xfrm>
          <a:prstGeom prst="rect">
            <a:avLst/>
          </a:prstGeom>
          <a:noFill/>
          <a:ln>
            <a:noFill/>
          </a:ln>
        </p:spPr>
      </p:pic>
    </p:spTree>
    <p:extLst>
      <p:ext uri="{BB962C8B-B14F-4D97-AF65-F5344CB8AC3E}">
        <p14:creationId xmlns:p14="http://schemas.microsoft.com/office/powerpoint/2010/main" val="4064589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Outras Definições</a:t>
            </a:r>
            <a:endParaRPr/>
          </a:p>
          <a:p>
            <a:pPr marL="0" lvl="0" indent="0" algn="l" rtl="0">
              <a:spcBef>
                <a:spcPts val="0"/>
              </a:spcBef>
              <a:spcAft>
                <a:spcPts val="0"/>
              </a:spcAft>
              <a:buNone/>
            </a:pPr>
            <a:endParaRPr/>
          </a:p>
        </p:txBody>
      </p:sp>
      <p:sp>
        <p:nvSpPr>
          <p:cNvPr id="131" name="Google Shape;131;p2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pt-BR" dirty="0"/>
              <a:t>A linha que liga dois nós da árvore denomina-se </a:t>
            </a:r>
            <a:r>
              <a:rPr lang="pt-BR" b="1" dirty="0"/>
              <a:t>aresta</a:t>
            </a:r>
            <a:r>
              <a:rPr lang="pt-BR" dirty="0"/>
              <a:t>.</a:t>
            </a:r>
            <a:endParaRPr dirty="0"/>
          </a:p>
          <a:p>
            <a:pPr marL="800100" lvl="0" algn="l" rtl="0">
              <a:spcBef>
                <a:spcPts val="0"/>
              </a:spcBef>
              <a:spcAft>
                <a:spcPts val="0"/>
              </a:spcAft>
              <a:buAutoNum type="arabicPeriod"/>
            </a:pPr>
            <a:endParaRPr/>
          </a:p>
          <a:p>
            <a:pPr>
              <a:buAutoNum type="arabicPeriod"/>
            </a:pPr>
            <a:r>
              <a:rPr lang="pt-BR" dirty="0"/>
              <a:t>Diz-se que existe </a:t>
            </a:r>
            <a:r>
              <a:rPr lang="pt-BR" b="1" dirty="0"/>
              <a:t>caminho </a:t>
            </a:r>
            <a:r>
              <a:rPr lang="pt-BR" dirty="0"/>
              <a:t>entre dois nós V e W da árvore, se a partir do nó V for possível chegar ao nó W percorrendo-se as arestas que ligam os nós intermediários entre V e W. Observa-se que existe sempre um caminho entre a raiz e qualquer nó da árvore.</a:t>
            </a:r>
            <a:endParaRPr dirty="0"/>
          </a:p>
          <a:p>
            <a:pPr marL="800100" lvl="0" algn="l" rtl="0">
              <a:spcBef>
                <a:spcPts val="0"/>
              </a:spcBef>
              <a:spcAft>
                <a:spcPts val="0"/>
              </a:spcAft>
              <a:buAutoNum type="arabicPeriod"/>
            </a:pPr>
            <a:endParaRPr/>
          </a:p>
          <a:p>
            <a:pPr marL="457200" lvl="0" indent="-342900" algn="l" rtl="0">
              <a:spcBef>
                <a:spcPts val="0"/>
              </a:spcBef>
              <a:spcAft>
                <a:spcPts val="0"/>
              </a:spcAft>
              <a:buSzPts val="1800"/>
              <a:buAutoNum type="arabicPeriod"/>
            </a:pPr>
            <a:r>
              <a:rPr lang="pt-BR" dirty="0"/>
              <a:t>O caminho entre dois nós V e W é definido como a </a:t>
            </a:r>
            <a:r>
              <a:rPr lang="pt-BR" b="1" dirty="0"/>
              <a:t>sequência de arestas</a:t>
            </a:r>
            <a:r>
              <a:rPr lang="pt-BR" dirty="0"/>
              <a:t> entre eles.</a:t>
            </a:r>
            <a:endParaRPr dirty="0"/>
          </a:p>
        </p:txBody>
      </p:sp>
    </p:spTree>
    <p:extLst>
      <p:ext uri="{BB962C8B-B14F-4D97-AF65-F5344CB8AC3E}">
        <p14:creationId xmlns:p14="http://schemas.microsoft.com/office/powerpoint/2010/main" val="124828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recursividade</a:t>
            </a:r>
            <a:endParaRPr/>
          </a:p>
        </p:txBody>
      </p:sp>
      <p:sp>
        <p:nvSpPr>
          <p:cNvPr id="71" name="Google Shape;71;p1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pt-BR" sz="2000"/>
              <a:t>O que é recursão?</a:t>
            </a:r>
            <a:endParaRPr sz="2000"/>
          </a:p>
          <a:p>
            <a:pPr marL="914400" lvl="1" indent="-342900" algn="l" rtl="0">
              <a:spcBef>
                <a:spcPts val="0"/>
              </a:spcBef>
              <a:spcAft>
                <a:spcPts val="0"/>
              </a:spcAft>
              <a:buSzPts val="1800"/>
              <a:buChar char="❏"/>
            </a:pPr>
            <a:r>
              <a:rPr lang="pt-BR" sz="1800"/>
              <a:t>É um método de programação no qual uma função pode chamar a si mesma;</a:t>
            </a:r>
            <a:endParaRPr sz="1800"/>
          </a:p>
          <a:p>
            <a:pPr marL="914400" lvl="0" indent="0" algn="l" rtl="0">
              <a:spcBef>
                <a:spcPts val="0"/>
              </a:spcBef>
              <a:spcAft>
                <a:spcPts val="0"/>
              </a:spcAft>
              <a:buNone/>
            </a:pPr>
            <a:endParaRPr/>
          </a:p>
          <a:p>
            <a:pPr marL="914400" lvl="1" indent="-342900" algn="l" rtl="0">
              <a:spcBef>
                <a:spcPts val="0"/>
              </a:spcBef>
              <a:spcAft>
                <a:spcPts val="0"/>
              </a:spcAft>
              <a:buSzPts val="1800"/>
              <a:buChar char="❏"/>
            </a:pPr>
            <a:r>
              <a:rPr lang="pt-BR" sz="1800"/>
              <a:t>É uma técnica que define um problema em termos de uma ou mais versões menores deste mesmo problema;</a:t>
            </a:r>
            <a:endParaRPr sz="1800"/>
          </a:p>
          <a:p>
            <a:pPr marL="914400" lvl="0" indent="0" algn="l" rtl="0">
              <a:spcBef>
                <a:spcPts val="0"/>
              </a:spcBef>
              <a:spcAft>
                <a:spcPts val="0"/>
              </a:spcAft>
              <a:buNone/>
            </a:pPr>
            <a:endParaRPr/>
          </a:p>
          <a:p>
            <a:pPr marL="914400" lvl="1" indent="-342900" algn="l" rtl="0">
              <a:spcBef>
                <a:spcPts val="0"/>
              </a:spcBef>
              <a:spcAft>
                <a:spcPts val="0"/>
              </a:spcAft>
              <a:buSzPts val="1800"/>
              <a:buChar char="❏"/>
            </a:pPr>
            <a:r>
              <a:rPr lang="pt-BR" sz="1800"/>
              <a:t>Pode ser utilizada sempre que for possível expressar a solução de um problema em função do próprio problema.</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Outras Definições</a:t>
            </a:r>
            <a:endParaRPr/>
          </a:p>
          <a:p>
            <a:pPr marL="0" lvl="0" indent="0" algn="l" rtl="0">
              <a:spcBef>
                <a:spcPts val="0"/>
              </a:spcBef>
              <a:spcAft>
                <a:spcPts val="0"/>
              </a:spcAft>
              <a:buNone/>
            </a:pPr>
            <a:endParaRPr/>
          </a:p>
        </p:txBody>
      </p:sp>
      <p:sp>
        <p:nvSpPr>
          <p:cNvPr id="137" name="Google Shape;137;p2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lvl="0" algn="l" rtl="0">
              <a:spcBef>
                <a:spcPts val="0"/>
              </a:spcBef>
              <a:spcAft>
                <a:spcPts val="0"/>
              </a:spcAft>
              <a:buSzPts val="1800"/>
              <a:buAutoNum type="arabicPeriod"/>
            </a:pPr>
            <a:r>
              <a:rPr lang="pt-BR" dirty="0"/>
              <a:t>Se houver um caminho entre V e W, começando em V diz-se que V é um </a:t>
            </a:r>
            <a:r>
              <a:rPr lang="pt-BR" b="1" dirty="0"/>
              <a:t>nó ancestral</a:t>
            </a:r>
            <a:r>
              <a:rPr lang="pt-BR" dirty="0"/>
              <a:t> de W e W é um </a:t>
            </a:r>
            <a:r>
              <a:rPr lang="pt-BR" b="1" dirty="0"/>
              <a:t>nó descendente</a:t>
            </a:r>
            <a:r>
              <a:rPr lang="pt-BR" dirty="0"/>
              <a:t> de V. Se este caminho contiver uma única aresta, diz-se que V é o </a:t>
            </a:r>
            <a:r>
              <a:rPr lang="pt-BR" b="1" dirty="0"/>
              <a:t>nó pai</a:t>
            </a:r>
            <a:r>
              <a:rPr lang="pt-BR" dirty="0"/>
              <a:t> de W e que W é um </a:t>
            </a:r>
            <a:r>
              <a:rPr lang="pt-BR" b="1" dirty="0"/>
              <a:t>nó filho</a:t>
            </a:r>
            <a:r>
              <a:rPr lang="pt-BR" dirty="0"/>
              <a:t> de V. Dois nós que são filhos do mesmo nó pai são denominados </a:t>
            </a:r>
            <a:r>
              <a:rPr lang="pt-BR" b="1" dirty="0"/>
              <a:t>nós irmãos</a:t>
            </a:r>
            <a:r>
              <a:rPr lang="pt-BR" dirty="0"/>
              <a:t>. Uma característica inerente a árvores é que qualquer nó, exceto a raiz, tem um </a:t>
            </a:r>
            <a:r>
              <a:rPr lang="pt-BR" b="1" dirty="0"/>
              <a:t>único nó pai</a:t>
            </a:r>
            <a:r>
              <a:rPr lang="pt-BR" dirty="0"/>
              <a:t>.</a:t>
            </a:r>
          </a:p>
          <a:p>
            <a:pPr marL="800100" lvl="0" algn="l" rtl="0">
              <a:spcBef>
                <a:spcPts val="0"/>
              </a:spcBef>
              <a:spcAft>
                <a:spcPts val="0"/>
              </a:spcAft>
              <a:buAutoNum type="arabicPeriod"/>
            </a:pPr>
            <a:endParaRPr/>
          </a:p>
          <a:p>
            <a:pPr lvl="0" algn="l" rtl="0">
              <a:spcBef>
                <a:spcPts val="0"/>
              </a:spcBef>
              <a:spcAft>
                <a:spcPts val="0"/>
              </a:spcAft>
              <a:buSzPts val="1800"/>
              <a:buAutoNum type="arabicPeriod"/>
            </a:pPr>
            <a:r>
              <a:rPr lang="pt-BR" dirty="0"/>
              <a:t>Se um nó não possui nós descendentes, ele é chamado de </a:t>
            </a:r>
            <a:r>
              <a:rPr lang="pt-BR" b="1" dirty="0"/>
              <a:t>folha da árvore</a:t>
            </a:r>
            <a:r>
              <a:rPr lang="pt-BR" dirty="0"/>
              <a:t>.</a:t>
            </a:r>
            <a:endParaRPr dirty="0"/>
          </a:p>
          <a:p>
            <a:pPr marL="800100" lvl="0" algn="l" rtl="0">
              <a:spcBef>
                <a:spcPts val="0"/>
              </a:spcBef>
              <a:spcAft>
                <a:spcPts val="0"/>
              </a:spcAft>
              <a:buAutoNum type="arabicPeriod"/>
            </a:pPr>
            <a:endParaRPr/>
          </a:p>
          <a:p>
            <a:pPr lvl="0" algn="l" rtl="0">
              <a:spcBef>
                <a:spcPts val="0"/>
              </a:spcBef>
              <a:spcAft>
                <a:spcPts val="0"/>
              </a:spcAft>
              <a:buSzPts val="1800"/>
              <a:buAutoNum type="arabicPeriod"/>
            </a:pPr>
            <a:r>
              <a:rPr lang="pt-BR" b="1" dirty="0"/>
              <a:t>Grau de um nó</a:t>
            </a:r>
            <a:r>
              <a:rPr lang="pt-BR" dirty="0"/>
              <a:t> é o número de nós filhos do mesmo. Obviamente que um nó folha tem grau zero.</a:t>
            </a:r>
            <a:endParaRPr dirty="0"/>
          </a:p>
        </p:txBody>
      </p:sp>
    </p:spTree>
    <p:extLst>
      <p:ext uri="{BB962C8B-B14F-4D97-AF65-F5344CB8AC3E}">
        <p14:creationId xmlns:p14="http://schemas.microsoft.com/office/powerpoint/2010/main" val="3339100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63550" lvl="0" algn="l" rtl="0">
              <a:spcBef>
                <a:spcPts val="0"/>
              </a:spcBef>
              <a:spcAft>
                <a:spcPts val="0"/>
              </a:spcAft>
              <a:buSzPts val="1700"/>
              <a:buAutoNum type="arabicPeriod"/>
            </a:pPr>
            <a:r>
              <a:rPr lang="pt-BR" sz="1700" dirty="0"/>
              <a:t>O </a:t>
            </a:r>
            <a:r>
              <a:rPr lang="pt-BR" sz="1700" b="1" dirty="0"/>
              <a:t>grau da árvore </a:t>
            </a:r>
            <a:r>
              <a:rPr lang="pt-BR" sz="1700" dirty="0"/>
              <a:t>é igual ao grau do nó de maior grau da árvore. Grau 2 = Árvore Binária. Grau 3 = Árvore Ternária.</a:t>
            </a:r>
            <a:endParaRPr lang="pt-BR" dirty="0"/>
          </a:p>
          <a:p>
            <a:pPr marL="800100" lvl="0" algn="l" rtl="0">
              <a:spcBef>
                <a:spcPts val="0"/>
              </a:spcBef>
              <a:spcAft>
                <a:spcPts val="0"/>
              </a:spcAft>
              <a:buAutoNum type="arabicPeriod"/>
            </a:pPr>
            <a:endParaRPr sz="1700"/>
          </a:p>
          <a:p>
            <a:pPr marL="463550" lvl="0" algn="l" rtl="0">
              <a:spcBef>
                <a:spcPts val="0"/>
              </a:spcBef>
              <a:spcAft>
                <a:spcPts val="0"/>
              </a:spcAft>
              <a:buSzPts val="1700"/>
              <a:buAutoNum type="arabicPeriod"/>
            </a:pPr>
            <a:r>
              <a:rPr lang="pt-BR" sz="1700" b="1" dirty="0"/>
              <a:t>Nível de um nó</a:t>
            </a:r>
            <a:r>
              <a:rPr lang="pt-BR" sz="1700" dirty="0"/>
              <a:t>: a raiz da árvore tem nível 0, e o nível de qualquer outro nó na árvore é um nível a mais que o nível de seu pai;</a:t>
            </a:r>
            <a:endParaRPr sz="1700" dirty="0"/>
          </a:p>
          <a:p>
            <a:pPr marL="800100" lvl="0" algn="l" rtl="0">
              <a:spcBef>
                <a:spcPts val="0"/>
              </a:spcBef>
              <a:spcAft>
                <a:spcPts val="0"/>
              </a:spcAft>
              <a:buAutoNum type="arabicPeriod"/>
            </a:pPr>
            <a:endParaRPr sz="1700"/>
          </a:p>
          <a:p>
            <a:pPr marL="463550" lvl="0" algn="l" rtl="0">
              <a:spcBef>
                <a:spcPts val="0"/>
              </a:spcBef>
              <a:spcAft>
                <a:spcPts val="0"/>
              </a:spcAft>
              <a:buSzPts val="1700"/>
              <a:buAutoNum type="arabicPeriod"/>
            </a:pPr>
            <a:r>
              <a:rPr lang="pt-BR" sz="1700" dirty="0"/>
              <a:t>O </a:t>
            </a:r>
            <a:r>
              <a:rPr lang="pt-BR" sz="1700" b="1" dirty="0"/>
              <a:t>nível da árvore</a:t>
            </a:r>
            <a:r>
              <a:rPr lang="pt-BR" sz="1700" dirty="0"/>
              <a:t> é igual ao nível do nó de maior nível da árvore.</a:t>
            </a:r>
            <a:endParaRPr sz="1700" dirty="0"/>
          </a:p>
          <a:p>
            <a:pPr marL="800100" lvl="0" algn="l" rtl="0">
              <a:spcBef>
                <a:spcPts val="0"/>
              </a:spcBef>
              <a:spcAft>
                <a:spcPts val="0"/>
              </a:spcAft>
              <a:buAutoNum type="arabicPeriod"/>
            </a:pPr>
            <a:endParaRPr sz="1700"/>
          </a:p>
          <a:p>
            <a:pPr marL="463550" lvl="0" algn="l" rtl="0">
              <a:spcBef>
                <a:spcPts val="0"/>
              </a:spcBef>
              <a:spcAft>
                <a:spcPts val="0"/>
              </a:spcAft>
              <a:buSzPts val="1700"/>
              <a:buAutoNum type="arabicPeriod"/>
            </a:pPr>
            <a:r>
              <a:rPr lang="pt-BR" sz="1700" dirty="0"/>
              <a:t>A </a:t>
            </a:r>
            <a:r>
              <a:rPr lang="pt-BR" sz="1700" b="1" dirty="0"/>
              <a:t>altura de um nó</a:t>
            </a:r>
            <a:r>
              <a:rPr lang="pt-BR" sz="1700" dirty="0"/>
              <a:t> é dado pelo caminho (n° arestas) mais longo deste nó até o nó folha. A altura de uma árvore é a altura do nó raiz.</a:t>
            </a:r>
            <a:endParaRPr sz="1700" dirty="0"/>
          </a:p>
        </p:txBody>
      </p:sp>
      <p:sp>
        <p:nvSpPr>
          <p:cNvPr id="143" name="Google Shape;143;p2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Outras Definições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34340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611600" y="113863"/>
            <a:ext cx="7920799" cy="4915775"/>
          </a:xfrm>
          <a:prstGeom prst="rect">
            <a:avLst/>
          </a:prstGeom>
          <a:noFill/>
          <a:ln>
            <a:noFill/>
          </a:ln>
        </p:spPr>
      </p:pic>
    </p:spTree>
    <p:extLst>
      <p:ext uri="{BB962C8B-B14F-4D97-AF65-F5344CB8AC3E}">
        <p14:creationId xmlns:p14="http://schemas.microsoft.com/office/powerpoint/2010/main" val="3809032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Mais definições</a:t>
            </a:r>
            <a:endParaRPr/>
          </a:p>
        </p:txBody>
      </p:sp>
      <p:sp>
        <p:nvSpPr>
          <p:cNvPr id="156" name="Google Shape;156;p2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pt-BR" sz="1700"/>
              <a:t>Árvore Ordenada</a:t>
            </a:r>
            <a:endParaRPr sz="1700"/>
          </a:p>
          <a:p>
            <a:pPr marL="914400" lvl="1" indent="-336550" algn="l" rtl="0">
              <a:spcBef>
                <a:spcPts val="0"/>
              </a:spcBef>
              <a:spcAft>
                <a:spcPts val="0"/>
              </a:spcAft>
              <a:buSzPts val="1700"/>
              <a:buChar char="❏"/>
            </a:pPr>
            <a:r>
              <a:rPr lang="pt-BR" sz="1700"/>
              <a:t>Os filhos de cada nó estão ordenados (assume-se ordenação da esquerda para a direita)</a:t>
            </a:r>
            <a:endParaRPr sz="1700"/>
          </a:p>
          <a:p>
            <a:pPr marL="0" lvl="0" indent="0" algn="l" rtl="0">
              <a:spcBef>
                <a:spcPts val="0"/>
              </a:spcBef>
              <a:spcAft>
                <a:spcPts val="0"/>
              </a:spcAft>
              <a:buNone/>
            </a:pPr>
            <a:endParaRPr/>
          </a:p>
        </p:txBody>
      </p:sp>
      <p:pic>
        <p:nvPicPr>
          <p:cNvPr id="157" name="Google Shape;157;p28"/>
          <p:cNvPicPr preferRelativeResize="0"/>
          <p:nvPr/>
        </p:nvPicPr>
        <p:blipFill>
          <a:blip r:embed="rId3">
            <a:alphaModFix/>
          </a:blip>
          <a:stretch>
            <a:fillRect/>
          </a:stretch>
        </p:blipFill>
        <p:spPr>
          <a:xfrm>
            <a:off x="865087" y="2173425"/>
            <a:ext cx="7413824" cy="2883150"/>
          </a:xfrm>
          <a:prstGeom prst="rect">
            <a:avLst/>
          </a:prstGeom>
          <a:noFill/>
          <a:ln>
            <a:noFill/>
          </a:ln>
        </p:spPr>
      </p:pic>
    </p:spTree>
    <p:extLst>
      <p:ext uri="{BB962C8B-B14F-4D97-AF65-F5344CB8AC3E}">
        <p14:creationId xmlns:p14="http://schemas.microsoft.com/office/powerpoint/2010/main" val="3032849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Mais definições</a:t>
            </a:r>
            <a:endParaRPr/>
          </a:p>
        </p:txBody>
      </p:sp>
      <p:sp>
        <p:nvSpPr>
          <p:cNvPr id="163" name="Google Shape;163;p2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pt-BR" sz="1700"/>
              <a:t>Árvore Cheia</a:t>
            </a:r>
            <a:endParaRPr sz="1700"/>
          </a:p>
          <a:p>
            <a:pPr marL="914400" lvl="1" indent="-336550" algn="l" rtl="0">
              <a:spcBef>
                <a:spcPts val="0"/>
              </a:spcBef>
              <a:spcAft>
                <a:spcPts val="0"/>
              </a:spcAft>
              <a:buSzPts val="1700"/>
              <a:buChar char="❏"/>
            </a:pPr>
            <a:r>
              <a:rPr lang="pt-BR" sz="1700"/>
              <a:t>Uma árvore de grau </a:t>
            </a:r>
            <a:r>
              <a:rPr lang="pt-BR" sz="1700" b="1"/>
              <a:t>d</a:t>
            </a:r>
            <a:r>
              <a:rPr lang="pt-BR" sz="1700"/>
              <a:t> é uma árvore cheia se possui o número máximo de nós, isto é, todos os nós tem número máximo de filhos exceto as folhas, e todas as folhas estão na mesma altura.</a:t>
            </a:r>
            <a:endParaRPr sz="1700"/>
          </a:p>
          <a:p>
            <a:pPr marL="0" lvl="0" indent="0" algn="l" rtl="0">
              <a:spcBef>
                <a:spcPts val="0"/>
              </a:spcBef>
              <a:spcAft>
                <a:spcPts val="0"/>
              </a:spcAft>
              <a:buNone/>
            </a:pPr>
            <a:endParaRPr sz="1700"/>
          </a:p>
        </p:txBody>
      </p:sp>
      <p:pic>
        <p:nvPicPr>
          <p:cNvPr id="164" name="Google Shape;164;p29"/>
          <p:cNvPicPr preferRelativeResize="0"/>
          <p:nvPr/>
        </p:nvPicPr>
        <p:blipFill>
          <a:blip r:embed="rId3">
            <a:alphaModFix/>
          </a:blip>
          <a:stretch>
            <a:fillRect/>
          </a:stretch>
        </p:blipFill>
        <p:spPr>
          <a:xfrm>
            <a:off x="1752600" y="2731388"/>
            <a:ext cx="5638800" cy="2295525"/>
          </a:xfrm>
          <a:prstGeom prst="rect">
            <a:avLst/>
          </a:prstGeom>
          <a:noFill/>
          <a:ln>
            <a:noFill/>
          </a:ln>
        </p:spPr>
      </p:pic>
    </p:spTree>
    <p:extLst>
      <p:ext uri="{BB962C8B-B14F-4D97-AF65-F5344CB8AC3E}">
        <p14:creationId xmlns:p14="http://schemas.microsoft.com/office/powerpoint/2010/main" val="3939480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a:t>árvores binárias</a:t>
            </a:r>
            <a:endParaRPr/>
          </a:p>
        </p:txBody>
      </p:sp>
    </p:spTree>
    <p:extLst>
      <p:ext uri="{BB962C8B-B14F-4D97-AF65-F5344CB8AC3E}">
        <p14:creationId xmlns:p14="http://schemas.microsoft.com/office/powerpoint/2010/main" val="4115674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árvore binária</a:t>
            </a:r>
            <a:endParaRPr/>
          </a:p>
        </p:txBody>
      </p:sp>
      <p:pic>
        <p:nvPicPr>
          <p:cNvPr id="181" name="Google Shape;181;p32"/>
          <p:cNvPicPr preferRelativeResize="0"/>
          <p:nvPr/>
        </p:nvPicPr>
        <p:blipFill>
          <a:blip r:embed="rId3">
            <a:alphaModFix/>
          </a:blip>
          <a:stretch>
            <a:fillRect/>
          </a:stretch>
        </p:blipFill>
        <p:spPr>
          <a:xfrm>
            <a:off x="2344172" y="1127272"/>
            <a:ext cx="4458950" cy="3659925"/>
          </a:xfrm>
          <a:prstGeom prst="rect">
            <a:avLst/>
          </a:prstGeom>
          <a:noFill/>
          <a:ln>
            <a:noFill/>
          </a:ln>
        </p:spPr>
      </p:pic>
    </p:spTree>
    <p:extLst>
      <p:ext uri="{BB962C8B-B14F-4D97-AF65-F5344CB8AC3E}">
        <p14:creationId xmlns:p14="http://schemas.microsoft.com/office/powerpoint/2010/main" val="3931334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definição</a:t>
            </a:r>
            <a:endParaRPr/>
          </a:p>
        </p:txBody>
      </p:sp>
      <p:sp>
        <p:nvSpPr>
          <p:cNvPr id="187" name="Google Shape;187;p3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pt-BR" sz="1700"/>
              <a:t>Uma árvore binária é definida de maneira recursiva como um conjunto finito de nós que ou está vazio ou consiste de um nó chamado de raiz mais os elementos de duas árvores binárias distintas chamadas de subárvore esquerda e subárvore direita do nó raiz.</a:t>
            </a:r>
            <a:endParaRPr sz="1700"/>
          </a:p>
        </p:txBody>
      </p:sp>
      <p:pic>
        <p:nvPicPr>
          <p:cNvPr id="188" name="Google Shape;188;p33"/>
          <p:cNvPicPr preferRelativeResize="0"/>
          <p:nvPr/>
        </p:nvPicPr>
        <p:blipFill>
          <a:blip r:embed="rId3">
            <a:alphaModFix/>
          </a:blip>
          <a:stretch>
            <a:fillRect/>
          </a:stretch>
        </p:blipFill>
        <p:spPr>
          <a:xfrm>
            <a:off x="1862775" y="2663825"/>
            <a:ext cx="5418451" cy="2185825"/>
          </a:xfrm>
          <a:prstGeom prst="rect">
            <a:avLst/>
          </a:prstGeom>
          <a:noFill/>
          <a:ln>
            <a:noFill/>
          </a:ln>
        </p:spPr>
      </p:pic>
    </p:spTree>
    <p:extLst>
      <p:ext uri="{BB962C8B-B14F-4D97-AF65-F5344CB8AC3E}">
        <p14:creationId xmlns:p14="http://schemas.microsoft.com/office/powerpoint/2010/main" val="3307811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definição</a:t>
            </a:r>
            <a:endParaRPr/>
          </a:p>
        </p:txBody>
      </p:sp>
      <p:sp>
        <p:nvSpPr>
          <p:cNvPr id="194" name="Google Shape;194;p3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Em uma árvore binária, cada nó possui grau zero, um ou dois.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pt-BR"/>
              <a:t>Embora possa haver muitos tipos de árvores, árvores binárias são especiais, pois, quando ordenadas, elas conduzem a pesquisas, inserções e exclusões rápidas;</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pt-BR"/>
              <a:t>Uma árvore não precisa está ordenada, contudo a maioria dos usos exige que isso seja verdade.</a:t>
            </a:r>
            <a:endParaRPr/>
          </a:p>
        </p:txBody>
      </p:sp>
    </p:spTree>
    <p:extLst>
      <p:ext uri="{BB962C8B-B14F-4D97-AF65-F5344CB8AC3E}">
        <p14:creationId xmlns:p14="http://schemas.microsoft.com/office/powerpoint/2010/main" val="4041951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definição</a:t>
            </a:r>
            <a:endParaRPr/>
          </a:p>
        </p:txBody>
      </p:sp>
      <p:sp>
        <p:nvSpPr>
          <p:cNvPr id="200" name="Google Shape;200;p3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Uma árvore binária é considerada estritamente binária se cada nó da árvore possui grau zero ou dois.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01" name="Google Shape;201;p35"/>
          <p:cNvPicPr preferRelativeResize="0"/>
          <p:nvPr/>
        </p:nvPicPr>
        <p:blipFill>
          <a:blip r:embed="rId3">
            <a:alphaModFix/>
          </a:blip>
          <a:stretch>
            <a:fillRect/>
          </a:stretch>
        </p:blipFill>
        <p:spPr>
          <a:xfrm>
            <a:off x="2085975" y="2230200"/>
            <a:ext cx="4972050" cy="2667000"/>
          </a:xfrm>
          <a:prstGeom prst="rect">
            <a:avLst/>
          </a:prstGeom>
          <a:noFill/>
          <a:ln>
            <a:noFill/>
          </a:ln>
        </p:spPr>
      </p:pic>
    </p:spTree>
    <p:extLst>
      <p:ext uri="{BB962C8B-B14F-4D97-AF65-F5344CB8AC3E}">
        <p14:creationId xmlns:p14="http://schemas.microsoft.com/office/powerpoint/2010/main" val="148698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recursão</a:t>
            </a:r>
            <a:endParaRPr/>
          </a:p>
        </p:txBody>
      </p:sp>
      <p:sp>
        <p:nvSpPr>
          <p:cNvPr id="77" name="Google Shape;77;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Para resolver um problema decompõe-se em subproblemas cada vez mais simples, até que tenhamos apenas subproblemas triviais;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pt-BR"/>
              <a:t>Então, cada subproblema trivial é resolvido diretamente, sem a necessidade de novas decomposições;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pt-BR"/>
              <a:t>Os resultados obtidos são usados para compor a solução do problema original.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definição</a:t>
            </a:r>
            <a:endParaRPr/>
          </a:p>
        </p:txBody>
      </p:sp>
      <p:sp>
        <p:nvSpPr>
          <p:cNvPr id="207" name="Google Shape;207;p3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Uma árvore binária é dita completa se todo nível i, com exceção do último, tem o número máximo de elementos, ou seja, 2i.</a:t>
            </a:r>
            <a:endParaRPr/>
          </a:p>
        </p:txBody>
      </p:sp>
      <p:pic>
        <p:nvPicPr>
          <p:cNvPr id="208" name="Google Shape;208;p36"/>
          <p:cNvPicPr preferRelativeResize="0"/>
          <p:nvPr/>
        </p:nvPicPr>
        <p:blipFill>
          <a:blip r:embed="rId3">
            <a:alphaModFix/>
          </a:blip>
          <a:stretch>
            <a:fillRect/>
          </a:stretch>
        </p:blipFill>
        <p:spPr>
          <a:xfrm>
            <a:off x="2198500" y="2349500"/>
            <a:ext cx="4747001" cy="2219375"/>
          </a:xfrm>
          <a:prstGeom prst="rect">
            <a:avLst/>
          </a:prstGeom>
          <a:noFill/>
          <a:ln>
            <a:noFill/>
          </a:ln>
        </p:spPr>
      </p:pic>
    </p:spTree>
    <p:extLst>
      <p:ext uri="{BB962C8B-B14F-4D97-AF65-F5344CB8AC3E}">
        <p14:creationId xmlns:p14="http://schemas.microsoft.com/office/powerpoint/2010/main" val="2010859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TAD Árvore Binária</a:t>
            </a:r>
            <a:endParaRPr/>
          </a:p>
        </p:txBody>
      </p:sp>
      <p:pic>
        <p:nvPicPr>
          <p:cNvPr id="214" name="Google Shape;214;p37"/>
          <p:cNvPicPr preferRelativeResize="0"/>
          <p:nvPr/>
        </p:nvPicPr>
        <p:blipFill>
          <a:blip r:embed="rId3">
            <a:alphaModFix/>
          </a:blip>
          <a:stretch>
            <a:fillRect/>
          </a:stretch>
        </p:blipFill>
        <p:spPr>
          <a:xfrm>
            <a:off x="311700" y="1228675"/>
            <a:ext cx="4390000" cy="3659500"/>
          </a:xfrm>
          <a:prstGeom prst="rect">
            <a:avLst/>
          </a:prstGeom>
          <a:noFill/>
          <a:ln>
            <a:noFill/>
          </a:ln>
        </p:spPr>
      </p:pic>
      <p:sp>
        <p:nvSpPr>
          <p:cNvPr id="215" name="Google Shape;215;p37"/>
          <p:cNvSpPr txBox="1">
            <a:spLocks noGrp="1"/>
          </p:cNvSpPr>
          <p:nvPr>
            <p:ph type="body" idx="2"/>
          </p:nvPr>
        </p:nvSpPr>
        <p:spPr>
          <a:xfrm>
            <a:off x="5550600" y="1228675"/>
            <a:ext cx="32817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800"/>
              <a:t>Cada item em uma árvore consiste em informação juntamente com um elo ao membro esquerdo e um elo ao membro direito.</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Tree>
    <p:extLst>
      <p:ext uri="{BB962C8B-B14F-4D97-AF65-F5344CB8AC3E}">
        <p14:creationId xmlns:p14="http://schemas.microsoft.com/office/powerpoint/2010/main" val="707318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TAD Árvore Binária</a:t>
            </a:r>
            <a:endParaRPr/>
          </a:p>
        </p:txBody>
      </p:sp>
      <p:sp>
        <p:nvSpPr>
          <p:cNvPr id="221" name="Google Shape;221;p38"/>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700"/>
              <a:t>typedef int TipoChave;</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pt-BR" sz="1700"/>
              <a:t>typedef struct TipoItem{</a:t>
            </a:r>
            <a:endParaRPr sz="1700"/>
          </a:p>
          <a:p>
            <a:pPr marL="0" lvl="0" indent="0" algn="l" rtl="0">
              <a:spcBef>
                <a:spcPts val="0"/>
              </a:spcBef>
              <a:spcAft>
                <a:spcPts val="0"/>
              </a:spcAft>
              <a:buNone/>
            </a:pPr>
            <a:r>
              <a:rPr lang="pt-BR" sz="1700"/>
              <a:t>  TipoChave chave;</a:t>
            </a:r>
            <a:endParaRPr sz="1700"/>
          </a:p>
          <a:p>
            <a:pPr marL="0" lvl="0" indent="0" algn="l" rtl="0">
              <a:spcBef>
                <a:spcPts val="0"/>
              </a:spcBef>
              <a:spcAft>
                <a:spcPts val="0"/>
              </a:spcAft>
              <a:buNone/>
            </a:pPr>
            <a:r>
              <a:rPr lang="pt-BR" sz="1700"/>
              <a:t>  /* outros componentes */</a:t>
            </a:r>
            <a:endParaRPr sz="1700"/>
          </a:p>
          <a:p>
            <a:pPr marL="0" lvl="0" indent="0" algn="l" rtl="0">
              <a:spcBef>
                <a:spcPts val="0"/>
              </a:spcBef>
              <a:spcAft>
                <a:spcPts val="0"/>
              </a:spcAft>
              <a:buNone/>
            </a:pPr>
            <a:r>
              <a:rPr lang="pt-BR" sz="1700"/>
              <a:t>} TipoItem;</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pt-BR" sz="1700"/>
              <a:t>typedef struct No *apontador;</a:t>
            </a:r>
            <a:endParaRPr sz="1700"/>
          </a:p>
        </p:txBody>
      </p:sp>
      <p:sp>
        <p:nvSpPr>
          <p:cNvPr id="222" name="Google Shape;222;p38"/>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700"/>
              <a:t>typedef struct No {</a:t>
            </a:r>
            <a:endParaRPr sz="1700"/>
          </a:p>
          <a:p>
            <a:pPr marL="0" lvl="0" indent="0" algn="l" rtl="0">
              <a:spcBef>
                <a:spcPts val="0"/>
              </a:spcBef>
              <a:spcAft>
                <a:spcPts val="0"/>
              </a:spcAft>
              <a:buNone/>
            </a:pPr>
            <a:r>
              <a:rPr lang="pt-BR" sz="1700"/>
              <a:t>  TipoItem item;</a:t>
            </a:r>
            <a:endParaRPr sz="1700"/>
          </a:p>
          <a:p>
            <a:pPr marL="0" lvl="0" indent="0" algn="l" rtl="0">
              <a:spcBef>
                <a:spcPts val="0"/>
              </a:spcBef>
              <a:spcAft>
                <a:spcPts val="0"/>
              </a:spcAft>
              <a:buNone/>
            </a:pPr>
            <a:r>
              <a:rPr lang="pt-BR" sz="1700"/>
              <a:t>  apontador esq, dir;</a:t>
            </a:r>
            <a:endParaRPr sz="1700"/>
          </a:p>
          <a:p>
            <a:pPr marL="0" lvl="0" indent="0" algn="l" rtl="0">
              <a:spcBef>
                <a:spcPts val="0"/>
              </a:spcBef>
              <a:spcAft>
                <a:spcPts val="0"/>
              </a:spcAft>
              <a:buNone/>
            </a:pPr>
            <a:r>
              <a:rPr lang="pt-BR" sz="1700"/>
              <a:t>} No;</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pt-BR" sz="1700"/>
              <a:t>typedef apontador TipoArvoreBin;</a:t>
            </a:r>
            <a:endParaRPr sz="1700"/>
          </a:p>
        </p:txBody>
      </p:sp>
    </p:spTree>
    <p:extLst>
      <p:ext uri="{BB962C8B-B14F-4D97-AF65-F5344CB8AC3E}">
        <p14:creationId xmlns:p14="http://schemas.microsoft.com/office/powerpoint/2010/main" val="876274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Percurso em Árvore Binária</a:t>
            </a:r>
            <a:endParaRPr/>
          </a:p>
        </p:txBody>
      </p:sp>
      <p:sp>
        <p:nvSpPr>
          <p:cNvPr id="228" name="Google Shape;228;p3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Uma das operações mais comuns em árvores binárias, consiste numa visita sistemática a cada um dos nós da árvore;</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pt-BR"/>
              <a:t>Visitar um nó significa operar, manipular, de alguma forma, as informações contidas nele. Ex: imprimir o conteúdo do nó, testar se é o nó buscado, etc.</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pt-BR"/>
              <a:t>Tipos</a:t>
            </a:r>
            <a:endParaRPr/>
          </a:p>
          <a:p>
            <a:pPr marL="914400" lvl="1" indent="-317500" algn="l" rtl="0">
              <a:spcBef>
                <a:spcPts val="0"/>
              </a:spcBef>
              <a:spcAft>
                <a:spcPts val="0"/>
              </a:spcAft>
              <a:buSzPts val="1400"/>
              <a:buChar char="❏"/>
            </a:pPr>
            <a:r>
              <a:rPr lang="pt-BR"/>
              <a:t>Pré-ordem</a:t>
            </a:r>
            <a:endParaRPr/>
          </a:p>
          <a:p>
            <a:pPr marL="914400" lvl="1" indent="-317500" algn="l" rtl="0">
              <a:spcBef>
                <a:spcPts val="0"/>
              </a:spcBef>
              <a:spcAft>
                <a:spcPts val="0"/>
              </a:spcAft>
              <a:buSzPts val="1400"/>
              <a:buChar char="❏"/>
            </a:pPr>
            <a:r>
              <a:rPr lang="pt-BR"/>
              <a:t>Ordem</a:t>
            </a:r>
            <a:endParaRPr/>
          </a:p>
          <a:p>
            <a:pPr marL="914400" lvl="1" indent="-317500" algn="l" rtl="0">
              <a:spcBef>
                <a:spcPts val="0"/>
              </a:spcBef>
              <a:spcAft>
                <a:spcPts val="0"/>
              </a:spcAft>
              <a:buSzPts val="1400"/>
              <a:buChar char="❏"/>
            </a:pPr>
            <a:r>
              <a:rPr lang="pt-BR"/>
              <a:t>Pós-ordem</a:t>
            </a:r>
            <a:endParaRPr/>
          </a:p>
        </p:txBody>
      </p:sp>
    </p:spTree>
    <p:extLst>
      <p:ext uri="{BB962C8B-B14F-4D97-AF65-F5344CB8AC3E}">
        <p14:creationId xmlns:p14="http://schemas.microsoft.com/office/powerpoint/2010/main" val="1891438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Percurso em Pré-Ordem</a:t>
            </a:r>
            <a:endParaRPr/>
          </a:p>
        </p:txBody>
      </p:sp>
      <p:sp>
        <p:nvSpPr>
          <p:cNvPr id="234" name="Google Shape;234;p4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Algoritmo básico:</a:t>
            </a:r>
            <a:endParaRPr/>
          </a:p>
          <a:p>
            <a:pPr marL="914400" lvl="1" indent="-317500" algn="l" rtl="0">
              <a:spcBef>
                <a:spcPts val="0"/>
              </a:spcBef>
              <a:spcAft>
                <a:spcPts val="0"/>
              </a:spcAft>
              <a:buSzPts val="1400"/>
              <a:buChar char="❏"/>
            </a:pPr>
            <a:r>
              <a:rPr lang="pt-BR"/>
              <a:t>Se árvore vazia → fim</a:t>
            </a:r>
            <a:endParaRPr/>
          </a:p>
          <a:p>
            <a:pPr marL="914400" lvl="1" indent="-317500" algn="l" rtl="0">
              <a:spcBef>
                <a:spcPts val="0"/>
              </a:spcBef>
              <a:spcAft>
                <a:spcPts val="0"/>
              </a:spcAft>
              <a:buSzPts val="1400"/>
              <a:buChar char="❏"/>
            </a:pPr>
            <a:r>
              <a:rPr lang="pt-BR"/>
              <a:t>visitar o nó raiz</a:t>
            </a:r>
            <a:endParaRPr/>
          </a:p>
          <a:p>
            <a:pPr marL="914400" lvl="1" indent="-317500" algn="l" rtl="0">
              <a:spcBef>
                <a:spcPts val="0"/>
              </a:spcBef>
              <a:spcAft>
                <a:spcPts val="0"/>
              </a:spcAft>
              <a:buSzPts val="1400"/>
              <a:buChar char="❏"/>
            </a:pPr>
            <a:r>
              <a:rPr lang="pt-BR"/>
              <a:t>percorrer em pré-ordem a sub-árvore esquerda</a:t>
            </a:r>
            <a:endParaRPr/>
          </a:p>
          <a:p>
            <a:pPr marL="914400" lvl="1" indent="-317500" algn="l" rtl="0">
              <a:spcBef>
                <a:spcPts val="0"/>
              </a:spcBef>
              <a:spcAft>
                <a:spcPts val="0"/>
              </a:spcAft>
              <a:buSzPts val="1400"/>
              <a:buChar char="❏"/>
            </a:pPr>
            <a:r>
              <a:rPr lang="pt-BR"/>
              <a:t>percorrer em pré-ordem a sub-árvore direita</a:t>
            </a:r>
            <a:endParaRPr/>
          </a:p>
          <a:p>
            <a:pPr marL="0" lvl="0" indent="0" algn="l" rtl="0">
              <a:spcBef>
                <a:spcPts val="0"/>
              </a:spcBef>
              <a:spcAft>
                <a:spcPts val="0"/>
              </a:spcAft>
              <a:buNone/>
            </a:pPr>
            <a:endParaRPr/>
          </a:p>
        </p:txBody>
      </p:sp>
      <p:pic>
        <p:nvPicPr>
          <p:cNvPr id="235" name="Google Shape;235;p40"/>
          <p:cNvPicPr preferRelativeResize="0"/>
          <p:nvPr/>
        </p:nvPicPr>
        <p:blipFill>
          <a:blip r:embed="rId3">
            <a:alphaModFix/>
          </a:blip>
          <a:stretch>
            <a:fillRect/>
          </a:stretch>
        </p:blipFill>
        <p:spPr>
          <a:xfrm>
            <a:off x="3102800" y="2571750"/>
            <a:ext cx="2463450" cy="2463450"/>
          </a:xfrm>
          <a:prstGeom prst="rect">
            <a:avLst/>
          </a:prstGeom>
          <a:noFill/>
          <a:ln>
            <a:noFill/>
          </a:ln>
        </p:spPr>
      </p:pic>
      <p:sp>
        <p:nvSpPr>
          <p:cNvPr id="236" name="Google Shape;236;p40"/>
          <p:cNvSpPr txBox="1"/>
          <p:nvPr/>
        </p:nvSpPr>
        <p:spPr>
          <a:xfrm>
            <a:off x="5566250" y="2967075"/>
            <a:ext cx="3000000" cy="51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pt-BR" sz="1700">
                <a:solidFill>
                  <a:srgbClr val="FF3300"/>
                </a:solidFill>
                <a:latin typeface="Source Code Pro"/>
                <a:ea typeface="Source Code Pro"/>
                <a:cs typeface="Source Code Pro"/>
                <a:sym typeface="Source Code Pro"/>
              </a:rPr>
              <a:t>ABDCEGFH</a:t>
            </a:r>
            <a:endParaRPr sz="1700">
              <a:solidFill>
                <a:srgbClr val="FF3300"/>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345627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Percurso em Pré-Ordem</a:t>
            </a:r>
            <a:endParaRPr/>
          </a:p>
        </p:txBody>
      </p:sp>
      <p:sp>
        <p:nvSpPr>
          <p:cNvPr id="242" name="Google Shape;242;p4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void PreOrdem(Apontador *raiz){</a:t>
            </a:r>
            <a:endParaRPr/>
          </a:p>
          <a:p>
            <a:pPr marL="0" lvl="0" indent="0" algn="l" rtl="0">
              <a:spcBef>
                <a:spcPts val="0"/>
              </a:spcBef>
              <a:spcAft>
                <a:spcPts val="0"/>
              </a:spcAft>
              <a:buNone/>
            </a:pPr>
            <a:r>
              <a:rPr lang="pt-BR"/>
              <a:t>     if (*raiz != NULL)	{</a:t>
            </a:r>
            <a:endParaRPr/>
          </a:p>
          <a:p>
            <a:pPr marL="0" lvl="0" indent="0" algn="l" rtl="0">
              <a:spcBef>
                <a:spcPts val="0"/>
              </a:spcBef>
              <a:spcAft>
                <a:spcPts val="0"/>
              </a:spcAft>
              <a:buNone/>
            </a:pPr>
            <a:r>
              <a:rPr lang="pt-BR"/>
              <a:t>    	</a:t>
            </a:r>
            <a:r>
              <a:rPr lang="pt-BR">
                <a:solidFill>
                  <a:srgbClr val="FF0000"/>
                </a:solidFill>
              </a:rPr>
              <a:t>Processa(raiz); // por. ex. imprimir a chave</a:t>
            </a:r>
            <a:endParaRPr>
              <a:solidFill>
                <a:srgbClr val="FF0000"/>
              </a:solidFill>
            </a:endParaRPr>
          </a:p>
          <a:p>
            <a:pPr marL="0" lvl="0" indent="0" algn="l" rtl="0">
              <a:spcBef>
                <a:spcPts val="0"/>
              </a:spcBef>
              <a:spcAft>
                <a:spcPts val="0"/>
              </a:spcAft>
              <a:buNone/>
            </a:pPr>
            <a:r>
              <a:rPr lang="pt-BR"/>
              <a:t>    	PreOrdem(&amp;(*raiz)-&gt;esq);</a:t>
            </a:r>
            <a:endParaRPr/>
          </a:p>
          <a:p>
            <a:pPr marL="0" lvl="0" indent="0" algn="l" rtl="0">
              <a:spcBef>
                <a:spcPts val="0"/>
              </a:spcBef>
              <a:spcAft>
                <a:spcPts val="0"/>
              </a:spcAft>
              <a:buNone/>
            </a:pPr>
            <a:r>
              <a:rPr lang="pt-BR"/>
              <a:t>     	PreOrdem(&amp;(*raiz)-&gt;dir);</a:t>
            </a:r>
            <a:endParaRPr/>
          </a:p>
          <a:p>
            <a:pPr marL="0" lvl="0" indent="0" algn="l" rtl="0">
              <a:spcBef>
                <a:spcPts val="0"/>
              </a:spcBef>
              <a:spcAft>
                <a:spcPts val="0"/>
              </a:spcAft>
              <a:buNone/>
            </a:pPr>
            <a:r>
              <a:rPr lang="pt-BR"/>
              <a:t>	}</a:t>
            </a:r>
            <a:endParaRPr/>
          </a:p>
          <a:p>
            <a:pPr marL="0" lvl="0" indent="0" algn="l" rtl="0">
              <a:spcBef>
                <a:spcPts val="0"/>
              </a:spcBef>
              <a:spcAft>
                <a:spcPts val="0"/>
              </a:spcAft>
              <a:buNone/>
            </a:pPr>
            <a:r>
              <a:rPr lang="pt-BR"/>
              <a: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29085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Percurso em Ordem</a:t>
            </a:r>
            <a:endParaRPr/>
          </a:p>
        </p:txBody>
      </p:sp>
      <p:sp>
        <p:nvSpPr>
          <p:cNvPr id="248" name="Google Shape;248;p42"/>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Algoritmo básico:</a:t>
            </a:r>
            <a:endParaRPr/>
          </a:p>
          <a:p>
            <a:pPr marL="914400" lvl="1" indent="-317500" algn="l" rtl="0">
              <a:spcBef>
                <a:spcPts val="0"/>
              </a:spcBef>
              <a:spcAft>
                <a:spcPts val="0"/>
              </a:spcAft>
              <a:buSzPts val="1400"/>
              <a:buChar char="❏"/>
            </a:pPr>
            <a:r>
              <a:rPr lang="pt-BR"/>
              <a:t>Se árvore vazia → fim</a:t>
            </a:r>
            <a:endParaRPr/>
          </a:p>
          <a:p>
            <a:pPr marL="914400" lvl="1" indent="-317500" algn="l" rtl="0">
              <a:spcBef>
                <a:spcPts val="0"/>
              </a:spcBef>
              <a:spcAft>
                <a:spcPts val="0"/>
              </a:spcAft>
              <a:buSzPts val="1400"/>
              <a:buChar char="❏"/>
            </a:pPr>
            <a:r>
              <a:rPr lang="pt-BR"/>
              <a:t>percorrer em ordem a sub-árvore esquerda</a:t>
            </a:r>
            <a:endParaRPr/>
          </a:p>
          <a:p>
            <a:pPr marL="914400" lvl="1" indent="-317500" algn="l" rtl="0">
              <a:spcBef>
                <a:spcPts val="0"/>
              </a:spcBef>
              <a:spcAft>
                <a:spcPts val="0"/>
              </a:spcAft>
              <a:buSzPts val="1400"/>
              <a:buChar char="❏"/>
            </a:pPr>
            <a:r>
              <a:rPr lang="pt-BR"/>
              <a:t>visitar o nó raiz</a:t>
            </a:r>
            <a:endParaRPr/>
          </a:p>
          <a:p>
            <a:pPr marL="914400" lvl="1" indent="-317500" algn="l" rtl="0">
              <a:spcBef>
                <a:spcPts val="0"/>
              </a:spcBef>
              <a:spcAft>
                <a:spcPts val="0"/>
              </a:spcAft>
              <a:buSzPts val="1400"/>
              <a:buChar char="❏"/>
            </a:pPr>
            <a:r>
              <a:rPr lang="pt-BR"/>
              <a:t>percorrer em ordem a sub-árvore direita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49" name="Google Shape;249;p42"/>
          <p:cNvPicPr preferRelativeResize="0"/>
          <p:nvPr/>
        </p:nvPicPr>
        <p:blipFill>
          <a:blip r:embed="rId3">
            <a:alphaModFix/>
          </a:blip>
          <a:stretch>
            <a:fillRect/>
          </a:stretch>
        </p:blipFill>
        <p:spPr>
          <a:xfrm>
            <a:off x="3361150" y="2684750"/>
            <a:ext cx="2295650" cy="2295650"/>
          </a:xfrm>
          <a:prstGeom prst="rect">
            <a:avLst/>
          </a:prstGeom>
          <a:noFill/>
          <a:ln>
            <a:noFill/>
          </a:ln>
        </p:spPr>
      </p:pic>
      <p:sp>
        <p:nvSpPr>
          <p:cNvPr id="250" name="Google Shape;250;p42"/>
          <p:cNvSpPr txBox="1"/>
          <p:nvPr/>
        </p:nvSpPr>
        <p:spPr>
          <a:xfrm>
            <a:off x="5566250" y="3252850"/>
            <a:ext cx="3000000" cy="42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pt-BR" sz="1700">
                <a:solidFill>
                  <a:srgbClr val="FF3300"/>
                </a:solidFill>
                <a:latin typeface="Source Code Pro"/>
                <a:ea typeface="Source Code Pro"/>
                <a:cs typeface="Source Code Pro"/>
                <a:sym typeface="Source Code Pro"/>
              </a:rPr>
              <a:t>DBAEGCHFI</a:t>
            </a:r>
            <a:endParaRPr sz="1700">
              <a:solidFill>
                <a:srgbClr val="FF3300"/>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1207845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Percurso em Ordem</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6" name="Google Shape;256;p4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void EmOrdem(Apontador *raiz){</a:t>
            </a:r>
            <a:endParaRPr/>
          </a:p>
          <a:p>
            <a:pPr marL="0" lvl="0" indent="0" algn="l" rtl="0">
              <a:spcBef>
                <a:spcPts val="0"/>
              </a:spcBef>
              <a:spcAft>
                <a:spcPts val="0"/>
              </a:spcAft>
              <a:buNone/>
            </a:pPr>
            <a:r>
              <a:rPr lang="pt-BR"/>
              <a:t>    if (*raiz!= null){</a:t>
            </a:r>
            <a:endParaRPr/>
          </a:p>
          <a:p>
            <a:pPr marL="457200" lvl="0" indent="0" algn="l" rtl="0">
              <a:spcBef>
                <a:spcPts val="0"/>
              </a:spcBef>
              <a:spcAft>
                <a:spcPts val="0"/>
              </a:spcAft>
              <a:buNone/>
            </a:pPr>
            <a:r>
              <a:rPr lang="pt-BR"/>
              <a:t>   	 EmOrdem (&amp;(*raiz)-&gt;esq);     </a:t>
            </a:r>
            <a:endParaRPr/>
          </a:p>
          <a:p>
            <a:pPr marL="457200" lvl="0" indent="0" algn="l" rtl="0">
              <a:spcBef>
                <a:spcPts val="0"/>
              </a:spcBef>
              <a:spcAft>
                <a:spcPts val="0"/>
              </a:spcAft>
              <a:buNone/>
            </a:pPr>
            <a:r>
              <a:rPr lang="pt-BR"/>
              <a:t>   	 </a:t>
            </a:r>
            <a:r>
              <a:rPr lang="pt-BR">
                <a:solidFill>
                  <a:srgbClr val="FF0000"/>
                </a:solidFill>
              </a:rPr>
              <a:t>Processa(raiz); // por. ex. imprimir a chave</a:t>
            </a:r>
            <a:endParaRPr>
              <a:solidFill>
                <a:srgbClr val="FF0000"/>
              </a:solidFill>
            </a:endParaRPr>
          </a:p>
          <a:p>
            <a:pPr marL="457200" lvl="0" indent="0" algn="l" rtl="0">
              <a:spcBef>
                <a:spcPts val="0"/>
              </a:spcBef>
              <a:spcAft>
                <a:spcPts val="0"/>
              </a:spcAft>
              <a:buNone/>
            </a:pPr>
            <a:r>
              <a:rPr lang="pt-BR"/>
              <a:t>   	 EmOrdem (&amp;(*raiz)-&gt;dir);</a:t>
            </a:r>
            <a:endParaRPr/>
          </a:p>
          <a:p>
            <a:pPr marL="0" lvl="0" indent="0" algn="l" rtl="0">
              <a:spcBef>
                <a:spcPts val="0"/>
              </a:spcBef>
              <a:spcAft>
                <a:spcPts val="0"/>
              </a:spcAft>
              <a:buNone/>
            </a:pPr>
            <a:r>
              <a:rPr lang="pt-BR"/>
              <a:t>    }</a:t>
            </a:r>
            <a:endParaRPr/>
          </a:p>
          <a:p>
            <a:pPr marL="0" lvl="0" indent="0" algn="l" rtl="0">
              <a:spcBef>
                <a:spcPts val="0"/>
              </a:spcBef>
              <a:spcAft>
                <a:spcPts val="0"/>
              </a:spcAft>
              <a:buNone/>
            </a:pPr>
            <a:r>
              <a:rPr lang="pt-BR"/>
              <a:t>}</a:t>
            </a:r>
            <a:endParaRPr/>
          </a:p>
        </p:txBody>
      </p:sp>
    </p:spTree>
    <p:extLst>
      <p:ext uri="{BB962C8B-B14F-4D97-AF65-F5344CB8AC3E}">
        <p14:creationId xmlns:p14="http://schemas.microsoft.com/office/powerpoint/2010/main" val="3335779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Percurso em Pós-Ordem</a:t>
            </a:r>
            <a:endParaRPr/>
          </a:p>
        </p:txBody>
      </p:sp>
      <p:sp>
        <p:nvSpPr>
          <p:cNvPr id="262" name="Google Shape;262;p4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Algoritmo básico:</a:t>
            </a:r>
            <a:endParaRPr/>
          </a:p>
          <a:p>
            <a:pPr marL="914400" lvl="1" indent="-317500" algn="l" rtl="0">
              <a:spcBef>
                <a:spcPts val="0"/>
              </a:spcBef>
              <a:spcAft>
                <a:spcPts val="0"/>
              </a:spcAft>
              <a:buSzPts val="1400"/>
              <a:buChar char="❏"/>
            </a:pPr>
            <a:r>
              <a:rPr lang="pt-BR"/>
              <a:t>Se árvore vazia → fim</a:t>
            </a:r>
            <a:endParaRPr/>
          </a:p>
          <a:p>
            <a:pPr marL="914400" lvl="1" indent="-317500" algn="l" rtl="0">
              <a:spcBef>
                <a:spcPts val="0"/>
              </a:spcBef>
              <a:spcAft>
                <a:spcPts val="0"/>
              </a:spcAft>
              <a:buSzPts val="1400"/>
              <a:buChar char="❏"/>
            </a:pPr>
            <a:r>
              <a:rPr lang="pt-BR"/>
              <a:t>percorrer em ordem a sub-árvore esquerda</a:t>
            </a:r>
            <a:endParaRPr/>
          </a:p>
          <a:p>
            <a:pPr marL="914400" lvl="1" indent="-317500" algn="l" rtl="0">
              <a:spcBef>
                <a:spcPts val="0"/>
              </a:spcBef>
              <a:spcAft>
                <a:spcPts val="0"/>
              </a:spcAft>
              <a:buSzPts val="1400"/>
              <a:buChar char="❏"/>
            </a:pPr>
            <a:r>
              <a:rPr lang="pt-BR"/>
              <a:t>percorrer em ordem a sub-árvore direita</a:t>
            </a:r>
            <a:endParaRPr/>
          </a:p>
          <a:p>
            <a:pPr marL="914400" lvl="1" indent="-317500" algn="l" rtl="0">
              <a:spcBef>
                <a:spcPts val="0"/>
              </a:spcBef>
              <a:spcAft>
                <a:spcPts val="0"/>
              </a:spcAft>
              <a:buSzPts val="1400"/>
              <a:buChar char="❏"/>
            </a:pPr>
            <a:r>
              <a:rPr lang="pt-BR"/>
              <a:t>visitar o nó raiz</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63" name="Google Shape;263;p44"/>
          <p:cNvPicPr preferRelativeResize="0"/>
          <p:nvPr/>
        </p:nvPicPr>
        <p:blipFill>
          <a:blip r:embed="rId3">
            <a:alphaModFix/>
          </a:blip>
          <a:stretch>
            <a:fillRect/>
          </a:stretch>
        </p:blipFill>
        <p:spPr>
          <a:xfrm>
            <a:off x="3236287" y="2385950"/>
            <a:ext cx="2671425" cy="2671425"/>
          </a:xfrm>
          <a:prstGeom prst="rect">
            <a:avLst/>
          </a:prstGeom>
          <a:noFill/>
          <a:ln>
            <a:noFill/>
          </a:ln>
        </p:spPr>
      </p:pic>
      <p:sp>
        <p:nvSpPr>
          <p:cNvPr id="264" name="Google Shape;264;p44"/>
          <p:cNvSpPr txBox="1"/>
          <p:nvPr/>
        </p:nvSpPr>
        <p:spPr>
          <a:xfrm>
            <a:off x="5965525" y="3365850"/>
            <a:ext cx="3000000" cy="53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pt-BR" sz="1700">
                <a:solidFill>
                  <a:srgbClr val="FF3300"/>
                </a:solidFill>
                <a:latin typeface="Source Code Pro"/>
                <a:ea typeface="Source Code Pro"/>
                <a:cs typeface="Source Code Pro"/>
                <a:sym typeface="Source Code Pro"/>
              </a:rPr>
              <a:t>DBGEHIFCA</a:t>
            </a:r>
            <a:endParaRPr sz="1700">
              <a:solidFill>
                <a:srgbClr val="FF3300"/>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778648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Percurso em Pós-Ordem</a:t>
            </a:r>
            <a:endParaRPr/>
          </a:p>
          <a:p>
            <a:pPr marL="0" lvl="0" indent="0" algn="l" rtl="0">
              <a:spcBef>
                <a:spcPts val="0"/>
              </a:spcBef>
              <a:spcAft>
                <a:spcPts val="0"/>
              </a:spcAft>
              <a:buNone/>
            </a:pPr>
            <a:endParaRPr/>
          </a:p>
        </p:txBody>
      </p:sp>
      <p:sp>
        <p:nvSpPr>
          <p:cNvPr id="270" name="Google Shape;270;p4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void PosOrdem(Apontador *raiz){</a:t>
            </a:r>
            <a:endParaRPr/>
          </a:p>
          <a:p>
            <a:pPr marL="0" lvl="0" indent="0" algn="l" rtl="0">
              <a:spcBef>
                <a:spcPts val="0"/>
              </a:spcBef>
              <a:spcAft>
                <a:spcPts val="0"/>
              </a:spcAft>
              <a:buNone/>
            </a:pPr>
            <a:r>
              <a:rPr lang="pt-BR"/>
              <a:t>    if (*raiz!= null){</a:t>
            </a:r>
            <a:endParaRPr/>
          </a:p>
          <a:p>
            <a:pPr marL="457200" lvl="0" indent="0" algn="l" rtl="0">
              <a:spcBef>
                <a:spcPts val="0"/>
              </a:spcBef>
              <a:spcAft>
                <a:spcPts val="0"/>
              </a:spcAft>
              <a:buNone/>
            </a:pPr>
            <a:r>
              <a:rPr lang="pt-BR"/>
              <a:t>   	 PosOrdem (&amp;(*raiz)-&gt;esq);     </a:t>
            </a:r>
            <a:endParaRPr/>
          </a:p>
          <a:p>
            <a:pPr marL="457200" lvl="0" indent="0" algn="l" rtl="0">
              <a:spcBef>
                <a:spcPts val="0"/>
              </a:spcBef>
              <a:spcAft>
                <a:spcPts val="0"/>
              </a:spcAft>
              <a:buNone/>
            </a:pPr>
            <a:r>
              <a:rPr lang="pt-BR"/>
              <a:t>   	 PosOrdem (&amp;(*raiz)-&gt;dir);</a:t>
            </a:r>
            <a:endParaRPr/>
          </a:p>
          <a:p>
            <a:pPr marL="457200" lvl="0" indent="0" algn="l" rtl="0">
              <a:spcBef>
                <a:spcPts val="0"/>
              </a:spcBef>
              <a:spcAft>
                <a:spcPts val="0"/>
              </a:spcAft>
              <a:buNone/>
            </a:pPr>
            <a:r>
              <a:rPr lang="pt-BR"/>
              <a:t>   	 </a:t>
            </a:r>
            <a:r>
              <a:rPr lang="pt-BR">
                <a:solidFill>
                  <a:srgbClr val="FF0000"/>
                </a:solidFill>
              </a:rPr>
              <a:t>Processa(p); // por. ex. imprimir a chave</a:t>
            </a:r>
            <a:endParaRPr>
              <a:solidFill>
                <a:srgbClr val="FF0000"/>
              </a:solidFill>
            </a:endParaRPr>
          </a:p>
          <a:p>
            <a:pPr marL="0" lvl="0" indent="0" algn="l" rtl="0">
              <a:spcBef>
                <a:spcPts val="0"/>
              </a:spcBef>
              <a:spcAft>
                <a:spcPts val="0"/>
              </a:spcAft>
              <a:buNone/>
            </a:pPr>
            <a:r>
              <a:rPr lang="pt-BR"/>
              <a:t>    }</a:t>
            </a:r>
            <a:endParaRPr/>
          </a:p>
          <a:p>
            <a:pPr marL="0" lvl="0" indent="0" algn="l" rtl="0">
              <a:spcBef>
                <a:spcPts val="0"/>
              </a:spcBef>
              <a:spcAft>
                <a:spcPts val="0"/>
              </a:spcAft>
              <a:buNone/>
            </a:pPr>
            <a:r>
              <a:rPr lang="pt-BR"/>
              <a:t>}</a:t>
            </a:r>
            <a:endParaRPr/>
          </a:p>
        </p:txBody>
      </p:sp>
    </p:spTree>
    <p:extLst>
      <p:ext uri="{BB962C8B-B14F-4D97-AF65-F5344CB8AC3E}">
        <p14:creationId xmlns:p14="http://schemas.microsoft.com/office/powerpoint/2010/main" val="226774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recursão</a:t>
            </a:r>
            <a:endParaRPr/>
          </a:p>
        </p:txBody>
      </p:sp>
      <p:sp>
        <p:nvSpPr>
          <p:cNvPr id="83" name="Google Shape;83;p1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Uma forma visual de recursão conhecida como efeito Droste.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84" name="Google Shape;84;p17"/>
          <p:cNvPicPr preferRelativeResize="0"/>
          <p:nvPr/>
        </p:nvPicPr>
        <p:blipFill>
          <a:blip r:embed="rId3">
            <a:alphaModFix/>
          </a:blip>
          <a:stretch>
            <a:fillRect/>
          </a:stretch>
        </p:blipFill>
        <p:spPr>
          <a:xfrm>
            <a:off x="1628800" y="2072300"/>
            <a:ext cx="5069601" cy="26489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Aplicações Árvores Binárias</a:t>
            </a:r>
            <a:endParaRPr/>
          </a:p>
          <a:p>
            <a:pPr marL="0" lvl="0" indent="0" algn="l" rtl="0">
              <a:spcBef>
                <a:spcPts val="0"/>
              </a:spcBef>
              <a:spcAft>
                <a:spcPts val="0"/>
              </a:spcAft>
              <a:buNone/>
            </a:pPr>
            <a:endParaRPr sz="4400" b="0">
              <a:solidFill>
                <a:srgbClr val="00843C"/>
              </a:solidFill>
              <a:latin typeface="Arial"/>
              <a:ea typeface="Arial"/>
              <a:cs typeface="Arial"/>
              <a:sym typeface="Arial"/>
            </a:endParaRPr>
          </a:p>
        </p:txBody>
      </p:sp>
      <p:sp>
        <p:nvSpPr>
          <p:cNvPr id="276" name="Google Shape;276;p4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Exemplo: Representação de expressões aritméticas</a:t>
            </a:r>
            <a:endParaRPr/>
          </a:p>
          <a:p>
            <a:pPr marL="457200" lvl="0" indent="-342900" algn="l" rtl="0">
              <a:spcBef>
                <a:spcPts val="0"/>
              </a:spcBef>
              <a:spcAft>
                <a:spcPts val="0"/>
              </a:spcAft>
              <a:buSzPts val="1800"/>
              <a:buChar char="❏"/>
            </a:pPr>
            <a:r>
              <a:rPr lang="pt-BR"/>
              <a:t>Prioridade das operações fica implícita:</a:t>
            </a:r>
            <a:endParaRPr/>
          </a:p>
          <a:p>
            <a:pPr marL="914400" lvl="1" indent="-317500" algn="l" rtl="0">
              <a:spcBef>
                <a:spcPts val="0"/>
              </a:spcBef>
              <a:spcAft>
                <a:spcPts val="0"/>
              </a:spcAft>
              <a:buSzPts val="1400"/>
              <a:buChar char="❏"/>
            </a:pPr>
            <a:r>
              <a:rPr lang="pt-BR"/>
              <a:t>Operador de menor prioridade fica na raiz da árvore;</a:t>
            </a:r>
            <a:endParaRPr/>
          </a:p>
          <a:p>
            <a:pPr marL="914400" lvl="0" indent="0" algn="l" rtl="0">
              <a:spcBef>
                <a:spcPts val="0"/>
              </a:spcBef>
              <a:spcAft>
                <a:spcPts val="0"/>
              </a:spcAft>
              <a:buNone/>
            </a:pPr>
            <a:endParaRPr/>
          </a:p>
          <a:p>
            <a:pPr marL="914400" lvl="1" indent="-317500" algn="l" rtl="0">
              <a:spcBef>
                <a:spcPts val="0"/>
              </a:spcBef>
              <a:spcAft>
                <a:spcPts val="0"/>
              </a:spcAft>
              <a:buSzPts val="1400"/>
              <a:buChar char="❏"/>
            </a:pPr>
            <a:r>
              <a:rPr lang="pt-BR"/>
              <a:t>Subexpressão que forma o operando da esquerda deste operador dá origem a subárvore esquerda da raiz;</a:t>
            </a:r>
            <a:endParaRPr/>
          </a:p>
          <a:p>
            <a:pPr marL="914400" lvl="0" indent="0" algn="l" rtl="0">
              <a:spcBef>
                <a:spcPts val="0"/>
              </a:spcBef>
              <a:spcAft>
                <a:spcPts val="0"/>
              </a:spcAft>
              <a:buNone/>
            </a:pPr>
            <a:endParaRPr/>
          </a:p>
          <a:p>
            <a:pPr marL="914400" lvl="1" indent="-317500" algn="l" rtl="0">
              <a:spcBef>
                <a:spcPts val="0"/>
              </a:spcBef>
              <a:spcAft>
                <a:spcPts val="0"/>
              </a:spcAft>
              <a:buSzPts val="1400"/>
              <a:buChar char="❏"/>
            </a:pPr>
            <a:r>
              <a:rPr lang="pt-BR"/>
              <a:t>Subexpressão que forma o operando da direita deste operador dá origem a subárvore direita da raiz;</a:t>
            </a:r>
            <a:endParaRPr/>
          </a:p>
          <a:p>
            <a:pPr marL="914400" lvl="0" indent="0" algn="l" rtl="0">
              <a:spcBef>
                <a:spcPts val="0"/>
              </a:spcBef>
              <a:spcAft>
                <a:spcPts val="0"/>
              </a:spcAft>
              <a:buNone/>
            </a:pPr>
            <a:endParaRPr/>
          </a:p>
          <a:p>
            <a:pPr marL="914400" lvl="1" indent="-317500" algn="l" rtl="0">
              <a:spcBef>
                <a:spcPts val="0"/>
              </a:spcBef>
              <a:spcAft>
                <a:spcPts val="0"/>
              </a:spcAft>
              <a:buSzPts val="1400"/>
              <a:buChar char="❏"/>
            </a:pPr>
            <a:r>
              <a:rPr lang="pt-BR"/>
              <a:t>Operandos ficam sempre nas folhas;</a:t>
            </a:r>
            <a:endParaRPr/>
          </a:p>
          <a:p>
            <a:pPr marL="914400" lvl="0" indent="0" algn="l" rtl="0">
              <a:spcBef>
                <a:spcPts val="0"/>
              </a:spcBef>
              <a:spcAft>
                <a:spcPts val="0"/>
              </a:spcAft>
              <a:buNone/>
            </a:pPr>
            <a:endParaRPr/>
          </a:p>
          <a:p>
            <a:pPr marL="914400" lvl="1" indent="-317500" algn="l" rtl="0">
              <a:spcBef>
                <a:spcPts val="0"/>
              </a:spcBef>
              <a:spcAft>
                <a:spcPts val="0"/>
              </a:spcAft>
              <a:buSzPts val="1400"/>
              <a:buChar char="❏"/>
            </a:pPr>
            <a:r>
              <a:rPr lang="pt-BR"/>
              <a:t>Se a expressão possuir parênteses estes são desprezados.</a:t>
            </a:r>
            <a:endParaRPr/>
          </a:p>
        </p:txBody>
      </p:sp>
    </p:spTree>
    <p:extLst>
      <p:ext uri="{BB962C8B-B14F-4D97-AF65-F5344CB8AC3E}">
        <p14:creationId xmlns:p14="http://schemas.microsoft.com/office/powerpoint/2010/main" val="27183651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Aplicações Árvores Binárias</a:t>
            </a:r>
            <a:endParaRPr/>
          </a:p>
        </p:txBody>
      </p:sp>
      <p:sp>
        <p:nvSpPr>
          <p:cNvPr id="282" name="Google Shape;282;p47"/>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pt-BR" sz="1700"/>
              <a:t>Exemplo 1</a:t>
            </a:r>
            <a:endParaRPr sz="1700"/>
          </a:p>
        </p:txBody>
      </p:sp>
      <p:sp>
        <p:nvSpPr>
          <p:cNvPr id="283" name="Google Shape;283;p47"/>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pt-BR" sz="1700"/>
              <a:t>Exemplo 2</a:t>
            </a:r>
            <a:endParaRPr sz="1700"/>
          </a:p>
        </p:txBody>
      </p:sp>
      <p:pic>
        <p:nvPicPr>
          <p:cNvPr id="284" name="Google Shape;284;p47"/>
          <p:cNvPicPr preferRelativeResize="0"/>
          <p:nvPr/>
        </p:nvPicPr>
        <p:blipFill>
          <a:blip r:embed="rId3">
            <a:alphaModFix/>
          </a:blip>
          <a:stretch>
            <a:fillRect/>
          </a:stretch>
        </p:blipFill>
        <p:spPr>
          <a:xfrm>
            <a:off x="763050" y="1745825"/>
            <a:ext cx="2702200" cy="2762250"/>
          </a:xfrm>
          <a:prstGeom prst="rect">
            <a:avLst/>
          </a:prstGeom>
          <a:noFill/>
          <a:ln>
            <a:noFill/>
          </a:ln>
        </p:spPr>
      </p:pic>
      <p:pic>
        <p:nvPicPr>
          <p:cNvPr id="285" name="Google Shape;285;p47"/>
          <p:cNvPicPr preferRelativeResize="0"/>
          <p:nvPr/>
        </p:nvPicPr>
        <p:blipFill>
          <a:blip r:embed="rId4">
            <a:alphaModFix/>
          </a:blip>
          <a:stretch>
            <a:fillRect/>
          </a:stretch>
        </p:blipFill>
        <p:spPr>
          <a:xfrm>
            <a:off x="5598150" y="1905000"/>
            <a:ext cx="2468394" cy="2762250"/>
          </a:xfrm>
          <a:prstGeom prst="rect">
            <a:avLst/>
          </a:prstGeom>
          <a:noFill/>
          <a:ln>
            <a:noFill/>
          </a:ln>
        </p:spPr>
      </p:pic>
    </p:spTree>
    <p:extLst>
      <p:ext uri="{BB962C8B-B14F-4D97-AF65-F5344CB8AC3E}">
        <p14:creationId xmlns:p14="http://schemas.microsoft.com/office/powerpoint/2010/main" val="1563111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Aplicações Árvores Binárias</a:t>
            </a:r>
            <a:endParaRPr/>
          </a:p>
          <a:p>
            <a:pPr marL="0" lvl="0" indent="0" algn="l" rtl="0">
              <a:spcBef>
                <a:spcPts val="0"/>
              </a:spcBef>
              <a:spcAft>
                <a:spcPts val="0"/>
              </a:spcAft>
              <a:buNone/>
            </a:pPr>
            <a:endParaRPr/>
          </a:p>
        </p:txBody>
      </p:sp>
      <p:sp>
        <p:nvSpPr>
          <p:cNvPr id="291" name="Google Shape;291;p4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pt-BR" sz="1700"/>
              <a:t>De acordo com o caminhamento escolhido pode-se gerar a expressão nas seguintes notações:</a:t>
            </a:r>
            <a:endParaRPr sz="1700"/>
          </a:p>
          <a:p>
            <a:pPr marL="914400" lvl="1" indent="-336550" algn="l" rtl="0">
              <a:spcBef>
                <a:spcPts val="0"/>
              </a:spcBef>
              <a:spcAft>
                <a:spcPts val="0"/>
              </a:spcAft>
              <a:buSzPts val="1700"/>
              <a:buChar char="❏"/>
            </a:pPr>
            <a:r>
              <a:rPr lang="pt-BR" sz="1700"/>
              <a:t>Pós-ordem: A B 2 * +</a:t>
            </a:r>
            <a:endParaRPr sz="1700"/>
          </a:p>
          <a:p>
            <a:pPr marL="914400" lvl="1" indent="-336550" algn="l" rtl="0">
              <a:spcBef>
                <a:spcPts val="0"/>
              </a:spcBef>
              <a:spcAft>
                <a:spcPts val="0"/>
              </a:spcAft>
              <a:buSzPts val="1700"/>
              <a:buChar char="❏"/>
            </a:pPr>
            <a:r>
              <a:rPr lang="pt-BR" sz="1700"/>
              <a:t>Ordem: A + B * 2</a:t>
            </a:r>
            <a:endParaRPr sz="1700"/>
          </a:p>
          <a:p>
            <a:pPr marL="914400" lvl="1" indent="-336550" algn="l" rtl="0">
              <a:spcBef>
                <a:spcPts val="0"/>
              </a:spcBef>
              <a:spcAft>
                <a:spcPts val="0"/>
              </a:spcAft>
              <a:buSzPts val="1700"/>
              <a:buChar char="❏"/>
            </a:pPr>
            <a:r>
              <a:rPr lang="pt-BR" sz="1700"/>
              <a:t>Pré-ordem: + A * B 2</a:t>
            </a:r>
            <a:endParaRPr sz="1700"/>
          </a:p>
        </p:txBody>
      </p:sp>
    </p:spTree>
    <p:extLst>
      <p:ext uri="{BB962C8B-B14F-4D97-AF65-F5344CB8AC3E}">
        <p14:creationId xmlns:p14="http://schemas.microsoft.com/office/powerpoint/2010/main" val="4129788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exercícios</a:t>
            </a:r>
            <a:endParaRPr/>
          </a:p>
        </p:txBody>
      </p:sp>
      <p:sp>
        <p:nvSpPr>
          <p:cNvPr id="297" name="Google Shape;297;p4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pt-BR"/>
              <a:t>Considerando os três tipos de percurso vistos anteriormente, informe as expressões geradas a partir das árvores a seguir:</a:t>
            </a:r>
            <a:endParaRPr/>
          </a:p>
        </p:txBody>
      </p:sp>
      <p:pic>
        <p:nvPicPr>
          <p:cNvPr id="298" name="Google Shape;298;p49"/>
          <p:cNvPicPr preferRelativeResize="0"/>
          <p:nvPr/>
        </p:nvPicPr>
        <p:blipFill>
          <a:blip r:embed="rId3">
            <a:alphaModFix/>
          </a:blip>
          <a:stretch>
            <a:fillRect/>
          </a:stretch>
        </p:blipFill>
        <p:spPr>
          <a:xfrm>
            <a:off x="609600" y="2280000"/>
            <a:ext cx="7924800" cy="2438400"/>
          </a:xfrm>
          <a:prstGeom prst="rect">
            <a:avLst/>
          </a:prstGeom>
          <a:noFill/>
          <a:ln>
            <a:noFill/>
          </a:ln>
        </p:spPr>
      </p:pic>
    </p:spTree>
    <p:extLst>
      <p:ext uri="{BB962C8B-B14F-4D97-AF65-F5344CB8AC3E}">
        <p14:creationId xmlns:p14="http://schemas.microsoft.com/office/powerpoint/2010/main" val="25458837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Referências</a:t>
            </a:r>
            <a:endParaRPr/>
          </a:p>
        </p:txBody>
      </p:sp>
      <p:sp>
        <p:nvSpPr>
          <p:cNvPr id="174" name="Google Shape;174;p3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Consultar ementário.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recursão</a:t>
            </a:r>
            <a:endParaRPr/>
          </a:p>
        </p:txBody>
      </p:sp>
      <p:sp>
        <p:nvSpPr>
          <p:cNvPr id="90" name="Google Shape;90;p1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Muitas estruturas têm natureza recursiva:</a:t>
            </a:r>
            <a:endParaRPr/>
          </a:p>
          <a:p>
            <a:pPr marL="914400" lvl="1" indent="-342900" algn="l" rtl="0">
              <a:spcBef>
                <a:spcPts val="0"/>
              </a:spcBef>
              <a:spcAft>
                <a:spcPts val="0"/>
              </a:spcAft>
              <a:buSzPts val="1800"/>
              <a:buChar char="❏"/>
            </a:pPr>
            <a:r>
              <a:rPr lang="pt-BR" sz="1800"/>
              <a:t>Estruturas encadeadas</a:t>
            </a:r>
            <a:endParaRPr sz="1800"/>
          </a:p>
          <a:p>
            <a:pPr marL="914400" lvl="0" indent="0" algn="l" rtl="0">
              <a:spcBef>
                <a:spcPts val="0"/>
              </a:spcBef>
              <a:spcAft>
                <a:spcPts val="0"/>
              </a:spcAft>
              <a:buNone/>
            </a:pPr>
            <a:endParaRPr sz="1800"/>
          </a:p>
          <a:p>
            <a:pPr marL="914400" lvl="1" indent="-342900" algn="l" rtl="0">
              <a:spcBef>
                <a:spcPts val="0"/>
              </a:spcBef>
              <a:spcAft>
                <a:spcPts val="0"/>
              </a:spcAft>
              <a:buSzPts val="1800"/>
              <a:buChar char="❏"/>
            </a:pPr>
            <a:r>
              <a:rPr lang="pt-BR" sz="1800"/>
              <a:t>Fatorial</a:t>
            </a:r>
            <a:endParaRPr sz="1800"/>
          </a:p>
          <a:p>
            <a:pPr marL="914400" lvl="0" indent="0" algn="l" rtl="0">
              <a:spcBef>
                <a:spcPts val="0"/>
              </a:spcBef>
              <a:spcAft>
                <a:spcPts val="0"/>
              </a:spcAft>
              <a:buNone/>
            </a:pPr>
            <a:endParaRPr sz="1800"/>
          </a:p>
          <a:p>
            <a:pPr marL="914400" lvl="1" indent="-342900" algn="l" rtl="0">
              <a:spcBef>
                <a:spcPts val="0"/>
              </a:spcBef>
              <a:spcAft>
                <a:spcPts val="0"/>
              </a:spcAft>
              <a:buSzPts val="1800"/>
              <a:buChar char="❏"/>
            </a:pPr>
            <a:r>
              <a:rPr lang="pt-BR" sz="1800"/>
              <a:t>Uma pasta que contém outras pastas e arquivos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exemplo</a:t>
            </a:r>
            <a:endParaRPr/>
          </a:p>
        </p:txBody>
      </p:sp>
      <p:sp>
        <p:nvSpPr>
          <p:cNvPr id="96" name="Google Shape;96;p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Definição de uma Função Fatorial</a:t>
            </a:r>
            <a:endParaRPr/>
          </a:p>
          <a:p>
            <a:pPr marL="914400" lvl="1" indent="-317500" algn="l" rtl="0">
              <a:spcBef>
                <a:spcPts val="0"/>
              </a:spcBef>
              <a:spcAft>
                <a:spcPts val="0"/>
              </a:spcAft>
              <a:buSzPts val="1400"/>
              <a:buChar char="❏"/>
            </a:pPr>
            <a:r>
              <a:rPr lang="pt-BR"/>
              <a:t>Não Recursiva:</a:t>
            </a:r>
            <a:endParaRPr/>
          </a:p>
          <a:p>
            <a:pPr marL="457200" lvl="0" indent="0" algn="l" rtl="0">
              <a:spcBef>
                <a:spcPts val="0"/>
              </a:spcBef>
              <a:spcAft>
                <a:spcPts val="0"/>
              </a:spcAft>
              <a:buNone/>
            </a:pPr>
            <a:r>
              <a:rPr lang="pt-BR"/>
              <a:t>N! = 1, para N=0;</a:t>
            </a:r>
            <a:endParaRPr/>
          </a:p>
          <a:p>
            <a:pPr marL="457200" lvl="0" indent="0" algn="l" rtl="0">
              <a:spcBef>
                <a:spcPts val="0"/>
              </a:spcBef>
              <a:spcAft>
                <a:spcPts val="0"/>
              </a:spcAft>
              <a:buNone/>
            </a:pPr>
            <a:r>
              <a:rPr lang="pt-BR"/>
              <a:t>N! = 1 x 2 x 3 x ... x N, para N&gt;=1;</a:t>
            </a:r>
            <a:endParaRPr/>
          </a:p>
          <a:p>
            <a:pPr marL="457200" lvl="0" indent="0" algn="l" rtl="0">
              <a:spcBef>
                <a:spcPts val="0"/>
              </a:spcBef>
              <a:spcAft>
                <a:spcPts val="0"/>
              </a:spcAft>
              <a:buNone/>
            </a:pPr>
            <a:endParaRPr/>
          </a:p>
          <a:p>
            <a:pPr marL="457200" lvl="0" indent="0" algn="l" rtl="0">
              <a:spcBef>
                <a:spcPts val="0"/>
              </a:spcBef>
              <a:spcAft>
                <a:spcPts val="0"/>
              </a:spcAft>
              <a:buNone/>
            </a:pPr>
            <a:r>
              <a:rPr lang="pt-BR"/>
              <a:t>0! = 1</a:t>
            </a:r>
            <a:endParaRPr/>
          </a:p>
          <a:p>
            <a:pPr marL="457200" lvl="0" indent="0" algn="l" rtl="0">
              <a:spcBef>
                <a:spcPts val="0"/>
              </a:spcBef>
              <a:spcAft>
                <a:spcPts val="0"/>
              </a:spcAft>
              <a:buNone/>
            </a:pPr>
            <a:r>
              <a:rPr lang="pt-BR"/>
              <a:t>1! = 1</a:t>
            </a:r>
            <a:endParaRPr/>
          </a:p>
          <a:p>
            <a:pPr marL="457200" lvl="0" indent="0" algn="l" rtl="0">
              <a:spcBef>
                <a:spcPts val="0"/>
              </a:spcBef>
              <a:spcAft>
                <a:spcPts val="0"/>
              </a:spcAft>
              <a:buNone/>
            </a:pPr>
            <a:r>
              <a:rPr lang="pt-BR"/>
              <a:t>2! = 2 * 1</a:t>
            </a:r>
            <a:endParaRPr/>
          </a:p>
          <a:p>
            <a:pPr marL="457200" lvl="0" indent="0" algn="l" rtl="0">
              <a:spcBef>
                <a:spcPts val="0"/>
              </a:spcBef>
              <a:spcAft>
                <a:spcPts val="0"/>
              </a:spcAft>
              <a:buNone/>
            </a:pPr>
            <a:r>
              <a:rPr lang="pt-BR"/>
              <a:t>3! = 3  * 2 * 1</a:t>
            </a:r>
            <a:endParaRPr/>
          </a:p>
          <a:p>
            <a:pPr marL="457200" lvl="0" indent="0" algn="l" rtl="0">
              <a:spcBef>
                <a:spcPts val="0"/>
              </a:spcBef>
              <a:spcAft>
                <a:spcPts val="0"/>
              </a:spcAft>
              <a:buNone/>
            </a:pPr>
            <a:r>
              <a:rPr lang="pt-BR"/>
              <a:t>4! = 4 * 3 * 2 * 1</a:t>
            </a:r>
            <a:endParaRPr/>
          </a:p>
          <a:p>
            <a:pPr marL="457200" lvl="0" indent="0" algn="l" rtl="0">
              <a:spcBef>
                <a:spcPts val="0"/>
              </a:spcBef>
              <a:spcAft>
                <a:spcPts val="0"/>
              </a:spcAft>
              <a:buNone/>
            </a:pPr>
            <a:r>
              <a:rPr lang="pt-B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exemplo</a:t>
            </a:r>
            <a:endParaRPr/>
          </a:p>
        </p:txBody>
      </p:sp>
      <p:sp>
        <p:nvSpPr>
          <p:cNvPr id="102" name="Google Shape;102;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pt-BR"/>
              <a:t>Definição de uma Função Fatorial</a:t>
            </a:r>
            <a:endParaRPr/>
          </a:p>
          <a:p>
            <a:pPr marL="914400" lvl="1" indent="-317500" algn="l" rtl="0">
              <a:spcBef>
                <a:spcPts val="0"/>
              </a:spcBef>
              <a:spcAft>
                <a:spcPts val="0"/>
              </a:spcAft>
              <a:buSzPts val="1400"/>
              <a:buChar char="❏"/>
            </a:pPr>
            <a:r>
              <a:rPr lang="pt-BR"/>
              <a:t>Não Recursiva:</a:t>
            </a:r>
            <a:endParaRPr/>
          </a:p>
          <a:p>
            <a:pPr marL="457200" lvl="0" indent="0" algn="l" rtl="0">
              <a:spcBef>
                <a:spcPts val="0"/>
              </a:spcBef>
              <a:spcAft>
                <a:spcPts val="0"/>
              </a:spcAft>
              <a:buNone/>
            </a:pPr>
            <a:r>
              <a:rPr lang="pt-BR"/>
              <a:t>N! = 1, para N=0;</a:t>
            </a:r>
            <a:endParaRPr/>
          </a:p>
          <a:p>
            <a:pPr marL="457200" lvl="0" indent="0" algn="l" rtl="0">
              <a:spcBef>
                <a:spcPts val="0"/>
              </a:spcBef>
              <a:spcAft>
                <a:spcPts val="0"/>
              </a:spcAft>
              <a:buNone/>
            </a:pPr>
            <a:r>
              <a:rPr lang="pt-BR"/>
              <a:t>N! = 1 x 2 x 3 x ... x N, para N&gt;=1;</a:t>
            </a:r>
            <a:endParaRPr/>
          </a:p>
          <a:p>
            <a:pPr marL="457200" lvl="0" indent="0" algn="l" rtl="0">
              <a:spcBef>
                <a:spcPts val="0"/>
              </a:spcBef>
              <a:spcAft>
                <a:spcPts val="0"/>
              </a:spcAft>
              <a:buNone/>
            </a:pPr>
            <a:endParaRPr/>
          </a:p>
          <a:p>
            <a:pPr marL="457200" lvl="0" indent="0" algn="l" rtl="0">
              <a:spcBef>
                <a:spcPts val="0"/>
              </a:spcBef>
              <a:spcAft>
                <a:spcPts val="0"/>
              </a:spcAft>
              <a:buNone/>
            </a:pPr>
            <a:r>
              <a:rPr lang="pt-BR"/>
              <a:t>0! = 1</a:t>
            </a:r>
            <a:endParaRPr/>
          </a:p>
          <a:p>
            <a:pPr marL="457200" lvl="0" indent="0" algn="l" rtl="0">
              <a:spcBef>
                <a:spcPts val="0"/>
              </a:spcBef>
              <a:spcAft>
                <a:spcPts val="0"/>
              </a:spcAft>
              <a:buNone/>
            </a:pPr>
            <a:r>
              <a:rPr lang="pt-BR"/>
              <a:t>1! = 1</a:t>
            </a:r>
            <a:endParaRPr/>
          </a:p>
          <a:p>
            <a:pPr marL="457200" lvl="0" indent="0" algn="l" rtl="0">
              <a:spcBef>
                <a:spcPts val="0"/>
              </a:spcBef>
              <a:spcAft>
                <a:spcPts val="0"/>
              </a:spcAft>
              <a:buNone/>
            </a:pPr>
            <a:r>
              <a:rPr lang="pt-BR"/>
              <a:t>2! = 2 * 1</a:t>
            </a:r>
            <a:endParaRPr/>
          </a:p>
          <a:p>
            <a:pPr marL="457200" lvl="0" indent="0" algn="l" rtl="0">
              <a:spcBef>
                <a:spcPts val="0"/>
              </a:spcBef>
              <a:spcAft>
                <a:spcPts val="0"/>
              </a:spcAft>
              <a:buNone/>
            </a:pPr>
            <a:r>
              <a:rPr lang="pt-BR"/>
              <a:t>3! = 3  * 2 * 1</a:t>
            </a:r>
            <a:endParaRPr/>
          </a:p>
          <a:p>
            <a:pPr marL="457200" lvl="0" indent="0" algn="l" rtl="0">
              <a:spcBef>
                <a:spcPts val="0"/>
              </a:spcBef>
              <a:spcAft>
                <a:spcPts val="0"/>
              </a:spcAft>
              <a:buNone/>
            </a:pPr>
            <a:r>
              <a:rPr lang="pt-BR"/>
              <a:t>4! = 4 * 3 * 2 * 1</a:t>
            </a:r>
            <a:endParaRPr/>
          </a:p>
          <a:p>
            <a:pPr marL="457200" lvl="0" indent="0" algn="l" rtl="0">
              <a:spcBef>
                <a:spcPts val="0"/>
              </a:spcBef>
              <a:spcAft>
                <a:spcPts val="0"/>
              </a:spcAft>
              <a:buNone/>
            </a:pPr>
            <a:r>
              <a:rPr lang="pt-BR"/>
              <a:t>..........</a:t>
            </a:r>
            <a:endParaRPr/>
          </a:p>
        </p:txBody>
      </p:sp>
      <p:pic>
        <p:nvPicPr>
          <p:cNvPr id="103" name="Google Shape;103;p20"/>
          <p:cNvPicPr preferRelativeResize="0"/>
          <p:nvPr/>
        </p:nvPicPr>
        <p:blipFill>
          <a:blip r:embed="rId3">
            <a:alphaModFix/>
          </a:blip>
          <a:stretch>
            <a:fillRect/>
          </a:stretch>
        </p:blipFill>
        <p:spPr>
          <a:xfrm>
            <a:off x="5817125" y="1616550"/>
            <a:ext cx="3167575" cy="330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exemplo</a:t>
            </a:r>
            <a:endParaRPr/>
          </a:p>
        </p:txBody>
      </p:sp>
      <p:sp>
        <p:nvSpPr>
          <p:cNvPr id="109" name="Google Shape;109;p2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Recursiva:</a:t>
            </a:r>
            <a:endParaRPr/>
          </a:p>
          <a:p>
            <a:pPr marL="0" lvl="0" indent="0" algn="l" rtl="0">
              <a:spcBef>
                <a:spcPts val="0"/>
              </a:spcBef>
              <a:spcAft>
                <a:spcPts val="0"/>
              </a:spcAft>
              <a:buNone/>
            </a:pPr>
            <a:r>
              <a:rPr lang="pt-BR"/>
              <a:t>N! = 1, para N=0;</a:t>
            </a:r>
            <a:endParaRPr/>
          </a:p>
          <a:p>
            <a:pPr marL="0" lvl="0" indent="0" algn="l" rtl="0">
              <a:spcBef>
                <a:spcPts val="0"/>
              </a:spcBef>
              <a:spcAft>
                <a:spcPts val="0"/>
              </a:spcAft>
              <a:buNone/>
            </a:pPr>
            <a:r>
              <a:rPr lang="pt-BR"/>
              <a:t>N! = N * (N – 1)!, para N&gt;=1;</a:t>
            </a:r>
            <a:endParaRPr/>
          </a:p>
          <a:p>
            <a:pPr marL="0" lvl="0" indent="0" algn="l" rtl="0">
              <a:spcBef>
                <a:spcPts val="0"/>
              </a:spcBef>
              <a:spcAft>
                <a:spcPts val="0"/>
              </a:spcAft>
              <a:buNone/>
            </a:pPr>
            <a:endParaRPr/>
          </a:p>
          <a:p>
            <a:pPr marL="0" lvl="0" indent="0" algn="l" rtl="0">
              <a:spcBef>
                <a:spcPts val="0"/>
              </a:spcBef>
              <a:spcAft>
                <a:spcPts val="0"/>
              </a:spcAft>
              <a:buNone/>
            </a:pPr>
            <a:r>
              <a:rPr lang="pt-BR"/>
              <a:t>0! = 1</a:t>
            </a:r>
            <a:endParaRPr/>
          </a:p>
          <a:p>
            <a:pPr marL="0" lvl="0" indent="0" algn="l" rtl="0">
              <a:spcBef>
                <a:spcPts val="0"/>
              </a:spcBef>
              <a:spcAft>
                <a:spcPts val="0"/>
              </a:spcAft>
              <a:buNone/>
            </a:pPr>
            <a:r>
              <a:rPr lang="pt-BR"/>
              <a:t>1! = 1 * 0!</a:t>
            </a:r>
            <a:endParaRPr/>
          </a:p>
          <a:p>
            <a:pPr marL="0" lvl="0" indent="0" algn="l" rtl="0">
              <a:spcBef>
                <a:spcPts val="0"/>
              </a:spcBef>
              <a:spcAft>
                <a:spcPts val="0"/>
              </a:spcAft>
              <a:buNone/>
            </a:pPr>
            <a:r>
              <a:rPr lang="pt-BR"/>
              <a:t>2! = 2 * 1!</a:t>
            </a:r>
            <a:endParaRPr/>
          </a:p>
          <a:p>
            <a:pPr marL="0" lvl="0" indent="0" algn="l" rtl="0">
              <a:spcBef>
                <a:spcPts val="0"/>
              </a:spcBef>
              <a:spcAft>
                <a:spcPts val="0"/>
              </a:spcAft>
              <a:buNone/>
            </a:pPr>
            <a:r>
              <a:rPr lang="pt-BR"/>
              <a:t>3! = 3 * 2!</a:t>
            </a:r>
            <a:endParaRPr/>
          </a:p>
          <a:p>
            <a:pPr marL="0" lvl="0" indent="0" algn="l" rtl="0">
              <a:spcBef>
                <a:spcPts val="0"/>
              </a:spcBef>
              <a:spcAft>
                <a:spcPts val="0"/>
              </a:spcAft>
              <a:buNone/>
            </a:pPr>
            <a:r>
              <a:rPr lang="pt-BR"/>
              <a:t>4! = 4 * 3!</a:t>
            </a:r>
            <a:endParaRPr/>
          </a:p>
          <a:p>
            <a:pPr marL="0" lvl="0" indent="0" algn="l" rtl="0">
              <a:spcBef>
                <a:spcPts val="0"/>
              </a:spcBef>
              <a:spcAft>
                <a:spcPts val="0"/>
              </a:spcAft>
              <a:buNone/>
            </a:pPr>
            <a:r>
              <a:rPr lang="pt-BR"/>
              <a:t>........</a:t>
            </a:r>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FD8A38BDC488A45ABE0C864518374E3" ma:contentTypeVersion="2" ma:contentTypeDescription="Crie um novo documento." ma:contentTypeScope="" ma:versionID="272135f4e66eec246d563c0cdb6126e3">
  <xsd:schema xmlns:xsd="http://www.w3.org/2001/XMLSchema" xmlns:xs="http://www.w3.org/2001/XMLSchema" xmlns:p="http://schemas.microsoft.com/office/2006/metadata/properties" xmlns:ns2="fd0f6600-a17c-4ef4-adcb-20a3cd64ae82" targetNamespace="http://schemas.microsoft.com/office/2006/metadata/properties" ma:root="true" ma:fieldsID="a6fb9363773e4bd89a25b61538118b1a" ns2:_="">
    <xsd:import namespace="fd0f6600-a17c-4ef4-adcb-20a3cd64ae8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0f6600-a17c-4ef4-adcb-20a3cd64ae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10F111-D83F-4989-AE56-02CAA0EAD221}">
  <ds:schemaRefs>
    <ds:schemaRef ds:uri="http://schemas.microsoft.com/office/2006/metadata/contentType"/>
    <ds:schemaRef ds:uri="http://schemas.microsoft.com/office/2006/metadata/properties/metaAttributes"/>
    <ds:schemaRef ds:uri="http://www.w3.org/2000/xmlns/"/>
    <ds:schemaRef ds:uri="http://www.w3.org/2001/XMLSchema"/>
    <ds:schemaRef ds:uri="fd0f6600-a17c-4ef4-adcb-20a3cd64ae82"/>
  </ds:schemaRefs>
</ds:datastoreItem>
</file>

<file path=customXml/itemProps2.xml><?xml version="1.0" encoding="utf-8"?>
<ds:datastoreItem xmlns:ds="http://schemas.openxmlformats.org/officeDocument/2006/customXml" ds:itemID="{80305F7B-D0EB-4DD9-B527-418337444CE8}">
  <ds:schemaRefs>
    <ds:schemaRef ds:uri="http://schemas.microsoft.com/sharepoint/v3/contenttype/forms"/>
  </ds:schemaRefs>
</ds:datastoreItem>
</file>

<file path=customXml/itemProps3.xml><?xml version="1.0" encoding="utf-8"?>
<ds:datastoreItem xmlns:ds="http://schemas.openxmlformats.org/officeDocument/2006/customXml" ds:itemID="{024C5C12-6D9D-4AF7-87E3-7F2F12BFF1CF}">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Apresentação na tela (16:9)</PresentationFormat>
  <Slides>54</Slides>
  <Notes>53</Notes>
  <HiddenSlides>0</HiddenSlides>
  <ScaleCrop>false</ScaleCrop>
  <HeadingPairs>
    <vt:vector size="4" baseType="variant">
      <vt:variant>
        <vt:lpstr>Tema</vt:lpstr>
      </vt:variant>
      <vt:variant>
        <vt:i4>1</vt:i4>
      </vt:variant>
      <vt:variant>
        <vt:lpstr>Títulos de slides</vt:lpstr>
      </vt:variant>
      <vt:variant>
        <vt:i4>54</vt:i4>
      </vt:variant>
    </vt:vector>
  </HeadingPairs>
  <TitlesOfParts>
    <vt:vector size="55" baseType="lpstr">
      <vt:lpstr>Beach Day</vt:lpstr>
      <vt:lpstr>estrutura de dados</vt:lpstr>
      <vt:lpstr>Agenda</vt:lpstr>
      <vt:lpstr>recursividade</vt:lpstr>
      <vt:lpstr>recursão</vt:lpstr>
      <vt:lpstr>recursão</vt:lpstr>
      <vt:lpstr>recursão</vt:lpstr>
      <vt:lpstr>exemplo</vt:lpstr>
      <vt:lpstr>exemplo</vt:lpstr>
      <vt:lpstr>exemplo</vt:lpstr>
      <vt:lpstr>exemplo</vt:lpstr>
      <vt:lpstr>exemplo</vt:lpstr>
      <vt:lpstr>Exemplo</vt:lpstr>
      <vt:lpstr>exemplo</vt:lpstr>
      <vt:lpstr>exemplo</vt:lpstr>
      <vt:lpstr>Considerações da Implementação</vt:lpstr>
      <vt:lpstr>problema de terminação</vt:lpstr>
      <vt:lpstr>Vantagens x Desvantagens</vt:lpstr>
      <vt:lpstr>exercícios</vt:lpstr>
      <vt:lpstr>Árvores</vt:lpstr>
      <vt:lpstr>introdução</vt:lpstr>
      <vt:lpstr>introdução</vt:lpstr>
      <vt:lpstr>definição</vt:lpstr>
      <vt:lpstr>definição</vt:lpstr>
      <vt:lpstr>definição</vt:lpstr>
      <vt:lpstr>Representações Básicas</vt:lpstr>
      <vt:lpstr>Representações Básicas </vt:lpstr>
      <vt:lpstr>Representações Básicas </vt:lpstr>
      <vt:lpstr>Aplicando a Definição</vt:lpstr>
      <vt:lpstr>Outras Definições </vt:lpstr>
      <vt:lpstr>Outras Definições </vt:lpstr>
      <vt:lpstr>Outras Definições </vt:lpstr>
      <vt:lpstr>Apresentação do PowerPoint</vt:lpstr>
      <vt:lpstr>Mais definições</vt:lpstr>
      <vt:lpstr>Mais definições</vt:lpstr>
      <vt:lpstr>árvores binárias</vt:lpstr>
      <vt:lpstr>árvore binária</vt:lpstr>
      <vt:lpstr>definição</vt:lpstr>
      <vt:lpstr>definição</vt:lpstr>
      <vt:lpstr>definição</vt:lpstr>
      <vt:lpstr>definição</vt:lpstr>
      <vt:lpstr>TAD Árvore Binária</vt:lpstr>
      <vt:lpstr>TAD Árvore Binária</vt:lpstr>
      <vt:lpstr>Percurso em Árvore Binária</vt:lpstr>
      <vt:lpstr>Percurso em Pré-Ordem</vt:lpstr>
      <vt:lpstr>Percurso em Pré-Ordem</vt:lpstr>
      <vt:lpstr>Percurso em Ordem</vt:lpstr>
      <vt:lpstr>Percurso em Ordem  </vt:lpstr>
      <vt:lpstr>Percurso em Pós-Ordem</vt:lpstr>
      <vt:lpstr>Percurso em Pós-Ordem </vt:lpstr>
      <vt:lpstr>Aplicações Árvores Binárias </vt:lpstr>
      <vt:lpstr>Aplicações Árvores Binárias</vt:lpstr>
      <vt:lpstr>Aplicações Árvores Binárias </vt:lpstr>
      <vt:lpstr>exercícios</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estrutura de dados</dc:title>
  <cp:lastModifiedBy>GEORGE PACHECO PINTO</cp:lastModifiedBy>
  <cp:revision>48</cp:revision>
  <dcterms:modified xsi:type="dcterms:W3CDTF">2021-05-03T18:24:35Z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0x0101007FD8A38BDC488A45ABE0C864518374E3</vt:lpwstr>
  </property>
</Properties>
</file>