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9" r:id="rId37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39"/>
      <p:bold r:id="rId40"/>
    </p:embeddedFont>
    <p:embeddedFont>
      <p:font typeface="Source Code Pro" panose="020B0509030403020204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A49B1-ADAB-4F5F-9D40-0CB8196FAE76}" v="4" dt="2021-05-10T14:44:16.271"/>
    <p1510:client id="{4D03037B-EDB1-467E-853B-95DFDDABE42A}" v="12" dt="2021-05-10T14:13:28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PACHECO PINTO" userId="S::georgepacheco@ifba.edu.br::a81c1a1c-a6f1-4c23-bfd3-ad85dbceb90a" providerId="AD" clId="Web-{34DA49B1-ADAB-4F5F-9D40-0CB8196FAE76}"/>
    <pc:docChg chg="delSld modSld">
      <pc:chgData name="GEORGE PACHECO PINTO" userId="S::georgepacheco@ifba.edu.br::a81c1a1c-a6f1-4c23-bfd3-ad85dbceb90a" providerId="AD" clId="Web-{34DA49B1-ADAB-4F5F-9D40-0CB8196FAE76}" dt="2021-05-10T14:44:16.271" v="3" actId="20577"/>
      <pc:docMkLst>
        <pc:docMk/>
      </pc:docMkLst>
      <pc:sldChg chg="modSp">
        <pc:chgData name="GEORGE PACHECO PINTO" userId="S::georgepacheco@ifba.edu.br::a81c1a1c-a6f1-4c23-bfd3-ad85dbceb90a" providerId="AD" clId="Web-{34DA49B1-ADAB-4F5F-9D40-0CB8196FAE76}" dt="2021-05-10T14:44:16.271" v="3" actId="20577"/>
        <pc:sldMkLst>
          <pc:docMk/>
          <pc:sldMk cId="0" sldId="286"/>
        </pc:sldMkLst>
        <pc:spChg chg="mod">
          <ac:chgData name="GEORGE PACHECO PINTO" userId="S::georgepacheco@ifba.edu.br::a81c1a1c-a6f1-4c23-bfd3-ad85dbceb90a" providerId="AD" clId="Web-{34DA49B1-ADAB-4F5F-9D40-0CB8196FAE76}" dt="2021-05-10T14:44:16.271" v="3" actId="20577"/>
          <ac:spMkLst>
            <pc:docMk/>
            <pc:sldMk cId="0" sldId="286"/>
            <ac:spMk id="258" creationId="{00000000-0000-0000-0000-000000000000}"/>
          </ac:spMkLst>
        </pc:spChg>
      </pc:sldChg>
      <pc:sldChg chg="del">
        <pc:chgData name="GEORGE PACHECO PINTO" userId="S::georgepacheco@ifba.edu.br::a81c1a1c-a6f1-4c23-bfd3-ad85dbceb90a" providerId="AD" clId="Web-{34DA49B1-ADAB-4F5F-9D40-0CB8196FAE76}" dt="2021-05-10T14:43:10.735" v="0"/>
        <pc:sldMkLst>
          <pc:docMk/>
          <pc:sldMk cId="0" sldId="288"/>
        </pc:sldMkLst>
      </pc:sldChg>
    </pc:docChg>
  </pc:docChgLst>
  <pc:docChgLst>
    <pc:chgData name="GEORGE PACHECO PINTO" userId="S::georgepacheco@ifba.edu.br::a81c1a1c-a6f1-4c23-bfd3-ad85dbceb90a" providerId="AD" clId="Web-{4D03037B-EDB1-467E-853B-95DFDDABE42A}"/>
    <pc:docChg chg="modSld">
      <pc:chgData name="GEORGE PACHECO PINTO" userId="S::georgepacheco@ifba.edu.br::a81c1a1c-a6f1-4c23-bfd3-ad85dbceb90a" providerId="AD" clId="Web-{4D03037B-EDB1-467E-853B-95DFDDABE42A}" dt="2021-05-10T14:13:28.609" v="11" actId="20577"/>
      <pc:docMkLst>
        <pc:docMk/>
      </pc:docMkLst>
      <pc:sldChg chg="addSp modSp addAnim modAnim">
        <pc:chgData name="GEORGE PACHECO PINTO" userId="S::georgepacheco@ifba.edu.br::a81c1a1c-a6f1-4c23-bfd3-ad85dbceb90a" providerId="AD" clId="Web-{4D03037B-EDB1-467E-853B-95DFDDABE42A}" dt="2021-05-10T13:17:31.193" v="5"/>
        <pc:sldMkLst>
          <pc:docMk/>
          <pc:sldMk cId="0" sldId="269"/>
        </pc:sldMkLst>
        <pc:picChg chg="add mod ord">
          <ac:chgData name="GEORGE PACHECO PINTO" userId="S::georgepacheco@ifba.edu.br::a81c1a1c-a6f1-4c23-bfd3-ad85dbceb90a" providerId="AD" clId="Web-{4D03037B-EDB1-467E-853B-95DFDDABE42A}" dt="2021-05-10T13:17:31.193" v="5"/>
          <ac:picMkLst>
            <pc:docMk/>
            <pc:sldMk cId="0" sldId="269"/>
            <ac:picMk id="2" creationId="{4D669BE2-045B-4610-ABD5-15FCEE5603D4}"/>
          </ac:picMkLst>
        </pc:picChg>
      </pc:sldChg>
      <pc:sldChg chg="modSp">
        <pc:chgData name="GEORGE PACHECO PINTO" userId="S::georgepacheco@ifba.edu.br::a81c1a1c-a6f1-4c23-bfd3-ad85dbceb90a" providerId="AD" clId="Web-{4D03037B-EDB1-467E-853B-95DFDDABE42A}" dt="2021-05-10T14:01:21.031" v="8" actId="20577"/>
        <pc:sldMkLst>
          <pc:docMk/>
          <pc:sldMk cId="0" sldId="275"/>
        </pc:sldMkLst>
        <pc:spChg chg="mod">
          <ac:chgData name="GEORGE PACHECO PINTO" userId="S::georgepacheco@ifba.edu.br::a81c1a1c-a6f1-4c23-bfd3-ad85dbceb90a" providerId="AD" clId="Web-{4D03037B-EDB1-467E-853B-95DFDDABE42A}" dt="2021-05-10T14:01:21.031" v="8" actId="20577"/>
          <ac:spMkLst>
            <pc:docMk/>
            <pc:sldMk cId="0" sldId="275"/>
            <ac:spMk id="185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4D03037B-EDB1-467E-853B-95DFDDABE42A}" dt="2021-05-10T14:13:28.609" v="11" actId="20577"/>
        <pc:sldMkLst>
          <pc:docMk/>
          <pc:sldMk cId="0" sldId="289"/>
        </pc:sldMkLst>
        <pc:spChg chg="mod">
          <ac:chgData name="GEORGE PACHECO PINTO" userId="S::georgepacheco@ifba.edu.br::a81c1a1c-a6f1-4c23-bfd3-ad85dbceb90a" providerId="AD" clId="Web-{4D03037B-EDB1-467E-853B-95DFDDABE42A}" dt="2021-05-10T14:13:28.609" v="11" actId="20577"/>
          <ac:spMkLst>
            <pc:docMk/>
            <pc:sldMk cId="0" sldId="289"/>
            <ac:spMk id="27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b4ac3370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b4ac3370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4ac33700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b4ac33700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b4ac33700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b4ac33700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b4ac3370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b4ac33700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b4ac3370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b4ac3370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4ac3370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b4ac3370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4ac3370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4ac3370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b4ac3370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b4ac3370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b4ac3370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b4ac3370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b4ac3370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b4ac3370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5ba04ec5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5ba04ec5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4ac3370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4ac3370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b4ac3370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b4ac3370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b4ac3370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b4ac3370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4ac33700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b4ac33700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b4ac3370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b4ac3370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b4ac3370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b4ac3370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b4ac33700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b4ac33700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b4ac3370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b4ac3370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b4ac3370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b4ac3370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6b4ac3370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6b4ac3370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b4ac337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b4ac337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b4ac3370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b4ac3370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b4ac3370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b4ac3370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b4ac337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b4ac337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a64d44606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a64d44606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b4ac3370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b4ac3370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b4ac3370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b4ac3370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4ac3370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4ac3370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4ac3370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4ac3370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4ac3370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4ac3370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4ac3370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4ac3370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1A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31A04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❏"/>
              <a:defRPr>
                <a:solidFill>
                  <a:srgbClr val="434343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1A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04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29450" y="21606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29627" y="4011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George Pacheco Pinto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60" y="477032"/>
            <a:ext cx="3419424" cy="11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831277" y="1496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http://www.portal.ifba.edu.br/santoantonio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buscar 105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775" y="1217300"/>
            <a:ext cx="5550443" cy="378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2"/>
          <p:cNvCxnSpPr/>
          <p:nvPr/>
        </p:nvCxnSpPr>
        <p:spPr>
          <a:xfrm>
            <a:off x="3820875" y="3475525"/>
            <a:ext cx="375000" cy="440700"/>
          </a:xfrm>
          <a:prstGeom prst="straightConnector1">
            <a:avLst/>
          </a:prstGeom>
          <a:noFill/>
          <a:ln w="9525" cap="flat" cmpd="sng">
            <a:solidFill>
              <a:srgbClr val="71C34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buscar 105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775" y="1202600"/>
            <a:ext cx="5550443" cy="378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3"/>
          <p:cNvCxnSpPr/>
          <p:nvPr/>
        </p:nvCxnSpPr>
        <p:spPr>
          <a:xfrm>
            <a:off x="3820875" y="3475525"/>
            <a:ext cx="375000" cy="440700"/>
          </a:xfrm>
          <a:prstGeom prst="straightConnector1">
            <a:avLst/>
          </a:prstGeom>
          <a:noFill/>
          <a:ln w="9525" cap="flat" cmpd="sng">
            <a:solidFill>
              <a:srgbClr val="71C34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buscar 105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775" y="1224625"/>
            <a:ext cx="5550443" cy="378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4"/>
          <p:cNvCxnSpPr/>
          <p:nvPr/>
        </p:nvCxnSpPr>
        <p:spPr>
          <a:xfrm>
            <a:off x="3820875" y="3475525"/>
            <a:ext cx="375000" cy="440700"/>
          </a:xfrm>
          <a:prstGeom prst="straightConnector1">
            <a:avLst/>
          </a:prstGeom>
          <a:noFill/>
          <a:ln w="9525" cap="flat" cmpd="sng">
            <a:solidFill>
              <a:srgbClr val="71C34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buscar 105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425" y="1224650"/>
            <a:ext cx="5550443" cy="3781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25"/>
          <p:cNvCxnSpPr/>
          <p:nvPr/>
        </p:nvCxnSpPr>
        <p:spPr>
          <a:xfrm>
            <a:off x="3820875" y="3475525"/>
            <a:ext cx="375000" cy="440700"/>
          </a:xfrm>
          <a:prstGeom prst="straightConnector1">
            <a:avLst/>
          </a:prstGeom>
          <a:noFill/>
          <a:ln w="9525" cap="flat" cmpd="sng">
            <a:solidFill>
              <a:srgbClr val="71C34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Complexidade da Busca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Dado um valor </a:t>
            </a:r>
            <a:r>
              <a:rPr lang="pt-BR" b="1"/>
              <a:t>x</a:t>
            </a:r>
            <a:r>
              <a:rPr lang="pt-BR"/>
              <a:t>, deseja-se localizar, se existir, um nó na ABB cuja chave seja igual a </a:t>
            </a:r>
            <a:r>
              <a:rPr lang="pt-BR" b="1"/>
              <a:t>x</a:t>
            </a:r>
            <a:r>
              <a:rPr lang="pt-BR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A complexidade do pior caso é igual à altura da árvore. O pior caso pode ser O(n), onde n é o número de nós da árvore.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Quando a árvore está balanceada, a busca é eficiente e o pior caso é O(log n).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910" y="2816047"/>
            <a:ext cx="5138174" cy="215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id="{4D669BE2-045B-4610-ABD5-15FCEE56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197" y="2710744"/>
            <a:ext cx="2743200" cy="2372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Dada que a definição de árvores é recursiva, geralmente suas operações também são definidas recursivamente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Operações: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Iniciar Árvore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Criar Árvore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Pesquisar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Inserir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Remover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Caminhar (Percorrer)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TAD Árvore Binária</a:t>
            </a: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typedef int TipoChave;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typedef struct TipoItem{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TipoChave chave;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/* outros componentes */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 TipoItem;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typedef struct No *apontador;</a:t>
            </a:r>
            <a:endParaRPr sz="1800"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typedef struct No {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TipoItem item;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  apontador esq, dir;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} No;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typedef apontador TipoArvoreBin;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</a:t>
            </a:r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void Inicializa(TipoArvoreBin *arvore)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*arvore = NULL;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Vazia(TipoArvoreBin *arvore)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return (*arvore == NULL);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Pesquisar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Considere uma ABB T e um elemento X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Se T é uma árvore nula: busca impossível;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Se a raiz de T armazena o elemento X: solução simples;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Se o valor de X é menor que o valor armazenado na raiz de T: prosseguir com a busca na subárvore esquerda de T;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Se o valor de X é maior que o valor armazenado na raiz de T: prosseguir com a busca na subárvore direita de T.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Pesquisar</a:t>
            </a: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Apontador pesquisar(Apontador *raiz, int x)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{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if (Vazia(raiz)) {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	return NULL;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}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else if (x == (*raiz)-&gt;item.chave)	{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		return *raiz;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}</a:t>
            </a:r>
            <a:endParaRPr sz="16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else if (x &lt; (*raiz)-&gt;item.chave){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		return pesquisar(&amp;(*raiz)-&gt;esq, x);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}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else {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	 return pesquisar(&amp;(*raiz)-&gt;dir, x);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	}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Árvores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Árvores Binárias de Busca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Inserir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Inserção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 dirty="0"/>
              <a:t>Em uma ABB os nós inseridos entram sempre na condição de </a:t>
            </a:r>
            <a:r>
              <a:rPr lang="pt-BR" sz="1600" b="1" dirty="0"/>
              <a:t>folha</a:t>
            </a:r>
            <a:r>
              <a:rPr lang="pt-BR" sz="1600" dirty="0"/>
              <a:t>;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 dirty="0"/>
              <a:t>Após a inserção do novo elemento, a árvore d</a:t>
            </a:r>
            <a:r>
              <a:rPr lang="pt-BR" sz="1600" b="1" dirty="0"/>
              <a:t>eve manter as propriedades</a:t>
            </a:r>
            <a:r>
              <a:rPr lang="pt-BR" sz="1600" dirty="0"/>
              <a:t> de ‘árvore binária de busca’;</a:t>
            </a:r>
            <a:endParaRPr sz="16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 dirty="0"/>
              <a:t>Procedimento para inserção de um elemento x em uma ABB: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dirty="0"/>
              <a:t>Busca-se x na árvore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 dirty="0"/>
              <a:t>Caso não esteja presente, chega-se até um ponteiro nulo e insere-se o novo elemento neste lugar.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Inserir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Considerando T uma ABB e um elemento x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Se T é uma árvore vazia: solução simples;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Se T não é vazia e o valor de x é menor que a raiz de T: insere x na subárvore esquerda de T;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Se T não é vazia e o valor de x é maior que a raiz de T: insere x na subárvore direita de T.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Inserir</a:t>
            </a:r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38" y="1343124"/>
            <a:ext cx="7594137" cy="32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Inserir</a:t>
            </a: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00" y="1370686"/>
            <a:ext cx="7411000" cy="30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Inserir</a:t>
            </a:r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288875"/>
            <a:ext cx="81534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Inserir</a:t>
            </a: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void inserir(Apontador *raiz, TipoItem x)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{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if (Vazia(&amp;(*raiz))){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	*raiz = (Apontador)malloc(sizeof(No));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	(*raiz)-&gt;item = x;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	(*raiz)-&gt;esq = NULL;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	(*raiz)-&gt;dir = NULL;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 else if (x.chave &lt; (*raiz)-&gt;item.chave) {</a:t>
            </a:r>
            <a:endParaRPr sz="16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	inserir(&amp;(*raiz)-&gt;esq,x);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 else if (x.chave &gt; (*raiz)-&gt;item.chave) {</a:t>
            </a:r>
            <a:endParaRPr sz="16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	inserir(&amp;(*raiz)-&gt;dir,x);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 else {</a:t>
            </a:r>
            <a:endParaRPr sz="16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printf("Erro : Registro ja existe na arvore\n");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Remoção</a:t>
            </a:r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Três Possíveis Casos;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Caso 1: Se o nó é uma folha;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Caso 2: Se o nó tem apenas um filho;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Caso 3: Se o nó tem dois filhos.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Remoção</a:t>
            </a:r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Caso 1: Se o nó é uma folha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36" y="1673524"/>
            <a:ext cx="5606526" cy="32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Remoção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Caso 1: Se o nó é uma folha;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588" y="1643000"/>
            <a:ext cx="4606825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Remoção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Caso 2: Se o nó tem apenas um filho, o nó pode ser removido após seu pai ser “ajustado”.  O ponteiro do pai passa a apontar para o filho do nó a ser removido;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25" y="2293500"/>
            <a:ext cx="4343951" cy="26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Uma árvore binária de busca (ABB) serve para o armazenamento de dados na memória do computador e a sua subsequente recuperação.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Em uma ABB cada nó contém um campo chamado chave, podendo haver outras informações, além dos ponteiros esquerda e direita.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 campo chave identifica de forma única um determinado registro ou informação. Exemplos de chaves: número de identidade, número CPF, etc.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Remoção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Caso 2: Se o nó tem apenas um filho, o nó pode ser removido após seu pai ser “ajustado”.  O ponteiro do pai passa a apontar para o filho do nó a ser removido;</a:t>
            </a:r>
            <a:endParaRPr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610" y="2193747"/>
            <a:ext cx="4650775" cy="27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Remoção</a:t>
            </a:r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Caso 3: Se o nó tem dois filhos, não é possível que os dois filhos ocupem o lugar do pai.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 dirty="0"/>
              <a:t>O registro a ser retirado deve ser primeiro substituído pelo registro </a:t>
            </a:r>
            <a:r>
              <a:rPr lang="pt-BR" sz="1800" b="1" dirty="0"/>
              <a:t>mais à direita na </a:t>
            </a:r>
            <a:r>
              <a:rPr lang="pt-BR" sz="1800" b="1" dirty="0" err="1"/>
              <a:t>subárvore</a:t>
            </a:r>
            <a:r>
              <a:rPr lang="pt-BR" sz="1800" b="1" dirty="0"/>
              <a:t> esquerda</a:t>
            </a:r>
            <a:r>
              <a:rPr lang="pt-BR" sz="1800" dirty="0"/>
              <a:t>, ou pelo registro </a:t>
            </a:r>
            <a:r>
              <a:rPr lang="pt-BR" sz="1800" b="1" dirty="0"/>
              <a:t>mais à esquerda na </a:t>
            </a:r>
            <a:r>
              <a:rPr lang="pt-BR" sz="1800" b="1" dirty="0" err="1"/>
              <a:t>subárvore</a:t>
            </a:r>
            <a:r>
              <a:rPr lang="pt-BR" sz="1800" b="1" dirty="0"/>
              <a:t> direita</a:t>
            </a:r>
            <a:r>
              <a:rPr lang="pt-BR" sz="1800" dirty="0"/>
              <a:t>.</a:t>
            </a:r>
            <a:endParaRPr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em ABB - Remoção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250" y="1707350"/>
            <a:ext cx="7381500" cy="26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77" name="Google Shape;277;p4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Consultar ementário.</a:t>
            </a:r>
          </a:p>
          <a:p>
            <a:endParaRPr lang="pt-BR" dirty="0"/>
          </a:p>
          <a:p>
            <a:r>
              <a:rPr lang="pt-BR" dirty="0"/>
              <a:t>https://visualgo.net/pt/bst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Para todo nó x da árvore binária de busca, as seguintes condições são verdadeiras: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chave(x) &gt; chave(y), para todo nó y da subárvore esquerda.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chave(x) &lt; chave(y), para todo nó y da subárvore direita.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Para cada nó T, todas as chaves da subárvore à esquerda de T são menores que T e à direita são maiores que 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Para qualquer nó: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Existe uma relação: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438" y="1696848"/>
            <a:ext cx="1775125" cy="12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250" y="3683475"/>
            <a:ext cx="41814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Comparação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563" y="1926125"/>
            <a:ext cx="5900875" cy="24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9675" y="4376188"/>
            <a:ext cx="672465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Em uma ABB é possível encontrar qualquer chave existente caminhando na árvore.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A busca começa pelo nó raiz.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Quando a busca chega a um nó qualquer da árvore, ou esse nó já contém o valor procurado e a busca termina, ou ele contém um valor menor ou maior que x.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Isso orienta o prosseguimento da busca em apenas uma das subárvores, podendo descartar a outra subárvore.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Em uma ABB é possível encontrar qualquer chave existente caminhando na árvore.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A busca começa pelo nó raiz.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Quando a busca chega a um nó qualquer da árvore, ou esse nó já contém o valor procurado e a busca termina, ou ele contém um valor menor ou maior que x.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Isso orienta o prosseguimento da busca em apenas uma das subárvores, podendo descartar a outra subárvore.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75" y="3801025"/>
            <a:ext cx="81153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buscar 105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75" y="1228675"/>
            <a:ext cx="5525850" cy="376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1"/>
          <p:cNvCxnSpPr/>
          <p:nvPr/>
        </p:nvCxnSpPr>
        <p:spPr>
          <a:xfrm>
            <a:off x="3820875" y="3475525"/>
            <a:ext cx="375000" cy="440700"/>
          </a:xfrm>
          <a:prstGeom prst="straightConnector1">
            <a:avLst/>
          </a:prstGeom>
          <a:noFill/>
          <a:ln w="9525" cap="flat" cmpd="sng">
            <a:solidFill>
              <a:srgbClr val="71C34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D8A38BDC488A45ABE0C864518374E3" ma:contentTypeVersion="2" ma:contentTypeDescription="Crie um novo documento." ma:contentTypeScope="" ma:versionID="272135f4e66eec246d563c0cdb6126e3">
  <xsd:schema xmlns:xsd="http://www.w3.org/2001/XMLSchema" xmlns:xs="http://www.w3.org/2001/XMLSchema" xmlns:p="http://schemas.microsoft.com/office/2006/metadata/properties" xmlns:ns2="fd0f6600-a17c-4ef4-adcb-20a3cd64ae82" targetNamespace="http://schemas.microsoft.com/office/2006/metadata/properties" ma:root="true" ma:fieldsID="a6fb9363773e4bd89a25b61538118b1a" ns2:_="">
    <xsd:import namespace="fd0f6600-a17c-4ef4-adcb-20a3cd64a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f6600-a17c-4ef4-adcb-20a3cd64a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659309-9C38-4E7A-A778-103169C00F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746354-71C1-4D56-9DBC-2A4B08CACA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f6600-a17c-4ef4-adcb-20a3cd64a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DCC70F-6BDE-4228-ADA8-4F499FEC6A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Beach Day</vt:lpstr>
      <vt:lpstr>estrutura de dados</vt:lpstr>
      <vt:lpstr>Agenda</vt:lpstr>
      <vt:lpstr>definição</vt:lpstr>
      <vt:lpstr>definição</vt:lpstr>
      <vt:lpstr>definição</vt:lpstr>
      <vt:lpstr>definição</vt:lpstr>
      <vt:lpstr>definição</vt:lpstr>
      <vt:lpstr>definição</vt:lpstr>
      <vt:lpstr>exemplo: buscar 105</vt:lpstr>
      <vt:lpstr>exemplo: buscar 105</vt:lpstr>
      <vt:lpstr>exemplo: buscar 105</vt:lpstr>
      <vt:lpstr>exemplo: buscar 105</vt:lpstr>
      <vt:lpstr>exemplo: buscar 105</vt:lpstr>
      <vt:lpstr>Complexidade da Busca</vt:lpstr>
      <vt:lpstr>Operações em ABB</vt:lpstr>
      <vt:lpstr>TAD Árvore Binária</vt:lpstr>
      <vt:lpstr>Operações em ABB</vt:lpstr>
      <vt:lpstr>Operações em ABB - Pesquisar</vt:lpstr>
      <vt:lpstr>Operações em ABB - Pesquisar</vt:lpstr>
      <vt:lpstr>Operações em ABB - Inserir</vt:lpstr>
      <vt:lpstr>Operações em ABB - Inserir</vt:lpstr>
      <vt:lpstr>Operações em ABB - Inserir</vt:lpstr>
      <vt:lpstr>Operações em ABB - Inserir</vt:lpstr>
      <vt:lpstr>Operações em ABB - Inserir</vt:lpstr>
      <vt:lpstr>Operações em ABB - Inserir</vt:lpstr>
      <vt:lpstr>Operações em ABB - Remoção</vt:lpstr>
      <vt:lpstr>Operações em ABB - Remoção</vt:lpstr>
      <vt:lpstr>Operações em ABB - Remoção </vt:lpstr>
      <vt:lpstr>Operações em ABB - Remoção </vt:lpstr>
      <vt:lpstr>Operações em ABB - Remoção </vt:lpstr>
      <vt:lpstr>Operações em ABB - Remoção</vt:lpstr>
      <vt:lpstr>Operações em ABB - Remoção 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cp:revision>14</cp:revision>
  <dcterms:modified xsi:type="dcterms:W3CDTF">2021-05-10T14:44:17Z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0x0101007FD8A38BDC488A45ABE0C864518374E3</vt:lpwstr>
  </property>
</Properties>
</file>