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82" autoAdjust="0"/>
  </p:normalViewPr>
  <p:slideViewPr>
    <p:cSldViewPr>
      <p:cViewPr varScale="1">
        <p:scale>
          <a:sx n="135" d="100"/>
          <a:sy n="135" d="100"/>
        </p:scale>
        <p:origin x="-7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4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93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53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40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36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69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43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21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368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418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396D1-2349-4342-BCB8-D2C643F0BD63}" type="datetimeFigureOut">
              <a:rPr lang="pl-PL" smtClean="0"/>
              <a:t>2019-01-18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5E4CB-4EA0-4A48-95A4-26CD4E4C80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0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Wykrywanie newralgicznych fragmentów sieci drogowej w oparciu o</a:t>
            </a:r>
            <a:br>
              <a:rPr lang="pl-PL" dirty="0" smtClean="0"/>
            </a:br>
            <a:r>
              <a:rPr lang="pl-PL" dirty="0" smtClean="0"/>
              <a:t>miary centralności grafu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597864"/>
            <a:ext cx="6400800" cy="1314450"/>
          </a:xfrm>
        </p:spPr>
        <p:txBody>
          <a:bodyPr/>
          <a:lstStyle/>
          <a:p>
            <a:r>
              <a:rPr lang="pl-PL" dirty="0" smtClean="0"/>
              <a:t>Albert Leśniak</a:t>
            </a:r>
          </a:p>
        </p:txBody>
      </p:sp>
    </p:spTree>
    <p:extLst>
      <p:ext uri="{BB962C8B-B14F-4D97-AF65-F5344CB8AC3E}">
        <p14:creationId xmlns:p14="http://schemas.microsoft.com/office/powerpoint/2010/main" val="41894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8024" cy="38430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771550"/>
            <a:ext cx="4565604" cy="386001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Łącznik prosty ze strzałką 5"/>
          <p:cNvCxnSpPr/>
          <p:nvPr/>
        </p:nvCxnSpPr>
        <p:spPr>
          <a:xfrm flipV="1">
            <a:off x="4565604" y="3136140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/>
          <p:cNvCxnSpPr/>
          <p:nvPr/>
        </p:nvCxnSpPr>
        <p:spPr>
          <a:xfrm flipV="1">
            <a:off x="5645724" y="3873494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/>
          <p:nvPr/>
        </p:nvCxnSpPr>
        <p:spPr>
          <a:xfrm flipV="1">
            <a:off x="7056653" y="3693474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zawartości 2"/>
          <p:cNvSpPr>
            <a:spLocks noGrp="1"/>
          </p:cNvSpPr>
          <p:nvPr>
            <p:ph idx="1"/>
          </p:nvPr>
        </p:nvSpPr>
        <p:spPr>
          <a:xfrm>
            <a:off x="395536" y="4631561"/>
            <a:ext cx="8280920" cy="511939"/>
          </a:xfrm>
        </p:spPr>
        <p:txBody>
          <a:bodyPr>
            <a:normAutofit/>
          </a:bodyPr>
          <a:lstStyle/>
          <a:p>
            <a:r>
              <a:rPr lang="pl-PL" sz="1800" dirty="0" smtClean="0"/>
              <a:t>Zlikwidowanie fragmentów autostrady zwiększył ruch przez miasto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2829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7" y="-236562"/>
            <a:ext cx="7524404" cy="545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/>
          <a:lstStyle/>
          <a:p>
            <a:r>
              <a:rPr lang="pl-PL" dirty="0" smtClean="0"/>
              <a:t>Rzeszów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42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23478"/>
            <a:ext cx="9411128" cy="49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>
            <a:normAutofit/>
          </a:bodyPr>
          <a:lstStyle/>
          <a:p>
            <a:r>
              <a:rPr lang="pl-PL" dirty="0" smtClean="0"/>
              <a:t>Warszawa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9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387"/>
            <a:ext cx="8132307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/>
          <a:lstStyle/>
          <a:p>
            <a:r>
              <a:rPr lang="pl-PL" dirty="0" smtClean="0"/>
              <a:t>Wrocław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45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709" y="195486"/>
            <a:ext cx="9287507" cy="474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/>
          <a:lstStyle/>
          <a:p>
            <a:r>
              <a:rPr lang="pl-PL" dirty="0" smtClean="0"/>
              <a:t>Katowice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69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6" y="45283"/>
            <a:ext cx="834628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/>
          <a:lstStyle/>
          <a:p>
            <a:r>
              <a:rPr lang="pl-PL" dirty="0" smtClean="0"/>
              <a:t>Trójmiasto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17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8" y="1419622"/>
            <a:ext cx="7698278" cy="365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7250"/>
          </a:xfrm>
        </p:spPr>
        <p:txBody>
          <a:bodyPr/>
          <a:lstStyle/>
          <a:p>
            <a:r>
              <a:rPr lang="pl-PL" dirty="0" smtClean="0"/>
              <a:t>Pobieranie danych</a:t>
            </a:r>
            <a:endParaRPr lang="pl-PL" dirty="0"/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0" y="771550"/>
            <a:ext cx="8967237" cy="339447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Dane źródłowe map do działania programu są dostępne są do pobrania na stronie </a:t>
            </a:r>
            <a:r>
              <a:rPr lang="pl-PL" sz="1800" dirty="0" err="1" smtClean="0"/>
              <a:t>overpass</a:t>
            </a:r>
            <a:r>
              <a:rPr lang="pl-PL" sz="1800" dirty="0" smtClean="0"/>
              <a:t> turbo po uprzednim wskazaniu obszaru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391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0967"/>
            <a:ext cx="8544247" cy="459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408843" y="-92546"/>
            <a:ext cx="8229600" cy="857250"/>
          </a:xfrm>
        </p:spPr>
        <p:txBody>
          <a:bodyPr/>
          <a:lstStyle/>
          <a:p>
            <a:r>
              <a:rPr lang="pl-PL" dirty="0" smtClean="0"/>
              <a:t>Prezentacja mapy w programie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5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229600" cy="805780"/>
          </a:xfrm>
        </p:spPr>
        <p:txBody>
          <a:bodyPr/>
          <a:lstStyle/>
          <a:p>
            <a:r>
              <a:rPr lang="pl-PL" dirty="0" err="1" smtClean="0"/>
              <a:t>Local</a:t>
            </a:r>
            <a:r>
              <a:rPr lang="pl-PL" dirty="0" smtClean="0"/>
              <a:t> Clustering </a:t>
            </a:r>
            <a:r>
              <a:rPr lang="pl-PL" dirty="0" err="1" smtClean="0"/>
              <a:t>Coefficient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85" y="1119733"/>
            <a:ext cx="2952328" cy="34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6" y="1707654"/>
            <a:ext cx="30575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1" y="2499742"/>
            <a:ext cx="2857676" cy="184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8" y="987574"/>
            <a:ext cx="5188653" cy="32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ymbol zastępczy zawartości 2"/>
          <p:cNvSpPr>
            <a:spLocks noGrp="1"/>
          </p:cNvSpPr>
          <p:nvPr>
            <p:ph idx="1"/>
          </p:nvPr>
        </p:nvSpPr>
        <p:spPr>
          <a:xfrm>
            <a:off x="395536" y="4476875"/>
            <a:ext cx="8067645" cy="666625"/>
          </a:xfrm>
        </p:spPr>
        <p:txBody>
          <a:bodyPr>
            <a:normAutofit/>
          </a:bodyPr>
          <a:lstStyle/>
          <a:p>
            <a:r>
              <a:rPr lang="pl-PL" sz="1800" dirty="0" smtClean="0"/>
              <a:t>Przedstawiona miara centralności grafu obejmuje tylko najbliższe wierzchołki, przez co trudno jest je wykorzystać do wykrycia intensywności ruchu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817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/>
          <a:lstStyle/>
          <a:p>
            <a:r>
              <a:rPr lang="pl-PL" dirty="0" err="1"/>
              <a:t>Betweenness</a:t>
            </a:r>
            <a:r>
              <a:rPr lang="pl-PL" dirty="0"/>
              <a:t> </a:t>
            </a:r>
            <a:r>
              <a:rPr lang="pl-PL" dirty="0" err="1"/>
              <a:t>centrality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8" y="2427734"/>
            <a:ext cx="1956445" cy="73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771550"/>
            <a:ext cx="582024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395536" y="4476875"/>
            <a:ext cx="8067645" cy="666625"/>
          </a:xfrm>
        </p:spPr>
        <p:txBody>
          <a:bodyPr>
            <a:normAutofit/>
          </a:bodyPr>
          <a:lstStyle/>
          <a:p>
            <a:r>
              <a:rPr lang="pl-PL" sz="1800" dirty="0" smtClean="0"/>
              <a:t>Ta miara centralności potrafi dobrze wskazać, które fragmenty drogi mają większe znaczenie w komunikacji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975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68031"/>
            <a:ext cx="5130864" cy="34358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20" y="-24644"/>
            <a:ext cx="4586270" cy="33164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07504" y="699542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Miara: odległość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660232" y="3363838"/>
            <a:ext cx="218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Miara: czas przejazdu</a:t>
            </a:r>
            <a:endParaRPr lang="pl-PL" dirty="0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395536" y="4476875"/>
            <a:ext cx="8280920" cy="666625"/>
          </a:xfrm>
        </p:spPr>
        <p:txBody>
          <a:bodyPr>
            <a:normAutofit/>
          </a:bodyPr>
          <a:lstStyle/>
          <a:p>
            <a:r>
              <a:rPr lang="pl-PL" sz="1800" dirty="0" smtClean="0"/>
              <a:t>Zmiana miary na wykorzystanie czasu przejazdu potrafi lepiej przedstawić rangę danej drogi (zmiany widoczne głównie na węzłach autostrady i głównych drogach)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728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2" y="138527"/>
            <a:ext cx="2962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93444"/>
            <a:ext cx="2945092" cy="20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1530190"/>
            <a:ext cx="4896544" cy="30716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77"/>
            <a:ext cx="4119433" cy="2577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395536" y="4476875"/>
            <a:ext cx="8280920" cy="666625"/>
          </a:xfrm>
        </p:spPr>
        <p:txBody>
          <a:bodyPr>
            <a:normAutofit/>
          </a:bodyPr>
          <a:lstStyle/>
          <a:p>
            <a:r>
              <a:rPr lang="pl-PL" sz="1800" dirty="0" smtClean="0"/>
              <a:t>Dodanie powstającego węzła w Zakrzowie pozytywnie wpłynęło na ruch w Wieliczce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3586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885985" cy="372387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699542"/>
            <a:ext cx="4896544" cy="38888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Łącznik prosty ze strzałką 5"/>
          <p:cNvCxnSpPr/>
          <p:nvPr/>
        </p:nvCxnSpPr>
        <p:spPr>
          <a:xfrm flipV="1">
            <a:off x="5436096" y="1681919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395536" y="4476875"/>
            <a:ext cx="8280920" cy="666625"/>
          </a:xfrm>
        </p:spPr>
        <p:txBody>
          <a:bodyPr>
            <a:normAutofit/>
          </a:bodyPr>
          <a:lstStyle/>
          <a:p>
            <a:r>
              <a:rPr lang="pl-PL" sz="1800" dirty="0" smtClean="0"/>
              <a:t>Dodanie obecnie remontowanej ul. Królewskiej pozwoliło zmniejszyć ruch na ul. Czarnowiejskiej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9065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96544" cy="38888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05" y="339502"/>
            <a:ext cx="4713695" cy="411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Łącznik prosty ze strzałką 6"/>
          <p:cNvCxnSpPr/>
          <p:nvPr/>
        </p:nvCxnSpPr>
        <p:spPr>
          <a:xfrm flipV="1">
            <a:off x="7166609" y="3087926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V="1">
            <a:off x="6088568" y="4017841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 flipV="1">
            <a:off x="5431052" y="3087926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V="1">
            <a:off x="8534761" y="1382522"/>
            <a:ext cx="360000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zawartości 2"/>
          <p:cNvSpPr>
            <a:spLocks noGrp="1"/>
          </p:cNvSpPr>
          <p:nvPr>
            <p:ph idx="1"/>
          </p:nvPr>
        </p:nvSpPr>
        <p:spPr>
          <a:xfrm>
            <a:off x="395536" y="4476875"/>
            <a:ext cx="8280920" cy="666625"/>
          </a:xfrm>
        </p:spPr>
        <p:txBody>
          <a:bodyPr>
            <a:normAutofit/>
          </a:bodyPr>
          <a:lstStyle/>
          <a:p>
            <a:r>
              <a:rPr lang="pl-PL" sz="1800" dirty="0" smtClean="0"/>
              <a:t>Jednak nie wszystkie zmiany dają widoczny rezultat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9663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7588</TotalTime>
  <Words>147</Words>
  <Application>Microsoft Office PowerPoint</Application>
  <PresentationFormat>Pokaz na ekranie (16:9)</PresentationFormat>
  <Paragraphs>21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Wykrywanie newralgicznych fragmentów sieci drogowej w oparciu o miary centralności grafu</vt:lpstr>
      <vt:lpstr>Pobieranie danych</vt:lpstr>
      <vt:lpstr>Prezentacja mapy w programie</vt:lpstr>
      <vt:lpstr>Local Clustering Coefficient</vt:lpstr>
      <vt:lpstr>Betweenness centrality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Rzeszów</vt:lpstr>
      <vt:lpstr>Warszawa</vt:lpstr>
      <vt:lpstr>Wrocław</vt:lpstr>
      <vt:lpstr>Katowice</vt:lpstr>
      <vt:lpstr>Trójmiasto</vt:lpstr>
    </vt:vector>
  </TitlesOfParts>
  <Company>Albertl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newralgicznych fragmentów sieci drogowej w oparciu o miary centralności grafu</dc:title>
  <dc:creator>Albert Leśniak</dc:creator>
  <cp:lastModifiedBy>Albert Leśniak</cp:lastModifiedBy>
  <cp:revision>18</cp:revision>
  <dcterms:created xsi:type="dcterms:W3CDTF">2019-01-18T14:30:44Z</dcterms:created>
  <dcterms:modified xsi:type="dcterms:W3CDTF">2019-01-23T21:09:04Z</dcterms:modified>
</cp:coreProperties>
</file>