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anose="020B0604020202020204"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7DF56C-EEB6-45E4-ACDE-8C667C4340A7}" v="3" dt="2023-01-15T06:41:36.7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Yixuan" userId="6e67c658-657d-4a95-9633-23a0131a1cfb" providerId="ADAL" clId="{FE7DF56C-EEB6-45E4-ACDE-8C667C4340A7}"/>
    <pc:docChg chg="modSld">
      <pc:chgData name="Long, Yixuan" userId="6e67c658-657d-4a95-9633-23a0131a1cfb" providerId="ADAL" clId="{FE7DF56C-EEB6-45E4-ACDE-8C667C4340A7}" dt="2023-01-15T06:41:36.705" v="3"/>
      <pc:docMkLst>
        <pc:docMk/>
      </pc:docMkLst>
      <pc:sldChg chg="addSp delSp modSp mod modTransition modAnim modNotes">
        <pc:chgData name="Long, Yixuan" userId="6e67c658-657d-4a95-9633-23a0131a1cfb" providerId="ADAL" clId="{FE7DF56C-EEB6-45E4-ACDE-8C667C4340A7}" dt="2023-01-15T06:41:36.705" v="3"/>
        <pc:sldMkLst>
          <pc:docMk/>
          <pc:sldMk cId="0" sldId="256"/>
        </pc:sldMkLst>
        <pc:picChg chg="add del mod">
          <ac:chgData name="Long, Yixuan" userId="6e67c658-657d-4a95-9633-23a0131a1cfb" providerId="ADAL" clId="{FE7DF56C-EEB6-45E4-ACDE-8C667C4340A7}" dt="2023-01-15T06:41:32.832" v="2"/>
          <ac:picMkLst>
            <pc:docMk/>
            <pc:sldMk cId="0" sldId="256"/>
            <ac:picMk id="5" creationId="{F3D3F1B0-B6A8-1622-7240-4607BE0454DC}"/>
          </ac:picMkLst>
        </pc:picChg>
        <pc:picChg chg="add del mod">
          <ac:chgData name="Long, Yixuan" userId="6e67c658-657d-4a95-9633-23a0131a1cfb" providerId="ADAL" clId="{FE7DF56C-EEB6-45E4-ACDE-8C667C4340A7}" dt="2023-01-15T06:41:36.705" v="3"/>
          <ac:picMkLst>
            <pc:docMk/>
            <pc:sldMk cId="0" sldId="256"/>
            <ac:picMk id="8" creationId="{7D2A1D95-542A-AE95-F50E-09E930A715B2}"/>
          </ac:picMkLst>
        </pc:picChg>
        <pc:picChg chg="add mod">
          <ac:chgData name="Long, Yixuan" userId="6e67c658-657d-4a95-9633-23a0131a1cfb" providerId="ADAL" clId="{FE7DF56C-EEB6-45E4-ACDE-8C667C4340A7}" dt="2023-01-15T06:41:36.705" v="3"/>
          <ac:picMkLst>
            <pc:docMk/>
            <pc:sldMk cId="0" sldId="256"/>
            <ac:picMk id="9" creationId="{64C60BC1-BDFC-9EC7-3EA9-EC525C314B91}"/>
          </ac:picMkLst>
        </pc:picChg>
      </pc:sldChg>
      <pc:sldChg chg="modTransition">
        <pc:chgData name="Long, Yixuan" userId="6e67c658-657d-4a95-9633-23a0131a1cfb" providerId="ADAL" clId="{FE7DF56C-EEB6-45E4-ACDE-8C667C4340A7}" dt="2023-01-15T06:41:32.832" v="2"/>
        <pc:sldMkLst>
          <pc:docMk/>
          <pc:sldMk cId="0" sldId="257"/>
        </pc:sldMkLst>
      </pc:sldChg>
      <pc:sldChg chg="modTransition">
        <pc:chgData name="Long, Yixuan" userId="6e67c658-657d-4a95-9633-23a0131a1cfb" providerId="ADAL" clId="{FE7DF56C-EEB6-45E4-ACDE-8C667C4340A7}" dt="2023-01-15T06:41:32.832" v="2"/>
        <pc:sldMkLst>
          <pc:docMk/>
          <pc:sldMk cId="0" sldId="258"/>
        </pc:sldMkLst>
      </pc:sldChg>
      <pc:sldChg chg="modTransition">
        <pc:chgData name="Long, Yixuan" userId="6e67c658-657d-4a95-9633-23a0131a1cfb" providerId="ADAL" clId="{FE7DF56C-EEB6-45E4-ACDE-8C667C4340A7}" dt="2023-01-15T06:41:32.832" v="2"/>
        <pc:sldMkLst>
          <pc:docMk/>
          <pc:sldMk cId="0" sldId="259"/>
        </pc:sldMkLst>
      </pc:sldChg>
      <pc:sldChg chg="modTransition">
        <pc:chgData name="Long, Yixuan" userId="6e67c658-657d-4a95-9633-23a0131a1cfb" providerId="ADAL" clId="{FE7DF56C-EEB6-45E4-ACDE-8C667C4340A7}" dt="2023-01-15T06:41:32.832" v="2"/>
        <pc:sldMkLst>
          <pc:docMk/>
          <pc:sldMk cId="0" sldId="260"/>
        </pc:sldMkLst>
      </pc:sldChg>
      <pc:sldChg chg="modTransition">
        <pc:chgData name="Long, Yixuan" userId="6e67c658-657d-4a95-9633-23a0131a1cfb" providerId="ADAL" clId="{FE7DF56C-EEB6-45E4-ACDE-8C667C4340A7}" dt="2023-01-15T06:41:32.832" v="2"/>
        <pc:sldMkLst>
          <pc:docMk/>
          <pc:sldMk cId="0" sldId="261"/>
        </pc:sldMkLst>
      </pc:sldChg>
      <pc:sldChg chg="modTransition">
        <pc:chgData name="Long, Yixuan" userId="6e67c658-657d-4a95-9633-23a0131a1cfb" providerId="ADAL" clId="{FE7DF56C-EEB6-45E4-ACDE-8C667C4340A7}" dt="2023-01-15T06:41:32.832" v="2"/>
        <pc:sldMkLst>
          <pc:docMk/>
          <pc:sldMk cId="0" sldId="262"/>
        </pc:sldMkLst>
      </pc:sldChg>
      <pc:sldChg chg="modTransition">
        <pc:chgData name="Long, Yixuan" userId="6e67c658-657d-4a95-9633-23a0131a1cfb" providerId="ADAL" clId="{FE7DF56C-EEB6-45E4-ACDE-8C667C4340A7}" dt="2023-01-15T06:41:32.832" v="2"/>
        <pc:sldMkLst>
          <pc:docMk/>
          <pc:sldMk cId="0" sldId="263"/>
        </pc:sldMkLst>
      </pc:sldChg>
      <pc:sldChg chg="modTransition">
        <pc:chgData name="Long, Yixuan" userId="6e67c658-657d-4a95-9633-23a0131a1cfb" providerId="ADAL" clId="{FE7DF56C-EEB6-45E4-ACDE-8C667C4340A7}" dt="2023-01-15T06:41:32.832" v="2"/>
        <pc:sldMkLst>
          <pc:docMk/>
          <pc:sldMk cId="0" sldId="264"/>
        </pc:sldMkLst>
      </pc:sldChg>
      <pc:sldChg chg="modTransition">
        <pc:chgData name="Long, Yixuan" userId="6e67c658-657d-4a95-9633-23a0131a1cfb" providerId="ADAL" clId="{FE7DF56C-EEB6-45E4-ACDE-8C667C4340A7}" dt="2023-01-15T06:41:32.832" v="2"/>
        <pc:sldMkLst>
          <pc:docMk/>
          <pc:sldMk cId="0" sldId="265"/>
        </pc:sldMkLst>
      </pc:sldChg>
      <pc:sldChg chg="modTransition">
        <pc:chgData name="Long, Yixuan" userId="6e67c658-657d-4a95-9633-23a0131a1cfb" providerId="ADAL" clId="{FE7DF56C-EEB6-45E4-ACDE-8C667C4340A7}" dt="2023-01-15T06:41:32.832" v="2"/>
        <pc:sldMkLst>
          <pc:docMk/>
          <pc:sldMk cId="0" sldId="266"/>
        </pc:sldMkLst>
      </pc:sldChg>
      <pc:sldChg chg="modTransition">
        <pc:chgData name="Long, Yixuan" userId="6e67c658-657d-4a95-9633-23a0131a1cfb" providerId="ADAL" clId="{FE7DF56C-EEB6-45E4-ACDE-8C667C4340A7}" dt="2023-01-15T06:41:32.832" v="2"/>
        <pc:sldMkLst>
          <pc:docMk/>
          <pc:sldMk cId="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520088a6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520088a6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d520088a6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d520088a6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d520088a6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d520088a6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d520088a6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d520088a6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d520088a6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d520088a6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d520088a6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d520088a6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d520088a6a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d520088a6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d520088a6a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d520088a6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d520088a6a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d520088a6a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d520088a6a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d520088a6a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d520088a6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d520088a6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files.slack.com/files-pri/TS2P4J38Q-F04JJJ1EHN3/image.p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22325" y="1322475"/>
            <a:ext cx="7688100" cy="1664700"/>
          </a:xfrm>
          <a:prstGeom prst="rect">
            <a:avLst/>
          </a:prstGeom>
        </p:spPr>
        <p:txBody>
          <a:bodyPr spcFirstLastPara="1" wrap="square" lIns="91425" tIns="91425" rIns="91425" bIns="91425" anchor="t" anchorCtr="0">
            <a:normAutofit/>
          </a:bodyPr>
          <a:lstStyle/>
          <a:p>
            <a:pPr marL="0" lvl="0" indent="0" algn="ctr" rtl="0">
              <a:lnSpc>
                <a:spcPct val="125806"/>
              </a:lnSpc>
              <a:spcBef>
                <a:spcPts val="2400"/>
              </a:spcBef>
              <a:spcAft>
                <a:spcPts val="600"/>
              </a:spcAft>
              <a:buNone/>
            </a:pPr>
            <a:r>
              <a:rPr lang="zh-CN" sz="3450">
                <a:solidFill>
                  <a:srgbClr val="053361"/>
                </a:solidFill>
                <a:latin typeface="Arial"/>
                <a:ea typeface="Arial"/>
                <a:cs typeface="Arial"/>
                <a:sym typeface="Arial"/>
              </a:rPr>
              <a:t>CarMax College Analytics Contest</a:t>
            </a:r>
            <a:endParaRPr sz="460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457200" lvl="0" indent="0" algn="r" rtl="0">
              <a:spcBef>
                <a:spcPts val="0"/>
              </a:spcBef>
              <a:spcAft>
                <a:spcPts val="0"/>
              </a:spcAft>
              <a:buNone/>
            </a:pPr>
            <a:r>
              <a:rPr lang="zh-CN" sz="1900"/>
              <a:t>—--Albert Long, Steve Zeng, Hank Xing</a:t>
            </a:r>
            <a:endParaRPr sz="1900"/>
          </a:p>
        </p:txBody>
      </p:sp>
      <p:pic>
        <p:nvPicPr>
          <p:cNvPr id="9" name="音频 8">
            <a:hlinkClick r:id="" action="ppaction://media"/>
            <a:extLst>
              <a:ext uri="{FF2B5EF4-FFF2-40B4-BE49-F238E27FC236}">
                <a16:creationId xmlns:a16="http://schemas.microsoft.com/office/drawing/2014/main" id="{64C60BC1-BDFC-9EC7-3EA9-EC525C314B91}"/>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84527" t="-81922" r="-184527" b="-81922"/>
          <a:stretch>
            <a:fillRect/>
          </a:stretch>
        </p:blipFill>
        <p:spPr>
          <a:xfrm>
            <a:off x="6858000" y="3857625"/>
            <a:ext cx="2286000" cy="1285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94"/>
    </mc:Choice>
    <mc:Fallback>
      <p:transition spd="slow" advTm="5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Conclusion</a:t>
            </a:r>
            <a:endParaRPr/>
          </a:p>
        </p:txBody>
      </p:sp>
      <p:sp>
        <p:nvSpPr>
          <p:cNvPr id="156" name="Google Shape;156;p22"/>
          <p:cNvSpPr txBox="1">
            <a:spLocks noGrp="1"/>
          </p:cNvSpPr>
          <p:nvPr>
            <p:ph type="body" idx="1"/>
          </p:nvPr>
        </p:nvSpPr>
        <p:spPr>
          <a:xfrm>
            <a:off x="311700" y="964150"/>
            <a:ext cx="8702400" cy="35511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sz="6638"/>
          </a:p>
          <a:p>
            <a:pPr marL="0" lvl="0" indent="0" algn="l" rtl="0">
              <a:spcBef>
                <a:spcPts val="1200"/>
              </a:spcBef>
              <a:spcAft>
                <a:spcPts val="0"/>
              </a:spcAft>
              <a:buNone/>
            </a:pPr>
            <a:endParaRPr sz="6638"/>
          </a:p>
          <a:p>
            <a:pPr marL="0" lvl="0" indent="0" algn="l" rtl="0">
              <a:spcBef>
                <a:spcPts val="1200"/>
              </a:spcBef>
              <a:spcAft>
                <a:spcPts val="0"/>
              </a:spcAft>
              <a:buNone/>
            </a:pPr>
            <a:endParaRPr sz="6638"/>
          </a:p>
          <a:p>
            <a:pPr marL="0" lvl="0" indent="0" algn="l" rtl="0">
              <a:spcBef>
                <a:spcPts val="1200"/>
              </a:spcBef>
              <a:spcAft>
                <a:spcPts val="0"/>
              </a:spcAft>
              <a:buNone/>
            </a:pPr>
            <a:r>
              <a:rPr lang="zh-CN" sz="6638"/>
              <a:t>Finally, in our regressions, we found the numerical factors with the most weight, mainly due to the owner's original car's horsepower, the appraisal offer we provided, and the mileage.</a:t>
            </a:r>
            <a:endParaRPr sz="6638"/>
          </a:p>
          <a:p>
            <a:pPr marL="0" lvl="0" indent="0" algn="l" rtl="0">
              <a:spcBef>
                <a:spcPts val="1200"/>
              </a:spcBef>
              <a:spcAft>
                <a:spcPts val="0"/>
              </a:spcAft>
              <a:buNone/>
            </a:pPr>
            <a:r>
              <a:rPr lang="zh-CN" sz="6638"/>
              <a:t>We think that this may be most directly indicative of the original owner's car habits. Based on this we can also make the most valuable and closest recommendation to his needs.</a:t>
            </a:r>
            <a:endParaRPr sz="6638"/>
          </a:p>
          <a:p>
            <a:pPr marL="0" lvl="0" indent="0" algn="l" rtl="0">
              <a:spcBef>
                <a:spcPts val="1200"/>
              </a:spcBef>
              <a:spcAft>
                <a:spcPts val="0"/>
              </a:spcAft>
              <a:buNone/>
            </a:pPr>
            <a:endParaRPr sz="6638"/>
          </a:p>
          <a:p>
            <a:pPr marL="0" lvl="0" indent="0" algn="l" rtl="0">
              <a:spcBef>
                <a:spcPts val="1200"/>
              </a:spcBef>
              <a:spcAft>
                <a:spcPts val="0"/>
              </a:spcAft>
              <a:buNone/>
            </a:pPr>
            <a:endParaRPr sz="6638"/>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57" name="Google Shape;157;p22"/>
          <p:cNvPicPr preferRelativeResize="0"/>
          <p:nvPr/>
        </p:nvPicPr>
        <p:blipFill rotWithShape="1">
          <a:blip r:embed="rId3">
            <a:alphaModFix/>
          </a:blip>
          <a:srcRect t="13043"/>
          <a:stretch/>
        </p:blipFill>
        <p:spPr>
          <a:xfrm>
            <a:off x="3159175" y="964149"/>
            <a:ext cx="4582975" cy="225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Conclusion</a:t>
            </a:r>
            <a:endParaRPr/>
          </a:p>
        </p:txBody>
      </p:sp>
      <p:sp>
        <p:nvSpPr>
          <p:cNvPr id="163" name="Google Shape;163;p23"/>
          <p:cNvSpPr txBox="1">
            <a:spLocks noGrp="1"/>
          </p:cNvSpPr>
          <p:nvPr>
            <p:ph type="body" idx="1"/>
          </p:nvPr>
        </p:nvSpPr>
        <p:spPr>
          <a:xfrm>
            <a:off x="311700" y="964150"/>
            <a:ext cx="8702400" cy="4014300"/>
          </a:xfrm>
          <a:prstGeom prst="rect">
            <a:avLst/>
          </a:prstGeom>
        </p:spPr>
        <p:txBody>
          <a:bodyPr spcFirstLastPara="1" wrap="square" lIns="91425" tIns="91425" rIns="91425" bIns="91425" anchor="t" anchorCtr="0">
            <a:normAutofit fontScale="32500"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sz="3899"/>
          </a:p>
          <a:p>
            <a:pPr marL="0" lvl="0" indent="0" algn="l" rtl="0">
              <a:spcBef>
                <a:spcPts val="1200"/>
              </a:spcBef>
              <a:spcAft>
                <a:spcPts val="0"/>
              </a:spcAft>
              <a:buClr>
                <a:schemeClr val="dk1"/>
              </a:buClr>
              <a:buSzPct val="28208"/>
              <a:buFont typeface="Arial"/>
              <a:buNone/>
            </a:pPr>
            <a:r>
              <a:rPr lang="zh-CN" sz="3899"/>
              <a:t>Predicting customer needs and personalizing recommendations through data will be a major trend in the future of business, and this approach will accurately save users' time and effectively lead to transactions. We have deduced the range where the user's possible new car is located based on the data of all the customer's previous cars, and developed a new training model to successfully reduce the accuracy of the predicted range from level 6 to about level 2, which will bring more effective help and detailed service to the user.</a:t>
            </a:r>
            <a:endParaRPr sz="3899"/>
          </a:p>
          <a:p>
            <a:pPr marL="0" lvl="0" indent="0" algn="l" rtl="0">
              <a:spcBef>
                <a:spcPts val="1200"/>
              </a:spcBef>
              <a:spcAft>
                <a:spcPts val="0"/>
              </a:spcAft>
              <a:buClr>
                <a:schemeClr val="dk1"/>
              </a:buClr>
              <a:buSzPct val="28208"/>
              <a:buFont typeface="Arial"/>
              <a:buNone/>
            </a:pPr>
            <a:r>
              <a:rPr lang="zh-CN" sz="3899"/>
              <a:t>In the future, the introduction of more accurate, mathematical models with more data and better fitting in used car transactions would revolutionize our recommendation system. We believe that today's experiment is just the beginning, and the continuous progress will eventually make the CarMax platform give users more detailed, thorough and rapid recommendations and services.</a:t>
            </a:r>
            <a:endParaRPr sz="3899"/>
          </a:p>
          <a:p>
            <a:pPr marL="0" lvl="0" indent="0" algn="l" rtl="0">
              <a:spcBef>
                <a:spcPts val="1200"/>
              </a:spcBef>
              <a:spcAft>
                <a:spcPts val="1200"/>
              </a:spcAft>
              <a:buNone/>
            </a:pPr>
            <a:endParaRPr/>
          </a:p>
        </p:txBody>
      </p:sp>
      <p:pic>
        <p:nvPicPr>
          <p:cNvPr id="164" name="Google Shape;164;p23"/>
          <p:cNvPicPr preferRelativeResize="0"/>
          <p:nvPr/>
        </p:nvPicPr>
        <p:blipFill>
          <a:blip r:embed="rId3">
            <a:alphaModFix/>
          </a:blip>
          <a:stretch>
            <a:fillRect/>
          </a:stretch>
        </p:blipFill>
        <p:spPr>
          <a:xfrm>
            <a:off x="2338150" y="677698"/>
            <a:ext cx="5160400" cy="1722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body" idx="1"/>
          </p:nvPr>
        </p:nvSpPr>
        <p:spPr>
          <a:xfrm>
            <a:off x="311700" y="964150"/>
            <a:ext cx="8702400" cy="401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zh-CN" sz="3100"/>
              <a:t>Thank you very much for watching this video!</a:t>
            </a:r>
            <a:endParaRPr sz="5199"/>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Contents</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zh-CN" sz="2400"/>
              <a:t>Introduction and Problem Definition</a:t>
            </a:r>
            <a:endParaRPr sz="2400"/>
          </a:p>
          <a:p>
            <a:pPr marL="457200" lvl="0" indent="-381000" algn="l" rtl="0">
              <a:spcBef>
                <a:spcPts val="0"/>
              </a:spcBef>
              <a:spcAft>
                <a:spcPts val="0"/>
              </a:spcAft>
              <a:buSzPts val="2400"/>
              <a:buChar char="●"/>
            </a:pPr>
            <a:r>
              <a:rPr lang="zh-CN" sz="2400"/>
              <a:t>Methodology</a:t>
            </a:r>
            <a:endParaRPr sz="2400"/>
          </a:p>
          <a:p>
            <a:pPr marL="457200" lvl="0" indent="-381000" algn="l" rtl="0">
              <a:spcBef>
                <a:spcPts val="0"/>
              </a:spcBef>
              <a:spcAft>
                <a:spcPts val="0"/>
              </a:spcAft>
              <a:buSzPts val="2400"/>
              <a:buChar char="●"/>
            </a:pPr>
            <a:r>
              <a:rPr lang="zh-CN" sz="2400"/>
              <a:t>Result</a:t>
            </a:r>
            <a:endParaRPr sz="2400"/>
          </a:p>
          <a:p>
            <a:pPr marL="457200" lvl="0" indent="-381000" algn="l" rtl="0">
              <a:spcBef>
                <a:spcPts val="0"/>
              </a:spcBef>
              <a:spcAft>
                <a:spcPts val="0"/>
              </a:spcAft>
              <a:buSzPts val="2400"/>
              <a:buChar char="●"/>
            </a:pPr>
            <a:r>
              <a:rPr lang="zh-CN" sz="2400"/>
              <a:t>Conclusion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Background </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77500" lnSpcReduction="20000"/>
          </a:bodyPr>
          <a:lstStyle/>
          <a:p>
            <a:pPr marL="457200" marR="0" lvl="0" indent="-351631" algn="l" rtl="0">
              <a:lnSpc>
                <a:spcPct val="100000"/>
              </a:lnSpc>
              <a:spcBef>
                <a:spcPts val="0"/>
              </a:spcBef>
              <a:spcAft>
                <a:spcPts val="0"/>
              </a:spcAft>
              <a:buClr>
                <a:schemeClr val="dk2"/>
              </a:buClr>
              <a:buSzPct val="100000"/>
              <a:buChar char="●"/>
            </a:pPr>
            <a:r>
              <a:rPr lang="zh-CN" sz="2500">
                <a:solidFill>
                  <a:schemeClr val="dk2"/>
                </a:solidFill>
              </a:rPr>
              <a:t>Depression due to COVID-19 pandemic</a:t>
            </a:r>
            <a:endParaRPr sz="2500">
              <a:solidFill>
                <a:schemeClr val="dk2"/>
              </a:solidFill>
            </a:endParaRPr>
          </a:p>
          <a:p>
            <a:pPr marL="457200" marR="0" lvl="0" indent="0" algn="l" rtl="0">
              <a:lnSpc>
                <a:spcPct val="100000"/>
              </a:lnSpc>
              <a:spcBef>
                <a:spcPts val="0"/>
              </a:spcBef>
              <a:spcAft>
                <a:spcPts val="0"/>
              </a:spcAft>
              <a:buNone/>
            </a:pPr>
            <a:endParaRPr sz="2500">
              <a:solidFill>
                <a:schemeClr val="dk2"/>
              </a:solidFill>
            </a:endParaRPr>
          </a:p>
          <a:p>
            <a:pPr marL="457200" marR="0" lvl="0" indent="-351631" algn="l" rtl="0">
              <a:lnSpc>
                <a:spcPct val="100000"/>
              </a:lnSpc>
              <a:spcBef>
                <a:spcPts val="0"/>
              </a:spcBef>
              <a:spcAft>
                <a:spcPts val="0"/>
              </a:spcAft>
              <a:buClr>
                <a:schemeClr val="dk2"/>
              </a:buClr>
              <a:buSzPct val="100000"/>
              <a:buChar char="●"/>
            </a:pPr>
            <a:r>
              <a:rPr lang="zh-CN" sz="2500">
                <a:solidFill>
                  <a:schemeClr val="dk2"/>
                </a:solidFill>
              </a:rPr>
              <a:t>Regulations to reduce emissions</a:t>
            </a:r>
            <a:endParaRPr sz="2500">
              <a:solidFill>
                <a:schemeClr val="dk2"/>
              </a:solidFill>
            </a:endParaRPr>
          </a:p>
          <a:p>
            <a:pPr marL="457200" marR="0" lvl="0" indent="0" algn="l" rtl="0">
              <a:lnSpc>
                <a:spcPct val="100000"/>
              </a:lnSpc>
              <a:spcBef>
                <a:spcPts val="0"/>
              </a:spcBef>
              <a:spcAft>
                <a:spcPts val="0"/>
              </a:spcAft>
              <a:buNone/>
            </a:pPr>
            <a:endParaRPr sz="2500">
              <a:solidFill>
                <a:schemeClr val="dk2"/>
              </a:solidFill>
            </a:endParaRPr>
          </a:p>
          <a:p>
            <a:pPr marL="457200" marR="0" lvl="0" indent="-351631" algn="l" rtl="0">
              <a:lnSpc>
                <a:spcPct val="100000"/>
              </a:lnSpc>
              <a:spcBef>
                <a:spcPts val="0"/>
              </a:spcBef>
              <a:spcAft>
                <a:spcPts val="0"/>
              </a:spcAft>
              <a:buClr>
                <a:schemeClr val="dk2"/>
              </a:buClr>
              <a:buSzPct val="100000"/>
              <a:buChar char="●"/>
            </a:pPr>
            <a:r>
              <a:rPr lang="zh-CN" sz="2500">
                <a:solidFill>
                  <a:schemeClr val="dk2"/>
                </a:solidFill>
              </a:rPr>
              <a:t>Chip shortage</a:t>
            </a:r>
            <a:endParaRPr sz="2500">
              <a:solidFill>
                <a:schemeClr val="dk2"/>
              </a:solidFill>
            </a:endParaRPr>
          </a:p>
          <a:p>
            <a:pPr marL="0" marR="0" lvl="0" indent="0" algn="l" rtl="0">
              <a:lnSpc>
                <a:spcPct val="100000"/>
              </a:lnSpc>
              <a:spcBef>
                <a:spcPts val="0"/>
              </a:spcBef>
              <a:spcAft>
                <a:spcPts val="0"/>
              </a:spcAft>
              <a:buNone/>
            </a:pPr>
            <a:endParaRPr sz="2500">
              <a:solidFill>
                <a:schemeClr val="dk2"/>
              </a:solidFill>
            </a:endParaRPr>
          </a:p>
          <a:p>
            <a:pPr marL="0" marR="0" lvl="0" indent="0" algn="l" rtl="0">
              <a:lnSpc>
                <a:spcPct val="100000"/>
              </a:lnSpc>
              <a:spcBef>
                <a:spcPts val="0"/>
              </a:spcBef>
              <a:spcAft>
                <a:spcPts val="0"/>
              </a:spcAft>
              <a:buNone/>
            </a:pPr>
            <a:r>
              <a:rPr lang="zh-CN" sz="2500">
                <a:solidFill>
                  <a:schemeClr val="dk2"/>
                </a:solidFill>
              </a:rPr>
              <a:t>Need to do more….</a:t>
            </a:r>
            <a:endParaRPr sz="2500">
              <a:solidFill>
                <a:schemeClr val="dk2"/>
              </a:solidFill>
            </a:endParaRPr>
          </a:p>
          <a:p>
            <a:pPr marL="0" lvl="0" indent="0" algn="l" rtl="0">
              <a:spcBef>
                <a:spcPts val="0"/>
              </a:spcBef>
              <a:spcAft>
                <a:spcPts val="0"/>
              </a:spcAft>
              <a:buNone/>
            </a:pPr>
            <a:endParaRPr sz="1050">
              <a:solidFill>
                <a:schemeClr val="dk1"/>
              </a:solidFill>
            </a:endParaRPr>
          </a:p>
          <a:p>
            <a:pPr marL="0" lvl="0" indent="0" algn="l" rtl="0">
              <a:spcBef>
                <a:spcPts val="1200"/>
              </a:spcBef>
              <a:spcAft>
                <a:spcPts val="1200"/>
              </a:spcAft>
              <a:buNone/>
            </a:pPr>
            <a:endParaRPr sz="105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Problem Defination</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marR="0" lvl="0" indent="-387350" algn="l" rtl="0">
              <a:lnSpc>
                <a:spcPct val="100000"/>
              </a:lnSpc>
              <a:spcBef>
                <a:spcPts val="0"/>
              </a:spcBef>
              <a:spcAft>
                <a:spcPts val="0"/>
              </a:spcAft>
              <a:buClr>
                <a:schemeClr val="dk2"/>
              </a:buClr>
              <a:buSzPts val="2500"/>
              <a:buChar char="●"/>
            </a:pPr>
            <a:r>
              <a:rPr lang="zh-CN" sz="2500">
                <a:solidFill>
                  <a:schemeClr val="dk2"/>
                </a:solidFill>
              </a:rPr>
              <a:t>Predict Price→Customer Satisfaction</a:t>
            </a:r>
            <a:endParaRPr sz="2500">
              <a:solidFill>
                <a:schemeClr val="dk2"/>
              </a:solidFill>
            </a:endParaRPr>
          </a:p>
          <a:p>
            <a:pPr marL="457200" marR="0" lvl="0" indent="0" algn="l" rtl="0">
              <a:lnSpc>
                <a:spcPct val="100000"/>
              </a:lnSpc>
              <a:spcBef>
                <a:spcPts val="0"/>
              </a:spcBef>
              <a:spcAft>
                <a:spcPts val="0"/>
              </a:spcAft>
              <a:buNone/>
            </a:pPr>
            <a:endParaRPr sz="2500">
              <a:solidFill>
                <a:schemeClr val="dk2"/>
              </a:solidFill>
            </a:endParaRPr>
          </a:p>
          <a:p>
            <a:pPr marL="457200" marR="0" lvl="0" indent="-387350" algn="l" rtl="0">
              <a:lnSpc>
                <a:spcPct val="100000"/>
              </a:lnSpc>
              <a:spcBef>
                <a:spcPts val="0"/>
              </a:spcBef>
              <a:spcAft>
                <a:spcPts val="0"/>
              </a:spcAft>
              <a:buClr>
                <a:schemeClr val="dk2"/>
              </a:buClr>
              <a:buSzPts val="2500"/>
              <a:buChar char="●"/>
            </a:pPr>
            <a:r>
              <a:rPr lang="zh-CN" sz="2500">
                <a:solidFill>
                  <a:schemeClr val="dk2"/>
                </a:solidFill>
              </a:rPr>
              <a:t>Tree Model:   1. Find Important Factor </a:t>
            </a:r>
            <a:endParaRPr sz="2500">
              <a:solidFill>
                <a:schemeClr val="dk2"/>
              </a:solidFill>
            </a:endParaRPr>
          </a:p>
          <a:p>
            <a:pPr marL="457200" marR="0" lvl="0" indent="0" algn="l" rtl="0">
              <a:lnSpc>
                <a:spcPct val="100000"/>
              </a:lnSpc>
              <a:spcBef>
                <a:spcPts val="0"/>
              </a:spcBef>
              <a:spcAft>
                <a:spcPts val="0"/>
              </a:spcAft>
              <a:buNone/>
            </a:pPr>
            <a:r>
              <a:rPr lang="zh-CN" sz="2500">
                <a:solidFill>
                  <a:schemeClr val="dk2"/>
                </a:solidFill>
              </a:rPr>
              <a:t>				2. Classify Customer Type</a:t>
            </a:r>
            <a:endParaRPr sz="2500">
              <a:solidFill>
                <a:schemeClr val="dk2"/>
              </a:solidFill>
            </a:endParaRPr>
          </a:p>
          <a:p>
            <a:pPr marL="457200" marR="0" lvl="0" indent="0" algn="l" rtl="0">
              <a:lnSpc>
                <a:spcPct val="100000"/>
              </a:lnSpc>
              <a:spcBef>
                <a:spcPts val="0"/>
              </a:spcBef>
              <a:spcAft>
                <a:spcPts val="0"/>
              </a:spcAft>
              <a:buNone/>
            </a:pPr>
            <a:r>
              <a:rPr lang="zh-CN" sz="2500">
                <a:solidFill>
                  <a:schemeClr val="dk2"/>
                </a:solidFill>
              </a:rPr>
              <a:t>				3. Push AD According to Type</a:t>
            </a:r>
            <a:endParaRPr sz="105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40125" y="416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Methodology</a:t>
            </a:r>
            <a:endParaRPr/>
          </a:p>
        </p:txBody>
      </p:sp>
      <p:sp>
        <p:nvSpPr>
          <p:cNvPr id="111" name="Google Shape;111;p17"/>
          <p:cNvSpPr txBox="1">
            <a:spLocks noGrp="1"/>
          </p:cNvSpPr>
          <p:nvPr>
            <p:ph type="body" idx="1"/>
          </p:nvPr>
        </p:nvSpPr>
        <p:spPr>
          <a:xfrm>
            <a:off x="217725" y="3407350"/>
            <a:ext cx="8520600" cy="3416400"/>
          </a:xfrm>
          <a:prstGeom prst="rect">
            <a:avLst/>
          </a:prstGeom>
        </p:spPr>
        <p:txBody>
          <a:bodyPr spcFirstLastPara="1" wrap="square" lIns="91425" tIns="91425" rIns="91425" bIns="91425" anchor="t" anchorCtr="0">
            <a:normAutofit/>
          </a:bodyPr>
          <a:lstStyle/>
          <a:p>
            <a:pPr marL="190500" marR="190500" lvl="0" indent="0" algn="l" rtl="0">
              <a:lnSpc>
                <a:spcPct val="146668"/>
              </a:lnSpc>
              <a:spcBef>
                <a:spcPts val="0"/>
              </a:spcBef>
              <a:spcAft>
                <a:spcPts val="900"/>
              </a:spcAft>
              <a:buNone/>
            </a:pPr>
            <a:r>
              <a:rPr lang="zh-CN" sz="1550">
                <a:solidFill>
                  <a:schemeClr val="dk2"/>
                </a:solidFill>
              </a:rPr>
              <a:t>Firstly, we do data mining to remove all the observations that have missing data. Then, we notice that there are some string variables that are distributed in some intervals, such as price, appraisal offer, mileage, etc. Consequently, we convert the variables to some digit levels, so that we can use these variables to make our prediction. </a:t>
            </a:r>
            <a:endParaRPr sz="2200">
              <a:solidFill>
                <a:schemeClr val="dk2"/>
              </a:solidFill>
            </a:endParaRPr>
          </a:p>
        </p:txBody>
      </p:sp>
      <p:pic>
        <p:nvPicPr>
          <p:cNvPr id="112" name="Google Shape;112;p17"/>
          <p:cNvPicPr preferRelativeResize="0"/>
          <p:nvPr/>
        </p:nvPicPr>
        <p:blipFill>
          <a:blip r:embed="rId3">
            <a:alphaModFix/>
          </a:blip>
          <a:stretch>
            <a:fillRect/>
          </a:stretch>
        </p:blipFill>
        <p:spPr>
          <a:xfrm>
            <a:off x="441150" y="951325"/>
            <a:ext cx="2001425" cy="2326850"/>
          </a:xfrm>
          <a:prstGeom prst="rect">
            <a:avLst/>
          </a:prstGeom>
          <a:noFill/>
          <a:ln>
            <a:noFill/>
          </a:ln>
        </p:spPr>
      </p:pic>
      <p:sp>
        <p:nvSpPr>
          <p:cNvPr id="113" name="Google Shape;113;p17"/>
          <p:cNvSpPr/>
          <p:nvPr/>
        </p:nvSpPr>
        <p:spPr>
          <a:xfrm>
            <a:off x="1045150" y="2336875"/>
            <a:ext cx="1397400" cy="234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txBox="1"/>
          <p:nvPr/>
        </p:nvSpPr>
        <p:spPr>
          <a:xfrm>
            <a:off x="2548250" y="2993650"/>
            <a:ext cx="1491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100"/>
              <a:t>Remove null values</a:t>
            </a:r>
            <a:endParaRPr sz="1100"/>
          </a:p>
        </p:txBody>
      </p:sp>
      <p:pic>
        <p:nvPicPr>
          <p:cNvPr id="115" name="Google Shape;115;p17"/>
          <p:cNvPicPr preferRelativeResize="0"/>
          <p:nvPr/>
        </p:nvPicPr>
        <p:blipFill>
          <a:blip r:embed="rId4">
            <a:alphaModFix/>
          </a:blip>
          <a:stretch>
            <a:fillRect/>
          </a:stretch>
        </p:blipFill>
        <p:spPr>
          <a:xfrm>
            <a:off x="3933863" y="1480338"/>
            <a:ext cx="5133975" cy="162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600400" y="482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Methodology</a:t>
            </a:r>
            <a:endParaRPr/>
          </a:p>
        </p:txBody>
      </p:sp>
      <p:sp>
        <p:nvSpPr>
          <p:cNvPr id="121" name="Google Shape;121;p18"/>
          <p:cNvSpPr txBox="1">
            <a:spLocks noGrp="1"/>
          </p:cNvSpPr>
          <p:nvPr>
            <p:ph type="body" idx="1"/>
          </p:nvPr>
        </p:nvSpPr>
        <p:spPr>
          <a:xfrm>
            <a:off x="311700" y="41000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CN"/>
              <a:t>In addition, we choose some variables that can be used to predict the price level. After that, we firstly use linear regression to find out the relationship between variables and the price level of the car, and we find out that the linear regression model is significant. </a:t>
            </a:r>
            <a:endParaRPr/>
          </a:p>
        </p:txBody>
      </p:sp>
      <p:pic>
        <p:nvPicPr>
          <p:cNvPr id="122" name="Google Shape;122;p18"/>
          <p:cNvPicPr preferRelativeResize="0"/>
          <p:nvPr/>
        </p:nvPicPr>
        <p:blipFill>
          <a:blip r:embed="rId3">
            <a:alphaModFix/>
          </a:blip>
          <a:stretch>
            <a:fillRect/>
          </a:stretch>
        </p:blipFill>
        <p:spPr>
          <a:xfrm>
            <a:off x="4694100" y="1923450"/>
            <a:ext cx="3976976" cy="936875"/>
          </a:xfrm>
          <a:prstGeom prst="rect">
            <a:avLst/>
          </a:prstGeom>
          <a:noFill/>
          <a:ln>
            <a:noFill/>
          </a:ln>
        </p:spPr>
      </p:pic>
      <p:sp>
        <p:nvSpPr>
          <p:cNvPr id="123" name="Google Shape;123;p18"/>
          <p:cNvSpPr txBox="1"/>
          <p:nvPr/>
        </p:nvSpPr>
        <p:spPr>
          <a:xfrm>
            <a:off x="1174300" y="3558175"/>
            <a:ext cx="6540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t>***: The P-value is less than 0.001. We reject the null hypothesis and conclude that these variables are significant.  </a:t>
            </a:r>
            <a:endParaRPr/>
          </a:p>
        </p:txBody>
      </p:sp>
      <p:pic>
        <p:nvPicPr>
          <p:cNvPr id="124" name="Google Shape;124;p18"/>
          <p:cNvPicPr preferRelativeResize="0"/>
          <p:nvPr/>
        </p:nvPicPr>
        <p:blipFill>
          <a:blip r:embed="rId4">
            <a:alphaModFix/>
          </a:blip>
          <a:stretch>
            <a:fillRect/>
          </a:stretch>
        </p:blipFill>
        <p:spPr>
          <a:xfrm>
            <a:off x="153805" y="1334125"/>
            <a:ext cx="4289144" cy="191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Methodology</a:t>
            </a:r>
            <a:endParaRPr/>
          </a:p>
        </p:txBody>
      </p:sp>
      <p:sp>
        <p:nvSpPr>
          <p:cNvPr id="130" name="Google Shape;130;p19"/>
          <p:cNvSpPr txBox="1">
            <a:spLocks noGrp="1"/>
          </p:cNvSpPr>
          <p:nvPr>
            <p:ph type="body" idx="1"/>
          </p:nvPr>
        </p:nvSpPr>
        <p:spPr>
          <a:xfrm>
            <a:off x="311700" y="40412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CN"/>
              <a:t>To improve our model, we choose the tree-based model to classify how we should triage the customers of various different models. Finally, use random forest to improve further to provide customers with the corresponding new car price level information. </a:t>
            </a:r>
            <a:endParaRPr/>
          </a:p>
        </p:txBody>
      </p:sp>
      <p:sp>
        <p:nvSpPr>
          <p:cNvPr id="131" name="Google Shape;131;p19"/>
          <p:cNvSpPr txBox="1"/>
          <p:nvPr/>
        </p:nvSpPr>
        <p:spPr>
          <a:xfrm>
            <a:off x="5789375" y="216075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uFill>
                <a:noFill/>
              </a:uFill>
              <a:hlinkClick r:id="rId3"/>
            </a:endParaRPr>
          </a:p>
          <a:p>
            <a:pPr marL="101600" marR="25400" lvl="0" indent="0" algn="l" rtl="0">
              <a:spcBef>
                <a:spcPts val="0"/>
              </a:spcBef>
              <a:spcAft>
                <a:spcPts val="0"/>
              </a:spcAft>
              <a:buNone/>
            </a:pPr>
            <a:endParaRPr/>
          </a:p>
        </p:txBody>
      </p:sp>
      <p:pic>
        <p:nvPicPr>
          <p:cNvPr id="132" name="Google Shape;132;p19"/>
          <p:cNvPicPr preferRelativeResize="0"/>
          <p:nvPr/>
        </p:nvPicPr>
        <p:blipFill>
          <a:blip r:embed="rId4">
            <a:alphaModFix/>
          </a:blip>
          <a:stretch>
            <a:fillRect/>
          </a:stretch>
        </p:blipFill>
        <p:spPr>
          <a:xfrm>
            <a:off x="410775" y="1759175"/>
            <a:ext cx="3701825" cy="2282100"/>
          </a:xfrm>
          <a:prstGeom prst="rect">
            <a:avLst/>
          </a:prstGeom>
          <a:noFill/>
          <a:ln>
            <a:noFill/>
          </a:ln>
        </p:spPr>
      </p:pic>
      <p:pic>
        <p:nvPicPr>
          <p:cNvPr id="133" name="Google Shape;133;p19"/>
          <p:cNvPicPr preferRelativeResize="0"/>
          <p:nvPr/>
        </p:nvPicPr>
        <p:blipFill>
          <a:blip r:embed="rId5">
            <a:alphaModFix/>
          </a:blip>
          <a:stretch>
            <a:fillRect/>
          </a:stretch>
        </p:blipFill>
        <p:spPr>
          <a:xfrm>
            <a:off x="4958804" y="1506650"/>
            <a:ext cx="3320125" cy="248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Conclusion</a:t>
            </a:r>
            <a:endParaRPr/>
          </a:p>
        </p:txBody>
      </p:sp>
      <p:sp>
        <p:nvSpPr>
          <p:cNvPr id="139" name="Google Shape;139;p20"/>
          <p:cNvSpPr txBox="1">
            <a:spLocks noGrp="1"/>
          </p:cNvSpPr>
          <p:nvPr>
            <p:ph type="body" idx="1"/>
          </p:nvPr>
        </p:nvSpPr>
        <p:spPr>
          <a:xfrm>
            <a:off x="311700" y="964150"/>
            <a:ext cx="8702400" cy="355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zh-CN" sz="1900"/>
              <a:t>As a result, we compare the prediction results of three regression methods for price bias between sold price and appraisal price, and finally choose the random forest model as our predict model, since it has the lowest Mean squared error.</a:t>
            </a:r>
            <a:endParaRPr sz="1900"/>
          </a:p>
        </p:txBody>
      </p:sp>
      <p:pic>
        <p:nvPicPr>
          <p:cNvPr id="140" name="Google Shape;140;p20"/>
          <p:cNvPicPr preferRelativeResize="0"/>
          <p:nvPr/>
        </p:nvPicPr>
        <p:blipFill>
          <a:blip r:embed="rId3">
            <a:alphaModFix/>
          </a:blip>
          <a:stretch>
            <a:fillRect/>
          </a:stretch>
        </p:blipFill>
        <p:spPr>
          <a:xfrm>
            <a:off x="5767150" y="719550"/>
            <a:ext cx="2587474" cy="1852199"/>
          </a:xfrm>
          <a:prstGeom prst="rect">
            <a:avLst/>
          </a:prstGeom>
          <a:noFill/>
          <a:ln>
            <a:noFill/>
          </a:ln>
        </p:spPr>
      </p:pic>
      <p:pic>
        <p:nvPicPr>
          <p:cNvPr id="141" name="Google Shape;141;p20"/>
          <p:cNvPicPr preferRelativeResize="0"/>
          <p:nvPr/>
        </p:nvPicPr>
        <p:blipFill>
          <a:blip r:embed="rId4">
            <a:alphaModFix/>
          </a:blip>
          <a:stretch>
            <a:fillRect/>
          </a:stretch>
        </p:blipFill>
        <p:spPr>
          <a:xfrm>
            <a:off x="3465450" y="868638"/>
            <a:ext cx="2074701" cy="1554025"/>
          </a:xfrm>
          <a:prstGeom prst="rect">
            <a:avLst/>
          </a:prstGeom>
          <a:noFill/>
          <a:ln>
            <a:noFill/>
          </a:ln>
        </p:spPr>
      </p:pic>
      <p:pic>
        <p:nvPicPr>
          <p:cNvPr id="142" name="Google Shape;142;p20"/>
          <p:cNvPicPr preferRelativeResize="0"/>
          <p:nvPr/>
        </p:nvPicPr>
        <p:blipFill>
          <a:blip r:embed="rId5">
            <a:alphaModFix/>
          </a:blip>
          <a:stretch>
            <a:fillRect/>
          </a:stretch>
        </p:blipFill>
        <p:spPr>
          <a:xfrm>
            <a:off x="451000" y="1313750"/>
            <a:ext cx="2690825" cy="89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Conclusion</a:t>
            </a:r>
            <a:endParaRPr/>
          </a:p>
        </p:txBody>
      </p:sp>
      <p:sp>
        <p:nvSpPr>
          <p:cNvPr id="148" name="Google Shape;148;p21"/>
          <p:cNvSpPr txBox="1">
            <a:spLocks noGrp="1"/>
          </p:cNvSpPr>
          <p:nvPr>
            <p:ph type="body" idx="1"/>
          </p:nvPr>
        </p:nvSpPr>
        <p:spPr>
          <a:xfrm>
            <a:off x="311700" y="964150"/>
            <a:ext cx="8702400" cy="355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sz="1900"/>
          </a:p>
          <a:p>
            <a:pPr marL="0" lvl="0" indent="0" algn="l" rtl="0">
              <a:spcBef>
                <a:spcPts val="1200"/>
              </a:spcBef>
              <a:spcAft>
                <a:spcPts val="1200"/>
              </a:spcAft>
              <a:buNone/>
            </a:pPr>
            <a:r>
              <a:rPr lang="zh-CN" sz="1900"/>
              <a:t>As you can see, as the number of trees increases, the final error decreases, and our predicted final price error drops from about 3.6 in the original linear regression to less than 3.</a:t>
            </a:r>
            <a:endParaRPr sz="1900"/>
          </a:p>
        </p:txBody>
      </p:sp>
      <p:pic>
        <p:nvPicPr>
          <p:cNvPr id="149" name="Google Shape;149;p21"/>
          <p:cNvPicPr preferRelativeResize="0"/>
          <p:nvPr/>
        </p:nvPicPr>
        <p:blipFill rotWithShape="1">
          <a:blip r:embed="rId3">
            <a:alphaModFix/>
          </a:blip>
          <a:srcRect t="7723"/>
          <a:stretch/>
        </p:blipFill>
        <p:spPr>
          <a:xfrm>
            <a:off x="666775" y="964150"/>
            <a:ext cx="4045750" cy="2303875"/>
          </a:xfrm>
          <a:prstGeom prst="rect">
            <a:avLst/>
          </a:prstGeom>
          <a:noFill/>
          <a:ln>
            <a:noFill/>
          </a:ln>
        </p:spPr>
      </p:pic>
      <p:pic>
        <p:nvPicPr>
          <p:cNvPr id="150" name="Google Shape;150;p21"/>
          <p:cNvPicPr preferRelativeResize="0"/>
          <p:nvPr/>
        </p:nvPicPr>
        <p:blipFill>
          <a:blip r:embed="rId4">
            <a:alphaModFix/>
          </a:blip>
          <a:stretch>
            <a:fillRect/>
          </a:stretch>
        </p:blipFill>
        <p:spPr>
          <a:xfrm>
            <a:off x="5007350" y="964150"/>
            <a:ext cx="3733142" cy="23038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603</Words>
  <Application>Microsoft Office PowerPoint</Application>
  <PresentationFormat>全屏显示(16:9)</PresentationFormat>
  <Paragraphs>70</Paragraphs>
  <Slides>12</Slides>
  <Notes>12</Notes>
  <HiddenSlides>0</HiddenSlides>
  <MMClips>1</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Lato</vt:lpstr>
      <vt:lpstr>Arial</vt:lpstr>
      <vt:lpstr>Raleway</vt:lpstr>
      <vt:lpstr>Streamline</vt:lpstr>
      <vt:lpstr>CarMax College Analytics Contest</vt:lpstr>
      <vt:lpstr>Contents</vt:lpstr>
      <vt:lpstr>Background </vt:lpstr>
      <vt:lpstr>Problem Defination</vt:lpstr>
      <vt:lpstr>Methodology</vt:lpstr>
      <vt:lpstr>Methodology</vt:lpstr>
      <vt:lpstr>Methodology</vt:lpstr>
      <vt:lpstr>Conclusion</vt:lpstr>
      <vt:lpstr>Conclusion</vt:lpstr>
      <vt:lpstr>Conclusion</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CarMax College Analytics Contest</dc:title>
  <cp:lastModifiedBy>Long, Yixuan</cp:lastModifiedBy>
  <cp:revision>1</cp:revision>
  <dcterms:modified xsi:type="dcterms:W3CDTF">2023-01-15T06:41:37Z</dcterms:modified>
</cp:coreProperties>
</file>