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18"/>
  </p:normalViewPr>
  <p:slideViewPr>
    <p:cSldViewPr snapToGrid="0">
      <p:cViewPr>
        <p:scale>
          <a:sx n="100" d="100"/>
          <a:sy n="100" d="100"/>
        </p:scale>
        <p:origin x="-5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7807227" cy="2387600"/>
          </a:xfrm>
        </p:spPr>
        <p:txBody>
          <a:bodyPr/>
          <a:lstStyle/>
          <a:p>
            <a:r>
              <a:rPr lang="en-US" dirty="0"/>
              <a:t>Cumulative Damage</a:t>
            </a:r>
            <a:br>
              <a:rPr lang="en-US" dirty="0"/>
            </a:br>
            <a:r>
              <a:rPr lang="en-US" dirty="0"/>
              <a:t>Assessment Mind map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27CA4D-7DC1-6C1E-8298-B2118D6BAF89}"/>
              </a:ext>
            </a:extLst>
          </p:cNvPr>
          <p:cNvSpPr/>
          <p:nvPr/>
        </p:nvSpPr>
        <p:spPr>
          <a:xfrm>
            <a:off x="1229678" y="3782794"/>
            <a:ext cx="1935480" cy="862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EA99C-7A6F-7494-13C3-10D3A8F103DC}"/>
              </a:ext>
            </a:extLst>
          </p:cNvPr>
          <p:cNvSpPr txBox="1"/>
          <p:nvPr/>
        </p:nvSpPr>
        <p:spPr>
          <a:xfrm>
            <a:off x="1667828" y="3444240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Keypoints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04EEC4-6D17-3486-01EC-7CC3EBA48A1D}"/>
              </a:ext>
            </a:extLst>
          </p:cNvPr>
          <p:cNvSpPr txBox="1"/>
          <p:nvPr/>
        </p:nvSpPr>
        <p:spPr>
          <a:xfrm>
            <a:off x="1267778" y="3824942"/>
            <a:ext cx="1836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Video to </a:t>
            </a:r>
            <a:r>
              <a:rPr lang="en-MY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Low back </a:t>
            </a:r>
            <a:r>
              <a:rPr lang="en-MY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Shoulder </a:t>
            </a:r>
            <a:r>
              <a:rPr lang="en-MY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837F5-E6D6-7336-9ED7-7D4BEF93B43B}"/>
              </a:ext>
            </a:extLst>
          </p:cNvPr>
          <p:cNvSpPr/>
          <p:nvPr/>
        </p:nvSpPr>
        <p:spPr>
          <a:xfrm>
            <a:off x="4221480" y="3470672"/>
            <a:ext cx="2042160" cy="1459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7650F-673C-0277-69B9-6BA5080C2C85}"/>
              </a:ext>
            </a:extLst>
          </p:cNvPr>
          <p:cNvSpPr txBox="1"/>
          <p:nvPr/>
        </p:nvSpPr>
        <p:spPr>
          <a:xfrm>
            <a:off x="4596765" y="3148132"/>
            <a:ext cx="118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Calculation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CC293-6739-21CC-4D68-8E04E9839393}"/>
              </a:ext>
            </a:extLst>
          </p:cNvPr>
          <p:cNvSpPr txBox="1"/>
          <p:nvPr/>
        </p:nvSpPr>
        <p:spPr>
          <a:xfrm>
            <a:off x="4259580" y="3482340"/>
            <a:ext cx="1935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Lever arm (low back)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Lever arm (shoulder)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Moment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Stress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Cumulative Damage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Risk Possibility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601E0-A7CA-EC4F-DC02-77E974838C19}"/>
              </a:ext>
            </a:extLst>
          </p:cNvPr>
          <p:cNvSpPr/>
          <p:nvPr/>
        </p:nvSpPr>
        <p:spPr>
          <a:xfrm>
            <a:off x="7709537" y="3639086"/>
            <a:ext cx="2263140" cy="1192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4FC02F-487B-B3E0-CE7B-4A508851479A}"/>
              </a:ext>
            </a:extLst>
          </p:cNvPr>
          <p:cNvSpPr txBox="1"/>
          <p:nvPr/>
        </p:nvSpPr>
        <p:spPr>
          <a:xfrm>
            <a:off x="8347714" y="3300532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Database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5EF9-6C2A-F0E5-6FFF-DE039B5B1903}"/>
              </a:ext>
            </a:extLst>
          </p:cNvPr>
          <p:cNvSpPr txBox="1"/>
          <p:nvPr/>
        </p:nvSpPr>
        <p:spPr>
          <a:xfrm>
            <a:off x="7747637" y="3650755"/>
            <a:ext cx="2148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Go to path of datasets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Calculation result to </a:t>
            </a:r>
            <a:r>
              <a:rPr lang="en-MY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(MongoDB)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result to csv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Read from 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A81CD9-9340-39E0-812D-416A5675AC6F}"/>
              </a:ext>
            </a:extLst>
          </p:cNvPr>
          <p:cNvSpPr/>
          <p:nvPr/>
        </p:nvSpPr>
        <p:spPr>
          <a:xfrm>
            <a:off x="2404109" y="1123638"/>
            <a:ext cx="2754630" cy="82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612FF-328F-6AEC-0FF7-B3C6EC15FE60}"/>
              </a:ext>
            </a:extLst>
          </p:cNvPr>
          <p:cNvSpPr txBox="1"/>
          <p:nvPr/>
        </p:nvSpPr>
        <p:spPr>
          <a:xfrm>
            <a:off x="3402329" y="785084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Main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9D482B-33EC-6157-9324-577BB1D26BD8}"/>
              </a:ext>
            </a:extLst>
          </p:cNvPr>
          <p:cNvSpPr txBox="1"/>
          <p:nvPr/>
        </p:nvSpPr>
        <p:spPr>
          <a:xfrm>
            <a:off x="2442209" y="1135306"/>
            <a:ext cx="266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path of dataset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Retrieve particular dataset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the output to the 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201251-CD17-DBEC-BCD3-A16AEAA78F5D}"/>
              </a:ext>
            </a:extLst>
          </p:cNvPr>
          <p:cNvSpPr/>
          <p:nvPr/>
        </p:nvSpPr>
        <p:spPr>
          <a:xfrm>
            <a:off x="7709537" y="1249532"/>
            <a:ext cx="227457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F8034-AD11-CDDF-E2FF-831C734D0300}"/>
              </a:ext>
            </a:extLst>
          </p:cNvPr>
          <p:cNvSpPr txBox="1"/>
          <p:nvPr/>
        </p:nvSpPr>
        <p:spPr>
          <a:xfrm>
            <a:off x="8317232" y="910978"/>
            <a:ext cx="113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Validation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B1E5D-F474-7A92-4DD7-F52780D8A7D2}"/>
              </a:ext>
            </a:extLst>
          </p:cNvPr>
          <p:cNvSpPr txBox="1"/>
          <p:nvPr/>
        </p:nvSpPr>
        <p:spPr>
          <a:xfrm>
            <a:off x="7747637" y="1261200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Compare to ground truth</a:t>
            </a:r>
            <a:b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error 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9C0D82-A6E2-2E1F-BCC9-B7ADFB263E00}"/>
              </a:ext>
            </a:extLst>
          </p:cNvPr>
          <p:cNvSpPr/>
          <p:nvPr/>
        </p:nvSpPr>
        <p:spPr>
          <a:xfrm>
            <a:off x="963928" y="3043088"/>
            <a:ext cx="5558791" cy="21308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391B1-B256-09B7-1FDE-1550380925D6}"/>
              </a:ext>
            </a:extLst>
          </p:cNvPr>
          <p:cNvSpPr txBox="1"/>
          <p:nvPr/>
        </p:nvSpPr>
        <p:spPr>
          <a:xfrm>
            <a:off x="3104198" y="2667090"/>
            <a:ext cx="1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Pose Estimation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B09644-4740-A5C4-C156-B3A126819433}"/>
              </a:ext>
            </a:extLst>
          </p:cNvPr>
          <p:cNvCxnSpPr>
            <a:cxnSpLocks/>
          </p:cNvCxnSpPr>
          <p:nvPr/>
        </p:nvCxnSpPr>
        <p:spPr>
          <a:xfrm>
            <a:off x="2811780" y="1943740"/>
            <a:ext cx="0" cy="18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D9E406-0781-D185-F46D-8B6BAFB12A91}"/>
              </a:ext>
            </a:extLst>
          </p:cNvPr>
          <p:cNvSpPr txBox="1"/>
          <p:nvPr/>
        </p:nvSpPr>
        <p:spPr>
          <a:xfrm>
            <a:off x="1383032" y="2212524"/>
            <a:ext cx="157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Specify which part of </a:t>
            </a:r>
            <a:r>
              <a:rPr lang="en-MY" sz="1400" dirty="0" err="1"/>
              <a:t>keypoints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1E4D93-0A91-0362-8339-46CE9F8CCDA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165158" y="4200406"/>
            <a:ext cx="1056322" cy="1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560115-CBFC-586E-54C3-308A3D154697}"/>
              </a:ext>
            </a:extLst>
          </p:cNvPr>
          <p:cNvSpPr txBox="1"/>
          <p:nvPr/>
        </p:nvSpPr>
        <p:spPr>
          <a:xfrm>
            <a:off x="3250880" y="3899386"/>
            <a:ext cx="89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Compute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F55E3B-3C35-7254-9E37-6166CEBB0EF4}"/>
              </a:ext>
            </a:extLst>
          </p:cNvPr>
          <p:cNvSpPr txBox="1"/>
          <p:nvPr/>
        </p:nvSpPr>
        <p:spPr>
          <a:xfrm>
            <a:off x="4716780" y="5589509"/>
            <a:ext cx="172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Retrieve video data</a:t>
            </a:r>
            <a:endParaRPr lang="en-US" sz="14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29FECEE-F323-E5B4-C542-7F86831AA97B}"/>
              </a:ext>
            </a:extLst>
          </p:cNvPr>
          <p:cNvCxnSpPr>
            <a:stCxn id="23" idx="2"/>
            <a:endCxn id="15" idx="2"/>
          </p:cNvCxnSpPr>
          <p:nvPr/>
        </p:nvCxnSpPr>
        <p:spPr>
          <a:xfrm rot="5400000" flipH="1">
            <a:off x="5422108" y="1420357"/>
            <a:ext cx="175260" cy="6624639"/>
          </a:xfrm>
          <a:prstGeom prst="bentConnector3">
            <a:avLst>
              <a:gd name="adj1" fmla="val -417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6EA708-540E-54D7-4F51-E8AF35F1E458}"/>
              </a:ext>
            </a:extLst>
          </p:cNvPr>
          <p:cNvCxnSpPr/>
          <p:nvPr/>
        </p:nvCxnSpPr>
        <p:spPr>
          <a:xfrm>
            <a:off x="6263640" y="4213920"/>
            <a:ext cx="14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AFDBDD-5631-C42E-C286-45D0E23F9595}"/>
              </a:ext>
            </a:extLst>
          </p:cNvPr>
          <p:cNvSpPr txBox="1"/>
          <p:nvPr/>
        </p:nvSpPr>
        <p:spPr>
          <a:xfrm>
            <a:off x="6764655" y="3917812"/>
            <a:ext cx="67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Write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39C389-CE37-E5DE-0BC2-A18FFE30014A}"/>
              </a:ext>
            </a:extLst>
          </p:cNvPr>
          <p:cNvCxnSpPr>
            <a:cxnSpLocks/>
          </p:cNvCxnSpPr>
          <p:nvPr/>
        </p:nvCxnSpPr>
        <p:spPr>
          <a:xfrm flipV="1">
            <a:off x="8347714" y="1873970"/>
            <a:ext cx="0" cy="174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94FA19-C291-72FE-B148-713266AB650D}"/>
              </a:ext>
            </a:extLst>
          </p:cNvPr>
          <p:cNvSpPr txBox="1"/>
          <p:nvPr/>
        </p:nvSpPr>
        <p:spPr>
          <a:xfrm>
            <a:off x="7555233" y="2503647"/>
            <a:ext cx="887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Retrieve csv data</a:t>
            </a:r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2ECF66-86AB-A3B2-E781-04D8BDAA3804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5158739" y="1533689"/>
            <a:ext cx="2550798" cy="2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4E33C4-8E4D-D38B-390B-61A98D737C02}"/>
              </a:ext>
            </a:extLst>
          </p:cNvPr>
          <p:cNvSpPr txBox="1"/>
          <p:nvPr/>
        </p:nvSpPr>
        <p:spPr>
          <a:xfrm>
            <a:off x="6096000" y="1194957"/>
            <a:ext cx="8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Validate</a:t>
            </a:r>
            <a:endParaRPr lang="en-US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1C17BC-59B4-15AF-1652-0195BB68ACB7}"/>
              </a:ext>
            </a:extLst>
          </p:cNvPr>
          <p:cNvSpPr/>
          <p:nvPr/>
        </p:nvSpPr>
        <p:spPr>
          <a:xfrm>
            <a:off x="4549140" y="5645571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9BF25-2AA5-30DD-7974-F59347BF7AFD}"/>
              </a:ext>
            </a:extLst>
          </p:cNvPr>
          <p:cNvSpPr txBox="1"/>
          <p:nvPr/>
        </p:nvSpPr>
        <p:spPr>
          <a:xfrm>
            <a:off x="4529614" y="5610016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2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35AC9B5-9996-402C-44EE-52628098BE1C}"/>
              </a:ext>
            </a:extLst>
          </p:cNvPr>
          <p:cNvSpPr/>
          <p:nvPr/>
        </p:nvSpPr>
        <p:spPr>
          <a:xfrm>
            <a:off x="1187768" y="2339875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12EABB-6130-DF26-AFB2-AF5415CCA24A}"/>
              </a:ext>
            </a:extLst>
          </p:cNvPr>
          <p:cNvSpPr txBox="1"/>
          <p:nvPr/>
        </p:nvSpPr>
        <p:spPr>
          <a:xfrm>
            <a:off x="1168242" y="2304320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1</a:t>
            </a:r>
            <a:endParaRPr lang="en-US" sz="11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C4AF4BE-9FB0-9DE8-A015-DD2B81FF26C9}"/>
              </a:ext>
            </a:extLst>
          </p:cNvPr>
          <p:cNvSpPr/>
          <p:nvPr/>
        </p:nvSpPr>
        <p:spPr>
          <a:xfrm>
            <a:off x="3536635" y="3751484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BF1E53-BDB6-BCC2-D3DA-10D1050A1D0D}"/>
              </a:ext>
            </a:extLst>
          </p:cNvPr>
          <p:cNvSpPr txBox="1"/>
          <p:nvPr/>
        </p:nvSpPr>
        <p:spPr>
          <a:xfrm>
            <a:off x="3517109" y="3715929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3</a:t>
            </a:r>
            <a:endParaRPr lang="en-US" sz="11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55789C-DA54-C8E1-DD24-B00C7B7D1822}"/>
              </a:ext>
            </a:extLst>
          </p:cNvPr>
          <p:cNvSpPr/>
          <p:nvPr/>
        </p:nvSpPr>
        <p:spPr>
          <a:xfrm>
            <a:off x="6916583" y="3729692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15F4D4-5587-3444-ADE6-72589C948D57}"/>
              </a:ext>
            </a:extLst>
          </p:cNvPr>
          <p:cNvSpPr txBox="1"/>
          <p:nvPr/>
        </p:nvSpPr>
        <p:spPr>
          <a:xfrm>
            <a:off x="6897057" y="3694137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4</a:t>
            </a:r>
            <a:endParaRPr lang="en-US" sz="11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12A960-50A9-B99E-C256-BAC5410C71D3}"/>
              </a:ext>
            </a:extLst>
          </p:cNvPr>
          <p:cNvSpPr/>
          <p:nvPr/>
        </p:nvSpPr>
        <p:spPr>
          <a:xfrm>
            <a:off x="5905025" y="1253820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3F97EA-EC0C-5BD9-5124-CB2C2050BD49}"/>
              </a:ext>
            </a:extLst>
          </p:cNvPr>
          <p:cNvSpPr txBox="1"/>
          <p:nvPr/>
        </p:nvSpPr>
        <p:spPr>
          <a:xfrm>
            <a:off x="5885499" y="1218265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5</a:t>
            </a:r>
            <a:endParaRPr lang="en-US" sz="11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E2A7C6-6A58-C24A-BEC5-66AAFA675AA1}"/>
              </a:ext>
            </a:extLst>
          </p:cNvPr>
          <p:cNvSpPr/>
          <p:nvPr/>
        </p:nvSpPr>
        <p:spPr>
          <a:xfrm>
            <a:off x="7372352" y="2658071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36B7AA-725C-61A1-E07C-CE83981D9792}"/>
              </a:ext>
            </a:extLst>
          </p:cNvPr>
          <p:cNvSpPr txBox="1"/>
          <p:nvPr/>
        </p:nvSpPr>
        <p:spPr>
          <a:xfrm>
            <a:off x="7352826" y="2622516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6</a:t>
            </a:r>
            <a:endParaRPr lang="en-US" sz="11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037015-749A-28FF-18F7-44D36FABB96E}"/>
              </a:ext>
            </a:extLst>
          </p:cNvPr>
          <p:cNvCxnSpPr/>
          <p:nvPr/>
        </p:nvCxnSpPr>
        <p:spPr>
          <a:xfrm>
            <a:off x="9525000" y="1873970"/>
            <a:ext cx="0" cy="176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6610EB09-307D-634E-AB3F-918D1B8F012C}"/>
              </a:ext>
            </a:extLst>
          </p:cNvPr>
          <p:cNvSpPr/>
          <p:nvPr/>
        </p:nvSpPr>
        <p:spPr>
          <a:xfrm>
            <a:off x="9639771" y="2664545"/>
            <a:ext cx="205740" cy="2057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70C51F-CDBC-8013-D6EB-F96D58A16C26}"/>
              </a:ext>
            </a:extLst>
          </p:cNvPr>
          <p:cNvSpPr txBox="1"/>
          <p:nvPr/>
        </p:nvSpPr>
        <p:spPr>
          <a:xfrm>
            <a:off x="9620245" y="2628990"/>
            <a:ext cx="24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/>
              <a:t>7</a:t>
            </a:r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CE9EFE-0F30-F08D-37A5-F4EE84509A19}"/>
              </a:ext>
            </a:extLst>
          </p:cNvPr>
          <p:cNvSpPr txBox="1"/>
          <p:nvPr/>
        </p:nvSpPr>
        <p:spPr>
          <a:xfrm>
            <a:off x="9850271" y="2591693"/>
            <a:ext cx="110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Write to 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{6660A154-BE2B-470B-9619-E64A97409CFD}tf45331398_win32</Template>
  <TotalTime>46</TotalTime>
  <Words>148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Tenorite</vt:lpstr>
      <vt:lpstr>Times New Roman</vt:lpstr>
      <vt:lpstr>Office Theme</vt:lpstr>
      <vt:lpstr>Cumulative Damage Assessment Mind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Damage Assessment Mind map</dc:title>
  <dc:creator>#LOR WEN SIN#</dc:creator>
  <cp:lastModifiedBy>#LOR WEN SIN#</cp:lastModifiedBy>
  <cp:revision>1</cp:revision>
  <dcterms:created xsi:type="dcterms:W3CDTF">2023-01-17T09:18:59Z</dcterms:created>
  <dcterms:modified xsi:type="dcterms:W3CDTF">2023-01-17T10:05:26Z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