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4"/>
  </p:notesMasterIdLst>
  <p:sldIdLst>
    <p:sldId id="257" r:id="rId5"/>
    <p:sldId id="258" r:id="rId6"/>
    <p:sldId id="259" r:id="rId7"/>
    <p:sldId id="270" r:id="rId8"/>
    <p:sldId id="271" r:id="rId9"/>
    <p:sldId id="272" r:id="rId10"/>
    <p:sldId id="273"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CCFF"/>
    <a:srgbClr val="FFFFFF"/>
    <a:srgbClr val="CCECFF"/>
    <a:srgbClr val="CC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1E1AC-897E-4258-89CC-349F958F3456}"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C0102-CD89-4D41-B7AE-27FFA0493E49}" type="slidenum">
              <a:rPr lang="en-US" smtClean="0"/>
              <a:t>‹#›</a:t>
            </a:fld>
            <a:endParaRPr lang="en-US"/>
          </a:p>
        </p:txBody>
      </p:sp>
    </p:spTree>
    <p:extLst>
      <p:ext uri="{BB962C8B-B14F-4D97-AF65-F5344CB8AC3E}">
        <p14:creationId xmlns:p14="http://schemas.microsoft.com/office/powerpoint/2010/main" val="37555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2246CF-3E64-44D5-82D2-E6C647CC0300}" type="datetime1">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3753495E-55A6-46D8-A35E-192AB95FCC1E}" type="datetime1">
              <a:rPr lang="en-US" smtClean="0"/>
              <a:t>2/1/2023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565C209-6024-4AE8-994C-64E567FE647E}" type="datetime1">
              <a:rPr lang="en-US" smtClean="0"/>
              <a:t>2/1/2023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US" altLang="zh-CN" sz="6000" dirty="0"/>
              <a:t>Semester 2</a:t>
            </a:r>
            <a:br>
              <a:rPr lang="en-US" altLang="zh-CN" sz="6000" dirty="0"/>
            </a:br>
            <a:r>
              <a:rPr lang="en-MY" altLang="zh-CN" sz="6000" dirty="0"/>
              <a:t>Week 4</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
        <p:nvSpPr>
          <p:cNvPr id="3" name="Slide Number Placeholder 2">
            <a:extLst>
              <a:ext uri="{FF2B5EF4-FFF2-40B4-BE49-F238E27FC236}">
                <a16:creationId xmlns:a16="http://schemas.microsoft.com/office/drawing/2014/main" id="{062B7CCA-1874-2EB5-9F72-E60E0E889750}"/>
              </a:ext>
            </a:extLst>
          </p:cNvPr>
          <p:cNvSpPr>
            <a:spLocks noGrp="1"/>
          </p:cNvSpPr>
          <p:nvPr>
            <p:ph type="sldNum" sz="quarter" idx="12"/>
          </p:nvPr>
        </p:nvSpPr>
        <p:spPr/>
        <p:txBody>
          <a:bodyPr/>
          <a:lstStyle/>
          <a:p>
            <a:fld id="{34B7E4EF-A1BD-40F4-AB7B-04F084DD991D}" type="slidenum">
              <a:rPr lang="en-US" smtClean="0"/>
              <a:t>1</a:t>
            </a:fld>
            <a:endParaRPr lang="en-US"/>
          </a:p>
        </p:txBody>
      </p:sp>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What had been discussed last week</a:t>
            </a:r>
            <a:endParaRPr lang="en-US"/>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646331"/>
          </a:xfrm>
          <a:prstGeom prst="rect">
            <a:avLst/>
          </a:prstGeom>
          <a:noFill/>
        </p:spPr>
        <p:txBody>
          <a:bodyPr wrap="square" rtlCol="0">
            <a:spAutoFit/>
          </a:bodyPr>
          <a:lstStyle/>
          <a:p>
            <a:pPr marL="342900" indent="-342900">
              <a:buFont typeface="+mj-lt"/>
              <a:buAutoNum type="arabicPeriod"/>
            </a:pPr>
            <a:r>
              <a:rPr lang="en-MY" dirty="0"/>
              <a:t>Checkout how is the spine angle estimated</a:t>
            </a:r>
          </a:p>
          <a:p>
            <a:pPr marL="342900" indent="-342900">
              <a:buFont typeface="+mj-lt"/>
              <a:buAutoNum type="arabicPeriod"/>
            </a:pPr>
            <a:endParaRPr lang="en-MY" dirty="0"/>
          </a:p>
        </p:txBody>
      </p:sp>
      <p:sp>
        <p:nvSpPr>
          <p:cNvPr id="3" name="Slide Number Placeholder 2">
            <a:extLst>
              <a:ext uri="{FF2B5EF4-FFF2-40B4-BE49-F238E27FC236}">
                <a16:creationId xmlns:a16="http://schemas.microsoft.com/office/drawing/2014/main" id="{A13CEDBA-9E3D-759B-386F-A6AD1D66B192}"/>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Timeline</a:t>
            </a:r>
            <a:endParaRPr lang="en-US"/>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30079443"/>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a:t>Content</a:t>
                      </a:r>
                      <a:endParaRPr lang="en-US"/>
                    </a:p>
                  </a:txBody>
                  <a:tcPr/>
                </a:tc>
                <a:tc>
                  <a:txBody>
                    <a:bodyPr/>
                    <a:lstStyle/>
                    <a:p>
                      <a:r>
                        <a:rPr lang="en-MY"/>
                        <a:t>Date</a:t>
                      </a:r>
                      <a:endParaRPr lang="en-US"/>
                    </a:p>
                  </a:txBody>
                  <a:tcPr/>
                </a:tc>
                <a:tc>
                  <a:txBody>
                    <a:bodyPr/>
                    <a:lstStyle/>
                    <a:p>
                      <a:r>
                        <a:rPr lang="en-MY"/>
                        <a:t>Progress</a:t>
                      </a:r>
                      <a:endParaRPr lang="en-US"/>
                    </a:p>
                  </a:txBody>
                  <a:tcPr/>
                </a:tc>
                <a:extLst>
                  <a:ext uri="{0D108BD9-81ED-4DB2-BD59-A6C34878D82A}">
                    <a16:rowId xmlns:a16="http://schemas.microsoft.com/office/drawing/2014/main" val="3831044650"/>
                  </a:ext>
                </a:extLst>
              </a:tr>
              <a:tr h="370840">
                <a:tc>
                  <a:txBody>
                    <a:bodyPr/>
                    <a:lstStyle/>
                    <a:p>
                      <a:r>
                        <a:rPr lang="en-MY"/>
                        <a:t>Learning Basics of Deep Learning</a:t>
                      </a:r>
                      <a:endParaRPr lang="en-US"/>
                    </a:p>
                  </a:txBody>
                  <a:tcPr/>
                </a:tc>
                <a:tc>
                  <a:txBody>
                    <a:bodyPr/>
                    <a:lstStyle/>
                    <a:p>
                      <a:r>
                        <a:rPr lang="en-MY"/>
                        <a:t>Sep 2022</a:t>
                      </a:r>
                      <a:endParaRPr lang="en-US"/>
                    </a:p>
                  </a:txBody>
                  <a:tcPr/>
                </a:tc>
                <a:tc>
                  <a:txBody>
                    <a:bodyPr/>
                    <a:lstStyle/>
                    <a:p>
                      <a:r>
                        <a:rPr lang="en-MY"/>
                        <a:t>Done</a:t>
                      </a:r>
                      <a:endParaRPr lang="en-US"/>
                    </a:p>
                  </a:txBody>
                  <a:tcPr/>
                </a:tc>
                <a:extLst>
                  <a:ext uri="{0D108BD9-81ED-4DB2-BD59-A6C34878D82A}">
                    <a16:rowId xmlns:a16="http://schemas.microsoft.com/office/drawing/2014/main" val="1037699427"/>
                  </a:ext>
                </a:extLst>
              </a:tr>
              <a:tr h="370840">
                <a:tc>
                  <a:txBody>
                    <a:bodyPr/>
                    <a:lstStyle/>
                    <a:p>
                      <a:r>
                        <a:rPr lang="en-MY" dirty="0"/>
                        <a:t>Installing </a:t>
                      </a:r>
                      <a:r>
                        <a:rPr lang="en-MY" dirty="0" err="1"/>
                        <a:t>Alphapose</a:t>
                      </a:r>
                      <a:r>
                        <a:rPr lang="en-MY" dirty="0"/>
                        <a:t>/</a:t>
                      </a:r>
                      <a:r>
                        <a:rPr lang="en-MY" dirty="0" err="1"/>
                        <a:t>Openpose</a:t>
                      </a:r>
                      <a:r>
                        <a:rPr lang="en-MY" dirty="0"/>
                        <a:t>/VideoPose3D</a:t>
                      </a:r>
                      <a:endParaRPr lang="en-US" dirty="0"/>
                    </a:p>
                  </a:txBody>
                  <a:tcPr/>
                </a:tc>
                <a:tc>
                  <a:txBody>
                    <a:bodyPr/>
                    <a:lstStyle/>
                    <a:p>
                      <a:r>
                        <a:rPr lang="en-MY"/>
                        <a:t>Sep-Oct 2022</a:t>
                      </a:r>
                      <a:endParaRPr lang="en-US"/>
                    </a:p>
                  </a:txBody>
                  <a:tcPr/>
                </a:tc>
                <a:tc>
                  <a:txBody>
                    <a:bodyPr/>
                    <a:lstStyle/>
                    <a:p>
                      <a:r>
                        <a:rPr lang="en-MY"/>
                        <a:t>Done</a:t>
                      </a:r>
                      <a:endParaRPr lang="en-US"/>
                    </a:p>
                  </a:txBody>
                  <a:tcPr/>
                </a:tc>
                <a:extLst>
                  <a:ext uri="{0D108BD9-81ED-4DB2-BD59-A6C34878D82A}">
                    <a16:rowId xmlns:a16="http://schemas.microsoft.com/office/drawing/2014/main" val="2980465227"/>
                  </a:ext>
                </a:extLst>
              </a:tr>
              <a:tr h="370840">
                <a:tc>
                  <a:txBody>
                    <a:bodyPr/>
                    <a:lstStyle/>
                    <a:p>
                      <a:r>
                        <a:rPr lang="en-MY"/>
                        <a:t>Learning Ergonomics Basics</a:t>
                      </a:r>
                      <a:endParaRPr lang="en-US"/>
                    </a:p>
                  </a:txBody>
                  <a:tcPr/>
                </a:tc>
                <a:tc rowSpan="2">
                  <a:txBody>
                    <a:bodyPr/>
                    <a:lstStyle/>
                    <a:p>
                      <a:r>
                        <a:rPr lang="en-MY"/>
                        <a:t>Oct-Nov 2022</a:t>
                      </a:r>
                      <a:endParaRPr lang="en-US"/>
                    </a:p>
                  </a:txBody>
                  <a:tcPr anchor="ctr"/>
                </a:tc>
                <a:tc rowSpan="2">
                  <a:txBody>
                    <a:bodyPr/>
                    <a:lstStyle/>
                    <a:p>
                      <a:r>
                        <a:rPr lang="en-MY"/>
                        <a:t>Done</a:t>
                      </a:r>
                      <a:endParaRPr lang="en-US"/>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Forming a Framework of Time Continuous Cumulative Fatigue </a:t>
                      </a:r>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39424019"/>
                  </a:ext>
                </a:extLst>
              </a:tr>
              <a:tr h="370840">
                <a:tc>
                  <a:txBody>
                    <a:bodyPr/>
                    <a:lstStyle/>
                    <a:p>
                      <a:r>
                        <a:rPr lang="en-MY"/>
                        <a:t>Preparing for Final Exam</a:t>
                      </a:r>
                      <a:endParaRPr lang="en-US"/>
                    </a:p>
                  </a:txBody>
                  <a:tcPr/>
                </a:tc>
                <a:tc>
                  <a:txBody>
                    <a:bodyPr/>
                    <a:lstStyle/>
                    <a:p>
                      <a:r>
                        <a:rPr lang="en-MY"/>
                        <a:t>Nov-Dec 2022</a:t>
                      </a:r>
                      <a:endParaRPr lang="en-US"/>
                    </a:p>
                  </a:txBody>
                  <a:tcPr/>
                </a:tc>
                <a:tc>
                  <a:txBody>
                    <a:bodyPr/>
                    <a:lstStyle/>
                    <a:p>
                      <a:r>
                        <a:rPr lang="en-MY"/>
                        <a:t>Done</a:t>
                      </a:r>
                      <a:endParaRPr lang="en-US"/>
                    </a:p>
                  </a:txBody>
                  <a:tcPr/>
                </a:tc>
                <a:extLst>
                  <a:ext uri="{0D108BD9-81ED-4DB2-BD59-A6C34878D82A}">
                    <a16:rowId xmlns:a16="http://schemas.microsoft.com/office/drawing/2014/main" val="3946121146"/>
                  </a:ext>
                </a:extLst>
              </a:tr>
              <a:tr h="624840">
                <a:tc>
                  <a:txBody>
                    <a:bodyPr/>
                    <a:lstStyle/>
                    <a:p>
                      <a:r>
                        <a:rPr lang="en-MY"/>
                        <a:t>Review the Time Continuous Cumulative Fatigue Framework</a:t>
                      </a:r>
                      <a:endParaRPr lang="en-US"/>
                    </a:p>
                  </a:txBody>
                  <a:tcPr/>
                </a:tc>
                <a:tc rowSpan="2">
                  <a:txBody>
                    <a:bodyPr/>
                    <a:lstStyle/>
                    <a:p>
                      <a:r>
                        <a:rPr lang="en-MY"/>
                        <a:t>Dec 2022</a:t>
                      </a:r>
                      <a:endParaRPr lang="en-US"/>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928144215"/>
                  </a:ext>
                </a:extLst>
              </a:tr>
              <a:tr h="370840">
                <a:tc>
                  <a:txBody>
                    <a:bodyPr/>
                    <a:lstStyle/>
                    <a:p>
                      <a:r>
                        <a:rPr lang="en-MY"/>
                        <a:t>Trying to Extract Coordinates Using </a:t>
                      </a:r>
                      <a:r>
                        <a:rPr lang="en-MY" err="1"/>
                        <a:t>Alphapose</a:t>
                      </a:r>
                      <a:r>
                        <a:rPr lang="en-MY"/>
                        <a:t>/Openpose</a:t>
                      </a:r>
                      <a:endParaRPr lang="en-US"/>
                    </a:p>
                  </a:txBody>
                  <a:tcPr/>
                </a:tc>
                <a:tc vMerge="1">
                  <a:txBody>
                    <a:bodyPr/>
                    <a:lstStyle/>
                    <a:p>
                      <a:r>
                        <a:rPr lang="en-MY"/>
                        <a:t>Dec 2022</a:t>
                      </a:r>
                      <a:endParaRPr lang="en-US"/>
                    </a:p>
                  </a:txBody>
                  <a:tcPr/>
                </a:tc>
                <a:tc vMerge="1">
                  <a:txBody>
                    <a:bodyPr/>
                    <a:lstStyle/>
                    <a:p>
                      <a:endParaRPr lang="en-US"/>
                    </a:p>
                  </a:txBody>
                  <a:tcPr/>
                </a:tc>
                <a:extLst>
                  <a:ext uri="{0D108BD9-81ED-4DB2-BD59-A6C34878D82A}">
                    <a16:rowId xmlns:a16="http://schemas.microsoft.com/office/drawing/2014/main" val="2438572969"/>
                  </a:ext>
                </a:extLst>
              </a:tr>
              <a:tr h="370840">
                <a:tc>
                  <a:txBody>
                    <a:bodyPr/>
                    <a:lstStyle/>
                    <a:p>
                      <a:r>
                        <a:rPr lang="en-MY"/>
                        <a:t>Adding on a Cumulative Fatigue Assessment using </a:t>
                      </a:r>
                      <a:r>
                        <a:rPr lang="en-MY" err="1"/>
                        <a:t>Alphapose</a:t>
                      </a:r>
                      <a:r>
                        <a:rPr lang="en-MY"/>
                        <a:t>/Openpose with Python</a:t>
                      </a:r>
                      <a:endParaRPr lang="en-US"/>
                    </a:p>
                  </a:txBody>
                  <a:tcPr/>
                </a:tc>
                <a:tc>
                  <a:txBody>
                    <a:bodyPr/>
                    <a:lstStyle/>
                    <a:p>
                      <a:r>
                        <a:rPr lang="en-MY"/>
                        <a:t>Jan-Mar 2023</a:t>
                      </a:r>
                      <a:endParaRPr lang="en-US"/>
                    </a:p>
                  </a:txBody>
                  <a:tcPr/>
                </a:tc>
                <a:tc>
                  <a:txBody>
                    <a:bodyPr/>
                    <a:lstStyle/>
                    <a:p>
                      <a:endParaRPr lang="en-US"/>
                    </a:p>
                  </a:txBody>
                  <a:tcPr/>
                </a:tc>
                <a:extLst>
                  <a:ext uri="{0D108BD9-81ED-4DB2-BD59-A6C34878D82A}">
                    <a16:rowId xmlns:a16="http://schemas.microsoft.com/office/drawing/2014/main" val="1557202335"/>
                  </a:ext>
                </a:extLst>
              </a:tr>
              <a:tr h="370840">
                <a:tc>
                  <a:txBody>
                    <a:bodyPr/>
                    <a:lstStyle/>
                    <a:p>
                      <a:r>
                        <a:rPr lang="en-MY"/>
                        <a:t>Writing a Technical Report for our Research</a:t>
                      </a:r>
                      <a:endParaRPr lang="en-US"/>
                    </a:p>
                  </a:txBody>
                  <a:tcPr/>
                </a:tc>
                <a:tc>
                  <a:txBody>
                    <a:bodyPr/>
                    <a:lstStyle/>
                    <a:p>
                      <a:r>
                        <a:rPr lang="en-MY"/>
                        <a:t>Mar 2023</a:t>
                      </a:r>
                      <a:endParaRPr lang="en-US"/>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
        <p:nvSpPr>
          <p:cNvPr id="4" name="Slide Number Placeholder 3">
            <a:extLst>
              <a:ext uri="{FF2B5EF4-FFF2-40B4-BE49-F238E27FC236}">
                <a16:creationId xmlns:a16="http://schemas.microsoft.com/office/drawing/2014/main" id="{9AA591D4-69BC-7BAC-1E5F-05B2D4ACAAF8}"/>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78">
            <a:extLst>
              <a:ext uri="{FF2B5EF4-FFF2-40B4-BE49-F238E27FC236}">
                <a16:creationId xmlns:a16="http://schemas.microsoft.com/office/drawing/2014/main" id="{4531C085-EE6A-723E-034C-5F4DECEF72C1}"/>
              </a:ext>
            </a:extLst>
          </p:cNvPr>
          <p:cNvSpPr/>
          <p:nvPr/>
        </p:nvSpPr>
        <p:spPr>
          <a:xfrm>
            <a:off x="6414411" y="3233349"/>
            <a:ext cx="2133383" cy="80194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1CADFDC-8DFE-D4C1-E3D4-3B77CEA9CA1C}"/>
              </a:ext>
            </a:extLst>
          </p:cNvPr>
          <p:cNvSpPr/>
          <p:nvPr/>
        </p:nvSpPr>
        <p:spPr>
          <a:xfrm>
            <a:off x="6211960" y="1421296"/>
            <a:ext cx="5009321" cy="268356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6F9E0B9-F03A-B1B7-F7B0-A32B74909758}"/>
              </a:ext>
            </a:extLst>
          </p:cNvPr>
          <p:cNvSpPr/>
          <p:nvPr/>
        </p:nvSpPr>
        <p:spPr>
          <a:xfrm>
            <a:off x="8851386" y="2116227"/>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48503F4-927A-EC51-A620-C73FBDDB8C74}"/>
              </a:ext>
            </a:extLst>
          </p:cNvPr>
          <p:cNvSpPr/>
          <p:nvPr/>
        </p:nvSpPr>
        <p:spPr>
          <a:xfrm>
            <a:off x="8687043" y="2116227"/>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044E23B-52E8-C670-B7D1-169F5D03C5E1}"/>
              </a:ext>
            </a:extLst>
          </p:cNvPr>
          <p:cNvSpPr/>
          <p:nvPr/>
        </p:nvSpPr>
        <p:spPr>
          <a:xfrm>
            <a:off x="8539959" y="2116227"/>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45E226-09B6-EBD1-5477-3A03D1C4C09F}"/>
              </a:ext>
            </a:extLst>
          </p:cNvPr>
          <p:cNvSpPr/>
          <p:nvPr/>
        </p:nvSpPr>
        <p:spPr>
          <a:xfrm>
            <a:off x="8385555" y="2116227"/>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CA0010D-558B-A695-3BEC-CD03B3A1F1F8}"/>
              </a:ext>
            </a:extLst>
          </p:cNvPr>
          <p:cNvSpPr/>
          <p:nvPr/>
        </p:nvSpPr>
        <p:spPr>
          <a:xfrm>
            <a:off x="8229933" y="212697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FFDF418-CFFC-4DDF-2493-9974703F93F7}"/>
              </a:ext>
            </a:extLst>
          </p:cNvPr>
          <p:cNvSpPr/>
          <p:nvPr/>
        </p:nvSpPr>
        <p:spPr>
          <a:xfrm>
            <a:off x="8065590" y="212697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9807704-AA89-8866-3B89-7F3F1636FC65}"/>
              </a:ext>
            </a:extLst>
          </p:cNvPr>
          <p:cNvSpPr/>
          <p:nvPr/>
        </p:nvSpPr>
        <p:spPr>
          <a:xfrm>
            <a:off x="7898628" y="212697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0183307-8992-4203-9C94-19EA4A77D451}"/>
              </a:ext>
            </a:extLst>
          </p:cNvPr>
          <p:cNvSpPr/>
          <p:nvPr/>
        </p:nvSpPr>
        <p:spPr>
          <a:xfrm>
            <a:off x="7724346" y="212697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9A37A3F-782C-7A30-2A81-4E88D7E61D56}"/>
              </a:ext>
            </a:extLst>
          </p:cNvPr>
          <p:cNvSpPr/>
          <p:nvPr/>
        </p:nvSpPr>
        <p:spPr>
          <a:xfrm>
            <a:off x="7561329" y="212697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8ECE3CC-82C1-DF2D-B475-B85FD06D7286}"/>
              </a:ext>
            </a:extLst>
          </p:cNvPr>
          <p:cNvSpPr/>
          <p:nvPr/>
        </p:nvSpPr>
        <p:spPr>
          <a:xfrm>
            <a:off x="7396986" y="212697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5536251-2136-53DB-456F-EE45FFA4F9FD}"/>
              </a:ext>
            </a:extLst>
          </p:cNvPr>
          <p:cNvSpPr/>
          <p:nvPr/>
        </p:nvSpPr>
        <p:spPr>
          <a:xfrm>
            <a:off x="7249902" y="212697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D591C5-0079-077E-8062-319F989EB9C9}"/>
              </a:ext>
            </a:extLst>
          </p:cNvPr>
          <p:cNvSpPr/>
          <p:nvPr/>
        </p:nvSpPr>
        <p:spPr>
          <a:xfrm>
            <a:off x="7095498" y="212697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EE5BE86-CC3F-16EA-AD97-7F7C62341262}"/>
              </a:ext>
            </a:extLst>
          </p:cNvPr>
          <p:cNvSpPr/>
          <p:nvPr/>
        </p:nvSpPr>
        <p:spPr>
          <a:xfrm>
            <a:off x="6939876" y="213771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557D7FC-4BF4-8724-CA27-2D06F56203F2}"/>
              </a:ext>
            </a:extLst>
          </p:cNvPr>
          <p:cNvSpPr/>
          <p:nvPr/>
        </p:nvSpPr>
        <p:spPr>
          <a:xfrm>
            <a:off x="6775533" y="213771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B0CA0-71F0-7D4B-2345-413DA3FBE086}"/>
              </a:ext>
            </a:extLst>
          </p:cNvPr>
          <p:cNvSpPr/>
          <p:nvPr/>
        </p:nvSpPr>
        <p:spPr>
          <a:xfrm>
            <a:off x="6608571" y="213771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7030915" cy="614706"/>
          </a:xfrm>
        </p:spPr>
        <p:txBody>
          <a:bodyPr>
            <a:normAutofit/>
          </a:bodyPr>
          <a:lstStyle/>
          <a:p>
            <a:r>
              <a:rPr lang="en-MY" sz="2800" dirty="0"/>
              <a:t>Paper – Automation in Construction</a:t>
            </a:r>
            <a:endParaRPr lang="en-US" sz="2800" dirty="0"/>
          </a:p>
        </p:txBody>
      </p:sp>
      <p:sp>
        <p:nvSpPr>
          <p:cNvPr id="5" name="Slide Number Placeholder 4">
            <a:extLst>
              <a:ext uri="{FF2B5EF4-FFF2-40B4-BE49-F238E27FC236}">
                <a16:creationId xmlns:a16="http://schemas.microsoft.com/office/drawing/2014/main" id="{F618CE68-52EA-FB27-D7AD-C079E7B60738}"/>
              </a:ext>
            </a:extLst>
          </p:cNvPr>
          <p:cNvSpPr>
            <a:spLocks noGrp="1"/>
          </p:cNvSpPr>
          <p:nvPr>
            <p:ph type="sldNum" sz="quarter" idx="12"/>
          </p:nvPr>
        </p:nvSpPr>
        <p:spPr/>
        <p:txBody>
          <a:bodyPr/>
          <a:lstStyle/>
          <a:p>
            <a:fld id="{34B7E4EF-A1BD-40F4-AB7B-04F084DD991D}" type="slidenum">
              <a:rPr lang="en-US" smtClean="0"/>
              <a:t>4</a:t>
            </a:fld>
            <a:endParaRPr lang="en-US"/>
          </a:p>
        </p:txBody>
      </p:sp>
      <p:sp>
        <p:nvSpPr>
          <p:cNvPr id="3" name="Rectangle 2">
            <a:extLst>
              <a:ext uri="{FF2B5EF4-FFF2-40B4-BE49-F238E27FC236}">
                <a16:creationId xmlns:a16="http://schemas.microsoft.com/office/drawing/2014/main" id="{40461807-B0C3-86DF-2723-E7FD6689FE27}"/>
              </a:ext>
            </a:extLst>
          </p:cNvPr>
          <p:cNvSpPr/>
          <p:nvPr/>
        </p:nvSpPr>
        <p:spPr>
          <a:xfrm>
            <a:off x="870438" y="1978270"/>
            <a:ext cx="1134209" cy="3913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4B03E3E-62A2-9B88-C55E-FB28D38572D3}"/>
              </a:ext>
            </a:extLst>
          </p:cNvPr>
          <p:cNvSpPr txBox="1"/>
          <p:nvPr/>
        </p:nvSpPr>
        <p:spPr>
          <a:xfrm>
            <a:off x="901211" y="2020032"/>
            <a:ext cx="1072662" cy="307777"/>
          </a:xfrm>
          <a:prstGeom prst="rect">
            <a:avLst/>
          </a:prstGeom>
          <a:noFill/>
        </p:spPr>
        <p:txBody>
          <a:bodyPr wrap="square" rtlCol="0">
            <a:spAutoFit/>
          </a:bodyPr>
          <a:lstStyle/>
          <a:p>
            <a:r>
              <a:rPr lang="en-MY" sz="1400" dirty="0"/>
              <a:t>Video Data</a:t>
            </a:r>
            <a:endParaRPr lang="en-US" sz="1400" dirty="0"/>
          </a:p>
        </p:txBody>
      </p:sp>
      <p:cxnSp>
        <p:nvCxnSpPr>
          <p:cNvPr id="8" name="Straight Arrow Connector 7">
            <a:extLst>
              <a:ext uri="{FF2B5EF4-FFF2-40B4-BE49-F238E27FC236}">
                <a16:creationId xmlns:a16="http://schemas.microsoft.com/office/drawing/2014/main" id="{95732636-7E98-15D2-9717-CED90A0FE60A}"/>
              </a:ext>
            </a:extLst>
          </p:cNvPr>
          <p:cNvCxnSpPr/>
          <p:nvPr/>
        </p:nvCxnSpPr>
        <p:spPr>
          <a:xfrm>
            <a:off x="2092569" y="2173920"/>
            <a:ext cx="650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F17889-8C0C-AB32-B04F-C255EEAA59B0}"/>
              </a:ext>
            </a:extLst>
          </p:cNvPr>
          <p:cNvSpPr/>
          <p:nvPr/>
        </p:nvSpPr>
        <p:spPr>
          <a:xfrm>
            <a:off x="2831122" y="1978270"/>
            <a:ext cx="1521069" cy="3913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3B5E19D-25E8-C2F4-E53A-24D8558F3618}"/>
              </a:ext>
            </a:extLst>
          </p:cNvPr>
          <p:cNvSpPr txBox="1"/>
          <p:nvPr/>
        </p:nvSpPr>
        <p:spPr>
          <a:xfrm>
            <a:off x="2861894" y="2020032"/>
            <a:ext cx="1490297" cy="307777"/>
          </a:xfrm>
          <a:prstGeom prst="rect">
            <a:avLst/>
          </a:prstGeom>
          <a:noFill/>
        </p:spPr>
        <p:txBody>
          <a:bodyPr wrap="square" rtlCol="0">
            <a:spAutoFit/>
          </a:bodyPr>
          <a:lstStyle/>
          <a:p>
            <a:r>
              <a:rPr lang="en-MY" sz="1400" dirty="0"/>
              <a:t>3D Visualization</a:t>
            </a:r>
            <a:endParaRPr lang="en-US" sz="1400" dirty="0"/>
          </a:p>
        </p:txBody>
      </p:sp>
      <p:sp>
        <p:nvSpPr>
          <p:cNvPr id="11" name="Rectangle 10">
            <a:extLst>
              <a:ext uri="{FF2B5EF4-FFF2-40B4-BE49-F238E27FC236}">
                <a16:creationId xmlns:a16="http://schemas.microsoft.com/office/drawing/2014/main" id="{EF82E132-0740-2306-9D67-68D5481E0DC3}"/>
              </a:ext>
            </a:extLst>
          </p:cNvPr>
          <p:cNvSpPr/>
          <p:nvPr/>
        </p:nvSpPr>
        <p:spPr>
          <a:xfrm>
            <a:off x="6434289" y="213771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C3551B-C16A-07BF-06A9-1D99FCB780DC}"/>
              </a:ext>
            </a:extLst>
          </p:cNvPr>
          <p:cNvSpPr/>
          <p:nvPr/>
        </p:nvSpPr>
        <p:spPr>
          <a:xfrm>
            <a:off x="8045712" y="345322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62C9284-DC7E-1590-908E-F840D0E1B2B3}"/>
              </a:ext>
            </a:extLst>
          </p:cNvPr>
          <p:cNvSpPr/>
          <p:nvPr/>
        </p:nvSpPr>
        <p:spPr>
          <a:xfrm>
            <a:off x="7878750" y="345322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D8DE9EB-5805-2E9C-5C08-D192A5D91F1F}"/>
              </a:ext>
            </a:extLst>
          </p:cNvPr>
          <p:cNvSpPr/>
          <p:nvPr/>
        </p:nvSpPr>
        <p:spPr>
          <a:xfrm>
            <a:off x="7704468" y="345322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32DD15A-BF44-DF89-0F43-F683643191C9}"/>
              </a:ext>
            </a:extLst>
          </p:cNvPr>
          <p:cNvSpPr/>
          <p:nvPr/>
        </p:nvSpPr>
        <p:spPr>
          <a:xfrm>
            <a:off x="7541451" y="345322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CADD52D-C112-B0B5-AA57-73401CC31E52}"/>
              </a:ext>
            </a:extLst>
          </p:cNvPr>
          <p:cNvSpPr/>
          <p:nvPr/>
        </p:nvSpPr>
        <p:spPr>
          <a:xfrm>
            <a:off x="7377108" y="345322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D517D4-706D-7EA3-6FA3-29EA2EC6023B}"/>
              </a:ext>
            </a:extLst>
          </p:cNvPr>
          <p:cNvSpPr/>
          <p:nvPr/>
        </p:nvSpPr>
        <p:spPr>
          <a:xfrm>
            <a:off x="7230024" y="345322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424A0D3-99FF-18B4-5FAC-FC0A109D6256}"/>
              </a:ext>
            </a:extLst>
          </p:cNvPr>
          <p:cNvSpPr/>
          <p:nvPr/>
        </p:nvSpPr>
        <p:spPr>
          <a:xfrm>
            <a:off x="7075620" y="3453223"/>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68831BA-BC1A-7CC3-CA96-A4DC5018FBD7}"/>
              </a:ext>
            </a:extLst>
          </p:cNvPr>
          <p:cNvSpPr/>
          <p:nvPr/>
        </p:nvSpPr>
        <p:spPr>
          <a:xfrm>
            <a:off x="6919998" y="346396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4BFA5DE-3663-9364-5381-3D6980F6BD1D}"/>
              </a:ext>
            </a:extLst>
          </p:cNvPr>
          <p:cNvSpPr/>
          <p:nvPr/>
        </p:nvSpPr>
        <p:spPr>
          <a:xfrm>
            <a:off x="6755655" y="346396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33423A6-F358-18C2-72A7-6725F5479BBA}"/>
              </a:ext>
            </a:extLst>
          </p:cNvPr>
          <p:cNvSpPr/>
          <p:nvPr/>
        </p:nvSpPr>
        <p:spPr>
          <a:xfrm>
            <a:off x="6588693" y="346396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B393DEA-D761-ABF8-85ED-7214BD5AAF31}"/>
              </a:ext>
            </a:extLst>
          </p:cNvPr>
          <p:cNvSpPr/>
          <p:nvPr/>
        </p:nvSpPr>
        <p:spPr>
          <a:xfrm>
            <a:off x="6414411" y="346396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BE37AFE-FC9B-B018-F917-155EBF33598B}"/>
              </a:ext>
            </a:extLst>
          </p:cNvPr>
          <p:cNvCxnSpPr>
            <a:cxnSpLocks/>
          </p:cNvCxnSpPr>
          <p:nvPr/>
        </p:nvCxnSpPr>
        <p:spPr>
          <a:xfrm>
            <a:off x="6667251" y="1849921"/>
            <a:ext cx="0" cy="972789"/>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466FD51-8AB8-4941-E637-C930F61A3C45}"/>
              </a:ext>
            </a:extLst>
          </p:cNvPr>
          <p:cNvCxnSpPr>
            <a:cxnSpLocks/>
          </p:cNvCxnSpPr>
          <p:nvPr/>
        </p:nvCxnSpPr>
        <p:spPr>
          <a:xfrm>
            <a:off x="9091736" y="1865226"/>
            <a:ext cx="0" cy="972789"/>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3D6B4D4-3698-CBFA-BDFC-4152FC75C87E}"/>
              </a:ext>
            </a:extLst>
          </p:cNvPr>
          <p:cNvCxnSpPr>
            <a:cxnSpLocks/>
            <a:endCxn id="51" idx="0"/>
          </p:cNvCxnSpPr>
          <p:nvPr/>
        </p:nvCxnSpPr>
        <p:spPr>
          <a:xfrm>
            <a:off x="6655513" y="2761030"/>
            <a:ext cx="0" cy="702939"/>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39BE22AA-EEA5-319D-CD6D-9CD18565C09E}"/>
              </a:ext>
            </a:extLst>
          </p:cNvPr>
          <p:cNvCxnSpPr>
            <a:cxnSpLocks/>
            <a:endCxn id="41" idx="0"/>
          </p:cNvCxnSpPr>
          <p:nvPr/>
        </p:nvCxnSpPr>
        <p:spPr>
          <a:xfrm rot="5400000">
            <a:off x="8261749" y="2633175"/>
            <a:ext cx="845114" cy="794983"/>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60C82BDF-F7CB-D352-CFA3-856642DB7076}"/>
              </a:ext>
            </a:extLst>
          </p:cNvPr>
          <p:cNvSpPr txBox="1"/>
          <p:nvPr/>
        </p:nvSpPr>
        <p:spPr>
          <a:xfrm>
            <a:off x="9507740" y="3463969"/>
            <a:ext cx="1602498" cy="523220"/>
          </a:xfrm>
          <a:prstGeom prst="rect">
            <a:avLst/>
          </a:prstGeom>
          <a:noFill/>
        </p:spPr>
        <p:txBody>
          <a:bodyPr wrap="square" rtlCol="0">
            <a:spAutoFit/>
          </a:bodyPr>
          <a:lstStyle/>
          <a:p>
            <a:pPr algn="ctr"/>
            <a:r>
              <a:rPr lang="en-MY" sz="1400" dirty="0"/>
              <a:t>Standard Motion Time Frame</a:t>
            </a:r>
            <a:endParaRPr lang="en-US" sz="1400" dirty="0"/>
          </a:p>
        </p:txBody>
      </p:sp>
      <p:sp>
        <p:nvSpPr>
          <p:cNvPr id="67" name="TextBox 66">
            <a:extLst>
              <a:ext uri="{FF2B5EF4-FFF2-40B4-BE49-F238E27FC236}">
                <a16:creationId xmlns:a16="http://schemas.microsoft.com/office/drawing/2014/main" id="{6FC0F426-AA39-E9CA-6DA2-9234475FABB1}"/>
              </a:ext>
            </a:extLst>
          </p:cNvPr>
          <p:cNvSpPr txBox="1"/>
          <p:nvPr/>
        </p:nvSpPr>
        <p:spPr>
          <a:xfrm>
            <a:off x="9566105" y="2084889"/>
            <a:ext cx="1490297" cy="523220"/>
          </a:xfrm>
          <a:prstGeom prst="rect">
            <a:avLst/>
          </a:prstGeom>
          <a:noFill/>
        </p:spPr>
        <p:txBody>
          <a:bodyPr wrap="square" rtlCol="0">
            <a:spAutoFit/>
          </a:bodyPr>
          <a:lstStyle/>
          <a:p>
            <a:pPr algn="ctr"/>
            <a:r>
              <a:rPr lang="en-MY" sz="1400" dirty="0"/>
              <a:t>3D Visualization Time Frame</a:t>
            </a:r>
            <a:endParaRPr lang="en-US" sz="1400" dirty="0"/>
          </a:p>
        </p:txBody>
      </p:sp>
      <p:sp>
        <p:nvSpPr>
          <p:cNvPr id="69" name="TextBox 68">
            <a:extLst>
              <a:ext uri="{FF2B5EF4-FFF2-40B4-BE49-F238E27FC236}">
                <a16:creationId xmlns:a16="http://schemas.microsoft.com/office/drawing/2014/main" id="{4666B901-C131-09E5-75FE-94A8EDBEAE3F}"/>
              </a:ext>
            </a:extLst>
          </p:cNvPr>
          <p:cNvSpPr txBox="1"/>
          <p:nvPr/>
        </p:nvSpPr>
        <p:spPr>
          <a:xfrm>
            <a:off x="6273458" y="1494200"/>
            <a:ext cx="1425153" cy="307777"/>
          </a:xfrm>
          <a:prstGeom prst="rect">
            <a:avLst/>
          </a:prstGeom>
          <a:noFill/>
        </p:spPr>
        <p:txBody>
          <a:bodyPr wrap="square" rtlCol="0">
            <a:spAutoFit/>
          </a:bodyPr>
          <a:lstStyle/>
          <a:p>
            <a:pPr algn="ctr"/>
            <a:r>
              <a:rPr lang="en-MY" sz="1400" b="1" dirty="0"/>
              <a:t>Interpolation</a:t>
            </a:r>
            <a:endParaRPr lang="en-US" sz="1400" b="1" dirty="0"/>
          </a:p>
        </p:txBody>
      </p:sp>
      <p:sp>
        <p:nvSpPr>
          <p:cNvPr id="71" name="Rectangle 70">
            <a:extLst>
              <a:ext uri="{FF2B5EF4-FFF2-40B4-BE49-F238E27FC236}">
                <a16:creationId xmlns:a16="http://schemas.microsoft.com/office/drawing/2014/main" id="{7BD0C687-3304-E686-3A35-699D56098E23}"/>
              </a:ext>
            </a:extLst>
          </p:cNvPr>
          <p:cNvSpPr/>
          <p:nvPr/>
        </p:nvSpPr>
        <p:spPr>
          <a:xfrm>
            <a:off x="959913" y="3113300"/>
            <a:ext cx="847897" cy="56498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494FD14-C2F0-5977-7007-B7C0706AB8AB}"/>
              </a:ext>
            </a:extLst>
          </p:cNvPr>
          <p:cNvSpPr txBox="1"/>
          <p:nvPr/>
        </p:nvSpPr>
        <p:spPr>
          <a:xfrm>
            <a:off x="983860" y="3134181"/>
            <a:ext cx="812052" cy="523220"/>
          </a:xfrm>
          <a:prstGeom prst="rect">
            <a:avLst/>
          </a:prstGeom>
          <a:noFill/>
        </p:spPr>
        <p:txBody>
          <a:bodyPr wrap="square" rtlCol="0">
            <a:spAutoFit/>
          </a:bodyPr>
          <a:lstStyle/>
          <a:p>
            <a:pPr algn="ctr"/>
            <a:r>
              <a:rPr lang="en-MY" sz="1400" dirty="0"/>
              <a:t>MTM-1 Code</a:t>
            </a:r>
            <a:endParaRPr lang="en-US" sz="1400" dirty="0"/>
          </a:p>
        </p:txBody>
      </p:sp>
      <p:cxnSp>
        <p:nvCxnSpPr>
          <p:cNvPr id="73" name="Straight Arrow Connector 72">
            <a:extLst>
              <a:ext uri="{FF2B5EF4-FFF2-40B4-BE49-F238E27FC236}">
                <a16:creationId xmlns:a16="http://schemas.microsoft.com/office/drawing/2014/main" id="{6436139E-DA33-A084-7912-701884D09EC1}"/>
              </a:ext>
            </a:extLst>
          </p:cNvPr>
          <p:cNvCxnSpPr/>
          <p:nvPr/>
        </p:nvCxnSpPr>
        <p:spPr>
          <a:xfrm>
            <a:off x="1837465" y="3399746"/>
            <a:ext cx="650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F2CA4424-969C-5B73-CE80-FDE6BAB34DA6}"/>
              </a:ext>
            </a:extLst>
          </p:cNvPr>
          <p:cNvSpPr/>
          <p:nvPr/>
        </p:nvSpPr>
        <p:spPr>
          <a:xfrm>
            <a:off x="2641125" y="3233349"/>
            <a:ext cx="2391836" cy="3913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D8B5465B-230D-42DC-9FB4-8C943FACB54E}"/>
              </a:ext>
            </a:extLst>
          </p:cNvPr>
          <p:cNvSpPr txBox="1"/>
          <p:nvPr/>
        </p:nvSpPr>
        <p:spPr>
          <a:xfrm>
            <a:off x="2671897" y="3275111"/>
            <a:ext cx="2337682" cy="307777"/>
          </a:xfrm>
          <a:prstGeom prst="rect">
            <a:avLst/>
          </a:prstGeom>
          <a:noFill/>
        </p:spPr>
        <p:txBody>
          <a:bodyPr wrap="square" rtlCol="0">
            <a:spAutoFit/>
          </a:bodyPr>
          <a:lstStyle/>
          <a:p>
            <a:r>
              <a:rPr lang="en-MY" sz="1400" dirty="0"/>
              <a:t>Frame = TMU * 0.036 * fps</a:t>
            </a:r>
            <a:endParaRPr lang="en-US" sz="1400" dirty="0"/>
          </a:p>
        </p:txBody>
      </p:sp>
      <p:sp>
        <p:nvSpPr>
          <p:cNvPr id="77" name="Left Bracket 76">
            <a:extLst>
              <a:ext uri="{FF2B5EF4-FFF2-40B4-BE49-F238E27FC236}">
                <a16:creationId xmlns:a16="http://schemas.microsoft.com/office/drawing/2014/main" id="{1A325FA2-4AC1-5F80-F4C2-CCB058A74C06}"/>
              </a:ext>
            </a:extLst>
          </p:cNvPr>
          <p:cNvSpPr/>
          <p:nvPr/>
        </p:nvSpPr>
        <p:spPr>
          <a:xfrm rot="10800000">
            <a:off x="5177718" y="2067339"/>
            <a:ext cx="90084" cy="139663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EF278506-BCF0-EA29-DCA1-AF716D855B19}"/>
              </a:ext>
            </a:extLst>
          </p:cNvPr>
          <p:cNvCxnSpPr/>
          <p:nvPr/>
        </p:nvCxnSpPr>
        <p:spPr>
          <a:xfrm>
            <a:off x="5267802" y="2761030"/>
            <a:ext cx="650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11E2E0A-AE9D-E114-EAD7-8C638A1A1ABC}"/>
              </a:ext>
            </a:extLst>
          </p:cNvPr>
          <p:cNvCxnSpPr/>
          <p:nvPr/>
        </p:nvCxnSpPr>
        <p:spPr>
          <a:xfrm>
            <a:off x="7382427" y="4035291"/>
            <a:ext cx="0" cy="83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A25B9C3C-4B0C-D687-BE20-F1FD7D36A802}"/>
              </a:ext>
            </a:extLst>
          </p:cNvPr>
          <p:cNvSpPr/>
          <p:nvPr/>
        </p:nvSpPr>
        <p:spPr>
          <a:xfrm>
            <a:off x="6598015" y="4871722"/>
            <a:ext cx="1519420" cy="5956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6B001097-60B2-A7B1-5B36-958C37E956A1}"/>
              </a:ext>
            </a:extLst>
          </p:cNvPr>
          <p:cNvSpPr txBox="1"/>
          <p:nvPr/>
        </p:nvSpPr>
        <p:spPr>
          <a:xfrm>
            <a:off x="6647418" y="4913484"/>
            <a:ext cx="1470018" cy="523220"/>
          </a:xfrm>
          <a:prstGeom prst="rect">
            <a:avLst/>
          </a:prstGeom>
          <a:noFill/>
        </p:spPr>
        <p:txBody>
          <a:bodyPr wrap="square" rtlCol="0">
            <a:spAutoFit/>
          </a:bodyPr>
          <a:lstStyle/>
          <a:p>
            <a:pPr algn="ctr"/>
            <a:r>
              <a:rPr lang="en-MY" sz="1400" dirty="0"/>
              <a:t>REBA &amp; RULA</a:t>
            </a:r>
            <a:br>
              <a:rPr lang="en-MY" sz="1400" dirty="0"/>
            </a:br>
            <a:r>
              <a:rPr lang="en-MY" sz="1400" dirty="0"/>
              <a:t>Score</a:t>
            </a:r>
            <a:endParaRPr lang="en-US" sz="1400" dirty="0"/>
          </a:p>
        </p:txBody>
      </p:sp>
      <p:pic>
        <p:nvPicPr>
          <p:cNvPr id="84" name="Picture 83">
            <a:extLst>
              <a:ext uri="{FF2B5EF4-FFF2-40B4-BE49-F238E27FC236}">
                <a16:creationId xmlns:a16="http://schemas.microsoft.com/office/drawing/2014/main" id="{BA8D13FA-9FC1-62CA-C01C-AFFCC1D9068B}"/>
              </a:ext>
            </a:extLst>
          </p:cNvPr>
          <p:cNvPicPr>
            <a:picLocks noChangeAspect="1"/>
          </p:cNvPicPr>
          <p:nvPr/>
        </p:nvPicPr>
        <p:blipFill>
          <a:blip r:embed="rId2"/>
          <a:stretch>
            <a:fillRect/>
          </a:stretch>
        </p:blipFill>
        <p:spPr>
          <a:xfrm>
            <a:off x="576071" y="3788336"/>
            <a:ext cx="1615580" cy="1798476"/>
          </a:xfrm>
          <a:prstGeom prst="rect">
            <a:avLst/>
          </a:prstGeom>
        </p:spPr>
      </p:pic>
      <p:pic>
        <p:nvPicPr>
          <p:cNvPr id="85" name="Picture 84">
            <a:extLst>
              <a:ext uri="{FF2B5EF4-FFF2-40B4-BE49-F238E27FC236}">
                <a16:creationId xmlns:a16="http://schemas.microsoft.com/office/drawing/2014/main" id="{1796CDDB-AC03-9664-43C0-84020A422B83}"/>
              </a:ext>
            </a:extLst>
          </p:cNvPr>
          <p:cNvPicPr>
            <a:picLocks noChangeAspect="1"/>
          </p:cNvPicPr>
          <p:nvPr/>
        </p:nvPicPr>
        <p:blipFill>
          <a:blip r:embed="rId3"/>
          <a:stretch>
            <a:fillRect/>
          </a:stretch>
        </p:blipFill>
        <p:spPr>
          <a:xfrm>
            <a:off x="2641124" y="3722218"/>
            <a:ext cx="2391837" cy="2607707"/>
          </a:xfrm>
          <a:prstGeom prst="rect">
            <a:avLst/>
          </a:prstGeom>
        </p:spPr>
      </p:pic>
      <p:sp>
        <p:nvSpPr>
          <p:cNvPr id="86" name="Rectangle 85">
            <a:extLst>
              <a:ext uri="{FF2B5EF4-FFF2-40B4-BE49-F238E27FC236}">
                <a16:creationId xmlns:a16="http://schemas.microsoft.com/office/drawing/2014/main" id="{F722AC8A-5168-CFD2-DC8E-7117B45D14B9}"/>
              </a:ext>
            </a:extLst>
          </p:cNvPr>
          <p:cNvSpPr/>
          <p:nvPr/>
        </p:nvSpPr>
        <p:spPr>
          <a:xfrm>
            <a:off x="8851387" y="4871722"/>
            <a:ext cx="2764542" cy="5956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FD4692BF-6105-E770-490F-763D28C8ED48}"/>
              </a:ext>
            </a:extLst>
          </p:cNvPr>
          <p:cNvSpPr txBox="1"/>
          <p:nvPr/>
        </p:nvSpPr>
        <p:spPr>
          <a:xfrm>
            <a:off x="8867760" y="4913484"/>
            <a:ext cx="2748168" cy="523220"/>
          </a:xfrm>
          <a:prstGeom prst="rect">
            <a:avLst/>
          </a:prstGeom>
          <a:noFill/>
        </p:spPr>
        <p:txBody>
          <a:bodyPr wrap="square" rtlCol="0">
            <a:spAutoFit/>
          </a:bodyPr>
          <a:lstStyle/>
          <a:p>
            <a:pPr algn="ctr"/>
            <a:r>
              <a:rPr lang="en-MY" sz="1400" dirty="0"/>
              <a:t>Avg. Risk Score of this motion =</a:t>
            </a:r>
            <a:br>
              <a:rPr lang="en-MY" sz="1400" dirty="0"/>
            </a:br>
            <a:r>
              <a:rPr lang="en-MY" sz="1400" dirty="0"/>
              <a:t>Sum of Scores / Standard Time </a:t>
            </a:r>
            <a:endParaRPr lang="en-US" sz="1400" dirty="0"/>
          </a:p>
        </p:txBody>
      </p:sp>
      <p:cxnSp>
        <p:nvCxnSpPr>
          <p:cNvPr id="88" name="Straight Arrow Connector 87">
            <a:extLst>
              <a:ext uri="{FF2B5EF4-FFF2-40B4-BE49-F238E27FC236}">
                <a16:creationId xmlns:a16="http://schemas.microsoft.com/office/drawing/2014/main" id="{598C210D-C4DE-2C21-0357-647C96E26E08}"/>
              </a:ext>
            </a:extLst>
          </p:cNvPr>
          <p:cNvCxnSpPr/>
          <p:nvPr/>
        </p:nvCxnSpPr>
        <p:spPr>
          <a:xfrm>
            <a:off x="8176733" y="5158973"/>
            <a:ext cx="650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39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7030915" cy="614706"/>
          </a:xfrm>
        </p:spPr>
        <p:txBody>
          <a:bodyPr>
            <a:normAutofit/>
          </a:bodyPr>
          <a:lstStyle/>
          <a:p>
            <a:r>
              <a:rPr lang="en-MY" sz="2800" dirty="0"/>
              <a:t>Paper – Automation in Construction</a:t>
            </a:r>
            <a:endParaRPr lang="en-US" sz="2800" dirty="0"/>
          </a:p>
        </p:txBody>
      </p:sp>
      <p:sp>
        <p:nvSpPr>
          <p:cNvPr id="5" name="Slide Number Placeholder 4">
            <a:extLst>
              <a:ext uri="{FF2B5EF4-FFF2-40B4-BE49-F238E27FC236}">
                <a16:creationId xmlns:a16="http://schemas.microsoft.com/office/drawing/2014/main" id="{F618CE68-52EA-FB27-D7AD-C079E7B60738}"/>
              </a:ext>
            </a:extLst>
          </p:cNvPr>
          <p:cNvSpPr>
            <a:spLocks noGrp="1"/>
          </p:cNvSpPr>
          <p:nvPr>
            <p:ph type="sldNum" sz="quarter" idx="12"/>
          </p:nvPr>
        </p:nvSpPr>
        <p:spPr/>
        <p:txBody>
          <a:bodyPr/>
          <a:lstStyle/>
          <a:p>
            <a:fld id="{34B7E4EF-A1BD-40F4-AB7B-04F084DD991D}" type="slidenum">
              <a:rPr lang="en-US" smtClean="0"/>
              <a:t>5</a:t>
            </a:fld>
            <a:endParaRPr lang="en-US"/>
          </a:p>
        </p:txBody>
      </p:sp>
      <p:sp>
        <p:nvSpPr>
          <p:cNvPr id="3" name="Rectangle 2">
            <a:extLst>
              <a:ext uri="{FF2B5EF4-FFF2-40B4-BE49-F238E27FC236}">
                <a16:creationId xmlns:a16="http://schemas.microsoft.com/office/drawing/2014/main" id="{40461807-B0C3-86DF-2723-E7FD6689FE27}"/>
              </a:ext>
            </a:extLst>
          </p:cNvPr>
          <p:cNvSpPr/>
          <p:nvPr/>
        </p:nvSpPr>
        <p:spPr>
          <a:xfrm>
            <a:off x="4501661" y="1523277"/>
            <a:ext cx="3059724" cy="5495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4B03E3E-62A2-9B88-C55E-FB28D38572D3}"/>
              </a:ext>
            </a:extLst>
          </p:cNvPr>
          <p:cNvSpPr txBox="1"/>
          <p:nvPr/>
        </p:nvSpPr>
        <p:spPr>
          <a:xfrm>
            <a:off x="4501661" y="1643057"/>
            <a:ext cx="3059724" cy="307777"/>
          </a:xfrm>
          <a:prstGeom prst="rect">
            <a:avLst/>
          </a:prstGeom>
          <a:noFill/>
        </p:spPr>
        <p:txBody>
          <a:bodyPr wrap="square" rtlCol="0">
            <a:spAutoFit/>
          </a:bodyPr>
          <a:lstStyle/>
          <a:p>
            <a:r>
              <a:rPr lang="en-MY" sz="1400" dirty="0"/>
              <a:t>Predetermined Motion Time System</a:t>
            </a:r>
            <a:endParaRPr lang="en-US" sz="1400" dirty="0"/>
          </a:p>
        </p:txBody>
      </p:sp>
      <p:sp>
        <p:nvSpPr>
          <p:cNvPr id="9" name="Rectangle 8">
            <a:extLst>
              <a:ext uri="{FF2B5EF4-FFF2-40B4-BE49-F238E27FC236}">
                <a16:creationId xmlns:a16="http://schemas.microsoft.com/office/drawing/2014/main" id="{44F17889-8C0C-AB32-B04F-C255EEAA59B0}"/>
              </a:ext>
            </a:extLst>
          </p:cNvPr>
          <p:cNvSpPr/>
          <p:nvPr/>
        </p:nvSpPr>
        <p:spPr>
          <a:xfrm>
            <a:off x="5244611" y="2923396"/>
            <a:ext cx="1521069" cy="3913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3B5E19D-25E8-C2F4-E53A-24D8558F3618}"/>
              </a:ext>
            </a:extLst>
          </p:cNvPr>
          <p:cNvSpPr txBox="1"/>
          <p:nvPr/>
        </p:nvSpPr>
        <p:spPr>
          <a:xfrm>
            <a:off x="5275383" y="2965158"/>
            <a:ext cx="1490297" cy="307777"/>
          </a:xfrm>
          <a:prstGeom prst="rect">
            <a:avLst/>
          </a:prstGeom>
          <a:noFill/>
        </p:spPr>
        <p:txBody>
          <a:bodyPr wrap="square" rtlCol="0">
            <a:spAutoFit/>
          </a:bodyPr>
          <a:lstStyle/>
          <a:p>
            <a:r>
              <a:rPr lang="en-MY" sz="1400" dirty="0"/>
              <a:t>3D Visualization</a:t>
            </a:r>
            <a:endParaRPr lang="en-US" sz="1400" dirty="0"/>
          </a:p>
        </p:txBody>
      </p:sp>
      <p:cxnSp>
        <p:nvCxnSpPr>
          <p:cNvPr id="7" name="Straight Arrow Connector 6">
            <a:extLst>
              <a:ext uri="{FF2B5EF4-FFF2-40B4-BE49-F238E27FC236}">
                <a16:creationId xmlns:a16="http://schemas.microsoft.com/office/drawing/2014/main" id="{4D3B3881-EFB8-CF8A-DD8A-93C999A3C55F}"/>
              </a:ext>
            </a:extLst>
          </p:cNvPr>
          <p:cNvCxnSpPr>
            <a:cxnSpLocks/>
          </p:cNvCxnSpPr>
          <p:nvPr/>
        </p:nvCxnSpPr>
        <p:spPr>
          <a:xfrm>
            <a:off x="6005146" y="2242038"/>
            <a:ext cx="0" cy="55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AE35182-F1C7-631C-65A7-DB2B7CDC11F4}"/>
              </a:ext>
            </a:extLst>
          </p:cNvPr>
          <p:cNvSpPr/>
          <p:nvPr/>
        </p:nvSpPr>
        <p:spPr>
          <a:xfrm>
            <a:off x="5134709" y="4088291"/>
            <a:ext cx="1587012" cy="64196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E011271-217C-682B-5132-9E83BB78F1AC}"/>
              </a:ext>
            </a:extLst>
          </p:cNvPr>
          <p:cNvSpPr txBox="1"/>
          <p:nvPr/>
        </p:nvSpPr>
        <p:spPr>
          <a:xfrm>
            <a:off x="5183066" y="4147661"/>
            <a:ext cx="1490297" cy="523220"/>
          </a:xfrm>
          <a:prstGeom prst="rect">
            <a:avLst/>
          </a:prstGeom>
          <a:noFill/>
        </p:spPr>
        <p:txBody>
          <a:bodyPr wrap="square" rtlCol="0">
            <a:spAutoFit/>
          </a:bodyPr>
          <a:lstStyle/>
          <a:p>
            <a:pPr algn="ctr"/>
            <a:r>
              <a:rPr lang="en-MY" sz="1400" dirty="0"/>
              <a:t>Motion Capture not Accurate</a:t>
            </a:r>
            <a:endParaRPr lang="en-US" sz="1400" dirty="0"/>
          </a:p>
        </p:txBody>
      </p:sp>
      <p:sp>
        <p:nvSpPr>
          <p:cNvPr id="17" name="Rectangle 16">
            <a:extLst>
              <a:ext uri="{FF2B5EF4-FFF2-40B4-BE49-F238E27FC236}">
                <a16:creationId xmlns:a16="http://schemas.microsoft.com/office/drawing/2014/main" id="{036A2AA3-4E37-273C-6144-5C1375A55824}"/>
              </a:ext>
            </a:extLst>
          </p:cNvPr>
          <p:cNvSpPr/>
          <p:nvPr/>
        </p:nvSpPr>
        <p:spPr>
          <a:xfrm>
            <a:off x="2015639" y="4088292"/>
            <a:ext cx="2543907" cy="4551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69157670-EFF6-5BEF-D1F6-D7F593C5E7E2}"/>
              </a:ext>
            </a:extLst>
          </p:cNvPr>
          <p:cNvSpPr txBox="1"/>
          <p:nvPr/>
        </p:nvSpPr>
        <p:spPr>
          <a:xfrm>
            <a:off x="2039817" y="4147661"/>
            <a:ext cx="2495549" cy="307777"/>
          </a:xfrm>
          <a:prstGeom prst="rect">
            <a:avLst/>
          </a:prstGeom>
          <a:noFill/>
        </p:spPr>
        <p:txBody>
          <a:bodyPr wrap="square" rtlCol="0">
            <a:spAutoFit/>
          </a:bodyPr>
          <a:lstStyle/>
          <a:p>
            <a:pPr algn="ctr"/>
            <a:r>
              <a:rPr lang="en-MY" sz="1400" dirty="0"/>
              <a:t>Output frame != Input frame</a:t>
            </a:r>
            <a:endParaRPr lang="en-US" sz="1400" dirty="0"/>
          </a:p>
        </p:txBody>
      </p:sp>
      <p:sp>
        <p:nvSpPr>
          <p:cNvPr id="19" name="Rectangle 18">
            <a:extLst>
              <a:ext uri="{FF2B5EF4-FFF2-40B4-BE49-F238E27FC236}">
                <a16:creationId xmlns:a16="http://schemas.microsoft.com/office/drawing/2014/main" id="{BFAC6290-490A-2955-A6B9-0F9A7DB256F2}"/>
              </a:ext>
            </a:extLst>
          </p:cNvPr>
          <p:cNvSpPr/>
          <p:nvPr/>
        </p:nvSpPr>
        <p:spPr>
          <a:xfrm>
            <a:off x="7296885" y="4088291"/>
            <a:ext cx="2793023" cy="4551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CD645250-1583-D0E7-6C7C-1BFF402C12F9}"/>
              </a:ext>
            </a:extLst>
          </p:cNvPr>
          <p:cNvSpPr txBox="1"/>
          <p:nvPr/>
        </p:nvSpPr>
        <p:spPr>
          <a:xfrm>
            <a:off x="7351836" y="4161980"/>
            <a:ext cx="2692645" cy="307777"/>
          </a:xfrm>
          <a:prstGeom prst="rect">
            <a:avLst/>
          </a:prstGeom>
          <a:noFill/>
        </p:spPr>
        <p:txBody>
          <a:bodyPr wrap="square" rtlCol="0">
            <a:spAutoFit/>
          </a:bodyPr>
          <a:lstStyle/>
          <a:p>
            <a:pPr algn="ctr"/>
            <a:r>
              <a:rPr lang="en-MY" sz="1400" dirty="0"/>
              <a:t>Too Complex to Solve Manually</a:t>
            </a:r>
            <a:endParaRPr lang="en-US" sz="1400" dirty="0"/>
          </a:p>
        </p:txBody>
      </p:sp>
      <p:sp>
        <p:nvSpPr>
          <p:cNvPr id="36" name="Left Bracket 35">
            <a:extLst>
              <a:ext uri="{FF2B5EF4-FFF2-40B4-BE49-F238E27FC236}">
                <a16:creationId xmlns:a16="http://schemas.microsoft.com/office/drawing/2014/main" id="{7E1BA348-5464-DB1E-D5F4-9A5AF6CA35D8}"/>
              </a:ext>
            </a:extLst>
          </p:cNvPr>
          <p:cNvSpPr/>
          <p:nvPr/>
        </p:nvSpPr>
        <p:spPr>
          <a:xfrm rot="5400000">
            <a:off x="5948804" y="1233779"/>
            <a:ext cx="133930" cy="545635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85A5E33-13FD-9188-75C5-A872D4F89B07}"/>
              </a:ext>
            </a:extLst>
          </p:cNvPr>
          <p:cNvCxnSpPr>
            <a:cxnSpLocks/>
          </p:cNvCxnSpPr>
          <p:nvPr/>
        </p:nvCxnSpPr>
        <p:spPr>
          <a:xfrm flipV="1">
            <a:off x="6004781" y="3481842"/>
            <a:ext cx="3298" cy="413150"/>
          </a:xfrm>
          <a:prstGeom prst="line">
            <a:avLst/>
          </a:prstGeom>
        </p:spPr>
        <p:style>
          <a:lnRef idx="1">
            <a:schemeClr val="accent1"/>
          </a:lnRef>
          <a:fillRef idx="0">
            <a:schemeClr val="accent1"/>
          </a:fillRef>
          <a:effectRef idx="0">
            <a:schemeClr val="accent1"/>
          </a:effectRef>
          <a:fontRef idx="minor">
            <a:schemeClr val="tx1"/>
          </a:fontRef>
        </p:style>
      </p:cxnSp>
      <p:sp>
        <p:nvSpPr>
          <p:cNvPr id="39" name="Arrow: Down 38">
            <a:extLst>
              <a:ext uri="{FF2B5EF4-FFF2-40B4-BE49-F238E27FC236}">
                <a16:creationId xmlns:a16="http://schemas.microsoft.com/office/drawing/2014/main" id="{E39E2D8A-1C95-110D-14F1-FCDA9A71466E}"/>
              </a:ext>
            </a:extLst>
          </p:cNvPr>
          <p:cNvSpPr/>
          <p:nvPr/>
        </p:nvSpPr>
        <p:spPr>
          <a:xfrm>
            <a:off x="5655650" y="4942381"/>
            <a:ext cx="729762" cy="545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CDF30EF-5CE0-0CFC-2E0E-E9A35EC4B58A}"/>
              </a:ext>
            </a:extLst>
          </p:cNvPr>
          <p:cNvSpPr/>
          <p:nvPr/>
        </p:nvSpPr>
        <p:spPr>
          <a:xfrm>
            <a:off x="5007218" y="5643498"/>
            <a:ext cx="1973874" cy="3913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8F01F13B-B2E3-0682-8AFC-C6FD87FCA4D2}"/>
              </a:ext>
            </a:extLst>
          </p:cNvPr>
          <p:cNvSpPr txBox="1"/>
          <p:nvPr/>
        </p:nvSpPr>
        <p:spPr>
          <a:xfrm>
            <a:off x="5007218" y="5685260"/>
            <a:ext cx="2021502" cy="307777"/>
          </a:xfrm>
          <a:prstGeom prst="rect">
            <a:avLst/>
          </a:prstGeom>
          <a:noFill/>
        </p:spPr>
        <p:txBody>
          <a:bodyPr wrap="square" rtlCol="0">
            <a:spAutoFit/>
          </a:bodyPr>
          <a:lstStyle/>
          <a:p>
            <a:r>
              <a:rPr lang="en-MY" sz="1400" dirty="0"/>
              <a:t>Automation Algorithm</a:t>
            </a:r>
            <a:endParaRPr lang="en-US" sz="1400" dirty="0"/>
          </a:p>
        </p:txBody>
      </p:sp>
    </p:spTree>
    <p:extLst>
      <p:ext uri="{BB962C8B-B14F-4D97-AF65-F5344CB8AC3E}">
        <p14:creationId xmlns:p14="http://schemas.microsoft.com/office/powerpoint/2010/main" val="72386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7030915" cy="614706"/>
          </a:xfrm>
        </p:spPr>
        <p:txBody>
          <a:bodyPr>
            <a:normAutofit/>
          </a:bodyPr>
          <a:lstStyle/>
          <a:p>
            <a:r>
              <a:rPr lang="en-MY" sz="2800" dirty="0"/>
              <a:t>Conclusion after Reading This Paper</a:t>
            </a:r>
            <a:endParaRPr lang="en-US" sz="2800" dirty="0"/>
          </a:p>
        </p:txBody>
      </p:sp>
      <p:sp>
        <p:nvSpPr>
          <p:cNvPr id="4" name="TextBox 3">
            <a:extLst>
              <a:ext uri="{FF2B5EF4-FFF2-40B4-BE49-F238E27FC236}">
                <a16:creationId xmlns:a16="http://schemas.microsoft.com/office/drawing/2014/main" id="{EB030636-203B-1B9C-6640-036D249D10C5}"/>
              </a:ext>
            </a:extLst>
          </p:cNvPr>
          <p:cNvSpPr txBox="1"/>
          <p:nvPr/>
        </p:nvSpPr>
        <p:spPr>
          <a:xfrm>
            <a:off x="694591" y="1494692"/>
            <a:ext cx="10946423" cy="3785652"/>
          </a:xfrm>
          <a:prstGeom prst="rect">
            <a:avLst/>
          </a:prstGeom>
          <a:noFill/>
        </p:spPr>
        <p:txBody>
          <a:bodyPr wrap="square" rtlCol="0">
            <a:spAutoFit/>
          </a:bodyPr>
          <a:lstStyle/>
          <a:p>
            <a:pPr marL="342900" indent="-342900">
              <a:buAutoNum type="arabicPeriod"/>
            </a:pPr>
            <a:r>
              <a:rPr lang="en-MY" sz="2000" b="1" dirty="0"/>
              <a:t>It doesn’t affect our research much</a:t>
            </a:r>
          </a:p>
          <a:p>
            <a:pPr marL="342900" indent="-342900">
              <a:buAutoNum type="arabicPeriod"/>
            </a:pPr>
            <a:endParaRPr lang="en-MY" sz="2000" b="1" dirty="0"/>
          </a:p>
          <a:p>
            <a:pPr marL="342900" indent="-342900">
              <a:buAutoNum type="arabicPeriod"/>
            </a:pPr>
            <a:endParaRPr lang="en-MY" sz="2000" b="1" dirty="0"/>
          </a:p>
          <a:p>
            <a:pPr marL="342900" indent="-342900">
              <a:buAutoNum type="arabicPeriod"/>
            </a:pPr>
            <a:endParaRPr lang="en-MY" sz="2000" b="1" dirty="0"/>
          </a:p>
          <a:p>
            <a:pPr marL="342900" indent="-342900">
              <a:buAutoNum type="arabicPeriod"/>
            </a:pPr>
            <a:endParaRPr lang="en-MY" sz="2000" b="1" dirty="0"/>
          </a:p>
          <a:p>
            <a:pPr marL="342900" indent="-342900">
              <a:buAutoNum type="arabicPeriod"/>
            </a:pPr>
            <a:r>
              <a:rPr lang="en-MY" sz="2000" b="1" dirty="0"/>
              <a:t>Learn their data pre-processing method (match visualization frame to actual frame) if we have time.</a:t>
            </a:r>
          </a:p>
          <a:p>
            <a:pPr marL="342900" indent="-342900">
              <a:buAutoNum type="arabicPeriod"/>
            </a:pPr>
            <a:endParaRPr lang="en-MY" sz="2000" b="1" dirty="0"/>
          </a:p>
          <a:p>
            <a:pPr marL="342900" indent="-342900">
              <a:buAutoNum type="arabicPeriod"/>
            </a:pPr>
            <a:endParaRPr lang="en-MY" sz="2000" b="1" dirty="0"/>
          </a:p>
          <a:p>
            <a:pPr marL="342900" indent="-342900">
              <a:buAutoNum type="arabicPeriod"/>
            </a:pPr>
            <a:endParaRPr lang="en-MY" sz="2000" b="1" dirty="0"/>
          </a:p>
          <a:p>
            <a:pPr marL="342900" indent="-342900">
              <a:buAutoNum type="arabicPeriod"/>
            </a:pPr>
            <a:r>
              <a:rPr lang="en-MY" sz="2000" b="1" dirty="0"/>
              <a:t>REBA and RULA take repetition into account, but cumulative damage assessment takes future risk into account</a:t>
            </a:r>
            <a:endParaRPr lang="en-US" sz="2000" b="1" dirty="0"/>
          </a:p>
        </p:txBody>
      </p:sp>
    </p:spTree>
    <p:extLst>
      <p:ext uri="{BB962C8B-B14F-4D97-AF65-F5344CB8AC3E}">
        <p14:creationId xmlns:p14="http://schemas.microsoft.com/office/powerpoint/2010/main" val="266878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7030915" cy="614706"/>
          </a:xfrm>
        </p:spPr>
        <p:txBody>
          <a:bodyPr>
            <a:normAutofit/>
          </a:bodyPr>
          <a:lstStyle/>
          <a:p>
            <a:r>
              <a:rPr lang="en-MY" sz="2800" dirty="0"/>
              <a:t>VideoPose3D</a:t>
            </a:r>
            <a:endParaRPr lang="en-US" sz="2800" dirty="0"/>
          </a:p>
        </p:txBody>
      </p:sp>
      <p:pic>
        <p:nvPicPr>
          <p:cNvPr id="3" name="Picture 2">
            <a:extLst>
              <a:ext uri="{FF2B5EF4-FFF2-40B4-BE49-F238E27FC236}">
                <a16:creationId xmlns:a16="http://schemas.microsoft.com/office/drawing/2014/main" id="{38F8D32C-2073-4883-D710-2A46650B4CBF}"/>
              </a:ext>
            </a:extLst>
          </p:cNvPr>
          <p:cNvPicPr>
            <a:picLocks noChangeAspect="1"/>
          </p:cNvPicPr>
          <p:nvPr/>
        </p:nvPicPr>
        <p:blipFill>
          <a:blip r:embed="rId2"/>
          <a:stretch>
            <a:fillRect/>
          </a:stretch>
        </p:blipFill>
        <p:spPr>
          <a:xfrm>
            <a:off x="1005956" y="1980108"/>
            <a:ext cx="9368967" cy="4393559"/>
          </a:xfrm>
          <a:prstGeom prst="rect">
            <a:avLst/>
          </a:prstGeom>
        </p:spPr>
      </p:pic>
      <p:sp>
        <p:nvSpPr>
          <p:cNvPr id="5" name="TextBox 4">
            <a:extLst>
              <a:ext uri="{FF2B5EF4-FFF2-40B4-BE49-F238E27FC236}">
                <a16:creationId xmlns:a16="http://schemas.microsoft.com/office/drawing/2014/main" id="{5DF6B89C-7F8C-C1B6-0580-1A31174C473C}"/>
              </a:ext>
            </a:extLst>
          </p:cNvPr>
          <p:cNvSpPr txBox="1"/>
          <p:nvPr/>
        </p:nvSpPr>
        <p:spPr>
          <a:xfrm>
            <a:off x="1005956" y="1301262"/>
            <a:ext cx="7214852" cy="369332"/>
          </a:xfrm>
          <a:prstGeom prst="rect">
            <a:avLst/>
          </a:prstGeom>
          <a:noFill/>
        </p:spPr>
        <p:txBody>
          <a:bodyPr wrap="square" rtlCol="0">
            <a:spAutoFit/>
          </a:bodyPr>
          <a:lstStyle/>
          <a:p>
            <a:r>
              <a:rPr lang="en-MY" dirty="0"/>
              <a:t>Do not be misled by the visualization for the coordinates space</a:t>
            </a:r>
            <a:endParaRPr lang="en-US" dirty="0"/>
          </a:p>
        </p:txBody>
      </p:sp>
      <p:cxnSp>
        <p:nvCxnSpPr>
          <p:cNvPr id="7" name="Straight Arrow Connector 6">
            <a:extLst>
              <a:ext uri="{FF2B5EF4-FFF2-40B4-BE49-F238E27FC236}">
                <a16:creationId xmlns:a16="http://schemas.microsoft.com/office/drawing/2014/main" id="{7C59AEF4-C4F5-F374-3BAE-F03126C32AB1}"/>
              </a:ext>
            </a:extLst>
          </p:cNvPr>
          <p:cNvCxnSpPr>
            <a:cxnSpLocks/>
          </p:cNvCxnSpPr>
          <p:nvPr/>
        </p:nvCxnSpPr>
        <p:spPr>
          <a:xfrm>
            <a:off x="2672861" y="4378566"/>
            <a:ext cx="305972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6FDF5C-7731-3722-F8CF-D10C4BE36AC7}"/>
              </a:ext>
            </a:extLst>
          </p:cNvPr>
          <p:cNvCxnSpPr/>
          <p:nvPr/>
        </p:nvCxnSpPr>
        <p:spPr>
          <a:xfrm>
            <a:off x="2672861" y="4369774"/>
            <a:ext cx="0" cy="170489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Summing Junction 16">
            <a:extLst>
              <a:ext uri="{FF2B5EF4-FFF2-40B4-BE49-F238E27FC236}">
                <a16:creationId xmlns:a16="http://schemas.microsoft.com/office/drawing/2014/main" id="{C87AAF37-F03B-D741-9E3A-546B814CB31C}"/>
              </a:ext>
            </a:extLst>
          </p:cNvPr>
          <p:cNvSpPr/>
          <p:nvPr/>
        </p:nvSpPr>
        <p:spPr>
          <a:xfrm>
            <a:off x="2552698" y="4249612"/>
            <a:ext cx="240323" cy="240323"/>
          </a:xfrm>
          <a:prstGeom prst="flowChartSummingJunction">
            <a:avLst/>
          </a:prstGeom>
          <a:noFill/>
          <a:ln w="381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513CD08-E281-55D9-4198-558242A4321C}"/>
              </a:ext>
            </a:extLst>
          </p:cNvPr>
          <p:cNvSpPr txBox="1"/>
          <p:nvPr/>
        </p:nvSpPr>
        <p:spPr>
          <a:xfrm>
            <a:off x="5310555" y="4404919"/>
            <a:ext cx="422029" cy="369332"/>
          </a:xfrm>
          <a:prstGeom prst="rect">
            <a:avLst/>
          </a:prstGeom>
          <a:noFill/>
        </p:spPr>
        <p:txBody>
          <a:bodyPr wrap="square" rtlCol="0">
            <a:spAutoFit/>
          </a:bodyPr>
          <a:lstStyle/>
          <a:p>
            <a:r>
              <a:rPr lang="en-MY" dirty="0">
                <a:solidFill>
                  <a:srgbClr val="33CCFF"/>
                </a:solidFill>
              </a:rPr>
              <a:t>x</a:t>
            </a:r>
            <a:endParaRPr lang="en-US" dirty="0">
              <a:solidFill>
                <a:srgbClr val="33CCFF"/>
              </a:solidFill>
            </a:endParaRPr>
          </a:p>
        </p:txBody>
      </p:sp>
      <p:sp>
        <p:nvSpPr>
          <p:cNvPr id="19" name="TextBox 18">
            <a:extLst>
              <a:ext uri="{FF2B5EF4-FFF2-40B4-BE49-F238E27FC236}">
                <a16:creationId xmlns:a16="http://schemas.microsoft.com/office/drawing/2014/main" id="{CD1AA0B2-51D8-33F9-FFDD-606681D63297}"/>
              </a:ext>
            </a:extLst>
          </p:cNvPr>
          <p:cNvSpPr txBox="1"/>
          <p:nvPr/>
        </p:nvSpPr>
        <p:spPr>
          <a:xfrm>
            <a:off x="2718636" y="5832845"/>
            <a:ext cx="422029" cy="369332"/>
          </a:xfrm>
          <a:prstGeom prst="rect">
            <a:avLst/>
          </a:prstGeom>
          <a:noFill/>
        </p:spPr>
        <p:txBody>
          <a:bodyPr wrap="square" rtlCol="0">
            <a:spAutoFit/>
          </a:bodyPr>
          <a:lstStyle/>
          <a:p>
            <a:r>
              <a:rPr lang="en-MY" dirty="0">
                <a:solidFill>
                  <a:srgbClr val="33CCFF"/>
                </a:solidFill>
              </a:rPr>
              <a:t>y</a:t>
            </a:r>
            <a:endParaRPr lang="en-US" dirty="0">
              <a:solidFill>
                <a:srgbClr val="33CCFF"/>
              </a:solidFill>
            </a:endParaRPr>
          </a:p>
        </p:txBody>
      </p:sp>
      <p:sp>
        <p:nvSpPr>
          <p:cNvPr id="20" name="TextBox 19">
            <a:extLst>
              <a:ext uri="{FF2B5EF4-FFF2-40B4-BE49-F238E27FC236}">
                <a16:creationId xmlns:a16="http://schemas.microsoft.com/office/drawing/2014/main" id="{4E2D9932-05C2-ED24-3C73-9370FC287BCA}"/>
              </a:ext>
            </a:extLst>
          </p:cNvPr>
          <p:cNvSpPr txBox="1"/>
          <p:nvPr/>
        </p:nvSpPr>
        <p:spPr>
          <a:xfrm>
            <a:off x="2718635" y="4369773"/>
            <a:ext cx="422029" cy="369332"/>
          </a:xfrm>
          <a:prstGeom prst="rect">
            <a:avLst/>
          </a:prstGeom>
          <a:noFill/>
        </p:spPr>
        <p:txBody>
          <a:bodyPr wrap="square" rtlCol="0">
            <a:spAutoFit/>
          </a:bodyPr>
          <a:lstStyle/>
          <a:p>
            <a:r>
              <a:rPr lang="en-MY" dirty="0">
                <a:solidFill>
                  <a:srgbClr val="33CCFF"/>
                </a:solidFill>
              </a:rPr>
              <a:t>z</a:t>
            </a:r>
            <a:endParaRPr lang="en-US" dirty="0">
              <a:solidFill>
                <a:srgbClr val="33CCFF"/>
              </a:solidFill>
            </a:endParaRPr>
          </a:p>
        </p:txBody>
      </p:sp>
    </p:spTree>
    <p:extLst>
      <p:ext uri="{BB962C8B-B14F-4D97-AF65-F5344CB8AC3E}">
        <p14:creationId xmlns:p14="http://schemas.microsoft.com/office/powerpoint/2010/main" val="115646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Challenges of This Week</a:t>
            </a:r>
            <a:endParaRPr lang="en-US"/>
          </a:p>
        </p:txBody>
      </p:sp>
      <p:sp>
        <p:nvSpPr>
          <p:cNvPr id="3" name="Slide Number Placeholder 2">
            <a:extLst>
              <a:ext uri="{FF2B5EF4-FFF2-40B4-BE49-F238E27FC236}">
                <a16:creationId xmlns:a16="http://schemas.microsoft.com/office/drawing/2014/main" id="{3301FDD1-104B-C9B8-98AD-09C0483E990B}"/>
              </a:ext>
            </a:extLst>
          </p:cNvPr>
          <p:cNvSpPr>
            <a:spLocks noGrp="1"/>
          </p:cNvSpPr>
          <p:nvPr>
            <p:ph type="sldNum" sz="quarter" idx="12"/>
          </p:nvPr>
        </p:nvSpPr>
        <p:spPr/>
        <p:txBody>
          <a:bodyPr/>
          <a:lstStyle/>
          <a:p>
            <a:fld id="{34B7E4EF-A1BD-40F4-AB7B-04F084DD991D}" type="slidenum">
              <a:rPr lang="en-US" smtClean="0"/>
              <a:t>8</a:t>
            </a:fld>
            <a:endParaRPr lang="en-US"/>
          </a:p>
        </p:txBody>
      </p:sp>
      <p:sp>
        <p:nvSpPr>
          <p:cNvPr id="4" name="TextBox 3">
            <a:extLst>
              <a:ext uri="{FF2B5EF4-FFF2-40B4-BE49-F238E27FC236}">
                <a16:creationId xmlns:a16="http://schemas.microsoft.com/office/drawing/2014/main" id="{7B46C7D6-9AA3-F564-4F35-B86153603C2F}"/>
              </a:ext>
            </a:extLst>
          </p:cNvPr>
          <p:cNvSpPr txBox="1"/>
          <p:nvPr/>
        </p:nvSpPr>
        <p:spPr>
          <a:xfrm>
            <a:off x="1271443" y="1769915"/>
            <a:ext cx="10392510" cy="1296637"/>
          </a:xfrm>
          <a:prstGeom prst="rect">
            <a:avLst/>
          </a:prstGeom>
          <a:noFill/>
        </p:spPr>
        <p:txBody>
          <a:bodyPr wrap="square" rtlCol="0">
            <a:spAutoFit/>
          </a:bodyPr>
          <a:lstStyle/>
          <a:p>
            <a:pPr>
              <a:lnSpc>
                <a:spcPct val="150000"/>
              </a:lnSpc>
            </a:pPr>
            <a:r>
              <a:rPr lang="en-MY" dirty="0"/>
              <a:t>P</a:t>
            </a:r>
            <a:r>
              <a:rPr lang="en-US" dirty="0"/>
              <a:t>ose Estimation is a dynamic motion, but we can turn it into statics by d’Alembert Principle. But need to include the fictitious force (inertial force) in the moment equation. Which means we have to approximate the moment of inertia and angular acceleration of human body.</a:t>
            </a:r>
          </a:p>
        </p:txBody>
      </p:sp>
    </p:spTree>
    <p:extLst>
      <p:ext uri="{BB962C8B-B14F-4D97-AF65-F5344CB8AC3E}">
        <p14:creationId xmlns:p14="http://schemas.microsoft.com/office/powerpoint/2010/main" val="44019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Next Meeting</a:t>
            </a:r>
            <a:endParaRPr lang="en-US" dirty="0"/>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014194"/>
            <a:ext cx="10687130" cy="3693319"/>
          </a:xfrm>
          <a:prstGeom prst="rect">
            <a:avLst/>
          </a:prstGeom>
          <a:noFill/>
        </p:spPr>
        <p:txBody>
          <a:bodyPr wrap="square" rtlCol="0">
            <a:spAutoFit/>
          </a:bodyPr>
          <a:lstStyle/>
          <a:p>
            <a:pPr marL="342900" indent="-342900">
              <a:buAutoNum type="arabicPeriod"/>
            </a:pPr>
            <a:r>
              <a:rPr lang="en-US" dirty="0"/>
              <a:t>Design the algorithm to handle moment, if have time can proceed to handle stress</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Collection</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Remember to bring </a:t>
            </a:r>
            <a:r>
              <a:rPr lang="en-US" dirty="0" err="1"/>
              <a:t>gopro</a:t>
            </a:r>
            <a:r>
              <a:rPr lang="en-US" dirty="0"/>
              <a:t> tomorrow</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Keep thinking about the difference between cumulative damage and the conventional method like REBA and RULA, the point I mention in this slides is not valid, prof Kim suggests ‘Cumulative Damage allows us to know the endurance limit, so that the we can know how many cycles left of getting fatigue’. But he is not satisfied with this statement. </a:t>
            </a:r>
          </a:p>
        </p:txBody>
      </p:sp>
      <p:sp>
        <p:nvSpPr>
          <p:cNvPr id="3" name="Slide Number Placeholder 2">
            <a:extLst>
              <a:ext uri="{FF2B5EF4-FFF2-40B4-BE49-F238E27FC236}">
                <a16:creationId xmlns:a16="http://schemas.microsoft.com/office/drawing/2014/main" id="{91D23FCB-73D4-C331-2251-938DEFF248B4}"/>
              </a:ext>
            </a:extLst>
          </p:cNvPr>
          <p:cNvSpPr>
            <a:spLocks noGrp="1"/>
          </p:cNvSpPr>
          <p:nvPr>
            <p:ph type="sldNum" sz="quarter" idx="12"/>
          </p:nvPr>
        </p:nvSpPr>
        <p:spPr/>
        <p:txBody>
          <a:bodyPr/>
          <a:lstStyle/>
          <a:p>
            <a:fld id="{34B7E4EF-A1BD-40F4-AB7B-04F084DD991D}" type="slidenum">
              <a:rPr lang="en-US" smtClean="0"/>
              <a:t>9</a:t>
            </a:fld>
            <a:endParaRPr lang="en-US"/>
          </a:p>
        </p:txBody>
      </p:sp>
    </p:spTree>
    <p:extLst>
      <p:ext uri="{BB962C8B-B14F-4D97-AF65-F5344CB8AC3E}">
        <p14:creationId xmlns:p14="http://schemas.microsoft.com/office/powerpoint/2010/main" val="2699799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F1D613-A81C-4781-B3C9-01F66B02D821}">
  <ds:schemaRef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b0e73fb5-27c0-4e65-baa0-4110d27f4ff6"/>
    <ds:schemaRef ds:uri="5ba216d5-a24b-4c7d-b581-f7a53554ea7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3.xml><?xml version="1.0" encoding="utf-8"?>
<ds:datastoreItem xmlns:ds="http://schemas.openxmlformats.org/officeDocument/2006/customXml" ds:itemID="{7CAAFDA7-04EB-4337-BBC2-7D9EFC99CD48}">
  <ds:schemaRefs>
    <ds:schemaRef ds:uri="5ba216d5-a24b-4c7d-b581-f7a53554ea73"/>
    <ds:schemaRef ds:uri="b0e73fb5-27c0-4e65-baa0-4110d27f4f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3453</TotalTime>
  <Words>390</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Garamond</vt:lpstr>
      <vt:lpstr>Georgia Pro</vt:lpstr>
      <vt:lpstr>Georgia Pro Cond Black</vt:lpstr>
      <vt:lpstr>SavonVTI</vt:lpstr>
      <vt:lpstr>Ergonomics Semester 2 Week 4</vt:lpstr>
      <vt:lpstr>What had been discussed last week</vt:lpstr>
      <vt:lpstr>Timeline</vt:lpstr>
      <vt:lpstr>Paper – Automation in Construction</vt:lpstr>
      <vt:lpstr>Paper – Automation in Construction</vt:lpstr>
      <vt:lpstr>Conclusion after Reading This Paper</vt:lpstr>
      <vt:lpstr>VideoPose3D</vt:lpstr>
      <vt:lpstr>Challenges of This Week</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16</cp:revision>
  <dcterms:created xsi:type="dcterms:W3CDTF">2022-11-05T12:19:03Z</dcterms:created>
  <dcterms:modified xsi:type="dcterms:W3CDTF">2023-02-02T15:15:39Z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