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notesMasterIdLst>
    <p:notesMasterId r:id="rId15"/>
  </p:notesMasterIdLst>
  <p:sldIdLst>
    <p:sldId id="257" r:id="rId5"/>
    <p:sldId id="258" r:id="rId6"/>
    <p:sldId id="259" r:id="rId7"/>
    <p:sldId id="276" r:id="rId8"/>
    <p:sldId id="275" r:id="rId9"/>
    <p:sldId id="268" r:id="rId10"/>
    <p:sldId id="277" r:id="rId11"/>
    <p:sldId id="278" r:id="rId12"/>
    <p:sldId id="279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595BEF3-757E-B25B-4572-55000CBC0160}" name="WLOR001@e.ntu.edu.sg" initials="W" userId="WLOR001@e.ntu.edu.sg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CCCCFF"/>
    <a:srgbClr val="FFFFFF"/>
    <a:srgbClr val="CCECFF"/>
    <a:srgbClr val="CC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1E1AC-897E-4258-89CC-349F958F3456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C0102-CD89-4D41-B7AE-27FFA049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46CF-3E64-44D5-82D2-E6C647CC0300}" type="datetime1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4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753495E-55A6-46D8-A35E-192AB95FCC1E}" type="datetime1">
              <a:rPr lang="en-US" smtClean="0"/>
              <a:t>4/1/2023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6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565C209-6024-4AE8-994C-64E567FE647E}" type="datetime1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imtk-confluence.stanford.edu:8443/display/OpenSim/Getting+Started+with+Inverse+Kinematics#GettingStartedwithInverseKinematics-Inputs" TargetMode="External"/><Relationship Id="rId2" Type="http://schemas.openxmlformats.org/officeDocument/2006/relationships/hyperlink" Target="https://simtk-confluence.stanford.edu:8443/display/OpenSim/Tutorial+3+-+Scaling%2C+Inverse+Kinematics%2C+and+Inverse+Dynamic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Wt4y1n7uX/?spm_id_from=333.788&amp;vd_source=6e380ccb0d7a82414250ff3d722d2770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643B7E8-B361-4A91-A7A5-07418CFCF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A74E93-DAA8-4661-8F23-0F48710EA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F212E38-C041-49D9-9236-29FF44B27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19CFA-06A7-F042-47D1-18EFB2ACB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632" y="1559768"/>
            <a:ext cx="5068568" cy="3135379"/>
          </a:xfrm>
        </p:spPr>
        <p:txBody>
          <a:bodyPr>
            <a:normAutofit/>
          </a:bodyPr>
          <a:lstStyle/>
          <a:p>
            <a:r>
              <a:rPr lang="en-MY" sz="6000" dirty="0"/>
              <a:t>Ergonomics</a:t>
            </a:r>
            <a:br>
              <a:rPr lang="en-MY" sz="6000" dirty="0"/>
            </a:br>
            <a:r>
              <a:rPr lang="en-US" altLang="zh-CN" sz="6000" dirty="0"/>
              <a:t>Semester 2</a:t>
            </a:r>
            <a:br>
              <a:rPr lang="en-US" altLang="zh-CN" sz="6000" dirty="0"/>
            </a:br>
            <a:r>
              <a:rPr lang="en-MY" altLang="zh-CN" sz="6000" dirty="0"/>
              <a:t>Week 11</a:t>
            </a:r>
            <a:endParaRPr lang="en-US" sz="6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0391D1-AA86-467F-A77E-0606FCCCD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430F17-C7B1-40FD-89FA-55002B66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EAAD29-514C-4272-AA97-D2DCEB35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80894D-F290-4DF4-82A7-905285A7E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illustration of a graphene sheet">
            <a:extLst>
              <a:ext uri="{FF2B5EF4-FFF2-40B4-BE49-F238E27FC236}">
                <a16:creationId xmlns:a16="http://schemas.microsoft.com/office/drawing/2014/main" id="{93C786B1-7835-E462-815B-CCAA6F7F2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4" r="39071" b="-1"/>
          <a:stretch/>
        </p:blipFill>
        <p:spPr>
          <a:xfrm>
            <a:off x="7555832" y="10"/>
            <a:ext cx="4636163" cy="68579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2B7CCA-1874-2EB5-9F72-E60E0E88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Next Meeting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50B1F-CE0D-FED6-70A2-576A7E6C8A86}"/>
              </a:ext>
            </a:extLst>
          </p:cNvPr>
          <p:cNvSpPr txBox="1"/>
          <p:nvPr/>
        </p:nvSpPr>
        <p:spPr>
          <a:xfrm>
            <a:off x="839585" y="2014194"/>
            <a:ext cx="10687130" cy="444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Looking for the way to convert to c3d file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Conclude our current results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Plan for the next step (research paper)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>
                <a:hlinkClick r:id="rId2"/>
              </a:rPr>
              <a:t>https://simtk-confluence.stanford.edu:8443/display/OpenSim/Tutorial+3+-+Scaling%2C+Inverse+Kinematics%2C+and+Inverse+Dynamics</a:t>
            </a:r>
            <a:endParaRPr lang="en-US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>
                <a:hlinkClick r:id="rId3"/>
              </a:rPr>
              <a:t>https://simtk-confluence.stanford.edu:8443/display/OpenSim/Getting+Started+with+Inverse+Kinematics#GettingStartedwithInverseKinematics-Inputs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D23FCB-73D4-C331-2251-938DEFF2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9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What had been discussed last week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A3861E-25CB-7EA3-3027-1A7F933A7AB1}"/>
              </a:ext>
            </a:extLst>
          </p:cNvPr>
          <p:cNvSpPr txBox="1"/>
          <p:nvPr/>
        </p:nvSpPr>
        <p:spPr>
          <a:xfrm>
            <a:off x="1396538" y="2014194"/>
            <a:ext cx="847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Try OpenSim to obtain the low back compressive force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CEDBA-9E3D-759B-386F-A6AD1D66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8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Timeline</a:t>
            </a:r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B003D43-6C4E-29BC-EA67-9E110ED02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059466"/>
              </p:ext>
            </p:extLst>
          </p:nvPr>
        </p:nvGraphicFramePr>
        <p:xfrm>
          <a:off x="1267229" y="1699286"/>
          <a:ext cx="9044941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368">
                  <a:extLst>
                    <a:ext uri="{9D8B030D-6E8A-4147-A177-3AD203B41FA5}">
                      <a16:colId xmlns:a16="http://schemas.microsoft.com/office/drawing/2014/main" val="262756264"/>
                    </a:ext>
                  </a:extLst>
                </a:gridCol>
                <a:gridCol w="1692593">
                  <a:extLst>
                    <a:ext uri="{9D8B030D-6E8A-4147-A177-3AD203B41FA5}">
                      <a16:colId xmlns:a16="http://schemas.microsoft.com/office/drawing/2014/main" val="2373364972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3513949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Content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Progress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04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Learning Basics of Deep Learning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Sep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9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Installing VideoPose3D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Sep-Oct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6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Learning Ergonomics Basics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Oct-Nov 2022</a:t>
                      </a:r>
                      <a:endParaRPr 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/>
                        <a:t>Forming a Framework of Time Continuous Cumulative Fatigue 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42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Preparing for Final Exam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Nov-Dec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21146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MY"/>
                        <a:t>Review the Time Continuous Cumulative Fatigue Framework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Dec 2022</a:t>
                      </a:r>
                      <a:endParaRPr 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MY" dirty="0"/>
                        <a:t>Done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14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Trying to Extract Coordinates Using </a:t>
                      </a:r>
                      <a:r>
                        <a:rPr lang="en-MY" err="1"/>
                        <a:t>Alphapose</a:t>
                      </a:r>
                      <a:r>
                        <a:rPr lang="en-MY"/>
                        <a:t>/Openpose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MY"/>
                        <a:t>Dec 2022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57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Adding on a Cumulative Fatigue Assessment using VideoPose3D with 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Jan-Mar 2023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0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Writing a Technical Report for our Research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Mar 2023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40445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591D4-69BC-7BAC-1E5F-05B2D4AC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6C9E4E4C-A336-4C00-CAD7-40232466051F}"/>
              </a:ext>
            </a:extLst>
          </p:cNvPr>
          <p:cNvSpPr/>
          <p:nvPr/>
        </p:nvSpPr>
        <p:spPr>
          <a:xfrm>
            <a:off x="2871467" y="1724476"/>
            <a:ext cx="6560968" cy="237498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2D95B4-D62F-4326-8ED3-9CDE402ECC7C}"/>
              </a:ext>
            </a:extLst>
          </p:cNvPr>
          <p:cNvSpPr/>
          <p:nvPr/>
        </p:nvSpPr>
        <p:spPr>
          <a:xfrm>
            <a:off x="4333897" y="1836496"/>
            <a:ext cx="1134307" cy="523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70" y="484332"/>
            <a:ext cx="9756530" cy="614706"/>
          </a:xfrm>
        </p:spPr>
        <p:txBody>
          <a:bodyPr>
            <a:normAutofit/>
          </a:bodyPr>
          <a:lstStyle/>
          <a:p>
            <a:r>
              <a:rPr lang="en-MY" sz="2800" dirty="0"/>
              <a:t>Learning Progress of How to Use OpenSim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3EFF4-FAB5-738D-DCCA-789DE804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3B9087-E737-81BA-BB81-1A5A51806182}"/>
              </a:ext>
            </a:extLst>
          </p:cNvPr>
          <p:cNvSpPr/>
          <p:nvPr/>
        </p:nvSpPr>
        <p:spPr>
          <a:xfrm>
            <a:off x="804662" y="3216675"/>
            <a:ext cx="1325574" cy="35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A4CA7-DEDA-7E08-E236-03AD2F5E10E1}"/>
              </a:ext>
            </a:extLst>
          </p:cNvPr>
          <p:cNvSpPr txBox="1"/>
          <p:nvPr/>
        </p:nvSpPr>
        <p:spPr>
          <a:xfrm>
            <a:off x="804662" y="3241222"/>
            <a:ext cx="132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Vicon’s output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72A103-A376-2C4B-BBE8-52543F9E705E}"/>
              </a:ext>
            </a:extLst>
          </p:cNvPr>
          <p:cNvSpPr/>
          <p:nvPr/>
        </p:nvSpPr>
        <p:spPr>
          <a:xfrm>
            <a:off x="2951559" y="3216675"/>
            <a:ext cx="804957" cy="35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AD6494-D29E-2826-09DA-1B91CCEDC370}"/>
              </a:ext>
            </a:extLst>
          </p:cNvPr>
          <p:cNvSpPr txBox="1"/>
          <p:nvPr/>
        </p:nvSpPr>
        <p:spPr>
          <a:xfrm>
            <a:off x="2951559" y="3241222"/>
            <a:ext cx="804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.c3d 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95B61-AFE5-08AF-D3C4-630340902407}"/>
              </a:ext>
            </a:extLst>
          </p:cNvPr>
          <p:cNvSpPr/>
          <p:nvPr/>
        </p:nvSpPr>
        <p:spPr>
          <a:xfrm>
            <a:off x="4687283" y="2835255"/>
            <a:ext cx="456176" cy="35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A704D-EDAF-556C-B471-2BA075C926AF}"/>
              </a:ext>
            </a:extLst>
          </p:cNvPr>
          <p:cNvSpPr txBox="1"/>
          <p:nvPr/>
        </p:nvSpPr>
        <p:spPr>
          <a:xfrm>
            <a:off x="4687283" y="2859802"/>
            <a:ext cx="456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.trc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4104DA-B6CA-414E-175B-0DFBB71649CE}"/>
              </a:ext>
            </a:extLst>
          </p:cNvPr>
          <p:cNvSpPr/>
          <p:nvPr/>
        </p:nvSpPr>
        <p:spPr>
          <a:xfrm>
            <a:off x="4687282" y="3607483"/>
            <a:ext cx="566639" cy="35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888BDF-2694-F0A3-3EE0-1A57A1498781}"/>
              </a:ext>
            </a:extLst>
          </p:cNvPr>
          <p:cNvSpPr txBox="1"/>
          <p:nvPr/>
        </p:nvSpPr>
        <p:spPr>
          <a:xfrm>
            <a:off x="4687283" y="3632030"/>
            <a:ext cx="56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.mot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FA0EE-58BE-42BF-F7A7-A5F5004F1999}"/>
              </a:ext>
            </a:extLst>
          </p:cNvPr>
          <p:cNvSpPr/>
          <p:nvPr/>
        </p:nvSpPr>
        <p:spPr>
          <a:xfrm>
            <a:off x="6186970" y="3094549"/>
            <a:ext cx="891895" cy="547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BFBB76-3A34-61F1-F74C-D4D82D3AE220}"/>
              </a:ext>
            </a:extLst>
          </p:cNvPr>
          <p:cNvSpPr txBox="1"/>
          <p:nvPr/>
        </p:nvSpPr>
        <p:spPr>
          <a:xfrm>
            <a:off x="6186970" y="3119097"/>
            <a:ext cx="8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External forces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233873-FF88-BDAA-652B-C7463AFAE4C0}"/>
              </a:ext>
            </a:extLst>
          </p:cNvPr>
          <p:cNvCxnSpPr/>
          <p:nvPr/>
        </p:nvCxnSpPr>
        <p:spPr>
          <a:xfrm>
            <a:off x="2197740" y="3375302"/>
            <a:ext cx="644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A13AE8-7DC6-3530-A0F5-7BF943E55D14}"/>
              </a:ext>
            </a:extLst>
          </p:cNvPr>
          <p:cNvCxnSpPr/>
          <p:nvPr/>
        </p:nvCxnSpPr>
        <p:spPr>
          <a:xfrm flipV="1">
            <a:off x="3848569" y="3019361"/>
            <a:ext cx="730293" cy="35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FC2C76-4396-5012-43A6-6EC6245CB4D6}"/>
              </a:ext>
            </a:extLst>
          </p:cNvPr>
          <p:cNvCxnSpPr/>
          <p:nvPr/>
        </p:nvCxnSpPr>
        <p:spPr>
          <a:xfrm>
            <a:off x="3848569" y="3375302"/>
            <a:ext cx="730293" cy="41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39B36CB3-F9D4-3CE6-48EB-77104CEA4E05}"/>
              </a:ext>
            </a:extLst>
          </p:cNvPr>
          <p:cNvSpPr/>
          <p:nvPr/>
        </p:nvSpPr>
        <p:spPr>
          <a:xfrm>
            <a:off x="5413482" y="2927307"/>
            <a:ext cx="71600" cy="85916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803B37-A496-D779-FBCA-8A6993A785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485082" y="3356891"/>
            <a:ext cx="623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B27E20-EF9F-359B-E725-72A998CC5E8B}"/>
              </a:ext>
            </a:extLst>
          </p:cNvPr>
          <p:cNvSpPr txBox="1"/>
          <p:nvPr/>
        </p:nvSpPr>
        <p:spPr>
          <a:xfrm rot="19975820">
            <a:off x="3770398" y="2910357"/>
            <a:ext cx="77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matlab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3F49A0-DE4C-DAFB-D749-5C86EB4A2FE6}"/>
              </a:ext>
            </a:extLst>
          </p:cNvPr>
          <p:cNvSpPr txBox="1"/>
          <p:nvPr/>
        </p:nvSpPr>
        <p:spPr>
          <a:xfrm rot="1754297">
            <a:off x="3751112" y="3521234"/>
            <a:ext cx="77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matlab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CEE956-1F95-F257-992E-2CD50AE8ABD0}"/>
              </a:ext>
            </a:extLst>
          </p:cNvPr>
          <p:cNvCxnSpPr>
            <a:cxnSpLocks/>
          </p:cNvCxnSpPr>
          <p:nvPr/>
        </p:nvCxnSpPr>
        <p:spPr>
          <a:xfrm flipV="1">
            <a:off x="4915371" y="2423015"/>
            <a:ext cx="0" cy="36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63DFE2B-BEBF-1D3D-86C9-38C44F68F38A}"/>
              </a:ext>
            </a:extLst>
          </p:cNvPr>
          <p:cNvSpPr txBox="1"/>
          <p:nvPr/>
        </p:nvSpPr>
        <p:spPr>
          <a:xfrm>
            <a:off x="4378676" y="1839998"/>
            <a:ext cx="107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Inverse Kinematics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93C1686-538A-3E90-3966-A61CBF0AAEB5}"/>
              </a:ext>
            </a:extLst>
          </p:cNvPr>
          <p:cNvCxnSpPr>
            <a:cxnSpLocks/>
          </p:cNvCxnSpPr>
          <p:nvPr/>
        </p:nvCxnSpPr>
        <p:spPr>
          <a:xfrm>
            <a:off x="5550199" y="2082232"/>
            <a:ext cx="2611967" cy="579965"/>
          </a:xfrm>
          <a:prstGeom prst="bentConnector3">
            <a:avLst>
              <a:gd name="adj1" fmla="val 773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61AAA28-D41B-C76E-06F7-40D1E986E9CB}"/>
              </a:ext>
            </a:extLst>
          </p:cNvPr>
          <p:cNvCxnSpPr/>
          <p:nvPr/>
        </p:nvCxnSpPr>
        <p:spPr>
          <a:xfrm rot="5400000" flipH="1" flipV="1">
            <a:off x="7016806" y="2800022"/>
            <a:ext cx="690518" cy="414867"/>
          </a:xfrm>
          <a:prstGeom prst="bentConnector3">
            <a:avLst>
              <a:gd name="adj1" fmla="val -885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78F4F93-9B34-FBD7-2CA9-53787C6D4A89}"/>
              </a:ext>
            </a:extLst>
          </p:cNvPr>
          <p:cNvSpPr/>
          <p:nvPr/>
        </p:nvSpPr>
        <p:spPr>
          <a:xfrm>
            <a:off x="8193153" y="2397084"/>
            <a:ext cx="1134307" cy="523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1D53E2-BE70-3696-D512-3A4BD40B9444}"/>
              </a:ext>
            </a:extLst>
          </p:cNvPr>
          <p:cNvSpPr txBox="1"/>
          <p:nvPr/>
        </p:nvSpPr>
        <p:spPr>
          <a:xfrm>
            <a:off x="8237932" y="2400586"/>
            <a:ext cx="107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Inverse Dynamics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67E1FE-1915-012F-047A-BF7631EB8D1C}"/>
              </a:ext>
            </a:extLst>
          </p:cNvPr>
          <p:cNvSpPr txBox="1"/>
          <p:nvPr/>
        </p:nvSpPr>
        <p:spPr>
          <a:xfrm>
            <a:off x="804662" y="4579381"/>
            <a:ext cx="9995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***</a:t>
            </a:r>
          </a:p>
          <a:p>
            <a:r>
              <a:rPr lang="en-SG" sz="1600" b="1" dirty="0"/>
              <a:t>VideoPose3D’s output is only 3D coordinates. Hence, we have insufficient data compared to the output of Vicon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A75160-94E1-0B80-EB3D-B7D746C00826}"/>
              </a:ext>
            </a:extLst>
          </p:cNvPr>
          <p:cNvSpPr txBox="1"/>
          <p:nvPr/>
        </p:nvSpPr>
        <p:spPr>
          <a:xfrm>
            <a:off x="8185808" y="2946283"/>
            <a:ext cx="1176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(Our Goal)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49BEC3-5742-A0D1-2BEC-A0D22263AC91}"/>
              </a:ext>
            </a:extLst>
          </p:cNvPr>
          <p:cNvSpPr txBox="1"/>
          <p:nvPr/>
        </p:nvSpPr>
        <p:spPr>
          <a:xfrm>
            <a:off x="530470" y="5877580"/>
            <a:ext cx="1026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 dirty="0"/>
              <a:t>Tutorial link：</a:t>
            </a:r>
          </a:p>
          <a:p>
            <a:r>
              <a:rPr lang="en-SG" sz="1400" dirty="0">
                <a:hlinkClick r:id="rId2"/>
              </a:rPr>
              <a:t>https://www.bilibili.com/video/BV1Wt4y1n7uX/?spm_id_from=333.788&amp;vd_source=6e380ccb0d7a82414250ff3d722d2770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402522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70" y="484332"/>
            <a:ext cx="9756530" cy="875546"/>
          </a:xfrm>
        </p:spPr>
        <p:txBody>
          <a:bodyPr>
            <a:normAutofit/>
          </a:bodyPr>
          <a:lstStyle/>
          <a:p>
            <a:r>
              <a:rPr lang="en-MY" sz="2800" dirty="0"/>
              <a:t>                  Our Method              VS             OpenSim 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3EFF4-FAB5-738D-DCCA-789DE804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4215" y="6090273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806D040-4630-3135-9B3F-0064C65A4C2A}"/>
              </a:ext>
            </a:extLst>
          </p:cNvPr>
          <p:cNvSpPr txBox="1"/>
          <p:nvPr/>
        </p:nvSpPr>
        <p:spPr>
          <a:xfrm>
            <a:off x="698987" y="1423102"/>
            <a:ext cx="2694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a = 10</a:t>
            </a:r>
          </a:p>
          <a:p>
            <a:r>
              <a:rPr lang="en-MY" b="1" dirty="0"/>
              <a:t>Body weight = 600N</a:t>
            </a:r>
          </a:p>
          <a:p>
            <a:r>
              <a:rPr lang="en-MY" b="1" dirty="0"/>
              <a:t>Repetition = 30</a:t>
            </a:r>
          </a:p>
          <a:p>
            <a:r>
              <a:rPr lang="en-MY" b="1" dirty="0"/>
              <a:t>Load = 70N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3124ED-6702-EEB6-2185-00A5B0337F8F}"/>
              </a:ext>
            </a:extLst>
          </p:cNvPr>
          <p:cNvSpPr txBox="1"/>
          <p:nvPr/>
        </p:nvSpPr>
        <p:spPr>
          <a:xfrm>
            <a:off x="6716321" y="1423102"/>
            <a:ext cx="2694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Body weight = 600N</a:t>
            </a:r>
          </a:p>
          <a:p>
            <a:r>
              <a:rPr lang="en-MY" b="1" dirty="0"/>
              <a:t>Repetition = 1</a:t>
            </a:r>
          </a:p>
          <a:p>
            <a:r>
              <a:rPr lang="en-MY" b="1" dirty="0"/>
              <a:t>Load = 70N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191AFF-7A67-6619-CCAA-6EC1A6129C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09" t="9905" b="7624"/>
          <a:stretch/>
        </p:blipFill>
        <p:spPr>
          <a:xfrm>
            <a:off x="718640" y="2629619"/>
            <a:ext cx="4651160" cy="3295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C9A620-532F-9CE9-D375-663CBFFFA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322" y="2630363"/>
            <a:ext cx="3077844" cy="32950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6B7E0E-815E-1AA1-BDC3-7E92475E3CA4}"/>
              </a:ext>
            </a:extLst>
          </p:cNvPr>
          <p:cNvSpPr txBox="1"/>
          <p:nvPr/>
        </p:nvSpPr>
        <p:spPr>
          <a:xfrm>
            <a:off x="9294239" y="660495"/>
            <a:ext cx="1373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Results from a research paper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448A4-F54E-6D66-3E19-5B2CFC8F9708}"/>
              </a:ext>
            </a:extLst>
          </p:cNvPr>
          <p:cNvSpPr txBox="1"/>
          <p:nvPr/>
        </p:nvSpPr>
        <p:spPr>
          <a:xfrm>
            <a:off x="447090" y="6166760"/>
            <a:ext cx="11035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i="1" dirty="0"/>
              <a:t>Estimation of lumbar spinal loading and trunk muscle forces during asymmetric lifting tasks application of whole body musculoskeletal modelling in OpenSim</a:t>
            </a:r>
          </a:p>
        </p:txBody>
      </p:sp>
    </p:spTree>
    <p:extLst>
      <p:ext uri="{BB962C8B-B14F-4D97-AF65-F5344CB8AC3E}">
        <p14:creationId xmlns:p14="http://schemas.microsoft.com/office/powerpoint/2010/main" val="216800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Challenges of This Week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1FDD1-104B-C9B8-98AD-09C0483E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6C7D6-9AA3-F564-4F35-B86153603C2F}"/>
              </a:ext>
            </a:extLst>
          </p:cNvPr>
          <p:cNvSpPr txBox="1"/>
          <p:nvPr/>
        </p:nvSpPr>
        <p:spPr>
          <a:xfrm>
            <a:off x="1271443" y="1769915"/>
            <a:ext cx="10392510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The doors are still open as long as we can find out what information needs to be filled out in the .c3d file then we can convert. However, I feel like OpenSim is designed for the conventional marker-based motion capture system, it’s not user friendly to visual-based motion capture system. Therefore, this conversion could be very complex.</a:t>
            </a:r>
          </a:p>
        </p:txBody>
      </p:sp>
    </p:spTree>
    <p:extLst>
      <p:ext uri="{BB962C8B-B14F-4D97-AF65-F5344CB8AC3E}">
        <p14:creationId xmlns:p14="http://schemas.microsoft.com/office/powerpoint/2010/main" val="44019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41" y="483034"/>
            <a:ext cx="8163117" cy="738211"/>
          </a:xfrm>
        </p:spPr>
        <p:txBody>
          <a:bodyPr>
            <a:normAutofit/>
          </a:bodyPr>
          <a:lstStyle/>
          <a:p>
            <a:r>
              <a:rPr lang="en-MY" sz="3200" dirty="0"/>
              <a:t>Virtual Meeting, Summit, Symposium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1FDD1-104B-C9B8-98AD-09C0483E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6C7D6-9AA3-F564-4F35-B86153603C2F}"/>
              </a:ext>
            </a:extLst>
          </p:cNvPr>
          <p:cNvSpPr txBox="1"/>
          <p:nvPr/>
        </p:nvSpPr>
        <p:spPr>
          <a:xfrm>
            <a:off x="1289853" y="1221245"/>
            <a:ext cx="10392510" cy="523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/>
              <a:t>Virtual Office Hours for Biomechanical Modeling or Machine Learning Research Questions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400" dirty="0"/>
              <a:t>Date: 8 – 12 May 2023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400" dirty="0"/>
              <a:t>Venue: Online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400" dirty="0"/>
              <a:t>Deadline: 21 April 2023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/>
              <a:t>Models &amp; Sensors to Measure Real-World Muscle Function &amp; Movement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400" dirty="0"/>
              <a:t>Date: 18 June 2023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400" dirty="0"/>
              <a:t>Venue: Alberta, Canada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400" dirty="0"/>
              <a:t>Registration Fee: 50 USD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400" dirty="0"/>
              <a:t>Deadline: 3 April 2023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400" dirty="0"/>
              <a:t>Remarks: Submission of research abstract is required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/>
              <a:t>Rocky mountain muscle symposium (limited slots)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400" dirty="0"/>
              <a:t>Date: 19 – 21 June 2023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400" dirty="0"/>
              <a:t>Venue: Alberta, Canada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400" dirty="0"/>
              <a:t>Registration Fee: 450 USD (</a:t>
            </a:r>
            <a:r>
              <a:rPr lang="en-US" sz="1400" b="1" dirty="0"/>
              <a:t>Normal</a:t>
            </a:r>
            <a:r>
              <a:rPr lang="en-US" sz="1400" dirty="0"/>
              <a:t>), 350 USD (</a:t>
            </a:r>
            <a:r>
              <a:rPr lang="en-US" sz="1400" b="1" dirty="0"/>
              <a:t>Student</a:t>
            </a:r>
            <a:r>
              <a:rPr lang="en-US" sz="1400" dirty="0"/>
              <a:t>)  / 525 USD (</a:t>
            </a:r>
            <a:r>
              <a:rPr lang="en-US" sz="1400" b="1" dirty="0"/>
              <a:t>Normal</a:t>
            </a:r>
            <a:r>
              <a:rPr lang="en-US" sz="1400" dirty="0"/>
              <a:t>), 425 USD (</a:t>
            </a:r>
            <a:r>
              <a:rPr lang="en-US" sz="1400" b="1" dirty="0"/>
              <a:t>Student</a:t>
            </a:r>
            <a:r>
              <a:rPr lang="en-US" sz="1400" dirty="0"/>
              <a:t>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400" dirty="0"/>
              <a:t>Deadline: 14 April 2023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400" dirty="0"/>
              <a:t>Remarks: Submission of research abstract is required</a:t>
            </a:r>
          </a:p>
        </p:txBody>
      </p:sp>
    </p:spTree>
    <p:extLst>
      <p:ext uri="{BB962C8B-B14F-4D97-AF65-F5344CB8AC3E}">
        <p14:creationId xmlns:p14="http://schemas.microsoft.com/office/powerpoint/2010/main" val="183022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436" y="3059894"/>
            <a:ext cx="3549181" cy="738211"/>
          </a:xfrm>
        </p:spPr>
        <p:txBody>
          <a:bodyPr>
            <a:normAutofit/>
          </a:bodyPr>
          <a:lstStyle/>
          <a:p>
            <a:r>
              <a:rPr lang="en-MY" sz="3200" dirty="0"/>
              <a:t>Data Collection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1FDD1-104B-C9B8-98AD-09C0483E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4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083" y="2831938"/>
            <a:ext cx="8163117" cy="738211"/>
          </a:xfrm>
        </p:spPr>
        <p:txBody>
          <a:bodyPr>
            <a:normAutofit/>
          </a:bodyPr>
          <a:lstStyle/>
          <a:p>
            <a:r>
              <a:rPr lang="en-MY" sz="3200" dirty="0"/>
              <a:t>Meeting Time after Final Exam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1FDD1-104B-C9B8-98AD-09C0483E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84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70BE6E7837B4B9A88D8430B8F2B0F" ma:contentTypeVersion="14" ma:contentTypeDescription="Create a new document." ma:contentTypeScope="" ma:versionID="a430e2f271684847ad258d063852a91c">
  <xsd:schema xmlns:xsd="http://www.w3.org/2001/XMLSchema" xmlns:xs="http://www.w3.org/2001/XMLSchema" xmlns:p="http://schemas.microsoft.com/office/2006/metadata/properties" xmlns:ns3="5ba216d5-a24b-4c7d-b581-f7a53554ea73" xmlns:ns4="b0e73fb5-27c0-4e65-baa0-4110d27f4ff6" targetNamespace="http://schemas.microsoft.com/office/2006/metadata/properties" ma:root="true" ma:fieldsID="29bf8cfce3f320fc7361163b245700de" ns3:_="" ns4:_="">
    <xsd:import namespace="5ba216d5-a24b-4c7d-b581-f7a53554ea73"/>
    <xsd:import namespace="b0e73fb5-27c0-4e65-baa0-4110d27f4f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216d5-a24b-4c7d-b581-f7a53554ea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73fb5-27c0-4e65-baa0-4110d27f4f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a216d5-a24b-4c7d-b581-f7a53554ea73" xsi:nil="true"/>
  </documentManagement>
</p:properties>
</file>

<file path=customXml/itemProps1.xml><?xml version="1.0" encoding="utf-8"?>
<ds:datastoreItem xmlns:ds="http://schemas.openxmlformats.org/officeDocument/2006/customXml" ds:itemID="{7CAAFDA7-04EB-4337-BBC2-7D9EFC99CD48}">
  <ds:schemaRefs>
    <ds:schemaRef ds:uri="5ba216d5-a24b-4c7d-b581-f7a53554ea73"/>
    <ds:schemaRef ds:uri="b0e73fb5-27c0-4e65-baa0-4110d27f4f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C6DAB36-EFD9-4CF1-AA80-50685C862F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F1D613-A81C-4781-B3C9-01F66B02D821}">
  <ds:schemaRefs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b0e73fb5-27c0-4e65-baa0-4110d27f4ff6"/>
    <ds:schemaRef ds:uri="5ba216d5-a24b-4c7d-b581-f7a53554ea73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21462</TotalTime>
  <Words>523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Garamond</vt:lpstr>
      <vt:lpstr>Georgia Pro</vt:lpstr>
      <vt:lpstr>Georgia Pro Cond Black</vt:lpstr>
      <vt:lpstr>SavonVTI</vt:lpstr>
      <vt:lpstr>Ergonomics Semester 2 Week 11</vt:lpstr>
      <vt:lpstr>What had been discussed last week</vt:lpstr>
      <vt:lpstr>Timeline</vt:lpstr>
      <vt:lpstr>Learning Progress of How to Use OpenSim</vt:lpstr>
      <vt:lpstr>                  Our Method              VS             OpenSim </vt:lpstr>
      <vt:lpstr>Challenges of This Week</vt:lpstr>
      <vt:lpstr>Virtual Meeting, Summit, Symposium</vt:lpstr>
      <vt:lpstr>Data Collection</vt:lpstr>
      <vt:lpstr>Meeting Time after Final Exam</vt:lpstr>
      <vt:lpstr>Next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Ergonomics Week 13</dc:title>
  <dc:creator>#LOR WEN SIN#</dc:creator>
  <cp:lastModifiedBy>#LOR WEN SIN#</cp:lastModifiedBy>
  <cp:revision>42</cp:revision>
  <dcterms:created xsi:type="dcterms:W3CDTF">2022-11-05T12:19:03Z</dcterms:created>
  <dcterms:modified xsi:type="dcterms:W3CDTF">2023-03-31T17:52:28Z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0x0101008CE70BE6E7837B4B9A88D8430B8F2B0F</vt:lpwstr>
  </property>
</Properties>
</file>