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8"/>
  </p:notesMasterIdLst>
  <p:sldIdLst>
    <p:sldId id="257" r:id="rId5"/>
    <p:sldId id="258" r:id="rId6"/>
    <p:sldId id="259" r:id="rId7"/>
    <p:sldId id="270" r:id="rId8"/>
    <p:sldId id="271" r:id="rId9"/>
    <p:sldId id="272" r:id="rId10"/>
    <p:sldId id="273" r:id="rId11"/>
    <p:sldId id="274" r:id="rId12"/>
    <p:sldId id="275" r:id="rId13"/>
    <p:sldId id="277" r:id="rId14"/>
    <p:sldId id="276"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FF"/>
    <a:srgbClr val="CCECFF"/>
    <a:srgbClr val="CCFFCC"/>
    <a:srgbClr val="99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0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3735E-E48E-44EB-954F-92F9CAC160A9}"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48B69-ABD8-439B-B9EA-38B8D9CEF42F}" type="slidenum">
              <a:rPr lang="en-US" smtClean="0"/>
              <a:t>‹#›</a:t>
            </a:fld>
            <a:endParaRPr lang="en-US"/>
          </a:p>
        </p:txBody>
      </p:sp>
    </p:spTree>
    <p:extLst>
      <p:ext uri="{BB962C8B-B14F-4D97-AF65-F5344CB8AC3E}">
        <p14:creationId xmlns:p14="http://schemas.microsoft.com/office/powerpoint/2010/main" val="143329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Our job is to implement the findings in paper 4 for visual based implementation, not invent a new cumulative assessment model. Therefore, if in paper 4, they have already validated the CD assessment model, we can fairly justify that their model is accurate enough at this stage. We can validate our data by comparing to the findings in Paper 9. But how can we prove the findings in paper 4 is also applicable in other cases.</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4</a:t>
            </a:fld>
            <a:endParaRPr lang="en-US"/>
          </a:p>
        </p:txBody>
      </p:sp>
    </p:spTree>
    <p:extLst>
      <p:ext uri="{BB962C8B-B14F-4D97-AF65-F5344CB8AC3E}">
        <p14:creationId xmlns:p14="http://schemas.microsoft.com/office/powerpoint/2010/main" val="341817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5</a:t>
            </a:fld>
            <a:endParaRPr lang="en-US"/>
          </a:p>
        </p:txBody>
      </p:sp>
    </p:spTree>
    <p:extLst>
      <p:ext uri="{BB962C8B-B14F-4D97-AF65-F5344CB8AC3E}">
        <p14:creationId xmlns:p14="http://schemas.microsoft.com/office/powerpoint/2010/main" val="2745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6</a:t>
            </a:fld>
            <a:endParaRPr lang="en-US"/>
          </a:p>
        </p:txBody>
      </p:sp>
    </p:spTree>
    <p:extLst>
      <p:ext uri="{BB962C8B-B14F-4D97-AF65-F5344CB8AC3E}">
        <p14:creationId xmlns:p14="http://schemas.microsoft.com/office/powerpoint/2010/main" val="61286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7</a:t>
            </a:fld>
            <a:endParaRPr lang="en-US"/>
          </a:p>
        </p:txBody>
      </p:sp>
    </p:spTree>
    <p:extLst>
      <p:ext uri="{BB962C8B-B14F-4D97-AF65-F5344CB8AC3E}">
        <p14:creationId xmlns:p14="http://schemas.microsoft.com/office/powerpoint/2010/main" val="225698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8</a:t>
            </a:fld>
            <a:endParaRPr lang="en-US"/>
          </a:p>
        </p:txBody>
      </p:sp>
    </p:spTree>
    <p:extLst>
      <p:ext uri="{BB962C8B-B14F-4D97-AF65-F5344CB8AC3E}">
        <p14:creationId xmlns:p14="http://schemas.microsoft.com/office/powerpoint/2010/main" val="43137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9</a:t>
            </a:fld>
            <a:endParaRPr lang="en-US"/>
          </a:p>
        </p:txBody>
      </p:sp>
    </p:spTree>
    <p:extLst>
      <p:ext uri="{BB962C8B-B14F-4D97-AF65-F5344CB8AC3E}">
        <p14:creationId xmlns:p14="http://schemas.microsoft.com/office/powerpoint/2010/main" val="357093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So how we validate? As long as we get the same pose estimation as using IMUs, then the risk possibilities should also be correct.</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10</a:t>
            </a:fld>
            <a:endParaRPr lang="en-US"/>
          </a:p>
        </p:txBody>
      </p:sp>
    </p:spTree>
    <p:extLst>
      <p:ext uri="{BB962C8B-B14F-4D97-AF65-F5344CB8AC3E}">
        <p14:creationId xmlns:p14="http://schemas.microsoft.com/office/powerpoint/2010/main" val="95668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11</a:t>
            </a:fld>
            <a:endParaRPr lang="en-US"/>
          </a:p>
        </p:txBody>
      </p:sp>
    </p:spTree>
    <p:extLst>
      <p:ext uri="{BB962C8B-B14F-4D97-AF65-F5344CB8AC3E}">
        <p14:creationId xmlns:p14="http://schemas.microsoft.com/office/powerpoint/2010/main" val="6217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12/22/2022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MY" sz="6000" dirty="0" err="1"/>
              <a:t>Sembreak</a:t>
            </a:r>
            <a:r>
              <a:rPr lang="en-MY" sz="6000" dirty="0"/>
              <a:t> Week 4</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4" name="TextBox 3">
            <a:extLst>
              <a:ext uri="{FF2B5EF4-FFF2-40B4-BE49-F238E27FC236}">
                <a16:creationId xmlns:a16="http://schemas.microsoft.com/office/drawing/2014/main" id="{593A83D6-9566-5182-6280-52E159275087}"/>
              </a:ext>
            </a:extLst>
          </p:cNvPr>
          <p:cNvSpPr txBox="1"/>
          <p:nvPr/>
        </p:nvSpPr>
        <p:spPr>
          <a:xfrm>
            <a:off x="1167538" y="1649277"/>
            <a:ext cx="10311352" cy="646331"/>
          </a:xfrm>
          <a:prstGeom prst="rect">
            <a:avLst/>
          </a:prstGeom>
          <a:noFill/>
        </p:spPr>
        <p:txBody>
          <a:bodyPr wrap="square" rtlCol="0">
            <a:spAutoFit/>
          </a:bodyPr>
          <a:lstStyle/>
          <a:p>
            <a:r>
              <a:rPr lang="en-US" b="1" dirty="0"/>
              <a:t>1. Compare our risk assessment to paper 9’s risk assessment (we are more accurate)</a:t>
            </a:r>
          </a:p>
          <a:p>
            <a:r>
              <a:rPr lang="en-US" b="1" dirty="0"/>
              <a:t>2. Compare our pose estimation to paper 9’s pose estimation (they are more accurate)</a:t>
            </a:r>
          </a:p>
        </p:txBody>
      </p:sp>
      <p:sp>
        <p:nvSpPr>
          <p:cNvPr id="5" name="TextBox 4">
            <a:extLst>
              <a:ext uri="{FF2B5EF4-FFF2-40B4-BE49-F238E27FC236}">
                <a16:creationId xmlns:a16="http://schemas.microsoft.com/office/drawing/2014/main" id="{A267EA5E-F34F-DAF0-F596-E913E37A3249}"/>
              </a:ext>
            </a:extLst>
          </p:cNvPr>
          <p:cNvSpPr txBox="1"/>
          <p:nvPr/>
        </p:nvSpPr>
        <p:spPr>
          <a:xfrm>
            <a:off x="1167538" y="2507726"/>
            <a:ext cx="9567870" cy="3785652"/>
          </a:xfrm>
          <a:prstGeom prst="rect">
            <a:avLst/>
          </a:prstGeom>
          <a:noFill/>
        </p:spPr>
        <p:txBody>
          <a:bodyPr wrap="square" rtlCol="0">
            <a:spAutoFit/>
          </a:bodyPr>
          <a:lstStyle/>
          <a:p>
            <a:r>
              <a:rPr lang="en-US" sz="1600" dirty="0"/>
              <a:t>Q: People may question that the risk possibility is not general enough</a:t>
            </a:r>
          </a:p>
          <a:p>
            <a:endParaRPr lang="en-US" sz="1600" dirty="0"/>
          </a:p>
          <a:p>
            <a:r>
              <a:rPr lang="en-US" sz="1600" dirty="0"/>
              <a:t>A: The</a:t>
            </a:r>
            <a:r>
              <a:rPr lang="zh-CN" altLang="en-US" sz="1600" dirty="0"/>
              <a:t> </a:t>
            </a:r>
            <a:r>
              <a:rPr lang="en-US" altLang="zh-CN" sz="1600" dirty="0"/>
              <a:t>previous studies’ validation is enough. Because the high-risk posture and low-risk </a:t>
            </a:r>
            <a:br>
              <a:rPr lang="en-US" altLang="zh-CN" sz="1600" dirty="0"/>
            </a:br>
            <a:r>
              <a:rPr lang="en-US" altLang="zh-CN" sz="1600" dirty="0"/>
              <a:t>     posture are consistent. In this case, the risk possibilities for the postures should also be  </a:t>
            </a:r>
            <a:br>
              <a:rPr lang="en-US" altLang="zh-CN" sz="1600" dirty="0"/>
            </a:br>
            <a:r>
              <a:rPr lang="en-US" altLang="zh-CN" sz="1600" dirty="0"/>
              <a:t>     consistent, although the participants are different people. Wherever you are, whenever </a:t>
            </a:r>
            <a:br>
              <a:rPr lang="en-US" altLang="zh-CN" sz="1600" dirty="0"/>
            </a:br>
            <a:r>
              <a:rPr lang="en-US" altLang="zh-CN" sz="1600" dirty="0"/>
              <a:t>     you are, whoever you are, same posture should get the same risk possibility, because the </a:t>
            </a:r>
            <a:br>
              <a:rPr lang="en-US" altLang="zh-CN" sz="1600" dirty="0"/>
            </a:br>
            <a:r>
              <a:rPr lang="en-US" altLang="zh-CN" sz="1600" dirty="0"/>
              <a:t>     risk assessment is based on the load, the horizontal distance, and the bending angle. </a:t>
            </a:r>
            <a:br>
              <a:rPr lang="en-US" altLang="zh-CN" sz="1600" dirty="0"/>
            </a:br>
            <a:r>
              <a:rPr lang="en-US" altLang="zh-CN" sz="1600" dirty="0"/>
              <a:t>     Therefore, different individuals should not affect the final results.</a:t>
            </a:r>
          </a:p>
          <a:p>
            <a:endParaRPr lang="en-US" sz="1600" dirty="0"/>
          </a:p>
          <a:p>
            <a:endParaRPr lang="en-US" sz="1600" dirty="0"/>
          </a:p>
          <a:p>
            <a:r>
              <a:rPr lang="en-US" sz="1600" dirty="0"/>
              <a:t>Q: How long is needed for the data duration?</a:t>
            </a:r>
          </a:p>
          <a:p>
            <a:endParaRPr lang="en-US" sz="1600" dirty="0"/>
          </a:p>
          <a:p>
            <a:r>
              <a:rPr lang="en-US" sz="1600" dirty="0"/>
              <a:t>A: Since fatigue is cumulative, the more cycles the workers repeat, the more damage they get, </a:t>
            </a:r>
            <a:br>
              <a:rPr lang="en-US" sz="1600" dirty="0"/>
            </a:br>
            <a:r>
              <a:rPr lang="en-US" sz="1600" dirty="0"/>
              <a:t>     so we only need to anyhow follow the exact same duration of the experiment in paper 9.</a:t>
            </a:r>
            <a:br>
              <a:rPr lang="en-US" sz="1600" dirty="0"/>
            </a:br>
            <a:r>
              <a:rPr lang="en-US" sz="1600" dirty="0"/>
              <a:t>     Then, observe and compare the outcome. </a:t>
            </a:r>
          </a:p>
        </p:txBody>
      </p:sp>
    </p:spTree>
    <p:extLst>
      <p:ext uri="{BB962C8B-B14F-4D97-AF65-F5344CB8AC3E}">
        <p14:creationId xmlns:p14="http://schemas.microsoft.com/office/powerpoint/2010/main" val="20740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Alternatives (This is easier if can get the data)</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
        <p:nvSpPr>
          <p:cNvPr id="3" name="Oval 2">
            <a:extLst>
              <a:ext uri="{FF2B5EF4-FFF2-40B4-BE49-F238E27FC236}">
                <a16:creationId xmlns:a16="http://schemas.microsoft.com/office/drawing/2014/main" id="{1FEDB0EC-1861-BA49-6514-C567448CEECC}"/>
              </a:ext>
            </a:extLst>
          </p:cNvPr>
          <p:cNvSpPr/>
          <p:nvPr/>
        </p:nvSpPr>
        <p:spPr>
          <a:xfrm>
            <a:off x="4567011" y="1925030"/>
            <a:ext cx="4891600" cy="87362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22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Challenges of This Week</a:t>
            </a:r>
            <a:endParaRPr lang="en-US" dirty="0"/>
          </a:p>
        </p:txBody>
      </p:sp>
      <p:sp>
        <p:nvSpPr>
          <p:cNvPr id="3" name="TextBox 2">
            <a:extLst>
              <a:ext uri="{FF2B5EF4-FFF2-40B4-BE49-F238E27FC236}">
                <a16:creationId xmlns:a16="http://schemas.microsoft.com/office/drawing/2014/main" id="{CFCFA942-5E5C-0BC4-2D2E-85FEFFA05DD2}"/>
              </a:ext>
            </a:extLst>
          </p:cNvPr>
          <p:cNvSpPr txBox="1"/>
          <p:nvPr/>
        </p:nvSpPr>
        <p:spPr>
          <a:xfrm>
            <a:off x="1151791" y="2118946"/>
            <a:ext cx="8774723" cy="2308324"/>
          </a:xfrm>
          <a:prstGeom prst="rect">
            <a:avLst/>
          </a:prstGeom>
          <a:noFill/>
        </p:spPr>
        <p:txBody>
          <a:bodyPr wrap="square" rtlCol="0">
            <a:spAutoFit/>
          </a:bodyPr>
          <a:lstStyle/>
          <a:p>
            <a:pPr marL="342900" indent="-342900">
              <a:buAutoNum type="arabicPeriod"/>
            </a:pPr>
            <a:r>
              <a:rPr lang="en-US" dirty="0"/>
              <a:t>Revise the framework, make sure we have the consensus and moving forward on the right track</a:t>
            </a:r>
          </a:p>
          <a:p>
            <a:pPr marL="342900" indent="-342900">
              <a:buAutoNum type="arabicPeriod"/>
            </a:pPr>
            <a:r>
              <a:rPr lang="en-US" dirty="0"/>
              <a:t>Justify whether the data is applicable</a:t>
            </a:r>
          </a:p>
          <a:p>
            <a:pPr marL="342900" indent="-342900">
              <a:buAutoNum type="arabicPeriod"/>
            </a:pPr>
            <a:r>
              <a:rPr lang="en-US" dirty="0"/>
              <a:t>3D coordinates extraction, need to try with Human3.6M first</a:t>
            </a:r>
          </a:p>
          <a:p>
            <a:pPr marL="342900" indent="-342900">
              <a:buAutoNum type="arabicPeriod"/>
            </a:pPr>
            <a:r>
              <a:rPr lang="en-US" dirty="0"/>
              <a:t>There is no way we can get 3D coordinates from 2D image without camera calibration. The data capture is very important, must have multiple angles of view. One view is definitely </a:t>
            </a:r>
            <a:r>
              <a:rPr lang="en-US"/>
              <a:t>not enough</a:t>
            </a:r>
            <a:endParaRPr lang="en-US" dirty="0"/>
          </a:p>
          <a:p>
            <a:pPr marL="342900" indent="-342900">
              <a:buAutoNum type="arabicPeriod"/>
            </a:pPr>
            <a:endParaRPr lang="en-US" dirty="0"/>
          </a:p>
        </p:txBody>
      </p:sp>
    </p:spTree>
    <p:extLst>
      <p:ext uri="{BB962C8B-B14F-4D97-AF65-F5344CB8AC3E}">
        <p14:creationId xmlns:p14="http://schemas.microsoft.com/office/powerpoint/2010/main" val="44019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3" name="TextBox 2">
            <a:extLst>
              <a:ext uri="{FF2B5EF4-FFF2-40B4-BE49-F238E27FC236}">
                <a16:creationId xmlns:a16="http://schemas.microsoft.com/office/drawing/2014/main" id="{2D8AF60D-268A-454A-141E-57BD1F8A92EA}"/>
              </a:ext>
            </a:extLst>
          </p:cNvPr>
          <p:cNvSpPr txBox="1"/>
          <p:nvPr/>
        </p:nvSpPr>
        <p:spPr>
          <a:xfrm>
            <a:off x="839585" y="2111433"/>
            <a:ext cx="8711739" cy="646331"/>
          </a:xfrm>
          <a:prstGeom prst="rect">
            <a:avLst/>
          </a:prstGeom>
          <a:noFill/>
        </p:spPr>
        <p:txBody>
          <a:bodyPr wrap="square" rtlCol="0">
            <a:spAutoFit/>
          </a:bodyPr>
          <a:lstStyle/>
          <a:p>
            <a:pPr marL="342900" indent="-342900">
              <a:buAutoNum type="arabicPeriod"/>
            </a:pPr>
            <a:r>
              <a:rPr lang="en-MY" dirty="0"/>
              <a:t>Rewrite the proposal</a:t>
            </a:r>
          </a:p>
          <a:p>
            <a:pPr marL="342900" indent="-342900">
              <a:buAutoNum type="arabicPeriod"/>
            </a:pPr>
            <a:r>
              <a:rPr lang="en-MY" dirty="0"/>
              <a:t>Keep trying with the 3D reconstruction</a:t>
            </a:r>
          </a:p>
        </p:txBody>
      </p:sp>
    </p:spTree>
    <p:extLst>
      <p:ext uri="{BB962C8B-B14F-4D97-AF65-F5344CB8AC3E}">
        <p14:creationId xmlns:p14="http://schemas.microsoft.com/office/powerpoint/2010/main" val="269979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What had been discussed last week</a:t>
            </a:r>
            <a:endParaRPr lang="en-US" dirty="0"/>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1477328"/>
          </a:xfrm>
          <a:prstGeom prst="rect">
            <a:avLst/>
          </a:prstGeom>
          <a:noFill/>
        </p:spPr>
        <p:txBody>
          <a:bodyPr wrap="square" rtlCol="0">
            <a:spAutoFit/>
          </a:bodyPr>
          <a:lstStyle/>
          <a:p>
            <a:pPr marL="342900" indent="-342900">
              <a:buFont typeface="+mj-lt"/>
              <a:buAutoNum type="arabicPeriod"/>
            </a:pPr>
            <a:r>
              <a:rPr lang="en-MY" dirty="0"/>
              <a:t>Review the proposal</a:t>
            </a:r>
          </a:p>
          <a:p>
            <a:pPr marL="342900" indent="-342900">
              <a:buFont typeface="+mj-lt"/>
              <a:buAutoNum type="arabicPeriod"/>
            </a:pPr>
            <a:r>
              <a:rPr lang="en-MY" dirty="0"/>
              <a:t>Try Human3.6M for 3D Reconstruction</a:t>
            </a:r>
          </a:p>
          <a:p>
            <a:pPr marL="342900" indent="-342900">
              <a:buFont typeface="+mj-lt"/>
              <a:buAutoNum type="arabicPeriod"/>
            </a:pPr>
            <a:r>
              <a:rPr lang="en-MY" dirty="0"/>
              <a:t>If Human3.6M also doesn’t work, try other architecture for 3D reconstruction </a:t>
            </a:r>
          </a:p>
          <a:p>
            <a:pPr marL="342900" indent="-342900">
              <a:buFont typeface="+mj-lt"/>
              <a:buAutoNum type="arabicPeriod"/>
            </a:pPr>
            <a:endParaRPr lang="en-MY" dirty="0"/>
          </a:p>
          <a:p>
            <a:pPr marL="342900" indent="-342900">
              <a:buFont typeface="+mj-lt"/>
              <a:buAutoNum type="arabicPeriod"/>
            </a:pPr>
            <a:endParaRPr lang="en-MY" dirty="0"/>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Timeline</a:t>
            </a:r>
            <a:endParaRPr lang="en-US" dirty="0"/>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295085610"/>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dirty="0"/>
                        <a:t>Content</a:t>
                      </a:r>
                      <a:endParaRPr lang="en-US" dirty="0"/>
                    </a:p>
                  </a:txBody>
                  <a:tcPr/>
                </a:tc>
                <a:tc>
                  <a:txBody>
                    <a:bodyPr/>
                    <a:lstStyle/>
                    <a:p>
                      <a:r>
                        <a:rPr lang="en-MY" dirty="0"/>
                        <a:t>Date</a:t>
                      </a:r>
                      <a:endParaRPr lang="en-US" dirty="0"/>
                    </a:p>
                  </a:txBody>
                  <a:tcPr/>
                </a:tc>
                <a:tc>
                  <a:txBody>
                    <a:bodyPr/>
                    <a:lstStyle/>
                    <a:p>
                      <a:r>
                        <a:rPr lang="en-MY" dirty="0"/>
                        <a:t>Progress</a:t>
                      </a:r>
                      <a:endParaRPr lang="en-US" dirty="0"/>
                    </a:p>
                  </a:txBody>
                  <a:tcPr/>
                </a:tc>
                <a:extLst>
                  <a:ext uri="{0D108BD9-81ED-4DB2-BD59-A6C34878D82A}">
                    <a16:rowId xmlns:a16="http://schemas.microsoft.com/office/drawing/2014/main" val="3831044650"/>
                  </a:ext>
                </a:extLst>
              </a:tr>
              <a:tr h="370840">
                <a:tc>
                  <a:txBody>
                    <a:bodyPr/>
                    <a:lstStyle/>
                    <a:p>
                      <a:r>
                        <a:rPr lang="en-MY" dirty="0"/>
                        <a:t>Learning Basics of Deep Learning</a:t>
                      </a:r>
                      <a:endParaRPr lang="en-US" dirty="0"/>
                    </a:p>
                  </a:txBody>
                  <a:tcPr/>
                </a:tc>
                <a:tc>
                  <a:txBody>
                    <a:bodyPr/>
                    <a:lstStyle/>
                    <a:p>
                      <a:r>
                        <a:rPr lang="en-MY" dirty="0"/>
                        <a:t>Sep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1037699427"/>
                  </a:ext>
                </a:extLst>
              </a:tr>
              <a:tr h="370840">
                <a:tc>
                  <a:txBody>
                    <a:bodyPr/>
                    <a:lstStyle/>
                    <a:p>
                      <a:r>
                        <a:rPr lang="en-MY" dirty="0"/>
                        <a:t>Installing </a:t>
                      </a:r>
                      <a:r>
                        <a:rPr lang="en-MY" dirty="0" err="1"/>
                        <a:t>Alphapose</a:t>
                      </a:r>
                      <a:r>
                        <a:rPr lang="en-MY" dirty="0"/>
                        <a:t>/Openpose</a:t>
                      </a:r>
                      <a:endParaRPr lang="en-US" dirty="0"/>
                    </a:p>
                  </a:txBody>
                  <a:tcPr/>
                </a:tc>
                <a:tc>
                  <a:txBody>
                    <a:bodyPr/>
                    <a:lstStyle/>
                    <a:p>
                      <a:r>
                        <a:rPr lang="en-MY" dirty="0"/>
                        <a:t>Sep-Oct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2980465227"/>
                  </a:ext>
                </a:extLst>
              </a:tr>
              <a:tr h="370840">
                <a:tc>
                  <a:txBody>
                    <a:bodyPr/>
                    <a:lstStyle/>
                    <a:p>
                      <a:r>
                        <a:rPr lang="en-MY" dirty="0"/>
                        <a:t>Learning Ergonomics Basics</a:t>
                      </a:r>
                      <a:endParaRPr lang="en-US" dirty="0"/>
                    </a:p>
                  </a:txBody>
                  <a:tcPr/>
                </a:tc>
                <a:tc rowSpan="2">
                  <a:txBody>
                    <a:bodyPr/>
                    <a:lstStyle/>
                    <a:p>
                      <a:r>
                        <a:rPr lang="en-MY" dirty="0"/>
                        <a:t>Oct-Nov 2022</a:t>
                      </a:r>
                      <a:endParaRPr lang="en-US" dirty="0"/>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Forming a Framework of Time Continuous Cumulative Fatigue </a:t>
                      </a:r>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939424019"/>
                  </a:ext>
                </a:extLst>
              </a:tr>
              <a:tr h="370840">
                <a:tc>
                  <a:txBody>
                    <a:bodyPr/>
                    <a:lstStyle/>
                    <a:p>
                      <a:r>
                        <a:rPr lang="en-MY" dirty="0"/>
                        <a:t>Preparing for Final Exam</a:t>
                      </a:r>
                      <a:endParaRPr lang="en-US" dirty="0"/>
                    </a:p>
                  </a:txBody>
                  <a:tcPr/>
                </a:tc>
                <a:tc>
                  <a:txBody>
                    <a:bodyPr/>
                    <a:lstStyle/>
                    <a:p>
                      <a:r>
                        <a:rPr lang="en-MY" dirty="0"/>
                        <a:t>Nov-Dec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3946121146"/>
                  </a:ext>
                </a:extLst>
              </a:tr>
              <a:tr h="624840">
                <a:tc>
                  <a:txBody>
                    <a:bodyPr/>
                    <a:lstStyle/>
                    <a:p>
                      <a:r>
                        <a:rPr lang="en-MY" dirty="0"/>
                        <a:t>Review the Time Continuous Cumulative Fatigue Framework</a:t>
                      </a:r>
                      <a:endParaRPr lang="en-US" dirty="0"/>
                    </a:p>
                  </a:txBody>
                  <a:tcPr/>
                </a:tc>
                <a:tc rowSpan="2">
                  <a:txBody>
                    <a:bodyPr/>
                    <a:lstStyle/>
                    <a:p>
                      <a:r>
                        <a:rPr lang="en-MY" dirty="0"/>
                        <a:t>Dec 2022</a:t>
                      </a:r>
                      <a:endParaRPr lang="en-US" dirty="0"/>
                    </a:p>
                  </a:txBody>
                  <a:tcPr anchor="ctr"/>
                </a:tc>
                <a:tc rowSpan="2">
                  <a:txBody>
                    <a:bodyPr/>
                    <a:lstStyle/>
                    <a:p>
                      <a:endParaRPr lang="en-US" dirty="0"/>
                    </a:p>
                  </a:txBody>
                  <a:tcPr anchor="ctr"/>
                </a:tc>
                <a:extLst>
                  <a:ext uri="{0D108BD9-81ED-4DB2-BD59-A6C34878D82A}">
                    <a16:rowId xmlns:a16="http://schemas.microsoft.com/office/drawing/2014/main" val="928144215"/>
                  </a:ext>
                </a:extLst>
              </a:tr>
              <a:tr h="370840">
                <a:tc>
                  <a:txBody>
                    <a:bodyPr/>
                    <a:lstStyle/>
                    <a:p>
                      <a:r>
                        <a:rPr lang="en-MY" dirty="0"/>
                        <a:t>Trying to Extract Coordinates Using </a:t>
                      </a:r>
                      <a:r>
                        <a:rPr lang="en-MY" dirty="0" err="1"/>
                        <a:t>Alphapose</a:t>
                      </a:r>
                      <a:r>
                        <a:rPr lang="en-MY" dirty="0"/>
                        <a:t>/Openpose</a:t>
                      </a:r>
                      <a:endParaRPr lang="en-US" dirty="0"/>
                    </a:p>
                  </a:txBody>
                  <a:tcPr/>
                </a:tc>
                <a:tc vMerge="1">
                  <a:txBody>
                    <a:bodyPr/>
                    <a:lstStyle/>
                    <a:p>
                      <a:r>
                        <a:rPr lang="en-MY" dirty="0"/>
                        <a:t>Dec 2022</a:t>
                      </a:r>
                      <a:endParaRPr lang="en-US" dirty="0"/>
                    </a:p>
                  </a:txBody>
                  <a:tcPr/>
                </a:tc>
                <a:tc vMerge="1">
                  <a:txBody>
                    <a:bodyPr/>
                    <a:lstStyle/>
                    <a:p>
                      <a:endParaRPr lang="en-US" dirty="0"/>
                    </a:p>
                  </a:txBody>
                  <a:tcPr/>
                </a:tc>
                <a:extLst>
                  <a:ext uri="{0D108BD9-81ED-4DB2-BD59-A6C34878D82A}">
                    <a16:rowId xmlns:a16="http://schemas.microsoft.com/office/drawing/2014/main" val="2438572969"/>
                  </a:ext>
                </a:extLst>
              </a:tr>
              <a:tr h="370840">
                <a:tc>
                  <a:txBody>
                    <a:bodyPr/>
                    <a:lstStyle/>
                    <a:p>
                      <a:r>
                        <a:rPr lang="en-MY" dirty="0"/>
                        <a:t>Adding on a Cumulative Fatigue Assessment using </a:t>
                      </a:r>
                      <a:r>
                        <a:rPr lang="en-MY" dirty="0" err="1"/>
                        <a:t>Alphapose</a:t>
                      </a:r>
                      <a:r>
                        <a:rPr lang="en-MY" dirty="0"/>
                        <a:t>/Openpose with Python</a:t>
                      </a:r>
                      <a:endParaRPr lang="en-US" dirty="0"/>
                    </a:p>
                  </a:txBody>
                  <a:tcPr/>
                </a:tc>
                <a:tc>
                  <a:txBody>
                    <a:bodyPr/>
                    <a:lstStyle/>
                    <a:p>
                      <a:r>
                        <a:rPr lang="en-MY" dirty="0"/>
                        <a:t>Jan-Mar 2023</a:t>
                      </a:r>
                      <a:endParaRPr lang="en-US" dirty="0"/>
                    </a:p>
                  </a:txBody>
                  <a:tcPr/>
                </a:tc>
                <a:tc>
                  <a:txBody>
                    <a:bodyPr/>
                    <a:lstStyle/>
                    <a:p>
                      <a:endParaRPr lang="en-US" dirty="0"/>
                    </a:p>
                  </a:txBody>
                  <a:tcPr/>
                </a:tc>
                <a:extLst>
                  <a:ext uri="{0D108BD9-81ED-4DB2-BD59-A6C34878D82A}">
                    <a16:rowId xmlns:a16="http://schemas.microsoft.com/office/drawing/2014/main" val="1557202335"/>
                  </a:ext>
                </a:extLst>
              </a:tr>
              <a:tr h="370840">
                <a:tc>
                  <a:txBody>
                    <a:bodyPr/>
                    <a:lstStyle/>
                    <a:p>
                      <a:r>
                        <a:rPr lang="en-MY" dirty="0"/>
                        <a:t>Writing a Technical Report for our Research</a:t>
                      </a:r>
                      <a:endParaRPr lang="en-US" dirty="0"/>
                    </a:p>
                  </a:txBody>
                  <a:tcPr/>
                </a:tc>
                <a:tc>
                  <a:txBody>
                    <a:bodyPr/>
                    <a:lstStyle/>
                    <a:p>
                      <a:r>
                        <a:rPr lang="en-MY" dirty="0"/>
                        <a:t>Mar 2023</a:t>
                      </a:r>
                      <a:endParaRPr lang="en-US" dirty="0"/>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58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02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1D86F541-F725-3DA1-1937-2F59E395A63B}"/>
              </a:ext>
            </a:extLst>
          </p:cNvPr>
          <p:cNvSpPr/>
          <p:nvPr/>
        </p:nvSpPr>
        <p:spPr>
          <a:xfrm>
            <a:off x="4012335" y="4836825"/>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39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1D86F541-F725-3DA1-1937-2F59E395A63B}"/>
              </a:ext>
            </a:extLst>
          </p:cNvPr>
          <p:cNvSpPr/>
          <p:nvPr/>
        </p:nvSpPr>
        <p:spPr>
          <a:xfrm>
            <a:off x="4012335" y="4836825"/>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DD558C1A-4526-97C1-EA10-F15CF428440C}"/>
              </a:ext>
            </a:extLst>
          </p:cNvPr>
          <p:cNvSpPr/>
          <p:nvPr/>
        </p:nvSpPr>
        <p:spPr>
          <a:xfrm>
            <a:off x="5283809" y="2987196"/>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46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Tree>
    <p:extLst>
      <p:ext uri="{BB962C8B-B14F-4D97-AF65-F5344CB8AC3E}">
        <p14:creationId xmlns:p14="http://schemas.microsoft.com/office/powerpoint/2010/main" val="115448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
        <p:nvSpPr>
          <p:cNvPr id="3" name="Oval 2">
            <a:extLst>
              <a:ext uri="{FF2B5EF4-FFF2-40B4-BE49-F238E27FC236}">
                <a16:creationId xmlns:a16="http://schemas.microsoft.com/office/drawing/2014/main" id="{1FEDB0EC-1861-BA49-6514-C567448CEECC}"/>
              </a:ext>
            </a:extLst>
          </p:cNvPr>
          <p:cNvSpPr/>
          <p:nvPr/>
        </p:nvSpPr>
        <p:spPr>
          <a:xfrm>
            <a:off x="4615962" y="3911691"/>
            <a:ext cx="4891600" cy="87362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83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2.xml><?xml version="1.0" encoding="utf-8"?>
<ds:datastoreItem xmlns:ds="http://schemas.openxmlformats.org/officeDocument/2006/customXml" ds:itemID="{D8F1D613-A81C-4781-B3C9-01F66B02D821}">
  <ds:schemaRefs>
    <ds:schemaRef ds:uri="b0e73fb5-27c0-4e65-baa0-4110d27f4ff6"/>
    <ds:schemaRef ds:uri="http://purl.org/dc/terms/"/>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5ba216d5-a24b-4c7d-b581-f7a53554ea7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CAAFDA7-04EB-4337-BBC2-7D9EFC99C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a216d5-a24b-4c7d-b581-f7a53554ea73"/>
    <ds:schemaRef ds:uri="b0e73fb5-27c0-4e65-baa0-4110d27f4f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30649</TotalTime>
  <Words>858</Words>
  <Application>Microsoft Office PowerPoint</Application>
  <PresentationFormat>Widescreen</PresentationFormat>
  <Paragraphs>148</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Garamond</vt:lpstr>
      <vt:lpstr>Georgia Pro</vt:lpstr>
      <vt:lpstr>Georgia Pro Cond Black</vt:lpstr>
      <vt:lpstr>SavonVTI</vt:lpstr>
      <vt:lpstr>Ergonomics Sembreak Week 4</vt:lpstr>
      <vt:lpstr>What had been discussed last week</vt:lpstr>
      <vt:lpstr>Timeline</vt:lpstr>
      <vt:lpstr>Challenges of Our Framework</vt:lpstr>
      <vt:lpstr>Challenges of Our Framework</vt:lpstr>
      <vt:lpstr>Challenges of Our Framework</vt:lpstr>
      <vt:lpstr>Challenges of Our Framework</vt:lpstr>
      <vt:lpstr>Revise Our Objectives</vt:lpstr>
      <vt:lpstr>Revise Our Objectives</vt:lpstr>
      <vt:lpstr>Revise Our Objectives</vt:lpstr>
      <vt:lpstr>Alternatives (This is easier if can get the data)</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11</cp:revision>
  <dcterms:created xsi:type="dcterms:W3CDTF">2022-11-05T12:19:03Z</dcterms:created>
  <dcterms:modified xsi:type="dcterms:W3CDTF">2022-12-27T05:14:55Z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