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8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463-D270-9F91-AA59-A92515E9C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FA4AB-738F-5627-3408-2946A6E7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5CD7-6150-C263-D1E0-D4C62A1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9925-74DE-036D-7925-B148D405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6155-B62B-DAE0-7581-80AE23A0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97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80AF-AF31-06E3-E0DE-9A257AFF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963EC-503A-8C8E-2E97-935632664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8E94A-F8E4-D266-B56A-EA609D01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7105-78AA-1F86-4F0F-9C7841E8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6676-697B-8ECE-7E1A-3D6C3B2B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40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CF31A-8E16-FF1B-DA21-AD7CCCE5B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3E1F6-2C4C-993D-EF83-4B9C89388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C2248-5EEB-54B0-8723-D34237DB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138C-43FB-B570-5C77-E249152E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F425-729F-03F5-A937-C4BBCE5E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0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9088-6D8F-39B9-4878-5A394AE5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BA85-56E3-3C09-3CDB-F90B2BD16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7EF1A-B031-7A8A-7C74-48F8C835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42F8-340D-3404-8002-7DC3A7B6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F488-33CE-22D0-60A4-05805C02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97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56C6-F9E2-BA47-5164-A1003ACC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AEB09-C534-8A8C-8543-CF720ECD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B0F3-E2A5-9AB4-9925-3ADB6812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9DB9-0206-6DA3-97B2-88C1414D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F2107-AF53-6031-E9CF-248FF147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514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D0B-1F57-BCFD-9F91-9CDE4613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BF1E-3772-DABE-6456-B2FB53BAE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E350A-F25B-3D95-9999-7530DC78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BAF35-AA72-D35D-6437-464275991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D7956-4967-37C3-84D9-B8E71E17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D08A-9F05-2264-A2DC-CBE1D4C2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25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7BAD-F8D2-1EE2-0AE2-160218C6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4FDA-E5E9-C568-4E71-17CE1867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CF86-D993-5D1C-C7D6-B0C195655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331F8-CF18-8961-150B-CF893A553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D728E-F836-312F-D093-574C685F7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69BD7-3A14-313F-CEB2-87FA5F7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590DF-9C59-8F9E-96AE-35D79B03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2CF0B-5D2D-1FC5-72DB-C0C8CF92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4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1B81-6CD1-CB9F-53C6-3DDC7E36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52D95-5D30-BCC7-8A0F-12B4ABC9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7CD79-193A-85EE-064E-668D7975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A121-B3E7-CF99-DFF0-AC37AE99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04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286E9-E18B-D595-9A63-AABBF9B2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53F87-6E49-EC2B-1F50-9DB20567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5C0D8-F82D-A86D-C565-B91D1142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0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F12D-3D82-BBEF-9FB6-BFBABA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35E65-8F36-AFAC-2265-A1E8AD17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DB3D1-3569-2E3C-4445-DFFE3C37E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FA29-5222-1E48-DF7E-2911963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CFCC7-EEEC-8DF9-9F6D-2BFE88A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0FB8-8B78-42E5-0456-D6CC0054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0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4AF3-CB1D-8012-4C25-5E491C90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50080-A0B3-8024-24E0-D7E79B809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3697D-428B-417B-1829-13E0BEB95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20D48-C3F9-7680-BF2F-08DCA89B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79792-183F-D83C-5AC6-88B83E17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FA693-0949-5C63-7907-85158A4C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29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A75D3-7914-DF33-E3EE-29A5CC72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83DB-2468-D3D1-22F7-10F47A68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ADF2-131B-1E1A-69BA-EBE0208FD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CA07C-D8B0-4DA2-8BD8-CCFD44DE478F}" type="datetimeFigureOut">
              <a:rPr lang="en-SG" smtClean="0"/>
              <a:t>23/5/2023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B0CB-10D1-15BA-96AC-B5026A207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8FDBA-B30F-E4C7-36E1-8FEE24AF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E9E9-7665-4624-B51A-3BD00DC5BA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46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hyperlink" Target="https://pressbooks.bccampus.ca/humanbiomechanics/chapter/9-6-forces-and-torques-in-muscles-and-joints-2/" TargetMode="External"/><Relationship Id="rId4" Type="http://schemas.openxmlformats.org/officeDocument/2006/relationships/hyperlink" Target="https://openclipart.org/detail/37363/fwd__bubble_hand_drawn-by-rejon-177666" TargetMode="External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DC2CF-FFD2-C722-8F03-A20D3D838A58}"/>
              </a:ext>
            </a:extLst>
          </p:cNvPr>
          <p:cNvGrpSpPr/>
          <p:nvPr/>
        </p:nvGrpSpPr>
        <p:grpSpPr>
          <a:xfrm>
            <a:off x="1676840" y="2033871"/>
            <a:ext cx="350323" cy="350323"/>
            <a:chOff x="2523506" y="1876301"/>
            <a:chExt cx="350323" cy="35032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C3660FD-A806-7FF8-605D-5F8C10A432D7}"/>
                </a:ext>
              </a:extLst>
            </p:cNvPr>
            <p:cNvSpPr/>
            <p:nvPr/>
          </p:nvSpPr>
          <p:spPr>
            <a:xfrm>
              <a:off x="2523506" y="1876301"/>
              <a:ext cx="350323" cy="3503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Cross 2">
              <a:extLst>
                <a:ext uri="{FF2B5EF4-FFF2-40B4-BE49-F238E27FC236}">
                  <a16:creationId xmlns:a16="http://schemas.microsoft.com/office/drawing/2014/main" id="{1B293236-8CEF-BD00-84A1-512DCEDF45B0}"/>
                </a:ext>
              </a:extLst>
            </p:cNvPr>
            <p:cNvSpPr/>
            <p:nvPr/>
          </p:nvSpPr>
          <p:spPr>
            <a:xfrm>
              <a:off x="2589528" y="1942323"/>
              <a:ext cx="218278" cy="218278"/>
            </a:xfrm>
            <a:prstGeom prst="plus">
              <a:avLst>
                <a:gd name="adj" fmla="val 3611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5DE55-9186-CC32-7365-68B57A221145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102784" y="2209033"/>
            <a:ext cx="57405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2ADC7D-A0F7-C4C7-D3AB-5CC2F88EB80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852002" y="1494327"/>
            <a:ext cx="0" cy="5395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736564F-A22E-AA8D-E430-519378DF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64" y="1865966"/>
            <a:ext cx="809130" cy="833056"/>
          </a:xfrm>
          <a:prstGeom prst="rect">
            <a:avLst/>
          </a:prstGeom>
        </p:spPr>
      </p:pic>
      <p:pic>
        <p:nvPicPr>
          <p:cNvPr id="7" name="Picture 6" descr="A picture containing clipart, cartoon, art, design&#10;&#10;Description automatically generated">
            <a:extLst>
              <a:ext uri="{FF2B5EF4-FFF2-40B4-BE49-F238E27FC236}">
                <a16:creationId xmlns:a16="http://schemas.microsoft.com/office/drawing/2014/main" id="{CDF91676-E017-E2BC-649A-A07307815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63469" y="679425"/>
            <a:ext cx="609601" cy="6096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A24D1-4429-9EED-6691-0B0A3C23007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027163" y="2209033"/>
            <a:ext cx="572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767ED0-82B8-63C8-9035-55CBE333871C}"/>
              </a:ext>
            </a:extLst>
          </p:cNvPr>
          <p:cNvGrpSpPr/>
          <p:nvPr/>
        </p:nvGrpSpPr>
        <p:grpSpPr>
          <a:xfrm>
            <a:off x="2599267" y="1807677"/>
            <a:ext cx="1166722" cy="949633"/>
            <a:chOff x="5332021" y="1995018"/>
            <a:chExt cx="1799111" cy="14643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AC9A9C-08F2-E8CC-F53C-DA4B01ACC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254" r="1"/>
            <a:stretch/>
          </p:blipFill>
          <p:spPr>
            <a:xfrm>
              <a:off x="5332021" y="1995018"/>
              <a:ext cx="1799111" cy="146435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E56674-ADCC-D1B7-5C11-5A3035DE868F}"/>
                </a:ext>
              </a:extLst>
            </p:cNvPr>
            <p:cNvSpPr/>
            <p:nvPr/>
          </p:nvSpPr>
          <p:spPr>
            <a:xfrm>
              <a:off x="5368925" y="3297238"/>
              <a:ext cx="114300" cy="8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D70758-75E1-1CE4-DE0D-BA9E9BAF7782}"/>
              </a:ext>
            </a:extLst>
          </p:cNvPr>
          <p:cNvCxnSpPr>
            <a:cxnSpLocks/>
          </p:cNvCxnSpPr>
          <p:nvPr/>
        </p:nvCxnSpPr>
        <p:spPr>
          <a:xfrm>
            <a:off x="3832806" y="2222780"/>
            <a:ext cx="572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A8D823-90F5-3986-0157-C6F3BD44CD80}"/>
              </a:ext>
            </a:extLst>
          </p:cNvPr>
          <p:cNvGrpSpPr/>
          <p:nvPr/>
        </p:nvGrpSpPr>
        <p:grpSpPr>
          <a:xfrm>
            <a:off x="4397381" y="2039694"/>
            <a:ext cx="987791" cy="428626"/>
            <a:chOff x="4338093" y="1595190"/>
            <a:chExt cx="987791" cy="4286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41C959-E225-6A1C-D9FC-44CC67290258}"/>
                </a:ext>
              </a:extLst>
            </p:cNvPr>
            <p:cNvSpPr/>
            <p:nvPr/>
          </p:nvSpPr>
          <p:spPr>
            <a:xfrm>
              <a:off x="4843680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0B931E-B24D-A113-41E7-8E48B261BBBC}"/>
                </a:ext>
              </a:extLst>
            </p:cNvPr>
            <p:cNvSpPr/>
            <p:nvPr/>
          </p:nvSpPr>
          <p:spPr>
            <a:xfrm>
              <a:off x="4679337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AEAEC5-8482-9ED0-A140-5C2C6BDB812F}"/>
                </a:ext>
              </a:extLst>
            </p:cNvPr>
            <p:cNvSpPr/>
            <p:nvPr/>
          </p:nvSpPr>
          <p:spPr>
            <a:xfrm>
              <a:off x="4512375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863E69-72CC-E975-E03A-E39D24FD1168}"/>
                </a:ext>
              </a:extLst>
            </p:cNvPr>
            <p:cNvSpPr/>
            <p:nvPr/>
          </p:nvSpPr>
          <p:spPr>
            <a:xfrm>
              <a:off x="4338093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44651-EDD0-3F7F-C896-B610FC38D0EF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5361420" y="2236949"/>
            <a:ext cx="596199" cy="187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0202A61-E920-9429-2C17-30940C69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825" y="1604419"/>
            <a:ext cx="1103310" cy="1241526"/>
          </a:xfrm>
          <a:prstGeom prst="rect">
            <a:avLst/>
          </a:prstGeom>
        </p:spPr>
      </p:pic>
      <p:pic>
        <p:nvPicPr>
          <p:cNvPr id="36" name="Picture 35" descr="A picture containing text, clipart, cartoon, graphics&#10;&#10;Description automatically generated">
            <a:extLst>
              <a:ext uri="{FF2B5EF4-FFF2-40B4-BE49-F238E27FC236}">
                <a16:creationId xmlns:a16="http://schemas.microsoft.com/office/drawing/2014/main" id="{0C9C1600-03E7-C580-7EAD-F0E22383AD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49" y="609495"/>
            <a:ext cx="679531" cy="679531"/>
          </a:xfrm>
          <a:prstGeom prst="rect">
            <a:avLst/>
          </a:prstGeom>
        </p:spPr>
      </p:pic>
      <p:pic>
        <p:nvPicPr>
          <p:cNvPr id="38" name="Picture 3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C84BD51-121C-603B-EC3B-024D21AA2D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663" y="720377"/>
            <a:ext cx="457766" cy="457766"/>
          </a:xfrm>
          <a:prstGeom prst="rect">
            <a:avLst/>
          </a:prstGeom>
        </p:spPr>
      </p:pic>
      <p:sp>
        <p:nvSpPr>
          <p:cNvPr id="39" name="Left Bracket 38">
            <a:extLst>
              <a:ext uri="{FF2B5EF4-FFF2-40B4-BE49-F238E27FC236}">
                <a16:creationId xmlns:a16="http://schemas.microsoft.com/office/drawing/2014/main" id="{934587A8-C252-B60E-73EB-4A5F67AF65DD}"/>
              </a:ext>
            </a:extLst>
          </p:cNvPr>
          <p:cNvSpPr/>
          <p:nvPr/>
        </p:nvSpPr>
        <p:spPr>
          <a:xfrm rot="16200000">
            <a:off x="8607802" y="826538"/>
            <a:ext cx="98094" cy="1327068"/>
          </a:xfrm>
          <a:prstGeom prst="leftBracke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3FFDA3-28C0-304D-2235-9CDC2FBCF976}"/>
              </a:ext>
            </a:extLst>
          </p:cNvPr>
          <p:cNvCxnSpPr>
            <a:cxnSpLocks/>
            <a:stCxn id="39" idx="1"/>
            <a:endCxn id="46" idx="0"/>
          </p:cNvCxnSpPr>
          <p:nvPr/>
        </p:nvCxnSpPr>
        <p:spPr>
          <a:xfrm>
            <a:off x="8656849" y="1539119"/>
            <a:ext cx="0" cy="5109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CECE588-74BD-8463-82BA-D12B8A21141B}"/>
              </a:ext>
            </a:extLst>
          </p:cNvPr>
          <p:cNvCxnSpPr>
            <a:cxnSpLocks/>
          </p:cNvCxnSpPr>
          <p:nvPr/>
        </p:nvCxnSpPr>
        <p:spPr>
          <a:xfrm>
            <a:off x="7900858" y="2236949"/>
            <a:ext cx="572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BF4433-BD54-6085-EDCE-FDB7DA0201F8}"/>
              </a:ext>
            </a:extLst>
          </p:cNvPr>
          <p:cNvGrpSpPr/>
          <p:nvPr/>
        </p:nvGrpSpPr>
        <p:grpSpPr>
          <a:xfrm>
            <a:off x="8481687" y="2050020"/>
            <a:ext cx="350323" cy="350323"/>
            <a:chOff x="2523506" y="1876301"/>
            <a:chExt cx="350323" cy="35032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A473736-8A1F-7952-59B0-9D0010E6C834}"/>
                </a:ext>
              </a:extLst>
            </p:cNvPr>
            <p:cNvSpPr/>
            <p:nvPr/>
          </p:nvSpPr>
          <p:spPr>
            <a:xfrm>
              <a:off x="2523506" y="1876301"/>
              <a:ext cx="350323" cy="3503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Cross 46">
              <a:extLst>
                <a:ext uri="{FF2B5EF4-FFF2-40B4-BE49-F238E27FC236}">
                  <a16:creationId xmlns:a16="http://schemas.microsoft.com/office/drawing/2014/main" id="{875C893A-E2BD-4E4F-4BDA-90E80F8B79D9}"/>
                </a:ext>
              </a:extLst>
            </p:cNvPr>
            <p:cNvSpPr/>
            <p:nvPr/>
          </p:nvSpPr>
          <p:spPr>
            <a:xfrm>
              <a:off x="2589528" y="1942323"/>
              <a:ext cx="218278" cy="218278"/>
            </a:xfrm>
            <a:prstGeom prst="plus">
              <a:avLst>
                <a:gd name="adj" fmla="val 3611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6F7809-5B47-FCB9-9330-36462A01CF7B}"/>
              </a:ext>
            </a:extLst>
          </p:cNvPr>
          <p:cNvCxnSpPr>
            <a:cxnSpLocks/>
          </p:cNvCxnSpPr>
          <p:nvPr/>
        </p:nvCxnSpPr>
        <p:spPr>
          <a:xfrm>
            <a:off x="8832010" y="2236949"/>
            <a:ext cx="572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36F0C7-DC6C-F615-1C86-694D93E30EEC}"/>
              </a:ext>
            </a:extLst>
          </p:cNvPr>
          <p:cNvSpPr/>
          <p:nvPr/>
        </p:nvSpPr>
        <p:spPr>
          <a:xfrm>
            <a:off x="355600" y="421574"/>
            <a:ext cx="10583503" cy="262651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3588BA-7174-A4B1-6782-D48633C8D635}"/>
              </a:ext>
            </a:extLst>
          </p:cNvPr>
          <p:cNvCxnSpPr>
            <a:cxnSpLocks/>
          </p:cNvCxnSpPr>
          <p:nvPr/>
        </p:nvCxnSpPr>
        <p:spPr>
          <a:xfrm>
            <a:off x="10230158" y="2987476"/>
            <a:ext cx="0" cy="6166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diagram of a person carrying a box&#10;&#10;Description automatically generated with medium confidence">
            <a:extLst>
              <a:ext uri="{FF2B5EF4-FFF2-40B4-BE49-F238E27FC236}">
                <a16:creationId xmlns:a16="http://schemas.microsoft.com/office/drawing/2014/main" id="{6B545DB2-BD5D-7325-B808-31B7F88955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636601" y="1561399"/>
            <a:ext cx="1136893" cy="114598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9DC3C3-4890-4C76-1E95-FAB80A0F9F3A}"/>
              </a:ext>
            </a:extLst>
          </p:cNvPr>
          <p:cNvCxnSpPr>
            <a:cxnSpLocks/>
          </p:cNvCxnSpPr>
          <p:nvPr/>
        </p:nvCxnSpPr>
        <p:spPr>
          <a:xfrm flipH="1">
            <a:off x="7077694" y="4477986"/>
            <a:ext cx="16162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C49EA9-54D2-2DF1-2C12-F3D6BB517E53}"/>
              </a:ext>
            </a:extLst>
          </p:cNvPr>
          <p:cNvCxnSpPr>
            <a:cxnSpLocks/>
          </p:cNvCxnSpPr>
          <p:nvPr/>
        </p:nvCxnSpPr>
        <p:spPr>
          <a:xfrm flipH="1">
            <a:off x="2861953" y="4439832"/>
            <a:ext cx="187667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8EFE97A8-5BEC-7540-4F78-1BA2AFF3B2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559" y="3666072"/>
            <a:ext cx="2194594" cy="1561127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1DB9EBA-E7E5-6E7E-13F4-0FF7F9D07C11}"/>
              </a:ext>
            </a:extLst>
          </p:cNvPr>
          <p:cNvSpPr/>
          <p:nvPr/>
        </p:nvSpPr>
        <p:spPr>
          <a:xfrm>
            <a:off x="355599" y="3411127"/>
            <a:ext cx="10583503" cy="21337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71C42E-10D8-9926-72DF-C539F90C1F9F}"/>
              </a:ext>
            </a:extLst>
          </p:cNvPr>
          <p:cNvSpPr txBox="1"/>
          <p:nvPr/>
        </p:nvSpPr>
        <p:spPr>
          <a:xfrm>
            <a:off x="3858822" y="224351"/>
            <a:ext cx="3849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(a) Biomechanics Analysis Model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7A0FCD-96A8-BF94-870D-936EBCFCEAC6}"/>
              </a:ext>
            </a:extLst>
          </p:cNvPr>
          <p:cNvSpPr txBox="1"/>
          <p:nvPr/>
        </p:nvSpPr>
        <p:spPr>
          <a:xfrm>
            <a:off x="2755075" y="3220603"/>
            <a:ext cx="635689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(b) Ergonomic Cumulative Damage and Risk Assessment Model</a:t>
            </a: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EA5768-6C1C-2DB6-995D-8D25F183E312}"/>
              </a:ext>
            </a:extLst>
          </p:cNvPr>
          <p:cNvSpPr txBox="1"/>
          <p:nvPr/>
        </p:nvSpPr>
        <p:spPr>
          <a:xfrm>
            <a:off x="2861953" y="5547132"/>
            <a:ext cx="622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1. Overall Pipeline of the Ergonomic Injury Risk Assessment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6BC94C-9283-08AD-BC35-4BAB81688CB3}"/>
              </a:ext>
            </a:extLst>
          </p:cNvPr>
          <p:cNvSpPr txBox="1"/>
          <p:nvPr/>
        </p:nvSpPr>
        <p:spPr>
          <a:xfrm>
            <a:off x="2417592" y="2743834"/>
            <a:ext cx="1530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3D Pose Estimation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613C23-2AA9-B16F-D84A-D87099B36C7E}"/>
              </a:ext>
            </a:extLst>
          </p:cNvPr>
          <p:cNvSpPr txBox="1"/>
          <p:nvPr/>
        </p:nvSpPr>
        <p:spPr>
          <a:xfrm>
            <a:off x="4038836" y="2549452"/>
            <a:ext cx="1805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Extract Every 4 frames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8ACCE2-926C-449B-4259-4EF2622F6D71}"/>
              </a:ext>
            </a:extLst>
          </p:cNvPr>
          <p:cNvSpPr txBox="1"/>
          <p:nvPr/>
        </p:nvSpPr>
        <p:spPr>
          <a:xfrm>
            <a:off x="6544087" y="2710477"/>
            <a:ext cx="1670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Acceleration Analysis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2AA4DF-C7B1-A28D-76E4-2955875378BA}"/>
              </a:ext>
            </a:extLst>
          </p:cNvPr>
          <p:cNvSpPr txBox="1"/>
          <p:nvPr/>
        </p:nvSpPr>
        <p:spPr>
          <a:xfrm>
            <a:off x="7436436" y="1188282"/>
            <a:ext cx="1061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Body Weight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E2A76A-ADF0-8B16-22B7-A69CF04CE9CC}"/>
              </a:ext>
            </a:extLst>
          </p:cNvPr>
          <p:cNvSpPr txBox="1"/>
          <p:nvPr/>
        </p:nvSpPr>
        <p:spPr>
          <a:xfrm>
            <a:off x="8785847" y="1168160"/>
            <a:ext cx="1061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Load Weight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EAFEF-D21D-276C-E42D-49F4B5231865}"/>
              </a:ext>
            </a:extLst>
          </p:cNvPr>
          <p:cNvSpPr txBox="1"/>
          <p:nvPr/>
        </p:nvSpPr>
        <p:spPr>
          <a:xfrm>
            <a:off x="9501263" y="2713120"/>
            <a:ext cx="143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Inverse Dynamics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EE9D99C-8629-397B-10E7-69BD2FD6E133}"/>
              </a:ext>
            </a:extLst>
          </p:cNvPr>
          <p:cNvSpPr txBox="1"/>
          <p:nvPr/>
        </p:nvSpPr>
        <p:spPr>
          <a:xfrm>
            <a:off x="9306261" y="5227199"/>
            <a:ext cx="1337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Stress over Time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176032F9-D597-1DC5-ADD1-1DE887168A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8452" y="3638886"/>
            <a:ext cx="2077857" cy="161469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955FA02-AF03-507F-83D5-26BCFF54085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358" b="1"/>
          <a:stretch/>
        </p:blipFill>
        <p:spPr>
          <a:xfrm>
            <a:off x="8737075" y="3668450"/>
            <a:ext cx="2099476" cy="159825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046B5F5-7835-75E6-7ACB-4564DB03922A}"/>
              </a:ext>
            </a:extLst>
          </p:cNvPr>
          <p:cNvSpPr txBox="1"/>
          <p:nvPr/>
        </p:nvSpPr>
        <p:spPr>
          <a:xfrm>
            <a:off x="4798216" y="5220162"/>
            <a:ext cx="2318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Cumulative Damage over Time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C3FA72-5AF3-B7E7-D625-E51C5AD005D7}"/>
              </a:ext>
            </a:extLst>
          </p:cNvPr>
          <p:cNvSpPr txBox="1"/>
          <p:nvPr/>
        </p:nvSpPr>
        <p:spPr>
          <a:xfrm>
            <a:off x="665834" y="5201009"/>
            <a:ext cx="1795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Injury Risk % over Time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17BC00-91DA-DCE8-7584-DD30F604D619}"/>
              </a:ext>
            </a:extLst>
          </p:cNvPr>
          <p:cNvSpPr txBox="1"/>
          <p:nvPr/>
        </p:nvSpPr>
        <p:spPr>
          <a:xfrm>
            <a:off x="543547" y="2748005"/>
            <a:ext cx="72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6EEDA4-34D2-D58C-E5E3-2D7D3894FDBB}"/>
              </a:ext>
            </a:extLst>
          </p:cNvPr>
          <p:cNvSpPr txBox="1"/>
          <p:nvPr/>
        </p:nvSpPr>
        <p:spPr>
          <a:xfrm>
            <a:off x="1250879" y="1232753"/>
            <a:ext cx="1259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Normal Camera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AA6C35-9A96-A79A-7BB8-8917307F1D79}"/>
              </a:ext>
            </a:extLst>
          </p:cNvPr>
          <p:cNvCxnSpPr>
            <a:cxnSpLocks/>
          </p:cNvCxnSpPr>
          <p:nvPr/>
        </p:nvCxnSpPr>
        <p:spPr>
          <a:xfrm>
            <a:off x="6291721" y="2236949"/>
            <a:ext cx="5721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A picture containing clipart, cartoon, art, design&#10;&#10;Description automatically generated">
            <a:extLst>
              <a:ext uri="{FF2B5EF4-FFF2-40B4-BE49-F238E27FC236}">
                <a16:creationId xmlns:a16="http://schemas.microsoft.com/office/drawing/2014/main" id="{EF2C0C25-D451-1B2A-9B63-1DBDD2F54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33301" y="733811"/>
            <a:ext cx="609601" cy="609601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85A994-CCDD-6026-139E-C0912D1DF7A0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6132781" y="1550886"/>
            <a:ext cx="0" cy="5109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8734430-F91C-D943-6DBE-EBE43FD6DF53}"/>
              </a:ext>
            </a:extLst>
          </p:cNvPr>
          <p:cNvGrpSpPr/>
          <p:nvPr/>
        </p:nvGrpSpPr>
        <p:grpSpPr>
          <a:xfrm>
            <a:off x="5957619" y="2061787"/>
            <a:ext cx="350323" cy="350323"/>
            <a:chOff x="2523506" y="1876301"/>
            <a:chExt cx="350323" cy="35032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91ED566-8A19-3D15-0FB5-4D08E3967984}"/>
                </a:ext>
              </a:extLst>
            </p:cNvPr>
            <p:cNvSpPr/>
            <p:nvPr/>
          </p:nvSpPr>
          <p:spPr>
            <a:xfrm>
              <a:off x="2523506" y="1876301"/>
              <a:ext cx="350323" cy="35032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Cross 100">
              <a:extLst>
                <a:ext uri="{FF2B5EF4-FFF2-40B4-BE49-F238E27FC236}">
                  <a16:creationId xmlns:a16="http://schemas.microsoft.com/office/drawing/2014/main" id="{734CCC88-1A21-CE2C-372C-59736E95532B}"/>
                </a:ext>
              </a:extLst>
            </p:cNvPr>
            <p:cNvSpPr/>
            <p:nvPr/>
          </p:nvSpPr>
          <p:spPr>
            <a:xfrm>
              <a:off x="2589528" y="1942323"/>
              <a:ext cx="218278" cy="218278"/>
            </a:xfrm>
            <a:prstGeom prst="plus">
              <a:avLst>
                <a:gd name="adj" fmla="val 36111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2FA8DBEB-7310-0D9C-0FAA-7E9A97F29F01}"/>
              </a:ext>
            </a:extLst>
          </p:cNvPr>
          <p:cNvSpPr txBox="1"/>
          <p:nvPr/>
        </p:nvSpPr>
        <p:spPr>
          <a:xfrm>
            <a:off x="5310622" y="1284400"/>
            <a:ext cx="1683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Camera’s Frame Rate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8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D2ECC-A93A-AA87-03C5-EC3CF5F10225}"/>
              </a:ext>
            </a:extLst>
          </p:cNvPr>
          <p:cNvSpPr txBox="1"/>
          <p:nvPr/>
        </p:nvSpPr>
        <p:spPr>
          <a:xfrm>
            <a:off x="1253094" y="6099367"/>
            <a:ext cx="968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10. Graph of injury risk % and total lumbar compressive force versus frame number, respectively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with 160N of load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3C6E9-AFC2-5888-B5E4-7107E4E5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868" y="1425659"/>
            <a:ext cx="6622263" cy="46737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D06F6FF-65A0-2B1D-BAF2-81DA2740067C}"/>
              </a:ext>
            </a:extLst>
          </p:cNvPr>
          <p:cNvSpPr/>
          <p:nvPr/>
        </p:nvSpPr>
        <p:spPr>
          <a:xfrm>
            <a:off x="4724399" y="1455654"/>
            <a:ext cx="2743200" cy="210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88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D2ECC-A93A-AA87-03C5-EC3CF5F10225}"/>
              </a:ext>
            </a:extLst>
          </p:cNvPr>
          <p:cNvSpPr txBox="1"/>
          <p:nvPr/>
        </p:nvSpPr>
        <p:spPr>
          <a:xfrm>
            <a:off x="1253094" y="6099367"/>
            <a:ext cx="968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11. Graph of injury risk % and total lumbar compressive force versus frame number, respectively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with 230N of load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8D7B8-688C-7C52-4CE5-BAA49906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829" y="1008504"/>
            <a:ext cx="6834341" cy="48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1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D2ECC-A93A-AA87-03C5-EC3CF5F10225}"/>
              </a:ext>
            </a:extLst>
          </p:cNvPr>
          <p:cNvSpPr txBox="1"/>
          <p:nvPr/>
        </p:nvSpPr>
        <p:spPr>
          <a:xfrm>
            <a:off x="1253094" y="6099367"/>
            <a:ext cx="968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12. Graph of injury risk % and total lumbar compressive force versus frame number, respectively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with 135N of load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C9F6E-9810-5F6B-9D21-CC67AFFE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47" y="1153148"/>
            <a:ext cx="6924706" cy="49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9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A396978-0F66-59E8-005A-7D8ADACCBAFF}"/>
              </a:ext>
            </a:extLst>
          </p:cNvPr>
          <p:cNvGrpSpPr/>
          <p:nvPr/>
        </p:nvGrpSpPr>
        <p:grpSpPr>
          <a:xfrm>
            <a:off x="1856399" y="1399116"/>
            <a:ext cx="8479202" cy="4059768"/>
            <a:chOff x="387635" y="1691072"/>
            <a:chExt cx="8479202" cy="4059768"/>
          </a:xfrm>
        </p:grpSpPr>
        <p:pic>
          <p:nvPicPr>
            <p:cNvPr id="4" name="Picture 3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CFC25D87-7470-E128-D138-36C53C885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8234" y="1691072"/>
              <a:ext cx="2808603" cy="2891653"/>
            </a:xfrm>
            <a:prstGeom prst="rect">
              <a:avLst/>
            </a:prstGeom>
            <a:scene3d>
              <a:camera prst="isometricOffAxis2Left"/>
              <a:lightRig rig="threePt" dir="t"/>
            </a:scene3d>
            <a:sp3d/>
          </p:spPr>
        </p:pic>
        <p:pic>
          <p:nvPicPr>
            <p:cNvPr id="10" name="Picture 9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A27D31D9-D02F-7257-557D-C942E643E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645" y="2601240"/>
              <a:ext cx="1673989" cy="3149600"/>
            </a:xfrm>
            <a:prstGeom prst="rect">
              <a:avLst/>
            </a:prstGeom>
          </p:spPr>
        </p:pic>
        <p:pic>
          <p:nvPicPr>
            <p:cNvPr id="12" name="Graphic 11" descr="Internet with solid fill">
              <a:extLst>
                <a:ext uri="{FF2B5EF4-FFF2-40B4-BE49-F238E27FC236}">
                  <a16:creationId xmlns:a16="http://schemas.microsoft.com/office/drawing/2014/main" id="{2A5C2A87-2146-85CC-833C-3123CABEA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635" y="1691072"/>
              <a:ext cx="2006601" cy="2006601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30B77C-7121-AFBC-A660-43D9FA1A2A05}"/>
                </a:ext>
              </a:extLst>
            </p:cNvPr>
            <p:cNvCxnSpPr>
              <a:cxnSpLocks/>
            </p:cNvCxnSpPr>
            <p:nvPr/>
          </p:nvCxnSpPr>
          <p:spPr>
            <a:xfrm>
              <a:off x="2167467" y="2694373"/>
              <a:ext cx="122430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C71370-09B4-338A-EE2A-7FABEE12CB8B}"/>
                </a:ext>
              </a:extLst>
            </p:cNvPr>
            <p:cNvCxnSpPr/>
            <p:nvPr/>
          </p:nvCxnSpPr>
          <p:spPr>
            <a:xfrm flipV="1">
              <a:off x="3937000" y="1691072"/>
              <a:ext cx="3479800" cy="10033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FD8B75-37EB-5617-4A3E-B39AF413A4D4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2694372"/>
              <a:ext cx="3479800" cy="1888353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1D9CE8D-0DED-DEF0-DB53-62FAAD3716A7}"/>
              </a:ext>
            </a:extLst>
          </p:cNvPr>
          <p:cNvSpPr txBox="1"/>
          <p:nvPr/>
        </p:nvSpPr>
        <p:spPr>
          <a:xfrm>
            <a:off x="2110956" y="5649725"/>
            <a:ext cx="749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2. The entire set up of the monocular vision-based human pose estimation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748A3D1-1DAE-8F76-6124-D71C5DC94029}"/>
              </a:ext>
            </a:extLst>
          </p:cNvPr>
          <p:cNvGrpSpPr/>
          <p:nvPr/>
        </p:nvGrpSpPr>
        <p:grpSpPr>
          <a:xfrm>
            <a:off x="6041658" y="2039694"/>
            <a:ext cx="1969458" cy="428626"/>
            <a:chOff x="4397381" y="2039694"/>
            <a:chExt cx="1969458" cy="42862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FE5FF3-EBF6-184C-71C3-D655E51AA926}"/>
                </a:ext>
              </a:extLst>
            </p:cNvPr>
            <p:cNvSpPr/>
            <p:nvPr/>
          </p:nvSpPr>
          <p:spPr>
            <a:xfrm>
              <a:off x="5884635" y="2039694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252C89-864C-2F69-3A0E-862C44788FB3}"/>
                </a:ext>
              </a:extLst>
            </p:cNvPr>
            <p:cNvSpPr/>
            <p:nvPr/>
          </p:nvSpPr>
          <p:spPr>
            <a:xfrm>
              <a:off x="5710353" y="2039694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80AC17-DEC0-381D-830F-356308458367}"/>
                </a:ext>
              </a:extLst>
            </p:cNvPr>
            <p:cNvGrpSpPr/>
            <p:nvPr/>
          </p:nvGrpSpPr>
          <p:grpSpPr>
            <a:xfrm>
              <a:off x="5053867" y="2039694"/>
              <a:ext cx="987791" cy="428626"/>
              <a:chOff x="4338093" y="1595190"/>
              <a:chExt cx="987791" cy="42862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A9CB03A-B454-8913-4ABE-6FE8E73DAFF7}"/>
                  </a:ext>
                </a:extLst>
              </p:cNvPr>
              <p:cNvSpPr/>
              <p:nvPr/>
            </p:nvSpPr>
            <p:spPr>
              <a:xfrm>
                <a:off x="4843680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CAE92E2-4E7A-ED22-262A-ECFEB6B53AED}"/>
                  </a:ext>
                </a:extLst>
              </p:cNvPr>
              <p:cNvSpPr/>
              <p:nvPr/>
            </p:nvSpPr>
            <p:spPr>
              <a:xfrm>
                <a:off x="4679337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8B19D51-5F23-BDFF-5C9A-F113A5B370DB}"/>
                  </a:ext>
                </a:extLst>
              </p:cNvPr>
              <p:cNvSpPr/>
              <p:nvPr/>
            </p:nvSpPr>
            <p:spPr>
              <a:xfrm>
                <a:off x="4512375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FE2C98-D6B3-42F3-7FDB-B8ADE99A61FD}"/>
                  </a:ext>
                </a:extLst>
              </p:cNvPr>
              <p:cNvSpPr/>
              <p:nvPr/>
            </p:nvSpPr>
            <p:spPr>
              <a:xfrm>
                <a:off x="4338093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7777BB-A145-A73B-58EB-321C25C8C773}"/>
                </a:ext>
              </a:extLst>
            </p:cNvPr>
            <p:cNvGrpSpPr/>
            <p:nvPr/>
          </p:nvGrpSpPr>
          <p:grpSpPr>
            <a:xfrm>
              <a:off x="4397381" y="2039694"/>
              <a:ext cx="987791" cy="428626"/>
              <a:chOff x="4338093" y="1595190"/>
              <a:chExt cx="987791" cy="428626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804DAF-2960-F391-8DEA-A8755BCA7D6E}"/>
                  </a:ext>
                </a:extLst>
              </p:cNvPr>
              <p:cNvSpPr/>
              <p:nvPr/>
            </p:nvSpPr>
            <p:spPr>
              <a:xfrm>
                <a:off x="4843680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3246495-32BE-DE08-8B1D-A5B0DC1D5A2D}"/>
                  </a:ext>
                </a:extLst>
              </p:cNvPr>
              <p:cNvSpPr/>
              <p:nvPr/>
            </p:nvSpPr>
            <p:spPr>
              <a:xfrm>
                <a:off x="4679337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FB1AFEA-5ABB-85EF-D350-BF65111B8D3F}"/>
                  </a:ext>
                </a:extLst>
              </p:cNvPr>
              <p:cNvSpPr/>
              <p:nvPr/>
            </p:nvSpPr>
            <p:spPr>
              <a:xfrm>
                <a:off x="4512375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03ED66-8141-12BF-5A2C-B9D109C6868C}"/>
                  </a:ext>
                </a:extLst>
              </p:cNvPr>
              <p:cNvSpPr/>
              <p:nvPr/>
            </p:nvSpPr>
            <p:spPr>
              <a:xfrm>
                <a:off x="4338093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572635-9343-3728-EB60-1FB1F73EB5CF}"/>
              </a:ext>
            </a:extLst>
          </p:cNvPr>
          <p:cNvGrpSpPr/>
          <p:nvPr/>
        </p:nvGrpSpPr>
        <p:grpSpPr>
          <a:xfrm>
            <a:off x="4397381" y="2039694"/>
            <a:ext cx="1969458" cy="428626"/>
            <a:chOff x="4397381" y="2039694"/>
            <a:chExt cx="1969458" cy="42862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2782A0-A0C1-8C1C-F46F-8061C5403D7B}"/>
                </a:ext>
              </a:extLst>
            </p:cNvPr>
            <p:cNvSpPr/>
            <p:nvPr/>
          </p:nvSpPr>
          <p:spPr>
            <a:xfrm>
              <a:off x="5884635" y="2039694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98E4DD-51D4-7E0B-A549-6F2CC19E326F}"/>
                </a:ext>
              </a:extLst>
            </p:cNvPr>
            <p:cNvSpPr/>
            <p:nvPr/>
          </p:nvSpPr>
          <p:spPr>
            <a:xfrm>
              <a:off x="5710353" y="2039694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99844B-7BE9-2428-6837-95F82D0B8A77}"/>
                </a:ext>
              </a:extLst>
            </p:cNvPr>
            <p:cNvGrpSpPr/>
            <p:nvPr/>
          </p:nvGrpSpPr>
          <p:grpSpPr>
            <a:xfrm>
              <a:off x="5053867" y="2039694"/>
              <a:ext cx="987791" cy="428626"/>
              <a:chOff x="4338093" y="1595190"/>
              <a:chExt cx="987791" cy="42862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490FF5-4F3C-FDD0-4000-F78FB6B3B81F}"/>
                  </a:ext>
                </a:extLst>
              </p:cNvPr>
              <p:cNvSpPr/>
              <p:nvPr/>
            </p:nvSpPr>
            <p:spPr>
              <a:xfrm>
                <a:off x="4843680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640E54-1470-423A-9DF0-58460C1CC650}"/>
                  </a:ext>
                </a:extLst>
              </p:cNvPr>
              <p:cNvSpPr/>
              <p:nvPr/>
            </p:nvSpPr>
            <p:spPr>
              <a:xfrm>
                <a:off x="4679337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998B4F-FC0F-F4AE-7342-BDD79386C5DA}"/>
                  </a:ext>
                </a:extLst>
              </p:cNvPr>
              <p:cNvSpPr/>
              <p:nvPr/>
            </p:nvSpPr>
            <p:spPr>
              <a:xfrm>
                <a:off x="4512375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A220F1-F46D-6307-8B82-0263BF817716}"/>
                  </a:ext>
                </a:extLst>
              </p:cNvPr>
              <p:cNvSpPr/>
              <p:nvPr/>
            </p:nvSpPr>
            <p:spPr>
              <a:xfrm>
                <a:off x="4338093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06A1726-1325-5E59-909B-DF05EB79C5D3}"/>
                </a:ext>
              </a:extLst>
            </p:cNvPr>
            <p:cNvGrpSpPr/>
            <p:nvPr/>
          </p:nvGrpSpPr>
          <p:grpSpPr>
            <a:xfrm>
              <a:off x="4397381" y="2039694"/>
              <a:ext cx="987791" cy="428626"/>
              <a:chOff x="4338093" y="1595190"/>
              <a:chExt cx="987791" cy="4286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3B41AC-1340-B67F-1318-8DF747BABFEE}"/>
                  </a:ext>
                </a:extLst>
              </p:cNvPr>
              <p:cNvSpPr/>
              <p:nvPr/>
            </p:nvSpPr>
            <p:spPr>
              <a:xfrm>
                <a:off x="4843680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7D056A2-E72F-C77A-8325-11546145E9BA}"/>
                  </a:ext>
                </a:extLst>
              </p:cNvPr>
              <p:cNvSpPr/>
              <p:nvPr/>
            </p:nvSpPr>
            <p:spPr>
              <a:xfrm>
                <a:off x="4679337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E3A09F-8B63-2D90-E64C-9FC7EE52859F}"/>
                  </a:ext>
                </a:extLst>
              </p:cNvPr>
              <p:cNvSpPr/>
              <p:nvPr/>
            </p:nvSpPr>
            <p:spPr>
              <a:xfrm>
                <a:off x="4512375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8EA881-B93F-0490-E588-4BC4711444A1}"/>
                  </a:ext>
                </a:extLst>
              </p:cNvPr>
              <p:cNvSpPr/>
              <p:nvPr/>
            </p:nvSpPr>
            <p:spPr>
              <a:xfrm>
                <a:off x="4338093" y="1595190"/>
                <a:ext cx="482204" cy="4286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cene3d>
                <a:camera prst="isometricOffAxis1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B0C5D29-AB05-9F46-CEEC-A03F50503D67}"/>
              </a:ext>
            </a:extLst>
          </p:cNvPr>
          <p:cNvSpPr txBox="1"/>
          <p:nvPr/>
        </p:nvSpPr>
        <p:spPr>
          <a:xfrm>
            <a:off x="4484522" y="3589808"/>
            <a:ext cx="3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7253CA-55E9-C2F5-8C1B-F17ED038D074}"/>
              </a:ext>
            </a:extLst>
          </p:cNvPr>
          <p:cNvSpPr/>
          <p:nvPr/>
        </p:nvSpPr>
        <p:spPr>
          <a:xfrm>
            <a:off x="4397381" y="3119618"/>
            <a:ext cx="482204" cy="428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7AEBC-E054-D448-BBC9-B24C9BD65DCC}"/>
              </a:ext>
            </a:extLst>
          </p:cNvPr>
          <p:cNvSpPr/>
          <p:nvPr/>
        </p:nvSpPr>
        <p:spPr>
          <a:xfrm>
            <a:off x="5228149" y="3119618"/>
            <a:ext cx="482204" cy="428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3A966-992E-1B35-DF50-DC24E5A64B0B}"/>
              </a:ext>
            </a:extLst>
          </p:cNvPr>
          <p:cNvSpPr txBox="1"/>
          <p:nvPr/>
        </p:nvSpPr>
        <p:spPr>
          <a:xfrm>
            <a:off x="5323484" y="3589808"/>
            <a:ext cx="30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60C117-464E-93BE-7183-BDE8086BA2FB}"/>
              </a:ext>
            </a:extLst>
          </p:cNvPr>
          <p:cNvCxnSpPr/>
          <p:nvPr/>
        </p:nvCxnSpPr>
        <p:spPr>
          <a:xfrm>
            <a:off x="4638483" y="2517569"/>
            <a:ext cx="0" cy="5165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454039-53AA-CFEB-BFBD-83257792DC69}"/>
              </a:ext>
            </a:extLst>
          </p:cNvPr>
          <p:cNvCxnSpPr/>
          <p:nvPr/>
        </p:nvCxnSpPr>
        <p:spPr>
          <a:xfrm>
            <a:off x="5477126" y="2517569"/>
            <a:ext cx="0" cy="5165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C8AC17-9D62-840A-2CDA-210EC80D28B9}"/>
              </a:ext>
            </a:extLst>
          </p:cNvPr>
          <p:cNvSpPr txBox="1"/>
          <p:nvPr/>
        </p:nvSpPr>
        <p:spPr>
          <a:xfrm>
            <a:off x="4282955" y="5540965"/>
            <a:ext cx="3805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3. Illustration of Frame Extraction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487B07-669E-EA43-0FDC-BC5808609236}"/>
              </a:ext>
            </a:extLst>
          </p:cNvPr>
          <p:cNvSpPr txBox="1"/>
          <p:nvPr/>
        </p:nvSpPr>
        <p:spPr>
          <a:xfrm>
            <a:off x="6099206" y="3600498"/>
            <a:ext cx="387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9C7E8E-783D-658C-4175-AD09BDA32EB6}"/>
              </a:ext>
            </a:extLst>
          </p:cNvPr>
          <p:cNvSpPr/>
          <p:nvPr/>
        </p:nvSpPr>
        <p:spPr>
          <a:xfrm>
            <a:off x="6048802" y="3123851"/>
            <a:ext cx="482204" cy="428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78908EA-17A0-6BE3-F616-331B019E2C87}"/>
              </a:ext>
            </a:extLst>
          </p:cNvPr>
          <p:cNvSpPr/>
          <p:nvPr/>
        </p:nvSpPr>
        <p:spPr>
          <a:xfrm>
            <a:off x="6879570" y="3123851"/>
            <a:ext cx="482204" cy="428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7271D0-F6F4-4012-CA38-07D183A2B3E8}"/>
              </a:ext>
            </a:extLst>
          </p:cNvPr>
          <p:cNvSpPr txBox="1"/>
          <p:nvPr/>
        </p:nvSpPr>
        <p:spPr>
          <a:xfrm>
            <a:off x="6914315" y="3600498"/>
            <a:ext cx="39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6196C2E-785B-E383-6732-D60ABE18D450}"/>
              </a:ext>
            </a:extLst>
          </p:cNvPr>
          <p:cNvCxnSpPr/>
          <p:nvPr/>
        </p:nvCxnSpPr>
        <p:spPr>
          <a:xfrm>
            <a:off x="6289904" y="2521802"/>
            <a:ext cx="0" cy="5165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DE28F-0A71-3D2D-0A3E-53B76E5860C0}"/>
              </a:ext>
            </a:extLst>
          </p:cNvPr>
          <p:cNvCxnSpPr/>
          <p:nvPr/>
        </p:nvCxnSpPr>
        <p:spPr>
          <a:xfrm>
            <a:off x="7128547" y="2521802"/>
            <a:ext cx="0" cy="5165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ket 60">
            <a:extLst>
              <a:ext uri="{FF2B5EF4-FFF2-40B4-BE49-F238E27FC236}">
                <a16:creationId xmlns:a16="http://schemas.microsoft.com/office/drawing/2014/main" id="{E473EFF2-8F23-A866-0BF2-574E719EA649}"/>
              </a:ext>
            </a:extLst>
          </p:cNvPr>
          <p:cNvSpPr/>
          <p:nvPr/>
        </p:nvSpPr>
        <p:spPr>
          <a:xfrm rot="16200000">
            <a:off x="5783341" y="2769665"/>
            <a:ext cx="200348" cy="2490063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E8E7BF-8623-A9CF-CFC2-CCA0ED0E14BD}"/>
              </a:ext>
            </a:extLst>
          </p:cNvPr>
          <p:cNvCxnSpPr>
            <a:stCxn id="61" idx="1"/>
          </p:cNvCxnSpPr>
          <p:nvPr/>
        </p:nvCxnSpPr>
        <p:spPr>
          <a:xfrm>
            <a:off x="5883516" y="4114871"/>
            <a:ext cx="1119" cy="4571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C194806-C3EF-494B-81DA-C409A59C509E}"/>
              </a:ext>
            </a:extLst>
          </p:cNvPr>
          <p:cNvGrpSpPr/>
          <p:nvPr/>
        </p:nvGrpSpPr>
        <p:grpSpPr>
          <a:xfrm>
            <a:off x="5395111" y="4704187"/>
            <a:ext cx="987791" cy="428626"/>
            <a:chOff x="4338093" y="1595190"/>
            <a:chExt cx="987791" cy="42862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88431C-7AAC-5E62-26CE-F1726CA88F74}"/>
                </a:ext>
              </a:extLst>
            </p:cNvPr>
            <p:cNvSpPr/>
            <p:nvPr/>
          </p:nvSpPr>
          <p:spPr>
            <a:xfrm>
              <a:off x="4843680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36DD79-8588-DE8A-2BEC-3F3D7CF38DEE}"/>
                </a:ext>
              </a:extLst>
            </p:cNvPr>
            <p:cNvSpPr/>
            <p:nvPr/>
          </p:nvSpPr>
          <p:spPr>
            <a:xfrm>
              <a:off x="4679337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65A7E1-A70B-F42A-67C3-14100C3BFE26}"/>
                </a:ext>
              </a:extLst>
            </p:cNvPr>
            <p:cNvSpPr/>
            <p:nvPr/>
          </p:nvSpPr>
          <p:spPr>
            <a:xfrm>
              <a:off x="4512375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6FA34AC-BC77-86EB-0F50-BC61C8EBAC03}"/>
                </a:ext>
              </a:extLst>
            </p:cNvPr>
            <p:cNvSpPr/>
            <p:nvPr/>
          </p:nvSpPr>
          <p:spPr>
            <a:xfrm>
              <a:off x="4338093" y="1595190"/>
              <a:ext cx="482204" cy="42862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scene3d>
              <a:camera prst="isometricOffAxis1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75541AC-C758-BC09-C535-D076460BFC37}"/>
              </a:ext>
            </a:extLst>
          </p:cNvPr>
          <p:cNvSpPr txBox="1"/>
          <p:nvPr/>
        </p:nvSpPr>
        <p:spPr>
          <a:xfrm>
            <a:off x="5484477" y="5233642"/>
            <a:ext cx="32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0’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2379B5A-D08A-3544-C27E-E55DCD1208C7}"/>
              </a:ext>
            </a:extLst>
          </p:cNvPr>
          <p:cNvSpPr txBox="1"/>
          <p:nvPr/>
        </p:nvSpPr>
        <p:spPr>
          <a:xfrm>
            <a:off x="5668260" y="5233642"/>
            <a:ext cx="32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1’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B5AE0AA-EAD5-0641-04DC-4ED075212645}"/>
              </a:ext>
            </a:extLst>
          </p:cNvPr>
          <p:cNvSpPr txBox="1"/>
          <p:nvPr/>
        </p:nvSpPr>
        <p:spPr>
          <a:xfrm>
            <a:off x="5861830" y="5233188"/>
            <a:ext cx="32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2’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AC6AAD-44A2-8CA2-3036-4C9767B64E60}"/>
              </a:ext>
            </a:extLst>
          </p:cNvPr>
          <p:cNvSpPr txBox="1"/>
          <p:nvPr/>
        </p:nvSpPr>
        <p:spPr>
          <a:xfrm>
            <a:off x="6036357" y="5233188"/>
            <a:ext cx="32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0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1111A45-2D61-D57B-9D1A-CC7210978B7E}"/>
              </a:ext>
            </a:extLst>
          </p:cNvPr>
          <p:cNvSpPr txBox="1"/>
          <p:nvPr/>
        </p:nvSpPr>
        <p:spPr>
          <a:xfrm>
            <a:off x="2616295" y="5854594"/>
            <a:ext cx="6759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4. (a) Coordinate system and (b)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free body diagram of the subject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426DFE-47E9-A7A9-0458-5FDC7BFDADDC}"/>
              </a:ext>
            </a:extLst>
          </p:cNvPr>
          <p:cNvGrpSpPr/>
          <p:nvPr/>
        </p:nvGrpSpPr>
        <p:grpSpPr>
          <a:xfrm>
            <a:off x="2316327" y="189746"/>
            <a:ext cx="7059241" cy="5657364"/>
            <a:chOff x="2316327" y="189746"/>
            <a:chExt cx="7059241" cy="56573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50DDDE-9EEE-492C-9ADD-B0F9B9AF5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6327" y="189746"/>
              <a:ext cx="7059241" cy="53186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EE3D75-A11C-5377-8144-A32032B3DE4C}"/>
                </a:ext>
              </a:extLst>
            </p:cNvPr>
            <p:cNvSpPr txBox="1"/>
            <p:nvPr/>
          </p:nvSpPr>
          <p:spPr>
            <a:xfrm>
              <a:off x="3229541" y="5508556"/>
              <a:ext cx="4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B036C-C4CD-4A47-8753-2D8335D488F4}"/>
                </a:ext>
              </a:extLst>
            </p:cNvPr>
            <p:cNvSpPr txBox="1"/>
            <p:nvPr/>
          </p:nvSpPr>
          <p:spPr>
            <a:xfrm>
              <a:off x="8091264" y="5508422"/>
              <a:ext cx="44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  <a:endParaRPr lang="en-SG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82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457C5D-9142-5B34-DEF8-CBBF066475F5}"/>
              </a:ext>
            </a:extLst>
          </p:cNvPr>
          <p:cNvSpPr txBox="1"/>
          <p:nvPr/>
        </p:nvSpPr>
        <p:spPr>
          <a:xfrm>
            <a:off x="2794054" y="5511800"/>
            <a:ext cx="6603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5. Graph of Ultimate Strength Percentile versus Frame Number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59EEB-6876-BAA0-7612-B37B2753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07" y="908952"/>
            <a:ext cx="5955785" cy="460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08267-5AA3-C213-87F0-4C25E73AA800}"/>
              </a:ext>
            </a:extLst>
          </p:cNvPr>
          <p:cNvSpPr txBox="1"/>
          <p:nvPr/>
        </p:nvSpPr>
        <p:spPr>
          <a:xfrm>
            <a:off x="3149610" y="5684495"/>
            <a:ext cx="589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6. Graph of Cumulative Damage versus Frame Number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383EC-C7EE-6F8F-B326-2924DA2D7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03" y="848865"/>
            <a:ext cx="6294591" cy="48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4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5E0C3-0913-2186-9351-AA10DC43E7E6}"/>
              </a:ext>
            </a:extLst>
          </p:cNvPr>
          <p:cNvSpPr txBox="1"/>
          <p:nvPr/>
        </p:nvSpPr>
        <p:spPr>
          <a:xfrm>
            <a:off x="1253094" y="5862298"/>
            <a:ext cx="968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7. Graph of injury risk % and total lumbar compressive force versus frame number, respectively with 50N of load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290AC-7433-4A12-DB0E-F9D177AF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279" y="1064364"/>
            <a:ext cx="6639442" cy="472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9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5E0C3-0913-2186-9351-AA10DC43E7E6}"/>
              </a:ext>
            </a:extLst>
          </p:cNvPr>
          <p:cNvSpPr txBox="1"/>
          <p:nvPr/>
        </p:nvSpPr>
        <p:spPr>
          <a:xfrm>
            <a:off x="3996280" y="5866149"/>
            <a:ext cx="419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8. Spine angle versus frame number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79A38-4525-A994-0937-FE5E34DAE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60" y="1763838"/>
            <a:ext cx="5385077" cy="41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D2ECC-A93A-AA87-03C5-EC3CF5F10225}"/>
              </a:ext>
            </a:extLst>
          </p:cNvPr>
          <p:cNvSpPr txBox="1"/>
          <p:nvPr/>
        </p:nvSpPr>
        <p:spPr>
          <a:xfrm>
            <a:off x="1253094" y="6099367"/>
            <a:ext cx="9685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Figure 9. Graph of injury risk % and total lumbar compressive force versus frame number, respectively in 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-load condition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1094F-7AEC-4C01-7B85-1B152894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77" y="1190322"/>
            <a:ext cx="6846246" cy="490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2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11829</TotalTime>
  <Words>255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#LOR WEN SIN#</dc:creator>
  <cp:lastModifiedBy>#LOR WEN SIN#</cp:lastModifiedBy>
  <cp:revision>21</cp:revision>
  <dcterms:created xsi:type="dcterms:W3CDTF">2023-05-23T10:00:44Z</dcterms:created>
  <dcterms:modified xsi:type="dcterms:W3CDTF">2023-05-31T15:14:17Z</dcterms:modified>
</cp:coreProperties>
</file>