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21386800" cy="30279975"/>
  <p:notesSz cx="6858000" cy="9144000"/>
  <p:defaultTextStyle>
    <a:defPPr>
      <a:defRPr lang="en-US"/>
    </a:defPPr>
    <a:lvl1pPr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1pPr>
    <a:lvl2pPr marL="1474788" indent="-101758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2pPr>
    <a:lvl3pPr marL="2951163" indent="-203676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3pPr>
    <a:lvl4pPr marL="4427538" indent="-305593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4pPr>
    <a:lvl5pPr marL="5903913" indent="-407511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5pPr>
    <a:lvl6pPr marL="2286000" algn="l" defTabSz="914400" rtl="0" eaLnBrk="1" latinLnBrk="0" hangingPunct="1">
      <a:defRPr sz="5800" kern="1200">
        <a:solidFill>
          <a:schemeClr val="tx1"/>
        </a:solidFill>
        <a:latin typeface="Calibri" panose="020F0502020204030204" pitchFamily="34" charset="0"/>
        <a:ea typeface="+mn-ea"/>
        <a:cs typeface="+mn-cs"/>
      </a:defRPr>
    </a:lvl6pPr>
    <a:lvl7pPr marL="2743200" algn="l" defTabSz="914400" rtl="0" eaLnBrk="1" latinLnBrk="0" hangingPunct="1">
      <a:defRPr sz="5800" kern="1200">
        <a:solidFill>
          <a:schemeClr val="tx1"/>
        </a:solidFill>
        <a:latin typeface="Calibri" panose="020F0502020204030204" pitchFamily="34" charset="0"/>
        <a:ea typeface="+mn-ea"/>
        <a:cs typeface="+mn-cs"/>
      </a:defRPr>
    </a:lvl7pPr>
    <a:lvl8pPr marL="3200400" algn="l" defTabSz="914400" rtl="0" eaLnBrk="1" latinLnBrk="0" hangingPunct="1">
      <a:defRPr sz="5800" kern="1200">
        <a:solidFill>
          <a:schemeClr val="tx1"/>
        </a:solidFill>
        <a:latin typeface="Calibri" panose="020F0502020204030204" pitchFamily="34" charset="0"/>
        <a:ea typeface="+mn-ea"/>
        <a:cs typeface="+mn-cs"/>
      </a:defRPr>
    </a:lvl8pPr>
    <a:lvl9pPr marL="3657600" algn="l" defTabSz="914400" rtl="0" eaLnBrk="1" latinLnBrk="0" hangingPunct="1">
      <a:defRPr sz="58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C83"/>
    <a:srgbClr val="F1607C"/>
    <a:srgbClr val="FEC054"/>
    <a:srgbClr val="00B6F1"/>
    <a:srgbClr val="57004E"/>
    <a:srgbClr val="58595B"/>
    <a:srgbClr val="BBCB27"/>
    <a:srgbClr val="7A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89" autoAdjust="0"/>
  </p:normalViewPr>
  <p:slideViewPr>
    <p:cSldViewPr>
      <p:cViewPr>
        <p:scale>
          <a:sx n="50" d="100"/>
          <a:sy n="50" d="100"/>
        </p:scale>
        <p:origin x="466" y="-461"/>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1FE9DA-FF4F-4456-B1DE-A8BDE041DDD3}"/>
              </a:ext>
            </a:extLst>
          </p:cNvPr>
          <p:cNvSpPr>
            <a:spLocks noGrp="1"/>
          </p:cNvSpPr>
          <p:nvPr>
            <p:ph type="dt" sz="half" idx="10"/>
          </p:nvPr>
        </p:nvSpPr>
        <p:spPr/>
        <p:txBody>
          <a:bodyPr/>
          <a:lstStyle>
            <a:lvl1pPr>
              <a:defRPr/>
            </a:lvl1pPr>
          </a:lstStyle>
          <a:p>
            <a:pPr>
              <a:defRPr/>
            </a:pPr>
            <a:fld id="{202F79CF-A1C8-41B8-9FFA-E375C91F3F8D}" type="datetimeFigureOut">
              <a:rPr lang="en-SG"/>
              <a:pPr>
                <a:defRPr/>
              </a:pPr>
              <a:t>9/3/2023</a:t>
            </a:fld>
            <a:endParaRPr lang="en-SG"/>
          </a:p>
        </p:txBody>
      </p:sp>
      <p:sp>
        <p:nvSpPr>
          <p:cNvPr id="5" name="Footer Placeholder 4">
            <a:extLst>
              <a:ext uri="{FF2B5EF4-FFF2-40B4-BE49-F238E27FC236}">
                <a16:creationId xmlns:a16="http://schemas.microsoft.com/office/drawing/2014/main" id="{84ED7CFC-8F57-44BD-9273-D711B8FAC36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EDD91B2C-D543-4B7B-A1B9-35699BDA5DDB}"/>
              </a:ext>
            </a:extLst>
          </p:cNvPr>
          <p:cNvSpPr>
            <a:spLocks noGrp="1"/>
          </p:cNvSpPr>
          <p:nvPr>
            <p:ph type="sldNum" sz="quarter" idx="12"/>
          </p:nvPr>
        </p:nvSpPr>
        <p:spPr/>
        <p:txBody>
          <a:bodyPr/>
          <a:lstStyle>
            <a:lvl1pPr>
              <a:defRPr/>
            </a:lvl1pPr>
          </a:lstStyle>
          <a:p>
            <a:pPr>
              <a:defRPr/>
            </a:pPr>
            <a:fld id="{649D2B0F-7AF5-4715-9138-72BE15A77C13}" type="slidenum">
              <a:rPr lang="en-SG"/>
              <a:pPr>
                <a:defRPr/>
              </a:pPr>
              <a:t>‹#›</a:t>
            </a:fld>
            <a:endParaRPr lang="en-SG"/>
          </a:p>
        </p:txBody>
      </p:sp>
    </p:spTree>
    <p:extLst>
      <p:ext uri="{BB962C8B-B14F-4D97-AF65-F5344CB8AC3E}">
        <p14:creationId xmlns:p14="http://schemas.microsoft.com/office/powerpoint/2010/main" val="6120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4C66C-CA32-4DD7-B4AB-CDC51FAC8CBF}"/>
              </a:ext>
            </a:extLst>
          </p:cNvPr>
          <p:cNvSpPr>
            <a:spLocks noGrp="1"/>
          </p:cNvSpPr>
          <p:nvPr>
            <p:ph type="dt" sz="half" idx="10"/>
          </p:nvPr>
        </p:nvSpPr>
        <p:spPr/>
        <p:txBody>
          <a:bodyPr/>
          <a:lstStyle>
            <a:lvl1pPr>
              <a:defRPr/>
            </a:lvl1pPr>
          </a:lstStyle>
          <a:p>
            <a:pPr>
              <a:defRPr/>
            </a:pPr>
            <a:fld id="{E4CF02F9-325A-4BE3-B57A-6E76C7106958}" type="datetimeFigureOut">
              <a:rPr lang="en-SG"/>
              <a:pPr>
                <a:defRPr/>
              </a:pPr>
              <a:t>9/3/2023</a:t>
            </a:fld>
            <a:endParaRPr lang="en-SG"/>
          </a:p>
        </p:txBody>
      </p:sp>
      <p:sp>
        <p:nvSpPr>
          <p:cNvPr id="5" name="Footer Placeholder 4">
            <a:extLst>
              <a:ext uri="{FF2B5EF4-FFF2-40B4-BE49-F238E27FC236}">
                <a16:creationId xmlns:a16="http://schemas.microsoft.com/office/drawing/2014/main" id="{95F02773-318C-402C-9370-15447CCDFC4D}"/>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6694FA8F-B906-4062-B092-7A416D2D5888}"/>
              </a:ext>
            </a:extLst>
          </p:cNvPr>
          <p:cNvSpPr>
            <a:spLocks noGrp="1"/>
          </p:cNvSpPr>
          <p:nvPr>
            <p:ph type="sldNum" sz="quarter" idx="12"/>
          </p:nvPr>
        </p:nvSpPr>
        <p:spPr/>
        <p:txBody>
          <a:bodyPr/>
          <a:lstStyle>
            <a:lvl1pPr>
              <a:defRPr/>
            </a:lvl1pPr>
          </a:lstStyle>
          <a:p>
            <a:pPr>
              <a:defRPr/>
            </a:pPr>
            <a:fld id="{75EE5E60-63B7-41C9-858F-9FACC50251ED}" type="slidenum">
              <a:rPr lang="en-SG"/>
              <a:pPr>
                <a:defRPr/>
              </a:pPr>
              <a:t>‹#›</a:t>
            </a:fld>
            <a:endParaRPr lang="en-SG"/>
          </a:p>
        </p:txBody>
      </p:sp>
    </p:spTree>
    <p:extLst>
      <p:ext uri="{BB962C8B-B14F-4D97-AF65-F5344CB8AC3E}">
        <p14:creationId xmlns:p14="http://schemas.microsoft.com/office/powerpoint/2010/main" val="16136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9CE33-BBFD-4308-9D65-22D1182E171A}"/>
              </a:ext>
            </a:extLst>
          </p:cNvPr>
          <p:cNvSpPr>
            <a:spLocks noGrp="1"/>
          </p:cNvSpPr>
          <p:nvPr>
            <p:ph type="dt" sz="half" idx="10"/>
          </p:nvPr>
        </p:nvSpPr>
        <p:spPr/>
        <p:txBody>
          <a:bodyPr/>
          <a:lstStyle>
            <a:lvl1pPr>
              <a:defRPr/>
            </a:lvl1pPr>
          </a:lstStyle>
          <a:p>
            <a:pPr>
              <a:defRPr/>
            </a:pPr>
            <a:fld id="{0D0B5E20-1A2D-4697-A364-D008C4F67454}" type="datetimeFigureOut">
              <a:rPr lang="en-SG"/>
              <a:pPr>
                <a:defRPr/>
              </a:pPr>
              <a:t>9/3/2023</a:t>
            </a:fld>
            <a:endParaRPr lang="en-SG"/>
          </a:p>
        </p:txBody>
      </p:sp>
      <p:sp>
        <p:nvSpPr>
          <p:cNvPr id="5" name="Footer Placeholder 4">
            <a:extLst>
              <a:ext uri="{FF2B5EF4-FFF2-40B4-BE49-F238E27FC236}">
                <a16:creationId xmlns:a16="http://schemas.microsoft.com/office/drawing/2014/main" id="{0CE9B3E3-2BA7-40E8-93C7-B0BDFC43D2C2}"/>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970B9EDA-1965-4ACA-B1E0-21B972B83A75}"/>
              </a:ext>
            </a:extLst>
          </p:cNvPr>
          <p:cNvSpPr>
            <a:spLocks noGrp="1"/>
          </p:cNvSpPr>
          <p:nvPr>
            <p:ph type="sldNum" sz="quarter" idx="12"/>
          </p:nvPr>
        </p:nvSpPr>
        <p:spPr/>
        <p:txBody>
          <a:bodyPr/>
          <a:lstStyle>
            <a:lvl1pPr>
              <a:defRPr/>
            </a:lvl1pPr>
          </a:lstStyle>
          <a:p>
            <a:pPr>
              <a:defRPr/>
            </a:pPr>
            <a:fld id="{B918A918-8C80-4A63-BA76-A906D1AA227C}" type="slidenum">
              <a:rPr lang="en-SG"/>
              <a:pPr>
                <a:defRPr/>
              </a:pPr>
              <a:t>‹#›</a:t>
            </a:fld>
            <a:endParaRPr lang="en-SG"/>
          </a:p>
        </p:txBody>
      </p:sp>
    </p:spTree>
    <p:extLst>
      <p:ext uri="{BB962C8B-B14F-4D97-AF65-F5344CB8AC3E}">
        <p14:creationId xmlns:p14="http://schemas.microsoft.com/office/powerpoint/2010/main" val="8780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2712C-766B-4407-8783-3DC940313B70}"/>
              </a:ext>
            </a:extLst>
          </p:cNvPr>
          <p:cNvSpPr>
            <a:spLocks noGrp="1"/>
          </p:cNvSpPr>
          <p:nvPr>
            <p:ph type="dt" sz="half" idx="10"/>
          </p:nvPr>
        </p:nvSpPr>
        <p:spPr/>
        <p:txBody>
          <a:bodyPr/>
          <a:lstStyle>
            <a:lvl1pPr>
              <a:defRPr/>
            </a:lvl1pPr>
          </a:lstStyle>
          <a:p>
            <a:pPr>
              <a:defRPr/>
            </a:pPr>
            <a:fld id="{4945159C-856D-449F-9A03-FA6019010734}" type="datetimeFigureOut">
              <a:rPr lang="en-SG"/>
              <a:pPr>
                <a:defRPr/>
              </a:pPr>
              <a:t>9/3/2023</a:t>
            </a:fld>
            <a:endParaRPr lang="en-SG"/>
          </a:p>
        </p:txBody>
      </p:sp>
      <p:sp>
        <p:nvSpPr>
          <p:cNvPr id="5" name="Footer Placeholder 4">
            <a:extLst>
              <a:ext uri="{FF2B5EF4-FFF2-40B4-BE49-F238E27FC236}">
                <a16:creationId xmlns:a16="http://schemas.microsoft.com/office/drawing/2014/main" id="{470EE9D7-0C11-42BD-BCFE-348C2FAD490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5FBCEED-D9E2-4F1F-8692-A7B04BFADB40}"/>
              </a:ext>
            </a:extLst>
          </p:cNvPr>
          <p:cNvSpPr>
            <a:spLocks noGrp="1"/>
          </p:cNvSpPr>
          <p:nvPr>
            <p:ph type="sldNum" sz="quarter" idx="12"/>
          </p:nvPr>
        </p:nvSpPr>
        <p:spPr/>
        <p:txBody>
          <a:bodyPr/>
          <a:lstStyle>
            <a:lvl1pPr>
              <a:defRPr/>
            </a:lvl1pPr>
          </a:lstStyle>
          <a:p>
            <a:pPr>
              <a:defRPr/>
            </a:pPr>
            <a:fld id="{B5C4BC57-105B-4008-87A2-D150B77AE27E}" type="slidenum">
              <a:rPr lang="en-SG"/>
              <a:pPr>
                <a:defRPr/>
              </a:pPr>
              <a:t>‹#›</a:t>
            </a:fld>
            <a:endParaRPr lang="en-SG"/>
          </a:p>
        </p:txBody>
      </p:sp>
    </p:spTree>
    <p:extLst>
      <p:ext uri="{BB962C8B-B14F-4D97-AF65-F5344CB8AC3E}">
        <p14:creationId xmlns:p14="http://schemas.microsoft.com/office/powerpoint/2010/main" val="3551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6E059-913B-4A6A-B300-2A9541335355}"/>
              </a:ext>
            </a:extLst>
          </p:cNvPr>
          <p:cNvSpPr>
            <a:spLocks noGrp="1"/>
          </p:cNvSpPr>
          <p:nvPr>
            <p:ph type="dt" sz="half" idx="10"/>
          </p:nvPr>
        </p:nvSpPr>
        <p:spPr/>
        <p:txBody>
          <a:bodyPr/>
          <a:lstStyle>
            <a:lvl1pPr>
              <a:defRPr/>
            </a:lvl1pPr>
          </a:lstStyle>
          <a:p>
            <a:pPr>
              <a:defRPr/>
            </a:pPr>
            <a:fld id="{54A55A12-B456-42F3-83FA-3EBBC7C1C8BF}" type="datetimeFigureOut">
              <a:rPr lang="en-SG"/>
              <a:pPr>
                <a:defRPr/>
              </a:pPr>
              <a:t>9/3/2023</a:t>
            </a:fld>
            <a:endParaRPr lang="en-SG"/>
          </a:p>
        </p:txBody>
      </p:sp>
      <p:sp>
        <p:nvSpPr>
          <p:cNvPr id="5" name="Footer Placeholder 4">
            <a:extLst>
              <a:ext uri="{FF2B5EF4-FFF2-40B4-BE49-F238E27FC236}">
                <a16:creationId xmlns:a16="http://schemas.microsoft.com/office/drawing/2014/main" id="{995008AB-2771-4DD6-837A-701EBD8DCB3C}"/>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53D97905-E5DB-4CDD-9060-A335AA23FE88}"/>
              </a:ext>
            </a:extLst>
          </p:cNvPr>
          <p:cNvSpPr>
            <a:spLocks noGrp="1"/>
          </p:cNvSpPr>
          <p:nvPr>
            <p:ph type="sldNum" sz="quarter" idx="12"/>
          </p:nvPr>
        </p:nvSpPr>
        <p:spPr/>
        <p:txBody>
          <a:bodyPr/>
          <a:lstStyle>
            <a:lvl1pPr>
              <a:defRPr/>
            </a:lvl1pPr>
          </a:lstStyle>
          <a:p>
            <a:pPr>
              <a:defRPr/>
            </a:pPr>
            <a:fld id="{DC7581EC-CD30-43B8-87C3-EF366F403A32}" type="slidenum">
              <a:rPr lang="en-SG"/>
              <a:pPr>
                <a:defRPr/>
              </a:pPr>
              <a:t>‹#›</a:t>
            </a:fld>
            <a:endParaRPr lang="en-SG"/>
          </a:p>
        </p:txBody>
      </p:sp>
    </p:spTree>
    <p:extLst>
      <p:ext uri="{BB962C8B-B14F-4D97-AF65-F5344CB8AC3E}">
        <p14:creationId xmlns:p14="http://schemas.microsoft.com/office/powerpoint/2010/main" val="165639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a:extLst>
              <a:ext uri="{FF2B5EF4-FFF2-40B4-BE49-F238E27FC236}">
                <a16:creationId xmlns:a16="http://schemas.microsoft.com/office/drawing/2014/main" id="{E851C09E-46DD-4709-A73A-B6BA2ED1B3AA}"/>
              </a:ext>
            </a:extLst>
          </p:cNvPr>
          <p:cNvSpPr>
            <a:spLocks noGrp="1"/>
          </p:cNvSpPr>
          <p:nvPr>
            <p:ph type="dt" sz="half" idx="10"/>
          </p:nvPr>
        </p:nvSpPr>
        <p:spPr/>
        <p:txBody>
          <a:bodyPr/>
          <a:lstStyle>
            <a:lvl1pPr>
              <a:defRPr/>
            </a:lvl1pPr>
          </a:lstStyle>
          <a:p>
            <a:pPr>
              <a:defRPr/>
            </a:pPr>
            <a:fld id="{95B9B13E-7A5D-4F0E-A557-CA3CFFCB03B7}" type="datetimeFigureOut">
              <a:rPr lang="en-SG"/>
              <a:pPr>
                <a:defRPr/>
              </a:pPr>
              <a:t>9/3/2023</a:t>
            </a:fld>
            <a:endParaRPr lang="en-SG"/>
          </a:p>
        </p:txBody>
      </p:sp>
      <p:sp>
        <p:nvSpPr>
          <p:cNvPr id="6" name="Footer Placeholder 4">
            <a:extLst>
              <a:ext uri="{FF2B5EF4-FFF2-40B4-BE49-F238E27FC236}">
                <a16:creationId xmlns:a16="http://schemas.microsoft.com/office/drawing/2014/main" id="{38763DF7-AF00-4353-8AAC-90C3EEC305F4}"/>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ED548759-9A03-44C4-B5BD-ADAF2545F9A2}"/>
              </a:ext>
            </a:extLst>
          </p:cNvPr>
          <p:cNvSpPr>
            <a:spLocks noGrp="1"/>
          </p:cNvSpPr>
          <p:nvPr>
            <p:ph type="sldNum" sz="quarter" idx="12"/>
          </p:nvPr>
        </p:nvSpPr>
        <p:spPr/>
        <p:txBody>
          <a:bodyPr/>
          <a:lstStyle>
            <a:lvl1pPr>
              <a:defRPr/>
            </a:lvl1pPr>
          </a:lstStyle>
          <a:p>
            <a:pPr>
              <a:defRPr/>
            </a:pPr>
            <a:fld id="{4A6BA618-D901-4CF6-AD7A-281EE5FC6216}" type="slidenum">
              <a:rPr lang="en-SG"/>
              <a:pPr>
                <a:defRPr/>
              </a:pPr>
              <a:t>‹#›</a:t>
            </a:fld>
            <a:endParaRPr lang="en-SG"/>
          </a:p>
        </p:txBody>
      </p:sp>
    </p:spTree>
    <p:extLst>
      <p:ext uri="{BB962C8B-B14F-4D97-AF65-F5344CB8AC3E}">
        <p14:creationId xmlns:p14="http://schemas.microsoft.com/office/powerpoint/2010/main" val="39679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6C5BF2A5-56D5-42C1-9AFE-185A8FFC9656}"/>
              </a:ext>
            </a:extLst>
          </p:cNvPr>
          <p:cNvSpPr>
            <a:spLocks noGrp="1"/>
          </p:cNvSpPr>
          <p:nvPr>
            <p:ph type="dt" sz="half" idx="10"/>
          </p:nvPr>
        </p:nvSpPr>
        <p:spPr/>
        <p:txBody>
          <a:bodyPr/>
          <a:lstStyle>
            <a:lvl1pPr>
              <a:defRPr/>
            </a:lvl1pPr>
          </a:lstStyle>
          <a:p>
            <a:pPr>
              <a:defRPr/>
            </a:pPr>
            <a:fld id="{118DF0CC-5120-4C6E-8701-069A53900821}" type="datetimeFigureOut">
              <a:rPr lang="en-SG"/>
              <a:pPr>
                <a:defRPr/>
              </a:pPr>
              <a:t>9/3/2023</a:t>
            </a:fld>
            <a:endParaRPr lang="en-SG"/>
          </a:p>
        </p:txBody>
      </p:sp>
      <p:sp>
        <p:nvSpPr>
          <p:cNvPr id="8" name="Footer Placeholder 4">
            <a:extLst>
              <a:ext uri="{FF2B5EF4-FFF2-40B4-BE49-F238E27FC236}">
                <a16:creationId xmlns:a16="http://schemas.microsoft.com/office/drawing/2014/main" id="{6ECA2D94-EC7F-4D00-8613-E598A65A7EA0}"/>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0703A8E4-908E-4868-9C98-CFFF86DC28C6}"/>
              </a:ext>
            </a:extLst>
          </p:cNvPr>
          <p:cNvSpPr>
            <a:spLocks noGrp="1"/>
          </p:cNvSpPr>
          <p:nvPr>
            <p:ph type="sldNum" sz="quarter" idx="12"/>
          </p:nvPr>
        </p:nvSpPr>
        <p:spPr/>
        <p:txBody>
          <a:bodyPr/>
          <a:lstStyle>
            <a:lvl1pPr>
              <a:defRPr/>
            </a:lvl1pPr>
          </a:lstStyle>
          <a:p>
            <a:pPr>
              <a:defRPr/>
            </a:pPr>
            <a:fld id="{70D82C84-D7B3-4DFD-AD3E-735C69CEFB8F}" type="slidenum">
              <a:rPr lang="en-SG"/>
              <a:pPr>
                <a:defRPr/>
              </a:pPr>
              <a:t>‹#›</a:t>
            </a:fld>
            <a:endParaRPr lang="en-SG"/>
          </a:p>
        </p:txBody>
      </p:sp>
    </p:spTree>
    <p:extLst>
      <p:ext uri="{BB962C8B-B14F-4D97-AF65-F5344CB8AC3E}">
        <p14:creationId xmlns:p14="http://schemas.microsoft.com/office/powerpoint/2010/main" val="2295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a:extLst>
              <a:ext uri="{FF2B5EF4-FFF2-40B4-BE49-F238E27FC236}">
                <a16:creationId xmlns:a16="http://schemas.microsoft.com/office/drawing/2014/main" id="{8700A1E7-4261-48C4-86E7-A0D98751F60D}"/>
              </a:ext>
            </a:extLst>
          </p:cNvPr>
          <p:cNvSpPr>
            <a:spLocks noGrp="1"/>
          </p:cNvSpPr>
          <p:nvPr>
            <p:ph type="dt" sz="half" idx="10"/>
          </p:nvPr>
        </p:nvSpPr>
        <p:spPr/>
        <p:txBody>
          <a:bodyPr/>
          <a:lstStyle>
            <a:lvl1pPr>
              <a:defRPr/>
            </a:lvl1pPr>
          </a:lstStyle>
          <a:p>
            <a:pPr>
              <a:defRPr/>
            </a:pPr>
            <a:fld id="{7799C927-E38E-4BC9-9E44-9E7438A0BE51}" type="datetimeFigureOut">
              <a:rPr lang="en-SG"/>
              <a:pPr>
                <a:defRPr/>
              </a:pPr>
              <a:t>9/3/2023</a:t>
            </a:fld>
            <a:endParaRPr lang="en-SG"/>
          </a:p>
        </p:txBody>
      </p:sp>
      <p:sp>
        <p:nvSpPr>
          <p:cNvPr id="4" name="Footer Placeholder 4">
            <a:extLst>
              <a:ext uri="{FF2B5EF4-FFF2-40B4-BE49-F238E27FC236}">
                <a16:creationId xmlns:a16="http://schemas.microsoft.com/office/drawing/2014/main" id="{679D2F92-5E1F-4F0D-AAA1-E308734CFBDB}"/>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F7909451-15F4-430F-9ECF-4E185BA8F572}"/>
              </a:ext>
            </a:extLst>
          </p:cNvPr>
          <p:cNvSpPr>
            <a:spLocks noGrp="1"/>
          </p:cNvSpPr>
          <p:nvPr>
            <p:ph type="sldNum" sz="quarter" idx="12"/>
          </p:nvPr>
        </p:nvSpPr>
        <p:spPr/>
        <p:txBody>
          <a:bodyPr/>
          <a:lstStyle>
            <a:lvl1pPr>
              <a:defRPr/>
            </a:lvl1pPr>
          </a:lstStyle>
          <a:p>
            <a:pPr>
              <a:defRPr/>
            </a:pPr>
            <a:fld id="{1022F0C3-B362-4FE9-8DA2-EF5051CE0391}" type="slidenum">
              <a:rPr lang="en-SG"/>
              <a:pPr>
                <a:defRPr/>
              </a:pPr>
              <a:t>‹#›</a:t>
            </a:fld>
            <a:endParaRPr lang="en-SG"/>
          </a:p>
        </p:txBody>
      </p:sp>
    </p:spTree>
    <p:extLst>
      <p:ext uri="{BB962C8B-B14F-4D97-AF65-F5344CB8AC3E}">
        <p14:creationId xmlns:p14="http://schemas.microsoft.com/office/powerpoint/2010/main" val="42410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5CAEB10-5D56-4FA7-B8FA-31144EE1716A}"/>
              </a:ext>
            </a:extLst>
          </p:cNvPr>
          <p:cNvSpPr>
            <a:spLocks noGrp="1"/>
          </p:cNvSpPr>
          <p:nvPr>
            <p:ph type="dt" sz="half" idx="10"/>
          </p:nvPr>
        </p:nvSpPr>
        <p:spPr/>
        <p:txBody>
          <a:bodyPr/>
          <a:lstStyle>
            <a:lvl1pPr>
              <a:defRPr/>
            </a:lvl1pPr>
          </a:lstStyle>
          <a:p>
            <a:pPr>
              <a:defRPr/>
            </a:pPr>
            <a:fld id="{20CBF687-0443-494F-8449-60478B8C5B52}" type="datetimeFigureOut">
              <a:rPr lang="en-SG"/>
              <a:pPr>
                <a:defRPr/>
              </a:pPr>
              <a:t>9/3/2023</a:t>
            </a:fld>
            <a:endParaRPr lang="en-SG"/>
          </a:p>
        </p:txBody>
      </p:sp>
      <p:sp>
        <p:nvSpPr>
          <p:cNvPr id="3" name="Footer Placeholder 4">
            <a:extLst>
              <a:ext uri="{FF2B5EF4-FFF2-40B4-BE49-F238E27FC236}">
                <a16:creationId xmlns:a16="http://schemas.microsoft.com/office/drawing/2014/main" id="{225F1EB7-390F-47AB-A7FC-CAB0E4349B2F}"/>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9FB7938A-6323-4B40-B7B4-6E73A017F94A}"/>
              </a:ext>
            </a:extLst>
          </p:cNvPr>
          <p:cNvSpPr>
            <a:spLocks noGrp="1"/>
          </p:cNvSpPr>
          <p:nvPr>
            <p:ph type="sldNum" sz="quarter" idx="12"/>
          </p:nvPr>
        </p:nvSpPr>
        <p:spPr/>
        <p:txBody>
          <a:bodyPr/>
          <a:lstStyle>
            <a:lvl1pPr>
              <a:defRPr/>
            </a:lvl1pPr>
          </a:lstStyle>
          <a:p>
            <a:pPr>
              <a:defRPr/>
            </a:pPr>
            <a:fld id="{8F08762C-DE3B-4773-B11F-9A2C164B03B5}" type="slidenum">
              <a:rPr lang="en-SG"/>
              <a:pPr>
                <a:defRPr/>
              </a:pPr>
              <a:t>‹#›</a:t>
            </a:fld>
            <a:endParaRPr lang="en-SG"/>
          </a:p>
        </p:txBody>
      </p:sp>
    </p:spTree>
    <p:extLst>
      <p:ext uri="{BB962C8B-B14F-4D97-AF65-F5344CB8AC3E}">
        <p14:creationId xmlns:p14="http://schemas.microsoft.com/office/powerpoint/2010/main" val="28841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196BEAE0-A247-42F2-9B5C-E6149B670E2E}"/>
              </a:ext>
            </a:extLst>
          </p:cNvPr>
          <p:cNvSpPr>
            <a:spLocks noGrp="1"/>
          </p:cNvSpPr>
          <p:nvPr>
            <p:ph type="dt" sz="half" idx="10"/>
          </p:nvPr>
        </p:nvSpPr>
        <p:spPr/>
        <p:txBody>
          <a:bodyPr/>
          <a:lstStyle>
            <a:lvl1pPr>
              <a:defRPr/>
            </a:lvl1pPr>
          </a:lstStyle>
          <a:p>
            <a:pPr>
              <a:defRPr/>
            </a:pPr>
            <a:fld id="{29D4064B-A84C-4CE5-9774-C629E363B7E0}" type="datetimeFigureOut">
              <a:rPr lang="en-SG"/>
              <a:pPr>
                <a:defRPr/>
              </a:pPr>
              <a:t>9/3/2023</a:t>
            </a:fld>
            <a:endParaRPr lang="en-SG"/>
          </a:p>
        </p:txBody>
      </p:sp>
      <p:sp>
        <p:nvSpPr>
          <p:cNvPr id="6" name="Footer Placeholder 4">
            <a:extLst>
              <a:ext uri="{FF2B5EF4-FFF2-40B4-BE49-F238E27FC236}">
                <a16:creationId xmlns:a16="http://schemas.microsoft.com/office/drawing/2014/main" id="{D4489D27-8362-4954-AB46-33773654FEAF}"/>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7A9F44D-A6DC-493D-A5F5-98487A17A613}"/>
              </a:ext>
            </a:extLst>
          </p:cNvPr>
          <p:cNvSpPr>
            <a:spLocks noGrp="1"/>
          </p:cNvSpPr>
          <p:nvPr>
            <p:ph type="sldNum" sz="quarter" idx="12"/>
          </p:nvPr>
        </p:nvSpPr>
        <p:spPr/>
        <p:txBody>
          <a:bodyPr/>
          <a:lstStyle>
            <a:lvl1pPr>
              <a:defRPr/>
            </a:lvl1pPr>
          </a:lstStyle>
          <a:p>
            <a:pPr>
              <a:defRPr/>
            </a:pPr>
            <a:fld id="{4A37E5A2-145D-4B91-9654-26805A6B6715}" type="slidenum">
              <a:rPr lang="en-SG"/>
              <a:pPr>
                <a:defRPr/>
              </a:pPr>
              <a:t>‹#›</a:t>
            </a:fld>
            <a:endParaRPr lang="en-SG"/>
          </a:p>
        </p:txBody>
      </p:sp>
    </p:spTree>
    <p:extLst>
      <p:ext uri="{BB962C8B-B14F-4D97-AF65-F5344CB8AC3E}">
        <p14:creationId xmlns:p14="http://schemas.microsoft.com/office/powerpoint/2010/main" val="391683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SG" noProof="0"/>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D84DC298-9206-4C78-BC30-488BCE46D2A8}"/>
              </a:ext>
            </a:extLst>
          </p:cNvPr>
          <p:cNvSpPr>
            <a:spLocks noGrp="1"/>
          </p:cNvSpPr>
          <p:nvPr>
            <p:ph type="dt" sz="half" idx="10"/>
          </p:nvPr>
        </p:nvSpPr>
        <p:spPr/>
        <p:txBody>
          <a:bodyPr/>
          <a:lstStyle>
            <a:lvl1pPr>
              <a:defRPr/>
            </a:lvl1pPr>
          </a:lstStyle>
          <a:p>
            <a:pPr>
              <a:defRPr/>
            </a:pPr>
            <a:fld id="{8EEF3A93-164E-41F1-B826-FB21504E9451}" type="datetimeFigureOut">
              <a:rPr lang="en-SG"/>
              <a:pPr>
                <a:defRPr/>
              </a:pPr>
              <a:t>9/3/2023</a:t>
            </a:fld>
            <a:endParaRPr lang="en-SG"/>
          </a:p>
        </p:txBody>
      </p:sp>
      <p:sp>
        <p:nvSpPr>
          <p:cNvPr id="6" name="Footer Placeholder 4">
            <a:extLst>
              <a:ext uri="{FF2B5EF4-FFF2-40B4-BE49-F238E27FC236}">
                <a16:creationId xmlns:a16="http://schemas.microsoft.com/office/drawing/2014/main" id="{9932F45D-8BCE-44AD-ADAE-030AA3545BA9}"/>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568FE872-AE85-40E3-A5BA-9403EF290F7E}"/>
              </a:ext>
            </a:extLst>
          </p:cNvPr>
          <p:cNvSpPr>
            <a:spLocks noGrp="1"/>
          </p:cNvSpPr>
          <p:nvPr>
            <p:ph type="sldNum" sz="quarter" idx="12"/>
          </p:nvPr>
        </p:nvSpPr>
        <p:spPr/>
        <p:txBody>
          <a:bodyPr/>
          <a:lstStyle>
            <a:lvl1pPr>
              <a:defRPr/>
            </a:lvl1pPr>
          </a:lstStyle>
          <a:p>
            <a:pPr>
              <a:defRPr/>
            </a:pPr>
            <a:fld id="{2F3A63DD-EC85-4D6C-AD1F-61126B48577D}" type="slidenum">
              <a:rPr lang="en-SG"/>
              <a:pPr>
                <a:defRPr/>
              </a:pPr>
              <a:t>‹#›</a:t>
            </a:fld>
            <a:endParaRPr lang="en-SG"/>
          </a:p>
        </p:txBody>
      </p:sp>
    </p:spTree>
    <p:extLst>
      <p:ext uri="{BB962C8B-B14F-4D97-AF65-F5344CB8AC3E}">
        <p14:creationId xmlns:p14="http://schemas.microsoft.com/office/powerpoint/2010/main" val="468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3C0473D-3651-41F1-8651-FF66016EFEC6}"/>
              </a:ext>
            </a:extLst>
          </p:cNvPr>
          <p:cNvSpPr>
            <a:spLocks noGrp="1" noChangeArrowheads="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altLang="en-US"/>
              <a:t>Click to edit Master title style</a:t>
            </a:r>
            <a:endParaRPr lang="en-SG" altLang="en-US"/>
          </a:p>
        </p:txBody>
      </p:sp>
      <p:sp>
        <p:nvSpPr>
          <p:cNvPr id="1027" name="Text Placeholder 2">
            <a:extLst>
              <a:ext uri="{FF2B5EF4-FFF2-40B4-BE49-F238E27FC236}">
                <a16:creationId xmlns:a16="http://schemas.microsoft.com/office/drawing/2014/main" id="{B4643DDE-6679-4B45-9D28-EAF13986209F}"/>
              </a:ext>
            </a:extLst>
          </p:cNvPr>
          <p:cNvSpPr>
            <a:spLocks noGrp="1" noChangeArrowheads="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a:extLst>
              <a:ext uri="{FF2B5EF4-FFF2-40B4-BE49-F238E27FC236}">
                <a16:creationId xmlns:a16="http://schemas.microsoft.com/office/drawing/2014/main" id="{3F1F57A8-737C-4572-A0F4-E99D30264DF3}"/>
              </a:ext>
            </a:extLst>
          </p:cNvPr>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eaLnBrk="1" fontAlgn="auto" hangingPunct="1">
              <a:spcBef>
                <a:spcPts val="0"/>
              </a:spcBef>
              <a:spcAft>
                <a:spcPts val="0"/>
              </a:spcAft>
              <a:defRPr sz="3900" smtClean="0">
                <a:solidFill>
                  <a:schemeClr val="tx1">
                    <a:tint val="75000"/>
                  </a:schemeClr>
                </a:solidFill>
                <a:latin typeface="+mn-lt"/>
              </a:defRPr>
            </a:lvl1pPr>
          </a:lstStyle>
          <a:p>
            <a:pPr>
              <a:defRPr/>
            </a:pPr>
            <a:fld id="{741EBADC-691D-4ACC-889A-5A2C608D2190}" type="datetimeFigureOut">
              <a:rPr lang="en-SG"/>
              <a:pPr>
                <a:defRPr/>
              </a:pPr>
              <a:t>9/3/2023</a:t>
            </a:fld>
            <a:endParaRPr lang="en-SG"/>
          </a:p>
        </p:txBody>
      </p:sp>
      <p:sp>
        <p:nvSpPr>
          <p:cNvPr id="5" name="Footer Placeholder 4">
            <a:extLst>
              <a:ext uri="{FF2B5EF4-FFF2-40B4-BE49-F238E27FC236}">
                <a16:creationId xmlns:a16="http://schemas.microsoft.com/office/drawing/2014/main" id="{ADB1B076-99A1-46EB-9E80-ED8A5D2C3B4B}"/>
              </a:ext>
            </a:extLst>
          </p:cNvPr>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eaLnBrk="1" fontAlgn="auto" hangingPunct="1">
              <a:spcBef>
                <a:spcPts val="0"/>
              </a:spcBef>
              <a:spcAft>
                <a:spcPts val="0"/>
              </a:spcAft>
              <a:defRPr sz="3900">
                <a:solidFill>
                  <a:schemeClr val="tx1">
                    <a:tint val="75000"/>
                  </a:schemeClr>
                </a:solidFill>
                <a:latin typeface="+mn-lt"/>
              </a:defRPr>
            </a:lvl1pPr>
          </a:lstStyle>
          <a:p>
            <a:pPr>
              <a:defRPr/>
            </a:pPr>
            <a:endParaRPr lang="en-SG"/>
          </a:p>
        </p:txBody>
      </p:sp>
      <p:sp>
        <p:nvSpPr>
          <p:cNvPr id="6" name="Slide Number Placeholder 5">
            <a:extLst>
              <a:ext uri="{FF2B5EF4-FFF2-40B4-BE49-F238E27FC236}">
                <a16:creationId xmlns:a16="http://schemas.microsoft.com/office/drawing/2014/main" id="{D0A002AD-5B8B-4064-95BC-C951519D61C6}"/>
              </a:ext>
            </a:extLst>
          </p:cNvPr>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eaLnBrk="1" fontAlgn="auto" hangingPunct="1">
              <a:spcBef>
                <a:spcPts val="0"/>
              </a:spcBef>
              <a:spcAft>
                <a:spcPts val="0"/>
              </a:spcAft>
              <a:defRPr sz="3900" smtClean="0">
                <a:solidFill>
                  <a:schemeClr val="tx1">
                    <a:tint val="75000"/>
                  </a:schemeClr>
                </a:solidFill>
                <a:latin typeface="+mn-lt"/>
              </a:defRPr>
            </a:lvl1pPr>
          </a:lstStyle>
          <a:p>
            <a:pPr>
              <a:defRPr/>
            </a:pPr>
            <a:fld id="{8EA9E9A4-76AE-4C25-B592-D1BBEFE9314A}"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fontAlgn="base">
        <a:spcBef>
          <a:spcPct val="0"/>
        </a:spcBef>
        <a:spcAft>
          <a:spcPct val="0"/>
        </a:spcAft>
        <a:defRPr sz="14200" kern="1200">
          <a:solidFill>
            <a:schemeClr val="tx1"/>
          </a:solidFill>
          <a:latin typeface="+mj-lt"/>
          <a:ea typeface="+mj-ea"/>
          <a:cs typeface="+mj-cs"/>
        </a:defRPr>
      </a:lvl1pPr>
      <a:lvl2pPr algn="ctr" defTabSz="2951163" rtl="0" fontAlgn="base">
        <a:spcBef>
          <a:spcPct val="0"/>
        </a:spcBef>
        <a:spcAft>
          <a:spcPct val="0"/>
        </a:spcAft>
        <a:defRPr sz="14200">
          <a:solidFill>
            <a:schemeClr val="tx1"/>
          </a:solidFill>
          <a:latin typeface="Calibri" panose="020F0502020204030204" pitchFamily="34" charset="0"/>
        </a:defRPr>
      </a:lvl2pPr>
      <a:lvl3pPr algn="ctr" defTabSz="2951163" rtl="0" fontAlgn="base">
        <a:spcBef>
          <a:spcPct val="0"/>
        </a:spcBef>
        <a:spcAft>
          <a:spcPct val="0"/>
        </a:spcAft>
        <a:defRPr sz="14200">
          <a:solidFill>
            <a:schemeClr val="tx1"/>
          </a:solidFill>
          <a:latin typeface="Calibri" panose="020F0502020204030204" pitchFamily="34" charset="0"/>
        </a:defRPr>
      </a:lvl3pPr>
      <a:lvl4pPr algn="ctr" defTabSz="2951163" rtl="0" fontAlgn="base">
        <a:spcBef>
          <a:spcPct val="0"/>
        </a:spcBef>
        <a:spcAft>
          <a:spcPct val="0"/>
        </a:spcAft>
        <a:defRPr sz="14200">
          <a:solidFill>
            <a:schemeClr val="tx1"/>
          </a:solidFill>
          <a:latin typeface="Calibri" panose="020F0502020204030204" pitchFamily="34" charset="0"/>
        </a:defRPr>
      </a:lvl4pPr>
      <a:lvl5pPr algn="ctr" defTabSz="2951163" rtl="0" fontAlgn="base">
        <a:spcBef>
          <a:spcPct val="0"/>
        </a:spcBef>
        <a:spcAft>
          <a:spcPct val="0"/>
        </a:spcAft>
        <a:defRPr sz="14200">
          <a:solidFill>
            <a:schemeClr val="tx1"/>
          </a:solidFill>
          <a:latin typeface="Calibri" panose="020F0502020204030204" pitchFamily="34" charset="0"/>
        </a:defRPr>
      </a:lvl5pPr>
      <a:lvl6pPr marL="457200" algn="ctr" defTabSz="2951163" rtl="0" fontAlgn="base">
        <a:spcBef>
          <a:spcPct val="0"/>
        </a:spcBef>
        <a:spcAft>
          <a:spcPct val="0"/>
        </a:spcAft>
        <a:defRPr sz="14200">
          <a:solidFill>
            <a:schemeClr val="tx1"/>
          </a:solidFill>
          <a:latin typeface="Calibri" panose="020F0502020204030204" pitchFamily="34" charset="0"/>
        </a:defRPr>
      </a:lvl6pPr>
      <a:lvl7pPr marL="914400" algn="ctr" defTabSz="2951163" rtl="0" fontAlgn="base">
        <a:spcBef>
          <a:spcPct val="0"/>
        </a:spcBef>
        <a:spcAft>
          <a:spcPct val="0"/>
        </a:spcAft>
        <a:defRPr sz="14200">
          <a:solidFill>
            <a:schemeClr val="tx1"/>
          </a:solidFill>
          <a:latin typeface="Calibri" panose="020F0502020204030204" pitchFamily="34" charset="0"/>
        </a:defRPr>
      </a:lvl7pPr>
      <a:lvl8pPr marL="1371600" algn="ctr" defTabSz="2951163" rtl="0" fontAlgn="base">
        <a:spcBef>
          <a:spcPct val="0"/>
        </a:spcBef>
        <a:spcAft>
          <a:spcPct val="0"/>
        </a:spcAft>
        <a:defRPr sz="14200">
          <a:solidFill>
            <a:schemeClr val="tx1"/>
          </a:solidFill>
          <a:latin typeface="Calibri" panose="020F0502020204030204" pitchFamily="34" charset="0"/>
        </a:defRPr>
      </a:lvl8pPr>
      <a:lvl9pPr marL="1828800" algn="ctr" defTabSz="2951163" rtl="0" fontAlgn="base">
        <a:spcBef>
          <a:spcPct val="0"/>
        </a:spcBef>
        <a:spcAft>
          <a:spcPct val="0"/>
        </a:spcAft>
        <a:defRPr sz="14200">
          <a:solidFill>
            <a:schemeClr val="tx1"/>
          </a:solidFill>
          <a:latin typeface="Calibri" panose="020F0502020204030204" pitchFamily="34" charset="0"/>
        </a:defRPr>
      </a:lvl9pPr>
    </p:titleStyle>
    <p:bodyStyle>
      <a:lvl1pPr marL="1106488" indent="-1106488" algn="l" defTabSz="2951163" rtl="0" fontAlgn="base">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fontAlgn="base">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fontAlgn="base">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openclipart.org/detail/143623" TargetMode="External"/><Relationship Id="rId11" Type="http://schemas.openxmlformats.org/officeDocument/2006/relationships/hyperlink" Target="https://www.freepngimg.com/png/78155-icons-light-idea-computer-lighting-incandescent-bulb" TargetMode="External"/><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hyperlink" Target="https://journal.ipb.ac.id/index.php/jikk/article/view/22687" TargetMode="External"/><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9065EFFF-1C40-4343-BCE4-EEC15592E727}"/>
              </a:ext>
            </a:extLst>
          </p:cNvPr>
          <p:cNvSpPr/>
          <p:nvPr/>
        </p:nvSpPr>
        <p:spPr>
          <a:xfrm>
            <a:off x="-36513" y="29163963"/>
            <a:ext cx="21450301" cy="11699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2952323" eaLnBrk="1" fontAlgn="auto" hangingPunct="1">
              <a:spcBef>
                <a:spcPts val="0"/>
              </a:spcBef>
              <a:spcAft>
                <a:spcPts val="0"/>
              </a:spcAft>
              <a:defRPr/>
            </a:pPr>
            <a:endParaRPr lang="en-SG" sz="4200" b="1" dirty="0">
              <a:latin typeface="Arial" pitchFamily="34" charset="0"/>
              <a:cs typeface="Arial" pitchFamily="34" charset="0"/>
            </a:endParaRPr>
          </a:p>
        </p:txBody>
      </p:sp>
      <p:sp>
        <p:nvSpPr>
          <p:cNvPr id="3075" name="Rectangle 298">
            <a:extLst>
              <a:ext uri="{FF2B5EF4-FFF2-40B4-BE49-F238E27FC236}">
                <a16:creationId xmlns:a16="http://schemas.microsoft.com/office/drawing/2014/main" id="{71B97C39-2EDB-4ACA-ACA4-9AB39D1747B1}"/>
              </a:ext>
            </a:extLst>
          </p:cNvPr>
          <p:cNvSpPr>
            <a:spLocks noChangeArrowheads="1"/>
          </p:cNvSpPr>
          <p:nvPr/>
        </p:nvSpPr>
        <p:spPr bwMode="auto">
          <a:xfrm>
            <a:off x="16886238" y="2942590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800">
                <a:solidFill>
                  <a:schemeClr val="tx1"/>
                </a:solidFill>
                <a:latin typeface="Calibri" panose="020F0502020204030204" pitchFamily="34" charset="0"/>
              </a:defRPr>
            </a:lvl1pPr>
            <a:lvl2pPr marL="742950" indent="-285750">
              <a:defRPr sz="5800">
                <a:solidFill>
                  <a:schemeClr val="tx1"/>
                </a:solidFill>
                <a:latin typeface="Calibri" panose="020F0502020204030204" pitchFamily="34" charset="0"/>
              </a:defRPr>
            </a:lvl2pPr>
            <a:lvl3pPr marL="1143000" indent="-228600">
              <a:defRPr sz="5800">
                <a:solidFill>
                  <a:schemeClr val="tx1"/>
                </a:solidFill>
                <a:latin typeface="Calibri" panose="020F0502020204030204" pitchFamily="34" charset="0"/>
              </a:defRPr>
            </a:lvl3pPr>
            <a:lvl4pPr marL="1600200" indent="-228600">
              <a:defRPr sz="5800">
                <a:solidFill>
                  <a:schemeClr val="tx1"/>
                </a:solidFill>
                <a:latin typeface="Calibri" panose="020F0502020204030204" pitchFamily="34" charset="0"/>
              </a:defRPr>
            </a:lvl4pPr>
            <a:lvl5pPr marL="2057400" indent="-228600">
              <a:defRPr sz="5800">
                <a:solidFill>
                  <a:schemeClr val="tx1"/>
                </a:solidFill>
                <a:latin typeface="Calibri" panose="020F0502020204030204" pitchFamily="34" charset="0"/>
              </a:defRPr>
            </a:lvl5pPr>
            <a:lvl6pPr marL="2514600" indent="-228600" fontAlgn="base">
              <a:spcBef>
                <a:spcPct val="0"/>
              </a:spcBef>
              <a:spcAft>
                <a:spcPct val="0"/>
              </a:spcAft>
              <a:defRPr sz="5800">
                <a:solidFill>
                  <a:schemeClr val="tx1"/>
                </a:solidFill>
                <a:latin typeface="Calibri" panose="020F0502020204030204" pitchFamily="34" charset="0"/>
              </a:defRPr>
            </a:lvl6pPr>
            <a:lvl7pPr marL="2971800" indent="-228600" fontAlgn="base">
              <a:spcBef>
                <a:spcPct val="0"/>
              </a:spcBef>
              <a:spcAft>
                <a:spcPct val="0"/>
              </a:spcAft>
              <a:defRPr sz="5800">
                <a:solidFill>
                  <a:schemeClr val="tx1"/>
                </a:solidFill>
                <a:latin typeface="Calibri" panose="020F0502020204030204" pitchFamily="34" charset="0"/>
              </a:defRPr>
            </a:lvl7pPr>
            <a:lvl8pPr marL="3429000" indent="-228600" fontAlgn="base">
              <a:spcBef>
                <a:spcPct val="0"/>
              </a:spcBef>
              <a:spcAft>
                <a:spcPct val="0"/>
              </a:spcAft>
              <a:defRPr sz="5800">
                <a:solidFill>
                  <a:schemeClr val="tx1"/>
                </a:solidFill>
                <a:latin typeface="Calibri" panose="020F0502020204030204" pitchFamily="34" charset="0"/>
              </a:defRPr>
            </a:lvl8pPr>
            <a:lvl9pPr marL="3886200" indent="-228600" fontAlgn="base">
              <a:spcBef>
                <a:spcPct val="0"/>
              </a:spcBef>
              <a:spcAft>
                <a:spcPct val="0"/>
              </a:spcAft>
              <a:defRPr sz="5800">
                <a:solidFill>
                  <a:schemeClr val="tx1"/>
                </a:solidFill>
                <a:latin typeface="Calibri" panose="020F0502020204030204" pitchFamily="34" charset="0"/>
              </a:defRPr>
            </a:lvl9pPr>
          </a:lstStyle>
          <a:p>
            <a:pPr defTabSz="914400" eaLnBrk="1" hangingPunct="1"/>
            <a:r>
              <a:rPr lang="en-US" altLang="en-US" sz="4200" b="1">
                <a:solidFill>
                  <a:schemeClr val="bg1"/>
                </a:solidFill>
                <a:latin typeface="Arial" panose="020B0604020202020204" pitchFamily="34" charset="0"/>
                <a:cs typeface="Arial" panose="020B0604020202020204" pitchFamily="34" charset="0"/>
              </a:rPr>
              <a:t>www.ntu.edu.sg</a:t>
            </a:r>
            <a:endParaRPr lang="en-US" altLang="en-US" sz="4200">
              <a:solidFill>
                <a:schemeClr val="bg1"/>
              </a:solidFill>
              <a:latin typeface="Arial" panose="020B0604020202020204" pitchFamily="34" charset="0"/>
              <a:cs typeface="Arial" panose="020B0604020202020204" pitchFamily="34" charset="0"/>
            </a:endParaRPr>
          </a:p>
        </p:txBody>
      </p:sp>
      <p:sp>
        <p:nvSpPr>
          <p:cNvPr id="3076" name="Rectangle 5">
            <a:extLst>
              <a:ext uri="{FF2B5EF4-FFF2-40B4-BE49-F238E27FC236}">
                <a16:creationId xmlns:a16="http://schemas.microsoft.com/office/drawing/2014/main" id="{F5A31C1B-F081-41E4-A1D7-4C202874B653}"/>
              </a:ext>
            </a:extLst>
          </p:cNvPr>
          <p:cNvSpPr txBox="1">
            <a:spLocks noChangeArrowheads="1"/>
          </p:cNvSpPr>
          <p:nvPr/>
        </p:nvSpPr>
        <p:spPr bwMode="auto">
          <a:xfrm>
            <a:off x="377824" y="2713717"/>
            <a:ext cx="20801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ctr"/>
          <a:lstStyle>
            <a:lvl1pPr defTabSz="957263">
              <a:spcBef>
                <a:spcPct val="20000"/>
              </a:spcBef>
              <a:buFont typeface="Arial" panose="020B0604020202020204" pitchFamily="34" charset="0"/>
              <a:buChar char="•"/>
              <a:defRPr sz="10300">
                <a:solidFill>
                  <a:schemeClr val="tx1"/>
                </a:solidFill>
                <a:latin typeface="Calibri" panose="020F0502020204030204" pitchFamily="34" charset="0"/>
              </a:defRPr>
            </a:lvl1pPr>
            <a:lvl2pPr marL="2398713" indent="-922338" defTabSz="957263">
              <a:spcBef>
                <a:spcPct val="20000"/>
              </a:spcBef>
              <a:buFont typeface="Arial" panose="020B0604020202020204" pitchFamily="34" charset="0"/>
              <a:buChar char="–"/>
              <a:defRPr sz="9000">
                <a:solidFill>
                  <a:schemeClr val="tx1"/>
                </a:solidFill>
                <a:latin typeface="Calibri" panose="020F0502020204030204" pitchFamily="34" charset="0"/>
              </a:defRPr>
            </a:lvl2pPr>
            <a:lvl3pPr marL="3689350" indent="-736600" defTabSz="957263">
              <a:spcBef>
                <a:spcPct val="20000"/>
              </a:spcBef>
              <a:buFont typeface="Arial" panose="020B0604020202020204" pitchFamily="34" charset="0"/>
              <a:buChar char="•"/>
              <a:defRPr sz="7700">
                <a:solidFill>
                  <a:schemeClr val="tx1"/>
                </a:solidFill>
                <a:latin typeface="Calibri" panose="020F0502020204030204" pitchFamily="34" charset="0"/>
              </a:defRPr>
            </a:lvl3pPr>
            <a:lvl4pPr marL="5165725"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4pPr>
            <a:lvl5pPr marL="6642100"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5pPr>
            <a:lvl6pPr marL="70993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6pPr>
            <a:lvl7pPr marL="75565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7pPr>
            <a:lvl8pPr marL="80137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8pPr>
            <a:lvl9pPr marL="84709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9pPr>
          </a:lstStyle>
          <a:p>
            <a:pPr eaLnBrk="1" hangingPunct="1">
              <a:spcBef>
                <a:spcPct val="0"/>
              </a:spcBef>
              <a:buFontTx/>
              <a:buNone/>
            </a:pPr>
            <a:r>
              <a:rPr lang="en-US" altLang="en-US" sz="6000" b="1" dirty="0">
                <a:solidFill>
                  <a:srgbClr val="C60C30"/>
                </a:solidFill>
                <a:latin typeface="Arial" panose="020B0604020202020204" pitchFamily="34" charset="0"/>
                <a:cs typeface="Arial" panose="020B0604020202020204" pitchFamily="34" charset="0"/>
              </a:rPr>
              <a:t>Visual AI-Enabled Ergonomic Risk Assessment </a:t>
            </a:r>
          </a:p>
        </p:txBody>
      </p:sp>
      <p:sp>
        <p:nvSpPr>
          <p:cNvPr id="84" name="Rectangle 6">
            <a:extLst>
              <a:ext uri="{FF2B5EF4-FFF2-40B4-BE49-F238E27FC236}">
                <a16:creationId xmlns:a16="http://schemas.microsoft.com/office/drawing/2014/main" id="{A83F8F5A-A5A6-4A77-809D-0FF8314EDA30}"/>
              </a:ext>
            </a:extLst>
          </p:cNvPr>
          <p:cNvSpPr txBox="1">
            <a:spLocks noChangeArrowheads="1"/>
          </p:cNvSpPr>
          <p:nvPr/>
        </p:nvSpPr>
        <p:spPr bwMode="auto">
          <a:xfrm>
            <a:off x="377824" y="3797460"/>
            <a:ext cx="19700875" cy="1582738"/>
          </a:xfrm>
          <a:prstGeom prst="rect">
            <a:avLst/>
          </a:prstGeom>
          <a:noFill/>
          <a:ln>
            <a:noFill/>
          </a:ln>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Presented by Lor Wen Sin (MAE)</a:t>
            </a:r>
          </a:p>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Supervised by Asst Prof </a:t>
            </a:r>
            <a:r>
              <a:rPr lang="en-US" altLang="en-US" sz="4000" b="1">
                <a:solidFill>
                  <a:schemeClr val="tx2"/>
                </a:solidFill>
                <a:latin typeface="Arial" panose="020B0604020202020204" pitchFamily="34" charset="0"/>
                <a:cs typeface="Arial" panose="020B0604020202020204" pitchFamily="34" charset="0"/>
              </a:rPr>
              <a:t>Kim Jinwoo (CEE)</a:t>
            </a:r>
            <a:endParaRPr lang="en-US" altLang="en-US" sz="4000" b="1" dirty="0">
              <a:solidFill>
                <a:schemeClr val="tx2"/>
              </a:solidFill>
              <a:latin typeface="Arial" panose="020B0604020202020204" pitchFamily="34" charset="0"/>
              <a:cs typeface="Arial" panose="020B0604020202020204" pitchFamily="34" charset="0"/>
            </a:endParaRPr>
          </a:p>
          <a:p>
            <a:pPr defTabSz="2952323" eaLnBrk="1" fontAlgn="auto" hangingPunct="1">
              <a:spcBef>
                <a:spcPct val="0"/>
              </a:spcBef>
              <a:spcAft>
                <a:spcPts val="0"/>
              </a:spcAft>
              <a:buFontTx/>
              <a:buNone/>
              <a:defRPr/>
            </a:pPr>
            <a:endParaRPr lang="en-US" altLang="en-US" sz="4000" b="1" dirty="0">
              <a:solidFill>
                <a:srgbClr val="1F497D"/>
              </a:solidFill>
              <a:latin typeface="Arial" panose="020B0604020202020204" pitchFamily="34" charset="0"/>
              <a:cs typeface="Arial" panose="020B0604020202020204" pitchFamily="34" charset="0"/>
            </a:endParaRPr>
          </a:p>
        </p:txBody>
      </p:sp>
      <p:pic>
        <p:nvPicPr>
          <p:cNvPr id="3078" name="Picture 2" descr="C:\Users\jmlee\Desktop\SSM Marketing\NTU Logo (full colour).png">
            <a:extLst>
              <a:ext uri="{FF2B5EF4-FFF2-40B4-BE49-F238E27FC236}">
                <a16:creationId xmlns:a16="http://schemas.microsoft.com/office/drawing/2014/main" id="{4F1FF8F0-D24E-4CCB-8484-DCA39D537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274637"/>
            <a:ext cx="5201990" cy="367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2">
            <a:extLst>
              <a:ext uri="{FF2B5EF4-FFF2-40B4-BE49-F238E27FC236}">
                <a16:creationId xmlns:a16="http://schemas.microsoft.com/office/drawing/2014/main" id="{0A85ECD6-D311-4A89-9054-DD733B107C79}"/>
              </a:ext>
            </a:extLst>
          </p:cNvPr>
          <p:cNvSpPr>
            <a:spLocks noChangeArrowheads="1"/>
          </p:cNvSpPr>
          <p:nvPr/>
        </p:nvSpPr>
        <p:spPr bwMode="auto">
          <a:xfrm>
            <a:off x="1011238" y="29151263"/>
            <a:ext cx="91455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57" tIns="7628" rIns="15257" bIns="7628">
            <a:spAutoFit/>
          </a:bodyPr>
          <a:lstStyle>
            <a:lvl1pPr defTabSz="244475">
              <a:defRPr sz="5800">
                <a:solidFill>
                  <a:schemeClr val="tx1"/>
                </a:solidFill>
                <a:latin typeface="Calibri" panose="020F0502020204030204" pitchFamily="34" charset="0"/>
              </a:defRPr>
            </a:lvl1pPr>
            <a:lvl2pPr marL="742950" indent="-285750" defTabSz="244475">
              <a:defRPr sz="5800">
                <a:solidFill>
                  <a:schemeClr val="tx1"/>
                </a:solidFill>
                <a:latin typeface="Calibri" panose="020F0502020204030204" pitchFamily="34" charset="0"/>
              </a:defRPr>
            </a:lvl2pPr>
            <a:lvl3pPr marL="1143000" indent="-228600" defTabSz="244475">
              <a:defRPr sz="5800">
                <a:solidFill>
                  <a:schemeClr val="tx1"/>
                </a:solidFill>
                <a:latin typeface="Calibri" panose="020F0502020204030204" pitchFamily="34" charset="0"/>
              </a:defRPr>
            </a:lvl3pPr>
            <a:lvl4pPr marL="1600200" indent="-228600" defTabSz="244475">
              <a:defRPr sz="5800">
                <a:solidFill>
                  <a:schemeClr val="tx1"/>
                </a:solidFill>
                <a:latin typeface="Calibri" panose="020F0502020204030204" pitchFamily="34" charset="0"/>
              </a:defRPr>
            </a:lvl4pPr>
            <a:lvl5pPr marL="2057400" indent="-228600" defTabSz="244475">
              <a:defRPr sz="5800">
                <a:solidFill>
                  <a:schemeClr val="tx1"/>
                </a:solidFill>
                <a:latin typeface="Calibri" panose="020F0502020204030204" pitchFamily="34" charset="0"/>
              </a:defRPr>
            </a:lvl5pPr>
            <a:lvl6pPr marL="2514600" indent="-228600" defTabSz="244475" fontAlgn="base">
              <a:spcBef>
                <a:spcPct val="0"/>
              </a:spcBef>
              <a:spcAft>
                <a:spcPct val="0"/>
              </a:spcAft>
              <a:defRPr sz="5800">
                <a:solidFill>
                  <a:schemeClr val="tx1"/>
                </a:solidFill>
                <a:latin typeface="Calibri" panose="020F0502020204030204" pitchFamily="34" charset="0"/>
              </a:defRPr>
            </a:lvl6pPr>
            <a:lvl7pPr marL="2971800" indent="-228600" defTabSz="244475" fontAlgn="base">
              <a:spcBef>
                <a:spcPct val="0"/>
              </a:spcBef>
              <a:spcAft>
                <a:spcPct val="0"/>
              </a:spcAft>
              <a:defRPr sz="5800">
                <a:solidFill>
                  <a:schemeClr val="tx1"/>
                </a:solidFill>
                <a:latin typeface="Calibri" panose="020F0502020204030204" pitchFamily="34" charset="0"/>
              </a:defRPr>
            </a:lvl7pPr>
            <a:lvl8pPr marL="3429000" indent="-228600" defTabSz="244475" fontAlgn="base">
              <a:spcBef>
                <a:spcPct val="0"/>
              </a:spcBef>
              <a:spcAft>
                <a:spcPct val="0"/>
              </a:spcAft>
              <a:defRPr sz="5800">
                <a:solidFill>
                  <a:schemeClr val="tx1"/>
                </a:solidFill>
                <a:latin typeface="Calibri" panose="020F0502020204030204" pitchFamily="34" charset="0"/>
              </a:defRPr>
            </a:lvl8pPr>
            <a:lvl9pPr marL="3886200" indent="-228600" defTabSz="244475" fontAlgn="base">
              <a:spcBef>
                <a:spcPct val="0"/>
              </a:spcBef>
              <a:spcAft>
                <a:spcPct val="0"/>
              </a:spcAft>
              <a:defRPr sz="5800">
                <a:solidFill>
                  <a:schemeClr val="tx1"/>
                </a:solidFill>
                <a:latin typeface="Calibri" panose="020F0502020204030204" pitchFamily="34" charset="0"/>
              </a:defRPr>
            </a:lvl9pPr>
          </a:lstStyle>
          <a:p>
            <a:pPr eaLnBrk="1" hangingPunct="1"/>
            <a:r>
              <a:rPr lang="en-US" altLang="en-US" sz="60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URECA</a:t>
            </a:r>
          </a:p>
          <a:p>
            <a:pPr eaLnBrk="1" hangingPunct="1"/>
            <a:r>
              <a:rPr lang="en-US" altLang="en-US" sz="36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Undergraduate Research Programme </a:t>
            </a:r>
          </a:p>
          <a:p>
            <a:pPr eaLnBrk="1" hangingPunct="1"/>
            <a:endParaRPr lang="en-US" altLang="en-US" sz="1200" i="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5" name="Picture 4">
            <a:extLst>
              <a:ext uri="{FF2B5EF4-FFF2-40B4-BE49-F238E27FC236}">
                <a16:creationId xmlns:a16="http://schemas.microsoft.com/office/drawing/2014/main" id="{9764EFA3-7534-2DD0-2CAF-0E9CAD7AE9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5674" y="5616582"/>
            <a:ext cx="600662" cy="600662"/>
          </a:xfrm>
          <a:prstGeom prst="rect">
            <a:avLst/>
          </a:prstGeom>
        </p:spPr>
      </p:pic>
      <p:sp>
        <p:nvSpPr>
          <p:cNvPr id="6" name="Text Box 6">
            <a:extLst>
              <a:ext uri="{FF2B5EF4-FFF2-40B4-BE49-F238E27FC236}">
                <a16:creationId xmlns:a16="http://schemas.microsoft.com/office/drawing/2014/main" id="{B54E689C-24A4-57B8-D2DB-BFA9A62B03CF}"/>
              </a:ext>
            </a:extLst>
          </p:cNvPr>
          <p:cNvSpPr txBox="1"/>
          <p:nvPr/>
        </p:nvSpPr>
        <p:spPr>
          <a:xfrm>
            <a:off x="1188344" y="5668433"/>
            <a:ext cx="2376264" cy="61573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800" b="1" dirty="0">
                <a:effectLst/>
                <a:latin typeface="Arial" panose="020B0604020202020204" pitchFamily="34" charset="0"/>
                <a:ea typeface="DengXian" panose="02010600030101010101" pitchFamily="2" charset="-122"/>
                <a:cs typeface="Arial" panose="020B0604020202020204" pitchFamily="34" charset="0"/>
              </a:rPr>
              <a:t>Background</a:t>
            </a:r>
            <a:endParaRPr lang="en-US" sz="28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D9F6DF9E-5948-7968-BF74-1DF1CBB74E95}"/>
              </a:ext>
            </a:extLst>
          </p:cNvPr>
          <p:cNvSpPr txBox="1"/>
          <p:nvPr/>
        </p:nvSpPr>
        <p:spPr>
          <a:xfrm>
            <a:off x="678591" y="6510623"/>
            <a:ext cx="20471150" cy="495520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Ensuring worker safety is our top priority on construction sites. However, the assessment of ergonomic risks such as working posture and duration is often incomplete. The consideration of cumulative damage is critical in estimating ergonomic risk, yet leading assessments such as REBA and RULA do not account for this factor</a:t>
            </a:r>
            <a:r>
              <a:rPr lang="en-MY" sz="2400" dirty="0">
                <a:latin typeface="Arial" panose="020B0604020202020204" pitchFamily="34" charset="0"/>
                <a:cs typeface="Arial" panose="020B0604020202020204" pitchFamily="34" charset="0"/>
              </a:rPr>
              <a:t>. (see Table 1)</a:t>
            </a:r>
          </a:p>
          <a:p>
            <a:br>
              <a:rPr lang="en-MY" sz="2800" dirty="0">
                <a:latin typeface="Arial" panose="020B0604020202020204" pitchFamily="34" charset="0"/>
                <a:cs typeface="Arial" panose="020B0604020202020204" pitchFamily="34" charset="0"/>
              </a:rPr>
            </a:br>
            <a:endParaRPr lang="en-MY" sz="2800" dirty="0">
              <a:latin typeface="Arial" panose="020B0604020202020204" pitchFamily="34" charset="0"/>
              <a:cs typeface="Arial" panose="020B0604020202020204" pitchFamily="34" charset="0"/>
            </a:endParaRPr>
          </a:p>
          <a:p>
            <a:endParaRPr lang="en-MY" sz="2800" dirty="0">
              <a:latin typeface="Arial" panose="020B0604020202020204" pitchFamily="34" charset="0"/>
              <a:cs typeface="Arial" panose="020B0604020202020204" pitchFamily="34" charset="0"/>
            </a:endParaRPr>
          </a:p>
          <a:p>
            <a:endParaRPr lang="en-MY" sz="2800" dirty="0">
              <a:latin typeface="Arial" panose="020B0604020202020204" pitchFamily="34" charset="0"/>
              <a:cs typeface="Arial" panose="020B0604020202020204" pitchFamily="34" charset="0"/>
            </a:endParaRPr>
          </a:p>
          <a:p>
            <a:endParaRPr lang="en-MY" sz="2800" dirty="0">
              <a:latin typeface="Arial" panose="020B0604020202020204" pitchFamily="34" charset="0"/>
              <a:cs typeface="Arial" panose="020B0604020202020204" pitchFamily="34" charset="0"/>
            </a:endParaRPr>
          </a:p>
          <a:p>
            <a:endParaRPr lang="en-MY"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To improve worker comfort and convenience during posture data collection, our research has two objectives:</a:t>
            </a:r>
          </a:p>
          <a:p>
            <a:pPr marL="514350" indent="-514350">
              <a:buFont typeface="+mj-lt"/>
              <a:buAutoNum type="arabicPeriod"/>
            </a:pPr>
            <a:r>
              <a:rPr lang="en-US" sz="2400" i="1" dirty="0">
                <a:latin typeface="Arial" panose="020B0604020202020204" pitchFamily="34" charset="0"/>
                <a:cs typeface="Arial" panose="020B0604020202020204" pitchFamily="34" charset="0"/>
              </a:rPr>
              <a:t>Understand the relationship between the workers’ working behavior and the injury risk probability.</a:t>
            </a:r>
            <a:endParaRPr lang="en-MY" sz="2800" dirty="0">
              <a:latin typeface="Arial" panose="020B0604020202020204" pitchFamily="34" charset="0"/>
              <a:cs typeface="Arial" panose="020B0604020202020204" pitchFamily="34" charset="0"/>
            </a:endParaRPr>
          </a:p>
        </p:txBody>
      </p:sp>
      <p:graphicFrame>
        <p:nvGraphicFramePr>
          <p:cNvPr id="8" name="Table 5">
            <a:extLst>
              <a:ext uri="{FF2B5EF4-FFF2-40B4-BE49-F238E27FC236}">
                <a16:creationId xmlns:a16="http://schemas.microsoft.com/office/drawing/2014/main" id="{02397485-2C88-0C08-6E04-BA5CCF24C97A}"/>
              </a:ext>
            </a:extLst>
          </p:cNvPr>
          <p:cNvGraphicFramePr>
            <a:graphicFrameLocks noGrp="1"/>
          </p:cNvGraphicFramePr>
          <p:nvPr>
            <p:extLst>
              <p:ext uri="{D42A27DB-BD31-4B8C-83A1-F6EECF244321}">
                <p14:modId xmlns:p14="http://schemas.microsoft.com/office/powerpoint/2010/main" val="3124958384"/>
              </p:ext>
            </p:extLst>
          </p:nvPr>
        </p:nvGraphicFramePr>
        <p:xfrm>
          <a:off x="5243844" y="7772388"/>
          <a:ext cx="11642394" cy="2471055"/>
        </p:xfrm>
        <a:graphic>
          <a:graphicData uri="http://schemas.openxmlformats.org/drawingml/2006/table">
            <a:tbl>
              <a:tblPr firstRow="1" bandRow="1">
                <a:tableStyleId>{5C22544A-7EE6-4342-B048-85BDC9FD1C3A}</a:tableStyleId>
              </a:tblPr>
              <a:tblGrid>
                <a:gridCol w="5821197">
                  <a:extLst>
                    <a:ext uri="{9D8B030D-6E8A-4147-A177-3AD203B41FA5}">
                      <a16:colId xmlns:a16="http://schemas.microsoft.com/office/drawing/2014/main" val="4189438353"/>
                    </a:ext>
                  </a:extLst>
                </a:gridCol>
                <a:gridCol w="5821197">
                  <a:extLst>
                    <a:ext uri="{9D8B030D-6E8A-4147-A177-3AD203B41FA5}">
                      <a16:colId xmlns:a16="http://schemas.microsoft.com/office/drawing/2014/main" val="2275240683"/>
                    </a:ext>
                  </a:extLst>
                </a:gridCol>
              </a:tblGrid>
              <a:tr h="494211">
                <a:tc>
                  <a:txBody>
                    <a:bodyPr/>
                    <a:lstStyle/>
                    <a:p>
                      <a:pPr algn="ctr"/>
                      <a:r>
                        <a:rPr lang="en-MY" sz="2400" dirty="0">
                          <a:solidFill>
                            <a:schemeClr val="tx1"/>
                          </a:solidFill>
                        </a:rPr>
                        <a:t>REBA/ RULA</a:t>
                      </a:r>
                      <a:endParaRPr lang="en-US" sz="2400" dirty="0">
                        <a:solidFill>
                          <a:schemeClr val="tx1"/>
                        </a:solidFill>
                      </a:endParaRPr>
                    </a:p>
                  </a:txBody>
                  <a:tcPr marL="77862" marR="77862" marT="38930" marB="38930"/>
                </a:tc>
                <a:tc>
                  <a:txBody>
                    <a:bodyPr/>
                    <a:lstStyle/>
                    <a:p>
                      <a:pPr algn="ctr"/>
                      <a:r>
                        <a:rPr lang="en-MY" sz="2400" dirty="0">
                          <a:solidFill>
                            <a:schemeClr val="tx1"/>
                          </a:solidFill>
                        </a:rPr>
                        <a:t>Our Method</a:t>
                      </a:r>
                      <a:endParaRPr lang="en-US" sz="2400" dirty="0">
                        <a:solidFill>
                          <a:schemeClr val="tx1"/>
                        </a:solidFill>
                      </a:endParaRPr>
                    </a:p>
                  </a:txBody>
                  <a:tcPr marL="77862" marR="77862" marT="38930" marB="38930"/>
                </a:tc>
                <a:extLst>
                  <a:ext uri="{0D108BD9-81ED-4DB2-BD59-A6C34878D82A}">
                    <a16:rowId xmlns:a16="http://schemas.microsoft.com/office/drawing/2014/main" val="4179025871"/>
                  </a:ext>
                </a:extLst>
              </a:tr>
              <a:tr h="494211">
                <a:tc>
                  <a:txBody>
                    <a:bodyPr/>
                    <a:lstStyle/>
                    <a:p>
                      <a:pPr algn="ctr"/>
                      <a:r>
                        <a:rPr lang="en-MY" sz="2400" dirty="0">
                          <a:solidFill>
                            <a:schemeClr val="tx1"/>
                          </a:solidFill>
                        </a:rPr>
                        <a:t>Assess Risk Score for Each Activity</a:t>
                      </a:r>
                      <a:endParaRPr lang="en-US" sz="2400" dirty="0">
                        <a:solidFill>
                          <a:schemeClr val="tx1"/>
                        </a:solidFill>
                      </a:endParaRPr>
                    </a:p>
                  </a:txBody>
                  <a:tcPr marL="77862" marR="77862" marT="38930" marB="38930"/>
                </a:tc>
                <a:tc>
                  <a:txBody>
                    <a:bodyPr/>
                    <a:lstStyle/>
                    <a:p>
                      <a:pPr algn="ctr"/>
                      <a:r>
                        <a:rPr lang="en-MY" sz="2400" dirty="0">
                          <a:solidFill>
                            <a:schemeClr val="tx1"/>
                          </a:solidFill>
                        </a:rPr>
                        <a:t>Assess Risk % for Each Repetition</a:t>
                      </a:r>
                      <a:endParaRPr lang="en-US" sz="2400" dirty="0">
                        <a:solidFill>
                          <a:schemeClr val="tx1"/>
                        </a:solidFill>
                      </a:endParaRPr>
                    </a:p>
                  </a:txBody>
                  <a:tcPr marL="77862" marR="77862" marT="38930" marB="38930"/>
                </a:tc>
                <a:extLst>
                  <a:ext uri="{0D108BD9-81ED-4DB2-BD59-A6C34878D82A}">
                    <a16:rowId xmlns:a16="http://schemas.microsoft.com/office/drawing/2014/main" val="2798250354"/>
                  </a:ext>
                </a:extLst>
              </a:tr>
              <a:tr h="494211">
                <a:tc>
                  <a:txBody>
                    <a:bodyPr/>
                    <a:lstStyle/>
                    <a:p>
                      <a:pPr algn="ctr"/>
                      <a:r>
                        <a:rPr lang="en-US" altLang="zh-CN" sz="2400" dirty="0">
                          <a:solidFill>
                            <a:schemeClr val="tx1"/>
                          </a:solidFill>
                        </a:rPr>
                        <a:t>Indirect </a:t>
                      </a:r>
                      <a:r>
                        <a:rPr lang="en-MY" sz="2400" dirty="0">
                          <a:solidFill>
                            <a:schemeClr val="tx1"/>
                          </a:solidFill>
                        </a:rPr>
                        <a:t>Repetition</a:t>
                      </a:r>
                      <a:endParaRPr lang="en-US" sz="2400" dirty="0">
                        <a:solidFill>
                          <a:schemeClr val="tx1"/>
                        </a:solidFill>
                      </a:endParaRPr>
                    </a:p>
                  </a:txBody>
                  <a:tcPr marL="77862" marR="77862" marT="38930" marB="38930"/>
                </a:tc>
                <a:tc>
                  <a:txBody>
                    <a:bodyPr/>
                    <a:lstStyle/>
                    <a:p>
                      <a:pPr algn="ctr"/>
                      <a:r>
                        <a:rPr lang="en-MY" sz="2400" dirty="0">
                          <a:solidFill>
                            <a:schemeClr val="tx1"/>
                          </a:solidFill>
                        </a:rPr>
                        <a:t>Dynamic Damage per Repetition</a:t>
                      </a:r>
                      <a:endParaRPr lang="en-US" sz="2400" dirty="0">
                        <a:solidFill>
                          <a:schemeClr val="tx1"/>
                        </a:solidFill>
                      </a:endParaRPr>
                    </a:p>
                  </a:txBody>
                  <a:tcPr marL="77862" marR="77862" marT="38930" marB="38930"/>
                </a:tc>
                <a:extLst>
                  <a:ext uri="{0D108BD9-81ED-4DB2-BD59-A6C34878D82A}">
                    <a16:rowId xmlns:a16="http://schemas.microsoft.com/office/drawing/2014/main" val="3249656149"/>
                  </a:ext>
                </a:extLst>
              </a:tr>
              <a:tr h="494211">
                <a:tc>
                  <a:txBody>
                    <a:bodyPr/>
                    <a:lstStyle/>
                    <a:p>
                      <a:pPr algn="ctr"/>
                      <a:r>
                        <a:rPr lang="en-US" sz="2400" dirty="0">
                          <a:solidFill>
                            <a:schemeClr val="tx1"/>
                          </a:solidFill>
                        </a:rPr>
                        <a:t>No Knowledge of Fatigue</a:t>
                      </a:r>
                    </a:p>
                  </a:txBody>
                  <a:tcPr marL="77862" marR="77862" marT="38930" marB="38930"/>
                </a:tc>
                <a:tc>
                  <a:txBody>
                    <a:bodyPr/>
                    <a:lstStyle/>
                    <a:p>
                      <a:pPr algn="ctr"/>
                      <a:r>
                        <a:rPr lang="en-US" sz="2400" dirty="0">
                          <a:solidFill>
                            <a:schemeClr val="tx1"/>
                          </a:solidFill>
                        </a:rPr>
                        <a:t>Able to Estimate Endurance Limit</a:t>
                      </a:r>
                    </a:p>
                  </a:txBody>
                  <a:tcPr marL="77862" marR="77862" marT="38930" marB="38930"/>
                </a:tc>
                <a:extLst>
                  <a:ext uri="{0D108BD9-81ED-4DB2-BD59-A6C34878D82A}">
                    <a16:rowId xmlns:a16="http://schemas.microsoft.com/office/drawing/2014/main" val="2848822701"/>
                  </a:ext>
                </a:extLst>
              </a:tr>
              <a:tr h="494211">
                <a:tc>
                  <a:txBody>
                    <a:bodyPr/>
                    <a:lstStyle/>
                    <a:p>
                      <a:pPr algn="ctr"/>
                      <a:r>
                        <a:rPr lang="en-MY" sz="2400" dirty="0">
                          <a:solidFill>
                            <a:schemeClr val="tx1"/>
                          </a:solidFill>
                        </a:rPr>
                        <a:t>Only using Risk Score with Range 1 - 7</a:t>
                      </a:r>
                      <a:endParaRPr lang="en-US" sz="2400" dirty="0">
                        <a:solidFill>
                          <a:schemeClr val="tx1"/>
                        </a:solidFill>
                      </a:endParaRPr>
                    </a:p>
                  </a:txBody>
                  <a:tcPr marL="77862" marR="77862" marT="38930" marB="38930"/>
                </a:tc>
                <a:tc>
                  <a:txBody>
                    <a:bodyPr/>
                    <a:lstStyle/>
                    <a:p>
                      <a:pPr algn="ctr"/>
                      <a:r>
                        <a:rPr lang="en-MY" sz="2400" dirty="0">
                          <a:solidFill>
                            <a:schemeClr val="tx1"/>
                          </a:solidFill>
                        </a:rPr>
                        <a:t>Able to Estimate Risk %</a:t>
                      </a:r>
                      <a:endParaRPr lang="en-US" sz="2400" dirty="0">
                        <a:solidFill>
                          <a:schemeClr val="tx1"/>
                        </a:solidFill>
                      </a:endParaRPr>
                    </a:p>
                  </a:txBody>
                  <a:tcPr marL="77862" marR="77862" marT="38930" marB="38930"/>
                </a:tc>
                <a:extLst>
                  <a:ext uri="{0D108BD9-81ED-4DB2-BD59-A6C34878D82A}">
                    <a16:rowId xmlns:a16="http://schemas.microsoft.com/office/drawing/2014/main" val="712156143"/>
                  </a:ext>
                </a:extLst>
              </a:tr>
            </a:tbl>
          </a:graphicData>
        </a:graphic>
      </p:graphicFrame>
      <p:sp>
        <p:nvSpPr>
          <p:cNvPr id="10" name="TextBox 9">
            <a:extLst>
              <a:ext uri="{FF2B5EF4-FFF2-40B4-BE49-F238E27FC236}">
                <a16:creationId xmlns:a16="http://schemas.microsoft.com/office/drawing/2014/main" id="{65EAC038-A325-1258-07BD-A2E29E81DBEA}"/>
              </a:ext>
            </a:extLst>
          </p:cNvPr>
          <p:cNvSpPr txBox="1"/>
          <p:nvPr/>
        </p:nvSpPr>
        <p:spPr>
          <a:xfrm>
            <a:off x="707687" y="11467579"/>
            <a:ext cx="20471150" cy="830997"/>
          </a:xfrm>
          <a:prstGeom prst="rect">
            <a:avLst/>
          </a:prstGeom>
          <a:noFill/>
        </p:spPr>
        <p:txBody>
          <a:bodyPr wrap="square">
            <a:spAutoFit/>
          </a:bodyPr>
          <a:lstStyle/>
          <a:p>
            <a:pPr marL="514350" indent="-514350">
              <a:buFont typeface="+mj-lt"/>
              <a:buAutoNum type="arabicPeriod" startAt="2"/>
            </a:pPr>
            <a:r>
              <a:rPr lang="en-US" sz="2400" i="1" dirty="0">
                <a:latin typeface="Arial" panose="020B0604020202020204" pitchFamily="34" charset="0"/>
                <a:cs typeface="Arial" panose="020B0604020202020204" pitchFamily="34" charset="0"/>
              </a:rPr>
              <a:t>Understand the reliability of visual AI-enabled pose estimation techniques for ergonomic cumulative damage assessment in comparison to wearable-based techniques like IMU. </a:t>
            </a:r>
            <a:endParaRPr lang="en-MY"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EB83AAF-94AA-9566-15CE-EA9C284B2CC8}"/>
              </a:ext>
            </a:extLst>
          </p:cNvPr>
          <p:cNvSpPr txBox="1"/>
          <p:nvPr/>
        </p:nvSpPr>
        <p:spPr>
          <a:xfrm>
            <a:off x="10128783" y="10202083"/>
            <a:ext cx="1872208" cy="430887"/>
          </a:xfrm>
          <a:prstGeom prst="rect">
            <a:avLst/>
          </a:prstGeom>
          <a:noFill/>
        </p:spPr>
        <p:txBody>
          <a:bodyPr wrap="square">
            <a:spAutoFit/>
          </a:bodyPr>
          <a:lstStyle/>
          <a:p>
            <a:r>
              <a:rPr lang="en-MY" sz="2200" dirty="0">
                <a:highlight>
                  <a:srgbClr val="FFFF00"/>
                </a:highlight>
                <a:latin typeface="Arial" panose="020B0604020202020204" pitchFamily="34" charset="0"/>
                <a:ea typeface="DengXian" panose="02010600030101010101" pitchFamily="2" charset="-122"/>
                <a:cs typeface="Arial" panose="020B0604020202020204" pitchFamily="34" charset="0"/>
              </a:rPr>
              <a:t>Table 1. XXX</a:t>
            </a:r>
            <a:endParaRPr lang="en-MY" sz="2200" dirty="0">
              <a:highlight>
                <a:srgbClr val="FFFF00"/>
              </a:highlight>
              <a:latin typeface="Arial" panose="020B0604020202020204" pitchFamily="34" charset="0"/>
              <a:cs typeface="Arial" panose="020B0604020202020204" pitchFamily="34" charset="0"/>
            </a:endParaRPr>
          </a:p>
        </p:txBody>
      </p:sp>
      <p:sp>
        <p:nvSpPr>
          <p:cNvPr id="13" name="Text Box 6">
            <a:extLst>
              <a:ext uri="{FF2B5EF4-FFF2-40B4-BE49-F238E27FC236}">
                <a16:creationId xmlns:a16="http://schemas.microsoft.com/office/drawing/2014/main" id="{7F5B2B30-EB4C-6E84-DBCB-6AE56DF37FDC}"/>
              </a:ext>
            </a:extLst>
          </p:cNvPr>
          <p:cNvSpPr txBox="1"/>
          <p:nvPr/>
        </p:nvSpPr>
        <p:spPr>
          <a:xfrm>
            <a:off x="1188344" y="12547699"/>
            <a:ext cx="2448272" cy="59917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800" b="1" dirty="0">
                <a:effectLst/>
                <a:latin typeface="Arial" panose="020B0604020202020204" pitchFamily="34" charset="0"/>
                <a:ea typeface="DengXian" panose="02010600030101010101" pitchFamily="2" charset="-122"/>
                <a:cs typeface="Arial" panose="020B0604020202020204" pitchFamily="34" charset="0"/>
              </a:rPr>
              <a:t>Methodology</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14" name="Picture 13" descr="Icon&#10;&#10;Description automatically generated">
            <a:extLst>
              <a:ext uri="{FF2B5EF4-FFF2-40B4-BE49-F238E27FC236}">
                <a16:creationId xmlns:a16="http://schemas.microsoft.com/office/drawing/2014/main" id="{066CDE10-E119-268A-1CCF-1F03B4A6C68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70508" y="12558410"/>
            <a:ext cx="545828" cy="534003"/>
          </a:xfrm>
          <a:prstGeom prst="rect">
            <a:avLst/>
          </a:prstGeom>
        </p:spPr>
      </p:pic>
      <p:grpSp>
        <p:nvGrpSpPr>
          <p:cNvPr id="3098" name="Group 3097">
            <a:extLst>
              <a:ext uri="{FF2B5EF4-FFF2-40B4-BE49-F238E27FC236}">
                <a16:creationId xmlns:a16="http://schemas.microsoft.com/office/drawing/2014/main" id="{3F29C3AE-72AA-C7E5-3691-79BBF3801CC0}"/>
              </a:ext>
            </a:extLst>
          </p:cNvPr>
          <p:cNvGrpSpPr/>
          <p:nvPr/>
        </p:nvGrpSpPr>
        <p:grpSpPr>
          <a:xfrm>
            <a:off x="845343" y="13555811"/>
            <a:ext cx="2664298" cy="2212259"/>
            <a:chOff x="2848639" y="20854138"/>
            <a:chExt cx="1764431" cy="1465068"/>
          </a:xfrm>
          <a:solidFill>
            <a:schemeClr val="accent6">
              <a:lumMod val="20000"/>
              <a:lumOff val="80000"/>
            </a:schemeClr>
          </a:solidFill>
        </p:grpSpPr>
        <p:sp>
          <p:nvSpPr>
            <p:cNvPr id="3082" name="Rectangle 3081">
              <a:extLst>
                <a:ext uri="{FF2B5EF4-FFF2-40B4-BE49-F238E27FC236}">
                  <a16:creationId xmlns:a16="http://schemas.microsoft.com/office/drawing/2014/main" id="{830ED5F5-1D1A-468E-A9BB-9AD5D16C1CFF}"/>
                </a:ext>
              </a:extLst>
            </p:cNvPr>
            <p:cNvSpPr/>
            <p:nvPr/>
          </p:nvSpPr>
          <p:spPr>
            <a:xfrm>
              <a:off x="2848639" y="20854138"/>
              <a:ext cx="1764431" cy="1465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A143516D-25FE-693D-8E60-2694895544C1}"/>
                </a:ext>
              </a:extLst>
            </p:cNvPr>
            <p:cNvSpPr/>
            <p:nvPr/>
          </p:nvSpPr>
          <p:spPr>
            <a:xfrm>
              <a:off x="3696160" y="21223993"/>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id="{54055900-C863-434E-259E-DC4833232A2E}"/>
                </a:ext>
              </a:extLst>
            </p:cNvPr>
            <p:cNvSpPr/>
            <p:nvPr/>
          </p:nvSpPr>
          <p:spPr>
            <a:xfrm>
              <a:off x="3297689" y="21200399"/>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0107135F-BC30-A6F4-A943-9FD825A58353}"/>
                </a:ext>
              </a:extLst>
            </p:cNvPr>
            <p:cNvSpPr/>
            <p:nvPr/>
          </p:nvSpPr>
          <p:spPr>
            <a:xfrm>
              <a:off x="2891698" y="21192036"/>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TextBox 3087">
              <a:extLst>
                <a:ext uri="{FF2B5EF4-FFF2-40B4-BE49-F238E27FC236}">
                  <a16:creationId xmlns:a16="http://schemas.microsoft.com/office/drawing/2014/main" id="{2DD90834-3048-C707-BD89-6AF713341C65}"/>
                </a:ext>
              </a:extLst>
            </p:cNvPr>
            <p:cNvSpPr txBox="1"/>
            <p:nvPr/>
          </p:nvSpPr>
          <p:spPr>
            <a:xfrm>
              <a:off x="4223364" y="20949950"/>
              <a:ext cx="235138" cy="224207"/>
            </a:xfrm>
            <a:prstGeom prst="rect">
              <a:avLst/>
            </a:prstGeom>
            <a:noFill/>
            <a:ln>
              <a:noFill/>
            </a:ln>
          </p:spPr>
          <p:txBody>
            <a:bodyPr wrap="square" rtlCol="0">
              <a:spAutoFit/>
            </a:bodyPr>
            <a:lstStyle/>
            <a:p>
              <a:r>
                <a:rPr lang="en-MY" sz="1600" dirty="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p:txBody>
        </p:sp>
        <p:cxnSp>
          <p:nvCxnSpPr>
            <p:cNvPr id="3089" name="Straight Arrow Connector 3088">
              <a:extLst>
                <a:ext uri="{FF2B5EF4-FFF2-40B4-BE49-F238E27FC236}">
                  <a16:creationId xmlns:a16="http://schemas.microsoft.com/office/drawing/2014/main" id="{1E4D4A4C-7885-BCDA-4E55-2B92688270B1}"/>
                </a:ext>
              </a:extLst>
            </p:cNvPr>
            <p:cNvCxnSpPr>
              <a:cxnSpLocks/>
            </p:cNvCxnSpPr>
            <p:nvPr/>
          </p:nvCxnSpPr>
          <p:spPr>
            <a:xfrm>
              <a:off x="3937262" y="21793995"/>
              <a:ext cx="375787" cy="0"/>
            </a:xfrm>
            <a:prstGeom prst="straightConnector1">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90" name="TextBox 3089">
              <a:extLst>
                <a:ext uri="{FF2B5EF4-FFF2-40B4-BE49-F238E27FC236}">
                  <a16:creationId xmlns:a16="http://schemas.microsoft.com/office/drawing/2014/main" id="{DF7C2515-3DAF-958D-7A11-8DA27CFD1192}"/>
                </a:ext>
              </a:extLst>
            </p:cNvPr>
            <p:cNvSpPr txBox="1"/>
            <p:nvPr/>
          </p:nvSpPr>
          <p:spPr>
            <a:xfrm>
              <a:off x="3788067" y="21928321"/>
              <a:ext cx="395816" cy="244590"/>
            </a:xfrm>
            <a:prstGeom prst="rect">
              <a:avLst/>
            </a:prstGeom>
            <a:noFill/>
            <a:ln>
              <a:noFill/>
            </a:ln>
          </p:spPr>
          <p:txBody>
            <a:bodyPr wrap="square" rtlCol="0">
              <a:spAutoFit/>
            </a:bodyPr>
            <a:lstStyle/>
            <a:p>
              <a:r>
                <a:rPr lang="en-US" sz="1800" dirty="0">
                  <a:latin typeface="Arial" panose="020B0604020202020204" pitchFamily="34" charset="0"/>
                  <a:cs typeface="Arial" panose="020B0604020202020204" pitchFamily="34" charset="0"/>
                </a:rPr>
                <a:t>dt =</a:t>
              </a:r>
            </a:p>
          </p:txBody>
        </p:sp>
        <p:grpSp>
          <p:nvGrpSpPr>
            <p:cNvPr id="3091" name="Group 3090">
              <a:extLst>
                <a:ext uri="{FF2B5EF4-FFF2-40B4-BE49-F238E27FC236}">
                  <a16:creationId xmlns:a16="http://schemas.microsoft.com/office/drawing/2014/main" id="{29B31C35-C99A-20DC-A07E-D67CF59A7D6C}"/>
                </a:ext>
              </a:extLst>
            </p:cNvPr>
            <p:cNvGrpSpPr/>
            <p:nvPr/>
          </p:nvGrpSpPr>
          <p:grpSpPr>
            <a:xfrm>
              <a:off x="4057059" y="21845183"/>
              <a:ext cx="425535" cy="411004"/>
              <a:chOff x="3423916" y="3871538"/>
              <a:chExt cx="425535" cy="411004"/>
            </a:xfrm>
            <a:grpFill/>
          </p:grpSpPr>
          <p:sp>
            <p:nvSpPr>
              <p:cNvPr id="3092" name="TextBox 3091">
                <a:extLst>
                  <a:ext uri="{FF2B5EF4-FFF2-40B4-BE49-F238E27FC236}">
                    <a16:creationId xmlns:a16="http://schemas.microsoft.com/office/drawing/2014/main" id="{5AEB64B6-A17A-F87F-0604-1C8383C8A0D4}"/>
                  </a:ext>
                </a:extLst>
              </p:cNvPr>
              <p:cNvSpPr txBox="1"/>
              <p:nvPr/>
            </p:nvSpPr>
            <p:spPr>
              <a:xfrm>
                <a:off x="3503083" y="4037952"/>
                <a:ext cx="346368" cy="244590"/>
              </a:xfrm>
              <a:prstGeom prst="rect">
                <a:avLst/>
              </a:prstGeom>
              <a:noFill/>
              <a:ln>
                <a:noFill/>
              </a:ln>
            </p:spPr>
            <p:txBody>
              <a:bodyPr wrap="square" rtlCol="0">
                <a:spAutoFit/>
              </a:bodyPr>
              <a:lstStyle/>
              <a:p>
                <a:r>
                  <a:rPr lang="en-US" sz="1800" dirty="0">
                    <a:latin typeface="Arial" panose="020B0604020202020204" pitchFamily="34" charset="0"/>
                    <a:cs typeface="Arial" panose="020B0604020202020204" pitchFamily="34" charset="0"/>
                  </a:rPr>
                  <a:t>fps</a:t>
                </a:r>
              </a:p>
            </p:txBody>
          </p:sp>
          <p:sp>
            <p:nvSpPr>
              <p:cNvPr id="3093" name="TextBox 3092">
                <a:extLst>
                  <a:ext uri="{FF2B5EF4-FFF2-40B4-BE49-F238E27FC236}">
                    <a16:creationId xmlns:a16="http://schemas.microsoft.com/office/drawing/2014/main" id="{2D73F5D8-5676-1CC9-4A3A-F4BDD3898FCF}"/>
                  </a:ext>
                </a:extLst>
              </p:cNvPr>
              <p:cNvSpPr txBox="1"/>
              <p:nvPr/>
            </p:nvSpPr>
            <p:spPr>
              <a:xfrm>
                <a:off x="3548995" y="3871538"/>
                <a:ext cx="151449" cy="244590"/>
              </a:xfrm>
              <a:prstGeom prst="rect">
                <a:avLst/>
              </a:prstGeom>
              <a:noFill/>
              <a:ln>
                <a:noFill/>
              </a:ln>
            </p:spPr>
            <p:txBody>
              <a:bodyPr wrap="square" rtlCol="0">
                <a:spAutoFit/>
              </a:bodyPr>
              <a:lstStyle/>
              <a:p>
                <a:r>
                  <a:rPr lang="en-US" sz="1800" dirty="0">
                    <a:latin typeface="Arial" panose="020B0604020202020204" pitchFamily="34" charset="0"/>
                    <a:cs typeface="Arial" panose="020B0604020202020204" pitchFamily="34" charset="0"/>
                  </a:rPr>
                  <a:t>1</a:t>
                </a:r>
              </a:p>
            </p:txBody>
          </p:sp>
          <p:cxnSp>
            <p:nvCxnSpPr>
              <p:cNvPr id="3094" name="Straight Connector 3093">
                <a:extLst>
                  <a:ext uri="{FF2B5EF4-FFF2-40B4-BE49-F238E27FC236}">
                    <a16:creationId xmlns:a16="http://schemas.microsoft.com/office/drawing/2014/main" id="{FDBB532D-3938-DD2C-F09A-2C5E79452E6D}"/>
                  </a:ext>
                </a:extLst>
              </p:cNvPr>
              <p:cNvCxnSpPr/>
              <p:nvPr/>
            </p:nvCxnSpPr>
            <p:spPr>
              <a:xfrm>
                <a:off x="3423916" y="4072677"/>
                <a:ext cx="369007" cy="0"/>
              </a:xfrm>
              <a:prstGeom prst="line">
                <a:avLst/>
              </a:prstGeom>
              <a:grpFill/>
              <a:ln w="9525">
                <a:noFill/>
              </a:ln>
            </p:spPr>
            <p:style>
              <a:lnRef idx="1">
                <a:schemeClr val="accent1"/>
              </a:lnRef>
              <a:fillRef idx="0">
                <a:schemeClr val="accent1"/>
              </a:fillRef>
              <a:effectRef idx="0">
                <a:schemeClr val="accent1"/>
              </a:effectRef>
              <a:fontRef idx="minor">
                <a:schemeClr val="tx1"/>
              </a:fontRef>
            </p:style>
          </p:cxnSp>
        </p:grpSp>
        <p:sp>
          <p:nvSpPr>
            <p:cNvPr id="3095" name="Rectangle 3094">
              <a:extLst>
                <a:ext uri="{FF2B5EF4-FFF2-40B4-BE49-F238E27FC236}">
                  <a16:creationId xmlns:a16="http://schemas.microsoft.com/office/drawing/2014/main" id="{F75E0B62-2B6E-005C-C05A-D661A80076B4}"/>
                </a:ext>
              </a:extLst>
            </p:cNvPr>
            <p:cNvSpPr/>
            <p:nvPr/>
          </p:nvSpPr>
          <p:spPr>
            <a:xfrm>
              <a:off x="4071947" y="21253698"/>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9" name="TextBox 3098">
            <a:extLst>
              <a:ext uri="{FF2B5EF4-FFF2-40B4-BE49-F238E27FC236}">
                <a16:creationId xmlns:a16="http://schemas.microsoft.com/office/drawing/2014/main" id="{1F028FBD-630E-2B05-62BF-912C17C106B5}"/>
              </a:ext>
            </a:extLst>
          </p:cNvPr>
          <p:cNvSpPr txBox="1"/>
          <p:nvPr/>
        </p:nvSpPr>
        <p:spPr>
          <a:xfrm>
            <a:off x="2342788" y="13700481"/>
            <a:ext cx="355059" cy="338554"/>
          </a:xfrm>
          <a:prstGeom prst="rect">
            <a:avLst/>
          </a:prstGeom>
          <a:noFill/>
          <a:ln>
            <a:noFill/>
          </a:ln>
        </p:spPr>
        <p:txBody>
          <a:bodyPr wrap="square" rtlCol="0">
            <a:spAutoFit/>
          </a:bodyPr>
          <a:lstStyle/>
          <a:p>
            <a:r>
              <a:rPr lang="en-MY" sz="1600" dirty="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p:txBody>
      </p:sp>
      <p:sp>
        <p:nvSpPr>
          <p:cNvPr id="3100" name="TextBox 3099">
            <a:extLst>
              <a:ext uri="{FF2B5EF4-FFF2-40B4-BE49-F238E27FC236}">
                <a16:creationId xmlns:a16="http://schemas.microsoft.com/office/drawing/2014/main" id="{74FC9843-9BF6-CAC3-B8CF-4F756E01ECA5}"/>
              </a:ext>
            </a:extLst>
          </p:cNvPr>
          <p:cNvSpPr txBox="1"/>
          <p:nvPr/>
        </p:nvSpPr>
        <p:spPr>
          <a:xfrm>
            <a:off x="1764393" y="13702480"/>
            <a:ext cx="355059" cy="338554"/>
          </a:xfrm>
          <a:prstGeom prst="rect">
            <a:avLst/>
          </a:prstGeom>
          <a:noFill/>
          <a:ln>
            <a:noFill/>
          </a:ln>
        </p:spPr>
        <p:txBody>
          <a:bodyPr wrap="square" rtlCol="0">
            <a:spAutoFit/>
          </a:bodyPr>
          <a:lstStyle/>
          <a:p>
            <a:r>
              <a:rPr lang="en-MY" sz="1600" dirty="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p:txBody>
      </p:sp>
      <p:sp>
        <p:nvSpPr>
          <p:cNvPr id="3101" name="TextBox 3100">
            <a:extLst>
              <a:ext uri="{FF2B5EF4-FFF2-40B4-BE49-F238E27FC236}">
                <a16:creationId xmlns:a16="http://schemas.microsoft.com/office/drawing/2014/main" id="{96F9D1E8-D9C3-C27F-72BD-431B233051B8}"/>
              </a:ext>
            </a:extLst>
          </p:cNvPr>
          <p:cNvSpPr txBox="1"/>
          <p:nvPr/>
        </p:nvSpPr>
        <p:spPr>
          <a:xfrm>
            <a:off x="1168351" y="13700481"/>
            <a:ext cx="355059" cy="338554"/>
          </a:xfrm>
          <a:prstGeom prst="rect">
            <a:avLst/>
          </a:prstGeom>
          <a:noFill/>
          <a:ln>
            <a:noFill/>
          </a:ln>
        </p:spPr>
        <p:txBody>
          <a:bodyPr wrap="square" rtlCol="0">
            <a:spAutoFit/>
          </a:bodyPr>
          <a:lstStyle/>
          <a:p>
            <a:r>
              <a:rPr lang="en-MY" sz="1600" dirty="0">
                <a:latin typeface="Arial" panose="020B060402020202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p:txBody>
      </p:sp>
      <p:sp>
        <p:nvSpPr>
          <p:cNvPr id="3102" name="Text Box 36">
            <a:extLst>
              <a:ext uri="{FF2B5EF4-FFF2-40B4-BE49-F238E27FC236}">
                <a16:creationId xmlns:a16="http://schemas.microsoft.com/office/drawing/2014/main" id="{4465BFED-23E6-E2A7-EC24-A89B85B0177E}"/>
              </a:ext>
            </a:extLst>
          </p:cNvPr>
          <p:cNvSpPr txBox="1"/>
          <p:nvPr/>
        </p:nvSpPr>
        <p:spPr>
          <a:xfrm>
            <a:off x="756296" y="15886324"/>
            <a:ext cx="2897359" cy="557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Data Preprocessing</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103" name="Arrow: Right 3102">
            <a:extLst>
              <a:ext uri="{FF2B5EF4-FFF2-40B4-BE49-F238E27FC236}">
                <a16:creationId xmlns:a16="http://schemas.microsoft.com/office/drawing/2014/main" id="{0A8EDDC9-F2EF-0CBC-49D5-58625E3C1450}"/>
              </a:ext>
            </a:extLst>
          </p:cNvPr>
          <p:cNvSpPr/>
          <p:nvPr/>
        </p:nvSpPr>
        <p:spPr>
          <a:xfrm>
            <a:off x="3895365" y="14242047"/>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Oval 3104">
            <a:extLst>
              <a:ext uri="{FF2B5EF4-FFF2-40B4-BE49-F238E27FC236}">
                <a16:creationId xmlns:a16="http://schemas.microsoft.com/office/drawing/2014/main" id="{CCE1A0CC-ED4D-E537-8DFA-ABF90D19D58A}"/>
              </a:ext>
            </a:extLst>
          </p:cNvPr>
          <p:cNvSpPr/>
          <p:nvPr/>
        </p:nvSpPr>
        <p:spPr>
          <a:xfrm>
            <a:off x="6054608" y="13669520"/>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6" name="Oval 3105">
            <a:extLst>
              <a:ext uri="{FF2B5EF4-FFF2-40B4-BE49-F238E27FC236}">
                <a16:creationId xmlns:a16="http://schemas.microsoft.com/office/drawing/2014/main" id="{5F2F85D5-F4B0-5DC5-EF2E-B93A2072B334}"/>
              </a:ext>
            </a:extLst>
          </p:cNvPr>
          <p:cNvSpPr/>
          <p:nvPr/>
        </p:nvSpPr>
        <p:spPr>
          <a:xfrm>
            <a:off x="6054608" y="14268857"/>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7" name="Oval 3106">
            <a:extLst>
              <a:ext uri="{FF2B5EF4-FFF2-40B4-BE49-F238E27FC236}">
                <a16:creationId xmlns:a16="http://schemas.microsoft.com/office/drawing/2014/main" id="{467DA63B-2AC2-05A7-90E5-177098639EA9}"/>
              </a:ext>
            </a:extLst>
          </p:cNvPr>
          <p:cNvSpPr/>
          <p:nvPr/>
        </p:nvSpPr>
        <p:spPr>
          <a:xfrm>
            <a:off x="6054608" y="14847776"/>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8" name="Oval 3107">
            <a:extLst>
              <a:ext uri="{FF2B5EF4-FFF2-40B4-BE49-F238E27FC236}">
                <a16:creationId xmlns:a16="http://schemas.microsoft.com/office/drawing/2014/main" id="{0380CB3E-5519-C284-AD6E-132561D81D1A}"/>
              </a:ext>
            </a:extLst>
          </p:cNvPr>
          <p:cNvSpPr/>
          <p:nvPr/>
        </p:nvSpPr>
        <p:spPr>
          <a:xfrm>
            <a:off x="7287264" y="13319259"/>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Oval 3108">
            <a:extLst>
              <a:ext uri="{FF2B5EF4-FFF2-40B4-BE49-F238E27FC236}">
                <a16:creationId xmlns:a16="http://schemas.microsoft.com/office/drawing/2014/main" id="{C999CB5C-EAF6-ED51-83CF-C2D6CD2C518E}"/>
              </a:ext>
            </a:extLst>
          </p:cNvPr>
          <p:cNvSpPr/>
          <p:nvPr/>
        </p:nvSpPr>
        <p:spPr>
          <a:xfrm>
            <a:off x="7287264" y="13949411"/>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Oval 3109">
            <a:extLst>
              <a:ext uri="{FF2B5EF4-FFF2-40B4-BE49-F238E27FC236}">
                <a16:creationId xmlns:a16="http://schemas.microsoft.com/office/drawing/2014/main" id="{E2F3A04D-8C21-5D19-73C5-86DDA850BEEC}"/>
              </a:ext>
            </a:extLst>
          </p:cNvPr>
          <p:cNvSpPr/>
          <p:nvPr/>
        </p:nvSpPr>
        <p:spPr>
          <a:xfrm>
            <a:off x="7287264" y="14604970"/>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1" name="Oval 3110">
            <a:extLst>
              <a:ext uri="{FF2B5EF4-FFF2-40B4-BE49-F238E27FC236}">
                <a16:creationId xmlns:a16="http://schemas.microsoft.com/office/drawing/2014/main" id="{10B2E6FB-ED96-07A5-5AAF-B4B739736CB5}"/>
              </a:ext>
            </a:extLst>
          </p:cNvPr>
          <p:cNvSpPr/>
          <p:nvPr/>
        </p:nvSpPr>
        <p:spPr>
          <a:xfrm>
            <a:off x="7287264" y="15235122"/>
            <a:ext cx="296552" cy="29655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2" name="Oval 3111">
            <a:extLst>
              <a:ext uri="{FF2B5EF4-FFF2-40B4-BE49-F238E27FC236}">
                <a16:creationId xmlns:a16="http://schemas.microsoft.com/office/drawing/2014/main" id="{A0D1E7BB-36AF-9165-3A6D-9F17FBCE17EC}"/>
              </a:ext>
            </a:extLst>
          </p:cNvPr>
          <p:cNvSpPr/>
          <p:nvPr/>
        </p:nvSpPr>
        <p:spPr>
          <a:xfrm>
            <a:off x="8485928" y="13647891"/>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3" name="Oval 3112">
            <a:extLst>
              <a:ext uri="{FF2B5EF4-FFF2-40B4-BE49-F238E27FC236}">
                <a16:creationId xmlns:a16="http://schemas.microsoft.com/office/drawing/2014/main" id="{3C01D93A-6D14-EA84-E31A-034F022F1C08}"/>
              </a:ext>
            </a:extLst>
          </p:cNvPr>
          <p:cNvSpPr/>
          <p:nvPr/>
        </p:nvSpPr>
        <p:spPr>
          <a:xfrm>
            <a:off x="8485928" y="14247228"/>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4" name="Oval 3113">
            <a:extLst>
              <a:ext uri="{FF2B5EF4-FFF2-40B4-BE49-F238E27FC236}">
                <a16:creationId xmlns:a16="http://schemas.microsoft.com/office/drawing/2014/main" id="{527286FD-589F-927C-F7F9-3BBE734CF0E7}"/>
              </a:ext>
            </a:extLst>
          </p:cNvPr>
          <p:cNvSpPr/>
          <p:nvPr/>
        </p:nvSpPr>
        <p:spPr>
          <a:xfrm>
            <a:off x="8485928" y="14826147"/>
            <a:ext cx="296552" cy="296552"/>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6" name="Straight Connector 3115">
            <a:extLst>
              <a:ext uri="{FF2B5EF4-FFF2-40B4-BE49-F238E27FC236}">
                <a16:creationId xmlns:a16="http://schemas.microsoft.com/office/drawing/2014/main" id="{46EF42BB-0AD3-FE4D-45B0-930926BFD4EF}"/>
              </a:ext>
            </a:extLst>
          </p:cNvPr>
          <p:cNvCxnSpPr>
            <a:stCxn id="3105" idx="7"/>
            <a:endCxn id="3108" idx="2"/>
          </p:cNvCxnSpPr>
          <p:nvPr/>
        </p:nvCxnSpPr>
        <p:spPr>
          <a:xfrm flipV="1">
            <a:off x="6307731" y="13467535"/>
            <a:ext cx="979533" cy="24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7" name="Straight Connector 3116">
            <a:extLst>
              <a:ext uri="{FF2B5EF4-FFF2-40B4-BE49-F238E27FC236}">
                <a16:creationId xmlns:a16="http://schemas.microsoft.com/office/drawing/2014/main" id="{F7B044C2-802B-E46F-8F64-ED761D6C288D}"/>
              </a:ext>
            </a:extLst>
          </p:cNvPr>
          <p:cNvCxnSpPr>
            <a:cxnSpLocks/>
            <a:stCxn id="3105" idx="6"/>
            <a:endCxn id="3109" idx="2"/>
          </p:cNvCxnSpPr>
          <p:nvPr/>
        </p:nvCxnSpPr>
        <p:spPr>
          <a:xfrm>
            <a:off x="6351160" y="13817796"/>
            <a:ext cx="936104" cy="279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0" name="Straight Connector 3119">
            <a:extLst>
              <a:ext uri="{FF2B5EF4-FFF2-40B4-BE49-F238E27FC236}">
                <a16:creationId xmlns:a16="http://schemas.microsoft.com/office/drawing/2014/main" id="{6A333640-DF65-9BF3-E2FD-9C5515CA7F74}"/>
              </a:ext>
            </a:extLst>
          </p:cNvPr>
          <p:cNvCxnSpPr>
            <a:cxnSpLocks/>
            <a:endCxn id="3110" idx="2"/>
          </p:cNvCxnSpPr>
          <p:nvPr/>
        </p:nvCxnSpPr>
        <p:spPr>
          <a:xfrm>
            <a:off x="6334164" y="13893862"/>
            <a:ext cx="953100" cy="85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2" name="Straight Connector 3121">
            <a:extLst>
              <a:ext uri="{FF2B5EF4-FFF2-40B4-BE49-F238E27FC236}">
                <a16:creationId xmlns:a16="http://schemas.microsoft.com/office/drawing/2014/main" id="{20BD474A-894A-0728-B106-8F765A0DC623}"/>
              </a:ext>
            </a:extLst>
          </p:cNvPr>
          <p:cNvCxnSpPr>
            <a:cxnSpLocks/>
            <a:stCxn id="3105" idx="5"/>
            <a:endCxn id="3111" idx="2"/>
          </p:cNvCxnSpPr>
          <p:nvPr/>
        </p:nvCxnSpPr>
        <p:spPr>
          <a:xfrm>
            <a:off x="6307731" y="13922643"/>
            <a:ext cx="979533" cy="146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5" name="Straight Connector 3124">
            <a:extLst>
              <a:ext uri="{FF2B5EF4-FFF2-40B4-BE49-F238E27FC236}">
                <a16:creationId xmlns:a16="http://schemas.microsoft.com/office/drawing/2014/main" id="{AC128052-75CB-A3AE-F13B-50F35C5C9AE1}"/>
              </a:ext>
            </a:extLst>
          </p:cNvPr>
          <p:cNvCxnSpPr>
            <a:cxnSpLocks/>
            <a:stCxn id="3106" idx="7"/>
            <a:endCxn id="3108" idx="3"/>
          </p:cNvCxnSpPr>
          <p:nvPr/>
        </p:nvCxnSpPr>
        <p:spPr>
          <a:xfrm flipV="1">
            <a:off x="6307731" y="13572382"/>
            <a:ext cx="1022962" cy="73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8" name="Straight Connector 3127">
            <a:extLst>
              <a:ext uri="{FF2B5EF4-FFF2-40B4-BE49-F238E27FC236}">
                <a16:creationId xmlns:a16="http://schemas.microsoft.com/office/drawing/2014/main" id="{91F8C16F-1C59-30F1-C30D-583360D6761F}"/>
              </a:ext>
            </a:extLst>
          </p:cNvPr>
          <p:cNvCxnSpPr>
            <a:cxnSpLocks/>
            <a:stCxn id="3106" idx="6"/>
            <a:endCxn id="3109" idx="2"/>
          </p:cNvCxnSpPr>
          <p:nvPr/>
        </p:nvCxnSpPr>
        <p:spPr>
          <a:xfrm flipV="1">
            <a:off x="6351160" y="14097687"/>
            <a:ext cx="936104" cy="31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1" name="Straight Connector 3130">
            <a:extLst>
              <a:ext uri="{FF2B5EF4-FFF2-40B4-BE49-F238E27FC236}">
                <a16:creationId xmlns:a16="http://schemas.microsoft.com/office/drawing/2014/main" id="{D543C04C-0E69-9D24-28F0-C2C8CF4B9BA9}"/>
              </a:ext>
            </a:extLst>
          </p:cNvPr>
          <p:cNvCxnSpPr>
            <a:cxnSpLocks/>
            <a:stCxn id="3106" idx="5"/>
            <a:endCxn id="3110" idx="2"/>
          </p:cNvCxnSpPr>
          <p:nvPr/>
        </p:nvCxnSpPr>
        <p:spPr>
          <a:xfrm>
            <a:off x="6307731" y="14521980"/>
            <a:ext cx="979533" cy="231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5" name="Straight Connector 3134">
            <a:extLst>
              <a:ext uri="{FF2B5EF4-FFF2-40B4-BE49-F238E27FC236}">
                <a16:creationId xmlns:a16="http://schemas.microsoft.com/office/drawing/2014/main" id="{7C25723E-3A14-C9E4-EA0E-710AE0EFEF21}"/>
              </a:ext>
            </a:extLst>
          </p:cNvPr>
          <p:cNvCxnSpPr>
            <a:cxnSpLocks/>
            <a:stCxn id="3106" idx="5"/>
            <a:endCxn id="3111" idx="2"/>
          </p:cNvCxnSpPr>
          <p:nvPr/>
        </p:nvCxnSpPr>
        <p:spPr>
          <a:xfrm>
            <a:off x="6307731" y="14521980"/>
            <a:ext cx="979533" cy="861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8" name="Straight Connector 3137">
            <a:extLst>
              <a:ext uri="{FF2B5EF4-FFF2-40B4-BE49-F238E27FC236}">
                <a16:creationId xmlns:a16="http://schemas.microsoft.com/office/drawing/2014/main" id="{CAA471B2-0AE6-61D0-0BFB-8C5CBD7744CB}"/>
              </a:ext>
            </a:extLst>
          </p:cNvPr>
          <p:cNvCxnSpPr>
            <a:cxnSpLocks/>
            <a:stCxn id="3107" idx="7"/>
            <a:endCxn id="3108" idx="3"/>
          </p:cNvCxnSpPr>
          <p:nvPr/>
        </p:nvCxnSpPr>
        <p:spPr>
          <a:xfrm flipV="1">
            <a:off x="6307731" y="13572382"/>
            <a:ext cx="1022962" cy="131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1" name="Straight Connector 3140">
            <a:extLst>
              <a:ext uri="{FF2B5EF4-FFF2-40B4-BE49-F238E27FC236}">
                <a16:creationId xmlns:a16="http://schemas.microsoft.com/office/drawing/2014/main" id="{B4A42113-2759-27A2-21AC-FDDB88A9F749}"/>
              </a:ext>
            </a:extLst>
          </p:cNvPr>
          <p:cNvCxnSpPr>
            <a:cxnSpLocks/>
            <a:stCxn id="3107" idx="6"/>
            <a:endCxn id="3109" idx="3"/>
          </p:cNvCxnSpPr>
          <p:nvPr/>
        </p:nvCxnSpPr>
        <p:spPr>
          <a:xfrm flipV="1">
            <a:off x="6351160" y="14202534"/>
            <a:ext cx="979533" cy="793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4" name="Straight Connector 3143">
            <a:extLst>
              <a:ext uri="{FF2B5EF4-FFF2-40B4-BE49-F238E27FC236}">
                <a16:creationId xmlns:a16="http://schemas.microsoft.com/office/drawing/2014/main" id="{7C818EB6-EF0F-D307-1C8F-59DA273F7238}"/>
              </a:ext>
            </a:extLst>
          </p:cNvPr>
          <p:cNvCxnSpPr>
            <a:cxnSpLocks/>
            <a:stCxn id="3107" idx="5"/>
            <a:endCxn id="3110" idx="2"/>
          </p:cNvCxnSpPr>
          <p:nvPr/>
        </p:nvCxnSpPr>
        <p:spPr>
          <a:xfrm flipV="1">
            <a:off x="6307731" y="14753246"/>
            <a:ext cx="979533" cy="34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7" name="Straight Connector 3146">
            <a:extLst>
              <a:ext uri="{FF2B5EF4-FFF2-40B4-BE49-F238E27FC236}">
                <a16:creationId xmlns:a16="http://schemas.microsoft.com/office/drawing/2014/main" id="{5BA6A8B4-54C2-FA43-27CD-2444D1A57356}"/>
              </a:ext>
            </a:extLst>
          </p:cNvPr>
          <p:cNvCxnSpPr>
            <a:cxnSpLocks/>
            <a:stCxn id="3107" idx="5"/>
            <a:endCxn id="3111" idx="3"/>
          </p:cNvCxnSpPr>
          <p:nvPr/>
        </p:nvCxnSpPr>
        <p:spPr>
          <a:xfrm>
            <a:off x="6307731" y="15100899"/>
            <a:ext cx="1022962" cy="387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0" name="Straight Connector 3199">
            <a:extLst>
              <a:ext uri="{FF2B5EF4-FFF2-40B4-BE49-F238E27FC236}">
                <a16:creationId xmlns:a16="http://schemas.microsoft.com/office/drawing/2014/main" id="{899E7489-5439-0440-E632-3D23E7D762B7}"/>
              </a:ext>
            </a:extLst>
          </p:cNvPr>
          <p:cNvCxnSpPr>
            <a:cxnSpLocks/>
            <a:stCxn id="3112" idx="1"/>
            <a:endCxn id="3108" idx="6"/>
          </p:cNvCxnSpPr>
          <p:nvPr/>
        </p:nvCxnSpPr>
        <p:spPr>
          <a:xfrm flipH="1" flipV="1">
            <a:off x="7583816" y="13467535"/>
            <a:ext cx="945541" cy="223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3" name="Straight Connector 3202">
            <a:extLst>
              <a:ext uri="{FF2B5EF4-FFF2-40B4-BE49-F238E27FC236}">
                <a16:creationId xmlns:a16="http://schemas.microsoft.com/office/drawing/2014/main" id="{517D1C70-0F63-B835-5B0C-0AEC87DFEE09}"/>
              </a:ext>
            </a:extLst>
          </p:cNvPr>
          <p:cNvCxnSpPr>
            <a:cxnSpLocks/>
            <a:stCxn id="3113" idx="2"/>
            <a:endCxn id="3108" idx="6"/>
          </p:cNvCxnSpPr>
          <p:nvPr/>
        </p:nvCxnSpPr>
        <p:spPr>
          <a:xfrm flipH="1" flipV="1">
            <a:off x="7583816" y="13467535"/>
            <a:ext cx="902112" cy="927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6" name="Straight Connector 3205">
            <a:extLst>
              <a:ext uri="{FF2B5EF4-FFF2-40B4-BE49-F238E27FC236}">
                <a16:creationId xmlns:a16="http://schemas.microsoft.com/office/drawing/2014/main" id="{289DB4EF-5283-A8DF-8344-5F6B3579C70C}"/>
              </a:ext>
            </a:extLst>
          </p:cNvPr>
          <p:cNvCxnSpPr>
            <a:cxnSpLocks/>
            <a:stCxn id="3114" idx="1"/>
            <a:endCxn id="3108" idx="5"/>
          </p:cNvCxnSpPr>
          <p:nvPr/>
        </p:nvCxnSpPr>
        <p:spPr>
          <a:xfrm flipH="1" flipV="1">
            <a:off x="7540387" y="13572382"/>
            <a:ext cx="988970" cy="1297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9" name="Straight Connector 3208">
            <a:extLst>
              <a:ext uri="{FF2B5EF4-FFF2-40B4-BE49-F238E27FC236}">
                <a16:creationId xmlns:a16="http://schemas.microsoft.com/office/drawing/2014/main" id="{5C81C67F-2431-C3C9-9A09-02F449D1BF36}"/>
              </a:ext>
            </a:extLst>
          </p:cNvPr>
          <p:cNvCxnSpPr>
            <a:cxnSpLocks/>
            <a:stCxn id="3112" idx="1"/>
            <a:endCxn id="3109" idx="7"/>
          </p:cNvCxnSpPr>
          <p:nvPr/>
        </p:nvCxnSpPr>
        <p:spPr>
          <a:xfrm flipH="1">
            <a:off x="7540387" y="13691320"/>
            <a:ext cx="988970" cy="30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3" name="Straight Connector 3212">
            <a:extLst>
              <a:ext uri="{FF2B5EF4-FFF2-40B4-BE49-F238E27FC236}">
                <a16:creationId xmlns:a16="http://schemas.microsoft.com/office/drawing/2014/main" id="{5761F7D3-306D-4493-F611-6F4B073A3A58}"/>
              </a:ext>
            </a:extLst>
          </p:cNvPr>
          <p:cNvCxnSpPr>
            <a:cxnSpLocks/>
            <a:stCxn id="3113" idx="2"/>
            <a:endCxn id="3109" idx="6"/>
          </p:cNvCxnSpPr>
          <p:nvPr/>
        </p:nvCxnSpPr>
        <p:spPr>
          <a:xfrm flipH="1" flipV="1">
            <a:off x="7583816" y="14097687"/>
            <a:ext cx="902112" cy="297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7" name="Straight Connector 3216">
            <a:extLst>
              <a:ext uri="{FF2B5EF4-FFF2-40B4-BE49-F238E27FC236}">
                <a16:creationId xmlns:a16="http://schemas.microsoft.com/office/drawing/2014/main" id="{AB01D73B-7D35-3377-CA6E-F4F0DB3D7CFA}"/>
              </a:ext>
            </a:extLst>
          </p:cNvPr>
          <p:cNvCxnSpPr>
            <a:cxnSpLocks/>
            <a:stCxn id="3114" idx="1"/>
            <a:endCxn id="3109" idx="5"/>
          </p:cNvCxnSpPr>
          <p:nvPr/>
        </p:nvCxnSpPr>
        <p:spPr>
          <a:xfrm flipH="1" flipV="1">
            <a:off x="7540387" y="14202534"/>
            <a:ext cx="988970" cy="667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3" name="Straight Connector 3222">
            <a:extLst>
              <a:ext uri="{FF2B5EF4-FFF2-40B4-BE49-F238E27FC236}">
                <a16:creationId xmlns:a16="http://schemas.microsoft.com/office/drawing/2014/main" id="{8F48B3D7-A27A-38E7-9EEC-4C241FCA0995}"/>
              </a:ext>
            </a:extLst>
          </p:cNvPr>
          <p:cNvCxnSpPr>
            <a:cxnSpLocks/>
            <a:stCxn id="3112" idx="3"/>
            <a:endCxn id="3110" idx="7"/>
          </p:cNvCxnSpPr>
          <p:nvPr/>
        </p:nvCxnSpPr>
        <p:spPr>
          <a:xfrm flipH="1">
            <a:off x="7540387" y="13901014"/>
            <a:ext cx="988970" cy="74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6" name="Straight Connector 3225">
            <a:extLst>
              <a:ext uri="{FF2B5EF4-FFF2-40B4-BE49-F238E27FC236}">
                <a16:creationId xmlns:a16="http://schemas.microsoft.com/office/drawing/2014/main" id="{6E901C62-0C72-C33B-360A-95884AA7E960}"/>
              </a:ext>
            </a:extLst>
          </p:cNvPr>
          <p:cNvCxnSpPr>
            <a:cxnSpLocks/>
            <a:stCxn id="3113" idx="3"/>
            <a:endCxn id="3110" idx="6"/>
          </p:cNvCxnSpPr>
          <p:nvPr/>
        </p:nvCxnSpPr>
        <p:spPr>
          <a:xfrm flipH="1">
            <a:off x="7583816" y="14500351"/>
            <a:ext cx="945541" cy="25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9" name="Straight Connector 3228">
            <a:extLst>
              <a:ext uri="{FF2B5EF4-FFF2-40B4-BE49-F238E27FC236}">
                <a16:creationId xmlns:a16="http://schemas.microsoft.com/office/drawing/2014/main" id="{9A81A8A6-4E24-CFDE-BC23-8335F4133C56}"/>
              </a:ext>
            </a:extLst>
          </p:cNvPr>
          <p:cNvCxnSpPr>
            <a:cxnSpLocks/>
            <a:stCxn id="3114" idx="2"/>
            <a:endCxn id="3110" idx="6"/>
          </p:cNvCxnSpPr>
          <p:nvPr/>
        </p:nvCxnSpPr>
        <p:spPr>
          <a:xfrm flipH="1" flipV="1">
            <a:off x="7583816" y="14753246"/>
            <a:ext cx="902112" cy="221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33" name="Straight Connector 3232">
            <a:extLst>
              <a:ext uri="{FF2B5EF4-FFF2-40B4-BE49-F238E27FC236}">
                <a16:creationId xmlns:a16="http://schemas.microsoft.com/office/drawing/2014/main" id="{D5F6009B-0188-020D-BF5A-9275DDD55982}"/>
              </a:ext>
            </a:extLst>
          </p:cNvPr>
          <p:cNvCxnSpPr>
            <a:cxnSpLocks/>
            <a:stCxn id="3112" idx="4"/>
            <a:endCxn id="3111" idx="7"/>
          </p:cNvCxnSpPr>
          <p:nvPr/>
        </p:nvCxnSpPr>
        <p:spPr>
          <a:xfrm flipH="1">
            <a:off x="7540387" y="13944443"/>
            <a:ext cx="1093817" cy="133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36" name="Straight Connector 3235">
            <a:extLst>
              <a:ext uri="{FF2B5EF4-FFF2-40B4-BE49-F238E27FC236}">
                <a16:creationId xmlns:a16="http://schemas.microsoft.com/office/drawing/2014/main" id="{87409CF6-1B1C-72F1-74E5-25A1B85D1AA4}"/>
              </a:ext>
            </a:extLst>
          </p:cNvPr>
          <p:cNvCxnSpPr>
            <a:cxnSpLocks/>
            <a:stCxn id="3113" idx="3"/>
            <a:endCxn id="3111" idx="6"/>
          </p:cNvCxnSpPr>
          <p:nvPr/>
        </p:nvCxnSpPr>
        <p:spPr>
          <a:xfrm flipH="1">
            <a:off x="7583816" y="14500351"/>
            <a:ext cx="945541" cy="883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39" name="Straight Connector 3238">
            <a:extLst>
              <a:ext uri="{FF2B5EF4-FFF2-40B4-BE49-F238E27FC236}">
                <a16:creationId xmlns:a16="http://schemas.microsoft.com/office/drawing/2014/main" id="{D4D1734F-F9AE-70D0-259C-37D7D35BCE95}"/>
              </a:ext>
            </a:extLst>
          </p:cNvPr>
          <p:cNvCxnSpPr>
            <a:cxnSpLocks/>
            <a:stCxn id="3114" idx="2"/>
            <a:endCxn id="3111" idx="5"/>
          </p:cNvCxnSpPr>
          <p:nvPr/>
        </p:nvCxnSpPr>
        <p:spPr>
          <a:xfrm flipH="1">
            <a:off x="7540387" y="14974423"/>
            <a:ext cx="945541" cy="513822"/>
          </a:xfrm>
          <a:prstGeom prst="line">
            <a:avLst/>
          </a:prstGeom>
        </p:spPr>
        <p:style>
          <a:lnRef idx="1">
            <a:schemeClr val="accent1"/>
          </a:lnRef>
          <a:fillRef idx="0">
            <a:schemeClr val="accent1"/>
          </a:fillRef>
          <a:effectRef idx="0">
            <a:schemeClr val="accent1"/>
          </a:effectRef>
          <a:fontRef idx="minor">
            <a:schemeClr val="tx1"/>
          </a:fontRef>
        </p:style>
      </p:cxnSp>
      <p:sp>
        <p:nvSpPr>
          <p:cNvPr id="3244" name="Text Box 37">
            <a:extLst>
              <a:ext uri="{FF2B5EF4-FFF2-40B4-BE49-F238E27FC236}">
                <a16:creationId xmlns:a16="http://schemas.microsoft.com/office/drawing/2014/main" id="{6C089FD4-DA59-63BD-F347-E9B8E616D8FA}"/>
              </a:ext>
            </a:extLst>
          </p:cNvPr>
          <p:cNvSpPr txBox="1"/>
          <p:nvPr/>
        </p:nvSpPr>
        <p:spPr>
          <a:xfrm>
            <a:off x="6047161" y="15767876"/>
            <a:ext cx="2986452" cy="947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     </a:t>
            </a:r>
            <a:r>
              <a:rPr lang="en-MY" sz="2400" b="1" dirty="0">
                <a:latin typeface="Arial" panose="020B0604020202020204" pitchFamily="34" charset="0"/>
                <a:ea typeface="DengXian" panose="02010600030101010101" pitchFamily="2" charset="-122"/>
                <a:cs typeface="Arial" panose="020B0604020202020204" pitchFamily="34" charset="0"/>
              </a:rPr>
              <a:t>VideoPose3D</a:t>
            </a:r>
            <a:br>
              <a:rPr lang="en-MY" sz="2400" dirty="0">
                <a:latin typeface="Arial" panose="020B0604020202020204" pitchFamily="34" charset="0"/>
                <a:ea typeface="DengXian" panose="02010600030101010101" pitchFamily="2" charset="-122"/>
                <a:cs typeface="Arial" panose="020B0604020202020204" pitchFamily="34" charset="0"/>
              </a:rPr>
            </a:br>
            <a:r>
              <a:rPr lang="en-MY" sz="2400" dirty="0">
                <a:latin typeface="Arial" panose="020B0604020202020204" pitchFamily="34" charset="0"/>
                <a:ea typeface="DengXian" panose="02010600030101010101" pitchFamily="2" charset="-122"/>
                <a:cs typeface="Arial" panose="020B0604020202020204" pitchFamily="34" charset="0"/>
              </a:rPr>
              <a:t>3D Pose </a:t>
            </a:r>
            <a:r>
              <a:rPr lang="en-US" altLang="zh-CN" sz="2400" dirty="0">
                <a:latin typeface="Arial" panose="020B0604020202020204" pitchFamily="34" charset="0"/>
                <a:ea typeface="DengXian" panose="02010600030101010101" pitchFamily="2" charset="-122"/>
                <a:cs typeface="Arial" panose="020B0604020202020204" pitchFamily="34" charset="0"/>
              </a:rPr>
              <a:t>Estimation</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245" name="Arrow: Right 3244">
            <a:extLst>
              <a:ext uri="{FF2B5EF4-FFF2-40B4-BE49-F238E27FC236}">
                <a16:creationId xmlns:a16="http://schemas.microsoft.com/office/drawing/2014/main" id="{4E3B2291-0C2D-A9AF-4864-4E14B292F373}"/>
              </a:ext>
            </a:extLst>
          </p:cNvPr>
          <p:cNvSpPr/>
          <p:nvPr/>
        </p:nvSpPr>
        <p:spPr>
          <a:xfrm>
            <a:off x="9300691" y="14211609"/>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46" name="Picture 3245">
            <a:extLst>
              <a:ext uri="{FF2B5EF4-FFF2-40B4-BE49-F238E27FC236}">
                <a16:creationId xmlns:a16="http://schemas.microsoft.com/office/drawing/2014/main" id="{037F9257-0CAF-E6D9-07D8-A5617E3A4BD4}"/>
              </a:ext>
            </a:extLst>
          </p:cNvPr>
          <p:cNvPicPr>
            <a:picLocks noChangeAspect="1"/>
          </p:cNvPicPr>
          <p:nvPr/>
        </p:nvPicPr>
        <p:blipFill rotWithShape="1">
          <a:blip r:embed="rId7"/>
          <a:srcRect l="10230" r="10756"/>
          <a:stretch/>
        </p:blipFill>
        <p:spPr>
          <a:xfrm>
            <a:off x="13446743" y="13269196"/>
            <a:ext cx="2051261" cy="2382959"/>
          </a:xfrm>
          <a:prstGeom prst="rect">
            <a:avLst/>
          </a:prstGeom>
        </p:spPr>
      </p:pic>
      <p:pic>
        <p:nvPicPr>
          <p:cNvPr id="3247" name="Picture 3246">
            <a:extLst>
              <a:ext uri="{FF2B5EF4-FFF2-40B4-BE49-F238E27FC236}">
                <a16:creationId xmlns:a16="http://schemas.microsoft.com/office/drawing/2014/main" id="{10602986-D533-E4D4-EBFF-AD8A15F5805A}"/>
              </a:ext>
            </a:extLst>
          </p:cNvPr>
          <p:cNvPicPr>
            <a:picLocks noChangeAspect="1"/>
          </p:cNvPicPr>
          <p:nvPr/>
        </p:nvPicPr>
        <p:blipFill>
          <a:blip r:embed="rId8"/>
          <a:stretch>
            <a:fillRect/>
          </a:stretch>
        </p:blipFill>
        <p:spPr>
          <a:xfrm>
            <a:off x="11214495" y="13267779"/>
            <a:ext cx="2125974" cy="2382959"/>
          </a:xfrm>
          <a:prstGeom prst="rect">
            <a:avLst/>
          </a:prstGeom>
        </p:spPr>
      </p:pic>
      <p:sp>
        <p:nvSpPr>
          <p:cNvPr id="3248" name="Text Box 36">
            <a:extLst>
              <a:ext uri="{FF2B5EF4-FFF2-40B4-BE49-F238E27FC236}">
                <a16:creationId xmlns:a16="http://schemas.microsoft.com/office/drawing/2014/main" id="{F4180331-029C-B0D6-29B7-078AD2B4663F}"/>
              </a:ext>
            </a:extLst>
          </p:cNvPr>
          <p:cNvSpPr txBox="1"/>
          <p:nvPr/>
        </p:nvSpPr>
        <p:spPr>
          <a:xfrm>
            <a:off x="11571133" y="15767876"/>
            <a:ext cx="3671349" cy="540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 Biomechanics Analysis</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249" name="Arrow: Right 3248">
            <a:extLst>
              <a:ext uri="{FF2B5EF4-FFF2-40B4-BE49-F238E27FC236}">
                <a16:creationId xmlns:a16="http://schemas.microsoft.com/office/drawing/2014/main" id="{514F9019-5F1A-6A11-3232-1084863108DB}"/>
              </a:ext>
            </a:extLst>
          </p:cNvPr>
          <p:cNvSpPr/>
          <p:nvPr/>
        </p:nvSpPr>
        <p:spPr>
          <a:xfrm>
            <a:off x="15877976" y="14261369"/>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1" name="Straight Connector 3250">
            <a:extLst>
              <a:ext uri="{FF2B5EF4-FFF2-40B4-BE49-F238E27FC236}">
                <a16:creationId xmlns:a16="http://schemas.microsoft.com/office/drawing/2014/main" id="{533DE830-08F9-EE18-9B86-3729FEB66E02}"/>
              </a:ext>
            </a:extLst>
          </p:cNvPr>
          <p:cNvCxnSpPr/>
          <p:nvPr/>
        </p:nvCxnSpPr>
        <p:spPr>
          <a:xfrm>
            <a:off x="2789605" y="15368685"/>
            <a:ext cx="459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253" name="Picture 3252" descr="A picture containing text, night sky&#10;&#10;Description automatically generated">
            <a:extLst>
              <a:ext uri="{FF2B5EF4-FFF2-40B4-BE49-F238E27FC236}">
                <a16:creationId xmlns:a16="http://schemas.microsoft.com/office/drawing/2014/main" id="{843D86A4-B54E-BB82-37BD-7A1ABE583C97}"/>
              </a:ext>
            </a:extLst>
          </p:cNvPr>
          <p:cNvPicPr>
            <a:picLocks noChangeAspect="1"/>
          </p:cNvPicPr>
          <p:nvPr/>
        </p:nvPicPr>
        <p:blipFill rotWithShape="1">
          <a:blip r:embed="rId9">
            <a:extLst>
              <a:ext uri="{28A0092B-C50C-407E-A947-70E740481C1C}">
                <a14:useLocalDpi xmlns:a14="http://schemas.microsoft.com/office/drawing/2010/main" val="0"/>
              </a:ext>
            </a:extLst>
          </a:blip>
          <a:srcRect b="10650"/>
          <a:stretch/>
        </p:blipFill>
        <p:spPr>
          <a:xfrm>
            <a:off x="17542447" y="12903942"/>
            <a:ext cx="3088057" cy="2971417"/>
          </a:xfrm>
          <a:prstGeom prst="rect">
            <a:avLst/>
          </a:prstGeom>
        </p:spPr>
      </p:pic>
      <p:sp>
        <p:nvSpPr>
          <p:cNvPr id="3254" name="Text Box 37">
            <a:extLst>
              <a:ext uri="{FF2B5EF4-FFF2-40B4-BE49-F238E27FC236}">
                <a16:creationId xmlns:a16="http://schemas.microsoft.com/office/drawing/2014/main" id="{5154A0A8-E8AE-DB3D-6D28-A7353059C048}"/>
              </a:ext>
            </a:extLst>
          </p:cNvPr>
          <p:cNvSpPr txBox="1"/>
          <p:nvPr/>
        </p:nvSpPr>
        <p:spPr>
          <a:xfrm>
            <a:off x="18227060" y="15903548"/>
            <a:ext cx="1728192" cy="8492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Injury Risk Probability</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256" name="Text Box 6">
            <a:extLst>
              <a:ext uri="{FF2B5EF4-FFF2-40B4-BE49-F238E27FC236}">
                <a16:creationId xmlns:a16="http://schemas.microsoft.com/office/drawing/2014/main" id="{B1C96ABF-93AF-CDA8-CC80-0108D179C2DA}"/>
              </a:ext>
            </a:extLst>
          </p:cNvPr>
          <p:cNvSpPr txBox="1"/>
          <p:nvPr/>
        </p:nvSpPr>
        <p:spPr>
          <a:xfrm>
            <a:off x="1252623" y="17107605"/>
            <a:ext cx="1713817" cy="52431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2800" b="1" dirty="0">
                <a:effectLst/>
                <a:latin typeface="Arial" panose="020B0604020202020204" pitchFamily="34" charset="0"/>
                <a:ea typeface="DengXian" panose="02010600030101010101" pitchFamily="2" charset="-122"/>
                <a:cs typeface="Arial" panose="020B0604020202020204" pitchFamily="34" charset="0"/>
              </a:rPr>
              <a:t>Findings</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257" name="Picture 3256" descr="A picture containing text&#10;&#10;Description automatically generated">
            <a:extLst>
              <a:ext uri="{FF2B5EF4-FFF2-40B4-BE49-F238E27FC236}">
                <a16:creationId xmlns:a16="http://schemas.microsoft.com/office/drawing/2014/main" id="{668FD7A2-F930-04FE-90EB-FF13B1550FF3}"/>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70508" y="16940187"/>
            <a:ext cx="682115" cy="682115"/>
          </a:xfrm>
          <a:prstGeom prst="rect">
            <a:avLst/>
          </a:prstGeom>
        </p:spPr>
      </p:pic>
      <p:sp>
        <p:nvSpPr>
          <p:cNvPr id="3263" name="TextBox 3262">
            <a:extLst>
              <a:ext uri="{FF2B5EF4-FFF2-40B4-BE49-F238E27FC236}">
                <a16:creationId xmlns:a16="http://schemas.microsoft.com/office/drawing/2014/main" id="{B8E77E41-75E4-CDA9-28D4-63B9133DA717}"/>
              </a:ext>
            </a:extLst>
          </p:cNvPr>
          <p:cNvSpPr txBox="1"/>
          <p:nvPr/>
        </p:nvSpPr>
        <p:spPr>
          <a:xfrm>
            <a:off x="756296" y="17804283"/>
            <a:ext cx="20471150" cy="461665"/>
          </a:xfrm>
          <a:prstGeom prst="rect">
            <a:avLst/>
          </a:prstGeom>
          <a:noFill/>
        </p:spPr>
        <p:txBody>
          <a:bodyPr wrap="square">
            <a:spAutoFit/>
          </a:bodyPr>
          <a:lstStyle/>
          <a:p>
            <a:pPr marL="457200" indent="-457200">
              <a:buFont typeface="+mj-lt"/>
              <a:buAutoNum type="arabicPeriod"/>
            </a:pPr>
            <a:r>
              <a:rPr lang="en-MY" sz="2400" dirty="0">
                <a:latin typeface="Arial" panose="020B0604020202020204" pitchFamily="34" charset="0"/>
                <a:cs typeface="Arial" panose="020B0604020202020204" pitchFamily="34" charset="0"/>
              </a:rPr>
              <a:t>In Figure 1, notice that the spine angle value shows that the 3D reconstruction is quite reliable based only on image features.</a:t>
            </a:r>
          </a:p>
        </p:txBody>
      </p:sp>
      <p:sp>
        <p:nvSpPr>
          <p:cNvPr id="3268" name="TextBox 3267">
            <a:extLst>
              <a:ext uri="{FF2B5EF4-FFF2-40B4-BE49-F238E27FC236}">
                <a16:creationId xmlns:a16="http://schemas.microsoft.com/office/drawing/2014/main" id="{A0A75D16-CAFE-0A15-7191-4EBCA38F8235}"/>
              </a:ext>
            </a:extLst>
          </p:cNvPr>
          <p:cNvSpPr txBox="1"/>
          <p:nvPr/>
        </p:nvSpPr>
        <p:spPr>
          <a:xfrm>
            <a:off x="756296" y="18359252"/>
            <a:ext cx="20471150" cy="830997"/>
          </a:xfrm>
          <a:prstGeom prst="rect">
            <a:avLst/>
          </a:prstGeom>
          <a:noFill/>
        </p:spPr>
        <p:txBody>
          <a:bodyPr wrap="square">
            <a:spAutoFit/>
          </a:bodyPr>
          <a:lstStyle/>
          <a:p>
            <a:pPr marL="457200" indent="-457200">
              <a:buFont typeface="+mj-lt"/>
              <a:buAutoNum type="arabicPeriod" startAt="2"/>
            </a:pPr>
            <a:r>
              <a:rPr lang="en-US" sz="2400" dirty="0">
                <a:latin typeface="Arial" panose="020B0604020202020204" pitchFamily="34" charset="0"/>
                <a:cs typeface="Arial" panose="020B0604020202020204" pitchFamily="34" charset="0"/>
              </a:rPr>
              <a:t>Setting the load as 120N, the red curve in Figure 2 displays injury risk over 12 repetitions. It indicates an accumulation of risk and increasing danger with more repetitions, contrasting with the green curves remaining constant value of risk probability.</a:t>
            </a:r>
            <a:endParaRPr lang="en-MY" sz="2400" dirty="0">
              <a:latin typeface="Arial" panose="020B0604020202020204" pitchFamily="34" charset="0"/>
              <a:cs typeface="Arial" panose="020B0604020202020204" pitchFamily="34" charset="0"/>
            </a:endParaRPr>
          </a:p>
        </p:txBody>
      </p:sp>
      <p:sp>
        <p:nvSpPr>
          <p:cNvPr id="3270" name="Text Box 6">
            <a:extLst>
              <a:ext uri="{FF2B5EF4-FFF2-40B4-BE49-F238E27FC236}">
                <a16:creationId xmlns:a16="http://schemas.microsoft.com/office/drawing/2014/main" id="{C598B35F-6172-609B-96AE-71C538340122}"/>
              </a:ext>
            </a:extLst>
          </p:cNvPr>
          <p:cNvSpPr txBox="1"/>
          <p:nvPr/>
        </p:nvSpPr>
        <p:spPr>
          <a:xfrm>
            <a:off x="1367020" y="24629050"/>
            <a:ext cx="2142621" cy="52431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2800" b="1" dirty="0">
                <a:effectLst/>
                <a:latin typeface="Arial" panose="020B0604020202020204" pitchFamily="34" charset="0"/>
                <a:ea typeface="DengXian" panose="02010600030101010101" pitchFamily="2" charset="-122"/>
                <a:cs typeface="Arial" panose="020B0604020202020204" pitchFamily="34" charset="0"/>
              </a:rPr>
              <a:t>Conclusion</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274" name="Picture 3273" descr="A picture containing dark, black, night sky&#10;&#10;Description automatically generated">
            <a:extLst>
              <a:ext uri="{FF2B5EF4-FFF2-40B4-BE49-F238E27FC236}">
                <a16:creationId xmlns:a16="http://schemas.microsoft.com/office/drawing/2014/main" id="{9F09850E-A429-C535-7311-00598422F1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7024" y="24501027"/>
            <a:ext cx="717645" cy="717645"/>
          </a:xfrm>
          <a:prstGeom prst="rect">
            <a:avLst/>
          </a:prstGeom>
        </p:spPr>
      </p:pic>
      <p:sp>
        <p:nvSpPr>
          <p:cNvPr id="3275" name="TextBox 3274">
            <a:extLst>
              <a:ext uri="{FF2B5EF4-FFF2-40B4-BE49-F238E27FC236}">
                <a16:creationId xmlns:a16="http://schemas.microsoft.com/office/drawing/2014/main" id="{D18C3A82-6E0C-9CC6-C7A4-74AC902ABA45}"/>
              </a:ext>
            </a:extLst>
          </p:cNvPr>
          <p:cNvSpPr txBox="1"/>
          <p:nvPr/>
        </p:nvSpPr>
        <p:spPr>
          <a:xfrm>
            <a:off x="848459" y="25365123"/>
            <a:ext cx="20471150" cy="1200329"/>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To conclude, heavier load’s weight, larger spine angle, and greater number of repetitions are the 3 key factors to injury risk probability. By considering the number of repetitions of the activity allows us to identify more high-risk behaviours.</a:t>
            </a:r>
          </a:p>
          <a:p>
            <a:r>
              <a:rPr lang="en-MY" sz="2400" dirty="0">
                <a:latin typeface="Arial" panose="020B0604020202020204" pitchFamily="34" charset="0"/>
                <a:cs typeface="Arial" panose="020B0604020202020204" pitchFamily="34" charset="0"/>
              </a:rPr>
              <a:t>Furthermore, the accuracy of the 3D pose estimation technique allows us to replace wearable-based technique such as IMU by computer vision.</a:t>
            </a:r>
          </a:p>
        </p:txBody>
      </p:sp>
      <p:grpSp>
        <p:nvGrpSpPr>
          <p:cNvPr id="3278" name="Group 3277">
            <a:extLst>
              <a:ext uri="{FF2B5EF4-FFF2-40B4-BE49-F238E27FC236}">
                <a16:creationId xmlns:a16="http://schemas.microsoft.com/office/drawing/2014/main" id="{19BA6B6F-620B-DC07-8DA5-29837BB14333}"/>
              </a:ext>
            </a:extLst>
          </p:cNvPr>
          <p:cNvGrpSpPr/>
          <p:nvPr/>
        </p:nvGrpSpPr>
        <p:grpSpPr>
          <a:xfrm>
            <a:off x="1011238" y="20545141"/>
            <a:ext cx="18267923" cy="4294831"/>
            <a:chOff x="1066437" y="20228777"/>
            <a:chExt cx="18267923" cy="4294831"/>
          </a:xfrm>
        </p:grpSpPr>
        <p:pic>
          <p:nvPicPr>
            <p:cNvPr id="3262" name="Picture 3261">
              <a:extLst>
                <a:ext uri="{FF2B5EF4-FFF2-40B4-BE49-F238E27FC236}">
                  <a16:creationId xmlns:a16="http://schemas.microsoft.com/office/drawing/2014/main" id="{8EC6DCAB-0ABF-76FB-510A-AA0AAA7F9907}"/>
                </a:ext>
              </a:extLst>
            </p:cNvPr>
            <p:cNvPicPr>
              <a:picLocks noChangeAspect="1"/>
            </p:cNvPicPr>
            <p:nvPr/>
          </p:nvPicPr>
          <p:blipFill rotWithShape="1">
            <a:blip r:embed="rId13"/>
            <a:srcRect l="54866" t="3520" r="980"/>
            <a:stretch/>
          </p:blipFill>
          <p:spPr>
            <a:xfrm>
              <a:off x="9037216" y="20228777"/>
              <a:ext cx="4968552" cy="3874654"/>
            </a:xfrm>
            <a:prstGeom prst="rect">
              <a:avLst/>
            </a:prstGeom>
          </p:spPr>
        </p:pic>
        <p:grpSp>
          <p:nvGrpSpPr>
            <p:cNvPr id="3265" name="Group 3264">
              <a:extLst>
                <a:ext uri="{FF2B5EF4-FFF2-40B4-BE49-F238E27FC236}">
                  <a16:creationId xmlns:a16="http://schemas.microsoft.com/office/drawing/2014/main" id="{9B68697D-012E-CABE-C9DD-44D121AA378E}"/>
                </a:ext>
              </a:extLst>
            </p:cNvPr>
            <p:cNvGrpSpPr/>
            <p:nvPr/>
          </p:nvGrpSpPr>
          <p:grpSpPr>
            <a:xfrm>
              <a:off x="1066437" y="20391911"/>
              <a:ext cx="7567767" cy="3711570"/>
              <a:chOff x="939461" y="20123999"/>
              <a:chExt cx="7076866" cy="3470810"/>
            </a:xfrm>
          </p:grpSpPr>
          <p:pic>
            <p:nvPicPr>
              <p:cNvPr id="3258" name="Picture 3257">
                <a:extLst>
                  <a:ext uri="{FF2B5EF4-FFF2-40B4-BE49-F238E27FC236}">
                    <a16:creationId xmlns:a16="http://schemas.microsoft.com/office/drawing/2014/main" id="{F137A146-AC12-939F-B63E-D56A7E3A0B65}"/>
                  </a:ext>
                </a:extLst>
              </p:cNvPr>
              <p:cNvPicPr>
                <a:picLocks noChangeAspect="1"/>
              </p:cNvPicPr>
              <p:nvPr/>
            </p:nvPicPr>
            <p:blipFill rotWithShape="1">
              <a:blip r:embed="rId13"/>
              <a:srcRect r="48257" b="25459"/>
              <a:stretch/>
            </p:blipFill>
            <p:spPr>
              <a:xfrm>
                <a:off x="1265676" y="20123999"/>
                <a:ext cx="6750651" cy="3470810"/>
              </a:xfrm>
              <a:prstGeom prst="rect">
                <a:avLst/>
              </a:prstGeom>
            </p:spPr>
          </p:pic>
          <p:sp>
            <p:nvSpPr>
              <p:cNvPr id="3264" name="Oval 3263">
                <a:extLst>
                  <a:ext uri="{FF2B5EF4-FFF2-40B4-BE49-F238E27FC236}">
                    <a16:creationId xmlns:a16="http://schemas.microsoft.com/office/drawing/2014/main" id="{6301E937-E552-9416-FFFF-93D8BB3ACEF9}"/>
                  </a:ext>
                </a:extLst>
              </p:cNvPr>
              <p:cNvSpPr/>
              <p:nvPr/>
            </p:nvSpPr>
            <p:spPr>
              <a:xfrm>
                <a:off x="939461" y="20760625"/>
                <a:ext cx="3201442" cy="3431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66" name="Text Box 36">
              <a:extLst>
                <a:ext uri="{FF2B5EF4-FFF2-40B4-BE49-F238E27FC236}">
                  <a16:creationId xmlns:a16="http://schemas.microsoft.com/office/drawing/2014/main" id="{C2194956-F003-729F-EF00-A457B0AB2429}"/>
                </a:ext>
              </a:extLst>
            </p:cNvPr>
            <p:cNvSpPr txBox="1"/>
            <p:nvPr/>
          </p:nvSpPr>
          <p:spPr>
            <a:xfrm>
              <a:off x="4147871" y="24049714"/>
              <a:ext cx="1151172" cy="4279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1</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267" name="Text Box 36">
              <a:extLst>
                <a:ext uri="{FF2B5EF4-FFF2-40B4-BE49-F238E27FC236}">
                  <a16:creationId xmlns:a16="http://schemas.microsoft.com/office/drawing/2014/main" id="{4F145810-7ED3-6B9F-5C41-C7E460B17B5A}"/>
                </a:ext>
              </a:extLst>
            </p:cNvPr>
            <p:cNvSpPr txBox="1"/>
            <p:nvPr/>
          </p:nvSpPr>
          <p:spPr>
            <a:xfrm>
              <a:off x="11082362" y="24095638"/>
              <a:ext cx="1151172" cy="4279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2</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276" name="Picture 3275">
              <a:extLst>
                <a:ext uri="{FF2B5EF4-FFF2-40B4-BE49-F238E27FC236}">
                  <a16:creationId xmlns:a16="http://schemas.microsoft.com/office/drawing/2014/main" id="{38BC105A-0523-676F-C0A1-7D501AEF729A}"/>
                </a:ext>
              </a:extLst>
            </p:cNvPr>
            <p:cNvPicPr>
              <a:picLocks noChangeAspect="1"/>
            </p:cNvPicPr>
            <p:nvPr/>
          </p:nvPicPr>
          <p:blipFill>
            <a:blip r:embed="rId14"/>
            <a:stretch>
              <a:fillRect/>
            </a:stretch>
          </p:blipFill>
          <p:spPr>
            <a:xfrm>
              <a:off x="14365807" y="20252555"/>
              <a:ext cx="4968553" cy="3797159"/>
            </a:xfrm>
            <a:prstGeom prst="rect">
              <a:avLst/>
            </a:prstGeom>
          </p:spPr>
        </p:pic>
        <p:sp>
          <p:nvSpPr>
            <p:cNvPr id="3277" name="Text Box 36">
              <a:extLst>
                <a:ext uri="{FF2B5EF4-FFF2-40B4-BE49-F238E27FC236}">
                  <a16:creationId xmlns:a16="http://schemas.microsoft.com/office/drawing/2014/main" id="{BB6CEB6F-326D-E7F9-CB25-232E2A2582AD}"/>
                </a:ext>
              </a:extLst>
            </p:cNvPr>
            <p:cNvSpPr txBox="1"/>
            <p:nvPr/>
          </p:nvSpPr>
          <p:spPr>
            <a:xfrm>
              <a:off x="16453926" y="24090108"/>
              <a:ext cx="1151172" cy="4279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3</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grpSp>
      <p:sp>
        <p:nvSpPr>
          <p:cNvPr id="3279" name="TextBox 3278">
            <a:extLst>
              <a:ext uri="{FF2B5EF4-FFF2-40B4-BE49-F238E27FC236}">
                <a16:creationId xmlns:a16="http://schemas.microsoft.com/office/drawing/2014/main" id="{CCE439E2-7725-213A-A5DD-42585DBBA5E2}"/>
              </a:ext>
            </a:extLst>
          </p:cNvPr>
          <p:cNvSpPr txBox="1"/>
          <p:nvPr/>
        </p:nvSpPr>
        <p:spPr>
          <a:xfrm>
            <a:off x="747921" y="19265739"/>
            <a:ext cx="20471150" cy="461665"/>
          </a:xfrm>
          <a:prstGeom prst="rect">
            <a:avLst/>
          </a:prstGeom>
          <a:noFill/>
        </p:spPr>
        <p:txBody>
          <a:bodyPr wrap="square">
            <a:spAutoFit/>
          </a:bodyPr>
          <a:lstStyle/>
          <a:p>
            <a:pPr marL="457200" indent="-457200">
              <a:buFont typeface="+mj-lt"/>
              <a:buAutoNum type="arabicPeriod" startAt="3"/>
            </a:pPr>
            <a:r>
              <a:rPr lang="en-MY" sz="2400" dirty="0">
                <a:latin typeface="Arial" panose="020B0604020202020204" pitchFamily="34" charset="0"/>
                <a:cs typeface="Arial" panose="020B0604020202020204" pitchFamily="34" charset="0"/>
              </a:rPr>
              <a:t>By adjusting the load’s weight to 150N, we obtain the result as shown in Figure 3, apparently the risk is much higher than Figure 2. </a:t>
            </a:r>
          </a:p>
        </p:txBody>
      </p:sp>
      <p:sp>
        <p:nvSpPr>
          <p:cNvPr id="3280" name="TextBox 3279">
            <a:extLst>
              <a:ext uri="{FF2B5EF4-FFF2-40B4-BE49-F238E27FC236}">
                <a16:creationId xmlns:a16="http://schemas.microsoft.com/office/drawing/2014/main" id="{B33CBFE7-722D-DFB3-E8A8-23FDB42CA2DD}"/>
              </a:ext>
            </a:extLst>
          </p:cNvPr>
          <p:cNvSpPr txBox="1"/>
          <p:nvPr/>
        </p:nvSpPr>
        <p:spPr>
          <a:xfrm>
            <a:off x="735418" y="19820507"/>
            <a:ext cx="20471150" cy="830997"/>
          </a:xfrm>
          <a:prstGeom prst="rect">
            <a:avLst/>
          </a:prstGeom>
          <a:noFill/>
        </p:spPr>
        <p:txBody>
          <a:bodyPr wrap="square">
            <a:spAutoFit/>
          </a:bodyPr>
          <a:lstStyle/>
          <a:p>
            <a:pPr marL="457200" indent="-457200">
              <a:buFont typeface="+mj-lt"/>
              <a:buAutoNum type="arabicPeriod" startAt="4"/>
            </a:pPr>
            <a:r>
              <a:rPr lang="en-US" sz="2400" dirty="0">
                <a:latin typeface="Arial" panose="020B0604020202020204" pitchFamily="34" charset="0"/>
                <a:cs typeface="Arial" panose="020B0604020202020204" pitchFamily="34" charset="0"/>
              </a:rPr>
              <a:t>Lowering the back while carrying the same weight significantly increases the risk of injury (peak value of green curves represents peak low back flexion angle).</a:t>
            </a:r>
            <a:endParaRPr lang="en-MY" sz="2400" dirty="0">
              <a:latin typeface="Arial" panose="020B0604020202020204" pitchFamily="34" charset="0"/>
              <a:cs typeface="Arial" panose="020B0604020202020204" pitchFamily="34" charset="0"/>
            </a:endParaRPr>
          </a:p>
        </p:txBody>
      </p:sp>
      <p:sp>
        <p:nvSpPr>
          <p:cNvPr id="3281" name="Text Box 6">
            <a:extLst>
              <a:ext uri="{FF2B5EF4-FFF2-40B4-BE49-F238E27FC236}">
                <a16:creationId xmlns:a16="http://schemas.microsoft.com/office/drawing/2014/main" id="{B7991282-756F-8E99-28DC-44CF496310AF}"/>
              </a:ext>
            </a:extLst>
          </p:cNvPr>
          <p:cNvSpPr txBox="1"/>
          <p:nvPr/>
        </p:nvSpPr>
        <p:spPr>
          <a:xfrm>
            <a:off x="1389601" y="26809985"/>
            <a:ext cx="2319023" cy="52431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2800" b="1" dirty="0">
                <a:effectLst/>
                <a:latin typeface="Arial" panose="020B0604020202020204" pitchFamily="34" charset="0"/>
                <a:ea typeface="DengXian" panose="02010600030101010101" pitchFamily="2" charset="-122"/>
                <a:cs typeface="Arial" panose="020B0604020202020204" pitchFamily="34" charset="0"/>
              </a:rPr>
              <a:t>Future Work</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283" name="TextBox 3282">
            <a:extLst>
              <a:ext uri="{FF2B5EF4-FFF2-40B4-BE49-F238E27FC236}">
                <a16:creationId xmlns:a16="http://schemas.microsoft.com/office/drawing/2014/main" id="{90AC211B-6439-2D2E-C90B-A5D349D89D3D}"/>
              </a:ext>
            </a:extLst>
          </p:cNvPr>
          <p:cNvSpPr txBox="1"/>
          <p:nvPr/>
        </p:nvSpPr>
        <p:spPr>
          <a:xfrm>
            <a:off x="727024" y="27453355"/>
            <a:ext cx="20471150" cy="1569660"/>
          </a:xfrm>
          <a:prstGeom prst="rect">
            <a:avLst/>
          </a:prstGeom>
          <a:noFill/>
        </p:spPr>
        <p:txBody>
          <a:bodyPr wrap="square">
            <a:spAutoFit/>
          </a:bodyPr>
          <a:lstStyle/>
          <a:p>
            <a:pPr marL="457200" indent="-457200">
              <a:buFont typeface="+mj-lt"/>
              <a:buAutoNum type="arabicPeriod"/>
            </a:pPr>
            <a:r>
              <a:rPr lang="en-MY" sz="2400" dirty="0">
                <a:latin typeface="Arial" panose="020B0604020202020204" pitchFamily="34" charset="0"/>
                <a:cs typeface="Arial" panose="020B0604020202020204" pitchFamily="34" charset="0"/>
              </a:rPr>
              <a:t>Improve the deep learning model to increase the accuracy of the extracted 3D coordinates.</a:t>
            </a:r>
          </a:p>
          <a:p>
            <a:pPr marL="457200" indent="-457200">
              <a:buFont typeface="+mj-lt"/>
              <a:buAutoNum type="arabicPeriod"/>
            </a:pPr>
            <a:r>
              <a:rPr lang="en-MY" sz="2400" dirty="0">
                <a:latin typeface="Arial" panose="020B0604020202020204" pitchFamily="34" charset="0"/>
                <a:cs typeface="Arial" panose="020B0604020202020204" pitchFamily="34" charset="0"/>
              </a:rPr>
              <a:t>We are using average muscle area of both genders at a certain range of age, this may not apply to more extreme cases in terms of body fitness. And hence, more customizable ergonomic risk assessment framework can be developed.</a:t>
            </a:r>
          </a:p>
          <a:p>
            <a:pPr marL="457200" indent="-457200">
              <a:buFont typeface="+mj-lt"/>
              <a:buAutoNum type="arabicPeriod"/>
            </a:pPr>
            <a:r>
              <a:rPr lang="en-MY" sz="2400" dirty="0">
                <a:latin typeface="Arial" panose="020B0604020202020204" pitchFamily="34" charset="0"/>
                <a:cs typeface="Arial" panose="020B0604020202020204" pitchFamily="34" charset="0"/>
              </a:rPr>
              <a:t>The hyperparameters adjustment may be optimized further for the risk probability prediction.</a:t>
            </a:r>
          </a:p>
        </p:txBody>
      </p:sp>
      <p:pic>
        <p:nvPicPr>
          <p:cNvPr id="3285" name="Picture 3284" descr="Text&#10;&#10;Description automatically generated">
            <a:extLst>
              <a:ext uri="{FF2B5EF4-FFF2-40B4-BE49-F238E27FC236}">
                <a16:creationId xmlns:a16="http://schemas.microsoft.com/office/drawing/2014/main" id="{930202FB-7794-6A86-467D-205C15ED645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2075" y="26667279"/>
            <a:ext cx="640285" cy="1042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EFD8C4A-05AF-47FA-8977-00F7A977B6F5}">
  <ds:schemaRefs>
    <ds:schemaRef ds:uri="http://schemas.microsoft.com/sharepoint/v3/contenttype/forms"/>
  </ds:schemaRefs>
</ds:datastoreItem>
</file>

<file path=customXml/itemProps2.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89E708-B13C-4F36-BA33-81092694155D}">
  <ds:schemaRefs>
    <ds:schemaRef ds:uri="http://purl.org/dc/terms/"/>
    <ds:schemaRef ds:uri="http://www.w3.org/XML/1998/namespace"/>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2389</TotalTime>
  <Words>492</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#LOR WEN SIN#</cp:lastModifiedBy>
  <cp:revision>56</cp:revision>
  <dcterms:created xsi:type="dcterms:W3CDTF">2014-02-10T03:35:30Z</dcterms:created>
  <dcterms:modified xsi:type="dcterms:W3CDTF">2023-03-10T02:02:03Z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