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89" autoAdjust="0"/>
  </p:normalViewPr>
  <p:slideViewPr>
    <p:cSldViewPr>
      <p:cViewPr>
        <p:scale>
          <a:sx n="50" d="100"/>
          <a:sy n="50" d="100"/>
        </p:scale>
        <p:origin x="980" y="112"/>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11/4/2023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11/4/2023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11/4/2023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11/4/2023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11/4/2023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11/4/2023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11/4/2023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11/4/2023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11/4/2023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11/4/2023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11/4/2023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11/4/2023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openclipart.org/detail/143623" TargetMode="External"/><Relationship Id="rId13" Type="http://schemas.openxmlformats.org/officeDocument/2006/relationships/hyperlink" Target="https://www.freepngimg.com/png/78155-icons-light-idea-computer-lighting-incandescent-bulb" TargetMode="Externa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journal.ipb.ac.id/index.php/jikk/article/view/22687" TargetMode="External"/><Relationship Id="rId11" Type="http://schemas.openxmlformats.org/officeDocument/2006/relationships/hyperlink" Target="https://www.moorepants.info/portfolio/" TargetMode="External"/><Relationship Id="rId5" Type="http://schemas.openxmlformats.org/officeDocument/2006/relationships/image" Target="../media/image4.png"/><Relationship Id="rId1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D89FCAC5-428A-B35F-5C56-FF3E955D33EC}"/>
              </a:ext>
            </a:extLst>
          </p:cNvPr>
          <p:cNvPicPr>
            <a:picLocks noChangeAspect="1"/>
          </p:cNvPicPr>
          <p:nvPr/>
        </p:nvPicPr>
        <p:blipFill rotWithShape="1">
          <a:blip r:embed="rId2"/>
          <a:srcRect r="53735" b="40840"/>
          <a:stretch/>
        </p:blipFill>
        <p:spPr>
          <a:xfrm>
            <a:off x="10741117" y="16519190"/>
            <a:ext cx="5690283" cy="2780659"/>
          </a:xfrm>
          <a:prstGeom prst="rect">
            <a:avLst/>
          </a:prstGeom>
        </p:spPr>
      </p:pic>
      <p:pic>
        <p:nvPicPr>
          <p:cNvPr id="36" name="Picture 35">
            <a:extLst>
              <a:ext uri="{FF2B5EF4-FFF2-40B4-BE49-F238E27FC236}">
                <a16:creationId xmlns:a16="http://schemas.microsoft.com/office/drawing/2014/main" id="{EF8D9E67-15A7-AF9D-C416-A2E65860F391}"/>
              </a:ext>
            </a:extLst>
          </p:cNvPr>
          <p:cNvPicPr>
            <a:picLocks noChangeAspect="1"/>
          </p:cNvPicPr>
          <p:nvPr/>
        </p:nvPicPr>
        <p:blipFill rotWithShape="1">
          <a:blip r:embed="rId3"/>
          <a:srcRect l="52540" b="41108"/>
          <a:stretch/>
        </p:blipFill>
        <p:spPr>
          <a:xfrm>
            <a:off x="10709626" y="12379622"/>
            <a:ext cx="5690288" cy="2730419"/>
          </a:xfrm>
          <a:prstGeom prst="rect">
            <a:avLst/>
          </a:prstGeom>
        </p:spPr>
      </p:pic>
      <p:sp>
        <p:nvSpPr>
          <p:cNvPr id="3162" name="Text Box 36">
            <a:extLst>
              <a:ext uri="{FF2B5EF4-FFF2-40B4-BE49-F238E27FC236}">
                <a16:creationId xmlns:a16="http://schemas.microsoft.com/office/drawing/2014/main" id="{7AE0561C-4450-5FCA-DCD1-1CB09522F4AD}"/>
              </a:ext>
            </a:extLst>
          </p:cNvPr>
          <p:cNvSpPr txBox="1"/>
          <p:nvPr/>
        </p:nvSpPr>
        <p:spPr>
          <a:xfrm>
            <a:off x="11129263" y="15110042"/>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1.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160N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3164" name="Oval 3163">
            <a:extLst>
              <a:ext uri="{FF2B5EF4-FFF2-40B4-BE49-F238E27FC236}">
                <a16:creationId xmlns:a16="http://schemas.microsoft.com/office/drawing/2014/main" id="{F6D236A8-6E56-0C98-D759-DD994D81E597}"/>
              </a:ext>
            </a:extLst>
          </p:cNvPr>
          <p:cNvSpPr/>
          <p:nvPr/>
        </p:nvSpPr>
        <p:spPr>
          <a:xfrm>
            <a:off x="10706089" y="12929208"/>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Arrow: Pentagon 3185">
            <a:extLst>
              <a:ext uri="{FF2B5EF4-FFF2-40B4-BE49-F238E27FC236}">
                <a16:creationId xmlns:a16="http://schemas.microsoft.com/office/drawing/2014/main" id="{23F1F362-0B4B-03D9-564D-1A7F6F20E640}"/>
              </a:ext>
            </a:extLst>
          </p:cNvPr>
          <p:cNvSpPr/>
          <p:nvPr/>
        </p:nvSpPr>
        <p:spPr>
          <a:xfrm>
            <a:off x="5364808" y="11776130"/>
            <a:ext cx="5088012" cy="68603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2" name="Arrow: Pentagon 3181">
            <a:extLst>
              <a:ext uri="{FF2B5EF4-FFF2-40B4-BE49-F238E27FC236}">
                <a16:creationId xmlns:a16="http://schemas.microsoft.com/office/drawing/2014/main" id="{52227D9D-8345-D1D6-6E99-D9157A546B34}"/>
              </a:ext>
            </a:extLst>
          </p:cNvPr>
          <p:cNvSpPr/>
          <p:nvPr/>
        </p:nvSpPr>
        <p:spPr>
          <a:xfrm flipH="1">
            <a:off x="185890" y="11777791"/>
            <a:ext cx="5088012" cy="686037"/>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0" name="Scroll: Horizontal 3179">
            <a:extLst>
              <a:ext uri="{FF2B5EF4-FFF2-40B4-BE49-F238E27FC236}">
                <a16:creationId xmlns:a16="http://schemas.microsoft.com/office/drawing/2014/main" id="{B3CEA2DC-2C35-B68E-A911-E14A562638EA}"/>
              </a:ext>
            </a:extLst>
          </p:cNvPr>
          <p:cNvSpPr/>
          <p:nvPr/>
        </p:nvSpPr>
        <p:spPr>
          <a:xfrm>
            <a:off x="10867332" y="21116651"/>
            <a:ext cx="10311506" cy="1081036"/>
          </a:xfrm>
          <a:prstGeom prst="horizontalScroll">
            <a:avLst/>
          </a:prstGeom>
          <a:solidFill>
            <a:schemeClr val="accent4">
              <a:lumMod val="20000"/>
              <a:lumOff val="80000"/>
            </a:schemeClr>
          </a:solidFill>
          <a:ln>
            <a:solidFill>
              <a:schemeClr val="accent4">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croll: Horizontal 65">
            <a:extLst>
              <a:ext uri="{FF2B5EF4-FFF2-40B4-BE49-F238E27FC236}">
                <a16:creationId xmlns:a16="http://schemas.microsoft.com/office/drawing/2014/main" id="{5FC54902-BBD2-326A-9449-893444A6C16E}"/>
              </a:ext>
            </a:extLst>
          </p:cNvPr>
          <p:cNvSpPr/>
          <p:nvPr/>
        </p:nvSpPr>
        <p:spPr>
          <a:xfrm>
            <a:off x="237879" y="5380198"/>
            <a:ext cx="10311506" cy="1081036"/>
          </a:xfrm>
          <a:prstGeom prst="horizontalScroll">
            <a:avLst/>
          </a:prstGeom>
          <a:solidFill>
            <a:schemeClr val="accent1">
              <a:lumMod val="20000"/>
              <a:lumOff val="80000"/>
            </a:schemeClr>
          </a:solidFill>
          <a:ln>
            <a:solidFill>
              <a:schemeClr val="accent1">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065EFFF-1C40-4343-BCE4-EEC15592E727}"/>
              </a:ext>
            </a:extLst>
          </p:cNvPr>
          <p:cNvSpPr/>
          <p:nvPr/>
        </p:nvSpPr>
        <p:spPr>
          <a:xfrm>
            <a:off x="-36513" y="29163963"/>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2713717"/>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000" b="1" dirty="0">
                <a:solidFill>
                  <a:srgbClr val="C60C30"/>
                </a:solidFill>
                <a:latin typeface="Arial" panose="020B0604020202020204" pitchFamily="34" charset="0"/>
                <a:cs typeface="Arial" panose="020B0604020202020204" pitchFamily="34" charset="0"/>
              </a:rPr>
              <a:t>CEE22022 - Vision-Based Ergonomic Risk Assessment </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3797460"/>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Lor Wen Sin (MAE)</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Asst Prof Kim Jinwoo (CEE)</a:t>
            </a:r>
          </a:p>
          <a:p>
            <a:pPr defTabSz="2952323" eaLnBrk="1" fontAlgn="auto" hangingPunct="1">
              <a:spcBef>
                <a:spcPct val="0"/>
              </a:spcBef>
              <a:spcAft>
                <a:spcPts val="0"/>
              </a:spcAft>
              <a:buFontTx/>
              <a:buNone/>
              <a:defRPr/>
            </a:pP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9764EFA3-7534-2DD0-2CAF-0E9CAD7AE95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999914" y="5632046"/>
            <a:ext cx="600662" cy="600662"/>
          </a:xfrm>
          <a:prstGeom prst="rect">
            <a:avLst/>
          </a:prstGeom>
        </p:spPr>
      </p:pic>
      <p:sp>
        <p:nvSpPr>
          <p:cNvPr id="6" name="Text Box 6">
            <a:extLst>
              <a:ext uri="{FF2B5EF4-FFF2-40B4-BE49-F238E27FC236}">
                <a16:creationId xmlns:a16="http://schemas.microsoft.com/office/drawing/2014/main" id="{B54E689C-24A4-57B8-D2DB-BFA9A62B03CF}"/>
              </a:ext>
            </a:extLst>
          </p:cNvPr>
          <p:cNvSpPr txBox="1"/>
          <p:nvPr/>
        </p:nvSpPr>
        <p:spPr>
          <a:xfrm>
            <a:off x="4040933" y="5591658"/>
            <a:ext cx="3223813" cy="7021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Background</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D9F6DF9E-5948-7968-BF74-1DF1CBB74E95}"/>
              </a:ext>
            </a:extLst>
          </p:cNvPr>
          <p:cNvSpPr txBox="1"/>
          <p:nvPr/>
        </p:nvSpPr>
        <p:spPr>
          <a:xfrm>
            <a:off x="180232" y="6510623"/>
            <a:ext cx="10369153" cy="384720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Ensuring </a:t>
            </a:r>
            <a:r>
              <a:rPr lang="en-US" sz="2400" b="1" dirty="0">
                <a:latin typeface="Arial" panose="020B0604020202020204" pitchFamily="34" charset="0"/>
                <a:cs typeface="Arial" panose="020B0604020202020204" pitchFamily="34" charset="0"/>
              </a:rPr>
              <a:t>worker safety</a:t>
            </a:r>
            <a:r>
              <a:rPr lang="en-US" sz="2400" dirty="0">
                <a:latin typeface="Arial" panose="020B0604020202020204" pitchFamily="34" charset="0"/>
                <a:cs typeface="Arial" panose="020B0604020202020204" pitchFamily="34" charset="0"/>
              </a:rPr>
              <a:t> is our top priority in workplaces. However, the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assessments of </a:t>
            </a:r>
            <a:r>
              <a:rPr lang="en-US" sz="2400" b="1" dirty="0">
                <a:latin typeface="Arial" panose="020B0604020202020204" pitchFamily="34" charset="0"/>
                <a:cs typeface="Arial" panose="020B0604020202020204" pitchFamily="34" charset="0"/>
              </a:rPr>
              <a:t>ergonomic risk</a:t>
            </a:r>
            <a:r>
              <a:rPr lang="en-US" sz="2400" dirty="0">
                <a:latin typeface="Arial" panose="020B0604020202020204" pitchFamily="34" charset="0"/>
                <a:cs typeface="Arial" panose="020B0604020202020204" pitchFamily="34" charset="0"/>
              </a:rPr>
              <a:t> such as working posture and duration are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often incomplete. The consideration of </a:t>
            </a:r>
            <a:r>
              <a:rPr lang="en-US" sz="2400" b="1" dirty="0">
                <a:latin typeface="Arial" panose="020B0604020202020204" pitchFamily="34" charset="0"/>
                <a:cs typeface="Arial" panose="020B0604020202020204" pitchFamily="34" charset="0"/>
              </a:rPr>
              <a:t>cumulative damage</a:t>
            </a:r>
            <a:r>
              <a:rPr lang="en-US" sz="2400" dirty="0">
                <a:latin typeface="Arial" panose="020B0604020202020204" pitchFamily="34" charset="0"/>
                <a:cs typeface="Arial" panose="020B0604020202020204" pitchFamily="34" charset="0"/>
              </a:rPr>
              <a:t> is critical in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estimating ergonomic risk, yet leading assessments such as </a:t>
            </a:r>
            <a:r>
              <a:rPr lang="en-US" sz="2400" b="1" dirty="0">
                <a:latin typeface="Arial" panose="020B0604020202020204" pitchFamily="34" charset="0"/>
                <a:cs typeface="Arial" panose="020B0604020202020204" pitchFamily="34" charset="0"/>
              </a:rPr>
              <a:t>NIOSH</a:t>
            </a:r>
            <a:r>
              <a:rPr lang="en-US" sz="2400" dirty="0">
                <a:latin typeface="Arial" panose="020B0604020202020204" pitchFamily="34" charset="0"/>
                <a:cs typeface="Arial" panose="020B0604020202020204" pitchFamily="34" charset="0"/>
              </a:rPr>
              <a:t> do not account for this factor</a:t>
            </a:r>
            <a:r>
              <a:rPr lang="en-MY" sz="2400" dirty="0">
                <a:latin typeface="Arial" panose="020B0604020202020204" pitchFamily="34" charset="0"/>
                <a:cs typeface="Arial" panose="020B0604020202020204" pitchFamily="34" charset="0"/>
              </a:rPr>
              <a:t>. (see Table 1)</a:t>
            </a:r>
          </a:p>
          <a:p>
            <a:endParaRPr lang="en-US" sz="28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improve worker comfort and convenience during posture data collection,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our research has two objectives:</a:t>
            </a:r>
          </a:p>
          <a:p>
            <a:pPr marL="514350" indent="-514350">
              <a:buFont typeface="+mj-lt"/>
              <a:buAutoNum type="arabicPeriod"/>
            </a:pPr>
            <a:r>
              <a:rPr lang="en-US" sz="2400" i="1" dirty="0">
                <a:latin typeface="Arial" panose="020B0604020202020204" pitchFamily="34" charset="0"/>
                <a:cs typeface="Arial" panose="020B0604020202020204" pitchFamily="34" charset="0"/>
              </a:rPr>
              <a:t>Understand the relationship between the workers’ working behavior and </a:t>
            </a:r>
            <a:br>
              <a:rPr lang="en-US" sz="2400" i="1"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the injury risk probability.</a:t>
            </a:r>
            <a:endParaRPr lang="en-MY" sz="2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5EAC038-A325-1258-07BD-A2E29E81DBEA}"/>
              </a:ext>
            </a:extLst>
          </p:cNvPr>
          <p:cNvSpPr txBox="1"/>
          <p:nvPr/>
        </p:nvSpPr>
        <p:spPr>
          <a:xfrm>
            <a:off x="180232" y="10339258"/>
            <a:ext cx="10513168" cy="1200329"/>
          </a:xfrm>
          <a:prstGeom prst="rect">
            <a:avLst/>
          </a:prstGeom>
          <a:noFill/>
        </p:spPr>
        <p:txBody>
          <a:bodyPr wrap="square">
            <a:spAutoFit/>
          </a:bodyPr>
          <a:lstStyle/>
          <a:p>
            <a:pPr marL="514350" indent="-514350">
              <a:buFont typeface="+mj-lt"/>
              <a:buAutoNum type="arabicPeriod" startAt="2"/>
            </a:pPr>
            <a:r>
              <a:rPr lang="en-US" sz="2400" i="1" dirty="0">
                <a:latin typeface="Arial" panose="020B0604020202020204" pitchFamily="34" charset="0"/>
                <a:cs typeface="Arial" panose="020B0604020202020204" pitchFamily="34" charset="0"/>
              </a:rPr>
              <a:t>Understand the reliability of visual AI-enabled pose estimation techniques for ergonomic cumulative damage assessment in comparison to wearable-based techniques like IMU. </a:t>
            </a:r>
            <a:endParaRPr lang="en-MY" sz="2400" dirty="0">
              <a:latin typeface="Arial" panose="020B0604020202020204" pitchFamily="34" charset="0"/>
              <a:cs typeface="Arial" panose="020B0604020202020204" pitchFamily="34" charset="0"/>
            </a:endParaRPr>
          </a:p>
        </p:txBody>
      </p:sp>
      <p:sp>
        <p:nvSpPr>
          <p:cNvPr id="3170" name="Rectangle: Top Corners Rounded 3169">
            <a:extLst>
              <a:ext uri="{FF2B5EF4-FFF2-40B4-BE49-F238E27FC236}">
                <a16:creationId xmlns:a16="http://schemas.microsoft.com/office/drawing/2014/main" id="{494457AA-36C0-B15F-7AF9-11546E60A361}"/>
              </a:ext>
            </a:extLst>
          </p:cNvPr>
          <p:cNvSpPr/>
          <p:nvPr/>
        </p:nvSpPr>
        <p:spPr>
          <a:xfrm rot="16200000">
            <a:off x="159544" y="12176573"/>
            <a:ext cx="5489952" cy="4720505"/>
          </a:xfrm>
          <a:prstGeom prst="round2Same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val 3170">
            <a:extLst>
              <a:ext uri="{FF2B5EF4-FFF2-40B4-BE49-F238E27FC236}">
                <a16:creationId xmlns:a16="http://schemas.microsoft.com/office/drawing/2014/main" id="{DD52984E-F5C6-DAD3-6956-51099678B65D}"/>
              </a:ext>
            </a:extLst>
          </p:cNvPr>
          <p:cNvSpPr/>
          <p:nvPr/>
        </p:nvSpPr>
        <p:spPr>
          <a:xfrm>
            <a:off x="684289" y="126904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2" name="Oval 3171">
            <a:extLst>
              <a:ext uri="{FF2B5EF4-FFF2-40B4-BE49-F238E27FC236}">
                <a16:creationId xmlns:a16="http://schemas.microsoft.com/office/drawing/2014/main" id="{5FBE8B8E-0C9C-C12B-34EC-E1E272B44731}"/>
              </a:ext>
            </a:extLst>
          </p:cNvPr>
          <p:cNvSpPr/>
          <p:nvPr/>
        </p:nvSpPr>
        <p:spPr>
          <a:xfrm>
            <a:off x="684289" y="13914619"/>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3" name="Oval 3172">
            <a:extLst>
              <a:ext uri="{FF2B5EF4-FFF2-40B4-BE49-F238E27FC236}">
                <a16:creationId xmlns:a16="http://schemas.microsoft.com/office/drawing/2014/main" id="{A40656D7-B9BB-9132-2051-CC0B7AA2FE03}"/>
              </a:ext>
            </a:extLst>
          </p:cNvPr>
          <p:cNvSpPr/>
          <p:nvPr/>
        </p:nvSpPr>
        <p:spPr>
          <a:xfrm>
            <a:off x="684288" y="15138755"/>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4" name="Oval 3173">
            <a:extLst>
              <a:ext uri="{FF2B5EF4-FFF2-40B4-BE49-F238E27FC236}">
                <a16:creationId xmlns:a16="http://schemas.microsoft.com/office/drawing/2014/main" id="{A4437EBD-3D23-793D-C229-2D1AF35B56D7}"/>
              </a:ext>
            </a:extLst>
          </p:cNvPr>
          <p:cNvSpPr/>
          <p:nvPr/>
        </p:nvSpPr>
        <p:spPr>
          <a:xfrm>
            <a:off x="684287" y="162908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76" name="Oval 3175">
            <a:extLst>
              <a:ext uri="{FF2B5EF4-FFF2-40B4-BE49-F238E27FC236}">
                <a16:creationId xmlns:a16="http://schemas.microsoft.com/office/drawing/2014/main" id="{C438BA5A-FC32-A844-504A-D8F01533143A}"/>
              </a:ext>
            </a:extLst>
          </p:cNvPr>
          <p:cNvSpPr/>
          <p:nvPr/>
        </p:nvSpPr>
        <p:spPr>
          <a:xfrm>
            <a:off x="5560268" y="127201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7" name="Oval 3176">
            <a:extLst>
              <a:ext uri="{FF2B5EF4-FFF2-40B4-BE49-F238E27FC236}">
                <a16:creationId xmlns:a16="http://schemas.microsoft.com/office/drawing/2014/main" id="{D0292CD2-EC69-A547-5F04-34E3FDEA2E98}"/>
              </a:ext>
            </a:extLst>
          </p:cNvPr>
          <p:cNvSpPr/>
          <p:nvPr/>
        </p:nvSpPr>
        <p:spPr>
          <a:xfrm>
            <a:off x="5560268" y="13944236"/>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8" name="Oval 3177">
            <a:extLst>
              <a:ext uri="{FF2B5EF4-FFF2-40B4-BE49-F238E27FC236}">
                <a16:creationId xmlns:a16="http://schemas.microsoft.com/office/drawing/2014/main" id="{0AF83822-4477-4EDA-F7EC-A3F88647372E}"/>
              </a:ext>
            </a:extLst>
          </p:cNvPr>
          <p:cNvSpPr/>
          <p:nvPr/>
        </p:nvSpPr>
        <p:spPr>
          <a:xfrm>
            <a:off x="5560267" y="15168372"/>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9" name="Oval 3178">
            <a:extLst>
              <a:ext uri="{FF2B5EF4-FFF2-40B4-BE49-F238E27FC236}">
                <a16:creationId xmlns:a16="http://schemas.microsoft.com/office/drawing/2014/main" id="{CA07CF6F-CAA5-C0B4-6378-43383F183C27}"/>
              </a:ext>
            </a:extLst>
          </p:cNvPr>
          <p:cNvSpPr/>
          <p:nvPr/>
        </p:nvSpPr>
        <p:spPr>
          <a:xfrm>
            <a:off x="5560266" y="163205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89" name="TextBox 3188">
            <a:extLst>
              <a:ext uri="{FF2B5EF4-FFF2-40B4-BE49-F238E27FC236}">
                <a16:creationId xmlns:a16="http://schemas.microsoft.com/office/drawing/2014/main" id="{C18CD158-1015-2914-4266-EAF7DF3F6C21}"/>
              </a:ext>
            </a:extLst>
          </p:cNvPr>
          <p:cNvSpPr txBox="1"/>
          <p:nvPr/>
        </p:nvSpPr>
        <p:spPr>
          <a:xfrm>
            <a:off x="1233596" y="1265986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Only classified as </a:t>
            </a:r>
            <a:r>
              <a:rPr lang="en-MY" sz="2400" i="1" dirty="0">
                <a:solidFill>
                  <a:schemeClr val="tx1"/>
                </a:solidFill>
                <a:latin typeface="Arial" panose="020B0604020202020204" pitchFamily="34" charset="0"/>
                <a:cs typeface="Arial" panose="020B0604020202020204" pitchFamily="34" charset="0"/>
              </a:rPr>
              <a:t>high risk</a:t>
            </a:r>
            <a:r>
              <a:rPr lang="en-MY" sz="2400" dirty="0">
                <a:solidFill>
                  <a:schemeClr val="tx1"/>
                </a:solidFill>
                <a:latin typeface="Arial" panose="020B0604020202020204" pitchFamily="34" charset="0"/>
                <a:cs typeface="Arial" panose="020B0604020202020204" pitchFamily="34" charset="0"/>
              </a:rPr>
              <a:t> or </a:t>
            </a:r>
            <a:r>
              <a:rPr lang="en-MY" sz="2400" i="1" dirty="0">
                <a:solidFill>
                  <a:schemeClr val="tx1"/>
                </a:solidFill>
                <a:latin typeface="Arial" panose="020B0604020202020204" pitchFamily="34" charset="0"/>
                <a:cs typeface="Arial" panose="020B0604020202020204" pitchFamily="34" charset="0"/>
              </a:rPr>
              <a:t>low risk</a:t>
            </a:r>
            <a:endParaRPr lang="en-US" sz="2400" i="1" dirty="0">
              <a:solidFill>
                <a:schemeClr val="tx1"/>
              </a:solidFill>
              <a:latin typeface="Arial" panose="020B0604020202020204" pitchFamily="34" charset="0"/>
              <a:cs typeface="Arial" panose="020B0604020202020204" pitchFamily="34" charset="0"/>
            </a:endParaRPr>
          </a:p>
        </p:txBody>
      </p:sp>
      <p:sp>
        <p:nvSpPr>
          <p:cNvPr id="3192" name="TextBox 3191">
            <a:extLst>
              <a:ext uri="{FF2B5EF4-FFF2-40B4-BE49-F238E27FC236}">
                <a16:creationId xmlns:a16="http://schemas.microsoft.com/office/drawing/2014/main" id="{C1096C77-7E82-9E4F-4F24-047C55259527}"/>
              </a:ext>
            </a:extLst>
          </p:cNvPr>
          <p:cNvSpPr txBox="1"/>
          <p:nvPr/>
        </p:nvSpPr>
        <p:spPr>
          <a:xfrm>
            <a:off x="1233596" y="13929556"/>
            <a:ext cx="2685363" cy="461665"/>
          </a:xfrm>
          <a:prstGeom prst="rect">
            <a:avLst/>
          </a:prstGeom>
          <a:noFill/>
        </p:spPr>
        <p:txBody>
          <a:bodyPr wrap="square" rtlCol="0">
            <a:spAutoFit/>
          </a:bodyPr>
          <a:lstStyle/>
          <a:p>
            <a:pPr algn="ctr"/>
            <a:r>
              <a:rPr lang="en-US" altLang="zh-CN" sz="2400" dirty="0">
                <a:solidFill>
                  <a:schemeClr val="tx1"/>
                </a:solidFill>
                <a:latin typeface="Arial" panose="020B0604020202020204" pitchFamily="34" charset="0"/>
                <a:cs typeface="Arial" panose="020B0604020202020204" pitchFamily="34" charset="0"/>
              </a:rPr>
              <a:t>Indirec</a:t>
            </a:r>
            <a:r>
              <a:rPr lang="en-US" altLang="zh-CN" sz="2400" dirty="0">
                <a:latin typeface="Arial" panose="020B0604020202020204" pitchFamily="34" charset="0"/>
                <a:cs typeface="Arial" panose="020B0604020202020204" pitchFamily="34" charset="0"/>
              </a:rPr>
              <a:t>t</a:t>
            </a:r>
            <a:r>
              <a:rPr lang="en-US" altLang="zh-CN" sz="2400" dirty="0">
                <a:solidFill>
                  <a:schemeClr val="tx1"/>
                </a:solidFill>
                <a:latin typeface="Arial" panose="020B0604020202020204" pitchFamily="34" charset="0"/>
                <a:cs typeface="Arial" panose="020B0604020202020204" pitchFamily="34" charset="0"/>
              </a:rPr>
              <a:t> </a:t>
            </a:r>
            <a:r>
              <a:rPr lang="en-MY" sz="2400" dirty="0">
                <a:solidFill>
                  <a:schemeClr val="tx1"/>
                </a:solidFill>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3" name="TextBox 3192">
            <a:extLst>
              <a:ext uri="{FF2B5EF4-FFF2-40B4-BE49-F238E27FC236}">
                <a16:creationId xmlns:a16="http://schemas.microsoft.com/office/drawing/2014/main" id="{AF3F552B-981C-85C0-C46D-6A633945DB1A}"/>
              </a:ext>
            </a:extLst>
          </p:cNvPr>
          <p:cNvSpPr txBox="1"/>
          <p:nvPr/>
        </p:nvSpPr>
        <p:spPr>
          <a:xfrm>
            <a:off x="1208088" y="15162456"/>
            <a:ext cx="3686455" cy="461665"/>
          </a:xfrm>
          <a:prstGeom prst="rect">
            <a:avLst/>
          </a:prstGeom>
          <a:noFill/>
        </p:spPr>
        <p:txBody>
          <a:bodyPr wrap="square" rtlCol="0">
            <a:spAutoFit/>
          </a:bodyPr>
          <a:lstStyle/>
          <a:p>
            <a:pPr algn="ctr"/>
            <a:r>
              <a:rPr lang="en-US" sz="2400" dirty="0">
                <a:solidFill>
                  <a:schemeClr val="tx1"/>
                </a:solidFill>
                <a:latin typeface="Arial" panose="020B0604020202020204" pitchFamily="34" charset="0"/>
                <a:cs typeface="Arial" panose="020B0604020202020204" pitchFamily="34" charset="0"/>
              </a:rPr>
              <a:t>No Knowledge of Fatigue</a:t>
            </a:r>
          </a:p>
        </p:txBody>
      </p:sp>
      <p:sp>
        <p:nvSpPr>
          <p:cNvPr id="3194" name="TextBox 3193">
            <a:extLst>
              <a:ext uri="{FF2B5EF4-FFF2-40B4-BE49-F238E27FC236}">
                <a16:creationId xmlns:a16="http://schemas.microsoft.com/office/drawing/2014/main" id="{8181ABA5-A9EB-F6EF-1FE0-92B3F68C5218}"/>
              </a:ext>
            </a:extLst>
          </p:cNvPr>
          <p:cNvSpPr txBox="1"/>
          <p:nvPr/>
        </p:nvSpPr>
        <p:spPr>
          <a:xfrm>
            <a:off x="1208088" y="16289701"/>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Using Action Limit as an injury risk threshold </a:t>
            </a:r>
            <a:endParaRPr lang="en-US" sz="2400" dirty="0">
              <a:solidFill>
                <a:schemeClr val="tx1"/>
              </a:solidFill>
              <a:latin typeface="Arial" panose="020B0604020202020204" pitchFamily="34" charset="0"/>
              <a:cs typeface="Arial" panose="020B0604020202020204" pitchFamily="34" charset="0"/>
            </a:endParaRPr>
          </a:p>
        </p:txBody>
      </p:sp>
      <p:sp>
        <p:nvSpPr>
          <p:cNvPr id="3195" name="TextBox 3194">
            <a:extLst>
              <a:ext uri="{FF2B5EF4-FFF2-40B4-BE49-F238E27FC236}">
                <a16:creationId xmlns:a16="http://schemas.microsoft.com/office/drawing/2014/main" id="{F5B2BAF4-A99A-4279-6ECF-F9FDDAEAF2DF}"/>
              </a:ext>
            </a:extLst>
          </p:cNvPr>
          <p:cNvSpPr txBox="1"/>
          <p:nvPr/>
        </p:nvSpPr>
        <p:spPr>
          <a:xfrm>
            <a:off x="6110425" y="1267679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Assess risk % for each </a:t>
            </a:r>
            <a:r>
              <a:rPr lang="en-MY" sz="2400" dirty="0">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6" name="TextBox 3195">
            <a:extLst>
              <a:ext uri="{FF2B5EF4-FFF2-40B4-BE49-F238E27FC236}">
                <a16:creationId xmlns:a16="http://schemas.microsoft.com/office/drawing/2014/main" id="{F4FA3CB4-D930-629A-65A0-C4A43DF80C61}"/>
              </a:ext>
            </a:extLst>
          </p:cNvPr>
          <p:cNvSpPr txBox="1"/>
          <p:nvPr/>
        </p:nvSpPr>
        <p:spPr>
          <a:xfrm>
            <a:off x="6110425" y="13946486"/>
            <a:ext cx="3307457"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Dynamic Damage per 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7" name="TextBox 3196">
            <a:extLst>
              <a:ext uri="{FF2B5EF4-FFF2-40B4-BE49-F238E27FC236}">
                <a16:creationId xmlns:a16="http://schemas.microsoft.com/office/drawing/2014/main" id="{A44A393D-A180-E497-98C9-C6E86DD4026E}"/>
              </a:ext>
            </a:extLst>
          </p:cNvPr>
          <p:cNvSpPr txBox="1"/>
          <p:nvPr/>
        </p:nvSpPr>
        <p:spPr>
          <a:xfrm>
            <a:off x="6084917" y="15179386"/>
            <a:ext cx="4031574" cy="830997"/>
          </a:xfrm>
          <a:prstGeom prst="rect">
            <a:avLst/>
          </a:prstGeom>
          <a:noFill/>
        </p:spPr>
        <p:txBody>
          <a:bodyPr wrap="square" rtlCol="0">
            <a:spAutoFit/>
          </a:bodyPr>
          <a:lstStyle/>
          <a:p>
            <a:r>
              <a:rPr lang="en-US" sz="2400" dirty="0">
                <a:solidFill>
                  <a:schemeClr val="tx1"/>
                </a:solidFill>
                <a:latin typeface="Arial" panose="020B0604020202020204" pitchFamily="34" charset="0"/>
                <a:cs typeface="Arial" panose="020B0604020202020204" pitchFamily="34" charset="0"/>
              </a:rPr>
              <a:t>Able to Estimate Endurance Limit</a:t>
            </a:r>
          </a:p>
        </p:txBody>
      </p:sp>
      <p:sp>
        <p:nvSpPr>
          <p:cNvPr id="3198" name="TextBox 3197">
            <a:extLst>
              <a:ext uri="{FF2B5EF4-FFF2-40B4-BE49-F238E27FC236}">
                <a16:creationId xmlns:a16="http://schemas.microsoft.com/office/drawing/2014/main" id="{6F61D73B-92B3-B14C-2D5E-677D8FC36DB5}"/>
              </a:ext>
            </a:extLst>
          </p:cNvPr>
          <p:cNvSpPr txBox="1"/>
          <p:nvPr/>
        </p:nvSpPr>
        <p:spPr>
          <a:xfrm>
            <a:off x="6084917" y="16306631"/>
            <a:ext cx="3596738" cy="461665"/>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Able to Estimate Risk %</a:t>
            </a:r>
            <a:endParaRPr lang="en-US" sz="2400" dirty="0">
              <a:solidFill>
                <a:schemeClr val="tx1"/>
              </a:solidFill>
              <a:latin typeface="Arial" panose="020B0604020202020204" pitchFamily="34" charset="0"/>
              <a:cs typeface="Arial" panose="020B0604020202020204" pitchFamily="34" charset="0"/>
            </a:endParaRPr>
          </a:p>
        </p:txBody>
      </p:sp>
      <p:sp>
        <p:nvSpPr>
          <p:cNvPr id="3199" name="TextBox 3198">
            <a:extLst>
              <a:ext uri="{FF2B5EF4-FFF2-40B4-BE49-F238E27FC236}">
                <a16:creationId xmlns:a16="http://schemas.microsoft.com/office/drawing/2014/main" id="{526AB9A7-3821-21D2-093F-D1411BA929C6}"/>
              </a:ext>
            </a:extLst>
          </p:cNvPr>
          <p:cNvSpPr txBox="1"/>
          <p:nvPr/>
        </p:nvSpPr>
        <p:spPr>
          <a:xfrm>
            <a:off x="2298273" y="11862237"/>
            <a:ext cx="1482359" cy="584775"/>
          </a:xfrm>
          <a:prstGeom prst="rect">
            <a:avLst/>
          </a:prstGeom>
          <a:noFill/>
        </p:spPr>
        <p:txBody>
          <a:bodyPr wrap="square" rtlCol="0">
            <a:spAutoFit/>
          </a:bodyPr>
          <a:lstStyle/>
          <a:p>
            <a:r>
              <a:rPr lang="en-MY" sz="3200" b="1" dirty="0">
                <a:latin typeface="Arial" panose="020B0604020202020204" pitchFamily="34" charset="0"/>
                <a:cs typeface="Arial" panose="020B0604020202020204" pitchFamily="34" charset="0"/>
              </a:rPr>
              <a:t>NIOSH</a:t>
            </a:r>
            <a:endParaRPr lang="en-US" sz="3200" b="1" dirty="0">
              <a:solidFill>
                <a:schemeClr val="tx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F9E0EDA-8162-5377-C7BA-9EBCA8A04F79}"/>
              </a:ext>
            </a:extLst>
          </p:cNvPr>
          <p:cNvSpPr txBox="1"/>
          <p:nvPr/>
        </p:nvSpPr>
        <p:spPr>
          <a:xfrm>
            <a:off x="6747688" y="11848881"/>
            <a:ext cx="2514550" cy="584775"/>
          </a:xfrm>
          <a:prstGeom prst="rect">
            <a:avLst/>
          </a:prstGeom>
          <a:noFill/>
        </p:spPr>
        <p:txBody>
          <a:bodyPr wrap="square" rtlCol="0">
            <a:spAutoFit/>
          </a:bodyPr>
          <a:lstStyle/>
          <a:p>
            <a:r>
              <a:rPr lang="en-MY" sz="3200" b="1" dirty="0">
                <a:solidFill>
                  <a:schemeClr val="tx1"/>
                </a:solidFill>
                <a:latin typeface="Arial" panose="020B0604020202020204" pitchFamily="34" charset="0"/>
                <a:cs typeface="Arial" panose="020B0604020202020204" pitchFamily="34" charset="0"/>
              </a:rPr>
              <a:t>Our Method</a:t>
            </a:r>
            <a:endParaRPr lang="en-US" sz="3200" b="1" dirty="0">
              <a:solidFill>
                <a:schemeClr val="tx1"/>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735A07A-C9C3-2E96-7557-65511A0D5FC6}"/>
              </a:ext>
            </a:extLst>
          </p:cNvPr>
          <p:cNvSpPr txBox="1"/>
          <p:nvPr/>
        </p:nvSpPr>
        <p:spPr>
          <a:xfrm>
            <a:off x="311436" y="17328525"/>
            <a:ext cx="9949917" cy="430887"/>
          </a:xfrm>
          <a:prstGeom prst="rect">
            <a:avLst/>
          </a:prstGeom>
          <a:noFill/>
        </p:spPr>
        <p:txBody>
          <a:bodyPr wrap="square">
            <a:spAutoFit/>
          </a:bodyPr>
          <a:lstStyle/>
          <a:p>
            <a:r>
              <a:rPr lang="en-MY" sz="2200" dirty="0">
                <a:latin typeface="Arial" panose="020B0604020202020204" pitchFamily="34" charset="0"/>
                <a:ea typeface="DengXian" panose="02010600030101010101" pitchFamily="2" charset="-122"/>
                <a:cs typeface="Arial" panose="020B0604020202020204" pitchFamily="34" charset="0"/>
              </a:rPr>
              <a:t>Table 1. Comparison between Conventional Risk Assessment and Our Method</a:t>
            </a:r>
            <a:endParaRPr lang="en-MY" sz="2200" dirty="0">
              <a:latin typeface="Arial" panose="020B0604020202020204" pitchFamily="34" charset="0"/>
              <a:cs typeface="Arial" panose="020B0604020202020204" pitchFamily="34" charset="0"/>
            </a:endParaRPr>
          </a:p>
        </p:txBody>
      </p:sp>
      <p:sp>
        <p:nvSpPr>
          <p:cNvPr id="2" name="Scroll: Horizontal 1">
            <a:extLst>
              <a:ext uri="{FF2B5EF4-FFF2-40B4-BE49-F238E27FC236}">
                <a16:creationId xmlns:a16="http://schemas.microsoft.com/office/drawing/2014/main" id="{702662E1-11B6-6524-A4E5-C4691216C813}"/>
              </a:ext>
            </a:extLst>
          </p:cNvPr>
          <p:cNvSpPr/>
          <p:nvPr/>
        </p:nvSpPr>
        <p:spPr>
          <a:xfrm>
            <a:off x="237878" y="18308339"/>
            <a:ext cx="10311507" cy="1081036"/>
          </a:xfrm>
          <a:prstGeom prst="horizontalScroll">
            <a:avLst/>
          </a:prstGeom>
          <a:solidFill>
            <a:schemeClr val="accent3">
              <a:lumMod val="20000"/>
              <a:lumOff val="80000"/>
            </a:schemeClr>
          </a:solidFill>
          <a:ln>
            <a:solidFill>
              <a:schemeClr val="accent3">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6">
            <a:extLst>
              <a:ext uri="{FF2B5EF4-FFF2-40B4-BE49-F238E27FC236}">
                <a16:creationId xmlns:a16="http://schemas.microsoft.com/office/drawing/2014/main" id="{1CC53A2F-2409-DB84-C988-B1C4A661B683}"/>
              </a:ext>
            </a:extLst>
          </p:cNvPr>
          <p:cNvSpPr txBox="1"/>
          <p:nvPr/>
        </p:nvSpPr>
        <p:spPr>
          <a:xfrm>
            <a:off x="4018633" y="18485838"/>
            <a:ext cx="3398737" cy="7288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Methodology</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4" name="Picture 3" descr="Icon&#10;&#10;Description automatically generated">
            <a:extLst>
              <a:ext uri="{FF2B5EF4-FFF2-40B4-BE49-F238E27FC236}">
                <a16:creationId xmlns:a16="http://schemas.microsoft.com/office/drawing/2014/main" id="{031E1FE2-36A4-0872-4300-A1DD950BC29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086204" y="18594706"/>
            <a:ext cx="545828" cy="534003"/>
          </a:xfrm>
          <a:prstGeom prst="rect">
            <a:avLst/>
          </a:prstGeom>
        </p:spPr>
      </p:pic>
      <p:sp>
        <p:nvSpPr>
          <p:cNvPr id="28" name="Arrow: Right 27">
            <a:extLst>
              <a:ext uri="{FF2B5EF4-FFF2-40B4-BE49-F238E27FC236}">
                <a16:creationId xmlns:a16="http://schemas.microsoft.com/office/drawing/2014/main" id="{349024C5-FB8A-5860-5500-5353B6B0178F}"/>
              </a:ext>
            </a:extLst>
          </p:cNvPr>
          <p:cNvSpPr/>
          <p:nvPr/>
        </p:nvSpPr>
        <p:spPr>
          <a:xfrm rot="18848499">
            <a:off x="1654360" y="21206366"/>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6" name="Arrow: Right 3135">
            <a:extLst>
              <a:ext uri="{FF2B5EF4-FFF2-40B4-BE49-F238E27FC236}">
                <a16:creationId xmlns:a16="http://schemas.microsoft.com/office/drawing/2014/main" id="{9CC0A514-C518-5442-AD65-ABA40CDA454C}"/>
              </a:ext>
            </a:extLst>
          </p:cNvPr>
          <p:cNvSpPr/>
          <p:nvPr/>
        </p:nvSpPr>
        <p:spPr>
          <a:xfrm rot="2787045">
            <a:off x="7418286" y="21241723"/>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9" name="Arrow: Right 3138">
            <a:extLst>
              <a:ext uri="{FF2B5EF4-FFF2-40B4-BE49-F238E27FC236}">
                <a16:creationId xmlns:a16="http://schemas.microsoft.com/office/drawing/2014/main" id="{360AD1E6-E5CA-79F8-0DF9-5D20B13A4251}"/>
              </a:ext>
            </a:extLst>
          </p:cNvPr>
          <p:cNvSpPr/>
          <p:nvPr/>
        </p:nvSpPr>
        <p:spPr>
          <a:xfrm rot="18907884" flipH="1">
            <a:off x="7389744" y="26396035"/>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03F91D5-FC54-FB70-584B-252560655B9F}"/>
              </a:ext>
            </a:extLst>
          </p:cNvPr>
          <p:cNvGrpSpPr/>
          <p:nvPr/>
        </p:nvGrpSpPr>
        <p:grpSpPr>
          <a:xfrm>
            <a:off x="639572" y="22961534"/>
            <a:ext cx="2897359" cy="2887637"/>
            <a:chOff x="813943" y="19610277"/>
            <a:chExt cx="2897359" cy="2887637"/>
          </a:xfrm>
        </p:grpSpPr>
        <p:grpSp>
          <p:nvGrpSpPr>
            <p:cNvPr id="8" name="Group 7">
              <a:extLst>
                <a:ext uri="{FF2B5EF4-FFF2-40B4-BE49-F238E27FC236}">
                  <a16:creationId xmlns:a16="http://schemas.microsoft.com/office/drawing/2014/main" id="{D99BAD14-72FA-0A5E-218A-760FDE1CEA18}"/>
                </a:ext>
              </a:extLst>
            </p:cNvPr>
            <p:cNvGrpSpPr/>
            <p:nvPr/>
          </p:nvGrpSpPr>
          <p:grpSpPr>
            <a:xfrm>
              <a:off x="902990" y="19610277"/>
              <a:ext cx="2664298" cy="2212259"/>
              <a:chOff x="2848639" y="20854138"/>
              <a:chExt cx="1764431" cy="1465068"/>
            </a:xfrm>
            <a:solidFill>
              <a:schemeClr val="accent6">
                <a:lumMod val="20000"/>
                <a:lumOff val="80000"/>
              </a:schemeClr>
            </a:solidFill>
          </p:grpSpPr>
          <p:sp>
            <p:nvSpPr>
              <p:cNvPr id="9" name="Rectangle 8">
                <a:extLst>
                  <a:ext uri="{FF2B5EF4-FFF2-40B4-BE49-F238E27FC236}">
                    <a16:creationId xmlns:a16="http://schemas.microsoft.com/office/drawing/2014/main" id="{FA251EEB-FBF4-8024-AA47-B4E442B05DA6}"/>
                  </a:ext>
                </a:extLst>
              </p:cNvPr>
              <p:cNvSpPr/>
              <p:nvPr/>
            </p:nvSpPr>
            <p:spPr>
              <a:xfrm>
                <a:off x="2848639" y="20854138"/>
                <a:ext cx="1764431" cy="1465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424D2E-A279-BF2F-97B5-2C6682409C1C}"/>
                  </a:ext>
                </a:extLst>
              </p:cNvPr>
              <p:cNvSpPr/>
              <p:nvPr/>
            </p:nvSpPr>
            <p:spPr>
              <a:xfrm>
                <a:off x="3696160" y="21223993"/>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98FD65-A378-4DE0-3442-5EF0113010E7}"/>
                  </a:ext>
                </a:extLst>
              </p:cNvPr>
              <p:cNvSpPr/>
              <p:nvPr/>
            </p:nvSpPr>
            <p:spPr>
              <a:xfrm>
                <a:off x="3297689" y="21200399"/>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EFF60C-AEEA-9516-A7A6-6D5435DBF2A9}"/>
                  </a:ext>
                </a:extLst>
              </p:cNvPr>
              <p:cNvSpPr/>
              <p:nvPr/>
            </p:nvSpPr>
            <p:spPr>
              <a:xfrm>
                <a:off x="2891698" y="21192036"/>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80D26B9-3539-CA8D-B140-33400F726EE6}"/>
                  </a:ext>
                </a:extLst>
              </p:cNvPr>
              <p:cNvSpPr txBox="1"/>
              <p:nvPr/>
            </p:nvSpPr>
            <p:spPr>
              <a:xfrm>
                <a:off x="4204320" y="20904563"/>
                <a:ext cx="235138" cy="264973"/>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9A5034D5-361D-FAC6-0B37-96F5F6E1095A}"/>
                  </a:ext>
                </a:extLst>
              </p:cNvPr>
              <p:cNvCxnSpPr>
                <a:cxnSpLocks/>
              </p:cNvCxnSpPr>
              <p:nvPr/>
            </p:nvCxnSpPr>
            <p:spPr>
              <a:xfrm>
                <a:off x="3937262" y="21793995"/>
                <a:ext cx="375787" cy="0"/>
              </a:xfrm>
              <a:prstGeom prst="straightConnector1">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6B4703-46C6-B54D-D476-FC6C9BAA15C8}"/>
                  </a:ext>
                </a:extLst>
              </p:cNvPr>
              <p:cNvSpPr txBox="1"/>
              <p:nvPr/>
            </p:nvSpPr>
            <p:spPr>
              <a:xfrm>
                <a:off x="3752924" y="21928321"/>
                <a:ext cx="43095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dt =</a:t>
                </a:r>
              </a:p>
            </p:txBody>
          </p:sp>
          <p:grpSp>
            <p:nvGrpSpPr>
              <p:cNvPr id="19" name="Group 18">
                <a:extLst>
                  <a:ext uri="{FF2B5EF4-FFF2-40B4-BE49-F238E27FC236}">
                    <a16:creationId xmlns:a16="http://schemas.microsoft.com/office/drawing/2014/main" id="{1272694F-3939-69FE-9164-DF0EED9942D6}"/>
                  </a:ext>
                </a:extLst>
              </p:cNvPr>
              <p:cNvGrpSpPr/>
              <p:nvPr/>
            </p:nvGrpSpPr>
            <p:grpSpPr>
              <a:xfrm>
                <a:off x="4057059" y="21845183"/>
                <a:ext cx="425535" cy="431387"/>
                <a:chOff x="3423916" y="3871538"/>
                <a:chExt cx="425535" cy="431387"/>
              </a:xfrm>
              <a:grpFill/>
            </p:grpSpPr>
            <p:sp>
              <p:nvSpPr>
                <p:cNvPr id="21" name="TextBox 20">
                  <a:extLst>
                    <a:ext uri="{FF2B5EF4-FFF2-40B4-BE49-F238E27FC236}">
                      <a16:creationId xmlns:a16="http://schemas.microsoft.com/office/drawing/2014/main" id="{5EB8627A-6E53-942C-1835-52D60B2D1C39}"/>
                    </a:ext>
                  </a:extLst>
                </p:cNvPr>
                <p:cNvSpPr txBox="1"/>
                <p:nvPr/>
              </p:nvSpPr>
              <p:spPr>
                <a:xfrm>
                  <a:off x="3503083" y="4037952"/>
                  <a:ext cx="346368"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fps</a:t>
                  </a:r>
                </a:p>
              </p:txBody>
            </p:sp>
            <p:sp>
              <p:nvSpPr>
                <p:cNvPr id="22" name="TextBox 21">
                  <a:extLst>
                    <a:ext uri="{FF2B5EF4-FFF2-40B4-BE49-F238E27FC236}">
                      <a16:creationId xmlns:a16="http://schemas.microsoft.com/office/drawing/2014/main" id="{F3B5A0B0-D1E1-A77F-2617-23D70E04AF2C}"/>
                    </a:ext>
                  </a:extLst>
                </p:cNvPr>
                <p:cNvSpPr txBox="1"/>
                <p:nvPr/>
              </p:nvSpPr>
              <p:spPr>
                <a:xfrm>
                  <a:off x="3548995" y="3871538"/>
                  <a:ext cx="15144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1</a:t>
                  </a:r>
                </a:p>
              </p:txBody>
            </p:sp>
            <p:cxnSp>
              <p:nvCxnSpPr>
                <p:cNvPr id="23" name="Straight Connector 22">
                  <a:extLst>
                    <a:ext uri="{FF2B5EF4-FFF2-40B4-BE49-F238E27FC236}">
                      <a16:creationId xmlns:a16="http://schemas.microsoft.com/office/drawing/2014/main" id="{B9C3170B-09EA-4398-517D-9AB406626C31}"/>
                    </a:ext>
                  </a:extLst>
                </p:cNvPr>
                <p:cNvCxnSpPr/>
                <p:nvPr/>
              </p:nvCxnSpPr>
              <p:spPr>
                <a:xfrm>
                  <a:off x="3423916" y="4072677"/>
                  <a:ext cx="369007" cy="0"/>
                </a:xfrm>
                <a:prstGeom prst="line">
                  <a:avLst/>
                </a:prstGeom>
                <a:grpFill/>
                <a:ln w="9525">
                  <a:no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DF1BEE21-550C-BEE5-43B7-0D7D62E49AAC}"/>
                  </a:ext>
                </a:extLst>
              </p:cNvPr>
              <p:cNvSpPr/>
              <p:nvPr/>
            </p:nvSpPr>
            <p:spPr>
              <a:xfrm>
                <a:off x="4071947" y="21253698"/>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DCC462F7-3F00-D700-0811-0F69755E4F25}"/>
                </a:ext>
              </a:extLst>
            </p:cNvPr>
            <p:cNvSpPr txBox="1"/>
            <p:nvPr/>
          </p:nvSpPr>
          <p:spPr>
            <a:xfrm>
              <a:off x="2385321" y="19686419"/>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E06058B-B6E8-7998-51DB-EDC9265E4B2F}"/>
                </a:ext>
              </a:extLst>
            </p:cNvPr>
            <p:cNvSpPr txBox="1"/>
            <p:nvPr/>
          </p:nvSpPr>
          <p:spPr>
            <a:xfrm>
              <a:off x="1771850"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E01B51F-E8B7-EC64-61F8-05A3E04FE3AC}"/>
                </a:ext>
              </a:extLst>
            </p:cNvPr>
            <p:cNvSpPr txBox="1"/>
            <p:nvPr/>
          </p:nvSpPr>
          <p:spPr>
            <a:xfrm>
              <a:off x="1135575"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0</a:t>
              </a:r>
              <a:endParaRPr lang="en-US" sz="1800" dirty="0">
                <a:latin typeface="Arial" panose="020B0604020202020204" pitchFamily="34" charset="0"/>
                <a:cs typeface="Arial" panose="020B0604020202020204" pitchFamily="34" charset="0"/>
              </a:endParaRPr>
            </a:p>
          </p:txBody>
        </p:sp>
        <p:sp>
          <p:nvSpPr>
            <p:cNvPr id="27" name="Text Box 36">
              <a:extLst>
                <a:ext uri="{FF2B5EF4-FFF2-40B4-BE49-F238E27FC236}">
                  <a16:creationId xmlns:a16="http://schemas.microsoft.com/office/drawing/2014/main" id="{194C8671-6381-B0E7-30F9-85E36A85ABFC}"/>
                </a:ext>
              </a:extLst>
            </p:cNvPr>
            <p:cNvSpPr txBox="1"/>
            <p:nvPr/>
          </p:nvSpPr>
          <p:spPr>
            <a:xfrm>
              <a:off x="813943" y="21940790"/>
              <a:ext cx="2897359" cy="557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Data Preprocessing</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cxnSp>
          <p:nvCxnSpPr>
            <p:cNvPr id="3140" name="Straight Connector 3139">
              <a:extLst>
                <a:ext uri="{FF2B5EF4-FFF2-40B4-BE49-F238E27FC236}">
                  <a16:creationId xmlns:a16="http://schemas.microsoft.com/office/drawing/2014/main" id="{12865D94-9853-96F8-77D7-12DAF6F5CAD5}"/>
                </a:ext>
              </a:extLst>
            </p:cNvPr>
            <p:cNvCxnSpPr/>
            <p:nvPr/>
          </p:nvCxnSpPr>
          <p:spPr>
            <a:xfrm>
              <a:off x="2847252" y="21423151"/>
              <a:ext cx="459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44" name="Group 3143">
            <a:extLst>
              <a:ext uri="{FF2B5EF4-FFF2-40B4-BE49-F238E27FC236}">
                <a16:creationId xmlns:a16="http://schemas.microsoft.com/office/drawing/2014/main" id="{29BCCDB0-83F7-2224-D291-4FC530803111}"/>
              </a:ext>
            </a:extLst>
          </p:cNvPr>
          <p:cNvGrpSpPr/>
          <p:nvPr/>
        </p:nvGrpSpPr>
        <p:grpSpPr>
          <a:xfrm>
            <a:off x="3924648" y="25173793"/>
            <a:ext cx="3088057" cy="3848883"/>
            <a:chOff x="836591" y="24612584"/>
            <a:chExt cx="3088057" cy="3848883"/>
          </a:xfrm>
        </p:grpSpPr>
        <p:pic>
          <p:nvPicPr>
            <p:cNvPr id="3142" name="Picture 3141" descr="A picture containing text, night sky&#10;&#10;Description automatically generated">
              <a:extLst>
                <a:ext uri="{FF2B5EF4-FFF2-40B4-BE49-F238E27FC236}">
                  <a16:creationId xmlns:a16="http://schemas.microsoft.com/office/drawing/2014/main" id="{ED899742-BFAD-E839-F0E2-F5F46A1C46FD}"/>
                </a:ext>
              </a:extLst>
            </p:cNvPr>
            <p:cNvPicPr>
              <a:picLocks noChangeAspect="1"/>
            </p:cNvPicPr>
            <p:nvPr/>
          </p:nvPicPr>
          <p:blipFill rotWithShape="1">
            <a:blip r:embed="rId9">
              <a:extLst>
                <a:ext uri="{28A0092B-C50C-407E-A947-70E740481C1C}">
                  <a14:useLocalDpi xmlns:a14="http://schemas.microsoft.com/office/drawing/2010/main" val="0"/>
                </a:ext>
              </a:extLst>
            </a:blip>
            <a:srcRect b="10650"/>
            <a:stretch/>
          </p:blipFill>
          <p:spPr>
            <a:xfrm>
              <a:off x="836591" y="24612584"/>
              <a:ext cx="3088057" cy="2971417"/>
            </a:xfrm>
            <a:prstGeom prst="rect">
              <a:avLst/>
            </a:prstGeom>
          </p:spPr>
        </p:pic>
        <p:sp>
          <p:nvSpPr>
            <p:cNvPr id="3143" name="Text Box 37">
              <a:extLst>
                <a:ext uri="{FF2B5EF4-FFF2-40B4-BE49-F238E27FC236}">
                  <a16:creationId xmlns:a16="http://schemas.microsoft.com/office/drawing/2014/main" id="{DB149971-0BCF-7C98-618B-FACAD358D919}"/>
                </a:ext>
              </a:extLst>
            </p:cNvPr>
            <p:cNvSpPr txBox="1"/>
            <p:nvPr/>
          </p:nvSpPr>
          <p:spPr>
            <a:xfrm>
              <a:off x="1521204" y="27612190"/>
              <a:ext cx="1728192" cy="8492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Injury Risk Probability</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grpSp>
      <p:grpSp>
        <p:nvGrpSpPr>
          <p:cNvPr id="3154" name="Group 3153">
            <a:extLst>
              <a:ext uri="{FF2B5EF4-FFF2-40B4-BE49-F238E27FC236}">
                <a16:creationId xmlns:a16="http://schemas.microsoft.com/office/drawing/2014/main" id="{5A62CD2F-96AF-728A-789B-E34BED7F8B25}"/>
              </a:ext>
            </a:extLst>
          </p:cNvPr>
          <p:cNvGrpSpPr/>
          <p:nvPr/>
        </p:nvGrpSpPr>
        <p:grpSpPr>
          <a:xfrm>
            <a:off x="7093000" y="22779135"/>
            <a:ext cx="3412548" cy="3098743"/>
            <a:chOff x="7093000" y="22779135"/>
            <a:chExt cx="3412548" cy="3098743"/>
          </a:xfrm>
        </p:grpSpPr>
        <p:sp>
          <p:nvSpPr>
            <p:cNvPr id="3137" name="Text Box 36">
              <a:extLst>
                <a:ext uri="{FF2B5EF4-FFF2-40B4-BE49-F238E27FC236}">
                  <a16:creationId xmlns:a16="http://schemas.microsoft.com/office/drawing/2014/main" id="{A43E3B43-5457-8BB7-51FC-BB39987CD2FB}"/>
                </a:ext>
              </a:extLst>
            </p:cNvPr>
            <p:cNvSpPr txBox="1"/>
            <p:nvPr/>
          </p:nvSpPr>
          <p:spPr>
            <a:xfrm>
              <a:off x="7093000" y="25337333"/>
              <a:ext cx="3412548" cy="540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 Biomechanics Analysis</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5" name="Picture 3144" descr="A screenshot of a video game&#10;&#10;Description automatically generated with medium confidence">
              <a:extLst>
                <a:ext uri="{FF2B5EF4-FFF2-40B4-BE49-F238E27FC236}">
                  <a16:creationId xmlns:a16="http://schemas.microsoft.com/office/drawing/2014/main" id="{84250359-01FD-C8D2-E3C3-6057DAE7E64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150528" y="22779135"/>
              <a:ext cx="3335452" cy="2501589"/>
            </a:xfrm>
            <a:prstGeom prst="rect">
              <a:avLst/>
            </a:prstGeom>
          </p:spPr>
        </p:pic>
      </p:grpSp>
      <p:sp>
        <p:nvSpPr>
          <p:cNvPr id="3146" name="Scroll: Horizontal 3145">
            <a:extLst>
              <a:ext uri="{FF2B5EF4-FFF2-40B4-BE49-F238E27FC236}">
                <a16:creationId xmlns:a16="http://schemas.microsoft.com/office/drawing/2014/main" id="{926D8DF2-6706-5F3E-BDE6-168F705CFCA6}"/>
              </a:ext>
            </a:extLst>
          </p:cNvPr>
          <p:cNvSpPr/>
          <p:nvPr/>
        </p:nvSpPr>
        <p:spPr>
          <a:xfrm>
            <a:off x="10867331" y="5378680"/>
            <a:ext cx="10311506" cy="1081036"/>
          </a:xfrm>
          <a:prstGeom prst="horizontalScroll">
            <a:avLst/>
          </a:prstGeom>
          <a:solidFill>
            <a:schemeClr val="accent6">
              <a:lumMod val="20000"/>
              <a:lumOff val="80000"/>
            </a:schemeClr>
          </a:solidFill>
          <a:ln>
            <a:solidFill>
              <a:schemeClr val="accent6">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Text Box 6">
            <a:extLst>
              <a:ext uri="{FF2B5EF4-FFF2-40B4-BE49-F238E27FC236}">
                <a16:creationId xmlns:a16="http://schemas.microsoft.com/office/drawing/2014/main" id="{DEC766CF-CB05-3DDD-8F82-3E1C9BDC72F6}"/>
              </a:ext>
            </a:extLst>
          </p:cNvPr>
          <p:cNvSpPr txBox="1"/>
          <p:nvPr/>
        </p:nvSpPr>
        <p:spPr>
          <a:xfrm>
            <a:off x="15444003" y="5604454"/>
            <a:ext cx="2342221" cy="7210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Findings</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9" name="Picture 3148" descr="A picture containing text&#10;&#10;Description automatically generated">
            <a:extLst>
              <a:ext uri="{FF2B5EF4-FFF2-40B4-BE49-F238E27FC236}">
                <a16:creationId xmlns:a16="http://schemas.microsoft.com/office/drawing/2014/main" id="{5590558F-CA41-161B-988C-5D6F62E3C662}"/>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4481852" y="5614555"/>
            <a:ext cx="649765" cy="649765"/>
          </a:xfrm>
          <a:prstGeom prst="rect">
            <a:avLst/>
          </a:prstGeom>
        </p:spPr>
      </p:pic>
      <p:sp>
        <p:nvSpPr>
          <p:cNvPr id="3150" name="TextBox 3149">
            <a:extLst>
              <a:ext uri="{FF2B5EF4-FFF2-40B4-BE49-F238E27FC236}">
                <a16:creationId xmlns:a16="http://schemas.microsoft.com/office/drawing/2014/main" id="{D7CDCD8A-CDE1-98F1-F3B6-7DADFB3FA2E5}"/>
              </a:ext>
            </a:extLst>
          </p:cNvPr>
          <p:cNvSpPr txBox="1"/>
          <p:nvPr/>
        </p:nvSpPr>
        <p:spPr>
          <a:xfrm>
            <a:off x="10858294" y="6561209"/>
            <a:ext cx="10528506" cy="830997"/>
          </a:xfrm>
          <a:prstGeom prst="rect">
            <a:avLst/>
          </a:prstGeom>
          <a:noFill/>
        </p:spPr>
        <p:txBody>
          <a:bodyPr wrap="square">
            <a:spAutoFit/>
          </a:bodyPr>
          <a:lstStyle/>
          <a:p>
            <a:pPr marL="457200" indent="-457200">
              <a:buFont typeface="+mj-lt"/>
              <a:buAutoNum type="arabicPeriod"/>
            </a:pPr>
            <a:r>
              <a:rPr lang="en-MY" sz="2400" dirty="0">
                <a:latin typeface="Arial" panose="020B0604020202020204" pitchFamily="34" charset="0"/>
                <a:cs typeface="Arial" panose="020B0604020202020204" pitchFamily="34" charset="0"/>
              </a:rPr>
              <a:t>In Figure 1 and Figure 3, notice that the spine angle value shows that the 3D reconstruction is quite reliable based only on image features.</a:t>
            </a:r>
          </a:p>
        </p:txBody>
      </p:sp>
      <p:sp>
        <p:nvSpPr>
          <p:cNvPr id="3151" name="TextBox 3150">
            <a:extLst>
              <a:ext uri="{FF2B5EF4-FFF2-40B4-BE49-F238E27FC236}">
                <a16:creationId xmlns:a16="http://schemas.microsoft.com/office/drawing/2014/main" id="{D13BFB9C-D440-3608-196B-05441E9C67CF}"/>
              </a:ext>
            </a:extLst>
          </p:cNvPr>
          <p:cNvSpPr txBox="1"/>
          <p:nvPr/>
        </p:nvSpPr>
        <p:spPr>
          <a:xfrm>
            <a:off x="10858293" y="7651155"/>
            <a:ext cx="10520129" cy="1569660"/>
          </a:xfrm>
          <a:prstGeom prst="rect">
            <a:avLst/>
          </a:prstGeom>
          <a:noFill/>
        </p:spPr>
        <p:txBody>
          <a:bodyPr wrap="square">
            <a:spAutoFit/>
          </a:bodyPr>
          <a:lstStyle/>
          <a:p>
            <a:pPr marL="457200" indent="-457200">
              <a:buFont typeface="+mj-lt"/>
              <a:buAutoNum type="arabicPeriod" startAt="2"/>
            </a:pPr>
            <a:r>
              <a:rPr lang="en-US" sz="2400" dirty="0">
                <a:latin typeface="Arial" panose="020B0604020202020204" pitchFamily="34" charset="0"/>
                <a:cs typeface="Arial" panose="020B0604020202020204" pitchFamily="34" charset="0"/>
              </a:rPr>
              <a:t>Setting the load as 160N, the </a:t>
            </a:r>
            <a:r>
              <a:rPr lang="en-US" sz="2400" i="1" dirty="0">
                <a:latin typeface="Arial" panose="020B0604020202020204" pitchFamily="34" charset="0"/>
                <a:cs typeface="Arial" panose="020B0604020202020204" pitchFamily="34" charset="0"/>
              </a:rPr>
              <a:t>red curve</a:t>
            </a:r>
            <a:r>
              <a:rPr lang="en-US" sz="2400" dirty="0">
                <a:latin typeface="Arial" panose="020B0604020202020204" pitchFamily="34" charset="0"/>
                <a:cs typeface="Arial" panose="020B0604020202020204" pitchFamily="34" charset="0"/>
              </a:rPr>
              <a:t> in Figure 2 displays injury risk over 10 repetitions. It indicates an accumulation of risk and increasing danger with more repetitions, contrasting with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remaining constant value of risk probability.</a:t>
            </a:r>
            <a:endParaRPr lang="en-MY" sz="2400" dirty="0">
              <a:latin typeface="Arial" panose="020B0604020202020204" pitchFamily="34" charset="0"/>
              <a:cs typeface="Arial" panose="020B0604020202020204" pitchFamily="34" charset="0"/>
            </a:endParaRPr>
          </a:p>
        </p:txBody>
      </p:sp>
      <p:sp>
        <p:nvSpPr>
          <p:cNvPr id="3152" name="TextBox 3151">
            <a:extLst>
              <a:ext uri="{FF2B5EF4-FFF2-40B4-BE49-F238E27FC236}">
                <a16:creationId xmlns:a16="http://schemas.microsoft.com/office/drawing/2014/main" id="{F6D17B2A-8BCD-E254-93DC-741F091B9F03}"/>
              </a:ext>
            </a:extLst>
          </p:cNvPr>
          <p:cNvSpPr txBox="1"/>
          <p:nvPr/>
        </p:nvSpPr>
        <p:spPr>
          <a:xfrm>
            <a:off x="10849919" y="9341885"/>
            <a:ext cx="10536881" cy="1200329"/>
          </a:xfrm>
          <a:prstGeom prst="rect">
            <a:avLst/>
          </a:prstGeom>
          <a:noFill/>
        </p:spPr>
        <p:txBody>
          <a:bodyPr wrap="square">
            <a:spAutoFit/>
          </a:bodyPr>
          <a:lstStyle/>
          <a:p>
            <a:pPr marL="457200" indent="-457200">
              <a:buFont typeface="+mj-lt"/>
              <a:buAutoNum type="arabicPeriod" startAt="3"/>
            </a:pPr>
            <a:r>
              <a:rPr lang="en-MY" sz="2400" dirty="0">
                <a:latin typeface="Arial" panose="020B0604020202020204" pitchFamily="34" charset="0"/>
                <a:cs typeface="Arial" panose="020B0604020202020204" pitchFamily="34" charset="0"/>
              </a:rPr>
              <a:t>By adjusting the load’s weight to 230N, we obtain the result as shown in Figure 4, apparently the risk is much higher than Figure 2 over the same number of repetitions. </a:t>
            </a:r>
          </a:p>
        </p:txBody>
      </p:sp>
      <p:sp>
        <p:nvSpPr>
          <p:cNvPr id="3153" name="TextBox 3152">
            <a:extLst>
              <a:ext uri="{FF2B5EF4-FFF2-40B4-BE49-F238E27FC236}">
                <a16:creationId xmlns:a16="http://schemas.microsoft.com/office/drawing/2014/main" id="{622F9577-2C93-DB4B-61BD-80AD916F036E}"/>
              </a:ext>
            </a:extLst>
          </p:cNvPr>
          <p:cNvSpPr txBox="1"/>
          <p:nvPr/>
        </p:nvSpPr>
        <p:spPr>
          <a:xfrm>
            <a:off x="10837416" y="10687983"/>
            <a:ext cx="10536880" cy="1569660"/>
          </a:xfrm>
          <a:prstGeom prst="rect">
            <a:avLst/>
          </a:prstGeom>
          <a:noFill/>
        </p:spPr>
        <p:txBody>
          <a:bodyPr wrap="square">
            <a:spAutoFit/>
          </a:bodyPr>
          <a:lstStyle/>
          <a:p>
            <a:pPr marL="457200" indent="-457200">
              <a:buFont typeface="+mj-lt"/>
              <a:buAutoNum type="arabicPeriod" startAt="4"/>
            </a:pPr>
            <a:r>
              <a:rPr lang="en-US" sz="2400" dirty="0">
                <a:latin typeface="Arial" panose="020B0604020202020204" pitchFamily="34" charset="0"/>
                <a:cs typeface="Arial" panose="020B0604020202020204" pitchFamily="34" charset="0"/>
              </a:rPr>
              <a:t>The value of the </a:t>
            </a:r>
            <a:r>
              <a:rPr lang="en-US" sz="2400" i="1" dirty="0">
                <a:latin typeface="Arial" panose="020B0604020202020204" pitchFamily="34" charset="0"/>
                <a:cs typeface="Arial" panose="020B0604020202020204" pitchFamily="34" charset="0"/>
              </a:rPr>
              <a:t>red curve </a:t>
            </a:r>
            <a:r>
              <a:rPr lang="en-US" sz="2400" dirty="0">
                <a:latin typeface="Arial" panose="020B0604020202020204" pitchFamily="34" charset="0"/>
                <a:cs typeface="Arial" panose="020B0604020202020204" pitchFamily="34" charset="0"/>
              </a:rPr>
              <a:t>(risk) is increased significantly at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which can be observed from Figure 2 and Figure 4, where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represents the peak lumbar compression force at the peak low back flexion angle. </a:t>
            </a:r>
            <a:endParaRPr lang="en-MY" sz="2400" dirty="0">
              <a:latin typeface="Arial" panose="020B0604020202020204" pitchFamily="34" charset="0"/>
              <a:cs typeface="Arial" panose="020B0604020202020204" pitchFamily="34" charset="0"/>
            </a:endParaRPr>
          </a:p>
        </p:txBody>
      </p:sp>
      <p:sp>
        <p:nvSpPr>
          <p:cNvPr id="3165" name="Text Box 6">
            <a:extLst>
              <a:ext uri="{FF2B5EF4-FFF2-40B4-BE49-F238E27FC236}">
                <a16:creationId xmlns:a16="http://schemas.microsoft.com/office/drawing/2014/main" id="{4701245C-3064-74BC-8866-99A8000ED8E6}"/>
              </a:ext>
            </a:extLst>
          </p:cNvPr>
          <p:cNvSpPr txBox="1"/>
          <p:nvPr/>
        </p:nvSpPr>
        <p:spPr>
          <a:xfrm>
            <a:off x="14993205" y="21346362"/>
            <a:ext cx="3243818" cy="7233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Conclusion</a:t>
            </a:r>
            <a:endParaRPr lang="en-US" sz="36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66" name="Picture 3165" descr="A picture containing dark, black, night sky&#10;&#10;Description automatically generated">
            <a:extLst>
              <a:ext uri="{FF2B5EF4-FFF2-40B4-BE49-F238E27FC236}">
                <a16:creationId xmlns:a16="http://schemas.microsoft.com/office/drawing/2014/main" id="{6CF4F918-E124-6A43-42DE-13AF9B9FA77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166740" y="21379166"/>
            <a:ext cx="639995" cy="592692"/>
          </a:xfrm>
          <a:prstGeom prst="rect">
            <a:avLst/>
          </a:prstGeom>
        </p:spPr>
      </p:pic>
      <p:sp>
        <p:nvSpPr>
          <p:cNvPr id="3167" name="TextBox 3166">
            <a:extLst>
              <a:ext uri="{FF2B5EF4-FFF2-40B4-BE49-F238E27FC236}">
                <a16:creationId xmlns:a16="http://schemas.microsoft.com/office/drawing/2014/main" id="{E6BBF834-B2A2-25C3-D764-BF3678763695}"/>
              </a:ext>
            </a:extLst>
          </p:cNvPr>
          <p:cNvSpPr txBox="1"/>
          <p:nvPr/>
        </p:nvSpPr>
        <p:spPr>
          <a:xfrm>
            <a:off x="10909424" y="22364492"/>
            <a:ext cx="10477376"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To conclude, heavier load’s weight, larger spine angle, and greater number of repetitions are the 3 key factors to injury risk probability. By considering the number of repetitions of the activity allows us to identify more high-risk behaviours.</a:t>
            </a:r>
          </a:p>
          <a:p>
            <a:r>
              <a:rPr lang="en-MY" sz="2400" dirty="0">
                <a:latin typeface="Arial" panose="020B0604020202020204" pitchFamily="34" charset="0"/>
                <a:cs typeface="Arial" panose="020B0604020202020204" pitchFamily="34" charset="0"/>
              </a:rPr>
              <a:t>Furthermore, the accuracy of the 3D pose estimation technique allows us to replace wearable-based technique such as IMU by computer vision.</a:t>
            </a:r>
          </a:p>
        </p:txBody>
      </p:sp>
      <p:sp>
        <p:nvSpPr>
          <p:cNvPr id="3183" name="Rectangle: Top Corners Rounded 3182">
            <a:extLst>
              <a:ext uri="{FF2B5EF4-FFF2-40B4-BE49-F238E27FC236}">
                <a16:creationId xmlns:a16="http://schemas.microsoft.com/office/drawing/2014/main" id="{C5C1C091-4BC5-E963-2969-9595D5AC6FEB}"/>
              </a:ext>
            </a:extLst>
          </p:cNvPr>
          <p:cNvSpPr/>
          <p:nvPr/>
        </p:nvSpPr>
        <p:spPr>
          <a:xfrm rot="5400000" flipH="1">
            <a:off x="4995450" y="12176341"/>
            <a:ext cx="5489952" cy="4720505"/>
          </a:xfrm>
          <a:prstGeom prst="round2Same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4" name="Scroll: Horizontal 3183">
            <a:extLst>
              <a:ext uri="{FF2B5EF4-FFF2-40B4-BE49-F238E27FC236}">
                <a16:creationId xmlns:a16="http://schemas.microsoft.com/office/drawing/2014/main" id="{B160A403-CA33-B14F-EA9E-B99315412BFF}"/>
              </a:ext>
            </a:extLst>
          </p:cNvPr>
          <p:cNvSpPr/>
          <p:nvPr/>
        </p:nvSpPr>
        <p:spPr>
          <a:xfrm>
            <a:off x="10909425" y="25016944"/>
            <a:ext cx="10269412" cy="1081036"/>
          </a:xfrm>
          <a:prstGeom prst="horizontalScroll">
            <a:avLst/>
          </a:prstGeom>
          <a:solidFill>
            <a:schemeClr val="accent2">
              <a:lumMod val="20000"/>
              <a:lumOff val="80000"/>
            </a:schemeClr>
          </a:solidFill>
          <a:ln>
            <a:solidFill>
              <a:schemeClr val="accent2">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5" name="Text Box 6">
            <a:extLst>
              <a:ext uri="{FF2B5EF4-FFF2-40B4-BE49-F238E27FC236}">
                <a16:creationId xmlns:a16="http://schemas.microsoft.com/office/drawing/2014/main" id="{30D3C093-4892-8DF7-5D80-C3E49447A50E}"/>
              </a:ext>
            </a:extLst>
          </p:cNvPr>
          <p:cNvSpPr txBox="1"/>
          <p:nvPr/>
        </p:nvSpPr>
        <p:spPr>
          <a:xfrm>
            <a:off x="15020797" y="25193888"/>
            <a:ext cx="3353917" cy="67149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Future Work</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87" name="Picture 3186" descr="Text&#10;&#10;Description automatically generated">
            <a:extLst>
              <a:ext uri="{FF2B5EF4-FFF2-40B4-BE49-F238E27FC236}">
                <a16:creationId xmlns:a16="http://schemas.microsoft.com/office/drawing/2014/main" id="{2F50E410-2E42-AC05-542E-EC9FFC7A7C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121711" y="25182401"/>
            <a:ext cx="640285" cy="1042750"/>
          </a:xfrm>
          <a:prstGeom prst="rect">
            <a:avLst/>
          </a:prstGeom>
        </p:spPr>
      </p:pic>
      <p:sp>
        <p:nvSpPr>
          <p:cNvPr id="3188" name="TextBox 3187">
            <a:extLst>
              <a:ext uri="{FF2B5EF4-FFF2-40B4-BE49-F238E27FC236}">
                <a16:creationId xmlns:a16="http://schemas.microsoft.com/office/drawing/2014/main" id="{E15683AC-5BC1-8A17-439D-F275B0D44E03}"/>
              </a:ext>
            </a:extLst>
          </p:cNvPr>
          <p:cNvSpPr txBox="1"/>
          <p:nvPr/>
        </p:nvSpPr>
        <p:spPr>
          <a:xfrm>
            <a:off x="10909424" y="26297159"/>
            <a:ext cx="10464871"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Using average muscle area of both genders at a certain range of age may not apply to more extreme cases in terms of body fitness. And hence, more customizable ergonomic risk assessment framework can be developed in future to enhance the work. </a:t>
            </a:r>
            <a:br>
              <a:rPr lang="en-MY" sz="2400" dirty="0">
                <a:latin typeface="Arial" panose="020B0604020202020204" pitchFamily="34" charset="0"/>
                <a:cs typeface="Arial" panose="020B0604020202020204" pitchFamily="34" charset="0"/>
              </a:rPr>
            </a:br>
            <a:r>
              <a:rPr lang="en-MY" sz="2400" dirty="0">
                <a:latin typeface="Arial" panose="020B0604020202020204" pitchFamily="34" charset="0"/>
                <a:cs typeface="Arial" panose="020B0604020202020204" pitchFamily="34" charset="0"/>
              </a:rPr>
              <a:t>Besides, the hyperparameters adjustment may be optimized for the risk probability prediction.</a:t>
            </a:r>
          </a:p>
        </p:txBody>
      </p:sp>
      <p:cxnSp>
        <p:nvCxnSpPr>
          <p:cNvPr id="3191" name="Straight Connector 3190">
            <a:extLst>
              <a:ext uri="{FF2B5EF4-FFF2-40B4-BE49-F238E27FC236}">
                <a16:creationId xmlns:a16="http://schemas.microsoft.com/office/drawing/2014/main" id="{FE3C8FDA-81FF-C50E-FF10-451E4B2A3F32}"/>
              </a:ext>
            </a:extLst>
          </p:cNvPr>
          <p:cNvCxnSpPr>
            <a:cxnSpLocks/>
          </p:cNvCxnSpPr>
          <p:nvPr/>
        </p:nvCxnSpPr>
        <p:spPr>
          <a:xfrm>
            <a:off x="10693400" y="5591658"/>
            <a:ext cx="0" cy="23157841"/>
          </a:xfrm>
          <a:prstGeom prst="line">
            <a:avLst/>
          </a:prstGeom>
        </p:spPr>
        <p:style>
          <a:lnRef idx="1">
            <a:schemeClr val="dk1"/>
          </a:lnRef>
          <a:fillRef idx="0">
            <a:schemeClr val="dk1"/>
          </a:fillRef>
          <a:effectRef idx="0">
            <a:schemeClr val="dk1"/>
          </a:effectRef>
          <a:fontRef idx="minor">
            <a:schemeClr val="tx1"/>
          </a:fontRef>
        </p:style>
      </p:cxnSp>
      <p:sp>
        <p:nvSpPr>
          <p:cNvPr id="3159" name="Text Box 36">
            <a:extLst>
              <a:ext uri="{FF2B5EF4-FFF2-40B4-BE49-F238E27FC236}">
                <a16:creationId xmlns:a16="http://schemas.microsoft.com/office/drawing/2014/main" id="{E72F1F54-AF18-45D2-66F4-639B8C7EA9F1}"/>
              </a:ext>
            </a:extLst>
          </p:cNvPr>
          <p:cNvSpPr txBox="1"/>
          <p:nvPr/>
        </p:nvSpPr>
        <p:spPr>
          <a:xfrm>
            <a:off x="16795727" y="15965026"/>
            <a:ext cx="4436919" cy="43082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2. Risk % at the load of 160N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2" name="Text Box 36">
            <a:extLst>
              <a:ext uri="{FF2B5EF4-FFF2-40B4-BE49-F238E27FC236}">
                <a16:creationId xmlns:a16="http://schemas.microsoft.com/office/drawing/2014/main" id="{AA95E5C9-3711-E4F5-E13D-033E87F04AEF}"/>
              </a:ext>
            </a:extLst>
          </p:cNvPr>
          <p:cNvSpPr txBox="1"/>
          <p:nvPr/>
        </p:nvSpPr>
        <p:spPr>
          <a:xfrm>
            <a:off x="11096115" y="19395261"/>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3.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230N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80" name="Oval 79">
            <a:extLst>
              <a:ext uri="{FF2B5EF4-FFF2-40B4-BE49-F238E27FC236}">
                <a16:creationId xmlns:a16="http://schemas.microsoft.com/office/drawing/2014/main" id="{F2D0C768-F29E-AF25-4839-50C673122F16}"/>
              </a:ext>
            </a:extLst>
          </p:cNvPr>
          <p:cNvSpPr/>
          <p:nvPr/>
        </p:nvSpPr>
        <p:spPr>
          <a:xfrm>
            <a:off x="10693400" y="17104154"/>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38" name="Group 3137">
            <a:extLst>
              <a:ext uri="{FF2B5EF4-FFF2-40B4-BE49-F238E27FC236}">
                <a16:creationId xmlns:a16="http://schemas.microsoft.com/office/drawing/2014/main" id="{97530987-11AD-1703-8FB6-B5CEDC2E58C0}"/>
              </a:ext>
            </a:extLst>
          </p:cNvPr>
          <p:cNvGrpSpPr/>
          <p:nvPr/>
        </p:nvGrpSpPr>
        <p:grpSpPr>
          <a:xfrm>
            <a:off x="3883285" y="19786133"/>
            <a:ext cx="2986452" cy="3225317"/>
            <a:chOff x="7020992" y="19619526"/>
            <a:chExt cx="2986452" cy="3225317"/>
          </a:xfrm>
        </p:grpSpPr>
        <p:sp>
          <p:nvSpPr>
            <p:cNvPr id="63" name="Text Box 37">
              <a:extLst>
                <a:ext uri="{FF2B5EF4-FFF2-40B4-BE49-F238E27FC236}">
                  <a16:creationId xmlns:a16="http://schemas.microsoft.com/office/drawing/2014/main" id="{F13EFF4C-EAB5-7676-B069-2204C9E41381}"/>
                </a:ext>
              </a:extLst>
            </p:cNvPr>
            <p:cNvSpPr txBox="1"/>
            <p:nvPr/>
          </p:nvSpPr>
          <p:spPr>
            <a:xfrm>
              <a:off x="7020992" y="21897618"/>
              <a:ext cx="2986452" cy="947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     </a:t>
              </a:r>
              <a:r>
                <a:rPr lang="en-MY" sz="2400" b="1" dirty="0">
                  <a:latin typeface="Arial" panose="020B0604020202020204" pitchFamily="34" charset="0"/>
                  <a:ea typeface="DengXian" panose="02010600030101010101" pitchFamily="2" charset="-122"/>
                  <a:cs typeface="Arial" panose="020B0604020202020204" pitchFamily="34" charset="0"/>
                </a:rPr>
                <a:t>VideoPose3D</a:t>
              </a:r>
              <a:br>
                <a:rPr lang="en-MY" sz="2400" dirty="0">
                  <a:latin typeface="Arial" panose="020B0604020202020204" pitchFamily="34" charset="0"/>
                  <a:ea typeface="DengXian" panose="02010600030101010101" pitchFamily="2" charset="-122"/>
                  <a:cs typeface="Arial" panose="020B0604020202020204" pitchFamily="34" charset="0"/>
                </a:rPr>
              </a:br>
              <a:r>
                <a:rPr lang="en-MY" sz="2400" dirty="0">
                  <a:latin typeface="Arial" panose="020B0604020202020204" pitchFamily="34" charset="0"/>
                  <a:ea typeface="DengXian" panose="02010600030101010101" pitchFamily="2" charset="-122"/>
                  <a:cs typeface="Arial" panose="020B0604020202020204" pitchFamily="34" charset="0"/>
                </a:rPr>
                <a:t>3D Pose </a:t>
              </a:r>
              <a:r>
                <a:rPr lang="en-US" altLang="zh-CN" sz="2400" dirty="0">
                  <a:latin typeface="Arial" panose="020B0604020202020204" pitchFamily="34" charset="0"/>
                  <a:ea typeface="DengXian" panose="02010600030101010101" pitchFamily="2" charset="-122"/>
                  <a:cs typeface="Arial" panose="020B0604020202020204" pitchFamily="34" charset="0"/>
                </a:rPr>
                <a:t>Estimation</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13" name="Picture 12">
              <a:extLst>
                <a:ext uri="{FF2B5EF4-FFF2-40B4-BE49-F238E27FC236}">
                  <a16:creationId xmlns:a16="http://schemas.microsoft.com/office/drawing/2014/main" id="{6F5CB090-C754-D0A5-2C69-2CB4F00AF024}"/>
                </a:ext>
              </a:extLst>
            </p:cNvPr>
            <p:cNvPicPr>
              <a:picLocks noChangeAspect="1"/>
            </p:cNvPicPr>
            <p:nvPr/>
          </p:nvPicPr>
          <p:blipFill>
            <a:blip r:embed="rId16"/>
            <a:stretch>
              <a:fillRect/>
            </a:stretch>
          </p:blipFill>
          <p:spPr>
            <a:xfrm>
              <a:off x="7162062" y="19619526"/>
              <a:ext cx="2805407" cy="2289213"/>
            </a:xfrm>
            <a:prstGeom prst="rect">
              <a:avLst/>
            </a:prstGeom>
          </p:spPr>
        </p:pic>
      </p:grpSp>
      <p:sp>
        <p:nvSpPr>
          <p:cNvPr id="31" name="Text Box 36">
            <a:extLst>
              <a:ext uri="{FF2B5EF4-FFF2-40B4-BE49-F238E27FC236}">
                <a16:creationId xmlns:a16="http://schemas.microsoft.com/office/drawing/2014/main" id="{770E528B-E385-9F77-0A65-835955F25CC1}"/>
              </a:ext>
            </a:extLst>
          </p:cNvPr>
          <p:cNvSpPr txBox="1"/>
          <p:nvPr/>
        </p:nvSpPr>
        <p:spPr>
          <a:xfrm>
            <a:off x="16553164" y="20047062"/>
            <a:ext cx="4436919" cy="43082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4. Risk % at the load of 230N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4" name="Picture 33">
            <a:extLst>
              <a:ext uri="{FF2B5EF4-FFF2-40B4-BE49-F238E27FC236}">
                <a16:creationId xmlns:a16="http://schemas.microsoft.com/office/drawing/2014/main" id="{FE09FCF5-DDD9-2040-9293-1397A3067163}"/>
              </a:ext>
            </a:extLst>
          </p:cNvPr>
          <p:cNvPicPr>
            <a:picLocks noChangeAspect="1"/>
          </p:cNvPicPr>
          <p:nvPr/>
        </p:nvPicPr>
        <p:blipFill rotWithShape="1">
          <a:blip r:embed="rId3"/>
          <a:srcRect t="6220" r="49718"/>
          <a:stretch/>
        </p:blipFill>
        <p:spPr>
          <a:xfrm>
            <a:off x="16336705" y="12399559"/>
            <a:ext cx="4842132" cy="3492227"/>
          </a:xfrm>
          <a:prstGeom prst="rect">
            <a:avLst/>
          </a:prstGeom>
        </p:spPr>
      </p:pic>
      <p:pic>
        <p:nvPicPr>
          <p:cNvPr id="40" name="Picture 39">
            <a:extLst>
              <a:ext uri="{FF2B5EF4-FFF2-40B4-BE49-F238E27FC236}">
                <a16:creationId xmlns:a16="http://schemas.microsoft.com/office/drawing/2014/main" id="{E91FB758-4556-8CF4-F90E-C904F28E919A}"/>
              </a:ext>
            </a:extLst>
          </p:cNvPr>
          <p:cNvPicPr>
            <a:picLocks noChangeAspect="1"/>
          </p:cNvPicPr>
          <p:nvPr/>
        </p:nvPicPr>
        <p:blipFill rotWithShape="1">
          <a:blip r:embed="rId2"/>
          <a:srcRect l="49829" t="6524"/>
          <a:stretch/>
        </p:blipFill>
        <p:spPr>
          <a:xfrm>
            <a:off x="16382990" y="16523791"/>
            <a:ext cx="4796094" cy="3414818"/>
          </a:xfrm>
          <a:prstGeom prst="rect">
            <a:avLst/>
          </a:prstGeom>
        </p:spPr>
      </p:pic>
    </p:spTree>
    <p:extLst>
      <p:ext uri="{BB962C8B-B14F-4D97-AF65-F5344CB8AC3E}">
        <p14:creationId xmlns:p14="http://schemas.microsoft.com/office/powerpoint/2010/main" val="154451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FD8C4A-05AF-47FA-8977-00F7A977B6F5}">
  <ds:schemaRefs>
    <ds:schemaRef ds:uri="http://schemas.microsoft.com/sharepoint/v3/contenttype/forms"/>
  </ds:schemaRefs>
</ds:datastoreItem>
</file>

<file path=customXml/itemProps3.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7669</TotalTime>
  <Words>574</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#LOR WEN SIN#</cp:lastModifiedBy>
  <cp:revision>66</cp:revision>
  <dcterms:created xsi:type="dcterms:W3CDTF">2014-02-10T03:35:30Z</dcterms:created>
  <dcterms:modified xsi:type="dcterms:W3CDTF">2023-04-11T06:49:48Z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