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4"/>
  </p:notesMasterIdLst>
  <p:sldIdLst>
    <p:sldId id="257" r:id="rId5"/>
    <p:sldId id="258" r:id="rId6"/>
    <p:sldId id="259" r:id="rId7"/>
    <p:sldId id="273" r:id="rId8"/>
    <p:sldId id="274" r:id="rId9"/>
    <p:sldId id="275" r:id="rId10"/>
    <p:sldId id="27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3/12/2023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/>
              <a:t>Week 9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an algorithm to handle stress, cumulative damage, and risk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443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61470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633047" y="2128496"/>
            <a:ext cx="240909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698987" y="2222987"/>
            <a:ext cx="23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6000N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51.7 Nm</a:t>
            </a:r>
            <a:endParaRPr lang="en-US" sz="1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3402623" y="222445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4646737" y="2128496"/>
            <a:ext cx="234315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4712677" y="2296966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S_axial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6132630" y="2163664"/>
            <a:ext cx="25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5797793" y="2457452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stCxn id="8" idx="3"/>
          </p:cNvCxnSpPr>
          <p:nvPr/>
        </p:nvCxnSpPr>
        <p:spPr>
          <a:xfrm>
            <a:off x="5785338" y="2466243"/>
            <a:ext cx="104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8132885" y="2123391"/>
            <a:ext cx="3103684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8254512" y="2291861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10132404" y="2159219"/>
            <a:ext cx="36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9675203" y="2452347"/>
            <a:ext cx="135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US_bending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618788" y="2461138"/>
            <a:ext cx="1392112" cy="5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>
            <a:extLst>
              <a:ext uri="{FF2B5EF4-FFF2-40B4-BE49-F238E27FC236}">
                <a16:creationId xmlns:a16="http://schemas.microsoft.com/office/drawing/2014/main" id="{71FDBA88-339C-970C-7AE5-C35E4F08ED6B}"/>
              </a:ext>
            </a:extLst>
          </p:cNvPr>
          <p:cNvSpPr/>
          <p:nvPr/>
        </p:nvSpPr>
        <p:spPr>
          <a:xfrm>
            <a:off x="7346339" y="2273551"/>
            <a:ext cx="452071" cy="434481"/>
          </a:xfrm>
          <a:prstGeom prst="plus">
            <a:avLst>
              <a:gd name="adj" fmla="val 41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AEBA632-0124-F936-0071-A274463AFC4B}"/>
              </a:ext>
            </a:extLst>
          </p:cNvPr>
          <p:cNvSpPr/>
          <p:nvPr/>
        </p:nvSpPr>
        <p:spPr>
          <a:xfrm rot="16200000">
            <a:off x="7769485" y="1096120"/>
            <a:ext cx="198533" cy="41331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10556E-5F36-CF29-C34F-10B57794088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7868752" y="3261947"/>
            <a:ext cx="0" cy="36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D820B-713E-AF00-F0C8-C307F8674C88}"/>
              </a:ext>
            </a:extLst>
          </p:cNvPr>
          <p:cNvSpPr/>
          <p:nvPr/>
        </p:nvSpPr>
        <p:spPr>
          <a:xfrm>
            <a:off x="6303355" y="3700433"/>
            <a:ext cx="3113946" cy="505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98ABAE-BE09-C078-DC8D-78FCE59ED5B0}"/>
              </a:ext>
            </a:extLst>
          </p:cNvPr>
          <p:cNvSpPr txBox="1"/>
          <p:nvPr/>
        </p:nvSpPr>
        <p:spPr>
          <a:xfrm>
            <a:off x="6389074" y="3757532"/>
            <a:ext cx="3048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S = a * </a:t>
            </a:r>
            <a:r>
              <a:rPr lang="en-MY" sz="1600" dirty="0" err="1"/>
              <a:t>S_axial</a:t>
            </a:r>
            <a:r>
              <a:rPr lang="en-MY" sz="1600" dirty="0"/>
              <a:t> + b * </a:t>
            </a:r>
            <a:r>
              <a:rPr lang="en-MY" sz="1600" dirty="0" err="1"/>
              <a:t>S_bending</a:t>
            </a:r>
            <a:r>
              <a:rPr lang="en-MY" sz="1600" dirty="0"/>
              <a:t> </a:t>
            </a:r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D52C36-F3AC-6661-4D70-8E2BEA0D3546}"/>
              </a:ext>
            </a:extLst>
          </p:cNvPr>
          <p:cNvSpPr/>
          <p:nvPr/>
        </p:nvSpPr>
        <p:spPr>
          <a:xfrm>
            <a:off x="633051" y="5160159"/>
            <a:ext cx="1828796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2258-21FB-4F61-CEFD-E9205570A002}"/>
              </a:ext>
            </a:extLst>
          </p:cNvPr>
          <p:cNvSpPr txBox="1"/>
          <p:nvPr/>
        </p:nvSpPr>
        <p:spPr>
          <a:xfrm>
            <a:off x="698990" y="5254650"/>
            <a:ext cx="184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?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?</a:t>
            </a:r>
            <a:endParaRPr lang="en-US" sz="1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Low Back</a:t>
            </a:r>
            <a:endParaRPr lang="en-US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6B3033D-8F54-78A0-89E0-20B9ED03FDDA}"/>
              </a:ext>
            </a:extLst>
          </p:cNvPr>
          <p:cNvSpPr txBox="1"/>
          <p:nvPr/>
        </p:nvSpPr>
        <p:spPr>
          <a:xfrm>
            <a:off x="698988" y="4673214"/>
            <a:ext cx="127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Shoulder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3030807" y="1602942"/>
            <a:ext cx="1940165" cy="501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3096747" y="1697433"/>
            <a:ext cx="18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US_back</a:t>
            </a:r>
            <a:r>
              <a:rPr lang="en-MY" sz="1600" dirty="0"/>
              <a:t> = 6000N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5261903" y="158437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6727612" y="5313535"/>
            <a:ext cx="1815023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6793552" y="5482005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1600" dirty="0"/>
              <a:t>S 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7461665" y="5348703"/>
            <a:ext cx="78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 + F ’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7350348" y="5642491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US_back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cxnSpLocks/>
          </p:cNvCxnSpPr>
          <p:nvPr/>
        </p:nvCxnSpPr>
        <p:spPr>
          <a:xfrm>
            <a:off x="7307413" y="5651282"/>
            <a:ext cx="104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6502403" y="1512107"/>
            <a:ext cx="2154115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6624030" y="1680577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8024402" y="1547935"/>
            <a:ext cx="47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8126002" y="1841063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I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988306" y="1849854"/>
            <a:ext cx="513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Low Back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0BFFDA-881C-9146-CB85-3C392E2C984E}"/>
              </a:ext>
            </a:extLst>
          </p:cNvPr>
          <p:cNvSpPr/>
          <p:nvPr/>
        </p:nvSpPr>
        <p:spPr>
          <a:xfrm>
            <a:off x="6864965" y="4051477"/>
            <a:ext cx="1447925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6819D-E111-29D8-127D-DC6EE063ECA1}"/>
              </a:ext>
            </a:extLst>
          </p:cNvPr>
          <p:cNvSpPr txBox="1"/>
          <p:nvPr/>
        </p:nvSpPr>
        <p:spPr>
          <a:xfrm>
            <a:off x="6986592" y="4219947"/>
            <a:ext cx="64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 ’ </a:t>
            </a:r>
            <a:r>
              <a:rPr lang="en-MY" sz="1600" dirty="0"/>
              <a:t>=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5F178-AA3E-3C79-8733-1FDAEC933256}"/>
              </a:ext>
            </a:extLst>
          </p:cNvPr>
          <p:cNvSpPr txBox="1"/>
          <p:nvPr/>
        </p:nvSpPr>
        <p:spPr>
          <a:xfrm>
            <a:off x="7635124" y="4097465"/>
            <a:ext cx="47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B6BB7-A6A5-7A41-BF6D-F63A31AB64DD}"/>
              </a:ext>
            </a:extLst>
          </p:cNvPr>
          <p:cNvSpPr txBox="1"/>
          <p:nvPr/>
        </p:nvSpPr>
        <p:spPr>
          <a:xfrm>
            <a:off x="7696084" y="4349953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70C383-4F92-9720-15FA-6DCB966365B7}"/>
              </a:ext>
            </a:extLst>
          </p:cNvPr>
          <p:cNvCxnSpPr>
            <a:cxnSpLocks/>
          </p:cNvCxnSpPr>
          <p:nvPr/>
        </p:nvCxnSpPr>
        <p:spPr>
          <a:xfrm>
            <a:off x="7614804" y="4399384"/>
            <a:ext cx="4632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37379F-B44A-1810-6C3B-B899B3676D83}"/>
              </a:ext>
            </a:extLst>
          </p:cNvPr>
          <p:cNvSpPr/>
          <p:nvPr/>
        </p:nvSpPr>
        <p:spPr>
          <a:xfrm>
            <a:off x="6201681" y="2788534"/>
            <a:ext cx="284272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FEF6E-C72C-EAB6-6B01-9AFEBDF1D5D8}"/>
              </a:ext>
            </a:extLst>
          </p:cNvPr>
          <p:cNvSpPr txBox="1"/>
          <p:nvPr/>
        </p:nvSpPr>
        <p:spPr>
          <a:xfrm>
            <a:off x="6323308" y="2957004"/>
            <a:ext cx="1660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* A= 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9F147-CE4A-2532-B52F-6F4C0E345A5B}"/>
              </a:ext>
            </a:extLst>
          </p:cNvPr>
          <p:cNvSpPr txBox="1"/>
          <p:nvPr/>
        </p:nvSpPr>
        <p:spPr>
          <a:xfrm>
            <a:off x="7977680" y="2824362"/>
            <a:ext cx="81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r>
              <a:rPr lang="en-US" altLang="zh-CN" sz="1600" dirty="0"/>
              <a:t>y * A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7C751-6A23-E6A7-6BB9-6C3807AF6B0C}"/>
              </a:ext>
            </a:extLst>
          </p:cNvPr>
          <p:cNvSpPr txBox="1"/>
          <p:nvPr/>
        </p:nvSpPr>
        <p:spPr>
          <a:xfrm>
            <a:off x="8302801" y="3087010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729C2F-2266-F533-2218-341E9150524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983759" y="3126281"/>
            <a:ext cx="806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907598-58E2-A28C-03F6-0F516DA17AA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79461" y="225066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3ED32C-0D1C-3642-E556-8205C9613785}"/>
              </a:ext>
            </a:extLst>
          </p:cNvPr>
          <p:cNvCxnSpPr>
            <a:cxnSpLocks/>
          </p:cNvCxnSpPr>
          <p:nvPr/>
        </p:nvCxnSpPr>
        <p:spPr>
          <a:xfrm>
            <a:off x="7579461" y="3527088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3E4199-0BF9-FC0D-D506-7EE9E8F54685}"/>
              </a:ext>
            </a:extLst>
          </p:cNvPr>
          <p:cNvCxnSpPr>
            <a:cxnSpLocks/>
          </p:cNvCxnSpPr>
          <p:nvPr/>
        </p:nvCxnSpPr>
        <p:spPr>
          <a:xfrm>
            <a:off x="7579461" y="479003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9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0.1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 err="1"/>
              <a:t>cd_threshold</a:t>
            </a:r>
            <a:r>
              <a:rPr lang="en-MY" b="1" dirty="0"/>
              <a:t> = 0.3</a:t>
            </a:r>
          </a:p>
          <a:p>
            <a:r>
              <a:rPr lang="en-MY" b="1" dirty="0"/>
              <a:t>Load = 50N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124ED-6702-EEB6-2185-00A5B0337F8F}"/>
              </a:ext>
            </a:extLst>
          </p:cNvPr>
          <p:cNvSpPr txBox="1"/>
          <p:nvPr/>
        </p:nvSpPr>
        <p:spPr>
          <a:xfrm>
            <a:off x="6716321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0.1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 err="1"/>
              <a:t>cd_threshold</a:t>
            </a:r>
            <a:r>
              <a:rPr lang="en-MY" b="1" dirty="0"/>
              <a:t> = 0.3</a:t>
            </a:r>
          </a:p>
          <a:p>
            <a:r>
              <a:rPr lang="en-MY" b="1" dirty="0"/>
              <a:t>Load = 250N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254585-89DE-4AB0-423B-88D808BC5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09" t="6374"/>
          <a:stretch/>
        </p:blipFill>
        <p:spPr>
          <a:xfrm>
            <a:off x="698987" y="2655473"/>
            <a:ext cx="4868134" cy="34760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1E0821-7F2B-73AC-1BC0-BC82EED91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41" t="6395"/>
          <a:stretch/>
        </p:blipFill>
        <p:spPr>
          <a:xfrm>
            <a:off x="6716321" y="2655473"/>
            <a:ext cx="4876067" cy="34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Difficulties for Shoulder Risk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392622"/>
            <a:ext cx="10883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b="1" dirty="0"/>
              <a:t>More forces need to be consider (tensile force, compressive force, shear force), each force has different direction. </a:t>
            </a:r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r>
              <a:rPr lang="en-MY" b="1" dirty="0"/>
              <a:t>The current research doesn’t have a golden standard for the maximum acceptable force for all the 3 directions. Current way to deal with shoulder risk is as shown in the figure below, we need to somehow apply a qualitative way (select a category) for the first step </a:t>
            </a:r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r>
              <a:rPr lang="en-MY" b="1" dirty="0"/>
              <a:t>Due to the time limitation and the complexity, I suggest we can just focus on the low back risk at this stage.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47E7-5559-ECBB-E11A-8652EFA7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02" y="3196014"/>
            <a:ext cx="5154098" cy="22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Couldn’t find useful information for shoulder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Research paper (?)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16671</TotalTime>
  <Words>388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Georgia Pro</vt:lpstr>
      <vt:lpstr>Georgia Pro Cond Black</vt:lpstr>
      <vt:lpstr>SavonVTI</vt:lpstr>
      <vt:lpstr>Ergonomics Semester 2 Week 9</vt:lpstr>
      <vt:lpstr>What had been discussed last week</vt:lpstr>
      <vt:lpstr>Timeline</vt:lpstr>
      <vt:lpstr>How to Obtain Ultimate Strength Percentage, S</vt:lpstr>
      <vt:lpstr>How to Obtain Ultimate Strength Percentage, S  (Reviewed Version) </vt:lpstr>
      <vt:lpstr>How to Obtain Ultimate Strength Percentage, S  (Reviewed Version) </vt:lpstr>
      <vt:lpstr>Difficulties for Shoulder Risk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27</cp:revision>
  <dcterms:created xsi:type="dcterms:W3CDTF">2022-11-05T12:19:03Z</dcterms:created>
  <dcterms:modified xsi:type="dcterms:W3CDTF">2023-03-12T16:11:43Z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