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3"/>
  </p:notesMasterIdLst>
  <p:sldIdLst>
    <p:sldId id="257" r:id="rId5"/>
    <p:sldId id="258" r:id="rId6"/>
    <p:sldId id="259" r:id="rId7"/>
    <p:sldId id="270" r:id="rId8"/>
    <p:sldId id="271" r:id="rId9"/>
    <p:sldId id="272"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1/12/2023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1/12/2023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tuedu-my.sharepoint.com/:p:/g/personal/wlor001_e_ntu_edu_sg/ES647gMfH8FGs9nuU3jjsecBLD8ODpz9JRXNe8BHyeni8Q?e=PmI9b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US" altLang="zh-CN" sz="6000" dirty="0"/>
              <a:t>Semester 2</a:t>
            </a:r>
            <a:br>
              <a:rPr lang="en-US" altLang="zh-CN" sz="6000" dirty="0"/>
            </a:br>
            <a:r>
              <a:rPr lang="en-MY" altLang="zh-CN" sz="6000" dirty="0"/>
              <a:t>Week 1</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1200329"/>
          </a:xfrm>
          <a:prstGeom prst="rect">
            <a:avLst/>
          </a:prstGeom>
          <a:noFill/>
        </p:spPr>
        <p:txBody>
          <a:bodyPr wrap="square" rtlCol="0">
            <a:spAutoFit/>
          </a:bodyPr>
          <a:lstStyle/>
          <a:p>
            <a:pPr marL="342900" indent="-342900">
              <a:buFont typeface="+mj-lt"/>
              <a:buAutoNum type="arabicPeriod"/>
            </a:pPr>
            <a:r>
              <a:rPr lang="en-MY" dirty="0"/>
              <a:t>Review the one-page slide</a:t>
            </a:r>
          </a:p>
          <a:p>
            <a:pPr marL="342900" indent="-342900">
              <a:buFont typeface="+mj-lt"/>
              <a:buAutoNum type="arabicPeriod"/>
            </a:pPr>
            <a:r>
              <a:rPr lang="en-MY" dirty="0"/>
              <a:t>Check out the datasets</a:t>
            </a:r>
          </a:p>
          <a:p>
            <a:pPr marL="342900" indent="-342900">
              <a:buFont typeface="+mj-lt"/>
              <a:buAutoNum type="arabicPeriod"/>
            </a:pPr>
            <a:r>
              <a:rPr lang="en-MY" dirty="0"/>
              <a:t>Check out the physical unit of the coordinates</a:t>
            </a:r>
          </a:p>
          <a:p>
            <a:pPr marL="342900" indent="-342900">
              <a:buFont typeface="+mj-lt"/>
              <a:buAutoNum type="arabicPeriod"/>
            </a:pP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374302615"/>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a:t>Installing </a:t>
                      </a:r>
                      <a:r>
                        <a:rPr lang="en-MY" err="1"/>
                        <a:t>Alphapose</a:t>
                      </a:r>
                      <a:r>
                        <a:rPr lang="en-MY"/>
                        <a:t>/Openpose</a:t>
                      </a:r>
                      <a:endParaRPr lang="en-US"/>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a:t>Adding on a Cumulative Fatigue Assessment using </a:t>
                      </a:r>
                      <a:r>
                        <a:rPr lang="en-MY" err="1"/>
                        <a:t>Alphapose</a:t>
                      </a:r>
                      <a:r>
                        <a:rPr lang="en-MY"/>
                        <a:t>/Openpose with Python</a:t>
                      </a:r>
                      <a:endParaRPr lang="en-US"/>
                    </a:p>
                  </a:txBody>
                  <a:tcPr/>
                </a:tc>
                <a:tc>
                  <a:txBody>
                    <a:bodyPr/>
                    <a:lstStyle/>
                    <a:p>
                      <a:r>
                        <a:rPr lang="en-MY"/>
                        <a:t>Jan-Mar 2023</a:t>
                      </a:r>
                      <a:endParaRPr lang="en-US"/>
                    </a:p>
                  </a:txBody>
                  <a:tcPr/>
                </a:tc>
                <a:tc>
                  <a:txBody>
                    <a:bodyPr/>
                    <a:lstStyle/>
                    <a:p>
                      <a:endParaRPr lang="en-US"/>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One-page Slide</a:t>
            </a:r>
            <a:endParaRPr lang="en-US" dirty="0"/>
          </a:p>
        </p:txBody>
      </p:sp>
      <p:sp>
        <p:nvSpPr>
          <p:cNvPr id="4" name="TextBox 3">
            <a:extLst>
              <a:ext uri="{FF2B5EF4-FFF2-40B4-BE49-F238E27FC236}">
                <a16:creationId xmlns:a16="http://schemas.microsoft.com/office/drawing/2014/main" id="{648E1A7B-56FE-11E1-B7ED-C5A5078049BC}"/>
              </a:ext>
            </a:extLst>
          </p:cNvPr>
          <p:cNvSpPr txBox="1"/>
          <p:nvPr/>
        </p:nvSpPr>
        <p:spPr>
          <a:xfrm>
            <a:off x="1512278" y="2224453"/>
            <a:ext cx="6662401" cy="369332"/>
          </a:xfrm>
          <a:prstGeom prst="rect">
            <a:avLst/>
          </a:prstGeom>
          <a:noFill/>
        </p:spPr>
        <p:txBody>
          <a:bodyPr wrap="none" rtlCol="0">
            <a:spAutoFit/>
          </a:bodyPr>
          <a:lstStyle/>
          <a:p>
            <a:r>
              <a:rPr lang="en-US" dirty="0">
                <a:hlinkClick r:id="rId2"/>
              </a:rPr>
              <a:t>Vision_Based_Ergonomic_Cumulative_Risk_Assessment.pptx</a:t>
            </a:r>
            <a:endParaRPr lang="en-US" dirty="0"/>
          </a:p>
        </p:txBody>
      </p:sp>
      <p:sp>
        <p:nvSpPr>
          <p:cNvPr id="5" name="Slide Number Placeholder 4">
            <a:extLst>
              <a:ext uri="{FF2B5EF4-FFF2-40B4-BE49-F238E27FC236}">
                <a16:creationId xmlns:a16="http://schemas.microsoft.com/office/drawing/2014/main" id="{F618CE68-52EA-FB27-D7AD-C079E7B60738}"/>
              </a:ext>
            </a:extLst>
          </p:cNvPr>
          <p:cNvSpPr>
            <a:spLocks noGrp="1"/>
          </p:cNvSpPr>
          <p:nvPr>
            <p:ph type="sldNum" sz="quarter" idx="12"/>
          </p:nvPr>
        </p:nvSpPr>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371039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VideoPose3D</a:t>
            </a:r>
            <a:endParaRPr lang="en-US" dirty="0"/>
          </a:p>
        </p:txBody>
      </p:sp>
      <p:sp>
        <p:nvSpPr>
          <p:cNvPr id="5" name="TextBox 4">
            <a:extLst>
              <a:ext uri="{FF2B5EF4-FFF2-40B4-BE49-F238E27FC236}">
                <a16:creationId xmlns:a16="http://schemas.microsoft.com/office/drawing/2014/main" id="{71C74782-DC01-18D7-2090-16FE51E8C3BC}"/>
              </a:ext>
            </a:extLst>
          </p:cNvPr>
          <p:cNvSpPr txBox="1"/>
          <p:nvPr/>
        </p:nvSpPr>
        <p:spPr>
          <a:xfrm>
            <a:off x="1283675" y="1664754"/>
            <a:ext cx="7390165" cy="369332"/>
          </a:xfrm>
          <a:prstGeom prst="rect">
            <a:avLst/>
          </a:prstGeom>
          <a:noFill/>
        </p:spPr>
        <p:txBody>
          <a:bodyPr wrap="none" rtlCol="0">
            <a:spAutoFit/>
          </a:bodyPr>
          <a:lstStyle/>
          <a:p>
            <a:r>
              <a:rPr lang="en-US" dirty="0"/>
              <a:t>1. The corresponding joints of the extracted coordinates are as follows:</a:t>
            </a:r>
          </a:p>
        </p:txBody>
      </p:sp>
      <p:pic>
        <p:nvPicPr>
          <p:cNvPr id="6" name="Picture 5">
            <a:extLst>
              <a:ext uri="{FF2B5EF4-FFF2-40B4-BE49-F238E27FC236}">
                <a16:creationId xmlns:a16="http://schemas.microsoft.com/office/drawing/2014/main" id="{47F5DE6B-986B-6F3D-63BB-4C6ADE195812}"/>
              </a:ext>
            </a:extLst>
          </p:cNvPr>
          <p:cNvPicPr>
            <a:picLocks noChangeAspect="1"/>
          </p:cNvPicPr>
          <p:nvPr/>
        </p:nvPicPr>
        <p:blipFill rotWithShape="1">
          <a:blip r:embed="rId2"/>
          <a:srcRect l="6398" r="50474"/>
          <a:stretch/>
        </p:blipFill>
        <p:spPr>
          <a:xfrm>
            <a:off x="1635367" y="2034086"/>
            <a:ext cx="3631225" cy="4353839"/>
          </a:xfrm>
          <a:prstGeom prst="rect">
            <a:avLst/>
          </a:prstGeom>
        </p:spPr>
      </p:pic>
      <p:sp>
        <p:nvSpPr>
          <p:cNvPr id="9" name="Slide Number Placeholder 8">
            <a:extLst>
              <a:ext uri="{FF2B5EF4-FFF2-40B4-BE49-F238E27FC236}">
                <a16:creationId xmlns:a16="http://schemas.microsoft.com/office/drawing/2014/main" id="{9E9C524C-FA99-3716-6748-E157E06A087E}"/>
              </a:ext>
            </a:extLst>
          </p:cNvPr>
          <p:cNvSpPr>
            <a:spLocks noGrp="1"/>
          </p:cNvSpPr>
          <p:nvPr>
            <p:ph type="sldNum" sz="quarter" idx="12"/>
          </p:nvPr>
        </p:nvSpPr>
        <p:spPr/>
        <p:txBody>
          <a:bodyPr/>
          <a:lstStyle/>
          <a:p>
            <a:fld id="{34B7E4EF-A1BD-40F4-AB7B-04F084DD991D}" type="slidenum">
              <a:rPr lang="en-US" smtClean="0"/>
              <a:t>5</a:t>
            </a:fld>
            <a:endParaRPr lang="en-US"/>
          </a:p>
        </p:txBody>
      </p:sp>
    </p:spTree>
    <p:extLst>
      <p:ext uri="{BB962C8B-B14F-4D97-AF65-F5344CB8AC3E}">
        <p14:creationId xmlns:p14="http://schemas.microsoft.com/office/powerpoint/2010/main" val="171052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VideoPose3D</a:t>
            </a:r>
            <a:endParaRPr lang="en-US" dirty="0"/>
          </a:p>
        </p:txBody>
      </p:sp>
      <p:sp>
        <p:nvSpPr>
          <p:cNvPr id="7" name="TextBox 6">
            <a:extLst>
              <a:ext uri="{FF2B5EF4-FFF2-40B4-BE49-F238E27FC236}">
                <a16:creationId xmlns:a16="http://schemas.microsoft.com/office/drawing/2014/main" id="{147410A0-FEC3-90D3-7769-E62C546EB8EE}"/>
              </a:ext>
            </a:extLst>
          </p:cNvPr>
          <p:cNvSpPr txBox="1"/>
          <p:nvPr/>
        </p:nvSpPr>
        <p:spPr>
          <a:xfrm>
            <a:off x="1301260" y="1740098"/>
            <a:ext cx="10392510" cy="646331"/>
          </a:xfrm>
          <a:prstGeom prst="rect">
            <a:avLst/>
          </a:prstGeom>
          <a:noFill/>
        </p:spPr>
        <p:txBody>
          <a:bodyPr wrap="square" rtlCol="0">
            <a:spAutoFit/>
          </a:bodyPr>
          <a:lstStyle/>
          <a:p>
            <a:pPr marL="342900" indent="-342900">
              <a:buFont typeface="+mj-lt"/>
              <a:buAutoNum type="arabicPeriod" startAt="2"/>
            </a:pPr>
            <a:r>
              <a:rPr lang="en-US" altLang="zh-CN" dirty="0"/>
              <a:t>The physical unit of the extracted coordinates are in meters, and in camera frame. But we only need distance within body parts, therefore we don’t need to transform to world frame.</a:t>
            </a:r>
            <a:endParaRPr lang="en-US" dirty="0"/>
          </a:p>
        </p:txBody>
      </p:sp>
      <p:pic>
        <p:nvPicPr>
          <p:cNvPr id="8" name="Picture 7">
            <a:extLst>
              <a:ext uri="{FF2B5EF4-FFF2-40B4-BE49-F238E27FC236}">
                <a16:creationId xmlns:a16="http://schemas.microsoft.com/office/drawing/2014/main" id="{0E701743-075F-39AF-5EEB-1112DC5F9788}"/>
              </a:ext>
            </a:extLst>
          </p:cNvPr>
          <p:cNvPicPr>
            <a:picLocks noChangeAspect="1"/>
          </p:cNvPicPr>
          <p:nvPr/>
        </p:nvPicPr>
        <p:blipFill>
          <a:blip r:embed="rId2"/>
          <a:stretch>
            <a:fillRect/>
          </a:stretch>
        </p:blipFill>
        <p:spPr>
          <a:xfrm>
            <a:off x="1767071" y="5331266"/>
            <a:ext cx="5479255" cy="777307"/>
          </a:xfrm>
          <a:prstGeom prst="rect">
            <a:avLst/>
          </a:prstGeom>
        </p:spPr>
      </p:pic>
      <p:sp>
        <p:nvSpPr>
          <p:cNvPr id="3" name="Rectangle 2">
            <a:extLst>
              <a:ext uri="{FF2B5EF4-FFF2-40B4-BE49-F238E27FC236}">
                <a16:creationId xmlns:a16="http://schemas.microsoft.com/office/drawing/2014/main" id="{9A754B80-7BD4-2BA6-D99B-CC8E3AB6F14A}"/>
              </a:ext>
            </a:extLst>
          </p:cNvPr>
          <p:cNvSpPr/>
          <p:nvPr/>
        </p:nvSpPr>
        <p:spPr>
          <a:xfrm>
            <a:off x="3965330"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B1417E-D180-034D-6B85-C3D3FE0034B4}"/>
              </a:ext>
            </a:extLst>
          </p:cNvPr>
          <p:cNvSpPr txBox="1"/>
          <p:nvPr/>
        </p:nvSpPr>
        <p:spPr>
          <a:xfrm>
            <a:off x="4106008" y="3011269"/>
            <a:ext cx="852854" cy="646331"/>
          </a:xfrm>
          <a:prstGeom prst="rect">
            <a:avLst/>
          </a:prstGeom>
          <a:noFill/>
        </p:spPr>
        <p:txBody>
          <a:bodyPr wrap="square" rtlCol="0">
            <a:spAutoFit/>
          </a:bodyPr>
          <a:lstStyle/>
          <a:p>
            <a:r>
              <a:rPr lang="en-MY" dirty="0"/>
              <a:t>Image</a:t>
            </a:r>
            <a:br>
              <a:rPr lang="en-MY" dirty="0"/>
            </a:br>
            <a:r>
              <a:rPr lang="en-MY" dirty="0"/>
              <a:t>Frame</a:t>
            </a:r>
            <a:endParaRPr lang="en-US" dirty="0"/>
          </a:p>
        </p:txBody>
      </p:sp>
      <p:sp>
        <p:nvSpPr>
          <p:cNvPr id="9" name="Rectangle 8">
            <a:extLst>
              <a:ext uri="{FF2B5EF4-FFF2-40B4-BE49-F238E27FC236}">
                <a16:creationId xmlns:a16="http://schemas.microsoft.com/office/drawing/2014/main" id="{A13909D7-1F07-941F-4984-322B62E5A6C1}"/>
              </a:ext>
            </a:extLst>
          </p:cNvPr>
          <p:cNvSpPr/>
          <p:nvPr/>
        </p:nvSpPr>
        <p:spPr>
          <a:xfrm>
            <a:off x="6192714"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B7B06C-496D-E4D8-9162-67122F3BBF87}"/>
              </a:ext>
            </a:extLst>
          </p:cNvPr>
          <p:cNvSpPr txBox="1"/>
          <p:nvPr/>
        </p:nvSpPr>
        <p:spPr>
          <a:xfrm>
            <a:off x="6246931" y="3011269"/>
            <a:ext cx="999395" cy="646331"/>
          </a:xfrm>
          <a:prstGeom prst="rect">
            <a:avLst/>
          </a:prstGeom>
          <a:noFill/>
        </p:spPr>
        <p:txBody>
          <a:bodyPr wrap="square" rtlCol="0">
            <a:spAutoFit/>
          </a:bodyPr>
          <a:lstStyle/>
          <a:p>
            <a:pPr algn="ctr"/>
            <a:r>
              <a:rPr lang="en-MY" dirty="0"/>
              <a:t>Camera</a:t>
            </a:r>
            <a:br>
              <a:rPr lang="en-MY" dirty="0"/>
            </a:br>
            <a:r>
              <a:rPr lang="en-MY" dirty="0"/>
              <a:t>Frame</a:t>
            </a:r>
            <a:endParaRPr lang="en-US" dirty="0"/>
          </a:p>
        </p:txBody>
      </p:sp>
      <p:sp>
        <p:nvSpPr>
          <p:cNvPr id="11" name="Rectangle 10">
            <a:extLst>
              <a:ext uri="{FF2B5EF4-FFF2-40B4-BE49-F238E27FC236}">
                <a16:creationId xmlns:a16="http://schemas.microsoft.com/office/drawing/2014/main" id="{AD37E10C-2641-4727-6449-5EBA9E6C3D50}"/>
              </a:ext>
            </a:extLst>
          </p:cNvPr>
          <p:cNvSpPr/>
          <p:nvPr/>
        </p:nvSpPr>
        <p:spPr>
          <a:xfrm>
            <a:off x="8329246"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70BE5C0-57CA-9A97-AEDC-3AF299A4C256}"/>
              </a:ext>
            </a:extLst>
          </p:cNvPr>
          <p:cNvSpPr txBox="1"/>
          <p:nvPr/>
        </p:nvSpPr>
        <p:spPr>
          <a:xfrm>
            <a:off x="8469924" y="3011269"/>
            <a:ext cx="852854" cy="646331"/>
          </a:xfrm>
          <a:prstGeom prst="rect">
            <a:avLst/>
          </a:prstGeom>
          <a:noFill/>
        </p:spPr>
        <p:txBody>
          <a:bodyPr wrap="square" rtlCol="0">
            <a:spAutoFit/>
          </a:bodyPr>
          <a:lstStyle/>
          <a:p>
            <a:r>
              <a:rPr lang="en-MY" dirty="0"/>
              <a:t>World</a:t>
            </a:r>
            <a:br>
              <a:rPr lang="en-MY" dirty="0"/>
            </a:br>
            <a:r>
              <a:rPr lang="en-MY" dirty="0"/>
              <a:t>Frame</a:t>
            </a:r>
            <a:endParaRPr lang="en-US" dirty="0"/>
          </a:p>
        </p:txBody>
      </p:sp>
      <p:sp>
        <p:nvSpPr>
          <p:cNvPr id="13" name="Rectangle 12">
            <a:extLst>
              <a:ext uri="{FF2B5EF4-FFF2-40B4-BE49-F238E27FC236}">
                <a16:creationId xmlns:a16="http://schemas.microsoft.com/office/drawing/2014/main" id="{D61EB526-D86A-AA35-2496-409251E22C10}"/>
              </a:ext>
            </a:extLst>
          </p:cNvPr>
          <p:cNvSpPr/>
          <p:nvPr/>
        </p:nvSpPr>
        <p:spPr>
          <a:xfrm>
            <a:off x="1805353" y="2839915"/>
            <a:ext cx="1107831" cy="993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10BBC65-87E3-9D35-D7B0-B0E1EB10D22E}"/>
              </a:ext>
            </a:extLst>
          </p:cNvPr>
          <p:cNvSpPr txBox="1"/>
          <p:nvPr/>
        </p:nvSpPr>
        <p:spPr>
          <a:xfrm>
            <a:off x="1946031" y="3011269"/>
            <a:ext cx="852854" cy="646331"/>
          </a:xfrm>
          <a:prstGeom prst="rect">
            <a:avLst/>
          </a:prstGeom>
          <a:noFill/>
        </p:spPr>
        <p:txBody>
          <a:bodyPr wrap="square" rtlCol="0">
            <a:spAutoFit/>
          </a:bodyPr>
          <a:lstStyle/>
          <a:p>
            <a:pPr algn="ctr"/>
            <a:r>
              <a:rPr lang="en-MY" dirty="0"/>
              <a:t>Pixel</a:t>
            </a:r>
            <a:br>
              <a:rPr lang="en-MY" dirty="0"/>
            </a:br>
            <a:r>
              <a:rPr lang="en-MY" dirty="0"/>
              <a:t>Frame</a:t>
            </a:r>
            <a:endParaRPr lang="en-US" dirty="0"/>
          </a:p>
        </p:txBody>
      </p:sp>
      <p:cxnSp>
        <p:nvCxnSpPr>
          <p:cNvPr id="16" name="Connector: Elbow 15">
            <a:extLst>
              <a:ext uri="{FF2B5EF4-FFF2-40B4-BE49-F238E27FC236}">
                <a16:creationId xmlns:a16="http://schemas.microsoft.com/office/drawing/2014/main" id="{95B79E67-D2E0-778A-89A3-68439B7DC679}"/>
              </a:ext>
            </a:extLst>
          </p:cNvPr>
          <p:cNvCxnSpPr>
            <a:cxnSpLocks/>
          </p:cNvCxnSpPr>
          <p:nvPr/>
        </p:nvCxnSpPr>
        <p:spPr>
          <a:xfrm rot="16200000" flipH="1">
            <a:off x="3351334" y="2753457"/>
            <a:ext cx="12700" cy="215997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16ABF61-614C-20DE-4AEF-5FD9DD780518}"/>
              </a:ext>
            </a:extLst>
          </p:cNvPr>
          <p:cNvSpPr txBox="1"/>
          <p:nvPr/>
        </p:nvSpPr>
        <p:spPr>
          <a:xfrm>
            <a:off x="2630609" y="4102266"/>
            <a:ext cx="1629996" cy="369332"/>
          </a:xfrm>
          <a:prstGeom prst="rect">
            <a:avLst/>
          </a:prstGeom>
          <a:noFill/>
        </p:spPr>
        <p:txBody>
          <a:bodyPr wrap="square" rtlCol="0">
            <a:spAutoFit/>
          </a:bodyPr>
          <a:lstStyle/>
          <a:p>
            <a:pPr algn="ctr"/>
            <a:r>
              <a:rPr lang="en-MY" dirty="0"/>
              <a:t>Discretization</a:t>
            </a:r>
            <a:endParaRPr lang="en-US" dirty="0"/>
          </a:p>
        </p:txBody>
      </p:sp>
      <p:cxnSp>
        <p:nvCxnSpPr>
          <p:cNvPr id="18" name="Connector: Elbow 17">
            <a:extLst>
              <a:ext uri="{FF2B5EF4-FFF2-40B4-BE49-F238E27FC236}">
                <a16:creationId xmlns:a16="http://schemas.microsoft.com/office/drawing/2014/main" id="{0A0A1E63-8C17-F428-499A-6E9FE48635DB}"/>
              </a:ext>
            </a:extLst>
          </p:cNvPr>
          <p:cNvCxnSpPr>
            <a:cxnSpLocks/>
          </p:cNvCxnSpPr>
          <p:nvPr/>
        </p:nvCxnSpPr>
        <p:spPr>
          <a:xfrm rot="16200000" flipH="1">
            <a:off x="5687156" y="2766158"/>
            <a:ext cx="12700" cy="215997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07D8385-3CD6-68E4-6619-4A40A5925469}"/>
              </a:ext>
            </a:extLst>
          </p:cNvPr>
          <p:cNvCxnSpPr>
            <a:cxnSpLocks/>
          </p:cNvCxnSpPr>
          <p:nvPr/>
        </p:nvCxnSpPr>
        <p:spPr>
          <a:xfrm rot="16200000" flipH="1">
            <a:off x="7984145" y="2778859"/>
            <a:ext cx="12700" cy="215997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78BC0A-27E1-DFE5-BAB6-D6476C6432A0}"/>
              </a:ext>
            </a:extLst>
          </p:cNvPr>
          <p:cNvSpPr txBox="1"/>
          <p:nvPr/>
        </p:nvSpPr>
        <p:spPr>
          <a:xfrm>
            <a:off x="4613518" y="4126716"/>
            <a:ext cx="2159978" cy="923330"/>
          </a:xfrm>
          <a:prstGeom prst="rect">
            <a:avLst/>
          </a:prstGeom>
          <a:noFill/>
        </p:spPr>
        <p:txBody>
          <a:bodyPr wrap="square" rtlCol="0">
            <a:spAutoFit/>
          </a:bodyPr>
          <a:lstStyle/>
          <a:p>
            <a:pPr algn="ctr"/>
            <a:r>
              <a:rPr lang="en-MY" dirty="0"/>
              <a:t>Perspective</a:t>
            </a:r>
            <a:br>
              <a:rPr lang="en-MY" dirty="0"/>
            </a:br>
            <a:r>
              <a:rPr lang="en-MY" dirty="0"/>
              <a:t>Projection</a:t>
            </a:r>
            <a:br>
              <a:rPr lang="en-MY" dirty="0"/>
            </a:br>
            <a:r>
              <a:rPr lang="en-MY" dirty="0"/>
              <a:t>(Intrinsic Params)</a:t>
            </a:r>
            <a:endParaRPr lang="en-US" dirty="0"/>
          </a:p>
        </p:txBody>
      </p:sp>
      <p:sp>
        <p:nvSpPr>
          <p:cNvPr id="21" name="TextBox 20">
            <a:extLst>
              <a:ext uri="{FF2B5EF4-FFF2-40B4-BE49-F238E27FC236}">
                <a16:creationId xmlns:a16="http://schemas.microsoft.com/office/drawing/2014/main" id="{F725F3A0-A339-21AC-7761-D7045FD48C6F}"/>
              </a:ext>
            </a:extLst>
          </p:cNvPr>
          <p:cNvSpPr txBox="1"/>
          <p:nvPr/>
        </p:nvSpPr>
        <p:spPr>
          <a:xfrm>
            <a:off x="7010400" y="4121221"/>
            <a:ext cx="2159977" cy="923330"/>
          </a:xfrm>
          <a:prstGeom prst="rect">
            <a:avLst/>
          </a:prstGeom>
          <a:noFill/>
        </p:spPr>
        <p:txBody>
          <a:bodyPr wrap="square" rtlCol="0">
            <a:spAutoFit/>
          </a:bodyPr>
          <a:lstStyle/>
          <a:p>
            <a:pPr algn="ctr"/>
            <a:r>
              <a:rPr lang="en-MY" dirty="0"/>
              <a:t>Rigid Transformation</a:t>
            </a:r>
            <a:br>
              <a:rPr lang="en-MY" dirty="0"/>
            </a:br>
            <a:r>
              <a:rPr lang="en-MY" dirty="0"/>
              <a:t>(Extrinsic Params)</a:t>
            </a:r>
            <a:endParaRPr lang="en-US" dirty="0"/>
          </a:p>
        </p:txBody>
      </p:sp>
      <p:sp>
        <p:nvSpPr>
          <p:cNvPr id="22" name="Slide Number Placeholder 21">
            <a:extLst>
              <a:ext uri="{FF2B5EF4-FFF2-40B4-BE49-F238E27FC236}">
                <a16:creationId xmlns:a16="http://schemas.microsoft.com/office/drawing/2014/main" id="{C7FAC63D-479D-18F6-2B74-D7DED6F3BCC2}"/>
              </a:ext>
            </a:extLst>
          </p:cNvPr>
          <p:cNvSpPr>
            <a:spLocks noGrp="1"/>
          </p:cNvSpPr>
          <p:nvPr>
            <p:ph type="sldNum" sz="quarter" idx="12"/>
          </p:nvPr>
        </p:nvSpPr>
        <p:spPr/>
        <p:txBody>
          <a:bodyPr/>
          <a:lstStyle/>
          <a:p>
            <a:fld id="{34B7E4EF-A1BD-40F4-AB7B-04F084DD991D}" type="slidenum">
              <a:rPr lang="en-US" smtClean="0"/>
              <a:t>6</a:t>
            </a:fld>
            <a:endParaRPr lang="en-US"/>
          </a:p>
        </p:txBody>
      </p:sp>
    </p:spTree>
    <p:extLst>
      <p:ext uri="{BB962C8B-B14F-4D97-AF65-F5344CB8AC3E}">
        <p14:creationId xmlns:p14="http://schemas.microsoft.com/office/powerpoint/2010/main" val="277692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Challenges of This Week</a:t>
            </a:r>
            <a:endParaRPr lang="en-US"/>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111433"/>
            <a:ext cx="10801430" cy="646331"/>
          </a:xfrm>
          <a:prstGeom prst="rect">
            <a:avLst/>
          </a:prstGeom>
          <a:noFill/>
        </p:spPr>
        <p:txBody>
          <a:bodyPr wrap="square" rtlCol="0">
            <a:spAutoFit/>
          </a:bodyPr>
          <a:lstStyle/>
          <a:p>
            <a:pPr marL="342900" indent="-342900">
              <a:buAutoNum type="arabicPeriod"/>
            </a:pPr>
            <a:r>
              <a:rPr lang="en-US" altLang="zh-CN" dirty="0"/>
              <a:t>Modify the one-page slide</a:t>
            </a:r>
          </a:p>
          <a:p>
            <a:pPr marL="342900" indent="-342900">
              <a:buAutoNum type="arabicPeriod"/>
            </a:pPr>
            <a:r>
              <a:rPr lang="en-US" altLang="zh-CN" dirty="0"/>
              <a:t>Understand what does the extracted coordinates mean (in what frame and correspond to which joint)</a:t>
            </a:r>
            <a:endParaRPr lang="en-MY" dirty="0"/>
          </a:p>
        </p:txBody>
      </p:sp>
      <p:sp>
        <p:nvSpPr>
          <p:cNvPr id="3" name="Slide Number Placeholder 2">
            <a:extLst>
              <a:ext uri="{FF2B5EF4-FFF2-40B4-BE49-F238E27FC236}">
                <a16:creationId xmlns:a16="http://schemas.microsoft.com/office/drawing/2014/main" id="{3301FDD1-104B-C9B8-98AD-09C0483E990B}"/>
              </a:ext>
            </a:extLst>
          </p:cNvPr>
          <p:cNvSpPr>
            <a:spLocks noGrp="1"/>
          </p:cNvSpPr>
          <p:nvPr>
            <p:ph type="sldNum" sz="quarter" idx="12"/>
          </p:nvPr>
        </p:nvSpPr>
        <p:spPr/>
        <p:txBody>
          <a:bodyPr/>
          <a:lstStyle/>
          <a:p>
            <a:fld id="{34B7E4EF-A1BD-40F4-AB7B-04F084DD991D}" type="slidenum">
              <a:rPr lang="en-US" smtClean="0"/>
              <a:t>7</a:t>
            </a:fld>
            <a:endParaRPr lang="en-US"/>
          </a:p>
        </p:txBody>
      </p:sp>
    </p:spTree>
    <p:extLst>
      <p:ext uri="{BB962C8B-B14F-4D97-AF65-F5344CB8AC3E}">
        <p14:creationId xmlns:p14="http://schemas.microsoft.com/office/powerpoint/2010/main" val="44019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Next Meeting</a:t>
            </a:r>
            <a:endParaRPr lang="en-US"/>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111433"/>
            <a:ext cx="8711739" cy="369332"/>
          </a:xfrm>
          <a:prstGeom prst="rect">
            <a:avLst/>
          </a:prstGeom>
          <a:noFill/>
        </p:spPr>
        <p:txBody>
          <a:bodyPr wrap="square" rtlCol="0">
            <a:spAutoFit/>
          </a:bodyPr>
          <a:lstStyle/>
          <a:p>
            <a:pPr marL="342900" indent="-342900">
              <a:buAutoNum type="arabicPeriod"/>
            </a:pPr>
            <a:r>
              <a:rPr lang="en-US" dirty="0"/>
              <a:t>Start designing an algorithm to compute ergonomic cumulative damage</a:t>
            </a:r>
            <a:endParaRPr lang="en-MY" dirty="0"/>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2699799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3.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850</TotalTime>
  <Words>247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Garamond</vt:lpstr>
      <vt:lpstr>Georgia Pro</vt:lpstr>
      <vt:lpstr>Georgia Pro Cond Black</vt:lpstr>
      <vt:lpstr>SavonVTI</vt:lpstr>
      <vt:lpstr>Ergonomics Semester 2 Week 1</vt:lpstr>
      <vt:lpstr>What had been discussed last week</vt:lpstr>
      <vt:lpstr>Timeline</vt:lpstr>
      <vt:lpstr>One-page Slide</vt:lpstr>
      <vt:lpstr>VideoPose3D</vt:lpstr>
      <vt:lpstr>VideoPose3D</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7</cp:revision>
  <dcterms:created xsi:type="dcterms:W3CDTF">2022-11-05T12:19:03Z</dcterms:created>
  <dcterms:modified xsi:type="dcterms:W3CDTF">2023-01-12T05:16:14Z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