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omments/modernComment_114_EFEC0F95.xml" ContentType="application/vnd.ms-powerpoint.comments+xml"/>
  <Override PartName="/ppt/comments/modernComment_120_1FC2F7C4.xml" ContentType="application/vnd.ms-powerpoint.comments+xml"/>
  <Override PartName="/ppt/comments/modernComment_119_9A14F93B.xml" ContentType="application/vnd.ms-powerpoint.comments+xml"/>
  <Override PartName="/ppt/notesSlides/notesSlide1.xml" ContentType="application/vnd.openxmlformats-officedocument.presentationml.notesSlide+xml"/>
  <Override PartName="/ppt/comments/modernComment_11B_6B4B8262.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Lst>
  <p:notesMasterIdLst>
    <p:notesMasterId r:id="rId18"/>
  </p:notesMasterIdLst>
  <p:sldIdLst>
    <p:sldId id="257" r:id="rId5"/>
    <p:sldId id="258" r:id="rId6"/>
    <p:sldId id="259" r:id="rId7"/>
    <p:sldId id="276" r:id="rId8"/>
    <p:sldId id="280" r:id="rId9"/>
    <p:sldId id="288" r:id="rId10"/>
    <p:sldId id="287" r:id="rId11"/>
    <p:sldId id="281" r:id="rId12"/>
    <p:sldId id="282" r:id="rId13"/>
    <p:sldId id="283" r:id="rId14"/>
    <p:sldId id="284" r:id="rId15"/>
    <p:sldId id="269"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BF49D29-2A94-8DA6-CEC8-CF6001E40E7E}" name="#LOR WEN SIN#" initials="#WS" userId="S::WLOR001@e.ntu.edu.sg::f0d13d38-c6da-4a13-bbd5-986d82422d78" providerId="AD"/>
  <p188:author id="{8595BEF3-757E-B25B-4572-55000CBC0160}" name="WLOR001@e.ntu.edu.sg" initials="W" userId="WLOR001@e.ntu.edu.sg"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CCCCFF"/>
    <a:srgbClr val="FFFFFF"/>
    <a:srgbClr val="CCECFF"/>
    <a:srgbClr val="CCFF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4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omments/modernComment_114_EFEC0F95.xml><?xml version="1.0" encoding="utf-8"?>
<p188:cmLst xmlns:a="http://schemas.openxmlformats.org/drawingml/2006/main" xmlns:r="http://schemas.openxmlformats.org/officeDocument/2006/relationships" xmlns:p188="http://schemas.microsoft.com/office/powerpoint/2018/8/main">
  <p188:cm id="{A41ED291-62B8-4F8E-8190-A65C14A7D541}" authorId="{8BF49D29-2A94-8DA6-CEC8-CF6001E40E7E}" created="2023-04-05T08:27:38.485">
    <pc:sldMkLst xmlns:pc="http://schemas.microsoft.com/office/powerpoint/2013/main/command">
      <pc:docMk/>
      <pc:sldMk cId="4025225109" sldId="276"/>
    </pc:sldMkLst>
    <p188:txBody>
      <a:bodyPr/>
      <a:lstStyle/>
      <a:p>
        <a:r>
          <a:rPr lang="en-SG"/>
          <a:t>Why should they use our algorithm instead of OpenSim. Definitely we cannot claim that our algorithm is more accurate than OpenSim, think of what can we say</a:t>
        </a:r>
      </a:p>
    </p188:txBody>
  </p188:cm>
</p188:cmLst>
</file>

<file path=ppt/comments/modernComment_119_9A14F93B.xml><?xml version="1.0" encoding="utf-8"?>
<p188:cmLst xmlns:a="http://schemas.openxmlformats.org/drawingml/2006/main" xmlns:r="http://schemas.openxmlformats.org/officeDocument/2006/relationships" xmlns:p188="http://schemas.microsoft.com/office/powerpoint/2018/8/main">
  <p188:cm id="{9CDCDF09-4E56-485D-8E7B-27E9D5D91D1C}" authorId="{8BF49D29-2A94-8DA6-CEC8-CF6001E40E7E}" created="2023-04-05T08:25:50.441">
    <ac:deMkLst xmlns:ac="http://schemas.microsoft.com/office/drawing/2013/main/command">
      <pc:docMk xmlns:pc="http://schemas.microsoft.com/office/powerpoint/2013/main/command"/>
      <pc:sldMk xmlns:pc="http://schemas.microsoft.com/office/powerpoint/2013/main/command" cId="2585065787" sldId="281"/>
      <ac:picMk id="27" creationId="{8F3E29EF-3CE9-6730-F9FE-4E61A2C0EB50}"/>
    </ac:deMkLst>
    <p188:txBody>
      <a:bodyPr/>
      <a:lstStyle/>
      <a:p>
        <a:r>
          <a:rPr lang="en-SG"/>
          <a:t>Try lowering the value of a</a:t>
        </a:r>
      </a:p>
    </p188:txBody>
  </p188:cm>
</p188:cmLst>
</file>

<file path=ppt/comments/modernComment_11B_6B4B8262.xml><?xml version="1.0" encoding="utf-8"?>
<p188:cmLst xmlns:a="http://schemas.openxmlformats.org/drawingml/2006/main" xmlns:r="http://schemas.openxmlformats.org/officeDocument/2006/relationships" xmlns:p188="http://schemas.microsoft.com/office/powerpoint/2018/8/main">
  <p188:cm id="{183A2063-5E74-41A3-9A0C-AFB885A195B3}" authorId="{8BF49D29-2A94-8DA6-CEC8-CF6001E40E7E}" created="2023-04-05T08:22:39.740">
    <ac:deMkLst xmlns:ac="http://schemas.microsoft.com/office/drawing/2013/main/command">
      <pc:docMk xmlns:pc="http://schemas.microsoft.com/office/powerpoint/2013/main/command"/>
      <pc:sldMk xmlns:pc="http://schemas.microsoft.com/office/powerpoint/2013/main/command" cId="1800110690" sldId="283"/>
      <ac:picMk id="11" creationId="{D1F96C50-E06F-F9BD-F2E8-A079E7DFE674}"/>
    </ac:deMkLst>
    <p188:txBody>
      <a:bodyPr/>
      <a:lstStyle/>
      <a:p>
        <a:r>
          <a:rPr lang="en-SG"/>
          <a:t>Maybe can look at the lower limit of course 2 in Dr. Ryu's results to compare with our results because the average may be where the back is bent while the lower limit may be where the back is straight at certain moment.</a:t>
        </a:r>
      </a:p>
    </p188:txBody>
  </p188:cm>
  <p188:cm id="{0E82DC6B-53BE-40C4-9A4A-440BADA22DAD}" authorId="{8BF49D29-2A94-8DA6-CEC8-CF6001E40E7E}" created="2023-04-05T08:24:12.166">
    <ac:deMkLst xmlns:ac="http://schemas.microsoft.com/office/drawing/2013/main/command">
      <pc:docMk xmlns:pc="http://schemas.microsoft.com/office/powerpoint/2013/main/command"/>
      <pc:sldMk xmlns:pc="http://schemas.microsoft.com/office/powerpoint/2013/main/command" cId="1800110690" sldId="283"/>
      <ac:picMk id="11" creationId="{D1F96C50-E06F-F9BD-F2E8-A079E7DFE674}"/>
    </ac:deMkLst>
    <p188:replyLst>
      <p188:reply id="{E9DA3659-DF25-444B-94C8-61C49747FEB2}" authorId="{8BF49D29-2A94-8DA6-CEC8-CF6001E40E7E}" created="2023-05-18T16:30:45.421">
        <p188:txBody>
          <a:bodyPr/>
          <a:lstStyle/>
          <a:p>
            <a:r>
              <a:rPr lang="en-SG"/>
              <a:t>At level 1, masons bend their back. At level 4, they keep their back straight.</a:t>
            </a:r>
          </a:p>
        </p188:txBody>
      </p188:reply>
    </p188:replyLst>
    <p188:txBody>
      <a:bodyPr/>
      <a:lstStyle/>
      <a:p>
        <a:r>
          <a:rPr lang="en-SG"/>
          <a:t>Check whether Dr. Ryu mentioned about the working posture of the participants because now we only assume that.</a:t>
        </a:r>
      </a:p>
    </p188:txBody>
  </p188:cm>
  <p188:cm id="{2A1CAA9E-F563-44AA-8478-B160EB7AE2D3}" authorId="{8BF49D29-2A94-8DA6-CEC8-CF6001E40E7E}" created="2023-04-05T08:25:27.302">
    <ac:deMkLst xmlns:ac="http://schemas.microsoft.com/office/drawing/2013/main/command">
      <pc:docMk xmlns:pc="http://schemas.microsoft.com/office/powerpoint/2013/main/command"/>
      <pc:sldMk xmlns:pc="http://schemas.microsoft.com/office/powerpoint/2013/main/command" cId="1800110690" sldId="283"/>
      <ac:picMk id="11" creationId="{D1F96C50-E06F-F9BD-F2E8-A079E7DFE674}"/>
    </ac:deMkLst>
    <p188:replyLst>
      <p188:reply id="{326B33B0-871C-40D1-A9D5-8E0890B99CE9}" authorId="{8BF49D29-2A94-8DA6-CEC8-CF6001E40E7E}" created="2023-05-18T16:09:04.153">
        <p188:txBody>
          <a:bodyPr/>
          <a:lstStyle/>
          <a:p>
            <a:r>
              <a:rPr lang="en-SG"/>
              <a:t>0.19m for the height, around our waist</a:t>
            </a:r>
          </a:p>
        </p188:txBody>
      </p188:reply>
    </p188:replyLst>
    <p188:txBody>
      <a:bodyPr/>
      <a:lstStyle/>
      <a:p>
        <a:r>
          <a:rPr lang="en-SG"/>
          <a:t>Check also what is the dimension of the CMU in order to check what is the height of the course and where it is in terms of the height of the participant. Hence, need to check the height of participants as well.</a:t>
        </a:r>
      </a:p>
    </p188:txBody>
  </p188:cm>
</p188:cmLst>
</file>

<file path=ppt/comments/modernComment_120_1FC2F7C4.xml><?xml version="1.0" encoding="utf-8"?>
<p188:cmLst xmlns:a="http://schemas.openxmlformats.org/drawingml/2006/main" xmlns:r="http://schemas.openxmlformats.org/officeDocument/2006/relationships" xmlns:p188="http://schemas.microsoft.com/office/powerpoint/2018/8/main">
  <p188:cm id="{43CD2F56-BCF9-46BB-B480-853B7E31A5C2}" authorId="{8BF49D29-2A94-8DA6-CEC8-CF6001E40E7E}" created="2023-04-05T08:26:12.861">
    <ac:deMkLst xmlns:ac="http://schemas.microsoft.com/office/drawing/2013/main/command">
      <pc:docMk xmlns:pc="http://schemas.microsoft.com/office/powerpoint/2013/main/command"/>
      <pc:sldMk xmlns:pc="http://schemas.microsoft.com/office/powerpoint/2013/main/command" cId="532871108" sldId="288"/>
      <ac:picMk id="28" creationId="{20EE3356-8A56-06AC-77FA-4DADA1CB03D5}"/>
    </ac:deMkLst>
    <p188:replyLst>
      <p188:reply id="{994E7972-3C4E-4AF4-9427-54EAE4642388}" authorId="{8BF49D29-2A94-8DA6-CEC8-CF6001E40E7E}" created="2023-05-18T17:03:25.193">
        <p188:txBody>
          <a:bodyPr/>
          <a:lstStyle/>
          <a:p>
            <a:r>
              <a:rPr lang="en-SG"/>
              <a:t>https://www.ifado.de/ergonomics/staff/</a:t>
            </a:r>
          </a:p>
        </p188:txBody>
      </p188:reply>
    </p188:replyLst>
    <p188:txBody>
      <a:bodyPr/>
      <a:lstStyle/>
      <a:p>
        <a:r>
          <a:rPr lang="en-SG"/>
          <a:t>Check whether the paper is reliable, how many citations it has and whether the author is a big guy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1E1AC-897E-4258-89CC-349F958F3456}" type="datetimeFigureOut">
              <a:rPr lang="en-US" smtClean="0"/>
              <a:t>5/18/2023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7C0102-CD89-4D41-B7AE-27FFA0493E49}" type="slidenum">
              <a:rPr lang="en-US" smtClean="0"/>
              <a:t>‹#›</a:t>
            </a:fld>
            <a:endParaRPr lang="en-US"/>
          </a:p>
        </p:txBody>
      </p:sp>
    </p:spTree>
    <p:extLst>
      <p:ext uri="{BB962C8B-B14F-4D97-AF65-F5344CB8AC3E}">
        <p14:creationId xmlns:p14="http://schemas.microsoft.com/office/powerpoint/2010/main" val="375551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07C0102-CD89-4D41-B7AE-27FFA0493E49}" type="slidenum">
              <a:rPr lang="en-US" smtClean="0"/>
              <a:t>10</a:t>
            </a:fld>
            <a:endParaRPr lang="en-US"/>
          </a:p>
        </p:txBody>
      </p:sp>
    </p:spTree>
    <p:extLst>
      <p:ext uri="{BB962C8B-B14F-4D97-AF65-F5344CB8AC3E}">
        <p14:creationId xmlns:p14="http://schemas.microsoft.com/office/powerpoint/2010/main" val="254665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2246CF-3E64-44D5-82D2-E6C647CC0300}"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1544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3753495E-55A6-46D8-A35E-192AB95FCC1E}" type="datetime1">
              <a:rPr lang="en-US" smtClean="0"/>
              <a:t>5/18/2023</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09467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7565C209-6024-4AE8-994C-64E567FE647E}" type="datetime1">
              <a:rPr lang="en-US" smtClean="0"/>
              <a:t>5/18/2023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21617704"/>
      </p:ext>
    </p:extLst>
  </p:cSld>
  <p:clrMap bg1="lt1" tx1="dk1" bg2="lt2" tx2="dk2" accent1="accent1" accent2="accent2" accent3="accent3" accent4="accent4" accent5="accent5" accent6="accent6" hlink="hlink" folHlink="folHlink"/>
  <p:sldLayoutIdLst>
    <p:sldLayoutId id="2147483707" r:id="rId1"/>
    <p:sldLayoutId id="2147483706" r:id="rId2"/>
  </p:sldLayoutIdLst>
  <p:hf hdr="0" ftr="0" dt="0"/>
  <p:txStyles>
    <p:title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1B_6B4B826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14_EFEC0F9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microsoft.com/office/2018/10/relationships/comments" Target="../comments/modernComment_120_1FC2F7C4.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8.xml.rels><?xml version="1.0" encoding="UTF-8" standalone="yes"?>
<Relationships xmlns="http://schemas.openxmlformats.org/package/2006/relationships"><Relationship Id="rId3" Type="http://schemas.openxmlformats.org/officeDocument/2006/relationships/image" Target="../media/image47.png"/><Relationship Id="rId2" Type="http://schemas.microsoft.com/office/2018/10/relationships/comments" Target="../comments/modernComment_119_9A14F93B.xml"/><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4"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643B7E8-B361-4A91-A7A5-07418CFCF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A74E93-DAA8-4661-8F23-0F48710EA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0" name="Rectangle 19">
            <a:extLst>
              <a:ext uri="{FF2B5EF4-FFF2-40B4-BE49-F238E27FC236}">
                <a16:creationId xmlns:a16="http://schemas.microsoft.com/office/drawing/2014/main" id="{FF212E38-C041-49D9-9236-29FF44B27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4819CFA-06A7-F042-47D1-18EFB2ACB2CA}"/>
              </a:ext>
            </a:extLst>
          </p:cNvPr>
          <p:cNvSpPr>
            <a:spLocks noGrp="1"/>
          </p:cNvSpPr>
          <p:nvPr>
            <p:ph type="ctrTitle"/>
          </p:nvPr>
        </p:nvSpPr>
        <p:spPr>
          <a:xfrm>
            <a:off x="1243632" y="1559768"/>
            <a:ext cx="5068568" cy="3135379"/>
          </a:xfrm>
        </p:spPr>
        <p:txBody>
          <a:bodyPr>
            <a:normAutofit/>
          </a:bodyPr>
          <a:lstStyle/>
          <a:p>
            <a:r>
              <a:rPr lang="en-MY" sz="4800" dirty="0"/>
              <a:t>Ergonomics</a:t>
            </a:r>
            <a:br>
              <a:rPr lang="en-MY" sz="4800" dirty="0"/>
            </a:br>
            <a:r>
              <a:rPr lang="en-US" altLang="zh-CN" sz="4800" dirty="0"/>
              <a:t>Summer</a:t>
            </a:r>
            <a:r>
              <a:rPr lang="en-SG" altLang="zh-CN" sz="4800" dirty="0"/>
              <a:t> </a:t>
            </a:r>
            <a:r>
              <a:rPr lang="en-US" altLang="zh-CN" sz="4800" dirty="0"/>
              <a:t>Break Week 1</a:t>
            </a:r>
            <a:endParaRPr lang="en-US" sz="4800" dirty="0"/>
          </a:p>
        </p:txBody>
      </p:sp>
      <p:sp>
        <p:nvSpPr>
          <p:cNvPr id="22" name="Rectangle 21">
            <a:extLst>
              <a:ext uri="{FF2B5EF4-FFF2-40B4-BE49-F238E27FC236}">
                <a16:creationId xmlns:a16="http://schemas.microsoft.com/office/drawing/2014/main" id="{790391D1-AA86-467F-A77E-0606FCCCD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4A430F17-C7B1-40FD-89FA-55002B66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3EAAD29-514C-4272-AA97-D2DCEB35B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80894D-F290-4DF4-82A7-905285A7E1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descr="Abstract illustration of a graphene sheet">
            <a:extLst>
              <a:ext uri="{FF2B5EF4-FFF2-40B4-BE49-F238E27FC236}">
                <a16:creationId xmlns:a16="http://schemas.microsoft.com/office/drawing/2014/main" id="{93C786B1-7835-E462-815B-CCAA6F7F214C}"/>
              </a:ext>
            </a:extLst>
          </p:cNvPr>
          <p:cNvPicPr>
            <a:picLocks noChangeAspect="1"/>
          </p:cNvPicPr>
          <p:nvPr/>
        </p:nvPicPr>
        <p:blipFill rotWithShape="1">
          <a:blip r:embed="rId2"/>
          <a:srcRect l="15804" r="39071" b="-1"/>
          <a:stretch/>
        </p:blipFill>
        <p:spPr>
          <a:xfrm>
            <a:off x="7555832" y="10"/>
            <a:ext cx="4636163" cy="6857990"/>
          </a:xfrm>
          <a:prstGeom prst="rect">
            <a:avLst/>
          </a:prstGeom>
        </p:spPr>
      </p:pic>
      <p:sp>
        <p:nvSpPr>
          <p:cNvPr id="3" name="Slide Number Placeholder 2">
            <a:extLst>
              <a:ext uri="{FF2B5EF4-FFF2-40B4-BE49-F238E27FC236}">
                <a16:creationId xmlns:a16="http://schemas.microsoft.com/office/drawing/2014/main" id="{062B7CCA-1874-2EB5-9F72-E60E0E889750}"/>
              </a:ext>
            </a:extLst>
          </p:cNvPr>
          <p:cNvSpPr>
            <a:spLocks noGrp="1"/>
          </p:cNvSpPr>
          <p:nvPr>
            <p:ph type="sldNum" sz="quarter" idx="12"/>
          </p:nvPr>
        </p:nvSpPr>
        <p:spPr/>
        <p:txBody>
          <a:bodyPr/>
          <a:lstStyle/>
          <a:p>
            <a:fld id="{34B7E4EF-A1BD-40F4-AB7B-04F084DD991D}" type="slidenum">
              <a:rPr lang="en-US" smtClean="0"/>
              <a:t>1</a:t>
            </a:fld>
            <a:endParaRPr lang="en-US"/>
          </a:p>
        </p:txBody>
      </p:sp>
    </p:spTree>
    <p:extLst>
      <p:ext uri="{BB962C8B-B14F-4D97-AF65-F5344CB8AC3E}">
        <p14:creationId xmlns:p14="http://schemas.microsoft.com/office/powerpoint/2010/main" val="28230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974215" y="6090273"/>
            <a:ext cx="838200" cy="365760"/>
          </a:xfrm>
        </p:spPr>
        <p:txBody>
          <a:bodyPr/>
          <a:lstStyle/>
          <a:p>
            <a:fld id="{34B7E4EF-A1BD-40F4-AB7B-04F084DD991D}" type="slidenum">
              <a:rPr lang="en-US" smtClean="0"/>
              <a:t>10</a:t>
            </a:fld>
            <a:endParaRPr lang="en-US" dirty="0"/>
          </a:p>
        </p:txBody>
      </p:sp>
      <p:sp>
        <p:nvSpPr>
          <p:cNvPr id="19" name="TextBox 18">
            <a:extLst>
              <a:ext uri="{FF2B5EF4-FFF2-40B4-BE49-F238E27FC236}">
                <a16:creationId xmlns:a16="http://schemas.microsoft.com/office/drawing/2014/main" id="{A609EBC1-D981-6324-AE5A-BCC170FBE3FE}"/>
              </a:ext>
            </a:extLst>
          </p:cNvPr>
          <p:cNvSpPr txBox="1"/>
          <p:nvPr/>
        </p:nvSpPr>
        <p:spPr>
          <a:xfrm>
            <a:off x="7894335" y="953766"/>
            <a:ext cx="2352751" cy="646331"/>
          </a:xfrm>
          <a:prstGeom prst="rect">
            <a:avLst/>
          </a:prstGeom>
          <a:noFill/>
        </p:spPr>
        <p:txBody>
          <a:bodyPr wrap="square" rtlCol="0">
            <a:spAutoFit/>
          </a:bodyPr>
          <a:lstStyle/>
          <a:p>
            <a:r>
              <a:rPr lang="en-US" dirty="0"/>
              <a:t>Body Weight: 600 N</a:t>
            </a:r>
          </a:p>
          <a:p>
            <a:r>
              <a:rPr lang="en-US" dirty="0"/>
              <a:t>Load: 230 N</a:t>
            </a:r>
          </a:p>
        </p:txBody>
      </p:sp>
      <p:pic>
        <p:nvPicPr>
          <p:cNvPr id="11" name="Picture 10">
            <a:extLst>
              <a:ext uri="{FF2B5EF4-FFF2-40B4-BE49-F238E27FC236}">
                <a16:creationId xmlns:a16="http://schemas.microsoft.com/office/drawing/2014/main" id="{D1F96C50-E06F-F9BD-F2E8-A079E7DFE674}"/>
              </a:ext>
            </a:extLst>
          </p:cNvPr>
          <p:cNvPicPr>
            <a:picLocks noChangeAspect="1"/>
          </p:cNvPicPr>
          <p:nvPr/>
        </p:nvPicPr>
        <p:blipFill>
          <a:blip r:embed="rId4"/>
          <a:stretch>
            <a:fillRect/>
          </a:stretch>
        </p:blipFill>
        <p:spPr>
          <a:xfrm>
            <a:off x="6278951" y="2480054"/>
            <a:ext cx="5164819" cy="3903924"/>
          </a:xfrm>
          <a:prstGeom prst="rect">
            <a:avLst/>
          </a:prstGeom>
        </p:spPr>
      </p:pic>
      <p:pic>
        <p:nvPicPr>
          <p:cNvPr id="27" name="Picture 26">
            <a:extLst>
              <a:ext uri="{FF2B5EF4-FFF2-40B4-BE49-F238E27FC236}">
                <a16:creationId xmlns:a16="http://schemas.microsoft.com/office/drawing/2014/main" id="{8305C91A-BD2F-D533-7A9E-3C4A916F00EF}"/>
              </a:ext>
            </a:extLst>
          </p:cNvPr>
          <p:cNvPicPr>
            <a:picLocks noChangeAspect="1"/>
          </p:cNvPicPr>
          <p:nvPr/>
        </p:nvPicPr>
        <p:blipFill rotWithShape="1">
          <a:blip r:embed="rId5"/>
          <a:srcRect l="50000" t="5901"/>
          <a:stretch/>
        </p:blipFill>
        <p:spPr>
          <a:xfrm>
            <a:off x="390303" y="404512"/>
            <a:ext cx="4200005" cy="3010152"/>
          </a:xfrm>
          <a:prstGeom prst="rect">
            <a:avLst/>
          </a:prstGeom>
        </p:spPr>
      </p:pic>
      <p:pic>
        <p:nvPicPr>
          <p:cNvPr id="3" name="Picture 2">
            <a:extLst>
              <a:ext uri="{FF2B5EF4-FFF2-40B4-BE49-F238E27FC236}">
                <a16:creationId xmlns:a16="http://schemas.microsoft.com/office/drawing/2014/main" id="{2AA2F082-3813-BC2D-E839-8B566F765335}"/>
              </a:ext>
            </a:extLst>
          </p:cNvPr>
          <p:cNvPicPr>
            <a:picLocks noChangeAspect="1"/>
          </p:cNvPicPr>
          <p:nvPr/>
        </p:nvPicPr>
        <p:blipFill>
          <a:blip r:embed="rId6"/>
          <a:stretch>
            <a:fillRect/>
          </a:stretch>
        </p:blipFill>
        <p:spPr>
          <a:xfrm>
            <a:off x="390303" y="3448351"/>
            <a:ext cx="4200005" cy="3005137"/>
          </a:xfrm>
          <a:prstGeom prst="rect">
            <a:avLst/>
          </a:prstGeom>
        </p:spPr>
      </p:pic>
      <p:sp>
        <p:nvSpPr>
          <p:cNvPr id="5" name="TextBox 4">
            <a:extLst>
              <a:ext uri="{FF2B5EF4-FFF2-40B4-BE49-F238E27FC236}">
                <a16:creationId xmlns:a16="http://schemas.microsoft.com/office/drawing/2014/main" id="{15CB758E-AC2F-5DB1-B28F-F5766A680A12}"/>
              </a:ext>
            </a:extLst>
          </p:cNvPr>
          <p:cNvSpPr txBox="1"/>
          <p:nvPr/>
        </p:nvSpPr>
        <p:spPr>
          <a:xfrm>
            <a:off x="4636646" y="1587332"/>
            <a:ext cx="588497" cy="338554"/>
          </a:xfrm>
          <a:prstGeom prst="rect">
            <a:avLst/>
          </a:prstGeom>
          <a:noFill/>
        </p:spPr>
        <p:txBody>
          <a:bodyPr wrap="square" rtlCol="0">
            <a:spAutoFit/>
          </a:bodyPr>
          <a:lstStyle/>
          <a:p>
            <a:r>
              <a:rPr lang="en-US" sz="1600" dirty="0"/>
              <a:t>a: 5</a:t>
            </a:r>
          </a:p>
        </p:txBody>
      </p:sp>
      <p:sp>
        <p:nvSpPr>
          <p:cNvPr id="6" name="TextBox 5">
            <a:extLst>
              <a:ext uri="{FF2B5EF4-FFF2-40B4-BE49-F238E27FC236}">
                <a16:creationId xmlns:a16="http://schemas.microsoft.com/office/drawing/2014/main" id="{AE487A1E-2390-F449-A0C7-9A25096837F5}"/>
              </a:ext>
            </a:extLst>
          </p:cNvPr>
          <p:cNvSpPr txBox="1"/>
          <p:nvPr/>
        </p:nvSpPr>
        <p:spPr>
          <a:xfrm>
            <a:off x="4636645" y="4762838"/>
            <a:ext cx="588497" cy="338554"/>
          </a:xfrm>
          <a:prstGeom prst="rect">
            <a:avLst/>
          </a:prstGeom>
          <a:noFill/>
        </p:spPr>
        <p:txBody>
          <a:bodyPr wrap="square" rtlCol="0">
            <a:spAutoFit/>
          </a:bodyPr>
          <a:lstStyle/>
          <a:p>
            <a:r>
              <a:rPr lang="en-US" sz="1600" dirty="0"/>
              <a:t>a: 4</a:t>
            </a:r>
          </a:p>
        </p:txBody>
      </p:sp>
      <p:sp>
        <p:nvSpPr>
          <p:cNvPr id="7" name="Left Brace 6">
            <a:extLst>
              <a:ext uri="{FF2B5EF4-FFF2-40B4-BE49-F238E27FC236}">
                <a16:creationId xmlns:a16="http://schemas.microsoft.com/office/drawing/2014/main" id="{06E0D8BF-8517-E98B-24C5-18A836CB7DD9}"/>
              </a:ext>
            </a:extLst>
          </p:cNvPr>
          <p:cNvSpPr/>
          <p:nvPr/>
        </p:nvSpPr>
        <p:spPr>
          <a:xfrm>
            <a:off x="8929561" y="3946862"/>
            <a:ext cx="170896" cy="815975"/>
          </a:xfrm>
          <a:prstGeom prst="leftBrace">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8" name="Left Brace 7">
            <a:extLst>
              <a:ext uri="{FF2B5EF4-FFF2-40B4-BE49-F238E27FC236}">
                <a16:creationId xmlns:a16="http://schemas.microsoft.com/office/drawing/2014/main" id="{F4BF3B4B-9DA7-FB58-105A-6B9C9C90CBD4}"/>
              </a:ext>
            </a:extLst>
          </p:cNvPr>
          <p:cNvSpPr/>
          <p:nvPr/>
        </p:nvSpPr>
        <p:spPr>
          <a:xfrm>
            <a:off x="7155470" y="3018971"/>
            <a:ext cx="170896" cy="1039923"/>
          </a:xfrm>
          <a:prstGeom prst="leftBrace">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1800110690"/>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325AACBE-3274-A835-D9D3-D7A6BFF964B7}"/>
              </a:ext>
            </a:extLst>
          </p:cNvPr>
          <p:cNvSpPr>
            <a:spLocks noGrp="1"/>
          </p:cNvSpPr>
          <p:nvPr>
            <p:ph type="title"/>
          </p:nvPr>
        </p:nvSpPr>
        <p:spPr>
          <a:xfrm>
            <a:off x="465383" y="456799"/>
            <a:ext cx="2271681" cy="633884"/>
          </a:xfrm>
        </p:spPr>
        <p:txBody>
          <a:bodyPr vert="horz" lIns="91440" tIns="45720" rIns="91440" bIns="45720" rtlCol="0" anchor="ctr">
            <a:normAutofit/>
          </a:bodyPr>
          <a:lstStyle/>
          <a:p>
            <a:pPr algn="ctr"/>
            <a:r>
              <a:rPr lang="en-US" sz="2800" dirty="0"/>
              <a:t>Conclusion</a:t>
            </a:r>
          </a:p>
        </p:txBody>
      </p:sp>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287000" y="6035040"/>
            <a:ext cx="838200" cy="365760"/>
          </a:xfrm>
        </p:spPr>
        <p:txBody>
          <a:bodyPr vert="horz" lIns="91440" tIns="45720" rIns="91440" bIns="45720" rtlCol="0" anchor="b">
            <a:normAutofit/>
          </a:bodyPr>
          <a:lstStyle/>
          <a:p>
            <a:pPr defTabSz="457200">
              <a:spcAft>
                <a:spcPts val="600"/>
              </a:spcAft>
            </a:pPr>
            <a:fld id="{34B7E4EF-A1BD-40F4-AB7B-04F084DD991D}" type="slidenum">
              <a:rPr lang="en-US" sz="1000" smtClean="0"/>
              <a:pPr defTabSz="457200">
                <a:spcAft>
                  <a:spcPts val="600"/>
                </a:spcAft>
              </a:pPr>
              <a:t>11</a:t>
            </a:fld>
            <a:endParaRPr lang="en-US" sz="1000"/>
          </a:p>
        </p:txBody>
      </p:sp>
      <p:sp>
        <p:nvSpPr>
          <p:cNvPr id="3" name="Rectangle 2">
            <a:extLst>
              <a:ext uri="{FF2B5EF4-FFF2-40B4-BE49-F238E27FC236}">
                <a16:creationId xmlns:a16="http://schemas.microsoft.com/office/drawing/2014/main" id="{92FE3545-6A38-C35C-CF50-7D50F9042C61}"/>
              </a:ext>
            </a:extLst>
          </p:cNvPr>
          <p:cNvSpPr/>
          <p:nvPr/>
        </p:nvSpPr>
        <p:spPr>
          <a:xfrm>
            <a:off x="3624215" y="912247"/>
            <a:ext cx="1116191" cy="3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11B21781-8165-CECE-99C2-D39AB342C9F7}"/>
              </a:ext>
            </a:extLst>
          </p:cNvPr>
          <p:cNvSpPr txBox="1"/>
          <p:nvPr/>
        </p:nvSpPr>
        <p:spPr>
          <a:xfrm>
            <a:off x="3624215" y="936794"/>
            <a:ext cx="1116191" cy="307777"/>
          </a:xfrm>
          <a:prstGeom prst="rect">
            <a:avLst/>
          </a:prstGeom>
          <a:noFill/>
        </p:spPr>
        <p:txBody>
          <a:bodyPr wrap="square" rtlCol="0">
            <a:spAutoFit/>
          </a:bodyPr>
          <a:lstStyle/>
          <a:p>
            <a:r>
              <a:rPr lang="en-SG" sz="1400" dirty="0"/>
              <a:t>Video input</a:t>
            </a:r>
          </a:p>
        </p:txBody>
      </p:sp>
      <p:sp>
        <p:nvSpPr>
          <p:cNvPr id="6" name="Rectangle 5">
            <a:extLst>
              <a:ext uri="{FF2B5EF4-FFF2-40B4-BE49-F238E27FC236}">
                <a16:creationId xmlns:a16="http://schemas.microsoft.com/office/drawing/2014/main" id="{33440FF0-944E-4151-A15D-0A75F4C12A4A}"/>
              </a:ext>
            </a:extLst>
          </p:cNvPr>
          <p:cNvSpPr/>
          <p:nvPr/>
        </p:nvSpPr>
        <p:spPr>
          <a:xfrm>
            <a:off x="4749042" y="1845226"/>
            <a:ext cx="1381101" cy="3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1A54D880-F48D-4E68-7D6B-D00348F5513D}"/>
              </a:ext>
            </a:extLst>
          </p:cNvPr>
          <p:cNvSpPr txBox="1"/>
          <p:nvPr/>
        </p:nvSpPr>
        <p:spPr>
          <a:xfrm>
            <a:off x="4749042" y="1876012"/>
            <a:ext cx="1381101" cy="307777"/>
          </a:xfrm>
          <a:prstGeom prst="rect">
            <a:avLst/>
          </a:prstGeom>
          <a:noFill/>
        </p:spPr>
        <p:txBody>
          <a:bodyPr wrap="square" rtlCol="0">
            <a:spAutoFit/>
          </a:bodyPr>
          <a:lstStyle/>
          <a:p>
            <a:r>
              <a:rPr lang="en-SG" sz="1400" dirty="0"/>
              <a:t>3D coordinates</a:t>
            </a:r>
          </a:p>
        </p:txBody>
      </p:sp>
      <p:sp>
        <p:nvSpPr>
          <p:cNvPr id="10" name="Diamond 9">
            <a:extLst>
              <a:ext uri="{FF2B5EF4-FFF2-40B4-BE49-F238E27FC236}">
                <a16:creationId xmlns:a16="http://schemas.microsoft.com/office/drawing/2014/main" id="{549C640A-671B-8ED7-8812-4A94E7A6C1D6}"/>
              </a:ext>
            </a:extLst>
          </p:cNvPr>
          <p:cNvSpPr/>
          <p:nvPr/>
        </p:nvSpPr>
        <p:spPr>
          <a:xfrm>
            <a:off x="4507843" y="2678980"/>
            <a:ext cx="1863420" cy="58193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B305C645-46E9-7557-D7E2-BB3039BB68D2}"/>
              </a:ext>
            </a:extLst>
          </p:cNvPr>
          <p:cNvSpPr txBox="1"/>
          <p:nvPr/>
        </p:nvSpPr>
        <p:spPr>
          <a:xfrm>
            <a:off x="4786622" y="2805187"/>
            <a:ext cx="1381101" cy="307777"/>
          </a:xfrm>
          <a:prstGeom prst="rect">
            <a:avLst/>
          </a:prstGeom>
          <a:noFill/>
        </p:spPr>
        <p:txBody>
          <a:bodyPr wrap="square" rtlCol="0">
            <a:spAutoFit/>
          </a:bodyPr>
          <a:lstStyle/>
          <a:p>
            <a:r>
              <a:rPr lang="en-SG" sz="1400" dirty="0"/>
              <a:t>Vector Algebra</a:t>
            </a:r>
          </a:p>
        </p:txBody>
      </p:sp>
      <p:sp>
        <p:nvSpPr>
          <p:cNvPr id="12" name="Rectangle 11">
            <a:extLst>
              <a:ext uri="{FF2B5EF4-FFF2-40B4-BE49-F238E27FC236}">
                <a16:creationId xmlns:a16="http://schemas.microsoft.com/office/drawing/2014/main" id="{52B59D54-71C0-24BA-233E-628D9E7A6D0C}"/>
              </a:ext>
            </a:extLst>
          </p:cNvPr>
          <p:cNvSpPr/>
          <p:nvPr/>
        </p:nvSpPr>
        <p:spPr>
          <a:xfrm>
            <a:off x="4723122" y="3694977"/>
            <a:ext cx="1437355" cy="581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BE9C4129-5159-1C98-337B-11B2110808D1}"/>
              </a:ext>
            </a:extLst>
          </p:cNvPr>
          <p:cNvSpPr txBox="1"/>
          <p:nvPr/>
        </p:nvSpPr>
        <p:spPr>
          <a:xfrm>
            <a:off x="4723122" y="3719525"/>
            <a:ext cx="1437355" cy="523220"/>
          </a:xfrm>
          <a:prstGeom prst="rect">
            <a:avLst/>
          </a:prstGeom>
          <a:noFill/>
        </p:spPr>
        <p:txBody>
          <a:bodyPr wrap="square" rtlCol="0">
            <a:spAutoFit/>
          </a:bodyPr>
          <a:lstStyle/>
          <a:p>
            <a:pPr algn="ctr"/>
            <a:r>
              <a:rPr lang="en-US" sz="1400" dirty="0"/>
              <a:t>A</a:t>
            </a:r>
            <a:r>
              <a:rPr lang="en-SG" sz="1400" dirty="0"/>
              <a:t>ccelerations at 1 frame before</a:t>
            </a:r>
          </a:p>
        </p:txBody>
      </p:sp>
      <p:sp>
        <p:nvSpPr>
          <p:cNvPr id="14" name="Rectangle 13">
            <a:extLst>
              <a:ext uri="{FF2B5EF4-FFF2-40B4-BE49-F238E27FC236}">
                <a16:creationId xmlns:a16="http://schemas.microsoft.com/office/drawing/2014/main" id="{D339F27E-D6C9-31F0-343B-B81617EB7F7A}"/>
              </a:ext>
            </a:extLst>
          </p:cNvPr>
          <p:cNvSpPr/>
          <p:nvPr/>
        </p:nvSpPr>
        <p:spPr>
          <a:xfrm>
            <a:off x="6062613" y="843783"/>
            <a:ext cx="1116191" cy="545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4AF5A012-029C-0A4A-7273-7DBA932F168F}"/>
              </a:ext>
            </a:extLst>
          </p:cNvPr>
          <p:cNvSpPr txBox="1"/>
          <p:nvPr/>
        </p:nvSpPr>
        <p:spPr>
          <a:xfrm>
            <a:off x="6062613" y="868331"/>
            <a:ext cx="1116191" cy="520973"/>
          </a:xfrm>
          <a:prstGeom prst="rect">
            <a:avLst/>
          </a:prstGeom>
          <a:noFill/>
        </p:spPr>
        <p:txBody>
          <a:bodyPr wrap="square" rtlCol="0">
            <a:spAutoFit/>
          </a:bodyPr>
          <a:lstStyle/>
          <a:p>
            <a:pPr algn="ctr"/>
            <a:r>
              <a:rPr lang="en-SG" sz="1400" dirty="0"/>
              <a:t>Camera’s Frame Rate</a:t>
            </a:r>
          </a:p>
        </p:txBody>
      </p:sp>
      <p:sp>
        <p:nvSpPr>
          <p:cNvPr id="16" name="Rectangle 15">
            <a:extLst>
              <a:ext uri="{FF2B5EF4-FFF2-40B4-BE49-F238E27FC236}">
                <a16:creationId xmlns:a16="http://schemas.microsoft.com/office/drawing/2014/main" id="{762CDAFF-A1E8-7553-D983-EC86F6FBB411}"/>
              </a:ext>
            </a:extLst>
          </p:cNvPr>
          <p:cNvSpPr/>
          <p:nvPr/>
        </p:nvSpPr>
        <p:spPr>
          <a:xfrm>
            <a:off x="4685019" y="6003482"/>
            <a:ext cx="1437355" cy="365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a:extLst>
              <a:ext uri="{FF2B5EF4-FFF2-40B4-BE49-F238E27FC236}">
                <a16:creationId xmlns:a16="http://schemas.microsoft.com/office/drawing/2014/main" id="{8CE0F7B1-4A90-2C1E-DFDC-23CB6FAF92A5}"/>
              </a:ext>
            </a:extLst>
          </p:cNvPr>
          <p:cNvSpPr txBox="1"/>
          <p:nvPr/>
        </p:nvSpPr>
        <p:spPr>
          <a:xfrm>
            <a:off x="4685019" y="6028030"/>
            <a:ext cx="1437355" cy="307777"/>
          </a:xfrm>
          <a:prstGeom prst="rect">
            <a:avLst/>
          </a:prstGeom>
          <a:noFill/>
        </p:spPr>
        <p:txBody>
          <a:bodyPr wrap="square" rtlCol="0">
            <a:spAutoFit/>
          </a:bodyPr>
          <a:lstStyle/>
          <a:p>
            <a:pPr algn="ctr"/>
            <a:r>
              <a:rPr lang="en-US" sz="1400" dirty="0"/>
              <a:t>Forces at Joints</a:t>
            </a:r>
            <a:endParaRPr lang="en-SG" sz="1400" dirty="0"/>
          </a:p>
        </p:txBody>
      </p:sp>
      <p:sp>
        <p:nvSpPr>
          <p:cNvPr id="18" name="Diamond 17">
            <a:extLst>
              <a:ext uri="{FF2B5EF4-FFF2-40B4-BE49-F238E27FC236}">
                <a16:creationId xmlns:a16="http://schemas.microsoft.com/office/drawing/2014/main" id="{F3D8AB0A-05D3-FDBF-461C-52CA31DBDE83}"/>
              </a:ext>
            </a:extLst>
          </p:cNvPr>
          <p:cNvSpPr/>
          <p:nvPr/>
        </p:nvSpPr>
        <p:spPr>
          <a:xfrm>
            <a:off x="4482442" y="4735219"/>
            <a:ext cx="1863420" cy="79852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a:extLst>
              <a:ext uri="{FF2B5EF4-FFF2-40B4-BE49-F238E27FC236}">
                <a16:creationId xmlns:a16="http://schemas.microsoft.com/office/drawing/2014/main" id="{32E1F773-94BD-BE95-1CD0-AE6EA1993005}"/>
              </a:ext>
            </a:extLst>
          </p:cNvPr>
          <p:cNvSpPr txBox="1"/>
          <p:nvPr/>
        </p:nvSpPr>
        <p:spPr>
          <a:xfrm>
            <a:off x="4761221" y="4898248"/>
            <a:ext cx="1381101" cy="523220"/>
          </a:xfrm>
          <a:prstGeom prst="rect">
            <a:avLst/>
          </a:prstGeom>
          <a:noFill/>
        </p:spPr>
        <p:txBody>
          <a:bodyPr wrap="square" rtlCol="0">
            <a:spAutoFit/>
          </a:bodyPr>
          <a:lstStyle/>
          <a:p>
            <a:pPr algn="ctr"/>
            <a:r>
              <a:rPr lang="en-US" sz="1400" dirty="0"/>
              <a:t>P</a:t>
            </a:r>
            <a:r>
              <a:rPr lang="en-SG" sz="1400" dirty="0"/>
              <a:t>arameter a-Method</a:t>
            </a:r>
          </a:p>
        </p:txBody>
      </p:sp>
      <p:sp>
        <p:nvSpPr>
          <p:cNvPr id="22" name="Plus Sign 21">
            <a:extLst>
              <a:ext uri="{FF2B5EF4-FFF2-40B4-BE49-F238E27FC236}">
                <a16:creationId xmlns:a16="http://schemas.microsoft.com/office/drawing/2014/main" id="{2BBD0B23-D83E-3EF7-39C3-FEDBF37C306E}"/>
              </a:ext>
            </a:extLst>
          </p:cNvPr>
          <p:cNvSpPr/>
          <p:nvPr/>
        </p:nvSpPr>
        <p:spPr>
          <a:xfrm>
            <a:off x="5203660" y="888729"/>
            <a:ext cx="469789" cy="469789"/>
          </a:xfrm>
          <a:prstGeom prst="mathPlus">
            <a:avLst>
              <a:gd name="adj1" fmla="val 54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4" name="Connector: Elbow 23">
            <a:extLst>
              <a:ext uri="{FF2B5EF4-FFF2-40B4-BE49-F238E27FC236}">
                <a16:creationId xmlns:a16="http://schemas.microsoft.com/office/drawing/2014/main" id="{B288250E-63D9-B895-EBF8-DAD21B3C2964}"/>
              </a:ext>
            </a:extLst>
          </p:cNvPr>
          <p:cNvCxnSpPr>
            <a:cxnSpLocks/>
            <a:stCxn id="3" idx="2"/>
            <a:endCxn id="6" idx="0"/>
          </p:cNvCxnSpPr>
          <p:nvPr/>
        </p:nvCxnSpPr>
        <p:spPr>
          <a:xfrm rot="16200000" flipH="1">
            <a:off x="4522899" y="928531"/>
            <a:ext cx="576107" cy="12572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E10CF969-3716-7EF0-86E2-529711C861B4}"/>
              </a:ext>
            </a:extLst>
          </p:cNvPr>
          <p:cNvCxnSpPr>
            <a:cxnSpLocks/>
            <a:stCxn id="15" idx="2"/>
            <a:endCxn id="6" idx="0"/>
          </p:cNvCxnSpPr>
          <p:nvPr/>
        </p:nvCxnSpPr>
        <p:spPr>
          <a:xfrm rot="5400000">
            <a:off x="5802190" y="1026707"/>
            <a:ext cx="455922" cy="1181116"/>
          </a:xfrm>
          <a:prstGeom prst="bentConnector3">
            <a:avLst>
              <a:gd name="adj1" fmla="val 3654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1BDA93C-A8AF-3B82-E61E-F4F6F62B4E7C}"/>
              </a:ext>
            </a:extLst>
          </p:cNvPr>
          <p:cNvCxnSpPr/>
          <p:nvPr/>
        </p:nvCxnSpPr>
        <p:spPr>
          <a:xfrm>
            <a:off x="5439592" y="2239433"/>
            <a:ext cx="0" cy="36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E4CFEE0-A8FC-30A3-0A8D-9F2702789DF2}"/>
              </a:ext>
            </a:extLst>
          </p:cNvPr>
          <p:cNvCxnSpPr/>
          <p:nvPr/>
        </p:nvCxnSpPr>
        <p:spPr>
          <a:xfrm>
            <a:off x="5439312" y="3293533"/>
            <a:ext cx="0" cy="36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DCBEC18-97A5-B4A7-24E0-D294DD03AB8C}"/>
              </a:ext>
            </a:extLst>
          </p:cNvPr>
          <p:cNvCxnSpPr/>
          <p:nvPr/>
        </p:nvCxnSpPr>
        <p:spPr>
          <a:xfrm>
            <a:off x="5421617" y="4303422"/>
            <a:ext cx="0" cy="36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EF77017-5AF0-6300-32F2-52B734335067}"/>
              </a:ext>
            </a:extLst>
          </p:cNvPr>
          <p:cNvCxnSpPr/>
          <p:nvPr/>
        </p:nvCxnSpPr>
        <p:spPr>
          <a:xfrm>
            <a:off x="5414152" y="5592849"/>
            <a:ext cx="0" cy="36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ight Brace 41">
            <a:extLst>
              <a:ext uri="{FF2B5EF4-FFF2-40B4-BE49-F238E27FC236}">
                <a16:creationId xmlns:a16="http://schemas.microsoft.com/office/drawing/2014/main" id="{CD4CF89A-9649-15F8-69A3-633EE2EF39E1}"/>
              </a:ext>
            </a:extLst>
          </p:cNvPr>
          <p:cNvSpPr/>
          <p:nvPr/>
        </p:nvSpPr>
        <p:spPr>
          <a:xfrm>
            <a:off x="7531100" y="1009650"/>
            <a:ext cx="270723" cy="10350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3" name="TextBox 42">
            <a:extLst>
              <a:ext uri="{FF2B5EF4-FFF2-40B4-BE49-F238E27FC236}">
                <a16:creationId xmlns:a16="http://schemas.microsoft.com/office/drawing/2014/main" id="{53BD6C64-6879-2003-5198-FAA8A0CDC8DA}"/>
              </a:ext>
            </a:extLst>
          </p:cNvPr>
          <p:cNvSpPr txBox="1"/>
          <p:nvPr/>
        </p:nvSpPr>
        <p:spPr>
          <a:xfrm>
            <a:off x="7954222" y="1358518"/>
            <a:ext cx="2732828" cy="523220"/>
          </a:xfrm>
          <a:prstGeom prst="rect">
            <a:avLst/>
          </a:prstGeom>
          <a:noFill/>
        </p:spPr>
        <p:txBody>
          <a:bodyPr wrap="square" rtlCol="0">
            <a:spAutoFit/>
          </a:bodyPr>
          <a:lstStyle/>
          <a:p>
            <a:pPr algn="ctr"/>
            <a:r>
              <a:rPr lang="en-SG" sz="1400" dirty="0"/>
              <a:t>More convenient </a:t>
            </a:r>
            <a:br>
              <a:rPr lang="en-SG" sz="1400" dirty="0"/>
            </a:br>
            <a:r>
              <a:rPr lang="en-SG" sz="1400" dirty="0"/>
              <a:t>(Simplification of the process)</a:t>
            </a:r>
          </a:p>
        </p:txBody>
      </p:sp>
      <p:sp>
        <p:nvSpPr>
          <p:cNvPr id="46" name="Right Brace 45">
            <a:extLst>
              <a:ext uri="{FF2B5EF4-FFF2-40B4-BE49-F238E27FC236}">
                <a16:creationId xmlns:a16="http://schemas.microsoft.com/office/drawing/2014/main" id="{0BF7B95A-8312-F004-7424-5EBAF0E75767}"/>
              </a:ext>
            </a:extLst>
          </p:cNvPr>
          <p:cNvSpPr/>
          <p:nvPr/>
        </p:nvSpPr>
        <p:spPr>
          <a:xfrm>
            <a:off x="7531100" y="5130998"/>
            <a:ext cx="270723" cy="10350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47" name="TextBox 46">
            <a:extLst>
              <a:ext uri="{FF2B5EF4-FFF2-40B4-BE49-F238E27FC236}">
                <a16:creationId xmlns:a16="http://schemas.microsoft.com/office/drawing/2014/main" id="{7F85DC33-FAD7-5DF4-1F4D-430C2CBA14D0}"/>
              </a:ext>
            </a:extLst>
          </p:cNvPr>
          <p:cNvSpPr txBox="1"/>
          <p:nvPr/>
        </p:nvSpPr>
        <p:spPr>
          <a:xfrm>
            <a:off x="7954222" y="5421468"/>
            <a:ext cx="3037628" cy="523220"/>
          </a:xfrm>
          <a:prstGeom prst="rect">
            <a:avLst/>
          </a:prstGeom>
          <a:noFill/>
        </p:spPr>
        <p:txBody>
          <a:bodyPr wrap="square" rtlCol="0">
            <a:spAutoFit/>
          </a:bodyPr>
          <a:lstStyle/>
          <a:p>
            <a:pPr algn="ctr"/>
            <a:r>
              <a:rPr lang="en-SG" sz="1400" dirty="0"/>
              <a:t>More flexible to fine tune</a:t>
            </a:r>
            <a:br>
              <a:rPr lang="en-SG" sz="1400" dirty="0"/>
            </a:br>
            <a:r>
              <a:rPr lang="en-SG" sz="1400" dirty="0"/>
              <a:t>(Customization for different groups)</a:t>
            </a:r>
          </a:p>
        </p:txBody>
      </p:sp>
    </p:spTree>
    <p:extLst>
      <p:ext uri="{BB962C8B-B14F-4D97-AF65-F5344CB8AC3E}">
        <p14:creationId xmlns:p14="http://schemas.microsoft.com/office/powerpoint/2010/main" val="56242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US" altLang="zh-CN" dirty="0"/>
              <a:t>Research Uniqueness</a:t>
            </a:r>
            <a:endParaRPr lang="en-US" dirty="0"/>
          </a:p>
        </p:txBody>
      </p:sp>
      <p:sp>
        <p:nvSpPr>
          <p:cNvPr id="6" name="TextBox 5">
            <a:extLst>
              <a:ext uri="{FF2B5EF4-FFF2-40B4-BE49-F238E27FC236}">
                <a16:creationId xmlns:a16="http://schemas.microsoft.com/office/drawing/2014/main" id="{5CD50B1F-CE0D-FED6-70A2-576A7E6C8A86}"/>
              </a:ext>
            </a:extLst>
          </p:cNvPr>
          <p:cNvSpPr txBox="1"/>
          <p:nvPr/>
        </p:nvSpPr>
        <p:spPr>
          <a:xfrm>
            <a:off x="839585" y="2014194"/>
            <a:ext cx="10687130" cy="2231508"/>
          </a:xfrm>
          <a:prstGeom prst="rect">
            <a:avLst/>
          </a:prstGeom>
          <a:noFill/>
        </p:spPr>
        <p:txBody>
          <a:bodyPr wrap="square" rtlCol="0">
            <a:spAutoFit/>
          </a:bodyPr>
          <a:lstStyle/>
          <a:p>
            <a:pPr marL="342900" indent="-342900">
              <a:lnSpc>
                <a:spcPct val="200000"/>
              </a:lnSpc>
              <a:buAutoNum type="arabicPeriod"/>
            </a:pPr>
            <a:r>
              <a:rPr lang="en-US" dirty="0"/>
              <a:t>We use our own algorithm to estimate accelerations and forces and validate our result by comparing it to a different method.</a:t>
            </a:r>
          </a:p>
          <a:p>
            <a:pPr marL="342900" indent="-342900">
              <a:lnSpc>
                <a:spcPct val="200000"/>
              </a:lnSpc>
              <a:buAutoNum type="arabicPeriod"/>
            </a:pPr>
            <a:r>
              <a:rPr lang="en-US" dirty="0"/>
              <a:t>We combine monocular vision-based pose estimation (Videopose3D) and ergonomic cumulative damage model to assess the injury risk.</a:t>
            </a:r>
          </a:p>
        </p:txBody>
      </p:sp>
      <p:sp>
        <p:nvSpPr>
          <p:cNvPr id="3" name="Slide Number Placeholder 2">
            <a:extLst>
              <a:ext uri="{FF2B5EF4-FFF2-40B4-BE49-F238E27FC236}">
                <a16:creationId xmlns:a16="http://schemas.microsoft.com/office/drawing/2014/main" id="{91D23FCB-73D4-C331-2251-938DEFF248B4}"/>
              </a:ext>
            </a:extLst>
          </p:cNvPr>
          <p:cNvSpPr>
            <a:spLocks noGrp="1"/>
          </p:cNvSpPr>
          <p:nvPr>
            <p:ph type="sldNum" sz="quarter" idx="12"/>
          </p:nvPr>
        </p:nvSpPr>
        <p:spPr/>
        <p:txBody>
          <a:bodyPr/>
          <a:lstStyle/>
          <a:p>
            <a:fld id="{34B7E4EF-A1BD-40F4-AB7B-04F084DD991D}" type="slidenum">
              <a:rPr lang="en-US" smtClean="0"/>
              <a:t>12</a:t>
            </a:fld>
            <a:endParaRPr lang="en-US"/>
          </a:p>
        </p:txBody>
      </p:sp>
    </p:spTree>
    <p:extLst>
      <p:ext uri="{BB962C8B-B14F-4D97-AF65-F5344CB8AC3E}">
        <p14:creationId xmlns:p14="http://schemas.microsoft.com/office/powerpoint/2010/main" val="269979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Next Meeting</a:t>
            </a:r>
            <a:endParaRPr lang="en-US" dirty="0"/>
          </a:p>
        </p:txBody>
      </p:sp>
      <p:sp>
        <p:nvSpPr>
          <p:cNvPr id="6" name="TextBox 5">
            <a:extLst>
              <a:ext uri="{FF2B5EF4-FFF2-40B4-BE49-F238E27FC236}">
                <a16:creationId xmlns:a16="http://schemas.microsoft.com/office/drawing/2014/main" id="{5CD50B1F-CE0D-FED6-70A2-576A7E6C8A86}"/>
              </a:ext>
            </a:extLst>
          </p:cNvPr>
          <p:cNvSpPr txBox="1"/>
          <p:nvPr/>
        </p:nvSpPr>
        <p:spPr>
          <a:xfrm>
            <a:off x="839585" y="2014194"/>
            <a:ext cx="10687130" cy="1677511"/>
          </a:xfrm>
          <a:prstGeom prst="rect">
            <a:avLst/>
          </a:prstGeom>
          <a:noFill/>
        </p:spPr>
        <p:txBody>
          <a:bodyPr wrap="square" rtlCol="0">
            <a:spAutoFit/>
          </a:bodyPr>
          <a:lstStyle/>
          <a:p>
            <a:pPr marL="342900" indent="-342900">
              <a:lnSpc>
                <a:spcPct val="200000"/>
              </a:lnSpc>
              <a:buAutoNum type="arabicPeriod"/>
            </a:pPr>
            <a:r>
              <a:rPr lang="en-US" dirty="0"/>
              <a:t>Drafting abstract</a:t>
            </a:r>
          </a:p>
          <a:p>
            <a:pPr marL="342900" indent="-342900">
              <a:lnSpc>
                <a:spcPct val="200000"/>
              </a:lnSpc>
              <a:buAutoNum type="arabicPeriod"/>
            </a:pPr>
            <a:r>
              <a:rPr lang="en-US" dirty="0"/>
              <a:t>For URECA and conference, this is enough, but for journal paper, need to wait for Prof to contact with Dr Ryu to ask for his dataset.</a:t>
            </a:r>
          </a:p>
        </p:txBody>
      </p:sp>
      <p:sp>
        <p:nvSpPr>
          <p:cNvPr id="3" name="Slide Number Placeholder 2">
            <a:extLst>
              <a:ext uri="{FF2B5EF4-FFF2-40B4-BE49-F238E27FC236}">
                <a16:creationId xmlns:a16="http://schemas.microsoft.com/office/drawing/2014/main" id="{91D23FCB-73D4-C331-2251-938DEFF248B4}"/>
              </a:ext>
            </a:extLst>
          </p:cNvPr>
          <p:cNvSpPr>
            <a:spLocks noGrp="1"/>
          </p:cNvSpPr>
          <p:nvPr>
            <p:ph type="sldNum" sz="quarter" idx="12"/>
          </p:nvPr>
        </p:nvSpPr>
        <p:spPr/>
        <p:txBody>
          <a:bodyPr/>
          <a:lstStyle/>
          <a:p>
            <a:fld id="{34B7E4EF-A1BD-40F4-AB7B-04F084DD991D}" type="slidenum">
              <a:rPr lang="en-US" smtClean="0"/>
              <a:t>13</a:t>
            </a:fld>
            <a:endParaRPr lang="en-US"/>
          </a:p>
        </p:txBody>
      </p:sp>
    </p:spTree>
    <p:extLst>
      <p:ext uri="{BB962C8B-B14F-4D97-AF65-F5344CB8AC3E}">
        <p14:creationId xmlns:p14="http://schemas.microsoft.com/office/powerpoint/2010/main" val="2451007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What had been discussed last week</a:t>
            </a:r>
            <a:endParaRPr lang="en-US"/>
          </a:p>
        </p:txBody>
      </p:sp>
      <p:sp>
        <p:nvSpPr>
          <p:cNvPr id="26" name="TextBox 25">
            <a:extLst>
              <a:ext uri="{FF2B5EF4-FFF2-40B4-BE49-F238E27FC236}">
                <a16:creationId xmlns:a16="http://schemas.microsoft.com/office/drawing/2014/main" id="{C3A3861E-25CB-7EA3-3027-1A7F933A7AB1}"/>
              </a:ext>
            </a:extLst>
          </p:cNvPr>
          <p:cNvSpPr txBox="1"/>
          <p:nvPr/>
        </p:nvSpPr>
        <p:spPr>
          <a:xfrm>
            <a:off x="1396538" y="2014194"/>
            <a:ext cx="8478982" cy="646331"/>
          </a:xfrm>
          <a:prstGeom prst="rect">
            <a:avLst/>
          </a:prstGeom>
          <a:noFill/>
        </p:spPr>
        <p:txBody>
          <a:bodyPr wrap="square" rtlCol="0">
            <a:spAutoFit/>
          </a:bodyPr>
          <a:lstStyle/>
          <a:p>
            <a:pPr marL="342900" indent="-342900">
              <a:buAutoNum type="arabicPeriod"/>
            </a:pPr>
            <a:r>
              <a:rPr lang="en-US" dirty="0"/>
              <a:t>Think of our uniqueness of our research</a:t>
            </a:r>
          </a:p>
          <a:p>
            <a:pPr marL="342900" indent="-342900">
              <a:buAutoNum type="arabicPeriod"/>
            </a:pPr>
            <a:r>
              <a:rPr lang="en-US" dirty="0"/>
              <a:t>Think of our research title</a:t>
            </a:r>
            <a:endParaRPr lang="en-MY" dirty="0"/>
          </a:p>
        </p:txBody>
      </p:sp>
      <p:sp>
        <p:nvSpPr>
          <p:cNvPr id="3" name="Slide Number Placeholder 2">
            <a:extLst>
              <a:ext uri="{FF2B5EF4-FFF2-40B4-BE49-F238E27FC236}">
                <a16:creationId xmlns:a16="http://schemas.microsoft.com/office/drawing/2014/main" id="{A13CEDBA-9E3D-759B-386F-A6AD1D66B192}"/>
              </a:ext>
            </a:extLst>
          </p:cNvPr>
          <p:cNvSpPr>
            <a:spLocks noGrp="1"/>
          </p:cNvSpPr>
          <p:nvPr>
            <p:ph type="sldNum" sz="quarter" idx="12"/>
          </p:nvPr>
        </p:nvSpPr>
        <p:spPr/>
        <p:txBody>
          <a:bodyPr/>
          <a:lstStyle/>
          <a:p>
            <a:fld id="{34B7E4EF-A1BD-40F4-AB7B-04F084DD991D}" type="slidenum">
              <a:rPr lang="en-US" smtClean="0"/>
              <a:t>2</a:t>
            </a:fld>
            <a:endParaRPr lang="en-US"/>
          </a:p>
        </p:txBody>
      </p:sp>
    </p:spTree>
    <p:extLst>
      <p:ext uri="{BB962C8B-B14F-4D97-AF65-F5344CB8AC3E}">
        <p14:creationId xmlns:p14="http://schemas.microsoft.com/office/powerpoint/2010/main" val="258208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a:t>Timeline</a:t>
            </a:r>
            <a:endParaRPr lang="en-US"/>
          </a:p>
        </p:txBody>
      </p:sp>
      <p:graphicFrame>
        <p:nvGraphicFramePr>
          <p:cNvPr id="3" name="Table 3">
            <a:extLst>
              <a:ext uri="{FF2B5EF4-FFF2-40B4-BE49-F238E27FC236}">
                <a16:creationId xmlns:a16="http://schemas.microsoft.com/office/drawing/2014/main" id="{7B003D43-6C4E-29BC-EA67-9E110ED02452}"/>
              </a:ext>
            </a:extLst>
          </p:cNvPr>
          <p:cNvGraphicFramePr>
            <a:graphicFrameLocks noGrp="1"/>
          </p:cNvGraphicFramePr>
          <p:nvPr>
            <p:extLst>
              <p:ext uri="{D42A27DB-BD31-4B8C-83A1-F6EECF244321}">
                <p14:modId xmlns:p14="http://schemas.microsoft.com/office/powerpoint/2010/main" val="2618055275"/>
              </p:ext>
            </p:extLst>
          </p:nvPr>
        </p:nvGraphicFramePr>
        <p:xfrm>
          <a:off x="1267229" y="1699286"/>
          <a:ext cx="9044941" cy="4516120"/>
        </p:xfrm>
        <a:graphic>
          <a:graphicData uri="http://schemas.openxmlformats.org/drawingml/2006/table">
            <a:tbl>
              <a:tblPr firstRow="1" bandRow="1">
                <a:tableStyleId>{5C22544A-7EE6-4342-B048-85BDC9FD1C3A}</a:tableStyleId>
              </a:tblPr>
              <a:tblGrid>
                <a:gridCol w="6115368">
                  <a:extLst>
                    <a:ext uri="{9D8B030D-6E8A-4147-A177-3AD203B41FA5}">
                      <a16:colId xmlns:a16="http://schemas.microsoft.com/office/drawing/2014/main" val="262756264"/>
                    </a:ext>
                  </a:extLst>
                </a:gridCol>
                <a:gridCol w="1692593">
                  <a:extLst>
                    <a:ext uri="{9D8B030D-6E8A-4147-A177-3AD203B41FA5}">
                      <a16:colId xmlns:a16="http://schemas.microsoft.com/office/drawing/2014/main" val="2373364972"/>
                    </a:ext>
                  </a:extLst>
                </a:gridCol>
                <a:gridCol w="1236980">
                  <a:extLst>
                    <a:ext uri="{9D8B030D-6E8A-4147-A177-3AD203B41FA5}">
                      <a16:colId xmlns:a16="http://schemas.microsoft.com/office/drawing/2014/main" val="3513949020"/>
                    </a:ext>
                  </a:extLst>
                </a:gridCol>
              </a:tblGrid>
              <a:tr h="370840">
                <a:tc>
                  <a:txBody>
                    <a:bodyPr/>
                    <a:lstStyle/>
                    <a:p>
                      <a:r>
                        <a:rPr lang="en-MY"/>
                        <a:t>Content</a:t>
                      </a:r>
                      <a:endParaRPr lang="en-US"/>
                    </a:p>
                  </a:txBody>
                  <a:tcPr/>
                </a:tc>
                <a:tc>
                  <a:txBody>
                    <a:bodyPr/>
                    <a:lstStyle/>
                    <a:p>
                      <a:r>
                        <a:rPr lang="en-MY"/>
                        <a:t>Date</a:t>
                      </a:r>
                      <a:endParaRPr lang="en-US"/>
                    </a:p>
                  </a:txBody>
                  <a:tcPr/>
                </a:tc>
                <a:tc>
                  <a:txBody>
                    <a:bodyPr/>
                    <a:lstStyle/>
                    <a:p>
                      <a:r>
                        <a:rPr lang="en-MY"/>
                        <a:t>Progress</a:t>
                      </a:r>
                      <a:endParaRPr lang="en-US"/>
                    </a:p>
                  </a:txBody>
                  <a:tcPr/>
                </a:tc>
                <a:extLst>
                  <a:ext uri="{0D108BD9-81ED-4DB2-BD59-A6C34878D82A}">
                    <a16:rowId xmlns:a16="http://schemas.microsoft.com/office/drawing/2014/main" val="3831044650"/>
                  </a:ext>
                </a:extLst>
              </a:tr>
              <a:tr h="370840">
                <a:tc>
                  <a:txBody>
                    <a:bodyPr/>
                    <a:lstStyle/>
                    <a:p>
                      <a:r>
                        <a:rPr lang="en-MY"/>
                        <a:t>Learning Basics of Deep Learning</a:t>
                      </a:r>
                      <a:endParaRPr lang="en-US"/>
                    </a:p>
                  </a:txBody>
                  <a:tcPr/>
                </a:tc>
                <a:tc>
                  <a:txBody>
                    <a:bodyPr/>
                    <a:lstStyle/>
                    <a:p>
                      <a:r>
                        <a:rPr lang="en-MY"/>
                        <a:t>Sep 2022</a:t>
                      </a:r>
                      <a:endParaRPr lang="en-US"/>
                    </a:p>
                  </a:txBody>
                  <a:tcPr/>
                </a:tc>
                <a:tc>
                  <a:txBody>
                    <a:bodyPr/>
                    <a:lstStyle/>
                    <a:p>
                      <a:r>
                        <a:rPr lang="en-MY"/>
                        <a:t>Done</a:t>
                      </a:r>
                      <a:endParaRPr lang="en-US"/>
                    </a:p>
                  </a:txBody>
                  <a:tcPr/>
                </a:tc>
                <a:extLst>
                  <a:ext uri="{0D108BD9-81ED-4DB2-BD59-A6C34878D82A}">
                    <a16:rowId xmlns:a16="http://schemas.microsoft.com/office/drawing/2014/main" val="1037699427"/>
                  </a:ext>
                </a:extLst>
              </a:tr>
              <a:tr h="370840">
                <a:tc>
                  <a:txBody>
                    <a:bodyPr/>
                    <a:lstStyle/>
                    <a:p>
                      <a:r>
                        <a:rPr lang="en-MY" dirty="0"/>
                        <a:t>Installing VideoPose3D</a:t>
                      </a:r>
                      <a:endParaRPr lang="en-US" dirty="0"/>
                    </a:p>
                  </a:txBody>
                  <a:tcPr/>
                </a:tc>
                <a:tc>
                  <a:txBody>
                    <a:bodyPr/>
                    <a:lstStyle/>
                    <a:p>
                      <a:r>
                        <a:rPr lang="en-MY"/>
                        <a:t>Sep-Oct 2022</a:t>
                      </a:r>
                      <a:endParaRPr lang="en-US"/>
                    </a:p>
                  </a:txBody>
                  <a:tcPr/>
                </a:tc>
                <a:tc>
                  <a:txBody>
                    <a:bodyPr/>
                    <a:lstStyle/>
                    <a:p>
                      <a:r>
                        <a:rPr lang="en-MY"/>
                        <a:t>Done</a:t>
                      </a:r>
                      <a:endParaRPr lang="en-US"/>
                    </a:p>
                  </a:txBody>
                  <a:tcPr/>
                </a:tc>
                <a:extLst>
                  <a:ext uri="{0D108BD9-81ED-4DB2-BD59-A6C34878D82A}">
                    <a16:rowId xmlns:a16="http://schemas.microsoft.com/office/drawing/2014/main" val="2980465227"/>
                  </a:ext>
                </a:extLst>
              </a:tr>
              <a:tr h="370840">
                <a:tc>
                  <a:txBody>
                    <a:bodyPr/>
                    <a:lstStyle/>
                    <a:p>
                      <a:r>
                        <a:rPr lang="en-MY"/>
                        <a:t>Learning Ergonomics Basics</a:t>
                      </a:r>
                      <a:endParaRPr lang="en-US"/>
                    </a:p>
                  </a:txBody>
                  <a:tcPr/>
                </a:tc>
                <a:tc rowSpan="2">
                  <a:txBody>
                    <a:bodyPr/>
                    <a:lstStyle/>
                    <a:p>
                      <a:r>
                        <a:rPr lang="en-MY"/>
                        <a:t>Oct-Nov 2022</a:t>
                      </a:r>
                      <a:endParaRPr lang="en-US"/>
                    </a:p>
                  </a:txBody>
                  <a:tcPr anchor="ctr"/>
                </a:tc>
                <a:tc rowSpan="2">
                  <a:txBody>
                    <a:bodyPr/>
                    <a:lstStyle/>
                    <a:p>
                      <a:r>
                        <a:rPr lang="en-MY"/>
                        <a:t>Done</a:t>
                      </a:r>
                      <a:endParaRPr lang="en-US"/>
                    </a:p>
                  </a:txBody>
                  <a:tcPr anchor="ctr"/>
                </a:tc>
                <a:extLst>
                  <a:ext uri="{0D108BD9-81ED-4DB2-BD59-A6C34878D82A}">
                    <a16:rowId xmlns:a16="http://schemas.microsoft.com/office/drawing/2014/main" val="2349543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a:t>Forming a Framework of Time Continuous Cumulative Fatigue </a:t>
                      </a:r>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939424019"/>
                  </a:ext>
                </a:extLst>
              </a:tr>
              <a:tr h="370840">
                <a:tc>
                  <a:txBody>
                    <a:bodyPr/>
                    <a:lstStyle/>
                    <a:p>
                      <a:r>
                        <a:rPr lang="en-MY"/>
                        <a:t>Preparing for Final Exam</a:t>
                      </a:r>
                      <a:endParaRPr lang="en-US"/>
                    </a:p>
                  </a:txBody>
                  <a:tcPr/>
                </a:tc>
                <a:tc>
                  <a:txBody>
                    <a:bodyPr/>
                    <a:lstStyle/>
                    <a:p>
                      <a:r>
                        <a:rPr lang="en-MY"/>
                        <a:t>Nov-Dec 2022</a:t>
                      </a:r>
                      <a:endParaRPr lang="en-US"/>
                    </a:p>
                  </a:txBody>
                  <a:tcPr/>
                </a:tc>
                <a:tc>
                  <a:txBody>
                    <a:bodyPr/>
                    <a:lstStyle/>
                    <a:p>
                      <a:r>
                        <a:rPr lang="en-MY"/>
                        <a:t>Done</a:t>
                      </a:r>
                      <a:endParaRPr lang="en-US"/>
                    </a:p>
                  </a:txBody>
                  <a:tcPr/>
                </a:tc>
                <a:extLst>
                  <a:ext uri="{0D108BD9-81ED-4DB2-BD59-A6C34878D82A}">
                    <a16:rowId xmlns:a16="http://schemas.microsoft.com/office/drawing/2014/main" val="3946121146"/>
                  </a:ext>
                </a:extLst>
              </a:tr>
              <a:tr h="624840">
                <a:tc>
                  <a:txBody>
                    <a:bodyPr/>
                    <a:lstStyle/>
                    <a:p>
                      <a:r>
                        <a:rPr lang="en-MY"/>
                        <a:t>Review the Time Continuous Cumulative Fatigue Framework</a:t>
                      </a:r>
                      <a:endParaRPr lang="en-US"/>
                    </a:p>
                  </a:txBody>
                  <a:tcPr/>
                </a:tc>
                <a:tc rowSpan="2">
                  <a:txBody>
                    <a:bodyPr/>
                    <a:lstStyle/>
                    <a:p>
                      <a:r>
                        <a:rPr lang="en-MY"/>
                        <a:t>Dec 2022</a:t>
                      </a:r>
                      <a:endParaRPr lang="en-US"/>
                    </a:p>
                  </a:txBody>
                  <a:tcPr anchor="ctr"/>
                </a:tc>
                <a:tc rowSpan="2">
                  <a:txBody>
                    <a:bodyPr/>
                    <a:lstStyle/>
                    <a:p>
                      <a:r>
                        <a:rPr lang="en-MY" dirty="0"/>
                        <a:t>Done</a:t>
                      </a:r>
                      <a:endParaRPr lang="en-US" dirty="0"/>
                    </a:p>
                  </a:txBody>
                  <a:tcPr anchor="ctr"/>
                </a:tc>
                <a:extLst>
                  <a:ext uri="{0D108BD9-81ED-4DB2-BD59-A6C34878D82A}">
                    <a16:rowId xmlns:a16="http://schemas.microsoft.com/office/drawing/2014/main" val="928144215"/>
                  </a:ext>
                </a:extLst>
              </a:tr>
              <a:tr h="370840">
                <a:tc>
                  <a:txBody>
                    <a:bodyPr/>
                    <a:lstStyle/>
                    <a:p>
                      <a:r>
                        <a:rPr lang="en-MY"/>
                        <a:t>Trying to Extract Coordinates Using </a:t>
                      </a:r>
                      <a:r>
                        <a:rPr lang="en-MY" err="1"/>
                        <a:t>Alphapose</a:t>
                      </a:r>
                      <a:r>
                        <a:rPr lang="en-MY"/>
                        <a:t>/Openpose</a:t>
                      </a:r>
                      <a:endParaRPr lang="en-US"/>
                    </a:p>
                  </a:txBody>
                  <a:tcPr/>
                </a:tc>
                <a:tc vMerge="1">
                  <a:txBody>
                    <a:bodyPr/>
                    <a:lstStyle/>
                    <a:p>
                      <a:r>
                        <a:rPr lang="en-MY"/>
                        <a:t>Dec 2022</a:t>
                      </a:r>
                      <a:endParaRPr lang="en-US"/>
                    </a:p>
                  </a:txBody>
                  <a:tcPr/>
                </a:tc>
                <a:tc vMerge="1">
                  <a:txBody>
                    <a:bodyPr/>
                    <a:lstStyle/>
                    <a:p>
                      <a:endParaRPr lang="en-US"/>
                    </a:p>
                  </a:txBody>
                  <a:tcPr/>
                </a:tc>
                <a:extLst>
                  <a:ext uri="{0D108BD9-81ED-4DB2-BD59-A6C34878D82A}">
                    <a16:rowId xmlns:a16="http://schemas.microsoft.com/office/drawing/2014/main" val="2438572969"/>
                  </a:ext>
                </a:extLst>
              </a:tr>
              <a:tr h="370840">
                <a:tc>
                  <a:txBody>
                    <a:bodyPr/>
                    <a:lstStyle/>
                    <a:p>
                      <a:r>
                        <a:rPr lang="en-MY" dirty="0"/>
                        <a:t>Adding on a Cumulative Fatigue Assessment using VideoPose3D with Python</a:t>
                      </a:r>
                      <a:endParaRPr lang="en-US" dirty="0"/>
                    </a:p>
                  </a:txBody>
                  <a:tcPr/>
                </a:tc>
                <a:tc>
                  <a:txBody>
                    <a:bodyPr/>
                    <a:lstStyle/>
                    <a:p>
                      <a:r>
                        <a:rPr lang="en-MY"/>
                        <a:t>Jan-Mar 2023</a:t>
                      </a:r>
                      <a:endParaRPr lang="en-US"/>
                    </a:p>
                  </a:txBody>
                  <a:tcPr/>
                </a:tc>
                <a:tc>
                  <a:txBody>
                    <a:bodyPr/>
                    <a:lstStyle/>
                    <a:p>
                      <a:r>
                        <a:rPr lang="en-US" altLang="zh-CN" dirty="0"/>
                        <a:t>Done</a:t>
                      </a:r>
                      <a:endParaRPr lang="en-US" dirty="0"/>
                    </a:p>
                  </a:txBody>
                  <a:tcPr/>
                </a:tc>
                <a:extLst>
                  <a:ext uri="{0D108BD9-81ED-4DB2-BD59-A6C34878D82A}">
                    <a16:rowId xmlns:a16="http://schemas.microsoft.com/office/drawing/2014/main" val="1557202335"/>
                  </a:ext>
                </a:extLst>
              </a:tr>
              <a:tr h="370840">
                <a:tc>
                  <a:txBody>
                    <a:bodyPr/>
                    <a:lstStyle/>
                    <a:p>
                      <a:r>
                        <a:rPr lang="en-MY"/>
                        <a:t>Writing a Technical Report for our Research</a:t>
                      </a:r>
                      <a:endParaRPr lang="en-US"/>
                    </a:p>
                  </a:txBody>
                  <a:tcPr/>
                </a:tc>
                <a:tc>
                  <a:txBody>
                    <a:bodyPr/>
                    <a:lstStyle/>
                    <a:p>
                      <a:r>
                        <a:rPr lang="en-MY"/>
                        <a:t>Mar 2023</a:t>
                      </a:r>
                      <a:endParaRPr lang="en-US"/>
                    </a:p>
                  </a:txBody>
                  <a:tcPr/>
                </a:tc>
                <a:tc>
                  <a:txBody>
                    <a:bodyPr/>
                    <a:lstStyle/>
                    <a:p>
                      <a:endParaRPr lang="en-US" dirty="0"/>
                    </a:p>
                  </a:txBody>
                  <a:tcPr/>
                </a:tc>
                <a:extLst>
                  <a:ext uri="{0D108BD9-81ED-4DB2-BD59-A6C34878D82A}">
                    <a16:rowId xmlns:a16="http://schemas.microsoft.com/office/drawing/2014/main" val="4043404453"/>
                  </a:ext>
                </a:extLst>
              </a:tr>
            </a:tbl>
          </a:graphicData>
        </a:graphic>
      </p:graphicFrame>
      <p:sp>
        <p:nvSpPr>
          <p:cNvPr id="4" name="Slide Number Placeholder 3">
            <a:extLst>
              <a:ext uri="{FF2B5EF4-FFF2-40B4-BE49-F238E27FC236}">
                <a16:creationId xmlns:a16="http://schemas.microsoft.com/office/drawing/2014/main" id="{9AA591D4-69BC-7BAC-1E5F-05B2D4ACAAF8}"/>
              </a:ext>
            </a:extLst>
          </p:cNvPr>
          <p:cNvSpPr>
            <a:spLocks noGrp="1"/>
          </p:cNvSpPr>
          <p:nvPr>
            <p:ph type="sldNum" sz="quarter" idx="12"/>
          </p:nvPr>
        </p:nvSpPr>
        <p:spPr/>
        <p:txBody>
          <a:bodyPr/>
          <a:lstStyle/>
          <a:p>
            <a:fld id="{34B7E4EF-A1BD-40F4-AB7B-04F084DD991D}" type="slidenum">
              <a:rPr lang="en-US" smtClean="0"/>
              <a:t>3</a:t>
            </a:fld>
            <a:endParaRPr lang="en-US"/>
          </a:p>
        </p:txBody>
      </p:sp>
    </p:spTree>
    <p:extLst>
      <p:ext uri="{BB962C8B-B14F-4D97-AF65-F5344CB8AC3E}">
        <p14:creationId xmlns:p14="http://schemas.microsoft.com/office/powerpoint/2010/main" val="368613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6C9E4E4C-A336-4C00-CAD7-40232466051F}"/>
              </a:ext>
            </a:extLst>
          </p:cNvPr>
          <p:cNvSpPr/>
          <p:nvPr/>
        </p:nvSpPr>
        <p:spPr>
          <a:xfrm>
            <a:off x="2871466" y="1724476"/>
            <a:ext cx="7168523" cy="237498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530470" y="484332"/>
            <a:ext cx="9756530" cy="614706"/>
          </a:xfrm>
        </p:spPr>
        <p:txBody>
          <a:bodyPr>
            <a:normAutofit/>
          </a:bodyPr>
          <a:lstStyle/>
          <a:p>
            <a:r>
              <a:rPr lang="en-MY" sz="2800" dirty="0"/>
              <a:t>Challenges of Applying </a:t>
            </a:r>
            <a:r>
              <a:rPr lang="en-MY" sz="2800" dirty="0" err="1"/>
              <a:t>OpenSim</a:t>
            </a:r>
            <a:endParaRPr lang="en-US" sz="2800" dirty="0"/>
          </a:p>
        </p:txBody>
      </p:sp>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287000" y="6035040"/>
            <a:ext cx="838200" cy="365760"/>
          </a:xfrm>
        </p:spPr>
        <p:txBody>
          <a:bodyPr/>
          <a:lstStyle/>
          <a:p>
            <a:fld id="{34B7E4EF-A1BD-40F4-AB7B-04F084DD991D}" type="slidenum">
              <a:rPr lang="en-US" smtClean="0"/>
              <a:t>4</a:t>
            </a:fld>
            <a:endParaRPr lang="en-US"/>
          </a:p>
        </p:txBody>
      </p:sp>
      <p:sp>
        <p:nvSpPr>
          <p:cNvPr id="3" name="Rectangle 2">
            <a:extLst>
              <a:ext uri="{FF2B5EF4-FFF2-40B4-BE49-F238E27FC236}">
                <a16:creationId xmlns:a16="http://schemas.microsoft.com/office/drawing/2014/main" id="{0D3B9087-E737-81BA-BB81-1A5A51806182}"/>
              </a:ext>
            </a:extLst>
          </p:cNvPr>
          <p:cNvSpPr/>
          <p:nvPr/>
        </p:nvSpPr>
        <p:spPr>
          <a:xfrm>
            <a:off x="577597" y="4474743"/>
            <a:ext cx="1325574" cy="3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2DDA4CA7-DEDA-7E08-E236-03AD2F5E10E1}"/>
              </a:ext>
            </a:extLst>
          </p:cNvPr>
          <p:cNvSpPr txBox="1"/>
          <p:nvPr/>
        </p:nvSpPr>
        <p:spPr>
          <a:xfrm>
            <a:off x="577597" y="4499290"/>
            <a:ext cx="1325574" cy="307777"/>
          </a:xfrm>
          <a:prstGeom prst="rect">
            <a:avLst/>
          </a:prstGeom>
          <a:noFill/>
        </p:spPr>
        <p:txBody>
          <a:bodyPr wrap="square" rtlCol="0">
            <a:spAutoFit/>
          </a:bodyPr>
          <a:lstStyle/>
          <a:p>
            <a:r>
              <a:rPr lang="en-SG" sz="1400" dirty="0"/>
              <a:t>Vicon’s output</a:t>
            </a:r>
          </a:p>
        </p:txBody>
      </p:sp>
      <p:sp>
        <p:nvSpPr>
          <p:cNvPr id="8" name="Rectangle 7">
            <a:extLst>
              <a:ext uri="{FF2B5EF4-FFF2-40B4-BE49-F238E27FC236}">
                <a16:creationId xmlns:a16="http://schemas.microsoft.com/office/drawing/2014/main" id="{3372A103-A376-2C4B-BBE8-52543F9E705E}"/>
              </a:ext>
            </a:extLst>
          </p:cNvPr>
          <p:cNvSpPr/>
          <p:nvPr/>
        </p:nvSpPr>
        <p:spPr>
          <a:xfrm>
            <a:off x="2951559" y="3216675"/>
            <a:ext cx="804957" cy="3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A9AD6494-D29E-2826-09DA-1B91CCEDC370}"/>
              </a:ext>
            </a:extLst>
          </p:cNvPr>
          <p:cNvSpPr txBox="1"/>
          <p:nvPr/>
        </p:nvSpPr>
        <p:spPr>
          <a:xfrm>
            <a:off x="2951559" y="3241222"/>
            <a:ext cx="804957" cy="307777"/>
          </a:xfrm>
          <a:prstGeom prst="rect">
            <a:avLst/>
          </a:prstGeom>
          <a:noFill/>
        </p:spPr>
        <p:txBody>
          <a:bodyPr wrap="square" rtlCol="0">
            <a:spAutoFit/>
          </a:bodyPr>
          <a:lstStyle/>
          <a:p>
            <a:r>
              <a:rPr lang="en-SG" sz="1400" dirty="0"/>
              <a:t>.c3d file</a:t>
            </a:r>
          </a:p>
        </p:txBody>
      </p:sp>
      <p:sp>
        <p:nvSpPr>
          <p:cNvPr id="10" name="Rectangle 9">
            <a:extLst>
              <a:ext uri="{FF2B5EF4-FFF2-40B4-BE49-F238E27FC236}">
                <a16:creationId xmlns:a16="http://schemas.microsoft.com/office/drawing/2014/main" id="{6DE95B61-AFE5-08AF-D3C4-630340902407}"/>
              </a:ext>
            </a:extLst>
          </p:cNvPr>
          <p:cNvSpPr/>
          <p:nvPr/>
        </p:nvSpPr>
        <p:spPr>
          <a:xfrm>
            <a:off x="4687283" y="2835255"/>
            <a:ext cx="456176" cy="3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1C1A704D-EDAF-556C-B471-2BA075C926AF}"/>
              </a:ext>
            </a:extLst>
          </p:cNvPr>
          <p:cNvSpPr txBox="1"/>
          <p:nvPr/>
        </p:nvSpPr>
        <p:spPr>
          <a:xfrm>
            <a:off x="4687283" y="2859802"/>
            <a:ext cx="456176" cy="307777"/>
          </a:xfrm>
          <a:prstGeom prst="rect">
            <a:avLst/>
          </a:prstGeom>
          <a:noFill/>
        </p:spPr>
        <p:txBody>
          <a:bodyPr wrap="square" rtlCol="0">
            <a:spAutoFit/>
          </a:bodyPr>
          <a:lstStyle/>
          <a:p>
            <a:r>
              <a:rPr lang="en-SG" sz="1400" dirty="0"/>
              <a:t>.trc</a:t>
            </a:r>
          </a:p>
        </p:txBody>
      </p:sp>
      <p:sp>
        <p:nvSpPr>
          <p:cNvPr id="12" name="Rectangle 11">
            <a:extLst>
              <a:ext uri="{FF2B5EF4-FFF2-40B4-BE49-F238E27FC236}">
                <a16:creationId xmlns:a16="http://schemas.microsoft.com/office/drawing/2014/main" id="{3F4104DA-B6CA-414E-175B-0DFBB71649CE}"/>
              </a:ext>
            </a:extLst>
          </p:cNvPr>
          <p:cNvSpPr/>
          <p:nvPr/>
        </p:nvSpPr>
        <p:spPr>
          <a:xfrm>
            <a:off x="4687282" y="3607483"/>
            <a:ext cx="822500" cy="3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4C888BDF-2694-F0A3-3EE0-1A57A1498781}"/>
              </a:ext>
            </a:extLst>
          </p:cNvPr>
          <p:cNvSpPr txBox="1"/>
          <p:nvPr/>
        </p:nvSpPr>
        <p:spPr>
          <a:xfrm>
            <a:off x="4687282" y="3632030"/>
            <a:ext cx="822499" cy="307777"/>
          </a:xfrm>
          <a:prstGeom prst="rect">
            <a:avLst/>
          </a:prstGeom>
          <a:noFill/>
        </p:spPr>
        <p:txBody>
          <a:bodyPr wrap="square" rtlCol="0">
            <a:spAutoFit/>
          </a:bodyPr>
          <a:lstStyle/>
          <a:p>
            <a:r>
              <a:rPr lang="en-SG" sz="1400" dirty="0"/>
              <a:t>grd.mot</a:t>
            </a:r>
          </a:p>
        </p:txBody>
      </p:sp>
      <p:sp>
        <p:nvSpPr>
          <p:cNvPr id="14" name="Rectangle 13">
            <a:extLst>
              <a:ext uri="{FF2B5EF4-FFF2-40B4-BE49-F238E27FC236}">
                <a16:creationId xmlns:a16="http://schemas.microsoft.com/office/drawing/2014/main" id="{79AFA0EE-58BE-42BF-F7A7-A5F5004F1999}"/>
              </a:ext>
            </a:extLst>
          </p:cNvPr>
          <p:cNvSpPr/>
          <p:nvPr/>
        </p:nvSpPr>
        <p:spPr>
          <a:xfrm>
            <a:off x="6387800" y="3116913"/>
            <a:ext cx="891895" cy="547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F2BFBB76-3A34-61F1-F74C-D4D82D3AE220}"/>
              </a:ext>
            </a:extLst>
          </p:cNvPr>
          <p:cNvSpPr txBox="1"/>
          <p:nvPr/>
        </p:nvSpPr>
        <p:spPr>
          <a:xfrm>
            <a:off x="6387800" y="3141461"/>
            <a:ext cx="891895" cy="523220"/>
          </a:xfrm>
          <a:prstGeom prst="rect">
            <a:avLst/>
          </a:prstGeom>
          <a:noFill/>
        </p:spPr>
        <p:txBody>
          <a:bodyPr wrap="square" rtlCol="0">
            <a:spAutoFit/>
          </a:bodyPr>
          <a:lstStyle/>
          <a:p>
            <a:pPr algn="ctr"/>
            <a:r>
              <a:rPr lang="en-SG" sz="1400" dirty="0"/>
              <a:t>External forces</a:t>
            </a:r>
          </a:p>
        </p:txBody>
      </p:sp>
      <p:cxnSp>
        <p:nvCxnSpPr>
          <p:cNvPr id="19" name="Straight Arrow Connector 18">
            <a:extLst>
              <a:ext uri="{FF2B5EF4-FFF2-40B4-BE49-F238E27FC236}">
                <a16:creationId xmlns:a16="http://schemas.microsoft.com/office/drawing/2014/main" id="{BDA13AE8-7DC6-3530-A0F5-7BF943E55D14}"/>
              </a:ext>
            </a:extLst>
          </p:cNvPr>
          <p:cNvCxnSpPr/>
          <p:nvPr/>
        </p:nvCxnSpPr>
        <p:spPr>
          <a:xfrm flipV="1">
            <a:off x="3848569" y="3019361"/>
            <a:ext cx="730293" cy="355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FC2C76-4396-5012-43A6-6EC6245CB4D6}"/>
              </a:ext>
            </a:extLst>
          </p:cNvPr>
          <p:cNvCxnSpPr/>
          <p:nvPr/>
        </p:nvCxnSpPr>
        <p:spPr>
          <a:xfrm>
            <a:off x="3848569" y="3375302"/>
            <a:ext cx="730293" cy="411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ight Bracket 21">
            <a:extLst>
              <a:ext uri="{FF2B5EF4-FFF2-40B4-BE49-F238E27FC236}">
                <a16:creationId xmlns:a16="http://schemas.microsoft.com/office/drawing/2014/main" id="{39B36CB3-F9D4-3CE6-48EB-77104CEA4E05}"/>
              </a:ext>
            </a:extLst>
          </p:cNvPr>
          <p:cNvSpPr/>
          <p:nvPr/>
        </p:nvSpPr>
        <p:spPr>
          <a:xfrm>
            <a:off x="5614312" y="2949671"/>
            <a:ext cx="71600" cy="85916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cxnSp>
        <p:nvCxnSpPr>
          <p:cNvPr id="26" name="Straight Arrow Connector 25">
            <a:extLst>
              <a:ext uri="{FF2B5EF4-FFF2-40B4-BE49-F238E27FC236}">
                <a16:creationId xmlns:a16="http://schemas.microsoft.com/office/drawing/2014/main" id="{82803B37-A496-D779-FBCA-8A6993A785A5}"/>
              </a:ext>
            </a:extLst>
          </p:cNvPr>
          <p:cNvCxnSpPr>
            <a:cxnSpLocks/>
            <a:stCxn id="22" idx="2"/>
          </p:cNvCxnSpPr>
          <p:nvPr/>
        </p:nvCxnSpPr>
        <p:spPr>
          <a:xfrm>
            <a:off x="5685912" y="3379255"/>
            <a:ext cx="6239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7CEE956-1F95-F257-992E-2CD50AE8ABD0}"/>
              </a:ext>
            </a:extLst>
          </p:cNvPr>
          <p:cNvCxnSpPr>
            <a:cxnSpLocks/>
          </p:cNvCxnSpPr>
          <p:nvPr/>
        </p:nvCxnSpPr>
        <p:spPr>
          <a:xfrm flipV="1">
            <a:off x="4915371" y="2423015"/>
            <a:ext cx="0" cy="36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93C1686-538A-3E90-3966-A61CBF0AAEB5}"/>
              </a:ext>
            </a:extLst>
          </p:cNvPr>
          <p:cNvCxnSpPr>
            <a:cxnSpLocks/>
          </p:cNvCxnSpPr>
          <p:nvPr/>
        </p:nvCxnSpPr>
        <p:spPr>
          <a:xfrm>
            <a:off x="5783405" y="2086550"/>
            <a:ext cx="2935660" cy="665391"/>
          </a:xfrm>
          <a:prstGeom prst="bentConnector3">
            <a:avLst>
              <a:gd name="adj1" fmla="val 83238"/>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561AAA28-D41B-C76E-06F7-40D1E986E9CB}"/>
              </a:ext>
            </a:extLst>
          </p:cNvPr>
          <p:cNvCxnSpPr>
            <a:cxnSpLocks/>
          </p:cNvCxnSpPr>
          <p:nvPr/>
        </p:nvCxnSpPr>
        <p:spPr>
          <a:xfrm flipV="1">
            <a:off x="7357668" y="2751941"/>
            <a:ext cx="860782" cy="675678"/>
          </a:xfrm>
          <a:prstGeom prst="bentConnector3">
            <a:avLst>
              <a:gd name="adj1" fmla="val 100619"/>
            </a:avLst>
          </a:prstGeom>
          <a:ln w="9525"/>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78F4F93-9B34-FBD7-2CA9-53787C6D4A89}"/>
              </a:ext>
            </a:extLst>
          </p:cNvPr>
          <p:cNvSpPr/>
          <p:nvPr/>
        </p:nvSpPr>
        <p:spPr>
          <a:xfrm>
            <a:off x="8804266" y="2517811"/>
            <a:ext cx="1134307" cy="523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TextBox 52">
            <a:extLst>
              <a:ext uri="{FF2B5EF4-FFF2-40B4-BE49-F238E27FC236}">
                <a16:creationId xmlns:a16="http://schemas.microsoft.com/office/drawing/2014/main" id="{8D1D53E2-BE70-3696-D512-3A4BD40B9444}"/>
              </a:ext>
            </a:extLst>
          </p:cNvPr>
          <p:cNvSpPr txBox="1"/>
          <p:nvPr/>
        </p:nvSpPr>
        <p:spPr>
          <a:xfrm>
            <a:off x="8849045" y="2521313"/>
            <a:ext cx="1071777" cy="523220"/>
          </a:xfrm>
          <a:prstGeom prst="rect">
            <a:avLst/>
          </a:prstGeom>
          <a:noFill/>
        </p:spPr>
        <p:txBody>
          <a:bodyPr wrap="square" rtlCol="0">
            <a:spAutoFit/>
          </a:bodyPr>
          <a:lstStyle/>
          <a:p>
            <a:pPr algn="ctr"/>
            <a:r>
              <a:rPr lang="en-SG" sz="1400" dirty="0"/>
              <a:t>Inverse Dynamics</a:t>
            </a:r>
          </a:p>
        </p:txBody>
      </p:sp>
      <p:sp>
        <p:nvSpPr>
          <p:cNvPr id="58" name="TextBox 57">
            <a:extLst>
              <a:ext uri="{FF2B5EF4-FFF2-40B4-BE49-F238E27FC236}">
                <a16:creationId xmlns:a16="http://schemas.microsoft.com/office/drawing/2014/main" id="{53A75160-94E1-0B80-EB3D-B7D746C00826}"/>
              </a:ext>
            </a:extLst>
          </p:cNvPr>
          <p:cNvSpPr txBox="1"/>
          <p:nvPr/>
        </p:nvSpPr>
        <p:spPr>
          <a:xfrm>
            <a:off x="8796921" y="3067010"/>
            <a:ext cx="1176023" cy="307777"/>
          </a:xfrm>
          <a:prstGeom prst="rect">
            <a:avLst/>
          </a:prstGeom>
          <a:noFill/>
        </p:spPr>
        <p:txBody>
          <a:bodyPr wrap="square" rtlCol="0">
            <a:spAutoFit/>
          </a:bodyPr>
          <a:lstStyle/>
          <a:p>
            <a:pPr algn="ctr"/>
            <a:r>
              <a:rPr lang="en-SG" sz="1400" b="1" dirty="0"/>
              <a:t>(Our Goal)</a:t>
            </a:r>
          </a:p>
        </p:txBody>
      </p:sp>
      <p:sp>
        <p:nvSpPr>
          <p:cNvPr id="16" name="Rectangle 15">
            <a:extLst>
              <a:ext uri="{FF2B5EF4-FFF2-40B4-BE49-F238E27FC236}">
                <a16:creationId xmlns:a16="http://schemas.microsoft.com/office/drawing/2014/main" id="{547E2696-B927-6270-0312-1B980FCC07F4}"/>
              </a:ext>
            </a:extLst>
          </p:cNvPr>
          <p:cNvSpPr/>
          <p:nvPr/>
        </p:nvSpPr>
        <p:spPr>
          <a:xfrm>
            <a:off x="4336004" y="1961809"/>
            <a:ext cx="1395011" cy="332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TextBox 17">
            <a:extLst>
              <a:ext uri="{FF2B5EF4-FFF2-40B4-BE49-F238E27FC236}">
                <a16:creationId xmlns:a16="http://schemas.microsoft.com/office/drawing/2014/main" id="{2F3E08E8-EF05-6F22-58DC-C60B48AB0888}"/>
              </a:ext>
            </a:extLst>
          </p:cNvPr>
          <p:cNvSpPr txBox="1"/>
          <p:nvPr/>
        </p:nvSpPr>
        <p:spPr>
          <a:xfrm>
            <a:off x="4381106" y="1982178"/>
            <a:ext cx="1304806" cy="307777"/>
          </a:xfrm>
          <a:prstGeom prst="rect">
            <a:avLst/>
          </a:prstGeom>
          <a:noFill/>
        </p:spPr>
        <p:txBody>
          <a:bodyPr wrap="square" rtlCol="0">
            <a:spAutoFit/>
          </a:bodyPr>
          <a:lstStyle/>
          <a:p>
            <a:pPr algn="ctr"/>
            <a:r>
              <a:rPr lang="en-SG" sz="1400" dirty="0"/>
              <a:t>IKresults.mot</a:t>
            </a:r>
          </a:p>
        </p:txBody>
      </p:sp>
      <p:cxnSp>
        <p:nvCxnSpPr>
          <p:cNvPr id="43" name="Connector: Elbow 42">
            <a:extLst>
              <a:ext uri="{FF2B5EF4-FFF2-40B4-BE49-F238E27FC236}">
                <a16:creationId xmlns:a16="http://schemas.microsoft.com/office/drawing/2014/main" id="{7DD109C3-570A-3D15-D272-C8A8321F9782}"/>
              </a:ext>
            </a:extLst>
          </p:cNvPr>
          <p:cNvCxnSpPr>
            <a:cxnSpLocks/>
            <a:stCxn id="7" idx="3"/>
            <a:endCxn id="9" idx="1"/>
          </p:cNvCxnSpPr>
          <p:nvPr/>
        </p:nvCxnSpPr>
        <p:spPr>
          <a:xfrm flipV="1">
            <a:off x="1903171" y="3395111"/>
            <a:ext cx="1048388" cy="12580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00A72980-0CC2-3304-F932-40054631AA39}"/>
              </a:ext>
            </a:extLst>
          </p:cNvPr>
          <p:cNvCxnSpPr>
            <a:stCxn id="7" idx="3"/>
          </p:cNvCxnSpPr>
          <p:nvPr/>
        </p:nvCxnSpPr>
        <p:spPr>
          <a:xfrm>
            <a:off x="1903171" y="4653179"/>
            <a:ext cx="1035450" cy="5816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BF89E4D4-E9B8-687A-196D-B649CEDF9098}"/>
              </a:ext>
            </a:extLst>
          </p:cNvPr>
          <p:cNvSpPr/>
          <p:nvPr/>
        </p:nvSpPr>
        <p:spPr>
          <a:xfrm>
            <a:off x="2953221" y="5065746"/>
            <a:ext cx="719619" cy="3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TextBox 61">
            <a:extLst>
              <a:ext uri="{FF2B5EF4-FFF2-40B4-BE49-F238E27FC236}">
                <a16:creationId xmlns:a16="http://schemas.microsoft.com/office/drawing/2014/main" id="{52D8D20E-3BC3-3065-0343-8971E3925C84}"/>
              </a:ext>
            </a:extLst>
          </p:cNvPr>
          <p:cNvSpPr txBox="1"/>
          <p:nvPr/>
        </p:nvSpPr>
        <p:spPr>
          <a:xfrm>
            <a:off x="2988780" y="5080898"/>
            <a:ext cx="648499" cy="307777"/>
          </a:xfrm>
          <a:prstGeom prst="rect">
            <a:avLst/>
          </a:prstGeom>
          <a:noFill/>
        </p:spPr>
        <p:txBody>
          <a:bodyPr wrap="square" rtlCol="0">
            <a:spAutoFit/>
          </a:bodyPr>
          <a:lstStyle/>
          <a:p>
            <a:r>
              <a:rPr lang="en-SG" sz="1400" dirty="0"/>
              <a:t>Video</a:t>
            </a:r>
          </a:p>
        </p:txBody>
      </p:sp>
      <p:sp>
        <p:nvSpPr>
          <p:cNvPr id="63" name="Rectangle 62">
            <a:extLst>
              <a:ext uri="{FF2B5EF4-FFF2-40B4-BE49-F238E27FC236}">
                <a16:creationId xmlns:a16="http://schemas.microsoft.com/office/drawing/2014/main" id="{0BB7CEDD-CDF9-725E-CAC6-4D316335C4B2}"/>
              </a:ext>
            </a:extLst>
          </p:cNvPr>
          <p:cNvSpPr/>
          <p:nvPr/>
        </p:nvSpPr>
        <p:spPr>
          <a:xfrm>
            <a:off x="4413657" y="5065746"/>
            <a:ext cx="1369748" cy="356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TextBox 63">
            <a:extLst>
              <a:ext uri="{FF2B5EF4-FFF2-40B4-BE49-F238E27FC236}">
                <a16:creationId xmlns:a16="http://schemas.microsoft.com/office/drawing/2014/main" id="{3357A984-1EC4-3295-0E12-0D9FB024D1AA}"/>
              </a:ext>
            </a:extLst>
          </p:cNvPr>
          <p:cNvSpPr txBox="1"/>
          <p:nvPr/>
        </p:nvSpPr>
        <p:spPr>
          <a:xfrm>
            <a:off x="4445049" y="5085431"/>
            <a:ext cx="1313868" cy="307777"/>
          </a:xfrm>
          <a:prstGeom prst="rect">
            <a:avLst/>
          </a:prstGeom>
          <a:noFill/>
        </p:spPr>
        <p:txBody>
          <a:bodyPr wrap="square" rtlCol="0">
            <a:spAutoFit/>
          </a:bodyPr>
          <a:lstStyle/>
          <a:p>
            <a:r>
              <a:rPr lang="en-SG" sz="1400" dirty="0"/>
              <a:t>Our algorithm</a:t>
            </a:r>
          </a:p>
        </p:txBody>
      </p:sp>
      <p:cxnSp>
        <p:nvCxnSpPr>
          <p:cNvPr id="65" name="Straight Arrow Connector 64">
            <a:extLst>
              <a:ext uri="{FF2B5EF4-FFF2-40B4-BE49-F238E27FC236}">
                <a16:creationId xmlns:a16="http://schemas.microsoft.com/office/drawing/2014/main" id="{4FB06399-EAAA-EC98-B593-5BEDDD9B3EBF}"/>
              </a:ext>
            </a:extLst>
          </p:cNvPr>
          <p:cNvCxnSpPr>
            <a:cxnSpLocks/>
          </p:cNvCxnSpPr>
          <p:nvPr/>
        </p:nvCxnSpPr>
        <p:spPr>
          <a:xfrm>
            <a:off x="3771856" y="5234786"/>
            <a:ext cx="5234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B148DE01-62D0-CF15-77E7-023EC7B71174}"/>
              </a:ext>
            </a:extLst>
          </p:cNvPr>
          <p:cNvSpPr/>
          <p:nvPr/>
        </p:nvSpPr>
        <p:spPr>
          <a:xfrm>
            <a:off x="2725578" y="3095906"/>
            <a:ext cx="1257871" cy="6143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Oval 66">
            <a:extLst>
              <a:ext uri="{FF2B5EF4-FFF2-40B4-BE49-F238E27FC236}">
                <a16:creationId xmlns:a16="http://schemas.microsoft.com/office/drawing/2014/main" id="{07017825-CA14-81AD-53CE-43DD22F0C9A4}"/>
              </a:ext>
            </a:extLst>
          </p:cNvPr>
          <p:cNvSpPr/>
          <p:nvPr/>
        </p:nvSpPr>
        <p:spPr>
          <a:xfrm>
            <a:off x="2684093" y="4927621"/>
            <a:ext cx="1257871" cy="6143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8" name="Oval 67">
            <a:extLst>
              <a:ext uri="{FF2B5EF4-FFF2-40B4-BE49-F238E27FC236}">
                <a16:creationId xmlns:a16="http://schemas.microsoft.com/office/drawing/2014/main" id="{DB1A3661-9882-C1D9-EAA9-500DB5F758C2}"/>
              </a:ext>
            </a:extLst>
          </p:cNvPr>
          <p:cNvSpPr/>
          <p:nvPr/>
        </p:nvSpPr>
        <p:spPr>
          <a:xfrm>
            <a:off x="4462008" y="3473905"/>
            <a:ext cx="1257871" cy="6143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25225109"/>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974215" y="6090273"/>
            <a:ext cx="838200" cy="365760"/>
          </a:xfrm>
        </p:spPr>
        <p:txBody>
          <a:bodyPr/>
          <a:lstStyle/>
          <a:p>
            <a:fld id="{34B7E4EF-A1BD-40F4-AB7B-04F084DD991D}" type="slidenum">
              <a:rPr lang="en-US" smtClean="0"/>
              <a:t>5</a:t>
            </a:fld>
            <a:endParaRPr lang="en-US" dirty="0"/>
          </a:p>
        </p:txBody>
      </p:sp>
      <p:sp>
        <p:nvSpPr>
          <p:cNvPr id="6" name="Title 1">
            <a:extLst>
              <a:ext uri="{FF2B5EF4-FFF2-40B4-BE49-F238E27FC236}">
                <a16:creationId xmlns:a16="http://schemas.microsoft.com/office/drawing/2014/main" id="{75C88D74-A9F0-C90F-2CE6-3AEF942EF074}"/>
              </a:ext>
            </a:extLst>
          </p:cNvPr>
          <p:cNvSpPr>
            <a:spLocks noGrp="1"/>
          </p:cNvSpPr>
          <p:nvPr>
            <p:ph type="title"/>
          </p:nvPr>
        </p:nvSpPr>
        <p:spPr>
          <a:xfrm>
            <a:off x="530470" y="484332"/>
            <a:ext cx="4753412" cy="614706"/>
          </a:xfrm>
        </p:spPr>
        <p:txBody>
          <a:bodyPr>
            <a:normAutofit fontScale="90000"/>
          </a:bodyPr>
          <a:lstStyle/>
          <a:p>
            <a:r>
              <a:rPr lang="en-MY" sz="2800" dirty="0"/>
              <a:t>Revision of Our Framework</a:t>
            </a:r>
            <a:endParaRPr lang="en-US" sz="2800" dirty="0"/>
          </a:p>
        </p:txBody>
      </p:sp>
      <p:sp>
        <p:nvSpPr>
          <p:cNvPr id="7" name="Rectangle 6">
            <a:extLst>
              <a:ext uri="{FF2B5EF4-FFF2-40B4-BE49-F238E27FC236}">
                <a16:creationId xmlns:a16="http://schemas.microsoft.com/office/drawing/2014/main" id="{FC5F3CCE-E756-60A5-25E1-39E81DD1864F}"/>
              </a:ext>
            </a:extLst>
          </p:cNvPr>
          <p:cNvSpPr/>
          <p:nvPr/>
        </p:nvSpPr>
        <p:spPr>
          <a:xfrm>
            <a:off x="3749849" y="1190400"/>
            <a:ext cx="4555945" cy="5252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BA94664-1DD2-CCA8-9AC0-AA09DA1F3845}"/>
              </a:ext>
            </a:extLst>
          </p:cNvPr>
          <p:cNvSpPr/>
          <p:nvPr/>
        </p:nvSpPr>
        <p:spPr>
          <a:xfrm>
            <a:off x="8855497" y="1249240"/>
            <a:ext cx="2214201" cy="1494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81F8176-9B2B-1D29-0EE7-63A9BDC7888E}"/>
              </a:ext>
            </a:extLst>
          </p:cNvPr>
          <p:cNvSpPr/>
          <p:nvPr/>
        </p:nvSpPr>
        <p:spPr>
          <a:xfrm>
            <a:off x="8612017" y="3094316"/>
            <a:ext cx="2791345" cy="3343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06DFB4-A971-E645-C5A1-491ED4B26E67}"/>
              </a:ext>
            </a:extLst>
          </p:cNvPr>
          <p:cNvSpPr/>
          <p:nvPr/>
        </p:nvSpPr>
        <p:spPr>
          <a:xfrm>
            <a:off x="633810" y="1614492"/>
            <a:ext cx="1959761" cy="174585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C62560C-058F-376E-72D2-3C6034DDC7DB}"/>
              </a:ext>
            </a:extLst>
          </p:cNvPr>
          <p:cNvSpPr/>
          <p:nvPr/>
        </p:nvSpPr>
        <p:spPr>
          <a:xfrm>
            <a:off x="1560597" y="2161736"/>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58AF96-0F89-953C-DBC1-27533D3FC0C5}"/>
              </a:ext>
            </a:extLst>
          </p:cNvPr>
          <p:cNvSpPr/>
          <p:nvPr/>
        </p:nvSpPr>
        <p:spPr>
          <a:xfrm>
            <a:off x="1162126" y="2138142"/>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A66B58D-84CD-9561-EBDA-26374667940F}"/>
              </a:ext>
            </a:extLst>
          </p:cNvPr>
          <p:cNvSpPr/>
          <p:nvPr/>
        </p:nvSpPr>
        <p:spPr>
          <a:xfrm>
            <a:off x="756135" y="2129779"/>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F59A820-F23F-F1C6-E839-DA5CC56427C3}"/>
              </a:ext>
            </a:extLst>
          </p:cNvPr>
          <p:cNvSpPr txBox="1"/>
          <p:nvPr/>
        </p:nvSpPr>
        <p:spPr>
          <a:xfrm>
            <a:off x="1243237" y="1737692"/>
            <a:ext cx="235138" cy="307777"/>
          </a:xfrm>
          <a:prstGeom prst="rect">
            <a:avLst/>
          </a:prstGeom>
          <a:noFill/>
        </p:spPr>
        <p:txBody>
          <a:bodyPr wrap="square" rtlCol="0">
            <a:spAutoFit/>
          </a:bodyPr>
          <a:lstStyle/>
          <a:p>
            <a:r>
              <a:rPr lang="en-MY" sz="1400" dirty="0"/>
              <a:t>1</a:t>
            </a:r>
            <a:endParaRPr lang="en-US" sz="1400" dirty="0"/>
          </a:p>
        </p:txBody>
      </p:sp>
      <p:sp>
        <p:nvSpPr>
          <p:cNvPr id="17" name="TextBox 16">
            <a:extLst>
              <a:ext uri="{FF2B5EF4-FFF2-40B4-BE49-F238E27FC236}">
                <a16:creationId xmlns:a16="http://schemas.microsoft.com/office/drawing/2014/main" id="{F61A0C8B-C4DB-39BD-D8FD-289B2D28F959}"/>
              </a:ext>
            </a:extLst>
          </p:cNvPr>
          <p:cNvSpPr txBox="1"/>
          <p:nvPr/>
        </p:nvSpPr>
        <p:spPr>
          <a:xfrm>
            <a:off x="1638556" y="1746952"/>
            <a:ext cx="235138" cy="307777"/>
          </a:xfrm>
          <a:prstGeom prst="rect">
            <a:avLst/>
          </a:prstGeom>
          <a:noFill/>
        </p:spPr>
        <p:txBody>
          <a:bodyPr wrap="square" rtlCol="0">
            <a:spAutoFit/>
          </a:bodyPr>
          <a:lstStyle/>
          <a:p>
            <a:r>
              <a:rPr lang="en-MY" sz="1400" dirty="0"/>
              <a:t>2</a:t>
            </a:r>
            <a:endParaRPr lang="en-US" sz="1400" dirty="0"/>
          </a:p>
        </p:txBody>
      </p:sp>
      <p:sp>
        <p:nvSpPr>
          <p:cNvPr id="20" name="TextBox 19">
            <a:extLst>
              <a:ext uri="{FF2B5EF4-FFF2-40B4-BE49-F238E27FC236}">
                <a16:creationId xmlns:a16="http://schemas.microsoft.com/office/drawing/2014/main" id="{1485C8DA-F3A2-8E87-2D62-83F86A3AFE9D}"/>
              </a:ext>
            </a:extLst>
          </p:cNvPr>
          <p:cNvSpPr txBox="1"/>
          <p:nvPr/>
        </p:nvSpPr>
        <p:spPr>
          <a:xfrm>
            <a:off x="2038381" y="1746703"/>
            <a:ext cx="235138" cy="307777"/>
          </a:xfrm>
          <a:prstGeom prst="rect">
            <a:avLst/>
          </a:prstGeom>
          <a:noFill/>
        </p:spPr>
        <p:txBody>
          <a:bodyPr wrap="square" rtlCol="0">
            <a:spAutoFit/>
          </a:bodyPr>
          <a:lstStyle/>
          <a:p>
            <a:r>
              <a:rPr lang="en-MY" sz="1400" dirty="0"/>
              <a:t>3</a:t>
            </a:r>
            <a:endParaRPr lang="en-US" sz="1400" dirty="0"/>
          </a:p>
        </p:txBody>
      </p:sp>
      <p:cxnSp>
        <p:nvCxnSpPr>
          <p:cNvPr id="21" name="Straight Arrow Connector 20">
            <a:extLst>
              <a:ext uri="{FF2B5EF4-FFF2-40B4-BE49-F238E27FC236}">
                <a16:creationId xmlns:a16="http://schemas.microsoft.com/office/drawing/2014/main" id="{A551CD1B-AD93-5BED-6ED6-A74CE0636DC0}"/>
              </a:ext>
            </a:extLst>
          </p:cNvPr>
          <p:cNvCxnSpPr>
            <a:cxnSpLocks/>
          </p:cNvCxnSpPr>
          <p:nvPr/>
        </p:nvCxnSpPr>
        <p:spPr>
          <a:xfrm>
            <a:off x="1801699" y="2731738"/>
            <a:ext cx="37578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84BD03B-140B-3360-A0B8-4613EEBCE8CD}"/>
              </a:ext>
            </a:extLst>
          </p:cNvPr>
          <p:cNvSpPr txBox="1"/>
          <p:nvPr/>
        </p:nvSpPr>
        <p:spPr>
          <a:xfrm>
            <a:off x="1621998" y="2866064"/>
            <a:ext cx="590391" cy="307777"/>
          </a:xfrm>
          <a:prstGeom prst="rect">
            <a:avLst/>
          </a:prstGeom>
          <a:noFill/>
        </p:spPr>
        <p:txBody>
          <a:bodyPr wrap="square" rtlCol="0">
            <a:spAutoFit/>
          </a:bodyPr>
          <a:lstStyle/>
          <a:p>
            <a:r>
              <a:rPr lang="en-US" sz="1400" dirty="0"/>
              <a:t>dt =</a:t>
            </a:r>
          </a:p>
        </p:txBody>
      </p:sp>
      <p:grpSp>
        <p:nvGrpSpPr>
          <p:cNvPr id="23" name="Group 22">
            <a:extLst>
              <a:ext uri="{FF2B5EF4-FFF2-40B4-BE49-F238E27FC236}">
                <a16:creationId xmlns:a16="http://schemas.microsoft.com/office/drawing/2014/main" id="{12B109C9-4DD8-066F-E98E-B6F656FB3132}"/>
              </a:ext>
            </a:extLst>
          </p:cNvPr>
          <p:cNvGrpSpPr/>
          <p:nvPr/>
        </p:nvGrpSpPr>
        <p:grpSpPr>
          <a:xfrm>
            <a:off x="2077117" y="2739295"/>
            <a:ext cx="427198" cy="571838"/>
            <a:chOff x="3579537" y="3827907"/>
            <a:chExt cx="427198" cy="571838"/>
          </a:xfrm>
        </p:grpSpPr>
        <p:sp>
          <p:nvSpPr>
            <p:cNvPr id="24" name="TextBox 23">
              <a:extLst>
                <a:ext uri="{FF2B5EF4-FFF2-40B4-BE49-F238E27FC236}">
                  <a16:creationId xmlns:a16="http://schemas.microsoft.com/office/drawing/2014/main" id="{1BCBF31D-4FD7-C311-E72E-B3591A96980E}"/>
                </a:ext>
              </a:extLst>
            </p:cNvPr>
            <p:cNvSpPr txBox="1"/>
            <p:nvPr/>
          </p:nvSpPr>
          <p:spPr>
            <a:xfrm>
              <a:off x="3579537" y="4091968"/>
              <a:ext cx="427198" cy="307777"/>
            </a:xfrm>
            <a:prstGeom prst="rect">
              <a:avLst/>
            </a:prstGeom>
            <a:noFill/>
          </p:spPr>
          <p:txBody>
            <a:bodyPr wrap="square" rtlCol="0">
              <a:spAutoFit/>
            </a:bodyPr>
            <a:lstStyle/>
            <a:p>
              <a:r>
                <a:rPr lang="en-US" sz="1400" dirty="0"/>
                <a:t>fps</a:t>
              </a:r>
            </a:p>
          </p:txBody>
        </p:sp>
        <p:sp>
          <p:nvSpPr>
            <p:cNvPr id="25" name="TextBox 24">
              <a:extLst>
                <a:ext uri="{FF2B5EF4-FFF2-40B4-BE49-F238E27FC236}">
                  <a16:creationId xmlns:a16="http://schemas.microsoft.com/office/drawing/2014/main" id="{172CDCFB-31BB-0C95-1D58-199B90956FFF}"/>
                </a:ext>
              </a:extLst>
            </p:cNvPr>
            <p:cNvSpPr txBox="1"/>
            <p:nvPr/>
          </p:nvSpPr>
          <p:spPr>
            <a:xfrm>
              <a:off x="3637728" y="3827907"/>
              <a:ext cx="269256" cy="307777"/>
            </a:xfrm>
            <a:prstGeom prst="rect">
              <a:avLst/>
            </a:prstGeom>
            <a:noFill/>
          </p:spPr>
          <p:txBody>
            <a:bodyPr wrap="square" rtlCol="0">
              <a:spAutoFit/>
            </a:bodyPr>
            <a:lstStyle/>
            <a:p>
              <a:r>
                <a:rPr lang="en-US" sz="1400" dirty="0"/>
                <a:t>1</a:t>
              </a:r>
            </a:p>
          </p:txBody>
        </p:sp>
        <p:cxnSp>
          <p:nvCxnSpPr>
            <p:cNvPr id="26" name="Straight Connector 25">
              <a:extLst>
                <a:ext uri="{FF2B5EF4-FFF2-40B4-BE49-F238E27FC236}">
                  <a16:creationId xmlns:a16="http://schemas.microsoft.com/office/drawing/2014/main" id="{89A096A1-01D9-B2FB-7226-1F0224ECF5A4}"/>
                </a:ext>
              </a:extLst>
            </p:cNvPr>
            <p:cNvCxnSpPr/>
            <p:nvPr/>
          </p:nvCxnSpPr>
          <p:spPr>
            <a:xfrm>
              <a:off x="3579537" y="4116907"/>
              <a:ext cx="369007"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8331A7C4-DB25-9482-2837-39062B2DEFDD}"/>
              </a:ext>
            </a:extLst>
          </p:cNvPr>
          <p:cNvSpPr txBox="1"/>
          <p:nvPr/>
        </p:nvSpPr>
        <p:spPr>
          <a:xfrm>
            <a:off x="847099" y="1240483"/>
            <a:ext cx="1464225" cy="369332"/>
          </a:xfrm>
          <a:prstGeom prst="rect">
            <a:avLst/>
          </a:prstGeom>
          <a:noFill/>
        </p:spPr>
        <p:txBody>
          <a:bodyPr wrap="square" rtlCol="0">
            <a:spAutoFit/>
          </a:bodyPr>
          <a:lstStyle/>
          <a:p>
            <a:r>
              <a:rPr lang="en-US" dirty="0"/>
              <a:t>Upper Torso</a:t>
            </a:r>
          </a:p>
        </p:txBody>
      </p:sp>
      <p:sp>
        <p:nvSpPr>
          <p:cNvPr id="28" name="Arrow: Right 27">
            <a:extLst>
              <a:ext uri="{FF2B5EF4-FFF2-40B4-BE49-F238E27FC236}">
                <a16:creationId xmlns:a16="http://schemas.microsoft.com/office/drawing/2014/main" id="{1BC71822-7622-E647-332F-EDA7229897D8}"/>
              </a:ext>
            </a:extLst>
          </p:cNvPr>
          <p:cNvSpPr/>
          <p:nvPr/>
        </p:nvSpPr>
        <p:spPr>
          <a:xfrm>
            <a:off x="2830865" y="2326535"/>
            <a:ext cx="636436" cy="234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49A543C-E930-3D22-81C7-E76CE67E2E85}"/>
              </a:ext>
            </a:extLst>
          </p:cNvPr>
          <p:cNvSpPr txBox="1"/>
          <p:nvPr/>
        </p:nvSpPr>
        <p:spPr>
          <a:xfrm>
            <a:off x="8502849" y="986087"/>
            <a:ext cx="2950861" cy="307777"/>
          </a:xfrm>
          <a:prstGeom prst="rect">
            <a:avLst/>
          </a:prstGeom>
          <a:noFill/>
        </p:spPr>
        <p:txBody>
          <a:bodyPr wrap="square" rtlCol="0">
            <a:spAutoFit/>
          </a:bodyPr>
          <a:lstStyle/>
          <a:p>
            <a:r>
              <a:rPr lang="en-US" sz="1400" b="1" dirty="0"/>
              <a:t>Linear Kinematics Quantities</a:t>
            </a:r>
          </a:p>
        </p:txBody>
      </p:sp>
      <p:sp>
        <p:nvSpPr>
          <p:cNvPr id="30" name="TextBox 29">
            <a:extLst>
              <a:ext uri="{FF2B5EF4-FFF2-40B4-BE49-F238E27FC236}">
                <a16:creationId xmlns:a16="http://schemas.microsoft.com/office/drawing/2014/main" id="{786E4ADE-EF82-7CBD-8502-C35257CDF4EB}"/>
              </a:ext>
            </a:extLst>
          </p:cNvPr>
          <p:cNvSpPr txBox="1"/>
          <p:nvPr/>
        </p:nvSpPr>
        <p:spPr>
          <a:xfrm>
            <a:off x="8510304" y="2826872"/>
            <a:ext cx="3008436" cy="307777"/>
          </a:xfrm>
          <a:prstGeom prst="rect">
            <a:avLst/>
          </a:prstGeom>
          <a:noFill/>
        </p:spPr>
        <p:txBody>
          <a:bodyPr wrap="square" rtlCol="0">
            <a:spAutoFit/>
          </a:bodyPr>
          <a:lstStyle/>
          <a:p>
            <a:r>
              <a:rPr lang="en-US" sz="1400" b="1" dirty="0"/>
              <a:t>Angular Kinematics Quantities</a:t>
            </a:r>
          </a:p>
        </p:txBody>
      </p:sp>
      <p:sp>
        <p:nvSpPr>
          <p:cNvPr id="31" name="TextBox 30">
            <a:extLst>
              <a:ext uri="{FF2B5EF4-FFF2-40B4-BE49-F238E27FC236}">
                <a16:creationId xmlns:a16="http://schemas.microsoft.com/office/drawing/2014/main" id="{7C2F9C97-61B2-7D0C-45BC-8D7442ADED03}"/>
              </a:ext>
            </a:extLst>
          </p:cNvPr>
          <p:cNvSpPr txBox="1"/>
          <p:nvPr/>
        </p:nvSpPr>
        <p:spPr>
          <a:xfrm>
            <a:off x="10362357" y="3744744"/>
            <a:ext cx="1013548" cy="276999"/>
          </a:xfrm>
          <a:prstGeom prst="rect">
            <a:avLst/>
          </a:prstGeom>
          <a:noFill/>
        </p:spPr>
        <p:txBody>
          <a:bodyPr wrap="square" rtlCol="0">
            <a:spAutoFit/>
          </a:bodyPr>
          <a:lstStyle/>
          <a:p>
            <a:r>
              <a:rPr lang="en-US" altLang="zh-CN" sz="1200" dirty="0"/>
              <a:t>(Magnitude)</a:t>
            </a:r>
            <a:endParaRPr lang="en-US" sz="1200" dirty="0"/>
          </a:p>
        </p:txBody>
      </p:sp>
      <p:pic>
        <p:nvPicPr>
          <p:cNvPr id="32" name="Picture 31">
            <a:extLst>
              <a:ext uri="{FF2B5EF4-FFF2-40B4-BE49-F238E27FC236}">
                <a16:creationId xmlns:a16="http://schemas.microsoft.com/office/drawing/2014/main" id="{427208D0-B8DA-DC36-0B44-DF0C03494284}"/>
              </a:ext>
            </a:extLst>
          </p:cNvPr>
          <p:cNvPicPr>
            <a:picLocks noChangeAspect="1"/>
          </p:cNvPicPr>
          <p:nvPr/>
        </p:nvPicPr>
        <p:blipFill>
          <a:blip r:embed="rId2"/>
          <a:stretch>
            <a:fillRect/>
          </a:stretch>
        </p:blipFill>
        <p:spPr>
          <a:xfrm rot="20892866">
            <a:off x="5074098" y="3279884"/>
            <a:ext cx="327265" cy="242176"/>
          </a:xfrm>
          <a:prstGeom prst="rect">
            <a:avLst/>
          </a:prstGeom>
        </p:spPr>
      </p:pic>
      <p:sp>
        <p:nvSpPr>
          <p:cNvPr id="33" name="Rectangle 32">
            <a:extLst>
              <a:ext uri="{FF2B5EF4-FFF2-40B4-BE49-F238E27FC236}">
                <a16:creationId xmlns:a16="http://schemas.microsoft.com/office/drawing/2014/main" id="{0D6455DC-6E9A-817D-4EAE-8FF722C283A4}"/>
              </a:ext>
            </a:extLst>
          </p:cNvPr>
          <p:cNvSpPr/>
          <p:nvPr/>
        </p:nvSpPr>
        <p:spPr>
          <a:xfrm>
            <a:off x="7007665" y="4092681"/>
            <a:ext cx="643467" cy="228525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DE643BCB-A67D-C69C-204F-682C10D99B18}"/>
              </a:ext>
            </a:extLst>
          </p:cNvPr>
          <p:cNvCxnSpPr>
            <a:cxnSpLocks/>
          </p:cNvCxnSpPr>
          <p:nvPr/>
        </p:nvCxnSpPr>
        <p:spPr>
          <a:xfrm flipH="1" flipV="1">
            <a:off x="5914730" y="1657664"/>
            <a:ext cx="1092935" cy="243501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4C9C67C-BC50-90F7-AE1E-94529BE0ED98}"/>
              </a:ext>
            </a:extLst>
          </p:cNvPr>
          <p:cNvCxnSpPr>
            <a:cxnSpLocks/>
          </p:cNvCxnSpPr>
          <p:nvPr/>
        </p:nvCxnSpPr>
        <p:spPr>
          <a:xfrm flipH="1" flipV="1">
            <a:off x="6440989" y="1419271"/>
            <a:ext cx="1199989" cy="267341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E0A9501-9E60-A15A-500B-13FFB13E0C8B}"/>
              </a:ext>
            </a:extLst>
          </p:cNvPr>
          <p:cNvCxnSpPr>
            <a:cxnSpLocks/>
          </p:cNvCxnSpPr>
          <p:nvPr/>
        </p:nvCxnSpPr>
        <p:spPr>
          <a:xfrm flipH="1">
            <a:off x="5904576" y="1419271"/>
            <a:ext cx="540585" cy="238393"/>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E7D73F0-6BB3-89EB-FB0D-6A10A0658BFC}"/>
              </a:ext>
            </a:extLst>
          </p:cNvPr>
          <p:cNvCxnSpPr>
            <a:cxnSpLocks/>
          </p:cNvCxnSpPr>
          <p:nvPr/>
        </p:nvCxnSpPr>
        <p:spPr>
          <a:xfrm flipV="1">
            <a:off x="5625915" y="2489294"/>
            <a:ext cx="657822" cy="805299"/>
          </a:xfrm>
          <a:prstGeom prst="line">
            <a:avLst/>
          </a:prstGeom>
          <a:ln w="12700">
            <a:solidFill>
              <a:srgbClr val="CC00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10EB8E-C362-0755-16B7-143CA8542B80}"/>
              </a:ext>
            </a:extLst>
          </p:cNvPr>
          <p:cNvCxnSpPr>
            <a:cxnSpLocks/>
          </p:cNvCxnSpPr>
          <p:nvPr/>
        </p:nvCxnSpPr>
        <p:spPr>
          <a:xfrm flipV="1">
            <a:off x="5996452" y="2986816"/>
            <a:ext cx="511089" cy="625669"/>
          </a:xfrm>
          <a:prstGeom prst="line">
            <a:avLst/>
          </a:prstGeom>
          <a:ln w="12700">
            <a:solidFill>
              <a:srgbClr val="CC00F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A6D558C-8FE2-C90D-305B-A8EFCB2F1465}"/>
              </a:ext>
            </a:extLst>
          </p:cNvPr>
          <p:cNvCxnSpPr>
            <a:cxnSpLocks/>
          </p:cNvCxnSpPr>
          <p:nvPr/>
        </p:nvCxnSpPr>
        <p:spPr>
          <a:xfrm>
            <a:off x="5625915" y="3288093"/>
            <a:ext cx="370537" cy="33709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772304A-62A4-5D5B-1B69-397B474ADEDA}"/>
              </a:ext>
            </a:extLst>
          </p:cNvPr>
          <p:cNvCxnSpPr>
            <a:cxnSpLocks/>
          </p:cNvCxnSpPr>
          <p:nvPr/>
        </p:nvCxnSpPr>
        <p:spPr>
          <a:xfrm flipH="1">
            <a:off x="4742882" y="3294593"/>
            <a:ext cx="881894" cy="187214"/>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FFEAE93-2846-FCCA-A38F-46934C1B0BA5}"/>
              </a:ext>
            </a:extLst>
          </p:cNvPr>
          <p:cNvCxnSpPr>
            <a:cxnSpLocks/>
          </p:cNvCxnSpPr>
          <p:nvPr/>
        </p:nvCxnSpPr>
        <p:spPr>
          <a:xfrm flipH="1">
            <a:off x="4830583" y="3622777"/>
            <a:ext cx="1165869" cy="254657"/>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41A1C1-F443-1E50-A5F4-7CF878FB173F}"/>
              </a:ext>
            </a:extLst>
          </p:cNvPr>
          <p:cNvCxnSpPr>
            <a:cxnSpLocks/>
          </p:cNvCxnSpPr>
          <p:nvPr/>
        </p:nvCxnSpPr>
        <p:spPr>
          <a:xfrm flipH="1" flipV="1">
            <a:off x="4742882" y="3481807"/>
            <a:ext cx="80116" cy="395627"/>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C4EF1913-BD08-E7FA-29F7-D3DA5AFD9D04}"/>
              </a:ext>
            </a:extLst>
          </p:cNvPr>
          <p:cNvGrpSpPr/>
          <p:nvPr/>
        </p:nvGrpSpPr>
        <p:grpSpPr>
          <a:xfrm>
            <a:off x="3807266" y="5105700"/>
            <a:ext cx="1201595" cy="1261623"/>
            <a:chOff x="3328136" y="4911923"/>
            <a:chExt cx="1201595" cy="1261623"/>
          </a:xfrm>
        </p:grpSpPr>
        <p:cxnSp>
          <p:nvCxnSpPr>
            <p:cNvPr id="44" name="Straight Arrow Connector 43">
              <a:extLst>
                <a:ext uri="{FF2B5EF4-FFF2-40B4-BE49-F238E27FC236}">
                  <a16:creationId xmlns:a16="http://schemas.microsoft.com/office/drawing/2014/main" id="{27062437-4090-ABE5-A4FB-16CFD84B4FBB}"/>
                </a:ext>
              </a:extLst>
            </p:cNvPr>
            <p:cNvCxnSpPr>
              <a:cxnSpLocks/>
            </p:cNvCxnSpPr>
            <p:nvPr/>
          </p:nvCxnSpPr>
          <p:spPr>
            <a:xfrm>
              <a:off x="3421200" y="5886994"/>
              <a:ext cx="8425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869B833-EF84-7D48-E147-AE4D08D52B32}"/>
                </a:ext>
              </a:extLst>
            </p:cNvPr>
            <p:cNvCxnSpPr>
              <a:cxnSpLocks/>
            </p:cNvCxnSpPr>
            <p:nvPr/>
          </p:nvCxnSpPr>
          <p:spPr>
            <a:xfrm flipV="1">
              <a:off x="3573600" y="5219700"/>
              <a:ext cx="0" cy="819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0455E82-0FD2-38A7-02D8-72D6E78B61B8}"/>
                </a:ext>
              </a:extLst>
            </p:cNvPr>
            <p:cNvSpPr txBox="1"/>
            <p:nvPr/>
          </p:nvSpPr>
          <p:spPr>
            <a:xfrm>
              <a:off x="4245971" y="5711881"/>
              <a:ext cx="283760" cy="307777"/>
            </a:xfrm>
            <a:prstGeom prst="rect">
              <a:avLst/>
            </a:prstGeom>
            <a:noFill/>
          </p:spPr>
          <p:txBody>
            <a:bodyPr wrap="square" rtlCol="0">
              <a:spAutoFit/>
            </a:bodyPr>
            <a:lstStyle/>
            <a:p>
              <a:r>
                <a:rPr lang="en-US" sz="1400" dirty="0"/>
                <a:t>x</a:t>
              </a:r>
            </a:p>
          </p:txBody>
        </p:sp>
        <p:sp>
          <p:nvSpPr>
            <p:cNvPr id="47" name="TextBox 46">
              <a:extLst>
                <a:ext uri="{FF2B5EF4-FFF2-40B4-BE49-F238E27FC236}">
                  <a16:creationId xmlns:a16="http://schemas.microsoft.com/office/drawing/2014/main" id="{DCD93CB5-AC9E-D88D-DA9A-415575EC2CFA}"/>
                </a:ext>
              </a:extLst>
            </p:cNvPr>
            <p:cNvSpPr txBox="1"/>
            <p:nvPr/>
          </p:nvSpPr>
          <p:spPr>
            <a:xfrm>
              <a:off x="3470016" y="4911923"/>
              <a:ext cx="283760" cy="307777"/>
            </a:xfrm>
            <a:prstGeom prst="rect">
              <a:avLst/>
            </a:prstGeom>
            <a:noFill/>
          </p:spPr>
          <p:txBody>
            <a:bodyPr wrap="square" rtlCol="0">
              <a:spAutoFit/>
            </a:bodyPr>
            <a:lstStyle/>
            <a:p>
              <a:r>
                <a:rPr lang="en-US" sz="1400" dirty="0"/>
                <a:t>y</a:t>
              </a:r>
            </a:p>
          </p:txBody>
        </p:sp>
        <p:sp>
          <p:nvSpPr>
            <p:cNvPr id="48" name="TextBox 47">
              <a:extLst>
                <a:ext uri="{FF2B5EF4-FFF2-40B4-BE49-F238E27FC236}">
                  <a16:creationId xmlns:a16="http://schemas.microsoft.com/office/drawing/2014/main" id="{CD2BA527-9308-6342-7BA7-04C478469A48}"/>
                </a:ext>
              </a:extLst>
            </p:cNvPr>
            <p:cNvSpPr txBox="1"/>
            <p:nvPr/>
          </p:nvSpPr>
          <p:spPr>
            <a:xfrm>
              <a:off x="3328136" y="5865769"/>
              <a:ext cx="283760" cy="307777"/>
            </a:xfrm>
            <a:prstGeom prst="rect">
              <a:avLst/>
            </a:prstGeom>
            <a:noFill/>
          </p:spPr>
          <p:txBody>
            <a:bodyPr wrap="square" rtlCol="0">
              <a:spAutoFit/>
            </a:bodyPr>
            <a:lstStyle/>
            <a:p>
              <a:r>
                <a:rPr lang="en-US" sz="1400" dirty="0"/>
                <a:t>O</a:t>
              </a:r>
            </a:p>
          </p:txBody>
        </p:sp>
      </p:grpSp>
      <p:grpSp>
        <p:nvGrpSpPr>
          <p:cNvPr id="49" name="Group 48">
            <a:extLst>
              <a:ext uri="{FF2B5EF4-FFF2-40B4-BE49-F238E27FC236}">
                <a16:creationId xmlns:a16="http://schemas.microsoft.com/office/drawing/2014/main" id="{4FAA7AC6-77E5-8F95-5F7C-0F75C9F13220}"/>
              </a:ext>
            </a:extLst>
          </p:cNvPr>
          <p:cNvGrpSpPr/>
          <p:nvPr/>
        </p:nvGrpSpPr>
        <p:grpSpPr>
          <a:xfrm>
            <a:off x="7084253" y="3117855"/>
            <a:ext cx="1299647" cy="1261623"/>
            <a:chOff x="3328136" y="4911923"/>
            <a:chExt cx="1299647" cy="1261623"/>
          </a:xfrm>
        </p:grpSpPr>
        <p:cxnSp>
          <p:nvCxnSpPr>
            <p:cNvPr id="50" name="Straight Arrow Connector 49">
              <a:extLst>
                <a:ext uri="{FF2B5EF4-FFF2-40B4-BE49-F238E27FC236}">
                  <a16:creationId xmlns:a16="http://schemas.microsoft.com/office/drawing/2014/main" id="{8BE89B54-C7CD-4AAA-5176-B94D93C55F08}"/>
                </a:ext>
              </a:extLst>
            </p:cNvPr>
            <p:cNvCxnSpPr>
              <a:cxnSpLocks/>
            </p:cNvCxnSpPr>
            <p:nvPr/>
          </p:nvCxnSpPr>
          <p:spPr>
            <a:xfrm>
              <a:off x="3421200" y="5886994"/>
              <a:ext cx="8425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C884A5A-719D-11D9-E4E2-D772CF692FFC}"/>
                </a:ext>
              </a:extLst>
            </p:cNvPr>
            <p:cNvCxnSpPr>
              <a:cxnSpLocks/>
            </p:cNvCxnSpPr>
            <p:nvPr/>
          </p:nvCxnSpPr>
          <p:spPr>
            <a:xfrm flipV="1">
              <a:off x="3573600" y="5219700"/>
              <a:ext cx="0" cy="819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0A2ADA7-AC65-8BC5-3E08-8903ABF2C145}"/>
                </a:ext>
              </a:extLst>
            </p:cNvPr>
            <p:cNvSpPr txBox="1"/>
            <p:nvPr/>
          </p:nvSpPr>
          <p:spPr>
            <a:xfrm>
              <a:off x="4245970" y="5711881"/>
              <a:ext cx="381813" cy="307777"/>
            </a:xfrm>
            <a:prstGeom prst="rect">
              <a:avLst/>
            </a:prstGeom>
            <a:noFill/>
          </p:spPr>
          <p:txBody>
            <a:bodyPr wrap="square" rtlCol="0">
              <a:spAutoFit/>
            </a:bodyPr>
            <a:lstStyle/>
            <a:p>
              <a:r>
                <a:rPr lang="en-US" sz="1400" dirty="0"/>
                <a:t>x’</a:t>
              </a:r>
            </a:p>
          </p:txBody>
        </p:sp>
        <p:sp>
          <p:nvSpPr>
            <p:cNvPr id="53" name="TextBox 52">
              <a:extLst>
                <a:ext uri="{FF2B5EF4-FFF2-40B4-BE49-F238E27FC236}">
                  <a16:creationId xmlns:a16="http://schemas.microsoft.com/office/drawing/2014/main" id="{8EB3838E-8277-E543-2D55-FFD5982A124B}"/>
                </a:ext>
              </a:extLst>
            </p:cNvPr>
            <p:cNvSpPr txBox="1"/>
            <p:nvPr/>
          </p:nvSpPr>
          <p:spPr>
            <a:xfrm>
              <a:off x="3470016" y="4911923"/>
              <a:ext cx="365818" cy="307777"/>
            </a:xfrm>
            <a:prstGeom prst="rect">
              <a:avLst/>
            </a:prstGeom>
            <a:noFill/>
          </p:spPr>
          <p:txBody>
            <a:bodyPr wrap="square" rtlCol="0">
              <a:spAutoFit/>
            </a:bodyPr>
            <a:lstStyle/>
            <a:p>
              <a:r>
                <a:rPr lang="en-US" sz="1400" dirty="0"/>
                <a:t>y’</a:t>
              </a:r>
            </a:p>
          </p:txBody>
        </p:sp>
        <p:sp>
          <p:nvSpPr>
            <p:cNvPr id="54" name="TextBox 53">
              <a:extLst>
                <a:ext uri="{FF2B5EF4-FFF2-40B4-BE49-F238E27FC236}">
                  <a16:creationId xmlns:a16="http://schemas.microsoft.com/office/drawing/2014/main" id="{AD204428-99DD-CD96-0150-71F5CBA28E48}"/>
                </a:ext>
              </a:extLst>
            </p:cNvPr>
            <p:cNvSpPr txBox="1"/>
            <p:nvPr/>
          </p:nvSpPr>
          <p:spPr>
            <a:xfrm>
              <a:off x="3328136" y="5865769"/>
              <a:ext cx="283760" cy="307777"/>
            </a:xfrm>
            <a:prstGeom prst="rect">
              <a:avLst/>
            </a:prstGeom>
            <a:noFill/>
          </p:spPr>
          <p:txBody>
            <a:bodyPr wrap="square" rtlCol="0">
              <a:spAutoFit/>
            </a:bodyPr>
            <a:lstStyle/>
            <a:p>
              <a:r>
                <a:rPr lang="en-MY" sz="1400" dirty="0"/>
                <a:t>A</a:t>
              </a:r>
              <a:endParaRPr lang="en-US" sz="1400" dirty="0"/>
            </a:p>
          </p:txBody>
        </p:sp>
      </p:grpSp>
      <p:grpSp>
        <p:nvGrpSpPr>
          <p:cNvPr id="55" name="Group 54">
            <a:extLst>
              <a:ext uri="{FF2B5EF4-FFF2-40B4-BE49-F238E27FC236}">
                <a16:creationId xmlns:a16="http://schemas.microsoft.com/office/drawing/2014/main" id="{8508D0FE-40E1-588B-71BE-0E62B304039A}"/>
              </a:ext>
            </a:extLst>
          </p:cNvPr>
          <p:cNvGrpSpPr/>
          <p:nvPr/>
        </p:nvGrpSpPr>
        <p:grpSpPr>
          <a:xfrm rot="20119041">
            <a:off x="6245737" y="1414792"/>
            <a:ext cx="1359817" cy="1261622"/>
            <a:chOff x="3328136" y="4911924"/>
            <a:chExt cx="1359817" cy="1261622"/>
          </a:xfrm>
        </p:grpSpPr>
        <p:cxnSp>
          <p:nvCxnSpPr>
            <p:cNvPr id="56" name="Straight Arrow Connector 55">
              <a:extLst>
                <a:ext uri="{FF2B5EF4-FFF2-40B4-BE49-F238E27FC236}">
                  <a16:creationId xmlns:a16="http://schemas.microsoft.com/office/drawing/2014/main" id="{D2E1C6B9-E47B-09E9-DDE7-ECEA7AA908EE}"/>
                </a:ext>
              </a:extLst>
            </p:cNvPr>
            <p:cNvCxnSpPr>
              <a:cxnSpLocks/>
            </p:cNvCxnSpPr>
            <p:nvPr/>
          </p:nvCxnSpPr>
          <p:spPr>
            <a:xfrm>
              <a:off x="3421200" y="5886994"/>
              <a:ext cx="8425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FEC1F8D-92BA-4CDA-2A4A-CF38CFDA927E}"/>
                </a:ext>
              </a:extLst>
            </p:cNvPr>
            <p:cNvCxnSpPr>
              <a:cxnSpLocks/>
            </p:cNvCxnSpPr>
            <p:nvPr/>
          </p:nvCxnSpPr>
          <p:spPr>
            <a:xfrm flipV="1">
              <a:off x="3573600" y="5219700"/>
              <a:ext cx="0" cy="819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ACA63A9-E90A-E85C-11C9-336D60AD1165}"/>
                </a:ext>
              </a:extLst>
            </p:cNvPr>
            <p:cNvSpPr txBox="1"/>
            <p:nvPr/>
          </p:nvSpPr>
          <p:spPr>
            <a:xfrm>
              <a:off x="4245970" y="5711881"/>
              <a:ext cx="441983" cy="307777"/>
            </a:xfrm>
            <a:prstGeom prst="rect">
              <a:avLst/>
            </a:prstGeom>
            <a:noFill/>
          </p:spPr>
          <p:txBody>
            <a:bodyPr wrap="square" rtlCol="0">
              <a:spAutoFit/>
            </a:bodyPr>
            <a:lstStyle/>
            <a:p>
              <a:r>
                <a:rPr lang="en-MY" sz="1400" dirty="0"/>
                <a:t>x’’</a:t>
              </a:r>
              <a:endParaRPr lang="en-US" sz="1400" dirty="0"/>
            </a:p>
          </p:txBody>
        </p:sp>
        <p:sp>
          <p:nvSpPr>
            <p:cNvPr id="59" name="TextBox 58">
              <a:extLst>
                <a:ext uri="{FF2B5EF4-FFF2-40B4-BE49-F238E27FC236}">
                  <a16:creationId xmlns:a16="http://schemas.microsoft.com/office/drawing/2014/main" id="{5C8F3DD6-68BA-D8A0-4295-1C14626F4541}"/>
                </a:ext>
              </a:extLst>
            </p:cNvPr>
            <p:cNvSpPr txBox="1"/>
            <p:nvPr/>
          </p:nvSpPr>
          <p:spPr>
            <a:xfrm>
              <a:off x="3470015" y="4911924"/>
              <a:ext cx="406328" cy="307777"/>
            </a:xfrm>
            <a:prstGeom prst="rect">
              <a:avLst/>
            </a:prstGeom>
            <a:noFill/>
          </p:spPr>
          <p:txBody>
            <a:bodyPr wrap="square" rtlCol="0">
              <a:spAutoFit/>
            </a:bodyPr>
            <a:lstStyle/>
            <a:p>
              <a:r>
                <a:rPr lang="en-US" sz="1400" dirty="0"/>
                <a:t>y’’</a:t>
              </a:r>
            </a:p>
          </p:txBody>
        </p:sp>
        <p:sp>
          <p:nvSpPr>
            <p:cNvPr id="60" name="TextBox 59">
              <a:extLst>
                <a:ext uri="{FF2B5EF4-FFF2-40B4-BE49-F238E27FC236}">
                  <a16:creationId xmlns:a16="http://schemas.microsoft.com/office/drawing/2014/main" id="{3711714E-3A6E-8747-5AA6-B9040747D675}"/>
                </a:ext>
              </a:extLst>
            </p:cNvPr>
            <p:cNvSpPr txBox="1"/>
            <p:nvPr/>
          </p:nvSpPr>
          <p:spPr>
            <a:xfrm>
              <a:off x="3328136" y="5865769"/>
              <a:ext cx="283760" cy="307777"/>
            </a:xfrm>
            <a:prstGeom prst="rect">
              <a:avLst/>
            </a:prstGeom>
            <a:noFill/>
          </p:spPr>
          <p:txBody>
            <a:bodyPr wrap="square" rtlCol="0">
              <a:spAutoFit/>
            </a:bodyPr>
            <a:lstStyle/>
            <a:p>
              <a:r>
                <a:rPr lang="en-MY" sz="1400" dirty="0"/>
                <a:t>B</a:t>
              </a:r>
              <a:endParaRPr lang="en-US" sz="1400" dirty="0"/>
            </a:p>
          </p:txBody>
        </p:sp>
      </p:grpSp>
      <p:grpSp>
        <p:nvGrpSpPr>
          <p:cNvPr id="61" name="Group 60">
            <a:extLst>
              <a:ext uri="{FF2B5EF4-FFF2-40B4-BE49-F238E27FC236}">
                <a16:creationId xmlns:a16="http://schemas.microsoft.com/office/drawing/2014/main" id="{418BE69A-DC1D-491E-51D3-EC508F90D998}"/>
              </a:ext>
            </a:extLst>
          </p:cNvPr>
          <p:cNvGrpSpPr/>
          <p:nvPr/>
        </p:nvGrpSpPr>
        <p:grpSpPr>
          <a:xfrm rot="18674362">
            <a:off x="5231677" y="2424343"/>
            <a:ext cx="1164684" cy="1197145"/>
            <a:chOff x="3328136" y="5026540"/>
            <a:chExt cx="1112161" cy="1147006"/>
          </a:xfrm>
        </p:grpSpPr>
        <p:cxnSp>
          <p:nvCxnSpPr>
            <p:cNvPr id="62" name="Straight Arrow Connector 61">
              <a:extLst>
                <a:ext uri="{FF2B5EF4-FFF2-40B4-BE49-F238E27FC236}">
                  <a16:creationId xmlns:a16="http://schemas.microsoft.com/office/drawing/2014/main" id="{FE70B8A5-10E1-B2AD-B59B-656B239A95CC}"/>
                </a:ext>
              </a:extLst>
            </p:cNvPr>
            <p:cNvCxnSpPr>
              <a:cxnSpLocks/>
            </p:cNvCxnSpPr>
            <p:nvPr/>
          </p:nvCxnSpPr>
          <p:spPr>
            <a:xfrm rot="2925638" flipV="1">
              <a:off x="3533824" y="5636859"/>
              <a:ext cx="440037" cy="5002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98E1A75-7567-3A90-7D11-2AE02F6DEDFB}"/>
                </a:ext>
              </a:extLst>
            </p:cNvPr>
            <p:cNvCxnSpPr>
              <a:cxnSpLocks/>
            </p:cNvCxnSpPr>
            <p:nvPr/>
          </p:nvCxnSpPr>
          <p:spPr>
            <a:xfrm rot="2925638" flipH="1" flipV="1">
              <a:off x="3301519" y="5439847"/>
              <a:ext cx="544163" cy="4754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F8871DB3-19E6-4F0A-39D5-1F75EF8F273D}"/>
                </a:ext>
              </a:extLst>
            </p:cNvPr>
            <p:cNvSpPr txBox="1"/>
            <p:nvPr/>
          </p:nvSpPr>
          <p:spPr>
            <a:xfrm>
              <a:off x="3998314" y="5843007"/>
              <a:ext cx="441983" cy="307777"/>
            </a:xfrm>
            <a:prstGeom prst="rect">
              <a:avLst/>
            </a:prstGeom>
            <a:noFill/>
          </p:spPr>
          <p:txBody>
            <a:bodyPr wrap="square" rtlCol="0">
              <a:spAutoFit/>
            </a:bodyPr>
            <a:lstStyle/>
            <a:p>
              <a:r>
                <a:rPr lang="en-MY" sz="1400" dirty="0"/>
                <a:t>x’’’</a:t>
              </a:r>
              <a:endParaRPr lang="en-US" sz="1400" dirty="0"/>
            </a:p>
          </p:txBody>
        </p:sp>
        <p:sp>
          <p:nvSpPr>
            <p:cNvPr id="65" name="TextBox 64">
              <a:extLst>
                <a:ext uri="{FF2B5EF4-FFF2-40B4-BE49-F238E27FC236}">
                  <a16:creationId xmlns:a16="http://schemas.microsoft.com/office/drawing/2014/main" id="{C73081CB-3F72-7F6C-3260-8284F070AAD1}"/>
                </a:ext>
              </a:extLst>
            </p:cNvPr>
            <p:cNvSpPr txBox="1"/>
            <p:nvPr/>
          </p:nvSpPr>
          <p:spPr>
            <a:xfrm>
              <a:off x="3439065" y="5026540"/>
              <a:ext cx="406328" cy="307777"/>
            </a:xfrm>
            <a:prstGeom prst="rect">
              <a:avLst/>
            </a:prstGeom>
            <a:noFill/>
          </p:spPr>
          <p:txBody>
            <a:bodyPr wrap="square" rtlCol="0">
              <a:spAutoFit/>
            </a:bodyPr>
            <a:lstStyle/>
            <a:p>
              <a:r>
                <a:rPr lang="en-US" sz="1400" dirty="0"/>
                <a:t>y’’’</a:t>
              </a:r>
            </a:p>
          </p:txBody>
        </p:sp>
        <p:sp>
          <p:nvSpPr>
            <p:cNvPr id="66" name="TextBox 65">
              <a:extLst>
                <a:ext uri="{FF2B5EF4-FFF2-40B4-BE49-F238E27FC236}">
                  <a16:creationId xmlns:a16="http://schemas.microsoft.com/office/drawing/2014/main" id="{9D3B744D-226F-28EF-BB3F-E186A3C57B66}"/>
                </a:ext>
              </a:extLst>
            </p:cNvPr>
            <p:cNvSpPr txBox="1"/>
            <p:nvPr/>
          </p:nvSpPr>
          <p:spPr>
            <a:xfrm>
              <a:off x="3328136" y="5865769"/>
              <a:ext cx="283760" cy="307777"/>
            </a:xfrm>
            <a:prstGeom prst="rect">
              <a:avLst/>
            </a:prstGeom>
            <a:noFill/>
          </p:spPr>
          <p:txBody>
            <a:bodyPr wrap="square" rtlCol="0">
              <a:spAutoFit/>
            </a:bodyPr>
            <a:lstStyle/>
            <a:p>
              <a:r>
                <a:rPr lang="en-MY" sz="1400" dirty="0"/>
                <a:t>C</a:t>
              </a:r>
              <a:endParaRPr lang="en-US" sz="1400" dirty="0"/>
            </a:p>
          </p:txBody>
        </p:sp>
      </p:grpSp>
      <p:grpSp>
        <p:nvGrpSpPr>
          <p:cNvPr id="67" name="Group 66">
            <a:extLst>
              <a:ext uri="{FF2B5EF4-FFF2-40B4-BE49-F238E27FC236}">
                <a16:creationId xmlns:a16="http://schemas.microsoft.com/office/drawing/2014/main" id="{3EFD5C0A-19ED-50AB-0F26-5B6EB7B2B3F9}"/>
              </a:ext>
            </a:extLst>
          </p:cNvPr>
          <p:cNvGrpSpPr/>
          <p:nvPr/>
        </p:nvGrpSpPr>
        <p:grpSpPr>
          <a:xfrm rot="20958126">
            <a:off x="4431165" y="2748580"/>
            <a:ext cx="1242922" cy="1133677"/>
            <a:chOff x="3298084" y="5045187"/>
            <a:chExt cx="1186872" cy="1086197"/>
          </a:xfrm>
        </p:grpSpPr>
        <p:cxnSp>
          <p:nvCxnSpPr>
            <p:cNvPr id="68" name="Straight Arrow Connector 67">
              <a:extLst>
                <a:ext uri="{FF2B5EF4-FFF2-40B4-BE49-F238E27FC236}">
                  <a16:creationId xmlns:a16="http://schemas.microsoft.com/office/drawing/2014/main" id="{2C00328F-2960-3916-40F7-53DDCA4204F4}"/>
                </a:ext>
              </a:extLst>
            </p:cNvPr>
            <p:cNvCxnSpPr>
              <a:cxnSpLocks/>
            </p:cNvCxnSpPr>
            <p:nvPr/>
          </p:nvCxnSpPr>
          <p:spPr>
            <a:xfrm rot="641874" flipV="1">
              <a:off x="3427291" y="5821727"/>
              <a:ext cx="688654" cy="1305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7327B28-816B-E1E1-4B11-07DC4E48CDAB}"/>
                </a:ext>
              </a:extLst>
            </p:cNvPr>
            <p:cNvCxnSpPr>
              <a:cxnSpLocks/>
            </p:cNvCxnSpPr>
            <p:nvPr/>
          </p:nvCxnSpPr>
          <p:spPr>
            <a:xfrm rot="641874" flipH="1" flipV="1">
              <a:off x="3508024" y="5336655"/>
              <a:ext cx="131152" cy="6965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15B0249-5EB6-F462-59FF-8EF87010F06C}"/>
                </a:ext>
              </a:extLst>
            </p:cNvPr>
            <p:cNvSpPr txBox="1"/>
            <p:nvPr/>
          </p:nvSpPr>
          <p:spPr>
            <a:xfrm>
              <a:off x="4042973" y="5811133"/>
              <a:ext cx="441983" cy="294887"/>
            </a:xfrm>
            <a:prstGeom prst="rect">
              <a:avLst/>
            </a:prstGeom>
            <a:noFill/>
          </p:spPr>
          <p:txBody>
            <a:bodyPr wrap="square" rtlCol="0">
              <a:spAutoFit/>
            </a:bodyPr>
            <a:lstStyle/>
            <a:p>
              <a:r>
                <a:rPr lang="en-MY" sz="1400" dirty="0"/>
                <a:t>x’’’’</a:t>
              </a:r>
              <a:endParaRPr lang="en-US" sz="1400" dirty="0"/>
            </a:p>
          </p:txBody>
        </p:sp>
        <p:sp>
          <p:nvSpPr>
            <p:cNvPr id="71" name="TextBox 70">
              <a:extLst>
                <a:ext uri="{FF2B5EF4-FFF2-40B4-BE49-F238E27FC236}">
                  <a16:creationId xmlns:a16="http://schemas.microsoft.com/office/drawing/2014/main" id="{45FDB242-B539-F9FA-F0D0-557346AE2B30}"/>
                </a:ext>
              </a:extLst>
            </p:cNvPr>
            <p:cNvSpPr txBox="1"/>
            <p:nvPr/>
          </p:nvSpPr>
          <p:spPr>
            <a:xfrm>
              <a:off x="3416504" y="5045187"/>
              <a:ext cx="429246" cy="294887"/>
            </a:xfrm>
            <a:prstGeom prst="rect">
              <a:avLst/>
            </a:prstGeom>
            <a:noFill/>
          </p:spPr>
          <p:txBody>
            <a:bodyPr wrap="square" rtlCol="0">
              <a:spAutoFit/>
            </a:bodyPr>
            <a:lstStyle/>
            <a:p>
              <a:r>
                <a:rPr lang="en-US" sz="1400" dirty="0"/>
                <a:t>y’’’’</a:t>
              </a:r>
            </a:p>
          </p:txBody>
        </p:sp>
        <p:sp>
          <p:nvSpPr>
            <p:cNvPr id="72" name="TextBox 71">
              <a:extLst>
                <a:ext uri="{FF2B5EF4-FFF2-40B4-BE49-F238E27FC236}">
                  <a16:creationId xmlns:a16="http://schemas.microsoft.com/office/drawing/2014/main" id="{16EA508C-4F83-DF59-59B8-DDC8D7942E48}"/>
                </a:ext>
              </a:extLst>
            </p:cNvPr>
            <p:cNvSpPr txBox="1"/>
            <p:nvPr/>
          </p:nvSpPr>
          <p:spPr>
            <a:xfrm>
              <a:off x="3298084" y="5836497"/>
              <a:ext cx="283760" cy="294887"/>
            </a:xfrm>
            <a:prstGeom prst="rect">
              <a:avLst/>
            </a:prstGeom>
            <a:noFill/>
          </p:spPr>
          <p:txBody>
            <a:bodyPr wrap="square" rtlCol="0">
              <a:spAutoFit/>
            </a:bodyPr>
            <a:lstStyle/>
            <a:p>
              <a:r>
                <a:rPr lang="en-MY" sz="1400" dirty="0"/>
                <a:t>D</a:t>
              </a:r>
              <a:endParaRPr lang="en-US" sz="1400" dirty="0"/>
            </a:p>
          </p:txBody>
        </p:sp>
      </p:grpSp>
      <p:sp>
        <p:nvSpPr>
          <p:cNvPr id="73" name="Oval 72">
            <a:extLst>
              <a:ext uri="{FF2B5EF4-FFF2-40B4-BE49-F238E27FC236}">
                <a16:creationId xmlns:a16="http://schemas.microsoft.com/office/drawing/2014/main" id="{9FF86311-F876-36C9-0757-93525A27A026}"/>
              </a:ext>
            </a:extLst>
          </p:cNvPr>
          <p:cNvSpPr/>
          <p:nvPr/>
        </p:nvSpPr>
        <p:spPr>
          <a:xfrm>
            <a:off x="4032625" y="6063368"/>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3E54F48-FFB1-F922-3CAA-80529A341E0A}"/>
              </a:ext>
            </a:extLst>
          </p:cNvPr>
          <p:cNvSpPr/>
          <p:nvPr/>
        </p:nvSpPr>
        <p:spPr>
          <a:xfrm>
            <a:off x="4758409" y="3667474"/>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222A3BE3-078A-5C80-C65E-C5EAC1AA9694}"/>
              </a:ext>
            </a:extLst>
          </p:cNvPr>
          <p:cNvSpPr/>
          <p:nvPr/>
        </p:nvSpPr>
        <p:spPr>
          <a:xfrm>
            <a:off x="5809319" y="3446800"/>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C430AC83-496F-1A71-C3DB-1409DE2F8810}"/>
              </a:ext>
            </a:extLst>
          </p:cNvPr>
          <p:cNvSpPr/>
          <p:nvPr/>
        </p:nvSpPr>
        <p:spPr>
          <a:xfrm>
            <a:off x="6653677" y="2520089"/>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37400492-4335-F32D-231A-6D935719F0FB}"/>
              </a:ext>
            </a:extLst>
          </p:cNvPr>
          <p:cNvSpPr/>
          <p:nvPr/>
        </p:nvSpPr>
        <p:spPr>
          <a:xfrm>
            <a:off x="7309569" y="4074901"/>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FCBF24CC-511B-42CF-7474-1B886B4F80B4}"/>
              </a:ext>
            </a:extLst>
          </p:cNvPr>
          <p:cNvCxnSpPr>
            <a:stCxn id="73" idx="7"/>
            <a:endCxn id="77" idx="3"/>
          </p:cNvCxnSpPr>
          <p:nvPr/>
        </p:nvCxnSpPr>
        <p:spPr>
          <a:xfrm flipV="1">
            <a:off x="4071649" y="4113925"/>
            <a:ext cx="3244615" cy="1956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48B713B-DDEA-5229-309C-87046CA3F762}"/>
              </a:ext>
            </a:extLst>
          </p:cNvPr>
          <p:cNvCxnSpPr>
            <a:cxnSpLocks/>
            <a:stCxn id="73" idx="1"/>
            <a:endCxn id="74" idx="6"/>
          </p:cNvCxnSpPr>
          <p:nvPr/>
        </p:nvCxnSpPr>
        <p:spPr>
          <a:xfrm flipV="1">
            <a:off x="4039320" y="3690334"/>
            <a:ext cx="764808" cy="2379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CDF2A8E-6044-69CD-5220-D91079313E5A}"/>
              </a:ext>
            </a:extLst>
          </p:cNvPr>
          <p:cNvCxnSpPr>
            <a:cxnSpLocks/>
            <a:stCxn id="33" idx="0"/>
            <a:endCxn id="76" idx="2"/>
          </p:cNvCxnSpPr>
          <p:nvPr/>
        </p:nvCxnSpPr>
        <p:spPr>
          <a:xfrm flipH="1" flipV="1">
            <a:off x="6653677" y="2542949"/>
            <a:ext cx="675722" cy="1549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8C268219-4767-ECDC-A6F2-8A8A464015F6}"/>
              </a:ext>
            </a:extLst>
          </p:cNvPr>
          <p:cNvCxnSpPr>
            <a:cxnSpLocks/>
            <a:stCxn id="76" idx="7"/>
            <a:endCxn id="75" idx="2"/>
          </p:cNvCxnSpPr>
          <p:nvPr/>
        </p:nvCxnSpPr>
        <p:spPr>
          <a:xfrm flipH="1">
            <a:off x="5809319" y="2526784"/>
            <a:ext cx="883382" cy="942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CB907CAD-9ABA-A257-09E6-C73B4401784D}"/>
              </a:ext>
            </a:extLst>
          </p:cNvPr>
          <p:cNvCxnSpPr>
            <a:cxnSpLocks/>
            <a:stCxn id="75" idx="2"/>
            <a:endCxn id="74" idx="6"/>
          </p:cNvCxnSpPr>
          <p:nvPr/>
        </p:nvCxnSpPr>
        <p:spPr>
          <a:xfrm flipH="1">
            <a:off x="4804128" y="3469660"/>
            <a:ext cx="1005191" cy="220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D4E2E49C-3B11-AEDD-4E53-A653AB169380}"/>
              </a:ext>
            </a:extLst>
          </p:cNvPr>
          <p:cNvPicPr>
            <a:picLocks noChangeAspect="1"/>
          </p:cNvPicPr>
          <p:nvPr/>
        </p:nvPicPr>
        <p:blipFill>
          <a:blip r:embed="rId3"/>
          <a:stretch>
            <a:fillRect/>
          </a:stretch>
        </p:blipFill>
        <p:spPr>
          <a:xfrm>
            <a:off x="5763594" y="5133847"/>
            <a:ext cx="281964" cy="251482"/>
          </a:xfrm>
          <a:prstGeom prst="rect">
            <a:avLst/>
          </a:prstGeom>
        </p:spPr>
      </p:pic>
      <p:pic>
        <p:nvPicPr>
          <p:cNvPr id="84" name="Picture 83">
            <a:extLst>
              <a:ext uri="{FF2B5EF4-FFF2-40B4-BE49-F238E27FC236}">
                <a16:creationId xmlns:a16="http://schemas.microsoft.com/office/drawing/2014/main" id="{3F29DAB4-19AE-8BDA-C92B-1A7CB12C12C7}"/>
              </a:ext>
            </a:extLst>
          </p:cNvPr>
          <p:cNvPicPr>
            <a:picLocks noChangeAspect="1"/>
          </p:cNvPicPr>
          <p:nvPr/>
        </p:nvPicPr>
        <p:blipFill>
          <a:blip r:embed="rId4"/>
          <a:stretch>
            <a:fillRect/>
          </a:stretch>
        </p:blipFill>
        <p:spPr>
          <a:xfrm>
            <a:off x="4194029" y="4456203"/>
            <a:ext cx="266723" cy="259102"/>
          </a:xfrm>
          <a:prstGeom prst="rect">
            <a:avLst/>
          </a:prstGeom>
        </p:spPr>
      </p:pic>
      <p:pic>
        <p:nvPicPr>
          <p:cNvPr id="85" name="Picture 84">
            <a:extLst>
              <a:ext uri="{FF2B5EF4-FFF2-40B4-BE49-F238E27FC236}">
                <a16:creationId xmlns:a16="http://schemas.microsoft.com/office/drawing/2014/main" id="{2DCA7DAA-5CB7-AC46-21E7-60BC0E8B8445}"/>
              </a:ext>
            </a:extLst>
          </p:cNvPr>
          <p:cNvPicPr>
            <a:picLocks noChangeAspect="1"/>
          </p:cNvPicPr>
          <p:nvPr/>
        </p:nvPicPr>
        <p:blipFill>
          <a:blip r:embed="rId5"/>
          <a:stretch>
            <a:fillRect/>
          </a:stretch>
        </p:blipFill>
        <p:spPr>
          <a:xfrm rot="18483954">
            <a:off x="5995405" y="2746262"/>
            <a:ext cx="340137" cy="219671"/>
          </a:xfrm>
          <a:prstGeom prst="rect">
            <a:avLst/>
          </a:prstGeom>
        </p:spPr>
      </p:pic>
      <p:pic>
        <p:nvPicPr>
          <p:cNvPr id="86" name="Picture 85">
            <a:extLst>
              <a:ext uri="{FF2B5EF4-FFF2-40B4-BE49-F238E27FC236}">
                <a16:creationId xmlns:a16="http://schemas.microsoft.com/office/drawing/2014/main" id="{25B4A375-9C4F-56EB-A4E0-1637565E069E}"/>
              </a:ext>
            </a:extLst>
          </p:cNvPr>
          <p:cNvPicPr>
            <a:picLocks noChangeAspect="1"/>
          </p:cNvPicPr>
          <p:nvPr/>
        </p:nvPicPr>
        <p:blipFill>
          <a:blip r:embed="rId6"/>
          <a:stretch>
            <a:fillRect/>
          </a:stretch>
        </p:blipFill>
        <p:spPr>
          <a:xfrm>
            <a:off x="6975249" y="2885290"/>
            <a:ext cx="342930" cy="259102"/>
          </a:xfrm>
          <a:prstGeom prst="rect">
            <a:avLst/>
          </a:prstGeom>
        </p:spPr>
      </p:pic>
      <p:pic>
        <p:nvPicPr>
          <p:cNvPr id="87" name="Picture 86">
            <a:extLst>
              <a:ext uri="{FF2B5EF4-FFF2-40B4-BE49-F238E27FC236}">
                <a16:creationId xmlns:a16="http://schemas.microsoft.com/office/drawing/2014/main" id="{831BF738-257E-3F59-5407-AC89F984B82F}"/>
              </a:ext>
            </a:extLst>
          </p:cNvPr>
          <p:cNvPicPr>
            <a:picLocks noChangeAspect="1"/>
          </p:cNvPicPr>
          <p:nvPr/>
        </p:nvPicPr>
        <p:blipFill>
          <a:blip r:embed="rId7"/>
          <a:stretch>
            <a:fillRect/>
          </a:stretch>
        </p:blipFill>
        <p:spPr>
          <a:xfrm>
            <a:off x="8815363" y="3572642"/>
            <a:ext cx="1546994" cy="685859"/>
          </a:xfrm>
          <a:prstGeom prst="rect">
            <a:avLst/>
          </a:prstGeom>
        </p:spPr>
      </p:pic>
      <p:pic>
        <p:nvPicPr>
          <p:cNvPr id="88" name="Picture 87">
            <a:extLst>
              <a:ext uri="{FF2B5EF4-FFF2-40B4-BE49-F238E27FC236}">
                <a16:creationId xmlns:a16="http://schemas.microsoft.com/office/drawing/2014/main" id="{7C7EC790-C226-AA27-D104-288FBDDB4F1E}"/>
              </a:ext>
            </a:extLst>
          </p:cNvPr>
          <p:cNvPicPr>
            <a:picLocks noChangeAspect="1"/>
          </p:cNvPicPr>
          <p:nvPr/>
        </p:nvPicPr>
        <p:blipFill>
          <a:blip r:embed="rId8"/>
          <a:stretch>
            <a:fillRect/>
          </a:stretch>
        </p:blipFill>
        <p:spPr>
          <a:xfrm>
            <a:off x="8890565" y="4305795"/>
            <a:ext cx="2057578" cy="365792"/>
          </a:xfrm>
          <a:prstGeom prst="rect">
            <a:avLst/>
          </a:prstGeom>
        </p:spPr>
      </p:pic>
      <p:pic>
        <p:nvPicPr>
          <p:cNvPr id="89" name="Picture 88">
            <a:extLst>
              <a:ext uri="{FF2B5EF4-FFF2-40B4-BE49-F238E27FC236}">
                <a16:creationId xmlns:a16="http://schemas.microsoft.com/office/drawing/2014/main" id="{A7F95E5E-67D3-109B-117A-3CE6CAE18641}"/>
              </a:ext>
            </a:extLst>
          </p:cNvPr>
          <p:cNvPicPr>
            <a:picLocks noChangeAspect="1"/>
          </p:cNvPicPr>
          <p:nvPr/>
        </p:nvPicPr>
        <p:blipFill>
          <a:blip r:embed="rId9"/>
          <a:stretch>
            <a:fillRect/>
          </a:stretch>
        </p:blipFill>
        <p:spPr>
          <a:xfrm>
            <a:off x="8914431" y="4694180"/>
            <a:ext cx="1348857" cy="723963"/>
          </a:xfrm>
          <a:prstGeom prst="rect">
            <a:avLst/>
          </a:prstGeom>
        </p:spPr>
      </p:pic>
      <p:sp>
        <p:nvSpPr>
          <p:cNvPr id="90" name="TextBox 89">
            <a:extLst>
              <a:ext uri="{FF2B5EF4-FFF2-40B4-BE49-F238E27FC236}">
                <a16:creationId xmlns:a16="http://schemas.microsoft.com/office/drawing/2014/main" id="{68CDFB28-35AE-0833-89F6-25607FDFEA36}"/>
              </a:ext>
            </a:extLst>
          </p:cNvPr>
          <p:cNvSpPr txBox="1"/>
          <p:nvPr/>
        </p:nvSpPr>
        <p:spPr>
          <a:xfrm>
            <a:off x="10347030" y="4864560"/>
            <a:ext cx="1013548" cy="276999"/>
          </a:xfrm>
          <a:prstGeom prst="rect">
            <a:avLst/>
          </a:prstGeom>
          <a:noFill/>
        </p:spPr>
        <p:txBody>
          <a:bodyPr wrap="square" rtlCol="0">
            <a:spAutoFit/>
          </a:bodyPr>
          <a:lstStyle/>
          <a:p>
            <a:r>
              <a:rPr lang="en-US" altLang="zh-CN" sz="1200" dirty="0"/>
              <a:t>(Direction)</a:t>
            </a:r>
            <a:endParaRPr lang="en-US" sz="1200" dirty="0"/>
          </a:p>
        </p:txBody>
      </p:sp>
      <p:pic>
        <p:nvPicPr>
          <p:cNvPr id="91" name="Picture 90">
            <a:extLst>
              <a:ext uri="{FF2B5EF4-FFF2-40B4-BE49-F238E27FC236}">
                <a16:creationId xmlns:a16="http://schemas.microsoft.com/office/drawing/2014/main" id="{4BB606EB-F228-A616-4D33-BFA10EFE14DF}"/>
              </a:ext>
            </a:extLst>
          </p:cNvPr>
          <p:cNvPicPr>
            <a:picLocks noChangeAspect="1"/>
          </p:cNvPicPr>
          <p:nvPr/>
        </p:nvPicPr>
        <p:blipFill>
          <a:blip r:embed="rId10"/>
          <a:stretch>
            <a:fillRect/>
          </a:stretch>
        </p:blipFill>
        <p:spPr>
          <a:xfrm>
            <a:off x="8939317" y="5454186"/>
            <a:ext cx="1691787" cy="327688"/>
          </a:xfrm>
          <a:prstGeom prst="rect">
            <a:avLst/>
          </a:prstGeom>
        </p:spPr>
      </p:pic>
      <p:pic>
        <p:nvPicPr>
          <p:cNvPr id="92" name="Picture 91">
            <a:extLst>
              <a:ext uri="{FF2B5EF4-FFF2-40B4-BE49-F238E27FC236}">
                <a16:creationId xmlns:a16="http://schemas.microsoft.com/office/drawing/2014/main" id="{67A7949A-9E0D-8C6D-F5BA-C7054C6096FD}"/>
              </a:ext>
            </a:extLst>
          </p:cNvPr>
          <p:cNvPicPr>
            <a:picLocks noChangeAspect="1"/>
          </p:cNvPicPr>
          <p:nvPr/>
        </p:nvPicPr>
        <p:blipFill>
          <a:blip r:embed="rId11"/>
          <a:stretch>
            <a:fillRect/>
          </a:stretch>
        </p:blipFill>
        <p:spPr>
          <a:xfrm>
            <a:off x="8909622" y="5810235"/>
            <a:ext cx="1928027" cy="586791"/>
          </a:xfrm>
          <a:prstGeom prst="rect">
            <a:avLst/>
          </a:prstGeom>
        </p:spPr>
      </p:pic>
      <p:sp>
        <p:nvSpPr>
          <p:cNvPr id="93" name="Rectangle 92">
            <a:extLst>
              <a:ext uri="{FF2B5EF4-FFF2-40B4-BE49-F238E27FC236}">
                <a16:creationId xmlns:a16="http://schemas.microsoft.com/office/drawing/2014/main" id="{801797C1-2798-D712-11A2-5A4EE65FB6F8}"/>
              </a:ext>
            </a:extLst>
          </p:cNvPr>
          <p:cNvSpPr/>
          <p:nvPr/>
        </p:nvSpPr>
        <p:spPr>
          <a:xfrm>
            <a:off x="8890565" y="5810234"/>
            <a:ext cx="1947084" cy="5867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355CBE9E-3873-E798-CE69-5F516182FA7E}"/>
              </a:ext>
            </a:extLst>
          </p:cNvPr>
          <p:cNvSpPr txBox="1"/>
          <p:nvPr/>
        </p:nvSpPr>
        <p:spPr>
          <a:xfrm>
            <a:off x="7185754" y="5515547"/>
            <a:ext cx="339126" cy="307777"/>
          </a:xfrm>
          <a:prstGeom prst="rect">
            <a:avLst/>
          </a:prstGeom>
          <a:noFill/>
        </p:spPr>
        <p:txBody>
          <a:bodyPr wrap="square" rtlCol="0">
            <a:spAutoFit/>
          </a:bodyPr>
          <a:lstStyle/>
          <a:p>
            <a:r>
              <a:rPr lang="en-US" sz="1400" b="1" dirty="0">
                <a:solidFill>
                  <a:srgbClr val="0070C0"/>
                </a:solidFill>
              </a:rPr>
              <a:t>1</a:t>
            </a:r>
          </a:p>
        </p:txBody>
      </p:sp>
      <p:sp>
        <p:nvSpPr>
          <p:cNvPr id="95" name="TextBox 94">
            <a:extLst>
              <a:ext uri="{FF2B5EF4-FFF2-40B4-BE49-F238E27FC236}">
                <a16:creationId xmlns:a16="http://schemas.microsoft.com/office/drawing/2014/main" id="{6063623A-01AF-2DF3-079A-A60882066AF6}"/>
              </a:ext>
            </a:extLst>
          </p:cNvPr>
          <p:cNvSpPr txBox="1"/>
          <p:nvPr/>
        </p:nvSpPr>
        <p:spPr>
          <a:xfrm>
            <a:off x="5867128" y="1254252"/>
            <a:ext cx="339126" cy="307777"/>
          </a:xfrm>
          <a:prstGeom prst="rect">
            <a:avLst/>
          </a:prstGeom>
          <a:noFill/>
        </p:spPr>
        <p:txBody>
          <a:bodyPr wrap="square" rtlCol="0">
            <a:spAutoFit/>
          </a:bodyPr>
          <a:lstStyle/>
          <a:p>
            <a:r>
              <a:rPr lang="en-MY" sz="1400" b="1" dirty="0">
                <a:solidFill>
                  <a:srgbClr val="FFC000"/>
                </a:solidFill>
              </a:rPr>
              <a:t>2</a:t>
            </a:r>
            <a:endParaRPr lang="en-US" sz="1400" b="1" dirty="0">
              <a:solidFill>
                <a:srgbClr val="FFC000"/>
              </a:solidFill>
            </a:endParaRPr>
          </a:p>
        </p:txBody>
      </p:sp>
      <p:sp>
        <p:nvSpPr>
          <p:cNvPr id="96" name="TextBox 95">
            <a:extLst>
              <a:ext uri="{FF2B5EF4-FFF2-40B4-BE49-F238E27FC236}">
                <a16:creationId xmlns:a16="http://schemas.microsoft.com/office/drawing/2014/main" id="{62C01075-B424-22CD-0928-6D5E5D63D3A0}"/>
              </a:ext>
            </a:extLst>
          </p:cNvPr>
          <p:cNvSpPr txBox="1"/>
          <p:nvPr/>
        </p:nvSpPr>
        <p:spPr>
          <a:xfrm>
            <a:off x="5591506" y="2731738"/>
            <a:ext cx="339126" cy="307777"/>
          </a:xfrm>
          <a:prstGeom prst="rect">
            <a:avLst/>
          </a:prstGeom>
          <a:noFill/>
        </p:spPr>
        <p:txBody>
          <a:bodyPr wrap="square" rtlCol="0">
            <a:spAutoFit/>
          </a:bodyPr>
          <a:lstStyle/>
          <a:p>
            <a:r>
              <a:rPr lang="en-MY" sz="1400" b="1" dirty="0">
                <a:solidFill>
                  <a:srgbClr val="CC00FF"/>
                </a:solidFill>
              </a:rPr>
              <a:t>3</a:t>
            </a:r>
            <a:endParaRPr lang="en-US" sz="1400" b="1" dirty="0">
              <a:solidFill>
                <a:srgbClr val="CC00FF"/>
              </a:solidFill>
            </a:endParaRPr>
          </a:p>
        </p:txBody>
      </p:sp>
      <p:sp>
        <p:nvSpPr>
          <p:cNvPr id="97" name="TextBox 96">
            <a:extLst>
              <a:ext uri="{FF2B5EF4-FFF2-40B4-BE49-F238E27FC236}">
                <a16:creationId xmlns:a16="http://schemas.microsoft.com/office/drawing/2014/main" id="{2EDBA007-555C-FB48-FDBA-DA57EDAEF9DD}"/>
              </a:ext>
            </a:extLst>
          </p:cNvPr>
          <p:cNvSpPr txBox="1"/>
          <p:nvPr/>
        </p:nvSpPr>
        <p:spPr>
          <a:xfrm>
            <a:off x="4738209" y="3158566"/>
            <a:ext cx="339126" cy="307777"/>
          </a:xfrm>
          <a:prstGeom prst="rect">
            <a:avLst/>
          </a:prstGeom>
          <a:noFill/>
        </p:spPr>
        <p:txBody>
          <a:bodyPr wrap="square" rtlCol="0">
            <a:spAutoFit/>
          </a:bodyPr>
          <a:lstStyle/>
          <a:p>
            <a:r>
              <a:rPr lang="en-MY" sz="1400" b="1" dirty="0">
                <a:solidFill>
                  <a:srgbClr val="92D050"/>
                </a:solidFill>
              </a:rPr>
              <a:t>4</a:t>
            </a:r>
            <a:endParaRPr lang="en-US" sz="1400" b="1" dirty="0">
              <a:solidFill>
                <a:srgbClr val="92D050"/>
              </a:solidFill>
            </a:endParaRPr>
          </a:p>
        </p:txBody>
      </p:sp>
      <p:grpSp>
        <p:nvGrpSpPr>
          <p:cNvPr id="98" name="Group 97">
            <a:extLst>
              <a:ext uri="{FF2B5EF4-FFF2-40B4-BE49-F238E27FC236}">
                <a16:creationId xmlns:a16="http://schemas.microsoft.com/office/drawing/2014/main" id="{9720F8F3-5971-DA3D-3135-6045648E726C}"/>
              </a:ext>
            </a:extLst>
          </p:cNvPr>
          <p:cNvGrpSpPr/>
          <p:nvPr/>
        </p:nvGrpSpPr>
        <p:grpSpPr>
          <a:xfrm>
            <a:off x="555676" y="4974365"/>
            <a:ext cx="2137356" cy="1442256"/>
            <a:chOff x="555676" y="4974365"/>
            <a:chExt cx="2137356" cy="1442256"/>
          </a:xfrm>
        </p:grpSpPr>
        <p:grpSp>
          <p:nvGrpSpPr>
            <p:cNvPr id="99" name="Group 98">
              <a:extLst>
                <a:ext uri="{FF2B5EF4-FFF2-40B4-BE49-F238E27FC236}">
                  <a16:creationId xmlns:a16="http://schemas.microsoft.com/office/drawing/2014/main" id="{20EEE5A7-6CB7-1A19-F191-18614A908DA2}"/>
                </a:ext>
              </a:extLst>
            </p:cNvPr>
            <p:cNvGrpSpPr/>
            <p:nvPr/>
          </p:nvGrpSpPr>
          <p:grpSpPr>
            <a:xfrm>
              <a:off x="555676" y="4974365"/>
              <a:ext cx="2137356" cy="1442256"/>
              <a:chOff x="555676" y="4974365"/>
              <a:chExt cx="2137356" cy="1442256"/>
            </a:xfrm>
          </p:grpSpPr>
          <p:sp>
            <p:nvSpPr>
              <p:cNvPr id="101" name="Rectangle 100">
                <a:extLst>
                  <a:ext uri="{FF2B5EF4-FFF2-40B4-BE49-F238E27FC236}">
                    <a16:creationId xmlns:a16="http://schemas.microsoft.com/office/drawing/2014/main" id="{9C671B6F-BB35-E187-4DEF-B52D930F3902}"/>
                  </a:ext>
                </a:extLst>
              </p:cNvPr>
              <p:cNvSpPr/>
              <p:nvPr/>
            </p:nvSpPr>
            <p:spPr>
              <a:xfrm>
                <a:off x="555676" y="4974365"/>
                <a:ext cx="2137356" cy="1442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0F401376-ECD5-4FE7-6A7F-86FE1CFDEE01}"/>
                  </a:ext>
                </a:extLst>
              </p:cNvPr>
              <p:cNvCxnSpPr>
                <a:cxnSpLocks/>
              </p:cNvCxnSpPr>
              <p:nvPr/>
            </p:nvCxnSpPr>
            <p:spPr>
              <a:xfrm flipV="1">
                <a:off x="1651495" y="5444606"/>
                <a:ext cx="253084" cy="787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142D5729-58CF-6B9C-48BA-0AE36B78E437}"/>
                  </a:ext>
                </a:extLst>
              </p:cNvPr>
              <p:cNvCxnSpPr>
                <a:cxnSpLocks/>
              </p:cNvCxnSpPr>
              <p:nvPr/>
            </p:nvCxnSpPr>
            <p:spPr>
              <a:xfrm flipH="1" flipV="1">
                <a:off x="1541129" y="5436986"/>
                <a:ext cx="117986" cy="787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8AABD94-888E-22DF-A7EB-32DD44E65B92}"/>
                  </a:ext>
                </a:extLst>
              </p:cNvPr>
              <p:cNvCxnSpPr>
                <a:cxnSpLocks/>
              </p:cNvCxnSpPr>
              <p:nvPr/>
            </p:nvCxnSpPr>
            <p:spPr>
              <a:xfrm flipH="1" flipV="1">
                <a:off x="1241235" y="5535835"/>
                <a:ext cx="417880" cy="6958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5" name="Picture 104">
                <a:extLst>
                  <a:ext uri="{FF2B5EF4-FFF2-40B4-BE49-F238E27FC236}">
                    <a16:creationId xmlns:a16="http://schemas.microsoft.com/office/drawing/2014/main" id="{CFCAA94C-CFD3-6165-6B20-24E0EAE37E87}"/>
                  </a:ext>
                </a:extLst>
              </p:cNvPr>
              <p:cNvPicPr>
                <a:picLocks noChangeAspect="1"/>
              </p:cNvPicPr>
              <p:nvPr/>
            </p:nvPicPr>
            <p:blipFill>
              <a:blip r:embed="rId12"/>
              <a:stretch>
                <a:fillRect/>
              </a:stretch>
            </p:blipFill>
            <p:spPr>
              <a:xfrm>
                <a:off x="1817556" y="5133176"/>
                <a:ext cx="442920" cy="280724"/>
              </a:xfrm>
              <a:prstGeom prst="rect">
                <a:avLst/>
              </a:prstGeom>
            </p:spPr>
          </p:pic>
          <p:pic>
            <p:nvPicPr>
              <p:cNvPr id="106" name="Picture 105">
                <a:extLst>
                  <a:ext uri="{FF2B5EF4-FFF2-40B4-BE49-F238E27FC236}">
                    <a16:creationId xmlns:a16="http://schemas.microsoft.com/office/drawing/2014/main" id="{F2B54BDF-DA82-C959-F6C1-412635882169}"/>
                  </a:ext>
                </a:extLst>
              </p:cNvPr>
              <p:cNvPicPr>
                <a:picLocks noChangeAspect="1"/>
              </p:cNvPicPr>
              <p:nvPr/>
            </p:nvPicPr>
            <p:blipFill>
              <a:blip r:embed="rId13"/>
              <a:stretch>
                <a:fillRect/>
              </a:stretch>
            </p:blipFill>
            <p:spPr>
              <a:xfrm>
                <a:off x="1269080" y="5131316"/>
                <a:ext cx="442920" cy="260898"/>
              </a:xfrm>
              <a:prstGeom prst="rect">
                <a:avLst/>
              </a:prstGeom>
            </p:spPr>
          </p:pic>
          <p:pic>
            <p:nvPicPr>
              <p:cNvPr id="107" name="Picture 106">
                <a:extLst>
                  <a:ext uri="{FF2B5EF4-FFF2-40B4-BE49-F238E27FC236}">
                    <a16:creationId xmlns:a16="http://schemas.microsoft.com/office/drawing/2014/main" id="{9B00B48D-60F6-1955-EE86-BC8853D4713A}"/>
                  </a:ext>
                </a:extLst>
              </p:cNvPr>
              <p:cNvPicPr>
                <a:picLocks noChangeAspect="1"/>
              </p:cNvPicPr>
              <p:nvPr/>
            </p:nvPicPr>
            <p:blipFill>
              <a:blip r:embed="rId14"/>
              <a:stretch>
                <a:fillRect/>
              </a:stretch>
            </p:blipFill>
            <p:spPr>
              <a:xfrm>
                <a:off x="785380" y="5258530"/>
                <a:ext cx="451554" cy="267368"/>
              </a:xfrm>
              <a:prstGeom prst="rect">
                <a:avLst/>
              </a:prstGeom>
            </p:spPr>
          </p:pic>
          <p:pic>
            <p:nvPicPr>
              <p:cNvPr id="108" name="Picture 107">
                <a:extLst>
                  <a:ext uri="{FF2B5EF4-FFF2-40B4-BE49-F238E27FC236}">
                    <a16:creationId xmlns:a16="http://schemas.microsoft.com/office/drawing/2014/main" id="{662186DF-103F-7FF6-6F97-CCAFC7D3A97E}"/>
                  </a:ext>
                </a:extLst>
              </p:cNvPr>
              <p:cNvPicPr>
                <a:picLocks noChangeAspect="1"/>
              </p:cNvPicPr>
              <p:nvPr/>
            </p:nvPicPr>
            <p:blipFill>
              <a:blip r:embed="rId15"/>
              <a:stretch>
                <a:fillRect/>
              </a:stretch>
            </p:blipFill>
            <p:spPr>
              <a:xfrm>
                <a:off x="1803953" y="6079697"/>
                <a:ext cx="412092" cy="254123"/>
              </a:xfrm>
              <a:prstGeom prst="rect">
                <a:avLst/>
              </a:prstGeom>
            </p:spPr>
          </p:pic>
        </p:grpSp>
        <p:sp>
          <p:nvSpPr>
            <p:cNvPr id="100" name="Oval 99">
              <a:extLst>
                <a:ext uri="{FF2B5EF4-FFF2-40B4-BE49-F238E27FC236}">
                  <a16:creationId xmlns:a16="http://schemas.microsoft.com/office/drawing/2014/main" id="{0CE65590-178A-453E-157B-B9C2E90C3F0E}"/>
                </a:ext>
              </a:extLst>
            </p:cNvPr>
            <p:cNvSpPr/>
            <p:nvPr/>
          </p:nvSpPr>
          <p:spPr>
            <a:xfrm>
              <a:off x="1637307" y="6201607"/>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39BFDEF3-D76A-993F-7E0F-2726945681F5}"/>
              </a:ext>
            </a:extLst>
          </p:cNvPr>
          <p:cNvGrpSpPr/>
          <p:nvPr/>
        </p:nvGrpSpPr>
        <p:grpSpPr>
          <a:xfrm>
            <a:off x="8815363" y="3192626"/>
            <a:ext cx="2197556" cy="350550"/>
            <a:chOff x="8815363" y="3192626"/>
            <a:chExt cx="2197556" cy="350550"/>
          </a:xfrm>
        </p:grpSpPr>
        <p:pic>
          <p:nvPicPr>
            <p:cNvPr id="110" name="Picture 109">
              <a:extLst>
                <a:ext uri="{FF2B5EF4-FFF2-40B4-BE49-F238E27FC236}">
                  <a16:creationId xmlns:a16="http://schemas.microsoft.com/office/drawing/2014/main" id="{3F03E4AA-1A88-EDE7-500C-910E927D8FF6}"/>
                </a:ext>
              </a:extLst>
            </p:cNvPr>
            <p:cNvPicPr>
              <a:picLocks noChangeAspect="1"/>
            </p:cNvPicPr>
            <p:nvPr/>
          </p:nvPicPr>
          <p:blipFill>
            <a:blip r:embed="rId16"/>
            <a:stretch>
              <a:fillRect/>
            </a:stretch>
          </p:blipFill>
          <p:spPr>
            <a:xfrm>
              <a:off x="8825789" y="3192626"/>
              <a:ext cx="2187130" cy="350550"/>
            </a:xfrm>
            <a:prstGeom prst="rect">
              <a:avLst/>
            </a:prstGeom>
          </p:spPr>
        </p:pic>
        <p:cxnSp>
          <p:nvCxnSpPr>
            <p:cNvPr id="111" name="Straight Connector 110">
              <a:extLst>
                <a:ext uri="{FF2B5EF4-FFF2-40B4-BE49-F238E27FC236}">
                  <a16:creationId xmlns:a16="http://schemas.microsoft.com/office/drawing/2014/main" id="{0AD532CA-9F5F-5B9B-6C21-8AC56F047ADD}"/>
                </a:ext>
              </a:extLst>
            </p:cNvPr>
            <p:cNvCxnSpPr/>
            <p:nvPr/>
          </p:nvCxnSpPr>
          <p:spPr>
            <a:xfrm>
              <a:off x="8815363" y="3271743"/>
              <a:ext cx="0" cy="220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EAFCCF7-0E54-1990-D3CB-2A1286F3F393}"/>
                </a:ext>
              </a:extLst>
            </p:cNvPr>
            <p:cNvCxnSpPr>
              <a:cxnSpLocks/>
            </p:cNvCxnSpPr>
            <p:nvPr/>
          </p:nvCxnSpPr>
          <p:spPr>
            <a:xfrm>
              <a:off x="9386863" y="3271670"/>
              <a:ext cx="0" cy="220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3" name="Straight Arrow Connector 112">
            <a:extLst>
              <a:ext uri="{FF2B5EF4-FFF2-40B4-BE49-F238E27FC236}">
                <a16:creationId xmlns:a16="http://schemas.microsoft.com/office/drawing/2014/main" id="{7DC68FCD-C6C2-9EA0-E4E0-E9171C16C571}"/>
              </a:ext>
            </a:extLst>
          </p:cNvPr>
          <p:cNvCxnSpPr>
            <a:cxnSpLocks/>
            <a:endCxn id="75" idx="7"/>
          </p:cNvCxnSpPr>
          <p:nvPr/>
        </p:nvCxnSpPr>
        <p:spPr>
          <a:xfrm flipV="1">
            <a:off x="4031735" y="3453495"/>
            <a:ext cx="1816608" cy="26394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62DD714-0239-A66E-201A-EEED23369FA7}"/>
              </a:ext>
            </a:extLst>
          </p:cNvPr>
          <p:cNvCxnSpPr>
            <a:cxnSpLocks/>
            <a:endCxn id="76" idx="7"/>
          </p:cNvCxnSpPr>
          <p:nvPr/>
        </p:nvCxnSpPr>
        <p:spPr>
          <a:xfrm flipV="1">
            <a:off x="4038667" y="2526784"/>
            <a:ext cx="2654034" cy="3544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D2919DF0-60C7-00B6-F600-6CA2E0368BF6}"/>
              </a:ext>
            </a:extLst>
          </p:cNvPr>
          <p:cNvPicPr>
            <a:picLocks noChangeAspect="1"/>
          </p:cNvPicPr>
          <p:nvPr/>
        </p:nvPicPr>
        <p:blipFill>
          <a:blip r:embed="rId17"/>
          <a:stretch>
            <a:fillRect/>
          </a:stretch>
        </p:blipFill>
        <p:spPr>
          <a:xfrm>
            <a:off x="5358053" y="4375899"/>
            <a:ext cx="266723" cy="259102"/>
          </a:xfrm>
          <a:prstGeom prst="rect">
            <a:avLst/>
          </a:prstGeom>
        </p:spPr>
      </p:pic>
      <p:pic>
        <p:nvPicPr>
          <p:cNvPr id="116" name="Picture 115">
            <a:extLst>
              <a:ext uri="{FF2B5EF4-FFF2-40B4-BE49-F238E27FC236}">
                <a16:creationId xmlns:a16="http://schemas.microsoft.com/office/drawing/2014/main" id="{1EBF46FF-9B8D-0902-D92F-0F2D53803EF3}"/>
              </a:ext>
            </a:extLst>
          </p:cNvPr>
          <p:cNvPicPr>
            <a:picLocks noChangeAspect="1"/>
          </p:cNvPicPr>
          <p:nvPr/>
        </p:nvPicPr>
        <p:blipFill>
          <a:blip r:embed="rId18"/>
          <a:stretch>
            <a:fillRect/>
          </a:stretch>
        </p:blipFill>
        <p:spPr>
          <a:xfrm>
            <a:off x="4862792" y="4289394"/>
            <a:ext cx="254135" cy="207320"/>
          </a:xfrm>
          <a:prstGeom prst="rect">
            <a:avLst/>
          </a:prstGeom>
        </p:spPr>
      </p:pic>
      <p:grpSp>
        <p:nvGrpSpPr>
          <p:cNvPr id="117" name="Group 116">
            <a:extLst>
              <a:ext uri="{FF2B5EF4-FFF2-40B4-BE49-F238E27FC236}">
                <a16:creationId xmlns:a16="http://schemas.microsoft.com/office/drawing/2014/main" id="{447CC8E2-A8D1-348D-5619-30691AFEC709}"/>
              </a:ext>
            </a:extLst>
          </p:cNvPr>
          <p:cNvGrpSpPr/>
          <p:nvPr/>
        </p:nvGrpSpPr>
        <p:grpSpPr>
          <a:xfrm>
            <a:off x="549697" y="3476352"/>
            <a:ext cx="2137356" cy="1442256"/>
            <a:chOff x="549697" y="3476352"/>
            <a:chExt cx="2137356" cy="1442256"/>
          </a:xfrm>
        </p:grpSpPr>
        <p:sp>
          <p:nvSpPr>
            <p:cNvPr id="118" name="Rectangle 117">
              <a:extLst>
                <a:ext uri="{FF2B5EF4-FFF2-40B4-BE49-F238E27FC236}">
                  <a16:creationId xmlns:a16="http://schemas.microsoft.com/office/drawing/2014/main" id="{AA07DA74-2E29-4E7E-9232-337EE1740063}"/>
                </a:ext>
              </a:extLst>
            </p:cNvPr>
            <p:cNvSpPr/>
            <p:nvPr/>
          </p:nvSpPr>
          <p:spPr>
            <a:xfrm>
              <a:off x="549697" y="3476352"/>
              <a:ext cx="2137356" cy="1442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9" name="Straight Arrow Connector 118">
              <a:extLst>
                <a:ext uri="{FF2B5EF4-FFF2-40B4-BE49-F238E27FC236}">
                  <a16:creationId xmlns:a16="http://schemas.microsoft.com/office/drawing/2014/main" id="{1C3A147D-C383-EEED-EB51-22A89AC485EC}"/>
                </a:ext>
              </a:extLst>
            </p:cNvPr>
            <p:cNvCxnSpPr>
              <a:cxnSpLocks/>
            </p:cNvCxnSpPr>
            <p:nvPr/>
          </p:nvCxnSpPr>
          <p:spPr>
            <a:xfrm flipV="1">
              <a:off x="1643875" y="4015511"/>
              <a:ext cx="253084" cy="787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D2A8FDA-487E-E206-04AE-28E9C40B8565}"/>
                </a:ext>
              </a:extLst>
            </p:cNvPr>
            <p:cNvCxnSpPr>
              <a:cxnSpLocks/>
            </p:cNvCxnSpPr>
            <p:nvPr/>
          </p:nvCxnSpPr>
          <p:spPr>
            <a:xfrm flipH="1" flipV="1">
              <a:off x="1533509" y="4007891"/>
              <a:ext cx="117986" cy="787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60DBA208-85CF-BE82-D200-9B8D417E736B}"/>
                </a:ext>
              </a:extLst>
            </p:cNvPr>
            <p:cNvCxnSpPr>
              <a:cxnSpLocks/>
            </p:cNvCxnSpPr>
            <p:nvPr/>
          </p:nvCxnSpPr>
          <p:spPr>
            <a:xfrm flipH="1" flipV="1">
              <a:off x="1233615" y="4106740"/>
              <a:ext cx="417880" cy="6958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2" name="Picture 121">
              <a:extLst>
                <a:ext uri="{FF2B5EF4-FFF2-40B4-BE49-F238E27FC236}">
                  <a16:creationId xmlns:a16="http://schemas.microsoft.com/office/drawing/2014/main" id="{29B78D95-EC6E-50AF-8A9B-57D81EAF1989}"/>
                </a:ext>
              </a:extLst>
            </p:cNvPr>
            <p:cNvPicPr>
              <a:picLocks noChangeAspect="1"/>
            </p:cNvPicPr>
            <p:nvPr/>
          </p:nvPicPr>
          <p:blipFill>
            <a:blip r:embed="rId19"/>
            <a:stretch>
              <a:fillRect/>
            </a:stretch>
          </p:blipFill>
          <p:spPr>
            <a:xfrm>
              <a:off x="1813179" y="3705521"/>
              <a:ext cx="397522" cy="282112"/>
            </a:xfrm>
            <a:prstGeom prst="rect">
              <a:avLst/>
            </a:prstGeom>
          </p:spPr>
        </p:pic>
        <p:pic>
          <p:nvPicPr>
            <p:cNvPr id="123" name="Picture 122">
              <a:extLst>
                <a:ext uri="{FF2B5EF4-FFF2-40B4-BE49-F238E27FC236}">
                  <a16:creationId xmlns:a16="http://schemas.microsoft.com/office/drawing/2014/main" id="{60CD76FA-FEB2-2F56-ED38-AB9DB01CE29D}"/>
                </a:ext>
              </a:extLst>
            </p:cNvPr>
            <p:cNvPicPr>
              <a:picLocks noChangeAspect="1"/>
            </p:cNvPicPr>
            <p:nvPr/>
          </p:nvPicPr>
          <p:blipFill>
            <a:blip r:embed="rId20"/>
            <a:stretch>
              <a:fillRect/>
            </a:stretch>
          </p:blipFill>
          <p:spPr>
            <a:xfrm>
              <a:off x="1323084" y="3697539"/>
              <a:ext cx="413766" cy="282113"/>
            </a:xfrm>
            <a:prstGeom prst="rect">
              <a:avLst/>
            </a:prstGeom>
          </p:spPr>
        </p:pic>
        <p:pic>
          <p:nvPicPr>
            <p:cNvPr id="124" name="Picture 123">
              <a:extLst>
                <a:ext uri="{FF2B5EF4-FFF2-40B4-BE49-F238E27FC236}">
                  <a16:creationId xmlns:a16="http://schemas.microsoft.com/office/drawing/2014/main" id="{C47F1F2E-6AD0-C17F-371E-6DA47AF7E292}"/>
                </a:ext>
              </a:extLst>
            </p:cNvPr>
            <p:cNvPicPr>
              <a:picLocks noChangeAspect="1"/>
            </p:cNvPicPr>
            <p:nvPr/>
          </p:nvPicPr>
          <p:blipFill>
            <a:blip r:embed="rId21"/>
            <a:stretch>
              <a:fillRect/>
            </a:stretch>
          </p:blipFill>
          <p:spPr>
            <a:xfrm>
              <a:off x="928841" y="3825187"/>
              <a:ext cx="367237" cy="248774"/>
            </a:xfrm>
            <a:prstGeom prst="rect">
              <a:avLst/>
            </a:prstGeom>
          </p:spPr>
        </p:pic>
      </p:grpSp>
      <p:pic>
        <p:nvPicPr>
          <p:cNvPr id="125" name="Picture 124">
            <a:extLst>
              <a:ext uri="{FF2B5EF4-FFF2-40B4-BE49-F238E27FC236}">
                <a16:creationId xmlns:a16="http://schemas.microsoft.com/office/drawing/2014/main" id="{E86E0CA6-8526-5FD2-8140-0708E02DACAC}"/>
              </a:ext>
            </a:extLst>
          </p:cNvPr>
          <p:cNvPicPr>
            <a:picLocks noChangeAspect="1"/>
          </p:cNvPicPr>
          <p:nvPr/>
        </p:nvPicPr>
        <p:blipFill>
          <a:blip r:embed="rId22"/>
          <a:stretch>
            <a:fillRect/>
          </a:stretch>
        </p:blipFill>
        <p:spPr>
          <a:xfrm>
            <a:off x="9013825" y="1393368"/>
            <a:ext cx="1897544" cy="556308"/>
          </a:xfrm>
          <a:prstGeom prst="rect">
            <a:avLst/>
          </a:prstGeom>
        </p:spPr>
      </p:pic>
      <p:pic>
        <p:nvPicPr>
          <p:cNvPr id="126" name="Picture 125">
            <a:extLst>
              <a:ext uri="{FF2B5EF4-FFF2-40B4-BE49-F238E27FC236}">
                <a16:creationId xmlns:a16="http://schemas.microsoft.com/office/drawing/2014/main" id="{6B5A2E0F-35F9-66C8-2C34-819A27F7B224}"/>
              </a:ext>
            </a:extLst>
          </p:cNvPr>
          <p:cNvPicPr>
            <a:picLocks noChangeAspect="1"/>
          </p:cNvPicPr>
          <p:nvPr/>
        </p:nvPicPr>
        <p:blipFill>
          <a:blip r:embed="rId23"/>
          <a:stretch>
            <a:fillRect/>
          </a:stretch>
        </p:blipFill>
        <p:spPr>
          <a:xfrm>
            <a:off x="9029507" y="2054729"/>
            <a:ext cx="1897544" cy="579170"/>
          </a:xfrm>
          <a:prstGeom prst="rect">
            <a:avLst/>
          </a:prstGeom>
        </p:spPr>
      </p:pic>
      <p:sp>
        <p:nvSpPr>
          <p:cNvPr id="127" name="Rectangle 126">
            <a:extLst>
              <a:ext uri="{FF2B5EF4-FFF2-40B4-BE49-F238E27FC236}">
                <a16:creationId xmlns:a16="http://schemas.microsoft.com/office/drawing/2014/main" id="{3B2DCA0F-1AC9-653A-C9B2-3FCEBA723F29}"/>
              </a:ext>
            </a:extLst>
          </p:cNvPr>
          <p:cNvSpPr/>
          <p:nvPr/>
        </p:nvSpPr>
        <p:spPr>
          <a:xfrm>
            <a:off x="8906719" y="2066142"/>
            <a:ext cx="2041423" cy="5867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CD6F879C-C879-28CB-59FA-EB87ED5853DA}"/>
              </a:ext>
            </a:extLst>
          </p:cNvPr>
          <p:cNvSpPr/>
          <p:nvPr/>
        </p:nvSpPr>
        <p:spPr>
          <a:xfrm>
            <a:off x="1936384" y="2191441"/>
            <a:ext cx="482204" cy="428626"/>
          </a:xfrm>
          <a:prstGeom prst="rect">
            <a:avLst/>
          </a:prstGeom>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F5BFB244-527F-81C9-9A41-957211BFBC2F}"/>
              </a:ext>
            </a:extLst>
          </p:cNvPr>
          <p:cNvSpPr txBox="1"/>
          <p:nvPr/>
        </p:nvSpPr>
        <p:spPr>
          <a:xfrm>
            <a:off x="870221" y="1738024"/>
            <a:ext cx="235138" cy="307777"/>
          </a:xfrm>
          <a:prstGeom prst="rect">
            <a:avLst/>
          </a:prstGeom>
          <a:noFill/>
        </p:spPr>
        <p:txBody>
          <a:bodyPr wrap="square" rtlCol="0">
            <a:spAutoFit/>
          </a:bodyPr>
          <a:lstStyle/>
          <a:p>
            <a:r>
              <a:rPr lang="en-MY" sz="1400" dirty="0"/>
              <a:t>0</a:t>
            </a:r>
            <a:endParaRPr lang="en-US" sz="1400" dirty="0"/>
          </a:p>
        </p:txBody>
      </p:sp>
    </p:spTree>
    <p:extLst>
      <p:ext uri="{BB962C8B-B14F-4D97-AF65-F5344CB8AC3E}">
        <p14:creationId xmlns:p14="http://schemas.microsoft.com/office/powerpoint/2010/main" val="384747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5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500"/>
                                        <p:tgtEl>
                                          <p:spTgt spid="8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500"/>
                                        <p:tgtEl>
                                          <p:spTgt spid="8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fade">
                                      <p:cBhvr>
                                        <p:cTn id="32" dur="500"/>
                                        <p:tgtEl>
                                          <p:spTgt spid="8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7"/>
                                        </p:tgtEl>
                                        <p:attrNameLst>
                                          <p:attrName>style.visibility</p:attrName>
                                        </p:attrNameLst>
                                      </p:cBhvr>
                                      <p:to>
                                        <p:strVal val="visible"/>
                                      </p:to>
                                    </p:set>
                                    <p:animEffect transition="in" filter="fade">
                                      <p:cBhvr>
                                        <p:cTn id="37" dur="500"/>
                                        <p:tgtEl>
                                          <p:spTgt spid="1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fade">
                                      <p:cBhvr>
                                        <p:cTn id="52" dur="500"/>
                                        <p:tgtEl>
                                          <p:spTgt spid="1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6"/>
                                        </p:tgtEl>
                                        <p:attrNameLst>
                                          <p:attrName>style.visibility</p:attrName>
                                        </p:attrNameLst>
                                      </p:cBhvr>
                                      <p:to>
                                        <p:strVal val="visible"/>
                                      </p:to>
                                    </p:set>
                                    <p:animEffect transition="in" filter="fade">
                                      <p:cBhvr>
                                        <p:cTn id="57" dur="500"/>
                                        <p:tgtEl>
                                          <p:spTgt spid="1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09"/>
                                        </p:tgtEl>
                                        <p:attrNameLst>
                                          <p:attrName>style.visibility</p:attrName>
                                        </p:attrNameLst>
                                      </p:cBhvr>
                                      <p:to>
                                        <p:strVal val="visible"/>
                                      </p:to>
                                    </p:set>
                                    <p:animEffect transition="in" filter="fade">
                                      <p:cBhvr>
                                        <p:cTn id="72" dur="500"/>
                                        <p:tgtEl>
                                          <p:spTgt spid="10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500"/>
                                        <p:tgtEl>
                                          <p:spTgt spid="8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98"/>
                                        </p:tgtEl>
                                        <p:attrNameLst>
                                          <p:attrName>style.visibility</p:attrName>
                                        </p:attrNameLst>
                                      </p:cBhvr>
                                      <p:to>
                                        <p:strVal val="visible"/>
                                      </p:to>
                                    </p:set>
                                    <p:animEffect transition="in" filter="fade">
                                      <p:cBhvr>
                                        <p:cTn id="87" dur="500"/>
                                        <p:tgtEl>
                                          <p:spTgt spid="9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88"/>
                                        </p:tgtEl>
                                        <p:attrNameLst>
                                          <p:attrName>style.visibility</p:attrName>
                                        </p:attrNameLst>
                                      </p:cBhvr>
                                      <p:to>
                                        <p:strVal val="visible"/>
                                      </p:to>
                                    </p:set>
                                    <p:animEffect transition="in" filter="fade">
                                      <p:cBhvr>
                                        <p:cTn id="92" dur="500"/>
                                        <p:tgtEl>
                                          <p:spTgt spid="8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89"/>
                                        </p:tgtEl>
                                        <p:attrNameLst>
                                          <p:attrName>style.visibility</p:attrName>
                                        </p:attrNameLst>
                                      </p:cBhvr>
                                      <p:to>
                                        <p:strVal val="visible"/>
                                      </p:to>
                                    </p:set>
                                    <p:animEffect transition="in" filter="fade">
                                      <p:cBhvr>
                                        <p:cTn id="97" dur="500"/>
                                        <p:tgtEl>
                                          <p:spTgt spid="8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90"/>
                                        </p:tgtEl>
                                        <p:attrNameLst>
                                          <p:attrName>style.visibility</p:attrName>
                                        </p:attrNameLst>
                                      </p:cBhvr>
                                      <p:to>
                                        <p:strVal val="visible"/>
                                      </p:to>
                                    </p:set>
                                    <p:animEffect transition="in" filter="fade">
                                      <p:cBhvr>
                                        <p:cTn id="102" dur="500"/>
                                        <p:tgtEl>
                                          <p:spTgt spid="9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91"/>
                                        </p:tgtEl>
                                        <p:attrNameLst>
                                          <p:attrName>style.visibility</p:attrName>
                                        </p:attrNameLst>
                                      </p:cBhvr>
                                      <p:to>
                                        <p:strVal val="visible"/>
                                      </p:to>
                                    </p:set>
                                    <p:animEffect transition="in" filter="fade">
                                      <p:cBhvr>
                                        <p:cTn id="107" dur="500"/>
                                        <p:tgtEl>
                                          <p:spTgt spid="9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fade">
                                      <p:cBhvr>
                                        <p:cTn id="112" dur="500"/>
                                        <p:tgtEl>
                                          <p:spTgt spid="9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93"/>
                                        </p:tgtEl>
                                        <p:attrNameLst>
                                          <p:attrName>style.visibility</p:attrName>
                                        </p:attrNameLst>
                                      </p:cBhvr>
                                      <p:to>
                                        <p:strVal val="visible"/>
                                      </p:to>
                                    </p:set>
                                    <p:animEffect transition="in" filter="fade">
                                      <p:cBhvr>
                                        <p:cTn id="117" dur="500"/>
                                        <p:tgtEl>
                                          <p:spTgt spid="93"/>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27"/>
                                        </p:tgtEl>
                                        <p:attrNameLst>
                                          <p:attrName>style.visibility</p:attrName>
                                        </p:attrNameLst>
                                      </p:cBhvr>
                                      <p:to>
                                        <p:strVal val="visible"/>
                                      </p:to>
                                    </p:set>
                                    <p:animEffect transition="in" filter="fade">
                                      <p:cBhvr>
                                        <p:cTn id="122" dur="500"/>
                                        <p:tgtEl>
                                          <p:spTgt spid="12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81"/>
                                        </p:tgtEl>
                                        <p:attrNameLst>
                                          <p:attrName>style.visibility</p:attrName>
                                        </p:attrNameLst>
                                      </p:cBhvr>
                                      <p:to>
                                        <p:strVal val="visible"/>
                                      </p:to>
                                    </p:set>
                                    <p:animEffect transition="in" filter="fade">
                                      <p:cBhvr>
                                        <p:cTn id="127" dur="500"/>
                                        <p:tgtEl>
                                          <p:spTgt spid="81"/>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85"/>
                                        </p:tgtEl>
                                        <p:attrNameLst>
                                          <p:attrName>style.visibility</p:attrName>
                                        </p:attrNameLst>
                                      </p:cBhvr>
                                      <p:to>
                                        <p:strVal val="visible"/>
                                      </p:to>
                                    </p:set>
                                    <p:animEffect transition="in" filter="fade">
                                      <p:cBhvr>
                                        <p:cTn id="132" dur="500"/>
                                        <p:tgtEl>
                                          <p:spTgt spid="85"/>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113"/>
                                        </p:tgtEl>
                                        <p:attrNameLst>
                                          <p:attrName>style.visibility</p:attrName>
                                        </p:attrNameLst>
                                      </p:cBhvr>
                                      <p:to>
                                        <p:strVal val="visible"/>
                                      </p:to>
                                    </p:set>
                                    <p:animEffect transition="in" filter="fade">
                                      <p:cBhvr>
                                        <p:cTn id="137" dur="500"/>
                                        <p:tgtEl>
                                          <p:spTgt spid="113"/>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116"/>
                                        </p:tgtEl>
                                        <p:attrNameLst>
                                          <p:attrName>style.visibility</p:attrName>
                                        </p:attrNameLst>
                                      </p:cBhvr>
                                      <p:to>
                                        <p:strVal val="visible"/>
                                      </p:to>
                                    </p:set>
                                    <p:animEffect transition="in" filter="fade">
                                      <p:cBhvr>
                                        <p:cTn id="142" dur="500"/>
                                        <p:tgtEl>
                                          <p:spTgt spid="116"/>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82"/>
                                        </p:tgtEl>
                                        <p:attrNameLst>
                                          <p:attrName>style.visibility</p:attrName>
                                        </p:attrNameLst>
                                      </p:cBhvr>
                                      <p:to>
                                        <p:strVal val="visible"/>
                                      </p:to>
                                    </p:set>
                                    <p:animEffect transition="in" filter="fade">
                                      <p:cBhvr>
                                        <p:cTn id="147" dur="500"/>
                                        <p:tgtEl>
                                          <p:spTgt spid="82"/>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32"/>
                                        </p:tgtEl>
                                        <p:attrNameLst>
                                          <p:attrName>style.visibility</p:attrName>
                                        </p:attrNameLst>
                                      </p:cBhvr>
                                      <p:to>
                                        <p:strVal val="visible"/>
                                      </p:to>
                                    </p:set>
                                    <p:animEffect transition="in" filter="fade">
                                      <p:cBhvr>
                                        <p:cTn id="152" dur="500"/>
                                        <p:tgtEl>
                                          <p:spTgt spid="32"/>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fade">
                                      <p:cBhvr>
                                        <p:cTn id="157" dur="500"/>
                                        <p:tgtEl>
                                          <p:spTgt spid="79"/>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nodeType="clickEffect">
                                  <p:stCondLst>
                                    <p:cond delay="0"/>
                                  </p:stCondLst>
                                  <p:childTnLst>
                                    <p:set>
                                      <p:cBhvr>
                                        <p:cTn id="161" dur="1" fill="hold">
                                          <p:stCondLst>
                                            <p:cond delay="0"/>
                                          </p:stCondLst>
                                        </p:cTn>
                                        <p:tgtEl>
                                          <p:spTgt spid="84"/>
                                        </p:tgtEl>
                                        <p:attrNameLst>
                                          <p:attrName>style.visibility</p:attrName>
                                        </p:attrNameLst>
                                      </p:cBhvr>
                                      <p:to>
                                        <p:strVal val="visible"/>
                                      </p:to>
                                    </p:set>
                                    <p:animEffect transition="in" filter="fade">
                                      <p:cBhvr>
                                        <p:cTn id="16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9" grpId="0"/>
      <p:bldP spid="30" grpId="0"/>
      <p:bldP spid="31" grpId="0"/>
      <p:bldP spid="90" grpId="0"/>
      <p:bldP spid="93" grpId="0" animBg="1"/>
      <p:bldP spid="1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560FE13-F888-8D5F-C369-5A258FCFAC1A}"/>
              </a:ext>
            </a:extLst>
          </p:cNvPr>
          <p:cNvSpPr/>
          <p:nvPr/>
        </p:nvSpPr>
        <p:spPr>
          <a:xfrm>
            <a:off x="898683" y="1239539"/>
            <a:ext cx="6521972" cy="9012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2" name="Picture 11">
            <a:extLst>
              <a:ext uri="{FF2B5EF4-FFF2-40B4-BE49-F238E27FC236}">
                <a16:creationId xmlns:a16="http://schemas.microsoft.com/office/drawing/2014/main" id="{E39B4DDB-2B90-8DB1-9BF8-55035C531409}"/>
              </a:ext>
            </a:extLst>
          </p:cNvPr>
          <p:cNvPicPr>
            <a:picLocks noChangeAspect="1"/>
          </p:cNvPicPr>
          <p:nvPr/>
        </p:nvPicPr>
        <p:blipFill rotWithShape="1">
          <a:blip r:embed="rId3"/>
          <a:srcRect l="14558" r="7269"/>
          <a:stretch/>
        </p:blipFill>
        <p:spPr>
          <a:xfrm>
            <a:off x="1383074" y="1243476"/>
            <a:ext cx="5902494" cy="387370"/>
          </a:xfrm>
          <a:prstGeom prst="rect">
            <a:avLst/>
          </a:prstGeom>
        </p:spPr>
      </p:pic>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974215" y="6090273"/>
            <a:ext cx="838200" cy="365760"/>
          </a:xfrm>
        </p:spPr>
        <p:txBody>
          <a:bodyPr/>
          <a:lstStyle/>
          <a:p>
            <a:fld id="{34B7E4EF-A1BD-40F4-AB7B-04F084DD991D}" type="slidenum">
              <a:rPr lang="en-US" smtClean="0"/>
              <a:t>6</a:t>
            </a:fld>
            <a:endParaRPr lang="en-US" dirty="0"/>
          </a:p>
        </p:txBody>
      </p:sp>
      <p:sp>
        <p:nvSpPr>
          <p:cNvPr id="6" name="Title 1">
            <a:extLst>
              <a:ext uri="{FF2B5EF4-FFF2-40B4-BE49-F238E27FC236}">
                <a16:creationId xmlns:a16="http://schemas.microsoft.com/office/drawing/2014/main" id="{75C88D74-A9F0-C90F-2CE6-3AEF942EF074}"/>
              </a:ext>
            </a:extLst>
          </p:cNvPr>
          <p:cNvSpPr>
            <a:spLocks noGrp="1"/>
          </p:cNvSpPr>
          <p:nvPr>
            <p:ph type="title"/>
          </p:nvPr>
        </p:nvSpPr>
        <p:spPr>
          <a:xfrm>
            <a:off x="530470" y="484332"/>
            <a:ext cx="4753412" cy="614706"/>
          </a:xfrm>
        </p:spPr>
        <p:txBody>
          <a:bodyPr>
            <a:normAutofit fontScale="90000"/>
          </a:bodyPr>
          <a:lstStyle/>
          <a:p>
            <a:r>
              <a:rPr lang="en-MY" sz="2800" dirty="0"/>
              <a:t>Revision of Our Framework</a:t>
            </a:r>
            <a:endParaRPr lang="en-US" sz="2800" dirty="0"/>
          </a:p>
        </p:txBody>
      </p:sp>
      <p:sp>
        <p:nvSpPr>
          <p:cNvPr id="18" name="TextBox 17">
            <a:extLst>
              <a:ext uri="{FF2B5EF4-FFF2-40B4-BE49-F238E27FC236}">
                <a16:creationId xmlns:a16="http://schemas.microsoft.com/office/drawing/2014/main" id="{D2F540AB-AC96-6717-0244-90046BE113F4}"/>
              </a:ext>
            </a:extLst>
          </p:cNvPr>
          <p:cNvSpPr txBox="1"/>
          <p:nvPr/>
        </p:nvSpPr>
        <p:spPr>
          <a:xfrm>
            <a:off x="721364" y="958427"/>
            <a:ext cx="3418836" cy="338554"/>
          </a:xfrm>
          <a:prstGeom prst="rect">
            <a:avLst/>
          </a:prstGeom>
          <a:noFill/>
        </p:spPr>
        <p:txBody>
          <a:bodyPr wrap="square" rtlCol="0">
            <a:spAutoFit/>
          </a:bodyPr>
          <a:lstStyle/>
          <a:p>
            <a:r>
              <a:rPr lang="en-US" sz="1600" dirty="0"/>
              <a:t>Axial Force (assume load = 5kg)</a:t>
            </a:r>
            <a:endParaRPr lang="en-SG" sz="1600" dirty="0"/>
          </a:p>
        </p:txBody>
      </p:sp>
      <p:pic>
        <p:nvPicPr>
          <p:cNvPr id="10" name="Picture 9">
            <a:extLst>
              <a:ext uri="{FF2B5EF4-FFF2-40B4-BE49-F238E27FC236}">
                <a16:creationId xmlns:a16="http://schemas.microsoft.com/office/drawing/2014/main" id="{36202964-328F-2F8A-1790-AE5160577473}"/>
              </a:ext>
            </a:extLst>
          </p:cNvPr>
          <p:cNvPicPr>
            <a:picLocks noChangeAspect="1"/>
          </p:cNvPicPr>
          <p:nvPr/>
        </p:nvPicPr>
        <p:blipFill rotWithShape="1">
          <a:blip r:embed="rId3"/>
          <a:srcRect l="3785" r="93797"/>
          <a:stretch/>
        </p:blipFill>
        <p:spPr>
          <a:xfrm>
            <a:off x="1215764" y="1243476"/>
            <a:ext cx="182580" cy="387370"/>
          </a:xfrm>
          <a:prstGeom prst="rect">
            <a:avLst/>
          </a:prstGeom>
        </p:spPr>
      </p:pic>
      <p:pic>
        <p:nvPicPr>
          <p:cNvPr id="20" name="Picture 19">
            <a:extLst>
              <a:ext uri="{FF2B5EF4-FFF2-40B4-BE49-F238E27FC236}">
                <a16:creationId xmlns:a16="http://schemas.microsoft.com/office/drawing/2014/main" id="{5D315D37-EFCB-F3B0-67BB-ACFE5B8691D6}"/>
              </a:ext>
            </a:extLst>
          </p:cNvPr>
          <p:cNvPicPr>
            <a:picLocks noChangeAspect="1"/>
          </p:cNvPicPr>
          <p:nvPr/>
        </p:nvPicPr>
        <p:blipFill>
          <a:blip r:embed="rId4"/>
          <a:stretch>
            <a:fillRect/>
          </a:stretch>
        </p:blipFill>
        <p:spPr>
          <a:xfrm>
            <a:off x="898682" y="1271631"/>
            <a:ext cx="336567" cy="304816"/>
          </a:xfrm>
          <a:prstGeom prst="rect">
            <a:avLst/>
          </a:prstGeom>
        </p:spPr>
      </p:pic>
      <p:pic>
        <p:nvPicPr>
          <p:cNvPr id="25" name="Picture 24">
            <a:extLst>
              <a:ext uri="{FF2B5EF4-FFF2-40B4-BE49-F238E27FC236}">
                <a16:creationId xmlns:a16="http://schemas.microsoft.com/office/drawing/2014/main" id="{17CA2930-9287-2FE7-564C-6D2216110C84}"/>
              </a:ext>
            </a:extLst>
          </p:cNvPr>
          <p:cNvPicPr>
            <a:picLocks noChangeAspect="1"/>
          </p:cNvPicPr>
          <p:nvPr/>
        </p:nvPicPr>
        <p:blipFill rotWithShape="1">
          <a:blip r:embed="rId5"/>
          <a:srcRect r="43142"/>
          <a:stretch/>
        </p:blipFill>
        <p:spPr>
          <a:xfrm>
            <a:off x="898681" y="1594929"/>
            <a:ext cx="1169852" cy="552478"/>
          </a:xfrm>
          <a:prstGeom prst="rect">
            <a:avLst/>
          </a:prstGeom>
        </p:spPr>
      </p:pic>
      <p:pic>
        <p:nvPicPr>
          <p:cNvPr id="28" name="Picture 27">
            <a:extLst>
              <a:ext uri="{FF2B5EF4-FFF2-40B4-BE49-F238E27FC236}">
                <a16:creationId xmlns:a16="http://schemas.microsoft.com/office/drawing/2014/main" id="{20EE3356-8A56-06AC-77FA-4DADA1CB03D5}"/>
              </a:ext>
            </a:extLst>
          </p:cNvPr>
          <p:cNvPicPr>
            <a:picLocks noChangeAspect="1"/>
          </p:cNvPicPr>
          <p:nvPr/>
        </p:nvPicPr>
        <p:blipFill>
          <a:blip r:embed="rId6"/>
          <a:stretch>
            <a:fillRect/>
          </a:stretch>
        </p:blipFill>
        <p:spPr>
          <a:xfrm>
            <a:off x="1307054" y="5536255"/>
            <a:ext cx="9135998" cy="916486"/>
          </a:xfrm>
          <a:prstGeom prst="rect">
            <a:avLst/>
          </a:prstGeom>
        </p:spPr>
      </p:pic>
      <p:sp>
        <p:nvSpPr>
          <p:cNvPr id="29" name="Rectangle 28">
            <a:extLst>
              <a:ext uri="{FF2B5EF4-FFF2-40B4-BE49-F238E27FC236}">
                <a16:creationId xmlns:a16="http://schemas.microsoft.com/office/drawing/2014/main" id="{BAE1DB15-AF97-CC0F-80F1-99833B86EE4B}"/>
              </a:ext>
            </a:extLst>
          </p:cNvPr>
          <p:cNvSpPr/>
          <p:nvPr/>
        </p:nvSpPr>
        <p:spPr>
          <a:xfrm>
            <a:off x="5820413" y="5802164"/>
            <a:ext cx="4622640" cy="197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a:extLst>
              <a:ext uri="{FF2B5EF4-FFF2-40B4-BE49-F238E27FC236}">
                <a16:creationId xmlns:a16="http://schemas.microsoft.com/office/drawing/2014/main" id="{7F968D73-BA7D-CACD-99CE-DADA2EF76125}"/>
              </a:ext>
            </a:extLst>
          </p:cNvPr>
          <p:cNvSpPr/>
          <p:nvPr/>
        </p:nvSpPr>
        <p:spPr>
          <a:xfrm>
            <a:off x="1307053" y="5981222"/>
            <a:ext cx="982296" cy="197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9" name="Picture 38">
            <a:extLst>
              <a:ext uri="{FF2B5EF4-FFF2-40B4-BE49-F238E27FC236}">
                <a16:creationId xmlns:a16="http://schemas.microsoft.com/office/drawing/2014/main" id="{1AE89DA7-1D89-C754-4970-E5848F00B676}"/>
              </a:ext>
            </a:extLst>
          </p:cNvPr>
          <p:cNvPicPr>
            <a:picLocks noChangeAspect="1"/>
          </p:cNvPicPr>
          <p:nvPr/>
        </p:nvPicPr>
        <p:blipFill>
          <a:blip r:embed="rId7"/>
          <a:stretch>
            <a:fillRect/>
          </a:stretch>
        </p:blipFill>
        <p:spPr>
          <a:xfrm>
            <a:off x="2068043" y="1764383"/>
            <a:ext cx="355618" cy="266714"/>
          </a:xfrm>
          <a:prstGeom prst="rect">
            <a:avLst/>
          </a:prstGeom>
        </p:spPr>
      </p:pic>
      <p:sp>
        <p:nvSpPr>
          <p:cNvPr id="40" name="Rectangle 39">
            <a:extLst>
              <a:ext uri="{FF2B5EF4-FFF2-40B4-BE49-F238E27FC236}">
                <a16:creationId xmlns:a16="http://schemas.microsoft.com/office/drawing/2014/main" id="{FC858FB9-DD06-D270-C8F1-F15FF3292C2E}"/>
              </a:ext>
            </a:extLst>
          </p:cNvPr>
          <p:cNvSpPr/>
          <p:nvPr/>
        </p:nvSpPr>
        <p:spPr>
          <a:xfrm>
            <a:off x="910066" y="2562537"/>
            <a:ext cx="10808255" cy="28025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6A389B03-D59C-8180-CF0B-E604923E0142}"/>
              </a:ext>
            </a:extLst>
          </p:cNvPr>
          <p:cNvSpPr txBox="1"/>
          <p:nvPr/>
        </p:nvSpPr>
        <p:spPr>
          <a:xfrm>
            <a:off x="721364" y="2250043"/>
            <a:ext cx="3672836" cy="338554"/>
          </a:xfrm>
          <a:prstGeom prst="rect">
            <a:avLst/>
          </a:prstGeom>
          <a:noFill/>
        </p:spPr>
        <p:txBody>
          <a:bodyPr wrap="square" rtlCol="0">
            <a:spAutoFit/>
          </a:bodyPr>
          <a:lstStyle/>
          <a:p>
            <a:r>
              <a:rPr lang="en-US" sz="1600" dirty="0"/>
              <a:t>Bending Moment (assume load = 5kg)</a:t>
            </a:r>
            <a:endParaRPr lang="en-SG" sz="1600" dirty="0"/>
          </a:p>
        </p:txBody>
      </p:sp>
      <p:pic>
        <p:nvPicPr>
          <p:cNvPr id="42" name="Picture 41">
            <a:extLst>
              <a:ext uri="{FF2B5EF4-FFF2-40B4-BE49-F238E27FC236}">
                <a16:creationId xmlns:a16="http://schemas.microsoft.com/office/drawing/2014/main" id="{F8A47C18-4686-F394-184C-7BECD5A057F2}"/>
              </a:ext>
            </a:extLst>
          </p:cNvPr>
          <p:cNvPicPr>
            <a:picLocks noChangeAspect="1"/>
          </p:cNvPicPr>
          <p:nvPr/>
        </p:nvPicPr>
        <p:blipFill rotWithShape="1">
          <a:blip r:embed="rId8"/>
          <a:srcRect l="7522"/>
          <a:stretch/>
        </p:blipFill>
        <p:spPr>
          <a:xfrm>
            <a:off x="1593171" y="2562537"/>
            <a:ext cx="9995232" cy="374669"/>
          </a:xfrm>
          <a:prstGeom prst="rect">
            <a:avLst/>
          </a:prstGeom>
        </p:spPr>
      </p:pic>
      <p:pic>
        <p:nvPicPr>
          <p:cNvPr id="43" name="Picture 42">
            <a:extLst>
              <a:ext uri="{FF2B5EF4-FFF2-40B4-BE49-F238E27FC236}">
                <a16:creationId xmlns:a16="http://schemas.microsoft.com/office/drawing/2014/main" id="{37738F17-D3DF-B29C-0D1F-868399A72D00}"/>
              </a:ext>
            </a:extLst>
          </p:cNvPr>
          <p:cNvPicPr>
            <a:picLocks noChangeAspect="1"/>
          </p:cNvPicPr>
          <p:nvPr/>
        </p:nvPicPr>
        <p:blipFill>
          <a:blip r:embed="rId9"/>
          <a:stretch>
            <a:fillRect/>
          </a:stretch>
        </p:blipFill>
        <p:spPr>
          <a:xfrm>
            <a:off x="1593171" y="2946961"/>
            <a:ext cx="2692538" cy="349268"/>
          </a:xfrm>
          <a:prstGeom prst="rect">
            <a:avLst/>
          </a:prstGeom>
        </p:spPr>
      </p:pic>
      <p:pic>
        <p:nvPicPr>
          <p:cNvPr id="44" name="Picture 43">
            <a:extLst>
              <a:ext uri="{FF2B5EF4-FFF2-40B4-BE49-F238E27FC236}">
                <a16:creationId xmlns:a16="http://schemas.microsoft.com/office/drawing/2014/main" id="{72312009-64F4-F79C-F763-F417FD24F9BE}"/>
              </a:ext>
            </a:extLst>
          </p:cNvPr>
          <p:cNvPicPr>
            <a:picLocks noChangeAspect="1"/>
          </p:cNvPicPr>
          <p:nvPr/>
        </p:nvPicPr>
        <p:blipFill>
          <a:blip r:embed="rId10"/>
          <a:stretch>
            <a:fillRect/>
          </a:stretch>
        </p:blipFill>
        <p:spPr>
          <a:xfrm>
            <a:off x="974113" y="2604466"/>
            <a:ext cx="285765" cy="311166"/>
          </a:xfrm>
          <a:prstGeom prst="rect">
            <a:avLst/>
          </a:prstGeom>
        </p:spPr>
      </p:pic>
      <p:pic>
        <p:nvPicPr>
          <p:cNvPr id="45" name="Picture 44">
            <a:extLst>
              <a:ext uri="{FF2B5EF4-FFF2-40B4-BE49-F238E27FC236}">
                <a16:creationId xmlns:a16="http://schemas.microsoft.com/office/drawing/2014/main" id="{66317813-C5B1-58EA-D209-A6A63C55C565}"/>
              </a:ext>
            </a:extLst>
          </p:cNvPr>
          <p:cNvPicPr>
            <a:picLocks noChangeAspect="1"/>
          </p:cNvPicPr>
          <p:nvPr/>
        </p:nvPicPr>
        <p:blipFill rotWithShape="1">
          <a:blip r:embed="rId11"/>
          <a:srcRect r="39337"/>
          <a:stretch/>
        </p:blipFill>
        <p:spPr>
          <a:xfrm>
            <a:off x="910066" y="3289968"/>
            <a:ext cx="1282801" cy="641383"/>
          </a:xfrm>
          <a:prstGeom prst="rect">
            <a:avLst/>
          </a:prstGeom>
        </p:spPr>
      </p:pic>
      <p:pic>
        <p:nvPicPr>
          <p:cNvPr id="46" name="Picture 45">
            <a:extLst>
              <a:ext uri="{FF2B5EF4-FFF2-40B4-BE49-F238E27FC236}">
                <a16:creationId xmlns:a16="http://schemas.microsoft.com/office/drawing/2014/main" id="{64CF6F21-D97F-18A7-F4C5-C1A9CE13EBC3}"/>
              </a:ext>
            </a:extLst>
          </p:cNvPr>
          <p:cNvPicPr>
            <a:picLocks noChangeAspect="1"/>
          </p:cNvPicPr>
          <p:nvPr/>
        </p:nvPicPr>
        <p:blipFill>
          <a:blip r:embed="rId12"/>
          <a:stretch>
            <a:fillRect/>
          </a:stretch>
        </p:blipFill>
        <p:spPr>
          <a:xfrm>
            <a:off x="948711" y="4311948"/>
            <a:ext cx="1358970" cy="609631"/>
          </a:xfrm>
          <a:prstGeom prst="rect">
            <a:avLst/>
          </a:prstGeom>
        </p:spPr>
      </p:pic>
      <p:pic>
        <p:nvPicPr>
          <p:cNvPr id="47" name="Picture 46">
            <a:extLst>
              <a:ext uri="{FF2B5EF4-FFF2-40B4-BE49-F238E27FC236}">
                <a16:creationId xmlns:a16="http://schemas.microsoft.com/office/drawing/2014/main" id="{017B28C1-25C5-3520-4F5F-1EA0D9126ADC}"/>
              </a:ext>
            </a:extLst>
          </p:cNvPr>
          <p:cNvPicPr>
            <a:picLocks noChangeAspect="1"/>
          </p:cNvPicPr>
          <p:nvPr/>
        </p:nvPicPr>
        <p:blipFill>
          <a:blip r:embed="rId13"/>
          <a:stretch>
            <a:fillRect/>
          </a:stretch>
        </p:blipFill>
        <p:spPr>
          <a:xfrm>
            <a:off x="1117081" y="3834631"/>
            <a:ext cx="1035103" cy="527077"/>
          </a:xfrm>
          <a:prstGeom prst="rect">
            <a:avLst/>
          </a:prstGeom>
        </p:spPr>
      </p:pic>
      <p:pic>
        <p:nvPicPr>
          <p:cNvPr id="48" name="Picture 47">
            <a:extLst>
              <a:ext uri="{FF2B5EF4-FFF2-40B4-BE49-F238E27FC236}">
                <a16:creationId xmlns:a16="http://schemas.microsoft.com/office/drawing/2014/main" id="{5710549E-7080-3CC6-10D9-34BA7EF19868}"/>
              </a:ext>
            </a:extLst>
          </p:cNvPr>
          <p:cNvPicPr>
            <a:picLocks noChangeAspect="1"/>
          </p:cNvPicPr>
          <p:nvPr/>
        </p:nvPicPr>
        <p:blipFill>
          <a:blip r:embed="rId14"/>
          <a:stretch>
            <a:fillRect/>
          </a:stretch>
        </p:blipFill>
        <p:spPr>
          <a:xfrm>
            <a:off x="959003" y="4935963"/>
            <a:ext cx="1124008" cy="374669"/>
          </a:xfrm>
          <a:prstGeom prst="rect">
            <a:avLst/>
          </a:prstGeom>
        </p:spPr>
      </p:pic>
      <p:pic>
        <p:nvPicPr>
          <p:cNvPr id="49" name="Picture 48">
            <a:extLst>
              <a:ext uri="{FF2B5EF4-FFF2-40B4-BE49-F238E27FC236}">
                <a16:creationId xmlns:a16="http://schemas.microsoft.com/office/drawing/2014/main" id="{F909C1CE-53C7-CB87-84E4-61B56D0DBA79}"/>
              </a:ext>
            </a:extLst>
          </p:cNvPr>
          <p:cNvPicPr>
            <a:picLocks noChangeAspect="1"/>
          </p:cNvPicPr>
          <p:nvPr/>
        </p:nvPicPr>
        <p:blipFill>
          <a:blip r:embed="rId15"/>
          <a:stretch>
            <a:fillRect/>
          </a:stretch>
        </p:blipFill>
        <p:spPr>
          <a:xfrm>
            <a:off x="1302481" y="2691360"/>
            <a:ext cx="223566" cy="140276"/>
          </a:xfrm>
          <a:prstGeom prst="rect">
            <a:avLst/>
          </a:prstGeom>
        </p:spPr>
      </p:pic>
      <p:pic>
        <p:nvPicPr>
          <p:cNvPr id="50" name="Picture 49">
            <a:extLst>
              <a:ext uri="{FF2B5EF4-FFF2-40B4-BE49-F238E27FC236}">
                <a16:creationId xmlns:a16="http://schemas.microsoft.com/office/drawing/2014/main" id="{73885D17-9D95-57B2-7059-148AE4A0582F}"/>
              </a:ext>
            </a:extLst>
          </p:cNvPr>
          <p:cNvPicPr>
            <a:picLocks noChangeAspect="1"/>
          </p:cNvPicPr>
          <p:nvPr/>
        </p:nvPicPr>
        <p:blipFill rotWithShape="1">
          <a:blip r:embed="rId11"/>
          <a:srcRect l="87131"/>
          <a:stretch/>
        </p:blipFill>
        <p:spPr>
          <a:xfrm>
            <a:off x="2204817" y="3294201"/>
            <a:ext cx="272137" cy="641383"/>
          </a:xfrm>
          <a:prstGeom prst="rect">
            <a:avLst/>
          </a:prstGeom>
        </p:spPr>
      </p:pic>
    </p:spTree>
    <p:extLst>
      <p:ext uri="{BB962C8B-B14F-4D97-AF65-F5344CB8AC3E}">
        <p14:creationId xmlns:p14="http://schemas.microsoft.com/office/powerpoint/2010/main" val="532871108"/>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A14D6461-EA00-1880-3A0F-91E1315F8C6B}"/>
              </a:ext>
            </a:extLst>
          </p:cNvPr>
          <p:cNvSpPr/>
          <p:nvPr/>
        </p:nvSpPr>
        <p:spPr>
          <a:xfrm>
            <a:off x="892786" y="1487825"/>
            <a:ext cx="2902100" cy="1542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9705BC8C-C1EE-6075-8FDB-A81DB265959E}"/>
              </a:ext>
            </a:extLst>
          </p:cNvPr>
          <p:cNvSpPr/>
          <p:nvPr/>
        </p:nvSpPr>
        <p:spPr>
          <a:xfrm>
            <a:off x="892786" y="3975084"/>
            <a:ext cx="4093895" cy="2276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974215" y="6090273"/>
            <a:ext cx="838200" cy="365760"/>
          </a:xfrm>
        </p:spPr>
        <p:txBody>
          <a:bodyPr/>
          <a:lstStyle/>
          <a:p>
            <a:fld id="{34B7E4EF-A1BD-40F4-AB7B-04F084DD991D}" type="slidenum">
              <a:rPr lang="en-US" smtClean="0"/>
              <a:t>7</a:t>
            </a:fld>
            <a:endParaRPr lang="en-US" dirty="0"/>
          </a:p>
        </p:txBody>
      </p:sp>
      <p:sp>
        <p:nvSpPr>
          <p:cNvPr id="6" name="Title 1">
            <a:extLst>
              <a:ext uri="{FF2B5EF4-FFF2-40B4-BE49-F238E27FC236}">
                <a16:creationId xmlns:a16="http://schemas.microsoft.com/office/drawing/2014/main" id="{75C88D74-A9F0-C90F-2CE6-3AEF942EF074}"/>
              </a:ext>
            </a:extLst>
          </p:cNvPr>
          <p:cNvSpPr>
            <a:spLocks noGrp="1"/>
          </p:cNvSpPr>
          <p:nvPr>
            <p:ph type="title"/>
          </p:nvPr>
        </p:nvSpPr>
        <p:spPr>
          <a:xfrm>
            <a:off x="530470" y="484332"/>
            <a:ext cx="4753412" cy="614706"/>
          </a:xfrm>
        </p:spPr>
        <p:txBody>
          <a:bodyPr>
            <a:normAutofit fontScale="90000"/>
          </a:bodyPr>
          <a:lstStyle/>
          <a:p>
            <a:r>
              <a:rPr lang="en-MY" sz="2800" dirty="0"/>
              <a:t>Revision of Our Framework</a:t>
            </a:r>
            <a:endParaRPr lang="en-US" sz="2800" dirty="0"/>
          </a:p>
        </p:txBody>
      </p:sp>
      <p:pic>
        <p:nvPicPr>
          <p:cNvPr id="19" name="Picture 18">
            <a:extLst>
              <a:ext uri="{FF2B5EF4-FFF2-40B4-BE49-F238E27FC236}">
                <a16:creationId xmlns:a16="http://schemas.microsoft.com/office/drawing/2014/main" id="{549EA25F-BBB4-5A64-DB54-FA2A9EB70F8D}"/>
              </a:ext>
            </a:extLst>
          </p:cNvPr>
          <p:cNvPicPr>
            <a:picLocks noChangeAspect="1"/>
          </p:cNvPicPr>
          <p:nvPr/>
        </p:nvPicPr>
        <p:blipFill>
          <a:blip r:embed="rId2"/>
          <a:stretch>
            <a:fillRect/>
          </a:stretch>
        </p:blipFill>
        <p:spPr>
          <a:xfrm>
            <a:off x="985908" y="4632404"/>
            <a:ext cx="1708238" cy="317516"/>
          </a:xfrm>
          <a:prstGeom prst="rect">
            <a:avLst/>
          </a:prstGeom>
        </p:spPr>
      </p:pic>
      <p:pic>
        <p:nvPicPr>
          <p:cNvPr id="21" name="Picture 20">
            <a:extLst>
              <a:ext uri="{FF2B5EF4-FFF2-40B4-BE49-F238E27FC236}">
                <a16:creationId xmlns:a16="http://schemas.microsoft.com/office/drawing/2014/main" id="{0C4C7E18-AC44-9433-AB6B-98430EDBCDAD}"/>
              </a:ext>
            </a:extLst>
          </p:cNvPr>
          <p:cNvPicPr>
            <a:picLocks noChangeAspect="1"/>
          </p:cNvPicPr>
          <p:nvPr/>
        </p:nvPicPr>
        <p:blipFill>
          <a:blip r:embed="rId3"/>
          <a:stretch>
            <a:fillRect/>
          </a:stretch>
        </p:blipFill>
        <p:spPr>
          <a:xfrm>
            <a:off x="985908" y="4987962"/>
            <a:ext cx="2622685" cy="488975"/>
          </a:xfrm>
          <a:prstGeom prst="rect">
            <a:avLst/>
          </a:prstGeom>
        </p:spPr>
      </p:pic>
      <p:pic>
        <p:nvPicPr>
          <p:cNvPr id="23" name="Picture 22">
            <a:extLst>
              <a:ext uri="{FF2B5EF4-FFF2-40B4-BE49-F238E27FC236}">
                <a16:creationId xmlns:a16="http://schemas.microsoft.com/office/drawing/2014/main" id="{DB653F2D-9D67-E0F0-125A-1426C6C82BBA}"/>
              </a:ext>
            </a:extLst>
          </p:cNvPr>
          <p:cNvPicPr>
            <a:picLocks noChangeAspect="1"/>
          </p:cNvPicPr>
          <p:nvPr/>
        </p:nvPicPr>
        <p:blipFill>
          <a:blip r:embed="rId4"/>
          <a:stretch>
            <a:fillRect/>
          </a:stretch>
        </p:blipFill>
        <p:spPr>
          <a:xfrm>
            <a:off x="949336" y="5510254"/>
            <a:ext cx="4000706" cy="666784"/>
          </a:xfrm>
          <a:prstGeom prst="rect">
            <a:avLst/>
          </a:prstGeom>
        </p:spPr>
      </p:pic>
      <p:sp>
        <p:nvSpPr>
          <p:cNvPr id="29" name="TextBox 28">
            <a:extLst>
              <a:ext uri="{FF2B5EF4-FFF2-40B4-BE49-F238E27FC236}">
                <a16:creationId xmlns:a16="http://schemas.microsoft.com/office/drawing/2014/main" id="{EB31840D-AC64-37C7-817D-885AF9B87B6E}"/>
              </a:ext>
            </a:extLst>
          </p:cNvPr>
          <p:cNvSpPr txBox="1"/>
          <p:nvPr/>
        </p:nvSpPr>
        <p:spPr>
          <a:xfrm>
            <a:off x="695304" y="1072715"/>
            <a:ext cx="5711846" cy="338554"/>
          </a:xfrm>
          <a:prstGeom prst="rect">
            <a:avLst/>
          </a:prstGeom>
          <a:noFill/>
        </p:spPr>
        <p:txBody>
          <a:bodyPr wrap="square" rtlCol="0">
            <a:spAutoFit/>
          </a:bodyPr>
          <a:lstStyle/>
          <a:p>
            <a:r>
              <a:rPr lang="en-US" sz="1600" dirty="0"/>
              <a:t>Total Lumbar Compressive Force (assume a = 5)</a:t>
            </a:r>
            <a:endParaRPr lang="en-SG" sz="1600" dirty="0"/>
          </a:p>
        </p:txBody>
      </p:sp>
      <p:pic>
        <p:nvPicPr>
          <p:cNvPr id="33" name="Picture 32">
            <a:extLst>
              <a:ext uri="{FF2B5EF4-FFF2-40B4-BE49-F238E27FC236}">
                <a16:creationId xmlns:a16="http://schemas.microsoft.com/office/drawing/2014/main" id="{0BEF38F8-20A8-199E-6F17-4F744E6BC780}"/>
              </a:ext>
            </a:extLst>
          </p:cNvPr>
          <p:cNvPicPr>
            <a:picLocks noChangeAspect="1"/>
          </p:cNvPicPr>
          <p:nvPr/>
        </p:nvPicPr>
        <p:blipFill>
          <a:blip r:embed="rId5"/>
          <a:stretch>
            <a:fillRect/>
          </a:stretch>
        </p:blipFill>
        <p:spPr>
          <a:xfrm>
            <a:off x="892786" y="1487824"/>
            <a:ext cx="1619333" cy="368319"/>
          </a:xfrm>
          <a:prstGeom prst="rect">
            <a:avLst/>
          </a:prstGeom>
        </p:spPr>
      </p:pic>
      <p:pic>
        <p:nvPicPr>
          <p:cNvPr id="35" name="Picture 34">
            <a:extLst>
              <a:ext uri="{FF2B5EF4-FFF2-40B4-BE49-F238E27FC236}">
                <a16:creationId xmlns:a16="http://schemas.microsoft.com/office/drawing/2014/main" id="{BBD1C59C-157E-41D2-AD93-145AEC49C466}"/>
              </a:ext>
            </a:extLst>
          </p:cNvPr>
          <p:cNvPicPr>
            <a:picLocks noChangeAspect="1"/>
          </p:cNvPicPr>
          <p:nvPr/>
        </p:nvPicPr>
        <p:blipFill>
          <a:blip r:embed="rId6"/>
          <a:stretch>
            <a:fillRect/>
          </a:stretch>
        </p:blipFill>
        <p:spPr>
          <a:xfrm>
            <a:off x="892786" y="1849793"/>
            <a:ext cx="1746340" cy="393720"/>
          </a:xfrm>
          <a:prstGeom prst="rect">
            <a:avLst/>
          </a:prstGeom>
        </p:spPr>
      </p:pic>
      <p:pic>
        <p:nvPicPr>
          <p:cNvPr id="41" name="Picture 40">
            <a:extLst>
              <a:ext uri="{FF2B5EF4-FFF2-40B4-BE49-F238E27FC236}">
                <a16:creationId xmlns:a16="http://schemas.microsoft.com/office/drawing/2014/main" id="{3E6318C4-EDE9-865A-410B-FDC6D727FE15}"/>
              </a:ext>
            </a:extLst>
          </p:cNvPr>
          <p:cNvPicPr>
            <a:picLocks noChangeAspect="1"/>
          </p:cNvPicPr>
          <p:nvPr/>
        </p:nvPicPr>
        <p:blipFill>
          <a:blip r:embed="rId7"/>
          <a:stretch>
            <a:fillRect/>
          </a:stretch>
        </p:blipFill>
        <p:spPr>
          <a:xfrm>
            <a:off x="923471" y="2649488"/>
            <a:ext cx="2279767" cy="381020"/>
          </a:xfrm>
          <a:prstGeom prst="rect">
            <a:avLst/>
          </a:prstGeom>
        </p:spPr>
      </p:pic>
      <p:pic>
        <p:nvPicPr>
          <p:cNvPr id="45" name="Picture 44">
            <a:extLst>
              <a:ext uri="{FF2B5EF4-FFF2-40B4-BE49-F238E27FC236}">
                <a16:creationId xmlns:a16="http://schemas.microsoft.com/office/drawing/2014/main" id="{2520C03F-A42D-AE72-C2A9-B275E43C66E2}"/>
              </a:ext>
            </a:extLst>
          </p:cNvPr>
          <p:cNvPicPr>
            <a:picLocks noChangeAspect="1"/>
          </p:cNvPicPr>
          <p:nvPr/>
        </p:nvPicPr>
        <p:blipFill>
          <a:blip r:embed="rId8"/>
          <a:stretch>
            <a:fillRect/>
          </a:stretch>
        </p:blipFill>
        <p:spPr>
          <a:xfrm>
            <a:off x="1055761" y="4060905"/>
            <a:ext cx="1568531" cy="552478"/>
          </a:xfrm>
          <a:prstGeom prst="rect">
            <a:avLst/>
          </a:prstGeom>
        </p:spPr>
      </p:pic>
      <p:sp>
        <p:nvSpPr>
          <p:cNvPr id="47" name="TextBox 46">
            <a:extLst>
              <a:ext uri="{FF2B5EF4-FFF2-40B4-BE49-F238E27FC236}">
                <a16:creationId xmlns:a16="http://schemas.microsoft.com/office/drawing/2014/main" id="{EA984838-E9B2-81D0-21DA-688A7CB63959}"/>
              </a:ext>
            </a:extLst>
          </p:cNvPr>
          <p:cNvSpPr txBox="1"/>
          <p:nvPr/>
        </p:nvSpPr>
        <p:spPr>
          <a:xfrm>
            <a:off x="695304" y="3636529"/>
            <a:ext cx="2477249" cy="338554"/>
          </a:xfrm>
          <a:prstGeom prst="rect">
            <a:avLst/>
          </a:prstGeom>
          <a:noFill/>
        </p:spPr>
        <p:txBody>
          <a:bodyPr wrap="square" rtlCol="0">
            <a:spAutoFit/>
          </a:bodyPr>
          <a:lstStyle/>
          <a:p>
            <a:r>
              <a:rPr lang="en-US" sz="1600" dirty="0"/>
              <a:t>Probability of Injury Risk</a:t>
            </a:r>
            <a:endParaRPr lang="en-SG" sz="1600" dirty="0"/>
          </a:p>
        </p:txBody>
      </p:sp>
      <p:sp>
        <p:nvSpPr>
          <p:cNvPr id="49" name="Rectangle 48">
            <a:extLst>
              <a:ext uri="{FF2B5EF4-FFF2-40B4-BE49-F238E27FC236}">
                <a16:creationId xmlns:a16="http://schemas.microsoft.com/office/drawing/2014/main" id="{CF49E05A-63B0-84F4-86B3-A570B711FC69}"/>
              </a:ext>
            </a:extLst>
          </p:cNvPr>
          <p:cNvSpPr/>
          <p:nvPr/>
        </p:nvSpPr>
        <p:spPr>
          <a:xfrm>
            <a:off x="1493315" y="2664472"/>
            <a:ext cx="1703786" cy="374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1" name="Picture 50">
            <a:extLst>
              <a:ext uri="{FF2B5EF4-FFF2-40B4-BE49-F238E27FC236}">
                <a16:creationId xmlns:a16="http://schemas.microsoft.com/office/drawing/2014/main" id="{CFBC8755-EA75-CDF1-0E15-1CFFDD09ACB9}"/>
              </a:ext>
            </a:extLst>
          </p:cNvPr>
          <p:cNvPicPr>
            <a:picLocks noChangeAspect="1"/>
          </p:cNvPicPr>
          <p:nvPr/>
        </p:nvPicPr>
        <p:blipFill>
          <a:blip r:embed="rId9"/>
          <a:stretch>
            <a:fillRect/>
          </a:stretch>
        </p:blipFill>
        <p:spPr>
          <a:xfrm>
            <a:off x="892786" y="2249447"/>
            <a:ext cx="2800494" cy="381020"/>
          </a:xfrm>
          <a:prstGeom prst="rect">
            <a:avLst/>
          </a:prstGeom>
        </p:spPr>
      </p:pic>
      <p:sp>
        <p:nvSpPr>
          <p:cNvPr id="48" name="Rectangle 47">
            <a:extLst>
              <a:ext uri="{FF2B5EF4-FFF2-40B4-BE49-F238E27FC236}">
                <a16:creationId xmlns:a16="http://schemas.microsoft.com/office/drawing/2014/main" id="{BE4F4D98-D3AB-8F62-BDC0-208ED19ADBF2}"/>
              </a:ext>
            </a:extLst>
          </p:cNvPr>
          <p:cNvSpPr/>
          <p:nvPr/>
        </p:nvSpPr>
        <p:spPr>
          <a:xfrm>
            <a:off x="2816843" y="2241343"/>
            <a:ext cx="748703" cy="374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53" name="Picture 52">
            <a:extLst>
              <a:ext uri="{FF2B5EF4-FFF2-40B4-BE49-F238E27FC236}">
                <a16:creationId xmlns:a16="http://schemas.microsoft.com/office/drawing/2014/main" id="{314624FF-7F25-3528-7D64-94DF7E43CD4C}"/>
              </a:ext>
            </a:extLst>
          </p:cNvPr>
          <p:cNvPicPr>
            <a:picLocks noChangeAspect="1"/>
          </p:cNvPicPr>
          <p:nvPr/>
        </p:nvPicPr>
        <p:blipFill>
          <a:blip r:embed="rId10"/>
          <a:stretch>
            <a:fillRect/>
          </a:stretch>
        </p:blipFill>
        <p:spPr>
          <a:xfrm>
            <a:off x="2063354" y="2710151"/>
            <a:ext cx="139707" cy="285765"/>
          </a:xfrm>
          <a:prstGeom prst="rect">
            <a:avLst/>
          </a:prstGeom>
        </p:spPr>
      </p:pic>
    </p:spTree>
    <p:extLst>
      <p:ext uri="{BB962C8B-B14F-4D97-AF65-F5344CB8AC3E}">
        <p14:creationId xmlns:p14="http://schemas.microsoft.com/office/powerpoint/2010/main" val="380977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974215" y="6090273"/>
            <a:ext cx="838200" cy="365760"/>
          </a:xfrm>
        </p:spPr>
        <p:txBody>
          <a:bodyPr/>
          <a:lstStyle/>
          <a:p>
            <a:fld id="{34B7E4EF-A1BD-40F4-AB7B-04F084DD991D}" type="slidenum">
              <a:rPr lang="en-US" smtClean="0"/>
              <a:t>8</a:t>
            </a:fld>
            <a:endParaRPr lang="en-US" dirty="0"/>
          </a:p>
        </p:txBody>
      </p:sp>
      <p:sp>
        <p:nvSpPr>
          <p:cNvPr id="19" name="TextBox 18">
            <a:extLst>
              <a:ext uri="{FF2B5EF4-FFF2-40B4-BE49-F238E27FC236}">
                <a16:creationId xmlns:a16="http://schemas.microsoft.com/office/drawing/2014/main" id="{A609EBC1-D981-6324-AE5A-BCC170FBE3FE}"/>
              </a:ext>
            </a:extLst>
          </p:cNvPr>
          <p:cNvSpPr txBox="1"/>
          <p:nvPr/>
        </p:nvSpPr>
        <p:spPr>
          <a:xfrm>
            <a:off x="8289095" y="1002557"/>
            <a:ext cx="2306334" cy="646331"/>
          </a:xfrm>
          <a:prstGeom prst="rect">
            <a:avLst/>
          </a:prstGeom>
          <a:noFill/>
        </p:spPr>
        <p:txBody>
          <a:bodyPr wrap="square" rtlCol="0">
            <a:spAutoFit/>
          </a:bodyPr>
          <a:lstStyle/>
          <a:p>
            <a:r>
              <a:rPr lang="en-US" dirty="0"/>
              <a:t>Body Weight: 600 N</a:t>
            </a:r>
          </a:p>
          <a:p>
            <a:r>
              <a:rPr lang="en-US" dirty="0"/>
              <a:t>Load: 0 N</a:t>
            </a:r>
          </a:p>
        </p:txBody>
      </p:sp>
      <p:pic>
        <p:nvPicPr>
          <p:cNvPr id="27" name="Picture 26">
            <a:extLst>
              <a:ext uri="{FF2B5EF4-FFF2-40B4-BE49-F238E27FC236}">
                <a16:creationId xmlns:a16="http://schemas.microsoft.com/office/drawing/2014/main" id="{8F3E29EF-3CE9-6730-F9FE-4E61A2C0EB50}"/>
              </a:ext>
            </a:extLst>
          </p:cNvPr>
          <p:cNvPicPr>
            <a:picLocks noChangeAspect="1"/>
          </p:cNvPicPr>
          <p:nvPr/>
        </p:nvPicPr>
        <p:blipFill>
          <a:blip r:embed="rId3"/>
          <a:stretch>
            <a:fillRect/>
          </a:stretch>
        </p:blipFill>
        <p:spPr>
          <a:xfrm>
            <a:off x="6633467" y="2500163"/>
            <a:ext cx="5162729" cy="3772990"/>
          </a:xfrm>
          <a:prstGeom prst="rect">
            <a:avLst/>
          </a:prstGeom>
        </p:spPr>
      </p:pic>
      <p:pic>
        <p:nvPicPr>
          <p:cNvPr id="38" name="Picture 37">
            <a:extLst>
              <a:ext uri="{FF2B5EF4-FFF2-40B4-BE49-F238E27FC236}">
                <a16:creationId xmlns:a16="http://schemas.microsoft.com/office/drawing/2014/main" id="{962E5E29-DEDD-3473-2CA3-9DBE2AEB644D}"/>
              </a:ext>
            </a:extLst>
          </p:cNvPr>
          <p:cNvPicPr>
            <a:picLocks noChangeAspect="1"/>
          </p:cNvPicPr>
          <p:nvPr/>
        </p:nvPicPr>
        <p:blipFill rotWithShape="1">
          <a:blip r:embed="rId4"/>
          <a:srcRect l="50000" t="6117"/>
          <a:stretch/>
        </p:blipFill>
        <p:spPr>
          <a:xfrm>
            <a:off x="405430" y="404893"/>
            <a:ext cx="4095952" cy="2918877"/>
          </a:xfrm>
          <a:prstGeom prst="rect">
            <a:avLst/>
          </a:prstGeom>
        </p:spPr>
      </p:pic>
      <p:sp>
        <p:nvSpPr>
          <p:cNvPr id="40" name="TextBox 39">
            <a:extLst>
              <a:ext uri="{FF2B5EF4-FFF2-40B4-BE49-F238E27FC236}">
                <a16:creationId xmlns:a16="http://schemas.microsoft.com/office/drawing/2014/main" id="{AB2DABCF-EF61-5588-41BC-21285995AC2F}"/>
              </a:ext>
            </a:extLst>
          </p:cNvPr>
          <p:cNvSpPr txBox="1"/>
          <p:nvPr/>
        </p:nvSpPr>
        <p:spPr>
          <a:xfrm>
            <a:off x="6224331" y="2204396"/>
            <a:ext cx="5662869" cy="276999"/>
          </a:xfrm>
          <a:prstGeom prst="rect">
            <a:avLst/>
          </a:prstGeom>
          <a:noFill/>
        </p:spPr>
        <p:txBody>
          <a:bodyPr wrap="square">
            <a:spAutoFit/>
          </a:bodyPr>
          <a:lstStyle/>
          <a:p>
            <a:r>
              <a:rPr lang="en-SG" sz="1200" i="1" dirty="0"/>
              <a:t>Validation of Lumbar Compressive Force Simulation in Forward Flexion Condition</a:t>
            </a:r>
          </a:p>
        </p:txBody>
      </p:sp>
      <p:pic>
        <p:nvPicPr>
          <p:cNvPr id="3" name="Picture 2">
            <a:extLst>
              <a:ext uri="{FF2B5EF4-FFF2-40B4-BE49-F238E27FC236}">
                <a16:creationId xmlns:a16="http://schemas.microsoft.com/office/drawing/2014/main" id="{CE9DC004-3992-0A01-0483-AB4C9244F2A5}"/>
              </a:ext>
            </a:extLst>
          </p:cNvPr>
          <p:cNvPicPr>
            <a:picLocks noChangeAspect="1"/>
          </p:cNvPicPr>
          <p:nvPr/>
        </p:nvPicPr>
        <p:blipFill>
          <a:blip r:embed="rId5"/>
          <a:stretch>
            <a:fillRect/>
          </a:stretch>
        </p:blipFill>
        <p:spPr>
          <a:xfrm>
            <a:off x="405430" y="3341945"/>
            <a:ext cx="4102873" cy="3111162"/>
          </a:xfrm>
          <a:prstGeom prst="rect">
            <a:avLst/>
          </a:prstGeom>
        </p:spPr>
      </p:pic>
      <p:sp>
        <p:nvSpPr>
          <p:cNvPr id="5" name="TextBox 4">
            <a:extLst>
              <a:ext uri="{FF2B5EF4-FFF2-40B4-BE49-F238E27FC236}">
                <a16:creationId xmlns:a16="http://schemas.microsoft.com/office/drawing/2014/main" id="{F5E86BB5-A3CC-81A3-CA58-91C7A46C193B}"/>
              </a:ext>
            </a:extLst>
          </p:cNvPr>
          <p:cNvSpPr txBox="1"/>
          <p:nvPr/>
        </p:nvSpPr>
        <p:spPr>
          <a:xfrm>
            <a:off x="4636646" y="1587332"/>
            <a:ext cx="588497" cy="338554"/>
          </a:xfrm>
          <a:prstGeom prst="rect">
            <a:avLst/>
          </a:prstGeom>
          <a:noFill/>
        </p:spPr>
        <p:txBody>
          <a:bodyPr wrap="square" rtlCol="0">
            <a:spAutoFit/>
          </a:bodyPr>
          <a:lstStyle/>
          <a:p>
            <a:r>
              <a:rPr lang="en-US" sz="1600" dirty="0"/>
              <a:t>a: 5</a:t>
            </a:r>
          </a:p>
        </p:txBody>
      </p:sp>
      <p:sp>
        <p:nvSpPr>
          <p:cNvPr id="6" name="TextBox 5">
            <a:extLst>
              <a:ext uri="{FF2B5EF4-FFF2-40B4-BE49-F238E27FC236}">
                <a16:creationId xmlns:a16="http://schemas.microsoft.com/office/drawing/2014/main" id="{883C0BF5-23BE-CC13-3A79-C3DD5A73AF51}"/>
              </a:ext>
            </a:extLst>
          </p:cNvPr>
          <p:cNvSpPr txBox="1"/>
          <p:nvPr/>
        </p:nvSpPr>
        <p:spPr>
          <a:xfrm>
            <a:off x="4636645" y="4593561"/>
            <a:ext cx="588497" cy="338554"/>
          </a:xfrm>
          <a:prstGeom prst="rect">
            <a:avLst/>
          </a:prstGeom>
          <a:noFill/>
        </p:spPr>
        <p:txBody>
          <a:bodyPr wrap="square" rtlCol="0">
            <a:spAutoFit/>
          </a:bodyPr>
          <a:lstStyle/>
          <a:p>
            <a:r>
              <a:rPr lang="en-US" sz="1600" dirty="0"/>
              <a:t>a: 4</a:t>
            </a:r>
          </a:p>
        </p:txBody>
      </p:sp>
    </p:spTree>
    <p:extLst>
      <p:ext uri="{BB962C8B-B14F-4D97-AF65-F5344CB8AC3E}">
        <p14:creationId xmlns:p14="http://schemas.microsoft.com/office/powerpoint/2010/main" val="258506578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53EFF4-FAB5-738D-DCCA-789DE804A66E}"/>
              </a:ext>
            </a:extLst>
          </p:cNvPr>
          <p:cNvSpPr>
            <a:spLocks noGrp="1"/>
          </p:cNvSpPr>
          <p:nvPr>
            <p:ph type="sldNum" sz="quarter" idx="12"/>
          </p:nvPr>
        </p:nvSpPr>
        <p:spPr>
          <a:xfrm>
            <a:off x="10974215" y="6090273"/>
            <a:ext cx="838200" cy="365760"/>
          </a:xfrm>
        </p:spPr>
        <p:txBody>
          <a:bodyPr/>
          <a:lstStyle/>
          <a:p>
            <a:fld id="{34B7E4EF-A1BD-40F4-AB7B-04F084DD991D}" type="slidenum">
              <a:rPr lang="en-US" smtClean="0"/>
              <a:t>9</a:t>
            </a:fld>
            <a:endParaRPr lang="en-US" dirty="0"/>
          </a:p>
        </p:txBody>
      </p:sp>
      <p:sp>
        <p:nvSpPr>
          <p:cNvPr id="19" name="TextBox 18">
            <a:extLst>
              <a:ext uri="{FF2B5EF4-FFF2-40B4-BE49-F238E27FC236}">
                <a16:creationId xmlns:a16="http://schemas.microsoft.com/office/drawing/2014/main" id="{A609EBC1-D981-6324-AE5A-BCC170FBE3FE}"/>
              </a:ext>
            </a:extLst>
          </p:cNvPr>
          <p:cNvSpPr txBox="1"/>
          <p:nvPr/>
        </p:nvSpPr>
        <p:spPr>
          <a:xfrm>
            <a:off x="8167555" y="1071050"/>
            <a:ext cx="2456902" cy="646331"/>
          </a:xfrm>
          <a:prstGeom prst="rect">
            <a:avLst/>
          </a:prstGeom>
          <a:noFill/>
        </p:spPr>
        <p:txBody>
          <a:bodyPr wrap="square" rtlCol="0">
            <a:spAutoFit/>
          </a:bodyPr>
          <a:lstStyle/>
          <a:p>
            <a:r>
              <a:rPr lang="en-US" dirty="0"/>
              <a:t>Body Weight: 600 N</a:t>
            </a:r>
          </a:p>
          <a:p>
            <a:r>
              <a:rPr lang="en-US" dirty="0"/>
              <a:t>Load: 160 N</a:t>
            </a:r>
          </a:p>
        </p:txBody>
      </p:sp>
      <p:pic>
        <p:nvPicPr>
          <p:cNvPr id="9" name="Picture 8">
            <a:extLst>
              <a:ext uri="{FF2B5EF4-FFF2-40B4-BE49-F238E27FC236}">
                <a16:creationId xmlns:a16="http://schemas.microsoft.com/office/drawing/2014/main" id="{4FBC88A4-7ECB-DE15-4336-61DFBB1CDBC0}"/>
              </a:ext>
            </a:extLst>
          </p:cNvPr>
          <p:cNvPicPr>
            <a:picLocks noChangeAspect="1"/>
          </p:cNvPicPr>
          <p:nvPr/>
        </p:nvPicPr>
        <p:blipFill>
          <a:blip r:embed="rId2"/>
          <a:stretch>
            <a:fillRect/>
          </a:stretch>
        </p:blipFill>
        <p:spPr>
          <a:xfrm>
            <a:off x="6278951" y="2480054"/>
            <a:ext cx="5164819" cy="3903924"/>
          </a:xfrm>
          <a:prstGeom prst="rect">
            <a:avLst/>
          </a:prstGeom>
        </p:spPr>
      </p:pic>
      <p:pic>
        <p:nvPicPr>
          <p:cNvPr id="24" name="Picture 23">
            <a:extLst>
              <a:ext uri="{FF2B5EF4-FFF2-40B4-BE49-F238E27FC236}">
                <a16:creationId xmlns:a16="http://schemas.microsoft.com/office/drawing/2014/main" id="{21C3DE9E-AA03-6393-F832-89935436CDBD}"/>
              </a:ext>
            </a:extLst>
          </p:cNvPr>
          <p:cNvPicPr>
            <a:picLocks noChangeAspect="1"/>
          </p:cNvPicPr>
          <p:nvPr/>
        </p:nvPicPr>
        <p:blipFill rotWithShape="1">
          <a:blip r:embed="rId3"/>
          <a:srcRect l="50000" t="5840"/>
          <a:stretch/>
        </p:blipFill>
        <p:spPr>
          <a:xfrm>
            <a:off x="434123" y="419557"/>
            <a:ext cx="4138137" cy="2963784"/>
          </a:xfrm>
          <a:prstGeom prst="rect">
            <a:avLst/>
          </a:prstGeom>
        </p:spPr>
      </p:pic>
      <p:sp>
        <p:nvSpPr>
          <p:cNvPr id="26" name="TextBox 25">
            <a:extLst>
              <a:ext uri="{FF2B5EF4-FFF2-40B4-BE49-F238E27FC236}">
                <a16:creationId xmlns:a16="http://schemas.microsoft.com/office/drawing/2014/main" id="{6BAC3E06-5D00-C60C-A3F3-9B86790DA57B}"/>
              </a:ext>
            </a:extLst>
          </p:cNvPr>
          <p:cNvSpPr txBox="1"/>
          <p:nvPr/>
        </p:nvSpPr>
        <p:spPr>
          <a:xfrm>
            <a:off x="6344034" y="2157749"/>
            <a:ext cx="5164819" cy="307777"/>
          </a:xfrm>
          <a:prstGeom prst="rect">
            <a:avLst/>
          </a:prstGeom>
          <a:noFill/>
        </p:spPr>
        <p:txBody>
          <a:bodyPr wrap="square">
            <a:spAutoFit/>
          </a:bodyPr>
          <a:lstStyle/>
          <a:p>
            <a:r>
              <a:rPr lang="en-SG" sz="1400" i="1" dirty="0"/>
              <a:t>(Ryu et al. 2023) Ergonomic characteristics of expert masons</a:t>
            </a:r>
          </a:p>
        </p:txBody>
      </p:sp>
      <p:pic>
        <p:nvPicPr>
          <p:cNvPr id="3" name="Picture 2">
            <a:extLst>
              <a:ext uri="{FF2B5EF4-FFF2-40B4-BE49-F238E27FC236}">
                <a16:creationId xmlns:a16="http://schemas.microsoft.com/office/drawing/2014/main" id="{7881A2F7-8072-6A45-F820-493298B640D9}"/>
              </a:ext>
            </a:extLst>
          </p:cNvPr>
          <p:cNvPicPr>
            <a:picLocks noChangeAspect="1"/>
          </p:cNvPicPr>
          <p:nvPr/>
        </p:nvPicPr>
        <p:blipFill rotWithShape="1">
          <a:blip r:embed="rId4"/>
          <a:srcRect t="5903"/>
          <a:stretch/>
        </p:blipFill>
        <p:spPr>
          <a:xfrm>
            <a:off x="434123" y="3496054"/>
            <a:ext cx="4138137" cy="2932831"/>
          </a:xfrm>
          <a:prstGeom prst="rect">
            <a:avLst/>
          </a:prstGeom>
        </p:spPr>
      </p:pic>
      <p:sp>
        <p:nvSpPr>
          <p:cNvPr id="5" name="TextBox 4">
            <a:extLst>
              <a:ext uri="{FF2B5EF4-FFF2-40B4-BE49-F238E27FC236}">
                <a16:creationId xmlns:a16="http://schemas.microsoft.com/office/drawing/2014/main" id="{E47E840A-37D9-473F-943B-483196C8B9AA}"/>
              </a:ext>
            </a:extLst>
          </p:cNvPr>
          <p:cNvSpPr txBox="1"/>
          <p:nvPr/>
        </p:nvSpPr>
        <p:spPr>
          <a:xfrm>
            <a:off x="4636646" y="1587332"/>
            <a:ext cx="588497" cy="338554"/>
          </a:xfrm>
          <a:prstGeom prst="rect">
            <a:avLst/>
          </a:prstGeom>
          <a:noFill/>
        </p:spPr>
        <p:txBody>
          <a:bodyPr wrap="square" rtlCol="0">
            <a:spAutoFit/>
          </a:bodyPr>
          <a:lstStyle/>
          <a:p>
            <a:r>
              <a:rPr lang="en-US" sz="1600" dirty="0"/>
              <a:t>a: 5</a:t>
            </a:r>
          </a:p>
        </p:txBody>
      </p:sp>
      <p:sp>
        <p:nvSpPr>
          <p:cNvPr id="6" name="TextBox 5">
            <a:extLst>
              <a:ext uri="{FF2B5EF4-FFF2-40B4-BE49-F238E27FC236}">
                <a16:creationId xmlns:a16="http://schemas.microsoft.com/office/drawing/2014/main" id="{42E59AB1-D377-1BA3-DC5E-29B9D80FBE2C}"/>
              </a:ext>
            </a:extLst>
          </p:cNvPr>
          <p:cNvSpPr txBox="1"/>
          <p:nvPr/>
        </p:nvSpPr>
        <p:spPr>
          <a:xfrm>
            <a:off x="4636646" y="4593561"/>
            <a:ext cx="588497" cy="338554"/>
          </a:xfrm>
          <a:prstGeom prst="rect">
            <a:avLst/>
          </a:prstGeom>
          <a:noFill/>
        </p:spPr>
        <p:txBody>
          <a:bodyPr wrap="square" rtlCol="0">
            <a:spAutoFit/>
          </a:bodyPr>
          <a:lstStyle/>
          <a:p>
            <a:r>
              <a:rPr lang="en-US" sz="1600" dirty="0"/>
              <a:t>a: 4</a:t>
            </a:r>
          </a:p>
        </p:txBody>
      </p:sp>
      <p:sp>
        <p:nvSpPr>
          <p:cNvPr id="7" name="Left Brace 6">
            <a:extLst>
              <a:ext uri="{FF2B5EF4-FFF2-40B4-BE49-F238E27FC236}">
                <a16:creationId xmlns:a16="http://schemas.microsoft.com/office/drawing/2014/main" id="{9B0FD91B-2478-5494-76FA-448501F0F3F0}"/>
              </a:ext>
            </a:extLst>
          </p:cNvPr>
          <p:cNvSpPr/>
          <p:nvPr/>
        </p:nvSpPr>
        <p:spPr>
          <a:xfrm>
            <a:off x="8923071" y="4418577"/>
            <a:ext cx="141149" cy="699608"/>
          </a:xfrm>
          <a:prstGeom prst="leftBrace">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8" name="Left Brace 7">
            <a:extLst>
              <a:ext uri="{FF2B5EF4-FFF2-40B4-BE49-F238E27FC236}">
                <a16:creationId xmlns:a16="http://schemas.microsoft.com/office/drawing/2014/main" id="{29B214DD-6F1E-593F-94BE-ADEA85BF72AD}"/>
              </a:ext>
            </a:extLst>
          </p:cNvPr>
          <p:cNvSpPr/>
          <p:nvPr/>
        </p:nvSpPr>
        <p:spPr>
          <a:xfrm>
            <a:off x="7216381" y="4216059"/>
            <a:ext cx="141150" cy="466999"/>
          </a:xfrm>
          <a:prstGeom prst="leftBrace">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209819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E70BE6E7837B4B9A88D8430B8F2B0F" ma:contentTypeVersion="14" ma:contentTypeDescription="Create a new document." ma:contentTypeScope="" ma:versionID="a430e2f271684847ad258d063852a91c">
  <xsd:schema xmlns:xsd="http://www.w3.org/2001/XMLSchema" xmlns:xs="http://www.w3.org/2001/XMLSchema" xmlns:p="http://schemas.microsoft.com/office/2006/metadata/properties" xmlns:ns3="5ba216d5-a24b-4c7d-b581-f7a53554ea73" xmlns:ns4="b0e73fb5-27c0-4e65-baa0-4110d27f4ff6" targetNamespace="http://schemas.microsoft.com/office/2006/metadata/properties" ma:root="true" ma:fieldsID="29bf8cfce3f320fc7361163b245700de" ns3:_="" ns4:_="">
    <xsd:import namespace="5ba216d5-a24b-4c7d-b581-f7a53554ea73"/>
    <xsd:import namespace="b0e73fb5-27c0-4e65-baa0-4110d27f4ff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a216d5-a24b-4c7d-b581-f7a53554ea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0e73fb5-27c0-4e65-baa0-4110d27f4f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ba216d5-a24b-4c7d-b581-f7a53554ea73" xsi:nil="true"/>
  </documentManagement>
</p:properties>
</file>

<file path=customXml/itemProps1.xml><?xml version="1.0" encoding="utf-8"?>
<ds:datastoreItem xmlns:ds="http://schemas.openxmlformats.org/officeDocument/2006/customXml" ds:itemID="{1C6DAB36-EFD9-4CF1-AA80-50685C862F5B}">
  <ds:schemaRefs>
    <ds:schemaRef ds:uri="http://schemas.microsoft.com/sharepoint/v3/contenttype/forms"/>
  </ds:schemaRefs>
</ds:datastoreItem>
</file>

<file path=customXml/itemProps2.xml><?xml version="1.0" encoding="utf-8"?>
<ds:datastoreItem xmlns:ds="http://schemas.openxmlformats.org/officeDocument/2006/customXml" ds:itemID="{7CAAFDA7-04EB-4337-BBC2-7D9EFC99CD48}">
  <ds:schemaRefs>
    <ds:schemaRef ds:uri="5ba216d5-a24b-4c7d-b581-f7a53554ea73"/>
    <ds:schemaRef ds:uri="b0e73fb5-27c0-4e65-baa0-4110d27f4ff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8F1D613-A81C-4781-B3C9-01F66B02D821}">
  <ds:schemaRefs>
    <ds:schemaRef ds:uri="http://www.w3.org/XML/1998/namespace"/>
    <ds:schemaRef ds:uri="http://purl.org/dc/terms/"/>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b0e73fb5-27c0-4e65-baa0-4110d27f4ff6"/>
    <ds:schemaRef ds:uri="5ba216d5-a24b-4c7d-b581-f7a53554ea73"/>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26584</TotalTime>
  <Words>423</Words>
  <Application>Microsoft Office PowerPoint</Application>
  <PresentationFormat>Widescreen</PresentationFormat>
  <Paragraphs>123</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Garamond</vt:lpstr>
      <vt:lpstr>Georgia Pro</vt:lpstr>
      <vt:lpstr>Georgia Pro Cond Black</vt:lpstr>
      <vt:lpstr>SavonVTI</vt:lpstr>
      <vt:lpstr>Ergonomics Summer Break Week 1</vt:lpstr>
      <vt:lpstr>What had been discussed last week</vt:lpstr>
      <vt:lpstr>Timeline</vt:lpstr>
      <vt:lpstr>Challenges of Applying OpenSim</vt:lpstr>
      <vt:lpstr>Revision of Our Framework</vt:lpstr>
      <vt:lpstr>Revision of Our Framework</vt:lpstr>
      <vt:lpstr>Revision of Our Framework</vt:lpstr>
      <vt:lpstr>PowerPoint Presentation</vt:lpstr>
      <vt:lpstr>PowerPoint Presentation</vt:lpstr>
      <vt:lpstr>PowerPoint Presentation</vt:lpstr>
      <vt:lpstr>Conclusion</vt:lpstr>
      <vt:lpstr>Research Uniqueness</vt:lpstr>
      <vt:lpstr>Next Meeting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Ergonomics Week 13</dc:title>
  <dc:creator>#LOR WEN SIN#</dc:creator>
  <cp:lastModifiedBy>#LOR WEN SIN#</cp:lastModifiedBy>
  <cp:revision>60</cp:revision>
  <dcterms:created xsi:type="dcterms:W3CDTF">2022-11-05T12:19:03Z</dcterms:created>
  <dcterms:modified xsi:type="dcterms:W3CDTF">2023-05-19T07:29:21Z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0x0101008CE70BE6E7837B4B9A88D8430B8F2B0F</vt:lpwstr>
  </property>
</Properties>
</file>