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7" r:id="rId5"/>
    <p:sldId id="258" r:id="rId6"/>
    <p:sldId id="259" r:id="rId7"/>
    <p:sldId id="270" r:id="rId8"/>
    <p:sldId id="271" r:id="rId9"/>
    <p:sldId id="272" r:id="rId10"/>
    <p:sldId id="273" r:id="rId11"/>
    <p:sldId id="274" r:id="rId12"/>
    <p:sldId id="275" r:id="rId13"/>
    <p:sldId id="277" r:id="rId14"/>
    <p:sldId id="276"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95BEF3-757E-B25B-4572-55000CBC0160}" name="WLOR001@e.ntu.edu.sg" initials="W" userId="WLOR001@e.ntu.edu.s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FFFF"/>
    <a:srgbClr val="CCECFF"/>
    <a:srgbClr val="CCFFCC"/>
    <a:srgbClr val="99FF99"/>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3735E-E48E-44EB-954F-92F9CAC160A9}"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48B69-ABD8-439B-B9EA-38B8D9CEF42F}" type="slidenum">
              <a:rPr lang="en-US" smtClean="0"/>
              <a:t>‹#›</a:t>
            </a:fld>
            <a:endParaRPr lang="en-US"/>
          </a:p>
        </p:txBody>
      </p:sp>
    </p:spTree>
    <p:extLst>
      <p:ext uri="{BB962C8B-B14F-4D97-AF65-F5344CB8AC3E}">
        <p14:creationId xmlns:p14="http://schemas.microsoft.com/office/powerpoint/2010/main" val="143329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Our job is to implement the findings in paper 4 for visual based implementation, not invent a new cumulative assessment model. Therefore, if in paper 4, they have already validated the CD assessment model, we can fairly justify that their model is accurate enough at this stage. We can validate our data by comparing to the findings in Paper 9. But how can we prove the findings in paper 4 is also applicable in other cases.</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4</a:t>
            </a:fld>
            <a:endParaRPr lang="en-US"/>
          </a:p>
        </p:txBody>
      </p:sp>
    </p:spTree>
    <p:extLst>
      <p:ext uri="{BB962C8B-B14F-4D97-AF65-F5344CB8AC3E}">
        <p14:creationId xmlns:p14="http://schemas.microsoft.com/office/powerpoint/2010/main" val="341817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Our job is to implement the findings in paper 4 for visual based implementation, not invent a new cumulative assessment model. Therefore, if in paper 4, they have already validated the CD assessment model, we can fairly justify that their model is accurate enough at this stage. We can validate our data by comparing to the findings in Paper 9. But how can we prove the findings in paper 4 is also applicable in other cases.</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5</a:t>
            </a:fld>
            <a:endParaRPr lang="en-US"/>
          </a:p>
        </p:txBody>
      </p:sp>
    </p:spTree>
    <p:extLst>
      <p:ext uri="{BB962C8B-B14F-4D97-AF65-F5344CB8AC3E}">
        <p14:creationId xmlns:p14="http://schemas.microsoft.com/office/powerpoint/2010/main" val="27458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Our job is to implement the findings in paper 4 for visual based implementation, not invent a new cumulative assessment model. Therefore, if in paper 4, they have already validated the CD assessment model, we can fairly justify that their model is accurate enough at this stage. We can validate our data by comparing to the findings in Paper 9. But how can we prove the findings in paper 4 is also applicable in other cases.</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6</a:t>
            </a:fld>
            <a:endParaRPr lang="en-US"/>
          </a:p>
        </p:txBody>
      </p:sp>
    </p:spTree>
    <p:extLst>
      <p:ext uri="{BB962C8B-B14F-4D97-AF65-F5344CB8AC3E}">
        <p14:creationId xmlns:p14="http://schemas.microsoft.com/office/powerpoint/2010/main" val="61286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a:t>Our job is to implement the findings in paper 4 for visual based implementation, not invent a new cumulative assessment model. Therefore, if in paper 4, they have already validated the CD assessment model, we can fairly justify that their model is accurate enough at this stage. We can validate our data by comparing to the findings in Paper 9. But how can we prove the findings in paper 4 is also applicable in other cases.</a:t>
            </a:r>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7</a:t>
            </a:fld>
            <a:endParaRPr lang="en-US"/>
          </a:p>
        </p:txBody>
      </p:sp>
    </p:spTree>
    <p:extLst>
      <p:ext uri="{BB962C8B-B14F-4D97-AF65-F5344CB8AC3E}">
        <p14:creationId xmlns:p14="http://schemas.microsoft.com/office/powerpoint/2010/main" val="2256988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8</a:t>
            </a:fld>
            <a:endParaRPr lang="en-US"/>
          </a:p>
        </p:txBody>
      </p:sp>
    </p:spTree>
    <p:extLst>
      <p:ext uri="{BB962C8B-B14F-4D97-AF65-F5344CB8AC3E}">
        <p14:creationId xmlns:p14="http://schemas.microsoft.com/office/powerpoint/2010/main" val="431370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9</a:t>
            </a:fld>
            <a:endParaRPr lang="en-US"/>
          </a:p>
        </p:txBody>
      </p:sp>
    </p:spTree>
    <p:extLst>
      <p:ext uri="{BB962C8B-B14F-4D97-AF65-F5344CB8AC3E}">
        <p14:creationId xmlns:p14="http://schemas.microsoft.com/office/powerpoint/2010/main" val="3570935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10</a:t>
            </a:fld>
            <a:endParaRPr lang="en-US"/>
          </a:p>
        </p:txBody>
      </p:sp>
    </p:spTree>
    <p:extLst>
      <p:ext uri="{BB962C8B-B14F-4D97-AF65-F5344CB8AC3E}">
        <p14:creationId xmlns:p14="http://schemas.microsoft.com/office/powerpoint/2010/main" val="95668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E48B69-ABD8-439B-B9EA-38B8D9CEF42F}" type="slidenum">
              <a:rPr lang="en-US" smtClean="0"/>
              <a:t>11</a:t>
            </a:fld>
            <a:endParaRPr lang="en-US"/>
          </a:p>
        </p:txBody>
      </p:sp>
    </p:spTree>
    <p:extLst>
      <p:ext uri="{BB962C8B-B14F-4D97-AF65-F5344CB8AC3E}">
        <p14:creationId xmlns:p14="http://schemas.microsoft.com/office/powerpoint/2010/main" val="6217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154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9467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1617704"/>
      </p:ext>
    </p:extLst>
  </p:cSld>
  <p:clrMap bg1="lt1" tx1="dk1" bg2="lt2" tx2="dk2" accent1="accent1" accent2="accent2" accent3="accent3" accent4="accent4" accent5="accent5" accent6="accent6" hlink="hlink" folHlink="folHlink"/>
  <p:sldLayoutIdLst>
    <p:sldLayoutId id="2147483707" r:id="rId1"/>
    <p:sldLayoutId id="2147483706" r:id="rId2"/>
  </p:sldLayoutIdLst>
  <p:hf sldNum="0" hdr="0" ftr="0" dt="0"/>
  <p:txStyles>
    <p:titleStyle>
      <a:lvl1pPr algn="l" defTabSz="914400" rtl="0" eaLnBrk="1" latinLnBrk="0" hangingPunct="1">
        <a:lnSpc>
          <a:spcPct val="90000"/>
        </a:lnSpc>
        <a:spcBef>
          <a:spcPct val="0"/>
        </a:spcBef>
        <a:buNone/>
        <a:defRPr lang="en-US" sz="3800"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2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643B7E8-B361-4A91-A7A5-07418CFCF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A74E93-DAA8-4661-8F23-0F48710EA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0" name="Rectangle 19">
            <a:extLst>
              <a:ext uri="{FF2B5EF4-FFF2-40B4-BE49-F238E27FC236}">
                <a16:creationId xmlns:a16="http://schemas.microsoft.com/office/drawing/2014/main" id="{FF212E38-C041-49D9-9236-29FF44B27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4819CFA-06A7-F042-47D1-18EFB2ACB2CA}"/>
              </a:ext>
            </a:extLst>
          </p:cNvPr>
          <p:cNvSpPr>
            <a:spLocks noGrp="1"/>
          </p:cNvSpPr>
          <p:nvPr>
            <p:ph type="ctrTitle"/>
          </p:nvPr>
        </p:nvSpPr>
        <p:spPr>
          <a:xfrm>
            <a:off x="1243632" y="1559768"/>
            <a:ext cx="5068568" cy="3135379"/>
          </a:xfrm>
        </p:spPr>
        <p:txBody>
          <a:bodyPr>
            <a:normAutofit/>
          </a:bodyPr>
          <a:lstStyle/>
          <a:p>
            <a:r>
              <a:rPr lang="en-MY" sz="6000" dirty="0"/>
              <a:t>Ergonomics</a:t>
            </a:r>
            <a:br>
              <a:rPr lang="en-MY" sz="6000" dirty="0"/>
            </a:br>
            <a:r>
              <a:rPr lang="en-MY" sz="6000" dirty="0" err="1"/>
              <a:t>Sembreak</a:t>
            </a:r>
            <a:r>
              <a:rPr lang="en-MY" sz="6000" dirty="0"/>
              <a:t> Week 4</a:t>
            </a:r>
            <a:endParaRPr lang="en-US" sz="6000" dirty="0"/>
          </a:p>
        </p:txBody>
      </p:sp>
      <p:sp>
        <p:nvSpPr>
          <p:cNvPr id="22" name="Rectangle 21">
            <a:extLst>
              <a:ext uri="{FF2B5EF4-FFF2-40B4-BE49-F238E27FC236}">
                <a16:creationId xmlns:a16="http://schemas.microsoft.com/office/drawing/2014/main" id="{790391D1-AA86-467F-A77E-0606FCCCD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4A430F17-C7B1-40FD-89FA-55002B66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3EAAD29-514C-4272-AA97-D2DCEB35B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80894D-F290-4DF4-82A7-905285A7E1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3" descr="Abstract illustration of a graphene sheet">
            <a:extLst>
              <a:ext uri="{FF2B5EF4-FFF2-40B4-BE49-F238E27FC236}">
                <a16:creationId xmlns:a16="http://schemas.microsoft.com/office/drawing/2014/main" id="{93C786B1-7835-E462-815B-CCAA6F7F214C}"/>
              </a:ext>
            </a:extLst>
          </p:cNvPr>
          <p:cNvPicPr>
            <a:picLocks noChangeAspect="1"/>
          </p:cNvPicPr>
          <p:nvPr/>
        </p:nvPicPr>
        <p:blipFill rotWithShape="1">
          <a:blip r:embed="rId2"/>
          <a:srcRect l="15804" r="39071" b="-1"/>
          <a:stretch/>
        </p:blipFill>
        <p:spPr>
          <a:xfrm>
            <a:off x="7555832" y="10"/>
            <a:ext cx="4636163" cy="6857990"/>
          </a:xfrm>
          <a:prstGeom prst="rect">
            <a:avLst/>
          </a:prstGeom>
        </p:spPr>
      </p:pic>
    </p:spTree>
    <p:extLst>
      <p:ext uri="{BB962C8B-B14F-4D97-AF65-F5344CB8AC3E}">
        <p14:creationId xmlns:p14="http://schemas.microsoft.com/office/powerpoint/2010/main" val="28230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4" name="TextBox 3">
            <a:extLst>
              <a:ext uri="{FF2B5EF4-FFF2-40B4-BE49-F238E27FC236}">
                <a16:creationId xmlns:a16="http://schemas.microsoft.com/office/drawing/2014/main" id="{593A83D6-9566-5182-6280-52E159275087}"/>
              </a:ext>
            </a:extLst>
          </p:cNvPr>
          <p:cNvSpPr txBox="1"/>
          <p:nvPr/>
        </p:nvSpPr>
        <p:spPr>
          <a:xfrm>
            <a:off x="1167538" y="1649277"/>
            <a:ext cx="10311352" cy="646331"/>
          </a:xfrm>
          <a:prstGeom prst="rect">
            <a:avLst/>
          </a:prstGeom>
          <a:noFill/>
        </p:spPr>
        <p:txBody>
          <a:bodyPr wrap="square" rtlCol="0">
            <a:spAutoFit/>
          </a:bodyPr>
          <a:lstStyle/>
          <a:p>
            <a:r>
              <a:rPr lang="en-US" b="1" dirty="0"/>
              <a:t>1. Compare our risk assessment to paper 9’s risk assessment (we are more accurate)</a:t>
            </a:r>
          </a:p>
          <a:p>
            <a:r>
              <a:rPr lang="en-US" b="1" dirty="0"/>
              <a:t>2. Compare our pose estimation to paper 9’s pose estimation (they are more accurate)</a:t>
            </a:r>
          </a:p>
        </p:txBody>
      </p:sp>
      <p:sp>
        <p:nvSpPr>
          <p:cNvPr id="5" name="TextBox 4">
            <a:extLst>
              <a:ext uri="{FF2B5EF4-FFF2-40B4-BE49-F238E27FC236}">
                <a16:creationId xmlns:a16="http://schemas.microsoft.com/office/drawing/2014/main" id="{A267EA5E-F34F-DAF0-F596-E913E37A3249}"/>
              </a:ext>
            </a:extLst>
          </p:cNvPr>
          <p:cNvSpPr txBox="1"/>
          <p:nvPr/>
        </p:nvSpPr>
        <p:spPr>
          <a:xfrm>
            <a:off x="1167538" y="2540977"/>
            <a:ext cx="9567870" cy="3416320"/>
          </a:xfrm>
          <a:prstGeom prst="rect">
            <a:avLst/>
          </a:prstGeom>
          <a:noFill/>
        </p:spPr>
        <p:txBody>
          <a:bodyPr wrap="square" rtlCol="0">
            <a:spAutoFit/>
          </a:bodyPr>
          <a:lstStyle/>
          <a:p>
            <a:r>
              <a:rPr lang="en-US" dirty="0"/>
              <a:t>Q: People may question that the risk possibility is not general enough</a:t>
            </a:r>
          </a:p>
          <a:p>
            <a:endParaRPr lang="en-US" dirty="0"/>
          </a:p>
          <a:p>
            <a:r>
              <a:rPr lang="en-US" dirty="0"/>
              <a:t>A: The</a:t>
            </a:r>
            <a:r>
              <a:rPr lang="zh-CN" altLang="en-US" dirty="0"/>
              <a:t> </a:t>
            </a:r>
            <a:r>
              <a:rPr lang="en-US" altLang="zh-CN" dirty="0"/>
              <a:t>previous studies’ validation is enough. Because the high-risk posture and low-risk </a:t>
            </a:r>
            <a:br>
              <a:rPr lang="en-US" altLang="zh-CN" dirty="0"/>
            </a:br>
            <a:r>
              <a:rPr lang="en-US" altLang="zh-CN" dirty="0"/>
              <a:t>     posture are consistent. In this case, the risk possibilities for the postures should also be  </a:t>
            </a:r>
            <a:br>
              <a:rPr lang="en-US" altLang="zh-CN" dirty="0"/>
            </a:br>
            <a:r>
              <a:rPr lang="en-US" altLang="zh-CN" dirty="0"/>
              <a:t>     consistent, although the participants are different people.</a:t>
            </a:r>
          </a:p>
          <a:p>
            <a:endParaRPr lang="en-US" dirty="0"/>
          </a:p>
          <a:p>
            <a:endParaRPr lang="en-US" dirty="0"/>
          </a:p>
          <a:p>
            <a:r>
              <a:rPr lang="en-US" dirty="0"/>
              <a:t>Q: How long is needed for the data duration?</a:t>
            </a:r>
          </a:p>
          <a:p>
            <a:endParaRPr lang="en-US" dirty="0"/>
          </a:p>
          <a:p>
            <a:r>
              <a:rPr lang="en-US" dirty="0"/>
              <a:t>A: Since fatigue is cumulative, the more cycles the workers repeat, the more damage they get, </a:t>
            </a:r>
            <a:br>
              <a:rPr lang="en-US" dirty="0"/>
            </a:br>
            <a:r>
              <a:rPr lang="en-US" dirty="0"/>
              <a:t>     so we only need to anyhow follow the exact same duration of the experiment in paper 9.</a:t>
            </a:r>
            <a:br>
              <a:rPr lang="en-US" dirty="0"/>
            </a:br>
            <a:r>
              <a:rPr lang="en-US" dirty="0"/>
              <a:t>     Then, observe and compare the outcome. </a:t>
            </a:r>
          </a:p>
        </p:txBody>
      </p:sp>
    </p:spTree>
    <p:extLst>
      <p:ext uri="{BB962C8B-B14F-4D97-AF65-F5344CB8AC3E}">
        <p14:creationId xmlns:p14="http://schemas.microsoft.com/office/powerpoint/2010/main" val="20740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Alternatives (This is easier if can get the data)</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
        <p:nvSpPr>
          <p:cNvPr id="3" name="Oval 2">
            <a:extLst>
              <a:ext uri="{FF2B5EF4-FFF2-40B4-BE49-F238E27FC236}">
                <a16:creationId xmlns:a16="http://schemas.microsoft.com/office/drawing/2014/main" id="{1FEDB0EC-1861-BA49-6514-C567448CEECC}"/>
              </a:ext>
            </a:extLst>
          </p:cNvPr>
          <p:cNvSpPr/>
          <p:nvPr/>
        </p:nvSpPr>
        <p:spPr>
          <a:xfrm>
            <a:off x="4567011" y="1925030"/>
            <a:ext cx="4891600" cy="87362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22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Challenges of This Week</a:t>
            </a:r>
            <a:endParaRPr lang="en-US" dirty="0"/>
          </a:p>
        </p:txBody>
      </p:sp>
      <p:sp>
        <p:nvSpPr>
          <p:cNvPr id="3" name="TextBox 2">
            <a:extLst>
              <a:ext uri="{FF2B5EF4-FFF2-40B4-BE49-F238E27FC236}">
                <a16:creationId xmlns:a16="http://schemas.microsoft.com/office/drawing/2014/main" id="{CFCFA942-5E5C-0BC4-2D2E-85FEFFA05DD2}"/>
              </a:ext>
            </a:extLst>
          </p:cNvPr>
          <p:cNvSpPr txBox="1"/>
          <p:nvPr/>
        </p:nvSpPr>
        <p:spPr>
          <a:xfrm>
            <a:off x="1151791" y="2118946"/>
            <a:ext cx="8774723" cy="2308324"/>
          </a:xfrm>
          <a:prstGeom prst="rect">
            <a:avLst/>
          </a:prstGeom>
          <a:noFill/>
        </p:spPr>
        <p:txBody>
          <a:bodyPr wrap="square" rtlCol="0">
            <a:spAutoFit/>
          </a:bodyPr>
          <a:lstStyle/>
          <a:p>
            <a:pPr marL="342900" indent="-342900">
              <a:buAutoNum type="arabicPeriod"/>
            </a:pPr>
            <a:r>
              <a:rPr lang="en-US" dirty="0"/>
              <a:t>Revise the framework, make sure we have the consensus and moving forward on the right track</a:t>
            </a:r>
          </a:p>
          <a:p>
            <a:pPr marL="342900" indent="-342900">
              <a:buAutoNum type="arabicPeriod"/>
            </a:pPr>
            <a:r>
              <a:rPr lang="en-US" dirty="0"/>
              <a:t>Justify whether the data is applicable</a:t>
            </a:r>
          </a:p>
          <a:p>
            <a:pPr marL="342900" indent="-342900">
              <a:buAutoNum type="arabicPeriod"/>
            </a:pPr>
            <a:r>
              <a:rPr lang="en-US" dirty="0"/>
              <a:t>3D coordinates extraction, need to try with Human3.6M first</a:t>
            </a:r>
          </a:p>
          <a:p>
            <a:pPr marL="342900" indent="-342900">
              <a:buAutoNum type="arabicPeriod"/>
            </a:pPr>
            <a:r>
              <a:rPr lang="en-US" dirty="0"/>
              <a:t>There is no way we can get 3D coordinates from 2D image without camera calibration. The data capture is very important, must have multiple angles of view. One view is definitely </a:t>
            </a:r>
            <a:r>
              <a:rPr lang="en-US"/>
              <a:t>not enough</a:t>
            </a:r>
            <a:endParaRPr lang="en-US" dirty="0"/>
          </a:p>
          <a:p>
            <a:pPr marL="342900" indent="-342900">
              <a:buAutoNum type="arabicPeriod"/>
            </a:pPr>
            <a:endParaRPr lang="en-US" dirty="0"/>
          </a:p>
        </p:txBody>
      </p:sp>
    </p:spTree>
    <p:extLst>
      <p:ext uri="{BB962C8B-B14F-4D97-AF65-F5344CB8AC3E}">
        <p14:creationId xmlns:p14="http://schemas.microsoft.com/office/powerpoint/2010/main" val="44019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Next Meeting</a:t>
            </a:r>
            <a:endParaRPr lang="en-US" dirty="0"/>
          </a:p>
        </p:txBody>
      </p:sp>
      <p:sp>
        <p:nvSpPr>
          <p:cNvPr id="3" name="TextBox 2">
            <a:extLst>
              <a:ext uri="{FF2B5EF4-FFF2-40B4-BE49-F238E27FC236}">
                <a16:creationId xmlns:a16="http://schemas.microsoft.com/office/drawing/2014/main" id="{2D8AF60D-268A-454A-141E-57BD1F8A92EA}"/>
              </a:ext>
            </a:extLst>
          </p:cNvPr>
          <p:cNvSpPr txBox="1"/>
          <p:nvPr/>
        </p:nvSpPr>
        <p:spPr>
          <a:xfrm>
            <a:off x="839585" y="2111433"/>
            <a:ext cx="8711739" cy="646331"/>
          </a:xfrm>
          <a:prstGeom prst="rect">
            <a:avLst/>
          </a:prstGeom>
          <a:noFill/>
        </p:spPr>
        <p:txBody>
          <a:bodyPr wrap="square" rtlCol="0">
            <a:spAutoFit/>
          </a:bodyPr>
          <a:lstStyle/>
          <a:p>
            <a:pPr marL="342900" indent="-342900">
              <a:buAutoNum type="arabicPeriod"/>
            </a:pPr>
            <a:r>
              <a:rPr lang="en-MY" dirty="0"/>
              <a:t>Rewrite the proposal</a:t>
            </a:r>
          </a:p>
          <a:p>
            <a:pPr marL="342900" indent="-342900">
              <a:buAutoNum type="arabicPeriod"/>
            </a:pPr>
            <a:r>
              <a:rPr lang="en-MY" dirty="0"/>
              <a:t>Keep trying with the 3D reconstruction</a:t>
            </a:r>
          </a:p>
        </p:txBody>
      </p:sp>
    </p:spTree>
    <p:extLst>
      <p:ext uri="{BB962C8B-B14F-4D97-AF65-F5344CB8AC3E}">
        <p14:creationId xmlns:p14="http://schemas.microsoft.com/office/powerpoint/2010/main" val="269979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What had been discussed last week</a:t>
            </a:r>
            <a:endParaRPr lang="en-US" dirty="0"/>
          </a:p>
        </p:txBody>
      </p:sp>
      <p:sp>
        <p:nvSpPr>
          <p:cNvPr id="26" name="TextBox 25">
            <a:extLst>
              <a:ext uri="{FF2B5EF4-FFF2-40B4-BE49-F238E27FC236}">
                <a16:creationId xmlns:a16="http://schemas.microsoft.com/office/drawing/2014/main" id="{C3A3861E-25CB-7EA3-3027-1A7F933A7AB1}"/>
              </a:ext>
            </a:extLst>
          </p:cNvPr>
          <p:cNvSpPr txBox="1"/>
          <p:nvPr/>
        </p:nvSpPr>
        <p:spPr>
          <a:xfrm>
            <a:off x="1396538" y="2014194"/>
            <a:ext cx="8478982" cy="1477328"/>
          </a:xfrm>
          <a:prstGeom prst="rect">
            <a:avLst/>
          </a:prstGeom>
          <a:noFill/>
        </p:spPr>
        <p:txBody>
          <a:bodyPr wrap="square" rtlCol="0">
            <a:spAutoFit/>
          </a:bodyPr>
          <a:lstStyle/>
          <a:p>
            <a:pPr marL="342900" indent="-342900">
              <a:buFont typeface="+mj-lt"/>
              <a:buAutoNum type="arabicPeriod"/>
            </a:pPr>
            <a:r>
              <a:rPr lang="en-MY" dirty="0"/>
              <a:t>Review the proposal</a:t>
            </a:r>
          </a:p>
          <a:p>
            <a:pPr marL="342900" indent="-342900">
              <a:buFont typeface="+mj-lt"/>
              <a:buAutoNum type="arabicPeriod"/>
            </a:pPr>
            <a:r>
              <a:rPr lang="en-MY" dirty="0"/>
              <a:t>Try Human3.6M for 3D Reconstruction</a:t>
            </a:r>
          </a:p>
          <a:p>
            <a:pPr marL="342900" indent="-342900">
              <a:buFont typeface="+mj-lt"/>
              <a:buAutoNum type="arabicPeriod"/>
            </a:pPr>
            <a:r>
              <a:rPr lang="en-MY" dirty="0"/>
              <a:t>If Human3.6M also doesn’t work, try other architecture for 3D reconstruction </a:t>
            </a:r>
          </a:p>
          <a:p>
            <a:pPr marL="342900" indent="-342900">
              <a:buFont typeface="+mj-lt"/>
              <a:buAutoNum type="arabicPeriod"/>
            </a:pPr>
            <a:endParaRPr lang="en-MY" dirty="0"/>
          </a:p>
          <a:p>
            <a:pPr marL="342900" indent="-342900">
              <a:buFont typeface="+mj-lt"/>
              <a:buAutoNum type="arabicPeriod"/>
            </a:pPr>
            <a:endParaRPr lang="en-MY" dirty="0"/>
          </a:p>
        </p:txBody>
      </p:sp>
    </p:spTree>
    <p:extLst>
      <p:ext uri="{BB962C8B-B14F-4D97-AF65-F5344CB8AC3E}">
        <p14:creationId xmlns:p14="http://schemas.microsoft.com/office/powerpoint/2010/main" val="258208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p:txBody>
          <a:bodyPr/>
          <a:lstStyle/>
          <a:p>
            <a:r>
              <a:rPr lang="en-MY" dirty="0"/>
              <a:t>Timeline</a:t>
            </a:r>
            <a:endParaRPr lang="en-US" dirty="0"/>
          </a:p>
        </p:txBody>
      </p:sp>
      <p:graphicFrame>
        <p:nvGraphicFramePr>
          <p:cNvPr id="3" name="Table 3">
            <a:extLst>
              <a:ext uri="{FF2B5EF4-FFF2-40B4-BE49-F238E27FC236}">
                <a16:creationId xmlns:a16="http://schemas.microsoft.com/office/drawing/2014/main" id="{7B003D43-6C4E-29BC-EA67-9E110ED02452}"/>
              </a:ext>
            </a:extLst>
          </p:cNvPr>
          <p:cNvGraphicFramePr>
            <a:graphicFrameLocks noGrp="1"/>
          </p:cNvGraphicFramePr>
          <p:nvPr>
            <p:extLst>
              <p:ext uri="{D42A27DB-BD31-4B8C-83A1-F6EECF244321}">
                <p14:modId xmlns:p14="http://schemas.microsoft.com/office/powerpoint/2010/main" val="3295085610"/>
              </p:ext>
            </p:extLst>
          </p:nvPr>
        </p:nvGraphicFramePr>
        <p:xfrm>
          <a:off x="1267229" y="1699286"/>
          <a:ext cx="9044941" cy="4516120"/>
        </p:xfrm>
        <a:graphic>
          <a:graphicData uri="http://schemas.openxmlformats.org/drawingml/2006/table">
            <a:tbl>
              <a:tblPr firstRow="1" bandRow="1">
                <a:tableStyleId>{5C22544A-7EE6-4342-B048-85BDC9FD1C3A}</a:tableStyleId>
              </a:tblPr>
              <a:tblGrid>
                <a:gridCol w="6115368">
                  <a:extLst>
                    <a:ext uri="{9D8B030D-6E8A-4147-A177-3AD203B41FA5}">
                      <a16:colId xmlns:a16="http://schemas.microsoft.com/office/drawing/2014/main" val="262756264"/>
                    </a:ext>
                  </a:extLst>
                </a:gridCol>
                <a:gridCol w="1692593">
                  <a:extLst>
                    <a:ext uri="{9D8B030D-6E8A-4147-A177-3AD203B41FA5}">
                      <a16:colId xmlns:a16="http://schemas.microsoft.com/office/drawing/2014/main" val="2373364972"/>
                    </a:ext>
                  </a:extLst>
                </a:gridCol>
                <a:gridCol w="1236980">
                  <a:extLst>
                    <a:ext uri="{9D8B030D-6E8A-4147-A177-3AD203B41FA5}">
                      <a16:colId xmlns:a16="http://schemas.microsoft.com/office/drawing/2014/main" val="3513949020"/>
                    </a:ext>
                  </a:extLst>
                </a:gridCol>
              </a:tblGrid>
              <a:tr h="370840">
                <a:tc>
                  <a:txBody>
                    <a:bodyPr/>
                    <a:lstStyle/>
                    <a:p>
                      <a:r>
                        <a:rPr lang="en-MY" dirty="0"/>
                        <a:t>Content</a:t>
                      </a:r>
                      <a:endParaRPr lang="en-US" dirty="0"/>
                    </a:p>
                  </a:txBody>
                  <a:tcPr/>
                </a:tc>
                <a:tc>
                  <a:txBody>
                    <a:bodyPr/>
                    <a:lstStyle/>
                    <a:p>
                      <a:r>
                        <a:rPr lang="en-MY" dirty="0"/>
                        <a:t>Date</a:t>
                      </a:r>
                      <a:endParaRPr lang="en-US" dirty="0"/>
                    </a:p>
                  </a:txBody>
                  <a:tcPr/>
                </a:tc>
                <a:tc>
                  <a:txBody>
                    <a:bodyPr/>
                    <a:lstStyle/>
                    <a:p>
                      <a:r>
                        <a:rPr lang="en-MY" dirty="0"/>
                        <a:t>Progress</a:t>
                      </a:r>
                      <a:endParaRPr lang="en-US" dirty="0"/>
                    </a:p>
                  </a:txBody>
                  <a:tcPr/>
                </a:tc>
                <a:extLst>
                  <a:ext uri="{0D108BD9-81ED-4DB2-BD59-A6C34878D82A}">
                    <a16:rowId xmlns:a16="http://schemas.microsoft.com/office/drawing/2014/main" val="3831044650"/>
                  </a:ext>
                </a:extLst>
              </a:tr>
              <a:tr h="370840">
                <a:tc>
                  <a:txBody>
                    <a:bodyPr/>
                    <a:lstStyle/>
                    <a:p>
                      <a:r>
                        <a:rPr lang="en-MY" dirty="0"/>
                        <a:t>Learning Basics of Deep Learning</a:t>
                      </a:r>
                      <a:endParaRPr lang="en-US" dirty="0"/>
                    </a:p>
                  </a:txBody>
                  <a:tcPr/>
                </a:tc>
                <a:tc>
                  <a:txBody>
                    <a:bodyPr/>
                    <a:lstStyle/>
                    <a:p>
                      <a:r>
                        <a:rPr lang="en-MY" dirty="0"/>
                        <a:t>Sep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1037699427"/>
                  </a:ext>
                </a:extLst>
              </a:tr>
              <a:tr h="370840">
                <a:tc>
                  <a:txBody>
                    <a:bodyPr/>
                    <a:lstStyle/>
                    <a:p>
                      <a:r>
                        <a:rPr lang="en-MY" dirty="0"/>
                        <a:t>Installing </a:t>
                      </a:r>
                      <a:r>
                        <a:rPr lang="en-MY" dirty="0" err="1"/>
                        <a:t>Alphapose</a:t>
                      </a:r>
                      <a:r>
                        <a:rPr lang="en-MY" dirty="0"/>
                        <a:t>/Openpose</a:t>
                      </a:r>
                      <a:endParaRPr lang="en-US" dirty="0"/>
                    </a:p>
                  </a:txBody>
                  <a:tcPr/>
                </a:tc>
                <a:tc>
                  <a:txBody>
                    <a:bodyPr/>
                    <a:lstStyle/>
                    <a:p>
                      <a:r>
                        <a:rPr lang="en-MY" dirty="0"/>
                        <a:t>Sep-Oct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2980465227"/>
                  </a:ext>
                </a:extLst>
              </a:tr>
              <a:tr h="370840">
                <a:tc>
                  <a:txBody>
                    <a:bodyPr/>
                    <a:lstStyle/>
                    <a:p>
                      <a:r>
                        <a:rPr lang="en-MY" dirty="0"/>
                        <a:t>Learning Ergonomics Basics</a:t>
                      </a:r>
                      <a:endParaRPr lang="en-US" dirty="0"/>
                    </a:p>
                  </a:txBody>
                  <a:tcPr/>
                </a:tc>
                <a:tc rowSpan="2">
                  <a:txBody>
                    <a:bodyPr/>
                    <a:lstStyle/>
                    <a:p>
                      <a:r>
                        <a:rPr lang="en-MY" dirty="0"/>
                        <a:t>Oct-Nov 2022</a:t>
                      </a:r>
                      <a:endParaRPr lang="en-US" dirty="0"/>
                    </a:p>
                  </a:txBody>
                  <a:tcPr anchor="ctr"/>
                </a:tc>
                <a:tc rowSpan="2">
                  <a:txBody>
                    <a:bodyPr/>
                    <a:lstStyle/>
                    <a:p>
                      <a:r>
                        <a:rPr lang="en-MY" dirty="0"/>
                        <a:t>Done</a:t>
                      </a:r>
                      <a:endParaRPr lang="en-US" dirty="0"/>
                    </a:p>
                  </a:txBody>
                  <a:tcPr anchor="ctr"/>
                </a:tc>
                <a:extLst>
                  <a:ext uri="{0D108BD9-81ED-4DB2-BD59-A6C34878D82A}">
                    <a16:rowId xmlns:a16="http://schemas.microsoft.com/office/drawing/2014/main" val="2349543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dirty="0"/>
                        <a:t>Forming a Framework of Time Continuous Cumulative Fatigue </a:t>
                      </a:r>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939424019"/>
                  </a:ext>
                </a:extLst>
              </a:tr>
              <a:tr h="370840">
                <a:tc>
                  <a:txBody>
                    <a:bodyPr/>
                    <a:lstStyle/>
                    <a:p>
                      <a:r>
                        <a:rPr lang="en-MY" dirty="0"/>
                        <a:t>Preparing for Final Exam</a:t>
                      </a:r>
                      <a:endParaRPr lang="en-US" dirty="0"/>
                    </a:p>
                  </a:txBody>
                  <a:tcPr/>
                </a:tc>
                <a:tc>
                  <a:txBody>
                    <a:bodyPr/>
                    <a:lstStyle/>
                    <a:p>
                      <a:r>
                        <a:rPr lang="en-MY" dirty="0"/>
                        <a:t>Nov-Dec 2022</a:t>
                      </a:r>
                      <a:endParaRPr lang="en-US" dirty="0"/>
                    </a:p>
                  </a:txBody>
                  <a:tcPr/>
                </a:tc>
                <a:tc>
                  <a:txBody>
                    <a:bodyPr/>
                    <a:lstStyle/>
                    <a:p>
                      <a:r>
                        <a:rPr lang="en-MY" dirty="0"/>
                        <a:t>Done</a:t>
                      </a:r>
                      <a:endParaRPr lang="en-US" dirty="0"/>
                    </a:p>
                  </a:txBody>
                  <a:tcPr/>
                </a:tc>
                <a:extLst>
                  <a:ext uri="{0D108BD9-81ED-4DB2-BD59-A6C34878D82A}">
                    <a16:rowId xmlns:a16="http://schemas.microsoft.com/office/drawing/2014/main" val="3946121146"/>
                  </a:ext>
                </a:extLst>
              </a:tr>
              <a:tr h="624840">
                <a:tc>
                  <a:txBody>
                    <a:bodyPr/>
                    <a:lstStyle/>
                    <a:p>
                      <a:r>
                        <a:rPr lang="en-MY" dirty="0"/>
                        <a:t>Review the Time Continuous Cumulative Fatigue Framework</a:t>
                      </a:r>
                      <a:endParaRPr lang="en-US" dirty="0"/>
                    </a:p>
                  </a:txBody>
                  <a:tcPr/>
                </a:tc>
                <a:tc rowSpan="2">
                  <a:txBody>
                    <a:bodyPr/>
                    <a:lstStyle/>
                    <a:p>
                      <a:r>
                        <a:rPr lang="en-MY" dirty="0"/>
                        <a:t>Dec 2022</a:t>
                      </a:r>
                      <a:endParaRPr lang="en-US" dirty="0"/>
                    </a:p>
                  </a:txBody>
                  <a:tcPr anchor="ctr"/>
                </a:tc>
                <a:tc rowSpan="2">
                  <a:txBody>
                    <a:bodyPr/>
                    <a:lstStyle/>
                    <a:p>
                      <a:endParaRPr lang="en-US" dirty="0"/>
                    </a:p>
                  </a:txBody>
                  <a:tcPr anchor="ctr"/>
                </a:tc>
                <a:extLst>
                  <a:ext uri="{0D108BD9-81ED-4DB2-BD59-A6C34878D82A}">
                    <a16:rowId xmlns:a16="http://schemas.microsoft.com/office/drawing/2014/main" val="928144215"/>
                  </a:ext>
                </a:extLst>
              </a:tr>
              <a:tr h="370840">
                <a:tc>
                  <a:txBody>
                    <a:bodyPr/>
                    <a:lstStyle/>
                    <a:p>
                      <a:r>
                        <a:rPr lang="en-MY" dirty="0"/>
                        <a:t>Trying to Extract Coordinates Using </a:t>
                      </a:r>
                      <a:r>
                        <a:rPr lang="en-MY" dirty="0" err="1"/>
                        <a:t>Alphapose</a:t>
                      </a:r>
                      <a:r>
                        <a:rPr lang="en-MY" dirty="0"/>
                        <a:t>/Openpose</a:t>
                      </a:r>
                      <a:endParaRPr lang="en-US" dirty="0"/>
                    </a:p>
                  </a:txBody>
                  <a:tcPr/>
                </a:tc>
                <a:tc vMerge="1">
                  <a:txBody>
                    <a:bodyPr/>
                    <a:lstStyle/>
                    <a:p>
                      <a:r>
                        <a:rPr lang="en-MY" dirty="0"/>
                        <a:t>Dec 2022</a:t>
                      </a:r>
                      <a:endParaRPr lang="en-US" dirty="0"/>
                    </a:p>
                  </a:txBody>
                  <a:tcPr/>
                </a:tc>
                <a:tc vMerge="1">
                  <a:txBody>
                    <a:bodyPr/>
                    <a:lstStyle/>
                    <a:p>
                      <a:endParaRPr lang="en-US" dirty="0"/>
                    </a:p>
                  </a:txBody>
                  <a:tcPr/>
                </a:tc>
                <a:extLst>
                  <a:ext uri="{0D108BD9-81ED-4DB2-BD59-A6C34878D82A}">
                    <a16:rowId xmlns:a16="http://schemas.microsoft.com/office/drawing/2014/main" val="2438572969"/>
                  </a:ext>
                </a:extLst>
              </a:tr>
              <a:tr h="370840">
                <a:tc>
                  <a:txBody>
                    <a:bodyPr/>
                    <a:lstStyle/>
                    <a:p>
                      <a:r>
                        <a:rPr lang="en-MY" dirty="0"/>
                        <a:t>Adding on a Cumulative Fatigue Assessment using </a:t>
                      </a:r>
                      <a:r>
                        <a:rPr lang="en-MY" dirty="0" err="1"/>
                        <a:t>Alphapose</a:t>
                      </a:r>
                      <a:r>
                        <a:rPr lang="en-MY" dirty="0"/>
                        <a:t>/Openpose with Python</a:t>
                      </a:r>
                      <a:endParaRPr lang="en-US" dirty="0"/>
                    </a:p>
                  </a:txBody>
                  <a:tcPr/>
                </a:tc>
                <a:tc>
                  <a:txBody>
                    <a:bodyPr/>
                    <a:lstStyle/>
                    <a:p>
                      <a:r>
                        <a:rPr lang="en-MY" dirty="0"/>
                        <a:t>Jan-Mar 2023</a:t>
                      </a:r>
                      <a:endParaRPr lang="en-US" dirty="0"/>
                    </a:p>
                  </a:txBody>
                  <a:tcPr/>
                </a:tc>
                <a:tc>
                  <a:txBody>
                    <a:bodyPr/>
                    <a:lstStyle/>
                    <a:p>
                      <a:endParaRPr lang="en-US" dirty="0"/>
                    </a:p>
                  </a:txBody>
                  <a:tcPr/>
                </a:tc>
                <a:extLst>
                  <a:ext uri="{0D108BD9-81ED-4DB2-BD59-A6C34878D82A}">
                    <a16:rowId xmlns:a16="http://schemas.microsoft.com/office/drawing/2014/main" val="1557202335"/>
                  </a:ext>
                </a:extLst>
              </a:tr>
              <a:tr h="370840">
                <a:tc>
                  <a:txBody>
                    <a:bodyPr/>
                    <a:lstStyle/>
                    <a:p>
                      <a:r>
                        <a:rPr lang="en-MY" dirty="0"/>
                        <a:t>Writing a Technical Report for our Research</a:t>
                      </a:r>
                      <a:endParaRPr lang="en-US" dirty="0"/>
                    </a:p>
                  </a:txBody>
                  <a:tcPr/>
                </a:tc>
                <a:tc>
                  <a:txBody>
                    <a:bodyPr/>
                    <a:lstStyle/>
                    <a:p>
                      <a:r>
                        <a:rPr lang="en-MY" dirty="0"/>
                        <a:t>Mar 2023</a:t>
                      </a:r>
                      <a:endParaRPr lang="en-US" dirty="0"/>
                    </a:p>
                  </a:txBody>
                  <a:tcPr/>
                </a:tc>
                <a:tc>
                  <a:txBody>
                    <a:bodyPr/>
                    <a:lstStyle/>
                    <a:p>
                      <a:endParaRPr lang="en-US" dirty="0"/>
                    </a:p>
                  </a:txBody>
                  <a:tcPr/>
                </a:tc>
                <a:extLst>
                  <a:ext uri="{0D108BD9-81ED-4DB2-BD59-A6C34878D82A}">
                    <a16:rowId xmlns:a16="http://schemas.microsoft.com/office/drawing/2014/main" val="4043404453"/>
                  </a:ext>
                </a:extLst>
              </a:tr>
            </a:tbl>
          </a:graphicData>
        </a:graphic>
      </p:graphicFrame>
    </p:spTree>
    <p:extLst>
      <p:ext uri="{BB962C8B-B14F-4D97-AF65-F5344CB8AC3E}">
        <p14:creationId xmlns:p14="http://schemas.microsoft.com/office/powerpoint/2010/main" val="368613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5587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024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D86F541-F725-3DA1-1937-2F59E395A63B}"/>
              </a:ext>
            </a:extLst>
          </p:cNvPr>
          <p:cNvSpPr/>
          <p:nvPr/>
        </p:nvSpPr>
        <p:spPr>
          <a:xfrm>
            <a:off x="4012335" y="4836825"/>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39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MY" sz="3200" dirty="0"/>
              <a:t>Challenges of Our Framework</a:t>
            </a:r>
            <a:endParaRPr lang="en-US" sz="3200" dirty="0"/>
          </a:p>
        </p:txBody>
      </p:sp>
      <p:sp>
        <p:nvSpPr>
          <p:cNvPr id="4" name="TextBox 3">
            <a:extLst>
              <a:ext uri="{FF2B5EF4-FFF2-40B4-BE49-F238E27FC236}">
                <a16:creationId xmlns:a16="http://schemas.microsoft.com/office/drawing/2014/main" id="{8E97F2AC-E3DD-FD13-89C5-0E13B0094D5F}"/>
              </a:ext>
            </a:extLst>
          </p:cNvPr>
          <p:cNvSpPr txBox="1"/>
          <p:nvPr/>
        </p:nvSpPr>
        <p:spPr>
          <a:xfrm>
            <a:off x="1404851" y="1679171"/>
            <a:ext cx="7439891" cy="523220"/>
          </a:xfrm>
          <a:prstGeom prst="rect">
            <a:avLst/>
          </a:prstGeom>
          <a:noFill/>
        </p:spPr>
        <p:txBody>
          <a:bodyPr wrap="square" rtlCol="0">
            <a:spAutoFit/>
          </a:bodyPr>
          <a:lstStyle/>
          <a:p>
            <a:r>
              <a:rPr lang="en-US" sz="1400" dirty="0"/>
              <a:t>Paper 4: Gallagher (2017)  Easy-to-use risk assessment tool for cumulative low back loading</a:t>
            </a:r>
          </a:p>
          <a:p>
            <a:r>
              <a:rPr lang="en-US" sz="1400" dirty="0"/>
              <a:t>Paper 9: (Ryu et al. 2023) Ergonomic characteristics of expert masons</a:t>
            </a:r>
          </a:p>
        </p:txBody>
      </p:sp>
      <p:sp>
        <p:nvSpPr>
          <p:cNvPr id="3" name="Rectangle: Rounded Corners 2">
            <a:extLst>
              <a:ext uri="{FF2B5EF4-FFF2-40B4-BE49-F238E27FC236}">
                <a16:creationId xmlns:a16="http://schemas.microsoft.com/office/drawing/2014/main" id="{58E0A885-017A-630F-BEA7-653186A85DF8}"/>
              </a:ext>
            </a:extLst>
          </p:cNvPr>
          <p:cNvSpPr/>
          <p:nvPr/>
        </p:nvSpPr>
        <p:spPr>
          <a:xfrm>
            <a:off x="5969926" y="3223705"/>
            <a:ext cx="2302626"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BE350E5-4FAA-E984-EE90-8B616DC054B4}"/>
              </a:ext>
            </a:extLst>
          </p:cNvPr>
          <p:cNvSpPr txBox="1"/>
          <p:nvPr/>
        </p:nvSpPr>
        <p:spPr>
          <a:xfrm>
            <a:off x="6036426" y="3262794"/>
            <a:ext cx="2161311" cy="338554"/>
          </a:xfrm>
          <a:prstGeom prst="rect">
            <a:avLst/>
          </a:prstGeom>
          <a:noFill/>
        </p:spPr>
        <p:txBody>
          <a:bodyPr wrap="square" rtlCol="0">
            <a:spAutoFit/>
          </a:bodyPr>
          <a:lstStyle/>
          <a:p>
            <a:r>
              <a:rPr lang="en-MY" sz="1600" dirty="0"/>
              <a:t>CD cut-off point: 0.03</a:t>
            </a:r>
            <a:endParaRPr lang="en-US" sz="1600" dirty="0"/>
          </a:p>
        </p:txBody>
      </p:sp>
      <p:sp>
        <p:nvSpPr>
          <p:cNvPr id="6" name="Rectangle: Rounded Corners 5">
            <a:extLst>
              <a:ext uri="{FF2B5EF4-FFF2-40B4-BE49-F238E27FC236}">
                <a16:creationId xmlns:a16="http://schemas.microsoft.com/office/drawing/2014/main" id="{13A9C9C5-5EC9-E0E5-9C10-2DD5099DF9D4}"/>
              </a:ext>
            </a:extLst>
          </p:cNvPr>
          <p:cNvSpPr/>
          <p:nvPr/>
        </p:nvSpPr>
        <p:spPr>
          <a:xfrm>
            <a:off x="5289666" y="3992212"/>
            <a:ext cx="1169325" cy="37764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A1B45B-0487-F99E-187A-BFFE3D4D6784}"/>
              </a:ext>
            </a:extLst>
          </p:cNvPr>
          <p:cNvSpPr txBox="1"/>
          <p:nvPr/>
        </p:nvSpPr>
        <p:spPr>
          <a:xfrm>
            <a:off x="5356167" y="4031301"/>
            <a:ext cx="1102823" cy="338554"/>
          </a:xfrm>
          <a:prstGeom prst="rect">
            <a:avLst/>
          </a:prstGeom>
          <a:noFill/>
        </p:spPr>
        <p:txBody>
          <a:bodyPr wrap="square" rtlCol="0">
            <a:spAutoFit/>
          </a:bodyPr>
          <a:lstStyle/>
          <a:p>
            <a:r>
              <a:rPr lang="en-MY" sz="1600" dirty="0"/>
              <a:t>High Risk</a:t>
            </a:r>
            <a:endParaRPr lang="en-US" sz="1600" dirty="0"/>
          </a:p>
        </p:txBody>
      </p:sp>
      <p:sp>
        <p:nvSpPr>
          <p:cNvPr id="8" name="Rectangle: Rounded Corners 7">
            <a:extLst>
              <a:ext uri="{FF2B5EF4-FFF2-40B4-BE49-F238E27FC236}">
                <a16:creationId xmlns:a16="http://schemas.microsoft.com/office/drawing/2014/main" id="{4535D537-B6D9-5F72-C0A7-438E4DA75873}"/>
              </a:ext>
            </a:extLst>
          </p:cNvPr>
          <p:cNvSpPr/>
          <p:nvPr/>
        </p:nvSpPr>
        <p:spPr>
          <a:xfrm>
            <a:off x="7750228" y="3994710"/>
            <a:ext cx="1169325" cy="37764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D01D723-C34F-30EB-FA68-69B73F73BC51}"/>
              </a:ext>
            </a:extLst>
          </p:cNvPr>
          <p:cNvSpPr txBox="1"/>
          <p:nvPr/>
        </p:nvSpPr>
        <p:spPr>
          <a:xfrm>
            <a:off x="7816729" y="4033799"/>
            <a:ext cx="1102824" cy="338554"/>
          </a:xfrm>
          <a:prstGeom prst="rect">
            <a:avLst/>
          </a:prstGeom>
          <a:noFill/>
        </p:spPr>
        <p:txBody>
          <a:bodyPr wrap="square" rtlCol="0">
            <a:spAutoFit/>
          </a:bodyPr>
          <a:lstStyle/>
          <a:p>
            <a:r>
              <a:rPr lang="en-MY" sz="1600" dirty="0"/>
              <a:t>Low Risk</a:t>
            </a:r>
            <a:endParaRPr lang="en-US" sz="1600" dirty="0"/>
          </a:p>
        </p:txBody>
      </p:sp>
      <p:sp>
        <p:nvSpPr>
          <p:cNvPr id="12" name="Rectangle: Rounded Corners 11">
            <a:extLst>
              <a:ext uri="{FF2B5EF4-FFF2-40B4-BE49-F238E27FC236}">
                <a16:creationId xmlns:a16="http://schemas.microsoft.com/office/drawing/2014/main" id="{34F28759-3CEB-956F-A393-20A5C81D656B}"/>
              </a:ext>
            </a:extLst>
          </p:cNvPr>
          <p:cNvSpPr/>
          <p:nvPr/>
        </p:nvSpPr>
        <p:spPr>
          <a:xfrm>
            <a:off x="2285999" y="3220127"/>
            <a:ext cx="1385455"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BF950E0-0A48-C071-DA3F-9FBBAE50E64B}"/>
              </a:ext>
            </a:extLst>
          </p:cNvPr>
          <p:cNvSpPr txBox="1"/>
          <p:nvPr/>
        </p:nvSpPr>
        <p:spPr>
          <a:xfrm>
            <a:off x="2352499" y="3259216"/>
            <a:ext cx="1318955" cy="338554"/>
          </a:xfrm>
          <a:prstGeom prst="rect">
            <a:avLst/>
          </a:prstGeom>
          <a:noFill/>
        </p:spPr>
        <p:txBody>
          <a:bodyPr wrap="square" rtlCol="0">
            <a:spAutoFit/>
          </a:bodyPr>
          <a:lstStyle/>
          <a:p>
            <a:r>
              <a:rPr lang="en-MY" sz="1600" dirty="0"/>
              <a:t>Action Limit</a:t>
            </a:r>
            <a:endParaRPr lang="en-US" sz="1600" dirty="0"/>
          </a:p>
        </p:txBody>
      </p:sp>
      <p:sp>
        <p:nvSpPr>
          <p:cNvPr id="14" name="Rectangle: Rounded Corners 13">
            <a:extLst>
              <a:ext uri="{FF2B5EF4-FFF2-40B4-BE49-F238E27FC236}">
                <a16:creationId xmlns:a16="http://schemas.microsoft.com/office/drawing/2014/main" id="{8BB68FE1-CB7F-FB86-0778-808177E798A3}"/>
              </a:ext>
            </a:extLst>
          </p:cNvPr>
          <p:cNvSpPr/>
          <p:nvPr/>
        </p:nvSpPr>
        <p:spPr>
          <a:xfrm>
            <a:off x="6580912" y="2421962"/>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2F071F-FEFC-CEA6-E427-FCF76BA090D4}"/>
              </a:ext>
            </a:extLst>
          </p:cNvPr>
          <p:cNvSpPr txBox="1"/>
          <p:nvPr/>
        </p:nvSpPr>
        <p:spPr>
          <a:xfrm>
            <a:off x="6647413" y="2461051"/>
            <a:ext cx="947652" cy="338554"/>
          </a:xfrm>
          <a:prstGeom prst="rect">
            <a:avLst/>
          </a:prstGeom>
          <a:noFill/>
        </p:spPr>
        <p:txBody>
          <a:bodyPr wrap="square" rtlCol="0">
            <a:spAutoFit/>
          </a:bodyPr>
          <a:lstStyle/>
          <a:p>
            <a:r>
              <a:rPr lang="en-MY" sz="1600" dirty="0"/>
              <a:t>Paper 4</a:t>
            </a:r>
            <a:endParaRPr lang="en-US" sz="16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463338" y="2452127"/>
            <a:ext cx="1014153"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529839" y="2461051"/>
            <a:ext cx="947652" cy="338554"/>
          </a:xfrm>
          <a:prstGeom prst="rect">
            <a:avLst/>
          </a:prstGeom>
          <a:noFill/>
        </p:spPr>
        <p:txBody>
          <a:bodyPr wrap="square" rtlCol="0">
            <a:spAutoFit/>
          </a:bodyPr>
          <a:lstStyle/>
          <a:p>
            <a:r>
              <a:rPr lang="en-MY" sz="1600" dirty="0"/>
              <a:t>Paper 9</a:t>
            </a:r>
            <a:endParaRPr lang="en-US" sz="1600" dirty="0"/>
          </a:p>
        </p:txBody>
      </p:sp>
      <p:sp>
        <p:nvSpPr>
          <p:cNvPr id="24" name="Rectangle: Rounded Corners 23">
            <a:extLst>
              <a:ext uri="{FF2B5EF4-FFF2-40B4-BE49-F238E27FC236}">
                <a16:creationId xmlns:a16="http://schemas.microsoft.com/office/drawing/2014/main" id="{6339CE53-846B-5163-77D0-3DBBD7C85335}"/>
              </a:ext>
            </a:extLst>
          </p:cNvPr>
          <p:cNvSpPr/>
          <p:nvPr/>
        </p:nvSpPr>
        <p:spPr>
          <a:xfrm>
            <a:off x="5093275" y="5032239"/>
            <a:ext cx="1638990"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921D7B95-1FFA-3B8C-D4E1-502646EBD53E}"/>
              </a:ext>
            </a:extLst>
          </p:cNvPr>
          <p:cNvSpPr txBox="1"/>
          <p:nvPr/>
        </p:nvSpPr>
        <p:spPr>
          <a:xfrm>
            <a:off x="5150770" y="5071328"/>
            <a:ext cx="1581495" cy="338554"/>
          </a:xfrm>
          <a:prstGeom prst="rect">
            <a:avLst/>
          </a:prstGeom>
          <a:noFill/>
        </p:spPr>
        <p:txBody>
          <a:bodyPr wrap="square" rtlCol="0">
            <a:spAutoFit/>
          </a:bodyPr>
          <a:lstStyle/>
          <a:p>
            <a:r>
              <a:rPr lang="en-MY" sz="1600" dirty="0"/>
              <a:t>Risk Possibility</a:t>
            </a:r>
            <a:endParaRPr lang="en-US" sz="1600" dirty="0"/>
          </a:p>
        </p:txBody>
      </p:sp>
      <p:sp>
        <p:nvSpPr>
          <p:cNvPr id="26" name="Rectangle: Rounded Corners 25">
            <a:extLst>
              <a:ext uri="{FF2B5EF4-FFF2-40B4-BE49-F238E27FC236}">
                <a16:creationId xmlns:a16="http://schemas.microsoft.com/office/drawing/2014/main" id="{A1415F73-CEBA-C2F7-0C09-E87D12855FED}"/>
              </a:ext>
            </a:extLst>
          </p:cNvPr>
          <p:cNvSpPr/>
          <p:nvPr/>
        </p:nvSpPr>
        <p:spPr>
          <a:xfrm>
            <a:off x="7430194" y="5032239"/>
            <a:ext cx="241831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1676BFC-272C-1966-A315-A3ECA61E042D}"/>
              </a:ext>
            </a:extLst>
          </p:cNvPr>
          <p:cNvSpPr txBox="1"/>
          <p:nvPr/>
        </p:nvSpPr>
        <p:spPr>
          <a:xfrm>
            <a:off x="7487690" y="5071328"/>
            <a:ext cx="2418312" cy="338554"/>
          </a:xfrm>
          <a:prstGeom prst="rect">
            <a:avLst/>
          </a:prstGeom>
          <a:noFill/>
        </p:spPr>
        <p:txBody>
          <a:bodyPr wrap="square" rtlCol="0">
            <a:spAutoFit/>
          </a:bodyPr>
          <a:lstStyle/>
          <a:p>
            <a:r>
              <a:rPr lang="en-MY" sz="1600" dirty="0"/>
              <a:t>Associated Injury Cases</a:t>
            </a:r>
            <a:endParaRPr lang="en-US" sz="1600" dirty="0"/>
          </a:p>
        </p:txBody>
      </p:sp>
      <p:sp>
        <p:nvSpPr>
          <p:cNvPr id="28" name="Rectangle: Rounded Corners 27">
            <a:extLst>
              <a:ext uri="{FF2B5EF4-FFF2-40B4-BE49-F238E27FC236}">
                <a16:creationId xmlns:a16="http://schemas.microsoft.com/office/drawing/2014/main" id="{BBFCBCCD-07DE-953C-4D18-B9B44334DB1F}"/>
              </a:ext>
            </a:extLst>
          </p:cNvPr>
          <p:cNvSpPr/>
          <p:nvPr/>
        </p:nvSpPr>
        <p:spPr>
          <a:xfrm>
            <a:off x="6036426" y="6053553"/>
            <a:ext cx="2299161" cy="377643"/>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1C7F923-3A67-65CA-D396-F9AB60E6F9D8}"/>
              </a:ext>
            </a:extLst>
          </p:cNvPr>
          <p:cNvSpPr txBox="1"/>
          <p:nvPr/>
        </p:nvSpPr>
        <p:spPr>
          <a:xfrm>
            <a:off x="6093922" y="6092642"/>
            <a:ext cx="2241665" cy="338554"/>
          </a:xfrm>
          <a:prstGeom prst="rect">
            <a:avLst/>
          </a:prstGeom>
          <a:noFill/>
        </p:spPr>
        <p:txBody>
          <a:bodyPr wrap="square" rtlCol="0">
            <a:spAutoFit/>
          </a:bodyPr>
          <a:lstStyle/>
          <a:p>
            <a:r>
              <a:rPr lang="en-MY" sz="1600" dirty="0"/>
              <a:t>CD Assessment Model</a:t>
            </a:r>
            <a:endParaRPr lang="en-US" sz="1600" dirty="0"/>
          </a:p>
        </p:txBody>
      </p:sp>
      <p:cxnSp>
        <p:nvCxnSpPr>
          <p:cNvPr id="31" name="Straight Arrow Connector 30">
            <a:extLst>
              <a:ext uri="{FF2B5EF4-FFF2-40B4-BE49-F238E27FC236}">
                <a16:creationId xmlns:a16="http://schemas.microsoft.com/office/drawing/2014/main" id="{9DEEBC69-092B-8151-139C-D04189D3E64C}"/>
              </a:ext>
            </a:extLst>
          </p:cNvPr>
          <p:cNvCxnSpPr>
            <a:cxnSpLocks/>
            <a:stCxn id="16" idx="2"/>
            <a:endCxn id="12" idx="0"/>
          </p:cNvCxnSpPr>
          <p:nvPr/>
        </p:nvCxnSpPr>
        <p:spPr>
          <a:xfrm>
            <a:off x="2970415" y="2829770"/>
            <a:ext cx="8312" cy="390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117073A-4356-01D3-472C-46292D34676D}"/>
              </a:ext>
            </a:extLst>
          </p:cNvPr>
          <p:cNvCxnSpPr>
            <a:cxnSpLocks/>
            <a:stCxn id="15" idx="2"/>
            <a:endCxn id="3" idx="0"/>
          </p:cNvCxnSpPr>
          <p:nvPr/>
        </p:nvCxnSpPr>
        <p:spPr>
          <a:xfrm>
            <a:off x="7121239" y="2799605"/>
            <a:ext cx="0" cy="424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03C9374-620D-EB8D-009F-98F0CAB08327}"/>
              </a:ext>
            </a:extLst>
          </p:cNvPr>
          <p:cNvCxnSpPr>
            <a:stCxn id="24" idx="3"/>
            <a:endCxn id="26" idx="1"/>
          </p:cNvCxnSpPr>
          <p:nvPr/>
        </p:nvCxnSpPr>
        <p:spPr>
          <a:xfrm>
            <a:off x="6732265" y="5221061"/>
            <a:ext cx="697929" cy="0"/>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FBF10B3-7B7A-ABDE-C34E-EB86D1ABD56A}"/>
              </a:ext>
            </a:extLst>
          </p:cNvPr>
          <p:cNvCxnSpPr>
            <a:cxnSpLocks/>
            <a:stCxn id="7" idx="2"/>
          </p:cNvCxnSpPr>
          <p:nvPr/>
        </p:nvCxnSpPr>
        <p:spPr>
          <a:xfrm rot="16200000" flipH="1">
            <a:off x="6369453" y="3907981"/>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62B1B925-4CBD-79E9-05FD-915FCB05E812}"/>
              </a:ext>
            </a:extLst>
          </p:cNvPr>
          <p:cNvCxnSpPr>
            <a:cxnSpLocks/>
            <a:stCxn id="9" idx="2"/>
          </p:cNvCxnSpPr>
          <p:nvPr/>
        </p:nvCxnSpPr>
        <p:spPr>
          <a:xfrm rot="5400000">
            <a:off x="7600029" y="3889403"/>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15C645-4540-F276-8DA1-1C1B196187BF}"/>
              </a:ext>
            </a:extLst>
          </p:cNvPr>
          <p:cNvCxnSpPr/>
          <p:nvPr/>
        </p:nvCxnSpPr>
        <p:spPr>
          <a:xfrm>
            <a:off x="7117078" y="4655607"/>
            <a:ext cx="0" cy="565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87671E1-14F9-1895-4B2B-5D9205391402}"/>
              </a:ext>
            </a:extLst>
          </p:cNvPr>
          <p:cNvCxnSpPr>
            <a:cxnSpLocks/>
          </p:cNvCxnSpPr>
          <p:nvPr/>
        </p:nvCxnSpPr>
        <p:spPr>
          <a:xfrm rot="16200000" flipH="1">
            <a:off x="6443571" y="4952662"/>
            <a:ext cx="285752" cy="12095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CB38E740-D9A5-9944-A6A3-069E58A41008}"/>
              </a:ext>
            </a:extLst>
          </p:cNvPr>
          <p:cNvCxnSpPr>
            <a:cxnSpLocks/>
          </p:cNvCxnSpPr>
          <p:nvPr/>
        </p:nvCxnSpPr>
        <p:spPr>
          <a:xfrm rot="5400000">
            <a:off x="7674147" y="4925771"/>
            <a:ext cx="285162" cy="12510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AE7C9538-2673-D7E1-F2D1-9BDCD4ED4D7D}"/>
              </a:ext>
            </a:extLst>
          </p:cNvPr>
          <p:cNvCxnSpPr>
            <a:endCxn id="28" idx="0"/>
          </p:cNvCxnSpPr>
          <p:nvPr/>
        </p:nvCxnSpPr>
        <p:spPr>
          <a:xfrm flipH="1">
            <a:off x="7186007" y="5700288"/>
            <a:ext cx="5189" cy="353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456EC49-B425-9D29-0498-675410E2044C}"/>
              </a:ext>
            </a:extLst>
          </p:cNvPr>
          <p:cNvCxnSpPr>
            <a:cxnSpLocks/>
            <a:stCxn id="5" idx="2"/>
          </p:cNvCxnSpPr>
          <p:nvPr/>
        </p:nvCxnSpPr>
        <p:spPr>
          <a:xfrm flipH="1">
            <a:off x="5741377" y="3601348"/>
            <a:ext cx="1375705" cy="39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2CA490B-8142-BC79-C0E2-320EB87BE401}"/>
              </a:ext>
            </a:extLst>
          </p:cNvPr>
          <p:cNvCxnSpPr>
            <a:cxnSpLocks/>
            <a:stCxn id="5" idx="2"/>
            <a:endCxn id="8" idx="0"/>
          </p:cNvCxnSpPr>
          <p:nvPr/>
        </p:nvCxnSpPr>
        <p:spPr>
          <a:xfrm>
            <a:off x="7117082" y="3601348"/>
            <a:ext cx="1217809" cy="393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79929A0A-2511-83CE-BE76-F0A7813D0CB4}"/>
              </a:ext>
            </a:extLst>
          </p:cNvPr>
          <p:cNvCxnSpPr>
            <a:cxnSpLocks/>
            <a:stCxn id="13" idx="3"/>
            <a:endCxn id="3" idx="1"/>
          </p:cNvCxnSpPr>
          <p:nvPr/>
        </p:nvCxnSpPr>
        <p:spPr>
          <a:xfrm flipV="1">
            <a:off x="3671454" y="3412527"/>
            <a:ext cx="2298472" cy="1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Multiplication Sign 9">
            <a:extLst>
              <a:ext uri="{FF2B5EF4-FFF2-40B4-BE49-F238E27FC236}">
                <a16:creationId xmlns:a16="http://schemas.microsoft.com/office/drawing/2014/main" id="{B3C040CE-619C-9066-51C1-C2E9D17485E3}"/>
              </a:ext>
            </a:extLst>
          </p:cNvPr>
          <p:cNvSpPr/>
          <p:nvPr/>
        </p:nvSpPr>
        <p:spPr>
          <a:xfrm>
            <a:off x="5289666" y="5808364"/>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1D86F541-F725-3DA1-1937-2F59E395A63B}"/>
              </a:ext>
            </a:extLst>
          </p:cNvPr>
          <p:cNvSpPr/>
          <p:nvPr/>
        </p:nvSpPr>
        <p:spPr>
          <a:xfrm>
            <a:off x="4012335" y="4836825"/>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ication Sign 17">
            <a:extLst>
              <a:ext uri="{FF2B5EF4-FFF2-40B4-BE49-F238E27FC236}">
                <a16:creationId xmlns:a16="http://schemas.microsoft.com/office/drawing/2014/main" id="{DD558C1A-4526-97C1-EA10-F15CF428440C}"/>
              </a:ext>
            </a:extLst>
          </p:cNvPr>
          <p:cNvSpPr/>
          <p:nvPr/>
        </p:nvSpPr>
        <p:spPr>
          <a:xfrm>
            <a:off x="5283809" y="2987196"/>
            <a:ext cx="3804393" cy="850632"/>
          </a:xfrm>
          <a:prstGeom prst="mathMultiply">
            <a:avLst>
              <a:gd name="adj1" fmla="val 15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46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Tree>
    <p:extLst>
      <p:ext uri="{BB962C8B-B14F-4D97-AF65-F5344CB8AC3E}">
        <p14:creationId xmlns:p14="http://schemas.microsoft.com/office/powerpoint/2010/main" val="115448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E233-DA80-5A3A-534F-8A98B545F1D9}"/>
              </a:ext>
            </a:extLst>
          </p:cNvPr>
          <p:cNvSpPr>
            <a:spLocks noGrp="1"/>
          </p:cNvSpPr>
          <p:nvPr>
            <p:ph type="title"/>
          </p:nvPr>
        </p:nvSpPr>
        <p:spPr>
          <a:xfrm>
            <a:off x="1058487" y="900289"/>
            <a:ext cx="10529455" cy="687442"/>
          </a:xfrm>
        </p:spPr>
        <p:txBody>
          <a:bodyPr>
            <a:normAutofit/>
          </a:bodyPr>
          <a:lstStyle/>
          <a:p>
            <a:r>
              <a:rPr lang="en-US" altLang="zh-CN" sz="3200" dirty="0"/>
              <a:t>Revise Our Objectives</a:t>
            </a:r>
            <a:endParaRPr lang="en-US" sz="3200" dirty="0"/>
          </a:p>
        </p:txBody>
      </p:sp>
      <p:sp>
        <p:nvSpPr>
          <p:cNvPr id="16" name="Rectangle: Rounded Corners 15">
            <a:extLst>
              <a:ext uri="{FF2B5EF4-FFF2-40B4-BE49-F238E27FC236}">
                <a16:creationId xmlns:a16="http://schemas.microsoft.com/office/drawing/2014/main" id="{FB7C43FA-C164-52D7-5E20-3F3A68B90929}"/>
              </a:ext>
            </a:extLst>
          </p:cNvPr>
          <p:cNvSpPr/>
          <p:nvPr/>
        </p:nvSpPr>
        <p:spPr>
          <a:xfrm>
            <a:off x="2022689" y="3201008"/>
            <a:ext cx="1610379"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53C1655-184D-A38D-F754-BA6BF5C6AEF0}"/>
              </a:ext>
            </a:extLst>
          </p:cNvPr>
          <p:cNvSpPr txBox="1"/>
          <p:nvPr/>
        </p:nvSpPr>
        <p:spPr>
          <a:xfrm>
            <a:off x="2049065" y="3209931"/>
            <a:ext cx="1575211" cy="338554"/>
          </a:xfrm>
          <a:prstGeom prst="rect">
            <a:avLst/>
          </a:prstGeom>
          <a:noFill/>
        </p:spPr>
        <p:txBody>
          <a:bodyPr wrap="square" rtlCol="0">
            <a:spAutoFit/>
          </a:bodyPr>
          <a:lstStyle/>
          <a:p>
            <a:r>
              <a:rPr lang="en-MY" sz="1600" dirty="0"/>
              <a:t>Current Papers</a:t>
            </a:r>
            <a:endParaRPr lang="en-US" sz="1600" dirty="0"/>
          </a:p>
        </p:txBody>
      </p:sp>
      <p:sp>
        <p:nvSpPr>
          <p:cNvPr id="20" name="Rectangle: Rounded Corners 19">
            <a:extLst>
              <a:ext uri="{FF2B5EF4-FFF2-40B4-BE49-F238E27FC236}">
                <a16:creationId xmlns:a16="http://schemas.microsoft.com/office/drawing/2014/main" id="{C053A767-F4CA-AC96-23A4-133BDB91A7DB}"/>
              </a:ext>
            </a:extLst>
          </p:cNvPr>
          <p:cNvSpPr/>
          <p:nvPr/>
        </p:nvSpPr>
        <p:spPr>
          <a:xfrm>
            <a:off x="4998454" y="2065128"/>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CFCC7A8-1EF4-2C70-DA60-49F308201C12}"/>
              </a:ext>
            </a:extLst>
          </p:cNvPr>
          <p:cNvSpPr txBox="1"/>
          <p:nvPr/>
        </p:nvSpPr>
        <p:spPr>
          <a:xfrm>
            <a:off x="5033622" y="2074052"/>
            <a:ext cx="1288047" cy="584775"/>
          </a:xfrm>
          <a:prstGeom prst="rect">
            <a:avLst/>
          </a:prstGeom>
          <a:noFill/>
        </p:spPr>
        <p:txBody>
          <a:bodyPr wrap="square" rtlCol="0">
            <a:spAutoFit/>
          </a:bodyPr>
          <a:lstStyle/>
          <a:p>
            <a:r>
              <a:rPr lang="en-MY" sz="1600" dirty="0"/>
              <a:t>Cumulative Assessment</a:t>
            </a:r>
            <a:endParaRPr lang="en-US" sz="1600" dirty="0"/>
          </a:p>
        </p:txBody>
      </p:sp>
      <p:sp>
        <p:nvSpPr>
          <p:cNvPr id="22" name="Rectangle: Rounded Corners 21">
            <a:extLst>
              <a:ext uri="{FF2B5EF4-FFF2-40B4-BE49-F238E27FC236}">
                <a16:creationId xmlns:a16="http://schemas.microsoft.com/office/drawing/2014/main" id="{61B545FB-EF41-CE78-C661-C437A2CC47BE}"/>
              </a:ext>
            </a:extLst>
          </p:cNvPr>
          <p:cNvSpPr/>
          <p:nvPr/>
        </p:nvSpPr>
        <p:spPr>
          <a:xfrm>
            <a:off x="7319623" y="2214615"/>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C4B591A-3F41-2D77-434B-E819D2CF0AF2}"/>
              </a:ext>
            </a:extLst>
          </p:cNvPr>
          <p:cNvSpPr txBox="1"/>
          <p:nvPr/>
        </p:nvSpPr>
        <p:spPr>
          <a:xfrm>
            <a:off x="7354791" y="2223538"/>
            <a:ext cx="1226501" cy="338554"/>
          </a:xfrm>
          <a:prstGeom prst="rect">
            <a:avLst/>
          </a:prstGeom>
          <a:noFill/>
        </p:spPr>
        <p:txBody>
          <a:bodyPr wrap="square" rtlCol="0">
            <a:spAutoFit/>
          </a:bodyPr>
          <a:lstStyle/>
          <a:p>
            <a:r>
              <a:rPr lang="en-MY" sz="1600" dirty="0"/>
              <a:t>Markerless</a:t>
            </a:r>
            <a:endParaRPr lang="en-US" sz="1600" dirty="0"/>
          </a:p>
        </p:txBody>
      </p:sp>
      <p:sp>
        <p:nvSpPr>
          <p:cNvPr id="35" name="Rectangle: Rounded Corners 34">
            <a:extLst>
              <a:ext uri="{FF2B5EF4-FFF2-40B4-BE49-F238E27FC236}">
                <a16:creationId xmlns:a16="http://schemas.microsoft.com/office/drawing/2014/main" id="{319BC819-538F-BBB2-06AD-4CEF361E1B23}"/>
              </a:ext>
            </a:extLst>
          </p:cNvPr>
          <p:cNvSpPr/>
          <p:nvPr/>
        </p:nvSpPr>
        <p:spPr>
          <a:xfrm>
            <a:off x="4998454" y="3081522"/>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0C5A7D0-F5D0-4300-8B7F-DAC97B763EEF}"/>
              </a:ext>
            </a:extLst>
          </p:cNvPr>
          <p:cNvSpPr txBox="1"/>
          <p:nvPr/>
        </p:nvSpPr>
        <p:spPr>
          <a:xfrm>
            <a:off x="5033622" y="3090446"/>
            <a:ext cx="1288047" cy="584775"/>
          </a:xfrm>
          <a:prstGeom prst="rect">
            <a:avLst/>
          </a:prstGeom>
          <a:noFill/>
        </p:spPr>
        <p:txBody>
          <a:bodyPr wrap="square" rtlCol="0">
            <a:spAutoFit/>
          </a:bodyPr>
          <a:lstStyle/>
          <a:p>
            <a:r>
              <a:rPr lang="en-MY" sz="1600" dirty="0"/>
              <a:t>Cumulative Assessment</a:t>
            </a:r>
            <a:endParaRPr lang="en-US" sz="1600" dirty="0"/>
          </a:p>
        </p:txBody>
      </p:sp>
      <p:sp>
        <p:nvSpPr>
          <p:cNvPr id="37" name="Rectangle: Rounded Corners 36">
            <a:extLst>
              <a:ext uri="{FF2B5EF4-FFF2-40B4-BE49-F238E27FC236}">
                <a16:creationId xmlns:a16="http://schemas.microsoft.com/office/drawing/2014/main" id="{0ADA7D57-E853-6789-4132-0CA8ED67C1A7}"/>
              </a:ext>
            </a:extLst>
          </p:cNvPr>
          <p:cNvSpPr/>
          <p:nvPr/>
        </p:nvSpPr>
        <p:spPr>
          <a:xfrm>
            <a:off x="7319623" y="3231009"/>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5346A270-92BB-3449-CEC1-7AD934E5B88E}"/>
              </a:ext>
            </a:extLst>
          </p:cNvPr>
          <p:cNvSpPr txBox="1"/>
          <p:nvPr/>
        </p:nvSpPr>
        <p:spPr>
          <a:xfrm>
            <a:off x="7354791" y="3239932"/>
            <a:ext cx="1226501" cy="338554"/>
          </a:xfrm>
          <a:prstGeom prst="rect">
            <a:avLst/>
          </a:prstGeom>
          <a:noFill/>
        </p:spPr>
        <p:txBody>
          <a:bodyPr wrap="square" rtlCol="0">
            <a:spAutoFit/>
          </a:bodyPr>
          <a:lstStyle/>
          <a:p>
            <a:r>
              <a:rPr lang="en-MY" sz="1600" dirty="0"/>
              <a:t>Markerless</a:t>
            </a:r>
            <a:endParaRPr lang="en-US" sz="1600" dirty="0"/>
          </a:p>
        </p:txBody>
      </p:sp>
      <p:cxnSp>
        <p:nvCxnSpPr>
          <p:cNvPr id="41" name="Connector: Elbow 40">
            <a:extLst>
              <a:ext uri="{FF2B5EF4-FFF2-40B4-BE49-F238E27FC236}">
                <a16:creationId xmlns:a16="http://schemas.microsoft.com/office/drawing/2014/main" id="{9DB52692-1D88-E18B-8A16-322D8BA3BB57}"/>
              </a:ext>
            </a:extLst>
          </p:cNvPr>
          <p:cNvCxnSpPr>
            <a:cxnSpLocks/>
            <a:stCxn id="16" idx="3"/>
          </p:cNvCxnSpPr>
          <p:nvPr/>
        </p:nvCxnSpPr>
        <p:spPr>
          <a:xfrm flipV="1">
            <a:off x="3633068" y="2290205"/>
            <a:ext cx="1174162" cy="108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5094C11B-657B-26E4-9AAD-83ED8868F313}"/>
              </a:ext>
            </a:extLst>
          </p:cNvPr>
          <p:cNvCxnSpPr>
            <a:cxnSpLocks/>
            <a:stCxn id="16" idx="3"/>
          </p:cNvCxnSpPr>
          <p:nvPr/>
        </p:nvCxnSpPr>
        <p:spPr>
          <a:xfrm>
            <a:off x="3633068" y="3370285"/>
            <a:ext cx="1174162" cy="973115"/>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0FAB01-81BD-4600-CBC1-03C639ECD770}"/>
              </a:ext>
            </a:extLst>
          </p:cNvPr>
          <p:cNvGrpSpPr/>
          <p:nvPr/>
        </p:nvGrpSpPr>
        <p:grpSpPr>
          <a:xfrm>
            <a:off x="6350728" y="2082846"/>
            <a:ext cx="353571" cy="465675"/>
            <a:chOff x="1714736" y="3696441"/>
            <a:chExt cx="353571" cy="465675"/>
          </a:xfrm>
        </p:grpSpPr>
        <p:sp>
          <p:nvSpPr>
            <p:cNvPr id="45" name="Rectangle 44">
              <a:extLst>
                <a:ext uri="{FF2B5EF4-FFF2-40B4-BE49-F238E27FC236}">
                  <a16:creationId xmlns:a16="http://schemas.microsoft.com/office/drawing/2014/main" id="{D709819F-76BA-EC86-E204-C9AB8DFDB6E1}"/>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A360252-5B60-BA29-2144-EB01402F58CF}"/>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Multiplication Sign 47">
            <a:extLst>
              <a:ext uri="{FF2B5EF4-FFF2-40B4-BE49-F238E27FC236}">
                <a16:creationId xmlns:a16="http://schemas.microsoft.com/office/drawing/2014/main" id="{3DF3AF0F-7056-55D2-C3FB-D299DA9C4408}"/>
              </a:ext>
            </a:extLst>
          </p:cNvPr>
          <p:cNvSpPr/>
          <p:nvPr/>
        </p:nvSpPr>
        <p:spPr>
          <a:xfrm>
            <a:off x="6244849" y="3016213"/>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4BED5D8C-DF03-A381-47E9-8B11A5F6DA12}"/>
              </a:ext>
            </a:extLst>
          </p:cNvPr>
          <p:cNvGrpSpPr/>
          <p:nvPr/>
        </p:nvGrpSpPr>
        <p:grpSpPr>
          <a:xfrm>
            <a:off x="8604494" y="3176371"/>
            <a:ext cx="353571" cy="465675"/>
            <a:chOff x="1714736" y="3696441"/>
            <a:chExt cx="353571" cy="465675"/>
          </a:xfrm>
        </p:grpSpPr>
        <p:sp>
          <p:nvSpPr>
            <p:cNvPr id="50" name="Rectangle 49">
              <a:extLst>
                <a:ext uri="{FF2B5EF4-FFF2-40B4-BE49-F238E27FC236}">
                  <a16:creationId xmlns:a16="http://schemas.microsoft.com/office/drawing/2014/main" id="{11BACA81-B8DC-738B-00CE-EDFE583AF940}"/>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D13AAD0-6F51-BFD1-C471-22ACF0707228}"/>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Multiplication Sign 52">
            <a:extLst>
              <a:ext uri="{FF2B5EF4-FFF2-40B4-BE49-F238E27FC236}">
                <a16:creationId xmlns:a16="http://schemas.microsoft.com/office/drawing/2014/main" id="{55A05DE0-4BC3-F37B-8FF2-E1E3683664B7}"/>
              </a:ext>
            </a:extLst>
          </p:cNvPr>
          <p:cNvSpPr/>
          <p:nvPr/>
        </p:nvSpPr>
        <p:spPr>
          <a:xfrm>
            <a:off x="8423797" y="1990547"/>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Rounded Corners 53">
            <a:extLst>
              <a:ext uri="{FF2B5EF4-FFF2-40B4-BE49-F238E27FC236}">
                <a16:creationId xmlns:a16="http://schemas.microsoft.com/office/drawing/2014/main" id="{4A0D0156-38BB-6693-51E1-CF3C8CE5F443}"/>
              </a:ext>
            </a:extLst>
          </p:cNvPr>
          <p:cNvSpPr/>
          <p:nvPr/>
        </p:nvSpPr>
        <p:spPr>
          <a:xfrm>
            <a:off x="2880508" y="5580233"/>
            <a:ext cx="1171898"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554AB7BB-CAC2-E0D9-0668-79B41AF21673}"/>
              </a:ext>
            </a:extLst>
          </p:cNvPr>
          <p:cNvSpPr txBox="1"/>
          <p:nvPr/>
        </p:nvSpPr>
        <p:spPr>
          <a:xfrm>
            <a:off x="2915675" y="5589156"/>
            <a:ext cx="1136730" cy="338554"/>
          </a:xfrm>
          <a:prstGeom prst="rect">
            <a:avLst/>
          </a:prstGeom>
          <a:noFill/>
        </p:spPr>
        <p:txBody>
          <a:bodyPr wrap="square" rtlCol="0">
            <a:spAutoFit/>
          </a:bodyPr>
          <a:lstStyle/>
          <a:p>
            <a:r>
              <a:rPr lang="en-MY" sz="1600" dirty="0"/>
              <a:t>Our Paper</a:t>
            </a:r>
            <a:endParaRPr lang="en-US" sz="1600" dirty="0"/>
          </a:p>
        </p:txBody>
      </p:sp>
      <p:sp>
        <p:nvSpPr>
          <p:cNvPr id="56" name="Rectangle: Rounded Corners 55">
            <a:extLst>
              <a:ext uri="{FF2B5EF4-FFF2-40B4-BE49-F238E27FC236}">
                <a16:creationId xmlns:a16="http://schemas.microsoft.com/office/drawing/2014/main" id="{675788D5-8273-CC10-51B1-5FB7AB52770D}"/>
              </a:ext>
            </a:extLst>
          </p:cNvPr>
          <p:cNvSpPr/>
          <p:nvPr/>
        </p:nvSpPr>
        <p:spPr>
          <a:xfrm>
            <a:off x="4998454" y="5460747"/>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8ADEB985-1A0A-D33A-82C2-366863BFE109}"/>
              </a:ext>
            </a:extLst>
          </p:cNvPr>
          <p:cNvSpPr txBox="1"/>
          <p:nvPr/>
        </p:nvSpPr>
        <p:spPr>
          <a:xfrm>
            <a:off x="5033622" y="5469671"/>
            <a:ext cx="1288047" cy="584775"/>
          </a:xfrm>
          <a:prstGeom prst="rect">
            <a:avLst/>
          </a:prstGeom>
          <a:noFill/>
        </p:spPr>
        <p:txBody>
          <a:bodyPr wrap="square" rtlCol="0">
            <a:spAutoFit/>
          </a:bodyPr>
          <a:lstStyle/>
          <a:p>
            <a:r>
              <a:rPr lang="en-MY" sz="1600" dirty="0"/>
              <a:t>Cumulative Assessment</a:t>
            </a:r>
            <a:endParaRPr lang="en-US" sz="1600" dirty="0"/>
          </a:p>
        </p:txBody>
      </p:sp>
      <p:sp>
        <p:nvSpPr>
          <p:cNvPr id="59" name="Rectangle: Rounded Corners 58">
            <a:extLst>
              <a:ext uri="{FF2B5EF4-FFF2-40B4-BE49-F238E27FC236}">
                <a16:creationId xmlns:a16="http://schemas.microsoft.com/office/drawing/2014/main" id="{A2D2F8AE-720F-E92C-EBA3-A005FCBE8CA4}"/>
              </a:ext>
            </a:extLst>
          </p:cNvPr>
          <p:cNvSpPr/>
          <p:nvPr/>
        </p:nvSpPr>
        <p:spPr>
          <a:xfrm>
            <a:off x="7319623" y="5610234"/>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331FB3C5-D5C3-6056-B0A7-EB869B905DE0}"/>
              </a:ext>
            </a:extLst>
          </p:cNvPr>
          <p:cNvSpPr txBox="1"/>
          <p:nvPr/>
        </p:nvSpPr>
        <p:spPr>
          <a:xfrm>
            <a:off x="7354791" y="5619157"/>
            <a:ext cx="1226501" cy="338554"/>
          </a:xfrm>
          <a:prstGeom prst="rect">
            <a:avLst/>
          </a:prstGeom>
          <a:noFill/>
        </p:spPr>
        <p:txBody>
          <a:bodyPr wrap="square" rtlCol="0">
            <a:spAutoFit/>
          </a:bodyPr>
          <a:lstStyle/>
          <a:p>
            <a:r>
              <a:rPr lang="en-MY" sz="1600" dirty="0"/>
              <a:t>Markerless</a:t>
            </a:r>
            <a:endParaRPr lang="en-US" sz="1600" dirty="0"/>
          </a:p>
        </p:txBody>
      </p:sp>
      <p:grpSp>
        <p:nvGrpSpPr>
          <p:cNvPr id="63" name="Group 62">
            <a:extLst>
              <a:ext uri="{FF2B5EF4-FFF2-40B4-BE49-F238E27FC236}">
                <a16:creationId xmlns:a16="http://schemas.microsoft.com/office/drawing/2014/main" id="{95D5F25E-A27C-F2D3-DAF9-B33867D8C9D3}"/>
              </a:ext>
            </a:extLst>
          </p:cNvPr>
          <p:cNvGrpSpPr/>
          <p:nvPr/>
        </p:nvGrpSpPr>
        <p:grpSpPr>
          <a:xfrm>
            <a:off x="8586910" y="5546804"/>
            <a:ext cx="353571" cy="465675"/>
            <a:chOff x="1714736" y="3696441"/>
            <a:chExt cx="353571" cy="465675"/>
          </a:xfrm>
        </p:grpSpPr>
        <p:sp>
          <p:nvSpPr>
            <p:cNvPr id="64" name="Rectangle 63">
              <a:extLst>
                <a:ext uri="{FF2B5EF4-FFF2-40B4-BE49-F238E27FC236}">
                  <a16:creationId xmlns:a16="http://schemas.microsoft.com/office/drawing/2014/main" id="{4D46CAFE-CF64-3AE8-47FB-AA06312C8762}"/>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B932EB8-33A3-37BF-EFE3-88776CBD7F75}"/>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9" name="Straight Connector 68">
            <a:extLst>
              <a:ext uri="{FF2B5EF4-FFF2-40B4-BE49-F238E27FC236}">
                <a16:creationId xmlns:a16="http://schemas.microsoft.com/office/drawing/2014/main" id="{99252573-98EF-094A-3A1F-1AACD848CC1F}"/>
              </a:ext>
            </a:extLst>
          </p:cNvPr>
          <p:cNvCxnSpPr>
            <a:cxnSpLocks/>
          </p:cNvCxnSpPr>
          <p:nvPr/>
        </p:nvCxnSpPr>
        <p:spPr>
          <a:xfrm>
            <a:off x="4058424" y="5758433"/>
            <a:ext cx="810923" cy="3626"/>
          </a:xfrm>
          <a:prstGeom prst="line">
            <a:avLst/>
          </a:prstGeom>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ACA1262C-D451-D19E-FC20-3574847410DA}"/>
              </a:ext>
            </a:extLst>
          </p:cNvPr>
          <p:cNvGrpSpPr/>
          <p:nvPr/>
        </p:nvGrpSpPr>
        <p:grpSpPr>
          <a:xfrm>
            <a:off x="6356837" y="5485914"/>
            <a:ext cx="353571" cy="465675"/>
            <a:chOff x="1714736" y="3696441"/>
            <a:chExt cx="353571" cy="465675"/>
          </a:xfrm>
        </p:grpSpPr>
        <p:sp>
          <p:nvSpPr>
            <p:cNvPr id="74" name="Rectangle 73">
              <a:extLst>
                <a:ext uri="{FF2B5EF4-FFF2-40B4-BE49-F238E27FC236}">
                  <a16:creationId xmlns:a16="http://schemas.microsoft.com/office/drawing/2014/main" id="{F2D86BA7-B3A0-830D-3251-4E845BAA852C}"/>
                </a:ext>
              </a:extLst>
            </p:cNvPr>
            <p:cNvSpPr/>
            <p:nvPr/>
          </p:nvSpPr>
          <p:spPr>
            <a:xfrm rot="2301099">
              <a:off x="1714736" y="3999963"/>
              <a:ext cx="244435" cy="5593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3C66499-DA08-B7A1-4DB8-9CD31A85B3CD}"/>
                </a:ext>
              </a:extLst>
            </p:cNvPr>
            <p:cNvSpPr/>
            <p:nvPr/>
          </p:nvSpPr>
          <p:spPr>
            <a:xfrm rot="7698026">
              <a:off x="1808762" y="3902571"/>
              <a:ext cx="465675" cy="534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Rectangle: Rounded Corners 83">
            <a:extLst>
              <a:ext uri="{FF2B5EF4-FFF2-40B4-BE49-F238E27FC236}">
                <a16:creationId xmlns:a16="http://schemas.microsoft.com/office/drawing/2014/main" id="{C3654710-A331-4695-0A44-D422ADD73AD5}"/>
              </a:ext>
            </a:extLst>
          </p:cNvPr>
          <p:cNvSpPr/>
          <p:nvPr/>
        </p:nvSpPr>
        <p:spPr>
          <a:xfrm>
            <a:off x="4998454" y="4052923"/>
            <a:ext cx="1323215" cy="5847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E2EA29BA-361E-8F01-A34F-DDC980B636DB}"/>
              </a:ext>
            </a:extLst>
          </p:cNvPr>
          <p:cNvSpPr txBox="1"/>
          <p:nvPr/>
        </p:nvSpPr>
        <p:spPr>
          <a:xfrm>
            <a:off x="5033622" y="4061847"/>
            <a:ext cx="1288047" cy="584775"/>
          </a:xfrm>
          <a:prstGeom prst="rect">
            <a:avLst/>
          </a:prstGeom>
          <a:noFill/>
        </p:spPr>
        <p:txBody>
          <a:bodyPr wrap="square" rtlCol="0">
            <a:spAutoFit/>
          </a:bodyPr>
          <a:lstStyle/>
          <a:p>
            <a:r>
              <a:rPr lang="en-MY" sz="1600" dirty="0"/>
              <a:t>Cumulative Assessment</a:t>
            </a:r>
            <a:endParaRPr lang="en-US" sz="1600" dirty="0"/>
          </a:p>
        </p:txBody>
      </p:sp>
      <p:sp>
        <p:nvSpPr>
          <p:cNvPr id="87" name="Rectangle: Rounded Corners 86">
            <a:extLst>
              <a:ext uri="{FF2B5EF4-FFF2-40B4-BE49-F238E27FC236}">
                <a16:creationId xmlns:a16="http://schemas.microsoft.com/office/drawing/2014/main" id="{7E25F6FB-AD1D-D0C1-BC31-693A2E8E3341}"/>
              </a:ext>
            </a:extLst>
          </p:cNvPr>
          <p:cNvSpPr/>
          <p:nvPr/>
        </p:nvSpPr>
        <p:spPr>
          <a:xfrm>
            <a:off x="7319623" y="4202410"/>
            <a:ext cx="1226501" cy="3385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282CED74-B4DF-8F0D-91E5-A3DFE3F6ED19}"/>
              </a:ext>
            </a:extLst>
          </p:cNvPr>
          <p:cNvSpPr txBox="1"/>
          <p:nvPr/>
        </p:nvSpPr>
        <p:spPr>
          <a:xfrm>
            <a:off x="7354791" y="4211333"/>
            <a:ext cx="1226501" cy="338554"/>
          </a:xfrm>
          <a:prstGeom prst="rect">
            <a:avLst/>
          </a:prstGeom>
          <a:noFill/>
        </p:spPr>
        <p:txBody>
          <a:bodyPr wrap="square" rtlCol="0">
            <a:spAutoFit/>
          </a:bodyPr>
          <a:lstStyle/>
          <a:p>
            <a:r>
              <a:rPr lang="en-MY" sz="1600" dirty="0"/>
              <a:t>Markerless</a:t>
            </a:r>
            <a:endParaRPr lang="en-US" sz="1600" dirty="0"/>
          </a:p>
        </p:txBody>
      </p:sp>
      <p:sp>
        <p:nvSpPr>
          <p:cNvPr id="89" name="Multiplication Sign 88">
            <a:extLst>
              <a:ext uri="{FF2B5EF4-FFF2-40B4-BE49-F238E27FC236}">
                <a16:creationId xmlns:a16="http://schemas.microsoft.com/office/drawing/2014/main" id="{9E1A0114-E177-DD72-8A9D-CEAD680AAC10}"/>
              </a:ext>
            </a:extLst>
          </p:cNvPr>
          <p:cNvSpPr/>
          <p:nvPr/>
        </p:nvSpPr>
        <p:spPr>
          <a:xfrm>
            <a:off x="6244849" y="3987614"/>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EF69C63A-020C-CE2D-2B8A-9F6C6EBEA7C1}"/>
              </a:ext>
            </a:extLst>
          </p:cNvPr>
          <p:cNvSpPr/>
          <p:nvPr/>
        </p:nvSpPr>
        <p:spPr>
          <a:xfrm>
            <a:off x="8423797" y="4009710"/>
            <a:ext cx="832226" cy="702329"/>
          </a:xfrm>
          <a:prstGeom prst="mathMultiply">
            <a:avLst>
              <a:gd name="adj1" fmla="val 776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B400102-508D-CBB7-9EF8-3364F6BB6146}"/>
              </a:ext>
            </a:extLst>
          </p:cNvPr>
          <p:cNvSpPr txBox="1"/>
          <p:nvPr/>
        </p:nvSpPr>
        <p:spPr>
          <a:xfrm>
            <a:off x="9507562" y="4211333"/>
            <a:ext cx="1140056" cy="369332"/>
          </a:xfrm>
          <a:prstGeom prst="rect">
            <a:avLst/>
          </a:prstGeom>
          <a:noFill/>
        </p:spPr>
        <p:txBody>
          <a:bodyPr wrap="none" rtlCol="0">
            <a:spAutoFit/>
          </a:bodyPr>
          <a:lstStyle/>
          <a:p>
            <a:r>
              <a:rPr lang="en-US" dirty="0"/>
              <a:t>(Paper 9)</a:t>
            </a:r>
          </a:p>
        </p:txBody>
      </p:sp>
      <p:sp>
        <p:nvSpPr>
          <p:cNvPr id="102" name="TextBox 101">
            <a:extLst>
              <a:ext uri="{FF2B5EF4-FFF2-40B4-BE49-F238E27FC236}">
                <a16:creationId xmlns:a16="http://schemas.microsoft.com/office/drawing/2014/main" id="{18C5E77E-C715-833D-67DA-2857B67A355D}"/>
              </a:ext>
            </a:extLst>
          </p:cNvPr>
          <p:cNvSpPr txBox="1"/>
          <p:nvPr/>
        </p:nvSpPr>
        <p:spPr>
          <a:xfrm>
            <a:off x="9464950" y="2131017"/>
            <a:ext cx="1140056" cy="369332"/>
          </a:xfrm>
          <a:prstGeom prst="rect">
            <a:avLst/>
          </a:prstGeom>
          <a:noFill/>
        </p:spPr>
        <p:txBody>
          <a:bodyPr wrap="none" rtlCol="0">
            <a:spAutoFit/>
          </a:bodyPr>
          <a:lstStyle/>
          <a:p>
            <a:r>
              <a:rPr lang="en-US" dirty="0"/>
              <a:t>(Paper 4)</a:t>
            </a:r>
          </a:p>
        </p:txBody>
      </p:sp>
      <p:sp>
        <p:nvSpPr>
          <p:cNvPr id="103" name="TextBox 102">
            <a:extLst>
              <a:ext uri="{FF2B5EF4-FFF2-40B4-BE49-F238E27FC236}">
                <a16:creationId xmlns:a16="http://schemas.microsoft.com/office/drawing/2014/main" id="{96D86A9D-6C11-9A9D-3B81-24D4B1B389AC}"/>
              </a:ext>
            </a:extLst>
          </p:cNvPr>
          <p:cNvSpPr txBox="1"/>
          <p:nvPr/>
        </p:nvSpPr>
        <p:spPr>
          <a:xfrm>
            <a:off x="9458611" y="3239932"/>
            <a:ext cx="1050288" cy="369332"/>
          </a:xfrm>
          <a:prstGeom prst="rect">
            <a:avLst/>
          </a:prstGeom>
          <a:noFill/>
        </p:spPr>
        <p:txBody>
          <a:bodyPr wrap="none" rtlCol="0">
            <a:spAutoFit/>
          </a:bodyPr>
          <a:lstStyle/>
          <a:p>
            <a:r>
              <a:rPr lang="en-US" dirty="0"/>
              <a:t>(Others)</a:t>
            </a:r>
          </a:p>
        </p:txBody>
      </p:sp>
      <p:sp>
        <p:nvSpPr>
          <p:cNvPr id="3" name="Oval 2">
            <a:extLst>
              <a:ext uri="{FF2B5EF4-FFF2-40B4-BE49-F238E27FC236}">
                <a16:creationId xmlns:a16="http://schemas.microsoft.com/office/drawing/2014/main" id="{1FEDB0EC-1861-BA49-6514-C567448CEECC}"/>
              </a:ext>
            </a:extLst>
          </p:cNvPr>
          <p:cNvSpPr/>
          <p:nvPr/>
        </p:nvSpPr>
        <p:spPr>
          <a:xfrm>
            <a:off x="4615962" y="3911691"/>
            <a:ext cx="4891600" cy="873627"/>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831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E70BE6E7837B4B9A88D8430B8F2B0F" ma:contentTypeVersion="14" ma:contentTypeDescription="Create a new document." ma:contentTypeScope="" ma:versionID="a430e2f271684847ad258d063852a91c">
  <xsd:schema xmlns:xsd="http://www.w3.org/2001/XMLSchema" xmlns:xs="http://www.w3.org/2001/XMLSchema" xmlns:p="http://schemas.microsoft.com/office/2006/metadata/properties" xmlns:ns3="5ba216d5-a24b-4c7d-b581-f7a53554ea73" xmlns:ns4="b0e73fb5-27c0-4e65-baa0-4110d27f4ff6" targetNamespace="http://schemas.microsoft.com/office/2006/metadata/properties" ma:root="true" ma:fieldsID="29bf8cfce3f320fc7361163b245700de" ns3:_="" ns4:_="">
    <xsd:import namespace="5ba216d5-a24b-4c7d-b581-f7a53554ea73"/>
    <xsd:import namespace="b0e73fb5-27c0-4e65-baa0-4110d27f4f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a216d5-a24b-4c7d-b581-f7a53554ea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0e73fb5-27c0-4e65-baa0-4110d27f4f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ba216d5-a24b-4c7d-b581-f7a53554ea73" xsi:nil="true"/>
  </documentManagement>
</p:properties>
</file>

<file path=customXml/itemProps1.xml><?xml version="1.0" encoding="utf-8"?>
<ds:datastoreItem xmlns:ds="http://schemas.openxmlformats.org/officeDocument/2006/customXml" ds:itemID="{1C6DAB36-EFD9-4CF1-AA80-50685C862F5B}">
  <ds:schemaRefs>
    <ds:schemaRef ds:uri="http://schemas.microsoft.com/sharepoint/v3/contenttype/forms"/>
  </ds:schemaRefs>
</ds:datastoreItem>
</file>

<file path=customXml/itemProps2.xml><?xml version="1.0" encoding="utf-8"?>
<ds:datastoreItem xmlns:ds="http://schemas.openxmlformats.org/officeDocument/2006/customXml" ds:itemID="{7CAAFDA7-04EB-4337-BBC2-7D9EFC99C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a216d5-a24b-4c7d-b581-f7a53554ea73"/>
    <ds:schemaRef ds:uri="b0e73fb5-27c0-4e65-baa0-4110d27f4f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F1D613-A81C-4781-B3C9-01F66B02D821}">
  <ds:schemaRefs>
    <ds:schemaRef ds:uri="b0e73fb5-27c0-4e65-baa0-4110d27f4ff6"/>
    <ds:schemaRef ds:uri="http://purl.org/dc/terms/"/>
    <ds:schemaRef ds:uri="http://www.w3.org/XML/1998/namespace"/>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5ba216d5-a24b-4c7d-b581-f7a53554ea73"/>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23802</TotalTime>
  <Words>1026</Words>
  <Application>Microsoft Office PowerPoint</Application>
  <PresentationFormat>Widescreen</PresentationFormat>
  <Paragraphs>150</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Garamond</vt:lpstr>
      <vt:lpstr>Georgia Pro</vt:lpstr>
      <vt:lpstr>Georgia Pro Cond Black</vt:lpstr>
      <vt:lpstr>SavonVTI</vt:lpstr>
      <vt:lpstr>Ergonomics Sembreak Week 4</vt:lpstr>
      <vt:lpstr>What had been discussed last week</vt:lpstr>
      <vt:lpstr>Timeline</vt:lpstr>
      <vt:lpstr>Challenges of Our Framework</vt:lpstr>
      <vt:lpstr>Challenges of Our Framework</vt:lpstr>
      <vt:lpstr>Challenges of Our Framework</vt:lpstr>
      <vt:lpstr>Challenges of Our Framework</vt:lpstr>
      <vt:lpstr>Revise Our Objectives</vt:lpstr>
      <vt:lpstr>Revise Our Objectives</vt:lpstr>
      <vt:lpstr>Revise Our Objectives</vt:lpstr>
      <vt:lpstr>Alternatives (This is easier if can get the data)</vt:lpstr>
      <vt:lpstr>Challenges of This Week</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Ergonomics Week 13</dc:title>
  <dc:creator>#LOR WEN SIN#</dc:creator>
  <cp:lastModifiedBy>#LOR WEN SIN#</cp:lastModifiedBy>
  <cp:revision>10</cp:revision>
  <dcterms:created xsi:type="dcterms:W3CDTF">2022-11-05T12:19:03Z</dcterms:created>
  <dcterms:modified xsi:type="dcterms:W3CDTF">2022-12-22T09:19:40Z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0x0101008CE70BE6E7837B4B9A88D8430B8F2B0F</vt:lpwstr>
  </property>
</Properties>
</file>