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6"/>
  </p:notesMasterIdLst>
  <p:sldIdLst>
    <p:sldId id="257" r:id="rId5"/>
    <p:sldId id="258" r:id="rId6"/>
    <p:sldId id="259" r:id="rId7"/>
    <p:sldId id="273" r:id="rId8"/>
    <p:sldId id="274" r:id="rId9"/>
    <p:sldId id="277" r:id="rId10"/>
    <p:sldId id="278" r:id="rId11"/>
    <p:sldId id="275" r:id="rId12"/>
    <p:sldId id="27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CCFF"/>
    <a:srgbClr val="FFFFFF"/>
    <a:srgbClr val="CCECFF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E1AC-897E-4258-89CC-349F958F345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0102-CD89-4D41-B7AE-27FFA0493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6CF-3E64-44D5-82D2-E6C647CC0300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753495E-55A6-46D8-A35E-192AB95FCC1E}" type="datetime1">
              <a:rPr lang="en-US" smtClean="0"/>
              <a:t>3/17/2023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65C209-6024-4AE8-994C-64E567FE647E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US" altLang="zh-CN" sz="6000" dirty="0"/>
              <a:t>Semester 2</a:t>
            </a:r>
            <a:br>
              <a:rPr lang="en-US" altLang="zh-CN" sz="6000" dirty="0"/>
            </a:br>
            <a:r>
              <a:rPr lang="en-MY" altLang="zh-CN" sz="6000"/>
              <a:t>Week 9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B7CCA-1874-2EB5-9F72-E60E0E88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FDD1-104B-C9B8-98AD-09C0483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6C7D6-9AA3-F564-4F35-B86153603C2F}"/>
              </a:ext>
            </a:extLst>
          </p:cNvPr>
          <p:cNvSpPr txBox="1"/>
          <p:nvPr/>
        </p:nvSpPr>
        <p:spPr>
          <a:xfrm>
            <a:off x="1271443" y="1769915"/>
            <a:ext cx="1039251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Couldn’t find useful information for shoulder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014194"/>
            <a:ext cx="10687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/>
              <a:t>URECA Video</a:t>
            </a:r>
          </a:p>
          <a:p>
            <a:pPr marL="342900" indent="-342900">
              <a:buAutoNum type="arabicPeriod"/>
            </a:pPr>
            <a:r>
              <a:rPr lang="en-MY" dirty="0"/>
              <a:t>Research Paper</a:t>
            </a:r>
          </a:p>
          <a:p>
            <a:pPr marL="342900" indent="-342900">
              <a:buAutoNum type="arabicPeriod"/>
            </a:pPr>
            <a:r>
              <a:rPr lang="en-MY" dirty="0"/>
              <a:t>Data Collection</a:t>
            </a:r>
          </a:p>
          <a:p>
            <a:pPr marL="342900" indent="-342900">
              <a:buAutoNum type="arabicPeriod"/>
            </a:pPr>
            <a:r>
              <a:rPr lang="en-MY" dirty="0"/>
              <a:t>Judge the result in a qualitative way (common sense) and quantitative way( film another video with correct posture)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3FCB-73D4-C331-2251-938DEFF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Design an algorithm to handle stress, cumulative damage, and risk</a:t>
            </a:r>
          </a:p>
          <a:p>
            <a:pPr marL="342900" indent="-342900">
              <a:buAutoNum type="arabicPeriod"/>
            </a:pPr>
            <a:r>
              <a:rPr lang="en-US" dirty="0"/>
              <a:t>Look for the shoulder information from 3dsspp research paper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CEDBA-9E3D-759B-386F-A6AD1D66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9443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</a:t>
                      </a:r>
                      <a:r>
                        <a:rPr lang="en-MY" dirty="0" err="1"/>
                        <a:t>Openpose</a:t>
                      </a:r>
                      <a:r>
                        <a:rPr lang="en-MY" dirty="0"/>
                        <a:t>/VideoPose3D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591D4-69BC-7BAC-1E5F-05B2D4AC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61470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92F04-DC7A-7045-F170-F203E9AB07A8}"/>
              </a:ext>
            </a:extLst>
          </p:cNvPr>
          <p:cNvSpPr/>
          <p:nvPr/>
        </p:nvSpPr>
        <p:spPr>
          <a:xfrm>
            <a:off x="633047" y="2128496"/>
            <a:ext cx="240909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5EE0E-86A8-5524-B320-4D7A960D4BCA}"/>
              </a:ext>
            </a:extLst>
          </p:cNvPr>
          <p:cNvSpPr txBox="1"/>
          <p:nvPr/>
        </p:nvSpPr>
        <p:spPr>
          <a:xfrm>
            <a:off x="698987" y="2222987"/>
            <a:ext cx="234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r>
              <a:rPr lang="en-MY" sz="1600" dirty="0"/>
              <a:t> = 6000N</a:t>
            </a:r>
          </a:p>
          <a:p>
            <a:r>
              <a:rPr lang="en-MY" sz="1600" dirty="0" err="1"/>
              <a:t>US_bending</a:t>
            </a:r>
            <a:r>
              <a:rPr lang="en-MY" sz="1600" dirty="0"/>
              <a:t> = 51.7 Nm</a:t>
            </a:r>
            <a:endParaRPr lang="en-US" sz="16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A42798-970C-3530-1F58-6629AE1E25DB}"/>
              </a:ext>
            </a:extLst>
          </p:cNvPr>
          <p:cNvSpPr/>
          <p:nvPr/>
        </p:nvSpPr>
        <p:spPr>
          <a:xfrm>
            <a:off x="3402623" y="2224455"/>
            <a:ext cx="949569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111C-1009-E7E2-42C2-5AB5FFF65C7A}"/>
              </a:ext>
            </a:extLst>
          </p:cNvPr>
          <p:cNvSpPr/>
          <p:nvPr/>
        </p:nvSpPr>
        <p:spPr>
          <a:xfrm>
            <a:off x="4646737" y="2128496"/>
            <a:ext cx="234315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02C1E-3B15-9F23-D657-F5520EAA0129}"/>
              </a:ext>
            </a:extLst>
          </p:cNvPr>
          <p:cNvSpPr txBox="1"/>
          <p:nvPr/>
        </p:nvSpPr>
        <p:spPr>
          <a:xfrm>
            <a:off x="4712677" y="2296966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S_axial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6155E-048A-CFFC-5C99-52F2FDE5254B}"/>
              </a:ext>
            </a:extLst>
          </p:cNvPr>
          <p:cNvSpPr txBox="1"/>
          <p:nvPr/>
        </p:nvSpPr>
        <p:spPr>
          <a:xfrm>
            <a:off x="6132630" y="2163664"/>
            <a:ext cx="25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F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99D7E-4E24-464F-B1FF-F0BE94E5E835}"/>
              </a:ext>
            </a:extLst>
          </p:cNvPr>
          <p:cNvSpPr txBox="1"/>
          <p:nvPr/>
        </p:nvSpPr>
        <p:spPr>
          <a:xfrm>
            <a:off x="5797793" y="2457452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D296D3-FD3E-C685-37D0-CC1AF66AC4F9}"/>
              </a:ext>
            </a:extLst>
          </p:cNvPr>
          <p:cNvCxnSpPr>
            <a:stCxn id="8" idx="3"/>
          </p:cNvCxnSpPr>
          <p:nvPr/>
        </p:nvCxnSpPr>
        <p:spPr>
          <a:xfrm>
            <a:off x="5785338" y="2466243"/>
            <a:ext cx="104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4CCC83-3E55-613B-9FBA-DF0659212ED5}"/>
              </a:ext>
            </a:extLst>
          </p:cNvPr>
          <p:cNvSpPr/>
          <p:nvPr/>
        </p:nvSpPr>
        <p:spPr>
          <a:xfrm>
            <a:off x="8132885" y="2123391"/>
            <a:ext cx="3103684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D880D-159E-46B2-0483-D75A14ADE805}"/>
              </a:ext>
            </a:extLst>
          </p:cNvPr>
          <p:cNvSpPr txBox="1"/>
          <p:nvPr/>
        </p:nvSpPr>
        <p:spPr>
          <a:xfrm>
            <a:off x="8254512" y="2291861"/>
            <a:ext cx="136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S_bending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07A8A-5D2A-B6F7-A4DC-9CE316EC9FDB}"/>
              </a:ext>
            </a:extLst>
          </p:cNvPr>
          <p:cNvSpPr txBox="1"/>
          <p:nvPr/>
        </p:nvSpPr>
        <p:spPr>
          <a:xfrm>
            <a:off x="10132404" y="2159219"/>
            <a:ext cx="364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27193-7C51-4047-F4B2-38024B1AA56C}"/>
              </a:ext>
            </a:extLst>
          </p:cNvPr>
          <p:cNvSpPr txBox="1"/>
          <p:nvPr/>
        </p:nvSpPr>
        <p:spPr>
          <a:xfrm>
            <a:off x="9675203" y="2452347"/>
            <a:ext cx="135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US_bending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D14F1-0338-BC4F-041A-672D7CE25D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618788" y="2461138"/>
            <a:ext cx="1392112" cy="5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ross 31">
            <a:extLst>
              <a:ext uri="{FF2B5EF4-FFF2-40B4-BE49-F238E27FC236}">
                <a16:creationId xmlns:a16="http://schemas.microsoft.com/office/drawing/2014/main" id="{71FDBA88-339C-970C-7AE5-C35E4F08ED6B}"/>
              </a:ext>
            </a:extLst>
          </p:cNvPr>
          <p:cNvSpPr/>
          <p:nvPr/>
        </p:nvSpPr>
        <p:spPr>
          <a:xfrm>
            <a:off x="7346339" y="2273551"/>
            <a:ext cx="452071" cy="434481"/>
          </a:xfrm>
          <a:prstGeom prst="plus">
            <a:avLst>
              <a:gd name="adj" fmla="val 41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EAEBA632-0124-F936-0071-A274463AFC4B}"/>
              </a:ext>
            </a:extLst>
          </p:cNvPr>
          <p:cNvSpPr/>
          <p:nvPr/>
        </p:nvSpPr>
        <p:spPr>
          <a:xfrm rot="16200000">
            <a:off x="7769485" y="1096120"/>
            <a:ext cx="198533" cy="413312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10556E-5F36-CF29-C34F-10B57794088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7868752" y="3261947"/>
            <a:ext cx="0" cy="36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D820B-713E-AF00-F0C8-C307F8674C88}"/>
              </a:ext>
            </a:extLst>
          </p:cNvPr>
          <p:cNvSpPr/>
          <p:nvPr/>
        </p:nvSpPr>
        <p:spPr>
          <a:xfrm>
            <a:off x="6303355" y="3700433"/>
            <a:ext cx="3113946" cy="5058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98ABAE-BE09-C078-DC8D-78FCE59ED5B0}"/>
              </a:ext>
            </a:extLst>
          </p:cNvPr>
          <p:cNvSpPr txBox="1"/>
          <p:nvPr/>
        </p:nvSpPr>
        <p:spPr>
          <a:xfrm>
            <a:off x="6389074" y="3757532"/>
            <a:ext cx="3048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S = a * </a:t>
            </a:r>
            <a:r>
              <a:rPr lang="en-MY" sz="1600" dirty="0" err="1"/>
              <a:t>S_axial</a:t>
            </a:r>
            <a:r>
              <a:rPr lang="en-MY" sz="1600" dirty="0"/>
              <a:t> + b * </a:t>
            </a:r>
            <a:r>
              <a:rPr lang="en-MY" sz="1600" dirty="0" err="1"/>
              <a:t>S_bending</a:t>
            </a:r>
            <a:r>
              <a:rPr lang="en-MY" sz="1600" dirty="0"/>
              <a:t> </a:t>
            </a:r>
            <a:endParaRPr lang="en-US" sz="1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D52C36-F3AC-6661-4D70-8E2BEA0D3546}"/>
              </a:ext>
            </a:extLst>
          </p:cNvPr>
          <p:cNvSpPr/>
          <p:nvPr/>
        </p:nvSpPr>
        <p:spPr>
          <a:xfrm>
            <a:off x="633051" y="5160159"/>
            <a:ext cx="1828796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2258-21FB-4F61-CEFD-E9205570A002}"/>
              </a:ext>
            </a:extLst>
          </p:cNvPr>
          <p:cNvSpPr txBox="1"/>
          <p:nvPr/>
        </p:nvSpPr>
        <p:spPr>
          <a:xfrm>
            <a:off x="698990" y="5254650"/>
            <a:ext cx="184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US_axial</a:t>
            </a:r>
            <a:r>
              <a:rPr lang="en-MY" sz="1600" dirty="0"/>
              <a:t> = ?</a:t>
            </a:r>
          </a:p>
          <a:p>
            <a:r>
              <a:rPr lang="en-MY" sz="1600" dirty="0" err="1"/>
              <a:t>US_bending</a:t>
            </a:r>
            <a:r>
              <a:rPr lang="en-MY" sz="1600" dirty="0"/>
              <a:t> = ?</a:t>
            </a:r>
            <a:endParaRPr lang="en-US" sz="16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591408"/>
            <a:ext cx="14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Low Back</a:t>
            </a:r>
            <a:endParaRPr lang="en-US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6B3033D-8F54-78A0-89E0-20B9ED03FDDA}"/>
              </a:ext>
            </a:extLst>
          </p:cNvPr>
          <p:cNvSpPr txBox="1"/>
          <p:nvPr/>
        </p:nvSpPr>
        <p:spPr>
          <a:xfrm>
            <a:off x="698988" y="4673214"/>
            <a:ext cx="127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Shoulder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64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 </a:t>
            </a:r>
            <a:br>
              <a:rPr lang="en-MY" sz="2800" dirty="0"/>
            </a:br>
            <a:r>
              <a:rPr lang="en-MY" sz="2800" i="0" dirty="0"/>
              <a:t>(Reviewed Version)</a:t>
            </a:r>
            <a:r>
              <a:rPr lang="en-MY" sz="2800" dirty="0"/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92F04-DC7A-7045-F170-F203E9AB07A8}"/>
              </a:ext>
            </a:extLst>
          </p:cNvPr>
          <p:cNvSpPr/>
          <p:nvPr/>
        </p:nvSpPr>
        <p:spPr>
          <a:xfrm>
            <a:off x="3030807" y="1602942"/>
            <a:ext cx="1940165" cy="501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5EE0E-86A8-5524-B320-4D7A960D4BCA}"/>
              </a:ext>
            </a:extLst>
          </p:cNvPr>
          <p:cNvSpPr txBox="1"/>
          <p:nvPr/>
        </p:nvSpPr>
        <p:spPr>
          <a:xfrm>
            <a:off x="3096747" y="1697433"/>
            <a:ext cx="187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US_back</a:t>
            </a:r>
            <a:r>
              <a:rPr lang="en-MY" sz="1600" dirty="0"/>
              <a:t> = 6000N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A42798-970C-3530-1F58-6629AE1E25DB}"/>
              </a:ext>
            </a:extLst>
          </p:cNvPr>
          <p:cNvSpPr/>
          <p:nvPr/>
        </p:nvSpPr>
        <p:spPr>
          <a:xfrm>
            <a:off x="5261903" y="1584375"/>
            <a:ext cx="949569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111C-1009-E7E2-42C2-5AB5FFF65C7A}"/>
              </a:ext>
            </a:extLst>
          </p:cNvPr>
          <p:cNvSpPr/>
          <p:nvPr/>
        </p:nvSpPr>
        <p:spPr>
          <a:xfrm>
            <a:off x="6727612" y="5313535"/>
            <a:ext cx="1815023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02C1E-3B15-9F23-D657-F5520EAA0129}"/>
              </a:ext>
            </a:extLst>
          </p:cNvPr>
          <p:cNvSpPr txBox="1"/>
          <p:nvPr/>
        </p:nvSpPr>
        <p:spPr>
          <a:xfrm>
            <a:off x="6793552" y="5482005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1600" dirty="0"/>
              <a:t>S 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6155E-048A-CFFC-5C99-52F2FDE5254B}"/>
              </a:ext>
            </a:extLst>
          </p:cNvPr>
          <p:cNvSpPr txBox="1"/>
          <p:nvPr/>
        </p:nvSpPr>
        <p:spPr>
          <a:xfrm>
            <a:off x="7461665" y="5348703"/>
            <a:ext cx="78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F + F ’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99D7E-4E24-464F-B1FF-F0BE94E5E835}"/>
              </a:ext>
            </a:extLst>
          </p:cNvPr>
          <p:cNvSpPr txBox="1"/>
          <p:nvPr/>
        </p:nvSpPr>
        <p:spPr>
          <a:xfrm>
            <a:off x="7350348" y="5642491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US_back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D296D3-FD3E-C685-37D0-CC1AF66AC4F9}"/>
              </a:ext>
            </a:extLst>
          </p:cNvPr>
          <p:cNvCxnSpPr>
            <a:cxnSpLocks/>
          </p:cNvCxnSpPr>
          <p:nvPr/>
        </p:nvCxnSpPr>
        <p:spPr>
          <a:xfrm>
            <a:off x="7307413" y="5651282"/>
            <a:ext cx="104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4CCC83-3E55-613B-9FBA-DF0659212ED5}"/>
              </a:ext>
            </a:extLst>
          </p:cNvPr>
          <p:cNvSpPr/>
          <p:nvPr/>
        </p:nvSpPr>
        <p:spPr>
          <a:xfrm>
            <a:off x="6502403" y="1512107"/>
            <a:ext cx="2154115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D880D-159E-46B2-0483-D75A14ADE805}"/>
              </a:ext>
            </a:extLst>
          </p:cNvPr>
          <p:cNvSpPr txBox="1"/>
          <p:nvPr/>
        </p:nvSpPr>
        <p:spPr>
          <a:xfrm>
            <a:off x="6624030" y="1680577"/>
            <a:ext cx="136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σ_bending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07A8A-5D2A-B6F7-A4DC-9CE316EC9FDB}"/>
              </a:ext>
            </a:extLst>
          </p:cNvPr>
          <p:cNvSpPr txBox="1"/>
          <p:nvPr/>
        </p:nvSpPr>
        <p:spPr>
          <a:xfrm>
            <a:off x="8024402" y="1547935"/>
            <a:ext cx="474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27193-7C51-4047-F4B2-38024B1AA56C}"/>
              </a:ext>
            </a:extLst>
          </p:cNvPr>
          <p:cNvSpPr txBox="1"/>
          <p:nvPr/>
        </p:nvSpPr>
        <p:spPr>
          <a:xfrm>
            <a:off x="8126002" y="1841063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I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D14F1-0338-BC4F-041A-672D7CE25D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988306" y="1849854"/>
            <a:ext cx="513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591408"/>
            <a:ext cx="14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Low Back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0BFFDA-881C-9146-CB85-3C392E2C984E}"/>
              </a:ext>
            </a:extLst>
          </p:cNvPr>
          <p:cNvSpPr/>
          <p:nvPr/>
        </p:nvSpPr>
        <p:spPr>
          <a:xfrm>
            <a:off x="6817365" y="4051477"/>
            <a:ext cx="1763496" cy="569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6819D-E111-29D8-127D-DC6EE063ECA1}"/>
              </a:ext>
            </a:extLst>
          </p:cNvPr>
          <p:cNvSpPr txBox="1"/>
          <p:nvPr/>
        </p:nvSpPr>
        <p:spPr>
          <a:xfrm>
            <a:off x="7037392" y="4148827"/>
            <a:ext cx="64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 ’ </a:t>
            </a:r>
            <a:r>
              <a:rPr lang="en-MY" sz="1600" dirty="0"/>
              <a:t>= 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5F178-AA3E-3C79-8733-1FDAEC933256}"/>
              </a:ext>
            </a:extLst>
          </p:cNvPr>
          <p:cNvSpPr txBox="1"/>
          <p:nvPr/>
        </p:nvSpPr>
        <p:spPr>
          <a:xfrm>
            <a:off x="7754599" y="4148827"/>
            <a:ext cx="72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 + b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B6BB7-A6A5-7A41-BF6D-F63A31AB64DD}"/>
              </a:ext>
            </a:extLst>
          </p:cNvPr>
          <p:cNvSpPr txBox="1"/>
          <p:nvPr/>
        </p:nvSpPr>
        <p:spPr>
          <a:xfrm>
            <a:off x="7623310" y="4147458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a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37379F-B44A-1810-6C3B-B899B3676D83}"/>
              </a:ext>
            </a:extLst>
          </p:cNvPr>
          <p:cNvSpPr/>
          <p:nvPr/>
        </p:nvSpPr>
        <p:spPr>
          <a:xfrm>
            <a:off x="6201681" y="2788534"/>
            <a:ext cx="284272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FEF6E-C72C-EAB6-6B01-9AFEBDF1D5D8}"/>
              </a:ext>
            </a:extLst>
          </p:cNvPr>
          <p:cNvSpPr txBox="1"/>
          <p:nvPr/>
        </p:nvSpPr>
        <p:spPr>
          <a:xfrm>
            <a:off x="6323308" y="2957004"/>
            <a:ext cx="1660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σ_bending</a:t>
            </a:r>
            <a:r>
              <a:rPr lang="en-MY" sz="1600" dirty="0"/>
              <a:t> * A= 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9F147-CE4A-2532-B52F-6F4C0E345A5B}"/>
              </a:ext>
            </a:extLst>
          </p:cNvPr>
          <p:cNvSpPr txBox="1"/>
          <p:nvPr/>
        </p:nvSpPr>
        <p:spPr>
          <a:xfrm>
            <a:off x="7977680" y="2824362"/>
            <a:ext cx="81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</a:t>
            </a:r>
            <a:r>
              <a:rPr lang="en-US" altLang="zh-CN" sz="1600" dirty="0"/>
              <a:t>y * A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7C751-6A23-E6A7-6BB9-6C3807AF6B0C}"/>
              </a:ext>
            </a:extLst>
          </p:cNvPr>
          <p:cNvSpPr txBox="1"/>
          <p:nvPr/>
        </p:nvSpPr>
        <p:spPr>
          <a:xfrm>
            <a:off x="8302801" y="3087010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</a:t>
            </a:r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729C2F-2266-F533-2218-341E9150524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983759" y="3126281"/>
            <a:ext cx="806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907598-58E2-A28C-03F6-0F516DA17AA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579461" y="2250661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3ED32C-0D1C-3642-E556-8205C9613785}"/>
              </a:ext>
            </a:extLst>
          </p:cNvPr>
          <p:cNvCxnSpPr>
            <a:cxnSpLocks/>
          </p:cNvCxnSpPr>
          <p:nvPr/>
        </p:nvCxnSpPr>
        <p:spPr>
          <a:xfrm>
            <a:off x="7579461" y="3527088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3E4199-0BF9-FC0D-D506-7EE9E8F54685}"/>
              </a:ext>
            </a:extLst>
          </p:cNvPr>
          <p:cNvCxnSpPr>
            <a:cxnSpLocks/>
          </p:cNvCxnSpPr>
          <p:nvPr/>
        </p:nvCxnSpPr>
        <p:spPr>
          <a:xfrm>
            <a:off x="7579461" y="4790031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9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 </a:t>
            </a:r>
            <a:br>
              <a:rPr lang="en-MY" sz="2800" dirty="0"/>
            </a:br>
            <a:r>
              <a:rPr lang="en-MY" sz="2800" i="0" dirty="0"/>
              <a:t>(Reviewed Version)</a:t>
            </a:r>
            <a:r>
              <a:rPr lang="en-MY" sz="2800" dirty="0"/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92F04-DC7A-7045-F170-F203E9AB07A8}"/>
              </a:ext>
            </a:extLst>
          </p:cNvPr>
          <p:cNvSpPr/>
          <p:nvPr/>
        </p:nvSpPr>
        <p:spPr>
          <a:xfrm>
            <a:off x="2733040" y="1602942"/>
            <a:ext cx="2237933" cy="501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5EE0E-86A8-5524-B320-4D7A960D4BCA}"/>
              </a:ext>
            </a:extLst>
          </p:cNvPr>
          <p:cNvSpPr txBox="1"/>
          <p:nvPr/>
        </p:nvSpPr>
        <p:spPr>
          <a:xfrm>
            <a:off x="2816858" y="1697433"/>
            <a:ext cx="2154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US_shoulder</a:t>
            </a:r>
            <a:r>
              <a:rPr lang="en-MY" sz="1600" dirty="0"/>
              <a:t> = 115N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A42798-970C-3530-1F58-6629AE1E25DB}"/>
              </a:ext>
            </a:extLst>
          </p:cNvPr>
          <p:cNvSpPr/>
          <p:nvPr/>
        </p:nvSpPr>
        <p:spPr>
          <a:xfrm>
            <a:off x="5261903" y="1584375"/>
            <a:ext cx="949569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D111C-1009-E7E2-42C2-5AB5FFF65C7A}"/>
              </a:ext>
            </a:extLst>
          </p:cNvPr>
          <p:cNvSpPr/>
          <p:nvPr/>
        </p:nvSpPr>
        <p:spPr>
          <a:xfrm>
            <a:off x="6666652" y="5313535"/>
            <a:ext cx="1914209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02C1E-3B15-9F23-D657-F5520EAA0129}"/>
              </a:ext>
            </a:extLst>
          </p:cNvPr>
          <p:cNvSpPr txBox="1"/>
          <p:nvPr/>
        </p:nvSpPr>
        <p:spPr>
          <a:xfrm>
            <a:off x="6732592" y="5482005"/>
            <a:ext cx="10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1600" dirty="0"/>
              <a:t>S 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6155E-048A-CFFC-5C99-52F2FDE5254B}"/>
              </a:ext>
            </a:extLst>
          </p:cNvPr>
          <p:cNvSpPr txBox="1"/>
          <p:nvPr/>
        </p:nvSpPr>
        <p:spPr>
          <a:xfrm>
            <a:off x="7522625" y="5348703"/>
            <a:ext cx="78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F + F ’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99D7E-4E24-464F-B1FF-F0BE94E5E835}"/>
              </a:ext>
            </a:extLst>
          </p:cNvPr>
          <p:cNvSpPr txBox="1"/>
          <p:nvPr/>
        </p:nvSpPr>
        <p:spPr>
          <a:xfrm>
            <a:off x="7142480" y="5642491"/>
            <a:ext cx="1405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 err="1"/>
              <a:t>US_shoulder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D296D3-FD3E-C685-37D0-CC1AF66AC4F9}"/>
              </a:ext>
            </a:extLst>
          </p:cNvPr>
          <p:cNvCxnSpPr>
            <a:cxnSpLocks/>
          </p:cNvCxnSpPr>
          <p:nvPr/>
        </p:nvCxnSpPr>
        <p:spPr>
          <a:xfrm>
            <a:off x="7246453" y="5651282"/>
            <a:ext cx="1157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4CCC83-3E55-613B-9FBA-DF0659212ED5}"/>
              </a:ext>
            </a:extLst>
          </p:cNvPr>
          <p:cNvSpPr/>
          <p:nvPr/>
        </p:nvSpPr>
        <p:spPr>
          <a:xfrm>
            <a:off x="6502403" y="1512107"/>
            <a:ext cx="2154115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D880D-159E-46B2-0483-D75A14ADE805}"/>
              </a:ext>
            </a:extLst>
          </p:cNvPr>
          <p:cNvSpPr txBox="1"/>
          <p:nvPr/>
        </p:nvSpPr>
        <p:spPr>
          <a:xfrm>
            <a:off x="6624030" y="1680577"/>
            <a:ext cx="136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σ_bending</a:t>
            </a:r>
            <a:r>
              <a:rPr lang="en-MY" sz="1600" dirty="0"/>
              <a:t> = 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07A8A-5D2A-B6F7-A4DC-9CE316EC9FDB}"/>
              </a:ext>
            </a:extLst>
          </p:cNvPr>
          <p:cNvSpPr txBox="1"/>
          <p:nvPr/>
        </p:nvSpPr>
        <p:spPr>
          <a:xfrm>
            <a:off x="8024402" y="1547935"/>
            <a:ext cx="474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27193-7C51-4047-F4B2-38024B1AA56C}"/>
              </a:ext>
            </a:extLst>
          </p:cNvPr>
          <p:cNvSpPr txBox="1"/>
          <p:nvPr/>
        </p:nvSpPr>
        <p:spPr>
          <a:xfrm>
            <a:off x="8126002" y="1841063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I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D14F1-0338-BC4F-041A-672D7CE25D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988306" y="1849854"/>
            <a:ext cx="513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591408"/>
            <a:ext cx="14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Shoulder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0BFFDA-881C-9146-CB85-3C392E2C984E}"/>
              </a:ext>
            </a:extLst>
          </p:cNvPr>
          <p:cNvSpPr/>
          <p:nvPr/>
        </p:nvSpPr>
        <p:spPr>
          <a:xfrm>
            <a:off x="6736082" y="4051477"/>
            <a:ext cx="1651739" cy="569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6819D-E111-29D8-127D-DC6EE063ECA1}"/>
              </a:ext>
            </a:extLst>
          </p:cNvPr>
          <p:cNvSpPr txBox="1"/>
          <p:nvPr/>
        </p:nvSpPr>
        <p:spPr>
          <a:xfrm>
            <a:off x="6844352" y="4148827"/>
            <a:ext cx="64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 ’ </a:t>
            </a:r>
            <a:r>
              <a:rPr lang="en-MY" sz="1600" dirty="0"/>
              <a:t>= 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5F178-AA3E-3C79-8733-1FDAEC933256}"/>
              </a:ext>
            </a:extLst>
          </p:cNvPr>
          <p:cNvSpPr txBox="1"/>
          <p:nvPr/>
        </p:nvSpPr>
        <p:spPr>
          <a:xfrm>
            <a:off x="7561559" y="4148827"/>
            <a:ext cx="74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 + d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B6BB7-A6A5-7A41-BF6D-F63A31AB64DD}"/>
              </a:ext>
            </a:extLst>
          </p:cNvPr>
          <p:cNvSpPr txBox="1"/>
          <p:nvPr/>
        </p:nvSpPr>
        <p:spPr>
          <a:xfrm>
            <a:off x="7430270" y="4147458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c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37379F-B44A-1810-6C3B-B899B3676D83}"/>
              </a:ext>
            </a:extLst>
          </p:cNvPr>
          <p:cNvSpPr/>
          <p:nvPr/>
        </p:nvSpPr>
        <p:spPr>
          <a:xfrm>
            <a:off x="6201681" y="2788534"/>
            <a:ext cx="2842721" cy="7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FEF6E-C72C-EAB6-6B01-9AFEBDF1D5D8}"/>
              </a:ext>
            </a:extLst>
          </p:cNvPr>
          <p:cNvSpPr txBox="1"/>
          <p:nvPr/>
        </p:nvSpPr>
        <p:spPr>
          <a:xfrm>
            <a:off x="6323308" y="2957004"/>
            <a:ext cx="1660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σ_bending</a:t>
            </a:r>
            <a:r>
              <a:rPr lang="en-MY" sz="1600" dirty="0"/>
              <a:t> * A= 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9F147-CE4A-2532-B52F-6F4C0E345A5B}"/>
              </a:ext>
            </a:extLst>
          </p:cNvPr>
          <p:cNvSpPr txBox="1"/>
          <p:nvPr/>
        </p:nvSpPr>
        <p:spPr>
          <a:xfrm>
            <a:off x="7977680" y="2824362"/>
            <a:ext cx="812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M</a:t>
            </a:r>
            <a:r>
              <a:rPr lang="en-US" altLang="zh-CN" sz="1600" dirty="0"/>
              <a:t>y * A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7C751-6A23-E6A7-6BB9-6C3807AF6B0C}"/>
              </a:ext>
            </a:extLst>
          </p:cNvPr>
          <p:cNvSpPr txBox="1"/>
          <p:nvPr/>
        </p:nvSpPr>
        <p:spPr>
          <a:xfrm>
            <a:off x="8302801" y="3087010"/>
            <a:ext cx="27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</a:t>
            </a:r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729C2F-2266-F533-2218-341E9150524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983759" y="3126281"/>
            <a:ext cx="8066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907598-58E2-A28C-03F6-0F516DA17AA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579461" y="2250661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3ED32C-0D1C-3642-E556-8205C9613785}"/>
              </a:ext>
            </a:extLst>
          </p:cNvPr>
          <p:cNvCxnSpPr>
            <a:cxnSpLocks/>
          </p:cNvCxnSpPr>
          <p:nvPr/>
        </p:nvCxnSpPr>
        <p:spPr>
          <a:xfrm>
            <a:off x="7579461" y="3527088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3E4199-0BF9-FC0D-D506-7EE9E8F54685}"/>
              </a:ext>
            </a:extLst>
          </p:cNvPr>
          <p:cNvCxnSpPr>
            <a:cxnSpLocks/>
          </p:cNvCxnSpPr>
          <p:nvPr/>
        </p:nvCxnSpPr>
        <p:spPr>
          <a:xfrm>
            <a:off x="7528661" y="4790031"/>
            <a:ext cx="0" cy="474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6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 </a:t>
            </a:r>
            <a:br>
              <a:rPr lang="en-MY" sz="2800" dirty="0"/>
            </a:br>
            <a:r>
              <a:rPr lang="en-MY" sz="2800" i="0" dirty="0"/>
              <a:t>(Reviewed Version)</a:t>
            </a:r>
            <a:r>
              <a:rPr lang="en-MY" sz="2800" dirty="0"/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936282" y="1540608"/>
            <a:ext cx="447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Occupational Biomechanics pg. 392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61795-381C-143E-2AA2-8293C57B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2002674"/>
            <a:ext cx="7172960" cy="3454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2FD9BB-AC57-FACB-0A48-A7C329097F56}"/>
              </a:ext>
            </a:extLst>
          </p:cNvPr>
          <p:cNvSpPr txBox="1"/>
          <p:nvPr/>
        </p:nvSpPr>
        <p:spPr>
          <a:xfrm>
            <a:off x="1219200" y="573024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*** But human shoulders can carry the load with the weight above 115N load, thus it doesn’t</a:t>
            </a:r>
            <a:br>
              <a:rPr lang="en-MY" dirty="0"/>
            </a:br>
            <a:r>
              <a:rPr lang="en-MY" dirty="0"/>
              <a:t>       make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9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How to Obtain Ultimate Strength Percentage, S </a:t>
            </a:r>
            <a:br>
              <a:rPr lang="en-MY" sz="2800" dirty="0"/>
            </a:br>
            <a:r>
              <a:rPr lang="en-MY" sz="2800" i="0" dirty="0"/>
              <a:t>(Reviewed Version)</a:t>
            </a:r>
            <a:r>
              <a:rPr lang="en-MY" sz="2800" dirty="0"/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423102"/>
            <a:ext cx="269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a = 10</a:t>
            </a:r>
          </a:p>
          <a:p>
            <a:r>
              <a:rPr lang="en-MY" b="1" dirty="0"/>
              <a:t>Body weight = 600N</a:t>
            </a:r>
          </a:p>
          <a:p>
            <a:r>
              <a:rPr lang="en-MY" b="1" dirty="0"/>
              <a:t>Repetition = 30</a:t>
            </a:r>
          </a:p>
          <a:p>
            <a:r>
              <a:rPr lang="en-MY" b="1" dirty="0"/>
              <a:t>Load = 166N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124ED-6702-EEB6-2185-00A5B0337F8F}"/>
              </a:ext>
            </a:extLst>
          </p:cNvPr>
          <p:cNvSpPr txBox="1"/>
          <p:nvPr/>
        </p:nvSpPr>
        <p:spPr>
          <a:xfrm>
            <a:off x="6716321" y="1423102"/>
            <a:ext cx="269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a = 10</a:t>
            </a:r>
          </a:p>
          <a:p>
            <a:r>
              <a:rPr lang="en-MY" b="1" dirty="0"/>
              <a:t>Body Weight = 600N</a:t>
            </a:r>
          </a:p>
          <a:p>
            <a:r>
              <a:rPr lang="en-MY" b="1" dirty="0"/>
              <a:t>Repetition 30</a:t>
            </a:r>
          </a:p>
          <a:p>
            <a:r>
              <a:rPr lang="en-MY" b="1" dirty="0"/>
              <a:t>Load = 230N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809DF-76FA-9ED7-94DC-BAAE5C19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0" y="2658978"/>
            <a:ext cx="4793930" cy="3466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06537-3C18-E16B-A4C8-5986629D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59" y="2629618"/>
            <a:ext cx="4879603" cy="3496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358A6-C290-EF5D-ED82-DB23615B9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517" y="3539844"/>
            <a:ext cx="3738165" cy="28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70" y="484332"/>
            <a:ext cx="9756530" cy="875546"/>
          </a:xfrm>
        </p:spPr>
        <p:txBody>
          <a:bodyPr>
            <a:normAutofit/>
          </a:bodyPr>
          <a:lstStyle/>
          <a:p>
            <a:r>
              <a:rPr lang="en-MY" sz="2800" dirty="0"/>
              <a:t>Difficulties for Shoulder Risk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FF4-FAB5-738D-DCCA-789DE804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06D040-4630-3135-9B3F-0064C65A4C2A}"/>
              </a:ext>
            </a:extLst>
          </p:cNvPr>
          <p:cNvSpPr txBox="1"/>
          <p:nvPr/>
        </p:nvSpPr>
        <p:spPr>
          <a:xfrm>
            <a:off x="698987" y="1392622"/>
            <a:ext cx="10883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More forces need to be consider (</a:t>
            </a:r>
            <a:r>
              <a:rPr lang="en-MY" i="1" dirty="0"/>
              <a:t>tensile force, compressive force, shear force</a:t>
            </a:r>
            <a:r>
              <a:rPr lang="en-MY" dirty="0"/>
              <a:t>), each force has different direction. 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The current research doesn’t have a golden standard for the maximum acceptable force for all the 3 directions. Current way to deal with shoulder risk is as shown in the figure below, we need to somehow apply a qualitative way (select a category) for the first step</a:t>
            </a:r>
            <a:r>
              <a:rPr lang="en-MY" b="1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endParaRPr lang="en-MY" b="1" dirty="0"/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Even though we can find, the data doesn’t make sense to us.</a:t>
            </a:r>
            <a:br>
              <a:rPr lang="en-MY" dirty="0"/>
            </a:br>
            <a:endParaRPr lang="en-MY" dirty="0"/>
          </a:p>
          <a:p>
            <a:pPr marL="342900" indent="-342900">
              <a:buFont typeface="+mj-lt"/>
              <a:buAutoNum type="arabicPeriod" startAt="4"/>
            </a:pPr>
            <a:r>
              <a:rPr lang="en-MY" dirty="0"/>
              <a:t>Due to the time limitation and the complexity, I suggest we can just </a:t>
            </a:r>
            <a:r>
              <a:rPr lang="en-MY" b="1" dirty="0"/>
              <a:t>focus on the low back risk </a:t>
            </a:r>
            <a:r>
              <a:rPr lang="en-MY" dirty="0"/>
              <a:t>at this stage.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B47E7-5559-ECBB-E11A-8652EFA7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01" y="3196014"/>
            <a:ext cx="4641153" cy="20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7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0e73fb5-27c0-4e65-baa0-4110d27f4ff6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20189</TotalTime>
  <Words>528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Garamond</vt:lpstr>
      <vt:lpstr>Georgia Pro</vt:lpstr>
      <vt:lpstr>Georgia Pro Cond Black</vt:lpstr>
      <vt:lpstr>SavonVTI</vt:lpstr>
      <vt:lpstr>Ergonomics Semester 2 Week 9</vt:lpstr>
      <vt:lpstr>What had been discussed last week</vt:lpstr>
      <vt:lpstr>Timeline</vt:lpstr>
      <vt:lpstr>How to Obtain Ultimate Strength Percentage, S</vt:lpstr>
      <vt:lpstr>How to Obtain Ultimate Strength Percentage, S  (Reviewed Version) </vt:lpstr>
      <vt:lpstr>How to Obtain Ultimate Strength Percentage, S  (Reviewed Version) </vt:lpstr>
      <vt:lpstr>How to Obtain Ultimate Strength Percentage, S  (Reviewed Version) </vt:lpstr>
      <vt:lpstr>How to Obtain Ultimate Strength Percentage, S  (Reviewed Version) </vt:lpstr>
      <vt:lpstr>Difficulties for Shoulder Risk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32</cp:revision>
  <dcterms:created xsi:type="dcterms:W3CDTF">2022-11-05T12:19:03Z</dcterms:created>
  <dcterms:modified xsi:type="dcterms:W3CDTF">2023-03-19T02:54:42Z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