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9" r:id="rId5"/>
  </p:sldIdLst>
  <p:sldSz cx="21386800" cy="30279975"/>
  <p:notesSz cx="6858000" cy="9144000"/>
  <p:defaultTextStyle>
    <a:defPPr>
      <a:defRPr lang="en-US"/>
    </a:defPPr>
    <a:lvl1pPr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1pPr>
    <a:lvl2pPr marL="1474788" indent="-1017588"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2pPr>
    <a:lvl3pPr marL="2951163" indent="-2036763"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3pPr>
    <a:lvl4pPr marL="4427538" indent="-3055938"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4pPr>
    <a:lvl5pPr marL="5903913" indent="-4075113" algn="l" defTabSz="2951163" rtl="0" eaLnBrk="0" fontAlgn="base" hangingPunct="0">
      <a:spcBef>
        <a:spcPct val="0"/>
      </a:spcBef>
      <a:spcAft>
        <a:spcPct val="0"/>
      </a:spcAft>
      <a:defRPr sz="5800" kern="1200">
        <a:solidFill>
          <a:schemeClr val="tx1"/>
        </a:solidFill>
        <a:latin typeface="Calibri" panose="020F0502020204030204" pitchFamily="34" charset="0"/>
        <a:ea typeface="+mn-ea"/>
        <a:cs typeface="+mn-cs"/>
      </a:defRPr>
    </a:lvl5pPr>
    <a:lvl6pPr marL="2286000" algn="l" defTabSz="914400" rtl="0" eaLnBrk="1" latinLnBrk="0" hangingPunct="1">
      <a:defRPr sz="5800" kern="1200">
        <a:solidFill>
          <a:schemeClr val="tx1"/>
        </a:solidFill>
        <a:latin typeface="Calibri" panose="020F0502020204030204" pitchFamily="34" charset="0"/>
        <a:ea typeface="+mn-ea"/>
        <a:cs typeface="+mn-cs"/>
      </a:defRPr>
    </a:lvl6pPr>
    <a:lvl7pPr marL="2743200" algn="l" defTabSz="914400" rtl="0" eaLnBrk="1" latinLnBrk="0" hangingPunct="1">
      <a:defRPr sz="5800" kern="1200">
        <a:solidFill>
          <a:schemeClr val="tx1"/>
        </a:solidFill>
        <a:latin typeface="Calibri" panose="020F0502020204030204" pitchFamily="34" charset="0"/>
        <a:ea typeface="+mn-ea"/>
        <a:cs typeface="+mn-cs"/>
      </a:defRPr>
    </a:lvl7pPr>
    <a:lvl8pPr marL="3200400" algn="l" defTabSz="914400" rtl="0" eaLnBrk="1" latinLnBrk="0" hangingPunct="1">
      <a:defRPr sz="5800" kern="1200">
        <a:solidFill>
          <a:schemeClr val="tx1"/>
        </a:solidFill>
        <a:latin typeface="Calibri" panose="020F0502020204030204" pitchFamily="34" charset="0"/>
        <a:ea typeface="+mn-ea"/>
        <a:cs typeface="+mn-cs"/>
      </a:defRPr>
    </a:lvl8pPr>
    <a:lvl9pPr marL="3657600" algn="l" defTabSz="914400" rtl="0" eaLnBrk="1" latinLnBrk="0" hangingPunct="1">
      <a:defRPr sz="5800"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3C83"/>
    <a:srgbClr val="F1607C"/>
    <a:srgbClr val="FEC054"/>
    <a:srgbClr val="00B6F1"/>
    <a:srgbClr val="57004E"/>
    <a:srgbClr val="58595B"/>
    <a:srgbClr val="BBCB27"/>
    <a:srgbClr val="7ACC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5" autoAdjust="0"/>
    <p:restoredTop sz="94689" autoAdjust="0"/>
  </p:normalViewPr>
  <p:slideViewPr>
    <p:cSldViewPr>
      <p:cViewPr>
        <p:scale>
          <a:sx n="50" d="100"/>
          <a:sy n="50" d="100"/>
        </p:scale>
        <p:origin x="466" y="-418"/>
      </p:cViewPr>
      <p:guideLst>
        <p:guide orient="horz" pos="9537"/>
        <p:guide pos="67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4"/>
            <a:ext cx="18178780" cy="6490568"/>
          </a:xfrm>
        </p:spPr>
        <p:txBody>
          <a:bodyPr/>
          <a:lstStyle/>
          <a:p>
            <a:r>
              <a:rPr lang="en-US"/>
              <a:t>Click to edit Master title style</a:t>
            </a:r>
            <a:endParaRPr lang="en-SG"/>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FE1FE9DA-FF4F-4456-B1DE-A8BDE041DDD3}"/>
              </a:ext>
            </a:extLst>
          </p:cNvPr>
          <p:cNvSpPr>
            <a:spLocks noGrp="1"/>
          </p:cNvSpPr>
          <p:nvPr>
            <p:ph type="dt" sz="half" idx="10"/>
          </p:nvPr>
        </p:nvSpPr>
        <p:spPr/>
        <p:txBody>
          <a:bodyPr/>
          <a:lstStyle>
            <a:lvl1pPr>
              <a:defRPr/>
            </a:lvl1pPr>
          </a:lstStyle>
          <a:p>
            <a:pPr>
              <a:defRPr/>
            </a:pPr>
            <a:fld id="{202F79CF-A1C8-41B8-9FFA-E375C91F3F8D}" type="datetimeFigureOut">
              <a:rPr lang="en-SG"/>
              <a:pPr>
                <a:defRPr/>
              </a:pPr>
              <a:t>17/3/2023</a:t>
            </a:fld>
            <a:endParaRPr lang="en-SG"/>
          </a:p>
        </p:txBody>
      </p:sp>
      <p:sp>
        <p:nvSpPr>
          <p:cNvPr id="5" name="Footer Placeholder 4">
            <a:extLst>
              <a:ext uri="{FF2B5EF4-FFF2-40B4-BE49-F238E27FC236}">
                <a16:creationId xmlns:a16="http://schemas.microsoft.com/office/drawing/2014/main" id="{84ED7CFC-8F57-44BD-9273-D711B8FAC365}"/>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EDD91B2C-D543-4B7B-A1B9-35699BDA5DDB}"/>
              </a:ext>
            </a:extLst>
          </p:cNvPr>
          <p:cNvSpPr>
            <a:spLocks noGrp="1"/>
          </p:cNvSpPr>
          <p:nvPr>
            <p:ph type="sldNum" sz="quarter" idx="12"/>
          </p:nvPr>
        </p:nvSpPr>
        <p:spPr/>
        <p:txBody>
          <a:bodyPr/>
          <a:lstStyle>
            <a:lvl1pPr>
              <a:defRPr/>
            </a:lvl1pPr>
          </a:lstStyle>
          <a:p>
            <a:pPr>
              <a:defRPr/>
            </a:pPr>
            <a:fld id="{649D2B0F-7AF5-4715-9138-72BE15A77C13}" type="slidenum">
              <a:rPr lang="en-SG"/>
              <a:pPr>
                <a:defRPr/>
              </a:pPr>
              <a:t>‹#›</a:t>
            </a:fld>
            <a:endParaRPr lang="en-SG"/>
          </a:p>
        </p:txBody>
      </p:sp>
    </p:spTree>
    <p:extLst>
      <p:ext uri="{BB962C8B-B14F-4D97-AF65-F5344CB8AC3E}">
        <p14:creationId xmlns:p14="http://schemas.microsoft.com/office/powerpoint/2010/main" val="61202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774C66C-CA32-4DD7-B4AB-CDC51FAC8CBF}"/>
              </a:ext>
            </a:extLst>
          </p:cNvPr>
          <p:cNvSpPr>
            <a:spLocks noGrp="1"/>
          </p:cNvSpPr>
          <p:nvPr>
            <p:ph type="dt" sz="half" idx="10"/>
          </p:nvPr>
        </p:nvSpPr>
        <p:spPr/>
        <p:txBody>
          <a:bodyPr/>
          <a:lstStyle>
            <a:lvl1pPr>
              <a:defRPr/>
            </a:lvl1pPr>
          </a:lstStyle>
          <a:p>
            <a:pPr>
              <a:defRPr/>
            </a:pPr>
            <a:fld id="{E4CF02F9-325A-4BE3-B57A-6E76C7106958}" type="datetimeFigureOut">
              <a:rPr lang="en-SG"/>
              <a:pPr>
                <a:defRPr/>
              </a:pPr>
              <a:t>17/3/2023</a:t>
            </a:fld>
            <a:endParaRPr lang="en-SG"/>
          </a:p>
        </p:txBody>
      </p:sp>
      <p:sp>
        <p:nvSpPr>
          <p:cNvPr id="5" name="Footer Placeholder 4">
            <a:extLst>
              <a:ext uri="{FF2B5EF4-FFF2-40B4-BE49-F238E27FC236}">
                <a16:creationId xmlns:a16="http://schemas.microsoft.com/office/drawing/2014/main" id="{95F02773-318C-402C-9370-15447CCDFC4D}"/>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6694FA8F-B906-4062-B092-7A416D2D5888}"/>
              </a:ext>
            </a:extLst>
          </p:cNvPr>
          <p:cNvSpPr>
            <a:spLocks noGrp="1"/>
          </p:cNvSpPr>
          <p:nvPr>
            <p:ph type="sldNum" sz="quarter" idx="12"/>
          </p:nvPr>
        </p:nvSpPr>
        <p:spPr/>
        <p:txBody>
          <a:bodyPr/>
          <a:lstStyle>
            <a:lvl1pPr>
              <a:defRPr/>
            </a:lvl1pPr>
          </a:lstStyle>
          <a:p>
            <a:pPr>
              <a:defRPr/>
            </a:pPr>
            <a:fld id="{75EE5E60-63B7-41C9-858F-9FACC50251ED}" type="slidenum">
              <a:rPr lang="en-SG"/>
              <a:pPr>
                <a:defRPr/>
              </a:pPr>
              <a:t>‹#›</a:t>
            </a:fld>
            <a:endParaRPr lang="en-SG"/>
          </a:p>
        </p:txBody>
      </p:sp>
    </p:spTree>
    <p:extLst>
      <p:ext uri="{BB962C8B-B14F-4D97-AF65-F5344CB8AC3E}">
        <p14:creationId xmlns:p14="http://schemas.microsoft.com/office/powerpoint/2010/main" val="1613675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05430" y="1212608"/>
            <a:ext cx="4812030" cy="25836107"/>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1069340" y="1212608"/>
            <a:ext cx="14079643" cy="25836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7E9CE33-BBFD-4308-9D65-22D1182E171A}"/>
              </a:ext>
            </a:extLst>
          </p:cNvPr>
          <p:cNvSpPr>
            <a:spLocks noGrp="1"/>
          </p:cNvSpPr>
          <p:nvPr>
            <p:ph type="dt" sz="half" idx="10"/>
          </p:nvPr>
        </p:nvSpPr>
        <p:spPr/>
        <p:txBody>
          <a:bodyPr/>
          <a:lstStyle>
            <a:lvl1pPr>
              <a:defRPr/>
            </a:lvl1pPr>
          </a:lstStyle>
          <a:p>
            <a:pPr>
              <a:defRPr/>
            </a:pPr>
            <a:fld id="{0D0B5E20-1A2D-4697-A364-D008C4F67454}" type="datetimeFigureOut">
              <a:rPr lang="en-SG"/>
              <a:pPr>
                <a:defRPr/>
              </a:pPr>
              <a:t>17/3/2023</a:t>
            </a:fld>
            <a:endParaRPr lang="en-SG"/>
          </a:p>
        </p:txBody>
      </p:sp>
      <p:sp>
        <p:nvSpPr>
          <p:cNvPr id="5" name="Footer Placeholder 4">
            <a:extLst>
              <a:ext uri="{FF2B5EF4-FFF2-40B4-BE49-F238E27FC236}">
                <a16:creationId xmlns:a16="http://schemas.microsoft.com/office/drawing/2014/main" id="{0CE9B3E3-2BA7-40E8-93C7-B0BDFC43D2C2}"/>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970B9EDA-1965-4ACA-B1E0-21B972B83A75}"/>
              </a:ext>
            </a:extLst>
          </p:cNvPr>
          <p:cNvSpPr>
            <a:spLocks noGrp="1"/>
          </p:cNvSpPr>
          <p:nvPr>
            <p:ph type="sldNum" sz="quarter" idx="12"/>
          </p:nvPr>
        </p:nvSpPr>
        <p:spPr/>
        <p:txBody>
          <a:bodyPr/>
          <a:lstStyle>
            <a:lvl1pPr>
              <a:defRPr/>
            </a:lvl1pPr>
          </a:lstStyle>
          <a:p>
            <a:pPr>
              <a:defRPr/>
            </a:pPr>
            <a:fld id="{B918A918-8C80-4A63-BA76-A906D1AA227C}" type="slidenum">
              <a:rPr lang="en-SG"/>
              <a:pPr>
                <a:defRPr/>
              </a:pPr>
              <a:t>‹#›</a:t>
            </a:fld>
            <a:endParaRPr lang="en-SG"/>
          </a:p>
        </p:txBody>
      </p:sp>
    </p:spTree>
    <p:extLst>
      <p:ext uri="{BB962C8B-B14F-4D97-AF65-F5344CB8AC3E}">
        <p14:creationId xmlns:p14="http://schemas.microsoft.com/office/powerpoint/2010/main" val="878059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A32712C-766B-4407-8783-3DC940313B70}"/>
              </a:ext>
            </a:extLst>
          </p:cNvPr>
          <p:cNvSpPr>
            <a:spLocks noGrp="1"/>
          </p:cNvSpPr>
          <p:nvPr>
            <p:ph type="dt" sz="half" idx="10"/>
          </p:nvPr>
        </p:nvSpPr>
        <p:spPr/>
        <p:txBody>
          <a:bodyPr/>
          <a:lstStyle>
            <a:lvl1pPr>
              <a:defRPr/>
            </a:lvl1pPr>
          </a:lstStyle>
          <a:p>
            <a:pPr>
              <a:defRPr/>
            </a:pPr>
            <a:fld id="{4945159C-856D-449F-9A03-FA6019010734}" type="datetimeFigureOut">
              <a:rPr lang="en-SG"/>
              <a:pPr>
                <a:defRPr/>
              </a:pPr>
              <a:t>17/3/2023</a:t>
            </a:fld>
            <a:endParaRPr lang="en-SG"/>
          </a:p>
        </p:txBody>
      </p:sp>
      <p:sp>
        <p:nvSpPr>
          <p:cNvPr id="5" name="Footer Placeholder 4">
            <a:extLst>
              <a:ext uri="{FF2B5EF4-FFF2-40B4-BE49-F238E27FC236}">
                <a16:creationId xmlns:a16="http://schemas.microsoft.com/office/drawing/2014/main" id="{470EE9D7-0C11-42BD-BCFE-348C2FAD4905}"/>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45FBCEED-D9E2-4F1F-8692-A7B04BFADB40}"/>
              </a:ext>
            </a:extLst>
          </p:cNvPr>
          <p:cNvSpPr>
            <a:spLocks noGrp="1"/>
          </p:cNvSpPr>
          <p:nvPr>
            <p:ph type="sldNum" sz="quarter" idx="12"/>
          </p:nvPr>
        </p:nvSpPr>
        <p:spPr/>
        <p:txBody>
          <a:bodyPr/>
          <a:lstStyle>
            <a:lvl1pPr>
              <a:defRPr/>
            </a:lvl1pPr>
          </a:lstStyle>
          <a:p>
            <a:pPr>
              <a:defRPr/>
            </a:pPr>
            <a:fld id="{B5C4BC57-105B-4008-87A2-D150B77AE27E}" type="slidenum">
              <a:rPr lang="en-SG"/>
              <a:pPr>
                <a:defRPr/>
              </a:pPr>
              <a:t>‹#›</a:t>
            </a:fld>
            <a:endParaRPr lang="en-SG"/>
          </a:p>
        </p:txBody>
      </p:sp>
    </p:spTree>
    <p:extLst>
      <p:ext uri="{BB962C8B-B14F-4D97-AF65-F5344CB8AC3E}">
        <p14:creationId xmlns:p14="http://schemas.microsoft.com/office/powerpoint/2010/main" val="355188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1" y="19457689"/>
            <a:ext cx="18178780" cy="6013939"/>
          </a:xfrm>
        </p:spPr>
        <p:txBody>
          <a:bodyPr anchor="t"/>
          <a:lstStyle>
            <a:lvl1pPr algn="l">
              <a:defRPr sz="12900" b="1" cap="all"/>
            </a:lvl1pPr>
          </a:lstStyle>
          <a:p>
            <a:r>
              <a:rPr lang="en-US"/>
              <a:t>Click to edit Master title style</a:t>
            </a:r>
            <a:endParaRPr lang="en-SG"/>
          </a:p>
        </p:txBody>
      </p:sp>
      <p:sp>
        <p:nvSpPr>
          <p:cNvPr id="3" name="Text Placeholder 2"/>
          <p:cNvSpPr>
            <a:spLocks noGrp="1"/>
          </p:cNvSpPr>
          <p:nvPr>
            <p:ph type="body" idx="1"/>
          </p:nvPr>
        </p:nvSpPr>
        <p:spPr>
          <a:xfrm>
            <a:off x="1689411" y="12833949"/>
            <a:ext cx="18178780" cy="662374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C6E059-913B-4A6A-B300-2A9541335355}"/>
              </a:ext>
            </a:extLst>
          </p:cNvPr>
          <p:cNvSpPr>
            <a:spLocks noGrp="1"/>
          </p:cNvSpPr>
          <p:nvPr>
            <p:ph type="dt" sz="half" idx="10"/>
          </p:nvPr>
        </p:nvSpPr>
        <p:spPr/>
        <p:txBody>
          <a:bodyPr/>
          <a:lstStyle>
            <a:lvl1pPr>
              <a:defRPr/>
            </a:lvl1pPr>
          </a:lstStyle>
          <a:p>
            <a:pPr>
              <a:defRPr/>
            </a:pPr>
            <a:fld id="{54A55A12-B456-42F3-83FA-3EBBC7C1C8BF}" type="datetimeFigureOut">
              <a:rPr lang="en-SG"/>
              <a:pPr>
                <a:defRPr/>
              </a:pPr>
              <a:t>17/3/2023</a:t>
            </a:fld>
            <a:endParaRPr lang="en-SG"/>
          </a:p>
        </p:txBody>
      </p:sp>
      <p:sp>
        <p:nvSpPr>
          <p:cNvPr id="5" name="Footer Placeholder 4">
            <a:extLst>
              <a:ext uri="{FF2B5EF4-FFF2-40B4-BE49-F238E27FC236}">
                <a16:creationId xmlns:a16="http://schemas.microsoft.com/office/drawing/2014/main" id="{995008AB-2771-4DD6-837A-701EBD8DCB3C}"/>
              </a:ext>
            </a:extLst>
          </p:cNvPr>
          <p:cNvSpPr>
            <a:spLocks noGrp="1"/>
          </p:cNvSpPr>
          <p:nvPr>
            <p:ph type="ftr" sz="quarter" idx="11"/>
          </p:nvPr>
        </p:nvSpPr>
        <p:spPr/>
        <p:txBody>
          <a:bodyPr/>
          <a:lstStyle>
            <a:lvl1pPr>
              <a:defRPr/>
            </a:lvl1pPr>
          </a:lstStyle>
          <a:p>
            <a:pPr>
              <a:defRPr/>
            </a:pPr>
            <a:endParaRPr lang="en-SG"/>
          </a:p>
        </p:txBody>
      </p:sp>
      <p:sp>
        <p:nvSpPr>
          <p:cNvPr id="6" name="Slide Number Placeholder 5">
            <a:extLst>
              <a:ext uri="{FF2B5EF4-FFF2-40B4-BE49-F238E27FC236}">
                <a16:creationId xmlns:a16="http://schemas.microsoft.com/office/drawing/2014/main" id="{53D97905-E5DB-4CDD-9060-A335AA23FE88}"/>
              </a:ext>
            </a:extLst>
          </p:cNvPr>
          <p:cNvSpPr>
            <a:spLocks noGrp="1"/>
          </p:cNvSpPr>
          <p:nvPr>
            <p:ph type="sldNum" sz="quarter" idx="12"/>
          </p:nvPr>
        </p:nvSpPr>
        <p:spPr/>
        <p:txBody>
          <a:bodyPr/>
          <a:lstStyle>
            <a:lvl1pPr>
              <a:defRPr/>
            </a:lvl1pPr>
          </a:lstStyle>
          <a:p>
            <a:pPr>
              <a:defRPr/>
            </a:pPr>
            <a:fld id="{DC7581EC-CD30-43B8-87C3-EF366F403A32}" type="slidenum">
              <a:rPr lang="en-SG"/>
              <a:pPr>
                <a:defRPr/>
              </a:pPr>
              <a:t>‹#›</a:t>
            </a:fld>
            <a:endParaRPr lang="en-SG"/>
          </a:p>
        </p:txBody>
      </p:sp>
    </p:spTree>
    <p:extLst>
      <p:ext uri="{BB962C8B-B14F-4D97-AF65-F5344CB8AC3E}">
        <p14:creationId xmlns:p14="http://schemas.microsoft.com/office/powerpoint/2010/main" val="1656392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1069340" y="7065332"/>
            <a:ext cx="9445837" cy="199833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10871623" y="7065332"/>
            <a:ext cx="9445837" cy="199833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3">
            <a:extLst>
              <a:ext uri="{FF2B5EF4-FFF2-40B4-BE49-F238E27FC236}">
                <a16:creationId xmlns:a16="http://schemas.microsoft.com/office/drawing/2014/main" id="{E851C09E-46DD-4709-A73A-B6BA2ED1B3AA}"/>
              </a:ext>
            </a:extLst>
          </p:cNvPr>
          <p:cNvSpPr>
            <a:spLocks noGrp="1"/>
          </p:cNvSpPr>
          <p:nvPr>
            <p:ph type="dt" sz="half" idx="10"/>
          </p:nvPr>
        </p:nvSpPr>
        <p:spPr/>
        <p:txBody>
          <a:bodyPr/>
          <a:lstStyle>
            <a:lvl1pPr>
              <a:defRPr/>
            </a:lvl1pPr>
          </a:lstStyle>
          <a:p>
            <a:pPr>
              <a:defRPr/>
            </a:pPr>
            <a:fld id="{95B9B13E-7A5D-4F0E-A557-CA3CFFCB03B7}" type="datetimeFigureOut">
              <a:rPr lang="en-SG"/>
              <a:pPr>
                <a:defRPr/>
              </a:pPr>
              <a:t>17/3/2023</a:t>
            </a:fld>
            <a:endParaRPr lang="en-SG"/>
          </a:p>
        </p:txBody>
      </p:sp>
      <p:sp>
        <p:nvSpPr>
          <p:cNvPr id="6" name="Footer Placeholder 4">
            <a:extLst>
              <a:ext uri="{FF2B5EF4-FFF2-40B4-BE49-F238E27FC236}">
                <a16:creationId xmlns:a16="http://schemas.microsoft.com/office/drawing/2014/main" id="{38763DF7-AF00-4353-8AAC-90C3EEC305F4}"/>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ED548759-9A03-44C4-B5BD-ADAF2545F9A2}"/>
              </a:ext>
            </a:extLst>
          </p:cNvPr>
          <p:cNvSpPr>
            <a:spLocks noGrp="1"/>
          </p:cNvSpPr>
          <p:nvPr>
            <p:ph type="sldNum" sz="quarter" idx="12"/>
          </p:nvPr>
        </p:nvSpPr>
        <p:spPr/>
        <p:txBody>
          <a:bodyPr/>
          <a:lstStyle>
            <a:lvl1pPr>
              <a:defRPr/>
            </a:lvl1pPr>
          </a:lstStyle>
          <a:p>
            <a:pPr>
              <a:defRPr/>
            </a:pPr>
            <a:fld id="{4A6BA618-D901-4CF6-AD7A-281EE5FC6216}" type="slidenum">
              <a:rPr lang="en-SG"/>
              <a:pPr>
                <a:defRPr/>
              </a:pPr>
              <a:t>‹#›</a:t>
            </a:fld>
            <a:endParaRPr lang="en-SG"/>
          </a:p>
        </p:txBody>
      </p:sp>
    </p:spTree>
    <p:extLst>
      <p:ext uri="{BB962C8B-B14F-4D97-AF65-F5344CB8AC3E}">
        <p14:creationId xmlns:p14="http://schemas.microsoft.com/office/powerpoint/2010/main" val="396795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1069341" y="6777949"/>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069341" y="9602676"/>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10864200" y="6777949"/>
            <a:ext cx="9453262"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0864200" y="9602676"/>
            <a:ext cx="9453262"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3">
            <a:extLst>
              <a:ext uri="{FF2B5EF4-FFF2-40B4-BE49-F238E27FC236}">
                <a16:creationId xmlns:a16="http://schemas.microsoft.com/office/drawing/2014/main" id="{6C5BF2A5-56D5-42C1-9AFE-185A8FFC9656}"/>
              </a:ext>
            </a:extLst>
          </p:cNvPr>
          <p:cNvSpPr>
            <a:spLocks noGrp="1"/>
          </p:cNvSpPr>
          <p:nvPr>
            <p:ph type="dt" sz="half" idx="10"/>
          </p:nvPr>
        </p:nvSpPr>
        <p:spPr/>
        <p:txBody>
          <a:bodyPr/>
          <a:lstStyle>
            <a:lvl1pPr>
              <a:defRPr/>
            </a:lvl1pPr>
          </a:lstStyle>
          <a:p>
            <a:pPr>
              <a:defRPr/>
            </a:pPr>
            <a:fld id="{118DF0CC-5120-4C6E-8701-069A53900821}" type="datetimeFigureOut">
              <a:rPr lang="en-SG"/>
              <a:pPr>
                <a:defRPr/>
              </a:pPr>
              <a:t>17/3/2023</a:t>
            </a:fld>
            <a:endParaRPr lang="en-SG"/>
          </a:p>
        </p:txBody>
      </p:sp>
      <p:sp>
        <p:nvSpPr>
          <p:cNvPr id="8" name="Footer Placeholder 4">
            <a:extLst>
              <a:ext uri="{FF2B5EF4-FFF2-40B4-BE49-F238E27FC236}">
                <a16:creationId xmlns:a16="http://schemas.microsoft.com/office/drawing/2014/main" id="{6ECA2D94-EC7F-4D00-8613-E598A65A7EA0}"/>
              </a:ext>
            </a:extLst>
          </p:cNvPr>
          <p:cNvSpPr>
            <a:spLocks noGrp="1"/>
          </p:cNvSpPr>
          <p:nvPr>
            <p:ph type="ftr" sz="quarter" idx="11"/>
          </p:nvPr>
        </p:nvSpPr>
        <p:spPr/>
        <p:txBody>
          <a:bodyPr/>
          <a:lstStyle>
            <a:lvl1pPr>
              <a:defRPr/>
            </a:lvl1pPr>
          </a:lstStyle>
          <a:p>
            <a:pPr>
              <a:defRPr/>
            </a:pPr>
            <a:endParaRPr lang="en-SG"/>
          </a:p>
        </p:txBody>
      </p:sp>
      <p:sp>
        <p:nvSpPr>
          <p:cNvPr id="9" name="Slide Number Placeholder 5">
            <a:extLst>
              <a:ext uri="{FF2B5EF4-FFF2-40B4-BE49-F238E27FC236}">
                <a16:creationId xmlns:a16="http://schemas.microsoft.com/office/drawing/2014/main" id="{0703A8E4-908E-4868-9C98-CFFF86DC28C6}"/>
              </a:ext>
            </a:extLst>
          </p:cNvPr>
          <p:cNvSpPr>
            <a:spLocks noGrp="1"/>
          </p:cNvSpPr>
          <p:nvPr>
            <p:ph type="sldNum" sz="quarter" idx="12"/>
          </p:nvPr>
        </p:nvSpPr>
        <p:spPr/>
        <p:txBody>
          <a:bodyPr/>
          <a:lstStyle>
            <a:lvl1pPr>
              <a:defRPr/>
            </a:lvl1pPr>
          </a:lstStyle>
          <a:p>
            <a:pPr>
              <a:defRPr/>
            </a:pPr>
            <a:fld id="{70D82C84-D7B3-4DFD-AD3E-735C69CEFB8F}" type="slidenum">
              <a:rPr lang="en-SG"/>
              <a:pPr>
                <a:defRPr/>
              </a:pPr>
              <a:t>‹#›</a:t>
            </a:fld>
            <a:endParaRPr lang="en-SG"/>
          </a:p>
        </p:txBody>
      </p:sp>
    </p:spTree>
    <p:extLst>
      <p:ext uri="{BB962C8B-B14F-4D97-AF65-F5344CB8AC3E}">
        <p14:creationId xmlns:p14="http://schemas.microsoft.com/office/powerpoint/2010/main" val="229550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3">
            <a:extLst>
              <a:ext uri="{FF2B5EF4-FFF2-40B4-BE49-F238E27FC236}">
                <a16:creationId xmlns:a16="http://schemas.microsoft.com/office/drawing/2014/main" id="{8700A1E7-4261-48C4-86E7-A0D98751F60D}"/>
              </a:ext>
            </a:extLst>
          </p:cNvPr>
          <p:cNvSpPr>
            <a:spLocks noGrp="1"/>
          </p:cNvSpPr>
          <p:nvPr>
            <p:ph type="dt" sz="half" idx="10"/>
          </p:nvPr>
        </p:nvSpPr>
        <p:spPr/>
        <p:txBody>
          <a:bodyPr/>
          <a:lstStyle>
            <a:lvl1pPr>
              <a:defRPr/>
            </a:lvl1pPr>
          </a:lstStyle>
          <a:p>
            <a:pPr>
              <a:defRPr/>
            </a:pPr>
            <a:fld id="{7799C927-E38E-4BC9-9E44-9E7438A0BE51}" type="datetimeFigureOut">
              <a:rPr lang="en-SG"/>
              <a:pPr>
                <a:defRPr/>
              </a:pPr>
              <a:t>17/3/2023</a:t>
            </a:fld>
            <a:endParaRPr lang="en-SG"/>
          </a:p>
        </p:txBody>
      </p:sp>
      <p:sp>
        <p:nvSpPr>
          <p:cNvPr id="4" name="Footer Placeholder 4">
            <a:extLst>
              <a:ext uri="{FF2B5EF4-FFF2-40B4-BE49-F238E27FC236}">
                <a16:creationId xmlns:a16="http://schemas.microsoft.com/office/drawing/2014/main" id="{679D2F92-5E1F-4F0D-AAA1-E308734CFBDB}"/>
              </a:ext>
            </a:extLst>
          </p:cNvPr>
          <p:cNvSpPr>
            <a:spLocks noGrp="1"/>
          </p:cNvSpPr>
          <p:nvPr>
            <p:ph type="ftr" sz="quarter" idx="11"/>
          </p:nvPr>
        </p:nvSpPr>
        <p:spPr/>
        <p:txBody>
          <a:bodyPr/>
          <a:lstStyle>
            <a:lvl1pPr>
              <a:defRPr/>
            </a:lvl1pPr>
          </a:lstStyle>
          <a:p>
            <a:pPr>
              <a:defRPr/>
            </a:pPr>
            <a:endParaRPr lang="en-SG"/>
          </a:p>
        </p:txBody>
      </p:sp>
      <p:sp>
        <p:nvSpPr>
          <p:cNvPr id="5" name="Slide Number Placeholder 5">
            <a:extLst>
              <a:ext uri="{FF2B5EF4-FFF2-40B4-BE49-F238E27FC236}">
                <a16:creationId xmlns:a16="http://schemas.microsoft.com/office/drawing/2014/main" id="{F7909451-15F4-430F-9ECF-4E185BA8F572}"/>
              </a:ext>
            </a:extLst>
          </p:cNvPr>
          <p:cNvSpPr>
            <a:spLocks noGrp="1"/>
          </p:cNvSpPr>
          <p:nvPr>
            <p:ph type="sldNum" sz="quarter" idx="12"/>
          </p:nvPr>
        </p:nvSpPr>
        <p:spPr/>
        <p:txBody>
          <a:bodyPr/>
          <a:lstStyle>
            <a:lvl1pPr>
              <a:defRPr/>
            </a:lvl1pPr>
          </a:lstStyle>
          <a:p>
            <a:pPr>
              <a:defRPr/>
            </a:pPr>
            <a:fld id="{1022F0C3-B362-4FE9-8DA2-EF5051CE0391}" type="slidenum">
              <a:rPr lang="en-SG"/>
              <a:pPr>
                <a:defRPr/>
              </a:pPr>
              <a:t>‹#›</a:t>
            </a:fld>
            <a:endParaRPr lang="en-SG"/>
          </a:p>
        </p:txBody>
      </p:sp>
    </p:spTree>
    <p:extLst>
      <p:ext uri="{BB962C8B-B14F-4D97-AF65-F5344CB8AC3E}">
        <p14:creationId xmlns:p14="http://schemas.microsoft.com/office/powerpoint/2010/main" val="424100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5CAEB10-5D56-4FA7-B8FA-31144EE1716A}"/>
              </a:ext>
            </a:extLst>
          </p:cNvPr>
          <p:cNvSpPr>
            <a:spLocks noGrp="1"/>
          </p:cNvSpPr>
          <p:nvPr>
            <p:ph type="dt" sz="half" idx="10"/>
          </p:nvPr>
        </p:nvSpPr>
        <p:spPr/>
        <p:txBody>
          <a:bodyPr/>
          <a:lstStyle>
            <a:lvl1pPr>
              <a:defRPr/>
            </a:lvl1pPr>
          </a:lstStyle>
          <a:p>
            <a:pPr>
              <a:defRPr/>
            </a:pPr>
            <a:fld id="{20CBF687-0443-494F-8449-60478B8C5B52}" type="datetimeFigureOut">
              <a:rPr lang="en-SG"/>
              <a:pPr>
                <a:defRPr/>
              </a:pPr>
              <a:t>17/3/2023</a:t>
            </a:fld>
            <a:endParaRPr lang="en-SG"/>
          </a:p>
        </p:txBody>
      </p:sp>
      <p:sp>
        <p:nvSpPr>
          <p:cNvPr id="3" name="Footer Placeholder 4">
            <a:extLst>
              <a:ext uri="{FF2B5EF4-FFF2-40B4-BE49-F238E27FC236}">
                <a16:creationId xmlns:a16="http://schemas.microsoft.com/office/drawing/2014/main" id="{225F1EB7-390F-47AB-A7FC-CAB0E4349B2F}"/>
              </a:ext>
            </a:extLst>
          </p:cNvPr>
          <p:cNvSpPr>
            <a:spLocks noGrp="1"/>
          </p:cNvSpPr>
          <p:nvPr>
            <p:ph type="ftr" sz="quarter" idx="11"/>
          </p:nvPr>
        </p:nvSpPr>
        <p:spPr/>
        <p:txBody>
          <a:bodyPr/>
          <a:lstStyle>
            <a:lvl1pPr>
              <a:defRPr/>
            </a:lvl1pPr>
          </a:lstStyle>
          <a:p>
            <a:pPr>
              <a:defRPr/>
            </a:pPr>
            <a:endParaRPr lang="en-SG"/>
          </a:p>
        </p:txBody>
      </p:sp>
      <p:sp>
        <p:nvSpPr>
          <p:cNvPr id="4" name="Slide Number Placeholder 5">
            <a:extLst>
              <a:ext uri="{FF2B5EF4-FFF2-40B4-BE49-F238E27FC236}">
                <a16:creationId xmlns:a16="http://schemas.microsoft.com/office/drawing/2014/main" id="{9FB7938A-6323-4B40-B7B4-6E73A017F94A}"/>
              </a:ext>
            </a:extLst>
          </p:cNvPr>
          <p:cNvSpPr>
            <a:spLocks noGrp="1"/>
          </p:cNvSpPr>
          <p:nvPr>
            <p:ph type="sldNum" sz="quarter" idx="12"/>
          </p:nvPr>
        </p:nvSpPr>
        <p:spPr/>
        <p:txBody>
          <a:bodyPr/>
          <a:lstStyle>
            <a:lvl1pPr>
              <a:defRPr/>
            </a:lvl1pPr>
          </a:lstStyle>
          <a:p>
            <a:pPr>
              <a:defRPr/>
            </a:pPr>
            <a:fld id="{8F08762C-DE3B-4773-B11F-9A2C164B03B5}" type="slidenum">
              <a:rPr lang="en-SG"/>
              <a:pPr>
                <a:defRPr/>
              </a:pPr>
              <a:t>‹#›</a:t>
            </a:fld>
            <a:endParaRPr lang="en-SG"/>
          </a:p>
        </p:txBody>
      </p:sp>
    </p:spTree>
    <p:extLst>
      <p:ext uri="{BB962C8B-B14F-4D97-AF65-F5344CB8AC3E}">
        <p14:creationId xmlns:p14="http://schemas.microsoft.com/office/powerpoint/2010/main" val="288417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341" y="1205592"/>
            <a:ext cx="7036111" cy="5130774"/>
          </a:xfrm>
        </p:spPr>
        <p:txBody>
          <a:bodyPr anchor="b"/>
          <a:lstStyle>
            <a:lvl1pPr algn="l">
              <a:defRPr sz="6500" b="1"/>
            </a:lvl1pPr>
          </a:lstStyle>
          <a:p>
            <a:r>
              <a:rPr lang="en-US"/>
              <a:t>Click to edit Master title style</a:t>
            </a:r>
            <a:endParaRPr lang="en-SG"/>
          </a:p>
        </p:txBody>
      </p:sp>
      <p:sp>
        <p:nvSpPr>
          <p:cNvPr id="3" name="Content Placeholder 2"/>
          <p:cNvSpPr>
            <a:spLocks noGrp="1"/>
          </p:cNvSpPr>
          <p:nvPr>
            <p:ph idx="1"/>
          </p:nvPr>
        </p:nvSpPr>
        <p:spPr>
          <a:xfrm>
            <a:off x="8361645" y="1205594"/>
            <a:ext cx="11955817" cy="2584312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1069341" y="6336368"/>
            <a:ext cx="7036111" cy="2071234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3">
            <a:extLst>
              <a:ext uri="{FF2B5EF4-FFF2-40B4-BE49-F238E27FC236}">
                <a16:creationId xmlns:a16="http://schemas.microsoft.com/office/drawing/2014/main" id="{196BEAE0-A247-42F2-9B5C-E6149B670E2E}"/>
              </a:ext>
            </a:extLst>
          </p:cNvPr>
          <p:cNvSpPr>
            <a:spLocks noGrp="1"/>
          </p:cNvSpPr>
          <p:nvPr>
            <p:ph type="dt" sz="half" idx="10"/>
          </p:nvPr>
        </p:nvSpPr>
        <p:spPr/>
        <p:txBody>
          <a:bodyPr/>
          <a:lstStyle>
            <a:lvl1pPr>
              <a:defRPr/>
            </a:lvl1pPr>
          </a:lstStyle>
          <a:p>
            <a:pPr>
              <a:defRPr/>
            </a:pPr>
            <a:fld id="{29D4064B-A84C-4CE5-9774-C629E363B7E0}" type="datetimeFigureOut">
              <a:rPr lang="en-SG"/>
              <a:pPr>
                <a:defRPr/>
              </a:pPr>
              <a:t>17/3/2023</a:t>
            </a:fld>
            <a:endParaRPr lang="en-SG"/>
          </a:p>
        </p:txBody>
      </p:sp>
      <p:sp>
        <p:nvSpPr>
          <p:cNvPr id="6" name="Footer Placeholder 4">
            <a:extLst>
              <a:ext uri="{FF2B5EF4-FFF2-40B4-BE49-F238E27FC236}">
                <a16:creationId xmlns:a16="http://schemas.microsoft.com/office/drawing/2014/main" id="{D4489D27-8362-4954-AB46-33773654FEAF}"/>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B7A9F44D-A6DC-493D-A5F5-98487A17A613}"/>
              </a:ext>
            </a:extLst>
          </p:cNvPr>
          <p:cNvSpPr>
            <a:spLocks noGrp="1"/>
          </p:cNvSpPr>
          <p:nvPr>
            <p:ph type="sldNum" sz="quarter" idx="12"/>
          </p:nvPr>
        </p:nvSpPr>
        <p:spPr/>
        <p:txBody>
          <a:bodyPr/>
          <a:lstStyle>
            <a:lvl1pPr>
              <a:defRPr/>
            </a:lvl1pPr>
          </a:lstStyle>
          <a:p>
            <a:pPr>
              <a:defRPr/>
            </a:pPr>
            <a:fld id="{4A37E5A2-145D-4B91-9654-26805A6B6715}" type="slidenum">
              <a:rPr lang="en-SG"/>
              <a:pPr>
                <a:defRPr/>
              </a:pPr>
              <a:t>‹#›</a:t>
            </a:fld>
            <a:endParaRPr lang="en-SG"/>
          </a:p>
        </p:txBody>
      </p:sp>
    </p:spTree>
    <p:extLst>
      <p:ext uri="{BB962C8B-B14F-4D97-AF65-F5344CB8AC3E}">
        <p14:creationId xmlns:p14="http://schemas.microsoft.com/office/powerpoint/2010/main" val="391683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1962" y="21195984"/>
            <a:ext cx="12832080" cy="2502307"/>
          </a:xfrm>
        </p:spPr>
        <p:txBody>
          <a:bodyPr anchor="b"/>
          <a:lstStyle>
            <a:lvl1pPr algn="l">
              <a:defRPr sz="6500" b="1"/>
            </a:lvl1pPr>
          </a:lstStyle>
          <a:p>
            <a:r>
              <a:rPr lang="en-US"/>
              <a:t>Click to edit Master title style</a:t>
            </a:r>
            <a:endParaRPr lang="en-SG"/>
          </a:p>
        </p:txBody>
      </p:sp>
      <p:sp>
        <p:nvSpPr>
          <p:cNvPr id="3" name="Picture Placeholder 2"/>
          <p:cNvSpPr>
            <a:spLocks noGrp="1"/>
          </p:cNvSpPr>
          <p:nvPr>
            <p:ph type="pic" idx="1"/>
          </p:nvPr>
        </p:nvSpPr>
        <p:spPr>
          <a:xfrm>
            <a:off x="4191962" y="2705571"/>
            <a:ext cx="12832080" cy="18167985"/>
          </a:xfrm>
        </p:spPr>
        <p:txBody>
          <a:bodyPr rtlCol="0">
            <a:normAutofit/>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pPr lvl="0"/>
            <a:endParaRPr lang="en-SG" noProof="0"/>
          </a:p>
        </p:txBody>
      </p:sp>
      <p:sp>
        <p:nvSpPr>
          <p:cNvPr id="4" name="Text Placeholder 3"/>
          <p:cNvSpPr>
            <a:spLocks noGrp="1"/>
          </p:cNvSpPr>
          <p:nvPr>
            <p:ph type="body" sz="half" idx="2"/>
          </p:nvPr>
        </p:nvSpPr>
        <p:spPr>
          <a:xfrm>
            <a:off x="4191962" y="23698291"/>
            <a:ext cx="12832080" cy="3553688"/>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3">
            <a:extLst>
              <a:ext uri="{FF2B5EF4-FFF2-40B4-BE49-F238E27FC236}">
                <a16:creationId xmlns:a16="http://schemas.microsoft.com/office/drawing/2014/main" id="{D84DC298-9206-4C78-BC30-488BCE46D2A8}"/>
              </a:ext>
            </a:extLst>
          </p:cNvPr>
          <p:cNvSpPr>
            <a:spLocks noGrp="1"/>
          </p:cNvSpPr>
          <p:nvPr>
            <p:ph type="dt" sz="half" idx="10"/>
          </p:nvPr>
        </p:nvSpPr>
        <p:spPr/>
        <p:txBody>
          <a:bodyPr/>
          <a:lstStyle>
            <a:lvl1pPr>
              <a:defRPr/>
            </a:lvl1pPr>
          </a:lstStyle>
          <a:p>
            <a:pPr>
              <a:defRPr/>
            </a:pPr>
            <a:fld id="{8EEF3A93-164E-41F1-B826-FB21504E9451}" type="datetimeFigureOut">
              <a:rPr lang="en-SG"/>
              <a:pPr>
                <a:defRPr/>
              </a:pPr>
              <a:t>17/3/2023</a:t>
            </a:fld>
            <a:endParaRPr lang="en-SG"/>
          </a:p>
        </p:txBody>
      </p:sp>
      <p:sp>
        <p:nvSpPr>
          <p:cNvPr id="6" name="Footer Placeholder 4">
            <a:extLst>
              <a:ext uri="{FF2B5EF4-FFF2-40B4-BE49-F238E27FC236}">
                <a16:creationId xmlns:a16="http://schemas.microsoft.com/office/drawing/2014/main" id="{9932F45D-8BCE-44AD-ADAE-030AA3545BA9}"/>
              </a:ext>
            </a:extLst>
          </p:cNvPr>
          <p:cNvSpPr>
            <a:spLocks noGrp="1"/>
          </p:cNvSpPr>
          <p:nvPr>
            <p:ph type="ftr" sz="quarter" idx="11"/>
          </p:nvPr>
        </p:nvSpPr>
        <p:spPr/>
        <p:txBody>
          <a:bodyPr/>
          <a:lstStyle>
            <a:lvl1pPr>
              <a:defRPr/>
            </a:lvl1pPr>
          </a:lstStyle>
          <a:p>
            <a:pPr>
              <a:defRPr/>
            </a:pPr>
            <a:endParaRPr lang="en-SG"/>
          </a:p>
        </p:txBody>
      </p:sp>
      <p:sp>
        <p:nvSpPr>
          <p:cNvPr id="7" name="Slide Number Placeholder 5">
            <a:extLst>
              <a:ext uri="{FF2B5EF4-FFF2-40B4-BE49-F238E27FC236}">
                <a16:creationId xmlns:a16="http://schemas.microsoft.com/office/drawing/2014/main" id="{568FE872-AE85-40E3-A5BA-9403EF290F7E}"/>
              </a:ext>
            </a:extLst>
          </p:cNvPr>
          <p:cNvSpPr>
            <a:spLocks noGrp="1"/>
          </p:cNvSpPr>
          <p:nvPr>
            <p:ph type="sldNum" sz="quarter" idx="12"/>
          </p:nvPr>
        </p:nvSpPr>
        <p:spPr/>
        <p:txBody>
          <a:bodyPr/>
          <a:lstStyle>
            <a:lvl1pPr>
              <a:defRPr/>
            </a:lvl1pPr>
          </a:lstStyle>
          <a:p>
            <a:pPr>
              <a:defRPr/>
            </a:pPr>
            <a:fld id="{2F3A63DD-EC85-4D6C-AD1F-61126B48577D}" type="slidenum">
              <a:rPr lang="en-SG"/>
              <a:pPr>
                <a:defRPr/>
              </a:pPr>
              <a:t>‹#›</a:t>
            </a:fld>
            <a:endParaRPr lang="en-SG"/>
          </a:p>
        </p:txBody>
      </p:sp>
    </p:spTree>
    <p:extLst>
      <p:ext uri="{BB962C8B-B14F-4D97-AF65-F5344CB8AC3E}">
        <p14:creationId xmlns:p14="http://schemas.microsoft.com/office/powerpoint/2010/main" val="46806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3C0473D-3651-41F1-8651-FF66016EFEC6}"/>
              </a:ext>
            </a:extLst>
          </p:cNvPr>
          <p:cNvSpPr>
            <a:spLocks noGrp="1" noChangeArrowheads="1"/>
          </p:cNvSpPr>
          <p:nvPr>
            <p:ph type="title"/>
          </p:nvPr>
        </p:nvSpPr>
        <p:spPr bwMode="auto">
          <a:xfrm>
            <a:off x="1069975" y="1212850"/>
            <a:ext cx="19246850" cy="504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32" tIns="147616" rIns="295232" bIns="147616" numCol="1" anchor="ctr" anchorCtr="0" compatLnSpc="1">
            <a:prstTxWarp prst="textNoShape">
              <a:avLst/>
            </a:prstTxWarp>
          </a:bodyPr>
          <a:lstStyle/>
          <a:p>
            <a:pPr lvl="0"/>
            <a:r>
              <a:rPr lang="en-US" altLang="en-US"/>
              <a:t>Click to edit Master title style</a:t>
            </a:r>
            <a:endParaRPr lang="en-SG" altLang="en-US"/>
          </a:p>
        </p:txBody>
      </p:sp>
      <p:sp>
        <p:nvSpPr>
          <p:cNvPr id="1027" name="Text Placeholder 2">
            <a:extLst>
              <a:ext uri="{FF2B5EF4-FFF2-40B4-BE49-F238E27FC236}">
                <a16:creationId xmlns:a16="http://schemas.microsoft.com/office/drawing/2014/main" id="{B4643DDE-6679-4B45-9D28-EAF13986209F}"/>
              </a:ext>
            </a:extLst>
          </p:cNvPr>
          <p:cNvSpPr>
            <a:spLocks noGrp="1" noChangeArrowheads="1"/>
          </p:cNvSpPr>
          <p:nvPr>
            <p:ph type="body" idx="1"/>
          </p:nvPr>
        </p:nvSpPr>
        <p:spPr bwMode="auto">
          <a:xfrm>
            <a:off x="1069975" y="7065963"/>
            <a:ext cx="19246850" cy="1998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32" tIns="147616" rIns="295232" bIns="14761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SG" altLang="en-US"/>
          </a:p>
        </p:txBody>
      </p:sp>
      <p:sp>
        <p:nvSpPr>
          <p:cNvPr id="4" name="Date Placeholder 3">
            <a:extLst>
              <a:ext uri="{FF2B5EF4-FFF2-40B4-BE49-F238E27FC236}">
                <a16:creationId xmlns:a16="http://schemas.microsoft.com/office/drawing/2014/main" id="{3F1F57A8-737C-4572-A0F4-E99D30264DF3}"/>
              </a:ext>
            </a:extLst>
          </p:cNvPr>
          <p:cNvSpPr>
            <a:spLocks noGrp="1"/>
          </p:cNvSpPr>
          <p:nvPr>
            <p:ph type="dt" sz="half" idx="2"/>
          </p:nvPr>
        </p:nvSpPr>
        <p:spPr>
          <a:xfrm>
            <a:off x="1069975" y="28065413"/>
            <a:ext cx="4989513" cy="1611312"/>
          </a:xfrm>
          <a:prstGeom prst="rect">
            <a:avLst/>
          </a:prstGeom>
        </p:spPr>
        <p:txBody>
          <a:bodyPr vert="horz" lIns="295232" tIns="147616" rIns="295232" bIns="147616" rtlCol="0" anchor="ctr"/>
          <a:lstStyle>
            <a:lvl1pPr algn="l" defTabSz="2952323" eaLnBrk="1" fontAlgn="auto" hangingPunct="1">
              <a:spcBef>
                <a:spcPts val="0"/>
              </a:spcBef>
              <a:spcAft>
                <a:spcPts val="0"/>
              </a:spcAft>
              <a:defRPr sz="3900" smtClean="0">
                <a:solidFill>
                  <a:schemeClr val="tx1">
                    <a:tint val="75000"/>
                  </a:schemeClr>
                </a:solidFill>
                <a:latin typeface="+mn-lt"/>
              </a:defRPr>
            </a:lvl1pPr>
          </a:lstStyle>
          <a:p>
            <a:pPr>
              <a:defRPr/>
            </a:pPr>
            <a:fld id="{741EBADC-691D-4ACC-889A-5A2C608D2190}" type="datetimeFigureOut">
              <a:rPr lang="en-SG"/>
              <a:pPr>
                <a:defRPr/>
              </a:pPr>
              <a:t>17/3/2023</a:t>
            </a:fld>
            <a:endParaRPr lang="en-SG"/>
          </a:p>
        </p:txBody>
      </p:sp>
      <p:sp>
        <p:nvSpPr>
          <p:cNvPr id="5" name="Footer Placeholder 4">
            <a:extLst>
              <a:ext uri="{FF2B5EF4-FFF2-40B4-BE49-F238E27FC236}">
                <a16:creationId xmlns:a16="http://schemas.microsoft.com/office/drawing/2014/main" id="{ADB1B076-99A1-46EB-9E80-ED8A5D2C3B4B}"/>
              </a:ext>
            </a:extLst>
          </p:cNvPr>
          <p:cNvSpPr>
            <a:spLocks noGrp="1"/>
          </p:cNvSpPr>
          <p:nvPr>
            <p:ph type="ftr" sz="quarter" idx="3"/>
          </p:nvPr>
        </p:nvSpPr>
        <p:spPr>
          <a:xfrm>
            <a:off x="7307263" y="28065413"/>
            <a:ext cx="6772275" cy="1611312"/>
          </a:xfrm>
          <a:prstGeom prst="rect">
            <a:avLst/>
          </a:prstGeom>
        </p:spPr>
        <p:txBody>
          <a:bodyPr vert="horz" lIns="295232" tIns="147616" rIns="295232" bIns="147616" rtlCol="0" anchor="ctr"/>
          <a:lstStyle>
            <a:lvl1pPr algn="ctr" defTabSz="2952323" eaLnBrk="1" fontAlgn="auto" hangingPunct="1">
              <a:spcBef>
                <a:spcPts val="0"/>
              </a:spcBef>
              <a:spcAft>
                <a:spcPts val="0"/>
              </a:spcAft>
              <a:defRPr sz="3900">
                <a:solidFill>
                  <a:schemeClr val="tx1">
                    <a:tint val="75000"/>
                  </a:schemeClr>
                </a:solidFill>
                <a:latin typeface="+mn-lt"/>
              </a:defRPr>
            </a:lvl1pPr>
          </a:lstStyle>
          <a:p>
            <a:pPr>
              <a:defRPr/>
            </a:pPr>
            <a:endParaRPr lang="en-SG"/>
          </a:p>
        </p:txBody>
      </p:sp>
      <p:sp>
        <p:nvSpPr>
          <p:cNvPr id="6" name="Slide Number Placeholder 5">
            <a:extLst>
              <a:ext uri="{FF2B5EF4-FFF2-40B4-BE49-F238E27FC236}">
                <a16:creationId xmlns:a16="http://schemas.microsoft.com/office/drawing/2014/main" id="{D0A002AD-5B8B-4064-95BC-C951519D61C6}"/>
              </a:ext>
            </a:extLst>
          </p:cNvPr>
          <p:cNvSpPr>
            <a:spLocks noGrp="1"/>
          </p:cNvSpPr>
          <p:nvPr>
            <p:ph type="sldNum" sz="quarter" idx="4"/>
          </p:nvPr>
        </p:nvSpPr>
        <p:spPr>
          <a:xfrm>
            <a:off x="15327313" y="28065413"/>
            <a:ext cx="4989512" cy="1611312"/>
          </a:xfrm>
          <a:prstGeom prst="rect">
            <a:avLst/>
          </a:prstGeom>
        </p:spPr>
        <p:txBody>
          <a:bodyPr vert="horz" lIns="295232" tIns="147616" rIns="295232" bIns="147616" rtlCol="0" anchor="ctr"/>
          <a:lstStyle>
            <a:lvl1pPr algn="r" defTabSz="2952323" eaLnBrk="1" fontAlgn="auto" hangingPunct="1">
              <a:spcBef>
                <a:spcPts val="0"/>
              </a:spcBef>
              <a:spcAft>
                <a:spcPts val="0"/>
              </a:spcAft>
              <a:defRPr sz="3900" smtClean="0">
                <a:solidFill>
                  <a:schemeClr val="tx1">
                    <a:tint val="75000"/>
                  </a:schemeClr>
                </a:solidFill>
                <a:latin typeface="+mn-lt"/>
              </a:defRPr>
            </a:lvl1pPr>
          </a:lstStyle>
          <a:p>
            <a:pPr>
              <a:defRPr/>
            </a:pPr>
            <a:fld id="{8EA9E9A4-76AE-4C25-B592-D1BBEFE9314A}" type="slidenum">
              <a:rPr lang="en-SG"/>
              <a:pPr>
                <a:defRPr/>
              </a:pPr>
              <a:t>‹#›</a:t>
            </a:fld>
            <a:endParaRPr lang="en-S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1163" rtl="0" fontAlgn="base">
        <a:spcBef>
          <a:spcPct val="0"/>
        </a:spcBef>
        <a:spcAft>
          <a:spcPct val="0"/>
        </a:spcAft>
        <a:defRPr sz="14200" kern="1200">
          <a:solidFill>
            <a:schemeClr val="tx1"/>
          </a:solidFill>
          <a:latin typeface="+mj-lt"/>
          <a:ea typeface="+mj-ea"/>
          <a:cs typeface="+mj-cs"/>
        </a:defRPr>
      </a:lvl1pPr>
      <a:lvl2pPr algn="ctr" defTabSz="2951163" rtl="0" fontAlgn="base">
        <a:spcBef>
          <a:spcPct val="0"/>
        </a:spcBef>
        <a:spcAft>
          <a:spcPct val="0"/>
        </a:spcAft>
        <a:defRPr sz="14200">
          <a:solidFill>
            <a:schemeClr val="tx1"/>
          </a:solidFill>
          <a:latin typeface="Calibri" panose="020F0502020204030204" pitchFamily="34" charset="0"/>
        </a:defRPr>
      </a:lvl2pPr>
      <a:lvl3pPr algn="ctr" defTabSz="2951163" rtl="0" fontAlgn="base">
        <a:spcBef>
          <a:spcPct val="0"/>
        </a:spcBef>
        <a:spcAft>
          <a:spcPct val="0"/>
        </a:spcAft>
        <a:defRPr sz="14200">
          <a:solidFill>
            <a:schemeClr val="tx1"/>
          </a:solidFill>
          <a:latin typeface="Calibri" panose="020F0502020204030204" pitchFamily="34" charset="0"/>
        </a:defRPr>
      </a:lvl3pPr>
      <a:lvl4pPr algn="ctr" defTabSz="2951163" rtl="0" fontAlgn="base">
        <a:spcBef>
          <a:spcPct val="0"/>
        </a:spcBef>
        <a:spcAft>
          <a:spcPct val="0"/>
        </a:spcAft>
        <a:defRPr sz="14200">
          <a:solidFill>
            <a:schemeClr val="tx1"/>
          </a:solidFill>
          <a:latin typeface="Calibri" panose="020F0502020204030204" pitchFamily="34" charset="0"/>
        </a:defRPr>
      </a:lvl4pPr>
      <a:lvl5pPr algn="ctr" defTabSz="2951163" rtl="0" fontAlgn="base">
        <a:spcBef>
          <a:spcPct val="0"/>
        </a:spcBef>
        <a:spcAft>
          <a:spcPct val="0"/>
        </a:spcAft>
        <a:defRPr sz="14200">
          <a:solidFill>
            <a:schemeClr val="tx1"/>
          </a:solidFill>
          <a:latin typeface="Calibri" panose="020F0502020204030204" pitchFamily="34" charset="0"/>
        </a:defRPr>
      </a:lvl5pPr>
      <a:lvl6pPr marL="457200" algn="ctr" defTabSz="2951163" rtl="0" fontAlgn="base">
        <a:spcBef>
          <a:spcPct val="0"/>
        </a:spcBef>
        <a:spcAft>
          <a:spcPct val="0"/>
        </a:spcAft>
        <a:defRPr sz="14200">
          <a:solidFill>
            <a:schemeClr val="tx1"/>
          </a:solidFill>
          <a:latin typeface="Calibri" panose="020F0502020204030204" pitchFamily="34" charset="0"/>
        </a:defRPr>
      </a:lvl6pPr>
      <a:lvl7pPr marL="914400" algn="ctr" defTabSz="2951163" rtl="0" fontAlgn="base">
        <a:spcBef>
          <a:spcPct val="0"/>
        </a:spcBef>
        <a:spcAft>
          <a:spcPct val="0"/>
        </a:spcAft>
        <a:defRPr sz="14200">
          <a:solidFill>
            <a:schemeClr val="tx1"/>
          </a:solidFill>
          <a:latin typeface="Calibri" panose="020F0502020204030204" pitchFamily="34" charset="0"/>
        </a:defRPr>
      </a:lvl7pPr>
      <a:lvl8pPr marL="1371600" algn="ctr" defTabSz="2951163" rtl="0" fontAlgn="base">
        <a:spcBef>
          <a:spcPct val="0"/>
        </a:spcBef>
        <a:spcAft>
          <a:spcPct val="0"/>
        </a:spcAft>
        <a:defRPr sz="14200">
          <a:solidFill>
            <a:schemeClr val="tx1"/>
          </a:solidFill>
          <a:latin typeface="Calibri" panose="020F0502020204030204" pitchFamily="34" charset="0"/>
        </a:defRPr>
      </a:lvl8pPr>
      <a:lvl9pPr marL="1828800" algn="ctr" defTabSz="2951163" rtl="0" fontAlgn="base">
        <a:spcBef>
          <a:spcPct val="0"/>
        </a:spcBef>
        <a:spcAft>
          <a:spcPct val="0"/>
        </a:spcAft>
        <a:defRPr sz="14200">
          <a:solidFill>
            <a:schemeClr val="tx1"/>
          </a:solidFill>
          <a:latin typeface="Calibri" panose="020F0502020204030204" pitchFamily="34" charset="0"/>
        </a:defRPr>
      </a:lvl9pPr>
    </p:titleStyle>
    <p:bodyStyle>
      <a:lvl1pPr marL="1106488" indent="-1106488" algn="l" defTabSz="2951163" rtl="0" fontAlgn="base">
        <a:spcBef>
          <a:spcPct val="20000"/>
        </a:spcBef>
        <a:spcAft>
          <a:spcPct val="0"/>
        </a:spcAft>
        <a:buFont typeface="Arial" panose="020B0604020202020204" pitchFamily="34" charset="0"/>
        <a:buChar char="•"/>
        <a:defRPr sz="10300" kern="1200">
          <a:solidFill>
            <a:schemeClr val="tx1"/>
          </a:solidFill>
          <a:latin typeface="+mn-lt"/>
          <a:ea typeface="+mn-ea"/>
          <a:cs typeface="+mn-cs"/>
        </a:defRPr>
      </a:lvl1pPr>
      <a:lvl2pPr marL="2398713" indent="-922338" algn="l" defTabSz="2951163" rtl="0" fontAlgn="base">
        <a:spcBef>
          <a:spcPct val="20000"/>
        </a:spcBef>
        <a:spcAft>
          <a:spcPct val="0"/>
        </a:spcAft>
        <a:buFont typeface="Arial" panose="020B0604020202020204" pitchFamily="34" charset="0"/>
        <a:buChar char="–"/>
        <a:defRPr sz="9000" kern="1200">
          <a:solidFill>
            <a:schemeClr val="tx1"/>
          </a:solidFill>
          <a:latin typeface="+mn-lt"/>
          <a:ea typeface="+mn-ea"/>
          <a:cs typeface="+mn-cs"/>
        </a:defRPr>
      </a:lvl2pPr>
      <a:lvl3pPr marL="3689350" indent="-736600" algn="l" defTabSz="2951163" rtl="0" fontAlgn="base">
        <a:spcBef>
          <a:spcPct val="20000"/>
        </a:spcBef>
        <a:spcAft>
          <a:spcPct val="0"/>
        </a:spcAft>
        <a:buFont typeface="Arial" panose="020B0604020202020204" pitchFamily="34" charset="0"/>
        <a:buChar char="•"/>
        <a:defRPr sz="7700" kern="1200">
          <a:solidFill>
            <a:schemeClr val="tx1"/>
          </a:solidFill>
          <a:latin typeface="+mn-lt"/>
          <a:ea typeface="+mn-ea"/>
          <a:cs typeface="+mn-cs"/>
        </a:defRPr>
      </a:lvl3pPr>
      <a:lvl4pPr marL="5165725" indent="-736600" algn="l" defTabSz="2951163" rtl="0" fontAlgn="base">
        <a:spcBef>
          <a:spcPct val="20000"/>
        </a:spcBef>
        <a:spcAft>
          <a:spcPct val="0"/>
        </a:spcAft>
        <a:buFont typeface="Arial" panose="020B0604020202020204" pitchFamily="34" charset="0"/>
        <a:buChar char="–"/>
        <a:defRPr sz="6500" kern="1200">
          <a:solidFill>
            <a:schemeClr val="tx1"/>
          </a:solidFill>
          <a:latin typeface="+mn-lt"/>
          <a:ea typeface="+mn-ea"/>
          <a:cs typeface="+mn-cs"/>
        </a:defRPr>
      </a:lvl4pPr>
      <a:lvl5pPr marL="6642100" indent="-736600" algn="l" defTabSz="2951163" rtl="0" fontAlgn="base">
        <a:spcBef>
          <a:spcPct val="20000"/>
        </a:spcBef>
        <a:spcAft>
          <a:spcPct val="0"/>
        </a:spcAft>
        <a:buFont typeface="Arial" panose="020B0604020202020204"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hyperlink" Target="https://openclipart.org/detail/143623" TargetMode="External"/><Relationship Id="rId12" Type="http://schemas.openxmlformats.org/officeDocument/2006/relationships/hyperlink" Target="https://www.freepngimg.com/png/78155-icons-light-idea-computer-lighting-incandescent-bulb" TargetMode="External"/><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hyperlink" Target="https://journal.ipb.ac.id/index.php/jikk/article/view/22687" TargetMode="External"/><Relationship Id="rId15" Type="http://schemas.openxmlformats.org/officeDocument/2006/relationships/image" Target="../media/image10.png"/><Relationship Id="rId10" Type="http://schemas.openxmlformats.org/officeDocument/2006/relationships/hyperlink" Target="https://www.moorepants.info/portfolio/" TargetMode="External"/><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782C842C-C9CE-03C8-45E7-EF70D138A68D}"/>
              </a:ext>
            </a:extLst>
          </p:cNvPr>
          <p:cNvGrpSpPr/>
          <p:nvPr/>
        </p:nvGrpSpPr>
        <p:grpSpPr>
          <a:xfrm>
            <a:off x="10909424" y="12485528"/>
            <a:ext cx="5472608" cy="3406258"/>
            <a:chOff x="10909424" y="12485528"/>
            <a:chExt cx="5472608" cy="3406258"/>
          </a:xfrm>
        </p:grpSpPr>
        <p:pic>
          <p:nvPicPr>
            <p:cNvPr id="76" name="Picture 75">
              <a:extLst>
                <a:ext uri="{FF2B5EF4-FFF2-40B4-BE49-F238E27FC236}">
                  <a16:creationId xmlns:a16="http://schemas.microsoft.com/office/drawing/2014/main" id="{5B26EAA4-2C1E-DA71-A111-5C405852F671}"/>
                </a:ext>
              </a:extLst>
            </p:cNvPr>
            <p:cNvPicPr>
              <a:picLocks noChangeAspect="1"/>
            </p:cNvPicPr>
            <p:nvPr/>
          </p:nvPicPr>
          <p:blipFill rotWithShape="1">
            <a:blip r:embed="rId2"/>
            <a:srcRect r="49448" b="24505"/>
            <a:stretch/>
          </p:blipFill>
          <p:spPr>
            <a:xfrm>
              <a:off x="10909424" y="12485528"/>
              <a:ext cx="5453738" cy="2819515"/>
            </a:xfrm>
            <a:prstGeom prst="rect">
              <a:avLst/>
            </a:prstGeom>
          </p:spPr>
        </p:pic>
        <p:sp>
          <p:nvSpPr>
            <p:cNvPr id="3162" name="Text Box 36">
              <a:extLst>
                <a:ext uri="{FF2B5EF4-FFF2-40B4-BE49-F238E27FC236}">
                  <a16:creationId xmlns:a16="http://schemas.microsoft.com/office/drawing/2014/main" id="{7AE0561C-4450-5FCA-DCD1-1CB09522F4AD}"/>
                </a:ext>
              </a:extLst>
            </p:cNvPr>
            <p:cNvSpPr txBox="1"/>
            <p:nvPr/>
          </p:nvSpPr>
          <p:spPr>
            <a:xfrm>
              <a:off x="11129263" y="15110042"/>
              <a:ext cx="5252769" cy="78174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000" dirty="0">
                  <a:latin typeface="Arial" panose="020B0604020202020204" pitchFamily="34" charset="0"/>
                  <a:ea typeface="DengXian" panose="02010600030101010101" pitchFamily="2" charset="-122"/>
                  <a:cs typeface="Arial" panose="020B0604020202020204" pitchFamily="34" charset="0"/>
                </a:rPr>
                <a:t>Figure 1. Visualization of 3D reconstruction</a:t>
              </a:r>
              <a:br>
                <a:rPr lang="en-MY" sz="2000" dirty="0">
                  <a:latin typeface="Arial" panose="020B0604020202020204" pitchFamily="34" charset="0"/>
                  <a:ea typeface="DengXian" panose="02010600030101010101" pitchFamily="2" charset="-122"/>
                  <a:cs typeface="Arial" panose="020B0604020202020204" pitchFamily="34" charset="0"/>
                </a:rPr>
              </a:br>
              <a:r>
                <a:rPr lang="en-MY" sz="2000" dirty="0">
                  <a:latin typeface="Arial" panose="020B0604020202020204" pitchFamily="34" charset="0"/>
                  <a:ea typeface="DengXian" panose="02010600030101010101" pitchFamily="2" charset="-122"/>
                  <a:cs typeface="Arial" panose="020B0604020202020204" pitchFamily="34" charset="0"/>
                </a:rPr>
                <a:t>               at the load of 50N</a:t>
              </a:r>
              <a:endParaRPr lang="en-US" sz="2000" dirty="0">
                <a:effectLst/>
                <a:latin typeface="Arial" panose="020B0604020202020204" pitchFamily="34" charset="0"/>
                <a:ea typeface="DengXian" panose="02010600030101010101" pitchFamily="2" charset="-122"/>
                <a:cs typeface="Arial" panose="020B0604020202020204" pitchFamily="34" charset="0"/>
              </a:endParaRPr>
            </a:p>
          </p:txBody>
        </p:sp>
      </p:grpSp>
      <p:sp>
        <p:nvSpPr>
          <p:cNvPr id="3164" name="Oval 3163">
            <a:extLst>
              <a:ext uri="{FF2B5EF4-FFF2-40B4-BE49-F238E27FC236}">
                <a16:creationId xmlns:a16="http://schemas.microsoft.com/office/drawing/2014/main" id="{F6D236A8-6E56-0C98-D759-DD994D81E597}"/>
              </a:ext>
            </a:extLst>
          </p:cNvPr>
          <p:cNvSpPr/>
          <p:nvPr/>
        </p:nvSpPr>
        <p:spPr>
          <a:xfrm>
            <a:off x="10821109" y="12998825"/>
            <a:ext cx="2282830" cy="2680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6" name="Arrow: Pentagon 3185">
            <a:extLst>
              <a:ext uri="{FF2B5EF4-FFF2-40B4-BE49-F238E27FC236}">
                <a16:creationId xmlns:a16="http://schemas.microsoft.com/office/drawing/2014/main" id="{23F1F362-0B4B-03D9-564D-1A7F6F20E640}"/>
              </a:ext>
            </a:extLst>
          </p:cNvPr>
          <p:cNvSpPr/>
          <p:nvPr/>
        </p:nvSpPr>
        <p:spPr>
          <a:xfrm>
            <a:off x="5364808" y="11776130"/>
            <a:ext cx="5088012" cy="686037"/>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2" name="Arrow: Pentagon 3181">
            <a:extLst>
              <a:ext uri="{FF2B5EF4-FFF2-40B4-BE49-F238E27FC236}">
                <a16:creationId xmlns:a16="http://schemas.microsoft.com/office/drawing/2014/main" id="{52227D9D-8345-D1D6-6E99-D9157A546B34}"/>
              </a:ext>
            </a:extLst>
          </p:cNvPr>
          <p:cNvSpPr/>
          <p:nvPr/>
        </p:nvSpPr>
        <p:spPr>
          <a:xfrm flipH="1">
            <a:off x="185890" y="11777791"/>
            <a:ext cx="5088012" cy="686037"/>
          </a:xfrm>
          <a:prstGeom prst="homePlat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0" name="Scroll: Horizontal 3179">
            <a:extLst>
              <a:ext uri="{FF2B5EF4-FFF2-40B4-BE49-F238E27FC236}">
                <a16:creationId xmlns:a16="http://schemas.microsoft.com/office/drawing/2014/main" id="{B3CEA2DC-2C35-B68E-A911-E14A562638EA}"/>
              </a:ext>
            </a:extLst>
          </p:cNvPr>
          <p:cNvSpPr/>
          <p:nvPr/>
        </p:nvSpPr>
        <p:spPr>
          <a:xfrm>
            <a:off x="10867332" y="21116651"/>
            <a:ext cx="10311506" cy="1081036"/>
          </a:xfrm>
          <a:prstGeom prst="horizontalScroll">
            <a:avLst/>
          </a:prstGeom>
          <a:solidFill>
            <a:schemeClr val="accent4">
              <a:lumMod val="20000"/>
              <a:lumOff val="80000"/>
            </a:schemeClr>
          </a:solidFill>
          <a:ln>
            <a:solidFill>
              <a:schemeClr val="accent4">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Scroll: Horizontal 65">
            <a:extLst>
              <a:ext uri="{FF2B5EF4-FFF2-40B4-BE49-F238E27FC236}">
                <a16:creationId xmlns:a16="http://schemas.microsoft.com/office/drawing/2014/main" id="{5FC54902-BBD2-326A-9449-893444A6C16E}"/>
              </a:ext>
            </a:extLst>
          </p:cNvPr>
          <p:cNvSpPr/>
          <p:nvPr/>
        </p:nvSpPr>
        <p:spPr>
          <a:xfrm>
            <a:off x="237879" y="5380198"/>
            <a:ext cx="10311506" cy="1081036"/>
          </a:xfrm>
          <a:prstGeom prst="horizontalScroll">
            <a:avLst/>
          </a:prstGeom>
          <a:solidFill>
            <a:schemeClr val="accent1">
              <a:lumMod val="20000"/>
              <a:lumOff val="80000"/>
            </a:schemeClr>
          </a:solidFill>
          <a:ln>
            <a:solidFill>
              <a:schemeClr val="accent1">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9065EFFF-1C40-4343-BCE4-EEC15592E727}"/>
              </a:ext>
            </a:extLst>
          </p:cNvPr>
          <p:cNvSpPr/>
          <p:nvPr/>
        </p:nvSpPr>
        <p:spPr>
          <a:xfrm>
            <a:off x="-36513" y="29163963"/>
            <a:ext cx="21450301" cy="11699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defTabSz="2952323" eaLnBrk="1" fontAlgn="auto" hangingPunct="1">
              <a:spcBef>
                <a:spcPts val="0"/>
              </a:spcBef>
              <a:spcAft>
                <a:spcPts val="0"/>
              </a:spcAft>
              <a:defRPr/>
            </a:pPr>
            <a:endParaRPr lang="en-SG" sz="4200" b="1" dirty="0">
              <a:latin typeface="Arial" pitchFamily="34" charset="0"/>
              <a:cs typeface="Arial" pitchFamily="34" charset="0"/>
            </a:endParaRPr>
          </a:p>
        </p:txBody>
      </p:sp>
      <p:sp>
        <p:nvSpPr>
          <p:cNvPr id="3075" name="Rectangle 298">
            <a:extLst>
              <a:ext uri="{FF2B5EF4-FFF2-40B4-BE49-F238E27FC236}">
                <a16:creationId xmlns:a16="http://schemas.microsoft.com/office/drawing/2014/main" id="{71B97C39-2EDB-4ACA-ACA4-9AB39D1747B1}"/>
              </a:ext>
            </a:extLst>
          </p:cNvPr>
          <p:cNvSpPr>
            <a:spLocks noChangeArrowheads="1"/>
          </p:cNvSpPr>
          <p:nvPr/>
        </p:nvSpPr>
        <p:spPr bwMode="auto">
          <a:xfrm>
            <a:off x="16886238" y="29425900"/>
            <a:ext cx="41036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5800">
                <a:solidFill>
                  <a:schemeClr val="tx1"/>
                </a:solidFill>
                <a:latin typeface="Calibri" panose="020F0502020204030204" pitchFamily="34" charset="0"/>
              </a:defRPr>
            </a:lvl1pPr>
            <a:lvl2pPr marL="742950" indent="-285750">
              <a:defRPr sz="5800">
                <a:solidFill>
                  <a:schemeClr val="tx1"/>
                </a:solidFill>
                <a:latin typeface="Calibri" panose="020F0502020204030204" pitchFamily="34" charset="0"/>
              </a:defRPr>
            </a:lvl2pPr>
            <a:lvl3pPr marL="1143000" indent="-228600">
              <a:defRPr sz="5800">
                <a:solidFill>
                  <a:schemeClr val="tx1"/>
                </a:solidFill>
                <a:latin typeface="Calibri" panose="020F0502020204030204" pitchFamily="34" charset="0"/>
              </a:defRPr>
            </a:lvl3pPr>
            <a:lvl4pPr marL="1600200" indent="-228600">
              <a:defRPr sz="5800">
                <a:solidFill>
                  <a:schemeClr val="tx1"/>
                </a:solidFill>
                <a:latin typeface="Calibri" panose="020F0502020204030204" pitchFamily="34" charset="0"/>
              </a:defRPr>
            </a:lvl4pPr>
            <a:lvl5pPr marL="2057400" indent="-228600">
              <a:defRPr sz="5800">
                <a:solidFill>
                  <a:schemeClr val="tx1"/>
                </a:solidFill>
                <a:latin typeface="Calibri" panose="020F0502020204030204" pitchFamily="34" charset="0"/>
              </a:defRPr>
            </a:lvl5pPr>
            <a:lvl6pPr marL="2514600" indent="-228600" fontAlgn="base">
              <a:spcBef>
                <a:spcPct val="0"/>
              </a:spcBef>
              <a:spcAft>
                <a:spcPct val="0"/>
              </a:spcAft>
              <a:defRPr sz="5800">
                <a:solidFill>
                  <a:schemeClr val="tx1"/>
                </a:solidFill>
                <a:latin typeface="Calibri" panose="020F0502020204030204" pitchFamily="34" charset="0"/>
              </a:defRPr>
            </a:lvl6pPr>
            <a:lvl7pPr marL="2971800" indent="-228600" fontAlgn="base">
              <a:spcBef>
                <a:spcPct val="0"/>
              </a:spcBef>
              <a:spcAft>
                <a:spcPct val="0"/>
              </a:spcAft>
              <a:defRPr sz="5800">
                <a:solidFill>
                  <a:schemeClr val="tx1"/>
                </a:solidFill>
                <a:latin typeface="Calibri" panose="020F0502020204030204" pitchFamily="34" charset="0"/>
              </a:defRPr>
            </a:lvl7pPr>
            <a:lvl8pPr marL="3429000" indent="-228600" fontAlgn="base">
              <a:spcBef>
                <a:spcPct val="0"/>
              </a:spcBef>
              <a:spcAft>
                <a:spcPct val="0"/>
              </a:spcAft>
              <a:defRPr sz="5800">
                <a:solidFill>
                  <a:schemeClr val="tx1"/>
                </a:solidFill>
                <a:latin typeface="Calibri" panose="020F0502020204030204" pitchFamily="34" charset="0"/>
              </a:defRPr>
            </a:lvl8pPr>
            <a:lvl9pPr marL="3886200" indent="-228600" fontAlgn="base">
              <a:spcBef>
                <a:spcPct val="0"/>
              </a:spcBef>
              <a:spcAft>
                <a:spcPct val="0"/>
              </a:spcAft>
              <a:defRPr sz="5800">
                <a:solidFill>
                  <a:schemeClr val="tx1"/>
                </a:solidFill>
                <a:latin typeface="Calibri" panose="020F0502020204030204" pitchFamily="34" charset="0"/>
              </a:defRPr>
            </a:lvl9pPr>
          </a:lstStyle>
          <a:p>
            <a:pPr defTabSz="914400" eaLnBrk="1" hangingPunct="1"/>
            <a:r>
              <a:rPr lang="en-US" altLang="en-US" sz="4200" b="1">
                <a:solidFill>
                  <a:schemeClr val="bg1"/>
                </a:solidFill>
                <a:latin typeface="Arial" panose="020B0604020202020204" pitchFamily="34" charset="0"/>
                <a:cs typeface="Arial" panose="020B0604020202020204" pitchFamily="34" charset="0"/>
              </a:rPr>
              <a:t>www.ntu.edu.sg</a:t>
            </a:r>
            <a:endParaRPr lang="en-US" altLang="en-US" sz="4200">
              <a:solidFill>
                <a:schemeClr val="bg1"/>
              </a:solidFill>
              <a:latin typeface="Arial" panose="020B0604020202020204" pitchFamily="34" charset="0"/>
              <a:cs typeface="Arial" panose="020B0604020202020204" pitchFamily="34" charset="0"/>
            </a:endParaRPr>
          </a:p>
        </p:txBody>
      </p:sp>
      <p:sp>
        <p:nvSpPr>
          <p:cNvPr id="3076" name="Rectangle 5">
            <a:extLst>
              <a:ext uri="{FF2B5EF4-FFF2-40B4-BE49-F238E27FC236}">
                <a16:creationId xmlns:a16="http://schemas.microsoft.com/office/drawing/2014/main" id="{F5A31C1B-F081-41E4-A1D7-4C202874B653}"/>
              </a:ext>
            </a:extLst>
          </p:cNvPr>
          <p:cNvSpPr txBox="1">
            <a:spLocks noChangeArrowheads="1"/>
          </p:cNvSpPr>
          <p:nvPr/>
        </p:nvSpPr>
        <p:spPr bwMode="auto">
          <a:xfrm>
            <a:off x="377824" y="2713717"/>
            <a:ext cx="2080101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79" tIns="47890" rIns="95779" bIns="47890" anchor="ctr"/>
          <a:lstStyle>
            <a:lvl1pPr defTabSz="957263">
              <a:spcBef>
                <a:spcPct val="20000"/>
              </a:spcBef>
              <a:buFont typeface="Arial" panose="020B0604020202020204" pitchFamily="34" charset="0"/>
              <a:buChar char="•"/>
              <a:defRPr sz="10300">
                <a:solidFill>
                  <a:schemeClr val="tx1"/>
                </a:solidFill>
                <a:latin typeface="Calibri" panose="020F0502020204030204" pitchFamily="34" charset="0"/>
              </a:defRPr>
            </a:lvl1pPr>
            <a:lvl2pPr marL="2398713" indent="-922338" defTabSz="957263">
              <a:spcBef>
                <a:spcPct val="20000"/>
              </a:spcBef>
              <a:buFont typeface="Arial" panose="020B0604020202020204" pitchFamily="34" charset="0"/>
              <a:buChar char="–"/>
              <a:defRPr sz="9000">
                <a:solidFill>
                  <a:schemeClr val="tx1"/>
                </a:solidFill>
                <a:latin typeface="Calibri" panose="020F0502020204030204" pitchFamily="34" charset="0"/>
              </a:defRPr>
            </a:lvl2pPr>
            <a:lvl3pPr marL="3689350" indent="-736600" defTabSz="957263">
              <a:spcBef>
                <a:spcPct val="20000"/>
              </a:spcBef>
              <a:buFont typeface="Arial" panose="020B0604020202020204" pitchFamily="34" charset="0"/>
              <a:buChar char="•"/>
              <a:defRPr sz="7700">
                <a:solidFill>
                  <a:schemeClr val="tx1"/>
                </a:solidFill>
                <a:latin typeface="Calibri" panose="020F0502020204030204" pitchFamily="34" charset="0"/>
              </a:defRPr>
            </a:lvl3pPr>
            <a:lvl4pPr marL="5165725" indent="-736600" defTabSz="957263">
              <a:spcBef>
                <a:spcPct val="20000"/>
              </a:spcBef>
              <a:buFont typeface="Arial" panose="020B0604020202020204" pitchFamily="34" charset="0"/>
              <a:buChar char="–"/>
              <a:defRPr sz="6500">
                <a:solidFill>
                  <a:schemeClr val="tx1"/>
                </a:solidFill>
                <a:latin typeface="Calibri" panose="020F0502020204030204" pitchFamily="34" charset="0"/>
              </a:defRPr>
            </a:lvl4pPr>
            <a:lvl5pPr marL="6642100" indent="-736600" defTabSz="957263">
              <a:spcBef>
                <a:spcPct val="20000"/>
              </a:spcBef>
              <a:buFont typeface="Arial" panose="020B0604020202020204" pitchFamily="34" charset="0"/>
              <a:buChar char="»"/>
              <a:defRPr sz="6500">
                <a:solidFill>
                  <a:schemeClr val="tx1"/>
                </a:solidFill>
                <a:latin typeface="Calibri" panose="020F0502020204030204" pitchFamily="34" charset="0"/>
              </a:defRPr>
            </a:lvl5pPr>
            <a:lvl6pPr marL="70993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6pPr>
            <a:lvl7pPr marL="75565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7pPr>
            <a:lvl8pPr marL="80137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8pPr>
            <a:lvl9pPr marL="8470900" indent="-736600" defTabSz="957263" fontAlgn="base">
              <a:spcBef>
                <a:spcPct val="20000"/>
              </a:spcBef>
              <a:spcAft>
                <a:spcPct val="0"/>
              </a:spcAft>
              <a:buFont typeface="Arial" panose="020B0604020202020204" pitchFamily="34" charset="0"/>
              <a:buChar char="»"/>
              <a:defRPr sz="6500">
                <a:solidFill>
                  <a:schemeClr val="tx1"/>
                </a:solidFill>
                <a:latin typeface="Calibri" panose="020F0502020204030204" pitchFamily="34" charset="0"/>
              </a:defRPr>
            </a:lvl9pPr>
          </a:lstStyle>
          <a:p>
            <a:pPr eaLnBrk="1" hangingPunct="1">
              <a:spcBef>
                <a:spcPct val="0"/>
              </a:spcBef>
              <a:buFontTx/>
              <a:buNone/>
            </a:pPr>
            <a:r>
              <a:rPr lang="en-US" altLang="en-US" sz="6000" b="1" dirty="0">
                <a:solidFill>
                  <a:srgbClr val="C60C30"/>
                </a:solidFill>
                <a:latin typeface="Arial" panose="020B0604020202020204" pitchFamily="34" charset="0"/>
                <a:cs typeface="Arial" panose="020B0604020202020204" pitchFamily="34" charset="0"/>
              </a:rPr>
              <a:t>Visual AI-Enabled Ergonomic Risk Assessment </a:t>
            </a:r>
          </a:p>
        </p:txBody>
      </p:sp>
      <p:sp>
        <p:nvSpPr>
          <p:cNvPr id="84" name="Rectangle 6">
            <a:extLst>
              <a:ext uri="{FF2B5EF4-FFF2-40B4-BE49-F238E27FC236}">
                <a16:creationId xmlns:a16="http://schemas.microsoft.com/office/drawing/2014/main" id="{A83F8F5A-A5A6-4A77-809D-0FF8314EDA30}"/>
              </a:ext>
            </a:extLst>
          </p:cNvPr>
          <p:cNvSpPr txBox="1">
            <a:spLocks noChangeArrowheads="1"/>
          </p:cNvSpPr>
          <p:nvPr/>
        </p:nvSpPr>
        <p:spPr bwMode="auto">
          <a:xfrm>
            <a:off x="377824" y="3797460"/>
            <a:ext cx="19700875" cy="1582738"/>
          </a:xfrm>
          <a:prstGeom prst="rect">
            <a:avLst/>
          </a:prstGeom>
          <a:noFill/>
          <a:ln>
            <a:noFill/>
          </a:ln>
        </p:spPr>
        <p:txBody>
          <a:bodyPr/>
          <a:lstStyle>
            <a:lvl1pPr marL="342900" indent="-342900" eaLnBrk="0" hangingPunct="0">
              <a:spcBef>
                <a:spcPct val="20000"/>
              </a:spcBef>
              <a:buChar char="•"/>
              <a:defRPr sz="3200">
                <a:solidFill>
                  <a:schemeClr val="tx1"/>
                </a:solidFill>
                <a:latin typeface="Helvetica Neue Light"/>
                <a:ea typeface="ＭＳ Ｐゴシック" pitchFamily="34" charset="-128"/>
              </a:defRPr>
            </a:lvl1pPr>
            <a:lvl2pPr marL="742950" indent="-285750" eaLnBrk="0" hangingPunct="0">
              <a:spcBef>
                <a:spcPct val="20000"/>
              </a:spcBef>
              <a:buChar char="–"/>
              <a:defRPr sz="2800">
                <a:solidFill>
                  <a:schemeClr val="tx1"/>
                </a:solidFill>
                <a:latin typeface="Helvetica Neue Light"/>
                <a:ea typeface="ＭＳ Ｐゴシック" pitchFamily="34" charset="-128"/>
              </a:defRPr>
            </a:lvl2pPr>
            <a:lvl3pPr marL="1143000" indent="-228600" eaLnBrk="0" hangingPunct="0">
              <a:spcBef>
                <a:spcPct val="20000"/>
              </a:spcBef>
              <a:buChar char="•"/>
              <a:defRPr sz="2400">
                <a:solidFill>
                  <a:schemeClr val="tx1"/>
                </a:solidFill>
                <a:latin typeface="Helvetica Neue Light"/>
                <a:ea typeface="ＭＳ Ｐゴシック" pitchFamily="34" charset="-128"/>
              </a:defRPr>
            </a:lvl3pPr>
            <a:lvl4pPr marL="1600200" indent="-228600" eaLnBrk="0" hangingPunct="0">
              <a:spcBef>
                <a:spcPct val="20000"/>
              </a:spcBef>
              <a:buChar char="–"/>
              <a:defRPr sz="2000">
                <a:solidFill>
                  <a:schemeClr val="tx1"/>
                </a:solidFill>
                <a:latin typeface="Helvetica Neue Light"/>
                <a:ea typeface="ＭＳ Ｐゴシック" pitchFamily="34" charset="-128"/>
              </a:defRPr>
            </a:lvl4pPr>
            <a:lvl5pPr marL="2057400" indent="-228600" eaLnBrk="0" hangingPunct="0">
              <a:spcBef>
                <a:spcPct val="20000"/>
              </a:spcBef>
              <a:buChar char="»"/>
              <a:defRPr sz="2000">
                <a:solidFill>
                  <a:schemeClr val="tx1"/>
                </a:solidFill>
                <a:latin typeface="Helvetica Neue Light"/>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Helvetica Neue Light"/>
                <a:ea typeface="ＭＳ Ｐゴシック" pitchFamily="34" charset="-128"/>
              </a:defRPr>
            </a:lvl9pPr>
          </a:lstStyle>
          <a:p>
            <a:pPr marL="0" indent="0" defTabSz="2952323" fontAlgn="auto">
              <a:spcAft>
                <a:spcPts val="0"/>
              </a:spcAft>
              <a:buFontTx/>
              <a:buNone/>
              <a:defRPr/>
            </a:pPr>
            <a:r>
              <a:rPr lang="en-US" altLang="en-US" sz="4000" b="1" dirty="0">
                <a:solidFill>
                  <a:schemeClr val="tx2"/>
                </a:solidFill>
                <a:latin typeface="Arial" panose="020B0604020202020204" pitchFamily="34" charset="0"/>
                <a:cs typeface="Arial" panose="020B0604020202020204" pitchFamily="34" charset="0"/>
              </a:rPr>
              <a:t>Presented by Lor Wen Sin (MAE)</a:t>
            </a:r>
          </a:p>
          <a:p>
            <a:pPr marL="0" indent="0" defTabSz="2952323" fontAlgn="auto">
              <a:spcAft>
                <a:spcPts val="0"/>
              </a:spcAft>
              <a:buFontTx/>
              <a:buNone/>
              <a:defRPr/>
            </a:pPr>
            <a:r>
              <a:rPr lang="en-US" altLang="en-US" sz="4000" b="1" dirty="0">
                <a:solidFill>
                  <a:schemeClr val="tx2"/>
                </a:solidFill>
                <a:latin typeface="Arial" panose="020B0604020202020204" pitchFamily="34" charset="0"/>
                <a:cs typeface="Arial" panose="020B0604020202020204" pitchFamily="34" charset="0"/>
              </a:rPr>
              <a:t>Supervised by Asst Prof Kim Jinwoo (CEE)</a:t>
            </a:r>
          </a:p>
          <a:p>
            <a:pPr defTabSz="2952323" eaLnBrk="1" fontAlgn="auto" hangingPunct="1">
              <a:spcBef>
                <a:spcPct val="0"/>
              </a:spcBef>
              <a:spcAft>
                <a:spcPts val="0"/>
              </a:spcAft>
              <a:buFontTx/>
              <a:buNone/>
              <a:defRPr/>
            </a:pPr>
            <a:endParaRPr lang="en-US" altLang="en-US" sz="4000" b="1" dirty="0">
              <a:solidFill>
                <a:srgbClr val="1F497D"/>
              </a:solidFill>
              <a:latin typeface="Arial" panose="020B0604020202020204" pitchFamily="34" charset="0"/>
              <a:cs typeface="Arial" panose="020B0604020202020204" pitchFamily="34" charset="0"/>
            </a:endParaRPr>
          </a:p>
        </p:txBody>
      </p:sp>
      <p:pic>
        <p:nvPicPr>
          <p:cNvPr id="3078" name="Picture 2" descr="C:\Users\jmlee\Desktop\SSM Marketing\NTU Logo (full colour).png">
            <a:extLst>
              <a:ext uri="{FF2B5EF4-FFF2-40B4-BE49-F238E27FC236}">
                <a16:creationId xmlns:a16="http://schemas.microsoft.com/office/drawing/2014/main" id="{4F1FF8F0-D24E-4CCB-8484-DCA39D537C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0" y="-274637"/>
            <a:ext cx="5201990" cy="3679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9" name="Rectangle 42">
            <a:extLst>
              <a:ext uri="{FF2B5EF4-FFF2-40B4-BE49-F238E27FC236}">
                <a16:creationId xmlns:a16="http://schemas.microsoft.com/office/drawing/2014/main" id="{0A85ECD6-D311-4A89-9054-DD733B107C79}"/>
              </a:ext>
            </a:extLst>
          </p:cNvPr>
          <p:cNvSpPr>
            <a:spLocks noChangeArrowheads="1"/>
          </p:cNvSpPr>
          <p:nvPr/>
        </p:nvSpPr>
        <p:spPr bwMode="auto">
          <a:xfrm>
            <a:off x="1011238" y="29151263"/>
            <a:ext cx="9145587"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257" tIns="7628" rIns="15257" bIns="7628">
            <a:spAutoFit/>
          </a:bodyPr>
          <a:lstStyle>
            <a:lvl1pPr defTabSz="244475">
              <a:defRPr sz="5800">
                <a:solidFill>
                  <a:schemeClr val="tx1"/>
                </a:solidFill>
                <a:latin typeface="Calibri" panose="020F0502020204030204" pitchFamily="34" charset="0"/>
              </a:defRPr>
            </a:lvl1pPr>
            <a:lvl2pPr marL="742950" indent="-285750" defTabSz="244475">
              <a:defRPr sz="5800">
                <a:solidFill>
                  <a:schemeClr val="tx1"/>
                </a:solidFill>
                <a:latin typeface="Calibri" panose="020F0502020204030204" pitchFamily="34" charset="0"/>
              </a:defRPr>
            </a:lvl2pPr>
            <a:lvl3pPr marL="1143000" indent="-228600" defTabSz="244475">
              <a:defRPr sz="5800">
                <a:solidFill>
                  <a:schemeClr val="tx1"/>
                </a:solidFill>
                <a:latin typeface="Calibri" panose="020F0502020204030204" pitchFamily="34" charset="0"/>
              </a:defRPr>
            </a:lvl3pPr>
            <a:lvl4pPr marL="1600200" indent="-228600" defTabSz="244475">
              <a:defRPr sz="5800">
                <a:solidFill>
                  <a:schemeClr val="tx1"/>
                </a:solidFill>
                <a:latin typeface="Calibri" panose="020F0502020204030204" pitchFamily="34" charset="0"/>
              </a:defRPr>
            </a:lvl4pPr>
            <a:lvl5pPr marL="2057400" indent="-228600" defTabSz="244475">
              <a:defRPr sz="5800">
                <a:solidFill>
                  <a:schemeClr val="tx1"/>
                </a:solidFill>
                <a:latin typeface="Calibri" panose="020F0502020204030204" pitchFamily="34" charset="0"/>
              </a:defRPr>
            </a:lvl5pPr>
            <a:lvl6pPr marL="2514600" indent="-228600" defTabSz="244475" fontAlgn="base">
              <a:spcBef>
                <a:spcPct val="0"/>
              </a:spcBef>
              <a:spcAft>
                <a:spcPct val="0"/>
              </a:spcAft>
              <a:defRPr sz="5800">
                <a:solidFill>
                  <a:schemeClr val="tx1"/>
                </a:solidFill>
                <a:latin typeface="Calibri" panose="020F0502020204030204" pitchFamily="34" charset="0"/>
              </a:defRPr>
            </a:lvl6pPr>
            <a:lvl7pPr marL="2971800" indent="-228600" defTabSz="244475" fontAlgn="base">
              <a:spcBef>
                <a:spcPct val="0"/>
              </a:spcBef>
              <a:spcAft>
                <a:spcPct val="0"/>
              </a:spcAft>
              <a:defRPr sz="5800">
                <a:solidFill>
                  <a:schemeClr val="tx1"/>
                </a:solidFill>
                <a:latin typeface="Calibri" panose="020F0502020204030204" pitchFamily="34" charset="0"/>
              </a:defRPr>
            </a:lvl7pPr>
            <a:lvl8pPr marL="3429000" indent="-228600" defTabSz="244475" fontAlgn="base">
              <a:spcBef>
                <a:spcPct val="0"/>
              </a:spcBef>
              <a:spcAft>
                <a:spcPct val="0"/>
              </a:spcAft>
              <a:defRPr sz="5800">
                <a:solidFill>
                  <a:schemeClr val="tx1"/>
                </a:solidFill>
                <a:latin typeface="Calibri" panose="020F0502020204030204" pitchFamily="34" charset="0"/>
              </a:defRPr>
            </a:lvl8pPr>
            <a:lvl9pPr marL="3886200" indent="-228600" defTabSz="244475" fontAlgn="base">
              <a:spcBef>
                <a:spcPct val="0"/>
              </a:spcBef>
              <a:spcAft>
                <a:spcPct val="0"/>
              </a:spcAft>
              <a:defRPr sz="5800">
                <a:solidFill>
                  <a:schemeClr val="tx1"/>
                </a:solidFill>
                <a:latin typeface="Calibri" panose="020F0502020204030204" pitchFamily="34" charset="0"/>
              </a:defRPr>
            </a:lvl9pPr>
          </a:lstStyle>
          <a:p>
            <a:pPr eaLnBrk="1" hangingPunct="1"/>
            <a:r>
              <a:rPr lang="en-US" altLang="en-US" sz="6000" b="1" baseline="-25000" dirty="0">
                <a:solidFill>
                  <a:schemeClr val="bg1"/>
                </a:solidFill>
                <a:latin typeface="Arial" panose="020B0604020202020204" pitchFamily="34" charset="0"/>
                <a:ea typeface="ＭＳ Ｐゴシック" panose="020B0600070205080204" pitchFamily="34" charset="-128"/>
                <a:cs typeface="Arial" panose="020B0604020202020204" pitchFamily="34" charset="0"/>
              </a:rPr>
              <a:t>URECA</a:t>
            </a:r>
          </a:p>
          <a:p>
            <a:pPr eaLnBrk="1" hangingPunct="1"/>
            <a:r>
              <a:rPr lang="en-US" altLang="en-US" sz="3600" b="1" baseline="-25000" dirty="0">
                <a:solidFill>
                  <a:schemeClr val="bg1"/>
                </a:solidFill>
                <a:latin typeface="Arial" panose="020B0604020202020204" pitchFamily="34" charset="0"/>
                <a:ea typeface="ＭＳ Ｐゴシック" panose="020B0600070205080204" pitchFamily="34" charset="-128"/>
                <a:cs typeface="Arial" panose="020B0604020202020204" pitchFamily="34" charset="0"/>
              </a:rPr>
              <a:t>Undergraduate Research Programme </a:t>
            </a:r>
          </a:p>
          <a:p>
            <a:pPr eaLnBrk="1" hangingPunct="1"/>
            <a:endParaRPr lang="en-US" altLang="en-US" sz="1200" i="1" baseline="-25000" dirty="0">
              <a:solidFill>
                <a:schemeClr val="bg1"/>
              </a:solidFill>
              <a:latin typeface="Arial" panose="020B0604020202020204" pitchFamily="34" charset="0"/>
              <a:ea typeface="ＭＳ Ｐゴシック" panose="020B0600070205080204" pitchFamily="34" charset="-128"/>
              <a:cs typeface="Arial" panose="020B0604020202020204" pitchFamily="34" charset="0"/>
            </a:endParaRPr>
          </a:p>
        </p:txBody>
      </p:sp>
      <p:pic>
        <p:nvPicPr>
          <p:cNvPr id="5" name="Picture 4">
            <a:extLst>
              <a:ext uri="{FF2B5EF4-FFF2-40B4-BE49-F238E27FC236}">
                <a16:creationId xmlns:a16="http://schemas.microsoft.com/office/drawing/2014/main" id="{9764EFA3-7534-2DD0-2CAF-0E9CAD7AE95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999914" y="5632046"/>
            <a:ext cx="600662" cy="600662"/>
          </a:xfrm>
          <a:prstGeom prst="rect">
            <a:avLst/>
          </a:prstGeom>
        </p:spPr>
      </p:pic>
      <p:sp>
        <p:nvSpPr>
          <p:cNvPr id="6" name="Text Box 6">
            <a:extLst>
              <a:ext uri="{FF2B5EF4-FFF2-40B4-BE49-F238E27FC236}">
                <a16:creationId xmlns:a16="http://schemas.microsoft.com/office/drawing/2014/main" id="{B54E689C-24A4-57B8-D2DB-BFA9A62B03CF}"/>
              </a:ext>
            </a:extLst>
          </p:cNvPr>
          <p:cNvSpPr txBox="1"/>
          <p:nvPr/>
        </p:nvSpPr>
        <p:spPr>
          <a:xfrm>
            <a:off x="4040933" y="5591658"/>
            <a:ext cx="3223813" cy="70214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4000" b="1" dirty="0">
                <a:effectLst/>
                <a:latin typeface="Arial" panose="020B0604020202020204" pitchFamily="34" charset="0"/>
                <a:ea typeface="DengXian" panose="02010600030101010101" pitchFamily="2" charset="-122"/>
                <a:cs typeface="Arial" panose="020B0604020202020204" pitchFamily="34" charset="0"/>
              </a:rPr>
              <a:t>Background</a:t>
            </a:r>
            <a:endParaRPr lang="en-US" sz="4000" dirty="0">
              <a:effectLst/>
              <a:latin typeface="Arial" panose="020B0604020202020204" pitchFamily="34" charset="0"/>
              <a:ea typeface="DengXian" panose="02010600030101010101" pitchFamily="2" charset="-122"/>
              <a:cs typeface="Arial" panose="020B0604020202020204" pitchFamily="34" charset="0"/>
            </a:endParaRPr>
          </a:p>
        </p:txBody>
      </p:sp>
      <p:sp>
        <p:nvSpPr>
          <p:cNvPr id="7" name="TextBox 6">
            <a:extLst>
              <a:ext uri="{FF2B5EF4-FFF2-40B4-BE49-F238E27FC236}">
                <a16:creationId xmlns:a16="http://schemas.microsoft.com/office/drawing/2014/main" id="{D9F6DF9E-5948-7968-BF74-1DF1CBB74E95}"/>
              </a:ext>
            </a:extLst>
          </p:cNvPr>
          <p:cNvSpPr txBox="1"/>
          <p:nvPr/>
        </p:nvSpPr>
        <p:spPr>
          <a:xfrm>
            <a:off x="180232" y="6510623"/>
            <a:ext cx="10369153" cy="384720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Ensuring </a:t>
            </a:r>
            <a:r>
              <a:rPr lang="en-US" sz="2400" b="1" dirty="0">
                <a:latin typeface="Arial" panose="020B0604020202020204" pitchFamily="34" charset="0"/>
                <a:cs typeface="Arial" panose="020B0604020202020204" pitchFamily="34" charset="0"/>
              </a:rPr>
              <a:t>worker safety</a:t>
            </a:r>
            <a:r>
              <a:rPr lang="en-US" sz="2400" dirty="0">
                <a:latin typeface="Arial" panose="020B0604020202020204" pitchFamily="34" charset="0"/>
                <a:cs typeface="Arial" panose="020B0604020202020204" pitchFamily="34" charset="0"/>
              </a:rPr>
              <a:t> is our top priority in workplaces. However, the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assessments of </a:t>
            </a:r>
            <a:r>
              <a:rPr lang="en-US" sz="2400" b="1" dirty="0">
                <a:latin typeface="Arial" panose="020B0604020202020204" pitchFamily="34" charset="0"/>
                <a:cs typeface="Arial" panose="020B0604020202020204" pitchFamily="34" charset="0"/>
              </a:rPr>
              <a:t>ergonomic risk</a:t>
            </a:r>
            <a:r>
              <a:rPr lang="en-US" sz="2400" dirty="0">
                <a:latin typeface="Arial" panose="020B0604020202020204" pitchFamily="34" charset="0"/>
                <a:cs typeface="Arial" panose="020B0604020202020204" pitchFamily="34" charset="0"/>
              </a:rPr>
              <a:t> such as working posture and duration are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often incomplete. The consideration of </a:t>
            </a:r>
            <a:r>
              <a:rPr lang="en-US" sz="2400" b="1" dirty="0">
                <a:latin typeface="Arial" panose="020B0604020202020204" pitchFamily="34" charset="0"/>
                <a:cs typeface="Arial" panose="020B0604020202020204" pitchFamily="34" charset="0"/>
              </a:rPr>
              <a:t>cumulative damage</a:t>
            </a:r>
            <a:r>
              <a:rPr lang="en-US" sz="2400" dirty="0">
                <a:latin typeface="Arial" panose="020B0604020202020204" pitchFamily="34" charset="0"/>
                <a:cs typeface="Arial" panose="020B0604020202020204" pitchFamily="34" charset="0"/>
              </a:rPr>
              <a:t> is critical in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estimating ergonomic risk, yet leading assessments such as </a:t>
            </a:r>
            <a:r>
              <a:rPr lang="en-US" sz="2400" b="1" dirty="0">
                <a:latin typeface="Arial" panose="020B0604020202020204" pitchFamily="34" charset="0"/>
                <a:cs typeface="Arial" panose="020B0604020202020204" pitchFamily="34" charset="0"/>
              </a:rPr>
              <a:t>NIOSH</a:t>
            </a:r>
            <a:r>
              <a:rPr lang="en-US" sz="2400" dirty="0">
                <a:latin typeface="Arial" panose="020B0604020202020204" pitchFamily="34" charset="0"/>
                <a:cs typeface="Arial" panose="020B0604020202020204" pitchFamily="34" charset="0"/>
              </a:rPr>
              <a:t> do not account for this factor</a:t>
            </a:r>
            <a:r>
              <a:rPr lang="en-MY" sz="2400" dirty="0">
                <a:latin typeface="Arial" panose="020B0604020202020204" pitchFamily="34" charset="0"/>
                <a:cs typeface="Arial" panose="020B0604020202020204" pitchFamily="34" charset="0"/>
              </a:rPr>
              <a:t>. (see Table 1)</a:t>
            </a:r>
          </a:p>
          <a:p>
            <a:endParaRPr lang="en-US" sz="28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To improve worker comfort and convenience during posture data collection,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our research has two objectives:</a:t>
            </a:r>
          </a:p>
          <a:p>
            <a:pPr marL="514350" indent="-514350">
              <a:buFont typeface="+mj-lt"/>
              <a:buAutoNum type="arabicPeriod"/>
            </a:pPr>
            <a:r>
              <a:rPr lang="en-US" sz="2400" i="1" dirty="0">
                <a:latin typeface="Arial" panose="020B0604020202020204" pitchFamily="34" charset="0"/>
                <a:cs typeface="Arial" panose="020B0604020202020204" pitchFamily="34" charset="0"/>
              </a:rPr>
              <a:t>Understand the relationship between the workers’ working behavior and </a:t>
            </a:r>
            <a:br>
              <a:rPr lang="en-US" sz="2400" i="1" dirty="0">
                <a:latin typeface="Arial" panose="020B0604020202020204" pitchFamily="34" charset="0"/>
                <a:cs typeface="Arial" panose="020B0604020202020204" pitchFamily="34" charset="0"/>
              </a:rPr>
            </a:br>
            <a:r>
              <a:rPr lang="en-US" sz="2400" i="1" dirty="0">
                <a:latin typeface="Arial" panose="020B0604020202020204" pitchFamily="34" charset="0"/>
                <a:cs typeface="Arial" panose="020B0604020202020204" pitchFamily="34" charset="0"/>
              </a:rPr>
              <a:t>the injury risk probability.</a:t>
            </a:r>
            <a:endParaRPr lang="en-MY" sz="28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5EAC038-A325-1258-07BD-A2E29E81DBEA}"/>
              </a:ext>
            </a:extLst>
          </p:cNvPr>
          <p:cNvSpPr txBox="1"/>
          <p:nvPr/>
        </p:nvSpPr>
        <p:spPr>
          <a:xfrm>
            <a:off x="180232" y="10339258"/>
            <a:ext cx="10513168" cy="1200329"/>
          </a:xfrm>
          <a:prstGeom prst="rect">
            <a:avLst/>
          </a:prstGeom>
          <a:noFill/>
        </p:spPr>
        <p:txBody>
          <a:bodyPr wrap="square">
            <a:spAutoFit/>
          </a:bodyPr>
          <a:lstStyle/>
          <a:p>
            <a:pPr marL="514350" indent="-514350">
              <a:buFont typeface="+mj-lt"/>
              <a:buAutoNum type="arabicPeriod" startAt="2"/>
            </a:pPr>
            <a:r>
              <a:rPr lang="en-US" sz="2400" i="1" dirty="0">
                <a:latin typeface="Arial" panose="020B0604020202020204" pitchFamily="34" charset="0"/>
                <a:cs typeface="Arial" panose="020B0604020202020204" pitchFamily="34" charset="0"/>
              </a:rPr>
              <a:t>Understand the reliability of visual AI-enabled pose estimation techniques for ergonomic cumulative damage assessment in comparison to wearable-based techniques like IMU. </a:t>
            </a:r>
            <a:endParaRPr lang="en-MY" sz="2400" dirty="0">
              <a:latin typeface="Arial" panose="020B0604020202020204" pitchFamily="34" charset="0"/>
              <a:cs typeface="Arial" panose="020B0604020202020204" pitchFamily="34" charset="0"/>
            </a:endParaRPr>
          </a:p>
        </p:txBody>
      </p:sp>
      <p:sp>
        <p:nvSpPr>
          <p:cNvPr id="3170" name="Rectangle: Top Corners Rounded 3169">
            <a:extLst>
              <a:ext uri="{FF2B5EF4-FFF2-40B4-BE49-F238E27FC236}">
                <a16:creationId xmlns:a16="http://schemas.microsoft.com/office/drawing/2014/main" id="{494457AA-36C0-B15F-7AF9-11546E60A361}"/>
              </a:ext>
            </a:extLst>
          </p:cNvPr>
          <p:cNvSpPr/>
          <p:nvPr/>
        </p:nvSpPr>
        <p:spPr>
          <a:xfrm rot="16200000">
            <a:off x="159544" y="12176573"/>
            <a:ext cx="5489952" cy="4720505"/>
          </a:xfrm>
          <a:prstGeom prst="round2SameRect">
            <a:avLst/>
          </a:prstGeom>
          <a:no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1" name="Oval 3170">
            <a:extLst>
              <a:ext uri="{FF2B5EF4-FFF2-40B4-BE49-F238E27FC236}">
                <a16:creationId xmlns:a16="http://schemas.microsoft.com/office/drawing/2014/main" id="{DD52984E-F5C6-DAD3-6956-51099678B65D}"/>
              </a:ext>
            </a:extLst>
          </p:cNvPr>
          <p:cNvSpPr/>
          <p:nvPr/>
        </p:nvSpPr>
        <p:spPr>
          <a:xfrm>
            <a:off x="684289" y="12690483"/>
            <a:ext cx="461665" cy="46166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1</a:t>
            </a:r>
            <a:endParaRPr lang="en-US" sz="2400" dirty="0"/>
          </a:p>
        </p:txBody>
      </p:sp>
      <p:sp>
        <p:nvSpPr>
          <p:cNvPr id="3172" name="Oval 3171">
            <a:extLst>
              <a:ext uri="{FF2B5EF4-FFF2-40B4-BE49-F238E27FC236}">
                <a16:creationId xmlns:a16="http://schemas.microsoft.com/office/drawing/2014/main" id="{5FBE8B8E-0C9C-C12B-34EC-E1E272B44731}"/>
              </a:ext>
            </a:extLst>
          </p:cNvPr>
          <p:cNvSpPr/>
          <p:nvPr/>
        </p:nvSpPr>
        <p:spPr>
          <a:xfrm>
            <a:off x="684289" y="13914619"/>
            <a:ext cx="461665" cy="46166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2</a:t>
            </a:r>
            <a:endParaRPr lang="en-US" sz="2400" dirty="0"/>
          </a:p>
        </p:txBody>
      </p:sp>
      <p:sp>
        <p:nvSpPr>
          <p:cNvPr id="3173" name="Oval 3172">
            <a:extLst>
              <a:ext uri="{FF2B5EF4-FFF2-40B4-BE49-F238E27FC236}">
                <a16:creationId xmlns:a16="http://schemas.microsoft.com/office/drawing/2014/main" id="{A40656D7-B9BB-9132-2051-CC0B7AA2FE03}"/>
              </a:ext>
            </a:extLst>
          </p:cNvPr>
          <p:cNvSpPr/>
          <p:nvPr/>
        </p:nvSpPr>
        <p:spPr>
          <a:xfrm>
            <a:off x="684288" y="15138755"/>
            <a:ext cx="461665" cy="46166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3</a:t>
            </a:r>
            <a:endParaRPr lang="en-US" sz="2400" dirty="0"/>
          </a:p>
        </p:txBody>
      </p:sp>
      <p:sp>
        <p:nvSpPr>
          <p:cNvPr id="3174" name="Oval 3173">
            <a:extLst>
              <a:ext uri="{FF2B5EF4-FFF2-40B4-BE49-F238E27FC236}">
                <a16:creationId xmlns:a16="http://schemas.microsoft.com/office/drawing/2014/main" id="{A4437EBD-3D23-793D-C229-2D1AF35B56D7}"/>
              </a:ext>
            </a:extLst>
          </p:cNvPr>
          <p:cNvSpPr/>
          <p:nvPr/>
        </p:nvSpPr>
        <p:spPr>
          <a:xfrm>
            <a:off x="684287" y="16290883"/>
            <a:ext cx="461665" cy="46166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4</a:t>
            </a:r>
            <a:endParaRPr lang="en-US" sz="2400" dirty="0"/>
          </a:p>
        </p:txBody>
      </p:sp>
      <p:sp>
        <p:nvSpPr>
          <p:cNvPr id="3176" name="Oval 3175">
            <a:extLst>
              <a:ext uri="{FF2B5EF4-FFF2-40B4-BE49-F238E27FC236}">
                <a16:creationId xmlns:a16="http://schemas.microsoft.com/office/drawing/2014/main" id="{C438BA5A-FC32-A844-504A-D8F01533143A}"/>
              </a:ext>
            </a:extLst>
          </p:cNvPr>
          <p:cNvSpPr/>
          <p:nvPr/>
        </p:nvSpPr>
        <p:spPr>
          <a:xfrm>
            <a:off x="5560268" y="12720100"/>
            <a:ext cx="461665" cy="46166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1</a:t>
            </a:r>
            <a:endParaRPr lang="en-US" sz="2400" dirty="0"/>
          </a:p>
        </p:txBody>
      </p:sp>
      <p:sp>
        <p:nvSpPr>
          <p:cNvPr id="3177" name="Oval 3176">
            <a:extLst>
              <a:ext uri="{FF2B5EF4-FFF2-40B4-BE49-F238E27FC236}">
                <a16:creationId xmlns:a16="http://schemas.microsoft.com/office/drawing/2014/main" id="{D0292CD2-EC69-A547-5F04-34E3FDEA2E98}"/>
              </a:ext>
            </a:extLst>
          </p:cNvPr>
          <p:cNvSpPr/>
          <p:nvPr/>
        </p:nvSpPr>
        <p:spPr>
          <a:xfrm>
            <a:off x="5560268" y="13944236"/>
            <a:ext cx="461665" cy="46166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2</a:t>
            </a:r>
            <a:endParaRPr lang="en-US" sz="2400" dirty="0"/>
          </a:p>
        </p:txBody>
      </p:sp>
      <p:sp>
        <p:nvSpPr>
          <p:cNvPr id="3178" name="Oval 3177">
            <a:extLst>
              <a:ext uri="{FF2B5EF4-FFF2-40B4-BE49-F238E27FC236}">
                <a16:creationId xmlns:a16="http://schemas.microsoft.com/office/drawing/2014/main" id="{0AF83822-4477-4EDA-F7EC-A3F88647372E}"/>
              </a:ext>
            </a:extLst>
          </p:cNvPr>
          <p:cNvSpPr/>
          <p:nvPr/>
        </p:nvSpPr>
        <p:spPr>
          <a:xfrm>
            <a:off x="5560267" y="15168372"/>
            <a:ext cx="461665" cy="46166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3</a:t>
            </a:r>
            <a:endParaRPr lang="en-US" sz="2400" dirty="0"/>
          </a:p>
        </p:txBody>
      </p:sp>
      <p:sp>
        <p:nvSpPr>
          <p:cNvPr id="3179" name="Oval 3178">
            <a:extLst>
              <a:ext uri="{FF2B5EF4-FFF2-40B4-BE49-F238E27FC236}">
                <a16:creationId xmlns:a16="http://schemas.microsoft.com/office/drawing/2014/main" id="{CA07CF6F-CAA5-C0B4-6378-43383F183C27}"/>
              </a:ext>
            </a:extLst>
          </p:cNvPr>
          <p:cNvSpPr/>
          <p:nvPr/>
        </p:nvSpPr>
        <p:spPr>
          <a:xfrm>
            <a:off x="5560266" y="16320500"/>
            <a:ext cx="461665" cy="46166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400" dirty="0"/>
              <a:t>4</a:t>
            </a:r>
            <a:endParaRPr lang="en-US" sz="2400" dirty="0"/>
          </a:p>
        </p:txBody>
      </p:sp>
      <p:sp>
        <p:nvSpPr>
          <p:cNvPr id="3189" name="TextBox 3188">
            <a:extLst>
              <a:ext uri="{FF2B5EF4-FFF2-40B4-BE49-F238E27FC236}">
                <a16:creationId xmlns:a16="http://schemas.microsoft.com/office/drawing/2014/main" id="{C18CD158-1015-2914-4266-EAF7DF3F6C21}"/>
              </a:ext>
            </a:extLst>
          </p:cNvPr>
          <p:cNvSpPr txBox="1"/>
          <p:nvPr/>
        </p:nvSpPr>
        <p:spPr>
          <a:xfrm>
            <a:off x="1233596" y="12659864"/>
            <a:ext cx="4006066" cy="830997"/>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Only classified as </a:t>
            </a:r>
            <a:r>
              <a:rPr lang="en-MY" sz="2400" i="1" dirty="0">
                <a:solidFill>
                  <a:schemeClr val="tx1"/>
                </a:solidFill>
                <a:latin typeface="Arial" panose="020B0604020202020204" pitchFamily="34" charset="0"/>
                <a:cs typeface="Arial" panose="020B0604020202020204" pitchFamily="34" charset="0"/>
              </a:rPr>
              <a:t>high risk</a:t>
            </a:r>
            <a:r>
              <a:rPr lang="en-MY" sz="2400" dirty="0">
                <a:solidFill>
                  <a:schemeClr val="tx1"/>
                </a:solidFill>
                <a:latin typeface="Arial" panose="020B0604020202020204" pitchFamily="34" charset="0"/>
                <a:cs typeface="Arial" panose="020B0604020202020204" pitchFamily="34" charset="0"/>
              </a:rPr>
              <a:t> or </a:t>
            </a:r>
            <a:r>
              <a:rPr lang="en-MY" sz="2400" i="1" dirty="0">
                <a:solidFill>
                  <a:schemeClr val="tx1"/>
                </a:solidFill>
                <a:latin typeface="Arial" panose="020B0604020202020204" pitchFamily="34" charset="0"/>
                <a:cs typeface="Arial" panose="020B0604020202020204" pitchFamily="34" charset="0"/>
              </a:rPr>
              <a:t>low risk</a:t>
            </a:r>
            <a:endParaRPr lang="en-US" sz="2400" i="1" dirty="0">
              <a:solidFill>
                <a:schemeClr val="tx1"/>
              </a:solidFill>
              <a:latin typeface="Arial" panose="020B0604020202020204" pitchFamily="34" charset="0"/>
              <a:cs typeface="Arial" panose="020B0604020202020204" pitchFamily="34" charset="0"/>
            </a:endParaRPr>
          </a:p>
        </p:txBody>
      </p:sp>
      <p:sp>
        <p:nvSpPr>
          <p:cNvPr id="3192" name="TextBox 3191">
            <a:extLst>
              <a:ext uri="{FF2B5EF4-FFF2-40B4-BE49-F238E27FC236}">
                <a16:creationId xmlns:a16="http://schemas.microsoft.com/office/drawing/2014/main" id="{C1096C77-7E82-9E4F-4F24-047C55259527}"/>
              </a:ext>
            </a:extLst>
          </p:cNvPr>
          <p:cNvSpPr txBox="1"/>
          <p:nvPr/>
        </p:nvSpPr>
        <p:spPr>
          <a:xfrm>
            <a:off x="1233596" y="13929556"/>
            <a:ext cx="2685363" cy="461665"/>
          </a:xfrm>
          <a:prstGeom prst="rect">
            <a:avLst/>
          </a:prstGeom>
          <a:noFill/>
        </p:spPr>
        <p:txBody>
          <a:bodyPr wrap="square" rtlCol="0">
            <a:spAutoFit/>
          </a:bodyPr>
          <a:lstStyle/>
          <a:p>
            <a:pPr algn="ctr"/>
            <a:r>
              <a:rPr lang="en-US" altLang="zh-CN" sz="2400" dirty="0">
                <a:solidFill>
                  <a:schemeClr val="tx1"/>
                </a:solidFill>
                <a:latin typeface="Arial" panose="020B0604020202020204" pitchFamily="34" charset="0"/>
                <a:cs typeface="Arial" panose="020B0604020202020204" pitchFamily="34" charset="0"/>
              </a:rPr>
              <a:t>Indirec</a:t>
            </a:r>
            <a:r>
              <a:rPr lang="en-US" altLang="zh-CN" sz="2400" dirty="0">
                <a:latin typeface="Arial" panose="020B0604020202020204" pitchFamily="34" charset="0"/>
                <a:cs typeface="Arial" panose="020B0604020202020204" pitchFamily="34" charset="0"/>
              </a:rPr>
              <a:t>t</a:t>
            </a:r>
            <a:r>
              <a:rPr lang="en-US" altLang="zh-CN" sz="2400" dirty="0">
                <a:solidFill>
                  <a:schemeClr val="tx1"/>
                </a:solidFill>
                <a:latin typeface="Arial" panose="020B0604020202020204" pitchFamily="34" charset="0"/>
                <a:cs typeface="Arial" panose="020B0604020202020204" pitchFamily="34" charset="0"/>
              </a:rPr>
              <a:t> </a:t>
            </a:r>
            <a:r>
              <a:rPr lang="en-MY" sz="2400" dirty="0">
                <a:solidFill>
                  <a:schemeClr val="tx1"/>
                </a:solidFill>
                <a:latin typeface="Arial" panose="020B0604020202020204" pitchFamily="34" charset="0"/>
                <a:cs typeface="Arial" panose="020B0604020202020204" pitchFamily="34" charset="0"/>
              </a:rPr>
              <a:t>Repetition</a:t>
            </a:r>
            <a:endParaRPr lang="en-US" sz="2400" dirty="0">
              <a:solidFill>
                <a:schemeClr val="tx1"/>
              </a:solidFill>
              <a:latin typeface="Arial" panose="020B0604020202020204" pitchFamily="34" charset="0"/>
              <a:cs typeface="Arial" panose="020B0604020202020204" pitchFamily="34" charset="0"/>
            </a:endParaRPr>
          </a:p>
        </p:txBody>
      </p:sp>
      <p:sp>
        <p:nvSpPr>
          <p:cNvPr id="3193" name="TextBox 3192">
            <a:extLst>
              <a:ext uri="{FF2B5EF4-FFF2-40B4-BE49-F238E27FC236}">
                <a16:creationId xmlns:a16="http://schemas.microsoft.com/office/drawing/2014/main" id="{AF3F552B-981C-85C0-C46D-6A633945DB1A}"/>
              </a:ext>
            </a:extLst>
          </p:cNvPr>
          <p:cNvSpPr txBox="1"/>
          <p:nvPr/>
        </p:nvSpPr>
        <p:spPr>
          <a:xfrm>
            <a:off x="1208088" y="15162456"/>
            <a:ext cx="3686455" cy="461665"/>
          </a:xfrm>
          <a:prstGeom prst="rect">
            <a:avLst/>
          </a:prstGeom>
          <a:noFill/>
        </p:spPr>
        <p:txBody>
          <a:bodyPr wrap="square" rtlCol="0">
            <a:spAutoFit/>
          </a:bodyPr>
          <a:lstStyle/>
          <a:p>
            <a:pPr algn="ctr"/>
            <a:r>
              <a:rPr lang="en-US" sz="2400" dirty="0">
                <a:solidFill>
                  <a:schemeClr val="tx1"/>
                </a:solidFill>
                <a:latin typeface="Arial" panose="020B0604020202020204" pitchFamily="34" charset="0"/>
                <a:cs typeface="Arial" panose="020B0604020202020204" pitchFamily="34" charset="0"/>
              </a:rPr>
              <a:t>No Knowledge of Fatigue</a:t>
            </a:r>
          </a:p>
        </p:txBody>
      </p:sp>
      <p:sp>
        <p:nvSpPr>
          <p:cNvPr id="3194" name="TextBox 3193">
            <a:extLst>
              <a:ext uri="{FF2B5EF4-FFF2-40B4-BE49-F238E27FC236}">
                <a16:creationId xmlns:a16="http://schemas.microsoft.com/office/drawing/2014/main" id="{8181ABA5-A9EB-F6EF-1FE0-92B3F68C5218}"/>
              </a:ext>
            </a:extLst>
          </p:cNvPr>
          <p:cNvSpPr txBox="1"/>
          <p:nvPr/>
        </p:nvSpPr>
        <p:spPr>
          <a:xfrm>
            <a:off x="1208088" y="16289701"/>
            <a:ext cx="4006066" cy="830997"/>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Using Action Limit as an injury risk threshold </a:t>
            </a:r>
            <a:endParaRPr lang="en-US" sz="2400" dirty="0">
              <a:solidFill>
                <a:schemeClr val="tx1"/>
              </a:solidFill>
              <a:latin typeface="Arial" panose="020B0604020202020204" pitchFamily="34" charset="0"/>
              <a:cs typeface="Arial" panose="020B0604020202020204" pitchFamily="34" charset="0"/>
            </a:endParaRPr>
          </a:p>
        </p:txBody>
      </p:sp>
      <p:sp>
        <p:nvSpPr>
          <p:cNvPr id="3195" name="TextBox 3194">
            <a:extLst>
              <a:ext uri="{FF2B5EF4-FFF2-40B4-BE49-F238E27FC236}">
                <a16:creationId xmlns:a16="http://schemas.microsoft.com/office/drawing/2014/main" id="{F5B2BAF4-A99A-4279-6ECF-F9FDDAEAF2DF}"/>
              </a:ext>
            </a:extLst>
          </p:cNvPr>
          <p:cNvSpPr txBox="1"/>
          <p:nvPr/>
        </p:nvSpPr>
        <p:spPr>
          <a:xfrm>
            <a:off x="6110425" y="12676794"/>
            <a:ext cx="4006066" cy="830997"/>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Assess risk % for each </a:t>
            </a:r>
            <a:r>
              <a:rPr lang="en-MY" sz="2400" dirty="0">
                <a:latin typeface="Arial" panose="020B0604020202020204" pitchFamily="34" charset="0"/>
                <a:cs typeface="Arial" panose="020B0604020202020204" pitchFamily="34" charset="0"/>
              </a:rPr>
              <a:t>repetition</a:t>
            </a:r>
            <a:endParaRPr lang="en-US" sz="2400" dirty="0">
              <a:solidFill>
                <a:schemeClr val="tx1"/>
              </a:solidFill>
              <a:latin typeface="Arial" panose="020B0604020202020204" pitchFamily="34" charset="0"/>
              <a:cs typeface="Arial" panose="020B0604020202020204" pitchFamily="34" charset="0"/>
            </a:endParaRPr>
          </a:p>
        </p:txBody>
      </p:sp>
      <p:sp>
        <p:nvSpPr>
          <p:cNvPr id="3196" name="TextBox 3195">
            <a:extLst>
              <a:ext uri="{FF2B5EF4-FFF2-40B4-BE49-F238E27FC236}">
                <a16:creationId xmlns:a16="http://schemas.microsoft.com/office/drawing/2014/main" id="{F4FA3CB4-D930-629A-65A0-C4A43DF80C61}"/>
              </a:ext>
            </a:extLst>
          </p:cNvPr>
          <p:cNvSpPr txBox="1"/>
          <p:nvPr/>
        </p:nvSpPr>
        <p:spPr>
          <a:xfrm>
            <a:off x="6110425" y="13946486"/>
            <a:ext cx="3307457" cy="830997"/>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Dynamic Damage per Repetition</a:t>
            </a:r>
            <a:endParaRPr lang="en-US" sz="2400" dirty="0">
              <a:solidFill>
                <a:schemeClr val="tx1"/>
              </a:solidFill>
              <a:latin typeface="Arial" panose="020B0604020202020204" pitchFamily="34" charset="0"/>
              <a:cs typeface="Arial" panose="020B0604020202020204" pitchFamily="34" charset="0"/>
            </a:endParaRPr>
          </a:p>
        </p:txBody>
      </p:sp>
      <p:sp>
        <p:nvSpPr>
          <p:cNvPr id="3197" name="TextBox 3196">
            <a:extLst>
              <a:ext uri="{FF2B5EF4-FFF2-40B4-BE49-F238E27FC236}">
                <a16:creationId xmlns:a16="http://schemas.microsoft.com/office/drawing/2014/main" id="{A44A393D-A180-E497-98C9-C6E86DD4026E}"/>
              </a:ext>
            </a:extLst>
          </p:cNvPr>
          <p:cNvSpPr txBox="1"/>
          <p:nvPr/>
        </p:nvSpPr>
        <p:spPr>
          <a:xfrm>
            <a:off x="6084917" y="15179386"/>
            <a:ext cx="4031574" cy="830997"/>
          </a:xfrm>
          <a:prstGeom prst="rect">
            <a:avLst/>
          </a:prstGeom>
          <a:noFill/>
        </p:spPr>
        <p:txBody>
          <a:bodyPr wrap="square" rtlCol="0">
            <a:spAutoFit/>
          </a:bodyPr>
          <a:lstStyle/>
          <a:p>
            <a:r>
              <a:rPr lang="en-US" sz="2400" dirty="0">
                <a:solidFill>
                  <a:schemeClr val="tx1"/>
                </a:solidFill>
                <a:latin typeface="Arial" panose="020B0604020202020204" pitchFamily="34" charset="0"/>
                <a:cs typeface="Arial" panose="020B0604020202020204" pitchFamily="34" charset="0"/>
              </a:rPr>
              <a:t>Able to Estimate Endurance Limit</a:t>
            </a:r>
          </a:p>
        </p:txBody>
      </p:sp>
      <p:sp>
        <p:nvSpPr>
          <p:cNvPr id="3198" name="TextBox 3197">
            <a:extLst>
              <a:ext uri="{FF2B5EF4-FFF2-40B4-BE49-F238E27FC236}">
                <a16:creationId xmlns:a16="http://schemas.microsoft.com/office/drawing/2014/main" id="{6F61D73B-92B3-B14C-2D5E-677D8FC36DB5}"/>
              </a:ext>
            </a:extLst>
          </p:cNvPr>
          <p:cNvSpPr txBox="1"/>
          <p:nvPr/>
        </p:nvSpPr>
        <p:spPr>
          <a:xfrm>
            <a:off x="6084917" y="16306631"/>
            <a:ext cx="3596738" cy="461665"/>
          </a:xfrm>
          <a:prstGeom prst="rect">
            <a:avLst/>
          </a:prstGeom>
          <a:noFill/>
        </p:spPr>
        <p:txBody>
          <a:bodyPr wrap="square" rtlCol="0">
            <a:spAutoFit/>
          </a:bodyPr>
          <a:lstStyle/>
          <a:p>
            <a:r>
              <a:rPr lang="en-MY" sz="2400" dirty="0">
                <a:solidFill>
                  <a:schemeClr val="tx1"/>
                </a:solidFill>
                <a:latin typeface="Arial" panose="020B0604020202020204" pitchFamily="34" charset="0"/>
                <a:cs typeface="Arial" panose="020B0604020202020204" pitchFamily="34" charset="0"/>
              </a:rPr>
              <a:t>Able to Estimate Risk %</a:t>
            </a:r>
            <a:endParaRPr lang="en-US" sz="2400" dirty="0">
              <a:solidFill>
                <a:schemeClr val="tx1"/>
              </a:solidFill>
              <a:latin typeface="Arial" panose="020B0604020202020204" pitchFamily="34" charset="0"/>
              <a:cs typeface="Arial" panose="020B0604020202020204" pitchFamily="34" charset="0"/>
            </a:endParaRPr>
          </a:p>
        </p:txBody>
      </p:sp>
      <p:sp>
        <p:nvSpPr>
          <p:cNvPr id="3199" name="TextBox 3198">
            <a:extLst>
              <a:ext uri="{FF2B5EF4-FFF2-40B4-BE49-F238E27FC236}">
                <a16:creationId xmlns:a16="http://schemas.microsoft.com/office/drawing/2014/main" id="{526AB9A7-3821-21D2-093F-D1411BA929C6}"/>
              </a:ext>
            </a:extLst>
          </p:cNvPr>
          <p:cNvSpPr txBox="1"/>
          <p:nvPr/>
        </p:nvSpPr>
        <p:spPr>
          <a:xfrm>
            <a:off x="2298273" y="11862237"/>
            <a:ext cx="1482359" cy="584775"/>
          </a:xfrm>
          <a:prstGeom prst="rect">
            <a:avLst/>
          </a:prstGeom>
          <a:noFill/>
        </p:spPr>
        <p:txBody>
          <a:bodyPr wrap="square" rtlCol="0">
            <a:spAutoFit/>
          </a:bodyPr>
          <a:lstStyle/>
          <a:p>
            <a:r>
              <a:rPr lang="en-MY" sz="3200" b="1" dirty="0">
                <a:latin typeface="Arial" panose="020B0604020202020204" pitchFamily="34" charset="0"/>
                <a:cs typeface="Arial" panose="020B0604020202020204" pitchFamily="34" charset="0"/>
              </a:rPr>
              <a:t>NIOSH</a:t>
            </a:r>
            <a:endParaRPr lang="en-US" sz="3200" b="1" dirty="0">
              <a:solidFill>
                <a:schemeClr val="tx1"/>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CF9E0EDA-8162-5377-C7BA-9EBCA8A04F79}"/>
              </a:ext>
            </a:extLst>
          </p:cNvPr>
          <p:cNvSpPr txBox="1"/>
          <p:nvPr/>
        </p:nvSpPr>
        <p:spPr>
          <a:xfrm>
            <a:off x="6747688" y="11848881"/>
            <a:ext cx="2514550" cy="584775"/>
          </a:xfrm>
          <a:prstGeom prst="rect">
            <a:avLst/>
          </a:prstGeom>
          <a:noFill/>
        </p:spPr>
        <p:txBody>
          <a:bodyPr wrap="square" rtlCol="0">
            <a:spAutoFit/>
          </a:bodyPr>
          <a:lstStyle/>
          <a:p>
            <a:r>
              <a:rPr lang="en-MY" sz="3200" b="1" dirty="0">
                <a:solidFill>
                  <a:schemeClr val="tx1"/>
                </a:solidFill>
                <a:latin typeface="Arial" panose="020B0604020202020204" pitchFamily="34" charset="0"/>
                <a:cs typeface="Arial" panose="020B0604020202020204" pitchFamily="34" charset="0"/>
              </a:rPr>
              <a:t>Our Method</a:t>
            </a:r>
            <a:endParaRPr lang="en-US" sz="3200" b="1" dirty="0">
              <a:solidFill>
                <a:schemeClr val="tx1"/>
              </a:solidFill>
              <a:latin typeface="Arial" panose="020B060402020202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C735A07A-C9C3-2E96-7557-65511A0D5FC6}"/>
              </a:ext>
            </a:extLst>
          </p:cNvPr>
          <p:cNvSpPr txBox="1"/>
          <p:nvPr/>
        </p:nvSpPr>
        <p:spPr>
          <a:xfrm>
            <a:off x="311436" y="17328525"/>
            <a:ext cx="9949917" cy="430887"/>
          </a:xfrm>
          <a:prstGeom prst="rect">
            <a:avLst/>
          </a:prstGeom>
          <a:noFill/>
        </p:spPr>
        <p:txBody>
          <a:bodyPr wrap="square">
            <a:spAutoFit/>
          </a:bodyPr>
          <a:lstStyle/>
          <a:p>
            <a:r>
              <a:rPr lang="en-MY" sz="2200" dirty="0">
                <a:latin typeface="Arial" panose="020B0604020202020204" pitchFamily="34" charset="0"/>
                <a:ea typeface="DengXian" panose="02010600030101010101" pitchFamily="2" charset="-122"/>
                <a:cs typeface="Arial" panose="020B0604020202020204" pitchFamily="34" charset="0"/>
              </a:rPr>
              <a:t>Table 1. Comparison between Conventional Risk Assessment and Our Method</a:t>
            </a:r>
            <a:endParaRPr lang="en-MY" sz="2200" dirty="0">
              <a:latin typeface="Arial" panose="020B0604020202020204" pitchFamily="34" charset="0"/>
              <a:cs typeface="Arial" panose="020B0604020202020204" pitchFamily="34" charset="0"/>
            </a:endParaRPr>
          </a:p>
        </p:txBody>
      </p:sp>
      <p:sp>
        <p:nvSpPr>
          <p:cNvPr id="2" name="Scroll: Horizontal 1">
            <a:extLst>
              <a:ext uri="{FF2B5EF4-FFF2-40B4-BE49-F238E27FC236}">
                <a16:creationId xmlns:a16="http://schemas.microsoft.com/office/drawing/2014/main" id="{702662E1-11B6-6524-A4E5-C4691216C813}"/>
              </a:ext>
            </a:extLst>
          </p:cNvPr>
          <p:cNvSpPr/>
          <p:nvPr/>
        </p:nvSpPr>
        <p:spPr>
          <a:xfrm>
            <a:off x="237878" y="18308339"/>
            <a:ext cx="10311507" cy="1081036"/>
          </a:xfrm>
          <a:prstGeom prst="horizontalScroll">
            <a:avLst/>
          </a:prstGeom>
          <a:solidFill>
            <a:schemeClr val="accent3">
              <a:lumMod val="20000"/>
              <a:lumOff val="80000"/>
            </a:schemeClr>
          </a:solidFill>
          <a:ln>
            <a:solidFill>
              <a:schemeClr val="accent3">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Box 6">
            <a:extLst>
              <a:ext uri="{FF2B5EF4-FFF2-40B4-BE49-F238E27FC236}">
                <a16:creationId xmlns:a16="http://schemas.microsoft.com/office/drawing/2014/main" id="{1CC53A2F-2409-DB84-C988-B1C4A661B683}"/>
              </a:ext>
            </a:extLst>
          </p:cNvPr>
          <p:cNvSpPr txBox="1"/>
          <p:nvPr/>
        </p:nvSpPr>
        <p:spPr>
          <a:xfrm>
            <a:off x="4018633" y="18485838"/>
            <a:ext cx="3398737" cy="72889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4000" b="1" dirty="0">
                <a:effectLst/>
                <a:latin typeface="Arial" panose="020B0604020202020204" pitchFamily="34" charset="0"/>
                <a:ea typeface="DengXian" panose="02010600030101010101" pitchFamily="2" charset="-122"/>
                <a:cs typeface="Arial" panose="020B0604020202020204" pitchFamily="34" charset="0"/>
              </a:rPr>
              <a:t>Methodology</a:t>
            </a:r>
            <a:endParaRPr lang="en-US" sz="4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4" name="Picture 3" descr="Icon&#10;&#10;Description automatically generated">
            <a:extLst>
              <a:ext uri="{FF2B5EF4-FFF2-40B4-BE49-F238E27FC236}">
                <a16:creationId xmlns:a16="http://schemas.microsoft.com/office/drawing/2014/main" id="{031E1FE2-36A4-0872-4300-A1DD950BC296}"/>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3086204" y="18594706"/>
            <a:ext cx="545828" cy="534003"/>
          </a:xfrm>
          <a:prstGeom prst="rect">
            <a:avLst/>
          </a:prstGeom>
        </p:spPr>
      </p:pic>
      <p:sp>
        <p:nvSpPr>
          <p:cNvPr id="28" name="Arrow: Right 27">
            <a:extLst>
              <a:ext uri="{FF2B5EF4-FFF2-40B4-BE49-F238E27FC236}">
                <a16:creationId xmlns:a16="http://schemas.microsoft.com/office/drawing/2014/main" id="{349024C5-FB8A-5860-5500-5353B6B0178F}"/>
              </a:ext>
            </a:extLst>
          </p:cNvPr>
          <p:cNvSpPr/>
          <p:nvPr/>
        </p:nvSpPr>
        <p:spPr>
          <a:xfrm rot="18848499">
            <a:off x="1654360" y="21206366"/>
            <a:ext cx="1656184" cy="806610"/>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6" name="Arrow: Right 3135">
            <a:extLst>
              <a:ext uri="{FF2B5EF4-FFF2-40B4-BE49-F238E27FC236}">
                <a16:creationId xmlns:a16="http://schemas.microsoft.com/office/drawing/2014/main" id="{9CC0A514-C518-5442-AD65-ABA40CDA454C}"/>
              </a:ext>
            </a:extLst>
          </p:cNvPr>
          <p:cNvSpPr/>
          <p:nvPr/>
        </p:nvSpPr>
        <p:spPr>
          <a:xfrm rot="2787045">
            <a:off x="7418286" y="21241723"/>
            <a:ext cx="1656184" cy="806610"/>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9" name="Arrow: Right 3138">
            <a:extLst>
              <a:ext uri="{FF2B5EF4-FFF2-40B4-BE49-F238E27FC236}">
                <a16:creationId xmlns:a16="http://schemas.microsoft.com/office/drawing/2014/main" id="{360AD1E6-E5CA-79F8-0DF9-5D20B13A4251}"/>
              </a:ext>
            </a:extLst>
          </p:cNvPr>
          <p:cNvSpPr/>
          <p:nvPr/>
        </p:nvSpPr>
        <p:spPr>
          <a:xfrm rot="18907884" flipH="1">
            <a:off x="7389744" y="26396035"/>
            <a:ext cx="1656184" cy="806610"/>
          </a:xfrm>
          <a:prstGeom prst="rightArrow">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03F91D5-FC54-FB70-584B-252560655B9F}"/>
              </a:ext>
            </a:extLst>
          </p:cNvPr>
          <p:cNvGrpSpPr/>
          <p:nvPr/>
        </p:nvGrpSpPr>
        <p:grpSpPr>
          <a:xfrm>
            <a:off x="639572" y="22961534"/>
            <a:ext cx="2897359" cy="2887637"/>
            <a:chOff x="813943" y="19610277"/>
            <a:chExt cx="2897359" cy="2887637"/>
          </a:xfrm>
        </p:grpSpPr>
        <p:grpSp>
          <p:nvGrpSpPr>
            <p:cNvPr id="8" name="Group 7">
              <a:extLst>
                <a:ext uri="{FF2B5EF4-FFF2-40B4-BE49-F238E27FC236}">
                  <a16:creationId xmlns:a16="http://schemas.microsoft.com/office/drawing/2014/main" id="{D99BAD14-72FA-0A5E-218A-760FDE1CEA18}"/>
                </a:ext>
              </a:extLst>
            </p:cNvPr>
            <p:cNvGrpSpPr/>
            <p:nvPr/>
          </p:nvGrpSpPr>
          <p:grpSpPr>
            <a:xfrm>
              <a:off x="902990" y="19610277"/>
              <a:ext cx="2664298" cy="2212259"/>
              <a:chOff x="2848639" y="20854138"/>
              <a:chExt cx="1764431" cy="1465068"/>
            </a:xfrm>
            <a:solidFill>
              <a:schemeClr val="accent6">
                <a:lumMod val="20000"/>
                <a:lumOff val="80000"/>
              </a:schemeClr>
            </a:solidFill>
          </p:grpSpPr>
          <p:sp>
            <p:nvSpPr>
              <p:cNvPr id="9" name="Rectangle 8">
                <a:extLst>
                  <a:ext uri="{FF2B5EF4-FFF2-40B4-BE49-F238E27FC236}">
                    <a16:creationId xmlns:a16="http://schemas.microsoft.com/office/drawing/2014/main" id="{FA251EEB-FBF4-8024-AA47-B4E442B05DA6}"/>
                  </a:ext>
                </a:extLst>
              </p:cNvPr>
              <p:cNvSpPr/>
              <p:nvPr/>
            </p:nvSpPr>
            <p:spPr>
              <a:xfrm>
                <a:off x="2848639" y="20854138"/>
                <a:ext cx="1764431" cy="1465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F424D2E-A279-BF2F-97B5-2C6682409C1C}"/>
                  </a:ext>
                </a:extLst>
              </p:cNvPr>
              <p:cNvSpPr/>
              <p:nvPr/>
            </p:nvSpPr>
            <p:spPr>
              <a:xfrm>
                <a:off x="3696160" y="21223993"/>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398FD65-A378-4DE0-3442-5EF0113010E7}"/>
                  </a:ext>
                </a:extLst>
              </p:cNvPr>
              <p:cNvSpPr/>
              <p:nvPr/>
            </p:nvSpPr>
            <p:spPr>
              <a:xfrm>
                <a:off x="3297689" y="21200399"/>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AEFF60C-AEEA-9516-A7A6-6D5435DBF2A9}"/>
                  </a:ext>
                </a:extLst>
              </p:cNvPr>
              <p:cNvSpPr/>
              <p:nvPr/>
            </p:nvSpPr>
            <p:spPr>
              <a:xfrm>
                <a:off x="2891698" y="21192036"/>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80D26B9-3539-CA8D-B140-33400F726EE6}"/>
                  </a:ext>
                </a:extLst>
              </p:cNvPr>
              <p:cNvSpPr txBox="1"/>
              <p:nvPr/>
            </p:nvSpPr>
            <p:spPr>
              <a:xfrm>
                <a:off x="4204320" y="20904563"/>
                <a:ext cx="235138" cy="264973"/>
              </a:xfrm>
              <a:prstGeom prst="rect">
                <a:avLst/>
              </a:prstGeom>
              <a:noFill/>
              <a:ln>
                <a:noFill/>
              </a:ln>
            </p:spPr>
            <p:txBody>
              <a:bodyPr wrap="square" rtlCol="0">
                <a:spAutoFit/>
              </a:bodyPr>
              <a:lstStyle/>
              <a:p>
                <a:r>
                  <a:rPr lang="en-MY" sz="2000" dirty="0">
                    <a:latin typeface="Arial" panose="020B0604020202020204" pitchFamily="34" charset="0"/>
                    <a:cs typeface="Arial" panose="020B0604020202020204" pitchFamily="34" charset="0"/>
                  </a:rPr>
                  <a:t>3</a:t>
                </a:r>
                <a:endParaRPr lang="en-US" sz="1800" dirty="0">
                  <a:latin typeface="Arial" panose="020B0604020202020204" pitchFamily="34" charset="0"/>
                  <a:cs typeface="Arial" panose="020B0604020202020204" pitchFamily="34" charset="0"/>
                </a:endParaRPr>
              </a:p>
            </p:txBody>
          </p:sp>
          <p:cxnSp>
            <p:nvCxnSpPr>
              <p:cNvPr id="17" name="Straight Arrow Connector 16">
                <a:extLst>
                  <a:ext uri="{FF2B5EF4-FFF2-40B4-BE49-F238E27FC236}">
                    <a16:creationId xmlns:a16="http://schemas.microsoft.com/office/drawing/2014/main" id="{9A5034D5-361D-FAC6-0B37-96F5F6E1095A}"/>
                  </a:ext>
                </a:extLst>
              </p:cNvPr>
              <p:cNvCxnSpPr>
                <a:cxnSpLocks/>
              </p:cNvCxnSpPr>
              <p:nvPr/>
            </p:nvCxnSpPr>
            <p:spPr>
              <a:xfrm>
                <a:off x="3937262" y="21793995"/>
                <a:ext cx="375787" cy="0"/>
              </a:xfrm>
              <a:prstGeom prst="straightConnector1">
                <a:avLst/>
              </a:prstGeom>
              <a:grpFill/>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16B4703-46C6-B54D-D476-FC6C9BAA15C8}"/>
                  </a:ext>
                </a:extLst>
              </p:cNvPr>
              <p:cNvSpPr txBox="1"/>
              <p:nvPr/>
            </p:nvSpPr>
            <p:spPr>
              <a:xfrm>
                <a:off x="3752924" y="21928321"/>
                <a:ext cx="430959" cy="264973"/>
              </a:xfrm>
              <a:prstGeom prst="rect">
                <a:avLst/>
              </a:prstGeom>
              <a:noFill/>
              <a:ln>
                <a:noFill/>
              </a:ln>
            </p:spPr>
            <p:txBody>
              <a:bodyPr wrap="square" rtlCol="0">
                <a:spAutoFit/>
              </a:bodyPr>
              <a:lstStyle/>
              <a:p>
                <a:r>
                  <a:rPr lang="en-US" sz="2000" dirty="0">
                    <a:latin typeface="Arial" panose="020B0604020202020204" pitchFamily="34" charset="0"/>
                    <a:cs typeface="Arial" panose="020B0604020202020204" pitchFamily="34" charset="0"/>
                  </a:rPr>
                  <a:t>dt =</a:t>
                </a:r>
              </a:p>
            </p:txBody>
          </p:sp>
          <p:grpSp>
            <p:nvGrpSpPr>
              <p:cNvPr id="19" name="Group 18">
                <a:extLst>
                  <a:ext uri="{FF2B5EF4-FFF2-40B4-BE49-F238E27FC236}">
                    <a16:creationId xmlns:a16="http://schemas.microsoft.com/office/drawing/2014/main" id="{1272694F-3939-69FE-9164-DF0EED9942D6}"/>
                  </a:ext>
                </a:extLst>
              </p:cNvPr>
              <p:cNvGrpSpPr/>
              <p:nvPr/>
            </p:nvGrpSpPr>
            <p:grpSpPr>
              <a:xfrm>
                <a:off x="4057059" y="21845183"/>
                <a:ext cx="425535" cy="431387"/>
                <a:chOff x="3423916" y="3871538"/>
                <a:chExt cx="425535" cy="431387"/>
              </a:xfrm>
              <a:grpFill/>
            </p:grpSpPr>
            <p:sp>
              <p:nvSpPr>
                <p:cNvPr id="21" name="TextBox 20">
                  <a:extLst>
                    <a:ext uri="{FF2B5EF4-FFF2-40B4-BE49-F238E27FC236}">
                      <a16:creationId xmlns:a16="http://schemas.microsoft.com/office/drawing/2014/main" id="{5EB8627A-6E53-942C-1835-52D60B2D1C39}"/>
                    </a:ext>
                  </a:extLst>
                </p:cNvPr>
                <p:cNvSpPr txBox="1"/>
                <p:nvPr/>
              </p:nvSpPr>
              <p:spPr>
                <a:xfrm>
                  <a:off x="3503083" y="4037952"/>
                  <a:ext cx="346368" cy="264973"/>
                </a:xfrm>
                <a:prstGeom prst="rect">
                  <a:avLst/>
                </a:prstGeom>
                <a:noFill/>
                <a:ln>
                  <a:noFill/>
                </a:ln>
              </p:spPr>
              <p:txBody>
                <a:bodyPr wrap="square" rtlCol="0">
                  <a:spAutoFit/>
                </a:bodyPr>
                <a:lstStyle/>
                <a:p>
                  <a:r>
                    <a:rPr lang="en-US" sz="2000" dirty="0">
                      <a:latin typeface="Arial" panose="020B0604020202020204" pitchFamily="34" charset="0"/>
                      <a:cs typeface="Arial" panose="020B0604020202020204" pitchFamily="34" charset="0"/>
                    </a:rPr>
                    <a:t>fps</a:t>
                  </a:r>
                </a:p>
              </p:txBody>
            </p:sp>
            <p:sp>
              <p:nvSpPr>
                <p:cNvPr id="22" name="TextBox 21">
                  <a:extLst>
                    <a:ext uri="{FF2B5EF4-FFF2-40B4-BE49-F238E27FC236}">
                      <a16:creationId xmlns:a16="http://schemas.microsoft.com/office/drawing/2014/main" id="{F3B5A0B0-D1E1-A77F-2617-23D70E04AF2C}"/>
                    </a:ext>
                  </a:extLst>
                </p:cNvPr>
                <p:cNvSpPr txBox="1"/>
                <p:nvPr/>
              </p:nvSpPr>
              <p:spPr>
                <a:xfrm>
                  <a:off x="3548995" y="3871538"/>
                  <a:ext cx="151449" cy="264973"/>
                </a:xfrm>
                <a:prstGeom prst="rect">
                  <a:avLst/>
                </a:prstGeom>
                <a:noFill/>
                <a:ln>
                  <a:noFill/>
                </a:ln>
              </p:spPr>
              <p:txBody>
                <a:bodyPr wrap="square" rtlCol="0">
                  <a:spAutoFit/>
                </a:bodyPr>
                <a:lstStyle/>
                <a:p>
                  <a:r>
                    <a:rPr lang="en-US" sz="2000" dirty="0">
                      <a:latin typeface="Arial" panose="020B0604020202020204" pitchFamily="34" charset="0"/>
                      <a:cs typeface="Arial" panose="020B0604020202020204" pitchFamily="34" charset="0"/>
                    </a:rPr>
                    <a:t>1</a:t>
                  </a:r>
                </a:p>
              </p:txBody>
            </p:sp>
            <p:cxnSp>
              <p:nvCxnSpPr>
                <p:cNvPr id="23" name="Straight Connector 22">
                  <a:extLst>
                    <a:ext uri="{FF2B5EF4-FFF2-40B4-BE49-F238E27FC236}">
                      <a16:creationId xmlns:a16="http://schemas.microsoft.com/office/drawing/2014/main" id="{B9C3170B-09EA-4398-517D-9AB406626C31}"/>
                    </a:ext>
                  </a:extLst>
                </p:cNvPr>
                <p:cNvCxnSpPr/>
                <p:nvPr/>
              </p:nvCxnSpPr>
              <p:spPr>
                <a:xfrm>
                  <a:off x="3423916" y="4072677"/>
                  <a:ext cx="369007" cy="0"/>
                </a:xfrm>
                <a:prstGeom prst="line">
                  <a:avLst/>
                </a:prstGeom>
                <a:grpFill/>
                <a:ln w="9525">
                  <a:noFill/>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DF1BEE21-550C-BEE5-43B7-0D7D62E49AAC}"/>
                  </a:ext>
                </a:extLst>
              </p:cNvPr>
              <p:cNvSpPr/>
              <p:nvPr/>
            </p:nvSpPr>
            <p:spPr>
              <a:xfrm>
                <a:off x="4071947" y="21253698"/>
                <a:ext cx="482204" cy="428626"/>
              </a:xfrm>
              <a:prstGeom prst="rect">
                <a:avLst/>
              </a:prstGeom>
              <a:solidFill>
                <a:schemeClr val="accent1">
                  <a:lumMod val="20000"/>
                  <a:lumOff val="80000"/>
                </a:schemeClr>
              </a:solidFill>
              <a:ln>
                <a:solidFill>
                  <a:schemeClr val="accent1">
                    <a:lumMod val="40000"/>
                    <a:lumOff val="60000"/>
                  </a:schemeClr>
                </a:solidFill>
              </a:ln>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DCC462F7-3F00-D700-0811-0F69755E4F25}"/>
                </a:ext>
              </a:extLst>
            </p:cNvPr>
            <p:cNvSpPr txBox="1"/>
            <p:nvPr/>
          </p:nvSpPr>
          <p:spPr>
            <a:xfrm>
              <a:off x="2385321" y="19686419"/>
              <a:ext cx="355059" cy="400110"/>
            </a:xfrm>
            <a:prstGeom prst="rect">
              <a:avLst/>
            </a:prstGeom>
            <a:noFill/>
            <a:ln>
              <a:noFill/>
            </a:ln>
          </p:spPr>
          <p:txBody>
            <a:bodyPr wrap="square" rtlCol="0">
              <a:spAutoFit/>
            </a:bodyPr>
            <a:lstStyle/>
            <a:p>
              <a:r>
                <a:rPr lang="en-MY" sz="2000" dirty="0">
                  <a:latin typeface="Arial" panose="020B0604020202020204" pitchFamily="34" charset="0"/>
                  <a:cs typeface="Arial" panose="020B0604020202020204" pitchFamily="34" charset="0"/>
                </a:rPr>
                <a:t>2</a:t>
              </a:r>
              <a:endParaRPr lang="en-US" sz="18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8E06058B-B6E8-7998-51DB-EDC9265E4B2F}"/>
                </a:ext>
              </a:extLst>
            </p:cNvPr>
            <p:cNvSpPr txBox="1"/>
            <p:nvPr/>
          </p:nvSpPr>
          <p:spPr>
            <a:xfrm>
              <a:off x="1771850" y="19693391"/>
              <a:ext cx="355059" cy="400110"/>
            </a:xfrm>
            <a:prstGeom prst="rect">
              <a:avLst/>
            </a:prstGeom>
            <a:noFill/>
            <a:ln>
              <a:noFill/>
            </a:ln>
          </p:spPr>
          <p:txBody>
            <a:bodyPr wrap="square" rtlCol="0">
              <a:spAutoFit/>
            </a:bodyPr>
            <a:lstStyle/>
            <a:p>
              <a:r>
                <a:rPr lang="en-MY" sz="2000" dirty="0">
                  <a:latin typeface="Arial" panose="020B0604020202020204" pitchFamily="34" charset="0"/>
                  <a:cs typeface="Arial" panose="020B0604020202020204" pitchFamily="34" charset="0"/>
                </a:rPr>
                <a:t>1</a:t>
              </a:r>
              <a:endParaRPr lang="en-US" sz="18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CE01B51F-E8B7-EC64-61F8-05A3E04FE3AC}"/>
                </a:ext>
              </a:extLst>
            </p:cNvPr>
            <p:cNvSpPr txBox="1"/>
            <p:nvPr/>
          </p:nvSpPr>
          <p:spPr>
            <a:xfrm>
              <a:off x="1135575" y="19693391"/>
              <a:ext cx="355059" cy="400110"/>
            </a:xfrm>
            <a:prstGeom prst="rect">
              <a:avLst/>
            </a:prstGeom>
            <a:noFill/>
            <a:ln>
              <a:noFill/>
            </a:ln>
          </p:spPr>
          <p:txBody>
            <a:bodyPr wrap="square" rtlCol="0">
              <a:spAutoFit/>
            </a:bodyPr>
            <a:lstStyle/>
            <a:p>
              <a:r>
                <a:rPr lang="en-MY" sz="2000" dirty="0">
                  <a:latin typeface="Arial" panose="020B0604020202020204" pitchFamily="34" charset="0"/>
                  <a:cs typeface="Arial" panose="020B0604020202020204" pitchFamily="34" charset="0"/>
                </a:rPr>
                <a:t>0</a:t>
              </a:r>
              <a:endParaRPr lang="en-US" sz="1800" dirty="0">
                <a:latin typeface="Arial" panose="020B0604020202020204" pitchFamily="34" charset="0"/>
                <a:cs typeface="Arial" panose="020B0604020202020204" pitchFamily="34" charset="0"/>
              </a:endParaRPr>
            </a:p>
          </p:txBody>
        </p:sp>
        <p:sp>
          <p:nvSpPr>
            <p:cNvPr id="27" name="Text Box 36">
              <a:extLst>
                <a:ext uri="{FF2B5EF4-FFF2-40B4-BE49-F238E27FC236}">
                  <a16:creationId xmlns:a16="http://schemas.microsoft.com/office/drawing/2014/main" id="{194C8671-6381-B0E7-30F9-85E36A85ABFC}"/>
                </a:ext>
              </a:extLst>
            </p:cNvPr>
            <p:cNvSpPr txBox="1"/>
            <p:nvPr/>
          </p:nvSpPr>
          <p:spPr>
            <a:xfrm>
              <a:off x="813943" y="21940790"/>
              <a:ext cx="2897359" cy="55712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latin typeface="Arial" panose="020B0604020202020204" pitchFamily="34" charset="0"/>
                  <a:ea typeface="DengXian" panose="02010600030101010101" pitchFamily="2" charset="-122"/>
                  <a:cs typeface="Arial" panose="020B0604020202020204" pitchFamily="34" charset="0"/>
                </a:rPr>
                <a:t>Data Preprocessing</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cxnSp>
          <p:nvCxnSpPr>
            <p:cNvPr id="3140" name="Straight Connector 3139">
              <a:extLst>
                <a:ext uri="{FF2B5EF4-FFF2-40B4-BE49-F238E27FC236}">
                  <a16:creationId xmlns:a16="http://schemas.microsoft.com/office/drawing/2014/main" id="{12865D94-9853-96F8-77D7-12DAF6F5CAD5}"/>
                </a:ext>
              </a:extLst>
            </p:cNvPr>
            <p:cNvCxnSpPr/>
            <p:nvPr/>
          </p:nvCxnSpPr>
          <p:spPr>
            <a:xfrm>
              <a:off x="2847252" y="21423151"/>
              <a:ext cx="4593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44" name="Group 3143">
            <a:extLst>
              <a:ext uri="{FF2B5EF4-FFF2-40B4-BE49-F238E27FC236}">
                <a16:creationId xmlns:a16="http://schemas.microsoft.com/office/drawing/2014/main" id="{29BCCDB0-83F7-2224-D291-4FC530803111}"/>
              </a:ext>
            </a:extLst>
          </p:cNvPr>
          <p:cNvGrpSpPr/>
          <p:nvPr/>
        </p:nvGrpSpPr>
        <p:grpSpPr>
          <a:xfrm>
            <a:off x="3924648" y="25173793"/>
            <a:ext cx="3088057" cy="3848883"/>
            <a:chOff x="836591" y="24612584"/>
            <a:chExt cx="3088057" cy="3848883"/>
          </a:xfrm>
        </p:grpSpPr>
        <p:pic>
          <p:nvPicPr>
            <p:cNvPr id="3142" name="Picture 3141" descr="A picture containing text, night sky&#10;&#10;Description automatically generated">
              <a:extLst>
                <a:ext uri="{FF2B5EF4-FFF2-40B4-BE49-F238E27FC236}">
                  <a16:creationId xmlns:a16="http://schemas.microsoft.com/office/drawing/2014/main" id="{ED899742-BFAD-E839-F0E2-F5F46A1C46FD}"/>
                </a:ext>
              </a:extLst>
            </p:cNvPr>
            <p:cNvPicPr>
              <a:picLocks noChangeAspect="1"/>
            </p:cNvPicPr>
            <p:nvPr/>
          </p:nvPicPr>
          <p:blipFill rotWithShape="1">
            <a:blip r:embed="rId8">
              <a:extLst>
                <a:ext uri="{28A0092B-C50C-407E-A947-70E740481C1C}">
                  <a14:useLocalDpi xmlns:a14="http://schemas.microsoft.com/office/drawing/2010/main" val="0"/>
                </a:ext>
              </a:extLst>
            </a:blip>
            <a:srcRect b="10650"/>
            <a:stretch/>
          </p:blipFill>
          <p:spPr>
            <a:xfrm>
              <a:off x="836591" y="24612584"/>
              <a:ext cx="3088057" cy="2971417"/>
            </a:xfrm>
            <a:prstGeom prst="rect">
              <a:avLst/>
            </a:prstGeom>
          </p:spPr>
        </p:pic>
        <p:sp>
          <p:nvSpPr>
            <p:cNvPr id="3143" name="Text Box 37">
              <a:extLst>
                <a:ext uri="{FF2B5EF4-FFF2-40B4-BE49-F238E27FC236}">
                  <a16:creationId xmlns:a16="http://schemas.microsoft.com/office/drawing/2014/main" id="{DB149971-0BCF-7C98-618B-FACAD358D919}"/>
                </a:ext>
              </a:extLst>
            </p:cNvPr>
            <p:cNvSpPr txBox="1"/>
            <p:nvPr/>
          </p:nvSpPr>
          <p:spPr>
            <a:xfrm>
              <a:off x="1521204" y="27612190"/>
              <a:ext cx="1728192" cy="84927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effectLst/>
                  <a:latin typeface="Arial" panose="020B0604020202020204" pitchFamily="34" charset="0"/>
                  <a:ea typeface="DengXian" panose="02010600030101010101" pitchFamily="2" charset="-122"/>
                  <a:cs typeface="Arial" panose="020B0604020202020204" pitchFamily="34" charset="0"/>
                </a:rPr>
                <a:t>Injury Risk Probability</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grpSp>
      <p:grpSp>
        <p:nvGrpSpPr>
          <p:cNvPr id="3154" name="Group 3153">
            <a:extLst>
              <a:ext uri="{FF2B5EF4-FFF2-40B4-BE49-F238E27FC236}">
                <a16:creationId xmlns:a16="http://schemas.microsoft.com/office/drawing/2014/main" id="{5A62CD2F-96AF-728A-789B-E34BED7F8B25}"/>
              </a:ext>
            </a:extLst>
          </p:cNvPr>
          <p:cNvGrpSpPr/>
          <p:nvPr/>
        </p:nvGrpSpPr>
        <p:grpSpPr>
          <a:xfrm>
            <a:off x="7093000" y="22779135"/>
            <a:ext cx="3412548" cy="3098743"/>
            <a:chOff x="7093000" y="22779135"/>
            <a:chExt cx="3412548" cy="3098743"/>
          </a:xfrm>
        </p:grpSpPr>
        <p:sp>
          <p:nvSpPr>
            <p:cNvPr id="3137" name="Text Box 36">
              <a:extLst>
                <a:ext uri="{FF2B5EF4-FFF2-40B4-BE49-F238E27FC236}">
                  <a16:creationId xmlns:a16="http://schemas.microsoft.com/office/drawing/2014/main" id="{A43E3B43-5457-8BB7-51FC-BB39987CD2FB}"/>
                </a:ext>
              </a:extLst>
            </p:cNvPr>
            <p:cNvSpPr txBox="1"/>
            <p:nvPr/>
          </p:nvSpPr>
          <p:spPr>
            <a:xfrm>
              <a:off x="7093000" y="25337333"/>
              <a:ext cx="3412548" cy="5405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effectLst/>
                  <a:latin typeface="Arial" panose="020B0604020202020204" pitchFamily="34" charset="0"/>
                  <a:ea typeface="DengXian" panose="02010600030101010101" pitchFamily="2" charset="-122"/>
                  <a:cs typeface="Arial" panose="020B0604020202020204" pitchFamily="34" charset="0"/>
                </a:rPr>
                <a:t> Biomechanics Analysis</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145" name="Picture 3144" descr="A screenshot of a video game&#10;&#10;Description automatically generated with medium confidence">
              <a:extLst>
                <a:ext uri="{FF2B5EF4-FFF2-40B4-BE49-F238E27FC236}">
                  <a16:creationId xmlns:a16="http://schemas.microsoft.com/office/drawing/2014/main" id="{84250359-01FD-C8D2-E3C3-6057DAE7E644}"/>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150528" y="22779135"/>
              <a:ext cx="3335452" cy="2501589"/>
            </a:xfrm>
            <a:prstGeom prst="rect">
              <a:avLst/>
            </a:prstGeom>
          </p:spPr>
        </p:pic>
      </p:grpSp>
      <p:sp>
        <p:nvSpPr>
          <p:cNvPr id="3146" name="Scroll: Horizontal 3145">
            <a:extLst>
              <a:ext uri="{FF2B5EF4-FFF2-40B4-BE49-F238E27FC236}">
                <a16:creationId xmlns:a16="http://schemas.microsoft.com/office/drawing/2014/main" id="{926D8DF2-6706-5F3E-BDE6-168F705CFCA6}"/>
              </a:ext>
            </a:extLst>
          </p:cNvPr>
          <p:cNvSpPr/>
          <p:nvPr/>
        </p:nvSpPr>
        <p:spPr>
          <a:xfrm>
            <a:off x="10867331" y="5378680"/>
            <a:ext cx="10311506" cy="1081036"/>
          </a:xfrm>
          <a:prstGeom prst="horizontalScroll">
            <a:avLst/>
          </a:prstGeom>
          <a:solidFill>
            <a:schemeClr val="accent6">
              <a:lumMod val="20000"/>
              <a:lumOff val="80000"/>
            </a:schemeClr>
          </a:solidFill>
          <a:ln>
            <a:solidFill>
              <a:schemeClr val="accent6">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8" name="Text Box 6">
            <a:extLst>
              <a:ext uri="{FF2B5EF4-FFF2-40B4-BE49-F238E27FC236}">
                <a16:creationId xmlns:a16="http://schemas.microsoft.com/office/drawing/2014/main" id="{DEC766CF-CB05-3DDD-8F82-3E1C9BDC72F6}"/>
              </a:ext>
            </a:extLst>
          </p:cNvPr>
          <p:cNvSpPr txBox="1"/>
          <p:nvPr/>
        </p:nvSpPr>
        <p:spPr>
          <a:xfrm>
            <a:off x="15444003" y="5604454"/>
            <a:ext cx="2342221" cy="72107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ltLang="zh-CN" sz="4000" b="1" dirty="0">
                <a:effectLst/>
                <a:latin typeface="Arial" panose="020B0604020202020204" pitchFamily="34" charset="0"/>
                <a:ea typeface="DengXian" panose="02010600030101010101" pitchFamily="2" charset="-122"/>
                <a:cs typeface="Arial" panose="020B0604020202020204" pitchFamily="34" charset="0"/>
              </a:rPr>
              <a:t>Findings</a:t>
            </a:r>
            <a:endParaRPr lang="en-US" sz="4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149" name="Picture 3148" descr="A picture containing text&#10;&#10;Description automatically generated">
            <a:extLst>
              <a:ext uri="{FF2B5EF4-FFF2-40B4-BE49-F238E27FC236}">
                <a16:creationId xmlns:a16="http://schemas.microsoft.com/office/drawing/2014/main" id="{5590558F-CA41-161B-988C-5D6F62E3C662}"/>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14481852" y="5614555"/>
            <a:ext cx="649765" cy="649765"/>
          </a:xfrm>
          <a:prstGeom prst="rect">
            <a:avLst/>
          </a:prstGeom>
        </p:spPr>
      </p:pic>
      <p:sp>
        <p:nvSpPr>
          <p:cNvPr id="3150" name="TextBox 3149">
            <a:extLst>
              <a:ext uri="{FF2B5EF4-FFF2-40B4-BE49-F238E27FC236}">
                <a16:creationId xmlns:a16="http://schemas.microsoft.com/office/drawing/2014/main" id="{D7CDCD8A-CDE1-98F1-F3B6-7DADFB3FA2E5}"/>
              </a:ext>
            </a:extLst>
          </p:cNvPr>
          <p:cNvSpPr txBox="1"/>
          <p:nvPr/>
        </p:nvSpPr>
        <p:spPr>
          <a:xfrm>
            <a:off x="10858294" y="6561209"/>
            <a:ext cx="10528506" cy="830997"/>
          </a:xfrm>
          <a:prstGeom prst="rect">
            <a:avLst/>
          </a:prstGeom>
          <a:noFill/>
        </p:spPr>
        <p:txBody>
          <a:bodyPr wrap="square">
            <a:spAutoFit/>
          </a:bodyPr>
          <a:lstStyle/>
          <a:p>
            <a:pPr marL="457200" indent="-457200">
              <a:buFont typeface="+mj-lt"/>
              <a:buAutoNum type="arabicPeriod"/>
            </a:pPr>
            <a:r>
              <a:rPr lang="en-MY" sz="2400" dirty="0">
                <a:latin typeface="Arial" panose="020B0604020202020204" pitchFamily="34" charset="0"/>
                <a:cs typeface="Arial" panose="020B0604020202020204" pitchFamily="34" charset="0"/>
              </a:rPr>
              <a:t>In Figure 1 and Figure 3, notice that the spine angle value shows that the 3D reconstruction is quite reliable based only on image features.</a:t>
            </a:r>
          </a:p>
        </p:txBody>
      </p:sp>
      <p:sp>
        <p:nvSpPr>
          <p:cNvPr id="3151" name="TextBox 3150">
            <a:extLst>
              <a:ext uri="{FF2B5EF4-FFF2-40B4-BE49-F238E27FC236}">
                <a16:creationId xmlns:a16="http://schemas.microsoft.com/office/drawing/2014/main" id="{D13BFB9C-D440-3608-196B-05441E9C67CF}"/>
              </a:ext>
            </a:extLst>
          </p:cNvPr>
          <p:cNvSpPr txBox="1"/>
          <p:nvPr/>
        </p:nvSpPr>
        <p:spPr>
          <a:xfrm>
            <a:off x="10858293" y="7651155"/>
            <a:ext cx="10520129" cy="1569660"/>
          </a:xfrm>
          <a:prstGeom prst="rect">
            <a:avLst/>
          </a:prstGeom>
          <a:noFill/>
        </p:spPr>
        <p:txBody>
          <a:bodyPr wrap="square">
            <a:spAutoFit/>
          </a:bodyPr>
          <a:lstStyle/>
          <a:p>
            <a:pPr marL="457200" indent="-457200">
              <a:buFont typeface="+mj-lt"/>
              <a:buAutoNum type="arabicPeriod" startAt="2"/>
            </a:pPr>
            <a:r>
              <a:rPr lang="en-US" sz="2400" dirty="0">
                <a:latin typeface="Arial" panose="020B0604020202020204" pitchFamily="34" charset="0"/>
                <a:cs typeface="Arial" panose="020B0604020202020204" pitchFamily="34" charset="0"/>
              </a:rPr>
              <a:t>Setting the load as 50N, the </a:t>
            </a:r>
            <a:r>
              <a:rPr lang="en-US" sz="2400" i="1" dirty="0">
                <a:latin typeface="Arial" panose="020B0604020202020204" pitchFamily="34" charset="0"/>
                <a:cs typeface="Arial" panose="020B0604020202020204" pitchFamily="34" charset="0"/>
              </a:rPr>
              <a:t>red curve</a:t>
            </a:r>
            <a:r>
              <a:rPr lang="en-US" sz="2400" dirty="0">
                <a:latin typeface="Arial" panose="020B0604020202020204" pitchFamily="34" charset="0"/>
                <a:cs typeface="Arial" panose="020B0604020202020204" pitchFamily="34" charset="0"/>
              </a:rPr>
              <a:t> in Figure 2 displays injury risk over 26 repetitions. It indicates an accumulation of risk and increasing danger with more repetitions, contrasting with the </a:t>
            </a:r>
            <a:r>
              <a:rPr lang="en-US" sz="2400" i="1" dirty="0">
                <a:latin typeface="Arial" panose="020B0604020202020204" pitchFamily="34" charset="0"/>
                <a:cs typeface="Arial" panose="020B0604020202020204" pitchFamily="34" charset="0"/>
              </a:rPr>
              <a:t>green curve</a:t>
            </a:r>
            <a:r>
              <a:rPr lang="en-US" sz="2400" dirty="0">
                <a:latin typeface="Arial" panose="020B0604020202020204" pitchFamily="34" charset="0"/>
                <a:cs typeface="Arial" panose="020B0604020202020204" pitchFamily="34" charset="0"/>
              </a:rPr>
              <a:t> remaining constant value of risk probability.</a:t>
            </a:r>
            <a:endParaRPr lang="en-MY" sz="2400" dirty="0">
              <a:latin typeface="Arial" panose="020B0604020202020204" pitchFamily="34" charset="0"/>
              <a:cs typeface="Arial" panose="020B0604020202020204" pitchFamily="34" charset="0"/>
            </a:endParaRPr>
          </a:p>
        </p:txBody>
      </p:sp>
      <p:sp>
        <p:nvSpPr>
          <p:cNvPr id="3152" name="TextBox 3151">
            <a:extLst>
              <a:ext uri="{FF2B5EF4-FFF2-40B4-BE49-F238E27FC236}">
                <a16:creationId xmlns:a16="http://schemas.microsoft.com/office/drawing/2014/main" id="{F6D17B2A-8BCD-E254-93DC-741F091B9F03}"/>
              </a:ext>
            </a:extLst>
          </p:cNvPr>
          <p:cNvSpPr txBox="1"/>
          <p:nvPr/>
        </p:nvSpPr>
        <p:spPr>
          <a:xfrm>
            <a:off x="10849919" y="9341885"/>
            <a:ext cx="10536881" cy="1200329"/>
          </a:xfrm>
          <a:prstGeom prst="rect">
            <a:avLst/>
          </a:prstGeom>
          <a:noFill/>
        </p:spPr>
        <p:txBody>
          <a:bodyPr wrap="square">
            <a:spAutoFit/>
          </a:bodyPr>
          <a:lstStyle/>
          <a:p>
            <a:pPr marL="457200" indent="-457200">
              <a:buFont typeface="+mj-lt"/>
              <a:buAutoNum type="arabicPeriod" startAt="3"/>
            </a:pPr>
            <a:r>
              <a:rPr lang="en-MY" sz="2400" dirty="0">
                <a:latin typeface="Arial" panose="020B0604020202020204" pitchFamily="34" charset="0"/>
                <a:cs typeface="Arial" panose="020B0604020202020204" pitchFamily="34" charset="0"/>
              </a:rPr>
              <a:t>By adjusting the load’s weight to 250N, we obtain the result as shown in Figure 4, apparently the risk is much higher than Figure 2 over the same repetition. </a:t>
            </a:r>
          </a:p>
        </p:txBody>
      </p:sp>
      <p:sp>
        <p:nvSpPr>
          <p:cNvPr id="3153" name="TextBox 3152">
            <a:extLst>
              <a:ext uri="{FF2B5EF4-FFF2-40B4-BE49-F238E27FC236}">
                <a16:creationId xmlns:a16="http://schemas.microsoft.com/office/drawing/2014/main" id="{622F9577-2C93-DB4B-61BD-80AD916F036E}"/>
              </a:ext>
            </a:extLst>
          </p:cNvPr>
          <p:cNvSpPr txBox="1"/>
          <p:nvPr/>
        </p:nvSpPr>
        <p:spPr>
          <a:xfrm>
            <a:off x="10837416" y="10687983"/>
            <a:ext cx="10536880" cy="1569660"/>
          </a:xfrm>
          <a:prstGeom prst="rect">
            <a:avLst/>
          </a:prstGeom>
          <a:noFill/>
        </p:spPr>
        <p:txBody>
          <a:bodyPr wrap="square">
            <a:spAutoFit/>
          </a:bodyPr>
          <a:lstStyle/>
          <a:p>
            <a:pPr marL="457200" indent="-457200">
              <a:buFont typeface="+mj-lt"/>
              <a:buAutoNum type="arabicPeriod" startAt="4"/>
            </a:pPr>
            <a:r>
              <a:rPr lang="en-US" sz="2400" dirty="0">
                <a:latin typeface="Arial" panose="020B0604020202020204" pitchFamily="34" charset="0"/>
                <a:cs typeface="Arial" panose="020B0604020202020204" pitchFamily="34" charset="0"/>
              </a:rPr>
              <a:t>The value of the </a:t>
            </a:r>
            <a:r>
              <a:rPr lang="en-US" sz="2400" i="1" dirty="0">
                <a:latin typeface="Arial" panose="020B0604020202020204" pitchFamily="34" charset="0"/>
                <a:cs typeface="Arial" panose="020B0604020202020204" pitchFamily="34" charset="0"/>
              </a:rPr>
              <a:t>red curve </a:t>
            </a:r>
            <a:r>
              <a:rPr lang="en-US" sz="2400" dirty="0">
                <a:latin typeface="Arial" panose="020B0604020202020204" pitchFamily="34" charset="0"/>
                <a:cs typeface="Arial" panose="020B0604020202020204" pitchFamily="34" charset="0"/>
              </a:rPr>
              <a:t>(risk) is increased significantly at the peak value of the </a:t>
            </a:r>
            <a:r>
              <a:rPr lang="en-US" sz="2400" i="1" dirty="0">
                <a:latin typeface="Arial" panose="020B0604020202020204" pitchFamily="34" charset="0"/>
                <a:cs typeface="Arial" panose="020B0604020202020204" pitchFamily="34" charset="0"/>
              </a:rPr>
              <a:t>green curve</a:t>
            </a:r>
            <a:r>
              <a:rPr lang="en-US" sz="2400" dirty="0">
                <a:latin typeface="Arial" panose="020B0604020202020204" pitchFamily="34" charset="0"/>
                <a:cs typeface="Arial" panose="020B0604020202020204" pitchFamily="34" charset="0"/>
              </a:rPr>
              <a:t> which can be observed from Figure 2 and Figure 4, where the peak value of the </a:t>
            </a:r>
            <a:r>
              <a:rPr lang="en-US" sz="2400" i="1" dirty="0">
                <a:latin typeface="Arial" panose="020B0604020202020204" pitchFamily="34" charset="0"/>
                <a:cs typeface="Arial" panose="020B0604020202020204" pitchFamily="34" charset="0"/>
              </a:rPr>
              <a:t>green curve</a:t>
            </a:r>
            <a:r>
              <a:rPr lang="en-US" sz="2400" dirty="0">
                <a:latin typeface="Arial" panose="020B0604020202020204" pitchFamily="34" charset="0"/>
                <a:cs typeface="Arial" panose="020B0604020202020204" pitchFamily="34" charset="0"/>
              </a:rPr>
              <a:t> represents the peak lumbar compression force at the peak low back flexion angle. </a:t>
            </a:r>
            <a:endParaRPr lang="en-MY" sz="2400" dirty="0">
              <a:latin typeface="Arial" panose="020B0604020202020204" pitchFamily="34" charset="0"/>
              <a:cs typeface="Arial" panose="020B0604020202020204" pitchFamily="34" charset="0"/>
            </a:endParaRPr>
          </a:p>
        </p:txBody>
      </p:sp>
      <p:sp>
        <p:nvSpPr>
          <p:cNvPr id="3165" name="Text Box 6">
            <a:extLst>
              <a:ext uri="{FF2B5EF4-FFF2-40B4-BE49-F238E27FC236}">
                <a16:creationId xmlns:a16="http://schemas.microsoft.com/office/drawing/2014/main" id="{4701245C-3064-74BC-8866-99A8000ED8E6}"/>
              </a:ext>
            </a:extLst>
          </p:cNvPr>
          <p:cNvSpPr txBox="1"/>
          <p:nvPr/>
        </p:nvSpPr>
        <p:spPr>
          <a:xfrm>
            <a:off x="14993205" y="21346362"/>
            <a:ext cx="3243818" cy="72334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ltLang="zh-CN" sz="4000" b="1" dirty="0">
                <a:effectLst/>
                <a:latin typeface="Arial" panose="020B0604020202020204" pitchFamily="34" charset="0"/>
                <a:ea typeface="DengXian" panose="02010600030101010101" pitchFamily="2" charset="-122"/>
                <a:cs typeface="Arial" panose="020B0604020202020204" pitchFamily="34" charset="0"/>
              </a:rPr>
              <a:t>Conclusion</a:t>
            </a:r>
            <a:endParaRPr lang="en-US" sz="36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166" name="Picture 3165" descr="A picture containing dark, black, night sky&#10;&#10;Description automatically generated">
            <a:extLst>
              <a:ext uri="{FF2B5EF4-FFF2-40B4-BE49-F238E27FC236}">
                <a16:creationId xmlns:a16="http://schemas.microsoft.com/office/drawing/2014/main" id="{6CF4F918-E124-6A43-42DE-13AF9B9FA77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4166740" y="21379166"/>
            <a:ext cx="639995" cy="592692"/>
          </a:xfrm>
          <a:prstGeom prst="rect">
            <a:avLst/>
          </a:prstGeom>
        </p:spPr>
      </p:pic>
      <p:sp>
        <p:nvSpPr>
          <p:cNvPr id="3167" name="TextBox 3166">
            <a:extLst>
              <a:ext uri="{FF2B5EF4-FFF2-40B4-BE49-F238E27FC236}">
                <a16:creationId xmlns:a16="http://schemas.microsoft.com/office/drawing/2014/main" id="{E6BBF834-B2A2-25C3-D764-BF3678763695}"/>
              </a:ext>
            </a:extLst>
          </p:cNvPr>
          <p:cNvSpPr txBox="1"/>
          <p:nvPr/>
        </p:nvSpPr>
        <p:spPr>
          <a:xfrm>
            <a:off x="10909424" y="22364492"/>
            <a:ext cx="10477376" cy="2308324"/>
          </a:xfrm>
          <a:prstGeom prst="rect">
            <a:avLst/>
          </a:prstGeom>
          <a:noFill/>
        </p:spPr>
        <p:txBody>
          <a:bodyPr wrap="square">
            <a:spAutoFit/>
          </a:bodyPr>
          <a:lstStyle/>
          <a:p>
            <a:r>
              <a:rPr lang="en-MY" sz="2400" dirty="0">
                <a:latin typeface="Arial" panose="020B0604020202020204" pitchFamily="34" charset="0"/>
                <a:cs typeface="Arial" panose="020B0604020202020204" pitchFamily="34" charset="0"/>
              </a:rPr>
              <a:t>To conclude, heavier load’s weight, larger spine angle, and greater number of repetitions are the 3 key factors to injury risk probability. By considering the number of repetitions of the activity allows us to identify more high-risk behaviours.</a:t>
            </a:r>
          </a:p>
          <a:p>
            <a:r>
              <a:rPr lang="en-MY" sz="2400" dirty="0">
                <a:latin typeface="Arial" panose="020B0604020202020204" pitchFamily="34" charset="0"/>
                <a:cs typeface="Arial" panose="020B0604020202020204" pitchFamily="34" charset="0"/>
              </a:rPr>
              <a:t>Furthermore, the accuracy of the 3D pose estimation technique allows us to replace wearable-based technique such as IMU by computer vision.</a:t>
            </a:r>
          </a:p>
        </p:txBody>
      </p:sp>
      <p:sp>
        <p:nvSpPr>
          <p:cNvPr id="3183" name="Rectangle: Top Corners Rounded 3182">
            <a:extLst>
              <a:ext uri="{FF2B5EF4-FFF2-40B4-BE49-F238E27FC236}">
                <a16:creationId xmlns:a16="http://schemas.microsoft.com/office/drawing/2014/main" id="{C5C1C091-4BC5-E963-2969-9595D5AC6FEB}"/>
              </a:ext>
            </a:extLst>
          </p:cNvPr>
          <p:cNvSpPr/>
          <p:nvPr/>
        </p:nvSpPr>
        <p:spPr>
          <a:xfrm rot="5400000" flipH="1">
            <a:off x="4995450" y="12176341"/>
            <a:ext cx="5489952" cy="4720505"/>
          </a:xfrm>
          <a:prstGeom prst="round2Same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4" name="Scroll: Horizontal 3183">
            <a:extLst>
              <a:ext uri="{FF2B5EF4-FFF2-40B4-BE49-F238E27FC236}">
                <a16:creationId xmlns:a16="http://schemas.microsoft.com/office/drawing/2014/main" id="{B160A403-CA33-B14F-EA9E-B99315412BFF}"/>
              </a:ext>
            </a:extLst>
          </p:cNvPr>
          <p:cNvSpPr/>
          <p:nvPr/>
        </p:nvSpPr>
        <p:spPr>
          <a:xfrm>
            <a:off x="10909425" y="25016944"/>
            <a:ext cx="10269412" cy="1081036"/>
          </a:xfrm>
          <a:prstGeom prst="horizontalScroll">
            <a:avLst/>
          </a:prstGeom>
          <a:solidFill>
            <a:schemeClr val="accent2">
              <a:lumMod val="20000"/>
              <a:lumOff val="80000"/>
            </a:schemeClr>
          </a:solidFill>
          <a:ln>
            <a:solidFill>
              <a:schemeClr val="accent2">
                <a:lumMod val="40000"/>
                <a:lumOff val="6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5" name="Text Box 6">
            <a:extLst>
              <a:ext uri="{FF2B5EF4-FFF2-40B4-BE49-F238E27FC236}">
                <a16:creationId xmlns:a16="http://schemas.microsoft.com/office/drawing/2014/main" id="{30D3C093-4892-8DF7-5D80-C3E49447A50E}"/>
              </a:ext>
            </a:extLst>
          </p:cNvPr>
          <p:cNvSpPr txBox="1"/>
          <p:nvPr/>
        </p:nvSpPr>
        <p:spPr>
          <a:xfrm>
            <a:off x="15020797" y="25193888"/>
            <a:ext cx="3353917" cy="67149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altLang="zh-CN" sz="4000" b="1" dirty="0">
                <a:effectLst/>
                <a:latin typeface="Arial" panose="020B0604020202020204" pitchFamily="34" charset="0"/>
                <a:ea typeface="DengXian" panose="02010600030101010101" pitchFamily="2" charset="-122"/>
                <a:cs typeface="Arial" panose="020B0604020202020204" pitchFamily="34" charset="0"/>
              </a:rPr>
              <a:t>Future Work</a:t>
            </a:r>
            <a:endParaRPr lang="en-US" sz="4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3187" name="Picture 3186" descr="Text&#10;&#10;Description automatically generated">
            <a:extLst>
              <a:ext uri="{FF2B5EF4-FFF2-40B4-BE49-F238E27FC236}">
                <a16:creationId xmlns:a16="http://schemas.microsoft.com/office/drawing/2014/main" id="{2F50E410-2E42-AC05-542E-EC9FFC7A7CE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121711" y="25182401"/>
            <a:ext cx="640285" cy="1042750"/>
          </a:xfrm>
          <a:prstGeom prst="rect">
            <a:avLst/>
          </a:prstGeom>
        </p:spPr>
      </p:pic>
      <p:sp>
        <p:nvSpPr>
          <p:cNvPr id="3188" name="TextBox 3187">
            <a:extLst>
              <a:ext uri="{FF2B5EF4-FFF2-40B4-BE49-F238E27FC236}">
                <a16:creationId xmlns:a16="http://schemas.microsoft.com/office/drawing/2014/main" id="{E15683AC-5BC1-8A17-439D-F275B0D44E03}"/>
              </a:ext>
            </a:extLst>
          </p:cNvPr>
          <p:cNvSpPr txBox="1"/>
          <p:nvPr/>
        </p:nvSpPr>
        <p:spPr>
          <a:xfrm>
            <a:off x="10909424" y="26297159"/>
            <a:ext cx="10464871" cy="2308324"/>
          </a:xfrm>
          <a:prstGeom prst="rect">
            <a:avLst/>
          </a:prstGeom>
          <a:noFill/>
        </p:spPr>
        <p:txBody>
          <a:bodyPr wrap="square">
            <a:spAutoFit/>
          </a:bodyPr>
          <a:lstStyle/>
          <a:p>
            <a:r>
              <a:rPr lang="en-MY" sz="2400" dirty="0">
                <a:latin typeface="Arial" panose="020B0604020202020204" pitchFamily="34" charset="0"/>
                <a:cs typeface="Arial" panose="020B0604020202020204" pitchFamily="34" charset="0"/>
              </a:rPr>
              <a:t>Using average muscle area of both genders at a certain range of age may not apply to more extreme cases in terms of body fitness. And hence, more customizable ergonomic risk assessment framework can be developed in future to enhance the work. </a:t>
            </a:r>
            <a:br>
              <a:rPr lang="en-MY" sz="2400" dirty="0">
                <a:latin typeface="Arial" panose="020B0604020202020204" pitchFamily="34" charset="0"/>
                <a:cs typeface="Arial" panose="020B0604020202020204" pitchFamily="34" charset="0"/>
              </a:rPr>
            </a:br>
            <a:r>
              <a:rPr lang="en-MY" sz="2400" dirty="0">
                <a:latin typeface="Arial" panose="020B0604020202020204" pitchFamily="34" charset="0"/>
                <a:cs typeface="Arial" panose="020B0604020202020204" pitchFamily="34" charset="0"/>
              </a:rPr>
              <a:t>Besides, the hyperparameters adjustment may be optimized for the risk probability prediction.</a:t>
            </a:r>
          </a:p>
        </p:txBody>
      </p:sp>
      <p:cxnSp>
        <p:nvCxnSpPr>
          <p:cNvPr id="3191" name="Straight Connector 3190">
            <a:extLst>
              <a:ext uri="{FF2B5EF4-FFF2-40B4-BE49-F238E27FC236}">
                <a16:creationId xmlns:a16="http://schemas.microsoft.com/office/drawing/2014/main" id="{FE3C8FDA-81FF-C50E-FF10-451E4B2A3F32}"/>
              </a:ext>
            </a:extLst>
          </p:cNvPr>
          <p:cNvCxnSpPr>
            <a:cxnSpLocks/>
          </p:cNvCxnSpPr>
          <p:nvPr/>
        </p:nvCxnSpPr>
        <p:spPr>
          <a:xfrm>
            <a:off x="10693400" y="5591658"/>
            <a:ext cx="0" cy="23157841"/>
          </a:xfrm>
          <a:prstGeom prst="line">
            <a:avLst/>
          </a:prstGeom>
        </p:spPr>
        <p:style>
          <a:lnRef idx="1">
            <a:schemeClr val="dk1"/>
          </a:lnRef>
          <a:fillRef idx="0">
            <a:schemeClr val="dk1"/>
          </a:fillRef>
          <a:effectRef idx="0">
            <a:schemeClr val="dk1"/>
          </a:effectRef>
          <a:fontRef idx="minor">
            <a:schemeClr val="tx1"/>
          </a:fontRef>
        </p:style>
      </p:cxnSp>
      <p:sp>
        <p:nvSpPr>
          <p:cNvPr id="3159" name="Text Box 36">
            <a:extLst>
              <a:ext uri="{FF2B5EF4-FFF2-40B4-BE49-F238E27FC236}">
                <a16:creationId xmlns:a16="http://schemas.microsoft.com/office/drawing/2014/main" id="{E72F1F54-AF18-45D2-66F4-639B8C7EA9F1}"/>
              </a:ext>
            </a:extLst>
          </p:cNvPr>
          <p:cNvSpPr txBox="1"/>
          <p:nvPr/>
        </p:nvSpPr>
        <p:spPr>
          <a:xfrm>
            <a:off x="16795727" y="15965026"/>
            <a:ext cx="4436919" cy="43082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000" dirty="0">
                <a:latin typeface="Arial" panose="020B0604020202020204" pitchFamily="34" charset="0"/>
                <a:ea typeface="DengXian" panose="02010600030101010101" pitchFamily="2" charset="-122"/>
                <a:cs typeface="Arial" panose="020B0604020202020204" pitchFamily="34" charset="0"/>
              </a:rPr>
              <a:t>Figure 2. Risk % at the load of 50N</a:t>
            </a:r>
            <a:endParaRPr lang="en-US" sz="2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78" name="Picture 77">
            <a:extLst>
              <a:ext uri="{FF2B5EF4-FFF2-40B4-BE49-F238E27FC236}">
                <a16:creationId xmlns:a16="http://schemas.microsoft.com/office/drawing/2014/main" id="{705139EF-27DA-709C-E38C-CB0396305CE6}"/>
              </a:ext>
            </a:extLst>
          </p:cNvPr>
          <p:cNvPicPr>
            <a:picLocks noChangeAspect="1"/>
          </p:cNvPicPr>
          <p:nvPr/>
        </p:nvPicPr>
        <p:blipFill rotWithShape="1">
          <a:blip r:embed="rId2"/>
          <a:srcRect l="54609" t="6374"/>
          <a:stretch/>
        </p:blipFill>
        <p:spPr>
          <a:xfrm>
            <a:off x="16454040" y="12528001"/>
            <a:ext cx="4868134" cy="3476082"/>
          </a:xfrm>
          <a:prstGeom prst="rect">
            <a:avLst/>
          </a:prstGeom>
        </p:spPr>
      </p:pic>
      <p:grpSp>
        <p:nvGrpSpPr>
          <p:cNvPr id="81" name="Group 80">
            <a:extLst>
              <a:ext uri="{FF2B5EF4-FFF2-40B4-BE49-F238E27FC236}">
                <a16:creationId xmlns:a16="http://schemas.microsoft.com/office/drawing/2014/main" id="{C01E15D9-683B-8ABF-A9EA-EB47A48A9FB3}"/>
              </a:ext>
            </a:extLst>
          </p:cNvPr>
          <p:cNvGrpSpPr/>
          <p:nvPr/>
        </p:nvGrpSpPr>
        <p:grpSpPr>
          <a:xfrm>
            <a:off x="10830931" y="16652155"/>
            <a:ext cx="5517953" cy="3524850"/>
            <a:chOff x="10830931" y="16652155"/>
            <a:chExt cx="5517953" cy="3524850"/>
          </a:xfrm>
        </p:grpSpPr>
        <p:sp>
          <p:nvSpPr>
            <p:cNvPr id="72" name="Text Box 36">
              <a:extLst>
                <a:ext uri="{FF2B5EF4-FFF2-40B4-BE49-F238E27FC236}">
                  <a16:creationId xmlns:a16="http://schemas.microsoft.com/office/drawing/2014/main" id="{AA95E5C9-3711-E4F5-E13D-033E87F04AEF}"/>
                </a:ext>
              </a:extLst>
            </p:cNvPr>
            <p:cNvSpPr txBox="1"/>
            <p:nvPr/>
          </p:nvSpPr>
          <p:spPr>
            <a:xfrm>
              <a:off x="11096115" y="19395261"/>
              <a:ext cx="5252769" cy="78174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000" dirty="0">
                  <a:latin typeface="Arial" panose="020B0604020202020204" pitchFamily="34" charset="0"/>
                  <a:ea typeface="DengXian" panose="02010600030101010101" pitchFamily="2" charset="-122"/>
                  <a:cs typeface="Arial" panose="020B0604020202020204" pitchFamily="34" charset="0"/>
                </a:rPr>
                <a:t>Figure 3. Visualization of 3D reconstruction</a:t>
              </a:r>
              <a:br>
                <a:rPr lang="en-MY" sz="2000" dirty="0">
                  <a:latin typeface="Arial" panose="020B0604020202020204" pitchFamily="34" charset="0"/>
                  <a:ea typeface="DengXian" panose="02010600030101010101" pitchFamily="2" charset="-122"/>
                  <a:cs typeface="Arial" panose="020B0604020202020204" pitchFamily="34" charset="0"/>
                </a:rPr>
              </a:br>
              <a:r>
                <a:rPr lang="en-MY" sz="2000" dirty="0">
                  <a:latin typeface="Arial" panose="020B0604020202020204" pitchFamily="34" charset="0"/>
                  <a:ea typeface="DengXian" panose="02010600030101010101" pitchFamily="2" charset="-122"/>
                  <a:cs typeface="Arial" panose="020B0604020202020204" pitchFamily="34" charset="0"/>
                </a:rPr>
                <a:t>               at the load of 250N</a:t>
              </a:r>
              <a:endParaRPr lang="en-US" sz="2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79" name="Picture 78">
              <a:extLst>
                <a:ext uri="{FF2B5EF4-FFF2-40B4-BE49-F238E27FC236}">
                  <a16:creationId xmlns:a16="http://schemas.microsoft.com/office/drawing/2014/main" id="{979C071A-DF40-82EB-3D35-BAB7A490ED9F}"/>
                </a:ext>
              </a:extLst>
            </p:cNvPr>
            <p:cNvPicPr>
              <a:picLocks noChangeAspect="1"/>
            </p:cNvPicPr>
            <p:nvPr/>
          </p:nvPicPr>
          <p:blipFill rotWithShape="1">
            <a:blip r:embed="rId15"/>
            <a:srcRect r="49774" b="24855"/>
            <a:stretch/>
          </p:blipFill>
          <p:spPr>
            <a:xfrm>
              <a:off x="10873420" y="16652155"/>
              <a:ext cx="5453738" cy="2816766"/>
            </a:xfrm>
            <a:prstGeom prst="rect">
              <a:avLst/>
            </a:prstGeom>
          </p:spPr>
        </p:pic>
        <p:sp>
          <p:nvSpPr>
            <p:cNvPr id="80" name="Oval 79">
              <a:extLst>
                <a:ext uri="{FF2B5EF4-FFF2-40B4-BE49-F238E27FC236}">
                  <a16:creationId xmlns:a16="http://schemas.microsoft.com/office/drawing/2014/main" id="{F2D0C768-F29E-AF25-4839-50C673122F16}"/>
                </a:ext>
              </a:extLst>
            </p:cNvPr>
            <p:cNvSpPr/>
            <p:nvPr/>
          </p:nvSpPr>
          <p:spPr>
            <a:xfrm>
              <a:off x="10830931" y="17172338"/>
              <a:ext cx="2282830" cy="2680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a:extLst>
              <a:ext uri="{FF2B5EF4-FFF2-40B4-BE49-F238E27FC236}">
                <a16:creationId xmlns:a16="http://schemas.microsoft.com/office/drawing/2014/main" id="{F8940EC7-7BCC-D372-EE23-6A35D9AE2193}"/>
              </a:ext>
            </a:extLst>
          </p:cNvPr>
          <p:cNvGrpSpPr/>
          <p:nvPr/>
        </p:nvGrpSpPr>
        <p:grpSpPr>
          <a:xfrm>
            <a:off x="16446107" y="16778884"/>
            <a:ext cx="4876067" cy="3905719"/>
            <a:chOff x="16446107" y="16778884"/>
            <a:chExt cx="4876067" cy="3905719"/>
          </a:xfrm>
        </p:grpSpPr>
        <p:sp>
          <p:nvSpPr>
            <p:cNvPr id="3156" name="Text Box 36">
              <a:extLst>
                <a:ext uri="{FF2B5EF4-FFF2-40B4-BE49-F238E27FC236}">
                  <a16:creationId xmlns:a16="http://schemas.microsoft.com/office/drawing/2014/main" id="{90953BE7-C72B-8398-FE22-C40CF2C36A61}"/>
                </a:ext>
              </a:extLst>
            </p:cNvPr>
            <p:cNvSpPr txBox="1"/>
            <p:nvPr/>
          </p:nvSpPr>
          <p:spPr>
            <a:xfrm>
              <a:off x="16678397" y="20226308"/>
              <a:ext cx="4329346" cy="45829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000" dirty="0">
                  <a:latin typeface="Arial" panose="020B0604020202020204" pitchFamily="34" charset="0"/>
                  <a:ea typeface="DengXian" panose="02010600030101010101" pitchFamily="2" charset="-122"/>
                  <a:cs typeface="Arial" panose="020B0604020202020204" pitchFamily="34" charset="0"/>
                </a:rPr>
                <a:t>Figure 4. Risk % at the load of 250N</a:t>
              </a:r>
              <a:endParaRPr lang="en-US" sz="20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83" name="Picture 82">
              <a:extLst>
                <a:ext uri="{FF2B5EF4-FFF2-40B4-BE49-F238E27FC236}">
                  <a16:creationId xmlns:a16="http://schemas.microsoft.com/office/drawing/2014/main" id="{B4A55F2C-03FE-B090-E5E7-4FC23455A876}"/>
                </a:ext>
              </a:extLst>
            </p:cNvPr>
            <p:cNvPicPr>
              <a:picLocks noChangeAspect="1"/>
            </p:cNvPicPr>
            <p:nvPr/>
          </p:nvPicPr>
          <p:blipFill rotWithShape="1">
            <a:blip r:embed="rId15"/>
            <a:srcRect l="54641" t="6395"/>
            <a:stretch/>
          </p:blipFill>
          <p:spPr>
            <a:xfrm>
              <a:off x="16446107" y="16778884"/>
              <a:ext cx="4876067" cy="3473671"/>
            </a:xfrm>
            <a:prstGeom prst="rect">
              <a:avLst/>
            </a:prstGeom>
          </p:spPr>
        </p:pic>
      </p:grpSp>
      <p:grpSp>
        <p:nvGrpSpPr>
          <p:cNvPr id="3138" name="Group 3137">
            <a:extLst>
              <a:ext uri="{FF2B5EF4-FFF2-40B4-BE49-F238E27FC236}">
                <a16:creationId xmlns:a16="http://schemas.microsoft.com/office/drawing/2014/main" id="{97530987-11AD-1703-8FB6-B5CEDC2E58C0}"/>
              </a:ext>
            </a:extLst>
          </p:cNvPr>
          <p:cNvGrpSpPr/>
          <p:nvPr/>
        </p:nvGrpSpPr>
        <p:grpSpPr>
          <a:xfrm>
            <a:off x="3883285" y="19786133"/>
            <a:ext cx="2986452" cy="3225317"/>
            <a:chOff x="7020992" y="19619526"/>
            <a:chExt cx="2986452" cy="3225317"/>
          </a:xfrm>
        </p:grpSpPr>
        <p:sp>
          <p:nvSpPr>
            <p:cNvPr id="63" name="Text Box 37">
              <a:extLst>
                <a:ext uri="{FF2B5EF4-FFF2-40B4-BE49-F238E27FC236}">
                  <a16:creationId xmlns:a16="http://schemas.microsoft.com/office/drawing/2014/main" id="{F13EFF4C-EAB5-7676-B069-2204C9E41381}"/>
                </a:ext>
              </a:extLst>
            </p:cNvPr>
            <p:cNvSpPr txBox="1"/>
            <p:nvPr/>
          </p:nvSpPr>
          <p:spPr>
            <a:xfrm>
              <a:off x="7020992" y="21897618"/>
              <a:ext cx="2986452" cy="9472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MY" sz="2400" dirty="0">
                  <a:latin typeface="Arial" panose="020B0604020202020204" pitchFamily="34" charset="0"/>
                  <a:ea typeface="DengXian" panose="02010600030101010101" pitchFamily="2" charset="-122"/>
                  <a:cs typeface="Arial" panose="020B0604020202020204" pitchFamily="34" charset="0"/>
                </a:rPr>
                <a:t>     </a:t>
              </a:r>
              <a:r>
                <a:rPr lang="en-MY" sz="2400" b="1" dirty="0">
                  <a:latin typeface="Arial" panose="020B0604020202020204" pitchFamily="34" charset="0"/>
                  <a:ea typeface="DengXian" panose="02010600030101010101" pitchFamily="2" charset="-122"/>
                  <a:cs typeface="Arial" panose="020B0604020202020204" pitchFamily="34" charset="0"/>
                </a:rPr>
                <a:t>VideoPose3D</a:t>
              </a:r>
              <a:br>
                <a:rPr lang="en-MY" sz="2400" dirty="0">
                  <a:latin typeface="Arial" panose="020B0604020202020204" pitchFamily="34" charset="0"/>
                  <a:ea typeface="DengXian" panose="02010600030101010101" pitchFamily="2" charset="-122"/>
                  <a:cs typeface="Arial" panose="020B0604020202020204" pitchFamily="34" charset="0"/>
                </a:rPr>
              </a:br>
              <a:r>
                <a:rPr lang="en-MY" sz="2400" dirty="0">
                  <a:latin typeface="Arial" panose="020B0604020202020204" pitchFamily="34" charset="0"/>
                  <a:ea typeface="DengXian" panose="02010600030101010101" pitchFamily="2" charset="-122"/>
                  <a:cs typeface="Arial" panose="020B0604020202020204" pitchFamily="34" charset="0"/>
                </a:rPr>
                <a:t>3D Pose </a:t>
              </a:r>
              <a:r>
                <a:rPr lang="en-US" altLang="zh-CN" sz="2400" dirty="0">
                  <a:latin typeface="Arial" panose="020B0604020202020204" pitchFamily="34" charset="0"/>
                  <a:ea typeface="DengXian" panose="02010600030101010101" pitchFamily="2" charset="-122"/>
                  <a:cs typeface="Arial" panose="020B0604020202020204" pitchFamily="34" charset="0"/>
                </a:rPr>
                <a:t>Estimation</a:t>
              </a:r>
              <a:endParaRPr lang="en-US" sz="2400" dirty="0">
                <a:effectLst/>
                <a:latin typeface="Arial" panose="020B0604020202020204" pitchFamily="34" charset="0"/>
                <a:ea typeface="DengXian" panose="02010600030101010101" pitchFamily="2" charset="-122"/>
                <a:cs typeface="Arial" panose="020B0604020202020204" pitchFamily="34" charset="0"/>
              </a:endParaRPr>
            </a:p>
          </p:txBody>
        </p:sp>
        <p:pic>
          <p:nvPicPr>
            <p:cNvPr id="13" name="Picture 12">
              <a:extLst>
                <a:ext uri="{FF2B5EF4-FFF2-40B4-BE49-F238E27FC236}">
                  <a16:creationId xmlns:a16="http://schemas.microsoft.com/office/drawing/2014/main" id="{6F5CB090-C754-D0A5-2C69-2CB4F00AF024}"/>
                </a:ext>
              </a:extLst>
            </p:cNvPr>
            <p:cNvPicPr>
              <a:picLocks noChangeAspect="1"/>
            </p:cNvPicPr>
            <p:nvPr/>
          </p:nvPicPr>
          <p:blipFill>
            <a:blip r:embed="rId16"/>
            <a:stretch>
              <a:fillRect/>
            </a:stretch>
          </p:blipFill>
          <p:spPr>
            <a:xfrm>
              <a:off x="7162062" y="19619526"/>
              <a:ext cx="2805407" cy="2289213"/>
            </a:xfrm>
            <a:prstGeom prst="rect">
              <a:avLst/>
            </a:prstGeom>
          </p:spPr>
        </p:pic>
      </p:grpSp>
    </p:spTree>
    <p:extLst>
      <p:ext uri="{BB962C8B-B14F-4D97-AF65-F5344CB8AC3E}">
        <p14:creationId xmlns:p14="http://schemas.microsoft.com/office/powerpoint/2010/main" val="1544516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D68A5915C9D1409899F494F0ED9BDD" ma:contentTypeVersion="1" ma:contentTypeDescription="Create a new document." ma:contentTypeScope="" ma:versionID="67282701de1d7ae3857b79de6ddb7046">
  <xsd:schema xmlns:xsd="http://www.w3.org/2001/XMLSchema" xmlns:xs="http://www.w3.org/2001/XMLSchema" xmlns:p="http://schemas.microsoft.com/office/2006/metadata/properties" xmlns:ns1="http://schemas.microsoft.com/sharepoint/v3" targetNamespace="http://schemas.microsoft.com/office/2006/metadata/properties" ma:root="true" ma:fieldsID="a447206dab0015f8b9f8924535193e8c"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89E708-B13C-4F36-BA33-81092694155D}">
  <ds:schemaRefs>
    <ds:schemaRef ds:uri="http://purl.org/dc/terms/"/>
    <ds:schemaRef ds:uri="http://www.w3.org/XML/1998/namespace"/>
    <ds:schemaRef ds:uri="http://schemas.microsoft.com/office/2006/documentManagement/types"/>
    <ds:schemaRef ds:uri="http://schemas.microsoft.com/sharepoint/v3"/>
    <ds:schemaRef ds:uri="http://schemas.microsoft.com/office/2006/metadata/properties"/>
    <ds:schemaRef ds:uri="http://purl.org/dc/dcmitype/"/>
    <ds:schemaRef ds:uri="http://purl.org/dc/elements/1.1/"/>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6EFD8C4A-05AF-47FA-8977-00F7A977B6F5}">
  <ds:schemaRefs>
    <ds:schemaRef ds:uri="http://schemas.microsoft.com/sharepoint/v3/contenttype/forms"/>
  </ds:schemaRefs>
</ds:datastoreItem>
</file>

<file path=customXml/itemProps3.xml><?xml version="1.0" encoding="utf-8"?>
<ds:datastoreItem xmlns:ds="http://schemas.openxmlformats.org/officeDocument/2006/customXml" ds:itemID="{8F3D7827-6582-44E5-B80C-61E961F7F0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7650</TotalTime>
  <Words>571</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Biying</dc:creator>
  <cp:lastModifiedBy>#LOR WEN SIN#</cp:lastModifiedBy>
  <cp:revision>63</cp:revision>
  <dcterms:created xsi:type="dcterms:W3CDTF">2014-02-10T03:35:30Z</dcterms:created>
  <dcterms:modified xsi:type="dcterms:W3CDTF">2023-03-19T02:53:52Z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0x010100F7D68A5915C9D1409899F494F0ED9BDD</vt:lpwstr>
  </property>
</Properties>
</file>