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4"/>
  </p:sldMasterIdLst>
  <p:sldIdLst>
    <p:sldId id="257" r:id="rId5"/>
    <p:sldId id="258" r:id="rId6"/>
    <p:sldId id="259" r:id="rId7"/>
    <p:sldId id="270" r:id="rId8"/>
    <p:sldId id="283" r:id="rId9"/>
    <p:sldId id="271" r:id="rId10"/>
    <p:sldId id="261" r:id="rId11"/>
    <p:sldId id="273" r:id="rId12"/>
    <p:sldId id="282" r:id="rId13"/>
    <p:sldId id="272" r:id="rId14"/>
    <p:sldId id="274" r:id="rId15"/>
    <p:sldId id="275" r:id="rId16"/>
    <p:sldId id="276" r:id="rId17"/>
    <p:sldId id="277" r:id="rId18"/>
    <p:sldId id="278" r:id="rId19"/>
    <p:sldId id="279" r:id="rId20"/>
    <p:sldId id="280" r:id="rId21"/>
    <p:sldId id="281" r:id="rId22"/>
    <p:sldId id="268" r:id="rId23"/>
    <p:sldId id="26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595BEF3-757E-B25B-4572-55000CBC0160}" name="WLOR001@e.ntu.edu.sg" initials="W" userId="WLOR001@e.ntu.edu.sg"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FF"/>
    <a:srgbClr val="FFFFFF"/>
    <a:srgbClr val="CCECFF"/>
    <a:srgbClr val="CCFFCC"/>
    <a:srgbClr val="99FF99"/>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68F564-C505-4AFB-98D4-11390D4AF5E7}" v="88" dt="2022-12-09T02:23:11.3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2" d="100"/>
          <a:sy n="92" d="100"/>
        </p:scale>
        <p:origin x="216"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8/10/relationships/authors" Targe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515441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12/15/2022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94674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12/15/2022</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21617704"/>
      </p:ext>
    </p:extLst>
  </p:cSld>
  <p:clrMap bg1="lt1" tx1="dk1" bg2="lt2" tx2="dk2" accent1="accent1" accent2="accent2" accent3="accent3" accent4="accent4" accent5="accent5" accent6="accent6" hlink="hlink" folHlink="folHlink"/>
  <p:sldLayoutIdLst>
    <p:sldLayoutId id="2147483707" r:id="rId1"/>
    <p:sldLayoutId id="2147483706" r:id="rId2"/>
  </p:sldLayoutIdLst>
  <p:hf sldNum="0" hdr="0" ftr="0" dt="0"/>
  <p:txStyles>
    <p:titleStyle>
      <a:lvl1pPr algn="l" defTabSz="914400" rtl="0" eaLnBrk="1" latinLnBrk="0" hangingPunct="1">
        <a:lnSpc>
          <a:spcPct val="90000"/>
        </a:lnSpc>
        <a:spcBef>
          <a:spcPct val="0"/>
        </a:spcBef>
        <a:buNone/>
        <a:defRPr lang="en-US" sz="3800" i="1"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643B7E8-B361-4A91-A7A5-07418CFCF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A74E93-DAA8-4661-8F23-0F48710EAF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6269159"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20" name="Rectangle 19">
            <a:extLst>
              <a:ext uri="{FF2B5EF4-FFF2-40B4-BE49-F238E27FC236}">
                <a16:creationId xmlns:a16="http://schemas.microsoft.com/office/drawing/2014/main" id="{FF212E38-C041-49D9-9236-29FF44B27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16" y="809244"/>
            <a:ext cx="5943600" cy="5239512"/>
          </a:xfrm>
          <a:prstGeom prst="rect">
            <a:avLst/>
          </a:prstGeom>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24819CFA-06A7-F042-47D1-18EFB2ACB2CA}"/>
              </a:ext>
            </a:extLst>
          </p:cNvPr>
          <p:cNvSpPr>
            <a:spLocks noGrp="1"/>
          </p:cNvSpPr>
          <p:nvPr>
            <p:ph type="ctrTitle"/>
          </p:nvPr>
        </p:nvSpPr>
        <p:spPr>
          <a:xfrm>
            <a:off x="1243632" y="1559768"/>
            <a:ext cx="5068568" cy="3135379"/>
          </a:xfrm>
        </p:spPr>
        <p:txBody>
          <a:bodyPr>
            <a:normAutofit/>
          </a:bodyPr>
          <a:lstStyle/>
          <a:p>
            <a:r>
              <a:rPr lang="en-MY" sz="6000" dirty="0"/>
              <a:t>Ergonomics</a:t>
            </a:r>
            <a:br>
              <a:rPr lang="en-MY" sz="6000" dirty="0"/>
            </a:br>
            <a:r>
              <a:rPr lang="en-MY" sz="6000" dirty="0" err="1"/>
              <a:t>Sembreak</a:t>
            </a:r>
            <a:r>
              <a:rPr lang="en-MY" sz="6000" dirty="0"/>
              <a:t> Week 2</a:t>
            </a:r>
            <a:endParaRPr lang="en-US" sz="6000" dirty="0"/>
          </a:p>
        </p:txBody>
      </p:sp>
      <p:sp>
        <p:nvSpPr>
          <p:cNvPr id="22" name="Rectangle 21">
            <a:extLst>
              <a:ext uri="{FF2B5EF4-FFF2-40B4-BE49-F238E27FC236}">
                <a16:creationId xmlns:a16="http://schemas.microsoft.com/office/drawing/2014/main" id="{790391D1-AA86-467F-A77E-0606FCCCD2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7796"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4" name="Straight Connector 23">
            <a:extLst>
              <a:ext uri="{FF2B5EF4-FFF2-40B4-BE49-F238E27FC236}">
                <a16:creationId xmlns:a16="http://schemas.microsoft.com/office/drawing/2014/main" id="{4A430F17-C7B1-40FD-89FA-55002B6636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32096"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3EAAD29-514C-4272-AA97-D2DCEB35B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23736"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080894D-F290-4DF4-82A7-905285A7E1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32096"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4" name="Picture 3" descr="Abstract illustration of a graphene sheet">
            <a:extLst>
              <a:ext uri="{FF2B5EF4-FFF2-40B4-BE49-F238E27FC236}">
                <a16:creationId xmlns:a16="http://schemas.microsoft.com/office/drawing/2014/main" id="{93C786B1-7835-E462-815B-CCAA6F7F214C}"/>
              </a:ext>
            </a:extLst>
          </p:cNvPr>
          <p:cNvPicPr>
            <a:picLocks noChangeAspect="1"/>
          </p:cNvPicPr>
          <p:nvPr/>
        </p:nvPicPr>
        <p:blipFill rotWithShape="1">
          <a:blip r:embed="rId2"/>
          <a:srcRect l="15804" r="39071" b="-1"/>
          <a:stretch/>
        </p:blipFill>
        <p:spPr>
          <a:xfrm>
            <a:off x="7555832" y="10"/>
            <a:ext cx="4636163" cy="6857990"/>
          </a:xfrm>
          <a:prstGeom prst="rect">
            <a:avLst/>
          </a:prstGeom>
        </p:spPr>
      </p:pic>
    </p:spTree>
    <p:extLst>
      <p:ext uri="{BB962C8B-B14F-4D97-AF65-F5344CB8AC3E}">
        <p14:creationId xmlns:p14="http://schemas.microsoft.com/office/powerpoint/2010/main" val="282300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a:xfrm>
            <a:off x="1066800" y="642594"/>
            <a:ext cx="10058400" cy="761429"/>
          </a:xfrm>
        </p:spPr>
        <p:txBody>
          <a:bodyPr/>
          <a:lstStyle/>
          <a:p>
            <a:r>
              <a:rPr lang="en-MY" dirty="0"/>
              <a:t>Biomechanical Analysis </a:t>
            </a:r>
            <a:r>
              <a:rPr lang="en-US" altLang="zh-CN" dirty="0"/>
              <a:t>—</a:t>
            </a:r>
            <a:r>
              <a:rPr lang="en-MY" altLang="zh-CN" dirty="0"/>
              <a:t> 1</a:t>
            </a:r>
            <a:r>
              <a:rPr lang="en-MY" altLang="zh-CN" baseline="30000" dirty="0"/>
              <a:t>st</a:t>
            </a:r>
            <a:r>
              <a:rPr lang="en-MY" altLang="zh-CN" dirty="0"/>
              <a:t> Session</a:t>
            </a:r>
            <a:endParaRPr lang="en-US" dirty="0"/>
          </a:p>
        </p:txBody>
      </p:sp>
      <p:sp>
        <p:nvSpPr>
          <p:cNvPr id="6" name="TextBox 5">
            <a:extLst>
              <a:ext uri="{FF2B5EF4-FFF2-40B4-BE49-F238E27FC236}">
                <a16:creationId xmlns:a16="http://schemas.microsoft.com/office/drawing/2014/main" id="{17438D28-A4EB-68C9-C1B0-3D48EBA928E1}"/>
              </a:ext>
            </a:extLst>
          </p:cNvPr>
          <p:cNvSpPr txBox="1"/>
          <p:nvPr/>
        </p:nvSpPr>
        <p:spPr>
          <a:xfrm>
            <a:off x="648392" y="1391159"/>
            <a:ext cx="4946073" cy="646331"/>
          </a:xfrm>
          <a:prstGeom prst="rect">
            <a:avLst/>
          </a:prstGeom>
          <a:noFill/>
        </p:spPr>
        <p:txBody>
          <a:bodyPr wrap="square" rtlCol="0">
            <a:spAutoFit/>
          </a:bodyPr>
          <a:lstStyle/>
          <a:p>
            <a:r>
              <a:rPr lang="en-MY" b="1" dirty="0"/>
              <a:t>(a) Shoulder Moment</a:t>
            </a:r>
            <a:br>
              <a:rPr lang="en-MY" b="1" dirty="0"/>
            </a:br>
            <a:r>
              <a:rPr lang="en-MY" b="1" dirty="0"/>
              <a:t>(c) Elbow Moment (They made mistake)</a:t>
            </a:r>
            <a:endParaRPr lang="en-US" b="1" dirty="0"/>
          </a:p>
        </p:txBody>
      </p:sp>
      <p:sp>
        <p:nvSpPr>
          <p:cNvPr id="40" name="TextBox 39">
            <a:extLst>
              <a:ext uri="{FF2B5EF4-FFF2-40B4-BE49-F238E27FC236}">
                <a16:creationId xmlns:a16="http://schemas.microsoft.com/office/drawing/2014/main" id="{160F0F49-61DE-EDB4-75D1-EE43F1822B8F}"/>
              </a:ext>
            </a:extLst>
          </p:cNvPr>
          <p:cNvSpPr txBox="1"/>
          <p:nvPr/>
        </p:nvSpPr>
        <p:spPr>
          <a:xfrm>
            <a:off x="6154190" y="2366383"/>
            <a:ext cx="2200101" cy="369332"/>
          </a:xfrm>
          <a:prstGeom prst="rect">
            <a:avLst/>
          </a:prstGeom>
          <a:noFill/>
        </p:spPr>
        <p:txBody>
          <a:bodyPr wrap="square" rtlCol="0">
            <a:spAutoFit/>
          </a:bodyPr>
          <a:lstStyle/>
          <a:p>
            <a:r>
              <a:rPr lang="en-MY" dirty="0"/>
              <a:t>Shoulder Moment</a:t>
            </a:r>
            <a:endParaRPr lang="en-US" dirty="0"/>
          </a:p>
        </p:txBody>
      </p:sp>
      <p:sp>
        <p:nvSpPr>
          <p:cNvPr id="41" name="Rectangle: Rounded Corners 40">
            <a:extLst>
              <a:ext uri="{FF2B5EF4-FFF2-40B4-BE49-F238E27FC236}">
                <a16:creationId xmlns:a16="http://schemas.microsoft.com/office/drawing/2014/main" id="{A03AD0AD-74D1-2AB2-019E-B14ACAC437CC}"/>
              </a:ext>
            </a:extLst>
          </p:cNvPr>
          <p:cNvSpPr/>
          <p:nvPr/>
        </p:nvSpPr>
        <p:spPr>
          <a:xfrm>
            <a:off x="7670564" y="2806046"/>
            <a:ext cx="928255" cy="369332"/>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1F7D31F8-B702-95CF-286E-D8C18D083AD3}"/>
              </a:ext>
            </a:extLst>
          </p:cNvPr>
          <p:cNvSpPr txBox="1"/>
          <p:nvPr/>
        </p:nvSpPr>
        <p:spPr>
          <a:xfrm>
            <a:off x="7724595" y="2806046"/>
            <a:ext cx="874224" cy="369332"/>
          </a:xfrm>
          <a:prstGeom prst="rect">
            <a:avLst/>
          </a:prstGeom>
          <a:noFill/>
        </p:spPr>
        <p:txBody>
          <a:bodyPr wrap="square" rtlCol="0">
            <a:spAutoFit/>
          </a:bodyPr>
          <a:lstStyle/>
          <a:p>
            <a:r>
              <a:rPr lang="en-MY" dirty="0"/>
              <a:t>Forces</a:t>
            </a:r>
            <a:endParaRPr lang="en-US" dirty="0"/>
          </a:p>
        </p:txBody>
      </p:sp>
      <p:sp>
        <p:nvSpPr>
          <p:cNvPr id="44" name="Rectangle: Rounded Corners 43">
            <a:extLst>
              <a:ext uri="{FF2B5EF4-FFF2-40B4-BE49-F238E27FC236}">
                <a16:creationId xmlns:a16="http://schemas.microsoft.com/office/drawing/2014/main" id="{4B37DD25-60CF-80FA-8335-FFED6092912E}"/>
              </a:ext>
            </a:extLst>
          </p:cNvPr>
          <p:cNvSpPr/>
          <p:nvPr/>
        </p:nvSpPr>
        <p:spPr>
          <a:xfrm>
            <a:off x="6357851" y="2806046"/>
            <a:ext cx="836814" cy="369332"/>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73EEC948-9B49-F152-FDAB-21514386B616}"/>
              </a:ext>
            </a:extLst>
          </p:cNvPr>
          <p:cNvSpPr txBox="1"/>
          <p:nvPr/>
        </p:nvSpPr>
        <p:spPr>
          <a:xfrm>
            <a:off x="6411881" y="2806046"/>
            <a:ext cx="782783" cy="369332"/>
          </a:xfrm>
          <a:prstGeom prst="rect">
            <a:avLst/>
          </a:prstGeom>
          <a:noFill/>
        </p:spPr>
        <p:txBody>
          <a:bodyPr wrap="square" rtlCol="0">
            <a:spAutoFit/>
          </a:bodyPr>
          <a:lstStyle/>
          <a:p>
            <a:r>
              <a:rPr lang="en-MY" dirty="0"/>
              <a:t>Level</a:t>
            </a:r>
            <a:endParaRPr lang="en-US" dirty="0"/>
          </a:p>
        </p:txBody>
      </p:sp>
      <p:cxnSp>
        <p:nvCxnSpPr>
          <p:cNvPr id="48" name="Straight Arrow Connector 47">
            <a:extLst>
              <a:ext uri="{FF2B5EF4-FFF2-40B4-BE49-F238E27FC236}">
                <a16:creationId xmlns:a16="http://schemas.microsoft.com/office/drawing/2014/main" id="{4E9126F8-EAFD-B453-6AE2-D475808AD3B9}"/>
              </a:ext>
            </a:extLst>
          </p:cNvPr>
          <p:cNvCxnSpPr/>
          <p:nvPr/>
        </p:nvCxnSpPr>
        <p:spPr>
          <a:xfrm flipV="1">
            <a:off x="7286102" y="2806046"/>
            <a:ext cx="0" cy="36933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AD4DB946-0F72-4CDF-5F38-15AEABE9E300}"/>
              </a:ext>
            </a:extLst>
          </p:cNvPr>
          <p:cNvCxnSpPr/>
          <p:nvPr/>
        </p:nvCxnSpPr>
        <p:spPr>
          <a:xfrm flipV="1">
            <a:off x="8710350" y="2806046"/>
            <a:ext cx="0" cy="36933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51" name="Picture 50">
            <a:extLst>
              <a:ext uri="{FF2B5EF4-FFF2-40B4-BE49-F238E27FC236}">
                <a16:creationId xmlns:a16="http://schemas.microsoft.com/office/drawing/2014/main" id="{011896A1-A01C-8D34-E602-0AEFE4B99EA1}"/>
              </a:ext>
            </a:extLst>
          </p:cNvPr>
          <p:cNvPicPr>
            <a:picLocks noChangeAspect="1"/>
          </p:cNvPicPr>
          <p:nvPr/>
        </p:nvPicPr>
        <p:blipFill>
          <a:blip r:embed="rId2"/>
          <a:stretch>
            <a:fillRect/>
          </a:stretch>
        </p:blipFill>
        <p:spPr>
          <a:xfrm>
            <a:off x="648392" y="2065128"/>
            <a:ext cx="5044877" cy="4320914"/>
          </a:xfrm>
          <a:prstGeom prst="rect">
            <a:avLst/>
          </a:prstGeom>
        </p:spPr>
      </p:pic>
      <p:sp>
        <p:nvSpPr>
          <p:cNvPr id="52" name="TextBox 51">
            <a:extLst>
              <a:ext uri="{FF2B5EF4-FFF2-40B4-BE49-F238E27FC236}">
                <a16:creationId xmlns:a16="http://schemas.microsoft.com/office/drawing/2014/main" id="{962A41C6-A4CF-BDAE-AB9C-9A155FF2C809}"/>
              </a:ext>
            </a:extLst>
          </p:cNvPr>
          <p:cNvSpPr txBox="1"/>
          <p:nvPr/>
        </p:nvSpPr>
        <p:spPr>
          <a:xfrm>
            <a:off x="6154190" y="3953072"/>
            <a:ext cx="2200101" cy="369332"/>
          </a:xfrm>
          <a:prstGeom prst="rect">
            <a:avLst/>
          </a:prstGeom>
          <a:noFill/>
        </p:spPr>
        <p:txBody>
          <a:bodyPr wrap="square" rtlCol="0">
            <a:spAutoFit/>
          </a:bodyPr>
          <a:lstStyle/>
          <a:p>
            <a:r>
              <a:rPr lang="en-MY" dirty="0"/>
              <a:t>Elbow Moment</a:t>
            </a:r>
            <a:endParaRPr lang="en-US" dirty="0"/>
          </a:p>
        </p:txBody>
      </p:sp>
      <p:sp>
        <p:nvSpPr>
          <p:cNvPr id="53" name="Rectangle: Rounded Corners 52">
            <a:extLst>
              <a:ext uri="{FF2B5EF4-FFF2-40B4-BE49-F238E27FC236}">
                <a16:creationId xmlns:a16="http://schemas.microsoft.com/office/drawing/2014/main" id="{2D023053-426C-68B1-E620-7E39B9A87921}"/>
              </a:ext>
            </a:extLst>
          </p:cNvPr>
          <p:cNvSpPr/>
          <p:nvPr/>
        </p:nvSpPr>
        <p:spPr>
          <a:xfrm>
            <a:off x="7670564" y="4392735"/>
            <a:ext cx="928255" cy="369332"/>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Box 53">
            <a:extLst>
              <a:ext uri="{FF2B5EF4-FFF2-40B4-BE49-F238E27FC236}">
                <a16:creationId xmlns:a16="http://schemas.microsoft.com/office/drawing/2014/main" id="{19532CC3-62AF-6CAD-3516-D89FB6E298A5}"/>
              </a:ext>
            </a:extLst>
          </p:cNvPr>
          <p:cNvSpPr txBox="1"/>
          <p:nvPr/>
        </p:nvSpPr>
        <p:spPr>
          <a:xfrm>
            <a:off x="7724595" y="4392735"/>
            <a:ext cx="874224" cy="369332"/>
          </a:xfrm>
          <a:prstGeom prst="rect">
            <a:avLst/>
          </a:prstGeom>
          <a:noFill/>
        </p:spPr>
        <p:txBody>
          <a:bodyPr wrap="square" rtlCol="0">
            <a:spAutoFit/>
          </a:bodyPr>
          <a:lstStyle/>
          <a:p>
            <a:r>
              <a:rPr lang="en-MY" dirty="0"/>
              <a:t>Forces</a:t>
            </a:r>
            <a:endParaRPr lang="en-US" dirty="0"/>
          </a:p>
        </p:txBody>
      </p:sp>
      <p:sp>
        <p:nvSpPr>
          <p:cNvPr id="55" name="Rectangle: Rounded Corners 54">
            <a:extLst>
              <a:ext uri="{FF2B5EF4-FFF2-40B4-BE49-F238E27FC236}">
                <a16:creationId xmlns:a16="http://schemas.microsoft.com/office/drawing/2014/main" id="{9819A2AD-60B7-552F-2AB1-3CDE37361567}"/>
              </a:ext>
            </a:extLst>
          </p:cNvPr>
          <p:cNvSpPr/>
          <p:nvPr/>
        </p:nvSpPr>
        <p:spPr>
          <a:xfrm>
            <a:off x="6357851" y="4392735"/>
            <a:ext cx="836814" cy="369332"/>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TextBox 56">
            <a:extLst>
              <a:ext uri="{FF2B5EF4-FFF2-40B4-BE49-F238E27FC236}">
                <a16:creationId xmlns:a16="http://schemas.microsoft.com/office/drawing/2014/main" id="{525CD81B-8E65-5A50-D6CF-3D74A2985C9C}"/>
              </a:ext>
            </a:extLst>
          </p:cNvPr>
          <p:cNvSpPr txBox="1"/>
          <p:nvPr/>
        </p:nvSpPr>
        <p:spPr>
          <a:xfrm>
            <a:off x="6411881" y="4392735"/>
            <a:ext cx="782783" cy="369332"/>
          </a:xfrm>
          <a:prstGeom prst="rect">
            <a:avLst/>
          </a:prstGeom>
          <a:noFill/>
        </p:spPr>
        <p:txBody>
          <a:bodyPr wrap="square" rtlCol="0">
            <a:spAutoFit/>
          </a:bodyPr>
          <a:lstStyle/>
          <a:p>
            <a:r>
              <a:rPr lang="en-MY" dirty="0"/>
              <a:t>Level</a:t>
            </a:r>
            <a:endParaRPr lang="en-US" dirty="0"/>
          </a:p>
        </p:txBody>
      </p:sp>
      <p:cxnSp>
        <p:nvCxnSpPr>
          <p:cNvPr id="58" name="Straight Arrow Connector 57">
            <a:extLst>
              <a:ext uri="{FF2B5EF4-FFF2-40B4-BE49-F238E27FC236}">
                <a16:creationId xmlns:a16="http://schemas.microsoft.com/office/drawing/2014/main" id="{40321FB5-78F6-B91F-200F-9A9EAB70E430}"/>
              </a:ext>
            </a:extLst>
          </p:cNvPr>
          <p:cNvCxnSpPr/>
          <p:nvPr/>
        </p:nvCxnSpPr>
        <p:spPr>
          <a:xfrm flipV="1">
            <a:off x="7286102" y="4392735"/>
            <a:ext cx="0" cy="36933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27582B3A-342B-6F15-96C2-30DE1AA60694}"/>
              </a:ext>
            </a:extLst>
          </p:cNvPr>
          <p:cNvCxnSpPr/>
          <p:nvPr/>
        </p:nvCxnSpPr>
        <p:spPr>
          <a:xfrm flipV="1">
            <a:off x="8710350" y="4392735"/>
            <a:ext cx="0" cy="36933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7659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a:xfrm>
            <a:off x="1066800" y="642594"/>
            <a:ext cx="10058400" cy="761429"/>
          </a:xfrm>
        </p:spPr>
        <p:txBody>
          <a:bodyPr/>
          <a:lstStyle/>
          <a:p>
            <a:r>
              <a:rPr lang="en-MY" dirty="0"/>
              <a:t>Biomechanical Analysis </a:t>
            </a:r>
            <a:r>
              <a:rPr lang="en-US" altLang="zh-CN" dirty="0"/>
              <a:t>—</a:t>
            </a:r>
            <a:r>
              <a:rPr lang="en-MY" altLang="zh-CN" dirty="0"/>
              <a:t> 1</a:t>
            </a:r>
            <a:r>
              <a:rPr lang="en-MY" altLang="zh-CN" baseline="30000" dirty="0"/>
              <a:t>st</a:t>
            </a:r>
            <a:r>
              <a:rPr lang="en-MY" altLang="zh-CN" dirty="0"/>
              <a:t> Session</a:t>
            </a:r>
            <a:endParaRPr lang="en-US" dirty="0"/>
          </a:p>
        </p:txBody>
      </p:sp>
      <p:sp>
        <p:nvSpPr>
          <p:cNvPr id="6" name="TextBox 5">
            <a:extLst>
              <a:ext uri="{FF2B5EF4-FFF2-40B4-BE49-F238E27FC236}">
                <a16:creationId xmlns:a16="http://schemas.microsoft.com/office/drawing/2014/main" id="{17438D28-A4EB-68C9-C1B0-3D48EBA928E1}"/>
              </a:ext>
            </a:extLst>
          </p:cNvPr>
          <p:cNvSpPr txBox="1"/>
          <p:nvPr/>
        </p:nvSpPr>
        <p:spPr>
          <a:xfrm>
            <a:off x="648392" y="1391159"/>
            <a:ext cx="4946073" cy="646331"/>
          </a:xfrm>
          <a:prstGeom prst="rect">
            <a:avLst/>
          </a:prstGeom>
          <a:noFill/>
        </p:spPr>
        <p:txBody>
          <a:bodyPr wrap="square" rtlCol="0">
            <a:spAutoFit/>
          </a:bodyPr>
          <a:lstStyle/>
          <a:p>
            <a:r>
              <a:rPr lang="en-MY" b="1" dirty="0"/>
              <a:t>(b) Hip Moment (They made mistake)</a:t>
            </a:r>
            <a:br>
              <a:rPr lang="en-MY" b="1" dirty="0"/>
            </a:br>
            <a:r>
              <a:rPr lang="en-MY" b="1" dirty="0"/>
              <a:t>(d) Knee Joint Moment</a:t>
            </a:r>
            <a:endParaRPr lang="en-US" b="1" dirty="0"/>
          </a:p>
        </p:txBody>
      </p:sp>
      <p:sp>
        <p:nvSpPr>
          <p:cNvPr id="40" name="TextBox 39">
            <a:extLst>
              <a:ext uri="{FF2B5EF4-FFF2-40B4-BE49-F238E27FC236}">
                <a16:creationId xmlns:a16="http://schemas.microsoft.com/office/drawing/2014/main" id="{160F0F49-61DE-EDB4-75D1-EE43F1822B8F}"/>
              </a:ext>
            </a:extLst>
          </p:cNvPr>
          <p:cNvSpPr txBox="1"/>
          <p:nvPr/>
        </p:nvSpPr>
        <p:spPr>
          <a:xfrm>
            <a:off x="6154190" y="2366383"/>
            <a:ext cx="2200101" cy="369332"/>
          </a:xfrm>
          <a:prstGeom prst="rect">
            <a:avLst/>
          </a:prstGeom>
          <a:noFill/>
        </p:spPr>
        <p:txBody>
          <a:bodyPr wrap="square" rtlCol="0">
            <a:spAutoFit/>
          </a:bodyPr>
          <a:lstStyle/>
          <a:p>
            <a:r>
              <a:rPr lang="en-MY" dirty="0"/>
              <a:t>Hip Moment</a:t>
            </a:r>
            <a:endParaRPr lang="en-US" dirty="0"/>
          </a:p>
        </p:txBody>
      </p:sp>
      <p:sp>
        <p:nvSpPr>
          <p:cNvPr id="44" name="Rectangle: Rounded Corners 43">
            <a:extLst>
              <a:ext uri="{FF2B5EF4-FFF2-40B4-BE49-F238E27FC236}">
                <a16:creationId xmlns:a16="http://schemas.microsoft.com/office/drawing/2014/main" id="{4B37DD25-60CF-80FA-8335-FFED6092912E}"/>
              </a:ext>
            </a:extLst>
          </p:cNvPr>
          <p:cNvSpPr/>
          <p:nvPr/>
        </p:nvSpPr>
        <p:spPr>
          <a:xfrm>
            <a:off x="6357850" y="2806046"/>
            <a:ext cx="2121132" cy="369332"/>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73EEC948-9B49-F152-FDAB-21514386B616}"/>
              </a:ext>
            </a:extLst>
          </p:cNvPr>
          <p:cNvSpPr txBox="1"/>
          <p:nvPr/>
        </p:nvSpPr>
        <p:spPr>
          <a:xfrm>
            <a:off x="6411881" y="2806046"/>
            <a:ext cx="2067101" cy="369332"/>
          </a:xfrm>
          <a:prstGeom prst="rect">
            <a:avLst/>
          </a:prstGeom>
          <a:noFill/>
        </p:spPr>
        <p:txBody>
          <a:bodyPr wrap="square" rtlCol="0">
            <a:spAutoFit/>
          </a:bodyPr>
          <a:lstStyle/>
          <a:p>
            <a:r>
              <a:rPr lang="en-MY" dirty="0"/>
              <a:t>Constant Moment</a:t>
            </a:r>
            <a:endParaRPr lang="en-US" dirty="0"/>
          </a:p>
        </p:txBody>
      </p:sp>
      <p:sp>
        <p:nvSpPr>
          <p:cNvPr id="52" name="TextBox 51">
            <a:extLst>
              <a:ext uri="{FF2B5EF4-FFF2-40B4-BE49-F238E27FC236}">
                <a16:creationId xmlns:a16="http://schemas.microsoft.com/office/drawing/2014/main" id="{962A41C6-A4CF-BDAE-AB9C-9A155FF2C809}"/>
              </a:ext>
            </a:extLst>
          </p:cNvPr>
          <p:cNvSpPr txBox="1"/>
          <p:nvPr/>
        </p:nvSpPr>
        <p:spPr>
          <a:xfrm>
            <a:off x="6154190" y="3752954"/>
            <a:ext cx="2200101" cy="369332"/>
          </a:xfrm>
          <a:prstGeom prst="rect">
            <a:avLst/>
          </a:prstGeom>
          <a:noFill/>
        </p:spPr>
        <p:txBody>
          <a:bodyPr wrap="square" rtlCol="0">
            <a:spAutoFit/>
          </a:bodyPr>
          <a:lstStyle/>
          <a:p>
            <a:r>
              <a:rPr lang="en-MY" dirty="0"/>
              <a:t>Knee Joint Moment</a:t>
            </a:r>
            <a:endParaRPr lang="en-US" dirty="0"/>
          </a:p>
        </p:txBody>
      </p:sp>
      <p:sp>
        <p:nvSpPr>
          <p:cNvPr id="5" name="Rectangle: Rounded Corners 4">
            <a:extLst>
              <a:ext uri="{FF2B5EF4-FFF2-40B4-BE49-F238E27FC236}">
                <a16:creationId xmlns:a16="http://schemas.microsoft.com/office/drawing/2014/main" id="{42BEC8D9-C881-C96B-B314-2ED0E6A5DE31}"/>
              </a:ext>
            </a:extLst>
          </p:cNvPr>
          <p:cNvSpPr/>
          <p:nvPr/>
        </p:nvSpPr>
        <p:spPr>
          <a:xfrm>
            <a:off x="6357850" y="4192617"/>
            <a:ext cx="2121132" cy="369332"/>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A115699E-DA83-007E-8E7F-8E2F26A71A3E}"/>
              </a:ext>
            </a:extLst>
          </p:cNvPr>
          <p:cNvSpPr txBox="1"/>
          <p:nvPr/>
        </p:nvSpPr>
        <p:spPr>
          <a:xfrm>
            <a:off x="6411881" y="4192617"/>
            <a:ext cx="2067101" cy="369332"/>
          </a:xfrm>
          <a:prstGeom prst="rect">
            <a:avLst/>
          </a:prstGeom>
          <a:noFill/>
        </p:spPr>
        <p:txBody>
          <a:bodyPr wrap="square" rtlCol="0">
            <a:spAutoFit/>
          </a:bodyPr>
          <a:lstStyle/>
          <a:p>
            <a:r>
              <a:rPr lang="en-MY" dirty="0"/>
              <a:t>Constant Moment</a:t>
            </a:r>
            <a:endParaRPr lang="en-US" dirty="0"/>
          </a:p>
        </p:txBody>
      </p:sp>
      <p:pic>
        <p:nvPicPr>
          <p:cNvPr id="3" name="Picture 2">
            <a:extLst>
              <a:ext uri="{FF2B5EF4-FFF2-40B4-BE49-F238E27FC236}">
                <a16:creationId xmlns:a16="http://schemas.microsoft.com/office/drawing/2014/main" id="{78C346C9-DC2D-2209-003A-C64FE315115E}"/>
              </a:ext>
            </a:extLst>
          </p:cNvPr>
          <p:cNvPicPr>
            <a:picLocks noChangeAspect="1"/>
          </p:cNvPicPr>
          <p:nvPr/>
        </p:nvPicPr>
        <p:blipFill>
          <a:blip r:embed="rId2"/>
          <a:stretch>
            <a:fillRect/>
          </a:stretch>
        </p:blipFill>
        <p:spPr>
          <a:xfrm>
            <a:off x="785828" y="2173142"/>
            <a:ext cx="5033306" cy="4227658"/>
          </a:xfrm>
          <a:prstGeom prst="rect">
            <a:avLst/>
          </a:prstGeom>
        </p:spPr>
      </p:pic>
    </p:spTree>
    <p:extLst>
      <p:ext uri="{BB962C8B-B14F-4D97-AF65-F5344CB8AC3E}">
        <p14:creationId xmlns:p14="http://schemas.microsoft.com/office/powerpoint/2010/main" val="3331342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a:xfrm>
            <a:off x="1066800" y="642594"/>
            <a:ext cx="10058400" cy="992313"/>
          </a:xfrm>
        </p:spPr>
        <p:txBody>
          <a:bodyPr/>
          <a:lstStyle/>
          <a:p>
            <a:r>
              <a:rPr lang="en-MY" dirty="0"/>
              <a:t>Biomechanical Analysis </a:t>
            </a:r>
            <a:r>
              <a:rPr lang="en-US" altLang="zh-CN" dirty="0"/>
              <a:t>—</a:t>
            </a:r>
            <a:r>
              <a:rPr lang="en-MY" altLang="zh-CN" dirty="0"/>
              <a:t> 1</a:t>
            </a:r>
            <a:r>
              <a:rPr lang="en-MY" altLang="zh-CN" baseline="30000" dirty="0"/>
              <a:t>st</a:t>
            </a:r>
            <a:r>
              <a:rPr lang="en-MY" altLang="zh-CN" dirty="0"/>
              <a:t> Session</a:t>
            </a:r>
            <a:endParaRPr lang="en-US" dirty="0"/>
          </a:p>
        </p:txBody>
      </p:sp>
      <p:sp>
        <p:nvSpPr>
          <p:cNvPr id="6" name="TextBox 5">
            <a:extLst>
              <a:ext uri="{FF2B5EF4-FFF2-40B4-BE49-F238E27FC236}">
                <a16:creationId xmlns:a16="http://schemas.microsoft.com/office/drawing/2014/main" id="{17438D28-A4EB-68C9-C1B0-3D48EBA928E1}"/>
              </a:ext>
            </a:extLst>
          </p:cNvPr>
          <p:cNvSpPr txBox="1"/>
          <p:nvPr/>
        </p:nvSpPr>
        <p:spPr>
          <a:xfrm>
            <a:off x="648393" y="1695796"/>
            <a:ext cx="2236124" cy="369332"/>
          </a:xfrm>
          <a:prstGeom prst="rect">
            <a:avLst/>
          </a:prstGeom>
          <a:noFill/>
        </p:spPr>
        <p:txBody>
          <a:bodyPr wrap="square" rtlCol="0">
            <a:spAutoFit/>
          </a:bodyPr>
          <a:lstStyle/>
          <a:p>
            <a:r>
              <a:rPr lang="en-MY" b="1" dirty="0"/>
              <a:t>Completion Time</a:t>
            </a:r>
            <a:endParaRPr lang="en-US" b="1" dirty="0"/>
          </a:p>
        </p:txBody>
      </p:sp>
      <p:sp>
        <p:nvSpPr>
          <p:cNvPr id="13" name="TextBox 12">
            <a:extLst>
              <a:ext uri="{FF2B5EF4-FFF2-40B4-BE49-F238E27FC236}">
                <a16:creationId xmlns:a16="http://schemas.microsoft.com/office/drawing/2014/main" id="{80E5A6F3-A51B-01E5-FCCC-A3CB59BFD892}"/>
              </a:ext>
            </a:extLst>
          </p:cNvPr>
          <p:cNvSpPr txBox="1"/>
          <p:nvPr/>
        </p:nvSpPr>
        <p:spPr>
          <a:xfrm>
            <a:off x="6174975" y="2402300"/>
            <a:ext cx="1651462" cy="369332"/>
          </a:xfrm>
          <a:prstGeom prst="rect">
            <a:avLst/>
          </a:prstGeom>
          <a:noFill/>
        </p:spPr>
        <p:txBody>
          <a:bodyPr wrap="square" rtlCol="0">
            <a:spAutoFit/>
          </a:bodyPr>
          <a:lstStyle/>
          <a:p>
            <a:r>
              <a:rPr lang="en-MY" dirty="0"/>
              <a:t>Standard Wall</a:t>
            </a:r>
            <a:endParaRPr lang="en-US" dirty="0"/>
          </a:p>
        </p:txBody>
      </p:sp>
      <p:sp>
        <p:nvSpPr>
          <p:cNvPr id="14" name="Rectangle: Rounded Corners 13">
            <a:extLst>
              <a:ext uri="{FF2B5EF4-FFF2-40B4-BE49-F238E27FC236}">
                <a16:creationId xmlns:a16="http://schemas.microsoft.com/office/drawing/2014/main" id="{C5E095CF-109F-D9B5-62E7-D8D9C22E258E}"/>
              </a:ext>
            </a:extLst>
          </p:cNvPr>
          <p:cNvSpPr/>
          <p:nvPr/>
        </p:nvSpPr>
        <p:spPr>
          <a:xfrm>
            <a:off x="6378634" y="2819538"/>
            <a:ext cx="2174606" cy="369332"/>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AE418A70-6A72-457E-AC31-6D0BD5B1873A}"/>
              </a:ext>
            </a:extLst>
          </p:cNvPr>
          <p:cNvSpPr txBox="1"/>
          <p:nvPr/>
        </p:nvSpPr>
        <p:spPr>
          <a:xfrm>
            <a:off x="6432664" y="2819538"/>
            <a:ext cx="2120576" cy="369332"/>
          </a:xfrm>
          <a:prstGeom prst="rect">
            <a:avLst/>
          </a:prstGeom>
          <a:noFill/>
        </p:spPr>
        <p:txBody>
          <a:bodyPr wrap="square" rtlCol="0">
            <a:spAutoFit/>
          </a:bodyPr>
          <a:lstStyle/>
          <a:p>
            <a:r>
              <a:rPr lang="en-MY" dirty="0"/>
              <a:t>Constant Duration</a:t>
            </a:r>
            <a:endParaRPr lang="en-US" dirty="0"/>
          </a:p>
        </p:txBody>
      </p:sp>
      <p:sp>
        <p:nvSpPr>
          <p:cNvPr id="16" name="TextBox 15">
            <a:extLst>
              <a:ext uri="{FF2B5EF4-FFF2-40B4-BE49-F238E27FC236}">
                <a16:creationId xmlns:a16="http://schemas.microsoft.com/office/drawing/2014/main" id="{A13D02D8-2B3E-5D56-7994-5644D36B87BC}"/>
              </a:ext>
            </a:extLst>
          </p:cNvPr>
          <p:cNvSpPr txBox="1"/>
          <p:nvPr/>
        </p:nvSpPr>
        <p:spPr>
          <a:xfrm>
            <a:off x="6174974" y="3321984"/>
            <a:ext cx="1855121" cy="369332"/>
          </a:xfrm>
          <a:prstGeom prst="rect">
            <a:avLst/>
          </a:prstGeom>
          <a:noFill/>
        </p:spPr>
        <p:txBody>
          <a:bodyPr wrap="square" rtlCol="0">
            <a:spAutoFit/>
          </a:bodyPr>
          <a:lstStyle/>
          <a:p>
            <a:r>
              <a:rPr lang="en-MY" dirty="0"/>
              <a:t>Reinforced Wall</a:t>
            </a:r>
            <a:endParaRPr lang="en-US" dirty="0"/>
          </a:p>
        </p:txBody>
      </p:sp>
      <p:sp>
        <p:nvSpPr>
          <p:cNvPr id="17" name="Rectangle: Rounded Corners 16">
            <a:extLst>
              <a:ext uri="{FF2B5EF4-FFF2-40B4-BE49-F238E27FC236}">
                <a16:creationId xmlns:a16="http://schemas.microsoft.com/office/drawing/2014/main" id="{E24CD15A-55F9-90D9-4416-9ED73C045671}"/>
              </a:ext>
            </a:extLst>
          </p:cNvPr>
          <p:cNvSpPr/>
          <p:nvPr/>
        </p:nvSpPr>
        <p:spPr>
          <a:xfrm>
            <a:off x="7691349" y="3761647"/>
            <a:ext cx="779320" cy="369332"/>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8C4496A-F191-C172-36CB-1A49941380A4}"/>
              </a:ext>
            </a:extLst>
          </p:cNvPr>
          <p:cNvSpPr txBox="1"/>
          <p:nvPr/>
        </p:nvSpPr>
        <p:spPr>
          <a:xfrm>
            <a:off x="7745379" y="3761647"/>
            <a:ext cx="725290" cy="369332"/>
          </a:xfrm>
          <a:prstGeom prst="rect">
            <a:avLst/>
          </a:prstGeom>
          <a:noFill/>
        </p:spPr>
        <p:txBody>
          <a:bodyPr wrap="square" rtlCol="0">
            <a:spAutoFit/>
          </a:bodyPr>
          <a:lstStyle/>
          <a:p>
            <a:r>
              <a:rPr lang="en-MY" dirty="0"/>
              <a:t>Time</a:t>
            </a:r>
            <a:endParaRPr lang="en-US" dirty="0"/>
          </a:p>
        </p:txBody>
      </p:sp>
      <p:sp>
        <p:nvSpPr>
          <p:cNvPr id="27" name="Rectangle: Rounded Corners 26">
            <a:extLst>
              <a:ext uri="{FF2B5EF4-FFF2-40B4-BE49-F238E27FC236}">
                <a16:creationId xmlns:a16="http://schemas.microsoft.com/office/drawing/2014/main" id="{FC94E4EE-1A5D-A693-F73A-601F9C9751CE}"/>
              </a:ext>
            </a:extLst>
          </p:cNvPr>
          <p:cNvSpPr/>
          <p:nvPr/>
        </p:nvSpPr>
        <p:spPr>
          <a:xfrm>
            <a:off x="6378635" y="3761647"/>
            <a:ext cx="836814" cy="369332"/>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C16FB410-91F0-5EC0-EDD8-671ADB4F74AA}"/>
              </a:ext>
            </a:extLst>
          </p:cNvPr>
          <p:cNvSpPr txBox="1"/>
          <p:nvPr/>
        </p:nvSpPr>
        <p:spPr>
          <a:xfrm>
            <a:off x="6432665" y="3761647"/>
            <a:ext cx="782783" cy="369332"/>
          </a:xfrm>
          <a:prstGeom prst="rect">
            <a:avLst/>
          </a:prstGeom>
          <a:noFill/>
        </p:spPr>
        <p:txBody>
          <a:bodyPr wrap="square" rtlCol="0">
            <a:spAutoFit/>
          </a:bodyPr>
          <a:lstStyle/>
          <a:p>
            <a:r>
              <a:rPr lang="en-MY" dirty="0"/>
              <a:t>Level</a:t>
            </a:r>
            <a:endParaRPr lang="en-US" dirty="0"/>
          </a:p>
        </p:txBody>
      </p:sp>
      <p:cxnSp>
        <p:nvCxnSpPr>
          <p:cNvPr id="31" name="Straight Arrow Connector 30">
            <a:extLst>
              <a:ext uri="{FF2B5EF4-FFF2-40B4-BE49-F238E27FC236}">
                <a16:creationId xmlns:a16="http://schemas.microsoft.com/office/drawing/2014/main" id="{3CF22448-9838-6D5C-4982-75CFD58C6D50}"/>
              </a:ext>
            </a:extLst>
          </p:cNvPr>
          <p:cNvCxnSpPr/>
          <p:nvPr/>
        </p:nvCxnSpPr>
        <p:spPr>
          <a:xfrm flipV="1">
            <a:off x="7306886" y="3761647"/>
            <a:ext cx="0" cy="36933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9D93715-7BEE-C32C-2A80-AEA91ED53489}"/>
              </a:ext>
            </a:extLst>
          </p:cNvPr>
          <p:cNvCxnSpPr/>
          <p:nvPr/>
        </p:nvCxnSpPr>
        <p:spPr>
          <a:xfrm flipV="1">
            <a:off x="8564877" y="3761647"/>
            <a:ext cx="0" cy="36933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160F0F49-61DE-EDB4-75D1-EE43F1822B8F}"/>
              </a:ext>
            </a:extLst>
          </p:cNvPr>
          <p:cNvSpPr txBox="1"/>
          <p:nvPr/>
        </p:nvSpPr>
        <p:spPr>
          <a:xfrm>
            <a:off x="6174974" y="4294935"/>
            <a:ext cx="2129441" cy="369332"/>
          </a:xfrm>
          <a:prstGeom prst="rect">
            <a:avLst/>
          </a:prstGeom>
          <a:noFill/>
        </p:spPr>
        <p:txBody>
          <a:bodyPr wrap="square" rtlCol="0">
            <a:spAutoFit/>
          </a:bodyPr>
          <a:lstStyle/>
          <a:p>
            <a:r>
              <a:rPr lang="en-MY" dirty="0"/>
              <a:t>Constraint Spaces</a:t>
            </a:r>
            <a:endParaRPr lang="en-US" dirty="0"/>
          </a:p>
        </p:txBody>
      </p:sp>
      <p:sp>
        <p:nvSpPr>
          <p:cNvPr id="41" name="Rectangle: Rounded Corners 40">
            <a:extLst>
              <a:ext uri="{FF2B5EF4-FFF2-40B4-BE49-F238E27FC236}">
                <a16:creationId xmlns:a16="http://schemas.microsoft.com/office/drawing/2014/main" id="{A03AD0AD-74D1-2AB2-019E-B14ACAC437CC}"/>
              </a:ext>
            </a:extLst>
          </p:cNvPr>
          <p:cNvSpPr/>
          <p:nvPr/>
        </p:nvSpPr>
        <p:spPr>
          <a:xfrm>
            <a:off x="7691349" y="4734598"/>
            <a:ext cx="779320" cy="369332"/>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1F7D31F8-B702-95CF-286E-D8C18D083AD3}"/>
              </a:ext>
            </a:extLst>
          </p:cNvPr>
          <p:cNvSpPr txBox="1"/>
          <p:nvPr/>
        </p:nvSpPr>
        <p:spPr>
          <a:xfrm>
            <a:off x="7745379" y="4734598"/>
            <a:ext cx="725290" cy="369332"/>
          </a:xfrm>
          <a:prstGeom prst="rect">
            <a:avLst/>
          </a:prstGeom>
          <a:noFill/>
        </p:spPr>
        <p:txBody>
          <a:bodyPr wrap="square" rtlCol="0">
            <a:spAutoFit/>
          </a:bodyPr>
          <a:lstStyle/>
          <a:p>
            <a:r>
              <a:rPr lang="en-MY" dirty="0"/>
              <a:t>Time</a:t>
            </a:r>
            <a:endParaRPr lang="en-US" dirty="0"/>
          </a:p>
        </p:txBody>
      </p:sp>
      <p:sp>
        <p:nvSpPr>
          <p:cNvPr id="44" name="Rectangle: Rounded Corners 43">
            <a:extLst>
              <a:ext uri="{FF2B5EF4-FFF2-40B4-BE49-F238E27FC236}">
                <a16:creationId xmlns:a16="http://schemas.microsoft.com/office/drawing/2014/main" id="{4B37DD25-60CF-80FA-8335-FFED6092912E}"/>
              </a:ext>
            </a:extLst>
          </p:cNvPr>
          <p:cNvSpPr/>
          <p:nvPr/>
        </p:nvSpPr>
        <p:spPr>
          <a:xfrm>
            <a:off x="6378635" y="4734598"/>
            <a:ext cx="836814" cy="369332"/>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73EEC948-9B49-F152-FDAB-21514386B616}"/>
              </a:ext>
            </a:extLst>
          </p:cNvPr>
          <p:cNvSpPr txBox="1"/>
          <p:nvPr/>
        </p:nvSpPr>
        <p:spPr>
          <a:xfrm>
            <a:off x="6432665" y="4734598"/>
            <a:ext cx="782783" cy="369332"/>
          </a:xfrm>
          <a:prstGeom prst="rect">
            <a:avLst/>
          </a:prstGeom>
          <a:noFill/>
        </p:spPr>
        <p:txBody>
          <a:bodyPr wrap="square" rtlCol="0">
            <a:spAutoFit/>
          </a:bodyPr>
          <a:lstStyle/>
          <a:p>
            <a:r>
              <a:rPr lang="en-MY" dirty="0"/>
              <a:t>Level</a:t>
            </a:r>
            <a:endParaRPr lang="en-US" dirty="0"/>
          </a:p>
        </p:txBody>
      </p:sp>
      <p:cxnSp>
        <p:nvCxnSpPr>
          <p:cNvPr id="48" name="Straight Arrow Connector 47">
            <a:extLst>
              <a:ext uri="{FF2B5EF4-FFF2-40B4-BE49-F238E27FC236}">
                <a16:creationId xmlns:a16="http://schemas.microsoft.com/office/drawing/2014/main" id="{4E9126F8-EAFD-B453-6AE2-D475808AD3B9}"/>
              </a:ext>
            </a:extLst>
          </p:cNvPr>
          <p:cNvCxnSpPr/>
          <p:nvPr/>
        </p:nvCxnSpPr>
        <p:spPr>
          <a:xfrm flipV="1">
            <a:off x="7306886" y="4734598"/>
            <a:ext cx="0" cy="36933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AD4DB946-0F72-4CDF-5F38-15AEABE9E300}"/>
              </a:ext>
            </a:extLst>
          </p:cNvPr>
          <p:cNvCxnSpPr/>
          <p:nvPr/>
        </p:nvCxnSpPr>
        <p:spPr>
          <a:xfrm flipV="1">
            <a:off x="8564877" y="4734598"/>
            <a:ext cx="0" cy="36933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D77D832F-0B89-AB59-E509-FABB4A974F0B}"/>
              </a:ext>
            </a:extLst>
          </p:cNvPr>
          <p:cNvPicPr>
            <a:picLocks noChangeAspect="1"/>
          </p:cNvPicPr>
          <p:nvPr/>
        </p:nvPicPr>
        <p:blipFill>
          <a:blip r:embed="rId2"/>
          <a:stretch>
            <a:fillRect/>
          </a:stretch>
        </p:blipFill>
        <p:spPr>
          <a:xfrm>
            <a:off x="721262" y="2249901"/>
            <a:ext cx="4930567" cy="3680779"/>
          </a:xfrm>
          <a:prstGeom prst="rect">
            <a:avLst/>
          </a:prstGeom>
        </p:spPr>
      </p:pic>
    </p:spTree>
    <p:extLst>
      <p:ext uri="{BB962C8B-B14F-4D97-AF65-F5344CB8AC3E}">
        <p14:creationId xmlns:p14="http://schemas.microsoft.com/office/powerpoint/2010/main" val="2715061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a:xfrm>
            <a:off x="1066800" y="642594"/>
            <a:ext cx="10058400" cy="992313"/>
          </a:xfrm>
        </p:spPr>
        <p:txBody>
          <a:bodyPr/>
          <a:lstStyle/>
          <a:p>
            <a:r>
              <a:rPr lang="en-MY" dirty="0"/>
              <a:t>Biomechanical Analysis </a:t>
            </a:r>
            <a:r>
              <a:rPr lang="en-US" altLang="zh-CN" dirty="0"/>
              <a:t>—</a:t>
            </a:r>
            <a:r>
              <a:rPr lang="en-MY" altLang="zh-CN" dirty="0"/>
              <a:t> 2</a:t>
            </a:r>
            <a:r>
              <a:rPr lang="en-MY" altLang="zh-CN" baseline="30000" dirty="0"/>
              <a:t>nd</a:t>
            </a:r>
            <a:r>
              <a:rPr lang="en-MY" altLang="zh-CN" dirty="0"/>
              <a:t> Session</a:t>
            </a:r>
            <a:endParaRPr lang="en-US" dirty="0"/>
          </a:p>
        </p:txBody>
      </p:sp>
      <p:sp>
        <p:nvSpPr>
          <p:cNvPr id="6" name="TextBox 5">
            <a:extLst>
              <a:ext uri="{FF2B5EF4-FFF2-40B4-BE49-F238E27FC236}">
                <a16:creationId xmlns:a16="http://schemas.microsoft.com/office/drawing/2014/main" id="{17438D28-A4EB-68C9-C1B0-3D48EBA928E1}"/>
              </a:ext>
            </a:extLst>
          </p:cNvPr>
          <p:cNvSpPr txBox="1"/>
          <p:nvPr/>
        </p:nvSpPr>
        <p:spPr>
          <a:xfrm>
            <a:off x="648393" y="1695796"/>
            <a:ext cx="4538749" cy="369332"/>
          </a:xfrm>
          <a:prstGeom prst="rect">
            <a:avLst/>
          </a:prstGeom>
          <a:noFill/>
        </p:spPr>
        <p:txBody>
          <a:bodyPr wrap="square" rtlCol="0">
            <a:spAutoFit/>
          </a:bodyPr>
          <a:lstStyle/>
          <a:p>
            <a:r>
              <a:rPr lang="en-MY" b="1" dirty="0"/>
              <a:t>Average Lumbar Compression Force</a:t>
            </a:r>
            <a:endParaRPr lang="en-US" b="1" dirty="0"/>
          </a:p>
        </p:txBody>
      </p:sp>
      <p:sp>
        <p:nvSpPr>
          <p:cNvPr id="13" name="TextBox 12">
            <a:extLst>
              <a:ext uri="{FF2B5EF4-FFF2-40B4-BE49-F238E27FC236}">
                <a16:creationId xmlns:a16="http://schemas.microsoft.com/office/drawing/2014/main" id="{80E5A6F3-A51B-01E5-FCCC-A3CB59BFD892}"/>
              </a:ext>
            </a:extLst>
          </p:cNvPr>
          <p:cNvSpPr txBox="1"/>
          <p:nvPr/>
        </p:nvSpPr>
        <p:spPr>
          <a:xfrm>
            <a:off x="6174975" y="2402300"/>
            <a:ext cx="1264916" cy="369332"/>
          </a:xfrm>
          <a:prstGeom prst="rect">
            <a:avLst/>
          </a:prstGeom>
          <a:noFill/>
        </p:spPr>
        <p:txBody>
          <a:bodyPr wrap="square" rtlCol="0">
            <a:spAutoFit/>
          </a:bodyPr>
          <a:lstStyle/>
          <a:p>
            <a:r>
              <a:rPr lang="en-MY" dirty="0"/>
              <a:t>Individual</a:t>
            </a:r>
            <a:endParaRPr lang="en-US" dirty="0"/>
          </a:p>
        </p:txBody>
      </p:sp>
      <p:sp>
        <p:nvSpPr>
          <p:cNvPr id="17" name="Rectangle: Rounded Corners 16">
            <a:extLst>
              <a:ext uri="{FF2B5EF4-FFF2-40B4-BE49-F238E27FC236}">
                <a16:creationId xmlns:a16="http://schemas.microsoft.com/office/drawing/2014/main" id="{E24CD15A-55F9-90D9-4416-9ED73C045671}"/>
              </a:ext>
            </a:extLst>
          </p:cNvPr>
          <p:cNvSpPr/>
          <p:nvPr/>
        </p:nvSpPr>
        <p:spPr>
          <a:xfrm>
            <a:off x="7691349" y="2841963"/>
            <a:ext cx="873528" cy="369332"/>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8C4496A-F191-C172-36CB-1A49941380A4}"/>
              </a:ext>
            </a:extLst>
          </p:cNvPr>
          <p:cNvSpPr txBox="1"/>
          <p:nvPr/>
        </p:nvSpPr>
        <p:spPr>
          <a:xfrm>
            <a:off x="7745378" y="2841963"/>
            <a:ext cx="819499" cy="369332"/>
          </a:xfrm>
          <a:prstGeom prst="rect">
            <a:avLst/>
          </a:prstGeom>
          <a:noFill/>
        </p:spPr>
        <p:txBody>
          <a:bodyPr wrap="square" rtlCol="0">
            <a:spAutoFit/>
          </a:bodyPr>
          <a:lstStyle/>
          <a:p>
            <a:r>
              <a:rPr lang="en-MY" dirty="0"/>
              <a:t>Force</a:t>
            </a:r>
            <a:endParaRPr lang="en-US" dirty="0"/>
          </a:p>
        </p:txBody>
      </p:sp>
      <p:sp>
        <p:nvSpPr>
          <p:cNvPr id="27" name="Rectangle: Rounded Corners 26">
            <a:extLst>
              <a:ext uri="{FF2B5EF4-FFF2-40B4-BE49-F238E27FC236}">
                <a16:creationId xmlns:a16="http://schemas.microsoft.com/office/drawing/2014/main" id="{FC94E4EE-1A5D-A693-F73A-601F9C9751CE}"/>
              </a:ext>
            </a:extLst>
          </p:cNvPr>
          <p:cNvSpPr/>
          <p:nvPr/>
        </p:nvSpPr>
        <p:spPr>
          <a:xfrm>
            <a:off x="6378634" y="2841963"/>
            <a:ext cx="928251" cy="369332"/>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C16FB410-91F0-5EC0-EDD8-671ADB4F74AA}"/>
              </a:ext>
            </a:extLst>
          </p:cNvPr>
          <p:cNvSpPr txBox="1"/>
          <p:nvPr/>
        </p:nvSpPr>
        <p:spPr>
          <a:xfrm>
            <a:off x="6399413" y="2841963"/>
            <a:ext cx="928247" cy="369332"/>
          </a:xfrm>
          <a:prstGeom prst="rect">
            <a:avLst/>
          </a:prstGeom>
          <a:noFill/>
        </p:spPr>
        <p:txBody>
          <a:bodyPr wrap="square" rtlCol="0">
            <a:spAutoFit/>
          </a:bodyPr>
          <a:lstStyle/>
          <a:p>
            <a:r>
              <a:rPr lang="en-MY" dirty="0"/>
              <a:t>Weight</a:t>
            </a:r>
            <a:endParaRPr lang="en-US" dirty="0"/>
          </a:p>
        </p:txBody>
      </p:sp>
      <p:cxnSp>
        <p:nvCxnSpPr>
          <p:cNvPr id="31" name="Straight Arrow Connector 30">
            <a:extLst>
              <a:ext uri="{FF2B5EF4-FFF2-40B4-BE49-F238E27FC236}">
                <a16:creationId xmlns:a16="http://schemas.microsoft.com/office/drawing/2014/main" id="{3CF22448-9838-6D5C-4982-75CFD58C6D50}"/>
              </a:ext>
            </a:extLst>
          </p:cNvPr>
          <p:cNvCxnSpPr/>
          <p:nvPr/>
        </p:nvCxnSpPr>
        <p:spPr>
          <a:xfrm flipV="1">
            <a:off x="7381703" y="2841963"/>
            <a:ext cx="0" cy="36933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9D93715-7BEE-C32C-2A80-AEA91ED53489}"/>
              </a:ext>
            </a:extLst>
          </p:cNvPr>
          <p:cNvCxnSpPr/>
          <p:nvPr/>
        </p:nvCxnSpPr>
        <p:spPr>
          <a:xfrm flipV="1">
            <a:off x="8648003" y="2841963"/>
            <a:ext cx="0" cy="36933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8068562E-7AC8-DC0E-73E2-183F6394A743}"/>
              </a:ext>
            </a:extLst>
          </p:cNvPr>
          <p:cNvPicPr>
            <a:picLocks noChangeAspect="1"/>
          </p:cNvPicPr>
          <p:nvPr/>
        </p:nvPicPr>
        <p:blipFill>
          <a:blip r:embed="rId2"/>
          <a:stretch>
            <a:fillRect/>
          </a:stretch>
        </p:blipFill>
        <p:spPr>
          <a:xfrm>
            <a:off x="648393" y="2153417"/>
            <a:ext cx="4961050" cy="3955123"/>
          </a:xfrm>
          <a:prstGeom prst="rect">
            <a:avLst/>
          </a:prstGeom>
        </p:spPr>
      </p:pic>
      <p:sp>
        <p:nvSpPr>
          <p:cNvPr id="5" name="Oval 4">
            <a:extLst>
              <a:ext uri="{FF2B5EF4-FFF2-40B4-BE49-F238E27FC236}">
                <a16:creationId xmlns:a16="http://schemas.microsoft.com/office/drawing/2014/main" id="{D466CA38-1ACD-CE9E-3569-604E94153B56}"/>
              </a:ext>
            </a:extLst>
          </p:cNvPr>
          <p:cNvSpPr/>
          <p:nvPr/>
        </p:nvSpPr>
        <p:spPr>
          <a:xfrm>
            <a:off x="2369127" y="5544589"/>
            <a:ext cx="1039091" cy="36576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3B2E4286-5368-4F45-C1FF-4CDA48104A52}"/>
              </a:ext>
            </a:extLst>
          </p:cNvPr>
          <p:cNvSpPr txBox="1"/>
          <p:nvPr/>
        </p:nvSpPr>
        <p:spPr>
          <a:xfrm>
            <a:off x="6174974" y="3462040"/>
            <a:ext cx="1570403" cy="369332"/>
          </a:xfrm>
          <a:prstGeom prst="rect">
            <a:avLst/>
          </a:prstGeom>
          <a:noFill/>
        </p:spPr>
        <p:txBody>
          <a:bodyPr wrap="square" rtlCol="0">
            <a:spAutoFit/>
          </a:bodyPr>
          <a:lstStyle/>
          <a:p>
            <a:r>
              <a:rPr lang="en-MY" dirty="0"/>
              <a:t>Collaborative</a:t>
            </a:r>
            <a:endParaRPr lang="en-US" dirty="0"/>
          </a:p>
        </p:txBody>
      </p:sp>
      <p:sp>
        <p:nvSpPr>
          <p:cNvPr id="19" name="Rectangle: Rounded Corners 18">
            <a:extLst>
              <a:ext uri="{FF2B5EF4-FFF2-40B4-BE49-F238E27FC236}">
                <a16:creationId xmlns:a16="http://schemas.microsoft.com/office/drawing/2014/main" id="{C900DFA5-DEDC-38B8-54C2-395C680B9AAA}"/>
              </a:ext>
            </a:extLst>
          </p:cNvPr>
          <p:cNvSpPr/>
          <p:nvPr/>
        </p:nvSpPr>
        <p:spPr>
          <a:xfrm>
            <a:off x="7691349" y="3901703"/>
            <a:ext cx="873528" cy="369332"/>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0A10A7EE-F05E-618A-0157-444DF850FB0A}"/>
              </a:ext>
            </a:extLst>
          </p:cNvPr>
          <p:cNvSpPr txBox="1"/>
          <p:nvPr/>
        </p:nvSpPr>
        <p:spPr>
          <a:xfrm>
            <a:off x="7745378" y="3901703"/>
            <a:ext cx="819499" cy="369332"/>
          </a:xfrm>
          <a:prstGeom prst="rect">
            <a:avLst/>
          </a:prstGeom>
          <a:noFill/>
        </p:spPr>
        <p:txBody>
          <a:bodyPr wrap="square" rtlCol="0">
            <a:spAutoFit/>
          </a:bodyPr>
          <a:lstStyle/>
          <a:p>
            <a:r>
              <a:rPr lang="en-MY" dirty="0"/>
              <a:t>Force</a:t>
            </a:r>
            <a:endParaRPr lang="en-US" dirty="0"/>
          </a:p>
        </p:txBody>
      </p:sp>
      <p:sp>
        <p:nvSpPr>
          <p:cNvPr id="22" name="Rectangle: Rounded Corners 21">
            <a:extLst>
              <a:ext uri="{FF2B5EF4-FFF2-40B4-BE49-F238E27FC236}">
                <a16:creationId xmlns:a16="http://schemas.microsoft.com/office/drawing/2014/main" id="{AFA9590A-2FBC-3C21-4F28-62C1A6E4D7EF}"/>
              </a:ext>
            </a:extLst>
          </p:cNvPr>
          <p:cNvSpPr/>
          <p:nvPr/>
        </p:nvSpPr>
        <p:spPr>
          <a:xfrm>
            <a:off x="6378634" y="3901703"/>
            <a:ext cx="928251" cy="369332"/>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26FAE22A-398D-4D64-A00C-F5033917343E}"/>
              </a:ext>
            </a:extLst>
          </p:cNvPr>
          <p:cNvSpPr txBox="1"/>
          <p:nvPr/>
        </p:nvSpPr>
        <p:spPr>
          <a:xfrm>
            <a:off x="6399413" y="3901703"/>
            <a:ext cx="928247" cy="369332"/>
          </a:xfrm>
          <a:prstGeom prst="rect">
            <a:avLst/>
          </a:prstGeom>
          <a:noFill/>
        </p:spPr>
        <p:txBody>
          <a:bodyPr wrap="square" rtlCol="0">
            <a:spAutoFit/>
          </a:bodyPr>
          <a:lstStyle/>
          <a:p>
            <a:r>
              <a:rPr lang="en-MY" dirty="0"/>
              <a:t>Weight</a:t>
            </a:r>
            <a:endParaRPr lang="en-US" dirty="0"/>
          </a:p>
        </p:txBody>
      </p:sp>
      <p:cxnSp>
        <p:nvCxnSpPr>
          <p:cNvPr id="24" name="Straight Arrow Connector 23">
            <a:extLst>
              <a:ext uri="{FF2B5EF4-FFF2-40B4-BE49-F238E27FC236}">
                <a16:creationId xmlns:a16="http://schemas.microsoft.com/office/drawing/2014/main" id="{6547BB2C-B36F-80D9-4F28-80F7033413E5}"/>
              </a:ext>
            </a:extLst>
          </p:cNvPr>
          <p:cNvCxnSpPr/>
          <p:nvPr/>
        </p:nvCxnSpPr>
        <p:spPr>
          <a:xfrm flipV="1">
            <a:off x="7381703" y="3901703"/>
            <a:ext cx="0" cy="36933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84F1C30-5759-ED63-96E5-F0272F03103B}"/>
              </a:ext>
            </a:extLst>
          </p:cNvPr>
          <p:cNvCxnSpPr/>
          <p:nvPr/>
        </p:nvCxnSpPr>
        <p:spPr>
          <a:xfrm flipV="1">
            <a:off x="8648003" y="3901703"/>
            <a:ext cx="0" cy="36933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5174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a:xfrm>
            <a:off x="1066800" y="642594"/>
            <a:ext cx="10058400" cy="992313"/>
          </a:xfrm>
        </p:spPr>
        <p:txBody>
          <a:bodyPr/>
          <a:lstStyle/>
          <a:p>
            <a:r>
              <a:rPr lang="en-MY" dirty="0"/>
              <a:t>Biomechanical Analysis </a:t>
            </a:r>
            <a:r>
              <a:rPr lang="en-US" altLang="zh-CN" dirty="0"/>
              <a:t>—</a:t>
            </a:r>
            <a:r>
              <a:rPr lang="en-MY" altLang="zh-CN" dirty="0"/>
              <a:t> 2</a:t>
            </a:r>
            <a:r>
              <a:rPr lang="en-MY" altLang="zh-CN" baseline="30000" dirty="0"/>
              <a:t>nd</a:t>
            </a:r>
            <a:r>
              <a:rPr lang="en-MY" altLang="zh-CN" dirty="0"/>
              <a:t> Session</a:t>
            </a:r>
            <a:endParaRPr lang="en-US" dirty="0"/>
          </a:p>
        </p:txBody>
      </p:sp>
      <p:sp>
        <p:nvSpPr>
          <p:cNvPr id="6" name="TextBox 5">
            <a:extLst>
              <a:ext uri="{FF2B5EF4-FFF2-40B4-BE49-F238E27FC236}">
                <a16:creationId xmlns:a16="http://schemas.microsoft.com/office/drawing/2014/main" id="{17438D28-A4EB-68C9-C1B0-3D48EBA928E1}"/>
              </a:ext>
            </a:extLst>
          </p:cNvPr>
          <p:cNvSpPr txBox="1"/>
          <p:nvPr/>
        </p:nvSpPr>
        <p:spPr>
          <a:xfrm>
            <a:off x="648393" y="1695796"/>
            <a:ext cx="3532909" cy="369332"/>
          </a:xfrm>
          <a:prstGeom prst="rect">
            <a:avLst/>
          </a:prstGeom>
          <a:noFill/>
        </p:spPr>
        <p:txBody>
          <a:bodyPr wrap="square" rtlCol="0">
            <a:spAutoFit/>
          </a:bodyPr>
          <a:lstStyle/>
          <a:p>
            <a:r>
              <a:rPr lang="en-MY" b="1" dirty="0"/>
              <a:t>Lumbar Compression Force</a:t>
            </a:r>
            <a:endParaRPr lang="en-US" b="1" dirty="0"/>
          </a:p>
        </p:txBody>
      </p:sp>
      <p:sp>
        <p:nvSpPr>
          <p:cNvPr id="13" name="TextBox 12">
            <a:extLst>
              <a:ext uri="{FF2B5EF4-FFF2-40B4-BE49-F238E27FC236}">
                <a16:creationId xmlns:a16="http://schemas.microsoft.com/office/drawing/2014/main" id="{80E5A6F3-A51B-01E5-FCCC-A3CB59BFD892}"/>
              </a:ext>
            </a:extLst>
          </p:cNvPr>
          <p:cNvSpPr txBox="1"/>
          <p:nvPr/>
        </p:nvSpPr>
        <p:spPr>
          <a:xfrm>
            <a:off x="6174975" y="2402300"/>
            <a:ext cx="608210" cy="369332"/>
          </a:xfrm>
          <a:prstGeom prst="rect">
            <a:avLst/>
          </a:prstGeom>
          <a:noFill/>
        </p:spPr>
        <p:txBody>
          <a:bodyPr wrap="square" rtlCol="0">
            <a:spAutoFit/>
          </a:bodyPr>
          <a:lstStyle/>
          <a:p>
            <a:r>
              <a:rPr lang="en-MY" dirty="0"/>
              <a:t>2~4</a:t>
            </a:r>
            <a:endParaRPr lang="en-US" dirty="0"/>
          </a:p>
        </p:txBody>
      </p:sp>
      <p:sp>
        <p:nvSpPr>
          <p:cNvPr id="14" name="Rectangle: Rounded Corners 13">
            <a:extLst>
              <a:ext uri="{FF2B5EF4-FFF2-40B4-BE49-F238E27FC236}">
                <a16:creationId xmlns:a16="http://schemas.microsoft.com/office/drawing/2014/main" id="{C5E095CF-109F-D9B5-62E7-D8D9C22E258E}"/>
              </a:ext>
            </a:extLst>
          </p:cNvPr>
          <p:cNvSpPr/>
          <p:nvPr/>
        </p:nvSpPr>
        <p:spPr>
          <a:xfrm>
            <a:off x="6378634" y="2819538"/>
            <a:ext cx="1830187" cy="369332"/>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AE418A70-6A72-457E-AC31-6D0BD5B1873A}"/>
              </a:ext>
            </a:extLst>
          </p:cNvPr>
          <p:cNvSpPr txBox="1"/>
          <p:nvPr/>
        </p:nvSpPr>
        <p:spPr>
          <a:xfrm>
            <a:off x="6432664" y="2819538"/>
            <a:ext cx="1830187" cy="369332"/>
          </a:xfrm>
          <a:prstGeom prst="rect">
            <a:avLst/>
          </a:prstGeom>
          <a:noFill/>
        </p:spPr>
        <p:txBody>
          <a:bodyPr wrap="square" rtlCol="0">
            <a:spAutoFit/>
          </a:bodyPr>
          <a:lstStyle/>
          <a:p>
            <a:r>
              <a:rPr lang="en-MY" dirty="0"/>
              <a:t>Force decreases</a:t>
            </a:r>
            <a:endParaRPr lang="en-US" dirty="0"/>
          </a:p>
        </p:txBody>
      </p:sp>
      <p:pic>
        <p:nvPicPr>
          <p:cNvPr id="3" name="Picture 2">
            <a:extLst>
              <a:ext uri="{FF2B5EF4-FFF2-40B4-BE49-F238E27FC236}">
                <a16:creationId xmlns:a16="http://schemas.microsoft.com/office/drawing/2014/main" id="{6583819C-7890-F41B-129B-AAB572719C91}"/>
              </a:ext>
            </a:extLst>
          </p:cNvPr>
          <p:cNvPicPr>
            <a:picLocks noChangeAspect="1"/>
          </p:cNvPicPr>
          <p:nvPr/>
        </p:nvPicPr>
        <p:blipFill>
          <a:blip r:embed="rId2"/>
          <a:stretch>
            <a:fillRect/>
          </a:stretch>
        </p:blipFill>
        <p:spPr>
          <a:xfrm>
            <a:off x="679963" y="2241055"/>
            <a:ext cx="4930567" cy="3779848"/>
          </a:xfrm>
          <a:prstGeom prst="rect">
            <a:avLst/>
          </a:prstGeom>
        </p:spPr>
      </p:pic>
      <p:sp>
        <p:nvSpPr>
          <p:cNvPr id="7" name="TextBox 6">
            <a:extLst>
              <a:ext uri="{FF2B5EF4-FFF2-40B4-BE49-F238E27FC236}">
                <a16:creationId xmlns:a16="http://schemas.microsoft.com/office/drawing/2014/main" id="{324ABBA9-DC9C-4967-65AF-52EBB90E718F}"/>
              </a:ext>
            </a:extLst>
          </p:cNvPr>
          <p:cNvSpPr txBox="1"/>
          <p:nvPr/>
        </p:nvSpPr>
        <p:spPr>
          <a:xfrm>
            <a:off x="6174975" y="3354359"/>
            <a:ext cx="325578" cy="369332"/>
          </a:xfrm>
          <a:prstGeom prst="rect">
            <a:avLst/>
          </a:prstGeom>
          <a:noFill/>
        </p:spPr>
        <p:txBody>
          <a:bodyPr wrap="square" rtlCol="0">
            <a:spAutoFit/>
          </a:bodyPr>
          <a:lstStyle/>
          <a:p>
            <a:r>
              <a:rPr lang="en-MY" dirty="0"/>
              <a:t>4</a:t>
            </a:r>
            <a:endParaRPr lang="en-US" dirty="0"/>
          </a:p>
        </p:txBody>
      </p:sp>
      <p:sp>
        <p:nvSpPr>
          <p:cNvPr id="8" name="Rectangle: Rounded Corners 7">
            <a:extLst>
              <a:ext uri="{FF2B5EF4-FFF2-40B4-BE49-F238E27FC236}">
                <a16:creationId xmlns:a16="http://schemas.microsoft.com/office/drawing/2014/main" id="{F260ACBC-67CD-001C-DEF9-D07211CF74AA}"/>
              </a:ext>
            </a:extLst>
          </p:cNvPr>
          <p:cNvSpPr/>
          <p:nvPr/>
        </p:nvSpPr>
        <p:spPr>
          <a:xfrm>
            <a:off x="6378634" y="3771597"/>
            <a:ext cx="1593271" cy="369332"/>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95BDB5A7-426C-F38F-4C1A-155B61C23947}"/>
              </a:ext>
            </a:extLst>
          </p:cNvPr>
          <p:cNvSpPr txBox="1"/>
          <p:nvPr/>
        </p:nvSpPr>
        <p:spPr>
          <a:xfrm>
            <a:off x="6432664" y="3771597"/>
            <a:ext cx="1539241" cy="369332"/>
          </a:xfrm>
          <a:prstGeom prst="rect">
            <a:avLst/>
          </a:prstGeom>
          <a:noFill/>
        </p:spPr>
        <p:txBody>
          <a:bodyPr wrap="square" rtlCol="0">
            <a:spAutoFit/>
          </a:bodyPr>
          <a:lstStyle/>
          <a:p>
            <a:r>
              <a:rPr lang="en-MY" dirty="0"/>
              <a:t>Lowest Force</a:t>
            </a:r>
            <a:endParaRPr lang="en-US" dirty="0"/>
          </a:p>
        </p:txBody>
      </p:sp>
    </p:spTree>
    <p:extLst>
      <p:ext uri="{BB962C8B-B14F-4D97-AF65-F5344CB8AC3E}">
        <p14:creationId xmlns:p14="http://schemas.microsoft.com/office/powerpoint/2010/main" val="3398863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a:xfrm>
            <a:off x="1066800" y="642594"/>
            <a:ext cx="10058400" cy="992313"/>
          </a:xfrm>
        </p:spPr>
        <p:txBody>
          <a:bodyPr/>
          <a:lstStyle/>
          <a:p>
            <a:r>
              <a:rPr lang="en-MY" dirty="0"/>
              <a:t>Biomechanical Analysis </a:t>
            </a:r>
            <a:r>
              <a:rPr lang="en-US" altLang="zh-CN" dirty="0"/>
              <a:t>—</a:t>
            </a:r>
            <a:r>
              <a:rPr lang="en-MY" altLang="zh-CN" dirty="0"/>
              <a:t> 2</a:t>
            </a:r>
            <a:r>
              <a:rPr lang="en-MY" altLang="zh-CN" baseline="30000" dirty="0"/>
              <a:t>nd</a:t>
            </a:r>
            <a:r>
              <a:rPr lang="en-MY" altLang="zh-CN" dirty="0"/>
              <a:t> Session</a:t>
            </a:r>
            <a:endParaRPr lang="en-US" dirty="0"/>
          </a:p>
        </p:txBody>
      </p:sp>
      <p:sp>
        <p:nvSpPr>
          <p:cNvPr id="6" name="TextBox 5">
            <a:extLst>
              <a:ext uri="{FF2B5EF4-FFF2-40B4-BE49-F238E27FC236}">
                <a16:creationId xmlns:a16="http://schemas.microsoft.com/office/drawing/2014/main" id="{17438D28-A4EB-68C9-C1B0-3D48EBA928E1}"/>
              </a:ext>
            </a:extLst>
          </p:cNvPr>
          <p:cNvSpPr txBox="1"/>
          <p:nvPr/>
        </p:nvSpPr>
        <p:spPr>
          <a:xfrm>
            <a:off x="648393" y="1695796"/>
            <a:ext cx="4430683" cy="369332"/>
          </a:xfrm>
          <a:prstGeom prst="rect">
            <a:avLst/>
          </a:prstGeom>
          <a:noFill/>
        </p:spPr>
        <p:txBody>
          <a:bodyPr wrap="square" rtlCol="0">
            <a:spAutoFit/>
          </a:bodyPr>
          <a:lstStyle/>
          <a:p>
            <a:r>
              <a:rPr lang="en-MY" b="1" dirty="0"/>
              <a:t>Shoulder Moment &amp; Elbow Moment </a:t>
            </a:r>
            <a:endParaRPr lang="en-US" b="1" dirty="0"/>
          </a:p>
        </p:txBody>
      </p:sp>
      <p:pic>
        <p:nvPicPr>
          <p:cNvPr id="4" name="Picture 3">
            <a:extLst>
              <a:ext uri="{FF2B5EF4-FFF2-40B4-BE49-F238E27FC236}">
                <a16:creationId xmlns:a16="http://schemas.microsoft.com/office/drawing/2014/main" id="{7C99AC1C-8441-C91E-6939-8C7DAD8F5705}"/>
              </a:ext>
            </a:extLst>
          </p:cNvPr>
          <p:cNvPicPr>
            <a:picLocks noChangeAspect="1"/>
          </p:cNvPicPr>
          <p:nvPr/>
        </p:nvPicPr>
        <p:blipFill>
          <a:blip r:embed="rId2"/>
          <a:stretch>
            <a:fillRect/>
          </a:stretch>
        </p:blipFill>
        <p:spPr>
          <a:xfrm>
            <a:off x="648393" y="2065128"/>
            <a:ext cx="5686819" cy="4377236"/>
          </a:xfrm>
          <a:prstGeom prst="rect">
            <a:avLst/>
          </a:prstGeom>
        </p:spPr>
      </p:pic>
      <p:sp>
        <p:nvSpPr>
          <p:cNvPr id="5" name="TextBox 4">
            <a:extLst>
              <a:ext uri="{FF2B5EF4-FFF2-40B4-BE49-F238E27FC236}">
                <a16:creationId xmlns:a16="http://schemas.microsoft.com/office/drawing/2014/main" id="{B0E70C5B-92C3-DDED-FF48-EC211A36114D}"/>
              </a:ext>
            </a:extLst>
          </p:cNvPr>
          <p:cNvSpPr txBox="1"/>
          <p:nvPr/>
        </p:nvSpPr>
        <p:spPr>
          <a:xfrm>
            <a:off x="6943899" y="2191816"/>
            <a:ext cx="2200101" cy="369332"/>
          </a:xfrm>
          <a:prstGeom prst="rect">
            <a:avLst/>
          </a:prstGeom>
          <a:noFill/>
        </p:spPr>
        <p:txBody>
          <a:bodyPr wrap="square" rtlCol="0">
            <a:spAutoFit/>
          </a:bodyPr>
          <a:lstStyle/>
          <a:p>
            <a:r>
              <a:rPr lang="en-MY" dirty="0"/>
              <a:t>Shoulder Moment</a:t>
            </a:r>
            <a:endParaRPr lang="en-US" dirty="0"/>
          </a:p>
        </p:txBody>
      </p:sp>
      <p:sp>
        <p:nvSpPr>
          <p:cNvPr id="10" name="Rectangle: Rounded Corners 9">
            <a:extLst>
              <a:ext uri="{FF2B5EF4-FFF2-40B4-BE49-F238E27FC236}">
                <a16:creationId xmlns:a16="http://schemas.microsoft.com/office/drawing/2014/main" id="{885866AF-E8D4-30D1-F7E1-E9AACE4F98B6}"/>
              </a:ext>
            </a:extLst>
          </p:cNvPr>
          <p:cNvSpPr/>
          <p:nvPr/>
        </p:nvSpPr>
        <p:spPr>
          <a:xfrm>
            <a:off x="8460273" y="2631479"/>
            <a:ext cx="928255" cy="369332"/>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09977003-9D38-8E9D-72CC-80CCE5FE4943}"/>
              </a:ext>
            </a:extLst>
          </p:cNvPr>
          <p:cNvSpPr txBox="1"/>
          <p:nvPr/>
        </p:nvSpPr>
        <p:spPr>
          <a:xfrm>
            <a:off x="8514304" y="2631479"/>
            <a:ext cx="874224" cy="369332"/>
          </a:xfrm>
          <a:prstGeom prst="rect">
            <a:avLst/>
          </a:prstGeom>
          <a:noFill/>
        </p:spPr>
        <p:txBody>
          <a:bodyPr wrap="square" rtlCol="0">
            <a:spAutoFit/>
          </a:bodyPr>
          <a:lstStyle/>
          <a:p>
            <a:r>
              <a:rPr lang="en-MY" dirty="0"/>
              <a:t>Forces</a:t>
            </a:r>
            <a:endParaRPr lang="en-US" dirty="0"/>
          </a:p>
        </p:txBody>
      </p:sp>
      <p:sp>
        <p:nvSpPr>
          <p:cNvPr id="12" name="Rectangle: Rounded Corners 11">
            <a:extLst>
              <a:ext uri="{FF2B5EF4-FFF2-40B4-BE49-F238E27FC236}">
                <a16:creationId xmlns:a16="http://schemas.microsoft.com/office/drawing/2014/main" id="{CAB4D10F-939C-7E34-8232-8676C584065F}"/>
              </a:ext>
            </a:extLst>
          </p:cNvPr>
          <p:cNvSpPr/>
          <p:nvPr/>
        </p:nvSpPr>
        <p:spPr>
          <a:xfrm>
            <a:off x="7147560" y="2631479"/>
            <a:ext cx="836814" cy="369332"/>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08A7EE82-A195-39B5-D2E3-83D3AC1B1EE8}"/>
              </a:ext>
            </a:extLst>
          </p:cNvPr>
          <p:cNvSpPr txBox="1"/>
          <p:nvPr/>
        </p:nvSpPr>
        <p:spPr>
          <a:xfrm>
            <a:off x="7201590" y="2631479"/>
            <a:ext cx="782783" cy="369332"/>
          </a:xfrm>
          <a:prstGeom prst="rect">
            <a:avLst/>
          </a:prstGeom>
          <a:noFill/>
        </p:spPr>
        <p:txBody>
          <a:bodyPr wrap="square" rtlCol="0">
            <a:spAutoFit/>
          </a:bodyPr>
          <a:lstStyle/>
          <a:p>
            <a:r>
              <a:rPr lang="en-MY" dirty="0"/>
              <a:t>Level</a:t>
            </a:r>
            <a:endParaRPr lang="en-US" dirty="0"/>
          </a:p>
        </p:txBody>
      </p:sp>
      <p:cxnSp>
        <p:nvCxnSpPr>
          <p:cNvPr id="17" name="Straight Arrow Connector 16">
            <a:extLst>
              <a:ext uri="{FF2B5EF4-FFF2-40B4-BE49-F238E27FC236}">
                <a16:creationId xmlns:a16="http://schemas.microsoft.com/office/drawing/2014/main" id="{7042AA45-5318-5618-D13B-624844A0905C}"/>
              </a:ext>
            </a:extLst>
          </p:cNvPr>
          <p:cNvCxnSpPr/>
          <p:nvPr/>
        </p:nvCxnSpPr>
        <p:spPr>
          <a:xfrm flipV="1">
            <a:off x="8075811" y="2631479"/>
            <a:ext cx="0" cy="36933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F8F537E-EFB8-86C2-43B9-29E5BA74348C}"/>
              </a:ext>
            </a:extLst>
          </p:cNvPr>
          <p:cNvCxnSpPr/>
          <p:nvPr/>
        </p:nvCxnSpPr>
        <p:spPr>
          <a:xfrm flipV="1">
            <a:off x="9500059" y="2631479"/>
            <a:ext cx="0" cy="36933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5A2FA5F-76D0-511B-3E5E-8E2769F3469B}"/>
              </a:ext>
            </a:extLst>
          </p:cNvPr>
          <p:cNvSpPr txBox="1"/>
          <p:nvPr/>
        </p:nvSpPr>
        <p:spPr>
          <a:xfrm>
            <a:off x="6943899" y="3778505"/>
            <a:ext cx="2200101" cy="369332"/>
          </a:xfrm>
          <a:prstGeom prst="rect">
            <a:avLst/>
          </a:prstGeom>
          <a:noFill/>
        </p:spPr>
        <p:txBody>
          <a:bodyPr wrap="square" rtlCol="0">
            <a:spAutoFit/>
          </a:bodyPr>
          <a:lstStyle/>
          <a:p>
            <a:r>
              <a:rPr lang="en-MY" dirty="0"/>
              <a:t>Elbow Moment</a:t>
            </a:r>
            <a:endParaRPr lang="en-US" dirty="0"/>
          </a:p>
        </p:txBody>
      </p:sp>
      <p:sp>
        <p:nvSpPr>
          <p:cNvPr id="20" name="Rectangle: Rounded Corners 19">
            <a:extLst>
              <a:ext uri="{FF2B5EF4-FFF2-40B4-BE49-F238E27FC236}">
                <a16:creationId xmlns:a16="http://schemas.microsoft.com/office/drawing/2014/main" id="{5A593485-B4D2-37E7-0A29-D106879E18F0}"/>
              </a:ext>
            </a:extLst>
          </p:cNvPr>
          <p:cNvSpPr/>
          <p:nvPr/>
        </p:nvSpPr>
        <p:spPr>
          <a:xfrm>
            <a:off x="8460273" y="4218168"/>
            <a:ext cx="928255" cy="369332"/>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38DED8E7-5452-A7BD-B0E5-540BCB1B585E}"/>
              </a:ext>
            </a:extLst>
          </p:cNvPr>
          <p:cNvSpPr txBox="1"/>
          <p:nvPr/>
        </p:nvSpPr>
        <p:spPr>
          <a:xfrm>
            <a:off x="8514304" y="4218168"/>
            <a:ext cx="874224" cy="369332"/>
          </a:xfrm>
          <a:prstGeom prst="rect">
            <a:avLst/>
          </a:prstGeom>
          <a:noFill/>
        </p:spPr>
        <p:txBody>
          <a:bodyPr wrap="square" rtlCol="0">
            <a:spAutoFit/>
          </a:bodyPr>
          <a:lstStyle/>
          <a:p>
            <a:r>
              <a:rPr lang="en-MY" dirty="0"/>
              <a:t>Forces</a:t>
            </a:r>
            <a:endParaRPr lang="en-US" dirty="0"/>
          </a:p>
        </p:txBody>
      </p:sp>
      <p:sp>
        <p:nvSpPr>
          <p:cNvPr id="22" name="Rectangle: Rounded Corners 21">
            <a:extLst>
              <a:ext uri="{FF2B5EF4-FFF2-40B4-BE49-F238E27FC236}">
                <a16:creationId xmlns:a16="http://schemas.microsoft.com/office/drawing/2014/main" id="{BBD65266-5D1D-58CD-7880-C07D362103FC}"/>
              </a:ext>
            </a:extLst>
          </p:cNvPr>
          <p:cNvSpPr/>
          <p:nvPr/>
        </p:nvSpPr>
        <p:spPr>
          <a:xfrm>
            <a:off x="7147560" y="4218168"/>
            <a:ext cx="836814" cy="369332"/>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C0618F8B-C96C-B45A-5361-F202FC498EDF}"/>
              </a:ext>
            </a:extLst>
          </p:cNvPr>
          <p:cNvSpPr txBox="1"/>
          <p:nvPr/>
        </p:nvSpPr>
        <p:spPr>
          <a:xfrm>
            <a:off x="7201590" y="4218168"/>
            <a:ext cx="782783" cy="369332"/>
          </a:xfrm>
          <a:prstGeom prst="rect">
            <a:avLst/>
          </a:prstGeom>
          <a:noFill/>
        </p:spPr>
        <p:txBody>
          <a:bodyPr wrap="square" rtlCol="0">
            <a:spAutoFit/>
          </a:bodyPr>
          <a:lstStyle/>
          <a:p>
            <a:r>
              <a:rPr lang="en-MY" dirty="0"/>
              <a:t>Level</a:t>
            </a:r>
            <a:endParaRPr lang="en-US" dirty="0"/>
          </a:p>
        </p:txBody>
      </p:sp>
      <p:cxnSp>
        <p:nvCxnSpPr>
          <p:cNvPr id="24" name="Straight Arrow Connector 23">
            <a:extLst>
              <a:ext uri="{FF2B5EF4-FFF2-40B4-BE49-F238E27FC236}">
                <a16:creationId xmlns:a16="http://schemas.microsoft.com/office/drawing/2014/main" id="{5960BC36-D811-E803-12A3-550A0035D1E2}"/>
              </a:ext>
            </a:extLst>
          </p:cNvPr>
          <p:cNvCxnSpPr/>
          <p:nvPr/>
        </p:nvCxnSpPr>
        <p:spPr>
          <a:xfrm flipV="1">
            <a:off x="8075811" y="4218168"/>
            <a:ext cx="0" cy="36933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56B7DB4-3782-FCB9-BCC5-B8D8B1340B2A}"/>
              </a:ext>
            </a:extLst>
          </p:cNvPr>
          <p:cNvCxnSpPr/>
          <p:nvPr/>
        </p:nvCxnSpPr>
        <p:spPr>
          <a:xfrm flipV="1">
            <a:off x="9500059" y="4218168"/>
            <a:ext cx="0" cy="36933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9565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a:xfrm>
            <a:off x="1066800" y="642594"/>
            <a:ext cx="10058400" cy="992313"/>
          </a:xfrm>
        </p:spPr>
        <p:txBody>
          <a:bodyPr/>
          <a:lstStyle/>
          <a:p>
            <a:r>
              <a:rPr lang="en-MY" dirty="0"/>
              <a:t>Biomechanical Analysis </a:t>
            </a:r>
            <a:r>
              <a:rPr lang="en-US" altLang="zh-CN" dirty="0"/>
              <a:t>—</a:t>
            </a:r>
            <a:r>
              <a:rPr lang="en-MY" altLang="zh-CN" dirty="0"/>
              <a:t> 2</a:t>
            </a:r>
            <a:r>
              <a:rPr lang="en-MY" altLang="zh-CN" baseline="30000" dirty="0"/>
              <a:t>nd</a:t>
            </a:r>
            <a:r>
              <a:rPr lang="en-MY" altLang="zh-CN" dirty="0"/>
              <a:t> Session</a:t>
            </a:r>
            <a:endParaRPr lang="en-US" dirty="0"/>
          </a:p>
        </p:txBody>
      </p:sp>
      <p:sp>
        <p:nvSpPr>
          <p:cNvPr id="6" name="TextBox 5">
            <a:extLst>
              <a:ext uri="{FF2B5EF4-FFF2-40B4-BE49-F238E27FC236}">
                <a16:creationId xmlns:a16="http://schemas.microsoft.com/office/drawing/2014/main" id="{17438D28-A4EB-68C9-C1B0-3D48EBA928E1}"/>
              </a:ext>
            </a:extLst>
          </p:cNvPr>
          <p:cNvSpPr txBox="1"/>
          <p:nvPr/>
        </p:nvSpPr>
        <p:spPr>
          <a:xfrm>
            <a:off x="648393" y="1695796"/>
            <a:ext cx="4430683" cy="369332"/>
          </a:xfrm>
          <a:prstGeom prst="rect">
            <a:avLst/>
          </a:prstGeom>
          <a:noFill/>
        </p:spPr>
        <p:txBody>
          <a:bodyPr wrap="square" rtlCol="0">
            <a:spAutoFit/>
          </a:bodyPr>
          <a:lstStyle/>
          <a:p>
            <a:r>
              <a:rPr lang="en-MY" b="1" dirty="0"/>
              <a:t>Hip Moment &amp; Knee Moment </a:t>
            </a:r>
            <a:endParaRPr lang="en-US" b="1" dirty="0"/>
          </a:p>
        </p:txBody>
      </p:sp>
      <p:pic>
        <p:nvPicPr>
          <p:cNvPr id="3" name="Picture 2">
            <a:extLst>
              <a:ext uri="{FF2B5EF4-FFF2-40B4-BE49-F238E27FC236}">
                <a16:creationId xmlns:a16="http://schemas.microsoft.com/office/drawing/2014/main" id="{3FE9E37E-3E5C-A173-DA85-BCD5E9FC17D5}"/>
              </a:ext>
            </a:extLst>
          </p:cNvPr>
          <p:cNvPicPr>
            <a:picLocks noChangeAspect="1"/>
          </p:cNvPicPr>
          <p:nvPr/>
        </p:nvPicPr>
        <p:blipFill>
          <a:blip r:embed="rId2"/>
          <a:stretch>
            <a:fillRect/>
          </a:stretch>
        </p:blipFill>
        <p:spPr>
          <a:xfrm>
            <a:off x="648391" y="2111130"/>
            <a:ext cx="5447603" cy="4330873"/>
          </a:xfrm>
          <a:prstGeom prst="rect">
            <a:avLst/>
          </a:prstGeom>
        </p:spPr>
      </p:pic>
      <p:sp>
        <p:nvSpPr>
          <p:cNvPr id="26" name="TextBox 25">
            <a:extLst>
              <a:ext uri="{FF2B5EF4-FFF2-40B4-BE49-F238E27FC236}">
                <a16:creationId xmlns:a16="http://schemas.microsoft.com/office/drawing/2014/main" id="{3113B5EB-E33D-FA8F-0B8B-9CD8191EFB65}"/>
              </a:ext>
            </a:extLst>
          </p:cNvPr>
          <p:cNvSpPr txBox="1"/>
          <p:nvPr/>
        </p:nvSpPr>
        <p:spPr>
          <a:xfrm>
            <a:off x="6503325" y="2065128"/>
            <a:ext cx="2200101" cy="369332"/>
          </a:xfrm>
          <a:prstGeom prst="rect">
            <a:avLst/>
          </a:prstGeom>
          <a:noFill/>
        </p:spPr>
        <p:txBody>
          <a:bodyPr wrap="square" rtlCol="0">
            <a:spAutoFit/>
          </a:bodyPr>
          <a:lstStyle/>
          <a:p>
            <a:r>
              <a:rPr lang="en-MY" dirty="0"/>
              <a:t>Hip Moment</a:t>
            </a:r>
            <a:endParaRPr lang="en-US" dirty="0"/>
          </a:p>
        </p:txBody>
      </p:sp>
      <p:sp>
        <p:nvSpPr>
          <p:cNvPr id="27" name="Rectangle: Rounded Corners 26">
            <a:extLst>
              <a:ext uri="{FF2B5EF4-FFF2-40B4-BE49-F238E27FC236}">
                <a16:creationId xmlns:a16="http://schemas.microsoft.com/office/drawing/2014/main" id="{24D93E35-7D66-511A-66C1-120941E0377D}"/>
              </a:ext>
            </a:extLst>
          </p:cNvPr>
          <p:cNvSpPr/>
          <p:nvPr/>
        </p:nvSpPr>
        <p:spPr>
          <a:xfrm>
            <a:off x="6706985" y="2504791"/>
            <a:ext cx="2121132" cy="369332"/>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6082D691-E90C-D8E7-88BF-4963F74C0911}"/>
              </a:ext>
            </a:extLst>
          </p:cNvPr>
          <p:cNvSpPr txBox="1"/>
          <p:nvPr/>
        </p:nvSpPr>
        <p:spPr>
          <a:xfrm>
            <a:off x="6761016" y="2504791"/>
            <a:ext cx="2067101" cy="369332"/>
          </a:xfrm>
          <a:prstGeom prst="rect">
            <a:avLst/>
          </a:prstGeom>
          <a:noFill/>
        </p:spPr>
        <p:txBody>
          <a:bodyPr wrap="square" rtlCol="0">
            <a:spAutoFit/>
          </a:bodyPr>
          <a:lstStyle/>
          <a:p>
            <a:r>
              <a:rPr lang="en-MY" dirty="0"/>
              <a:t>Constant Moment</a:t>
            </a:r>
            <a:endParaRPr lang="en-US" dirty="0"/>
          </a:p>
        </p:txBody>
      </p:sp>
      <p:sp>
        <p:nvSpPr>
          <p:cNvPr id="29" name="TextBox 28">
            <a:extLst>
              <a:ext uri="{FF2B5EF4-FFF2-40B4-BE49-F238E27FC236}">
                <a16:creationId xmlns:a16="http://schemas.microsoft.com/office/drawing/2014/main" id="{61B0BDB3-9EAA-0D87-7675-0EEED060478D}"/>
              </a:ext>
            </a:extLst>
          </p:cNvPr>
          <p:cNvSpPr txBox="1"/>
          <p:nvPr/>
        </p:nvSpPr>
        <p:spPr>
          <a:xfrm>
            <a:off x="6503325" y="3451699"/>
            <a:ext cx="2200101" cy="369332"/>
          </a:xfrm>
          <a:prstGeom prst="rect">
            <a:avLst/>
          </a:prstGeom>
          <a:noFill/>
        </p:spPr>
        <p:txBody>
          <a:bodyPr wrap="square" rtlCol="0">
            <a:spAutoFit/>
          </a:bodyPr>
          <a:lstStyle/>
          <a:p>
            <a:r>
              <a:rPr lang="en-MY" dirty="0"/>
              <a:t>Knee Joint Moment</a:t>
            </a:r>
            <a:endParaRPr lang="en-US" dirty="0"/>
          </a:p>
        </p:txBody>
      </p:sp>
      <p:sp>
        <p:nvSpPr>
          <p:cNvPr id="30" name="Rectangle: Rounded Corners 29">
            <a:extLst>
              <a:ext uri="{FF2B5EF4-FFF2-40B4-BE49-F238E27FC236}">
                <a16:creationId xmlns:a16="http://schemas.microsoft.com/office/drawing/2014/main" id="{AD5B590F-03BA-63CE-1249-00237105FEA6}"/>
              </a:ext>
            </a:extLst>
          </p:cNvPr>
          <p:cNvSpPr/>
          <p:nvPr/>
        </p:nvSpPr>
        <p:spPr>
          <a:xfrm>
            <a:off x="6706985" y="3891362"/>
            <a:ext cx="2121132" cy="369332"/>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34D200EC-4231-A1CE-E9E7-E653ECE5C37F}"/>
              </a:ext>
            </a:extLst>
          </p:cNvPr>
          <p:cNvSpPr txBox="1"/>
          <p:nvPr/>
        </p:nvSpPr>
        <p:spPr>
          <a:xfrm>
            <a:off x="6761016" y="3891362"/>
            <a:ext cx="2067101" cy="369332"/>
          </a:xfrm>
          <a:prstGeom prst="rect">
            <a:avLst/>
          </a:prstGeom>
          <a:noFill/>
        </p:spPr>
        <p:txBody>
          <a:bodyPr wrap="square" rtlCol="0">
            <a:spAutoFit/>
          </a:bodyPr>
          <a:lstStyle/>
          <a:p>
            <a:r>
              <a:rPr lang="en-MY" dirty="0"/>
              <a:t>Constant Moment</a:t>
            </a:r>
            <a:endParaRPr lang="en-US" dirty="0"/>
          </a:p>
        </p:txBody>
      </p:sp>
    </p:spTree>
    <p:extLst>
      <p:ext uri="{BB962C8B-B14F-4D97-AF65-F5344CB8AC3E}">
        <p14:creationId xmlns:p14="http://schemas.microsoft.com/office/powerpoint/2010/main" val="2876728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a:xfrm>
            <a:off x="1066800" y="642594"/>
            <a:ext cx="10058400" cy="992313"/>
          </a:xfrm>
        </p:spPr>
        <p:txBody>
          <a:bodyPr/>
          <a:lstStyle/>
          <a:p>
            <a:r>
              <a:rPr lang="en-MY" dirty="0"/>
              <a:t>Biomechanical Analysis </a:t>
            </a:r>
            <a:r>
              <a:rPr lang="en-US" altLang="zh-CN" dirty="0"/>
              <a:t>—</a:t>
            </a:r>
            <a:r>
              <a:rPr lang="en-MY" altLang="zh-CN" dirty="0"/>
              <a:t> 2</a:t>
            </a:r>
            <a:r>
              <a:rPr lang="en-MY" altLang="zh-CN" baseline="30000" dirty="0"/>
              <a:t>nd</a:t>
            </a:r>
            <a:r>
              <a:rPr lang="en-MY" altLang="zh-CN" dirty="0"/>
              <a:t> Session</a:t>
            </a:r>
            <a:endParaRPr lang="en-US" dirty="0"/>
          </a:p>
        </p:txBody>
      </p:sp>
      <p:sp>
        <p:nvSpPr>
          <p:cNvPr id="6" name="TextBox 5">
            <a:extLst>
              <a:ext uri="{FF2B5EF4-FFF2-40B4-BE49-F238E27FC236}">
                <a16:creationId xmlns:a16="http://schemas.microsoft.com/office/drawing/2014/main" id="{17438D28-A4EB-68C9-C1B0-3D48EBA928E1}"/>
              </a:ext>
            </a:extLst>
          </p:cNvPr>
          <p:cNvSpPr txBox="1"/>
          <p:nvPr/>
        </p:nvSpPr>
        <p:spPr>
          <a:xfrm>
            <a:off x="648394" y="1695796"/>
            <a:ext cx="2294312" cy="369332"/>
          </a:xfrm>
          <a:prstGeom prst="rect">
            <a:avLst/>
          </a:prstGeom>
          <a:noFill/>
        </p:spPr>
        <p:txBody>
          <a:bodyPr wrap="square" rtlCol="0">
            <a:spAutoFit/>
          </a:bodyPr>
          <a:lstStyle/>
          <a:p>
            <a:r>
              <a:rPr lang="en-US" altLang="zh-CN" b="1" dirty="0"/>
              <a:t>Completion Time</a:t>
            </a:r>
            <a:endParaRPr lang="en-US" b="1" dirty="0"/>
          </a:p>
        </p:txBody>
      </p:sp>
      <p:pic>
        <p:nvPicPr>
          <p:cNvPr id="4" name="Picture 3">
            <a:extLst>
              <a:ext uri="{FF2B5EF4-FFF2-40B4-BE49-F238E27FC236}">
                <a16:creationId xmlns:a16="http://schemas.microsoft.com/office/drawing/2014/main" id="{41A60300-5B25-595D-8245-1472BCCF968E}"/>
              </a:ext>
            </a:extLst>
          </p:cNvPr>
          <p:cNvPicPr>
            <a:picLocks noChangeAspect="1"/>
          </p:cNvPicPr>
          <p:nvPr/>
        </p:nvPicPr>
        <p:blipFill>
          <a:blip r:embed="rId2"/>
          <a:stretch>
            <a:fillRect/>
          </a:stretch>
        </p:blipFill>
        <p:spPr>
          <a:xfrm>
            <a:off x="648392" y="2218460"/>
            <a:ext cx="5345941" cy="4149089"/>
          </a:xfrm>
          <a:prstGeom prst="rect">
            <a:avLst/>
          </a:prstGeom>
        </p:spPr>
      </p:pic>
      <p:sp>
        <p:nvSpPr>
          <p:cNvPr id="5" name="TextBox 4">
            <a:extLst>
              <a:ext uri="{FF2B5EF4-FFF2-40B4-BE49-F238E27FC236}">
                <a16:creationId xmlns:a16="http://schemas.microsoft.com/office/drawing/2014/main" id="{30180475-340F-4B18-FA44-A98292A2D370}"/>
              </a:ext>
            </a:extLst>
          </p:cNvPr>
          <p:cNvSpPr txBox="1"/>
          <p:nvPr/>
        </p:nvSpPr>
        <p:spPr>
          <a:xfrm>
            <a:off x="6399418" y="2218460"/>
            <a:ext cx="1264916" cy="369332"/>
          </a:xfrm>
          <a:prstGeom prst="rect">
            <a:avLst/>
          </a:prstGeom>
          <a:noFill/>
        </p:spPr>
        <p:txBody>
          <a:bodyPr wrap="square" rtlCol="0">
            <a:spAutoFit/>
          </a:bodyPr>
          <a:lstStyle/>
          <a:p>
            <a:r>
              <a:rPr lang="en-MY" dirty="0"/>
              <a:t>Individual</a:t>
            </a:r>
            <a:endParaRPr lang="en-US" dirty="0"/>
          </a:p>
        </p:txBody>
      </p:sp>
      <p:sp>
        <p:nvSpPr>
          <p:cNvPr id="7" name="Rectangle: Rounded Corners 6">
            <a:extLst>
              <a:ext uri="{FF2B5EF4-FFF2-40B4-BE49-F238E27FC236}">
                <a16:creationId xmlns:a16="http://schemas.microsoft.com/office/drawing/2014/main" id="{E616D903-9332-C932-8E0A-6E74D640E900}"/>
              </a:ext>
            </a:extLst>
          </p:cNvPr>
          <p:cNvSpPr/>
          <p:nvPr/>
        </p:nvSpPr>
        <p:spPr>
          <a:xfrm>
            <a:off x="7915792" y="2658123"/>
            <a:ext cx="873528" cy="369332"/>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3EE4107D-7643-2C67-6E6C-B9C51474E3FA}"/>
              </a:ext>
            </a:extLst>
          </p:cNvPr>
          <p:cNvSpPr txBox="1"/>
          <p:nvPr/>
        </p:nvSpPr>
        <p:spPr>
          <a:xfrm>
            <a:off x="7969821" y="2658123"/>
            <a:ext cx="819499" cy="369332"/>
          </a:xfrm>
          <a:prstGeom prst="rect">
            <a:avLst/>
          </a:prstGeom>
          <a:noFill/>
        </p:spPr>
        <p:txBody>
          <a:bodyPr wrap="square" rtlCol="0">
            <a:spAutoFit/>
          </a:bodyPr>
          <a:lstStyle/>
          <a:p>
            <a:r>
              <a:rPr lang="en-MY" dirty="0"/>
              <a:t>Force</a:t>
            </a:r>
            <a:endParaRPr lang="en-US" dirty="0"/>
          </a:p>
        </p:txBody>
      </p:sp>
      <p:sp>
        <p:nvSpPr>
          <p:cNvPr id="9" name="Rectangle: Rounded Corners 8">
            <a:extLst>
              <a:ext uri="{FF2B5EF4-FFF2-40B4-BE49-F238E27FC236}">
                <a16:creationId xmlns:a16="http://schemas.microsoft.com/office/drawing/2014/main" id="{EC2EB9C6-0647-AEB6-9022-D72A57658808}"/>
              </a:ext>
            </a:extLst>
          </p:cNvPr>
          <p:cNvSpPr/>
          <p:nvPr/>
        </p:nvSpPr>
        <p:spPr>
          <a:xfrm>
            <a:off x="6603077" y="2658123"/>
            <a:ext cx="928251" cy="369332"/>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0195D195-A00D-636B-FE9C-6EACA80C31D9}"/>
              </a:ext>
            </a:extLst>
          </p:cNvPr>
          <p:cNvSpPr txBox="1"/>
          <p:nvPr/>
        </p:nvSpPr>
        <p:spPr>
          <a:xfrm>
            <a:off x="6623856" y="2658123"/>
            <a:ext cx="928247" cy="369332"/>
          </a:xfrm>
          <a:prstGeom prst="rect">
            <a:avLst/>
          </a:prstGeom>
          <a:noFill/>
        </p:spPr>
        <p:txBody>
          <a:bodyPr wrap="square" rtlCol="0">
            <a:spAutoFit/>
          </a:bodyPr>
          <a:lstStyle/>
          <a:p>
            <a:r>
              <a:rPr lang="en-MY" dirty="0"/>
              <a:t>Weight</a:t>
            </a:r>
            <a:endParaRPr lang="en-US" dirty="0"/>
          </a:p>
        </p:txBody>
      </p:sp>
      <p:cxnSp>
        <p:nvCxnSpPr>
          <p:cNvPr id="11" name="Straight Arrow Connector 10">
            <a:extLst>
              <a:ext uri="{FF2B5EF4-FFF2-40B4-BE49-F238E27FC236}">
                <a16:creationId xmlns:a16="http://schemas.microsoft.com/office/drawing/2014/main" id="{24113BE1-1FF1-00E1-0AEB-206A86ED329E}"/>
              </a:ext>
            </a:extLst>
          </p:cNvPr>
          <p:cNvCxnSpPr/>
          <p:nvPr/>
        </p:nvCxnSpPr>
        <p:spPr>
          <a:xfrm flipV="1">
            <a:off x="7606146" y="2658123"/>
            <a:ext cx="0" cy="36933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74C2024-905D-4885-6C32-9D9932F19C1D}"/>
              </a:ext>
            </a:extLst>
          </p:cNvPr>
          <p:cNvCxnSpPr/>
          <p:nvPr/>
        </p:nvCxnSpPr>
        <p:spPr>
          <a:xfrm flipV="1">
            <a:off x="8872446" y="2658123"/>
            <a:ext cx="0" cy="36933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8C433DB-0EA6-D083-D2ED-52FB03846108}"/>
              </a:ext>
            </a:extLst>
          </p:cNvPr>
          <p:cNvSpPr txBox="1"/>
          <p:nvPr/>
        </p:nvSpPr>
        <p:spPr>
          <a:xfrm>
            <a:off x="6399417" y="3408218"/>
            <a:ext cx="2287382" cy="369332"/>
          </a:xfrm>
          <a:prstGeom prst="rect">
            <a:avLst/>
          </a:prstGeom>
          <a:noFill/>
        </p:spPr>
        <p:txBody>
          <a:bodyPr wrap="square" rtlCol="0">
            <a:spAutoFit/>
          </a:bodyPr>
          <a:lstStyle/>
          <a:p>
            <a:r>
              <a:rPr lang="en-US" altLang="zh-CN" dirty="0"/>
              <a:t>Collaborative (23kg)</a:t>
            </a:r>
            <a:endParaRPr lang="en-US" dirty="0"/>
          </a:p>
        </p:txBody>
      </p:sp>
      <p:sp>
        <p:nvSpPr>
          <p:cNvPr id="16" name="Rectangle: Rounded Corners 15">
            <a:extLst>
              <a:ext uri="{FF2B5EF4-FFF2-40B4-BE49-F238E27FC236}">
                <a16:creationId xmlns:a16="http://schemas.microsoft.com/office/drawing/2014/main" id="{9D5DC61D-B8CC-E49F-5D50-EA2A82235E47}"/>
              </a:ext>
            </a:extLst>
          </p:cNvPr>
          <p:cNvSpPr/>
          <p:nvPr/>
        </p:nvSpPr>
        <p:spPr>
          <a:xfrm>
            <a:off x="6603076" y="3847881"/>
            <a:ext cx="1959033" cy="369332"/>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F38CB5E0-0764-93F6-5BF6-1A7766D89D4E}"/>
              </a:ext>
            </a:extLst>
          </p:cNvPr>
          <p:cNvSpPr txBox="1"/>
          <p:nvPr/>
        </p:nvSpPr>
        <p:spPr>
          <a:xfrm>
            <a:off x="6623856" y="3847881"/>
            <a:ext cx="1959033" cy="369332"/>
          </a:xfrm>
          <a:prstGeom prst="rect">
            <a:avLst/>
          </a:prstGeom>
          <a:noFill/>
        </p:spPr>
        <p:txBody>
          <a:bodyPr wrap="square" rtlCol="0">
            <a:spAutoFit/>
          </a:bodyPr>
          <a:lstStyle/>
          <a:p>
            <a:r>
              <a:rPr lang="en-MY" dirty="0"/>
              <a:t>Varies with Level</a:t>
            </a:r>
            <a:endParaRPr lang="en-US" dirty="0"/>
          </a:p>
        </p:txBody>
      </p:sp>
      <p:sp>
        <p:nvSpPr>
          <p:cNvPr id="20" name="TextBox 19">
            <a:extLst>
              <a:ext uri="{FF2B5EF4-FFF2-40B4-BE49-F238E27FC236}">
                <a16:creationId xmlns:a16="http://schemas.microsoft.com/office/drawing/2014/main" id="{62606135-07CC-FD2C-F42E-1E47A8B223D2}"/>
              </a:ext>
            </a:extLst>
          </p:cNvPr>
          <p:cNvSpPr txBox="1"/>
          <p:nvPr/>
        </p:nvSpPr>
        <p:spPr>
          <a:xfrm>
            <a:off x="6399416" y="4508269"/>
            <a:ext cx="2389903" cy="369332"/>
          </a:xfrm>
          <a:prstGeom prst="rect">
            <a:avLst/>
          </a:prstGeom>
          <a:noFill/>
        </p:spPr>
        <p:txBody>
          <a:bodyPr wrap="square" rtlCol="0">
            <a:spAutoFit/>
          </a:bodyPr>
          <a:lstStyle/>
          <a:p>
            <a:r>
              <a:rPr lang="en-US" altLang="zh-CN" dirty="0"/>
              <a:t>Collaborative (35.2kg)</a:t>
            </a:r>
            <a:endParaRPr lang="en-US" dirty="0"/>
          </a:p>
        </p:txBody>
      </p:sp>
      <p:sp>
        <p:nvSpPr>
          <p:cNvPr id="21" name="Rectangle: Rounded Corners 20">
            <a:extLst>
              <a:ext uri="{FF2B5EF4-FFF2-40B4-BE49-F238E27FC236}">
                <a16:creationId xmlns:a16="http://schemas.microsoft.com/office/drawing/2014/main" id="{C22F5098-6F75-B71E-1471-F0C55810A95E}"/>
              </a:ext>
            </a:extLst>
          </p:cNvPr>
          <p:cNvSpPr/>
          <p:nvPr/>
        </p:nvSpPr>
        <p:spPr>
          <a:xfrm>
            <a:off x="6603076" y="4947932"/>
            <a:ext cx="2083723" cy="369332"/>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DD2E1850-1AFF-BE9F-CEE4-910BDA3CF022}"/>
              </a:ext>
            </a:extLst>
          </p:cNvPr>
          <p:cNvSpPr txBox="1"/>
          <p:nvPr/>
        </p:nvSpPr>
        <p:spPr>
          <a:xfrm>
            <a:off x="6623856" y="4947932"/>
            <a:ext cx="2083723" cy="369332"/>
          </a:xfrm>
          <a:prstGeom prst="rect">
            <a:avLst/>
          </a:prstGeom>
          <a:noFill/>
        </p:spPr>
        <p:txBody>
          <a:bodyPr wrap="square" rtlCol="0">
            <a:spAutoFit/>
          </a:bodyPr>
          <a:lstStyle/>
          <a:p>
            <a:r>
              <a:rPr lang="en-MY" dirty="0"/>
              <a:t>Constant Duration</a:t>
            </a:r>
            <a:endParaRPr lang="en-US" dirty="0"/>
          </a:p>
        </p:txBody>
      </p:sp>
      <p:cxnSp>
        <p:nvCxnSpPr>
          <p:cNvPr id="23" name="Straight Connector 22">
            <a:extLst>
              <a:ext uri="{FF2B5EF4-FFF2-40B4-BE49-F238E27FC236}">
                <a16:creationId xmlns:a16="http://schemas.microsoft.com/office/drawing/2014/main" id="{8BE688EC-42F7-F130-4475-EBE1C21F433B}"/>
              </a:ext>
            </a:extLst>
          </p:cNvPr>
          <p:cNvCxnSpPr/>
          <p:nvPr/>
        </p:nvCxnSpPr>
        <p:spPr>
          <a:xfrm>
            <a:off x="8835039" y="3968534"/>
            <a:ext cx="3255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14762BD-5F92-2C4E-7A2B-948B307A4506}"/>
              </a:ext>
            </a:extLst>
          </p:cNvPr>
          <p:cNvCxnSpPr/>
          <p:nvPr/>
        </p:nvCxnSpPr>
        <p:spPr>
          <a:xfrm>
            <a:off x="8835039" y="5168337"/>
            <a:ext cx="3255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0652413-23F7-CFE8-2720-497F0045AE95}"/>
              </a:ext>
            </a:extLst>
          </p:cNvPr>
          <p:cNvCxnSpPr>
            <a:cxnSpLocks/>
          </p:cNvCxnSpPr>
          <p:nvPr/>
        </p:nvCxnSpPr>
        <p:spPr>
          <a:xfrm>
            <a:off x="9160621" y="3968534"/>
            <a:ext cx="0" cy="1210294"/>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FC587487-D98D-5237-146E-1065BF86E319}"/>
              </a:ext>
            </a:extLst>
          </p:cNvPr>
          <p:cNvSpPr txBox="1"/>
          <p:nvPr/>
        </p:nvSpPr>
        <p:spPr>
          <a:xfrm>
            <a:off x="9252594" y="4112016"/>
            <a:ext cx="1886994" cy="923330"/>
          </a:xfrm>
          <a:prstGeom prst="rect">
            <a:avLst/>
          </a:prstGeom>
          <a:noFill/>
        </p:spPr>
        <p:txBody>
          <a:bodyPr wrap="square" rtlCol="0">
            <a:spAutoFit/>
          </a:bodyPr>
          <a:lstStyle/>
          <a:p>
            <a:r>
              <a:rPr lang="en-US" altLang="zh-CN" dirty="0"/>
              <a:t>Takes Time </a:t>
            </a:r>
            <a:br>
              <a:rPr lang="en-US" altLang="zh-CN" dirty="0"/>
            </a:br>
            <a:r>
              <a:rPr lang="en-US" altLang="zh-CN" dirty="0"/>
              <a:t>to Synchronize </a:t>
            </a:r>
            <a:br>
              <a:rPr lang="en-US" altLang="zh-CN" dirty="0"/>
            </a:br>
            <a:r>
              <a:rPr lang="en-US" altLang="zh-CN" dirty="0"/>
              <a:t>Lift Techniques</a:t>
            </a:r>
            <a:endParaRPr lang="en-US" dirty="0"/>
          </a:p>
        </p:txBody>
      </p:sp>
      <p:sp>
        <p:nvSpPr>
          <p:cNvPr id="34" name="TextBox 33">
            <a:extLst>
              <a:ext uri="{FF2B5EF4-FFF2-40B4-BE49-F238E27FC236}">
                <a16:creationId xmlns:a16="http://schemas.microsoft.com/office/drawing/2014/main" id="{B127A1C4-4C07-F285-026B-36E6E8A044D2}"/>
              </a:ext>
            </a:extLst>
          </p:cNvPr>
          <p:cNvSpPr txBox="1"/>
          <p:nvPr/>
        </p:nvSpPr>
        <p:spPr>
          <a:xfrm>
            <a:off x="7552103" y="5614647"/>
            <a:ext cx="4308769" cy="830997"/>
          </a:xfrm>
          <a:prstGeom prst="rect">
            <a:avLst/>
          </a:prstGeom>
          <a:noFill/>
        </p:spPr>
        <p:txBody>
          <a:bodyPr wrap="square" rtlCol="0">
            <a:spAutoFit/>
          </a:bodyPr>
          <a:lstStyle/>
          <a:p>
            <a:r>
              <a:rPr lang="en-US" sz="1600" dirty="0"/>
              <a:t>*** </a:t>
            </a:r>
            <a:br>
              <a:rPr lang="en-US" sz="1600" dirty="0"/>
            </a:br>
            <a:r>
              <a:rPr lang="en-US" sz="1600" dirty="0"/>
              <a:t>Note that the difference between individual and collaborative for 23kg at course 4 is least</a:t>
            </a:r>
          </a:p>
        </p:txBody>
      </p:sp>
    </p:spTree>
    <p:extLst>
      <p:ext uri="{BB962C8B-B14F-4D97-AF65-F5344CB8AC3E}">
        <p14:creationId xmlns:p14="http://schemas.microsoft.com/office/powerpoint/2010/main" val="4206857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a:xfrm>
            <a:off x="1066800" y="642594"/>
            <a:ext cx="10058400" cy="992313"/>
          </a:xfrm>
        </p:spPr>
        <p:txBody>
          <a:bodyPr/>
          <a:lstStyle/>
          <a:p>
            <a:r>
              <a:rPr lang="en-US" dirty="0"/>
              <a:t>Conclusion</a:t>
            </a:r>
          </a:p>
        </p:txBody>
      </p:sp>
      <p:sp>
        <p:nvSpPr>
          <p:cNvPr id="14" name="TextBox 13">
            <a:extLst>
              <a:ext uri="{FF2B5EF4-FFF2-40B4-BE49-F238E27FC236}">
                <a16:creationId xmlns:a16="http://schemas.microsoft.com/office/drawing/2014/main" id="{C281EB2D-83A5-CC72-65F9-94FFE38F86C0}"/>
              </a:ext>
            </a:extLst>
          </p:cNvPr>
          <p:cNvSpPr txBox="1"/>
          <p:nvPr/>
        </p:nvSpPr>
        <p:spPr>
          <a:xfrm>
            <a:off x="1354975" y="1634907"/>
            <a:ext cx="6904454" cy="2231508"/>
          </a:xfrm>
          <a:prstGeom prst="rect">
            <a:avLst/>
          </a:prstGeom>
          <a:noFill/>
        </p:spPr>
        <p:txBody>
          <a:bodyPr wrap="none" rtlCol="0">
            <a:spAutoFit/>
          </a:bodyPr>
          <a:lstStyle/>
          <a:p>
            <a:pPr marL="342900" indent="-342900">
              <a:lnSpc>
                <a:spcPct val="200000"/>
              </a:lnSpc>
              <a:buAutoNum type="arabicPeriod"/>
            </a:pPr>
            <a:r>
              <a:rPr lang="en-US" dirty="0"/>
              <a:t>Collaborative work is safer than individual work</a:t>
            </a:r>
          </a:p>
          <a:p>
            <a:pPr marL="342900" indent="-342900">
              <a:lnSpc>
                <a:spcPct val="200000"/>
              </a:lnSpc>
              <a:buAutoNum type="arabicPeriod"/>
            </a:pPr>
            <a:r>
              <a:rPr lang="en-US" dirty="0"/>
              <a:t>The most optimal working height is the waist height (course 4)</a:t>
            </a:r>
          </a:p>
          <a:p>
            <a:pPr marL="342900" indent="-342900">
              <a:lnSpc>
                <a:spcPct val="200000"/>
              </a:lnSpc>
              <a:buAutoNum type="arabicPeriod"/>
            </a:pPr>
            <a:r>
              <a:rPr lang="en-US" dirty="0"/>
              <a:t>Do not carry too heavy load even though with proper posture</a:t>
            </a:r>
          </a:p>
          <a:p>
            <a:pPr marL="342900" indent="-342900">
              <a:lnSpc>
                <a:spcPct val="200000"/>
              </a:lnSpc>
              <a:buAutoNum type="arabicPeriod"/>
            </a:pPr>
            <a:r>
              <a:rPr lang="en-US" dirty="0"/>
              <a:t>Proper posture is not only safer but also more efficient </a:t>
            </a:r>
          </a:p>
        </p:txBody>
      </p:sp>
    </p:spTree>
    <p:extLst>
      <p:ext uri="{BB962C8B-B14F-4D97-AF65-F5344CB8AC3E}">
        <p14:creationId xmlns:p14="http://schemas.microsoft.com/office/powerpoint/2010/main" val="3933516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p:txBody>
          <a:bodyPr/>
          <a:lstStyle/>
          <a:p>
            <a:r>
              <a:rPr lang="en-MY" dirty="0"/>
              <a:t>Challenges of This Week</a:t>
            </a:r>
            <a:endParaRPr lang="en-US" dirty="0"/>
          </a:p>
        </p:txBody>
      </p:sp>
      <p:sp>
        <p:nvSpPr>
          <p:cNvPr id="6" name="TextBox 5">
            <a:extLst>
              <a:ext uri="{FF2B5EF4-FFF2-40B4-BE49-F238E27FC236}">
                <a16:creationId xmlns:a16="http://schemas.microsoft.com/office/drawing/2014/main" id="{5CD50B1F-CE0D-FED6-70A2-576A7E6C8A86}"/>
              </a:ext>
            </a:extLst>
          </p:cNvPr>
          <p:cNvSpPr txBox="1"/>
          <p:nvPr/>
        </p:nvSpPr>
        <p:spPr>
          <a:xfrm>
            <a:off x="839585" y="2111433"/>
            <a:ext cx="8711739" cy="646331"/>
          </a:xfrm>
          <a:prstGeom prst="rect">
            <a:avLst/>
          </a:prstGeom>
          <a:noFill/>
        </p:spPr>
        <p:txBody>
          <a:bodyPr wrap="square" rtlCol="0">
            <a:spAutoFit/>
          </a:bodyPr>
          <a:lstStyle/>
          <a:p>
            <a:pPr marL="342900" indent="-342900">
              <a:buAutoNum type="arabicPeriod"/>
            </a:pPr>
            <a:r>
              <a:rPr lang="en-MY" dirty="0"/>
              <a:t>Face lots of bugs when extracting the coordinates, for example cannot implement 3d rendering and webcam</a:t>
            </a:r>
          </a:p>
        </p:txBody>
      </p:sp>
    </p:spTree>
    <p:extLst>
      <p:ext uri="{BB962C8B-B14F-4D97-AF65-F5344CB8AC3E}">
        <p14:creationId xmlns:p14="http://schemas.microsoft.com/office/powerpoint/2010/main" val="440195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p:txBody>
          <a:bodyPr/>
          <a:lstStyle/>
          <a:p>
            <a:r>
              <a:rPr lang="en-MY" dirty="0"/>
              <a:t>What had been discussed last week</a:t>
            </a:r>
            <a:endParaRPr lang="en-US" dirty="0"/>
          </a:p>
        </p:txBody>
      </p:sp>
      <p:sp>
        <p:nvSpPr>
          <p:cNvPr id="26" name="TextBox 25">
            <a:extLst>
              <a:ext uri="{FF2B5EF4-FFF2-40B4-BE49-F238E27FC236}">
                <a16:creationId xmlns:a16="http://schemas.microsoft.com/office/drawing/2014/main" id="{C3A3861E-25CB-7EA3-3027-1A7F933A7AB1}"/>
              </a:ext>
            </a:extLst>
          </p:cNvPr>
          <p:cNvSpPr txBox="1"/>
          <p:nvPr/>
        </p:nvSpPr>
        <p:spPr>
          <a:xfrm>
            <a:off x="1396538" y="2014194"/>
            <a:ext cx="8478982" cy="923330"/>
          </a:xfrm>
          <a:prstGeom prst="rect">
            <a:avLst/>
          </a:prstGeom>
          <a:noFill/>
        </p:spPr>
        <p:txBody>
          <a:bodyPr wrap="square" rtlCol="0">
            <a:spAutoFit/>
          </a:bodyPr>
          <a:lstStyle/>
          <a:p>
            <a:pPr marL="342900" indent="-342900">
              <a:buFont typeface="+mj-lt"/>
              <a:buAutoNum type="arabicPeriod"/>
            </a:pPr>
            <a:r>
              <a:rPr lang="en-MY" dirty="0"/>
              <a:t>Reframe our research</a:t>
            </a:r>
          </a:p>
          <a:p>
            <a:pPr marL="342900" indent="-342900">
              <a:buFont typeface="+mj-lt"/>
              <a:buAutoNum type="arabicPeriod"/>
            </a:pPr>
            <a:r>
              <a:rPr lang="en-MY" dirty="0"/>
              <a:t>Try using </a:t>
            </a:r>
            <a:r>
              <a:rPr lang="en-MY" dirty="0" err="1"/>
              <a:t>Openpose</a:t>
            </a:r>
            <a:r>
              <a:rPr lang="en-MY" dirty="0"/>
              <a:t> to extract coordinates</a:t>
            </a:r>
          </a:p>
          <a:p>
            <a:pPr marL="342900" indent="-342900">
              <a:buFont typeface="+mj-lt"/>
              <a:buAutoNum type="arabicPeriod"/>
            </a:pPr>
            <a:endParaRPr lang="en-MY" dirty="0"/>
          </a:p>
        </p:txBody>
      </p:sp>
    </p:spTree>
    <p:extLst>
      <p:ext uri="{BB962C8B-B14F-4D97-AF65-F5344CB8AC3E}">
        <p14:creationId xmlns:p14="http://schemas.microsoft.com/office/powerpoint/2010/main" val="25820826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p:txBody>
          <a:bodyPr/>
          <a:lstStyle/>
          <a:p>
            <a:r>
              <a:rPr lang="en-MY" dirty="0"/>
              <a:t>Next Meeting</a:t>
            </a:r>
            <a:endParaRPr lang="en-US" dirty="0"/>
          </a:p>
        </p:txBody>
      </p:sp>
      <p:sp>
        <p:nvSpPr>
          <p:cNvPr id="6" name="TextBox 5">
            <a:extLst>
              <a:ext uri="{FF2B5EF4-FFF2-40B4-BE49-F238E27FC236}">
                <a16:creationId xmlns:a16="http://schemas.microsoft.com/office/drawing/2014/main" id="{5CD50B1F-CE0D-FED6-70A2-576A7E6C8A86}"/>
              </a:ext>
            </a:extLst>
          </p:cNvPr>
          <p:cNvSpPr txBox="1"/>
          <p:nvPr/>
        </p:nvSpPr>
        <p:spPr>
          <a:xfrm>
            <a:off x="839585" y="2111433"/>
            <a:ext cx="8711739" cy="2031325"/>
          </a:xfrm>
          <a:prstGeom prst="rect">
            <a:avLst/>
          </a:prstGeom>
          <a:noFill/>
        </p:spPr>
        <p:txBody>
          <a:bodyPr wrap="square" rtlCol="0">
            <a:spAutoFit/>
          </a:bodyPr>
          <a:lstStyle/>
          <a:p>
            <a:pPr marL="342900" indent="-342900">
              <a:buAutoNum type="arabicPeriod"/>
            </a:pPr>
            <a:r>
              <a:rPr lang="en-MY" dirty="0"/>
              <a:t>Keep trying using </a:t>
            </a:r>
            <a:r>
              <a:rPr lang="en-MY" dirty="0" err="1"/>
              <a:t>Openpose</a:t>
            </a:r>
            <a:r>
              <a:rPr lang="en-MY" dirty="0"/>
              <a:t> to extract the coordinates</a:t>
            </a:r>
          </a:p>
          <a:p>
            <a:pPr marL="342900" indent="-342900">
              <a:buAutoNum type="arabicPeriod"/>
            </a:pPr>
            <a:r>
              <a:rPr lang="en-MY" dirty="0"/>
              <a:t>Set up research question</a:t>
            </a:r>
          </a:p>
          <a:p>
            <a:pPr marL="342900" indent="-342900">
              <a:buAutoNum type="arabicPeriod"/>
            </a:pPr>
            <a:r>
              <a:rPr lang="en-MY" dirty="0"/>
              <a:t>Do the budget for Kinect camera</a:t>
            </a:r>
          </a:p>
          <a:p>
            <a:pPr marL="342900" indent="-342900">
              <a:buAutoNum type="arabicPeriod"/>
            </a:pPr>
            <a:r>
              <a:rPr lang="en-MY" dirty="0"/>
              <a:t>Data collection</a:t>
            </a:r>
          </a:p>
          <a:p>
            <a:pPr marL="342900" indent="-342900">
              <a:buAutoNum type="arabicPeriod"/>
            </a:pPr>
            <a:r>
              <a:rPr lang="en-MY" dirty="0"/>
              <a:t>Proposal for the author</a:t>
            </a:r>
          </a:p>
          <a:p>
            <a:pPr marL="342900" indent="-342900">
              <a:buAutoNum type="arabicPeriod"/>
            </a:pPr>
            <a:r>
              <a:rPr lang="en-MY" dirty="0"/>
              <a:t>What is the unit of the coordinates extracted in </a:t>
            </a:r>
            <a:r>
              <a:rPr lang="en-MY" dirty="0" err="1"/>
              <a:t>openpose</a:t>
            </a:r>
            <a:endParaRPr lang="en-MY" dirty="0"/>
          </a:p>
          <a:p>
            <a:pPr marL="342900" indent="-342900">
              <a:buAutoNum type="arabicPeriod"/>
            </a:pPr>
            <a:endParaRPr lang="en-MY" dirty="0"/>
          </a:p>
        </p:txBody>
      </p:sp>
    </p:spTree>
    <p:extLst>
      <p:ext uri="{BB962C8B-B14F-4D97-AF65-F5344CB8AC3E}">
        <p14:creationId xmlns:p14="http://schemas.microsoft.com/office/powerpoint/2010/main" val="2699799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p:txBody>
          <a:bodyPr/>
          <a:lstStyle/>
          <a:p>
            <a:r>
              <a:rPr lang="en-MY" dirty="0"/>
              <a:t>Timeline</a:t>
            </a:r>
            <a:endParaRPr lang="en-US" dirty="0"/>
          </a:p>
        </p:txBody>
      </p:sp>
      <p:graphicFrame>
        <p:nvGraphicFramePr>
          <p:cNvPr id="3" name="Table 3">
            <a:extLst>
              <a:ext uri="{FF2B5EF4-FFF2-40B4-BE49-F238E27FC236}">
                <a16:creationId xmlns:a16="http://schemas.microsoft.com/office/drawing/2014/main" id="{7B003D43-6C4E-29BC-EA67-9E110ED02452}"/>
              </a:ext>
            </a:extLst>
          </p:cNvPr>
          <p:cNvGraphicFramePr>
            <a:graphicFrameLocks noGrp="1"/>
          </p:cNvGraphicFramePr>
          <p:nvPr>
            <p:extLst>
              <p:ext uri="{D42A27DB-BD31-4B8C-83A1-F6EECF244321}">
                <p14:modId xmlns:p14="http://schemas.microsoft.com/office/powerpoint/2010/main" val="3295085610"/>
              </p:ext>
            </p:extLst>
          </p:nvPr>
        </p:nvGraphicFramePr>
        <p:xfrm>
          <a:off x="1267229" y="1699286"/>
          <a:ext cx="9044941" cy="4516120"/>
        </p:xfrm>
        <a:graphic>
          <a:graphicData uri="http://schemas.openxmlformats.org/drawingml/2006/table">
            <a:tbl>
              <a:tblPr firstRow="1" bandRow="1">
                <a:tableStyleId>{5C22544A-7EE6-4342-B048-85BDC9FD1C3A}</a:tableStyleId>
              </a:tblPr>
              <a:tblGrid>
                <a:gridCol w="6115368">
                  <a:extLst>
                    <a:ext uri="{9D8B030D-6E8A-4147-A177-3AD203B41FA5}">
                      <a16:colId xmlns:a16="http://schemas.microsoft.com/office/drawing/2014/main" val="262756264"/>
                    </a:ext>
                  </a:extLst>
                </a:gridCol>
                <a:gridCol w="1692593">
                  <a:extLst>
                    <a:ext uri="{9D8B030D-6E8A-4147-A177-3AD203B41FA5}">
                      <a16:colId xmlns:a16="http://schemas.microsoft.com/office/drawing/2014/main" val="2373364972"/>
                    </a:ext>
                  </a:extLst>
                </a:gridCol>
                <a:gridCol w="1236980">
                  <a:extLst>
                    <a:ext uri="{9D8B030D-6E8A-4147-A177-3AD203B41FA5}">
                      <a16:colId xmlns:a16="http://schemas.microsoft.com/office/drawing/2014/main" val="3513949020"/>
                    </a:ext>
                  </a:extLst>
                </a:gridCol>
              </a:tblGrid>
              <a:tr h="370840">
                <a:tc>
                  <a:txBody>
                    <a:bodyPr/>
                    <a:lstStyle/>
                    <a:p>
                      <a:r>
                        <a:rPr lang="en-MY" dirty="0"/>
                        <a:t>Content</a:t>
                      </a:r>
                      <a:endParaRPr lang="en-US" dirty="0"/>
                    </a:p>
                  </a:txBody>
                  <a:tcPr/>
                </a:tc>
                <a:tc>
                  <a:txBody>
                    <a:bodyPr/>
                    <a:lstStyle/>
                    <a:p>
                      <a:r>
                        <a:rPr lang="en-MY" dirty="0"/>
                        <a:t>Date</a:t>
                      </a:r>
                      <a:endParaRPr lang="en-US" dirty="0"/>
                    </a:p>
                  </a:txBody>
                  <a:tcPr/>
                </a:tc>
                <a:tc>
                  <a:txBody>
                    <a:bodyPr/>
                    <a:lstStyle/>
                    <a:p>
                      <a:r>
                        <a:rPr lang="en-MY" dirty="0"/>
                        <a:t>Progress</a:t>
                      </a:r>
                      <a:endParaRPr lang="en-US" dirty="0"/>
                    </a:p>
                  </a:txBody>
                  <a:tcPr/>
                </a:tc>
                <a:extLst>
                  <a:ext uri="{0D108BD9-81ED-4DB2-BD59-A6C34878D82A}">
                    <a16:rowId xmlns:a16="http://schemas.microsoft.com/office/drawing/2014/main" val="3831044650"/>
                  </a:ext>
                </a:extLst>
              </a:tr>
              <a:tr h="370840">
                <a:tc>
                  <a:txBody>
                    <a:bodyPr/>
                    <a:lstStyle/>
                    <a:p>
                      <a:r>
                        <a:rPr lang="en-MY" dirty="0"/>
                        <a:t>Learning Basics of Deep Learning</a:t>
                      </a:r>
                      <a:endParaRPr lang="en-US" dirty="0"/>
                    </a:p>
                  </a:txBody>
                  <a:tcPr/>
                </a:tc>
                <a:tc>
                  <a:txBody>
                    <a:bodyPr/>
                    <a:lstStyle/>
                    <a:p>
                      <a:r>
                        <a:rPr lang="en-MY" dirty="0"/>
                        <a:t>Sep 2022</a:t>
                      </a:r>
                      <a:endParaRPr lang="en-US" dirty="0"/>
                    </a:p>
                  </a:txBody>
                  <a:tcPr/>
                </a:tc>
                <a:tc>
                  <a:txBody>
                    <a:bodyPr/>
                    <a:lstStyle/>
                    <a:p>
                      <a:r>
                        <a:rPr lang="en-MY" dirty="0"/>
                        <a:t>Done</a:t>
                      </a:r>
                      <a:endParaRPr lang="en-US" dirty="0"/>
                    </a:p>
                  </a:txBody>
                  <a:tcPr/>
                </a:tc>
                <a:extLst>
                  <a:ext uri="{0D108BD9-81ED-4DB2-BD59-A6C34878D82A}">
                    <a16:rowId xmlns:a16="http://schemas.microsoft.com/office/drawing/2014/main" val="1037699427"/>
                  </a:ext>
                </a:extLst>
              </a:tr>
              <a:tr h="370840">
                <a:tc>
                  <a:txBody>
                    <a:bodyPr/>
                    <a:lstStyle/>
                    <a:p>
                      <a:r>
                        <a:rPr lang="en-MY" dirty="0"/>
                        <a:t>Installing </a:t>
                      </a:r>
                      <a:r>
                        <a:rPr lang="en-MY" dirty="0" err="1"/>
                        <a:t>Alphapose</a:t>
                      </a:r>
                      <a:r>
                        <a:rPr lang="en-MY" dirty="0"/>
                        <a:t>/Openpose</a:t>
                      </a:r>
                      <a:endParaRPr lang="en-US" dirty="0"/>
                    </a:p>
                  </a:txBody>
                  <a:tcPr/>
                </a:tc>
                <a:tc>
                  <a:txBody>
                    <a:bodyPr/>
                    <a:lstStyle/>
                    <a:p>
                      <a:r>
                        <a:rPr lang="en-MY" dirty="0"/>
                        <a:t>Sep-Oct 2022</a:t>
                      </a:r>
                      <a:endParaRPr lang="en-US" dirty="0"/>
                    </a:p>
                  </a:txBody>
                  <a:tcPr/>
                </a:tc>
                <a:tc>
                  <a:txBody>
                    <a:bodyPr/>
                    <a:lstStyle/>
                    <a:p>
                      <a:r>
                        <a:rPr lang="en-MY" dirty="0"/>
                        <a:t>Done</a:t>
                      </a:r>
                      <a:endParaRPr lang="en-US" dirty="0"/>
                    </a:p>
                  </a:txBody>
                  <a:tcPr/>
                </a:tc>
                <a:extLst>
                  <a:ext uri="{0D108BD9-81ED-4DB2-BD59-A6C34878D82A}">
                    <a16:rowId xmlns:a16="http://schemas.microsoft.com/office/drawing/2014/main" val="2980465227"/>
                  </a:ext>
                </a:extLst>
              </a:tr>
              <a:tr h="370840">
                <a:tc>
                  <a:txBody>
                    <a:bodyPr/>
                    <a:lstStyle/>
                    <a:p>
                      <a:r>
                        <a:rPr lang="en-MY" dirty="0"/>
                        <a:t>Learning Ergonomics Basics</a:t>
                      </a:r>
                      <a:endParaRPr lang="en-US" dirty="0"/>
                    </a:p>
                  </a:txBody>
                  <a:tcPr/>
                </a:tc>
                <a:tc rowSpan="2">
                  <a:txBody>
                    <a:bodyPr/>
                    <a:lstStyle/>
                    <a:p>
                      <a:r>
                        <a:rPr lang="en-MY" dirty="0"/>
                        <a:t>Oct-Nov 2022</a:t>
                      </a:r>
                      <a:endParaRPr lang="en-US" dirty="0"/>
                    </a:p>
                  </a:txBody>
                  <a:tcPr anchor="ctr"/>
                </a:tc>
                <a:tc rowSpan="2">
                  <a:txBody>
                    <a:bodyPr/>
                    <a:lstStyle/>
                    <a:p>
                      <a:r>
                        <a:rPr lang="en-MY" dirty="0"/>
                        <a:t>Done</a:t>
                      </a:r>
                      <a:endParaRPr lang="en-US" dirty="0"/>
                    </a:p>
                  </a:txBody>
                  <a:tcPr anchor="ctr"/>
                </a:tc>
                <a:extLst>
                  <a:ext uri="{0D108BD9-81ED-4DB2-BD59-A6C34878D82A}">
                    <a16:rowId xmlns:a16="http://schemas.microsoft.com/office/drawing/2014/main" val="23495435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MY" dirty="0"/>
                        <a:t>Forming a Framework of Time Continuous Cumulative Fatigue </a:t>
                      </a:r>
                      <a:endParaRPr lang="en-US" dirty="0"/>
                    </a:p>
                  </a:txBody>
                  <a:tcPr/>
                </a:tc>
                <a:tc vMerge="1">
                  <a:txBody>
                    <a:bodyPr/>
                    <a:lstStyle/>
                    <a:p>
                      <a:endParaRPr lang="en-US" dirty="0"/>
                    </a:p>
                  </a:txBody>
                  <a:tcPr/>
                </a:tc>
                <a:tc vMerge="1">
                  <a:txBody>
                    <a:bodyPr/>
                    <a:lstStyle/>
                    <a:p>
                      <a:endParaRPr lang="en-US" dirty="0"/>
                    </a:p>
                  </a:txBody>
                  <a:tcPr/>
                </a:tc>
                <a:extLst>
                  <a:ext uri="{0D108BD9-81ED-4DB2-BD59-A6C34878D82A}">
                    <a16:rowId xmlns:a16="http://schemas.microsoft.com/office/drawing/2014/main" val="3939424019"/>
                  </a:ext>
                </a:extLst>
              </a:tr>
              <a:tr h="370840">
                <a:tc>
                  <a:txBody>
                    <a:bodyPr/>
                    <a:lstStyle/>
                    <a:p>
                      <a:r>
                        <a:rPr lang="en-MY" dirty="0"/>
                        <a:t>Preparing for Final Exam</a:t>
                      </a:r>
                      <a:endParaRPr lang="en-US" dirty="0"/>
                    </a:p>
                  </a:txBody>
                  <a:tcPr/>
                </a:tc>
                <a:tc>
                  <a:txBody>
                    <a:bodyPr/>
                    <a:lstStyle/>
                    <a:p>
                      <a:r>
                        <a:rPr lang="en-MY" dirty="0"/>
                        <a:t>Nov-Dec 2022</a:t>
                      </a:r>
                      <a:endParaRPr lang="en-US" dirty="0"/>
                    </a:p>
                  </a:txBody>
                  <a:tcPr/>
                </a:tc>
                <a:tc>
                  <a:txBody>
                    <a:bodyPr/>
                    <a:lstStyle/>
                    <a:p>
                      <a:r>
                        <a:rPr lang="en-MY" dirty="0"/>
                        <a:t>Done</a:t>
                      </a:r>
                      <a:endParaRPr lang="en-US" dirty="0"/>
                    </a:p>
                  </a:txBody>
                  <a:tcPr/>
                </a:tc>
                <a:extLst>
                  <a:ext uri="{0D108BD9-81ED-4DB2-BD59-A6C34878D82A}">
                    <a16:rowId xmlns:a16="http://schemas.microsoft.com/office/drawing/2014/main" val="3946121146"/>
                  </a:ext>
                </a:extLst>
              </a:tr>
              <a:tr h="624840">
                <a:tc>
                  <a:txBody>
                    <a:bodyPr/>
                    <a:lstStyle/>
                    <a:p>
                      <a:r>
                        <a:rPr lang="en-MY" dirty="0"/>
                        <a:t>Review the Time Continuous Cumulative Fatigue Framework</a:t>
                      </a:r>
                      <a:endParaRPr lang="en-US" dirty="0"/>
                    </a:p>
                  </a:txBody>
                  <a:tcPr/>
                </a:tc>
                <a:tc rowSpan="2">
                  <a:txBody>
                    <a:bodyPr/>
                    <a:lstStyle/>
                    <a:p>
                      <a:r>
                        <a:rPr lang="en-MY" dirty="0"/>
                        <a:t>Dec 2022</a:t>
                      </a:r>
                      <a:endParaRPr lang="en-US" dirty="0"/>
                    </a:p>
                  </a:txBody>
                  <a:tcPr anchor="ctr"/>
                </a:tc>
                <a:tc rowSpan="2">
                  <a:txBody>
                    <a:bodyPr/>
                    <a:lstStyle/>
                    <a:p>
                      <a:endParaRPr lang="en-US" dirty="0"/>
                    </a:p>
                  </a:txBody>
                  <a:tcPr anchor="ctr"/>
                </a:tc>
                <a:extLst>
                  <a:ext uri="{0D108BD9-81ED-4DB2-BD59-A6C34878D82A}">
                    <a16:rowId xmlns:a16="http://schemas.microsoft.com/office/drawing/2014/main" val="928144215"/>
                  </a:ext>
                </a:extLst>
              </a:tr>
              <a:tr h="370840">
                <a:tc>
                  <a:txBody>
                    <a:bodyPr/>
                    <a:lstStyle/>
                    <a:p>
                      <a:r>
                        <a:rPr lang="en-MY" dirty="0"/>
                        <a:t>Trying to Extract Coordinates Using </a:t>
                      </a:r>
                      <a:r>
                        <a:rPr lang="en-MY" dirty="0" err="1"/>
                        <a:t>Alphapose</a:t>
                      </a:r>
                      <a:r>
                        <a:rPr lang="en-MY" dirty="0"/>
                        <a:t>/Openpose</a:t>
                      </a:r>
                      <a:endParaRPr lang="en-US" dirty="0"/>
                    </a:p>
                  </a:txBody>
                  <a:tcPr/>
                </a:tc>
                <a:tc vMerge="1">
                  <a:txBody>
                    <a:bodyPr/>
                    <a:lstStyle/>
                    <a:p>
                      <a:r>
                        <a:rPr lang="en-MY" dirty="0"/>
                        <a:t>Dec 2022</a:t>
                      </a:r>
                      <a:endParaRPr lang="en-US" dirty="0"/>
                    </a:p>
                  </a:txBody>
                  <a:tcPr/>
                </a:tc>
                <a:tc vMerge="1">
                  <a:txBody>
                    <a:bodyPr/>
                    <a:lstStyle/>
                    <a:p>
                      <a:endParaRPr lang="en-US" dirty="0"/>
                    </a:p>
                  </a:txBody>
                  <a:tcPr/>
                </a:tc>
                <a:extLst>
                  <a:ext uri="{0D108BD9-81ED-4DB2-BD59-A6C34878D82A}">
                    <a16:rowId xmlns:a16="http://schemas.microsoft.com/office/drawing/2014/main" val="2438572969"/>
                  </a:ext>
                </a:extLst>
              </a:tr>
              <a:tr h="370840">
                <a:tc>
                  <a:txBody>
                    <a:bodyPr/>
                    <a:lstStyle/>
                    <a:p>
                      <a:r>
                        <a:rPr lang="en-MY" dirty="0"/>
                        <a:t>Adding on a Cumulative Fatigue Assessment using </a:t>
                      </a:r>
                      <a:r>
                        <a:rPr lang="en-MY" dirty="0" err="1"/>
                        <a:t>Alphapose</a:t>
                      </a:r>
                      <a:r>
                        <a:rPr lang="en-MY" dirty="0"/>
                        <a:t>/Openpose with Python</a:t>
                      </a:r>
                      <a:endParaRPr lang="en-US" dirty="0"/>
                    </a:p>
                  </a:txBody>
                  <a:tcPr/>
                </a:tc>
                <a:tc>
                  <a:txBody>
                    <a:bodyPr/>
                    <a:lstStyle/>
                    <a:p>
                      <a:r>
                        <a:rPr lang="en-MY" dirty="0"/>
                        <a:t>Jan-Mar 2023</a:t>
                      </a:r>
                      <a:endParaRPr lang="en-US" dirty="0"/>
                    </a:p>
                  </a:txBody>
                  <a:tcPr/>
                </a:tc>
                <a:tc>
                  <a:txBody>
                    <a:bodyPr/>
                    <a:lstStyle/>
                    <a:p>
                      <a:endParaRPr lang="en-US" dirty="0"/>
                    </a:p>
                  </a:txBody>
                  <a:tcPr/>
                </a:tc>
                <a:extLst>
                  <a:ext uri="{0D108BD9-81ED-4DB2-BD59-A6C34878D82A}">
                    <a16:rowId xmlns:a16="http://schemas.microsoft.com/office/drawing/2014/main" val="1557202335"/>
                  </a:ext>
                </a:extLst>
              </a:tr>
              <a:tr h="370840">
                <a:tc>
                  <a:txBody>
                    <a:bodyPr/>
                    <a:lstStyle/>
                    <a:p>
                      <a:r>
                        <a:rPr lang="en-MY" dirty="0"/>
                        <a:t>Writing a Technical Report for our Research</a:t>
                      </a:r>
                      <a:endParaRPr lang="en-US" dirty="0"/>
                    </a:p>
                  </a:txBody>
                  <a:tcPr/>
                </a:tc>
                <a:tc>
                  <a:txBody>
                    <a:bodyPr/>
                    <a:lstStyle/>
                    <a:p>
                      <a:r>
                        <a:rPr lang="en-MY" dirty="0"/>
                        <a:t>Mar 2023</a:t>
                      </a:r>
                      <a:endParaRPr lang="en-US" dirty="0"/>
                    </a:p>
                  </a:txBody>
                  <a:tcPr/>
                </a:tc>
                <a:tc>
                  <a:txBody>
                    <a:bodyPr/>
                    <a:lstStyle/>
                    <a:p>
                      <a:endParaRPr lang="en-US" dirty="0"/>
                    </a:p>
                  </a:txBody>
                  <a:tcPr/>
                </a:tc>
                <a:extLst>
                  <a:ext uri="{0D108BD9-81ED-4DB2-BD59-A6C34878D82A}">
                    <a16:rowId xmlns:a16="http://schemas.microsoft.com/office/drawing/2014/main" val="4043404453"/>
                  </a:ext>
                </a:extLst>
              </a:tr>
            </a:tbl>
          </a:graphicData>
        </a:graphic>
      </p:graphicFrame>
    </p:spTree>
    <p:extLst>
      <p:ext uri="{BB962C8B-B14F-4D97-AF65-F5344CB8AC3E}">
        <p14:creationId xmlns:p14="http://schemas.microsoft.com/office/powerpoint/2010/main" val="3686135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a:xfrm>
            <a:off x="1058487" y="900289"/>
            <a:ext cx="10529455" cy="687442"/>
          </a:xfrm>
        </p:spPr>
        <p:txBody>
          <a:bodyPr>
            <a:normAutofit fontScale="90000"/>
          </a:bodyPr>
          <a:lstStyle/>
          <a:p>
            <a:r>
              <a:rPr lang="en-US" sz="3200" dirty="0"/>
              <a:t>Reframe Research Framework due to Limited Data</a:t>
            </a:r>
          </a:p>
        </p:txBody>
      </p:sp>
      <p:sp>
        <p:nvSpPr>
          <p:cNvPr id="6" name="TextBox 5">
            <a:extLst>
              <a:ext uri="{FF2B5EF4-FFF2-40B4-BE49-F238E27FC236}">
                <a16:creationId xmlns:a16="http://schemas.microsoft.com/office/drawing/2014/main" id="{5CD50B1F-CE0D-FED6-70A2-576A7E6C8A86}"/>
              </a:ext>
            </a:extLst>
          </p:cNvPr>
          <p:cNvSpPr txBox="1"/>
          <p:nvPr/>
        </p:nvSpPr>
        <p:spPr>
          <a:xfrm>
            <a:off x="1192183" y="1801809"/>
            <a:ext cx="10129752" cy="4247317"/>
          </a:xfrm>
          <a:prstGeom prst="rect">
            <a:avLst/>
          </a:prstGeom>
          <a:noFill/>
        </p:spPr>
        <p:txBody>
          <a:bodyPr wrap="square" rtlCol="0">
            <a:spAutoFit/>
          </a:bodyPr>
          <a:lstStyle/>
          <a:p>
            <a:r>
              <a:rPr lang="en-MY" b="1" dirty="0"/>
              <a:t>Title:</a:t>
            </a:r>
          </a:p>
          <a:p>
            <a:r>
              <a:rPr lang="en-MY" dirty="0"/>
              <a:t>Visual-Based Cumulative Ergonomics Assessment using Computer Vision with Deep Learning</a:t>
            </a:r>
          </a:p>
          <a:p>
            <a:endParaRPr lang="en-MY" dirty="0"/>
          </a:p>
          <a:p>
            <a:r>
              <a:rPr lang="en-MY" b="1" dirty="0"/>
              <a:t>Aim:</a:t>
            </a:r>
          </a:p>
          <a:p>
            <a:r>
              <a:rPr lang="en-MY" dirty="0"/>
              <a:t>Analysing the ergonomics characteristics of expert masons from the perspective of cumulative damage assessment, compare the results to the results in paper </a:t>
            </a:r>
            <a:r>
              <a:rPr lang="en-MY" i="1" dirty="0"/>
              <a:t>Ergonomic Characteristics of Expert Masons </a:t>
            </a:r>
            <a:r>
              <a:rPr lang="en-MY" i="1" dirty="0" err="1"/>
              <a:t>JuHyeong</a:t>
            </a:r>
            <a:r>
              <a:rPr lang="en-MY" i="1" dirty="0"/>
              <a:t> Ryu, A.M.ASCE1; Bennett Banting2; </a:t>
            </a:r>
            <a:r>
              <a:rPr lang="en-MY" i="1" dirty="0" err="1"/>
              <a:t>Eihab</a:t>
            </a:r>
            <a:r>
              <a:rPr lang="en-MY" i="1" dirty="0"/>
              <a:t> Abdel-Rahman3; and Carl T. Haas, F.ASCE4. </a:t>
            </a:r>
            <a:br>
              <a:rPr lang="en-MY" i="1" dirty="0"/>
            </a:br>
            <a:br>
              <a:rPr lang="en-MY" i="1" dirty="0"/>
            </a:br>
            <a:r>
              <a:rPr lang="en-US" altLang="zh-CN" b="1" dirty="0"/>
              <a:t>Justification:</a:t>
            </a:r>
          </a:p>
          <a:p>
            <a:r>
              <a:rPr lang="en-US" dirty="0"/>
              <a:t>This research direction is meaningful because in the last two papers, we can tell from the data that the working posture of an expert mason causes the lowest compression force and moments at the respective body parts. However, the expert may not realize that their certain postures are proper postures, therefore they cannot efficiently teach the apprentices. </a:t>
            </a:r>
            <a:r>
              <a:rPr lang="en-US" altLang="zh-CN" dirty="0"/>
              <a:t>Hence,</a:t>
            </a:r>
            <a:r>
              <a:rPr lang="zh-CN" altLang="en-US" dirty="0"/>
              <a:t> </a:t>
            </a:r>
            <a:r>
              <a:rPr lang="en-US" altLang="zh-CN" dirty="0"/>
              <a:t>a</a:t>
            </a:r>
            <a:r>
              <a:rPr lang="en-US" dirty="0"/>
              <a:t> scientific analysis can help us to collect proper postures and train the beginners in a more systematic way.</a:t>
            </a:r>
            <a:endParaRPr lang="en-MY" dirty="0"/>
          </a:p>
        </p:txBody>
      </p:sp>
    </p:spTree>
    <p:extLst>
      <p:ext uri="{BB962C8B-B14F-4D97-AF65-F5344CB8AC3E}">
        <p14:creationId xmlns:p14="http://schemas.microsoft.com/office/powerpoint/2010/main" val="2665587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a:xfrm>
            <a:off x="1066800" y="642594"/>
            <a:ext cx="10058400" cy="687442"/>
          </a:xfrm>
        </p:spPr>
        <p:txBody>
          <a:bodyPr>
            <a:normAutofit/>
          </a:bodyPr>
          <a:lstStyle/>
          <a:p>
            <a:r>
              <a:rPr lang="en-US" sz="3200" dirty="0"/>
              <a:t>Ergonomics Characteristics of Expert Masons</a:t>
            </a:r>
          </a:p>
        </p:txBody>
      </p:sp>
      <p:sp>
        <p:nvSpPr>
          <p:cNvPr id="6" name="TextBox 5">
            <a:extLst>
              <a:ext uri="{FF2B5EF4-FFF2-40B4-BE49-F238E27FC236}">
                <a16:creationId xmlns:a16="http://schemas.microsoft.com/office/drawing/2014/main" id="{5CD50B1F-CE0D-FED6-70A2-576A7E6C8A86}"/>
              </a:ext>
            </a:extLst>
          </p:cNvPr>
          <p:cNvSpPr txBox="1"/>
          <p:nvPr/>
        </p:nvSpPr>
        <p:spPr>
          <a:xfrm>
            <a:off x="681642" y="1962529"/>
            <a:ext cx="10299470" cy="923330"/>
          </a:xfrm>
          <a:prstGeom prst="rect">
            <a:avLst/>
          </a:prstGeom>
          <a:noFill/>
        </p:spPr>
        <p:txBody>
          <a:bodyPr wrap="square" rtlCol="0">
            <a:spAutoFit/>
          </a:bodyPr>
          <a:lstStyle/>
          <a:p>
            <a:r>
              <a:rPr lang="en-MY" dirty="0"/>
              <a:t>Aim: To understand the ergonomic characteristics of expert masons through biomechanical analysis </a:t>
            </a:r>
            <a:br>
              <a:rPr lang="en-MY" dirty="0"/>
            </a:br>
            <a:r>
              <a:rPr lang="en-MY" dirty="0"/>
              <a:t>          of 7 common masonry activities which are risky to masons, in order to adopt their skillsets for </a:t>
            </a:r>
            <a:br>
              <a:rPr lang="en-MY" dirty="0"/>
            </a:br>
            <a:r>
              <a:rPr lang="en-MY" dirty="0"/>
              <a:t>          beginner masons</a:t>
            </a:r>
          </a:p>
        </p:txBody>
      </p:sp>
      <p:sp>
        <p:nvSpPr>
          <p:cNvPr id="3" name="Cylinder 2">
            <a:extLst>
              <a:ext uri="{FF2B5EF4-FFF2-40B4-BE49-F238E27FC236}">
                <a16:creationId xmlns:a16="http://schemas.microsoft.com/office/drawing/2014/main" id="{5975308C-3200-B7AB-4046-5699D6675531}"/>
              </a:ext>
            </a:extLst>
          </p:cNvPr>
          <p:cNvSpPr/>
          <p:nvPr/>
        </p:nvSpPr>
        <p:spPr>
          <a:xfrm>
            <a:off x="2884862" y="3716805"/>
            <a:ext cx="1241370" cy="980902"/>
          </a:xfrm>
          <a:prstGeom prst="can">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TextBox 2">
            <a:extLst>
              <a:ext uri="{FF2B5EF4-FFF2-40B4-BE49-F238E27FC236}">
                <a16:creationId xmlns:a16="http://schemas.microsoft.com/office/drawing/2014/main" id="{2E7EED07-E60B-2CAD-4933-2A8911227EC6}"/>
              </a:ext>
            </a:extLst>
          </p:cNvPr>
          <p:cNvSpPr txBox="1"/>
          <p:nvPr/>
        </p:nvSpPr>
        <p:spPr>
          <a:xfrm>
            <a:off x="3025312" y="4000468"/>
            <a:ext cx="1023160"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Motion Capture</a:t>
            </a:r>
            <a:endParaRPr lang="en-US" dirty="0"/>
          </a:p>
        </p:txBody>
      </p:sp>
      <p:cxnSp>
        <p:nvCxnSpPr>
          <p:cNvPr id="5" name="Straight Arrow Connector 4">
            <a:extLst>
              <a:ext uri="{FF2B5EF4-FFF2-40B4-BE49-F238E27FC236}">
                <a16:creationId xmlns:a16="http://schemas.microsoft.com/office/drawing/2014/main" id="{A3A2803E-D269-2E7F-386D-56C4776E03E9}"/>
              </a:ext>
            </a:extLst>
          </p:cNvPr>
          <p:cNvCxnSpPr>
            <a:cxnSpLocks/>
            <a:stCxn id="3" idx="4"/>
            <a:endCxn id="11" idx="1"/>
          </p:cNvCxnSpPr>
          <p:nvPr/>
        </p:nvCxnSpPr>
        <p:spPr>
          <a:xfrm>
            <a:off x="4126232" y="4207256"/>
            <a:ext cx="7938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Cylinder 6">
            <a:extLst>
              <a:ext uri="{FF2B5EF4-FFF2-40B4-BE49-F238E27FC236}">
                <a16:creationId xmlns:a16="http://schemas.microsoft.com/office/drawing/2014/main" id="{92FA1FF3-5357-A9F5-EFEB-292E1B775D7D}"/>
              </a:ext>
            </a:extLst>
          </p:cNvPr>
          <p:cNvSpPr/>
          <p:nvPr/>
        </p:nvSpPr>
        <p:spPr>
          <a:xfrm>
            <a:off x="7512627" y="3570317"/>
            <a:ext cx="1778926" cy="1055701"/>
          </a:xfrm>
          <a:prstGeom prst="can">
            <a:avLst/>
          </a:prstGeom>
          <a:solidFill>
            <a:srgbClr val="CC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 name="TextBox 5">
            <a:extLst>
              <a:ext uri="{FF2B5EF4-FFF2-40B4-BE49-F238E27FC236}">
                <a16:creationId xmlns:a16="http://schemas.microsoft.com/office/drawing/2014/main" id="{4879B19E-4980-BF34-9CBC-4EFC8E6AEF71}"/>
              </a:ext>
            </a:extLst>
          </p:cNvPr>
          <p:cNvSpPr txBox="1"/>
          <p:nvPr/>
        </p:nvSpPr>
        <p:spPr>
          <a:xfrm>
            <a:off x="7562507" y="3884089"/>
            <a:ext cx="1676051"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dirty="0"/>
              <a:t>Biomechanical  </a:t>
            </a:r>
            <a:br>
              <a:rPr lang="en-MY" dirty="0"/>
            </a:br>
            <a:r>
              <a:rPr lang="en-MY" dirty="0"/>
              <a:t>     Analysis</a:t>
            </a:r>
            <a:endParaRPr lang="en-US" dirty="0"/>
          </a:p>
        </p:txBody>
      </p:sp>
      <p:sp>
        <p:nvSpPr>
          <p:cNvPr id="10" name="Cylinder 9">
            <a:extLst>
              <a:ext uri="{FF2B5EF4-FFF2-40B4-BE49-F238E27FC236}">
                <a16:creationId xmlns:a16="http://schemas.microsoft.com/office/drawing/2014/main" id="{981FCFF4-6135-A180-7765-CDB4EDBDE67E}"/>
              </a:ext>
            </a:extLst>
          </p:cNvPr>
          <p:cNvSpPr/>
          <p:nvPr/>
        </p:nvSpPr>
        <p:spPr>
          <a:xfrm>
            <a:off x="4939837" y="3607717"/>
            <a:ext cx="1778925" cy="980902"/>
          </a:xfrm>
          <a:prstGeom prst="can">
            <a:avLst/>
          </a:prstGeom>
          <a:solidFill>
            <a:srgbClr val="CC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TextBox 8">
            <a:extLst>
              <a:ext uri="{FF2B5EF4-FFF2-40B4-BE49-F238E27FC236}">
                <a16:creationId xmlns:a16="http://schemas.microsoft.com/office/drawing/2014/main" id="{5EC80EC9-3808-DA6F-9582-0F6B9D1AA010}"/>
              </a:ext>
            </a:extLst>
          </p:cNvPr>
          <p:cNvSpPr txBox="1"/>
          <p:nvPr/>
        </p:nvSpPr>
        <p:spPr>
          <a:xfrm>
            <a:off x="4920097" y="3884090"/>
            <a:ext cx="1864130"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dirty="0"/>
              <a:t> Data Collection and Processing</a:t>
            </a:r>
            <a:endParaRPr lang="en-US" dirty="0"/>
          </a:p>
        </p:txBody>
      </p:sp>
      <p:cxnSp>
        <p:nvCxnSpPr>
          <p:cNvPr id="12" name="Straight Arrow Connector 11">
            <a:extLst>
              <a:ext uri="{FF2B5EF4-FFF2-40B4-BE49-F238E27FC236}">
                <a16:creationId xmlns:a16="http://schemas.microsoft.com/office/drawing/2014/main" id="{384F603B-9A12-63BE-EF31-1A08855FFD47}"/>
              </a:ext>
            </a:extLst>
          </p:cNvPr>
          <p:cNvCxnSpPr>
            <a:cxnSpLocks/>
          </p:cNvCxnSpPr>
          <p:nvPr/>
        </p:nvCxnSpPr>
        <p:spPr>
          <a:xfrm>
            <a:off x="6714606" y="4214546"/>
            <a:ext cx="7980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4292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p:txBody>
          <a:bodyPr/>
          <a:lstStyle/>
          <a:p>
            <a:r>
              <a:rPr lang="en-MY" dirty="0"/>
              <a:t>Motion Capture</a:t>
            </a:r>
            <a:endParaRPr lang="en-US" dirty="0"/>
          </a:p>
        </p:txBody>
      </p:sp>
      <p:sp>
        <p:nvSpPr>
          <p:cNvPr id="3" name="Rectangle: Rounded Corners 2">
            <a:extLst>
              <a:ext uri="{FF2B5EF4-FFF2-40B4-BE49-F238E27FC236}">
                <a16:creationId xmlns:a16="http://schemas.microsoft.com/office/drawing/2014/main" id="{94BBD363-044F-BF7E-69F2-8FAD701E96E4}"/>
              </a:ext>
            </a:extLst>
          </p:cNvPr>
          <p:cNvSpPr/>
          <p:nvPr/>
        </p:nvSpPr>
        <p:spPr>
          <a:xfrm>
            <a:off x="1066800" y="2989473"/>
            <a:ext cx="1138844" cy="681644"/>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9401933D-A679-B174-884C-3017650A8394}"/>
              </a:ext>
            </a:extLst>
          </p:cNvPr>
          <p:cNvSpPr txBox="1"/>
          <p:nvPr/>
        </p:nvSpPr>
        <p:spPr>
          <a:xfrm>
            <a:off x="1170709" y="3006099"/>
            <a:ext cx="1034935" cy="646331"/>
          </a:xfrm>
          <a:prstGeom prst="rect">
            <a:avLst/>
          </a:prstGeom>
          <a:noFill/>
        </p:spPr>
        <p:txBody>
          <a:bodyPr wrap="square" rtlCol="0">
            <a:spAutoFit/>
          </a:bodyPr>
          <a:lstStyle/>
          <a:p>
            <a:r>
              <a:rPr lang="en-MY" dirty="0"/>
              <a:t>  IMC System</a:t>
            </a:r>
            <a:endParaRPr lang="en-US" dirty="0"/>
          </a:p>
        </p:txBody>
      </p:sp>
      <p:cxnSp>
        <p:nvCxnSpPr>
          <p:cNvPr id="20" name="Straight Arrow Connector 19">
            <a:extLst>
              <a:ext uri="{FF2B5EF4-FFF2-40B4-BE49-F238E27FC236}">
                <a16:creationId xmlns:a16="http://schemas.microsoft.com/office/drawing/2014/main" id="{7027E673-3A0A-9ACF-E5B6-ECC0F23C6148}"/>
              </a:ext>
            </a:extLst>
          </p:cNvPr>
          <p:cNvCxnSpPr>
            <a:cxnSpLocks/>
            <a:stCxn id="4" idx="3"/>
          </p:cNvCxnSpPr>
          <p:nvPr/>
        </p:nvCxnSpPr>
        <p:spPr>
          <a:xfrm>
            <a:off x="2205644" y="3329265"/>
            <a:ext cx="6331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4B4C47CD-DE34-37B7-0951-7EC8F5F1B153}"/>
              </a:ext>
            </a:extLst>
          </p:cNvPr>
          <p:cNvSpPr/>
          <p:nvPr/>
        </p:nvSpPr>
        <p:spPr>
          <a:xfrm>
            <a:off x="2852651" y="3104340"/>
            <a:ext cx="1284318" cy="479494"/>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a:extLst>
              <a:ext uri="{FF2B5EF4-FFF2-40B4-BE49-F238E27FC236}">
                <a16:creationId xmlns:a16="http://schemas.microsoft.com/office/drawing/2014/main" id="{7D5CE386-424D-63C0-A2B8-B2CD89E713D3}"/>
              </a:ext>
            </a:extLst>
          </p:cNvPr>
          <p:cNvSpPr txBox="1"/>
          <p:nvPr/>
        </p:nvSpPr>
        <p:spPr>
          <a:xfrm>
            <a:off x="2936471" y="3159421"/>
            <a:ext cx="1083426" cy="369332"/>
          </a:xfrm>
          <a:prstGeom prst="rect">
            <a:avLst/>
          </a:prstGeom>
          <a:noFill/>
        </p:spPr>
        <p:txBody>
          <a:bodyPr wrap="square" rtlCol="0">
            <a:spAutoFit/>
          </a:bodyPr>
          <a:lstStyle/>
          <a:p>
            <a:r>
              <a:rPr lang="en-MY" dirty="0"/>
              <a:t>17 IMUs</a:t>
            </a:r>
            <a:endParaRPr lang="en-US" dirty="0"/>
          </a:p>
        </p:txBody>
      </p:sp>
      <p:cxnSp>
        <p:nvCxnSpPr>
          <p:cNvPr id="27" name="Straight Arrow Connector 26">
            <a:extLst>
              <a:ext uri="{FF2B5EF4-FFF2-40B4-BE49-F238E27FC236}">
                <a16:creationId xmlns:a16="http://schemas.microsoft.com/office/drawing/2014/main" id="{EA497F15-9467-72F8-A022-7265915C004F}"/>
              </a:ext>
            </a:extLst>
          </p:cNvPr>
          <p:cNvCxnSpPr>
            <a:cxnSpLocks/>
          </p:cNvCxnSpPr>
          <p:nvPr/>
        </p:nvCxnSpPr>
        <p:spPr>
          <a:xfrm>
            <a:off x="4136968" y="3344087"/>
            <a:ext cx="6303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ctangle: Rounded Corners 53">
            <a:extLst>
              <a:ext uri="{FF2B5EF4-FFF2-40B4-BE49-F238E27FC236}">
                <a16:creationId xmlns:a16="http://schemas.microsoft.com/office/drawing/2014/main" id="{A048D81C-D78B-F030-D4EA-2A726FF400D5}"/>
              </a:ext>
            </a:extLst>
          </p:cNvPr>
          <p:cNvSpPr/>
          <p:nvPr/>
        </p:nvSpPr>
        <p:spPr>
          <a:xfrm>
            <a:off x="4783976" y="2930545"/>
            <a:ext cx="3399904" cy="828936"/>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D6DD89FD-117A-D57D-DF83-8C8AB96D6B7E}"/>
              </a:ext>
            </a:extLst>
          </p:cNvPr>
          <p:cNvSpPr txBox="1"/>
          <p:nvPr/>
        </p:nvSpPr>
        <p:spPr>
          <a:xfrm>
            <a:off x="4783976" y="3024787"/>
            <a:ext cx="3466406" cy="646331"/>
          </a:xfrm>
          <a:prstGeom prst="rect">
            <a:avLst/>
          </a:prstGeom>
          <a:noFill/>
        </p:spPr>
        <p:txBody>
          <a:bodyPr wrap="square" rtlCol="0">
            <a:spAutoFit/>
          </a:bodyPr>
          <a:lstStyle/>
          <a:p>
            <a:r>
              <a:rPr lang="en-MY" dirty="0"/>
              <a:t>Calibration Directed by motion capture software (Axis Neuron)</a:t>
            </a:r>
            <a:endParaRPr lang="en-US" dirty="0"/>
          </a:p>
        </p:txBody>
      </p:sp>
      <p:sp>
        <p:nvSpPr>
          <p:cNvPr id="6" name="Rectangle: Rounded Corners 5">
            <a:extLst>
              <a:ext uri="{FF2B5EF4-FFF2-40B4-BE49-F238E27FC236}">
                <a16:creationId xmlns:a16="http://schemas.microsoft.com/office/drawing/2014/main" id="{40C4624E-96DE-D08F-B9FD-9FABE1E2FAED}"/>
              </a:ext>
            </a:extLst>
          </p:cNvPr>
          <p:cNvSpPr/>
          <p:nvPr/>
        </p:nvSpPr>
        <p:spPr>
          <a:xfrm>
            <a:off x="8805950" y="3086318"/>
            <a:ext cx="1803859" cy="51554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8CCA1C16-B193-9A39-7EB4-554CCFB47D4A}"/>
              </a:ext>
            </a:extLst>
          </p:cNvPr>
          <p:cNvSpPr txBox="1"/>
          <p:nvPr/>
        </p:nvSpPr>
        <p:spPr>
          <a:xfrm>
            <a:off x="8805950" y="3159421"/>
            <a:ext cx="1928553" cy="369332"/>
          </a:xfrm>
          <a:prstGeom prst="rect">
            <a:avLst/>
          </a:prstGeom>
          <a:noFill/>
        </p:spPr>
        <p:txBody>
          <a:bodyPr wrap="square" rtlCol="0">
            <a:spAutoFit/>
          </a:bodyPr>
          <a:lstStyle/>
          <a:p>
            <a:r>
              <a:rPr lang="en-MY" dirty="0"/>
              <a:t>3D Coordinates</a:t>
            </a:r>
            <a:endParaRPr lang="en-US" dirty="0"/>
          </a:p>
        </p:txBody>
      </p:sp>
      <p:cxnSp>
        <p:nvCxnSpPr>
          <p:cNvPr id="9" name="Straight Arrow Connector 8">
            <a:extLst>
              <a:ext uri="{FF2B5EF4-FFF2-40B4-BE49-F238E27FC236}">
                <a16:creationId xmlns:a16="http://schemas.microsoft.com/office/drawing/2014/main" id="{1C44EC2A-E597-1451-D84D-F6B2FC584C2A}"/>
              </a:ext>
            </a:extLst>
          </p:cNvPr>
          <p:cNvCxnSpPr>
            <a:cxnSpLocks/>
            <a:endCxn id="8" idx="1"/>
          </p:cNvCxnSpPr>
          <p:nvPr/>
        </p:nvCxnSpPr>
        <p:spPr>
          <a:xfrm>
            <a:off x="8188038" y="3344087"/>
            <a:ext cx="6179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1740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p:txBody>
          <a:bodyPr/>
          <a:lstStyle/>
          <a:p>
            <a:r>
              <a:rPr lang="en-MY" dirty="0"/>
              <a:t>Data Collection and Processing</a:t>
            </a:r>
            <a:endParaRPr lang="en-US" dirty="0"/>
          </a:p>
        </p:txBody>
      </p:sp>
      <p:sp>
        <p:nvSpPr>
          <p:cNvPr id="3" name="Rectangle: Rounded Corners 2">
            <a:extLst>
              <a:ext uri="{FF2B5EF4-FFF2-40B4-BE49-F238E27FC236}">
                <a16:creationId xmlns:a16="http://schemas.microsoft.com/office/drawing/2014/main" id="{94BBD363-044F-BF7E-69F2-8FAD701E96E4}"/>
              </a:ext>
            </a:extLst>
          </p:cNvPr>
          <p:cNvSpPr/>
          <p:nvPr/>
        </p:nvSpPr>
        <p:spPr>
          <a:xfrm>
            <a:off x="1166552" y="2913460"/>
            <a:ext cx="1138844" cy="51554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9401933D-A679-B174-884C-3017650A8394}"/>
              </a:ext>
            </a:extLst>
          </p:cNvPr>
          <p:cNvSpPr txBox="1"/>
          <p:nvPr/>
        </p:nvSpPr>
        <p:spPr>
          <a:xfrm>
            <a:off x="1166551" y="2986564"/>
            <a:ext cx="1147157" cy="369332"/>
          </a:xfrm>
          <a:prstGeom prst="rect">
            <a:avLst/>
          </a:prstGeom>
          <a:noFill/>
        </p:spPr>
        <p:txBody>
          <a:bodyPr wrap="square" rtlCol="0">
            <a:spAutoFit/>
          </a:bodyPr>
          <a:lstStyle/>
          <a:p>
            <a:r>
              <a:rPr lang="en-MY" dirty="0"/>
              <a:t>Session 1</a:t>
            </a:r>
            <a:endParaRPr lang="en-US" dirty="0"/>
          </a:p>
        </p:txBody>
      </p:sp>
      <p:sp>
        <p:nvSpPr>
          <p:cNvPr id="18" name="Rectangle: Rounded Corners 17">
            <a:extLst>
              <a:ext uri="{FF2B5EF4-FFF2-40B4-BE49-F238E27FC236}">
                <a16:creationId xmlns:a16="http://schemas.microsoft.com/office/drawing/2014/main" id="{A551D990-9347-92B5-39EC-28B8447BA178}"/>
              </a:ext>
            </a:extLst>
          </p:cNvPr>
          <p:cNvSpPr/>
          <p:nvPr/>
        </p:nvSpPr>
        <p:spPr>
          <a:xfrm>
            <a:off x="3685310" y="2043405"/>
            <a:ext cx="1318953" cy="36727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A7A362AF-82A8-4E12-4C9C-E153F56EB22B}"/>
              </a:ext>
            </a:extLst>
          </p:cNvPr>
          <p:cNvSpPr txBox="1"/>
          <p:nvPr/>
        </p:nvSpPr>
        <p:spPr>
          <a:xfrm>
            <a:off x="3696393" y="2058582"/>
            <a:ext cx="1318953" cy="338554"/>
          </a:xfrm>
          <a:prstGeom prst="rect">
            <a:avLst/>
          </a:prstGeom>
          <a:noFill/>
        </p:spPr>
        <p:txBody>
          <a:bodyPr wrap="square" rtlCol="0">
            <a:spAutoFit/>
          </a:bodyPr>
          <a:lstStyle/>
          <a:p>
            <a:r>
              <a:rPr lang="en-MY" sz="1600" dirty="0"/>
              <a:t>First Course</a:t>
            </a:r>
            <a:endParaRPr lang="en-US" sz="1600" dirty="0"/>
          </a:p>
        </p:txBody>
      </p:sp>
      <p:sp>
        <p:nvSpPr>
          <p:cNvPr id="21" name="Rectangle: Rounded Corners 20">
            <a:extLst>
              <a:ext uri="{FF2B5EF4-FFF2-40B4-BE49-F238E27FC236}">
                <a16:creationId xmlns:a16="http://schemas.microsoft.com/office/drawing/2014/main" id="{185B9745-DE1A-43E9-D5BF-9FA19DADE55E}"/>
              </a:ext>
            </a:extLst>
          </p:cNvPr>
          <p:cNvSpPr/>
          <p:nvPr/>
        </p:nvSpPr>
        <p:spPr>
          <a:xfrm>
            <a:off x="3685310" y="2618510"/>
            <a:ext cx="1515687" cy="394708"/>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D7D901D2-01B2-099D-B996-7F468F882D76}"/>
              </a:ext>
            </a:extLst>
          </p:cNvPr>
          <p:cNvSpPr txBox="1"/>
          <p:nvPr/>
        </p:nvSpPr>
        <p:spPr>
          <a:xfrm>
            <a:off x="3696393" y="2657497"/>
            <a:ext cx="1504603" cy="338554"/>
          </a:xfrm>
          <a:prstGeom prst="rect">
            <a:avLst/>
          </a:prstGeom>
          <a:noFill/>
        </p:spPr>
        <p:txBody>
          <a:bodyPr wrap="square" rtlCol="0">
            <a:spAutoFit/>
          </a:bodyPr>
          <a:lstStyle/>
          <a:p>
            <a:r>
              <a:rPr lang="en-MY" sz="1600" dirty="0"/>
              <a:t>Standard Wall</a:t>
            </a:r>
            <a:endParaRPr lang="en-US" sz="1600" dirty="0"/>
          </a:p>
        </p:txBody>
      </p:sp>
      <p:sp>
        <p:nvSpPr>
          <p:cNvPr id="23" name="Rectangle: Rounded Corners 22">
            <a:extLst>
              <a:ext uri="{FF2B5EF4-FFF2-40B4-BE49-F238E27FC236}">
                <a16:creationId xmlns:a16="http://schemas.microsoft.com/office/drawing/2014/main" id="{AA258A3A-A2B9-4CAF-D8D1-DEB6B35954E8}"/>
              </a:ext>
            </a:extLst>
          </p:cNvPr>
          <p:cNvSpPr/>
          <p:nvPr/>
        </p:nvSpPr>
        <p:spPr>
          <a:xfrm>
            <a:off x="3682539" y="3268641"/>
            <a:ext cx="1657005" cy="394704"/>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C9FF4CBF-4A9C-4E29-0745-7C0BF13C3A5C}"/>
              </a:ext>
            </a:extLst>
          </p:cNvPr>
          <p:cNvSpPr txBox="1"/>
          <p:nvPr/>
        </p:nvSpPr>
        <p:spPr>
          <a:xfrm>
            <a:off x="3674226" y="3307628"/>
            <a:ext cx="1665318" cy="338554"/>
          </a:xfrm>
          <a:prstGeom prst="rect">
            <a:avLst/>
          </a:prstGeom>
          <a:noFill/>
        </p:spPr>
        <p:txBody>
          <a:bodyPr wrap="square" rtlCol="0">
            <a:spAutoFit/>
          </a:bodyPr>
          <a:lstStyle/>
          <a:p>
            <a:r>
              <a:rPr lang="en-MY" sz="1600" dirty="0"/>
              <a:t>Reinforced Wall</a:t>
            </a:r>
            <a:endParaRPr lang="en-US" sz="1600" dirty="0"/>
          </a:p>
        </p:txBody>
      </p:sp>
      <p:sp>
        <p:nvSpPr>
          <p:cNvPr id="30" name="Rectangle: Rounded Corners 29">
            <a:extLst>
              <a:ext uri="{FF2B5EF4-FFF2-40B4-BE49-F238E27FC236}">
                <a16:creationId xmlns:a16="http://schemas.microsoft.com/office/drawing/2014/main" id="{EE897BD5-7537-3E36-26E0-8C4BE07514F6}"/>
              </a:ext>
            </a:extLst>
          </p:cNvPr>
          <p:cNvSpPr/>
          <p:nvPr/>
        </p:nvSpPr>
        <p:spPr>
          <a:xfrm>
            <a:off x="3685310" y="3890056"/>
            <a:ext cx="1886990" cy="394491"/>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E7490F73-E421-36FE-552A-9E64CBC54D9C}"/>
              </a:ext>
            </a:extLst>
          </p:cNvPr>
          <p:cNvSpPr txBox="1"/>
          <p:nvPr/>
        </p:nvSpPr>
        <p:spPr>
          <a:xfrm>
            <a:off x="3696393" y="3928901"/>
            <a:ext cx="1886991" cy="338554"/>
          </a:xfrm>
          <a:prstGeom prst="rect">
            <a:avLst/>
          </a:prstGeom>
          <a:noFill/>
        </p:spPr>
        <p:txBody>
          <a:bodyPr wrap="square" rtlCol="0">
            <a:spAutoFit/>
          </a:bodyPr>
          <a:lstStyle/>
          <a:p>
            <a:r>
              <a:rPr lang="en-US" sz="1600" dirty="0"/>
              <a:t>Constrained Space</a:t>
            </a:r>
          </a:p>
        </p:txBody>
      </p:sp>
      <p:sp>
        <p:nvSpPr>
          <p:cNvPr id="34" name="Rectangle: Rounded Corners 33">
            <a:extLst>
              <a:ext uri="{FF2B5EF4-FFF2-40B4-BE49-F238E27FC236}">
                <a16:creationId xmlns:a16="http://schemas.microsoft.com/office/drawing/2014/main" id="{C35C759C-95E2-E521-9D7B-70916AC0A2AB}"/>
              </a:ext>
            </a:extLst>
          </p:cNvPr>
          <p:cNvSpPr/>
          <p:nvPr/>
        </p:nvSpPr>
        <p:spPr>
          <a:xfrm>
            <a:off x="3710249" y="4634802"/>
            <a:ext cx="1657005" cy="416386"/>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a:extLst>
              <a:ext uri="{FF2B5EF4-FFF2-40B4-BE49-F238E27FC236}">
                <a16:creationId xmlns:a16="http://schemas.microsoft.com/office/drawing/2014/main" id="{0504F8A8-00BF-321C-F5F3-258BE35F967F}"/>
              </a:ext>
            </a:extLst>
          </p:cNvPr>
          <p:cNvSpPr txBox="1"/>
          <p:nvPr/>
        </p:nvSpPr>
        <p:spPr>
          <a:xfrm>
            <a:off x="3746269" y="4673789"/>
            <a:ext cx="1620986" cy="338554"/>
          </a:xfrm>
          <a:prstGeom prst="rect">
            <a:avLst/>
          </a:prstGeom>
          <a:noFill/>
        </p:spPr>
        <p:txBody>
          <a:bodyPr wrap="square" rtlCol="0">
            <a:spAutoFit/>
          </a:bodyPr>
          <a:lstStyle/>
          <a:p>
            <a:r>
              <a:rPr lang="en-MY" sz="1600" dirty="0"/>
              <a:t>Individual 23kg</a:t>
            </a:r>
            <a:endParaRPr lang="en-US" sz="1600" dirty="0"/>
          </a:p>
        </p:txBody>
      </p:sp>
      <p:sp>
        <p:nvSpPr>
          <p:cNvPr id="36" name="Rectangle: Rounded Corners 35">
            <a:extLst>
              <a:ext uri="{FF2B5EF4-FFF2-40B4-BE49-F238E27FC236}">
                <a16:creationId xmlns:a16="http://schemas.microsoft.com/office/drawing/2014/main" id="{E231B0F1-8A90-DE83-0677-0AE89F05E4EB}"/>
              </a:ext>
            </a:extLst>
          </p:cNvPr>
          <p:cNvSpPr/>
          <p:nvPr/>
        </p:nvSpPr>
        <p:spPr>
          <a:xfrm>
            <a:off x="3710250" y="5290978"/>
            <a:ext cx="1197034" cy="338554"/>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9E41E010-0ADF-D437-F63A-19F53FD83067}"/>
              </a:ext>
            </a:extLst>
          </p:cNvPr>
          <p:cNvSpPr txBox="1"/>
          <p:nvPr/>
        </p:nvSpPr>
        <p:spPr>
          <a:xfrm>
            <a:off x="3695013" y="5290978"/>
            <a:ext cx="1212270" cy="338554"/>
          </a:xfrm>
          <a:prstGeom prst="rect">
            <a:avLst/>
          </a:prstGeom>
          <a:noFill/>
        </p:spPr>
        <p:txBody>
          <a:bodyPr wrap="square" rtlCol="0">
            <a:spAutoFit/>
          </a:bodyPr>
          <a:lstStyle/>
          <a:p>
            <a:r>
              <a:rPr lang="en-MY" sz="1600" dirty="0" err="1"/>
              <a:t>Colab</a:t>
            </a:r>
            <a:r>
              <a:rPr lang="en-MY" sz="1600" dirty="0"/>
              <a:t> 23kg</a:t>
            </a:r>
            <a:endParaRPr lang="en-US" sz="1600" dirty="0"/>
          </a:p>
        </p:txBody>
      </p:sp>
      <p:sp>
        <p:nvSpPr>
          <p:cNvPr id="38" name="Rectangle: Rounded Corners 37">
            <a:extLst>
              <a:ext uri="{FF2B5EF4-FFF2-40B4-BE49-F238E27FC236}">
                <a16:creationId xmlns:a16="http://schemas.microsoft.com/office/drawing/2014/main" id="{9D396838-7A82-87BD-38EA-F67B770E0B1A}"/>
              </a:ext>
            </a:extLst>
          </p:cNvPr>
          <p:cNvSpPr/>
          <p:nvPr/>
        </p:nvSpPr>
        <p:spPr>
          <a:xfrm>
            <a:off x="3721334" y="5869322"/>
            <a:ext cx="1402080" cy="338554"/>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a:extLst>
              <a:ext uri="{FF2B5EF4-FFF2-40B4-BE49-F238E27FC236}">
                <a16:creationId xmlns:a16="http://schemas.microsoft.com/office/drawing/2014/main" id="{9036BD72-7900-80B0-4B3E-E1571E52727D}"/>
              </a:ext>
            </a:extLst>
          </p:cNvPr>
          <p:cNvSpPr txBox="1"/>
          <p:nvPr/>
        </p:nvSpPr>
        <p:spPr>
          <a:xfrm>
            <a:off x="3721333" y="5876852"/>
            <a:ext cx="1402079" cy="338554"/>
          </a:xfrm>
          <a:prstGeom prst="rect">
            <a:avLst/>
          </a:prstGeom>
          <a:noFill/>
        </p:spPr>
        <p:txBody>
          <a:bodyPr wrap="square" rtlCol="0">
            <a:spAutoFit/>
          </a:bodyPr>
          <a:lstStyle/>
          <a:p>
            <a:r>
              <a:rPr lang="en-MY" sz="1600" dirty="0" err="1"/>
              <a:t>Colab</a:t>
            </a:r>
            <a:r>
              <a:rPr lang="en-MY" sz="1600" dirty="0"/>
              <a:t> 35.2kg</a:t>
            </a:r>
            <a:endParaRPr lang="en-US" sz="1600" dirty="0"/>
          </a:p>
        </p:txBody>
      </p:sp>
      <p:cxnSp>
        <p:nvCxnSpPr>
          <p:cNvPr id="43" name="Connector: Elbow 42">
            <a:extLst>
              <a:ext uri="{FF2B5EF4-FFF2-40B4-BE49-F238E27FC236}">
                <a16:creationId xmlns:a16="http://schemas.microsoft.com/office/drawing/2014/main" id="{0D269737-D315-B5CD-31B1-A6B289904427}"/>
              </a:ext>
            </a:extLst>
          </p:cNvPr>
          <p:cNvCxnSpPr>
            <a:cxnSpLocks/>
            <a:stCxn id="3" idx="3"/>
            <a:endCxn id="18" idx="1"/>
          </p:cNvCxnSpPr>
          <p:nvPr/>
        </p:nvCxnSpPr>
        <p:spPr>
          <a:xfrm flipV="1">
            <a:off x="2305396" y="2227040"/>
            <a:ext cx="1379914" cy="94419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1398C22B-B4F3-479F-6813-29BA43886093}"/>
              </a:ext>
            </a:extLst>
          </p:cNvPr>
          <p:cNvCxnSpPr>
            <a:cxnSpLocks/>
            <a:stCxn id="3" idx="3"/>
            <a:endCxn id="21" idx="1"/>
          </p:cNvCxnSpPr>
          <p:nvPr/>
        </p:nvCxnSpPr>
        <p:spPr>
          <a:xfrm flipV="1">
            <a:off x="2305396" y="2815864"/>
            <a:ext cx="1379914" cy="35536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3E207B76-A0A1-76D9-CCA2-FC6BDDF4B6D4}"/>
              </a:ext>
            </a:extLst>
          </p:cNvPr>
          <p:cNvCxnSpPr>
            <a:cxnSpLocks/>
            <a:stCxn id="3" idx="3"/>
            <a:endCxn id="23" idx="1"/>
          </p:cNvCxnSpPr>
          <p:nvPr/>
        </p:nvCxnSpPr>
        <p:spPr>
          <a:xfrm>
            <a:off x="2305396" y="3171230"/>
            <a:ext cx="1377143" cy="29476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9791C035-A75F-571A-C273-13F65178AFB8}"/>
              </a:ext>
            </a:extLst>
          </p:cNvPr>
          <p:cNvCxnSpPr>
            <a:cxnSpLocks/>
            <a:stCxn id="3" idx="3"/>
            <a:endCxn id="30" idx="1"/>
          </p:cNvCxnSpPr>
          <p:nvPr/>
        </p:nvCxnSpPr>
        <p:spPr>
          <a:xfrm>
            <a:off x="2305396" y="3171230"/>
            <a:ext cx="1379914" cy="91607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DE7D5883-C869-61D2-1B03-36B86B2A53DB}"/>
              </a:ext>
            </a:extLst>
          </p:cNvPr>
          <p:cNvSpPr txBox="1"/>
          <p:nvPr/>
        </p:nvSpPr>
        <p:spPr>
          <a:xfrm>
            <a:off x="3158836" y="1906172"/>
            <a:ext cx="282632" cy="338554"/>
          </a:xfrm>
          <a:prstGeom prst="rect">
            <a:avLst/>
          </a:prstGeom>
          <a:noFill/>
        </p:spPr>
        <p:txBody>
          <a:bodyPr wrap="square" rtlCol="0">
            <a:spAutoFit/>
          </a:bodyPr>
          <a:lstStyle/>
          <a:p>
            <a:r>
              <a:rPr lang="en-MY" sz="1600" dirty="0"/>
              <a:t>1</a:t>
            </a:r>
            <a:endParaRPr lang="en-US" sz="1600" dirty="0"/>
          </a:p>
        </p:txBody>
      </p:sp>
      <p:sp>
        <p:nvSpPr>
          <p:cNvPr id="84" name="TextBox 83">
            <a:extLst>
              <a:ext uri="{FF2B5EF4-FFF2-40B4-BE49-F238E27FC236}">
                <a16:creationId xmlns:a16="http://schemas.microsoft.com/office/drawing/2014/main" id="{35BECA98-D20F-3784-BE1A-F894D648A30A}"/>
              </a:ext>
            </a:extLst>
          </p:cNvPr>
          <p:cNvSpPr txBox="1"/>
          <p:nvPr/>
        </p:nvSpPr>
        <p:spPr>
          <a:xfrm>
            <a:off x="3061853" y="2499485"/>
            <a:ext cx="545870" cy="338554"/>
          </a:xfrm>
          <a:prstGeom prst="rect">
            <a:avLst/>
          </a:prstGeom>
          <a:noFill/>
        </p:spPr>
        <p:txBody>
          <a:bodyPr wrap="square" rtlCol="0">
            <a:spAutoFit/>
          </a:bodyPr>
          <a:lstStyle/>
          <a:p>
            <a:r>
              <a:rPr lang="en-MY" sz="1600" dirty="0"/>
              <a:t>2~6</a:t>
            </a:r>
            <a:endParaRPr lang="en-US" sz="1600" dirty="0"/>
          </a:p>
        </p:txBody>
      </p:sp>
      <p:sp>
        <p:nvSpPr>
          <p:cNvPr id="87" name="TextBox 86">
            <a:extLst>
              <a:ext uri="{FF2B5EF4-FFF2-40B4-BE49-F238E27FC236}">
                <a16:creationId xmlns:a16="http://schemas.microsoft.com/office/drawing/2014/main" id="{5B0AE91E-B116-FBA1-6D9D-ED06D829487E}"/>
              </a:ext>
            </a:extLst>
          </p:cNvPr>
          <p:cNvSpPr txBox="1"/>
          <p:nvPr/>
        </p:nvSpPr>
        <p:spPr>
          <a:xfrm>
            <a:off x="3061853" y="3138352"/>
            <a:ext cx="545870" cy="338554"/>
          </a:xfrm>
          <a:prstGeom prst="rect">
            <a:avLst/>
          </a:prstGeom>
          <a:noFill/>
        </p:spPr>
        <p:txBody>
          <a:bodyPr wrap="square" rtlCol="0">
            <a:spAutoFit/>
          </a:bodyPr>
          <a:lstStyle/>
          <a:p>
            <a:r>
              <a:rPr lang="en-MY" sz="1600" dirty="0"/>
              <a:t>6~7</a:t>
            </a:r>
            <a:endParaRPr lang="en-US" sz="1600" dirty="0"/>
          </a:p>
        </p:txBody>
      </p:sp>
      <p:sp>
        <p:nvSpPr>
          <p:cNvPr id="89" name="TextBox 88">
            <a:extLst>
              <a:ext uri="{FF2B5EF4-FFF2-40B4-BE49-F238E27FC236}">
                <a16:creationId xmlns:a16="http://schemas.microsoft.com/office/drawing/2014/main" id="{941A0624-478F-1148-E973-1179A668B3D6}"/>
              </a:ext>
            </a:extLst>
          </p:cNvPr>
          <p:cNvSpPr txBox="1"/>
          <p:nvPr/>
        </p:nvSpPr>
        <p:spPr>
          <a:xfrm>
            <a:off x="3000890" y="3759624"/>
            <a:ext cx="709355" cy="338554"/>
          </a:xfrm>
          <a:prstGeom prst="rect">
            <a:avLst/>
          </a:prstGeom>
          <a:noFill/>
        </p:spPr>
        <p:txBody>
          <a:bodyPr wrap="square" rtlCol="0">
            <a:spAutoFit/>
          </a:bodyPr>
          <a:lstStyle/>
          <a:p>
            <a:r>
              <a:rPr lang="en-MY" sz="1600" dirty="0"/>
              <a:t>8~10</a:t>
            </a:r>
            <a:endParaRPr lang="en-US" sz="1600" dirty="0"/>
          </a:p>
        </p:txBody>
      </p:sp>
      <p:sp>
        <p:nvSpPr>
          <p:cNvPr id="90" name="Rectangle: Rounded Corners 89">
            <a:extLst>
              <a:ext uri="{FF2B5EF4-FFF2-40B4-BE49-F238E27FC236}">
                <a16:creationId xmlns:a16="http://schemas.microsoft.com/office/drawing/2014/main" id="{468B20D3-B4F8-8CDE-10FB-4B0F51713587}"/>
              </a:ext>
            </a:extLst>
          </p:cNvPr>
          <p:cNvSpPr/>
          <p:nvPr/>
        </p:nvSpPr>
        <p:spPr>
          <a:xfrm>
            <a:off x="1158240" y="5200470"/>
            <a:ext cx="1138844" cy="51554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a:extLst>
              <a:ext uri="{FF2B5EF4-FFF2-40B4-BE49-F238E27FC236}">
                <a16:creationId xmlns:a16="http://schemas.microsoft.com/office/drawing/2014/main" id="{694E36E4-5580-4270-8E36-A3CCB7A96128}"/>
              </a:ext>
            </a:extLst>
          </p:cNvPr>
          <p:cNvSpPr txBox="1"/>
          <p:nvPr/>
        </p:nvSpPr>
        <p:spPr>
          <a:xfrm>
            <a:off x="1158239" y="5273574"/>
            <a:ext cx="1147157" cy="369332"/>
          </a:xfrm>
          <a:prstGeom prst="rect">
            <a:avLst/>
          </a:prstGeom>
          <a:noFill/>
        </p:spPr>
        <p:txBody>
          <a:bodyPr wrap="square" rtlCol="0">
            <a:spAutoFit/>
          </a:bodyPr>
          <a:lstStyle/>
          <a:p>
            <a:r>
              <a:rPr lang="en-MY" dirty="0"/>
              <a:t>Session 2</a:t>
            </a:r>
            <a:endParaRPr lang="en-US" dirty="0"/>
          </a:p>
        </p:txBody>
      </p:sp>
      <p:sp>
        <p:nvSpPr>
          <p:cNvPr id="92" name="TextBox 91">
            <a:extLst>
              <a:ext uri="{FF2B5EF4-FFF2-40B4-BE49-F238E27FC236}">
                <a16:creationId xmlns:a16="http://schemas.microsoft.com/office/drawing/2014/main" id="{561F7A22-F35D-744B-D95B-530DF03D6358}"/>
              </a:ext>
            </a:extLst>
          </p:cNvPr>
          <p:cNvSpPr txBox="1"/>
          <p:nvPr/>
        </p:nvSpPr>
        <p:spPr>
          <a:xfrm>
            <a:off x="5902728" y="5121701"/>
            <a:ext cx="545869" cy="338554"/>
          </a:xfrm>
          <a:prstGeom prst="rect">
            <a:avLst/>
          </a:prstGeom>
          <a:noFill/>
        </p:spPr>
        <p:txBody>
          <a:bodyPr wrap="square" rtlCol="0">
            <a:spAutoFit/>
          </a:bodyPr>
          <a:lstStyle/>
          <a:p>
            <a:r>
              <a:rPr lang="en-MY" sz="1600" dirty="0"/>
              <a:t>2~6</a:t>
            </a:r>
            <a:endParaRPr lang="en-US" sz="1600" dirty="0"/>
          </a:p>
        </p:txBody>
      </p:sp>
      <p:cxnSp>
        <p:nvCxnSpPr>
          <p:cNvPr id="95" name="Connector: Elbow 94">
            <a:extLst>
              <a:ext uri="{FF2B5EF4-FFF2-40B4-BE49-F238E27FC236}">
                <a16:creationId xmlns:a16="http://schemas.microsoft.com/office/drawing/2014/main" id="{083DCD4F-F00E-7A6D-A921-038313BEFD04}"/>
              </a:ext>
            </a:extLst>
          </p:cNvPr>
          <p:cNvCxnSpPr>
            <a:cxnSpLocks/>
            <a:stCxn id="90" idx="3"/>
            <a:endCxn id="34" idx="1"/>
          </p:cNvCxnSpPr>
          <p:nvPr/>
        </p:nvCxnSpPr>
        <p:spPr>
          <a:xfrm flipV="1">
            <a:off x="2297084" y="4842995"/>
            <a:ext cx="1413165" cy="61524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Connector: Elbow 108">
            <a:extLst>
              <a:ext uri="{FF2B5EF4-FFF2-40B4-BE49-F238E27FC236}">
                <a16:creationId xmlns:a16="http://schemas.microsoft.com/office/drawing/2014/main" id="{B3C9DA66-8D69-AB36-4753-C016203987C0}"/>
              </a:ext>
            </a:extLst>
          </p:cNvPr>
          <p:cNvCxnSpPr>
            <a:cxnSpLocks/>
            <a:stCxn id="90" idx="3"/>
            <a:endCxn id="39" idx="1"/>
          </p:cNvCxnSpPr>
          <p:nvPr/>
        </p:nvCxnSpPr>
        <p:spPr>
          <a:xfrm>
            <a:off x="2297084" y="5458240"/>
            <a:ext cx="1424249" cy="587889"/>
          </a:xfrm>
          <a:prstGeom prst="bentConnector3">
            <a:avLst>
              <a:gd name="adj1" fmla="val 4941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2F3197E6-B762-730E-4273-35B8E86CAB13}"/>
              </a:ext>
            </a:extLst>
          </p:cNvPr>
          <p:cNvCxnSpPr>
            <a:cxnSpLocks/>
            <a:endCxn id="37" idx="1"/>
          </p:cNvCxnSpPr>
          <p:nvPr/>
        </p:nvCxnSpPr>
        <p:spPr>
          <a:xfrm>
            <a:off x="2413463" y="5460255"/>
            <a:ext cx="12815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B01A1BE8-3EDD-68FD-29CA-52B94A4E0C23}"/>
              </a:ext>
            </a:extLst>
          </p:cNvPr>
          <p:cNvCxnSpPr>
            <a:cxnSpLocks/>
          </p:cNvCxnSpPr>
          <p:nvPr/>
        </p:nvCxnSpPr>
        <p:spPr>
          <a:xfrm>
            <a:off x="5796744" y="4806419"/>
            <a:ext cx="0" cy="13019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81131419-422E-2A93-3154-BA192C3AD269}"/>
              </a:ext>
            </a:extLst>
          </p:cNvPr>
          <p:cNvCxnSpPr>
            <a:cxnSpLocks/>
          </p:cNvCxnSpPr>
          <p:nvPr/>
        </p:nvCxnSpPr>
        <p:spPr>
          <a:xfrm flipH="1">
            <a:off x="5439296" y="4809220"/>
            <a:ext cx="3574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D54FDC52-EAC0-6BA0-A3F3-6102AFF150A0}"/>
              </a:ext>
            </a:extLst>
          </p:cNvPr>
          <p:cNvCxnSpPr>
            <a:cxnSpLocks/>
          </p:cNvCxnSpPr>
          <p:nvPr/>
        </p:nvCxnSpPr>
        <p:spPr>
          <a:xfrm flipH="1">
            <a:off x="5439297" y="6108378"/>
            <a:ext cx="357447" cy="0"/>
          </a:xfrm>
          <a:prstGeom prst="line">
            <a:avLst/>
          </a:prstGeom>
        </p:spPr>
        <p:style>
          <a:lnRef idx="1">
            <a:schemeClr val="accent1"/>
          </a:lnRef>
          <a:fillRef idx="0">
            <a:schemeClr val="accent1"/>
          </a:fillRef>
          <a:effectRef idx="0">
            <a:schemeClr val="accent1"/>
          </a:effectRef>
          <a:fontRef idx="minor">
            <a:schemeClr val="tx1"/>
          </a:fontRef>
        </p:style>
      </p:cxnSp>
      <p:sp>
        <p:nvSpPr>
          <p:cNvPr id="174" name="Rectangle: Rounded Corners 173">
            <a:extLst>
              <a:ext uri="{FF2B5EF4-FFF2-40B4-BE49-F238E27FC236}">
                <a16:creationId xmlns:a16="http://schemas.microsoft.com/office/drawing/2014/main" id="{85420514-3B1B-27B2-7941-0D1444F5E620}"/>
              </a:ext>
            </a:extLst>
          </p:cNvPr>
          <p:cNvSpPr/>
          <p:nvPr/>
        </p:nvSpPr>
        <p:spPr>
          <a:xfrm>
            <a:off x="6686205" y="5236800"/>
            <a:ext cx="1515687" cy="394708"/>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TextBox 174">
            <a:extLst>
              <a:ext uri="{FF2B5EF4-FFF2-40B4-BE49-F238E27FC236}">
                <a16:creationId xmlns:a16="http://schemas.microsoft.com/office/drawing/2014/main" id="{6ABF017E-6E9F-390C-DF1A-964EB75DD6E6}"/>
              </a:ext>
            </a:extLst>
          </p:cNvPr>
          <p:cNvSpPr txBox="1"/>
          <p:nvPr/>
        </p:nvSpPr>
        <p:spPr>
          <a:xfrm>
            <a:off x="6712524" y="5275787"/>
            <a:ext cx="1489367" cy="338554"/>
          </a:xfrm>
          <a:prstGeom prst="rect">
            <a:avLst/>
          </a:prstGeom>
          <a:noFill/>
        </p:spPr>
        <p:txBody>
          <a:bodyPr wrap="square" rtlCol="0">
            <a:spAutoFit/>
          </a:bodyPr>
          <a:lstStyle/>
          <a:p>
            <a:r>
              <a:rPr lang="en-MY" sz="1600" dirty="0"/>
              <a:t>Standard Wall</a:t>
            </a:r>
            <a:endParaRPr lang="en-US" sz="1600" dirty="0"/>
          </a:p>
        </p:txBody>
      </p:sp>
      <p:cxnSp>
        <p:nvCxnSpPr>
          <p:cNvPr id="177" name="Straight Arrow Connector 176">
            <a:extLst>
              <a:ext uri="{FF2B5EF4-FFF2-40B4-BE49-F238E27FC236}">
                <a16:creationId xmlns:a16="http://schemas.microsoft.com/office/drawing/2014/main" id="{F3063347-2223-98AD-B42A-967E5115DBF5}"/>
              </a:ext>
            </a:extLst>
          </p:cNvPr>
          <p:cNvCxnSpPr>
            <a:cxnSpLocks/>
            <a:endCxn id="174" idx="1"/>
          </p:cNvCxnSpPr>
          <p:nvPr/>
        </p:nvCxnSpPr>
        <p:spPr>
          <a:xfrm>
            <a:off x="5796743" y="5434154"/>
            <a:ext cx="8894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2134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a:xfrm>
            <a:off x="1066800" y="642594"/>
            <a:ext cx="10058400" cy="992313"/>
          </a:xfrm>
        </p:spPr>
        <p:txBody>
          <a:bodyPr/>
          <a:lstStyle/>
          <a:p>
            <a:r>
              <a:rPr lang="en-MY" dirty="0"/>
              <a:t>Biomechanical Analysis </a:t>
            </a:r>
            <a:r>
              <a:rPr lang="en-US" altLang="zh-CN" dirty="0"/>
              <a:t>—</a:t>
            </a:r>
            <a:r>
              <a:rPr lang="en-MY" altLang="zh-CN" dirty="0"/>
              <a:t> 1</a:t>
            </a:r>
            <a:r>
              <a:rPr lang="en-MY" altLang="zh-CN" baseline="30000" dirty="0"/>
              <a:t>st</a:t>
            </a:r>
            <a:r>
              <a:rPr lang="en-MY" altLang="zh-CN" dirty="0"/>
              <a:t> Session</a:t>
            </a:r>
            <a:endParaRPr lang="en-US" dirty="0"/>
          </a:p>
        </p:txBody>
      </p:sp>
      <p:sp>
        <p:nvSpPr>
          <p:cNvPr id="6" name="TextBox 5">
            <a:extLst>
              <a:ext uri="{FF2B5EF4-FFF2-40B4-BE49-F238E27FC236}">
                <a16:creationId xmlns:a16="http://schemas.microsoft.com/office/drawing/2014/main" id="{17438D28-A4EB-68C9-C1B0-3D48EBA928E1}"/>
              </a:ext>
            </a:extLst>
          </p:cNvPr>
          <p:cNvSpPr txBox="1"/>
          <p:nvPr/>
        </p:nvSpPr>
        <p:spPr>
          <a:xfrm>
            <a:off x="648392" y="1529541"/>
            <a:ext cx="9293630" cy="1200329"/>
          </a:xfrm>
          <a:prstGeom prst="rect">
            <a:avLst/>
          </a:prstGeom>
          <a:noFill/>
        </p:spPr>
        <p:txBody>
          <a:bodyPr wrap="square" rtlCol="0">
            <a:spAutoFit/>
          </a:bodyPr>
          <a:lstStyle/>
          <a:p>
            <a:r>
              <a:rPr lang="en-MY" b="1" dirty="0"/>
              <a:t>Action Limit</a:t>
            </a:r>
          </a:p>
          <a:p>
            <a:r>
              <a:rPr lang="en-US" dirty="0"/>
              <a:t>~ Safety Force Limit Derived from NIOSH Lift Equation</a:t>
            </a:r>
          </a:p>
          <a:p>
            <a:endParaRPr lang="en-US" dirty="0"/>
          </a:p>
          <a:p>
            <a:r>
              <a:rPr lang="de-DE" dirty="0"/>
              <a:t>RWL = LC x HM x VM x DM x AM x FM x CM</a:t>
            </a:r>
            <a:endParaRPr lang="en-MY" dirty="0"/>
          </a:p>
        </p:txBody>
      </p:sp>
      <p:graphicFrame>
        <p:nvGraphicFramePr>
          <p:cNvPr id="3" name="Table 3">
            <a:extLst>
              <a:ext uri="{FF2B5EF4-FFF2-40B4-BE49-F238E27FC236}">
                <a16:creationId xmlns:a16="http://schemas.microsoft.com/office/drawing/2014/main" id="{8A422F40-C465-E9CD-AE9A-28FCE81D7680}"/>
              </a:ext>
            </a:extLst>
          </p:cNvPr>
          <p:cNvGraphicFramePr>
            <a:graphicFrameLocks noGrp="1"/>
          </p:cNvGraphicFramePr>
          <p:nvPr>
            <p:extLst>
              <p:ext uri="{D42A27DB-BD31-4B8C-83A1-F6EECF244321}">
                <p14:modId xmlns:p14="http://schemas.microsoft.com/office/powerpoint/2010/main" val="178786413"/>
              </p:ext>
            </p:extLst>
          </p:nvPr>
        </p:nvGraphicFramePr>
        <p:xfrm>
          <a:off x="710274" y="2804685"/>
          <a:ext cx="6929122" cy="3505200"/>
        </p:xfrm>
        <a:graphic>
          <a:graphicData uri="http://schemas.openxmlformats.org/drawingml/2006/table">
            <a:tbl>
              <a:tblPr firstRow="1" bandRow="1">
                <a:tableStyleId>{5C22544A-7EE6-4342-B048-85BDC9FD1C3A}</a:tableStyleId>
              </a:tblPr>
              <a:tblGrid>
                <a:gridCol w="1499840">
                  <a:extLst>
                    <a:ext uri="{9D8B030D-6E8A-4147-A177-3AD203B41FA5}">
                      <a16:colId xmlns:a16="http://schemas.microsoft.com/office/drawing/2014/main" val="3082913684"/>
                    </a:ext>
                  </a:extLst>
                </a:gridCol>
                <a:gridCol w="5429282">
                  <a:extLst>
                    <a:ext uri="{9D8B030D-6E8A-4147-A177-3AD203B41FA5}">
                      <a16:colId xmlns:a16="http://schemas.microsoft.com/office/drawing/2014/main" val="1050501687"/>
                    </a:ext>
                  </a:extLst>
                </a:gridCol>
              </a:tblGrid>
              <a:tr h="370840">
                <a:tc>
                  <a:txBody>
                    <a:bodyPr/>
                    <a:lstStyle/>
                    <a:p>
                      <a:r>
                        <a:rPr lang="en-US" dirty="0"/>
                        <a:t>Symbol</a:t>
                      </a:r>
                    </a:p>
                  </a:txBody>
                  <a:tcPr/>
                </a:tc>
                <a:tc>
                  <a:txBody>
                    <a:bodyPr/>
                    <a:lstStyle/>
                    <a:p>
                      <a:r>
                        <a:rPr lang="en-US" dirty="0"/>
                        <a:t>Meaning</a:t>
                      </a:r>
                    </a:p>
                  </a:txBody>
                  <a:tcPr/>
                </a:tc>
                <a:extLst>
                  <a:ext uri="{0D108BD9-81ED-4DB2-BD59-A6C34878D82A}">
                    <a16:rowId xmlns:a16="http://schemas.microsoft.com/office/drawing/2014/main" val="3984574175"/>
                  </a:ext>
                </a:extLst>
              </a:tr>
              <a:tr h="370840">
                <a:tc>
                  <a:txBody>
                    <a:bodyPr/>
                    <a:lstStyle/>
                    <a:p>
                      <a:r>
                        <a:rPr lang="en-US" dirty="0"/>
                        <a:t>LC</a:t>
                      </a:r>
                    </a:p>
                  </a:txBody>
                  <a:tcPr/>
                </a:tc>
                <a:tc>
                  <a:txBody>
                    <a:bodyPr/>
                    <a:lstStyle/>
                    <a:p>
                      <a:r>
                        <a:rPr lang="en-US" altLang="zh-CN" dirty="0"/>
                        <a:t>Load Constant (23kg or 51lbs)</a:t>
                      </a:r>
                      <a:endParaRPr lang="en-US" dirty="0"/>
                    </a:p>
                  </a:txBody>
                  <a:tcPr/>
                </a:tc>
                <a:extLst>
                  <a:ext uri="{0D108BD9-81ED-4DB2-BD59-A6C34878D82A}">
                    <a16:rowId xmlns:a16="http://schemas.microsoft.com/office/drawing/2014/main" val="2073645893"/>
                  </a:ext>
                </a:extLst>
              </a:tr>
              <a:tr h="370840">
                <a:tc>
                  <a:txBody>
                    <a:bodyPr/>
                    <a:lstStyle/>
                    <a:p>
                      <a:r>
                        <a:rPr lang="en-US" dirty="0"/>
                        <a:t>HM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Horizontal Location of the object relative to the body</a:t>
                      </a:r>
                    </a:p>
                  </a:txBody>
                  <a:tcPr/>
                </a:tc>
                <a:extLst>
                  <a:ext uri="{0D108BD9-81ED-4DB2-BD59-A6C34878D82A}">
                    <a16:rowId xmlns:a16="http://schemas.microsoft.com/office/drawing/2014/main" val="1512164359"/>
                  </a:ext>
                </a:extLst>
              </a:tr>
              <a:tr h="370840">
                <a:tc>
                  <a:txBody>
                    <a:bodyPr/>
                    <a:lstStyle/>
                    <a:p>
                      <a:r>
                        <a:rPr lang="en-US" dirty="0"/>
                        <a:t>VM</a:t>
                      </a:r>
                    </a:p>
                  </a:txBody>
                  <a:tcPr/>
                </a:tc>
                <a:tc>
                  <a:txBody>
                    <a:bodyPr/>
                    <a:lstStyle/>
                    <a:p>
                      <a:r>
                        <a:rPr lang="en-US" dirty="0"/>
                        <a:t>Vertical Location of the object relative to the floor</a:t>
                      </a:r>
                    </a:p>
                  </a:txBody>
                  <a:tcPr/>
                </a:tc>
                <a:extLst>
                  <a:ext uri="{0D108BD9-81ED-4DB2-BD59-A6C34878D82A}">
                    <a16:rowId xmlns:a16="http://schemas.microsoft.com/office/drawing/2014/main" val="3288224501"/>
                  </a:ext>
                </a:extLst>
              </a:tr>
              <a:tr h="370840">
                <a:tc>
                  <a:txBody>
                    <a:bodyPr/>
                    <a:lstStyle/>
                    <a:p>
                      <a:r>
                        <a:rPr lang="en-US" dirty="0"/>
                        <a:t>DM</a:t>
                      </a:r>
                    </a:p>
                  </a:txBody>
                  <a:tcPr/>
                </a:tc>
                <a:tc>
                  <a:txBody>
                    <a:bodyPr/>
                    <a:lstStyle/>
                    <a:p>
                      <a:r>
                        <a:rPr lang="en-US" sz="1800" b="0" i="0" kern="1200" dirty="0">
                          <a:solidFill>
                            <a:schemeClr val="dk1"/>
                          </a:solidFill>
                          <a:effectLst/>
                          <a:latin typeface="+mn-lt"/>
                          <a:ea typeface="+mn-ea"/>
                          <a:cs typeface="+mn-cs"/>
                        </a:rPr>
                        <a:t>Distance the object is moved vertically</a:t>
                      </a:r>
                      <a:endParaRPr lang="en-US" dirty="0"/>
                    </a:p>
                  </a:txBody>
                  <a:tcPr/>
                </a:tc>
                <a:extLst>
                  <a:ext uri="{0D108BD9-81ED-4DB2-BD59-A6C34878D82A}">
                    <a16:rowId xmlns:a16="http://schemas.microsoft.com/office/drawing/2014/main" val="693002941"/>
                  </a:ext>
                </a:extLst>
              </a:tr>
              <a:tr h="370840">
                <a:tc>
                  <a:txBody>
                    <a:bodyPr/>
                    <a:lstStyle/>
                    <a:p>
                      <a:r>
                        <a:rPr lang="en-US" dirty="0"/>
                        <a:t>AM</a:t>
                      </a:r>
                    </a:p>
                  </a:txBody>
                  <a:tcPr/>
                </a:tc>
                <a:tc>
                  <a:txBody>
                    <a:bodyPr/>
                    <a:lstStyle/>
                    <a:p>
                      <a:r>
                        <a:rPr lang="en-US" sz="1800" b="0" i="0" kern="1200" dirty="0">
                          <a:solidFill>
                            <a:schemeClr val="dk1"/>
                          </a:solidFill>
                          <a:effectLst/>
                          <a:latin typeface="+mn-lt"/>
                          <a:ea typeface="+mn-ea"/>
                          <a:cs typeface="+mn-cs"/>
                        </a:rPr>
                        <a:t>Asymmetry Angle or twisting requirement</a:t>
                      </a:r>
                      <a:endParaRPr lang="en-US" dirty="0"/>
                    </a:p>
                  </a:txBody>
                  <a:tcPr/>
                </a:tc>
                <a:extLst>
                  <a:ext uri="{0D108BD9-81ED-4DB2-BD59-A6C34878D82A}">
                    <a16:rowId xmlns:a16="http://schemas.microsoft.com/office/drawing/2014/main" val="1626313563"/>
                  </a:ext>
                </a:extLst>
              </a:tr>
              <a:tr h="370840">
                <a:tc>
                  <a:txBody>
                    <a:bodyPr/>
                    <a:lstStyle/>
                    <a:p>
                      <a:r>
                        <a:rPr lang="en-US" dirty="0"/>
                        <a:t>FM</a:t>
                      </a:r>
                    </a:p>
                  </a:txBody>
                  <a:tcPr/>
                </a:tc>
                <a:tc>
                  <a:txBody>
                    <a:bodyPr/>
                    <a:lstStyle/>
                    <a:p>
                      <a:r>
                        <a:rPr lang="en-US" sz="1800" b="0" i="0" kern="1200" dirty="0">
                          <a:solidFill>
                            <a:schemeClr val="dk1"/>
                          </a:solidFill>
                          <a:effectLst/>
                          <a:latin typeface="+mn-lt"/>
                          <a:ea typeface="+mn-ea"/>
                          <a:cs typeface="+mn-cs"/>
                        </a:rPr>
                        <a:t>Frequency and Duration of lifting activity</a:t>
                      </a:r>
                      <a:endParaRPr lang="en-US" dirty="0"/>
                    </a:p>
                  </a:txBody>
                  <a:tcPr/>
                </a:tc>
                <a:extLst>
                  <a:ext uri="{0D108BD9-81ED-4DB2-BD59-A6C34878D82A}">
                    <a16:rowId xmlns:a16="http://schemas.microsoft.com/office/drawing/2014/main" val="3591925298"/>
                  </a:ext>
                </a:extLst>
              </a:tr>
              <a:tr h="370840">
                <a:tc>
                  <a:txBody>
                    <a:bodyPr/>
                    <a:lstStyle/>
                    <a:p>
                      <a:r>
                        <a:rPr lang="en-US" dirty="0"/>
                        <a:t>CM</a:t>
                      </a:r>
                    </a:p>
                  </a:txBody>
                  <a:tcPr/>
                </a:tc>
                <a:tc>
                  <a:txBody>
                    <a:bodyPr/>
                    <a:lstStyle/>
                    <a:p>
                      <a:r>
                        <a:rPr lang="en-US" sz="1800" b="0" i="0" kern="1200" dirty="0">
                          <a:solidFill>
                            <a:schemeClr val="dk1"/>
                          </a:solidFill>
                          <a:effectLst/>
                          <a:latin typeface="+mn-lt"/>
                          <a:ea typeface="+mn-ea"/>
                          <a:cs typeface="+mn-cs"/>
                        </a:rPr>
                        <a:t>Coupling or quality of the workers grip on the object</a:t>
                      </a:r>
                      <a:endParaRPr lang="en-US" dirty="0"/>
                    </a:p>
                  </a:txBody>
                  <a:tcPr/>
                </a:tc>
                <a:extLst>
                  <a:ext uri="{0D108BD9-81ED-4DB2-BD59-A6C34878D82A}">
                    <a16:rowId xmlns:a16="http://schemas.microsoft.com/office/drawing/2014/main" val="618967100"/>
                  </a:ext>
                </a:extLst>
              </a:tr>
            </a:tbl>
          </a:graphicData>
        </a:graphic>
      </p:graphicFrame>
      <p:pic>
        <p:nvPicPr>
          <p:cNvPr id="4" name="Picture 3">
            <a:extLst>
              <a:ext uri="{FF2B5EF4-FFF2-40B4-BE49-F238E27FC236}">
                <a16:creationId xmlns:a16="http://schemas.microsoft.com/office/drawing/2014/main" id="{6B9F3EC0-6992-03AB-B65E-594988E02F0E}"/>
              </a:ext>
            </a:extLst>
          </p:cNvPr>
          <p:cNvPicPr>
            <a:picLocks noChangeAspect="1"/>
          </p:cNvPicPr>
          <p:nvPr/>
        </p:nvPicPr>
        <p:blipFill>
          <a:blip r:embed="rId2"/>
          <a:stretch>
            <a:fillRect/>
          </a:stretch>
        </p:blipFill>
        <p:spPr>
          <a:xfrm>
            <a:off x="7797337" y="1717760"/>
            <a:ext cx="4002433" cy="2024219"/>
          </a:xfrm>
          <a:prstGeom prst="rect">
            <a:avLst/>
          </a:prstGeom>
        </p:spPr>
      </p:pic>
      <p:pic>
        <p:nvPicPr>
          <p:cNvPr id="10" name="Picture 9">
            <a:extLst>
              <a:ext uri="{FF2B5EF4-FFF2-40B4-BE49-F238E27FC236}">
                <a16:creationId xmlns:a16="http://schemas.microsoft.com/office/drawing/2014/main" id="{59E3A09D-D41D-6DE5-8AA2-E1B20803062E}"/>
              </a:ext>
            </a:extLst>
          </p:cNvPr>
          <p:cNvPicPr>
            <a:picLocks noChangeAspect="1"/>
          </p:cNvPicPr>
          <p:nvPr/>
        </p:nvPicPr>
        <p:blipFill>
          <a:blip r:embed="rId3"/>
          <a:stretch>
            <a:fillRect/>
          </a:stretch>
        </p:blipFill>
        <p:spPr>
          <a:xfrm>
            <a:off x="7811779" y="4115135"/>
            <a:ext cx="2423370" cy="2194750"/>
          </a:xfrm>
          <a:prstGeom prst="rect">
            <a:avLst/>
          </a:prstGeom>
        </p:spPr>
      </p:pic>
      <p:sp>
        <p:nvSpPr>
          <p:cNvPr id="12" name="TextBox 11">
            <a:extLst>
              <a:ext uri="{FF2B5EF4-FFF2-40B4-BE49-F238E27FC236}">
                <a16:creationId xmlns:a16="http://schemas.microsoft.com/office/drawing/2014/main" id="{34668AA4-67D0-D42E-EF9E-772A6EA9A32E}"/>
              </a:ext>
            </a:extLst>
          </p:cNvPr>
          <p:cNvSpPr txBox="1"/>
          <p:nvPr/>
        </p:nvSpPr>
        <p:spPr>
          <a:xfrm>
            <a:off x="305493" y="6550223"/>
            <a:ext cx="4756958" cy="307777"/>
          </a:xfrm>
          <a:prstGeom prst="rect">
            <a:avLst/>
          </a:prstGeom>
          <a:noFill/>
        </p:spPr>
        <p:txBody>
          <a:bodyPr wrap="square">
            <a:spAutoFit/>
          </a:bodyPr>
          <a:lstStyle/>
          <a:p>
            <a:r>
              <a:rPr lang="en-US" sz="1400" dirty="0"/>
              <a:t>https://ergo-plus.com/niosh-lifting-equation-single-task/</a:t>
            </a:r>
          </a:p>
        </p:txBody>
      </p:sp>
    </p:spTree>
    <p:extLst>
      <p:ext uri="{BB962C8B-B14F-4D97-AF65-F5344CB8AC3E}">
        <p14:creationId xmlns:p14="http://schemas.microsoft.com/office/powerpoint/2010/main" val="3183515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a:xfrm>
            <a:off x="1066800" y="642594"/>
            <a:ext cx="10058400" cy="992313"/>
          </a:xfrm>
        </p:spPr>
        <p:txBody>
          <a:bodyPr/>
          <a:lstStyle/>
          <a:p>
            <a:r>
              <a:rPr lang="en-MY" dirty="0"/>
              <a:t>Biomechanical Analysis </a:t>
            </a:r>
            <a:r>
              <a:rPr lang="en-US" altLang="zh-CN" dirty="0"/>
              <a:t>—</a:t>
            </a:r>
            <a:r>
              <a:rPr lang="en-MY" altLang="zh-CN" dirty="0"/>
              <a:t> 1</a:t>
            </a:r>
            <a:r>
              <a:rPr lang="en-MY" altLang="zh-CN" baseline="30000" dirty="0"/>
              <a:t>st</a:t>
            </a:r>
            <a:r>
              <a:rPr lang="en-MY" altLang="zh-CN" dirty="0"/>
              <a:t> Session</a:t>
            </a:r>
            <a:endParaRPr lang="en-US" dirty="0"/>
          </a:p>
        </p:txBody>
      </p:sp>
      <p:pic>
        <p:nvPicPr>
          <p:cNvPr id="5" name="Picture 4">
            <a:extLst>
              <a:ext uri="{FF2B5EF4-FFF2-40B4-BE49-F238E27FC236}">
                <a16:creationId xmlns:a16="http://schemas.microsoft.com/office/drawing/2014/main" id="{C3FC6CA8-5D60-E506-EC0B-EEB42BD2E14E}"/>
              </a:ext>
            </a:extLst>
          </p:cNvPr>
          <p:cNvPicPr>
            <a:picLocks noChangeAspect="1"/>
          </p:cNvPicPr>
          <p:nvPr/>
        </p:nvPicPr>
        <p:blipFill>
          <a:blip r:embed="rId2"/>
          <a:stretch>
            <a:fillRect/>
          </a:stretch>
        </p:blipFill>
        <p:spPr>
          <a:xfrm>
            <a:off x="558468" y="2249901"/>
            <a:ext cx="5443321" cy="4134273"/>
          </a:xfrm>
          <a:prstGeom prst="rect">
            <a:avLst/>
          </a:prstGeom>
        </p:spPr>
      </p:pic>
      <p:sp>
        <p:nvSpPr>
          <p:cNvPr id="6" name="TextBox 5">
            <a:extLst>
              <a:ext uri="{FF2B5EF4-FFF2-40B4-BE49-F238E27FC236}">
                <a16:creationId xmlns:a16="http://schemas.microsoft.com/office/drawing/2014/main" id="{17438D28-A4EB-68C9-C1B0-3D48EBA928E1}"/>
              </a:ext>
            </a:extLst>
          </p:cNvPr>
          <p:cNvSpPr txBox="1"/>
          <p:nvPr/>
        </p:nvSpPr>
        <p:spPr>
          <a:xfrm>
            <a:off x="648392" y="1695796"/>
            <a:ext cx="3582785" cy="369332"/>
          </a:xfrm>
          <a:prstGeom prst="rect">
            <a:avLst/>
          </a:prstGeom>
          <a:noFill/>
        </p:spPr>
        <p:txBody>
          <a:bodyPr wrap="square" rtlCol="0">
            <a:spAutoFit/>
          </a:bodyPr>
          <a:lstStyle/>
          <a:p>
            <a:r>
              <a:rPr lang="en-MY" b="1" dirty="0"/>
              <a:t>Lumbar Compression Force</a:t>
            </a:r>
            <a:endParaRPr lang="en-US" b="1" dirty="0"/>
          </a:p>
        </p:txBody>
      </p:sp>
      <p:sp>
        <p:nvSpPr>
          <p:cNvPr id="7" name="TextBox 6">
            <a:extLst>
              <a:ext uri="{FF2B5EF4-FFF2-40B4-BE49-F238E27FC236}">
                <a16:creationId xmlns:a16="http://schemas.microsoft.com/office/drawing/2014/main" id="{E47F165B-98F3-731F-020A-C1CEBD799838}"/>
              </a:ext>
            </a:extLst>
          </p:cNvPr>
          <p:cNvSpPr txBox="1"/>
          <p:nvPr/>
        </p:nvSpPr>
        <p:spPr>
          <a:xfrm>
            <a:off x="7280566" y="2249901"/>
            <a:ext cx="1651462" cy="369332"/>
          </a:xfrm>
          <a:prstGeom prst="rect">
            <a:avLst/>
          </a:prstGeom>
          <a:noFill/>
        </p:spPr>
        <p:txBody>
          <a:bodyPr wrap="square" rtlCol="0">
            <a:spAutoFit/>
          </a:bodyPr>
          <a:lstStyle/>
          <a:p>
            <a:r>
              <a:rPr lang="en-MY" dirty="0"/>
              <a:t>First Course</a:t>
            </a:r>
            <a:endParaRPr lang="en-US" dirty="0"/>
          </a:p>
        </p:txBody>
      </p:sp>
      <p:sp>
        <p:nvSpPr>
          <p:cNvPr id="8" name="Rectangle: Rounded Corners 7">
            <a:extLst>
              <a:ext uri="{FF2B5EF4-FFF2-40B4-BE49-F238E27FC236}">
                <a16:creationId xmlns:a16="http://schemas.microsoft.com/office/drawing/2014/main" id="{38CB13C8-2C88-48F4-81B8-BE4BF6EF9D72}"/>
              </a:ext>
            </a:extLst>
          </p:cNvPr>
          <p:cNvSpPr/>
          <p:nvPr/>
        </p:nvSpPr>
        <p:spPr>
          <a:xfrm>
            <a:off x="7484225" y="2667139"/>
            <a:ext cx="1749827" cy="369332"/>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57F0405E-1441-BB7F-CF84-53E006CBC9CE}"/>
              </a:ext>
            </a:extLst>
          </p:cNvPr>
          <p:cNvSpPr txBox="1"/>
          <p:nvPr/>
        </p:nvSpPr>
        <p:spPr>
          <a:xfrm>
            <a:off x="7538255" y="2667139"/>
            <a:ext cx="1695797" cy="369332"/>
          </a:xfrm>
          <a:prstGeom prst="rect">
            <a:avLst/>
          </a:prstGeom>
          <a:noFill/>
        </p:spPr>
        <p:txBody>
          <a:bodyPr wrap="square" rtlCol="0">
            <a:spAutoFit/>
          </a:bodyPr>
          <a:lstStyle/>
          <a:p>
            <a:r>
              <a:rPr lang="en-MY" dirty="0"/>
              <a:t>Largest Force</a:t>
            </a:r>
            <a:endParaRPr lang="en-US" dirty="0"/>
          </a:p>
        </p:txBody>
      </p:sp>
      <p:sp>
        <p:nvSpPr>
          <p:cNvPr id="13" name="TextBox 12">
            <a:extLst>
              <a:ext uri="{FF2B5EF4-FFF2-40B4-BE49-F238E27FC236}">
                <a16:creationId xmlns:a16="http://schemas.microsoft.com/office/drawing/2014/main" id="{80E5A6F3-A51B-01E5-FCCC-A3CB59BFD892}"/>
              </a:ext>
            </a:extLst>
          </p:cNvPr>
          <p:cNvSpPr txBox="1"/>
          <p:nvPr/>
        </p:nvSpPr>
        <p:spPr>
          <a:xfrm>
            <a:off x="7280567" y="3192010"/>
            <a:ext cx="1651462" cy="369332"/>
          </a:xfrm>
          <a:prstGeom prst="rect">
            <a:avLst/>
          </a:prstGeom>
          <a:noFill/>
        </p:spPr>
        <p:txBody>
          <a:bodyPr wrap="square" rtlCol="0">
            <a:spAutoFit/>
          </a:bodyPr>
          <a:lstStyle/>
          <a:p>
            <a:r>
              <a:rPr lang="en-MY" dirty="0"/>
              <a:t>Standard Wall</a:t>
            </a:r>
            <a:endParaRPr lang="en-US" dirty="0"/>
          </a:p>
        </p:txBody>
      </p:sp>
      <p:sp>
        <p:nvSpPr>
          <p:cNvPr id="14" name="Rectangle: Rounded Corners 13">
            <a:extLst>
              <a:ext uri="{FF2B5EF4-FFF2-40B4-BE49-F238E27FC236}">
                <a16:creationId xmlns:a16="http://schemas.microsoft.com/office/drawing/2014/main" id="{C5E095CF-109F-D9B5-62E7-D8D9C22E258E}"/>
              </a:ext>
            </a:extLst>
          </p:cNvPr>
          <p:cNvSpPr/>
          <p:nvPr/>
        </p:nvSpPr>
        <p:spPr>
          <a:xfrm>
            <a:off x="7484226" y="3609248"/>
            <a:ext cx="1749827" cy="369332"/>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AE418A70-6A72-457E-AC31-6D0BD5B1873A}"/>
              </a:ext>
            </a:extLst>
          </p:cNvPr>
          <p:cNvSpPr txBox="1"/>
          <p:nvPr/>
        </p:nvSpPr>
        <p:spPr>
          <a:xfrm>
            <a:off x="7538256" y="3609248"/>
            <a:ext cx="1749827" cy="369332"/>
          </a:xfrm>
          <a:prstGeom prst="rect">
            <a:avLst/>
          </a:prstGeom>
          <a:noFill/>
        </p:spPr>
        <p:txBody>
          <a:bodyPr wrap="square" rtlCol="0">
            <a:spAutoFit/>
          </a:bodyPr>
          <a:lstStyle/>
          <a:p>
            <a:r>
              <a:rPr lang="en-MY" dirty="0"/>
              <a:t>Constant Force</a:t>
            </a:r>
            <a:endParaRPr lang="en-US" dirty="0"/>
          </a:p>
        </p:txBody>
      </p:sp>
      <p:sp>
        <p:nvSpPr>
          <p:cNvPr id="16" name="TextBox 15">
            <a:extLst>
              <a:ext uri="{FF2B5EF4-FFF2-40B4-BE49-F238E27FC236}">
                <a16:creationId xmlns:a16="http://schemas.microsoft.com/office/drawing/2014/main" id="{A13D02D8-2B3E-5D56-7994-5644D36B87BC}"/>
              </a:ext>
            </a:extLst>
          </p:cNvPr>
          <p:cNvSpPr txBox="1"/>
          <p:nvPr/>
        </p:nvSpPr>
        <p:spPr>
          <a:xfrm>
            <a:off x="7280566" y="4111694"/>
            <a:ext cx="1855121" cy="369332"/>
          </a:xfrm>
          <a:prstGeom prst="rect">
            <a:avLst/>
          </a:prstGeom>
          <a:noFill/>
        </p:spPr>
        <p:txBody>
          <a:bodyPr wrap="square" rtlCol="0">
            <a:spAutoFit/>
          </a:bodyPr>
          <a:lstStyle/>
          <a:p>
            <a:r>
              <a:rPr lang="en-MY" dirty="0"/>
              <a:t>Reinforced Wall</a:t>
            </a:r>
            <a:endParaRPr lang="en-US" dirty="0"/>
          </a:p>
        </p:txBody>
      </p:sp>
      <p:sp>
        <p:nvSpPr>
          <p:cNvPr id="17" name="Rectangle: Rounded Corners 16">
            <a:extLst>
              <a:ext uri="{FF2B5EF4-FFF2-40B4-BE49-F238E27FC236}">
                <a16:creationId xmlns:a16="http://schemas.microsoft.com/office/drawing/2014/main" id="{E24CD15A-55F9-90D9-4416-9ED73C045671}"/>
              </a:ext>
            </a:extLst>
          </p:cNvPr>
          <p:cNvSpPr/>
          <p:nvPr/>
        </p:nvSpPr>
        <p:spPr>
          <a:xfrm>
            <a:off x="8796941" y="4551357"/>
            <a:ext cx="820884" cy="369332"/>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8C4496A-F191-C172-36CB-1A49941380A4}"/>
              </a:ext>
            </a:extLst>
          </p:cNvPr>
          <p:cNvSpPr txBox="1"/>
          <p:nvPr/>
        </p:nvSpPr>
        <p:spPr>
          <a:xfrm>
            <a:off x="8850971" y="4551357"/>
            <a:ext cx="766854" cy="369332"/>
          </a:xfrm>
          <a:prstGeom prst="rect">
            <a:avLst/>
          </a:prstGeom>
          <a:noFill/>
        </p:spPr>
        <p:txBody>
          <a:bodyPr wrap="square" rtlCol="0">
            <a:spAutoFit/>
          </a:bodyPr>
          <a:lstStyle/>
          <a:p>
            <a:r>
              <a:rPr lang="en-MY" dirty="0"/>
              <a:t>Force</a:t>
            </a:r>
            <a:endParaRPr lang="en-US" dirty="0"/>
          </a:p>
        </p:txBody>
      </p:sp>
      <p:sp>
        <p:nvSpPr>
          <p:cNvPr id="27" name="Rectangle: Rounded Corners 26">
            <a:extLst>
              <a:ext uri="{FF2B5EF4-FFF2-40B4-BE49-F238E27FC236}">
                <a16:creationId xmlns:a16="http://schemas.microsoft.com/office/drawing/2014/main" id="{FC94E4EE-1A5D-A693-F73A-601F9C9751CE}"/>
              </a:ext>
            </a:extLst>
          </p:cNvPr>
          <p:cNvSpPr/>
          <p:nvPr/>
        </p:nvSpPr>
        <p:spPr>
          <a:xfrm>
            <a:off x="7484227" y="4551357"/>
            <a:ext cx="836814" cy="369332"/>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C16FB410-91F0-5EC0-EDD8-671ADB4F74AA}"/>
              </a:ext>
            </a:extLst>
          </p:cNvPr>
          <p:cNvSpPr txBox="1"/>
          <p:nvPr/>
        </p:nvSpPr>
        <p:spPr>
          <a:xfrm>
            <a:off x="7538257" y="4551357"/>
            <a:ext cx="782783" cy="369332"/>
          </a:xfrm>
          <a:prstGeom prst="rect">
            <a:avLst/>
          </a:prstGeom>
          <a:noFill/>
        </p:spPr>
        <p:txBody>
          <a:bodyPr wrap="square" rtlCol="0">
            <a:spAutoFit/>
          </a:bodyPr>
          <a:lstStyle/>
          <a:p>
            <a:r>
              <a:rPr lang="en-MY" dirty="0"/>
              <a:t>Level</a:t>
            </a:r>
            <a:endParaRPr lang="en-US" dirty="0"/>
          </a:p>
        </p:txBody>
      </p:sp>
      <p:cxnSp>
        <p:nvCxnSpPr>
          <p:cNvPr id="31" name="Straight Arrow Connector 30">
            <a:extLst>
              <a:ext uri="{FF2B5EF4-FFF2-40B4-BE49-F238E27FC236}">
                <a16:creationId xmlns:a16="http://schemas.microsoft.com/office/drawing/2014/main" id="{3CF22448-9838-6D5C-4982-75CFD58C6D50}"/>
              </a:ext>
            </a:extLst>
          </p:cNvPr>
          <p:cNvCxnSpPr/>
          <p:nvPr/>
        </p:nvCxnSpPr>
        <p:spPr>
          <a:xfrm flipV="1">
            <a:off x="8412478" y="4551357"/>
            <a:ext cx="0" cy="36933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9D93715-7BEE-C32C-2A80-AEA91ED53489}"/>
              </a:ext>
            </a:extLst>
          </p:cNvPr>
          <p:cNvCxnSpPr/>
          <p:nvPr/>
        </p:nvCxnSpPr>
        <p:spPr>
          <a:xfrm flipV="1">
            <a:off x="9695410" y="4551357"/>
            <a:ext cx="0" cy="36933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160F0F49-61DE-EDB4-75D1-EE43F1822B8F}"/>
              </a:ext>
            </a:extLst>
          </p:cNvPr>
          <p:cNvSpPr txBox="1"/>
          <p:nvPr/>
        </p:nvSpPr>
        <p:spPr>
          <a:xfrm>
            <a:off x="7280566" y="5084645"/>
            <a:ext cx="2129441" cy="369332"/>
          </a:xfrm>
          <a:prstGeom prst="rect">
            <a:avLst/>
          </a:prstGeom>
          <a:noFill/>
        </p:spPr>
        <p:txBody>
          <a:bodyPr wrap="square" rtlCol="0">
            <a:spAutoFit/>
          </a:bodyPr>
          <a:lstStyle/>
          <a:p>
            <a:r>
              <a:rPr lang="en-MY" dirty="0"/>
              <a:t>Constraint Spaces</a:t>
            </a:r>
            <a:endParaRPr lang="en-US" dirty="0"/>
          </a:p>
        </p:txBody>
      </p:sp>
      <p:sp>
        <p:nvSpPr>
          <p:cNvPr id="41" name="Rectangle: Rounded Corners 40">
            <a:extLst>
              <a:ext uri="{FF2B5EF4-FFF2-40B4-BE49-F238E27FC236}">
                <a16:creationId xmlns:a16="http://schemas.microsoft.com/office/drawing/2014/main" id="{A03AD0AD-74D1-2AB2-019E-B14ACAC437CC}"/>
              </a:ext>
            </a:extLst>
          </p:cNvPr>
          <p:cNvSpPr/>
          <p:nvPr/>
        </p:nvSpPr>
        <p:spPr>
          <a:xfrm>
            <a:off x="8796940" y="5524308"/>
            <a:ext cx="820885" cy="369332"/>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1F7D31F8-B702-95CF-286E-D8C18D083AD3}"/>
              </a:ext>
            </a:extLst>
          </p:cNvPr>
          <p:cNvSpPr txBox="1"/>
          <p:nvPr/>
        </p:nvSpPr>
        <p:spPr>
          <a:xfrm>
            <a:off x="8850971" y="5524308"/>
            <a:ext cx="766854" cy="369332"/>
          </a:xfrm>
          <a:prstGeom prst="rect">
            <a:avLst/>
          </a:prstGeom>
          <a:noFill/>
        </p:spPr>
        <p:txBody>
          <a:bodyPr wrap="square" rtlCol="0">
            <a:spAutoFit/>
          </a:bodyPr>
          <a:lstStyle/>
          <a:p>
            <a:r>
              <a:rPr lang="en-MY" dirty="0"/>
              <a:t>Force</a:t>
            </a:r>
            <a:endParaRPr lang="en-US" dirty="0"/>
          </a:p>
        </p:txBody>
      </p:sp>
      <p:sp>
        <p:nvSpPr>
          <p:cNvPr id="44" name="Rectangle: Rounded Corners 43">
            <a:extLst>
              <a:ext uri="{FF2B5EF4-FFF2-40B4-BE49-F238E27FC236}">
                <a16:creationId xmlns:a16="http://schemas.microsoft.com/office/drawing/2014/main" id="{4B37DD25-60CF-80FA-8335-FFED6092912E}"/>
              </a:ext>
            </a:extLst>
          </p:cNvPr>
          <p:cNvSpPr/>
          <p:nvPr/>
        </p:nvSpPr>
        <p:spPr>
          <a:xfrm>
            <a:off x="7484227" y="5524308"/>
            <a:ext cx="836814" cy="369332"/>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73EEC948-9B49-F152-FDAB-21514386B616}"/>
              </a:ext>
            </a:extLst>
          </p:cNvPr>
          <p:cNvSpPr txBox="1"/>
          <p:nvPr/>
        </p:nvSpPr>
        <p:spPr>
          <a:xfrm>
            <a:off x="7538257" y="5524308"/>
            <a:ext cx="782783" cy="369332"/>
          </a:xfrm>
          <a:prstGeom prst="rect">
            <a:avLst/>
          </a:prstGeom>
          <a:noFill/>
        </p:spPr>
        <p:txBody>
          <a:bodyPr wrap="square" rtlCol="0">
            <a:spAutoFit/>
          </a:bodyPr>
          <a:lstStyle/>
          <a:p>
            <a:r>
              <a:rPr lang="en-MY" dirty="0"/>
              <a:t>Level</a:t>
            </a:r>
            <a:endParaRPr lang="en-US" dirty="0"/>
          </a:p>
        </p:txBody>
      </p:sp>
      <p:cxnSp>
        <p:nvCxnSpPr>
          <p:cNvPr id="48" name="Straight Arrow Connector 47">
            <a:extLst>
              <a:ext uri="{FF2B5EF4-FFF2-40B4-BE49-F238E27FC236}">
                <a16:creationId xmlns:a16="http://schemas.microsoft.com/office/drawing/2014/main" id="{4E9126F8-EAFD-B453-6AE2-D475808AD3B9}"/>
              </a:ext>
            </a:extLst>
          </p:cNvPr>
          <p:cNvCxnSpPr/>
          <p:nvPr/>
        </p:nvCxnSpPr>
        <p:spPr>
          <a:xfrm flipV="1">
            <a:off x="8412478" y="5524308"/>
            <a:ext cx="0" cy="36933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AD4DB946-0F72-4CDF-5F38-15AEABE9E300}"/>
              </a:ext>
            </a:extLst>
          </p:cNvPr>
          <p:cNvCxnSpPr/>
          <p:nvPr/>
        </p:nvCxnSpPr>
        <p:spPr>
          <a:xfrm flipV="1">
            <a:off x="9695410" y="5524308"/>
            <a:ext cx="0" cy="36933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77871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8">
      <a:dk1>
        <a:sysClr val="windowText" lastClr="000000"/>
      </a:dk1>
      <a:lt1>
        <a:sysClr val="window" lastClr="FFFFFF"/>
      </a:lt1>
      <a:dk2>
        <a:srgbClr val="696464"/>
      </a:dk2>
      <a:lt2>
        <a:srgbClr val="E9E5DC"/>
      </a:lt2>
      <a:accent1>
        <a:srgbClr val="96A9A9"/>
      </a:accent1>
      <a:accent2>
        <a:srgbClr val="CB581F"/>
      </a:accent2>
      <a:accent3>
        <a:srgbClr val="A28E6A"/>
      </a:accent3>
      <a:accent4>
        <a:srgbClr val="956251"/>
      </a:accent4>
      <a:accent5>
        <a:srgbClr val="918485"/>
      </a:accent5>
      <a:accent6>
        <a:srgbClr val="855D5D"/>
      </a:accent6>
      <a:hlink>
        <a:srgbClr val="D0690C"/>
      </a:hlink>
      <a:folHlink>
        <a:srgbClr val="9696A0"/>
      </a:folHlink>
    </a:clrScheme>
    <a:fontScheme name="Savon">
      <a:majorFont>
        <a:latin typeface="Georgia Pro Cond Blac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E70BE6E7837B4B9A88D8430B8F2B0F" ma:contentTypeVersion="14" ma:contentTypeDescription="Create a new document." ma:contentTypeScope="" ma:versionID="a430e2f271684847ad258d063852a91c">
  <xsd:schema xmlns:xsd="http://www.w3.org/2001/XMLSchema" xmlns:xs="http://www.w3.org/2001/XMLSchema" xmlns:p="http://schemas.microsoft.com/office/2006/metadata/properties" xmlns:ns3="5ba216d5-a24b-4c7d-b581-f7a53554ea73" xmlns:ns4="b0e73fb5-27c0-4e65-baa0-4110d27f4ff6" targetNamespace="http://schemas.microsoft.com/office/2006/metadata/properties" ma:root="true" ma:fieldsID="29bf8cfce3f320fc7361163b245700de" ns3:_="" ns4:_="">
    <xsd:import namespace="5ba216d5-a24b-4c7d-b581-f7a53554ea73"/>
    <xsd:import namespace="b0e73fb5-27c0-4e65-baa0-4110d27f4ff6"/>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LengthInSecond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a216d5-a24b-4c7d-b581-f7a53554ea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LengthInSeconds" ma:index="15" nillable="true" ma:displayName="MediaLengthInSeconds" ma:hidden="true" ma:internalName="MediaLengthInSeconds" ma:readOnly="true">
      <xsd:simpleType>
        <xsd:restriction base="dms:Unknown"/>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Tags" ma:index="17" nillable="true" ma:displayName="Tags" ma:internalName="MediaServiceAutoTags"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0e73fb5-27c0-4e65-baa0-4110d27f4ff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5ba216d5-a24b-4c7d-b581-f7a53554ea7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CAAFDA7-04EB-4337-BBC2-7D9EFC99CD4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a216d5-a24b-4c7d-b581-f7a53554ea73"/>
    <ds:schemaRef ds:uri="b0e73fb5-27c0-4e65-baa0-4110d27f4ff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8F1D613-A81C-4781-B3C9-01F66B02D821}">
  <ds:schemaRefs>
    <ds:schemaRef ds:uri="http://purl.org/dc/terms/"/>
    <ds:schemaRef ds:uri="5ba216d5-a24b-4c7d-b581-f7a53554ea73"/>
    <ds:schemaRef ds:uri="http://www.w3.org/XML/1998/namespace"/>
    <ds:schemaRef ds:uri="http://schemas.microsoft.com/office/2006/documentManagement/types"/>
    <ds:schemaRef ds:uri="http://purl.org/dc/dcmitype/"/>
    <ds:schemaRef ds:uri="http://schemas.microsoft.com/office/2006/metadata/properties"/>
    <ds:schemaRef ds:uri="http://schemas.openxmlformats.org/package/2006/metadata/core-properties"/>
    <ds:schemaRef ds:uri="http://purl.org/dc/elements/1.1/"/>
    <ds:schemaRef ds:uri="http://schemas.microsoft.com/office/infopath/2007/PartnerControls"/>
    <ds:schemaRef ds:uri="b0e73fb5-27c0-4e65-baa0-4110d27f4ff6"/>
  </ds:schemaRefs>
</ds:datastoreItem>
</file>

<file path=customXml/itemProps3.xml><?xml version="1.0" encoding="utf-8"?>
<ds:datastoreItem xmlns:ds="http://schemas.openxmlformats.org/officeDocument/2006/customXml" ds:itemID="{1C6DAB36-EFD9-4CF1-AA80-50685C862F5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18832</TotalTime>
  <Words>779</Words>
  <Application>Microsoft Office PowerPoint</Application>
  <PresentationFormat>Widescreen</PresentationFormat>
  <Paragraphs>172</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Garamond</vt:lpstr>
      <vt:lpstr>Georgia Pro</vt:lpstr>
      <vt:lpstr>Georgia Pro Cond Black</vt:lpstr>
      <vt:lpstr>SavonVTI</vt:lpstr>
      <vt:lpstr>Ergonomics Sembreak Week 2</vt:lpstr>
      <vt:lpstr>What had been discussed last week</vt:lpstr>
      <vt:lpstr>Timeline</vt:lpstr>
      <vt:lpstr>Reframe Research Framework due to Limited Data</vt:lpstr>
      <vt:lpstr>Ergonomics Characteristics of Expert Masons</vt:lpstr>
      <vt:lpstr>Motion Capture</vt:lpstr>
      <vt:lpstr>Data Collection and Processing</vt:lpstr>
      <vt:lpstr>Biomechanical Analysis — 1st Session</vt:lpstr>
      <vt:lpstr>Biomechanical Analysis — 1st Session</vt:lpstr>
      <vt:lpstr>Biomechanical Analysis — 1st Session</vt:lpstr>
      <vt:lpstr>Biomechanical Analysis — 1st Session</vt:lpstr>
      <vt:lpstr>Biomechanical Analysis — 1st Session</vt:lpstr>
      <vt:lpstr>Biomechanical Analysis — 2nd Session</vt:lpstr>
      <vt:lpstr>Biomechanical Analysis — 2nd Session</vt:lpstr>
      <vt:lpstr>Biomechanical Analysis — 2nd Session</vt:lpstr>
      <vt:lpstr>Biomechanical Analysis — 2nd Session</vt:lpstr>
      <vt:lpstr>Biomechanical Analysis — 2nd Session</vt:lpstr>
      <vt:lpstr>Conclusion</vt:lpstr>
      <vt:lpstr>Challenges of This Week</vt:lpstr>
      <vt:lpstr>Next Meeting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Ergonomics Week 13</dc:title>
  <dc:creator>#LOR WEN SIN#</dc:creator>
  <cp:lastModifiedBy>#LOR WEN SIN#</cp:lastModifiedBy>
  <cp:revision>4</cp:revision>
  <dcterms:created xsi:type="dcterms:W3CDTF">2022-11-05T12:19:03Z</dcterms:created>
  <dcterms:modified xsi:type="dcterms:W3CDTF">2022-12-15T13:03:02Z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0x0101008CE70BE6E7837B4B9A88D8430B8F2B0F</vt:lpwstr>
  </property>
</Properties>
</file>