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sldIdLst>
    <p:sldId id="257" r:id="rId5"/>
    <p:sldId id="258" r:id="rId6"/>
    <p:sldId id="285" r:id="rId7"/>
    <p:sldId id="260" r:id="rId8"/>
    <p:sldId id="261" r:id="rId9"/>
    <p:sldId id="284" r:id="rId10"/>
    <p:sldId id="262" r:id="rId11"/>
    <p:sldId id="270" r:id="rId12"/>
    <p:sldId id="271" r:id="rId13"/>
    <p:sldId id="267" r:id="rId14"/>
    <p:sldId id="263" r:id="rId15"/>
    <p:sldId id="265" r:id="rId16"/>
    <p:sldId id="286" r:id="rId17"/>
    <p:sldId id="287" r:id="rId18"/>
    <p:sldId id="288" r:id="rId19"/>
    <p:sldId id="291" r:id="rId20"/>
    <p:sldId id="292" r:id="rId21"/>
    <p:sldId id="293"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FFFF"/>
    <a:srgbClr val="CCECFF"/>
    <a:srgbClr val="CCFFCC"/>
    <a:srgbClr val="99FF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12/12/2022</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0.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3.png"/><Relationship Id="rId3" Type="http://schemas.openxmlformats.org/officeDocument/2006/relationships/image" Target="../media/image10.png"/><Relationship Id="rId21" Type="http://schemas.openxmlformats.org/officeDocument/2006/relationships/image" Target="../media/image26.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hyperlink" Target="https://www.researchgate.net/publication/40785995_A_revised_back_compressive_force_estimation_model_for_ergonomic_evaluation_of_lifting_tasks" TargetMode="External"/><Relationship Id="rId2" Type="http://schemas.openxmlformats.org/officeDocument/2006/relationships/image" Target="../media/image9.png"/><Relationship Id="rId16" Type="http://schemas.openxmlformats.org/officeDocument/2006/relationships/hyperlink" Target="https://health.usf.edu/publichealth/tbernard/~/media/D7F7CFCBC5EF43EBB9A23E592BC84411.ashx" TargetMode="External"/><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5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Proposal</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Data Pre-processing (Shoulder)</a:t>
            </a:r>
            <a:endParaRPr lang="en-US"/>
          </a:p>
        </p:txBody>
      </p:sp>
      <p:sp>
        <p:nvSpPr>
          <p:cNvPr id="3" name="Oval 2">
            <a:extLst>
              <a:ext uri="{FF2B5EF4-FFF2-40B4-BE49-F238E27FC236}">
                <a16:creationId xmlns:a16="http://schemas.microsoft.com/office/drawing/2014/main" id="{E6D3BFD9-E26A-D16C-CD25-D19EA7E5C51A}"/>
              </a:ext>
            </a:extLst>
          </p:cNvPr>
          <p:cNvSpPr/>
          <p:nvPr/>
        </p:nvSpPr>
        <p:spPr>
          <a:xfrm>
            <a:off x="1249680" y="2214880"/>
            <a:ext cx="833120" cy="833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BA48C4C1-B3C1-597C-E4FD-B523725CC0AD}"/>
              </a:ext>
            </a:extLst>
          </p:cNvPr>
          <p:cNvCxnSpPr>
            <a:cxnSpLocks/>
            <a:stCxn id="3" idx="4"/>
          </p:cNvCxnSpPr>
          <p:nvPr/>
        </p:nvCxnSpPr>
        <p:spPr>
          <a:xfrm>
            <a:off x="1666240" y="3048000"/>
            <a:ext cx="0" cy="228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1E8997-94D1-01A6-60D5-377B7450202D}"/>
              </a:ext>
            </a:extLst>
          </p:cNvPr>
          <p:cNvCxnSpPr/>
          <p:nvPr/>
        </p:nvCxnSpPr>
        <p:spPr>
          <a:xfrm flipH="1">
            <a:off x="1026160" y="5323840"/>
            <a:ext cx="640080" cy="6807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24C47AB-D7B8-3835-F4F0-3EA78A924259}"/>
              </a:ext>
            </a:extLst>
          </p:cNvPr>
          <p:cNvCxnSpPr>
            <a:cxnSpLocks/>
          </p:cNvCxnSpPr>
          <p:nvPr/>
        </p:nvCxnSpPr>
        <p:spPr>
          <a:xfrm>
            <a:off x="1666240" y="5334000"/>
            <a:ext cx="568960" cy="6705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F8E610-E19C-428C-9589-79C2C83AE5DA}"/>
              </a:ext>
            </a:extLst>
          </p:cNvPr>
          <p:cNvCxnSpPr/>
          <p:nvPr/>
        </p:nvCxnSpPr>
        <p:spPr>
          <a:xfrm>
            <a:off x="1666240" y="3820160"/>
            <a:ext cx="13716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03A11AE-569A-2322-4465-632F482AE6CA}"/>
              </a:ext>
            </a:extLst>
          </p:cNvPr>
          <p:cNvCxnSpPr/>
          <p:nvPr/>
        </p:nvCxnSpPr>
        <p:spPr>
          <a:xfrm flipH="1">
            <a:off x="883920" y="3799840"/>
            <a:ext cx="782320" cy="762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40C0674-589B-FBDB-C5F1-51A4532FAC04}"/>
              </a:ext>
            </a:extLst>
          </p:cNvPr>
          <p:cNvSpPr/>
          <p:nvPr/>
        </p:nvSpPr>
        <p:spPr>
          <a:xfrm>
            <a:off x="2667923" y="3210737"/>
            <a:ext cx="739833" cy="584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FB254DD-EA1F-771E-0DD1-634402D6F452}"/>
              </a:ext>
            </a:extLst>
          </p:cNvPr>
          <p:cNvCxnSpPr/>
          <p:nvPr/>
        </p:nvCxnSpPr>
        <p:spPr>
          <a:xfrm>
            <a:off x="3037839" y="3505605"/>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4146299-10CB-C4FF-A028-888B3F34CA88}"/>
                  </a:ext>
                </a:extLst>
              </p:cNvPr>
              <p:cNvSpPr txBox="1"/>
              <p:nvPr/>
            </p:nvSpPr>
            <p:spPr>
              <a:xfrm>
                <a:off x="2813395" y="4248388"/>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MY" altLang="zh-CN" b="0" i="1" smtClean="0">
                              <a:latin typeface="Cambria Math" panose="02040503050406030204" pitchFamily="18" charset="0"/>
                            </a:rPr>
                            <m:t>𝐿</m:t>
                          </m:r>
                        </m:sub>
                      </m:sSub>
                    </m:oMath>
                  </m:oMathPara>
                </a14:m>
                <a:endParaRPr lang="en-US"/>
              </a:p>
            </p:txBody>
          </p:sp>
        </mc:Choice>
        <mc:Fallback xmlns="">
          <p:sp>
            <p:nvSpPr>
              <p:cNvPr id="33" name="TextBox 32">
                <a:extLst>
                  <a:ext uri="{FF2B5EF4-FFF2-40B4-BE49-F238E27FC236}">
                    <a16:creationId xmlns:a16="http://schemas.microsoft.com/office/drawing/2014/main" id="{74146299-10CB-C4FF-A028-888B3F34CA88}"/>
                  </a:ext>
                </a:extLst>
              </p:cNvPr>
              <p:cNvSpPr txBox="1">
                <a:spLocks noRot="1" noChangeAspect="1" noMove="1" noResize="1" noEditPoints="1" noAdjustHandles="1" noChangeArrowheads="1" noChangeShapeType="1" noTextEdit="1"/>
              </p:cNvSpPr>
              <p:nvPr/>
            </p:nvSpPr>
            <p:spPr>
              <a:xfrm>
                <a:off x="2813395" y="4248388"/>
                <a:ext cx="448887" cy="369332"/>
              </a:xfrm>
              <a:prstGeom prst="rect">
                <a:avLst/>
              </a:prstGeom>
              <a:blipFill>
                <a:blip r:embed="rId3"/>
                <a:stretch>
                  <a:fillRect/>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DFC1CCDE-BB4B-E517-3257-6F4C128B4BEB}"/>
              </a:ext>
            </a:extLst>
          </p:cNvPr>
          <p:cNvCxnSpPr>
            <a:cxnSpLocks/>
          </p:cNvCxnSpPr>
          <p:nvPr/>
        </p:nvCxnSpPr>
        <p:spPr>
          <a:xfrm>
            <a:off x="4935141" y="2747970"/>
            <a:ext cx="31242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60ADE8-E1FD-D521-8DFA-2C0C4320646F}"/>
              </a:ext>
            </a:extLst>
          </p:cNvPr>
          <p:cNvCxnSpPr/>
          <p:nvPr/>
        </p:nvCxnSpPr>
        <p:spPr>
          <a:xfrm>
            <a:off x="8049180" y="2747970"/>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9647BF3-06CD-C1D5-F285-7A77EEA0F788}"/>
                  </a:ext>
                </a:extLst>
              </p:cNvPr>
              <p:cNvSpPr txBox="1"/>
              <p:nvPr/>
            </p:nvSpPr>
            <p:spPr>
              <a:xfrm>
                <a:off x="7824736" y="3572438"/>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en-US"/>
              </a:p>
            </p:txBody>
          </p:sp>
        </mc:Choice>
        <mc:Fallback xmlns="">
          <p:sp>
            <p:nvSpPr>
              <p:cNvPr id="39" name="TextBox 38">
                <a:extLst>
                  <a:ext uri="{FF2B5EF4-FFF2-40B4-BE49-F238E27FC236}">
                    <a16:creationId xmlns:a16="http://schemas.microsoft.com/office/drawing/2014/main" id="{D9647BF3-06CD-C1D5-F285-7A77EEA0F788}"/>
                  </a:ext>
                </a:extLst>
              </p:cNvPr>
              <p:cNvSpPr txBox="1">
                <a:spLocks noRot="1" noChangeAspect="1" noMove="1" noResize="1" noEditPoints="1" noAdjustHandles="1" noChangeArrowheads="1" noChangeShapeType="1" noTextEdit="1"/>
              </p:cNvSpPr>
              <p:nvPr/>
            </p:nvSpPr>
            <p:spPr>
              <a:xfrm>
                <a:off x="7824736" y="3572438"/>
                <a:ext cx="448887" cy="369332"/>
              </a:xfrm>
              <a:prstGeom prst="rect">
                <a:avLst/>
              </a:prstGeom>
              <a:blipFill>
                <a:blip r:embed="rId4"/>
                <a:stretch>
                  <a:fillRect/>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0029F571-781B-DA7C-7514-AD217B2E9412}"/>
              </a:ext>
            </a:extLst>
          </p:cNvPr>
          <p:cNvCxnSpPr/>
          <p:nvPr/>
        </p:nvCxnSpPr>
        <p:spPr>
          <a:xfrm>
            <a:off x="6497241" y="2747970"/>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C0CC3F4-0CCE-312D-2AB9-FD2A2EB90802}"/>
                  </a:ext>
                </a:extLst>
              </p:cNvPr>
              <p:cNvSpPr txBox="1"/>
              <p:nvPr/>
            </p:nvSpPr>
            <p:spPr>
              <a:xfrm>
                <a:off x="6272797" y="3572438"/>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m:rPr>
                              <m:sty m:val="p"/>
                            </m:rPr>
                            <a:rPr lang="en-MY" altLang="zh-CN" i="1">
                              <a:latin typeface="Cambria Math" panose="02040503050406030204" pitchFamily="18" charset="0"/>
                            </a:rPr>
                            <m:t>s</m:t>
                          </m:r>
                        </m:sub>
                      </m:sSub>
                    </m:oMath>
                  </m:oMathPara>
                </a14:m>
                <a:endParaRPr lang="en-US"/>
              </a:p>
            </p:txBody>
          </p:sp>
        </mc:Choice>
        <mc:Fallback xmlns="">
          <p:sp>
            <p:nvSpPr>
              <p:cNvPr id="41" name="TextBox 40">
                <a:extLst>
                  <a:ext uri="{FF2B5EF4-FFF2-40B4-BE49-F238E27FC236}">
                    <a16:creationId xmlns:a16="http://schemas.microsoft.com/office/drawing/2014/main" id="{DC0CC3F4-0CCE-312D-2AB9-FD2A2EB90802}"/>
                  </a:ext>
                </a:extLst>
              </p:cNvPr>
              <p:cNvSpPr txBox="1">
                <a:spLocks noRot="1" noChangeAspect="1" noMove="1" noResize="1" noEditPoints="1" noAdjustHandles="1" noChangeArrowheads="1" noChangeShapeType="1" noTextEdit="1"/>
              </p:cNvSpPr>
              <p:nvPr/>
            </p:nvSpPr>
            <p:spPr>
              <a:xfrm>
                <a:off x="6272797" y="3572438"/>
                <a:ext cx="448887" cy="369332"/>
              </a:xfrm>
              <a:prstGeom prst="rect">
                <a:avLst/>
              </a:prstGeom>
              <a:blipFill>
                <a:blip r:embed="rId5"/>
                <a:stretch>
                  <a:fillRect/>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9948ADD3-D95D-594C-7097-2F10C5748C31}"/>
              </a:ext>
            </a:extLst>
          </p:cNvPr>
          <p:cNvCxnSpPr>
            <a:cxnSpLocks/>
          </p:cNvCxnSpPr>
          <p:nvPr/>
        </p:nvCxnSpPr>
        <p:spPr>
          <a:xfrm flipH="1" flipV="1">
            <a:off x="5248364" y="2147328"/>
            <a:ext cx="774700" cy="5962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110055F-733F-6445-7D18-91EB4B76200B}"/>
              </a:ext>
            </a:extLst>
          </p:cNvPr>
          <p:cNvCxnSpPr>
            <a:cxnSpLocks/>
          </p:cNvCxnSpPr>
          <p:nvPr/>
        </p:nvCxnSpPr>
        <p:spPr>
          <a:xfrm flipV="1">
            <a:off x="4935141" y="2791871"/>
            <a:ext cx="0" cy="650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596722E-CA07-28A4-3587-4837DD7AEA4B}"/>
                  </a:ext>
                </a:extLst>
              </p:cNvPr>
              <p:cNvSpPr txBox="1"/>
              <p:nvPr/>
            </p:nvSpPr>
            <p:spPr>
              <a:xfrm>
                <a:off x="4915853" y="1777996"/>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MY" altLang="zh-CN" b="0" i="1" smtClean="0">
                              <a:latin typeface="Cambria Math" panose="02040503050406030204" pitchFamily="18" charset="0"/>
                            </a:rPr>
                            <m:t>𝑚</m:t>
                          </m:r>
                        </m:sub>
                      </m:sSub>
                    </m:oMath>
                  </m:oMathPara>
                </a14:m>
                <a:endParaRPr lang="en-US"/>
              </a:p>
            </p:txBody>
          </p:sp>
        </mc:Choice>
        <mc:Fallback xmlns="">
          <p:sp>
            <p:nvSpPr>
              <p:cNvPr id="46" name="TextBox 45">
                <a:extLst>
                  <a:ext uri="{FF2B5EF4-FFF2-40B4-BE49-F238E27FC236}">
                    <a16:creationId xmlns:a16="http://schemas.microsoft.com/office/drawing/2014/main" id="{8596722E-CA07-28A4-3587-4837DD7AEA4B}"/>
                  </a:ext>
                </a:extLst>
              </p:cNvPr>
              <p:cNvSpPr txBox="1">
                <a:spLocks noRot="1" noChangeAspect="1" noMove="1" noResize="1" noEditPoints="1" noAdjustHandles="1" noChangeArrowheads="1" noChangeShapeType="1" noTextEdit="1"/>
              </p:cNvSpPr>
              <p:nvPr/>
            </p:nvSpPr>
            <p:spPr>
              <a:xfrm>
                <a:off x="4915853" y="1777996"/>
                <a:ext cx="44888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914257-7C7C-2699-C449-7E69E5E64275}"/>
                  </a:ext>
                </a:extLst>
              </p:cNvPr>
              <p:cNvSpPr txBox="1"/>
              <p:nvPr/>
            </p:nvSpPr>
            <p:spPr>
              <a:xfrm>
                <a:off x="4720859" y="3466816"/>
                <a:ext cx="448887" cy="391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MY" altLang="zh-CN" b="0" i="1" smtClean="0">
                              <a:latin typeface="Cambria Math" panose="02040503050406030204" pitchFamily="18" charset="0"/>
                            </a:rPr>
                            <m:t>𝐹</m:t>
                          </m:r>
                        </m:e>
                        <m:sub>
                          <m:r>
                            <a:rPr lang="en-MY" altLang="zh-CN" b="0" i="1" smtClean="0">
                              <a:latin typeface="Cambria Math" panose="02040503050406030204" pitchFamily="18" charset="0"/>
                            </a:rPr>
                            <m:t>𝑦</m:t>
                          </m:r>
                        </m:sub>
                      </m:sSub>
                    </m:oMath>
                  </m:oMathPara>
                </a14:m>
                <a:endParaRPr lang="en-US"/>
              </a:p>
            </p:txBody>
          </p:sp>
        </mc:Choice>
        <mc:Fallback xmlns="">
          <p:sp>
            <p:nvSpPr>
              <p:cNvPr id="47" name="TextBox 46">
                <a:extLst>
                  <a:ext uri="{FF2B5EF4-FFF2-40B4-BE49-F238E27FC236}">
                    <a16:creationId xmlns:a16="http://schemas.microsoft.com/office/drawing/2014/main" id="{5D914257-7C7C-2699-C449-7E69E5E64275}"/>
                  </a:ext>
                </a:extLst>
              </p:cNvPr>
              <p:cNvSpPr txBox="1">
                <a:spLocks noRot="1" noChangeAspect="1" noMove="1" noResize="1" noEditPoints="1" noAdjustHandles="1" noChangeArrowheads="1" noChangeShapeType="1" noTextEdit="1"/>
              </p:cNvSpPr>
              <p:nvPr/>
            </p:nvSpPr>
            <p:spPr>
              <a:xfrm>
                <a:off x="4720859" y="3466816"/>
                <a:ext cx="448887" cy="391261"/>
              </a:xfrm>
              <a:prstGeom prst="rect">
                <a:avLst/>
              </a:prstGeom>
              <a:blipFill>
                <a:blip r:embed="rId7"/>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4D38AF4-AC2E-F881-DA66-AA769C43B076}"/>
                  </a:ext>
                </a:extLst>
              </p:cNvPr>
              <p:cNvSpPr txBox="1"/>
              <p:nvPr/>
            </p:nvSpPr>
            <p:spPr>
              <a:xfrm>
                <a:off x="4039522" y="2788431"/>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MY" altLang="zh-CN" b="0" i="1" smtClean="0">
                              <a:latin typeface="Cambria Math" panose="02040503050406030204" pitchFamily="18" charset="0"/>
                            </a:rPr>
                            <m:t>𝐹</m:t>
                          </m:r>
                        </m:e>
                        <m:sub>
                          <m:r>
                            <a:rPr lang="en-MY" altLang="zh-CN" b="0" i="1" smtClean="0">
                              <a:latin typeface="Cambria Math" panose="02040503050406030204" pitchFamily="18" charset="0"/>
                            </a:rPr>
                            <m:t>𝑥</m:t>
                          </m:r>
                        </m:sub>
                      </m:sSub>
                    </m:oMath>
                  </m:oMathPara>
                </a14:m>
                <a:endParaRPr lang="en-US"/>
              </a:p>
            </p:txBody>
          </p:sp>
        </mc:Choice>
        <mc:Fallback xmlns="">
          <p:sp>
            <p:nvSpPr>
              <p:cNvPr id="48" name="TextBox 47">
                <a:extLst>
                  <a:ext uri="{FF2B5EF4-FFF2-40B4-BE49-F238E27FC236}">
                    <a16:creationId xmlns:a16="http://schemas.microsoft.com/office/drawing/2014/main" id="{64D38AF4-AC2E-F881-DA66-AA769C43B076}"/>
                  </a:ext>
                </a:extLst>
              </p:cNvPr>
              <p:cNvSpPr txBox="1">
                <a:spLocks noRot="1" noChangeAspect="1" noMove="1" noResize="1" noEditPoints="1" noAdjustHandles="1" noChangeArrowheads="1" noChangeShapeType="1" noTextEdit="1"/>
              </p:cNvSpPr>
              <p:nvPr/>
            </p:nvSpPr>
            <p:spPr>
              <a:xfrm>
                <a:off x="4039522" y="2788431"/>
                <a:ext cx="448887" cy="369332"/>
              </a:xfrm>
              <a:prstGeom prst="rect">
                <a:avLst/>
              </a:prstGeom>
              <a:blipFill>
                <a:blip r:embed="rId8"/>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3429B236-FC36-5599-C034-F1CE3870196D}"/>
              </a:ext>
            </a:extLst>
          </p:cNvPr>
          <p:cNvCxnSpPr>
            <a:cxnSpLocks/>
          </p:cNvCxnSpPr>
          <p:nvPr/>
        </p:nvCxnSpPr>
        <p:spPr>
          <a:xfrm flipV="1">
            <a:off x="4268853" y="2752372"/>
            <a:ext cx="632346" cy="50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92D88175-E0C7-211F-8D5C-D7EB2345A68F}"/>
              </a:ext>
            </a:extLst>
          </p:cNvPr>
          <p:cNvSpPr/>
          <p:nvPr/>
        </p:nvSpPr>
        <p:spPr>
          <a:xfrm>
            <a:off x="4889280" y="2685022"/>
            <a:ext cx="103409" cy="1034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C0A7A10-2969-5F78-000F-7CF11FD29CD1}"/>
              </a:ext>
            </a:extLst>
          </p:cNvPr>
          <p:cNvSpPr txBox="1"/>
          <p:nvPr/>
        </p:nvSpPr>
        <p:spPr>
          <a:xfrm>
            <a:off x="4939267" y="2735375"/>
            <a:ext cx="349132" cy="369332"/>
          </a:xfrm>
          <a:prstGeom prst="rect">
            <a:avLst/>
          </a:prstGeom>
          <a:noFill/>
        </p:spPr>
        <p:txBody>
          <a:bodyPr wrap="square" rtlCol="0">
            <a:spAutoFit/>
          </a:bodyPr>
          <a:lstStyle/>
          <a:p>
            <a:r>
              <a:rPr lang="en-MY"/>
              <a:t>A</a:t>
            </a:r>
            <a:endParaRPr lang="en-US"/>
          </a:p>
        </p:txBody>
      </p:sp>
      <p:sp>
        <p:nvSpPr>
          <p:cNvPr id="59" name="Arrow: Circular 58">
            <a:extLst>
              <a:ext uri="{FF2B5EF4-FFF2-40B4-BE49-F238E27FC236}">
                <a16:creationId xmlns:a16="http://schemas.microsoft.com/office/drawing/2014/main" id="{D9CA30F4-474D-0C34-6580-421129986914}"/>
              </a:ext>
            </a:extLst>
          </p:cNvPr>
          <p:cNvSpPr/>
          <p:nvPr/>
        </p:nvSpPr>
        <p:spPr>
          <a:xfrm flipH="1">
            <a:off x="4525495" y="4728451"/>
            <a:ext cx="739833" cy="890178"/>
          </a:xfrm>
          <a:prstGeom prst="circular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27BE2DC5-8B5D-F0C8-DE5D-E9A7D2B0C7B5}"/>
                  </a:ext>
                </a:extLst>
              </p:cNvPr>
              <p:cNvSpPr txBox="1"/>
              <p:nvPr/>
            </p:nvSpPr>
            <p:spPr>
              <a:xfrm>
                <a:off x="4710697" y="4453515"/>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en-US"/>
              </a:p>
            </p:txBody>
          </p:sp>
        </mc:Choice>
        <mc:Fallback xmlns="">
          <p:sp>
            <p:nvSpPr>
              <p:cNvPr id="60" name="TextBox 59">
                <a:extLst>
                  <a:ext uri="{FF2B5EF4-FFF2-40B4-BE49-F238E27FC236}">
                    <a16:creationId xmlns:a16="http://schemas.microsoft.com/office/drawing/2014/main" id="{27BE2DC5-8B5D-F0C8-DE5D-E9A7D2B0C7B5}"/>
                  </a:ext>
                </a:extLst>
              </p:cNvPr>
              <p:cNvSpPr txBox="1">
                <a:spLocks noRot="1" noChangeAspect="1" noMove="1" noResize="1" noEditPoints="1" noAdjustHandles="1" noChangeArrowheads="1" noChangeShapeType="1" noTextEdit="1"/>
              </p:cNvSpPr>
              <p:nvPr/>
            </p:nvSpPr>
            <p:spPr>
              <a:xfrm>
                <a:off x="4710697" y="4453515"/>
                <a:ext cx="448887" cy="369332"/>
              </a:xfrm>
              <a:prstGeom prst="rect">
                <a:avLst/>
              </a:prstGeom>
              <a:blipFill>
                <a:blip r:embed="rId9"/>
                <a:stretch>
                  <a:fillRect/>
                </a:stretch>
              </a:blipFill>
            </p:spPr>
            <p:txBody>
              <a:bodyPr/>
              <a:lstStyle/>
              <a:p>
                <a:r>
                  <a:rPr lang="en-US">
                    <a:noFill/>
                  </a:rPr>
                  <a:t> </a:t>
                </a:r>
              </a:p>
            </p:txBody>
          </p:sp>
        </mc:Fallback>
      </mc:AlternateContent>
      <p:cxnSp>
        <p:nvCxnSpPr>
          <p:cNvPr id="61" name="Straight Connector 60">
            <a:extLst>
              <a:ext uri="{FF2B5EF4-FFF2-40B4-BE49-F238E27FC236}">
                <a16:creationId xmlns:a16="http://schemas.microsoft.com/office/drawing/2014/main" id="{0EEAE986-0555-A29C-D5E0-C8C531E4E528}"/>
              </a:ext>
            </a:extLst>
          </p:cNvPr>
          <p:cNvCxnSpPr>
            <a:cxnSpLocks/>
          </p:cNvCxnSpPr>
          <p:nvPr/>
        </p:nvCxnSpPr>
        <p:spPr>
          <a:xfrm>
            <a:off x="4935141" y="5210996"/>
            <a:ext cx="31242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77743A3-F35F-AC0E-CB65-8CA678BB083C}"/>
              </a:ext>
            </a:extLst>
          </p:cNvPr>
          <p:cNvCxnSpPr/>
          <p:nvPr/>
        </p:nvCxnSpPr>
        <p:spPr>
          <a:xfrm>
            <a:off x="8049180" y="5210996"/>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CB11E42-076A-F572-6636-76C70585D14A}"/>
                  </a:ext>
                </a:extLst>
              </p:cNvPr>
              <p:cNvSpPr txBox="1"/>
              <p:nvPr/>
            </p:nvSpPr>
            <p:spPr>
              <a:xfrm>
                <a:off x="7824736" y="6035464"/>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en-US"/>
              </a:p>
            </p:txBody>
          </p:sp>
        </mc:Choice>
        <mc:Fallback xmlns="">
          <p:sp>
            <p:nvSpPr>
              <p:cNvPr id="63" name="TextBox 62">
                <a:extLst>
                  <a:ext uri="{FF2B5EF4-FFF2-40B4-BE49-F238E27FC236}">
                    <a16:creationId xmlns:a16="http://schemas.microsoft.com/office/drawing/2014/main" id="{FCB11E42-076A-F572-6636-76C70585D14A}"/>
                  </a:ext>
                </a:extLst>
              </p:cNvPr>
              <p:cNvSpPr txBox="1">
                <a:spLocks noRot="1" noChangeAspect="1" noMove="1" noResize="1" noEditPoints="1" noAdjustHandles="1" noChangeArrowheads="1" noChangeShapeType="1" noTextEdit="1"/>
              </p:cNvSpPr>
              <p:nvPr/>
            </p:nvSpPr>
            <p:spPr>
              <a:xfrm>
                <a:off x="7824736" y="6035464"/>
                <a:ext cx="448887" cy="369332"/>
              </a:xfrm>
              <a:prstGeom prst="rect">
                <a:avLst/>
              </a:prstGeom>
              <a:blipFill>
                <a:blip r:embed="rId4"/>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8EAC3644-F192-4D77-CDB6-799A43039D08}"/>
              </a:ext>
            </a:extLst>
          </p:cNvPr>
          <p:cNvCxnSpPr/>
          <p:nvPr/>
        </p:nvCxnSpPr>
        <p:spPr>
          <a:xfrm>
            <a:off x="6497241" y="5210996"/>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BE82057-F611-9494-6346-B76083868C2E}"/>
                  </a:ext>
                </a:extLst>
              </p:cNvPr>
              <p:cNvSpPr txBox="1"/>
              <p:nvPr/>
            </p:nvSpPr>
            <p:spPr>
              <a:xfrm>
                <a:off x="6272797" y="6035464"/>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m:rPr>
                              <m:sty m:val="p"/>
                            </m:rPr>
                            <a:rPr lang="en-MY" altLang="zh-CN" i="1">
                              <a:latin typeface="Cambria Math" panose="02040503050406030204" pitchFamily="18" charset="0"/>
                            </a:rPr>
                            <m:t>s</m:t>
                          </m:r>
                        </m:sub>
                      </m:sSub>
                    </m:oMath>
                  </m:oMathPara>
                </a14:m>
                <a:endParaRPr lang="en-US"/>
              </a:p>
            </p:txBody>
          </p:sp>
        </mc:Choice>
        <mc:Fallback xmlns="">
          <p:sp>
            <p:nvSpPr>
              <p:cNvPr id="65" name="TextBox 64">
                <a:extLst>
                  <a:ext uri="{FF2B5EF4-FFF2-40B4-BE49-F238E27FC236}">
                    <a16:creationId xmlns:a16="http://schemas.microsoft.com/office/drawing/2014/main" id="{BBE82057-F611-9494-6346-B76083868C2E}"/>
                  </a:ext>
                </a:extLst>
              </p:cNvPr>
              <p:cNvSpPr txBox="1">
                <a:spLocks noRot="1" noChangeAspect="1" noMove="1" noResize="1" noEditPoints="1" noAdjustHandles="1" noChangeArrowheads="1" noChangeShapeType="1" noTextEdit="1"/>
              </p:cNvSpPr>
              <p:nvPr/>
            </p:nvSpPr>
            <p:spPr>
              <a:xfrm>
                <a:off x="6272797" y="6035464"/>
                <a:ext cx="448887" cy="369332"/>
              </a:xfrm>
              <a:prstGeom prst="rect">
                <a:avLst/>
              </a:prstGeom>
              <a:blipFill>
                <a:blip r:embed="rId5"/>
                <a:stretch>
                  <a:fillRect/>
                </a:stretch>
              </a:blipFill>
            </p:spPr>
            <p:txBody>
              <a:bodyPr/>
              <a:lstStyle/>
              <a:p>
                <a:r>
                  <a:rPr lang="en-US">
                    <a:noFill/>
                  </a:rPr>
                  <a:t> </a:t>
                </a:r>
              </a:p>
            </p:txBody>
          </p:sp>
        </mc:Fallback>
      </mc:AlternateContent>
      <p:cxnSp>
        <p:nvCxnSpPr>
          <p:cNvPr id="67" name="Straight Arrow Connector 66">
            <a:extLst>
              <a:ext uri="{FF2B5EF4-FFF2-40B4-BE49-F238E27FC236}">
                <a16:creationId xmlns:a16="http://schemas.microsoft.com/office/drawing/2014/main" id="{E4672FA1-CFCF-076C-1DEB-24506CC03C11}"/>
              </a:ext>
            </a:extLst>
          </p:cNvPr>
          <p:cNvCxnSpPr>
            <a:cxnSpLocks/>
          </p:cNvCxnSpPr>
          <p:nvPr/>
        </p:nvCxnSpPr>
        <p:spPr>
          <a:xfrm flipV="1">
            <a:off x="4935141" y="5254897"/>
            <a:ext cx="0" cy="650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03E51D8-764F-94A5-CAE8-2A0CA2CA4A14}"/>
                  </a:ext>
                </a:extLst>
              </p:cNvPr>
              <p:cNvSpPr txBox="1"/>
              <p:nvPr/>
            </p:nvSpPr>
            <p:spPr>
              <a:xfrm>
                <a:off x="4720859" y="5929842"/>
                <a:ext cx="448887" cy="391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MY" altLang="zh-CN" b="0" i="1" smtClean="0">
                              <a:latin typeface="Cambria Math" panose="02040503050406030204" pitchFamily="18" charset="0"/>
                            </a:rPr>
                            <m:t>𝐹</m:t>
                          </m:r>
                        </m:e>
                        <m:sub>
                          <m:r>
                            <a:rPr lang="en-MY" altLang="zh-CN" b="0" i="1" smtClean="0">
                              <a:latin typeface="Cambria Math" panose="02040503050406030204" pitchFamily="18" charset="0"/>
                            </a:rPr>
                            <m:t>𝑦</m:t>
                          </m:r>
                        </m:sub>
                      </m:sSub>
                    </m:oMath>
                  </m:oMathPara>
                </a14:m>
                <a:endParaRPr lang="en-US"/>
              </a:p>
            </p:txBody>
          </p:sp>
        </mc:Choice>
        <mc:Fallback xmlns="">
          <p:sp>
            <p:nvSpPr>
              <p:cNvPr id="68" name="TextBox 67">
                <a:extLst>
                  <a:ext uri="{FF2B5EF4-FFF2-40B4-BE49-F238E27FC236}">
                    <a16:creationId xmlns:a16="http://schemas.microsoft.com/office/drawing/2014/main" id="{103E51D8-764F-94A5-CAE8-2A0CA2CA4A14}"/>
                  </a:ext>
                </a:extLst>
              </p:cNvPr>
              <p:cNvSpPr txBox="1">
                <a:spLocks noRot="1" noChangeAspect="1" noMove="1" noResize="1" noEditPoints="1" noAdjustHandles="1" noChangeArrowheads="1" noChangeShapeType="1" noTextEdit="1"/>
              </p:cNvSpPr>
              <p:nvPr/>
            </p:nvSpPr>
            <p:spPr>
              <a:xfrm>
                <a:off x="4720859" y="5929842"/>
                <a:ext cx="448887" cy="391261"/>
              </a:xfrm>
              <a:prstGeom prst="rect">
                <a:avLst/>
              </a:prstGeom>
              <a:blipFill>
                <a:blip r:embed="rId7"/>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14AB5D33-9556-9695-2318-EC8B42B74B72}"/>
                  </a:ext>
                </a:extLst>
              </p:cNvPr>
              <p:cNvSpPr txBox="1"/>
              <p:nvPr/>
            </p:nvSpPr>
            <p:spPr>
              <a:xfrm>
                <a:off x="4039522" y="5251457"/>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MY" altLang="zh-CN" b="0" i="1" smtClean="0">
                              <a:latin typeface="Cambria Math" panose="02040503050406030204" pitchFamily="18" charset="0"/>
                            </a:rPr>
                            <m:t>𝐹</m:t>
                          </m:r>
                        </m:e>
                        <m:sub>
                          <m:r>
                            <a:rPr lang="en-MY" altLang="zh-CN" b="0" i="1" smtClean="0">
                              <a:latin typeface="Cambria Math" panose="02040503050406030204" pitchFamily="18" charset="0"/>
                            </a:rPr>
                            <m:t>𝑥</m:t>
                          </m:r>
                        </m:sub>
                      </m:sSub>
                    </m:oMath>
                  </m:oMathPara>
                </a14:m>
                <a:endParaRPr lang="en-US"/>
              </a:p>
            </p:txBody>
          </p:sp>
        </mc:Choice>
        <mc:Fallback xmlns="">
          <p:sp>
            <p:nvSpPr>
              <p:cNvPr id="69" name="TextBox 68">
                <a:extLst>
                  <a:ext uri="{FF2B5EF4-FFF2-40B4-BE49-F238E27FC236}">
                    <a16:creationId xmlns:a16="http://schemas.microsoft.com/office/drawing/2014/main" id="{14AB5D33-9556-9695-2318-EC8B42B74B72}"/>
                  </a:ext>
                </a:extLst>
              </p:cNvPr>
              <p:cNvSpPr txBox="1">
                <a:spLocks noRot="1" noChangeAspect="1" noMove="1" noResize="1" noEditPoints="1" noAdjustHandles="1" noChangeArrowheads="1" noChangeShapeType="1" noTextEdit="1"/>
              </p:cNvSpPr>
              <p:nvPr/>
            </p:nvSpPr>
            <p:spPr>
              <a:xfrm>
                <a:off x="4039522" y="5251457"/>
                <a:ext cx="448887" cy="369332"/>
              </a:xfrm>
              <a:prstGeom prst="rect">
                <a:avLst/>
              </a:prstGeom>
              <a:blipFill>
                <a:blip r:embed="rId8"/>
                <a:stretch>
                  <a:fillRect/>
                </a:stretch>
              </a:blipFill>
            </p:spPr>
            <p:txBody>
              <a:bodyPr/>
              <a:lstStyle/>
              <a:p>
                <a:r>
                  <a:rPr lang="en-US">
                    <a:noFill/>
                  </a:rPr>
                  <a:t> </a:t>
                </a:r>
              </a:p>
            </p:txBody>
          </p:sp>
        </mc:Fallback>
      </mc:AlternateContent>
      <p:cxnSp>
        <p:nvCxnSpPr>
          <p:cNvPr id="70" name="Straight Arrow Connector 69">
            <a:extLst>
              <a:ext uri="{FF2B5EF4-FFF2-40B4-BE49-F238E27FC236}">
                <a16:creationId xmlns:a16="http://schemas.microsoft.com/office/drawing/2014/main" id="{B8F8D11F-3E2A-328B-F720-727F62D3B039}"/>
              </a:ext>
            </a:extLst>
          </p:cNvPr>
          <p:cNvCxnSpPr>
            <a:cxnSpLocks/>
          </p:cNvCxnSpPr>
          <p:nvPr/>
        </p:nvCxnSpPr>
        <p:spPr>
          <a:xfrm flipV="1">
            <a:off x="4268853" y="5215398"/>
            <a:ext cx="632346" cy="50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913483F3-98CD-2A10-F458-B7E806708621}"/>
              </a:ext>
            </a:extLst>
          </p:cNvPr>
          <p:cNvSpPr/>
          <p:nvPr/>
        </p:nvSpPr>
        <p:spPr>
          <a:xfrm>
            <a:off x="4889280" y="5148048"/>
            <a:ext cx="103409" cy="1034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2E42A91-3B80-4266-9A04-C606FFE7A1BD}"/>
              </a:ext>
            </a:extLst>
          </p:cNvPr>
          <p:cNvSpPr txBox="1"/>
          <p:nvPr/>
        </p:nvSpPr>
        <p:spPr>
          <a:xfrm>
            <a:off x="4939267" y="5198401"/>
            <a:ext cx="349132" cy="369332"/>
          </a:xfrm>
          <a:prstGeom prst="rect">
            <a:avLst/>
          </a:prstGeom>
          <a:noFill/>
        </p:spPr>
        <p:txBody>
          <a:bodyPr wrap="square" rtlCol="0">
            <a:spAutoFit/>
          </a:bodyPr>
          <a:lstStyle/>
          <a:p>
            <a:r>
              <a:rPr lang="en-MY"/>
              <a:t>A</a:t>
            </a:r>
            <a:endParaRPr lang="en-US"/>
          </a:p>
        </p:txBody>
      </p:sp>
      <p:sp>
        <p:nvSpPr>
          <p:cNvPr id="73" name="TextBox 72">
            <a:extLst>
              <a:ext uri="{FF2B5EF4-FFF2-40B4-BE49-F238E27FC236}">
                <a16:creationId xmlns:a16="http://schemas.microsoft.com/office/drawing/2014/main" id="{82F9A35F-4FBC-7949-971E-E6A89D056C6A}"/>
              </a:ext>
            </a:extLst>
          </p:cNvPr>
          <p:cNvSpPr txBox="1"/>
          <p:nvPr/>
        </p:nvSpPr>
        <p:spPr>
          <a:xfrm>
            <a:off x="5871556" y="4131476"/>
            <a:ext cx="448887" cy="369332"/>
          </a:xfrm>
          <a:prstGeom prst="rect">
            <a:avLst/>
          </a:prstGeom>
          <a:noFill/>
        </p:spPr>
        <p:txBody>
          <a:bodyPr wrap="square">
            <a:spAutoFit/>
          </a:bodyPr>
          <a:lstStyle/>
          <a:p>
            <a:r>
              <a:rPr lang="en-US"/>
              <a:t>or</a:t>
            </a:r>
          </a:p>
        </p:txBody>
      </p:sp>
      <p:cxnSp>
        <p:nvCxnSpPr>
          <p:cNvPr id="74" name="Straight Arrow Connector 73">
            <a:extLst>
              <a:ext uri="{FF2B5EF4-FFF2-40B4-BE49-F238E27FC236}">
                <a16:creationId xmlns:a16="http://schemas.microsoft.com/office/drawing/2014/main" id="{25654AC7-E2F4-643E-BC40-5CD6945D904B}"/>
              </a:ext>
            </a:extLst>
          </p:cNvPr>
          <p:cNvCxnSpPr>
            <a:cxnSpLocks/>
          </p:cNvCxnSpPr>
          <p:nvPr/>
        </p:nvCxnSpPr>
        <p:spPr>
          <a:xfrm flipH="1" flipV="1">
            <a:off x="4129850" y="4573072"/>
            <a:ext cx="774700" cy="5962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3675DD66-2D4D-D787-B347-D17286C17478}"/>
                  </a:ext>
                </a:extLst>
              </p:cNvPr>
              <p:cNvSpPr txBox="1"/>
              <p:nvPr/>
            </p:nvSpPr>
            <p:spPr>
              <a:xfrm>
                <a:off x="3797339" y="4203740"/>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MY" altLang="zh-CN" b="0" i="1" smtClean="0">
                              <a:latin typeface="Cambria Math" panose="02040503050406030204" pitchFamily="18" charset="0"/>
                            </a:rPr>
                            <m:t>𝑚</m:t>
                          </m:r>
                        </m:sub>
                      </m:sSub>
                    </m:oMath>
                  </m:oMathPara>
                </a14:m>
                <a:endParaRPr lang="en-US"/>
              </a:p>
            </p:txBody>
          </p:sp>
        </mc:Choice>
        <mc:Fallback xmlns="">
          <p:sp>
            <p:nvSpPr>
              <p:cNvPr id="75" name="TextBox 74">
                <a:extLst>
                  <a:ext uri="{FF2B5EF4-FFF2-40B4-BE49-F238E27FC236}">
                    <a16:creationId xmlns:a16="http://schemas.microsoft.com/office/drawing/2014/main" id="{3675DD66-2D4D-D787-B347-D17286C17478}"/>
                  </a:ext>
                </a:extLst>
              </p:cNvPr>
              <p:cNvSpPr txBox="1">
                <a:spLocks noRot="1" noChangeAspect="1" noMove="1" noResize="1" noEditPoints="1" noAdjustHandles="1" noChangeArrowheads="1" noChangeShapeType="1" noTextEdit="1"/>
              </p:cNvSpPr>
              <p:nvPr/>
            </p:nvSpPr>
            <p:spPr>
              <a:xfrm>
                <a:off x="3797339" y="4203740"/>
                <a:ext cx="448887"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501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3F73F9E4-1C41-8060-9CC8-1CAA71142172}"/>
              </a:ext>
            </a:extLst>
          </p:cNvPr>
          <p:cNvSpPr/>
          <p:nvPr/>
        </p:nvSpPr>
        <p:spPr>
          <a:xfrm>
            <a:off x="8233055" y="3532243"/>
            <a:ext cx="3341722" cy="467439"/>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Cumulative Damage</a:t>
            </a:r>
            <a:endParaRPr lang="en-US"/>
          </a:p>
        </p:txBody>
      </p:sp>
      <p:sp>
        <p:nvSpPr>
          <p:cNvPr id="3" name="Rectangle: Rounded Corners 2">
            <a:extLst>
              <a:ext uri="{FF2B5EF4-FFF2-40B4-BE49-F238E27FC236}">
                <a16:creationId xmlns:a16="http://schemas.microsoft.com/office/drawing/2014/main" id="{94BBD363-044F-BF7E-69F2-8FAD701E96E4}"/>
              </a:ext>
            </a:extLst>
          </p:cNvPr>
          <p:cNvSpPr/>
          <p:nvPr/>
        </p:nvSpPr>
        <p:spPr>
          <a:xfrm>
            <a:off x="665017" y="3345943"/>
            <a:ext cx="1288474" cy="743989"/>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F84121-EE90-A909-839A-BCCF3884C667}"/>
                  </a:ext>
                </a:extLst>
              </p:cNvPr>
              <p:cNvSpPr txBox="1"/>
              <p:nvPr/>
            </p:nvSpPr>
            <p:spPr>
              <a:xfrm>
                <a:off x="665017" y="3370455"/>
                <a:ext cx="1257306" cy="7714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MY" altLang="zh-CN" b="0" i="1" smtClean="0">
                                  <a:latin typeface="Cambria Math" panose="02040503050406030204" pitchFamily="18" charset="0"/>
                                </a:rPr>
                              </m:ctrlPr>
                            </m:sSubSupPr>
                            <m:e>
                              <m:r>
                                <m:rPr>
                                  <m:sty m:val="p"/>
                                </m:rPr>
                                <a:rPr lang="en-US" altLang="zh-CN" i="1">
                                  <a:latin typeface="Cambria Math" panose="02040503050406030204" pitchFamily="18" charset="0"/>
                                </a:rPr>
                                <m:t>σ</m:t>
                              </m:r>
                            </m:e>
                            <m:sub>
                              <m:r>
                                <a:rPr lang="en-US" altLang="zh-CN" b="0" i="1" smtClean="0">
                                  <a:latin typeface="Cambria Math" panose="02040503050406030204" pitchFamily="18" charset="0"/>
                                </a:rPr>
                                <m:t>𝑥</m:t>
                              </m:r>
                            </m:sub>
                            <m:sup>
                              <m:r>
                                <a:rPr lang="en-MY" altLang="zh-CN" b="0" i="1" smtClean="0">
                                  <a:latin typeface="Cambria Math" panose="02040503050406030204" pitchFamily="18" charset="0"/>
                                </a:rPr>
                                <m:t>𝑝𝑒𝑎𝑘</m:t>
                              </m:r>
                            </m:sup>
                          </m:sSubSup>
                        </m:num>
                        <m:den>
                          <m:sSubSup>
                            <m:sSubSupPr>
                              <m:ctrlPr>
                                <a:rPr lang="en-MY" altLang="zh-CN" b="0" i="1" smtClean="0">
                                  <a:latin typeface="Cambria Math" panose="02040503050406030204" pitchFamily="18" charset="0"/>
                                </a:rPr>
                              </m:ctrlPr>
                            </m:sSubSupPr>
                            <m:e>
                              <m:r>
                                <m:rPr>
                                  <m:sty m:val="p"/>
                                </m:rPr>
                                <a:rPr lang="en-US" altLang="zh-CN" i="1">
                                  <a:latin typeface="Cambria Math" panose="02040503050406030204" pitchFamily="18" charset="0"/>
                                </a:rPr>
                                <m:t>σ</m:t>
                              </m:r>
                            </m:e>
                            <m:sub>
                              <m:r>
                                <a:rPr lang="en-US" altLang="zh-CN" b="0" i="1" smtClean="0">
                                  <a:latin typeface="Cambria Math" panose="02040503050406030204" pitchFamily="18" charset="0"/>
                                </a:rPr>
                                <m:t>𝑢</m:t>
                              </m:r>
                            </m:sub>
                            <m:sup>
                              <m:r>
                                <a:rPr lang="en-MY" altLang="zh-CN" b="0" i="1" smtClean="0">
                                  <a:latin typeface="Cambria Math" panose="02040503050406030204" pitchFamily="18" charset="0"/>
                                </a:rPr>
                                <m:t>𝑎𝑣𝑔</m:t>
                              </m:r>
                            </m:sup>
                          </m:sSubSup>
                        </m:den>
                      </m:f>
                    </m:oMath>
                  </m:oMathPara>
                </a14:m>
                <a:endParaRPr lang="en-US"/>
              </a:p>
            </p:txBody>
          </p:sp>
        </mc:Choice>
        <mc:Fallback xmlns="">
          <p:sp>
            <p:nvSpPr>
              <p:cNvPr id="4" name="TextBox 3">
                <a:extLst>
                  <a:ext uri="{FF2B5EF4-FFF2-40B4-BE49-F238E27FC236}">
                    <a16:creationId xmlns:a16="http://schemas.microsoft.com/office/drawing/2014/main" id="{6FF84121-EE90-A909-839A-BCCF3884C667}"/>
                  </a:ext>
                </a:extLst>
              </p:cNvPr>
              <p:cNvSpPr txBox="1">
                <a:spLocks noRot="1" noChangeAspect="1" noMove="1" noResize="1" noEditPoints="1" noAdjustHandles="1" noChangeArrowheads="1" noChangeShapeType="1" noTextEdit="1"/>
              </p:cNvSpPr>
              <p:nvPr/>
            </p:nvSpPr>
            <p:spPr>
              <a:xfrm>
                <a:off x="665017" y="3370455"/>
                <a:ext cx="1257306" cy="7714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577B3B8-47F6-4B6D-2F12-92FFC3F2E1C2}"/>
                  </a:ext>
                </a:extLst>
              </p:cNvPr>
              <p:cNvSpPr txBox="1"/>
              <p:nvPr/>
            </p:nvSpPr>
            <p:spPr>
              <a:xfrm>
                <a:off x="8337661" y="5188924"/>
                <a:ext cx="3358348" cy="1200329"/>
              </a:xfrm>
              <a:prstGeom prst="rect">
                <a:avLst/>
              </a:prstGeom>
              <a:noFill/>
            </p:spPr>
            <p:txBody>
              <a:bodyPr wrap="square" rtlCol="0">
                <a:spAutoFit/>
              </a:bodyPr>
              <a:lstStyle/>
              <a:p>
                <a:r>
                  <a:rPr lang="en-US" altLang="zh-CN" b="0" i="1">
                    <a:latin typeface="Cambria Math" panose="02040503050406030204" pitchFamily="18" charset="0"/>
                  </a:rPr>
                  <a:t>***</a:t>
                </a:r>
              </a:p>
              <a:p>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σ</m:t>
                        </m:r>
                      </m:e>
                      <m:sub>
                        <m:r>
                          <a:rPr lang="en-US" altLang="zh-CN" b="0" i="1" smtClean="0">
                            <a:latin typeface="Cambria Math" panose="02040503050406030204" pitchFamily="18" charset="0"/>
                          </a:rPr>
                          <m:t>𝑢</m:t>
                        </m:r>
                      </m:sub>
                    </m:sSub>
                  </m:oMath>
                </a14:m>
                <a:r>
                  <a:rPr lang="en-US"/>
                  <a:t> </a:t>
                </a:r>
                <a:r>
                  <a:rPr lang="en-US" sz="1600"/>
                  <a:t>is average axial stress per cycle</a:t>
                </a:r>
                <a:endParaRPr lang="en-MY" altLang="zh-CN" b="0" i="1">
                  <a:latin typeface="Cambria Math" panose="02040503050406030204" pitchFamily="18" charset="0"/>
                </a:endParaRPr>
              </a:p>
              <a:p>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σ</m:t>
                        </m:r>
                      </m:e>
                      <m:sub>
                        <m:r>
                          <a:rPr lang="en-US" altLang="zh-CN" b="0" i="1" smtClean="0">
                            <a:latin typeface="Cambria Math" panose="02040503050406030204" pitchFamily="18" charset="0"/>
                          </a:rPr>
                          <m:t>𝑢</m:t>
                        </m:r>
                      </m:sub>
                    </m:sSub>
                  </m:oMath>
                </a14:m>
                <a:r>
                  <a:rPr lang="en-US"/>
                  <a:t> </a:t>
                </a:r>
                <a:r>
                  <a:rPr lang="en-US" sz="1600"/>
                  <a:t>is mean ultimate axial stress</a:t>
                </a:r>
                <a:endParaRPr lang="en-US" altLang="zh-CN" b="0" i="1">
                  <a:latin typeface="Cambria Math" panose="02040503050406030204" pitchFamily="18" charset="0"/>
                </a:endParaRPr>
              </a:p>
              <a:p>
                <a:r>
                  <a:rPr lang="en-US" sz="1600"/>
                  <a:t>S</a:t>
                </a:r>
                <a:r>
                  <a:rPr lang="en-US"/>
                  <a:t> </a:t>
                </a:r>
                <a:r>
                  <a:rPr lang="en-US" sz="1600"/>
                  <a:t>is normalized axial stress wrt </a:t>
                </a:r>
                <a14:m>
                  <m:oMath xmlns:m="http://schemas.openxmlformats.org/officeDocument/2006/math">
                    <m:sSub>
                      <m:sSubPr>
                        <m:ctrlPr>
                          <a:rPr lang="en-US" altLang="zh-CN" sz="1600" b="0" i="1" smtClean="0">
                            <a:latin typeface="Cambria Math" panose="02040503050406030204" pitchFamily="18" charset="0"/>
                          </a:rPr>
                        </m:ctrlPr>
                      </m:sSubPr>
                      <m:e>
                        <m:r>
                          <m:rPr>
                            <m:sty m:val="p"/>
                          </m:rPr>
                          <a:rPr lang="en-US" altLang="zh-CN" sz="1600" i="1" smtClean="0">
                            <a:latin typeface="Cambria Math" panose="02040503050406030204" pitchFamily="18" charset="0"/>
                          </a:rPr>
                          <m:t>σ</m:t>
                        </m:r>
                      </m:e>
                      <m:sub>
                        <m:r>
                          <a:rPr lang="en-US" altLang="zh-CN" sz="1600" b="0" i="1" smtClean="0">
                            <a:latin typeface="Cambria Math" panose="02040503050406030204" pitchFamily="18" charset="0"/>
                          </a:rPr>
                          <m:t>𝑢</m:t>
                        </m:r>
                      </m:sub>
                    </m:sSub>
                  </m:oMath>
                </a14:m>
                <a:r>
                  <a:rPr lang="en-US" sz="1600"/>
                  <a:t> </a:t>
                </a:r>
                <a:endParaRPr lang="en-US"/>
              </a:p>
            </p:txBody>
          </p:sp>
        </mc:Choice>
        <mc:Fallback xmlns="">
          <p:sp>
            <p:nvSpPr>
              <p:cNvPr id="5" name="TextBox 4">
                <a:extLst>
                  <a:ext uri="{FF2B5EF4-FFF2-40B4-BE49-F238E27FC236}">
                    <a16:creationId xmlns:a16="http://schemas.microsoft.com/office/drawing/2014/main" id="{2577B3B8-47F6-4B6D-2F12-92FFC3F2E1C2}"/>
                  </a:ext>
                </a:extLst>
              </p:cNvPr>
              <p:cNvSpPr txBox="1">
                <a:spLocks noRot="1" noChangeAspect="1" noMove="1" noResize="1" noEditPoints="1" noAdjustHandles="1" noChangeArrowheads="1" noChangeShapeType="1" noTextEdit="1"/>
              </p:cNvSpPr>
              <p:nvPr/>
            </p:nvSpPr>
            <p:spPr>
              <a:xfrm>
                <a:off x="8337661" y="5188924"/>
                <a:ext cx="3358348" cy="1200329"/>
              </a:xfrm>
              <a:prstGeom prst="rect">
                <a:avLst/>
              </a:prstGeom>
              <a:blipFill>
                <a:blip r:embed="rId3"/>
                <a:stretch>
                  <a:fillRect l="-1633" t="-3046" b="-5076"/>
                </a:stretch>
              </a:blipFill>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FBC330F2-02B6-01E4-306D-E21D96CE60CE}"/>
              </a:ext>
            </a:extLst>
          </p:cNvPr>
          <p:cNvSpPr/>
          <p:nvPr/>
        </p:nvSpPr>
        <p:spPr>
          <a:xfrm>
            <a:off x="4677291" y="3882625"/>
            <a:ext cx="2718261" cy="467439"/>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819271C-6EFD-D79F-8114-C248BCD47034}"/>
                  </a:ext>
                </a:extLst>
              </p:cNvPr>
              <p:cNvSpPr txBox="1"/>
              <p:nvPr/>
            </p:nvSpPr>
            <p:spPr>
              <a:xfrm>
                <a:off x="4677291" y="3931678"/>
                <a:ext cx="27182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=101.25−14.83</m:t>
                      </m:r>
                      <m:func>
                        <m:funcPr>
                          <m:ctrlPr>
                            <a:rPr lang="en-MY" i="1">
                              <a:latin typeface="Cambria Math" panose="02040503050406030204" pitchFamily="18" charset="0"/>
                            </a:rPr>
                          </m:ctrlPr>
                        </m:funcPr>
                        <m:fName>
                          <m:r>
                            <m:rPr>
                              <m:sty m:val="p"/>
                            </m:rPr>
                            <a:rPr lang="en-MY">
                              <a:latin typeface="Cambria Math" panose="02040503050406030204" pitchFamily="18" charset="0"/>
                            </a:rPr>
                            <m:t>log</m:t>
                          </m:r>
                        </m:fName>
                        <m:e>
                          <m:r>
                            <a:rPr lang="en-MY" i="1">
                              <a:latin typeface="Cambria Math" panose="02040503050406030204" pitchFamily="18" charset="0"/>
                            </a:rPr>
                            <m:t>𝑁</m:t>
                          </m:r>
                        </m:e>
                      </m:func>
                    </m:oMath>
                  </m:oMathPara>
                </a14:m>
                <a:endParaRPr lang="en-US"/>
              </a:p>
            </p:txBody>
          </p:sp>
        </mc:Choice>
        <mc:Fallback xmlns="">
          <p:sp>
            <p:nvSpPr>
              <p:cNvPr id="13" name="TextBox 12">
                <a:extLst>
                  <a:ext uri="{FF2B5EF4-FFF2-40B4-BE49-F238E27FC236}">
                    <a16:creationId xmlns:a16="http://schemas.microsoft.com/office/drawing/2014/main" id="{2819271C-6EFD-D79F-8114-C248BCD47034}"/>
                  </a:ext>
                </a:extLst>
              </p:cNvPr>
              <p:cNvSpPr txBox="1">
                <a:spLocks noRot="1" noChangeAspect="1" noMove="1" noResize="1" noEditPoints="1" noAdjustHandles="1" noChangeArrowheads="1" noChangeShapeType="1" noTextEdit="1"/>
              </p:cNvSpPr>
              <p:nvPr/>
            </p:nvSpPr>
            <p:spPr>
              <a:xfrm>
                <a:off x="4677291" y="3931678"/>
                <a:ext cx="2718262" cy="369332"/>
              </a:xfrm>
              <a:prstGeom prst="rect">
                <a:avLst/>
              </a:prstGeom>
              <a:blipFill>
                <a:blip r:embed="rId4"/>
                <a:stretch>
                  <a:fillRect b="-1147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0CCABC1-33B1-4A26-5EC0-D14C5D2DCDDE}"/>
              </a:ext>
            </a:extLst>
          </p:cNvPr>
          <p:cNvSpPr txBox="1"/>
          <p:nvPr/>
        </p:nvSpPr>
        <p:spPr>
          <a:xfrm>
            <a:off x="8216429" y="3596686"/>
            <a:ext cx="3358348" cy="338554"/>
          </a:xfrm>
          <a:prstGeom prst="rect">
            <a:avLst/>
          </a:prstGeom>
          <a:noFill/>
        </p:spPr>
        <p:txBody>
          <a:bodyPr wrap="square">
            <a:spAutoFit/>
          </a:bodyPr>
          <a:lstStyle/>
          <a:p>
            <a:pPr algn="ctr"/>
            <a:r>
              <a:rPr lang="en-MY" sz="1600"/>
              <a:t>CD = DPC * </a:t>
            </a:r>
            <a:r>
              <a:rPr lang="en-US" altLang="zh-CN" sz="1600"/>
              <a:t>Number of Repetitions</a:t>
            </a:r>
            <a:endParaRPr lang="en-US" sz="1600"/>
          </a:p>
        </p:txBody>
      </p:sp>
      <p:sp>
        <p:nvSpPr>
          <p:cNvPr id="20" name="Rectangle: Rounded Corners 19">
            <a:extLst>
              <a:ext uri="{FF2B5EF4-FFF2-40B4-BE49-F238E27FC236}">
                <a16:creationId xmlns:a16="http://schemas.microsoft.com/office/drawing/2014/main" id="{05EA055A-450F-922F-FFFE-6B5F09B799F9}"/>
              </a:ext>
            </a:extLst>
          </p:cNvPr>
          <p:cNvSpPr/>
          <p:nvPr/>
        </p:nvSpPr>
        <p:spPr>
          <a:xfrm>
            <a:off x="2743199" y="3177903"/>
            <a:ext cx="1176250" cy="435409"/>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62EBC4C-DBC0-7478-E210-753F877013D2}"/>
              </a:ext>
            </a:extLst>
          </p:cNvPr>
          <p:cNvSpPr txBox="1"/>
          <p:nvPr/>
        </p:nvSpPr>
        <p:spPr>
          <a:xfrm>
            <a:off x="2743199" y="3227354"/>
            <a:ext cx="1176250" cy="369332"/>
          </a:xfrm>
          <a:prstGeom prst="rect">
            <a:avLst/>
          </a:prstGeom>
          <a:noFill/>
        </p:spPr>
        <p:txBody>
          <a:bodyPr wrap="square" rtlCol="0">
            <a:spAutoFit/>
          </a:bodyPr>
          <a:lstStyle/>
          <a:p>
            <a:r>
              <a:rPr lang="en-US"/>
              <a:t>Low Back</a:t>
            </a:r>
          </a:p>
        </p:txBody>
      </p:sp>
      <p:sp>
        <p:nvSpPr>
          <p:cNvPr id="22" name="Rectangle: Rounded Corners 21">
            <a:extLst>
              <a:ext uri="{FF2B5EF4-FFF2-40B4-BE49-F238E27FC236}">
                <a16:creationId xmlns:a16="http://schemas.microsoft.com/office/drawing/2014/main" id="{157D80D1-46F4-B645-E51D-0F33A911058C}"/>
              </a:ext>
            </a:extLst>
          </p:cNvPr>
          <p:cNvSpPr/>
          <p:nvPr/>
        </p:nvSpPr>
        <p:spPr>
          <a:xfrm>
            <a:off x="2756016" y="3898639"/>
            <a:ext cx="1118750" cy="435409"/>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9FF9E3-18B4-25D9-1809-C5680E384AB6}"/>
              </a:ext>
            </a:extLst>
          </p:cNvPr>
          <p:cNvSpPr txBox="1"/>
          <p:nvPr/>
        </p:nvSpPr>
        <p:spPr>
          <a:xfrm>
            <a:off x="2756713" y="3931677"/>
            <a:ext cx="1131567" cy="369332"/>
          </a:xfrm>
          <a:prstGeom prst="rect">
            <a:avLst/>
          </a:prstGeom>
          <a:noFill/>
        </p:spPr>
        <p:txBody>
          <a:bodyPr wrap="square" rtlCol="0">
            <a:spAutoFit/>
          </a:bodyPr>
          <a:lstStyle/>
          <a:p>
            <a:r>
              <a:rPr lang="en-US"/>
              <a:t>Shoulder</a:t>
            </a:r>
          </a:p>
        </p:txBody>
      </p:sp>
      <p:cxnSp>
        <p:nvCxnSpPr>
          <p:cNvPr id="25" name="Connector: Elbow 24">
            <a:extLst>
              <a:ext uri="{FF2B5EF4-FFF2-40B4-BE49-F238E27FC236}">
                <a16:creationId xmlns:a16="http://schemas.microsoft.com/office/drawing/2014/main" id="{C59491D5-4697-249D-3F92-54F22AAFD7DA}"/>
              </a:ext>
            </a:extLst>
          </p:cNvPr>
          <p:cNvCxnSpPr>
            <a:stCxn id="3" idx="3"/>
            <a:endCxn id="21" idx="1"/>
          </p:cNvCxnSpPr>
          <p:nvPr/>
        </p:nvCxnSpPr>
        <p:spPr>
          <a:xfrm flipV="1">
            <a:off x="1953491" y="3412020"/>
            <a:ext cx="789708" cy="3059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1EDD80D-1004-1C77-03D3-24E20E8CC394}"/>
              </a:ext>
            </a:extLst>
          </p:cNvPr>
          <p:cNvCxnSpPr>
            <a:stCxn id="3" idx="3"/>
            <a:endCxn id="22" idx="1"/>
          </p:cNvCxnSpPr>
          <p:nvPr/>
        </p:nvCxnSpPr>
        <p:spPr>
          <a:xfrm>
            <a:off x="1953491" y="3717938"/>
            <a:ext cx="802525" cy="3984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A4B11B8-4C51-BEB9-B60E-C64B04D75140}"/>
              </a:ext>
            </a:extLst>
          </p:cNvPr>
          <p:cNvCxnSpPr>
            <a:stCxn id="23" idx="3"/>
            <a:endCxn id="13" idx="1"/>
          </p:cNvCxnSpPr>
          <p:nvPr/>
        </p:nvCxnSpPr>
        <p:spPr>
          <a:xfrm>
            <a:off x="3888280" y="4116343"/>
            <a:ext cx="7890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6E75834-BA2F-F37F-AE32-4C2AC1FF776A}"/>
              </a:ext>
            </a:extLst>
          </p:cNvPr>
          <p:cNvSpPr/>
          <p:nvPr/>
        </p:nvSpPr>
        <p:spPr>
          <a:xfrm>
            <a:off x="4709157" y="3155358"/>
            <a:ext cx="2718261" cy="467439"/>
          </a:xfrm>
          <a:prstGeom prst="round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BE88810-90A9-CDEB-0E94-DF118C16E9F8}"/>
                  </a:ext>
                </a:extLst>
              </p:cNvPr>
              <p:cNvSpPr txBox="1"/>
              <p:nvPr/>
            </p:nvSpPr>
            <p:spPr>
              <a:xfrm>
                <a:off x="4790203" y="3196544"/>
                <a:ext cx="2556168"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=902416∗</m:t>
                      </m:r>
                      <m:sSup>
                        <m:sSupPr>
                          <m:ctrlPr>
                            <a:rPr lang="en-MY" i="1">
                              <a:latin typeface="Cambria Math" panose="02040503050406030204" pitchFamily="18" charset="0"/>
                            </a:rPr>
                          </m:ctrlPr>
                        </m:sSupPr>
                        <m:e>
                          <m:r>
                            <a:rPr lang="en-MY" i="1">
                              <a:latin typeface="Cambria Math" panose="02040503050406030204" pitchFamily="18" charset="0"/>
                            </a:rPr>
                            <m:t>𝑒</m:t>
                          </m:r>
                        </m:e>
                        <m:sup>
                          <m:r>
                            <a:rPr lang="en-MY" i="1">
                              <a:latin typeface="Cambria Math" panose="02040503050406030204" pitchFamily="18" charset="0"/>
                            </a:rPr>
                            <m:t>−0.162</m:t>
                          </m:r>
                          <m:r>
                            <a:rPr lang="en-US" b="0" i="1" smtClean="0">
                              <a:latin typeface="Cambria Math" panose="02040503050406030204" pitchFamily="18" charset="0"/>
                            </a:rPr>
                            <m:t>∗</m:t>
                          </m:r>
                          <m:r>
                            <a:rPr lang="en-MY" i="1">
                              <a:latin typeface="Cambria Math" panose="02040503050406030204" pitchFamily="18" charset="0"/>
                            </a:rPr>
                            <m:t>𝑆</m:t>
                          </m:r>
                        </m:sup>
                      </m:sSup>
                    </m:oMath>
                  </m:oMathPara>
                </a14:m>
                <a:endParaRPr lang="en-US"/>
              </a:p>
            </p:txBody>
          </p:sp>
        </mc:Choice>
        <mc:Fallback xmlns="">
          <p:sp>
            <p:nvSpPr>
              <p:cNvPr id="35" name="TextBox 34">
                <a:extLst>
                  <a:ext uri="{FF2B5EF4-FFF2-40B4-BE49-F238E27FC236}">
                    <a16:creationId xmlns:a16="http://schemas.microsoft.com/office/drawing/2014/main" id="{5BE88810-90A9-CDEB-0E94-DF118C16E9F8}"/>
                  </a:ext>
                </a:extLst>
              </p:cNvPr>
              <p:cNvSpPr txBox="1">
                <a:spLocks noRot="1" noChangeAspect="1" noMove="1" noResize="1" noEditPoints="1" noAdjustHandles="1" noChangeArrowheads="1" noChangeShapeType="1" noTextEdit="1"/>
              </p:cNvSpPr>
              <p:nvPr/>
            </p:nvSpPr>
            <p:spPr>
              <a:xfrm>
                <a:off x="4790203" y="3196544"/>
                <a:ext cx="2556168" cy="375552"/>
              </a:xfrm>
              <a:prstGeom prst="rect">
                <a:avLst/>
              </a:prstGeom>
              <a:blipFill>
                <a:blip r:embed="rId5"/>
                <a:stretch>
                  <a:fillRect/>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E45138CE-411B-0144-778A-74AD72AA2C2E}"/>
              </a:ext>
            </a:extLst>
          </p:cNvPr>
          <p:cNvCxnSpPr>
            <a:cxnSpLocks/>
          </p:cNvCxnSpPr>
          <p:nvPr/>
        </p:nvCxnSpPr>
        <p:spPr>
          <a:xfrm>
            <a:off x="3920146" y="3408909"/>
            <a:ext cx="789011" cy="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0F904ED-4CB9-591F-AC08-77DDAD6CD436}"/>
              </a:ext>
            </a:extLst>
          </p:cNvPr>
          <p:cNvCxnSpPr>
            <a:stCxn id="34" idx="3"/>
            <a:endCxn id="17" idx="1"/>
          </p:cNvCxnSpPr>
          <p:nvPr/>
        </p:nvCxnSpPr>
        <p:spPr>
          <a:xfrm>
            <a:off x="7427418" y="3389078"/>
            <a:ext cx="789011" cy="3768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5AB2FFF-BF35-583A-DC11-F999045BE4A5}"/>
              </a:ext>
            </a:extLst>
          </p:cNvPr>
          <p:cNvCxnSpPr>
            <a:stCxn id="13" idx="3"/>
            <a:endCxn id="17" idx="1"/>
          </p:cNvCxnSpPr>
          <p:nvPr/>
        </p:nvCxnSpPr>
        <p:spPr>
          <a:xfrm flipV="1">
            <a:off x="7395553" y="3765963"/>
            <a:ext cx="820876" cy="350381"/>
          </a:xfrm>
          <a:prstGeom prst="bentConnector3">
            <a:avLst>
              <a:gd name="adj1" fmla="val 510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02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Validation – 1</a:t>
            </a:r>
            <a:r>
              <a:rPr lang="en-MY" baseline="30000" dirty="0"/>
              <a:t>st</a:t>
            </a:r>
            <a:r>
              <a:rPr lang="en-MY" dirty="0"/>
              <a:t> Session</a:t>
            </a:r>
            <a:endParaRPr lang="en-US" dirty="0"/>
          </a:p>
        </p:txBody>
      </p:sp>
      <p:pic>
        <p:nvPicPr>
          <p:cNvPr id="7" name="Picture 6">
            <a:extLst>
              <a:ext uri="{FF2B5EF4-FFF2-40B4-BE49-F238E27FC236}">
                <a16:creationId xmlns:a16="http://schemas.microsoft.com/office/drawing/2014/main" id="{6E20EF94-3DBE-F82A-52FF-B989D90FC342}"/>
              </a:ext>
            </a:extLst>
          </p:cNvPr>
          <p:cNvPicPr>
            <a:picLocks noChangeAspect="1"/>
          </p:cNvPicPr>
          <p:nvPr/>
        </p:nvPicPr>
        <p:blipFill>
          <a:blip r:embed="rId2"/>
          <a:stretch>
            <a:fillRect/>
          </a:stretch>
        </p:blipFill>
        <p:spPr>
          <a:xfrm>
            <a:off x="5945650" y="2627575"/>
            <a:ext cx="3875359" cy="2943385"/>
          </a:xfrm>
          <a:prstGeom prst="rect">
            <a:avLst/>
          </a:prstGeom>
        </p:spPr>
      </p:pic>
      <p:sp>
        <p:nvSpPr>
          <p:cNvPr id="8" name="Rectangle: Rounded Corners 7">
            <a:extLst>
              <a:ext uri="{FF2B5EF4-FFF2-40B4-BE49-F238E27FC236}">
                <a16:creationId xmlns:a16="http://schemas.microsoft.com/office/drawing/2014/main" id="{79EE7CAC-3E57-308D-F5FB-073BC96F9AED}"/>
              </a:ext>
            </a:extLst>
          </p:cNvPr>
          <p:cNvSpPr/>
          <p:nvPr/>
        </p:nvSpPr>
        <p:spPr>
          <a:xfrm>
            <a:off x="1066800" y="2609990"/>
            <a:ext cx="3144716"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E4567-7F9E-AE85-4FB4-3D6E7B5F7982}"/>
              </a:ext>
            </a:extLst>
          </p:cNvPr>
          <p:cNvSpPr txBox="1"/>
          <p:nvPr/>
        </p:nvSpPr>
        <p:spPr>
          <a:xfrm>
            <a:off x="1154724" y="2689094"/>
            <a:ext cx="3056792" cy="369332"/>
          </a:xfrm>
          <a:prstGeom prst="rect">
            <a:avLst/>
          </a:prstGeom>
          <a:noFill/>
        </p:spPr>
        <p:txBody>
          <a:bodyPr wrap="square" rtlCol="0">
            <a:spAutoFit/>
          </a:bodyPr>
          <a:lstStyle/>
          <a:p>
            <a:r>
              <a:rPr lang="en-MY" dirty="0"/>
              <a:t>Lumbar Compression Force</a:t>
            </a:r>
            <a:endParaRPr lang="en-US" dirty="0"/>
          </a:p>
        </p:txBody>
      </p:sp>
      <p:sp>
        <p:nvSpPr>
          <p:cNvPr id="10" name="Rectangle: Rounded Corners 9">
            <a:extLst>
              <a:ext uri="{FF2B5EF4-FFF2-40B4-BE49-F238E27FC236}">
                <a16:creationId xmlns:a16="http://schemas.microsoft.com/office/drawing/2014/main" id="{1E17C7A4-A7E3-E733-9AA7-F6531FB984B3}"/>
              </a:ext>
            </a:extLst>
          </p:cNvPr>
          <p:cNvSpPr/>
          <p:nvPr/>
        </p:nvSpPr>
        <p:spPr>
          <a:xfrm>
            <a:off x="1460549" y="3720445"/>
            <a:ext cx="2344615"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5CF4CE-35D2-9734-91B6-E8A55E80CE18}"/>
              </a:ext>
            </a:extLst>
          </p:cNvPr>
          <p:cNvSpPr txBox="1"/>
          <p:nvPr/>
        </p:nvSpPr>
        <p:spPr>
          <a:xfrm>
            <a:off x="1522097" y="3799549"/>
            <a:ext cx="2256691" cy="369332"/>
          </a:xfrm>
          <a:prstGeom prst="rect">
            <a:avLst/>
          </a:prstGeom>
          <a:noFill/>
        </p:spPr>
        <p:txBody>
          <a:bodyPr wrap="square" rtlCol="0">
            <a:spAutoFit/>
          </a:bodyPr>
          <a:lstStyle/>
          <a:p>
            <a:r>
              <a:rPr lang="en-US" altLang="zh-CN" dirty="0"/>
              <a:t>Cumulative Damage</a:t>
            </a:r>
            <a:endParaRPr lang="en-US" dirty="0"/>
          </a:p>
        </p:txBody>
      </p:sp>
      <p:sp>
        <p:nvSpPr>
          <p:cNvPr id="15" name="Rectangle: Rounded Corners 14">
            <a:extLst>
              <a:ext uri="{FF2B5EF4-FFF2-40B4-BE49-F238E27FC236}">
                <a16:creationId xmlns:a16="http://schemas.microsoft.com/office/drawing/2014/main" id="{55A9A92F-0954-D512-F655-127128AD4889}"/>
              </a:ext>
            </a:extLst>
          </p:cNvPr>
          <p:cNvSpPr/>
          <p:nvPr/>
        </p:nvSpPr>
        <p:spPr>
          <a:xfrm>
            <a:off x="1359437" y="4796036"/>
            <a:ext cx="2546839"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E8E484-8960-95B9-D04D-ABDA2ECC3C3D}"/>
              </a:ext>
            </a:extLst>
          </p:cNvPr>
          <p:cNvSpPr txBox="1"/>
          <p:nvPr/>
        </p:nvSpPr>
        <p:spPr>
          <a:xfrm>
            <a:off x="1447361" y="4875140"/>
            <a:ext cx="2458915" cy="369332"/>
          </a:xfrm>
          <a:prstGeom prst="rect">
            <a:avLst/>
          </a:prstGeom>
          <a:noFill/>
        </p:spPr>
        <p:txBody>
          <a:bodyPr wrap="square" rtlCol="0">
            <a:spAutoFit/>
          </a:bodyPr>
          <a:lstStyle/>
          <a:p>
            <a:r>
              <a:rPr lang="en-US" altLang="zh-CN" dirty="0"/>
              <a:t>Observe and Compare</a:t>
            </a:r>
            <a:endParaRPr lang="en-US" dirty="0"/>
          </a:p>
        </p:txBody>
      </p:sp>
      <p:cxnSp>
        <p:nvCxnSpPr>
          <p:cNvPr id="21" name="Straight Arrow Connector 20">
            <a:extLst>
              <a:ext uri="{FF2B5EF4-FFF2-40B4-BE49-F238E27FC236}">
                <a16:creationId xmlns:a16="http://schemas.microsoft.com/office/drawing/2014/main" id="{9D4FC2F6-647A-A098-4ADD-970119A18B71}"/>
              </a:ext>
            </a:extLst>
          </p:cNvPr>
          <p:cNvCxnSpPr>
            <a:stCxn id="8" idx="2"/>
            <a:endCxn id="10" idx="0"/>
          </p:cNvCxnSpPr>
          <p:nvPr/>
        </p:nvCxnSpPr>
        <p:spPr>
          <a:xfrm flipH="1">
            <a:off x="2632857" y="3137556"/>
            <a:ext cx="6301" cy="58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1573987-7BC9-E6A3-BDED-F8E7B7944C11}"/>
              </a:ext>
            </a:extLst>
          </p:cNvPr>
          <p:cNvCxnSpPr>
            <a:stCxn id="10" idx="2"/>
            <a:endCxn id="15" idx="0"/>
          </p:cNvCxnSpPr>
          <p:nvPr/>
        </p:nvCxnSpPr>
        <p:spPr>
          <a:xfrm>
            <a:off x="2632857" y="4248011"/>
            <a:ext cx="0" cy="54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427ADD1-DB94-899D-4842-96DA635318F3}"/>
              </a:ext>
            </a:extLst>
          </p:cNvPr>
          <p:cNvCxnSpPr>
            <a:stCxn id="19" idx="3"/>
            <a:endCxn id="7" idx="1"/>
          </p:cNvCxnSpPr>
          <p:nvPr/>
        </p:nvCxnSpPr>
        <p:spPr>
          <a:xfrm flipV="1">
            <a:off x="3906276" y="4099268"/>
            <a:ext cx="2039374" cy="96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6D9EE4-FEFC-89BA-07CB-E4305FA77019}"/>
              </a:ext>
            </a:extLst>
          </p:cNvPr>
          <p:cNvSpPr txBox="1"/>
          <p:nvPr/>
        </p:nvSpPr>
        <p:spPr>
          <a:xfrm>
            <a:off x="7203170" y="2258243"/>
            <a:ext cx="1360317" cy="369332"/>
          </a:xfrm>
          <a:prstGeom prst="rect">
            <a:avLst/>
          </a:prstGeom>
          <a:noFill/>
        </p:spPr>
        <p:txBody>
          <a:bodyPr wrap="square" rtlCol="0">
            <a:spAutoFit/>
          </a:bodyPr>
          <a:lstStyle/>
          <a:p>
            <a:r>
              <a:rPr lang="en-US" altLang="zh-CN" dirty="0"/>
              <a:t>Benchmark</a:t>
            </a:r>
            <a:endParaRPr lang="en-US" dirty="0"/>
          </a:p>
        </p:txBody>
      </p:sp>
    </p:spTree>
    <p:extLst>
      <p:ext uri="{BB962C8B-B14F-4D97-AF65-F5344CB8AC3E}">
        <p14:creationId xmlns:p14="http://schemas.microsoft.com/office/powerpoint/2010/main" val="200582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Validation – 1</a:t>
            </a:r>
            <a:r>
              <a:rPr lang="en-MY" baseline="30000" dirty="0"/>
              <a:t>st</a:t>
            </a:r>
            <a:r>
              <a:rPr lang="en-MY" dirty="0"/>
              <a:t> Session</a:t>
            </a:r>
            <a:endParaRPr lang="en-US" dirty="0"/>
          </a:p>
        </p:txBody>
      </p:sp>
      <p:sp>
        <p:nvSpPr>
          <p:cNvPr id="8" name="Rectangle: Rounded Corners 7">
            <a:extLst>
              <a:ext uri="{FF2B5EF4-FFF2-40B4-BE49-F238E27FC236}">
                <a16:creationId xmlns:a16="http://schemas.microsoft.com/office/drawing/2014/main" id="{79EE7CAC-3E57-308D-F5FB-073BC96F9AED}"/>
              </a:ext>
            </a:extLst>
          </p:cNvPr>
          <p:cNvSpPr/>
          <p:nvPr/>
        </p:nvSpPr>
        <p:spPr>
          <a:xfrm>
            <a:off x="1359437" y="2274878"/>
            <a:ext cx="2546839" cy="910302"/>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E4567-7F9E-AE85-4FB4-3D6E7B5F7982}"/>
              </a:ext>
            </a:extLst>
          </p:cNvPr>
          <p:cNvSpPr txBox="1"/>
          <p:nvPr/>
        </p:nvSpPr>
        <p:spPr>
          <a:xfrm>
            <a:off x="1450805" y="2412847"/>
            <a:ext cx="2364104" cy="646331"/>
          </a:xfrm>
          <a:prstGeom prst="rect">
            <a:avLst/>
          </a:prstGeom>
          <a:noFill/>
        </p:spPr>
        <p:txBody>
          <a:bodyPr wrap="square" rtlCol="0">
            <a:spAutoFit/>
          </a:bodyPr>
          <a:lstStyle/>
          <a:p>
            <a:pPr marL="342900" indent="-342900">
              <a:buAutoNum type="alphaLcParenBoth"/>
            </a:pPr>
            <a:r>
              <a:rPr lang="en-MY" dirty="0"/>
              <a:t>Shoulder Moment</a:t>
            </a:r>
          </a:p>
          <a:p>
            <a:r>
              <a:rPr lang="en-MY" dirty="0"/>
              <a:t>(c) Elbow Moment</a:t>
            </a:r>
          </a:p>
        </p:txBody>
      </p:sp>
      <p:sp>
        <p:nvSpPr>
          <p:cNvPr id="10" name="Rectangle: Rounded Corners 9">
            <a:extLst>
              <a:ext uri="{FF2B5EF4-FFF2-40B4-BE49-F238E27FC236}">
                <a16:creationId xmlns:a16="http://schemas.microsoft.com/office/drawing/2014/main" id="{1E17C7A4-A7E3-E733-9AA7-F6531FB984B3}"/>
              </a:ext>
            </a:extLst>
          </p:cNvPr>
          <p:cNvSpPr/>
          <p:nvPr/>
        </p:nvSpPr>
        <p:spPr>
          <a:xfrm>
            <a:off x="1460549" y="3720445"/>
            <a:ext cx="2344615"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5CF4CE-35D2-9734-91B6-E8A55E80CE18}"/>
              </a:ext>
            </a:extLst>
          </p:cNvPr>
          <p:cNvSpPr txBox="1"/>
          <p:nvPr/>
        </p:nvSpPr>
        <p:spPr>
          <a:xfrm>
            <a:off x="1522097" y="3799549"/>
            <a:ext cx="2256691" cy="369332"/>
          </a:xfrm>
          <a:prstGeom prst="rect">
            <a:avLst/>
          </a:prstGeom>
          <a:noFill/>
        </p:spPr>
        <p:txBody>
          <a:bodyPr wrap="square" rtlCol="0">
            <a:spAutoFit/>
          </a:bodyPr>
          <a:lstStyle/>
          <a:p>
            <a:r>
              <a:rPr lang="en-US" altLang="zh-CN" dirty="0"/>
              <a:t>Cumulative Damage</a:t>
            </a:r>
            <a:endParaRPr lang="en-US" dirty="0"/>
          </a:p>
        </p:txBody>
      </p:sp>
      <p:sp>
        <p:nvSpPr>
          <p:cNvPr id="15" name="Rectangle: Rounded Corners 14">
            <a:extLst>
              <a:ext uri="{FF2B5EF4-FFF2-40B4-BE49-F238E27FC236}">
                <a16:creationId xmlns:a16="http://schemas.microsoft.com/office/drawing/2014/main" id="{55A9A92F-0954-D512-F655-127128AD4889}"/>
              </a:ext>
            </a:extLst>
          </p:cNvPr>
          <p:cNvSpPr/>
          <p:nvPr/>
        </p:nvSpPr>
        <p:spPr>
          <a:xfrm>
            <a:off x="1359437" y="4796036"/>
            <a:ext cx="2546839"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E8E484-8960-95B9-D04D-ABDA2ECC3C3D}"/>
              </a:ext>
            </a:extLst>
          </p:cNvPr>
          <p:cNvSpPr txBox="1"/>
          <p:nvPr/>
        </p:nvSpPr>
        <p:spPr>
          <a:xfrm>
            <a:off x="1447361" y="4875140"/>
            <a:ext cx="2458915" cy="369332"/>
          </a:xfrm>
          <a:prstGeom prst="rect">
            <a:avLst/>
          </a:prstGeom>
          <a:noFill/>
        </p:spPr>
        <p:txBody>
          <a:bodyPr wrap="square" rtlCol="0">
            <a:spAutoFit/>
          </a:bodyPr>
          <a:lstStyle/>
          <a:p>
            <a:r>
              <a:rPr lang="en-US" altLang="zh-CN" dirty="0"/>
              <a:t>Observe and Compare</a:t>
            </a:r>
            <a:endParaRPr lang="en-US" dirty="0"/>
          </a:p>
        </p:txBody>
      </p:sp>
      <p:cxnSp>
        <p:nvCxnSpPr>
          <p:cNvPr id="30" name="Straight Arrow Connector 29">
            <a:extLst>
              <a:ext uri="{FF2B5EF4-FFF2-40B4-BE49-F238E27FC236}">
                <a16:creationId xmlns:a16="http://schemas.microsoft.com/office/drawing/2014/main" id="{51573987-7BC9-E6A3-BDED-F8E7B7944C11}"/>
              </a:ext>
            </a:extLst>
          </p:cNvPr>
          <p:cNvCxnSpPr>
            <a:stCxn id="10" idx="2"/>
            <a:endCxn id="15" idx="0"/>
          </p:cNvCxnSpPr>
          <p:nvPr/>
        </p:nvCxnSpPr>
        <p:spPr>
          <a:xfrm>
            <a:off x="2632857" y="4248011"/>
            <a:ext cx="0" cy="54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427ADD1-DB94-899D-4842-96DA635318F3}"/>
              </a:ext>
            </a:extLst>
          </p:cNvPr>
          <p:cNvCxnSpPr>
            <a:cxnSpLocks/>
            <a:stCxn id="19" idx="3"/>
          </p:cNvCxnSpPr>
          <p:nvPr/>
        </p:nvCxnSpPr>
        <p:spPr>
          <a:xfrm flipV="1">
            <a:off x="3906276" y="4099268"/>
            <a:ext cx="2039374" cy="96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6D9EE4-FEFC-89BA-07CB-E4305FA77019}"/>
              </a:ext>
            </a:extLst>
          </p:cNvPr>
          <p:cNvSpPr txBox="1"/>
          <p:nvPr/>
        </p:nvSpPr>
        <p:spPr>
          <a:xfrm>
            <a:off x="7299445" y="1982312"/>
            <a:ext cx="1360317" cy="369332"/>
          </a:xfrm>
          <a:prstGeom prst="rect">
            <a:avLst/>
          </a:prstGeom>
          <a:noFill/>
        </p:spPr>
        <p:txBody>
          <a:bodyPr wrap="square" rtlCol="0">
            <a:spAutoFit/>
          </a:bodyPr>
          <a:lstStyle/>
          <a:p>
            <a:r>
              <a:rPr lang="en-US" altLang="zh-CN" dirty="0"/>
              <a:t>Benchmark</a:t>
            </a:r>
            <a:endParaRPr lang="en-US" dirty="0"/>
          </a:p>
        </p:txBody>
      </p:sp>
      <p:pic>
        <p:nvPicPr>
          <p:cNvPr id="3" name="Picture 2">
            <a:extLst>
              <a:ext uri="{FF2B5EF4-FFF2-40B4-BE49-F238E27FC236}">
                <a16:creationId xmlns:a16="http://schemas.microsoft.com/office/drawing/2014/main" id="{6D6E242E-26BC-940E-EBB6-832D21FD2C2C}"/>
              </a:ext>
            </a:extLst>
          </p:cNvPr>
          <p:cNvPicPr>
            <a:picLocks noChangeAspect="1"/>
          </p:cNvPicPr>
          <p:nvPr/>
        </p:nvPicPr>
        <p:blipFill>
          <a:blip r:embed="rId2"/>
          <a:stretch>
            <a:fillRect/>
          </a:stretch>
        </p:blipFill>
        <p:spPr>
          <a:xfrm>
            <a:off x="5945649" y="2426808"/>
            <a:ext cx="4067908" cy="3484145"/>
          </a:xfrm>
          <a:prstGeom prst="rect">
            <a:avLst/>
          </a:prstGeom>
        </p:spPr>
      </p:pic>
      <p:cxnSp>
        <p:nvCxnSpPr>
          <p:cNvPr id="11" name="Straight Arrow Connector 10">
            <a:extLst>
              <a:ext uri="{FF2B5EF4-FFF2-40B4-BE49-F238E27FC236}">
                <a16:creationId xmlns:a16="http://schemas.microsoft.com/office/drawing/2014/main" id="{39B230BD-D516-1AFA-A5F5-259707C73509}"/>
              </a:ext>
            </a:extLst>
          </p:cNvPr>
          <p:cNvCxnSpPr>
            <a:stCxn id="8" idx="2"/>
            <a:endCxn id="10" idx="0"/>
          </p:cNvCxnSpPr>
          <p:nvPr/>
        </p:nvCxnSpPr>
        <p:spPr>
          <a:xfrm>
            <a:off x="2632857" y="3185180"/>
            <a:ext cx="0" cy="53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74298C-E8C7-F190-1CBE-B45E912CC49D}"/>
              </a:ext>
            </a:extLst>
          </p:cNvPr>
          <p:cNvSpPr txBox="1"/>
          <p:nvPr/>
        </p:nvSpPr>
        <p:spPr>
          <a:xfrm>
            <a:off x="408405" y="6100902"/>
            <a:ext cx="6212203" cy="338554"/>
          </a:xfrm>
          <a:prstGeom prst="rect">
            <a:avLst/>
          </a:prstGeom>
          <a:noFill/>
        </p:spPr>
        <p:txBody>
          <a:bodyPr wrap="square" rtlCol="0">
            <a:spAutoFit/>
          </a:bodyPr>
          <a:lstStyle/>
          <a:p>
            <a:r>
              <a:rPr lang="en-US" altLang="zh-CN" sz="1600" dirty="0"/>
              <a:t>*The author made a mistake, (c) is elbow moment not hip moment</a:t>
            </a:r>
            <a:endParaRPr lang="en-US" dirty="0"/>
          </a:p>
        </p:txBody>
      </p:sp>
    </p:spTree>
    <p:extLst>
      <p:ext uri="{BB962C8B-B14F-4D97-AF65-F5344CB8AC3E}">
        <p14:creationId xmlns:p14="http://schemas.microsoft.com/office/powerpoint/2010/main" val="197456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Validation – 1</a:t>
            </a:r>
            <a:r>
              <a:rPr lang="en-MY" baseline="30000" dirty="0"/>
              <a:t>st</a:t>
            </a:r>
            <a:r>
              <a:rPr lang="en-MY" dirty="0"/>
              <a:t> Session</a:t>
            </a:r>
            <a:endParaRPr lang="en-US" dirty="0"/>
          </a:p>
        </p:txBody>
      </p:sp>
      <p:sp>
        <p:nvSpPr>
          <p:cNvPr id="8" name="Rectangle: Rounded Corners 7">
            <a:extLst>
              <a:ext uri="{FF2B5EF4-FFF2-40B4-BE49-F238E27FC236}">
                <a16:creationId xmlns:a16="http://schemas.microsoft.com/office/drawing/2014/main" id="{79EE7CAC-3E57-308D-F5FB-073BC96F9AED}"/>
              </a:ext>
            </a:extLst>
          </p:cNvPr>
          <p:cNvSpPr/>
          <p:nvPr/>
        </p:nvSpPr>
        <p:spPr>
          <a:xfrm>
            <a:off x="1572470" y="2260995"/>
            <a:ext cx="2120774" cy="910302"/>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E4567-7F9E-AE85-4FB4-3D6E7B5F7982}"/>
              </a:ext>
            </a:extLst>
          </p:cNvPr>
          <p:cNvSpPr txBox="1"/>
          <p:nvPr/>
        </p:nvSpPr>
        <p:spPr>
          <a:xfrm>
            <a:off x="1663837" y="2398964"/>
            <a:ext cx="1986987" cy="646331"/>
          </a:xfrm>
          <a:prstGeom prst="rect">
            <a:avLst/>
          </a:prstGeom>
          <a:noFill/>
        </p:spPr>
        <p:txBody>
          <a:bodyPr wrap="square" rtlCol="0">
            <a:spAutoFit/>
          </a:bodyPr>
          <a:lstStyle/>
          <a:p>
            <a:r>
              <a:rPr lang="en-MY" dirty="0"/>
              <a:t>(b) Hip Moment</a:t>
            </a:r>
          </a:p>
          <a:p>
            <a:r>
              <a:rPr lang="en-MY" dirty="0"/>
              <a:t>(d) Knee Moment</a:t>
            </a:r>
          </a:p>
        </p:txBody>
      </p:sp>
      <p:sp>
        <p:nvSpPr>
          <p:cNvPr id="10" name="Rectangle: Rounded Corners 9">
            <a:extLst>
              <a:ext uri="{FF2B5EF4-FFF2-40B4-BE49-F238E27FC236}">
                <a16:creationId xmlns:a16="http://schemas.microsoft.com/office/drawing/2014/main" id="{1E17C7A4-A7E3-E733-9AA7-F6531FB984B3}"/>
              </a:ext>
            </a:extLst>
          </p:cNvPr>
          <p:cNvSpPr/>
          <p:nvPr/>
        </p:nvSpPr>
        <p:spPr>
          <a:xfrm>
            <a:off x="1460549" y="3720445"/>
            <a:ext cx="2344615"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5CF4CE-35D2-9734-91B6-E8A55E80CE18}"/>
              </a:ext>
            </a:extLst>
          </p:cNvPr>
          <p:cNvSpPr txBox="1"/>
          <p:nvPr/>
        </p:nvSpPr>
        <p:spPr>
          <a:xfrm>
            <a:off x="1522097" y="3799549"/>
            <a:ext cx="2256691" cy="369332"/>
          </a:xfrm>
          <a:prstGeom prst="rect">
            <a:avLst/>
          </a:prstGeom>
          <a:noFill/>
        </p:spPr>
        <p:txBody>
          <a:bodyPr wrap="square" rtlCol="0">
            <a:spAutoFit/>
          </a:bodyPr>
          <a:lstStyle/>
          <a:p>
            <a:r>
              <a:rPr lang="en-US" altLang="zh-CN" dirty="0"/>
              <a:t>Cumulative Damage</a:t>
            </a:r>
            <a:endParaRPr lang="en-US" dirty="0"/>
          </a:p>
        </p:txBody>
      </p:sp>
      <p:sp>
        <p:nvSpPr>
          <p:cNvPr id="15" name="Rectangle: Rounded Corners 14">
            <a:extLst>
              <a:ext uri="{FF2B5EF4-FFF2-40B4-BE49-F238E27FC236}">
                <a16:creationId xmlns:a16="http://schemas.microsoft.com/office/drawing/2014/main" id="{55A9A92F-0954-D512-F655-127128AD4889}"/>
              </a:ext>
            </a:extLst>
          </p:cNvPr>
          <p:cNvSpPr/>
          <p:nvPr/>
        </p:nvSpPr>
        <p:spPr>
          <a:xfrm>
            <a:off x="1359437" y="4796036"/>
            <a:ext cx="2546839"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E8E484-8960-95B9-D04D-ABDA2ECC3C3D}"/>
              </a:ext>
            </a:extLst>
          </p:cNvPr>
          <p:cNvSpPr txBox="1"/>
          <p:nvPr/>
        </p:nvSpPr>
        <p:spPr>
          <a:xfrm>
            <a:off x="1447361" y="4875140"/>
            <a:ext cx="2458915" cy="369332"/>
          </a:xfrm>
          <a:prstGeom prst="rect">
            <a:avLst/>
          </a:prstGeom>
          <a:noFill/>
        </p:spPr>
        <p:txBody>
          <a:bodyPr wrap="square" rtlCol="0">
            <a:spAutoFit/>
          </a:bodyPr>
          <a:lstStyle/>
          <a:p>
            <a:r>
              <a:rPr lang="en-US" altLang="zh-CN" dirty="0"/>
              <a:t>Observe and Compare</a:t>
            </a:r>
            <a:endParaRPr lang="en-US" dirty="0"/>
          </a:p>
        </p:txBody>
      </p:sp>
      <p:cxnSp>
        <p:nvCxnSpPr>
          <p:cNvPr id="30" name="Straight Arrow Connector 29">
            <a:extLst>
              <a:ext uri="{FF2B5EF4-FFF2-40B4-BE49-F238E27FC236}">
                <a16:creationId xmlns:a16="http://schemas.microsoft.com/office/drawing/2014/main" id="{51573987-7BC9-E6A3-BDED-F8E7B7944C11}"/>
              </a:ext>
            </a:extLst>
          </p:cNvPr>
          <p:cNvCxnSpPr>
            <a:stCxn id="10" idx="2"/>
            <a:endCxn id="15" idx="0"/>
          </p:cNvCxnSpPr>
          <p:nvPr/>
        </p:nvCxnSpPr>
        <p:spPr>
          <a:xfrm>
            <a:off x="2632857" y="4248011"/>
            <a:ext cx="0" cy="54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427ADD1-DB94-899D-4842-96DA635318F3}"/>
              </a:ext>
            </a:extLst>
          </p:cNvPr>
          <p:cNvCxnSpPr>
            <a:cxnSpLocks/>
            <a:stCxn id="19" idx="3"/>
          </p:cNvCxnSpPr>
          <p:nvPr/>
        </p:nvCxnSpPr>
        <p:spPr>
          <a:xfrm flipV="1">
            <a:off x="3906276" y="4099268"/>
            <a:ext cx="2039374" cy="96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6D9EE4-FEFC-89BA-07CB-E4305FA77019}"/>
              </a:ext>
            </a:extLst>
          </p:cNvPr>
          <p:cNvSpPr txBox="1"/>
          <p:nvPr/>
        </p:nvSpPr>
        <p:spPr>
          <a:xfrm>
            <a:off x="7299445" y="1982312"/>
            <a:ext cx="1360317" cy="369332"/>
          </a:xfrm>
          <a:prstGeom prst="rect">
            <a:avLst/>
          </a:prstGeom>
          <a:noFill/>
        </p:spPr>
        <p:txBody>
          <a:bodyPr wrap="square" rtlCol="0">
            <a:spAutoFit/>
          </a:bodyPr>
          <a:lstStyle/>
          <a:p>
            <a:r>
              <a:rPr lang="en-US" altLang="zh-CN" dirty="0"/>
              <a:t>Benchmark</a:t>
            </a:r>
            <a:endParaRPr lang="en-US" dirty="0"/>
          </a:p>
        </p:txBody>
      </p:sp>
      <p:cxnSp>
        <p:nvCxnSpPr>
          <p:cNvPr id="11" name="Straight Arrow Connector 10">
            <a:extLst>
              <a:ext uri="{FF2B5EF4-FFF2-40B4-BE49-F238E27FC236}">
                <a16:creationId xmlns:a16="http://schemas.microsoft.com/office/drawing/2014/main" id="{39B230BD-D516-1AFA-A5F5-259707C73509}"/>
              </a:ext>
            </a:extLst>
          </p:cNvPr>
          <p:cNvCxnSpPr>
            <a:cxnSpLocks/>
            <a:stCxn id="8" idx="2"/>
            <a:endCxn id="10" idx="0"/>
          </p:cNvCxnSpPr>
          <p:nvPr/>
        </p:nvCxnSpPr>
        <p:spPr>
          <a:xfrm>
            <a:off x="2632857" y="3171297"/>
            <a:ext cx="0" cy="549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74298C-E8C7-F190-1CBE-B45E912CC49D}"/>
              </a:ext>
            </a:extLst>
          </p:cNvPr>
          <p:cNvSpPr txBox="1"/>
          <p:nvPr/>
        </p:nvSpPr>
        <p:spPr>
          <a:xfrm>
            <a:off x="408405" y="6100902"/>
            <a:ext cx="6212203" cy="338554"/>
          </a:xfrm>
          <a:prstGeom prst="rect">
            <a:avLst/>
          </a:prstGeom>
          <a:noFill/>
        </p:spPr>
        <p:txBody>
          <a:bodyPr wrap="square" rtlCol="0">
            <a:spAutoFit/>
          </a:bodyPr>
          <a:lstStyle/>
          <a:p>
            <a:r>
              <a:rPr lang="en-US" altLang="zh-CN" sz="1600" dirty="0"/>
              <a:t>*The author made a mistake, (b) is hip moment not elbow moment</a:t>
            </a:r>
            <a:endParaRPr lang="en-US" dirty="0"/>
          </a:p>
        </p:txBody>
      </p:sp>
      <p:pic>
        <p:nvPicPr>
          <p:cNvPr id="6" name="Picture 5">
            <a:extLst>
              <a:ext uri="{FF2B5EF4-FFF2-40B4-BE49-F238E27FC236}">
                <a16:creationId xmlns:a16="http://schemas.microsoft.com/office/drawing/2014/main" id="{42036BE0-C559-EE3C-A753-28B268D9DDFB}"/>
              </a:ext>
            </a:extLst>
          </p:cNvPr>
          <p:cNvPicPr>
            <a:picLocks noChangeAspect="1"/>
          </p:cNvPicPr>
          <p:nvPr/>
        </p:nvPicPr>
        <p:blipFill>
          <a:blip r:embed="rId2"/>
          <a:stretch>
            <a:fillRect/>
          </a:stretch>
        </p:blipFill>
        <p:spPr>
          <a:xfrm>
            <a:off x="5945650" y="2391069"/>
            <a:ext cx="4149439" cy="3485266"/>
          </a:xfrm>
          <a:prstGeom prst="rect">
            <a:avLst/>
          </a:prstGeom>
        </p:spPr>
      </p:pic>
    </p:spTree>
    <p:extLst>
      <p:ext uri="{BB962C8B-B14F-4D97-AF65-F5344CB8AC3E}">
        <p14:creationId xmlns:p14="http://schemas.microsoft.com/office/powerpoint/2010/main" val="99237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Validation – 1</a:t>
            </a:r>
            <a:r>
              <a:rPr lang="en-MY" baseline="30000" dirty="0"/>
              <a:t>st</a:t>
            </a:r>
            <a:r>
              <a:rPr lang="en-MY" dirty="0"/>
              <a:t> Session</a:t>
            </a:r>
            <a:endParaRPr lang="en-US" dirty="0"/>
          </a:p>
        </p:txBody>
      </p:sp>
      <p:sp>
        <p:nvSpPr>
          <p:cNvPr id="8" name="Rectangle: Rounded Corners 7">
            <a:extLst>
              <a:ext uri="{FF2B5EF4-FFF2-40B4-BE49-F238E27FC236}">
                <a16:creationId xmlns:a16="http://schemas.microsoft.com/office/drawing/2014/main" id="{79EE7CAC-3E57-308D-F5FB-073BC96F9AED}"/>
              </a:ext>
            </a:extLst>
          </p:cNvPr>
          <p:cNvSpPr/>
          <p:nvPr/>
        </p:nvSpPr>
        <p:spPr>
          <a:xfrm>
            <a:off x="1247392" y="2358299"/>
            <a:ext cx="2770930" cy="609629"/>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E4567-7F9E-AE85-4FB4-3D6E7B5F7982}"/>
              </a:ext>
            </a:extLst>
          </p:cNvPr>
          <p:cNvSpPr txBox="1"/>
          <p:nvPr/>
        </p:nvSpPr>
        <p:spPr>
          <a:xfrm>
            <a:off x="1338759" y="2496268"/>
            <a:ext cx="2679563" cy="369332"/>
          </a:xfrm>
          <a:prstGeom prst="rect">
            <a:avLst/>
          </a:prstGeom>
          <a:noFill/>
        </p:spPr>
        <p:txBody>
          <a:bodyPr wrap="square" rtlCol="0">
            <a:spAutoFit/>
          </a:bodyPr>
          <a:lstStyle/>
          <a:p>
            <a:r>
              <a:rPr lang="en-US" altLang="zh-CN" dirty="0"/>
              <a:t>All 1</a:t>
            </a:r>
            <a:r>
              <a:rPr lang="en-US" altLang="zh-CN" baseline="30000" dirty="0"/>
              <a:t>st</a:t>
            </a:r>
            <a:r>
              <a:rPr lang="en-US" altLang="zh-CN" dirty="0"/>
              <a:t> - session activities</a:t>
            </a:r>
            <a:endParaRPr lang="en-US" altLang="zh-CN" baseline="30000" dirty="0"/>
          </a:p>
        </p:txBody>
      </p:sp>
      <p:sp>
        <p:nvSpPr>
          <p:cNvPr id="10" name="Rectangle: Rounded Corners 9">
            <a:extLst>
              <a:ext uri="{FF2B5EF4-FFF2-40B4-BE49-F238E27FC236}">
                <a16:creationId xmlns:a16="http://schemas.microsoft.com/office/drawing/2014/main" id="{1E17C7A4-A7E3-E733-9AA7-F6531FB984B3}"/>
              </a:ext>
            </a:extLst>
          </p:cNvPr>
          <p:cNvSpPr/>
          <p:nvPr/>
        </p:nvSpPr>
        <p:spPr>
          <a:xfrm>
            <a:off x="1962956" y="3705650"/>
            <a:ext cx="1339801"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5CF4CE-35D2-9734-91B6-E8A55E80CE18}"/>
              </a:ext>
            </a:extLst>
          </p:cNvPr>
          <p:cNvSpPr txBox="1"/>
          <p:nvPr/>
        </p:nvSpPr>
        <p:spPr>
          <a:xfrm>
            <a:off x="2037693" y="3809078"/>
            <a:ext cx="1194726" cy="369332"/>
          </a:xfrm>
          <a:prstGeom prst="rect">
            <a:avLst/>
          </a:prstGeom>
          <a:noFill/>
        </p:spPr>
        <p:txBody>
          <a:bodyPr wrap="square" rtlCol="0">
            <a:spAutoFit/>
          </a:bodyPr>
          <a:lstStyle/>
          <a:p>
            <a:r>
              <a:rPr lang="en-US" altLang="zh-CN" dirty="0"/>
              <a:t>Efficiency</a:t>
            </a:r>
            <a:endParaRPr lang="en-US" dirty="0"/>
          </a:p>
        </p:txBody>
      </p:sp>
      <p:sp>
        <p:nvSpPr>
          <p:cNvPr id="15" name="Rectangle: Rounded Corners 14">
            <a:extLst>
              <a:ext uri="{FF2B5EF4-FFF2-40B4-BE49-F238E27FC236}">
                <a16:creationId xmlns:a16="http://schemas.microsoft.com/office/drawing/2014/main" id="{55A9A92F-0954-D512-F655-127128AD4889}"/>
              </a:ext>
            </a:extLst>
          </p:cNvPr>
          <p:cNvSpPr/>
          <p:nvPr/>
        </p:nvSpPr>
        <p:spPr>
          <a:xfrm>
            <a:off x="1359437" y="4796036"/>
            <a:ext cx="2546839"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E8E484-8960-95B9-D04D-ABDA2ECC3C3D}"/>
              </a:ext>
            </a:extLst>
          </p:cNvPr>
          <p:cNvSpPr txBox="1"/>
          <p:nvPr/>
        </p:nvSpPr>
        <p:spPr>
          <a:xfrm>
            <a:off x="1447361" y="4875140"/>
            <a:ext cx="2458915" cy="369332"/>
          </a:xfrm>
          <a:prstGeom prst="rect">
            <a:avLst/>
          </a:prstGeom>
          <a:noFill/>
        </p:spPr>
        <p:txBody>
          <a:bodyPr wrap="square" rtlCol="0">
            <a:spAutoFit/>
          </a:bodyPr>
          <a:lstStyle/>
          <a:p>
            <a:r>
              <a:rPr lang="en-US" altLang="zh-CN" dirty="0"/>
              <a:t>Observe and Compare</a:t>
            </a:r>
            <a:endParaRPr lang="en-US" dirty="0"/>
          </a:p>
        </p:txBody>
      </p:sp>
      <p:cxnSp>
        <p:nvCxnSpPr>
          <p:cNvPr id="30" name="Straight Arrow Connector 29">
            <a:extLst>
              <a:ext uri="{FF2B5EF4-FFF2-40B4-BE49-F238E27FC236}">
                <a16:creationId xmlns:a16="http://schemas.microsoft.com/office/drawing/2014/main" id="{51573987-7BC9-E6A3-BDED-F8E7B7944C11}"/>
              </a:ext>
            </a:extLst>
          </p:cNvPr>
          <p:cNvCxnSpPr>
            <a:cxnSpLocks/>
            <a:stCxn id="10" idx="2"/>
            <a:endCxn id="15" idx="0"/>
          </p:cNvCxnSpPr>
          <p:nvPr/>
        </p:nvCxnSpPr>
        <p:spPr>
          <a:xfrm>
            <a:off x="2632857" y="4233216"/>
            <a:ext cx="0" cy="56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427ADD1-DB94-899D-4842-96DA635318F3}"/>
              </a:ext>
            </a:extLst>
          </p:cNvPr>
          <p:cNvCxnSpPr>
            <a:cxnSpLocks/>
            <a:stCxn id="19" idx="3"/>
          </p:cNvCxnSpPr>
          <p:nvPr/>
        </p:nvCxnSpPr>
        <p:spPr>
          <a:xfrm flipV="1">
            <a:off x="3906276" y="4099268"/>
            <a:ext cx="2039374" cy="96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6D9EE4-FEFC-89BA-07CB-E4305FA77019}"/>
              </a:ext>
            </a:extLst>
          </p:cNvPr>
          <p:cNvSpPr txBox="1"/>
          <p:nvPr/>
        </p:nvSpPr>
        <p:spPr>
          <a:xfrm>
            <a:off x="7730774" y="1982312"/>
            <a:ext cx="1360317" cy="369332"/>
          </a:xfrm>
          <a:prstGeom prst="rect">
            <a:avLst/>
          </a:prstGeom>
          <a:noFill/>
        </p:spPr>
        <p:txBody>
          <a:bodyPr wrap="square" rtlCol="0">
            <a:spAutoFit/>
          </a:bodyPr>
          <a:lstStyle/>
          <a:p>
            <a:r>
              <a:rPr lang="en-US" altLang="zh-CN" dirty="0"/>
              <a:t>Benchmark</a:t>
            </a:r>
            <a:endParaRPr lang="en-US" dirty="0"/>
          </a:p>
        </p:txBody>
      </p:sp>
      <p:cxnSp>
        <p:nvCxnSpPr>
          <p:cNvPr id="11" name="Straight Arrow Connector 10">
            <a:extLst>
              <a:ext uri="{FF2B5EF4-FFF2-40B4-BE49-F238E27FC236}">
                <a16:creationId xmlns:a16="http://schemas.microsoft.com/office/drawing/2014/main" id="{39B230BD-D516-1AFA-A5F5-259707C73509}"/>
              </a:ext>
            </a:extLst>
          </p:cNvPr>
          <p:cNvCxnSpPr>
            <a:cxnSpLocks/>
            <a:stCxn id="8" idx="2"/>
            <a:endCxn id="10" idx="0"/>
          </p:cNvCxnSpPr>
          <p:nvPr/>
        </p:nvCxnSpPr>
        <p:spPr>
          <a:xfrm>
            <a:off x="2632857" y="2967928"/>
            <a:ext cx="0" cy="73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290A047D-5EFB-D23E-F586-B594FB849001}"/>
              </a:ext>
            </a:extLst>
          </p:cNvPr>
          <p:cNvPicPr>
            <a:picLocks noChangeAspect="1"/>
          </p:cNvPicPr>
          <p:nvPr/>
        </p:nvPicPr>
        <p:blipFill>
          <a:blip r:embed="rId2"/>
          <a:stretch>
            <a:fillRect/>
          </a:stretch>
        </p:blipFill>
        <p:spPr>
          <a:xfrm>
            <a:off x="5945650" y="2351644"/>
            <a:ext cx="4930567" cy="3680779"/>
          </a:xfrm>
          <a:prstGeom prst="rect">
            <a:avLst/>
          </a:prstGeom>
        </p:spPr>
      </p:pic>
    </p:spTree>
    <p:extLst>
      <p:ext uri="{BB962C8B-B14F-4D97-AF65-F5344CB8AC3E}">
        <p14:creationId xmlns:p14="http://schemas.microsoft.com/office/powerpoint/2010/main" val="233812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Validation – 2</a:t>
            </a:r>
            <a:r>
              <a:rPr lang="en-MY" baseline="30000" dirty="0"/>
              <a:t>nd</a:t>
            </a:r>
            <a:r>
              <a:rPr lang="en-MY" dirty="0"/>
              <a:t>  Session</a:t>
            </a:r>
            <a:endParaRPr lang="en-US" dirty="0"/>
          </a:p>
        </p:txBody>
      </p:sp>
      <p:sp>
        <p:nvSpPr>
          <p:cNvPr id="8" name="Rectangle: Rounded Corners 7">
            <a:extLst>
              <a:ext uri="{FF2B5EF4-FFF2-40B4-BE49-F238E27FC236}">
                <a16:creationId xmlns:a16="http://schemas.microsoft.com/office/drawing/2014/main" id="{79EE7CAC-3E57-308D-F5FB-073BC96F9AED}"/>
              </a:ext>
            </a:extLst>
          </p:cNvPr>
          <p:cNvSpPr/>
          <p:nvPr/>
        </p:nvSpPr>
        <p:spPr>
          <a:xfrm>
            <a:off x="1066800" y="2609990"/>
            <a:ext cx="3144716"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E4567-7F9E-AE85-4FB4-3D6E7B5F7982}"/>
              </a:ext>
            </a:extLst>
          </p:cNvPr>
          <p:cNvSpPr txBox="1"/>
          <p:nvPr/>
        </p:nvSpPr>
        <p:spPr>
          <a:xfrm>
            <a:off x="1154724" y="2689094"/>
            <a:ext cx="3056792" cy="369332"/>
          </a:xfrm>
          <a:prstGeom prst="rect">
            <a:avLst/>
          </a:prstGeom>
          <a:noFill/>
        </p:spPr>
        <p:txBody>
          <a:bodyPr wrap="square" rtlCol="0">
            <a:spAutoFit/>
          </a:bodyPr>
          <a:lstStyle/>
          <a:p>
            <a:r>
              <a:rPr lang="en-MY" dirty="0"/>
              <a:t>Lumbar Compression Force</a:t>
            </a:r>
            <a:endParaRPr lang="en-US" dirty="0"/>
          </a:p>
        </p:txBody>
      </p:sp>
      <p:sp>
        <p:nvSpPr>
          <p:cNvPr id="10" name="Rectangle: Rounded Corners 9">
            <a:extLst>
              <a:ext uri="{FF2B5EF4-FFF2-40B4-BE49-F238E27FC236}">
                <a16:creationId xmlns:a16="http://schemas.microsoft.com/office/drawing/2014/main" id="{1E17C7A4-A7E3-E733-9AA7-F6531FB984B3}"/>
              </a:ext>
            </a:extLst>
          </p:cNvPr>
          <p:cNvSpPr/>
          <p:nvPr/>
        </p:nvSpPr>
        <p:spPr>
          <a:xfrm>
            <a:off x="1460549" y="3720445"/>
            <a:ext cx="2344615"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5CF4CE-35D2-9734-91B6-E8A55E80CE18}"/>
              </a:ext>
            </a:extLst>
          </p:cNvPr>
          <p:cNvSpPr txBox="1"/>
          <p:nvPr/>
        </p:nvSpPr>
        <p:spPr>
          <a:xfrm>
            <a:off x="1522097" y="3799549"/>
            <a:ext cx="2256691" cy="369332"/>
          </a:xfrm>
          <a:prstGeom prst="rect">
            <a:avLst/>
          </a:prstGeom>
          <a:noFill/>
        </p:spPr>
        <p:txBody>
          <a:bodyPr wrap="square" rtlCol="0">
            <a:spAutoFit/>
          </a:bodyPr>
          <a:lstStyle/>
          <a:p>
            <a:r>
              <a:rPr lang="en-US" altLang="zh-CN" dirty="0"/>
              <a:t>Cumulative Damage</a:t>
            </a:r>
            <a:endParaRPr lang="en-US" dirty="0"/>
          </a:p>
        </p:txBody>
      </p:sp>
      <p:sp>
        <p:nvSpPr>
          <p:cNvPr id="15" name="Rectangle: Rounded Corners 14">
            <a:extLst>
              <a:ext uri="{FF2B5EF4-FFF2-40B4-BE49-F238E27FC236}">
                <a16:creationId xmlns:a16="http://schemas.microsoft.com/office/drawing/2014/main" id="{55A9A92F-0954-D512-F655-127128AD4889}"/>
              </a:ext>
            </a:extLst>
          </p:cNvPr>
          <p:cNvSpPr/>
          <p:nvPr/>
        </p:nvSpPr>
        <p:spPr>
          <a:xfrm>
            <a:off x="1359437" y="4796036"/>
            <a:ext cx="2546839"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E8E484-8960-95B9-D04D-ABDA2ECC3C3D}"/>
              </a:ext>
            </a:extLst>
          </p:cNvPr>
          <p:cNvSpPr txBox="1"/>
          <p:nvPr/>
        </p:nvSpPr>
        <p:spPr>
          <a:xfrm>
            <a:off x="1447361" y="4875140"/>
            <a:ext cx="2458915" cy="369332"/>
          </a:xfrm>
          <a:prstGeom prst="rect">
            <a:avLst/>
          </a:prstGeom>
          <a:noFill/>
        </p:spPr>
        <p:txBody>
          <a:bodyPr wrap="square" rtlCol="0">
            <a:spAutoFit/>
          </a:bodyPr>
          <a:lstStyle/>
          <a:p>
            <a:r>
              <a:rPr lang="en-US" altLang="zh-CN" dirty="0"/>
              <a:t>Observe and Compare</a:t>
            </a:r>
            <a:endParaRPr lang="en-US" dirty="0"/>
          </a:p>
        </p:txBody>
      </p:sp>
      <p:cxnSp>
        <p:nvCxnSpPr>
          <p:cNvPr id="21" name="Straight Arrow Connector 20">
            <a:extLst>
              <a:ext uri="{FF2B5EF4-FFF2-40B4-BE49-F238E27FC236}">
                <a16:creationId xmlns:a16="http://schemas.microsoft.com/office/drawing/2014/main" id="{9D4FC2F6-647A-A098-4ADD-970119A18B71}"/>
              </a:ext>
            </a:extLst>
          </p:cNvPr>
          <p:cNvCxnSpPr>
            <a:stCxn id="8" idx="2"/>
            <a:endCxn id="10" idx="0"/>
          </p:cNvCxnSpPr>
          <p:nvPr/>
        </p:nvCxnSpPr>
        <p:spPr>
          <a:xfrm flipH="1">
            <a:off x="2632857" y="3137556"/>
            <a:ext cx="6301" cy="58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1573987-7BC9-E6A3-BDED-F8E7B7944C11}"/>
              </a:ext>
            </a:extLst>
          </p:cNvPr>
          <p:cNvCxnSpPr>
            <a:stCxn id="10" idx="2"/>
            <a:endCxn id="15" idx="0"/>
          </p:cNvCxnSpPr>
          <p:nvPr/>
        </p:nvCxnSpPr>
        <p:spPr>
          <a:xfrm>
            <a:off x="2632857" y="4248011"/>
            <a:ext cx="0" cy="54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427ADD1-DB94-899D-4842-96DA635318F3}"/>
              </a:ext>
            </a:extLst>
          </p:cNvPr>
          <p:cNvCxnSpPr>
            <a:cxnSpLocks/>
            <a:stCxn id="19" idx="3"/>
          </p:cNvCxnSpPr>
          <p:nvPr/>
        </p:nvCxnSpPr>
        <p:spPr>
          <a:xfrm flipV="1">
            <a:off x="3906276" y="4099268"/>
            <a:ext cx="2039374" cy="96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6D9EE4-FEFC-89BA-07CB-E4305FA77019}"/>
              </a:ext>
            </a:extLst>
          </p:cNvPr>
          <p:cNvSpPr txBox="1"/>
          <p:nvPr/>
        </p:nvSpPr>
        <p:spPr>
          <a:xfrm>
            <a:off x="7203170" y="2258243"/>
            <a:ext cx="1360317" cy="369332"/>
          </a:xfrm>
          <a:prstGeom prst="rect">
            <a:avLst/>
          </a:prstGeom>
          <a:noFill/>
        </p:spPr>
        <p:txBody>
          <a:bodyPr wrap="square" rtlCol="0">
            <a:spAutoFit/>
          </a:bodyPr>
          <a:lstStyle/>
          <a:p>
            <a:r>
              <a:rPr lang="en-US" altLang="zh-CN" dirty="0"/>
              <a:t>Benchmark</a:t>
            </a:r>
            <a:endParaRPr lang="en-US" dirty="0"/>
          </a:p>
        </p:txBody>
      </p:sp>
      <p:pic>
        <p:nvPicPr>
          <p:cNvPr id="3" name="Picture 2">
            <a:extLst>
              <a:ext uri="{FF2B5EF4-FFF2-40B4-BE49-F238E27FC236}">
                <a16:creationId xmlns:a16="http://schemas.microsoft.com/office/drawing/2014/main" id="{74AD5A2D-9811-962C-111E-147F36B96DA7}"/>
              </a:ext>
            </a:extLst>
          </p:cNvPr>
          <p:cNvPicPr>
            <a:picLocks noChangeAspect="1"/>
          </p:cNvPicPr>
          <p:nvPr/>
        </p:nvPicPr>
        <p:blipFill>
          <a:blip r:embed="rId2"/>
          <a:stretch>
            <a:fillRect/>
          </a:stretch>
        </p:blipFill>
        <p:spPr>
          <a:xfrm>
            <a:off x="5945650" y="2608430"/>
            <a:ext cx="4231576" cy="3243991"/>
          </a:xfrm>
          <a:prstGeom prst="rect">
            <a:avLst/>
          </a:prstGeom>
        </p:spPr>
      </p:pic>
    </p:spTree>
    <p:extLst>
      <p:ext uri="{BB962C8B-B14F-4D97-AF65-F5344CB8AC3E}">
        <p14:creationId xmlns:p14="http://schemas.microsoft.com/office/powerpoint/2010/main" val="2358972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Validation – 2</a:t>
            </a:r>
            <a:r>
              <a:rPr lang="en-MY" baseline="30000" dirty="0"/>
              <a:t>nd</a:t>
            </a:r>
            <a:r>
              <a:rPr lang="en-MY" dirty="0"/>
              <a:t>  Session</a:t>
            </a:r>
            <a:endParaRPr lang="en-US" dirty="0"/>
          </a:p>
        </p:txBody>
      </p:sp>
      <p:sp>
        <p:nvSpPr>
          <p:cNvPr id="8" name="Rectangle: Rounded Corners 7">
            <a:extLst>
              <a:ext uri="{FF2B5EF4-FFF2-40B4-BE49-F238E27FC236}">
                <a16:creationId xmlns:a16="http://schemas.microsoft.com/office/drawing/2014/main" id="{79EE7CAC-3E57-308D-F5FB-073BC96F9AED}"/>
              </a:ext>
            </a:extLst>
          </p:cNvPr>
          <p:cNvSpPr/>
          <p:nvPr/>
        </p:nvSpPr>
        <p:spPr>
          <a:xfrm>
            <a:off x="1359437" y="2274878"/>
            <a:ext cx="2546839" cy="910302"/>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E4567-7F9E-AE85-4FB4-3D6E7B5F7982}"/>
              </a:ext>
            </a:extLst>
          </p:cNvPr>
          <p:cNvSpPr txBox="1"/>
          <p:nvPr/>
        </p:nvSpPr>
        <p:spPr>
          <a:xfrm>
            <a:off x="1450805" y="2412847"/>
            <a:ext cx="2364104" cy="646331"/>
          </a:xfrm>
          <a:prstGeom prst="rect">
            <a:avLst/>
          </a:prstGeom>
          <a:noFill/>
        </p:spPr>
        <p:txBody>
          <a:bodyPr wrap="square" rtlCol="0">
            <a:spAutoFit/>
          </a:bodyPr>
          <a:lstStyle/>
          <a:p>
            <a:pPr marL="342900" indent="-342900">
              <a:buAutoNum type="alphaLcParenBoth"/>
            </a:pPr>
            <a:r>
              <a:rPr lang="en-MY" dirty="0"/>
              <a:t>Shoulder Moment</a:t>
            </a:r>
          </a:p>
          <a:p>
            <a:r>
              <a:rPr lang="en-MY" dirty="0"/>
              <a:t>(c) Elbow Moment</a:t>
            </a:r>
          </a:p>
        </p:txBody>
      </p:sp>
      <p:sp>
        <p:nvSpPr>
          <p:cNvPr id="10" name="Rectangle: Rounded Corners 9">
            <a:extLst>
              <a:ext uri="{FF2B5EF4-FFF2-40B4-BE49-F238E27FC236}">
                <a16:creationId xmlns:a16="http://schemas.microsoft.com/office/drawing/2014/main" id="{1E17C7A4-A7E3-E733-9AA7-F6531FB984B3}"/>
              </a:ext>
            </a:extLst>
          </p:cNvPr>
          <p:cNvSpPr/>
          <p:nvPr/>
        </p:nvSpPr>
        <p:spPr>
          <a:xfrm>
            <a:off x="1460549" y="3720445"/>
            <a:ext cx="2344615"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5CF4CE-35D2-9734-91B6-E8A55E80CE18}"/>
              </a:ext>
            </a:extLst>
          </p:cNvPr>
          <p:cNvSpPr txBox="1"/>
          <p:nvPr/>
        </p:nvSpPr>
        <p:spPr>
          <a:xfrm>
            <a:off x="1522097" y="3799549"/>
            <a:ext cx="2256691" cy="369332"/>
          </a:xfrm>
          <a:prstGeom prst="rect">
            <a:avLst/>
          </a:prstGeom>
          <a:noFill/>
        </p:spPr>
        <p:txBody>
          <a:bodyPr wrap="square" rtlCol="0">
            <a:spAutoFit/>
          </a:bodyPr>
          <a:lstStyle/>
          <a:p>
            <a:r>
              <a:rPr lang="en-US" altLang="zh-CN" dirty="0"/>
              <a:t>Cumulative Damage</a:t>
            </a:r>
            <a:endParaRPr lang="en-US" dirty="0"/>
          </a:p>
        </p:txBody>
      </p:sp>
      <p:sp>
        <p:nvSpPr>
          <p:cNvPr id="15" name="Rectangle: Rounded Corners 14">
            <a:extLst>
              <a:ext uri="{FF2B5EF4-FFF2-40B4-BE49-F238E27FC236}">
                <a16:creationId xmlns:a16="http://schemas.microsoft.com/office/drawing/2014/main" id="{55A9A92F-0954-D512-F655-127128AD4889}"/>
              </a:ext>
            </a:extLst>
          </p:cNvPr>
          <p:cNvSpPr/>
          <p:nvPr/>
        </p:nvSpPr>
        <p:spPr>
          <a:xfrm>
            <a:off x="1359437" y="4796036"/>
            <a:ext cx="2546839"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E8E484-8960-95B9-D04D-ABDA2ECC3C3D}"/>
              </a:ext>
            </a:extLst>
          </p:cNvPr>
          <p:cNvSpPr txBox="1"/>
          <p:nvPr/>
        </p:nvSpPr>
        <p:spPr>
          <a:xfrm>
            <a:off x="1447361" y="4875140"/>
            <a:ext cx="2458915" cy="369332"/>
          </a:xfrm>
          <a:prstGeom prst="rect">
            <a:avLst/>
          </a:prstGeom>
          <a:noFill/>
        </p:spPr>
        <p:txBody>
          <a:bodyPr wrap="square" rtlCol="0">
            <a:spAutoFit/>
          </a:bodyPr>
          <a:lstStyle/>
          <a:p>
            <a:r>
              <a:rPr lang="en-US" altLang="zh-CN" dirty="0"/>
              <a:t>Observe and Compare</a:t>
            </a:r>
            <a:endParaRPr lang="en-US" dirty="0"/>
          </a:p>
        </p:txBody>
      </p:sp>
      <p:cxnSp>
        <p:nvCxnSpPr>
          <p:cNvPr id="30" name="Straight Arrow Connector 29">
            <a:extLst>
              <a:ext uri="{FF2B5EF4-FFF2-40B4-BE49-F238E27FC236}">
                <a16:creationId xmlns:a16="http://schemas.microsoft.com/office/drawing/2014/main" id="{51573987-7BC9-E6A3-BDED-F8E7B7944C11}"/>
              </a:ext>
            </a:extLst>
          </p:cNvPr>
          <p:cNvCxnSpPr>
            <a:stCxn id="10" idx="2"/>
            <a:endCxn id="15" idx="0"/>
          </p:cNvCxnSpPr>
          <p:nvPr/>
        </p:nvCxnSpPr>
        <p:spPr>
          <a:xfrm>
            <a:off x="2632857" y="4248011"/>
            <a:ext cx="0" cy="54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427ADD1-DB94-899D-4842-96DA635318F3}"/>
              </a:ext>
            </a:extLst>
          </p:cNvPr>
          <p:cNvCxnSpPr>
            <a:cxnSpLocks/>
            <a:stCxn id="19" idx="3"/>
          </p:cNvCxnSpPr>
          <p:nvPr/>
        </p:nvCxnSpPr>
        <p:spPr>
          <a:xfrm flipV="1">
            <a:off x="3906276" y="4099268"/>
            <a:ext cx="2039374" cy="96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6D9EE4-FEFC-89BA-07CB-E4305FA77019}"/>
              </a:ext>
            </a:extLst>
          </p:cNvPr>
          <p:cNvSpPr txBox="1"/>
          <p:nvPr/>
        </p:nvSpPr>
        <p:spPr>
          <a:xfrm>
            <a:off x="7645127" y="1972705"/>
            <a:ext cx="1360317" cy="369332"/>
          </a:xfrm>
          <a:prstGeom prst="rect">
            <a:avLst/>
          </a:prstGeom>
          <a:noFill/>
        </p:spPr>
        <p:txBody>
          <a:bodyPr wrap="square" rtlCol="0">
            <a:spAutoFit/>
          </a:bodyPr>
          <a:lstStyle/>
          <a:p>
            <a:r>
              <a:rPr lang="en-US" altLang="zh-CN" dirty="0"/>
              <a:t>Benchmark</a:t>
            </a:r>
            <a:endParaRPr lang="en-US" dirty="0"/>
          </a:p>
        </p:txBody>
      </p:sp>
      <p:cxnSp>
        <p:nvCxnSpPr>
          <p:cNvPr id="11" name="Straight Arrow Connector 10">
            <a:extLst>
              <a:ext uri="{FF2B5EF4-FFF2-40B4-BE49-F238E27FC236}">
                <a16:creationId xmlns:a16="http://schemas.microsoft.com/office/drawing/2014/main" id="{39B230BD-D516-1AFA-A5F5-259707C73509}"/>
              </a:ext>
            </a:extLst>
          </p:cNvPr>
          <p:cNvCxnSpPr>
            <a:stCxn id="8" idx="2"/>
            <a:endCxn id="10" idx="0"/>
          </p:cNvCxnSpPr>
          <p:nvPr/>
        </p:nvCxnSpPr>
        <p:spPr>
          <a:xfrm>
            <a:off x="2632857" y="3185180"/>
            <a:ext cx="0" cy="53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4129C3B-D4DB-B1DB-A2EA-7EDAE0330919}"/>
              </a:ext>
            </a:extLst>
          </p:cNvPr>
          <p:cNvPicPr>
            <a:picLocks noChangeAspect="1"/>
          </p:cNvPicPr>
          <p:nvPr/>
        </p:nvPicPr>
        <p:blipFill>
          <a:blip r:embed="rId2"/>
          <a:stretch>
            <a:fillRect/>
          </a:stretch>
        </p:blipFill>
        <p:spPr>
          <a:xfrm>
            <a:off x="5963160" y="2351644"/>
            <a:ext cx="4724253" cy="3636333"/>
          </a:xfrm>
          <a:prstGeom prst="rect">
            <a:avLst/>
          </a:prstGeom>
        </p:spPr>
      </p:pic>
    </p:spTree>
    <p:extLst>
      <p:ext uri="{BB962C8B-B14F-4D97-AF65-F5344CB8AC3E}">
        <p14:creationId xmlns:p14="http://schemas.microsoft.com/office/powerpoint/2010/main" val="1813432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Validation – 2</a:t>
            </a:r>
            <a:r>
              <a:rPr lang="en-MY" baseline="30000" dirty="0"/>
              <a:t>nd</a:t>
            </a:r>
            <a:r>
              <a:rPr lang="en-MY" dirty="0"/>
              <a:t>  Session</a:t>
            </a:r>
            <a:endParaRPr lang="en-US" dirty="0"/>
          </a:p>
        </p:txBody>
      </p:sp>
      <p:sp>
        <p:nvSpPr>
          <p:cNvPr id="8" name="Rectangle: Rounded Corners 7">
            <a:extLst>
              <a:ext uri="{FF2B5EF4-FFF2-40B4-BE49-F238E27FC236}">
                <a16:creationId xmlns:a16="http://schemas.microsoft.com/office/drawing/2014/main" id="{79EE7CAC-3E57-308D-F5FB-073BC96F9AED}"/>
              </a:ext>
            </a:extLst>
          </p:cNvPr>
          <p:cNvSpPr/>
          <p:nvPr/>
        </p:nvSpPr>
        <p:spPr>
          <a:xfrm>
            <a:off x="1572470" y="2260995"/>
            <a:ext cx="2120774" cy="910302"/>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E4567-7F9E-AE85-4FB4-3D6E7B5F7982}"/>
              </a:ext>
            </a:extLst>
          </p:cNvPr>
          <p:cNvSpPr txBox="1"/>
          <p:nvPr/>
        </p:nvSpPr>
        <p:spPr>
          <a:xfrm>
            <a:off x="1663837" y="2398964"/>
            <a:ext cx="1986987" cy="646331"/>
          </a:xfrm>
          <a:prstGeom prst="rect">
            <a:avLst/>
          </a:prstGeom>
          <a:noFill/>
        </p:spPr>
        <p:txBody>
          <a:bodyPr wrap="square" rtlCol="0">
            <a:spAutoFit/>
          </a:bodyPr>
          <a:lstStyle/>
          <a:p>
            <a:r>
              <a:rPr lang="en-MY" dirty="0"/>
              <a:t>(b) Hip Moment</a:t>
            </a:r>
          </a:p>
          <a:p>
            <a:r>
              <a:rPr lang="en-MY" dirty="0"/>
              <a:t>(d) Knee Moment</a:t>
            </a:r>
          </a:p>
        </p:txBody>
      </p:sp>
      <p:sp>
        <p:nvSpPr>
          <p:cNvPr id="10" name="Rectangle: Rounded Corners 9">
            <a:extLst>
              <a:ext uri="{FF2B5EF4-FFF2-40B4-BE49-F238E27FC236}">
                <a16:creationId xmlns:a16="http://schemas.microsoft.com/office/drawing/2014/main" id="{1E17C7A4-A7E3-E733-9AA7-F6531FB984B3}"/>
              </a:ext>
            </a:extLst>
          </p:cNvPr>
          <p:cNvSpPr/>
          <p:nvPr/>
        </p:nvSpPr>
        <p:spPr>
          <a:xfrm>
            <a:off x="1460549" y="3720445"/>
            <a:ext cx="2344615"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5CF4CE-35D2-9734-91B6-E8A55E80CE18}"/>
              </a:ext>
            </a:extLst>
          </p:cNvPr>
          <p:cNvSpPr txBox="1"/>
          <p:nvPr/>
        </p:nvSpPr>
        <p:spPr>
          <a:xfrm>
            <a:off x="1522097" y="3799549"/>
            <a:ext cx="2256691" cy="369332"/>
          </a:xfrm>
          <a:prstGeom prst="rect">
            <a:avLst/>
          </a:prstGeom>
          <a:noFill/>
        </p:spPr>
        <p:txBody>
          <a:bodyPr wrap="square" rtlCol="0">
            <a:spAutoFit/>
          </a:bodyPr>
          <a:lstStyle/>
          <a:p>
            <a:r>
              <a:rPr lang="en-US" altLang="zh-CN" dirty="0"/>
              <a:t>Cumulative Damage</a:t>
            </a:r>
            <a:endParaRPr lang="en-US" dirty="0"/>
          </a:p>
        </p:txBody>
      </p:sp>
      <p:sp>
        <p:nvSpPr>
          <p:cNvPr id="15" name="Rectangle: Rounded Corners 14">
            <a:extLst>
              <a:ext uri="{FF2B5EF4-FFF2-40B4-BE49-F238E27FC236}">
                <a16:creationId xmlns:a16="http://schemas.microsoft.com/office/drawing/2014/main" id="{55A9A92F-0954-D512-F655-127128AD4889}"/>
              </a:ext>
            </a:extLst>
          </p:cNvPr>
          <p:cNvSpPr/>
          <p:nvPr/>
        </p:nvSpPr>
        <p:spPr>
          <a:xfrm>
            <a:off x="1359437" y="4796036"/>
            <a:ext cx="2546839"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E8E484-8960-95B9-D04D-ABDA2ECC3C3D}"/>
              </a:ext>
            </a:extLst>
          </p:cNvPr>
          <p:cNvSpPr txBox="1"/>
          <p:nvPr/>
        </p:nvSpPr>
        <p:spPr>
          <a:xfrm>
            <a:off x="1447361" y="4875140"/>
            <a:ext cx="2458915" cy="369332"/>
          </a:xfrm>
          <a:prstGeom prst="rect">
            <a:avLst/>
          </a:prstGeom>
          <a:noFill/>
        </p:spPr>
        <p:txBody>
          <a:bodyPr wrap="square" rtlCol="0">
            <a:spAutoFit/>
          </a:bodyPr>
          <a:lstStyle/>
          <a:p>
            <a:r>
              <a:rPr lang="en-US" altLang="zh-CN" dirty="0"/>
              <a:t>Observe and Compare</a:t>
            </a:r>
            <a:endParaRPr lang="en-US" dirty="0"/>
          </a:p>
        </p:txBody>
      </p:sp>
      <p:cxnSp>
        <p:nvCxnSpPr>
          <p:cNvPr id="30" name="Straight Arrow Connector 29">
            <a:extLst>
              <a:ext uri="{FF2B5EF4-FFF2-40B4-BE49-F238E27FC236}">
                <a16:creationId xmlns:a16="http://schemas.microsoft.com/office/drawing/2014/main" id="{51573987-7BC9-E6A3-BDED-F8E7B7944C11}"/>
              </a:ext>
            </a:extLst>
          </p:cNvPr>
          <p:cNvCxnSpPr>
            <a:stCxn id="10" idx="2"/>
            <a:endCxn id="15" idx="0"/>
          </p:cNvCxnSpPr>
          <p:nvPr/>
        </p:nvCxnSpPr>
        <p:spPr>
          <a:xfrm>
            <a:off x="2632857" y="4248011"/>
            <a:ext cx="0" cy="54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427ADD1-DB94-899D-4842-96DA635318F3}"/>
              </a:ext>
            </a:extLst>
          </p:cNvPr>
          <p:cNvCxnSpPr>
            <a:cxnSpLocks/>
            <a:stCxn id="19" idx="3"/>
          </p:cNvCxnSpPr>
          <p:nvPr/>
        </p:nvCxnSpPr>
        <p:spPr>
          <a:xfrm flipV="1">
            <a:off x="3906276" y="4099268"/>
            <a:ext cx="2039374" cy="96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6D9EE4-FEFC-89BA-07CB-E4305FA77019}"/>
              </a:ext>
            </a:extLst>
          </p:cNvPr>
          <p:cNvSpPr txBox="1"/>
          <p:nvPr/>
        </p:nvSpPr>
        <p:spPr>
          <a:xfrm>
            <a:off x="7703891" y="1955880"/>
            <a:ext cx="1360317" cy="369332"/>
          </a:xfrm>
          <a:prstGeom prst="rect">
            <a:avLst/>
          </a:prstGeom>
          <a:noFill/>
        </p:spPr>
        <p:txBody>
          <a:bodyPr wrap="square" rtlCol="0">
            <a:spAutoFit/>
          </a:bodyPr>
          <a:lstStyle/>
          <a:p>
            <a:r>
              <a:rPr lang="en-US" altLang="zh-CN" dirty="0"/>
              <a:t>Benchmark</a:t>
            </a:r>
            <a:endParaRPr lang="en-US" dirty="0"/>
          </a:p>
        </p:txBody>
      </p:sp>
      <p:cxnSp>
        <p:nvCxnSpPr>
          <p:cNvPr id="11" name="Straight Arrow Connector 10">
            <a:extLst>
              <a:ext uri="{FF2B5EF4-FFF2-40B4-BE49-F238E27FC236}">
                <a16:creationId xmlns:a16="http://schemas.microsoft.com/office/drawing/2014/main" id="{39B230BD-D516-1AFA-A5F5-259707C73509}"/>
              </a:ext>
            </a:extLst>
          </p:cNvPr>
          <p:cNvCxnSpPr>
            <a:cxnSpLocks/>
            <a:stCxn id="8" idx="2"/>
            <a:endCxn id="10" idx="0"/>
          </p:cNvCxnSpPr>
          <p:nvPr/>
        </p:nvCxnSpPr>
        <p:spPr>
          <a:xfrm>
            <a:off x="2632857" y="3171297"/>
            <a:ext cx="0" cy="549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560871E-AC78-1E26-0023-390A85C65A4C}"/>
              </a:ext>
            </a:extLst>
          </p:cNvPr>
          <p:cNvPicPr>
            <a:picLocks noChangeAspect="1"/>
          </p:cNvPicPr>
          <p:nvPr/>
        </p:nvPicPr>
        <p:blipFill>
          <a:blip r:embed="rId2"/>
          <a:stretch>
            <a:fillRect/>
          </a:stretch>
        </p:blipFill>
        <p:spPr>
          <a:xfrm>
            <a:off x="5945650" y="2338539"/>
            <a:ext cx="4732501" cy="3762363"/>
          </a:xfrm>
          <a:prstGeom prst="rect">
            <a:avLst/>
          </a:prstGeom>
        </p:spPr>
      </p:pic>
    </p:spTree>
    <p:extLst>
      <p:ext uri="{BB962C8B-B14F-4D97-AF65-F5344CB8AC3E}">
        <p14:creationId xmlns:p14="http://schemas.microsoft.com/office/powerpoint/2010/main" val="166046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Validation – 2</a:t>
            </a:r>
            <a:r>
              <a:rPr lang="en-MY" baseline="30000" dirty="0"/>
              <a:t>nd</a:t>
            </a:r>
            <a:r>
              <a:rPr lang="en-MY" dirty="0"/>
              <a:t>  Session</a:t>
            </a:r>
            <a:endParaRPr lang="en-US" dirty="0"/>
          </a:p>
        </p:txBody>
      </p:sp>
      <p:sp>
        <p:nvSpPr>
          <p:cNvPr id="8" name="Rectangle: Rounded Corners 7">
            <a:extLst>
              <a:ext uri="{FF2B5EF4-FFF2-40B4-BE49-F238E27FC236}">
                <a16:creationId xmlns:a16="http://schemas.microsoft.com/office/drawing/2014/main" id="{79EE7CAC-3E57-308D-F5FB-073BC96F9AED}"/>
              </a:ext>
            </a:extLst>
          </p:cNvPr>
          <p:cNvSpPr/>
          <p:nvPr/>
        </p:nvSpPr>
        <p:spPr>
          <a:xfrm>
            <a:off x="1178876" y="2358299"/>
            <a:ext cx="2907961" cy="609629"/>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E4567-7F9E-AE85-4FB4-3D6E7B5F7982}"/>
              </a:ext>
            </a:extLst>
          </p:cNvPr>
          <p:cNvSpPr txBox="1"/>
          <p:nvPr/>
        </p:nvSpPr>
        <p:spPr>
          <a:xfrm>
            <a:off x="1315908" y="2496268"/>
            <a:ext cx="2770930" cy="369332"/>
          </a:xfrm>
          <a:prstGeom prst="rect">
            <a:avLst/>
          </a:prstGeom>
          <a:noFill/>
        </p:spPr>
        <p:txBody>
          <a:bodyPr wrap="square" rtlCol="0">
            <a:spAutoFit/>
          </a:bodyPr>
          <a:lstStyle/>
          <a:p>
            <a:r>
              <a:rPr lang="en-US" altLang="zh-CN" dirty="0"/>
              <a:t>All 2</a:t>
            </a:r>
            <a:r>
              <a:rPr lang="en-US" altLang="zh-CN" baseline="30000" dirty="0"/>
              <a:t>nd</a:t>
            </a:r>
            <a:r>
              <a:rPr lang="en-US" altLang="zh-CN" dirty="0"/>
              <a:t> - session activities</a:t>
            </a:r>
            <a:endParaRPr lang="en-US" altLang="zh-CN" baseline="30000" dirty="0"/>
          </a:p>
        </p:txBody>
      </p:sp>
      <p:sp>
        <p:nvSpPr>
          <p:cNvPr id="10" name="Rectangle: Rounded Corners 9">
            <a:extLst>
              <a:ext uri="{FF2B5EF4-FFF2-40B4-BE49-F238E27FC236}">
                <a16:creationId xmlns:a16="http://schemas.microsoft.com/office/drawing/2014/main" id="{1E17C7A4-A7E3-E733-9AA7-F6531FB984B3}"/>
              </a:ext>
            </a:extLst>
          </p:cNvPr>
          <p:cNvSpPr/>
          <p:nvPr/>
        </p:nvSpPr>
        <p:spPr>
          <a:xfrm>
            <a:off x="1962956" y="3705650"/>
            <a:ext cx="1339801"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5CF4CE-35D2-9734-91B6-E8A55E80CE18}"/>
              </a:ext>
            </a:extLst>
          </p:cNvPr>
          <p:cNvSpPr txBox="1"/>
          <p:nvPr/>
        </p:nvSpPr>
        <p:spPr>
          <a:xfrm>
            <a:off x="2037693" y="3809078"/>
            <a:ext cx="1194726" cy="369332"/>
          </a:xfrm>
          <a:prstGeom prst="rect">
            <a:avLst/>
          </a:prstGeom>
          <a:noFill/>
        </p:spPr>
        <p:txBody>
          <a:bodyPr wrap="square" rtlCol="0">
            <a:spAutoFit/>
          </a:bodyPr>
          <a:lstStyle/>
          <a:p>
            <a:r>
              <a:rPr lang="en-US" altLang="zh-CN" dirty="0"/>
              <a:t>Efficiency</a:t>
            </a:r>
            <a:endParaRPr lang="en-US" dirty="0"/>
          </a:p>
        </p:txBody>
      </p:sp>
      <p:sp>
        <p:nvSpPr>
          <p:cNvPr id="15" name="Rectangle: Rounded Corners 14">
            <a:extLst>
              <a:ext uri="{FF2B5EF4-FFF2-40B4-BE49-F238E27FC236}">
                <a16:creationId xmlns:a16="http://schemas.microsoft.com/office/drawing/2014/main" id="{55A9A92F-0954-D512-F655-127128AD4889}"/>
              </a:ext>
            </a:extLst>
          </p:cNvPr>
          <p:cNvSpPr/>
          <p:nvPr/>
        </p:nvSpPr>
        <p:spPr>
          <a:xfrm>
            <a:off x="1359437" y="4796036"/>
            <a:ext cx="2546839" cy="527566"/>
          </a:xfrm>
          <a:prstGeom prst="round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E8E484-8960-95B9-D04D-ABDA2ECC3C3D}"/>
              </a:ext>
            </a:extLst>
          </p:cNvPr>
          <p:cNvSpPr txBox="1"/>
          <p:nvPr/>
        </p:nvSpPr>
        <p:spPr>
          <a:xfrm>
            <a:off x="1447361" y="4875140"/>
            <a:ext cx="2458915" cy="369332"/>
          </a:xfrm>
          <a:prstGeom prst="rect">
            <a:avLst/>
          </a:prstGeom>
          <a:noFill/>
        </p:spPr>
        <p:txBody>
          <a:bodyPr wrap="square" rtlCol="0">
            <a:spAutoFit/>
          </a:bodyPr>
          <a:lstStyle/>
          <a:p>
            <a:r>
              <a:rPr lang="en-US" altLang="zh-CN" dirty="0"/>
              <a:t>Observe and Compare</a:t>
            </a:r>
            <a:endParaRPr lang="en-US" dirty="0"/>
          </a:p>
        </p:txBody>
      </p:sp>
      <p:cxnSp>
        <p:nvCxnSpPr>
          <p:cNvPr id="30" name="Straight Arrow Connector 29">
            <a:extLst>
              <a:ext uri="{FF2B5EF4-FFF2-40B4-BE49-F238E27FC236}">
                <a16:creationId xmlns:a16="http://schemas.microsoft.com/office/drawing/2014/main" id="{51573987-7BC9-E6A3-BDED-F8E7B7944C11}"/>
              </a:ext>
            </a:extLst>
          </p:cNvPr>
          <p:cNvCxnSpPr>
            <a:cxnSpLocks/>
            <a:stCxn id="10" idx="2"/>
            <a:endCxn id="15" idx="0"/>
          </p:cNvCxnSpPr>
          <p:nvPr/>
        </p:nvCxnSpPr>
        <p:spPr>
          <a:xfrm>
            <a:off x="2632857" y="4233216"/>
            <a:ext cx="0" cy="56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427ADD1-DB94-899D-4842-96DA635318F3}"/>
              </a:ext>
            </a:extLst>
          </p:cNvPr>
          <p:cNvCxnSpPr>
            <a:cxnSpLocks/>
            <a:stCxn id="19" idx="3"/>
          </p:cNvCxnSpPr>
          <p:nvPr/>
        </p:nvCxnSpPr>
        <p:spPr>
          <a:xfrm flipV="1">
            <a:off x="3906276" y="4099268"/>
            <a:ext cx="2039374" cy="96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6D9EE4-FEFC-89BA-07CB-E4305FA77019}"/>
              </a:ext>
            </a:extLst>
          </p:cNvPr>
          <p:cNvSpPr txBox="1"/>
          <p:nvPr/>
        </p:nvSpPr>
        <p:spPr>
          <a:xfrm>
            <a:off x="7702079" y="1917994"/>
            <a:ext cx="1360317" cy="369332"/>
          </a:xfrm>
          <a:prstGeom prst="rect">
            <a:avLst/>
          </a:prstGeom>
          <a:noFill/>
        </p:spPr>
        <p:txBody>
          <a:bodyPr wrap="square" rtlCol="0">
            <a:spAutoFit/>
          </a:bodyPr>
          <a:lstStyle/>
          <a:p>
            <a:r>
              <a:rPr lang="en-US" altLang="zh-CN" dirty="0"/>
              <a:t>Benchmark</a:t>
            </a:r>
            <a:endParaRPr lang="en-US" dirty="0"/>
          </a:p>
        </p:txBody>
      </p:sp>
      <p:cxnSp>
        <p:nvCxnSpPr>
          <p:cNvPr id="11" name="Straight Arrow Connector 10">
            <a:extLst>
              <a:ext uri="{FF2B5EF4-FFF2-40B4-BE49-F238E27FC236}">
                <a16:creationId xmlns:a16="http://schemas.microsoft.com/office/drawing/2014/main" id="{39B230BD-D516-1AFA-A5F5-259707C73509}"/>
              </a:ext>
            </a:extLst>
          </p:cNvPr>
          <p:cNvCxnSpPr>
            <a:cxnSpLocks/>
            <a:stCxn id="8" idx="2"/>
            <a:endCxn id="10" idx="0"/>
          </p:cNvCxnSpPr>
          <p:nvPr/>
        </p:nvCxnSpPr>
        <p:spPr>
          <a:xfrm>
            <a:off x="2632857" y="2967928"/>
            <a:ext cx="0" cy="73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53706AB-0B12-3F66-93C4-6CD29C800CDB}"/>
              </a:ext>
            </a:extLst>
          </p:cNvPr>
          <p:cNvPicPr>
            <a:picLocks noChangeAspect="1"/>
          </p:cNvPicPr>
          <p:nvPr/>
        </p:nvPicPr>
        <p:blipFill>
          <a:blip r:embed="rId2"/>
          <a:stretch>
            <a:fillRect/>
          </a:stretch>
        </p:blipFill>
        <p:spPr>
          <a:xfrm>
            <a:off x="5945650" y="2287326"/>
            <a:ext cx="4873177" cy="3782168"/>
          </a:xfrm>
          <a:prstGeom prst="rect">
            <a:avLst/>
          </a:prstGeom>
        </p:spPr>
      </p:pic>
    </p:spTree>
    <p:extLst>
      <p:ext uri="{BB962C8B-B14F-4D97-AF65-F5344CB8AC3E}">
        <p14:creationId xmlns:p14="http://schemas.microsoft.com/office/powerpoint/2010/main" val="173719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Research Question</a:t>
            </a:r>
            <a:endParaRPr lang="en-US" dirty="0"/>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3970318"/>
          </a:xfrm>
          <a:prstGeom prst="rect">
            <a:avLst/>
          </a:prstGeom>
          <a:noFill/>
        </p:spPr>
        <p:txBody>
          <a:bodyPr wrap="square" rtlCol="0">
            <a:spAutoFit/>
          </a:bodyPr>
          <a:lstStyle/>
          <a:p>
            <a:r>
              <a:rPr lang="en-MY" dirty="0"/>
              <a:t>Can we perform ergonomic cumulative assessment using computer vision with  deep learning without wearing any equipment to learn the ergonomic characteristics of expert masons?</a:t>
            </a:r>
          </a:p>
          <a:p>
            <a:endParaRPr lang="en-MY" dirty="0"/>
          </a:p>
          <a:p>
            <a:r>
              <a:rPr lang="en-US" altLang="zh-CN" b="1" dirty="0"/>
              <a:t>Justification:</a:t>
            </a:r>
          </a:p>
          <a:p>
            <a:r>
              <a:rPr lang="en-US" dirty="0"/>
              <a:t>This research direction is meaningful because in the paper </a:t>
            </a:r>
            <a:r>
              <a:rPr lang="en-US" altLang="zh-CN" dirty="0"/>
              <a:t>written by </a:t>
            </a:r>
            <a:r>
              <a:rPr lang="en-US" altLang="zh-CN" i="1" dirty="0" err="1"/>
              <a:t>JuHyeong</a:t>
            </a:r>
            <a:r>
              <a:rPr lang="en-US" altLang="zh-CN" i="1" dirty="0"/>
              <a:t> Ryu, A.M.ASCE1; Bennett Banting2; </a:t>
            </a:r>
            <a:r>
              <a:rPr lang="en-US" altLang="zh-CN" i="1" dirty="0" err="1"/>
              <a:t>Eihab</a:t>
            </a:r>
            <a:r>
              <a:rPr lang="en-US" altLang="zh-CN" i="1" dirty="0"/>
              <a:t> Abdel-Rahman3; and Carl T. Haas, F.ASCE4</a:t>
            </a:r>
            <a:r>
              <a:rPr lang="en-US" altLang="zh-CN" dirty="0"/>
              <a:t>, titled as </a:t>
            </a:r>
            <a:r>
              <a:rPr lang="en-US" altLang="zh-CN" b="1" dirty="0"/>
              <a:t>‘Ergonomic Characteristics of Expert Masons’</a:t>
            </a:r>
            <a:r>
              <a:rPr lang="en-US" dirty="0"/>
              <a:t>, we can tell from the data that the working posture of an expert mason causes the lowest compression force and moments at the respective body parts. However, the expert may not realize that their certain postures are proper postures, therefore they cannot efficiently teach the apprentices. </a:t>
            </a:r>
            <a:r>
              <a:rPr lang="en-US" altLang="zh-CN" dirty="0"/>
              <a:t>Hence,</a:t>
            </a:r>
            <a:r>
              <a:rPr lang="zh-CN" altLang="en-US" dirty="0"/>
              <a:t> </a:t>
            </a:r>
            <a:r>
              <a:rPr lang="en-US" altLang="zh-CN" dirty="0"/>
              <a:t>a</a:t>
            </a:r>
            <a:r>
              <a:rPr lang="en-US" dirty="0"/>
              <a:t> scientific analysis can help us to collect proper postures and train the beginners in a more systematic way.</a:t>
            </a:r>
            <a:endParaRPr lang="en-MY" dirty="0"/>
          </a:p>
          <a:p>
            <a:endParaRPr lang="en-MY" dirty="0"/>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8D5FA4-5AE2-638C-2741-282351383567}"/>
              </a:ext>
            </a:extLst>
          </p:cNvPr>
          <p:cNvSpPr txBox="1">
            <a:spLocks/>
          </p:cNvSpPr>
          <p:nvPr/>
        </p:nvSpPr>
        <p:spPr>
          <a:xfrm>
            <a:off x="1066800" y="26999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a:lstStyle>
          <a:p>
            <a:endParaRPr lang="en-MY" dirty="0"/>
          </a:p>
        </p:txBody>
      </p:sp>
      <p:sp>
        <p:nvSpPr>
          <p:cNvPr id="4" name="TextBox 3">
            <a:extLst>
              <a:ext uri="{FF2B5EF4-FFF2-40B4-BE49-F238E27FC236}">
                <a16:creationId xmlns:a16="http://schemas.microsoft.com/office/drawing/2014/main" id="{9FFC8BA8-BBD7-C0D1-4ECA-8796DA7395AB}"/>
              </a:ext>
            </a:extLst>
          </p:cNvPr>
          <p:cNvSpPr txBox="1"/>
          <p:nvPr/>
        </p:nvSpPr>
        <p:spPr>
          <a:xfrm>
            <a:off x="899745" y="1532437"/>
            <a:ext cx="10565423" cy="4524315"/>
          </a:xfrm>
          <a:prstGeom prst="rect">
            <a:avLst/>
          </a:prstGeom>
          <a:noFill/>
        </p:spPr>
        <p:txBody>
          <a:bodyPr wrap="square" rtlCol="0">
            <a:spAutoFit/>
          </a:bodyPr>
          <a:lstStyle/>
          <a:p>
            <a:r>
              <a:rPr lang="en-US" altLang="zh-CN" dirty="0"/>
              <a:t>To develop from paper written by </a:t>
            </a:r>
            <a:r>
              <a:rPr lang="en-US" altLang="zh-CN" i="1" dirty="0" err="1"/>
              <a:t>JuHyeong</a:t>
            </a:r>
            <a:r>
              <a:rPr lang="en-US" altLang="zh-CN" i="1" dirty="0"/>
              <a:t> Ryu, A.M.ASCE1; Bennett Banting2; </a:t>
            </a:r>
            <a:r>
              <a:rPr lang="en-US" altLang="zh-CN" i="1" dirty="0" err="1"/>
              <a:t>Eihab</a:t>
            </a:r>
            <a:r>
              <a:rPr lang="en-US" altLang="zh-CN" i="1" dirty="0"/>
              <a:t> Abdel-Rahman3; and Carl T. Haas, F.ASCE4</a:t>
            </a:r>
            <a:r>
              <a:rPr lang="en-US" altLang="zh-CN" dirty="0"/>
              <a:t>, titled as </a:t>
            </a:r>
            <a:r>
              <a:rPr lang="en-US" altLang="zh-CN" b="1" dirty="0"/>
              <a:t>‘Ergonomic Characteristics of Expert Masons’</a:t>
            </a:r>
            <a:r>
              <a:rPr lang="en-US" altLang="zh-CN" dirty="0"/>
              <a:t>. </a:t>
            </a:r>
          </a:p>
          <a:p>
            <a:endParaRPr lang="en-US" altLang="zh-CN" dirty="0"/>
          </a:p>
          <a:p>
            <a:r>
              <a:rPr lang="en-US" altLang="zh-CN" dirty="0"/>
              <a:t>We would like to introduce cumulative damage ergonomic assessment to the same experiment conducted in the paper mentioned previously. Cumulative Damage is an important risk indicator in ergonomics because some posture might not be considered as risky at that moment, but it causes serious musculoskeletal disorder in a long run. </a:t>
            </a:r>
          </a:p>
          <a:p>
            <a:endParaRPr lang="en-US" altLang="zh-CN" dirty="0"/>
          </a:p>
          <a:p>
            <a:r>
              <a:rPr lang="en-US" altLang="zh-CN" dirty="0"/>
              <a:t>Another thing we would like to introduce is using only computer vision with deep learning to perform the posture estimation without wearing any suit such as IMU. Wearing a suit while working in construction site is less convenient and less comfortable for workers. In addition, to purchase the suit, the budget is higher compared to only using camera for posture estimation.</a:t>
            </a:r>
          </a:p>
          <a:p>
            <a:endParaRPr lang="en-US" altLang="zh-CN" dirty="0"/>
          </a:p>
          <a:p>
            <a:r>
              <a:rPr lang="en-US" altLang="zh-CN" dirty="0"/>
              <a:t>In the end, we can compare our outcome in terms of cumulative damage to the outcome in the paper mentioned above. We expect our outcome has some similarity to the outcome in the reference paper, but some differences occur due to the consideration of cumulative damage assessment.</a:t>
            </a:r>
          </a:p>
        </p:txBody>
      </p:sp>
      <p:sp>
        <p:nvSpPr>
          <p:cNvPr id="6" name="Title 5">
            <a:extLst>
              <a:ext uri="{FF2B5EF4-FFF2-40B4-BE49-F238E27FC236}">
                <a16:creationId xmlns:a16="http://schemas.microsoft.com/office/drawing/2014/main" id="{3E3B8EB9-9F83-A281-A09C-9ACB8E95A362}"/>
              </a:ext>
            </a:extLst>
          </p:cNvPr>
          <p:cNvSpPr>
            <a:spLocks noGrp="1"/>
          </p:cNvSpPr>
          <p:nvPr>
            <p:ph type="title"/>
          </p:nvPr>
        </p:nvSpPr>
        <p:spPr>
          <a:xfrm>
            <a:off x="1066800" y="642594"/>
            <a:ext cx="10058400" cy="772968"/>
          </a:xfrm>
        </p:spPr>
        <p:txBody>
          <a:bodyPr>
            <a:normAutofit fontScale="90000"/>
          </a:bodyPr>
          <a:lstStyle/>
          <a:p>
            <a:br>
              <a:rPr lang="en-US" altLang="zh-CN" dirty="0"/>
            </a:br>
            <a:r>
              <a:rPr lang="en-US" altLang="zh-CN" dirty="0"/>
              <a:t>Background</a:t>
            </a:r>
            <a:br>
              <a:rPr lang="en-MY" dirty="0"/>
            </a:br>
            <a:endParaRPr lang="en-US" dirty="0"/>
          </a:p>
        </p:txBody>
      </p:sp>
    </p:spTree>
    <p:extLst>
      <p:ext uri="{BB962C8B-B14F-4D97-AF65-F5344CB8AC3E}">
        <p14:creationId xmlns:p14="http://schemas.microsoft.com/office/powerpoint/2010/main" val="418315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ylinder 5">
            <a:extLst>
              <a:ext uri="{FF2B5EF4-FFF2-40B4-BE49-F238E27FC236}">
                <a16:creationId xmlns:a16="http://schemas.microsoft.com/office/drawing/2014/main" id="{C6873C85-0095-6003-305F-3242385EBC35}"/>
              </a:ext>
            </a:extLst>
          </p:cNvPr>
          <p:cNvSpPr/>
          <p:nvPr/>
        </p:nvSpPr>
        <p:spPr>
          <a:xfrm>
            <a:off x="1936865" y="3108960"/>
            <a:ext cx="1130532" cy="980902"/>
          </a:xfrm>
          <a:prstGeom prst="ca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Technical Framework of CD</a:t>
            </a:r>
            <a:endParaRPr lang="en-US"/>
          </a:p>
        </p:txBody>
      </p:sp>
      <p:sp>
        <p:nvSpPr>
          <p:cNvPr id="5" name="TextBox 4">
            <a:extLst>
              <a:ext uri="{FF2B5EF4-FFF2-40B4-BE49-F238E27FC236}">
                <a16:creationId xmlns:a16="http://schemas.microsoft.com/office/drawing/2014/main" id="{54CE2498-34BB-3539-03A7-A2BEABC77504}"/>
              </a:ext>
            </a:extLst>
          </p:cNvPr>
          <p:cNvSpPr txBox="1"/>
          <p:nvPr/>
        </p:nvSpPr>
        <p:spPr>
          <a:xfrm>
            <a:off x="2032462" y="3392624"/>
            <a:ext cx="1034935" cy="646331"/>
          </a:xfrm>
          <a:prstGeom prst="rect">
            <a:avLst/>
          </a:prstGeom>
          <a:noFill/>
        </p:spPr>
        <p:txBody>
          <a:bodyPr wrap="square" rtlCol="0">
            <a:spAutoFit/>
          </a:bodyPr>
          <a:lstStyle/>
          <a:p>
            <a:r>
              <a:rPr lang="en-MY"/>
              <a:t>Motion Capture</a:t>
            </a:r>
            <a:endParaRPr lang="en-US"/>
          </a:p>
        </p:txBody>
      </p:sp>
      <p:cxnSp>
        <p:nvCxnSpPr>
          <p:cNvPr id="8" name="Straight Arrow Connector 7">
            <a:extLst>
              <a:ext uri="{FF2B5EF4-FFF2-40B4-BE49-F238E27FC236}">
                <a16:creationId xmlns:a16="http://schemas.microsoft.com/office/drawing/2014/main" id="{9C7E5A27-2CC7-1E2B-C223-2C791FED8E77}"/>
              </a:ext>
            </a:extLst>
          </p:cNvPr>
          <p:cNvCxnSpPr>
            <a:cxnSpLocks/>
            <a:stCxn id="5" idx="3"/>
          </p:cNvCxnSpPr>
          <p:nvPr/>
        </p:nvCxnSpPr>
        <p:spPr>
          <a:xfrm flipV="1">
            <a:off x="3067397" y="3715789"/>
            <a:ext cx="7980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ylinder 8">
            <a:extLst>
              <a:ext uri="{FF2B5EF4-FFF2-40B4-BE49-F238E27FC236}">
                <a16:creationId xmlns:a16="http://schemas.microsoft.com/office/drawing/2014/main" id="{4ED63B0D-8A5B-70A9-D6D3-7BD82361EA9B}"/>
              </a:ext>
            </a:extLst>
          </p:cNvPr>
          <p:cNvSpPr/>
          <p:nvPr/>
        </p:nvSpPr>
        <p:spPr>
          <a:xfrm>
            <a:off x="6438207" y="3071560"/>
            <a:ext cx="1504604" cy="1055701"/>
          </a:xfrm>
          <a:prstGeom prst="can">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82AD912-91FC-E209-A9DD-E74C69DDC98E}"/>
              </a:ext>
            </a:extLst>
          </p:cNvPr>
          <p:cNvSpPr txBox="1"/>
          <p:nvPr/>
        </p:nvSpPr>
        <p:spPr>
          <a:xfrm>
            <a:off x="6533804" y="3392624"/>
            <a:ext cx="1409007" cy="646331"/>
          </a:xfrm>
          <a:prstGeom prst="rect">
            <a:avLst/>
          </a:prstGeom>
          <a:noFill/>
        </p:spPr>
        <p:txBody>
          <a:bodyPr wrap="square" rtlCol="0">
            <a:spAutoFit/>
          </a:bodyPr>
          <a:lstStyle/>
          <a:p>
            <a:r>
              <a:rPr lang="en-MY"/>
              <a:t>Cumulative </a:t>
            </a:r>
            <a:br>
              <a:rPr lang="en-MY"/>
            </a:br>
            <a:r>
              <a:rPr lang="en-MY"/>
              <a:t>   Damage</a:t>
            </a:r>
            <a:endParaRPr lang="en-US"/>
          </a:p>
        </p:txBody>
      </p:sp>
      <p:cxnSp>
        <p:nvCxnSpPr>
          <p:cNvPr id="13" name="Straight Arrow Connector 12">
            <a:extLst>
              <a:ext uri="{FF2B5EF4-FFF2-40B4-BE49-F238E27FC236}">
                <a16:creationId xmlns:a16="http://schemas.microsoft.com/office/drawing/2014/main" id="{87144FB4-2986-CDF3-6FBE-25C3ED5F4BD7}"/>
              </a:ext>
            </a:extLst>
          </p:cNvPr>
          <p:cNvCxnSpPr>
            <a:cxnSpLocks/>
            <a:stCxn id="10" idx="3"/>
          </p:cNvCxnSpPr>
          <p:nvPr/>
        </p:nvCxnSpPr>
        <p:spPr>
          <a:xfrm>
            <a:off x="7942811" y="3715790"/>
            <a:ext cx="798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ylinder 16">
            <a:extLst>
              <a:ext uri="{FF2B5EF4-FFF2-40B4-BE49-F238E27FC236}">
                <a16:creationId xmlns:a16="http://schemas.microsoft.com/office/drawing/2014/main" id="{99289299-5CE6-675B-E10B-E88C6628AE28}"/>
              </a:ext>
            </a:extLst>
          </p:cNvPr>
          <p:cNvSpPr/>
          <p:nvPr/>
        </p:nvSpPr>
        <p:spPr>
          <a:xfrm>
            <a:off x="3865417" y="3108960"/>
            <a:ext cx="1778925" cy="980902"/>
          </a:xfrm>
          <a:prstGeom prst="can">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D1B7895-FBF7-5F36-E948-FDF8EA5D27A4}"/>
              </a:ext>
            </a:extLst>
          </p:cNvPr>
          <p:cNvSpPr txBox="1"/>
          <p:nvPr/>
        </p:nvSpPr>
        <p:spPr>
          <a:xfrm>
            <a:off x="3952702" y="3392624"/>
            <a:ext cx="1778924" cy="646331"/>
          </a:xfrm>
          <a:prstGeom prst="rect">
            <a:avLst/>
          </a:prstGeom>
          <a:noFill/>
        </p:spPr>
        <p:txBody>
          <a:bodyPr wrap="square" rtlCol="0">
            <a:spAutoFit/>
          </a:bodyPr>
          <a:lstStyle/>
          <a:p>
            <a:r>
              <a:rPr lang="en-MY"/>
              <a:t>        Data</a:t>
            </a:r>
          </a:p>
          <a:p>
            <a:r>
              <a:rPr lang="en-MY"/>
              <a:t>Pre-processing</a:t>
            </a:r>
            <a:endParaRPr lang="en-US"/>
          </a:p>
        </p:txBody>
      </p:sp>
      <p:cxnSp>
        <p:nvCxnSpPr>
          <p:cNvPr id="19" name="Straight Arrow Connector 18">
            <a:extLst>
              <a:ext uri="{FF2B5EF4-FFF2-40B4-BE49-F238E27FC236}">
                <a16:creationId xmlns:a16="http://schemas.microsoft.com/office/drawing/2014/main" id="{E2500D48-7B6E-9A81-5B95-F6FEDFA6464D}"/>
              </a:ext>
            </a:extLst>
          </p:cNvPr>
          <p:cNvCxnSpPr>
            <a:cxnSpLocks/>
          </p:cNvCxnSpPr>
          <p:nvPr/>
        </p:nvCxnSpPr>
        <p:spPr>
          <a:xfrm>
            <a:off x="5640186" y="3715789"/>
            <a:ext cx="798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ylinder 20">
            <a:extLst>
              <a:ext uri="{FF2B5EF4-FFF2-40B4-BE49-F238E27FC236}">
                <a16:creationId xmlns:a16="http://schemas.microsoft.com/office/drawing/2014/main" id="{E2A9026C-CF90-150A-16FF-C88B9CA017B5}"/>
              </a:ext>
            </a:extLst>
          </p:cNvPr>
          <p:cNvSpPr/>
          <p:nvPr/>
        </p:nvSpPr>
        <p:spPr>
          <a:xfrm>
            <a:off x="8746374" y="3108960"/>
            <a:ext cx="1504604" cy="1055701"/>
          </a:xfrm>
          <a:prstGeom prst="can">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FB4B5-B6A4-9E19-4195-BFB8DA8F1630}"/>
              </a:ext>
            </a:extLst>
          </p:cNvPr>
          <p:cNvSpPr txBox="1"/>
          <p:nvPr/>
        </p:nvSpPr>
        <p:spPr>
          <a:xfrm>
            <a:off x="8921102" y="3599410"/>
            <a:ext cx="1409007" cy="369332"/>
          </a:xfrm>
          <a:prstGeom prst="rect">
            <a:avLst/>
          </a:prstGeom>
          <a:noFill/>
        </p:spPr>
        <p:txBody>
          <a:bodyPr wrap="square" rtlCol="0">
            <a:spAutoFit/>
          </a:bodyPr>
          <a:lstStyle/>
          <a:p>
            <a:r>
              <a:rPr lang="en-MY" dirty="0"/>
              <a:t>Validation</a:t>
            </a:r>
            <a:endParaRPr lang="en-US" dirty="0"/>
          </a:p>
        </p:txBody>
      </p:sp>
    </p:spTree>
    <p:extLst>
      <p:ext uri="{BB962C8B-B14F-4D97-AF65-F5344CB8AC3E}">
        <p14:creationId xmlns:p14="http://schemas.microsoft.com/office/powerpoint/2010/main" val="334395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Motion Capture</a:t>
            </a:r>
            <a:endParaRPr lang="en-US"/>
          </a:p>
        </p:txBody>
      </p:sp>
      <p:sp>
        <p:nvSpPr>
          <p:cNvPr id="3" name="Rectangle: Rounded Corners 2">
            <a:extLst>
              <a:ext uri="{FF2B5EF4-FFF2-40B4-BE49-F238E27FC236}">
                <a16:creationId xmlns:a16="http://schemas.microsoft.com/office/drawing/2014/main" id="{94BBD363-044F-BF7E-69F2-8FAD701E96E4}"/>
              </a:ext>
            </a:extLst>
          </p:cNvPr>
          <p:cNvSpPr/>
          <p:nvPr/>
        </p:nvSpPr>
        <p:spPr>
          <a:xfrm>
            <a:off x="489065" y="2834640"/>
            <a:ext cx="1138844" cy="68164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01933D-A679-B174-884C-3017650A8394}"/>
              </a:ext>
            </a:extLst>
          </p:cNvPr>
          <p:cNvSpPr txBox="1"/>
          <p:nvPr/>
        </p:nvSpPr>
        <p:spPr>
          <a:xfrm>
            <a:off x="592974" y="2851266"/>
            <a:ext cx="1034935" cy="646331"/>
          </a:xfrm>
          <a:prstGeom prst="rect">
            <a:avLst/>
          </a:prstGeom>
          <a:noFill/>
        </p:spPr>
        <p:txBody>
          <a:bodyPr wrap="square" rtlCol="0">
            <a:spAutoFit/>
          </a:bodyPr>
          <a:lstStyle/>
          <a:p>
            <a:r>
              <a:rPr lang="en-MY"/>
              <a:t>Normal Camera</a:t>
            </a:r>
            <a:endParaRPr lang="en-US"/>
          </a:p>
        </p:txBody>
      </p:sp>
      <p:sp>
        <p:nvSpPr>
          <p:cNvPr id="7" name="Rectangle: Rounded Corners 6">
            <a:extLst>
              <a:ext uri="{FF2B5EF4-FFF2-40B4-BE49-F238E27FC236}">
                <a16:creationId xmlns:a16="http://schemas.microsoft.com/office/drawing/2014/main" id="{7CE0B63D-49A1-DADB-B4F9-AD59DDEB70D4}"/>
              </a:ext>
            </a:extLst>
          </p:cNvPr>
          <p:cNvSpPr/>
          <p:nvPr/>
        </p:nvSpPr>
        <p:spPr>
          <a:xfrm>
            <a:off x="489065" y="5079086"/>
            <a:ext cx="1771996" cy="70033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C0CEDB0-97A5-C0BB-8AE3-FAB6E16BA8F7}"/>
              </a:ext>
            </a:extLst>
          </p:cNvPr>
          <p:cNvSpPr txBox="1"/>
          <p:nvPr/>
        </p:nvSpPr>
        <p:spPr>
          <a:xfrm>
            <a:off x="538942" y="5163220"/>
            <a:ext cx="1769225" cy="584775"/>
          </a:xfrm>
          <a:prstGeom prst="rect">
            <a:avLst/>
          </a:prstGeom>
          <a:noFill/>
        </p:spPr>
        <p:txBody>
          <a:bodyPr wrap="square" rtlCol="0">
            <a:spAutoFit/>
          </a:bodyPr>
          <a:lstStyle/>
          <a:p>
            <a:r>
              <a:rPr lang="en-MY" sz="1600" dirty="0"/>
              <a:t>Microsoft Kinect </a:t>
            </a:r>
            <a:r>
              <a:rPr lang="en-US" altLang="zh-CN" sz="1600" dirty="0"/>
              <a:t>Azure DK</a:t>
            </a:r>
            <a:endParaRPr lang="en-US" sz="1600" dirty="0"/>
          </a:p>
        </p:txBody>
      </p:sp>
      <p:cxnSp>
        <p:nvCxnSpPr>
          <p:cNvPr id="14" name="Straight Arrow Connector 13">
            <a:extLst>
              <a:ext uri="{FF2B5EF4-FFF2-40B4-BE49-F238E27FC236}">
                <a16:creationId xmlns:a16="http://schemas.microsoft.com/office/drawing/2014/main" id="{E64E81AB-06E1-B9DD-525A-D4E4D9758A46}"/>
              </a:ext>
            </a:extLst>
          </p:cNvPr>
          <p:cNvCxnSpPr>
            <a:cxnSpLocks/>
            <a:stCxn id="7" idx="3"/>
            <a:endCxn id="15" idx="1"/>
          </p:cNvCxnSpPr>
          <p:nvPr/>
        </p:nvCxnSpPr>
        <p:spPr>
          <a:xfrm>
            <a:off x="2261061" y="5429252"/>
            <a:ext cx="768928" cy="7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A0BB900B-664D-2DA0-020B-BE5482527C6C}"/>
              </a:ext>
            </a:extLst>
          </p:cNvPr>
          <p:cNvSpPr/>
          <p:nvPr/>
        </p:nvSpPr>
        <p:spPr>
          <a:xfrm>
            <a:off x="3029989" y="5096067"/>
            <a:ext cx="1138844" cy="68164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6034872-BD54-3B43-FE2F-8BFC8184F497}"/>
              </a:ext>
            </a:extLst>
          </p:cNvPr>
          <p:cNvSpPr txBox="1"/>
          <p:nvPr/>
        </p:nvSpPr>
        <p:spPr>
          <a:xfrm>
            <a:off x="3082635" y="5131380"/>
            <a:ext cx="1034935" cy="646331"/>
          </a:xfrm>
          <a:prstGeom prst="rect">
            <a:avLst/>
          </a:prstGeom>
          <a:noFill/>
        </p:spPr>
        <p:txBody>
          <a:bodyPr wrap="square" rtlCol="0">
            <a:spAutoFit/>
          </a:bodyPr>
          <a:lstStyle/>
          <a:p>
            <a:r>
              <a:rPr lang="en-MY"/>
              <a:t>Ground </a:t>
            </a:r>
            <a:br>
              <a:rPr lang="en-MY"/>
            </a:br>
            <a:r>
              <a:rPr lang="en-MY"/>
              <a:t> Truth</a:t>
            </a:r>
            <a:endParaRPr lang="en-US"/>
          </a:p>
        </p:txBody>
      </p:sp>
      <p:cxnSp>
        <p:nvCxnSpPr>
          <p:cNvPr id="20" name="Straight Arrow Connector 19">
            <a:extLst>
              <a:ext uri="{FF2B5EF4-FFF2-40B4-BE49-F238E27FC236}">
                <a16:creationId xmlns:a16="http://schemas.microsoft.com/office/drawing/2014/main" id="{7027E673-3A0A-9ACF-E5B6-ECC0F23C6148}"/>
              </a:ext>
            </a:extLst>
          </p:cNvPr>
          <p:cNvCxnSpPr>
            <a:cxnSpLocks/>
            <a:stCxn id="4" idx="3"/>
          </p:cNvCxnSpPr>
          <p:nvPr/>
        </p:nvCxnSpPr>
        <p:spPr>
          <a:xfrm>
            <a:off x="1627909" y="3174432"/>
            <a:ext cx="633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4B4C47CD-DE34-37B7-0951-7EC8F5F1B153}"/>
              </a:ext>
            </a:extLst>
          </p:cNvPr>
          <p:cNvSpPr/>
          <p:nvPr/>
        </p:nvSpPr>
        <p:spPr>
          <a:xfrm>
            <a:off x="2274916" y="2949507"/>
            <a:ext cx="1284318" cy="47949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D5CE386-424D-63C0-A2B8-B2CD89E713D3}"/>
              </a:ext>
            </a:extLst>
          </p:cNvPr>
          <p:cNvSpPr txBox="1"/>
          <p:nvPr/>
        </p:nvSpPr>
        <p:spPr>
          <a:xfrm>
            <a:off x="2308167" y="2989766"/>
            <a:ext cx="1251066" cy="369332"/>
          </a:xfrm>
          <a:prstGeom prst="rect">
            <a:avLst/>
          </a:prstGeom>
          <a:noFill/>
        </p:spPr>
        <p:txBody>
          <a:bodyPr wrap="square" rtlCol="0">
            <a:spAutoFit/>
          </a:bodyPr>
          <a:lstStyle/>
          <a:p>
            <a:r>
              <a:rPr lang="en-MY"/>
              <a:t>Openpose</a:t>
            </a:r>
            <a:endParaRPr lang="en-US"/>
          </a:p>
        </p:txBody>
      </p:sp>
      <p:cxnSp>
        <p:nvCxnSpPr>
          <p:cNvPr id="27" name="Straight Arrow Connector 26">
            <a:extLst>
              <a:ext uri="{FF2B5EF4-FFF2-40B4-BE49-F238E27FC236}">
                <a16:creationId xmlns:a16="http://schemas.microsoft.com/office/drawing/2014/main" id="{EA497F15-9467-72F8-A022-7265915C004F}"/>
              </a:ext>
            </a:extLst>
          </p:cNvPr>
          <p:cNvCxnSpPr>
            <a:cxnSpLocks/>
          </p:cNvCxnSpPr>
          <p:nvPr/>
        </p:nvCxnSpPr>
        <p:spPr>
          <a:xfrm>
            <a:off x="3559233" y="3189254"/>
            <a:ext cx="630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10ED6D77-C958-16D1-02E8-398C330E61B9}"/>
              </a:ext>
            </a:extLst>
          </p:cNvPr>
          <p:cNvSpPr/>
          <p:nvPr/>
        </p:nvSpPr>
        <p:spPr>
          <a:xfrm>
            <a:off x="4206241" y="2786936"/>
            <a:ext cx="1518458" cy="82296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5A3F60A-2DA1-95D9-4E87-56A52A5199F4}"/>
              </a:ext>
            </a:extLst>
          </p:cNvPr>
          <p:cNvSpPr txBox="1"/>
          <p:nvPr/>
        </p:nvSpPr>
        <p:spPr>
          <a:xfrm>
            <a:off x="4264430" y="2875250"/>
            <a:ext cx="1460269" cy="646331"/>
          </a:xfrm>
          <a:prstGeom prst="rect">
            <a:avLst/>
          </a:prstGeom>
          <a:noFill/>
        </p:spPr>
        <p:txBody>
          <a:bodyPr wrap="square" rtlCol="0">
            <a:spAutoFit/>
          </a:bodyPr>
          <a:lstStyle/>
          <a:p>
            <a:r>
              <a:rPr lang="en-MY"/>
              <a:t>        3D Coordinates</a:t>
            </a:r>
            <a:endParaRPr lang="en-US"/>
          </a:p>
        </p:txBody>
      </p:sp>
      <p:cxnSp>
        <p:nvCxnSpPr>
          <p:cNvPr id="31" name="Connector: Elbow 30">
            <a:extLst>
              <a:ext uri="{FF2B5EF4-FFF2-40B4-BE49-F238E27FC236}">
                <a16:creationId xmlns:a16="http://schemas.microsoft.com/office/drawing/2014/main" id="{DACB076D-07D5-90FA-B360-D742AD3DDDBD}"/>
              </a:ext>
            </a:extLst>
          </p:cNvPr>
          <p:cNvCxnSpPr>
            <a:cxnSpLocks/>
          </p:cNvCxnSpPr>
          <p:nvPr/>
        </p:nvCxnSpPr>
        <p:spPr>
          <a:xfrm>
            <a:off x="9293630" y="3141580"/>
            <a:ext cx="1149927" cy="9255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A8BD10C-F05E-0492-8F4C-8160B58A9A0C}"/>
              </a:ext>
            </a:extLst>
          </p:cNvPr>
          <p:cNvCxnSpPr>
            <a:cxnSpLocks/>
            <a:stCxn id="15" idx="3"/>
          </p:cNvCxnSpPr>
          <p:nvPr/>
        </p:nvCxnSpPr>
        <p:spPr>
          <a:xfrm flipV="1">
            <a:off x="4168833" y="4065421"/>
            <a:ext cx="6745778" cy="1371468"/>
          </a:xfrm>
          <a:prstGeom prst="bentConnector3">
            <a:avLst>
              <a:gd name="adj1" fmla="val 84497"/>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D359C25B-2EDB-BB69-BA70-8BDE4FC6FB13}"/>
              </a:ext>
            </a:extLst>
          </p:cNvPr>
          <p:cNvSpPr/>
          <p:nvPr/>
        </p:nvSpPr>
        <p:spPr>
          <a:xfrm>
            <a:off x="10443557" y="3804383"/>
            <a:ext cx="1138844" cy="52548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44CBDEF-3C62-0256-F707-91961EAB19ED}"/>
              </a:ext>
            </a:extLst>
          </p:cNvPr>
          <p:cNvSpPr txBox="1"/>
          <p:nvPr/>
        </p:nvSpPr>
        <p:spPr>
          <a:xfrm>
            <a:off x="10443557" y="3871273"/>
            <a:ext cx="1138844" cy="369332"/>
          </a:xfrm>
          <a:prstGeom prst="rect">
            <a:avLst/>
          </a:prstGeom>
          <a:noFill/>
        </p:spPr>
        <p:txBody>
          <a:bodyPr wrap="square" rtlCol="0">
            <a:spAutoFit/>
          </a:bodyPr>
          <a:lstStyle/>
          <a:p>
            <a:r>
              <a:rPr lang="en-MY"/>
              <a:t>Accuracy</a:t>
            </a:r>
            <a:endParaRPr lang="en-US"/>
          </a:p>
        </p:txBody>
      </p:sp>
      <p:sp>
        <p:nvSpPr>
          <p:cNvPr id="54" name="Rectangle: Rounded Corners 53">
            <a:extLst>
              <a:ext uri="{FF2B5EF4-FFF2-40B4-BE49-F238E27FC236}">
                <a16:creationId xmlns:a16="http://schemas.microsoft.com/office/drawing/2014/main" id="{A048D81C-D78B-F030-D4EA-2A726FF400D5}"/>
              </a:ext>
            </a:extLst>
          </p:cNvPr>
          <p:cNvSpPr/>
          <p:nvPr/>
        </p:nvSpPr>
        <p:spPr>
          <a:xfrm>
            <a:off x="6880859" y="1835968"/>
            <a:ext cx="446118" cy="44741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C5B53AD-9859-4F8B-3713-AC4C8767611B}"/>
              </a:ext>
            </a:extLst>
          </p:cNvPr>
          <p:cNvSpPr txBox="1"/>
          <p:nvPr/>
        </p:nvSpPr>
        <p:spPr>
          <a:xfrm>
            <a:off x="6948054" y="1873671"/>
            <a:ext cx="311728" cy="369332"/>
          </a:xfrm>
          <a:prstGeom prst="rect">
            <a:avLst/>
          </a:prstGeom>
          <a:noFill/>
        </p:spPr>
        <p:txBody>
          <a:bodyPr wrap="square" rtlCol="0">
            <a:spAutoFit/>
          </a:bodyPr>
          <a:lstStyle/>
          <a:p>
            <a:r>
              <a:rPr lang="en-MY"/>
              <a:t>x</a:t>
            </a:r>
            <a:endParaRPr lang="en-US"/>
          </a:p>
        </p:txBody>
      </p:sp>
      <p:cxnSp>
        <p:nvCxnSpPr>
          <p:cNvPr id="57" name="Connector: Elbow 56">
            <a:extLst>
              <a:ext uri="{FF2B5EF4-FFF2-40B4-BE49-F238E27FC236}">
                <a16:creationId xmlns:a16="http://schemas.microsoft.com/office/drawing/2014/main" id="{EC0C0DD6-63A2-7158-1A17-D43EFBBD4FC3}"/>
              </a:ext>
            </a:extLst>
          </p:cNvPr>
          <p:cNvCxnSpPr>
            <a:cxnSpLocks/>
            <a:stCxn id="29" idx="3"/>
          </p:cNvCxnSpPr>
          <p:nvPr/>
        </p:nvCxnSpPr>
        <p:spPr>
          <a:xfrm flipV="1">
            <a:off x="5724699" y="2076121"/>
            <a:ext cx="1133302" cy="11222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083A0C9E-5640-EEA2-5379-F34CA67BD73F}"/>
              </a:ext>
            </a:extLst>
          </p:cNvPr>
          <p:cNvCxnSpPr>
            <a:cxnSpLocks/>
            <a:stCxn id="29" idx="3"/>
          </p:cNvCxnSpPr>
          <p:nvPr/>
        </p:nvCxnSpPr>
        <p:spPr>
          <a:xfrm flipV="1">
            <a:off x="5724699" y="2637268"/>
            <a:ext cx="1133302" cy="561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8CA41BE7-7C43-3520-4D88-8A5DB80DDEA6}"/>
              </a:ext>
            </a:extLst>
          </p:cNvPr>
          <p:cNvCxnSpPr>
            <a:cxnSpLocks/>
            <a:stCxn id="29" idx="3"/>
          </p:cNvCxnSpPr>
          <p:nvPr/>
        </p:nvCxnSpPr>
        <p:spPr>
          <a:xfrm>
            <a:off x="5724699" y="3198416"/>
            <a:ext cx="1133302" cy="472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049F616-3CEF-50AF-4658-2BE0DFDF64EB}"/>
              </a:ext>
            </a:extLst>
          </p:cNvPr>
          <p:cNvCxnSpPr>
            <a:stCxn id="29" idx="3"/>
          </p:cNvCxnSpPr>
          <p:nvPr/>
        </p:nvCxnSpPr>
        <p:spPr>
          <a:xfrm>
            <a:off x="5724699" y="3198416"/>
            <a:ext cx="1133302" cy="9754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A018021-D5D4-4065-87B2-5B5BBDEDF5C8}"/>
              </a:ext>
            </a:extLst>
          </p:cNvPr>
          <p:cNvCxnSpPr>
            <a:stCxn id="29" idx="3"/>
          </p:cNvCxnSpPr>
          <p:nvPr/>
        </p:nvCxnSpPr>
        <p:spPr>
          <a:xfrm flipV="1">
            <a:off x="5724699" y="3198415"/>
            <a:ext cx="11333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51C99910-2D19-1A95-903C-598698DE7DC4}"/>
              </a:ext>
            </a:extLst>
          </p:cNvPr>
          <p:cNvSpPr/>
          <p:nvPr/>
        </p:nvSpPr>
        <p:spPr>
          <a:xfrm>
            <a:off x="6892635" y="2407220"/>
            <a:ext cx="446118" cy="44741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A2D2F057-9C10-F4A9-6BCC-64C3FE37ADE4}"/>
              </a:ext>
            </a:extLst>
          </p:cNvPr>
          <p:cNvSpPr txBox="1"/>
          <p:nvPr/>
        </p:nvSpPr>
        <p:spPr>
          <a:xfrm>
            <a:off x="6959830" y="2444923"/>
            <a:ext cx="311728" cy="369332"/>
          </a:xfrm>
          <a:prstGeom prst="rect">
            <a:avLst/>
          </a:prstGeom>
          <a:noFill/>
        </p:spPr>
        <p:txBody>
          <a:bodyPr wrap="square" rtlCol="0">
            <a:spAutoFit/>
          </a:bodyPr>
          <a:lstStyle/>
          <a:p>
            <a:r>
              <a:rPr lang="en-MY"/>
              <a:t>y</a:t>
            </a:r>
            <a:endParaRPr lang="en-US"/>
          </a:p>
        </p:txBody>
      </p:sp>
      <p:sp>
        <p:nvSpPr>
          <p:cNvPr id="76" name="Rectangle: Rounded Corners 75">
            <a:extLst>
              <a:ext uri="{FF2B5EF4-FFF2-40B4-BE49-F238E27FC236}">
                <a16:creationId xmlns:a16="http://schemas.microsoft.com/office/drawing/2014/main" id="{AFA458F1-6586-3567-B2FA-BBF86900C1D0}"/>
              </a:ext>
            </a:extLst>
          </p:cNvPr>
          <p:cNvSpPr/>
          <p:nvPr/>
        </p:nvSpPr>
        <p:spPr>
          <a:xfrm>
            <a:off x="6879473" y="2985199"/>
            <a:ext cx="446118" cy="44741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DFC37C41-ECFA-241C-B5FA-020757F2B7DD}"/>
              </a:ext>
            </a:extLst>
          </p:cNvPr>
          <p:cNvSpPr txBox="1"/>
          <p:nvPr/>
        </p:nvSpPr>
        <p:spPr>
          <a:xfrm>
            <a:off x="6946668" y="3022902"/>
            <a:ext cx="311728" cy="369332"/>
          </a:xfrm>
          <a:prstGeom prst="rect">
            <a:avLst/>
          </a:prstGeom>
          <a:noFill/>
        </p:spPr>
        <p:txBody>
          <a:bodyPr wrap="square" rtlCol="0">
            <a:spAutoFit/>
          </a:bodyPr>
          <a:lstStyle/>
          <a:p>
            <a:r>
              <a:rPr lang="en-MY"/>
              <a:t>z</a:t>
            </a:r>
            <a:endParaRPr lang="en-US"/>
          </a:p>
        </p:txBody>
      </p:sp>
      <p:sp>
        <p:nvSpPr>
          <p:cNvPr id="78" name="Rectangle: Rounded Corners 77">
            <a:extLst>
              <a:ext uri="{FF2B5EF4-FFF2-40B4-BE49-F238E27FC236}">
                <a16:creationId xmlns:a16="http://schemas.microsoft.com/office/drawing/2014/main" id="{96B92530-5E8D-7761-3242-74515FC1323D}"/>
              </a:ext>
            </a:extLst>
          </p:cNvPr>
          <p:cNvSpPr/>
          <p:nvPr/>
        </p:nvSpPr>
        <p:spPr>
          <a:xfrm>
            <a:off x="6858001" y="3504537"/>
            <a:ext cx="2051858" cy="39491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31BF303A-D88E-4DC9-1DF9-5F342F7DB9CB}"/>
                  </a:ext>
                </a:extLst>
              </p:cNvPr>
              <p:cNvSpPr txBox="1"/>
              <p:nvPr/>
            </p:nvSpPr>
            <p:spPr>
              <a:xfrm>
                <a:off x="6857999" y="3532719"/>
                <a:ext cx="2051860" cy="338554"/>
              </a:xfrm>
              <a:prstGeom prst="rect">
                <a:avLst/>
              </a:prstGeom>
              <a:noFill/>
            </p:spPr>
            <p:txBody>
              <a:bodyPr wrap="square" rtlCol="0">
                <a:spAutoFit/>
              </a:bodyPr>
              <a:lstStyle/>
              <a:p>
                <a:r>
                  <a:rPr lang="en-MY" sz="1600"/>
                  <a:t>Low Back Flexion </a:t>
                </a:r>
                <a14:m>
                  <m:oMath xmlns:m="http://schemas.openxmlformats.org/officeDocument/2006/math">
                    <m:sSub>
                      <m:sSubPr>
                        <m:ctrlPr>
                          <a:rPr lang="en-MY" sz="1600" b="0" i="1" smtClean="0">
                            <a:latin typeface="Cambria Math" panose="02040503050406030204" pitchFamily="18" charset="0"/>
                            <a:ea typeface="Cambria Math" panose="02040503050406030204" pitchFamily="18" charset="0"/>
                          </a:rPr>
                        </m:ctrlPr>
                      </m:sSubPr>
                      <m:e>
                        <m:r>
                          <a:rPr lang="en-MY" sz="1600" i="1" smtClean="0">
                            <a:latin typeface="Cambria Math" panose="02040503050406030204" pitchFamily="18" charset="0"/>
                            <a:ea typeface="Cambria Math" panose="02040503050406030204" pitchFamily="18" charset="0"/>
                          </a:rPr>
                          <m:t>𝜃</m:t>
                        </m:r>
                      </m:e>
                      <m:sub>
                        <m:r>
                          <a:rPr lang="en-MY" sz="1600" b="0" i="1" smtClean="0">
                            <a:latin typeface="Cambria Math" panose="02040503050406030204" pitchFamily="18" charset="0"/>
                            <a:ea typeface="Cambria Math" panose="02040503050406030204" pitchFamily="18" charset="0"/>
                          </a:rPr>
                          <m:t>𝑙</m:t>
                        </m:r>
                      </m:sub>
                    </m:sSub>
                  </m:oMath>
                </a14:m>
                <a:endParaRPr lang="en-US" sz="1600"/>
              </a:p>
            </p:txBody>
          </p:sp>
        </mc:Choice>
        <mc:Fallback xmlns="">
          <p:sp>
            <p:nvSpPr>
              <p:cNvPr id="79" name="TextBox 78">
                <a:extLst>
                  <a:ext uri="{FF2B5EF4-FFF2-40B4-BE49-F238E27FC236}">
                    <a16:creationId xmlns:a16="http://schemas.microsoft.com/office/drawing/2014/main" id="{31BF303A-D88E-4DC9-1DF9-5F342F7DB9CB}"/>
                  </a:ext>
                </a:extLst>
              </p:cNvPr>
              <p:cNvSpPr txBox="1">
                <a:spLocks noRot="1" noChangeAspect="1" noMove="1" noResize="1" noEditPoints="1" noAdjustHandles="1" noChangeArrowheads="1" noChangeShapeType="1" noTextEdit="1"/>
              </p:cNvSpPr>
              <p:nvPr/>
            </p:nvSpPr>
            <p:spPr>
              <a:xfrm>
                <a:off x="6857999" y="3532719"/>
                <a:ext cx="2051860" cy="338554"/>
              </a:xfrm>
              <a:prstGeom prst="rect">
                <a:avLst/>
              </a:prstGeom>
              <a:blipFill>
                <a:blip r:embed="rId2"/>
                <a:stretch>
                  <a:fillRect l="-1484" t="-5455" b="-23636"/>
                </a:stretch>
              </a:blipFill>
            </p:spPr>
            <p:txBody>
              <a:bodyPr/>
              <a:lstStyle/>
              <a:p>
                <a:r>
                  <a:rPr lang="en-US">
                    <a:noFill/>
                  </a:rPr>
                  <a:t> </a:t>
                </a:r>
              </a:p>
            </p:txBody>
          </p:sp>
        </mc:Fallback>
      </mc:AlternateContent>
      <p:sp>
        <p:nvSpPr>
          <p:cNvPr id="80" name="Rectangle: Rounded Corners 79">
            <a:extLst>
              <a:ext uri="{FF2B5EF4-FFF2-40B4-BE49-F238E27FC236}">
                <a16:creationId xmlns:a16="http://schemas.microsoft.com/office/drawing/2014/main" id="{0ED585D4-A632-55FF-A517-4CC23A324014}"/>
              </a:ext>
            </a:extLst>
          </p:cNvPr>
          <p:cNvSpPr/>
          <p:nvPr/>
        </p:nvSpPr>
        <p:spPr>
          <a:xfrm>
            <a:off x="6879475" y="3962799"/>
            <a:ext cx="1707573" cy="39491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8F26B74B-CBA9-CD85-7DB2-809015CEE8CC}"/>
                  </a:ext>
                </a:extLst>
              </p:cNvPr>
              <p:cNvSpPr txBox="1"/>
              <p:nvPr/>
            </p:nvSpPr>
            <p:spPr>
              <a:xfrm>
                <a:off x="6879473" y="3990981"/>
                <a:ext cx="1782389" cy="338554"/>
              </a:xfrm>
              <a:prstGeom prst="rect">
                <a:avLst/>
              </a:prstGeom>
              <a:noFill/>
            </p:spPr>
            <p:txBody>
              <a:bodyPr wrap="square" rtlCol="0">
                <a:spAutoFit/>
              </a:bodyPr>
              <a:lstStyle/>
              <a:p>
                <a:r>
                  <a:rPr lang="en-MY" sz="1600"/>
                  <a:t>Arm Elevation </a:t>
                </a:r>
                <a14:m>
                  <m:oMath xmlns:m="http://schemas.openxmlformats.org/officeDocument/2006/math">
                    <m:sSub>
                      <m:sSubPr>
                        <m:ctrlPr>
                          <a:rPr lang="en-MY" sz="1600" b="0" i="1" smtClean="0">
                            <a:latin typeface="Cambria Math" panose="02040503050406030204" pitchFamily="18" charset="0"/>
                            <a:ea typeface="Cambria Math" panose="02040503050406030204" pitchFamily="18" charset="0"/>
                          </a:rPr>
                        </m:ctrlPr>
                      </m:sSubPr>
                      <m:e>
                        <m:r>
                          <a:rPr lang="en-MY" sz="1600" i="1" smtClean="0">
                            <a:latin typeface="Cambria Math" panose="02040503050406030204" pitchFamily="18" charset="0"/>
                            <a:ea typeface="Cambria Math" panose="02040503050406030204" pitchFamily="18" charset="0"/>
                          </a:rPr>
                          <m:t>𝜃</m:t>
                        </m:r>
                      </m:e>
                      <m:sub>
                        <m:r>
                          <a:rPr lang="en-MY" sz="1600" b="0" i="1" smtClean="0">
                            <a:latin typeface="Cambria Math" panose="02040503050406030204" pitchFamily="18" charset="0"/>
                            <a:ea typeface="Cambria Math" panose="02040503050406030204" pitchFamily="18" charset="0"/>
                          </a:rPr>
                          <m:t>𝑎</m:t>
                        </m:r>
                      </m:sub>
                    </m:sSub>
                  </m:oMath>
                </a14:m>
                <a:endParaRPr lang="en-US" sz="1600"/>
              </a:p>
            </p:txBody>
          </p:sp>
        </mc:Choice>
        <mc:Fallback xmlns="">
          <p:sp>
            <p:nvSpPr>
              <p:cNvPr id="81" name="TextBox 80">
                <a:extLst>
                  <a:ext uri="{FF2B5EF4-FFF2-40B4-BE49-F238E27FC236}">
                    <a16:creationId xmlns:a16="http://schemas.microsoft.com/office/drawing/2014/main" id="{8F26B74B-CBA9-CD85-7DB2-809015CEE8CC}"/>
                  </a:ext>
                </a:extLst>
              </p:cNvPr>
              <p:cNvSpPr txBox="1">
                <a:spLocks noRot="1" noChangeAspect="1" noMove="1" noResize="1" noEditPoints="1" noAdjustHandles="1" noChangeArrowheads="1" noChangeShapeType="1" noTextEdit="1"/>
              </p:cNvSpPr>
              <p:nvPr/>
            </p:nvSpPr>
            <p:spPr>
              <a:xfrm>
                <a:off x="6879473" y="3990981"/>
                <a:ext cx="1782389" cy="338554"/>
              </a:xfrm>
              <a:prstGeom prst="rect">
                <a:avLst/>
              </a:prstGeom>
              <a:blipFill>
                <a:blip r:embed="rId3"/>
                <a:stretch>
                  <a:fillRect l="-2055" t="-5455" b="-23636"/>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D9795120-4F7E-F419-6F51-F6591F68A02A}"/>
              </a:ext>
            </a:extLst>
          </p:cNvPr>
          <p:cNvCxnSpPr/>
          <p:nvPr/>
        </p:nvCxnSpPr>
        <p:spPr>
          <a:xfrm>
            <a:off x="8968048" y="2023357"/>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6455838-1C92-234A-4D5B-33E243B26CEB}"/>
              </a:ext>
            </a:extLst>
          </p:cNvPr>
          <p:cNvCxnSpPr/>
          <p:nvPr/>
        </p:nvCxnSpPr>
        <p:spPr>
          <a:xfrm>
            <a:off x="8968048" y="4270564"/>
            <a:ext cx="325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30C21A0-A385-28A1-6396-D16F97FFE177}"/>
              </a:ext>
            </a:extLst>
          </p:cNvPr>
          <p:cNvCxnSpPr>
            <a:cxnSpLocks/>
          </p:cNvCxnSpPr>
          <p:nvPr/>
        </p:nvCxnSpPr>
        <p:spPr>
          <a:xfrm>
            <a:off x="9293630" y="2023357"/>
            <a:ext cx="0" cy="22472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13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Experiment for Motion Capture </a:t>
            </a:r>
            <a:endParaRPr lang="en-US" dirty="0"/>
          </a:p>
        </p:txBody>
      </p:sp>
      <p:sp>
        <p:nvSpPr>
          <p:cNvPr id="5" name="Rectangle: Rounded Corners 4">
            <a:extLst>
              <a:ext uri="{FF2B5EF4-FFF2-40B4-BE49-F238E27FC236}">
                <a16:creationId xmlns:a16="http://schemas.microsoft.com/office/drawing/2014/main" id="{6641CBB9-AEB1-FCF7-4075-54F010F1B654}"/>
              </a:ext>
            </a:extLst>
          </p:cNvPr>
          <p:cNvSpPr/>
          <p:nvPr/>
        </p:nvSpPr>
        <p:spPr>
          <a:xfrm>
            <a:off x="1166552" y="2913460"/>
            <a:ext cx="1138844" cy="51554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14E6DB-E468-4842-9D37-5BEC3A78668D}"/>
              </a:ext>
            </a:extLst>
          </p:cNvPr>
          <p:cNvSpPr txBox="1"/>
          <p:nvPr/>
        </p:nvSpPr>
        <p:spPr>
          <a:xfrm>
            <a:off x="1166551" y="2986564"/>
            <a:ext cx="1147157" cy="369332"/>
          </a:xfrm>
          <a:prstGeom prst="rect">
            <a:avLst/>
          </a:prstGeom>
          <a:noFill/>
        </p:spPr>
        <p:txBody>
          <a:bodyPr wrap="square" rtlCol="0">
            <a:spAutoFit/>
          </a:bodyPr>
          <a:lstStyle/>
          <a:p>
            <a:r>
              <a:rPr lang="en-MY" dirty="0"/>
              <a:t>Session 1</a:t>
            </a:r>
            <a:endParaRPr lang="en-US" dirty="0"/>
          </a:p>
        </p:txBody>
      </p:sp>
      <p:sp>
        <p:nvSpPr>
          <p:cNvPr id="8" name="Rectangle: Rounded Corners 7">
            <a:extLst>
              <a:ext uri="{FF2B5EF4-FFF2-40B4-BE49-F238E27FC236}">
                <a16:creationId xmlns:a16="http://schemas.microsoft.com/office/drawing/2014/main" id="{46267E78-AD66-824A-BBB0-8DC5B4967210}"/>
              </a:ext>
            </a:extLst>
          </p:cNvPr>
          <p:cNvSpPr/>
          <p:nvPr/>
        </p:nvSpPr>
        <p:spPr>
          <a:xfrm>
            <a:off x="3685310" y="2043405"/>
            <a:ext cx="1318953" cy="36727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5405A4A-7A72-0688-B089-5E93789CC47B}"/>
              </a:ext>
            </a:extLst>
          </p:cNvPr>
          <p:cNvSpPr txBox="1"/>
          <p:nvPr/>
        </p:nvSpPr>
        <p:spPr>
          <a:xfrm>
            <a:off x="3696393" y="2058582"/>
            <a:ext cx="1318953" cy="338554"/>
          </a:xfrm>
          <a:prstGeom prst="rect">
            <a:avLst/>
          </a:prstGeom>
          <a:noFill/>
        </p:spPr>
        <p:txBody>
          <a:bodyPr wrap="square" rtlCol="0">
            <a:spAutoFit/>
          </a:bodyPr>
          <a:lstStyle/>
          <a:p>
            <a:r>
              <a:rPr lang="en-MY" sz="1600" dirty="0"/>
              <a:t>First Course</a:t>
            </a:r>
            <a:endParaRPr lang="en-US" sz="1600" dirty="0"/>
          </a:p>
        </p:txBody>
      </p:sp>
      <p:sp>
        <p:nvSpPr>
          <p:cNvPr id="10" name="Rectangle: Rounded Corners 9">
            <a:extLst>
              <a:ext uri="{FF2B5EF4-FFF2-40B4-BE49-F238E27FC236}">
                <a16:creationId xmlns:a16="http://schemas.microsoft.com/office/drawing/2014/main" id="{64B56449-F27C-7665-5BDA-6607418D4CD5}"/>
              </a:ext>
            </a:extLst>
          </p:cNvPr>
          <p:cNvSpPr/>
          <p:nvPr/>
        </p:nvSpPr>
        <p:spPr>
          <a:xfrm>
            <a:off x="3685310" y="2618510"/>
            <a:ext cx="1515687" cy="39470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AB2EC6C-0702-F4A6-6840-32BCA614CD3A}"/>
              </a:ext>
            </a:extLst>
          </p:cNvPr>
          <p:cNvSpPr txBox="1"/>
          <p:nvPr/>
        </p:nvSpPr>
        <p:spPr>
          <a:xfrm>
            <a:off x="3696393" y="2657497"/>
            <a:ext cx="1504603" cy="338554"/>
          </a:xfrm>
          <a:prstGeom prst="rect">
            <a:avLst/>
          </a:prstGeom>
          <a:noFill/>
        </p:spPr>
        <p:txBody>
          <a:bodyPr wrap="square" rtlCol="0">
            <a:spAutoFit/>
          </a:bodyPr>
          <a:lstStyle/>
          <a:p>
            <a:r>
              <a:rPr lang="en-MY" sz="1600" dirty="0"/>
              <a:t>Standard Wall</a:t>
            </a:r>
            <a:endParaRPr lang="en-US" sz="1600" dirty="0"/>
          </a:p>
        </p:txBody>
      </p:sp>
      <p:sp>
        <p:nvSpPr>
          <p:cNvPr id="13" name="Rectangle: Rounded Corners 12">
            <a:extLst>
              <a:ext uri="{FF2B5EF4-FFF2-40B4-BE49-F238E27FC236}">
                <a16:creationId xmlns:a16="http://schemas.microsoft.com/office/drawing/2014/main" id="{C432AFD1-520D-D201-B0FC-0A1E25DC8F8B}"/>
              </a:ext>
            </a:extLst>
          </p:cNvPr>
          <p:cNvSpPr/>
          <p:nvPr/>
        </p:nvSpPr>
        <p:spPr>
          <a:xfrm>
            <a:off x="3682539" y="3268641"/>
            <a:ext cx="1657005" cy="39470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DF82A71-D44D-ABD0-FF53-EEF3B6E83CAC}"/>
              </a:ext>
            </a:extLst>
          </p:cNvPr>
          <p:cNvSpPr txBox="1"/>
          <p:nvPr/>
        </p:nvSpPr>
        <p:spPr>
          <a:xfrm>
            <a:off x="3674226" y="3307628"/>
            <a:ext cx="1665318" cy="338554"/>
          </a:xfrm>
          <a:prstGeom prst="rect">
            <a:avLst/>
          </a:prstGeom>
          <a:noFill/>
        </p:spPr>
        <p:txBody>
          <a:bodyPr wrap="square" rtlCol="0">
            <a:spAutoFit/>
          </a:bodyPr>
          <a:lstStyle/>
          <a:p>
            <a:r>
              <a:rPr lang="en-MY" sz="1600" dirty="0"/>
              <a:t>Reinforced Wall</a:t>
            </a:r>
            <a:endParaRPr lang="en-US" sz="1600" dirty="0"/>
          </a:p>
        </p:txBody>
      </p:sp>
      <p:sp>
        <p:nvSpPr>
          <p:cNvPr id="18" name="Rectangle: Rounded Corners 17">
            <a:extLst>
              <a:ext uri="{FF2B5EF4-FFF2-40B4-BE49-F238E27FC236}">
                <a16:creationId xmlns:a16="http://schemas.microsoft.com/office/drawing/2014/main" id="{B5E9AB7B-9E95-B2A2-069A-446336DC7493}"/>
              </a:ext>
            </a:extLst>
          </p:cNvPr>
          <p:cNvSpPr/>
          <p:nvPr/>
        </p:nvSpPr>
        <p:spPr>
          <a:xfrm>
            <a:off x="3685310" y="3890056"/>
            <a:ext cx="1886990" cy="39449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C8D3C28-8C6E-8B5B-A001-E99B749EB6B4}"/>
              </a:ext>
            </a:extLst>
          </p:cNvPr>
          <p:cNvSpPr txBox="1"/>
          <p:nvPr/>
        </p:nvSpPr>
        <p:spPr>
          <a:xfrm>
            <a:off x="3696393" y="3928901"/>
            <a:ext cx="1886991" cy="338554"/>
          </a:xfrm>
          <a:prstGeom prst="rect">
            <a:avLst/>
          </a:prstGeom>
          <a:noFill/>
        </p:spPr>
        <p:txBody>
          <a:bodyPr wrap="square" rtlCol="0">
            <a:spAutoFit/>
          </a:bodyPr>
          <a:lstStyle/>
          <a:p>
            <a:r>
              <a:rPr lang="en-US" sz="1600" dirty="0"/>
              <a:t>Constrained Space</a:t>
            </a:r>
          </a:p>
        </p:txBody>
      </p:sp>
      <p:sp>
        <p:nvSpPr>
          <p:cNvPr id="21" name="Rectangle: Rounded Corners 20">
            <a:extLst>
              <a:ext uri="{FF2B5EF4-FFF2-40B4-BE49-F238E27FC236}">
                <a16:creationId xmlns:a16="http://schemas.microsoft.com/office/drawing/2014/main" id="{BEA3E34F-90A3-3EC2-0ED5-84DE7F3A1F2C}"/>
              </a:ext>
            </a:extLst>
          </p:cNvPr>
          <p:cNvSpPr/>
          <p:nvPr/>
        </p:nvSpPr>
        <p:spPr>
          <a:xfrm>
            <a:off x="3710249" y="4634802"/>
            <a:ext cx="1657005" cy="41638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D001953-D11F-6B37-32B4-B7D69C24A53A}"/>
              </a:ext>
            </a:extLst>
          </p:cNvPr>
          <p:cNvSpPr txBox="1"/>
          <p:nvPr/>
        </p:nvSpPr>
        <p:spPr>
          <a:xfrm>
            <a:off x="3746269" y="4673789"/>
            <a:ext cx="1620986" cy="338554"/>
          </a:xfrm>
          <a:prstGeom prst="rect">
            <a:avLst/>
          </a:prstGeom>
          <a:noFill/>
        </p:spPr>
        <p:txBody>
          <a:bodyPr wrap="square" rtlCol="0">
            <a:spAutoFit/>
          </a:bodyPr>
          <a:lstStyle/>
          <a:p>
            <a:r>
              <a:rPr lang="en-MY" sz="1600" dirty="0"/>
              <a:t>Individual 23kg</a:t>
            </a:r>
            <a:endParaRPr lang="en-US" sz="1600" dirty="0"/>
          </a:p>
        </p:txBody>
      </p:sp>
      <p:sp>
        <p:nvSpPr>
          <p:cNvPr id="23" name="Rectangle: Rounded Corners 22">
            <a:extLst>
              <a:ext uri="{FF2B5EF4-FFF2-40B4-BE49-F238E27FC236}">
                <a16:creationId xmlns:a16="http://schemas.microsoft.com/office/drawing/2014/main" id="{F97D823D-6997-016E-7B40-5EA6FAFA5283}"/>
              </a:ext>
            </a:extLst>
          </p:cNvPr>
          <p:cNvSpPr/>
          <p:nvPr/>
        </p:nvSpPr>
        <p:spPr>
          <a:xfrm>
            <a:off x="3710250" y="5290978"/>
            <a:ext cx="1197034"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771EB27F-3536-80D1-2AD9-234040F53495}"/>
              </a:ext>
            </a:extLst>
          </p:cNvPr>
          <p:cNvSpPr txBox="1"/>
          <p:nvPr/>
        </p:nvSpPr>
        <p:spPr>
          <a:xfrm>
            <a:off x="3695013" y="5290978"/>
            <a:ext cx="1212270" cy="338554"/>
          </a:xfrm>
          <a:prstGeom prst="rect">
            <a:avLst/>
          </a:prstGeom>
          <a:noFill/>
        </p:spPr>
        <p:txBody>
          <a:bodyPr wrap="square" rtlCol="0">
            <a:spAutoFit/>
          </a:bodyPr>
          <a:lstStyle/>
          <a:p>
            <a:r>
              <a:rPr lang="en-MY" sz="1600" dirty="0" err="1"/>
              <a:t>Colab</a:t>
            </a:r>
            <a:r>
              <a:rPr lang="en-MY" sz="1600" dirty="0"/>
              <a:t> 23kg</a:t>
            </a:r>
            <a:endParaRPr lang="en-US" sz="1600" dirty="0"/>
          </a:p>
        </p:txBody>
      </p:sp>
      <p:sp>
        <p:nvSpPr>
          <p:cNvPr id="30" name="Rectangle: Rounded Corners 29">
            <a:extLst>
              <a:ext uri="{FF2B5EF4-FFF2-40B4-BE49-F238E27FC236}">
                <a16:creationId xmlns:a16="http://schemas.microsoft.com/office/drawing/2014/main" id="{EAF7481B-5EB9-5A30-0A71-57D4313180DA}"/>
              </a:ext>
            </a:extLst>
          </p:cNvPr>
          <p:cNvSpPr/>
          <p:nvPr/>
        </p:nvSpPr>
        <p:spPr>
          <a:xfrm>
            <a:off x="3721334" y="5869322"/>
            <a:ext cx="1402080"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F030ACD1-473B-4D3C-762C-9612B454CBE6}"/>
              </a:ext>
            </a:extLst>
          </p:cNvPr>
          <p:cNvSpPr txBox="1"/>
          <p:nvPr/>
        </p:nvSpPr>
        <p:spPr>
          <a:xfrm>
            <a:off x="3721333" y="5876852"/>
            <a:ext cx="1402079" cy="338554"/>
          </a:xfrm>
          <a:prstGeom prst="rect">
            <a:avLst/>
          </a:prstGeom>
          <a:noFill/>
        </p:spPr>
        <p:txBody>
          <a:bodyPr wrap="square" rtlCol="0">
            <a:spAutoFit/>
          </a:bodyPr>
          <a:lstStyle/>
          <a:p>
            <a:r>
              <a:rPr lang="en-MY" sz="1600" dirty="0" err="1"/>
              <a:t>Colab</a:t>
            </a:r>
            <a:r>
              <a:rPr lang="en-MY" sz="1600" dirty="0"/>
              <a:t> 35.2kg</a:t>
            </a:r>
            <a:endParaRPr lang="en-US" sz="1600" dirty="0"/>
          </a:p>
        </p:txBody>
      </p:sp>
      <p:cxnSp>
        <p:nvCxnSpPr>
          <p:cNvPr id="34" name="Connector: Elbow 33">
            <a:extLst>
              <a:ext uri="{FF2B5EF4-FFF2-40B4-BE49-F238E27FC236}">
                <a16:creationId xmlns:a16="http://schemas.microsoft.com/office/drawing/2014/main" id="{2E08A324-867C-5853-DA1B-976CE2E79EB3}"/>
              </a:ext>
            </a:extLst>
          </p:cNvPr>
          <p:cNvCxnSpPr>
            <a:cxnSpLocks/>
            <a:stCxn id="5" idx="3"/>
            <a:endCxn id="8" idx="1"/>
          </p:cNvCxnSpPr>
          <p:nvPr/>
        </p:nvCxnSpPr>
        <p:spPr>
          <a:xfrm flipV="1">
            <a:off x="2305396" y="2227040"/>
            <a:ext cx="1379914" cy="9441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2721072B-D16C-B626-2431-BF09CB65C5DE}"/>
              </a:ext>
            </a:extLst>
          </p:cNvPr>
          <p:cNvCxnSpPr>
            <a:cxnSpLocks/>
            <a:stCxn id="5" idx="3"/>
            <a:endCxn id="10" idx="1"/>
          </p:cNvCxnSpPr>
          <p:nvPr/>
        </p:nvCxnSpPr>
        <p:spPr>
          <a:xfrm flipV="1">
            <a:off x="2305396" y="2815864"/>
            <a:ext cx="1379914" cy="355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4E72BCD6-BADA-43BD-D7BF-AD958A6C8DB2}"/>
              </a:ext>
            </a:extLst>
          </p:cNvPr>
          <p:cNvCxnSpPr>
            <a:cxnSpLocks/>
            <a:stCxn id="5" idx="3"/>
            <a:endCxn id="13" idx="1"/>
          </p:cNvCxnSpPr>
          <p:nvPr/>
        </p:nvCxnSpPr>
        <p:spPr>
          <a:xfrm>
            <a:off x="2305396" y="3171230"/>
            <a:ext cx="1377143" cy="2947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A9578C5-9CC4-479D-49AD-E14065FFEB01}"/>
              </a:ext>
            </a:extLst>
          </p:cNvPr>
          <p:cNvCxnSpPr>
            <a:cxnSpLocks/>
            <a:stCxn id="5" idx="3"/>
            <a:endCxn id="18" idx="1"/>
          </p:cNvCxnSpPr>
          <p:nvPr/>
        </p:nvCxnSpPr>
        <p:spPr>
          <a:xfrm>
            <a:off x="2305396" y="3171230"/>
            <a:ext cx="1379914" cy="916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CD9C0C7-D401-8CB8-D3DF-44B19ED793DA}"/>
              </a:ext>
            </a:extLst>
          </p:cNvPr>
          <p:cNvSpPr txBox="1"/>
          <p:nvPr/>
        </p:nvSpPr>
        <p:spPr>
          <a:xfrm>
            <a:off x="3158836" y="1906172"/>
            <a:ext cx="282632" cy="338554"/>
          </a:xfrm>
          <a:prstGeom prst="rect">
            <a:avLst/>
          </a:prstGeom>
          <a:noFill/>
        </p:spPr>
        <p:txBody>
          <a:bodyPr wrap="square" rtlCol="0">
            <a:spAutoFit/>
          </a:bodyPr>
          <a:lstStyle/>
          <a:p>
            <a:r>
              <a:rPr lang="en-MY" sz="1600" dirty="0"/>
              <a:t>1</a:t>
            </a:r>
            <a:endParaRPr lang="en-US" sz="1600" dirty="0"/>
          </a:p>
        </p:txBody>
      </p:sp>
      <p:sp>
        <p:nvSpPr>
          <p:cNvPr id="39" name="TextBox 38">
            <a:extLst>
              <a:ext uri="{FF2B5EF4-FFF2-40B4-BE49-F238E27FC236}">
                <a16:creationId xmlns:a16="http://schemas.microsoft.com/office/drawing/2014/main" id="{C8501DAE-59EE-5FFB-ED30-61A8570398D8}"/>
              </a:ext>
            </a:extLst>
          </p:cNvPr>
          <p:cNvSpPr txBox="1"/>
          <p:nvPr/>
        </p:nvSpPr>
        <p:spPr>
          <a:xfrm>
            <a:off x="3061853" y="2499485"/>
            <a:ext cx="545870" cy="338554"/>
          </a:xfrm>
          <a:prstGeom prst="rect">
            <a:avLst/>
          </a:prstGeom>
          <a:noFill/>
        </p:spPr>
        <p:txBody>
          <a:bodyPr wrap="square" rtlCol="0">
            <a:spAutoFit/>
          </a:bodyPr>
          <a:lstStyle/>
          <a:p>
            <a:r>
              <a:rPr lang="en-MY" sz="1600" dirty="0"/>
              <a:t>2~6</a:t>
            </a:r>
            <a:endParaRPr lang="en-US" sz="1600" dirty="0"/>
          </a:p>
        </p:txBody>
      </p:sp>
      <p:sp>
        <p:nvSpPr>
          <p:cNvPr id="40" name="TextBox 39">
            <a:extLst>
              <a:ext uri="{FF2B5EF4-FFF2-40B4-BE49-F238E27FC236}">
                <a16:creationId xmlns:a16="http://schemas.microsoft.com/office/drawing/2014/main" id="{2E8AD5C8-8C88-1B40-A75C-5C8A29E53E8F}"/>
              </a:ext>
            </a:extLst>
          </p:cNvPr>
          <p:cNvSpPr txBox="1"/>
          <p:nvPr/>
        </p:nvSpPr>
        <p:spPr>
          <a:xfrm>
            <a:off x="3061853" y="3138352"/>
            <a:ext cx="545870" cy="338554"/>
          </a:xfrm>
          <a:prstGeom prst="rect">
            <a:avLst/>
          </a:prstGeom>
          <a:noFill/>
        </p:spPr>
        <p:txBody>
          <a:bodyPr wrap="square" rtlCol="0">
            <a:spAutoFit/>
          </a:bodyPr>
          <a:lstStyle/>
          <a:p>
            <a:r>
              <a:rPr lang="en-MY" sz="1600" dirty="0"/>
              <a:t>6~7</a:t>
            </a:r>
            <a:endParaRPr lang="en-US" sz="1600" dirty="0"/>
          </a:p>
        </p:txBody>
      </p:sp>
      <p:sp>
        <p:nvSpPr>
          <p:cNvPr id="41" name="TextBox 40">
            <a:extLst>
              <a:ext uri="{FF2B5EF4-FFF2-40B4-BE49-F238E27FC236}">
                <a16:creationId xmlns:a16="http://schemas.microsoft.com/office/drawing/2014/main" id="{E0C32C8A-1B42-AACA-E926-B6ACE5E1678D}"/>
              </a:ext>
            </a:extLst>
          </p:cNvPr>
          <p:cNvSpPr txBox="1"/>
          <p:nvPr/>
        </p:nvSpPr>
        <p:spPr>
          <a:xfrm>
            <a:off x="3000890" y="3759624"/>
            <a:ext cx="709355" cy="338554"/>
          </a:xfrm>
          <a:prstGeom prst="rect">
            <a:avLst/>
          </a:prstGeom>
          <a:noFill/>
        </p:spPr>
        <p:txBody>
          <a:bodyPr wrap="square" rtlCol="0">
            <a:spAutoFit/>
          </a:bodyPr>
          <a:lstStyle/>
          <a:p>
            <a:r>
              <a:rPr lang="en-MY" sz="1600" dirty="0"/>
              <a:t>8~10</a:t>
            </a:r>
            <a:endParaRPr lang="en-US" sz="1600" dirty="0"/>
          </a:p>
        </p:txBody>
      </p:sp>
      <p:sp>
        <p:nvSpPr>
          <p:cNvPr id="42" name="Rectangle: Rounded Corners 41">
            <a:extLst>
              <a:ext uri="{FF2B5EF4-FFF2-40B4-BE49-F238E27FC236}">
                <a16:creationId xmlns:a16="http://schemas.microsoft.com/office/drawing/2014/main" id="{597371B8-A5DD-1546-8BBD-4CAA59974454}"/>
              </a:ext>
            </a:extLst>
          </p:cNvPr>
          <p:cNvSpPr/>
          <p:nvPr/>
        </p:nvSpPr>
        <p:spPr>
          <a:xfrm>
            <a:off x="1158240" y="5200470"/>
            <a:ext cx="1138844" cy="51554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ACB28287-883E-1FDC-F932-A2E24C4E2151}"/>
              </a:ext>
            </a:extLst>
          </p:cNvPr>
          <p:cNvSpPr txBox="1"/>
          <p:nvPr/>
        </p:nvSpPr>
        <p:spPr>
          <a:xfrm>
            <a:off x="1158239" y="5273574"/>
            <a:ext cx="1147157" cy="369332"/>
          </a:xfrm>
          <a:prstGeom prst="rect">
            <a:avLst/>
          </a:prstGeom>
          <a:noFill/>
        </p:spPr>
        <p:txBody>
          <a:bodyPr wrap="square" rtlCol="0">
            <a:spAutoFit/>
          </a:bodyPr>
          <a:lstStyle/>
          <a:p>
            <a:r>
              <a:rPr lang="en-MY" dirty="0"/>
              <a:t>Session 2</a:t>
            </a:r>
            <a:endParaRPr lang="en-US" dirty="0"/>
          </a:p>
        </p:txBody>
      </p:sp>
      <p:sp>
        <p:nvSpPr>
          <p:cNvPr id="44" name="TextBox 43">
            <a:extLst>
              <a:ext uri="{FF2B5EF4-FFF2-40B4-BE49-F238E27FC236}">
                <a16:creationId xmlns:a16="http://schemas.microsoft.com/office/drawing/2014/main" id="{049BF88E-117C-B3C5-AE28-547ED52B2BA1}"/>
              </a:ext>
            </a:extLst>
          </p:cNvPr>
          <p:cNvSpPr txBox="1"/>
          <p:nvPr/>
        </p:nvSpPr>
        <p:spPr>
          <a:xfrm>
            <a:off x="5902728" y="5121701"/>
            <a:ext cx="545869" cy="338554"/>
          </a:xfrm>
          <a:prstGeom prst="rect">
            <a:avLst/>
          </a:prstGeom>
          <a:noFill/>
        </p:spPr>
        <p:txBody>
          <a:bodyPr wrap="square" rtlCol="0">
            <a:spAutoFit/>
          </a:bodyPr>
          <a:lstStyle/>
          <a:p>
            <a:r>
              <a:rPr lang="en-MY" sz="1600" dirty="0"/>
              <a:t>2~6</a:t>
            </a:r>
            <a:endParaRPr lang="en-US" sz="1600" dirty="0"/>
          </a:p>
        </p:txBody>
      </p:sp>
      <p:cxnSp>
        <p:nvCxnSpPr>
          <p:cNvPr id="45" name="Connector: Elbow 44">
            <a:extLst>
              <a:ext uri="{FF2B5EF4-FFF2-40B4-BE49-F238E27FC236}">
                <a16:creationId xmlns:a16="http://schemas.microsoft.com/office/drawing/2014/main" id="{193810D9-1A37-7EDD-8355-C74ED23A3529}"/>
              </a:ext>
            </a:extLst>
          </p:cNvPr>
          <p:cNvCxnSpPr>
            <a:cxnSpLocks/>
            <a:stCxn id="42" idx="3"/>
            <a:endCxn id="21" idx="1"/>
          </p:cNvCxnSpPr>
          <p:nvPr/>
        </p:nvCxnSpPr>
        <p:spPr>
          <a:xfrm flipV="1">
            <a:off x="2297084" y="4842995"/>
            <a:ext cx="1413165" cy="6152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5A4A519F-1949-DA50-5B0E-80D5038EB513}"/>
              </a:ext>
            </a:extLst>
          </p:cNvPr>
          <p:cNvCxnSpPr>
            <a:cxnSpLocks/>
            <a:stCxn id="42" idx="3"/>
            <a:endCxn id="32" idx="1"/>
          </p:cNvCxnSpPr>
          <p:nvPr/>
        </p:nvCxnSpPr>
        <p:spPr>
          <a:xfrm>
            <a:off x="2297084" y="5458240"/>
            <a:ext cx="1424249" cy="587889"/>
          </a:xfrm>
          <a:prstGeom prst="bentConnector3">
            <a:avLst>
              <a:gd name="adj1" fmla="val 494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14E6F61-D86D-711A-3352-82175AE17342}"/>
              </a:ext>
            </a:extLst>
          </p:cNvPr>
          <p:cNvCxnSpPr>
            <a:cxnSpLocks/>
            <a:endCxn id="24" idx="1"/>
          </p:cNvCxnSpPr>
          <p:nvPr/>
        </p:nvCxnSpPr>
        <p:spPr>
          <a:xfrm>
            <a:off x="2413463" y="5460255"/>
            <a:ext cx="128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F2D3C11-D6A2-E00B-33B4-E38A3F81550B}"/>
              </a:ext>
            </a:extLst>
          </p:cNvPr>
          <p:cNvCxnSpPr>
            <a:cxnSpLocks/>
          </p:cNvCxnSpPr>
          <p:nvPr/>
        </p:nvCxnSpPr>
        <p:spPr>
          <a:xfrm>
            <a:off x="5796744" y="4806419"/>
            <a:ext cx="0" cy="130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1A9035-1B99-EBA9-34A9-BB1C48DFA819}"/>
              </a:ext>
            </a:extLst>
          </p:cNvPr>
          <p:cNvCxnSpPr>
            <a:cxnSpLocks/>
          </p:cNvCxnSpPr>
          <p:nvPr/>
        </p:nvCxnSpPr>
        <p:spPr>
          <a:xfrm flipH="1">
            <a:off x="5439296" y="4809220"/>
            <a:ext cx="357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435E6EF-7CF7-61C0-1EE1-CE07788874FC}"/>
              </a:ext>
            </a:extLst>
          </p:cNvPr>
          <p:cNvCxnSpPr>
            <a:cxnSpLocks/>
          </p:cNvCxnSpPr>
          <p:nvPr/>
        </p:nvCxnSpPr>
        <p:spPr>
          <a:xfrm flipH="1">
            <a:off x="5439297" y="6108378"/>
            <a:ext cx="357447"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41CE7C25-89A7-C621-7808-D039F475F6BE}"/>
              </a:ext>
            </a:extLst>
          </p:cNvPr>
          <p:cNvSpPr/>
          <p:nvPr/>
        </p:nvSpPr>
        <p:spPr>
          <a:xfrm>
            <a:off x="6686205" y="5236800"/>
            <a:ext cx="1515687" cy="39470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266CE38E-CA59-486C-10CA-BA843AD5BF74}"/>
              </a:ext>
            </a:extLst>
          </p:cNvPr>
          <p:cNvSpPr txBox="1"/>
          <p:nvPr/>
        </p:nvSpPr>
        <p:spPr>
          <a:xfrm>
            <a:off x="6712524" y="5275787"/>
            <a:ext cx="1489367" cy="338554"/>
          </a:xfrm>
          <a:prstGeom prst="rect">
            <a:avLst/>
          </a:prstGeom>
          <a:noFill/>
        </p:spPr>
        <p:txBody>
          <a:bodyPr wrap="square" rtlCol="0">
            <a:spAutoFit/>
          </a:bodyPr>
          <a:lstStyle/>
          <a:p>
            <a:r>
              <a:rPr lang="en-MY" sz="1600" dirty="0"/>
              <a:t>Standard Wall</a:t>
            </a:r>
            <a:endParaRPr lang="en-US" sz="1600" dirty="0"/>
          </a:p>
        </p:txBody>
      </p:sp>
      <p:cxnSp>
        <p:nvCxnSpPr>
          <p:cNvPr id="58" name="Straight Arrow Connector 57">
            <a:extLst>
              <a:ext uri="{FF2B5EF4-FFF2-40B4-BE49-F238E27FC236}">
                <a16:creationId xmlns:a16="http://schemas.microsoft.com/office/drawing/2014/main" id="{47ECB426-38E6-8914-4D1C-8D479B2CFCDC}"/>
              </a:ext>
            </a:extLst>
          </p:cNvPr>
          <p:cNvCxnSpPr>
            <a:cxnSpLocks/>
            <a:endCxn id="53" idx="1"/>
          </p:cNvCxnSpPr>
          <p:nvPr/>
        </p:nvCxnSpPr>
        <p:spPr>
          <a:xfrm>
            <a:off x="5796743" y="5434154"/>
            <a:ext cx="889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4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Data Pre-processing (Low Back)</a:t>
            </a:r>
            <a:endParaRPr lang="en-US"/>
          </a:p>
        </p:txBody>
      </p:sp>
      <p:sp>
        <p:nvSpPr>
          <p:cNvPr id="3" name="Rectangle: Rounded Corners 2">
            <a:extLst>
              <a:ext uri="{FF2B5EF4-FFF2-40B4-BE49-F238E27FC236}">
                <a16:creationId xmlns:a16="http://schemas.microsoft.com/office/drawing/2014/main" id="{94BBD363-044F-BF7E-69F2-8FAD701E96E4}"/>
              </a:ext>
            </a:extLst>
          </p:cNvPr>
          <p:cNvSpPr/>
          <p:nvPr/>
        </p:nvSpPr>
        <p:spPr>
          <a:xfrm>
            <a:off x="579120" y="2346946"/>
            <a:ext cx="1446415" cy="556953"/>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267EAE8-8F9C-8A0D-358B-6073885BF6EF}"/>
                  </a:ext>
                </a:extLst>
              </p:cNvPr>
              <p:cNvSpPr txBox="1"/>
              <p:nvPr/>
            </p:nvSpPr>
            <p:spPr>
              <a:xfrm>
                <a:off x="579120" y="2425917"/>
                <a:ext cx="1446415" cy="369332"/>
              </a:xfrm>
              <a:prstGeom prst="rect">
                <a:avLst/>
              </a:prstGeom>
              <a:noFill/>
            </p:spPr>
            <p:txBody>
              <a:bodyPr wrap="square" rtlCol="0">
                <a:spAutoFit/>
              </a:bodyPr>
              <a:lstStyle/>
              <a:p>
                <a:r>
                  <a:rPr lang="en-MY"/>
                  <a:t>x, y, z, </a:t>
                </a:r>
                <a14:m>
                  <m:oMath xmlns:m="http://schemas.openxmlformats.org/officeDocument/2006/math">
                    <m:sSub>
                      <m:sSubPr>
                        <m:ctrlPr>
                          <a:rPr lang="en-MY" sz="1800" b="0" i="1" smtClean="0">
                            <a:latin typeface="Cambria Math" panose="02040503050406030204" pitchFamily="18" charset="0"/>
                            <a:ea typeface="Cambria Math" panose="02040503050406030204" pitchFamily="18" charset="0"/>
                          </a:rPr>
                        </m:ctrlPr>
                      </m:sSubPr>
                      <m:e>
                        <m:r>
                          <a:rPr lang="en-MY" sz="1800" i="1" smtClean="0">
                            <a:latin typeface="Cambria Math" panose="02040503050406030204" pitchFamily="18" charset="0"/>
                            <a:ea typeface="Cambria Math" panose="02040503050406030204" pitchFamily="18" charset="0"/>
                          </a:rPr>
                          <m:t>𝜃</m:t>
                        </m:r>
                      </m:e>
                      <m:sub>
                        <m:r>
                          <a:rPr lang="en-MY" sz="1800" b="0" i="1" smtClean="0">
                            <a:latin typeface="Cambria Math" panose="02040503050406030204" pitchFamily="18" charset="0"/>
                            <a:ea typeface="Cambria Math" panose="02040503050406030204" pitchFamily="18" charset="0"/>
                          </a:rPr>
                          <m:t>𝑙</m:t>
                        </m:r>
                      </m:sub>
                    </m:sSub>
                  </m:oMath>
                </a14:m>
                <a:r>
                  <a:rPr lang="en-MY"/>
                  <a:t>, </a:t>
                </a:r>
                <a14:m>
                  <m:oMath xmlns:m="http://schemas.openxmlformats.org/officeDocument/2006/math">
                    <m:sSub>
                      <m:sSubPr>
                        <m:ctrlPr>
                          <a:rPr lang="en-MY" i="1">
                            <a:latin typeface="Cambria Math" panose="02040503050406030204" pitchFamily="18" charset="0"/>
                            <a:ea typeface="Cambria Math" panose="02040503050406030204" pitchFamily="18" charset="0"/>
                          </a:rPr>
                        </m:ctrlPr>
                      </m:sSubPr>
                      <m:e>
                        <m:r>
                          <a:rPr lang="en-MY" i="1">
                            <a:latin typeface="Cambria Math" panose="02040503050406030204" pitchFamily="18" charset="0"/>
                            <a:ea typeface="Cambria Math" panose="02040503050406030204" pitchFamily="18" charset="0"/>
                          </a:rPr>
                          <m:t>𝜃</m:t>
                        </m:r>
                      </m:e>
                      <m:sub>
                        <m:r>
                          <a:rPr lang="en-MY" i="1">
                            <a:latin typeface="Cambria Math" panose="02040503050406030204" pitchFamily="18" charset="0"/>
                            <a:ea typeface="Cambria Math" panose="02040503050406030204" pitchFamily="18" charset="0"/>
                          </a:rPr>
                          <m:t>𝑎</m:t>
                        </m:r>
                      </m:sub>
                    </m:sSub>
                  </m:oMath>
                </a14:m>
                <a:r>
                  <a:rPr lang="en-MY"/>
                  <a:t>  </a:t>
                </a:r>
                <a:endParaRPr lang="en-US"/>
              </a:p>
            </p:txBody>
          </p:sp>
        </mc:Choice>
        <mc:Fallback xmlns="">
          <p:sp>
            <p:nvSpPr>
              <p:cNvPr id="4" name="TextBox 3">
                <a:extLst>
                  <a:ext uri="{FF2B5EF4-FFF2-40B4-BE49-F238E27FC236}">
                    <a16:creationId xmlns:a16="http://schemas.microsoft.com/office/drawing/2014/main" id="{7267EAE8-8F9C-8A0D-358B-6073885BF6EF}"/>
                  </a:ext>
                </a:extLst>
              </p:cNvPr>
              <p:cNvSpPr txBox="1">
                <a:spLocks noRot="1" noChangeAspect="1" noMove="1" noResize="1" noEditPoints="1" noAdjustHandles="1" noChangeArrowheads="1" noChangeShapeType="1" noTextEdit="1"/>
              </p:cNvSpPr>
              <p:nvPr/>
            </p:nvSpPr>
            <p:spPr>
              <a:xfrm>
                <a:off x="579120" y="2425917"/>
                <a:ext cx="1446415" cy="369332"/>
              </a:xfrm>
              <a:prstGeom prst="rect">
                <a:avLst/>
              </a:prstGeom>
              <a:blipFill>
                <a:blip r:embed="rId3"/>
                <a:stretch>
                  <a:fillRect l="-3376" t="-9836" b="-24590"/>
                </a:stretch>
              </a:blipFill>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2D5F3A31-A9C5-0A15-BB6F-2710F6B742E8}"/>
              </a:ext>
            </a:extLst>
          </p:cNvPr>
          <p:cNvSpPr/>
          <p:nvPr/>
        </p:nvSpPr>
        <p:spPr>
          <a:xfrm>
            <a:off x="2560320" y="2346946"/>
            <a:ext cx="1446415" cy="556953"/>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20DB1B-25C3-2BF1-1F7C-DF4FF62CAF14}"/>
              </a:ext>
            </a:extLst>
          </p:cNvPr>
          <p:cNvSpPr txBox="1"/>
          <p:nvPr/>
        </p:nvSpPr>
        <p:spPr>
          <a:xfrm>
            <a:off x="2630978" y="2440756"/>
            <a:ext cx="1305098" cy="369332"/>
          </a:xfrm>
          <a:prstGeom prst="rect">
            <a:avLst/>
          </a:prstGeom>
          <a:noFill/>
        </p:spPr>
        <p:txBody>
          <a:bodyPr wrap="square" rtlCol="0">
            <a:spAutoFit/>
          </a:bodyPr>
          <a:lstStyle/>
          <a:p>
            <a:r>
              <a:rPr lang="en-MY"/>
              <a:t>Lever Arm</a:t>
            </a:r>
            <a:endParaRPr lang="en-US"/>
          </a:p>
        </p:txBody>
      </p:sp>
      <p:sp>
        <p:nvSpPr>
          <p:cNvPr id="18" name="Rectangle: Rounded Corners 17">
            <a:extLst>
              <a:ext uri="{FF2B5EF4-FFF2-40B4-BE49-F238E27FC236}">
                <a16:creationId xmlns:a16="http://schemas.microsoft.com/office/drawing/2014/main" id="{52F2D6DD-3E62-9DF1-A91F-2F2A5AA400DB}"/>
              </a:ext>
            </a:extLst>
          </p:cNvPr>
          <p:cNvSpPr/>
          <p:nvPr/>
        </p:nvSpPr>
        <p:spPr>
          <a:xfrm>
            <a:off x="579120" y="3518897"/>
            <a:ext cx="1712422" cy="556953"/>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B62FA36-38A4-7BD7-5851-86B971698AD1}"/>
              </a:ext>
            </a:extLst>
          </p:cNvPr>
          <p:cNvSpPr txBox="1"/>
          <p:nvPr/>
        </p:nvSpPr>
        <p:spPr>
          <a:xfrm>
            <a:off x="649777" y="3612707"/>
            <a:ext cx="1641765" cy="369332"/>
          </a:xfrm>
          <a:prstGeom prst="rect">
            <a:avLst/>
          </a:prstGeom>
          <a:noFill/>
        </p:spPr>
        <p:txBody>
          <a:bodyPr wrap="square" rtlCol="0">
            <a:spAutoFit/>
          </a:bodyPr>
          <a:lstStyle/>
          <a:p>
            <a:r>
              <a:rPr lang="en-MY"/>
              <a:t>Load’s Weight</a:t>
            </a:r>
            <a:endParaRPr lang="en-US"/>
          </a:p>
        </p:txBody>
      </p:sp>
      <p:cxnSp>
        <p:nvCxnSpPr>
          <p:cNvPr id="21" name="Straight Arrow Connector 20">
            <a:extLst>
              <a:ext uri="{FF2B5EF4-FFF2-40B4-BE49-F238E27FC236}">
                <a16:creationId xmlns:a16="http://schemas.microsoft.com/office/drawing/2014/main" id="{37F1E7C3-2E59-C8F5-F03B-A3F07840B2A9}"/>
              </a:ext>
            </a:extLst>
          </p:cNvPr>
          <p:cNvCxnSpPr>
            <a:cxnSpLocks/>
            <a:stCxn id="4" idx="3"/>
          </p:cNvCxnSpPr>
          <p:nvPr/>
        </p:nvCxnSpPr>
        <p:spPr>
          <a:xfrm>
            <a:off x="2025535" y="2610583"/>
            <a:ext cx="534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1B1B61E-183E-F066-D7CF-71FE73C8DF91}"/>
              </a:ext>
            </a:extLst>
          </p:cNvPr>
          <p:cNvCxnSpPr>
            <a:cxnSpLocks/>
            <a:stCxn id="19" idx="3"/>
          </p:cNvCxnSpPr>
          <p:nvPr/>
        </p:nvCxnSpPr>
        <p:spPr>
          <a:xfrm flipV="1">
            <a:off x="2291542" y="3344541"/>
            <a:ext cx="2603960" cy="452832"/>
          </a:xfrm>
          <a:prstGeom prst="bentConnector3">
            <a:avLst>
              <a:gd name="adj1" fmla="val 82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BCFFE3D2-5151-3BB3-0904-0D21B7E7B3ED}"/>
              </a:ext>
            </a:extLst>
          </p:cNvPr>
          <p:cNvCxnSpPr>
            <a:cxnSpLocks/>
            <a:stCxn id="11" idx="3"/>
          </p:cNvCxnSpPr>
          <p:nvPr/>
        </p:nvCxnSpPr>
        <p:spPr>
          <a:xfrm>
            <a:off x="4006735" y="2625423"/>
            <a:ext cx="901234" cy="7191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6C72420E-C844-2300-BA83-91DE00458DB1}"/>
              </a:ext>
            </a:extLst>
          </p:cNvPr>
          <p:cNvSpPr/>
          <p:nvPr/>
        </p:nvSpPr>
        <p:spPr>
          <a:xfrm>
            <a:off x="4919048" y="2968910"/>
            <a:ext cx="1526768" cy="751261"/>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AF5B1B2-DC0B-C14B-73A8-8ADF7FE11F88}"/>
              </a:ext>
            </a:extLst>
          </p:cNvPr>
          <p:cNvSpPr txBox="1"/>
          <p:nvPr/>
        </p:nvSpPr>
        <p:spPr>
          <a:xfrm>
            <a:off x="4989706" y="3062720"/>
            <a:ext cx="1375756" cy="646331"/>
          </a:xfrm>
          <a:prstGeom prst="rect">
            <a:avLst/>
          </a:prstGeom>
          <a:noFill/>
        </p:spPr>
        <p:txBody>
          <a:bodyPr wrap="square" rtlCol="0">
            <a:spAutoFit/>
          </a:bodyPr>
          <a:lstStyle/>
          <a:p>
            <a:r>
              <a:rPr lang="en-MY"/>
              <a:t>Moments + </a:t>
            </a:r>
            <a:r>
              <a:rPr lang="en-US" altLang="zh-CN"/>
              <a:t>Forces</a:t>
            </a:r>
            <a:endParaRPr lang="en-US"/>
          </a:p>
        </p:txBody>
      </p:sp>
      <p:sp>
        <p:nvSpPr>
          <p:cNvPr id="54" name="Rectangle: Rounded Corners 53">
            <a:extLst>
              <a:ext uri="{FF2B5EF4-FFF2-40B4-BE49-F238E27FC236}">
                <a16:creationId xmlns:a16="http://schemas.microsoft.com/office/drawing/2014/main" id="{7008D7DB-F6AF-D44A-A2D2-99E54EF67CA5}"/>
              </a:ext>
            </a:extLst>
          </p:cNvPr>
          <p:cNvSpPr/>
          <p:nvPr/>
        </p:nvSpPr>
        <p:spPr>
          <a:xfrm>
            <a:off x="6485771" y="1866593"/>
            <a:ext cx="5157594" cy="821232"/>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85AB127-0296-5519-260D-94E1FEF8CF0A}"/>
                  </a:ext>
                </a:extLst>
              </p:cNvPr>
              <p:cNvSpPr txBox="1"/>
              <p:nvPr/>
            </p:nvSpPr>
            <p:spPr>
              <a:xfrm>
                <a:off x="6465451" y="1919868"/>
                <a:ext cx="5273502"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MY" b="0" i="1" smtClean="0">
                              <a:latin typeface="Cambria Math" panose="02040503050406030204" pitchFamily="18" charset="0"/>
                            </a:rPr>
                          </m:ctrlPr>
                        </m:sSubPr>
                        <m:e>
                          <m:r>
                            <a:rPr lang="en-MY" b="0" i="1" smtClean="0">
                              <a:latin typeface="Cambria Math" panose="02040503050406030204" pitchFamily="18" charset="0"/>
                            </a:rPr>
                            <m:t>𝐹</m:t>
                          </m:r>
                        </m:e>
                        <m:sub>
                          <m:r>
                            <a:rPr lang="en-MY" b="0" i="1" smtClean="0">
                              <a:latin typeface="Cambria Math" panose="02040503050406030204" pitchFamily="18" charset="0"/>
                            </a:rPr>
                            <m:t>𝑐</m:t>
                          </m:r>
                        </m:sub>
                      </m:sSub>
                      <m:r>
                        <a:rPr lang="en-MY" b="0" i="1" smtClean="0">
                          <a:latin typeface="Cambria Math" panose="02040503050406030204" pitchFamily="18" charset="0"/>
                        </a:rPr>
                        <m:t>=3</m:t>
                      </m:r>
                      <m:d>
                        <m:dPr>
                          <m:ctrlPr>
                            <a:rPr lang="en-MY" b="0" i="1" smtClean="0">
                              <a:latin typeface="Cambria Math" panose="02040503050406030204" pitchFamily="18" charset="0"/>
                            </a:rPr>
                          </m:ctrlPr>
                        </m:dPr>
                        <m:e>
                          <m:r>
                            <a:rPr lang="en-MY" b="0" i="1" smtClean="0">
                              <a:latin typeface="Cambria Math" panose="02040503050406030204" pitchFamily="18" charset="0"/>
                            </a:rPr>
                            <m:t>𝐵𝑊</m:t>
                          </m:r>
                        </m:e>
                      </m:d>
                      <m:r>
                        <a:rPr lang="en-MY" b="0" i="1" smtClean="0">
                          <a:latin typeface="Cambria Math" panose="02040503050406030204" pitchFamily="18" charset="0"/>
                        </a:rPr>
                        <m:t>𝑠𝑖𝑛</m:t>
                      </m:r>
                      <m:r>
                        <m:rPr>
                          <m:sty m:val="p"/>
                        </m:rPr>
                        <a:rPr lang="en-US" altLang="zh-CN" i="1">
                          <a:latin typeface="Cambria Math" panose="02040503050406030204" pitchFamily="18" charset="0"/>
                        </a:rPr>
                        <m:t>θ</m:t>
                      </m:r>
                      <m:r>
                        <a:rPr lang="en-US" altLang="zh-CN" b="0" i="1" smtClean="0">
                          <a:latin typeface="Cambria Math" panose="02040503050406030204" pitchFamily="18" charset="0"/>
                        </a:rPr>
                        <m:t>+0.5</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𝐻𝐵</m:t>
                          </m:r>
                        </m:e>
                      </m:d>
                      <m:r>
                        <a:rPr lang="en-US" altLang="zh-CN" b="0" i="1" smtClean="0">
                          <a:latin typeface="Cambria Math" panose="02040503050406030204" pitchFamily="18" charset="0"/>
                        </a:rPr>
                        <m:t>+0.8[</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𝐵𝑊</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e>
                      </m:d>
                      <m:r>
                        <a:rPr lang="en-US" altLang="zh-CN" b="0" i="1" smtClean="0">
                          <a:latin typeface="Cambria Math" panose="02040503050406030204" pitchFamily="18" charset="0"/>
                        </a:rPr>
                        <m:t>]</m:t>
                      </m:r>
                    </m:oMath>
                  </m:oMathPara>
                </a14:m>
                <a:endParaRPr lang="en-US"/>
              </a:p>
            </p:txBody>
          </p:sp>
        </mc:Choice>
        <mc:Fallback xmlns="">
          <p:sp>
            <p:nvSpPr>
              <p:cNvPr id="56" name="TextBox 55">
                <a:extLst>
                  <a:ext uri="{FF2B5EF4-FFF2-40B4-BE49-F238E27FC236}">
                    <a16:creationId xmlns:a16="http://schemas.microsoft.com/office/drawing/2014/main" id="{385AB127-0296-5519-260D-94E1FEF8CF0A}"/>
                  </a:ext>
                </a:extLst>
              </p:cNvPr>
              <p:cNvSpPr txBox="1">
                <a:spLocks noRot="1" noChangeAspect="1" noMove="1" noResize="1" noEditPoints="1" noAdjustHandles="1" noChangeArrowheads="1" noChangeShapeType="1" noTextEdit="1"/>
              </p:cNvSpPr>
              <p:nvPr/>
            </p:nvSpPr>
            <p:spPr>
              <a:xfrm>
                <a:off x="6465451" y="1919868"/>
                <a:ext cx="5273502" cy="714683"/>
              </a:xfrm>
              <a:prstGeom prst="rect">
                <a:avLst/>
              </a:prstGeom>
              <a:blipFill>
                <a:blip r:embed="rId6"/>
                <a:stretch>
                  <a:fillRect/>
                </a:stretch>
              </a:blipFill>
            </p:spPr>
            <p:txBody>
              <a:bodyPr/>
              <a:lstStyle/>
              <a:p>
                <a:r>
                  <a:rPr lang="en-US">
                    <a:noFill/>
                  </a:rPr>
                  <a:t> </a:t>
                </a:r>
              </a:p>
            </p:txBody>
          </p:sp>
        </mc:Fallback>
      </mc:AlternateContent>
      <p:sp>
        <p:nvSpPr>
          <p:cNvPr id="64" name="Rectangle: Rounded Corners 63">
            <a:extLst>
              <a:ext uri="{FF2B5EF4-FFF2-40B4-BE49-F238E27FC236}">
                <a16:creationId xmlns:a16="http://schemas.microsoft.com/office/drawing/2014/main" id="{AC72AE67-FEFA-EAA9-7343-82250273DD57}"/>
              </a:ext>
            </a:extLst>
          </p:cNvPr>
          <p:cNvSpPr/>
          <p:nvPr/>
        </p:nvSpPr>
        <p:spPr>
          <a:xfrm>
            <a:off x="5781040" y="4022575"/>
            <a:ext cx="5862325" cy="821232"/>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52A3464-F4A6-B527-9468-83F7280A824F}"/>
                  </a:ext>
                </a:extLst>
              </p:cNvPr>
              <p:cNvSpPr txBox="1"/>
              <p:nvPr/>
            </p:nvSpPr>
            <p:spPr>
              <a:xfrm>
                <a:off x="5852161" y="4075849"/>
                <a:ext cx="5791204"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MY" b="0" i="1" smtClean="0">
                              <a:latin typeface="Cambria Math" panose="02040503050406030204" pitchFamily="18" charset="0"/>
                            </a:rPr>
                          </m:ctrlPr>
                        </m:sSubPr>
                        <m:e>
                          <m:r>
                            <a:rPr lang="en-MY" b="0" i="1" smtClean="0">
                              <a:latin typeface="Cambria Math" panose="02040503050406030204" pitchFamily="18" charset="0"/>
                            </a:rPr>
                            <m:t>𝐹</m:t>
                          </m:r>
                        </m:e>
                        <m:sub>
                          <m:r>
                            <a:rPr lang="en-MY" b="0" i="1" smtClean="0">
                              <a:latin typeface="Cambria Math" panose="02040503050406030204" pitchFamily="18" charset="0"/>
                            </a:rPr>
                            <m:t>𝑐</m:t>
                          </m:r>
                        </m:sub>
                      </m:sSub>
                      <m:r>
                        <a:rPr lang="en-MY" b="0" i="1" smtClean="0">
                          <a:latin typeface="Cambria Math" panose="02040503050406030204" pitchFamily="18" charset="0"/>
                        </a:rPr>
                        <m:t>=</m:t>
                      </m:r>
                      <m:r>
                        <a:rPr lang="en-US" b="0" i="1" smtClean="0">
                          <a:latin typeface="Cambria Math" panose="02040503050406030204" pitchFamily="18" charset="0"/>
                        </a:rPr>
                        <m:t>0.045</m:t>
                      </m:r>
                      <m:r>
                        <a:rPr lang="en-US" b="0" i="1" smtClean="0">
                          <a:latin typeface="Cambria Math" panose="02040503050406030204" pitchFamily="18" charset="0"/>
                        </a:rPr>
                        <m:t>𝐻</m:t>
                      </m:r>
                      <m:d>
                        <m:dPr>
                          <m:ctrlPr>
                            <a:rPr lang="en-MY" b="0" i="1" smtClean="0">
                              <a:latin typeface="Cambria Math" panose="02040503050406030204" pitchFamily="18" charset="0"/>
                            </a:rPr>
                          </m:ctrlPr>
                        </m:dPr>
                        <m:e>
                          <m:r>
                            <a:rPr lang="en-MY" b="0" i="1" smtClean="0">
                              <a:latin typeface="Cambria Math" panose="02040503050406030204" pitchFamily="18" charset="0"/>
                            </a:rPr>
                            <m:t>𝐵𝑊</m:t>
                          </m:r>
                        </m:e>
                      </m:d>
                      <m:r>
                        <a:rPr lang="en-MY" b="0" i="1" smtClean="0">
                          <a:latin typeface="Cambria Math" panose="02040503050406030204" pitchFamily="18" charset="0"/>
                        </a:rPr>
                        <m:t>𝑠𝑖𝑛</m:t>
                      </m:r>
                      <m:r>
                        <m:rPr>
                          <m:sty m:val="p"/>
                        </m:rPr>
                        <a:rPr lang="en-US" altLang="zh-CN" i="1">
                          <a:latin typeface="Cambria Math" panose="02040503050406030204" pitchFamily="18" charset="0"/>
                        </a:rPr>
                        <m:t>θ</m:t>
                      </m:r>
                      <m:r>
                        <a:rPr lang="en-US" altLang="zh-CN" b="0" i="1" smtClean="0">
                          <a:latin typeface="Cambria Math" panose="02040503050406030204" pitchFamily="18" charset="0"/>
                        </a:rPr>
                        <m:t>+0.5</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𝐻𝐵</m:t>
                          </m:r>
                        </m:e>
                      </m:d>
                      <m:r>
                        <a:rPr lang="en-US" altLang="zh-CN" b="0" i="1" smtClean="0">
                          <a:latin typeface="Cambria Math" panose="02040503050406030204" pitchFamily="18" charset="0"/>
                        </a:rPr>
                        <m:t>+0.8[</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𝐵𝑊</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e>
                      </m:d>
                      <m:r>
                        <a:rPr lang="en-US" altLang="zh-CN" b="0" i="1" smtClean="0">
                          <a:latin typeface="Cambria Math" panose="02040503050406030204" pitchFamily="18" charset="0"/>
                        </a:rPr>
                        <m:t>]</m:t>
                      </m:r>
                    </m:oMath>
                  </m:oMathPara>
                </a14:m>
                <a:endParaRPr lang="en-US" dirty="0"/>
              </a:p>
            </p:txBody>
          </p:sp>
        </mc:Choice>
        <mc:Fallback xmlns="">
          <p:sp>
            <p:nvSpPr>
              <p:cNvPr id="65" name="TextBox 64">
                <a:extLst>
                  <a:ext uri="{FF2B5EF4-FFF2-40B4-BE49-F238E27FC236}">
                    <a16:creationId xmlns:a16="http://schemas.microsoft.com/office/drawing/2014/main" id="{252A3464-F4A6-B527-9468-83F7280A824F}"/>
                  </a:ext>
                </a:extLst>
              </p:cNvPr>
              <p:cNvSpPr txBox="1">
                <a:spLocks noRot="1" noChangeAspect="1" noMove="1" noResize="1" noEditPoints="1" noAdjustHandles="1" noChangeArrowheads="1" noChangeShapeType="1" noTextEdit="1"/>
              </p:cNvSpPr>
              <p:nvPr/>
            </p:nvSpPr>
            <p:spPr>
              <a:xfrm>
                <a:off x="5852161" y="4075849"/>
                <a:ext cx="5791204" cy="714683"/>
              </a:xfrm>
              <a:prstGeom prst="rect">
                <a:avLst/>
              </a:prstGeom>
              <a:blipFill>
                <a:blip r:embed="rId7"/>
                <a:stretch>
                  <a:fillRect/>
                </a:stretch>
              </a:blipFill>
            </p:spPr>
            <p:txBody>
              <a:bodyPr/>
              <a:lstStyle/>
              <a:p>
                <a:r>
                  <a:rPr lang="en-US">
                    <a:noFill/>
                  </a:rPr>
                  <a:t> </a:t>
                </a:r>
              </a:p>
            </p:txBody>
          </p:sp>
        </mc:Fallback>
      </mc:AlternateContent>
      <p:cxnSp>
        <p:nvCxnSpPr>
          <p:cNvPr id="67" name="Connector: Elbow 66">
            <a:extLst>
              <a:ext uri="{FF2B5EF4-FFF2-40B4-BE49-F238E27FC236}">
                <a16:creationId xmlns:a16="http://schemas.microsoft.com/office/drawing/2014/main" id="{BA605C31-A3F8-F4D0-06EE-02C27167C24E}"/>
              </a:ext>
            </a:extLst>
          </p:cNvPr>
          <p:cNvCxnSpPr>
            <a:stCxn id="37" idx="0"/>
            <a:endCxn id="56" idx="1"/>
          </p:cNvCxnSpPr>
          <p:nvPr/>
        </p:nvCxnSpPr>
        <p:spPr>
          <a:xfrm rot="5400000" flipH="1" flipV="1">
            <a:off x="5728091" y="2231551"/>
            <a:ext cx="691700" cy="7830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551309F-DDE6-A24F-5ECB-6383E77042DF}"/>
              </a:ext>
            </a:extLst>
          </p:cNvPr>
          <p:cNvCxnSpPr>
            <a:cxnSpLocks/>
            <a:endCxn id="64" idx="0"/>
          </p:cNvCxnSpPr>
          <p:nvPr/>
        </p:nvCxnSpPr>
        <p:spPr>
          <a:xfrm>
            <a:off x="8712203" y="2687825"/>
            <a:ext cx="0" cy="133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B529D75-A207-2B4B-FA5E-A450349B6AD8}"/>
              </a:ext>
            </a:extLst>
          </p:cNvPr>
          <p:cNvSpPr txBox="1"/>
          <p:nvPr/>
        </p:nvSpPr>
        <p:spPr>
          <a:xfrm>
            <a:off x="8726513" y="3201625"/>
            <a:ext cx="2162232" cy="369332"/>
          </a:xfrm>
          <a:prstGeom prst="rect">
            <a:avLst/>
          </a:prstGeom>
          <a:noFill/>
        </p:spPr>
        <p:txBody>
          <a:bodyPr wrap="square" rtlCol="0">
            <a:spAutoFit/>
          </a:bodyPr>
          <a:lstStyle/>
          <a:p>
            <a:r>
              <a:rPr lang="en-US" altLang="zh-CN"/>
              <a:t>Revised version</a:t>
            </a:r>
            <a:endParaRPr lang="en-US"/>
          </a:p>
        </p:txBody>
      </p:sp>
      <p:cxnSp>
        <p:nvCxnSpPr>
          <p:cNvPr id="78" name="Straight Arrow Connector 77">
            <a:extLst>
              <a:ext uri="{FF2B5EF4-FFF2-40B4-BE49-F238E27FC236}">
                <a16:creationId xmlns:a16="http://schemas.microsoft.com/office/drawing/2014/main" id="{D0624C78-A6F6-4D22-C8FA-EE563D49AD7E}"/>
              </a:ext>
            </a:extLst>
          </p:cNvPr>
          <p:cNvCxnSpPr/>
          <p:nvPr/>
        </p:nvCxnSpPr>
        <p:spPr>
          <a:xfrm>
            <a:off x="8712203" y="4843807"/>
            <a:ext cx="0" cy="57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64F22A00-81B9-1BF8-5704-10BFAD45BBE7}"/>
              </a:ext>
            </a:extLst>
          </p:cNvPr>
          <p:cNvSpPr/>
          <p:nvPr/>
        </p:nvSpPr>
        <p:spPr>
          <a:xfrm>
            <a:off x="7754273" y="5419474"/>
            <a:ext cx="1944481" cy="915739"/>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8CE188F1-E146-C72F-F1FB-210B95981A44}"/>
                  </a:ext>
                </a:extLst>
              </p:cNvPr>
              <p:cNvSpPr txBox="1"/>
              <p:nvPr/>
            </p:nvSpPr>
            <p:spPr>
              <a:xfrm>
                <a:off x="7922946" y="5529641"/>
                <a:ext cx="1607134" cy="6857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m:rPr>
                              <m:sty m:val="p"/>
                            </m:rPr>
                            <a:rPr lang="en-US" altLang="zh-CN" i="1" smtClean="0">
                              <a:latin typeface="Cambria Math" panose="02040503050406030204" pitchFamily="18" charset="0"/>
                            </a:rPr>
                            <m:t>σ</m:t>
                          </m:r>
                        </m:e>
                        <m:sub>
                          <m:r>
                            <a:rPr lang="en-US" altLang="zh-CN" b="0" i="1" smtClean="0">
                              <a:latin typeface="Cambria Math" panose="02040503050406030204" pitchFamily="18" charset="0"/>
                            </a:rPr>
                            <m:t>𝑥</m:t>
                          </m:r>
                        </m:sub>
                        <m:sup>
                          <m:r>
                            <a:rPr lang="en-US" altLang="zh-CN" b="0" i="1" smtClean="0">
                              <a:latin typeface="Cambria Math" panose="02040503050406030204" pitchFamily="18" charset="0"/>
                            </a:rPr>
                            <m:t>𝑝𝑒𝑎𝑘</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𝑝𝑒𝑎𝑘</m:t>
                              </m:r>
                            </m:sup>
                          </m:sSubSup>
                        </m:num>
                        <m:den>
                          <m:r>
                            <a:rPr lang="en-US" altLang="zh-CN" b="0" i="1" smtClean="0">
                              <a:latin typeface="Cambria Math" panose="02040503050406030204" pitchFamily="18" charset="0"/>
                            </a:rPr>
                            <m:t>𝐴</m:t>
                          </m:r>
                        </m:den>
                      </m:f>
                    </m:oMath>
                  </m:oMathPara>
                </a14:m>
                <a:endParaRPr lang="en-US"/>
              </a:p>
            </p:txBody>
          </p:sp>
        </mc:Choice>
        <mc:Fallback xmlns="">
          <p:sp>
            <p:nvSpPr>
              <p:cNvPr id="79" name="TextBox 78">
                <a:extLst>
                  <a:ext uri="{FF2B5EF4-FFF2-40B4-BE49-F238E27FC236}">
                    <a16:creationId xmlns:a16="http://schemas.microsoft.com/office/drawing/2014/main" id="{8CE188F1-E146-C72F-F1FB-210B95981A44}"/>
                  </a:ext>
                </a:extLst>
              </p:cNvPr>
              <p:cNvSpPr txBox="1">
                <a:spLocks noRot="1" noChangeAspect="1" noMove="1" noResize="1" noEditPoints="1" noAdjustHandles="1" noChangeArrowheads="1" noChangeShapeType="1" noTextEdit="1"/>
              </p:cNvSpPr>
              <p:nvPr/>
            </p:nvSpPr>
            <p:spPr>
              <a:xfrm>
                <a:off x="7922946" y="5529641"/>
                <a:ext cx="1607134" cy="685765"/>
              </a:xfrm>
              <a:prstGeom prst="rect">
                <a:avLst/>
              </a:prstGeom>
              <a:blipFill>
                <a:blip r:embed="rId8"/>
                <a:stretch>
                  <a:fillRect/>
                </a:stretch>
              </a:blipFill>
            </p:spPr>
            <p:txBody>
              <a:bodyPr/>
              <a:lstStyle/>
              <a:p>
                <a:r>
                  <a:rPr lang="en-US">
                    <a:noFill/>
                  </a:rPr>
                  <a:t> </a:t>
                </a:r>
              </a:p>
            </p:txBody>
          </p:sp>
        </mc:Fallback>
      </mc:AlternateContent>
      <p:graphicFrame>
        <p:nvGraphicFramePr>
          <p:cNvPr id="5" name="Table 3">
            <a:extLst>
              <a:ext uri="{FF2B5EF4-FFF2-40B4-BE49-F238E27FC236}">
                <a16:creationId xmlns:a16="http://schemas.microsoft.com/office/drawing/2014/main" id="{5E13648D-B14B-CEEF-447C-1073AADA1C5B}"/>
              </a:ext>
            </a:extLst>
          </p:cNvPr>
          <p:cNvGraphicFramePr>
            <a:graphicFrameLocks noGrp="1"/>
          </p:cNvGraphicFramePr>
          <p:nvPr>
            <p:extLst>
              <p:ext uri="{D42A27DB-BD31-4B8C-83A1-F6EECF244321}">
                <p14:modId xmlns:p14="http://schemas.microsoft.com/office/powerpoint/2010/main" val="3872959056"/>
              </p:ext>
            </p:extLst>
          </p:nvPr>
        </p:nvGraphicFramePr>
        <p:xfrm>
          <a:off x="422204" y="4516491"/>
          <a:ext cx="4485806" cy="1855421"/>
        </p:xfrm>
        <a:graphic>
          <a:graphicData uri="http://schemas.openxmlformats.org/drawingml/2006/table">
            <a:tbl>
              <a:tblPr firstRow="1" bandRow="1">
                <a:tableStyleId>{5C22544A-7EE6-4342-B048-85BDC9FD1C3A}</a:tableStyleId>
              </a:tblPr>
              <a:tblGrid>
                <a:gridCol w="970973">
                  <a:extLst>
                    <a:ext uri="{9D8B030D-6E8A-4147-A177-3AD203B41FA5}">
                      <a16:colId xmlns:a16="http://schemas.microsoft.com/office/drawing/2014/main" val="3082913684"/>
                    </a:ext>
                  </a:extLst>
                </a:gridCol>
                <a:gridCol w="3514833">
                  <a:extLst>
                    <a:ext uri="{9D8B030D-6E8A-4147-A177-3AD203B41FA5}">
                      <a16:colId xmlns:a16="http://schemas.microsoft.com/office/drawing/2014/main" val="1050501687"/>
                    </a:ext>
                  </a:extLst>
                </a:gridCol>
              </a:tblGrid>
              <a:tr h="322162">
                <a:tc>
                  <a:txBody>
                    <a:bodyPr/>
                    <a:lstStyle/>
                    <a:p>
                      <a:r>
                        <a:rPr lang="en-US" sz="1600" dirty="0"/>
                        <a:t>Symbol</a:t>
                      </a:r>
                    </a:p>
                  </a:txBody>
                  <a:tcPr marL="77551" marR="77551" marT="38776" marB="38776"/>
                </a:tc>
                <a:tc>
                  <a:txBody>
                    <a:bodyPr/>
                    <a:lstStyle/>
                    <a:p>
                      <a:r>
                        <a:rPr lang="en-US" sz="1600" dirty="0"/>
                        <a:t>Meaning</a:t>
                      </a:r>
                    </a:p>
                  </a:txBody>
                  <a:tcPr marL="77551" marR="77551" marT="38776" marB="38776"/>
                </a:tc>
                <a:extLst>
                  <a:ext uri="{0D108BD9-81ED-4DB2-BD59-A6C34878D82A}">
                    <a16:rowId xmlns:a16="http://schemas.microsoft.com/office/drawing/2014/main" val="3984574175"/>
                  </a:ext>
                </a:extLst>
              </a:tr>
              <a:tr h="322162">
                <a:tc>
                  <a:txBody>
                    <a:bodyPr/>
                    <a:lstStyle/>
                    <a:p>
                      <a:r>
                        <a:rPr lang="en-US" sz="1600" dirty="0"/>
                        <a:t>BW</a:t>
                      </a:r>
                    </a:p>
                  </a:txBody>
                  <a:tcPr marL="77551" marR="77551" marT="38776" marB="38776"/>
                </a:tc>
                <a:tc>
                  <a:txBody>
                    <a:bodyPr/>
                    <a:lstStyle/>
                    <a:p>
                      <a:r>
                        <a:rPr lang="en-US" altLang="zh-CN" sz="1600" dirty="0"/>
                        <a:t>Body Weight</a:t>
                      </a:r>
                      <a:endParaRPr lang="en-US" sz="1600" dirty="0"/>
                    </a:p>
                  </a:txBody>
                  <a:tcPr marL="77551" marR="77551" marT="38776" marB="38776"/>
                </a:tc>
                <a:extLst>
                  <a:ext uri="{0D108BD9-81ED-4DB2-BD59-A6C34878D82A}">
                    <a16:rowId xmlns:a16="http://schemas.microsoft.com/office/drawing/2014/main" val="2073645893"/>
                  </a:ext>
                </a:extLst>
              </a:tr>
              <a:tr h="322162">
                <a:tc>
                  <a:txBody>
                    <a:bodyPr/>
                    <a:lstStyle/>
                    <a:p>
                      <a:r>
                        <a:rPr lang="en-US" sz="1600" dirty="0"/>
                        <a:t>H</a:t>
                      </a:r>
                    </a:p>
                  </a:txBody>
                  <a:tcPr marL="77551" marR="77551" marT="38776" marB="38776"/>
                </a:tc>
                <a:tc>
                  <a:txBody>
                    <a:bodyPr/>
                    <a:lstStyle/>
                    <a:p>
                      <a:r>
                        <a:rPr lang="en-US" sz="1600" dirty="0"/>
                        <a:t>Body Height</a:t>
                      </a:r>
                    </a:p>
                  </a:txBody>
                  <a:tcPr marL="77551" marR="77551" marT="38776" marB="38776"/>
                </a:tc>
                <a:extLst>
                  <a:ext uri="{0D108BD9-81ED-4DB2-BD59-A6C34878D82A}">
                    <a16:rowId xmlns:a16="http://schemas.microsoft.com/office/drawing/2014/main" val="1821955407"/>
                  </a:ext>
                </a:extLst>
              </a:tr>
              <a:tr h="566773">
                <a:tc>
                  <a:txBody>
                    <a:bodyPr/>
                    <a:lstStyle/>
                    <a:p>
                      <a:r>
                        <a:rPr lang="en-US" sz="1600" dirty="0"/>
                        <a:t>HB</a:t>
                      </a:r>
                    </a:p>
                  </a:txBody>
                  <a:tcPr marL="77551" marR="77551" marT="38776" marB="387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Horizontal Location of the object relative to the body</a:t>
                      </a:r>
                    </a:p>
                  </a:txBody>
                  <a:tcPr marL="77551" marR="77551" marT="38776" marB="38776"/>
                </a:tc>
                <a:extLst>
                  <a:ext uri="{0D108BD9-81ED-4DB2-BD59-A6C34878D82A}">
                    <a16:rowId xmlns:a16="http://schemas.microsoft.com/office/drawing/2014/main" val="1512164359"/>
                  </a:ext>
                </a:extLst>
              </a:tr>
              <a:tr h="322162">
                <a:tc>
                  <a:txBody>
                    <a:bodyPr/>
                    <a:lstStyle/>
                    <a:p>
                      <a:r>
                        <a:rPr lang="en-US" sz="1600" dirty="0"/>
                        <a:t>L</a:t>
                      </a:r>
                    </a:p>
                  </a:txBody>
                  <a:tcPr marL="77551" marR="77551" marT="38776" marB="38776"/>
                </a:tc>
                <a:tc>
                  <a:txBody>
                    <a:bodyPr/>
                    <a:lstStyle/>
                    <a:p>
                      <a:r>
                        <a:rPr lang="en-US" sz="1600" dirty="0"/>
                        <a:t>Load Weight</a:t>
                      </a:r>
                    </a:p>
                  </a:txBody>
                  <a:tcPr marL="77551" marR="77551" marT="38776" marB="38776"/>
                </a:tc>
                <a:extLst>
                  <a:ext uri="{0D108BD9-81ED-4DB2-BD59-A6C34878D82A}">
                    <a16:rowId xmlns:a16="http://schemas.microsoft.com/office/drawing/2014/main" val="3288224501"/>
                  </a:ext>
                </a:extLst>
              </a:tr>
            </a:tbl>
          </a:graphicData>
        </a:graphic>
      </p:graphicFrame>
    </p:spTree>
    <p:extLst>
      <p:ext uri="{BB962C8B-B14F-4D97-AF65-F5344CB8AC3E}">
        <p14:creationId xmlns:p14="http://schemas.microsoft.com/office/powerpoint/2010/main" val="236207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Data Pre-processing (Low Back)</a:t>
            </a:r>
            <a:endParaRPr lang="en-US"/>
          </a:p>
        </p:txBody>
      </p:sp>
      <p:sp>
        <p:nvSpPr>
          <p:cNvPr id="4" name="Oval 3">
            <a:extLst>
              <a:ext uri="{FF2B5EF4-FFF2-40B4-BE49-F238E27FC236}">
                <a16:creationId xmlns:a16="http://schemas.microsoft.com/office/drawing/2014/main" id="{C89B4478-5BDA-655D-D585-1FB450867283}"/>
              </a:ext>
            </a:extLst>
          </p:cNvPr>
          <p:cNvSpPr/>
          <p:nvPr/>
        </p:nvSpPr>
        <p:spPr>
          <a:xfrm>
            <a:off x="2290419" y="1906660"/>
            <a:ext cx="656705" cy="656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EB5F0D8-7851-41FD-7856-D38353957250}"/>
              </a:ext>
            </a:extLst>
          </p:cNvPr>
          <p:cNvCxnSpPr>
            <a:stCxn id="4" idx="3"/>
          </p:cNvCxnSpPr>
          <p:nvPr/>
        </p:nvCxnSpPr>
        <p:spPr>
          <a:xfrm flipH="1">
            <a:off x="1484085" y="2467193"/>
            <a:ext cx="902506" cy="147608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AB83B1-612D-7278-D13A-05C89D9DF41A}"/>
              </a:ext>
            </a:extLst>
          </p:cNvPr>
          <p:cNvCxnSpPr>
            <a:cxnSpLocks/>
          </p:cNvCxnSpPr>
          <p:nvPr/>
        </p:nvCxnSpPr>
        <p:spPr>
          <a:xfrm flipH="1">
            <a:off x="1085074" y="3943278"/>
            <a:ext cx="399011" cy="7481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C32F5BB-F653-3100-6B77-15A52CE95EF4}"/>
              </a:ext>
            </a:extLst>
          </p:cNvPr>
          <p:cNvCxnSpPr>
            <a:cxnSpLocks/>
          </p:cNvCxnSpPr>
          <p:nvPr/>
        </p:nvCxnSpPr>
        <p:spPr>
          <a:xfrm>
            <a:off x="1484085" y="3943278"/>
            <a:ext cx="448887" cy="7481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2C3A57-70BC-0A33-0BBB-DFF2827ACEAA}"/>
              </a:ext>
            </a:extLst>
          </p:cNvPr>
          <p:cNvCxnSpPr/>
          <p:nvPr/>
        </p:nvCxnSpPr>
        <p:spPr>
          <a:xfrm>
            <a:off x="2016099" y="3094312"/>
            <a:ext cx="112221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900FB7-8A6A-8EB6-A883-00403BBABAA6}"/>
              </a:ext>
            </a:extLst>
          </p:cNvPr>
          <p:cNvCxnSpPr>
            <a:cxnSpLocks/>
          </p:cNvCxnSpPr>
          <p:nvPr/>
        </p:nvCxnSpPr>
        <p:spPr>
          <a:xfrm>
            <a:off x="2016099" y="3094312"/>
            <a:ext cx="1122218" cy="20415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1187242-74F3-EE8A-0C0D-7EF369FE5167}"/>
              </a:ext>
            </a:extLst>
          </p:cNvPr>
          <p:cNvSpPr/>
          <p:nvPr/>
        </p:nvSpPr>
        <p:spPr>
          <a:xfrm>
            <a:off x="3138317" y="2910367"/>
            <a:ext cx="739833" cy="584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27C9398C-B288-9C1C-08E8-61494D378E38}"/>
              </a:ext>
            </a:extLst>
          </p:cNvPr>
          <p:cNvCxnSpPr/>
          <p:nvPr/>
        </p:nvCxnSpPr>
        <p:spPr>
          <a:xfrm flipV="1">
            <a:off x="1484085" y="2563365"/>
            <a:ext cx="0" cy="1379913"/>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77E26B83-168E-08CA-C6D7-9637D195F10B}"/>
                  </a:ext>
                </a:extLst>
              </p:cNvPr>
              <p:cNvSpPr txBox="1"/>
              <p:nvPr/>
            </p:nvSpPr>
            <p:spPr>
              <a:xfrm>
                <a:off x="1467877" y="3094312"/>
                <a:ext cx="349132" cy="378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θ</m:t>
                      </m:r>
                    </m:oMath>
                  </m:oMathPara>
                </a14:m>
                <a:endParaRPr lang="en-US"/>
              </a:p>
            </p:txBody>
          </p:sp>
        </mc:Choice>
        <mc:Fallback>
          <p:sp>
            <p:nvSpPr>
              <p:cNvPr id="34" name="TextBox 33">
                <a:extLst>
                  <a:ext uri="{FF2B5EF4-FFF2-40B4-BE49-F238E27FC236}">
                    <a16:creationId xmlns:a16="http://schemas.microsoft.com/office/drawing/2014/main" id="{77E26B83-168E-08CA-C6D7-9637D195F10B}"/>
                  </a:ext>
                </a:extLst>
              </p:cNvPr>
              <p:cNvSpPr txBox="1">
                <a:spLocks noRot="1" noChangeAspect="1" noMove="1" noResize="1" noEditPoints="1" noAdjustHandles="1" noChangeArrowheads="1" noChangeShapeType="1" noTextEdit="1"/>
              </p:cNvSpPr>
              <p:nvPr/>
            </p:nvSpPr>
            <p:spPr>
              <a:xfrm>
                <a:off x="1467877" y="3094312"/>
                <a:ext cx="349132" cy="378630"/>
              </a:xfrm>
              <a:prstGeom prst="rect">
                <a:avLst/>
              </a:prstGeom>
              <a:blipFill>
                <a:blip r:embed="rId2"/>
                <a:stretch>
                  <a:fillRect/>
                </a:stretch>
              </a:blipFill>
            </p:spPr>
            <p:txBody>
              <a:bodyPr/>
              <a:lstStyle/>
              <a:p>
                <a:r>
                  <a:rPr lang="en-US">
                    <a:noFill/>
                  </a:rPr>
                  <a:t> </a:t>
                </a:r>
              </a:p>
            </p:txBody>
          </p:sp>
        </mc:Fallback>
      </mc:AlternateContent>
      <p:sp>
        <p:nvSpPr>
          <p:cNvPr id="35" name="Arc 34">
            <a:extLst>
              <a:ext uri="{FF2B5EF4-FFF2-40B4-BE49-F238E27FC236}">
                <a16:creationId xmlns:a16="http://schemas.microsoft.com/office/drawing/2014/main" id="{7D0C4F6A-C6C9-4EDD-7BF8-59FB6BDB2238}"/>
              </a:ext>
            </a:extLst>
          </p:cNvPr>
          <p:cNvSpPr/>
          <p:nvPr/>
        </p:nvSpPr>
        <p:spPr>
          <a:xfrm>
            <a:off x="1226388" y="3459519"/>
            <a:ext cx="540740" cy="365760"/>
          </a:xfrm>
          <a:prstGeom prst="arc">
            <a:avLst>
              <a:gd name="adj1" fmla="val 16040950"/>
              <a:gd name="adj2" fmla="val 20084211"/>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597A948D-C6DA-5F01-A9E5-E9696DD491F9}"/>
              </a:ext>
            </a:extLst>
          </p:cNvPr>
          <p:cNvCxnSpPr/>
          <p:nvPr/>
        </p:nvCxnSpPr>
        <p:spPr>
          <a:xfrm>
            <a:off x="3508233" y="3205235"/>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ED210A33-FC5C-80D4-A085-788CC88081E5}"/>
                  </a:ext>
                </a:extLst>
              </p:cNvPr>
              <p:cNvSpPr txBox="1"/>
              <p:nvPr/>
            </p:nvSpPr>
            <p:spPr>
              <a:xfrm>
                <a:off x="3283789" y="3948018"/>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en-US"/>
              </a:p>
            </p:txBody>
          </p:sp>
        </mc:Choice>
        <mc:Fallback>
          <p:sp>
            <p:nvSpPr>
              <p:cNvPr id="42" name="TextBox 41">
                <a:extLst>
                  <a:ext uri="{FF2B5EF4-FFF2-40B4-BE49-F238E27FC236}">
                    <a16:creationId xmlns:a16="http://schemas.microsoft.com/office/drawing/2014/main" id="{ED210A33-FC5C-80D4-A085-788CC88081E5}"/>
                  </a:ext>
                </a:extLst>
              </p:cNvPr>
              <p:cNvSpPr txBox="1">
                <a:spLocks noRot="1" noChangeAspect="1" noMove="1" noResize="1" noEditPoints="1" noAdjustHandles="1" noChangeArrowheads="1" noChangeShapeType="1" noTextEdit="1"/>
              </p:cNvSpPr>
              <p:nvPr/>
            </p:nvSpPr>
            <p:spPr>
              <a:xfrm>
                <a:off x="3283789" y="3948018"/>
                <a:ext cx="448887" cy="369332"/>
              </a:xfrm>
              <a:prstGeom prst="rect">
                <a:avLst/>
              </a:prstGeom>
              <a:blipFill>
                <a:blip r:embed="rId3"/>
                <a:stretch>
                  <a:fillRect/>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D56DC23C-983E-3660-D605-426012572965}"/>
              </a:ext>
            </a:extLst>
          </p:cNvPr>
          <p:cNvCxnSpPr>
            <a:cxnSpLocks/>
          </p:cNvCxnSpPr>
          <p:nvPr/>
        </p:nvCxnSpPr>
        <p:spPr>
          <a:xfrm flipH="1">
            <a:off x="5166358" y="1843553"/>
            <a:ext cx="1675493" cy="274033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C59E-F7C6-1A5D-05DE-BE359F6B3174}"/>
              </a:ext>
            </a:extLst>
          </p:cNvPr>
          <p:cNvCxnSpPr/>
          <p:nvPr/>
        </p:nvCxnSpPr>
        <p:spPr>
          <a:xfrm>
            <a:off x="6696576" y="2113612"/>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05C100A-F3D0-1BAF-9EF5-80495E98142B}"/>
              </a:ext>
            </a:extLst>
          </p:cNvPr>
          <p:cNvCxnSpPr/>
          <p:nvPr/>
        </p:nvCxnSpPr>
        <p:spPr>
          <a:xfrm>
            <a:off x="6253939" y="2844699"/>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2E0A92E-F58C-D6B6-B1D7-EB336A3741BC}"/>
              </a:ext>
            </a:extLst>
          </p:cNvPr>
          <p:cNvCxnSpPr/>
          <p:nvPr/>
        </p:nvCxnSpPr>
        <p:spPr>
          <a:xfrm flipV="1">
            <a:off x="5166358" y="4150017"/>
            <a:ext cx="753687" cy="4338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C33937A-4C9A-8BAC-52FC-DA6546447334}"/>
                  </a:ext>
                </a:extLst>
              </p:cNvPr>
              <p:cNvSpPr txBox="1"/>
              <p:nvPr/>
            </p:nvSpPr>
            <p:spPr>
              <a:xfrm>
                <a:off x="5811982" y="4057642"/>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MY" altLang="zh-CN" b="0" i="1" smtClean="0">
                              <a:latin typeface="Cambria Math" panose="02040503050406030204" pitchFamily="18" charset="0"/>
                            </a:rPr>
                            <m:t>𝐹</m:t>
                          </m:r>
                        </m:e>
                        <m:sub>
                          <m:r>
                            <a:rPr lang="en-MY" altLang="zh-CN" b="0" i="1" smtClean="0">
                              <a:latin typeface="Cambria Math" panose="02040503050406030204" pitchFamily="18" charset="0"/>
                            </a:rPr>
                            <m:t>𝑣</m:t>
                          </m:r>
                        </m:sub>
                      </m:sSub>
                    </m:oMath>
                  </m:oMathPara>
                </a14:m>
                <a:endParaRPr lang="en-US"/>
              </a:p>
            </p:txBody>
          </p:sp>
        </mc:Choice>
        <mc:Fallback xmlns="">
          <p:sp>
            <p:nvSpPr>
              <p:cNvPr id="60" name="TextBox 59">
                <a:extLst>
                  <a:ext uri="{FF2B5EF4-FFF2-40B4-BE49-F238E27FC236}">
                    <a16:creationId xmlns:a16="http://schemas.microsoft.com/office/drawing/2014/main" id="{FC33937A-4C9A-8BAC-52FC-DA6546447334}"/>
                  </a:ext>
                </a:extLst>
              </p:cNvPr>
              <p:cNvSpPr txBox="1">
                <a:spLocks noRot="1" noChangeAspect="1" noMove="1" noResize="1" noEditPoints="1" noAdjustHandles="1" noChangeArrowheads="1" noChangeShapeType="1" noTextEdit="1"/>
              </p:cNvSpPr>
              <p:nvPr/>
            </p:nvSpPr>
            <p:spPr>
              <a:xfrm>
                <a:off x="5811982" y="4057642"/>
                <a:ext cx="448887" cy="369332"/>
              </a:xfrm>
              <a:prstGeom prst="rect">
                <a:avLst/>
              </a:prstGeom>
              <a:blipFill>
                <a:blip r:embed="rId4"/>
                <a:stretch>
                  <a:fillRect/>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BD6E9BFC-EB0B-67A2-302B-0BFE9982685F}"/>
              </a:ext>
            </a:extLst>
          </p:cNvPr>
          <p:cNvCxnSpPr>
            <a:cxnSpLocks/>
          </p:cNvCxnSpPr>
          <p:nvPr/>
        </p:nvCxnSpPr>
        <p:spPr>
          <a:xfrm flipH="1">
            <a:off x="5510122" y="2729510"/>
            <a:ext cx="566652" cy="945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53FEACC-428E-65E8-C549-BC09DC1D6524}"/>
                  </a:ext>
                </a:extLst>
              </p:cNvPr>
              <p:cNvSpPr txBox="1"/>
              <p:nvPr/>
            </p:nvSpPr>
            <p:spPr>
              <a:xfrm>
                <a:off x="5096806" y="3324350"/>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MY" altLang="zh-CN" b="0" i="1" smtClean="0">
                              <a:latin typeface="Cambria Math" panose="02040503050406030204" pitchFamily="18" charset="0"/>
                            </a:rPr>
                            <m:t>𝑚</m:t>
                          </m:r>
                        </m:sub>
                      </m:sSub>
                    </m:oMath>
                  </m:oMathPara>
                </a14:m>
                <a:endParaRPr lang="en-US"/>
              </a:p>
            </p:txBody>
          </p:sp>
        </mc:Choice>
        <mc:Fallback xmlns="">
          <p:sp>
            <p:nvSpPr>
              <p:cNvPr id="63" name="TextBox 62">
                <a:extLst>
                  <a:ext uri="{FF2B5EF4-FFF2-40B4-BE49-F238E27FC236}">
                    <a16:creationId xmlns:a16="http://schemas.microsoft.com/office/drawing/2014/main" id="{053FEACC-428E-65E8-C549-BC09DC1D6524}"/>
                  </a:ext>
                </a:extLst>
              </p:cNvPr>
              <p:cNvSpPr txBox="1">
                <a:spLocks noRot="1" noChangeAspect="1" noMove="1" noResize="1" noEditPoints="1" noAdjustHandles="1" noChangeArrowheads="1" noChangeShapeType="1" noTextEdit="1"/>
              </p:cNvSpPr>
              <p:nvPr/>
            </p:nvSpPr>
            <p:spPr>
              <a:xfrm>
                <a:off x="5096806" y="3324350"/>
                <a:ext cx="448887" cy="369332"/>
              </a:xfrm>
              <a:prstGeom prst="rect">
                <a:avLst/>
              </a:prstGeom>
              <a:blipFill>
                <a:blip r:embed="rId5"/>
                <a:stretch>
                  <a:fillRect/>
                </a:stretch>
              </a:blipFill>
            </p:spPr>
            <p:txBody>
              <a:bodyPr/>
              <a:lstStyle/>
              <a:p>
                <a:r>
                  <a:rPr lang="en-US">
                    <a:noFill/>
                  </a:rPr>
                  <a:t> </a:t>
                </a:r>
              </a:p>
            </p:txBody>
          </p:sp>
        </mc:Fallback>
      </mc:AlternateContent>
      <p:cxnSp>
        <p:nvCxnSpPr>
          <p:cNvPr id="65" name="Straight Connector 64">
            <a:extLst>
              <a:ext uri="{FF2B5EF4-FFF2-40B4-BE49-F238E27FC236}">
                <a16:creationId xmlns:a16="http://schemas.microsoft.com/office/drawing/2014/main" id="{4B08FE42-CEAE-6B91-E00A-679E0BCEDE03}"/>
              </a:ext>
            </a:extLst>
          </p:cNvPr>
          <p:cNvCxnSpPr>
            <a:cxnSpLocks/>
          </p:cNvCxnSpPr>
          <p:nvPr/>
        </p:nvCxnSpPr>
        <p:spPr>
          <a:xfrm flipH="1">
            <a:off x="8447164" y="2591470"/>
            <a:ext cx="2452160" cy="212027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5A65C8-3232-8A49-5061-DE554C7EB790}"/>
              </a:ext>
            </a:extLst>
          </p:cNvPr>
          <p:cNvCxnSpPr/>
          <p:nvPr/>
        </p:nvCxnSpPr>
        <p:spPr>
          <a:xfrm>
            <a:off x="10246868" y="3202509"/>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FEF3579C-87FB-000A-676A-D8BD1148959D}"/>
                  </a:ext>
                </a:extLst>
              </p:cNvPr>
              <p:cNvSpPr txBox="1"/>
              <p:nvPr/>
            </p:nvSpPr>
            <p:spPr>
              <a:xfrm>
                <a:off x="10248947" y="3733833"/>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MY" altLang="zh-CN" b="0" i="1" smtClean="0">
                              <a:latin typeface="Cambria Math" panose="02040503050406030204" pitchFamily="18" charset="0"/>
                            </a:rPr>
                            <m:t>𝐿</m:t>
                          </m:r>
                        </m:sub>
                      </m:sSub>
                    </m:oMath>
                  </m:oMathPara>
                </a14:m>
                <a:endParaRPr lang="en-US"/>
              </a:p>
            </p:txBody>
          </p:sp>
        </mc:Choice>
        <mc:Fallback xmlns="">
          <p:sp>
            <p:nvSpPr>
              <p:cNvPr id="67" name="TextBox 66">
                <a:extLst>
                  <a:ext uri="{FF2B5EF4-FFF2-40B4-BE49-F238E27FC236}">
                    <a16:creationId xmlns:a16="http://schemas.microsoft.com/office/drawing/2014/main" id="{FEF3579C-87FB-000A-676A-D8BD1148959D}"/>
                  </a:ext>
                </a:extLst>
              </p:cNvPr>
              <p:cNvSpPr txBox="1">
                <a:spLocks noRot="1" noChangeAspect="1" noMove="1" noResize="1" noEditPoints="1" noAdjustHandles="1" noChangeArrowheads="1" noChangeShapeType="1" noTextEdit="1"/>
              </p:cNvSpPr>
              <p:nvPr/>
            </p:nvSpPr>
            <p:spPr>
              <a:xfrm>
                <a:off x="10248947" y="3733833"/>
                <a:ext cx="448887" cy="369332"/>
              </a:xfrm>
              <a:prstGeom prst="rect">
                <a:avLst/>
              </a:prstGeom>
              <a:blipFill>
                <a:blip r:embed="rId6"/>
                <a:stretch>
                  <a:fillRect/>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831B6511-AD18-41F9-3D6B-4F992B699C4B}"/>
              </a:ext>
            </a:extLst>
          </p:cNvPr>
          <p:cNvCxnSpPr/>
          <p:nvPr/>
        </p:nvCxnSpPr>
        <p:spPr>
          <a:xfrm>
            <a:off x="9948951" y="3468171"/>
            <a:ext cx="0" cy="73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E69D162-013D-EE7F-29BE-328849F7DC40}"/>
                  </a:ext>
                </a:extLst>
              </p:cNvPr>
              <p:cNvSpPr txBox="1"/>
              <p:nvPr/>
            </p:nvSpPr>
            <p:spPr>
              <a:xfrm>
                <a:off x="9948951" y="4009574"/>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MY" altLang="zh-CN" b="0" i="1" smtClean="0">
                              <a:latin typeface="Cambria Math" panose="02040503050406030204" pitchFamily="18" charset="0"/>
                            </a:rPr>
                            <m:t>𝑢𝑏</m:t>
                          </m:r>
                        </m:sub>
                      </m:sSub>
                    </m:oMath>
                  </m:oMathPara>
                </a14:m>
                <a:endParaRPr lang="en-US"/>
              </a:p>
            </p:txBody>
          </p:sp>
        </mc:Choice>
        <mc:Fallback xmlns="">
          <p:sp>
            <p:nvSpPr>
              <p:cNvPr id="69" name="TextBox 68">
                <a:extLst>
                  <a:ext uri="{FF2B5EF4-FFF2-40B4-BE49-F238E27FC236}">
                    <a16:creationId xmlns:a16="http://schemas.microsoft.com/office/drawing/2014/main" id="{3E69D162-013D-EE7F-29BE-328849F7DC40}"/>
                  </a:ext>
                </a:extLst>
              </p:cNvPr>
              <p:cNvSpPr txBox="1">
                <a:spLocks noRot="1" noChangeAspect="1" noMove="1" noResize="1" noEditPoints="1" noAdjustHandles="1" noChangeArrowheads="1" noChangeShapeType="1" noTextEdit="1"/>
              </p:cNvSpPr>
              <p:nvPr/>
            </p:nvSpPr>
            <p:spPr>
              <a:xfrm>
                <a:off x="9948951" y="4009574"/>
                <a:ext cx="448887" cy="369332"/>
              </a:xfrm>
              <a:prstGeom prst="rect">
                <a:avLst/>
              </a:prstGeom>
              <a:blipFill>
                <a:blip r:embed="rId7"/>
                <a:stretch>
                  <a:fillRect r="-6757"/>
                </a:stretch>
              </a:blipFill>
            </p:spPr>
            <p:txBody>
              <a:bodyPr/>
              <a:lstStyle/>
              <a:p>
                <a:r>
                  <a:rPr lang="en-US">
                    <a:noFill/>
                  </a:rPr>
                  <a:t> </a:t>
                </a:r>
              </a:p>
            </p:txBody>
          </p:sp>
        </mc:Fallback>
      </mc:AlternateContent>
      <p:cxnSp>
        <p:nvCxnSpPr>
          <p:cNvPr id="70" name="Straight Arrow Connector 69">
            <a:extLst>
              <a:ext uri="{FF2B5EF4-FFF2-40B4-BE49-F238E27FC236}">
                <a16:creationId xmlns:a16="http://schemas.microsoft.com/office/drawing/2014/main" id="{8741D50A-14D4-6FCA-EF98-BF0D298506B5}"/>
              </a:ext>
            </a:extLst>
          </p:cNvPr>
          <p:cNvCxnSpPr>
            <a:cxnSpLocks/>
          </p:cNvCxnSpPr>
          <p:nvPr/>
        </p:nvCxnSpPr>
        <p:spPr>
          <a:xfrm flipV="1">
            <a:off x="8447164" y="4009574"/>
            <a:ext cx="1113350" cy="7021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F481105-A191-3A70-1624-9F7B9B2F098B}"/>
                  </a:ext>
                </a:extLst>
              </p:cNvPr>
              <p:cNvSpPr txBox="1"/>
              <p:nvPr/>
            </p:nvSpPr>
            <p:spPr>
              <a:xfrm>
                <a:off x="9328795" y="4105884"/>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MY" altLang="zh-CN" b="0" i="1" smtClean="0">
                              <a:latin typeface="Cambria Math" panose="02040503050406030204" pitchFamily="18" charset="0"/>
                            </a:rPr>
                          </m:ctrlPr>
                        </m:sSubSupPr>
                        <m:e>
                          <m:r>
                            <a:rPr lang="en-MY" altLang="zh-CN" b="0" i="1" smtClean="0">
                              <a:latin typeface="Cambria Math" panose="02040503050406030204" pitchFamily="18" charset="0"/>
                            </a:rPr>
                            <m:t>𝐹</m:t>
                          </m:r>
                        </m:e>
                        <m:sub>
                          <m:r>
                            <a:rPr lang="en-MY" altLang="zh-CN" b="0" i="1" smtClean="0">
                              <a:latin typeface="Cambria Math" panose="02040503050406030204" pitchFamily="18" charset="0"/>
                            </a:rPr>
                            <m:t>𝑣</m:t>
                          </m:r>
                        </m:sub>
                        <m:sup>
                          <m:r>
                            <a:rPr lang="en-MY" altLang="zh-CN" b="0" i="1" smtClean="0">
                              <a:latin typeface="Cambria Math" panose="02040503050406030204" pitchFamily="18" charset="0"/>
                            </a:rPr>
                            <m:t>′</m:t>
                          </m:r>
                        </m:sup>
                      </m:sSubSup>
                    </m:oMath>
                  </m:oMathPara>
                </a14:m>
                <a:endParaRPr lang="en-US"/>
              </a:p>
            </p:txBody>
          </p:sp>
        </mc:Choice>
        <mc:Fallback xmlns="">
          <p:sp>
            <p:nvSpPr>
              <p:cNvPr id="71" name="TextBox 70">
                <a:extLst>
                  <a:ext uri="{FF2B5EF4-FFF2-40B4-BE49-F238E27FC236}">
                    <a16:creationId xmlns:a16="http://schemas.microsoft.com/office/drawing/2014/main" id="{CF481105-A191-3A70-1624-9F7B9B2F098B}"/>
                  </a:ext>
                </a:extLst>
              </p:cNvPr>
              <p:cNvSpPr txBox="1">
                <a:spLocks noRot="1" noChangeAspect="1" noMove="1" noResize="1" noEditPoints="1" noAdjustHandles="1" noChangeArrowheads="1" noChangeShapeType="1" noTextEdit="1"/>
              </p:cNvSpPr>
              <p:nvPr/>
            </p:nvSpPr>
            <p:spPr>
              <a:xfrm>
                <a:off x="9328795" y="4105884"/>
                <a:ext cx="448887" cy="369332"/>
              </a:xfrm>
              <a:prstGeom prst="rect">
                <a:avLst/>
              </a:prstGeom>
              <a:blipFill>
                <a:blip r:embed="rId8"/>
                <a:stretch>
                  <a:fillRect/>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A957E4AC-1FA2-5AC6-387D-16133DB9703A}"/>
              </a:ext>
            </a:extLst>
          </p:cNvPr>
          <p:cNvCxnSpPr>
            <a:cxnSpLocks/>
          </p:cNvCxnSpPr>
          <p:nvPr/>
        </p:nvCxnSpPr>
        <p:spPr>
          <a:xfrm flipH="1">
            <a:off x="8323152" y="3255954"/>
            <a:ext cx="1455007" cy="1228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1FBE35C-E636-DD6A-EF23-1BD764B791BC}"/>
                  </a:ext>
                </a:extLst>
              </p:cNvPr>
              <p:cNvSpPr txBox="1"/>
              <p:nvPr/>
            </p:nvSpPr>
            <p:spPr>
              <a:xfrm>
                <a:off x="8046343" y="4029568"/>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MY"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MY" altLang="zh-CN" b="0" i="1" smtClean="0">
                              <a:latin typeface="Cambria Math" panose="02040503050406030204" pitchFamily="18" charset="0"/>
                            </a:rPr>
                            <m:t>𝑚</m:t>
                          </m:r>
                        </m:sub>
                        <m:sup>
                          <m:r>
                            <a:rPr lang="en-MY" altLang="zh-CN" b="0" i="1" smtClean="0">
                              <a:latin typeface="Cambria Math" panose="02040503050406030204" pitchFamily="18" charset="0"/>
                            </a:rPr>
                            <m:t>′</m:t>
                          </m:r>
                        </m:sup>
                      </m:sSubSup>
                    </m:oMath>
                  </m:oMathPara>
                </a14:m>
                <a:endParaRPr lang="en-US"/>
              </a:p>
            </p:txBody>
          </p:sp>
        </mc:Choice>
        <mc:Fallback xmlns="">
          <p:sp>
            <p:nvSpPr>
              <p:cNvPr id="73" name="TextBox 72">
                <a:extLst>
                  <a:ext uri="{FF2B5EF4-FFF2-40B4-BE49-F238E27FC236}">
                    <a16:creationId xmlns:a16="http://schemas.microsoft.com/office/drawing/2014/main" id="{61FBE35C-E636-DD6A-EF23-1BD764B791BC}"/>
                  </a:ext>
                </a:extLst>
              </p:cNvPr>
              <p:cNvSpPr txBox="1">
                <a:spLocks noRot="1" noChangeAspect="1" noMove="1" noResize="1" noEditPoints="1" noAdjustHandles="1" noChangeArrowheads="1" noChangeShapeType="1" noTextEdit="1"/>
              </p:cNvSpPr>
              <p:nvPr/>
            </p:nvSpPr>
            <p:spPr>
              <a:xfrm>
                <a:off x="8046343" y="4029568"/>
                <a:ext cx="448887" cy="369332"/>
              </a:xfrm>
              <a:prstGeom prst="rect">
                <a:avLst/>
              </a:prstGeom>
              <a:blipFill>
                <a:blip r:embed="rId9"/>
                <a:stretch>
                  <a:fillRect/>
                </a:stretch>
              </a:blipFill>
            </p:spPr>
            <p:txBody>
              <a:bodyPr/>
              <a:lstStyle/>
              <a:p>
                <a:r>
                  <a:rPr lang="en-US">
                    <a:noFill/>
                  </a:rPr>
                  <a:t> </a:t>
                </a:r>
              </a:p>
            </p:txBody>
          </p:sp>
        </mc:Fallback>
      </mc:AlternateContent>
      <p:sp>
        <p:nvSpPr>
          <p:cNvPr id="80" name="Oval 79">
            <a:extLst>
              <a:ext uri="{FF2B5EF4-FFF2-40B4-BE49-F238E27FC236}">
                <a16:creationId xmlns:a16="http://schemas.microsoft.com/office/drawing/2014/main" id="{F29C0B7A-B292-2DCF-68BE-22F171477692}"/>
              </a:ext>
            </a:extLst>
          </p:cNvPr>
          <p:cNvSpPr/>
          <p:nvPr/>
        </p:nvSpPr>
        <p:spPr>
          <a:xfrm>
            <a:off x="5134702" y="4532184"/>
            <a:ext cx="103409" cy="1034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928B9D6D-6EB2-E730-C3F6-C2FB36E04163}"/>
              </a:ext>
            </a:extLst>
          </p:cNvPr>
          <p:cNvSpPr txBox="1"/>
          <p:nvPr/>
        </p:nvSpPr>
        <p:spPr>
          <a:xfrm>
            <a:off x="4908089" y="4557848"/>
            <a:ext cx="349132" cy="369332"/>
          </a:xfrm>
          <a:prstGeom prst="rect">
            <a:avLst/>
          </a:prstGeom>
          <a:noFill/>
        </p:spPr>
        <p:txBody>
          <a:bodyPr wrap="square" rtlCol="0">
            <a:spAutoFit/>
          </a:bodyPr>
          <a:lstStyle/>
          <a:p>
            <a:r>
              <a:rPr lang="en-MY"/>
              <a:t>A</a:t>
            </a:r>
            <a:endParaRPr lang="en-US"/>
          </a:p>
        </p:txBody>
      </p:sp>
      <p:sp>
        <p:nvSpPr>
          <p:cNvPr id="82" name="TextBox 81">
            <a:extLst>
              <a:ext uri="{FF2B5EF4-FFF2-40B4-BE49-F238E27FC236}">
                <a16:creationId xmlns:a16="http://schemas.microsoft.com/office/drawing/2014/main" id="{716A9338-D65C-09DF-3A39-EB7C264AB368}"/>
              </a:ext>
            </a:extLst>
          </p:cNvPr>
          <p:cNvSpPr txBox="1"/>
          <p:nvPr/>
        </p:nvSpPr>
        <p:spPr>
          <a:xfrm>
            <a:off x="8098032" y="4630948"/>
            <a:ext cx="349132" cy="369332"/>
          </a:xfrm>
          <a:prstGeom prst="rect">
            <a:avLst/>
          </a:prstGeom>
          <a:noFill/>
        </p:spPr>
        <p:txBody>
          <a:bodyPr wrap="square" rtlCol="0">
            <a:spAutoFit/>
          </a:bodyPr>
          <a:lstStyle/>
          <a:p>
            <a:r>
              <a:rPr lang="en-MY"/>
              <a:t>A</a:t>
            </a:r>
            <a:endParaRPr lang="en-US"/>
          </a:p>
        </p:txBody>
      </p:sp>
      <p:sp>
        <p:nvSpPr>
          <p:cNvPr id="84" name="Oval 83">
            <a:extLst>
              <a:ext uri="{FF2B5EF4-FFF2-40B4-BE49-F238E27FC236}">
                <a16:creationId xmlns:a16="http://schemas.microsoft.com/office/drawing/2014/main" id="{4BCBF4BA-A9A6-1D59-8AC8-986B8D2277AA}"/>
              </a:ext>
            </a:extLst>
          </p:cNvPr>
          <p:cNvSpPr/>
          <p:nvPr/>
        </p:nvSpPr>
        <p:spPr>
          <a:xfrm>
            <a:off x="8403532" y="4680030"/>
            <a:ext cx="103409" cy="1034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1" name="TextBox 100">
                <a:extLst>
                  <a:ext uri="{FF2B5EF4-FFF2-40B4-BE49-F238E27FC236}">
                    <a16:creationId xmlns:a16="http://schemas.microsoft.com/office/drawing/2014/main" id="{6BBB5148-DF11-E19A-084B-BCC567459EE4}"/>
                  </a:ext>
                </a:extLst>
              </p:cNvPr>
              <p:cNvSpPr txBox="1"/>
              <p:nvPr/>
            </p:nvSpPr>
            <p:spPr>
              <a:xfrm>
                <a:off x="5367804" y="5083744"/>
                <a:ext cx="3449086" cy="1661993"/>
              </a:xfrm>
              <a:prstGeom prst="rect">
                <a:avLst/>
              </a:prstGeom>
              <a:noFill/>
            </p:spPr>
            <p:txBody>
              <a:bodyPr wrap="none" lIns="0" tIns="0" rIns="0" bIns="0" rtlCol="0">
                <a:spAutoFit/>
              </a:bodyPr>
              <a:lstStyle/>
              <a:p>
                <a:r>
                  <a:rPr lang="en-MY" b="0" dirty="0"/>
                  <a:t>By </a:t>
                </a:r>
                <a14:m>
                  <m:oMath xmlns:m="http://schemas.openxmlformats.org/officeDocument/2006/math">
                    <m:r>
                      <m:rPr>
                        <m:sty m:val="p"/>
                      </m:rPr>
                      <a:rPr lang="en-US" altLang="zh-CN" i="1">
                        <a:latin typeface="Cambria Math" panose="02040503050406030204" pitchFamily="18" charset="0"/>
                      </a:rPr>
                      <m:t>Σ</m:t>
                    </m:r>
                    <m:sSub>
                      <m:sSubPr>
                        <m:ctrlPr>
                          <a:rPr lang="en-MY" b="0" i="1" smtClean="0">
                            <a:latin typeface="Cambria Math" panose="02040503050406030204" pitchFamily="18" charset="0"/>
                          </a:rPr>
                        </m:ctrlPr>
                      </m:sSubPr>
                      <m:e>
                        <m:r>
                          <a:rPr lang="en-MY" b="0" i="1" smtClean="0">
                            <a:latin typeface="Cambria Math" panose="02040503050406030204" pitchFamily="18" charset="0"/>
                          </a:rPr>
                          <m:t>𝑀</m:t>
                        </m:r>
                      </m:e>
                      <m:sub>
                        <m:r>
                          <a:rPr lang="en-MY" b="0" i="1" smtClean="0">
                            <a:latin typeface="Cambria Math" panose="02040503050406030204" pitchFamily="18" charset="0"/>
                          </a:rPr>
                          <m:t>𝐴</m:t>
                        </m:r>
                      </m:sub>
                    </m:sSub>
                    <m:r>
                      <a:rPr lang="en-MY" b="0" i="1" smtClean="0">
                        <a:latin typeface="Cambria Math" panose="02040503050406030204" pitchFamily="18" charset="0"/>
                      </a:rPr>
                      <m:t>=0</m:t>
                    </m:r>
                  </m:oMath>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𝑈𝐵𝑊</m:t>
                      </m:r>
                      <m:r>
                        <a:rPr lang="en-US" b="0" i="1" smtClean="0">
                          <a:latin typeface="Cambria Math" panose="02040503050406030204" pitchFamily="18" charset="0"/>
                        </a:rPr>
                        <m:t>)</m:t>
                      </m:r>
                      <m:sSub>
                        <m:sSubPr>
                          <m:ctrlPr>
                            <a:rPr lang="en-MY" b="1" i="1" smtClean="0">
                              <a:latin typeface="Cambria Math" panose="02040503050406030204" pitchFamily="18" charset="0"/>
                            </a:rPr>
                          </m:ctrlPr>
                        </m:sSubPr>
                        <m:e>
                          <m:r>
                            <a:rPr lang="en-MY" b="1" i="1" smtClean="0">
                              <a:latin typeface="Cambria Math" panose="02040503050406030204" pitchFamily="18" charset="0"/>
                            </a:rPr>
                            <m:t>𝒅</m:t>
                          </m:r>
                        </m:e>
                        <m:sub>
                          <m:r>
                            <a:rPr lang="en-MY" b="1" i="1" smtClean="0">
                              <a:latin typeface="Cambria Math" panose="02040503050406030204" pitchFamily="18" charset="0"/>
                            </a:rPr>
                            <m:t>𝒖𝒃</m:t>
                          </m:r>
                        </m:sub>
                      </m:sSub>
                      <m:r>
                        <a:rPr lang="en-MY"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1" i="1" smtClean="0">
                          <a:latin typeface="Cambria Math" panose="02040503050406030204" pitchFamily="18" charset="0"/>
                        </a:rPr>
                        <m:t>(</m:t>
                      </m:r>
                      <m:r>
                        <a:rPr lang="en-US" b="1" i="1" smtClean="0">
                          <a:latin typeface="Cambria Math" panose="02040503050406030204" pitchFamily="18" charset="0"/>
                        </a:rPr>
                        <m:t>𝑯𝑩</m:t>
                      </m:r>
                      <m:r>
                        <a:rPr lang="en-US" b="1" i="1" smtClean="0">
                          <a:latin typeface="Cambria Math" panose="02040503050406030204" pitchFamily="18" charset="0"/>
                        </a:rPr>
                        <m:t>)</m:t>
                      </m:r>
                      <m:r>
                        <a:rPr lang="en-MY" b="0" i="1" smtClean="0">
                          <a:latin typeface="Cambria Math" panose="02040503050406030204" pitchFamily="18" charset="0"/>
                        </a:rPr>
                        <m:t>=</m:t>
                      </m:r>
                      <m:sSub>
                        <m:sSubPr>
                          <m:ctrlPr>
                            <a:rPr lang="en-MY" b="1"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𝑭</m:t>
                          </m:r>
                        </m:e>
                        <m:sub>
                          <m:r>
                            <a:rPr lang="en-MY" b="1" i="1" smtClean="0">
                              <a:latin typeface="Cambria Math" panose="02040503050406030204" pitchFamily="18" charset="0"/>
                            </a:rPr>
                            <m:t>𝒎</m:t>
                          </m:r>
                        </m:sub>
                      </m:sSub>
                      <m:r>
                        <a:rPr lang="en-US" b="1" i="1" smtClean="0">
                          <a:latin typeface="Cambria Math" panose="02040503050406030204" pitchFamily="18" charset="0"/>
                        </a:rPr>
                        <m:t>)</m:t>
                      </m:r>
                      <m:sSub>
                        <m:sSubPr>
                          <m:ctrlPr>
                            <a:rPr lang="en-MY" b="0" i="1" smtClean="0">
                              <a:latin typeface="Cambria Math" panose="02040503050406030204" pitchFamily="18" charset="0"/>
                            </a:rPr>
                          </m:ctrlPr>
                        </m:sSubPr>
                        <m:e>
                          <m:r>
                            <a:rPr lang="en-MY" b="0" i="1" smtClean="0">
                              <a:latin typeface="Cambria Math" panose="02040503050406030204" pitchFamily="18" charset="0"/>
                            </a:rPr>
                            <m:t>𝑑</m:t>
                          </m:r>
                        </m:e>
                        <m:sub>
                          <m:r>
                            <a:rPr lang="en-MY" b="0" i="1" smtClean="0">
                              <a:latin typeface="Cambria Math" panose="02040503050406030204" pitchFamily="18" charset="0"/>
                            </a:rPr>
                            <m:t>𝑚</m:t>
                          </m:r>
                        </m:sub>
                      </m:sSub>
                    </m:oMath>
                  </m:oMathPara>
                </a14:m>
                <a:endParaRPr lang="en-MY" b="0" dirty="0"/>
              </a:p>
              <a:p>
                <a:endParaRPr lang="en-MY" b="0" dirty="0"/>
              </a:p>
              <a:p>
                <a:r>
                  <a:rPr lang="en-MY" b="0" dirty="0"/>
                  <a:t>By </a:t>
                </a:r>
                <a14:m>
                  <m:oMath xmlns:m="http://schemas.openxmlformats.org/officeDocument/2006/math">
                    <m:r>
                      <m:rPr>
                        <m:sty m:val="p"/>
                      </m:rPr>
                      <a:rPr lang="en-US" altLang="zh-CN" i="1">
                        <a:latin typeface="Cambria Math" panose="02040503050406030204" pitchFamily="18" charset="0"/>
                      </a:rPr>
                      <m:t>Σ</m:t>
                    </m:r>
                    <m:r>
                      <a:rPr lang="en-MY" altLang="zh-CN" b="0" i="1" smtClean="0">
                        <a:latin typeface="Cambria Math" panose="02040503050406030204" pitchFamily="18" charset="0"/>
                      </a:rPr>
                      <m:t>𝐹</m:t>
                    </m:r>
                    <m:r>
                      <a:rPr lang="en-MY" b="0" i="1" smtClean="0">
                        <a:latin typeface="Cambria Math" panose="02040503050406030204" pitchFamily="18" charset="0"/>
                      </a:rPr>
                      <m:t>=0</m:t>
                    </m:r>
                  </m:oMath>
                </a14:m>
                <a:endParaRPr lang="en-US" b="0" dirty="0"/>
              </a:p>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𝑭</m:t>
                          </m:r>
                        </m:e>
                        <m:sub>
                          <m:r>
                            <a:rPr lang="en-US" b="1" i="1" smtClean="0">
                              <a:latin typeface="Cambria Math" panose="02040503050406030204" pitchFamily="18" charset="0"/>
                            </a:rPr>
                            <m:t>𝒗</m:t>
                          </m:r>
                        </m:sub>
                        <m:sup>
                          <m:r>
                            <a:rPr lang="en-US" b="1" i="1" smtClean="0">
                              <a:latin typeface="Cambria Math" panose="02040503050406030204" pitchFamily="18" charset="0"/>
                            </a:rPr>
                            <m:t>𝒏</m:t>
                          </m:r>
                        </m:sup>
                      </m:sSubSup>
                      <m:r>
                        <a:rPr lang="en-US" b="0" i="1" smtClean="0">
                          <a:latin typeface="Cambria Math" panose="02040503050406030204" pitchFamily="18" charset="0"/>
                        </a:rPr>
                        <m:t>=</m:t>
                      </m:r>
                      <m:r>
                        <a:rPr lang="en-US" b="0" i="1" smtClean="0">
                          <a:latin typeface="Cambria Math" panose="02040503050406030204" pitchFamily="18" charset="0"/>
                        </a:rPr>
                        <m:t>𝑈𝐵</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𝑛</m:t>
                          </m:r>
                        </m:sup>
                      </m:sSup>
                      <m:r>
                        <a:rPr lang="en-MY"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𝑛</m:t>
                          </m:r>
                        </m:sup>
                      </m:sSup>
                      <m:r>
                        <a:rPr lang="en-MY" b="0" i="1" smtClean="0">
                          <a:latin typeface="Cambria Math" panose="02040503050406030204" pitchFamily="18" charset="0"/>
                        </a:rPr>
                        <m:t>+</m:t>
                      </m:r>
                      <m:sSub>
                        <m:sSubPr>
                          <m:ctrlPr>
                            <a:rPr lang="en-MY" b="1" i="1" smtClean="0">
                              <a:latin typeface="Cambria Math" panose="02040503050406030204" pitchFamily="18" charset="0"/>
                            </a:rPr>
                          </m:ctrlPr>
                        </m:sSubPr>
                        <m:e>
                          <m:r>
                            <a:rPr lang="en-US" b="1" i="1" smtClean="0">
                              <a:latin typeface="Cambria Math" panose="02040503050406030204" pitchFamily="18" charset="0"/>
                            </a:rPr>
                            <m:t>𝑭</m:t>
                          </m:r>
                        </m:e>
                        <m:sub>
                          <m:r>
                            <a:rPr lang="en-MY" b="1" i="1" smtClean="0">
                              <a:latin typeface="Cambria Math" panose="02040503050406030204" pitchFamily="18" charset="0"/>
                            </a:rPr>
                            <m:t>𝒎</m:t>
                          </m:r>
                        </m:sub>
                      </m:sSub>
                    </m:oMath>
                  </m:oMathPara>
                </a14:m>
                <a:endParaRPr lang="en-MY" b="0" dirty="0"/>
              </a:p>
              <a:p>
                <a:endParaRPr lang="en-US" dirty="0"/>
              </a:p>
            </p:txBody>
          </p:sp>
        </mc:Choice>
        <mc:Fallback>
          <p:sp>
            <p:nvSpPr>
              <p:cNvPr id="101" name="TextBox 100">
                <a:extLst>
                  <a:ext uri="{FF2B5EF4-FFF2-40B4-BE49-F238E27FC236}">
                    <a16:creationId xmlns:a16="http://schemas.microsoft.com/office/drawing/2014/main" id="{6BBB5148-DF11-E19A-084B-BCC567459EE4}"/>
                  </a:ext>
                </a:extLst>
              </p:cNvPr>
              <p:cNvSpPr txBox="1">
                <a:spLocks noRot="1" noChangeAspect="1" noMove="1" noResize="1" noEditPoints="1" noAdjustHandles="1" noChangeArrowheads="1" noChangeShapeType="1" noTextEdit="1"/>
              </p:cNvSpPr>
              <p:nvPr/>
            </p:nvSpPr>
            <p:spPr>
              <a:xfrm>
                <a:off x="5367804" y="5083744"/>
                <a:ext cx="3449086" cy="1661993"/>
              </a:xfrm>
              <a:prstGeom prst="rect">
                <a:avLst/>
              </a:prstGeom>
              <a:blipFill>
                <a:blip r:embed="rId10"/>
                <a:stretch>
                  <a:fillRect l="-4248" t="-4762"/>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8781916A-7459-A6F5-7BAE-762F96A372BE}"/>
              </a:ext>
            </a:extLst>
          </p:cNvPr>
          <p:cNvCxnSpPr>
            <a:cxnSpLocks/>
          </p:cNvCxnSpPr>
          <p:nvPr/>
        </p:nvCxnSpPr>
        <p:spPr>
          <a:xfrm flipV="1">
            <a:off x="4908089" y="2330618"/>
            <a:ext cx="642971" cy="9656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B23A0E8-5665-1EE7-A183-EC71775B50A6}"/>
              </a:ext>
            </a:extLst>
          </p:cNvPr>
          <p:cNvCxnSpPr/>
          <p:nvPr/>
        </p:nvCxnSpPr>
        <p:spPr>
          <a:xfrm flipH="1" flipV="1">
            <a:off x="4264429" y="2913610"/>
            <a:ext cx="643660" cy="382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323588F-2CAF-A9C8-49F9-7D5241F0D0DF}"/>
                  </a:ext>
                </a:extLst>
              </p:cNvPr>
              <p:cNvSpPr txBox="1"/>
              <p:nvPr/>
            </p:nvSpPr>
            <p:spPr>
              <a:xfrm>
                <a:off x="5511113" y="2021815"/>
                <a:ext cx="2994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MY" altLang="zh-CN" b="0" i="1" smtClean="0">
                              <a:latin typeface="Cambria Math" panose="02040503050406030204" pitchFamily="18" charset="0"/>
                            </a:rPr>
                          </m:ctrlPr>
                        </m:accPr>
                        <m:e>
                          <m:r>
                            <a:rPr lang="en-MY" altLang="zh-CN" b="0" i="1" smtClean="0">
                              <a:latin typeface="Cambria Math" panose="02040503050406030204" pitchFamily="18" charset="0"/>
                            </a:rPr>
                            <m:t>𝑛</m:t>
                          </m:r>
                        </m:e>
                      </m:acc>
                    </m:oMath>
                  </m:oMathPara>
                </a14:m>
                <a:endParaRPr lang="en-US"/>
              </a:p>
            </p:txBody>
          </p:sp>
        </mc:Choice>
        <mc:Fallback xmlns="">
          <p:sp>
            <p:nvSpPr>
              <p:cNvPr id="107" name="TextBox 106">
                <a:extLst>
                  <a:ext uri="{FF2B5EF4-FFF2-40B4-BE49-F238E27FC236}">
                    <a16:creationId xmlns:a16="http://schemas.microsoft.com/office/drawing/2014/main" id="{8323588F-2CAF-A9C8-49F9-7D5241F0D0DF}"/>
                  </a:ext>
                </a:extLst>
              </p:cNvPr>
              <p:cNvSpPr txBox="1">
                <a:spLocks noRot="1" noChangeAspect="1" noMove="1" noResize="1" noEditPoints="1" noAdjustHandles="1" noChangeArrowheads="1" noChangeShapeType="1" noTextEdit="1"/>
              </p:cNvSpPr>
              <p:nvPr/>
            </p:nvSpPr>
            <p:spPr>
              <a:xfrm>
                <a:off x="5511113" y="2021815"/>
                <a:ext cx="299482" cy="369332"/>
              </a:xfrm>
              <a:prstGeom prst="rect">
                <a:avLst/>
              </a:prstGeom>
              <a:blipFill>
                <a:blip r:embed="rId11"/>
                <a:stretch>
                  <a:fillRect t="-6667" r="-102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6714DB5C-170C-451C-D563-40C26E675BC3}"/>
                  </a:ext>
                </a:extLst>
              </p:cNvPr>
              <p:cNvSpPr txBox="1"/>
              <p:nvPr/>
            </p:nvSpPr>
            <p:spPr>
              <a:xfrm>
                <a:off x="4008958" y="2628798"/>
                <a:ext cx="2994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MY" altLang="zh-CN" b="0" i="1" smtClean="0">
                              <a:latin typeface="Cambria Math" panose="02040503050406030204" pitchFamily="18" charset="0"/>
                            </a:rPr>
                          </m:ctrlPr>
                        </m:accPr>
                        <m:e>
                          <m:r>
                            <a:rPr lang="en-MY" altLang="zh-CN" b="0" i="1" smtClean="0">
                              <a:latin typeface="Cambria Math" panose="02040503050406030204" pitchFamily="18" charset="0"/>
                            </a:rPr>
                            <m:t>𝑡</m:t>
                          </m:r>
                        </m:e>
                      </m:acc>
                    </m:oMath>
                  </m:oMathPara>
                </a14:m>
                <a:endParaRPr lang="en-US"/>
              </a:p>
            </p:txBody>
          </p:sp>
        </mc:Choice>
        <mc:Fallback xmlns="">
          <p:sp>
            <p:nvSpPr>
              <p:cNvPr id="108" name="TextBox 107">
                <a:extLst>
                  <a:ext uri="{FF2B5EF4-FFF2-40B4-BE49-F238E27FC236}">
                    <a16:creationId xmlns:a16="http://schemas.microsoft.com/office/drawing/2014/main" id="{6714DB5C-170C-451C-D563-40C26E675BC3}"/>
                  </a:ext>
                </a:extLst>
              </p:cNvPr>
              <p:cNvSpPr txBox="1">
                <a:spLocks noRot="1" noChangeAspect="1" noMove="1" noResize="1" noEditPoints="1" noAdjustHandles="1" noChangeArrowheads="1" noChangeShapeType="1" noTextEdit="1"/>
              </p:cNvSpPr>
              <p:nvPr/>
            </p:nvSpPr>
            <p:spPr>
              <a:xfrm>
                <a:off x="4008958" y="2628798"/>
                <a:ext cx="299482" cy="369332"/>
              </a:xfrm>
              <a:prstGeom prst="rect">
                <a:avLst/>
              </a:prstGeom>
              <a:blipFill>
                <a:blip r:embed="rId12"/>
                <a:stretch>
                  <a:fillRect t="-13115" r="-30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2759978F-2016-8DB8-D906-D823196C2D3B}"/>
                  </a:ext>
                </a:extLst>
              </p:cNvPr>
              <p:cNvSpPr txBox="1"/>
              <p:nvPr/>
            </p:nvSpPr>
            <p:spPr>
              <a:xfrm>
                <a:off x="6643460" y="2544278"/>
                <a:ext cx="4488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en-US"/>
              </a:p>
            </p:txBody>
          </p:sp>
        </mc:Choice>
        <mc:Fallback xmlns="">
          <p:sp>
            <p:nvSpPr>
              <p:cNvPr id="117" name="TextBox 116">
                <a:extLst>
                  <a:ext uri="{FF2B5EF4-FFF2-40B4-BE49-F238E27FC236}">
                    <a16:creationId xmlns:a16="http://schemas.microsoft.com/office/drawing/2014/main" id="{2759978F-2016-8DB8-D906-D823196C2D3B}"/>
                  </a:ext>
                </a:extLst>
              </p:cNvPr>
              <p:cNvSpPr txBox="1">
                <a:spLocks noRot="1" noChangeAspect="1" noMove="1" noResize="1" noEditPoints="1" noAdjustHandles="1" noChangeArrowheads="1" noChangeShapeType="1" noTextEdit="1"/>
              </p:cNvSpPr>
              <p:nvPr/>
            </p:nvSpPr>
            <p:spPr>
              <a:xfrm>
                <a:off x="6643460" y="2544278"/>
                <a:ext cx="448887" cy="369332"/>
              </a:xfrm>
              <a:prstGeom prst="rect">
                <a:avLst/>
              </a:prstGeom>
              <a:blipFill>
                <a:blip r:embed="rId13"/>
                <a:stretch>
                  <a:fillRect/>
                </a:stretch>
              </a:blipFill>
            </p:spPr>
            <p:txBody>
              <a:bodyPr/>
              <a:lstStyle/>
              <a:p>
                <a:r>
                  <a:rPr lang="en-US">
                    <a:noFill/>
                  </a:rPr>
                  <a:t> </a:t>
                </a:r>
              </a:p>
            </p:txBody>
          </p:sp>
        </mc:Fallback>
      </mc:AlternateContent>
      <p:cxnSp>
        <p:nvCxnSpPr>
          <p:cNvPr id="119" name="Straight Arrow Connector 118">
            <a:extLst>
              <a:ext uri="{FF2B5EF4-FFF2-40B4-BE49-F238E27FC236}">
                <a16:creationId xmlns:a16="http://schemas.microsoft.com/office/drawing/2014/main" id="{336EF8C5-32D5-D0DE-65E8-8BE2B638FDB0}"/>
              </a:ext>
            </a:extLst>
          </p:cNvPr>
          <p:cNvCxnSpPr/>
          <p:nvPr/>
        </p:nvCxnSpPr>
        <p:spPr>
          <a:xfrm>
            <a:off x="5238111" y="4583889"/>
            <a:ext cx="14584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B85172F-25DF-FF54-8A1C-65515B844607}"/>
              </a:ext>
            </a:extLst>
          </p:cNvPr>
          <p:cNvCxnSpPr/>
          <p:nvPr/>
        </p:nvCxnSpPr>
        <p:spPr>
          <a:xfrm>
            <a:off x="6696576" y="2844699"/>
            <a:ext cx="0" cy="173919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CAA78D0B-2719-98CB-48FE-92B091119FBD}"/>
                  </a:ext>
                </a:extLst>
              </p:cNvPr>
              <p:cNvSpPr txBox="1"/>
              <p:nvPr/>
            </p:nvSpPr>
            <p:spPr>
              <a:xfrm>
                <a:off x="5725490" y="4598773"/>
                <a:ext cx="44888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𝐻𝐵</m:t>
                      </m:r>
                    </m:oMath>
                  </m:oMathPara>
                </a14:m>
                <a:endParaRPr lang="en-US" sz="1600"/>
              </a:p>
            </p:txBody>
          </p:sp>
        </mc:Choice>
        <mc:Fallback xmlns="">
          <p:sp>
            <p:nvSpPr>
              <p:cNvPr id="122" name="TextBox 121">
                <a:extLst>
                  <a:ext uri="{FF2B5EF4-FFF2-40B4-BE49-F238E27FC236}">
                    <a16:creationId xmlns:a16="http://schemas.microsoft.com/office/drawing/2014/main" id="{CAA78D0B-2719-98CB-48FE-92B091119FBD}"/>
                  </a:ext>
                </a:extLst>
              </p:cNvPr>
              <p:cNvSpPr txBox="1">
                <a:spLocks noRot="1" noChangeAspect="1" noMove="1" noResize="1" noEditPoints="1" noAdjustHandles="1" noChangeArrowheads="1" noChangeShapeType="1" noTextEdit="1"/>
              </p:cNvSpPr>
              <p:nvPr/>
            </p:nvSpPr>
            <p:spPr>
              <a:xfrm>
                <a:off x="5725490" y="4598773"/>
                <a:ext cx="448887" cy="3385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D43C8CF4-70FD-331D-4722-B1769B42C781}"/>
                  </a:ext>
                </a:extLst>
              </p:cNvPr>
              <p:cNvSpPr txBox="1"/>
              <p:nvPr/>
            </p:nvSpPr>
            <p:spPr>
              <a:xfrm>
                <a:off x="6054850" y="3515196"/>
                <a:ext cx="44888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𝑈𝐵𝑊</m:t>
                      </m:r>
                    </m:oMath>
                  </m:oMathPara>
                </a14:m>
                <a:endParaRPr lang="en-US" sz="1600"/>
              </a:p>
            </p:txBody>
          </p:sp>
        </mc:Choice>
        <mc:Fallback xmlns="">
          <p:sp>
            <p:nvSpPr>
              <p:cNvPr id="124" name="TextBox 123">
                <a:extLst>
                  <a:ext uri="{FF2B5EF4-FFF2-40B4-BE49-F238E27FC236}">
                    <a16:creationId xmlns:a16="http://schemas.microsoft.com/office/drawing/2014/main" id="{D43C8CF4-70FD-331D-4722-B1769B42C781}"/>
                  </a:ext>
                </a:extLst>
              </p:cNvPr>
              <p:cNvSpPr txBox="1">
                <a:spLocks noRot="1" noChangeAspect="1" noMove="1" noResize="1" noEditPoints="1" noAdjustHandles="1" noChangeArrowheads="1" noChangeShapeType="1" noTextEdit="1"/>
              </p:cNvSpPr>
              <p:nvPr/>
            </p:nvSpPr>
            <p:spPr>
              <a:xfrm>
                <a:off x="6054850" y="3515196"/>
                <a:ext cx="448887" cy="338554"/>
              </a:xfrm>
              <a:prstGeom prst="rect">
                <a:avLst/>
              </a:prstGeom>
              <a:blipFill>
                <a:blip r:embed="rId15"/>
                <a:stretch>
                  <a:fillRect r="-3918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032A669-0EFE-64D9-8590-C325CEFF85CF}"/>
              </a:ext>
            </a:extLst>
          </p:cNvPr>
          <p:cNvSpPr txBox="1"/>
          <p:nvPr/>
        </p:nvSpPr>
        <p:spPr>
          <a:xfrm>
            <a:off x="383629" y="5131661"/>
            <a:ext cx="4387158" cy="1600438"/>
          </a:xfrm>
          <a:prstGeom prst="rect">
            <a:avLst/>
          </a:prstGeom>
          <a:noFill/>
        </p:spPr>
        <p:txBody>
          <a:bodyPr wrap="square">
            <a:spAutoFit/>
          </a:bodyPr>
          <a:lstStyle/>
          <a:p>
            <a:r>
              <a:rPr lang="en-US" sz="1400" dirty="0">
                <a:hlinkClick r:id="rId16"/>
              </a:rPr>
              <a:t>https://health.usf.edu/publichealth/tbernard/~/media/D7F7CFCBC5EF43EBB9A23E592BC84411.ashx</a:t>
            </a:r>
            <a:endParaRPr lang="en-US" sz="1400" dirty="0"/>
          </a:p>
          <a:p>
            <a:endParaRPr lang="en-US" sz="1400" dirty="0"/>
          </a:p>
          <a:p>
            <a:r>
              <a:rPr lang="en-US" sz="1400" dirty="0">
                <a:hlinkClick r:id="rId17"/>
              </a:rPr>
              <a:t>https://www.researchgate.net/publication/40785995_A_revised_back_compressive_force_estimation_model_for_ergonomic_evaluation_of_lifting_tasks</a:t>
            </a:r>
            <a:endParaRPr lang="en-US" sz="1400" dirty="0"/>
          </a:p>
          <a:p>
            <a:endParaRPr lang="en-US" sz="1400" dirty="0"/>
          </a:p>
        </p:txBody>
      </p:sp>
      <p:sp>
        <p:nvSpPr>
          <p:cNvPr id="5" name="Rectangle: Rounded Corners 4">
            <a:extLst>
              <a:ext uri="{FF2B5EF4-FFF2-40B4-BE49-F238E27FC236}">
                <a16:creationId xmlns:a16="http://schemas.microsoft.com/office/drawing/2014/main" id="{C71715AB-05E2-33C2-618A-E3568BB5ED05}"/>
              </a:ext>
            </a:extLst>
          </p:cNvPr>
          <p:cNvSpPr/>
          <p:nvPr/>
        </p:nvSpPr>
        <p:spPr>
          <a:xfrm>
            <a:off x="9107229" y="5200509"/>
            <a:ext cx="906569" cy="423809"/>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B5A2780-7ABC-6B1E-E994-FCD197B81C52}"/>
                  </a:ext>
                </a:extLst>
              </p:cNvPr>
              <p:cNvSpPr txBox="1"/>
              <p:nvPr/>
            </p:nvSpPr>
            <p:spPr>
              <a:xfrm>
                <a:off x="9107229" y="5233091"/>
                <a:ext cx="976272" cy="338554"/>
              </a:xfrm>
              <a:prstGeom prst="rect">
                <a:avLst/>
              </a:prstGeom>
              <a:noFill/>
            </p:spPr>
            <p:txBody>
              <a:bodyPr wrap="square" rtlCol="0">
                <a:spAutoFit/>
              </a:bodyPr>
              <a:lstStyle/>
              <a:p>
                <a14:m>
                  <m:oMath xmlns:m="http://schemas.openxmlformats.org/officeDocument/2006/math">
                    <m:sSub>
                      <m:sSubPr>
                        <m:ctrlPr>
                          <a:rPr lang="en-MY" sz="1600" b="1" i="1" smtClean="0">
                            <a:latin typeface="Cambria Math" panose="02040503050406030204" pitchFamily="18" charset="0"/>
                          </a:rPr>
                        </m:ctrlPr>
                      </m:sSubPr>
                      <m:e>
                        <m:r>
                          <a:rPr lang="en-MY" sz="1600" b="1" i="1" smtClean="0">
                            <a:latin typeface="Cambria Math" panose="02040503050406030204" pitchFamily="18" charset="0"/>
                          </a:rPr>
                          <m:t>𝒅</m:t>
                        </m:r>
                      </m:e>
                      <m:sub>
                        <m:r>
                          <a:rPr lang="en-MY" sz="1600" b="1" i="1" smtClean="0">
                            <a:latin typeface="Cambria Math" panose="02040503050406030204" pitchFamily="18" charset="0"/>
                          </a:rPr>
                          <m:t>𝒖𝒃</m:t>
                        </m:r>
                      </m:sub>
                    </m:sSub>
                  </m:oMath>
                </a14:m>
                <a:r>
                  <a:rPr lang="en-US" sz="1600" dirty="0"/>
                  <a:t>, </a:t>
                </a:r>
                <a14:m>
                  <m:oMath xmlns:m="http://schemas.openxmlformats.org/officeDocument/2006/math">
                    <m:r>
                      <a:rPr lang="en-US" sz="1600" b="1" i="1">
                        <a:latin typeface="Cambria Math" panose="02040503050406030204" pitchFamily="18" charset="0"/>
                      </a:rPr>
                      <m:t>𝑯𝑩</m:t>
                    </m:r>
                  </m:oMath>
                </a14:m>
                <a:endParaRPr lang="en-US" dirty="0"/>
              </a:p>
            </p:txBody>
          </p:sp>
        </mc:Choice>
        <mc:Fallback>
          <p:sp>
            <p:nvSpPr>
              <p:cNvPr id="6" name="TextBox 5">
                <a:extLst>
                  <a:ext uri="{FF2B5EF4-FFF2-40B4-BE49-F238E27FC236}">
                    <a16:creationId xmlns:a16="http://schemas.microsoft.com/office/drawing/2014/main" id="{5B5A2780-7ABC-6B1E-E994-FCD197B81C52}"/>
                  </a:ext>
                </a:extLst>
              </p:cNvPr>
              <p:cNvSpPr txBox="1">
                <a:spLocks noRot="1" noChangeAspect="1" noMove="1" noResize="1" noEditPoints="1" noAdjustHandles="1" noChangeArrowheads="1" noChangeShapeType="1" noTextEdit="1"/>
              </p:cNvSpPr>
              <p:nvPr/>
            </p:nvSpPr>
            <p:spPr>
              <a:xfrm>
                <a:off x="9107229" y="5233091"/>
                <a:ext cx="976272" cy="338554"/>
              </a:xfrm>
              <a:prstGeom prst="rect">
                <a:avLst/>
              </a:prstGeom>
              <a:blipFill>
                <a:blip r:embed="rId18"/>
                <a:stretch>
                  <a:fillRect t="-5357" b="-21429"/>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1270B09A-66A1-1316-D186-BF02CDC82551}"/>
              </a:ext>
            </a:extLst>
          </p:cNvPr>
          <p:cNvCxnSpPr/>
          <p:nvPr/>
        </p:nvCxnSpPr>
        <p:spPr>
          <a:xfrm flipV="1">
            <a:off x="10083501" y="5202313"/>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94F1AB58-DB1A-5E8F-68F5-D29CFA43B603}"/>
              </a:ext>
            </a:extLst>
          </p:cNvPr>
          <p:cNvSpPr/>
          <p:nvPr/>
        </p:nvSpPr>
        <p:spPr>
          <a:xfrm>
            <a:off x="10397839" y="5167927"/>
            <a:ext cx="550736" cy="423809"/>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89D1C9F-B978-48BD-B5FB-D6FC2B670B11}"/>
                  </a:ext>
                </a:extLst>
              </p:cNvPr>
              <p:cNvSpPr txBox="1"/>
              <p:nvPr/>
            </p:nvSpPr>
            <p:spPr>
              <a:xfrm>
                <a:off x="10447093" y="5186970"/>
                <a:ext cx="501481"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MY" sz="1600" b="1" i="1">
                              <a:latin typeface="Cambria Math" panose="02040503050406030204" pitchFamily="18" charset="0"/>
                            </a:rPr>
                          </m:ctrlPr>
                        </m:sSubPr>
                        <m:e>
                          <m:r>
                            <a:rPr lang="en-US" sz="1600" b="1" i="1">
                              <a:latin typeface="Cambria Math" panose="02040503050406030204" pitchFamily="18" charset="0"/>
                            </a:rPr>
                            <m:t>𝑭</m:t>
                          </m:r>
                        </m:e>
                        <m:sub>
                          <m:r>
                            <a:rPr lang="en-MY" sz="1600" b="1" i="1">
                              <a:latin typeface="Cambria Math" panose="02040503050406030204" pitchFamily="18" charset="0"/>
                            </a:rPr>
                            <m:t>𝒎</m:t>
                          </m:r>
                        </m:sub>
                      </m:sSub>
                    </m:oMath>
                  </m:oMathPara>
                </a14:m>
                <a:endParaRPr lang="en-US" dirty="0"/>
              </a:p>
            </p:txBody>
          </p:sp>
        </mc:Choice>
        <mc:Fallback>
          <p:sp>
            <p:nvSpPr>
              <p:cNvPr id="10" name="TextBox 9">
                <a:extLst>
                  <a:ext uri="{FF2B5EF4-FFF2-40B4-BE49-F238E27FC236}">
                    <a16:creationId xmlns:a16="http://schemas.microsoft.com/office/drawing/2014/main" id="{689D1C9F-B978-48BD-B5FB-D6FC2B670B11}"/>
                  </a:ext>
                </a:extLst>
              </p:cNvPr>
              <p:cNvSpPr txBox="1">
                <a:spLocks noRot="1" noChangeAspect="1" noMove="1" noResize="1" noEditPoints="1" noAdjustHandles="1" noChangeArrowheads="1" noChangeShapeType="1" noTextEdit="1"/>
              </p:cNvSpPr>
              <p:nvPr/>
            </p:nvSpPr>
            <p:spPr>
              <a:xfrm>
                <a:off x="10447093" y="5186970"/>
                <a:ext cx="501481" cy="338554"/>
              </a:xfrm>
              <a:prstGeom prst="rect">
                <a:avLst/>
              </a:prstGeom>
              <a:blipFill>
                <a:blip r:embed="rId19"/>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0C54358-BE88-2753-B317-564E0ADCA2AC}"/>
              </a:ext>
            </a:extLst>
          </p:cNvPr>
          <p:cNvCxnSpPr/>
          <p:nvPr/>
        </p:nvCxnSpPr>
        <p:spPr>
          <a:xfrm flipV="1">
            <a:off x="11013626" y="5186970"/>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B1AD513C-D73E-FC64-A26F-F8B599CDB89C}"/>
              </a:ext>
            </a:extLst>
          </p:cNvPr>
          <p:cNvSpPr/>
          <p:nvPr/>
        </p:nvSpPr>
        <p:spPr>
          <a:xfrm>
            <a:off x="9328795" y="5957348"/>
            <a:ext cx="550736" cy="423809"/>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DB34945-6671-869B-FF27-DFBFE0414285}"/>
                  </a:ext>
                </a:extLst>
              </p:cNvPr>
              <p:cNvSpPr txBox="1"/>
              <p:nvPr/>
            </p:nvSpPr>
            <p:spPr>
              <a:xfrm>
                <a:off x="9378049" y="5976391"/>
                <a:ext cx="501481"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MY" sz="1600" b="1" i="1">
                              <a:latin typeface="Cambria Math" panose="02040503050406030204" pitchFamily="18" charset="0"/>
                            </a:rPr>
                          </m:ctrlPr>
                        </m:sSubPr>
                        <m:e>
                          <m:r>
                            <a:rPr lang="en-US" sz="1600" b="1" i="1">
                              <a:latin typeface="Cambria Math" panose="02040503050406030204" pitchFamily="18" charset="0"/>
                            </a:rPr>
                            <m:t>𝑭</m:t>
                          </m:r>
                        </m:e>
                        <m:sub>
                          <m:r>
                            <a:rPr lang="en-MY" sz="1600" b="1" i="1">
                              <a:latin typeface="Cambria Math" panose="02040503050406030204" pitchFamily="18" charset="0"/>
                            </a:rPr>
                            <m:t>𝒎</m:t>
                          </m:r>
                        </m:sub>
                      </m:sSub>
                    </m:oMath>
                  </m:oMathPara>
                </a14:m>
                <a:endParaRPr lang="en-US" dirty="0"/>
              </a:p>
            </p:txBody>
          </p:sp>
        </mc:Choice>
        <mc:Fallback>
          <p:sp>
            <p:nvSpPr>
              <p:cNvPr id="16" name="TextBox 15">
                <a:extLst>
                  <a:ext uri="{FF2B5EF4-FFF2-40B4-BE49-F238E27FC236}">
                    <a16:creationId xmlns:a16="http://schemas.microsoft.com/office/drawing/2014/main" id="{2DB34945-6671-869B-FF27-DFBFE0414285}"/>
                  </a:ext>
                </a:extLst>
              </p:cNvPr>
              <p:cNvSpPr txBox="1">
                <a:spLocks noRot="1" noChangeAspect="1" noMove="1" noResize="1" noEditPoints="1" noAdjustHandles="1" noChangeArrowheads="1" noChangeShapeType="1" noTextEdit="1"/>
              </p:cNvSpPr>
              <p:nvPr/>
            </p:nvSpPr>
            <p:spPr>
              <a:xfrm>
                <a:off x="9378049" y="5976391"/>
                <a:ext cx="501481" cy="338554"/>
              </a:xfrm>
              <a:prstGeom prst="rect">
                <a:avLst/>
              </a:prstGeom>
              <a:blipFill>
                <a:blip r:embed="rId20"/>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DA6B458B-F352-0BDA-E9FC-9916DC728A17}"/>
              </a:ext>
            </a:extLst>
          </p:cNvPr>
          <p:cNvCxnSpPr/>
          <p:nvPr/>
        </p:nvCxnSpPr>
        <p:spPr>
          <a:xfrm flipV="1">
            <a:off x="9944582" y="5976391"/>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ED331EC6-2E14-16CB-0F52-C653B88AE6DF}"/>
              </a:ext>
            </a:extLst>
          </p:cNvPr>
          <p:cNvSpPr/>
          <p:nvPr/>
        </p:nvSpPr>
        <p:spPr>
          <a:xfrm>
            <a:off x="10435277" y="5959780"/>
            <a:ext cx="550736" cy="423809"/>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B513A9C5-23B3-5F0C-AF23-4F9D9DB0BBF3}"/>
                  </a:ext>
                </a:extLst>
              </p:cNvPr>
              <p:cNvSpPr txBox="1"/>
              <p:nvPr/>
            </p:nvSpPr>
            <p:spPr>
              <a:xfrm>
                <a:off x="10484531" y="5978823"/>
                <a:ext cx="501481"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𝑭</m:t>
                          </m:r>
                        </m:e>
                        <m:sub>
                          <m:r>
                            <a:rPr lang="en-US" sz="1600" b="1" i="1" smtClean="0">
                              <a:latin typeface="Cambria Math" panose="02040503050406030204" pitchFamily="18" charset="0"/>
                            </a:rPr>
                            <m:t>𝒗</m:t>
                          </m:r>
                        </m:sub>
                        <m:sup>
                          <m:r>
                            <a:rPr lang="en-US" sz="1600" b="1" i="1" smtClean="0">
                              <a:latin typeface="Cambria Math" panose="02040503050406030204" pitchFamily="18" charset="0"/>
                            </a:rPr>
                            <m:t>𝒏</m:t>
                          </m:r>
                        </m:sup>
                      </m:sSubSup>
                    </m:oMath>
                  </m:oMathPara>
                </a14:m>
                <a:endParaRPr lang="en-US" dirty="0"/>
              </a:p>
            </p:txBody>
          </p:sp>
        </mc:Choice>
        <mc:Fallback>
          <p:sp>
            <p:nvSpPr>
              <p:cNvPr id="22" name="TextBox 21">
                <a:extLst>
                  <a:ext uri="{FF2B5EF4-FFF2-40B4-BE49-F238E27FC236}">
                    <a16:creationId xmlns:a16="http://schemas.microsoft.com/office/drawing/2014/main" id="{B513A9C5-23B3-5F0C-AF23-4F9D9DB0BBF3}"/>
                  </a:ext>
                </a:extLst>
              </p:cNvPr>
              <p:cNvSpPr txBox="1">
                <a:spLocks noRot="1" noChangeAspect="1" noMove="1" noResize="1" noEditPoints="1" noAdjustHandles="1" noChangeArrowheads="1" noChangeShapeType="1" noTextEdit="1"/>
              </p:cNvSpPr>
              <p:nvPr/>
            </p:nvSpPr>
            <p:spPr>
              <a:xfrm>
                <a:off x="10484531" y="5978823"/>
                <a:ext cx="501481" cy="338554"/>
              </a:xfrm>
              <a:prstGeom prst="rect">
                <a:avLst/>
              </a:prstGeom>
              <a:blipFill>
                <a:blip r:embed="rId21"/>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91E8DE6C-CB98-E32A-0AEF-85084B524FDB}"/>
              </a:ext>
            </a:extLst>
          </p:cNvPr>
          <p:cNvCxnSpPr/>
          <p:nvPr/>
        </p:nvCxnSpPr>
        <p:spPr>
          <a:xfrm flipV="1">
            <a:off x="11051064" y="5978823"/>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65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Data Pre-processing (Shoulder)</a:t>
            </a:r>
            <a:endParaRPr lang="en-US"/>
          </a:p>
        </p:txBody>
      </p:sp>
      <p:sp>
        <p:nvSpPr>
          <p:cNvPr id="3" name="Rectangle: Rounded Corners 2">
            <a:extLst>
              <a:ext uri="{FF2B5EF4-FFF2-40B4-BE49-F238E27FC236}">
                <a16:creationId xmlns:a16="http://schemas.microsoft.com/office/drawing/2014/main" id="{94BBD363-044F-BF7E-69F2-8FAD701E96E4}"/>
              </a:ext>
            </a:extLst>
          </p:cNvPr>
          <p:cNvSpPr/>
          <p:nvPr/>
        </p:nvSpPr>
        <p:spPr>
          <a:xfrm>
            <a:off x="640080" y="2965858"/>
            <a:ext cx="1446415" cy="556953"/>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267EAE8-8F9C-8A0D-358B-6073885BF6EF}"/>
                  </a:ext>
                </a:extLst>
              </p:cNvPr>
              <p:cNvSpPr txBox="1"/>
              <p:nvPr/>
            </p:nvSpPr>
            <p:spPr>
              <a:xfrm>
                <a:off x="640080" y="3044829"/>
                <a:ext cx="1446415" cy="369332"/>
              </a:xfrm>
              <a:prstGeom prst="rect">
                <a:avLst/>
              </a:prstGeom>
              <a:noFill/>
            </p:spPr>
            <p:txBody>
              <a:bodyPr wrap="square" rtlCol="0">
                <a:spAutoFit/>
              </a:bodyPr>
              <a:lstStyle/>
              <a:p>
                <a:r>
                  <a:rPr lang="en-MY"/>
                  <a:t>x, y, z, </a:t>
                </a:r>
                <a14:m>
                  <m:oMath xmlns:m="http://schemas.openxmlformats.org/officeDocument/2006/math">
                    <m:sSub>
                      <m:sSubPr>
                        <m:ctrlPr>
                          <a:rPr lang="en-MY" sz="1800" b="0" i="1" smtClean="0">
                            <a:latin typeface="Cambria Math" panose="02040503050406030204" pitchFamily="18" charset="0"/>
                            <a:ea typeface="Cambria Math" panose="02040503050406030204" pitchFamily="18" charset="0"/>
                          </a:rPr>
                        </m:ctrlPr>
                      </m:sSubPr>
                      <m:e>
                        <m:r>
                          <a:rPr lang="en-MY" sz="1800" i="1" smtClean="0">
                            <a:latin typeface="Cambria Math" panose="02040503050406030204" pitchFamily="18" charset="0"/>
                            <a:ea typeface="Cambria Math" panose="02040503050406030204" pitchFamily="18" charset="0"/>
                          </a:rPr>
                          <m:t>𝜃</m:t>
                        </m:r>
                      </m:e>
                      <m:sub>
                        <m:r>
                          <a:rPr lang="en-MY" sz="1800" b="0" i="1" smtClean="0">
                            <a:latin typeface="Cambria Math" panose="02040503050406030204" pitchFamily="18" charset="0"/>
                            <a:ea typeface="Cambria Math" panose="02040503050406030204" pitchFamily="18" charset="0"/>
                          </a:rPr>
                          <m:t>𝑙</m:t>
                        </m:r>
                      </m:sub>
                    </m:sSub>
                  </m:oMath>
                </a14:m>
                <a:r>
                  <a:rPr lang="en-MY"/>
                  <a:t>, </a:t>
                </a:r>
                <a14:m>
                  <m:oMath xmlns:m="http://schemas.openxmlformats.org/officeDocument/2006/math">
                    <m:sSub>
                      <m:sSubPr>
                        <m:ctrlPr>
                          <a:rPr lang="en-MY" i="1">
                            <a:latin typeface="Cambria Math" panose="02040503050406030204" pitchFamily="18" charset="0"/>
                            <a:ea typeface="Cambria Math" panose="02040503050406030204" pitchFamily="18" charset="0"/>
                          </a:rPr>
                        </m:ctrlPr>
                      </m:sSubPr>
                      <m:e>
                        <m:r>
                          <a:rPr lang="en-MY" i="1">
                            <a:latin typeface="Cambria Math" panose="02040503050406030204" pitchFamily="18" charset="0"/>
                            <a:ea typeface="Cambria Math" panose="02040503050406030204" pitchFamily="18" charset="0"/>
                          </a:rPr>
                          <m:t>𝜃</m:t>
                        </m:r>
                      </m:e>
                      <m:sub>
                        <m:r>
                          <a:rPr lang="en-MY" i="1">
                            <a:latin typeface="Cambria Math" panose="02040503050406030204" pitchFamily="18" charset="0"/>
                            <a:ea typeface="Cambria Math" panose="02040503050406030204" pitchFamily="18" charset="0"/>
                          </a:rPr>
                          <m:t>𝑎</m:t>
                        </m:r>
                      </m:sub>
                    </m:sSub>
                  </m:oMath>
                </a14:m>
                <a:r>
                  <a:rPr lang="en-MY"/>
                  <a:t>  </a:t>
                </a:r>
                <a:endParaRPr lang="en-US"/>
              </a:p>
            </p:txBody>
          </p:sp>
        </mc:Choice>
        <mc:Fallback xmlns="">
          <p:sp>
            <p:nvSpPr>
              <p:cNvPr id="4" name="TextBox 3">
                <a:extLst>
                  <a:ext uri="{FF2B5EF4-FFF2-40B4-BE49-F238E27FC236}">
                    <a16:creationId xmlns:a16="http://schemas.microsoft.com/office/drawing/2014/main" id="{7267EAE8-8F9C-8A0D-358B-6073885BF6EF}"/>
                  </a:ext>
                </a:extLst>
              </p:cNvPr>
              <p:cNvSpPr txBox="1">
                <a:spLocks noRot="1" noChangeAspect="1" noMove="1" noResize="1" noEditPoints="1" noAdjustHandles="1" noChangeArrowheads="1" noChangeShapeType="1" noTextEdit="1"/>
              </p:cNvSpPr>
              <p:nvPr/>
            </p:nvSpPr>
            <p:spPr>
              <a:xfrm>
                <a:off x="640080" y="3044829"/>
                <a:ext cx="1446415" cy="369332"/>
              </a:xfrm>
              <a:prstGeom prst="rect">
                <a:avLst/>
              </a:prstGeom>
              <a:blipFill>
                <a:blip r:embed="rId2"/>
                <a:stretch>
                  <a:fillRect l="-3376" t="-8197" b="-24590"/>
                </a:stretch>
              </a:blipFill>
            </p:spPr>
            <p:txBody>
              <a:bodyPr/>
              <a:lstStyle/>
              <a:p>
                <a:r>
                  <a:rPr lang="en-US">
                    <a:noFill/>
                  </a:rPr>
                  <a:t> </a:t>
                </a:r>
              </a:p>
            </p:txBody>
          </p:sp>
        </mc:Fallback>
      </mc:AlternateContent>
      <p:cxnSp>
        <p:nvCxnSpPr>
          <p:cNvPr id="8" name="Connector: Elbow 7">
            <a:extLst>
              <a:ext uri="{FF2B5EF4-FFF2-40B4-BE49-F238E27FC236}">
                <a16:creationId xmlns:a16="http://schemas.microsoft.com/office/drawing/2014/main" id="{00EE3716-2D59-F0D3-1DDE-68A4685A0612}"/>
              </a:ext>
            </a:extLst>
          </p:cNvPr>
          <p:cNvCxnSpPr>
            <a:cxnSpLocks/>
          </p:cNvCxnSpPr>
          <p:nvPr/>
        </p:nvCxnSpPr>
        <p:spPr>
          <a:xfrm flipV="1">
            <a:off x="6516018" y="3419893"/>
            <a:ext cx="656706" cy="587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0D5B581-FF99-9528-51D9-E3D3B96C2DDD}"/>
              </a:ext>
            </a:extLst>
          </p:cNvPr>
          <p:cNvCxnSpPr>
            <a:cxnSpLocks/>
          </p:cNvCxnSpPr>
          <p:nvPr/>
        </p:nvCxnSpPr>
        <p:spPr>
          <a:xfrm>
            <a:off x="6516018" y="4007726"/>
            <a:ext cx="656706" cy="5094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2D5F3A31-A9C5-0A15-BB6F-2710F6B742E8}"/>
              </a:ext>
            </a:extLst>
          </p:cNvPr>
          <p:cNvSpPr/>
          <p:nvPr/>
        </p:nvSpPr>
        <p:spPr>
          <a:xfrm>
            <a:off x="2621280" y="2965858"/>
            <a:ext cx="1446415" cy="556953"/>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20DB1B-25C3-2BF1-1F7C-DF4FF62CAF14}"/>
              </a:ext>
            </a:extLst>
          </p:cNvPr>
          <p:cNvSpPr txBox="1"/>
          <p:nvPr/>
        </p:nvSpPr>
        <p:spPr>
          <a:xfrm>
            <a:off x="2691938" y="3059668"/>
            <a:ext cx="1305098" cy="369332"/>
          </a:xfrm>
          <a:prstGeom prst="rect">
            <a:avLst/>
          </a:prstGeom>
          <a:noFill/>
        </p:spPr>
        <p:txBody>
          <a:bodyPr wrap="square" rtlCol="0">
            <a:spAutoFit/>
          </a:bodyPr>
          <a:lstStyle/>
          <a:p>
            <a:r>
              <a:rPr lang="en-MY"/>
              <a:t>Lever Arm</a:t>
            </a:r>
            <a:endParaRPr lang="en-US"/>
          </a:p>
        </p:txBody>
      </p:sp>
      <p:sp>
        <p:nvSpPr>
          <p:cNvPr id="18" name="Rectangle: Rounded Corners 17">
            <a:extLst>
              <a:ext uri="{FF2B5EF4-FFF2-40B4-BE49-F238E27FC236}">
                <a16:creationId xmlns:a16="http://schemas.microsoft.com/office/drawing/2014/main" id="{52F2D6DD-3E62-9DF1-A91F-2F2A5AA400DB}"/>
              </a:ext>
            </a:extLst>
          </p:cNvPr>
          <p:cNvSpPr/>
          <p:nvPr/>
        </p:nvSpPr>
        <p:spPr>
          <a:xfrm>
            <a:off x="640080" y="4137809"/>
            <a:ext cx="1712422" cy="556953"/>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B62FA36-38A4-7BD7-5851-86B971698AD1}"/>
              </a:ext>
            </a:extLst>
          </p:cNvPr>
          <p:cNvSpPr txBox="1"/>
          <p:nvPr/>
        </p:nvSpPr>
        <p:spPr>
          <a:xfrm>
            <a:off x="710737" y="4231619"/>
            <a:ext cx="1641765" cy="369332"/>
          </a:xfrm>
          <a:prstGeom prst="rect">
            <a:avLst/>
          </a:prstGeom>
          <a:noFill/>
        </p:spPr>
        <p:txBody>
          <a:bodyPr wrap="square" rtlCol="0">
            <a:spAutoFit/>
          </a:bodyPr>
          <a:lstStyle/>
          <a:p>
            <a:r>
              <a:rPr lang="en-MY"/>
              <a:t>Load’s Weight</a:t>
            </a:r>
            <a:endParaRPr lang="en-US"/>
          </a:p>
        </p:txBody>
      </p:sp>
      <p:cxnSp>
        <p:nvCxnSpPr>
          <p:cNvPr id="21" name="Straight Arrow Connector 20">
            <a:extLst>
              <a:ext uri="{FF2B5EF4-FFF2-40B4-BE49-F238E27FC236}">
                <a16:creationId xmlns:a16="http://schemas.microsoft.com/office/drawing/2014/main" id="{37F1E7C3-2E59-C8F5-F03B-A3F07840B2A9}"/>
              </a:ext>
            </a:extLst>
          </p:cNvPr>
          <p:cNvCxnSpPr>
            <a:cxnSpLocks/>
            <a:stCxn id="4" idx="3"/>
          </p:cNvCxnSpPr>
          <p:nvPr/>
        </p:nvCxnSpPr>
        <p:spPr>
          <a:xfrm>
            <a:off x="2086495" y="3229495"/>
            <a:ext cx="534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1B1B61E-183E-F066-D7CF-71FE73C8DF91}"/>
              </a:ext>
            </a:extLst>
          </p:cNvPr>
          <p:cNvCxnSpPr>
            <a:cxnSpLocks/>
            <a:stCxn id="19" idx="3"/>
          </p:cNvCxnSpPr>
          <p:nvPr/>
        </p:nvCxnSpPr>
        <p:spPr>
          <a:xfrm flipV="1">
            <a:off x="2352502" y="3963453"/>
            <a:ext cx="2603960" cy="452832"/>
          </a:xfrm>
          <a:prstGeom prst="bentConnector3">
            <a:avLst>
              <a:gd name="adj1" fmla="val 82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BCFFE3D2-5151-3BB3-0904-0D21B7E7B3ED}"/>
              </a:ext>
            </a:extLst>
          </p:cNvPr>
          <p:cNvCxnSpPr>
            <a:cxnSpLocks/>
            <a:stCxn id="11" idx="3"/>
          </p:cNvCxnSpPr>
          <p:nvPr/>
        </p:nvCxnSpPr>
        <p:spPr>
          <a:xfrm>
            <a:off x="4067695" y="3244335"/>
            <a:ext cx="901234" cy="7191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6C72420E-C844-2300-BA83-91DE00458DB1}"/>
              </a:ext>
            </a:extLst>
          </p:cNvPr>
          <p:cNvSpPr/>
          <p:nvPr/>
        </p:nvSpPr>
        <p:spPr>
          <a:xfrm>
            <a:off x="4980008" y="3587822"/>
            <a:ext cx="1526768" cy="751261"/>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AF5B1B2-DC0B-C14B-73A8-8ADF7FE11F88}"/>
              </a:ext>
            </a:extLst>
          </p:cNvPr>
          <p:cNvSpPr txBox="1"/>
          <p:nvPr/>
        </p:nvSpPr>
        <p:spPr>
          <a:xfrm>
            <a:off x="5050666" y="3681632"/>
            <a:ext cx="1375756" cy="646331"/>
          </a:xfrm>
          <a:prstGeom prst="rect">
            <a:avLst/>
          </a:prstGeom>
          <a:noFill/>
        </p:spPr>
        <p:txBody>
          <a:bodyPr wrap="square" rtlCol="0">
            <a:spAutoFit/>
          </a:bodyPr>
          <a:lstStyle/>
          <a:p>
            <a:r>
              <a:rPr lang="en-MY"/>
              <a:t>Moments + </a:t>
            </a:r>
            <a:r>
              <a:rPr lang="en-US" altLang="zh-CN"/>
              <a:t>Forces</a:t>
            </a:r>
            <a:endParaRPr lang="en-US"/>
          </a:p>
        </p:txBody>
      </p:sp>
      <p:sp>
        <p:nvSpPr>
          <p:cNvPr id="39" name="Rectangle: Rounded Corners 38">
            <a:extLst>
              <a:ext uri="{FF2B5EF4-FFF2-40B4-BE49-F238E27FC236}">
                <a16:creationId xmlns:a16="http://schemas.microsoft.com/office/drawing/2014/main" id="{D55EC07B-B71D-78B9-778A-9CDAE5A70DF6}"/>
              </a:ext>
            </a:extLst>
          </p:cNvPr>
          <p:cNvSpPr/>
          <p:nvPr/>
        </p:nvSpPr>
        <p:spPr>
          <a:xfrm>
            <a:off x="7169724" y="3002145"/>
            <a:ext cx="1179251" cy="741576"/>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7D37600-C168-9DDC-9C05-182B38715B00}"/>
                  </a:ext>
                </a:extLst>
              </p:cNvPr>
              <p:cNvSpPr txBox="1"/>
              <p:nvPr/>
            </p:nvSpPr>
            <p:spPr>
              <a:xfrm>
                <a:off x="7203321" y="3070975"/>
                <a:ext cx="1150970" cy="609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f>
                        <m:fPr>
                          <m:ctrlPr>
                            <a:rPr lang="en-MY" altLang="zh-CN" b="0" i="1" smtClean="0">
                              <a:latin typeface="Cambria Math" panose="02040503050406030204" pitchFamily="18" charset="0"/>
                            </a:rPr>
                          </m:ctrlPr>
                        </m:fPr>
                        <m:num>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MY" altLang="zh-CN" b="0" i="1" smtClean="0">
                                  <a:latin typeface="Cambria Math" panose="02040503050406030204" pitchFamily="18" charset="0"/>
                                </a:rPr>
                                <m:t>𝑚</m:t>
                              </m:r>
                            </m:sub>
                          </m:sSub>
                        </m:num>
                        <m:den>
                          <m:r>
                            <a:rPr lang="en-MY" altLang="zh-CN" b="0" i="1" smtClean="0">
                              <a:latin typeface="Cambria Math" panose="02040503050406030204" pitchFamily="18" charset="0"/>
                            </a:rPr>
                            <m:t>𝐴</m:t>
                          </m:r>
                        </m:den>
                      </m:f>
                      <m:r>
                        <a:rPr lang="en-MY" altLang="zh-CN" b="0" i="1" smtClean="0">
                          <a:latin typeface="Cambria Math" panose="02040503050406030204" pitchFamily="18" charset="0"/>
                        </a:rPr>
                        <m:t> </m:t>
                      </m:r>
                    </m:oMath>
                  </m:oMathPara>
                </a14:m>
                <a:endParaRPr lang="en-US"/>
              </a:p>
            </p:txBody>
          </p:sp>
        </mc:Choice>
        <mc:Fallback xmlns="">
          <p:sp>
            <p:nvSpPr>
              <p:cNvPr id="40" name="TextBox 39">
                <a:extLst>
                  <a:ext uri="{FF2B5EF4-FFF2-40B4-BE49-F238E27FC236}">
                    <a16:creationId xmlns:a16="http://schemas.microsoft.com/office/drawing/2014/main" id="{F7D37600-C168-9DDC-9C05-182B38715B00}"/>
                  </a:ext>
                </a:extLst>
              </p:cNvPr>
              <p:cNvSpPr txBox="1">
                <a:spLocks noRot="1" noChangeAspect="1" noMove="1" noResize="1" noEditPoints="1" noAdjustHandles="1" noChangeArrowheads="1" noChangeShapeType="1" noTextEdit="1"/>
              </p:cNvSpPr>
              <p:nvPr/>
            </p:nvSpPr>
            <p:spPr>
              <a:xfrm>
                <a:off x="7203321" y="3070975"/>
                <a:ext cx="1150970" cy="609077"/>
              </a:xfrm>
              <a:prstGeom prst="rect">
                <a:avLst/>
              </a:prstGeom>
              <a:blipFill>
                <a:blip r:embed="rId3"/>
                <a:stretch>
                  <a:fillRect/>
                </a:stretch>
              </a:blipFill>
            </p:spPr>
            <p:txBody>
              <a:bodyPr/>
              <a:lstStyle/>
              <a:p>
                <a:r>
                  <a:rPr lang="en-US">
                    <a:noFill/>
                  </a:rPr>
                  <a:t> </a:t>
                </a:r>
              </a:p>
            </p:txBody>
          </p:sp>
        </mc:Fallback>
      </mc:AlternateContent>
      <p:sp>
        <p:nvSpPr>
          <p:cNvPr id="9" name="Rectangle: Rounded Corners 8">
            <a:extLst>
              <a:ext uri="{FF2B5EF4-FFF2-40B4-BE49-F238E27FC236}">
                <a16:creationId xmlns:a16="http://schemas.microsoft.com/office/drawing/2014/main" id="{A6F506CE-A22E-D05A-9B09-D13632ADE538}"/>
              </a:ext>
            </a:extLst>
          </p:cNvPr>
          <p:cNvSpPr/>
          <p:nvPr/>
        </p:nvSpPr>
        <p:spPr>
          <a:xfrm>
            <a:off x="10099845" y="3717436"/>
            <a:ext cx="1495371" cy="459961"/>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D014B82-F194-F6DB-A70A-A029674BF77D}"/>
                  </a:ext>
                </a:extLst>
              </p:cNvPr>
              <p:cNvSpPr txBox="1"/>
              <p:nvPr/>
            </p:nvSpPr>
            <p:spPr>
              <a:xfrm>
                <a:off x="10092003" y="3743721"/>
                <a:ext cx="15032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σ</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σ</m:t>
                          </m:r>
                        </m:e>
                        <m:sub>
                          <m:r>
                            <m:rPr>
                              <m:sty m:val="p"/>
                            </m:rPr>
                            <a:rPr lang="en-US" altLang="zh-CN" i="1" smtClean="0">
                              <a:latin typeface="Cambria Math" panose="02040503050406030204" pitchFamily="18" charset="0"/>
                            </a:rPr>
                            <m:t>b</m:t>
                          </m:r>
                        </m:sub>
                      </m:sSub>
                    </m:oMath>
                  </m:oMathPara>
                </a14:m>
                <a:endParaRPr lang="en-US"/>
              </a:p>
            </p:txBody>
          </p:sp>
        </mc:Choice>
        <mc:Fallback xmlns="">
          <p:sp>
            <p:nvSpPr>
              <p:cNvPr id="13" name="TextBox 12">
                <a:extLst>
                  <a:ext uri="{FF2B5EF4-FFF2-40B4-BE49-F238E27FC236}">
                    <a16:creationId xmlns:a16="http://schemas.microsoft.com/office/drawing/2014/main" id="{8D014B82-F194-F6DB-A70A-A029674BF77D}"/>
                  </a:ext>
                </a:extLst>
              </p:cNvPr>
              <p:cNvSpPr txBox="1">
                <a:spLocks noRot="1" noChangeAspect="1" noMove="1" noResize="1" noEditPoints="1" noAdjustHandles="1" noChangeArrowheads="1" noChangeShapeType="1" noTextEdit="1"/>
              </p:cNvSpPr>
              <p:nvPr/>
            </p:nvSpPr>
            <p:spPr>
              <a:xfrm>
                <a:off x="10092003" y="3743721"/>
                <a:ext cx="150321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879F5CC-3253-6551-C6C0-6C97B2B5A747}"/>
                  </a:ext>
                </a:extLst>
              </p:cNvPr>
              <p:cNvSpPr txBox="1"/>
              <p:nvPr/>
            </p:nvSpPr>
            <p:spPr>
              <a:xfrm>
                <a:off x="7596444" y="5213863"/>
                <a:ext cx="4247804" cy="1477328"/>
              </a:xfrm>
              <a:prstGeom prst="rect">
                <a:avLst/>
              </a:prstGeom>
              <a:noFill/>
            </p:spPr>
            <p:txBody>
              <a:bodyPr wrap="square" rtlCol="0">
                <a:spAutoFit/>
              </a:bodyPr>
              <a:lstStyle/>
              <a:p>
                <a:r>
                  <a:rPr lang="en-US" altLang="zh-CN" b="0" i="1">
                    <a:latin typeface="Cambria Math" panose="02040503050406030204" pitchFamily="18" charset="0"/>
                  </a:rPr>
                  <a:t>***</a:t>
                </a:r>
              </a:p>
              <a:p>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σ</m:t>
                        </m:r>
                      </m:e>
                      <m:sub>
                        <m:r>
                          <a:rPr lang="en-US" altLang="zh-CN" b="0" i="1" smtClean="0">
                            <a:latin typeface="Cambria Math" panose="02040503050406030204" pitchFamily="18" charset="0"/>
                          </a:rPr>
                          <m:t>𝑥</m:t>
                        </m:r>
                      </m:sub>
                    </m:sSub>
                  </m:oMath>
                </a14:m>
                <a:r>
                  <a:rPr lang="en-US"/>
                  <a:t> </a:t>
                </a:r>
                <a:r>
                  <a:rPr lang="en-US" sz="1600"/>
                  <a:t>is total axial stress</a:t>
                </a:r>
                <a:endParaRPr lang="en-US" altLang="zh-CN" b="0" i="1">
                  <a:latin typeface="Cambria Math" panose="02040503050406030204" pitchFamily="18" charset="0"/>
                </a:endParaRPr>
              </a:p>
              <a:p>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σ</m:t>
                        </m:r>
                      </m:e>
                      <m:sub>
                        <m:r>
                          <a:rPr lang="en-US" altLang="zh-CN" b="0" i="1" smtClean="0">
                            <a:latin typeface="Cambria Math" panose="02040503050406030204" pitchFamily="18" charset="0"/>
                          </a:rPr>
                          <m:t>𝑐</m:t>
                        </m:r>
                      </m:sub>
                    </m:sSub>
                  </m:oMath>
                </a14:m>
                <a:r>
                  <a:rPr lang="en-US"/>
                  <a:t> </a:t>
                </a:r>
                <a:r>
                  <a:rPr lang="en-US" sz="1600"/>
                  <a:t>is centric axial stress</a:t>
                </a:r>
                <a:endParaRPr lang="en-US"/>
              </a:p>
              <a:p>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σ</m:t>
                        </m:r>
                      </m:e>
                      <m:sub>
                        <m:r>
                          <a:rPr lang="en-US" altLang="zh-CN" b="0" i="1" smtClean="0">
                            <a:latin typeface="Cambria Math" panose="02040503050406030204" pitchFamily="18" charset="0"/>
                          </a:rPr>
                          <m:t>𝑏</m:t>
                        </m:r>
                      </m:sub>
                    </m:sSub>
                  </m:oMath>
                </a14:m>
                <a:r>
                  <a:rPr lang="en-US"/>
                  <a:t> </a:t>
                </a:r>
                <a:r>
                  <a:rPr lang="en-US" sz="1600"/>
                  <a:t>is axial stress caused by bending moment</a:t>
                </a:r>
                <a:endParaRPr lang="en-US"/>
              </a:p>
              <a:p>
                <a:endParaRPr lang="en-US"/>
              </a:p>
            </p:txBody>
          </p:sp>
        </mc:Choice>
        <mc:Fallback xmlns="">
          <p:sp>
            <p:nvSpPr>
              <p:cNvPr id="14" name="TextBox 13">
                <a:extLst>
                  <a:ext uri="{FF2B5EF4-FFF2-40B4-BE49-F238E27FC236}">
                    <a16:creationId xmlns:a16="http://schemas.microsoft.com/office/drawing/2014/main" id="{2879F5CC-3253-6551-C6C0-6C97B2B5A747}"/>
                  </a:ext>
                </a:extLst>
              </p:cNvPr>
              <p:cNvSpPr txBox="1">
                <a:spLocks noRot="1" noChangeAspect="1" noMove="1" noResize="1" noEditPoints="1" noAdjustHandles="1" noChangeArrowheads="1" noChangeShapeType="1" noTextEdit="1"/>
              </p:cNvSpPr>
              <p:nvPr/>
            </p:nvSpPr>
            <p:spPr>
              <a:xfrm>
                <a:off x="7596444" y="5213863"/>
                <a:ext cx="4247804" cy="1477328"/>
              </a:xfrm>
              <a:prstGeom prst="rect">
                <a:avLst/>
              </a:prstGeom>
              <a:blipFill>
                <a:blip r:embed="rId5"/>
                <a:stretch>
                  <a:fillRect l="-1148" t="-2469"/>
                </a:stretch>
              </a:blipFill>
            </p:spPr>
            <p:txBody>
              <a:bodyPr/>
              <a:lstStyle/>
              <a:p>
                <a:r>
                  <a:rPr lang="en-US">
                    <a:noFill/>
                  </a:rPr>
                  <a:t> </a:t>
                </a:r>
              </a:p>
            </p:txBody>
          </p:sp>
        </mc:Fallback>
      </mc:AlternateContent>
      <p:sp>
        <p:nvSpPr>
          <p:cNvPr id="16" name="Rectangle: Rounded Corners 15">
            <a:extLst>
              <a:ext uri="{FF2B5EF4-FFF2-40B4-BE49-F238E27FC236}">
                <a16:creationId xmlns:a16="http://schemas.microsoft.com/office/drawing/2014/main" id="{94DE9E88-7F56-9DC3-77A1-16041CD9AF28}"/>
              </a:ext>
            </a:extLst>
          </p:cNvPr>
          <p:cNvSpPr/>
          <p:nvPr/>
        </p:nvSpPr>
        <p:spPr>
          <a:xfrm>
            <a:off x="7196270" y="4102701"/>
            <a:ext cx="1727324" cy="696316"/>
          </a:xfrm>
          <a:prstGeom prst="round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F9B288-D473-1F35-343D-40F7A5425D9B}"/>
                  </a:ext>
                </a:extLst>
              </p:cNvPr>
              <p:cNvSpPr txBox="1"/>
              <p:nvPr/>
            </p:nvSpPr>
            <p:spPr>
              <a:xfrm>
                <a:off x="7172724" y="4206721"/>
                <a:ext cx="1727324" cy="484172"/>
              </a:xfrm>
              <a:prstGeom prst="rect">
                <a:avLst/>
              </a:prstGeom>
              <a:noFill/>
            </p:spPr>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σ</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MY"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MY" altLang="zh-CN" b="0" i="1" smtClean="0">
                                <a:latin typeface="Cambria Math" panose="02040503050406030204" pitchFamily="18" charset="0"/>
                              </a:rPr>
                              <m:t>𝐿</m:t>
                            </m:r>
                          </m:sub>
                        </m:sSub>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𝐼</m:t>
                        </m:r>
                      </m:den>
                    </m:f>
                  </m:oMath>
                </a14:m>
                <a:r>
                  <a:rPr lang="en-US"/>
                  <a:t>+</a:t>
                </a:r>
                <a:r>
                  <a:rPr lang="en-US" altLang="zh-CN"/>
                  <a:t> </a:t>
                </a:r>
                <a14:m>
                  <m:oMath xmlns:m="http://schemas.openxmlformats.org/officeDocument/2006/math">
                    <m:f>
                      <m:fPr>
                        <m:ctrlPr>
                          <a:rPr lang="en-US" altLang="zh-CN" i="1">
                            <a:latin typeface="Cambria Math" panose="02040503050406030204" pitchFamily="18" charset="0"/>
                          </a:rPr>
                        </m:ctrlPr>
                      </m:fPr>
                      <m:num>
                        <m:sSub>
                          <m:sSubPr>
                            <m:ctrlPr>
                              <a:rPr lang="en-MY" altLang="zh-CN" i="1">
                                <a:latin typeface="Cambria Math" panose="02040503050406030204" pitchFamily="18" charset="0"/>
                              </a:rPr>
                            </m:ctrlPr>
                          </m:sSubPr>
                          <m:e>
                            <m:r>
                              <a:rPr lang="en-US" altLang="zh-CN" i="1">
                                <a:latin typeface="Cambria Math" panose="02040503050406030204" pitchFamily="18" charset="0"/>
                              </a:rPr>
                              <m:t>𝑀</m:t>
                            </m:r>
                          </m:e>
                          <m:sub>
                            <m:r>
                              <a:rPr lang="en-MY" altLang="zh-CN" b="0" i="1" smtClean="0">
                                <a:latin typeface="Cambria Math" panose="02040503050406030204" pitchFamily="18" charset="0"/>
                              </a:rPr>
                              <m:t>𝑢𝑏</m:t>
                            </m:r>
                          </m:sub>
                        </m:sSub>
                        <m:r>
                          <a:rPr lang="en-US" altLang="zh-CN" i="1">
                            <a:latin typeface="Cambria Math" panose="02040503050406030204" pitchFamily="18" charset="0"/>
                          </a:rPr>
                          <m:t>𝑦</m:t>
                        </m:r>
                      </m:num>
                      <m:den>
                        <m:r>
                          <a:rPr lang="en-US" altLang="zh-CN" i="1">
                            <a:latin typeface="Cambria Math" panose="02040503050406030204" pitchFamily="18" charset="0"/>
                          </a:rPr>
                          <m:t>𝐼</m:t>
                        </m:r>
                      </m:den>
                    </m:f>
                  </m:oMath>
                </a14:m>
                <a:endParaRPr lang="en-US"/>
              </a:p>
            </p:txBody>
          </p:sp>
        </mc:Choice>
        <mc:Fallback xmlns="">
          <p:sp>
            <p:nvSpPr>
              <p:cNvPr id="17" name="TextBox 16">
                <a:extLst>
                  <a:ext uri="{FF2B5EF4-FFF2-40B4-BE49-F238E27FC236}">
                    <a16:creationId xmlns:a16="http://schemas.microsoft.com/office/drawing/2014/main" id="{01F9B288-D473-1F35-343D-40F7A5425D9B}"/>
                  </a:ext>
                </a:extLst>
              </p:cNvPr>
              <p:cNvSpPr txBox="1">
                <a:spLocks noRot="1" noChangeAspect="1" noMove="1" noResize="1" noEditPoints="1" noAdjustHandles="1" noChangeArrowheads="1" noChangeShapeType="1" noTextEdit="1"/>
              </p:cNvSpPr>
              <p:nvPr/>
            </p:nvSpPr>
            <p:spPr>
              <a:xfrm>
                <a:off x="7172724" y="4206721"/>
                <a:ext cx="1727324" cy="484172"/>
              </a:xfrm>
              <a:prstGeom prst="rect">
                <a:avLst/>
              </a:prstGeom>
              <a:blipFill>
                <a:blip r:embed="rId6"/>
                <a:stretch>
                  <a:fillRect b="-7500"/>
                </a:stretch>
              </a:blipFill>
            </p:spPr>
            <p:txBody>
              <a:bodyPr/>
              <a:lstStyle/>
              <a:p>
                <a:r>
                  <a:rPr lang="en-US">
                    <a:noFill/>
                  </a:rPr>
                  <a:t> </a:t>
                </a:r>
              </a:p>
            </p:txBody>
          </p:sp>
        </mc:Fallback>
      </mc:AlternateContent>
      <p:cxnSp>
        <p:nvCxnSpPr>
          <p:cNvPr id="22" name="Connector: Elbow 21">
            <a:extLst>
              <a:ext uri="{FF2B5EF4-FFF2-40B4-BE49-F238E27FC236}">
                <a16:creationId xmlns:a16="http://schemas.microsoft.com/office/drawing/2014/main" id="{960567AB-BAA5-E782-85ED-45EC7765CC7D}"/>
              </a:ext>
            </a:extLst>
          </p:cNvPr>
          <p:cNvCxnSpPr>
            <a:cxnSpLocks/>
            <a:stCxn id="39" idx="3"/>
            <a:endCxn id="9" idx="1"/>
          </p:cNvCxnSpPr>
          <p:nvPr/>
        </p:nvCxnSpPr>
        <p:spPr>
          <a:xfrm>
            <a:off x="8348975" y="3372933"/>
            <a:ext cx="1750870" cy="574484"/>
          </a:xfrm>
          <a:prstGeom prst="bentConnector3">
            <a:avLst>
              <a:gd name="adj1" fmla="val 75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C54DFD74-CB9C-F8AE-508C-90C6192B0040}"/>
              </a:ext>
            </a:extLst>
          </p:cNvPr>
          <p:cNvCxnSpPr>
            <a:cxnSpLocks/>
            <a:stCxn id="16" idx="3"/>
            <a:endCxn id="9" idx="1"/>
          </p:cNvCxnSpPr>
          <p:nvPr/>
        </p:nvCxnSpPr>
        <p:spPr>
          <a:xfrm flipV="1">
            <a:off x="8923594" y="3947417"/>
            <a:ext cx="1176251" cy="503442"/>
          </a:xfrm>
          <a:prstGeom prst="bentConnector3">
            <a:avLst>
              <a:gd name="adj1" fmla="val 6295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087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Props1.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2.xml><?xml version="1.0" encoding="utf-8"?>
<ds:datastoreItem xmlns:ds="http://schemas.openxmlformats.org/officeDocument/2006/customXml" ds:itemID="{7CAAFDA7-04EB-4337-BBC2-7D9EFC99CD48}">
  <ds:schemaRefs>
    <ds:schemaRef ds:uri="5ba216d5-a24b-4c7d-b581-f7a53554ea73"/>
    <ds:schemaRef ds:uri="b0e73fb5-27c0-4e65-baa0-4110d27f4f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F1D613-A81C-4781-B3C9-01F66B02D821}">
  <ds:schemaRefs>
    <ds:schemaRef ds:uri="http://schemas.microsoft.com/office/2006/metadata/properties"/>
    <ds:schemaRef ds:uri="b0e73fb5-27c0-4e65-baa0-4110d27f4ff6"/>
    <ds:schemaRef ds:uri="5ba216d5-a24b-4c7d-b581-f7a53554ea73"/>
    <ds:schemaRef ds:uri="http://www.w3.org/XML/1998/namespace"/>
    <ds:schemaRef ds:uri="http://purl.org/dc/terms/"/>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1116</TotalTime>
  <Words>900</Words>
  <Application>Microsoft Office PowerPoint</Application>
  <PresentationFormat>Widescreen</PresentationFormat>
  <Paragraphs>180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Cambria Math</vt:lpstr>
      <vt:lpstr>Garamond</vt:lpstr>
      <vt:lpstr>Georgia Pro</vt:lpstr>
      <vt:lpstr>Georgia Pro Cond Black</vt:lpstr>
      <vt:lpstr>SavonVTI</vt:lpstr>
      <vt:lpstr>Proposal</vt:lpstr>
      <vt:lpstr>Research Question</vt:lpstr>
      <vt:lpstr> Background </vt:lpstr>
      <vt:lpstr>Technical Framework of CD</vt:lpstr>
      <vt:lpstr>Motion Capture</vt:lpstr>
      <vt:lpstr>Experiment for Motion Capture </vt:lpstr>
      <vt:lpstr>Data Pre-processing (Low Back)</vt:lpstr>
      <vt:lpstr>Data Pre-processing (Low Back)</vt:lpstr>
      <vt:lpstr>Data Pre-processing (Shoulder)</vt:lpstr>
      <vt:lpstr>Data Pre-processing (Shoulder)</vt:lpstr>
      <vt:lpstr>Cumulative Damage</vt:lpstr>
      <vt:lpstr>Validation – 1st Session</vt:lpstr>
      <vt:lpstr>Validation – 1st Session</vt:lpstr>
      <vt:lpstr>Validation – 1st Session</vt:lpstr>
      <vt:lpstr>Validation – 1st Session</vt:lpstr>
      <vt:lpstr>Validation – 2nd  Session</vt:lpstr>
      <vt:lpstr>Validation – 2nd  Session</vt:lpstr>
      <vt:lpstr>Validation – 2nd  Session</vt:lpstr>
      <vt:lpstr>Validation – 2nd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3</cp:revision>
  <dcterms:created xsi:type="dcterms:W3CDTF">2022-11-05T12:19:03Z</dcterms:created>
  <dcterms:modified xsi:type="dcterms:W3CDTF">2022-12-13T02:25:52Z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