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15"/>
  </p:notesMasterIdLst>
  <p:sldIdLst>
    <p:sldId id="257" r:id="rId5"/>
    <p:sldId id="258" r:id="rId6"/>
    <p:sldId id="259" r:id="rId7"/>
    <p:sldId id="270" r:id="rId8"/>
    <p:sldId id="274" r:id="rId9"/>
    <p:sldId id="275" r:id="rId10"/>
    <p:sldId id="276" r:id="rId11"/>
    <p:sldId id="273"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95BEF3-757E-B25B-4572-55000CBC0160}" name="WLOR001@e.ntu.edu.sg" initials="W" userId="WLOR001@e.nt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CCFF"/>
    <a:srgbClr val="FFFFFF"/>
    <a:srgbClr val="CCECFF"/>
    <a:srgbClr val="CC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1E1AC-897E-4258-89CC-349F958F3456}" type="datetimeFigureOut">
              <a:rPr lang="en-US" smtClean="0"/>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C0102-CD89-4D41-B7AE-27FFA0493E49}" type="slidenum">
              <a:rPr lang="en-US" smtClean="0"/>
              <a:t>‹#›</a:t>
            </a:fld>
            <a:endParaRPr lang="en-US"/>
          </a:p>
        </p:txBody>
      </p:sp>
    </p:spTree>
    <p:extLst>
      <p:ext uri="{BB962C8B-B14F-4D97-AF65-F5344CB8AC3E}">
        <p14:creationId xmlns:p14="http://schemas.microsoft.com/office/powerpoint/2010/main" val="37555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2246CF-3E64-44D5-82D2-E6C647CC0300}" type="datetime1">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54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3753495E-55A6-46D8-A35E-192AB95FCC1E}" type="datetime1">
              <a:rPr lang="en-US" smtClean="0"/>
              <a:t>2/8/2023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9467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7565C209-6024-4AE8-994C-64E567FE647E}" type="datetime1">
              <a:rPr lang="en-US" smtClean="0"/>
              <a:t>2/8/2023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1617704"/>
      </p:ext>
    </p:extLst>
  </p:cSld>
  <p:clrMap bg1="lt1" tx1="dk1" bg2="lt2" tx2="dk2" accent1="accent1" accent2="accent2" accent3="accent3" accent4="accent4" accent5="accent5" accent6="accent6" hlink="hlink" folHlink="folHlink"/>
  <p:sldLayoutIdLst>
    <p:sldLayoutId id="2147483707" r:id="rId1"/>
    <p:sldLayoutId id="2147483706" r:id="rId2"/>
  </p:sldLayoutIdLst>
  <p:hf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0" name="Rectangle 19">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819CFA-06A7-F042-47D1-18EFB2ACB2CA}"/>
              </a:ext>
            </a:extLst>
          </p:cNvPr>
          <p:cNvSpPr>
            <a:spLocks noGrp="1"/>
          </p:cNvSpPr>
          <p:nvPr>
            <p:ph type="ctrTitle"/>
          </p:nvPr>
        </p:nvSpPr>
        <p:spPr>
          <a:xfrm>
            <a:off x="1243632" y="1559768"/>
            <a:ext cx="5068568" cy="3135379"/>
          </a:xfrm>
        </p:spPr>
        <p:txBody>
          <a:bodyPr>
            <a:normAutofit/>
          </a:bodyPr>
          <a:lstStyle/>
          <a:p>
            <a:r>
              <a:rPr lang="en-MY" sz="6000" dirty="0"/>
              <a:t>Ergonomics</a:t>
            </a:r>
            <a:br>
              <a:rPr lang="en-MY" sz="6000" dirty="0"/>
            </a:br>
            <a:r>
              <a:rPr lang="en-US" altLang="zh-CN" sz="6000" dirty="0"/>
              <a:t>Semester 2</a:t>
            </a:r>
            <a:br>
              <a:rPr lang="en-US" altLang="zh-CN" sz="6000" dirty="0"/>
            </a:br>
            <a:r>
              <a:rPr lang="en-MY" altLang="zh-CN" sz="6000" dirty="0"/>
              <a:t>Week 5</a:t>
            </a:r>
            <a:endParaRPr lang="en-US" sz="6000" dirty="0"/>
          </a:p>
        </p:txBody>
      </p:sp>
      <p:sp>
        <p:nvSpPr>
          <p:cNvPr id="22" name="Rectangle 21">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bstract illustration of a graphene sheet">
            <a:extLst>
              <a:ext uri="{FF2B5EF4-FFF2-40B4-BE49-F238E27FC236}">
                <a16:creationId xmlns:a16="http://schemas.microsoft.com/office/drawing/2014/main" id="{93C786B1-7835-E462-815B-CCAA6F7F214C}"/>
              </a:ext>
            </a:extLst>
          </p:cNvPr>
          <p:cNvPicPr>
            <a:picLocks noChangeAspect="1"/>
          </p:cNvPicPr>
          <p:nvPr/>
        </p:nvPicPr>
        <p:blipFill rotWithShape="1">
          <a:blip r:embed="rId2"/>
          <a:srcRect l="15804" r="39071" b="-1"/>
          <a:stretch/>
        </p:blipFill>
        <p:spPr>
          <a:xfrm>
            <a:off x="7555832" y="10"/>
            <a:ext cx="4636163" cy="6857990"/>
          </a:xfrm>
          <a:prstGeom prst="rect">
            <a:avLst/>
          </a:prstGeom>
        </p:spPr>
      </p:pic>
      <p:sp>
        <p:nvSpPr>
          <p:cNvPr id="3" name="Slide Number Placeholder 2">
            <a:extLst>
              <a:ext uri="{FF2B5EF4-FFF2-40B4-BE49-F238E27FC236}">
                <a16:creationId xmlns:a16="http://schemas.microsoft.com/office/drawing/2014/main" id="{062B7CCA-1874-2EB5-9F72-E60E0E889750}"/>
              </a:ext>
            </a:extLst>
          </p:cNvPr>
          <p:cNvSpPr>
            <a:spLocks noGrp="1"/>
          </p:cNvSpPr>
          <p:nvPr>
            <p:ph type="sldNum" sz="quarter" idx="12"/>
          </p:nvPr>
        </p:nvSpPr>
        <p:spPr/>
        <p:txBody>
          <a:bodyPr/>
          <a:lstStyle/>
          <a:p>
            <a:fld id="{34B7E4EF-A1BD-40F4-AB7B-04F084DD991D}" type="slidenum">
              <a:rPr lang="en-US" smtClean="0"/>
              <a:t>1</a:t>
            </a:fld>
            <a:endParaRPr lang="en-US"/>
          </a:p>
        </p:txBody>
      </p:sp>
    </p:spTree>
    <p:extLst>
      <p:ext uri="{BB962C8B-B14F-4D97-AF65-F5344CB8AC3E}">
        <p14:creationId xmlns:p14="http://schemas.microsoft.com/office/powerpoint/2010/main" val="2823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Next Meeting</a:t>
            </a:r>
            <a:endParaRPr lang="en-US" dirty="0"/>
          </a:p>
        </p:txBody>
      </p:sp>
      <p:sp>
        <p:nvSpPr>
          <p:cNvPr id="6" name="TextBox 5">
            <a:extLst>
              <a:ext uri="{FF2B5EF4-FFF2-40B4-BE49-F238E27FC236}">
                <a16:creationId xmlns:a16="http://schemas.microsoft.com/office/drawing/2014/main" id="{5CD50B1F-CE0D-FED6-70A2-576A7E6C8A86}"/>
              </a:ext>
            </a:extLst>
          </p:cNvPr>
          <p:cNvSpPr txBox="1"/>
          <p:nvPr/>
        </p:nvSpPr>
        <p:spPr>
          <a:xfrm>
            <a:off x="839585" y="2014194"/>
            <a:ext cx="10687130" cy="2031325"/>
          </a:xfrm>
          <a:prstGeom prst="rect">
            <a:avLst/>
          </a:prstGeom>
          <a:noFill/>
        </p:spPr>
        <p:txBody>
          <a:bodyPr wrap="square" rtlCol="0">
            <a:spAutoFit/>
          </a:bodyPr>
          <a:lstStyle/>
          <a:p>
            <a:pPr marL="342900" indent="-342900">
              <a:buAutoNum type="arabicPeriod"/>
            </a:pPr>
            <a:r>
              <a:rPr lang="en-US" dirty="0"/>
              <a:t>Design the algorithm to handle moment of inertia, angular acceleration, and linear acceleration</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Keep looking for available dataset with 3D ground truth and video data</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Next week’s meeting can we change to Wednesday due to CA</a:t>
            </a:r>
          </a:p>
        </p:txBody>
      </p:sp>
      <p:sp>
        <p:nvSpPr>
          <p:cNvPr id="3" name="Slide Number Placeholder 2">
            <a:extLst>
              <a:ext uri="{FF2B5EF4-FFF2-40B4-BE49-F238E27FC236}">
                <a16:creationId xmlns:a16="http://schemas.microsoft.com/office/drawing/2014/main" id="{91D23FCB-73D4-C331-2251-938DEFF248B4}"/>
              </a:ext>
            </a:extLst>
          </p:cNvPr>
          <p:cNvSpPr>
            <a:spLocks noGrp="1"/>
          </p:cNvSpPr>
          <p:nvPr>
            <p:ph type="sldNum" sz="quarter" idx="12"/>
          </p:nvPr>
        </p:nvSpPr>
        <p:spPr/>
        <p:txBody>
          <a:bodyPr/>
          <a:lstStyle/>
          <a:p>
            <a:fld id="{34B7E4EF-A1BD-40F4-AB7B-04F084DD991D}" type="slidenum">
              <a:rPr lang="en-US" smtClean="0"/>
              <a:t>10</a:t>
            </a:fld>
            <a:endParaRPr lang="en-US"/>
          </a:p>
        </p:txBody>
      </p:sp>
    </p:spTree>
    <p:extLst>
      <p:ext uri="{BB962C8B-B14F-4D97-AF65-F5344CB8AC3E}">
        <p14:creationId xmlns:p14="http://schemas.microsoft.com/office/powerpoint/2010/main" val="269979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What had been discussed last week</a:t>
            </a:r>
            <a:endParaRPr lang="en-US"/>
          </a:p>
        </p:txBody>
      </p:sp>
      <p:sp>
        <p:nvSpPr>
          <p:cNvPr id="26" name="TextBox 25">
            <a:extLst>
              <a:ext uri="{FF2B5EF4-FFF2-40B4-BE49-F238E27FC236}">
                <a16:creationId xmlns:a16="http://schemas.microsoft.com/office/drawing/2014/main" id="{C3A3861E-25CB-7EA3-3027-1A7F933A7AB1}"/>
              </a:ext>
            </a:extLst>
          </p:cNvPr>
          <p:cNvSpPr txBox="1"/>
          <p:nvPr/>
        </p:nvSpPr>
        <p:spPr>
          <a:xfrm>
            <a:off x="1396538" y="2014194"/>
            <a:ext cx="8478982" cy="1200329"/>
          </a:xfrm>
          <a:prstGeom prst="rect">
            <a:avLst/>
          </a:prstGeom>
          <a:noFill/>
        </p:spPr>
        <p:txBody>
          <a:bodyPr wrap="square" rtlCol="0">
            <a:spAutoFit/>
          </a:bodyPr>
          <a:lstStyle/>
          <a:p>
            <a:pPr marL="342900" indent="-342900">
              <a:buFont typeface="+mj-lt"/>
              <a:buAutoNum type="arabicPeriod"/>
            </a:pPr>
            <a:r>
              <a:rPr lang="en-MY" dirty="0"/>
              <a:t>Continue working on moment</a:t>
            </a:r>
          </a:p>
          <a:p>
            <a:pPr marL="342900" indent="-342900">
              <a:buFont typeface="+mj-lt"/>
              <a:buAutoNum type="arabicPeriod"/>
            </a:pPr>
            <a:r>
              <a:rPr lang="en-MY" dirty="0"/>
              <a:t>Check the key difference between ergonomic cumulative and non-cumulative damage assessment</a:t>
            </a:r>
          </a:p>
          <a:p>
            <a:pPr marL="342900" indent="-342900">
              <a:buFont typeface="+mj-lt"/>
              <a:buAutoNum type="arabicPeriod"/>
            </a:pPr>
            <a:endParaRPr lang="en-MY" dirty="0"/>
          </a:p>
        </p:txBody>
      </p:sp>
      <p:sp>
        <p:nvSpPr>
          <p:cNvPr id="3" name="Slide Number Placeholder 2">
            <a:extLst>
              <a:ext uri="{FF2B5EF4-FFF2-40B4-BE49-F238E27FC236}">
                <a16:creationId xmlns:a16="http://schemas.microsoft.com/office/drawing/2014/main" id="{A13CEDBA-9E3D-759B-386F-A6AD1D66B192}"/>
              </a:ext>
            </a:extLst>
          </p:cNvPr>
          <p:cNvSpPr>
            <a:spLocks noGrp="1"/>
          </p:cNvSpPr>
          <p:nvPr>
            <p:ph type="sldNum" sz="quarter" idx="12"/>
          </p:nvPr>
        </p:nvSpPr>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25820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Timeline</a:t>
            </a:r>
            <a:endParaRPr lang="en-US"/>
          </a:p>
        </p:txBody>
      </p:sp>
      <p:graphicFrame>
        <p:nvGraphicFramePr>
          <p:cNvPr id="3" name="Table 3">
            <a:extLst>
              <a:ext uri="{FF2B5EF4-FFF2-40B4-BE49-F238E27FC236}">
                <a16:creationId xmlns:a16="http://schemas.microsoft.com/office/drawing/2014/main" id="{7B003D43-6C4E-29BC-EA67-9E110ED02452}"/>
              </a:ext>
            </a:extLst>
          </p:cNvPr>
          <p:cNvGraphicFramePr>
            <a:graphicFrameLocks noGrp="1"/>
          </p:cNvGraphicFramePr>
          <p:nvPr>
            <p:extLst>
              <p:ext uri="{D42A27DB-BD31-4B8C-83A1-F6EECF244321}">
                <p14:modId xmlns:p14="http://schemas.microsoft.com/office/powerpoint/2010/main" val="330079443"/>
              </p:ext>
            </p:extLst>
          </p:nvPr>
        </p:nvGraphicFramePr>
        <p:xfrm>
          <a:off x="1267229" y="1699286"/>
          <a:ext cx="9044941" cy="4516120"/>
        </p:xfrm>
        <a:graphic>
          <a:graphicData uri="http://schemas.openxmlformats.org/drawingml/2006/table">
            <a:tbl>
              <a:tblPr firstRow="1" bandRow="1">
                <a:tableStyleId>{5C22544A-7EE6-4342-B048-85BDC9FD1C3A}</a:tableStyleId>
              </a:tblPr>
              <a:tblGrid>
                <a:gridCol w="6115368">
                  <a:extLst>
                    <a:ext uri="{9D8B030D-6E8A-4147-A177-3AD203B41FA5}">
                      <a16:colId xmlns:a16="http://schemas.microsoft.com/office/drawing/2014/main" val="262756264"/>
                    </a:ext>
                  </a:extLst>
                </a:gridCol>
                <a:gridCol w="1692593">
                  <a:extLst>
                    <a:ext uri="{9D8B030D-6E8A-4147-A177-3AD203B41FA5}">
                      <a16:colId xmlns:a16="http://schemas.microsoft.com/office/drawing/2014/main" val="2373364972"/>
                    </a:ext>
                  </a:extLst>
                </a:gridCol>
                <a:gridCol w="1236980">
                  <a:extLst>
                    <a:ext uri="{9D8B030D-6E8A-4147-A177-3AD203B41FA5}">
                      <a16:colId xmlns:a16="http://schemas.microsoft.com/office/drawing/2014/main" val="3513949020"/>
                    </a:ext>
                  </a:extLst>
                </a:gridCol>
              </a:tblGrid>
              <a:tr h="370840">
                <a:tc>
                  <a:txBody>
                    <a:bodyPr/>
                    <a:lstStyle/>
                    <a:p>
                      <a:r>
                        <a:rPr lang="en-MY"/>
                        <a:t>Content</a:t>
                      </a:r>
                      <a:endParaRPr lang="en-US"/>
                    </a:p>
                  </a:txBody>
                  <a:tcPr/>
                </a:tc>
                <a:tc>
                  <a:txBody>
                    <a:bodyPr/>
                    <a:lstStyle/>
                    <a:p>
                      <a:r>
                        <a:rPr lang="en-MY"/>
                        <a:t>Date</a:t>
                      </a:r>
                      <a:endParaRPr lang="en-US"/>
                    </a:p>
                  </a:txBody>
                  <a:tcPr/>
                </a:tc>
                <a:tc>
                  <a:txBody>
                    <a:bodyPr/>
                    <a:lstStyle/>
                    <a:p>
                      <a:r>
                        <a:rPr lang="en-MY"/>
                        <a:t>Progress</a:t>
                      </a:r>
                      <a:endParaRPr lang="en-US"/>
                    </a:p>
                  </a:txBody>
                  <a:tcPr/>
                </a:tc>
                <a:extLst>
                  <a:ext uri="{0D108BD9-81ED-4DB2-BD59-A6C34878D82A}">
                    <a16:rowId xmlns:a16="http://schemas.microsoft.com/office/drawing/2014/main" val="3831044650"/>
                  </a:ext>
                </a:extLst>
              </a:tr>
              <a:tr h="370840">
                <a:tc>
                  <a:txBody>
                    <a:bodyPr/>
                    <a:lstStyle/>
                    <a:p>
                      <a:r>
                        <a:rPr lang="en-MY"/>
                        <a:t>Learning Basics of Deep Learning</a:t>
                      </a:r>
                      <a:endParaRPr lang="en-US"/>
                    </a:p>
                  </a:txBody>
                  <a:tcPr/>
                </a:tc>
                <a:tc>
                  <a:txBody>
                    <a:bodyPr/>
                    <a:lstStyle/>
                    <a:p>
                      <a:r>
                        <a:rPr lang="en-MY"/>
                        <a:t>Sep 2022</a:t>
                      </a:r>
                      <a:endParaRPr lang="en-US"/>
                    </a:p>
                  </a:txBody>
                  <a:tcPr/>
                </a:tc>
                <a:tc>
                  <a:txBody>
                    <a:bodyPr/>
                    <a:lstStyle/>
                    <a:p>
                      <a:r>
                        <a:rPr lang="en-MY"/>
                        <a:t>Done</a:t>
                      </a:r>
                      <a:endParaRPr lang="en-US"/>
                    </a:p>
                  </a:txBody>
                  <a:tcPr/>
                </a:tc>
                <a:extLst>
                  <a:ext uri="{0D108BD9-81ED-4DB2-BD59-A6C34878D82A}">
                    <a16:rowId xmlns:a16="http://schemas.microsoft.com/office/drawing/2014/main" val="1037699427"/>
                  </a:ext>
                </a:extLst>
              </a:tr>
              <a:tr h="370840">
                <a:tc>
                  <a:txBody>
                    <a:bodyPr/>
                    <a:lstStyle/>
                    <a:p>
                      <a:r>
                        <a:rPr lang="en-MY" dirty="0"/>
                        <a:t>Installing </a:t>
                      </a:r>
                      <a:r>
                        <a:rPr lang="en-MY" dirty="0" err="1"/>
                        <a:t>Alphapose</a:t>
                      </a:r>
                      <a:r>
                        <a:rPr lang="en-MY" dirty="0"/>
                        <a:t>/</a:t>
                      </a:r>
                      <a:r>
                        <a:rPr lang="en-MY" dirty="0" err="1"/>
                        <a:t>Openpose</a:t>
                      </a:r>
                      <a:r>
                        <a:rPr lang="en-MY" dirty="0"/>
                        <a:t>/VideoPose3D</a:t>
                      </a:r>
                      <a:endParaRPr lang="en-US" dirty="0"/>
                    </a:p>
                  </a:txBody>
                  <a:tcPr/>
                </a:tc>
                <a:tc>
                  <a:txBody>
                    <a:bodyPr/>
                    <a:lstStyle/>
                    <a:p>
                      <a:r>
                        <a:rPr lang="en-MY"/>
                        <a:t>Sep-Oct 2022</a:t>
                      </a:r>
                      <a:endParaRPr lang="en-US"/>
                    </a:p>
                  </a:txBody>
                  <a:tcPr/>
                </a:tc>
                <a:tc>
                  <a:txBody>
                    <a:bodyPr/>
                    <a:lstStyle/>
                    <a:p>
                      <a:r>
                        <a:rPr lang="en-MY"/>
                        <a:t>Done</a:t>
                      </a:r>
                      <a:endParaRPr lang="en-US"/>
                    </a:p>
                  </a:txBody>
                  <a:tcPr/>
                </a:tc>
                <a:extLst>
                  <a:ext uri="{0D108BD9-81ED-4DB2-BD59-A6C34878D82A}">
                    <a16:rowId xmlns:a16="http://schemas.microsoft.com/office/drawing/2014/main" val="2980465227"/>
                  </a:ext>
                </a:extLst>
              </a:tr>
              <a:tr h="370840">
                <a:tc>
                  <a:txBody>
                    <a:bodyPr/>
                    <a:lstStyle/>
                    <a:p>
                      <a:r>
                        <a:rPr lang="en-MY"/>
                        <a:t>Learning Ergonomics Basics</a:t>
                      </a:r>
                      <a:endParaRPr lang="en-US"/>
                    </a:p>
                  </a:txBody>
                  <a:tcPr/>
                </a:tc>
                <a:tc rowSpan="2">
                  <a:txBody>
                    <a:bodyPr/>
                    <a:lstStyle/>
                    <a:p>
                      <a:r>
                        <a:rPr lang="en-MY"/>
                        <a:t>Oct-Nov 2022</a:t>
                      </a:r>
                      <a:endParaRPr lang="en-US"/>
                    </a:p>
                  </a:txBody>
                  <a:tcPr anchor="ctr"/>
                </a:tc>
                <a:tc rowSpan="2">
                  <a:txBody>
                    <a:bodyPr/>
                    <a:lstStyle/>
                    <a:p>
                      <a:r>
                        <a:rPr lang="en-MY"/>
                        <a:t>Done</a:t>
                      </a:r>
                      <a:endParaRPr lang="en-US"/>
                    </a:p>
                  </a:txBody>
                  <a:tcPr anchor="ctr"/>
                </a:tc>
                <a:extLst>
                  <a:ext uri="{0D108BD9-81ED-4DB2-BD59-A6C34878D82A}">
                    <a16:rowId xmlns:a16="http://schemas.microsoft.com/office/drawing/2014/main" val="234954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t>Forming a Framework of Time Continuous Cumulative Fatigue </a:t>
                      </a:r>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39424019"/>
                  </a:ext>
                </a:extLst>
              </a:tr>
              <a:tr h="370840">
                <a:tc>
                  <a:txBody>
                    <a:bodyPr/>
                    <a:lstStyle/>
                    <a:p>
                      <a:r>
                        <a:rPr lang="en-MY"/>
                        <a:t>Preparing for Final Exam</a:t>
                      </a:r>
                      <a:endParaRPr lang="en-US"/>
                    </a:p>
                  </a:txBody>
                  <a:tcPr/>
                </a:tc>
                <a:tc>
                  <a:txBody>
                    <a:bodyPr/>
                    <a:lstStyle/>
                    <a:p>
                      <a:r>
                        <a:rPr lang="en-MY"/>
                        <a:t>Nov-Dec 2022</a:t>
                      </a:r>
                      <a:endParaRPr lang="en-US"/>
                    </a:p>
                  </a:txBody>
                  <a:tcPr/>
                </a:tc>
                <a:tc>
                  <a:txBody>
                    <a:bodyPr/>
                    <a:lstStyle/>
                    <a:p>
                      <a:r>
                        <a:rPr lang="en-MY"/>
                        <a:t>Done</a:t>
                      </a:r>
                      <a:endParaRPr lang="en-US"/>
                    </a:p>
                  </a:txBody>
                  <a:tcPr/>
                </a:tc>
                <a:extLst>
                  <a:ext uri="{0D108BD9-81ED-4DB2-BD59-A6C34878D82A}">
                    <a16:rowId xmlns:a16="http://schemas.microsoft.com/office/drawing/2014/main" val="3946121146"/>
                  </a:ext>
                </a:extLst>
              </a:tr>
              <a:tr h="624840">
                <a:tc>
                  <a:txBody>
                    <a:bodyPr/>
                    <a:lstStyle/>
                    <a:p>
                      <a:r>
                        <a:rPr lang="en-MY"/>
                        <a:t>Review the Time Continuous Cumulative Fatigue Framework</a:t>
                      </a:r>
                      <a:endParaRPr lang="en-US"/>
                    </a:p>
                  </a:txBody>
                  <a:tcPr/>
                </a:tc>
                <a:tc rowSpan="2">
                  <a:txBody>
                    <a:bodyPr/>
                    <a:lstStyle/>
                    <a:p>
                      <a:r>
                        <a:rPr lang="en-MY"/>
                        <a:t>Dec 2022</a:t>
                      </a:r>
                      <a:endParaRPr lang="en-US"/>
                    </a:p>
                  </a:txBody>
                  <a:tcPr anchor="ctr"/>
                </a:tc>
                <a:tc rowSpan="2">
                  <a:txBody>
                    <a:bodyPr/>
                    <a:lstStyle/>
                    <a:p>
                      <a:r>
                        <a:rPr lang="en-MY" dirty="0"/>
                        <a:t>Done</a:t>
                      </a:r>
                      <a:endParaRPr lang="en-US" dirty="0"/>
                    </a:p>
                  </a:txBody>
                  <a:tcPr anchor="ctr"/>
                </a:tc>
                <a:extLst>
                  <a:ext uri="{0D108BD9-81ED-4DB2-BD59-A6C34878D82A}">
                    <a16:rowId xmlns:a16="http://schemas.microsoft.com/office/drawing/2014/main" val="928144215"/>
                  </a:ext>
                </a:extLst>
              </a:tr>
              <a:tr h="370840">
                <a:tc>
                  <a:txBody>
                    <a:bodyPr/>
                    <a:lstStyle/>
                    <a:p>
                      <a:r>
                        <a:rPr lang="en-MY"/>
                        <a:t>Trying to Extract Coordinates Using </a:t>
                      </a:r>
                      <a:r>
                        <a:rPr lang="en-MY" err="1"/>
                        <a:t>Alphapose</a:t>
                      </a:r>
                      <a:r>
                        <a:rPr lang="en-MY"/>
                        <a:t>/Openpose</a:t>
                      </a:r>
                      <a:endParaRPr lang="en-US"/>
                    </a:p>
                  </a:txBody>
                  <a:tcPr/>
                </a:tc>
                <a:tc vMerge="1">
                  <a:txBody>
                    <a:bodyPr/>
                    <a:lstStyle/>
                    <a:p>
                      <a:r>
                        <a:rPr lang="en-MY"/>
                        <a:t>Dec 2022</a:t>
                      </a:r>
                      <a:endParaRPr lang="en-US"/>
                    </a:p>
                  </a:txBody>
                  <a:tcPr/>
                </a:tc>
                <a:tc vMerge="1">
                  <a:txBody>
                    <a:bodyPr/>
                    <a:lstStyle/>
                    <a:p>
                      <a:endParaRPr lang="en-US"/>
                    </a:p>
                  </a:txBody>
                  <a:tcPr/>
                </a:tc>
                <a:extLst>
                  <a:ext uri="{0D108BD9-81ED-4DB2-BD59-A6C34878D82A}">
                    <a16:rowId xmlns:a16="http://schemas.microsoft.com/office/drawing/2014/main" val="2438572969"/>
                  </a:ext>
                </a:extLst>
              </a:tr>
              <a:tr h="370840">
                <a:tc>
                  <a:txBody>
                    <a:bodyPr/>
                    <a:lstStyle/>
                    <a:p>
                      <a:r>
                        <a:rPr lang="en-MY"/>
                        <a:t>Adding on a Cumulative Fatigue Assessment using </a:t>
                      </a:r>
                      <a:r>
                        <a:rPr lang="en-MY" err="1"/>
                        <a:t>Alphapose</a:t>
                      </a:r>
                      <a:r>
                        <a:rPr lang="en-MY"/>
                        <a:t>/Openpose with Python</a:t>
                      </a:r>
                      <a:endParaRPr lang="en-US"/>
                    </a:p>
                  </a:txBody>
                  <a:tcPr/>
                </a:tc>
                <a:tc>
                  <a:txBody>
                    <a:bodyPr/>
                    <a:lstStyle/>
                    <a:p>
                      <a:r>
                        <a:rPr lang="en-MY"/>
                        <a:t>Jan-Mar 2023</a:t>
                      </a:r>
                      <a:endParaRPr lang="en-US"/>
                    </a:p>
                  </a:txBody>
                  <a:tcPr/>
                </a:tc>
                <a:tc>
                  <a:txBody>
                    <a:bodyPr/>
                    <a:lstStyle/>
                    <a:p>
                      <a:endParaRPr lang="en-US"/>
                    </a:p>
                  </a:txBody>
                  <a:tcPr/>
                </a:tc>
                <a:extLst>
                  <a:ext uri="{0D108BD9-81ED-4DB2-BD59-A6C34878D82A}">
                    <a16:rowId xmlns:a16="http://schemas.microsoft.com/office/drawing/2014/main" val="1557202335"/>
                  </a:ext>
                </a:extLst>
              </a:tr>
              <a:tr h="370840">
                <a:tc>
                  <a:txBody>
                    <a:bodyPr/>
                    <a:lstStyle/>
                    <a:p>
                      <a:r>
                        <a:rPr lang="en-MY"/>
                        <a:t>Writing a Technical Report for our Research</a:t>
                      </a:r>
                      <a:endParaRPr lang="en-US"/>
                    </a:p>
                  </a:txBody>
                  <a:tcPr/>
                </a:tc>
                <a:tc>
                  <a:txBody>
                    <a:bodyPr/>
                    <a:lstStyle/>
                    <a:p>
                      <a:r>
                        <a:rPr lang="en-MY"/>
                        <a:t>Mar 2023</a:t>
                      </a:r>
                      <a:endParaRPr lang="en-US"/>
                    </a:p>
                  </a:txBody>
                  <a:tcPr/>
                </a:tc>
                <a:tc>
                  <a:txBody>
                    <a:bodyPr/>
                    <a:lstStyle/>
                    <a:p>
                      <a:endParaRPr lang="en-US" dirty="0"/>
                    </a:p>
                  </a:txBody>
                  <a:tcPr/>
                </a:tc>
                <a:extLst>
                  <a:ext uri="{0D108BD9-81ED-4DB2-BD59-A6C34878D82A}">
                    <a16:rowId xmlns:a16="http://schemas.microsoft.com/office/drawing/2014/main" val="4043404453"/>
                  </a:ext>
                </a:extLst>
              </a:tr>
            </a:tbl>
          </a:graphicData>
        </a:graphic>
      </p:graphicFrame>
      <p:sp>
        <p:nvSpPr>
          <p:cNvPr id="4" name="Slide Number Placeholder 3">
            <a:extLst>
              <a:ext uri="{FF2B5EF4-FFF2-40B4-BE49-F238E27FC236}">
                <a16:creationId xmlns:a16="http://schemas.microsoft.com/office/drawing/2014/main" id="{9AA591D4-69BC-7BAC-1E5F-05B2D4ACAAF8}"/>
              </a:ext>
            </a:extLst>
          </p:cNvPr>
          <p:cNvSpPr>
            <a:spLocks noGrp="1"/>
          </p:cNvSpPr>
          <p:nvPr>
            <p:ph type="sldNum" sz="quarter" idx="12"/>
          </p:nvPr>
        </p:nvSpPr>
        <p:spPr/>
        <p:txBody>
          <a:bodyPr/>
          <a:lstStyle/>
          <a:p>
            <a:fld id="{34B7E4EF-A1BD-40F4-AB7B-04F084DD991D}" type="slidenum">
              <a:rPr lang="en-US" smtClean="0"/>
              <a:t>3</a:t>
            </a:fld>
            <a:endParaRPr lang="en-US"/>
          </a:p>
        </p:txBody>
      </p:sp>
    </p:spTree>
    <p:extLst>
      <p:ext uri="{BB962C8B-B14F-4D97-AF65-F5344CB8AC3E}">
        <p14:creationId xmlns:p14="http://schemas.microsoft.com/office/powerpoint/2010/main" val="368613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530470" y="484332"/>
            <a:ext cx="7030915" cy="614706"/>
          </a:xfrm>
        </p:spPr>
        <p:txBody>
          <a:bodyPr>
            <a:normAutofit/>
          </a:bodyPr>
          <a:lstStyle/>
          <a:p>
            <a:r>
              <a:rPr lang="en-MY" sz="2800" dirty="0"/>
              <a:t>Non- Cumulative Damage Assessment</a:t>
            </a:r>
            <a:endParaRPr lang="en-US" sz="2800" dirty="0"/>
          </a:p>
        </p:txBody>
      </p:sp>
      <p:sp>
        <p:nvSpPr>
          <p:cNvPr id="9" name="Rectangle 8">
            <a:extLst>
              <a:ext uri="{FF2B5EF4-FFF2-40B4-BE49-F238E27FC236}">
                <a16:creationId xmlns:a16="http://schemas.microsoft.com/office/drawing/2014/main" id="{44F17889-8C0C-AB32-B04F-C255EEAA59B0}"/>
              </a:ext>
            </a:extLst>
          </p:cNvPr>
          <p:cNvSpPr/>
          <p:nvPr/>
        </p:nvSpPr>
        <p:spPr>
          <a:xfrm>
            <a:off x="2615712" y="2340314"/>
            <a:ext cx="1191359" cy="3913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3B5E19D-25E8-C2F4-E53A-24D8558F3618}"/>
              </a:ext>
            </a:extLst>
          </p:cNvPr>
          <p:cNvSpPr txBox="1"/>
          <p:nvPr/>
        </p:nvSpPr>
        <p:spPr>
          <a:xfrm>
            <a:off x="2646485" y="2382076"/>
            <a:ext cx="1160586" cy="307777"/>
          </a:xfrm>
          <a:prstGeom prst="rect">
            <a:avLst/>
          </a:prstGeom>
          <a:noFill/>
        </p:spPr>
        <p:txBody>
          <a:bodyPr wrap="square" rtlCol="0">
            <a:spAutoFit/>
          </a:bodyPr>
          <a:lstStyle/>
          <a:p>
            <a:r>
              <a:rPr lang="en-MY" sz="1400" dirty="0"/>
              <a:t>Repetition 1</a:t>
            </a:r>
            <a:endParaRPr lang="en-US" sz="1400" dirty="0"/>
          </a:p>
        </p:txBody>
      </p:sp>
      <p:sp>
        <p:nvSpPr>
          <p:cNvPr id="4" name="Left Bracket 3">
            <a:extLst>
              <a:ext uri="{FF2B5EF4-FFF2-40B4-BE49-F238E27FC236}">
                <a16:creationId xmlns:a16="http://schemas.microsoft.com/office/drawing/2014/main" id="{8DB413C4-5A55-DEEA-BD20-4BB0B9C2F3DC}"/>
              </a:ext>
            </a:extLst>
          </p:cNvPr>
          <p:cNvSpPr/>
          <p:nvPr/>
        </p:nvSpPr>
        <p:spPr>
          <a:xfrm>
            <a:off x="2393707" y="2539792"/>
            <a:ext cx="94517" cy="149587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ED2552C-4A3F-0978-CFA8-DC5529CE01B7}"/>
              </a:ext>
            </a:extLst>
          </p:cNvPr>
          <p:cNvCxnSpPr>
            <a:cxnSpLocks/>
            <a:endCxn id="4" idx="1"/>
          </p:cNvCxnSpPr>
          <p:nvPr/>
        </p:nvCxnSpPr>
        <p:spPr>
          <a:xfrm>
            <a:off x="1863970" y="3287731"/>
            <a:ext cx="52973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5EA1FB1-A82D-4EEA-D83E-007522F00BD9}"/>
              </a:ext>
            </a:extLst>
          </p:cNvPr>
          <p:cNvSpPr/>
          <p:nvPr/>
        </p:nvSpPr>
        <p:spPr>
          <a:xfrm>
            <a:off x="2615712" y="2772195"/>
            <a:ext cx="1191359" cy="3913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AB98EC6-0C63-2762-816F-BD0CC800F533}"/>
              </a:ext>
            </a:extLst>
          </p:cNvPr>
          <p:cNvSpPr txBox="1"/>
          <p:nvPr/>
        </p:nvSpPr>
        <p:spPr>
          <a:xfrm>
            <a:off x="2646485" y="2813957"/>
            <a:ext cx="1160586" cy="307777"/>
          </a:xfrm>
          <a:prstGeom prst="rect">
            <a:avLst/>
          </a:prstGeom>
          <a:noFill/>
        </p:spPr>
        <p:txBody>
          <a:bodyPr wrap="square" rtlCol="0">
            <a:spAutoFit/>
          </a:bodyPr>
          <a:lstStyle/>
          <a:p>
            <a:r>
              <a:rPr lang="en-MY" sz="1400" dirty="0"/>
              <a:t>Repetition 2</a:t>
            </a:r>
            <a:endParaRPr lang="en-US" sz="1400" dirty="0"/>
          </a:p>
        </p:txBody>
      </p:sp>
      <p:sp>
        <p:nvSpPr>
          <p:cNvPr id="17" name="Rectangle 16">
            <a:extLst>
              <a:ext uri="{FF2B5EF4-FFF2-40B4-BE49-F238E27FC236}">
                <a16:creationId xmlns:a16="http://schemas.microsoft.com/office/drawing/2014/main" id="{B3BA8022-402D-1BD5-C6A0-C90F446A57D2}"/>
              </a:ext>
            </a:extLst>
          </p:cNvPr>
          <p:cNvSpPr/>
          <p:nvPr/>
        </p:nvSpPr>
        <p:spPr>
          <a:xfrm>
            <a:off x="2615712" y="3830040"/>
            <a:ext cx="1191359" cy="3913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4EC7BA9-76DC-DCDE-B3FC-D086FBD3A880}"/>
              </a:ext>
            </a:extLst>
          </p:cNvPr>
          <p:cNvSpPr txBox="1"/>
          <p:nvPr/>
        </p:nvSpPr>
        <p:spPr>
          <a:xfrm>
            <a:off x="2646485" y="3871802"/>
            <a:ext cx="1160586" cy="307777"/>
          </a:xfrm>
          <a:prstGeom prst="rect">
            <a:avLst/>
          </a:prstGeom>
          <a:noFill/>
        </p:spPr>
        <p:txBody>
          <a:bodyPr wrap="square" rtlCol="0">
            <a:spAutoFit/>
          </a:bodyPr>
          <a:lstStyle/>
          <a:p>
            <a:r>
              <a:rPr lang="en-MY" sz="1400" dirty="0"/>
              <a:t>Repetition 9</a:t>
            </a:r>
            <a:endParaRPr lang="en-US" sz="1400" dirty="0"/>
          </a:p>
        </p:txBody>
      </p:sp>
      <p:sp>
        <p:nvSpPr>
          <p:cNvPr id="21" name="Oval 20">
            <a:extLst>
              <a:ext uri="{FF2B5EF4-FFF2-40B4-BE49-F238E27FC236}">
                <a16:creationId xmlns:a16="http://schemas.microsoft.com/office/drawing/2014/main" id="{ABB66779-98E3-62F7-148D-6BA7C44AC90B}"/>
              </a:ext>
            </a:extLst>
          </p:cNvPr>
          <p:cNvSpPr/>
          <p:nvPr/>
        </p:nvSpPr>
        <p:spPr>
          <a:xfrm>
            <a:off x="3164132" y="3261878"/>
            <a:ext cx="94517" cy="94517"/>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0A4818-585D-F10D-2817-F367E3B68EB1}"/>
              </a:ext>
            </a:extLst>
          </p:cNvPr>
          <p:cNvSpPr/>
          <p:nvPr/>
        </p:nvSpPr>
        <p:spPr>
          <a:xfrm>
            <a:off x="3169260" y="3412914"/>
            <a:ext cx="94517" cy="94517"/>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F8C7C12-5238-A10A-872A-375F1F2A6C9E}"/>
              </a:ext>
            </a:extLst>
          </p:cNvPr>
          <p:cNvSpPr/>
          <p:nvPr/>
        </p:nvSpPr>
        <p:spPr>
          <a:xfrm>
            <a:off x="3164131" y="3574218"/>
            <a:ext cx="94517" cy="94517"/>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Brace 37">
            <a:extLst>
              <a:ext uri="{FF2B5EF4-FFF2-40B4-BE49-F238E27FC236}">
                <a16:creationId xmlns:a16="http://schemas.microsoft.com/office/drawing/2014/main" id="{E034D62A-2D62-71FD-E874-EF2B838A6321}"/>
              </a:ext>
            </a:extLst>
          </p:cNvPr>
          <p:cNvSpPr/>
          <p:nvPr/>
        </p:nvSpPr>
        <p:spPr>
          <a:xfrm>
            <a:off x="3956539" y="2535964"/>
            <a:ext cx="395654" cy="14958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ectangle 39">
            <a:extLst>
              <a:ext uri="{FF2B5EF4-FFF2-40B4-BE49-F238E27FC236}">
                <a16:creationId xmlns:a16="http://schemas.microsoft.com/office/drawing/2014/main" id="{F514B278-45A0-F86E-6085-0FE240ADF5A6}"/>
              </a:ext>
            </a:extLst>
          </p:cNvPr>
          <p:cNvSpPr/>
          <p:nvPr/>
        </p:nvSpPr>
        <p:spPr>
          <a:xfrm>
            <a:off x="4449275" y="3092079"/>
            <a:ext cx="1274517" cy="3913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99EF8C16-BE61-F1A5-BEAF-62DC01717BEA}"/>
              </a:ext>
            </a:extLst>
          </p:cNvPr>
          <p:cNvSpPr txBox="1"/>
          <p:nvPr/>
        </p:nvSpPr>
        <p:spPr>
          <a:xfrm>
            <a:off x="4480047" y="3133841"/>
            <a:ext cx="1243745" cy="307777"/>
          </a:xfrm>
          <a:prstGeom prst="rect">
            <a:avLst/>
          </a:prstGeom>
          <a:noFill/>
        </p:spPr>
        <p:txBody>
          <a:bodyPr wrap="square" rtlCol="0">
            <a:spAutoFit/>
          </a:bodyPr>
          <a:lstStyle/>
          <a:p>
            <a:r>
              <a:rPr lang="en-MY" sz="1400" dirty="0"/>
              <a:t>9 </a:t>
            </a:r>
            <a:r>
              <a:rPr lang="en-US" altLang="zh-CN" sz="1400" dirty="0"/>
              <a:t>Repetitions</a:t>
            </a:r>
            <a:endParaRPr lang="en-US" sz="1400" dirty="0"/>
          </a:p>
        </p:txBody>
      </p:sp>
      <p:sp>
        <p:nvSpPr>
          <p:cNvPr id="56" name="Rectangle 55">
            <a:extLst>
              <a:ext uri="{FF2B5EF4-FFF2-40B4-BE49-F238E27FC236}">
                <a16:creationId xmlns:a16="http://schemas.microsoft.com/office/drawing/2014/main" id="{87DF8F36-92E9-B550-B9EE-4D75383B8F2F}"/>
              </a:ext>
            </a:extLst>
          </p:cNvPr>
          <p:cNvSpPr/>
          <p:nvPr/>
        </p:nvSpPr>
        <p:spPr>
          <a:xfrm>
            <a:off x="6782168" y="3092080"/>
            <a:ext cx="1438641" cy="39130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DE19BCE4-47A3-24FA-9E91-B7BBC6F95BB2}"/>
              </a:ext>
            </a:extLst>
          </p:cNvPr>
          <p:cNvSpPr txBox="1"/>
          <p:nvPr/>
        </p:nvSpPr>
        <p:spPr>
          <a:xfrm>
            <a:off x="6848110" y="3133842"/>
            <a:ext cx="1346321" cy="307777"/>
          </a:xfrm>
          <a:prstGeom prst="rect">
            <a:avLst/>
          </a:prstGeom>
          <a:noFill/>
        </p:spPr>
        <p:txBody>
          <a:bodyPr wrap="square" rtlCol="0">
            <a:spAutoFit/>
          </a:bodyPr>
          <a:lstStyle/>
          <a:p>
            <a:r>
              <a:rPr lang="en-US" sz="1400" dirty="0"/>
              <a:t>REBA / RULA</a:t>
            </a:r>
          </a:p>
        </p:txBody>
      </p:sp>
      <p:cxnSp>
        <p:nvCxnSpPr>
          <p:cNvPr id="60" name="Straight Arrow Connector 59">
            <a:extLst>
              <a:ext uri="{FF2B5EF4-FFF2-40B4-BE49-F238E27FC236}">
                <a16:creationId xmlns:a16="http://schemas.microsoft.com/office/drawing/2014/main" id="{11F9CFE2-7DBA-89F5-5C31-A2A764780E42}"/>
              </a:ext>
            </a:extLst>
          </p:cNvPr>
          <p:cNvCxnSpPr/>
          <p:nvPr/>
        </p:nvCxnSpPr>
        <p:spPr>
          <a:xfrm>
            <a:off x="5846885" y="3270670"/>
            <a:ext cx="8264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C8760C8-898E-C326-B164-2DA25FC909F5}"/>
              </a:ext>
            </a:extLst>
          </p:cNvPr>
          <p:cNvCxnSpPr/>
          <p:nvPr/>
        </p:nvCxnSpPr>
        <p:spPr>
          <a:xfrm>
            <a:off x="8329247" y="3270670"/>
            <a:ext cx="8264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3A95372-E99A-FBC1-88D1-8A0718F1D85B}"/>
              </a:ext>
            </a:extLst>
          </p:cNvPr>
          <p:cNvSpPr/>
          <p:nvPr/>
        </p:nvSpPr>
        <p:spPr>
          <a:xfrm>
            <a:off x="9269657" y="2967845"/>
            <a:ext cx="1580051" cy="6063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DDABCBDE-B33B-6311-CC00-6A2369ED3999}"/>
              </a:ext>
            </a:extLst>
          </p:cNvPr>
          <p:cNvSpPr txBox="1"/>
          <p:nvPr/>
        </p:nvSpPr>
        <p:spPr>
          <a:xfrm>
            <a:off x="9300429" y="3009607"/>
            <a:ext cx="1549279" cy="523220"/>
          </a:xfrm>
          <a:prstGeom prst="rect">
            <a:avLst/>
          </a:prstGeom>
          <a:noFill/>
        </p:spPr>
        <p:txBody>
          <a:bodyPr wrap="square" rtlCol="0">
            <a:spAutoFit/>
          </a:bodyPr>
          <a:lstStyle/>
          <a:p>
            <a:pPr algn="ctr"/>
            <a:r>
              <a:rPr lang="en-MY" sz="1400" dirty="0"/>
              <a:t>Risk Score</a:t>
            </a:r>
            <a:br>
              <a:rPr lang="en-MY" sz="1400" dirty="0"/>
            </a:br>
            <a:r>
              <a:rPr lang="en-MY" sz="1400" dirty="0"/>
              <a:t>For This Activity</a:t>
            </a:r>
            <a:endParaRPr lang="en-US" sz="1400" dirty="0"/>
          </a:p>
        </p:txBody>
      </p:sp>
      <p:sp>
        <p:nvSpPr>
          <p:cNvPr id="65" name="Rectangle 64">
            <a:extLst>
              <a:ext uri="{FF2B5EF4-FFF2-40B4-BE49-F238E27FC236}">
                <a16:creationId xmlns:a16="http://schemas.microsoft.com/office/drawing/2014/main" id="{681CE41E-F794-26A4-DDEA-172DEDFFF6A4}"/>
              </a:ext>
            </a:extLst>
          </p:cNvPr>
          <p:cNvSpPr/>
          <p:nvPr/>
        </p:nvSpPr>
        <p:spPr>
          <a:xfrm>
            <a:off x="583042" y="3042343"/>
            <a:ext cx="1191357" cy="5446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D9FDF9DD-7CCF-9781-DF10-018DC3DB4953}"/>
              </a:ext>
            </a:extLst>
          </p:cNvPr>
          <p:cNvSpPr txBox="1"/>
          <p:nvPr/>
        </p:nvSpPr>
        <p:spPr>
          <a:xfrm>
            <a:off x="599158" y="3050998"/>
            <a:ext cx="1160585" cy="523220"/>
          </a:xfrm>
          <a:prstGeom prst="rect">
            <a:avLst/>
          </a:prstGeom>
          <a:noFill/>
        </p:spPr>
        <p:txBody>
          <a:bodyPr wrap="square" rtlCol="0">
            <a:spAutoFit/>
          </a:bodyPr>
          <a:lstStyle/>
          <a:p>
            <a:pPr algn="ctr"/>
            <a:r>
              <a:rPr lang="en-MY" sz="1400" dirty="0"/>
              <a:t>Look at</a:t>
            </a:r>
            <a:br>
              <a:rPr lang="en-MY" sz="1400" dirty="0"/>
            </a:br>
            <a:r>
              <a:rPr lang="en-MY" sz="1400" dirty="0"/>
              <a:t>1 </a:t>
            </a:r>
            <a:r>
              <a:rPr lang="en-US" altLang="zh-CN" sz="1400" dirty="0"/>
              <a:t>Activity</a:t>
            </a:r>
            <a:endParaRPr lang="en-US" sz="1400" dirty="0"/>
          </a:p>
        </p:txBody>
      </p:sp>
      <p:sp>
        <p:nvSpPr>
          <p:cNvPr id="76" name="Slide Number Placeholder 3">
            <a:extLst>
              <a:ext uri="{FF2B5EF4-FFF2-40B4-BE49-F238E27FC236}">
                <a16:creationId xmlns:a16="http://schemas.microsoft.com/office/drawing/2014/main" id="{BBECE339-CA0A-9895-BE89-1B7D3B1A1AA3}"/>
              </a:ext>
            </a:extLst>
          </p:cNvPr>
          <p:cNvSpPr>
            <a:spLocks noGrp="1"/>
          </p:cNvSpPr>
          <p:nvPr>
            <p:ph type="sldNum" sz="quarter" idx="12"/>
          </p:nvPr>
        </p:nvSpPr>
        <p:spPr>
          <a:xfrm>
            <a:off x="10287000" y="6035040"/>
            <a:ext cx="838200" cy="365760"/>
          </a:xfrm>
        </p:spPr>
        <p:txBody>
          <a:bodyPr/>
          <a:lstStyle/>
          <a:p>
            <a:fld id="{34B7E4EF-A1BD-40F4-AB7B-04F084DD991D}" type="slidenum">
              <a:rPr lang="en-US" smtClean="0"/>
              <a:t>4</a:t>
            </a:fld>
            <a:endParaRPr lang="en-US"/>
          </a:p>
        </p:txBody>
      </p:sp>
    </p:spTree>
    <p:extLst>
      <p:ext uri="{BB962C8B-B14F-4D97-AF65-F5344CB8AC3E}">
        <p14:creationId xmlns:p14="http://schemas.microsoft.com/office/powerpoint/2010/main" val="371039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530470" y="484332"/>
            <a:ext cx="6178061" cy="614706"/>
          </a:xfrm>
        </p:spPr>
        <p:txBody>
          <a:bodyPr>
            <a:normAutofit/>
          </a:bodyPr>
          <a:lstStyle/>
          <a:p>
            <a:r>
              <a:rPr lang="en-MY" sz="2800" dirty="0"/>
              <a:t>Cumulative Damage Assessment</a:t>
            </a:r>
            <a:endParaRPr lang="en-US" sz="2800" dirty="0"/>
          </a:p>
        </p:txBody>
      </p:sp>
      <p:sp>
        <p:nvSpPr>
          <p:cNvPr id="3" name="Rectangle 2">
            <a:extLst>
              <a:ext uri="{FF2B5EF4-FFF2-40B4-BE49-F238E27FC236}">
                <a16:creationId xmlns:a16="http://schemas.microsoft.com/office/drawing/2014/main" id="{40461807-B0C3-86DF-2723-E7FD6689FE27}"/>
              </a:ext>
            </a:extLst>
          </p:cNvPr>
          <p:cNvSpPr/>
          <p:nvPr/>
        </p:nvSpPr>
        <p:spPr>
          <a:xfrm>
            <a:off x="533401" y="2040282"/>
            <a:ext cx="1383322" cy="5446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4B03E3E-62A2-9B88-C55E-FB28D38572D3}"/>
              </a:ext>
            </a:extLst>
          </p:cNvPr>
          <p:cNvSpPr txBox="1"/>
          <p:nvPr/>
        </p:nvSpPr>
        <p:spPr>
          <a:xfrm>
            <a:off x="529004" y="2048937"/>
            <a:ext cx="1373062" cy="523220"/>
          </a:xfrm>
          <a:prstGeom prst="rect">
            <a:avLst/>
          </a:prstGeom>
          <a:noFill/>
        </p:spPr>
        <p:txBody>
          <a:bodyPr wrap="square" rtlCol="0">
            <a:spAutoFit/>
          </a:bodyPr>
          <a:lstStyle/>
          <a:p>
            <a:pPr algn="ctr"/>
            <a:r>
              <a:rPr lang="en-MY" sz="1400" dirty="0"/>
              <a:t>Look at</a:t>
            </a:r>
            <a:br>
              <a:rPr lang="en-MY" sz="1400" dirty="0"/>
            </a:br>
            <a:r>
              <a:rPr lang="en-MY" sz="1400" dirty="0"/>
              <a:t>1st Repetition</a:t>
            </a:r>
            <a:endParaRPr lang="en-US" sz="1400" dirty="0"/>
          </a:p>
        </p:txBody>
      </p:sp>
      <p:cxnSp>
        <p:nvCxnSpPr>
          <p:cNvPr id="60" name="Straight Arrow Connector 59">
            <a:extLst>
              <a:ext uri="{FF2B5EF4-FFF2-40B4-BE49-F238E27FC236}">
                <a16:creationId xmlns:a16="http://schemas.microsoft.com/office/drawing/2014/main" id="{11F9CFE2-7DBA-89F5-5C31-A2A764780E42}"/>
              </a:ext>
            </a:extLst>
          </p:cNvPr>
          <p:cNvCxnSpPr>
            <a:cxnSpLocks/>
          </p:cNvCxnSpPr>
          <p:nvPr/>
        </p:nvCxnSpPr>
        <p:spPr>
          <a:xfrm>
            <a:off x="4106010" y="2303517"/>
            <a:ext cx="474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C8760C8-898E-C326-B164-2DA25FC909F5}"/>
              </a:ext>
            </a:extLst>
          </p:cNvPr>
          <p:cNvCxnSpPr>
            <a:cxnSpLocks/>
          </p:cNvCxnSpPr>
          <p:nvPr/>
        </p:nvCxnSpPr>
        <p:spPr>
          <a:xfrm>
            <a:off x="5934808" y="2303449"/>
            <a:ext cx="1406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3A95372-E99A-FBC1-88D1-8A0718F1D85B}"/>
              </a:ext>
            </a:extLst>
          </p:cNvPr>
          <p:cNvSpPr/>
          <p:nvPr/>
        </p:nvSpPr>
        <p:spPr>
          <a:xfrm>
            <a:off x="7426570" y="1998520"/>
            <a:ext cx="1798028" cy="6063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DDABCBDE-B33B-6311-CC00-6A2369ED3999}"/>
              </a:ext>
            </a:extLst>
          </p:cNvPr>
          <p:cNvSpPr txBox="1"/>
          <p:nvPr/>
        </p:nvSpPr>
        <p:spPr>
          <a:xfrm>
            <a:off x="7430967" y="2040282"/>
            <a:ext cx="1793632" cy="523220"/>
          </a:xfrm>
          <a:prstGeom prst="rect">
            <a:avLst/>
          </a:prstGeom>
          <a:noFill/>
        </p:spPr>
        <p:txBody>
          <a:bodyPr wrap="square" rtlCol="0">
            <a:spAutoFit/>
          </a:bodyPr>
          <a:lstStyle/>
          <a:p>
            <a:pPr algn="ctr"/>
            <a:r>
              <a:rPr lang="en-US" altLang="zh-CN" sz="1400" dirty="0"/>
              <a:t>Cumulative Damage</a:t>
            </a:r>
            <a:br>
              <a:rPr lang="en-MY" sz="1400" dirty="0"/>
            </a:br>
            <a:r>
              <a:rPr lang="en-MY" sz="1400" dirty="0"/>
              <a:t>at 1st Repetition</a:t>
            </a:r>
            <a:endParaRPr lang="en-US" sz="1400" dirty="0"/>
          </a:p>
        </p:txBody>
      </p:sp>
      <p:cxnSp>
        <p:nvCxnSpPr>
          <p:cNvPr id="5" name="Straight Arrow Connector 4">
            <a:extLst>
              <a:ext uri="{FF2B5EF4-FFF2-40B4-BE49-F238E27FC236}">
                <a16:creationId xmlns:a16="http://schemas.microsoft.com/office/drawing/2014/main" id="{7363D242-6CA1-87D1-78E2-61C92443FB70}"/>
              </a:ext>
            </a:extLst>
          </p:cNvPr>
          <p:cNvCxnSpPr>
            <a:cxnSpLocks/>
          </p:cNvCxnSpPr>
          <p:nvPr/>
        </p:nvCxnSpPr>
        <p:spPr>
          <a:xfrm>
            <a:off x="1989993" y="2303517"/>
            <a:ext cx="489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E87923E-5D70-D97F-C4D5-6ED6E2EB2C9D}"/>
              </a:ext>
            </a:extLst>
          </p:cNvPr>
          <p:cNvSpPr/>
          <p:nvPr/>
        </p:nvSpPr>
        <p:spPr>
          <a:xfrm>
            <a:off x="2579080" y="2019956"/>
            <a:ext cx="1424352" cy="61470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7B5F771-E260-183C-2248-3AED62C47740}"/>
              </a:ext>
            </a:extLst>
          </p:cNvPr>
          <p:cNvSpPr txBox="1"/>
          <p:nvPr/>
        </p:nvSpPr>
        <p:spPr>
          <a:xfrm>
            <a:off x="2579080" y="2061718"/>
            <a:ext cx="1424352" cy="523220"/>
          </a:xfrm>
          <a:prstGeom prst="rect">
            <a:avLst/>
          </a:prstGeom>
          <a:noFill/>
        </p:spPr>
        <p:txBody>
          <a:bodyPr wrap="square" rtlCol="0">
            <a:spAutoFit/>
          </a:bodyPr>
          <a:lstStyle/>
          <a:p>
            <a:pPr algn="ctr"/>
            <a:r>
              <a:rPr lang="en-US" altLang="zh-CN" sz="1400" dirty="0"/>
              <a:t>Stress during That Repetition</a:t>
            </a:r>
            <a:endParaRPr lang="en-US" sz="1400" dirty="0"/>
          </a:p>
        </p:txBody>
      </p:sp>
      <p:sp>
        <p:nvSpPr>
          <p:cNvPr id="12" name="TextBox 11">
            <a:extLst>
              <a:ext uri="{FF2B5EF4-FFF2-40B4-BE49-F238E27FC236}">
                <a16:creationId xmlns:a16="http://schemas.microsoft.com/office/drawing/2014/main" id="{4783DD09-2C54-6AF2-4D04-333D13CA4211}"/>
              </a:ext>
            </a:extLst>
          </p:cNvPr>
          <p:cNvSpPr txBox="1"/>
          <p:nvPr/>
        </p:nvSpPr>
        <p:spPr>
          <a:xfrm>
            <a:off x="5972917" y="1993396"/>
            <a:ext cx="1296862" cy="307777"/>
          </a:xfrm>
          <a:prstGeom prst="rect">
            <a:avLst/>
          </a:prstGeom>
          <a:noFill/>
        </p:spPr>
        <p:txBody>
          <a:bodyPr wrap="square" rtlCol="0">
            <a:spAutoFit/>
          </a:bodyPr>
          <a:lstStyle/>
          <a:p>
            <a:r>
              <a:rPr lang="en-US" sz="1400" dirty="0"/>
              <a:t>x 1 Repetition</a:t>
            </a:r>
          </a:p>
        </p:txBody>
      </p:sp>
      <p:cxnSp>
        <p:nvCxnSpPr>
          <p:cNvPr id="20" name="Straight Arrow Connector 19">
            <a:extLst>
              <a:ext uri="{FF2B5EF4-FFF2-40B4-BE49-F238E27FC236}">
                <a16:creationId xmlns:a16="http://schemas.microsoft.com/office/drawing/2014/main" id="{A799990A-DD2C-BA3B-4551-10284A351FA9}"/>
              </a:ext>
            </a:extLst>
          </p:cNvPr>
          <p:cNvCxnSpPr/>
          <p:nvPr/>
        </p:nvCxnSpPr>
        <p:spPr>
          <a:xfrm>
            <a:off x="5371366" y="3132401"/>
            <a:ext cx="0" cy="624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76AFC66-F655-F49E-8BC6-0FCBBF92C350}"/>
              </a:ext>
            </a:extLst>
          </p:cNvPr>
          <p:cNvSpPr txBox="1"/>
          <p:nvPr/>
        </p:nvSpPr>
        <p:spPr>
          <a:xfrm>
            <a:off x="5462774" y="3290640"/>
            <a:ext cx="2891567" cy="307777"/>
          </a:xfrm>
          <a:prstGeom prst="rect">
            <a:avLst/>
          </a:prstGeom>
          <a:noFill/>
        </p:spPr>
        <p:txBody>
          <a:bodyPr wrap="square" rtlCol="0">
            <a:spAutoFit/>
          </a:bodyPr>
          <a:lstStyle/>
          <a:p>
            <a:r>
              <a:rPr lang="en-US" sz="1400" dirty="0"/>
              <a:t>When the worker did 2 repetitions</a:t>
            </a:r>
          </a:p>
        </p:txBody>
      </p:sp>
      <p:sp>
        <p:nvSpPr>
          <p:cNvPr id="23" name="Rectangle 22">
            <a:extLst>
              <a:ext uri="{FF2B5EF4-FFF2-40B4-BE49-F238E27FC236}">
                <a16:creationId xmlns:a16="http://schemas.microsoft.com/office/drawing/2014/main" id="{44DD7DB8-781C-5C4C-A6B6-43D72D3BC105}"/>
              </a:ext>
            </a:extLst>
          </p:cNvPr>
          <p:cNvSpPr/>
          <p:nvPr/>
        </p:nvSpPr>
        <p:spPr>
          <a:xfrm>
            <a:off x="530470" y="4787946"/>
            <a:ext cx="1381856" cy="5446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5392F31-B686-566F-8F76-7F1D81CF2955}"/>
              </a:ext>
            </a:extLst>
          </p:cNvPr>
          <p:cNvSpPr txBox="1"/>
          <p:nvPr/>
        </p:nvSpPr>
        <p:spPr>
          <a:xfrm>
            <a:off x="533400" y="4809382"/>
            <a:ext cx="1390649" cy="523220"/>
          </a:xfrm>
          <a:prstGeom prst="rect">
            <a:avLst/>
          </a:prstGeom>
          <a:noFill/>
        </p:spPr>
        <p:txBody>
          <a:bodyPr wrap="square" rtlCol="0">
            <a:spAutoFit/>
          </a:bodyPr>
          <a:lstStyle/>
          <a:p>
            <a:pPr algn="ctr"/>
            <a:r>
              <a:rPr lang="en-MY" sz="1400" dirty="0"/>
              <a:t>Look at</a:t>
            </a:r>
            <a:br>
              <a:rPr lang="en-MY" sz="1400" dirty="0"/>
            </a:br>
            <a:r>
              <a:rPr lang="en-MY" sz="1400" dirty="0"/>
              <a:t>2nd Repetition</a:t>
            </a:r>
            <a:endParaRPr lang="en-US" sz="1400" dirty="0"/>
          </a:p>
        </p:txBody>
      </p:sp>
      <p:sp>
        <p:nvSpPr>
          <p:cNvPr id="25" name="Rectangle 24">
            <a:extLst>
              <a:ext uri="{FF2B5EF4-FFF2-40B4-BE49-F238E27FC236}">
                <a16:creationId xmlns:a16="http://schemas.microsoft.com/office/drawing/2014/main" id="{96D663DC-9285-5BE3-9A87-CF08919FEC41}"/>
              </a:ext>
            </a:extLst>
          </p:cNvPr>
          <p:cNvSpPr/>
          <p:nvPr/>
        </p:nvSpPr>
        <p:spPr>
          <a:xfrm>
            <a:off x="4678972" y="4767604"/>
            <a:ext cx="1170843" cy="5649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DE5B47F2-2D5F-58C9-506D-DEE5DAF0E8A5}"/>
              </a:ext>
            </a:extLst>
          </p:cNvPr>
          <p:cNvSpPr txBox="1"/>
          <p:nvPr/>
        </p:nvSpPr>
        <p:spPr>
          <a:xfrm>
            <a:off x="4690699" y="4796738"/>
            <a:ext cx="1159120" cy="523220"/>
          </a:xfrm>
          <a:prstGeom prst="rect">
            <a:avLst/>
          </a:prstGeom>
          <a:noFill/>
        </p:spPr>
        <p:txBody>
          <a:bodyPr wrap="square" rtlCol="0">
            <a:spAutoFit/>
          </a:bodyPr>
          <a:lstStyle/>
          <a:p>
            <a:pPr algn="ctr"/>
            <a:r>
              <a:rPr lang="en-US" sz="1400" dirty="0"/>
              <a:t>Damage per </a:t>
            </a:r>
            <a:br>
              <a:rPr lang="en-US" sz="1400" dirty="0"/>
            </a:br>
            <a:r>
              <a:rPr lang="en-US" sz="1400" dirty="0"/>
              <a:t>Repetition</a:t>
            </a:r>
          </a:p>
        </p:txBody>
      </p:sp>
      <p:cxnSp>
        <p:nvCxnSpPr>
          <p:cNvPr id="27" name="Straight Arrow Connector 26">
            <a:extLst>
              <a:ext uri="{FF2B5EF4-FFF2-40B4-BE49-F238E27FC236}">
                <a16:creationId xmlns:a16="http://schemas.microsoft.com/office/drawing/2014/main" id="{BE7CB779-836D-CC6D-A697-98F590B1CE12}"/>
              </a:ext>
            </a:extLst>
          </p:cNvPr>
          <p:cNvCxnSpPr>
            <a:cxnSpLocks/>
          </p:cNvCxnSpPr>
          <p:nvPr/>
        </p:nvCxnSpPr>
        <p:spPr>
          <a:xfrm>
            <a:off x="4075233" y="5051181"/>
            <a:ext cx="505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8421B1B-1491-D0EE-62B5-91FC7BAD3F16}"/>
              </a:ext>
            </a:extLst>
          </p:cNvPr>
          <p:cNvCxnSpPr>
            <a:cxnSpLocks/>
          </p:cNvCxnSpPr>
          <p:nvPr/>
        </p:nvCxnSpPr>
        <p:spPr>
          <a:xfrm>
            <a:off x="5904033" y="5051113"/>
            <a:ext cx="1437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662C4AE-F99E-6764-EDE6-B587BDAB45E8}"/>
              </a:ext>
            </a:extLst>
          </p:cNvPr>
          <p:cNvSpPr/>
          <p:nvPr/>
        </p:nvSpPr>
        <p:spPr>
          <a:xfrm>
            <a:off x="7422173" y="4245509"/>
            <a:ext cx="1798028" cy="6063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7590B14E-ABC0-0C53-77CB-5A7D7A98DEE4}"/>
              </a:ext>
            </a:extLst>
          </p:cNvPr>
          <p:cNvSpPr txBox="1"/>
          <p:nvPr/>
        </p:nvSpPr>
        <p:spPr>
          <a:xfrm>
            <a:off x="7426570" y="4287271"/>
            <a:ext cx="1793632" cy="523220"/>
          </a:xfrm>
          <a:prstGeom prst="rect">
            <a:avLst/>
          </a:prstGeom>
          <a:noFill/>
        </p:spPr>
        <p:txBody>
          <a:bodyPr wrap="square" rtlCol="0">
            <a:spAutoFit/>
          </a:bodyPr>
          <a:lstStyle/>
          <a:p>
            <a:pPr algn="ctr"/>
            <a:r>
              <a:rPr lang="en-US" altLang="zh-CN" sz="1400" dirty="0"/>
              <a:t>Cumulative Damage</a:t>
            </a:r>
            <a:br>
              <a:rPr lang="en-MY" sz="1400" dirty="0"/>
            </a:br>
            <a:r>
              <a:rPr lang="en-MY" sz="1400" dirty="0"/>
              <a:t>at 2</a:t>
            </a:r>
            <a:r>
              <a:rPr lang="en-US" altLang="zh-CN" sz="1400" dirty="0"/>
              <a:t>nd</a:t>
            </a:r>
            <a:r>
              <a:rPr lang="en-MY" sz="1400" dirty="0"/>
              <a:t> Repetition</a:t>
            </a:r>
            <a:endParaRPr lang="en-US" sz="1400" dirty="0"/>
          </a:p>
        </p:txBody>
      </p:sp>
      <p:cxnSp>
        <p:nvCxnSpPr>
          <p:cNvPr id="31" name="Straight Arrow Connector 30">
            <a:extLst>
              <a:ext uri="{FF2B5EF4-FFF2-40B4-BE49-F238E27FC236}">
                <a16:creationId xmlns:a16="http://schemas.microsoft.com/office/drawing/2014/main" id="{C3B45F94-BBB1-97DF-EA18-81EC93AEFE54}"/>
              </a:ext>
            </a:extLst>
          </p:cNvPr>
          <p:cNvCxnSpPr>
            <a:cxnSpLocks/>
          </p:cNvCxnSpPr>
          <p:nvPr/>
        </p:nvCxnSpPr>
        <p:spPr>
          <a:xfrm>
            <a:off x="1985596" y="5051181"/>
            <a:ext cx="493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A86F473-67DE-75AE-221E-C3E64F779929}"/>
              </a:ext>
            </a:extLst>
          </p:cNvPr>
          <p:cNvSpPr/>
          <p:nvPr/>
        </p:nvSpPr>
        <p:spPr>
          <a:xfrm>
            <a:off x="2548303" y="4767620"/>
            <a:ext cx="1424352" cy="61470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C43D4B-ABDA-69A4-D94B-A3DF627E58EA}"/>
              </a:ext>
            </a:extLst>
          </p:cNvPr>
          <p:cNvSpPr txBox="1"/>
          <p:nvPr/>
        </p:nvSpPr>
        <p:spPr>
          <a:xfrm>
            <a:off x="2548303" y="4809382"/>
            <a:ext cx="1424352" cy="523220"/>
          </a:xfrm>
          <a:prstGeom prst="rect">
            <a:avLst/>
          </a:prstGeom>
          <a:noFill/>
        </p:spPr>
        <p:txBody>
          <a:bodyPr wrap="square" rtlCol="0">
            <a:spAutoFit/>
          </a:bodyPr>
          <a:lstStyle/>
          <a:p>
            <a:pPr algn="ctr"/>
            <a:r>
              <a:rPr lang="en-US" altLang="zh-CN" sz="1400" dirty="0"/>
              <a:t>Stress during That Repetition</a:t>
            </a:r>
            <a:endParaRPr lang="en-US" sz="1400" dirty="0"/>
          </a:p>
        </p:txBody>
      </p:sp>
      <p:sp>
        <p:nvSpPr>
          <p:cNvPr id="34" name="TextBox 33">
            <a:extLst>
              <a:ext uri="{FF2B5EF4-FFF2-40B4-BE49-F238E27FC236}">
                <a16:creationId xmlns:a16="http://schemas.microsoft.com/office/drawing/2014/main" id="{BFBBD271-D1E1-7564-5A29-80C9996C2DB5}"/>
              </a:ext>
            </a:extLst>
          </p:cNvPr>
          <p:cNvSpPr txBox="1"/>
          <p:nvPr/>
        </p:nvSpPr>
        <p:spPr>
          <a:xfrm>
            <a:off x="5971441" y="4750434"/>
            <a:ext cx="1298338" cy="307777"/>
          </a:xfrm>
          <a:prstGeom prst="rect">
            <a:avLst/>
          </a:prstGeom>
          <a:noFill/>
        </p:spPr>
        <p:txBody>
          <a:bodyPr wrap="square" rtlCol="0">
            <a:spAutoFit/>
          </a:bodyPr>
          <a:lstStyle/>
          <a:p>
            <a:r>
              <a:rPr lang="en-US" sz="1400" dirty="0"/>
              <a:t>x 1 Repetition</a:t>
            </a:r>
          </a:p>
        </p:txBody>
      </p:sp>
      <p:sp>
        <p:nvSpPr>
          <p:cNvPr id="42" name="Rectangle 41">
            <a:extLst>
              <a:ext uri="{FF2B5EF4-FFF2-40B4-BE49-F238E27FC236}">
                <a16:creationId xmlns:a16="http://schemas.microsoft.com/office/drawing/2014/main" id="{1BDC6DCB-F187-E5A0-789A-F2E2CC4AECFC}"/>
              </a:ext>
            </a:extLst>
          </p:cNvPr>
          <p:cNvSpPr/>
          <p:nvPr/>
        </p:nvSpPr>
        <p:spPr>
          <a:xfrm>
            <a:off x="4671644" y="2042502"/>
            <a:ext cx="1170845" cy="5649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AD44AE1B-C709-80A7-1713-3B00BE86489D}"/>
              </a:ext>
            </a:extLst>
          </p:cNvPr>
          <p:cNvSpPr txBox="1"/>
          <p:nvPr/>
        </p:nvSpPr>
        <p:spPr>
          <a:xfrm>
            <a:off x="4683371" y="2071636"/>
            <a:ext cx="1159120" cy="523220"/>
          </a:xfrm>
          <a:prstGeom prst="rect">
            <a:avLst/>
          </a:prstGeom>
          <a:noFill/>
        </p:spPr>
        <p:txBody>
          <a:bodyPr wrap="square" rtlCol="0">
            <a:spAutoFit/>
          </a:bodyPr>
          <a:lstStyle/>
          <a:p>
            <a:pPr algn="ctr"/>
            <a:r>
              <a:rPr lang="en-US" sz="1400" dirty="0"/>
              <a:t>Damage per </a:t>
            </a:r>
            <a:br>
              <a:rPr lang="en-US" sz="1400" dirty="0"/>
            </a:br>
            <a:r>
              <a:rPr lang="en-US" sz="1400" dirty="0"/>
              <a:t>Repetition</a:t>
            </a:r>
          </a:p>
        </p:txBody>
      </p:sp>
      <p:sp>
        <p:nvSpPr>
          <p:cNvPr id="49" name="Plus Sign 48">
            <a:extLst>
              <a:ext uri="{FF2B5EF4-FFF2-40B4-BE49-F238E27FC236}">
                <a16:creationId xmlns:a16="http://schemas.microsoft.com/office/drawing/2014/main" id="{1F9BB32E-ABA7-75D2-C3A9-B5AF5B88B6BB}"/>
              </a:ext>
            </a:extLst>
          </p:cNvPr>
          <p:cNvSpPr/>
          <p:nvPr/>
        </p:nvSpPr>
        <p:spPr>
          <a:xfrm>
            <a:off x="8157473" y="4927500"/>
            <a:ext cx="353479" cy="353479"/>
          </a:xfrm>
          <a:prstGeom prst="mathPlus">
            <a:avLst>
              <a:gd name="adj1" fmla="val 11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75780EE-AD68-6084-FD3A-1323821BD695}"/>
              </a:ext>
            </a:extLst>
          </p:cNvPr>
          <p:cNvSpPr/>
          <p:nvPr/>
        </p:nvSpPr>
        <p:spPr>
          <a:xfrm>
            <a:off x="7430967" y="5387741"/>
            <a:ext cx="1798028" cy="6063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82A75ADD-418C-942E-BCA2-17C07D157F69}"/>
              </a:ext>
            </a:extLst>
          </p:cNvPr>
          <p:cNvSpPr txBox="1"/>
          <p:nvPr/>
        </p:nvSpPr>
        <p:spPr>
          <a:xfrm>
            <a:off x="7435364" y="5429503"/>
            <a:ext cx="1793632" cy="523220"/>
          </a:xfrm>
          <a:prstGeom prst="rect">
            <a:avLst/>
          </a:prstGeom>
          <a:noFill/>
        </p:spPr>
        <p:txBody>
          <a:bodyPr wrap="square" rtlCol="0">
            <a:spAutoFit/>
          </a:bodyPr>
          <a:lstStyle/>
          <a:p>
            <a:pPr algn="ctr"/>
            <a:r>
              <a:rPr lang="en-US" altLang="zh-CN" sz="1400" dirty="0"/>
              <a:t>Cumulative Damage</a:t>
            </a:r>
            <a:br>
              <a:rPr lang="en-MY" sz="1400" dirty="0"/>
            </a:br>
            <a:r>
              <a:rPr lang="en-MY" sz="1400" dirty="0"/>
              <a:t>at 1st Repetition</a:t>
            </a:r>
            <a:endParaRPr lang="en-US" sz="1400" dirty="0"/>
          </a:p>
        </p:txBody>
      </p:sp>
      <p:cxnSp>
        <p:nvCxnSpPr>
          <p:cNvPr id="54" name="Straight Arrow Connector 53">
            <a:extLst>
              <a:ext uri="{FF2B5EF4-FFF2-40B4-BE49-F238E27FC236}">
                <a16:creationId xmlns:a16="http://schemas.microsoft.com/office/drawing/2014/main" id="{BE31BC71-7129-A903-77C7-8191A83A7608}"/>
              </a:ext>
            </a:extLst>
          </p:cNvPr>
          <p:cNvCxnSpPr/>
          <p:nvPr/>
        </p:nvCxnSpPr>
        <p:spPr>
          <a:xfrm>
            <a:off x="9381392" y="2301173"/>
            <a:ext cx="668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C9FE5079-96A1-13C4-3EDB-2CC89F97B78C}"/>
              </a:ext>
            </a:extLst>
          </p:cNvPr>
          <p:cNvSpPr/>
          <p:nvPr/>
        </p:nvSpPr>
        <p:spPr>
          <a:xfrm>
            <a:off x="10111154" y="2008966"/>
            <a:ext cx="1424353" cy="57294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22D682B3-8B92-1FB5-3100-D3B182858954}"/>
              </a:ext>
            </a:extLst>
          </p:cNvPr>
          <p:cNvSpPr txBox="1"/>
          <p:nvPr/>
        </p:nvSpPr>
        <p:spPr>
          <a:xfrm>
            <a:off x="10111155" y="2040282"/>
            <a:ext cx="1424352" cy="523220"/>
          </a:xfrm>
          <a:prstGeom prst="rect">
            <a:avLst/>
          </a:prstGeom>
          <a:noFill/>
        </p:spPr>
        <p:txBody>
          <a:bodyPr wrap="square" rtlCol="0">
            <a:spAutoFit/>
          </a:bodyPr>
          <a:lstStyle/>
          <a:p>
            <a:pPr algn="ctr"/>
            <a:r>
              <a:rPr lang="en-US" sz="1400" dirty="0"/>
              <a:t>Risk % for </a:t>
            </a:r>
            <a:br>
              <a:rPr lang="en-US" sz="1400" dirty="0"/>
            </a:br>
            <a:r>
              <a:rPr lang="en-US" sz="1400" dirty="0"/>
              <a:t>This Repetition</a:t>
            </a:r>
          </a:p>
        </p:txBody>
      </p:sp>
      <p:sp>
        <p:nvSpPr>
          <p:cNvPr id="59" name="Right Bracket 58">
            <a:extLst>
              <a:ext uri="{FF2B5EF4-FFF2-40B4-BE49-F238E27FC236}">
                <a16:creationId xmlns:a16="http://schemas.microsoft.com/office/drawing/2014/main" id="{D69F9088-2678-C161-F1C2-E8393722BB81}"/>
              </a:ext>
            </a:extLst>
          </p:cNvPr>
          <p:cNvSpPr/>
          <p:nvPr/>
        </p:nvSpPr>
        <p:spPr>
          <a:xfrm>
            <a:off x="9381392" y="4484078"/>
            <a:ext cx="131885" cy="121333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E3C0C77B-7916-8BD0-8D21-F955B7A26A5E}"/>
              </a:ext>
            </a:extLst>
          </p:cNvPr>
          <p:cNvCxnSpPr/>
          <p:nvPr/>
        </p:nvCxnSpPr>
        <p:spPr>
          <a:xfrm>
            <a:off x="9513277" y="5058211"/>
            <a:ext cx="668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DF4DDCC4-F933-8EA6-B9D1-6126C4308B10}"/>
              </a:ext>
            </a:extLst>
          </p:cNvPr>
          <p:cNvSpPr/>
          <p:nvPr/>
        </p:nvSpPr>
        <p:spPr>
          <a:xfrm>
            <a:off x="10234247" y="4764641"/>
            <a:ext cx="1424353" cy="57294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02FF92EB-51C8-2820-ECD0-6D4602188976}"/>
              </a:ext>
            </a:extLst>
          </p:cNvPr>
          <p:cNvSpPr txBox="1"/>
          <p:nvPr/>
        </p:nvSpPr>
        <p:spPr>
          <a:xfrm>
            <a:off x="10234248" y="4795957"/>
            <a:ext cx="1424352" cy="523220"/>
          </a:xfrm>
          <a:prstGeom prst="rect">
            <a:avLst/>
          </a:prstGeom>
          <a:noFill/>
        </p:spPr>
        <p:txBody>
          <a:bodyPr wrap="square" rtlCol="0">
            <a:spAutoFit/>
          </a:bodyPr>
          <a:lstStyle/>
          <a:p>
            <a:pPr algn="ctr"/>
            <a:r>
              <a:rPr lang="en-US" sz="1400" dirty="0"/>
              <a:t>Risk % for </a:t>
            </a:r>
            <a:br>
              <a:rPr lang="en-US" sz="1400" dirty="0"/>
            </a:br>
            <a:r>
              <a:rPr lang="en-US" sz="1400" dirty="0"/>
              <a:t>This Repetition</a:t>
            </a:r>
          </a:p>
        </p:txBody>
      </p:sp>
      <p:sp>
        <p:nvSpPr>
          <p:cNvPr id="69" name="Rectangle 68">
            <a:extLst>
              <a:ext uri="{FF2B5EF4-FFF2-40B4-BE49-F238E27FC236}">
                <a16:creationId xmlns:a16="http://schemas.microsoft.com/office/drawing/2014/main" id="{4338A130-5C39-40D6-EF13-C0163018D19B}"/>
              </a:ext>
            </a:extLst>
          </p:cNvPr>
          <p:cNvSpPr/>
          <p:nvPr/>
        </p:nvSpPr>
        <p:spPr>
          <a:xfrm>
            <a:off x="465994" y="1749613"/>
            <a:ext cx="11192605" cy="1121867"/>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CEFACA0-07EF-8EBC-8F04-35BA156570B5}"/>
              </a:ext>
            </a:extLst>
          </p:cNvPr>
          <p:cNvSpPr/>
          <p:nvPr/>
        </p:nvSpPr>
        <p:spPr>
          <a:xfrm>
            <a:off x="465994" y="4064705"/>
            <a:ext cx="11280528" cy="2072327"/>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A0A390E-D02A-1D10-545D-DDF9280D5EB8}"/>
              </a:ext>
            </a:extLst>
          </p:cNvPr>
          <p:cNvSpPr txBox="1"/>
          <p:nvPr/>
        </p:nvSpPr>
        <p:spPr>
          <a:xfrm>
            <a:off x="465994" y="1411437"/>
            <a:ext cx="1323603" cy="307777"/>
          </a:xfrm>
          <a:prstGeom prst="rect">
            <a:avLst/>
          </a:prstGeom>
          <a:noFill/>
        </p:spPr>
        <p:txBody>
          <a:bodyPr wrap="square" rtlCol="0">
            <a:spAutoFit/>
          </a:bodyPr>
          <a:lstStyle/>
          <a:p>
            <a:r>
              <a:rPr lang="en-US" sz="1400" b="1" dirty="0"/>
              <a:t>Repetition 1</a:t>
            </a:r>
          </a:p>
        </p:txBody>
      </p:sp>
      <p:sp>
        <p:nvSpPr>
          <p:cNvPr id="72" name="TextBox 71">
            <a:extLst>
              <a:ext uri="{FF2B5EF4-FFF2-40B4-BE49-F238E27FC236}">
                <a16:creationId xmlns:a16="http://schemas.microsoft.com/office/drawing/2014/main" id="{1918D502-E9D6-01D0-FCB3-9F334A19AF20}"/>
              </a:ext>
            </a:extLst>
          </p:cNvPr>
          <p:cNvSpPr txBox="1"/>
          <p:nvPr/>
        </p:nvSpPr>
        <p:spPr>
          <a:xfrm>
            <a:off x="465993" y="3697175"/>
            <a:ext cx="1323603" cy="307777"/>
          </a:xfrm>
          <a:prstGeom prst="rect">
            <a:avLst/>
          </a:prstGeom>
          <a:noFill/>
        </p:spPr>
        <p:txBody>
          <a:bodyPr wrap="square" rtlCol="0">
            <a:spAutoFit/>
          </a:bodyPr>
          <a:lstStyle/>
          <a:p>
            <a:r>
              <a:rPr lang="en-US" sz="1400" b="1" dirty="0"/>
              <a:t>Repetition 2</a:t>
            </a:r>
          </a:p>
        </p:txBody>
      </p:sp>
      <p:sp>
        <p:nvSpPr>
          <p:cNvPr id="73" name="Slide Number Placeholder 3">
            <a:extLst>
              <a:ext uri="{FF2B5EF4-FFF2-40B4-BE49-F238E27FC236}">
                <a16:creationId xmlns:a16="http://schemas.microsoft.com/office/drawing/2014/main" id="{FF59FF8C-2DC0-8B5E-3E2F-076024C0E419}"/>
              </a:ext>
            </a:extLst>
          </p:cNvPr>
          <p:cNvSpPr>
            <a:spLocks noGrp="1"/>
          </p:cNvSpPr>
          <p:nvPr>
            <p:ph type="sldNum" sz="quarter" idx="12"/>
          </p:nvPr>
        </p:nvSpPr>
        <p:spPr>
          <a:xfrm>
            <a:off x="10287000" y="6035040"/>
            <a:ext cx="838200" cy="365760"/>
          </a:xfrm>
        </p:spPr>
        <p:txBody>
          <a:bodyPr/>
          <a:lstStyle/>
          <a:p>
            <a:fld id="{34B7E4EF-A1BD-40F4-AB7B-04F084DD991D}" type="slidenum">
              <a:rPr lang="en-US" smtClean="0"/>
              <a:t>5</a:t>
            </a:fld>
            <a:endParaRPr lang="en-US"/>
          </a:p>
        </p:txBody>
      </p:sp>
    </p:spTree>
    <p:extLst>
      <p:ext uri="{BB962C8B-B14F-4D97-AF65-F5344CB8AC3E}">
        <p14:creationId xmlns:p14="http://schemas.microsoft.com/office/powerpoint/2010/main" val="228772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530470" y="484332"/>
            <a:ext cx="7030915" cy="614706"/>
          </a:xfrm>
        </p:spPr>
        <p:txBody>
          <a:bodyPr>
            <a:normAutofit/>
          </a:bodyPr>
          <a:lstStyle/>
          <a:p>
            <a:r>
              <a:rPr lang="en-MY" sz="2800" dirty="0"/>
              <a:t>Comparison</a:t>
            </a:r>
            <a:endParaRPr lang="en-US" sz="2800" dirty="0"/>
          </a:p>
        </p:txBody>
      </p:sp>
      <p:sp>
        <p:nvSpPr>
          <p:cNvPr id="3" name="Slide Number Placeholder 3">
            <a:extLst>
              <a:ext uri="{FF2B5EF4-FFF2-40B4-BE49-F238E27FC236}">
                <a16:creationId xmlns:a16="http://schemas.microsoft.com/office/drawing/2014/main" id="{D4CC3186-D5B6-EF2D-925C-A3B4507F8AB2}"/>
              </a:ext>
            </a:extLst>
          </p:cNvPr>
          <p:cNvSpPr>
            <a:spLocks noGrp="1"/>
          </p:cNvSpPr>
          <p:nvPr>
            <p:ph type="sldNum" sz="quarter" idx="12"/>
          </p:nvPr>
        </p:nvSpPr>
        <p:spPr>
          <a:xfrm>
            <a:off x="10287000" y="6035040"/>
            <a:ext cx="838200" cy="365760"/>
          </a:xfrm>
        </p:spPr>
        <p:txBody>
          <a:bodyPr/>
          <a:lstStyle/>
          <a:p>
            <a:fld id="{34B7E4EF-A1BD-40F4-AB7B-04F084DD991D}" type="slidenum">
              <a:rPr lang="en-US" smtClean="0"/>
              <a:t>6</a:t>
            </a:fld>
            <a:endParaRPr lang="en-US"/>
          </a:p>
        </p:txBody>
      </p:sp>
      <p:graphicFrame>
        <p:nvGraphicFramePr>
          <p:cNvPr id="5" name="Table 5">
            <a:extLst>
              <a:ext uri="{FF2B5EF4-FFF2-40B4-BE49-F238E27FC236}">
                <a16:creationId xmlns:a16="http://schemas.microsoft.com/office/drawing/2014/main" id="{9B770FD7-D4A9-E6D5-EC66-425ABE085866}"/>
              </a:ext>
            </a:extLst>
          </p:cNvPr>
          <p:cNvGraphicFramePr>
            <a:graphicFrameLocks noGrp="1"/>
          </p:cNvGraphicFramePr>
          <p:nvPr>
            <p:extLst>
              <p:ext uri="{D42A27DB-BD31-4B8C-83A1-F6EECF244321}">
                <p14:modId xmlns:p14="http://schemas.microsoft.com/office/powerpoint/2010/main" val="2797191105"/>
              </p:ext>
            </p:extLst>
          </p:nvPr>
        </p:nvGraphicFramePr>
        <p:xfrm>
          <a:off x="1012092" y="1329864"/>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89438353"/>
                    </a:ext>
                  </a:extLst>
                </a:gridCol>
                <a:gridCol w="4064000">
                  <a:extLst>
                    <a:ext uri="{9D8B030D-6E8A-4147-A177-3AD203B41FA5}">
                      <a16:colId xmlns:a16="http://schemas.microsoft.com/office/drawing/2014/main" val="2275240683"/>
                    </a:ext>
                  </a:extLst>
                </a:gridCol>
              </a:tblGrid>
              <a:tr h="370840">
                <a:tc>
                  <a:txBody>
                    <a:bodyPr/>
                    <a:lstStyle/>
                    <a:p>
                      <a:pPr algn="ctr"/>
                      <a:r>
                        <a:rPr lang="en-MY" dirty="0">
                          <a:solidFill>
                            <a:schemeClr val="tx1"/>
                          </a:solidFill>
                        </a:rPr>
                        <a:t>REBA/ RULA</a:t>
                      </a:r>
                      <a:endParaRPr lang="en-US" dirty="0">
                        <a:solidFill>
                          <a:schemeClr val="tx1"/>
                        </a:solidFill>
                      </a:endParaRPr>
                    </a:p>
                  </a:txBody>
                  <a:tcPr/>
                </a:tc>
                <a:tc>
                  <a:txBody>
                    <a:bodyPr/>
                    <a:lstStyle/>
                    <a:p>
                      <a:pPr algn="ctr"/>
                      <a:r>
                        <a:rPr lang="en-MY" dirty="0">
                          <a:solidFill>
                            <a:schemeClr val="tx1"/>
                          </a:solidFill>
                        </a:rPr>
                        <a:t>Our Method</a:t>
                      </a:r>
                      <a:endParaRPr lang="en-US" dirty="0">
                        <a:solidFill>
                          <a:schemeClr val="tx1"/>
                        </a:solidFill>
                      </a:endParaRPr>
                    </a:p>
                  </a:txBody>
                  <a:tcPr/>
                </a:tc>
                <a:extLst>
                  <a:ext uri="{0D108BD9-81ED-4DB2-BD59-A6C34878D82A}">
                    <a16:rowId xmlns:a16="http://schemas.microsoft.com/office/drawing/2014/main" val="4179025871"/>
                  </a:ext>
                </a:extLst>
              </a:tr>
              <a:tr h="370840">
                <a:tc>
                  <a:txBody>
                    <a:bodyPr/>
                    <a:lstStyle/>
                    <a:p>
                      <a:pPr algn="ctr"/>
                      <a:r>
                        <a:rPr lang="en-MY" dirty="0">
                          <a:solidFill>
                            <a:schemeClr val="tx1"/>
                          </a:solidFill>
                        </a:rPr>
                        <a:t>Time Discrete</a:t>
                      </a:r>
                      <a:endParaRPr lang="en-US" dirty="0">
                        <a:solidFill>
                          <a:schemeClr val="tx1"/>
                        </a:solidFill>
                      </a:endParaRPr>
                    </a:p>
                  </a:txBody>
                  <a:tcPr/>
                </a:tc>
                <a:tc>
                  <a:txBody>
                    <a:bodyPr/>
                    <a:lstStyle/>
                    <a:p>
                      <a:pPr algn="ctr"/>
                      <a:r>
                        <a:rPr lang="en-MY" dirty="0">
                          <a:solidFill>
                            <a:schemeClr val="tx1"/>
                          </a:solidFill>
                        </a:rPr>
                        <a:t>Time Discrete</a:t>
                      </a:r>
                      <a:endParaRPr lang="en-US" dirty="0">
                        <a:solidFill>
                          <a:schemeClr val="tx1"/>
                        </a:solidFill>
                      </a:endParaRPr>
                    </a:p>
                  </a:txBody>
                  <a:tcPr/>
                </a:tc>
                <a:extLst>
                  <a:ext uri="{0D108BD9-81ED-4DB2-BD59-A6C34878D82A}">
                    <a16:rowId xmlns:a16="http://schemas.microsoft.com/office/drawing/2014/main" val="3558843356"/>
                  </a:ext>
                </a:extLst>
              </a:tr>
              <a:tr h="370840">
                <a:tc>
                  <a:txBody>
                    <a:bodyPr/>
                    <a:lstStyle/>
                    <a:p>
                      <a:pPr algn="ctr"/>
                      <a:r>
                        <a:rPr lang="en-MY" dirty="0">
                          <a:solidFill>
                            <a:schemeClr val="tx1"/>
                          </a:solidFill>
                        </a:rPr>
                        <a:t>Assess Risk for Each Activity</a:t>
                      </a:r>
                      <a:endParaRPr lang="en-US" dirty="0">
                        <a:solidFill>
                          <a:schemeClr val="tx1"/>
                        </a:solidFill>
                      </a:endParaRPr>
                    </a:p>
                  </a:txBody>
                  <a:tcPr/>
                </a:tc>
                <a:tc>
                  <a:txBody>
                    <a:bodyPr/>
                    <a:lstStyle/>
                    <a:p>
                      <a:pPr algn="ctr"/>
                      <a:r>
                        <a:rPr lang="en-MY" dirty="0">
                          <a:solidFill>
                            <a:schemeClr val="tx1"/>
                          </a:solidFill>
                        </a:rPr>
                        <a:t>Assess Risk for Each Repetition</a:t>
                      </a:r>
                      <a:endParaRPr lang="en-US" dirty="0">
                        <a:solidFill>
                          <a:schemeClr val="tx1"/>
                        </a:solidFill>
                      </a:endParaRPr>
                    </a:p>
                  </a:txBody>
                  <a:tcPr/>
                </a:tc>
                <a:extLst>
                  <a:ext uri="{0D108BD9-81ED-4DB2-BD59-A6C34878D82A}">
                    <a16:rowId xmlns:a16="http://schemas.microsoft.com/office/drawing/2014/main" val="2798250354"/>
                  </a:ext>
                </a:extLst>
              </a:tr>
              <a:tr h="370840">
                <a:tc>
                  <a:txBody>
                    <a:bodyPr/>
                    <a:lstStyle/>
                    <a:p>
                      <a:pPr algn="ctr"/>
                      <a:r>
                        <a:rPr lang="en-US" altLang="zh-CN" dirty="0">
                          <a:solidFill>
                            <a:schemeClr val="tx1"/>
                          </a:solidFill>
                        </a:rPr>
                        <a:t>Indirect </a:t>
                      </a:r>
                      <a:r>
                        <a:rPr lang="en-MY" dirty="0">
                          <a:solidFill>
                            <a:schemeClr val="tx1"/>
                          </a:solidFill>
                        </a:rPr>
                        <a:t>Repetition</a:t>
                      </a:r>
                      <a:endParaRPr lang="en-US" dirty="0">
                        <a:solidFill>
                          <a:schemeClr val="tx1"/>
                        </a:solidFill>
                      </a:endParaRPr>
                    </a:p>
                  </a:txBody>
                  <a:tcPr/>
                </a:tc>
                <a:tc>
                  <a:txBody>
                    <a:bodyPr/>
                    <a:lstStyle/>
                    <a:p>
                      <a:pPr algn="ctr"/>
                      <a:r>
                        <a:rPr lang="en-MY" dirty="0">
                          <a:solidFill>
                            <a:schemeClr val="tx1"/>
                          </a:solidFill>
                        </a:rPr>
                        <a:t>Dynamic Damage per Repetition</a:t>
                      </a:r>
                      <a:endParaRPr lang="en-US" dirty="0">
                        <a:solidFill>
                          <a:schemeClr val="tx1"/>
                        </a:solidFill>
                      </a:endParaRPr>
                    </a:p>
                  </a:txBody>
                  <a:tcPr/>
                </a:tc>
                <a:extLst>
                  <a:ext uri="{0D108BD9-81ED-4DB2-BD59-A6C34878D82A}">
                    <a16:rowId xmlns:a16="http://schemas.microsoft.com/office/drawing/2014/main" val="3249656149"/>
                  </a:ext>
                </a:extLst>
              </a:tr>
              <a:tr h="370840">
                <a:tc>
                  <a:txBody>
                    <a:bodyPr/>
                    <a:lstStyle/>
                    <a:p>
                      <a:pPr algn="ctr"/>
                      <a:r>
                        <a:rPr lang="en-US" dirty="0">
                          <a:solidFill>
                            <a:schemeClr val="tx1"/>
                          </a:solidFill>
                        </a:rPr>
                        <a:t>No Knowledge of Fatigue</a:t>
                      </a:r>
                    </a:p>
                  </a:txBody>
                  <a:tcPr/>
                </a:tc>
                <a:tc>
                  <a:txBody>
                    <a:bodyPr/>
                    <a:lstStyle/>
                    <a:p>
                      <a:pPr algn="ctr"/>
                      <a:r>
                        <a:rPr lang="en-US" dirty="0">
                          <a:solidFill>
                            <a:schemeClr val="tx1"/>
                          </a:solidFill>
                        </a:rPr>
                        <a:t>Can Estimate Endurance Limit</a:t>
                      </a:r>
                    </a:p>
                  </a:txBody>
                  <a:tcPr/>
                </a:tc>
                <a:extLst>
                  <a:ext uri="{0D108BD9-81ED-4DB2-BD59-A6C34878D82A}">
                    <a16:rowId xmlns:a16="http://schemas.microsoft.com/office/drawing/2014/main" val="2848822701"/>
                  </a:ext>
                </a:extLst>
              </a:tr>
              <a:tr h="370840">
                <a:tc>
                  <a:txBody>
                    <a:bodyPr/>
                    <a:lstStyle/>
                    <a:p>
                      <a:pPr algn="ctr"/>
                      <a:r>
                        <a:rPr lang="en-MY" dirty="0">
                          <a:solidFill>
                            <a:schemeClr val="tx1"/>
                          </a:solidFill>
                        </a:rPr>
                        <a:t>No Risk %</a:t>
                      </a:r>
                      <a:endParaRPr lang="en-US" dirty="0">
                        <a:solidFill>
                          <a:schemeClr val="tx1"/>
                        </a:solidFill>
                      </a:endParaRPr>
                    </a:p>
                  </a:txBody>
                  <a:tcPr/>
                </a:tc>
                <a:tc>
                  <a:txBody>
                    <a:bodyPr/>
                    <a:lstStyle/>
                    <a:p>
                      <a:pPr algn="ctr"/>
                      <a:r>
                        <a:rPr lang="en-MY" dirty="0">
                          <a:solidFill>
                            <a:schemeClr val="tx1"/>
                          </a:solidFill>
                        </a:rPr>
                        <a:t>Have Risk %</a:t>
                      </a:r>
                      <a:endParaRPr lang="en-US" dirty="0">
                        <a:solidFill>
                          <a:schemeClr val="tx1"/>
                        </a:solidFill>
                      </a:endParaRPr>
                    </a:p>
                  </a:txBody>
                  <a:tcPr/>
                </a:tc>
                <a:extLst>
                  <a:ext uri="{0D108BD9-81ED-4DB2-BD59-A6C34878D82A}">
                    <a16:rowId xmlns:a16="http://schemas.microsoft.com/office/drawing/2014/main" val="712156143"/>
                  </a:ext>
                </a:extLst>
              </a:tr>
            </a:tbl>
          </a:graphicData>
        </a:graphic>
      </p:graphicFrame>
      <p:sp>
        <p:nvSpPr>
          <p:cNvPr id="6" name="Rectangle 5">
            <a:extLst>
              <a:ext uri="{FF2B5EF4-FFF2-40B4-BE49-F238E27FC236}">
                <a16:creationId xmlns:a16="http://schemas.microsoft.com/office/drawing/2014/main" id="{26F0A2AB-19CA-394C-54B0-E279F4FBCFC1}"/>
              </a:ext>
            </a:extLst>
          </p:cNvPr>
          <p:cNvSpPr/>
          <p:nvPr/>
        </p:nvSpPr>
        <p:spPr>
          <a:xfrm>
            <a:off x="2359274" y="4165887"/>
            <a:ext cx="761997" cy="34953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298DCF7-7047-C7C0-6290-A74AA51A1C81}"/>
              </a:ext>
            </a:extLst>
          </p:cNvPr>
          <p:cNvSpPr txBox="1"/>
          <p:nvPr/>
        </p:nvSpPr>
        <p:spPr>
          <a:xfrm>
            <a:off x="2359274" y="4186767"/>
            <a:ext cx="761997" cy="307777"/>
          </a:xfrm>
          <a:prstGeom prst="rect">
            <a:avLst/>
          </a:prstGeom>
          <a:noFill/>
        </p:spPr>
        <p:txBody>
          <a:bodyPr wrap="square" rtlCol="0">
            <a:spAutoFit/>
          </a:bodyPr>
          <a:lstStyle/>
          <a:p>
            <a:pPr algn="ctr"/>
            <a:r>
              <a:rPr lang="en-US" altLang="zh-CN" sz="1400" dirty="0"/>
              <a:t>DPC 1</a:t>
            </a:r>
            <a:endParaRPr lang="en-US" sz="1400" dirty="0"/>
          </a:p>
        </p:txBody>
      </p:sp>
      <p:sp>
        <p:nvSpPr>
          <p:cNvPr id="8" name="Rectangle 7">
            <a:extLst>
              <a:ext uri="{FF2B5EF4-FFF2-40B4-BE49-F238E27FC236}">
                <a16:creationId xmlns:a16="http://schemas.microsoft.com/office/drawing/2014/main" id="{FBD0326D-92B6-E27E-99FF-002CAD3606E5}"/>
              </a:ext>
            </a:extLst>
          </p:cNvPr>
          <p:cNvSpPr/>
          <p:nvPr/>
        </p:nvSpPr>
        <p:spPr>
          <a:xfrm>
            <a:off x="3848104" y="4784407"/>
            <a:ext cx="761997" cy="34953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5FD53E0-0923-7431-C511-7E916994F77D}"/>
              </a:ext>
            </a:extLst>
          </p:cNvPr>
          <p:cNvSpPr txBox="1"/>
          <p:nvPr/>
        </p:nvSpPr>
        <p:spPr>
          <a:xfrm>
            <a:off x="3848104" y="4805287"/>
            <a:ext cx="761997" cy="307777"/>
          </a:xfrm>
          <a:prstGeom prst="rect">
            <a:avLst/>
          </a:prstGeom>
          <a:noFill/>
        </p:spPr>
        <p:txBody>
          <a:bodyPr wrap="square" rtlCol="0">
            <a:spAutoFit/>
          </a:bodyPr>
          <a:lstStyle/>
          <a:p>
            <a:pPr algn="ctr"/>
            <a:r>
              <a:rPr lang="en-US" altLang="zh-CN" sz="1400" dirty="0"/>
              <a:t>DPC 2</a:t>
            </a:r>
            <a:endParaRPr lang="en-US" sz="1400" dirty="0"/>
          </a:p>
        </p:txBody>
      </p:sp>
      <p:sp>
        <p:nvSpPr>
          <p:cNvPr id="12" name="TextBox 11">
            <a:extLst>
              <a:ext uri="{FF2B5EF4-FFF2-40B4-BE49-F238E27FC236}">
                <a16:creationId xmlns:a16="http://schemas.microsoft.com/office/drawing/2014/main" id="{B66315F4-6329-CA2A-26FD-709D00092E37}"/>
              </a:ext>
            </a:extLst>
          </p:cNvPr>
          <p:cNvSpPr txBox="1"/>
          <p:nvPr/>
        </p:nvSpPr>
        <p:spPr>
          <a:xfrm>
            <a:off x="858720" y="4186767"/>
            <a:ext cx="1362807" cy="307777"/>
          </a:xfrm>
          <a:prstGeom prst="rect">
            <a:avLst/>
          </a:prstGeom>
          <a:noFill/>
        </p:spPr>
        <p:txBody>
          <a:bodyPr wrap="square" rtlCol="0">
            <a:spAutoFit/>
          </a:bodyPr>
          <a:lstStyle/>
          <a:p>
            <a:pPr algn="ctr"/>
            <a:r>
              <a:rPr lang="en-US" altLang="zh-CN" sz="1400" dirty="0"/>
              <a:t>1st  Repetition</a:t>
            </a:r>
            <a:endParaRPr lang="en-US" sz="1400" dirty="0"/>
          </a:p>
        </p:txBody>
      </p:sp>
      <p:sp>
        <p:nvSpPr>
          <p:cNvPr id="14" name="TextBox 13">
            <a:extLst>
              <a:ext uri="{FF2B5EF4-FFF2-40B4-BE49-F238E27FC236}">
                <a16:creationId xmlns:a16="http://schemas.microsoft.com/office/drawing/2014/main" id="{03AB9832-E80B-A432-9EE3-A3FD279BF762}"/>
              </a:ext>
            </a:extLst>
          </p:cNvPr>
          <p:cNvSpPr txBox="1"/>
          <p:nvPr/>
        </p:nvSpPr>
        <p:spPr>
          <a:xfrm>
            <a:off x="858720" y="4805287"/>
            <a:ext cx="1362807" cy="307777"/>
          </a:xfrm>
          <a:prstGeom prst="rect">
            <a:avLst/>
          </a:prstGeom>
          <a:noFill/>
        </p:spPr>
        <p:txBody>
          <a:bodyPr wrap="square" rtlCol="0">
            <a:spAutoFit/>
          </a:bodyPr>
          <a:lstStyle/>
          <a:p>
            <a:pPr algn="ctr"/>
            <a:r>
              <a:rPr lang="en-US" altLang="zh-CN" sz="1400" dirty="0"/>
              <a:t>2nd Repetition</a:t>
            </a:r>
          </a:p>
        </p:txBody>
      </p:sp>
      <p:sp>
        <p:nvSpPr>
          <p:cNvPr id="20" name="Rectangle 19">
            <a:extLst>
              <a:ext uri="{FF2B5EF4-FFF2-40B4-BE49-F238E27FC236}">
                <a16:creationId xmlns:a16="http://schemas.microsoft.com/office/drawing/2014/main" id="{E12CF7B1-789F-27DF-C3FD-F9DB621719D1}"/>
              </a:ext>
            </a:extLst>
          </p:cNvPr>
          <p:cNvSpPr/>
          <p:nvPr/>
        </p:nvSpPr>
        <p:spPr>
          <a:xfrm>
            <a:off x="2359274" y="4784407"/>
            <a:ext cx="761997" cy="34953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34A462F-2AEC-96D9-C0B8-69ADCAE28C86}"/>
              </a:ext>
            </a:extLst>
          </p:cNvPr>
          <p:cNvSpPr txBox="1"/>
          <p:nvPr/>
        </p:nvSpPr>
        <p:spPr>
          <a:xfrm>
            <a:off x="2359274" y="4805287"/>
            <a:ext cx="761997" cy="307777"/>
          </a:xfrm>
          <a:prstGeom prst="rect">
            <a:avLst/>
          </a:prstGeom>
          <a:noFill/>
        </p:spPr>
        <p:txBody>
          <a:bodyPr wrap="square" rtlCol="0">
            <a:spAutoFit/>
          </a:bodyPr>
          <a:lstStyle/>
          <a:p>
            <a:pPr algn="ctr"/>
            <a:r>
              <a:rPr lang="en-US" altLang="zh-CN" sz="1400" dirty="0"/>
              <a:t>DPC 1</a:t>
            </a:r>
            <a:endParaRPr lang="en-US" sz="1400" dirty="0"/>
          </a:p>
        </p:txBody>
      </p:sp>
      <p:sp>
        <p:nvSpPr>
          <p:cNvPr id="23" name="Plus Sign 22">
            <a:extLst>
              <a:ext uri="{FF2B5EF4-FFF2-40B4-BE49-F238E27FC236}">
                <a16:creationId xmlns:a16="http://schemas.microsoft.com/office/drawing/2014/main" id="{6EB55F0C-2824-309A-8EDB-F107B9FDD6C6}"/>
              </a:ext>
            </a:extLst>
          </p:cNvPr>
          <p:cNvSpPr/>
          <p:nvPr/>
        </p:nvSpPr>
        <p:spPr>
          <a:xfrm>
            <a:off x="3307948" y="4785961"/>
            <a:ext cx="353479" cy="353479"/>
          </a:xfrm>
          <a:prstGeom prst="mathPlus">
            <a:avLst>
              <a:gd name="adj1" fmla="val 11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625F4B2-7083-E565-51F1-DE6C059A4AAA}"/>
              </a:ext>
            </a:extLst>
          </p:cNvPr>
          <p:cNvCxnSpPr>
            <a:cxnSpLocks/>
          </p:cNvCxnSpPr>
          <p:nvPr/>
        </p:nvCxnSpPr>
        <p:spPr>
          <a:xfrm>
            <a:off x="4768362" y="4958794"/>
            <a:ext cx="48943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4A1E9DE-DE82-0FDF-34C8-A3E55C2C2C14}"/>
              </a:ext>
            </a:extLst>
          </p:cNvPr>
          <p:cNvSpPr/>
          <p:nvPr/>
        </p:nvSpPr>
        <p:spPr>
          <a:xfrm>
            <a:off x="5424854" y="4805289"/>
            <a:ext cx="1239713" cy="34953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E1E889B7-4712-8155-D119-030EF0D2CCF8}"/>
              </a:ext>
            </a:extLst>
          </p:cNvPr>
          <p:cNvSpPr txBox="1"/>
          <p:nvPr/>
        </p:nvSpPr>
        <p:spPr>
          <a:xfrm>
            <a:off x="5424855" y="4826169"/>
            <a:ext cx="1239713" cy="307777"/>
          </a:xfrm>
          <a:prstGeom prst="rect">
            <a:avLst/>
          </a:prstGeom>
          <a:noFill/>
        </p:spPr>
        <p:txBody>
          <a:bodyPr wrap="square" rtlCol="0">
            <a:spAutoFit/>
          </a:bodyPr>
          <a:lstStyle/>
          <a:p>
            <a:pPr algn="ctr"/>
            <a:r>
              <a:rPr lang="en-US" altLang="zh-CN" sz="1400" dirty="0"/>
              <a:t>Average DPC </a:t>
            </a:r>
            <a:endParaRPr lang="en-US" sz="1400" dirty="0"/>
          </a:p>
        </p:txBody>
      </p:sp>
      <p:sp>
        <p:nvSpPr>
          <p:cNvPr id="28" name="Oval 27">
            <a:extLst>
              <a:ext uri="{FF2B5EF4-FFF2-40B4-BE49-F238E27FC236}">
                <a16:creationId xmlns:a16="http://schemas.microsoft.com/office/drawing/2014/main" id="{04F98E9D-6FBA-CCB8-B6CF-6D2B15778712}"/>
              </a:ext>
            </a:extLst>
          </p:cNvPr>
          <p:cNvSpPr/>
          <p:nvPr/>
        </p:nvSpPr>
        <p:spPr>
          <a:xfrm>
            <a:off x="1458424" y="5423807"/>
            <a:ext cx="94517" cy="94517"/>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4BC60E7-1D90-B2FC-C6CD-987A77E6476B}"/>
              </a:ext>
            </a:extLst>
          </p:cNvPr>
          <p:cNvSpPr/>
          <p:nvPr/>
        </p:nvSpPr>
        <p:spPr>
          <a:xfrm>
            <a:off x="1463552" y="5574843"/>
            <a:ext cx="94517" cy="94517"/>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2A9C028-4CB5-0EF0-30CB-C6D1A07EDFCF}"/>
              </a:ext>
            </a:extLst>
          </p:cNvPr>
          <p:cNvSpPr/>
          <p:nvPr/>
        </p:nvSpPr>
        <p:spPr>
          <a:xfrm>
            <a:off x="1458423" y="5736147"/>
            <a:ext cx="94517" cy="94517"/>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0DB8A52-F270-3F55-8977-15F1B06A079B}"/>
              </a:ext>
            </a:extLst>
          </p:cNvPr>
          <p:cNvSpPr/>
          <p:nvPr/>
        </p:nvSpPr>
        <p:spPr>
          <a:xfrm>
            <a:off x="703386" y="3943893"/>
            <a:ext cx="8660422" cy="2091147"/>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3437F7D-F60B-CCF7-A2C2-6EA64EFD500A}"/>
              </a:ext>
            </a:extLst>
          </p:cNvPr>
          <p:cNvSpPr/>
          <p:nvPr/>
        </p:nvSpPr>
        <p:spPr>
          <a:xfrm>
            <a:off x="7561383" y="4801915"/>
            <a:ext cx="1578710" cy="34953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56036C4B-6F1E-3067-ACF2-5F02FB6C9966}"/>
              </a:ext>
            </a:extLst>
          </p:cNvPr>
          <p:cNvSpPr txBox="1"/>
          <p:nvPr/>
        </p:nvSpPr>
        <p:spPr>
          <a:xfrm>
            <a:off x="7561383" y="4822795"/>
            <a:ext cx="1578709" cy="307777"/>
          </a:xfrm>
          <a:prstGeom prst="rect">
            <a:avLst/>
          </a:prstGeom>
          <a:noFill/>
        </p:spPr>
        <p:txBody>
          <a:bodyPr wrap="square" rtlCol="0">
            <a:spAutoFit/>
          </a:bodyPr>
          <a:lstStyle/>
          <a:p>
            <a:pPr algn="ctr"/>
            <a:r>
              <a:rPr lang="en-US" altLang="zh-CN" sz="1400" dirty="0"/>
              <a:t>Endurance Limit</a:t>
            </a:r>
            <a:endParaRPr lang="en-US" sz="1400" dirty="0"/>
          </a:p>
        </p:txBody>
      </p:sp>
      <p:cxnSp>
        <p:nvCxnSpPr>
          <p:cNvPr id="34" name="Straight Arrow Connector 33">
            <a:extLst>
              <a:ext uri="{FF2B5EF4-FFF2-40B4-BE49-F238E27FC236}">
                <a16:creationId xmlns:a16="http://schemas.microsoft.com/office/drawing/2014/main" id="{9C5110A0-0D8E-C17F-8F73-5295712A5F8D}"/>
              </a:ext>
            </a:extLst>
          </p:cNvPr>
          <p:cNvCxnSpPr>
            <a:cxnSpLocks/>
          </p:cNvCxnSpPr>
          <p:nvPr/>
        </p:nvCxnSpPr>
        <p:spPr>
          <a:xfrm>
            <a:off x="6863862" y="4958794"/>
            <a:ext cx="48943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EB067568-22F3-D81E-54D5-88931DB9F6DD}"/>
              </a:ext>
            </a:extLst>
          </p:cNvPr>
          <p:cNvCxnSpPr>
            <a:cxnSpLocks/>
            <a:endCxn id="31" idx="3"/>
          </p:cNvCxnSpPr>
          <p:nvPr/>
        </p:nvCxnSpPr>
        <p:spPr>
          <a:xfrm rot="16200000" flipH="1">
            <a:off x="8096727" y="3722386"/>
            <a:ext cx="2310446" cy="223715"/>
          </a:xfrm>
          <a:prstGeom prst="bentConnector4">
            <a:avLst>
              <a:gd name="adj1" fmla="val -407"/>
              <a:gd name="adj2" fmla="val 20218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7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530471" y="484332"/>
            <a:ext cx="2283068" cy="614706"/>
          </a:xfrm>
        </p:spPr>
        <p:txBody>
          <a:bodyPr>
            <a:normAutofit/>
          </a:bodyPr>
          <a:lstStyle/>
          <a:p>
            <a:r>
              <a:rPr lang="en-MY" sz="2800" dirty="0"/>
              <a:t>Conclusion</a:t>
            </a:r>
            <a:endParaRPr lang="en-US" sz="2800" dirty="0"/>
          </a:p>
        </p:txBody>
      </p:sp>
      <p:sp>
        <p:nvSpPr>
          <p:cNvPr id="3" name="Slide Number Placeholder 3">
            <a:extLst>
              <a:ext uri="{FF2B5EF4-FFF2-40B4-BE49-F238E27FC236}">
                <a16:creationId xmlns:a16="http://schemas.microsoft.com/office/drawing/2014/main" id="{D4CC3186-D5B6-EF2D-925C-A3B4507F8AB2}"/>
              </a:ext>
            </a:extLst>
          </p:cNvPr>
          <p:cNvSpPr>
            <a:spLocks noGrp="1"/>
          </p:cNvSpPr>
          <p:nvPr>
            <p:ph type="sldNum" sz="quarter" idx="12"/>
          </p:nvPr>
        </p:nvSpPr>
        <p:spPr>
          <a:xfrm>
            <a:off x="10287000" y="6035040"/>
            <a:ext cx="838200" cy="365760"/>
          </a:xfrm>
        </p:spPr>
        <p:txBody>
          <a:bodyPr/>
          <a:lstStyle/>
          <a:p>
            <a:fld id="{34B7E4EF-A1BD-40F4-AB7B-04F084DD991D}" type="slidenum">
              <a:rPr lang="en-US" smtClean="0"/>
              <a:t>7</a:t>
            </a:fld>
            <a:endParaRPr lang="en-US"/>
          </a:p>
        </p:txBody>
      </p:sp>
      <p:sp>
        <p:nvSpPr>
          <p:cNvPr id="4" name="TextBox 3">
            <a:extLst>
              <a:ext uri="{FF2B5EF4-FFF2-40B4-BE49-F238E27FC236}">
                <a16:creationId xmlns:a16="http://schemas.microsoft.com/office/drawing/2014/main" id="{2EADEAE1-3FFF-EB52-FBAE-9EBD9E12CF53}"/>
              </a:ext>
            </a:extLst>
          </p:cNvPr>
          <p:cNvSpPr txBox="1"/>
          <p:nvPr/>
        </p:nvSpPr>
        <p:spPr>
          <a:xfrm>
            <a:off x="530471" y="1441938"/>
            <a:ext cx="11154506" cy="3970318"/>
          </a:xfrm>
          <a:prstGeom prst="rect">
            <a:avLst/>
          </a:prstGeom>
          <a:noFill/>
        </p:spPr>
        <p:txBody>
          <a:bodyPr wrap="square" rtlCol="0">
            <a:spAutoFit/>
          </a:bodyPr>
          <a:lstStyle/>
          <a:p>
            <a:pPr marL="342900" indent="-342900">
              <a:buAutoNum type="arabicPeriod"/>
            </a:pPr>
            <a:r>
              <a:rPr lang="en-MY" dirty="0"/>
              <a:t>Non-cumulative damage assessments only focus on the risk of each activity, however, cumulative damage</a:t>
            </a:r>
            <a:br>
              <a:rPr lang="en-US" dirty="0"/>
            </a:br>
            <a:r>
              <a:rPr lang="en-US" dirty="0"/>
              <a:t>assessments focus on the risk of each repetition.</a:t>
            </a:r>
          </a:p>
          <a:p>
            <a:pPr marL="342900" indent="-342900">
              <a:buAutoNum type="arabicPeriod"/>
            </a:pPr>
            <a:endParaRPr lang="en-US" dirty="0"/>
          </a:p>
          <a:p>
            <a:pPr marL="342900" indent="-342900">
              <a:buAutoNum type="arabicPeriod"/>
            </a:pPr>
            <a:r>
              <a:rPr lang="en-MY" dirty="0"/>
              <a:t>The consideration of repetition in non-cumulative damage assessments is indirect because they do not have any equation takes repetition into account but only included in ‘activity score’ by adding 1 mark if the activity is repetitive.</a:t>
            </a:r>
          </a:p>
          <a:p>
            <a:pPr marL="342900" indent="-342900">
              <a:buAutoNum type="arabicPeriod"/>
            </a:pPr>
            <a:endParaRPr lang="en-MY" dirty="0"/>
          </a:p>
          <a:p>
            <a:pPr marL="342900" indent="-342900">
              <a:buAutoNum type="arabicPeriod"/>
            </a:pPr>
            <a:r>
              <a:rPr lang="en-MY" dirty="0"/>
              <a:t>Non-cumulative damage assessments cannot estimate the number of cycles that lead to fatigue, but cumulative damage assessments can.</a:t>
            </a:r>
          </a:p>
          <a:p>
            <a:pPr marL="342900" indent="-342900">
              <a:buAutoNum type="arabicPeriod"/>
            </a:pPr>
            <a:endParaRPr lang="en-MY" dirty="0"/>
          </a:p>
          <a:p>
            <a:pPr marL="342900" indent="-342900">
              <a:buAutoNum type="arabicPeriod"/>
            </a:pPr>
            <a:r>
              <a:rPr lang="en-MY" dirty="0"/>
              <a:t>Non-cumulative damage assessments doesn’t have the indicator that is as detailed as the risk possibility in cumulative damage assessments.</a:t>
            </a:r>
          </a:p>
          <a:p>
            <a:pPr marL="342900" indent="-342900">
              <a:buAutoNum type="arabicPeriod"/>
            </a:pPr>
            <a:endParaRPr lang="en-MY" dirty="0"/>
          </a:p>
          <a:p>
            <a:pPr marL="342900" indent="-342900">
              <a:buAutoNum type="arabicPeriod"/>
            </a:pPr>
            <a:endParaRPr lang="en-MY" dirty="0"/>
          </a:p>
        </p:txBody>
      </p:sp>
    </p:spTree>
    <p:extLst>
      <p:ext uri="{BB962C8B-B14F-4D97-AF65-F5344CB8AC3E}">
        <p14:creationId xmlns:p14="http://schemas.microsoft.com/office/powerpoint/2010/main" val="276358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530470" y="484332"/>
            <a:ext cx="7030915" cy="614706"/>
          </a:xfrm>
        </p:spPr>
        <p:txBody>
          <a:bodyPr>
            <a:normAutofit/>
          </a:bodyPr>
          <a:lstStyle/>
          <a:p>
            <a:r>
              <a:rPr lang="en-MY" sz="2800" dirty="0"/>
              <a:t>VideoPose3D</a:t>
            </a:r>
            <a:endParaRPr lang="en-US" sz="2800" dirty="0"/>
          </a:p>
        </p:txBody>
      </p:sp>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287000" y="6035040"/>
            <a:ext cx="838200" cy="365760"/>
          </a:xfrm>
        </p:spPr>
        <p:txBody>
          <a:bodyPr/>
          <a:lstStyle/>
          <a:p>
            <a:fld id="{34B7E4EF-A1BD-40F4-AB7B-04F084DD991D}" type="slidenum">
              <a:rPr lang="en-US" smtClean="0"/>
              <a:t>8</a:t>
            </a:fld>
            <a:endParaRPr lang="en-US"/>
          </a:p>
        </p:txBody>
      </p:sp>
      <p:pic>
        <p:nvPicPr>
          <p:cNvPr id="8" name="Picture 7" descr="Diagram&#10;&#10;Description automatically generated">
            <a:extLst>
              <a:ext uri="{FF2B5EF4-FFF2-40B4-BE49-F238E27FC236}">
                <a16:creationId xmlns:a16="http://schemas.microsoft.com/office/drawing/2014/main" id="{18AF78FB-5B61-F2A9-F9F8-398434AB4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57" y="403976"/>
            <a:ext cx="3889856" cy="6050048"/>
          </a:xfrm>
          <a:prstGeom prst="rect">
            <a:avLst/>
          </a:prstGeom>
        </p:spPr>
      </p:pic>
      <p:pic>
        <p:nvPicPr>
          <p:cNvPr id="9" name="Picture 8">
            <a:extLst>
              <a:ext uri="{FF2B5EF4-FFF2-40B4-BE49-F238E27FC236}">
                <a16:creationId xmlns:a16="http://schemas.microsoft.com/office/drawing/2014/main" id="{FC4A5D5F-39B4-B093-3B0B-0E53B4E5791A}"/>
              </a:ext>
            </a:extLst>
          </p:cNvPr>
          <p:cNvPicPr>
            <a:picLocks noChangeAspect="1"/>
          </p:cNvPicPr>
          <p:nvPr/>
        </p:nvPicPr>
        <p:blipFill>
          <a:blip r:embed="rId3"/>
          <a:stretch>
            <a:fillRect/>
          </a:stretch>
        </p:blipFill>
        <p:spPr>
          <a:xfrm>
            <a:off x="918058" y="2778369"/>
            <a:ext cx="3831789" cy="250444"/>
          </a:xfrm>
          <a:prstGeom prst="rect">
            <a:avLst/>
          </a:prstGeom>
        </p:spPr>
      </p:pic>
      <p:sp>
        <p:nvSpPr>
          <p:cNvPr id="10" name="TextBox 9">
            <a:extLst>
              <a:ext uri="{FF2B5EF4-FFF2-40B4-BE49-F238E27FC236}">
                <a16:creationId xmlns:a16="http://schemas.microsoft.com/office/drawing/2014/main" id="{60962FA6-7F00-B4E7-132D-F858A2139C72}"/>
              </a:ext>
            </a:extLst>
          </p:cNvPr>
          <p:cNvSpPr txBox="1"/>
          <p:nvPr/>
        </p:nvSpPr>
        <p:spPr>
          <a:xfrm>
            <a:off x="685800" y="1459523"/>
            <a:ext cx="2971800" cy="1200329"/>
          </a:xfrm>
          <a:prstGeom prst="rect">
            <a:avLst/>
          </a:prstGeom>
          <a:noFill/>
        </p:spPr>
        <p:txBody>
          <a:bodyPr wrap="square" rtlCol="0">
            <a:spAutoFit/>
          </a:bodyPr>
          <a:lstStyle/>
          <a:p>
            <a:r>
              <a:rPr lang="en-US" altLang="zh-CN" dirty="0"/>
              <a:t>Moment is challenging:</a:t>
            </a:r>
            <a:br>
              <a:rPr lang="en-US" altLang="zh-CN" dirty="0"/>
            </a:br>
            <a:r>
              <a:rPr lang="en-US" altLang="zh-CN" dirty="0"/>
              <a:t>1. Moment of Inertia</a:t>
            </a:r>
          </a:p>
          <a:p>
            <a:r>
              <a:rPr lang="en-US" dirty="0"/>
              <a:t>2. Angular Acceleration</a:t>
            </a:r>
          </a:p>
          <a:p>
            <a:r>
              <a:rPr lang="en-US" dirty="0"/>
              <a:t>3. Acceleration</a:t>
            </a:r>
          </a:p>
        </p:txBody>
      </p:sp>
    </p:spTree>
    <p:extLst>
      <p:ext uri="{BB962C8B-B14F-4D97-AF65-F5344CB8AC3E}">
        <p14:creationId xmlns:p14="http://schemas.microsoft.com/office/powerpoint/2010/main" val="115646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Challenges of This Week</a:t>
            </a:r>
            <a:endParaRPr lang="en-US"/>
          </a:p>
        </p:txBody>
      </p:sp>
      <p:sp>
        <p:nvSpPr>
          <p:cNvPr id="3" name="Slide Number Placeholder 2">
            <a:extLst>
              <a:ext uri="{FF2B5EF4-FFF2-40B4-BE49-F238E27FC236}">
                <a16:creationId xmlns:a16="http://schemas.microsoft.com/office/drawing/2014/main" id="{3301FDD1-104B-C9B8-98AD-09C0483E990B}"/>
              </a:ext>
            </a:extLst>
          </p:cNvPr>
          <p:cNvSpPr>
            <a:spLocks noGrp="1"/>
          </p:cNvSpPr>
          <p:nvPr>
            <p:ph type="sldNum" sz="quarter" idx="12"/>
          </p:nvPr>
        </p:nvSpPr>
        <p:spPr/>
        <p:txBody>
          <a:bodyPr/>
          <a:lstStyle/>
          <a:p>
            <a:fld id="{34B7E4EF-A1BD-40F4-AB7B-04F084DD991D}" type="slidenum">
              <a:rPr lang="en-US" smtClean="0"/>
              <a:t>9</a:t>
            </a:fld>
            <a:endParaRPr lang="en-US"/>
          </a:p>
        </p:txBody>
      </p:sp>
      <p:sp>
        <p:nvSpPr>
          <p:cNvPr id="4" name="TextBox 3">
            <a:extLst>
              <a:ext uri="{FF2B5EF4-FFF2-40B4-BE49-F238E27FC236}">
                <a16:creationId xmlns:a16="http://schemas.microsoft.com/office/drawing/2014/main" id="{7B46C7D6-9AA3-F564-4F35-B86153603C2F}"/>
              </a:ext>
            </a:extLst>
          </p:cNvPr>
          <p:cNvSpPr txBox="1"/>
          <p:nvPr/>
        </p:nvSpPr>
        <p:spPr>
          <a:xfrm>
            <a:off x="1271443" y="1769915"/>
            <a:ext cx="10392510" cy="2127634"/>
          </a:xfrm>
          <a:prstGeom prst="rect">
            <a:avLst/>
          </a:prstGeom>
          <a:noFill/>
        </p:spPr>
        <p:txBody>
          <a:bodyPr wrap="square" rtlCol="0">
            <a:spAutoFit/>
          </a:bodyPr>
          <a:lstStyle/>
          <a:p>
            <a:pPr marL="342900" indent="-342900">
              <a:lnSpc>
                <a:spcPct val="150000"/>
              </a:lnSpc>
              <a:buAutoNum type="arabicPeriod"/>
            </a:pPr>
            <a:r>
              <a:rPr lang="en-US" dirty="0"/>
              <a:t>Still cannot interpret the dataset that I found before.</a:t>
            </a:r>
          </a:p>
          <a:p>
            <a:pPr marL="342900" indent="-342900">
              <a:lnSpc>
                <a:spcPct val="150000"/>
              </a:lnSpc>
              <a:buAutoNum type="arabicPeriod"/>
            </a:pPr>
            <a:endParaRPr lang="en-US" dirty="0"/>
          </a:p>
          <a:p>
            <a:pPr marL="342900" indent="-342900">
              <a:lnSpc>
                <a:spcPct val="150000"/>
              </a:lnSpc>
              <a:buAutoNum type="arabicPeriod"/>
            </a:pPr>
            <a:r>
              <a:rPr lang="en-US" dirty="0"/>
              <a:t>The moment calculation is quite tedious, theoretically know how to calculate moment of inertia but still haven’t tried out, and need to find out how to calculate angular acceleration and linear acceleration.</a:t>
            </a:r>
          </a:p>
        </p:txBody>
      </p:sp>
    </p:spTree>
    <p:extLst>
      <p:ext uri="{BB962C8B-B14F-4D97-AF65-F5344CB8AC3E}">
        <p14:creationId xmlns:p14="http://schemas.microsoft.com/office/powerpoint/2010/main" val="440195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E70BE6E7837B4B9A88D8430B8F2B0F" ma:contentTypeVersion="14" ma:contentTypeDescription="Create a new document." ma:contentTypeScope="" ma:versionID="a430e2f271684847ad258d063852a91c">
  <xsd:schema xmlns:xsd="http://www.w3.org/2001/XMLSchema" xmlns:xs="http://www.w3.org/2001/XMLSchema" xmlns:p="http://schemas.microsoft.com/office/2006/metadata/properties" xmlns:ns3="5ba216d5-a24b-4c7d-b581-f7a53554ea73" xmlns:ns4="b0e73fb5-27c0-4e65-baa0-4110d27f4ff6" targetNamespace="http://schemas.microsoft.com/office/2006/metadata/properties" ma:root="true" ma:fieldsID="29bf8cfce3f320fc7361163b245700de" ns3:_="" ns4:_="">
    <xsd:import namespace="5ba216d5-a24b-4c7d-b581-f7a53554ea73"/>
    <xsd:import namespace="b0e73fb5-27c0-4e65-baa0-4110d27f4f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216d5-a24b-4c7d-b581-f7a53554e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73fb5-27c0-4e65-baa0-4110d27f4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ba216d5-a24b-4c7d-b581-f7a53554ea73" xsi:nil="true"/>
  </documentManagement>
</p:properties>
</file>

<file path=customXml/itemProps1.xml><?xml version="1.0" encoding="utf-8"?>
<ds:datastoreItem xmlns:ds="http://schemas.openxmlformats.org/officeDocument/2006/customXml" ds:itemID="{7CAAFDA7-04EB-4337-BBC2-7D9EFC99CD48}">
  <ds:schemaRefs>
    <ds:schemaRef ds:uri="5ba216d5-a24b-4c7d-b581-f7a53554ea73"/>
    <ds:schemaRef ds:uri="b0e73fb5-27c0-4e65-baa0-4110d27f4f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C6DAB36-EFD9-4CF1-AA80-50685C862F5B}">
  <ds:schemaRefs>
    <ds:schemaRef ds:uri="http://schemas.microsoft.com/sharepoint/v3/contenttype/forms"/>
  </ds:schemaRefs>
</ds:datastoreItem>
</file>

<file path=customXml/itemProps3.xml><?xml version="1.0" encoding="utf-8"?>
<ds:datastoreItem xmlns:ds="http://schemas.openxmlformats.org/officeDocument/2006/customXml" ds:itemID="{D8F1D613-A81C-4781-B3C9-01F66B02D821}">
  <ds:schemaRefs>
    <ds:schemaRef ds:uri="http://www.w3.org/XML/1998/namespace"/>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b0e73fb5-27c0-4e65-baa0-4110d27f4ff6"/>
    <ds:schemaRef ds:uri="5ba216d5-a24b-4c7d-b581-f7a53554ea7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4663</TotalTime>
  <Words>490</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Garamond</vt:lpstr>
      <vt:lpstr>Georgia Pro</vt:lpstr>
      <vt:lpstr>Georgia Pro Cond Black</vt:lpstr>
      <vt:lpstr>SavonVTI</vt:lpstr>
      <vt:lpstr>Ergonomics Semester 2 Week 5</vt:lpstr>
      <vt:lpstr>What had been discussed last week</vt:lpstr>
      <vt:lpstr>Timeline</vt:lpstr>
      <vt:lpstr>Non- Cumulative Damage Assessment</vt:lpstr>
      <vt:lpstr>Cumulative Damage Assessment</vt:lpstr>
      <vt:lpstr>Comparison</vt:lpstr>
      <vt:lpstr>Conclusion</vt:lpstr>
      <vt:lpstr>VideoPose3D</vt:lpstr>
      <vt:lpstr>Challenges of This Week</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Ergonomics Week 13</dc:title>
  <dc:creator>#LOR WEN SIN#</dc:creator>
  <cp:lastModifiedBy>#LOR WEN SIN#</cp:lastModifiedBy>
  <cp:revision>19</cp:revision>
  <dcterms:created xsi:type="dcterms:W3CDTF">2022-11-05T12:19:03Z</dcterms:created>
  <dcterms:modified xsi:type="dcterms:W3CDTF">2023-02-09T05:02:54Z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0x0101008CE70BE6E7837B4B9A88D8430B8F2B0F</vt:lpwstr>
  </property>
</Properties>
</file>