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2"/>
  </p:notesMasterIdLst>
  <p:sldIdLst>
    <p:sldId id="257" r:id="rId5"/>
    <p:sldId id="258" r:id="rId6"/>
    <p:sldId id="259" r:id="rId7"/>
    <p:sldId id="273" r:id="rId8"/>
    <p:sldId id="274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95BEF3-757E-B25B-4572-55000CBC0160}" name="WLOR001@e.ntu.edu.sg" initials="W" userId="WLOR001@e.ntu.edu.sg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CCCCFF"/>
    <a:srgbClr val="FFFFFF"/>
    <a:srgbClr val="CCECFF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1E1AC-897E-4258-89CC-349F958F345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C0102-CD89-4D41-B7AE-27FFA049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46CF-3E64-44D5-82D2-E6C647CC0300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753495E-55A6-46D8-A35E-192AB95FCC1E}" type="datetime1">
              <a:rPr lang="en-US" smtClean="0"/>
              <a:t>2/9/2023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565C209-6024-4AE8-994C-64E567FE647E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kmader/mocap-with-asf-amc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19CFA-06A7-F042-47D1-18EFB2AC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en-MY" sz="6000" dirty="0"/>
              <a:t>Ergonomics</a:t>
            </a:r>
            <a:br>
              <a:rPr lang="en-MY" sz="6000" dirty="0"/>
            </a:br>
            <a:r>
              <a:rPr lang="en-US" altLang="zh-CN" sz="6000" dirty="0"/>
              <a:t>Semester 2</a:t>
            </a:r>
            <a:br>
              <a:rPr lang="en-US" altLang="zh-CN" sz="6000" dirty="0"/>
            </a:br>
            <a:r>
              <a:rPr lang="en-MY" altLang="zh-CN" sz="6000" dirty="0"/>
              <a:t>Week 6</a:t>
            </a:r>
            <a:endParaRPr lang="en-US" sz="6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illustration of a graphene sheet">
            <a:extLst>
              <a:ext uri="{FF2B5EF4-FFF2-40B4-BE49-F238E27FC236}">
                <a16:creationId xmlns:a16="http://schemas.microsoft.com/office/drawing/2014/main" id="{93C786B1-7835-E462-815B-CCAA6F7F2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4" r="39071" b="-1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B7CCA-1874-2EB5-9F72-E60E0E88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What had been discussed last week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3861E-25CB-7EA3-3027-1A7F933A7AB1}"/>
              </a:ext>
            </a:extLst>
          </p:cNvPr>
          <p:cNvSpPr txBox="1"/>
          <p:nvPr/>
        </p:nvSpPr>
        <p:spPr>
          <a:xfrm>
            <a:off x="1396538" y="2014194"/>
            <a:ext cx="8478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Design the algorithm to handle moment of inertia, angular acceleration, and linear acceleration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Keep looking for available dataset with 3D ground truth and video data</a:t>
            </a:r>
          </a:p>
          <a:p>
            <a:pPr marL="342900" indent="-342900">
              <a:buFont typeface="+mj-lt"/>
              <a:buAutoNum type="arabicPeriod"/>
            </a:pP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CEDBA-9E3D-759B-386F-A6AD1D66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8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Timeline</a:t>
            </a: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003D43-6C4E-29BC-EA67-9E110ED02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9443"/>
              </p:ext>
            </p:extLst>
          </p:nvPr>
        </p:nvGraphicFramePr>
        <p:xfrm>
          <a:off x="1267229" y="1699286"/>
          <a:ext cx="9044941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368">
                  <a:extLst>
                    <a:ext uri="{9D8B030D-6E8A-4147-A177-3AD203B41FA5}">
                      <a16:colId xmlns:a16="http://schemas.microsoft.com/office/drawing/2014/main" val="262756264"/>
                    </a:ext>
                  </a:extLst>
                </a:gridCol>
                <a:gridCol w="1692593">
                  <a:extLst>
                    <a:ext uri="{9D8B030D-6E8A-4147-A177-3AD203B41FA5}">
                      <a16:colId xmlns:a16="http://schemas.microsoft.com/office/drawing/2014/main" val="2373364972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351394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Content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Progress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4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Basics of Deep Learning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9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Installing </a:t>
                      </a:r>
                      <a:r>
                        <a:rPr lang="en-MY" dirty="0" err="1"/>
                        <a:t>Alphapose</a:t>
                      </a:r>
                      <a:r>
                        <a:rPr lang="en-MY" dirty="0"/>
                        <a:t>/</a:t>
                      </a:r>
                      <a:r>
                        <a:rPr lang="en-MY" dirty="0" err="1"/>
                        <a:t>Openpose</a:t>
                      </a:r>
                      <a:r>
                        <a:rPr lang="en-MY" dirty="0"/>
                        <a:t>/VideoPose3D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Sep-Oct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6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Ergonomics Basics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Oct-Nov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/>
                        <a:t>Forming a Framework of Time Continuous Cumulative Fatigue 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2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Preparing for Final Exam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Nov-Dec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211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MY"/>
                        <a:t>Review the Time Continuous Cumulative Fatigue Framework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 dirty="0"/>
                        <a:t>Done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4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Trying to Extract Coordinates Using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7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Adding on a Cumulative Fatigue Assessment using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 with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Jan-Mar 2023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0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Writing a Technical Report for our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Mar 2023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40445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591D4-69BC-7BAC-1E5F-05B2D4AC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492E0799-8678-9504-D1D1-220C184814B0}"/>
              </a:ext>
            </a:extLst>
          </p:cNvPr>
          <p:cNvSpPr/>
          <p:nvPr/>
        </p:nvSpPr>
        <p:spPr>
          <a:xfrm>
            <a:off x="633810" y="2036436"/>
            <a:ext cx="1749669" cy="278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7030915" cy="614706"/>
          </a:xfrm>
        </p:spPr>
        <p:txBody>
          <a:bodyPr>
            <a:normAutofit/>
          </a:bodyPr>
          <a:lstStyle/>
          <a:p>
            <a:r>
              <a:rPr lang="en-MY" sz="2800" dirty="0"/>
              <a:t>How to Obtain Linear Acceleration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FF4-FAB5-738D-DCCA-789DE804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92F04-DC7A-7045-F170-F203E9AB07A8}"/>
              </a:ext>
            </a:extLst>
          </p:cNvPr>
          <p:cNvSpPr/>
          <p:nvPr/>
        </p:nvSpPr>
        <p:spPr>
          <a:xfrm>
            <a:off x="624254" y="1459523"/>
            <a:ext cx="1749669" cy="4044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5EE0E-86A8-5524-B320-4D7A960D4BCA}"/>
              </a:ext>
            </a:extLst>
          </p:cNvPr>
          <p:cNvSpPr txBox="1"/>
          <p:nvPr/>
        </p:nvSpPr>
        <p:spPr>
          <a:xfrm>
            <a:off x="690195" y="1492469"/>
            <a:ext cx="1617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Position Vector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D49862-3AF9-F9FF-FE06-F59118D04026}"/>
              </a:ext>
            </a:extLst>
          </p:cNvPr>
          <p:cNvSpPr/>
          <p:nvPr/>
        </p:nvSpPr>
        <p:spPr>
          <a:xfrm>
            <a:off x="1718832" y="2540977"/>
            <a:ext cx="482204" cy="428626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4A1CC1-5274-83B4-859E-3E93D5342AE1}"/>
              </a:ext>
            </a:extLst>
          </p:cNvPr>
          <p:cNvSpPr/>
          <p:nvPr/>
        </p:nvSpPr>
        <p:spPr>
          <a:xfrm>
            <a:off x="1571748" y="2540977"/>
            <a:ext cx="482204" cy="428626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5563AE-66A7-F89B-CE1F-6ABCD75B1F0A}"/>
              </a:ext>
            </a:extLst>
          </p:cNvPr>
          <p:cNvSpPr/>
          <p:nvPr/>
        </p:nvSpPr>
        <p:spPr>
          <a:xfrm>
            <a:off x="1417344" y="2540977"/>
            <a:ext cx="482204" cy="428626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A0AD16-7D59-58AE-17EE-3478D332D7CD}"/>
              </a:ext>
            </a:extLst>
          </p:cNvPr>
          <p:cNvSpPr/>
          <p:nvPr/>
        </p:nvSpPr>
        <p:spPr>
          <a:xfrm>
            <a:off x="1261722" y="2551723"/>
            <a:ext cx="482204" cy="428626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6F847C-214C-343E-C72C-DE7D186BD5B2}"/>
              </a:ext>
            </a:extLst>
          </p:cNvPr>
          <p:cNvSpPr/>
          <p:nvPr/>
        </p:nvSpPr>
        <p:spPr>
          <a:xfrm>
            <a:off x="1097379" y="2551723"/>
            <a:ext cx="482204" cy="428626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1B82C7-ED37-D7A5-5281-4B77EF4FFB7D}"/>
              </a:ext>
            </a:extLst>
          </p:cNvPr>
          <p:cNvSpPr/>
          <p:nvPr/>
        </p:nvSpPr>
        <p:spPr>
          <a:xfrm>
            <a:off x="930417" y="2551723"/>
            <a:ext cx="482204" cy="428626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F5ED41-9104-94E8-AE5D-C2707D083882}"/>
              </a:ext>
            </a:extLst>
          </p:cNvPr>
          <p:cNvSpPr/>
          <p:nvPr/>
        </p:nvSpPr>
        <p:spPr>
          <a:xfrm>
            <a:off x="756135" y="2551723"/>
            <a:ext cx="482204" cy="428626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AA0711A1-BE98-0576-9871-282AC907B2B4}"/>
              </a:ext>
            </a:extLst>
          </p:cNvPr>
          <p:cNvSpPr/>
          <p:nvPr/>
        </p:nvSpPr>
        <p:spPr>
          <a:xfrm rot="5400000">
            <a:off x="1366669" y="2993652"/>
            <a:ext cx="61409" cy="9339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7271A4-A3E8-E720-CFDB-34806E933239}"/>
              </a:ext>
            </a:extLst>
          </p:cNvPr>
          <p:cNvCxnSpPr>
            <a:cxnSpLocks/>
            <a:stCxn id="29" idx="1"/>
          </p:cNvCxnSpPr>
          <p:nvPr/>
        </p:nvCxnSpPr>
        <p:spPr>
          <a:xfrm flipV="1">
            <a:off x="1397373" y="3108405"/>
            <a:ext cx="0" cy="32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5381D9-5E49-033E-C624-0F18C70A4AE6}"/>
              </a:ext>
            </a:extLst>
          </p:cNvPr>
          <p:cNvSpPr txBox="1"/>
          <p:nvPr/>
        </p:nvSpPr>
        <p:spPr>
          <a:xfrm>
            <a:off x="786037" y="3491312"/>
            <a:ext cx="38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t1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88EEFE-0E2F-FC2F-90CB-F4A68C16306E}"/>
              </a:ext>
            </a:extLst>
          </p:cNvPr>
          <p:cNvSpPr txBox="1"/>
          <p:nvPr/>
        </p:nvSpPr>
        <p:spPr>
          <a:xfrm>
            <a:off x="1194101" y="3489946"/>
            <a:ext cx="38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t2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50E1EA-4BCE-DE00-FB38-2762085F5B8B}"/>
              </a:ext>
            </a:extLst>
          </p:cNvPr>
          <p:cNvSpPr txBox="1"/>
          <p:nvPr/>
        </p:nvSpPr>
        <p:spPr>
          <a:xfrm>
            <a:off x="1684999" y="3489946"/>
            <a:ext cx="38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t3</a:t>
            </a:r>
            <a:endParaRPr lang="en-US" sz="1400" dirty="0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8A09952C-F6B2-4872-AE5D-7C1B4481DE7E}"/>
              </a:ext>
            </a:extLst>
          </p:cNvPr>
          <p:cNvSpPr/>
          <p:nvPr/>
        </p:nvSpPr>
        <p:spPr>
          <a:xfrm rot="5400000">
            <a:off x="1528431" y="3543952"/>
            <a:ext cx="45719" cy="86819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2C6BE5-4C11-6538-29E9-305795EF5078}"/>
              </a:ext>
            </a:extLst>
          </p:cNvPr>
          <p:cNvCxnSpPr>
            <a:cxnSpLocks/>
            <a:stCxn id="49" idx="1"/>
          </p:cNvCxnSpPr>
          <p:nvPr/>
        </p:nvCxnSpPr>
        <p:spPr>
          <a:xfrm flipV="1">
            <a:off x="1551290" y="3108405"/>
            <a:ext cx="0" cy="84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739C3C9-3935-79DB-90B7-F4D70A173064}"/>
              </a:ext>
            </a:extLst>
          </p:cNvPr>
          <p:cNvSpPr txBox="1"/>
          <p:nvPr/>
        </p:nvSpPr>
        <p:spPr>
          <a:xfrm>
            <a:off x="972813" y="4000909"/>
            <a:ext cx="38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t2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280CE0-77DA-B43B-3D69-B18961ADFD79}"/>
              </a:ext>
            </a:extLst>
          </p:cNvPr>
          <p:cNvSpPr txBox="1"/>
          <p:nvPr/>
        </p:nvSpPr>
        <p:spPr>
          <a:xfrm>
            <a:off x="1380877" y="3999543"/>
            <a:ext cx="38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t3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9B9E3B-3497-0361-6841-3ED5CD1100DF}"/>
              </a:ext>
            </a:extLst>
          </p:cNvPr>
          <p:cNvSpPr txBox="1"/>
          <p:nvPr/>
        </p:nvSpPr>
        <p:spPr>
          <a:xfrm>
            <a:off x="1792647" y="3999543"/>
            <a:ext cx="38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t4</a:t>
            </a:r>
            <a:endParaRPr lang="en-US" sz="1400" dirty="0"/>
          </a:p>
        </p:txBody>
      </p:sp>
      <p:sp>
        <p:nvSpPr>
          <p:cNvPr id="61" name="Left Bracket 60">
            <a:extLst>
              <a:ext uri="{FF2B5EF4-FFF2-40B4-BE49-F238E27FC236}">
                <a16:creationId xmlns:a16="http://schemas.microsoft.com/office/drawing/2014/main" id="{F963129A-915F-7E32-0673-3BFC41BA9C69}"/>
              </a:ext>
            </a:extLst>
          </p:cNvPr>
          <p:cNvSpPr/>
          <p:nvPr/>
        </p:nvSpPr>
        <p:spPr>
          <a:xfrm rot="5400000">
            <a:off x="1696828" y="3911772"/>
            <a:ext cx="45719" cy="86819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426875-2E97-E50B-C61A-6C2F34BB6F8F}"/>
              </a:ext>
            </a:extLst>
          </p:cNvPr>
          <p:cNvCxnSpPr>
            <a:cxnSpLocks/>
            <a:stCxn id="61" idx="1"/>
          </p:cNvCxnSpPr>
          <p:nvPr/>
        </p:nvCxnSpPr>
        <p:spPr>
          <a:xfrm flipV="1">
            <a:off x="1719687" y="3108405"/>
            <a:ext cx="0" cy="12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3056384-CEE8-189B-0840-3D98126986EB}"/>
              </a:ext>
            </a:extLst>
          </p:cNvPr>
          <p:cNvSpPr txBox="1"/>
          <p:nvPr/>
        </p:nvSpPr>
        <p:spPr>
          <a:xfrm>
            <a:off x="1141210" y="4368729"/>
            <a:ext cx="38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t3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2B1D89-24FE-8923-2A83-FA272EB11164}"/>
              </a:ext>
            </a:extLst>
          </p:cNvPr>
          <p:cNvSpPr txBox="1"/>
          <p:nvPr/>
        </p:nvSpPr>
        <p:spPr>
          <a:xfrm>
            <a:off x="1549274" y="4367363"/>
            <a:ext cx="38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t4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7E34AB-3DE5-D02E-13AF-A46EE2351A22}"/>
              </a:ext>
            </a:extLst>
          </p:cNvPr>
          <p:cNvSpPr txBox="1"/>
          <p:nvPr/>
        </p:nvSpPr>
        <p:spPr>
          <a:xfrm>
            <a:off x="1961044" y="4367363"/>
            <a:ext cx="38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t5</a:t>
            </a:r>
            <a:endParaRPr 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B47C52-BC34-71ED-1460-214756846AE5}"/>
              </a:ext>
            </a:extLst>
          </p:cNvPr>
          <p:cNvSpPr txBox="1"/>
          <p:nvPr/>
        </p:nvSpPr>
        <p:spPr>
          <a:xfrm>
            <a:off x="786037" y="2159636"/>
            <a:ext cx="23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1</a:t>
            </a:r>
            <a:endParaRPr 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CF8856-996E-C976-389B-1DCF4C1A4AF9}"/>
              </a:ext>
            </a:extLst>
          </p:cNvPr>
          <p:cNvSpPr txBox="1"/>
          <p:nvPr/>
        </p:nvSpPr>
        <p:spPr>
          <a:xfrm>
            <a:off x="946277" y="2161437"/>
            <a:ext cx="23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2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1243C4-75EF-1709-A514-44DD3F2DBFB1}"/>
              </a:ext>
            </a:extLst>
          </p:cNvPr>
          <p:cNvSpPr txBox="1"/>
          <p:nvPr/>
        </p:nvSpPr>
        <p:spPr>
          <a:xfrm>
            <a:off x="1113267" y="2162511"/>
            <a:ext cx="23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3</a:t>
            </a:r>
            <a:endParaRPr 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33BB049-8BD0-527C-E2F9-FA6A1B88C2D8}"/>
              </a:ext>
            </a:extLst>
          </p:cNvPr>
          <p:cNvSpPr txBox="1"/>
          <p:nvPr/>
        </p:nvSpPr>
        <p:spPr>
          <a:xfrm>
            <a:off x="1273507" y="2164312"/>
            <a:ext cx="23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4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A0B2DC8-7945-F844-950B-99534478588C}"/>
              </a:ext>
            </a:extLst>
          </p:cNvPr>
          <p:cNvSpPr txBox="1"/>
          <p:nvPr/>
        </p:nvSpPr>
        <p:spPr>
          <a:xfrm>
            <a:off x="1428104" y="2162158"/>
            <a:ext cx="23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5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416B96-ECC2-447A-BDE6-0DF4B5C8AF91}"/>
              </a:ext>
            </a:extLst>
          </p:cNvPr>
          <p:cNvSpPr txBox="1"/>
          <p:nvPr/>
        </p:nvSpPr>
        <p:spPr>
          <a:xfrm>
            <a:off x="1579552" y="2163959"/>
            <a:ext cx="23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6</a:t>
            </a:r>
            <a:endParaRPr 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FF7BBE1-11E9-D5E1-E9BB-1A3D87A60BA8}"/>
              </a:ext>
            </a:extLst>
          </p:cNvPr>
          <p:cNvSpPr txBox="1"/>
          <p:nvPr/>
        </p:nvSpPr>
        <p:spPr>
          <a:xfrm>
            <a:off x="1746542" y="2165033"/>
            <a:ext cx="23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7</a:t>
            </a:r>
            <a:endParaRPr lang="en-US" sz="1400" dirty="0"/>
          </a:p>
        </p:txBody>
      </p:sp>
      <p:sp>
        <p:nvSpPr>
          <p:cNvPr id="84" name="Right Bracket 83">
            <a:extLst>
              <a:ext uri="{FF2B5EF4-FFF2-40B4-BE49-F238E27FC236}">
                <a16:creationId xmlns:a16="http://schemas.microsoft.com/office/drawing/2014/main" id="{1F534DCC-3C15-E72E-A515-A5ACA4C9CE07}"/>
              </a:ext>
            </a:extLst>
          </p:cNvPr>
          <p:cNvSpPr/>
          <p:nvPr/>
        </p:nvSpPr>
        <p:spPr>
          <a:xfrm>
            <a:off x="2655282" y="1658228"/>
            <a:ext cx="172592" cy="236378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30FC72D-4960-5D9E-9ABE-55F4EA70D603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2827874" y="2840119"/>
            <a:ext cx="478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631FBA95-D3C7-0FEE-300F-42F0C98E61A9}"/>
              </a:ext>
            </a:extLst>
          </p:cNvPr>
          <p:cNvSpPr/>
          <p:nvPr/>
        </p:nvSpPr>
        <p:spPr>
          <a:xfrm>
            <a:off x="3779252" y="2253100"/>
            <a:ext cx="482204" cy="428626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Bracket 88">
            <a:extLst>
              <a:ext uri="{FF2B5EF4-FFF2-40B4-BE49-F238E27FC236}">
                <a16:creationId xmlns:a16="http://schemas.microsoft.com/office/drawing/2014/main" id="{E7367CB7-C6A7-4522-EBDD-F76BEEAC5660}"/>
              </a:ext>
            </a:extLst>
          </p:cNvPr>
          <p:cNvSpPr/>
          <p:nvPr/>
        </p:nvSpPr>
        <p:spPr>
          <a:xfrm rot="5400000">
            <a:off x="3988448" y="2818966"/>
            <a:ext cx="45719" cy="86819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802F23-F87F-13B8-6877-2C5D056B5DF0}"/>
              </a:ext>
            </a:extLst>
          </p:cNvPr>
          <p:cNvCxnSpPr>
            <a:cxnSpLocks/>
            <a:stCxn id="89" idx="1"/>
          </p:cNvCxnSpPr>
          <p:nvPr/>
        </p:nvCxnSpPr>
        <p:spPr>
          <a:xfrm flipV="1">
            <a:off x="4011307" y="2813538"/>
            <a:ext cx="0" cy="416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4BCCC59-4D62-B2DD-80B2-0EBD5A928C8E}"/>
              </a:ext>
            </a:extLst>
          </p:cNvPr>
          <p:cNvSpPr txBox="1"/>
          <p:nvPr/>
        </p:nvSpPr>
        <p:spPr>
          <a:xfrm>
            <a:off x="3432830" y="3275923"/>
            <a:ext cx="38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t2</a:t>
            </a:r>
            <a:endParaRPr 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80F75E9-59A7-EF6F-4D96-3070FE82EDD1}"/>
              </a:ext>
            </a:extLst>
          </p:cNvPr>
          <p:cNvSpPr txBox="1"/>
          <p:nvPr/>
        </p:nvSpPr>
        <p:spPr>
          <a:xfrm>
            <a:off x="3840894" y="3274557"/>
            <a:ext cx="38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t3</a:t>
            </a:r>
            <a:endParaRPr lang="en-US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6412EA7-FEEA-583A-AEA4-3458A8AC0D9A}"/>
              </a:ext>
            </a:extLst>
          </p:cNvPr>
          <p:cNvSpPr txBox="1"/>
          <p:nvPr/>
        </p:nvSpPr>
        <p:spPr>
          <a:xfrm>
            <a:off x="4252664" y="3274557"/>
            <a:ext cx="38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t4</a:t>
            </a:r>
            <a:endParaRPr 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8B6845-2900-0859-D9D6-5A8872EE4B86}"/>
              </a:ext>
            </a:extLst>
          </p:cNvPr>
          <p:cNvSpPr txBox="1"/>
          <p:nvPr/>
        </p:nvSpPr>
        <p:spPr>
          <a:xfrm>
            <a:off x="3840894" y="1856843"/>
            <a:ext cx="23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4</a:t>
            </a:r>
            <a:endParaRPr lang="en-US" sz="14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849C923-F4CC-5797-0BE3-C049E84C5128}"/>
              </a:ext>
            </a:extLst>
          </p:cNvPr>
          <p:cNvCxnSpPr>
            <a:cxnSpLocks/>
          </p:cNvCxnSpPr>
          <p:nvPr/>
        </p:nvCxnSpPr>
        <p:spPr>
          <a:xfrm>
            <a:off x="4638146" y="2825464"/>
            <a:ext cx="619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58F90E4-B5CA-3124-C8B9-5F2AB9B526E8}"/>
              </a:ext>
            </a:extLst>
          </p:cNvPr>
          <p:cNvSpPr/>
          <p:nvPr/>
        </p:nvSpPr>
        <p:spPr>
          <a:xfrm>
            <a:off x="5409808" y="2362960"/>
            <a:ext cx="2960467" cy="11269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03CDDAE-41CB-F5D4-9D8A-316F50099051}"/>
              </a:ext>
            </a:extLst>
          </p:cNvPr>
          <p:cNvSpPr txBox="1"/>
          <p:nvPr/>
        </p:nvSpPr>
        <p:spPr>
          <a:xfrm>
            <a:off x="5477728" y="2931692"/>
            <a:ext cx="69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v3 =</a:t>
            </a:r>
            <a:endParaRPr lang="en-US" sz="14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C1C8B8F-1DC0-A54F-AEBA-9A4E91E6906C}"/>
              </a:ext>
            </a:extLst>
          </p:cNvPr>
          <p:cNvCxnSpPr>
            <a:cxnSpLocks/>
          </p:cNvCxnSpPr>
          <p:nvPr/>
        </p:nvCxnSpPr>
        <p:spPr>
          <a:xfrm>
            <a:off x="8625254" y="2918259"/>
            <a:ext cx="677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C0C05FC-A2B2-27C5-B52C-80D7C1468FA5}"/>
              </a:ext>
            </a:extLst>
          </p:cNvPr>
          <p:cNvSpPr/>
          <p:nvPr/>
        </p:nvSpPr>
        <p:spPr>
          <a:xfrm>
            <a:off x="9543369" y="2670737"/>
            <a:ext cx="1551252" cy="7058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E893EB8-E79A-09DB-CB6E-E06BD4231307}"/>
              </a:ext>
            </a:extLst>
          </p:cNvPr>
          <p:cNvSpPr txBox="1"/>
          <p:nvPr/>
        </p:nvSpPr>
        <p:spPr>
          <a:xfrm>
            <a:off x="9609309" y="2867982"/>
            <a:ext cx="677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a3 =</a:t>
            </a:r>
            <a:endParaRPr lang="en-US" sz="1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705F10-B2EA-101E-B6E2-E92B4D963EDF}"/>
              </a:ext>
            </a:extLst>
          </p:cNvPr>
          <p:cNvSpPr/>
          <p:nvPr/>
        </p:nvSpPr>
        <p:spPr>
          <a:xfrm>
            <a:off x="5937051" y="3537418"/>
            <a:ext cx="2042515" cy="811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55C8620-A191-2E9A-D0BF-6768A3EAFF4B}"/>
              </a:ext>
            </a:extLst>
          </p:cNvPr>
          <p:cNvSpPr txBox="1"/>
          <p:nvPr/>
        </p:nvSpPr>
        <p:spPr>
          <a:xfrm>
            <a:off x="6077301" y="3762967"/>
            <a:ext cx="58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v3 =</a:t>
            </a:r>
            <a:endParaRPr lang="en-US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C0DC35F-A4E7-2168-E7AE-0F0547668964}"/>
              </a:ext>
            </a:extLst>
          </p:cNvPr>
          <p:cNvSpPr txBox="1"/>
          <p:nvPr/>
        </p:nvSpPr>
        <p:spPr>
          <a:xfrm>
            <a:off x="5591835" y="1968172"/>
            <a:ext cx="2706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Central Difference Method</a:t>
            </a:r>
            <a:endParaRPr lang="en-US" sz="16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C083393-FF40-7B37-058A-F9AA03A803E3}"/>
              </a:ext>
            </a:extLst>
          </p:cNvPr>
          <p:cNvSpPr txBox="1"/>
          <p:nvPr/>
        </p:nvSpPr>
        <p:spPr>
          <a:xfrm>
            <a:off x="9413770" y="2281280"/>
            <a:ext cx="1874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Backward Method</a:t>
            </a:r>
            <a:endParaRPr lang="en-US" sz="16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D9783CE-4B62-1F9C-AFB2-A2BDBCCBF87B}"/>
              </a:ext>
            </a:extLst>
          </p:cNvPr>
          <p:cNvSpPr txBox="1"/>
          <p:nvPr/>
        </p:nvSpPr>
        <p:spPr>
          <a:xfrm>
            <a:off x="6642135" y="3547340"/>
            <a:ext cx="1116143" cy="70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MY" sz="1400" dirty="0"/>
              <a:t>    r4 – r2 </a:t>
            </a:r>
          </a:p>
          <a:p>
            <a:pPr>
              <a:lnSpc>
                <a:spcPct val="150000"/>
              </a:lnSpc>
            </a:pPr>
            <a:r>
              <a:rPr lang="en-MY" sz="1400" dirty="0"/>
              <a:t>2 * (t4 – t2)</a:t>
            </a:r>
            <a:endParaRPr lang="en-US" sz="14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0A0B0D7-93F5-9F24-978C-7DA51009B2DB}"/>
              </a:ext>
            </a:extLst>
          </p:cNvPr>
          <p:cNvCxnSpPr>
            <a:cxnSpLocks/>
          </p:cNvCxnSpPr>
          <p:nvPr/>
        </p:nvCxnSpPr>
        <p:spPr>
          <a:xfrm>
            <a:off x="6642135" y="3935425"/>
            <a:ext cx="1116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9085797-B964-B72B-8068-D58940AF9A7A}"/>
              </a:ext>
            </a:extLst>
          </p:cNvPr>
          <p:cNvSpPr txBox="1"/>
          <p:nvPr/>
        </p:nvSpPr>
        <p:spPr>
          <a:xfrm>
            <a:off x="6229897" y="2378507"/>
            <a:ext cx="1749669" cy="70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MY" sz="1400" dirty="0"/>
              <a:t>(r3 – r2) + (r4 – r3)</a:t>
            </a:r>
          </a:p>
          <a:p>
            <a:pPr>
              <a:lnSpc>
                <a:spcPct val="150000"/>
              </a:lnSpc>
            </a:pPr>
            <a:r>
              <a:rPr lang="en-MY" sz="1400" dirty="0"/>
              <a:t>                 2</a:t>
            </a:r>
            <a:endParaRPr lang="en-US" sz="1400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F2F576A-4D0E-E333-FADD-646C06D9EFFC}"/>
              </a:ext>
            </a:extLst>
          </p:cNvPr>
          <p:cNvCxnSpPr>
            <a:cxnSpLocks/>
          </p:cNvCxnSpPr>
          <p:nvPr/>
        </p:nvCxnSpPr>
        <p:spPr>
          <a:xfrm>
            <a:off x="6338570" y="2765670"/>
            <a:ext cx="1558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59DD0C6-054D-0219-F839-B2BFE18DDC91}"/>
              </a:ext>
            </a:extLst>
          </p:cNvPr>
          <p:cNvCxnSpPr>
            <a:cxnSpLocks/>
          </p:cNvCxnSpPr>
          <p:nvPr/>
        </p:nvCxnSpPr>
        <p:spPr>
          <a:xfrm>
            <a:off x="6031904" y="3093650"/>
            <a:ext cx="216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29BC343-C6AD-54C7-5A71-588D78E1E6D7}"/>
              </a:ext>
            </a:extLst>
          </p:cNvPr>
          <p:cNvSpPr txBox="1"/>
          <p:nvPr/>
        </p:nvSpPr>
        <p:spPr>
          <a:xfrm>
            <a:off x="6742415" y="3128603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t4 – t2</a:t>
            </a:r>
            <a:endParaRPr lang="en-US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3A360ED-096D-D716-21CD-BC3EECE5ED82}"/>
              </a:ext>
            </a:extLst>
          </p:cNvPr>
          <p:cNvSpPr txBox="1"/>
          <p:nvPr/>
        </p:nvSpPr>
        <p:spPr>
          <a:xfrm>
            <a:off x="10140234" y="2645280"/>
            <a:ext cx="790044" cy="70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MY" sz="1400" dirty="0"/>
              <a:t>v3 – v2</a:t>
            </a:r>
          </a:p>
          <a:p>
            <a:pPr>
              <a:lnSpc>
                <a:spcPct val="150000"/>
              </a:lnSpc>
            </a:pPr>
            <a:r>
              <a:rPr lang="en-MY" sz="1400" dirty="0"/>
              <a:t> t3 – t2</a:t>
            </a:r>
            <a:endParaRPr lang="en-US" sz="1400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1DAD1A7-44BC-6B1B-4CFA-41D3789ADA2F}"/>
              </a:ext>
            </a:extLst>
          </p:cNvPr>
          <p:cNvCxnSpPr>
            <a:cxnSpLocks/>
          </p:cNvCxnSpPr>
          <p:nvPr/>
        </p:nvCxnSpPr>
        <p:spPr>
          <a:xfrm>
            <a:off x="10140234" y="3042157"/>
            <a:ext cx="7900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46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7030915" cy="614706"/>
          </a:xfrm>
        </p:spPr>
        <p:txBody>
          <a:bodyPr>
            <a:normAutofit/>
          </a:bodyPr>
          <a:lstStyle/>
          <a:p>
            <a:r>
              <a:rPr lang="en-MY" sz="2800" dirty="0"/>
              <a:t>Dataset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6B855-656E-7EAC-CFE7-113F3FECE86C}"/>
              </a:ext>
            </a:extLst>
          </p:cNvPr>
          <p:cNvSpPr txBox="1"/>
          <p:nvPr/>
        </p:nvSpPr>
        <p:spPr>
          <a:xfrm>
            <a:off x="773723" y="1406769"/>
            <a:ext cx="648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https://www.kaggle.com/code/kmader/mocap-with-asf-amc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2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Challenges of This Week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1FDD1-104B-C9B8-98AD-09C0483E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6C7D6-9AA3-F564-4F35-B86153603C2F}"/>
              </a:ext>
            </a:extLst>
          </p:cNvPr>
          <p:cNvSpPr txBox="1"/>
          <p:nvPr/>
        </p:nvSpPr>
        <p:spPr>
          <a:xfrm>
            <a:off x="1271443" y="1769915"/>
            <a:ext cx="1039251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Still cannot find the dataset that we need.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Found a way to deal with linear acceleration, still looking for the way to deal with angular acceleration</a:t>
            </a:r>
          </a:p>
        </p:txBody>
      </p:sp>
    </p:spTree>
    <p:extLst>
      <p:ext uri="{BB962C8B-B14F-4D97-AF65-F5344CB8AC3E}">
        <p14:creationId xmlns:p14="http://schemas.microsoft.com/office/powerpoint/2010/main" val="44019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Next Meeting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50B1F-CE0D-FED6-70A2-576A7E6C8A86}"/>
              </a:ext>
            </a:extLst>
          </p:cNvPr>
          <p:cNvSpPr txBox="1"/>
          <p:nvPr/>
        </p:nvSpPr>
        <p:spPr>
          <a:xfrm>
            <a:off x="839585" y="2014194"/>
            <a:ext cx="10687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Design the algorithm to handle moment of inertia, angular acceleration, and linear acceleration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Continue working on the poster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23FCB-73D4-C331-2251-938DEFF2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9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a216d5-a24b-4c7d-b581-f7a53554ea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70BE6E7837B4B9A88D8430B8F2B0F" ma:contentTypeVersion="14" ma:contentTypeDescription="Create a new document." ma:contentTypeScope="" ma:versionID="a430e2f271684847ad258d063852a91c">
  <xsd:schema xmlns:xsd="http://www.w3.org/2001/XMLSchema" xmlns:xs="http://www.w3.org/2001/XMLSchema" xmlns:p="http://schemas.microsoft.com/office/2006/metadata/properties" xmlns:ns3="5ba216d5-a24b-4c7d-b581-f7a53554ea73" xmlns:ns4="b0e73fb5-27c0-4e65-baa0-4110d27f4ff6" targetNamespace="http://schemas.microsoft.com/office/2006/metadata/properties" ma:root="true" ma:fieldsID="29bf8cfce3f320fc7361163b245700de" ns3:_="" ns4:_="">
    <xsd:import namespace="5ba216d5-a24b-4c7d-b581-f7a53554ea73"/>
    <xsd:import namespace="b0e73fb5-27c0-4e65-baa0-4110d27f4f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216d5-a24b-4c7d-b581-f7a53554ea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73fb5-27c0-4e65-baa0-4110d27f4f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F1D613-A81C-4781-B3C9-01F66B02D821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b0e73fb5-27c0-4e65-baa0-4110d27f4ff6"/>
    <ds:schemaRef ds:uri="5ba216d5-a24b-4c7d-b581-f7a53554ea73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C6DAB36-EFD9-4CF1-AA80-50685C862F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AAFDA7-04EB-4337-BBC2-7D9EFC99CD48}">
  <ds:schemaRefs>
    <ds:schemaRef ds:uri="5ba216d5-a24b-4c7d-b581-f7a53554ea73"/>
    <ds:schemaRef ds:uri="b0e73fb5-27c0-4e65-baa0-4110d27f4f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15385</TotalTime>
  <Words>269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Garamond</vt:lpstr>
      <vt:lpstr>Georgia Pro</vt:lpstr>
      <vt:lpstr>Georgia Pro Cond Black</vt:lpstr>
      <vt:lpstr>SavonVTI</vt:lpstr>
      <vt:lpstr>Ergonomics Semester 2 Week 6</vt:lpstr>
      <vt:lpstr>What had been discussed last week</vt:lpstr>
      <vt:lpstr>Timeline</vt:lpstr>
      <vt:lpstr>How to Obtain Linear Acceleration</vt:lpstr>
      <vt:lpstr>Dataset</vt:lpstr>
      <vt:lpstr>Challenges of This Week</vt:lpstr>
      <vt:lpstr>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Ergonomics Week 13</dc:title>
  <dc:creator>#LOR WEN SIN#</dc:creator>
  <cp:lastModifiedBy>#LOR WEN SIN#</cp:lastModifiedBy>
  <cp:revision>24</cp:revision>
  <dcterms:created xsi:type="dcterms:W3CDTF">2022-11-05T12:19:03Z</dcterms:created>
  <dcterms:modified xsi:type="dcterms:W3CDTF">2023-02-17T00:50:23Z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0x0101008CE70BE6E7837B4B9A88D8430B8F2B0F</vt:lpwstr>
  </property>
</Properties>
</file>